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42.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43.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charts/chart6.xml" ContentType="application/vnd.openxmlformats-officedocument.drawingml.chart+xml"/>
  <Override PartName="/ppt/theme/themeOverride5.xml" ContentType="application/vnd.openxmlformats-officedocument.themeOverride+xml"/>
  <Override PartName="/ppt/charts/chart7.xml" ContentType="application/vnd.openxmlformats-officedocument.drawingml.chart+xml"/>
  <Override PartName="/ppt/theme/themeOverride6.xml" ContentType="application/vnd.openxmlformats-officedocument.themeOverride+xml"/>
  <Override PartName="/ppt/charts/chart8.xml" ContentType="application/vnd.openxmlformats-officedocument.drawingml.chart+xml"/>
  <Override PartName="/ppt/theme/themeOverride7.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9.xml" ContentType="application/vnd.openxmlformats-officedocument.drawingml.chart+xml"/>
  <Override PartName="/ppt/theme/themeOverride8.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0"/>
  </p:notesMasterIdLst>
  <p:sldIdLst>
    <p:sldId id="284" r:id="rId2"/>
    <p:sldId id="459" r:id="rId3"/>
    <p:sldId id="258" r:id="rId4"/>
    <p:sldId id="259" r:id="rId5"/>
    <p:sldId id="263" r:id="rId6"/>
    <p:sldId id="292" r:id="rId7"/>
    <p:sldId id="265" r:id="rId8"/>
    <p:sldId id="266" r:id="rId9"/>
    <p:sldId id="267" r:id="rId10"/>
    <p:sldId id="268" r:id="rId11"/>
    <p:sldId id="269" r:id="rId12"/>
    <p:sldId id="270" r:id="rId13"/>
    <p:sldId id="271" r:id="rId14"/>
    <p:sldId id="273" r:id="rId15"/>
    <p:sldId id="274" r:id="rId16"/>
    <p:sldId id="278" r:id="rId17"/>
    <p:sldId id="279" r:id="rId18"/>
    <p:sldId id="280" r:id="rId19"/>
    <p:sldId id="281" r:id="rId20"/>
    <p:sldId id="282" r:id="rId21"/>
    <p:sldId id="283" r:id="rId22"/>
    <p:sldId id="458" r:id="rId23"/>
    <p:sldId id="317" r:id="rId24"/>
    <p:sldId id="318" r:id="rId25"/>
    <p:sldId id="319" r:id="rId26"/>
    <p:sldId id="320" r:id="rId27"/>
    <p:sldId id="321" r:id="rId28"/>
    <p:sldId id="322" r:id="rId29"/>
    <p:sldId id="323" r:id="rId30"/>
    <p:sldId id="324" r:id="rId31"/>
    <p:sldId id="325" r:id="rId32"/>
    <p:sldId id="326" r:id="rId33"/>
    <p:sldId id="327" r:id="rId34"/>
    <p:sldId id="328" r:id="rId35"/>
    <p:sldId id="329" r:id="rId36"/>
    <p:sldId id="330" r:id="rId37"/>
    <p:sldId id="331" r:id="rId38"/>
    <p:sldId id="332" r:id="rId39"/>
    <p:sldId id="333" r:id="rId40"/>
    <p:sldId id="334" r:id="rId41"/>
    <p:sldId id="335" r:id="rId42"/>
    <p:sldId id="336" r:id="rId43"/>
    <p:sldId id="337" r:id="rId44"/>
    <p:sldId id="338" r:id="rId45"/>
    <p:sldId id="339" r:id="rId46"/>
    <p:sldId id="340" r:id="rId47"/>
    <p:sldId id="341" r:id="rId48"/>
    <p:sldId id="342" r:id="rId49"/>
    <p:sldId id="343" r:id="rId50"/>
    <p:sldId id="457" r:id="rId51"/>
    <p:sldId id="345" r:id="rId52"/>
    <p:sldId id="346" r:id="rId53"/>
    <p:sldId id="347" r:id="rId54"/>
    <p:sldId id="348" r:id="rId55"/>
    <p:sldId id="349" r:id="rId56"/>
    <p:sldId id="350" r:id="rId57"/>
    <p:sldId id="351" r:id="rId58"/>
    <p:sldId id="352" r:id="rId59"/>
    <p:sldId id="353" r:id="rId60"/>
    <p:sldId id="354" r:id="rId61"/>
    <p:sldId id="355" r:id="rId62"/>
    <p:sldId id="356" r:id="rId63"/>
    <p:sldId id="357" r:id="rId64"/>
    <p:sldId id="358" r:id="rId65"/>
    <p:sldId id="359" r:id="rId66"/>
    <p:sldId id="360" r:id="rId67"/>
    <p:sldId id="361" r:id="rId68"/>
    <p:sldId id="362" r:id="rId69"/>
    <p:sldId id="363" r:id="rId70"/>
    <p:sldId id="364" r:id="rId71"/>
    <p:sldId id="365" r:id="rId72"/>
    <p:sldId id="366" r:id="rId73"/>
    <p:sldId id="367" r:id="rId74"/>
    <p:sldId id="368" r:id="rId75"/>
    <p:sldId id="369" r:id="rId76"/>
    <p:sldId id="370" r:id="rId77"/>
    <p:sldId id="371" r:id="rId78"/>
    <p:sldId id="372" r:id="rId79"/>
    <p:sldId id="373" r:id="rId80"/>
    <p:sldId id="374" r:id="rId81"/>
    <p:sldId id="375" r:id="rId82"/>
    <p:sldId id="376" r:id="rId83"/>
    <p:sldId id="377" r:id="rId84"/>
    <p:sldId id="378" r:id="rId85"/>
    <p:sldId id="379" r:id="rId86"/>
    <p:sldId id="380" r:id="rId87"/>
    <p:sldId id="381" r:id="rId88"/>
    <p:sldId id="382" r:id="rId89"/>
    <p:sldId id="383" r:id="rId90"/>
    <p:sldId id="384" r:id="rId91"/>
    <p:sldId id="385" r:id="rId92"/>
    <p:sldId id="386" r:id="rId93"/>
    <p:sldId id="387" r:id="rId94"/>
    <p:sldId id="388" r:id="rId95"/>
    <p:sldId id="389" r:id="rId96"/>
    <p:sldId id="390" r:id="rId97"/>
    <p:sldId id="456" r:id="rId98"/>
    <p:sldId id="293" r:id="rId99"/>
    <p:sldId id="294" r:id="rId100"/>
    <p:sldId id="295" r:id="rId101"/>
    <p:sldId id="296" r:id="rId102"/>
    <p:sldId id="297" r:id="rId103"/>
    <p:sldId id="298" r:id="rId104"/>
    <p:sldId id="300" r:id="rId105"/>
    <p:sldId id="301" r:id="rId106"/>
    <p:sldId id="302" r:id="rId107"/>
    <p:sldId id="303" r:id="rId108"/>
    <p:sldId id="304" r:id="rId109"/>
    <p:sldId id="305" r:id="rId110"/>
    <p:sldId id="306" r:id="rId111"/>
    <p:sldId id="307" r:id="rId112"/>
    <p:sldId id="308" r:id="rId113"/>
    <p:sldId id="315" r:id="rId114"/>
    <p:sldId id="391" r:id="rId115"/>
    <p:sldId id="392" r:id="rId116"/>
    <p:sldId id="393" r:id="rId117"/>
    <p:sldId id="394" r:id="rId118"/>
    <p:sldId id="395" r:id="rId119"/>
    <p:sldId id="396" r:id="rId120"/>
    <p:sldId id="397" r:id="rId121"/>
    <p:sldId id="398" r:id="rId122"/>
    <p:sldId id="399" r:id="rId123"/>
    <p:sldId id="400" r:id="rId124"/>
    <p:sldId id="401" r:id="rId125"/>
    <p:sldId id="402" r:id="rId126"/>
    <p:sldId id="403" r:id="rId127"/>
    <p:sldId id="404" r:id="rId128"/>
    <p:sldId id="405" r:id="rId129"/>
    <p:sldId id="406" r:id="rId130"/>
    <p:sldId id="407" r:id="rId131"/>
    <p:sldId id="408" r:id="rId132"/>
    <p:sldId id="409" r:id="rId133"/>
    <p:sldId id="410" r:id="rId134"/>
    <p:sldId id="411" r:id="rId135"/>
    <p:sldId id="412" r:id="rId136"/>
    <p:sldId id="413" r:id="rId137"/>
    <p:sldId id="414" r:id="rId138"/>
    <p:sldId id="415" r:id="rId139"/>
    <p:sldId id="416" r:id="rId140"/>
    <p:sldId id="417" r:id="rId141"/>
    <p:sldId id="418" r:id="rId142"/>
    <p:sldId id="419" r:id="rId143"/>
    <p:sldId id="420" r:id="rId144"/>
    <p:sldId id="421" r:id="rId145"/>
    <p:sldId id="422" r:id="rId146"/>
    <p:sldId id="423" r:id="rId147"/>
    <p:sldId id="424" r:id="rId148"/>
    <p:sldId id="425" r:id="rId149"/>
    <p:sldId id="426" r:id="rId150"/>
    <p:sldId id="427" r:id="rId151"/>
    <p:sldId id="428" r:id="rId152"/>
    <p:sldId id="429" r:id="rId153"/>
    <p:sldId id="430" r:id="rId154"/>
    <p:sldId id="431" r:id="rId155"/>
    <p:sldId id="432" r:id="rId156"/>
    <p:sldId id="433" r:id="rId157"/>
    <p:sldId id="434" r:id="rId158"/>
    <p:sldId id="435" r:id="rId159"/>
    <p:sldId id="436" r:id="rId160"/>
    <p:sldId id="437" r:id="rId161"/>
    <p:sldId id="438" r:id="rId162"/>
    <p:sldId id="439" r:id="rId163"/>
    <p:sldId id="440" r:id="rId164"/>
    <p:sldId id="441" r:id="rId165"/>
    <p:sldId id="442" r:id="rId166"/>
    <p:sldId id="443" r:id="rId167"/>
    <p:sldId id="444" r:id="rId168"/>
    <p:sldId id="445" r:id="rId169"/>
    <p:sldId id="446" r:id="rId170"/>
    <p:sldId id="447" r:id="rId171"/>
    <p:sldId id="448" r:id="rId172"/>
    <p:sldId id="449" r:id="rId173"/>
    <p:sldId id="450" r:id="rId174"/>
    <p:sldId id="451" r:id="rId175"/>
    <p:sldId id="452" r:id="rId176"/>
    <p:sldId id="453" r:id="rId177"/>
    <p:sldId id="454" r:id="rId178"/>
    <p:sldId id="455" r:id="rId179"/>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5311" autoAdjust="0"/>
  </p:normalViewPr>
  <p:slideViewPr>
    <p:cSldViewPr>
      <p:cViewPr>
        <p:scale>
          <a:sx n="107" d="100"/>
          <a:sy n="107" d="100"/>
        </p:scale>
        <p:origin x="-49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oleObject" Target="file:///\\wipogvafs01\usr1\home\plana\Info_and_STATS_MS_and_CP\DE\DE_Stats_June2015.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adi.wipo.int\wipodata\DAT2\OrgESD\Shared\Ryan\Madrid%20market%20share\stata\German-20-top-applicants-2007-08-and-2013-14.csv"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oleObject" Target="file:///\\wipogvafs01\usr1\home\plana\Info_and_STATS_MS_and_CP\DE\DE_Stats_June2015.xlsx" TargetMode="External"/><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2" Type="http://schemas.openxmlformats.org/officeDocument/2006/relationships/oleObject" Target="file:///\\wipogvafs01\usr1\home\plana\Info_and_STATS_MS_and_CP\FI\FI_April2015.xlsx" TargetMode="External"/><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2" Type="http://schemas.openxmlformats.org/officeDocument/2006/relationships/oleObject" Target="file:///\\wipogvafs01\usr1\home\plana\Info_and_STATS_MS_and_CP\DE\DE_Stats_June2015.xlsx" TargetMode="External"/><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2" Type="http://schemas.openxmlformats.org/officeDocument/2006/relationships/oleObject" Target="file:///\\wipogvafs01\usr1\home\plana\Info_and_STATS_MS_and_CP\DE\DE_Stats_June2015.xlsx" TargetMode="External"/><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7.1695497417561649E-2"/>
          <c:y val="4.5375008837401906E-2"/>
          <c:w val="0.91270310848563962"/>
          <c:h val="0.85072744442536685"/>
        </c:manualLayout>
      </c:layout>
      <c:barChart>
        <c:barDir val="col"/>
        <c:grouping val="clustered"/>
        <c:varyColors val="0"/>
        <c:ser>
          <c:idx val="0"/>
          <c:order val="0"/>
          <c:tx>
            <c:strRef>
              <c:f>Feuil1!$B$1</c:f>
              <c:strCache>
                <c:ptCount val="1"/>
                <c:pt idx="0">
                  <c:v>WIPO'S MAIN SOURCES OF REVENUE</c:v>
                </c:pt>
              </c:strCache>
            </c:strRef>
          </c:tx>
          <c:invertIfNegative val="0"/>
          <c:dLbls>
            <c:dLbl>
              <c:idx val="0"/>
              <c:layout>
                <c:manualLayout>
                  <c:x val="2.8366171085088699E-3"/>
                  <c:y val="0.12025179020512899"/>
                </c:manualLayout>
              </c:layout>
              <c:tx>
                <c:rich>
                  <a:bodyPr/>
                  <a:lstStyle/>
                  <a:p>
                    <a:r>
                      <a:rPr lang="en-US" b="1" dirty="0" smtClean="0"/>
                      <a:t>76%</a:t>
                    </a:r>
                    <a:endParaRPr lang="en-US" b="1" dirty="0"/>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b="1" dirty="0" smtClean="0"/>
                      <a:t>6%</a:t>
                    </a:r>
                    <a:endParaRPr lang="en-US" b="1" dirty="0"/>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2.8366171085088699E-3"/>
                  <c:y val="0.10154595617322"/>
                </c:manualLayout>
              </c:layout>
              <c:tx>
                <c:rich>
                  <a:bodyPr/>
                  <a:lstStyle/>
                  <a:p>
                    <a:r>
                      <a:rPr lang="en-US" b="1" dirty="0" smtClean="0"/>
                      <a:t>15%</a:t>
                    </a:r>
                    <a:endParaRPr lang="en-US" b="1" dirty="0"/>
                  </a:p>
                </c:rich>
              </c:tx>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b="1" dirty="0" smtClean="0"/>
                      <a:t>2%</a:t>
                    </a:r>
                    <a:endParaRPr lang="en-US" b="1" dirty="0"/>
                  </a:p>
                </c:rich>
              </c:tx>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b="1" dirty="0" smtClean="0"/>
                      <a:t>1%</a:t>
                    </a:r>
                    <a:endParaRPr lang="en-US" b="1"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Feuil1!$A$2:$A$6</c:f>
              <c:strCache>
                <c:ptCount val="5"/>
                <c:pt idx="0">
                  <c:v>PCT SYSTEM </c:v>
                </c:pt>
                <c:pt idx="1">
                  <c:v>MEMBER STATES</c:v>
                </c:pt>
                <c:pt idx="2">
                  <c:v>MADRID SYSTEM </c:v>
                </c:pt>
                <c:pt idx="3">
                  <c:v>HAGUE SYSTEM </c:v>
                </c:pt>
                <c:pt idx="4">
                  <c:v>OTHERS</c:v>
                </c:pt>
              </c:strCache>
            </c:strRef>
          </c:cat>
          <c:val>
            <c:numRef>
              <c:f>Feuil1!$B$2:$B$6</c:f>
              <c:numCache>
                <c:formatCode>General</c:formatCode>
                <c:ptCount val="5"/>
                <c:pt idx="0">
                  <c:v>545.6</c:v>
                </c:pt>
                <c:pt idx="1">
                  <c:v>35.200000000000003</c:v>
                </c:pt>
                <c:pt idx="2">
                  <c:v>114.6</c:v>
                </c:pt>
                <c:pt idx="3">
                  <c:v>8.6</c:v>
                </c:pt>
                <c:pt idx="4">
                  <c:v>5.3</c:v>
                </c:pt>
              </c:numCache>
            </c:numRef>
          </c:val>
        </c:ser>
        <c:dLbls>
          <c:showLegendKey val="0"/>
          <c:showVal val="0"/>
          <c:showCatName val="0"/>
          <c:showSerName val="0"/>
          <c:showPercent val="0"/>
          <c:showBubbleSize val="0"/>
        </c:dLbls>
        <c:gapWidth val="100"/>
        <c:axId val="85108608"/>
        <c:axId val="85110144"/>
      </c:barChart>
      <c:catAx>
        <c:axId val="85108608"/>
        <c:scaling>
          <c:orientation val="minMax"/>
        </c:scaling>
        <c:delete val="0"/>
        <c:axPos val="b"/>
        <c:numFmt formatCode="General" sourceLinked="0"/>
        <c:majorTickMark val="out"/>
        <c:minorTickMark val="none"/>
        <c:tickLblPos val="nextTo"/>
        <c:crossAx val="85110144"/>
        <c:crosses val="autoZero"/>
        <c:auto val="1"/>
        <c:lblAlgn val="ctr"/>
        <c:lblOffset val="100"/>
        <c:noMultiLvlLbl val="0"/>
      </c:catAx>
      <c:valAx>
        <c:axId val="85110144"/>
        <c:scaling>
          <c:orientation val="minMax"/>
        </c:scaling>
        <c:delete val="0"/>
        <c:axPos val="l"/>
        <c:majorGridlines/>
        <c:numFmt formatCode="General" sourceLinked="1"/>
        <c:majorTickMark val="out"/>
        <c:minorTickMark val="none"/>
        <c:tickLblPos val="nextTo"/>
        <c:crossAx val="85108608"/>
        <c:crosses val="autoZero"/>
        <c:crossBetween val="between"/>
      </c:valAx>
    </c:plotArea>
    <c:plotVisOnly val="1"/>
    <c:dispBlanksAs val="gap"/>
    <c:showDLblsOverMax val="0"/>
  </c:chart>
  <c:txPr>
    <a:bodyPr/>
    <a:lstStyle/>
    <a:p>
      <a:pPr>
        <a:defRPr sz="1799"/>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Sheet1!$A$7</c:f>
              <c:strCache>
                <c:ptCount val="1"/>
                <c:pt idx="0">
                  <c:v>Applications</c:v>
                </c:pt>
              </c:strCache>
            </c:strRef>
          </c:tx>
          <c:marker>
            <c:symbol val="none"/>
          </c:marker>
          <c:cat>
            <c:numRef>
              <c:f>Sheet1!$B$6:$I$6</c:f>
              <c:numCache>
                <c:formatCode>General</c:formatCode>
                <c:ptCount val="8"/>
                <c:pt idx="0">
                  <c:v>2007</c:v>
                </c:pt>
                <c:pt idx="1">
                  <c:v>2008</c:v>
                </c:pt>
                <c:pt idx="2">
                  <c:v>2009</c:v>
                </c:pt>
                <c:pt idx="3">
                  <c:v>2010</c:v>
                </c:pt>
                <c:pt idx="4">
                  <c:v>2011</c:v>
                </c:pt>
                <c:pt idx="5">
                  <c:v>2012</c:v>
                </c:pt>
                <c:pt idx="6">
                  <c:v>2013</c:v>
                </c:pt>
                <c:pt idx="7">
                  <c:v>2014</c:v>
                </c:pt>
              </c:numCache>
            </c:numRef>
          </c:cat>
          <c:val>
            <c:numRef>
              <c:f>Sheet1!$B$7:$I$7</c:f>
              <c:numCache>
                <c:formatCode>#,##0</c:formatCode>
                <c:ptCount val="8"/>
                <c:pt idx="0">
                  <c:v>6101</c:v>
                </c:pt>
                <c:pt idx="1">
                  <c:v>6214</c:v>
                </c:pt>
                <c:pt idx="2">
                  <c:v>4793</c:v>
                </c:pt>
                <c:pt idx="3">
                  <c:v>5006</c:v>
                </c:pt>
                <c:pt idx="4">
                  <c:v>5000</c:v>
                </c:pt>
                <c:pt idx="5">
                  <c:v>4408</c:v>
                </c:pt>
                <c:pt idx="6">
                  <c:v>4514</c:v>
                </c:pt>
                <c:pt idx="7">
                  <c:v>4259</c:v>
                </c:pt>
              </c:numCache>
            </c:numRef>
          </c:val>
          <c:smooth val="0"/>
        </c:ser>
        <c:ser>
          <c:idx val="1"/>
          <c:order val="1"/>
          <c:tx>
            <c:strRef>
              <c:f>Sheet1!$A$8</c:f>
              <c:strCache>
                <c:ptCount val="1"/>
                <c:pt idx="0">
                  <c:v>Registrations</c:v>
                </c:pt>
              </c:strCache>
            </c:strRef>
          </c:tx>
          <c:marker>
            <c:symbol val="none"/>
          </c:marker>
          <c:cat>
            <c:numRef>
              <c:f>Sheet1!$B$6:$I$6</c:f>
              <c:numCache>
                <c:formatCode>General</c:formatCode>
                <c:ptCount val="8"/>
                <c:pt idx="0">
                  <c:v>2007</c:v>
                </c:pt>
                <c:pt idx="1">
                  <c:v>2008</c:v>
                </c:pt>
                <c:pt idx="2">
                  <c:v>2009</c:v>
                </c:pt>
                <c:pt idx="3">
                  <c:v>2010</c:v>
                </c:pt>
                <c:pt idx="4">
                  <c:v>2011</c:v>
                </c:pt>
                <c:pt idx="5">
                  <c:v>2012</c:v>
                </c:pt>
                <c:pt idx="6">
                  <c:v>2013</c:v>
                </c:pt>
                <c:pt idx="7">
                  <c:v>2014</c:v>
                </c:pt>
              </c:numCache>
            </c:numRef>
          </c:cat>
          <c:val>
            <c:numRef>
              <c:f>Sheet1!$B$8:$I$8</c:f>
              <c:numCache>
                <c:formatCode>#,##0</c:formatCode>
                <c:ptCount val="8"/>
                <c:pt idx="0">
                  <c:v>5973</c:v>
                </c:pt>
                <c:pt idx="1">
                  <c:v>6120</c:v>
                </c:pt>
                <c:pt idx="2">
                  <c:v>5391</c:v>
                </c:pt>
                <c:pt idx="3">
                  <c:v>4548</c:v>
                </c:pt>
                <c:pt idx="4">
                  <c:v>4943</c:v>
                </c:pt>
                <c:pt idx="5">
                  <c:v>4553</c:v>
                </c:pt>
                <c:pt idx="6">
                  <c:v>4357</c:v>
                </c:pt>
                <c:pt idx="7">
                  <c:v>3883</c:v>
                </c:pt>
              </c:numCache>
            </c:numRef>
          </c:val>
          <c:smooth val="0"/>
        </c:ser>
        <c:dLbls>
          <c:showLegendKey val="0"/>
          <c:showVal val="0"/>
          <c:showCatName val="0"/>
          <c:showSerName val="0"/>
          <c:showPercent val="0"/>
          <c:showBubbleSize val="0"/>
        </c:dLbls>
        <c:marker val="1"/>
        <c:smooth val="0"/>
        <c:axId val="120511488"/>
        <c:axId val="120279808"/>
      </c:lineChart>
      <c:catAx>
        <c:axId val="120511488"/>
        <c:scaling>
          <c:orientation val="minMax"/>
        </c:scaling>
        <c:delete val="0"/>
        <c:axPos val="b"/>
        <c:numFmt formatCode="General" sourceLinked="1"/>
        <c:majorTickMark val="none"/>
        <c:minorTickMark val="none"/>
        <c:tickLblPos val="nextTo"/>
        <c:crossAx val="120279808"/>
        <c:crosses val="autoZero"/>
        <c:auto val="1"/>
        <c:lblAlgn val="ctr"/>
        <c:lblOffset val="100"/>
        <c:noMultiLvlLbl val="0"/>
      </c:catAx>
      <c:valAx>
        <c:axId val="120279808"/>
        <c:scaling>
          <c:orientation val="minMax"/>
        </c:scaling>
        <c:delete val="0"/>
        <c:axPos val="l"/>
        <c:majorGridlines/>
        <c:numFmt formatCode="#,##0" sourceLinked="1"/>
        <c:majorTickMark val="none"/>
        <c:minorTickMark val="none"/>
        <c:tickLblPos val="nextTo"/>
        <c:txPr>
          <a:bodyPr/>
          <a:lstStyle/>
          <a:p>
            <a:pPr>
              <a:defRPr sz="1200"/>
            </a:pPr>
            <a:endParaRPr lang="en-US"/>
          </a:p>
        </c:txPr>
        <c:crossAx val="120511488"/>
        <c:crosses val="autoZero"/>
        <c:crossBetween val="between"/>
      </c:valAx>
      <c:dTable>
        <c:showHorzBorder val="1"/>
        <c:showVertBorder val="1"/>
        <c:showOutline val="1"/>
        <c:showKeys val="1"/>
        <c:txPr>
          <a:bodyPr/>
          <a:lstStyle/>
          <a:p>
            <a:pPr rtl="0">
              <a:defRPr sz="1200"/>
            </a:pPr>
            <a:endParaRPr lang="en-US"/>
          </a:p>
        </c:txPr>
      </c:dTable>
    </c:plotArea>
    <c:plotVisOnly val="1"/>
    <c:dispBlanksAs val="gap"/>
    <c:showDLblsOverMax val="0"/>
  </c:chart>
  <c:spPr>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'German-20-top-applicants-2007-0'!$B$1</c:f>
              <c:strCache>
                <c:ptCount val="1"/>
                <c:pt idx="0">
                  <c:v>Madrid applications filed in 2007-08</c:v>
                </c:pt>
              </c:strCache>
            </c:strRef>
          </c:tx>
          <c:invertIfNegative val="0"/>
          <c:cat>
            <c:strRef>
              <c:f>'German-20-top-applicants-2007-0'!$A$2:$A$21</c:f>
              <c:strCache>
                <c:ptCount val="20"/>
                <c:pt idx="0">
                  <c:v>LIDL</c:v>
                </c:pt>
                <c:pt idx="1">
                  <c:v>HENKEL</c:v>
                </c:pt>
                <c:pt idx="2">
                  <c:v>BOEHRINGER INGELHEIM INTL</c:v>
                </c:pt>
                <c:pt idx="3">
                  <c:v>BSH BOSCH UND SIEMENS HAUSGERÄTE</c:v>
                </c:pt>
                <c:pt idx="4">
                  <c:v>SIEMENS</c:v>
                </c:pt>
                <c:pt idx="5">
                  <c:v>DEUTSCHE TELEKOM</c:v>
                </c:pt>
                <c:pt idx="6">
                  <c:v>BEIERSDOR</c:v>
                </c:pt>
                <c:pt idx="7">
                  <c:v>BMW</c:v>
                </c:pt>
                <c:pt idx="8">
                  <c:v>BAYER</c:v>
                </c:pt>
                <c:pt idx="9">
                  <c:v>ALDI</c:v>
                </c:pt>
                <c:pt idx="10">
                  <c:v>VOLKSWAGEN</c:v>
                </c:pt>
                <c:pt idx="11">
                  <c:v>DAIMLER</c:v>
                </c:pt>
                <c:pt idx="12">
                  <c:v>MERCK</c:v>
                </c:pt>
                <c:pt idx="13">
                  <c:v>MIP METRO GROUP</c:v>
                </c:pt>
                <c:pt idx="14">
                  <c:v>KAUFLAND WARENHANDEL</c:v>
                </c:pt>
                <c:pt idx="15">
                  <c:v>BASF</c:v>
                </c:pt>
                <c:pt idx="16">
                  <c:v>OSRAM</c:v>
                </c:pt>
                <c:pt idx="17">
                  <c:v>PLUS WARENHANDELSGESELLSCHAFT</c:v>
                </c:pt>
                <c:pt idx="18">
                  <c:v>COTY DEUTSCHLAND</c:v>
                </c:pt>
                <c:pt idx="19">
                  <c:v>TUI</c:v>
                </c:pt>
              </c:strCache>
            </c:strRef>
          </c:cat>
          <c:val>
            <c:numRef>
              <c:f>'German-20-top-applicants-2007-0'!$B$2:$B$21</c:f>
              <c:numCache>
                <c:formatCode>General</c:formatCode>
                <c:ptCount val="20"/>
                <c:pt idx="0">
                  <c:v>304</c:v>
                </c:pt>
                <c:pt idx="1">
                  <c:v>241</c:v>
                </c:pt>
                <c:pt idx="2">
                  <c:v>123</c:v>
                </c:pt>
                <c:pt idx="3">
                  <c:v>110</c:v>
                </c:pt>
                <c:pt idx="4">
                  <c:v>95</c:v>
                </c:pt>
                <c:pt idx="5">
                  <c:v>151</c:v>
                </c:pt>
                <c:pt idx="6">
                  <c:v>115</c:v>
                </c:pt>
                <c:pt idx="7">
                  <c:v>88</c:v>
                </c:pt>
                <c:pt idx="8">
                  <c:v>65</c:v>
                </c:pt>
                <c:pt idx="9">
                  <c:v>16</c:v>
                </c:pt>
                <c:pt idx="10">
                  <c:v>68</c:v>
                </c:pt>
                <c:pt idx="11">
                  <c:v>78</c:v>
                </c:pt>
                <c:pt idx="12">
                  <c:v>72</c:v>
                </c:pt>
                <c:pt idx="13">
                  <c:v>90</c:v>
                </c:pt>
                <c:pt idx="14">
                  <c:v>40</c:v>
                </c:pt>
                <c:pt idx="15">
                  <c:v>38</c:v>
                </c:pt>
                <c:pt idx="16">
                  <c:v>56</c:v>
                </c:pt>
                <c:pt idx="17">
                  <c:v>59</c:v>
                </c:pt>
                <c:pt idx="18">
                  <c:v>74</c:v>
                </c:pt>
                <c:pt idx="19">
                  <c:v>68</c:v>
                </c:pt>
              </c:numCache>
            </c:numRef>
          </c:val>
        </c:ser>
        <c:ser>
          <c:idx val="1"/>
          <c:order val="1"/>
          <c:tx>
            <c:strRef>
              <c:f>'German-20-top-applicants-2007-0'!$C$1</c:f>
              <c:strCache>
                <c:ptCount val="1"/>
                <c:pt idx="0">
                  <c:v>Madrid applications filed in 2013-14</c:v>
                </c:pt>
              </c:strCache>
            </c:strRef>
          </c:tx>
          <c:invertIfNegative val="0"/>
          <c:cat>
            <c:strRef>
              <c:f>'German-20-top-applicants-2007-0'!$A$2:$A$21</c:f>
              <c:strCache>
                <c:ptCount val="20"/>
                <c:pt idx="0">
                  <c:v>LIDL</c:v>
                </c:pt>
                <c:pt idx="1">
                  <c:v>HENKEL</c:v>
                </c:pt>
                <c:pt idx="2">
                  <c:v>BOEHRINGER INGELHEIM INTL</c:v>
                </c:pt>
                <c:pt idx="3">
                  <c:v>BSH BOSCH UND SIEMENS HAUSGERÄTE</c:v>
                </c:pt>
                <c:pt idx="4">
                  <c:v>SIEMENS</c:v>
                </c:pt>
                <c:pt idx="5">
                  <c:v>DEUTSCHE TELEKOM</c:v>
                </c:pt>
                <c:pt idx="6">
                  <c:v>BEIERSDOR</c:v>
                </c:pt>
                <c:pt idx="7">
                  <c:v>BMW</c:v>
                </c:pt>
                <c:pt idx="8">
                  <c:v>BAYER</c:v>
                </c:pt>
                <c:pt idx="9">
                  <c:v>ALDI</c:v>
                </c:pt>
                <c:pt idx="10">
                  <c:v>VOLKSWAGEN</c:v>
                </c:pt>
                <c:pt idx="11">
                  <c:v>DAIMLER</c:v>
                </c:pt>
                <c:pt idx="12">
                  <c:v>MERCK</c:v>
                </c:pt>
                <c:pt idx="13">
                  <c:v>MIP METRO GROUP</c:v>
                </c:pt>
                <c:pt idx="14">
                  <c:v>KAUFLAND WARENHANDEL</c:v>
                </c:pt>
                <c:pt idx="15">
                  <c:v>BASF</c:v>
                </c:pt>
                <c:pt idx="16">
                  <c:v>OSRAM</c:v>
                </c:pt>
                <c:pt idx="17">
                  <c:v>PLUS WARENHANDELSGESELLSCHAFT</c:v>
                </c:pt>
                <c:pt idx="18">
                  <c:v>COTY DEUTSCHLAND</c:v>
                </c:pt>
                <c:pt idx="19">
                  <c:v>TUI</c:v>
                </c:pt>
              </c:strCache>
            </c:strRef>
          </c:cat>
          <c:val>
            <c:numRef>
              <c:f>'German-20-top-applicants-2007-0'!$C$2:$C$21</c:f>
              <c:numCache>
                <c:formatCode>General</c:formatCode>
                <c:ptCount val="20"/>
                <c:pt idx="0">
                  <c:v>198</c:v>
                </c:pt>
                <c:pt idx="1">
                  <c:v>171</c:v>
                </c:pt>
                <c:pt idx="2">
                  <c:v>152</c:v>
                </c:pt>
                <c:pt idx="3">
                  <c:v>76</c:v>
                </c:pt>
                <c:pt idx="4">
                  <c:v>96</c:v>
                </c:pt>
                <c:pt idx="5">
                  <c:v>54</c:v>
                </c:pt>
                <c:pt idx="6">
                  <c:v>79</c:v>
                </c:pt>
                <c:pt idx="7">
                  <c:v>75</c:v>
                </c:pt>
                <c:pt idx="8">
                  <c:v>68</c:v>
                </c:pt>
                <c:pt idx="9">
                  <c:v>17</c:v>
                </c:pt>
                <c:pt idx="10">
                  <c:v>76</c:v>
                </c:pt>
                <c:pt idx="11">
                  <c:v>104</c:v>
                </c:pt>
                <c:pt idx="12">
                  <c:v>41</c:v>
                </c:pt>
                <c:pt idx="13">
                  <c:v>30</c:v>
                </c:pt>
                <c:pt idx="14">
                  <c:v>67</c:v>
                </c:pt>
                <c:pt idx="15">
                  <c:v>44</c:v>
                </c:pt>
                <c:pt idx="16">
                  <c:v>39</c:v>
                </c:pt>
                <c:pt idx="17">
                  <c:v>0</c:v>
                </c:pt>
                <c:pt idx="18">
                  <c:v>33</c:v>
                </c:pt>
                <c:pt idx="19">
                  <c:v>12</c:v>
                </c:pt>
              </c:numCache>
            </c:numRef>
          </c:val>
        </c:ser>
        <c:dLbls>
          <c:showLegendKey val="0"/>
          <c:showVal val="0"/>
          <c:showCatName val="0"/>
          <c:showSerName val="0"/>
          <c:showPercent val="0"/>
          <c:showBubbleSize val="0"/>
        </c:dLbls>
        <c:gapWidth val="150"/>
        <c:axId val="120339456"/>
        <c:axId val="120374016"/>
      </c:barChart>
      <c:catAx>
        <c:axId val="120339456"/>
        <c:scaling>
          <c:orientation val="minMax"/>
        </c:scaling>
        <c:delete val="0"/>
        <c:axPos val="b"/>
        <c:majorTickMark val="out"/>
        <c:minorTickMark val="none"/>
        <c:tickLblPos val="nextTo"/>
        <c:crossAx val="120374016"/>
        <c:crosses val="autoZero"/>
        <c:auto val="1"/>
        <c:lblAlgn val="ctr"/>
        <c:lblOffset val="100"/>
        <c:noMultiLvlLbl val="0"/>
      </c:catAx>
      <c:valAx>
        <c:axId val="120374016"/>
        <c:scaling>
          <c:orientation val="minMax"/>
          <c:max val="310"/>
          <c:min val="0"/>
        </c:scaling>
        <c:delete val="0"/>
        <c:axPos val="l"/>
        <c:majorGridlines/>
        <c:numFmt formatCode="General" sourceLinked="1"/>
        <c:majorTickMark val="out"/>
        <c:minorTickMark val="none"/>
        <c:tickLblPos val="nextTo"/>
        <c:crossAx val="120339456"/>
        <c:crosses val="autoZero"/>
        <c:crossBetween val="between"/>
      </c:valAx>
    </c:plotArea>
    <c:legend>
      <c:legendPos val="t"/>
      <c:overlay val="0"/>
      <c:txPr>
        <a:bodyPr/>
        <a:lstStyle/>
        <a:p>
          <a:pPr>
            <a:defRPr sz="1200" baseline="0"/>
          </a:pPr>
          <a:endParaRPr lang="en-US"/>
        </a:p>
      </c:txPr>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explosion val="25"/>
          <c:dPt>
            <c:idx val="0"/>
            <c:bubble3D val="0"/>
            <c:spPr>
              <a:solidFill>
                <a:schemeClr val="accent3"/>
              </a:solidFill>
            </c:spPr>
          </c:dPt>
          <c:dLbls>
            <c:txPr>
              <a:bodyPr/>
              <a:lstStyle/>
              <a:p>
                <a:pPr>
                  <a:defRPr sz="1600"/>
                </a:pPr>
                <a:endParaRPr lang="en-US"/>
              </a:p>
            </c:txPr>
            <c:dLblPos val="outEnd"/>
            <c:showLegendKey val="0"/>
            <c:showVal val="1"/>
            <c:showCatName val="1"/>
            <c:showSerName val="0"/>
            <c:showPercent val="1"/>
            <c:showBubbleSize val="0"/>
            <c:separator>; </c:separator>
            <c:showLeaderLines val="0"/>
          </c:dLbls>
          <c:cat>
            <c:strRef>
              <c:f>[DE_Stats_June2015.xlsx]Sheet2!$C$10:$D$10</c:f>
              <c:strCache>
                <c:ptCount val="2"/>
                <c:pt idx="0">
                  <c:v>Error free</c:v>
                </c:pt>
                <c:pt idx="1">
                  <c:v>With errors</c:v>
                </c:pt>
              </c:strCache>
            </c:strRef>
          </c:cat>
          <c:val>
            <c:numRef>
              <c:f>[DE_Stats_June2015.xlsx]Sheet2!$C$11:$D$11</c:f>
              <c:numCache>
                <c:formatCode>#,##0</c:formatCode>
                <c:ptCount val="2"/>
                <c:pt idx="0">
                  <c:v>2588</c:v>
                </c:pt>
                <c:pt idx="1">
                  <c:v>1671</c:v>
                </c:pt>
              </c:numCache>
            </c:numRef>
          </c:val>
        </c:ser>
        <c:dLbls>
          <c:showLegendKey val="0"/>
          <c:showVal val="0"/>
          <c:showCatName val="0"/>
          <c:showSerName val="0"/>
          <c:showPercent val="0"/>
          <c:showBubbleSize val="0"/>
          <c:showLeaderLines val="0"/>
        </c:dLbls>
        <c:firstSliceAng val="0"/>
      </c:pieChart>
    </c:plotArea>
    <c:plotVisOnly val="1"/>
    <c:dispBlanksAs val="gap"/>
    <c:showDLblsOverMax val="0"/>
  </c:chart>
  <c:spPr>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3761596737527485"/>
          <c:y val="0.21776515773496041"/>
          <c:w val="0.52709012793279131"/>
          <c:h val="0.70805315369797073"/>
        </c:manualLayout>
      </c:layout>
      <c:pieChart>
        <c:varyColors val="1"/>
        <c:ser>
          <c:idx val="0"/>
          <c:order val="0"/>
          <c:explosion val="25"/>
          <c:dLbls>
            <c:dLbl>
              <c:idx val="1"/>
              <c:layout>
                <c:manualLayout>
                  <c:x val="7.2622649770940489E-2"/>
                  <c:y val="-0.23515905640114063"/>
                </c:manualLayout>
              </c:layout>
              <c:dLblPos val="bestFit"/>
              <c:showLegendKey val="0"/>
              <c:showVal val="1"/>
              <c:showCatName val="1"/>
              <c:showSerName val="0"/>
              <c:showPercent val="1"/>
              <c:showBubbleSize val="0"/>
              <c:separator>; </c:separator>
            </c:dLbl>
            <c:dLbl>
              <c:idx val="3"/>
              <c:layout>
                <c:manualLayout>
                  <c:x val="-2.7045300878972278E-2"/>
                  <c:y val="0"/>
                </c:manualLayout>
              </c:layout>
              <c:dLblPos val="bestFit"/>
              <c:showLegendKey val="0"/>
              <c:showVal val="1"/>
              <c:showCatName val="1"/>
              <c:showSerName val="0"/>
              <c:showPercent val="1"/>
              <c:showBubbleSize val="0"/>
              <c:separator>; </c:separator>
            </c:dLbl>
            <c:txPr>
              <a:bodyPr/>
              <a:lstStyle/>
              <a:p>
                <a:pPr>
                  <a:defRPr sz="1200"/>
                </a:pPr>
                <a:endParaRPr lang="en-US"/>
              </a:p>
            </c:txPr>
            <c:dLblPos val="outEnd"/>
            <c:showLegendKey val="0"/>
            <c:showVal val="1"/>
            <c:showCatName val="1"/>
            <c:showSerName val="0"/>
            <c:showPercent val="1"/>
            <c:showBubbleSize val="0"/>
            <c:separator>; </c:separator>
            <c:showLeaderLines val="0"/>
          </c:dLbls>
          <c:cat>
            <c:strRef>
              <c:f>[DE_Stats_June2015.xlsx]Sheet2!$E$36:$E$39</c:f>
              <c:strCache>
                <c:ptCount val="4"/>
                <c:pt idx="0">
                  <c:v>Erros related to Rule 12 (Classification)</c:v>
                </c:pt>
                <c:pt idx="1">
                  <c:v>Erros reated to Rule 13 (Indications of G&amp;S)</c:v>
                </c:pt>
                <c:pt idx="2">
                  <c:v>Errors related to Rule 11(3) (Fees)</c:v>
                </c:pt>
                <c:pt idx="3">
                  <c:v>Other Errors related to Rule 11(4) (Administrative errors)</c:v>
                </c:pt>
              </c:strCache>
            </c:strRef>
          </c:cat>
          <c:val>
            <c:numRef>
              <c:f>[DE_Stats_June2015.xlsx]Sheet2!$F$36:$F$39</c:f>
              <c:numCache>
                <c:formatCode>General</c:formatCode>
                <c:ptCount val="4"/>
                <c:pt idx="0">
                  <c:v>119</c:v>
                </c:pt>
                <c:pt idx="1">
                  <c:v>886</c:v>
                </c:pt>
                <c:pt idx="2">
                  <c:v>358</c:v>
                </c:pt>
                <c:pt idx="3">
                  <c:v>116</c:v>
                </c:pt>
              </c:numCache>
            </c:numRef>
          </c:val>
        </c:ser>
        <c:dLbls>
          <c:showLegendKey val="0"/>
          <c:showVal val="0"/>
          <c:showCatName val="0"/>
          <c:showSerName val="0"/>
          <c:showPercent val="0"/>
          <c:showBubbleSize val="0"/>
          <c:showLeaderLines val="0"/>
        </c:dLbls>
        <c:firstSliceAng val="0"/>
      </c:pieChart>
    </c:plotArea>
    <c:plotVisOnly val="1"/>
    <c:dispBlanksAs val="gap"/>
    <c:showDLblsOverMax val="0"/>
  </c:chart>
  <c:spPr>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1"/>
          <c:order val="0"/>
          <c:tx>
            <c:strRef>
              <c:f>Sheet1!$A$9</c:f>
              <c:strCache>
                <c:ptCount val="1"/>
                <c:pt idx="0">
                  <c:v>Subsequent designations</c:v>
                </c:pt>
              </c:strCache>
            </c:strRef>
          </c:tx>
          <c:spPr>
            <a:solidFill>
              <a:schemeClr val="accent6"/>
            </a:solidFill>
          </c:spPr>
          <c:invertIfNegative val="0"/>
          <c:cat>
            <c:numRef>
              <c:f>Sheet1!$B$6:$I$6</c:f>
              <c:numCache>
                <c:formatCode>General</c:formatCode>
                <c:ptCount val="8"/>
                <c:pt idx="0">
                  <c:v>2007</c:v>
                </c:pt>
                <c:pt idx="1">
                  <c:v>2008</c:v>
                </c:pt>
                <c:pt idx="2">
                  <c:v>2009</c:v>
                </c:pt>
                <c:pt idx="3">
                  <c:v>2010</c:v>
                </c:pt>
                <c:pt idx="4">
                  <c:v>2011</c:v>
                </c:pt>
                <c:pt idx="5">
                  <c:v>2012</c:v>
                </c:pt>
                <c:pt idx="6">
                  <c:v>2013</c:v>
                </c:pt>
                <c:pt idx="7">
                  <c:v>2014</c:v>
                </c:pt>
              </c:numCache>
            </c:numRef>
          </c:cat>
          <c:val>
            <c:numRef>
              <c:f>Sheet1!$B$9:$I$9</c:f>
              <c:numCache>
                <c:formatCode>#,##0</c:formatCode>
                <c:ptCount val="8"/>
                <c:pt idx="0">
                  <c:v>3299</c:v>
                </c:pt>
                <c:pt idx="1">
                  <c:v>2895</c:v>
                </c:pt>
                <c:pt idx="2">
                  <c:v>2408</c:v>
                </c:pt>
                <c:pt idx="3">
                  <c:v>2629</c:v>
                </c:pt>
                <c:pt idx="4">
                  <c:v>2943</c:v>
                </c:pt>
                <c:pt idx="5">
                  <c:v>2866</c:v>
                </c:pt>
                <c:pt idx="6">
                  <c:v>2603</c:v>
                </c:pt>
                <c:pt idx="7">
                  <c:v>2805</c:v>
                </c:pt>
              </c:numCache>
            </c:numRef>
          </c:val>
        </c:ser>
        <c:ser>
          <c:idx val="0"/>
          <c:order val="1"/>
          <c:tx>
            <c:strRef>
              <c:f>Sheet1!$A$8</c:f>
              <c:strCache>
                <c:ptCount val="1"/>
                <c:pt idx="0">
                  <c:v>Registrations</c:v>
                </c:pt>
              </c:strCache>
            </c:strRef>
          </c:tx>
          <c:invertIfNegative val="0"/>
          <c:cat>
            <c:numRef>
              <c:f>Sheet1!$B$6:$I$6</c:f>
              <c:numCache>
                <c:formatCode>General</c:formatCode>
                <c:ptCount val="8"/>
                <c:pt idx="0">
                  <c:v>2007</c:v>
                </c:pt>
                <c:pt idx="1">
                  <c:v>2008</c:v>
                </c:pt>
                <c:pt idx="2">
                  <c:v>2009</c:v>
                </c:pt>
                <c:pt idx="3">
                  <c:v>2010</c:v>
                </c:pt>
                <c:pt idx="4">
                  <c:v>2011</c:v>
                </c:pt>
                <c:pt idx="5">
                  <c:v>2012</c:v>
                </c:pt>
                <c:pt idx="6">
                  <c:v>2013</c:v>
                </c:pt>
                <c:pt idx="7">
                  <c:v>2014</c:v>
                </c:pt>
              </c:numCache>
            </c:numRef>
          </c:cat>
          <c:val>
            <c:numRef>
              <c:f>Sheet1!$B$8:$I$8</c:f>
              <c:numCache>
                <c:formatCode>#,##0</c:formatCode>
                <c:ptCount val="8"/>
                <c:pt idx="0">
                  <c:v>5973</c:v>
                </c:pt>
                <c:pt idx="1">
                  <c:v>6120</c:v>
                </c:pt>
                <c:pt idx="2">
                  <c:v>5391</c:v>
                </c:pt>
                <c:pt idx="3">
                  <c:v>4548</c:v>
                </c:pt>
                <c:pt idx="4">
                  <c:v>4943</c:v>
                </c:pt>
                <c:pt idx="5">
                  <c:v>4553</c:v>
                </c:pt>
                <c:pt idx="6">
                  <c:v>4357</c:v>
                </c:pt>
                <c:pt idx="7">
                  <c:v>3883</c:v>
                </c:pt>
              </c:numCache>
            </c:numRef>
          </c:val>
        </c:ser>
        <c:dLbls>
          <c:showLegendKey val="0"/>
          <c:showVal val="0"/>
          <c:showCatName val="0"/>
          <c:showSerName val="0"/>
          <c:showPercent val="0"/>
          <c:showBubbleSize val="0"/>
        </c:dLbls>
        <c:gapWidth val="95"/>
        <c:overlap val="100"/>
        <c:axId val="120563968"/>
        <c:axId val="120565760"/>
      </c:barChart>
      <c:lineChart>
        <c:grouping val="stacked"/>
        <c:varyColors val="0"/>
        <c:ser>
          <c:idx val="2"/>
          <c:order val="2"/>
          <c:tx>
            <c:strRef>
              <c:f>Sheet1!$A$10</c:f>
              <c:strCache>
                <c:ptCount val="1"/>
                <c:pt idx="0">
                  <c:v>Individual designations</c:v>
                </c:pt>
              </c:strCache>
            </c:strRef>
          </c:tx>
          <c:marker>
            <c:symbol val="none"/>
          </c:marker>
          <c:val>
            <c:numRef>
              <c:f>Sheet1!$B$10:$I$10</c:f>
              <c:numCache>
                <c:formatCode>#,##0</c:formatCode>
                <c:ptCount val="8"/>
                <c:pt idx="0">
                  <c:v>66924</c:v>
                </c:pt>
                <c:pt idx="1">
                  <c:v>65092</c:v>
                </c:pt>
                <c:pt idx="2">
                  <c:v>48886</c:v>
                </c:pt>
                <c:pt idx="3">
                  <c:v>38988</c:v>
                </c:pt>
                <c:pt idx="4">
                  <c:v>40659</c:v>
                </c:pt>
                <c:pt idx="5">
                  <c:v>36159</c:v>
                </c:pt>
                <c:pt idx="6">
                  <c:v>34810</c:v>
                </c:pt>
                <c:pt idx="7">
                  <c:v>33608</c:v>
                </c:pt>
              </c:numCache>
            </c:numRef>
          </c:val>
          <c:smooth val="0"/>
        </c:ser>
        <c:dLbls>
          <c:showLegendKey val="0"/>
          <c:showVal val="0"/>
          <c:showCatName val="0"/>
          <c:showSerName val="0"/>
          <c:showPercent val="0"/>
          <c:showBubbleSize val="0"/>
        </c:dLbls>
        <c:marker val="1"/>
        <c:smooth val="0"/>
        <c:axId val="120563968"/>
        <c:axId val="120565760"/>
      </c:lineChart>
      <c:catAx>
        <c:axId val="120563968"/>
        <c:scaling>
          <c:orientation val="minMax"/>
        </c:scaling>
        <c:delete val="0"/>
        <c:axPos val="b"/>
        <c:numFmt formatCode="General" sourceLinked="1"/>
        <c:majorTickMark val="none"/>
        <c:minorTickMark val="none"/>
        <c:tickLblPos val="nextTo"/>
        <c:crossAx val="120565760"/>
        <c:crosses val="autoZero"/>
        <c:auto val="1"/>
        <c:lblAlgn val="ctr"/>
        <c:lblOffset val="100"/>
        <c:noMultiLvlLbl val="0"/>
      </c:catAx>
      <c:valAx>
        <c:axId val="120565760"/>
        <c:scaling>
          <c:orientation val="minMax"/>
          <c:max val="70000"/>
        </c:scaling>
        <c:delete val="0"/>
        <c:axPos val="l"/>
        <c:majorGridlines/>
        <c:numFmt formatCode="#,##0" sourceLinked="1"/>
        <c:majorTickMark val="none"/>
        <c:minorTickMark val="none"/>
        <c:tickLblPos val="nextTo"/>
        <c:crossAx val="120563968"/>
        <c:crosses val="autoZero"/>
        <c:crossBetween val="between"/>
      </c:valAx>
      <c:dTable>
        <c:showHorzBorder val="1"/>
        <c:showVertBorder val="1"/>
        <c:showOutline val="1"/>
        <c:showKeys val="1"/>
      </c:dTable>
    </c:plotArea>
    <c:plotVisOnly val="1"/>
    <c:dispBlanksAs val="gap"/>
    <c:showDLblsOverMax val="0"/>
  </c:chart>
  <c:spPr>
    <a:ln>
      <a:noFill/>
    </a:ln>
  </c:spPr>
  <c:txPr>
    <a:bodyPr/>
    <a:lstStyle/>
    <a:p>
      <a:pPr>
        <a:defRPr sz="12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0469964026376253"/>
          <c:y val="0.10996920424855675"/>
          <c:w val="0.54668933045860746"/>
          <c:h val="0.72809021449285771"/>
        </c:manualLayout>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spPr>
    <a:noFill/>
    <a:ln>
      <a:noFill/>
    </a:ln>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explosion val="25"/>
          <c:dPt>
            <c:idx val="10"/>
            <c:bubble3D val="0"/>
            <c:spPr>
              <a:solidFill>
                <a:srgbClr val="FFFFFF">
                  <a:lumMod val="75000"/>
                </a:srgbClr>
              </a:solidFill>
            </c:spPr>
          </c:dPt>
          <c:dLbls>
            <c:dLbl>
              <c:idx val="9"/>
              <c:layout>
                <c:manualLayout>
                  <c:x val="-0.10708135603980516"/>
                  <c:y val="7.8116654614285175E-3"/>
                </c:manualLayout>
              </c:layout>
              <c:dLblPos val="bestFit"/>
              <c:showLegendKey val="0"/>
              <c:showVal val="1"/>
              <c:showCatName val="1"/>
              <c:showSerName val="0"/>
              <c:showPercent val="1"/>
              <c:showBubbleSize val="0"/>
              <c:separator>; </c:separator>
            </c:dLbl>
            <c:txPr>
              <a:bodyPr/>
              <a:lstStyle/>
              <a:p>
                <a:pPr>
                  <a:defRPr sz="1200"/>
                </a:pPr>
                <a:endParaRPr lang="en-US"/>
              </a:p>
            </c:txPr>
            <c:dLblPos val="outEnd"/>
            <c:showLegendKey val="0"/>
            <c:showVal val="1"/>
            <c:showCatName val="1"/>
            <c:showSerName val="0"/>
            <c:showPercent val="1"/>
            <c:showBubbleSize val="0"/>
            <c:separator>; </c:separator>
            <c:showLeaderLines val="0"/>
          </c:dLbls>
          <c:cat>
            <c:strRef>
              <c:f>Sheet3!$A$4:$A$14</c:f>
              <c:strCache>
                <c:ptCount val="11"/>
                <c:pt idx="0">
                  <c:v>Switzerland</c:v>
                </c:pt>
                <c:pt idx="1">
                  <c:v>European Union</c:v>
                </c:pt>
                <c:pt idx="2">
                  <c:v>China</c:v>
                </c:pt>
                <c:pt idx="3">
                  <c:v>Russian Federation</c:v>
                </c:pt>
                <c:pt idx="4">
                  <c:v>United States of America</c:v>
                </c:pt>
                <c:pt idx="5">
                  <c:v>Turkey</c:v>
                </c:pt>
                <c:pt idx="6">
                  <c:v>Japan</c:v>
                </c:pt>
                <c:pt idx="7">
                  <c:v>Norway</c:v>
                </c:pt>
                <c:pt idx="8">
                  <c:v>Republic of Korea</c:v>
                </c:pt>
                <c:pt idx="9">
                  <c:v>Australia</c:v>
                </c:pt>
                <c:pt idx="10">
                  <c:v>Others</c:v>
                </c:pt>
              </c:strCache>
            </c:strRef>
          </c:cat>
          <c:val>
            <c:numRef>
              <c:f>Sheet3!$B$4:$B$14</c:f>
              <c:numCache>
                <c:formatCode>General</c:formatCode>
                <c:ptCount val="11"/>
                <c:pt idx="0">
                  <c:v>2418</c:v>
                </c:pt>
                <c:pt idx="1">
                  <c:v>2126</c:v>
                </c:pt>
                <c:pt idx="2">
                  <c:v>1962</c:v>
                </c:pt>
                <c:pt idx="3">
                  <c:v>1704</c:v>
                </c:pt>
                <c:pt idx="4">
                  <c:v>1598</c:v>
                </c:pt>
                <c:pt idx="5">
                  <c:v>1165</c:v>
                </c:pt>
                <c:pt idx="6">
                  <c:v>1080</c:v>
                </c:pt>
                <c:pt idx="7">
                  <c:v>1054</c:v>
                </c:pt>
                <c:pt idx="8">
                  <c:v>946</c:v>
                </c:pt>
                <c:pt idx="9">
                  <c:v>943</c:v>
                </c:pt>
                <c:pt idx="10">
                  <c:v>18612</c:v>
                </c:pt>
              </c:numCache>
            </c:numRef>
          </c:val>
        </c:ser>
        <c:dLbls>
          <c:showLegendKey val="0"/>
          <c:showVal val="0"/>
          <c:showCatName val="0"/>
          <c:showSerName val="0"/>
          <c:showPercent val="0"/>
          <c:showBubbleSize val="0"/>
          <c:showLeaderLines val="0"/>
        </c:dLbls>
        <c:firstSliceAng val="0"/>
      </c:pieChart>
    </c:plotArea>
    <c:plotVisOnly val="1"/>
    <c:dispBlanksAs val="gap"/>
    <c:showDLblsOverMax val="0"/>
  </c:chart>
  <c:spPr>
    <a:ln>
      <a:noFill/>
    </a:ln>
  </c:sp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Sheet5!$B$5</c:f>
              <c:strCache>
                <c:ptCount val="1"/>
                <c:pt idx="0">
                  <c:v>Applications</c:v>
                </c:pt>
              </c:strCache>
            </c:strRef>
          </c:tx>
          <c:marker>
            <c:symbol val="none"/>
          </c:marker>
          <c:cat>
            <c:numRef>
              <c:f>Sheet5!$C$4:$G$4</c:f>
              <c:numCache>
                <c:formatCode>General</c:formatCode>
                <c:ptCount val="5"/>
                <c:pt idx="0">
                  <c:v>2010</c:v>
                </c:pt>
                <c:pt idx="1">
                  <c:v>2011</c:v>
                </c:pt>
                <c:pt idx="2">
                  <c:v>2012</c:v>
                </c:pt>
                <c:pt idx="3">
                  <c:v>2013</c:v>
                </c:pt>
                <c:pt idx="4">
                  <c:v>2014</c:v>
                </c:pt>
              </c:numCache>
            </c:numRef>
          </c:cat>
          <c:val>
            <c:numRef>
              <c:f>Sheet5!$C$5:$G$5</c:f>
              <c:numCache>
                <c:formatCode>General</c:formatCode>
                <c:ptCount val="5"/>
                <c:pt idx="0">
                  <c:v>179</c:v>
                </c:pt>
                <c:pt idx="1">
                  <c:v>234</c:v>
                </c:pt>
                <c:pt idx="2">
                  <c:v>245</c:v>
                </c:pt>
                <c:pt idx="3">
                  <c:v>305</c:v>
                </c:pt>
                <c:pt idx="4">
                  <c:v>335</c:v>
                </c:pt>
              </c:numCache>
            </c:numRef>
          </c:val>
          <c:smooth val="0"/>
        </c:ser>
        <c:dLbls>
          <c:showLegendKey val="0"/>
          <c:showVal val="0"/>
          <c:showCatName val="0"/>
          <c:showSerName val="0"/>
          <c:showPercent val="0"/>
          <c:showBubbleSize val="0"/>
        </c:dLbls>
        <c:marker val="1"/>
        <c:smooth val="0"/>
        <c:axId val="131469696"/>
        <c:axId val="131471232"/>
      </c:lineChart>
      <c:catAx>
        <c:axId val="131469696"/>
        <c:scaling>
          <c:orientation val="minMax"/>
        </c:scaling>
        <c:delete val="0"/>
        <c:axPos val="b"/>
        <c:numFmt formatCode="General" sourceLinked="1"/>
        <c:majorTickMark val="none"/>
        <c:minorTickMark val="none"/>
        <c:tickLblPos val="nextTo"/>
        <c:crossAx val="131471232"/>
        <c:crosses val="autoZero"/>
        <c:auto val="1"/>
        <c:lblAlgn val="ctr"/>
        <c:lblOffset val="100"/>
        <c:noMultiLvlLbl val="0"/>
      </c:catAx>
      <c:valAx>
        <c:axId val="131471232"/>
        <c:scaling>
          <c:orientation val="minMax"/>
        </c:scaling>
        <c:delete val="0"/>
        <c:axPos val="l"/>
        <c:majorGridlines/>
        <c:numFmt formatCode="General" sourceLinked="1"/>
        <c:majorTickMark val="none"/>
        <c:minorTickMark val="none"/>
        <c:tickLblPos val="nextTo"/>
        <c:crossAx val="131469696"/>
        <c:crosses val="autoZero"/>
        <c:crossBetween val="between"/>
      </c:valAx>
      <c:dTable>
        <c:showHorzBorder val="1"/>
        <c:showVertBorder val="1"/>
        <c:showOutline val="1"/>
        <c:showKeys val="1"/>
      </c:dTable>
    </c:plotArea>
    <c:plotVisOnly val="1"/>
    <c:dispBlanksAs val="gap"/>
    <c:showDLblsOverMax val="0"/>
  </c:chart>
  <c:spPr>
    <a:noFill/>
    <a:ln>
      <a:noFill/>
    </a:ln>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C494A45-CBD6-4B48-A75E-BAB091AA4990}" type="datetimeFigureOut">
              <a:rPr lang="en-US" smtClean="0"/>
              <a:t>7/9/2015</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4B0AC085-C2F6-463A-A10D-766B100E24A4}" type="slidenum">
              <a:rPr lang="en-US" smtClean="0"/>
              <a:t>‹#›</a:t>
            </a:fld>
            <a:endParaRPr lang="en-US"/>
          </a:p>
        </p:txBody>
      </p:sp>
    </p:spTree>
    <p:extLst>
      <p:ext uri="{BB962C8B-B14F-4D97-AF65-F5344CB8AC3E}">
        <p14:creationId xmlns:p14="http://schemas.microsoft.com/office/powerpoint/2010/main" val="1517287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wipo.int/classifications/nice/en/"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644B3A36-662B-4E53-B902-E6976A1277D8}" type="slidenum">
              <a:rPr lang="en-US" sz="1200"/>
              <a:pPr eaLnBrk="1" hangingPunct="1"/>
              <a:t>1</a:t>
            </a:fld>
            <a:endParaRPr lang="en-US" sz="1200"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67D153A-E426-4EB3-9ECF-91B267EBEC0D}" type="slidenum">
              <a:rPr lang="en-US" altLang="en-US" smtClean="0"/>
              <a:pPr eaLnBrk="1" hangingPunct="1">
                <a:spcBef>
                  <a:spcPct val="0"/>
                </a:spcBef>
              </a:pPr>
              <a:t>26</a:t>
            </a:fld>
            <a:endParaRPr lang="en-US" alt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fr-FR" altLang="en-US" smtClean="0">
              <a:latin typeface="Arial"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500">
                <a:solidFill>
                  <a:schemeClr val="tx1"/>
                </a:solidFill>
                <a:latin typeface="Arial" charset="0"/>
                <a:cs typeface="Arial" charset="0"/>
              </a:defRPr>
            </a:lvl1pPr>
            <a:lvl2pPr marL="776394" indent="-298613" eaLnBrk="0" hangingPunct="0">
              <a:defRPr sz="2500">
                <a:solidFill>
                  <a:schemeClr val="tx1"/>
                </a:solidFill>
                <a:latin typeface="Arial" charset="0"/>
                <a:cs typeface="Arial" charset="0"/>
              </a:defRPr>
            </a:lvl2pPr>
            <a:lvl3pPr marL="1194451" indent="-238890" eaLnBrk="0" hangingPunct="0">
              <a:defRPr sz="2500">
                <a:solidFill>
                  <a:schemeClr val="tx1"/>
                </a:solidFill>
                <a:latin typeface="Arial" charset="0"/>
                <a:cs typeface="Arial" charset="0"/>
              </a:defRPr>
            </a:lvl3pPr>
            <a:lvl4pPr marL="1672231" indent="-238890" eaLnBrk="0" hangingPunct="0">
              <a:defRPr sz="2500">
                <a:solidFill>
                  <a:schemeClr val="tx1"/>
                </a:solidFill>
                <a:latin typeface="Arial" charset="0"/>
                <a:cs typeface="Arial" charset="0"/>
              </a:defRPr>
            </a:lvl4pPr>
            <a:lvl5pPr marL="2150012" indent="-238890" eaLnBrk="0" hangingPunct="0">
              <a:defRPr sz="2500">
                <a:solidFill>
                  <a:schemeClr val="tx1"/>
                </a:solidFill>
                <a:latin typeface="Arial" charset="0"/>
                <a:cs typeface="Arial" charset="0"/>
              </a:defRPr>
            </a:lvl5pPr>
            <a:lvl6pPr marL="2627792" indent="-238890" eaLnBrk="0" fontAlgn="base" hangingPunct="0">
              <a:spcBef>
                <a:spcPct val="50000"/>
              </a:spcBef>
              <a:spcAft>
                <a:spcPct val="0"/>
              </a:spcAft>
              <a:defRPr sz="2500">
                <a:solidFill>
                  <a:schemeClr val="tx1"/>
                </a:solidFill>
                <a:latin typeface="Arial" charset="0"/>
                <a:cs typeface="Arial" charset="0"/>
              </a:defRPr>
            </a:lvl6pPr>
            <a:lvl7pPr marL="3105573" indent="-238890" eaLnBrk="0" fontAlgn="base" hangingPunct="0">
              <a:spcBef>
                <a:spcPct val="50000"/>
              </a:spcBef>
              <a:spcAft>
                <a:spcPct val="0"/>
              </a:spcAft>
              <a:defRPr sz="2500">
                <a:solidFill>
                  <a:schemeClr val="tx1"/>
                </a:solidFill>
                <a:latin typeface="Arial" charset="0"/>
                <a:cs typeface="Arial" charset="0"/>
              </a:defRPr>
            </a:lvl7pPr>
            <a:lvl8pPr marL="3583353" indent="-238890" eaLnBrk="0" fontAlgn="base" hangingPunct="0">
              <a:spcBef>
                <a:spcPct val="50000"/>
              </a:spcBef>
              <a:spcAft>
                <a:spcPct val="0"/>
              </a:spcAft>
              <a:defRPr sz="2500">
                <a:solidFill>
                  <a:schemeClr val="tx1"/>
                </a:solidFill>
                <a:latin typeface="Arial" charset="0"/>
                <a:cs typeface="Arial" charset="0"/>
              </a:defRPr>
            </a:lvl8pPr>
            <a:lvl9pPr marL="4061134" indent="-238890" eaLnBrk="0" fontAlgn="base" hangingPunct="0">
              <a:spcBef>
                <a:spcPct val="50000"/>
              </a:spcBef>
              <a:spcAft>
                <a:spcPct val="0"/>
              </a:spcAft>
              <a:defRPr sz="2500">
                <a:solidFill>
                  <a:schemeClr val="tx1"/>
                </a:solidFill>
                <a:latin typeface="Arial" charset="0"/>
                <a:cs typeface="Arial" charset="0"/>
              </a:defRPr>
            </a:lvl9pPr>
          </a:lstStyle>
          <a:p>
            <a:pPr eaLnBrk="1" hangingPunct="1"/>
            <a:fld id="{38405E63-0D80-4478-98FD-C52EE50F875D}" type="slidenum">
              <a:rPr lang="en-US" sz="1300"/>
              <a:pPr eaLnBrk="1" hangingPunct="1"/>
              <a:t>27</a:t>
            </a:fld>
            <a:endParaRPr lang="en-US" sz="13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500">
                <a:solidFill>
                  <a:schemeClr val="tx1"/>
                </a:solidFill>
                <a:latin typeface="Arial" charset="0"/>
                <a:cs typeface="Arial" charset="0"/>
              </a:defRPr>
            </a:lvl1pPr>
            <a:lvl2pPr marL="776394" indent="-298613" eaLnBrk="0" hangingPunct="0">
              <a:defRPr sz="2500">
                <a:solidFill>
                  <a:schemeClr val="tx1"/>
                </a:solidFill>
                <a:latin typeface="Arial" charset="0"/>
                <a:cs typeface="Arial" charset="0"/>
              </a:defRPr>
            </a:lvl2pPr>
            <a:lvl3pPr marL="1194451" indent="-238890" eaLnBrk="0" hangingPunct="0">
              <a:defRPr sz="2500">
                <a:solidFill>
                  <a:schemeClr val="tx1"/>
                </a:solidFill>
                <a:latin typeface="Arial" charset="0"/>
                <a:cs typeface="Arial" charset="0"/>
              </a:defRPr>
            </a:lvl3pPr>
            <a:lvl4pPr marL="1672231" indent="-238890" eaLnBrk="0" hangingPunct="0">
              <a:defRPr sz="2500">
                <a:solidFill>
                  <a:schemeClr val="tx1"/>
                </a:solidFill>
                <a:latin typeface="Arial" charset="0"/>
                <a:cs typeface="Arial" charset="0"/>
              </a:defRPr>
            </a:lvl4pPr>
            <a:lvl5pPr marL="2150012" indent="-238890" eaLnBrk="0" hangingPunct="0">
              <a:defRPr sz="2500">
                <a:solidFill>
                  <a:schemeClr val="tx1"/>
                </a:solidFill>
                <a:latin typeface="Arial" charset="0"/>
                <a:cs typeface="Arial" charset="0"/>
              </a:defRPr>
            </a:lvl5pPr>
            <a:lvl6pPr marL="2627792" indent="-238890" eaLnBrk="0" fontAlgn="base" hangingPunct="0">
              <a:spcBef>
                <a:spcPct val="50000"/>
              </a:spcBef>
              <a:spcAft>
                <a:spcPct val="0"/>
              </a:spcAft>
              <a:defRPr sz="2500">
                <a:solidFill>
                  <a:schemeClr val="tx1"/>
                </a:solidFill>
                <a:latin typeface="Arial" charset="0"/>
                <a:cs typeface="Arial" charset="0"/>
              </a:defRPr>
            </a:lvl6pPr>
            <a:lvl7pPr marL="3105573" indent="-238890" eaLnBrk="0" fontAlgn="base" hangingPunct="0">
              <a:spcBef>
                <a:spcPct val="50000"/>
              </a:spcBef>
              <a:spcAft>
                <a:spcPct val="0"/>
              </a:spcAft>
              <a:defRPr sz="2500">
                <a:solidFill>
                  <a:schemeClr val="tx1"/>
                </a:solidFill>
                <a:latin typeface="Arial" charset="0"/>
                <a:cs typeface="Arial" charset="0"/>
              </a:defRPr>
            </a:lvl7pPr>
            <a:lvl8pPr marL="3583353" indent="-238890" eaLnBrk="0" fontAlgn="base" hangingPunct="0">
              <a:spcBef>
                <a:spcPct val="50000"/>
              </a:spcBef>
              <a:spcAft>
                <a:spcPct val="0"/>
              </a:spcAft>
              <a:defRPr sz="2500">
                <a:solidFill>
                  <a:schemeClr val="tx1"/>
                </a:solidFill>
                <a:latin typeface="Arial" charset="0"/>
                <a:cs typeface="Arial" charset="0"/>
              </a:defRPr>
            </a:lvl8pPr>
            <a:lvl9pPr marL="4061134" indent="-238890" eaLnBrk="0" fontAlgn="base" hangingPunct="0">
              <a:spcBef>
                <a:spcPct val="50000"/>
              </a:spcBef>
              <a:spcAft>
                <a:spcPct val="0"/>
              </a:spcAft>
              <a:defRPr sz="2500">
                <a:solidFill>
                  <a:schemeClr val="tx1"/>
                </a:solidFill>
                <a:latin typeface="Arial" charset="0"/>
                <a:cs typeface="Arial" charset="0"/>
              </a:defRPr>
            </a:lvl9pPr>
          </a:lstStyle>
          <a:p>
            <a:pPr eaLnBrk="1" hangingPunct="1"/>
            <a:fld id="{38405E63-0D80-4478-98FD-C52EE50F875D}" type="slidenum">
              <a:rPr lang="en-US" sz="1300"/>
              <a:pPr eaLnBrk="1" hangingPunct="1"/>
              <a:t>28</a:t>
            </a:fld>
            <a:endParaRPr lang="en-US" sz="13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500">
                <a:solidFill>
                  <a:schemeClr val="tx1"/>
                </a:solidFill>
                <a:latin typeface="Arial" charset="0"/>
                <a:cs typeface="Arial" charset="0"/>
              </a:defRPr>
            </a:lvl1pPr>
            <a:lvl2pPr marL="770441" indent="-296322" eaLnBrk="0" hangingPunct="0">
              <a:defRPr sz="2500">
                <a:solidFill>
                  <a:schemeClr val="tx1"/>
                </a:solidFill>
                <a:latin typeface="Arial" charset="0"/>
                <a:cs typeface="Arial" charset="0"/>
              </a:defRPr>
            </a:lvl2pPr>
            <a:lvl3pPr marL="1185294" indent="-237060" eaLnBrk="0" hangingPunct="0">
              <a:defRPr sz="2500">
                <a:solidFill>
                  <a:schemeClr val="tx1"/>
                </a:solidFill>
                <a:latin typeface="Arial" charset="0"/>
                <a:cs typeface="Arial" charset="0"/>
              </a:defRPr>
            </a:lvl3pPr>
            <a:lvl4pPr marL="1659410" indent="-237060" eaLnBrk="0" hangingPunct="0">
              <a:defRPr sz="2500">
                <a:solidFill>
                  <a:schemeClr val="tx1"/>
                </a:solidFill>
                <a:latin typeface="Arial" charset="0"/>
                <a:cs typeface="Arial" charset="0"/>
              </a:defRPr>
            </a:lvl4pPr>
            <a:lvl5pPr marL="2133529" indent="-237060" eaLnBrk="0" hangingPunct="0">
              <a:defRPr sz="2500">
                <a:solidFill>
                  <a:schemeClr val="tx1"/>
                </a:solidFill>
                <a:latin typeface="Arial" charset="0"/>
                <a:cs typeface="Arial" charset="0"/>
              </a:defRPr>
            </a:lvl5pPr>
            <a:lvl6pPr marL="2607645" indent="-237060" eaLnBrk="0" fontAlgn="base" hangingPunct="0">
              <a:spcBef>
                <a:spcPct val="50000"/>
              </a:spcBef>
              <a:spcAft>
                <a:spcPct val="0"/>
              </a:spcAft>
              <a:defRPr sz="2500">
                <a:solidFill>
                  <a:schemeClr val="tx1"/>
                </a:solidFill>
                <a:latin typeface="Arial" charset="0"/>
                <a:cs typeface="Arial" charset="0"/>
              </a:defRPr>
            </a:lvl6pPr>
            <a:lvl7pPr marL="3081765" indent="-237060" eaLnBrk="0" fontAlgn="base" hangingPunct="0">
              <a:spcBef>
                <a:spcPct val="50000"/>
              </a:spcBef>
              <a:spcAft>
                <a:spcPct val="0"/>
              </a:spcAft>
              <a:defRPr sz="2500">
                <a:solidFill>
                  <a:schemeClr val="tx1"/>
                </a:solidFill>
                <a:latin typeface="Arial" charset="0"/>
                <a:cs typeface="Arial" charset="0"/>
              </a:defRPr>
            </a:lvl7pPr>
            <a:lvl8pPr marL="3555881" indent="-237060" eaLnBrk="0" fontAlgn="base" hangingPunct="0">
              <a:spcBef>
                <a:spcPct val="50000"/>
              </a:spcBef>
              <a:spcAft>
                <a:spcPct val="0"/>
              </a:spcAft>
              <a:defRPr sz="2500">
                <a:solidFill>
                  <a:schemeClr val="tx1"/>
                </a:solidFill>
                <a:latin typeface="Arial" charset="0"/>
                <a:cs typeface="Arial" charset="0"/>
              </a:defRPr>
            </a:lvl8pPr>
            <a:lvl9pPr marL="4029999" indent="-237060" eaLnBrk="0" fontAlgn="base" hangingPunct="0">
              <a:spcBef>
                <a:spcPct val="50000"/>
              </a:spcBef>
              <a:spcAft>
                <a:spcPct val="0"/>
              </a:spcAft>
              <a:defRPr sz="2500">
                <a:solidFill>
                  <a:schemeClr val="tx1"/>
                </a:solidFill>
                <a:latin typeface="Arial" charset="0"/>
                <a:cs typeface="Arial" charset="0"/>
              </a:defRPr>
            </a:lvl9pPr>
          </a:lstStyle>
          <a:p>
            <a:pPr eaLnBrk="1" hangingPunct="1"/>
            <a:fld id="{38405E63-0D80-4478-98FD-C52EE50F875D}" type="slidenum">
              <a:rPr lang="en-US" sz="1200"/>
              <a:pPr eaLnBrk="1" hangingPunct="1"/>
              <a:t>30</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TextEdit="1"/>
          </p:cNvSpPr>
          <p:nvPr>
            <p:ph type="sldImg"/>
          </p:nvPr>
        </p:nvSpPr>
        <p:spPr>
          <a:ln/>
        </p:spPr>
      </p:sp>
      <p:sp>
        <p:nvSpPr>
          <p:cNvPr id="68611"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cs typeface="Arial" charset="0"/>
              </a:rPr>
              <a:t>  </a:t>
            </a:r>
          </a:p>
          <a:p>
            <a:pPr eaLnBrk="1" hangingPunct="1"/>
            <a:endParaRPr lang="en-US" altLang="en-US" smtClean="0">
              <a:latin typeface="Arial" charset="0"/>
              <a:cs typeface="Arial" charset="0"/>
            </a:endParaRPr>
          </a:p>
          <a:p>
            <a:pPr eaLnBrk="1" hangingPunct="1"/>
            <a:endParaRPr lang="en-US" altLang="en-US" smtClean="0">
              <a:latin typeface="Arial" charset="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TextEdit="1"/>
          </p:cNvSpPr>
          <p:nvPr>
            <p:ph type="sldImg"/>
          </p:nvPr>
        </p:nvSpPr>
        <p:spPr>
          <a:ln/>
        </p:spPr>
      </p:sp>
      <p:sp>
        <p:nvSpPr>
          <p:cNvPr id="69635"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500">
                <a:solidFill>
                  <a:schemeClr val="tx1"/>
                </a:solidFill>
                <a:latin typeface="Arial" charset="0"/>
                <a:cs typeface="Arial" charset="0"/>
              </a:defRPr>
            </a:lvl1pPr>
            <a:lvl2pPr marL="776394" indent="-298613" eaLnBrk="0" hangingPunct="0">
              <a:defRPr sz="2500">
                <a:solidFill>
                  <a:schemeClr val="tx1"/>
                </a:solidFill>
                <a:latin typeface="Arial" charset="0"/>
                <a:cs typeface="Arial" charset="0"/>
              </a:defRPr>
            </a:lvl2pPr>
            <a:lvl3pPr marL="1194451" indent="-238890" eaLnBrk="0" hangingPunct="0">
              <a:defRPr sz="2500">
                <a:solidFill>
                  <a:schemeClr val="tx1"/>
                </a:solidFill>
                <a:latin typeface="Arial" charset="0"/>
                <a:cs typeface="Arial" charset="0"/>
              </a:defRPr>
            </a:lvl3pPr>
            <a:lvl4pPr marL="1672231" indent="-238890" eaLnBrk="0" hangingPunct="0">
              <a:defRPr sz="2500">
                <a:solidFill>
                  <a:schemeClr val="tx1"/>
                </a:solidFill>
                <a:latin typeface="Arial" charset="0"/>
                <a:cs typeface="Arial" charset="0"/>
              </a:defRPr>
            </a:lvl4pPr>
            <a:lvl5pPr marL="2150012" indent="-238890" eaLnBrk="0" hangingPunct="0">
              <a:defRPr sz="2500">
                <a:solidFill>
                  <a:schemeClr val="tx1"/>
                </a:solidFill>
                <a:latin typeface="Arial" charset="0"/>
                <a:cs typeface="Arial" charset="0"/>
              </a:defRPr>
            </a:lvl5pPr>
            <a:lvl6pPr marL="2627792" indent="-238890" eaLnBrk="0" fontAlgn="base" hangingPunct="0">
              <a:spcBef>
                <a:spcPct val="50000"/>
              </a:spcBef>
              <a:spcAft>
                <a:spcPct val="0"/>
              </a:spcAft>
              <a:defRPr sz="2500">
                <a:solidFill>
                  <a:schemeClr val="tx1"/>
                </a:solidFill>
                <a:latin typeface="Arial" charset="0"/>
                <a:cs typeface="Arial" charset="0"/>
              </a:defRPr>
            </a:lvl6pPr>
            <a:lvl7pPr marL="3105573" indent="-238890" eaLnBrk="0" fontAlgn="base" hangingPunct="0">
              <a:spcBef>
                <a:spcPct val="50000"/>
              </a:spcBef>
              <a:spcAft>
                <a:spcPct val="0"/>
              </a:spcAft>
              <a:defRPr sz="2500">
                <a:solidFill>
                  <a:schemeClr val="tx1"/>
                </a:solidFill>
                <a:latin typeface="Arial" charset="0"/>
                <a:cs typeface="Arial" charset="0"/>
              </a:defRPr>
            </a:lvl7pPr>
            <a:lvl8pPr marL="3583353" indent="-238890" eaLnBrk="0" fontAlgn="base" hangingPunct="0">
              <a:spcBef>
                <a:spcPct val="50000"/>
              </a:spcBef>
              <a:spcAft>
                <a:spcPct val="0"/>
              </a:spcAft>
              <a:defRPr sz="2500">
                <a:solidFill>
                  <a:schemeClr val="tx1"/>
                </a:solidFill>
                <a:latin typeface="Arial" charset="0"/>
                <a:cs typeface="Arial" charset="0"/>
              </a:defRPr>
            </a:lvl8pPr>
            <a:lvl9pPr marL="4061134" indent="-238890" eaLnBrk="0" fontAlgn="base" hangingPunct="0">
              <a:spcBef>
                <a:spcPct val="50000"/>
              </a:spcBef>
              <a:spcAft>
                <a:spcPct val="0"/>
              </a:spcAft>
              <a:defRPr sz="2500">
                <a:solidFill>
                  <a:schemeClr val="tx1"/>
                </a:solidFill>
                <a:latin typeface="Arial" charset="0"/>
                <a:cs typeface="Arial" charset="0"/>
              </a:defRPr>
            </a:lvl9pPr>
          </a:lstStyle>
          <a:p>
            <a:pPr eaLnBrk="1" hangingPunct="1"/>
            <a:fld id="{38405E63-0D80-4478-98FD-C52EE50F875D}" type="slidenum">
              <a:rPr lang="en-US" sz="1300"/>
              <a:pPr eaLnBrk="1" hangingPunct="1"/>
              <a:t>34</a:t>
            </a:fld>
            <a:endParaRPr lang="en-US" sz="13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500">
                <a:solidFill>
                  <a:schemeClr val="tx1"/>
                </a:solidFill>
                <a:latin typeface="Arial" charset="0"/>
                <a:cs typeface="Arial" charset="0"/>
              </a:defRPr>
            </a:lvl1pPr>
            <a:lvl2pPr marL="776394" indent="-298613" eaLnBrk="0" hangingPunct="0">
              <a:defRPr sz="2500">
                <a:solidFill>
                  <a:schemeClr val="tx1"/>
                </a:solidFill>
                <a:latin typeface="Arial" charset="0"/>
                <a:cs typeface="Arial" charset="0"/>
              </a:defRPr>
            </a:lvl2pPr>
            <a:lvl3pPr marL="1194451" indent="-238890" eaLnBrk="0" hangingPunct="0">
              <a:defRPr sz="2500">
                <a:solidFill>
                  <a:schemeClr val="tx1"/>
                </a:solidFill>
                <a:latin typeface="Arial" charset="0"/>
                <a:cs typeface="Arial" charset="0"/>
              </a:defRPr>
            </a:lvl3pPr>
            <a:lvl4pPr marL="1672231" indent="-238890" eaLnBrk="0" hangingPunct="0">
              <a:defRPr sz="2500">
                <a:solidFill>
                  <a:schemeClr val="tx1"/>
                </a:solidFill>
                <a:latin typeface="Arial" charset="0"/>
                <a:cs typeface="Arial" charset="0"/>
              </a:defRPr>
            </a:lvl4pPr>
            <a:lvl5pPr marL="2150012" indent="-238890" eaLnBrk="0" hangingPunct="0">
              <a:defRPr sz="2500">
                <a:solidFill>
                  <a:schemeClr val="tx1"/>
                </a:solidFill>
                <a:latin typeface="Arial" charset="0"/>
                <a:cs typeface="Arial" charset="0"/>
              </a:defRPr>
            </a:lvl5pPr>
            <a:lvl6pPr marL="2627792" indent="-238890" eaLnBrk="0" fontAlgn="base" hangingPunct="0">
              <a:spcBef>
                <a:spcPct val="50000"/>
              </a:spcBef>
              <a:spcAft>
                <a:spcPct val="0"/>
              </a:spcAft>
              <a:defRPr sz="2500">
                <a:solidFill>
                  <a:schemeClr val="tx1"/>
                </a:solidFill>
                <a:latin typeface="Arial" charset="0"/>
                <a:cs typeface="Arial" charset="0"/>
              </a:defRPr>
            </a:lvl6pPr>
            <a:lvl7pPr marL="3105573" indent="-238890" eaLnBrk="0" fontAlgn="base" hangingPunct="0">
              <a:spcBef>
                <a:spcPct val="50000"/>
              </a:spcBef>
              <a:spcAft>
                <a:spcPct val="0"/>
              </a:spcAft>
              <a:defRPr sz="2500">
                <a:solidFill>
                  <a:schemeClr val="tx1"/>
                </a:solidFill>
                <a:latin typeface="Arial" charset="0"/>
                <a:cs typeface="Arial" charset="0"/>
              </a:defRPr>
            </a:lvl7pPr>
            <a:lvl8pPr marL="3583353" indent="-238890" eaLnBrk="0" fontAlgn="base" hangingPunct="0">
              <a:spcBef>
                <a:spcPct val="50000"/>
              </a:spcBef>
              <a:spcAft>
                <a:spcPct val="0"/>
              </a:spcAft>
              <a:defRPr sz="2500">
                <a:solidFill>
                  <a:schemeClr val="tx1"/>
                </a:solidFill>
                <a:latin typeface="Arial" charset="0"/>
                <a:cs typeface="Arial" charset="0"/>
              </a:defRPr>
            </a:lvl8pPr>
            <a:lvl9pPr marL="4061134" indent="-238890" eaLnBrk="0" fontAlgn="base" hangingPunct="0">
              <a:spcBef>
                <a:spcPct val="50000"/>
              </a:spcBef>
              <a:spcAft>
                <a:spcPct val="0"/>
              </a:spcAft>
              <a:defRPr sz="2500">
                <a:solidFill>
                  <a:schemeClr val="tx1"/>
                </a:solidFill>
                <a:latin typeface="Arial" charset="0"/>
                <a:cs typeface="Arial" charset="0"/>
              </a:defRPr>
            </a:lvl9pPr>
          </a:lstStyle>
          <a:p>
            <a:pPr eaLnBrk="1" hangingPunct="1"/>
            <a:fld id="{38405E63-0D80-4478-98FD-C52EE50F875D}" type="slidenum">
              <a:rPr lang="en-US" sz="1300"/>
              <a:pPr eaLnBrk="1" hangingPunct="1"/>
              <a:t>35</a:t>
            </a:fld>
            <a:endParaRPr lang="en-US" sz="13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917575" y="744538"/>
            <a:ext cx="4962525" cy="3722687"/>
          </a:xfrm>
          <a:ln/>
        </p:spPr>
      </p:sp>
      <p:sp>
        <p:nvSpPr>
          <p:cNvPr id="21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917575" y="744538"/>
            <a:ext cx="4962525" cy="3722687"/>
          </a:xfrm>
          <a:ln/>
        </p:spPr>
      </p:sp>
      <p:sp>
        <p:nvSpPr>
          <p:cNvPr id="276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AEBAC12-8BE5-4A79-ACA6-6C14B3E60CEE}" type="slidenum">
              <a:rPr lang="fr-FR" altLang="en-US"/>
              <a:pPr/>
              <a:t>2</a:t>
            </a:fld>
            <a:endParaRPr lang="fr-FR" altLang="en-US"/>
          </a:p>
        </p:txBody>
      </p:sp>
      <p:sp>
        <p:nvSpPr>
          <p:cNvPr id="72705" name="Rectangle 1"/>
          <p:cNvSpPr txBox="1">
            <a:spLocks noGrp="1" noRot="1" noChangeAspect="1" noChangeArrowheads="1"/>
          </p:cNvSpPr>
          <p:nvPr>
            <p:ph type="sldImg"/>
          </p:nvPr>
        </p:nvSpPr>
        <p:spPr bwMode="auto">
          <a:xfrm>
            <a:off x="915988" y="752475"/>
            <a:ext cx="4964112" cy="37242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679483" y="4714970"/>
            <a:ext cx="5438711" cy="446735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919163" y="744538"/>
            <a:ext cx="4964112" cy="3724275"/>
          </a:xfrm>
          <a:ln/>
        </p:spPr>
      </p:sp>
      <p:sp>
        <p:nvSpPr>
          <p:cNvPr id="34819" name="Rectangle 3"/>
          <p:cNvSpPr>
            <a:spLocks noGrp="1" noChangeArrowheads="1"/>
          </p:cNvSpPr>
          <p:nvPr>
            <p:ph type="body" idx="1"/>
          </p:nvPr>
        </p:nvSpPr>
        <p:spPr>
          <a:xfrm>
            <a:off x="904432" y="4714653"/>
            <a:ext cx="4988812" cy="4466756"/>
          </a:xfrm>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TextEdit="1"/>
          </p:cNvSpPr>
          <p:nvPr>
            <p:ph type="sldImg"/>
          </p:nvPr>
        </p:nvSpPr>
        <p:spPr>
          <a:ln/>
        </p:spPr>
      </p:sp>
      <p:sp>
        <p:nvSpPr>
          <p:cNvPr id="7168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49</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AEBAC12-8BE5-4A79-ACA6-6C14B3E60CEE}" type="slidenum">
              <a:rPr lang="fr-FR" altLang="en-US"/>
              <a:pPr/>
              <a:t>50</a:t>
            </a:fld>
            <a:endParaRPr lang="fr-FR" altLang="en-US"/>
          </a:p>
        </p:txBody>
      </p:sp>
      <p:sp>
        <p:nvSpPr>
          <p:cNvPr id="72705" name="Rectangle 1"/>
          <p:cNvSpPr txBox="1">
            <a:spLocks noGrp="1" noRot="1" noChangeAspect="1" noChangeArrowheads="1"/>
          </p:cNvSpPr>
          <p:nvPr>
            <p:ph type="sldImg"/>
          </p:nvPr>
        </p:nvSpPr>
        <p:spPr bwMode="auto">
          <a:xfrm>
            <a:off x="915988" y="752475"/>
            <a:ext cx="4964112" cy="37242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679483" y="4714970"/>
            <a:ext cx="5438711" cy="446735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 pruner</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cs typeface="Arial" charset="0"/>
              </a:defRPr>
            </a:lvl1pPr>
            <a:lvl2pPr marL="742950" indent="-285750" eaLnBrk="0" hangingPunct="0">
              <a:spcBef>
                <a:spcPct val="30000"/>
              </a:spcBef>
              <a:defRPr sz="1200">
                <a:solidFill>
                  <a:schemeClr val="tx1"/>
                </a:solidFill>
                <a:latin typeface="Arial" charset="0"/>
                <a:ea typeface="Arial" charset="0"/>
                <a:cs typeface="Arial" charset="0"/>
              </a:defRPr>
            </a:lvl2pPr>
            <a:lvl3pPr marL="1143000" indent="-228600" eaLnBrk="0" hangingPunct="0">
              <a:spcBef>
                <a:spcPct val="30000"/>
              </a:spcBef>
              <a:defRPr sz="1200">
                <a:solidFill>
                  <a:schemeClr val="tx1"/>
                </a:solidFill>
                <a:latin typeface="Arial" charset="0"/>
                <a:ea typeface="Arial" charset="0"/>
                <a:cs typeface="Arial" charset="0"/>
              </a:defRPr>
            </a:lvl3pPr>
            <a:lvl4pPr marL="1600200" indent="-228600" eaLnBrk="0" hangingPunct="0">
              <a:spcBef>
                <a:spcPct val="30000"/>
              </a:spcBef>
              <a:defRPr sz="1200">
                <a:solidFill>
                  <a:schemeClr val="tx1"/>
                </a:solidFill>
                <a:latin typeface="Arial" charset="0"/>
                <a:ea typeface="Arial" charset="0"/>
                <a:cs typeface="Arial" charset="0"/>
              </a:defRPr>
            </a:lvl4pPr>
            <a:lvl5pPr marL="2057400" indent="-228600" eaLnBrk="0" hangingPunct="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1521A772-34AE-4EFC-B892-6378D3F6F1CD}" type="slidenum">
              <a:rPr lang="en-US" altLang="en-US" smtClean="0"/>
              <a:pPr eaLnBrk="1" hangingPunct="1">
                <a:spcBef>
                  <a:spcPct val="0"/>
                </a:spcBef>
              </a:pPr>
              <a:t>51</a:t>
            </a:fld>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Then a choice must be made regarding the best way to protect your trademark/s abroad:</a:t>
            </a:r>
          </a:p>
          <a:p>
            <a:endParaRPr lang="en-US" altLang="en-US" smtClean="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cs typeface="Arial" charset="0"/>
              </a:defRPr>
            </a:lvl1pPr>
            <a:lvl2pPr marL="742950" indent="-285750" eaLnBrk="0" hangingPunct="0">
              <a:spcBef>
                <a:spcPct val="30000"/>
              </a:spcBef>
              <a:defRPr sz="1200">
                <a:solidFill>
                  <a:schemeClr val="tx1"/>
                </a:solidFill>
                <a:latin typeface="Arial" charset="0"/>
                <a:ea typeface="Arial" charset="0"/>
                <a:cs typeface="Arial" charset="0"/>
              </a:defRPr>
            </a:lvl2pPr>
            <a:lvl3pPr marL="1143000" indent="-228600" eaLnBrk="0" hangingPunct="0">
              <a:spcBef>
                <a:spcPct val="30000"/>
              </a:spcBef>
              <a:defRPr sz="1200">
                <a:solidFill>
                  <a:schemeClr val="tx1"/>
                </a:solidFill>
                <a:latin typeface="Arial" charset="0"/>
                <a:ea typeface="Arial" charset="0"/>
                <a:cs typeface="Arial" charset="0"/>
              </a:defRPr>
            </a:lvl3pPr>
            <a:lvl4pPr marL="1600200" indent="-228600" eaLnBrk="0" hangingPunct="0">
              <a:spcBef>
                <a:spcPct val="30000"/>
              </a:spcBef>
              <a:defRPr sz="1200">
                <a:solidFill>
                  <a:schemeClr val="tx1"/>
                </a:solidFill>
                <a:latin typeface="Arial" charset="0"/>
                <a:ea typeface="Arial" charset="0"/>
                <a:cs typeface="Arial" charset="0"/>
              </a:defRPr>
            </a:lvl4pPr>
            <a:lvl5pPr marL="2057400" indent="-228600" eaLnBrk="0" hangingPunct="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D20CDDAE-1047-4790-A124-3BE5C25C073C}" type="slidenum">
              <a:rPr lang="en-US" altLang="en-US" smtClean="0"/>
              <a:pPr eaLnBrk="1" hangingPunct="1">
                <a:spcBef>
                  <a:spcPct val="0"/>
                </a:spcBef>
              </a:pPr>
              <a:t>52</a:t>
            </a:fld>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cs typeface="Arial" charset="0"/>
              </a:defRPr>
            </a:lvl1pPr>
            <a:lvl2pPr marL="742950" indent="-285750" eaLnBrk="0" hangingPunct="0">
              <a:spcBef>
                <a:spcPct val="30000"/>
              </a:spcBef>
              <a:defRPr sz="1200">
                <a:solidFill>
                  <a:schemeClr val="tx1"/>
                </a:solidFill>
                <a:latin typeface="Arial" charset="0"/>
                <a:ea typeface="Arial" charset="0"/>
                <a:cs typeface="Arial" charset="0"/>
              </a:defRPr>
            </a:lvl2pPr>
            <a:lvl3pPr marL="1143000" indent="-228600" eaLnBrk="0" hangingPunct="0">
              <a:spcBef>
                <a:spcPct val="30000"/>
              </a:spcBef>
              <a:defRPr sz="1200">
                <a:solidFill>
                  <a:schemeClr val="tx1"/>
                </a:solidFill>
                <a:latin typeface="Arial" charset="0"/>
                <a:ea typeface="Arial" charset="0"/>
                <a:cs typeface="Arial" charset="0"/>
              </a:defRPr>
            </a:lvl3pPr>
            <a:lvl4pPr marL="1600200" indent="-228600" eaLnBrk="0" hangingPunct="0">
              <a:spcBef>
                <a:spcPct val="30000"/>
              </a:spcBef>
              <a:defRPr sz="1200">
                <a:solidFill>
                  <a:schemeClr val="tx1"/>
                </a:solidFill>
                <a:latin typeface="Arial" charset="0"/>
                <a:ea typeface="Arial" charset="0"/>
                <a:cs typeface="Arial" charset="0"/>
              </a:defRPr>
            </a:lvl4pPr>
            <a:lvl5pPr marL="2057400" indent="-228600" eaLnBrk="0" hangingPunct="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F9E66714-9DA5-4851-8CF0-C6E4A0A755BC}" type="slidenum">
              <a:rPr lang="en-US" altLang="en-US" smtClean="0"/>
              <a:pPr eaLnBrk="1" hangingPunct="1">
                <a:spcBef>
                  <a:spcPct val="0"/>
                </a:spcBef>
              </a:pPr>
              <a:t>54</a:t>
            </a:fld>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ASEAN states</a:t>
            </a:r>
          </a:p>
          <a:p>
            <a:r>
              <a:rPr lang="en-US" altLang="en-US" smtClean="0"/>
              <a:t>Recent Cambodia 5</a:t>
            </a:r>
            <a:r>
              <a:rPr lang="en-US" altLang="en-US" baseline="30000" smtClean="0"/>
              <a:t>th</a:t>
            </a:r>
            <a:r>
              <a:rPr lang="en-US" altLang="en-US" smtClean="0"/>
              <a:t> of June</a:t>
            </a:r>
          </a:p>
          <a:p>
            <a:r>
              <a:rPr lang="en-US" altLang="en-US" smtClean="0"/>
              <a:t>Malaysia, Brunei, Indonesia, Laos</a:t>
            </a:r>
          </a:p>
          <a:p>
            <a:r>
              <a:rPr lang="en-US" altLang="en-US" smtClean="0"/>
              <a:t>Gambia</a:t>
            </a: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cs typeface="Arial" charset="0"/>
              </a:defRPr>
            </a:lvl1pPr>
            <a:lvl2pPr marL="742950" indent="-285750" eaLnBrk="0" hangingPunct="0">
              <a:spcBef>
                <a:spcPct val="30000"/>
              </a:spcBef>
              <a:defRPr sz="1200">
                <a:solidFill>
                  <a:schemeClr val="tx1"/>
                </a:solidFill>
                <a:latin typeface="Arial" charset="0"/>
                <a:ea typeface="Arial" charset="0"/>
                <a:cs typeface="Arial" charset="0"/>
              </a:defRPr>
            </a:lvl2pPr>
            <a:lvl3pPr marL="1143000" indent="-228600" eaLnBrk="0" hangingPunct="0">
              <a:spcBef>
                <a:spcPct val="30000"/>
              </a:spcBef>
              <a:defRPr sz="1200">
                <a:solidFill>
                  <a:schemeClr val="tx1"/>
                </a:solidFill>
                <a:latin typeface="Arial" charset="0"/>
                <a:ea typeface="Arial" charset="0"/>
                <a:cs typeface="Arial" charset="0"/>
              </a:defRPr>
            </a:lvl3pPr>
            <a:lvl4pPr marL="1600200" indent="-228600" eaLnBrk="0" hangingPunct="0">
              <a:spcBef>
                <a:spcPct val="30000"/>
              </a:spcBef>
              <a:defRPr sz="1200">
                <a:solidFill>
                  <a:schemeClr val="tx1"/>
                </a:solidFill>
                <a:latin typeface="Arial" charset="0"/>
                <a:ea typeface="Arial" charset="0"/>
                <a:cs typeface="Arial" charset="0"/>
              </a:defRPr>
            </a:lvl4pPr>
            <a:lvl5pPr marL="2057400" indent="-228600" eaLnBrk="0" hangingPunct="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026F7863-31AB-4AD8-8094-1BA0932279AA}" type="slidenum">
              <a:rPr lang="en-US" altLang="en-US" smtClean="0"/>
              <a:pPr eaLnBrk="1" hangingPunct="1">
                <a:spcBef>
                  <a:spcPct val="0"/>
                </a:spcBef>
              </a:pPr>
              <a:t>57</a:t>
            </a:fld>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cs typeface="Arial" charset="0"/>
              </a:defRPr>
            </a:lvl1pPr>
            <a:lvl2pPr marL="742950" indent="-285750" eaLnBrk="0" hangingPunct="0">
              <a:spcBef>
                <a:spcPct val="30000"/>
              </a:spcBef>
              <a:defRPr sz="1200">
                <a:solidFill>
                  <a:schemeClr val="tx1"/>
                </a:solidFill>
                <a:latin typeface="Arial" charset="0"/>
                <a:ea typeface="Arial" charset="0"/>
                <a:cs typeface="Arial" charset="0"/>
              </a:defRPr>
            </a:lvl2pPr>
            <a:lvl3pPr marL="1143000" indent="-228600" eaLnBrk="0" hangingPunct="0">
              <a:spcBef>
                <a:spcPct val="30000"/>
              </a:spcBef>
              <a:defRPr sz="1200">
                <a:solidFill>
                  <a:schemeClr val="tx1"/>
                </a:solidFill>
                <a:latin typeface="Arial" charset="0"/>
                <a:ea typeface="Arial" charset="0"/>
                <a:cs typeface="Arial" charset="0"/>
              </a:defRPr>
            </a:lvl3pPr>
            <a:lvl4pPr marL="1600200" indent="-228600" eaLnBrk="0" hangingPunct="0">
              <a:spcBef>
                <a:spcPct val="30000"/>
              </a:spcBef>
              <a:defRPr sz="1200">
                <a:solidFill>
                  <a:schemeClr val="tx1"/>
                </a:solidFill>
                <a:latin typeface="Arial" charset="0"/>
                <a:ea typeface="Arial" charset="0"/>
                <a:cs typeface="Arial" charset="0"/>
              </a:defRPr>
            </a:lvl4pPr>
            <a:lvl5pPr marL="2057400" indent="-228600" eaLnBrk="0" hangingPunct="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50000"/>
              </a:spcBef>
            </a:pPr>
            <a:fld id="{CEF37993-BCB6-4683-8F81-454FF3EF4275}" type="slidenum">
              <a:rPr lang="en-US" altLang="en-US" smtClean="0"/>
              <a:pPr eaLnBrk="1" hangingPunct="1">
                <a:spcBef>
                  <a:spcPct val="50000"/>
                </a:spcBef>
              </a:pPr>
              <a:t>58</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solidFill>
                  <a:prstClr val="black"/>
                </a:solidFill>
              </a:rPr>
              <a:pPr eaLnBrk="1" hangingPunct="1"/>
              <a:t>3</a:t>
            </a:fld>
            <a:endParaRPr lang="en-US" sz="1200" dirty="0">
              <a:solidFill>
                <a:prstClr val="black"/>
              </a:solidFill>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fr-FR" smtClean="0"/>
              <a:t>For each year since 2004, Madrid member offices have received about three-quarters of all non-resident applications—measured in class counts—filed worldwide either directly or via the Madrid System. In 2013, Madrid member offices accounted for 79% of global non-resident filing activity, the highest share ever.</a:t>
            </a:r>
            <a:endParaRPr lang="fr-FR" altLang="fr-FR" smtClean="0"/>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cs typeface="Arial" charset="0"/>
              </a:defRPr>
            </a:lvl1pPr>
            <a:lvl2pPr marL="742950" indent="-285750" eaLnBrk="0" hangingPunct="0">
              <a:spcBef>
                <a:spcPct val="30000"/>
              </a:spcBef>
              <a:defRPr sz="1200">
                <a:solidFill>
                  <a:schemeClr val="tx1"/>
                </a:solidFill>
                <a:latin typeface="Arial" charset="0"/>
                <a:ea typeface="Arial" charset="0"/>
                <a:cs typeface="Arial" charset="0"/>
              </a:defRPr>
            </a:lvl2pPr>
            <a:lvl3pPr marL="1143000" indent="-228600" eaLnBrk="0" hangingPunct="0">
              <a:spcBef>
                <a:spcPct val="30000"/>
              </a:spcBef>
              <a:defRPr sz="1200">
                <a:solidFill>
                  <a:schemeClr val="tx1"/>
                </a:solidFill>
                <a:latin typeface="Arial" charset="0"/>
                <a:ea typeface="Arial" charset="0"/>
                <a:cs typeface="Arial" charset="0"/>
              </a:defRPr>
            </a:lvl3pPr>
            <a:lvl4pPr marL="1600200" indent="-228600" eaLnBrk="0" hangingPunct="0">
              <a:spcBef>
                <a:spcPct val="30000"/>
              </a:spcBef>
              <a:defRPr sz="1200">
                <a:solidFill>
                  <a:schemeClr val="tx1"/>
                </a:solidFill>
                <a:latin typeface="Arial" charset="0"/>
                <a:ea typeface="Arial" charset="0"/>
                <a:cs typeface="Arial" charset="0"/>
              </a:defRPr>
            </a:lvl4pPr>
            <a:lvl5pPr marL="2057400" indent="-228600" eaLnBrk="0" hangingPunct="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8CB47BDA-6BA2-4321-891E-A22F77726744}" type="slidenum">
              <a:rPr lang="en-US" altLang="fr-FR" smtClean="0"/>
              <a:pPr eaLnBrk="1" hangingPunct="1">
                <a:spcBef>
                  <a:spcPct val="0"/>
                </a:spcBef>
              </a:pPr>
              <a:t>59</a:t>
            </a:fld>
            <a:endParaRPr lang="en-US" altLang="fr-F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smtClean="0"/>
              <a:t>Protocol entered into force in 1996</a:t>
            </a:r>
          </a:p>
          <a:p>
            <a:r>
              <a:rPr lang="es-ES" altLang="en-US" smtClean="0"/>
              <a:t>Next year – 125 years old and 20 years</a:t>
            </a:r>
          </a:p>
          <a:p>
            <a:endParaRPr lang="es-ES" altLang="en-US" smtClean="0"/>
          </a:p>
          <a:p>
            <a:r>
              <a:rPr lang="es-ES" altLang="en-US" smtClean="0"/>
              <a:t>------------------------------</a:t>
            </a:r>
          </a:p>
          <a:p>
            <a:r>
              <a:rPr lang="en-US" altLang="en-US" smtClean="0"/>
              <a:t>IRN 199863 for the mark “Jenaer Glas” /  </a:t>
            </a:r>
            <a:r>
              <a:rPr lang="en-AU" altLang="en-US" smtClean="0"/>
              <a:t>This</a:t>
            </a:r>
            <a:r>
              <a:rPr lang="en-US" altLang="en-US" smtClean="0"/>
              <a:t> </a:t>
            </a:r>
            <a:r>
              <a:rPr lang="en-AU" altLang="en-US" smtClean="0"/>
              <a:t>trademark is one of the oldest international trademark still in effect from Germany / Originally registered in Germany (Democratic Republic of) in 1921, then internationally in </a:t>
            </a:r>
            <a:r>
              <a:rPr lang="en-AU" altLang="en-US" smtClean="0">
                <a:solidFill>
                  <a:srgbClr val="FF0000"/>
                </a:solidFill>
              </a:rPr>
              <a:t>1932</a:t>
            </a:r>
            <a:endParaRPr lang="en-AU" altLang="en-US" smtClean="0"/>
          </a:p>
          <a:p>
            <a:endParaRPr lang="es-ES" altLang="en-US" smtClean="0"/>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cs typeface="Arial" charset="0"/>
              </a:defRPr>
            </a:lvl1pPr>
            <a:lvl2pPr marL="742950" indent="-285750" eaLnBrk="0" hangingPunct="0">
              <a:spcBef>
                <a:spcPct val="30000"/>
              </a:spcBef>
              <a:defRPr sz="1200">
                <a:solidFill>
                  <a:schemeClr val="tx1"/>
                </a:solidFill>
                <a:latin typeface="Arial" charset="0"/>
                <a:ea typeface="Arial" charset="0"/>
                <a:cs typeface="Arial" charset="0"/>
              </a:defRPr>
            </a:lvl2pPr>
            <a:lvl3pPr marL="1143000" indent="-228600" eaLnBrk="0" hangingPunct="0">
              <a:spcBef>
                <a:spcPct val="30000"/>
              </a:spcBef>
              <a:defRPr sz="1200">
                <a:solidFill>
                  <a:schemeClr val="tx1"/>
                </a:solidFill>
                <a:latin typeface="Arial" charset="0"/>
                <a:ea typeface="Arial" charset="0"/>
                <a:cs typeface="Arial" charset="0"/>
              </a:defRPr>
            </a:lvl3pPr>
            <a:lvl4pPr marL="1600200" indent="-228600" eaLnBrk="0" hangingPunct="0">
              <a:spcBef>
                <a:spcPct val="30000"/>
              </a:spcBef>
              <a:defRPr sz="1200">
                <a:solidFill>
                  <a:schemeClr val="tx1"/>
                </a:solidFill>
                <a:latin typeface="Arial" charset="0"/>
                <a:ea typeface="Arial" charset="0"/>
                <a:cs typeface="Arial" charset="0"/>
              </a:defRPr>
            </a:lvl4pPr>
            <a:lvl5pPr marL="2057400" indent="-228600" eaLnBrk="0" hangingPunct="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16159BC0-5D05-49B2-8BFE-9D63102DA7E2}" type="slidenum">
              <a:rPr lang="es-ES" altLang="en-US" smtClean="0">
                <a:solidFill>
                  <a:srgbClr val="000000"/>
                </a:solidFill>
              </a:rPr>
              <a:pPr eaLnBrk="1" hangingPunct="1">
                <a:spcBef>
                  <a:spcPct val="0"/>
                </a:spcBef>
              </a:pPr>
              <a:t>60</a:t>
            </a:fld>
            <a:endParaRPr lang="es-ES" altLang="en-US" smtClean="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smtClean="0"/>
              <a:t>In a standard case, the international application is sent from the Office of origin to WIPO within two months</a:t>
            </a:r>
          </a:p>
          <a:p>
            <a:pPr marL="171450" indent="-171450">
              <a:buFontTx/>
              <a:buChar char="•"/>
            </a:pPr>
            <a:endParaRPr lang="en-US" altLang="en-US" smtClean="0"/>
          </a:p>
          <a:p>
            <a:pPr marL="171450" indent="-171450">
              <a:buFontTx/>
              <a:buChar char="•"/>
            </a:pPr>
            <a:r>
              <a:rPr lang="en-US" altLang="en-US" smtClean="0"/>
              <a:t>WIPO takes 2-3 months to undertake the formalities examination and to inscribe the mark in the register, before the certificate is issued and the Designated Office is notified. </a:t>
            </a:r>
          </a:p>
          <a:p>
            <a:pPr marL="171450" indent="-171450">
              <a:buFontTx/>
              <a:buChar char="•"/>
            </a:pPr>
            <a:endParaRPr lang="en-US" altLang="en-US" smtClean="0"/>
          </a:p>
          <a:p>
            <a:pPr marL="171450" indent="-171450">
              <a:buFontTx/>
              <a:buChar char="•"/>
            </a:pPr>
            <a:r>
              <a:rPr lang="en-US" altLang="en-US" smtClean="0"/>
              <a:t>As mentioned, the Designated Office has 12 or 18 months to make a decision with regard to grant or refusal.</a:t>
            </a:r>
          </a:p>
          <a:p>
            <a:pPr marL="171450" indent="-171450">
              <a:buFontTx/>
              <a:buChar char="•"/>
            </a:pPr>
            <a:endParaRPr lang="en-US" altLang="en-US" smtClean="0"/>
          </a:p>
          <a:p>
            <a:pPr marL="171450" indent="-171450">
              <a:buFontTx/>
              <a:buChar char="•"/>
            </a:pPr>
            <a:r>
              <a:rPr lang="en-US" altLang="en-US" smtClean="0"/>
              <a:t>Assuming the mark is granted protection, it can be renewed at WIPO every 10 years. </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cs typeface="Arial" charset="0"/>
              </a:defRPr>
            </a:lvl1pPr>
            <a:lvl2pPr marL="742950" indent="-285750" eaLnBrk="0" hangingPunct="0">
              <a:spcBef>
                <a:spcPct val="30000"/>
              </a:spcBef>
              <a:defRPr sz="1200">
                <a:solidFill>
                  <a:schemeClr val="tx1"/>
                </a:solidFill>
                <a:latin typeface="Arial" charset="0"/>
                <a:ea typeface="Arial" charset="0"/>
                <a:cs typeface="Arial" charset="0"/>
              </a:defRPr>
            </a:lvl2pPr>
            <a:lvl3pPr marL="1143000" indent="-228600" eaLnBrk="0" hangingPunct="0">
              <a:spcBef>
                <a:spcPct val="30000"/>
              </a:spcBef>
              <a:defRPr sz="1200">
                <a:solidFill>
                  <a:schemeClr val="tx1"/>
                </a:solidFill>
                <a:latin typeface="Arial" charset="0"/>
                <a:ea typeface="Arial" charset="0"/>
                <a:cs typeface="Arial" charset="0"/>
              </a:defRPr>
            </a:lvl3pPr>
            <a:lvl4pPr marL="1600200" indent="-228600" eaLnBrk="0" hangingPunct="0">
              <a:spcBef>
                <a:spcPct val="30000"/>
              </a:spcBef>
              <a:defRPr sz="1200">
                <a:solidFill>
                  <a:schemeClr val="tx1"/>
                </a:solidFill>
                <a:latin typeface="Arial" charset="0"/>
                <a:ea typeface="Arial" charset="0"/>
                <a:cs typeface="Arial" charset="0"/>
              </a:defRPr>
            </a:lvl4pPr>
            <a:lvl5pPr marL="2057400" indent="-228600" eaLnBrk="0" hangingPunct="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50CDA71A-15E1-4BF5-8796-ACED67A9F93A}" type="slidenum">
              <a:rPr lang="en-US" altLang="en-US" smtClean="0"/>
              <a:pPr eaLnBrk="1" hangingPunct="1">
                <a:spcBef>
                  <a:spcPct val="0"/>
                </a:spcBef>
              </a:pPr>
              <a:t>61</a:t>
            </a:fld>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smtClean="0"/>
              <a:t>Application through your National or Regional IP Office (Office of origin)</a:t>
            </a:r>
          </a:p>
          <a:p>
            <a:r>
              <a:rPr lang="en-US" altLang="en-US" smtClean="0"/>
              <a:t>Before filing an international application, you need to have registered or filed an application in your “home” IP Office, known as your Office of origin</a:t>
            </a:r>
          </a:p>
          <a:p>
            <a:endParaRPr lang="en-US" altLang="en-US" smtClean="0"/>
          </a:p>
          <a:p>
            <a:r>
              <a:rPr lang="en-US" altLang="en-US" smtClean="0"/>
              <a:t>Submit an international application through this same IP Office, which will certify and forward it to WIPO</a:t>
            </a:r>
          </a:p>
          <a:p>
            <a:endParaRPr lang="en-US" altLang="en-US" smtClean="0"/>
          </a:p>
          <a:p>
            <a:r>
              <a:rPr lang="en-US" altLang="en-US" smtClean="0"/>
              <a:t>WIPO conducts a formalities examination of your international application. Once approved, the mark is recorded in the International Register. WIPO sends a certificate of international registration and notifies the IP Offices in which protection is sought</a:t>
            </a:r>
          </a:p>
          <a:p>
            <a:endParaRPr lang="en-US" altLang="en-US" smtClean="0"/>
          </a:p>
          <a:p>
            <a:r>
              <a:rPr lang="en-US" altLang="en-US" smtClean="0"/>
              <a:t>The scope of protection is not known at this stage. It is only determined </a:t>
            </a:r>
            <a:r>
              <a:rPr lang="en-US" altLang="en-US" smtClean="0">
                <a:solidFill>
                  <a:srgbClr val="C00000"/>
                </a:solidFill>
              </a:rPr>
              <a:t>after substantive examination </a:t>
            </a:r>
            <a:r>
              <a:rPr lang="en-US" altLang="en-US" smtClean="0"/>
              <a:t>and decision by the IP Offices, as outline in Stage 3</a:t>
            </a:r>
          </a:p>
          <a:p>
            <a:endParaRPr lang="en-US" altLang="en-US" smtClean="0"/>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cs typeface="Arial" charset="0"/>
              </a:defRPr>
            </a:lvl1pPr>
            <a:lvl2pPr marL="742950" indent="-285750" eaLnBrk="0" hangingPunct="0">
              <a:spcBef>
                <a:spcPct val="30000"/>
              </a:spcBef>
              <a:defRPr sz="1200">
                <a:solidFill>
                  <a:schemeClr val="tx1"/>
                </a:solidFill>
                <a:latin typeface="Arial" charset="0"/>
                <a:ea typeface="Arial" charset="0"/>
                <a:cs typeface="Arial" charset="0"/>
              </a:defRPr>
            </a:lvl2pPr>
            <a:lvl3pPr marL="1143000" indent="-228600" eaLnBrk="0" hangingPunct="0">
              <a:spcBef>
                <a:spcPct val="30000"/>
              </a:spcBef>
              <a:defRPr sz="1200">
                <a:solidFill>
                  <a:schemeClr val="tx1"/>
                </a:solidFill>
                <a:latin typeface="Arial" charset="0"/>
                <a:ea typeface="Arial" charset="0"/>
                <a:cs typeface="Arial" charset="0"/>
              </a:defRPr>
            </a:lvl3pPr>
            <a:lvl4pPr marL="1600200" indent="-228600" eaLnBrk="0" hangingPunct="0">
              <a:spcBef>
                <a:spcPct val="30000"/>
              </a:spcBef>
              <a:defRPr sz="1200">
                <a:solidFill>
                  <a:schemeClr val="tx1"/>
                </a:solidFill>
                <a:latin typeface="Arial" charset="0"/>
                <a:ea typeface="Arial" charset="0"/>
                <a:cs typeface="Arial" charset="0"/>
              </a:defRPr>
            </a:lvl4pPr>
            <a:lvl5pPr marL="2057400" indent="-228600" eaLnBrk="0" hangingPunct="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5F53B957-F062-41DF-BC8B-A29AF3E4272B}" type="slidenum">
              <a:rPr lang="en-US" altLang="en-US" smtClean="0"/>
              <a:pPr eaLnBrk="1" hangingPunct="1">
                <a:spcBef>
                  <a:spcPct val="0"/>
                </a:spcBef>
              </a:pPr>
              <a:t>62</a:t>
            </a:fld>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fontAlgn="auto">
              <a:spcBef>
                <a:spcPts val="0"/>
              </a:spcBef>
              <a:spcAft>
                <a:spcPts val="0"/>
              </a:spcAft>
              <a:defRPr/>
            </a:pPr>
            <a:r>
              <a:rPr lang="en-US" dirty="0" smtClean="0"/>
              <a:t>International registrations by Office of origin</a:t>
            </a:r>
          </a:p>
          <a:p>
            <a:pPr fontAlgn="auto">
              <a:spcBef>
                <a:spcPts val="0"/>
              </a:spcBef>
              <a:spcAft>
                <a:spcPts val="0"/>
              </a:spcAft>
              <a:defRPr/>
            </a:pPr>
            <a:endParaRPr lang="nb-NO" altLang="en-US" dirty="0" smtClean="0">
              <a:latin typeface="Arial" pitchFamily="34" charset="0"/>
              <a:ea typeface="ＭＳ Ｐゴシック" charset="0"/>
              <a:cs typeface="Arial" pitchFamily="34" charset="0"/>
            </a:endParaRPr>
          </a:p>
        </p:txBody>
      </p:sp>
      <p:sp>
        <p:nvSpPr>
          <p:cNvPr id="1126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2800" b="1">
                <a:solidFill>
                  <a:schemeClr val="tx1"/>
                </a:solidFill>
                <a:latin typeface="Arial" charset="0"/>
                <a:ea typeface="ＭＳ Ｐゴシック" pitchFamily="34" charset="-128"/>
              </a:defRPr>
            </a:lvl1pPr>
            <a:lvl2pPr marL="742950" indent="-285750" eaLnBrk="0" hangingPunct="0">
              <a:defRPr sz="2800" b="1">
                <a:solidFill>
                  <a:schemeClr val="tx1"/>
                </a:solidFill>
                <a:latin typeface="Arial" charset="0"/>
                <a:ea typeface="ＭＳ Ｐゴシック" pitchFamily="34" charset="-128"/>
              </a:defRPr>
            </a:lvl2pPr>
            <a:lvl3pPr marL="1143000" indent="-228600" eaLnBrk="0" hangingPunct="0">
              <a:defRPr sz="2800" b="1">
                <a:solidFill>
                  <a:schemeClr val="tx1"/>
                </a:solidFill>
                <a:latin typeface="Arial" charset="0"/>
                <a:ea typeface="ＭＳ Ｐゴシック" pitchFamily="34" charset="-128"/>
              </a:defRPr>
            </a:lvl3pPr>
            <a:lvl4pPr marL="1600200" indent="-228600" eaLnBrk="0" hangingPunct="0">
              <a:defRPr sz="2800" b="1">
                <a:solidFill>
                  <a:schemeClr val="tx1"/>
                </a:solidFill>
                <a:latin typeface="Arial" charset="0"/>
                <a:ea typeface="ＭＳ Ｐゴシック" pitchFamily="34" charset="-128"/>
              </a:defRPr>
            </a:lvl4pPr>
            <a:lvl5pPr marL="2057400" indent="-228600" eaLnBrk="0" hangingPunct="0">
              <a:defRPr sz="2800" b="1">
                <a:solidFill>
                  <a:schemeClr val="tx1"/>
                </a:solidFill>
                <a:latin typeface="Arial" charset="0"/>
                <a:ea typeface="ＭＳ Ｐゴシック" pitchFamily="34" charset="-128"/>
              </a:defRPr>
            </a:lvl5pPr>
            <a:lvl6pPr marL="2514600" indent="-228600" eaLnBrk="0" fontAlgn="base" hangingPunct="0">
              <a:spcBef>
                <a:spcPct val="50000"/>
              </a:spcBef>
              <a:spcAft>
                <a:spcPct val="0"/>
              </a:spcAft>
              <a:defRPr sz="2800" b="1">
                <a:solidFill>
                  <a:schemeClr val="tx1"/>
                </a:solidFill>
                <a:latin typeface="Arial" charset="0"/>
                <a:ea typeface="ＭＳ Ｐゴシック" pitchFamily="34" charset="-128"/>
              </a:defRPr>
            </a:lvl6pPr>
            <a:lvl7pPr marL="2971800" indent="-228600" eaLnBrk="0" fontAlgn="base" hangingPunct="0">
              <a:spcBef>
                <a:spcPct val="50000"/>
              </a:spcBef>
              <a:spcAft>
                <a:spcPct val="0"/>
              </a:spcAft>
              <a:defRPr sz="2800" b="1">
                <a:solidFill>
                  <a:schemeClr val="tx1"/>
                </a:solidFill>
                <a:latin typeface="Arial" charset="0"/>
                <a:ea typeface="ＭＳ Ｐゴシック" pitchFamily="34" charset="-128"/>
              </a:defRPr>
            </a:lvl7pPr>
            <a:lvl8pPr marL="3429000" indent="-228600" eaLnBrk="0" fontAlgn="base" hangingPunct="0">
              <a:spcBef>
                <a:spcPct val="50000"/>
              </a:spcBef>
              <a:spcAft>
                <a:spcPct val="0"/>
              </a:spcAft>
              <a:defRPr sz="2800" b="1">
                <a:solidFill>
                  <a:schemeClr val="tx1"/>
                </a:solidFill>
                <a:latin typeface="Arial" charset="0"/>
                <a:ea typeface="ＭＳ Ｐゴシック" pitchFamily="34" charset="-128"/>
              </a:defRPr>
            </a:lvl8pPr>
            <a:lvl9pPr marL="3886200" indent="-228600" eaLnBrk="0" fontAlgn="base" hangingPunct="0">
              <a:spcBef>
                <a:spcPct val="50000"/>
              </a:spcBef>
              <a:spcAft>
                <a:spcPct val="0"/>
              </a:spcAft>
              <a:defRPr sz="2800" b="1">
                <a:solidFill>
                  <a:schemeClr val="tx1"/>
                </a:solidFill>
                <a:latin typeface="Arial" charset="0"/>
                <a:ea typeface="ＭＳ Ｐゴシック" pitchFamily="34" charset="-128"/>
              </a:defRPr>
            </a:lvl9pPr>
          </a:lstStyle>
          <a:p>
            <a:pPr eaLnBrk="1" hangingPunct="1">
              <a:defRPr/>
            </a:pPr>
            <a:fld id="{B5A85006-8064-4120-BC2C-B4994B1A1895}" type="slidenum">
              <a:rPr lang="en-US" altLang="en-US" sz="1200" b="0">
                <a:cs typeface="Arial" charset="0"/>
              </a:rPr>
              <a:pPr eaLnBrk="1" hangingPunct="1">
                <a:defRPr/>
              </a:pPr>
              <a:t>66</a:t>
            </a:fld>
            <a:endParaRPr lang="en-US" altLang="en-US" sz="1200" b="0">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fontAlgn="auto">
              <a:spcBef>
                <a:spcPts val="0"/>
              </a:spcBef>
              <a:spcAft>
                <a:spcPts val="0"/>
              </a:spcAft>
              <a:defRPr/>
            </a:pPr>
            <a:r>
              <a:rPr lang="en-US" dirty="0" smtClean="0">
                <a:ea typeface="MS PGothic" charset="0"/>
                <a:cs typeface="MS PGothic" charset="0"/>
              </a:rPr>
              <a:t>Designations in international registrations and subsequent designations by designated contracting party</a:t>
            </a:r>
          </a:p>
        </p:txBody>
      </p:sp>
      <p:sp>
        <p:nvSpPr>
          <p:cNvPr id="1229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2800" b="1">
                <a:solidFill>
                  <a:schemeClr val="tx1"/>
                </a:solidFill>
                <a:latin typeface="Arial" charset="0"/>
                <a:ea typeface="ＭＳ Ｐゴシック" pitchFamily="34" charset="-128"/>
              </a:defRPr>
            </a:lvl1pPr>
            <a:lvl2pPr marL="742950" indent="-285750" eaLnBrk="0" hangingPunct="0">
              <a:defRPr sz="2800" b="1">
                <a:solidFill>
                  <a:schemeClr val="tx1"/>
                </a:solidFill>
                <a:latin typeface="Arial" charset="0"/>
                <a:ea typeface="ＭＳ Ｐゴシック" pitchFamily="34" charset="-128"/>
              </a:defRPr>
            </a:lvl2pPr>
            <a:lvl3pPr marL="1143000" indent="-228600" eaLnBrk="0" hangingPunct="0">
              <a:defRPr sz="2800" b="1">
                <a:solidFill>
                  <a:schemeClr val="tx1"/>
                </a:solidFill>
                <a:latin typeface="Arial" charset="0"/>
                <a:ea typeface="ＭＳ Ｐゴシック" pitchFamily="34" charset="-128"/>
              </a:defRPr>
            </a:lvl3pPr>
            <a:lvl4pPr marL="1600200" indent="-228600" eaLnBrk="0" hangingPunct="0">
              <a:defRPr sz="2800" b="1">
                <a:solidFill>
                  <a:schemeClr val="tx1"/>
                </a:solidFill>
                <a:latin typeface="Arial" charset="0"/>
                <a:ea typeface="ＭＳ Ｐゴシック" pitchFamily="34" charset="-128"/>
              </a:defRPr>
            </a:lvl4pPr>
            <a:lvl5pPr marL="2057400" indent="-228600" eaLnBrk="0" hangingPunct="0">
              <a:defRPr sz="2800" b="1">
                <a:solidFill>
                  <a:schemeClr val="tx1"/>
                </a:solidFill>
                <a:latin typeface="Arial" charset="0"/>
                <a:ea typeface="ＭＳ Ｐゴシック" pitchFamily="34" charset="-128"/>
              </a:defRPr>
            </a:lvl5pPr>
            <a:lvl6pPr marL="2514600" indent="-228600" eaLnBrk="0" fontAlgn="base" hangingPunct="0">
              <a:spcBef>
                <a:spcPct val="50000"/>
              </a:spcBef>
              <a:spcAft>
                <a:spcPct val="0"/>
              </a:spcAft>
              <a:defRPr sz="2800" b="1">
                <a:solidFill>
                  <a:schemeClr val="tx1"/>
                </a:solidFill>
                <a:latin typeface="Arial" charset="0"/>
                <a:ea typeface="ＭＳ Ｐゴシック" pitchFamily="34" charset="-128"/>
              </a:defRPr>
            </a:lvl6pPr>
            <a:lvl7pPr marL="2971800" indent="-228600" eaLnBrk="0" fontAlgn="base" hangingPunct="0">
              <a:spcBef>
                <a:spcPct val="50000"/>
              </a:spcBef>
              <a:spcAft>
                <a:spcPct val="0"/>
              </a:spcAft>
              <a:defRPr sz="2800" b="1">
                <a:solidFill>
                  <a:schemeClr val="tx1"/>
                </a:solidFill>
                <a:latin typeface="Arial" charset="0"/>
                <a:ea typeface="ＭＳ Ｐゴシック" pitchFamily="34" charset="-128"/>
              </a:defRPr>
            </a:lvl7pPr>
            <a:lvl8pPr marL="3429000" indent="-228600" eaLnBrk="0" fontAlgn="base" hangingPunct="0">
              <a:spcBef>
                <a:spcPct val="50000"/>
              </a:spcBef>
              <a:spcAft>
                <a:spcPct val="0"/>
              </a:spcAft>
              <a:defRPr sz="2800" b="1">
                <a:solidFill>
                  <a:schemeClr val="tx1"/>
                </a:solidFill>
                <a:latin typeface="Arial" charset="0"/>
                <a:ea typeface="ＭＳ Ｐゴシック" pitchFamily="34" charset="-128"/>
              </a:defRPr>
            </a:lvl8pPr>
            <a:lvl9pPr marL="3886200" indent="-228600" eaLnBrk="0" fontAlgn="base" hangingPunct="0">
              <a:spcBef>
                <a:spcPct val="50000"/>
              </a:spcBef>
              <a:spcAft>
                <a:spcPct val="0"/>
              </a:spcAft>
              <a:defRPr sz="2800" b="1">
                <a:solidFill>
                  <a:schemeClr val="tx1"/>
                </a:solidFill>
                <a:latin typeface="Arial" charset="0"/>
                <a:ea typeface="ＭＳ Ｐゴシック" pitchFamily="34" charset="-128"/>
              </a:defRPr>
            </a:lvl9pPr>
          </a:lstStyle>
          <a:p>
            <a:pPr eaLnBrk="1" hangingPunct="1">
              <a:defRPr/>
            </a:pPr>
            <a:fld id="{2038C695-03AD-407D-90E9-AB411B0B491A}" type="slidenum">
              <a:rPr lang="en-US" altLang="en-US" sz="1200" b="0">
                <a:cs typeface="Arial" charset="0"/>
              </a:rPr>
              <a:pPr eaLnBrk="1" hangingPunct="1">
                <a:defRPr/>
              </a:pPr>
              <a:t>67</a:t>
            </a:fld>
            <a:endParaRPr lang="en-US" altLang="en-US" sz="1200" b="0">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MGS 68000 tersm in English</a:t>
            </a: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cs typeface="Arial" charset="0"/>
              </a:defRPr>
            </a:lvl1pPr>
            <a:lvl2pPr marL="742950" indent="-285750" eaLnBrk="0" hangingPunct="0">
              <a:spcBef>
                <a:spcPct val="30000"/>
              </a:spcBef>
              <a:defRPr sz="1200">
                <a:solidFill>
                  <a:schemeClr val="tx1"/>
                </a:solidFill>
                <a:latin typeface="Arial" charset="0"/>
                <a:ea typeface="Arial" charset="0"/>
                <a:cs typeface="Arial" charset="0"/>
              </a:defRPr>
            </a:lvl2pPr>
            <a:lvl3pPr marL="1143000" indent="-228600" eaLnBrk="0" hangingPunct="0">
              <a:spcBef>
                <a:spcPct val="30000"/>
              </a:spcBef>
              <a:defRPr sz="1200">
                <a:solidFill>
                  <a:schemeClr val="tx1"/>
                </a:solidFill>
                <a:latin typeface="Arial" charset="0"/>
                <a:ea typeface="Arial" charset="0"/>
                <a:cs typeface="Arial" charset="0"/>
              </a:defRPr>
            </a:lvl3pPr>
            <a:lvl4pPr marL="1600200" indent="-228600" eaLnBrk="0" hangingPunct="0">
              <a:spcBef>
                <a:spcPct val="30000"/>
              </a:spcBef>
              <a:defRPr sz="1200">
                <a:solidFill>
                  <a:schemeClr val="tx1"/>
                </a:solidFill>
                <a:latin typeface="Arial" charset="0"/>
                <a:ea typeface="Arial" charset="0"/>
                <a:cs typeface="Arial" charset="0"/>
              </a:defRPr>
            </a:lvl4pPr>
            <a:lvl5pPr marL="2057400" indent="-228600" eaLnBrk="0" hangingPunct="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AD7F4E9F-A766-40F5-BD42-B77E70AD8B8C}" type="slidenum">
              <a:rPr lang="en-US" altLang="en-US" smtClean="0"/>
              <a:pPr eaLnBrk="1" hangingPunct="1">
                <a:spcBef>
                  <a:spcPct val="0"/>
                </a:spcBef>
              </a:pPr>
              <a:t>68</a:t>
            </a:fld>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cs typeface="Arial" charset="0"/>
              </a:defRPr>
            </a:lvl1pPr>
            <a:lvl2pPr marL="742950" indent="-285750" eaLnBrk="0" hangingPunct="0">
              <a:spcBef>
                <a:spcPct val="30000"/>
              </a:spcBef>
              <a:defRPr sz="1200">
                <a:solidFill>
                  <a:schemeClr val="tx1"/>
                </a:solidFill>
                <a:latin typeface="Arial" charset="0"/>
                <a:ea typeface="Arial" charset="0"/>
                <a:cs typeface="Arial" charset="0"/>
              </a:defRPr>
            </a:lvl2pPr>
            <a:lvl3pPr marL="1143000" indent="-228600" eaLnBrk="0" hangingPunct="0">
              <a:spcBef>
                <a:spcPct val="30000"/>
              </a:spcBef>
              <a:defRPr sz="1200">
                <a:solidFill>
                  <a:schemeClr val="tx1"/>
                </a:solidFill>
                <a:latin typeface="Arial" charset="0"/>
                <a:ea typeface="Arial" charset="0"/>
                <a:cs typeface="Arial" charset="0"/>
              </a:defRPr>
            </a:lvl3pPr>
            <a:lvl4pPr marL="1600200" indent="-228600" eaLnBrk="0" hangingPunct="0">
              <a:spcBef>
                <a:spcPct val="30000"/>
              </a:spcBef>
              <a:defRPr sz="1200">
                <a:solidFill>
                  <a:schemeClr val="tx1"/>
                </a:solidFill>
                <a:latin typeface="Arial" charset="0"/>
                <a:ea typeface="Arial" charset="0"/>
                <a:cs typeface="Arial" charset="0"/>
              </a:defRPr>
            </a:lvl4pPr>
            <a:lvl5pPr marL="2057400" indent="-228600" eaLnBrk="0" hangingPunct="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DB5165F5-FCC4-4DCE-9193-58A2A22301ED}" type="slidenum">
              <a:rPr lang="en-US" altLang="en-US" smtClean="0"/>
              <a:pPr eaLnBrk="1" hangingPunct="1">
                <a:spcBef>
                  <a:spcPct val="0"/>
                </a:spcBef>
              </a:pPr>
              <a:t>72</a:t>
            </a:fld>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dirty="0" smtClean="0">
                <a:latin typeface="Arial" panose="020B0604020202020204" pitchFamily="34" charset="0"/>
                <a:ea typeface="+mn-ea"/>
                <a:cs typeface="Arial" panose="020B0604020202020204" pitchFamily="34" charset="0"/>
              </a:rPr>
              <a:t>With MGS, you can compile the complete list of G&amp;S needed to file a trademark </a:t>
            </a:r>
          </a:p>
          <a:p>
            <a:pPr>
              <a:defRPr/>
            </a:pPr>
            <a:r>
              <a:rPr lang="en-US" dirty="0" smtClean="0">
                <a:latin typeface="Arial" panose="020B0604020202020204" pitchFamily="34" charset="0"/>
                <a:ea typeface="+mn-ea"/>
                <a:cs typeface="Arial" panose="020B0604020202020204" pitchFamily="34" charset="0"/>
              </a:rPr>
              <a:t>application using pre-accepted terms. This helps reduce delays and costs linked to irregularity notices from WIPO.</a:t>
            </a:r>
          </a:p>
          <a:p>
            <a:pPr>
              <a:defRPr/>
            </a:pPr>
            <a:endParaRPr lang="en-US" dirty="0" smtClean="0">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defRPr/>
            </a:pPr>
            <a:r>
              <a:rPr lang="en-US" dirty="0" smtClean="0">
                <a:latin typeface="Arial" panose="020B0604020202020204" pitchFamily="34" charset="0"/>
                <a:ea typeface="+mn-ea"/>
                <a:cs typeface="Arial" panose="020B0604020202020204" pitchFamily="34" charset="0"/>
              </a:rPr>
              <a:t>You can also see which G&amp;S terms are rejected by participating IP offices for the Contracting </a:t>
            </a:r>
          </a:p>
          <a:p>
            <a:pPr>
              <a:defRPr/>
            </a:pPr>
            <a:r>
              <a:rPr lang="en-US" dirty="0" smtClean="0">
                <a:latin typeface="Arial" panose="020B0604020202020204" pitchFamily="34" charset="0"/>
                <a:ea typeface="+mn-ea"/>
                <a:cs typeface="Arial" panose="020B0604020202020204" pitchFamily="34" charset="0"/>
              </a:rPr>
              <a:t>Parties designated in your application. This can reduce delays and costs linked to provisional refusals</a:t>
            </a:r>
          </a:p>
          <a:p>
            <a:pPr>
              <a:defRPr/>
            </a:pPr>
            <a:endParaRPr lang="en-US" dirty="0" smtClean="0">
              <a:latin typeface="Arial" panose="020B0604020202020204" pitchFamily="34" charset="0"/>
              <a:ea typeface="ＭＳ Ｐゴシック" charset="0"/>
              <a:cs typeface="Arial" panose="020B0604020202020204" pitchFamily="34" charset="0"/>
            </a:endParaRPr>
          </a:p>
          <a:p>
            <a:pPr>
              <a:defRPr/>
            </a:pPr>
            <a:r>
              <a:rPr lang="en-US" dirty="0" smtClean="0">
                <a:latin typeface="Arial" panose="020B0604020202020204" pitchFamily="34" charset="0"/>
                <a:ea typeface="ＭＳ Ｐゴシック" charset="0"/>
                <a:cs typeface="Arial" panose="020B0604020202020204" pitchFamily="34" charset="0"/>
              </a:rPr>
              <a:t>MGS is available in the three working languages of the Madrid System, namely English, French and Spanish.</a:t>
            </a:r>
          </a:p>
          <a:p>
            <a:pPr>
              <a:defRPr/>
            </a:pPr>
            <a:r>
              <a:rPr lang="en-US" dirty="0" smtClean="0">
                <a:latin typeface="Arial" panose="020B0604020202020204" pitchFamily="34" charset="0"/>
                <a:ea typeface="ＭＳ Ｐゴシック" charset="0"/>
                <a:cs typeface="Arial" panose="020B0604020202020204" pitchFamily="34" charset="0"/>
              </a:rPr>
              <a:t> </a:t>
            </a:r>
          </a:p>
          <a:p>
            <a:pPr>
              <a:defRPr/>
            </a:pPr>
            <a:r>
              <a:rPr lang="en-US" dirty="0" smtClean="0">
                <a:latin typeface="Arial" panose="020B0604020202020204" pitchFamily="34" charset="0"/>
                <a:ea typeface="ＭＳ Ｐゴシック" charset="0"/>
                <a:cs typeface="Arial" panose="020B0604020202020204" pitchFamily="34" charset="0"/>
              </a:rPr>
              <a:t>Other language versions of MGS - 12 national languages not Madrid: Arabic, Chinese (simplified &amp; traditional), Dutch, German, Hebrew, Italian, Japanese, Norwegian, Portuguese, Russian and Turkish.</a:t>
            </a:r>
          </a:p>
          <a:p>
            <a:pPr>
              <a:defRPr/>
            </a:pPr>
            <a:endParaRPr lang="en-US" dirty="0" smtClean="0">
              <a:latin typeface="Arial" panose="020B0604020202020204" pitchFamily="34" charset="0"/>
              <a:ea typeface="ＭＳ Ｐゴシック" charset="0"/>
              <a:cs typeface="Arial" panose="020B0604020202020204" pitchFamily="34" charset="0"/>
            </a:endParaRPr>
          </a:p>
          <a:p>
            <a:pPr>
              <a:defRPr/>
            </a:pPr>
            <a:r>
              <a:rPr lang="en-US" dirty="0" smtClean="0">
                <a:latin typeface="Arial" panose="020B0604020202020204" pitchFamily="34" charset="0"/>
                <a:ea typeface="ＭＳ Ｐゴシック" charset="0"/>
                <a:cs typeface="Arial" panose="020B0604020202020204" pitchFamily="34" charset="0"/>
              </a:rPr>
              <a:t>How many terms?</a:t>
            </a:r>
          </a:p>
          <a:p>
            <a:pPr>
              <a:defRPr/>
            </a:pPr>
            <a:r>
              <a:rPr lang="en-US" dirty="0" smtClean="0">
                <a:latin typeface="Arial" panose="020B0604020202020204" pitchFamily="34" charset="0"/>
                <a:ea typeface="ＭＳ Ｐゴシック" charset="0"/>
                <a:cs typeface="Arial" panose="020B0604020202020204" pitchFamily="34" charset="0"/>
              </a:rPr>
              <a:t>TM class? </a:t>
            </a:r>
            <a:endParaRPr lang="en-US" dirty="0">
              <a:latin typeface="Arial" panose="020B0604020202020204" pitchFamily="34" charset="0"/>
              <a:ea typeface="ＭＳ Ｐゴシック" charset="0"/>
              <a:cs typeface="Arial" panose="020B0604020202020204" pitchFamily="34" charset="0"/>
            </a:endParaRP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cs typeface="Arial" charset="0"/>
              </a:defRPr>
            </a:lvl1pPr>
            <a:lvl2pPr marL="742950" indent="-285750" eaLnBrk="0" hangingPunct="0">
              <a:spcBef>
                <a:spcPct val="30000"/>
              </a:spcBef>
              <a:defRPr sz="1200">
                <a:solidFill>
                  <a:schemeClr val="tx1"/>
                </a:solidFill>
                <a:latin typeface="Arial" charset="0"/>
                <a:ea typeface="Arial" charset="0"/>
                <a:cs typeface="Arial" charset="0"/>
              </a:defRPr>
            </a:lvl2pPr>
            <a:lvl3pPr marL="1143000" indent="-228600" eaLnBrk="0" hangingPunct="0">
              <a:spcBef>
                <a:spcPct val="30000"/>
              </a:spcBef>
              <a:defRPr sz="1200">
                <a:solidFill>
                  <a:schemeClr val="tx1"/>
                </a:solidFill>
                <a:latin typeface="Arial" charset="0"/>
                <a:ea typeface="Arial" charset="0"/>
                <a:cs typeface="Arial" charset="0"/>
              </a:defRPr>
            </a:lvl3pPr>
            <a:lvl4pPr marL="1600200" indent="-228600" eaLnBrk="0" hangingPunct="0">
              <a:spcBef>
                <a:spcPct val="30000"/>
              </a:spcBef>
              <a:defRPr sz="1200">
                <a:solidFill>
                  <a:schemeClr val="tx1"/>
                </a:solidFill>
                <a:latin typeface="Arial" charset="0"/>
                <a:ea typeface="Arial" charset="0"/>
                <a:cs typeface="Arial" charset="0"/>
              </a:defRPr>
            </a:lvl4pPr>
            <a:lvl5pPr marL="2057400" indent="-228600" eaLnBrk="0" hangingPunct="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1B081EC1-7EDD-43E5-A05E-81140B37C99F}" type="slidenum">
              <a:rPr lang="en-GB" altLang="en-US" smtClean="0"/>
              <a:pPr eaLnBrk="1" hangingPunct="1">
                <a:spcBef>
                  <a:spcPct val="0"/>
                </a:spcBef>
              </a:pPr>
              <a:t>73</a:t>
            </a:fld>
            <a:endParaRPr lang="en-GB"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smtClean="0"/>
              <a:t>Number of terms translated into Germany 67%</a:t>
            </a:r>
          </a:p>
          <a:p>
            <a:pPr marL="171450" indent="-171450">
              <a:buFontTx/>
              <a:buChar char="•"/>
            </a:pPr>
            <a:r>
              <a:rPr lang="en-US" altLang="en-US" smtClean="0"/>
              <a:t>Number of terms accepted by Germany 69%</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cs typeface="Arial" charset="0"/>
              </a:defRPr>
            </a:lvl1pPr>
            <a:lvl2pPr marL="742950" indent="-285750" eaLnBrk="0" hangingPunct="0">
              <a:spcBef>
                <a:spcPct val="30000"/>
              </a:spcBef>
              <a:defRPr sz="1200">
                <a:solidFill>
                  <a:schemeClr val="tx1"/>
                </a:solidFill>
                <a:latin typeface="Arial" charset="0"/>
                <a:ea typeface="Arial" charset="0"/>
                <a:cs typeface="Arial" charset="0"/>
              </a:defRPr>
            </a:lvl2pPr>
            <a:lvl3pPr marL="1143000" indent="-228600" eaLnBrk="0" hangingPunct="0">
              <a:spcBef>
                <a:spcPct val="30000"/>
              </a:spcBef>
              <a:defRPr sz="1200">
                <a:solidFill>
                  <a:schemeClr val="tx1"/>
                </a:solidFill>
                <a:latin typeface="Arial" charset="0"/>
                <a:ea typeface="Arial" charset="0"/>
                <a:cs typeface="Arial" charset="0"/>
              </a:defRPr>
            </a:lvl3pPr>
            <a:lvl4pPr marL="1600200" indent="-228600" eaLnBrk="0" hangingPunct="0">
              <a:spcBef>
                <a:spcPct val="30000"/>
              </a:spcBef>
              <a:defRPr sz="1200">
                <a:solidFill>
                  <a:schemeClr val="tx1"/>
                </a:solidFill>
                <a:latin typeface="Arial" charset="0"/>
                <a:ea typeface="Arial" charset="0"/>
                <a:cs typeface="Arial" charset="0"/>
              </a:defRPr>
            </a:lvl4pPr>
            <a:lvl5pPr marL="2057400" indent="-228600" eaLnBrk="0" hangingPunct="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E60D48A2-1B70-4ABD-BDB7-5236DA6CC32E}" type="slidenum">
              <a:rPr lang="en-US" altLang="en-US" smtClean="0"/>
              <a:pPr eaLnBrk="1" hangingPunct="1">
                <a:spcBef>
                  <a:spcPct val="0"/>
                </a:spcBef>
              </a:pPr>
              <a:t>74</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solidFill>
                  <a:prstClr val="black"/>
                </a:solidFill>
              </a:rPr>
              <a:pPr eaLnBrk="1" hangingPunct="1"/>
              <a:t>4</a:t>
            </a:fld>
            <a:endParaRPr lang="en-US" sz="1200" dirty="0">
              <a:solidFill>
                <a:prstClr val="black"/>
              </a:solidFill>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smtClean="0"/>
              <a:t>Today, if you  only want to renew for the specific limited classes protected by a designated Contracting Party, you will need to request the recording of a limitation prior to the due date for renewal.  This is also subject to a fee (177).  If you forget t do this, before the due date, you will need to renew for all the classes in the main list of the IR.   The change is that where a DCP has granted partial protection, the scope of that partial protection will be reflected at the time of renewal and will be offered as the default option.  This will have an impact where you have been granted partial protection in countries opting for the individual fee. </a:t>
            </a:r>
          </a:p>
          <a:p>
            <a:pPr>
              <a:defRPr/>
            </a:pPr>
            <a:r>
              <a:rPr lang="en-US" dirty="0" smtClean="0"/>
              <a:t>You can still renew for all the classes in the main list – you may want to do that if you are in appeal proceedings before DCPs and where it is not certain whether you will succeed or not. If this is the case, you will have to indicate this – in the form or e-renewal  </a:t>
            </a:r>
          </a:p>
          <a:p>
            <a:pPr>
              <a:defRPr/>
            </a:pPr>
            <a:r>
              <a:rPr lang="en-US" dirty="0" smtClean="0"/>
              <a:t>(under development) and pay the full fees.  Partial renewal will be applicable where the due date for renewal is on January 1, 2015 or later.</a:t>
            </a:r>
          </a:p>
          <a:p>
            <a:pPr>
              <a:defRPr/>
            </a:pPr>
            <a:endParaRPr lang="en-US" dirty="0" smtClean="0"/>
          </a:p>
          <a:p>
            <a:pPr>
              <a:defRPr/>
            </a:pPr>
            <a:r>
              <a:rPr lang="en-US" dirty="0" smtClean="0"/>
              <a:t>Continued processing is a relief measure where a time limit has been missed. It has limited scope.  It is set out in new Rule 5</a:t>
            </a:r>
            <a:r>
              <a:rPr lang="en-US" i="1" dirty="0" smtClean="0"/>
              <a:t>bis</a:t>
            </a:r>
            <a:r>
              <a:rPr lang="en-US" dirty="0" smtClean="0"/>
              <a:t> which would allow applicant/holder to request continued before the IB where the applicant/holder has failed to meet a time limit for an action in a procedure before the IB.  </a:t>
            </a:r>
          </a:p>
          <a:p>
            <a:pPr>
              <a:defRPr/>
            </a:pPr>
            <a:r>
              <a:rPr lang="en-US" dirty="0" smtClean="0"/>
              <a:t>Only applicable in specific procedures:</a:t>
            </a:r>
          </a:p>
          <a:p>
            <a:pPr marL="165758" indent="-165758">
              <a:buFontTx/>
              <a:buChar char="-"/>
              <a:defRPr/>
            </a:pPr>
            <a:r>
              <a:rPr lang="en-US" dirty="0" smtClean="0"/>
              <a:t>Irregularities for the applicant/holder to remedy: international applications, subsequent designations, request for recording of changes, recording of licenses, continuation of effects of IRs in certain successor States, payment of 2</a:t>
            </a:r>
            <a:r>
              <a:rPr lang="en-US" baseline="30000" dirty="0" smtClean="0"/>
              <a:t>nd</a:t>
            </a:r>
            <a:r>
              <a:rPr lang="en-US" dirty="0" smtClean="0"/>
              <a:t> part of the individual fees </a:t>
            </a:r>
          </a:p>
          <a:p>
            <a:pPr marL="165758" indent="-165758">
              <a:buFontTx/>
              <a:buChar char="-"/>
              <a:defRPr/>
            </a:pPr>
            <a:r>
              <a:rPr lang="en-US" dirty="0" smtClean="0"/>
              <a:t>Rules 11(2) and (3), 24(5)(b), 26(2), 20</a:t>
            </a:r>
            <a:r>
              <a:rPr lang="en-US" i="1" dirty="0" smtClean="0"/>
              <a:t>bis</a:t>
            </a:r>
            <a:r>
              <a:rPr lang="en-US" dirty="0" smtClean="0"/>
              <a:t>(2), 39, 34(3)(c)(iii).  An official form is being prepared, need to in the request for continued processing within 2 months from the expiry of the time limit, remedy the irregularity concerned, pay 200 </a:t>
            </a:r>
            <a:r>
              <a:rPr lang="en-US" dirty="0" err="1" smtClean="0"/>
              <a:t>chf</a:t>
            </a:r>
            <a:r>
              <a:rPr lang="en-US" dirty="0" smtClean="0"/>
              <a:t>. The IB will record the continued processing in the International Register – meaning the application lives on, request is still alive, not abandoned, etc.</a:t>
            </a:r>
          </a:p>
          <a:p>
            <a:pPr marL="165758" indent="-165758">
              <a:buFontTx/>
              <a:buChar char="-"/>
              <a:defRPr/>
            </a:pPr>
            <a:r>
              <a:rPr lang="en-US" dirty="0" smtClean="0"/>
              <a:t>Not particular useful for requests ad the day of continued processing will be the last day of the time limit for irregularity – unless the earlier date is very important.  May be better off just sending in a new request for recording of that change/license, etc. </a:t>
            </a:r>
          </a:p>
          <a:p>
            <a:pPr>
              <a:defRPr/>
            </a:pPr>
            <a:endParaRPr lang="en-US" dirty="0" smtClean="0"/>
          </a:p>
          <a:p>
            <a:pPr>
              <a:defRPr/>
            </a:pPr>
            <a:r>
              <a:rPr lang="en-US" dirty="0" smtClean="0"/>
              <a:t>Will be applicable where the time limit for one of the covered procedures is still pending on January 1, 2015.</a:t>
            </a:r>
          </a:p>
          <a:p>
            <a:pPr>
              <a:defRPr/>
            </a:pPr>
            <a:r>
              <a:rPr lang="en-US" dirty="0" smtClean="0"/>
              <a:t>Most important for international applications and payment of second part of the fee.</a:t>
            </a:r>
          </a:p>
          <a:p>
            <a:pPr>
              <a:defRPr/>
            </a:pPr>
            <a:endParaRPr lang="en-US" dirty="0" smtClean="0"/>
          </a:p>
          <a:p>
            <a:pPr>
              <a:defRPr/>
            </a:pPr>
            <a:r>
              <a:rPr lang="en-US" dirty="0" smtClean="0"/>
              <a:t>The introduction of continued processing would be a user-friendly improvement in the Madrid System that would strike a fair balance among the interests of parties having missed time limits, third parties and DCPs.  It is inline with Article 14 of the Singapore TLT.</a:t>
            </a:r>
          </a:p>
          <a:p>
            <a:pPr>
              <a:defRPr/>
            </a:pPr>
            <a:endParaRPr lang="en-US" dirty="0" smtClean="0"/>
          </a:p>
          <a:p>
            <a:pPr>
              <a:defRPr/>
            </a:pPr>
            <a:r>
              <a:rPr lang="en-US" dirty="0" smtClean="0"/>
              <a:t>Rule 31: Notification of non-renewal to the holder, the representative and the Office of that Contracting Party concerned</a:t>
            </a:r>
          </a:p>
          <a:p>
            <a:pPr>
              <a:defRPr/>
            </a:pPr>
            <a:r>
              <a:rPr lang="en-US" dirty="0" smtClean="0"/>
              <a:t>Today , only the Office is being notified that an IR has not been renewed.  We will notify the holder and the representative.</a:t>
            </a:r>
          </a:p>
          <a:p>
            <a:pPr>
              <a:defRPr/>
            </a:pPr>
            <a:endParaRPr lang="en-US" dirty="0" smtClean="0"/>
          </a:p>
          <a:p>
            <a:pPr>
              <a:defRPr/>
            </a:pPr>
            <a:endParaRPr lang="en-US" dirty="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cs typeface="Arial" charset="0"/>
              </a:defRPr>
            </a:lvl1pPr>
            <a:lvl2pPr marL="742950" indent="-285750" eaLnBrk="0" hangingPunct="0">
              <a:spcBef>
                <a:spcPct val="30000"/>
              </a:spcBef>
              <a:defRPr sz="1200">
                <a:solidFill>
                  <a:schemeClr val="tx1"/>
                </a:solidFill>
                <a:latin typeface="Arial" charset="0"/>
                <a:ea typeface="Arial" charset="0"/>
                <a:cs typeface="Arial" charset="0"/>
              </a:defRPr>
            </a:lvl2pPr>
            <a:lvl3pPr marL="1143000" indent="-228600" eaLnBrk="0" hangingPunct="0">
              <a:spcBef>
                <a:spcPct val="30000"/>
              </a:spcBef>
              <a:defRPr sz="1200">
                <a:solidFill>
                  <a:schemeClr val="tx1"/>
                </a:solidFill>
                <a:latin typeface="Arial" charset="0"/>
                <a:ea typeface="Arial" charset="0"/>
                <a:cs typeface="Arial" charset="0"/>
              </a:defRPr>
            </a:lvl3pPr>
            <a:lvl4pPr marL="1600200" indent="-228600" eaLnBrk="0" hangingPunct="0">
              <a:spcBef>
                <a:spcPct val="30000"/>
              </a:spcBef>
              <a:defRPr sz="1200">
                <a:solidFill>
                  <a:schemeClr val="tx1"/>
                </a:solidFill>
                <a:latin typeface="Arial" charset="0"/>
                <a:ea typeface="Arial" charset="0"/>
                <a:cs typeface="Arial" charset="0"/>
              </a:defRPr>
            </a:lvl4pPr>
            <a:lvl5pPr marL="2057400" indent="-228600" eaLnBrk="0" hangingPunct="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6B636E10-309C-4F0B-BB2C-052C80CAD282}" type="slidenum">
              <a:rPr lang="en-US" altLang="en-US" smtClean="0"/>
              <a:pPr eaLnBrk="1" hangingPunct="1">
                <a:spcBef>
                  <a:spcPct val="0"/>
                </a:spcBef>
              </a:pPr>
              <a:t>76</a:t>
            </a:fld>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Roamrin – testing until 30 of Junenew field for </a:t>
            </a:r>
            <a:r>
              <a:rPr lang="en-US" altLang="en-US" i="1" smtClean="0"/>
              <a:t>Expiration Date</a:t>
            </a:r>
            <a:r>
              <a:rPr lang="en-US" altLang="en-US" smtClean="0"/>
              <a:t> added to the basic search function;</a:t>
            </a:r>
          </a:p>
          <a:p>
            <a:r>
              <a:rPr lang="en-US" altLang="en-US" smtClean="0"/>
              <a:t>Up to 13 types of data can be presented on the results screen (e.g. designated Contracting Parties, description of the mark, basic application number and </a:t>
            </a:r>
            <a:r>
              <a:rPr lang="en-US" altLang="en-US" smtClean="0">
                <a:hlinkClick r:id="rId3"/>
              </a:rPr>
              <a:t>Nice Classification</a:t>
            </a:r>
            <a:r>
              <a:rPr lang="en-US" altLang="en-US" smtClean="0"/>
              <a:t>);</a:t>
            </a:r>
          </a:p>
          <a:p>
            <a:r>
              <a:rPr lang="en-US" altLang="en-US" smtClean="0"/>
              <a:t>Filtering by country is now more compact and easier to navigate.</a:t>
            </a:r>
          </a:p>
          <a:p>
            <a:endParaRPr lang="en-US" altLang="en-US" smtClean="0"/>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cs typeface="Arial" charset="0"/>
              </a:defRPr>
            </a:lvl1pPr>
            <a:lvl2pPr marL="742950" indent="-285750" eaLnBrk="0" hangingPunct="0">
              <a:spcBef>
                <a:spcPct val="30000"/>
              </a:spcBef>
              <a:defRPr sz="1200">
                <a:solidFill>
                  <a:schemeClr val="tx1"/>
                </a:solidFill>
                <a:latin typeface="Arial" charset="0"/>
                <a:ea typeface="Arial" charset="0"/>
                <a:cs typeface="Arial" charset="0"/>
              </a:defRPr>
            </a:lvl2pPr>
            <a:lvl3pPr marL="1143000" indent="-228600" eaLnBrk="0" hangingPunct="0">
              <a:spcBef>
                <a:spcPct val="30000"/>
              </a:spcBef>
              <a:defRPr sz="1200">
                <a:solidFill>
                  <a:schemeClr val="tx1"/>
                </a:solidFill>
                <a:latin typeface="Arial" charset="0"/>
                <a:ea typeface="Arial" charset="0"/>
                <a:cs typeface="Arial" charset="0"/>
              </a:defRPr>
            </a:lvl3pPr>
            <a:lvl4pPr marL="1600200" indent="-228600" eaLnBrk="0" hangingPunct="0">
              <a:spcBef>
                <a:spcPct val="30000"/>
              </a:spcBef>
              <a:defRPr sz="1200">
                <a:solidFill>
                  <a:schemeClr val="tx1"/>
                </a:solidFill>
                <a:latin typeface="Arial" charset="0"/>
                <a:ea typeface="Arial" charset="0"/>
                <a:cs typeface="Arial" charset="0"/>
              </a:defRPr>
            </a:lvl4pPr>
            <a:lvl5pPr marL="2057400" indent="-228600" eaLnBrk="0" hangingPunct="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4357F00C-6755-4A77-816B-670576CAF2C4}" type="slidenum">
              <a:rPr lang="en-US" altLang="en-US" smtClean="0"/>
              <a:pPr eaLnBrk="1" hangingPunct="1">
                <a:spcBef>
                  <a:spcPct val="0"/>
                </a:spcBef>
              </a:pPr>
              <a:t>77</a:t>
            </a:fld>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cs typeface="Arial" charset="0"/>
              </a:defRPr>
            </a:lvl1pPr>
            <a:lvl2pPr marL="742950" indent="-285750" eaLnBrk="0" hangingPunct="0">
              <a:spcBef>
                <a:spcPct val="30000"/>
              </a:spcBef>
              <a:defRPr sz="1200">
                <a:solidFill>
                  <a:schemeClr val="tx1"/>
                </a:solidFill>
                <a:latin typeface="Arial" charset="0"/>
                <a:ea typeface="Arial" charset="0"/>
                <a:cs typeface="Arial" charset="0"/>
              </a:defRPr>
            </a:lvl2pPr>
            <a:lvl3pPr marL="1143000" indent="-228600" eaLnBrk="0" hangingPunct="0">
              <a:spcBef>
                <a:spcPct val="30000"/>
              </a:spcBef>
              <a:defRPr sz="1200">
                <a:solidFill>
                  <a:schemeClr val="tx1"/>
                </a:solidFill>
                <a:latin typeface="Arial" charset="0"/>
                <a:ea typeface="Arial" charset="0"/>
                <a:cs typeface="Arial" charset="0"/>
              </a:defRPr>
            </a:lvl3pPr>
            <a:lvl4pPr marL="1600200" indent="-228600" eaLnBrk="0" hangingPunct="0">
              <a:spcBef>
                <a:spcPct val="30000"/>
              </a:spcBef>
              <a:defRPr sz="1200">
                <a:solidFill>
                  <a:schemeClr val="tx1"/>
                </a:solidFill>
                <a:latin typeface="Arial" charset="0"/>
                <a:ea typeface="Arial" charset="0"/>
                <a:cs typeface="Arial" charset="0"/>
              </a:defRPr>
            </a:lvl4pPr>
            <a:lvl5pPr marL="2057400" indent="-228600" eaLnBrk="0" hangingPunct="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CAD613DA-DF7C-4BB5-9A2A-61167484BBA7}" type="slidenum">
              <a:rPr lang="en-US" altLang="fr-FR" smtClean="0"/>
              <a:pPr eaLnBrk="1" hangingPunct="1">
                <a:spcBef>
                  <a:spcPct val="0"/>
                </a:spcBef>
              </a:pPr>
              <a:t>80</a:t>
            </a:fld>
            <a:endParaRPr lang="en-US" altLang="fr-FR"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cs typeface="Arial" charset="0"/>
              </a:defRPr>
            </a:lvl1pPr>
            <a:lvl2pPr marL="742950" indent="-285750" eaLnBrk="0" hangingPunct="0">
              <a:spcBef>
                <a:spcPct val="30000"/>
              </a:spcBef>
              <a:defRPr sz="1200">
                <a:solidFill>
                  <a:schemeClr val="tx1"/>
                </a:solidFill>
                <a:latin typeface="Arial" charset="0"/>
                <a:ea typeface="Arial" charset="0"/>
                <a:cs typeface="Arial" charset="0"/>
              </a:defRPr>
            </a:lvl2pPr>
            <a:lvl3pPr marL="1143000" indent="-228600" eaLnBrk="0" hangingPunct="0">
              <a:spcBef>
                <a:spcPct val="30000"/>
              </a:spcBef>
              <a:defRPr sz="1200">
                <a:solidFill>
                  <a:schemeClr val="tx1"/>
                </a:solidFill>
                <a:latin typeface="Arial" charset="0"/>
                <a:ea typeface="Arial" charset="0"/>
                <a:cs typeface="Arial" charset="0"/>
              </a:defRPr>
            </a:lvl3pPr>
            <a:lvl4pPr marL="1600200" indent="-228600" eaLnBrk="0" hangingPunct="0">
              <a:spcBef>
                <a:spcPct val="30000"/>
              </a:spcBef>
              <a:defRPr sz="1200">
                <a:solidFill>
                  <a:schemeClr val="tx1"/>
                </a:solidFill>
                <a:latin typeface="Arial" charset="0"/>
                <a:ea typeface="Arial" charset="0"/>
                <a:cs typeface="Arial" charset="0"/>
              </a:defRPr>
            </a:lvl4pPr>
            <a:lvl5pPr marL="2057400" indent="-228600" eaLnBrk="0" hangingPunct="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B52A20C7-E0A2-40E8-9D24-008633DFEB20}" type="slidenum">
              <a:rPr lang="en-US" altLang="en-US" smtClean="0"/>
              <a:pPr eaLnBrk="1" hangingPunct="1">
                <a:spcBef>
                  <a:spcPct val="0"/>
                </a:spcBef>
              </a:pPr>
              <a:t>81</a:t>
            </a:fld>
            <a:endParaRPr lang="en-US" alt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en-US" altLang="en-US" smtClean="0"/>
              <a:t>1 and 2 - Office of origin to remedy</a:t>
            </a:r>
          </a:p>
          <a:p>
            <a:pPr marL="0" lvl="1"/>
            <a:r>
              <a:rPr lang="en-US" altLang="en-US" smtClean="0"/>
              <a:t>3 - Office or origin, applicant or both to remedy</a:t>
            </a:r>
          </a:p>
          <a:p>
            <a:pPr marL="0" lvl="1"/>
            <a:endParaRPr lang="en-US" altLang="en-US" smtClean="0"/>
          </a:p>
          <a:p>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fr-CH" altLang="en-US" smtClean="0"/>
              <a:t>Protection for design – the line between trademark protection and designs. </a:t>
            </a:r>
          </a:p>
          <a:p>
            <a:pPr eaLnBrk="1" hangingPunct="1">
              <a:lnSpc>
                <a:spcPct val="90000"/>
              </a:lnSpc>
            </a:pPr>
            <a:r>
              <a:rPr lang="fr-CH" altLang="en-US" smtClean="0"/>
              <a:t>For a bottle – only the design but as trademark the product</a:t>
            </a:r>
            <a:endParaRPr lang="en-US" altLang="en-US" smtClean="0"/>
          </a:p>
          <a:p>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cs typeface="Arial" charset="0"/>
              </a:defRPr>
            </a:lvl1pPr>
            <a:lvl2pPr marL="742950" indent="-285750" eaLnBrk="0" hangingPunct="0">
              <a:spcBef>
                <a:spcPct val="30000"/>
              </a:spcBef>
              <a:defRPr sz="1200">
                <a:solidFill>
                  <a:schemeClr val="tx1"/>
                </a:solidFill>
                <a:latin typeface="Arial" charset="0"/>
                <a:ea typeface="Arial" charset="0"/>
                <a:cs typeface="Arial" charset="0"/>
              </a:defRPr>
            </a:lvl2pPr>
            <a:lvl3pPr marL="1143000" indent="-228600" eaLnBrk="0" hangingPunct="0">
              <a:spcBef>
                <a:spcPct val="30000"/>
              </a:spcBef>
              <a:defRPr sz="1200">
                <a:solidFill>
                  <a:schemeClr val="tx1"/>
                </a:solidFill>
                <a:latin typeface="Arial" charset="0"/>
                <a:ea typeface="Arial" charset="0"/>
                <a:cs typeface="Arial" charset="0"/>
              </a:defRPr>
            </a:lvl3pPr>
            <a:lvl4pPr marL="1600200" indent="-228600" eaLnBrk="0" hangingPunct="0">
              <a:spcBef>
                <a:spcPct val="30000"/>
              </a:spcBef>
              <a:defRPr sz="1200">
                <a:solidFill>
                  <a:schemeClr val="tx1"/>
                </a:solidFill>
                <a:latin typeface="Arial" charset="0"/>
                <a:ea typeface="Arial" charset="0"/>
                <a:cs typeface="Arial" charset="0"/>
              </a:defRPr>
            </a:lvl4pPr>
            <a:lvl5pPr marL="2057400" indent="-228600" eaLnBrk="0" hangingPunct="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4C888419-4F3A-4361-9E1A-5720B1E4BD58}" type="slidenum">
              <a:rPr lang="en-US" altLang="en-US" smtClean="0"/>
              <a:pPr eaLnBrk="1" hangingPunct="1">
                <a:spcBef>
                  <a:spcPct val="0"/>
                </a:spcBef>
              </a:pPr>
              <a:t>87</a:t>
            </a:fld>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As from May 13 – USA and Japan can be designated</a:t>
            </a: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cs typeface="Arial" charset="0"/>
              </a:defRPr>
            </a:lvl1pPr>
            <a:lvl2pPr marL="742950" indent="-285750" eaLnBrk="0" hangingPunct="0">
              <a:spcBef>
                <a:spcPct val="30000"/>
              </a:spcBef>
              <a:defRPr sz="1200">
                <a:solidFill>
                  <a:schemeClr val="tx1"/>
                </a:solidFill>
                <a:latin typeface="Arial" charset="0"/>
                <a:ea typeface="Arial" charset="0"/>
                <a:cs typeface="Arial" charset="0"/>
              </a:defRPr>
            </a:lvl2pPr>
            <a:lvl3pPr marL="1143000" indent="-228600" eaLnBrk="0" hangingPunct="0">
              <a:spcBef>
                <a:spcPct val="30000"/>
              </a:spcBef>
              <a:defRPr sz="1200">
                <a:solidFill>
                  <a:schemeClr val="tx1"/>
                </a:solidFill>
                <a:latin typeface="Arial" charset="0"/>
                <a:ea typeface="Arial" charset="0"/>
                <a:cs typeface="Arial" charset="0"/>
              </a:defRPr>
            </a:lvl3pPr>
            <a:lvl4pPr marL="1600200" indent="-228600" eaLnBrk="0" hangingPunct="0">
              <a:spcBef>
                <a:spcPct val="30000"/>
              </a:spcBef>
              <a:defRPr sz="1200">
                <a:solidFill>
                  <a:schemeClr val="tx1"/>
                </a:solidFill>
                <a:latin typeface="Arial" charset="0"/>
                <a:ea typeface="Arial" charset="0"/>
                <a:cs typeface="Arial" charset="0"/>
              </a:defRPr>
            </a:lvl4pPr>
            <a:lvl5pPr marL="2057400" indent="-228600" eaLnBrk="0" hangingPunct="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068AEF30-3227-463E-8D66-C107570E34E1}" type="slidenum">
              <a:rPr lang="en-US" altLang="en-US" smtClean="0"/>
              <a:pPr eaLnBrk="1" hangingPunct="1">
                <a:spcBef>
                  <a:spcPct val="0"/>
                </a:spcBef>
              </a:pPr>
              <a:t>88</a:t>
            </a:fld>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smtClean="0"/>
              <a:t>Half of all applicants pay less than 1000 CHF per reg</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28% form germany</a:t>
            </a: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ea typeface="MS PGothic" pitchFamily="34" charset="-128"/>
              </a:defRPr>
            </a:lvl1pPr>
            <a:lvl2pPr marL="742950" indent="-285750" eaLnBrk="0" hangingPunct="0">
              <a:defRPr sz="2800" b="1">
                <a:solidFill>
                  <a:schemeClr val="tx1"/>
                </a:solidFill>
                <a:latin typeface="Arial" charset="0"/>
                <a:ea typeface="MS PGothic" pitchFamily="34" charset="-128"/>
              </a:defRPr>
            </a:lvl2pPr>
            <a:lvl3pPr marL="1143000" indent="-228600" eaLnBrk="0" hangingPunct="0">
              <a:defRPr sz="2800" b="1">
                <a:solidFill>
                  <a:schemeClr val="tx1"/>
                </a:solidFill>
                <a:latin typeface="Arial" charset="0"/>
                <a:ea typeface="MS PGothic" pitchFamily="34" charset="-128"/>
              </a:defRPr>
            </a:lvl3pPr>
            <a:lvl4pPr marL="1600200" indent="-228600" eaLnBrk="0" hangingPunct="0">
              <a:defRPr sz="2800" b="1">
                <a:solidFill>
                  <a:schemeClr val="tx1"/>
                </a:solidFill>
                <a:latin typeface="Arial" charset="0"/>
                <a:ea typeface="MS PGothic" pitchFamily="34" charset="-128"/>
              </a:defRPr>
            </a:lvl4pPr>
            <a:lvl5pPr marL="2057400" indent="-228600" eaLnBrk="0" hangingPunct="0">
              <a:defRPr sz="2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800" b="1">
                <a:solidFill>
                  <a:schemeClr val="tx1"/>
                </a:solidFill>
                <a:latin typeface="Arial" charset="0"/>
                <a:ea typeface="MS PGothic" pitchFamily="34" charset="-128"/>
              </a:defRPr>
            </a:lvl9pPr>
          </a:lstStyle>
          <a:p>
            <a:pPr eaLnBrk="1" hangingPunct="1"/>
            <a:fld id="{69726139-8CA1-45E1-9E8C-6A0937B422A0}" type="slidenum">
              <a:rPr lang="en-US" altLang="en-US" sz="1200" b="0" smtClean="0"/>
              <a:pPr eaLnBrk="1" hangingPunct="1"/>
              <a:t>91</a:t>
            </a:fld>
            <a:endParaRPr lang="en-US" altLang="en-US" sz="1200" b="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cs typeface="Arial" charset="0"/>
              </a:defRPr>
            </a:lvl1pPr>
            <a:lvl2pPr marL="742950" indent="-285750" eaLnBrk="0" hangingPunct="0">
              <a:spcBef>
                <a:spcPct val="30000"/>
              </a:spcBef>
              <a:defRPr sz="1200">
                <a:solidFill>
                  <a:schemeClr val="tx1"/>
                </a:solidFill>
                <a:latin typeface="Arial" charset="0"/>
                <a:ea typeface="Arial" charset="0"/>
                <a:cs typeface="Arial" charset="0"/>
              </a:defRPr>
            </a:lvl2pPr>
            <a:lvl3pPr marL="1143000" indent="-228600" eaLnBrk="0" hangingPunct="0">
              <a:spcBef>
                <a:spcPct val="30000"/>
              </a:spcBef>
              <a:defRPr sz="1200">
                <a:solidFill>
                  <a:schemeClr val="tx1"/>
                </a:solidFill>
                <a:latin typeface="Arial" charset="0"/>
                <a:ea typeface="Arial" charset="0"/>
                <a:cs typeface="Arial" charset="0"/>
              </a:defRPr>
            </a:lvl3pPr>
            <a:lvl4pPr marL="1600200" indent="-228600" eaLnBrk="0" hangingPunct="0">
              <a:spcBef>
                <a:spcPct val="30000"/>
              </a:spcBef>
              <a:defRPr sz="1200">
                <a:solidFill>
                  <a:schemeClr val="tx1"/>
                </a:solidFill>
                <a:latin typeface="Arial" charset="0"/>
                <a:ea typeface="Arial" charset="0"/>
                <a:cs typeface="Arial" charset="0"/>
              </a:defRPr>
            </a:lvl4pPr>
            <a:lvl5pPr marL="2057400" indent="-228600" eaLnBrk="0" hangingPunct="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C6FD4042-29E7-4A60-9264-C6F67CD734DD}" type="slidenum">
              <a:rPr lang="en-US" altLang="en-US" smtClean="0"/>
              <a:pPr eaLnBrk="1" hangingPunct="1">
                <a:spcBef>
                  <a:spcPct val="0"/>
                </a:spcBef>
              </a:pPr>
              <a:t>92</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6</a:t>
            </a:fld>
            <a:endParaRPr lang="en-US" sz="1200" dirty="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919163" y="739775"/>
            <a:ext cx="4965700" cy="3725863"/>
          </a:xfrm>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endParaRPr lang="en-US" altLang="en-US" sz="100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AEBAC12-8BE5-4A79-ACA6-6C14B3E60CEE}" type="slidenum">
              <a:rPr lang="fr-FR" altLang="en-US"/>
              <a:pPr/>
              <a:t>97</a:t>
            </a:fld>
            <a:endParaRPr lang="fr-FR" altLang="en-US"/>
          </a:p>
        </p:txBody>
      </p:sp>
      <p:sp>
        <p:nvSpPr>
          <p:cNvPr id="72705" name="Rectangle 1"/>
          <p:cNvSpPr txBox="1">
            <a:spLocks noGrp="1" noRot="1" noChangeAspect="1" noChangeArrowheads="1"/>
          </p:cNvSpPr>
          <p:nvPr>
            <p:ph type="sldImg"/>
          </p:nvPr>
        </p:nvSpPr>
        <p:spPr bwMode="auto">
          <a:xfrm>
            <a:off x="915988" y="752475"/>
            <a:ext cx="4964112" cy="37242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679483" y="4714970"/>
            <a:ext cx="5438711" cy="446735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917575" y="744538"/>
            <a:ext cx="4962525" cy="3722687"/>
          </a:xfrm>
          <a:ln/>
        </p:spPr>
      </p:sp>
      <p:sp>
        <p:nvSpPr>
          <p:cNvPr id="29699" name="Notes Placeholder 2"/>
          <p:cNvSpPr>
            <a:spLocks noGrp="1"/>
          </p:cNvSpPr>
          <p:nvPr>
            <p:ph type="body" idx="1"/>
          </p:nvPr>
        </p:nvSpPr>
        <p:spPr>
          <a:noFill/>
        </p:spPr>
        <p:txBody>
          <a:bodyPr/>
          <a:lstStyle/>
          <a:p>
            <a:endParaRPr lang="en-US" altLang="en-US" smtClean="0">
              <a:latin typeface="Arial" charset="0"/>
              <a:cs typeface="Arial" charset="0"/>
            </a:endParaRPr>
          </a:p>
        </p:txBody>
      </p:sp>
      <p:sp>
        <p:nvSpPr>
          <p:cNvPr id="2970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5D8C0CB8-40BC-47BD-96B1-7EF523500C70}" type="slidenum">
              <a:rPr lang="en-US" altLang="en-US" smtClean="0"/>
              <a:pPr eaLnBrk="1" hangingPunct="1">
                <a:spcBef>
                  <a:spcPct val="0"/>
                </a:spcBef>
              </a:pPr>
              <a:t>98</a:t>
            </a:fld>
            <a:endParaRPr lang="en-US"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7AD6F0A-6606-48B4-8D8A-F362CF6D2CFC}" type="slidenum">
              <a:rPr lang="en-US" altLang="en-US" smtClean="0"/>
              <a:pPr eaLnBrk="1" hangingPunct="1">
                <a:spcBef>
                  <a:spcPct val="0"/>
                </a:spcBef>
              </a:pPr>
              <a:t>99</a:t>
            </a:fld>
            <a:endParaRPr lang="en-US" altLang="en-US" smtClean="0"/>
          </a:p>
        </p:txBody>
      </p:sp>
      <p:sp>
        <p:nvSpPr>
          <p:cNvPr id="30723" name="Rectangle 2"/>
          <p:cNvSpPr>
            <a:spLocks noGrp="1" noRot="1" noChangeAspect="1" noChangeArrowheads="1" noTextEdit="1"/>
          </p:cNvSpPr>
          <p:nvPr>
            <p:ph type="sldImg"/>
          </p:nvPr>
        </p:nvSpPr>
        <p:spPr>
          <a:xfrm>
            <a:off x="917575" y="744538"/>
            <a:ext cx="4962525" cy="3722687"/>
          </a:xfrm>
          <a:ln/>
        </p:spPr>
      </p:sp>
      <p:sp>
        <p:nvSpPr>
          <p:cNvPr id="30724" name="Rectangle 3"/>
          <p:cNvSpPr>
            <a:spLocks noGrp="1" noChangeArrowheads="1"/>
          </p:cNvSpPr>
          <p:nvPr>
            <p:ph type="body" idx="1"/>
          </p:nvPr>
        </p:nvSpPr>
        <p:spPr>
          <a:xfrm>
            <a:off x="906463" y="4714876"/>
            <a:ext cx="4984750" cy="4467225"/>
          </a:xfrm>
          <a:noFill/>
        </p:spPr>
        <p:txBody>
          <a:bodyPr/>
          <a:lstStyle/>
          <a:p>
            <a:pPr eaLnBrk="1" hangingPunct="1"/>
            <a:endParaRPr lang="en-SG" altLang="en-US" smtClean="0">
              <a:latin typeface="Arial" charset="0"/>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4013768-ADC3-487E-8970-0F72D08CFBCC}" type="slidenum">
              <a:rPr lang="en-US" altLang="en-US" smtClean="0"/>
              <a:pPr eaLnBrk="1" hangingPunct="1">
                <a:spcBef>
                  <a:spcPct val="0"/>
                </a:spcBef>
              </a:pPr>
              <a:t>101</a:t>
            </a:fld>
            <a:endParaRPr lang="en-US" altLang="en-US" smtClean="0"/>
          </a:p>
        </p:txBody>
      </p:sp>
      <p:sp>
        <p:nvSpPr>
          <p:cNvPr id="31747" name="Rectangle 2"/>
          <p:cNvSpPr>
            <a:spLocks noGrp="1" noRot="1" noChangeAspect="1" noChangeArrowheads="1" noTextEdit="1"/>
          </p:cNvSpPr>
          <p:nvPr>
            <p:ph type="sldImg"/>
          </p:nvPr>
        </p:nvSpPr>
        <p:spPr>
          <a:xfrm>
            <a:off x="917575" y="744538"/>
            <a:ext cx="4962525" cy="3722687"/>
          </a:xfrm>
          <a:ln/>
        </p:spPr>
      </p:sp>
      <p:sp>
        <p:nvSpPr>
          <p:cNvPr id="31748" name="Rectangle 3"/>
          <p:cNvSpPr>
            <a:spLocks noGrp="1" noChangeArrowheads="1"/>
          </p:cNvSpPr>
          <p:nvPr>
            <p:ph type="body" idx="1"/>
          </p:nvPr>
        </p:nvSpPr>
        <p:spPr>
          <a:xfrm>
            <a:off x="906463" y="4714876"/>
            <a:ext cx="4984750" cy="4467225"/>
          </a:xfrm>
          <a:noFill/>
        </p:spPr>
        <p:txBody>
          <a:bodyPr/>
          <a:lstStyle/>
          <a:p>
            <a:endParaRPr lang="en-SG" altLang="en-US" smtClean="0">
              <a:latin typeface="Arial" charset="0"/>
              <a:cs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8185F4C-C72E-4BBD-9CF3-CC301C056644}" type="slidenum">
              <a:rPr lang="en-US" altLang="en-US" smtClean="0"/>
              <a:pPr eaLnBrk="1" hangingPunct="1">
                <a:spcBef>
                  <a:spcPct val="0"/>
                </a:spcBef>
              </a:pPr>
              <a:t>104</a:t>
            </a:fld>
            <a:endParaRPr lang="en-US" altLang="en-US" smtClean="0"/>
          </a:p>
        </p:txBody>
      </p:sp>
      <p:sp>
        <p:nvSpPr>
          <p:cNvPr id="33795" name="Rectangle 2"/>
          <p:cNvSpPr>
            <a:spLocks noGrp="1" noRot="1" noChangeAspect="1" noChangeArrowheads="1" noTextEdit="1"/>
          </p:cNvSpPr>
          <p:nvPr>
            <p:ph type="sldImg"/>
          </p:nvPr>
        </p:nvSpPr>
        <p:spPr>
          <a:xfrm>
            <a:off x="917575" y="744538"/>
            <a:ext cx="4962525" cy="3722687"/>
          </a:xfrm>
          <a:ln/>
        </p:spPr>
      </p:sp>
      <p:sp>
        <p:nvSpPr>
          <p:cNvPr id="33796" name="Rectangle 3"/>
          <p:cNvSpPr>
            <a:spLocks noGrp="1" noChangeArrowheads="1"/>
          </p:cNvSpPr>
          <p:nvPr>
            <p:ph type="body" idx="1"/>
          </p:nvPr>
        </p:nvSpPr>
        <p:spPr>
          <a:xfrm>
            <a:off x="906463" y="4714876"/>
            <a:ext cx="4984750" cy="4467225"/>
          </a:xfrm>
          <a:noFill/>
        </p:spPr>
        <p:txBody>
          <a:bodyPr/>
          <a:lstStyle/>
          <a:p>
            <a:pPr eaLnBrk="1" hangingPunct="1"/>
            <a:endParaRPr lang="en-US" altLang="en-US" smtClean="0">
              <a:latin typeface="Arial" charset="0"/>
              <a:cs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F5B9DA0C-C974-4FB6-81BA-B625AD01DD18}" type="slidenum">
              <a:rPr lang="en-US" altLang="en-US" smtClean="0"/>
              <a:pPr eaLnBrk="1" hangingPunct="1">
                <a:spcBef>
                  <a:spcPct val="0"/>
                </a:spcBef>
              </a:pPr>
              <a:t>106</a:t>
            </a:fld>
            <a:endParaRPr lang="en-US" altLang="en-US" smtClean="0"/>
          </a:p>
        </p:txBody>
      </p:sp>
      <p:sp>
        <p:nvSpPr>
          <p:cNvPr id="34819" name="Rectangle 7"/>
          <p:cNvSpPr txBox="1">
            <a:spLocks noGrp="1" noChangeArrowheads="1"/>
          </p:cNvSpPr>
          <p:nvPr/>
        </p:nvSpPr>
        <p:spPr bwMode="auto">
          <a:xfrm>
            <a:off x="3851276"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a:spcBef>
                <a:spcPct val="0"/>
              </a:spcBef>
            </a:pPr>
            <a:fld id="{0ECF5196-4480-4BCC-9DBC-AE08A396EECC}" type="slidenum">
              <a:rPr lang="en-US" altLang="en-US">
                <a:latin typeface="Times New Roman" pitchFamily="18" charset="0"/>
              </a:rPr>
              <a:pPr algn="r">
                <a:spcBef>
                  <a:spcPct val="0"/>
                </a:spcBef>
              </a:pPr>
              <a:t>106</a:t>
            </a:fld>
            <a:endParaRPr lang="en-US" altLang="en-US">
              <a:latin typeface="Times New Roman" pitchFamily="18" charset="0"/>
            </a:endParaRPr>
          </a:p>
        </p:txBody>
      </p:sp>
      <p:sp>
        <p:nvSpPr>
          <p:cNvPr id="34820" name="Rectangle 2"/>
          <p:cNvSpPr>
            <a:spLocks noGrp="1" noRot="1" noChangeAspect="1" noChangeArrowheads="1" noTextEdit="1"/>
          </p:cNvSpPr>
          <p:nvPr>
            <p:ph type="sldImg"/>
          </p:nvPr>
        </p:nvSpPr>
        <p:spPr>
          <a:xfrm>
            <a:off x="920750" y="744538"/>
            <a:ext cx="4962525" cy="3722687"/>
          </a:xfrm>
          <a:ln/>
        </p:spPr>
      </p:sp>
      <p:sp>
        <p:nvSpPr>
          <p:cNvPr id="34821" name="Rectangle 3"/>
          <p:cNvSpPr>
            <a:spLocks noGrp="1" noChangeArrowheads="1"/>
          </p:cNvSpPr>
          <p:nvPr>
            <p:ph type="body" idx="1"/>
          </p:nvPr>
        </p:nvSpPr>
        <p:spPr>
          <a:xfrm>
            <a:off x="906463" y="4714876"/>
            <a:ext cx="4984750" cy="4467225"/>
          </a:xfrm>
          <a:noFill/>
        </p:spPr>
        <p:txBody>
          <a:bodyPr lIns="91431" tIns="45715" rIns="91431" bIns="45715"/>
          <a:lstStyle/>
          <a:p>
            <a:pPr eaLnBrk="1" hangingPunct="1"/>
            <a:endParaRPr lang="en-SG" altLang="en-US" smtClean="0">
              <a:latin typeface="Arial" charset="0"/>
              <a:cs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917575" y="744538"/>
            <a:ext cx="4962525" cy="3722687"/>
          </a:xfrm>
          <a:ln/>
        </p:spPr>
      </p:sp>
      <p:sp>
        <p:nvSpPr>
          <p:cNvPr id="35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charset="0"/>
              <a:cs typeface="Arial" charset="0"/>
            </a:endParaRPr>
          </a:p>
        </p:txBody>
      </p:sp>
      <p:sp>
        <p:nvSpPr>
          <p:cNvPr id="358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FFB58017-9D38-4BA6-AF4E-CE499ED4FEB5}" type="slidenum">
              <a:rPr lang="en-US" altLang="en-US" smtClean="0"/>
              <a:pPr eaLnBrk="1" hangingPunct="1">
                <a:spcBef>
                  <a:spcPct val="0"/>
                </a:spcBef>
              </a:pPr>
              <a:t>107</a:t>
            </a:fld>
            <a:endParaRPr lang="en-US"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876761F-C596-422C-8DBB-8BDAFA6C3559}" type="slidenum">
              <a:rPr lang="en-US" altLang="en-US" smtClean="0"/>
              <a:pPr eaLnBrk="1" hangingPunct="1">
                <a:spcBef>
                  <a:spcPct val="0"/>
                </a:spcBef>
              </a:pPr>
              <a:t>111</a:t>
            </a:fld>
            <a:endParaRPr lang="en-US" altLang="en-US" smtClean="0"/>
          </a:p>
        </p:txBody>
      </p:sp>
      <p:sp>
        <p:nvSpPr>
          <p:cNvPr id="36867" name="Rectangle 2"/>
          <p:cNvSpPr>
            <a:spLocks noGrp="1" noRot="1" noChangeAspect="1" noChangeArrowheads="1" noTextEdit="1"/>
          </p:cNvSpPr>
          <p:nvPr>
            <p:ph type="sldImg"/>
          </p:nvPr>
        </p:nvSpPr>
        <p:spPr>
          <a:xfrm>
            <a:off x="919163" y="744538"/>
            <a:ext cx="4960937" cy="3722687"/>
          </a:xfrm>
          <a:ln/>
        </p:spPr>
      </p:sp>
      <p:sp>
        <p:nvSpPr>
          <p:cNvPr id="36868" name="Rectangle 3"/>
          <p:cNvSpPr>
            <a:spLocks noGrp="1" noChangeArrowheads="1"/>
          </p:cNvSpPr>
          <p:nvPr>
            <p:ph type="body" idx="1"/>
          </p:nvPr>
        </p:nvSpPr>
        <p:spPr>
          <a:noFill/>
        </p:spPr>
        <p:txBody>
          <a:bodyPr/>
          <a:lstStyle/>
          <a:p>
            <a:endParaRPr lang="en-US" altLang="en-US" smtClean="0">
              <a:latin typeface="Arial" charset="0"/>
              <a:cs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200D506E-F542-431F-9648-B3534F61DA63}" type="slidenum">
              <a:rPr lang="en-US" altLang="en-US" smtClean="0"/>
              <a:pPr eaLnBrk="1" hangingPunct="1">
                <a:spcBef>
                  <a:spcPct val="0"/>
                </a:spcBef>
              </a:pPr>
              <a:t>112</a:t>
            </a:fld>
            <a:endParaRPr lang="en-US" altLang="en-US" smtClean="0"/>
          </a:p>
        </p:txBody>
      </p:sp>
      <p:sp>
        <p:nvSpPr>
          <p:cNvPr id="37891" name="Rectangle 2"/>
          <p:cNvSpPr>
            <a:spLocks noGrp="1" noRot="1" noChangeAspect="1" noChangeArrowheads="1" noTextEdit="1"/>
          </p:cNvSpPr>
          <p:nvPr>
            <p:ph type="sldImg"/>
          </p:nvPr>
        </p:nvSpPr>
        <p:spPr>
          <a:xfrm>
            <a:off x="917575" y="744538"/>
            <a:ext cx="4962525" cy="3722687"/>
          </a:xfrm>
          <a:ln/>
        </p:spPr>
      </p:sp>
      <p:sp>
        <p:nvSpPr>
          <p:cNvPr id="37892" name="Rectangle 3"/>
          <p:cNvSpPr>
            <a:spLocks noGrp="1" noChangeArrowheads="1"/>
          </p:cNvSpPr>
          <p:nvPr>
            <p:ph type="body" idx="1"/>
          </p:nvPr>
        </p:nvSpPr>
        <p:spPr>
          <a:noFill/>
        </p:spPr>
        <p:txBody>
          <a:bodyPr/>
          <a:lstStyle/>
          <a:p>
            <a:pPr eaLnBrk="1" hangingPunct="1"/>
            <a:endParaRPr lang="en-US" altLang="en-US" smtClean="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4242793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917575" y="744538"/>
            <a:ext cx="4962525" cy="3722687"/>
          </a:xfrm>
          <a:ln/>
        </p:spPr>
      </p:sp>
      <p:sp>
        <p:nvSpPr>
          <p:cNvPr id="40963" name="Notes Placeholder 2"/>
          <p:cNvSpPr>
            <a:spLocks noGrp="1"/>
          </p:cNvSpPr>
          <p:nvPr>
            <p:ph type="body" idx="1"/>
          </p:nvPr>
        </p:nvSpPr>
        <p:spPr>
          <a:noFill/>
        </p:spPr>
        <p:txBody>
          <a:bodyPr/>
          <a:lstStyle/>
          <a:p>
            <a:endParaRPr lang="en-US" altLang="en-US" smtClean="0">
              <a:latin typeface="Arial" charset="0"/>
              <a:cs typeface="Arial" charset="0"/>
            </a:endParaRPr>
          </a:p>
        </p:txBody>
      </p:sp>
      <p:sp>
        <p:nvSpPr>
          <p:cNvPr id="4096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419A8D11-6E31-4F7F-A18C-4FB4C9A63832}" type="slidenum">
              <a:rPr lang="en-US" altLang="en-US" smtClean="0"/>
              <a:pPr eaLnBrk="1" hangingPunct="1">
                <a:spcBef>
                  <a:spcPct val="0"/>
                </a:spcBef>
              </a:pPr>
              <a:t>113</a:t>
            </a:fld>
            <a:endParaRPr lang="en-US"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AEBAC12-8BE5-4A79-ACA6-6C14B3E60CEE}" type="slidenum">
              <a:rPr lang="fr-FR" altLang="en-US"/>
              <a:pPr/>
              <a:t>114</a:t>
            </a:fld>
            <a:endParaRPr lang="fr-FR" altLang="en-US"/>
          </a:p>
        </p:txBody>
      </p:sp>
      <p:sp>
        <p:nvSpPr>
          <p:cNvPr id="72705" name="Rectangle 1"/>
          <p:cNvSpPr txBox="1">
            <a:spLocks noGrp="1" noRot="1" noChangeAspect="1" noChangeArrowheads="1"/>
          </p:cNvSpPr>
          <p:nvPr>
            <p:ph type="sldImg"/>
          </p:nvPr>
        </p:nvSpPr>
        <p:spPr bwMode="auto">
          <a:xfrm>
            <a:off x="915988" y="752475"/>
            <a:ext cx="4964112" cy="37242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679483" y="4714970"/>
            <a:ext cx="5438711" cy="446735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523776F-5C77-4A6D-BCF7-AD74398B7FFA}" type="slidenum">
              <a:rPr lang="en-US" smtClean="0"/>
              <a:t>128</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85308930"/>
              </p:ext>
            </p:extLst>
          </p:nvPr>
        </p:nvGraphicFramePr>
        <p:xfrm>
          <a:off x="1364081" y="4890870"/>
          <a:ext cx="4139805" cy="4293290"/>
        </p:xfrm>
        <a:graphic>
          <a:graphicData uri="http://schemas.openxmlformats.org/drawingml/2006/table">
            <a:tbl>
              <a:tblPr firstRow="1" firstCol="1" bandRow="1">
                <a:tableStyleId>{5C22544A-7EE6-4342-B048-85BDC9FD1C3A}</a:tableStyleId>
              </a:tblPr>
              <a:tblGrid>
                <a:gridCol w="1730259"/>
                <a:gridCol w="1525191"/>
                <a:gridCol w="884355"/>
              </a:tblGrid>
              <a:tr h="337330">
                <a:tc>
                  <a:txBody>
                    <a:bodyPr/>
                    <a:lstStyle/>
                    <a:p>
                      <a:pPr>
                        <a:spcAft>
                          <a:spcPts val="0"/>
                        </a:spcAft>
                      </a:pPr>
                      <a:r>
                        <a:rPr lang="en-US" sz="1000">
                          <a:effectLst/>
                        </a:rPr>
                        <a:t>Language pair</a:t>
                      </a:r>
                      <a:endParaRPr lang="en-US" sz="1100">
                        <a:effectLst/>
                        <a:latin typeface="Calibri"/>
                        <a:ea typeface="MS Mincho"/>
                        <a:cs typeface="Times New Roman"/>
                      </a:endParaRPr>
                    </a:p>
                  </a:txBody>
                  <a:tcPr marL="92280" marR="92280" marT="46000" marB="46000" anchor="b"/>
                </a:tc>
                <a:tc>
                  <a:txBody>
                    <a:bodyPr/>
                    <a:lstStyle/>
                    <a:p>
                      <a:pPr>
                        <a:spcAft>
                          <a:spcPts val="0"/>
                        </a:spcAft>
                      </a:pPr>
                      <a:r>
                        <a:rPr lang="en-US" sz="1000">
                          <a:effectLst/>
                        </a:rPr>
                        <a:t>Wipo Translate</a:t>
                      </a:r>
                      <a:endParaRPr lang="en-US" sz="1100">
                        <a:effectLst/>
                        <a:latin typeface="Calibri"/>
                        <a:ea typeface="MS Mincho"/>
                        <a:cs typeface="Times New Roman"/>
                      </a:endParaRPr>
                    </a:p>
                  </a:txBody>
                  <a:tcPr marL="92280" marR="92280" marT="46000" marB="46000" anchor="b"/>
                </a:tc>
                <a:tc>
                  <a:txBody>
                    <a:bodyPr/>
                    <a:lstStyle/>
                    <a:p>
                      <a:pPr>
                        <a:spcAft>
                          <a:spcPts val="0"/>
                        </a:spcAft>
                      </a:pPr>
                      <a:r>
                        <a:rPr lang="en-US" sz="1000">
                          <a:effectLst/>
                        </a:rPr>
                        <a:t>Google</a:t>
                      </a:r>
                      <a:endParaRPr lang="en-US" sz="1100">
                        <a:effectLst/>
                        <a:latin typeface="Calibri"/>
                        <a:ea typeface="MS Mincho"/>
                        <a:cs typeface="Times New Roman"/>
                      </a:endParaRPr>
                    </a:p>
                  </a:txBody>
                  <a:tcPr marL="92280" marR="92280" marT="46000" marB="46000" anchor="b"/>
                </a:tc>
              </a:tr>
              <a:tr h="367997">
                <a:tc>
                  <a:txBody>
                    <a:bodyPr/>
                    <a:lstStyle/>
                    <a:p>
                      <a:pPr>
                        <a:spcAft>
                          <a:spcPts val="0"/>
                        </a:spcAft>
                      </a:pPr>
                      <a:r>
                        <a:rPr lang="en-US" sz="1000">
                          <a:effectLst/>
                        </a:rPr>
                        <a:t>De-en</a:t>
                      </a:r>
                      <a:endParaRPr lang="en-US" sz="1100">
                        <a:effectLst/>
                        <a:latin typeface="Calibri"/>
                        <a:ea typeface="MS Mincho"/>
                        <a:cs typeface="Times New Roman"/>
                      </a:endParaRPr>
                    </a:p>
                  </a:txBody>
                  <a:tcPr marL="92280" marR="92280" marT="46000" marB="46000" anchor="b"/>
                </a:tc>
                <a:tc>
                  <a:txBody>
                    <a:bodyPr/>
                    <a:lstStyle/>
                    <a:p>
                      <a:pPr>
                        <a:spcAft>
                          <a:spcPts val="0"/>
                        </a:spcAft>
                      </a:pPr>
                      <a:r>
                        <a:rPr lang="en-US" sz="1000">
                          <a:effectLst/>
                        </a:rPr>
                        <a:t>46.11</a:t>
                      </a:r>
                      <a:endParaRPr lang="en-US" sz="1100">
                        <a:effectLst/>
                        <a:latin typeface="Calibri"/>
                        <a:ea typeface="MS Mincho"/>
                        <a:cs typeface="Times New Roman"/>
                      </a:endParaRPr>
                    </a:p>
                  </a:txBody>
                  <a:tcPr marL="92280" marR="92280" marT="46000" marB="46000"/>
                </a:tc>
                <a:tc>
                  <a:txBody>
                    <a:bodyPr/>
                    <a:lstStyle/>
                    <a:p>
                      <a:pPr>
                        <a:spcAft>
                          <a:spcPts val="0"/>
                        </a:spcAft>
                      </a:pPr>
                      <a:r>
                        <a:rPr lang="en-US" sz="1000">
                          <a:effectLst/>
                        </a:rPr>
                        <a:t>37.94</a:t>
                      </a:r>
                      <a:endParaRPr lang="en-US" sz="1100">
                        <a:effectLst/>
                        <a:latin typeface="Calibri"/>
                        <a:ea typeface="MS Mincho"/>
                        <a:cs typeface="Times New Roman"/>
                      </a:endParaRPr>
                    </a:p>
                  </a:txBody>
                  <a:tcPr marL="92280" marR="92280" marT="46000" marB="46000"/>
                </a:tc>
              </a:tr>
              <a:tr h="367997">
                <a:tc>
                  <a:txBody>
                    <a:bodyPr/>
                    <a:lstStyle/>
                    <a:p>
                      <a:pPr>
                        <a:spcAft>
                          <a:spcPts val="0"/>
                        </a:spcAft>
                      </a:pPr>
                      <a:r>
                        <a:rPr lang="en-US" sz="1000">
                          <a:effectLst/>
                        </a:rPr>
                        <a:t>Es-en</a:t>
                      </a:r>
                      <a:endParaRPr lang="en-US" sz="1100">
                        <a:effectLst/>
                        <a:latin typeface="Calibri"/>
                        <a:ea typeface="MS Mincho"/>
                        <a:cs typeface="Times New Roman"/>
                      </a:endParaRPr>
                    </a:p>
                  </a:txBody>
                  <a:tcPr marL="92280" marR="92280" marT="46000" marB="46000" anchor="b"/>
                </a:tc>
                <a:tc>
                  <a:txBody>
                    <a:bodyPr/>
                    <a:lstStyle/>
                    <a:p>
                      <a:pPr>
                        <a:spcAft>
                          <a:spcPts val="0"/>
                        </a:spcAft>
                      </a:pPr>
                      <a:r>
                        <a:rPr lang="en-US" sz="1000">
                          <a:effectLst/>
                        </a:rPr>
                        <a:t>36.00</a:t>
                      </a:r>
                      <a:endParaRPr lang="en-US" sz="1100">
                        <a:effectLst/>
                        <a:latin typeface="Calibri"/>
                        <a:ea typeface="MS Mincho"/>
                        <a:cs typeface="Times New Roman"/>
                      </a:endParaRPr>
                    </a:p>
                  </a:txBody>
                  <a:tcPr marL="92280" marR="92280" marT="46000" marB="46000"/>
                </a:tc>
                <a:tc>
                  <a:txBody>
                    <a:bodyPr/>
                    <a:lstStyle/>
                    <a:p>
                      <a:pPr>
                        <a:spcAft>
                          <a:spcPts val="0"/>
                        </a:spcAft>
                      </a:pPr>
                      <a:r>
                        <a:rPr lang="en-US" sz="1000">
                          <a:effectLst/>
                        </a:rPr>
                        <a:t>33.07</a:t>
                      </a:r>
                      <a:endParaRPr lang="en-US" sz="1100">
                        <a:effectLst/>
                        <a:latin typeface="Calibri"/>
                        <a:ea typeface="MS Mincho"/>
                        <a:cs typeface="Times New Roman"/>
                      </a:endParaRPr>
                    </a:p>
                  </a:txBody>
                  <a:tcPr marL="92280" marR="92280" marT="46000" marB="46000"/>
                </a:tc>
              </a:tr>
              <a:tr h="367997">
                <a:tc>
                  <a:txBody>
                    <a:bodyPr/>
                    <a:lstStyle/>
                    <a:p>
                      <a:pPr>
                        <a:spcAft>
                          <a:spcPts val="0"/>
                        </a:spcAft>
                      </a:pPr>
                      <a:r>
                        <a:rPr lang="en-US" sz="1000">
                          <a:effectLst/>
                        </a:rPr>
                        <a:t>Fr-en</a:t>
                      </a:r>
                      <a:endParaRPr lang="en-US" sz="1100">
                        <a:effectLst/>
                        <a:latin typeface="Calibri"/>
                        <a:ea typeface="MS Mincho"/>
                        <a:cs typeface="Times New Roman"/>
                      </a:endParaRPr>
                    </a:p>
                  </a:txBody>
                  <a:tcPr marL="92280" marR="92280" marT="46000" marB="46000" anchor="b"/>
                </a:tc>
                <a:tc>
                  <a:txBody>
                    <a:bodyPr/>
                    <a:lstStyle/>
                    <a:p>
                      <a:pPr>
                        <a:spcAft>
                          <a:spcPts val="0"/>
                        </a:spcAft>
                      </a:pPr>
                      <a:r>
                        <a:rPr lang="en-US" sz="1000">
                          <a:effectLst/>
                        </a:rPr>
                        <a:t>46.97</a:t>
                      </a:r>
                      <a:endParaRPr lang="en-US" sz="1100">
                        <a:effectLst/>
                        <a:latin typeface="Calibri"/>
                        <a:ea typeface="MS Mincho"/>
                        <a:cs typeface="Times New Roman"/>
                      </a:endParaRPr>
                    </a:p>
                  </a:txBody>
                  <a:tcPr marL="92280" marR="92280" marT="46000" marB="46000"/>
                </a:tc>
                <a:tc>
                  <a:txBody>
                    <a:bodyPr/>
                    <a:lstStyle/>
                    <a:p>
                      <a:pPr>
                        <a:spcAft>
                          <a:spcPts val="0"/>
                        </a:spcAft>
                      </a:pPr>
                      <a:r>
                        <a:rPr lang="en-US" sz="1000">
                          <a:effectLst/>
                        </a:rPr>
                        <a:t>41.72</a:t>
                      </a:r>
                      <a:endParaRPr lang="en-US" sz="1100">
                        <a:effectLst/>
                        <a:latin typeface="Calibri"/>
                        <a:ea typeface="MS Mincho"/>
                        <a:cs typeface="Times New Roman"/>
                      </a:endParaRPr>
                    </a:p>
                  </a:txBody>
                  <a:tcPr marL="92280" marR="92280" marT="46000" marB="46000"/>
                </a:tc>
              </a:tr>
              <a:tr h="367997">
                <a:tc>
                  <a:txBody>
                    <a:bodyPr/>
                    <a:lstStyle/>
                    <a:p>
                      <a:pPr>
                        <a:spcAft>
                          <a:spcPts val="0"/>
                        </a:spcAft>
                      </a:pPr>
                      <a:r>
                        <a:rPr lang="en-US" sz="1000">
                          <a:effectLst/>
                        </a:rPr>
                        <a:t>Ru-en</a:t>
                      </a:r>
                      <a:endParaRPr lang="en-US" sz="1100">
                        <a:effectLst/>
                        <a:latin typeface="Calibri"/>
                        <a:ea typeface="MS Mincho"/>
                        <a:cs typeface="Times New Roman"/>
                      </a:endParaRPr>
                    </a:p>
                  </a:txBody>
                  <a:tcPr marL="92280" marR="92280" marT="46000" marB="46000" anchor="b"/>
                </a:tc>
                <a:tc>
                  <a:txBody>
                    <a:bodyPr/>
                    <a:lstStyle/>
                    <a:p>
                      <a:pPr>
                        <a:spcAft>
                          <a:spcPts val="0"/>
                        </a:spcAft>
                      </a:pPr>
                      <a:r>
                        <a:rPr lang="en-US" sz="1000">
                          <a:effectLst/>
                        </a:rPr>
                        <a:t>28.88</a:t>
                      </a:r>
                      <a:endParaRPr lang="en-US" sz="1100">
                        <a:effectLst/>
                        <a:latin typeface="Calibri"/>
                        <a:ea typeface="MS Mincho"/>
                        <a:cs typeface="Times New Roman"/>
                      </a:endParaRPr>
                    </a:p>
                  </a:txBody>
                  <a:tcPr marL="92280" marR="92280" marT="46000" marB="46000"/>
                </a:tc>
                <a:tc>
                  <a:txBody>
                    <a:bodyPr/>
                    <a:lstStyle/>
                    <a:p>
                      <a:pPr>
                        <a:spcAft>
                          <a:spcPts val="0"/>
                        </a:spcAft>
                      </a:pPr>
                      <a:r>
                        <a:rPr lang="en-US" sz="1000">
                          <a:effectLst/>
                        </a:rPr>
                        <a:t>17.76</a:t>
                      </a:r>
                      <a:endParaRPr lang="en-US" sz="1100">
                        <a:effectLst/>
                        <a:latin typeface="Calibri"/>
                        <a:ea typeface="MS Mincho"/>
                        <a:cs typeface="Times New Roman"/>
                      </a:endParaRPr>
                    </a:p>
                  </a:txBody>
                  <a:tcPr marL="92280" marR="92280" marT="46000" marB="46000"/>
                </a:tc>
              </a:tr>
              <a:tr h="367997">
                <a:tc>
                  <a:txBody>
                    <a:bodyPr/>
                    <a:lstStyle/>
                    <a:p>
                      <a:pPr>
                        <a:spcAft>
                          <a:spcPts val="0"/>
                        </a:spcAft>
                      </a:pPr>
                      <a:r>
                        <a:rPr lang="en-US" sz="1000">
                          <a:effectLst/>
                        </a:rPr>
                        <a:t>Zh-en</a:t>
                      </a:r>
                      <a:endParaRPr lang="en-US" sz="1100">
                        <a:effectLst/>
                        <a:latin typeface="Calibri"/>
                        <a:ea typeface="MS Mincho"/>
                        <a:cs typeface="Times New Roman"/>
                      </a:endParaRPr>
                    </a:p>
                  </a:txBody>
                  <a:tcPr marL="92280" marR="92280" marT="46000" marB="46000" anchor="b"/>
                </a:tc>
                <a:tc>
                  <a:txBody>
                    <a:bodyPr/>
                    <a:lstStyle/>
                    <a:p>
                      <a:pPr>
                        <a:spcAft>
                          <a:spcPts val="0"/>
                        </a:spcAft>
                      </a:pPr>
                      <a:r>
                        <a:rPr lang="en-US" sz="1000">
                          <a:effectLst/>
                        </a:rPr>
                        <a:t>28.68</a:t>
                      </a:r>
                      <a:endParaRPr lang="en-US" sz="1100">
                        <a:effectLst/>
                        <a:latin typeface="Calibri"/>
                        <a:ea typeface="MS Mincho"/>
                        <a:cs typeface="Times New Roman"/>
                      </a:endParaRPr>
                    </a:p>
                  </a:txBody>
                  <a:tcPr marL="92280" marR="92280" marT="46000" marB="46000"/>
                </a:tc>
                <a:tc>
                  <a:txBody>
                    <a:bodyPr/>
                    <a:lstStyle/>
                    <a:p>
                      <a:pPr>
                        <a:spcAft>
                          <a:spcPts val="0"/>
                        </a:spcAft>
                      </a:pPr>
                      <a:r>
                        <a:rPr lang="en-US" sz="1000">
                          <a:effectLst/>
                        </a:rPr>
                        <a:t>21.89</a:t>
                      </a:r>
                      <a:endParaRPr lang="en-US" sz="1100">
                        <a:effectLst/>
                        <a:latin typeface="Calibri"/>
                        <a:ea typeface="MS Mincho"/>
                        <a:cs typeface="Times New Roman"/>
                      </a:endParaRPr>
                    </a:p>
                  </a:txBody>
                  <a:tcPr marL="92280" marR="92280" marT="46000" marB="46000"/>
                </a:tc>
              </a:tr>
              <a:tr h="367997">
                <a:tc>
                  <a:txBody>
                    <a:bodyPr/>
                    <a:lstStyle/>
                    <a:p>
                      <a:pPr>
                        <a:spcAft>
                          <a:spcPts val="0"/>
                        </a:spcAft>
                      </a:pPr>
                      <a:r>
                        <a:rPr lang="en-US" sz="1000">
                          <a:effectLst/>
                        </a:rPr>
                        <a:t>Ko-en</a:t>
                      </a:r>
                      <a:endParaRPr lang="en-US" sz="1100">
                        <a:effectLst/>
                        <a:latin typeface="Calibri"/>
                        <a:ea typeface="MS Mincho"/>
                        <a:cs typeface="Times New Roman"/>
                      </a:endParaRPr>
                    </a:p>
                  </a:txBody>
                  <a:tcPr marL="92280" marR="92280" marT="46000" marB="46000" anchor="b"/>
                </a:tc>
                <a:tc>
                  <a:txBody>
                    <a:bodyPr/>
                    <a:lstStyle/>
                    <a:p>
                      <a:pPr>
                        <a:spcAft>
                          <a:spcPts val="0"/>
                        </a:spcAft>
                      </a:pPr>
                      <a:r>
                        <a:rPr lang="en-US" sz="1000">
                          <a:effectLst/>
                        </a:rPr>
                        <a:t>22.09</a:t>
                      </a:r>
                      <a:endParaRPr lang="en-US" sz="1100">
                        <a:effectLst/>
                        <a:latin typeface="Calibri"/>
                        <a:ea typeface="MS Mincho"/>
                        <a:cs typeface="Times New Roman"/>
                      </a:endParaRPr>
                    </a:p>
                  </a:txBody>
                  <a:tcPr marL="92280" marR="92280" marT="46000" marB="46000"/>
                </a:tc>
                <a:tc>
                  <a:txBody>
                    <a:bodyPr/>
                    <a:lstStyle/>
                    <a:p>
                      <a:pPr>
                        <a:spcAft>
                          <a:spcPts val="0"/>
                        </a:spcAft>
                      </a:pPr>
                      <a:r>
                        <a:rPr lang="en-US" sz="1000">
                          <a:effectLst/>
                        </a:rPr>
                        <a:t>19.85</a:t>
                      </a:r>
                      <a:endParaRPr lang="en-US" sz="1100">
                        <a:effectLst/>
                        <a:latin typeface="Calibri"/>
                        <a:ea typeface="MS Mincho"/>
                        <a:cs typeface="Times New Roman"/>
                      </a:endParaRPr>
                    </a:p>
                  </a:txBody>
                  <a:tcPr marL="92280" marR="92280" marT="46000" marB="46000"/>
                </a:tc>
              </a:tr>
              <a:tr h="367997">
                <a:tc>
                  <a:txBody>
                    <a:bodyPr/>
                    <a:lstStyle/>
                    <a:p>
                      <a:pPr>
                        <a:spcAft>
                          <a:spcPts val="0"/>
                        </a:spcAft>
                      </a:pPr>
                      <a:r>
                        <a:rPr lang="en-US" sz="1000">
                          <a:effectLst/>
                        </a:rPr>
                        <a:t>Ja-en</a:t>
                      </a:r>
                      <a:endParaRPr lang="en-US" sz="1100">
                        <a:effectLst/>
                        <a:latin typeface="Calibri"/>
                        <a:ea typeface="MS Mincho"/>
                        <a:cs typeface="Times New Roman"/>
                      </a:endParaRPr>
                    </a:p>
                  </a:txBody>
                  <a:tcPr marL="92280" marR="92280" marT="46000" marB="46000" anchor="b"/>
                </a:tc>
                <a:tc>
                  <a:txBody>
                    <a:bodyPr/>
                    <a:lstStyle/>
                    <a:p>
                      <a:pPr>
                        <a:spcAft>
                          <a:spcPts val="0"/>
                        </a:spcAft>
                      </a:pPr>
                      <a:r>
                        <a:rPr lang="en-US" sz="1000">
                          <a:effectLst/>
                        </a:rPr>
                        <a:t>22.10</a:t>
                      </a:r>
                      <a:endParaRPr lang="en-US" sz="1100">
                        <a:effectLst/>
                        <a:latin typeface="Calibri"/>
                        <a:ea typeface="MS Mincho"/>
                        <a:cs typeface="Times New Roman"/>
                      </a:endParaRPr>
                    </a:p>
                  </a:txBody>
                  <a:tcPr marL="92280" marR="92280" marT="46000" marB="46000"/>
                </a:tc>
                <a:tc>
                  <a:txBody>
                    <a:bodyPr/>
                    <a:lstStyle/>
                    <a:p>
                      <a:pPr>
                        <a:spcAft>
                          <a:spcPts val="0"/>
                        </a:spcAft>
                      </a:pPr>
                      <a:r>
                        <a:rPr lang="en-US" sz="1000">
                          <a:effectLst/>
                        </a:rPr>
                        <a:t>21.27</a:t>
                      </a:r>
                      <a:endParaRPr lang="en-US" sz="1100">
                        <a:effectLst/>
                        <a:latin typeface="Calibri"/>
                        <a:ea typeface="MS Mincho"/>
                        <a:cs typeface="Times New Roman"/>
                      </a:endParaRPr>
                    </a:p>
                  </a:txBody>
                  <a:tcPr marL="92280" marR="92280" marT="46000" marB="46000"/>
                </a:tc>
              </a:tr>
              <a:tr h="367997">
                <a:tc>
                  <a:txBody>
                    <a:bodyPr/>
                    <a:lstStyle/>
                    <a:p>
                      <a:pPr>
                        <a:spcAft>
                          <a:spcPts val="0"/>
                        </a:spcAft>
                      </a:pPr>
                      <a:r>
                        <a:rPr lang="en-US" sz="1000">
                          <a:effectLst/>
                        </a:rPr>
                        <a:t>Zh-en</a:t>
                      </a:r>
                      <a:endParaRPr lang="en-US" sz="1100">
                        <a:effectLst/>
                        <a:latin typeface="Calibri"/>
                        <a:ea typeface="MS Mincho"/>
                        <a:cs typeface="Times New Roman"/>
                      </a:endParaRPr>
                    </a:p>
                  </a:txBody>
                  <a:tcPr marL="92280" marR="92280" marT="46000" marB="46000" anchor="b"/>
                </a:tc>
                <a:tc>
                  <a:txBody>
                    <a:bodyPr/>
                    <a:lstStyle/>
                    <a:p>
                      <a:pPr>
                        <a:spcAft>
                          <a:spcPts val="0"/>
                        </a:spcAft>
                      </a:pPr>
                      <a:r>
                        <a:rPr lang="en-US" sz="1000">
                          <a:effectLst/>
                        </a:rPr>
                        <a:t>26.37</a:t>
                      </a:r>
                      <a:endParaRPr lang="en-US" sz="1100">
                        <a:effectLst/>
                        <a:latin typeface="Calibri"/>
                        <a:ea typeface="MS Mincho"/>
                        <a:cs typeface="Times New Roman"/>
                      </a:endParaRPr>
                    </a:p>
                  </a:txBody>
                  <a:tcPr marL="92280" marR="92280" marT="46000" marB="46000"/>
                </a:tc>
                <a:tc>
                  <a:txBody>
                    <a:bodyPr/>
                    <a:lstStyle/>
                    <a:p>
                      <a:pPr>
                        <a:spcAft>
                          <a:spcPts val="0"/>
                        </a:spcAft>
                      </a:pPr>
                      <a:r>
                        <a:rPr lang="en-US" sz="1000">
                          <a:effectLst/>
                        </a:rPr>
                        <a:t>21.80</a:t>
                      </a:r>
                      <a:endParaRPr lang="en-US" sz="1100">
                        <a:effectLst/>
                        <a:latin typeface="Calibri"/>
                        <a:ea typeface="MS Mincho"/>
                        <a:cs typeface="Times New Roman"/>
                      </a:endParaRPr>
                    </a:p>
                  </a:txBody>
                  <a:tcPr marL="92280" marR="92280" marT="46000" marB="46000"/>
                </a:tc>
              </a:tr>
              <a:tr h="367997">
                <a:tc>
                  <a:txBody>
                    <a:bodyPr/>
                    <a:lstStyle/>
                    <a:p>
                      <a:pPr>
                        <a:spcAft>
                          <a:spcPts val="0"/>
                        </a:spcAft>
                      </a:pPr>
                      <a:r>
                        <a:rPr lang="en-US" sz="1000">
                          <a:effectLst/>
                        </a:rPr>
                        <a:t>Zh-en claims</a:t>
                      </a:r>
                      <a:endParaRPr lang="en-US" sz="1100">
                        <a:effectLst/>
                        <a:latin typeface="Calibri"/>
                        <a:ea typeface="MS Mincho"/>
                        <a:cs typeface="Times New Roman"/>
                      </a:endParaRPr>
                    </a:p>
                  </a:txBody>
                  <a:tcPr marL="92280" marR="92280" marT="46000" marB="46000" anchor="b"/>
                </a:tc>
                <a:tc>
                  <a:txBody>
                    <a:bodyPr/>
                    <a:lstStyle/>
                    <a:p>
                      <a:pPr>
                        <a:spcAft>
                          <a:spcPts val="0"/>
                        </a:spcAft>
                      </a:pPr>
                      <a:r>
                        <a:rPr lang="en-US" sz="1000">
                          <a:effectLst/>
                        </a:rPr>
                        <a:t>28.68</a:t>
                      </a:r>
                      <a:endParaRPr lang="en-US" sz="1100">
                        <a:effectLst/>
                        <a:latin typeface="Calibri"/>
                        <a:ea typeface="MS Mincho"/>
                        <a:cs typeface="Times New Roman"/>
                      </a:endParaRPr>
                    </a:p>
                  </a:txBody>
                  <a:tcPr marL="92280" marR="92280" marT="46000" marB="46000"/>
                </a:tc>
                <a:tc>
                  <a:txBody>
                    <a:bodyPr/>
                    <a:lstStyle/>
                    <a:p>
                      <a:pPr>
                        <a:spcAft>
                          <a:spcPts val="0"/>
                        </a:spcAft>
                      </a:pPr>
                      <a:r>
                        <a:rPr lang="en-US" sz="1000">
                          <a:effectLst/>
                        </a:rPr>
                        <a:t>21.89</a:t>
                      </a:r>
                      <a:endParaRPr lang="en-US" sz="1100">
                        <a:effectLst/>
                        <a:latin typeface="Calibri"/>
                        <a:ea typeface="MS Mincho"/>
                        <a:cs typeface="Times New Roman"/>
                      </a:endParaRPr>
                    </a:p>
                  </a:txBody>
                  <a:tcPr marL="92280" marR="92280" marT="46000" marB="46000"/>
                </a:tc>
              </a:tr>
              <a:tr h="643994">
                <a:tc>
                  <a:txBody>
                    <a:bodyPr/>
                    <a:lstStyle/>
                    <a:p>
                      <a:pPr>
                        <a:spcAft>
                          <a:spcPts val="0"/>
                        </a:spcAft>
                      </a:pPr>
                      <a:r>
                        <a:rPr lang="en-US" sz="1000">
                          <a:effectLst/>
                        </a:rPr>
                        <a:t>Zh-en descriptions</a:t>
                      </a:r>
                      <a:endParaRPr lang="en-US" sz="1100">
                        <a:effectLst/>
                        <a:latin typeface="Calibri"/>
                        <a:ea typeface="MS Mincho"/>
                        <a:cs typeface="Times New Roman"/>
                      </a:endParaRPr>
                    </a:p>
                  </a:txBody>
                  <a:tcPr marL="92280" marR="92280" marT="46000" marB="46000" anchor="b"/>
                </a:tc>
                <a:tc>
                  <a:txBody>
                    <a:bodyPr/>
                    <a:lstStyle/>
                    <a:p>
                      <a:pPr>
                        <a:spcAft>
                          <a:spcPts val="0"/>
                        </a:spcAft>
                      </a:pPr>
                      <a:r>
                        <a:rPr lang="en-US" sz="1000">
                          <a:effectLst/>
                        </a:rPr>
                        <a:t>38.03</a:t>
                      </a:r>
                      <a:endParaRPr lang="en-US" sz="1100">
                        <a:effectLst/>
                        <a:latin typeface="Calibri"/>
                        <a:ea typeface="MS Mincho"/>
                        <a:cs typeface="Times New Roman"/>
                      </a:endParaRPr>
                    </a:p>
                  </a:txBody>
                  <a:tcPr marL="92280" marR="92280" marT="46000" marB="46000"/>
                </a:tc>
                <a:tc>
                  <a:txBody>
                    <a:bodyPr/>
                    <a:lstStyle/>
                    <a:p>
                      <a:pPr>
                        <a:spcAft>
                          <a:spcPts val="0"/>
                        </a:spcAft>
                      </a:pPr>
                      <a:r>
                        <a:rPr lang="en-US" sz="1000" dirty="0">
                          <a:effectLst/>
                        </a:rPr>
                        <a:t>32.40</a:t>
                      </a:r>
                      <a:endParaRPr lang="en-US" sz="1100" dirty="0">
                        <a:effectLst/>
                        <a:latin typeface="Calibri"/>
                        <a:ea typeface="MS Mincho"/>
                        <a:cs typeface="Times New Roman"/>
                      </a:endParaRPr>
                    </a:p>
                  </a:txBody>
                  <a:tcPr marL="92280" marR="92280" marT="46000" marB="46000"/>
                </a:tc>
              </a:tr>
            </a:tbl>
          </a:graphicData>
        </a:graphic>
      </p:graphicFrame>
    </p:spTree>
    <p:extLst>
      <p:ext uri="{BB962C8B-B14F-4D97-AF65-F5344CB8AC3E}">
        <p14:creationId xmlns:p14="http://schemas.microsoft.com/office/powerpoint/2010/main" val="13018897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23776F-5C77-4A6D-BCF7-AD74398B7FFA}" type="slidenum">
              <a:rPr lang="en-US" smtClean="0"/>
              <a:t>141</a:t>
            </a:fld>
            <a:endParaRPr lang="en-US" dirty="0"/>
          </a:p>
        </p:txBody>
      </p:sp>
    </p:spTree>
    <p:extLst>
      <p:ext uri="{BB962C8B-B14F-4D97-AF65-F5344CB8AC3E}">
        <p14:creationId xmlns:p14="http://schemas.microsoft.com/office/powerpoint/2010/main" val="835162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3E0FE-3546-488D-BA73-A23C959CBD21}" type="slidenum">
              <a:rPr lang="en-US" smtClean="0"/>
              <a:t>166</a:t>
            </a:fld>
            <a:endParaRPr lang="en-US"/>
          </a:p>
        </p:txBody>
      </p:sp>
    </p:spTree>
    <p:extLst>
      <p:ext uri="{BB962C8B-B14F-4D97-AF65-F5344CB8AC3E}">
        <p14:creationId xmlns:p14="http://schemas.microsoft.com/office/powerpoint/2010/main" val="35723161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2014 closed, 82 collaborations were in place among the 94 members, including 38 new agreements, nearly doubling the numbers of managed partnerships and surpassing the goal of 15 new agreements for the year.</a:t>
            </a:r>
          </a:p>
        </p:txBody>
      </p:sp>
      <p:sp>
        <p:nvSpPr>
          <p:cNvPr id="4" name="Slide Number Placeholder 3"/>
          <p:cNvSpPr>
            <a:spLocks noGrp="1"/>
          </p:cNvSpPr>
          <p:nvPr>
            <p:ph type="sldNum" sz="quarter" idx="10"/>
          </p:nvPr>
        </p:nvSpPr>
        <p:spPr/>
        <p:txBody>
          <a:bodyPr/>
          <a:lstStyle/>
          <a:p>
            <a:fld id="{F523776F-5C77-4A6D-BCF7-AD74398B7FFA}" type="slidenum">
              <a:rPr lang="en-US" smtClean="0"/>
              <a:t>173</a:t>
            </a:fld>
            <a:endParaRPr lang="en-US" dirty="0"/>
          </a:p>
        </p:txBody>
      </p:sp>
    </p:spTree>
    <p:extLst>
      <p:ext uri="{BB962C8B-B14F-4D97-AF65-F5344CB8AC3E}">
        <p14:creationId xmlns:p14="http://schemas.microsoft.com/office/powerpoint/2010/main" val="2172934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smtClean="0"/>
              <a:t>GDP : GROSS DOMESTIC PRODUCT </a:t>
            </a:r>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156583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AEBAC12-8BE5-4A79-ACA6-6C14B3E60CEE}" type="slidenum">
              <a:rPr lang="fr-FR" altLang="en-US"/>
              <a:pPr/>
              <a:t>22</a:t>
            </a:fld>
            <a:endParaRPr lang="fr-FR" altLang="en-US"/>
          </a:p>
        </p:txBody>
      </p:sp>
      <p:sp>
        <p:nvSpPr>
          <p:cNvPr id="72705" name="Rectangle 1"/>
          <p:cNvSpPr txBox="1">
            <a:spLocks noGrp="1" noRot="1" noChangeAspect="1" noChangeArrowheads="1"/>
          </p:cNvSpPr>
          <p:nvPr>
            <p:ph type="sldImg"/>
          </p:nvPr>
        </p:nvSpPr>
        <p:spPr bwMode="auto">
          <a:xfrm>
            <a:off x="915988" y="752475"/>
            <a:ext cx="4964112" cy="37242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679483" y="4714970"/>
            <a:ext cx="5438711" cy="446735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51275" y="9428165"/>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50000"/>
              </a:spcBef>
            </a:pPr>
            <a:fld id="{1D070D3C-59B5-4655-91AA-77A7E1868753}" type="slidenum">
              <a:rPr lang="en-US" altLang="en-US">
                <a:ea typeface="ヒラギノ角ゴ Pro W3" charset="-128"/>
              </a:rPr>
              <a:pPr algn="r" eaLnBrk="1" hangingPunct="1">
                <a:spcBef>
                  <a:spcPct val="50000"/>
                </a:spcBef>
              </a:pPr>
              <a:t>25</a:t>
            </a:fld>
            <a:endParaRPr lang="en-US" altLang="en-US">
              <a:ea typeface="ヒラギノ角ゴ Pro W3" charset="-128"/>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06463" y="4714877"/>
            <a:ext cx="498475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4213" y="3860800"/>
            <a:ext cx="64008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1445351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9AC3305F-35F4-4D38-853F-6972B7651A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1527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C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0DA1C06C-5FA2-4438-B070-4F16D45DB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0231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773238"/>
            <a:ext cx="8229600" cy="4352925"/>
          </a:xfrm>
        </p:spPr>
        <p:txBody>
          <a:bodyPr/>
          <a:lstStyle/>
          <a:p>
            <a:pPr lvl="0"/>
            <a:endParaRPr lang="en-US" noProof="0" dirty="0"/>
          </a:p>
        </p:txBody>
      </p:sp>
      <p:sp>
        <p:nvSpPr>
          <p:cNvPr id="4" name="Rectangle 6"/>
          <p:cNvSpPr>
            <a:spLocks noGrp="1" noChangeArrowheads="1"/>
          </p:cNvSpPr>
          <p:nvPr>
            <p:ph type="sldNum" sz="quarter" idx="10"/>
          </p:nvPr>
        </p:nvSpPr>
        <p:spPr>
          <a:ln/>
        </p:spPr>
        <p:txBody>
          <a:bodyPr/>
          <a:lstStyle>
            <a:lvl1pPr>
              <a:defRPr/>
            </a:lvl1pPr>
          </a:lstStyle>
          <a:p>
            <a:pPr>
              <a:defRPr/>
            </a:pPr>
            <a:fld id="{5EE1A468-44C3-4AF2-8D14-DAEBC6AAA33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6926939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Click to edit Master title style</a:t>
            </a:r>
            <a:endParaRPr lang="en-US" dirty="0"/>
          </a:p>
        </p:txBody>
      </p:sp>
      <p:sp>
        <p:nvSpPr>
          <p:cNvPr id="3" name="Table Placeholder 2"/>
          <p:cNvSpPr>
            <a:spLocks noGrp="1"/>
          </p:cNvSpPr>
          <p:nvPr>
            <p:ph type="tbl" idx="1"/>
          </p:nvPr>
        </p:nvSpPr>
        <p:spPr>
          <a:xfrm>
            <a:off x="457200" y="1773238"/>
            <a:ext cx="8229600" cy="4352925"/>
          </a:xfrm>
        </p:spPr>
        <p:txBody>
          <a:bodyPr/>
          <a:lstStyle/>
          <a:p>
            <a:pPr lvl="0"/>
            <a:endParaRPr lang="en-US" noProof="0" dirty="0"/>
          </a:p>
        </p:txBody>
      </p:sp>
      <p:sp>
        <p:nvSpPr>
          <p:cNvPr id="4" name="Rectangle 6"/>
          <p:cNvSpPr>
            <a:spLocks noGrp="1" noChangeArrowheads="1"/>
          </p:cNvSpPr>
          <p:nvPr>
            <p:ph type="sldNum" sz="quarter" idx="10"/>
          </p:nvPr>
        </p:nvSpPr>
        <p:spPr>
          <a:ln/>
        </p:spPr>
        <p:txBody>
          <a:bodyPr/>
          <a:lstStyle>
            <a:lvl1pPr>
              <a:defRPr/>
            </a:lvl1pPr>
          </a:lstStyle>
          <a:p>
            <a:pPr>
              <a:defRPr/>
            </a:pPr>
            <a:fld id="{7E0D229F-1688-4BC1-87D3-B791300F6C4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6297461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7516134E-3196-4558-BC50-DA7793BD7E28}" type="slidenum">
              <a:rPr lang="en-US" altLang="fr-FR">
                <a:solidFill>
                  <a:srgbClr val="000000"/>
                </a:solidFill>
              </a:rPr>
              <a:pPr>
                <a:defRPr/>
              </a:pPr>
              <a:t>‹#›</a:t>
            </a:fld>
            <a:endParaRPr lang="en-US" altLang="fr-FR">
              <a:solidFill>
                <a:srgbClr val="000000"/>
              </a:solidFill>
            </a:endParaRPr>
          </a:p>
        </p:txBody>
      </p:sp>
    </p:spTree>
    <p:extLst>
      <p:ext uri="{BB962C8B-B14F-4D97-AF65-F5344CB8AC3E}">
        <p14:creationId xmlns:p14="http://schemas.microsoft.com/office/powerpoint/2010/main" val="1211215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DA79EEDA-9492-4994-BB18-1005CD6866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121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3DAB5F7D-D5B1-4D98-B310-16D211F236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4802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Rectangle 6"/>
          <p:cNvSpPr>
            <a:spLocks noGrp="1" noChangeArrowheads="1"/>
          </p:cNvSpPr>
          <p:nvPr>
            <p:ph type="sldNum" sz="quarter" idx="10"/>
          </p:nvPr>
        </p:nvSpPr>
        <p:spPr>
          <a:ln/>
        </p:spPr>
        <p:txBody>
          <a:bodyPr/>
          <a:lstStyle>
            <a:lvl1pPr>
              <a:defRPr/>
            </a:lvl1pPr>
          </a:lstStyle>
          <a:p>
            <a:pPr>
              <a:defRPr/>
            </a:pPr>
            <a:fld id="{21517826-A1A8-4B20-83BB-6B4226365D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3064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7" name="Rectangle 6"/>
          <p:cNvSpPr>
            <a:spLocks noGrp="1" noChangeArrowheads="1"/>
          </p:cNvSpPr>
          <p:nvPr>
            <p:ph type="sldNum" sz="quarter" idx="10"/>
          </p:nvPr>
        </p:nvSpPr>
        <p:spPr>
          <a:ln/>
        </p:spPr>
        <p:txBody>
          <a:bodyPr/>
          <a:lstStyle>
            <a:lvl1pPr>
              <a:defRPr/>
            </a:lvl1pPr>
          </a:lstStyle>
          <a:p>
            <a:pPr>
              <a:defRPr/>
            </a:pPr>
            <a:fld id="{76546D48-0F63-43E9-B47C-935DCDFAA1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1814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Rectangle 6"/>
          <p:cNvSpPr>
            <a:spLocks noGrp="1" noChangeArrowheads="1"/>
          </p:cNvSpPr>
          <p:nvPr>
            <p:ph type="sldNum" sz="quarter" idx="10"/>
          </p:nvPr>
        </p:nvSpPr>
        <p:spPr>
          <a:ln/>
        </p:spPr>
        <p:txBody>
          <a:bodyPr/>
          <a:lstStyle>
            <a:lvl1pPr>
              <a:defRPr/>
            </a:lvl1pPr>
          </a:lstStyle>
          <a:p>
            <a:pPr>
              <a:defRPr/>
            </a:pPr>
            <a:fld id="{7DE760F4-0BB2-41F5-A823-5656424847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3882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86D60C8-7BA5-467F-BCD3-E871B6D034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6049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DC813F8-B5E0-463F-B52D-A76CAE1804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2166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CH"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177A5B0-4E40-4836-BF8A-4DD3519947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30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fontAlgn="base">
              <a:spcAft>
                <a:spcPct val="0"/>
              </a:spcAft>
              <a:defRPr/>
            </a:pPr>
            <a:fld id="{7F3150A8-B334-48D8-BDDC-A2E01CBB87C9}" type="slidenum">
              <a:rPr lang="en-US">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2927958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p:titleStyle>
    <p:bodyStyle>
      <a:lvl1pPr marL="342900" indent="-342900" algn="l" rtl="0" eaLnBrk="1" fontAlgn="base" hangingPunct="1">
        <a:spcBef>
          <a:spcPct val="20000"/>
        </a:spcBef>
        <a:spcAft>
          <a:spcPct val="0"/>
        </a:spcAft>
        <a:buBlip>
          <a:blip r:embed="rId17"/>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17"/>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17"/>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17"/>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17"/>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17"/>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17"/>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17"/>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17"/>
        </a:buBlip>
        <a:defRPr sz="24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hyperlink" Target="http://www.wipo.int/amc/en/clauses/index.html"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4.jpeg"/><Relationship Id="rId7"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hyperlink" Target="http://www.wipo.int/amc/en/" TargetMode="External"/><Relationship Id="rId5" Type="http://schemas.openxmlformats.org/officeDocument/2006/relationships/hyperlink" Target="http://www.wipo.int/amc/en/clauses/" TargetMode="External"/><Relationship Id="rId4" Type="http://schemas.openxmlformats.org/officeDocument/2006/relationships/hyperlink" Target="mailto:arbiter.mail@wipo.int"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1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wipo.int/ipstats/en/statistics/pct/" TargetMode="External"/><Relationship Id="rId2" Type="http://schemas.openxmlformats.org/officeDocument/2006/relationships/hyperlink" Target="http://www.wipo.int/ipstats/en/wipi/index.html" TargetMode="External"/><Relationship Id="rId1" Type="http://schemas.openxmlformats.org/officeDocument/2006/relationships/slideLayout" Target="../slideLayouts/slideLayout2.xml"/><Relationship Id="rId5" Type="http://schemas.openxmlformats.org/officeDocument/2006/relationships/hyperlink" Target="http://ipstatsdb.wipo.org/ipstatv2/ipstats/patentsSearch" TargetMode="External"/><Relationship Id="rId4" Type="http://schemas.openxmlformats.org/officeDocument/2006/relationships/hyperlink" Target="http://www.wipo.int/ipstats/en/" TargetMode="Externa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wipo.int/econ_stat/en/economics/wipr" TargetMode="External"/><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5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16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image" Target="../media/image122.png"/><Relationship Id="rId18" Type="http://schemas.openxmlformats.org/officeDocument/2006/relationships/image" Target="../media/image127.jpeg"/><Relationship Id="rId26" Type="http://schemas.openxmlformats.org/officeDocument/2006/relationships/image" Target="../media/image135.png"/><Relationship Id="rId39" Type="http://schemas.openxmlformats.org/officeDocument/2006/relationships/image" Target="../media/image147.emf"/><Relationship Id="rId3" Type="http://schemas.openxmlformats.org/officeDocument/2006/relationships/image" Target="cid:b9ccf605-b1d0-4a84-94a0-2843a2ba8075@ictsd.local" TargetMode="External"/><Relationship Id="rId21" Type="http://schemas.openxmlformats.org/officeDocument/2006/relationships/image" Target="../media/image130.png"/><Relationship Id="rId34" Type="http://schemas.openxmlformats.org/officeDocument/2006/relationships/image" Target="../media/image143.jpeg"/><Relationship Id="rId7" Type="http://schemas.openxmlformats.org/officeDocument/2006/relationships/image" Target="../media/image116.jpeg"/><Relationship Id="rId12" Type="http://schemas.openxmlformats.org/officeDocument/2006/relationships/image" Target="../media/image121.jpeg"/><Relationship Id="rId17" Type="http://schemas.openxmlformats.org/officeDocument/2006/relationships/image" Target="../media/image126.jpeg"/><Relationship Id="rId25" Type="http://schemas.openxmlformats.org/officeDocument/2006/relationships/image" Target="../media/image134.jpeg"/><Relationship Id="rId33" Type="http://schemas.openxmlformats.org/officeDocument/2006/relationships/image" Target="../media/image142.jpeg"/><Relationship Id="rId38" Type="http://schemas.openxmlformats.org/officeDocument/2006/relationships/image" Target="../media/image146.jpeg"/><Relationship Id="rId2" Type="http://schemas.openxmlformats.org/officeDocument/2006/relationships/image" Target="../media/image112.jpeg"/><Relationship Id="rId16" Type="http://schemas.openxmlformats.org/officeDocument/2006/relationships/image" Target="../media/image125.jpeg"/><Relationship Id="rId20" Type="http://schemas.openxmlformats.org/officeDocument/2006/relationships/image" Target="../media/image129.jpeg"/><Relationship Id="rId29" Type="http://schemas.openxmlformats.org/officeDocument/2006/relationships/image" Target="../media/image138.jpeg"/><Relationship Id="rId1" Type="http://schemas.openxmlformats.org/officeDocument/2006/relationships/slideLayout" Target="../slideLayouts/slideLayout7.xml"/><Relationship Id="rId6" Type="http://schemas.openxmlformats.org/officeDocument/2006/relationships/image" Target="../media/image115.jpeg"/><Relationship Id="rId11" Type="http://schemas.openxmlformats.org/officeDocument/2006/relationships/image" Target="../media/image120.jpeg"/><Relationship Id="rId24" Type="http://schemas.openxmlformats.org/officeDocument/2006/relationships/image" Target="../media/image133.jpeg"/><Relationship Id="rId32" Type="http://schemas.openxmlformats.org/officeDocument/2006/relationships/image" Target="../media/image141.emf"/><Relationship Id="rId37" Type="http://schemas.openxmlformats.org/officeDocument/2006/relationships/image" Target="../media/image145.jpeg"/><Relationship Id="rId40" Type="http://schemas.openxmlformats.org/officeDocument/2006/relationships/image" Target="../media/image148.png"/><Relationship Id="rId5" Type="http://schemas.openxmlformats.org/officeDocument/2006/relationships/image" Target="../media/image114.jpeg"/><Relationship Id="rId15" Type="http://schemas.openxmlformats.org/officeDocument/2006/relationships/image" Target="../media/image124.jpeg"/><Relationship Id="rId23" Type="http://schemas.openxmlformats.org/officeDocument/2006/relationships/image" Target="../media/image132.png"/><Relationship Id="rId28" Type="http://schemas.openxmlformats.org/officeDocument/2006/relationships/image" Target="../media/image137.jpeg"/><Relationship Id="rId36" Type="http://schemas.openxmlformats.org/officeDocument/2006/relationships/image" Target="../media/image2.jpeg"/><Relationship Id="rId10" Type="http://schemas.openxmlformats.org/officeDocument/2006/relationships/image" Target="../media/image119.jpeg"/><Relationship Id="rId19" Type="http://schemas.openxmlformats.org/officeDocument/2006/relationships/image" Target="../media/image128.png"/><Relationship Id="rId31" Type="http://schemas.openxmlformats.org/officeDocument/2006/relationships/image" Target="../media/image140.emf"/><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3.png"/><Relationship Id="rId22" Type="http://schemas.openxmlformats.org/officeDocument/2006/relationships/image" Target="../media/image131.jpeg"/><Relationship Id="rId27" Type="http://schemas.openxmlformats.org/officeDocument/2006/relationships/image" Target="../media/image136.jpeg"/><Relationship Id="rId30" Type="http://schemas.openxmlformats.org/officeDocument/2006/relationships/image" Target="../media/image139.emf"/><Relationship Id="rId35" Type="http://schemas.openxmlformats.org/officeDocument/2006/relationships/image" Target="../media/image144.emf"/></Relationships>
</file>

<file path=ppt/slides/_rels/slide171.xml.rels><?xml version="1.0" encoding="UTF-8" standalone="yes"?>
<Relationships xmlns="http://schemas.openxmlformats.org/package/2006/relationships"><Relationship Id="rId3" Type="http://schemas.openxmlformats.org/officeDocument/2006/relationships/hyperlink" Target="http://www.wipo.int/green" TargetMode="External"/><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1.wmf"/></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9.xml"/><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jpeg"/><Relationship Id="rId5" Type="http://schemas.openxmlformats.org/officeDocument/2006/relationships/image" Target="../media/image32.png"/><Relationship Id="rId4" Type="http://schemas.openxmlformats.org/officeDocument/2006/relationships/oleObject" Target="../embeddings/oleObject2.bin"/><Relationship Id="rId9"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4.jpeg"/><Relationship Id="rId5" Type="http://schemas.openxmlformats.org/officeDocument/2006/relationships/image" Target="../media/image33.emf"/><Relationship Id="rId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4.jpeg"/><Relationship Id="rId5" Type="http://schemas.openxmlformats.org/officeDocument/2006/relationships/image" Target="../media/image35.emf"/><Relationship Id="rId4" Type="http://schemas.openxmlformats.org/officeDocument/2006/relationships/oleObject" Target="../embeddings/oleObject4.bin"/></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wipo.int/pct/en/epct/pdf/pct_wipo_accounts_user_guide.pdf" TargetMode="External"/><Relationship Id="rId2" Type="http://schemas.openxmlformats.org/officeDocument/2006/relationships/hyperlink" Target="mailto:ePCT@wipo.int"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wipo.int/pct/d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wipo.int/pct/en/"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w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4.jpe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www.wipo.int/madrid/en/how_to/file/" TargetMode="External"/><Relationship Id="rId2" Type="http://schemas.openxmlformats.org/officeDocument/2006/relationships/hyperlink" Target="http://www.wipo.int/madrid/en/how_to/search/" TargetMode="External"/><Relationship Id="rId1" Type="http://schemas.openxmlformats.org/officeDocument/2006/relationships/slideLayout" Target="../slideLayouts/slideLayout2.xml"/><Relationship Id="rId4" Type="http://schemas.openxmlformats.org/officeDocument/2006/relationships/hyperlink" Target="http://www.wipo.int/madrid/en/how_to/manage/"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http://www.wipo.int/madrid/en/fees/calculator.jsp" TargetMode="External"/><Relationship Id="rId13" Type="http://schemas.openxmlformats.org/officeDocument/2006/relationships/hyperlink" Target="https://www3.wipo.int/mpm" TargetMode="External"/><Relationship Id="rId18" Type="http://schemas.openxmlformats.org/officeDocument/2006/relationships/image" Target="../media/image34.jpeg"/><Relationship Id="rId3" Type="http://schemas.openxmlformats.org/officeDocument/2006/relationships/hyperlink" Target="http://www.wipo.int/madrid/en/members/ipoffices_info.html" TargetMode="External"/><Relationship Id="rId7" Type="http://schemas.openxmlformats.org/officeDocument/2006/relationships/hyperlink" Target="http://www.wipo.int/madrid/en/madrid_simulator" TargetMode="External"/><Relationship Id="rId12" Type="http://schemas.openxmlformats.org/officeDocument/2006/relationships/hyperlink" Target="https://www3.wipo.int/mea" TargetMode="External"/><Relationship Id="rId17" Type="http://schemas.openxmlformats.org/officeDocument/2006/relationships/hyperlink" Target="http://www.wipo.int/madrid/en/extracts/" TargetMode="External"/><Relationship Id="rId2" Type="http://schemas.openxmlformats.org/officeDocument/2006/relationships/hyperlink" Target="http://www.wipo.int/romarin/" TargetMode="External"/><Relationship Id="rId16" Type="http://schemas.openxmlformats.org/officeDocument/2006/relationships/hyperlink" Target="http://www.wipo.int/madrid/en/services/translation_form.jsp" TargetMode="External"/><Relationship Id="rId1" Type="http://schemas.openxmlformats.org/officeDocument/2006/relationships/slideLayout" Target="../slideLayouts/slideLayout2.xml"/><Relationship Id="rId6" Type="http://schemas.openxmlformats.org/officeDocument/2006/relationships/hyperlink" Target="http://www.wipo.int/mgs/index.jsp?lang=en" TargetMode="External"/><Relationship Id="rId11" Type="http://schemas.openxmlformats.org/officeDocument/2006/relationships/hyperlink" Target="http://www.wipo.int/mrs/IndexController?lang=EN" TargetMode="External"/><Relationship Id="rId5" Type="http://schemas.openxmlformats.org/officeDocument/2006/relationships/hyperlink" Target="http://www.wipo.int/madrid/en/forms/" TargetMode="External"/><Relationship Id="rId15" Type="http://schemas.openxmlformats.org/officeDocument/2006/relationships/hyperlink" Target="https://webaccess.wipo.int/trademarks_ren/?lang=EN" TargetMode="External"/><Relationship Id="rId10" Type="http://schemas.openxmlformats.org/officeDocument/2006/relationships/hyperlink" Target="http://www.wipo.int/about-wipo/en/finance/account.html" TargetMode="External"/><Relationship Id="rId4" Type="http://schemas.openxmlformats.org/officeDocument/2006/relationships/hyperlink" Target="http://www.wipo.int/branddb/en/" TargetMode="External"/><Relationship Id="rId9" Type="http://schemas.openxmlformats.org/officeDocument/2006/relationships/hyperlink" Target="https://webaccess.wipo.int/epayment" TargetMode="External"/><Relationship Id="rId14" Type="http://schemas.openxmlformats.org/officeDocument/2006/relationships/hyperlink" Target="https://www3.wipo.int/osd/?lang=en"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www.wipo.int/madrid/en/statistics/" TargetMode="External"/><Relationship Id="rId3" Type="http://schemas.openxmlformats.org/officeDocument/2006/relationships/hyperlink" Target="http://www.wipo.int/madrid/en/legal_texts/" TargetMode="External"/><Relationship Id="rId7" Type="http://schemas.openxmlformats.org/officeDocument/2006/relationships/hyperlink" Target="http://www.wipo.int/madrid/en/members/replacement.html" TargetMode="External"/><Relationship Id="rId12" Type="http://schemas.openxmlformats.org/officeDocument/2006/relationships/hyperlink" Target="http://www.wipo.int/madrid/en/#regular_users" TargetMode="External"/><Relationship Id="rId2" Type="http://schemas.openxmlformats.org/officeDocument/2006/relationships/hyperlink" Target="http://www.wipo.int/madrid/en/services/" TargetMode="External"/><Relationship Id="rId1" Type="http://schemas.openxmlformats.org/officeDocument/2006/relationships/slideLayout" Target="../slideLayouts/slideLayout2.xml"/><Relationship Id="rId6" Type="http://schemas.openxmlformats.org/officeDocument/2006/relationships/hyperlink" Target="http://www.wipo.int/madrid/en/madridgazette/" TargetMode="External"/><Relationship Id="rId11" Type="http://schemas.openxmlformats.org/officeDocument/2006/relationships/hyperlink" Target="http://www.wipo.int/madrid/en/highlights/" TargetMode="External"/><Relationship Id="rId5" Type="http://schemas.openxmlformats.org/officeDocument/2006/relationships/hyperlink" Target="http://www.wipo.int/madrid/en/guide/" TargetMode="External"/><Relationship Id="rId10" Type="http://schemas.openxmlformats.org/officeDocument/2006/relationships/hyperlink" Target="http://www.wipo.int/madrid/en/notices/" TargetMode="External"/><Relationship Id="rId4" Type="http://schemas.openxmlformats.org/officeDocument/2006/relationships/hyperlink" Target="http://www.wipo.int/madrid/en/madridgazette/remarks/declarations.html" TargetMode="External"/><Relationship Id="rId9" Type="http://schemas.openxmlformats.org/officeDocument/2006/relationships/hyperlink" Target="http://www.wipo.int/madrid/en/fees/warning.html"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hyperlink" Target="https://www3.wipo.int/newsletters/en/"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9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9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nvPr>
        </p:nvSpPr>
        <p:spPr>
          <a:xfrm>
            <a:off x="107504" y="2492896"/>
            <a:ext cx="9001000" cy="2592288"/>
          </a:xfrm>
          <a:noFill/>
        </p:spPr>
        <p:txBody>
          <a:bodyPr/>
          <a:lstStyle/>
          <a:p>
            <a:pPr>
              <a:spcBef>
                <a:spcPts val="0"/>
              </a:spcBef>
            </a:pPr>
            <a:r>
              <a:rPr lang="en-US" sz="2800" dirty="0">
                <a:solidFill>
                  <a:srgbClr val="00408C"/>
                </a:solidFill>
                <a:latin typeface="+mj-lt"/>
                <a:ea typeface="+mj-ea"/>
                <a:cs typeface="+mj-cs"/>
              </a:rPr>
              <a:t>Roving Seminar on WIPO Services and Initiatives</a:t>
            </a:r>
          </a:p>
          <a:p>
            <a:pPr>
              <a:spcBef>
                <a:spcPts val="0"/>
              </a:spcBef>
            </a:pPr>
            <a:r>
              <a:rPr lang="en-US" sz="2800" dirty="0">
                <a:solidFill>
                  <a:srgbClr val="00408C"/>
                </a:solidFill>
                <a:latin typeface="+mj-lt"/>
                <a:ea typeface="+mj-ea"/>
                <a:cs typeface="+mj-cs"/>
              </a:rPr>
              <a:t>organized </a:t>
            </a:r>
            <a:r>
              <a:rPr lang="en-US" sz="2800" dirty="0" smtClean="0">
                <a:solidFill>
                  <a:srgbClr val="00408C"/>
                </a:solidFill>
                <a:latin typeface="+mj-lt"/>
                <a:ea typeface="+mj-ea"/>
                <a:cs typeface="+mj-cs"/>
              </a:rPr>
              <a:t>by the </a:t>
            </a:r>
            <a:r>
              <a:rPr lang="en-US" sz="2800" dirty="0">
                <a:solidFill>
                  <a:srgbClr val="00408C"/>
                </a:solidFill>
                <a:latin typeface="+mj-lt"/>
                <a:ea typeface="+mj-ea"/>
                <a:cs typeface="+mj-cs"/>
              </a:rPr>
              <a:t>World Intellectual Property Organization (</a:t>
            </a:r>
            <a:r>
              <a:rPr lang="en-US" sz="2800" dirty="0" smtClean="0">
                <a:solidFill>
                  <a:srgbClr val="00408C"/>
                </a:solidFill>
                <a:latin typeface="+mj-lt"/>
                <a:ea typeface="+mj-ea"/>
                <a:cs typeface="+mj-cs"/>
              </a:rPr>
              <a:t>WIPO) in </a:t>
            </a:r>
            <a:r>
              <a:rPr lang="en-US" sz="2800" dirty="0">
                <a:solidFill>
                  <a:srgbClr val="00408C"/>
                </a:solidFill>
                <a:latin typeface="+mj-lt"/>
                <a:ea typeface="+mj-ea"/>
                <a:cs typeface="+mj-cs"/>
              </a:rPr>
              <a:t>cooperation with </a:t>
            </a:r>
            <a:endParaRPr lang="en-US" sz="2800" dirty="0" smtClean="0">
              <a:solidFill>
                <a:srgbClr val="00408C"/>
              </a:solidFill>
              <a:latin typeface="+mj-lt"/>
              <a:ea typeface="+mj-ea"/>
              <a:cs typeface="+mj-cs"/>
            </a:endParaRPr>
          </a:p>
          <a:p>
            <a:pPr>
              <a:spcBef>
                <a:spcPts val="0"/>
              </a:spcBef>
            </a:pPr>
            <a:r>
              <a:rPr lang="en-US" sz="2800" dirty="0" smtClean="0">
                <a:solidFill>
                  <a:srgbClr val="00408C"/>
                </a:solidFill>
                <a:latin typeface="+mj-lt"/>
                <a:ea typeface="+mj-ea"/>
                <a:cs typeface="+mj-cs"/>
              </a:rPr>
              <a:t>the </a:t>
            </a:r>
            <a:r>
              <a:rPr lang="en-US" sz="2800" dirty="0">
                <a:solidFill>
                  <a:srgbClr val="00408C"/>
                </a:solidFill>
                <a:latin typeface="+mj-lt"/>
                <a:ea typeface="+mj-ea"/>
                <a:cs typeface="+mj-cs"/>
              </a:rPr>
              <a:t>German Patent and Trade Mark Office (DPMA</a:t>
            </a:r>
            <a:r>
              <a:rPr lang="en-US" sz="2800" dirty="0" smtClean="0">
                <a:solidFill>
                  <a:srgbClr val="00408C"/>
                </a:solidFill>
                <a:latin typeface="+mj-lt"/>
                <a:ea typeface="+mj-ea"/>
                <a:cs typeface="+mj-cs"/>
              </a:rPr>
              <a:t>)</a:t>
            </a:r>
          </a:p>
          <a:p>
            <a:pPr>
              <a:spcBef>
                <a:spcPts val="0"/>
              </a:spcBef>
            </a:pPr>
            <a:endParaRPr lang="en-US" sz="2800" dirty="0" smtClean="0">
              <a:solidFill>
                <a:srgbClr val="00408C"/>
              </a:solidFill>
              <a:latin typeface="+mj-lt"/>
              <a:ea typeface="+mj-ea"/>
              <a:cs typeface="+mj-cs"/>
            </a:endParaRPr>
          </a:p>
          <a:p>
            <a:pPr>
              <a:spcBef>
                <a:spcPts val="0"/>
              </a:spcBef>
            </a:pPr>
            <a:r>
              <a:rPr lang="fr-FR" dirty="0" err="1" smtClean="0">
                <a:solidFill>
                  <a:srgbClr val="00408C"/>
                </a:solidFill>
                <a:latin typeface="+mj-lt"/>
                <a:ea typeface="+mj-ea"/>
                <a:cs typeface="+mj-cs"/>
              </a:rPr>
              <a:t>Kindly</a:t>
            </a:r>
            <a:r>
              <a:rPr lang="fr-FR" dirty="0" smtClean="0">
                <a:solidFill>
                  <a:srgbClr val="00408C"/>
                </a:solidFill>
                <a:latin typeface="+mj-lt"/>
                <a:ea typeface="+mj-ea"/>
                <a:cs typeface="+mj-cs"/>
              </a:rPr>
              <a:t> </a:t>
            </a:r>
            <a:r>
              <a:rPr lang="en-US" dirty="0" smtClean="0">
                <a:solidFill>
                  <a:srgbClr val="00408C"/>
                </a:solidFill>
                <a:latin typeface="+mj-lt"/>
                <a:ea typeface="+mj-ea"/>
                <a:cs typeface="+mj-cs"/>
              </a:rPr>
              <a:t>supported</a:t>
            </a:r>
            <a:r>
              <a:rPr lang="fr-FR" dirty="0" smtClean="0">
                <a:solidFill>
                  <a:srgbClr val="00408C"/>
                </a:solidFill>
                <a:latin typeface="+mj-lt"/>
                <a:ea typeface="+mj-ea"/>
                <a:cs typeface="+mj-cs"/>
              </a:rPr>
              <a:t> by </a:t>
            </a:r>
            <a:r>
              <a:rPr lang="en-US" dirty="0">
                <a:solidFill>
                  <a:srgbClr val="00408C"/>
                </a:solidFill>
              </a:rPr>
              <a:t>the </a:t>
            </a:r>
            <a:r>
              <a:rPr lang="en-US" dirty="0" err="1">
                <a:solidFill>
                  <a:srgbClr val="00408C"/>
                </a:solidFill>
              </a:rPr>
              <a:t>Informationszentrum</a:t>
            </a:r>
            <a:r>
              <a:rPr lang="en-US" dirty="0">
                <a:solidFill>
                  <a:srgbClr val="00408C"/>
                </a:solidFill>
              </a:rPr>
              <a:t> </a:t>
            </a:r>
            <a:r>
              <a:rPr lang="en-US" dirty="0" err="1">
                <a:solidFill>
                  <a:srgbClr val="00408C"/>
                </a:solidFill>
              </a:rPr>
              <a:t>Patente</a:t>
            </a:r>
            <a:r>
              <a:rPr lang="en-US" dirty="0">
                <a:solidFill>
                  <a:srgbClr val="00408C"/>
                </a:solidFill>
              </a:rPr>
              <a:t>, </a:t>
            </a:r>
            <a:r>
              <a:rPr lang="en-US" dirty="0" smtClean="0">
                <a:solidFill>
                  <a:srgbClr val="00408C"/>
                </a:solidFill>
              </a:rPr>
              <a:t>Stuttgart</a:t>
            </a:r>
            <a:endParaRPr lang="en-US" dirty="0">
              <a:solidFill>
                <a:srgbClr val="00408C"/>
              </a:solidFill>
            </a:endParaRPr>
          </a:p>
          <a:p>
            <a:pPr>
              <a:spcBef>
                <a:spcPts val="0"/>
              </a:spcBef>
            </a:pPr>
            <a:endParaRPr lang="en-US" sz="2800" dirty="0">
              <a:solidFill>
                <a:srgbClr val="00408C"/>
              </a:solidFill>
              <a:latin typeface="+mj-lt"/>
              <a:ea typeface="+mj-ea"/>
              <a:cs typeface="+mj-cs"/>
            </a:endParaRPr>
          </a:p>
          <a:p>
            <a:endParaRPr lang="en-US" sz="2800" dirty="0">
              <a:solidFill>
                <a:srgbClr val="0070C0"/>
              </a:solidFill>
              <a:latin typeface="Arial" panose="020B0604020202020204" pitchFamily="34" charset="0"/>
              <a:cs typeface="Arial" panose="020B0604020202020204" pitchFamily="34" charset="0"/>
            </a:endParaRPr>
          </a:p>
        </p:txBody>
      </p:sp>
      <p:sp>
        <p:nvSpPr>
          <p:cNvPr id="3075" name="Text Box 5"/>
          <p:cNvSpPr txBox="1">
            <a:spLocks noChangeArrowheads="1"/>
          </p:cNvSpPr>
          <p:nvPr/>
        </p:nvSpPr>
        <p:spPr bwMode="auto">
          <a:xfrm>
            <a:off x="5380582" y="5412664"/>
            <a:ext cx="2961779" cy="72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marL="182563" indent="-182563">
              <a:buNone/>
            </a:pPr>
            <a:r>
              <a:rPr lang="fr-CH" sz="1600" dirty="0" smtClean="0">
                <a:solidFill>
                  <a:srgbClr val="00408C"/>
                </a:solidFill>
                <a:latin typeface="+mj-lt"/>
                <a:ea typeface="+mj-ea"/>
                <a:cs typeface="+mj-cs"/>
              </a:rPr>
              <a:t>Stuttgart, </a:t>
            </a:r>
            <a:r>
              <a:rPr lang="en-US" sz="1600" dirty="0" smtClean="0">
                <a:solidFill>
                  <a:srgbClr val="00408C"/>
                </a:solidFill>
                <a:latin typeface="+mj-lt"/>
                <a:ea typeface="+mj-ea"/>
                <a:cs typeface="+mj-cs"/>
              </a:rPr>
              <a:t>Germany</a:t>
            </a:r>
            <a:r>
              <a:rPr lang="fr-CH" sz="1600" dirty="0" smtClean="0">
                <a:solidFill>
                  <a:srgbClr val="00408C"/>
                </a:solidFill>
                <a:latin typeface="+mj-lt"/>
                <a:ea typeface="+mj-ea"/>
                <a:cs typeface="+mj-cs"/>
              </a:rPr>
              <a:t> – July 8, </a:t>
            </a:r>
            <a:r>
              <a:rPr lang="fr-CH" sz="1600" dirty="0">
                <a:solidFill>
                  <a:srgbClr val="00408C"/>
                </a:solidFill>
                <a:latin typeface="+mj-lt"/>
                <a:ea typeface="+mj-ea"/>
                <a:cs typeface="+mj-cs"/>
              </a:rPr>
              <a:t>2015</a:t>
            </a:r>
          </a:p>
        </p:txBody>
      </p:sp>
      <p:sp>
        <p:nvSpPr>
          <p:cNvPr id="3077" name="Rectangle 7"/>
          <p:cNvSpPr>
            <a:spLocks noChangeArrowheads="1"/>
          </p:cNvSpPr>
          <p:nvPr/>
        </p:nvSpPr>
        <p:spPr bwMode="auto">
          <a:xfrm>
            <a:off x="827585" y="5230102"/>
            <a:ext cx="7418840"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spcBef>
                <a:spcPct val="20000"/>
              </a:spcBef>
            </a:pPr>
            <a:endParaRPr lang="en-US" sz="1800" dirty="0">
              <a:solidFill>
                <a:srgbClr val="00408C"/>
              </a:solidFill>
              <a:ea typeface="ヒラギノ角ゴ Pro W3" pitchFamily="1" charset="-128"/>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73070" y="5230102"/>
            <a:ext cx="626722" cy="78086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7779" y="5248637"/>
            <a:ext cx="575310" cy="765810"/>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33089" y="5248637"/>
            <a:ext cx="553432" cy="765810"/>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99293" y="5248637"/>
            <a:ext cx="601216" cy="765810"/>
          </a:xfrm>
          <a:prstGeom prst="rect">
            <a:avLst/>
          </a:prstGeom>
        </p:spPr>
      </p:pic>
    </p:spTree>
    <p:extLst>
      <p:ext uri="{BB962C8B-B14F-4D97-AF65-F5344CB8AC3E}">
        <p14:creationId xmlns:p14="http://schemas.microsoft.com/office/powerpoint/2010/main" val="14381764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92" y="260648"/>
            <a:ext cx="8229600" cy="1143000"/>
          </a:xfrm>
        </p:spPr>
        <p:txBody>
          <a:bodyPr/>
          <a:lstStyle/>
          <a:p>
            <a:r>
              <a:rPr lang="en-US" dirty="0"/>
              <a:t>Intellectual Property Infrastructure</a:t>
            </a:r>
          </a:p>
        </p:txBody>
      </p:sp>
      <p:sp>
        <p:nvSpPr>
          <p:cNvPr id="6" name="Rectangle 5"/>
          <p:cNvSpPr/>
          <p:nvPr/>
        </p:nvSpPr>
        <p:spPr>
          <a:xfrm>
            <a:off x="755576" y="1196752"/>
            <a:ext cx="7488832" cy="923330"/>
          </a:xfrm>
          <a:prstGeom prst="rect">
            <a:avLst/>
          </a:prstGeom>
        </p:spPr>
        <p:txBody>
          <a:bodyPr wrap="square">
            <a:spAutoFit/>
          </a:bodyPr>
          <a:lstStyle/>
          <a:p>
            <a:pPr fontAlgn="base">
              <a:spcBef>
                <a:spcPct val="50000"/>
              </a:spcBef>
              <a:spcAft>
                <a:spcPct val="0"/>
              </a:spcAft>
            </a:pPr>
            <a:r>
              <a:rPr lang="en-US" dirty="0">
                <a:solidFill>
                  <a:srgbClr val="000000"/>
                </a:solidFill>
              </a:rPr>
              <a:t>“</a:t>
            </a:r>
            <a:r>
              <a:rPr lang="en-US" i="1" dirty="0">
                <a:solidFill>
                  <a:srgbClr val="000000"/>
                </a:solidFill>
              </a:rPr>
              <a:t>Just as participation in the physical economy requires access to roads, bridges, and vehicles to transport goods, similar infrastructure is needed in the virtual and knowledge economy…</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3608" y="2310291"/>
            <a:ext cx="5904657" cy="4287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953439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107504" y="188914"/>
            <a:ext cx="9001000" cy="1152525"/>
          </a:xfrm>
        </p:spPr>
        <p:txBody>
          <a:bodyPr/>
          <a:lstStyle/>
          <a:p>
            <a:pPr eaLnBrk="1" hangingPunct="1"/>
            <a:r>
              <a:rPr lang="fr-CH" altLang="en-US" dirty="0" smtClean="0"/>
              <a:t>WIPO ADR </a:t>
            </a:r>
            <a:r>
              <a:rPr lang="fr-CH" altLang="en-US" dirty="0" err="1" smtClean="0"/>
              <a:t>Mediation</a:t>
            </a:r>
            <a:r>
              <a:rPr lang="fr-CH" altLang="en-US" dirty="0" smtClean="0"/>
              <a:t>, Arbitration, Expert </a:t>
            </a:r>
            <a:r>
              <a:rPr lang="fr-CH" altLang="en-US" dirty="0" err="1" smtClean="0"/>
              <a:t>Determination</a:t>
            </a:r>
            <a:endParaRPr lang="en-US" altLang="en-US" dirty="0" smtClean="0"/>
          </a:p>
        </p:txBody>
      </p:sp>
      <p:sp>
        <p:nvSpPr>
          <p:cNvPr id="6148" name="Rectangle 3"/>
          <p:cNvSpPr>
            <a:spLocks noGrp="1" noChangeArrowheads="1"/>
          </p:cNvSpPr>
          <p:nvPr>
            <p:ph type="body" idx="1"/>
          </p:nvPr>
        </p:nvSpPr>
        <p:spPr>
          <a:xfrm>
            <a:off x="317989" y="1340768"/>
            <a:ext cx="8428892" cy="4680620"/>
          </a:xfrm>
        </p:spPr>
        <p:txBody>
          <a:bodyPr/>
          <a:lstStyle/>
          <a:p>
            <a:pPr eaLnBrk="1" hangingPunct="1">
              <a:lnSpc>
                <a:spcPct val="90000"/>
              </a:lnSpc>
            </a:pPr>
            <a:endParaRPr lang="fr-CH" altLang="en-US" sz="2000" b="1" i="1" dirty="0" smtClean="0"/>
          </a:p>
          <a:p>
            <a:pPr eaLnBrk="1" hangingPunct="1">
              <a:lnSpc>
                <a:spcPct val="90000"/>
              </a:lnSpc>
              <a:spcAft>
                <a:spcPts val="1200"/>
              </a:spcAft>
            </a:pPr>
            <a:r>
              <a:rPr lang="fr-CH" altLang="en-US" sz="2000" b="1" i="1" dirty="0" err="1" smtClean="0"/>
              <a:t>Mediation</a:t>
            </a:r>
            <a:r>
              <a:rPr lang="fr-CH" altLang="en-US" sz="2000" dirty="0" smtClean="0"/>
              <a:t>: </a:t>
            </a:r>
            <a:r>
              <a:rPr lang="en-SG" altLang="en-US" sz="2000" dirty="0" smtClean="0"/>
              <a:t>informal consensual process in which a neutral intermediary, the mediator, </a:t>
            </a:r>
            <a:r>
              <a:rPr lang="en-SG" altLang="en-US" sz="2000" u="sng" dirty="0" smtClean="0"/>
              <a:t>assists the parties in reaching a settlement of their dispute</a:t>
            </a:r>
            <a:r>
              <a:rPr lang="en-SG" altLang="en-US" sz="2000" dirty="0" smtClean="0"/>
              <a:t>, based on the parties’ respective interests. The </a:t>
            </a:r>
            <a:r>
              <a:rPr lang="en-SG" altLang="en-US" sz="2000" u="sng" dirty="0" smtClean="0"/>
              <a:t>mediator cannot impose a decision</a:t>
            </a:r>
            <a:r>
              <a:rPr lang="en-SG" altLang="en-US" sz="2000" dirty="0" smtClean="0"/>
              <a:t>. The settlement agreement has force of contract. Mediation leaves open available court or agreed arbitration options.</a:t>
            </a:r>
          </a:p>
          <a:p>
            <a:pPr eaLnBrk="1" hangingPunct="1">
              <a:lnSpc>
                <a:spcPct val="90000"/>
              </a:lnSpc>
              <a:spcAft>
                <a:spcPts val="1200"/>
              </a:spcAft>
            </a:pPr>
            <a:r>
              <a:rPr lang="fr-CH" altLang="en-US" sz="2000" b="1" i="1" dirty="0" smtClean="0"/>
              <a:t>Arbitration</a:t>
            </a:r>
            <a:r>
              <a:rPr lang="fr-CH" altLang="en-US" sz="2000" dirty="0" smtClean="0"/>
              <a:t>: </a:t>
            </a:r>
            <a:r>
              <a:rPr lang="fr-CH" altLang="en-US" sz="2000" dirty="0" err="1" smtClean="0"/>
              <a:t>consensual</a:t>
            </a:r>
            <a:r>
              <a:rPr lang="fr-CH" altLang="en-US" sz="2000" dirty="0" smtClean="0"/>
              <a:t> </a:t>
            </a:r>
            <a:r>
              <a:rPr lang="fr-CH" altLang="en-US" sz="2000" dirty="0" err="1" smtClean="0"/>
              <a:t>procedure</a:t>
            </a:r>
            <a:r>
              <a:rPr lang="fr-CH" altLang="en-US" sz="2000" dirty="0" smtClean="0"/>
              <a:t> in </a:t>
            </a:r>
            <a:r>
              <a:rPr lang="fr-CH" altLang="en-US" sz="2000" dirty="0" err="1" smtClean="0"/>
              <a:t>which</a:t>
            </a:r>
            <a:r>
              <a:rPr lang="fr-CH" altLang="en-US" sz="2000" dirty="0" smtClean="0"/>
              <a:t> the parties </a:t>
            </a:r>
            <a:r>
              <a:rPr lang="fr-CH" altLang="en-US" sz="2000" dirty="0" err="1" smtClean="0"/>
              <a:t>submit</a:t>
            </a:r>
            <a:r>
              <a:rPr lang="fr-CH" altLang="en-US" sz="2000" dirty="0" smtClean="0"/>
              <a:t> </a:t>
            </a:r>
            <a:r>
              <a:rPr lang="fr-CH" altLang="en-US" sz="2000" dirty="0" err="1" smtClean="0"/>
              <a:t>their</a:t>
            </a:r>
            <a:r>
              <a:rPr lang="fr-CH" altLang="en-US" sz="2000" dirty="0" smtClean="0"/>
              <a:t> dispute to one or more </a:t>
            </a:r>
            <a:r>
              <a:rPr lang="fr-CH" altLang="en-US" sz="2000" dirty="0" err="1" smtClean="0"/>
              <a:t>chosen</a:t>
            </a:r>
            <a:r>
              <a:rPr lang="fr-CH" altLang="en-US" sz="2000" dirty="0" smtClean="0"/>
              <a:t> </a:t>
            </a:r>
            <a:r>
              <a:rPr lang="fr-CH" altLang="en-US" sz="2000" dirty="0" err="1" smtClean="0"/>
              <a:t>arbitrators</a:t>
            </a:r>
            <a:r>
              <a:rPr lang="fr-CH" altLang="en-US" sz="2000" dirty="0" smtClean="0"/>
              <a:t>, for a </a:t>
            </a:r>
            <a:r>
              <a:rPr lang="fr-CH" altLang="en-US" sz="2000" u="sng" dirty="0" smtClean="0"/>
              <a:t>binding and final </a:t>
            </a:r>
            <a:r>
              <a:rPr lang="fr-CH" altLang="en-US" sz="2000" u="sng" dirty="0" err="1" smtClean="0"/>
              <a:t>decision</a:t>
            </a:r>
            <a:r>
              <a:rPr lang="fr-CH" altLang="en-US" sz="2000" dirty="0" smtClean="0"/>
              <a:t> (</a:t>
            </a:r>
            <a:r>
              <a:rPr lang="fr-CH" altLang="en-US" sz="2000" dirty="0" err="1" smtClean="0"/>
              <a:t>award</a:t>
            </a:r>
            <a:r>
              <a:rPr lang="fr-CH" altLang="en-US" sz="2000" dirty="0" smtClean="0"/>
              <a:t>) </a:t>
            </a:r>
            <a:r>
              <a:rPr lang="fr-CH" altLang="en-US" sz="2000" dirty="0" err="1" smtClean="0"/>
              <a:t>based</a:t>
            </a:r>
            <a:r>
              <a:rPr lang="fr-CH" altLang="en-US" sz="2000" dirty="0" smtClean="0"/>
              <a:t> on the parties’ </a:t>
            </a:r>
            <a:r>
              <a:rPr lang="fr-CH" altLang="en-US" sz="2000" dirty="0" err="1" smtClean="0"/>
              <a:t>rights</a:t>
            </a:r>
            <a:r>
              <a:rPr lang="fr-CH" altLang="en-US" sz="2000" dirty="0" smtClean="0"/>
              <a:t> and obligations and </a:t>
            </a:r>
            <a:r>
              <a:rPr lang="fr-CH" altLang="en-US" sz="2000" u="sng" dirty="0" err="1" smtClean="0"/>
              <a:t>enforceable</a:t>
            </a:r>
            <a:r>
              <a:rPr lang="fr-CH" altLang="en-US" sz="2000" dirty="0" smtClean="0"/>
              <a:t> </a:t>
            </a:r>
            <a:r>
              <a:rPr lang="fr-CH" altLang="en-US" sz="2000" dirty="0" err="1" smtClean="0"/>
              <a:t>internationally</a:t>
            </a:r>
            <a:r>
              <a:rPr lang="fr-CH" altLang="en-US" sz="2000" dirty="0" smtClean="0"/>
              <a:t>.  Arbitration </a:t>
            </a:r>
            <a:r>
              <a:rPr lang="fr-CH" altLang="en-US" sz="2000" dirty="0" err="1" smtClean="0"/>
              <a:t>normally</a:t>
            </a:r>
            <a:r>
              <a:rPr lang="fr-CH" altLang="en-US" sz="2000" dirty="0" smtClean="0"/>
              <a:t> </a:t>
            </a:r>
            <a:r>
              <a:rPr lang="fr-CH" altLang="en-US" sz="2000" dirty="0" err="1" smtClean="0"/>
              <a:t>forecloses</a:t>
            </a:r>
            <a:r>
              <a:rPr lang="fr-CH" altLang="en-US" sz="2000" dirty="0" smtClean="0"/>
              <a:t> court options.</a:t>
            </a:r>
          </a:p>
          <a:p>
            <a:pPr eaLnBrk="1" hangingPunct="1">
              <a:lnSpc>
                <a:spcPct val="90000"/>
              </a:lnSpc>
            </a:pPr>
            <a:r>
              <a:rPr lang="fr-CH" altLang="en-US" sz="2000" b="1" i="1" dirty="0" smtClean="0"/>
              <a:t>Expert </a:t>
            </a:r>
            <a:r>
              <a:rPr lang="fr-CH" altLang="en-US" sz="2000" b="1" i="1" dirty="0" err="1" smtClean="0"/>
              <a:t>Determination</a:t>
            </a:r>
            <a:r>
              <a:rPr lang="fr-CH" altLang="en-US" sz="2000" dirty="0" smtClean="0"/>
              <a:t>: </a:t>
            </a:r>
            <a:r>
              <a:rPr lang="fr-CH" altLang="en-US" sz="2000" dirty="0" err="1" smtClean="0"/>
              <a:t>consensual</a:t>
            </a:r>
            <a:r>
              <a:rPr lang="fr-CH" altLang="en-US" sz="2000" dirty="0" smtClean="0"/>
              <a:t> </a:t>
            </a:r>
            <a:r>
              <a:rPr lang="fr-CH" altLang="en-US" sz="2000" dirty="0" err="1" smtClean="0"/>
              <a:t>procedure</a:t>
            </a:r>
            <a:r>
              <a:rPr lang="fr-CH" altLang="en-US" sz="2000" dirty="0" smtClean="0"/>
              <a:t> in </a:t>
            </a:r>
            <a:r>
              <a:rPr lang="fr-CH" altLang="en-US" sz="2000" dirty="0" err="1" smtClean="0"/>
              <a:t>which</a:t>
            </a:r>
            <a:r>
              <a:rPr lang="fr-CH" altLang="en-US" sz="2000" dirty="0" smtClean="0"/>
              <a:t> the parties </a:t>
            </a:r>
            <a:r>
              <a:rPr lang="fr-CH" altLang="en-US" sz="2000" dirty="0" err="1" smtClean="0"/>
              <a:t>submit</a:t>
            </a:r>
            <a:r>
              <a:rPr lang="fr-CH" altLang="en-US" sz="2000" dirty="0" smtClean="0"/>
              <a:t> a </a:t>
            </a:r>
            <a:r>
              <a:rPr lang="fr-CH" altLang="en-US" sz="2000" u="sng" dirty="0" err="1" smtClean="0"/>
              <a:t>specific</a:t>
            </a:r>
            <a:r>
              <a:rPr lang="fr-CH" altLang="en-US" sz="2000" u="sng" dirty="0" smtClean="0"/>
              <a:t> </a:t>
            </a:r>
            <a:r>
              <a:rPr lang="fr-CH" altLang="en-US" sz="2000" u="sng" dirty="0" err="1" smtClean="0"/>
              <a:t>matter</a:t>
            </a:r>
            <a:r>
              <a:rPr lang="fr-CH" altLang="en-US" sz="2000" dirty="0" smtClean="0"/>
              <a:t> (</a:t>
            </a:r>
            <a:r>
              <a:rPr lang="fr-CH" altLang="en-US" sz="2000" dirty="0" err="1" smtClean="0"/>
              <a:t>e.g</a:t>
            </a:r>
            <a:r>
              <a:rPr lang="fr-CH" altLang="en-US" sz="2000" dirty="0" smtClean="0"/>
              <a:t>., </a:t>
            </a:r>
            <a:r>
              <a:rPr lang="fr-CH" altLang="en-US" sz="2000" dirty="0" err="1" smtClean="0"/>
              <a:t>technical</a:t>
            </a:r>
            <a:r>
              <a:rPr lang="fr-CH" altLang="en-US" sz="2000" dirty="0" smtClean="0"/>
              <a:t> question) to one or more experts </a:t>
            </a:r>
            <a:r>
              <a:rPr lang="fr-CH" altLang="en-US" sz="2000" dirty="0" err="1" smtClean="0"/>
              <a:t>who</a:t>
            </a:r>
            <a:r>
              <a:rPr lang="fr-CH" altLang="en-US" sz="2000" dirty="0" smtClean="0"/>
              <a:t> </a:t>
            </a:r>
            <a:r>
              <a:rPr lang="fr-CH" altLang="en-US" sz="2000" dirty="0" err="1" smtClean="0"/>
              <a:t>make</a:t>
            </a:r>
            <a:r>
              <a:rPr lang="fr-CH" altLang="en-US" sz="2000" dirty="0" smtClean="0"/>
              <a:t> a </a:t>
            </a:r>
            <a:r>
              <a:rPr lang="fr-CH" altLang="en-US" sz="2000" u="sng" dirty="0" err="1" smtClean="0"/>
              <a:t>determination</a:t>
            </a:r>
            <a:r>
              <a:rPr lang="fr-CH" altLang="en-US" sz="2000" dirty="0" smtClean="0"/>
              <a:t> on the </a:t>
            </a:r>
            <a:r>
              <a:rPr lang="fr-CH" altLang="en-US" sz="2000" dirty="0" err="1" smtClean="0"/>
              <a:t>matter</a:t>
            </a:r>
            <a:r>
              <a:rPr lang="fr-CH" altLang="en-US" sz="2000" dirty="0" smtClean="0"/>
              <a:t>, </a:t>
            </a:r>
            <a:r>
              <a:rPr lang="fr-CH" altLang="en-US" sz="2000" dirty="0" err="1" smtClean="0"/>
              <a:t>which</a:t>
            </a:r>
            <a:r>
              <a:rPr lang="fr-CH" altLang="en-US" sz="2000" dirty="0" smtClean="0"/>
              <a:t> </a:t>
            </a:r>
            <a:r>
              <a:rPr lang="fr-CH" altLang="en-US" sz="2000" dirty="0" err="1" smtClean="0"/>
              <a:t>can</a:t>
            </a:r>
            <a:r>
              <a:rPr lang="fr-CH" altLang="en-US" sz="2000" dirty="0" smtClean="0"/>
              <a:t> </a:t>
            </a:r>
            <a:r>
              <a:rPr lang="fr-CH" altLang="en-US" sz="2000" dirty="0" err="1" smtClean="0"/>
              <a:t>be</a:t>
            </a:r>
            <a:r>
              <a:rPr lang="fr-CH" altLang="en-US" sz="2000" dirty="0" smtClean="0"/>
              <a:t> binding </a:t>
            </a:r>
            <a:r>
              <a:rPr lang="fr-CH" altLang="en-US" sz="2000" dirty="0" err="1" smtClean="0"/>
              <a:t>unless</a:t>
            </a:r>
            <a:r>
              <a:rPr lang="fr-CH" altLang="en-US" sz="2000" dirty="0" smtClean="0"/>
              <a:t> the parties have </a:t>
            </a:r>
            <a:r>
              <a:rPr lang="fr-CH" altLang="en-US" sz="2000" dirty="0" err="1" smtClean="0"/>
              <a:t>agreed</a:t>
            </a:r>
            <a:r>
              <a:rPr lang="fr-CH" altLang="en-US" sz="2000" dirty="0" smtClean="0"/>
              <a:t> </a:t>
            </a:r>
            <a:r>
              <a:rPr lang="fr-CH" altLang="en-US" sz="2000" dirty="0" err="1" smtClean="0"/>
              <a:t>otherwise</a:t>
            </a:r>
            <a:r>
              <a:rPr lang="fr-CH" altLang="en-US" sz="2000" dirty="0" smtClean="0"/>
              <a:t>.</a:t>
            </a:r>
            <a:endParaRPr lang="en-US" altLang="en-US" sz="2000" dirty="0" smtClean="0"/>
          </a:p>
        </p:txBody>
      </p:sp>
    </p:spTree>
    <p:extLst>
      <p:ext uri="{BB962C8B-B14F-4D97-AF65-F5344CB8AC3E}">
        <p14:creationId xmlns:p14="http://schemas.microsoft.com/office/powerpoint/2010/main" val="111174155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611066" y="0"/>
            <a:ext cx="7772400" cy="838200"/>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r>
              <a:rPr lang="en-US" altLang="en-US" dirty="0" smtClean="0"/>
              <a:t>Why Consider IP ADR?</a:t>
            </a:r>
          </a:p>
        </p:txBody>
      </p:sp>
      <p:sp>
        <p:nvSpPr>
          <p:cNvPr id="7172" name="Rectangle 3"/>
          <p:cNvSpPr>
            <a:spLocks noGrp="1" noChangeArrowheads="1"/>
          </p:cNvSpPr>
          <p:nvPr>
            <p:ph type="body" idx="1"/>
          </p:nvPr>
        </p:nvSpPr>
        <p:spPr>
          <a:xfrm>
            <a:off x="650631" y="1196752"/>
            <a:ext cx="8308731" cy="4824536"/>
          </a:xfrm>
        </p:spPr>
        <p:txBody>
          <a:bodyPr/>
          <a:lstStyle/>
          <a:p>
            <a:pPr>
              <a:lnSpc>
                <a:spcPct val="90000"/>
              </a:lnSpc>
            </a:pPr>
            <a:r>
              <a:rPr lang="en-US" altLang="en-US" sz="2000" u="sng" dirty="0" smtClean="0"/>
              <a:t>Cost</a:t>
            </a:r>
            <a:r>
              <a:rPr lang="en-US" altLang="en-US" sz="2000" dirty="0" smtClean="0"/>
              <a:t> of IP court litigation</a:t>
            </a:r>
          </a:p>
          <a:p>
            <a:pPr lvl="1">
              <a:lnSpc>
                <a:spcPct val="90000"/>
              </a:lnSpc>
              <a:spcAft>
                <a:spcPts val="1200"/>
              </a:spcAft>
            </a:pPr>
            <a:r>
              <a:rPr lang="en-US" altLang="en-US" sz="2000" i="1" dirty="0" smtClean="0"/>
              <a:t>Calls for expedient solutions</a:t>
            </a:r>
          </a:p>
          <a:p>
            <a:pPr>
              <a:lnSpc>
                <a:spcPct val="90000"/>
              </a:lnSpc>
            </a:pPr>
            <a:r>
              <a:rPr lang="en-US" altLang="en-US" sz="2000" u="sng" dirty="0" smtClean="0"/>
              <a:t>Internationalization</a:t>
            </a:r>
            <a:r>
              <a:rPr lang="en-US" altLang="en-US" sz="2000" dirty="0" smtClean="0"/>
              <a:t> of creation/use of IP</a:t>
            </a:r>
          </a:p>
          <a:p>
            <a:pPr lvl="1">
              <a:lnSpc>
                <a:spcPct val="90000"/>
              </a:lnSpc>
              <a:spcAft>
                <a:spcPts val="1200"/>
              </a:spcAft>
            </a:pPr>
            <a:r>
              <a:rPr lang="en-US" altLang="en-US" sz="2000" i="1" dirty="0" smtClean="0"/>
              <a:t>Calls for cross-border solutions; consolidate in one procedure</a:t>
            </a:r>
          </a:p>
          <a:p>
            <a:pPr>
              <a:lnSpc>
                <a:spcPct val="90000"/>
              </a:lnSpc>
            </a:pPr>
            <a:r>
              <a:rPr lang="en-US" altLang="en-US" sz="2000" u="sng" dirty="0" smtClean="0"/>
              <a:t>Technical and specialized</a:t>
            </a:r>
            <a:r>
              <a:rPr lang="en-US" altLang="en-US" sz="2000" dirty="0" smtClean="0"/>
              <a:t> nature of IP</a:t>
            </a:r>
          </a:p>
          <a:p>
            <a:pPr lvl="1">
              <a:lnSpc>
                <a:spcPct val="90000"/>
              </a:lnSpc>
              <a:spcAft>
                <a:spcPts val="1200"/>
              </a:spcAft>
            </a:pPr>
            <a:r>
              <a:rPr lang="en-US" altLang="en-US" sz="2000" i="1" dirty="0" smtClean="0"/>
              <a:t>Calls for specific expertise of the neutral</a:t>
            </a:r>
          </a:p>
          <a:p>
            <a:pPr>
              <a:lnSpc>
                <a:spcPct val="90000"/>
              </a:lnSpc>
            </a:pPr>
            <a:r>
              <a:rPr lang="en-US" altLang="en-US" sz="2000" dirty="0" smtClean="0"/>
              <a:t>Short product and market cycles in IP</a:t>
            </a:r>
          </a:p>
          <a:p>
            <a:pPr lvl="1">
              <a:lnSpc>
                <a:spcPct val="90000"/>
              </a:lnSpc>
              <a:spcAft>
                <a:spcPts val="1200"/>
              </a:spcAft>
            </a:pPr>
            <a:r>
              <a:rPr lang="en-US" altLang="en-US" sz="2000" i="1" dirty="0" smtClean="0"/>
              <a:t>Calls for time-efficient procedures</a:t>
            </a:r>
          </a:p>
          <a:p>
            <a:pPr>
              <a:lnSpc>
                <a:spcPct val="90000"/>
              </a:lnSpc>
            </a:pPr>
            <a:r>
              <a:rPr lang="en-US" altLang="en-US" sz="2000" u="sng" dirty="0" smtClean="0"/>
              <a:t>Confidential</a:t>
            </a:r>
            <a:r>
              <a:rPr lang="en-US" altLang="en-US" sz="2000" dirty="0" smtClean="0"/>
              <a:t> nature of IP</a:t>
            </a:r>
          </a:p>
          <a:p>
            <a:pPr lvl="1">
              <a:lnSpc>
                <a:spcPct val="90000"/>
              </a:lnSpc>
              <a:spcAft>
                <a:spcPts val="1200"/>
              </a:spcAft>
            </a:pPr>
            <a:r>
              <a:rPr lang="en-US" altLang="en-US" sz="2000" i="1" dirty="0" smtClean="0"/>
              <a:t>Calls for private procedures</a:t>
            </a:r>
          </a:p>
          <a:p>
            <a:pPr>
              <a:lnSpc>
                <a:spcPct val="90000"/>
              </a:lnSpc>
            </a:pPr>
            <a:r>
              <a:rPr lang="en-US" altLang="en-US" sz="2000" u="sng" dirty="0" smtClean="0"/>
              <a:t>Collaborative</a:t>
            </a:r>
            <a:r>
              <a:rPr lang="en-US" altLang="en-US" sz="2000" dirty="0" smtClean="0"/>
              <a:t> nature of IP creation and commercialization</a:t>
            </a:r>
          </a:p>
          <a:p>
            <a:pPr lvl="1">
              <a:lnSpc>
                <a:spcPct val="90000"/>
              </a:lnSpc>
            </a:pPr>
            <a:r>
              <a:rPr lang="en-US" altLang="en-US" sz="2000" i="1" dirty="0" smtClean="0"/>
              <a:t>Calls for mechanisms that preserve relations</a:t>
            </a:r>
          </a:p>
          <a:p>
            <a:pPr>
              <a:lnSpc>
                <a:spcPct val="90000"/>
              </a:lnSpc>
            </a:pPr>
            <a:endParaRPr lang="en-US" altLang="en-US" i="1" dirty="0" smtClean="0"/>
          </a:p>
          <a:p>
            <a:pPr>
              <a:lnSpc>
                <a:spcPct val="90000"/>
              </a:lnSpc>
            </a:pPr>
            <a:endParaRPr lang="en-US" altLang="en-US" i="1" dirty="0" smtClean="0"/>
          </a:p>
        </p:txBody>
      </p:sp>
    </p:spTree>
    <p:extLst>
      <p:ext uri="{BB962C8B-B14F-4D97-AF65-F5344CB8AC3E}">
        <p14:creationId xmlns:p14="http://schemas.microsoft.com/office/powerpoint/2010/main" val="235266788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4638"/>
            <a:ext cx="8229600" cy="850106"/>
          </a:xfrm>
        </p:spPr>
        <p:txBody>
          <a:bodyPr/>
          <a:lstStyle/>
          <a:p>
            <a:r>
              <a:rPr lang="fr-CH" altLang="en-US" dirty="0" smtClean="0"/>
              <a:t>Routes to WIPO ADR</a:t>
            </a:r>
            <a:endParaRPr lang="en-US" altLang="en-US" dirty="0" smtClean="0"/>
          </a:p>
        </p:txBody>
      </p:sp>
      <p:sp>
        <p:nvSpPr>
          <p:cNvPr id="8195" name="Rectangle 3"/>
          <p:cNvSpPr>
            <a:spLocks noGrp="1" noChangeArrowheads="1"/>
          </p:cNvSpPr>
          <p:nvPr>
            <p:ph type="body" idx="1"/>
          </p:nvPr>
        </p:nvSpPr>
        <p:spPr>
          <a:xfrm>
            <a:off x="457200" y="1268760"/>
            <a:ext cx="8229600" cy="5400600"/>
          </a:xfrm>
        </p:spPr>
        <p:txBody>
          <a:bodyPr/>
          <a:lstStyle/>
          <a:p>
            <a:pPr eaLnBrk="1" hangingPunct="1"/>
            <a:r>
              <a:rPr lang="en-US" altLang="en-US" sz="2000" dirty="0" smtClean="0"/>
              <a:t>ADR </a:t>
            </a:r>
            <a:r>
              <a:rPr lang="en-US" altLang="en-US" sz="2000" u="sng" dirty="0" smtClean="0"/>
              <a:t>contract clause </a:t>
            </a:r>
            <a:r>
              <a:rPr lang="en-US" altLang="en-US" sz="2000" dirty="0" smtClean="0"/>
              <a:t>electing WIPO Rules</a:t>
            </a:r>
          </a:p>
          <a:p>
            <a:pPr lvl="2" eaLnBrk="1" hangingPunct="1"/>
            <a:r>
              <a:rPr lang="en-US" altLang="en-US" sz="2000" dirty="0" smtClean="0"/>
              <a:t>WIPO Mediation, and/or</a:t>
            </a:r>
          </a:p>
          <a:p>
            <a:pPr lvl="2" eaLnBrk="1" hangingPunct="1"/>
            <a:r>
              <a:rPr lang="en-US" altLang="en-US" sz="2000" dirty="0" smtClean="0"/>
              <a:t>WIPO (Expedited) Arbitration, and/or</a:t>
            </a:r>
          </a:p>
          <a:p>
            <a:pPr lvl="2" eaLnBrk="1" hangingPunct="1">
              <a:spcAft>
                <a:spcPts val="1200"/>
              </a:spcAft>
            </a:pPr>
            <a:r>
              <a:rPr lang="en-US" altLang="en-US" sz="2000" dirty="0" smtClean="0"/>
              <a:t>WIPO Expert Determination</a:t>
            </a:r>
          </a:p>
          <a:p>
            <a:pPr lvl="1">
              <a:spcAft>
                <a:spcPts val="600"/>
              </a:spcAft>
            </a:pPr>
            <a:r>
              <a:rPr lang="en-US" altLang="en-US" sz="2000" u="sng" dirty="0" smtClean="0"/>
              <a:t>Model clauses</a:t>
            </a:r>
            <a:r>
              <a:rPr lang="en-US" altLang="en-US" sz="2000" dirty="0" smtClean="0"/>
              <a:t>: </a:t>
            </a:r>
            <a:r>
              <a:rPr lang="en-US" altLang="en-US" sz="2000" dirty="0" smtClean="0">
                <a:hlinkClick r:id="rId2"/>
              </a:rPr>
              <a:t>www.wipo.int/amc/en/clauses/index.html</a:t>
            </a:r>
            <a:r>
              <a:rPr lang="en-US" altLang="en-US" sz="2000" dirty="0" smtClean="0"/>
              <a:t> </a:t>
            </a:r>
          </a:p>
          <a:p>
            <a:pPr lvl="2">
              <a:spcAft>
                <a:spcPts val="1200"/>
              </a:spcAft>
            </a:pPr>
            <a:r>
              <a:rPr lang="en-US" altLang="en-US" sz="2000" dirty="0" smtClean="0"/>
              <a:t>Parties can shape the process via the clause (e.g., location, language, law)</a:t>
            </a:r>
          </a:p>
          <a:p>
            <a:pPr>
              <a:spcAft>
                <a:spcPts val="1200"/>
              </a:spcAft>
            </a:pPr>
            <a:r>
              <a:rPr lang="en-US" altLang="en-US" sz="2000" dirty="0" smtClean="0"/>
              <a:t>ADR submission agreement electing WIPO Rules, e.g., in existing non-contractual disputes</a:t>
            </a:r>
          </a:p>
          <a:p>
            <a:r>
              <a:rPr lang="en-US" altLang="en-US" sz="2000" dirty="0" smtClean="0"/>
              <a:t>Court referrals</a:t>
            </a:r>
          </a:p>
        </p:txBody>
      </p:sp>
    </p:spTree>
    <p:extLst>
      <p:ext uri="{BB962C8B-B14F-4D97-AF65-F5344CB8AC3E}">
        <p14:creationId xmlns:p14="http://schemas.microsoft.com/office/powerpoint/2010/main" val="331192140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ChangeArrowheads="1"/>
          </p:cNvSpPr>
          <p:nvPr/>
        </p:nvSpPr>
        <p:spPr bwMode="auto">
          <a:xfrm>
            <a:off x="118697" y="3403392"/>
            <a:ext cx="8906608" cy="338554"/>
          </a:xfrm>
          <a:prstGeom prst="rect">
            <a:avLst/>
          </a:prstGeom>
          <a:gradFill rotWithShape="1">
            <a:gsLst>
              <a:gs pos="0">
                <a:srgbClr val="D4DBE3"/>
              </a:gs>
              <a:gs pos="100000">
                <a:srgbClr val="70899B"/>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SG" altLang="en-US" sz="1600">
              <a:solidFill>
                <a:srgbClr val="D4DBE3"/>
              </a:solidFill>
            </a:endParaRPr>
          </a:p>
        </p:txBody>
      </p:sp>
      <p:sp>
        <p:nvSpPr>
          <p:cNvPr id="9220" name="Rectangle 3"/>
          <p:cNvSpPr>
            <a:spLocks noGrp="1" noChangeArrowheads="1"/>
          </p:cNvSpPr>
          <p:nvPr>
            <p:ph type="title"/>
          </p:nvPr>
        </p:nvSpPr>
        <p:spPr>
          <a:xfrm>
            <a:off x="184638" y="0"/>
            <a:ext cx="8229600" cy="1143000"/>
          </a:xfrm>
        </p:spPr>
        <p:txBody>
          <a:bodyPr/>
          <a:lstStyle/>
          <a:p>
            <a:r>
              <a:rPr lang="en-US" altLang="en-US" dirty="0" smtClean="0"/>
              <a:t>WIPO ADR Options</a:t>
            </a:r>
          </a:p>
        </p:txBody>
      </p:sp>
      <p:grpSp>
        <p:nvGrpSpPr>
          <p:cNvPr id="9221" name="Group 4"/>
          <p:cNvGrpSpPr>
            <a:grpSpLocks/>
          </p:cNvGrpSpPr>
          <p:nvPr/>
        </p:nvGrpSpPr>
        <p:grpSpPr bwMode="auto">
          <a:xfrm>
            <a:off x="4705351" y="3675063"/>
            <a:ext cx="2259623" cy="584200"/>
            <a:chOff x="3697" y="2536"/>
            <a:chExt cx="1542" cy="368"/>
          </a:xfrm>
        </p:grpSpPr>
        <p:sp>
          <p:nvSpPr>
            <p:cNvPr id="9252" name="Rectangle 5"/>
            <p:cNvSpPr>
              <a:spLocks noChangeArrowheads="1"/>
            </p:cNvSpPr>
            <p:nvPr/>
          </p:nvSpPr>
          <p:spPr bwMode="auto">
            <a:xfrm>
              <a:off x="3697" y="2536"/>
              <a:ext cx="1542" cy="362"/>
            </a:xfrm>
            <a:prstGeom prst="rect">
              <a:avLst/>
            </a:prstGeom>
            <a:solidFill>
              <a:srgbClr val="D4DBE3"/>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SG" altLang="en-US" sz="1600">
                <a:solidFill>
                  <a:srgbClr val="D4DBE3"/>
                </a:solidFill>
              </a:endParaRPr>
            </a:p>
          </p:txBody>
        </p:sp>
        <p:sp>
          <p:nvSpPr>
            <p:cNvPr id="9253" name="Text Box 6"/>
            <p:cNvSpPr txBox="1">
              <a:spLocks noChangeArrowheads="1"/>
            </p:cNvSpPr>
            <p:nvPr/>
          </p:nvSpPr>
          <p:spPr bwMode="auto">
            <a:xfrm>
              <a:off x="3697" y="2536"/>
              <a:ext cx="771" cy="368"/>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Expedited Arbitration</a:t>
              </a:r>
            </a:p>
          </p:txBody>
        </p:sp>
        <p:sp>
          <p:nvSpPr>
            <p:cNvPr id="9254" name="Text Box 7"/>
            <p:cNvSpPr txBox="1">
              <a:spLocks noChangeArrowheads="1"/>
            </p:cNvSpPr>
            <p:nvPr/>
          </p:nvSpPr>
          <p:spPr bwMode="auto">
            <a:xfrm>
              <a:off x="4468" y="2536"/>
              <a:ext cx="771" cy="368"/>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Arbitration</a:t>
              </a:r>
            </a:p>
            <a:p>
              <a:pPr algn="ctr" eaLnBrk="1" hangingPunct="1">
                <a:spcBef>
                  <a:spcPct val="0"/>
                </a:spcBef>
                <a:buFontTx/>
                <a:buNone/>
              </a:pPr>
              <a:endParaRPr kumimoji="1" lang="en-US" altLang="en-US" sz="1600"/>
            </a:p>
          </p:txBody>
        </p:sp>
      </p:grpSp>
      <p:sp>
        <p:nvSpPr>
          <p:cNvPr id="9222" name="Text Box 8"/>
          <p:cNvSpPr txBox="1">
            <a:spLocks noChangeArrowheads="1"/>
          </p:cNvSpPr>
          <p:nvPr/>
        </p:nvSpPr>
        <p:spPr bwMode="auto">
          <a:xfrm>
            <a:off x="2335824" y="1557338"/>
            <a:ext cx="2236177" cy="830995"/>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WIPO Contract Clause/ Submission Agreement</a:t>
            </a:r>
          </a:p>
        </p:txBody>
      </p:sp>
      <p:sp>
        <p:nvSpPr>
          <p:cNvPr id="9223" name="Text Box 9"/>
          <p:cNvSpPr txBox="1">
            <a:spLocks noChangeArrowheads="1"/>
          </p:cNvSpPr>
          <p:nvPr/>
        </p:nvSpPr>
        <p:spPr bwMode="auto">
          <a:xfrm>
            <a:off x="231531" y="3667125"/>
            <a:ext cx="1529862" cy="584200"/>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Expert Determination</a:t>
            </a:r>
          </a:p>
        </p:txBody>
      </p:sp>
      <p:sp>
        <p:nvSpPr>
          <p:cNvPr id="9224" name="Text Box 10"/>
          <p:cNvSpPr txBox="1">
            <a:spLocks noChangeArrowheads="1"/>
          </p:cNvSpPr>
          <p:nvPr/>
        </p:nvSpPr>
        <p:spPr bwMode="auto">
          <a:xfrm>
            <a:off x="231531" y="5186364"/>
            <a:ext cx="1529862"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Determination</a:t>
            </a:r>
          </a:p>
        </p:txBody>
      </p:sp>
      <p:sp>
        <p:nvSpPr>
          <p:cNvPr id="9225" name="Text Box 11"/>
          <p:cNvSpPr txBox="1">
            <a:spLocks noChangeArrowheads="1"/>
          </p:cNvSpPr>
          <p:nvPr/>
        </p:nvSpPr>
        <p:spPr bwMode="auto">
          <a:xfrm>
            <a:off x="2335824" y="2471739"/>
            <a:ext cx="2236177"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(Negotiation)</a:t>
            </a:r>
          </a:p>
        </p:txBody>
      </p:sp>
      <p:sp>
        <p:nvSpPr>
          <p:cNvPr id="9226" name="Text Box 12"/>
          <p:cNvSpPr txBox="1">
            <a:spLocks noChangeArrowheads="1"/>
          </p:cNvSpPr>
          <p:nvPr/>
        </p:nvSpPr>
        <p:spPr bwMode="auto">
          <a:xfrm>
            <a:off x="2335824" y="3119439"/>
            <a:ext cx="2236177" cy="339725"/>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Mediation</a:t>
            </a:r>
          </a:p>
        </p:txBody>
      </p:sp>
      <p:sp>
        <p:nvSpPr>
          <p:cNvPr id="9227" name="Text Box 13"/>
          <p:cNvSpPr txBox="1">
            <a:spLocks noChangeArrowheads="1"/>
          </p:cNvSpPr>
          <p:nvPr/>
        </p:nvSpPr>
        <p:spPr bwMode="auto">
          <a:xfrm>
            <a:off x="5037993" y="5186364"/>
            <a:ext cx="1594338"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Award</a:t>
            </a:r>
          </a:p>
        </p:txBody>
      </p:sp>
      <p:cxnSp>
        <p:nvCxnSpPr>
          <p:cNvPr id="9228" name="AutoShape 14"/>
          <p:cNvCxnSpPr>
            <a:cxnSpLocks noChangeShapeType="1"/>
            <a:stCxn id="9225" idx="3"/>
            <a:endCxn id="9252" idx="0"/>
          </p:cNvCxnSpPr>
          <p:nvPr/>
        </p:nvCxnSpPr>
        <p:spPr bwMode="auto">
          <a:xfrm>
            <a:off x="4572000" y="2641601"/>
            <a:ext cx="1263162" cy="10334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29" name="AutoShape 15"/>
          <p:cNvCxnSpPr>
            <a:cxnSpLocks noChangeShapeType="1"/>
            <a:stCxn id="9223" idx="2"/>
            <a:endCxn id="9224" idx="0"/>
          </p:cNvCxnSpPr>
          <p:nvPr/>
        </p:nvCxnSpPr>
        <p:spPr bwMode="auto">
          <a:xfrm>
            <a:off x="996462" y="4251325"/>
            <a:ext cx="0" cy="935038"/>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0" name="AutoShape 16"/>
          <p:cNvCxnSpPr>
            <a:cxnSpLocks noChangeShapeType="1"/>
            <a:stCxn id="9226" idx="2"/>
            <a:endCxn id="9251" idx="0"/>
          </p:cNvCxnSpPr>
          <p:nvPr/>
        </p:nvCxnSpPr>
        <p:spPr bwMode="auto">
          <a:xfrm>
            <a:off x="3453912" y="3459163"/>
            <a:ext cx="1465" cy="172720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1" name="AutoShape 17"/>
          <p:cNvCxnSpPr>
            <a:cxnSpLocks noChangeShapeType="1"/>
            <a:stCxn id="9225" idx="2"/>
            <a:endCxn id="9226" idx="0"/>
          </p:cNvCxnSpPr>
          <p:nvPr/>
        </p:nvCxnSpPr>
        <p:spPr bwMode="auto">
          <a:xfrm>
            <a:off x="3453912" y="2811464"/>
            <a:ext cx="0" cy="30797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2" name="AutoShape 18"/>
          <p:cNvCxnSpPr>
            <a:cxnSpLocks noChangeShapeType="1"/>
            <a:stCxn id="9222" idx="2"/>
            <a:endCxn id="9225" idx="0"/>
          </p:cNvCxnSpPr>
          <p:nvPr/>
        </p:nvCxnSpPr>
        <p:spPr bwMode="auto">
          <a:xfrm>
            <a:off x="3453913" y="2388333"/>
            <a:ext cx="0" cy="83406"/>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3" name="AutoShape 19"/>
          <p:cNvCxnSpPr>
            <a:cxnSpLocks noChangeShapeType="1"/>
            <a:stCxn id="9226" idx="1"/>
            <a:endCxn id="9223" idx="0"/>
          </p:cNvCxnSpPr>
          <p:nvPr/>
        </p:nvCxnSpPr>
        <p:spPr bwMode="auto">
          <a:xfrm rot="10800000" flipV="1">
            <a:off x="996462" y="3289301"/>
            <a:ext cx="1339362" cy="377825"/>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4" name="AutoShape 20"/>
          <p:cNvCxnSpPr>
            <a:cxnSpLocks noChangeShapeType="1"/>
            <a:stCxn id="9225" idx="1"/>
            <a:endCxn id="9223" idx="0"/>
          </p:cNvCxnSpPr>
          <p:nvPr/>
        </p:nvCxnSpPr>
        <p:spPr bwMode="auto">
          <a:xfrm rot="10800000" flipV="1">
            <a:off x="996462" y="2641601"/>
            <a:ext cx="1339362" cy="1025525"/>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5" name="AutoShape 21"/>
          <p:cNvCxnSpPr>
            <a:cxnSpLocks noChangeShapeType="1"/>
            <a:stCxn id="9226" idx="3"/>
            <a:endCxn id="9252" idx="0"/>
          </p:cNvCxnSpPr>
          <p:nvPr/>
        </p:nvCxnSpPr>
        <p:spPr bwMode="auto">
          <a:xfrm>
            <a:off x="4572000" y="3289301"/>
            <a:ext cx="1263162" cy="3857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6" name="AutoShape 22"/>
          <p:cNvCxnSpPr>
            <a:cxnSpLocks noChangeShapeType="1"/>
            <a:stCxn id="9252" idx="2"/>
            <a:endCxn id="9250" idx="0"/>
          </p:cNvCxnSpPr>
          <p:nvPr/>
        </p:nvCxnSpPr>
        <p:spPr bwMode="auto">
          <a:xfrm rot="5400000">
            <a:off x="4426072" y="3777274"/>
            <a:ext cx="936625" cy="1881554"/>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7" name="AutoShape 23"/>
          <p:cNvCxnSpPr>
            <a:cxnSpLocks noChangeShapeType="1"/>
            <a:stCxn id="9223" idx="2"/>
            <a:endCxn id="9249" idx="0"/>
          </p:cNvCxnSpPr>
          <p:nvPr/>
        </p:nvCxnSpPr>
        <p:spPr bwMode="auto">
          <a:xfrm rot="16200000" flipH="1">
            <a:off x="1508552" y="3739234"/>
            <a:ext cx="935038" cy="1959220"/>
          </a:xfrm>
          <a:prstGeom prst="bentConnector3">
            <a:avLst>
              <a:gd name="adj1" fmla="val 49917"/>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8" name="AutoShape 24"/>
          <p:cNvCxnSpPr>
            <a:cxnSpLocks noChangeShapeType="1"/>
            <a:stCxn id="9252" idx="2"/>
            <a:endCxn id="9227" idx="0"/>
          </p:cNvCxnSpPr>
          <p:nvPr/>
        </p:nvCxnSpPr>
        <p:spPr bwMode="auto">
          <a:xfrm>
            <a:off x="5835162" y="4249739"/>
            <a:ext cx="0" cy="93662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9" name="AutoShape 25"/>
          <p:cNvCxnSpPr>
            <a:cxnSpLocks noChangeShapeType="1"/>
            <a:stCxn id="9223" idx="3"/>
            <a:endCxn id="9252" idx="1"/>
          </p:cNvCxnSpPr>
          <p:nvPr/>
        </p:nvCxnSpPr>
        <p:spPr bwMode="auto">
          <a:xfrm>
            <a:off x="1761392" y="3959226"/>
            <a:ext cx="2943958" cy="317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240" name="Group 26"/>
          <p:cNvGrpSpPr>
            <a:grpSpLocks/>
          </p:cNvGrpSpPr>
          <p:nvPr/>
        </p:nvGrpSpPr>
        <p:grpSpPr bwMode="auto">
          <a:xfrm>
            <a:off x="2688982" y="5186364"/>
            <a:ext cx="1531326" cy="339725"/>
            <a:chOff x="2562" y="3339"/>
            <a:chExt cx="1044" cy="212"/>
          </a:xfrm>
        </p:grpSpPr>
        <p:sp>
          <p:nvSpPr>
            <p:cNvPr id="9249" name="Rectangle 27"/>
            <p:cNvSpPr>
              <a:spLocks noChangeArrowheads="1"/>
            </p:cNvSpPr>
            <p:nvPr/>
          </p:nvSpPr>
          <p:spPr bwMode="auto">
            <a:xfrm>
              <a:off x="2608" y="3339"/>
              <a:ext cx="272" cy="182"/>
            </a:xfrm>
            <a:prstGeom prst="rect">
              <a:avLst/>
            </a:prstGeom>
            <a:solidFill>
              <a:srgbClr val="D4DBE3"/>
            </a:solidFill>
            <a:ln w="952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SG" altLang="en-US" sz="1600">
                <a:solidFill>
                  <a:srgbClr val="D4DBE3"/>
                </a:solidFill>
              </a:endParaRPr>
            </a:p>
          </p:txBody>
        </p:sp>
        <p:sp>
          <p:nvSpPr>
            <p:cNvPr id="9250" name="Rectangle 28"/>
            <p:cNvSpPr>
              <a:spLocks noChangeArrowheads="1"/>
            </p:cNvSpPr>
            <p:nvPr/>
          </p:nvSpPr>
          <p:spPr bwMode="auto">
            <a:xfrm>
              <a:off x="3288" y="3339"/>
              <a:ext cx="272" cy="182"/>
            </a:xfrm>
            <a:prstGeom prst="rect">
              <a:avLst/>
            </a:prstGeom>
            <a:solidFill>
              <a:srgbClr val="D4DBE3"/>
            </a:solidFill>
            <a:ln w="952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SG" altLang="en-US" sz="1600">
                <a:solidFill>
                  <a:srgbClr val="D4DBE3"/>
                </a:solidFill>
              </a:endParaRPr>
            </a:p>
          </p:txBody>
        </p:sp>
        <p:sp>
          <p:nvSpPr>
            <p:cNvPr id="9251" name="Text Box 29"/>
            <p:cNvSpPr txBox="1">
              <a:spLocks noChangeArrowheads="1"/>
            </p:cNvSpPr>
            <p:nvPr/>
          </p:nvSpPr>
          <p:spPr bwMode="auto">
            <a:xfrm>
              <a:off x="2562" y="3339"/>
              <a:ext cx="1044" cy="212"/>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Settlement</a:t>
              </a:r>
            </a:p>
          </p:txBody>
        </p:sp>
      </p:grpSp>
      <p:sp>
        <p:nvSpPr>
          <p:cNvPr id="9241" name="Text Box 30"/>
          <p:cNvSpPr txBox="1">
            <a:spLocks noChangeArrowheads="1"/>
          </p:cNvSpPr>
          <p:nvPr/>
        </p:nvSpPr>
        <p:spPr bwMode="auto">
          <a:xfrm>
            <a:off x="7297616" y="1628775"/>
            <a:ext cx="1661746" cy="584773"/>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Party Agreement</a:t>
            </a:r>
          </a:p>
        </p:txBody>
      </p:sp>
      <p:sp>
        <p:nvSpPr>
          <p:cNvPr id="9242" name="Text Box 31"/>
          <p:cNvSpPr txBox="1">
            <a:spLocks noChangeArrowheads="1"/>
          </p:cNvSpPr>
          <p:nvPr/>
        </p:nvSpPr>
        <p:spPr bwMode="auto">
          <a:xfrm>
            <a:off x="7297616" y="5157788"/>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Outcome</a:t>
            </a:r>
          </a:p>
        </p:txBody>
      </p:sp>
      <p:sp>
        <p:nvSpPr>
          <p:cNvPr id="9243" name="Text Box 32"/>
          <p:cNvSpPr txBox="1">
            <a:spLocks noChangeArrowheads="1"/>
          </p:cNvSpPr>
          <p:nvPr/>
        </p:nvSpPr>
        <p:spPr bwMode="auto">
          <a:xfrm>
            <a:off x="7297616" y="3644900"/>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Procedure</a:t>
            </a:r>
          </a:p>
        </p:txBody>
      </p:sp>
      <p:sp>
        <p:nvSpPr>
          <p:cNvPr id="9244" name="Text Box 33"/>
          <p:cNvSpPr txBox="1">
            <a:spLocks noChangeArrowheads="1"/>
          </p:cNvSpPr>
          <p:nvPr/>
        </p:nvSpPr>
        <p:spPr bwMode="auto">
          <a:xfrm>
            <a:off x="7297616" y="2492375"/>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First Step</a:t>
            </a:r>
          </a:p>
        </p:txBody>
      </p:sp>
      <p:sp>
        <p:nvSpPr>
          <p:cNvPr id="9245" name="Line 34"/>
          <p:cNvSpPr>
            <a:spLocks noChangeShapeType="1"/>
          </p:cNvSpPr>
          <p:nvPr/>
        </p:nvSpPr>
        <p:spPr bwMode="auto">
          <a:xfrm>
            <a:off x="7164267" y="2276475"/>
            <a:ext cx="1861038"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46" name="Line 35"/>
          <p:cNvSpPr>
            <a:spLocks noChangeShapeType="1"/>
          </p:cNvSpPr>
          <p:nvPr/>
        </p:nvSpPr>
        <p:spPr bwMode="auto">
          <a:xfrm>
            <a:off x="7164266" y="1268413"/>
            <a:ext cx="1465" cy="460851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47" name="Line 36"/>
          <p:cNvSpPr>
            <a:spLocks noChangeShapeType="1"/>
          </p:cNvSpPr>
          <p:nvPr/>
        </p:nvSpPr>
        <p:spPr bwMode="auto">
          <a:xfrm>
            <a:off x="7164267" y="2997200"/>
            <a:ext cx="1861038"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48" name="Line 37"/>
          <p:cNvSpPr>
            <a:spLocks noChangeShapeType="1"/>
          </p:cNvSpPr>
          <p:nvPr/>
        </p:nvSpPr>
        <p:spPr bwMode="auto">
          <a:xfrm>
            <a:off x="7164267" y="4652964"/>
            <a:ext cx="1861038" cy="1587"/>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168104695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517281" y="188913"/>
            <a:ext cx="7946780" cy="863600"/>
          </a:xfrm>
        </p:spPr>
        <p:txBody>
          <a:bodyPr/>
          <a:lstStyle/>
          <a:p>
            <a:pPr eaLnBrk="1" hangingPunct="1"/>
            <a:r>
              <a:rPr lang="fr-CH" altLang="en-US" dirty="0" smtClean="0"/>
              <a:t>WIPO Center Case </a:t>
            </a:r>
            <a:r>
              <a:rPr lang="fr-CH" altLang="en-US" dirty="0" err="1" smtClean="0"/>
              <a:t>Role</a:t>
            </a:r>
            <a:endParaRPr lang="en-US" altLang="en-US" dirty="0" smtClean="0"/>
          </a:p>
        </p:txBody>
      </p:sp>
      <p:sp>
        <p:nvSpPr>
          <p:cNvPr id="9220" name="Rectangle 3"/>
          <p:cNvSpPr>
            <a:spLocks noChangeArrowheads="1"/>
          </p:cNvSpPr>
          <p:nvPr/>
        </p:nvSpPr>
        <p:spPr bwMode="auto">
          <a:xfrm>
            <a:off x="317989" y="1125538"/>
            <a:ext cx="8826011" cy="51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63" tIns="46231" rIns="92463" bIns="46231"/>
          <a:lstStyle>
            <a:lvl1pPr marL="342900" indent="-342900"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lvl="2" eaLnBrk="1" hangingPunct="1">
              <a:defRPr/>
            </a:pPr>
            <a:endParaRPr lang="en-US" altLang="en-US" sz="1100" dirty="0" smtClean="0"/>
          </a:p>
          <a:p>
            <a:pPr lvl="1" eaLnBrk="1" hangingPunct="1">
              <a:buClr>
                <a:srgbClr val="00B0F0"/>
              </a:buClr>
              <a:buFont typeface="Webdings" panose="05030102010509060703" pitchFamily="18" charset="2"/>
              <a:buChar char="&lt;"/>
              <a:defRPr/>
            </a:pPr>
            <a:r>
              <a:rPr lang="en-US" altLang="en-US" sz="2000" u="sng" dirty="0" smtClean="0"/>
              <a:t>Administering </a:t>
            </a:r>
            <a:r>
              <a:rPr lang="en-US" altLang="en-US" sz="2000" u="sng" dirty="0"/>
              <a:t>cases</a:t>
            </a:r>
          </a:p>
          <a:p>
            <a:pPr lvl="2" eaLnBrk="1" hangingPunct="1">
              <a:buClr>
                <a:srgbClr val="00B0F0"/>
              </a:buClr>
              <a:buFont typeface="Webdings" panose="05030102010509060703" pitchFamily="18" charset="2"/>
              <a:buChar char="&lt;"/>
              <a:defRPr/>
            </a:pPr>
            <a:r>
              <a:rPr lang="fr-CH" altLang="en-US" sz="2000" dirty="0"/>
              <a:t> Under WIPO </a:t>
            </a:r>
            <a:r>
              <a:rPr lang="fr-CH" altLang="en-US" sz="2000" dirty="0" err="1"/>
              <a:t>Rules</a:t>
            </a:r>
            <a:r>
              <a:rPr lang="fr-CH" altLang="en-US" sz="2000" dirty="0"/>
              <a:t>, or </a:t>
            </a:r>
            <a:r>
              <a:rPr lang="fr-CH" altLang="en-US" sz="2000" dirty="0" err="1"/>
              <a:t>under</a:t>
            </a:r>
            <a:r>
              <a:rPr lang="fr-CH" altLang="en-US" sz="2000" dirty="0"/>
              <a:t> </a:t>
            </a:r>
            <a:r>
              <a:rPr lang="fr-CH" altLang="en-US" sz="2000" dirty="0" err="1"/>
              <a:t>special</a:t>
            </a:r>
            <a:r>
              <a:rPr lang="fr-CH" altLang="en-US" sz="2000" dirty="0"/>
              <a:t> </a:t>
            </a:r>
            <a:r>
              <a:rPr lang="fr-CH" altLang="en-US" sz="2000" dirty="0" err="1"/>
              <a:t>procedures</a:t>
            </a:r>
            <a:endParaRPr lang="fr-CH" altLang="en-US" sz="2000" dirty="0"/>
          </a:p>
          <a:p>
            <a:pPr lvl="2">
              <a:lnSpc>
                <a:spcPct val="90000"/>
              </a:lnSpc>
              <a:buClr>
                <a:srgbClr val="00B0F0"/>
              </a:buClr>
              <a:buFont typeface="Webdings" panose="05030102010509060703" pitchFamily="18" charset="2"/>
              <a:buChar char="&lt;"/>
              <a:defRPr/>
            </a:pPr>
            <a:r>
              <a:rPr lang="fr-CH" altLang="en-US" sz="2000" dirty="0"/>
              <a:t> Active management:  </a:t>
            </a:r>
            <a:r>
              <a:rPr lang="fr-CH" altLang="en-US" sz="2000" dirty="0" err="1"/>
              <a:t>containing</a:t>
            </a:r>
            <a:r>
              <a:rPr lang="fr-CH" altLang="en-US" sz="2000" dirty="0"/>
              <a:t> time and </a:t>
            </a:r>
            <a:r>
              <a:rPr lang="fr-CH" altLang="en-US" sz="2000" dirty="0" err="1"/>
              <a:t>costs</a:t>
            </a:r>
            <a:endParaRPr lang="fr-CH" altLang="en-US" sz="2000" dirty="0"/>
          </a:p>
          <a:p>
            <a:pPr lvl="3">
              <a:lnSpc>
                <a:spcPct val="90000"/>
              </a:lnSpc>
              <a:buClr>
                <a:srgbClr val="00B0F0"/>
              </a:buClr>
              <a:buFont typeface="Webdings" panose="05030102010509060703" pitchFamily="18" charset="2"/>
              <a:buChar char="&lt;"/>
              <a:defRPr/>
            </a:pPr>
            <a:r>
              <a:rPr lang="fr-CH" altLang="en-US" sz="2000" dirty="0"/>
              <a:t> WIPO ECAF (</a:t>
            </a:r>
            <a:r>
              <a:rPr lang="fr-CH" altLang="en-US" sz="2000" dirty="0" err="1"/>
              <a:t>optional</a:t>
            </a:r>
            <a:r>
              <a:rPr lang="fr-CH" altLang="en-US" sz="2000" dirty="0"/>
              <a:t> online case management)</a:t>
            </a:r>
          </a:p>
          <a:p>
            <a:pPr lvl="1" eaLnBrk="1" hangingPunct="1">
              <a:buClr>
                <a:srgbClr val="00B0F0"/>
              </a:buClr>
              <a:buFont typeface="Webdings" panose="05030102010509060703" pitchFamily="18" charset="2"/>
              <a:buChar char="&lt;"/>
              <a:defRPr/>
            </a:pPr>
            <a:endParaRPr lang="en-US" altLang="en-US" sz="2000" dirty="0" smtClean="0"/>
          </a:p>
          <a:p>
            <a:pPr lvl="1" eaLnBrk="1" hangingPunct="1">
              <a:buClr>
                <a:srgbClr val="00B0F0"/>
              </a:buClr>
              <a:buFont typeface="Webdings" panose="05030102010509060703" pitchFamily="18" charset="2"/>
              <a:buChar char="&lt;"/>
              <a:defRPr/>
            </a:pPr>
            <a:r>
              <a:rPr lang="en-US" altLang="en-US" sz="2000" dirty="0" smtClean="0"/>
              <a:t>Facilitating </a:t>
            </a:r>
            <a:r>
              <a:rPr lang="en-US" altLang="en-US" sz="2000" u="sng" dirty="0" smtClean="0"/>
              <a:t>selection and appointment</a:t>
            </a:r>
            <a:r>
              <a:rPr lang="en-US" altLang="en-US" sz="2000" dirty="0" smtClean="0"/>
              <a:t> of mediators, arbitrators, experts</a:t>
            </a:r>
          </a:p>
          <a:p>
            <a:pPr lvl="2" eaLnBrk="1" hangingPunct="1">
              <a:buClr>
                <a:srgbClr val="00B0F0"/>
              </a:buClr>
              <a:buFont typeface="Webdings" panose="05030102010509060703" pitchFamily="18" charset="2"/>
              <a:buChar char="&lt;"/>
              <a:defRPr/>
            </a:pPr>
            <a:r>
              <a:rPr lang="en-US" altLang="en-US" sz="2000" dirty="0" smtClean="0"/>
              <a:t> WIPO list of 1,500+ neutrals </a:t>
            </a:r>
          </a:p>
          <a:p>
            <a:pPr lvl="3" eaLnBrk="1" hangingPunct="1">
              <a:buClr>
                <a:srgbClr val="00B0F0"/>
              </a:buClr>
              <a:buFont typeface="Webdings" panose="05030102010509060703" pitchFamily="18" charset="2"/>
              <a:buChar char="&lt;"/>
              <a:defRPr/>
            </a:pPr>
            <a:r>
              <a:rPr lang="en-US" altLang="en-US" sz="2000" dirty="0" smtClean="0"/>
              <a:t> From numerous countries in all regions</a:t>
            </a:r>
          </a:p>
          <a:p>
            <a:pPr lvl="3" eaLnBrk="1" hangingPunct="1">
              <a:buClr>
                <a:srgbClr val="00B0F0"/>
              </a:buClr>
              <a:buFont typeface="Webdings" panose="05030102010509060703" pitchFamily="18" charset="2"/>
              <a:buChar char="&lt;"/>
              <a:defRPr/>
            </a:pPr>
            <a:r>
              <a:rPr lang="en-US" altLang="en-US" sz="2000" dirty="0" smtClean="0"/>
              <a:t> Specialized in different areas of IP and IT</a:t>
            </a:r>
          </a:p>
          <a:p>
            <a:pPr marL="914400" lvl="2" indent="0" eaLnBrk="1" hangingPunct="1">
              <a:buFontTx/>
              <a:buNone/>
              <a:defRPr/>
            </a:pPr>
            <a:endParaRPr lang="en-US" altLang="en-US" dirty="0" smtClean="0"/>
          </a:p>
          <a:p>
            <a:pPr lvl="2" eaLnBrk="1" hangingPunct="1">
              <a:defRPr/>
            </a:pPr>
            <a:endParaRPr lang="fr-CH" altLang="en-US" sz="2000" dirty="0" smtClean="0"/>
          </a:p>
          <a:p>
            <a:pPr lvl="2" eaLnBrk="1" hangingPunct="1">
              <a:defRPr/>
            </a:pPr>
            <a:endParaRPr lang="en-US" altLang="en-US" sz="2200" dirty="0" smtClean="0"/>
          </a:p>
          <a:p>
            <a:pPr eaLnBrk="1" hangingPunct="1">
              <a:defRPr/>
            </a:pPr>
            <a:endParaRPr lang="en-US" altLang="en-US" sz="2200" dirty="0" smtClean="0"/>
          </a:p>
          <a:p>
            <a:pPr lvl="1" eaLnBrk="1" hangingPunct="1">
              <a:buFontTx/>
              <a:buNone/>
              <a:defRPr/>
            </a:pPr>
            <a:endParaRPr lang="en-US" altLang="en-US" sz="2200" dirty="0" smtClean="0"/>
          </a:p>
          <a:p>
            <a:pPr eaLnBrk="1" hangingPunct="1">
              <a:buFontTx/>
              <a:buNone/>
              <a:defRPr/>
            </a:pPr>
            <a:r>
              <a:rPr lang="fr-CH" altLang="en-US" sz="2200" dirty="0" smtClean="0"/>
              <a:t> </a:t>
            </a:r>
            <a:endParaRPr lang="en-US" altLang="en-US" sz="2200" dirty="0" smtClean="0"/>
          </a:p>
        </p:txBody>
      </p:sp>
    </p:spTree>
    <p:extLst>
      <p:ext uri="{BB962C8B-B14F-4D97-AF65-F5344CB8AC3E}">
        <p14:creationId xmlns:p14="http://schemas.microsoft.com/office/powerpoint/2010/main" val="2683164021"/>
      </p:ext>
    </p:extLst>
  </p:cSld>
  <p:clrMapOvr>
    <a:masterClrMapping/>
  </p:clrMapOvr>
  <p:transition spd="med"/>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451338" y="119064"/>
            <a:ext cx="8229600" cy="803275"/>
          </a:xfrm>
        </p:spPr>
        <p:txBody>
          <a:bodyPr/>
          <a:lstStyle/>
          <a:p>
            <a:r>
              <a:rPr lang="en-US" altLang="en-US" sz="3200" dirty="0" smtClean="0"/>
              <a:t>WIPO Electronic Case Facility (ECAF)</a:t>
            </a:r>
          </a:p>
        </p:txBody>
      </p:sp>
      <p:pic>
        <p:nvPicPr>
          <p:cNvPr id="12292" name="Picture 3" descr="casefile"/>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1557338"/>
            <a:ext cx="9144000" cy="5300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3" name="Rectangle 4"/>
          <p:cNvSpPr>
            <a:spLocks noChangeArrowheads="1"/>
          </p:cNvSpPr>
          <p:nvPr/>
        </p:nvSpPr>
        <p:spPr bwMode="auto">
          <a:xfrm>
            <a:off x="317990" y="981075"/>
            <a:ext cx="8707315"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15963" indent="-715963" eaLnBrk="0" hangingPunct="0">
              <a:spcBef>
                <a:spcPct val="20000"/>
              </a:spcBef>
              <a:buBlip>
                <a:blip r:embed="rId3"/>
              </a:buBlip>
              <a:defRPr sz="2400">
                <a:solidFill>
                  <a:schemeClr val="tx1"/>
                </a:solidFill>
                <a:latin typeface="Arial" charset="0"/>
                <a:cs typeface="Arial" charset="0"/>
              </a:defRPr>
            </a:lvl1pPr>
            <a:lvl2pPr marL="1181100" indent="-285750" eaLnBrk="0" hangingPunct="0">
              <a:spcBef>
                <a:spcPct val="20000"/>
              </a:spcBef>
              <a:buBlip>
                <a:blip r:embed="rId3"/>
              </a:buBlip>
              <a:defRPr sz="2400">
                <a:solidFill>
                  <a:schemeClr val="tx1"/>
                </a:solidFill>
                <a:latin typeface="Arial" charset="0"/>
                <a:cs typeface="Arial" charset="0"/>
              </a:defRPr>
            </a:lvl2pPr>
            <a:lvl3pPr marL="1589088" indent="-228600" eaLnBrk="0" hangingPunct="0">
              <a:spcBef>
                <a:spcPct val="20000"/>
              </a:spcBef>
              <a:buBlip>
                <a:blip r:embed="rId3"/>
              </a:buBlip>
              <a:defRPr sz="2400">
                <a:solidFill>
                  <a:schemeClr val="tx1"/>
                </a:solidFill>
                <a:latin typeface="Arial" charset="0"/>
                <a:cs typeface="Arial" charset="0"/>
              </a:defRPr>
            </a:lvl3pPr>
            <a:lvl4pPr marL="1997075" indent="-228600" eaLnBrk="0" hangingPunct="0">
              <a:spcBef>
                <a:spcPct val="20000"/>
              </a:spcBef>
              <a:buBlip>
                <a:blip r:embed="rId3"/>
              </a:buBlip>
              <a:defRPr sz="2400">
                <a:solidFill>
                  <a:schemeClr val="tx1"/>
                </a:solidFill>
                <a:latin typeface="Arial" charset="0"/>
                <a:cs typeface="Arial" charset="0"/>
              </a:defRPr>
            </a:lvl4pPr>
            <a:lvl5pPr marL="2405063" indent="-228600" eaLnBrk="0" hangingPunct="0">
              <a:spcBef>
                <a:spcPct val="20000"/>
              </a:spcBef>
              <a:buBlip>
                <a:blip r:embed="rId3"/>
              </a:buBlip>
              <a:defRPr sz="2400">
                <a:solidFill>
                  <a:schemeClr val="tx1"/>
                </a:solidFill>
                <a:latin typeface="Arial" charset="0"/>
                <a:cs typeface="Arial" charset="0"/>
              </a:defRPr>
            </a:lvl5pPr>
            <a:lvl6pPr marL="2862263"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3319463"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776663"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4233863"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buClr>
                <a:srgbClr val="00B0F0"/>
              </a:buClr>
              <a:buFont typeface="Wingdings" panose="05000000000000000000" pitchFamily="2" charset="2"/>
              <a:buChar char="n"/>
            </a:pPr>
            <a:r>
              <a:rPr lang="en-US" altLang="en-US" dirty="0" smtClean="0"/>
              <a:t>Simple; </a:t>
            </a:r>
            <a:r>
              <a:rPr lang="en-US" altLang="en-US" dirty="0"/>
              <a:t>secure; instant; </a:t>
            </a:r>
            <a:r>
              <a:rPr lang="en-US" altLang="en-US" dirty="0" smtClean="0"/>
              <a:t>location-independent; optional </a:t>
            </a:r>
            <a:endParaRPr lang="fr-CH" altLang="en-US" dirty="0"/>
          </a:p>
          <a:p>
            <a:pPr lvl="1" eaLnBrk="1" hangingPunct="1">
              <a:buFontTx/>
              <a:buNone/>
            </a:pPr>
            <a:endParaRPr lang="en-US" altLang="en-US" dirty="0"/>
          </a:p>
          <a:p>
            <a:pPr lvl="1" eaLnBrk="1" hangingPunct="1"/>
            <a:endParaRPr lang="en-US" altLang="en-US" sz="2000" dirty="0"/>
          </a:p>
        </p:txBody>
      </p:sp>
    </p:spTree>
    <p:extLst>
      <p:ext uri="{BB962C8B-B14F-4D97-AF65-F5344CB8AC3E}">
        <p14:creationId xmlns:p14="http://schemas.microsoft.com/office/powerpoint/2010/main" val="134966278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34"/>
          <p:cNvSpPr>
            <a:spLocks noChangeArrowheads="1"/>
          </p:cNvSpPr>
          <p:nvPr/>
        </p:nvSpPr>
        <p:spPr bwMode="auto">
          <a:xfrm>
            <a:off x="4904643" y="4799013"/>
            <a:ext cx="4038600" cy="133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nSpc>
                <a:spcPct val="70000"/>
              </a:lnSpc>
              <a:spcBef>
                <a:spcPct val="0"/>
              </a:spcBef>
              <a:spcAft>
                <a:spcPct val="25000"/>
              </a:spcAft>
              <a:buFontTx/>
              <a:buChar char="•"/>
            </a:pPr>
            <a:r>
              <a:rPr kumimoji="1" lang="en-US" altLang="en-US" sz="1800"/>
              <a:t> One exchange of pleadings</a:t>
            </a:r>
          </a:p>
          <a:p>
            <a:pPr>
              <a:lnSpc>
                <a:spcPct val="70000"/>
              </a:lnSpc>
              <a:spcBef>
                <a:spcPct val="0"/>
              </a:spcBef>
              <a:spcAft>
                <a:spcPct val="25000"/>
              </a:spcAft>
              <a:buFontTx/>
              <a:buChar char="•"/>
            </a:pPr>
            <a:r>
              <a:rPr kumimoji="1" lang="fr-CH" altLang="en-US" sz="1800"/>
              <a:t> Shorter time limits</a:t>
            </a:r>
          </a:p>
          <a:p>
            <a:pPr>
              <a:lnSpc>
                <a:spcPct val="70000"/>
              </a:lnSpc>
              <a:spcBef>
                <a:spcPct val="0"/>
              </a:spcBef>
              <a:spcAft>
                <a:spcPct val="25000"/>
              </a:spcAft>
              <a:buFontTx/>
              <a:buChar char="•"/>
            </a:pPr>
            <a:r>
              <a:rPr kumimoji="1" lang="fr-CH" altLang="en-US" sz="1800"/>
              <a:t> Sole arbitrator</a:t>
            </a:r>
          </a:p>
          <a:p>
            <a:pPr>
              <a:lnSpc>
                <a:spcPct val="70000"/>
              </a:lnSpc>
              <a:spcBef>
                <a:spcPct val="0"/>
              </a:spcBef>
              <a:spcAft>
                <a:spcPct val="25000"/>
              </a:spcAft>
              <a:buFontTx/>
              <a:buChar char="•"/>
            </a:pPr>
            <a:r>
              <a:rPr kumimoji="1" lang="fr-CH" altLang="en-US" sz="1800"/>
              <a:t> Shorter hearings </a:t>
            </a:r>
          </a:p>
          <a:p>
            <a:pPr>
              <a:lnSpc>
                <a:spcPct val="70000"/>
              </a:lnSpc>
              <a:spcBef>
                <a:spcPct val="0"/>
              </a:spcBef>
              <a:buFontTx/>
              <a:buChar char="•"/>
            </a:pPr>
            <a:r>
              <a:rPr kumimoji="1" lang="en-US" altLang="en-US" sz="1800"/>
              <a:t> Fixed f</a:t>
            </a:r>
            <a:r>
              <a:rPr kumimoji="1" lang="fr-CH" altLang="en-US" sz="1800"/>
              <a:t>ees</a:t>
            </a:r>
            <a:endParaRPr kumimoji="1" lang="en-US" altLang="en-US" sz="1800"/>
          </a:p>
        </p:txBody>
      </p:sp>
      <p:grpSp>
        <p:nvGrpSpPr>
          <p:cNvPr id="13317" name="Group 4"/>
          <p:cNvGrpSpPr>
            <a:grpSpLocks/>
          </p:cNvGrpSpPr>
          <p:nvPr/>
        </p:nvGrpSpPr>
        <p:grpSpPr bwMode="auto">
          <a:xfrm>
            <a:off x="4573466" y="622300"/>
            <a:ext cx="3884734" cy="4030663"/>
            <a:chOff x="2881" y="392"/>
            <a:chExt cx="2447" cy="2539"/>
          </a:xfrm>
        </p:grpSpPr>
        <p:sp>
          <p:nvSpPr>
            <p:cNvPr id="13337" name="Text Box 23"/>
            <p:cNvSpPr txBox="1">
              <a:spLocks noChangeArrowheads="1"/>
            </p:cNvSpPr>
            <p:nvPr/>
          </p:nvSpPr>
          <p:spPr bwMode="auto">
            <a:xfrm>
              <a:off x="2881" y="392"/>
              <a:ext cx="2447" cy="253"/>
            </a:xfrm>
            <a:prstGeom prst="rect">
              <a:avLst/>
            </a:prstGeom>
            <a:noFill/>
            <a:ln>
              <a:noFill/>
            </a:ln>
            <a:effectLst/>
            <a:extLst>
              <a:ext uri="{909E8E84-426E-40DD-AFC4-6F175D3DCCD1}">
                <a14:hiddenFill xmlns:a14="http://schemas.microsoft.com/office/drawing/2010/main">
                  <a:solidFill>
                    <a:srgbClr val="D4DBE3">
                      <a:alpha val="50195"/>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458" tIns="46229" rIns="92458" bIns="46229">
              <a:spAutoFit/>
            </a:bodyP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None/>
              </a:pPr>
              <a:r>
                <a:rPr lang="en-US" altLang="en-US" sz="2000" dirty="0">
                  <a:solidFill>
                    <a:srgbClr val="00408C"/>
                  </a:solidFill>
                  <a:latin typeface="+mj-lt"/>
                  <a:ea typeface="+mj-ea"/>
                  <a:cs typeface="+mj-cs"/>
                </a:rPr>
                <a:t>WIPO Expedited Arbitration</a:t>
              </a:r>
            </a:p>
          </p:txBody>
        </p:sp>
        <p:sp>
          <p:nvSpPr>
            <p:cNvPr id="13338" name="Text Box 7"/>
            <p:cNvSpPr txBox="1">
              <a:spLocks noChangeArrowheads="1"/>
            </p:cNvSpPr>
            <p:nvPr/>
          </p:nvSpPr>
          <p:spPr bwMode="auto">
            <a:xfrm>
              <a:off x="3108" y="710"/>
              <a:ext cx="2039" cy="31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Request for Arbitration </a:t>
              </a:r>
              <a:br>
                <a:rPr kumimoji="1" lang="en-US" altLang="en-US" sz="1200" b="1"/>
              </a:br>
              <a:r>
                <a:rPr kumimoji="1" lang="en-US" altLang="en-US" sz="1200" b="1"/>
                <a:t>and Statement of Claim</a:t>
              </a:r>
            </a:p>
          </p:txBody>
        </p:sp>
        <p:sp>
          <p:nvSpPr>
            <p:cNvPr id="13339" name="Text Box 8"/>
            <p:cNvSpPr txBox="1">
              <a:spLocks noChangeArrowheads="1"/>
            </p:cNvSpPr>
            <p:nvPr/>
          </p:nvSpPr>
          <p:spPr bwMode="auto">
            <a:xfrm>
              <a:off x="3108" y="1163"/>
              <a:ext cx="2039" cy="31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Answer to Request for Arbitration and Statement of Defense</a:t>
              </a:r>
            </a:p>
          </p:txBody>
        </p:sp>
        <p:sp>
          <p:nvSpPr>
            <p:cNvPr id="13340" name="Text Box 9"/>
            <p:cNvSpPr txBox="1">
              <a:spLocks noChangeArrowheads="1"/>
            </p:cNvSpPr>
            <p:nvPr/>
          </p:nvSpPr>
          <p:spPr bwMode="auto">
            <a:xfrm>
              <a:off x="3108" y="1616"/>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Appointment of Arbitrator(s)</a:t>
              </a:r>
            </a:p>
          </p:txBody>
        </p:sp>
        <p:sp>
          <p:nvSpPr>
            <p:cNvPr id="13341" name="Text Box 10"/>
            <p:cNvSpPr txBox="1">
              <a:spLocks noChangeArrowheads="1"/>
            </p:cNvSpPr>
            <p:nvPr/>
          </p:nvSpPr>
          <p:spPr bwMode="auto">
            <a:xfrm>
              <a:off x="3108" y="1979"/>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solidFill>
                    <a:schemeClr val="tx2"/>
                  </a:solidFill>
                </a:rPr>
                <a:t>Hearing</a:t>
              </a:r>
            </a:p>
          </p:txBody>
        </p:sp>
        <p:sp>
          <p:nvSpPr>
            <p:cNvPr id="13342" name="Text Box 11"/>
            <p:cNvSpPr txBox="1">
              <a:spLocks noChangeArrowheads="1"/>
            </p:cNvSpPr>
            <p:nvPr/>
          </p:nvSpPr>
          <p:spPr bwMode="auto">
            <a:xfrm>
              <a:off x="3108" y="2342"/>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Closure of Proceedings</a:t>
              </a:r>
            </a:p>
          </p:txBody>
        </p:sp>
        <p:sp>
          <p:nvSpPr>
            <p:cNvPr id="13343" name="Text Box 20"/>
            <p:cNvSpPr txBox="1">
              <a:spLocks noChangeArrowheads="1"/>
            </p:cNvSpPr>
            <p:nvPr/>
          </p:nvSpPr>
          <p:spPr bwMode="auto">
            <a:xfrm>
              <a:off x="3108" y="2704"/>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Final Award</a:t>
              </a:r>
            </a:p>
          </p:txBody>
        </p:sp>
        <p:cxnSp>
          <p:nvCxnSpPr>
            <p:cNvPr id="13344" name="AutoShape 12"/>
            <p:cNvCxnSpPr>
              <a:cxnSpLocks noChangeShapeType="1"/>
            </p:cNvCxnSpPr>
            <p:nvPr/>
          </p:nvCxnSpPr>
          <p:spPr bwMode="auto">
            <a:xfrm>
              <a:off x="4128" y="1027"/>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45" name="AutoShape 13"/>
            <p:cNvCxnSpPr>
              <a:cxnSpLocks noChangeShapeType="1"/>
            </p:cNvCxnSpPr>
            <p:nvPr/>
          </p:nvCxnSpPr>
          <p:spPr bwMode="auto">
            <a:xfrm>
              <a:off x="4128" y="1480"/>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46" name="AutoShape 14"/>
            <p:cNvCxnSpPr>
              <a:cxnSpLocks noChangeShapeType="1"/>
            </p:cNvCxnSpPr>
            <p:nvPr/>
          </p:nvCxnSpPr>
          <p:spPr bwMode="auto">
            <a:xfrm>
              <a:off x="4128" y="1843"/>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47" name="AutoShape 15"/>
            <p:cNvCxnSpPr>
              <a:cxnSpLocks noChangeShapeType="1"/>
            </p:cNvCxnSpPr>
            <p:nvPr/>
          </p:nvCxnSpPr>
          <p:spPr bwMode="auto">
            <a:xfrm>
              <a:off x="4128" y="2206"/>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48" name="AutoShape 16"/>
            <p:cNvCxnSpPr>
              <a:cxnSpLocks noChangeShapeType="1"/>
            </p:cNvCxnSpPr>
            <p:nvPr/>
          </p:nvCxnSpPr>
          <p:spPr bwMode="auto">
            <a:xfrm>
              <a:off x="4128" y="2569"/>
              <a:ext cx="0" cy="13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318" name="Group 17"/>
          <p:cNvGrpSpPr>
            <a:grpSpLocks/>
          </p:cNvGrpSpPr>
          <p:nvPr/>
        </p:nvGrpSpPr>
        <p:grpSpPr bwMode="auto">
          <a:xfrm>
            <a:off x="584689" y="620714"/>
            <a:ext cx="3890596" cy="5614987"/>
            <a:chOff x="384" y="392"/>
            <a:chExt cx="2451" cy="3537"/>
          </a:xfrm>
        </p:grpSpPr>
        <p:sp>
          <p:nvSpPr>
            <p:cNvPr id="13319" name="Text Box 5"/>
            <p:cNvSpPr txBox="1">
              <a:spLocks noChangeArrowheads="1"/>
            </p:cNvSpPr>
            <p:nvPr/>
          </p:nvSpPr>
          <p:spPr bwMode="auto">
            <a:xfrm>
              <a:off x="567" y="392"/>
              <a:ext cx="2041" cy="253"/>
            </a:xfrm>
            <a:prstGeom prst="rect">
              <a:avLst/>
            </a:prstGeom>
            <a:noFill/>
            <a:ln>
              <a:noFill/>
            </a:ln>
            <a:effectLst/>
            <a:extLst>
              <a:ext uri="{909E8E84-426E-40DD-AFC4-6F175D3DCCD1}">
                <a14:hiddenFill xmlns:a14="http://schemas.microsoft.com/office/drawing/2010/main">
                  <a:solidFill>
                    <a:srgbClr val="D4DBE3">
                      <a:alpha val="50195"/>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458" tIns="46229" rIns="92458" bIns="46229">
              <a:spAutoFit/>
            </a:bodyP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2000" dirty="0">
                  <a:solidFill>
                    <a:srgbClr val="00408C"/>
                  </a:solidFill>
                  <a:latin typeface="+mj-lt"/>
                  <a:ea typeface="+mj-ea"/>
                  <a:cs typeface="+mj-cs"/>
                </a:rPr>
                <a:t>WIPO Arbitration</a:t>
              </a:r>
            </a:p>
          </p:txBody>
        </p:sp>
        <p:sp>
          <p:nvSpPr>
            <p:cNvPr id="13320" name="Text Box 7"/>
            <p:cNvSpPr txBox="1">
              <a:spLocks noChangeArrowheads="1"/>
            </p:cNvSpPr>
            <p:nvPr/>
          </p:nvSpPr>
          <p:spPr bwMode="auto">
            <a:xfrm>
              <a:off x="384" y="709"/>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Request for Arbitration</a:t>
              </a:r>
            </a:p>
          </p:txBody>
        </p:sp>
        <p:sp>
          <p:nvSpPr>
            <p:cNvPr id="13321" name="Text Box 8"/>
            <p:cNvSpPr txBox="1">
              <a:spLocks noChangeArrowheads="1"/>
            </p:cNvSpPr>
            <p:nvPr/>
          </p:nvSpPr>
          <p:spPr bwMode="auto">
            <a:xfrm>
              <a:off x="384" y="1071"/>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Answer to Request for Arbitration</a:t>
              </a:r>
            </a:p>
          </p:txBody>
        </p:sp>
        <p:sp>
          <p:nvSpPr>
            <p:cNvPr id="13322" name="Text Box 9"/>
            <p:cNvSpPr txBox="1">
              <a:spLocks noChangeArrowheads="1"/>
            </p:cNvSpPr>
            <p:nvPr/>
          </p:nvSpPr>
          <p:spPr bwMode="auto">
            <a:xfrm>
              <a:off x="384" y="1434"/>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Appointment of Arbitrator(s)</a:t>
              </a:r>
            </a:p>
          </p:txBody>
        </p:sp>
        <p:sp>
          <p:nvSpPr>
            <p:cNvPr id="13323" name="Text Box 10"/>
            <p:cNvSpPr txBox="1">
              <a:spLocks noChangeArrowheads="1"/>
            </p:cNvSpPr>
            <p:nvPr/>
          </p:nvSpPr>
          <p:spPr bwMode="auto">
            <a:xfrm>
              <a:off x="384" y="1797"/>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solidFill>
                    <a:schemeClr val="tx2"/>
                  </a:solidFill>
                </a:rPr>
                <a:t>Statement of Claim</a:t>
              </a:r>
            </a:p>
          </p:txBody>
        </p:sp>
        <p:sp>
          <p:nvSpPr>
            <p:cNvPr id="13324" name="Text Box 11"/>
            <p:cNvSpPr txBox="1">
              <a:spLocks noChangeArrowheads="1"/>
            </p:cNvSpPr>
            <p:nvPr/>
          </p:nvSpPr>
          <p:spPr bwMode="auto">
            <a:xfrm>
              <a:off x="384" y="2160"/>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Statement of Defense</a:t>
              </a:r>
            </a:p>
          </p:txBody>
        </p:sp>
        <p:sp>
          <p:nvSpPr>
            <p:cNvPr id="13325" name="Text Box 12"/>
            <p:cNvSpPr txBox="1">
              <a:spLocks noChangeArrowheads="1"/>
            </p:cNvSpPr>
            <p:nvPr/>
          </p:nvSpPr>
          <p:spPr bwMode="auto">
            <a:xfrm>
              <a:off x="384" y="2977"/>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Hearings</a:t>
              </a:r>
            </a:p>
          </p:txBody>
        </p:sp>
        <p:sp>
          <p:nvSpPr>
            <p:cNvPr id="13326" name="Text Box 13"/>
            <p:cNvSpPr txBox="1">
              <a:spLocks noChangeArrowheads="1"/>
            </p:cNvSpPr>
            <p:nvPr/>
          </p:nvSpPr>
          <p:spPr bwMode="auto">
            <a:xfrm>
              <a:off x="384" y="3339"/>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Closure of Proceedings</a:t>
              </a:r>
            </a:p>
          </p:txBody>
        </p:sp>
        <p:sp>
          <p:nvSpPr>
            <p:cNvPr id="13327" name="Text Box 14"/>
            <p:cNvSpPr txBox="1">
              <a:spLocks noChangeArrowheads="1"/>
            </p:cNvSpPr>
            <p:nvPr/>
          </p:nvSpPr>
          <p:spPr bwMode="auto">
            <a:xfrm>
              <a:off x="384" y="3702"/>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Final Award</a:t>
              </a:r>
            </a:p>
          </p:txBody>
        </p:sp>
        <p:sp>
          <p:nvSpPr>
            <p:cNvPr id="13328" name="Text Box 20"/>
            <p:cNvSpPr txBox="1">
              <a:spLocks noChangeArrowheads="1"/>
            </p:cNvSpPr>
            <p:nvPr/>
          </p:nvSpPr>
          <p:spPr bwMode="auto">
            <a:xfrm>
              <a:off x="384" y="2523"/>
              <a:ext cx="2451" cy="31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Further Written Statements and Witness Statements</a:t>
              </a:r>
            </a:p>
          </p:txBody>
        </p:sp>
        <p:cxnSp>
          <p:nvCxnSpPr>
            <p:cNvPr id="13329" name="AutoShape 28"/>
            <p:cNvCxnSpPr>
              <a:cxnSpLocks noChangeShapeType="1"/>
              <a:stCxn id="13320" idx="2"/>
              <a:endCxn id="13321" idx="0"/>
            </p:cNvCxnSpPr>
            <p:nvPr/>
          </p:nvCxnSpPr>
          <p:spPr bwMode="auto">
            <a:xfrm>
              <a:off x="1610" y="936"/>
              <a:ext cx="0" cy="13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30" name="AutoShape 29"/>
            <p:cNvCxnSpPr>
              <a:cxnSpLocks noChangeShapeType="1"/>
              <a:stCxn id="13326" idx="2"/>
              <a:endCxn id="13327" idx="0"/>
            </p:cNvCxnSpPr>
            <p:nvPr/>
          </p:nvCxnSpPr>
          <p:spPr bwMode="auto">
            <a:xfrm>
              <a:off x="1610" y="3566"/>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31" name="AutoShape 30"/>
            <p:cNvCxnSpPr>
              <a:cxnSpLocks noChangeShapeType="1"/>
              <a:stCxn id="13321" idx="2"/>
              <a:endCxn id="13322" idx="0"/>
            </p:cNvCxnSpPr>
            <p:nvPr/>
          </p:nvCxnSpPr>
          <p:spPr bwMode="auto">
            <a:xfrm>
              <a:off x="1610" y="1298"/>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32" name="AutoShape 31"/>
            <p:cNvCxnSpPr>
              <a:cxnSpLocks noChangeShapeType="1"/>
              <a:stCxn id="13322" idx="2"/>
              <a:endCxn id="13323" idx="0"/>
            </p:cNvCxnSpPr>
            <p:nvPr/>
          </p:nvCxnSpPr>
          <p:spPr bwMode="auto">
            <a:xfrm>
              <a:off x="1610" y="1661"/>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33" name="AutoShape 32"/>
            <p:cNvCxnSpPr>
              <a:cxnSpLocks noChangeShapeType="1"/>
              <a:stCxn id="13325" idx="2"/>
              <a:endCxn id="13326" idx="0"/>
            </p:cNvCxnSpPr>
            <p:nvPr/>
          </p:nvCxnSpPr>
          <p:spPr bwMode="auto">
            <a:xfrm>
              <a:off x="1610" y="3204"/>
              <a:ext cx="0" cy="13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34" name="AutoShape 33"/>
            <p:cNvCxnSpPr>
              <a:cxnSpLocks noChangeShapeType="1"/>
              <a:stCxn id="13323" idx="2"/>
              <a:endCxn id="13324" idx="0"/>
            </p:cNvCxnSpPr>
            <p:nvPr/>
          </p:nvCxnSpPr>
          <p:spPr bwMode="auto">
            <a:xfrm>
              <a:off x="1610" y="2024"/>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35" name="AutoShape 34"/>
            <p:cNvCxnSpPr>
              <a:cxnSpLocks noChangeShapeType="1"/>
              <a:stCxn id="13324" idx="2"/>
              <a:endCxn id="13328" idx="0"/>
            </p:cNvCxnSpPr>
            <p:nvPr/>
          </p:nvCxnSpPr>
          <p:spPr bwMode="auto">
            <a:xfrm>
              <a:off x="1610" y="2387"/>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36" name="AutoShape 35"/>
            <p:cNvCxnSpPr>
              <a:cxnSpLocks noChangeShapeType="1"/>
              <a:stCxn id="13328" idx="2"/>
              <a:endCxn id="13325" idx="0"/>
            </p:cNvCxnSpPr>
            <p:nvPr/>
          </p:nvCxnSpPr>
          <p:spPr bwMode="auto">
            <a:xfrm>
              <a:off x="1610" y="2840"/>
              <a:ext cx="0" cy="137"/>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839891119"/>
      </p:ext>
    </p:extLst>
  </p:cSld>
  <p:clrMapOvr>
    <a:masterClrMapping/>
  </p:clrMapOvr>
  <p:transition spd="med"/>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383931" y="188913"/>
            <a:ext cx="8229600" cy="908050"/>
          </a:xfrm>
        </p:spPr>
        <p:txBody>
          <a:bodyPr/>
          <a:lstStyle/>
          <a:p>
            <a:r>
              <a:rPr lang="en-US" altLang="en-US" dirty="0" smtClean="0"/>
              <a:t>WIPO Mediation, Arbitration and Expert Determination Cases</a:t>
            </a:r>
          </a:p>
        </p:txBody>
      </p:sp>
      <p:sp>
        <p:nvSpPr>
          <p:cNvPr id="13315" name="Rectangle 3"/>
          <p:cNvSpPr>
            <a:spLocks noGrp="1" noChangeArrowheads="1"/>
          </p:cNvSpPr>
          <p:nvPr>
            <p:ph type="body" idx="4294967295"/>
          </p:nvPr>
        </p:nvSpPr>
        <p:spPr>
          <a:xfrm>
            <a:off x="250581" y="1700808"/>
            <a:ext cx="8708780" cy="4032448"/>
          </a:xfrm>
        </p:spPr>
        <p:txBody>
          <a:bodyPr/>
          <a:lstStyle/>
          <a:p>
            <a:pPr>
              <a:spcAft>
                <a:spcPts val="1800"/>
              </a:spcAft>
              <a:defRPr/>
            </a:pPr>
            <a:r>
              <a:rPr lang="fr-CH" altLang="en-US" sz="2000" dirty="0" smtClean="0"/>
              <a:t>IP/IT disputes and commercial disputes</a:t>
            </a:r>
          </a:p>
          <a:p>
            <a:pPr lvl="1">
              <a:spcAft>
                <a:spcPts val="1800"/>
              </a:spcAft>
              <a:defRPr/>
            </a:pPr>
            <a:r>
              <a:rPr lang="en-US" altLang="en-US" sz="2000" u="sng" dirty="0" smtClean="0"/>
              <a:t>Contractual</a:t>
            </a:r>
            <a:r>
              <a:rPr lang="en-US" altLang="en-US" sz="2000" dirty="0" smtClean="0"/>
              <a:t>:  patent licenses, software/ICT, R&amp;D and technology transfer agreements, patent pools, distribution agreements, joint ventures, copyright collecting societies, trademark coexistence agreements, settlement agreements</a:t>
            </a:r>
          </a:p>
          <a:p>
            <a:pPr lvl="1">
              <a:spcAft>
                <a:spcPts val="1800"/>
              </a:spcAft>
              <a:defRPr/>
            </a:pPr>
            <a:r>
              <a:rPr lang="en-US" altLang="en-US" sz="2000" u="sng" dirty="0" smtClean="0"/>
              <a:t>Non-contractual</a:t>
            </a:r>
            <a:r>
              <a:rPr lang="en-US" altLang="en-US" sz="2000" dirty="0" smtClean="0"/>
              <a:t>:  infringement of IP rights</a:t>
            </a:r>
          </a:p>
          <a:p>
            <a:pPr>
              <a:spcAft>
                <a:spcPts val="1800"/>
              </a:spcAft>
              <a:defRPr/>
            </a:pPr>
            <a:r>
              <a:rPr lang="fr-CH" altLang="en-US" sz="2000" dirty="0" err="1" smtClean="0"/>
              <a:t>Domestic</a:t>
            </a:r>
            <a:r>
              <a:rPr lang="fr-CH" altLang="en-US" sz="2000" dirty="0" smtClean="0"/>
              <a:t> and international disputes  (25/75%)</a:t>
            </a:r>
          </a:p>
          <a:p>
            <a:pPr>
              <a:spcAft>
                <a:spcPts val="1800"/>
              </a:spcAft>
              <a:defRPr/>
            </a:pPr>
            <a:r>
              <a:rPr lang="fr-CH" altLang="en-US" sz="2000" dirty="0" err="1" smtClean="0"/>
              <a:t>Amounts</a:t>
            </a:r>
            <a:r>
              <a:rPr lang="fr-CH" altLang="en-US" sz="2000" dirty="0" smtClean="0"/>
              <a:t> in dispute </a:t>
            </a:r>
            <a:r>
              <a:rPr lang="fr-CH" altLang="en-US" sz="2000" dirty="0" err="1" smtClean="0"/>
              <a:t>from</a:t>
            </a:r>
            <a:r>
              <a:rPr lang="fr-CH" altLang="en-US" sz="2000" dirty="0" smtClean="0"/>
              <a:t> USD 50,000 to USD 1 billion</a:t>
            </a:r>
          </a:p>
          <a:p>
            <a:pPr marL="457200" lvl="1" indent="0">
              <a:buFontTx/>
              <a:buNone/>
              <a:defRPr/>
            </a:pPr>
            <a:endParaRPr lang="fr-CH" altLang="en-US" dirty="0" smtClean="0"/>
          </a:p>
        </p:txBody>
      </p:sp>
    </p:spTree>
    <p:extLst>
      <p:ext uri="{BB962C8B-B14F-4D97-AF65-F5344CB8AC3E}">
        <p14:creationId xmlns:p14="http://schemas.microsoft.com/office/powerpoint/2010/main" val="182200228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383931" y="333375"/>
            <a:ext cx="82296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pitchFamily="34" charset="0"/>
                <a:cs typeface="Arial" pitchFamily="34" charset="0"/>
              </a:defRPr>
            </a:lvl2pPr>
            <a:lvl3pPr algn="l" rtl="0" eaLnBrk="0" fontAlgn="base" hangingPunct="0">
              <a:spcBef>
                <a:spcPct val="0"/>
              </a:spcBef>
              <a:spcAft>
                <a:spcPct val="0"/>
              </a:spcAft>
              <a:defRPr sz="3600">
                <a:solidFill>
                  <a:srgbClr val="70899B"/>
                </a:solidFill>
                <a:latin typeface="Arial" pitchFamily="34" charset="0"/>
                <a:cs typeface="Arial" pitchFamily="34" charset="0"/>
              </a:defRPr>
            </a:lvl3pPr>
            <a:lvl4pPr algn="l" rtl="0" eaLnBrk="0" fontAlgn="base" hangingPunct="0">
              <a:spcBef>
                <a:spcPct val="0"/>
              </a:spcBef>
              <a:spcAft>
                <a:spcPct val="0"/>
              </a:spcAft>
              <a:defRPr sz="3600">
                <a:solidFill>
                  <a:srgbClr val="70899B"/>
                </a:solidFill>
                <a:latin typeface="Arial" pitchFamily="34" charset="0"/>
                <a:cs typeface="Arial" pitchFamily="34" charset="0"/>
              </a:defRPr>
            </a:lvl4pPr>
            <a:lvl5pPr algn="l" rtl="0" eaLnBrk="0" fontAlgn="base" hangingPunct="0">
              <a:spcBef>
                <a:spcPct val="0"/>
              </a:spcBef>
              <a:spcAft>
                <a:spcPct val="0"/>
              </a:spcAft>
              <a:defRPr sz="3600">
                <a:solidFill>
                  <a:srgbClr val="70899B"/>
                </a:solidFill>
                <a:latin typeface="Arial" pitchFamily="34" charset="0"/>
                <a:cs typeface="Arial" pitchFamily="34" charset="0"/>
              </a:defRPr>
            </a:lvl5pPr>
            <a:lvl6pPr marL="457200" algn="l" rtl="0" fontAlgn="base">
              <a:spcBef>
                <a:spcPct val="0"/>
              </a:spcBef>
              <a:spcAft>
                <a:spcPct val="0"/>
              </a:spcAft>
              <a:defRPr sz="3600">
                <a:solidFill>
                  <a:srgbClr val="70899B"/>
                </a:solidFill>
                <a:latin typeface="Arial" pitchFamily="34" charset="0"/>
                <a:cs typeface="Arial" pitchFamily="34" charset="0"/>
              </a:defRPr>
            </a:lvl6pPr>
            <a:lvl7pPr marL="914400" algn="l" rtl="0" fontAlgn="base">
              <a:spcBef>
                <a:spcPct val="0"/>
              </a:spcBef>
              <a:spcAft>
                <a:spcPct val="0"/>
              </a:spcAft>
              <a:defRPr sz="3600">
                <a:solidFill>
                  <a:srgbClr val="70899B"/>
                </a:solidFill>
                <a:latin typeface="Arial" pitchFamily="34" charset="0"/>
                <a:cs typeface="Arial" pitchFamily="34" charset="0"/>
              </a:defRPr>
            </a:lvl7pPr>
            <a:lvl8pPr marL="1371600" algn="l" rtl="0" fontAlgn="base">
              <a:spcBef>
                <a:spcPct val="0"/>
              </a:spcBef>
              <a:spcAft>
                <a:spcPct val="0"/>
              </a:spcAft>
              <a:defRPr sz="3600">
                <a:solidFill>
                  <a:srgbClr val="70899B"/>
                </a:solidFill>
                <a:latin typeface="Arial" pitchFamily="34" charset="0"/>
                <a:cs typeface="Arial" pitchFamily="34" charset="0"/>
              </a:defRPr>
            </a:lvl8pPr>
            <a:lvl9pPr marL="1828800" algn="l" rtl="0" fontAlgn="base">
              <a:spcBef>
                <a:spcPct val="0"/>
              </a:spcBef>
              <a:spcAft>
                <a:spcPct val="0"/>
              </a:spcAft>
              <a:defRPr sz="3600">
                <a:solidFill>
                  <a:srgbClr val="70899B"/>
                </a:solidFill>
                <a:latin typeface="Arial" pitchFamily="34" charset="0"/>
                <a:cs typeface="Arial" pitchFamily="34" charset="0"/>
              </a:defRPr>
            </a:lvl9pPr>
          </a:lstStyle>
          <a:p>
            <a:pPr>
              <a:defRPr/>
            </a:pPr>
            <a:r>
              <a:rPr lang="en-US" altLang="en-US" dirty="0">
                <a:solidFill>
                  <a:srgbClr val="00408C"/>
                </a:solidFill>
              </a:rPr>
              <a:t>Dispute Areas in WIPO Mediation and Arbitration Cases</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15023" y="1344264"/>
            <a:ext cx="5882054"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712803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457200" y="274639"/>
            <a:ext cx="8229600" cy="922337"/>
          </a:xfrm>
        </p:spPr>
        <p:txBody>
          <a:bodyPr/>
          <a:lstStyle/>
          <a:p>
            <a:pPr eaLnBrk="1" hangingPunct="1"/>
            <a:r>
              <a:rPr lang="en-US" altLang="en-US" dirty="0" smtClean="0"/>
              <a:t>How Are Technology Disputes Resolved?</a:t>
            </a:r>
          </a:p>
        </p:txBody>
      </p:sp>
      <p:sp>
        <p:nvSpPr>
          <p:cNvPr id="16388" name="Line 3"/>
          <p:cNvSpPr>
            <a:spLocks noChangeShapeType="1"/>
          </p:cNvSpPr>
          <p:nvPr/>
        </p:nvSpPr>
        <p:spPr bwMode="auto">
          <a:xfrm flipH="1">
            <a:off x="2444262" y="4148139"/>
            <a:ext cx="68874" cy="21605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16389"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6154" y="1484314"/>
            <a:ext cx="7973158"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
          <p:cNvSpPr txBox="1">
            <a:spLocks noChangeArrowheads="1"/>
          </p:cNvSpPr>
          <p:nvPr/>
        </p:nvSpPr>
        <p:spPr bwMode="auto">
          <a:xfrm>
            <a:off x="55833" y="6093296"/>
            <a:ext cx="7111512"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r>
              <a:rPr lang="en-US" altLang="en-US" sz="1300" dirty="0"/>
              <a:t>WIPO Center Report on International Survey of Dispute Resolution                                     </a:t>
            </a:r>
            <a:r>
              <a:rPr lang="en-US" altLang="en-US" sz="1300" dirty="0" smtClean="0"/>
              <a:t>                   in </a:t>
            </a:r>
            <a:r>
              <a:rPr lang="en-US" altLang="en-US" sz="1300" dirty="0"/>
              <a:t>Technology Transactions </a:t>
            </a:r>
          </a:p>
          <a:p>
            <a:pPr algn="ctr" eaLnBrk="1" hangingPunct="1">
              <a:spcBef>
                <a:spcPct val="50000"/>
              </a:spcBef>
              <a:buFontTx/>
              <a:buNone/>
            </a:pPr>
            <a:endParaRPr lang="en-US" altLang="en-US" sz="1600" dirty="0">
              <a:solidFill>
                <a:srgbClr val="D4DBE3"/>
              </a:solidFill>
            </a:endParaRPr>
          </a:p>
        </p:txBody>
      </p:sp>
    </p:spTree>
    <p:extLst>
      <p:ext uri="{BB962C8B-B14F-4D97-AF65-F5344CB8AC3E}">
        <p14:creationId xmlns:p14="http://schemas.microsoft.com/office/powerpoint/2010/main" val="672764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611560" y="548679"/>
            <a:ext cx="6667128" cy="4178895"/>
          </a:xfrm>
        </p:spPr>
      </p:pic>
      <p:sp>
        <p:nvSpPr>
          <p:cNvPr id="6" name="Rectangle 5"/>
          <p:cNvSpPr/>
          <p:nvPr/>
        </p:nvSpPr>
        <p:spPr>
          <a:xfrm>
            <a:off x="827584" y="4797152"/>
            <a:ext cx="6664925" cy="1477328"/>
          </a:xfrm>
          <a:prstGeom prst="rect">
            <a:avLst/>
          </a:prstGeom>
        </p:spPr>
        <p:txBody>
          <a:bodyPr wrap="square">
            <a:spAutoFit/>
          </a:bodyPr>
          <a:lstStyle/>
          <a:p>
            <a:pPr fontAlgn="base">
              <a:spcBef>
                <a:spcPct val="50000"/>
              </a:spcBef>
              <a:spcAft>
                <a:spcPct val="0"/>
              </a:spcAft>
            </a:pPr>
            <a:r>
              <a:rPr lang="en-US" i="1" dirty="0">
                <a:solidFill>
                  <a:srgbClr val="000000"/>
                </a:solidFill>
              </a:rPr>
              <a:t>“…However, here the highway is the Internet and other networks, the bridges are interoperable data standards, and the vehicles are computers and databases</a:t>
            </a:r>
            <a:r>
              <a:rPr lang="en-US" dirty="0">
                <a:solidFill>
                  <a:srgbClr val="000000"/>
                </a:solidFill>
              </a:rPr>
              <a:t>.</a:t>
            </a:r>
            <a:r>
              <a:rPr lang="en-US" altLang="ja-JP" dirty="0">
                <a:solidFill>
                  <a:srgbClr val="000000"/>
                </a:solidFill>
              </a:rPr>
              <a:t>” Francis Gurry, Director General of WIPO </a:t>
            </a:r>
            <a:br>
              <a:rPr lang="en-US" altLang="ja-JP" dirty="0">
                <a:solidFill>
                  <a:srgbClr val="000000"/>
                </a:solidFill>
              </a:rPr>
            </a:br>
            <a:endParaRPr lang="en-US" dirty="0">
              <a:solidFill>
                <a:srgbClr val="000000"/>
              </a:solidFill>
            </a:endParaRPr>
          </a:p>
        </p:txBody>
      </p:sp>
    </p:spTree>
    <p:extLst>
      <p:ext uri="{BB962C8B-B14F-4D97-AF65-F5344CB8AC3E}">
        <p14:creationId xmlns:p14="http://schemas.microsoft.com/office/powerpoint/2010/main" val="42748165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fr-CH" altLang="en-US" dirty="0" smtClean="0"/>
              <a:t>Relative Time and </a:t>
            </a:r>
            <a:r>
              <a:rPr lang="fr-CH" altLang="en-US" dirty="0" err="1" smtClean="0"/>
              <a:t>Cost</a:t>
            </a:r>
            <a:r>
              <a:rPr lang="fr-CH" altLang="en-US" dirty="0" smtClean="0"/>
              <a:t> of </a:t>
            </a:r>
            <a:r>
              <a:rPr lang="fr-CH" altLang="en-US" dirty="0" err="1" smtClean="0"/>
              <a:t>Technology</a:t>
            </a:r>
            <a:r>
              <a:rPr lang="fr-CH" altLang="en-US" dirty="0" smtClean="0"/>
              <a:t> Dispute </a:t>
            </a:r>
            <a:r>
              <a:rPr lang="fr-CH" altLang="en-US" dirty="0" err="1" smtClean="0"/>
              <a:t>Resolution</a:t>
            </a:r>
            <a:endParaRPr lang="en-US" altLang="en-US" dirty="0" smtClean="0"/>
          </a:p>
        </p:txBody>
      </p:sp>
      <p:sp>
        <p:nvSpPr>
          <p:cNvPr id="17412" name="Line 3"/>
          <p:cNvSpPr>
            <a:spLocks noChangeShapeType="1"/>
          </p:cNvSpPr>
          <p:nvPr/>
        </p:nvSpPr>
        <p:spPr bwMode="auto">
          <a:xfrm flipH="1">
            <a:off x="2444262" y="3789364"/>
            <a:ext cx="68874" cy="21605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17413"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6154" y="2060576"/>
            <a:ext cx="7973158"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
          <p:cNvSpPr txBox="1">
            <a:spLocks noChangeArrowheads="1"/>
          </p:cNvSpPr>
          <p:nvPr/>
        </p:nvSpPr>
        <p:spPr bwMode="auto">
          <a:xfrm>
            <a:off x="52754" y="6180138"/>
            <a:ext cx="7111512"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r>
              <a:rPr lang="en-US" altLang="en-US" sz="1300" dirty="0"/>
              <a:t>WIPO Center Report on International Survey of Dispute Resolution                                     </a:t>
            </a:r>
            <a:r>
              <a:rPr lang="en-US" altLang="en-US" sz="1300" dirty="0" smtClean="0"/>
              <a:t>                   in </a:t>
            </a:r>
            <a:r>
              <a:rPr lang="en-US" altLang="en-US" sz="1300" dirty="0"/>
              <a:t>Technology Transactions </a:t>
            </a:r>
          </a:p>
          <a:p>
            <a:pPr algn="ctr" eaLnBrk="1" hangingPunct="1">
              <a:spcBef>
                <a:spcPct val="50000"/>
              </a:spcBef>
              <a:buFontTx/>
              <a:buNone/>
            </a:pPr>
            <a:endParaRPr lang="en-US" altLang="en-US" sz="1600" dirty="0">
              <a:solidFill>
                <a:srgbClr val="D4DBE3"/>
              </a:solidFill>
            </a:endParaRPr>
          </a:p>
        </p:txBody>
      </p:sp>
    </p:spTree>
    <p:extLst>
      <p:ext uri="{BB962C8B-B14F-4D97-AF65-F5344CB8AC3E}">
        <p14:creationId xmlns:p14="http://schemas.microsoft.com/office/powerpoint/2010/main" val="85743627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6BF9F19C-E0E9-48AD-B952-39EB506DAECF}" type="slidenum">
              <a:rPr lang="en-US" altLang="en-US" sz="1400" smtClean="0"/>
              <a:pPr eaLnBrk="1" hangingPunct="1">
                <a:spcBef>
                  <a:spcPct val="0"/>
                </a:spcBef>
                <a:buFontTx/>
                <a:buNone/>
              </a:pPr>
              <a:t>111</a:t>
            </a:fld>
            <a:endParaRPr lang="en-US" altLang="en-US" sz="1400" smtClean="0"/>
          </a:p>
        </p:txBody>
      </p:sp>
      <p:sp>
        <p:nvSpPr>
          <p:cNvPr id="18435" name="Rectangle 2"/>
          <p:cNvSpPr>
            <a:spLocks noGrp="1" noChangeArrowheads="1"/>
          </p:cNvSpPr>
          <p:nvPr>
            <p:ph type="title"/>
          </p:nvPr>
        </p:nvSpPr>
        <p:spPr>
          <a:xfrm>
            <a:off x="457200" y="274639"/>
            <a:ext cx="8229600" cy="706437"/>
          </a:xfrm>
        </p:spPr>
        <p:txBody>
          <a:bodyPr/>
          <a:lstStyle/>
          <a:p>
            <a:r>
              <a:rPr lang="fr-CH" altLang="en-US" smtClean="0"/>
              <a:t>Fee Calculator</a:t>
            </a:r>
            <a:endParaRPr lang="en-US" altLang="en-US" smtClean="0"/>
          </a:p>
        </p:txBody>
      </p:sp>
      <p:sp>
        <p:nvSpPr>
          <p:cNvPr id="19460" name="Rectangle 3"/>
          <p:cNvSpPr>
            <a:spLocks noGrp="1" noChangeArrowheads="1"/>
          </p:cNvSpPr>
          <p:nvPr>
            <p:ph type="body" idx="1"/>
          </p:nvPr>
        </p:nvSpPr>
        <p:spPr/>
        <p:txBody>
          <a:bodyPr/>
          <a:lstStyle/>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en-US" altLang="en-US" sz="2000" dirty="0" smtClean="0"/>
          </a:p>
          <a:p>
            <a:pPr marL="0" indent="0">
              <a:lnSpc>
                <a:spcPct val="90000"/>
              </a:lnSpc>
              <a:buFontTx/>
              <a:buNone/>
              <a:defRPr/>
            </a:pPr>
            <a:endParaRPr lang="en-US" altLang="en-US" sz="2000" dirty="0" smtClean="0"/>
          </a:p>
          <a:p>
            <a:pPr>
              <a:lnSpc>
                <a:spcPct val="90000"/>
              </a:lnSpc>
              <a:buFontTx/>
              <a:buNone/>
              <a:defRPr/>
            </a:pPr>
            <a:endParaRPr lang="en-US" altLang="en-US" sz="2000" dirty="0" smtClean="0"/>
          </a:p>
          <a:p>
            <a:pPr>
              <a:lnSpc>
                <a:spcPct val="90000"/>
              </a:lnSpc>
              <a:buFontTx/>
              <a:buNone/>
              <a:defRPr/>
            </a:pPr>
            <a:endParaRPr lang="en-US" altLang="en-US" sz="2000" dirty="0" smtClean="0"/>
          </a:p>
          <a:p>
            <a:pPr>
              <a:lnSpc>
                <a:spcPct val="90000"/>
              </a:lnSpc>
              <a:defRPr/>
            </a:pPr>
            <a:endParaRPr lang="en-US" altLang="en-US" sz="2000" dirty="0" smtClean="0"/>
          </a:p>
        </p:txBody>
      </p:sp>
      <p:sp>
        <p:nvSpPr>
          <p:cNvPr id="2" name="Rectangle 1"/>
          <p:cNvSpPr/>
          <p:nvPr/>
        </p:nvSpPr>
        <p:spPr>
          <a:xfrm>
            <a:off x="317989" y="6037264"/>
            <a:ext cx="5162550" cy="369887"/>
          </a:xfrm>
          <a:prstGeom prst="rect">
            <a:avLst/>
          </a:prstGeom>
        </p:spPr>
        <p:txBody>
          <a:bodyPr>
            <a:spAutoFit/>
          </a:bodyPr>
          <a:lstStyle/>
          <a:p>
            <a:pPr>
              <a:spcBef>
                <a:spcPct val="50000"/>
              </a:spcBef>
              <a:defRPr/>
            </a:pPr>
            <a:r>
              <a:rPr lang="en-US" altLang="en-US" sz="1800" kern="0" dirty="0">
                <a:solidFill>
                  <a:schemeClr val="tx1"/>
                </a:solidFill>
                <a:latin typeface="Arial"/>
                <a:cs typeface="Arial"/>
              </a:rPr>
              <a:t>www.wipo.int/amc/en/calculator/adr.jsp</a:t>
            </a:r>
            <a:endParaRPr lang="en-US" sz="1800" dirty="0">
              <a:solidFill>
                <a:schemeClr val="tx1"/>
              </a:solidFill>
            </a:endParaRPr>
          </a:p>
        </p:txBody>
      </p:sp>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356" y="-1"/>
            <a:ext cx="9158356" cy="668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447927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idx="4294967295"/>
          </p:nvPr>
        </p:nvSpPr>
        <p:spPr>
          <a:xfrm>
            <a:off x="107505" y="260350"/>
            <a:ext cx="8851858" cy="1122363"/>
          </a:xfrm>
        </p:spPr>
        <p:txBody>
          <a:bodyPr/>
          <a:lstStyle/>
          <a:p>
            <a:pPr eaLnBrk="1" hangingPunct="1">
              <a:lnSpc>
                <a:spcPct val="90000"/>
              </a:lnSpc>
            </a:pPr>
            <a:r>
              <a:rPr lang="en-US" altLang="en-US" dirty="0" smtClean="0"/>
              <a:t>Uniform Domain Name Dispute </a:t>
            </a:r>
            <a:br>
              <a:rPr lang="en-US" altLang="en-US" dirty="0" smtClean="0"/>
            </a:br>
            <a:r>
              <a:rPr lang="en-US" altLang="en-US" dirty="0" smtClean="0"/>
              <a:t>Resolution Policy (UDRP)</a:t>
            </a:r>
          </a:p>
        </p:txBody>
      </p:sp>
      <p:sp>
        <p:nvSpPr>
          <p:cNvPr id="19460" name="Rectangle 3"/>
          <p:cNvSpPr>
            <a:spLocks noGrp="1" noChangeArrowheads="1"/>
          </p:cNvSpPr>
          <p:nvPr>
            <p:ph type="body" idx="4294967295"/>
          </p:nvPr>
        </p:nvSpPr>
        <p:spPr>
          <a:xfrm>
            <a:off x="317989" y="1844824"/>
            <a:ext cx="8197362" cy="4392464"/>
          </a:xfrm>
        </p:spPr>
        <p:txBody>
          <a:bodyPr/>
          <a:lstStyle/>
          <a:p>
            <a:pPr eaLnBrk="1" hangingPunct="1">
              <a:spcBef>
                <a:spcPct val="0"/>
              </a:spcBef>
              <a:spcAft>
                <a:spcPts val="1200"/>
              </a:spcAft>
            </a:pPr>
            <a:r>
              <a:rPr lang="en-US" altLang="en-US" sz="2000" dirty="0" smtClean="0"/>
              <a:t>1999:  WIPO-created </a:t>
            </a:r>
            <a:r>
              <a:rPr lang="en-US" altLang="en-US" sz="2000" u="sng" dirty="0" smtClean="0"/>
              <a:t>international</a:t>
            </a:r>
            <a:r>
              <a:rPr lang="en-US" altLang="en-US" sz="2000" dirty="0" smtClean="0"/>
              <a:t> administrative ADR procedure</a:t>
            </a:r>
          </a:p>
          <a:p>
            <a:pPr eaLnBrk="1" hangingPunct="1">
              <a:spcBef>
                <a:spcPct val="0"/>
              </a:spcBef>
              <a:spcAft>
                <a:spcPts val="1200"/>
              </a:spcAft>
            </a:pPr>
            <a:r>
              <a:rPr lang="en-US" altLang="en-US" sz="2000" dirty="0" smtClean="0"/>
              <a:t>Allows trademark owners to resolve “clear cut” cases of abusive domain name registration and use (“</a:t>
            </a:r>
            <a:r>
              <a:rPr lang="en-US" altLang="en-US" sz="2000" u="sng" dirty="0" smtClean="0"/>
              <a:t>cybersquatting</a:t>
            </a:r>
            <a:r>
              <a:rPr lang="en-US" altLang="en-US" sz="2000" dirty="0" smtClean="0"/>
              <a:t>”)</a:t>
            </a:r>
          </a:p>
          <a:p>
            <a:pPr eaLnBrk="1" hangingPunct="1">
              <a:spcBef>
                <a:spcPct val="0"/>
              </a:spcBef>
              <a:spcAft>
                <a:spcPts val="1200"/>
              </a:spcAft>
            </a:pPr>
            <a:r>
              <a:rPr lang="en-US" altLang="en-US" sz="2000" dirty="0" smtClean="0"/>
              <a:t>Operates outside the courts, but preserves party court option</a:t>
            </a:r>
          </a:p>
          <a:p>
            <a:pPr eaLnBrk="1" hangingPunct="1">
              <a:spcBef>
                <a:spcPct val="0"/>
              </a:spcBef>
              <a:spcAft>
                <a:spcPts val="1200"/>
              </a:spcAft>
            </a:pPr>
            <a:r>
              <a:rPr lang="en-US" altLang="en-US" sz="2000" dirty="0" smtClean="0"/>
              <a:t>Uniform:  applicable to </a:t>
            </a:r>
            <a:r>
              <a:rPr lang="en-US" altLang="en-US" sz="2000" u="sng" dirty="0" smtClean="0"/>
              <a:t>all </a:t>
            </a:r>
            <a:r>
              <a:rPr lang="en-US" altLang="en-US" sz="2000" u="sng" dirty="0" err="1" smtClean="0"/>
              <a:t>gTLDs</a:t>
            </a:r>
            <a:r>
              <a:rPr lang="en-US" altLang="en-US" sz="2000" dirty="0" smtClean="0"/>
              <a:t> “old” (.com, </a:t>
            </a:r>
            <a:r>
              <a:rPr lang="en-US" altLang="en-US" sz="2000" dirty="0" err="1" smtClean="0"/>
              <a:t>.net</a:t>
            </a:r>
            <a:r>
              <a:rPr lang="en-US" altLang="en-US" sz="2000" dirty="0" smtClean="0"/>
              <a:t>, .org, etc.) and “new” (.bike, .fail, .</a:t>
            </a:r>
            <a:r>
              <a:rPr lang="en-US" altLang="en-US" sz="2000" dirty="0" err="1" smtClean="0"/>
              <a:t>nyc</a:t>
            </a:r>
            <a:r>
              <a:rPr lang="en-US" altLang="en-US" sz="2000" dirty="0" smtClean="0"/>
              <a:t>, etc.)</a:t>
            </a:r>
          </a:p>
          <a:p>
            <a:pPr eaLnBrk="1" hangingPunct="1">
              <a:spcBef>
                <a:spcPct val="0"/>
              </a:spcBef>
              <a:spcAft>
                <a:spcPts val="1200"/>
              </a:spcAft>
            </a:pPr>
            <a:r>
              <a:rPr lang="en-US" altLang="en-US" sz="2000" dirty="0" smtClean="0"/>
              <a:t>Applicable via </a:t>
            </a:r>
            <a:r>
              <a:rPr lang="en-US" altLang="en-US" sz="2000" u="sng" dirty="0" smtClean="0"/>
              <a:t>mandatory</a:t>
            </a:r>
            <a:r>
              <a:rPr lang="en-US" altLang="en-US" sz="2000" dirty="0" smtClean="0"/>
              <a:t> “contract web” between ICANN, registrars, and registrants</a:t>
            </a:r>
          </a:p>
        </p:txBody>
      </p:sp>
    </p:spTree>
    <p:extLst>
      <p:ext uri="{BB962C8B-B14F-4D97-AF65-F5344CB8AC3E}">
        <p14:creationId xmlns:p14="http://schemas.microsoft.com/office/powerpoint/2010/main" val="138573685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17468D25-4E58-4086-BF14-7F3BD528A29F}" type="slidenum">
              <a:rPr lang="en-US" altLang="en-US" sz="1400" smtClean="0"/>
              <a:pPr eaLnBrk="1" hangingPunct="1">
                <a:spcBef>
                  <a:spcPct val="0"/>
                </a:spcBef>
                <a:buFontTx/>
                <a:buNone/>
              </a:pPr>
              <a:t>113</a:t>
            </a:fld>
            <a:endParaRPr lang="en-US" altLang="en-US" sz="1400" smtClean="0"/>
          </a:p>
        </p:txBody>
      </p:sp>
      <p:sp>
        <p:nvSpPr>
          <p:cNvPr id="26627" name="Rectangle 2"/>
          <p:cNvSpPr>
            <a:spLocks noGrp="1" noChangeArrowheads="1"/>
          </p:cNvSpPr>
          <p:nvPr>
            <p:ph type="title" idx="4294967295"/>
          </p:nvPr>
        </p:nvSpPr>
        <p:spPr>
          <a:xfrm>
            <a:off x="383931" y="188913"/>
            <a:ext cx="8229600" cy="908050"/>
          </a:xfrm>
        </p:spPr>
        <p:txBody>
          <a:bodyPr/>
          <a:lstStyle/>
          <a:p>
            <a:pPr eaLnBrk="1" hangingPunct="1"/>
            <a:r>
              <a:rPr lang="en-US" altLang="en-US" dirty="0" smtClean="0"/>
              <a:t>Further Information</a:t>
            </a:r>
          </a:p>
        </p:txBody>
      </p:sp>
      <p:sp>
        <p:nvSpPr>
          <p:cNvPr id="15364" name="Rectangle 3"/>
          <p:cNvSpPr>
            <a:spLocks noGrp="1" noChangeArrowheads="1"/>
          </p:cNvSpPr>
          <p:nvPr>
            <p:ph type="body" idx="4294967295"/>
          </p:nvPr>
        </p:nvSpPr>
        <p:spPr>
          <a:xfrm>
            <a:off x="120162" y="1268413"/>
            <a:ext cx="8714643" cy="5461000"/>
          </a:xfrm>
        </p:spPr>
        <p:txBody>
          <a:bodyPr/>
          <a:lstStyle/>
          <a:p>
            <a:pPr eaLnBrk="1" hangingPunct="1">
              <a:lnSpc>
                <a:spcPct val="80000"/>
              </a:lnSpc>
              <a:defRPr/>
            </a:pPr>
            <a:endParaRPr lang="en-US" dirty="0" smtClean="0"/>
          </a:p>
          <a:p>
            <a:pPr eaLnBrk="1" hangingPunct="1">
              <a:lnSpc>
                <a:spcPct val="80000"/>
              </a:lnSpc>
              <a:defRPr/>
            </a:pPr>
            <a:r>
              <a:rPr lang="en-US" dirty="0" smtClean="0"/>
              <a:t>Queries and </a:t>
            </a:r>
            <a:r>
              <a:rPr lang="en-US" dirty="0"/>
              <a:t>case filing: </a:t>
            </a:r>
          </a:p>
          <a:p>
            <a:pPr marL="346075" indent="0" eaLnBrk="1" hangingPunct="1">
              <a:lnSpc>
                <a:spcPct val="80000"/>
              </a:lnSpc>
              <a:buFontTx/>
              <a:buNone/>
              <a:defRPr/>
            </a:pPr>
            <a:r>
              <a:rPr lang="en-US" dirty="0" smtClean="0">
                <a:hlinkClick r:id="rId4"/>
              </a:rPr>
              <a:t>arbiter.mail@wipo.int</a:t>
            </a:r>
            <a:endParaRPr lang="en-US" dirty="0"/>
          </a:p>
          <a:p>
            <a:pPr eaLnBrk="1" hangingPunct="1">
              <a:lnSpc>
                <a:spcPct val="80000"/>
              </a:lnSpc>
              <a:defRPr/>
            </a:pPr>
            <a:endParaRPr lang="en-US" dirty="0"/>
          </a:p>
          <a:p>
            <a:pPr eaLnBrk="1" hangingPunct="1">
              <a:lnSpc>
                <a:spcPct val="80000"/>
              </a:lnSpc>
              <a:defRPr/>
            </a:pPr>
            <a:r>
              <a:rPr lang="en-US" dirty="0"/>
              <a:t>M</a:t>
            </a:r>
            <a:r>
              <a:rPr lang="en-US" dirty="0" smtClean="0"/>
              <a:t>odel clauses: </a:t>
            </a:r>
          </a:p>
          <a:p>
            <a:pPr marL="0" indent="346075" eaLnBrk="1" hangingPunct="1">
              <a:lnSpc>
                <a:spcPct val="80000"/>
              </a:lnSpc>
              <a:buFontTx/>
              <a:buNone/>
              <a:defRPr/>
            </a:pPr>
            <a:r>
              <a:rPr lang="en-US" dirty="0" smtClean="0">
                <a:hlinkClick r:id="rId5"/>
              </a:rPr>
              <a:t>www.wipo.int/amc/en/clauses/</a:t>
            </a:r>
            <a:endParaRPr lang="en-US" dirty="0" smtClean="0"/>
          </a:p>
          <a:p>
            <a:pPr eaLnBrk="1" hangingPunct="1">
              <a:lnSpc>
                <a:spcPct val="80000"/>
              </a:lnSpc>
              <a:buFontTx/>
              <a:buNone/>
              <a:defRPr/>
            </a:pPr>
            <a:endParaRPr lang="en-US" dirty="0" smtClean="0"/>
          </a:p>
          <a:p>
            <a:pPr eaLnBrk="1" hangingPunct="1">
              <a:lnSpc>
                <a:spcPct val="80000"/>
              </a:lnSpc>
              <a:defRPr/>
            </a:pPr>
            <a:r>
              <a:rPr lang="en-US" dirty="0"/>
              <a:t>Info on procedures, neutrals and </a:t>
            </a:r>
          </a:p>
          <a:p>
            <a:pPr marL="346075" indent="0" eaLnBrk="1" hangingPunct="1">
              <a:lnSpc>
                <a:spcPct val="80000"/>
              </a:lnSpc>
              <a:buFontTx/>
              <a:buNone/>
              <a:defRPr/>
            </a:pPr>
            <a:r>
              <a:rPr lang="en-US" dirty="0"/>
              <a:t>case examples: </a:t>
            </a:r>
            <a:endParaRPr lang="en-US" dirty="0" smtClean="0"/>
          </a:p>
          <a:p>
            <a:pPr marL="346075" indent="0" eaLnBrk="1" hangingPunct="1">
              <a:lnSpc>
                <a:spcPct val="80000"/>
              </a:lnSpc>
              <a:buFontTx/>
              <a:buNone/>
              <a:defRPr/>
            </a:pPr>
            <a:r>
              <a:rPr lang="en-US" dirty="0" smtClean="0">
                <a:hlinkClick r:id="rId6"/>
              </a:rPr>
              <a:t>www.wipo.int/amc/</a:t>
            </a:r>
            <a:r>
              <a:rPr lang="en-US" dirty="0" smtClean="0"/>
              <a:t/>
            </a:r>
            <a:br>
              <a:rPr lang="en-US" dirty="0" smtClean="0"/>
            </a:br>
            <a:endParaRPr lang="en-US" dirty="0" smtClean="0"/>
          </a:p>
          <a:p>
            <a:pPr marL="0" indent="0" eaLnBrk="1" hangingPunct="1">
              <a:lnSpc>
                <a:spcPct val="80000"/>
              </a:lnSpc>
              <a:buFontTx/>
              <a:buNone/>
              <a:defRPr/>
            </a:pPr>
            <a:endParaRPr lang="en-US" sz="2000" dirty="0" smtClean="0"/>
          </a:p>
          <a:p>
            <a:pPr eaLnBrk="1" hangingPunct="1">
              <a:lnSpc>
                <a:spcPct val="80000"/>
              </a:lnSpc>
              <a:defRPr/>
            </a:pPr>
            <a:endParaRPr lang="en-US" sz="2000" dirty="0" smtClean="0"/>
          </a:p>
          <a:p>
            <a:pPr eaLnBrk="1" hangingPunct="1">
              <a:lnSpc>
                <a:spcPct val="80000"/>
              </a:lnSpc>
              <a:buFontTx/>
              <a:buNone/>
              <a:defRPr/>
            </a:pPr>
            <a:endParaRPr lang="en-US" sz="2000" dirty="0" smtClean="0"/>
          </a:p>
          <a:p>
            <a:pPr eaLnBrk="1" hangingPunct="1">
              <a:lnSpc>
                <a:spcPct val="80000"/>
              </a:lnSpc>
              <a:buFontTx/>
              <a:buNone/>
              <a:defRPr/>
            </a:pPr>
            <a:endParaRPr lang="en-US" u="sng" dirty="0" smtClean="0"/>
          </a:p>
          <a:p>
            <a:pPr eaLnBrk="1" hangingPunct="1">
              <a:lnSpc>
                <a:spcPct val="120000"/>
              </a:lnSpc>
              <a:buFontTx/>
              <a:buNone/>
              <a:defRPr/>
            </a:pPr>
            <a:endParaRPr lang="en-US" dirty="0" smtClean="0"/>
          </a:p>
          <a:p>
            <a:pPr lvl="1" eaLnBrk="1" hangingPunct="1">
              <a:lnSpc>
                <a:spcPct val="80000"/>
              </a:lnSpc>
              <a:buFontTx/>
              <a:buNone/>
              <a:defRPr/>
            </a:pPr>
            <a:endParaRPr lang="en-US" dirty="0" smtClean="0"/>
          </a:p>
        </p:txBody>
      </p:sp>
      <p:pic>
        <p:nvPicPr>
          <p:cNvPr id="26629" name="Picture 4" descr="REFLECT"/>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31623" y="1041400"/>
            <a:ext cx="1524000" cy="2374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30"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874728" y="3933825"/>
            <a:ext cx="2482362" cy="1695450"/>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664506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107504" y="476672"/>
            <a:ext cx="8529111" cy="926976"/>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fr-CH" altLang="en-US" dirty="0" smtClean="0">
                <a:solidFill>
                  <a:srgbClr val="00408C"/>
                </a:solidFill>
              </a:rPr>
              <a:t>Globale </a:t>
            </a:r>
            <a:r>
              <a:rPr lang="fr-CH" altLang="en-US" dirty="0" err="1" smtClean="0">
                <a:solidFill>
                  <a:srgbClr val="00408C"/>
                </a:solidFill>
              </a:rPr>
              <a:t>Datenbanken</a:t>
            </a:r>
            <a:r>
              <a:rPr lang="fr-CH" altLang="en-US" dirty="0" smtClean="0">
                <a:solidFill>
                  <a:srgbClr val="00408C"/>
                </a:solidFill>
              </a:rPr>
              <a:t> </a:t>
            </a:r>
            <a:r>
              <a:rPr lang="fr-CH" altLang="en-US" dirty="0" err="1" smtClean="0">
                <a:solidFill>
                  <a:srgbClr val="00408C"/>
                </a:solidFill>
              </a:rPr>
              <a:t>und</a:t>
            </a:r>
            <a:r>
              <a:rPr lang="fr-CH" altLang="en-US" dirty="0" smtClean="0">
                <a:solidFill>
                  <a:srgbClr val="00408C"/>
                </a:solidFill>
              </a:rPr>
              <a:t> </a:t>
            </a:r>
            <a:r>
              <a:rPr lang="fr-CH" altLang="en-US" dirty="0" err="1" smtClean="0">
                <a:solidFill>
                  <a:srgbClr val="00408C"/>
                </a:solidFill>
              </a:rPr>
              <a:t>Systemen</a:t>
            </a:r>
            <a:r>
              <a:rPr lang="fr-CH" altLang="en-US" dirty="0" smtClean="0">
                <a:solidFill>
                  <a:srgbClr val="00408C"/>
                </a:solidFill>
              </a:rPr>
              <a:t> </a:t>
            </a:r>
            <a:r>
              <a:rPr lang="fr-CH" altLang="en-US" dirty="0" err="1" smtClean="0">
                <a:solidFill>
                  <a:srgbClr val="00408C"/>
                </a:solidFill>
              </a:rPr>
              <a:t>für</a:t>
            </a:r>
            <a:r>
              <a:rPr lang="fr-CH" altLang="en-US" dirty="0" smtClean="0">
                <a:solidFill>
                  <a:srgbClr val="00408C"/>
                </a:solidFill>
              </a:rPr>
              <a:t> </a:t>
            </a:r>
            <a:r>
              <a:rPr lang="fr-CH" altLang="en-US" dirty="0" err="1" smtClean="0">
                <a:solidFill>
                  <a:srgbClr val="00408C"/>
                </a:solidFill>
              </a:rPr>
              <a:t>geistliches</a:t>
            </a:r>
            <a:r>
              <a:rPr lang="fr-CH" altLang="en-US" dirty="0" smtClean="0">
                <a:solidFill>
                  <a:srgbClr val="00408C"/>
                </a:solidFill>
              </a:rPr>
              <a:t> </a:t>
            </a:r>
            <a:r>
              <a:rPr lang="fr-CH" altLang="en-US" dirty="0" err="1" smtClean="0">
                <a:solidFill>
                  <a:srgbClr val="00408C"/>
                </a:solidFill>
              </a:rPr>
              <a:t>Eigentum</a:t>
            </a:r>
            <a:r>
              <a:rPr lang="fr-CH" altLang="en-US" dirty="0" smtClean="0">
                <a:solidFill>
                  <a:srgbClr val="00408C"/>
                </a:solidFill>
              </a:rPr>
              <a:t> </a:t>
            </a:r>
            <a:r>
              <a:rPr lang="fr-CH" altLang="en-US" dirty="0" err="1" smtClean="0">
                <a:solidFill>
                  <a:srgbClr val="00408C"/>
                </a:solidFill>
              </a:rPr>
              <a:t>im</a:t>
            </a:r>
            <a:r>
              <a:rPr lang="fr-CH" altLang="en-US" dirty="0" smtClean="0">
                <a:solidFill>
                  <a:srgbClr val="00408C"/>
                </a:solidFill>
              </a:rPr>
              <a:t> </a:t>
            </a:r>
            <a:r>
              <a:rPr lang="fr-CH" altLang="en-US" dirty="0" err="1" smtClean="0">
                <a:solidFill>
                  <a:srgbClr val="00408C"/>
                </a:solidFill>
              </a:rPr>
              <a:t>vernetzten</a:t>
            </a:r>
            <a:r>
              <a:rPr lang="fr-CH" altLang="en-US" dirty="0" smtClean="0">
                <a:solidFill>
                  <a:srgbClr val="00408C"/>
                </a:solidFill>
              </a:rPr>
              <a:t> </a:t>
            </a:r>
            <a:r>
              <a:rPr lang="fr-CH" altLang="en-US" dirty="0" err="1" smtClean="0">
                <a:solidFill>
                  <a:srgbClr val="00408C"/>
                </a:solidFill>
              </a:rPr>
              <a:t>Wirtschaft</a:t>
            </a:r>
            <a:endParaRPr lang="en-US" altLang="en-US" dirty="0">
              <a:solidFill>
                <a:srgbClr val="00408C"/>
              </a:solidFill>
            </a:endParaRPr>
          </a:p>
        </p:txBody>
      </p:sp>
      <p:sp>
        <p:nvSpPr>
          <p:cNvPr id="4098" name="Text Box 2"/>
          <p:cNvSpPr txBox="1">
            <a:spLocks noChangeArrowheads="1"/>
          </p:cNvSpPr>
          <p:nvPr/>
        </p:nvSpPr>
        <p:spPr bwMode="auto">
          <a:xfrm>
            <a:off x="1259632" y="5084763"/>
            <a:ext cx="7884368"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9pPr>
          </a:lstStyle>
          <a:p>
            <a:pPr marL="285750" indent="-285750" fontAlgn="base">
              <a:spcBef>
                <a:spcPct val="0"/>
              </a:spcBef>
              <a:spcAft>
                <a:spcPct val="0"/>
              </a:spcAft>
              <a:buClr>
                <a:srgbClr val="00B0F0"/>
              </a:buClr>
              <a:buSzPct val="100000"/>
              <a:buFont typeface="Webdings" panose="05030102010509060703" pitchFamily="18" charset="2"/>
              <a:buChar char="&lt;"/>
            </a:pPr>
            <a:r>
              <a:rPr lang="fr-CH" altLang="en-US" sz="1200" u="sng" dirty="0">
                <a:solidFill>
                  <a:srgbClr val="002060"/>
                </a:solidFill>
              </a:rPr>
              <a:t>Speaker</a:t>
            </a:r>
            <a:r>
              <a:rPr lang="fr-CH" altLang="en-US" sz="1200" dirty="0">
                <a:solidFill>
                  <a:srgbClr val="002060"/>
                </a:solidFill>
              </a:rPr>
              <a:t>: </a:t>
            </a:r>
            <a:r>
              <a:rPr lang="fr-FR" altLang="en-US" sz="1200" dirty="0">
                <a:solidFill>
                  <a:srgbClr val="002060"/>
                </a:solidFill>
              </a:rPr>
              <a:t>Paul Halfpenny, Senior </a:t>
            </a:r>
            <a:r>
              <a:rPr lang="fr-FR" altLang="en-US" sz="1200" dirty="0" err="1">
                <a:solidFill>
                  <a:srgbClr val="002060"/>
                </a:solidFill>
              </a:rPr>
              <a:t>Administrator</a:t>
            </a:r>
            <a:r>
              <a:rPr lang="fr-FR" altLang="en-US" sz="1200" dirty="0">
                <a:solidFill>
                  <a:srgbClr val="002060"/>
                </a:solidFill>
              </a:rPr>
              <a:t>, </a:t>
            </a:r>
          </a:p>
          <a:p>
            <a:pPr fontAlgn="base">
              <a:spcBef>
                <a:spcPct val="0"/>
              </a:spcBef>
              <a:spcAft>
                <a:spcPct val="0"/>
              </a:spcAft>
              <a:buClr>
                <a:srgbClr val="00B0F0"/>
              </a:buClr>
              <a:buSzPct val="100000"/>
            </a:pPr>
            <a:r>
              <a:rPr lang="fr-FR" altLang="en-US" sz="1200" dirty="0">
                <a:solidFill>
                  <a:srgbClr val="002060"/>
                </a:solidFill>
              </a:rPr>
              <a:t>                     Global Infrastructure </a:t>
            </a:r>
            <a:r>
              <a:rPr lang="fr-FR" altLang="en-US" sz="1200" dirty="0" err="1">
                <a:solidFill>
                  <a:srgbClr val="002060"/>
                </a:solidFill>
              </a:rPr>
              <a:t>Sector</a:t>
            </a:r>
            <a:endParaRPr lang="en-US" altLang="en-US" sz="1200" dirty="0">
              <a:solidFill>
                <a:srgbClr val="002060"/>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850" y="1971675"/>
            <a:ext cx="8424863" cy="1943100"/>
          </a:xfrm>
          <a:prstGeom prst="rect">
            <a:avLst/>
          </a:pr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56176" y="4726770"/>
            <a:ext cx="601216" cy="765810"/>
          </a:xfrm>
          <a:prstGeom prst="rect">
            <a:avLst/>
          </a:prstGeom>
        </p:spPr>
      </p:pic>
    </p:spTree>
    <p:extLst>
      <p:ext uri="{BB962C8B-B14F-4D97-AF65-F5344CB8AC3E}">
        <p14:creationId xmlns:p14="http://schemas.microsoft.com/office/powerpoint/2010/main" val="26940215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8784976" cy="1143000"/>
          </a:xfrm>
        </p:spPr>
        <p:txBody>
          <a:bodyPr/>
          <a:lstStyle/>
          <a:p>
            <a:r>
              <a:rPr lang="en-US" dirty="0" err="1" smtClean="0"/>
              <a:t>Vorteile</a:t>
            </a:r>
            <a:r>
              <a:rPr lang="en-US" dirty="0" smtClean="0"/>
              <a:t> </a:t>
            </a:r>
            <a:r>
              <a:rPr lang="en-US" dirty="0" err="1" smtClean="0"/>
              <a:t>für</a:t>
            </a:r>
            <a:r>
              <a:rPr lang="en-US" dirty="0" smtClean="0"/>
              <a:t> </a:t>
            </a:r>
            <a:r>
              <a:rPr lang="en-US" dirty="0" err="1" smtClean="0"/>
              <a:t>verschiedene</a:t>
            </a:r>
            <a:r>
              <a:rPr lang="en-US" dirty="0" smtClean="0"/>
              <a:t> </a:t>
            </a:r>
            <a:r>
              <a:rPr lang="en-US" dirty="0" err="1" smtClean="0"/>
              <a:t>Gruppen</a:t>
            </a:r>
            <a:endParaRPr lang="en-US" dirty="0"/>
          </a:p>
        </p:txBody>
      </p:sp>
      <p:sp>
        <p:nvSpPr>
          <p:cNvPr id="3" name="Content Placeholder 2"/>
          <p:cNvSpPr>
            <a:spLocks noGrp="1"/>
          </p:cNvSpPr>
          <p:nvPr>
            <p:ph idx="1"/>
          </p:nvPr>
        </p:nvSpPr>
        <p:spPr>
          <a:xfrm>
            <a:off x="395536" y="1052736"/>
            <a:ext cx="8568952" cy="4896544"/>
          </a:xfrm>
        </p:spPr>
        <p:txBody>
          <a:bodyPr/>
          <a:lstStyle/>
          <a:p>
            <a:r>
              <a:rPr lang="de-DE" sz="2000" dirty="0" smtClean="0"/>
              <a:t>Für Innovators/IP Profis/Geschäft/Forschung: </a:t>
            </a:r>
          </a:p>
          <a:p>
            <a:pPr lvl="1">
              <a:buFont typeface="Wingdings" pitchFamily="2" charset="2"/>
              <a:buChar char="Ø"/>
            </a:pPr>
            <a:r>
              <a:rPr lang="de-DE" sz="2000" dirty="0" smtClean="0"/>
              <a:t>IP Informationen</a:t>
            </a:r>
          </a:p>
          <a:p>
            <a:pPr lvl="2">
              <a:buFont typeface="Wingdings" panose="05000000000000000000" pitchFamily="2" charset="2"/>
              <a:buChar char="§"/>
            </a:pPr>
            <a:r>
              <a:rPr lang="de-DE" sz="2000" dirty="0" smtClean="0"/>
              <a:t> Lohnt es sich meine Erfindung zu schützen? Gibt es ähnliche Marken? Wer sind eventuelle Konkurrenten?</a:t>
            </a:r>
          </a:p>
          <a:p>
            <a:pPr marL="457200" lvl="1" indent="0">
              <a:buNone/>
            </a:pPr>
            <a:endParaRPr lang="de-DE" sz="2000" dirty="0" smtClean="0"/>
          </a:p>
          <a:p>
            <a:pPr lvl="1">
              <a:buFont typeface="Wingdings" pitchFamily="2" charset="2"/>
              <a:buChar char="Ø"/>
            </a:pPr>
            <a:r>
              <a:rPr lang="de-DE" sz="2000" dirty="0" smtClean="0"/>
              <a:t>Partner </a:t>
            </a:r>
          </a:p>
          <a:p>
            <a:pPr lvl="2">
              <a:buFont typeface="Wingdings" panose="05000000000000000000" pitchFamily="2" charset="2"/>
              <a:buChar char="§"/>
            </a:pPr>
            <a:r>
              <a:rPr lang="de-DE" sz="2000" dirty="0" smtClean="0"/>
              <a:t>Wer könnte sich für meine Erfindung interessieren? Wer könnte mir als Partner helfen neue Produkten auf dem Markt zu liefern oder zu produzieren ?</a:t>
            </a:r>
          </a:p>
          <a:p>
            <a:pPr marL="457200" lvl="1" indent="0">
              <a:buNone/>
            </a:pPr>
            <a:endParaRPr lang="de-DE" sz="2000" dirty="0" smtClean="0"/>
          </a:p>
          <a:p>
            <a:r>
              <a:rPr lang="de-DE" sz="2000" dirty="0" smtClean="0"/>
              <a:t>Für IP Ämter:	</a:t>
            </a:r>
          </a:p>
          <a:p>
            <a:pPr lvl="1">
              <a:buFont typeface="Wingdings" panose="05000000000000000000" pitchFamily="2" charset="2"/>
              <a:buChar char="Ø"/>
            </a:pPr>
            <a:r>
              <a:rPr lang="de-DE" sz="2000" dirty="0" smtClean="0"/>
              <a:t>Wir stellen digitalen Arbeitsablauf bereit </a:t>
            </a:r>
          </a:p>
          <a:p>
            <a:pPr lvl="1">
              <a:buFont typeface="Wingdings" panose="05000000000000000000" pitchFamily="2" charset="2"/>
              <a:buChar char="Ø"/>
            </a:pPr>
            <a:r>
              <a:rPr lang="de-DE" sz="2000" dirty="0" smtClean="0"/>
              <a:t>Dienste vom höchsten Qualität um Effizienz und Produktivität zu verbessern</a:t>
            </a:r>
            <a:endParaRPr lang="de-DE" sz="2000" dirty="0"/>
          </a:p>
        </p:txBody>
      </p:sp>
    </p:spTree>
    <p:extLst>
      <p:ext uri="{BB962C8B-B14F-4D97-AF65-F5344CB8AC3E}">
        <p14:creationId xmlns:p14="http://schemas.microsoft.com/office/powerpoint/2010/main" val="30550932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036496" cy="1570186"/>
          </a:xfrm>
        </p:spPr>
        <p:txBody>
          <a:bodyPr/>
          <a:lstStyle/>
          <a:p>
            <a:r>
              <a:rPr lang="en-US" dirty="0" smtClean="0"/>
              <a:t>GLOBALE DATENBANKEN UND SYSTEMEN FÜR GEISTIGES EIGENTÜM (KOSTENLOS) </a:t>
            </a:r>
            <a:endParaRPr lang="en-US" dirty="0"/>
          </a:p>
        </p:txBody>
      </p:sp>
      <p:sp>
        <p:nvSpPr>
          <p:cNvPr id="3" name="Content Placeholder 2"/>
          <p:cNvSpPr>
            <a:spLocks noGrp="1"/>
          </p:cNvSpPr>
          <p:nvPr>
            <p:ph idx="1"/>
          </p:nvPr>
        </p:nvSpPr>
        <p:spPr>
          <a:xfrm>
            <a:off x="683568" y="2116816"/>
            <a:ext cx="7941568" cy="4152941"/>
          </a:xfrm>
        </p:spPr>
        <p:txBody>
          <a:bodyPr/>
          <a:lstStyle/>
          <a:p>
            <a:r>
              <a:rPr lang="en-US" sz="2000" dirty="0"/>
              <a:t>PATENTSCOPE </a:t>
            </a:r>
            <a:endParaRPr lang="en-US" sz="2000" dirty="0" smtClean="0"/>
          </a:p>
          <a:p>
            <a:r>
              <a:rPr lang="en-US" sz="2000" dirty="0" smtClean="0"/>
              <a:t>Global Brands Database</a:t>
            </a:r>
          </a:p>
          <a:p>
            <a:r>
              <a:rPr lang="en-US" sz="2000" dirty="0" smtClean="0"/>
              <a:t>Global Designs Database </a:t>
            </a:r>
          </a:p>
          <a:p>
            <a:r>
              <a:rPr lang="en-US" sz="2000" dirty="0" smtClean="0"/>
              <a:t>WIPO Lex</a:t>
            </a:r>
          </a:p>
          <a:p>
            <a:r>
              <a:rPr lang="en-US" sz="2000" dirty="0"/>
              <a:t>WIPO </a:t>
            </a:r>
            <a:r>
              <a:rPr lang="en-US" sz="2000" dirty="0" smtClean="0"/>
              <a:t>Platform (IPAS</a:t>
            </a:r>
            <a:r>
              <a:rPr lang="en-US" sz="2000" dirty="0"/>
              <a:t>, </a:t>
            </a:r>
            <a:r>
              <a:rPr lang="en-US" sz="2000" dirty="0" smtClean="0"/>
              <a:t>DAS, CASE)</a:t>
            </a:r>
          </a:p>
          <a:p>
            <a:r>
              <a:rPr lang="en-US" sz="2000" dirty="0" smtClean="0"/>
              <a:t>WIPO Global Partnerships Databases (WIPO GREEN, WIPO </a:t>
            </a:r>
            <a:r>
              <a:rPr lang="en-US" sz="2000" dirty="0" err="1" smtClean="0"/>
              <a:t>Re:Search</a:t>
            </a:r>
            <a:r>
              <a:rPr lang="en-US" sz="2000" dirty="0" smtClean="0"/>
              <a:t>)</a:t>
            </a:r>
            <a:endParaRPr lang="en-US" sz="2000" dirty="0"/>
          </a:p>
          <a:p>
            <a:endParaRPr lang="en-US" dirty="0"/>
          </a:p>
        </p:txBody>
      </p:sp>
      <p:sp>
        <p:nvSpPr>
          <p:cNvPr id="4" name="Right Arrow 3"/>
          <p:cNvSpPr/>
          <p:nvPr/>
        </p:nvSpPr>
        <p:spPr bwMode="auto">
          <a:xfrm>
            <a:off x="197200" y="2135800"/>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562072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PATENTSCOPE</a:t>
            </a:r>
            <a:endParaRPr lang="en-US" dirty="0"/>
          </a:p>
        </p:txBody>
      </p:sp>
      <p:sp>
        <p:nvSpPr>
          <p:cNvPr id="3" name="Content Placeholder 2"/>
          <p:cNvSpPr>
            <a:spLocks noGrp="1"/>
          </p:cNvSpPr>
          <p:nvPr>
            <p:ph idx="1"/>
          </p:nvPr>
        </p:nvSpPr>
        <p:spPr>
          <a:xfrm>
            <a:off x="539552" y="1988840"/>
            <a:ext cx="8363272" cy="4104456"/>
          </a:xfrm>
        </p:spPr>
        <p:txBody>
          <a:bodyPr/>
          <a:lstStyle/>
          <a:p>
            <a:r>
              <a:rPr lang="en-US" sz="2000" dirty="0" smtClean="0"/>
              <a:t>2.7 </a:t>
            </a:r>
            <a:r>
              <a:rPr lang="en-US" sz="2000" dirty="0" err="1" smtClean="0"/>
              <a:t>Millionen</a:t>
            </a:r>
            <a:r>
              <a:rPr lang="en-US" sz="2000" dirty="0" smtClean="0"/>
              <a:t> PCT </a:t>
            </a:r>
            <a:r>
              <a:rPr lang="en-US" sz="2000" dirty="0" err="1" smtClean="0"/>
              <a:t>Anmeldungen</a:t>
            </a:r>
            <a:r>
              <a:rPr lang="en-US" sz="2000" dirty="0" smtClean="0"/>
              <a:t> (</a:t>
            </a:r>
            <a:r>
              <a:rPr lang="en-US" sz="2000" dirty="0" err="1" smtClean="0"/>
              <a:t>Erste</a:t>
            </a:r>
            <a:r>
              <a:rPr lang="en-US" sz="2000" dirty="0" smtClean="0"/>
              <a:t> </a:t>
            </a:r>
            <a:r>
              <a:rPr lang="en-US" sz="2000" dirty="0" err="1" smtClean="0"/>
              <a:t>Veröffentlichung</a:t>
            </a:r>
            <a:r>
              <a:rPr lang="en-US" sz="2000" dirty="0" smtClean="0"/>
              <a:t> </a:t>
            </a:r>
            <a:r>
              <a:rPr lang="en-US" sz="2000" dirty="0" err="1" smtClean="0"/>
              <a:t>jede</a:t>
            </a:r>
            <a:r>
              <a:rPr lang="en-US" sz="2000" dirty="0" smtClean="0"/>
              <a:t> </a:t>
            </a:r>
            <a:r>
              <a:rPr lang="en-US" sz="2000" dirty="0" err="1" smtClean="0"/>
              <a:t>Woche</a:t>
            </a:r>
            <a:r>
              <a:rPr lang="en-US" sz="2000" dirty="0" smtClean="0"/>
              <a:t>, in </a:t>
            </a:r>
            <a:r>
              <a:rPr lang="en-US" sz="2000" dirty="0" err="1" smtClean="0"/>
              <a:t>Volltext</a:t>
            </a:r>
            <a:r>
              <a:rPr lang="en-US" sz="2000" dirty="0" smtClean="0"/>
              <a:t>)</a:t>
            </a:r>
          </a:p>
          <a:p>
            <a:r>
              <a:rPr lang="en-US" sz="2000" dirty="0" smtClean="0"/>
              <a:t>45 </a:t>
            </a:r>
            <a:r>
              <a:rPr lang="en-US" sz="2000" dirty="0" err="1" smtClean="0"/>
              <a:t>Millionen</a:t>
            </a:r>
            <a:r>
              <a:rPr lang="en-US" sz="2000" dirty="0" smtClean="0"/>
              <a:t> </a:t>
            </a:r>
            <a:r>
              <a:rPr lang="en-US" sz="2000" dirty="0" err="1" smtClean="0"/>
              <a:t>Anmeldungen</a:t>
            </a:r>
            <a:r>
              <a:rPr lang="en-US" sz="2000" dirty="0" smtClean="0"/>
              <a:t> </a:t>
            </a:r>
            <a:r>
              <a:rPr lang="en-US" sz="2000" dirty="0" err="1" smtClean="0"/>
              <a:t>aus</a:t>
            </a:r>
            <a:r>
              <a:rPr lang="en-US" sz="2000" dirty="0" smtClean="0"/>
              <a:t> 41 </a:t>
            </a:r>
            <a:r>
              <a:rPr lang="en-US" sz="2000" dirty="0" err="1" smtClean="0"/>
              <a:t>Länder</a:t>
            </a:r>
            <a:r>
              <a:rPr lang="en-US" sz="2000" dirty="0" smtClean="0"/>
              <a:t> </a:t>
            </a:r>
            <a:r>
              <a:rPr lang="en-US" sz="2000" dirty="0" err="1" smtClean="0"/>
              <a:t>oder</a:t>
            </a:r>
            <a:r>
              <a:rPr lang="en-US" sz="2000" dirty="0" smtClean="0"/>
              <a:t> </a:t>
            </a:r>
            <a:r>
              <a:rPr lang="en-US" sz="2000" dirty="0" err="1" smtClean="0"/>
              <a:t>Regionen</a:t>
            </a:r>
            <a:endParaRPr lang="en-US" sz="2000" dirty="0" smtClean="0"/>
          </a:p>
          <a:p>
            <a:r>
              <a:rPr lang="en-US" sz="2000" dirty="0" err="1" smtClean="0"/>
              <a:t>Volltext</a:t>
            </a:r>
            <a:r>
              <a:rPr lang="en-US" sz="2000" dirty="0" smtClean="0"/>
              <a:t> </a:t>
            </a:r>
            <a:r>
              <a:rPr lang="en-US" sz="2000" dirty="0" err="1" smtClean="0"/>
              <a:t>Datensuche</a:t>
            </a:r>
            <a:r>
              <a:rPr lang="en-US" sz="2000" dirty="0" smtClean="0"/>
              <a:t> </a:t>
            </a:r>
            <a:r>
              <a:rPr lang="en-US" sz="2000" dirty="0" err="1" smtClean="0"/>
              <a:t>möglich</a:t>
            </a:r>
            <a:endParaRPr lang="en-US" sz="2000" dirty="0" smtClean="0"/>
          </a:p>
          <a:p>
            <a:r>
              <a:rPr lang="de-DE" sz="2000" dirty="0"/>
              <a:t>Suchbegriff kann in mehreren Sprachen erweitert </a:t>
            </a:r>
            <a:r>
              <a:rPr lang="de-DE" sz="2000" dirty="0" smtClean="0"/>
              <a:t>werden</a:t>
            </a:r>
          </a:p>
          <a:p>
            <a:r>
              <a:rPr lang="en-US" sz="2000" dirty="0" err="1" smtClean="0"/>
              <a:t>Suchen</a:t>
            </a:r>
            <a:r>
              <a:rPr lang="en-US" sz="2000" dirty="0" smtClean="0"/>
              <a:t> und </a:t>
            </a:r>
            <a:r>
              <a:rPr lang="en-US" sz="2000" dirty="0" err="1" smtClean="0"/>
              <a:t>lesen</a:t>
            </a:r>
            <a:r>
              <a:rPr lang="en-US" sz="2000" dirty="0" smtClean="0"/>
              <a:t> in </a:t>
            </a:r>
            <a:r>
              <a:rPr lang="en-US" sz="2000" dirty="0" err="1" smtClean="0"/>
              <a:t>Ihrer</a:t>
            </a:r>
            <a:r>
              <a:rPr lang="en-US" sz="2000" dirty="0" smtClean="0"/>
              <a:t> </a:t>
            </a:r>
            <a:r>
              <a:rPr lang="en-US" sz="2000" dirty="0" err="1" smtClean="0"/>
              <a:t>Sprache</a:t>
            </a:r>
            <a:endParaRPr lang="en-US" sz="2000" dirty="0" smtClean="0"/>
          </a:p>
        </p:txBody>
      </p:sp>
    </p:spTree>
    <p:extLst>
      <p:ext uri="{BB962C8B-B14F-4D97-AF65-F5344CB8AC3E}">
        <p14:creationId xmlns:p14="http://schemas.microsoft.com/office/powerpoint/2010/main" val="346885276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642" y="11920"/>
            <a:ext cx="9128106" cy="684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652120" y="116632"/>
            <a:ext cx="2520280" cy="461665"/>
          </a:xfrm>
          <a:prstGeom prst="rect">
            <a:avLst/>
          </a:prstGeom>
          <a:noFill/>
        </p:spPr>
        <p:txBody>
          <a:bodyPr wrap="square" rtlCol="0">
            <a:spAutoFit/>
          </a:bodyPr>
          <a:lstStyle/>
          <a:p>
            <a:r>
              <a:rPr lang="en-US" dirty="0" smtClean="0">
                <a:solidFill>
                  <a:srgbClr val="FFFF00"/>
                </a:solidFill>
              </a:rPr>
              <a:t>www.wipo.int</a:t>
            </a:r>
            <a:endParaRPr lang="en-US" dirty="0">
              <a:solidFill>
                <a:srgbClr val="FFFF00"/>
              </a:solidFill>
            </a:endParaRPr>
          </a:p>
        </p:txBody>
      </p:sp>
      <p:sp>
        <p:nvSpPr>
          <p:cNvPr id="9" name="Down Arrow 8"/>
          <p:cNvSpPr/>
          <p:nvPr/>
        </p:nvSpPr>
        <p:spPr bwMode="auto">
          <a:xfrm rot="19708294">
            <a:off x="2783370" y="4458215"/>
            <a:ext cx="849314" cy="771504"/>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59473996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494" y="0"/>
            <a:ext cx="9185234" cy="6888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bwMode="auto">
          <a:xfrm rot="10800000">
            <a:off x="2790291" y="3789040"/>
            <a:ext cx="648072" cy="360040"/>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8661320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8229600" cy="1143000"/>
          </a:xfrm>
        </p:spPr>
        <p:txBody>
          <a:bodyPr/>
          <a:lstStyle/>
          <a:p>
            <a:r>
              <a:rPr lang="fr-FR" dirty="0"/>
              <a:t>Global IP Infrastructure</a:t>
            </a:r>
            <a:endParaRPr lang="en-US" dirty="0"/>
          </a:p>
        </p:txBody>
      </p:sp>
      <p:sp>
        <p:nvSpPr>
          <p:cNvPr id="3" name="Content Placeholder 2"/>
          <p:cNvSpPr>
            <a:spLocks noGrp="1"/>
          </p:cNvSpPr>
          <p:nvPr>
            <p:ph idx="1"/>
          </p:nvPr>
        </p:nvSpPr>
        <p:spPr/>
        <p:txBody>
          <a:bodyPr/>
          <a:lstStyle/>
          <a:p>
            <a:pPr lvl="1" algn="just">
              <a:lnSpc>
                <a:spcPct val="120000"/>
              </a:lnSpc>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 Databases </a:t>
            </a:r>
          </a:p>
          <a:p>
            <a:pPr lvl="1" algn="just">
              <a:lnSpc>
                <a:spcPct val="120000"/>
              </a:lnSpc>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 Common platform for e-data exchange among IPOs </a:t>
            </a:r>
          </a:p>
          <a:p>
            <a:pPr lvl="1" algn="just">
              <a:lnSpc>
                <a:spcPct val="120000"/>
              </a:lnSpc>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 Other platforms</a:t>
            </a:r>
          </a:p>
          <a:p>
            <a:pPr lvl="1" algn="just">
              <a:lnSpc>
                <a:spcPct val="120000"/>
              </a:lnSpc>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Tools </a:t>
            </a:r>
            <a:endParaRPr lang="en-US" sz="1800" dirty="0">
              <a:latin typeface="Arial" panose="020B0604020202020204" pitchFamily="34" charset="0"/>
              <a:cs typeface="Arial" panose="020B0604020202020204" pitchFamily="34" charset="0"/>
            </a:endParaRPr>
          </a:p>
          <a:p>
            <a:pPr lvl="1" algn="just">
              <a:lnSpc>
                <a:spcPct val="120000"/>
              </a:lnSpc>
              <a:buClr>
                <a:srgbClr val="0070C0"/>
              </a:buClr>
              <a:buFont typeface="Wingdings" panose="05000000000000000000" pitchFamily="2" charset="2"/>
              <a:buChar char="§"/>
            </a:pPr>
            <a:r>
              <a:rPr lang="en-US" sz="1800" i="1"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Standards &amp; technical agreements</a:t>
            </a:r>
          </a:p>
          <a:p>
            <a:pPr lvl="1" algn="just">
              <a:lnSpc>
                <a:spcPct val="120000"/>
              </a:lnSpc>
              <a:buClr>
                <a:srgbClr val="0070C0"/>
              </a:buClr>
              <a:buFont typeface="Wingdings" panose="05000000000000000000" pitchFamily="2" charset="2"/>
              <a:buChar char="§"/>
            </a:pPr>
            <a:r>
              <a:rPr lang="en-US" sz="1800" dirty="0" smtClean="0">
                <a:latin typeface="Arial" panose="020B0604020202020204" pitchFamily="34" charset="0"/>
                <a:cs typeface="Arial" panose="020B0604020202020204" pitchFamily="34" charset="0"/>
              </a:rPr>
              <a:t> Capacity building &amp; networking by Technology Innovation Support</a:t>
            </a:r>
          </a:p>
          <a:p>
            <a:pPr marL="457200" lvl="1" indent="0" algn="just">
              <a:lnSpc>
                <a:spcPct val="120000"/>
              </a:lnSpc>
              <a:buClr>
                <a:srgbClr val="0070C0"/>
              </a:buClr>
              <a:buNone/>
            </a:pPr>
            <a:r>
              <a:rPr lang="en-US" sz="1800" dirty="0" smtClean="0">
                <a:latin typeface="Arial" panose="020B0604020202020204" pitchFamily="34" charset="0"/>
                <a:cs typeface="Arial" panose="020B0604020202020204" pitchFamily="34" charset="0"/>
              </a:rPr>
              <a:t>     Centers (TISCs)</a:t>
            </a:r>
          </a:p>
          <a:p>
            <a:pPr marL="0" indent="0">
              <a:buNone/>
            </a:pPr>
            <a:endParaRPr lang="en-US" dirty="0"/>
          </a:p>
        </p:txBody>
      </p:sp>
    </p:spTree>
    <p:extLst>
      <p:ext uri="{BB962C8B-B14F-4D97-AF65-F5344CB8AC3E}">
        <p14:creationId xmlns:p14="http://schemas.microsoft.com/office/powerpoint/2010/main" val="337433044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23528" y="1"/>
            <a:ext cx="8371021" cy="6021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752597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Users\halfpenny\Pictures\PATGerm.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2536" y="908720"/>
            <a:ext cx="9962532"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5289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175" y="-30509"/>
            <a:ext cx="9186175" cy="5835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bwMode="auto">
          <a:xfrm>
            <a:off x="190021" y="1436274"/>
            <a:ext cx="600177" cy="422755"/>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9" name="テキスト ボックス 4"/>
          <p:cNvSpPr txBox="1"/>
          <p:nvPr/>
        </p:nvSpPr>
        <p:spPr>
          <a:xfrm>
            <a:off x="563665" y="4179294"/>
            <a:ext cx="7776864" cy="1015663"/>
          </a:xfrm>
          <a:prstGeom prst="rect">
            <a:avLst/>
          </a:prstGeom>
          <a:noFill/>
        </p:spPr>
        <p:txBody>
          <a:bodyPr wrap="square" rtlCol="0">
            <a:spAutoFit/>
          </a:bodyPr>
          <a:lstStyle/>
          <a:p>
            <a:r>
              <a:rPr lang="en-US" sz="2000" dirty="0" err="1" smtClean="0"/>
              <a:t>Wenn</a:t>
            </a:r>
            <a:r>
              <a:rPr lang="en-US" sz="2000" dirty="0" smtClean="0"/>
              <a:t> </a:t>
            </a:r>
            <a:r>
              <a:rPr lang="en-US" sz="2000" dirty="0" err="1" smtClean="0"/>
              <a:t>Sie</a:t>
            </a:r>
            <a:r>
              <a:rPr lang="en-US" sz="2000" dirty="0" smtClean="0"/>
              <a:t> den Stand der </a:t>
            </a:r>
            <a:r>
              <a:rPr lang="en-US" sz="2000" dirty="0" err="1" smtClean="0"/>
              <a:t>Technik</a:t>
            </a:r>
            <a:r>
              <a:rPr lang="en-US" sz="2000" dirty="0" smtClean="0"/>
              <a:t> in PATENTSCOPE </a:t>
            </a:r>
            <a:r>
              <a:rPr lang="en-US" sz="2000" dirty="0" err="1" smtClean="0"/>
              <a:t>mit</a:t>
            </a:r>
            <a:r>
              <a:rPr lang="en-US" sz="2000" dirty="0" smtClean="0"/>
              <a:t> </a:t>
            </a:r>
            <a:r>
              <a:rPr lang="en-US" sz="2000" dirty="0" err="1" smtClean="0"/>
              <a:t>Schlusselwörtern</a:t>
            </a:r>
            <a:r>
              <a:rPr lang="en-US" sz="2000" dirty="0" smtClean="0"/>
              <a:t> in </a:t>
            </a:r>
            <a:r>
              <a:rPr lang="en-US" sz="2000" dirty="0" err="1" smtClean="0"/>
              <a:t>mehreren</a:t>
            </a:r>
            <a:r>
              <a:rPr lang="en-US" sz="2000" dirty="0" smtClean="0"/>
              <a:t> </a:t>
            </a:r>
            <a:r>
              <a:rPr lang="en-US" sz="2000" dirty="0" err="1" smtClean="0"/>
              <a:t>Sprachen</a:t>
            </a:r>
            <a:r>
              <a:rPr lang="en-US" sz="2000" dirty="0" smtClean="0"/>
              <a:t> </a:t>
            </a:r>
            <a:r>
              <a:rPr lang="en-US" sz="2000" dirty="0" err="1" smtClean="0"/>
              <a:t>suchen</a:t>
            </a:r>
            <a:r>
              <a:rPr lang="en-US" sz="2000" dirty="0" smtClean="0"/>
              <a:t> </a:t>
            </a:r>
            <a:r>
              <a:rPr lang="en-US" sz="2000" dirty="0" err="1" smtClean="0"/>
              <a:t>möchten</a:t>
            </a:r>
            <a:r>
              <a:rPr lang="en-US" sz="2000" dirty="0" smtClean="0"/>
              <a:t>, </a:t>
            </a:r>
            <a:r>
              <a:rPr lang="en-US" sz="2000" dirty="0" err="1" smtClean="0"/>
              <a:t>bitte</a:t>
            </a:r>
            <a:r>
              <a:rPr lang="en-US" sz="2000" dirty="0" smtClean="0"/>
              <a:t> </a:t>
            </a:r>
            <a:r>
              <a:rPr lang="en-US" sz="2000" dirty="0" err="1" smtClean="0"/>
              <a:t>nützen</a:t>
            </a:r>
            <a:r>
              <a:rPr lang="en-US" sz="2000" dirty="0" smtClean="0"/>
              <a:t> </a:t>
            </a:r>
            <a:r>
              <a:rPr lang="en-US" sz="2000" dirty="0" err="1" smtClean="0"/>
              <a:t>Sie</a:t>
            </a:r>
            <a:r>
              <a:rPr lang="en-US" sz="2000" dirty="0" smtClean="0"/>
              <a:t> “Cross </a:t>
            </a:r>
            <a:r>
              <a:rPr lang="en-US" sz="2000" dirty="0"/>
              <a:t>Lingual Expansion”</a:t>
            </a:r>
            <a:endParaRPr kumimoji="1" lang="ja-JP" altLang="en-US" sz="2000" dirty="0"/>
          </a:p>
        </p:txBody>
      </p:sp>
    </p:spTree>
    <p:extLst>
      <p:ext uri="{BB962C8B-B14F-4D97-AF65-F5344CB8AC3E}">
        <p14:creationId xmlns:p14="http://schemas.microsoft.com/office/powerpoint/2010/main" val="7977785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5" name="TextBox 4"/>
          <p:cNvSpPr txBox="1"/>
          <p:nvPr/>
        </p:nvSpPr>
        <p:spPr>
          <a:xfrm>
            <a:off x="1979712" y="4797152"/>
            <a:ext cx="5688632" cy="461665"/>
          </a:xfrm>
          <a:prstGeom prst="rect">
            <a:avLst/>
          </a:prstGeom>
          <a:noFill/>
        </p:spPr>
        <p:txBody>
          <a:bodyPr wrap="square" rtlCol="0">
            <a:spAutoFit/>
          </a:bodyPr>
          <a:lstStyle/>
          <a:p>
            <a:r>
              <a:rPr lang="en-US" dirty="0" smtClean="0"/>
              <a:t>TIP: Use a key term in English.  Why?</a:t>
            </a:r>
            <a:endParaRPr lang="en-US"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282352" y="4725144"/>
            <a:ext cx="8579296" cy="400110"/>
          </a:xfrm>
          <a:prstGeom prst="rect">
            <a:avLst/>
          </a:prstGeom>
          <a:noFill/>
        </p:spPr>
        <p:txBody>
          <a:bodyPr wrap="square" rtlCol="0">
            <a:spAutoFit/>
          </a:bodyPr>
          <a:lstStyle/>
          <a:p>
            <a:r>
              <a:rPr kumimoji="1" lang="en-US" altLang="ja-JP" sz="2000" dirty="0" err="1" smtClean="0"/>
              <a:t>Hinweis</a:t>
            </a:r>
            <a:r>
              <a:rPr kumimoji="1" lang="en-US" altLang="ja-JP" sz="2000" dirty="0" smtClean="0"/>
              <a:t>;  </a:t>
            </a:r>
            <a:r>
              <a:rPr kumimoji="1" lang="en-US" altLang="ja-JP" sz="2000" dirty="0" err="1" smtClean="0"/>
              <a:t>Suchbegriffe</a:t>
            </a:r>
            <a:r>
              <a:rPr kumimoji="1" lang="en-US" altLang="ja-JP" sz="2000" dirty="0" smtClean="0"/>
              <a:t> in </a:t>
            </a:r>
            <a:r>
              <a:rPr kumimoji="1" lang="en-US" altLang="ja-JP" sz="2000" dirty="0" err="1" smtClean="0"/>
              <a:t>Englisch</a:t>
            </a:r>
            <a:r>
              <a:rPr kumimoji="1" lang="en-US" altLang="ja-JP" sz="2000" dirty="0" smtClean="0"/>
              <a:t> </a:t>
            </a:r>
            <a:r>
              <a:rPr kumimoji="1" lang="en-US" altLang="ja-JP" sz="2000" dirty="0" err="1" smtClean="0"/>
              <a:t>eintippen</a:t>
            </a:r>
            <a:endParaRPr kumimoji="1" lang="ja-JP" altLang="en-US" sz="2000" dirty="0"/>
          </a:p>
        </p:txBody>
      </p:sp>
    </p:spTree>
    <p:extLst>
      <p:ext uri="{BB962C8B-B14F-4D97-AF65-F5344CB8AC3E}">
        <p14:creationId xmlns:p14="http://schemas.microsoft.com/office/powerpoint/2010/main" val="289918661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948" y="0"/>
            <a:ext cx="903649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7239" y="2924944"/>
            <a:ext cx="1080120" cy="1292662"/>
          </a:xfrm>
          <a:prstGeom prst="rect">
            <a:avLst/>
          </a:prstGeom>
          <a:noFill/>
        </p:spPr>
        <p:txBody>
          <a:bodyPr wrap="square" rtlCol="0">
            <a:spAutoFit/>
          </a:bodyPr>
          <a:lstStyle/>
          <a:p>
            <a:r>
              <a:rPr lang="en-US" sz="1200" dirty="0"/>
              <a:t>Search Query </a:t>
            </a:r>
          </a:p>
          <a:p>
            <a:r>
              <a:rPr lang="en-US" sz="1200" dirty="0"/>
              <a:t>(synonyms &amp; technologically related terms)</a:t>
            </a:r>
          </a:p>
        </p:txBody>
      </p:sp>
      <p:sp>
        <p:nvSpPr>
          <p:cNvPr id="6" name="Left Brace 5"/>
          <p:cNvSpPr/>
          <p:nvPr/>
        </p:nvSpPr>
        <p:spPr bwMode="auto">
          <a:xfrm>
            <a:off x="827584" y="1124744"/>
            <a:ext cx="648072" cy="4536504"/>
          </a:xfrm>
          <a:prstGeom prst="leftBrace">
            <a:avLst/>
          </a:prstGeom>
          <a:noFill/>
          <a:ln w="38100">
            <a:solidFill>
              <a:srgbClr val="FF0000"/>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
        <p:nvSpPr>
          <p:cNvPr id="11" name="TextBox 10"/>
          <p:cNvSpPr txBox="1"/>
          <p:nvPr/>
        </p:nvSpPr>
        <p:spPr>
          <a:xfrm>
            <a:off x="251520" y="548680"/>
            <a:ext cx="900100" cy="600164"/>
          </a:xfrm>
          <a:prstGeom prst="rect">
            <a:avLst/>
          </a:prstGeom>
          <a:noFill/>
        </p:spPr>
        <p:txBody>
          <a:bodyPr wrap="square" rtlCol="0">
            <a:spAutoFit/>
          </a:bodyPr>
          <a:lstStyle/>
          <a:p>
            <a:r>
              <a:rPr lang="en-US" sz="1100" dirty="0" smtClean="0"/>
              <a:t>130k to 153k; 20% plus</a:t>
            </a:r>
            <a:endParaRPr lang="en-US" sz="1100" dirty="0"/>
          </a:p>
        </p:txBody>
      </p:sp>
      <p:cxnSp>
        <p:nvCxnSpPr>
          <p:cNvPr id="13" name="Straight Arrow Connector 12"/>
          <p:cNvCxnSpPr/>
          <p:nvPr/>
        </p:nvCxnSpPr>
        <p:spPr bwMode="auto">
          <a:xfrm>
            <a:off x="1151620" y="848762"/>
            <a:ext cx="1080120" cy="300082"/>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3258432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wn Arrow 5"/>
          <p:cNvSpPr/>
          <p:nvPr/>
        </p:nvSpPr>
        <p:spPr bwMode="auto">
          <a:xfrm>
            <a:off x="2411760" y="1052736"/>
            <a:ext cx="216024" cy="360040"/>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5350293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442"/>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bwMode="auto">
          <a:xfrm>
            <a:off x="683568" y="2780928"/>
            <a:ext cx="6984776" cy="3132348"/>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
        <p:nvSpPr>
          <p:cNvPr id="11" name="Down Arrow 10"/>
          <p:cNvSpPr/>
          <p:nvPr/>
        </p:nvSpPr>
        <p:spPr bwMode="auto">
          <a:xfrm rot="1929089">
            <a:off x="5770595" y="570679"/>
            <a:ext cx="987184" cy="1000372"/>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91626609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6414" y="-171400"/>
            <a:ext cx="9372533" cy="70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117317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0924"/>
            <a:ext cx="9144001"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wn Arrow 5"/>
          <p:cNvSpPr/>
          <p:nvPr/>
        </p:nvSpPr>
        <p:spPr bwMode="auto">
          <a:xfrm rot="2139180">
            <a:off x="3165752" y="263775"/>
            <a:ext cx="506515" cy="773403"/>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41034695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146" y="10610"/>
            <a:ext cx="9129853" cy="684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7544" y="4797152"/>
            <a:ext cx="8496944" cy="1200329"/>
          </a:xfrm>
          <a:prstGeom prst="rect">
            <a:avLst/>
          </a:prstGeom>
          <a:noFill/>
        </p:spPr>
        <p:txBody>
          <a:bodyPr wrap="square" rtlCol="0">
            <a:spAutoFit/>
          </a:bodyPr>
          <a:lstStyle/>
          <a:p>
            <a:r>
              <a:rPr lang="en-US" dirty="0" err="1" smtClean="0"/>
              <a:t>Für</a:t>
            </a:r>
            <a:r>
              <a:rPr lang="en-US" dirty="0" smtClean="0"/>
              <a:t> patent Abstract </a:t>
            </a:r>
            <a:r>
              <a:rPr lang="en-US" dirty="0"/>
              <a:t>u</a:t>
            </a:r>
            <a:r>
              <a:rPr lang="en-US" dirty="0" smtClean="0"/>
              <a:t>nd </a:t>
            </a:r>
            <a:r>
              <a:rPr lang="en-US" dirty="0" err="1" smtClean="0"/>
              <a:t>Titel</a:t>
            </a:r>
            <a:r>
              <a:rPr lang="en-US" dirty="0" smtClean="0"/>
              <a:t>, WIPO TRANSLATE </a:t>
            </a:r>
            <a:r>
              <a:rPr lang="en-US" dirty="0" err="1" smtClean="0"/>
              <a:t>ist</a:t>
            </a:r>
            <a:r>
              <a:rPr lang="en-US" dirty="0" smtClean="0"/>
              <a:t> </a:t>
            </a:r>
            <a:r>
              <a:rPr lang="en-US" dirty="0" err="1" smtClean="0"/>
              <a:t>besser</a:t>
            </a:r>
            <a:r>
              <a:rPr lang="en-US" dirty="0" smtClean="0"/>
              <a:t> </a:t>
            </a:r>
            <a:r>
              <a:rPr lang="en-US" dirty="0" err="1" smtClean="0"/>
              <a:t>als</a:t>
            </a:r>
            <a:r>
              <a:rPr lang="en-US" dirty="0" smtClean="0"/>
              <a:t> Google Translate und Microsoft Translate, </a:t>
            </a:r>
            <a:r>
              <a:rPr lang="en-US" dirty="0" err="1" smtClean="0"/>
              <a:t>gemessen</a:t>
            </a:r>
            <a:r>
              <a:rPr lang="en-US" dirty="0" smtClean="0"/>
              <a:t> </a:t>
            </a:r>
            <a:r>
              <a:rPr lang="en-US" dirty="0" err="1" smtClean="0"/>
              <a:t>mit</a:t>
            </a:r>
            <a:r>
              <a:rPr lang="en-US" dirty="0" smtClean="0"/>
              <a:t> BLEU (Bilingual Evaluation Understudy).</a:t>
            </a:r>
            <a:endParaRPr lang="en-US" dirty="0"/>
          </a:p>
        </p:txBody>
      </p:sp>
    </p:spTree>
    <p:extLst>
      <p:ext uri="{BB962C8B-B14F-4D97-AF65-F5344CB8AC3E}">
        <p14:creationId xmlns:p14="http://schemas.microsoft.com/office/powerpoint/2010/main" val="9176549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5536" y="260648"/>
            <a:ext cx="8301608" cy="1143000"/>
          </a:xfrm>
        </p:spPr>
        <p:txBody>
          <a:bodyPr/>
          <a:lstStyle/>
          <a:p>
            <a:r>
              <a:rPr lang="en-US" dirty="0"/>
              <a:t>Major Economic Studies on IP</a:t>
            </a:r>
          </a:p>
        </p:txBody>
      </p:sp>
      <p:sp>
        <p:nvSpPr>
          <p:cNvPr id="8" name="Content Placeholder 7"/>
          <p:cNvSpPr>
            <a:spLocks noGrp="1"/>
          </p:cNvSpPr>
          <p:nvPr>
            <p:ph sz="quarter" idx="4"/>
          </p:nvPr>
        </p:nvSpPr>
        <p:spPr>
          <a:xfrm>
            <a:off x="4427984" y="1865101"/>
            <a:ext cx="4041775" cy="3951288"/>
          </a:xfrm>
        </p:spPr>
        <p:txBody>
          <a:bodyPr/>
          <a:lstStyle/>
          <a:p>
            <a:pPr>
              <a:lnSpc>
                <a:spcPct val="110000"/>
              </a:lnSpc>
              <a:buClr>
                <a:srgbClr val="0070C0"/>
              </a:buClr>
              <a:buFont typeface="Wingdings" panose="05000000000000000000" pitchFamily="2" charset="2"/>
              <a:buChar char="§"/>
            </a:pPr>
            <a:r>
              <a:rPr lang="en-US" sz="1800" dirty="0" smtClean="0">
                <a:latin typeface="Arial" charset="0"/>
                <a:cs typeface="Arial" charset="0"/>
              </a:rPr>
              <a:t>WIPO Unit  </a:t>
            </a:r>
            <a:r>
              <a:rPr lang="en-US" sz="1800" dirty="0">
                <a:latin typeface="Arial" charset="0"/>
                <a:cs typeface="Arial" charset="0"/>
              </a:rPr>
              <a:t>– </a:t>
            </a:r>
            <a:r>
              <a:rPr lang="en-US" sz="1800" dirty="0" smtClean="0">
                <a:latin typeface="Arial" charset="0"/>
                <a:cs typeface="Arial" charset="0"/>
              </a:rPr>
              <a:t>THE ECONOMICS AND STATISTICS DIVISION – Reflects the Growing Consensus on the importance of the Economic Dimension of IP. </a:t>
            </a:r>
          </a:p>
          <a:p>
            <a:pPr>
              <a:lnSpc>
                <a:spcPct val="110000"/>
              </a:lnSpc>
              <a:buClr>
                <a:srgbClr val="0070C0"/>
              </a:buClr>
              <a:buFont typeface="Arial" panose="020B0604020202020204" pitchFamily="34" charset="0"/>
              <a:buChar char="•"/>
            </a:pPr>
            <a:endParaRPr lang="en-US" sz="1800" dirty="0">
              <a:latin typeface="Arial" charset="0"/>
              <a:cs typeface="Arial" charset="0"/>
            </a:endParaRPr>
          </a:p>
          <a:p>
            <a:pPr>
              <a:buClr>
                <a:srgbClr val="0070C0"/>
              </a:buClr>
              <a:buFont typeface="Wingdings" panose="05000000000000000000" pitchFamily="2" charset="2"/>
              <a:buChar char="§"/>
            </a:pPr>
            <a:r>
              <a:rPr lang="en-US" sz="1800" dirty="0" smtClean="0">
                <a:latin typeface="Arial" charset="0"/>
                <a:cs typeface="Arial" charset="0"/>
              </a:rPr>
              <a:t>The Division applies statistic and Economic analysis to the use of WIPO services.</a:t>
            </a:r>
            <a:endParaRPr lang="en-US" sz="1800" dirty="0">
              <a:latin typeface="Arial" charset="0"/>
              <a:cs typeface="Arial" charset="0"/>
            </a:endParaRPr>
          </a:p>
          <a:p>
            <a:pPr algn="just">
              <a:buClr>
                <a:srgbClr val="0070C0"/>
              </a:buClr>
              <a:buFont typeface="Wingdings" panose="05000000000000000000" pitchFamily="2" charset="2"/>
              <a:buChar char="§"/>
            </a:pPr>
            <a:endParaRPr lang="en-US" sz="1800" dirty="0">
              <a:latin typeface="Arial" charset="0"/>
              <a:cs typeface="Arial" charset="0"/>
            </a:endParaRPr>
          </a:p>
          <a:p>
            <a:pPr>
              <a:buClr>
                <a:srgbClr val="0070C0"/>
              </a:buClr>
              <a:buFont typeface="Wingdings" panose="05000000000000000000" pitchFamily="2" charset="2"/>
              <a:buChar char="§"/>
            </a:pPr>
            <a:r>
              <a:rPr lang="en-US" sz="1800" dirty="0" smtClean="0">
                <a:latin typeface="Arial" charset="0"/>
                <a:cs typeface="Arial" charset="0"/>
              </a:rPr>
              <a:t>This  structure also improves WIPO economic insight on IP Development. </a:t>
            </a:r>
            <a:endParaRPr lang="en-US" sz="1800" dirty="0">
              <a:latin typeface="Arial" charset="0"/>
              <a:cs typeface="Arial" charset="0"/>
            </a:endParaRPr>
          </a:p>
          <a:p>
            <a:pPr algn="just">
              <a:buClr>
                <a:srgbClr val="0070C0"/>
              </a:buClr>
              <a:buFont typeface="Wingdings" panose="05000000000000000000" pitchFamily="2" charset="2"/>
              <a:buChar char="§"/>
            </a:pPr>
            <a:endParaRPr lang="en-US" dirty="0">
              <a:latin typeface="Arial" charset="0"/>
              <a:cs typeface="Arial" charset="0"/>
            </a:endParaRPr>
          </a:p>
          <a:p>
            <a:endParaRPr lang="en-US" dirty="0"/>
          </a:p>
        </p:txBody>
      </p:sp>
      <p:pic>
        <p:nvPicPr>
          <p:cNvPr id="9" name="Picture 3"/>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bwMode="auto">
          <a:xfrm>
            <a:off x="707548" y="1844824"/>
            <a:ext cx="1776220" cy="2499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83768" y="1844824"/>
            <a:ext cx="1789144" cy="253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3567" y="4310476"/>
            <a:ext cx="1784781" cy="1838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68349" y="4391132"/>
            <a:ext cx="1804563" cy="1757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22497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4006"/>
            <a:ext cx="9144000" cy="670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9530058">
            <a:off x="5302210" y="1150305"/>
            <a:ext cx="648072" cy="57606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3370201">
            <a:off x="3015335" y="978211"/>
            <a:ext cx="648072" cy="57606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759232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02" y="0"/>
            <a:ext cx="9060498" cy="6912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111040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804982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a:off x="5148064" y="332656"/>
            <a:ext cx="432048" cy="43204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15616" y="3861048"/>
            <a:ext cx="7478329" cy="1415772"/>
          </a:xfrm>
          <a:prstGeom prst="rect">
            <a:avLst/>
          </a:prstGeom>
          <a:noFill/>
        </p:spPr>
        <p:txBody>
          <a:bodyPr wrap="none" rtlCol="0">
            <a:spAutoFit/>
          </a:bodyPr>
          <a:lstStyle/>
          <a:p>
            <a:r>
              <a:rPr lang="en-US" altLang="ja-JP" sz="2000" dirty="0" smtClean="0"/>
              <a:t>Login (</a:t>
            </a:r>
            <a:r>
              <a:rPr lang="en-US" altLang="ja-JP" sz="2000" dirty="0" err="1" smtClean="0"/>
              <a:t>kostenlos</a:t>
            </a:r>
            <a:r>
              <a:rPr lang="en-US" altLang="ja-JP" sz="2000" dirty="0" smtClean="0"/>
              <a:t> per e-mail) </a:t>
            </a:r>
            <a:r>
              <a:rPr lang="en-US" altLang="ja-JP" sz="2000" dirty="0" err="1" smtClean="0"/>
              <a:t>ermöglicht</a:t>
            </a:r>
            <a:r>
              <a:rPr lang="en-US" altLang="ja-JP" sz="2000" dirty="0" smtClean="0"/>
              <a:t> </a:t>
            </a:r>
            <a:r>
              <a:rPr lang="en-US" altLang="ja-JP" sz="2000" dirty="0" err="1" smtClean="0"/>
              <a:t>es</a:t>
            </a:r>
            <a:r>
              <a:rPr lang="en-US" altLang="ja-JP" sz="2000" dirty="0" smtClean="0"/>
              <a:t> </a:t>
            </a:r>
            <a:r>
              <a:rPr lang="en-US" altLang="ja-JP" sz="2000" dirty="0" err="1" smtClean="0"/>
              <a:t>für</a:t>
            </a:r>
            <a:r>
              <a:rPr lang="en-US" altLang="ja-JP" sz="2000" dirty="0" smtClean="0"/>
              <a:t> </a:t>
            </a:r>
            <a:r>
              <a:rPr lang="en-US" altLang="ja-JP" sz="2000" dirty="0" err="1"/>
              <a:t>B</a:t>
            </a:r>
            <a:r>
              <a:rPr lang="en-US" altLang="ja-JP" sz="2000" dirty="0" err="1" smtClean="0"/>
              <a:t>enutzern</a:t>
            </a:r>
            <a:r>
              <a:rPr lang="en-US" altLang="ja-JP" sz="2000" dirty="0" smtClean="0"/>
              <a:t>:</a:t>
            </a:r>
          </a:p>
          <a:p>
            <a:pPr marL="342900" indent="-342900">
              <a:buFont typeface="Arial" panose="020B0604020202020204" pitchFamily="34" charset="0"/>
              <a:buChar char="•"/>
            </a:pPr>
            <a:r>
              <a:rPr lang="en-US" altLang="ja-JP" sz="2400" dirty="0" err="1" smtClean="0"/>
              <a:t>Suchbegriffe</a:t>
            </a:r>
            <a:r>
              <a:rPr lang="en-US" altLang="ja-JP" sz="2400" dirty="0" smtClean="0"/>
              <a:t> </a:t>
            </a:r>
            <a:r>
              <a:rPr lang="en-US" altLang="ja-JP" sz="2400" dirty="0" err="1" smtClean="0"/>
              <a:t>zu</a:t>
            </a:r>
            <a:r>
              <a:rPr lang="en-US" altLang="ja-JP" sz="2400" dirty="0" smtClean="0"/>
              <a:t> </a:t>
            </a:r>
            <a:r>
              <a:rPr lang="en-US" altLang="ja-JP" sz="2400" dirty="0" err="1" smtClean="0"/>
              <a:t>speichern</a:t>
            </a:r>
            <a:r>
              <a:rPr lang="en-US" altLang="ja-JP" sz="2400" dirty="0" smtClean="0"/>
              <a:t>;</a:t>
            </a:r>
          </a:p>
          <a:p>
            <a:pPr marL="342900" indent="-342900">
              <a:buFont typeface="Arial" panose="020B0604020202020204" pitchFamily="34" charset="0"/>
              <a:buChar char="•"/>
            </a:pPr>
            <a:r>
              <a:rPr lang="en-US" altLang="ja-JP" sz="2400" dirty="0" err="1" smtClean="0"/>
              <a:t>Suchresultate</a:t>
            </a:r>
            <a:r>
              <a:rPr lang="en-US" altLang="ja-JP" sz="2400" dirty="0" smtClean="0"/>
              <a:t> </a:t>
            </a:r>
            <a:r>
              <a:rPr lang="en-US" altLang="ja-JP" sz="2400" dirty="0" err="1" smtClean="0"/>
              <a:t>als</a:t>
            </a:r>
            <a:r>
              <a:rPr lang="en-US" altLang="ja-JP" sz="2400" dirty="0" smtClean="0"/>
              <a:t> Excel </a:t>
            </a:r>
            <a:r>
              <a:rPr lang="en-US" altLang="ja-JP" dirty="0" err="1"/>
              <a:t>D</a:t>
            </a:r>
            <a:r>
              <a:rPr lang="en-US" altLang="ja-JP" sz="2400" dirty="0" err="1" smtClean="0"/>
              <a:t>okument</a:t>
            </a:r>
            <a:r>
              <a:rPr lang="en-US" altLang="ja-JP" sz="2400" dirty="0" smtClean="0"/>
              <a:t> </a:t>
            </a:r>
            <a:r>
              <a:rPr lang="en-US" altLang="ja-JP" sz="2400" dirty="0" err="1" smtClean="0"/>
              <a:t>herunterzuladen</a:t>
            </a:r>
            <a:endParaRPr lang="en-US" altLang="ja-JP" sz="2400" dirty="0" smtClean="0"/>
          </a:p>
          <a:p>
            <a:endParaRPr lang="en-US" dirty="0"/>
          </a:p>
        </p:txBody>
      </p:sp>
    </p:spTree>
    <p:extLst>
      <p:ext uri="{BB962C8B-B14F-4D97-AF65-F5344CB8AC3E}">
        <p14:creationId xmlns:p14="http://schemas.microsoft.com/office/powerpoint/2010/main" val="140567859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497" y="26622"/>
            <a:ext cx="9108504" cy="6831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6012160" y="1535924"/>
            <a:ext cx="720080" cy="36004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732240" y="1455167"/>
            <a:ext cx="2016224" cy="1077218"/>
          </a:xfrm>
          <a:prstGeom prst="rect">
            <a:avLst/>
          </a:prstGeom>
          <a:solidFill>
            <a:schemeClr val="accent2"/>
          </a:solidFill>
        </p:spPr>
        <p:txBody>
          <a:bodyPr wrap="square" rtlCol="0">
            <a:spAutoFit/>
          </a:bodyPr>
          <a:lstStyle/>
          <a:p>
            <a:r>
              <a:rPr lang="en-US" altLang="ja-JP" sz="1600" b="1" dirty="0" smtClean="0">
                <a:solidFill>
                  <a:srgbClr val="FFFF00"/>
                </a:solidFill>
              </a:rPr>
              <a:t>Download the result to spread sheets (up to 10,000 results</a:t>
            </a:r>
            <a:endParaRPr lang="en-US" sz="1600" b="1" dirty="0">
              <a:solidFill>
                <a:srgbClr val="FFFF00"/>
              </a:solidFill>
            </a:endParaRPr>
          </a:p>
        </p:txBody>
      </p:sp>
      <p:sp>
        <p:nvSpPr>
          <p:cNvPr id="7" name="TextBox 6"/>
          <p:cNvSpPr txBox="1"/>
          <p:nvPr/>
        </p:nvSpPr>
        <p:spPr>
          <a:xfrm>
            <a:off x="3548896" y="2394330"/>
            <a:ext cx="2448272" cy="338554"/>
          </a:xfrm>
          <a:prstGeom prst="rect">
            <a:avLst/>
          </a:prstGeom>
          <a:solidFill>
            <a:schemeClr val="accent2"/>
          </a:solidFill>
        </p:spPr>
        <p:txBody>
          <a:bodyPr wrap="square" rtlCol="0">
            <a:spAutoFit/>
          </a:bodyPr>
          <a:lstStyle/>
          <a:p>
            <a:r>
              <a:rPr lang="en-US" altLang="ja-JP" sz="1600" b="1" dirty="0" smtClean="0">
                <a:solidFill>
                  <a:srgbClr val="FFFF00"/>
                </a:solidFill>
              </a:rPr>
              <a:t>Save search queries</a:t>
            </a:r>
            <a:endParaRPr lang="en-US" sz="1600" b="1" dirty="0">
              <a:solidFill>
                <a:srgbClr val="FFFF00"/>
              </a:solidFill>
            </a:endParaRPr>
          </a:p>
        </p:txBody>
      </p:sp>
      <p:sp>
        <p:nvSpPr>
          <p:cNvPr id="6" name="Right Arrow 5"/>
          <p:cNvSpPr/>
          <p:nvPr/>
        </p:nvSpPr>
        <p:spPr>
          <a:xfrm rot="18567651">
            <a:off x="4916093" y="1873153"/>
            <a:ext cx="690771" cy="45291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55576" y="1196752"/>
            <a:ext cx="3024336" cy="584775"/>
          </a:xfrm>
          <a:prstGeom prst="rect">
            <a:avLst/>
          </a:prstGeom>
          <a:solidFill>
            <a:schemeClr val="accent2"/>
          </a:solidFill>
        </p:spPr>
        <p:txBody>
          <a:bodyPr wrap="square" rtlCol="0">
            <a:spAutoFit/>
          </a:bodyPr>
          <a:lstStyle/>
          <a:p>
            <a:r>
              <a:rPr lang="en-US" altLang="ja-JP" sz="1600" b="1" dirty="0" smtClean="0">
                <a:solidFill>
                  <a:srgbClr val="FFFF00"/>
                </a:solidFill>
              </a:rPr>
              <a:t>Various charts can be generated by Analysis button </a:t>
            </a:r>
            <a:endParaRPr lang="en-US" sz="1600" b="1" dirty="0">
              <a:solidFill>
                <a:srgbClr val="FFFF00"/>
              </a:solidFill>
            </a:endParaRPr>
          </a:p>
        </p:txBody>
      </p:sp>
      <p:sp>
        <p:nvSpPr>
          <p:cNvPr id="8" name="Right Arrow 7"/>
          <p:cNvSpPr/>
          <p:nvPr/>
        </p:nvSpPr>
        <p:spPr>
          <a:xfrm rot="1852647">
            <a:off x="3635898" y="1693704"/>
            <a:ext cx="720080" cy="380908"/>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776066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384680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8072"/>
            <a:ext cx="9208096" cy="6906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423025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1171"/>
            <a:ext cx="9123800" cy="684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040990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8729"/>
            <a:ext cx="9026648" cy="6769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050060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Monthly webinar</a:t>
            </a:r>
            <a:endParaRPr lang="en-US" dirty="0"/>
          </a:p>
        </p:txBody>
      </p:sp>
      <p:pic>
        <p:nvPicPr>
          <p:cNvPr id="512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162" y="1484784"/>
            <a:ext cx="9162162" cy="31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67752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Studies and Reports</a:t>
            </a:r>
          </a:p>
        </p:txBody>
      </p:sp>
      <p:sp>
        <p:nvSpPr>
          <p:cNvPr id="9" name="Content Placeholder 8"/>
          <p:cNvSpPr>
            <a:spLocks noGrp="1"/>
          </p:cNvSpPr>
          <p:nvPr>
            <p:ph idx="1"/>
          </p:nvPr>
        </p:nvSpPr>
        <p:spPr>
          <a:xfrm>
            <a:off x="323528" y="1268760"/>
            <a:ext cx="8363272" cy="4713387"/>
          </a:xfrm>
        </p:spPr>
        <p:txBody>
          <a:bodyPr/>
          <a:lstStyle/>
          <a:p>
            <a:pPr lvl="0" algn="just">
              <a:buClr>
                <a:srgbClr val="0070C0"/>
              </a:buClr>
              <a:buFont typeface="Wingdings" panose="05000000000000000000" pitchFamily="2" charset="2"/>
              <a:buChar char="§"/>
            </a:pPr>
            <a:r>
              <a:rPr lang="en-US" sz="1400" b="1" dirty="0">
                <a:latin typeface="Arial" panose="020B0604020202020204" pitchFamily="34" charset="0"/>
                <a:cs typeface="Arial" panose="020B0604020202020204" pitchFamily="34" charset="0"/>
              </a:rPr>
              <a:t>World Intellectual Property Indicators (WIPI)</a:t>
            </a:r>
            <a:r>
              <a:rPr lang="en-US" sz="1400" dirty="0">
                <a:latin typeface="Arial" panose="020B0604020202020204" pitchFamily="34" charset="0"/>
                <a:cs typeface="Arial" panose="020B0604020202020204" pitchFamily="34" charset="0"/>
              </a:rPr>
              <a:t>: This is our flagship IP statistics publication. It provides an overview of latest </a:t>
            </a:r>
            <a:r>
              <a:rPr lang="en-US" sz="1400" i="1" dirty="0">
                <a:latin typeface="Arial" panose="020B0604020202020204" pitchFamily="34" charset="0"/>
                <a:cs typeface="Arial" panose="020B0604020202020204" pitchFamily="34" charset="0"/>
              </a:rPr>
              <a:t>trend </a:t>
            </a:r>
            <a:r>
              <a:rPr lang="en-US" sz="1400" dirty="0">
                <a:latin typeface="Arial" panose="020B0604020202020204" pitchFamily="34" charset="0"/>
                <a:cs typeface="Arial" panose="020B0604020202020204" pitchFamily="34" charset="0"/>
              </a:rPr>
              <a:t>in IP filings and registrations covering more than 100 offices : </a:t>
            </a:r>
            <a:r>
              <a:rPr lang="en-US" sz="1400" dirty="0">
                <a:solidFill>
                  <a:srgbClr val="0070C0"/>
                </a:solidFill>
                <a:latin typeface="Arial" panose="020B0604020202020204" pitchFamily="34" charset="0"/>
                <a:cs typeface="Arial" panose="020B0604020202020204" pitchFamily="34" charset="0"/>
                <a:hlinkClick r:id="rId2"/>
              </a:rPr>
              <a:t>http://www.wipo.int/ipstats/en/wipi/index.html</a:t>
            </a:r>
            <a:endParaRPr lang="en-US" sz="1400" dirty="0">
              <a:solidFill>
                <a:srgbClr val="0070C0"/>
              </a:solidFill>
              <a:latin typeface="Arial" panose="020B0604020202020204" pitchFamily="34" charset="0"/>
              <a:cs typeface="Arial" panose="020B0604020202020204" pitchFamily="34" charset="0"/>
            </a:endParaRPr>
          </a:p>
          <a:p>
            <a:pPr marL="0" lvl="0" indent="0" algn="just">
              <a:buClr>
                <a:srgbClr val="0070C0"/>
              </a:buClr>
              <a:buNone/>
            </a:pPr>
            <a:endParaRPr lang="en-US" sz="1400" dirty="0">
              <a:solidFill>
                <a:srgbClr val="0070C0"/>
              </a:solidFill>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n-US" sz="1400" b="1" dirty="0">
                <a:latin typeface="Arial" panose="020B0604020202020204" pitchFamily="34" charset="0"/>
                <a:cs typeface="Arial" panose="020B0604020202020204" pitchFamily="34" charset="0"/>
              </a:rPr>
              <a:t>The PCT Yearly Review </a:t>
            </a:r>
            <a:r>
              <a:rPr lang="en-US" sz="1400" dirty="0">
                <a:latin typeface="Arial" panose="020B0604020202020204" pitchFamily="34" charset="0"/>
                <a:cs typeface="Arial" panose="020B0604020202020204" pitchFamily="34" charset="0"/>
              </a:rPr>
              <a:t>provides an overview of the performance and development of the PCT system. It includes a comprehensive set of statistics for the latest available year See: </a:t>
            </a:r>
            <a:r>
              <a:rPr lang="en-US" sz="1400" u="sng" dirty="0">
                <a:latin typeface="Arial" panose="020B0604020202020204" pitchFamily="34" charset="0"/>
                <a:cs typeface="Arial" panose="020B0604020202020204" pitchFamily="34" charset="0"/>
                <a:hlinkClick r:id="rId3"/>
              </a:rPr>
              <a:t>http://www.wipo.int/ipstats/en/statistics/pct/</a:t>
            </a:r>
            <a:endParaRPr lang="en-US" sz="1400" u="sng" dirty="0">
              <a:latin typeface="Arial" panose="020B0604020202020204" pitchFamily="34" charset="0"/>
              <a:cs typeface="Arial" panose="020B0604020202020204" pitchFamily="34" charset="0"/>
            </a:endParaRPr>
          </a:p>
          <a:p>
            <a:pPr marL="0" indent="0" algn="just">
              <a:buClr>
                <a:srgbClr val="0070C0"/>
              </a:buClr>
              <a:buNone/>
            </a:pPr>
            <a:endParaRPr lang="en-US" sz="1400"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Madrid Yearly Review</a:t>
            </a:r>
            <a:r>
              <a:rPr lang="en-US" sz="1400" dirty="0">
                <a:latin typeface="Arial" panose="020B0604020202020204" pitchFamily="34" charset="0"/>
                <a:cs typeface="Arial" panose="020B0604020202020204" pitchFamily="34" charset="0"/>
              </a:rPr>
              <a:t>: </a:t>
            </a:r>
            <a:r>
              <a:rPr lang="en-US" sz="1400" u="sng" dirty="0">
                <a:latin typeface="Arial" panose="020B0604020202020204" pitchFamily="34" charset="0"/>
                <a:cs typeface="Arial" panose="020B0604020202020204" pitchFamily="34" charset="0"/>
                <a:hlinkClick r:id="rId4"/>
              </a:rPr>
              <a:t>http://www.wipo.int/ipstats/en/</a:t>
            </a:r>
            <a:endParaRPr lang="en-US" sz="1400" u="sng"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Hague Yearly Review</a:t>
            </a:r>
            <a:r>
              <a:rPr lang="en-US" sz="1400" dirty="0">
                <a:latin typeface="Arial" panose="020B0604020202020204" pitchFamily="34" charset="0"/>
                <a:cs typeface="Arial" panose="020B0604020202020204" pitchFamily="34" charset="0"/>
              </a:rPr>
              <a:t>: </a:t>
            </a:r>
            <a:r>
              <a:rPr lang="en-US" sz="1400" u="sng" dirty="0">
                <a:latin typeface="Arial" panose="020B0604020202020204" pitchFamily="34" charset="0"/>
                <a:cs typeface="Arial" panose="020B0604020202020204" pitchFamily="34" charset="0"/>
                <a:hlinkClick r:id="rId4"/>
              </a:rPr>
              <a:t>http://www.wipo.int/ipstats/en/</a:t>
            </a:r>
            <a:endParaRPr lang="en-US" sz="1400" u="sng"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The </a:t>
            </a:r>
            <a:r>
              <a:rPr lang="en-US" sz="1400" b="1" i="1" dirty="0">
                <a:latin typeface="Arial" panose="020B0604020202020204" pitchFamily="34" charset="0"/>
                <a:cs typeface="Arial" panose="020B0604020202020204" pitchFamily="34" charset="0"/>
              </a:rPr>
              <a:t>WIPO IP Facts and Figures </a:t>
            </a:r>
            <a:r>
              <a:rPr lang="en-US" sz="1400" dirty="0">
                <a:latin typeface="Arial" panose="020B0604020202020204" pitchFamily="34" charset="0"/>
                <a:cs typeface="Arial" panose="020B0604020202020204" pitchFamily="34" charset="0"/>
              </a:rPr>
              <a:t>provides an overview of intellectual property (IP) activity based on the latest available year of statistics. It serves as a quick reference guide for statistics: </a:t>
            </a:r>
            <a:r>
              <a:rPr lang="en-US" sz="1400" u="sng" dirty="0">
                <a:latin typeface="Arial" panose="020B0604020202020204" pitchFamily="34" charset="0"/>
                <a:cs typeface="Arial" panose="020B0604020202020204" pitchFamily="34" charset="0"/>
                <a:hlinkClick r:id="rId4"/>
              </a:rPr>
              <a:t>http://www.wipo.int/ipstats/en/</a:t>
            </a:r>
            <a:endParaRPr lang="en-US" sz="1400" u="sng"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endParaRPr lang="en-US" sz="1400" u="sng"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n-US" sz="1400" b="1" dirty="0">
                <a:latin typeface="Arial" panose="020B0604020202020204" pitchFamily="34" charset="0"/>
                <a:cs typeface="Arial" panose="020B0604020202020204" pitchFamily="34" charset="0"/>
              </a:rPr>
              <a:t>WIPO IP Statistics Data Center</a:t>
            </a:r>
            <a:r>
              <a:rPr lang="en-US" sz="1400" dirty="0">
                <a:latin typeface="Arial" panose="020B0604020202020204" pitchFamily="34" charset="0"/>
                <a:cs typeface="Arial" panose="020B0604020202020204" pitchFamily="34" charset="0"/>
              </a:rPr>
              <a:t> is an on-line service enabling access to WIPO’s statistical data. Users can select from a wide range of indicators and view or download data according to their needs: </a:t>
            </a:r>
            <a:r>
              <a:rPr lang="en-US" sz="1400" u="sng" dirty="0">
                <a:latin typeface="Arial" panose="020B0604020202020204" pitchFamily="34" charset="0"/>
                <a:cs typeface="Arial" panose="020B0604020202020204" pitchFamily="34" charset="0"/>
                <a:hlinkClick r:id="rId5"/>
              </a:rPr>
              <a:t>http://ipstatsdb.wipo.org/ipstatv2/ipstats/patentsSearch</a:t>
            </a:r>
            <a:endParaRPr lang="en-US" sz="14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pPr marL="0" indent="0">
              <a:buNone/>
            </a:pPr>
            <a:endParaRPr lang="en-US" sz="1600" dirty="0"/>
          </a:p>
        </p:txBody>
      </p:sp>
    </p:spTree>
    <p:extLst>
      <p:ext uri="{BB962C8B-B14F-4D97-AF65-F5344CB8AC3E}">
        <p14:creationId xmlns:p14="http://schemas.microsoft.com/office/powerpoint/2010/main" val="72802048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928992" cy="1143000"/>
          </a:xfrm>
        </p:spPr>
        <p:txBody>
          <a:bodyPr/>
          <a:lstStyle/>
          <a:p>
            <a:r>
              <a:rPr lang="en-US" dirty="0"/>
              <a:t>GLOBALE DATENBANKEN UND SYSTEMEN FÜR GEISTIGES EIGENTÜM (KOSTENLOS) </a:t>
            </a:r>
          </a:p>
        </p:txBody>
      </p:sp>
      <p:sp>
        <p:nvSpPr>
          <p:cNvPr id="3" name="Content Placeholder 2"/>
          <p:cNvSpPr>
            <a:spLocks noGrp="1"/>
          </p:cNvSpPr>
          <p:nvPr>
            <p:ph idx="1"/>
          </p:nvPr>
        </p:nvSpPr>
        <p:spPr>
          <a:xfrm>
            <a:off x="683568" y="2276872"/>
            <a:ext cx="7941568" cy="3992885"/>
          </a:xfrm>
        </p:spPr>
        <p:txBody>
          <a:bodyPr/>
          <a:lstStyle/>
          <a:p>
            <a:r>
              <a:rPr lang="en-US" sz="2000" dirty="0"/>
              <a:t>PATENTSCOPE </a:t>
            </a:r>
            <a:endParaRPr lang="en-US" sz="2000" dirty="0" smtClean="0"/>
          </a:p>
          <a:p>
            <a:r>
              <a:rPr lang="en-US" sz="2000" dirty="0" smtClean="0"/>
              <a:t>Global Brands Database</a:t>
            </a:r>
          </a:p>
          <a:p>
            <a:r>
              <a:rPr lang="en-US" sz="2000" dirty="0" smtClean="0"/>
              <a:t>Global Designs Database </a:t>
            </a:r>
          </a:p>
          <a:p>
            <a:r>
              <a:rPr lang="en-US" sz="2000" dirty="0" smtClean="0"/>
              <a:t>WIPO Lex</a:t>
            </a:r>
          </a:p>
          <a:p>
            <a:r>
              <a:rPr lang="en-US" sz="2000" dirty="0"/>
              <a:t>WIPO </a:t>
            </a:r>
            <a:r>
              <a:rPr lang="en-US" sz="2000" dirty="0" smtClean="0"/>
              <a:t>Platform (IPAS</a:t>
            </a:r>
            <a:r>
              <a:rPr lang="en-US" sz="2000" dirty="0"/>
              <a:t>, </a:t>
            </a:r>
            <a:r>
              <a:rPr lang="en-US" sz="2000" dirty="0" smtClean="0"/>
              <a:t>DAS, CASE)</a:t>
            </a:r>
          </a:p>
          <a:p>
            <a:r>
              <a:rPr lang="en-US" sz="2000" dirty="0" smtClean="0"/>
              <a:t>WIPO Global Partnerships Databases (WIPO GREEN, WIPO </a:t>
            </a:r>
            <a:r>
              <a:rPr lang="en-US" sz="2000" dirty="0" err="1" smtClean="0"/>
              <a:t>Re:Search</a:t>
            </a:r>
            <a:r>
              <a:rPr lang="en-US" sz="2000" dirty="0" smtClean="0"/>
              <a:t>)</a:t>
            </a:r>
            <a:endParaRPr lang="en-US" sz="2000" dirty="0"/>
          </a:p>
          <a:p>
            <a:endParaRPr lang="en-US" dirty="0"/>
          </a:p>
        </p:txBody>
      </p:sp>
      <p:sp>
        <p:nvSpPr>
          <p:cNvPr id="4" name="Right Arrow 3"/>
          <p:cNvSpPr/>
          <p:nvPr/>
        </p:nvSpPr>
        <p:spPr bwMode="auto">
          <a:xfrm>
            <a:off x="293910" y="2348880"/>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63559421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BRANDS DATABASE </a:t>
            </a:r>
            <a:endParaRPr lang="en-US" dirty="0"/>
          </a:p>
        </p:txBody>
      </p:sp>
      <p:sp>
        <p:nvSpPr>
          <p:cNvPr id="3" name="Content Placeholder 2"/>
          <p:cNvSpPr>
            <a:spLocks noGrp="1"/>
          </p:cNvSpPr>
          <p:nvPr>
            <p:ph idx="1"/>
          </p:nvPr>
        </p:nvSpPr>
        <p:spPr>
          <a:xfrm>
            <a:off x="395536" y="1556792"/>
            <a:ext cx="8229600" cy="4392488"/>
          </a:xfrm>
        </p:spPr>
        <p:txBody>
          <a:bodyPr/>
          <a:lstStyle/>
          <a:p>
            <a:pPr algn="just" eaLnBrk="1" hangingPunct="1"/>
            <a:r>
              <a:rPr lang="en-US" sz="2000" dirty="0" smtClean="0"/>
              <a:t>18 </a:t>
            </a:r>
            <a:r>
              <a:rPr lang="en-US" sz="2000" dirty="0" err="1" smtClean="0"/>
              <a:t>Millionen</a:t>
            </a:r>
            <a:r>
              <a:rPr lang="en-US" sz="2000" dirty="0" smtClean="0"/>
              <a:t> </a:t>
            </a:r>
            <a:r>
              <a:rPr lang="en-US" sz="2000" dirty="0" err="1" smtClean="0"/>
              <a:t>Anmeldungen</a:t>
            </a:r>
            <a:r>
              <a:rPr lang="en-US" sz="2000" dirty="0" smtClean="0"/>
              <a:t>:</a:t>
            </a:r>
            <a:endParaRPr lang="en-US" sz="2000" dirty="0"/>
          </a:p>
          <a:p>
            <a:pPr lvl="1" eaLnBrk="1" hangingPunct="1">
              <a:buFont typeface="Wingdings" pitchFamily="2" charset="2"/>
              <a:buChar char="Ø"/>
            </a:pPr>
            <a:r>
              <a:rPr lang="en-US" sz="2000" dirty="0" smtClean="0"/>
              <a:t>Mark - </a:t>
            </a:r>
            <a:r>
              <a:rPr lang="en-US" sz="2000" dirty="0"/>
              <a:t>Madrid System</a:t>
            </a:r>
          </a:p>
          <a:p>
            <a:pPr lvl="1" eaLnBrk="1" hangingPunct="1">
              <a:buFont typeface="Wingdings" pitchFamily="2" charset="2"/>
              <a:buChar char="Ø"/>
            </a:pPr>
            <a:r>
              <a:rPr lang="en-US" sz="2000" dirty="0" smtClean="0"/>
              <a:t>Appellation </a:t>
            </a:r>
            <a:r>
              <a:rPr lang="en-US" sz="2000" dirty="0" err="1" smtClean="0"/>
              <a:t>d’Origine</a:t>
            </a:r>
            <a:r>
              <a:rPr lang="en-US" sz="2000" dirty="0" smtClean="0"/>
              <a:t> – </a:t>
            </a:r>
            <a:r>
              <a:rPr lang="en-US" sz="2000" dirty="0"/>
              <a:t>Lisbon System</a:t>
            </a:r>
          </a:p>
          <a:p>
            <a:pPr lvl="1" eaLnBrk="1" hangingPunct="1">
              <a:buFont typeface="Wingdings" pitchFamily="2" charset="2"/>
              <a:buChar char="Ø"/>
            </a:pPr>
            <a:r>
              <a:rPr lang="en-US" sz="2000" dirty="0"/>
              <a:t>Emblems -</a:t>
            </a:r>
            <a:r>
              <a:rPr lang="en-US" sz="2000" dirty="0" smtClean="0"/>
              <a:t> </a:t>
            </a:r>
            <a:r>
              <a:rPr lang="en-US" sz="2000" dirty="0"/>
              <a:t>Paris Convention 6ter </a:t>
            </a:r>
            <a:endParaRPr lang="en-US" sz="2000" dirty="0" smtClean="0"/>
          </a:p>
          <a:p>
            <a:pPr lvl="1" eaLnBrk="1" hangingPunct="1">
              <a:buFont typeface="Wingdings" pitchFamily="2" charset="2"/>
              <a:buChar char="Ø"/>
            </a:pPr>
            <a:r>
              <a:rPr lang="en-US" sz="2000" dirty="0"/>
              <a:t>N</a:t>
            </a:r>
            <a:r>
              <a:rPr lang="en-US" sz="2000" dirty="0" smtClean="0"/>
              <a:t>ational </a:t>
            </a:r>
            <a:r>
              <a:rPr lang="en-US" sz="2000" dirty="0"/>
              <a:t>TM D</a:t>
            </a:r>
            <a:r>
              <a:rPr lang="en-US" sz="2000" dirty="0" smtClean="0"/>
              <a:t>ata (22 </a:t>
            </a:r>
            <a:r>
              <a:rPr lang="en-US" sz="2000" dirty="0" err="1" smtClean="0"/>
              <a:t>Länder</a:t>
            </a:r>
            <a:r>
              <a:rPr lang="en-US" sz="2000" dirty="0" smtClean="0"/>
              <a:t>)</a:t>
            </a:r>
          </a:p>
          <a:p>
            <a:pPr marL="457200" lvl="1" indent="0" eaLnBrk="1" hangingPunct="1">
              <a:buNone/>
            </a:pPr>
            <a:endParaRPr lang="en-US" sz="2000" dirty="0"/>
          </a:p>
          <a:p>
            <a:pPr algn="just" eaLnBrk="1" hangingPunct="1"/>
            <a:r>
              <a:rPr lang="en-US" sz="2000" dirty="0" err="1" smtClean="0"/>
              <a:t>Verknüpfung</a:t>
            </a:r>
            <a:r>
              <a:rPr lang="en-US" sz="2000" dirty="0" smtClean="0"/>
              <a:t> </a:t>
            </a:r>
            <a:r>
              <a:rPr lang="en-US" sz="2000" dirty="0" err="1" smtClean="0"/>
              <a:t>mit</a:t>
            </a:r>
            <a:r>
              <a:rPr lang="en-US" sz="2000" dirty="0" smtClean="0"/>
              <a:t> EU/OHIM </a:t>
            </a:r>
            <a:r>
              <a:rPr lang="en-US" sz="2000" dirty="0" err="1" smtClean="0"/>
              <a:t>TMView</a:t>
            </a:r>
            <a:endParaRPr lang="en-US" sz="2000" dirty="0" smtClean="0"/>
          </a:p>
          <a:p>
            <a:pPr marL="0" indent="0" algn="just" eaLnBrk="1" hangingPunct="1">
              <a:buNone/>
            </a:pPr>
            <a:endParaRPr lang="en-US" sz="2000" dirty="0" smtClean="0"/>
          </a:p>
          <a:p>
            <a:pPr algn="just" eaLnBrk="1" hangingPunct="1"/>
            <a:r>
              <a:rPr lang="en-US" sz="2000" dirty="0" err="1" smtClean="0"/>
              <a:t>Weltpremier</a:t>
            </a:r>
            <a:r>
              <a:rPr lang="en-US" sz="2000" dirty="0" smtClean="0"/>
              <a:t> – </a:t>
            </a:r>
            <a:r>
              <a:rPr lang="en-US" sz="2000" dirty="0" err="1" smtClean="0"/>
              <a:t>Bildänlichkeitsuche</a:t>
            </a:r>
            <a:r>
              <a:rPr lang="en-US" sz="2000" dirty="0" smtClean="0"/>
              <a:t> </a:t>
            </a:r>
            <a:r>
              <a:rPr lang="en-US" sz="2000" dirty="0" err="1" smtClean="0"/>
              <a:t>für</a:t>
            </a:r>
            <a:r>
              <a:rPr lang="en-US" sz="2000" dirty="0" smtClean="0"/>
              <a:t> </a:t>
            </a:r>
            <a:r>
              <a:rPr lang="en-US" sz="2000" dirty="0" err="1" smtClean="0"/>
              <a:t>Marken</a:t>
            </a:r>
            <a:endParaRPr lang="en-US" sz="2000" dirty="0"/>
          </a:p>
          <a:p>
            <a:pPr marL="0" indent="0" algn="just" eaLnBrk="1" hangingPunct="1">
              <a:buNone/>
            </a:pPr>
            <a:endParaRPr lang="en-US" dirty="0" smtClean="0"/>
          </a:p>
          <a:p>
            <a:endParaRPr lang="en-US" dirty="0"/>
          </a:p>
        </p:txBody>
      </p:sp>
    </p:spTree>
    <p:extLst>
      <p:ext uri="{BB962C8B-B14F-4D97-AF65-F5344CB8AC3E}">
        <p14:creationId xmlns:p14="http://schemas.microsoft.com/office/powerpoint/2010/main" val="168434494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642" y="11920"/>
            <a:ext cx="9128106" cy="684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652120" y="116632"/>
            <a:ext cx="2520280" cy="461665"/>
          </a:xfrm>
          <a:prstGeom prst="rect">
            <a:avLst/>
          </a:prstGeom>
          <a:noFill/>
        </p:spPr>
        <p:txBody>
          <a:bodyPr wrap="square" rtlCol="0">
            <a:spAutoFit/>
          </a:bodyPr>
          <a:lstStyle/>
          <a:p>
            <a:r>
              <a:rPr lang="en-US" dirty="0" smtClean="0">
                <a:solidFill>
                  <a:srgbClr val="FFFF00"/>
                </a:solidFill>
              </a:rPr>
              <a:t>www.wipo.int</a:t>
            </a:r>
            <a:endParaRPr lang="en-US" dirty="0">
              <a:solidFill>
                <a:srgbClr val="FFFF00"/>
              </a:solidFill>
            </a:endParaRPr>
          </a:p>
        </p:txBody>
      </p:sp>
      <p:sp>
        <p:nvSpPr>
          <p:cNvPr id="9" name="Down Arrow 8"/>
          <p:cNvSpPr/>
          <p:nvPr/>
        </p:nvSpPr>
        <p:spPr bwMode="auto">
          <a:xfrm rot="19708294">
            <a:off x="2910830" y="4818255"/>
            <a:ext cx="849314" cy="771504"/>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70480032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509" y="0"/>
            <a:ext cx="907900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a:off x="4067944" y="5553236"/>
            <a:ext cx="0" cy="0"/>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Down Arrow 3"/>
          <p:cNvSpPr/>
          <p:nvPr/>
        </p:nvSpPr>
        <p:spPr bwMode="auto">
          <a:xfrm>
            <a:off x="1331640" y="4365104"/>
            <a:ext cx="360040" cy="324036"/>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
        <p:nvSpPr>
          <p:cNvPr id="2" name="Oval 1"/>
          <p:cNvSpPr/>
          <p:nvPr/>
        </p:nvSpPr>
        <p:spPr bwMode="auto">
          <a:xfrm>
            <a:off x="5148064" y="2132856"/>
            <a:ext cx="3995936" cy="2880320"/>
          </a:xfrm>
          <a:prstGeom prst="ellipse">
            <a:avLst/>
          </a:prstGeom>
          <a:noFill/>
          <a:ln w="571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45739711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772"/>
            <a:ext cx="9112755" cy="6834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611560" y="2204864"/>
            <a:ext cx="3600400" cy="144016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915340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8669"/>
            <a:ext cx="9168892" cy="6876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bwMode="auto">
          <a:xfrm rot="2762460">
            <a:off x="1476097" y="1204345"/>
            <a:ext cx="825879" cy="952342"/>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64764175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8929"/>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608248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8929"/>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urved Left Arrow 1"/>
          <p:cNvSpPr/>
          <p:nvPr/>
        </p:nvSpPr>
        <p:spPr bwMode="auto">
          <a:xfrm rot="7666803">
            <a:off x="5743018" y="900612"/>
            <a:ext cx="1201109" cy="3607891"/>
          </a:xfrm>
          <a:prstGeom prst="curvedLef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9527158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0175"/>
            <a:ext cx="9144000" cy="696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own Arrow 1"/>
          <p:cNvSpPr/>
          <p:nvPr/>
        </p:nvSpPr>
        <p:spPr bwMode="auto">
          <a:xfrm>
            <a:off x="3923928" y="25789"/>
            <a:ext cx="504056" cy="432048"/>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50243634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9494" y="2090550"/>
            <a:ext cx="8145012" cy="2676899"/>
          </a:xfrm>
          <a:prstGeom prst="rect">
            <a:avLst/>
          </a:prstGeom>
        </p:spPr>
      </p:pic>
    </p:spTree>
    <p:extLst>
      <p:ext uri="{BB962C8B-B14F-4D97-AF65-F5344CB8AC3E}">
        <p14:creationId xmlns:p14="http://schemas.microsoft.com/office/powerpoint/2010/main" val="3446970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Studies and Reports </a:t>
            </a:r>
            <a:r>
              <a:rPr lang="fr-FR" dirty="0"/>
              <a:t/>
            </a:r>
            <a:br>
              <a:rPr lang="fr-FR" dirty="0"/>
            </a:br>
            <a:endParaRPr lang="en-US" dirty="0"/>
          </a:p>
        </p:txBody>
      </p:sp>
      <p:sp>
        <p:nvSpPr>
          <p:cNvPr id="8" name="Content Placeholder 2"/>
          <p:cNvSpPr txBox="1">
            <a:spLocks/>
          </p:cNvSpPr>
          <p:nvPr/>
        </p:nvSpPr>
        <p:spPr>
          <a:xfrm>
            <a:off x="107510" y="1844824"/>
            <a:ext cx="8928992" cy="4680520"/>
          </a:xfrm>
          <a:prstGeom prst="rect">
            <a:avLst/>
          </a:prstGeom>
        </p:spPr>
        <p:txBody>
          <a:bodyPr/>
          <a:lstStyle>
            <a:lvl1pPr marL="342900" indent="-342900" algn="l" rtl="0" eaLnBrk="1" fontAlgn="base" hangingPunct="1">
              <a:spcBef>
                <a:spcPct val="20000"/>
              </a:spcBef>
              <a:spcAft>
                <a:spcPct val="0"/>
              </a:spcAft>
              <a:buBlip>
                <a:blip r:embed="rId2"/>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2"/>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2"/>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2"/>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2"/>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2400">
                <a:solidFill>
                  <a:schemeClr val="tx1"/>
                </a:solidFill>
                <a:latin typeface="+mn-lt"/>
                <a:cs typeface="+mn-cs"/>
              </a:defRPr>
            </a:lvl9pPr>
          </a:lstStyle>
          <a:p>
            <a:pPr>
              <a:buFont typeface="Wingdings" panose="05000000000000000000" pitchFamily="2" charset="2"/>
              <a:buChar char="§"/>
            </a:pPr>
            <a:r>
              <a:rPr lang="en-US" sz="1800" kern="0" dirty="0" smtClean="0">
                <a:solidFill>
                  <a:srgbClr val="0070C0"/>
                </a:solidFill>
              </a:rPr>
              <a:t>World </a:t>
            </a:r>
            <a:r>
              <a:rPr lang="en-US" sz="1800" kern="0" dirty="0">
                <a:solidFill>
                  <a:srgbClr val="0070C0"/>
                </a:solidFill>
              </a:rPr>
              <a:t>Intellectual Property Report </a:t>
            </a:r>
            <a:r>
              <a:rPr lang="en-US" sz="1800" kern="0" dirty="0" smtClean="0">
                <a:solidFill>
                  <a:srgbClr val="0070C0"/>
                </a:solidFill>
              </a:rPr>
              <a:t>2013 Brands </a:t>
            </a:r>
            <a:r>
              <a:rPr lang="en-US" sz="1800" kern="0" dirty="0">
                <a:solidFill>
                  <a:srgbClr val="0070C0"/>
                </a:solidFill>
              </a:rPr>
              <a:t>– Reputation and Image in the Global </a:t>
            </a:r>
            <a:r>
              <a:rPr lang="en-US" sz="1800" kern="0" dirty="0" smtClean="0">
                <a:solidFill>
                  <a:srgbClr val="0070C0"/>
                </a:solidFill>
              </a:rPr>
              <a:t>Marketplace </a:t>
            </a:r>
            <a:r>
              <a:rPr lang="en-US" sz="1800" kern="0" dirty="0" smtClean="0">
                <a:solidFill>
                  <a:srgbClr val="000000"/>
                </a:solidFill>
              </a:rPr>
              <a:t>The report looks at how branding behavior and trademark use have evolved in recent history, how they differ across countries, what is behind markets for brands, what lessons economic research holds for trademark policy and how branding strategies influence companies’ innovation activities </a:t>
            </a:r>
          </a:p>
          <a:p>
            <a:pPr marL="0" indent="0" algn="just">
              <a:lnSpc>
                <a:spcPct val="150000"/>
              </a:lnSpc>
              <a:buFontTx/>
              <a:buNone/>
            </a:pPr>
            <a:endParaRPr lang="en-US" sz="1800" kern="0" dirty="0" smtClean="0">
              <a:solidFill>
                <a:srgbClr val="000000"/>
              </a:solidFill>
            </a:endParaRPr>
          </a:p>
          <a:p>
            <a:pPr marL="0" indent="0" algn="just">
              <a:lnSpc>
                <a:spcPct val="150000"/>
              </a:lnSpc>
              <a:buFontTx/>
              <a:buNone/>
            </a:pPr>
            <a:r>
              <a:rPr lang="en-US" sz="1800" kern="0" dirty="0" smtClean="0">
                <a:solidFill>
                  <a:srgbClr val="000000"/>
                </a:solidFill>
              </a:rPr>
              <a:t>For further information and the full report : </a:t>
            </a:r>
          </a:p>
          <a:p>
            <a:pPr marL="0" indent="0" algn="just">
              <a:lnSpc>
                <a:spcPct val="150000"/>
              </a:lnSpc>
              <a:buFontTx/>
              <a:buNone/>
            </a:pPr>
            <a:endParaRPr lang="en-US" sz="1800" kern="0" dirty="0" smtClean="0">
              <a:solidFill>
                <a:srgbClr val="000000"/>
              </a:solidFill>
            </a:endParaRPr>
          </a:p>
          <a:p>
            <a:pPr marL="0" indent="0" algn="just">
              <a:lnSpc>
                <a:spcPct val="150000"/>
              </a:lnSpc>
              <a:buFontTx/>
              <a:buNone/>
            </a:pPr>
            <a:r>
              <a:rPr lang="en-US" sz="1800" kern="0" dirty="0" smtClean="0">
                <a:solidFill>
                  <a:srgbClr val="000000"/>
                </a:solidFill>
                <a:hlinkClick r:id="rId3"/>
              </a:rPr>
              <a:t>http://www.wipo.int/econ_stat/en/economics/wipr</a:t>
            </a:r>
            <a:endParaRPr lang="en-US" sz="1800" kern="0" dirty="0" smtClean="0">
              <a:solidFill>
                <a:srgbClr val="000000"/>
              </a:solidFill>
            </a:endParaRPr>
          </a:p>
          <a:p>
            <a:pPr marL="0" indent="0" algn="just">
              <a:lnSpc>
                <a:spcPct val="150000"/>
              </a:lnSpc>
              <a:buFontTx/>
              <a:buNone/>
            </a:pPr>
            <a:endParaRPr lang="en-US" sz="1800" kern="0" dirty="0" smtClean="0">
              <a:solidFill>
                <a:srgbClr val="000000"/>
              </a:solidFill>
            </a:endParaRPr>
          </a:p>
        </p:txBody>
      </p:sp>
      <p:pic>
        <p:nvPicPr>
          <p:cNvPr id="9"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68144" y="3428742"/>
            <a:ext cx="1568271"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284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
                                            <p:txEl>
                                              <p:pRg st="4" end="4"/>
                                            </p:txEl>
                                          </p:spTgt>
                                        </p:tgtEl>
                                        <p:attrNameLst>
                                          <p:attrName>ppt_x</p:attrName>
                                          <p:attrName>ppt_y</p:attrName>
                                        </p:attrNameLst>
                                      </p:cBhvr>
                                    </p:animMotion>
                                    <p:animRot by="1500000">
                                      <p:cBhvr>
                                        <p:cTn id="7" dur="125" fill="hold">
                                          <p:stCondLst>
                                            <p:cond delay="0"/>
                                          </p:stCondLst>
                                        </p:cTn>
                                        <p:tgtEl>
                                          <p:spTgt spid="8">
                                            <p:txEl>
                                              <p:pRg st="4" end="4"/>
                                            </p:txEl>
                                          </p:spTgt>
                                        </p:tgtEl>
                                        <p:attrNameLst>
                                          <p:attrName>r</p:attrName>
                                        </p:attrNameLst>
                                      </p:cBhvr>
                                    </p:animRot>
                                    <p:animRot by="-1500000">
                                      <p:cBhvr>
                                        <p:cTn id="8" dur="125" fill="hold">
                                          <p:stCondLst>
                                            <p:cond delay="125"/>
                                          </p:stCondLst>
                                        </p:cTn>
                                        <p:tgtEl>
                                          <p:spTgt spid="8">
                                            <p:txEl>
                                              <p:pRg st="4" end="4"/>
                                            </p:txEl>
                                          </p:spTgt>
                                        </p:tgtEl>
                                        <p:attrNameLst>
                                          <p:attrName>r</p:attrName>
                                        </p:attrNameLst>
                                      </p:cBhvr>
                                    </p:animRot>
                                    <p:animRot by="-1500000">
                                      <p:cBhvr>
                                        <p:cTn id="9" dur="125" fill="hold">
                                          <p:stCondLst>
                                            <p:cond delay="250"/>
                                          </p:stCondLst>
                                        </p:cTn>
                                        <p:tgtEl>
                                          <p:spTgt spid="8">
                                            <p:txEl>
                                              <p:pRg st="4" end="4"/>
                                            </p:txEl>
                                          </p:spTgt>
                                        </p:tgtEl>
                                        <p:attrNameLst>
                                          <p:attrName>r</p:attrName>
                                        </p:attrNameLst>
                                      </p:cBhvr>
                                    </p:animRot>
                                    <p:animRot by="1500000">
                                      <p:cBhvr>
                                        <p:cTn id="10" dur="125" fill="hold">
                                          <p:stCondLst>
                                            <p:cond delay="375"/>
                                          </p:stCondLst>
                                        </p:cTn>
                                        <p:tgtEl>
                                          <p:spTgt spid="8">
                                            <p:txEl>
                                              <p:pRg st="4" end="4"/>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Users\halfpenny\Pictures\GBD.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3049" y="1124744"/>
            <a:ext cx="8990951" cy="4911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11865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sers\halfpenny\Pictures\GBDAston.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544" y="836712"/>
            <a:ext cx="8280919" cy="4486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92799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sers\halfpenny\Pictures\porsch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7704" y="548680"/>
            <a:ext cx="4692587" cy="5754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39052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Users\halfpenny\Pictures\GBDporsche.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552" y="620688"/>
            <a:ext cx="7506939" cy="5404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52841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60648"/>
            <a:ext cx="9145016" cy="1440160"/>
          </a:xfrm>
        </p:spPr>
        <p:txBody>
          <a:bodyPr/>
          <a:lstStyle/>
          <a:p>
            <a:r>
              <a:rPr lang="en-US" dirty="0"/>
              <a:t>GLOBALE DATENBANKEN UND SYSTEMEN FÜR GEISTIGES EIGENTÜM (KOSTENLOS) </a:t>
            </a:r>
          </a:p>
        </p:txBody>
      </p:sp>
      <p:sp>
        <p:nvSpPr>
          <p:cNvPr id="3" name="Content Placeholder 2"/>
          <p:cNvSpPr>
            <a:spLocks noGrp="1"/>
          </p:cNvSpPr>
          <p:nvPr>
            <p:ph idx="1"/>
          </p:nvPr>
        </p:nvSpPr>
        <p:spPr>
          <a:xfrm>
            <a:off x="683568" y="2060848"/>
            <a:ext cx="7941568" cy="4208909"/>
          </a:xfrm>
        </p:spPr>
        <p:txBody>
          <a:bodyPr/>
          <a:lstStyle/>
          <a:p>
            <a:r>
              <a:rPr lang="en-US" sz="2000" dirty="0"/>
              <a:t>PATENTSCOPE </a:t>
            </a:r>
            <a:endParaRPr lang="en-US" sz="2000" dirty="0" smtClean="0"/>
          </a:p>
          <a:p>
            <a:r>
              <a:rPr lang="en-US" sz="2000" dirty="0" smtClean="0"/>
              <a:t>Global Brands Database</a:t>
            </a:r>
          </a:p>
          <a:p>
            <a:r>
              <a:rPr lang="en-US" sz="2000" dirty="0" smtClean="0"/>
              <a:t>Global Designs Database </a:t>
            </a:r>
          </a:p>
          <a:p>
            <a:r>
              <a:rPr lang="en-US" sz="2000" dirty="0" smtClean="0"/>
              <a:t>WIPO Lex</a:t>
            </a:r>
          </a:p>
          <a:p>
            <a:r>
              <a:rPr lang="en-US" sz="2000" dirty="0"/>
              <a:t>WIPO </a:t>
            </a:r>
            <a:r>
              <a:rPr lang="en-US" sz="2000" dirty="0" smtClean="0"/>
              <a:t>Platform (IPAS</a:t>
            </a:r>
            <a:r>
              <a:rPr lang="en-US" sz="2000" dirty="0"/>
              <a:t>, </a:t>
            </a:r>
            <a:r>
              <a:rPr lang="en-US" sz="2000" dirty="0" smtClean="0"/>
              <a:t>DAS, CASE)</a:t>
            </a:r>
          </a:p>
          <a:p>
            <a:r>
              <a:rPr lang="en-US" sz="2000" dirty="0" smtClean="0"/>
              <a:t>WIPO Global Partnerships Databases (WIPO GREEN, WIPO </a:t>
            </a:r>
            <a:r>
              <a:rPr lang="en-US" sz="2000" dirty="0" err="1" smtClean="0"/>
              <a:t>Re:Search</a:t>
            </a:r>
            <a:r>
              <a:rPr lang="en-US" sz="2000" dirty="0" smtClean="0"/>
              <a:t>)</a:t>
            </a:r>
            <a:endParaRPr lang="en-US" sz="2000" dirty="0"/>
          </a:p>
          <a:p>
            <a:endParaRPr lang="en-US" dirty="0"/>
          </a:p>
        </p:txBody>
      </p:sp>
      <p:sp>
        <p:nvSpPr>
          <p:cNvPr id="4" name="Right Arrow 3"/>
          <p:cNvSpPr/>
          <p:nvPr/>
        </p:nvSpPr>
        <p:spPr bwMode="auto">
          <a:xfrm>
            <a:off x="233511" y="3212976"/>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11712505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965"/>
            <a:ext cx="9141591" cy="6856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92090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68" y="23593"/>
            <a:ext cx="9100592" cy="6825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348260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274638"/>
            <a:ext cx="8928992" cy="1143000"/>
          </a:xfrm>
        </p:spPr>
        <p:txBody>
          <a:bodyPr/>
          <a:lstStyle/>
          <a:p>
            <a:r>
              <a:rPr lang="en-US" dirty="0"/>
              <a:t>GLOBALE DATENBANKEN UND SYSTEMEN FÜR GEISTIGES EIGENTÜM (KOSTENLOS) </a:t>
            </a:r>
          </a:p>
        </p:txBody>
      </p:sp>
      <p:sp>
        <p:nvSpPr>
          <p:cNvPr id="3" name="Content Placeholder 2"/>
          <p:cNvSpPr>
            <a:spLocks noGrp="1"/>
          </p:cNvSpPr>
          <p:nvPr>
            <p:ph idx="1"/>
          </p:nvPr>
        </p:nvSpPr>
        <p:spPr>
          <a:xfrm>
            <a:off x="699851" y="1916832"/>
            <a:ext cx="7941568" cy="4352925"/>
          </a:xfrm>
        </p:spPr>
        <p:txBody>
          <a:bodyPr/>
          <a:lstStyle/>
          <a:p>
            <a:r>
              <a:rPr lang="en-US" sz="2000" dirty="0"/>
              <a:t>PATENTSCOPE </a:t>
            </a:r>
            <a:endParaRPr lang="en-US" sz="2000" dirty="0" smtClean="0"/>
          </a:p>
          <a:p>
            <a:r>
              <a:rPr lang="en-US" sz="2000" dirty="0" smtClean="0"/>
              <a:t>Global Brands Database</a:t>
            </a:r>
          </a:p>
          <a:p>
            <a:r>
              <a:rPr lang="en-US" sz="2000" dirty="0" smtClean="0"/>
              <a:t>Global Designs Database </a:t>
            </a:r>
          </a:p>
          <a:p>
            <a:r>
              <a:rPr lang="en-US" sz="2000" dirty="0" smtClean="0"/>
              <a:t>WIPO Lex</a:t>
            </a:r>
          </a:p>
          <a:p>
            <a:r>
              <a:rPr lang="en-US" sz="2000" dirty="0"/>
              <a:t>WIPO </a:t>
            </a:r>
            <a:r>
              <a:rPr lang="en-US" sz="2000" dirty="0" smtClean="0"/>
              <a:t>Platform (IPAS</a:t>
            </a:r>
            <a:r>
              <a:rPr lang="en-US" sz="2000" dirty="0"/>
              <a:t>, </a:t>
            </a:r>
            <a:r>
              <a:rPr lang="en-US" sz="2000" dirty="0" smtClean="0"/>
              <a:t>DAS, CASE)</a:t>
            </a:r>
          </a:p>
          <a:p>
            <a:r>
              <a:rPr lang="en-US" sz="2000" dirty="0" smtClean="0"/>
              <a:t>WIPO Global Partnerships Databases (WIPO GREEN, WIPO </a:t>
            </a:r>
            <a:r>
              <a:rPr lang="en-US" sz="2000" dirty="0" err="1" smtClean="0"/>
              <a:t>Re:Search</a:t>
            </a:r>
            <a:r>
              <a:rPr lang="en-US" sz="2000" dirty="0" smtClean="0"/>
              <a:t>)</a:t>
            </a:r>
            <a:endParaRPr lang="en-US" sz="2000" dirty="0"/>
          </a:p>
          <a:p>
            <a:endParaRPr lang="en-US" dirty="0"/>
          </a:p>
        </p:txBody>
      </p:sp>
      <p:sp>
        <p:nvSpPr>
          <p:cNvPr id="4" name="Right Arrow 3"/>
          <p:cNvSpPr/>
          <p:nvPr/>
        </p:nvSpPr>
        <p:spPr bwMode="auto">
          <a:xfrm>
            <a:off x="267803" y="3429000"/>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8460633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848042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22" y="0"/>
            <a:ext cx="9132773" cy="6849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38779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a:xfrm>
            <a:off x="251520" y="44624"/>
            <a:ext cx="8640960" cy="1008112"/>
          </a:xfrm>
        </p:spPr>
        <p:txBody>
          <a:bodyPr>
            <a:normAutofit/>
          </a:bodyPr>
          <a:lstStyle/>
          <a:p>
            <a:r>
              <a:rPr lang="en-US" dirty="0" smtClean="0"/>
              <a:t>                                    Germany</a:t>
            </a:r>
            <a:r>
              <a:rPr lang="fr-FR" dirty="0" smtClean="0"/>
              <a:t>  Profile</a:t>
            </a:r>
            <a:endParaRPr lang="fr-FR" dirty="0"/>
          </a:p>
        </p:txBody>
      </p:sp>
      <p:pic>
        <p:nvPicPr>
          <p:cNvPr id="6" name="Picture 2" descr="N:\ORGDCEA\SHARED\2015 TDC activities\DEVELOPED COUNTRIES\Countries\Germany\Seminars\Stuttgart 8 July 2015\photos\iStock_000000063343_Larg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7897" y="404664"/>
            <a:ext cx="3846662" cy="5652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11229" y="6184999"/>
            <a:ext cx="1844748" cy="276999"/>
          </a:xfrm>
          <a:prstGeom prst="rect">
            <a:avLst/>
          </a:prstGeom>
        </p:spPr>
        <p:txBody>
          <a:bodyPr wrap="square">
            <a:spAutoFit/>
          </a:bodyPr>
          <a:lstStyle/>
          <a:p>
            <a:pPr lvl="0" algn="ctr"/>
            <a:r>
              <a:rPr lang="en-US" sz="1200" dirty="0">
                <a:solidFill>
                  <a:srgbClr val="000000"/>
                </a:solidFill>
              </a:rPr>
              <a:t>Stock photo © pase4</a:t>
            </a:r>
          </a:p>
        </p:txBody>
      </p:sp>
    </p:spTree>
    <p:extLst>
      <p:ext uri="{BB962C8B-B14F-4D97-AF65-F5344CB8AC3E}">
        <p14:creationId xmlns:p14="http://schemas.microsoft.com/office/powerpoint/2010/main" val="3904740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411" y="50558"/>
            <a:ext cx="9076589" cy="6807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890836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383" y="0"/>
            <a:ext cx="9177929" cy="6883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bwMode="auto">
          <a:xfrm rot="19271212">
            <a:off x="5446966" y="3790524"/>
            <a:ext cx="616481" cy="432048"/>
          </a:xfrm>
          <a:prstGeom prst="lef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84580199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511" y="274638"/>
            <a:ext cx="8910489" cy="1143000"/>
          </a:xfrm>
        </p:spPr>
        <p:txBody>
          <a:bodyPr/>
          <a:lstStyle/>
          <a:p>
            <a:r>
              <a:rPr lang="en-US" sz="3200" dirty="0"/>
              <a:t>GLOBALE DATENBANKEN UND SYSTEMEN FÜR GEISTIGES EIGENTÜM (KOSTENLOS) </a:t>
            </a:r>
          </a:p>
        </p:txBody>
      </p:sp>
      <p:sp>
        <p:nvSpPr>
          <p:cNvPr id="3" name="Content Placeholder 2"/>
          <p:cNvSpPr>
            <a:spLocks noGrp="1"/>
          </p:cNvSpPr>
          <p:nvPr>
            <p:ph idx="1"/>
          </p:nvPr>
        </p:nvSpPr>
        <p:spPr>
          <a:xfrm>
            <a:off x="683568" y="1916832"/>
            <a:ext cx="7941568" cy="4352925"/>
          </a:xfrm>
        </p:spPr>
        <p:txBody>
          <a:bodyPr/>
          <a:lstStyle/>
          <a:p>
            <a:r>
              <a:rPr lang="en-US" sz="2000" dirty="0"/>
              <a:t>PATENTSCOPE </a:t>
            </a:r>
            <a:endParaRPr lang="en-US" sz="2000" dirty="0" smtClean="0"/>
          </a:p>
          <a:p>
            <a:r>
              <a:rPr lang="en-US" sz="2000" dirty="0" smtClean="0"/>
              <a:t>Global Brands Database</a:t>
            </a:r>
          </a:p>
          <a:p>
            <a:r>
              <a:rPr lang="en-US" sz="2000" dirty="0" smtClean="0"/>
              <a:t>Global Designs Database </a:t>
            </a:r>
          </a:p>
          <a:p>
            <a:r>
              <a:rPr lang="en-US" sz="2000" dirty="0" smtClean="0"/>
              <a:t>WIPO Lex</a:t>
            </a:r>
          </a:p>
          <a:p>
            <a:r>
              <a:rPr lang="en-US" sz="2000" dirty="0"/>
              <a:t>WIPO </a:t>
            </a:r>
            <a:r>
              <a:rPr lang="en-US" sz="2000" dirty="0" smtClean="0"/>
              <a:t>Platform (IPAS</a:t>
            </a:r>
            <a:r>
              <a:rPr lang="en-US" sz="2000" dirty="0"/>
              <a:t>, </a:t>
            </a:r>
            <a:r>
              <a:rPr lang="en-US" sz="2000" dirty="0" smtClean="0"/>
              <a:t>DAS, CASE)</a:t>
            </a:r>
          </a:p>
          <a:p>
            <a:r>
              <a:rPr lang="en-US" sz="2000" dirty="0" smtClean="0"/>
              <a:t>WIPO Global Partnerships Databases (WIPO GREEN, WIPO </a:t>
            </a:r>
            <a:r>
              <a:rPr lang="en-US" sz="2000" dirty="0" err="1" smtClean="0"/>
              <a:t>Re:Search</a:t>
            </a:r>
            <a:r>
              <a:rPr lang="en-US" sz="2000" dirty="0" smtClean="0"/>
              <a:t>)</a:t>
            </a:r>
            <a:endParaRPr lang="en-US" sz="2000" dirty="0"/>
          </a:p>
          <a:p>
            <a:endParaRPr lang="en-US" dirty="0"/>
          </a:p>
        </p:txBody>
      </p:sp>
      <p:sp>
        <p:nvSpPr>
          <p:cNvPr id="4" name="Right Arrow 3"/>
          <p:cNvSpPr/>
          <p:nvPr/>
        </p:nvSpPr>
        <p:spPr bwMode="auto">
          <a:xfrm>
            <a:off x="323528" y="3429000"/>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56487590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WIPO IPAS, WIPO DAS</a:t>
            </a:r>
            <a:endParaRPr lang="en-US" sz="3600" dirty="0">
              <a:solidFill>
                <a:srgbClr val="00408C"/>
              </a:solidFill>
            </a:endParaRPr>
          </a:p>
        </p:txBody>
      </p:sp>
      <p:sp>
        <p:nvSpPr>
          <p:cNvPr id="3" name="Content Placeholder 2"/>
          <p:cNvSpPr>
            <a:spLocks noGrp="1"/>
          </p:cNvSpPr>
          <p:nvPr>
            <p:ph idx="1"/>
          </p:nvPr>
        </p:nvSpPr>
        <p:spPr>
          <a:xfrm>
            <a:off x="323528" y="1773238"/>
            <a:ext cx="8568952" cy="4352925"/>
          </a:xfrm>
        </p:spPr>
        <p:txBody>
          <a:bodyPr>
            <a:normAutofit/>
          </a:bodyPr>
          <a:lstStyle/>
          <a:p>
            <a:pPr algn="just">
              <a:defRPr/>
            </a:pPr>
            <a:r>
              <a:rPr lang="en-US" sz="2000" dirty="0"/>
              <a:t>IPAS (IP Office Administration System) </a:t>
            </a:r>
            <a:r>
              <a:rPr lang="de-DE" sz="2000" dirty="0"/>
              <a:t>ist ein elektronisches System, das alle wichtigen Geschäftsprozesse eines </a:t>
            </a:r>
            <a:r>
              <a:rPr lang="de-DE" sz="2000" dirty="0" smtClean="0"/>
              <a:t>Patentamtes </a:t>
            </a:r>
            <a:r>
              <a:rPr lang="de-DE" sz="2000" dirty="0"/>
              <a:t>in den Entwicklungsländern unterstützt. (In über 60 Ländern im Einsatz)</a:t>
            </a:r>
            <a:endParaRPr lang="en-US" sz="2000" dirty="0" smtClean="0"/>
          </a:p>
          <a:p>
            <a:pPr eaLnBrk="1" hangingPunct="1">
              <a:buFont typeface="Wingdings" pitchFamily="2" charset="2"/>
              <a:buChar char="Ø"/>
              <a:defRPr/>
            </a:pPr>
            <a:r>
              <a:rPr lang="en-US" altLang="ja-JP" sz="2000" dirty="0" smtClean="0"/>
              <a:t>IPAS </a:t>
            </a:r>
            <a:r>
              <a:rPr lang="en-US" altLang="ja-JP" sz="2000" dirty="0" err="1" smtClean="0"/>
              <a:t>ermöglicht</a:t>
            </a:r>
            <a:r>
              <a:rPr lang="en-US" altLang="ja-JP" sz="2000" dirty="0" smtClean="0"/>
              <a:t>  Patent/</a:t>
            </a:r>
            <a:r>
              <a:rPr lang="en-US" altLang="ja-JP" sz="2000" dirty="0" err="1" smtClean="0"/>
              <a:t>Marken</a:t>
            </a:r>
            <a:r>
              <a:rPr lang="en-US" altLang="ja-JP" sz="2000" dirty="0" smtClean="0"/>
              <a:t> </a:t>
            </a:r>
            <a:r>
              <a:rPr lang="en-US" altLang="ja-JP" sz="2000" dirty="0" err="1" smtClean="0"/>
              <a:t>zuverlässige</a:t>
            </a:r>
            <a:r>
              <a:rPr lang="en-US" altLang="ja-JP" sz="2000" dirty="0" smtClean="0"/>
              <a:t> </a:t>
            </a:r>
            <a:r>
              <a:rPr lang="en-US" altLang="ja-JP" sz="2000" dirty="0" err="1" smtClean="0"/>
              <a:t>Datenbanken</a:t>
            </a:r>
            <a:r>
              <a:rPr lang="en-US" altLang="ja-JP" sz="2000" dirty="0" smtClean="0"/>
              <a:t> </a:t>
            </a:r>
            <a:r>
              <a:rPr lang="en-US" altLang="ja-JP" sz="2000" dirty="0" err="1" smtClean="0"/>
              <a:t>zu</a:t>
            </a:r>
            <a:r>
              <a:rPr lang="en-US" altLang="ja-JP" sz="2000" dirty="0" smtClean="0"/>
              <a:t> </a:t>
            </a:r>
            <a:r>
              <a:rPr lang="en-US" altLang="ja-JP" sz="2000" dirty="0" err="1" smtClean="0"/>
              <a:t>entwickeln</a:t>
            </a:r>
            <a:endParaRPr lang="en-US" altLang="ja-JP" sz="2000" dirty="0" smtClean="0"/>
          </a:p>
          <a:p>
            <a:pPr eaLnBrk="1" hangingPunct="1">
              <a:buFont typeface="Wingdings" pitchFamily="2" charset="2"/>
              <a:buChar char="Ø"/>
              <a:defRPr/>
            </a:pPr>
            <a:endParaRPr lang="en-US" sz="2000" dirty="0" smtClean="0"/>
          </a:p>
          <a:p>
            <a:pPr>
              <a:defRPr/>
            </a:pPr>
            <a:r>
              <a:rPr lang="en-US" sz="2000" dirty="0"/>
              <a:t>DAS (Digital Access System) </a:t>
            </a:r>
            <a:r>
              <a:rPr lang="en-US" sz="2000" dirty="0" smtClean="0"/>
              <a:t>In 11 </a:t>
            </a:r>
            <a:r>
              <a:rPr lang="en-US" sz="2000" dirty="0" err="1" smtClean="0"/>
              <a:t>Ämter</a:t>
            </a:r>
            <a:r>
              <a:rPr lang="en-US" sz="2000" dirty="0" smtClean="0"/>
              <a:t> </a:t>
            </a:r>
            <a:r>
              <a:rPr lang="en-US" sz="2000" dirty="0" err="1" smtClean="0"/>
              <a:t>im</a:t>
            </a:r>
            <a:r>
              <a:rPr lang="en-US" sz="2000" dirty="0" smtClean="0"/>
              <a:t> </a:t>
            </a:r>
            <a:r>
              <a:rPr lang="en-US" sz="2000" dirty="0" err="1" smtClean="0"/>
              <a:t>Einsatz</a:t>
            </a:r>
            <a:endParaRPr lang="en-US" sz="2000" dirty="0" smtClean="0"/>
          </a:p>
          <a:p>
            <a:pPr eaLnBrk="1" hangingPunct="1">
              <a:buFont typeface="Wingdings" pitchFamily="2" charset="2"/>
              <a:buChar char="Ø"/>
              <a:defRPr/>
            </a:pPr>
            <a:r>
              <a:rPr lang="en-US" sz="2000" dirty="0" smtClean="0"/>
              <a:t> </a:t>
            </a:r>
            <a:r>
              <a:rPr lang="en-US" altLang="ja-JP" sz="2000" dirty="0"/>
              <a:t>DAS </a:t>
            </a:r>
            <a:r>
              <a:rPr lang="de-DE" sz="2000" dirty="0"/>
              <a:t>ermöglicht </a:t>
            </a:r>
            <a:r>
              <a:rPr lang="de-DE" sz="2000" dirty="0" smtClean="0"/>
              <a:t>Ämter </a:t>
            </a:r>
            <a:r>
              <a:rPr lang="de-DE" sz="2000" dirty="0"/>
              <a:t>Priorität Dokumente sicher untereinander austauschen</a:t>
            </a:r>
            <a:endParaRPr lang="en-US" sz="2000" dirty="0"/>
          </a:p>
        </p:txBody>
      </p:sp>
    </p:spTree>
    <p:extLst>
      <p:ext uri="{BB962C8B-B14F-4D97-AF65-F5344CB8AC3E}">
        <p14:creationId xmlns:p14="http://schemas.microsoft.com/office/powerpoint/2010/main" val="304879283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WIPO CASE </a:t>
            </a:r>
            <a:endParaRPr lang="en-US" dirty="0"/>
          </a:p>
        </p:txBody>
      </p:sp>
      <p:sp>
        <p:nvSpPr>
          <p:cNvPr id="3" name="Content Placeholder 2"/>
          <p:cNvSpPr>
            <a:spLocks noGrp="1"/>
          </p:cNvSpPr>
          <p:nvPr>
            <p:ph idx="1"/>
          </p:nvPr>
        </p:nvSpPr>
        <p:spPr>
          <a:xfrm>
            <a:off x="467544" y="1556792"/>
            <a:ext cx="8229600" cy="4464074"/>
          </a:xfrm>
        </p:spPr>
        <p:txBody>
          <a:bodyPr/>
          <a:lstStyle/>
          <a:p>
            <a:r>
              <a:rPr lang="en-US" sz="2000" dirty="0"/>
              <a:t>“Centralized Access to Search and Examination Reports</a:t>
            </a:r>
            <a:r>
              <a:rPr lang="en-US" sz="2000" dirty="0" smtClean="0"/>
              <a:t>” </a:t>
            </a:r>
          </a:p>
          <a:p>
            <a:pPr marL="0" indent="0">
              <a:buNone/>
            </a:pPr>
            <a:endParaRPr lang="en-US" sz="2000" dirty="0"/>
          </a:p>
          <a:p>
            <a:r>
              <a:rPr lang="en-US" sz="2000" dirty="0" smtClean="0"/>
              <a:t>Initiative der Vancouver </a:t>
            </a:r>
            <a:r>
              <a:rPr lang="en-US" sz="2000" dirty="0" err="1" smtClean="0"/>
              <a:t>Gruppe</a:t>
            </a:r>
            <a:r>
              <a:rPr lang="en-US" sz="2000" dirty="0" smtClean="0"/>
              <a:t>  (UK, AU</a:t>
            </a:r>
            <a:r>
              <a:rPr lang="en-US" sz="2000" dirty="0"/>
              <a:t>, </a:t>
            </a:r>
            <a:r>
              <a:rPr lang="en-US" sz="2000" dirty="0" smtClean="0"/>
              <a:t>CA) in 2011</a:t>
            </a:r>
          </a:p>
          <a:p>
            <a:pPr marL="0" indent="0">
              <a:buNone/>
            </a:pPr>
            <a:endParaRPr lang="en-US" sz="2000" dirty="0"/>
          </a:p>
          <a:p>
            <a:r>
              <a:rPr lang="en-US" sz="2000" dirty="0"/>
              <a:t>Online </a:t>
            </a:r>
            <a:r>
              <a:rPr lang="en-US" sz="2000" dirty="0" err="1" smtClean="0"/>
              <a:t>Plattform</a:t>
            </a:r>
            <a:r>
              <a:rPr lang="en-US" sz="2000" dirty="0" smtClean="0"/>
              <a:t> </a:t>
            </a:r>
            <a:r>
              <a:rPr lang="en-US" sz="2000" dirty="0" err="1" smtClean="0"/>
              <a:t>für</a:t>
            </a:r>
            <a:r>
              <a:rPr lang="en-US" sz="2000" dirty="0" smtClean="0"/>
              <a:t> </a:t>
            </a:r>
            <a:r>
              <a:rPr lang="en-US" sz="2000" dirty="0" err="1" smtClean="0"/>
              <a:t>Austausch</a:t>
            </a:r>
            <a:r>
              <a:rPr lang="en-US" sz="2000" dirty="0" smtClean="0"/>
              <a:t> von </a:t>
            </a:r>
            <a:r>
              <a:rPr lang="en-US" sz="2000" dirty="0" err="1" smtClean="0"/>
              <a:t>Prüfungsdokumenten</a:t>
            </a:r>
            <a:r>
              <a:rPr lang="en-US" sz="2000" dirty="0" smtClean="0"/>
              <a:t> </a:t>
            </a:r>
            <a:r>
              <a:rPr lang="en-US" sz="2000" dirty="0" err="1" smtClean="0"/>
              <a:t>Weltweit</a:t>
            </a:r>
            <a:endParaRPr lang="en-US" sz="2000" dirty="0" smtClean="0"/>
          </a:p>
          <a:p>
            <a:pPr marL="0" indent="0">
              <a:buNone/>
            </a:pPr>
            <a:endParaRPr lang="en-US" sz="2000" dirty="0" smtClean="0"/>
          </a:p>
          <a:p>
            <a:r>
              <a:rPr lang="en-US" sz="2000" dirty="0" err="1" smtClean="0"/>
              <a:t>Ämter</a:t>
            </a:r>
            <a:r>
              <a:rPr lang="en-US" sz="2000" dirty="0" smtClean="0"/>
              <a:t> </a:t>
            </a:r>
            <a:r>
              <a:rPr lang="en-US" sz="2000" dirty="0" err="1" smtClean="0"/>
              <a:t>gewinnen</a:t>
            </a:r>
            <a:r>
              <a:rPr lang="en-US" sz="2000" dirty="0" smtClean="0"/>
              <a:t> </a:t>
            </a:r>
            <a:r>
              <a:rPr lang="en-US" sz="2000" dirty="0" err="1" smtClean="0"/>
              <a:t>Qualität</a:t>
            </a:r>
            <a:r>
              <a:rPr lang="en-US" sz="2000" dirty="0" smtClean="0"/>
              <a:t> und </a:t>
            </a:r>
            <a:r>
              <a:rPr lang="en-US" sz="2000" dirty="0" err="1" smtClean="0"/>
              <a:t>Effizienz</a:t>
            </a:r>
            <a:r>
              <a:rPr lang="en-US" sz="2000" dirty="0" smtClean="0"/>
              <a:t> </a:t>
            </a:r>
            <a:r>
              <a:rPr lang="en-US" sz="2000" dirty="0" err="1" smtClean="0"/>
              <a:t>beim</a:t>
            </a:r>
            <a:r>
              <a:rPr lang="en-US" sz="2000" dirty="0" smtClean="0"/>
              <a:t> </a:t>
            </a:r>
            <a:r>
              <a:rPr lang="en-US" sz="2000" dirty="0" err="1" smtClean="0"/>
              <a:t>Patentprüfen</a:t>
            </a:r>
            <a:endParaRPr lang="en-US" sz="2000" dirty="0" smtClean="0"/>
          </a:p>
          <a:p>
            <a:pPr marL="0" indent="0">
              <a:buNone/>
            </a:pPr>
            <a:endParaRPr lang="en-US" sz="2000" dirty="0"/>
          </a:p>
          <a:p>
            <a:r>
              <a:rPr lang="en-US" sz="2000" dirty="0"/>
              <a:t>CASE </a:t>
            </a:r>
            <a:r>
              <a:rPr lang="en-US" sz="2000" dirty="0" err="1" smtClean="0"/>
              <a:t>wird</a:t>
            </a:r>
            <a:r>
              <a:rPr lang="en-US" sz="2000" dirty="0" smtClean="0"/>
              <a:t> </a:t>
            </a:r>
            <a:r>
              <a:rPr lang="en-US" sz="2000" dirty="0" err="1" smtClean="0"/>
              <a:t>mit</a:t>
            </a:r>
            <a:r>
              <a:rPr lang="en-US" sz="2000" dirty="0" smtClean="0"/>
              <a:t> IP5 Global Dossier </a:t>
            </a:r>
            <a:r>
              <a:rPr lang="en-US" sz="2000" dirty="0" err="1" smtClean="0"/>
              <a:t>verknüpft</a:t>
            </a:r>
            <a:r>
              <a:rPr lang="en-US" sz="2000" dirty="0" smtClean="0"/>
              <a:t> sein</a:t>
            </a:r>
          </a:p>
          <a:p>
            <a:pPr marL="0" indent="0">
              <a:buNone/>
            </a:pPr>
            <a:endParaRPr lang="en-US" sz="2000" dirty="0"/>
          </a:p>
          <a:p>
            <a:pPr marL="0" indent="0">
              <a:buNone/>
            </a:pPr>
            <a:endParaRPr lang="en-US" dirty="0"/>
          </a:p>
        </p:txBody>
      </p:sp>
    </p:spTree>
    <p:extLst>
      <p:ext uri="{BB962C8B-B14F-4D97-AF65-F5344CB8AC3E}">
        <p14:creationId xmlns:p14="http://schemas.microsoft.com/office/powerpoint/2010/main" val="323396418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GB" altLang="en-US" dirty="0" smtClean="0"/>
              <a:t>CASE </a:t>
            </a:r>
            <a:r>
              <a:rPr lang="en-GB" altLang="en-US" dirty="0" err="1" smtClean="0"/>
              <a:t>Mitglieder</a:t>
            </a:r>
            <a:r>
              <a:rPr lang="en-GB" altLang="en-US" dirty="0" smtClean="0"/>
              <a:t>; </a:t>
            </a:r>
            <a:r>
              <a:rPr lang="en-GB" altLang="en-US" dirty="0" err="1" smtClean="0"/>
              <a:t>Zwei</a:t>
            </a:r>
            <a:r>
              <a:rPr lang="en-GB" altLang="en-US" dirty="0" smtClean="0"/>
              <a:t> </a:t>
            </a:r>
            <a:r>
              <a:rPr lang="en-GB" altLang="en-US" dirty="0" err="1" smtClean="0"/>
              <a:t>Gruppen</a:t>
            </a:r>
            <a:r>
              <a:rPr lang="en-GB" altLang="en-US" dirty="0" smtClean="0"/>
              <a:t> </a:t>
            </a:r>
          </a:p>
        </p:txBody>
      </p:sp>
      <p:sp>
        <p:nvSpPr>
          <p:cNvPr id="18435" name="Text Placeholder 3"/>
          <p:cNvSpPr>
            <a:spLocks noGrp="1"/>
          </p:cNvSpPr>
          <p:nvPr>
            <p:ph type="body" idx="1"/>
          </p:nvPr>
        </p:nvSpPr>
        <p:spPr>
          <a:xfrm>
            <a:off x="539552" y="1412776"/>
            <a:ext cx="4040188" cy="639762"/>
          </a:xfrm>
        </p:spPr>
        <p:txBody>
          <a:bodyPr/>
          <a:lstStyle/>
          <a:p>
            <a:r>
              <a:rPr lang="en-GB" altLang="en-US" dirty="0" smtClean="0"/>
              <a:t>Providing Offices (PO)</a:t>
            </a:r>
          </a:p>
        </p:txBody>
      </p:sp>
      <p:sp>
        <p:nvSpPr>
          <p:cNvPr id="18436" name="Content Placeholder 2"/>
          <p:cNvSpPr>
            <a:spLocks noGrp="1"/>
          </p:cNvSpPr>
          <p:nvPr>
            <p:ph sz="half" idx="2"/>
          </p:nvPr>
        </p:nvSpPr>
        <p:spPr>
          <a:xfrm>
            <a:off x="457200" y="2174874"/>
            <a:ext cx="3682752" cy="3054325"/>
          </a:xfrm>
          <a:solidFill>
            <a:schemeClr val="accent5"/>
          </a:solidFill>
        </p:spPr>
        <p:txBody>
          <a:bodyPr/>
          <a:lstStyle/>
          <a:p>
            <a:r>
              <a:rPr lang="en-US" altLang="en-US" sz="2000" dirty="0" smtClean="0"/>
              <a:t>Australia</a:t>
            </a:r>
          </a:p>
          <a:p>
            <a:r>
              <a:rPr lang="en-US" altLang="en-US" sz="2000" dirty="0" smtClean="0"/>
              <a:t>Canada</a:t>
            </a:r>
          </a:p>
          <a:p>
            <a:r>
              <a:rPr lang="en-US" altLang="en-US" sz="2000" dirty="0" smtClean="0"/>
              <a:t>China </a:t>
            </a:r>
          </a:p>
          <a:p>
            <a:r>
              <a:rPr lang="en-US" altLang="en-US" sz="2000" dirty="0" smtClean="0"/>
              <a:t>Israel</a:t>
            </a:r>
          </a:p>
          <a:p>
            <a:r>
              <a:rPr lang="en-US" altLang="en-US" sz="2000" dirty="0" smtClean="0"/>
              <a:t>Japan (via dossier linkage)</a:t>
            </a:r>
          </a:p>
          <a:p>
            <a:r>
              <a:rPr lang="en-US" altLang="en-US" sz="2000" dirty="0" smtClean="0"/>
              <a:t>Rep. </a:t>
            </a:r>
            <a:r>
              <a:rPr lang="en-US" altLang="en-US" sz="2000" dirty="0"/>
              <a:t>of </a:t>
            </a:r>
            <a:r>
              <a:rPr lang="en-US" altLang="en-US" sz="2000" dirty="0" smtClean="0"/>
              <a:t>Korea (</a:t>
            </a:r>
            <a:r>
              <a:rPr lang="en-US" altLang="en-US" sz="2000" dirty="0"/>
              <a:t>via dossier linkage</a:t>
            </a:r>
            <a:r>
              <a:rPr lang="en-US" altLang="en-US" sz="2000" dirty="0" smtClean="0"/>
              <a:t>)</a:t>
            </a:r>
          </a:p>
          <a:p>
            <a:r>
              <a:rPr lang="en-US" altLang="en-US" sz="2000" dirty="0" smtClean="0"/>
              <a:t>UK</a:t>
            </a:r>
          </a:p>
          <a:p>
            <a:endParaRPr lang="en-US" altLang="en-US" dirty="0" smtClean="0"/>
          </a:p>
          <a:p>
            <a:endParaRPr lang="en-GB" altLang="en-US" dirty="0" smtClean="0"/>
          </a:p>
        </p:txBody>
      </p:sp>
      <p:sp>
        <p:nvSpPr>
          <p:cNvPr id="18437" name="Text Placeholder 4"/>
          <p:cNvSpPr>
            <a:spLocks noGrp="1"/>
          </p:cNvSpPr>
          <p:nvPr>
            <p:ph type="body" sz="quarter" idx="3"/>
          </p:nvPr>
        </p:nvSpPr>
        <p:spPr>
          <a:xfrm>
            <a:off x="4355976" y="1412776"/>
            <a:ext cx="4538787" cy="639762"/>
          </a:xfrm>
        </p:spPr>
        <p:txBody>
          <a:bodyPr/>
          <a:lstStyle/>
          <a:p>
            <a:r>
              <a:rPr lang="en-GB" altLang="en-US" dirty="0" err="1" smtClean="0"/>
              <a:t>AccessingOffices</a:t>
            </a:r>
            <a:r>
              <a:rPr lang="en-GB" altLang="en-US" dirty="0" smtClean="0"/>
              <a:t> (AO)</a:t>
            </a:r>
          </a:p>
        </p:txBody>
      </p:sp>
      <p:sp>
        <p:nvSpPr>
          <p:cNvPr id="18438" name="Content Placeholder 5"/>
          <p:cNvSpPr>
            <a:spLocks noGrp="1"/>
          </p:cNvSpPr>
          <p:nvPr>
            <p:ph sz="quarter" idx="4"/>
          </p:nvPr>
        </p:nvSpPr>
        <p:spPr>
          <a:xfrm>
            <a:off x="4283968" y="2174874"/>
            <a:ext cx="4610795" cy="3414365"/>
          </a:xfrm>
          <a:solidFill>
            <a:srgbClr val="FFFF99"/>
          </a:solidFill>
        </p:spPr>
        <p:txBody>
          <a:bodyPr/>
          <a:lstStyle/>
          <a:p>
            <a:r>
              <a:rPr lang="en-GB" altLang="en-US" sz="1800" dirty="0" smtClean="0"/>
              <a:t>Brunei</a:t>
            </a:r>
          </a:p>
          <a:p>
            <a:r>
              <a:rPr lang="en-GB" altLang="en-US" sz="1800" dirty="0" smtClean="0"/>
              <a:t>India (to become PO)</a:t>
            </a:r>
          </a:p>
          <a:p>
            <a:r>
              <a:rPr lang="en-GB" altLang="en-US" sz="1800" dirty="0" smtClean="0"/>
              <a:t>Indonesia</a:t>
            </a:r>
          </a:p>
          <a:p>
            <a:r>
              <a:rPr lang="en-GB" altLang="en-US" sz="1800" dirty="0" smtClean="0"/>
              <a:t>Lao</a:t>
            </a:r>
          </a:p>
          <a:p>
            <a:r>
              <a:rPr lang="en-GB" altLang="en-US" sz="1800" dirty="0" smtClean="0"/>
              <a:t>Mongolia</a:t>
            </a:r>
            <a:endParaRPr lang="en-US" altLang="en-US" sz="1800" dirty="0" smtClean="0"/>
          </a:p>
          <a:p>
            <a:r>
              <a:rPr lang="en-US" altLang="en-US" sz="1800" dirty="0" smtClean="0"/>
              <a:t>Vietnam</a:t>
            </a:r>
            <a:endParaRPr lang="en-GB" altLang="en-US" sz="1800" dirty="0" smtClean="0"/>
          </a:p>
          <a:p>
            <a:r>
              <a:rPr lang="en-GB" altLang="en-US" sz="1800" dirty="0" smtClean="0"/>
              <a:t>Malaysia</a:t>
            </a:r>
          </a:p>
          <a:p>
            <a:r>
              <a:rPr lang="en-GB" altLang="en-US" sz="1800" dirty="0" smtClean="0"/>
              <a:t>New Zealand (to become PO)</a:t>
            </a:r>
          </a:p>
          <a:p>
            <a:r>
              <a:rPr lang="en-GB" altLang="en-US" sz="1800" dirty="0" smtClean="0"/>
              <a:t>Philippines</a:t>
            </a:r>
          </a:p>
          <a:p>
            <a:r>
              <a:rPr lang="en-GB" altLang="en-US" sz="1800" dirty="0" smtClean="0"/>
              <a:t>Singapore (to become PO)</a:t>
            </a:r>
          </a:p>
        </p:txBody>
      </p:sp>
      <p:sp>
        <p:nvSpPr>
          <p:cNvPr id="18439" name="Content Placeholder 2"/>
          <p:cNvSpPr txBox="1">
            <a:spLocks/>
          </p:cNvSpPr>
          <p:nvPr/>
        </p:nvSpPr>
        <p:spPr bwMode="auto">
          <a:xfrm>
            <a:off x="395536" y="5373216"/>
            <a:ext cx="7275091"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eaLnBrk="0" hangingPunct="0">
              <a:spcBef>
                <a:spcPct val="20000"/>
              </a:spcBef>
              <a:buBlip>
                <a:blip r:embed="rId2"/>
              </a:buBlip>
              <a:defRPr sz="2400">
                <a:solidFill>
                  <a:schemeClr val="tx1"/>
                </a:solidFill>
                <a:latin typeface="Arial" pitchFamily="34" charset="0"/>
                <a:cs typeface="Arial" pitchFamily="34" charset="0"/>
              </a:defRPr>
            </a:lvl2pPr>
            <a:lvl3pPr eaLnBrk="0" hangingPunct="0">
              <a:spcBef>
                <a:spcPct val="20000"/>
              </a:spcBef>
              <a:buBlip>
                <a:blip r:embed="rId2"/>
              </a:buBlip>
              <a:defRPr sz="2400">
                <a:solidFill>
                  <a:schemeClr val="tx1"/>
                </a:solidFill>
                <a:latin typeface="Arial" pitchFamily="34" charset="0"/>
                <a:cs typeface="Arial" pitchFamily="34" charset="0"/>
              </a:defRPr>
            </a:lvl3pPr>
            <a:lvl4pPr eaLnBrk="0" hangingPunct="0">
              <a:spcBef>
                <a:spcPct val="20000"/>
              </a:spcBef>
              <a:buBlip>
                <a:blip r:embed="rId2"/>
              </a:buBlip>
              <a:defRPr sz="2400">
                <a:solidFill>
                  <a:schemeClr val="tx1"/>
                </a:solidFill>
                <a:latin typeface="Arial" pitchFamily="34" charset="0"/>
                <a:cs typeface="Arial" pitchFamily="34" charset="0"/>
              </a:defRPr>
            </a:lvl4pPr>
            <a:lvl5pPr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defTabSz="914400">
              <a:buClrTx/>
              <a:buSzTx/>
              <a:buFont typeface="Times New Roman" pitchFamily="18" charset="0"/>
              <a:buNone/>
            </a:pPr>
            <a:r>
              <a:rPr lang="en-US" altLang="en-US" sz="2000" b="1" dirty="0">
                <a:cs typeface="Arial Unicode MS" pitchFamily="34" charset="-128"/>
              </a:rPr>
              <a:t>Candidates</a:t>
            </a:r>
            <a:r>
              <a:rPr lang="en-US" altLang="en-US" sz="2000" dirty="0">
                <a:cs typeface="Arial Unicode MS" pitchFamily="34" charset="-128"/>
              </a:rPr>
              <a:t>:</a:t>
            </a:r>
          </a:p>
          <a:p>
            <a:pPr defTabSz="914400">
              <a:buClrTx/>
              <a:buSzTx/>
              <a:buFontTx/>
              <a:buBlip>
                <a:blip r:embed="rId2"/>
              </a:buBlip>
            </a:pPr>
            <a:r>
              <a:rPr lang="en-US" altLang="en-US" sz="2000" dirty="0" smtClean="0">
                <a:cs typeface="Arial Unicode MS" pitchFamily="34" charset="-128"/>
              </a:rPr>
              <a:t> European </a:t>
            </a:r>
            <a:r>
              <a:rPr lang="en-US" altLang="en-US" sz="2000" dirty="0">
                <a:cs typeface="Arial Unicode MS" pitchFamily="34" charset="-128"/>
              </a:rPr>
              <a:t>offices (</a:t>
            </a:r>
            <a:r>
              <a:rPr lang="en-US" altLang="en-US" sz="2000" dirty="0" smtClean="0">
                <a:cs typeface="Arial Unicode MS" pitchFamily="34" charset="-128"/>
              </a:rPr>
              <a:t>Germany in progress, </a:t>
            </a:r>
            <a:r>
              <a:rPr lang="en-US" altLang="en-US" sz="2000" dirty="0">
                <a:cs typeface="Arial Unicode MS" pitchFamily="34" charset="-128"/>
              </a:rPr>
              <a:t>Sweden,…)</a:t>
            </a:r>
          </a:p>
          <a:p>
            <a:pPr defTabSz="914400">
              <a:buClrTx/>
              <a:buSzTx/>
              <a:buFontTx/>
              <a:buBlip>
                <a:blip r:embed="rId2"/>
              </a:buBlip>
            </a:pPr>
            <a:endParaRPr lang="en-US" altLang="en-US" sz="2000" dirty="0">
              <a:cs typeface="Arial Unicode MS" pitchFamily="34" charset="-128"/>
            </a:endParaRPr>
          </a:p>
          <a:p>
            <a:pPr defTabSz="914400">
              <a:buClrTx/>
              <a:buSzTx/>
              <a:buFontTx/>
              <a:buBlip>
                <a:blip r:embed="rId2"/>
              </a:buBlip>
            </a:pPr>
            <a:endParaRPr lang="en-GB" altLang="en-US" sz="2000" dirty="0">
              <a:cs typeface="Arial Unicode MS" pitchFamily="34" charset="-128"/>
            </a:endParaRPr>
          </a:p>
        </p:txBody>
      </p:sp>
    </p:spTree>
    <p:extLst>
      <p:ext uri="{BB962C8B-B14F-4D97-AF65-F5344CB8AC3E}">
        <p14:creationId xmlns:p14="http://schemas.microsoft.com/office/powerpoint/2010/main" val="151479948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角丸四角形 61457"/>
          <p:cNvSpPr>
            <a:spLocks noChangeArrowheads="1"/>
          </p:cNvSpPr>
          <p:nvPr/>
        </p:nvSpPr>
        <p:spPr bwMode="auto">
          <a:xfrm>
            <a:off x="2080651" y="1567728"/>
            <a:ext cx="6908950" cy="5115603"/>
          </a:xfrm>
          <a:prstGeom prst="roundRect">
            <a:avLst>
              <a:gd name="adj" fmla="val 2520"/>
            </a:avLst>
          </a:prstGeom>
          <a:solidFill>
            <a:srgbClr val="FFC000">
              <a:alpha val="31000"/>
            </a:srgbClr>
          </a:solidFill>
          <a:ln w="28575" algn="ctr">
            <a:noFill/>
            <a:round/>
            <a:headEnd/>
            <a:tailEnd/>
          </a:ln>
          <a:effectLst/>
          <a:extLst/>
        </p:spPr>
        <p:txBody>
          <a:bodyPr wrap="square" lIns="91423" tIns="45712" rIns="91423" bIns="45712">
            <a:noAutofit/>
          </a:bodyPr>
          <a:lstStyle>
            <a:lvl1pPr eaLnBrk="0" hangingPunct="0">
              <a:defRPr kumimoji="1" b="1">
                <a:solidFill>
                  <a:schemeClr val="tx1"/>
                </a:solidFill>
                <a:latin typeface="Arial" pitchFamily="34" charset="0"/>
                <a:ea typeface="ＭＳ Ｐゴシック" pitchFamily="50" charset="-128"/>
              </a:defRPr>
            </a:lvl1pPr>
            <a:lvl2pPr marL="742950" indent="-285750" eaLnBrk="0" hangingPunct="0">
              <a:defRPr kumimoji="1" b="1">
                <a:solidFill>
                  <a:schemeClr val="tx1"/>
                </a:solidFill>
                <a:latin typeface="Arial" pitchFamily="34" charset="0"/>
                <a:ea typeface="ＭＳ Ｐゴシック" pitchFamily="50" charset="-128"/>
              </a:defRPr>
            </a:lvl2pPr>
            <a:lvl3pPr marL="1143000" indent="-228600" eaLnBrk="0" hangingPunct="0">
              <a:defRPr kumimoji="1" b="1">
                <a:solidFill>
                  <a:schemeClr val="tx1"/>
                </a:solidFill>
                <a:latin typeface="Arial" pitchFamily="34" charset="0"/>
                <a:ea typeface="ＭＳ Ｐゴシック" pitchFamily="50" charset="-128"/>
              </a:defRPr>
            </a:lvl3pPr>
            <a:lvl4pPr marL="1600200" indent="-228600" eaLnBrk="0" hangingPunct="0">
              <a:defRPr kumimoji="1" b="1">
                <a:solidFill>
                  <a:schemeClr val="tx1"/>
                </a:solidFill>
                <a:latin typeface="Arial" pitchFamily="34" charset="0"/>
                <a:ea typeface="ＭＳ Ｐゴシック" pitchFamily="50" charset="-128"/>
              </a:defRPr>
            </a:lvl4pPr>
            <a:lvl5pPr marL="2057400" indent="-228600" eaLnBrk="0" hangingPunct="0">
              <a:defRPr kumimoji="1" b="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9pPr>
          </a:lstStyle>
          <a:p>
            <a:pPr eaLnBrk="1" hangingPunct="1"/>
            <a:endParaRPr lang="ja-JP" altLang="en-US" dirty="0"/>
          </a:p>
        </p:txBody>
      </p:sp>
      <p:sp>
        <p:nvSpPr>
          <p:cNvPr id="3" name="Down Arrow 6"/>
          <p:cNvSpPr>
            <a:spLocks noChangeArrowheads="1"/>
          </p:cNvSpPr>
          <p:nvPr/>
        </p:nvSpPr>
        <p:spPr bwMode="auto">
          <a:xfrm>
            <a:off x="5264150" y="692150"/>
            <a:ext cx="79375" cy="479425"/>
          </a:xfrm>
          <a:prstGeom prst="downArrow">
            <a:avLst>
              <a:gd name="adj1" fmla="val 50000"/>
              <a:gd name="adj2" fmla="val 4918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b="1">
                <a:solidFill>
                  <a:schemeClr val="tx1"/>
                </a:solidFill>
                <a:latin typeface="Arial" charset="0"/>
                <a:ea typeface="ＭＳ Ｐゴシック" pitchFamily="34" charset="-128"/>
              </a:defRPr>
            </a:lvl1pPr>
            <a:lvl2pPr marL="742950" indent="-285750">
              <a:defRPr kumimoji="1" b="1">
                <a:solidFill>
                  <a:schemeClr val="tx1"/>
                </a:solidFill>
                <a:latin typeface="Arial" charset="0"/>
                <a:ea typeface="ＭＳ Ｐゴシック" pitchFamily="34" charset="-128"/>
              </a:defRPr>
            </a:lvl2pPr>
            <a:lvl3pPr marL="1143000" indent="-228600">
              <a:defRPr kumimoji="1" b="1">
                <a:solidFill>
                  <a:schemeClr val="tx1"/>
                </a:solidFill>
                <a:latin typeface="Arial" charset="0"/>
                <a:ea typeface="ＭＳ Ｐゴシック" pitchFamily="34" charset="-128"/>
              </a:defRPr>
            </a:lvl3pPr>
            <a:lvl4pPr marL="1600200" indent="-228600">
              <a:defRPr kumimoji="1" b="1">
                <a:solidFill>
                  <a:schemeClr val="tx1"/>
                </a:solidFill>
                <a:latin typeface="Arial" charset="0"/>
                <a:ea typeface="ＭＳ Ｐゴシック" pitchFamily="34" charset="-128"/>
              </a:defRPr>
            </a:lvl4pPr>
            <a:lvl5pPr marL="2057400" indent="-228600">
              <a:defRPr kumimoji="1"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kumimoji="1"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kumimoji="1"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kumimoji="1"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kumimoji="1" b="1">
                <a:solidFill>
                  <a:schemeClr val="tx1"/>
                </a:solidFill>
                <a:latin typeface="Arial" charset="0"/>
                <a:ea typeface="ＭＳ Ｐゴシック" pitchFamily="34" charset="-128"/>
              </a:defRPr>
            </a:lvl9pPr>
          </a:lstStyle>
          <a:p>
            <a:pPr eaLnBrk="1" hangingPunct="1">
              <a:spcBef>
                <a:spcPct val="50000"/>
              </a:spcBef>
            </a:pPr>
            <a:endParaRPr lang="en-US" altLang="en-US" sz="2400">
              <a:cs typeface="Arial" charset="0"/>
            </a:endParaRPr>
          </a:p>
        </p:txBody>
      </p:sp>
      <p:pic>
        <p:nvPicPr>
          <p:cNvPr id="87" name="Picture 61" descr="MC900428969[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36751" y="2423620"/>
            <a:ext cx="862013"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テキスト ボックス 90"/>
          <p:cNvSpPr txBox="1">
            <a:spLocks noChangeArrowheads="1"/>
          </p:cNvSpPr>
          <p:nvPr/>
        </p:nvSpPr>
        <p:spPr bwMode="auto">
          <a:xfrm>
            <a:off x="3710843" y="1931640"/>
            <a:ext cx="2236475" cy="523204"/>
          </a:xfrm>
          <a:prstGeom prst="rect">
            <a:avLst/>
          </a:prstGeom>
          <a:noFill/>
          <a:ln w="9525">
            <a:noFill/>
            <a:miter lim="800000"/>
            <a:headEnd/>
            <a:tailEnd/>
          </a:ln>
        </p:spPr>
        <p:txBody>
          <a:bodyPr wrap="none" lIns="91423" tIns="45712" rIns="91423" bIns="45712">
            <a:spAutoFit/>
          </a:bodyPr>
          <a:lstStyle>
            <a:defPPr>
              <a:defRPr lang="en-US"/>
            </a:defPPr>
            <a:lvl1pPr>
              <a:defRPr kumimoji="1" b="0">
                <a:latin typeface="Arial" pitchFamily="34" charset="0"/>
                <a:ea typeface="ＭＳ Ｐゴシック" pitchFamily="50" charset="-128"/>
              </a:defRPr>
            </a:lvl1pPr>
            <a:lvl2pPr marL="742950" indent="-285750" eaLnBrk="0" hangingPunct="0">
              <a:defRPr kumimoji="1" b="1">
                <a:latin typeface="Arial" pitchFamily="34" charset="0"/>
                <a:ea typeface="ＭＳ Ｐゴシック" pitchFamily="50" charset="-128"/>
              </a:defRPr>
            </a:lvl2pPr>
            <a:lvl3pPr marL="1143000" indent="-228600" eaLnBrk="0" hangingPunct="0">
              <a:defRPr kumimoji="1" b="1">
                <a:latin typeface="Arial" pitchFamily="34" charset="0"/>
                <a:ea typeface="ＭＳ Ｐゴシック" pitchFamily="50" charset="-128"/>
              </a:defRPr>
            </a:lvl3pPr>
            <a:lvl4pPr marL="1600200" indent="-228600" eaLnBrk="0" hangingPunct="0">
              <a:defRPr kumimoji="1" b="1">
                <a:latin typeface="Arial" pitchFamily="34" charset="0"/>
                <a:ea typeface="ＭＳ Ｐゴシック" pitchFamily="50" charset="-128"/>
              </a:defRPr>
            </a:lvl4pPr>
            <a:lvl5pPr marL="2057400" indent="-228600" eaLnBrk="0" hangingPunct="0">
              <a:defRPr kumimoji="1" b="1">
                <a:latin typeface="Arial" pitchFamily="34" charset="0"/>
                <a:ea typeface="ＭＳ Ｐゴシック" pitchFamily="50" charset="-128"/>
              </a:defRPr>
            </a:lvl5pPr>
            <a:lvl6pPr marL="2514600" indent="-228600" eaLnBrk="0" fontAlgn="base" hangingPunct="0">
              <a:spcBef>
                <a:spcPct val="20000"/>
              </a:spcBef>
              <a:spcAft>
                <a:spcPct val="0"/>
              </a:spcAft>
              <a:buFont typeface="Wingdings" pitchFamily="2" charset="2"/>
              <a:defRPr kumimoji="1" b="1">
                <a:latin typeface="Arial" pitchFamily="34" charset="0"/>
                <a:ea typeface="ＭＳ Ｐゴシック" pitchFamily="50" charset="-128"/>
              </a:defRPr>
            </a:lvl6pPr>
            <a:lvl7pPr marL="2971800" indent="-228600" eaLnBrk="0" fontAlgn="base" hangingPunct="0">
              <a:spcBef>
                <a:spcPct val="20000"/>
              </a:spcBef>
              <a:spcAft>
                <a:spcPct val="0"/>
              </a:spcAft>
              <a:buFont typeface="Wingdings" pitchFamily="2" charset="2"/>
              <a:defRPr kumimoji="1" b="1">
                <a:latin typeface="Arial" pitchFamily="34" charset="0"/>
                <a:ea typeface="ＭＳ Ｐゴシック" pitchFamily="50" charset="-128"/>
              </a:defRPr>
            </a:lvl7pPr>
            <a:lvl8pPr marL="3429000" indent="-228600" eaLnBrk="0" fontAlgn="base" hangingPunct="0">
              <a:spcBef>
                <a:spcPct val="20000"/>
              </a:spcBef>
              <a:spcAft>
                <a:spcPct val="0"/>
              </a:spcAft>
              <a:buFont typeface="Wingdings" pitchFamily="2" charset="2"/>
              <a:defRPr kumimoji="1" b="1">
                <a:latin typeface="Arial" pitchFamily="34" charset="0"/>
                <a:ea typeface="ＭＳ Ｐゴシック" pitchFamily="50" charset="-128"/>
              </a:defRPr>
            </a:lvl8pPr>
            <a:lvl9pPr marL="3886200" indent="-228600" eaLnBrk="0" fontAlgn="base" hangingPunct="0">
              <a:spcBef>
                <a:spcPct val="20000"/>
              </a:spcBef>
              <a:spcAft>
                <a:spcPct val="0"/>
              </a:spcAft>
              <a:buFont typeface="Wingdings" pitchFamily="2" charset="2"/>
              <a:defRPr kumimoji="1" b="1">
                <a:latin typeface="Arial" pitchFamily="34" charset="0"/>
                <a:ea typeface="ＭＳ Ｐゴシック" pitchFamily="50" charset="-128"/>
              </a:defRPr>
            </a:lvl9pPr>
          </a:lstStyle>
          <a:p>
            <a:r>
              <a:rPr lang="en-US" altLang="ja-JP" sz="2800" b="1" dirty="0" smtClean="0">
                <a:effectLst>
                  <a:outerShdw blurRad="38100" dist="38100" dir="2700000" algn="tl">
                    <a:srgbClr val="000000">
                      <a:alpha val="43137"/>
                    </a:srgbClr>
                  </a:outerShdw>
                </a:effectLst>
              </a:rPr>
              <a:t>WIPO CASE</a:t>
            </a:r>
            <a:endParaRPr lang="ja-JP" altLang="en-US" sz="2800" b="1" dirty="0">
              <a:effectLst>
                <a:outerShdw blurRad="38100" dist="38100" dir="2700000" algn="tl">
                  <a:srgbClr val="000000">
                    <a:alpha val="43137"/>
                  </a:srgbClr>
                </a:outerShdw>
              </a:effectLst>
            </a:endParaRPr>
          </a:p>
        </p:txBody>
      </p:sp>
      <p:sp>
        <p:nvSpPr>
          <p:cNvPr id="94" name="角丸四角形 61457"/>
          <p:cNvSpPr>
            <a:spLocks noChangeArrowheads="1"/>
          </p:cNvSpPr>
          <p:nvPr/>
        </p:nvSpPr>
        <p:spPr bwMode="auto">
          <a:xfrm>
            <a:off x="203326" y="1700808"/>
            <a:ext cx="1564706" cy="5129460"/>
          </a:xfrm>
          <a:prstGeom prst="roundRect">
            <a:avLst>
              <a:gd name="adj" fmla="val 7982"/>
            </a:avLst>
          </a:prstGeom>
          <a:solidFill>
            <a:srgbClr val="FFFF00">
              <a:alpha val="62000"/>
            </a:srgbClr>
          </a:solidFill>
          <a:ln w="28575" algn="ctr">
            <a:noFill/>
            <a:round/>
            <a:headEnd/>
            <a:tailEnd/>
          </a:ln>
          <a:effectLst/>
          <a:extLst/>
        </p:spPr>
        <p:txBody>
          <a:bodyPr wrap="square" lIns="91423" tIns="45712" rIns="91423" bIns="45712">
            <a:noAutofit/>
          </a:bodyPr>
          <a:lstStyle>
            <a:lvl1pPr eaLnBrk="0" hangingPunct="0">
              <a:defRPr kumimoji="1" b="1">
                <a:solidFill>
                  <a:schemeClr val="tx1"/>
                </a:solidFill>
                <a:latin typeface="Arial" pitchFamily="34" charset="0"/>
                <a:ea typeface="ＭＳ Ｐゴシック" pitchFamily="50" charset="-128"/>
              </a:defRPr>
            </a:lvl1pPr>
            <a:lvl2pPr marL="742950" indent="-285750" eaLnBrk="0" hangingPunct="0">
              <a:defRPr kumimoji="1" b="1">
                <a:solidFill>
                  <a:schemeClr val="tx1"/>
                </a:solidFill>
                <a:latin typeface="Arial" pitchFamily="34" charset="0"/>
                <a:ea typeface="ＭＳ Ｐゴシック" pitchFamily="50" charset="-128"/>
              </a:defRPr>
            </a:lvl2pPr>
            <a:lvl3pPr marL="1143000" indent="-228600" eaLnBrk="0" hangingPunct="0">
              <a:defRPr kumimoji="1" b="1">
                <a:solidFill>
                  <a:schemeClr val="tx1"/>
                </a:solidFill>
                <a:latin typeface="Arial" pitchFamily="34" charset="0"/>
                <a:ea typeface="ＭＳ Ｐゴシック" pitchFamily="50" charset="-128"/>
              </a:defRPr>
            </a:lvl3pPr>
            <a:lvl4pPr marL="1600200" indent="-228600" eaLnBrk="0" hangingPunct="0">
              <a:defRPr kumimoji="1" b="1">
                <a:solidFill>
                  <a:schemeClr val="tx1"/>
                </a:solidFill>
                <a:latin typeface="Arial" pitchFamily="34" charset="0"/>
                <a:ea typeface="ＭＳ Ｐゴシック" pitchFamily="50" charset="-128"/>
              </a:defRPr>
            </a:lvl4pPr>
            <a:lvl5pPr marL="2057400" indent="-228600" eaLnBrk="0" hangingPunct="0">
              <a:defRPr kumimoji="1" b="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9pPr>
          </a:lstStyle>
          <a:p>
            <a:pPr eaLnBrk="1" hangingPunct="1"/>
            <a:endParaRPr lang="ja-JP" altLang="en-US" dirty="0"/>
          </a:p>
        </p:txBody>
      </p:sp>
      <p:sp>
        <p:nvSpPr>
          <p:cNvPr id="95" name="Flowchart: Magnetic Disk 3"/>
          <p:cNvSpPr/>
          <p:nvPr/>
        </p:nvSpPr>
        <p:spPr>
          <a:xfrm>
            <a:off x="3323018" y="3131807"/>
            <a:ext cx="400192" cy="493981"/>
          </a:xfrm>
          <a:prstGeom prst="flowChartMagneticDisk">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テキスト ボックス 61446"/>
          <p:cNvSpPr txBox="1">
            <a:spLocks noChangeArrowheads="1"/>
          </p:cNvSpPr>
          <p:nvPr/>
        </p:nvSpPr>
        <p:spPr bwMode="auto">
          <a:xfrm>
            <a:off x="1280840" y="3131807"/>
            <a:ext cx="1519238" cy="461649"/>
          </a:xfrm>
          <a:prstGeom prst="rect">
            <a:avLst/>
          </a:prstGeom>
          <a:noFill/>
          <a:ln>
            <a:noFill/>
          </a:ln>
          <a:extLst/>
        </p:spPr>
        <p:txBody>
          <a:bodyPr wrap="square" lIns="91423" tIns="45712" rIns="91423" bIns="45712">
            <a:spAutoFit/>
          </a:bodyPr>
          <a:lstStyle>
            <a:lvl1pPr eaLnBrk="0" hangingPunct="0">
              <a:defRPr kumimoji="1" b="1">
                <a:solidFill>
                  <a:schemeClr val="tx1"/>
                </a:solidFill>
                <a:latin typeface="Arial" pitchFamily="34" charset="0"/>
                <a:ea typeface="ＭＳ Ｐゴシック" pitchFamily="50" charset="-128"/>
              </a:defRPr>
            </a:lvl1pPr>
            <a:lvl2pPr marL="742950" indent="-285750" eaLnBrk="0" hangingPunct="0">
              <a:defRPr kumimoji="1" b="1">
                <a:solidFill>
                  <a:schemeClr val="tx1"/>
                </a:solidFill>
                <a:latin typeface="Arial" pitchFamily="34" charset="0"/>
                <a:ea typeface="ＭＳ Ｐゴシック" pitchFamily="50" charset="-128"/>
              </a:defRPr>
            </a:lvl2pPr>
            <a:lvl3pPr marL="1143000" indent="-228600" eaLnBrk="0" hangingPunct="0">
              <a:defRPr kumimoji="1" b="1">
                <a:solidFill>
                  <a:schemeClr val="tx1"/>
                </a:solidFill>
                <a:latin typeface="Arial" pitchFamily="34" charset="0"/>
                <a:ea typeface="ＭＳ Ｐゴシック" pitchFamily="50" charset="-128"/>
              </a:defRPr>
            </a:lvl3pPr>
            <a:lvl4pPr marL="1600200" indent="-228600" eaLnBrk="0" hangingPunct="0">
              <a:defRPr kumimoji="1" b="1">
                <a:solidFill>
                  <a:schemeClr val="tx1"/>
                </a:solidFill>
                <a:latin typeface="Arial" pitchFamily="34" charset="0"/>
                <a:ea typeface="ＭＳ Ｐゴシック" pitchFamily="50" charset="-128"/>
              </a:defRPr>
            </a:lvl4pPr>
            <a:lvl5pPr marL="2057400" indent="-228600" eaLnBrk="0" hangingPunct="0">
              <a:defRPr kumimoji="1" b="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9pPr>
          </a:lstStyle>
          <a:p>
            <a:pPr algn="ctr" eaLnBrk="1" hangingPunct="1"/>
            <a:r>
              <a:rPr lang="en-US" altLang="ja-JP" sz="2400" dirty="0" smtClean="0"/>
              <a:t>Linkage</a:t>
            </a:r>
            <a:endParaRPr lang="ja-JP" altLang="en-US" sz="2400" dirty="0"/>
          </a:p>
        </p:txBody>
      </p:sp>
      <p:cxnSp>
        <p:nvCxnSpPr>
          <p:cNvPr id="100" name="直線コネクタ 119"/>
          <p:cNvCxnSpPr>
            <a:cxnSpLocks noChangeShapeType="1"/>
          </p:cNvCxnSpPr>
          <p:nvPr/>
        </p:nvCxnSpPr>
        <p:spPr bwMode="auto">
          <a:xfrm flipV="1">
            <a:off x="3640612" y="2973502"/>
            <a:ext cx="675376" cy="1"/>
          </a:xfrm>
          <a:prstGeom prst="line">
            <a:avLst/>
          </a:prstGeom>
          <a:noFill/>
          <a:ln w="57150" algn="ctr">
            <a:solidFill>
              <a:srgbClr val="92D05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直線コネクタ 119"/>
          <p:cNvCxnSpPr>
            <a:cxnSpLocks noChangeShapeType="1"/>
          </p:cNvCxnSpPr>
          <p:nvPr/>
        </p:nvCxnSpPr>
        <p:spPr bwMode="auto">
          <a:xfrm flipV="1">
            <a:off x="4967165" y="3412476"/>
            <a:ext cx="0" cy="757600"/>
          </a:xfrm>
          <a:prstGeom prst="line">
            <a:avLst/>
          </a:prstGeom>
          <a:noFill/>
          <a:ln w="57150" algn="ctr">
            <a:solidFill>
              <a:srgbClr val="92D05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 name="Oval 6"/>
          <p:cNvSpPr>
            <a:spLocks noChangeArrowheads="1"/>
          </p:cNvSpPr>
          <p:nvPr/>
        </p:nvSpPr>
        <p:spPr bwMode="auto">
          <a:xfrm>
            <a:off x="6776740" y="3134368"/>
            <a:ext cx="989013" cy="452438"/>
          </a:xfrm>
          <a:prstGeom prst="ellipse">
            <a:avLst/>
          </a:prstGeom>
          <a:solidFill>
            <a:schemeClr val="accent1"/>
          </a:solidFill>
          <a:ln w="9525">
            <a:solidFill>
              <a:schemeClr val="tx1"/>
            </a:solidFill>
            <a:round/>
            <a:headEnd/>
            <a:tailEnd/>
          </a:ln>
        </p:spPr>
        <p:txBody>
          <a:bodyPr wrap="none" anchor="ctr"/>
          <a:lstStyle/>
          <a:p>
            <a:pPr algn="ctr">
              <a:spcBef>
                <a:spcPct val="0"/>
              </a:spcBef>
            </a:pPr>
            <a:r>
              <a:rPr kumimoji="1" lang="en-US" altLang="ja-JP" sz="1600" dirty="0">
                <a:latin typeface="Arial" charset="0"/>
                <a:ea typeface="ＭＳ Ｐゴシック" pitchFamily="50" charset="-128"/>
              </a:rPr>
              <a:t>Australia</a:t>
            </a:r>
          </a:p>
        </p:txBody>
      </p:sp>
      <p:sp>
        <p:nvSpPr>
          <p:cNvPr id="105" name="Oval 6"/>
          <p:cNvSpPr>
            <a:spLocks noChangeArrowheads="1"/>
          </p:cNvSpPr>
          <p:nvPr/>
        </p:nvSpPr>
        <p:spPr bwMode="auto">
          <a:xfrm>
            <a:off x="6776740" y="3672036"/>
            <a:ext cx="989013" cy="452438"/>
          </a:xfrm>
          <a:prstGeom prst="ellipse">
            <a:avLst/>
          </a:prstGeom>
          <a:solidFill>
            <a:schemeClr val="accent1"/>
          </a:solidFill>
          <a:ln w="9525">
            <a:solidFill>
              <a:schemeClr val="tx1"/>
            </a:solidFill>
            <a:round/>
            <a:headEnd/>
            <a:tailEnd/>
          </a:ln>
        </p:spPr>
        <p:txBody>
          <a:bodyPr wrap="none" anchor="ctr"/>
          <a:lstStyle/>
          <a:p>
            <a:pPr algn="ctr">
              <a:spcBef>
                <a:spcPct val="0"/>
              </a:spcBef>
            </a:pPr>
            <a:r>
              <a:rPr kumimoji="1" lang="en-US" altLang="ja-JP" sz="1600" dirty="0">
                <a:latin typeface="Arial" charset="0"/>
                <a:ea typeface="ＭＳ Ｐゴシック" pitchFamily="50" charset="-128"/>
              </a:rPr>
              <a:t>Canada</a:t>
            </a:r>
          </a:p>
        </p:txBody>
      </p:sp>
      <p:sp>
        <p:nvSpPr>
          <p:cNvPr id="106" name="Oval 6"/>
          <p:cNvSpPr>
            <a:spLocks noChangeArrowheads="1"/>
          </p:cNvSpPr>
          <p:nvPr/>
        </p:nvSpPr>
        <p:spPr bwMode="auto">
          <a:xfrm>
            <a:off x="6776740" y="4209704"/>
            <a:ext cx="989013" cy="45243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China</a:t>
            </a:r>
          </a:p>
        </p:txBody>
      </p:sp>
      <p:sp>
        <p:nvSpPr>
          <p:cNvPr id="107" name="Oval 6"/>
          <p:cNvSpPr>
            <a:spLocks noChangeArrowheads="1"/>
          </p:cNvSpPr>
          <p:nvPr/>
        </p:nvSpPr>
        <p:spPr bwMode="auto">
          <a:xfrm>
            <a:off x="6776740" y="4747372"/>
            <a:ext cx="989013" cy="452438"/>
          </a:xfrm>
          <a:prstGeom prst="ellipse">
            <a:avLst/>
          </a:prstGeom>
          <a:solidFill>
            <a:schemeClr val="accent1"/>
          </a:solidFill>
          <a:ln w="9525">
            <a:solidFill>
              <a:schemeClr val="tx1"/>
            </a:solidFill>
            <a:round/>
            <a:headEnd/>
            <a:tailEnd/>
          </a:ln>
        </p:spPr>
        <p:txBody>
          <a:bodyPr wrap="none" anchor="ctr"/>
          <a:lstStyle/>
          <a:p>
            <a:pPr algn="ctr">
              <a:spcBef>
                <a:spcPct val="0"/>
              </a:spcBef>
            </a:pPr>
            <a:r>
              <a:rPr kumimoji="1" lang="en-US" altLang="ja-JP" sz="1600" dirty="0">
                <a:latin typeface="Arial" charset="0"/>
                <a:ea typeface="ＭＳ Ｐゴシック" pitchFamily="50" charset="-128"/>
              </a:rPr>
              <a:t>Israel</a:t>
            </a:r>
          </a:p>
        </p:txBody>
      </p:sp>
      <p:sp>
        <p:nvSpPr>
          <p:cNvPr id="108" name="Oval 6"/>
          <p:cNvSpPr>
            <a:spLocks noChangeArrowheads="1"/>
          </p:cNvSpPr>
          <p:nvPr/>
        </p:nvSpPr>
        <p:spPr bwMode="auto">
          <a:xfrm>
            <a:off x="6776740" y="5285040"/>
            <a:ext cx="989013" cy="452438"/>
          </a:xfrm>
          <a:prstGeom prst="ellipse">
            <a:avLst/>
          </a:prstGeom>
          <a:solidFill>
            <a:schemeClr val="accent1"/>
          </a:solidFill>
          <a:ln w="9525">
            <a:solidFill>
              <a:schemeClr val="tx1"/>
            </a:solidFill>
            <a:round/>
            <a:headEnd/>
            <a:tailEnd/>
          </a:ln>
        </p:spPr>
        <p:txBody>
          <a:bodyPr wrap="none" anchor="ctr"/>
          <a:lstStyle/>
          <a:p>
            <a:pPr algn="ctr">
              <a:spcBef>
                <a:spcPct val="0"/>
              </a:spcBef>
            </a:pPr>
            <a:r>
              <a:rPr kumimoji="1" lang="en-US" altLang="ja-JP" sz="1600" dirty="0">
                <a:latin typeface="Arial" charset="0"/>
                <a:ea typeface="ＭＳ Ｐゴシック" pitchFamily="50" charset="-128"/>
              </a:rPr>
              <a:t>UK</a:t>
            </a:r>
          </a:p>
        </p:txBody>
      </p:sp>
      <p:sp>
        <p:nvSpPr>
          <p:cNvPr id="109" name="Oval 6"/>
          <p:cNvSpPr>
            <a:spLocks noChangeArrowheads="1"/>
          </p:cNvSpPr>
          <p:nvPr/>
        </p:nvSpPr>
        <p:spPr bwMode="auto">
          <a:xfrm>
            <a:off x="7949371" y="2059032"/>
            <a:ext cx="989013" cy="452438"/>
          </a:xfrm>
          <a:prstGeom prst="ellipse">
            <a:avLst/>
          </a:prstGeom>
          <a:solidFill>
            <a:srgbClr val="99FF66"/>
          </a:solidFill>
          <a:ln w="9525">
            <a:solidFill>
              <a:schemeClr val="tx1"/>
            </a:solidFill>
            <a:round/>
            <a:headEnd/>
            <a:tailEnd/>
          </a:ln>
        </p:spPr>
        <p:txBody>
          <a:bodyPr wrap="none" anchor="ctr"/>
          <a:lstStyle/>
          <a:p>
            <a:pPr algn="ctr">
              <a:spcBef>
                <a:spcPct val="0"/>
              </a:spcBef>
            </a:pPr>
            <a:r>
              <a:rPr kumimoji="1" lang="en-US" altLang="ja-JP" sz="1600" dirty="0">
                <a:latin typeface="Arial" charset="0"/>
                <a:ea typeface="ＭＳ Ｐゴシック" pitchFamily="50" charset="-128"/>
              </a:rPr>
              <a:t>Malaysia</a:t>
            </a:r>
          </a:p>
        </p:txBody>
      </p:sp>
      <p:sp>
        <p:nvSpPr>
          <p:cNvPr id="110" name="Oval 6"/>
          <p:cNvSpPr>
            <a:spLocks noChangeArrowheads="1"/>
          </p:cNvSpPr>
          <p:nvPr/>
        </p:nvSpPr>
        <p:spPr bwMode="auto">
          <a:xfrm>
            <a:off x="7949371" y="2596700"/>
            <a:ext cx="989013" cy="452438"/>
          </a:xfrm>
          <a:prstGeom prst="ellipse">
            <a:avLst/>
          </a:prstGeom>
          <a:solidFill>
            <a:srgbClr val="99FF66"/>
          </a:solidFill>
          <a:ln w="9525">
            <a:solidFill>
              <a:schemeClr val="tx1"/>
            </a:solidFill>
            <a:round/>
            <a:headEnd/>
            <a:tailEnd/>
          </a:ln>
        </p:spPr>
        <p:txBody>
          <a:bodyPr wrap="none" anchor="ctr"/>
          <a:lstStyle/>
          <a:p>
            <a:pPr algn="ctr">
              <a:spcBef>
                <a:spcPct val="0"/>
              </a:spcBef>
            </a:pPr>
            <a:r>
              <a:rPr kumimoji="1" lang="en-US" altLang="ja-JP" sz="1400" dirty="0">
                <a:latin typeface="Arial" charset="0"/>
                <a:ea typeface="ＭＳ Ｐゴシック" pitchFamily="50" charset="-128"/>
              </a:rPr>
              <a:t>Mongolia</a:t>
            </a:r>
          </a:p>
        </p:txBody>
      </p:sp>
      <p:sp>
        <p:nvSpPr>
          <p:cNvPr id="111" name="Oval 6"/>
          <p:cNvSpPr>
            <a:spLocks noChangeArrowheads="1"/>
          </p:cNvSpPr>
          <p:nvPr/>
        </p:nvSpPr>
        <p:spPr bwMode="auto">
          <a:xfrm>
            <a:off x="7949371" y="3134368"/>
            <a:ext cx="989013" cy="452438"/>
          </a:xfrm>
          <a:prstGeom prst="ellipse">
            <a:avLst/>
          </a:prstGeom>
          <a:solidFill>
            <a:srgbClr val="99FF66"/>
          </a:solidFill>
          <a:ln w="9525">
            <a:solidFill>
              <a:schemeClr val="tx1"/>
            </a:solidFill>
            <a:round/>
            <a:headEnd/>
            <a:tailEnd/>
          </a:ln>
        </p:spPr>
        <p:txBody>
          <a:bodyPr wrap="none" anchor="ctr"/>
          <a:lstStyle/>
          <a:p>
            <a:pPr algn="ctr">
              <a:spcBef>
                <a:spcPct val="0"/>
              </a:spcBef>
            </a:pPr>
            <a:r>
              <a:rPr kumimoji="1" lang="en-US" altLang="ja-JP" sz="1400" dirty="0">
                <a:latin typeface="Arial" charset="0"/>
                <a:ea typeface="ＭＳ Ｐゴシック" pitchFamily="50" charset="-128"/>
              </a:rPr>
              <a:t>NZ</a:t>
            </a:r>
          </a:p>
        </p:txBody>
      </p:sp>
      <p:sp>
        <p:nvSpPr>
          <p:cNvPr id="112" name="Oval 6"/>
          <p:cNvSpPr>
            <a:spLocks noChangeArrowheads="1"/>
          </p:cNvSpPr>
          <p:nvPr/>
        </p:nvSpPr>
        <p:spPr bwMode="auto">
          <a:xfrm>
            <a:off x="6776740" y="2059032"/>
            <a:ext cx="989013" cy="452438"/>
          </a:xfrm>
          <a:prstGeom prst="ellipse">
            <a:avLst/>
          </a:prstGeom>
          <a:solidFill>
            <a:srgbClr val="99FF66"/>
          </a:solidFill>
          <a:ln w="9525">
            <a:solidFill>
              <a:schemeClr val="tx1"/>
            </a:solidFill>
            <a:round/>
            <a:headEnd/>
            <a:tailEnd/>
          </a:ln>
        </p:spPr>
        <p:txBody>
          <a:bodyPr wrap="none" anchor="ctr"/>
          <a:lstStyle/>
          <a:p>
            <a:pPr algn="ctr">
              <a:spcBef>
                <a:spcPct val="0"/>
              </a:spcBef>
            </a:pPr>
            <a:r>
              <a:rPr kumimoji="1" lang="en-US" altLang="ja-JP" sz="1400" dirty="0">
                <a:latin typeface="Arial" charset="0"/>
                <a:ea typeface="ＭＳ Ｐゴシック" pitchFamily="50" charset="-128"/>
              </a:rPr>
              <a:t>Philippines</a:t>
            </a:r>
          </a:p>
        </p:txBody>
      </p:sp>
      <p:sp>
        <p:nvSpPr>
          <p:cNvPr id="113" name="Oval 6"/>
          <p:cNvSpPr>
            <a:spLocks noChangeArrowheads="1"/>
          </p:cNvSpPr>
          <p:nvPr/>
        </p:nvSpPr>
        <p:spPr bwMode="auto">
          <a:xfrm>
            <a:off x="7949371" y="4209704"/>
            <a:ext cx="989013" cy="452438"/>
          </a:xfrm>
          <a:prstGeom prst="ellipse">
            <a:avLst/>
          </a:prstGeom>
          <a:solidFill>
            <a:srgbClr val="99FF66"/>
          </a:solidFill>
          <a:ln w="9525">
            <a:solidFill>
              <a:schemeClr val="tx1"/>
            </a:solidFill>
            <a:round/>
            <a:headEnd/>
            <a:tailEnd/>
          </a:ln>
        </p:spPr>
        <p:txBody>
          <a:bodyPr wrap="none" anchor="ctr"/>
          <a:lstStyle/>
          <a:p>
            <a:pPr algn="ctr">
              <a:spcBef>
                <a:spcPct val="0"/>
              </a:spcBef>
            </a:pPr>
            <a:r>
              <a:rPr kumimoji="1" lang="en-US" altLang="ja-JP" sz="1400" dirty="0">
                <a:latin typeface="Arial" charset="0"/>
                <a:ea typeface="ＭＳ Ｐゴシック" pitchFamily="50" charset="-128"/>
              </a:rPr>
              <a:t>Singapore</a:t>
            </a:r>
          </a:p>
        </p:txBody>
      </p:sp>
      <p:sp>
        <p:nvSpPr>
          <p:cNvPr id="114" name="Oval 6"/>
          <p:cNvSpPr>
            <a:spLocks noChangeArrowheads="1"/>
          </p:cNvSpPr>
          <p:nvPr/>
        </p:nvSpPr>
        <p:spPr bwMode="auto">
          <a:xfrm>
            <a:off x="7957308" y="4747372"/>
            <a:ext cx="989013" cy="452438"/>
          </a:xfrm>
          <a:prstGeom prst="ellipse">
            <a:avLst/>
          </a:prstGeom>
          <a:solidFill>
            <a:srgbClr val="99FF66"/>
          </a:solidFill>
          <a:ln w="9525">
            <a:solidFill>
              <a:schemeClr val="tx1"/>
            </a:solidFill>
            <a:round/>
            <a:headEnd/>
            <a:tailEnd/>
          </a:ln>
        </p:spPr>
        <p:txBody>
          <a:bodyPr wrap="none" anchor="ctr"/>
          <a:lstStyle/>
          <a:p>
            <a:pPr algn="ctr">
              <a:spcBef>
                <a:spcPct val="0"/>
              </a:spcBef>
            </a:pPr>
            <a:r>
              <a:rPr kumimoji="1" lang="en-US" altLang="ja-JP" sz="1400" dirty="0">
                <a:latin typeface="Arial" charset="0"/>
                <a:ea typeface="ＭＳ Ｐゴシック" pitchFamily="50" charset="-128"/>
              </a:rPr>
              <a:t>Viet Nam</a:t>
            </a:r>
          </a:p>
        </p:txBody>
      </p:sp>
      <p:sp>
        <p:nvSpPr>
          <p:cNvPr id="115" name="Oval 6"/>
          <p:cNvSpPr>
            <a:spLocks noChangeArrowheads="1"/>
          </p:cNvSpPr>
          <p:nvPr/>
        </p:nvSpPr>
        <p:spPr bwMode="auto">
          <a:xfrm>
            <a:off x="7975475" y="5822711"/>
            <a:ext cx="989013" cy="452438"/>
          </a:xfrm>
          <a:prstGeom prst="ellipse">
            <a:avLst/>
          </a:prstGeom>
          <a:solidFill>
            <a:srgbClr val="99FF66"/>
          </a:solidFill>
          <a:ln w="9525">
            <a:solidFill>
              <a:schemeClr val="tx1"/>
            </a:solidFill>
            <a:round/>
            <a:headEnd/>
            <a:tailEnd/>
          </a:ln>
        </p:spPr>
        <p:txBody>
          <a:bodyPr wrap="none" anchor="ctr"/>
          <a:lstStyle/>
          <a:p>
            <a:pPr algn="ctr">
              <a:spcBef>
                <a:spcPct val="0"/>
              </a:spcBef>
            </a:pPr>
            <a:r>
              <a:rPr kumimoji="1" lang="en-US" altLang="ja-JP" sz="1400" dirty="0">
                <a:latin typeface="Arial" charset="0"/>
                <a:ea typeface="ＭＳ Ｐゴシック" pitchFamily="50" charset="-128"/>
              </a:rPr>
              <a:t>India</a:t>
            </a:r>
          </a:p>
        </p:txBody>
      </p:sp>
      <p:cxnSp>
        <p:nvCxnSpPr>
          <p:cNvPr id="116" name="直線コネクタ 119"/>
          <p:cNvCxnSpPr>
            <a:cxnSpLocks noChangeShapeType="1"/>
            <a:stCxn id="139" idx="1"/>
          </p:cNvCxnSpPr>
          <p:nvPr/>
        </p:nvCxnSpPr>
        <p:spPr bwMode="auto">
          <a:xfrm flipV="1">
            <a:off x="3066170" y="3625789"/>
            <a:ext cx="256848" cy="2139384"/>
          </a:xfrm>
          <a:prstGeom prst="line">
            <a:avLst/>
          </a:prstGeom>
          <a:noFill/>
          <a:ln w="57150" algn="ctr">
            <a:solidFill>
              <a:srgbClr val="92D050"/>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8" name="テキスト ボックス 61446"/>
          <p:cNvSpPr txBox="1">
            <a:spLocks noChangeArrowheads="1"/>
          </p:cNvSpPr>
          <p:nvPr/>
        </p:nvSpPr>
        <p:spPr bwMode="auto">
          <a:xfrm>
            <a:off x="7130268" y="1613881"/>
            <a:ext cx="1519238" cy="46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eaLnBrk="0" hangingPunct="0">
              <a:defRPr kumimoji="1" b="1">
                <a:solidFill>
                  <a:schemeClr val="tx1"/>
                </a:solidFill>
                <a:latin typeface="Arial" pitchFamily="34" charset="0"/>
                <a:ea typeface="ＭＳ Ｐゴシック" pitchFamily="50" charset="-128"/>
              </a:defRPr>
            </a:lvl1pPr>
            <a:lvl2pPr marL="742950" indent="-285750" eaLnBrk="0" hangingPunct="0">
              <a:defRPr kumimoji="1" b="1">
                <a:solidFill>
                  <a:schemeClr val="tx1"/>
                </a:solidFill>
                <a:latin typeface="Arial" pitchFamily="34" charset="0"/>
                <a:ea typeface="ＭＳ Ｐゴシック" pitchFamily="50" charset="-128"/>
              </a:defRPr>
            </a:lvl2pPr>
            <a:lvl3pPr marL="1143000" indent="-228600" eaLnBrk="0" hangingPunct="0">
              <a:defRPr kumimoji="1" b="1">
                <a:solidFill>
                  <a:schemeClr val="tx1"/>
                </a:solidFill>
                <a:latin typeface="Arial" pitchFamily="34" charset="0"/>
                <a:ea typeface="ＭＳ Ｐゴシック" pitchFamily="50" charset="-128"/>
              </a:defRPr>
            </a:lvl3pPr>
            <a:lvl4pPr marL="1600200" indent="-228600" eaLnBrk="0" hangingPunct="0">
              <a:defRPr kumimoji="1" b="1">
                <a:solidFill>
                  <a:schemeClr val="tx1"/>
                </a:solidFill>
                <a:latin typeface="Arial" pitchFamily="34" charset="0"/>
                <a:ea typeface="ＭＳ Ｐゴシック" pitchFamily="50" charset="-128"/>
              </a:defRPr>
            </a:lvl4pPr>
            <a:lvl5pPr marL="2057400" indent="-228600" eaLnBrk="0" hangingPunct="0">
              <a:defRPr kumimoji="1" b="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9pPr>
          </a:lstStyle>
          <a:p>
            <a:pPr algn="ctr" eaLnBrk="1" hangingPunct="1"/>
            <a:r>
              <a:rPr lang="en-US" altLang="ja-JP" b="0" dirty="0" smtClean="0"/>
              <a:t>IP Offices</a:t>
            </a:r>
            <a:endParaRPr lang="ja-JP" altLang="en-US" b="0" dirty="0"/>
          </a:p>
        </p:txBody>
      </p:sp>
      <p:cxnSp>
        <p:nvCxnSpPr>
          <p:cNvPr id="119" name="直線矢印コネクタ 80"/>
          <p:cNvCxnSpPr/>
          <p:nvPr/>
        </p:nvCxnSpPr>
        <p:spPr bwMode="auto">
          <a:xfrm flipH="1">
            <a:off x="5609807" y="2973502"/>
            <a:ext cx="1155687" cy="0"/>
          </a:xfrm>
          <a:prstGeom prst="straightConnector1">
            <a:avLst/>
          </a:prstGeom>
          <a:ln w="762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0" name="Oval 6"/>
          <p:cNvSpPr>
            <a:spLocks noChangeArrowheads="1"/>
          </p:cNvSpPr>
          <p:nvPr/>
        </p:nvSpPr>
        <p:spPr bwMode="auto">
          <a:xfrm>
            <a:off x="413341" y="3504043"/>
            <a:ext cx="989013" cy="452438"/>
          </a:xfrm>
          <a:prstGeom prst="ellipse">
            <a:avLst/>
          </a:prstGeom>
          <a:solidFill>
            <a:schemeClr val="accent1"/>
          </a:solidFill>
          <a:ln w="9525">
            <a:solidFill>
              <a:schemeClr val="tx1"/>
            </a:solidFill>
            <a:round/>
            <a:headEnd/>
            <a:tailEnd/>
          </a:ln>
        </p:spPr>
        <p:txBody>
          <a:bodyPr wrap="none" anchor="ctr"/>
          <a:lstStyle/>
          <a:p>
            <a:pPr algn="ctr">
              <a:spcBef>
                <a:spcPct val="0"/>
              </a:spcBef>
            </a:pPr>
            <a:r>
              <a:rPr kumimoji="1" lang="en-US" altLang="ja-JP" sz="1600" dirty="0">
                <a:latin typeface="Arial" charset="0"/>
                <a:ea typeface="ＭＳ Ｐゴシック" pitchFamily="50" charset="-128"/>
              </a:rPr>
              <a:t>China</a:t>
            </a:r>
          </a:p>
        </p:txBody>
      </p:sp>
      <p:sp>
        <p:nvSpPr>
          <p:cNvPr id="121" name="Oval 6"/>
          <p:cNvSpPr>
            <a:spLocks noChangeArrowheads="1"/>
          </p:cNvSpPr>
          <p:nvPr/>
        </p:nvSpPr>
        <p:spPr bwMode="auto">
          <a:xfrm>
            <a:off x="413341" y="4275741"/>
            <a:ext cx="989013" cy="452438"/>
          </a:xfrm>
          <a:prstGeom prst="ellipse">
            <a:avLst/>
          </a:prstGeom>
          <a:solidFill>
            <a:schemeClr val="accent1"/>
          </a:solidFill>
          <a:ln w="9525">
            <a:solidFill>
              <a:schemeClr val="tx1"/>
            </a:solidFill>
            <a:round/>
            <a:headEnd/>
            <a:tailEnd/>
          </a:ln>
        </p:spPr>
        <p:txBody>
          <a:bodyPr wrap="none" anchor="ctr"/>
          <a:lstStyle/>
          <a:p>
            <a:pPr algn="ctr">
              <a:spcBef>
                <a:spcPct val="0"/>
              </a:spcBef>
            </a:pPr>
            <a:r>
              <a:rPr kumimoji="1" lang="en-US" altLang="ja-JP" sz="1600" dirty="0">
                <a:latin typeface="Arial" charset="0"/>
                <a:ea typeface="ＭＳ Ｐゴシック" pitchFamily="50" charset="-128"/>
              </a:rPr>
              <a:t>EPO</a:t>
            </a:r>
          </a:p>
        </p:txBody>
      </p:sp>
      <p:sp>
        <p:nvSpPr>
          <p:cNvPr id="122" name="Oval 6"/>
          <p:cNvSpPr>
            <a:spLocks noChangeArrowheads="1"/>
          </p:cNvSpPr>
          <p:nvPr/>
        </p:nvSpPr>
        <p:spPr bwMode="auto">
          <a:xfrm>
            <a:off x="413341" y="2763573"/>
            <a:ext cx="989013" cy="452438"/>
          </a:xfrm>
          <a:prstGeom prst="ellipse">
            <a:avLst/>
          </a:prstGeom>
          <a:solidFill>
            <a:schemeClr val="accent1"/>
          </a:solidFill>
          <a:ln w="9525">
            <a:solidFill>
              <a:schemeClr val="tx1"/>
            </a:solidFill>
            <a:round/>
            <a:headEnd/>
            <a:tailEnd/>
          </a:ln>
        </p:spPr>
        <p:txBody>
          <a:bodyPr wrap="none" anchor="ctr"/>
          <a:lstStyle/>
          <a:p>
            <a:pPr algn="ctr">
              <a:spcBef>
                <a:spcPct val="0"/>
              </a:spcBef>
            </a:pPr>
            <a:r>
              <a:rPr kumimoji="1" lang="en-US" altLang="ja-JP" sz="1600" dirty="0">
                <a:latin typeface="Arial" charset="0"/>
                <a:ea typeface="ＭＳ Ｐゴシック" pitchFamily="50" charset="-128"/>
              </a:rPr>
              <a:t>Japan</a:t>
            </a:r>
          </a:p>
        </p:txBody>
      </p:sp>
      <p:sp>
        <p:nvSpPr>
          <p:cNvPr id="123" name="Oval 6"/>
          <p:cNvSpPr>
            <a:spLocks noChangeArrowheads="1"/>
          </p:cNvSpPr>
          <p:nvPr/>
        </p:nvSpPr>
        <p:spPr bwMode="auto">
          <a:xfrm>
            <a:off x="413341" y="4995821"/>
            <a:ext cx="989013" cy="452438"/>
          </a:xfrm>
          <a:prstGeom prst="ellipse">
            <a:avLst/>
          </a:prstGeom>
          <a:solidFill>
            <a:schemeClr val="accent1"/>
          </a:solidFill>
          <a:ln w="9525">
            <a:solidFill>
              <a:schemeClr val="tx1"/>
            </a:solidFill>
            <a:round/>
            <a:headEnd/>
            <a:tailEnd/>
          </a:ln>
        </p:spPr>
        <p:txBody>
          <a:bodyPr wrap="none" anchor="ctr"/>
          <a:lstStyle/>
          <a:p>
            <a:pPr algn="ctr">
              <a:spcBef>
                <a:spcPct val="0"/>
              </a:spcBef>
            </a:pPr>
            <a:r>
              <a:rPr kumimoji="1" lang="en-US" altLang="ja-JP" sz="1600" dirty="0">
                <a:latin typeface="Arial" charset="0"/>
                <a:ea typeface="ＭＳ Ｐゴシック" pitchFamily="50" charset="-128"/>
              </a:rPr>
              <a:t>Korea</a:t>
            </a:r>
          </a:p>
        </p:txBody>
      </p:sp>
      <p:sp>
        <p:nvSpPr>
          <p:cNvPr id="124" name="Oval 6"/>
          <p:cNvSpPr>
            <a:spLocks noChangeArrowheads="1"/>
          </p:cNvSpPr>
          <p:nvPr/>
        </p:nvSpPr>
        <p:spPr bwMode="auto">
          <a:xfrm>
            <a:off x="413341" y="5808299"/>
            <a:ext cx="989013" cy="452438"/>
          </a:xfrm>
          <a:prstGeom prst="ellipse">
            <a:avLst/>
          </a:prstGeom>
          <a:solidFill>
            <a:schemeClr val="accent1"/>
          </a:solidFill>
          <a:ln w="9525">
            <a:solidFill>
              <a:schemeClr val="tx1"/>
            </a:solidFill>
            <a:round/>
            <a:headEnd/>
            <a:tailEnd/>
          </a:ln>
        </p:spPr>
        <p:txBody>
          <a:bodyPr wrap="none" anchor="ctr"/>
          <a:lstStyle/>
          <a:p>
            <a:pPr algn="ctr">
              <a:spcBef>
                <a:spcPct val="0"/>
              </a:spcBef>
            </a:pPr>
            <a:r>
              <a:rPr kumimoji="1" lang="en-US" altLang="ja-JP" sz="1600" dirty="0">
                <a:latin typeface="Arial" charset="0"/>
                <a:ea typeface="ＭＳ Ｐゴシック" pitchFamily="50" charset="-128"/>
              </a:rPr>
              <a:t>US</a:t>
            </a:r>
          </a:p>
        </p:txBody>
      </p:sp>
      <p:sp>
        <p:nvSpPr>
          <p:cNvPr id="125" name="テキスト ボックス 61446"/>
          <p:cNvSpPr txBox="1">
            <a:spLocks noChangeArrowheads="1"/>
          </p:cNvSpPr>
          <p:nvPr/>
        </p:nvSpPr>
        <p:spPr bwMode="auto">
          <a:xfrm>
            <a:off x="211427" y="1593086"/>
            <a:ext cx="1519238" cy="12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eaLnBrk="0" hangingPunct="0">
              <a:defRPr kumimoji="1" b="1">
                <a:solidFill>
                  <a:schemeClr val="tx1"/>
                </a:solidFill>
                <a:latin typeface="Arial" pitchFamily="34" charset="0"/>
                <a:ea typeface="ＭＳ Ｐゴシック" pitchFamily="50" charset="-128"/>
              </a:defRPr>
            </a:lvl1pPr>
            <a:lvl2pPr marL="742950" indent="-285750" eaLnBrk="0" hangingPunct="0">
              <a:defRPr kumimoji="1" b="1">
                <a:solidFill>
                  <a:schemeClr val="tx1"/>
                </a:solidFill>
                <a:latin typeface="Arial" pitchFamily="34" charset="0"/>
                <a:ea typeface="ＭＳ Ｐゴシック" pitchFamily="50" charset="-128"/>
              </a:defRPr>
            </a:lvl2pPr>
            <a:lvl3pPr marL="1143000" indent="-228600" eaLnBrk="0" hangingPunct="0">
              <a:defRPr kumimoji="1" b="1">
                <a:solidFill>
                  <a:schemeClr val="tx1"/>
                </a:solidFill>
                <a:latin typeface="Arial" pitchFamily="34" charset="0"/>
                <a:ea typeface="ＭＳ Ｐゴシック" pitchFamily="50" charset="-128"/>
              </a:defRPr>
            </a:lvl3pPr>
            <a:lvl4pPr marL="1600200" indent="-228600" eaLnBrk="0" hangingPunct="0">
              <a:defRPr kumimoji="1" b="1">
                <a:solidFill>
                  <a:schemeClr val="tx1"/>
                </a:solidFill>
                <a:latin typeface="Arial" pitchFamily="34" charset="0"/>
                <a:ea typeface="ＭＳ Ｐゴシック" pitchFamily="50" charset="-128"/>
              </a:defRPr>
            </a:lvl4pPr>
            <a:lvl5pPr marL="2057400" indent="-228600" eaLnBrk="0" hangingPunct="0">
              <a:defRPr kumimoji="1" b="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9pPr>
          </a:lstStyle>
          <a:p>
            <a:pPr algn="ctr" eaLnBrk="1" hangingPunct="1"/>
            <a:r>
              <a:rPr lang="en-US" altLang="ja-JP" b="0" dirty="0" smtClean="0"/>
              <a:t>IP5 Global Dossier</a:t>
            </a:r>
            <a:endParaRPr lang="ja-JP" altLang="en-US" b="0" dirty="0"/>
          </a:p>
        </p:txBody>
      </p:sp>
      <p:cxnSp>
        <p:nvCxnSpPr>
          <p:cNvPr id="126" name="直線矢印コネクタ 80"/>
          <p:cNvCxnSpPr/>
          <p:nvPr/>
        </p:nvCxnSpPr>
        <p:spPr bwMode="auto">
          <a:xfrm flipH="1">
            <a:off x="1475657" y="2973502"/>
            <a:ext cx="1145057" cy="0"/>
          </a:xfrm>
          <a:prstGeom prst="straightConnector1">
            <a:avLst/>
          </a:prstGeom>
          <a:ln w="762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7" name="Oval 6"/>
          <p:cNvSpPr>
            <a:spLocks noChangeArrowheads="1"/>
          </p:cNvSpPr>
          <p:nvPr/>
        </p:nvSpPr>
        <p:spPr bwMode="auto">
          <a:xfrm>
            <a:off x="7957308" y="5285040"/>
            <a:ext cx="989013" cy="452438"/>
          </a:xfrm>
          <a:prstGeom prst="ellipse">
            <a:avLst/>
          </a:prstGeom>
          <a:solidFill>
            <a:srgbClr val="99FF66"/>
          </a:solidFill>
          <a:ln w="9525">
            <a:solidFill>
              <a:schemeClr val="tx1"/>
            </a:solidFill>
            <a:round/>
            <a:headEnd/>
            <a:tailEnd/>
          </a:ln>
        </p:spPr>
        <p:txBody>
          <a:bodyPr wrap="none" anchor="ctr"/>
          <a:lstStyle/>
          <a:p>
            <a:pPr algn="ctr">
              <a:spcBef>
                <a:spcPct val="0"/>
              </a:spcBef>
            </a:pPr>
            <a:r>
              <a:rPr kumimoji="1" lang="en-US" altLang="ja-JP" sz="1400" dirty="0">
                <a:latin typeface="Arial" charset="0"/>
                <a:ea typeface="ＭＳ Ｐゴシック" pitchFamily="50" charset="-128"/>
              </a:rPr>
              <a:t>Brunei</a:t>
            </a:r>
          </a:p>
        </p:txBody>
      </p:sp>
      <p:sp>
        <p:nvSpPr>
          <p:cNvPr id="128" name="Oval 6"/>
          <p:cNvSpPr>
            <a:spLocks noChangeArrowheads="1"/>
          </p:cNvSpPr>
          <p:nvPr/>
        </p:nvSpPr>
        <p:spPr bwMode="auto">
          <a:xfrm>
            <a:off x="7949371" y="3669297"/>
            <a:ext cx="989013" cy="452438"/>
          </a:xfrm>
          <a:prstGeom prst="ellipse">
            <a:avLst/>
          </a:prstGeom>
          <a:solidFill>
            <a:srgbClr val="99FF66"/>
          </a:solidFill>
          <a:ln w="9525">
            <a:solidFill>
              <a:schemeClr val="tx1"/>
            </a:solidFill>
            <a:round/>
            <a:headEnd/>
            <a:tailEnd/>
          </a:ln>
        </p:spPr>
        <p:txBody>
          <a:bodyPr wrap="none" anchor="ctr"/>
          <a:lstStyle/>
          <a:p>
            <a:pPr algn="ctr">
              <a:spcBef>
                <a:spcPct val="0"/>
              </a:spcBef>
            </a:pPr>
            <a:r>
              <a:rPr kumimoji="1" lang="en-US" altLang="ja-JP" sz="1400" dirty="0">
                <a:latin typeface="Arial" charset="0"/>
                <a:ea typeface="ＭＳ Ｐゴシック" pitchFamily="50" charset="-128"/>
              </a:rPr>
              <a:t>Laos</a:t>
            </a:r>
          </a:p>
        </p:txBody>
      </p:sp>
      <p:sp>
        <p:nvSpPr>
          <p:cNvPr id="129" name="Oval 6"/>
          <p:cNvSpPr>
            <a:spLocks noChangeArrowheads="1"/>
          </p:cNvSpPr>
          <p:nvPr/>
        </p:nvSpPr>
        <p:spPr bwMode="auto">
          <a:xfrm>
            <a:off x="6776740" y="2596700"/>
            <a:ext cx="989013" cy="452438"/>
          </a:xfrm>
          <a:prstGeom prst="ellipse">
            <a:avLst/>
          </a:prstGeom>
          <a:solidFill>
            <a:srgbClr val="99FF66"/>
          </a:solidFill>
          <a:ln w="9525">
            <a:solidFill>
              <a:schemeClr val="tx1"/>
            </a:solidFill>
            <a:round/>
            <a:headEnd/>
            <a:tailEnd/>
          </a:ln>
        </p:spPr>
        <p:txBody>
          <a:bodyPr wrap="none" anchor="ctr"/>
          <a:lstStyle/>
          <a:p>
            <a:pPr algn="ctr">
              <a:spcBef>
                <a:spcPct val="0"/>
              </a:spcBef>
            </a:pPr>
            <a:r>
              <a:rPr kumimoji="1" lang="en-US" altLang="ja-JP" sz="1600" dirty="0">
                <a:latin typeface="Arial" charset="0"/>
                <a:ea typeface="ＭＳ Ｐゴシック" pitchFamily="50" charset="-128"/>
              </a:rPr>
              <a:t>Indonesia</a:t>
            </a:r>
          </a:p>
        </p:txBody>
      </p:sp>
      <p:sp>
        <p:nvSpPr>
          <p:cNvPr id="132" name="テキスト ボックス 61446"/>
          <p:cNvSpPr txBox="1">
            <a:spLocks noChangeArrowheads="1"/>
          </p:cNvSpPr>
          <p:nvPr/>
        </p:nvSpPr>
        <p:spPr bwMode="auto">
          <a:xfrm>
            <a:off x="6555754" y="5733185"/>
            <a:ext cx="1519238" cy="70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eaLnBrk="0" hangingPunct="0">
              <a:defRPr kumimoji="1" b="1">
                <a:solidFill>
                  <a:schemeClr val="tx1"/>
                </a:solidFill>
                <a:latin typeface="Arial" pitchFamily="34" charset="0"/>
                <a:ea typeface="ＭＳ Ｐゴシック" pitchFamily="50" charset="-128"/>
              </a:defRPr>
            </a:lvl1pPr>
            <a:lvl2pPr marL="742950" indent="-285750" eaLnBrk="0" hangingPunct="0">
              <a:defRPr kumimoji="1" b="1">
                <a:solidFill>
                  <a:schemeClr val="tx1"/>
                </a:solidFill>
                <a:latin typeface="Arial" pitchFamily="34" charset="0"/>
                <a:ea typeface="ＭＳ Ｐゴシック" pitchFamily="50" charset="-128"/>
              </a:defRPr>
            </a:lvl2pPr>
            <a:lvl3pPr marL="1143000" indent="-228600" eaLnBrk="0" hangingPunct="0">
              <a:defRPr kumimoji="1" b="1">
                <a:solidFill>
                  <a:schemeClr val="tx1"/>
                </a:solidFill>
                <a:latin typeface="Arial" pitchFamily="34" charset="0"/>
                <a:ea typeface="ＭＳ Ｐゴシック" pitchFamily="50" charset="-128"/>
              </a:defRPr>
            </a:lvl3pPr>
            <a:lvl4pPr marL="1600200" indent="-228600" eaLnBrk="0" hangingPunct="0">
              <a:defRPr kumimoji="1" b="1">
                <a:solidFill>
                  <a:schemeClr val="tx1"/>
                </a:solidFill>
                <a:latin typeface="Arial" pitchFamily="34" charset="0"/>
                <a:ea typeface="ＭＳ Ｐゴシック" pitchFamily="50" charset="-128"/>
              </a:defRPr>
            </a:lvl4pPr>
            <a:lvl5pPr marL="2057400" indent="-228600" eaLnBrk="0" hangingPunct="0">
              <a:defRPr kumimoji="1" b="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9pPr>
          </a:lstStyle>
          <a:p>
            <a:pPr algn="ctr" eaLnBrk="1" hangingPunct="1"/>
            <a:r>
              <a:rPr lang="en-US" altLang="ja-JP" sz="2000" b="0" dirty="0" smtClean="0"/>
              <a:t>Depositing Offices</a:t>
            </a:r>
            <a:endParaRPr lang="ja-JP" altLang="en-US" sz="2000" b="0" dirty="0"/>
          </a:p>
        </p:txBody>
      </p:sp>
      <p:sp>
        <p:nvSpPr>
          <p:cNvPr id="86" name="Rounded Rectangle 85"/>
          <p:cNvSpPr/>
          <p:nvPr/>
        </p:nvSpPr>
        <p:spPr>
          <a:xfrm>
            <a:off x="6555755" y="3061916"/>
            <a:ext cx="1393616" cy="3267130"/>
          </a:xfrm>
          <a:prstGeom prst="roundRect">
            <a:avLst/>
          </a:prstGeom>
          <a:noFill/>
          <a:ln w="57150" algn="ctr">
            <a:solidFill>
              <a:srgbClr val="92D05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US"/>
          </a:p>
        </p:txBody>
      </p:sp>
      <p:sp>
        <p:nvSpPr>
          <p:cNvPr id="134" name="Rectangle 2"/>
          <p:cNvSpPr txBox="1">
            <a:spLocks noChangeArrowheads="1"/>
          </p:cNvSpPr>
          <p:nvPr/>
        </p:nvSpPr>
        <p:spPr bwMode="auto">
          <a:xfrm>
            <a:off x="398512" y="498475"/>
            <a:ext cx="824547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kumimoji="1" sz="2400" b="1">
                <a:solidFill>
                  <a:srgbClr val="3333FF"/>
                </a:solidFill>
                <a:latin typeface="+mj-lt"/>
                <a:ea typeface="+mj-ea"/>
                <a:cs typeface="+mj-cs"/>
              </a:defRPr>
            </a:lvl1pPr>
            <a:lvl2pPr algn="l" rtl="0" eaLnBrk="0" fontAlgn="base" hangingPunct="0">
              <a:spcBef>
                <a:spcPct val="0"/>
              </a:spcBef>
              <a:spcAft>
                <a:spcPct val="0"/>
              </a:spcAft>
              <a:defRPr kumimoji="1" sz="2400" b="1">
                <a:solidFill>
                  <a:srgbClr val="3333FF"/>
                </a:solidFill>
                <a:latin typeface="Arial" pitchFamily="34" charset="0"/>
                <a:ea typeface="ＭＳ Ｐゴシック" pitchFamily="50" charset="-128"/>
              </a:defRPr>
            </a:lvl2pPr>
            <a:lvl3pPr algn="l" rtl="0" eaLnBrk="0" fontAlgn="base" hangingPunct="0">
              <a:spcBef>
                <a:spcPct val="0"/>
              </a:spcBef>
              <a:spcAft>
                <a:spcPct val="0"/>
              </a:spcAft>
              <a:defRPr kumimoji="1" sz="2400" b="1">
                <a:solidFill>
                  <a:srgbClr val="3333FF"/>
                </a:solidFill>
                <a:latin typeface="Arial" pitchFamily="34" charset="0"/>
                <a:ea typeface="ＭＳ Ｐゴシック" pitchFamily="50" charset="-128"/>
              </a:defRPr>
            </a:lvl3pPr>
            <a:lvl4pPr algn="l" rtl="0" eaLnBrk="0" fontAlgn="base" hangingPunct="0">
              <a:spcBef>
                <a:spcPct val="0"/>
              </a:spcBef>
              <a:spcAft>
                <a:spcPct val="0"/>
              </a:spcAft>
              <a:defRPr kumimoji="1" sz="2400" b="1">
                <a:solidFill>
                  <a:srgbClr val="3333FF"/>
                </a:solidFill>
                <a:latin typeface="Arial" pitchFamily="34" charset="0"/>
                <a:ea typeface="ＭＳ Ｐゴシック" pitchFamily="50" charset="-128"/>
              </a:defRPr>
            </a:lvl4pPr>
            <a:lvl5pPr algn="l" rtl="0" eaLnBrk="0" fontAlgn="base" hangingPunct="0">
              <a:spcBef>
                <a:spcPct val="0"/>
              </a:spcBef>
              <a:spcAft>
                <a:spcPct val="0"/>
              </a:spcAft>
              <a:defRPr kumimoji="1" sz="2400" b="1">
                <a:solidFill>
                  <a:srgbClr val="3333FF"/>
                </a:solidFill>
                <a:latin typeface="Arial" pitchFamily="34" charset="0"/>
                <a:ea typeface="ＭＳ Ｐゴシック" pitchFamily="50" charset="-128"/>
              </a:defRPr>
            </a:lvl5pPr>
            <a:lvl6pPr marL="457200" algn="l" rtl="0" fontAlgn="base">
              <a:spcBef>
                <a:spcPct val="0"/>
              </a:spcBef>
              <a:spcAft>
                <a:spcPct val="0"/>
              </a:spcAft>
              <a:defRPr kumimoji="1" sz="2400" b="1">
                <a:solidFill>
                  <a:srgbClr val="3333FF"/>
                </a:solidFill>
                <a:latin typeface="Arial" pitchFamily="34" charset="0"/>
                <a:ea typeface="ＭＳ Ｐゴシック" pitchFamily="50" charset="-128"/>
              </a:defRPr>
            </a:lvl6pPr>
            <a:lvl7pPr marL="914400" algn="l" rtl="0" fontAlgn="base">
              <a:spcBef>
                <a:spcPct val="0"/>
              </a:spcBef>
              <a:spcAft>
                <a:spcPct val="0"/>
              </a:spcAft>
              <a:defRPr kumimoji="1" sz="2400" b="1">
                <a:solidFill>
                  <a:srgbClr val="3333FF"/>
                </a:solidFill>
                <a:latin typeface="Arial" pitchFamily="34" charset="0"/>
                <a:ea typeface="ＭＳ Ｐゴシック" pitchFamily="50" charset="-128"/>
              </a:defRPr>
            </a:lvl7pPr>
            <a:lvl8pPr marL="1371600" algn="l" rtl="0" fontAlgn="base">
              <a:spcBef>
                <a:spcPct val="0"/>
              </a:spcBef>
              <a:spcAft>
                <a:spcPct val="0"/>
              </a:spcAft>
              <a:defRPr kumimoji="1" sz="2400" b="1">
                <a:solidFill>
                  <a:srgbClr val="3333FF"/>
                </a:solidFill>
                <a:latin typeface="Arial" pitchFamily="34" charset="0"/>
                <a:ea typeface="ＭＳ Ｐゴシック" pitchFamily="50" charset="-128"/>
              </a:defRPr>
            </a:lvl8pPr>
            <a:lvl9pPr marL="1828800" algn="l" rtl="0" fontAlgn="base">
              <a:spcBef>
                <a:spcPct val="0"/>
              </a:spcBef>
              <a:spcAft>
                <a:spcPct val="0"/>
              </a:spcAft>
              <a:defRPr kumimoji="1" sz="2400" b="1">
                <a:solidFill>
                  <a:srgbClr val="3333FF"/>
                </a:solidFill>
                <a:latin typeface="Arial" pitchFamily="34" charset="0"/>
                <a:ea typeface="ＭＳ Ｐゴシック" pitchFamily="50" charset="-128"/>
              </a:defRPr>
            </a:lvl9pPr>
          </a:lstStyle>
          <a:p>
            <a:pPr eaLnBrk="1" hangingPunct="1">
              <a:defRPr/>
            </a:pPr>
            <a:r>
              <a:rPr lang="en-US" altLang="ja-JP" sz="3600" b="0" dirty="0">
                <a:solidFill>
                  <a:srgbClr val="00408C"/>
                </a:solidFill>
              </a:rPr>
              <a:t>WIPO CASE Service - Outline</a:t>
            </a:r>
          </a:p>
        </p:txBody>
      </p:sp>
      <p:sp>
        <p:nvSpPr>
          <p:cNvPr id="139" name="Flowchart: Magnetic Disk 3"/>
          <p:cNvSpPr/>
          <p:nvPr/>
        </p:nvSpPr>
        <p:spPr>
          <a:xfrm>
            <a:off x="2620715" y="5765173"/>
            <a:ext cx="890910" cy="519602"/>
          </a:xfrm>
          <a:prstGeom prst="flowChartMagneticDisk">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テキスト ボックス 61446"/>
          <p:cNvSpPr txBox="1">
            <a:spLocks noChangeArrowheads="1"/>
          </p:cNvSpPr>
          <p:nvPr/>
        </p:nvSpPr>
        <p:spPr bwMode="auto">
          <a:xfrm>
            <a:off x="2352452" y="5889972"/>
            <a:ext cx="1494532" cy="36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eaLnBrk="0" hangingPunct="0">
              <a:defRPr kumimoji="1" b="1">
                <a:solidFill>
                  <a:schemeClr val="tx1"/>
                </a:solidFill>
                <a:latin typeface="Arial" pitchFamily="34" charset="0"/>
                <a:ea typeface="ＭＳ Ｐゴシック" pitchFamily="50" charset="-128"/>
              </a:defRPr>
            </a:lvl1pPr>
            <a:lvl2pPr marL="742950" indent="-285750" eaLnBrk="0" hangingPunct="0">
              <a:defRPr kumimoji="1" b="1">
                <a:solidFill>
                  <a:schemeClr val="tx1"/>
                </a:solidFill>
                <a:latin typeface="Arial" pitchFamily="34" charset="0"/>
                <a:ea typeface="ＭＳ Ｐゴシック" pitchFamily="50" charset="-128"/>
              </a:defRPr>
            </a:lvl2pPr>
            <a:lvl3pPr marL="1143000" indent="-228600" eaLnBrk="0" hangingPunct="0">
              <a:defRPr kumimoji="1" b="1">
                <a:solidFill>
                  <a:schemeClr val="tx1"/>
                </a:solidFill>
                <a:latin typeface="Arial" pitchFamily="34" charset="0"/>
                <a:ea typeface="ＭＳ Ｐゴシック" pitchFamily="50" charset="-128"/>
              </a:defRPr>
            </a:lvl3pPr>
            <a:lvl4pPr marL="1600200" indent="-228600" eaLnBrk="0" hangingPunct="0">
              <a:defRPr kumimoji="1" b="1">
                <a:solidFill>
                  <a:schemeClr val="tx1"/>
                </a:solidFill>
                <a:latin typeface="Arial" pitchFamily="34" charset="0"/>
                <a:ea typeface="ＭＳ Ｐゴシック" pitchFamily="50" charset="-128"/>
              </a:defRPr>
            </a:lvl4pPr>
            <a:lvl5pPr marL="2057400" indent="-228600" eaLnBrk="0" hangingPunct="0">
              <a:defRPr kumimoji="1" b="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9pPr>
          </a:lstStyle>
          <a:p>
            <a:pPr algn="ctr" eaLnBrk="1" hangingPunct="1"/>
            <a:r>
              <a:rPr lang="en-US" altLang="ja-JP" b="0" dirty="0" smtClean="0"/>
              <a:t>PCT</a:t>
            </a:r>
          </a:p>
        </p:txBody>
      </p:sp>
      <p:cxnSp>
        <p:nvCxnSpPr>
          <p:cNvPr id="63" name="直線コネクタ 119"/>
          <p:cNvCxnSpPr>
            <a:cxnSpLocks noChangeShapeType="1"/>
          </p:cNvCxnSpPr>
          <p:nvPr/>
        </p:nvCxnSpPr>
        <p:spPr bwMode="auto">
          <a:xfrm flipH="1" flipV="1">
            <a:off x="3710510" y="6239479"/>
            <a:ext cx="2951930" cy="1"/>
          </a:xfrm>
          <a:prstGeom prst="line">
            <a:avLst/>
          </a:prstGeom>
          <a:noFill/>
          <a:ln w="57150" algn="ctr">
            <a:solidFill>
              <a:srgbClr val="92D050"/>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1" name="テキスト ボックス 61446"/>
          <p:cNvSpPr txBox="1">
            <a:spLocks noChangeArrowheads="1"/>
          </p:cNvSpPr>
          <p:nvPr/>
        </p:nvSpPr>
        <p:spPr bwMode="auto">
          <a:xfrm>
            <a:off x="5436096" y="3131807"/>
            <a:ext cx="1519238" cy="461649"/>
          </a:xfrm>
          <a:prstGeom prst="rect">
            <a:avLst/>
          </a:prstGeom>
          <a:noFill/>
          <a:ln>
            <a:noFill/>
          </a:ln>
          <a:extLst/>
        </p:spPr>
        <p:txBody>
          <a:bodyPr wrap="square" lIns="91423" tIns="45712" rIns="91423" bIns="45712">
            <a:spAutoFit/>
          </a:bodyPr>
          <a:lstStyle>
            <a:lvl1pPr eaLnBrk="0" hangingPunct="0">
              <a:defRPr kumimoji="1" b="1">
                <a:solidFill>
                  <a:schemeClr val="tx1"/>
                </a:solidFill>
                <a:latin typeface="Arial" pitchFamily="34" charset="0"/>
                <a:ea typeface="ＭＳ Ｐゴシック" pitchFamily="50" charset="-128"/>
              </a:defRPr>
            </a:lvl1pPr>
            <a:lvl2pPr marL="742950" indent="-285750" eaLnBrk="0" hangingPunct="0">
              <a:defRPr kumimoji="1" b="1">
                <a:solidFill>
                  <a:schemeClr val="tx1"/>
                </a:solidFill>
                <a:latin typeface="Arial" pitchFamily="34" charset="0"/>
                <a:ea typeface="ＭＳ Ｐゴシック" pitchFamily="50" charset="-128"/>
              </a:defRPr>
            </a:lvl2pPr>
            <a:lvl3pPr marL="1143000" indent="-228600" eaLnBrk="0" hangingPunct="0">
              <a:defRPr kumimoji="1" b="1">
                <a:solidFill>
                  <a:schemeClr val="tx1"/>
                </a:solidFill>
                <a:latin typeface="Arial" pitchFamily="34" charset="0"/>
                <a:ea typeface="ＭＳ Ｐゴシック" pitchFamily="50" charset="-128"/>
              </a:defRPr>
            </a:lvl3pPr>
            <a:lvl4pPr marL="1600200" indent="-228600" eaLnBrk="0" hangingPunct="0">
              <a:defRPr kumimoji="1" b="1">
                <a:solidFill>
                  <a:schemeClr val="tx1"/>
                </a:solidFill>
                <a:latin typeface="Arial" pitchFamily="34" charset="0"/>
                <a:ea typeface="ＭＳ Ｐゴシック" pitchFamily="50" charset="-128"/>
              </a:defRPr>
            </a:lvl4pPr>
            <a:lvl5pPr marL="2057400" indent="-228600" eaLnBrk="0" hangingPunct="0">
              <a:defRPr kumimoji="1" b="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9pPr>
          </a:lstStyle>
          <a:p>
            <a:pPr algn="ctr" eaLnBrk="1" hangingPunct="1"/>
            <a:r>
              <a:rPr lang="en-US" altLang="ja-JP" sz="2400" dirty="0" smtClean="0"/>
              <a:t>Access</a:t>
            </a:r>
            <a:endParaRPr lang="ja-JP" altLang="en-US" sz="2400" dirty="0"/>
          </a:p>
        </p:txBody>
      </p:sp>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12477" y="2595148"/>
            <a:ext cx="1109377" cy="756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2477" y="4265538"/>
            <a:ext cx="1109377" cy="806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5" name="直線コネクタ 119"/>
          <p:cNvCxnSpPr>
            <a:cxnSpLocks noChangeShapeType="1"/>
          </p:cNvCxnSpPr>
          <p:nvPr/>
        </p:nvCxnSpPr>
        <p:spPr bwMode="auto">
          <a:xfrm flipH="1" flipV="1">
            <a:off x="3640612" y="3573016"/>
            <a:ext cx="82598" cy="2658721"/>
          </a:xfrm>
          <a:prstGeom prst="line">
            <a:avLst/>
          </a:prstGeom>
          <a:noFill/>
          <a:ln w="57150" algn="ctr">
            <a:solidFill>
              <a:srgbClr val="92D050"/>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6" name="Documents"/>
          <p:cNvSpPr>
            <a:spLocks noEditPoints="1" noChangeArrowheads="1"/>
          </p:cNvSpPr>
          <p:nvPr/>
        </p:nvSpPr>
        <p:spPr bwMode="auto">
          <a:xfrm>
            <a:off x="3124643" y="4170076"/>
            <a:ext cx="629869" cy="66278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ja-JP" altLang="en-US" dirty="0"/>
          </a:p>
        </p:txBody>
      </p:sp>
      <p:sp>
        <p:nvSpPr>
          <p:cNvPr id="54" name="テキスト ボックス 61446"/>
          <p:cNvSpPr txBox="1">
            <a:spLocks noChangeArrowheads="1"/>
          </p:cNvSpPr>
          <p:nvPr/>
        </p:nvSpPr>
        <p:spPr bwMode="auto">
          <a:xfrm>
            <a:off x="4139952" y="5125101"/>
            <a:ext cx="1674740" cy="64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eaLnBrk="0" hangingPunct="0">
              <a:defRPr kumimoji="1" b="1">
                <a:solidFill>
                  <a:schemeClr val="tx1"/>
                </a:solidFill>
                <a:latin typeface="Arial" pitchFamily="34" charset="0"/>
                <a:ea typeface="ＭＳ Ｐゴシック" pitchFamily="50" charset="-128"/>
              </a:defRPr>
            </a:lvl1pPr>
            <a:lvl2pPr marL="742950" indent="-285750" eaLnBrk="0" hangingPunct="0">
              <a:defRPr kumimoji="1" b="1">
                <a:solidFill>
                  <a:schemeClr val="tx1"/>
                </a:solidFill>
                <a:latin typeface="Arial" pitchFamily="34" charset="0"/>
                <a:ea typeface="ＭＳ Ｐゴシック" pitchFamily="50" charset="-128"/>
              </a:defRPr>
            </a:lvl2pPr>
            <a:lvl3pPr marL="1143000" indent="-228600" eaLnBrk="0" hangingPunct="0">
              <a:defRPr kumimoji="1" b="1">
                <a:solidFill>
                  <a:schemeClr val="tx1"/>
                </a:solidFill>
                <a:latin typeface="Arial" pitchFamily="34" charset="0"/>
                <a:ea typeface="ＭＳ Ｐゴシック" pitchFamily="50" charset="-128"/>
              </a:defRPr>
            </a:lvl3pPr>
            <a:lvl4pPr marL="1600200" indent="-228600" eaLnBrk="0" hangingPunct="0">
              <a:defRPr kumimoji="1" b="1">
                <a:solidFill>
                  <a:schemeClr val="tx1"/>
                </a:solidFill>
                <a:latin typeface="Arial" pitchFamily="34" charset="0"/>
                <a:ea typeface="ＭＳ Ｐゴシック" pitchFamily="50" charset="-128"/>
              </a:defRPr>
            </a:lvl4pPr>
            <a:lvl5pPr marL="2057400" indent="-228600" eaLnBrk="0" hangingPunct="0">
              <a:defRPr kumimoji="1" b="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9pPr>
          </a:lstStyle>
          <a:p>
            <a:pPr algn="ctr" eaLnBrk="1" hangingPunct="1"/>
            <a:r>
              <a:rPr lang="en-US" altLang="ja-JP" b="0" dirty="0" smtClean="0"/>
              <a:t>WIPO CASE Forum</a:t>
            </a:r>
          </a:p>
        </p:txBody>
      </p:sp>
      <p:sp>
        <p:nvSpPr>
          <p:cNvPr id="58" name="テキスト ボックス 61446"/>
          <p:cNvSpPr txBox="1">
            <a:spLocks noChangeArrowheads="1"/>
          </p:cNvSpPr>
          <p:nvPr/>
        </p:nvSpPr>
        <p:spPr bwMode="auto">
          <a:xfrm>
            <a:off x="2077493" y="4198082"/>
            <a:ext cx="1572993" cy="58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eaLnBrk="0" hangingPunct="0">
              <a:defRPr kumimoji="1" b="1">
                <a:solidFill>
                  <a:schemeClr val="tx1"/>
                </a:solidFill>
                <a:latin typeface="Arial" pitchFamily="34" charset="0"/>
                <a:ea typeface="ＭＳ Ｐゴシック" pitchFamily="50" charset="-128"/>
              </a:defRPr>
            </a:lvl1pPr>
            <a:lvl2pPr marL="742950" indent="-285750" eaLnBrk="0" hangingPunct="0">
              <a:defRPr kumimoji="1" b="1">
                <a:solidFill>
                  <a:schemeClr val="tx1"/>
                </a:solidFill>
                <a:latin typeface="Arial" pitchFamily="34" charset="0"/>
                <a:ea typeface="ＭＳ Ｐゴシック" pitchFamily="50" charset="-128"/>
              </a:defRPr>
            </a:lvl2pPr>
            <a:lvl3pPr marL="1143000" indent="-228600" eaLnBrk="0" hangingPunct="0">
              <a:defRPr kumimoji="1" b="1">
                <a:solidFill>
                  <a:schemeClr val="tx1"/>
                </a:solidFill>
                <a:latin typeface="Arial" pitchFamily="34" charset="0"/>
                <a:ea typeface="ＭＳ Ｐゴシック" pitchFamily="50" charset="-128"/>
              </a:defRPr>
            </a:lvl3pPr>
            <a:lvl4pPr marL="1600200" indent="-228600" eaLnBrk="0" hangingPunct="0">
              <a:defRPr kumimoji="1" b="1">
                <a:solidFill>
                  <a:schemeClr val="tx1"/>
                </a:solidFill>
                <a:latin typeface="Arial" pitchFamily="34" charset="0"/>
                <a:ea typeface="ＭＳ Ｐゴシック" pitchFamily="50" charset="-128"/>
              </a:defRPr>
            </a:lvl4pPr>
            <a:lvl5pPr marL="2057400" indent="-228600" eaLnBrk="0" hangingPunct="0">
              <a:defRPr kumimoji="1" b="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Font typeface="Wingdings" pitchFamily="2" charset="2"/>
              <a:defRPr kumimoji="1" b="1">
                <a:solidFill>
                  <a:schemeClr val="tx1"/>
                </a:solidFill>
                <a:latin typeface="Arial" pitchFamily="34" charset="0"/>
                <a:ea typeface="ＭＳ Ｐゴシック" pitchFamily="50" charset="-128"/>
              </a:defRPr>
            </a:lvl9pPr>
          </a:lstStyle>
          <a:p>
            <a:pPr algn="ctr" eaLnBrk="1" hangingPunct="1"/>
            <a:r>
              <a:rPr lang="en-US" altLang="ja-JP" sz="1600" b="0" dirty="0" smtClean="0"/>
              <a:t>Document, Patent Family</a:t>
            </a:r>
            <a:endParaRPr lang="ja-JP" altLang="en-US" sz="1600" b="0" dirty="0"/>
          </a:p>
        </p:txBody>
      </p:sp>
      <p:sp>
        <p:nvSpPr>
          <p:cNvPr id="59" name="Rectangle 58"/>
          <p:cNvSpPr/>
          <p:nvPr/>
        </p:nvSpPr>
        <p:spPr>
          <a:xfrm>
            <a:off x="3310245" y="4305796"/>
            <a:ext cx="184731" cy="461665"/>
          </a:xfrm>
          <a:prstGeom prst="rect">
            <a:avLst/>
          </a:prstGeom>
        </p:spPr>
        <p:txBody>
          <a:bodyPr wrap="none">
            <a:spAutoFit/>
          </a:bodyPr>
          <a:lstStyle/>
          <a:p>
            <a:pPr algn="ctr"/>
            <a:endParaRPr lang="en-US" altLang="ja-JP" dirty="0"/>
          </a:p>
        </p:txBody>
      </p:sp>
      <p:sp>
        <p:nvSpPr>
          <p:cNvPr id="55" name="Oval 6"/>
          <p:cNvSpPr>
            <a:spLocks noChangeArrowheads="1"/>
          </p:cNvSpPr>
          <p:nvPr/>
        </p:nvSpPr>
        <p:spPr bwMode="auto">
          <a:xfrm>
            <a:off x="7983141" y="6379500"/>
            <a:ext cx="989013" cy="452438"/>
          </a:xfrm>
          <a:prstGeom prst="ellipse">
            <a:avLst/>
          </a:prstGeom>
          <a:solidFill>
            <a:srgbClr val="99FF66"/>
          </a:solidFill>
          <a:ln w="9525">
            <a:solidFill>
              <a:schemeClr val="tx1"/>
            </a:solidFill>
            <a:round/>
            <a:headEnd/>
            <a:tailEnd/>
          </a:ln>
        </p:spPr>
        <p:txBody>
          <a:bodyPr wrap="none" anchor="ctr"/>
          <a:lstStyle/>
          <a:p>
            <a:pPr algn="ctr">
              <a:spcBef>
                <a:spcPct val="0"/>
              </a:spcBef>
            </a:pPr>
            <a:r>
              <a:rPr kumimoji="1" lang="en-US" altLang="ja-JP" sz="1400" dirty="0" smtClean="0">
                <a:latin typeface="Arial" charset="0"/>
                <a:ea typeface="ＭＳ Ｐゴシック" pitchFamily="50" charset="-128"/>
              </a:rPr>
              <a:t>Chile</a:t>
            </a:r>
            <a:endParaRPr kumimoji="1" lang="en-US" altLang="ja-JP" sz="1400" dirty="0">
              <a:latin typeface="Arial" charset="0"/>
              <a:ea typeface="ＭＳ Ｐゴシック" pitchFamily="50" charset="-128"/>
            </a:endParaRPr>
          </a:p>
        </p:txBody>
      </p:sp>
      <p:sp>
        <p:nvSpPr>
          <p:cNvPr id="2" name="Curved Left Arrow 1"/>
          <p:cNvSpPr/>
          <p:nvPr/>
        </p:nvSpPr>
        <p:spPr bwMode="auto">
          <a:xfrm rot="9864021">
            <a:off x="2059439" y="1448065"/>
            <a:ext cx="583512" cy="1248535"/>
          </a:xfrm>
          <a:prstGeom prst="curvedLef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4" name="TextBox 3"/>
          <p:cNvSpPr txBox="1"/>
          <p:nvPr/>
        </p:nvSpPr>
        <p:spPr>
          <a:xfrm>
            <a:off x="1902312" y="1072106"/>
            <a:ext cx="2165632" cy="400110"/>
          </a:xfrm>
          <a:prstGeom prst="rect">
            <a:avLst/>
          </a:prstGeom>
          <a:solidFill>
            <a:srgbClr val="0070C0"/>
          </a:solidFill>
        </p:spPr>
        <p:txBody>
          <a:bodyPr wrap="square" rtlCol="0">
            <a:spAutoFit/>
          </a:bodyPr>
          <a:lstStyle/>
          <a:p>
            <a:r>
              <a:rPr lang="en-US" sz="2000" dirty="0" smtClean="0">
                <a:solidFill>
                  <a:srgbClr val="FFFF00"/>
                </a:solidFill>
              </a:rPr>
              <a:t>PATENTSCOPE</a:t>
            </a:r>
            <a:endParaRPr lang="en-US" sz="2000" dirty="0">
              <a:solidFill>
                <a:srgbClr val="FFFF00"/>
              </a:solidFill>
            </a:endParaRPr>
          </a:p>
        </p:txBody>
      </p:sp>
    </p:spTree>
    <p:extLst>
      <p:ext uri="{BB962C8B-B14F-4D97-AF65-F5344CB8AC3E}">
        <p14:creationId xmlns:p14="http://schemas.microsoft.com/office/powerpoint/2010/main" val="4708908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5" y="80628"/>
            <a:ext cx="9036496" cy="6777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702844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1" cy="1440160"/>
          </a:xfrm>
        </p:spPr>
        <p:txBody>
          <a:bodyPr/>
          <a:lstStyle/>
          <a:p>
            <a:r>
              <a:rPr lang="en-US" dirty="0" smtClean="0"/>
              <a:t>GLOBALE </a:t>
            </a:r>
            <a:r>
              <a:rPr lang="en-US" dirty="0"/>
              <a:t>DATENBANKEN UND SYSTEMEN FÜR GEISTIGES EIGENTÜM (KOSTENLOS) </a:t>
            </a:r>
          </a:p>
        </p:txBody>
      </p:sp>
      <p:sp>
        <p:nvSpPr>
          <p:cNvPr id="3" name="Content Placeholder 2"/>
          <p:cNvSpPr>
            <a:spLocks noGrp="1"/>
          </p:cNvSpPr>
          <p:nvPr>
            <p:ph idx="1"/>
          </p:nvPr>
        </p:nvSpPr>
        <p:spPr>
          <a:xfrm>
            <a:off x="683568" y="2204864"/>
            <a:ext cx="7941568" cy="4064893"/>
          </a:xfrm>
        </p:spPr>
        <p:txBody>
          <a:bodyPr/>
          <a:lstStyle/>
          <a:p>
            <a:r>
              <a:rPr lang="en-US" sz="2000" dirty="0"/>
              <a:t>PATENTSCOPE </a:t>
            </a:r>
            <a:endParaRPr lang="en-US" sz="2000" dirty="0" smtClean="0"/>
          </a:p>
          <a:p>
            <a:r>
              <a:rPr lang="en-US" sz="2000" dirty="0" smtClean="0"/>
              <a:t>Global Brands Database</a:t>
            </a:r>
          </a:p>
          <a:p>
            <a:r>
              <a:rPr lang="en-US" sz="2000" dirty="0" smtClean="0"/>
              <a:t>Global Designs Database </a:t>
            </a:r>
          </a:p>
          <a:p>
            <a:r>
              <a:rPr lang="en-US" sz="2000" dirty="0" smtClean="0"/>
              <a:t>WIPO Lex</a:t>
            </a:r>
          </a:p>
          <a:p>
            <a:r>
              <a:rPr lang="en-US" sz="2000" dirty="0"/>
              <a:t>WIPO </a:t>
            </a:r>
            <a:r>
              <a:rPr lang="en-US" sz="2000" dirty="0" smtClean="0"/>
              <a:t>Platform (IPAS</a:t>
            </a:r>
            <a:r>
              <a:rPr lang="en-US" sz="2000" dirty="0"/>
              <a:t>, </a:t>
            </a:r>
            <a:r>
              <a:rPr lang="en-US" sz="2000" dirty="0" smtClean="0"/>
              <a:t>DAS, CASE)</a:t>
            </a:r>
          </a:p>
          <a:p>
            <a:r>
              <a:rPr lang="en-US" sz="2000" dirty="0" smtClean="0"/>
              <a:t>WIPO Global Partnerships Databases (WIPO GREEN, WIPO </a:t>
            </a:r>
            <a:r>
              <a:rPr lang="en-US" sz="2000" dirty="0" err="1" smtClean="0"/>
              <a:t>Re:Search</a:t>
            </a:r>
            <a:r>
              <a:rPr lang="en-US" sz="2000" dirty="0" smtClean="0"/>
              <a:t>)</a:t>
            </a:r>
            <a:endParaRPr lang="en-US" sz="2000" dirty="0"/>
          </a:p>
          <a:p>
            <a:pPr marL="0" indent="0">
              <a:buNone/>
            </a:pPr>
            <a:endParaRPr lang="en-US" dirty="0"/>
          </a:p>
        </p:txBody>
      </p:sp>
      <p:sp>
        <p:nvSpPr>
          <p:cNvPr id="4" name="Right Arrow 3"/>
          <p:cNvSpPr/>
          <p:nvPr/>
        </p:nvSpPr>
        <p:spPr bwMode="auto">
          <a:xfrm>
            <a:off x="233511" y="3861048"/>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72755292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467544" y="1196752"/>
            <a:ext cx="8496944" cy="4968552"/>
          </a:xfrm>
        </p:spPr>
        <p:txBody>
          <a:bodyPr/>
          <a:lstStyle/>
          <a:p>
            <a:pPr eaLnBrk="1" hangingPunct="1"/>
            <a:r>
              <a:rPr lang="en-US" altLang="en-US" sz="2000" dirty="0" smtClean="0">
                <a:ea typeface="MS PGothic" pitchFamily="34" charset="-128"/>
              </a:rPr>
              <a:t>Broad aims:</a:t>
            </a:r>
          </a:p>
          <a:p>
            <a:pPr lvl="1" eaLnBrk="1" hangingPunct="1">
              <a:buFontTx/>
              <a:buChar char="-"/>
            </a:pPr>
            <a:r>
              <a:rPr lang="en-US" altLang="en-US" sz="2000" dirty="0" smtClean="0">
                <a:ea typeface="MS PGothic" pitchFamily="34" charset="-128"/>
              </a:rPr>
              <a:t>Match-making for technology transfer and collaborations</a:t>
            </a:r>
          </a:p>
          <a:p>
            <a:pPr lvl="1" eaLnBrk="1" hangingPunct="1">
              <a:buFontTx/>
              <a:buChar char="-"/>
            </a:pPr>
            <a:r>
              <a:rPr lang="en-US" altLang="en-US" sz="2000" dirty="0" smtClean="0">
                <a:ea typeface="MS PGothic" pitchFamily="34" charset="-128"/>
              </a:rPr>
              <a:t>Reduce transaction costs</a:t>
            </a:r>
          </a:p>
          <a:p>
            <a:pPr lvl="1" eaLnBrk="1" hangingPunct="1">
              <a:buFontTx/>
              <a:buChar char="-"/>
            </a:pPr>
            <a:r>
              <a:rPr lang="en-US" altLang="en-US" sz="2000" dirty="0" smtClean="0">
                <a:ea typeface="MS PGothic" pitchFamily="34" charset="-128"/>
              </a:rPr>
              <a:t>Build on comparative advantages of multi-stakeholder approaches</a:t>
            </a:r>
          </a:p>
          <a:p>
            <a:pPr lvl="1" eaLnBrk="1" hangingPunct="1">
              <a:buFontTx/>
              <a:buChar char="-"/>
            </a:pPr>
            <a:r>
              <a:rPr lang="en-US" altLang="en-US" sz="2000" dirty="0" smtClean="0">
                <a:ea typeface="MS PGothic" pitchFamily="34" charset="-128"/>
              </a:rPr>
              <a:t>Demonstrate practical means for the global policy issues</a:t>
            </a:r>
          </a:p>
          <a:p>
            <a:pPr lvl="1" eaLnBrk="1" hangingPunct="1">
              <a:buFontTx/>
              <a:buChar char="-"/>
            </a:pPr>
            <a:r>
              <a:rPr lang="en-US" altLang="en-US" sz="2000" dirty="0" smtClean="0">
                <a:ea typeface="MS PGothic" pitchFamily="34" charset="-128"/>
              </a:rPr>
              <a:t>Facilitate mutual trust by WIPO’s expertise and impartiality as a member of UNFCCC’s Climate Technology Center and Network</a:t>
            </a:r>
          </a:p>
          <a:p>
            <a:pPr eaLnBrk="1" hangingPunct="1"/>
            <a:r>
              <a:rPr lang="en-US" altLang="en-US" sz="2000" dirty="0" smtClean="0">
                <a:ea typeface="MS PGothic" pitchFamily="34" charset="-128"/>
              </a:rPr>
              <a:t>Recognition:</a:t>
            </a:r>
          </a:p>
          <a:p>
            <a:pPr marL="742950" lvl="2" indent="-342900" eaLnBrk="1" hangingPunct="1">
              <a:buFontTx/>
              <a:buChar char="-"/>
            </a:pPr>
            <a:r>
              <a:rPr lang="en-US" altLang="en-US" sz="2000" dirty="0" smtClean="0">
                <a:ea typeface="MS PGothic" pitchFamily="34" charset="-128"/>
              </a:rPr>
              <a:t>Users want access to technologies, not just patent rights</a:t>
            </a:r>
          </a:p>
          <a:p>
            <a:pPr marL="742950" lvl="2" indent="-342900" eaLnBrk="1" hangingPunct="1">
              <a:buFontTx/>
              <a:buChar char="-"/>
            </a:pPr>
            <a:r>
              <a:rPr lang="en-US" altLang="en-US" sz="2000" dirty="0" smtClean="0">
                <a:ea typeface="MS PGothic" pitchFamily="34" charset="-128"/>
              </a:rPr>
              <a:t>Collaboration (e.g. training) is crucial to tech transfer</a:t>
            </a:r>
          </a:p>
          <a:p>
            <a:pPr eaLnBrk="1" hangingPunct="1"/>
            <a:r>
              <a:rPr lang="en-US" altLang="en-US" sz="2000" dirty="0">
                <a:ea typeface="MS PGothic" pitchFamily="34" charset="-128"/>
              </a:rPr>
              <a:t>Launched in November </a:t>
            </a:r>
            <a:r>
              <a:rPr lang="en-US" altLang="en-US" sz="2000" dirty="0" smtClean="0">
                <a:ea typeface="MS PGothic" pitchFamily="34" charset="-128"/>
              </a:rPr>
              <a:t>2013, expanded to over 2,000 technology offers, 430 registered users</a:t>
            </a:r>
            <a:endParaRPr lang="en-US" altLang="en-US" sz="2000" dirty="0">
              <a:ea typeface="MS PGothic" pitchFamily="34" charset="-128"/>
            </a:endParaRPr>
          </a:p>
          <a:p>
            <a:pPr eaLnBrk="1" hangingPunct="1"/>
            <a:r>
              <a:rPr lang="en-US" altLang="en-US" sz="2000" dirty="0">
                <a:ea typeface="MS PGothic" pitchFamily="34" charset="-128"/>
              </a:rPr>
              <a:t>Partners </a:t>
            </a:r>
            <a:r>
              <a:rPr lang="en-US" altLang="en-US" sz="2000" dirty="0" smtClean="0">
                <a:ea typeface="MS PGothic" pitchFamily="34" charset="-128"/>
              </a:rPr>
              <a:t>(57 as of May 2015) include </a:t>
            </a:r>
            <a:r>
              <a:rPr lang="en-US" altLang="en-US" sz="2000" dirty="0">
                <a:ea typeface="MS PGothic" pitchFamily="34" charset="-128"/>
              </a:rPr>
              <a:t>companies, universities, UN agencies, governments, IPOs, NGOs, </a:t>
            </a:r>
            <a:r>
              <a:rPr lang="en-US" altLang="en-US" sz="2000" dirty="0" smtClean="0">
                <a:ea typeface="MS PGothic" pitchFamily="34" charset="-128"/>
              </a:rPr>
              <a:t>etc</a:t>
            </a:r>
            <a:r>
              <a:rPr lang="en-US" altLang="en-US" sz="2000" dirty="0">
                <a:ea typeface="MS PGothic" pitchFamily="34" charset="-128"/>
              </a:rPr>
              <a:t>.</a:t>
            </a:r>
          </a:p>
          <a:p>
            <a:pPr marL="0" lvl="1" indent="0">
              <a:buNone/>
            </a:pPr>
            <a:endParaRPr lang="en-US" altLang="en-US" sz="2000" dirty="0" smtClean="0">
              <a:ea typeface="MS PGothic" pitchFamily="34" charset="-128"/>
            </a:endParaRPr>
          </a:p>
        </p:txBody>
      </p:sp>
      <p:pic>
        <p:nvPicPr>
          <p:cNvPr id="12291"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39752" y="548680"/>
            <a:ext cx="43830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1207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p:cNvSpPr>
            <a:spLocks noGrp="1"/>
          </p:cNvSpPr>
          <p:nvPr>
            <p:ph type="title"/>
          </p:nvPr>
        </p:nvSpPr>
        <p:spPr>
          <a:xfrm>
            <a:off x="0" y="116632"/>
            <a:ext cx="9144000" cy="792162"/>
          </a:xfrm>
        </p:spPr>
        <p:txBody>
          <a:bodyPr>
            <a:normAutofit/>
          </a:bodyPr>
          <a:lstStyle/>
          <a:p>
            <a:r>
              <a:rPr lang="fr-FR" dirty="0"/>
              <a:t>The Global </a:t>
            </a:r>
            <a:r>
              <a:rPr lang="fr-FR" dirty="0" smtClean="0"/>
              <a:t>Innovation Index</a:t>
            </a:r>
            <a:endParaRPr lang="fr-FR" dirty="0"/>
          </a:p>
        </p:txBody>
      </p:sp>
      <p:sp>
        <p:nvSpPr>
          <p:cNvPr id="32774" name="Espace réservé du texte 6"/>
          <p:cNvSpPr>
            <a:spLocks noGrp="1"/>
          </p:cNvSpPr>
          <p:nvPr>
            <p:ph type="body" idx="1"/>
          </p:nvPr>
        </p:nvSpPr>
        <p:spPr>
          <a:xfrm>
            <a:off x="827584" y="1052736"/>
            <a:ext cx="3600400" cy="360040"/>
          </a:xfrm>
        </p:spPr>
        <p:txBody>
          <a:bodyPr>
            <a:normAutofit fontScale="92500" lnSpcReduction="20000"/>
          </a:bodyPr>
          <a:lstStyle/>
          <a:p>
            <a:r>
              <a:rPr lang="fr-FR" dirty="0">
                <a:solidFill>
                  <a:srgbClr val="6FB7D7"/>
                </a:solidFill>
                <a:latin typeface="Times New Roman" charset="0"/>
                <a:cs typeface="Times New Roman" charset="0"/>
              </a:rPr>
              <a:t>      </a:t>
            </a:r>
            <a:r>
              <a:rPr lang="fr-FR" sz="2200" b="0" dirty="0">
                <a:solidFill>
                  <a:srgbClr val="6FB7D7"/>
                </a:solidFill>
                <a:effectLst>
                  <a:outerShdw blurRad="38100" dist="38100" dir="2700000" algn="tl">
                    <a:srgbClr val="000000">
                      <a:alpha val="43137"/>
                    </a:srgbClr>
                  </a:outerShdw>
                </a:effectLst>
                <a:latin typeface="Arial" charset="0"/>
                <a:cs typeface="Times New Roman" charset="0"/>
              </a:rPr>
              <a:t>RANKING 2013 </a:t>
            </a:r>
          </a:p>
        </p:txBody>
      </p:sp>
      <p:sp>
        <p:nvSpPr>
          <p:cNvPr id="32772" name="Espace réservé du texte 4"/>
          <p:cNvSpPr>
            <a:spLocks noGrp="1"/>
          </p:cNvSpPr>
          <p:nvPr>
            <p:ph type="body" sz="quarter" idx="3"/>
          </p:nvPr>
        </p:nvSpPr>
        <p:spPr>
          <a:xfrm>
            <a:off x="4716016" y="1052736"/>
            <a:ext cx="3744416" cy="360040"/>
          </a:xfrm>
        </p:spPr>
        <p:txBody>
          <a:bodyPr>
            <a:normAutofit fontScale="92500" lnSpcReduction="20000"/>
          </a:bodyPr>
          <a:lstStyle/>
          <a:p>
            <a:r>
              <a:rPr lang="fr-FR" dirty="0">
                <a:solidFill>
                  <a:srgbClr val="6FB7D7"/>
                </a:solidFill>
                <a:latin typeface="Times New Roman" charset="0"/>
                <a:cs typeface="Times New Roman" charset="0"/>
              </a:rPr>
              <a:t>    </a:t>
            </a:r>
            <a:r>
              <a:rPr lang="fr-FR" sz="2200" b="0" dirty="0">
                <a:solidFill>
                  <a:srgbClr val="6FB7D7"/>
                </a:solidFill>
                <a:effectLst>
                  <a:outerShdw blurRad="38100" dist="38100" dir="2700000" algn="tl">
                    <a:srgbClr val="000000">
                      <a:alpha val="43137"/>
                    </a:srgbClr>
                  </a:outerShdw>
                </a:effectLst>
                <a:latin typeface="Arial" charset="0"/>
                <a:cs typeface="Times New Roman" charset="0"/>
              </a:rPr>
              <a:t>RANKING 2014</a:t>
            </a:r>
          </a:p>
        </p:txBody>
      </p:sp>
      <p:sp>
        <p:nvSpPr>
          <p:cNvPr id="6" name="Espace réservé du contenu 5"/>
          <p:cNvSpPr>
            <a:spLocks noGrp="1"/>
          </p:cNvSpPr>
          <p:nvPr>
            <p:ph sz="quarter" idx="4"/>
          </p:nvPr>
        </p:nvSpPr>
        <p:spPr>
          <a:xfrm>
            <a:off x="5004048" y="1412776"/>
            <a:ext cx="3600400" cy="4896544"/>
          </a:xfrm>
        </p:spPr>
        <p:txBody>
          <a:bodyPr>
            <a:normAutofit lnSpcReduction="10000"/>
          </a:bodyPr>
          <a:lstStyle/>
          <a:p>
            <a:pPr marL="0" indent="0" algn="just">
              <a:buNone/>
              <a:defRPr/>
            </a:pPr>
            <a:r>
              <a:rPr lang="fr-FR" sz="1600" dirty="0" smtClean="0">
                <a:ea typeface="+mn-ea"/>
                <a:cs typeface="Times New Roman"/>
              </a:rPr>
              <a:t>  1</a:t>
            </a:r>
            <a:r>
              <a:rPr lang="fr-FR" sz="1600" dirty="0">
                <a:ea typeface="+mn-ea"/>
                <a:cs typeface="Times New Roman"/>
              </a:rPr>
              <a:t>. </a:t>
            </a:r>
            <a:r>
              <a:rPr lang="fr-FR" sz="1600" dirty="0" smtClean="0">
                <a:ea typeface="+mn-ea"/>
                <a:cs typeface="Times New Roman"/>
              </a:rPr>
              <a:t>SWITZERLAND</a:t>
            </a:r>
          </a:p>
          <a:p>
            <a:pPr marL="0" indent="0" algn="just">
              <a:buNone/>
              <a:defRPr/>
            </a:pPr>
            <a:r>
              <a:rPr lang="fr-FR" sz="1600" dirty="0" smtClean="0">
                <a:ea typeface="+mn-ea"/>
                <a:cs typeface="Times New Roman"/>
              </a:rPr>
              <a:t>  2. </a:t>
            </a:r>
            <a:r>
              <a:rPr lang="fr-FR" sz="1600" dirty="0">
                <a:cs typeface="Times New Roman" charset="0"/>
              </a:rPr>
              <a:t>UNITED KINGDOM</a:t>
            </a:r>
            <a:endParaRPr lang="fr-FR" sz="1600" dirty="0">
              <a:cs typeface="Times New Roman"/>
            </a:endParaRPr>
          </a:p>
          <a:p>
            <a:pPr marL="0" indent="0" algn="just">
              <a:buNone/>
              <a:defRPr/>
            </a:pPr>
            <a:r>
              <a:rPr lang="fr-FR" sz="1600" dirty="0" smtClean="0">
                <a:ea typeface="+mn-ea"/>
                <a:cs typeface="Times New Roman"/>
              </a:rPr>
              <a:t>  3</a:t>
            </a:r>
            <a:r>
              <a:rPr lang="fr-FR" sz="1600" dirty="0">
                <a:ea typeface="+mn-ea"/>
                <a:cs typeface="Times New Roman"/>
              </a:rPr>
              <a:t>. </a:t>
            </a:r>
            <a:r>
              <a:rPr lang="fr-FR" sz="1600" dirty="0">
                <a:cs typeface="Times New Roman"/>
              </a:rPr>
              <a:t>SWEDEN</a:t>
            </a:r>
          </a:p>
          <a:p>
            <a:pPr marL="0" indent="0" algn="just">
              <a:buNone/>
              <a:defRPr/>
            </a:pPr>
            <a:r>
              <a:rPr lang="fr-FR" sz="1600" dirty="0" smtClean="0">
                <a:ea typeface="+mn-ea"/>
                <a:cs typeface="Times New Roman"/>
              </a:rPr>
              <a:t>  4</a:t>
            </a:r>
            <a:r>
              <a:rPr lang="fr-FR" sz="1600" dirty="0">
                <a:ea typeface="+mn-ea"/>
                <a:cs typeface="Times New Roman"/>
              </a:rPr>
              <a:t>. </a:t>
            </a:r>
            <a:r>
              <a:rPr lang="fr-FR" sz="1600" dirty="0">
                <a:cs typeface="Times New Roman"/>
              </a:rPr>
              <a:t>FINLAND </a:t>
            </a:r>
            <a:endParaRPr lang="fr-FR" sz="1600" dirty="0" smtClean="0">
              <a:cs typeface="Times New Roman"/>
            </a:endParaRPr>
          </a:p>
          <a:p>
            <a:pPr marL="0" indent="0" algn="just">
              <a:buNone/>
              <a:defRPr/>
            </a:pPr>
            <a:r>
              <a:rPr lang="fr-FR" sz="1600" dirty="0" smtClean="0">
                <a:ea typeface="+mn-ea"/>
                <a:cs typeface="Times New Roman"/>
              </a:rPr>
              <a:t>  5</a:t>
            </a:r>
            <a:r>
              <a:rPr lang="fr-FR" sz="1600" dirty="0">
                <a:ea typeface="+mn-ea"/>
                <a:cs typeface="Times New Roman"/>
              </a:rPr>
              <a:t>. </a:t>
            </a:r>
            <a:r>
              <a:rPr lang="fr-FR" sz="1600" dirty="0">
                <a:cs typeface="Times New Roman"/>
              </a:rPr>
              <a:t>NETHERLANDS</a:t>
            </a:r>
          </a:p>
          <a:p>
            <a:pPr marL="0" indent="0" algn="just">
              <a:buNone/>
              <a:defRPr/>
            </a:pPr>
            <a:r>
              <a:rPr lang="fr-FR" sz="1600" dirty="0" smtClean="0">
                <a:cs typeface="Times New Roman"/>
              </a:rPr>
              <a:t>  6</a:t>
            </a:r>
            <a:r>
              <a:rPr lang="fr-FR" sz="1600" dirty="0">
                <a:cs typeface="Times New Roman"/>
              </a:rPr>
              <a:t>. UNITED STATES OF AMERICA</a:t>
            </a:r>
          </a:p>
          <a:p>
            <a:pPr marL="0" indent="0" algn="just">
              <a:buNone/>
              <a:defRPr/>
            </a:pPr>
            <a:r>
              <a:rPr lang="fr-FR" sz="1600" dirty="0" smtClean="0">
                <a:ea typeface="+mn-ea"/>
                <a:cs typeface="Times New Roman"/>
              </a:rPr>
              <a:t>  7</a:t>
            </a:r>
            <a:r>
              <a:rPr lang="fr-FR" sz="1600" dirty="0">
                <a:ea typeface="+mn-ea"/>
                <a:cs typeface="Times New Roman"/>
              </a:rPr>
              <a:t>. </a:t>
            </a:r>
            <a:r>
              <a:rPr lang="fr-FR" sz="1600" dirty="0">
                <a:cs typeface="Times New Roman"/>
              </a:rPr>
              <a:t>SINGAPORE </a:t>
            </a:r>
            <a:endParaRPr lang="fr-FR" sz="1600" dirty="0" smtClean="0">
              <a:cs typeface="Times New Roman"/>
            </a:endParaRPr>
          </a:p>
          <a:p>
            <a:pPr marL="0" indent="0" algn="just">
              <a:buNone/>
              <a:defRPr/>
            </a:pPr>
            <a:r>
              <a:rPr lang="fr-FR" sz="1600" dirty="0" smtClean="0">
                <a:ea typeface="+mn-ea"/>
                <a:cs typeface="Times New Roman"/>
              </a:rPr>
              <a:t>  8</a:t>
            </a:r>
            <a:r>
              <a:rPr lang="fr-FR" sz="1600" dirty="0">
                <a:ea typeface="+mn-ea"/>
                <a:cs typeface="Times New Roman"/>
              </a:rPr>
              <a:t>. </a:t>
            </a:r>
            <a:r>
              <a:rPr lang="fr-FR" sz="1600" dirty="0">
                <a:cs typeface="Times New Roman"/>
              </a:rPr>
              <a:t>DENMARK </a:t>
            </a:r>
          </a:p>
          <a:p>
            <a:pPr marL="0" indent="0" algn="just">
              <a:buNone/>
              <a:defRPr/>
            </a:pPr>
            <a:r>
              <a:rPr lang="fr-FR" sz="1600" dirty="0" smtClean="0">
                <a:ea typeface="+mn-ea"/>
                <a:cs typeface="Times New Roman"/>
              </a:rPr>
              <a:t>  9</a:t>
            </a:r>
            <a:r>
              <a:rPr lang="fr-FR" sz="1600" dirty="0">
                <a:ea typeface="+mn-ea"/>
                <a:cs typeface="Times New Roman"/>
              </a:rPr>
              <a:t>. </a:t>
            </a:r>
            <a:r>
              <a:rPr lang="fr-FR" sz="1600" dirty="0" smtClean="0">
                <a:ea typeface="+mn-ea"/>
                <a:cs typeface="Times New Roman"/>
              </a:rPr>
              <a:t>LUXEMBOURG</a:t>
            </a:r>
          </a:p>
          <a:p>
            <a:pPr marL="0" indent="0" algn="just">
              <a:buNone/>
              <a:defRPr/>
            </a:pPr>
            <a:r>
              <a:rPr lang="fr-FR" sz="1600" dirty="0" smtClean="0">
                <a:ea typeface="+mn-ea"/>
                <a:cs typeface="Times New Roman"/>
              </a:rPr>
              <a:t>10. </a:t>
            </a:r>
            <a:r>
              <a:rPr lang="fr-FR" sz="1600" dirty="0">
                <a:cs typeface="Times New Roman"/>
              </a:rPr>
              <a:t>HONG KONG (CHINA</a:t>
            </a:r>
            <a:r>
              <a:rPr lang="fr-FR" sz="1600" dirty="0" smtClean="0">
                <a:cs typeface="Times New Roman"/>
              </a:rPr>
              <a:t>)</a:t>
            </a:r>
          </a:p>
          <a:p>
            <a:pPr marL="0" indent="0" algn="just">
              <a:buNone/>
              <a:defRPr/>
            </a:pPr>
            <a:r>
              <a:rPr lang="fr-FR" sz="1600" dirty="0" smtClean="0">
                <a:cs typeface="Times New Roman"/>
              </a:rPr>
              <a:t>11. IRELAND </a:t>
            </a:r>
            <a:endParaRPr lang="fr-FR" sz="1600" dirty="0">
              <a:cs typeface="Times New Roman"/>
            </a:endParaRPr>
          </a:p>
          <a:p>
            <a:pPr marL="0" indent="0" algn="just">
              <a:buNone/>
              <a:defRPr/>
            </a:pPr>
            <a:r>
              <a:rPr lang="fr-FR" sz="1600" dirty="0" smtClean="0">
                <a:cs typeface="Times New Roman"/>
              </a:rPr>
              <a:t>12. CANADA</a:t>
            </a:r>
            <a:endParaRPr lang="fr-FR" sz="1600" dirty="0">
              <a:cs typeface="Times New Roman"/>
            </a:endParaRPr>
          </a:p>
          <a:p>
            <a:pPr marL="0" indent="0" algn="just">
              <a:buNone/>
              <a:defRPr/>
            </a:pPr>
            <a:r>
              <a:rPr lang="fr-FR" sz="1600" dirty="0" smtClean="0">
                <a:cs typeface="Times New Roman"/>
              </a:rPr>
              <a:t>13. GERMANY</a:t>
            </a:r>
            <a:endParaRPr lang="fr-FR" sz="1600" dirty="0">
              <a:cs typeface="Times New Roman"/>
            </a:endParaRPr>
          </a:p>
          <a:p>
            <a:pPr marL="0" indent="0" algn="just">
              <a:buNone/>
              <a:defRPr/>
            </a:pPr>
            <a:r>
              <a:rPr lang="fr-FR" sz="1600" dirty="0" smtClean="0">
                <a:cs typeface="Times New Roman"/>
              </a:rPr>
              <a:t>14. NORWAY </a:t>
            </a:r>
            <a:endParaRPr lang="fr-FR" sz="1600" dirty="0">
              <a:cs typeface="Times New Roman"/>
            </a:endParaRPr>
          </a:p>
          <a:p>
            <a:pPr marL="0" indent="0" algn="just">
              <a:buNone/>
              <a:defRPr/>
            </a:pPr>
            <a:r>
              <a:rPr lang="fr-FR" sz="1600" dirty="0" smtClean="0">
                <a:cs typeface="Times New Roman"/>
              </a:rPr>
              <a:t>15. ISRAEL </a:t>
            </a:r>
          </a:p>
          <a:p>
            <a:pPr marL="0" indent="0" algn="just">
              <a:buNone/>
              <a:defRPr/>
            </a:pPr>
            <a:r>
              <a:rPr lang="fr-FR" sz="1600" dirty="0" smtClean="0">
                <a:cs typeface="Times New Roman"/>
              </a:rPr>
              <a:t>16. KOREA, REPUBLIC OF</a:t>
            </a:r>
          </a:p>
          <a:p>
            <a:pPr marL="0" indent="0" algn="just">
              <a:buNone/>
              <a:defRPr/>
            </a:pPr>
            <a:r>
              <a:rPr lang="fr-FR" sz="1600" dirty="0" smtClean="0">
                <a:cs typeface="Times New Roman"/>
              </a:rPr>
              <a:t>…………………</a:t>
            </a:r>
            <a:endParaRPr lang="fr-FR" sz="1600" dirty="0">
              <a:cs typeface="Times New Roman"/>
            </a:endParaRPr>
          </a:p>
          <a:p>
            <a:pPr marL="0" indent="0" algn="just">
              <a:buNone/>
              <a:defRPr/>
            </a:pPr>
            <a:r>
              <a:rPr lang="fr-FR" sz="1600" dirty="0" smtClean="0">
                <a:cs typeface="Times New Roman"/>
              </a:rPr>
              <a:t>13. </a:t>
            </a:r>
            <a:r>
              <a:rPr lang="fr-FR" sz="1600" b="1" dirty="0" smtClean="0">
                <a:solidFill>
                  <a:srgbClr val="6FB7D7"/>
                </a:solidFill>
                <a:cs typeface="Times New Roman" charset="0"/>
              </a:rPr>
              <a:t>GERMANY</a:t>
            </a:r>
            <a:endParaRPr lang="fr-FR" sz="1600" b="1" dirty="0">
              <a:cs typeface="Times New Roman"/>
            </a:endParaRPr>
          </a:p>
          <a:p>
            <a:pPr marL="0" indent="0" algn="just">
              <a:buNone/>
              <a:defRPr/>
            </a:pPr>
            <a:endParaRPr lang="fr-FR" sz="1600" b="1" dirty="0">
              <a:cs typeface="Times New Roman"/>
            </a:endParaRPr>
          </a:p>
          <a:p>
            <a:pPr marL="0" indent="0" algn="just">
              <a:buNone/>
              <a:defRPr/>
            </a:pPr>
            <a:endParaRPr lang="fr-FR" sz="1600" dirty="0">
              <a:cs typeface="Times New Roman"/>
            </a:endParaRPr>
          </a:p>
          <a:p>
            <a:pPr marL="0" indent="0" algn="just">
              <a:buNone/>
              <a:defRPr/>
            </a:pPr>
            <a:endParaRPr lang="fr-FR" sz="1600" dirty="0">
              <a:cs typeface="Times New Roman"/>
            </a:endParaRPr>
          </a:p>
        </p:txBody>
      </p:sp>
      <p:sp>
        <p:nvSpPr>
          <p:cNvPr id="8" name="Espace réservé du contenu 5"/>
          <p:cNvSpPr txBox="1">
            <a:spLocks/>
          </p:cNvSpPr>
          <p:nvPr/>
        </p:nvSpPr>
        <p:spPr bwMode="auto">
          <a:xfrm>
            <a:off x="1259632" y="1440160"/>
            <a:ext cx="3600400"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Blip>
                <a:blip r:embed="rId2"/>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2"/>
              </a:buBlip>
              <a:defRPr sz="2000">
                <a:solidFill>
                  <a:schemeClr val="tx1"/>
                </a:solidFill>
                <a:latin typeface="+mn-lt"/>
                <a:cs typeface="+mn-cs"/>
              </a:defRPr>
            </a:lvl2pPr>
            <a:lvl3pPr marL="1143000" indent="-228600" algn="l" rtl="0" eaLnBrk="1" fontAlgn="base" hangingPunct="1">
              <a:spcBef>
                <a:spcPct val="20000"/>
              </a:spcBef>
              <a:spcAft>
                <a:spcPct val="0"/>
              </a:spcAft>
              <a:buBlip>
                <a:blip r:embed="rId2"/>
              </a:buBlip>
              <a:defRPr sz="1800">
                <a:solidFill>
                  <a:schemeClr val="tx1"/>
                </a:solidFill>
                <a:latin typeface="+mn-lt"/>
                <a:cs typeface="+mn-cs"/>
              </a:defRPr>
            </a:lvl3pPr>
            <a:lvl4pPr marL="1600200" indent="-228600" algn="l" rtl="0" eaLnBrk="1" fontAlgn="base" hangingPunct="1">
              <a:spcBef>
                <a:spcPct val="20000"/>
              </a:spcBef>
              <a:spcAft>
                <a:spcPct val="0"/>
              </a:spcAft>
              <a:buBlip>
                <a:blip r:embed="rId2"/>
              </a:buBlip>
              <a:defRPr sz="1600">
                <a:solidFill>
                  <a:schemeClr val="tx1"/>
                </a:solidFill>
                <a:latin typeface="+mn-lt"/>
                <a:cs typeface="+mn-cs"/>
              </a:defRPr>
            </a:lvl4pPr>
            <a:lvl5pPr marL="2057400" indent="-228600" algn="l" rtl="0" eaLnBrk="1" fontAlgn="base" hangingPunct="1">
              <a:spcBef>
                <a:spcPct val="20000"/>
              </a:spcBef>
              <a:spcAft>
                <a:spcPct val="0"/>
              </a:spcAft>
              <a:buBlip>
                <a:blip r:embed="rId2"/>
              </a:buBlip>
              <a:defRPr sz="16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16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16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16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1600">
                <a:solidFill>
                  <a:schemeClr val="tx1"/>
                </a:solidFill>
                <a:latin typeface="+mn-lt"/>
                <a:cs typeface="+mn-cs"/>
              </a:defRPr>
            </a:lvl9pPr>
          </a:lstStyle>
          <a:p>
            <a:pPr marL="0" indent="0">
              <a:buFontTx/>
              <a:buNone/>
              <a:defRPr/>
            </a:pPr>
            <a:r>
              <a:rPr lang="fr-FR" sz="1600" kern="0" dirty="0" smtClean="0">
                <a:solidFill>
                  <a:prstClr val="black"/>
                </a:solidFill>
                <a:cs typeface="Times New Roman"/>
              </a:rPr>
              <a:t>  1. SWITZERLAND</a:t>
            </a:r>
          </a:p>
          <a:p>
            <a:pPr marL="0" indent="0">
              <a:buFontTx/>
              <a:buNone/>
              <a:defRPr/>
            </a:pPr>
            <a:r>
              <a:rPr lang="fr-FR" sz="1600" kern="0" dirty="0" smtClean="0">
                <a:solidFill>
                  <a:prstClr val="black"/>
                </a:solidFill>
                <a:cs typeface="Times New Roman"/>
              </a:rPr>
              <a:t>  2. SWEDEN</a:t>
            </a:r>
          </a:p>
          <a:p>
            <a:pPr marL="0" indent="0">
              <a:buFontTx/>
              <a:buNone/>
              <a:defRPr/>
            </a:pPr>
            <a:r>
              <a:rPr lang="fr-FR" sz="1600" kern="0" dirty="0" smtClean="0">
                <a:solidFill>
                  <a:prstClr val="black"/>
                </a:solidFill>
                <a:cs typeface="Times New Roman"/>
              </a:rPr>
              <a:t>  3. </a:t>
            </a:r>
            <a:r>
              <a:rPr lang="fr-FR" sz="1600" dirty="0" smtClean="0">
                <a:solidFill>
                  <a:prstClr val="black"/>
                </a:solidFill>
                <a:cs typeface="Times New Roman" charset="0"/>
              </a:rPr>
              <a:t>UNITED KINGDOM</a:t>
            </a:r>
            <a:endParaRPr lang="fr-FR" sz="1600" kern="0" dirty="0" smtClean="0">
              <a:solidFill>
                <a:prstClr val="black"/>
              </a:solidFill>
              <a:cs typeface="Times New Roman"/>
            </a:endParaRPr>
          </a:p>
          <a:p>
            <a:pPr marL="0" indent="0">
              <a:buFontTx/>
              <a:buNone/>
              <a:defRPr/>
            </a:pPr>
            <a:r>
              <a:rPr lang="fr-FR" sz="1600" kern="0" dirty="0" smtClean="0">
                <a:solidFill>
                  <a:prstClr val="black"/>
                </a:solidFill>
                <a:cs typeface="Times New Roman"/>
              </a:rPr>
              <a:t>  4. NETHERLANDS</a:t>
            </a:r>
          </a:p>
          <a:p>
            <a:pPr marL="0" indent="0">
              <a:buFontTx/>
              <a:buNone/>
              <a:defRPr/>
            </a:pPr>
            <a:r>
              <a:rPr lang="fr-FR" sz="1600" kern="0" dirty="0" smtClean="0">
                <a:solidFill>
                  <a:prstClr val="black"/>
                </a:solidFill>
                <a:cs typeface="Times New Roman"/>
              </a:rPr>
              <a:t>  5. UNITED STATES OF AMERICA</a:t>
            </a:r>
          </a:p>
          <a:p>
            <a:pPr marL="0" indent="0">
              <a:buFontTx/>
              <a:buNone/>
              <a:defRPr/>
            </a:pPr>
            <a:r>
              <a:rPr lang="fr-FR" sz="1600" kern="0" dirty="0" smtClean="0">
                <a:solidFill>
                  <a:prstClr val="black"/>
                </a:solidFill>
                <a:cs typeface="Times New Roman"/>
              </a:rPr>
              <a:t>  6. FINLAND </a:t>
            </a:r>
          </a:p>
          <a:p>
            <a:pPr marL="0" indent="0">
              <a:buFontTx/>
              <a:buNone/>
              <a:defRPr/>
            </a:pPr>
            <a:r>
              <a:rPr lang="fr-FR" sz="1600" kern="0" dirty="0" smtClean="0">
                <a:solidFill>
                  <a:prstClr val="black"/>
                </a:solidFill>
                <a:cs typeface="Times New Roman"/>
              </a:rPr>
              <a:t>  7. HONG KONG (CHINA) </a:t>
            </a:r>
          </a:p>
          <a:p>
            <a:pPr marL="0" indent="0">
              <a:buFontTx/>
              <a:buNone/>
              <a:defRPr/>
            </a:pPr>
            <a:r>
              <a:rPr lang="fr-FR" sz="1600" kern="0" dirty="0" smtClean="0">
                <a:solidFill>
                  <a:prstClr val="black"/>
                </a:solidFill>
                <a:cs typeface="Times New Roman"/>
              </a:rPr>
              <a:t>  8. SINGAPORE </a:t>
            </a:r>
          </a:p>
          <a:p>
            <a:pPr marL="0" indent="0">
              <a:buFontTx/>
              <a:buNone/>
              <a:defRPr/>
            </a:pPr>
            <a:r>
              <a:rPr lang="fr-FR" sz="1600" kern="0" dirty="0" smtClean="0">
                <a:solidFill>
                  <a:prstClr val="black"/>
                </a:solidFill>
                <a:cs typeface="Times New Roman"/>
              </a:rPr>
              <a:t>  9. DENMARK </a:t>
            </a:r>
          </a:p>
          <a:p>
            <a:pPr marL="0" indent="0">
              <a:buFontTx/>
              <a:buNone/>
              <a:defRPr/>
            </a:pPr>
            <a:r>
              <a:rPr lang="fr-FR" sz="1600" kern="0" dirty="0" smtClean="0">
                <a:solidFill>
                  <a:prstClr val="black"/>
                </a:solidFill>
                <a:cs typeface="Times New Roman"/>
              </a:rPr>
              <a:t>10. IRELAND</a:t>
            </a:r>
          </a:p>
          <a:p>
            <a:pPr marL="0" indent="0">
              <a:buFontTx/>
              <a:buNone/>
              <a:defRPr/>
            </a:pPr>
            <a:r>
              <a:rPr lang="fr-FR" sz="1600" dirty="0">
                <a:solidFill>
                  <a:prstClr val="black"/>
                </a:solidFill>
                <a:cs typeface="Times New Roman"/>
              </a:rPr>
              <a:t>11. </a:t>
            </a:r>
            <a:r>
              <a:rPr lang="fr-FR" sz="1600" dirty="0" smtClean="0">
                <a:solidFill>
                  <a:prstClr val="black"/>
                </a:solidFill>
                <a:cs typeface="Times New Roman"/>
              </a:rPr>
              <a:t>CANADA</a:t>
            </a:r>
            <a:endParaRPr lang="fr-FR" sz="1600" dirty="0">
              <a:solidFill>
                <a:prstClr val="black"/>
              </a:solidFill>
              <a:cs typeface="Times New Roman"/>
            </a:endParaRPr>
          </a:p>
          <a:p>
            <a:pPr marL="0" indent="0">
              <a:buFontTx/>
              <a:buNone/>
              <a:defRPr/>
            </a:pPr>
            <a:r>
              <a:rPr lang="fr-FR" sz="1600" dirty="0">
                <a:solidFill>
                  <a:prstClr val="black"/>
                </a:solidFill>
                <a:cs typeface="Times New Roman"/>
              </a:rPr>
              <a:t>12. </a:t>
            </a:r>
            <a:r>
              <a:rPr lang="fr-FR" sz="1600" dirty="0" smtClean="0">
                <a:solidFill>
                  <a:prstClr val="black"/>
                </a:solidFill>
                <a:cs typeface="Times New Roman"/>
              </a:rPr>
              <a:t>LUXEMBOURG</a:t>
            </a:r>
            <a:endParaRPr lang="fr-FR" sz="1600" dirty="0">
              <a:solidFill>
                <a:prstClr val="black"/>
              </a:solidFill>
              <a:cs typeface="Times New Roman"/>
            </a:endParaRPr>
          </a:p>
          <a:p>
            <a:pPr marL="0" indent="0">
              <a:buFontTx/>
              <a:buNone/>
              <a:defRPr/>
            </a:pPr>
            <a:r>
              <a:rPr lang="fr-FR" sz="1600" dirty="0">
                <a:solidFill>
                  <a:prstClr val="black"/>
                </a:solidFill>
                <a:cs typeface="Times New Roman"/>
              </a:rPr>
              <a:t>13. </a:t>
            </a:r>
            <a:r>
              <a:rPr lang="fr-FR" sz="1600" dirty="0" smtClean="0">
                <a:solidFill>
                  <a:prstClr val="black"/>
                </a:solidFill>
                <a:cs typeface="Times New Roman"/>
              </a:rPr>
              <a:t>ICELAND</a:t>
            </a:r>
            <a:endParaRPr lang="fr-FR" sz="1600" dirty="0">
              <a:solidFill>
                <a:prstClr val="black"/>
              </a:solidFill>
              <a:cs typeface="Times New Roman"/>
            </a:endParaRPr>
          </a:p>
          <a:p>
            <a:pPr marL="0" indent="0">
              <a:buFontTx/>
              <a:buNone/>
              <a:defRPr/>
            </a:pPr>
            <a:r>
              <a:rPr lang="fr-FR" sz="1600" dirty="0">
                <a:solidFill>
                  <a:prstClr val="black"/>
                </a:solidFill>
                <a:cs typeface="Times New Roman"/>
              </a:rPr>
              <a:t>14. </a:t>
            </a:r>
            <a:r>
              <a:rPr lang="fr-FR" sz="1600" dirty="0" smtClean="0">
                <a:solidFill>
                  <a:prstClr val="black"/>
                </a:solidFill>
                <a:cs typeface="Times New Roman"/>
              </a:rPr>
              <a:t>ISRAEL </a:t>
            </a:r>
            <a:endParaRPr lang="fr-FR" sz="1600" dirty="0">
              <a:solidFill>
                <a:prstClr val="black"/>
              </a:solidFill>
              <a:cs typeface="Times New Roman"/>
            </a:endParaRPr>
          </a:p>
          <a:p>
            <a:pPr marL="0" indent="0">
              <a:buFontTx/>
              <a:buNone/>
              <a:defRPr/>
            </a:pPr>
            <a:r>
              <a:rPr lang="fr-FR" sz="1600" dirty="0">
                <a:solidFill>
                  <a:prstClr val="black"/>
                </a:solidFill>
                <a:cs typeface="Times New Roman"/>
              </a:rPr>
              <a:t>15. </a:t>
            </a:r>
            <a:r>
              <a:rPr lang="fr-FR" sz="1600" dirty="0" smtClean="0">
                <a:solidFill>
                  <a:prstClr val="black"/>
                </a:solidFill>
                <a:cs typeface="Times New Roman"/>
              </a:rPr>
              <a:t>GERMANY</a:t>
            </a:r>
            <a:endParaRPr lang="fr-FR" sz="1600" dirty="0">
              <a:solidFill>
                <a:prstClr val="black"/>
              </a:solidFill>
              <a:cs typeface="Times New Roman"/>
            </a:endParaRPr>
          </a:p>
          <a:p>
            <a:pPr marL="0" indent="0" algn="just">
              <a:buFontTx/>
              <a:buNone/>
              <a:defRPr/>
            </a:pPr>
            <a:r>
              <a:rPr lang="fr-FR" sz="1600" dirty="0">
                <a:solidFill>
                  <a:prstClr val="black"/>
                </a:solidFill>
                <a:cs typeface="Times New Roman"/>
              </a:rPr>
              <a:t>…………..</a:t>
            </a:r>
          </a:p>
          <a:p>
            <a:pPr marL="0" indent="0" algn="just">
              <a:buFontTx/>
              <a:buNone/>
              <a:defRPr/>
            </a:pPr>
            <a:r>
              <a:rPr lang="fr-FR" sz="1600" dirty="0" smtClean="0">
                <a:solidFill>
                  <a:prstClr val="black"/>
                </a:solidFill>
                <a:cs typeface="Times New Roman"/>
              </a:rPr>
              <a:t>15. </a:t>
            </a:r>
            <a:r>
              <a:rPr lang="fr-FR" sz="1600" b="1" dirty="0" smtClean="0">
                <a:solidFill>
                  <a:srgbClr val="6FB7D7"/>
                </a:solidFill>
                <a:cs typeface="Times New Roman" charset="0"/>
              </a:rPr>
              <a:t>GERMANY</a:t>
            </a:r>
            <a:endParaRPr lang="fr-FR" sz="1600" b="1" dirty="0">
              <a:solidFill>
                <a:prstClr val="black"/>
              </a:solidFill>
              <a:cs typeface="Times New Roman"/>
            </a:endParaRPr>
          </a:p>
          <a:p>
            <a:pPr marL="0" indent="0" algn="just">
              <a:buFontTx/>
              <a:buNone/>
              <a:defRPr/>
            </a:pPr>
            <a:r>
              <a:rPr lang="fr-FR" sz="1600" kern="0" dirty="0" smtClean="0">
                <a:solidFill>
                  <a:prstClr val="black"/>
                </a:solidFill>
                <a:cs typeface="Times New Roman"/>
              </a:rPr>
              <a:t> </a:t>
            </a:r>
          </a:p>
        </p:txBody>
      </p:sp>
    </p:spTree>
    <p:extLst>
      <p:ext uri="{BB962C8B-B14F-4D97-AF65-F5344CB8AC3E}">
        <p14:creationId xmlns:p14="http://schemas.microsoft.com/office/powerpoint/2010/main" val="1698971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3" descr="cid:b9ccf605-b1d0-4a84-94a0-2843a2ba8075@ictsd.local"/>
          <p:cNvPicPr>
            <a:picLocks noChangeAspect="1" noChangeArrowheads="1"/>
          </p:cNvPicPr>
          <p:nvPr/>
        </p:nvPicPr>
        <p:blipFill>
          <a:blip r:embed="rId2" r:link="rId3" cstate="email">
            <a:extLst>
              <a:ext uri="{28A0092B-C50C-407E-A947-70E740481C1C}">
                <a14:useLocalDpi xmlns:a14="http://schemas.microsoft.com/office/drawing/2010/main"/>
              </a:ext>
            </a:extLst>
          </a:blip>
          <a:srcRect/>
          <a:stretch>
            <a:fillRect/>
          </a:stretch>
        </p:blipFill>
        <p:spPr bwMode="auto">
          <a:xfrm>
            <a:off x="1389063" y="4416425"/>
            <a:ext cx="14890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3" descr="D:\Users\wai\AppData\Local\Microsoft\Windows\Temporary Internet Files\Content.Word\300x98px-FICPI_w_1col_pos_left.png"/>
          <p:cNvPicPr>
            <a:picLocks noChangeAspect="1" noChangeArrowheads="1"/>
          </p:cNvPicPr>
          <p:nvPr/>
        </p:nvPicPr>
        <p:blipFill>
          <a:blip r:embed="rId4" cstate="email">
            <a:extLst>
              <a:ext uri="{28A0092B-C50C-407E-A947-70E740481C1C}">
                <a14:useLocalDpi xmlns:a14="http://schemas.microsoft.com/office/drawing/2010/main"/>
              </a:ext>
            </a:extLst>
          </a:blip>
          <a:srcRect r="64993"/>
          <a:stretch>
            <a:fillRect/>
          </a:stretch>
        </p:blipFill>
        <p:spPr bwMode="auto">
          <a:xfrm>
            <a:off x="6546850" y="1720850"/>
            <a:ext cx="950913"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9" descr="D:\Users\wai\AppData\Local\Microsoft\Windows\Temporary Internet Files\Content.Outlook\NMWM43F2\logo_solben.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0338" y="2894013"/>
            <a:ext cx="17605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3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92600" y="1560513"/>
            <a:ext cx="18161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911600" y="2673350"/>
            <a:ext cx="217011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2" descr="N:\ORGgcd\Shared\_WIPO Green\Communications\Partner logo &amp; text\AUTM_4C_wTag.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34963" y="2159000"/>
            <a:ext cx="152717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3" descr="N:\ORGgcd\Shared\_WIPO Green\Communications\Partner logo &amp; text\cickenya.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563813" y="3890963"/>
            <a:ext cx="243363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4" descr="N:\ORGgcd\Shared\_WIPO Green\Communications\Partner logo &amp; text\CIPIT.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041650" y="4743450"/>
            <a:ext cx="1239838"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5" descr="N:\ORGgcd\Shared\_WIPO Green\Communications\Partner logo &amp; text\EcoMachines Logo - high resolution (2).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689475" y="2413000"/>
            <a:ext cx="19891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6" descr="N:\ORGgcd\Shared\_WIPO Green\Communications\Partner logo &amp; text\fortec.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333500" y="1130300"/>
            <a:ext cx="8001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7" descr="N:\ORGgcd\Shared\_WIPO Green\Communications\Partner logo &amp; text\INFOdev.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452688" y="1147763"/>
            <a:ext cx="158908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8" descr="N:\ORGgcd\Shared\_WIPO Green\Communications\Partner logo &amp; text\inovent.gif"/>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60338" y="3811588"/>
            <a:ext cx="17018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9" descr="N:\ORGgcd\Shared\_WIPO Green\Communications\Partner logo &amp; text\INPI.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032000" y="2817813"/>
            <a:ext cx="1779588"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0" descr="N:\ORGgcd\Shared\_WIPO Green\Communications\Partner logo &amp; text\IPSEVA-Logo-Hires.jp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471988" y="4762500"/>
            <a:ext cx="18081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4" descr="N:\ORGgcd\Shared\_WIPO Green\Communications\Partner logo &amp; text\ssgate Logo withouttext.jp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365125" y="4492625"/>
            <a:ext cx="9683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5" descr="N:\ORGgcd\Shared\_WIPO Green\Communications\Partner logo &amp; text\The Innovation Hub logo.jp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584325" y="3584575"/>
            <a:ext cx="25860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4" descr="Schermata 2013-09-02 a 09.20.11.png"/>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bwMode="auto">
          <a:xfrm>
            <a:off x="4791075" y="3349625"/>
            <a:ext cx="178752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6" descr="N:\ORGgcd\Shared\_WIPO Green\Communications\Partner logo &amp; text\EPO_4C.jpg"/>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4626769" y="6021388"/>
            <a:ext cx="1498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21" descr="http://www.wipo.int/export/sites/www/research/logos/piipa.png"/>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238125" y="1084263"/>
            <a:ext cx="871538"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Picture 22" descr="D:\Users\wai\AppData\Local\Microsoft\Windows\Temporary Internet Files\Content.Outlook\NMWM43F2\bamboo logo_final  .jpg"/>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2312988" y="1887538"/>
            <a:ext cx="17446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8" name="Picture 24" descr="D:\Users\wai\AppData\Local\Microsoft\Windows\Temporary Internet Files\Content.Outlook\NMWM43F2\LOGO R20blockmark.png"/>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6958013" y="3344863"/>
            <a:ext cx="17049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8" descr="http://www.rit.edu/research/media/global/GlobalResearchUNGlobal.JPG"/>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160338" y="5564188"/>
            <a:ext cx="21193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0" name="Picture 25" descr="images"/>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6562725" y="4429125"/>
            <a:ext cx="133191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1" name="Picture 26" descr="N:\ORGgcd\Shared\_WIPO Green\Communications\Partner logo &amp; text\ADB.tif"/>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8096250" y="4259263"/>
            <a:ext cx="798513"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Picture 27"/>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6178550" y="1103313"/>
            <a:ext cx="8001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Picture 30"/>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4343400" y="1084263"/>
            <a:ext cx="148748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Picture 33"/>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5156200" y="4017963"/>
            <a:ext cx="11239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5" name="Picture 31" descr="UNOSSC JointLogo ColorUN.eps"/>
          <p:cNvPicPr>
            <a:picLocks noChangeAspect="1"/>
          </p:cNvPicPr>
          <p:nvPr/>
        </p:nvPicPr>
        <p:blipFill>
          <a:blip r:embed="rId30" cstate="email">
            <a:extLst>
              <a:ext uri="{28A0092B-C50C-407E-A947-70E740481C1C}">
                <a14:useLocalDpi xmlns:a14="http://schemas.microsoft.com/office/drawing/2010/main"/>
              </a:ext>
            </a:extLst>
          </a:blip>
          <a:srcRect/>
          <a:stretch>
            <a:fillRect/>
          </a:stretch>
        </p:blipFill>
        <p:spPr bwMode="auto">
          <a:xfrm>
            <a:off x="6845300" y="2427288"/>
            <a:ext cx="216535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6" name="Picture 35" descr="Givewatts_Logo_Black.eps"/>
          <p:cNvPicPr>
            <a:picLocks noChangeAspect="1"/>
          </p:cNvPicPr>
          <p:nvPr/>
        </p:nvPicPr>
        <p:blipFill>
          <a:blip r:embed="rId31" cstate="email">
            <a:extLst>
              <a:ext uri="{28A0092B-C50C-407E-A947-70E740481C1C}">
                <a14:useLocalDpi xmlns:a14="http://schemas.microsoft.com/office/drawing/2010/main"/>
              </a:ext>
            </a:extLst>
          </a:blip>
          <a:srcRect/>
          <a:stretch>
            <a:fillRect/>
          </a:stretch>
        </p:blipFill>
        <p:spPr bwMode="auto">
          <a:xfrm>
            <a:off x="365125" y="6454480"/>
            <a:ext cx="2087563" cy="21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7" name="Picture 36" descr="Villgro logo.eps"/>
          <p:cNvPicPr>
            <a:picLocks noChangeAspect="1"/>
          </p:cNvPicPr>
          <p:nvPr/>
        </p:nvPicPr>
        <p:blipFill>
          <a:blip r:embed="rId32" cstate="email">
            <a:extLst>
              <a:ext uri="{28A0092B-C50C-407E-A947-70E740481C1C}">
                <a14:useLocalDpi xmlns:a14="http://schemas.microsoft.com/office/drawing/2010/main"/>
              </a:ext>
            </a:extLst>
          </a:blip>
          <a:srcRect/>
          <a:stretch>
            <a:fillRect/>
          </a:stretch>
        </p:blipFill>
        <p:spPr bwMode="auto">
          <a:xfrm>
            <a:off x="4941888" y="5276850"/>
            <a:ext cx="12827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68" name="Group 39"/>
          <p:cNvGrpSpPr>
            <a:grpSpLocks/>
          </p:cNvGrpSpPr>
          <p:nvPr/>
        </p:nvGrpSpPr>
        <p:grpSpPr bwMode="auto">
          <a:xfrm>
            <a:off x="7518400" y="1130300"/>
            <a:ext cx="1376363" cy="1009650"/>
            <a:chOff x="1617995" y="1137052"/>
            <a:chExt cx="1430004" cy="1048924"/>
          </a:xfrm>
        </p:grpSpPr>
        <p:pic>
          <p:nvPicPr>
            <p:cNvPr id="14375" name="Picture 40" descr="D:\Users\wai\AppData\Local\Microsoft\Windows\Temporary Internet Files\Content.Outlook\NMWM43F2\UNEPfullcyan.JPG"/>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1617995" y="1137052"/>
              <a:ext cx="1430004" cy="72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6" name="Picture 41" descr="D:\Users\wai\AppData\Local\Microsoft\Windows\Temporary Internet Files\Content.Outlook\NMWM43F2\Logo_high.jpg"/>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1631146" y="1928813"/>
              <a:ext cx="1281123" cy="2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69" name="Picture 42" descr="CambridgeIP_color.eps"/>
          <p:cNvPicPr>
            <a:picLocks noChangeAspect="1"/>
          </p:cNvPicPr>
          <p:nvPr/>
        </p:nvPicPr>
        <p:blipFill>
          <a:blip r:embed="rId35" cstate="email">
            <a:extLst>
              <a:ext uri="{28A0092B-C50C-407E-A947-70E740481C1C}">
                <a14:useLocalDpi xmlns:a14="http://schemas.microsoft.com/office/drawing/2010/main"/>
              </a:ext>
            </a:extLst>
          </a:blip>
          <a:srcRect/>
          <a:stretch>
            <a:fillRect/>
          </a:stretch>
        </p:blipFill>
        <p:spPr bwMode="auto">
          <a:xfrm>
            <a:off x="2685807" y="6253015"/>
            <a:ext cx="180657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0" name="Rectangle 1"/>
          <p:cNvSpPr>
            <a:spLocks noChangeArrowheads="1"/>
          </p:cNvSpPr>
          <p:nvPr/>
        </p:nvSpPr>
        <p:spPr bwMode="auto">
          <a:xfrm>
            <a:off x="7092950" y="5995988"/>
            <a:ext cx="1997075" cy="8620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6"/>
              </a:buBlip>
              <a:defRPr sz="2400">
                <a:solidFill>
                  <a:schemeClr val="tx1"/>
                </a:solidFill>
                <a:latin typeface="Arial" pitchFamily="34" charset="0"/>
                <a:cs typeface="Arial" pitchFamily="34" charset="0"/>
              </a:defRPr>
            </a:lvl1pPr>
            <a:lvl2pPr marL="742950" indent="-285750">
              <a:spcBef>
                <a:spcPct val="20000"/>
              </a:spcBef>
              <a:buBlip>
                <a:blip r:embed="rId36"/>
              </a:buBlip>
              <a:defRPr sz="2400">
                <a:solidFill>
                  <a:schemeClr val="tx1"/>
                </a:solidFill>
                <a:latin typeface="Arial" pitchFamily="34" charset="0"/>
                <a:cs typeface="Arial" pitchFamily="34" charset="0"/>
              </a:defRPr>
            </a:lvl2pPr>
            <a:lvl3pPr marL="1143000" indent="-228600">
              <a:spcBef>
                <a:spcPct val="20000"/>
              </a:spcBef>
              <a:buBlip>
                <a:blip r:embed="rId36"/>
              </a:buBlip>
              <a:defRPr sz="2400">
                <a:solidFill>
                  <a:schemeClr val="tx1"/>
                </a:solidFill>
                <a:latin typeface="Arial" pitchFamily="34" charset="0"/>
                <a:cs typeface="Arial" pitchFamily="34" charset="0"/>
              </a:defRPr>
            </a:lvl3pPr>
            <a:lvl4pPr marL="1600200" indent="-228600">
              <a:spcBef>
                <a:spcPct val="20000"/>
              </a:spcBef>
              <a:buBlip>
                <a:blip r:embed="rId36"/>
              </a:buBlip>
              <a:defRPr sz="2400">
                <a:solidFill>
                  <a:schemeClr val="tx1"/>
                </a:solidFill>
                <a:latin typeface="Arial" pitchFamily="34" charset="0"/>
                <a:cs typeface="Arial" pitchFamily="34" charset="0"/>
              </a:defRPr>
            </a:lvl4pPr>
            <a:lvl5pPr marL="2057400" indent="-228600">
              <a:spcBef>
                <a:spcPct val="20000"/>
              </a:spcBef>
              <a:buBlip>
                <a:blip r:embed="rId3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dirty="0"/>
          </a:p>
        </p:txBody>
      </p:sp>
      <p:pic>
        <p:nvPicPr>
          <p:cNvPr id="14371" name="Picture 3" descr="N:\ORGgcd\Shared\_WIPO Green\Communications\Partner logo &amp; text\sie_logo_petrol_cmyk.jpg"/>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6429375" y="6396038"/>
            <a:ext cx="182086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2" name="Picture 2" descr="N:\ORGgcd\Shared\_WIPO Green\Communications\Partner logo &amp; text\Sathguru.jpg"/>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6350000" y="5284788"/>
            <a:ext cx="16383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3" name="Picture 38" descr="ICC Vert logo_ENG_PMS300.eps"/>
          <p:cNvPicPr>
            <a:picLocks noChangeAspect="1"/>
          </p:cNvPicPr>
          <p:nvPr/>
        </p:nvPicPr>
        <p:blipFill>
          <a:blip r:embed="rId39" cstate="email">
            <a:extLst>
              <a:ext uri="{28A0092B-C50C-407E-A947-70E740481C1C}">
                <a14:useLocalDpi xmlns:a14="http://schemas.microsoft.com/office/drawing/2010/main"/>
              </a:ext>
            </a:extLst>
          </a:blip>
          <a:srcRect/>
          <a:stretch>
            <a:fillRect/>
          </a:stretch>
        </p:blipFill>
        <p:spPr bwMode="auto">
          <a:xfrm>
            <a:off x="8250238" y="5376863"/>
            <a:ext cx="77152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4" name="Rectangle 2"/>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6"/>
              </a:buBlip>
              <a:defRPr sz="2400">
                <a:solidFill>
                  <a:schemeClr val="tx1"/>
                </a:solidFill>
                <a:latin typeface="Arial" pitchFamily="34" charset="0"/>
                <a:cs typeface="Arial" pitchFamily="34" charset="0"/>
              </a:defRPr>
            </a:lvl1pPr>
            <a:lvl2pPr marL="742950" indent="-285750">
              <a:spcBef>
                <a:spcPct val="20000"/>
              </a:spcBef>
              <a:buBlip>
                <a:blip r:embed="rId36"/>
              </a:buBlip>
              <a:defRPr sz="2400">
                <a:solidFill>
                  <a:schemeClr val="tx1"/>
                </a:solidFill>
                <a:latin typeface="Arial" pitchFamily="34" charset="0"/>
                <a:cs typeface="Arial" pitchFamily="34" charset="0"/>
              </a:defRPr>
            </a:lvl2pPr>
            <a:lvl3pPr marL="1143000" indent="-228600">
              <a:spcBef>
                <a:spcPct val="20000"/>
              </a:spcBef>
              <a:buBlip>
                <a:blip r:embed="rId36"/>
              </a:buBlip>
              <a:defRPr sz="2400">
                <a:solidFill>
                  <a:schemeClr val="tx1"/>
                </a:solidFill>
                <a:latin typeface="Arial" pitchFamily="34" charset="0"/>
                <a:cs typeface="Arial" pitchFamily="34" charset="0"/>
              </a:defRPr>
            </a:lvl3pPr>
            <a:lvl4pPr marL="1600200" indent="-228600">
              <a:spcBef>
                <a:spcPct val="20000"/>
              </a:spcBef>
              <a:buBlip>
                <a:blip r:embed="rId36"/>
              </a:buBlip>
              <a:defRPr sz="2400">
                <a:solidFill>
                  <a:schemeClr val="tx1"/>
                </a:solidFill>
                <a:latin typeface="Arial" pitchFamily="34" charset="0"/>
                <a:cs typeface="Arial" pitchFamily="34" charset="0"/>
              </a:defRPr>
            </a:lvl4pPr>
            <a:lvl5pPr marL="2057400" indent="-228600">
              <a:spcBef>
                <a:spcPct val="20000"/>
              </a:spcBef>
              <a:buBlip>
                <a:blip r:embed="rId3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3600" dirty="0" smtClean="0">
                <a:solidFill>
                  <a:srgbClr val="00408C"/>
                </a:solidFill>
              </a:rPr>
              <a:t>Partners of WIPO GREEN</a:t>
            </a:r>
            <a:endParaRPr lang="en-US" altLang="en-US" sz="3600" dirty="0">
              <a:solidFill>
                <a:srgbClr val="00408C"/>
              </a:solidFill>
            </a:endParaRPr>
          </a:p>
        </p:txBody>
      </p:sp>
      <p:pic>
        <p:nvPicPr>
          <p:cNvPr id="1027" name="Picture 3"/>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2509665" y="5454708"/>
            <a:ext cx="1671637" cy="811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9293313"/>
      </p:ext>
    </p:extLst>
  </p:cSld>
  <p:clrMapOvr>
    <a:masterClrMapping/>
  </p:clrMapOvr>
  <p:transition spd="slow"/>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331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4837"/>
            <a:ext cx="9228517" cy="6921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75856" y="260648"/>
            <a:ext cx="2880320" cy="461665"/>
          </a:xfrm>
          <a:prstGeom prst="rect">
            <a:avLst/>
          </a:prstGeom>
          <a:noFill/>
        </p:spPr>
        <p:txBody>
          <a:bodyPr wrap="square" rtlCol="0">
            <a:spAutoFit/>
          </a:bodyPr>
          <a:lstStyle/>
          <a:p>
            <a:r>
              <a:rPr lang="en-US" u="sng" dirty="0" smtClean="0">
                <a:hlinkClick r:id="rId3"/>
              </a:rPr>
              <a:t>www.wipo.int/green</a:t>
            </a:r>
            <a:endParaRPr lang="en-US" dirty="0">
              <a:solidFill>
                <a:srgbClr val="FF0000"/>
              </a:solidFill>
            </a:endParaRPr>
          </a:p>
        </p:txBody>
      </p:sp>
    </p:spTree>
    <p:extLst>
      <p:ext uri="{BB962C8B-B14F-4D97-AF65-F5344CB8AC3E}">
        <p14:creationId xmlns:p14="http://schemas.microsoft.com/office/powerpoint/2010/main" val="132785420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9" name="Rectangle 2"/>
          <p:cNvSpPr>
            <a:spLocks noGrp="1" noChangeArrowheads="1"/>
          </p:cNvSpPr>
          <p:nvPr>
            <p:ph type="title"/>
          </p:nvPr>
        </p:nvSpPr>
        <p:spPr/>
        <p:txBody>
          <a:bodyPr/>
          <a:lstStyle/>
          <a:p>
            <a:pPr algn="ctr" eaLnBrk="1" hangingPunct="1"/>
            <a:r>
              <a:rPr lang="en-US" altLang="en-US" dirty="0" smtClean="0"/>
              <a:t>Example: Product to license or sell</a:t>
            </a:r>
          </a:p>
        </p:txBody>
      </p:sp>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3568" y="1079878"/>
            <a:ext cx="7848872" cy="5742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1200774"/>
      </p:ext>
    </p:extLst>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467544" y="1412776"/>
            <a:ext cx="8362950" cy="4968552"/>
          </a:xfrm>
        </p:spPr>
        <p:txBody>
          <a:bodyPr/>
          <a:lstStyle/>
          <a:p>
            <a:pPr eaLnBrk="1" hangingPunct="1"/>
            <a:r>
              <a:rPr lang="en-US" altLang="en-US" dirty="0" smtClean="0">
                <a:ea typeface="MS PGothic" pitchFamily="34" charset="-128"/>
              </a:rPr>
              <a:t>Broad aims:</a:t>
            </a:r>
          </a:p>
          <a:p>
            <a:pPr lvl="1" eaLnBrk="1" hangingPunct="1">
              <a:buFontTx/>
              <a:buChar char="-"/>
            </a:pPr>
            <a:r>
              <a:rPr lang="en-US" altLang="en-US" sz="2000" dirty="0" smtClean="0">
                <a:ea typeface="MS PGothic" pitchFamily="34" charset="-128"/>
              </a:rPr>
              <a:t>Match-making for technology transfer and collaborations</a:t>
            </a:r>
          </a:p>
          <a:p>
            <a:pPr lvl="1" eaLnBrk="1" hangingPunct="1">
              <a:buFontTx/>
              <a:buChar char="-"/>
            </a:pPr>
            <a:r>
              <a:rPr lang="en-US" altLang="en-US" sz="2000" dirty="0">
                <a:ea typeface="MS PGothic" pitchFamily="34" charset="-128"/>
              </a:rPr>
              <a:t>catalyzes the development of medical products for neglected tropical diseases, malaria, and </a:t>
            </a:r>
            <a:r>
              <a:rPr lang="en-US" altLang="en-US" sz="2000" dirty="0" smtClean="0">
                <a:ea typeface="MS PGothic" pitchFamily="34" charset="-128"/>
              </a:rPr>
              <a:t>tuberculosis</a:t>
            </a:r>
          </a:p>
          <a:p>
            <a:pPr lvl="1" eaLnBrk="1" hangingPunct="1">
              <a:buFontTx/>
              <a:buChar char="-"/>
            </a:pPr>
            <a:r>
              <a:rPr lang="en-US" altLang="en-US" sz="2000" dirty="0" smtClean="0">
                <a:ea typeface="MS PGothic" pitchFamily="34" charset="-128"/>
              </a:rPr>
              <a:t>Global Public Private Partnerships and sharing knowledge (IP</a:t>
            </a:r>
            <a:r>
              <a:rPr lang="en-US" altLang="en-US" sz="2000" dirty="0">
                <a:ea typeface="MS PGothic" pitchFamily="34" charset="-128"/>
              </a:rPr>
              <a:t>, compounds, expertise, facilities and </a:t>
            </a:r>
            <a:r>
              <a:rPr lang="en-US" altLang="en-US" sz="2000" dirty="0" smtClean="0">
                <a:ea typeface="MS PGothic" pitchFamily="34" charset="-128"/>
              </a:rPr>
              <a:t>know-how) </a:t>
            </a:r>
            <a:r>
              <a:rPr lang="en-US" altLang="en-US" sz="2000" dirty="0">
                <a:ea typeface="MS PGothic" pitchFamily="34" charset="-128"/>
              </a:rPr>
              <a:t>royalty-free with qualified researchers worldwide</a:t>
            </a:r>
            <a:endParaRPr lang="en-US" altLang="en-US" sz="1000" dirty="0" smtClean="0">
              <a:ea typeface="MS PGothic" pitchFamily="34" charset="-128"/>
            </a:endParaRPr>
          </a:p>
          <a:p>
            <a:pPr eaLnBrk="1" hangingPunct="1"/>
            <a:r>
              <a:rPr lang="en-US" altLang="en-US" dirty="0" smtClean="0">
                <a:ea typeface="MS PGothic" pitchFamily="34" charset="-128"/>
              </a:rPr>
              <a:t>Launched </a:t>
            </a:r>
            <a:r>
              <a:rPr lang="en-US" altLang="en-US" dirty="0">
                <a:ea typeface="MS PGothic" pitchFamily="34" charset="-128"/>
              </a:rPr>
              <a:t>in </a:t>
            </a:r>
            <a:r>
              <a:rPr lang="en-US" altLang="en-US" dirty="0" smtClean="0">
                <a:ea typeface="MS PGothic" pitchFamily="34" charset="-128"/>
              </a:rPr>
              <a:t>October 2011</a:t>
            </a:r>
            <a:endParaRPr lang="en-US" altLang="en-US" dirty="0">
              <a:ea typeface="MS PGothic" pitchFamily="34" charset="-128"/>
            </a:endParaRPr>
          </a:p>
          <a:p>
            <a:pPr eaLnBrk="1" hangingPunct="1"/>
            <a:r>
              <a:rPr lang="en-US" altLang="en-US" dirty="0" smtClean="0">
                <a:ea typeface="MS PGothic" pitchFamily="34" charset="-128"/>
              </a:rPr>
              <a:t>Partnership </a:t>
            </a:r>
            <a:r>
              <a:rPr lang="en-US" altLang="en-US" dirty="0">
                <a:ea typeface="MS PGothic" pitchFamily="34" charset="-128"/>
              </a:rPr>
              <a:t>Hub (</a:t>
            </a:r>
            <a:r>
              <a:rPr lang="en-US" altLang="en-US" dirty="0" smtClean="0">
                <a:ea typeface="MS PGothic" pitchFamily="34" charset="-128"/>
              </a:rPr>
              <a:t>BIO Ventures for Global Health) </a:t>
            </a:r>
            <a:r>
              <a:rPr lang="en-US" altLang="en-US" dirty="0">
                <a:ea typeface="MS PGothic" pitchFamily="34" charset="-128"/>
              </a:rPr>
              <a:t>has facilitated </a:t>
            </a:r>
            <a:r>
              <a:rPr lang="en-US" altLang="en-US" dirty="0" smtClean="0">
                <a:ea typeface="MS PGothic" pitchFamily="34" charset="-128"/>
              </a:rPr>
              <a:t>82 </a:t>
            </a:r>
            <a:r>
              <a:rPr lang="en-US" altLang="en-US" dirty="0">
                <a:ea typeface="MS PGothic" pitchFamily="34" charset="-128"/>
              </a:rPr>
              <a:t>research collaborations </a:t>
            </a:r>
            <a:r>
              <a:rPr lang="en-US" altLang="en-US" dirty="0" smtClean="0">
                <a:ea typeface="MS PGothic" pitchFamily="34" charset="-128"/>
              </a:rPr>
              <a:t>(38 agreements) between members, mainly </a:t>
            </a:r>
            <a:r>
              <a:rPr lang="en-US" altLang="en-US" dirty="0">
                <a:ea typeface="MS PGothic" pitchFamily="34" charset="-128"/>
              </a:rPr>
              <a:t>for pre-clinical </a:t>
            </a:r>
            <a:r>
              <a:rPr lang="en-US" altLang="en-US" dirty="0" smtClean="0">
                <a:ea typeface="MS PGothic" pitchFamily="34" charset="-128"/>
              </a:rPr>
              <a:t>research</a:t>
            </a:r>
          </a:p>
          <a:p>
            <a:pPr eaLnBrk="1" hangingPunct="1"/>
            <a:r>
              <a:rPr lang="en-US" altLang="en-US" dirty="0" smtClean="0">
                <a:ea typeface="MS PGothic" pitchFamily="34" charset="-128"/>
              </a:rPr>
              <a:t>As of today, 94 members from 26 countries</a:t>
            </a:r>
            <a:endParaRPr lang="en-US" altLang="en-US" sz="2000" dirty="0" smtClean="0">
              <a:ea typeface="MS PGothic" pitchFamily="34" charset="-128"/>
            </a:endParaRPr>
          </a:p>
        </p:txBody>
      </p:sp>
      <p:sp>
        <p:nvSpPr>
          <p:cNvPr id="2" name="Rectangle 1"/>
          <p:cNvSpPr/>
          <p:nvPr/>
        </p:nvSpPr>
        <p:spPr>
          <a:xfrm>
            <a:off x="611560" y="475317"/>
            <a:ext cx="5581369" cy="584775"/>
          </a:xfrm>
          <a:prstGeom prst="rect">
            <a:avLst/>
          </a:prstGeom>
        </p:spPr>
        <p:txBody>
          <a:bodyPr wrap="square">
            <a:spAutoFit/>
          </a:bodyPr>
          <a:lstStyle/>
          <a:p>
            <a:r>
              <a:rPr lang="en-US" sz="3200" dirty="0">
                <a:solidFill>
                  <a:schemeClr val="accent6"/>
                </a:solidFill>
              </a:rPr>
              <a:t>WIPO </a:t>
            </a:r>
            <a:r>
              <a:rPr lang="en-US" sz="3200" dirty="0" err="1">
                <a:solidFill>
                  <a:schemeClr val="accent6"/>
                </a:solidFill>
              </a:rPr>
              <a:t>Re:Search</a:t>
            </a:r>
            <a:endParaRPr lang="en-US" sz="3200" dirty="0">
              <a:solidFill>
                <a:schemeClr val="accent6"/>
              </a:solidFill>
            </a:endParaRPr>
          </a:p>
        </p:txBody>
      </p:sp>
    </p:spTree>
    <p:extLst>
      <p:ext uri="{BB962C8B-B14F-4D97-AF65-F5344CB8AC3E}">
        <p14:creationId xmlns:p14="http://schemas.microsoft.com/office/powerpoint/2010/main" val="51026988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005" y="0"/>
            <a:ext cx="9299509" cy="6974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7769472"/>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244608" cy="6933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30786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408" y="40692"/>
            <a:ext cx="9100592" cy="6825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444486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67"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739343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bwMode="auto">
          <a:xfrm>
            <a:off x="395536" y="5661248"/>
            <a:ext cx="504056" cy="504056"/>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3860455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nvPr>
        </p:nvSpPr>
        <p:spPr>
          <a:xfrm>
            <a:off x="0" y="44624"/>
            <a:ext cx="9144000" cy="576064"/>
          </a:xfrm>
        </p:spPr>
        <p:txBody>
          <a:bodyPr>
            <a:noAutofit/>
          </a:bodyPr>
          <a:lstStyle/>
          <a:p>
            <a:r>
              <a:rPr lang="en-US" dirty="0" smtClean="0"/>
              <a:t>Germany </a:t>
            </a:r>
            <a:r>
              <a:rPr lang="en-US" dirty="0"/>
              <a:t>: Success Stories and Challenges </a:t>
            </a:r>
            <a:endParaRPr lang="fr-FR" dirty="0"/>
          </a:p>
        </p:txBody>
      </p:sp>
      <p:sp>
        <p:nvSpPr>
          <p:cNvPr id="3" name="Espace réservé du contenu 2"/>
          <p:cNvSpPr>
            <a:spLocks noGrp="1"/>
          </p:cNvSpPr>
          <p:nvPr>
            <p:ph idx="1"/>
          </p:nvPr>
        </p:nvSpPr>
        <p:spPr>
          <a:xfrm>
            <a:off x="0" y="620688"/>
            <a:ext cx="9036496" cy="6336704"/>
          </a:xfrm>
        </p:spPr>
        <p:txBody>
          <a:bodyPr>
            <a:noAutofit/>
          </a:bodyPr>
          <a:lstStyle/>
          <a:p>
            <a:pPr lvl="1" algn="just">
              <a:lnSpc>
                <a:spcPct val="110000"/>
              </a:lnSpc>
            </a:pPr>
            <a:endParaRPr lang="en-US" sz="2000" dirty="0" smtClean="0">
              <a:ea typeface="ＭＳ Ｐゴシック" charset="0"/>
              <a:cs typeface="Times New Roman" charset="0"/>
            </a:endParaRPr>
          </a:p>
          <a:p>
            <a:pPr lvl="1" algn="just">
              <a:lnSpc>
                <a:spcPct val="110000"/>
              </a:lnSpc>
            </a:pPr>
            <a:r>
              <a:rPr lang="en-US" sz="2000" dirty="0" smtClean="0">
                <a:ea typeface="ＭＳ Ｐゴシック" charset="0"/>
                <a:cs typeface="Times New Roman" charset="0"/>
              </a:rPr>
              <a:t>Germany </a:t>
            </a:r>
            <a:r>
              <a:rPr lang="en-US" sz="2000" dirty="0">
                <a:ea typeface="ＭＳ Ｐゴシック" charset="0"/>
                <a:cs typeface="Times New Roman" charset="0"/>
              </a:rPr>
              <a:t>is ranked </a:t>
            </a:r>
            <a:r>
              <a:rPr lang="en-US" sz="2000" dirty="0" smtClean="0">
                <a:ea typeface="ＭＳ Ｐゴシック" charset="0"/>
                <a:cs typeface="Times New Roman" charset="0"/>
              </a:rPr>
              <a:t>13th </a:t>
            </a:r>
            <a:r>
              <a:rPr lang="en-US" sz="2000" dirty="0">
                <a:ea typeface="ＭＳ Ｐゴシック" charset="0"/>
                <a:cs typeface="Times New Roman" charset="0"/>
              </a:rPr>
              <a:t>in the 2014 Global Innovation Index, </a:t>
            </a:r>
            <a:r>
              <a:rPr lang="en-US" sz="2000" dirty="0" smtClean="0">
                <a:ea typeface="ＭＳ Ｐゴシック" charset="0"/>
                <a:cs typeface="Times New Roman" charset="0"/>
              </a:rPr>
              <a:t>up two positions </a:t>
            </a:r>
            <a:r>
              <a:rPr lang="en-US" sz="2000" dirty="0">
                <a:ea typeface="ＭＳ Ｐゴシック" charset="0"/>
                <a:cs typeface="Times New Roman" charset="0"/>
              </a:rPr>
              <a:t>from </a:t>
            </a:r>
            <a:r>
              <a:rPr lang="en-US" sz="2000" dirty="0" smtClean="0">
                <a:ea typeface="ＭＳ Ｐゴシック" charset="0"/>
                <a:cs typeface="Times New Roman" charset="0"/>
              </a:rPr>
              <a:t>15th </a:t>
            </a:r>
            <a:r>
              <a:rPr lang="en-US" sz="2000" dirty="0">
                <a:ea typeface="ＭＳ Ｐゴシック" charset="0"/>
                <a:cs typeface="Times New Roman" charset="0"/>
              </a:rPr>
              <a:t>in </a:t>
            </a:r>
            <a:r>
              <a:rPr lang="en-US" sz="2000" dirty="0" smtClean="0">
                <a:ea typeface="ＭＳ Ｐゴシック" charset="0"/>
                <a:cs typeface="Times New Roman" charset="0"/>
              </a:rPr>
              <a:t>2013.</a:t>
            </a:r>
          </a:p>
          <a:p>
            <a:pPr marL="457200" lvl="1" indent="0" algn="just">
              <a:lnSpc>
                <a:spcPct val="110000"/>
              </a:lnSpc>
              <a:buNone/>
            </a:pPr>
            <a:endParaRPr lang="en-US" sz="2000" dirty="0">
              <a:ea typeface="ＭＳ Ｐゴシック" charset="0"/>
              <a:cs typeface="Times New Roman" charset="0"/>
            </a:endParaRPr>
          </a:p>
          <a:p>
            <a:pPr lvl="1" algn="just">
              <a:lnSpc>
                <a:spcPct val="110000"/>
              </a:lnSpc>
              <a:spcBef>
                <a:spcPts val="1200"/>
              </a:spcBef>
            </a:pPr>
            <a:r>
              <a:rPr lang="en-US" sz="2000" dirty="0" smtClean="0">
                <a:ea typeface="ＭＳ Ｐゴシック" charset="0"/>
                <a:cs typeface="Times New Roman" charset="0"/>
              </a:rPr>
              <a:t>Germany </a:t>
            </a:r>
            <a:r>
              <a:rPr lang="en-US" sz="2000" dirty="0">
                <a:ea typeface="ＭＳ Ｐゴシック" charset="0"/>
                <a:cs typeface="Times New Roman" charset="0"/>
              </a:rPr>
              <a:t>ranks better on the </a:t>
            </a:r>
            <a:r>
              <a:rPr lang="en-US" sz="2000" dirty="0" smtClean="0">
                <a:ea typeface="ＭＳ Ｐゴシック" charset="0"/>
                <a:cs typeface="Times New Roman" charset="0"/>
              </a:rPr>
              <a:t>Innovation Output </a:t>
            </a:r>
            <a:r>
              <a:rPr lang="en-US" sz="2000" dirty="0">
                <a:ea typeface="ＭＳ Ｐゴシック" charset="0"/>
                <a:cs typeface="Times New Roman" charset="0"/>
              </a:rPr>
              <a:t>S</a:t>
            </a:r>
            <a:r>
              <a:rPr lang="en-US" sz="2000" dirty="0" smtClean="0">
                <a:ea typeface="ＭＳ Ｐゴシック" charset="0"/>
                <a:cs typeface="Times New Roman" charset="0"/>
              </a:rPr>
              <a:t>ub-index (</a:t>
            </a:r>
            <a:r>
              <a:rPr lang="en-US" sz="2000" dirty="0">
                <a:ea typeface="ＭＳ Ｐゴシック" charset="0"/>
                <a:cs typeface="Times New Roman" charset="0"/>
              </a:rPr>
              <a:t>8</a:t>
            </a:r>
            <a:r>
              <a:rPr lang="en-US" sz="2000" dirty="0" smtClean="0">
                <a:ea typeface="ＭＳ Ｐゴシック" charset="0"/>
                <a:cs typeface="Times New Roman" charset="0"/>
              </a:rPr>
              <a:t>th) </a:t>
            </a:r>
            <a:r>
              <a:rPr lang="en-US" sz="2000" dirty="0">
                <a:ea typeface="ＭＳ Ｐゴシック" charset="0"/>
                <a:cs typeface="Times New Roman" charset="0"/>
              </a:rPr>
              <a:t>than </a:t>
            </a:r>
            <a:r>
              <a:rPr lang="en-US" sz="2000" dirty="0" smtClean="0">
                <a:ea typeface="ＭＳ Ｐゴシック" charset="0"/>
                <a:cs typeface="Times New Roman" charset="0"/>
              </a:rPr>
              <a:t>in the Input Sub-index (19th). </a:t>
            </a:r>
          </a:p>
          <a:p>
            <a:pPr marL="457200" lvl="1" indent="0" algn="just">
              <a:lnSpc>
                <a:spcPct val="110000"/>
              </a:lnSpc>
              <a:spcBef>
                <a:spcPts val="1200"/>
              </a:spcBef>
              <a:buNone/>
            </a:pPr>
            <a:endParaRPr lang="en-US" sz="2000" dirty="0">
              <a:ea typeface="ＭＳ Ｐゴシック" charset="0"/>
              <a:cs typeface="Times New Roman" charset="0"/>
            </a:endParaRPr>
          </a:p>
          <a:p>
            <a:pPr lvl="1" algn="just">
              <a:lnSpc>
                <a:spcPct val="110000"/>
              </a:lnSpc>
              <a:spcBef>
                <a:spcPts val="1200"/>
              </a:spcBef>
            </a:pPr>
            <a:r>
              <a:rPr lang="en-US" sz="2000" u="sng" dirty="0" smtClean="0">
                <a:ea typeface="ＭＳ Ｐゴシック" charset="0"/>
                <a:cs typeface="Times New Roman" charset="0"/>
              </a:rPr>
              <a:t>Input Sub-index</a:t>
            </a:r>
            <a:r>
              <a:rPr lang="en-US" sz="2000" dirty="0">
                <a:ea typeface="ＭＳ Ｐゴシック" charset="0"/>
                <a:cs typeface="Times New Roman" charset="0"/>
              </a:rPr>
              <a:t>: </a:t>
            </a:r>
            <a:r>
              <a:rPr lang="en-US" sz="2000" dirty="0" smtClean="0">
                <a:ea typeface="ＭＳ Ｐゴシック" charset="0"/>
                <a:cs typeface="Times New Roman" charset="0"/>
              </a:rPr>
              <a:t>It enjoys top 20 </a:t>
            </a:r>
            <a:r>
              <a:rPr lang="en-US" sz="2000" dirty="0">
                <a:ea typeface="ＭＳ Ｐゴシック" charset="0"/>
                <a:cs typeface="Times New Roman" charset="0"/>
              </a:rPr>
              <a:t>rankings </a:t>
            </a:r>
            <a:r>
              <a:rPr lang="en-US" sz="2000" dirty="0" smtClean="0">
                <a:ea typeface="ＭＳ Ｐゴシック" charset="0"/>
                <a:cs typeface="Times New Roman" charset="0"/>
              </a:rPr>
              <a:t>in two Input Pillars: Human </a:t>
            </a:r>
            <a:r>
              <a:rPr lang="en-US" sz="2000" dirty="0">
                <a:ea typeface="ＭＳ Ｐゴシック" charset="0"/>
                <a:cs typeface="Times New Roman" charset="0"/>
              </a:rPr>
              <a:t>capital and research </a:t>
            </a:r>
            <a:r>
              <a:rPr lang="en-US" sz="2000" dirty="0" smtClean="0">
                <a:ea typeface="ＭＳ Ｐゴシック" charset="0"/>
                <a:cs typeface="Times New Roman" charset="0"/>
              </a:rPr>
              <a:t>(14th), and Infrastructure (17th). Its strengths within the sub pillars include Gross expenditure in R&amp;D, % GDP (7</a:t>
            </a:r>
            <a:r>
              <a:rPr lang="en-US" sz="2000" baseline="30000" dirty="0" smtClean="0">
                <a:ea typeface="ＭＳ Ｐゴシック" charset="0"/>
                <a:cs typeface="Times New Roman" charset="0"/>
              </a:rPr>
              <a:t>th</a:t>
            </a:r>
            <a:r>
              <a:rPr lang="en-US" sz="2000" dirty="0" smtClean="0">
                <a:ea typeface="ＭＳ Ｐゴシック" charset="0"/>
                <a:cs typeface="Times New Roman" charset="0"/>
              </a:rPr>
              <a:t>), ICT access (5th), logistics performance (4</a:t>
            </a:r>
            <a:r>
              <a:rPr lang="en-US" sz="2000" baseline="30000" dirty="0" smtClean="0">
                <a:ea typeface="ＭＳ Ｐゴシック" charset="0"/>
                <a:cs typeface="Times New Roman" charset="0"/>
              </a:rPr>
              <a:t>th</a:t>
            </a:r>
            <a:r>
              <a:rPr lang="en-US" sz="2000" dirty="0" smtClean="0">
                <a:ea typeface="ＭＳ Ｐゴシック" charset="0"/>
                <a:cs typeface="Times New Roman" charset="0"/>
              </a:rPr>
              <a:t>), environmental performance (6</a:t>
            </a:r>
            <a:r>
              <a:rPr lang="en-US" sz="2000" baseline="30000" dirty="0" smtClean="0">
                <a:ea typeface="ＭＳ Ｐゴシック" charset="0"/>
                <a:cs typeface="Times New Roman" charset="0"/>
              </a:rPr>
              <a:t>th</a:t>
            </a:r>
            <a:r>
              <a:rPr lang="en-US" sz="2000" dirty="0" smtClean="0">
                <a:ea typeface="ＭＳ Ｐゴシック" charset="0"/>
                <a:cs typeface="Times New Roman" charset="0"/>
              </a:rPr>
              <a:t>), Intensity of local competition (8), High &amp; Medium high Patent </a:t>
            </a:r>
            <a:r>
              <a:rPr lang="en-US" sz="2000" dirty="0">
                <a:ea typeface="ＭＳ Ｐゴシック" charset="0"/>
                <a:cs typeface="Times New Roman" charset="0"/>
              </a:rPr>
              <a:t>families filed in 3+ offices/</a:t>
            </a:r>
            <a:r>
              <a:rPr lang="en-US" sz="2000" dirty="0" err="1">
                <a:ea typeface="ＭＳ Ｐゴシック" charset="0"/>
                <a:cs typeface="Times New Roman" charset="0"/>
              </a:rPr>
              <a:t>bn</a:t>
            </a:r>
            <a:r>
              <a:rPr lang="en-US" sz="2000" dirty="0">
                <a:ea typeface="ＭＳ Ｐゴシック" charset="0"/>
                <a:cs typeface="Times New Roman" charset="0"/>
              </a:rPr>
              <a:t> PPP$ GDP</a:t>
            </a:r>
            <a:r>
              <a:rPr lang="en-US" sz="2000" dirty="0" smtClean="0">
                <a:ea typeface="ＭＳ Ｐゴシック" charset="0"/>
                <a:cs typeface="Times New Roman" charset="0"/>
              </a:rPr>
              <a:t> (</a:t>
            </a:r>
            <a:r>
              <a:rPr lang="en-US" sz="2000" dirty="0">
                <a:ea typeface="ＭＳ Ｐゴシック" charset="0"/>
                <a:cs typeface="Times New Roman" charset="0"/>
              </a:rPr>
              <a:t>7</a:t>
            </a:r>
            <a:r>
              <a:rPr lang="en-US" sz="2000" dirty="0" smtClean="0">
                <a:ea typeface="ＭＳ Ｐゴシック" charset="0"/>
                <a:cs typeface="Times New Roman" charset="0"/>
              </a:rPr>
              <a:t>th).</a:t>
            </a:r>
            <a:endParaRPr lang="en-US" sz="2000" dirty="0">
              <a:ea typeface="ＭＳ Ｐゴシック" charset="0"/>
              <a:cs typeface="Times New Roman" charset="0"/>
            </a:endParaRPr>
          </a:p>
        </p:txBody>
      </p:sp>
    </p:spTree>
    <p:extLst>
      <p:ext uri="{BB962C8B-B14F-4D97-AF65-F5344CB8AC3E}">
        <p14:creationId xmlns:p14="http://schemas.microsoft.com/office/powerpoint/2010/main" val="2316378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p:cTn id="31" dur="500" decel="50000" fill="hold">
                                          <p:stCondLst>
                                            <p:cond delay="0"/>
                                          </p:stCondLst>
                                        </p:cTn>
                                        <p:tgtEl>
                                          <p:spTgt spid="3">
                                            <p:txEl>
                                              <p:pRg st="5" end="5"/>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5" end="5"/>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5" end="5"/>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5" end="5"/>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5" end="5"/>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5" end="5"/>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5" end="5"/>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nvPr>
        </p:nvSpPr>
        <p:spPr>
          <a:xfrm>
            <a:off x="0" y="188640"/>
            <a:ext cx="9144000" cy="648072"/>
          </a:xfrm>
        </p:spPr>
        <p:txBody>
          <a:bodyPr>
            <a:noAutofit/>
          </a:bodyPr>
          <a:lstStyle/>
          <a:p>
            <a:pPr algn="ctr"/>
            <a:r>
              <a:rPr lang="en-US" dirty="0" smtClean="0"/>
              <a:t>Germany</a:t>
            </a:r>
            <a:r>
              <a:rPr lang="fr-FR" dirty="0" smtClean="0"/>
              <a:t>: </a:t>
            </a:r>
            <a:r>
              <a:rPr lang="en-US" dirty="0"/>
              <a:t>Success</a:t>
            </a:r>
            <a:r>
              <a:rPr lang="fr-FR" dirty="0"/>
              <a:t> Stories and Challenges  </a:t>
            </a:r>
          </a:p>
        </p:txBody>
      </p:sp>
      <p:sp>
        <p:nvSpPr>
          <p:cNvPr id="3" name="Espace réservé du contenu 2"/>
          <p:cNvSpPr>
            <a:spLocks noGrp="1"/>
          </p:cNvSpPr>
          <p:nvPr>
            <p:ph idx="1"/>
          </p:nvPr>
        </p:nvSpPr>
        <p:spPr>
          <a:xfrm>
            <a:off x="0" y="1340768"/>
            <a:ext cx="8892480" cy="4536504"/>
          </a:xfrm>
        </p:spPr>
        <p:txBody>
          <a:bodyPr>
            <a:noAutofit/>
          </a:bodyPr>
          <a:lstStyle/>
          <a:p>
            <a:pPr lvl="1" algn="just">
              <a:lnSpc>
                <a:spcPct val="110000"/>
              </a:lnSpc>
              <a:spcBef>
                <a:spcPts val="1200"/>
              </a:spcBef>
            </a:pPr>
            <a:r>
              <a:rPr lang="en-US" sz="2000" u="sng" dirty="0" smtClean="0">
                <a:ea typeface="ＭＳ Ｐゴシック" charset="0"/>
                <a:cs typeface="Times New Roman" charset="0"/>
              </a:rPr>
              <a:t>Output sub-index</a:t>
            </a:r>
            <a:r>
              <a:rPr lang="en-US" sz="1600" dirty="0" smtClean="0">
                <a:ea typeface="ＭＳ Ｐゴシック" charset="0"/>
                <a:cs typeface="Times New Roman" charset="0"/>
              </a:rPr>
              <a:t>: </a:t>
            </a:r>
            <a:r>
              <a:rPr lang="en-US" sz="2000" dirty="0" smtClean="0">
                <a:ea typeface="ＭＳ Ｐゴシック" charset="0"/>
                <a:cs typeface="Times New Roman" charset="0"/>
              </a:rPr>
              <a:t>Germany scores better in the </a:t>
            </a:r>
            <a:r>
              <a:rPr lang="en-US" sz="2000" dirty="0">
                <a:ea typeface="ＭＳ Ｐゴシック" charset="0"/>
                <a:cs typeface="Times New Roman" charset="0"/>
              </a:rPr>
              <a:t>Knowledge &amp; Technology </a:t>
            </a:r>
            <a:r>
              <a:rPr lang="en-US" sz="2000" dirty="0" smtClean="0">
                <a:ea typeface="ＭＳ Ｐゴシック" charset="0"/>
                <a:cs typeface="Times New Roman" charset="0"/>
              </a:rPr>
              <a:t>output sub-pillar (11th) than the Creative outputs sub-pillar (14th). </a:t>
            </a:r>
          </a:p>
          <a:p>
            <a:pPr lvl="1" algn="just">
              <a:lnSpc>
                <a:spcPct val="110000"/>
              </a:lnSpc>
              <a:spcBef>
                <a:spcPts val="1200"/>
              </a:spcBef>
            </a:pPr>
            <a:r>
              <a:rPr lang="en-US" sz="2000" dirty="0">
                <a:ea typeface="ＭＳ Ｐゴシック" charset="0"/>
                <a:cs typeface="Times New Roman" charset="0"/>
              </a:rPr>
              <a:t>High scores </a:t>
            </a:r>
            <a:r>
              <a:rPr lang="en-US" sz="2000" dirty="0" smtClean="0">
                <a:ea typeface="ＭＳ Ｐゴシック" charset="0"/>
                <a:cs typeface="Times New Roman" charset="0"/>
              </a:rPr>
              <a:t>in the </a:t>
            </a:r>
            <a:r>
              <a:rPr lang="en-US" sz="2000" dirty="0">
                <a:ea typeface="ＭＳ Ｐゴシック" charset="0"/>
                <a:cs typeface="Times New Roman" charset="0"/>
              </a:rPr>
              <a:t>Knowledge &amp; Technology outputs include Citable documents H index </a:t>
            </a:r>
            <a:r>
              <a:rPr lang="en-US" sz="2000" dirty="0" smtClean="0">
                <a:ea typeface="ＭＳ Ｐゴシック" charset="0"/>
                <a:cs typeface="Times New Roman" charset="0"/>
              </a:rPr>
              <a:t>(1st</a:t>
            </a:r>
            <a:r>
              <a:rPr lang="en-US" sz="2000" dirty="0">
                <a:ea typeface="ＭＳ Ｐゴシック" charset="0"/>
                <a:cs typeface="Times New Roman" charset="0"/>
              </a:rPr>
              <a:t>), </a:t>
            </a:r>
            <a:r>
              <a:rPr lang="en-US" sz="2000" dirty="0" smtClean="0">
                <a:ea typeface="ＭＳ Ｐゴシック" charset="0"/>
                <a:cs typeface="Times New Roman" charset="0"/>
              </a:rPr>
              <a:t>High &amp; medium-high-tech manufactures(6th),</a:t>
            </a:r>
            <a:r>
              <a:rPr lang="en-US" sz="2000" dirty="0">
                <a:ea typeface="ＭＳ Ｐゴシック" charset="0"/>
                <a:cs typeface="Times New Roman" charset="0"/>
              </a:rPr>
              <a:t> </a:t>
            </a:r>
            <a:r>
              <a:rPr lang="en-US" sz="2000" dirty="0" smtClean="0">
                <a:ea typeface="ＭＳ Ｐゴシック" charset="0"/>
                <a:cs typeface="Times New Roman" charset="0"/>
              </a:rPr>
              <a:t>and Domestic resident patent app</a:t>
            </a:r>
            <a:r>
              <a:rPr lang="en-US" sz="2000" dirty="0">
                <a:ea typeface="ＭＳ Ｐゴシック" charset="0"/>
                <a:cs typeface="Times New Roman" charset="0"/>
              </a:rPr>
              <a:t>./</a:t>
            </a:r>
            <a:r>
              <a:rPr lang="en-US" sz="2000" dirty="0" err="1">
                <a:ea typeface="ＭＳ Ｐゴシック" charset="0"/>
                <a:cs typeface="Times New Roman" charset="0"/>
              </a:rPr>
              <a:t>tr</a:t>
            </a:r>
            <a:r>
              <a:rPr lang="en-US" sz="2000" dirty="0">
                <a:ea typeface="ＭＳ Ｐゴシック" charset="0"/>
                <a:cs typeface="Times New Roman" charset="0"/>
              </a:rPr>
              <a:t> PPP$ </a:t>
            </a:r>
            <a:r>
              <a:rPr lang="en-US" sz="2000" dirty="0" smtClean="0">
                <a:ea typeface="ＭＳ Ｐゴシック" charset="0"/>
                <a:cs typeface="Times New Roman" charset="0"/>
              </a:rPr>
              <a:t>GDP(5</a:t>
            </a:r>
            <a:r>
              <a:rPr lang="en-US" sz="2000" baseline="30000" dirty="0" smtClean="0">
                <a:ea typeface="ＭＳ Ｐゴシック" charset="0"/>
                <a:cs typeface="Times New Roman" charset="0"/>
              </a:rPr>
              <a:t>th</a:t>
            </a:r>
            <a:r>
              <a:rPr lang="en-US" sz="2000" dirty="0" smtClean="0">
                <a:ea typeface="ＭＳ Ｐゴシック" charset="0"/>
                <a:cs typeface="Times New Roman" charset="0"/>
              </a:rPr>
              <a:t>). </a:t>
            </a:r>
          </a:p>
          <a:p>
            <a:pPr lvl="1" algn="just">
              <a:lnSpc>
                <a:spcPct val="110000"/>
              </a:lnSpc>
              <a:spcBef>
                <a:spcPts val="1200"/>
              </a:spcBef>
            </a:pPr>
            <a:r>
              <a:rPr lang="en-US" sz="2000" dirty="0" smtClean="0">
                <a:ea typeface="ＭＳ Ｐゴシック" charset="0"/>
                <a:cs typeface="Times New Roman" charset="0"/>
              </a:rPr>
              <a:t>The </a:t>
            </a:r>
            <a:r>
              <a:rPr lang="en-US" sz="2000" dirty="0">
                <a:ea typeface="ＭＳ Ｐゴシック" charset="0"/>
                <a:cs typeface="Times New Roman" charset="0"/>
              </a:rPr>
              <a:t>results within the Creative </a:t>
            </a:r>
            <a:r>
              <a:rPr lang="en-US" sz="2000" dirty="0" smtClean="0">
                <a:ea typeface="ＭＳ Ｐゴシック" charset="0"/>
                <a:cs typeface="Times New Roman" charset="0"/>
              </a:rPr>
              <a:t>Outputs </a:t>
            </a:r>
            <a:r>
              <a:rPr lang="en-US" sz="2000" dirty="0">
                <a:ea typeface="ＭＳ Ｐゴシック" charset="0"/>
                <a:cs typeface="Times New Roman" charset="0"/>
              </a:rPr>
              <a:t>are </a:t>
            </a:r>
            <a:r>
              <a:rPr lang="en-US" sz="2000" dirty="0" smtClean="0">
                <a:ea typeface="ＭＳ Ｐゴシック" charset="0"/>
                <a:cs typeface="Times New Roman" charset="0"/>
              </a:rPr>
              <a:t>good</a:t>
            </a:r>
            <a:r>
              <a:rPr lang="en-US" sz="2000" dirty="0">
                <a:ea typeface="ＭＳ Ｐゴシック" charset="0"/>
                <a:cs typeface="Times New Roman" charset="0"/>
              </a:rPr>
              <a:t>.</a:t>
            </a:r>
            <a:r>
              <a:rPr lang="en-US" sz="2000" dirty="0" smtClean="0">
                <a:ea typeface="ＭＳ Ｐゴシック" charset="0"/>
                <a:cs typeface="Times New Roman" charset="0"/>
              </a:rPr>
              <a:t> </a:t>
            </a:r>
            <a:r>
              <a:rPr lang="en-US" sz="2000" dirty="0">
                <a:ea typeface="ＭＳ Ｐゴシック" charset="0"/>
                <a:cs typeface="Times New Roman" charset="0"/>
              </a:rPr>
              <a:t>S</a:t>
            </a:r>
            <a:r>
              <a:rPr lang="en-US" sz="2000" dirty="0" smtClean="0">
                <a:ea typeface="ＭＳ Ｐゴシック" charset="0"/>
                <a:cs typeface="Times New Roman" charset="0"/>
              </a:rPr>
              <a:t>trengths </a:t>
            </a:r>
            <a:r>
              <a:rPr lang="en-US" sz="2000" dirty="0">
                <a:ea typeface="ＭＳ Ｐゴシック" charset="0"/>
                <a:cs typeface="Times New Roman" charset="0"/>
              </a:rPr>
              <a:t>are </a:t>
            </a:r>
            <a:r>
              <a:rPr lang="en-US" sz="2000" dirty="0" smtClean="0">
                <a:ea typeface="ＭＳ Ｐゴシック" charset="0"/>
                <a:cs typeface="Times New Roman" charset="0"/>
              </a:rPr>
              <a:t>found in the sub-pillars for: Country </a:t>
            </a:r>
            <a:r>
              <a:rPr lang="en-US" sz="2000" dirty="0">
                <a:ea typeface="ＭＳ Ｐゴシック" charset="0"/>
                <a:cs typeface="Times New Roman" charset="0"/>
              </a:rPr>
              <a:t>code TLDs, </a:t>
            </a:r>
            <a:r>
              <a:rPr lang="en-US" sz="2000" dirty="0" smtClean="0">
                <a:ea typeface="ＭＳ Ｐゴシック" charset="0"/>
                <a:cs typeface="Times New Roman" charset="0"/>
              </a:rPr>
              <a:t>(5</a:t>
            </a:r>
            <a:r>
              <a:rPr lang="en-US" sz="2000" baseline="30000" dirty="0" smtClean="0">
                <a:ea typeface="ＭＳ Ｐゴシック" charset="0"/>
                <a:cs typeface="Times New Roman" charset="0"/>
              </a:rPr>
              <a:t>th</a:t>
            </a:r>
            <a:r>
              <a:rPr lang="en-US" sz="2000" dirty="0">
                <a:ea typeface="ＭＳ Ｐゴシック" charset="0"/>
                <a:cs typeface="Times New Roman" charset="0"/>
              </a:rPr>
              <a:t>) and Global </a:t>
            </a:r>
            <a:r>
              <a:rPr lang="en-US" sz="2000" dirty="0" err="1">
                <a:ea typeface="ＭＳ Ｐゴシック" charset="0"/>
                <a:cs typeface="Times New Roman" charset="0"/>
              </a:rPr>
              <a:t>ent</a:t>
            </a:r>
            <a:r>
              <a:rPr lang="en-US" sz="2000" dirty="0">
                <a:ea typeface="ＭＳ Ｐゴシック" charset="0"/>
                <a:cs typeface="Times New Roman" charset="0"/>
              </a:rPr>
              <a:t>. &amp; media output/</a:t>
            </a:r>
            <a:r>
              <a:rPr lang="en-US" sz="2000" dirty="0" err="1">
                <a:ea typeface="ＭＳ Ｐゴシック" charset="0"/>
                <a:cs typeface="Times New Roman" charset="0"/>
              </a:rPr>
              <a:t>th</a:t>
            </a:r>
            <a:r>
              <a:rPr lang="en-US" sz="2000" dirty="0">
                <a:ea typeface="ＭＳ Ｐゴシック" charset="0"/>
                <a:cs typeface="Times New Roman" charset="0"/>
              </a:rPr>
              <a:t> pop. </a:t>
            </a:r>
            <a:r>
              <a:rPr lang="en-US" sz="2000" dirty="0" smtClean="0">
                <a:ea typeface="ＭＳ Ｐゴシック" charset="0"/>
                <a:cs typeface="Times New Roman" charset="0"/>
              </a:rPr>
              <a:t>15–69 (11</a:t>
            </a:r>
            <a:r>
              <a:rPr lang="en-US" sz="2000" baseline="30000" dirty="0" smtClean="0">
                <a:ea typeface="ＭＳ Ｐゴシック" charset="0"/>
                <a:cs typeface="Times New Roman" charset="0"/>
              </a:rPr>
              <a:t>th</a:t>
            </a:r>
            <a:r>
              <a:rPr lang="en-US" sz="2000" dirty="0" smtClean="0">
                <a:ea typeface="ＭＳ Ｐゴシック" charset="0"/>
                <a:cs typeface="Times New Roman" charset="0"/>
              </a:rPr>
              <a:t>). Areas for growth include Printing and Publishing manufactures (56</a:t>
            </a:r>
            <a:r>
              <a:rPr lang="en-US" sz="2000" baseline="30000" dirty="0" smtClean="0">
                <a:ea typeface="ＭＳ Ｐゴシック" charset="0"/>
                <a:cs typeface="Times New Roman" charset="0"/>
              </a:rPr>
              <a:t>th</a:t>
            </a:r>
            <a:r>
              <a:rPr lang="en-US" sz="2000" dirty="0" smtClean="0">
                <a:ea typeface="ＭＳ Ｐゴシック" charset="0"/>
                <a:cs typeface="Times New Roman" charset="0"/>
              </a:rPr>
              <a:t>) and Cultural and creative service exports (68</a:t>
            </a:r>
            <a:r>
              <a:rPr lang="en-US" sz="2000" baseline="30000" dirty="0" smtClean="0">
                <a:ea typeface="ＭＳ Ｐゴシック" charset="0"/>
                <a:cs typeface="Times New Roman" charset="0"/>
              </a:rPr>
              <a:t>th</a:t>
            </a:r>
            <a:r>
              <a:rPr lang="en-US" sz="2000" dirty="0" smtClean="0">
                <a:ea typeface="ＭＳ Ｐゴシック" charset="0"/>
                <a:cs typeface="Times New Roman" charset="0"/>
              </a:rPr>
              <a:t>)</a:t>
            </a:r>
            <a:endParaRPr lang="en-US" sz="2000" dirty="0">
              <a:ea typeface="ＭＳ Ｐゴシック" charset="0"/>
              <a:cs typeface="Times New Roman" charset="0"/>
            </a:endParaRPr>
          </a:p>
        </p:txBody>
      </p:sp>
    </p:spTree>
    <p:extLst>
      <p:ext uri="{BB962C8B-B14F-4D97-AF65-F5344CB8AC3E}">
        <p14:creationId xmlns:p14="http://schemas.microsoft.com/office/powerpoint/2010/main" val="1370558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179512" y="476672"/>
            <a:ext cx="9126760" cy="926976"/>
          </a:xfrm>
          <a:ln/>
        </p:spPr>
        <p:txBody>
          <a:bodyPr/>
          <a:lstStyle/>
          <a:p>
            <a:r>
              <a:rPr lang="en-US" altLang="en-US" dirty="0" smtClean="0"/>
              <a:t/>
            </a:r>
            <a:br>
              <a:rPr lang="en-US" altLang="en-US" dirty="0" smtClean="0"/>
            </a:br>
            <a:r>
              <a:rPr lang="en-US" altLang="en-US" dirty="0"/>
              <a:t/>
            </a:r>
            <a:br>
              <a:rPr lang="en-US" altLang="en-US" dirty="0"/>
            </a:br>
            <a:r>
              <a:rPr lang="en-US" sz="3200" dirty="0"/>
              <a:t>Introduction to WIPO</a:t>
            </a:r>
            <a:br>
              <a:rPr lang="en-US" sz="3200" dirty="0"/>
            </a:br>
            <a:r>
              <a:rPr lang="en-US" sz="3200" dirty="0"/>
              <a:t>Major Intellectual Property Economic Studies- WIPO SMEs Programs and Success Stories and Challenges</a:t>
            </a:r>
            <a:br>
              <a:rPr lang="en-US" sz="3200" dirty="0"/>
            </a:br>
            <a:endParaRPr lang="en-US" altLang="en-US" sz="3200" dirty="0"/>
          </a:p>
        </p:txBody>
      </p:sp>
      <p:sp>
        <p:nvSpPr>
          <p:cNvPr id="4098" name="Text Box 2"/>
          <p:cNvSpPr txBox="1">
            <a:spLocks noChangeArrowheads="1"/>
          </p:cNvSpPr>
          <p:nvPr/>
        </p:nvSpPr>
        <p:spPr bwMode="auto">
          <a:xfrm>
            <a:off x="467544" y="4869159"/>
            <a:ext cx="8676456" cy="11521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9pPr>
          </a:lstStyle>
          <a:p>
            <a:pPr marL="285750" indent="-285750" fontAlgn="base">
              <a:spcBef>
                <a:spcPct val="0"/>
              </a:spcBef>
              <a:spcAft>
                <a:spcPct val="0"/>
              </a:spcAft>
              <a:buClr>
                <a:srgbClr val="00B0F0"/>
              </a:buClr>
              <a:buSzPct val="100000"/>
              <a:buFont typeface="Webdings" panose="05030102010509060703" pitchFamily="18" charset="2"/>
              <a:buChar char="&lt;"/>
            </a:pPr>
            <a:r>
              <a:rPr lang="fr-CH" altLang="en-US" sz="1200" u="sng" dirty="0">
                <a:solidFill>
                  <a:srgbClr val="002060"/>
                </a:solidFill>
              </a:rPr>
              <a:t>Speaker</a:t>
            </a:r>
            <a:r>
              <a:rPr lang="fr-CH" altLang="en-US" sz="1200" dirty="0">
                <a:solidFill>
                  <a:srgbClr val="002060"/>
                </a:solidFill>
              </a:rPr>
              <a:t> : Victor </a:t>
            </a:r>
            <a:r>
              <a:rPr lang="fr-CH" altLang="en-US" sz="1200" dirty="0" err="1">
                <a:solidFill>
                  <a:srgbClr val="002060"/>
                </a:solidFill>
              </a:rPr>
              <a:t>Vázquez</a:t>
            </a:r>
            <a:r>
              <a:rPr lang="fr-CH" altLang="en-US" sz="1200" dirty="0">
                <a:solidFill>
                  <a:srgbClr val="002060"/>
                </a:solidFill>
              </a:rPr>
              <a:t> </a:t>
            </a:r>
            <a:r>
              <a:rPr lang="fr-CH" altLang="en-US" sz="1200" dirty="0" err="1">
                <a:solidFill>
                  <a:srgbClr val="002060"/>
                </a:solidFill>
              </a:rPr>
              <a:t>López</a:t>
            </a:r>
            <a:r>
              <a:rPr lang="fr-CH" altLang="en-US" sz="1200" dirty="0">
                <a:solidFill>
                  <a:srgbClr val="002060"/>
                </a:solidFill>
              </a:rPr>
              <a:t>, Head</a:t>
            </a:r>
          </a:p>
          <a:p>
            <a:pPr fontAlgn="base">
              <a:spcBef>
                <a:spcPct val="0"/>
              </a:spcBef>
              <a:spcAft>
                <a:spcPct val="0"/>
              </a:spcAft>
              <a:buClr>
                <a:srgbClr val="00B0F0"/>
              </a:buClr>
            </a:pPr>
            <a:r>
              <a:rPr lang="fr-CH" altLang="en-US" sz="1200" dirty="0">
                <a:solidFill>
                  <a:srgbClr val="002060"/>
                </a:solidFill>
              </a:rPr>
              <a:t>                       Section for Coordination of </a:t>
            </a:r>
            <a:r>
              <a:rPr lang="en-US" altLang="en-US" sz="1200" dirty="0">
                <a:solidFill>
                  <a:srgbClr val="002060"/>
                </a:solidFill>
              </a:rPr>
              <a:t>Developed</a:t>
            </a:r>
            <a:r>
              <a:rPr lang="fr-CH" altLang="en-US" sz="1200" dirty="0">
                <a:solidFill>
                  <a:srgbClr val="002060"/>
                </a:solidFill>
              </a:rPr>
              <a:t> Countries</a:t>
            </a:r>
            <a:endParaRPr lang="en-US" altLang="en-US" sz="1200" dirty="0">
              <a:solidFill>
                <a:srgbClr val="002060"/>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849" y="2276872"/>
            <a:ext cx="8424863" cy="1944215"/>
          </a:xfrm>
          <a:prstGeom prst="rect">
            <a:avLst/>
          </a:pr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4088" y="4391609"/>
            <a:ext cx="720080" cy="955100"/>
          </a:xfrm>
          <a:prstGeom prst="rect">
            <a:avLst/>
          </a:prstGeom>
        </p:spPr>
      </p:pic>
    </p:spTree>
    <p:extLst>
      <p:ext uri="{BB962C8B-B14F-4D97-AF65-F5344CB8AC3E}">
        <p14:creationId xmlns:p14="http://schemas.microsoft.com/office/powerpoint/2010/main" val="31828829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4664"/>
            <a:ext cx="8964488" cy="922114"/>
          </a:xfrm>
        </p:spPr>
        <p:txBody>
          <a:bodyPr>
            <a:noAutofit/>
          </a:bodyPr>
          <a:lstStyle/>
          <a:p>
            <a:r>
              <a:rPr lang="en-US" sz="3400" dirty="0" smtClean="0"/>
              <a:t>Germany</a:t>
            </a:r>
            <a:r>
              <a:rPr lang="fr-CH" sz="3400" dirty="0" smtClean="0"/>
              <a:t> </a:t>
            </a:r>
            <a:r>
              <a:rPr lang="fr-CH" sz="3400" dirty="0"/>
              <a:t>’s evolution with respect to IP </a:t>
            </a:r>
            <a:r>
              <a:rPr lang="en-US" sz="3400" dirty="0"/>
              <a:t>filings</a:t>
            </a:r>
            <a:r>
              <a:rPr lang="fr-CH" sz="3400" dirty="0"/>
              <a:t> and </a:t>
            </a:r>
            <a:r>
              <a:rPr lang="en-US" sz="3400" dirty="0"/>
              <a:t>Economic</a:t>
            </a:r>
            <a:r>
              <a:rPr lang="fr-CH" sz="3400" dirty="0"/>
              <a:t> Growth from 1998 to </a:t>
            </a:r>
            <a:r>
              <a:rPr lang="fr-CH" sz="3400" dirty="0" smtClean="0"/>
              <a:t>2013  </a:t>
            </a:r>
            <a:endParaRPr lang="en-US" sz="3400" dirty="0"/>
          </a:p>
        </p:txBody>
      </p:sp>
      <p:sp>
        <p:nvSpPr>
          <p:cNvPr id="5" name="TextBox 4"/>
          <p:cNvSpPr txBox="1"/>
          <p:nvPr/>
        </p:nvSpPr>
        <p:spPr>
          <a:xfrm>
            <a:off x="251520" y="1988840"/>
            <a:ext cx="3240360" cy="4078039"/>
          </a:xfrm>
          <a:prstGeom prst="rect">
            <a:avLst/>
          </a:prstGeom>
          <a:noFill/>
        </p:spPr>
        <p:txBody>
          <a:bodyPr wrap="square" rtlCol="0" anchor="t">
            <a:spAutoFit/>
          </a:bodyPr>
          <a:lstStyle/>
          <a:p>
            <a:pPr marL="285750" indent="-285750" algn="just" fontAlgn="base">
              <a:spcBef>
                <a:spcPct val="50000"/>
              </a:spcBef>
              <a:spcAft>
                <a:spcPct val="0"/>
              </a:spcAft>
              <a:buFont typeface="Arial" panose="020B0604020202020204" pitchFamily="34" charset="0"/>
              <a:buChar char="•"/>
            </a:pPr>
            <a:r>
              <a:rPr lang="en-US" sz="1400" dirty="0">
                <a:solidFill>
                  <a:prstClr val="black"/>
                </a:solidFill>
              </a:rPr>
              <a:t>Filings for </a:t>
            </a:r>
            <a:r>
              <a:rPr lang="en-US" sz="1400" dirty="0" smtClean="0">
                <a:solidFill>
                  <a:prstClr val="black"/>
                </a:solidFill>
              </a:rPr>
              <a:t>industrial designs </a:t>
            </a:r>
            <a:r>
              <a:rPr lang="en-US" sz="1400" dirty="0">
                <a:solidFill>
                  <a:prstClr val="black"/>
                </a:solidFill>
              </a:rPr>
              <a:t>have increased strongly since 1998 despite slow-downs in the period around 2008. This growth has greatly outpaced corresponding growth in GDP. </a:t>
            </a:r>
          </a:p>
          <a:p>
            <a:pPr marL="285750" indent="-285750" algn="just" fontAlgn="base">
              <a:spcBef>
                <a:spcPct val="50000"/>
              </a:spcBef>
              <a:spcAft>
                <a:spcPct val="0"/>
              </a:spcAft>
              <a:buFont typeface="Arial" panose="020B0604020202020204" pitchFamily="34" charset="0"/>
              <a:buChar char="•"/>
            </a:pPr>
            <a:endParaRPr lang="en-US" sz="1400" dirty="0">
              <a:solidFill>
                <a:prstClr val="black"/>
              </a:solidFill>
            </a:endParaRPr>
          </a:p>
          <a:p>
            <a:pPr marL="285750" indent="-285750" algn="just" fontAlgn="base">
              <a:spcBef>
                <a:spcPct val="50000"/>
              </a:spcBef>
              <a:spcAft>
                <a:spcPct val="0"/>
              </a:spcAft>
              <a:buFont typeface="Arial" panose="020B0604020202020204" pitchFamily="34" charset="0"/>
              <a:buChar char="•"/>
            </a:pPr>
            <a:r>
              <a:rPr lang="en-US" sz="1400" dirty="0">
                <a:solidFill>
                  <a:prstClr val="black"/>
                </a:solidFill>
              </a:rPr>
              <a:t>Growth in t</a:t>
            </a:r>
            <a:r>
              <a:rPr lang="en-US" sz="1400" dirty="0" smtClean="0">
                <a:solidFill>
                  <a:prstClr val="black"/>
                </a:solidFill>
              </a:rPr>
              <a:t>rademark </a:t>
            </a:r>
            <a:r>
              <a:rPr lang="en-US" sz="1400" dirty="0">
                <a:solidFill>
                  <a:prstClr val="black"/>
                </a:solidFill>
              </a:rPr>
              <a:t>filings has been strong despite slow-down in the period around 2009.</a:t>
            </a:r>
          </a:p>
          <a:p>
            <a:pPr marL="285750" indent="-285750" algn="just" fontAlgn="base">
              <a:spcBef>
                <a:spcPct val="50000"/>
              </a:spcBef>
              <a:spcAft>
                <a:spcPct val="0"/>
              </a:spcAft>
              <a:buFont typeface="Arial" panose="020B0604020202020204" pitchFamily="34" charset="0"/>
              <a:buChar char="•"/>
            </a:pPr>
            <a:endParaRPr lang="en-US" sz="1400" dirty="0">
              <a:solidFill>
                <a:prstClr val="black"/>
              </a:solidFill>
            </a:endParaRPr>
          </a:p>
          <a:p>
            <a:pPr marL="285750" indent="-285750" algn="just" fontAlgn="base">
              <a:spcBef>
                <a:spcPct val="50000"/>
              </a:spcBef>
              <a:spcAft>
                <a:spcPct val="0"/>
              </a:spcAft>
              <a:buFont typeface="Arial" panose="020B0604020202020204" pitchFamily="34" charset="0"/>
              <a:buChar char="•"/>
            </a:pPr>
            <a:r>
              <a:rPr lang="en-US" sz="1400" dirty="0">
                <a:solidFill>
                  <a:prstClr val="black"/>
                </a:solidFill>
              </a:rPr>
              <a:t>Filings for patent have grown more slowly since 2007, but maintain a good level of activity with a noticeable uptick seen in 2013.</a:t>
            </a:r>
          </a:p>
          <a:p>
            <a:pPr marL="171450" indent="-171450" algn="just" fontAlgn="base">
              <a:spcBef>
                <a:spcPct val="50000"/>
              </a:spcBef>
              <a:spcAft>
                <a:spcPct val="0"/>
              </a:spcAft>
              <a:buFont typeface="Wingdings" pitchFamily="2" charset="2"/>
              <a:buChar char="Ø"/>
            </a:pPr>
            <a:endParaRPr lang="en-US" sz="1400" dirty="0">
              <a:solidFill>
                <a:prstClr val="black"/>
              </a:solidFill>
            </a:endParaRPr>
          </a:p>
        </p:txBody>
      </p:sp>
      <p:pic>
        <p:nvPicPr>
          <p:cNvPr id="3" name="Picture 2" descr="D:\Users\ruggerio\Pictures\germany 2015.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55976" y="1700808"/>
            <a:ext cx="42672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670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517632" cy="1143000"/>
          </a:xfrm>
        </p:spPr>
        <p:txBody>
          <a:bodyPr/>
          <a:lstStyle/>
          <a:p>
            <a:r>
              <a:rPr lang="en-US" sz="3200" dirty="0" smtClean="0"/>
              <a:t>Further Information</a:t>
            </a:r>
            <a:r>
              <a:rPr lang="en-US" sz="3200" dirty="0"/>
              <a:t>: http://www.wipo.int/dcea/en/roving_seminars/</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23528" y="1620757"/>
            <a:ext cx="6883460" cy="5237243"/>
          </a:xfrm>
        </p:spPr>
      </p:pic>
    </p:spTree>
    <p:extLst>
      <p:ext uri="{BB962C8B-B14F-4D97-AF65-F5344CB8AC3E}">
        <p14:creationId xmlns:p14="http://schemas.microsoft.com/office/powerpoint/2010/main" val="21893175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305272" y="476672"/>
            <a:ext cx="9001000" cy="926976"/>
          </a:xfrm>
          <a:ln/>
        </p:spPr>
        <p:txBody>
          <a:bodyPr/>
          <a:lstStyle/>
          <a:p>
            <a:r>
              <a:rPr lang="en-US" altLang="en-US" dirty="0" smtClean="0"/>
              <a:t/>
            </a:r>
            <a:br>
              <a:rPr lang="en-US" altLang="en-US" dirty="0" smtClean="0"/>
            </a:br>
            <a:r>
              <a:rPr lang="en-US" altLang="en-US" dirty="0"/>
              <a:t/>
            </a:r>
            <a:br>
              <a:rPr lang="en-US" altLang="en-US" dirty="0"/>
            </a:br>
            <a:r>
              <a:rPr lang="de-DE" dirty="0"/>
              <a:t>Der PCT - Einführung und neuste Entwicklungen</a:t>
            </a:r>
            <a:br>
              <a:rPr lang="de-DE" dirty="0"/>
            </a:br>
            <a:endParaRPr lang="en-US" altLang="en-US" sz="3200" dirty="0"/>
          </a:p>
        </p:txBody>
      </p:sp>
      <p:sp>
        <p:nvSpPr>
          <p:cNvPr id="4098" name="Text Box 2"/>
          <p:cNvSpPr txBox="1">
            <a:spLocks noChangeArrowheads="1"/>
          </p:cNvSpPr>
          <p:nvPr/>
        </p:nvSpPr>
        <p:spPr bwMode="auto">
          <a:xfrm>
            <a:off x="467544" y="4869159"/>
            <a:ext cx="8676456" cy="11521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9pPr>
          </a:lstStyle>
          <a:p>
            <a:pPr marL="285750" indent="-285750">
              <a:buClr>
                <a:srgbClr val="00B0F0"/>
              </a:buClr>
              <a:buFont typeface="Webdings" panose="05030102010509060703" pitchFamily="18" charset="2"/>
              <a:buChar char="&lt;"/>
            </a:pPr>
            <a:r>
              <a:rPr lang="de-DE" sz="1200" dirty="0">
                <a:solidFill>
                  <a:srgbClr val="002060"/>
                </a:solidFill>
              </a:rPr>
              <a:t>Matthias Reischle, Stellvertretender Direktor der PCT-Rechtsabteilung, WIPO</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850" y="2132856"/>
            <a:ext cx="8424863" cy="1944215"/>
          </a:xfrm>
          <a:prstGeom prst="rect">
            <a:avLst/>
          </a:pr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00192" y="4581128"/>
            <a:ext cx="746774" cy="880196"/>
          </a:xfrm>
          <a:prstGeom prst="rect">
            <a:avLst/>
          </a:prstGeom>
        </p:spPr>
      </p:pic>
    </p:spTree>
    <p:extLst>
      <p:ext uri="{BB962C8B-B14F-4D97-AF65-F5344CB8AC3E}">
        <p14:creationId xmlns:p14="http://schemas.microsoft.com/office/powerpoint/2010/main" val="4656442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2"/>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A1B5808E-6668-46C6-B321-9C39138CDEA4}" type="slidenum">
              <a:rPr lang="en-US" altLang="en-US" sz="1400" smtClean="0"/>
              <a:pPr eaLnBrk="1" hangingPunct="1">
                <a:spcBef>
                  <a:spcPct val="0"/>
                </a:spcBef>
                <a:buFontTx/>
                <a:buNone/>
              </a:pPr>
              <a:t>23</a:t>
            </a:fld>
            <a:endParaRPr lang="en-US" altLang="en-US" sz="1400" smtClean="0"/>
          </a:p>
        </p:txBody>
      </p:sp>
      <p:sp>
        <p:nvSpPr>
          <p:cNvPr id="26627" name="Rectangle 2"/>
          <p:cNvSpPr>
            <a:spLocks noGrp="1" noChangeArrowheads="1"/>
          </p:cNvSpPr>
          <p:nvPr>
            <p:ph type="title"/>
          </p:nvPr>
        </p:nvSpPr>
        <p:spPr>
          <a:xfrm>
            <a:off x="539552" y="116632"/>
            <a:ext cx="7992888" cy="1143000"/>
          </a:xfrm>
        </p:spPr>
        <p:txBody>
          <a:bodyPr/>
          <a:lstStyle/>
          <a:p>
            <a:pPr>
              <a:spcBef>
                <a:spcPct val="20000"/>
              </a:spcBef>
              <a:buClr>
                <a:srgbClr val="00B0F0"/>
              </a:buClr>
            </a:pPr>
            <a:r>
              <a:rPr lang="en-US" altLang="en-US" dirty="0" smtClean="0"/>
              <a:t>DER </a:t>
            </a:r>
            <a:r>
              <a:rPr lang="en-US" altLang="en-US" dirty="0"/>
              <a:t>PCT 1978</a:t>
            </a:r>
          </a:p>
        </p:txBody>
      </p:sp>
      <p:pic>
        <p:nvPicPr>
          <p:cNvPr id="26628" name="Picture 3" descr="144-0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774" y="1196752"/>
            <a:ext cx="9058275"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812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68313" y="0"/>
            <a:ext cx="8229600" cy="1143000"/>
          </a:xfrm>
        </p:spPr>
        <p:txBody>
          <a:bodyPr/>
          <a:lstStyle/>
          <a:p>
            <a:pPr eaLnBrk="1" hangingPunct="1"/>
            <a:r>
              <a:rPr lang="de-DE" altLang="en-US" dirty="0" smtClean="0"/>
              <a:t>DER PCT HEUTE</a:t>
            </a:r>
          </a:p>
        </p:txBody>
      </p:sp>
      <p:graphicFrame>
        <p:nvGraphicFramePr>
          <p:cNvPr id="27651" name="Object 2"/>
          <p:cNvGraphicFramePr>
            <a:graphicFrameLocks noGrp="1" noChangeAspect="1"/>
          </p:cNvGraphicFramePr>
          <p:nvPr>
            <p:ph idx="1"/>
            <p:extLst>
              <p:ext uri="{D42A27DB-BD31-4B8C-83A1-F6EECF244321}">
                <p14:modId xmlns:p14="http://schemas.microsoft.com/office/powerpoint/2010/main" val="499702437"/>
              </p:ext>
            </p:extLst>
          </p:nvPr>
        </p:nvGraphicFramePr>
        <p:xfrm>
          <a:off x="0" y="3198"/>
          <a:ext cx="10763250" cy="7715250"/>
        </p:xfrm>
        <a:graphic>
          <a:graphicData uri="http://schemas.openxmlformats.org/presentationml/2006/ole">
            <mc:AlternateContent xmlns:mc="http://schemas.openxmlformats.org/markup-compatibility/2006">
              <mc:Choice xmlns:v="urn:schemas-microsoft-com:vml" Requires="v">
                <p:oleObj spid="_x0000_s1042" name="Bitmap Image" r:id="rId3" imgW="9753480" imgH="6991200" progId="Paint.Picture">
                  <p:embed/>
                </p:oleObj>
              </mc:Choice>
              <mc:Fallback>
                <p:oleObj name="Bitmap Image" r:id="rId3" imgW="9753480" imgH="6991200" progId="Paint.Picture">
                  <p:embed/>
                  <p:pic>
                    <p:nvPicPr>
                      <p:cNvPr id="0" name=""/>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0" y="3198"/>
                        <a:ext cx="10763250" cy="771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27144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2"/>
          <p:cNvGraphicFramePr>
            <a:graphicFrameLocks noChangeAspect="1"/>
          </p:cNvGraphicFramePr>
          <p:nvPr/>
        </p:nvGraphicFramePr>
        <p:xfrm>
          <a:off x="1365250" y="0"/>
          <a:ext cx="7696200" cy="4554538"/>
        </p:xfrm>
        <a:graphic>
          <a:graphicData uri="http://schemas.openxmlformats.org/presentationml/2006/ole">
            <mc:AlternateContent xmlns:mc="http://schemas.openxmlformats.org/markup-compatibility/2006">
              <mc:Choice xmlns:v="urn:schemas-microsoft-com:vml" Requires="v">
                <p:oleObj spid="_x0000_s2066" name="Bitmap Image" r:id="rId4" imgW="9752381" imgH="6990476" progId="Paint.Picture">
                  <p:embed/>
                </p:oleObj>
              </mc:Choice>
              <mc:Fallback>
                <p:oleObj name="Bitmap Image" r:id="rId4" imgW="9752381" imgH="6990476"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5250" y="0"/>
                        <a:ext cx="7696200" cy="455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8675" name="Group 3"/>
          <p:cNvGrpSpPr>
            <a:grpSpLocks/>
          </p:cNvGrpSpPr>
          <p:nvPr/>
        </p:nvGrpSpPr>
        <p:grpSpPr bwMode="auto">
          <a:xfrm>
            <a:off x="228600" y="914400"/>
            <a:ext cx="1125538" cy="304800"/>
            <a:chOff x="192" y="336"/>
            <a:chExt cx="768" cy="192"/>
          </a:xfrm>
        </p:grpSpPr>
        <p:sp>
          <p:nvSpPr>
            <p:cNvPr id="28683" name="Rectangle 4"/>
            <p:cNvSpPr>
              <a:spLocks noChangeArrowheads="1"/>
            </p:cNvSpPr>
            <p:nvPr/>
          </p:nvSpPr>
          <p:spPr bwMode="auto">
            <a:xfrm>
              <a:off x="192" y="336"/>
              <a:ext cx="144" cy="180"/>
            </a:xfrm>
            <a:prstGeom prst="rect">
              <a:avLst/>
            </a:prstGeom>
            <a:solidFill>
              <a:srgbClr val="0099CC"/>
            </a:solidFill>
            <a:ln w="12700">
              <a:solidFill>
                <a:schemeClr val="tx1"/>
              </a:solidFill>
              <a:miter lim="800000"/>
              <a:headEnd/>
              <a:tailEnd/>
            </a:ln>
          </p:spPr>
          <p:txBody>
            <a:bodyPr anchor="ctr">
              <a:spAutoFit/>
            </a:bodyPr>
            <a:lstStyle>
              <a:lvl1pPr eaLnBrk="0" hangingPunct="0">
                <a:spcBef>
                  <a:spcPct val="20000"/>
                </a:spcBef>
                <a:buBlip>
                  <a:blip r:embed="rId6"/>
                </a:buBlip>
                <a:defRPr sz="2400">
                  <a:solidFill>
                    <a:schemeClr val="tx1"/>
                  </a:solidFill>
                  <a:latin typeface="Arial" charset="0"/>
                  <a:cs typeface="Arial" charset="0"/>
                </a:defRPr>
              </a:lvl1pPr>
              <a:lvl2pPr marL="742950" indent="-285750" eaLnBrk="0" hangingPunct="0">
                <a:spcBef>
                  <a:spcPct val="20000"/>
                </a:spcBef>
                <a:buBlip>
                  <a:blip r:embed="rId7"/>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8"/>
                </a:buBlip>
                <a:defRPr sz="2400">
                  <a:solidFill>
                    <a:schemeClr val="tx1"/>
                  </a:solidFill>
                  <a:latin typeface="Arial" charset="0"/>
                  <a:cs typeface="Arial" charset="0"/>
                </a:defRPr>
              </a:lvl3pPr>
              <a:lvl4pPr marL="1600200" indent="-228600" eaLnBrk="0" hangingPunct="0">
                <a:spcBef>
                  <a:spcPct val="20000"/>
                </a:spcBef>
                <a:buBlip>
                  <a:blip r:embed="rId9"/>
                </a:buBlip>
                <a:defRPr sz="2400">
                  <a:solidFill>
                    <a:schemeClr val="tx1"/>
                  </a:solidFill>
                  <a:latin typeface="Arial" charset="0"/>
                  <a:cs typeface="Arial" charset="0"/>
                </a:defRPr>
              </a:lvl4pPr>
              <a:lvl5pPr marL="2057400" indent="-228600" eaLnBrk="0" hangingPunct="0">
                <a:spcBef>
                  <a:spcPct val="20000"/>
                </a:spcBef>
                <a:buBlip>
                  <a:blip r:embed="rId6"/>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6"/>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6"/>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6"/>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6"/>
                </a:buBlip>
                <a:defRPr sz="2400">
                  <a:solidFill>
                    <a:schemeClr val="tx1"/>
                  </a:solidFill>
                  <a:latin typeface="Arial" charset="0"/>
                  <a:cs typeface="Arial" charset="0"/>
                </a:defRPr>
              </a:lvl9pPr>
            </a:lstStyle>
            <a:p>
              <a:pPr eaLnBrk="1" hangingPunct="1">
                <a:spcBef>
                  <a:spcPct val="50000"/>
                </a:spcBef>
                <a:buFontTx/>
                <a:buNone/>
              </a:pPr>
              <a:endParaRPr lang="en-US" altLang="en-US">
                <a:ea typeface="ヒラギノ角ゴ Pro W3" charset="-128"/>
              </a:endParaRPr>
            </a:p>
          </p:txBody>
        </p:sp>
        <p:sp>
          <p:nvSpPr>
            <p:cNvPr id="28684" name="Text Box 5"/>
            <p:cNvSpPr txBox="1">
              <a:spLocks noChangeArrowheads="1"/>
            </p:cNvSpPr>
            <p:nvPr/>
          </p:nvSpPr>
          <p:spPr bwMode="auto">
            <a:xfrm>
              <a:off x="288" y="336"/>
              <a:ext cx="6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Blip>
                  <a:blip r:embed="rId6"/>
                </a:buBlip>
                <a:defRPr sz="2400">
                  <a:solidFill>
                    <a:schemeClr val="tx1"/>
                  </a:solidFill>
                  <a:latin typeface="Arial" charset="0"/>
                  <a:cs typeface="Arial" charset="0"/>
                </a:defRPr>
              </a:lvl1pPr>
              <a:lvl2pPr marL="742950" indent="-285750" eaLnBrk="0" hangingPunct="0">
                <a:spcBef>
                  <a:spcPct val="20000"/>
                </a:spcBef>
                <a:buBlip>
                  <a:blip r:embed="rId7"/>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8"/>
                </a:buBlip>
                <a:defRPr sz="2400">
                  <a:solidFill>
                    <a:schemeClr val="tx1"/>
                  </a:solidFill>
                  <a:latin typeface="Arial" charset="0"/>
                  <a:cs typeface="Arial" charset="0"/>
                </a:defRPr>
              </a:lvl3pPr>
              <a:lvl4pPr marL="1600200" indent="-228600" eaLnBrk="0" hangingPunct="0">
                <a:spcBef>
                  <a:spcPct val="20000"/>
                </a:spcBef>
                <a:buBlip>
                  <a:blip r:embed="rId9"/>
                </a:buBlip>
                <a:defRPr sz="2400">
                  <a:solidFill>
                    <a:schemeClr val="tx1"/>
                  </a:solidFill>
                  <a:latin typeface="Arial" charset="0"/>
                  <a:cs typeface="Arial" charset="0"/>
                </a:defRPr>
              </a:lvl4pPr>
              <a:lvl5pPr marL="2057400" indent="-228600" eaLnBrk="0" hangingPunct="0">
                <a:spcBef>
                  <a:spcPct val="20000"/>
                </a:spcBef>
                <a:buBlip>
                  <a:blip r:embed="rId6"/>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6"/>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6"/>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6"/>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6"/>
                </a:buBlip>
                <a:defRPr sz="2400">
                  <a:solidFill>
                    <a:schemeClr val="tx1"/>
                  </a:solidFill>
                  <a:latin typeface="Arial" charset="0"/>
                  <a:cs typeface="Arial" charset="0"/>
                </a:defRPr>
              </a:lvl9pPr>
            </a:lstStyle>
            <a:p>
              <a:pPr eaLnBrk="1" hangingPunct="1">
                <a:spcBef>
                  <a:spcPct val="50000"/>
                </a:spcBef>
                <a:buFontTx/>
                <a:buNone/>
              </a:pPr>
              <a:r>
                <a:rPr lang="en-US" altLang="en-US" sz="1400" b="1">
                  <a:ea typeface="ヒラギノ角ゴ Pro W3" charset="-128"/>
                </a:rPr>
                <a:t>=PCT</a:t>
              </a:r>
            </a:p>
          </p:txBody>
        </p:sp>
      </p:grpSp>
      <p:sp>
        <p:nvSpPr>
          <p:cNvPr id="28676" name="Text Box 6"/>
          <p:cNvSpPr txBox="1">
            <a:spLocks noChangeArrowheads="1"/>
          </p:cNvSpPr>
          <p:nvPr/>
        </p:nvSpPr>
        <p:spPr bwMode="auto">
          <a:xfrm>
            <a:off x="33338" y="2924175"/>
            <a:ext cx="1752600"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228600" indent="-228600" defTabSz="762000" eaLnBrk="0" hangingPunct="0">
              <a:spcBef>
                <a:spcPct val="20000"/>
              </a:spcBef>
              <a:buBlip>
                <a:blip r:embed="rId6"/>
              </a:buBlip>
              <a:defRPr sz="2400">
                <a:solidFill>
                  <a:schemeClr val="tx1"/>
                </a:solidFill>
                <a:latin typeface="Arial" charset="0"/>
                <a:cs typeface="Arial" charset="0"/>
              </a:defRPr>
            </a:lvl1pPr>
            <a:lvl2pPr marL="742950" indent="-285750" defTabSz="762000" eaLnBrk="0" hangingPunct="0">
              <a:spcBef>
                <a:spcPct val="20000"/>
              </a:spcBef>
              <a:buBlip>
                <a:blip r:embed="rId7"/>
              </a:buBlip>
              <a:defRPr sz="2400">
                <a:solidFill>
                  <a:schemeClr val="tx1"/>
                </a:solidFill>
                <a:latin typeface="Arial" charset="0"/>
                <a:cs typeface="Arial" charset="0"/>
              </a:defRPr>
            </a:lvl2pPr>
            <a:lvl3pPr marL="1143000" indent="-228600" defTabSz="762000" eaLnBrk="0" hangingPunct="0">
              <a:spcBef>
                <a:spcPct val="20000"/>
              </a:spcBef>
              <a:buFont typeface="Wingdings" pitchFamily="2" charset="2"/>
              <a:buBlip>
                <a:blip r:embed="rId8"/>
              </a:buBlip>
              <a:defRPr sz="2400">
                <a:solidFill>
                  <a:schemeClr val="tx1"/>
                </a:solidFill>
                <a:latin typeface="Arial" charset="0"/>
                <a:cs typeface="Arial" charset="0"/>
              </a:defRPr>
            </a:lvl3pPr>
            <a:lvl4pPr marL="1600200" indent="-228600" defTabSz="762000" eaLnBrk="0" hangingPunct="0">
              <a:spcBef>
                <a:spcPct val="20000"/>
              </a:spcBef>
              <a:buBlip>
                <a:blip r:embed="rId9"/>
              </a:buBlip>
              <a:defRPr sz="2400">
                <a:solidFill>
                  <a:schemeClr val="tx1"/>
                </a:solidFill>
                <a:latin typeface="Arial" charset="0"/>
                <a:cs typeface="Arial" charset="0"/>
              </a:defRPr>
            </a:lvl4pPr>
            <a:lvl5pPr marL="2057400" indent="-228600" defTabSz="762000" eaLnBrk="0" hangingPunct="0">
              <a:spcBef>
                <a:spcPct val="20000"/>
              </a:spcBef>
              <a:buBlip>
                <a:blip r:embed="rId6"/>
              </a:buBlip>
              <a:defRPr sz="2400">
                <a:solidFill>
                  <a:schemeClr val="tx1"/>
                </a:solidFill>
                <a:latin typeface="Arial" charset="0"/>
                <a:cs typeface="Arial" charset="0"/>
              </a:defRPr>
            </a:lvl5pPr>
            <a:lvl6pPr marL="2514600" indent="-228600" defTabSz="762000" eaLnBrk="0" fontAlgn="base" hangingPunct="0">
              <a:spcBef>
                <a:spcPct val="20000"/>
              </a:spcBef>
              <a:spcAft>
                <a:spcPct val="0"/>
              </a:spcAft>
              <a:buBlip>
                <a:blip r:embed="rId6"/>
              </a:buBlip>
              <a:defRPr sz="2400">
                <a:solidFill>
                  <a:schemeClr val="tx1"/>
                </a:solidFill>
                <a:latin typeface="Arial" charset="0"/>
                <a:cs typeface="Arial" charset="0"/>
              </a:defRPr>
            </a:lvl6pPr>
            <a:lvl7pPr marL="2971800" indent="-228600" defTabSz="762000" eaLnBrk="0" fontAlgn="base" hangingPunct="0">
              <a:spcBef>
                <a:spcPct val="20000"/>
              </a:spcBef>
              <a:spcAft>
                <a:spcPct val="0"/>
              </a:spcAft>
              <a:buBlip>
                <a:blip r:embed="rId6"/>
              </a:buBlip>
              <a:defRPr sz="2400">
                <a:solidFill>
                  <a:schemeClr val="tx1"/>
                </a:solidFill>
                <a:latin typeface="Arial" charset="0"/>
                <a:cs typeface="Arial" charset="0"/>
              </a:defRPr>
            </a:lvl7pPr>
            <a:lvl8pPr marL="3429000" indent="-228600" defTabSz="762000" eaLnBrk="0" fontAlgn="base" hangingPunct="0">
              <a:spcBef>
                <a:spcPct val="20000"/>
              </a:spcBef>
              <a:spcAft>
                <a:spcPct val="0"/>
              </a:spcAft>
              <a:buBlip>
                <a:blip r:embed="rId6"/>
              </a:buBlip>
              <a:defRPr sz="2400">
                <a:solidFill>
                  <a:schemeClr val="tx1"/>
                </a:solidFill>
                <a:latin typeface="Arial" charset="0"/>
                <a:cs typeface="Arial" charset="0"/>
              </a:defRPr>
            </a:lvl8pPr>
            <a:lvl9pPr marL="3886200" indent="-228600" defTabSz="762000" eaLnBrk="0" fontAlgn="base" hangingPunct="0">
              <a:spcBef>
                <a:spcPct val="20000"/>
              </a:spcBef>
              <a:spcAft>
                <a:spcPct val="0"/>
              </a:spcAft>
              <a:buBlip>
                <a:blip r:embed="rId6"/>
              </a:buBlip>
              <a:defRPr sz="2400">
                <a:solidFill>
                  <a:schemeClr val="tx1"/>
                </a:solidFill>
                <a:latin typeface="Arial" charset="0"/>
                <a:cs typeface="Arial" charset="0"/>
              </a:defRPr>
            </a:lvl9pPr>
          </a:lstStyle>
          <a:p>
            <a:pPr eaLnBrk="1" hangingPunct="1">
              <a:spcBef>
                <a:spcPct val="0"/>
              </a:spcBef>
              <a:buFontTx/>
              <a:buNone/>
            </a:pPr>
            <a:r>
              <a:rPr lang="en-US" altLang="en-US" sz="800">
                <a:ea typeface="ヒラギノ角ゴ Pro W3" charset="-128"/>
              </a:rPr>
              <a:t>Albania		</a:t>
            </a:r>
          </a:p>
          <a:p>
            <a:pPr eaLnBrk="1" hangingPunct="1">
              <a:spcBef>
                <a:spcPct val="0"/>
              </a:spcBef>
              <a:buFontTx/>
              <a:buNone/>
            </a:pPr>
            <a:r>
              <a:rPr lang="en-US" altLang="en-US" sz="800">
                <a:ea typeface="ヒラギノ角ゴ Pro W3" charset="-128"/>
              </a:rPr>
              <a:t>Algeria		</a:t>
            </a:r>
          </a:p>
          <a:p>
            <a:pPr eaLnBrk="1" hangingPunct="1">
              <a:spcBef>
                <a:spcPct val="0"/>
              </a:spcBef>
              <a:buFontTx/>
              <a:buNone/>
            </a:pPr>
            <a:r>
              <a:rPr lang="en-US" altLang="en-US" sz="800">
                <a:ea typeface="ヒラギノ角ゴ Pro W3" charset="-128"/>
              </a:rPr>
              <a:t>Angola</a:t>
            </a:r>
          </a:p>
          <a:p>
            <a:pPr eaLnBrk="1" hangingPunct="1">
              <a:spcBef>
                <a:spcPct val="0"/>
              </a:spcBef>
              <a:buFontTx/>
              <a:buNone/>
            </a:pPr>
            <a:r>
              <a:rPr lang="en-US" altLang="en-US" sz="800">
                <a:ea typeface="ヒラギノ角ゴ Pro W3" charset="-128"/>
              </a:rPr>
              <a:t>Antigua and Barbuda	</a:t>
            </a:r>
          </a:p>
          <a:p>
            <a:pPr eaLnBrk="1" hangingPunct="1">
              <a:spcBef>
                <a:spcPct val="0"/>
              </a:spcBef>
              <a:buFontTx/>
              <a:buNone/>
            </a:pPr>
            <a:r>
              <a:rPr lang="en-US" altLang="en-US" sz="800">
                <a:ea typeface="ヒラギノ角ゴ Pro W3" charset="-128"/>
              </a:rPr>
              <a:t>Armenia		</a:t>
            </a:r>
          </a:p>
          <a:p>
            <a:pPr eaLnBrk="1" hangingPunct="1">
              <a:spcBef>
                <a:spcPct val="0"/>
              </a:spcBef>
              <a:buFontTx/>
              <a:buNone/>
            </a:pPr>
            <a:r>
              <a:rPr lang="en-US" altLang="en-US" sz="800">
                <a:ea typeface="ヒラギノ角ゴ Pro W3" charset="-128"/>
              </a:rPr>
              <a:t>Australia		</a:t>
            </a:r>
          </a:p>
          <a:p>
            <a:pPr eaLnBrk="1" hangingPunct="1">
              <a:spcBef>
                <a:spcPct val="0"/>
              </a:spcBef>
              <a:buFontTx/>
              <a:buNone/>
            </a:pPr>
            <a:r>
              <a:rPr lang="en-US" altLang="en-US" sz="800">
                <a:ea typeface="ヒラギノ角ゴ Pro W3" charset="-128"/>
              </a:rPr>
              <a:t>Austria		</a:t>
            </a:r>
          </a:p>
          <a:p>
            <a:pPr eaLnBrk="1" hangingPunct="1">
              <a:spcBef>
                <a:spcPct val="0"/>
              </a:spcBef>
              <a:buFontTx/>
              <a:buNone/>
            </a:pPr>
            <a:r>
              <a:rPr lang="en-US" altLang="en-US" sz="800">
                <a:ea typeface="ヒラギノ角ゴ Pro W3" charset="-128"/>
              </a:rPr>
              <a:t>Azerbaijan		</a:t>
            </a:r>
          </a:p>
          <a:p>
            <a:pPr eaLnBrk="1" hangingPunct="1">
              <a:spcBef>
                <a:spcPct val="0"/>
              </a:spcBef>
              <a:buFontTx/>
              <a:buNone/>
            </a:pPr>
            <a:r>
              <a:rPr lang="en-US" altLang="en-US" sz="800">
                <a:ea typeface="ヒラギノ角ゴ Pro W3" charset="-128"/>
              </a:rPr>
              <a:t>Bahrain</a:t>
            </a:r>
            <a:r>
              <a:rPr lang="en-US" altLang="en-US" sz="800">
                <a:solidFill>
                  <a:srgbClr val="AF3737"/>
                </a:solidFill>
                <a:ea typeface="ヒラギノ角ゴ Pro W3" charset="-128"/>
              </a:rPr>
              <a:t> </a:t>
            </a:r>
          </a:p>
          <a:p>
            <a:pPr eaLnBrk="1" hangingPunct="1">
              <a:spcBef>
                <a:spcPct val="0"/>
              </a:spcBef>
              <a:buFontTx/>
              <a:buNone/>
            </a:pPr>
            <a:r>
              <a:rPr lang="en-US" altLang="en-US" sz="800">
                <a:ea typeface="ヒラギノ角ゴ Pro W3" charset="-128"/>
              </a:rPr>
              <a:t>Barbados		</a:t>
            </a:r>
          </a:p>
          <a:p>
            <a:pPr eaLnBrk="1" hangingPunct="1">
              <a:spcBef>
                <a:spcPct val="0"/>
              </a:spcBef>
              <a:buFontTx/>
              <a:buNone/>
            </a:pPr>
            <a:r>
              <a:rPr lang="en-US" altLang="en-US" sz="800">
                <a:ea typeface="ヒラギノ角ゴ Pro W3" charset="-128"/>
              </a:rPr>
              <a:t>Belarus		</a:t>
            </a:r>
          </a:p>
          <a:p>
            <a:pPr eaLnBrk="1" hangingPunct="1">
              <a:spcBef>
                <a:spcPct val="0"/>
              </a:spcBef>
              <a:buFontTx/>
              <a:buNone/>
            </a:pPr>
            <a:r>
              <a:rPr lang="en-US" altLang="en-US" sz="800">
                <a:ea typeface="ヒラギノ角ゴ Pro W3" charset="-128"/>
              </a:rPr>
              <a:t>Belgium		</a:t>
            </a:r>
          </a:p>
          <a:p>
            <a:pPr eaLnBrk="1" hangingPunct="1">
              <a:spcBef>
                <a:spcPct val="0"/>
              </a:spcBef>
              <a:buFontTx/>
              <a:buNone/>
            </a:pPr>
            <a:r>
              <a:rPr lang="en-US" altLang="en-US" sz="800">
                <a:ea typeface="ヒラギノ角ゴ Pro W3" charset="-128"/>
              </a:rPr>
              <a:t>Belize		</a:t>
            </a:r>
          </a:p>
          <a:p>
            <a:pPr eaLnBrk="1" hangingPunct="1">
              <a:spcBef>
                <a:spcPct val="0"/>
              </a:spcBef>
              <a:buFontTx/>
              <a:buNone/>
            </a:pPr>
            <a:r>
              <a:rPr lang="en-US" altLang="en-US" sz="800">
                <a:ea typeface="ヒラギノ角ゴ Pro W3" charset="-128"/>
              </a:rPr>
              <a:t>Benin		</a:t>
            </a:r>
          </a:p>
          <a:p>
            <a:pPr eaLnBrk="1" hangingPunct="1">
              <a:spcBef>
                <a:spcPct val="0"/>
              </a:spcBef>
              <a:buFontTx/>
              <a:buNone/>
            </a:pPr>
            <a:r>
              <a:rPr lang="en-US" altLang="en-US" sz="800">
                <a:ea typeface="ヒラギノ角ゴ Pro W3" charset="-128"/>
              </a:rPr>
              <a:t>Bosnia and Herzegovina	</a:t>
            </a:r>
          </a:p>
          <a:p>
            <a:pPr eaLnBrk="1" hangingPunct="1">
              <a:spcBef>
                <a:spcPct val="0"/>
              </a:spcBef>
              <a:buFontTx/>
              <a:buNone/>
            </a:pPr>
            <a:r>
              <a:rPr lang="en-US" altLang="en-US" sz="800">
                <a:ea typeface="ヒラギノ角ゴ Pro W3" charset="-128"/>
              </a:rPr>
              <a:t>Botswana </a:t>
            </a:r>
          </a:p>
          <a:p>
            <a:pPr eaLnBrk="1" hangingPunct="1">
              <a:spcBef>
                <a:spcPct val="0"/>
              </a:spcBef>
              <a:buFontTx/>
              <a:buNone/>
            </a:pPr>
            <a:r>
              <a:rPr lang="en-US" altLang="en-US" sz="800">
                <a:ea typeface="ヒラギノ角ゴ Pro W3" charset="-128"/>
              </a:rPr>
              <a:t>Brazil		</a:t>
            </a:r>
          </a:p>
          <a:p>
            <a:pPr eaLnBrk="1" hangingPunct="1">
              <a:spcBef>
                <a:spcPct val="0"/>
              </a:spcBef>
              <a:buFontTx/>
              <a:buNone/>
            </a:pPr>
            <a:r>
              <a:rPr lang="en-US" altLang="en-US" sz="800">
                <a:ea typeface="ヒラギノ角ゴ Pro W3" charset="-128"/>
              </a:rPr>
              <a:t>Brunei Darussalam</a:t>
            </a:r>
          </a:p>
          <a:p>
            <a:pPr eaLnBrk="1" hangingPunct="1">
              <a:spcBef>
                <a:spcPct val="0"/>
              </a:spcBef>
              <a:buFontTx/>
              <a:buNone/>
            </a:pPr>
            <a:r>
              <a:rPr lang="en-US" altLang="en-US" sz="800">
                <a:ea typeface="ヒラギノ角ゴ Pro W3" charset="-128"/>
              </a:rPr>
              <a:t>Bulgaria		</a:t>
            </a:r>
          </a:p>
          <a:p>
            <a:pPr eaLnBrk="1" hangingPunct="1">
              <a:spcBef>
                <a:spcPct val="0"/>
              </a:spcBef>
              <a:buFontTx/>
              <a:buNone/>
            </a:pPr>
            <a:r>
              <a:rPr lang="en-US" altLang="en-US" sz="800">
                <a:ea typeface="ヒラギノ角ゴ Pro W3" charset="-128"/>
              </a:rPr>
              <a:t>Burkina Faso		</a:t>
            </a:r>
          </a:p>
          <a:p>
            <a:pPr eaLnBrk="1" hangingPunct="1">
              <a:spcBef>
                <a:spcPct val="0"/>
              </a:spcBef>
              <a:buFontTx/>
              <a:buNone/>
            </a:pPr>
            <a:r>
              <a:rPr lang="en-US" altLang="en-US" sz="800">
                <a:ea typeface="ヒラギノ角ゴ Pro W3" charset="-128"/>
              </a:rPr>
              <a:t>Cameroon		</a:t>
            </a:r>
          </a:p>
          <a:p>
            <a:pPr eaLnBrk="1" hangingPunct="1">
              <a:spcBef>
                <a:spcPct val="0"/>
              </a:spcBef>
              <a:buFontTx/>
              <a:buNone/>
            </a:pPr>
            <a:r>
              <a:rPr lang="en-US" altLang="en-US" sz="800">
                <a:ea typeface="ヒラギノ角ゴ Pro W3" charset="-128"/>
              </a:rPr>
              <a:t>Canada		</a:t>
            </a:r>
          </a:p>
          <a:p>
            <a:pPr eaLnBrk="1" hangingPunct="1">
              <a:spcBef>
                <a:spcPct val="0"/>
              </a:spcBef>
              <a:buFontTx/>
              <a:buNone/>
            </a:pPr>
            <a:r>
              <a:rPr lang="en-US" altLang="en-US" sz="800">
                <a:ea typeface="ヒラギノ角ゴ Pro W3" charset="-128"/>
              </a:rPr>
              <a:t>Central African Republic	</a:t>
            </a:r>
          </a:p>
          <a:p>
            <a:pPr eaLnBrk="1" hangingPunct="1">
              <a:spcBef>
                <a:spcPct val="0"/>
              </a:spcBef>
              <a:buFontTx/>
              <a:buNone/>
            </a:pPr>
            <a:r>
              <a:rPr lang="en-US" altLang="en-US" sz="800">
                <a:ea typeface="ヒラギノ角ゴ Pro W3" charset="-128"/>
              </a:rPr>
              <a:t>Chad</a:t>
            </a:r>
          </a:p>
          <a:p>
            <a:pPr eaLnBrk="1" hangingPunct="1">
              <a:spcBef>
                <a:spcPct val="0"/>
              </a:spcBef>
              <a:buFontTx/>
              <a:buNone/>
            </a:pPr>
            <a:r>
              <a:rPr lang="en-GB" altLang="en-US" sz="800">
                <a:ea typeface="ヒラギノ角ゴ Pro W3" charset="-128"/>
              </a:rPr>
              <a:t>Chile</a:t>
            </a:r>
            <a:endParaRPr lang="en-US" altLang="en-US" sz="800">
              <a:ea typeface="ヒラギノ角ゴ Pro W3" charset="-128"/>
            </a:endParaRPr>
          </a:p>
          <a:p>
            <a:pPr eaLnBrk="1" hangingPunct="1">
              <a:spcBef>
                <a:spcPct val="0"/>
              </a:spcBef>
              <a:buFontTx/>
              <a:buNone/>
            </a:pPr>
            <a:r>
              <a:rPr lang="en-US" altLang="en-US" sz="800">
                <a:ea typeface="ヒラギノ角ゴ Pro W3" charset="-128"/>
              </a:rPr>
              <a:t>China </a:t>
            </a:r>
          </a:p>
          <a:p>
            <a:pPr eaLnBrk="1" hangingPunct="1">
              <a:spcBef>
                <a:spcPct val="0"/>
              </a:spcBef>
              <a:buFontTx/>
              <a:buNone/>
            </a:pPr>
            <a:r>
              <a:rPr lang="en-US" altLang="en-US" sz="800">
                <a:ea typeface="ヒラギノ角ゴ Pro W3" charset="-128"/>
              </a:rPr>
              <a:t>Colombia </a:t>
            </a:r>
          </a:p>
          <a:p>
            <a:pPr eaLnBrk="1" hangingPunct="1">
              <a:spcBef>
                <a:spcPct val="0"/>
              </a:spcBef>
              <a:buFontTx/>
              <a:buNone/>
            </a:pPr>
            <a:r>
              <a:rPr lang="en-US" altLang="en-US" sz="800">
                <a:ea typeface="ヒラギノ角ゴ Pro W3" charset="-128"/>
              </a:rPr>
              <a:t>Comoros </a:t>
            </a:r>
          </a:p>
          <a:p>
            <a:pPr eaLnBrk="1" hangingPunct="1">
              <a:spcBef>
                <a:spcPct val="0"/>
              </a:spcBef>
              <a:buFontTx/>
              <a:buNone/>
            </a:pPr>
            <a:r>
              <a:rPr lang="en-US" altLang="en-US" sz="800">
                <a:ea typeface="ヒラギノ角ゴ Pro W3" charset="-128"/>
              </a:rPr>
              <a:t>Congo</a:t>
            </a:r>
          </a:p>
        </p:txBody>
      </p:sp>
      <p:sp>
        <p:nvSpPr>
          <p:cNvPr id="28677" name="Text Box 7"/>
          <p:cNvSpPr txBox="1">
            <a:spLocks noChangeArrowheads="1"/>
          </p:cNvSpPr>
          <p:nvPr/>
        </p:nvSpPr>
        <p:spPr bwMode="auto">
          <a:xfrm>
            <a:off x="1354138" y="3073400"/>
            <a:ext cx="227965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charset="0"/>
                <a:cs typeface="Arial" charset="0"/>
              </a:defRPr>
            </a:lvl1pPr>
            <a:lvl2pPr marL="742950" indent="-285750" defTabSz="762000" eaLnBrk="0" hangingPunct="0">
              <a:spcBef>
                <a:spcPct val="20000"/>
              </a:spcBef>
              <a:buBlip>
                <a:blip r:embed="rId7"/>
              </a:buBlip>
              <a:tabLst>
                <a:tab pos="288925" algn="l"/>
              </a:tabLst>
              <a:defRPr sz="2400">
                <a:solidFill>
                  <a:schemeClr val="tx1"/>
                </a:solidFill>
                <a:latin typeface="Arial" charset="0"/>
                <a:cs typeface="Arial"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charset="0"/>
                <a:cs typeface="Arial" charset="0"/>
              </a:defRPr>
            </a:lvl3pPr>
            <a:lvl4pPr marL="1600200" indent="-228600" defTabSz="762000" eaLnBrk="0" hangingPunct="0">
              <a:spcBef>
                <a:spcPct val="20000"/>
              </a:spcBef>
              <a:buBlip>
                <a:blip r:embed="rId9"/>
              </a:buBlip>
              <a:tabLst>
                <a:tab pos="288925" algn="l"/>
              </a:tabLst>
              <a:defRPr sz="2400">
                <a:solidFill>
                  <a:schemeClr val="tx1"/>
                </a:solidFill>
                <a:latin typeface="Arial" charset="0"/>
                <a:cs typeface="Arial" charset="0"/>
              </a:defRPr>
            </a:lvl4pPr>
            <a:lvl5pPr marL="2057400" indent="-228600" defTabSz="762000" eaLnBrk="0" hangingPunct="0">
              <a:spcBef>
                <a:spcPct val="20000"/>
              </a:spcBef>
              <a:buBlip>
                <a:blip r:embed="rId6"/>
              </a:buBlip>
              <a:tabLst>
                <a:tab pos="288925" algn="l"/>
              </a:tabLst>
              <a:defRPr sz="2400">
                <a:solidFill>
                  <a:schemeClr val="tx1"/>
                </a:solidFill>
                <a:latin typeface="Arial" charset="0"/>
                <a:cs typeface="Arial"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9pPr>
          </a:lstStyle>
          <a:p>
            <a:pPr eaLnBrk="1" hangingPunct="1">
              <a:spcBef>
                <a:spcPct val="50000"/>
              </a:spcBef>
              <a:buFontTx/>
              <a:buNone/>
            </a:pPr>
            <a:r>
              <a:rPr lang="en-US" altLang="en-US" sz="800">
                <a:ea typeface="ヒラギノ角ゴ Pro W3" charset="-128"/>
              </a:rPr>
              <a:t>		</a:t>
            </a:r>
          </a:p>
          <a:p>
            <a:pPr eaLnBrk="1" hangingPunct="1">
              <a:spcBef>
                <a:spcPct val="0"/>
              </a:spcBef>
              <a:buFontTx/>
              <a:buNone/>
            </a:pPr>
            <a:r>
              <a:rPr lang="en-US" altLang="en-US" sz="800">
                <a:ea typeface="ヒラギノ角ゴ Pro W3" charset="-128"/>
              </a:rPr>
              <a:t>Costa Rica		</a:t>
            </a:r>
          </a:p>
          <a:p>
            <a:pPr eaLnBrk="1" hangingPunct="1">
              <a:spcBef>
                <a:spcPct val="0"/>
              </a:spcBef>
              <a:buFontTx/>
              <a:buNone/>
            </a:pPr>
            <a:r>
              <a:rPr lang="en-US" altLang="en-US" sz="800">
                <a:ea typeface="ヒラギノ角ゴ Pro W3" charset="-128"/>
              </a:rPr>
              <a:t>Côte d'Ivoire		</a:t>
            </a:r>
          </a:p>
          <a:p>
            <a:pPr eaLnBrk="1" hangingPunct="1">
              <a:spcBef>
                <a:spcPct val="0"/>
              </a:spcBef>
              <a:buFontTx/>
              <a:buNone/>
            </a:pPr>
            <a:r>
              <a:rPr lang="en-US" altLang="en-US" sz="800">
                <a:ea typeface="ヒラギノ角ゴ Pro W3" charset="-128"/>
              </a:rPr>
              <a:t>Croatia		</a:t>
            </a:r>
          </a:p>
          <a:p>
            <a:pPr eaLnBrk="1" hangingPunct="1">
              <a:spcBef>
                <a:spcPct val="0"/>
              </a:spcBef>
              <a:buFontTx/>
              <a:buNone/>
            </a:pPr>
            <a:r>
              <a:rPr lang="en-US" altLang="en-US" sz="800">
                <a:ea typeface="ヒラギノ角ゴ Pro W3" charset="-128"/>
              </a:rPr>
              <a:t>Cuba		</a:t>
            </a:r>
          </a:p>
          <a:p>
            <a:pPr eaLnBrk="1" hangingPunct="1">
              <a:spcBef>
                <a:spcPct val="0"/>
              </a:spcBef>
              <a:buFontTx/>
              <a:buNone/>
            </a:pPr>
            <a:r>
              <a:rPr lang="en-US" altLang="en-US" sz="800">
                <a:ea typeface="ヒラギノ角ゴ Pro W3" charset="-128"/>
              </a:rPr>
              <a:t>Cyprus		</a:t>
            </a:r>
          </a:p>
          <a:p>
            <a:pPr eaLnBrk="1" hangingPunct="1">
              <a:spcBef>
                <a:spcPct val="0"/>
              </a:spcBef>
              <a:buFontTx/>
              <a:buNone/>
            </a:pPr>
            <a:r>
              <a:rPr lang="en-US" altLang="en-US" sz="800">
                <a:ea typeface="ヒラギノ角ゴ Pro W3" charset="-128"/>
              </a:rPr>
              <a:t>Czech Republic		</a:t>
            </a:r>
          </a:p>
          <a:p>
            <a:pPr eaLnBrk="1" hangingPunct="1">
              <a:spcBef>
                <a:spcPct val="0"/>
              </a:spcBef>
              <a:buFontTx/>
              <a:buNone/>
            </a:pPr>
            <a:r>
              <a:rPr lang="en-US" altLang="en-US" sz="800">
                <a:ea typeface="ヒラギノ角ゴ Pro W3" charset="-128"/>
              </a:rPr>
              <a:t>Democratic People's	</a:t>
            </a:r>
          </a:p>
          <a:p>
            <a:pPr eaLnBrk="1" hangingPunct="1">
              <a:spcBef>
                <a:spcPct val="0"/>
              </a:spcBef>
              <a:buFontTx/>
              <a:buNone/>
            </a:pPr>
            <a:r>
              <a:rPr lang="en-US" altLang="en-US" sz="800">
                <a:ea typeface="ヒラギノ角ゴ Pro W3" charset="-128"/>
              </a:rPr>
              <a:t>   Republic of Korea	</a:t>
            </a:r>
          </a:p>
          <a:p>
            <a:pPr eaLnBrk="1" hangingPunct="1">
              <a:spcBef>
                <a:spcPct val="0"/>
              </a:spcBef>
              <a:buFontTx/>
              <a:buNone/>
            </a:pPr>
            <a:r>
              <a:rPr lang="en-US" altLang="en-US" sz="800">
                <a:ea typeface="ヒラギノ角ゴ Pro W3" charset="-128"/>
              </a:rPr>
              <a:t>Denmark		</a:t>
            </a:r>
          </a:p>
          <a:p>
            <a:pPr eaLnBrk="1" hangingPunct="1">
              <a:spcBef>
                <a:spcPct val="0"/>
              </a:spcBef>
              <a:buFontTx/>
              <a:buNone/>
            </a:pPr>
            <a:r>
              <a:rPr lang="en-US" altLang="en-US" sz="800">
                <a:ea typeface="ヒラギノ角ゴ Pro W3" charset="-128"/>
              </a:rPr>
              <a:t>Dominica</a:t>
            </a:r>
          </a:p>
          <a:p>
            <a:pPr eaLnBrk="1" hangingPunct="1">
              <a:spcBef>
                <a:spcPct val="0"/>
              </a:spcBef>
              <a:buFontTx/>
              <a:buNone/>
            </a:pPr>
            <a:r>
              <a:rPr lang="en-US" altLang="en-US" sz="800">
                <a:ea typeface="ヒラギノ角ゴ Pro W3" charset="-128"/>
              </a:rPr>
              <a:t>Dominican Republic</a:t>
            </a:r>
            <a:r>
              <a:rPr lang="en-US" altLang="en-US" sz="800">
                <a:solidFill>
                  <a:srgbClr val="AF3737"/>
                </a:solidFill>
                <a:ea typeface="ヒラギノ角ゴ Pro W3" charset="-128"/>
              </a:rPr>
              <a:t>	</a:t>
            </a:r>
            <a:endParaRPr lang="en-US" altLang="en-US" sz="800">
              <a:ea typeface="ヒラギノ角ゴ Pro W3" charset="-128"/>
            </a:endParaRPr>
          </a:p>
          <a:p>
            <a:pPr eaLnBrk="1" hangingPunct="1">
              <a:spcBef>
                <a:spcPct val="0"/>
              </a:spcBef>
              <a:buFontTx/>
              <a:buNone/>
            </a:pPr>
            <a:r>
              <a:rPr lang="en-US" altLang="en-US" sz="800">
                <a:ea typeface="ヒラギノ角ゴ Pro W3" charset="-128"/>
              </a:rPr>
              <a:t>Ecuador</a:t>
            </a:r>
          </a:p>
          <a:p>
            <a:pPr eaLnBrk="1" hangingPunct="1">
              <a:spcBef>
                <a:spcPct val="0"/>
              </a:spcBef>
              <a:buFontTx/>
              <a:buNone/>
            </a:pPr>
            <a:r>
              <a:rPr lang="en-US" altLang="en-US" sz="800">
                <a:ea typeface="ヒラギノ角ゴ Pro W3" charset="-128"/>
              </a:rPr>
              <a:t>Egypt</a:t>
            </a:r>
          </a:p>
          <a:p>
            <a:pPr eaLnBrk="1" hangingPunct="1">
              <a:spcBef>
                <a:spcPct val="0"/>
              </a:spcBef>
              <a:buFontTx/>
              <a:buNone/>
            </a:pPr>
            <a:r>
              <a:rPr lang="en-US" altLang="en-US" sz="800">
                <a:ea typeface="ヒラギノ角ゴ Pro W3" charset="-128"/>
              </a:rPr>
              <a:t>El Salvador</a:t>
            </a:r>
          </a:p>
          <a:p>
            <a:pPr eaLnBrk="1" hangingPunct="1">
              <a:spcBef>
                <a:spcPct val="0"/>
              </a:spcBef>
              <a:buFontTx/>
              <a:buNone/>
            </a:pPr>
            <a:r>
              <a:rPr lang="en-US" altLang="en-US" sz="800">
                <a:ea typeface="ヒラギノ角ゴ Pro W3" charset="-128"/>
              </a:rPr>
              <a:t>Equatorial Guinea </a:t>
            </a:r>
          </a:p>
          <a:p>
            <a:pPr eaLnBrk="1" hangingPunct="1">
              <a:spcBef>
                <a:spcPct val="0"/>
              </a:spcBef>
              <a:buFontTx/>
              <a:buNone/>
            </a:pPr>
            <a:r>
              <a:rPr lang="en-US" altLang="en-US" sz="800">
                <a:ea typeface="ヒラギノ角ゴ Pro W3" charset="-128"/>
              </a:rPr>
              <a:t>Estonia		</a:t>
            </a:r>
          </a:p>
          <a:p>
            <a:pPr eaLnBrk="1" hangingPunct="1">
              <a:spcBef>
                <a:spcPct val="0"/>
              </a:spcBef>
              <a:buFontTx/>
              <a:buNone/>
            </a:pPr>
            <a:r>
              <a:rPr lang="en-US" altLang="en-US" sz="800">
                <a:ea typeface="ヒラギノ角ゴ Pro W3" charset="-128"/>
              </a:rPr>
              <a:t>Finland		</a:t>
            </a:r>
          </a:p>
          <a:p>
            <a:pPr eaLnBrk="1" hangingPunct="1">
              <a:spcBef>
                <a:spcPct val="0"/>
              </a:spcBef>
              <a:buFontTx/>
              <a:buNone/>
            </a:pPr>
            <a:r>
              <a:rPr lang="en-US" altLang="en-US" sz="800">
                <a:ea typeface="ヒラギノ角ゴ Pro W3" charset="-128"/>
              </a:rPr>
              <a:t>France</a:t>
            </a:r>
            <a:r>
              <a:rPr lang="en-US" altLang="en-US" sz="800" baseline="30000">
                <a:ea typeface="ヒラギノ角ゴ Pro W3" charset="-128"/>
              </a:rPr>
              <a:t>,</a:t>
            </a:r>
            <a:r>
              <a:rPr lang="en-US" altLang="en-US" sz="800">
                <a:ea typeface="ヒラギノ角ゴ Pro W3" charset="-128"/>
              </a:rPr>
              <a:t>		</a:t>
            </a:r>
          </a:p>
          <a:p>
            <a:pPr eaLnBrk="1" hangingPunct="1">
              <a:spcBef>
                <a:spcPct val="0"/>
              </a:spcBef>
              <a:buFontTx/>
              <a:buNone/>
            </a:pPr>
            <a:r>
              <a:rPr lang="en-US" altLang="en-US" sz="800">
                <a:ea typeface="ヒラギノ角ゴ Pro W3" charset="-128"/>
              </a:rPr>
              <a:t>Gabon</a:t>
            </a:r>
          </a:p>
          <a:p>
            <a:pPr eaLnBrk="1" hangingPunct="1">
              <a:spcBef>
                <a:spcPct val="0"/>
              </a:spcBef>
              <a:buFontTx/>
              <a:buNone/>
            </a:pPr>
            <a:r>
              <a:rPr lang="en-US" altLang="en-US" sz="800">
                <a:ea typeface="ヒラギノ角ゴ Pro W3" charset="-128"/>
              </a:rPr>
              <a:t>Gambia</a:t>
            </a:r>
          </a:p>
          <a:p>
            <a:pPr eaLnBrk="1" hangingPunct="1">
              <a:spcBef>
                <a:spcPct val="0"/>
              </a:spcBef>
              <a:buFontTx/>
              <a:buNone/>
            </a:pPr>
            <a:r>
              <a:rPr lang="en-US" altLang="en-US" sz="800">
                <a:ea typeface="ヒラギノ角ゴ Pro W3" charset="-128"/>
              </a:rPr>
              <a:t>Georgia </a:t>
            </a:r>
          </a:p>
          <a:p>
            <a:pPr eaLnBrk="1" hangingPunct="1">
              <a:spcBef>
                <a:spcPct val="0"/>
              </a:spcBef>
              <a:buFontTx/>
              <a:buNone/>
            </a:pPr>
            <a:r>
              <a:rPr lang="en-US" altLang="en-US" sz="800">
                <a:ea typeface="ヒラギノ角ゴ Pro W3" charset="-128"/>
              </a:rPr>
              <a:t>Germany</a:t>
            </a:r>
          </a:p>
          <a:p>
            <a:pPr eaLnBrk="1" hangingPunct="1">
              <a:spcBef>
                <a:spcPct val="0"/>
              </a:spcBef>
              <a:buFontTx/>
              <a:buNone/>
            </a:pPr>
            <a:r>
              <a:rPr lang="en-US" altLang="en-US" sz="800">
                <a:ea typeface="ヒラギノ角ゴ Pro W3" charset="-128"/>
              </a:rPr>
              <a:t>Ghana </a:t>
            </a:r>
          </a:p>
          <a:p>
            <a:pPr eaLnBrk="1" hangingPunct="1">
              <a:spcBef>
                <a:spcPct val="0"/>
              </a:spcBef>
              <a:buFontTx/>
              <a:buNone/>
            </a:pPr>
            <a:r>
              <a:rPr lang="en-US" altLang="en-US" sz="800">
                <a:ea typeface="ヒラギノ角ゴ Pro W3" charset="-128"/>
              </a:rPr>
              <a:t>Greece	</a:t>
            </a:r>
          </a:p>
          <a:p>
            <a:pPr eaLnBrk="1" hangingPunct="1">
              <a:spcBef>
                <a:spcPct val="0"/>
              </a:spcBef>
              <a:buFontTx/>
              <a:buNone/>
            </a:pPr>
            <a:r>
              <a:rPr lang="en-US" altLang="en-US" sz="800">
                <a:ea typeface="ヒラギノ角ゴ Pro W3" charset="-128"/>
              </a:rPr>
              <a:t>Grenada	</a:t>
            </a:r>
          </a:p>
          <a:p>
            <a:pPr eaLnBrk="1" hangingPunct="1">
              <a:spcBef>
                <a:spcPct val="0"/>
              </a:spcBef>
              <a:buFontTx/>
              <a:buNone/>
            </a:pPr>
            <a:r>
              <a:rPr lang="en-US" altLang="en-US" sz="800">
                <a:ea typeface="ヒラギノ角ゴ Pro W3" charset="-128"/>
              </a:rPr>
              <a:t>Guatemala</a:t>
            </a:r>
          </a:p>
          <a:p>
            <a:pPr eaLnBrk="1" hangingPunct="1">
              <a:spcBef>
                <a:spcPct val="0"/>
              </a:spcBef>
              <a:buFontTx/>
              <a:buNone/>
            </a:pPr>
            <a:r>
              <a:rPr lang="en-US" altLang="en-US" sz="800">
                <a:ea typeface="ヒラギノ角ゴ Pro W3" charset="-128"/>
              </a:rPr>
              <a:t>Guinea	</a:t>
            </a:r>
          </a:p>
          <a:p>
            <a:pPr eaLnBrk="1" hangingPunct="1">
              <a:spcBef>
                <a:spcPct val="50000"/>
              </a:spcBef>
              <a:buFontTx/>
              <a:buNone/>
            </a:pPr>
            <a:endParaRPr lang="en-US" altLang="en-US" sz="800">
              <a:ea typeface="ヒラギノ角ゴ Pro W3" charset="-128"/>
            </a:endParaRPr>
          </a:p>
          <a:p>
            <a:pPr eaLnBrk="1" hangingPunct="1">
              <a:spcBef>
                <a:spcPct val="50000"/>
              </a:spcBef>
              <a:buFontTx/>
              <a:buNone/>
            </a:pPr>
            <a:endParaRPr lang="en-US" altLang="en-US" sz="800">
              <a:ea typeface="ヒラギノ角ゴ Pro W3" charset="-128"/>
            </a:endParaRPr>
          </a:p>
          <a:p>
            <a:pPr eaLnBrk="1" hangingPunct="1">
              <a:spcBef>
                <a:spcPct val="50000"/>
              </a:spcBef>
              <a:buFontTx/>
              <a:buNone/>
            </a:pPr>
            <a:endParaRPr lang="de-DE" altLang="en-US" sz="800">
              <a:ea typeface="ヒラギノ角ゴ Pro W3" charset="-128"/>
            </a:endParaRPr>
          </a:p>
        </p:txBody>
      </p:sp>
      <p:sp>
        <p:nvSpPr>
          <p:cNvPr id="28678" name="Text Box 8"/>
          <p:cNvSpPr txBox="1">
            <a:spLocks noChangeArrowheads="1"/>
          </p:cNvSpPr>
          <p:nvPr/>
        </p:nvSpPr>
        <p:spPr bwMode="auto">
          <a:xfrm>
            <a:off x="2700338" y="3535363"/>
            <a:ext cx="1541462"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charset="0"/>
                <a:cs typeface="Arial" charset="0"/>
              </a:defRPr>
            </a:lvl1pPr>
            <a:lvl2pPr marL="742950" indent="-285750" defTabSz="762000" eaLnBrk="0" hangingPunct="0">
              <a:spcBef>
                <a:spcPct val="20000"/>
              </a:spcBef>
              <a:buBlip>
                <a:blip r:embed="rId7"/>
              </a:buBlip>
              <a:tabLst>
                <a:tab pos="288925" algn="l"/>
              </a:tabLst>
              <a:defRPr sz="2400">
                <a:solidFill>
                  <a:schemeClr val="tx1"/>
                </a:solidFill>
                <a:latin typeface="Arial" charset="0"/>
                <a:cs typeface="Arial"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charset="0"/>
                <a:cs typeface="Arial" charset="0"/>
              </a:defRPr>
            </a:lvl3pPr>
            <a:lvl4pPr marL="1600200" indent="-228600" defTabSz="762000" eaLnBrk="0" hangingPunct="0">
              <a:spcBef>
                <a:spcPct val="20000"/>
              </a:spcBef>
              <a:buBlip>
                <a:blip r:embed="rId9"/>
              </a:buBlip>
              <a:tabLst>
                <a:tab pos="288925" algn="l"/>
              </a:tabLst>
              <a:defRPr sz="2400">
                <a:solidFill>
                  <a:schemeClr val="tx1"/>
                </a:solidFill>
                <a:latin typeface="Arial" charset="0"/>
                <a:cs typeface="Arial" charset="0"/>
              </a:defRPr>
            </a:lvl4pPr>
            <a:lvl5pPr marL="2057400" indent="-228600" defTabSz="762000" eaLnBrk="0" hangingPunct="0">
              <a:spcBef>
                <a:spcPct val="20000"/>
              </a:spcBef>
              <a:buBlip>
                <a:blip r:embed="rId6"/>
              </a:buBlip>
              <a:tabLst>
                <a:tab pos="288925" algn="l"/>
              </a:tabLst>
              <a:defRPr sz="2400">
                <a:solidFill>
                  <a:schemeClr val="tx1"/>
                </a:solidFill>
                <a:latin typeface="Arial" charset="0"/>
                <a:cs typeface="Arial"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9pPr>
          </a:lstStyle>
          <a:p>
            <a:pPr eaLnBrk="1" hangingPunct="1">
              <a:spcBef>
                <a:spcPct val="0"/>
              </a:spcBef>
              <a:buFontTx/>
              <a:buNone/>
            </a:pPr>
            <a:r>
              <a:rPr lang="en-US" altLang="en-US" sz="800">
                <a:ea typeface="ヒラギノ角ゴ Pro W3" charset="-128"/>
              </a:rPr>
              <a:t>Guinea-Bissau 	</a:t>
            </a:r>
          </a:p>
          <a:p>
            <a:pPr eaLnBrk="1" hangingPunct="1">
              <a:spcBef>
                <a:spcPct val="0"/>
              </a:spcBef>
              <a:buFontTx/>
              <a:buNone/>
            </a:pPr>
            <a:r>
              <a:rPr lang="en-US" altLang="en-US" sz="800">
                <a:ea typeface="ヒラギノ角ゴ Pro W3" charset="-128"/>
              </a:rPr>
              <a:t>Honduras</a:t>
            </a:r>
          </a:p>
          <a:p>
            <a:pPr eaLnBrk="1" hangingPunct="1">
              <a:spcBef>
                <a:spcPct val="0"/>
              </a:spcBef>
              <a:buFontTx/>
              <a:buNone/>
            </a:pPr>
            <a:r>
              <a:rPr lang="en-US" altLang="en-US" sz="800">
                <a:ea typeface="ヒラギノ角ゴ Pro W3" charset="-128"/>
              </a:rPr>
              <a:t>Hungary	</a:t>
            </a:r>
          </a:p>
          <a:p>
            <a:pPr eaLnBrk="1" hangingPunct="1">
              <a:spcBef>
                <a:spcPct val="0"/>
              </a:spcBef>
              <a:buFontTx/>
              <a:buNone/>
            </a:pPr>
            <a:r>
              <a:rPr lang="en-US" altLang="en-US" sz="800">
                <a:ea typeface="ヒラギノ角ゴ Pro W3" charset="-128"/>
              </a:rPr>
              <a:t>Iceland	</a:t>
            </a:r>
          </a:p>
          <a:p>
            <a:pPr eaLnBrk="1" hangingPunct="1">
              <a:spcBef>
                <a:spcPct val="0"/>
              </a:spcBef>
              <a:buFontTx/>
              <a:buNone/>
            </a:pPr>
            <a:r>
              <a:rPr lang="en-US" altLang="en-US" sz="800">
                <a:ea typeface="ヒラギノ角ゴ Pro W3" charset="-128"/>
              </a:rPr>
              <a:t>India		</a:t>
            </a:r>
          </a:p>
          <a:p>
            <a:pPr eaLnBrk="1" hangingPunct="1">
              <a:spcBef>
                <a:spcPct val="0"/>
              </a:spcBef>
              <a:buFontTx/>
              <a:buNone/>
            </a:pPr>
            <a:r>
              <a:rPr lang="en-US" altLang="en-US" sz="800">
                <a:ea typeface="ヒラギノ角ゴ Pro W3" charset="-128"/>
              </a:rPr>
              <a:t>Indonesia	</a:t>
            </a:r>
          </a:p>
          <a:p>
            <a:pPr eaLnBrk="1" hangingPunct="1">
              <a:spcBef>
                <a:spcPct val="0"/>
              </a:spcBef>
              <a:buFontTx/>
              <a:buNone/>
            </a:pPr>
            <a:r>
              <a:rPr lang="en-US" altLang="en-US" sz="800">
                <a:ea typeface="ヒラギノ角ゴ Pro W3" charset="-128"/>
              </a:rPr>
              <a:t>Iran </a:t>
            </a:r>
          </a:p>
          <a:p>
            <a:pPr eaLnBrk="1" hangingPunct="1">
              <a:spcBef>
                <a:spcPct val="0"/>
              </a:spcBef>
              <a:buFontTx/>
              <a:buNone/>
            </a:pPr>
            <a:r>
              <a:rPr lang="en-US" altLang="en-US" sz="800">
                <a:ea typeface="ヒラギノ角ゴ Pro W3" charset="-128"/>
              </a:rPr>
              <a:t>Ireland 	</a:t>
            </a:r>
          </a:p>
          <a:p>
            <a:pPr eaLnBrk="1" hangingPunct="1">
              <a:spcBef>
                <a:spcPct val="0"/>
              </a:spcBef>
              <a:buFontTx/>
              <a:buNone/>
            </a:pPr>
            <a:r>
              <a:rPr lang="en-US" altLang="en-US" sz="800">
                <a:ea typeface="ヒラギノ角ゴ Pro W3" charset="-128"/>
              </a:rPr>
              <a:t>Israel		</a:t>
            </a:r>
          </a:p>
          <a:p>
            <a:pPr eaLnBrk="1" hangingPunct="1">
              <a:spcBef>
                <a:spcPct val="0"/>
              </a:spcBef>
              <a:buFontTx/>
              <a:buNone/>
            </a:pPr>
            <a:r>
              <a:rPr lang="en-US" altLang="en-US" sz="800">
                <a:ea typeface="ヒラギノ角ゴ Pro W3" charset="-128"/>
              </a:rPr>
              <a:t>Italy		</a:t>
            </a:r>
          </a:p>
          <a:p>
            <a:pPr eaLnBrk="1" hangingPunct="1">
              <a:spcBef>
                <a:spcPct val="0"/>
              </a:spcBef>
              <a:buFontTx/>
              <a:buNone/>
            </a:pPr>
            <a:r>
              <a:rPr lang="en-US" altLang="en-US" sz="800">
                <a:ea typeface="ヒラギノ角ゴ Pro W3" charset="-128"/>
              </a:rPr>
              <a:t>Japan		</a:t>
            </a:r>
          </a:p>
          <a:p>
            <a:pPr eaLnBrk="1" hangingPunct="1">
              <a:spcBef>
                <a:spcPct val="0"/>
              </a:spcBef>
              <a:buFontTx/>
              <a:buNone/>
            </a:pPr>
            <a:r>
              <a:rPr lang="en-US" altLang="en-US" sz="800">
                <a:ea typeface="ヒラギノ角ゴ Pro W3" charset="-128"/>
              </a:rPr>
              <a:t>Kazakhstan	</a:t>
            </a:r>
          </a:p>
          <a:p>
            <a:pPr eaLnBrk="1" hangingPunct="1">
              <a:spcBef>
                <a:spcPct val="0"/>
              </a:spcBef>
              <a:buFontTx/>
              <a:buNone/>
            </a:pPr>
            <a:r>
              <a:rPr lang="en-US" altLang="en-US" sz="800">
                <a:ea typeface="ヒラギノ角ゴ Pro W3" charset="-128"/>
              </a:rPr>
              <a:t>Kenya</a:t>
            </a:r>
          </a:p>
          <a:p>
            <a:pPr eaLnBrk="1" hangingPunct="1">
              <a:spcBef>
                <a:spcPct val="0"/>
              </a:spcBef>
              <a:buFontTx/>
              <a:buNone/>
            </a:pPr>
            <a:r>
              <a:rPr lang="en-US" altLang="en-US" sz="800">
                <a:ea typeface="ヒラギノ角ゴ Pro W3" charset="-128"/>
              </a:rPr>
              <a:t>Kyrgyzstan</a:t>
            </a:r>
          </a:p>
          <a:p>
            <a:pPr eaLnBrk="1" hangingPunct="1">
              <a:spcBef>
                <a:spcPct val="0"/>
              </a:spcBef>
              <a:buFontTx/>
              <a:buNone/>
            </a:pPr>
            <a:r>
              <a:rPr lang="en-US" altLang="en-US" sz="800">
                <a:ea typeface="ヒラギノ角ゴ Pro W3" charset="-128"/>
              </a:rPr>
              <a:t>Lao People’s Dem Rep.</a:t>
            </a:r>
          </a:p>
          <a:p>
            <a:pPr eaLnBrk="1" hangingPunct="1">
              <a:spcBef>
                <a:spcPct val="0"/>
              </a:spcBef>
              <a:buFontTx/>
              <a:buNone/>
            </a:pPr>
            <a:r>
              <a:rPr lang="en-US" altLang="en-US" sz="800">
                <a:ea typeface="ヒラギノ角ゴ Pro W3" charset="-128"/>
              </a:rPr>
              <a:t>Latvia 	</a:t>
            </a:r>
          </a:p>
          <a:p>
            <a:pPr eaLnBrk="1" hangingPunct="1">
              <a:spcBef>
                <a:spcPct val="0"/>
              </a:spcBef>
              <a:buFontTx/>
              <a:buNone/>
            </a:pPr>
            <a:r>
              <a:rPr lang="en-US" altLang="en-US" sz="800">
                <a:ea typeface="ヒラギノ角ゴ Pro W3" charset="-128"/>
              </a:rPr>
              <a:t>Lesotho </a:t>
            </a:r>
          </a:p>
          <a:p>
            <a:pPr eaLnBrk="1" hangingPunct="1">
              <a:spcBef>
                <a:spcPct val="0"/>
              </a:spcBef>
              <a:buFontTx/>
              <a:buNone/>
            </a:pPr>
            <a:r>
              <a:rPr lang="en-US" altLang="en-US" sz="800">
                <a:ea typeface="ヒラギノ角ゴ Pro W3" charset="-128"/>
              </a:rPr>
              <a:t>Liberia	</a:t>
            </a:r>
          </a:p>
          <a:p>
            <a:pPr eaLnBrk="1" hangingPunct="1">
              <a:spcBef>
                <a:spcPct val="0"/>
              </a:spcBef>
              <a:buFontTx/>
              <a:buNone/>
            </a:pPr>
            <a:r>
              <a:rPr lang="en-US" altLang="en-US" sz="800">
                <a:ea typeface="ヒラギノ角ゴ Pro W3" charset="-128"/>
              </a:rPr>
              <a:t>Libyan Arab Jamahiriya</a:t>
            </a:r>
          </a:p>
          <a:p>
            <a:pPr eaLnBrk="1" hangingPunct="1">
              <a:spcBef>
                <a:spcPct val="0"/>
              </a:spcBef>
              <a:buFontTx/>
              <a:buNone/>
            </a:pPr>
            <a:r>
              <a:rPr lang="en-US" altLang="en-US" sz="800">
                <a:ea typeface="ヒラギノ角ゴ Pro W3" charset="-128"/>
              </a:rPr>
              <a:t>Liechtenstein </a:t>
            </a:r>
          </a:p>
          <a:p>
            <a:pPr eaLnBrk="1" hangingPunct="1">
              <a:spcBef>
                <a:spcPct val="0"/>
              </a:spcBef>
              <a:buFontTx/>
              <a:buNone/>
            </a:pPr>
            <a:r>
              <a:rPr lang="en-US" altLang="en-US" sz="800">
                <a:ea typeface="ヒラギノ角ゴ Pro W3" charset="-128"/>
              </a:rPr>
              <a:t>Lithuania	</a:t>
            </a:r>
          </a:p>
          <a:p>
            <a:pPr eaLnBrk="1" hangingPunct="1">
              <a:spcBef>
                <a:spcPct val="0"/>
              </a:spcBef>
              <a:buFontTx/>
              <a:buNone/>
            </a:pPr>
            <a:r>
              <a:rPr lang="en-US" altLang="en-US" sz="800">
                <a:ea typeface="ヒラギノ角ゴ Pro W3" charset="-128"/>
              </a:rPr>
              <a:t>Luxembourg	</a:t>
            </a:r>
          </a:p>
          <a:p>
            <a:pPr eaLnBrk="1" hangingPunct="1">
              <a:spcBef>
                <a:spcPct val="0"/>
              </a:spcBef>
              <a:buFontTx/>
              <a:buNone/>
            </a:pPr>
            <a:r>
              <a:rPr lang="en-US" altLang="en-US" sz="800">
                <a:ea typeface="ヒラギノ角ゴ Pro W3" charset="-128"/>
              </a:rPr>
              <a:t>Madagascar</a:t>
            </a:r>
            <a:endParaRPr lang="de-DE" altLang="en-US" sz="800">
              <a:ea typeface="ヒラギノ角ゴ Pro W3" charset="-128"/>
            </a:endParaRPr>
          </a:p>
        </p:txBody>
      </p:sp>
      <p:sp>
        <p:nvSpPr>
          <p:cNvPr id="28679" name="Text Box 9"/>
          <p:cNvSpPr txBox="1">
            <a:spLocks noChangeArrowheads="1"/>
          </p:cNvSpPr>
          <p:nvPr/>
        </p:nvSpPr>
        <p:spPr bwMode="auto">
          <a:xfrm>
            <a:off x="3995738" y="3135313"/>
            <a:ext cx="262255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defRPr sz="2400">
                <a:solidFill>
                  <a:schemeClr val="tx1"/>
                </a:solidFill>
                <a:latin typeface="Arial" charset="0"/>
                <a:cs typeface="Arial" charset="0"/>
              </a:defRPr>
            </a:lvl1pPr>
            <a:lvl2pPr marL="742950" indent="-285750" defTabSz="762000" eaLnBrk="0" hangingPunct="0">
              <a:spcBef>
                <a:spcPct val="20000"/>
              </a:spcBef>
              <a:buBlip>
                <a:blip r:embed="rId7"/>
              </a:buBlip>
              <a:defRPr sz="2400">
                <a:solidFill>
                  <a:schemeClr val="tx1"/>
                </a:solidFill>
                <a:latin typeface="Arial" charset="0"/>
                <a:cs typeface="Arial" charset="0"/>
              </a:defRPr>
            </a:lvl2pPr>
            <a:lvl3pPr marL="1143000" indent="-228600" defTabSz="762000" eaLnBrk="0" hangingPunct="0">
              <a:spcBef>
                <a:spcPct val="20000"/>
              </a:spcBef>
              <a:buFont typeface="Wingdings" pitchFamily="2" charset="2"/>
              <a:buBlip>
                <a:blip r:embed="rId8"/>
              </a:buBlip>
              <a:defRPr sz="2400">
                <a:solidFill>
                  <a:schemeClr val="tx1"/>
                </a:solidFill>
                <a:latin typeface="Arial" charset="0"/>
                <a:cs typeface="Arial" charset="0"/>
              </a:defRPr>
            </a:lvl3pPr>
            <a:lvl4pPr marL="1600200" indent="-228600" defTabSz="762000" eaLnBrk="0" hangingPunct="0">
              <a:spcBef>
                <a:spcPct val="20000"/>
              </a:spcBef>
              <a:buBlip>
                <a:blip r:embed="rId9"/>
              </a:buBlip>
              <a:defRPr sz="2400">
                <a:solidFill>
                  <a:schemeClr val="tx1"/>
                </a:solidFill>
                <a:latin typeface="Arial" charset="0"/>
                <a:cs typeface="Arial" charset="0"/>
              </a:defRPr>
            </a:lvl4pPr>
            <a:lvl5pPr marL="2057400" indent="-228600" defTabSz="762000" eaLnBrk="0" hangingPunct="0">
              <a:spcBef>
                <a:spcPct val="20000"/>
              </a:spcBef>
              <a:buBlip>
                <a:blip r:embed="rId6"/>
              </a:buBlip>
              <a:defRPr sz="2400">
                <a:solidFill>
                  <a:schemeClr val="tx1"/>
                </a:solidFill>
                <a:latin typeface="Arial" charset="0"/>
                <a:cs typeface="Arial" charset="0"/>
              </a:defRPr>
            </a:lvl5pPr>
            <a:lvl6pPr marL="2514600" indent="-228600" defTabSz="762000" eaLnBrk="0" fontAlgn="base" hangingPunct="0">
              <a:spcBef>
                <a:spcPct val="20000"/>
              </a:spcBef>
              <a:spcAft>
                <a:spcPct val="0"/>
              </a:spcAft>
              <a:buBlip>
                <a:blip r:embed="rId6"/>
              </a:buBlip>
              <a:defRPr sz="2400">
                <a:solidFill>
                  <a:schemeClr val="tx1"/>
                </a:solidFill>
                <a:latin typeface="Arial" charset="0"/>
                <a:cs typeface="Arial" charset="0"/>
              </a:defRPr>
            </a:lvl6pPr>
            <a:lvl7pPr marL="2971800" indent="-228600" defTabSz="762000" eaLnBrk="0" fontAlgn="base" hangingPunct="0">
              <a:spcBef>
                <a:spcPct val="20000"/>
              </a:spcBef>
              <a:spcAft>
                <a:spcPct val="0"/>
              </a:spcAft>
              <a:buBlip>
                <a:blip r:embed="rId6"/>
              </a:buBlip>
              <a:defRPr sz="2400">
                <a:solidFill>
                  <a:schemeClr val="tx1"/>
                </a:solidFill>
                <a:latin typeface="Arial" charset="0"/>
                <a:cs typeface="Arial" charset="0"/>
              </a:defRPr>
            </a:lvl7pPr>
            <a:lvl8pPr marL="3429000" indent="-228600" defTabSz="762000" eaLnBrk="0" fontAlgn="base" hangingPunct="0">
              <a:spcBef>
                <a:spcPct val="20000"/>
              </a:spcBef>
              <a:spcAft>
                <a:spcPct val="0"/>
              </a:spcAft>
              <a:buBlip>
                <a:blip r:embed="rId6"/>
              </a:buBlip>
              <a:defRPr sz="2400">
                <a:solidFill>
                  <a:schemeClr val="tx1"/>
                </a:solidFill>
                <a:latin typeface="Arial" charset="0"/>
                <a:cs typeface="Arial" charset="0"/>
              </a:defRPr>
            </a:lvl8pPr>
            <a:lvl9pPr marL="3886200" indent="-228600" defTabSz="762000" eaLnBrk="0" fontAlgn="base" hangingPunct="0">
              <a:spcBef>
                <a:spcPct val="20000"/>
              </a:spcBef>
              <a:spcAft>
                <a:spcPct val="0"/>
              </a:spcAft>
              <a:buBlip>
                <a:blip r:embed="rId6"/>
              </a:buBlip>
              <a:defRPr sz="2400">
                <a:solidFill>
                  <a:schemeClr val="tx1"/>
                </a:solidFill>
                <a:latin typeface="Arial" charset="0"/>
                <a:cs typeface="Arial" charset="0"/>
              </a:defRPr>
            </a:lvl9pPr>
          </a:lstStyle>
          <a:p>
            <a:pPr eaLnBrk="1" hangingPunct="1">
              <a:spcBef>
                <a:spcPct val="50000"/>
              </a:spcBef>
              <a:buFontTx/>
              <a:buNone/>
            </a:pPr>
            <a:endParaRPr lang="en-US" altLang="en-US" sz="800">
              <a:ea typeface="ヒラギノ角ゴ Pro W3" charset="-128"/>
            </a:endParaRPr>
          </a:p>
          <a:p>
            <a:pPr eaLnBrk="1" hangingPunct="1">
              <a:spcBef>
                <a:spcPct val="50000"/>
              </a:spcBef>
              <a:buFontTx/>
              <a:buNone/>
            </a:pPr>
            <a:endParaRPr lang="en-US" altLang="en-US" sz="800">
              <a:ea typeface="ヒラギノ角ゴ Pro W3" charset="-128"/>
            </a:endParaRPr>
          </a:p>
          <a:p>
            <a:pPr eaLnBrk="1" hangingPunct="1">
              <a:spcBef>
                <a:spcPct val="50000"/>
              </a:spcBef>
              <a:buFontTx/>
              <a:buNone/>
            </a:pPr>
            <a:r>
              <a:rPr lang="en-US" altLang="en-US" sz="800">
                <a:ea typeface="ヒラギノ角ゴ Pro W3" charset="-128"/>
              </a:rPr>
              <a:t>	</a:t>
            </a:r>
          </a:p>
          <a:p>
            <a:pPr eaLnBrk="1" hangingPunct="1">
              <a:spcBef>
                <a:spcPct val="0"/>
              </a:spcBef>
              <a:buFontTx/>
              <a:buNone/>
            </a:pPr>
            <a:r>
              <a:rPr lang="en-US" altLang="en-US" sz="800">
                <a:ea typeface="ヒラギノ角ゴ Pro W3" charset="-128"/>
              </a:rPr>
              <a:t>Malawi	</a:t>
            </a:r>
          </a:p>
          <a:p>
            <a:pPr eaLnBrk="1" hangingPunct="1">
              <a:spcBef>
                <a:spcPct val="0"/>
              </a:spcBef>
              <a:buFontTx/>
              <a:buNone/>
            </a:pPr>
            <a:r>
              <a:rPr lang="en-US" altLang="en-US" sz="800">
                <a:ea typeface="ヒラギノ角ゴ Pro W3" charset="-128"/>
              </a:rPr>
              <a:t>Malaysia</a:t>
            </a:r>
          </a:p>
          <a:p>
            <a:pPr eaLnBrk="1" hangingPunct="1">
              <a:spcBef>
                <a:spcPct val="0"/>
              </a:spcBef>
              <a:buFontTx/>
              <a:buNone/>
            </a:pPr>
            <a:r>
              <a:rPr lang="en-US" altLang="en-US" sz="800">
                <a:ea typeface="ヒラギノ角ゴ Pro W3" charset="-128"/>
              </a:rPr>
              <a:t>Mali		</a:t>
            </a:r>
          </a:p>
          <a:p>
            <a:pPr eaLnBrk="1" hangingPunct="1">
              <a:spcBef>
                <a:spcPct val="0"/>
              </a:spcBef>
              <a:buFontTx/>
              <a:buNone/>
            </a:pPr>
            <a:r>
              <a:rPr lang="en-US" altLang="en-US" sz="800">
                <a:ea typeface="ヒラギノ角ゴ Pro W3" charset="-128"/>
              </a:rPr>
              <a:t>Malta</a:t>
            </a:r>
          </a:p>
          <a:p>
            <a:pPr eaLnBrk="1" hangingPunct="1">
              <a:spcBef>
                <a:spcPct val="0"/>
              </a:spcBef>
              <a:buFontTx/>
              <a:buNone/>
            </a:pPr>
            <a:r>
              <a:rPr lang="en-US" altLang="en-US" sz="800">
                <a:ea typeface="ヒラギノ角ゴ Pro W3" charset="-128"/>
              </a:rPr>
              <a:t>Mauritania		</a:t>
            </a:r>
          </a:p>
          <a:p>
            <a:pPr eaLnBrk="1" hangingPunct="1">
              <a:spcBef>
                <a:spcPct val="0"/>
              </a:spcBef>
              <a:buFontTx/>
              <a:buNone/>
            </a:pPr>
            <a:r>
              <a:rPr lang="en-US" altLang="en-US" sz="800">
                <a:ea typeface="ヒラギノ角ゴ Pro W3" charset="-128"/>
              </a:rPr>
              <a:t>Mexico		</a:t>
            </a:r>
          </a:p>
          <a:p>
            <a:pPr eaLnBrk="1" hangingPunct="1">
              <a:spcBef>
                <a:spcPct val="0"/>
              </a:spcBef>
              <a:buFontTx/>
              <a:buNone/>
            </a:pPr>
            <a:r>
              <a:rPr lang="en-US" altLang="en-US" sz="800">
                <a:ea typeface="ヒラギノ角ゴ Pro W3" charset="-128"/>
              </a:rPr>
              <a:t>Monaco		</a:t>
            </a:r>
          </a:p>
          <a:p>
            <a:pPr eaLnBrk="1" hangingPunct="1">
              <a:spcBef>
                <a:spcPct val="0"/>
              </a:spcBef>
              <a:buFontTx/>
              <a:buNone/>
            </a:pPr>
            <a:r>
              <a:rPr lang="en-US" altLang="en-US" sz="800">
                <a:ea typeface="ヒラギノ角ゴ Pro W3" charset="-128"/>
              </a:rPr>
              <a:t>Mongolia		</a:t>
            </a:r>
          </a:p>
          <a:p>
            <a:pPr eaLnBrk="1" hangingPunct="1">
              <a:spcBef>
                <a:spcPct val="0"/>
              </a:spcBef>
              <a:buFontTx/>
              <a:buNone/>
            </a:pPr>
            <a:r>
              <a:rPr lang="en-US" altLang="en-US" sz="800">
                <a:ea typeface="ヒラギノ角ゴ Pro W3" charset="-128"/>
              </a:rPr>
              <a:t>Montenegro</a:t>
            </a:r>
          </a:p>
          <a:p>
            <a:pPr eaLnBrk="1" hangingPunct="1">
              <a:spcBef>
                <a:spcPct val="0"/>
              </a:spcBef>
              <a:buFontTx/>
              <a:buNone/>
            </a:pPr>
            <a:r>
              <a:rPr lang="en-US" altLang="en-US" sz="800">
                <a:ea typeface="ヒラギノ角ゴ Pro W3" charset="-128"/>
              </a:rPr>
              <a:t>Morocco		</a:t>
            </a:r>
          </a:p>
          <a:p>
            <a:pPr eaLnBrk="1" hangingPunct="1">
              <a:spcBef>
                <a:spcPct val="0"/>
              </a:spcBef>
              <a:buFontTx/>
              <a:buNone/>
            </a:pPr>
            <a:r>
              <a:rPr lang="en-US" altLang="en-US" sz="800">
                <a:ea typeface="ヒラギノ角ゴ Pro W3" charset="-128"/>
              </a:rPr>
              <a:t>Mozambique		</a:t>
            </a:r>
          </a:p>
          <a:p>
            <a:pPr eaLnBrk="1" hangingPunct="1">
              <a:spcBef>
                <a:spcPct val="0"/>
              </a:spcBef>
              <a:buFontTx/>
              <a:buNone/>
            </a:pPr>
            <a:r>
              <a:rPr lang="en-US" altLang="en-US" sz="800">
                <a:ea typeface="ヒラギノ角ゴ Pro W3" charset="-128"/>
              </a:rPr>
              <a:t>Namibia </a:t>
            </a:r>
          </a:p>
          <a:p>
            <a:pPr eaLnBrk="1" hangingPunct="1">
              <a:spcBef>
                <a:spcPct val="0"/>
              </a:spcBef>
              <a:buFontTx/>
              <a:buNone/>
            </a:pPr>
            <a:r>
              <a:rPr lang="en-US" altLang="en-US" sz="800">
                <a:ea typeface="ヒラギノ角ゴ Pro W3" charset="-128"/>
              </a:rPr>
              <a:t>Netherlands		</a:t>
            </a:r>
          </a:p>
          <a:p>
            <a:pPr eaLnBrk="1" hangingPunct="1">
              <a:spcBef>
                <a:spcPct val="0"/>
              </a:spcBef>
              <a:buFontTx/>
              <a:buNone/>
            </a:pPr>
            <a:r>
              <a:rPr lang="en-US" altLang="en-US" sz="800">
                <a:ea typeface="ヒラギノ角ゴ Pro W3" charset="-128"/>
              </a:rPr>
              <a:t>New Zealand</a:t>
            </a:r>
          </a:p>
          <a:p>
            <a:pPr eaLnBrk="1" hangingPunct="1">
              <a:spcBef>
                <a:spcPct val="0"/>
              </a:spcBef>
              <a:buFontTx/>
              <a:buNone/>
            </a:pPr>
            <a:r>
              <a:rPr lang="en-US" altLang="en-US" sz="800">
                <a:ea typeface="ヒラギノ角ゴ Pro W3" charset="-128"/>
              </a:rPr>
              <a:t>Nicaragua</a:t>
            </a:r>
          </a:p>
          <a:p>
            <a:pPr eaLnBrk="1" hangingPunct="1">
              <a:spcBef>
                <a:spcPct val="0"/>
              </a:spcBef>
              <a:buFontTx/>
              <a:buNone/>
            </a:pPr>
            <a:r>
              <a:rPr lang="en-US" altLang="en-US" sz="800">
                <a:ea typeface="ヒラギノ角ゴ Pro W3" charset="-128"/>
              </a:rPr>
              <a:t>Niger</a:t>
            </a:r>
          </a:p>
          <a:p>
            <a:pPr eaLnBrk="1" hangingPunct="1">
              <a:spcBef>
                <a:spcPct val="0"/>
              </a:spcBef>
              <a:buFontTx/>
              <a:buNone/>
            </a:pPr>
            <a:r>
              <a:rPr lang="en-US" altLang="en-US" sz="800">
                <a:ea typeface="ヒラギノ角ゴ Pro W3" charset="-128"/>
              </a:rPr>
              <a:t>Nigeria</a:t>
            </a:r>
          </a:p>
          <a:p>
            <a:pPr eaLnBrk="1" hangingPunct="1">
              <a:spcBef>
                <a:spcPct val="0"/>
              </a:spcBef>
              <a:buFontTx/>
              <a:buNone/>
            </a:pPr>
            <a:r>
              <a:rPr lang="en-US" altLang="en-US" sz="800">
                <a:ea typeface="ヒラギノ角ゴ Pro W3" charset="-128"/>
              </a:rPr>
              <a:t>Norway</a:t>
            </a:r>
          </a:p>
          <a:p>
            <a:pPr eaLnBrk="1" hangingPunct="1">
              <a:spcBef>
                <a:spcPct val="0"/>
              </a:spcBef>
              <a:buFontTx/>
              <a:buNone/>
            </a:pPr>
            <a:r>
              <a:rPr lang="en-US" altLang="en-US" sz="800">
                <a:ea typeface="ヒラギノ角ゴ Pro W3" charset="-128"/>
              </a:rPr>
              <a:t>Oman</a:t>
            </a:r>
          </a:p>
          <a:p>
            <a:pPr eaLnBrk="1" hangingPunct="1">
              <a:spcBef>
                <a:spcPct val="0"/>
              </a:spcBef>
              <a:buFontTx/>
              <a:buNone/>
            </a:pPr>
            <a:r>
              <a:rPr lang="en-US" altLang="en-US" sz="800">
                <a:ea typeface="ヒラギノ角ゴ Pro W3" charset="-128"/>
              </a:rPr>
              <a:t>Panama</a:t>
            </a:r>
          </a:p>
          <a:p>
            <a:pPr eaLnBrk="1" hangingPunct="1">
              <a:spcBef>
                <a:spcPct val="0"/>
              </a:spcBef>
              <a:buFontTx/>
              <a:buNone/>
            </a:pPr>
            <a:r>
              <a:rPr lang="en-US" altLang="en-US" sz="800">
                <a:ea typeface="ヒラギノ角ゴ Pro W3" charset="-128"/>
              </a:rPr>
              <a:t>Papua New Guinea</a:t>
            </a:r>
          </a:p>
          <a:p>
            <a:pPr eaLnBrk="1" hangingPunct="1">
              <a:spcBef>
                <a:spcPct val="0"/>
              </a:spcBef>
              <a:buFontTx/>
              <a:buNone/>
            </a:pPr>
            <a:r>
              <a:rPr lang="en-GB" altLang="en-US" sz="800">
                <a:ea typeface="ヒラギノ角ゴ Pro W3" charset="-128"/>
              </a:rPr>
              <a:t>Peru</a:t>
            </a:r>
            <a:endParaRPr lang="en-US" altLang="en-US" sz="800">
              <a:ea typeface="ヒラギノ角ゴ Pro W3" charset="-128"/>
            </a:endParaRPr>
          </a:p>
          <a:p>
            <a:pPr eaLnBrk="1" hangingPunct="1">
              <a:spcBef>
                <a:spcPct val="0"/>
              </a:spcBef>
              <a:buFontTx/>
              <a:buNone/>
            </a:pPr>
            <a:r>
              <a:rPr lang="en-US" altLang="en-US" sz="800">
                <a:ea typeface="ヒラギノ角ゴ Pro W3" charset="-128"/>
              </a:rPr>
              <a:t>Philippines </a:t>
            </a:r>
          </a:p>
          <a:p>
            <a:pPr eaLnBrk="1" hangingPunct="1">
              <a:spcBef>
                <a:spcPct val="50000"/>
              </a:spcBef>
              <a:buFontTx/>
              <a:buNone/>
            </a:pPr>
            <a:r>
              <a:rPr lang="en-US" altLang="en-US" sz="800">
                <a:ea typeface="ヒラギノ角ゴ Pro W3" charset="-128"/>
              </a:rPr>
              <a:t>	</a:t>
            </a:r>
          </a:p>
          <a:p>
            <a:pPr eaLnBrk="1" hangingPunct="1">
              <a:spcBef>
                <a:spcPct val="50000"/>
              </a:spcBef>
              <a:buFontTx/>
              <a:buNone/>
            </a:pPr>
            <a:r>
              <a:rPr lang="en-US" altLang="en-US" sz="800">
                <a:ea typeface="ヒラギノ角ゴ Pro W3" charset="-128"/>
              </a:rPr>
              <a:t>		</a:t>
            </a:r>
          </a:p>
          <a:p>
            <a:pPr eaLnBrk="1" hangingPunct="1">
              <a:spcBef>
                <a:spcPct val="50000"/>
              </a:spcBef>
              <a:buFontTx/>
              <a:buNone/>
            </a:pPr>
            <a:endParaRPr lang="en-US" altLang="en-US" sz="800">
              <a:ea typeface="ヒラギノ角ゴ Pro W3" charset="-128"/>
            </a:endParaRPr>
          </a:p>
        </p:txBody>
      </p:sp>
      <p:sp>
        <p:nvSpPr>
          <p:cNvPr id="28680" name="Text Box 10"/>
          <p:cNvSpPr txBox="1">
            <a:spLocks noChangeArrowheads="1"/>
          </p:cNvSpPr>
          <p:nvPr/>
        </p:nvSpPr>
        <p:spPr bwMode="auto">
          <a:xfrm>
            <a:off x="4932363" y="3276600"/>
            <a:ext cx="2319337"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charset="0"/>
                <a:cs typeface="Arial" charset="0"/>
              </a:defRPr>
            </a:lvl1pPr>
            <a:lvl2pPr marL="742950" indent="-285750" defTabSz="762000" eaLnBrk="0" hangingPunct="0">
              <a:spcBef>
                <a:spcPct val="20000"/>
              </a:spcBef>
              <a:buBlip>
                <a:blip r:embed="rId7"/>
              </a:buBlip>
              <a:tabLst>
                <a:tab pos="288925" algn="l"/>
              </a:tabLst>
              <a:defRPr sz="2400">
                <a:solidFill>
                  <a:schemeClr val="tx1"/>
                </a:solidFill>
                <a:latin typeface="Arial" charset="0"/>
                <a:cs typeface="Arial"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charset="0"/>
                <a:cs typeface="Arial" charset="0"/>
              </a:defRPr>
            </a:lvl3pPr>
            <a:lvl4pPr marL="1600200" indent="-228600" defTabSz="762000" eaLnBrk="0" hangingPunct="0">
              <a:spcBef>
                <a:spcPct val="20000"/>
              </a:spcBef>
              <a:buBlip>
                <a:blip r:embed="rId9"/>
              </a:buBlip>
              <a:tabLst>
                <a:tab pos="288925" algn="l"/>
              </a:tabLst>
              <a:defRPr sz="2400">
                <a:solidFill>
                  <a:schemeClr val="tx1"/>
                </a:solidFill>
                <a:latin typeface="Arial" charset="0"/>
                <a:cs typeface="Arial" charset="0"/>
              </a:defRPr>
            </a:lvl4pPr>
            <a:lvl5pPr marL="2057400" indent="-228600" defTabSz="762000" eaLnBrk="0" hangingPunct="0">
              <a:spcBef>
                <a:spcPct val="20000"/>
              </a:spcBef>
              <a:buBlip>
                <a:blip r:embed="rId6"/>
              </a:buBlip>
              <a:tabLst>
                <a:tab pos="288925" algn="l"/>
              </a:tabLst>
              <a:defRPr sz="2400">
                <a:solidFill>
                  <a:schemeClr val="tx1"/>
                </a:solidFill>
                <a:latin typeface="Arial" charset="0"/>
                <a:cs typeface="Arial"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9pPr>
          </a:lstStyle>
          <a:p>
            <a:pPr eaLnBrk="1" hangingPunct="1">
              <a:spcBef>
                <a:spcPct val="0"/>
              </a:spcBef>
              <a:buFontTx/>
              <a:buNone/>
            </a:pPr>
            <a:r>
              <a:rPr lang="en-US" altLang="en-US" sz="800">
                <a:ea typeface="ヒラギノ角ゴ Pro W3" charset="-128"/>
              </a:rPr>
              <a:t>Poland</a:t>
            </a:r>
          </a:p>
          <a:p>
            <a:pPr eaLnBrk="1" hangingPunct="1">
              <a:spcBef>
                <a:spcPct val="0"/>
              </a:spcBef>
              <a:buFontTx/>
              <a:buNone/>
            </a:pPr>
            <a:r>
              <a:rPr lang="en-US" altLang="en-US" sz="800">
                <a:ea typeface="ヒラギノ角ゴ Pro W3" charset="-128"/>
              </a:rPr>
              <a:t>Portugal</a:t>
            </a:r>
          </a:p>
          <a:p>
            <a:pPr eaLnBrk="1" hangingPunct="1">
              <a:spcBef>
                <a:spcPct val="0"/>
              </a:spcBef>
              <a:buFontTx/>
              <a:buNone/>
            </a:pPr>
            <a:r>
              <a:rPr lang="en-US" altLang="en-US" sz="800">
                <a:ea typeface="ヒラギノ角ゴ Pro W3" charset="-128"/>
              </a:rPr>
              <a:t>Qatar</a:t>
            </a:r>
          </a:p>
          <a:p>
            <a:pPr eaLnBrk="1" hangingPunct="1">
              <a:spcBef>
                <a:spcPct val="0"/>
              </a:spcBef>
              <a:buFontTx/>
              <a:buNone/>
            </a:pPr>
            <a:r>
              <a:rPr lang="en-US" altLang="en-US" sz="800">
                <a:ea typeface="ヒラギノ角ゴ Pro W3" charset="-128"/>
              </a:rPr>
              <a:t>Republic of Korea </a:t>
            </a:r>
          </a:p>
          <a:p>
            <a:pPr eaLnBrk="1" hangingPunct="1">
              <a:spcBef>
                <a:spcPct val="0"/>
              </a:spcBef>
              <a:buFontTx/>
              <a:buNone/>
            </a:pPr>
            <a:r>
              <a:rPr lang="en-US" altLang="en-US" sz="800">
                <a:ea typeface="ヒラギノ角ゴ Pro W3" charset="-128"/>
              </a:rPr>
              <a:t>Republic of Moldova	</a:t>
            </a:r>
          </a:p>
          <a:p>
            <a:pPr eaLnBrk="1" hangingPunct="1">
              <a:spcBef>
                <a:spcPct val="0"/>
              </a:spcBef>
              <a:buFontTx/>
              <a:buNone/>
            </a:pPr>
            <a:r>
              <a:rPr lang="en-US" altLang="en-US" sz="800">
                <a:ea typeface="ヒラギノ角ゴ Pro W3" charset="-128"/>
              </a:rPr>
              <a:t>Romania		</a:t>
            </a:r>
          </a:p>
          <a:p>
            <a:pPr eaLnBrk="1" hangingPunct="1">
              <a:spcBef>
                <a:spcPct val="0"/>
              </a:spcBef>
              <a:buFontTx/>
              <a:buNone/>
            </a:pPr>
            <a:r>
              <a:rPr lang="en-US" altLang="en-US" sz="800">
                <a:ea typeface="ヒラギノ角ゴ Pro W3" charset="-128"/>
              </a:rPr>
              <a:t>Rwanda</a:t>
            </a:r>
          </a:p>
          <a:p>
            <a:pPr eaLnBrk="1" hangingPunct="1">
              <a:spcBef>
                <a:spcPct val="0"/>
              </a:spcBef>
              <a:buFontTx/>
              <a:buNone/>
            </a:pPr>
            <a:r>
              <a:rPr lang="en-US" altLang="en-US" sz="800">
                <a:ea typeface="ヒラギノ角ゴ Pro W3" charset="-128"/>
              </a:rPr>
              <a:t>Russian Federation	</a:t>
            </a:r>
          </a:p>
          <a:p>
            <a:pPr eaLnBrk="1" hangingPunct="1">
              <a:spcBef>
                <a:spcPct val="0"/>
              </a:spcBef>
              <a:buFontTx/>
              <a:buNone/>
            </a:pPr>
            <a:r>
              <a:rPr lang="en-US" altLang="en-US" sz="800">
                <a:ea typeface="ヒラギノ角ゴ Pro W3" charset="-128"/>
              </a:rPr>
              <a:t>Saint Lucia		</a:t>
            </a:r>
          </a:p>
          <a:p>
            <a:pPr eaLnBrk="1" hangingPunct="1">
              <a:spcBef>
                <a:spcPct val="0"/>
              </a:spcBef>
              <a:buFontTx/>
              <a:buNone/>
            </a:pPr>
            <a:r>
              <a:rPr lang="en-US" altLang="en-US" sz="800">
                <a:ea typeface="ヒラギノ角ゴ Pro W3" charset="-128"/>
              </a:rPr>
              <a:t>Saint Vincent and</a:t>
            </a:r>
            <a:br>
              <a:rPr lang="en-US" altLang="en-US" sz="800">
                <a:ea typeface="ヒラギノ角ゴ Pro W3" charset="-128"/>
              </a:rPr>
            </a:br>
            <a:r>
              <a:rPr lang="en-US" altLang="en-US" sz="800">
                <a:ea typeface="ヒラギノ角ゴ Pro W3" charset="-128"/>
              </a:rPr>
              <a:t>      the Grenadines </a:t>
            </a:r>
          </a:p>
          <a:p>
            <a:pPr eaLnBrk="1" hangingPunct="1">
              <a:spcBef>
                <a:spcPct val="0"/>
              </a:spcBef>
              <a:buFontTx/>
              <a:buNone/>
            </a:pPr>
            <a:r>
              <a:rPr lang="en-US" altLang="en-US" sz="800">
                <a:ea typeface="ヒラギノ角ゴ Pro W3" charset="-128"/>
              </a:rPr>
              <a:t>San Marino</a:t>
            </a:r>
          </a:p>
          <a:p>
            <a:pPr eaLnBrk="1" hangingPunct="1">
              <a:spcBef>
                <a:spcPct val="0"/>
              </a:spcBef>
              <a:buFontTx/>
              <a:buNone/>
            </a:pPr>
            <a:r>
              <a:rPr lang="en-GB" altLang="en-US" sz="800">
                <a:ea typeface="ヒラギノ角ゴ Pro W3" charset="-128"/>
              </a:rPr>
              <a:t>Sao Tomé e Principe</a:t>
            </a:r>
            <a:endParaRPr lang="en-US" altLang="en-US" sz="800">
              <a:ea typeface="ヒラギノ角ゴ Pro W3" charset="-128"/>
            </a:endParaRPr>
          </a:p>
          <a:p>
            <a:pPr eaLnBrk="1" hangingPunct="1">
              <a:spcBef>
                <a:spcPct val="0"/>
              </a:spcBef>
              <a:buFontTx/>
              <a:buNone/>
            </a:pPr>
            <a:r>
              <a:rPr lang="en-US" altLang="en-US" sz="800">
                <a:ea typeface="ヒラギノ角ゴ Pro W3" charset="-128"/>
              </a:rPr>
              <a:t>Saudi Arabia </a:t>
            </a:r>
          </a:p>
          <a:p>
            <a:pPr eaLnBrk="1" hangingPunct="1">
              <a:spcBef>
                <a:spcPct val="0"/>
              </a:spcBef>
              <a:buFontTx/>
              <a:buNone/>
            </a:pPr>
            <a:r>
              <a:rPr lang="en-US" altLang="en-US" sz="800">
                <a:ea typeface="ヒラギノ角ゴ Pro W3" charset="-128"/>
              </a:rPr>
              <a:t>Senegal		</a:t>
            </a:r>
          </a:p>
          <a:p>
            <a:pPr eaLnBrk="1" hangingPunct="1">
              <a:spcBef>
                <a:spcPct val="0"/>
              </a:spcBef>
              <a:buFontTx/>
              <a:buNone/>
            </a:pPr>
            <a:r>
              <a:rPr lang="en-US" altLang="en-US" sz="800">
                <a:ea typeface="ヒラギノ角ゴ Pro W3" charset="-128"/>
              </a:rPr>
              <a:t>Serbia</a:t>
            </a:r>
          </a:p>
          <a:p>
            <a:pPr eaLnBrk="1" hangingPunct="1">
              <a:spcBef>
                <a:spcPct val="0"/>
              </a:spcBef>
              <a:buFontTx/>
              <a:buNone/>
            </a:pPr>
            <a:r>
              <a:rPr lang="en-US" altLang="en-US" sz="800">
                <a:ea typeface="ヒラギノ角ゴ Pro W3" charset="-128"/>
              </a:rPr>
              <a:t>Seychelles</a:t>
            </a:r>
          </a:p>
          <a:p>
            <a:pPr eaLnBrk="1" hangingPunct="1">
              <a:spcBef>
                <a:spcPct val="0"/>
              </a:spcBef>
              <a:buFontTx/>
              <a:buNone/>
            </a:pPr>
            <a:r>
              <a:rPr lang="en-US" altLang="en-US" sz="800">
                <a:ea typeface="ヒラギノ角ゴ Pro W3" charset="-128"/>
              </a:rPr>
              <a:t>Sierra Leone		</a:t>
            </a:r>
          </a:p>
          <a:p>
            <a:pPr eaLnBrk="1" hangingPunct="1">
              <a:spcBef>
                <a:spcPct val="0"/>
              </a:spcBef>
              <a:buFontTx/>
              <a:buNone/>
            </a:pPr>
            <a:r>
              <a:rPr lang="en-US" altLang="en-US" sz="800">
                <a:ea typeface="ヒラギノ角ゴ Pro W3" charset="-128"/>
              </a:rPr>
              <a:t>Singapore		</a:t>
            </a:r>
          </a:p>
          <a:p>
            <a:pPr eaLnBrk="1" hangingPunct="1">
              <a:spcBef>
                <a:spcPct val="0"/>
              </a:spcBef>
              <a:buFontTx/>
              <a:buNone/>
            </a:pPr>
            <a:r>
              <a:rPr lang="en-US" altLang="en-US" sz="800">
                <a:ea typeface="ヒラギノ角ゴ Pro W3" charset="-128"/>
              </a:rPr>
              <a:t>Slovakia		</a:t>
            </a:r>
          </a:p>
          <a:p>
            <a:pPr eaLnBrk="1" hangingPunct="1">
              <a:spcBef>
                <a:spcPct val="0"/>
              </a:spcBef>
              <a:buFontTx/>
              <a:buNone/>
            </a:pPr>
            <a:r>
              <a:rPr lang="en-US" altLang="en-US" sz="800">
                <a:ea typeface="ヒラギノ角ゴ Pro W3" charset="-128"/>
              </a:rPr>
              <a:t>Slovenia		</a:t>
            </a:r>
          </a:p>
          <a:p>
            <a:pPr eaLnBrk="1" hangingPunct="1">
              <a:spcBef>
                <a:spcPct val="0"/>
              </a:spcBef>
              <a:buFontTx/>
              <a:buNone/>
            </a:pPr>
            <a:r>
              <a:rPr lang="en-US" altLang="en-US" sz="800">
                <a:ea typeface="ヒラギノ角ゴ Pro W3" charset="-128"/>
              </a:rPr>
              <a:t>South Africa		</a:t>
            </a:r>
          </a:p>
          <a:p>
            <a:pPr eaLnBrk="1" hangingPunct="1">
              <a:spcBef>
                <a:spcPct val="0"/>
              </a:spcBef>
              <a:buFontTx/>
              <a:buNone/>
            </a:pPr>
            <a:r>
              <a:rPr lang="en-US" altLang="en-US" sz="800">
                <a:ea typeface="ヒラギノ角ゴ Pro W3" charset="-128"/>
              </a:rPr>
              <a:t>Spain		</a:t>
            </a:r>
          </a:p>
          <a:p>
            <a:pPr eaLnBrk="1" hangingPunct="1">
              <a:spcBef>
                <a:spcPct val="0"/>
              </a:spcBef>
              <a:buFontTx/>
              <a:buNone/>
            </a:pPr>
            <a:r>
              <a:rPr lang="en-US" altLang="en-US" sz="800">
                <a:ea typeface="ヒラギノ角ゴ Pro W3" charset="-128"/>
              </a:rPr>
              <a:t>Sri Lanka		</a:t>
            </a:r>
          </a:p>
          <a:p>
            <a:pPr eaLnBrk="1" hangingPunct="1">
              <a:spcBef>
                <a:spcPct val="0"/>
              </a:spcBef>
              <a:buFontTx/>
              <a:buNone/>
            </a:pPr>
            <a:r>
              <a:rPr lang="en-US" altLang="en-US" sz="800">
                <a:ea typeface="ヒラギノ角ゴ Pro W3" charset="-128"/>
              </a:rPr>
              <a:t>Sudan		</a:t>
            </a:r>
          </a:p>
          <a:p>
            <a:pPr eaLnBrk="1" hangingPunct="1">
              <a:spcBef>
                <a:spcPct val="0"/>
              </a:spcBef>
              <a:buFontTx/>
              <a:buNone/>
            </a:pPr>
            <a:r>
              <a:rPr lang="en-US" altLang="en-US" sz="800">
                <a:ea typeface="ヒラギノ角ゴ Pro W3" charset="-128"/>
              </a:rPr>
              <a:t>Swaziland</a:t>
            </a:r>
          </a:p>
        </p:txBody>
      </p:sp>
      <p:sp>
        <p:nvSpPr>
          <p:cNvPr id="28681" name="Text Box 11"/>
          <p:cNvSpPr txBox="1">
            <a:spLocks noChangeArrowheads="1"/>
          </p:cNvSpPr>
          <p:nvPr/>
        </p:nvSpPr>
        <p:spPr bwMode="auto">
          <a:xfrm>
            <a:off x="6372225" y="3459163"/>
            <a:ext cx="2279650"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charset="0"/>
                <a:cs typeface="Arial" charset="0"/>
              </a:defRPr>
            </a:lvl1pPr>
            <a:lvl2pPr marL="6350" indent="-4763" defTabSz="762000" eaLnBrk="0" hangingPunct="0">
              <a:spcBef>
                <a:spcPct val="20000"/>
              </a:spcBef>
              <a:buBlip>
                <a:blip r:embed="rId7"/>
              </a:buBlip>
              <a:tabLst>
                <a:tab pos="288925" algn="l"/>
              </a:tabLst>
              <a:defRPr sz="2400">
                <a:solidFill>
                  <a:schemeClr val="tx1"/>
                </a:solidFill>
                <a:latin typeface="Arial" charset="0"/>
                <a:cs typeface="Arial"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charset="0"/>
                <a:cs typeface="Arial" charset="0"/>
              </a:defRPr>
            </a:lvl3pPr>
            <a:lvl4pPr marL="1600200" indent="-228600" defTabSz="762000" eaLnBrk="0" hangingPunct="0">
              <a:spcBef>
                <a:spcPct val="20000"/>
              </a:spcBef>
              <a:buBlip>
                <a:blip r:embed="rId9"/>
              </a:buBlip>
              <a:tabLst>
                <a:tab pos="288925" algn="l"/>
              </a:tabLst>
              <a:defRPr sz="2400">
                <a:solidFill>
                  <a:schemeClr val="tx1"/>
                </a:solidFill>
                <a:latin typeface="Arial" charset="0"/>
                <a:cs typeface="Arial" charset="0"/>
              </a:defRPr>
            </a:lvl4pPr>
            <a:lvl5pPr marL="2057400" indent="-228600" defTabSz="762000" eaLnBrk="0" hangingPunct="0">
              <a:spcBef>
                <a:spcPct val="20000"/>
              </a:spcBef>
              <a:buBlip>
                <a:blip r:embed="rId6"/>
              </a:buBlip>
              <a:tabLst>
                <a:tab pos="288925" algn="l"/>
              </a:tabLst>
              <a:defRPr sz="2400">
                <a:solidFill>
                  <a:schemeClr val="tx1"/>
                </a:solidFill>
                <a:latin typeface="Arial" charset="0"/>
                <a:cs typeface="Arial"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9pPr>
          </a:lstStyle>
          <a:p>
            <a:pPr eaLnBrk="1" hangingPunct="1">
              <a:spcBef>
                <a:spcPct val="0"/>
              </a:spcBef>
              <a:buFontTx/>
              <a:buNone/>
            </a:pPr>
            <a:r>
              <a:rPr lang="de-DE" altLang="en-US" sz="800">
                <a:ea typeface="ヒラギノ角ゴ Pro W3" charset="-128"/>
              </a:rPr>
              <a:t>St. Kitts and Nevis</a:t>
            </a:r>
          </a:p>
          <a:p>
            <a:pPr eaLnBrk="1" hangingPunct="1">
              <a:spcBef>
                <a:spcPct val="0"/>
              </a:spcBef>
              <a:buFontTx/>
              <a:buNone/>
            </a:pPr>
            <a:r>
              <a:rPr lang="en-US" altLang="en-US" sz="800">
                <a:ea typeface="ヒラギノ角ゴ Pro W3" charset="-128"/>
              </a:rPr>
              <a:t>Sweden</a:t>
            </a:r>
          </a:p>
          <a:p>
            <a:pPr eaLnBrk="1" hangingPunct="1">
              <a:spcBef>
                <a:spcPct val="0"/>
              </a:spcBef>
              <a:buFontTx/>
              <a:buNone/>
            </a:pPr>
            <a:r>
              <a:rPr lang="en-US" altLang="en-US" sz="800">
                <a:ea typeface="ヒラギノ角ゴ Pro W3" charset="-128"/>
              </a:rPr>
              <a:t>Switzerland</a:t>
            </a:r>
          </a:p>
          <a:p>
            <a:pPr eaLnBrk="1" hangingPunct="1">
              <a:spcBef>
                <a:spcPct val="0"/>
              </a:spcBef>
              <a:buFontTx/>
              <a:buNone/>
            </a:pPr>
            <a:r>
              <a:rPr lang="en-US" altLang="en-US" sz="800">
                <a:ea typeface="ヒラギノ角ゴ Pro W3" charset="-128"/>
              </a:rPr>
              <a:t>Syrian Arab Republic</a:t>
            </a:r>
          </a:p>
          <a:p>
            <a:pPr eaLnBrk="1" hangingPunct="1">
              <a:spcBef>
                <a:spcPct val="0"/>
              </a:spcBef>
              <a:buFontTx/>
              <a:buNone/>
            </a:pPr>
            <a:r>
              <a:rPr lang="en-US" altLang="en-US" sz="800">
                <a:ea typeface="ヒラギノ角ゴ Pro W3" charset="-128"/>
              </a:rPr>
              <a:t>Tajikistan </a:t>
            </a:r>
          </a:p>
          <a:p>
            <a:pPr eaLnBrk="1" hangingPunct="1">
              <a:spcBef>
                <a:spcPct val="0"/>
              </a:spcBef>
              <a:buFontTx/>
              <a:buNone/>
            </a:pPr>
            <a:r>
              <a:rPr lang="en-GB" altLang="en-US" sz="800">
                <a:ea typeface="ヒラギノ角ゴ Pro W3" charset="-128"/>
              </a:rPr>
              <a:t>Thailand</a:t>
            </a:r>
            <a:endParaRPr lang="en-US" altLang="en-US" sz="800">
              <a:ea typeface="ヒラギノ角ゴ Pro W3" charset="-128"/>
            </a:endParaRPr>
          </a:p>
          <a:p>
            <a:pPr eaLnBrk="1" hangingPunct="1">
              <a:spcBef>
                <a:spcPct val="0"/>
              </a:spcBef>
              <a:buFontTx/>
              <a:buNone/>
            </a:pPr>
            <a:r>
              <a:rPr lang="en-US" altLang="en-US" sz="800">
                <a:ea typeface="ヒラギノ角ゴ Pro W3" charset="-128"/>
              </a:rPr>
              <a:t>The former Yugoslav 	</a:t>
            </a:r>
          </a:p>
          <a:p>
            <a:pPr eaLnBrk="1" hangingPunct="1">
              <a:spcBef>
                <a:spcPct val="0"/>
              </a:spcBef>
              <a:buFontTx/>
              <a:buNone/>
            </a:pPr>
            <a:r>
              <a:rPr lang="en-US" altLang="en-US" sz="800">
                <a:ea typeface="ヒラギノ角ゴ Pro W3" charset="-128"/>
              </a:rPr>
              <a:t>     Republic of Macedonia </a:t>
            </a:r>
          </a:p>
          <a:p>
            <a:pPr eaLnBrk="1" hangingPunct="1">
              <a:spcBef>
                <a:spcPct val="0"/>
              </a:spcBef>
              <a:buFontTx/>
              <a:buNone/>
            </a:pPr>
            <a:r>
              <a:rPr lang="en-US" altLang="en-US" sz="800">
                <a:ea typeface="ヒラギノ角ゴ Pro W3" charset="-128"/>
              </a:rPr>
              <a:t>Togo		</a:t>
            </a:r>
          </a:p>
          <a:p>
            <a:pPr eaLnBrk="1" hangingPunct="1">
              <a:spcBef>
                <a:spcPct val="0"/>
              </a:spcBef>
              <a:buFontTx/>
              <a:buNone/>
            </a:pPr>
            <a:r>
              <a:rPr lang="en-US" altLang="en-US" sz="800">
                <a:ea typeface="ヒラギノ角ゴ Pro W3" charset="-128"/>
              </a:rPr>
              <a:t>Trinidad and Tobago </a:t>
            </a:r>
          </a:p>
          <a:p>
            <a:pPr eaLnBrk="1" hangingPunct="1">
              <a:spcBef>
                <a:spcPct val="0"/>
              </a:spcBef>
              <a:buFontTx/>
              <a:buNone/>
            </a:pPr>
            <a:r>
              <a:rPr lang="en-US" altLang="en-US" sz="800">
                <a:ea typeface="ヒラギノ角ゴ Pro W3" charset="-128"/>
              </a:rPr>
              <a:t>Tunisia</a:t>
            </a:r>
          </a:p>
          <a:p>
            <a:pPr eaLnBrk="1" hangingPunct="1">
              <a:spcBef>
                <a:spcPct val="0"/>
              </a:spcBef>
              <a:buFontTx/>
              <a:buNone/>
            </a:pPr>
            <a:r>
              <a:rPr lang="en-US" altLang="en-US" sz="800">
                <a:ea typeface="ヒラギノ角ゴ Pro W3" charset="-128"/>
              </a:rPr>
              <a:t>Turkey		</a:t>
            </a:r>
          </a:p>
          <a:p>
            <a:pPr eaLnBrk="1" hangingPunct="1">
              <a:spcBef>
                <a:spcPct val="0"/>
              </a:spcBef>
              <a:buFontTx/>
              <a:buNone/>
            </a:pPr>
            <a:r>
              <a:rPr lang="en-US" altLang="en-US" sz="800">
                <a:ea typeface="ヒラギノ角ゴ Pro W3" charset="-128"/>
              </a:rPr>
              <a:t>Turkmenistan		</a:t>
            </a:r>
          </a:p>
          <a:p>
            <a:pPr eaLnBrk="1" hangingPunct="1">
              <a:spcBef>
                <a:spcPct val="0"/>
              </a:spcBef>
              <a:buFontTx/>
              <a:buNone/>
            </a:pPr>
            <a:r>
              <a:rPr lang="en-US" altLang="en-US" sz="800">
                <a:ea typeface="ヒラギノ角ゴ Pro W3" charset="-128"/>
              </a:rPr>
              <a:t>Uganda		</a:t>
            </a:r>
          </a:p>
          <a:p>
            <a:pPr eaLnBrk="1" hangingPunct="1">
              <a:spcBef>
                <a:spcPct val="0"/>
              </a:spcBef>
              <a:buFontTx/>
              <a:buNone/>
            </a:pPr>
            <a:r>
              <a:rPr lang="en-US" altLang="en-US" sz="800">
                <a:ea typeface="ヒラギノ角ゴ Pro W3" charset="-128"/>
              </a:rPr>
              <a:t>Ukraine		</a:t>
            </a:r>
          </a:p>
          <a:p>
            <a:pPr eaLnBrk="1" hangingPunct="1">
              <a:spcBef>
                <a:spcPct val="0"/>
              </a:spcBef>
              <a:buFontTx/>
              <a:buNone/>
            </a:pPr>
            <a:r>
              <a:rPr lang="en-US" altLang="en-US" sz="800">
                <a:ea typeface="ヒラギノ角ゴ Pro W3" charset="-128"/>
              </a:rPr>
              <a:t>United Arab Emirates</a:t>
            </a:r>
          </a:p>
          <a:p>
            <a:pPr eaLnBrk="1" hangingPunct="1">
              <a:spcBef>
                <a:spcPct val="0"/>
              </a:spcBef>
              <a:buFontTx/>
              <a:buNone/>
            </a:pPr>
            <a:r>
              <a:rPr lang="en-US" altLang="en-US" sz="800">
                <a:ea typeface="ヒラギノ角ゴ Pro W3" charset="-128"/>
              </a:rPr>
              <a:t>United Kingdom		</a:t>
            </a:r>
          </a:p>
          <a:p>
            <a:pPr lvl="1" eaLnBrk="1" hangingPunct="1">
              <a:spcBef>
                <a:spcPct val="0"/>
              </a:spcBef>
              <a:buFontTx/>
              <a:buNone/>
            </a:pPr>
            <a:r>
              <a:rPr lang="en-US" altLang="en-US" sz="800">
                <a:ea typeface="ヒラギノ角ゴ Pro W3" charset="-128"/>
              </a:rPr>
              <a:t>United Republic of Tanzania	</a:t>
            </a:r>
          </a:p>
          <a:p>
            <a:pPr lvl="1" eaLnBrk="1" hangingPunct="1">
              <a:spcBef>
                <a:spcPct val="0"/>
              </a:spcBef>
              <a:buFontTx/>
              <a:buNone/>
            </a:pPr>
            <a:r>
              <a:rPr lang="en-US" altLang="en-US" sz="800">
                <a:ea typeface="ヒラギノ角ゴ Pro W3" charset="-128"/>
              </a:rPr>
              <a:t>United States of America	</a:t>
            </a:r>
          </a:p>
          <a:p>
            <a:pPr eaLnBrk="1" hangingPunct="1">
              <a:spcBef>
                <a:spcPct val="0"/>
              </a:spcBef>
              <a:buFontTx/>
              <a:buNone/>
            </a:pPr>
            <a:r>
              <a:rPr lang="en-US" altLang="en-US" sz="800">
                <a:ea typeface="ヒラギノ角ゴ Pro W3" charset="-128"/>
              </a:rPr>
              <a:t>Uzbekistan		</a:t>
            </a:r>
          </a:p>
          <a:p>
            <a:pPr eaLnBrk="1" hangingPunct="1">
              <a:spcBef>
                <a:spcPct val="0"/>
              </a:spcBef>
              <a:buFontTx/>
              <a:buNone/>
            </a:pPr>
            <a:r>
              <a:rPr lang="en-US" altLang="en-US" sz="800">
                <a:ea typeface="ヒラギノ角ゴ Pro W3" charset="-128"/>
              </a:rPr>
              <a:t>Viet Nam		</a:t>
            </a:r>
          </a:p>
          <a:p>
            <a:pPr eaLnBrk="1" hangingPunct="1">
              <a:spcBef>
                <a:spcPct val="0"/>
              </a:spcBef>
              <a:buFontTx/>
              <a:buNone/>
            </a:pPr>
            <a:r>
              <a:rPr lang="en-US" altLang="en-US" sz="800">
                <a:ea typeface="ヒラギノ角ゴ Pro W3" charset="-128"/>
              </a:rPr>
              <a:t>Zambia</a:t>
            </a:r>
          </a:p>
          <a:p>
            <a:pPr eaLnBrk="1" hangingPunct="1">
              <a:spcBef>
                <a:spcPct val="0"/>
              </a:spcBef>
              <a:buFontTx/>
              <a:buNone/>
            </a:pPr>
            <a:r>
              <a:rPr lang="en-US" altLang="en-US" sz="800">
                <a:ea typeface="ヒラギノ角ゴ Pro W3" charset="-128"/>
              </a:rPr>
              <a:t>Zimbabwe</a:t>
            </a:r>
            <a:endParaRPr lang="de-DE" altLang="en-US" sz="800">
              <a:ea typeface="ヒラギノ角ゴ Pro W3" charset="-128"/>
            </a:endParaRPr>
          </a:p>
        </p:txBody>
      </p:sp>
      <p:sp>
        <p:nvSpPr>
          <p:cNvPr id="28682" name="Rectangle 12"/>
          <p:cNvSpPr>
            <a:spLocks noChangeArrowheads="1"/>
          </p:cNvSpPr>
          <p:nvPr/>
        </p:nvSpPr>
        <p:spPr bwMode="auto">
          <a:xfrm>
            <a:off x="228600" y="188640"/>
            <a:ext cx="79538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6"/>
              </a:buBlip>
              <a:defRPr sz="2400">
                <a:solidFill>
                  <a:schemeClr val="tx1"/>
                </a:solidFill>
                <a:latin typeface="Arial" charset="0"/>
                <a:cs typeface="Arial" charset="0"/>
              </a:defRPr>
            </a:lvl1pPr>
            <a:lvl2pPr marL="742950" indent="-285750" eaLnBrk="0" hangingPunct="0">
              <a:spcBef>
                <a:spcPct val="20000"/>
              </a:spcBef>
              <a:buBlip>
                <a:blip r:embed="rId7"/>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8"/>
              </a:buBlip>
              <a:defRPr sz="2400">
                <a:solidFill>
                  <a:schemeClr val="tx1"/>
                </a:solidFill>
                <a:latin typeface="Arial" charset="0"/>
                <a:cs typeface="Arial" charset="0"/>
              </a:defRPr>
            </a:lvl3pPr>
            <a:lvl4pPr marL="1600200" indent="-228600" eaLnBrk="0" hangingPunct="0">
              <a:spcBef>
                <a:spcPct val="20000"/>
              </a:spcBef>
              <a:buBlip>
                <a:blip r:embed="rId9"/>
              </a:buBlip>
              <a:defRPr sz="2400">
                <a:solidFill>
                  <a:schemeClr val="tx1"/>
                </a:solidFill>
                <a:latin typeface="Arial" charset="0"/>
                <a:cs typeface="Arial" charset="0"/>
              </a:defRPr>
            </a:lvl4pPr>
            <a:lvl5pPr marL="2057400" indent="-228600" eaLnBrk="0" hangingPunct="0">
              <a:spcBef>
                <a:spcPct val="20000"/>
              </a:spcBef>
              <a:buBlip>
                <a:blip r:embed="rId6"/>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6"/>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6"/>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6"/>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6"/>
              </a:buBlip>
              <a:defRPr sz="2400">
                <a:solidFill>
                  <a:schemeClr val="tx1"/>
                </a:solidFill>
                <a:latin typeface="Arial" charset="0"/>
                <a:cs typeface="Arial" charset="0"/>
              </a:defRPr>
            </a:lvl9pPr>
          </a:lstStyle>
          <a:p>
            <a:pPr eaLnBrk="1" hangingPunct="1">
              <a:spcBef>
                <a:spcPct val="50000"/>
              </a:spcBef>
              <a:buFontTx/>
              <a:buNone/>
            </a:pPr>
            <a:r>
              <a:rPr lang="de-DE" altLang="en-US" sz="3600" dirty="0">
                <a:solidFill>
                  <a:srgbClr val="CC0000"/>
                </a:solidFill>
                <a:ea typeface="ヒラギノ角ゴ Pro W3" charset="-128"/>
              </a:rPr>
              <a:t>148</a:t>
            </a:r>
            <a:r>
              <a:rPr lang="de-DE" altLang="en-US" sz="2800" dirty="0">
                <a:solidFill>
                  <a:schemeClr val="accent2"/>
                </a:solidFill>
                <a:ea typeface="ヒラギノ角ゴ Pro W3" charset="-128"/>
              </a:rPr>
              <a:t> </a:t>
            </a:r>
            <a:r>
              <a:rPr lang="de-DE" altLang="en-US" sz="3600" dirty="0">
                <a:solidFill>
                  <a:srgbClr val="00408C"/>
                </a:solidFill>
                <a:latin typeface="+mj-lt"/>
                <a:ea typeface="+mj-ea"/>
                <a:cs typeface="+mj-cs"/>
              </a:rPr>
              <a:t>PCT MITGLIEDSTAATEN</a:t>
            </a:r>
          </a:p>
        </p:txBody>
      </p:sp>
    </p:spTree>
    <p:extLst>
      <p:ext uri="{BB962C8B-B14F-4D97-AF65-F5344CB8AC3E}">
        <p14:creationId xmlns:p14="http://schemas.microsoft.com/office/powerpoint/2010/main" val="1753313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57175" y="179388"/>
            <a:ext cx="8810625" cy="1089025"/>
          </a:xfrm>
        </p:spPr>
        <p:txBody>
          <a:bodyPr/>
          <a:lstStyle/>
          <a:p>
            <a:r>
              <a:rPr lang="de-DE" altLang="en-US" sz="3200" dirty="0" smtClean="0"/>
              <a:t>PCT STAATEN, DIE DEM PCT NOCH </a:t>
            </a:r>
            <a:br>
              <a:rPr lang="de-DE" altLang="en-US" sz="3200" dirty="0" smtClean="0"/>
            </a:br>
            <a:r>
              <a:rPr lang="de-DE" altLang="en-US" sz="3200" dirty="0" smtClean="0"/>
              <a:t>NICHT BEIGETRETEN SIND (45)</a:t>
            </a:r>
          </a:p>
        </p:txBody>
      </p:sp>
      <p:sp>
        <p:nvSpPr>
          <p:cNvPr id="29699" name="Rectangle 3"/>
          <p:cNvSpPr>
            <a:spLocks noChangeArrowheads="1"/>
          </p:cNvSpPr>
          <p:nvPr/>
        </p:nvSpPr>
        <p:spPr bwMode="auto">
          <a:xfrm>
            <a:off x="304800" y="1435100"/>
            <a:ext cx="340677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Blip>
                <a:blip r:embed="rId3"/>
              </a:buBlip>
              <a:defRPr sz="2400">
                <a:solidFill>
                  <a:schemeClr val="tx1"/>
                </a:solidFill>
                <a:latin typeface="Arial" charset="0"/>
                <a:cs typeface="Arial" charset="0"/>
              </a:defRPr>
            </a:lvl1pPr>
            <a:lvl2pPr marL="37931725" indent="-37474525"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spcBef>
                <a:spcPct val="0"/>
              </a:spcBef>
              <a:buFontTx/>
              <a:buNone/>
            </a:pPr>
            <a:r>
              <a:rPr lang="en-GB" altLang="en-US" sz="2000" dirty="0">
                <a:ea typeface="ヒラギノ角ゴ Pro W3" charset="-128"/>
              </a:rPr>
              <a:t>Afghanistan</a:t>
            </a:r>
          </a:p>
          <a:p>
            <a:pPr>
              <a:spcBef>
                <a:spcPct val="0"/>
              </a:spcBef>
              <a:buFontTx/>
              <a:buNone/>
            </a:pPr>
            <a:r>
              <a:rPr lang="en-GB" altLang="en-US" sz="2000" dirty="0">
                <a:ea typeface="ヒラギノ角ゴ Pro W3" charset="-128"/>
              </a:rPr>
              <a:t>Andorra</a:t>
            </a:r>
          </a:p>
          <a:p>
            <a:pPr>
              <a:spcBef>
                <a:spcPct val="0"/>
              </a:spcBef>
              <a:buFontTx/>
              <a:buNone/>
            </a:pPr>
            <a:r>
              <a:rPr lang="en-GB" altLang="en-US" sz="2000" dirty="0" err="1">
                <a:ea typeface="ヒラギノ角ゴ Pro W3" charset="-128"/>
              </a:rPr>
              <a:t>Argentinien</a:t>
            </a:r>
            <a:endParaRPr lang="en-GB" altLang="en-US" sz="2000" dirty="0">
              <a:ea typeface="ヒラギノ角ゴ Pro W3" charset="-128"/>
            </a:endParaRPr>
          </a:p>
          <a:p>
            <a:pPr>
              <a:spcBef>
                <a:spcPct val="0"/>
              </a:spcBef>
              <a:buFontTx/>
              <a:buNone/>
            </a:pPr>
            <a:r>
              <a:rPr lang="en-US" altLang="en-US" sz="2000" dirty="0">
                <a:ea typeface="ヒラギノ角ゴ Pro W3" charset="-128"/>
              </a:rPr>
              <a:t>Ä</a:t>
            </a:r>
            <a:r>
              <a:rPr lang="en-GB" altLang="en-US" sz="2000" dirty="0" err="1">
                <a:ea typeface="ヒラギノ角ゴ Pro W3" charset="-128"/>
              </a:rPr>
              <a:t>thiopien</a:t>
            </a:r>
            <a:endParaRPr lang="en-GB" altLang="en-US" sz="2000" dirty="0">
              <a:ea typeface="ヒラギノ角ゴ Pro W3" charset="-128"/>
            </a:endParaRPr>
          </a:p>
          <a:p>
            <a:pPr>
              <a:spcBef>
                <a:spcPct val="0"/>
              </a:spcBef>
              <a:buFontTx/>
              <a:buNone/>
            </a:pPr>
            <a:r>
              <a:rPr lang="en-GB" altLang="en-US" sz="2000" dirty="0">
                <a:ea typeface="ヒラギノ角ゴ Pro W3" charset="-128"/>
              </a:rPr>
              <a:t>Bahamas</a:t>
            </a:r>
          </a:p>
          <a:p>
            <a:pPr>
              <a:spcBef>
                <a:spcPct val="0"/>
              </a:spcBef>
              <a:buFontTx/>
              <a:buNone/>
            </a:pPr>
            <a:r>
              <a:rPr lang="en-GB" altLang="en-US" sz="2000" dirty="0" err="1">
                <a:ea typeface="ヒラギノ角ゴ Pro W3" charset="-128"/>
              </a:rPr>
              <a:t>Bangladesch</a:t>
            </a:r>
            <a:endParaRPr lang="en-GB" altLang="en-US" sz="2000" dirty="0">
              <a:ea typeface="ヒラギノ角ゴ Pro W3" charset="-128"/>
            </a:endParaRPr>
          </a:p>
          <a:p>
            <a:pPr>
              <a:spcBef>
                <a:spcPct val="0"/>
              </a:spcBef>
              <a:buFontTx/>
              <a:buNone/>
            </a:pPr>
            <a:r>
              <a:rPr lang="en-GB" altLang="en-US" sz="2000" dirty="0">
                <a:ea typeface="ヒラギノ角ゴ Pro W3" charset="-128"/>
              </a:rPr>
              <a:t>Bhutan</a:t>
            </a:r>
          </a:p>
          <a:p>
            <a:pPr>
              <a:spcBef>
                <a:spcPct val="0"/>
              </a:spcBef>
              <a:buFontTx/>
              <a:buNone/>
            </a:pPr>
            <a:r>
              <a:rPr lang="en-GB" altLang="en-US" sz="2000" dirty="0" err="1">
                <a:ea typeface="ヒラギノ角ゴ Pro W3" charset="-128"/>
              </a:rPr>
              <a:t>Bolivien</a:t>
            </a:r>
            <a:endParaRPr lang="en-GB" altLang="en-US" sz="2000" dirty="0">
              <a:ea typeface="ヒラギノ角ゴ Pro W3" charset="-128"/>
            </a:endParaRPr>
          </a:p>
          <a:p>
            <a:pPr>
              <a:spcBef>
                <a:spcPct val="0"/>
              </a:spcBef>
              <a:buFontTx/>
              <a:buNone/>
            </a:pPr>
            <a:r>
              <a:rPr lang="en-GB" altLang="en-US" sz="2000" dirty="0">
                <a:ea typeface="ヒラギノ角ゴ Pro W3" charset="-128"/>
              </a:rPr>
              <a:t>Burundi</a:t>
            </a:r>
          </a:p>
          <a:p>
            <a:pPr>
              <a:spcBef>
                <a:spcPct val="0"/>
              </a:spcBef>
              <a:buFontTx/>
              <a:buNone/>
            </a:pPr>
            <a:r>
              <a:rPr lang="en-GB" altLang="en-US" sz="2000" dirty="0" err="1">
                <a:ea typeface="ヒラギノ角ゴ Pro W3" charset="-128"/>
              </a:rPr>
              <a:t>Dschibuti</a:t>
            </a:r>
            <a:endParaRPr lang="en-GB" altLang="en-US" sz="2000" dirty="0">
              <a:ea typeface="ヒラギノ角ゴ Pro W3" charset="-128"/>
            </a:endParaRPr>
          </a:p>
          <a:p>
            <a:pPr>
              <a:spcBef>
                <a:spcPct val="0"/>
              </a:spcBef>
              <a:buFontTx/>
              <a:buNone/>
            </a:pPr>
            <a:r>
              <a:rPr lang="en-GB" altLang="en-US" sz="2000" dirty="0">
                <a:ea typeface="ヒラギノ角ゴ Pro W3" charset="-128"/>
              </a:rPr>
              <a:t>Eritrea</a:t>
            </a:r>
          </a:p>
          <a:p>
            <a:pPr eaLnBrk="1" hangingPunct="1">
              <a:spcBef>
                <a:spcPct val="0"/>
              </a:spcBef>
              <a:buFontTx/>
              <a:buNone/>
            </a:pPr>
            <a:r>
              <a:rPr lang="en-GB" altLang="en-US" sz="2000" dirty="0" err="1">
                <a:ea typeface="ヒラギノ角ゴ Pro W3" charset="-128"/>
              </a:rPr>
              <a:t>Fidschi</a:t>
            </a:r>
            <a:endParaRPr lang="en-GB" altLang="en-US" sz="2000" dirty="0">
              <a:ea typeface="ヒラギノ角ゴ Pro W3" charset="-128"/>
            </a:endParaRPr>
          </a:p>
          <a:p>
            <a:pPr eaLnBrk="1" hangingPunct="1">
              <a:spcBef>
                <a:spcPct val="0"/>
              </a:spcBef>
              <a:buFontTx/>
              <a:buNone/>
            </a:pPr>
            <a:r>
              <a:rPr lang="en-GB" altLang="en-US" sz="2000" dirty="0">
                <a:ea typeface="ヒラギノ角ゴ Pro W3" charset="-128"/>
              </a:rPr>
              <a:t>Guyana</a:t>
            </a:r>
          </a:p>
          <a:p>
            <a:pPr>
              <a:spcBef>
                <a:spcPct val="0"/>
              </a:spcBef>
              <a:buFontTx/>
              <a:buNone/>
            </a:pPr>
            <a:r>
              <a:rPr lang="en-GB" altLang="en-US" sz="2000" dirty="0">
                <a:ea typeface="ヒラギノ角ゴ Pro W3" charset="-128"/>
              </a:rPr>
              <a:t>Haiti</a:t>
            </a:r>
          </a:p>
          <a:p>
            <a:pPr>
              <a:spcBef>
                <a:spcPct val="0"/>
              </a:spcBef>
              <a:buFontTx/>
              <a:buNone/>
            </a:pPr>
            <a:r>
              <a:rPr lang="en-GB" altLang="en-US" sz="2000" dirty="0" err="1">
                <a:ea typeface="ヒラギノ角ゴ Pro W3" charset="-128"/>
              </a:rPr>
              <a:t>Irak</a:t>
            </a:r>
            <a:endParaRPr lang="en-GB" altLang="en-US" sz="2000" dirty="0">
              <a:ea typeface="ヒラギノ角ゴ Pro W3" charset="-128"/>
            </a:endParaRPr>
          </a:p>
          <a:p>
            <a:pPr>
              <a:spcBef>
                <a:spcPct val="0"/>
              </a:spcBef>
              <a:buFontTx/>
              <a:buNone/>
            </a:pPr>
            <a:r>
              <a:rPr lang="en-GB" altLang="en-US" sz="2000" dirty="0" err="1">
                <a:ea typeface="ヒラギノ角ゴ Pro W3" charset="-128"/>
              </a:rPr>
              <a:t>Jamaika</a:t>
            </a:r>
            <a:endParaRPr lang="en-GB" altLang="en-US" sz="2000" dirty="0">
              <a:ea typeface="ヒラギノ角ゴ Pro W3" charset="-128"/>
            </a:endParaRPr>
          </a:p>
        </p:txBody>
      </p:sp>
      <p:sp>
        <p:nvSpPr>
          <p:cNvPr id="29700" name="Text Box 4"/>
          <p:cNvSpPr txBox="1">
            <a:spLocks noChangeArrowheads="1"/>
          </p:cNvSpPr>
          <p:nvPr/>
        </p:nvSpPr>
        <p:spPr bwMode="auto">
          <a:xfrm>
            <a:off x="3721100" y="1435100"/>
            <a:ext cx="2908300"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Blip>
                <a:blip r:embed="rId3"/>
              </a:buBlip>
              <a:tabLst>
                <a:tab pos="355600" algn="l"/>
              </a:tabLst>
              <a:defRPr sz="2400">
                <a:solidFill>
                  <a:schemeClr val="tx1"/>
                </a:solidFill>
                <a:latin typeface="Arial" charset="0"/>
                <a:cs typeface="Arial" charset="0"/>
              </a:defRPr>
            </a:lvl1pPr>
            <a:lvl2pPr marL="742950" indent="-285750" eaLnBrk="0" hangingPunct="0">
              <a:spcBef>
                <a:spcPct val="20000"/>
              </a:spcBef>
              <a:buBlip>
                <a:blip r:embed="rId4"/>
              </a:buBlip>
              <a:tabLst>
                <a:tab pos="355600" algn="l"/>
              </a:tabLst>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tabLst>
                <a:tab pos="355600" algn="l"/>
              </a:tabLst>
              <a:defRPr sz="2400">
                <a:solidFill>
                  <a:schemeClr val="tx1"/>
                </a:solidFill>
                <a:latin typeface="Arial" charset="0"/>
                <a:cs typeface="Arial" charset="0"/>
              </a:defRPr>
            </a:lvl3pPr>
            <a:lvl4pPr marL="1600200" indent="-228600" eaLnBrk="0" hangingPunct="0">
              <a:spcBef>
                <a:spcPct val="20000"/>
              </a:spcBef>
              <a:buBlip>
                <a:blip r:embed="rId6"/>
              </a:buBlip>
              <a:tabLst>
                <a:tab pos="355600" algn="l"/>
              </a:tabLst>
              <a:defRPr sz="2400">
                <a:solidFill>
                  <a:schemeClr val="tx1"/>
                </a:solidFill>
                <a:latin typeface="Arial" charset="0"/>
                <a:cs typeface="Arial" charset="0"/>
              </a:defRPr>
            </a:lvl4pPr>
            <a:lvl5pPr marL="2057400" indent="-228600" eaLnBrk="0" hangingPunct="0">
              <a:spcBef>
                <a:spcPct val="20000"/>
              </a:spcBef>
              <a:buBlip>
                <a:blip r:embed="rId3"/>
              </a:buBlip>
              <a:tabLst>
                <a:tab pos="355600" algn="l"/>
              </a:tabLst>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tabLst>
                <a:tab pos="355600" algn="l"/>
              </a:tabLst>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tabLst>
                <a:tab pos="355600" algn="l"/>
              </a:tabLst>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tabLst>
                <a:tab pos="355600" algn="l"/>
              </a:tabLst>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tabLst>
                <a:tab pos="355600" algn="l"/>
              </a:tabLst>
              <a:defRPr sz="2400">
                <a:solidFill>
                  <a:schemeClr val="tx1"/>
                </a:solidFill>
                <a:latin typeface="Arial" charset="0"/>
                <a:cs typeface="Arial" charset="0"/>
              </a:defRPr>
            </a:lvl9pPr>
          </a:lstStyle>
          <a:p>
            <a:pPr eaLnBrk="1" hangingPunct="1">
              <a:spcBef>
                <a:spcPct val="0"/>
              </a:spcBef>
              <a:buFontTx/>
              <a:buNone/>
            </a:pPr>
            <a:r>
              <a:rPr lang="fr-CH" altLang="en-US" sz="2000" dirty="0" err="1">
                <a:ea typeface="ヒラギノ角ゴ Pro W3" charset="-128"/>
              </a:rPr>
              <a:t>Jemen</a:t>
            </a:r>
            <a:endParaRPr lang="en-US" altLang="en-US" sz="2000" dirty="0">
              <a:ea typeface="ヒラギノ角ゴ Pro W3" charset="-128"/>
            </a:endParaRPr>
          </a:p>
          <a:p>
            <a:pPr eaLnBrk="1" hangingPunct="1">
              <a:spcBef>
                <a:spcPct val="0"/>
              </a:spcBef>
              <a:buFontTx/>
              <a:buNone/>
            </a:pPr>
            <a:r>
              <a:rPr lang="en-US" altLang="en-US" sz="2000" dirty="0" err="1">
                <a:ea typeface="ヒラギノ角ゴ Pro W3" charset="-128"/>
              </a:rPr>
              <a:t>Jordanien</a:t>
            </a:r>
            <a:endParaRPr lang="en-US" altLang="en-US" sz="2000" dirty="0">
              <a:ea typeface="ヒラギノ角ゴ Pro W3" charset="-128"/>
            </a:endParaRPr>
          </a:p>
          <a:p>
            <a:pPr eaLnBrk="1" hangingPunct="1">
              <a:spcBef>
                <a:spcPct val="0"/>
              </a:spcBef>
              <a:buFontTx/>
              <a:buNone/>
            </a:pPr>
            <a:r>
              <a:rPr lang="fr-CH" altLang="en-US" sz="2000" dirty="0" err="1">
                <a:ea typeface="ヒラギノ角ゴ Pro W3" charset="-128"/>
              </a:rPr>
              <a:t>Kambodscha</a:t>
            </a:r>
            <a:endParaRPr lang="fr-CH" altLang="en-US" sz="2000" dirty="0">
              <a:ea typeface="ヒラギノ角ゴ Pro W3" charset="-128"/>
            </a:endParaRPr>
          </a:p>
          <a:p>
            <a:pPr eaLnBrk="1" hangingPunct="1">
              <a:spcBef>
                <a:spcPct val="0"/>
              </a:spcBef>
              <a:buFontTx/>
              <a:buNone/>
            </a:pPr>
            <a:r>
              <a:rPr lang="fr-CH" altLang="en-US" sz="2000" dirty="0" err="1">
                <a:ea typeface="ヒラギノ角ゴ Pro W3" charset="-128"/>
              </a:rPr>
              <a:t>Kap</a:t>
            </a:r>
            <a:r>
              <a:rPr lang="fr-CH" altLang="en-US" sz="2000" dirty="0">
                <a:ea typeface="ヒラギノ角ゴ Pro W3" charset="-128"/>
              </a:rPr>
              <a:t> Verde</a:t>
            </a:r>
            <a:endParaRPr lang="en-US" altLang="en-US" sz="2000" dirty="0">
              <a:ea typeface="ヒラギノ角ゴ Pro W3" charset="-128"/>
            </a:endParaRPr>
          </a:p>
          <a:p>
            <a:pPr eaLnBrk="1" hangingPunct="1">
              <a:spcBef>
                <a:spcPct val="0"/>
              </a:spcBef>
              <a:buFontTx/>
              <a:buNone/>
            </a:pPr>
            <a:r>
              <a:rPr lang="en-US" altLang="en-US" sz="2000" dirty="0">
                <a:ea typeface="ヒラギノ角ゴ Pro W3" charset="-128"/>
              </a:rPr>
              <a:t>Kiribati</a:t>
            </a:r>
          </a:p>
          <a:p>
            <a:pPr eaLnBrk="1" hangingPunct="1">
              <a:spcBef>
                <a:spcPct val="0"/>
              </a:spcBef>
              <a:buFontTx/>
              <a:buNone/>
            </a:pPr>
            <a:r>
              <a:rPr lang="fr-CH" altLang="en-US" sz="2000" dirty="0">
                <a:ea typeface="ヒラギノ角ゴ Pro W3" charset="-128"/>
              </a:rPr>
              <a:t>Kongo (</a:t>
            </a:r>
            <a:r>
              <a:rPr lang="fr-CH" altLang="en-US" sz="2000" dirty="0" err="1">
                <a:ea typeface="ヒラギノ角ゴ Pro W3" charset="-128"/>
              </a:rPr>
              <a:t>Demokratische</a:t>
            </a:r>
            <a:r>
              <a:rPr lang="fr-CH" altLang="en-US" sz="2000" dirty="0">
                <a:ea typeface="ヒラギノ角ゴ Pro W3" charset="-128"/>
              </a:rPr>
              <a:t> 	</a:t>
            </a:r>
            <a:r>
              <a:rPr lang="fr-CH" altLang="en-US" sz="2000" dirty="0" smtClean="0">
                <a:ea typeface="ヒラギノ角ゴ Pro W3" charset="-128"/>
              </a:rPr>
              <a:t>        </a:t>
            </a:r>
            <a:r>
              <a:rPr lang="fr-CH" altLang="en-US" sz="2000" dirty="0" err="1" smtClean="0">
                <a:ea typeface="ヒラギノ角ゴ Pro W3" charset="-128"/>
              </a:rPr>
              <a:t>Republik</a:t>
            </a:r>
            <a:r>
              <a:rPr lang="fr-CH" altLang="en-US" sz="2000" dirty="0">
                <a:ea typeface="ヒラギノ角ゴ Pro W3" charset="-128"/>
              </a:rPr>
              <a:t>)</a:t>
            </a:r>
            <a:endParaRPr lang="en-US" altLang="en-US" sz="2000" dirty="0">
              <a:ea typeface="ヒラギノ角ゴ Pro W3" charset="-128"/>
            </a:endParaRPr>
          </a:p>
          <a:p>
            <a:pPr eaLnBrk="1" hangingPunct="1">
              <a:spcBef>
                <a:spcPct val="0"/>
              </a:spcBef>
              <a:buFontTx/>
              <a:buNone/>
            </a:pPr>
            <a:r>
              <a:rPr lang="en-US" altLang="en-US" sz="2000" dirty="0">
                <a:ea typeface="ヒラギノ角ゴ Pro W3" charset="-128"/>
              </a:rPr>
              <a:t>Kuwait</a:t>
            </a:r>
          </a:p>
          <a:p>
            <a:pPr eaLnBrk="1" hangingPunct="1">
              <a:spcBef>
                <a:spcPct val="0"/>
              </a:spcBef>
              <a:buFontTx/>
              <a:buNone/>
            </a:pPr>
            <a:r>
              <a:rPr lang="en-US" altLang="en-US" sz="2000" dirty="0" err="1">
                <a:ea typeface="ヒラギノ角ゴ Pro W3" charset="-128"/>
              </a:rPr>
              <a:t>Libanon</a:t>
            </a:r>
            <a:endParaRPr lang="en-US" altLang="en-US" sz="2000" dirty="0">
              <a:ea typeface="ヒラギノ角ゴ Pro W3" charset="-128"/>
            </a:endParaRPr>
          </a:p>
          <a:p>
            <a:pPr eaLnBrk="1" hangingPunct="1">
              <a:spcBef>
                <a:spcPct val="0"/>
              </a:spcBef>
              <a:buFontTx/>
              <a:buNone/>
            </a:pPr>
            <a:r>
              <a:rPr lang="en-US" altLang="en-US" sz="2000" dirty="0" err="1">
                <a:ea typeface="ヒラギノ角ゴ Pro W3" charset="-128"/>
              </a:rPr>
              <a:t>Malediven</a:t>
            </a:r>
            <a:endParaRPr lang="en-US" altLang="en-US" sz="2000" dirty="0">
              <a:ea typeface="ヒラギノ角ゴ Pro W3" charset="-128"/>
            </a:endParaRPr>
          </a:p>
          <a:p>
            <a:pPr eaLnBrk="1" hangingPunct="1">
              <a:spcBef>
                <a:spcPct val="0"/>
              </a:spcBef>
              <a:buFontTx/>
              <a:buNone/>
            </a:pPr>
            <a:r>
              <a:rPr lang="en-US" altLang="en-US" sz="2000" dirty="0" err="1">
                <a:ea typeface="ヒラギノ角ゴ Pro W3" charset="-128"/>
              </a:rPr>
              <a:t>Marshallinseln</a:t>
            </a:r>
            <a:endParaRPr lang="en-US" altLang="en-US" sz="2000" dirty="0">
              <a:ea typeface="ヒラギノ角ゴ Pro W3" charset="-128"/>
            </a:endParaRPr>
          </a:p>
          <a:p>
            <a:pPr eaLnBrk="1" hangingPunct="1">
              <a:spcBef>
                <a:spcPct val="0"/>
              </a:spcBef>
              <a:buFontTx/>
              <a:buNone/>
            </a:pPr>
            <a:r>
              <a:rPr lang="en-US" altLang="en-US" sz="2000" dirty="0">
                <a:ea typeface="ヒラギノ角ゴ Pro W3" charset="-128"/>
              </a:rPr>
              <a:t>Mauritius</a:t>
            </a:r>
          </a:p>
          <a:p>
            <a:pPr eaLnBrk="1" hangingPunct="1">
              <a:spcBef>
                <a:spcPct val="0"/>
              </a:spcBef>
              <a:buFontTx/>
              <a:buNone/>
            </a:pPr>
            <a:r>
              <a:rPr lang="en-US" altLang="en-US" sz="2000" dirty="0" err="1">
                <a:ea typeface="ヒラギノ角ゴ Pro W3" charset="-128"/>
              </a:rPr>
              <a:t>Mikronesien</a:t>
            </a:r>
            <a:endParaRPr lang="en-US" altLang="en-US" sz="2000" dirty="0">
              <a:ea typeface="ヒラギノ角ゴ Pro W3" charset="-128"/>
            </a:endParaRPr>
          </a:p>
          <a:p>
            <a:pPr eaLnBrk="1" hangingPunct="1">
              <a:spcBef>
                <a:spcPct val="0"/>
              </a:spcBef>
              <a:buFontTx/>
              <a:buNone/>
            </a:pPr>
            <a:r>
              <a:rPr lang="en-US" altLang="en-US" sz="2000" dirty="0">
                <a:ea typeface="ヒラギノ角ゴ Pro W3" charset="-128"/>
              </a:rPr>
              <a:t>Myanmar</a:t>
            </a:r>
          </a:p>
          <a:p>
            <a:pPr eaLnBrk="1" hangingPunct="1">
              <a:spcBef>
                <a:spcPct val="0"/>
              </a:spcBef>
              <a:buFontTx/>
              <a:buNone/>
            </a:pPr>
            <a:r>
              <a:rPr lang="en-US" altLang="en-US" sz="2000" dirty="0">
                <a:ea typeface="ヒラギノ角ゴ Pro W3" charset="-128"/>
              </a:rPr>
              <a:t>Nauru</a:t>
            </a:r>
          </a:p>
          <a:p>
            <a:pPr eaLnBrk="1" hangingPunct="1">
              <a:spcBef>
                <a:spcPct val="0"/>
              </a:spcBef>
              <a:buFontTx/>
              <a:buNone/>
            </a:pPr>
            <a:r>
              <a:rPr lang="fr-CH" altLang="en-US" sz="2000" dirty="0" err="1">
                <a:ea typeface="ヒラギノ角ゴ Pro W3" charset="-128"/>
              </a:rPr>
              <a:t>Nepal</a:t>
            </a:r>
            <a:endParaRPr lang="en-US" altLang="en-US" sz="2000" dirty="0">
              <a:ea typeface="ヒラギノ角ゴ Pro W3" charset="-128"/>
            </a:endParaRPr>
          </a:p>
        </p:txBody>
      </p:sp>
      <p:sp>
        <p:nvSpPr>
          <p:cNvPr id="29701" name="Text Box 5"/>
          <p:cNvSpPr txBox="1">
            <a:spLocks noChangeArrowheads="1"/>
          </p:cNvSpPr>
          <p:nvPr/>
        </p:nvSpPr>
        <p:spPr bwMode="auto">
          <a:xfrm>
            <a:off x="6675888" y="1484784"/>
            <a:ext cx="2447925"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r>
              <a:rPr lang="en-US" altLang="en-US" sz="2000" dirty="0">
                <a:ea typeface="ヒラギノ角ゴ Pro W3" charset="-128"/>
              </a:rPr>
              <a:t>Pakistan</a:t>
            </a:r>
          </a:p>
          <a:p>
            <a:pPr eaLnBrk="1" hangingPunct="1">
              <a:spcBef>
                <a:spcPct val="0"/>
              </a:spcBef>
              <a:buFontTx/>
              <a:buNone/>
            </a:pPr>
            <a:r>
              <a:rPr lang="en-US" altLang="en-US" sz="2000" dirty="0">
                <a:ea typeface="ヒラギノ角ゴ Pro W3" charset="-128"/>
              </a:rPr>
              <a:t>Palau</a:t>
            </a:r>
          </a:p>
          <a:p>
            <a:pPr eaLnBrk="1" hangingPunct="1">
              <a:spcBef>
                <a:spcPct val="0"/>
              </a:spcBef>
              <a:buFontTx/>
              <a:buNone/>
            </a:pPr>
            <a:r>
              <a:rPr lang="en-US" altLang="en-US" sz="2000" dirty="0">
                <a:ea typeface="ヒラギノ角ゴ Pro W3" charset="-128"/>
              </a:rPr>
              <a:t>Paraguay</a:t>
            </a:r>
          </a:p>
          <a:p>
            <a:pPr eaLnBrk="1" hangingPunct="1">
              <a:spcBef>
                <a:spcPct val="0"/>
              </a:spcBef>
              <a:buFontTx/>
              <a:buNone/>
            </a:pPr>
            <a:r>
              <a:rPr lang="en-US" altLang="en-US" sz="2000" dirty="0">
                <a:ea typeface="ヒラギノ角ゴ Pro W3" charset="-128"/>
              </a:rPr>
              <a:t>Samoa</a:t>
            </a:r>
          </a:p>
          <a:p>
            <a:pPr eaLnBrk="1" hangingPunct="1">
              <a:spcBef>
                <a:spcPct val="0"/>
              </a:spcBef>
              <a:buFontTx/>
              <a:buNone/>
            </a:pPr>
            <a:r>
              <a:rPr lang="en-US" altLang="en-US" sz="2000" dirty="0" err="1">
                <a:ea typeface="ヒラギノ角ゴ Pro W3" charset="-128"/>
              </a:rPr>
              <a:t>Salomonen</a:t>
            </a:r>
            <a:endParaRPr lang="en-US" altLang="en-US" sz="2000" dirty="0">
              <a:ea typeface="ヒラギノ角ゴ Pro W3" charset="-128"/>
            </a:endParaRPr>
          </a:p>
          <a:p>
            <a:pPr eaLnBrk="1" hangingPunct="1">
              <a:spcBef>
                <a:spcPct val="0"/>
              </a:spcBef>
              <a:buFontTx/>
              <a:buNone/>
            </a:pPr>
            <a:r>
              <a:rPr lang="en-US" altLang="en-US" sz="2000" dirty="0">
                <a:ea typeface="ヒラギノ角ゴ Pro W3" charset="-128"/>
              </a:rPr>
              <a:t>Somalia</a:t>
            </a:r>
          </a:p>
          <a:p>
            <a:pPr eaLnBrk="1" hangingPunct="1">
              <a:spcBef>
                <a:spcPct val="0"/>
              </a:spcBef>
              <a:buFontTx/>
              <a:buNone/>
            </a:pPr>
            <a:r>
              <a:rPr lang="en-US" altLang="en-US" sz="2000" dirty="0" err="1">
                <a:ea typeface="ヒラギノ角ゴ Pro W3" charset="-128"/>
              </a:rPr>
              <a:t>Südsudan</a:t>
            </a:r>
            <a:endParaRPr lang="en-US" altLang="en-US" sz="2000" dirty="0">
              <a:ea typeface="ヒラギノ角ゴ Pro W3" charset="-128"/>
            </a:endParaRPr>
          </a:p>
          <a:p>
            <a:pPr eaLnBrk="1" hangingPunct="1">
              <a:spcBef>
                <a:spcPct val="0"/>
              </a:spcBef>
              <a:buFontTx/>
              <a:buNone/>
            </a:pPr>
            <a:r>
              <a:rPr lang="en-US" altLang="en-US" sz="2000" dirty="0">
                <a:ea typeface="ヒラギノ角ゴ Pro W3" charset="-128"/>
              </a:rPr>
              <a:t>Suriname</a:t>
            </a:r>
          </a:p>
          <a:p>
            <a:pPr eaLnBrk="1" hangingPunct="1">
              <a:spcBef>
                <a:spcPct val="0"/>
              </a:spcBef>
              <a:buFontTx/>
              <a:buNone/>
            </a:pPr>
            <a:r>
              <a:rPr lang="en-US" altLang="en-US" sz="2000" dirty="0" err="1">
                <a:ea typeface="ヒラギノ角ゴ Pro W3" charset="-128"/>
              </a:rPr>
              <a:t>Osttimor</a:t>
            </a:r>
            <a:endParaRPr lang="en-US" altLang="en-US" sz="2000" dirty="0">
              <a:ea typeface="ヒラギノ角ゴ Pro W3" charset="-128"/>
            </a:endParaRPr>
          </a:p>
          <a:p>
            <a:pPr eaLnBrk="1" hangingPunct="1">
              <a:spcBef>
                <a:spcPct val="0"/>
              </a:spcBef>
              <a:buFontTx/>
              <a:buNone/>
            </a:pPr>
            <a:r>
              <a:rPr lang="en-US" altLang="en-US" sz="2000" dirty="0">
                <a:ea typeface="ヒラギノ角ゴ Pro W3" charset="-128"/>
              </a:rPr>
              <a:t>Tonga</a:t>
            </a:r>
          </a:p>
          <a:p>
            <a:pPr eaLnBrk="1" hangingPunct="1">
              <a:spcBef>
                <a:spcPct val="0"/>
              </a:spcBef>
              <a:buFontTx/>
              <a:buNone/>
            </a:pPr>
            <a:r>
              <a:rPr lang="en-US" altLang="en-US" sz="2000" dirty="0">
                <a:ea typeface="ヒラギノ角ゴ Pro W3" charset="-128"/>
              </a:rPr>
              <a:t>Tuvalu</a:t>
            </a:r>
          </a:p>
          <a:p>
            <a:pPr eaLnBrk="1" hangingPunct="1">
              <a:spcBef>
                <a:spcPct val="0"/>
              </a:spcBef>
              <a:buFontTx/>
              <a:buNone/>
            </a:pPr>
            <a:r>
              <a:rPr lang="en-US" altLang="en-US" sz="2000" dirty="0">
                <a:ea typeface="ヒラギノ角ゴ Pro W3" charset="-128"/>
              </a:rPr>
              <a:t>Uruguay</a:t>
            </a:r>
          </a:p>
          <a:p>
            <a:pPr eaLnBrk="1" hangingPunct="1">
              <a:spcBef>
                <a:spcPct val="0"/>
              </a:spcBef>
              <a:buFontTx/>
              <a:buNone/>
            </a:pPr>
            <a:r>
              <a:rPr lang="en-US" altLang="en-US" sz="2000" dirty="0">
                <a:ea typeface="ヒラギノ角ゴ Pro W3" charset="-128"/>
              </a:rPr>
              <a:t>Vanuatu</a:t>
            </a:r>
          </a:p>
          <a:p>
            <a:pPr eaLnBrk="1" hangingPunct="1">
              <a:spcBef>
                <a:spcPct val="0"/>
              </a:spcBef>
              <a:buFontTx/>
              <a:buNone/>
            </a:pPr>
            <a:r>
              <a:rPr lang="en-US" altLang="en-US" sz="2000" dirty="0">
                <a:ea typeface="ヒラギノ角ゴ Pro W3" charset="-128"/>
              </a:rPr>
              <a:t>Venezuela</a:t>
            </a:r>
          </a:p>
        </p:txBody>
      </p:sp>
    </p:spTree>
    <p:extLst>
      <p:ext uri="{BB962C8B-B14F-4D97-AF65-F5344CB8AC3E}">
        <p14:creationId xmlns:p14="http://schemas.microsoft.com/office/powerpoint/2010/main" val="1193076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Grp="1" noChangeAspect="1"/>
          </p:cNvGraphicFramePr>
          <p:nvPr>
            <p:extLst>
              <p:ext uri="{D42A27DB-BD31-4B8C-83A1-F6EECF244321}">
                <p14:modId xmlns:p14="http://schemas.microsoft.com/office/powerpoint/2010/main" val="47403365"/>
              </p:ext>
            </p:extLst>
          </p:nvPr>
        </p:nvGraphicFramePr>
        <p:xfrm>
          <a:off x="31750" y="0"/>
          <a:ext cx="8686800" cy="6146800"/>
        </p:xfrm>
        <a:graphic>
          <a:graphicData uri="http://schemas.openxmlformats.org/presentationml/2006/ole">
            <mc:AlternateContent xmlns:mc="http://schemas.openxmlformats.org/markup-compatibility/2006">
              <mc:Choice xmlns:v="urn:schemas-microsoft-com:vml" Requires="v">
                <p:oleObj spid="_x0000_s3090" name="Chart" r:id="rId4" imgW="6143580" imgH="4352835" progId="MSGraph.Chart.8">
                  <p:embed followColorScheme="full"/>
                </p:oleObj>
              </mc:Choice>
              <mc:Fallback>
                <p:oleObj name="Chart" r:id="rId4" imgW="6143580" imgH="4352835" progId="MSGraph.Chart.8">
                  <p:embed followColorScheme="full"/>
                  <p:pic>
                    <p:nvPicPr>
                      <p:cNvPr id="0" name=""/>
                      <p:cNvPicPr>
                        <a:picLocks noGrp="1" noChangeAspect="1" noChangeArrowheads="1"/>
                      </p:cNvPicPr>
                      <p:nvPr/>
                    </p:nvPicPr>
                    <p:blipFill>
                      <a:blip r:embed="rId5"/>
                      <a:srcRect/>
                      <a:stretch>
                        <a:fillRect/>
                      </a:stretch>
                    </p:blipFill>
                    <p:spPr bwMode="auto">
                      <a:xfrm>
                        <a:off x="31750" y="0"/>
                        <a:ext cx="8686800" cy="614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itle 1"/>
          <p:cNvSpPr>
            <a:spLocks noGrp="1"/>
          </p:cNvSpPr>
          <p:nvPr>
            <p:ph type="title"/>
          </p:nvPr>
        </p:nvSpPr>
        <p:spPr>
          <a:xfrm>
            <a:off x="457200" y="62888"/>
            <a:ext cx="8507288" cy="1143000"/>
          </a:xfrm>
        </p:spPr>
        <p:txBody>
          <a:bodyPr/>
          <a:lstStyle/>
          <a:p>
            <a:r>
              <a:rPr lang="en-US" dirty="0" smtClean="0"/>
              <a:t>PCT </a:t>
            </a:r>
            <a:r>
              <a:rPr lang="en-US" dirty="0" err="1" smtClean="0"/>
              <a:t>Anmeldungen</a:t>
            </a:r>
            <a:endParaRPr lang="en-US" dirty="0"/>
          </a:p>
        </p:txBody>
      </p:sp>
      <p:sp>
        <p:nvSpPr>
          <p:cNvPr id="4" name="Text Box 4"/>
          <p:cNvSpPr txBox="1">
            <a:spLocks noChangeArrowheads="1"/>
          </p:cNvSpPr>
          <p:nvPr/>
        </p:nvSpPr>
        <p:spPr bwMode="auto">
          <a:xfrm>
            <a:off x="1691680" y="1844824"/>
            <a:ext cx="33843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6"/>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6"/>
              </a:buBlip>
              <a:defRPr sz="2400">
                <a:solidFill>
                  <a:schemeClr val="tx1"/>
                </a:solidFill>
                <a:latin typeface="Arial" pitchFamily="34" charset="0"/>
                <a:cs typeface="Arial" pitchFamily="34" charset="0"/>
              </a:defRPr>
            </a:lvl4pPr>
            <a:lvl5pPr marL="2057400" indent="-22860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60000"/>
              </a:spcBef>
              <a:buFontTx/>
              <a:buNone/>
            </a:pPr>
            <a:r>
              <a:rPr lang="en-US" altLang="en-US" b="1" dirty="0" smtClean="0">
                <a:ea typeface="ヒラギノ角ゴ Pro W3"/>
                <a:cs typeface="ヒラギノ角ゴ Pro W3"/>
              </a:rPr>
              <a:t>+4.5% </a:t>
            </a:r>
            <a:r>
              <a:rPr lang="en-US" altLang="en-US" b="1" dirty="0" err="1" smtClean="0">
                <a:ea typeface="ヒラギノ角ゴ Pro W3"/>
                <a:cs typeface="ヒラギノ角ゴ Pro W3"/>
              </a:rPr>
              <a:t>im</a:t>
            </a:r>
            <a:r>
              <a:rPr lang="en-US" altLang="en-US" b="1" dirty="0" smtClean="0">
                <a:ea typeface="ヒラギノ角ゴ Pro W3"/>
                <a:cs typeface="ヒラギノ角ゴ Pro W3"/>
              </a:rPr>
              <a:t> </a:t>
            </a:r>
            <a:r>
              <a:rPr lang="en-US" altLang="en-US" b="1" dirty="0" err="1" smtClean="0">
                <a:ea typeface="ヒラギノ角ゴ Pro W3"/>
                <a:cs typeface="ヒラギノ角ゴ Pro W3"/>
              </a:rPr>
              <a:t>Jahr</a:t>
            </a:r>
            <a:r>
              <a:rPr lang="en-US" altLang="en-US" b="1" dirty="0" smtClean="0">
                <a:ea typeface="ヒラギノ角ゴ Pro W3"/>
                <a:cs typeface="ヒラギノ角ゴ Pro W3"/>
              </a:rPr>
              <a:t> 2014</a:t>
            </a:r>
            <a:endParaRPr lang="en-US" altLang="en-US" b="1" i="1" dirty="0">
              <a:ea typeface="ヒラギノ角ゴ Pro W3"/>
              <a:cs typeface="ヒラギノ角ゴ Pro W3"/>
            </a:endParaRPr>
          </a:p>
        </p:txBody>
      </p:sp>
    </p:spTree>
    <p:extLst>
      <p:ext uri="{BB962C8B-B14F-4D97-AF65-F5344CB8AC3E}">
        <p14:creationId xmlns:p14="http://schemas.microsoft.com/office/powerpoint/2010/main" val="12149788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extLst>
              <p:ext uri="{D42A27DB-BD31-4B8C-83A1-F6EECF244321}">
                <p14:modId xmlns:p14="http://schemas.microsoft.com/office/powerpoint/2010/main" val="4132102008"/>
              </p:ext>
            </p:extLst>
          </p:nvPr>
        </p:nvGraphicFramePr>
        <p:xfrm>
          <a:off x="179382" y="1050925"/>
          <a:ext cx="8964612" cy="5114925"/>
        </p:xfrm>
        <a:graphic>
          <a:graphicData uri="http://schemas.openxmlformats.org/presentationml/2006/ole">
            <mc:AlternateContent xmlns:mc="http://schemas.openxmlformats.org/markup-compatibility/2006">
              <mc:Choice xmlns:v="urn:schemas-microsoft-com:vml" Requires="v">
                <p:oleObj spid="_x0000_s4114" name="Chart" r:id="rId4" imgW="6096060" imgH="4076790" progId="MSGraph.Chart.8">
                  <p:embed followColorScheme="full"/>
                </p:oleObj>
              </mc:Choice>
              <mc:Fallback>
                <p:oleObj name="Chart" r:id="rId4" imgW="6096060" imgH="4076790" progId="MSGraph.Chart.8">
                  <p:embed followColorScheme="full"/>
                  <p:pic>
                    <p:nvPicPr>
                      <p:cNvPr id="0" name=""/>
                      <p:cNvPicPr>
                        <a:picLocks noChangeAspect="1" noChangeArrowheads="1"/>
                      </p:cNvPicPr>
                      <p:nvPr/>
                    </p:nvPicPr>
                    <p:blipFill>
                      <a:blip r:embed="rId5"/>
                      <a:srcRect/>
                      <a:stretch>
                        <a:fillRect/>
                      </a:stretch>
                    </p:blipFill>
                    <p:spPr bwMode="auto">
                      <a:xfrm>
                        <a:off x="179382" y="1050925"/>
                        <a:ext cx="8964612" cy="51149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Oval 5"/>
          <p:cNvSpPr>
            <a:spLocks noChangeArrowheads="1"/>
          </p:cNvSpPr>
          <p:nvPr/>
        </p:nvSpPr>
        <p:spPr bwMode="auto">
          <a:xfrm>
            <a:off x="7740650" y="5013325"/>
            <a:ext cx="503238" cy="11525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6"/>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6"/>
              </a:buBlip>
              <a:defRPr sz="2400">
                <a:solidFill>
                  <a:schemeClr val="tx1"/>
                </a:solidFill>
                <a:latin typeface="Arial" pitchFamily="34" charset="0"/>
                <a:cs typeface="Arial" pitchFamily="34" charset="0"/>
              </a:defRPr>
            </a:lvl4pPr>
            <a:lvl5pPr marL="2057400" indent="-22860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a:spcBef>
                <a:spcPct val="0"/>
              </a:spcBef>
              <a:buFontTx/>
              <a:buChar char="•"/>
            </a:pPr>
            <a:endParaRPr lang="en-US" altLang="en-US" sz="1800"/>
          </a:p>
        </p:txBody>
      </p:sp>
      <p:sp>
        <p:nvSpPr>
          <p:cNvPr id="5" name="Oval 6"/>
          <p:cNvSpPr>
            <a:spLocks noChangeArrowheads="1"/>
          </p:cNvSpPr>
          <p:nvPr/>
        </p:nvSpPr>
        <p:spPr bwMode="auto">
          <a:xfrm>
            <a:off x="7524750" y="4868863"/>
            <a:ext cx="431800" cy="15843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6"/>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6"/>
              </a:buBlip>
              <a:defRPr sz="2400">
                <a:solidFill>
                  <a:schemeClr val="tx1"/>
                </a:solidFill>
                <a:latin typeface="Arial" pitchFamily="34" charset="0"/>
                <a:cs typeface="Arial" pitchFamily="34" charset="0"/>
              </a:defRPr>
            </a:lvl4pPr>
            <a:lvl5pPr marL="2057400" indent="-22860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a:spcBef>
                <a:spcPct val="0"/>
              </a:spcBef>
              <a:buFontTx/>
              <a:buChar char="•"/>
            </a:pPr>
            <a:endParaRPr lang="en-US" altLang="en-US" sz="1800"/>
          </a:p>
        </p:txBody>
      </p:sp>
      <p:sp>
        <p:nvSpPr>
          <p:cNvPr id="6" name="Text Box 8"/>
          <p:cNvSpPr txBox="1">
            <a:spLocks noChangeArrowheads="1"/>
          </p:cNvSpPr>
          <p:nvPr/>
        </p:nvSpPr>
        <p:spPr bwMode="auto">
          <a:xfrm>
            <a:off x="4859338" y="1628775"/>
            <a:ext cx="3529012" cy="1192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Blip>
                <a:blip r:embed="rId6"/>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6"/>
              </a:buBlip>
              <a:defRPr sz="2400">
                <a:solidFill>
                  <a:schemeClr val="tx1"/>
                </a:solidFill>
                <a:latin typeface="Arial" pitchFamily="34" charset="0"/>
                <a:cs typeface="Arial" pitchFamily="34" charset="0"/>
              </a:defRPr>
            </a:lvl4pPr>
            <a:lvl5pPr marL="2057400" indent="-22860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a:spcBef>
                <a:spcPct val="50000"/>
              </a:spcBef>
              <a:buFontTx/>
              <a:buNone/>
            </a:pPr>
            <a:r>
              <a:rPr lang="en-US" altLang="en-US" sz="1800" dirty="0"/>
              <a:t>CN: </a:t>
            </a:r>
            <a:r>
              <a:rPr lang="en-US" altLang="en-US" sz="1800" dirty="0" smtClean="0"/>
              <a:t>+18.7%</a:t>
            </a:r>
            <a:endParaRPr lang="en-US" altLang="en-US" sz="1800" dirty="0"/>
          </a:p>
          <a:p>
            <a:pPr>
              <a:spcBef>
                <a:spcPct val="50000"/>
              </a:spcBef>
              <a:buFontTx/>
              <a:buNone/>
            </a:pPr>
            <a:r>
              <a:rPr lang="en-US" altLang="en-US" sz="1800" dirty="0" smtClean="0"/>
              <a:t>GB: +9%</a:t>
            </a:r>
            <a:endParaRPr lang="en-US" altLang="en-US" sz="1800" dirty="0"/>
          </a:p>
          <a:p>
            <a:pPr>
              <a:spcBef>
                <a:spcPct val="50000"/>
              </a:spcBef>
              <a:buFontTx/>
              <a:buNone/>
            </a:pPr>
            <a:r>
              <a:rPr lang="en-US" altLang="en-US" sz="1800" dirty="0" smtClean="0"/>
              <a:t>US: +7.8%</a:t>
            </a:r>
            <a:endParaRPr lang="en-US" altLang="en-US" sz="1800" dirty="0"/>
          </a:p>
        </p:txBody>
      </p:sp>
      <p:sp>
        <p:nvSpPr>
          <p:cNvPr id="7" name="Rectangle 3"/>
          <p:cNvSpPr txBox="1">
            <a:spLocks noChangeArrowheads="1"/>
          </p:cNvSpPr>
          <p:nvPr/>
        </p:nvSpPr>
        <p:spPr bwMode="auto">
          <a:xfrm>
            <a:off x="904225" y="6021289"/>
            <a:ext cx="6616388" cy="634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6"/>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q"/>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Ø"/>
              <a:defRPr>
                <a:solidFill>
                  <a:schemeClr val="tx1"/>
                </a:solidFill>
                <a:latin typeface="+mn-lt"/>
                <a:ea typeface="+mn-ea"/>
                <a:cs typeface="+mn-cs"/>
              </a:defRPr>
            </a:lvl3pPr>
            <a:lvl4pPr marL="1600200" indent="-228600" algn="l" rtl="0" eaLnBrk="0" fontAlgn="base" hangingPunct="0">
              <a:spcBef>
                <a:spcPct val="20000"/>
              </a:spcBef>
              <a:spcAft>
                <a:spcPct val="0"/>
              </a:spcAft>
              <a:buBlip>
                <a:blip r:embed="rId6"/>
              </a:buBlip>
              <a:defRPr sz="24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6"/>
              </a:buBlip>
              <a:defRPr sz="2400">
                <a:solidFill>
                  <a:schemeClr val="tx1"/>
                </a:solidFill>
                <a:latin typeface="+mn-lt"/>
                <a:ea typeface="+mn-ea"/>
                <a:cs typeface="+mn-cs"/>
              </a:defRPr>
            </a:lvl5pPr>
            <a:lvl6pPr marL="2514600" indent="-228600" algn="l" rtl="0" fontAlgn="base">
              <a:spcBef>
                <a:spcPct val="20000"/>
              </a:spcBef>
              <a:spcAft>
                <a:spcPct val="0"/>
              </a:spcAft>
              <a:buBlip>
                <a:blip r:embed="rId6"/>
              </a:buBlip>
              <a:defRPr sz="2400">
                <a:solidFill>
                  <a:schemeClr val="tx1"/>
                </a:solidFill>
                <a:latin typeface="+mn-lt"/>
                <a:ea typeface="+mn-ea"/>
                <a:cs typeface="+mn-cs"/>
              </a:defRPr>
            </a:lvl6pPr>
            <a:lvl7pPr marL="2971800" indent="-228600" algn="l" rtl="0" fontAlgn="base">
              <a:spcBef>
                <a:spcPct val="20000"/>
              </a:spcBef>
              <a:spcAft>
                <a:spcPct val="0"/>
              </a:spcAft>
              <a:buBlip>
                <a:blip r:embed="rId6"/>
              </a:buBlip>
              <a:defRPr sz="2400">
                <a:solidFill>
                  <a:schemeClr val="tx1"/>
                </a:solidFill>
                <a:latin typeface="+mn-lt"/>
                <a:ea typeface="+mn-ea"/>
                <a:cs typeface="+mn-cs"/>
              </a:defRPr>
            </a:lvl7pPr>
            <a:lvl8pPr marL="3429000" indent="-228600" algn="l" rtl="0" fontAlgn="base">
              <a:spcBef>
                <a:spcPct val="20000"/>
              </a:spcBef>
              <a:spcAft>
                <a:spcPct val="0"/>
              </a:spcAft>
              <a:buBlip>
                <a:blip r:embed="rId6"/>
              </a:buBlip>
              <a:defRPr sz="2400">
                <a:solidFill>
                  <a:schemeClr val="tx1"/>
                </a:solidFill>
                <a:latin typeface="+mn-lt"/>
                <a:ea typeface="+mn-ea"/>
                <a:cs typeface="+mn-cs"/>
              </a:defRPr>
            </a:lvl8pPr>
            <a:lvl9pPr marL="3886200" indent="-228600" algn="l" rtl="0" fontAlgn="base">
              <a:spcBef>
                <a:spcPct val="20000"/>
              </a:spcBef>
              <a:spcAft>
                <a:spcPct val="0"/>
              </a:spcAft>
              <a:buBlip>
                <a:blip r:embed="rId6"/>
              </a:buBlip>
              <a:defRPr sz="2400">
                <a:solidFill>
                  <a:schemeClr val="tx1"/>
                </a:solidFill>
                <a:latin typeface="+mn-lt"/>
                <a:ea typeface="+mn-ea"/>
                <a:cs typeface="+mn-cs"/>
              </a:defRPr>
            </a:lvl9pPr>
          </a:lstStyle>
          <a:p>
            <a:pPr marL="165100" indent="-165100">
              <a:spcBef>
                <a:spcPts val="300"/>
              </a:spcBef>
              <a:spcAft>
                <a:spcPts val="300"/>
              </a:spcAft>
              <a:buFontTx/>
              <a:buChar char="•"/>
            </a:pPr>
            <a:r>
              <a:rPr lang="en-US" altLang="en-US" sz="1400" kern="0" dirty="0" err="1" smtClean="0"/>
              <a:t>Diese</a:t>
            </a:r>
            <a:r>
              <a:rPr lang="en-US" altLang="en-US" sz="1400" kern="0" dirty="0" smtClean="0"/>
              <a:t> 15 </a:t>
            </a:r>
            <a:r>
              <a:rPr lang="en-US" altLang="en-US" sz="1400" kern="0" dirty="0" err="1" smtClean="0"/>
              <a:t>Ämter</a:t>
            </a:r>
            <a:r>
              <a:rPr lang="en-US" altLang="en-US" sz="1400" kern="0" dirty="0" smtClean="0"/>
              <a:t> </a:t>
            </a:r>
            <a:r>
              <a:rPr lang="en-US" altLang="en-US" sz="1400" kern="0" dirty="0" err="1" smtClean="0"/>
              <a:t>erhielten</a:t>
            </a:r>
            <a:r>
              <a:rPr lang="en-US" altLang="en-US" sz="1400" kern="0" dirty="0" smtClean="0"/>
              <a:t> fast 92% </a:t>
            </a:r>
            <a:r>
              <a:rPr lang="en-US" altLang="en-US" sz="1400" kern="0" dirty="0" err="1" smtClean="0"/>
              <a:t>aller</a:t>
            </a:r>
            <a:r>
              <a:rPr lang="en-US" altLang="en-US" sz="1400" kern="0" dirty="0" smtClean="0"/>
              <a:t> 2014 </a:t>
            </a:r>
            <a:r>
              <a:rPr lang="en-US" altLang="en-US" sz="1400" kern="0" dirty="0" err="1" smtClean="0"/>
              <a:t>eingereichter</a:t>
            </a:r>
            <a:r>
              <a:rPr lang="en-US" altLang="en-US" sz="1400" kern="0" dirty="0" smtClean="0"/>
              <a:t> </a:t>
            </a:r>
            <a:r>
              <a:rPr lang="en-US" altLang="en-US" sz="1400" kern="0" dirty="0" err="1" smtClean="0"/>
              <a:t>Anmeldungen</a:t>
            </a:r>
            <a:endParaRPr lang="en-US" altLang="en-US" sz="1400" kern="0" dirty="0" smtClean="0"/>
          </a:p>
          <a:p>
            <a:pPr marL="165100" indent="-165100">
              <a:spcBef>
                <a:spcPts val="300"/>
              </a:spcBef>
              <a:spcAft>
                <a:spcPts val="300"/>
              </a:spcAft>
              <a:buFontTx/>
              <a:buChar char="•"/>
            </a:pPr>
            <a:r>
              <a:rPr lang="en-US" altLang="en-US" sz="1400" kern="0" dirty="0" smtClean="0"/>
              <a:t>PCT </a:t>
            </a:r>
            <a:r>
              <a:rPr lang="en-US" altLang="en-US" sz="1400" kern="0" dirty="0" err="1" smtClean="0"/>
              <a:t>Gebühren</a:t>
            </a:r>
            <a:r>
              <a:rPr lang="en-US" altLang="en-US" sz="1400" kern="0" dirty="0" smtClean="0"/>
              <a:t> = 78% der </a:t>
            </a:r>
            <a:r>
              <a:rPr lang="en-US" altLang="en-US" sz="1400" kern="0" dirty="0" err="1" smtClean="0"/>
              <a:t>Einnahmen</a:t>
            </a:r>
            <a:r>
              <a:rPr lang="en-US" altLang="en-US" sz="1400" kern="0" dirty="0" smtClean="0"/>
              <a:t> der WIPO 2014</a:t>
            </a:r>
          </a:p>
        </p:txBody>
      </p:sp>
      <p:sp>
        <p:nvSpPr>
          <p:cNvPr id="8" name="Title 1"/>
          <p:cNvSpPr>
            <a:spLocks noGrp="1"/>
          </p:cNvSpPr>
          <p:nvPr>
            <p:ph type="title"/>
          </p:nvPr>
        </p:nvSpPr>
        <p:spPr>
          <a:xfrm>
            <a:off x="251520" y="44624"/>
            <a:ext cx="8874716" cy="1098376"/>
          </a:xfrm>
        </p:spPr>
        <p:txBody>
          <a:bodyPr/>
          <a:lstStyle/>
          <a:p>
            <a:pPr>
              <a:lnSpc>
                <a:spcPct val="90000"/>
              </a:lnSpc>
              <a:spcBef>
                <a:spcPct val="50000"/>
              </a:spcBef>
            </a:pPr>
            <a:r>
              <a:rPr lang="de-DE" altLang="en-US" sz="3200" dirty="0"/>
              <a:t>IN </a:t>
            </a:r>
            <a:r>
              <a:rPr lang="de-DE" altLang="en-US" sz="3200" dirty="0" smtClean="0"/>
              <a:t>2014 </a:t>
            </a:r>
            <a:r>
              <a:rPr lang="de-DE" altLang="en-US" sz="3200" dirty="0"/>
              <a:t>EINGEREICHTE INTERNATIONALE ANMELDUNGEN NACH HERKUNFTSLAND</a:t>
            </a:r>
          </a:p>
        </p:txBody>
      </p:sp>
    </p:spTree>
    <p:extLst>
      <p:ext uri="{BB962C8B-B14F-4D97-AF65-F5344CB8AC3E}">
        <p14:creationId xmlns:p14="http://schemas.microsoft.com/office/powerpoint/2010/main" val="39828310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245936"/>
            <a:ext cx="9144000" cy="10801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088" tIns="25400" rIns="65088" bIns="25400" anchor="ctr"/>
          <a:lstStyle>
            <a:lvl1pPr defTabSz="762000" eaLnBrk="0" hangingPunct="0">
              <a:spcBef>
                <a:spcPct val="20000"/>
              </a:spcBef>
              <a:buBlip>
                <a:blip r:embed="rId2"/>
              </a:buBlip>
              <a:defRPr sz="2400">
                <a:solidFill>
                  <a:schemeClr val="tx1"/>
                </a:solidFill>
                <a:latin typeface="Arial" charset="0"/>
                <a:cs typeface="Arial" charset="0"/>
              </a:defRPr>
            </a:lvl1pPr>
            <a:lvl2pPr marL="742950" indent="-285750" defTabSz="762000" eaLnBrk="0" hangingPunct="0">
              <a:spcBef>
                <a:spcPct val="20000"/>
              </a:spcBef>
              <a:buBlip>
                <a:blip r:embed="rId3"/>
              </a:buBlip>
              <a:defRPr sz="2400">
                <a:solidFill>
                  <a:schemeClr val="tx1"/>
                </a:solidFill>
                <a:latin typeface="Arial" charset="0"/>
                <a:cs typeface="Arial" charset="0"/>
              </a:defRPr>
            </a:lvl2pPr>
            <a:lvl3pPr marL="1143000" indent="-228600" defTabSz="7620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762000" eaLnBrk="0" hangingPunct="0">
              <a:spcBef>
                <a:spcPct val="20000"/>
              </a:spcBef>
              <a:buBlip>
                <a:blip r:embed="rId5"/>
              </a:buBlip>
              <a:defRPr sz="2400">
                <a:solidFill>
                  <a:schemeClr val="tx1"/>
                </a:solidFill>
                <a:latin typeface="Arial" charset="0"/>
                <a:cs typeface="Arial" charset="0"/>
              </a:defRPr>
            </a:lvl4pPr>
            <a:lvl5pPr marL="2057400" indent="-228600" defTabSz="762000" eaLnBrk="0" hangingPunct="0">
              <a:spcBef>
                <a:spcPct val="20000"/>
              </a:spcBef>
              <a:buBlip>
                <a:blip r:embed="rId2"/>
              </a:buBlip>
              <a:defRPr sz="2400">
                <a:solidFill>
                  <a:schemeClr val="tx1"/>
                </a:solidFill>
                <a:latin typeface="Arial" charset="0"/>
                <a:cs typeface="Arial" charset="0"/>
              </a:defRPr>
            </a:lvl5pPr>
            <a:lvl6pPr marL="2514600" indent="-228600" defTabSz="7620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7620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7620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7620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50000"/>
              </a:spcBef>
              <a:buFontTx/>
              <a:buNone/>
            </a:pPr>
            <a:r>
              <a:rPr lang="en-US" altLang="en-US" sz="3200" dirty="0">
                <a:solidFill>
                  <a:srgbClr val="00408C"/>
                </a:solidFill>
                <a:latin typeface="+mj-lt"/>
                <a:ea typeface="+mj-ea"/>
                <a:cs typeface="+mj-cs"/>
              </a:rPr>
              <a:t>VERGLEICH: PARISER VERBANDSÜRBEREINKUNFT/PCT</a:t>
            </a:r>
            <a:endParaRPr lang="de-DE" altLang="en-US" sz="3200" dirty="0">
              <a:solidFill>
                <a:srgbClr val="00408C"/>
              </a:solidFill>
              <a:latin typeface="+mj-lt"/>
              <a:ea typeface="+mj-ea"/>
              <a:cs typeface="+mj-cs"/>
            </a:endParaRPr>
          </a:p>
        </p:txBody>
      </p:sp>
      <p:sp>
        <p:nvSpPr>
          <p:cNvPr id="9219" name="Rectangle 3"/>
          <p:cNvSpPr>
            <a:spLocks noChangeArrowheads="1"/>
          </p:cNvSpPr>
          <p:nvPr/>
        </p:nvSpPr>
        <p:spPr bwMode="auto">
          <a:xfrm>
            <a:off x="1404938" y="2470150"/>
            <a:ext cx="2857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charset="0"/>
                <a:cs typeface="Arial" charset="0"/>
              </a:defRPr>
            </a:lvl1pPr>
            <a:lvl2pPr marL="742950" indent="-285750" defTabSz="777875" eaLnBrk="0" hangingPunct="0">
              <a:spcBef>
                <a:spcPct val="20000"/>
              </a:spcBef>
              <a:buBlip>
                <a:blip r:embed="rId3"/>
              </a:buBlip>
              <a:defRPr sz="2400">
                <a:solidFill>
                  <a:schemeClr val="tx1"/>
                </a:solidFill>
                <a:latin typeface="Arial" charset="0"/>
                <a:cs typeface="Arial"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777875" eaLnBrk="0" hangingPunct="0">
              <a:spcBef>
                <a:spcPct val="20000"/>
              </a:spcBef>
              <a:buBlip>
                <a:blip r:embed="rId5"/>
              </a:buBlip>
              <a:defRPr sz="2400">
                <a:solidFill>
                  <a:schemeClr val="tx1"/>
                </a:solidFill>
                <a:latin typeface="Arial" charset="0"/>
                <a:cs typeface="Arial" charset="0"/>
              </a:defRPr>
            </a:lvl4pPr>
            <a:lvl5pPr marL="2057400" indent="-228600" defTabSz="777875" eaLnBrk="0" hangingPunct="0">
              <a:spcBef>
                <a:spcPct val="20000"/>
              </a:spcBef>
              <a:buBlip>
                <a:blip r:embed="rId2"/>
              </a:buBlip>
              <a:defRPr sz="2400">
                <a:solidFill>
                  <a:schemeClr val="tx1"/>
                </a:solidFill>
                <a:latin typeface="Arial" charset="0"/>
                <a:cs typeface="Arial"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0</a:t>
            </a:r>
          </a:p>
        </p:txBody>
      </p:sp>
      <p:sp>
        <p:nvSpPr>
          <p:cNvPr id="9220" name="Rectangle 4"/>
          <p:cNvSpPr>
            <a:spLocks noChangeArrowheads="1"/>
          </p:cNvSpPr>
          <p:nvPr/>
        </p:nvSpPr>
        <p:spPr bwMode="auto">
          <a:xfrm>
            <a:off x="2590800" y="243840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charset="0"/>
                <a:cs typeface="Arial" charset="0"/>
              </a:defRPr>
            </a:lvl1pPr>
            <a:lvl2pPr marL="742950" indent="-285750" defTabSz="777875" eaLnBrk="0" hangingPunct="0">
              <a:spcBef>
                <a:spcPct val="20000"/>
              </a:spcBef>
              <a:buBlip>
                <a:blip r:embed="rId3"/>
              </a:buBlip>
              <a:defRPr sz="2400">
                <a:solidFill>
                  <a:schemeClr val="tx1"/>
                </a:solidFill>
                <a:latin typeface="Arial" charset="0"/>
                <a:cs typeface="Arial"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777875" eaLnBrk="0" hangingPunct="0">
              <a:spcBef>
                <a:spcPct val="20000"/>
              </a:spcBef>
              <a:buBlip>
                <a:blip r:embed="rId5"/>
              </a:buBlip>
              <a:defRPr sz="2400">
                <a:solidFill>
                  <a:schemeClr val="tx1"/>
                </a:solidFill>
                <a:latin typeface="Arial" charset="0"/>
                <a:cs typeface="Arial" charset="0"/>
              </a:defRPr>
            </a:lvl4pPr>
            <a:lvl5pPr marL="2057400" indent="-228600" defTabSz="777875" eaLnBrk="0" hangingPunct="0">
              <a:spcBef>
                <a:spcPct val="20000"/>
              </a:spcBef>
              <a:buBlip>
                <a:blip r:embed="rId2"/>
              </a:buBlip>
              <a:defRPr sz="2400">
                <a:solidFill>
                  <a:schemeClr val="tx1"/>
                </a:solidFill>
                <a:latin typeface="Arial" charset="0"/>
                <a:cs typeface="Arial"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12</a:t>
            </a:r>
          </a:p>
        </p:txBody>
      </p:sp>
      <p:sp>
        <p:nvSpPr>
          <p:cNvPr id="9221" name="Rectangle 5"/>
          <p:cNvSpPr>
            <a:spLocks noChangeArrowheads="1"/>
          </p:cNvSpPr>
          <p:nvPr/>
        </p:nvSpPr>
        <p:spPr bwMode="auto">
          <a:xfrm>
            <a:off x="1098550" y="2924175"/>
            <a:ext cx="10699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charset="0"/>
                <a:cs typeface="Arial" charset="0"/>
              </a:defRPr>
            </a:lvl1pPr>
            <a:lvl2pPr marL="742950" indent="-285750" defTabSz="777875" eaLnBrk="0" hangingPunct="0">
              <a:spcBef>
                <a:spcPct val="20000"/>
              </a:spcBef>
              <a:buBlip>
                <a:blip r:embed="rId3"/>
              </a:buBlip>
              <a:defRPr sz="2400">
                <a:solidFill>
                  <a:schemeClr val="tx1"/>
                </a:solidFill>
                <a:latin typeface="Arial" charset="0"/>
                <a:cs typeface="Arial"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777875" eaLnBrk="0" hangingPunct="0">
              <a:spcBef>
                <a:spcPct val="20000"/>
              </a:spcBef>
              <a:buBlip>
                <a:blip r:embed="rId5"/>
              </a:buBlip>
              <a:defRPr sz="2400">
                <a:solidFill>
                  <a:schemeClr val="tx1"/>
                </a:solidFill>
                <a:latin typeface="Arial" charset="0"/>
                <a:cs typeface="Arial" charset="0"/>
              </a:defRPr>
            </a:lvl4pPr>
            <a:lvl5pPr marL="2057400" indent="-228600" defTabSz="777875" eaLnBrk="0" hangingPunct="0">
              <a:spcBef>
                <a:spcPct val="20000"/>
              </a:spcBef>
              <a:buBlip>
                <a:blip r:embed="rId2"/>
              </a:buBlip>
              <a:defRPr sz="2400">
                <a:solidFill>
                  <a:schemeClr val="tx1"/>
                </a:solidFill>
                <a:latin typeface="Arial" charset="0"/>
                <a:cs typeface="Arial"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200" b="1">
                <a:ea typeface="ヒラギノ角ゴ Pro W3" charset="-128"/>
              </a:rPr>
              <a:t>Nationale</a:t>
            </a:r>
            <a:br>
              <a:rPr lang="en-US" altLang="en-US" sz="1200" b="1">
                <a:ea typeface="ヒラギノ角ゴ Pro W3" charset="-128"/>
              </a:rPr>
            </a:br>
            <a:r>
              <a:rPr lang="en-US" altLang="en-US" sz="1200" b="1">
                <a:ea typeface="ヒラギノ角ゴ Pro W3" charset="-128"/>
              </a:rPr>
              <a:t> Anmeldung</a:t>
            </a:r>
          </a:p>
        </p:txBody>
      </p:sp>
      <p:sp>
        <p:nvSpPr>
          <p:cNvPr id="9222" name="Rectangle 6"/>
          <p:cNvSpPr>
            <a:spLocks noChangeArrowheads="1"/>
          </p:cNvSpPr>
          <p:nvPr/>
        </p:nvSpPr>
        <p:spPr bwMode="auto">
          <a:xfrm>
            <a:off x="3687763" y="1981200"/>
            <a:ext cx="1179512"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charset="0"/>
                <a:cs typeface="Arial" charset="0"/>
              </a:defRPr>
            </a:lvl1pPr>
            <a:lvl2pPr marL="742950" indent="-285750" defTabSz="777875" eaLnBrk="0" hangingPunct="0">
              <a:spcBef>
                <a:spcPct val="20000"/>
              </a:spcBef>
              <a:buBlip>
                <a:blip r:embed="rId3"/>
              </a:buBlip>
              <a:defRPr sz="2400">
                <a:solidFill>
                  <a:schemeClr val="tx1"/>
                </a:solidFill>
                <a:latin typeface="Arial" charset="0"/>
                <a:cs typeface="Arial"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777875" eaLnBrk="0" hangingPunct="0">
              <a:spcBef>
                <a:spcPct val="20000"/>
              </a:spcBef>
              <a:buBlip>
                <a:blip r:embed="rId5"/>
              </a:buBlip>
              <a:defRPr sz="2400">
                <a:solidFill>
                  <a:schemeClr val="tx1"/>
                </a:solidFill>
                <a:latin typeface="Arial" charset="0"/>
                <a:cs typeface="Arial" charset="0"/>
              </a:defRPr>
            </a:lvl4pPr>
            <a:lvl5pPr marL="2057400" indent="-228600" defTabSz="777875" eaLnBrk="0" hangingPunct="0">
              <a:spcBef>
                <a:spcPct val="20000"/>
              </a:spcBef>
              <a:buBlip>
                <a:blip r:embed="rId2"/>
              </a:buBlip>
              <a:defRPr sz="2400">
                <a:solidFill>
                  <a:schemeClr val="tx1"/>
                </a:solidFill>
                <a:latin typeface="Arial" charset="0"/>
                <a:cs typeface="Arial"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200" b="1">
                <a:ea typeface="ヒラギノ角ゴ Pro W3" charset="-128"/>
              </a:rPr>
              <a:t>Auslands-</a:t>
            </a:r>
            <a:br>
              <a:rPr lang="en-US" altLang="en-US" sz="1200" b="1">
                <a:ea typeface="ヒラギノ角ゴ Pro W3" charset="-128"/>
              </a:rPr>
            </a:br>
            <a:r>
              <a:rPr lang="en-US" altLang="en-US" sz="1200" b="1">
                <a:ea typeface="ヒラギノ角ゴ Pro W3" charset="-128"/>
              </a:rPr>
              <a:t>anmeldungen</a:t>
            </a:r>
          </a:p>
        </p:txBody>
      </p:sp>
      <p:sp>
        <p:nvSpPr>
          <p:cNvPr id="9223" name="Rectangle 7"/>
          <p:cNvSpPr>
            <a:spLocks noChangeArrowheads="1"/>
          </p:cNvSpPr>
          <p:nvPr/>
        </p:nvSpPr>
        <p:spPr bwMode="auto">
          <a:xfrm>
            <a:off x="1196975" y="2209800"/>
            <a:ext cx="822325"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eaLnBrk="0" hangingPunct="0">
              <a:spcBef>
                <a:spcPct val="20000"/>
              </a:spcBef>
              <a:buBlip>
                <a:blip r:embed="rId2"/>
              </a:buBlip>
              <a:defRPr sz="2400">
                <a:solidFill>
                  <a:schemeClr val="tx1"/>
                </a:solidFill>
                <a:latin typeface="Arial" charset="0"/>
                <a:cs typeface="Arial" charset="0"/>
              </a:defRPr>
            </a:lvl1pPr>
            <a:lvl2pPr marL="742950" indent="-285750" defTabSz="933450" eaLnBrk="0" hangingPunct="0">
              <a:spcBef>
                <a:spcPct val="20000"/>
              </a:spcBef>
              <a:buBlip>
                <a:blip r:embed="rId3"/>
              </a:buBlip>
              <a:defRPr sz="2400">
                <a:solidFill>
                  <a:schemeClr val="tx1"/>
                </a:solidFill>
                <a:latin typeface="Arial" charset="0"/>
                <a:cs typeface="Arial" charset="0"/>
              </a:defRPr>
            </a:lvl2pPr>
            <a:lvl3pPr marL="1143000" indent="-228600" defTabSz="93345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933450" eaLnBrk="0" hangingPunct="0">
              <a:spcBef>
                <a:spcPct val="20000"/>
              </a:spcBef>
              <a:buBlip>
                <a:blip r:embed="rId5"/>
              </a:buBlip>
              <a:defRPr sz="2400">
                <a:solidFill>
                  <a:schemeClr val="tx1"/>
                </a:solidFill>
                <a:latin typeface="Arial" charset="0"/>
                <a:cs typeface="Arial" charset="0"/>
              </a:defRPr>
            </a:lvl4pPr>
            <a:lvl5pPr marL="2057400" indent="-228600" defTabSz="933450" eaLnBrk="0" hangingPunct="0">
              <a:spcBef>
                <a:spcPct val="20000"/>
              </a:spcBef>
              <a:buBlip>
                <a:blip r:embed="rId2"/>
              </a:buBlip>
              <a:defRPr sz="2400">
                <a:solidFill>
                  <a:schemeClr val="tx1"/>
                </a:solidFill>
                <a:latin typeface="Arial" charset="0"/>
                <a:cs typeface="Arial" charset="0"/>
              </a:defRPr>
            </a:lvl5pPr>
            <a:lvl6pPr marL="2514600" indent="-228600" defTabSz="93345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93345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93345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93345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50000"/>
              </a:spcBef>
              <a:buFontTx/>
              <a:buNone/>
            </a:pPr>
            <a:r>
              <a:rPr lang="en-US" altLang="en-US" sz="1200" b="1">
                <a:ea typeface="ヒラギノ角ゴ Pro W3" charset="-128"/>
              </a:rPr>
              <a:t>(Monate)</a:t>
            </a:r>
          </a:p>
        </p:txBody>
      </p:sp>
      <p:sp>
        <p:nvSpPr>
          <p:cNvPr id="9224" name="Line 8"/>
          <p:cNvSpPr>
            <a:spLocks noChangeShapeType="1"/>
          </p:cNvSpPr>
          <p:nvPr/>
        </p:nvSpPr>
        <p:spPr bwMode="auto">
          <a:xfrm>
            <a:off x="1547813" y="27432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5" name="Line 9"/>
          <p:cNvSpPr>
            <a:spLocks noChangeShapeType="1"/>
          </p:cNvSpPr>
          <p:nvPr/>
        </p:nvSpPr>
        <p:spPr bwMode="auto">
          <a:xfrm flipH="1">
            <a:off x="1547813" y="28956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226" name="Group 10"/>
          <p:cNvGrpSpPr>
            <a:grpSpLocks/>
          </p:cNvGrpSpPr>
          <p:nvPr/>
        </p:nvGrpSpPr>
        <p:grpSpPr bwMode="auto">
          <a:xfrm>
            <a:off x="2884488" y="2362200"/>
            <a:ext cx="606425" cy="1017588"/>
            <a:chOff x="2016" y="1519"/>
            <a:chExt cx="414" cy="641"/>
          </a:xfrm>
        </p:grpSpPr>
        <p:sp>
          <p:nvSpPr>
            <p:cNvPr id="9263" name="Line 11"/>
            <p:cNvSpPr>
              <a:spLocks noChangeShapeType="1"/>
            </p:cNvSpPr>
            <p:nvPr/>
          </p:nvSpPr>
          <p:spPr bwMode="auto">
            <a:xfrm rot="-2700000">
              <a:off x="2016" y="1724"/>
              <a:ext cx="36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4" name="Line 12"/>
            <p:cNvSpPr>
              <a:spLocks noChangeShapeType="1"/>
            </p:cNvSpPr>
            <p:nvPr/>
          </p:nvSpPr>
          <p:spPr bwMode="auto">
            <a:xfrm rot="900000">
              <a:off x="2064" y="1882"/>
              <a:ext cx="36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5" name="Line 13"/>
            <p:cNvSpPr>
              <a:spLocks noChangeShapeType="1"/>
            </p:cNvSpPr>
            <p:nvPr/>
          </p:nvSpPr>
          <p:spPr bwMode="auto">
            <a:xfrm rot="2700000">
              <a:off x="2036" y="1955"/>
              <a:ext cx="32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6" name="Line 14"/>
            <p:cNvSpPr>
              <a:spLocks noChangeShapeType="1"/>
            </p:cNvSpPr>
            <p:nvPr/>
          </p:nvSpPr>
          <p:spPr bwMode="auto">
            <a:xfrm rot="4500000">
              <a:off x="1954" y="1997"/>
              <a:ext cx="32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7" name="Line 15"/>
            <p:cNvSpPr>
              <a:spLocks noChangeShapeType="1"/>
            </p:cNvSpPr>
            <p:nvPr/>
          </p:nvSpPr>
          <p:spPr bwMode="auto">
            <a:xfrm rot="-900000">
              <a:off x="2064" y="1797"/>
              <a:ext cx="36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8" name="Line 16"/>
            <p:cNvSpPr>
              <a:spLocks noChangeShapeType="1"/>
            </p:cNvSpPr>
            <p:nvPr/>
          </p:nvSpPr>
          <p:spPr bwMode="auto">
            <a:xfrm rot="-4500000">
              <a:off x="1955" y="1681"/>
              <a:ext cx="32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227" name="Text Box 17"/>
          <p:cNvSpPr txBox="1">
            <a:spLocks noChangeArrowheads="1"/>
          </p:cNvSpPr>
          <p:nvPr/>
        </p:nvSpPr>
        <p:spPr bwMode="auto">
          <a:xfrm>
            <a:off x="141288" y="2590800"/>
            <a:ext cx="1195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50000"/>
              </a:spcBef>
              <a:buFontTx/>
              <a:buNone/>
            </a:pPr>
            <a:r>
              <a:rPr lang="en-US" altLang="en-US" sz="1400" b="1">
                <a:ea typeface="ヒラギノ角ゴ Pro W3" charset="-128"/>
              </a:rPr>
              <a:t>Paris</a:t>
            </a:r>
            <a:endParaRPr lang="en-US" altLang="en-US" b="1">
              <a:ea typeface="ヒラギノ角ゴ Pro W3" charset="-128"/>
            </a:endParaRPr>
          </a:p>
        </p:txBody>
      </p:sp>
      <p:sp>
        <p:nvSpPr>
          <p:cNvPr id="9228" name="Rectangle 18"/>
          <p:cNvSpPr>
            <a:spLocks noChangeArrowheads="1"/>
          </p:cNvSpPr>
          <p:nvPr/>
        </p:nvSpPr>
        <p:spPr bwMode="auto">
          <a:xfrm>
            <a:off x="3943350" y="4097338"/>
            <a:ext cx="1876425" cy="28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9229" name="Rectangle 19"/>
          <p:cNvSpPr>
            <a:spLocks noChangeArrowheads="1"/>
          </p:cNvSpPr>
          <p:nvPr/>
        </p:nvSpPr>
        <p:spPr bwMode="auto">
          <a:xfrm>
            <a:off x="3281363" y="5202238"/>
            <a:ext cx="24447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endParaRPr lang="en-US" altLang="en-US"/>
          </a:p>
        </p:txBody>
      </p:sp>
      <p:sp>
        <p:nvSpPr>
          <p:cNvPr id="9230" name="Rectangle 20"/>
          <p:cNvSpPr>
            <a:spLocks noChangeArrowheads="1"/>
          </p:cNvSpPr>
          <p:nvPr/>
        </p:nvSpPr>
        <p:spPr bwMode="auto">
          <a:xfrm>
            <a:off x="1179513" y="3962400"/>
            <a:ext cx="8223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200" b="1">
                <a:ea typeface="ヒラギノ角ゴ Pro W3" charset="-128"/>
              </a:rPr>
              <a:t>(Monate)</a:t>
            </a:r>
            <a:endParaRPr lang="en-US" altLang="en-US" sz="1200">
              <a:ea typeface="ヒラギノ角ゴ Pro W3" charset="-128"/>
            </a:endParaRPr>
          </a:p>
          <a:p>
            <a:pPr algn="ctr">
              <a:spcBef>
                <a:spcPct val="50000"/>
              </a:spcBef>
              <a:buFontTx/>
              <a:buNone/>
            </a:pPr>
            <a:endParaRPr lang="en-US" altLang="en-US" sz="1200">
              <a:ea typeface="ヒラギノ角ゴ Pro W3" charset="-128"/>
            </a:endParaRPr>
          </a:p>
        </p:txBody>
      </p:sp>
      <p:sp>
        <p:nvSpPr>
          <p:cNvPr id="9231" name="Rectangle 21"/>
          <p:cNvSpPr>
            <a:spLocks noChangeArrowheads="1"/>
          </p:cNvSpPr>
          <p:nvPr/>
        </p:nvSpPr>
        <p:spPr bwMode="auto">
          <a:xfrm>
            <a:off x="2441575" y="4691063"/>
            <a:ext cx="1036638"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0"/>
              </a:spcBef>
              <a:buFontTx/>
              <a:buNone/>
            </a:pPr>
            <a:r>
              <a:rPr lang="en-US" altLang="en-US" sz="1200" b="1">
                <a:ea typeface="ヒラギノ角ゴ Pro W3" charset="-128"/>
              </a:rPr>
              <a:t>PCT-</a:t>
            </a:r>
            <a:br>
              <a:rPr lang="en-US" altLang="en-US" sz="1200" b="1">
                <a:ea typeface="ヒラギノ角ゴ Pro W3" charset="-128"/>
              </a:rPr>
            </a:br>
            <a:r>
              <a:rPr lang="en-US" altLang="en-US" sz="1200" b="1">
                <a:ea typeface="ヒラギノ角ゴ Pro W3" charset="-128"/>
              </a:rPr>
              <a:t>Anmeldung</a:t>
            </a:r>
            <a:endParaRPr lang="en-US" altLang="en-US" sz="1200">
              <a:ea typeface="ヒラギノ角ゴ Pro W3" charset="-128"/>
            </a:endParaRPr>
          </a:p>
        </p:txBody>
      </p:sp>
      <p:sp>
        <p:nvSpPr>
          <p:cNvPr id="9232" name="Rectangle 22"/>
          <p:cNvSpPr>
            <a:spLocks noChangeArrowheads="1"/>
          </p:cNvSpPr>
          <p:nvPr/>
        </p:nvSpPr>
        <p:spPr bwMode="auto">
          <a:xfrm>
            <a:off x="2801938" y="426720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12</a:t>
            </a:r>
            <a:endParaRPr lang="en-US" altLang="en-US" sz="1400">
              <a:ea typeface="ヒラギノ角ゴ Pro W3" charset="-128"/>
            </a:endParaRPr>
          </a:p>
        </p:txBody>
      </p:sp>
      <p:sp>
        <p:nvSpPr>
          <p:cNvPr id="9233" name="Rectangle 23"/>
          <p:cNvSpPr>
            <a:spLocks noChangeArrowheads="1"/>
          </p:cNvSpPr>
          <p:nvPr/>
        </p:nvSpPr>
        <p:spPr bwMode="auto">
          <a:xfrm>
            <a:off x="1477963" y="4343400"/>
            <a:ext cx="17303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endParaRPr lang="en-US" altLang="en-US" sz="1400">
              <a:ea typeface="ヒラギノ角ゴ Pro W3" charset="-128"/>
            </a:endParaRPr>
          </a:p>
        </p:txBody>
      </p:sp>
      <p:sp>
        <p:nvSpPr>
          <p:cNvPr id="9234" name="Rectangle 24"/>
          <p:cNvSpPr>
            <a:spLocks noChangeArrowheads="1"/>
          </p:cNvSpPr>
          <p:nvPr/>
        </p:nvSpPr>
        <p:spPr bwMode="auto">
          <a:xfrm>
            <a:off x="7848600" y="4267200"/>
            <a:ext cx="5270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30</a:t>
            </a:r>
            <a:endParaRPr lang="en-US" altLang="en-US" sz="1400">
              <a:ea typeface="ヒラギノ角ゴ Pro W3" charset="-128"/>
            </a:endParaRPr>
          </a:p>
        </p:txBody>
      </p:sp>
      <p:sp>
        <p:nvSpPr>
          <p:cNvPr id="9235" name="Line 25"/>
          <p:cNvSpPr>
            <a:spLocks noChangeShapeType="1"/>
          </p:cNvSpPr>
          <p:nvPr/>
        </p:nvSpPr>
        <p:spPr bwMode="auto">
          <a:xfrm>
            <a:off x="1528763" y="4645025"/>
            <a:ext cx="66929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6" name="Line 26"/>
          <p:cNvSpPr>
            <a:spLocks noChangeShapeType="1"/>
          </p:cNvSpPr>
          <p:nvPr/>
        </p:nvSpPr>
        <p:spPr bwMode="auto">
          <a:xfrm flipV="1">
            <a:off x="2982913" y="452755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7" name="Rectangle 27"/>
          <p:cNvSpPr>
            <a:spLocks noChangeArrowheads="1"/>
          </p:cNvSpPr>
          <p:nvPr/>
        </p:nvSpPr>
        <p:spPr bwMode="auto">
          <a:xfrm>
            <a:off x="3594100" y="4694238"/>
            <a:ext cx="16637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0"/>
              </a:spcBef>
              <a:buFontTx/>
              <a:buNone/>
            </a:pPr>
            <a:r>
              <a:rPr lang="en-US" altLang="en-US" sz="1200" b="1" dirty="0" err="1">
                <a:ea typeface="ヒラギノ角ゴ Pro W3" charset="-128"/>
              </a:rPr>
              <a:t>Internationaler</a:t>
            </a:r>
            <a:r>
              <a:rPr lang="en-US" altLang="en-US" sz="1200" b="1" dirty="0">
                <a:ea typeface="ヒラギノ角ゴ Pro W3" charset="-128"/>
              </a:rPr>
              <a:t> </a:t>
            </a:r>
            <a:r>
              <a:rPr lang="en-US" altLang="en-US" sz="1200" b="1" dirty="0" err="1">
                <a:ea typeface="ヒラギノ角ゴ Pro W3" charset="-128"/>
              </a:rPr>
              <a:t>Recherchenbericht</a:t>
            </a:r>
            <a:r>
              <a:rPr lang="en-US" altLang="en-US" sz="1200" b="1" dirty="0">
                <a:ea typeface="ヒラギノ角ゴ Pro W3" charset="-128"/>
              </a:rPr>
              <a:t> &amp; </a:t>
            </a:r>
            <a:r>
              <a:rPr lang="en-US" altLang="en-US" sz="1200" b="1" dirty="0" err="1">
                <a:ea typeface="ヒラギノ角ゴ Pro W3" charset="-128"/>
              </a:rPr>
              <a:t>schriftlicher</a:t>
            </a:r>
            <a:r>
              <a:rPr lang="en-US" altLang="en-US" sz="1200" b="1" dirty="0">
                <a:ea typeface="ヒラギノ角ゴ Pro W3" charset="-128"/>
              </a:rPr>
              <a:t/>
            </a:r>
            <a:br>
              <a:rPr lang="en-US" altLang="en-US" sz="1200" b="1" dirty="0">
                <a:ea typeface="ヒラギノ角ゴ Pro W3" charset="-128"/>
              </a:rPr>
            </a:br>
            <a:r>
              <a:rPr lang="en-US" altLang="en-US" sz="1200" b="1" dirty="0" err="1">
                <a:ea typeface="ヒラギノ角ゴ Pro W3" charset="-128"/>
              </a:rPr>
              <a:t>Bescheid</a:t>
            </a:r>
            <a:endParaRPr lang="en-US" altLang="en-US" sz="1200" dirty="0">
              <a:ea typeface="ヒラギノ角ゴ Pro W3" charset="-128"/>
            </a:endParaRPr>
          </a:p>
        </p:txBody>
      </p:sp>
      <p:sp>
        <p:nvSpPr>
          <p:cNvPr id="9238" name="Rectangle 28"/>
          <p:cNvSpPr>
            <a:spLocks noChangeArrowheads="1"/>
          </p:cNvSpPr>
          <p:nvPr/>
        </p:nvSpPr>
        <p:spPr bwMode="auto">
          <a:xfrm>
            <a:off x="3940175" y="4267200"/>
            <a:ext cx="63341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16</a:t>
            </a:r>
            <a:endParaRPr lang="en-US" altLang="en-US" sz="1400">
              <a:ea typeface="ヒラギノ角ゴ Pro W3" charset="-128"/>
            </a:endParaRPr>
          </a:p>
        </p:txBody>
      </p:sp>
      <p:sp>
        <p:nvSpPr>
          <p:cNvPr id="9239" name="Rectangle 29"/>
          <p:cNvSpPr>
            <a:spLocks noChangeArrowheads="1"/>
          </p:cNvSpPr>
          <p:nvPr/>
        </p:nvSpPr>
        <p:spPr bwMode="auto">
          <a:xfrm>
            <a:off x="4768850" y="426720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18</a:t>
            </a:r>
          </a:p>
        </p:txBody>
      </p:sp>
      <p:sp>
        <p:nvSpPr>
          <p:cNvPr id="9240" name="Text Box 30"/>
          <p:cNvSpPr txBox="1">
            <a:spLocks noChangeArrowheads="1"/>
          </p:cNvSpPr>
          <p:nvPr/>
        </p:nvSpPr>
        <p:spPr bwMode="auto">
          <a:xfrm>
            <a:off x="4291013" y="3886200"/>
            <a:ext cx="1455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0"/>
              </a:spcBef>
              <a:buFontTx/>
              <a:buNone/>
            </a:pPr>
            <a:r>
              <a:rPr lang="en-US" altLang="en-US" sz="1200" b="1">
                <a:ea typeface="ヒラギノ角ゴ Pro W3" charset="-128"/>
              </a:rPr>
              <a:t>Internationale</a:t>
            </a:r>
          </a:p>
          <a:p>
            <a:pPr algn="ctr">
              <a:spcBef>
                <a:spcPct val="0"/>
              </a:spcBef>
              <a:buFontTx/>
              <a:buNone/>
            </a:pPr>
            <a:r>
              <a:rPr lang="en-US" altLang="en-US" sz="1200" b="1">
                <a:ea typeface="ヒラギノ角ゴ Pro W3" charset="-128"/>
              </a:rPr>
              <a:t>Veröffentlichung</a:t>
            </a:r>
          </a:p>
        </p:txBody>
      </p:sp>
      <p:sp>
        <p:nvSpPr>
          <p:cNvPr id="9241" name="Line 31"/>
          <p:cNvSpPr>
            <a:spLocks noChangeShapeType="1"/>
          </p:cNvSpPr>
          <p:nvPr/>
        </p:nvSpPr>
        <p:spPr bwMode="auto">
          <a:xfrm flipV="1">
            <a:off x="4252913" y="4529138"/>
            <a:ext cx="0" cy="1095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2" name="Rectangle 32"/>
          <p:cNvSpPr>
            <a:spLocks noChangeArrowheads="1"/>
          </p:cNvSpPr>
          <p:nvPr/>
        </p:nvSpPr>
        <p:spPr bwMode="auto">
          <a:xfrm>
            <a:off x="5181600" y="4694238"/>
            <a:ext cx="1550988" cy="1320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0"/>
              </a:spcBef>
              <a:buFontTx/>
              <a:buNone/>
            </a:pPr>
            <a:r>
              <a:rPr lang="en-US" altLang="en-US" sz="1200" b="1">
                <a:ea typeface="ヒラギノ角ゴ Pro W3" charset="-128"/>
              </a:rPr>
              <a:t>(wahlweise)</a:t>
            </a:r>
          </a:p>
          <a:p>
            <a:pPr algn="ctr">
              <a:spcBef>
                <a:spcPct val="0"/>
              </a:spcBef>
              <a:buFontTx/>
              <a:buNone/>
            </a:pPr>
            <a:r>
              <a:rPr lang="en-US" altLang="en-US" sz="1200" b="1">
                <a:ea typeface="ヒラギノ角ゴ Pro W3" charset="-128"/>
              </a:rPr>
              <a:t>Einreichung eines</a:t>
            </a:r>
            <a:br>
              <a:rPr lang="en-US" altLang="en-US" sz="1200" b="1">
                <a:ea typeface="ヒラギノ角ゴ Pro W3" charset="-128"/>
              </a:rPr>
            </a:br>
            <a:r>
              <a:rPr lang="en-US" altLang="en-US" sz="1200" b="1">
                <a:ea typeface="ヒラギノ角ゴ Pro W3" charset="-128"/>
              </a:rPr>
              <a:t>Antrags auf</a:t>
            </a:r>
            <a:br>
              <a:rPr lang="en-US" altLang="en-US" sz="1200" b="1">
                <a:ea typeface="ヒラギノ角ゴ Pro W3" charset="-128"/>
              </a:rPr>
            </a:br>
            <a:r>
              <a:rPr lang="en-US" altLang="en-US" sz="1200" b="1">
                <a:ea typeface="ヒラギノ角ゴ Pro W3" charset="-128"/>
              </a:rPr>
              <a:t>internationale</a:t>
            </a:r>
            <a:br>
              <a:rPr lang="en-US" altLang="en-US" sz="1200" b="1">
                <a:ea typeface="ヒラギノ角ゴ Pro W3" charset="-128"/>
              </a:rPr>
            </a:br>
            <a:r>
              <a:rPr lang="en-US" altLang="en-US" sz="1200" b="1">
                <a:ea typeface="ヒラギノ角ゴ Pro W3" charset="-128"/>
              </a:rPr>
              <a:t>vorläufige Prüfung</a:t>
            </a:r>
            <a:endParaRPr lang="en-US" altLang="en-US" sz="1200">
              <a:ea typeface="ヒラギノ角ゴ Pro W3" charset="-128"/>
            </a:endParaRPr>
          </a:p>
          <a:p>
            <a:pPr>
              <a:spcBef>
                <a:spcPct val="0"/>
              </a:spcBef>
              <a:buFontTx/>
              <a:buNone/>
            </a:pPr>
            <a:endParaRPr lang="en-US" altLang="en-US" sz="1200">
              <a:ea typeface="ヒラギノ角ゴ Pro W3" charset="-128"/>
            </a:endParaRPr>
          </a:p>
        </p:txBody>
      </p:sp>
      <p:grpSp>
        <p:nvGrpSpPr>
          <p:cNvPr id="9243" name="Group 33"/>
          <p:cNvGrpSpPr>
            <a:grpSpLocks/>
          </p:cNvGrpSpPr>
          <p:nvPr/>
        </p:nvGrpSpPr>
        <p:grpSpPr bwMode="auto">
          <a:xfrm>
            <a:off x="8148638" y="4149725"/>
            <a:ext cx="600075" cy="989013"/>
            <a:chOff x="4047" y="342"/>
            <a:chExt cx="651" cy="1134"/>
          </a:xfrm>
        </p:grpSpPr>
        <p:sp>
          <p:nvSpPr>
            <p:cNvPr id="9257" name="Line 34"/>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8" name="Line 35"/>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9" name="Line 36"/>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0" name="Line 37"/>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1" name="Line 38"/>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2" name="Line 39"/>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244" name="Rectangle 40"/>
          <p:cNvSpPr>
            <a:spLocks noChangeArrowheads="1"/>
          </p:cNvSpPr>
          <p:nvPr/>
        </p:nvSpPr>
        <p:spPr bwMode="auto">
          <a:xfrm>
            <a:off x="1143000" y="4708525"/>
            <a:ext cx="1125538"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0"/>
              </a:spcBef>
              <a:buFontTx/>
              <a:buNone/>
            </a:pPr>
            <a:r>
              <a:rPr lang="en-US" altLang="en-US" sz="1200" b="1">
                <a:ea typeface="ヒラギノ角ゴ Pro W3" charset="-128"/>
              </a:rPr>
              <a:t>Nationale</a:t>
            </a:r>
            <a:br>
              <a:rPr lang="en-US" altLang="en-US" sz="1200" b="1">
                <a:ea typeface="ヒラギノ角ゴ Pro W3" charset="-128"/>
              </a:rPr>
            </a:br>
            <a:r>
              <a:rPr lang="en-US" altLang="en-US" sz="1200" b="1">
                <a:ea typeface="ヒラギノ角ゴ Pro W3" charset="-128"/>
              </a:rPr>
              <a:t>Anmeldung</a:t>
            </a:r>
            <a:endParaRPr lang="en-US" altLang="en-US" sz="1200">
              <a:ea typeface="ヒラギノ角ゴ Pro W3" charset="-128"/>
            </a:endParaRPr>
          </a:p>
          <a:p>
            <a:pPr>
              <a:spcBef>
                <a:spcPct val="0"/>
              </a:spcBef>
              <a:buFontTx/>
              <a:buNone/>
            </a:pPr>
            <a:endParaRPr lang="en-US" altLang="en-US" sz="1200">
              <a:ea typeface="ヒラギノ角ゴ Pro W3" charset="-128"/>
            </a:endParaRPr>
          </a:p>
        </p:txBody>
      </p:sp>
      <p:sp>
        <p:nvSpPr>
          <p:cNvPr id="9245" name="Rectangle 41"/>
          <p:cNvSpPr>
            <a:spLocks noChangeArrowheads="1"/>
          </p:cNvSpPr>
          <p:nvPr/>
        </p:nvSpPr>
        <p:spPr bwMode="auto">
          <a:xfrm>
            <a:off x="7739063" y="3532188"/>
            <a:ext cx="866775"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0"/>
              </a:spcBef>
              <a:buFontTx/>
              <a:buNone/>
            </a:pPr>
            <a:r>
              <a:rPr lang="en-US" altLang="en-US" sz="1200" b="1">
                <a:ea typeface="ヒラギノ角ゴ Pro W3" charset="-128"/>
              </a:rPr>
              <a:t>Eintritt</a:t>
            </a:r>
          </a:p>
          <a:p>
            <a:pPr algn="ctr">
              <a:spcBef>
                <a:spcPct val="0"/>
              </a:spcBef>
              <a:buFontTx/>
              <a:buNone/>
            </a:pPr>
            <a:r>
              <a:rPr lang="en-US" altLang="en-US" sz="1200" b="1">
                <a:ea typeface="ヒラギノ角ゴ Pro W3" charset="-128"/>
              </a:rPr>
              <a:t>nationale</a:t>
            </a:r>
          </a:p>
          <a:p>
            <a:pPr algn="ctr">
              <a:spcBef>
                <a:spcPct val="0"/>
              </a:spcBef>
              <a:buFontTx/>
              <a:buNone/>
            </a:pPr>
            <a:r>
              <a:rPr lang="en-US" altLang="en-US" sz="1200" b="1">
                <a:ea typeface="ヒラギノ角ゴ Pro W3" charset="-128"/>
              </a:rPr>
              <a:t>Phase</a:t>
            </a:r>
            <a:endParaRPr lang="en-US" altLang="en-US" sz="1200">
              <a:ea typeface="ヒラギノ角ゴ Pro W3" charset="-128"/>
            </a:endParaRPr>
          </a:p>
        </p:txBody>
      </p:sp>
      <p:sp>
        <p:nvSpPr>
          <p:cNvPr id="9246" name="Line 42"/>
          <p:cNvSpPr>
            <a:spLocks noChangeShapeType="1"/>
          </p:cNvSpPr>
          <p:nvPr/>
        </p:nvSpPr>
        <p:spPr bwMode="auto">
          <a:xfrm flipV="1">
            <a:off x="4981575" y="452755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7" name="Line 43"/>
          <p:cNvSpPr>
            <a:spLocks noChangeShapeType="1"/>
          </p:cNvSpPr>
          <p:nvPr/>
        </p:nvSpPr>
        <p:spPr bwMode="auto">
          <a:xfrm flipV="1">
            <a:off x="1535113" y="452755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8" name="Rectangle 44"/>
          <p:cNvSpPr>
            <a:spLocks noChangeArrowheads="1"/>
          </p:cNvSpPr>
          <p:nvPr/>
        </p:nvSpPr>
        <p:spPr bwMode="auto">
          <a:xfrm>
            <a:off x="5557838" y="4267200"/>
            <a:ext cx="5635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22</a:t>
            </a:r>
            <a:endParaRPr lang="en-US" altLang="en-US" sz="1400">
              <a:ea typeface="ヒラギノ角ゴ Pro W3" charset="-128"/>
            </a:endParaRPr>
          </a:p>
        </p:txBody>
      </p:sp>
      <p:sp>
        <p:nvSpPr>
          <p:cNvPr id="9249" name="Line 45"/>
          <p:cNvSpPr>
            <a:spLocks noChangeShapeType="1"/>
          </p:cNvSpPr>
          <p:nvPr/>
        </p:nvSpPr>
        <p:spPr bwMode="auto">
          <a:xfrm flipV="1">
            <a:off x="5826125" y="452755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0" name="Rectangle 46"/>
          <p:cNvSpPr>
            <a:spLocks noChangeArrowheads="1"/>
          </p:cNvSpPr>
          <p:nvPr/>
        </p:nvSpPr>
        <p:spPr bwMode="auto">
          <a:xfrm>
            <a:off x="7245350" y="4267200"/>
            <a:ext cx="5619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28</a:t>
            </a:r>
            <a:endParaRPr lang="en-US" altLang="en-US" sz="1400">
              <a:ea typeface="ヒラギノ角ゴ Pro W3" charset="-128"/>
            </a:endParaRPr>
          </a:p>
        </p:txBody>
      </p:sp>
      <p:sp>
        <p:nvSpPr>
          <p:cNvPr id="9251" name="Line 47"/>
          <p:cNvSpPr>
            <a:spLocks noChangeShapeType="1"/>
          </p:cNvSpPr>
          <p:nvPr/>
        </p:nvSpPr>
        <p:spPr bwMode="auto">
          <a:xfrm flipV="1">
            <a:off x="7516813" y="452755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2" name="Rectangle 48"/>
          <p:cNvSpPr>
            <a:spLocks noChangeArrowheads="1"/>
          </p:cNvSpPr>
          <p:nvPr/>
        </p:nvSpPr>
        <p:spPr bwMode="auto">
          <a:xfrm>
            <a:off x="6881813" y="4705350"/>
            <a:ext cx="1423987"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0"/>
              </a:spcBef>
              <a:buFontTx/>
              <a:buNone/>
            </a:pPr>
            <a:r>
              <a:rPr lang="en-US" altLang="en-US" sz="1200" b="1">
                <a:ea typeface="ヒラギノ角ゴ Pro W3" charset="-128"/>
              </a:rPr>
              <a:t>(wahlweise)</a:t>
            </a:r>
          </a:p>
          <a:p>
            <a:pPr algn="ctr">
              <a:spcBef>
                <a:spcPct val="0"/>
              </a:spcBef>
              <a:buFontTx/>
              <a:buNone/>
            </a:pPr>
            <a:r>
              <a:rPr lang="en-US" altLang="en-US" sz="1200" b="1">
                <a:ea typeface="ヒラギノ角ゴ Pro W3" charset="-128"/>
              </a:rPr>
              <a:t>Internationaler vorläufiger Prüfungsbericht</a:t>
            </a:r>
          </a:p>
          <a:p>
            <a:pPr algn="ctr">
              <a:spcBef>
                <a:spcPct val="0"/>
              </a:spcBef>
              <a:buFontTx/>
              <a:buNone/>
            </a:pPr>
            <a:r>
              <a:rPr lang="en-US" altLang="en-US" sz="1200" b="1">
                <a:ea typeface="ヒラギノ角ゴ Pro W3" charset="-128"/>
              </a:rPr>
              <a:t>(IPRP Kapitel II)</a:t>
            </a:r>
            <a:endParaRPr lang="en-US" altLang="en-US" sz="1200">
              <a:ea typeface="ヒラギノ角ゴ Pro W3" charset="-128"/>
            </a:endParaRPr>
          </a:p>
        </p:txBody>
      </p:sp>
      <p:sp>
        <p:nvSpPr>
          <p:cNvPr id="9253" name="Text Box 49"/>
          <p:cNvSpPr txBox="1">
            <a:spLocks noChangeArrowheads="1"/>
          </p:cNvSpPr>
          <p:nvPr/>
        </p:nvSpPr>
        <p:spPr bwMode="auto">
          <a:xfrm>
            <a:off x="141288" y="4191000"/>
            <a:ext cx="1266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50000"/>
              </a:spcBef>
              <a:buFontTx/>
              <a:buNone/>
            </a:pPr>
            <a:r>
              <a:rPr lang="en-US" altLang="en-US" sz="1400" b="1">
                <a:ea typeface="ヒラギノ角ゴ Pro W3" charset="-128"/>
              </a:rPr>
              <a:t>PCT</a:t>
            </a:r>
          </a:p>
        </p:txBody>
      </p:sp>
      <p:sp>
        <p:nvSpPr>
          <p:cNvPr id="9254" name="Rectangle 50"/>
          <p:cNvSpPr>
            <a:spLocks noChangeArrowheads="1"/>
          </p:cNvSpPr>
          <p:nvPr/>
        </p:nvSpPr>
        <p:spPr bwMode="auto">
          <a:xfrm>
            <a:off x="1408113" y="4191000"/>
            <a:ext cx="2635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defTabSz="777875" eaLnBrk="0" hangingPunct="0">
              <a:spcBef>
                <a:spcPct val="20000"/>
              </a:spcBef>
              <a:buBlip>
                <a:blip r:embed="rId2"/>
              </a:buBlip>
              <a:defRPr sz="2400">
                <a:solidFill>
                  <a:schemeClr val="tx1"/>
                </a:solidFill>
                <a:latin typeface="Arial" charset="0"/>
                <a:cs typeface="Arial" charset="0"/>
              </a:defRPr>
            </a:lvl1pPr>
            <a:lvl2pPr marL="742950" indent="-285750" defTabSz="777875" eaLnBrk="0" hangingPunct="0">
              <a:spcBef>
                <a:spcPct val="20000"/>
              </a:spcBef>
              <a:buBlip>
                <a:blip r:embed="rId3"/>
              </a:buBlip>
              <a:defRPr sz="2400">
                <a:solidFill>
                  <a:schemeClr val="tx1"/>
                </a:solidFill>
                <a:latin typeface="Arial" charset="0"/>
                <a:cs typeface="Arial"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777875" eaLnBrk="0" hangingPunct="0">
              <a:spcBef>
                <a:spcPct val="20000"/>
              </a:spcBef>
              <a:buBlip>
                <a:blip r:embed="rId5"/>
              </a:buBlip>
              <a:defRPr sz="2400">
                <a:solidFill>
                  <a:schemeClr val="tx1"/>
                </a:solidFill>
                <a:latin typeface="Arial" charset="0"/>
                <a:cs typeface="Arial" charset="0"/>
              </a:defRPr>
            </a:lvl4pPr>
            <a:lvl5pPr marL="2057400" indent="-228600" defTabSz="777875" eaLnBrk="0" hangingPunct="0">
              <a:spcBef>
                <a:spcPct val="20000"/>
              </a:spcBef>
              <a:buBlip>
                <a:blip r:embed="rId2"/>
              </a:buBlip>
              <a:defRPr sz="2400">
                <a:solidFill>
                  <a:schemeClr val="tx1"/>
                </a:solidFill>
                <a:latin typeface="Arial" charset="0"/>
                <a:cs typeface="Arial"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0</a:t>
            </a:r>
          </a:p>
        </p:txBody>
      </p:sp>
      <p:sp>
        <p:nvSpPr>
          <p:cNvPr id="9255" name="Rectangle 51"/>
          <p:cNvSpPr>
            <a:spLocks noChangeArrowheads="1"/>
          </p:cNvSpPr>
          <p:nvPr/>
        </p:nvSpPr>
        <p:spPr bwMode="auto">
          <a:xfrm>
            <a:off x="2514600" y="1381125"/>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50000"/>
              </a:spcBef>
              <a:buFontTx/>
              <a:buNone/>
            </a:pPr>
            <a:r>
              <a:rPr lang="en-US" altLang="en-US" sz="1100" b="1" dirty="0" err="1">
                <a:solidFill>
                  <a:srgbClr val="0000CC"/>
                </a:solidFill>
                <a:ea typeface="ヒラギノ角ゴ Pro W3" charset="-128"/>
              </a:rPr>
              <a:t>Anfallende</a:t>
            </a:r>
            <a:r>
              <a:rPr lang="en-US" altLang="en-US" sz="1100" b="1" dirty="0">
                <a:solidFill>
                  <a:srgbClr val="0000CC"/>
                </a:solidFill>
                <a:ea typeface="ヒラギノ角ゴ Pro W3" charset="-128"/>
              </a:rPr>
              <a:t> </a:t>
            </a:r>
            <a:r>
              <a:rPr lang="en-US" altLang="en-US" sz="1100" b="1" dirty="0" err="1">
                <a:solidFill>
                  <a:srgbClr val="0000CC"/>
                </a:solidFill>
                <a:ea typeface="ヒラギノ角ゴ Pro W3" charset="-128"/>
              </a:rPr>
              <a:t>Kosten</a:t>
            </a:r>
            <a:r>
              <a:rPr lang="en-US" altLang="en-US" sz="1100" b="1" dirty="0">
                <a:solidFill>
                  <a:srgbClr val="0000CC"/>
                </a:solidFill>
                <a:ea typeface="ヒラギノ角ゴ Pro W3" charset="-128"/>
              </a:rPr>
              <a:t>:</a:t>
            </a:r>
          </a:p>
          <a:p>
            <a:pPr>
              <a:spcBef>
                <a:spcPct val="50000"/>
              </a:spcBef>
              <a:buFontTx/>
              <a:buNone/>
            </a:pPr>
            <a:r>
              <a:rPr lang="en-US" altLang="en-US" sz="1100" b="1" dirty="0">
                <a:solidFill>
                  <a:srgbClr val="0000CC"/>
                </a:solidFill>
                <a:ea typeface="ヒラギノ角ゴ Pro W3" charset="-128"/>
              </a:rPr>
              <a:t>- </a:t>
            </a:r>
            <a:r>
              <a:rPr lang="en-US" altLang="en-US" sz="1100" b="1" dirty="0" err="1">
                <a:solidFill>
                  <a:srgbClr val="0000CC"/>
                </a:solidFill>
                <a:ea typeface="ヒラギノ角ゴ Pro W3" charset="-128"/>
              </a:rPr>
              <a:t>Übersetzungen</a:t>
            </a:r>
            <a:r>
              <a:rPr lang="en-US" altLang="en-US" sz="1100" b="1" dirty="0">
                <a:solidFill>
                  <a:srgbClr val="0000CC"/>
                </a:solidFill>
                <a:ea typeface="ヒラギノ角ゴ Pro W3" charset="-128"/>
              </a:rPr>
              <a:t/>
            </a:r>
            <a:br>
              <a:rPr lang="en-US" altLang="en-US" sz="1100" b="1" dirty="0">
                <a:solidFill>
                  <a:srgbClr val="0000CC"/>
                </a:solidFill>
                <a:ea typeface="ヒラギノ角ゴ Pro W3" charset="-128"/>
              </a:rPr>
            </a:br>
            <a:r>
              <a:rPr lang="en-US" altLang="en-US" sz="1100" b="1" dirty="0">
                <a:solidFill>
                  <a:srgbClr val="0000CC"/>
                </a:solidFill>
                <a:ea typeface="ヒラギノ角ゴ Pro W3" charset="-128"/>
              </a:rPr>
              <a:t>- </a:t>
            </a:r>
            <a:r>
              <a:rPr lang="en-US" altLang="en-US" sz="1100" b="1" dirty="0" err="1">
                <a:solidFill>
                  <a:srgbClr val="0000CC"/>
                </a:solidFill>
                <a:ea typeface="ヒラギノ角ゴ Pro W3" charset="-128"/>
              </a:rPr>
              <a:t>Amtsgebühren</a:t>
            </a:r>
            <a:r>
              <a:rPr lang="en-US" altLang="en-US" sz="1100" b="1" dirty="0">
                <a:solidFill>
                  <a:srgbClr val="0000CC"/>
                </a:solidFill>
                <a:ea typeface="ヒラギノ角ゴ Pro W3" charset="-128"/>
              </a:rPr>
              <a:t/>
            </a:r>
            <a:br>
              <a:rPr lang="en-US" altLang="en-US" sz="1100" b="1" dirty="0">
                <a:solidFill>
                  <a:srgbClr val="0000CC"/>
                </a:solidFill>
                <a:ea typeface="ヒラギノ角ゴ Pro W3" charset="-128"/>
              </a:rPr>
            </a:br>
            <a:r>
              <a:rPr lang="en-US" altLang="en-US" sz="1100" b="1" dirty="0">
                <a:solidFill>
                  <a:srgbClr val="0000CC"/>
                </a:solidFill>
                <a:ea typeface="ヒラギノ角ゴ Pro W3" charset="-128"/>
              </a:rPr>
              <a:t>- </a:t>
            </a:r>
            <a:r>
              <a:rPr lang="en-US" altLang="en-US" sz="1100" b="1" dirty="0" err="1">
                <a:solidFill>
                  <a:srgbClr val="0000CC"/>
                </a:solidFill>
                <a:ea typeface="ヒラギノ角ゴ Pro W3" charset="-128"/>
              </a:rPr>
              <a:t>Patentanwälte</a:t>
            </a:r>
            <a:endParaRPr lang="en-US" altLang="en-US" sz="1100" b="1" dirty="0">
              <a:solidFill>
                <a:srgbClr val="0000CC"/>
              </a:solidFill>
              <a:ea typeface="ヒラギノ角ゴ Pro W3" charset="-128"/>
            </a:endParaRPr>
          </a:p>
        </p:txBody>
      </p:sp>
      <p:sp>
        <p:nvSpPr>
          <p:cNvPr id="9256" name="Rectangle 52"/>
          <p:cNvSpPr>
            <a:spLocks noChangeArrowheads="1"/>
          </p:cNvSpPr>
          <p:nvPr/>
        </p:nvSpPr>
        <p:spPr bwMode="auto">
          <a:xfrm>
            <a:off x="7380288" y="2495550"/>
            <a:ext cx="14478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50000"/>
              </a:spcBef>
              <a:buFontTx/>
              <a:buNone/>
            </a:pPr>
            <a:r>
              <a:rPr lang="en-US" altLang="en-US" sz="1100" b="1">
                <a:solidFill>
                  <a:srgbClr val="0000CC"/>
                </a:solidFill>
                <a:ea typeface="ヒラギノ角ゴ Pro W3" charset="-128"/>
              </a:rPr>
              <a:t>Anfallende Kosten:</a:t>
            </a:r>
          </a:p>
          <a:p>
            <a:pPr>
              <a:spcBef>
                <a:spcPct val="50000"/>
              </a:spcBef>
              <a:buFontTx/>
              <a:buNone/>
            </a:pPr>
            <a:r>
              <a:rPr lang="en-US" altLang="en-US" sz="1100" b="1">
                <a:solidFill>
                  <a:srgbClr val="0000CC"/>
                </a:solidFill>
                <a:ea typeface="ヒラギノ角ゴ Pro W3" charset="-128"/>
              </a:rPr>
              <a:t>- Übersetzungen</a:t>
            </a:r>
            <a:br>
              <a:rPr lang="en-US" altLang="en-US" sz="1100" b="1">
                <a:solidFill>
                  <a:srgbClr val="0000CC"/>
                </a:solidFill>
                <a:ea typeface="ヒラギノ角ゴ Pro W3" charset="-128"/>
              </a:rPr>
            </a:br>
            <a:r>
              <a:rPr lang="en-US" altLang="en-US" sz="1100" b="1">
                <a:solidFill>
                  <a:srgbClr val="0000CC"/>
                </a:solidFill>
                <a:ea typeface="ヒラギノ角ゴ Pro W3" charset="-128"/>
              </a:rPr>
              <a:t>- Amtsgebühren</a:t>
            </a:r>
            <a:br>
              <a:rPr lang="en-US" altLang="en-US" sz="1100" b="1">
                <a:solidFill>
                  <a:srgbClr val="0000CC"/>
                </a:solidFill>
                <a:ea typeface="ヒラギノ角ゴ Pro W3" charset="-128"/>
              </a:rPr>
            </a:br>
            <a:r>
              <a:rPr lang="en-US" altLang="en-US" sz="1100" b="1">
                <a:solidFill>
                  <a:srgbClr val="0000CC"/>
                </a:solidFill>
                <a:ea typeface="ヒラギノ角ゴ Pro W3" charset="-128"/>
              </a:rPr>
              <a:t>- Patentanwälte</a:t>
            </a:r>
          </a:p>
        </p:txBody>
      </p:sp>
    </p:spTree>
    <p:extLst>
      <p:ext uri="{BB962C8B-B14F-4D97-AF65-F5344CB8AC3E}">
        <p14:creationId xmlns:p14="http://schemas.microsoft.com/office/powerpoint/2010/main" val="4247447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95542" y="332656"/>
            <a:ext cx="8229600" cy="1143000"/>
          </a:xfrm>
        </p:spPr>
        <p:txBody>
          <a:bodyPr/>
          <a:lstStyle/>
          <a:p>
            <a:pPr eaLnBrk="1" hangingPunct="1"/>
            <a:r>
              <a:rPr lang="en-US" dirty="0"/>
              <a:t>Facts about WIPO</a:t>
            </a:r>
          </a:p>
        </p:txBody>
      </p:sp>
      <p:sp>
        <p:nvSpPr>
          <p:cNvPr id="4099" name="Rectangle 3"/>
          <p:cNvSpPr>
            <a:spLocks noGrp="1" noChangeArrowheads="1"/>
          </p:cNvSpPr>
          <p:nvPr>
            <p:ph idx="1"/>
          </p:nvPr>
        </p:nvSpPr>
        <p:spPr>
          <a:xfrm>
            <a:off x="3851920" y="1142105"/>
            <a:ext cx="4834880" cy="4968552"/>
          </a:xfrm>
        </p:spPr>
        <p:txBody>
          <a:bodyPr/>
          <a:lstStyle/>
          <a:p>
            <a:pPr algn="just">
              <a:lnSpc>
                <a:spcPct val="120000"/>
              </a:lnSpc>
              <a:buFont typeface="Wingdings" panose="05000000000000000000" pitchFamily="2" charset="2"/>
              <a:buChar char="§"/>
            </a:pPr>
            <a:r>
              <a:rPr lang="en-US" sz="1800" dirty="0" smtClean="0">
                <a:solidFill>
                  <a:srgbClr val="0070C0"/>
                </a:solidFill>
                <a:latin typeface="Arial" panose="020B0604020202020204" pitchFamily="34" charset="0"/>
                <a:cs typeface="Arial" panose="020B0604020202020204" pitchFamily="34" charset="0"/>
              </a:rPr>
              <a:t>MISSION</a:t>
            </a:r>
            <a:r>
              <a:rPr lang="en-US" sz="1800" dirty="0">
                <a:solidFill>
                  <a:srgbClr val="0000FF"/>
                </a:solidFill>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Our mission is to lead the development of a balanced and effective international intellectual property (IP) system that enables innovation and creativity for the benefit of all.</a:t>
            </a:r>
          </a:p>
          <a:p>
            <a:pPr algn="just">
              <a:lnSpc>
                <a:spcPct val="120000"/>
              </a:lnSpc>
              <a:buFont typeface="Wingdings" panose="05000000000000000000" pitchFamily="2" charset="2"/>
              <a:buChar char="§"/>
            </a:pPr>
            <a:endParaRPr lang="en-US" sz="12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solidFill>
                  <a:srgbClr val="0070C0"/>
                </a:solidFill>
                <a:latin typeface="Arial" panose="020B0604020202020204" pitchFamily="34" charset="0"/>
                <a:cs typeface="Arial" panose="020B0604020202020204" pitchFamily="34" charset="0"/>
              </a:rPr>
              <a:t>MEMBER STATES</a:t>
            </a:r>
            <a:r>
              <a:rPr lang="en-US" sz="1800" dirty="0">
                <a:solidFill>
                  <a:srgbClr val="0000FF"/>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188</a:t>
            </a:r>
          </a:p>
          <a:p>
            <a:pPr eaLnBrk="1" hangingPunct="1">
              <a:buFont typeface="Wingdings" panose="05000000000000000000" pitchFamily="2" charset="2"/>
              <a:buChar char="§"/>
            </a:pPr>
            <a:endParaRPr lang="en-US" sz="1200" dirty="0" smtClean="0"/>
          </a:p>
          <a:p>
            <a:pPr>
              <a:buFont typeface="Wingdings" panose="05000000000000000000" pitchFamily="2" charset="2"/>
              <a:buChar char="§"/>
            </a:pPr>
            <a:r>
              <a:rPr lang="en-US" sz="1800" dirty="0">
                <a:solidFill>
                  <a:srgbClr val="0070C0"/>
                </a:solidFill>
                <a:latin typeface="Arial" panose="020B0604020202020204" pitchFamily="34" charset="0"/>
                <a:cs typeface="Arial" panose="020B0604020202020204" pitchFamily="34" charset="0"/>
              </a:rPr>
              <a:t>OBSERVERS</a:t>
            </a:r>
            <a:r>
              <a:rPr lang="en-US" sz="1800" dirty="0">
                <a:solidFill>
                  <a:srgbClr val="0000FF"/>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+ 390 </a:t>
            </a:r>
          </a:p>
          <a:p>
            <a:pPr>
              <a:buFont typeface="Wingdings" panose="05000000000000000000" pitchFamily="2" charset="2"/>
              <a:buChar char="§"/>
            </a:pPr>
            <a:endParaRPr lang="en-US" sz="12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solidFill>
                  <a:srgbClr val="0070C0"/>
                </a:solidFill>
                <a:latin typeface="Arial" panose="020B0604020202020204" pitchFamily="34" charset="0"/>
                <a:cs typeface="Arial" panose="020B0604020202020204" pitchFamily="34" charset="0"/>
              </a:rPr>
              <a:t>STAFF:</a:t>
            </a:r>
            <a:r>
              <a:rPr lang="en-US" sz="1800" dirty="0">
                <a:solidFill>
                  <a:srgbClr val="0000FF"/>
                </a:solidFill>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1240</a:t>
            </a:r>
            <a:endParaRPr lang="en-US" sz="18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12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solidFill>
                  <a:srgbClr val="0070C0"/>
                </a:solidFill>
                <a:latin typeface="Arial" panose="020B0604020202020204" pitchFamily="34" charset="0"/>
                <a:cs typeface="Arial" panose="020B0604020202020204" pitchFamily="34" charset="0"/>
              </a:rPr>
              <a:t>ADMINISTERED TREATIES</a:t>
            </a:r>
            <a:r>
              <a:rPr lang="en-US" sz="1800" dirty="0">
                <a:solidFill>
                  <a:srgbClr val="0000FF"/>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26 </a:t>
            </a:r>
          </a:p>
          <a:p>
            <a:pPr>
              <a:buFont typeface="Wingdings" panose="05000000000000000000" pitchFamily="2" charset="2"/>
              <a:buChar char="§"/>
            </a:pPr>
            <a:endParaRPr lang="en-US" sz="1200" dirty="0">
              <a:latin typeface="Arial" panose="020B0604020202020204" pitchFamily="34" charset="0"/>
              <a:cs typeface="Arial" panose="020B0604020202020204" pitchFamily="34" charset="0"/>
            </a:endParaRPr>
          </a:p>
          <a:p>
            <a:pPr>
              <a:lnSpc>
                <a:spcPct val="120000"/>
              </a:lnSpc>
              <a:buFont typeface="Wingdings" panose="05000000000000000000" pitchFamily="2" charset="2"/>
              <a:buChar char="§"/>
            </a:pPr>
            <a:r>
              <a:rPr lang="en-US" sz="1800" dirty="0">
                <a:solidFill>
                  <a:srgbClr val="0070C0"/>
                </a:solidFill>
                <a:latin typeface="Arial" panose="020B0604020202020204" pitchFamily="34" charset="0"/>
                <a:cs typeface="Arial" panose="020B0604020202020204" pitchFamily="34" charset="0"/>
              </a:rPr>
              <a:t>MAIN BODIES: </a:t>
            </a:r>
            <a:r>
              <a:rPr lang="en-US" sz="1800" dirty="0">
                <a:latin typeface="Arial" panose="020B0604020202020204" pitchFamily="34" charset="0"/>
                <a:cs typeface="Arial" panose="020B0604020202020204" pitchFamily="34" charset="0"/>
              </a:rPr>
              <a:t>GA, CC, WIPO CONFERENCE</a:t>
            </a:r>
          </a:p>
          <a:p>
            <a:endParaRPr lang="en-US" dirty="0"/>
          </a:p>
          <a:p>
            <a:pPr eaLnBrk="1" hangingPunct="1"/>
            <a:endParaRPr lang="en-US" dirty="0" smtClean="0"/>
          </a:p>
        </p:txBody>
      </p:sp>
      <p:pic>
        <p:nvPicPr>
          <p:cNvPr id="4" name="Picture 7" descr="Copy of blu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542" y="1988840"/>
            <a:ext cx="3010466" cy="41189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58343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a:xfrm>
            <a:off x="380660" y="202217"/>
            <a:ext cx="8712968" cy="1077218"/>
          </a:xfrm>
        </p:spPr>
        <p:txBody>
          <a:bodyPr wrap="square">
            <a:spAutoFit/>
          </a:bodyPr>
          <a:lstStyle/>
          <a:p>
            <a:r>
              <a:rPr lang="en-US" altLang="en-US" sz="3200" kern="1200" dirty="0" err="1"/>
              <a:t>Pariser</a:t>
            </a:r>
            <a:r>
              <a:rPr lang="en-US" altLang="en-US" sz="3200" kern="1200" dirty="0"/>
              <a:t> </a:t>
            </a:r>
            <a:r>
              <a:rPr lang="en-US" altLang="en-US" sz="3200" kern="1200" dirty="0" err="1"/>
              <a:t>Verbandsübereinkunft</a:t>
            </a:r>
            <a:r>
              <a:rPr lang="en-US" altLang="en-US" sz="3200" kern="1200" dirty="0"/>
              <a:t> </a:t>
            </a:r>
            <a:r>
              <a:rPr lang="en-US" altLang="en-US" sz="3200" kern="1200" dirty="0" err="1"/>
              <a:t>im</a:t>
            </a:r>
            <a:r>
              <a:rPr lang="en-US" altLang="en-US" sz="3200" kern="1200" dirty="0"/>
              <a:t> </a:t>
            </a:r>
            <a:r>
              <a:rPr lang="en-US" altLang="en-US" sz="3200" kern="1200" dirty="0" err="1"/>
              <a:t>Vergleich</a:t>
            </a:r>
            <a:r>
              <a:rPr lang="en-US" altLang="en-US" sz="3200" kern="1200" dirty="0"/>
              <a:t> </a:t>
            </a:r>
            <a:r>
              <a:rPr lang="en-US" altLang="en-US" sz="3200" kern="1200" dirty="0" err="1"/>
              <a:t>zu</a:t>
            </a:r>
            <a:r>
              <a:rPr lang="en-US" altLang="en-US" sz="3200" kern="1200" dirty="0"/>
              <a:t> PCT </a:t>
            </a:r>
            <a:r>
              <a:rPr lang="en-US" altLang="en-US" sz="3200" kern="1200" dirty="0" err="1"/>
              <a:t>Nationale</a:t>
            </a:r>
            <a:r>
              <a:rPr lang="en-US" altLang="en-US" sz="3200" kern="1200" dirty="0"/>
              <a:t> Phase </a:t>
            </a:r>
            <a:r>
              <a:rPr lang="en-US" altLang="en-US" sz="3200" kern="1200" dirty="0" err="1"/>
              <a:t>Eintritte</a:t>
            </a:r>
            <a:endParaRPr lang="en-GB" altLang="en-US" sz="3200" kern="1200" dirty="0"/>
          </a:p>
        </p:txBody>
      </p:sp>
      <p:sp>
        <p:nvSpPr>
          <p:cNvPr id="6" name="Rectangle 1"/>
          <p:cNvSpPr>
            <a:spLocks noChangeArrowheads="1"/>
          </p:cNvSpPr>
          <p:nvPr/>
        </p:nvSpPr>
        <p:spPr bwMode="auto">
          <a:xfrm>
            <a:off x="4419600" y="3198813"/>
            <a:ext cx="304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3"/>
              </a:buBlip>
              <a:defRPr sz="2400">
                <a:solidFill>
                  <a:schemeClr val="tx1"/>
                </a:solidFill>
                <a:latin typeface="Arial" pitchFamily="34" charset="0"/>
                <a:cs typeface="Arial" pitchFamily="34" charset="0"/>
              </a:defRPr>
            </a:lvl4pPr>
            <a:lvl5pPr marL="2057400" indent="-22860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a:t>*</a:t>
            </a:r>
          </a:p>
        </p:txBody>
      </p:sp>
      <p:pic>
        <p:nvPicPr>
          <p:cNvPr id="9218" name="Picture 2" descr="D:\Users\reischle\Pictures\Capture-3.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035" y="1861969"/>
            <a:ext cx="8459129" cy="3134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0669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4"/>
          <p:cNvSpPr>
            <a:spLocks noChangeArrowheads="1"/>
          </p:cNvSpPr>
          <p:nvPr/>
        </p:nvSpPr>
        <p:spPr bwMode="auto">
          <a:xfrm>
            <a:off x="26631" y="116632"/>
            <a:ext cx="8784976"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90000"/>
              </a:lnSpc>
              <a:spcBef>
                <a:spcPct val="50000"/>
              </a:spcBef>
              <a:buFontTx/>
              <a:buNone/>
            </a:pPr>
            <a:r>
              <a:rPr lang="de-DE" altLang="en-US" sz="3200" dirty="0">
                <a:solidFill>
                  <a:srgbClr val="00408C"/>
                </a:solidFill>
                <a:latin typeface="+mj-lt"/>
                <a:ea typeface="+mj-ea"/>
                <a:cs typeface="+mj-cs"/>
              </a:rPr>
              <a:t>PCT EINTRITT IN DIE NATIONALE PHASE </a:t>
            </a:r>
            <a:r>
              <a:rPr lang="de-DE" altLang="en-US" sz="3200" dirty="0" smtClean="0">
                <a:solidFill>
                  <a:srgbClr val="00408C"/>
                </a:solidFill>
                <a:latin typeface="+mj-lt"/>
                <a:ea typeface="+mj-ea"/>
                <a:cs typeface="+mj-cs"/>
              </a:rPr>
              <a:t>2013 — </a:t>
            </a:r>
            <a:r>
              <a:rPr lang="de-DE" altLang="en-US" sz="3200" dirty="0">
                <a:solidFill>
                  <a:srgbClr val="00408C"/>
                </a:solidFill>
                <a:latin typeface="+mj-lt"/>
                <a:ea typeface="+mj-ea"/>
                <a:cs typeface="+mj-cs"/>
              </a:rPr>
              <a:t>ZIEL-STAATEN (1) </a:t>
            </a:r>
          </a:p>
        </p:txBody>
      </p:sp>
      <p:pic>
        <p:nvPicPr>
          <p:cNvPr id="7170" name="Picture 2" descr="D:\Users\reischle\Pictures\Capture-1.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7544" y="980728"/>
            <a:ext cx="7488832" cy="5057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220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ChangeArrowheads="1"/>
          </p:cNvSpPr>
          <p:nvPr/>
        </p:nvSpPr>
        <p:spPr bwMode="auto">
          <a:xfrm>
            <a:off x="323528" y="260648"/>
            <a:ext cx="8064896" cy="978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90000"/>
              </a:lnSpc>
              <a:spcBef>
                <a:spcPct val="50000"/>
              </a:spcBef>
              <a:buFontTx/>
              <a:buNone/>
            </a:pPr>
            <a:r>
              <a:rPr lang="de-DE" altLang="en-US" sz="3200" dirty="0">
                <a:solidFill>
                  <a:srgbClr val="00408C"/>
                </a:solidFill>
                <a:latin typeface="+mj-lt"/>
                <a:ea typeface="+mj-ea"/>
                <a:cs typeface="+mj-cs"/>
              </a:rPr>
              <a:t>PCT EINTRITT IN DIE NATIONALE PHASE 2013— ZIEL-STAATEN (2) </a:t>
            </a:r>
          </a:p>
        </p:txBody>
      </p:sp>
      <p:pic>
        <p:nvPicPr>
          <p:cNvPr id="8194" name="Picture 2" descr="D:\Users\reischle\Pictures\Capture-2.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5576" y="1196752"/>
            <a:ext cx="7326560" cy="501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083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4294967295"/>
          </p:nvPr>
        </p:nvSpPr>
        <p:spPr>
          <a:xfrm>
            <a:off x="7010400" y="0"/>
            <a:ext cx="2133600" cy="476250"/>
          </a:xfrm>
          <a:prstGeom prst="rect">
            <a:avLst/>
          </a:prstGeom>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12A93A9A-2EB0-4698-96DA-2246BEC996B1}" type="slidenum">
              <a:rPr lang="en-US" altLang="en-US" sz="1400" smtClean="0"/>
              <a:pPr eaLnBrk="1" hangingPunct="1">
                <a:spcBef>
                  <a:spcPct val="0"/>
                </a:spcBef>
                <a:buFontTx/>
                <a:buNone/>
              </a:pPr>
              <a:t>33</a:t>
            </a:fld>
            <a:endParaRPr lang="en-US" altLang="en-US" sz="1400" smtClean="0"/>
          </a:p>
        </p:txBody>
      </p:sp>
      <p:sp>
        <p:nvSpPr>
          <p:cNvPr id="25603" name="Rectangle 2"/>
          <p:cNvSpPr>
            <a:spLocks noGrp="1" noChangeArrowheads="1"/>
          </p:cNvSpPr>
          <p:nvPr>
            <p:ph type="title"/>
          </p:nvPr>
        </p:nvSpPr>
        <p:spPr>
          <a:xfrm>
            <a:off x="467544" y="404664"/>
            <a:ext cx="7643192" cy="1143000"/>
          </a:xfrm>
        </p:spPr>
        <p:txBody>
          <a:bodyPr/>
          <a:lstStyle/>
          <a:p>
            <a:pPr eaLnBrk="1" hangingPunct="1"/>
            <a:r>
              <a:rPr lang="en-US" altLang="en-US" sz="3200" b="1" dirty="0" smtClean="0"/>
              <a:t/>
            </a:r>
            <a:br>
              <a:rPr lang="en-US" altLang="en-US" sz="3200" b="1" dirty="0" smtClean="0"/>
            </a:br>
            <a:r>
              <a:rPr lang="en-US" altLang="en-US" dirty="0" smtClean="0"/>
              <a:t>DER PCT</a:t>
            </a:r>
            <a:r>
              <a:rPr lang="en-US" altLang="en-US" sz="3200" b="1" dirty="0" smtClean="0"/>
              <a:t/>
            </a:r>
            <a:br>
              <a:rPr lang="en-US" altLang="en-US" sz="3200" b="1" dirty="0" smtClean="0"/>
            </a:br>
            <a:endParaRPr lang="en-US" altLang="en-US" sz="3200" b="1" dirty="0" smtClean="0"/>
          </a:p>
        </p:txBody>
      </p:sp>
      <p:grpSp>
        <p:nvGrpSpPr>
          <p:cNvPr id="25604" name="Group 3"/>
          <p:cNvGrpSpPr>
            <a:grpSpLocks noChangeAspect="1"/>
          </p:cNvGrpSpPr>
          <p:nvPr/>
        </p:nvGrpSpPr>
        <p:grpSpPr bwMode="auto">
          <a:xfrm>
            <a:off x="1476375" y="2133600"/>
            <a:ext cx="6119813" cy="4089400"/>
            <a:chOff x="884" y="1525"/>
            <a:chExt cx="3646" cy="2576"/>
          </a:xfrm>
        </p:grpSpPr>
        <p:sp>
          <p:nvSpPr>
            <p:cNvPr id="25606" name="AutoShape 4"/>
            <p:cNvSpPr>
              <a:spLocks noChangeAspect="1" noChangeArrowheads="1" noTextEdit="1"/>
            </p:cNvSpPr>
            <p:nvPr/>
          </p:nvSpPr>
          <p:spPr bwMode="auto">
            <a:xfrm>
              <a:off x="884" y="1525"/>
              <a:ext cx="3646" cy="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5607"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84" y="1525"/>
              <a:ext cx="3650" cy="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1017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253263" y="660300"/>
            <a:ext cx="6624637"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Blip>
                <a:blip r:embed="rId3"/>
              </a:buBlip>
              <a:defRPr sz="2400">
                <a:solidFill>
                  <a:schemeClr val="tx1"/>
                </a:solidFill>
                <a:latin typeface="Arial" pitchFamily="34" charset="0"/>
                <a:cs typeface="Arial" pitchFamily="34" charset="0"/>
              </a:defRPr>
            </a:lvl1pPr>
            <a:lvl2pPr marL="838200" indent="-381000">
              <a:spcBef>
                <a:spcPct val="20000"/>
              </a:spcBef>
              <a:buFont typeface="Wingdings" pitchFamily="2" charset="2"/>
              <a:buChar char="q"/>
              <a:defRPr sz="2000">
                <a:solidFill>
                  <a:schemeClr val="tx1"/>
                </a:solidFill>
                <a:latin typeface="Arial" pitchFamily="34" charset="0"/>
                <a:cs typeface="Arial" pitchFamily="34" charset="0"/>
              </a:defRPr>
            </a:lvl2pPr>
            <a:lvl3pPr marL="1257300" indent="-342900">
              <a:spcBef>
                <a:spcPct val="20000"/>
              </a:spcBef>
              <a:buFont typeface="Wingdings" pitchFamily="2" charset="2"/>
              <a:buChar char="Ø"/>
              <a:defRPr>
                <a:solidFill>
                  <a:schemeClr val="tx1"/>
                </a:solidFill>
                <a:latin typeface="Arial" pitchFamily="34" charset="0"/>
                <a:cs typeface="Arial" pitchFamily="34" charset="0"/>
              </a:defRPr>
            </a:lvl3pPr>
            <a:lvl4pPr marL="1828800" indent="-457200">
              <a:spcBef>
                <a:spcPct val="20000"/>
              </a:spcBef>
              <a:buBlip>
                <a:blip r:embed="rId3"/>
              </a:buBlip>
              <a:defRPr sz="2400">
                <a:solidFill>
                  <a:schemeClr val="tx1"/>
                </a:solidFill>
                <a:latin typeface="Arial" pitchFamily="34" charset="0"/>
                <a:cs typeface="Arial" pitchFamily="34" charset="0"/>
              </a:defRPr>
            </a:lvl4pPr>
            <a:lvl5pPr marL="2286000" indent="-457200">
              <a:spcBef>
                <a:spcPct val="20000"/>
              </a:spcBef>
              <a:buBlip>
                <a:blip r:embed="rId3"/>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marL="539750" indent="-539750" eaLnBrk="1" hangingPunct="1">
              <a:spcBef>
                <a:spcPct val="0"/>
              </a:spcBef>
              <a:buFontTx/>
              <a:buAutoNum type="arabicPeriod"/>
            </a:pPr>
            <a:r>
              <a:rPr lang="en-GB" altLang="en-US" sz="1800" dirty="0">
                <a:ea typeface="ヒラギノ角ゴ Pro W3"/>
                <a:cs typeface="ヒラギノ角ゴ Pro W3"/>
              </a:rPr>
              <a:t>Huawei Technologies—CN (3,442)</a:t>
            </a:r>
          </a:p>
          <a:p>
            <a:pPr marL="539750" indent="-539750" eaLnBrk="1" hangingPunct="1">
              <a:spcBef>
                <a:spcPct val="0"/>
              </a:spcBef>
              <a:buFontTx/>
              <a:buAutoNum type="arabicPeriod"/>
            </a:pPr>
            <a:r>
              <a:rPr lang="en-GB" altLang="en-US" sz="1800" dirty="0">
                <a:ea typeface="ヒラギノ角ゴ Pro W3"/>
                <a:cs typeface="ヒラギノ角ゴ Pro W3"/>
              </a:rPr>
              <a:t>Qualcomm—US (2,409)</a:t>
            </a:r>
          </a:p>
          <a:p>
            <a:pPr marL="539750" indent="-539750" eaLnBrk="1" hangingPunct="1">
              <a:spcBef>
                <a:spcPct val="0"/>
              </a:spcBef>
              <a:buFontTx/>
              <a:buAutoNum type="arabicPeriod"/>
            </a:pPr>
            <a:r>
              <a:rPr lang="en-GB" altLang="en-US" sz="1800" dirty="0">
                <a:ea typeface="ヒラギノ角ゴ Pro W3"/>
                <a:cs typeface="ヒラギノ角ゴ Pro W3"/>
              </a:rPr>
              <a:t>ZTE—CN (2,179)</a:t>
            </a:r>
          </a:p>
          <a:p>
            <a:pPr marL="539750" indent="-539750" eaLnBrk="1" hangingPunct="1">
              <a:spcBef>
                <a:spcPct val="0"/>
              </a:spcBef>
              <a:buFontTx/>
              <a:buAutoNum type="arabicPeriod"/>
            </a:pPr>
            <a:r>
              <a:rPr lang="en-GB" altLang="en-US" sz="1800" dirty="0">
                <a:ea typeface="ヒラギノ角ゴ Pro W3"/>
                <a:cs typeface="ヒラギノ角ゴ Pro W3"/>
              </a:rPr>
              <a:t>Panasonic—JP </a:t>
            </a:r>
            <a:r>
              <a:rPr lang="en-GB" altLang="en-US" sz="1800" dirty="0" smtClean="0">
                <a:ea typeface="ヒラギノ角ゴ Pro W3"/>
                <a:cs typeface="ヒラギノ角ゴ Pro W3"/>
              </a:rPr>
              <a:t>(1,682)</a:t>
            </a:r>
            <a:endParaRPr lang="en-GB" altLang="en-US" sz="1800" dirty="0">
              <a:ea typeface="ヒラギノ角ゴ Pro W3"/>
              <a:cs typeface="ヒラギノ角ゴ Pro W3"/>
            </a:endParaRPr>
          </a:p>
          <a:p>
            <a:pPr marL="539750" indent="-539750" eaLnBrk="1" hangingPunct="1">
              <a:spcBef>
                <a:spcPct val="0"/>
              </a:spcBef>
              <a:buFontTx/>
              <a:buAutoNum type="arabicPeriod"/>
            </a:pPr>
            <a:r>
              <a:rPr lang="en-GB" altLang="en-US" sz="1800" dirty="0">
                <a:ea typeface="ヒラギノ角ゴ Pro W3"/>
                <a:cs typeface="ヒラギノ角ゴ Pro W3"/>
              </a:rPr>
              <a:t>Mitsubishi Electric—JP (1,593)</a:t>
            </a:r>
          </a:p>
          <a:p>
            <a:pPr marL="539750" indent="-539750" eaLnBrk="1" hangingPunct="1">
              <a:spcBef>
                <a:spcPct val="0"/>
              </a:spcBef>
              <a:buFontTx/>
              <a:buAutoNum type="arabicPeriod"/>
            </a:pPr>
            <a:r>
              <a:rPr lang="en-GB" altLang="en-US" sz="1800" dirty="0">
                <a:ea typeface="ヒラギノ角ゴ Pro W3"/>
                <a:cs typeface="ヒラギノ角ゴ Pro W3"/>
              </a:rPr>
              <a:t>Intel—US (</a:t>
            </a:r>
            <a:r>
              <a:rPr lang="en-GB" altLang="en-US" sz="1800" dirty="0" smtClean="0">
                <a:ea typeface="ヒラギノ角ゴ Pro W3"/>
                <a:cs typeface="ヒラギノ角ゴ Pro W3"/>
              </a:rPr>
              <a:t>1,539)</a:t>
            </a:r>
            <a:endParaRPr lang="en-GB" altLang="en-US" sz="1800" dirty="0"/>
          </a:p>
          <a:p>
            <a:pPr marL="539750" indent="-539750" eaLnBrk="1" hangingPunct="1">
              <a:spcBef>
                <a:spcPct val="0"/>
              </a:spcBef>
              <a:buFontTx/>
              <a:buAutoNum type="arabicPeriod"/>
            </a:pPr>
            <a:r>
              <a:rPr lang="en-GB" altLang="en-US" sz="1800" dirty="0"/>
              <a:t>Ericsson—SE (</a:t>
            </a:r>
            <a:r>
              <a:rPr lang="en-GB" altLang="en-US" sz="1800" dirty="0" smtClean="0"/>
              <a:t>1,512)</a:t>
            </a:r>
            <a:endParaRPr lang="en-GB" altLang="en-US" sz="1800" dirty="0"/>
          </a:p>
          <a:p>
            <a:pPr marL="539750" indent="-539750" eaLnBrk="1" hangingPunct="1">
              <a:spcBef>
                <a:spcPct val="0"/>
              </a:spcBef>
              <a:buFontTx/>
              <a:buAutoNum type="arabicPeriod"/>
            </a:pPr>
            <a:r>
              <a:rPr lang="en-GB" altLang="en-US" sz="1800" dirty="0"/>
              <a:t>Microsoft—US (1,460)</a:t>
            </a:r>
            <a:endParaRPr lang="en-GB" altLang="en-US" sz="1800" dirty="0">
              <a:ea typeface="ヒラギノ角ゴ Pro W3"/>
              <a:cs typeface="ヒラギノ角ゴ Pro W3"/>
            </a:endParaRPr>
          </a:p>
          <a:p>
            <a:pPr marL="539750" indent="-539750" eaLnBrk="1" hangingPunct="1">
              <a:spcBef>
                <a:spcPct val="0"/>
              </a:spcBef>
              <a:buFontTx/>
              <a:buAutoNum type="arabicPeriod"/>
            </a:pPr>
            <a:r>
              <a:rPr lang="en-GB" altLang="en-US" sz="1800" dirty="0">
                <a:ea typeface="ヒラギノ角ゴ Pro W3"/>
                <a:cs typeface="ヒラギノ角ゴ Pro W3"/>
              </a:rPr>
              <a:t>Siemens—DE (1,399) </a:t>
            </a:r>
          </a:p>
          <a:p>
            <a:pPr marL="539750" indent="-539750" eaLnBrk="1" hangingPunct="1">
              <a:spcBef>
                <a:spcPct val="0"/>
              </a:spcBef>
              <a:buFontTx/>
              <a:buAutoNum type="arabicPeriod"/>
            </a:pPr>
            <a:r>
              <a:rPr lang="en-GB" altLang="en-US" sz="1800" dirty="0" smtClean="0"/>
              <a:t>Philips</a:t>
            </a:r>
            <a:r>
              <a:rPr lang="en-GB" altLang="en-US" sz="1800" dirty="0" smtClean="0">
                <a:ea typeface="ヒラギノ角ゴ Pro W3"/>
                <a:cs typeface="ヒラギノ角ゴ Pro W3"/>
              </a:rPr>
              <a:t>—</a:t>
            </a:r>
            <a:r>
              <a:rPr lang="en-GB" altLang="en-US" sz="1800" dirty="0" smtClean="0"/>
              <a:t>NL </a:t>
            </a:r>
            <a:r>
              <a:rPr lang="en-GB" altLang="en-US" sz="1800" dirty="0"/>
              <a:t>(1,391)</a:t>
            </a:r>
          </a:p>
          <a:p>
            <a:pPr marL="539750" indent="-539750">
              <a:spcBef>
                <a:spcPct val="0"/>
              </a:spcBef>
              <a:buFontTx/>
              <a:buAutoNum type="arabicPeriod"/>
            </a:pPr>
            <a:r>
              <a:rPr lang="en-GB" altLang="en-US" sz="1800" dirty="0" smtClean="0">
                <a:ea typeface="ヒラギノ角ゴ Pro W3"/>
                <a:cs typeface="ヒラギノ角ゴ Pro W3"/>
              </a:rPr>
              <a:t>Samsung—KR (1,381)</a:t>
            </a:r>
          </a:p>
          <a:p>
            <a:pPr marL="539750" indent="-539750">
              <a:spcBef>
                <a:spcPct val="0"/>
              </a:spcBef>
              <a:buFontTx/>
              <a:buAutoNum type="arabicPeriod"/>
            </a:pPr>
            <a:r>
              <a:rPr lang="en-GB" altLang="en-US" sz="1800" dirty="0" smtClean="0">
                <a:ea typeface="ヒラギノ角ゴ Pro W3"/>
                <a:cs typeface="ヒラギノ角ゴ Pro W3"/>
              </a:rPr>
              <a:t>Toyota—JP(1,378)</a:t>
            </a:r>
            <a:endParaRPr lang="en-GB" altLang="en-US" sz="1800" dirty="0">
              <a:ea typeface="ヒラギノ角ゴ Pro W3"/>
              <a:cs typeface="ヒラギノ角ゴ Pro W3"/>
            </a:endParaRPr>
          </a:p>
          <a:p>
            <a:pPr marL="539750" indent="-539750">
              <a:spcBef>
                <a:spcPct val="0"/>
              </a:spcBef>
              <a:buFontTx/>
              <a:buAutoNum type="arabicPeriod"/>
            </a:pPr>
            <a:r>
              <a:rPr lang="en-GB" altLang="en-US" sz="1800" dirty="0" smtClean="0">
                <a:ea typeface="ヒラギノ角ゴ Pro W3"/>
                <a:cs typeface="ヒラギノ角ゴ Pro W3"/>
              </a:rPr>
              <a:t>Bosch—DE (1,371)</a:t>
            </a:r>
            <a:endParaRPr lang="en-GB" altLang="en-US" sz="1800" dirty="0">
              <a:ea typeface="ヒラギノ角ゴ Pro W3"/>
              <a:cs typeface="ヒラギノ角ゴ Pro W3"/>
            </a:endParaRPr>
          </a:p>
          <a:p>
            <a:pPr marL="539750" indent="-539750">
              <a:spcBef>
                <a:spcPct val="0"/>
              </a:spcBef>
              <a:buFontTx/>
              <a:buAutoNum type="arabicPeriod"/>
            </a:pPr>
            <a:r>
              <a:rPr lang="en-GB" altLang="en-US" sz="1800" dirty="0" smtClean="0">
                <a:ea typeface="ヒラギノ角ゴ Pro W3"/>
                <a:cs typeface="ヒラギノ角ゴ Pro W3"/>
              </a:rPr>
              <a:t>Sharp—JP (1,227)</a:t>
            </a:r>
            <a:endParaRPr lang="en-GB" altLang="en-US" sz="1800" dirty="0">
              <a:ea typeface="ヒラギノ角ゴ Pro W3"/>
              <a:cs typeface="ヒラギノ角ゴ Pro W3"/>
            </a:endParaRPr>
          </a:p>
          <a:p>
            <a:pPr marL="539750" indent="-539750">
              <a:spcBef>
                <a:spcPct val="0"/>
              </a:spcBef>
              <a:buFontTx/>
              <a:buAutoNum type="arabicPeriod"/>
            </a:pPr>
            <a:r>
              <a:rPr lang="en-GB" altLang="en-US" sz="1800" dirty="0" smtClean="0">
                <a:ea typeface="ヒラギノ角ゴ Pro W3"/>
                <a:cs typeface="ヒラギノ角ゴ Pro W3"/>
              </a:rPr>
              <a:t>NEC—JP (1,215)</a:t>
            </a:r>
            <a:endParaRPr lang="en-GB" altLang="en-US" sz="1800" dirty="0">
              <a:ea typeface="ヒラギノ角ゴ Pro W3"/>
              <a:cs typeface="ヒラギノ角ゴ Pro W3"/>
            </a:endParaRPr>
          </a:p>
          <a:p>
            <a:pPr marL="539750" indent="-539750">
              <a:spcBef>
                <a:spcPct val="0"/>
              </a:spcBef>
              <a:buFontTx/>
              <a:buAutoNum type="arabicPeriod"/>
            </a:pPr>
            <a:r>
              <a:rPr lang="en-GB" altLang="en-US" sz="1800" dirty="0" smtClean="0">
                <a:ea typeface="ヒラギノ角ゴ Pro W3"/>
                <a:cs typeface="ヒラギノ角ゴ Pro W3"/>
              </a:rPr>
              <a:t>LG Electronics—KR (1,138)</a:t>
            </a:r>
            <a:endParaRPr lang="en-GB" altLang="en-US" sz="1800" dirty="0">
              <a:ea typeface="ヒラギノ角ゴ Pro W3"/>
              <a:cs typeface="ヒラギノ角ゴ Pro W3"/>
            </a:endParaRPr>
          </a:p>
          <a:p>
            <a:pPr marL="539750" indent="-539750">
              <a:spcBef>
                <a:spcPct val="0"/>
              </a:spcBef>
              <a:buFontTx/>
              <a:buAutoNum type="arabicPeriod"/>
            </a:pPr>
            <a:r>
              <a:rPr lang="en-GB" altLang="en-US" sz="1800" dirty="0" err="1" smtClean="0">
                <a:ea typeface="ヒラギノ角ゴ Pro W3"/>
                <a:cs typeface="ヒラギノ角ゴ Pro W3"/>
              </a:rPr>
              <a:t>Tencent</a:t>
            </a:r>
            <a:r>
              <a:rPr lang="en-GB" altLang="en-US" sz="1800" dirty="0" smtClean="0">
                <a:ea typeface="ヒラギノ角ゴ Pro W3"/>
                <a:cs typeface="ヒラギノ角ゴ Pro W3"/>
              </a:rPr>
              <a:t>—CN (1,086)</a:t>
            </a:r>
          </a:p>
          <a:p>
            <a:pPr marL="539750" indent="-539750">
              <a:spcBef>
                <a:spcPct val="0"/>
              </a:spcBef>
              <a:buFontTx/>
              <a:buAutoNum type="arabicPeriod"/>
            </a:pPr>
            <a:r>
              <a:rPr lang="en-GB" altLang="en-US" sz="1800" dirty="0" smtClean="0">
                <a:ea typeface="ヒラギノ角ゴ Pro W3"/>
                <a:cs typeface="ヒラギノ角ゴ Pro W3"/>
              </a:rPr>
              <a:t>Fujifilm—JP (1,072)</a:t>
            </a:r>
          </a:p>
          <a:p>
            <a:pPr marL="539750" indent="-539750">
              <a:spcBef>
                <a:spcPct val="0"/>
              </a:spcBef>
              <a:buFontTx/>
              <a:buAutoNum type="arabicPeriod"/>
            </a:pPr>
            <a:r>
              <a:rPr lang="en-GB" altLang="en-US" sz="1800" dirty="0">
                <a:ea typeface="ヒラギノ角ゴ Pro W3"/>
                <a:cs typeface="ヒラギノ角ゴ Pro W3"/>
              </a:rPr>
              <a:t>United </a:t>
            </a:r>
            <a:r>
              <a:rPr lang="en-GB" altLang="en-US" sz="1800" dirty="0" smtClean="0">
                <a:ea typeface="ヒラギノ角ゴ Pro W3"/>
                <a:cs typeface="ヒラギノ角ゴ Pro W3"/>
              </a:rPr>
              <a:t>Technologies—US (1,013)</a:t>
            </a:r>
          </a:p>
          <a:p>
            <a:pPr marL="539750" indent="-539750">
              <a:spcBef>
                <a:spcPct val="0"/>
              </a:spcBef>
              <a:buFontTx/>
              <a:buAutoNum type="arabicPeriod"/>
            </a:pPr>
            <a:r>
              <a:rPr lang="en-GB" altLang="en-US" sz="1800" dirty="0" smtClean="0">
                <a:ea typeface="ヒラギノ角ゴ Pro W3"/>
                <a:cs typeface="ヒラギノ角ゴ Pro W3"/>
              </a:rPr>
              <a:t>Hitachi—JP (996)</a:t>
            </a:r>
          </a:p>
        </p:txBody>
      </p:sp>
      <p:sp>
        <p:nvSpPr>
          <p:cNvPr id="3" name="Text Box 4"/>
          <p:cNvSpPr txBox="1">
            <a:spLocks noChangeArrowheads="1"/>
          </p:cNvSpPr>
          <p:nvPr/>
        </p:nvSpPr>
        <p:spPr bwMode="auto">
          <a:xfrm>
            <a:off x="179388" y="5516563"/>
            <a:ext cx="1727845"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Blip>
                <a:blip r:embed="rId3"/>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3"/>
              </a:buBlip>
              <a:defRPr sz="2400">
                <a:solidFill>
                  <a:schemeClr val="tx1"/>
                </a:solidFill>
                <a:latin typeface="Arial" pitchFamily="34" charset="0"/>
                <a:cs typeface="Arial" pitchFamily="34" charset="0"/>
              </a:defRPr>
            </a:lvl4pPr>
            <a:lvl5pPr marL="2057400" indent="-22860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spcBef>
                <a:spcPct val="0"/>
              </a:spcBef>
              <a:buFontTx/>
              <a:buNone/>
            </a:pPr>
            <a:r>
              <a:rPr lang="en-US" altLang="en-US" sz="1600" dirty="0"/>
              <a:t>() of published</a:t>
            </a:r>
          </a:p>
          <a:p>
            <a:pPr>
              <a:spcBef>
                <a:spcPct val="0"/>
              </a:spcBef>
              <a:buFontTx/>
              <a:buNone/>
            </a:pPr>
            <a:r>
              <a:rPr lang="en-US" altLang="en-US" sz="1600" dirty="0"/>
              <a:t>PCT applications</a:t>
            </a:r>
          </a:p>
        </p:txBody>
      </p:sp>
      <p:sp>
        <p:nvSpPr>
          <p:cNvPr id="4" name="Title 1"/>
          <p:cNvSpPr>
            <a:spLocks noGrp="1"/>
          </p:cNvSpPr>
          <p:nvPr>
            <p:ph type="title"/>
          </p:nvPr>
        </p:nvSpPr>
        <p:spPr>
          <a:xfrm>
            <a:off x="322450" y="116632"/>
            <a:ext cx="8507288" cy="648072"/>
          </a:xfrm>
        </p:spPr>
        <p:txBody>
          <a:bodyPr/>
          <a:lstStyle/>
          <a:p>
            <a:r>
              <a:rPr lang="en-US" dirty="0"/>
              <a:t>Top PCT </a:t>
            </a:r>
            <a:r>
              <a:rPr lang="en-US" dirty="0" err="1"/>
              <a:t>Anmelder</a:t>
            </a:r>
            <a:r>
              <a:rPr lang="en-US" dirty="0"/>
              <a:t> 2014</a:t>
            </a:r>
          </a:p>
        </p:txBody>
      </p:sp>
    </p:spTree>
    <p:extLst>
      <p:ext uri="{BB962C8B-B14F-4D97-AF65-F5344CB8AC3E}">
        <p14:creationId xmlns:p14="http://schemas.microsoft.com/office/powerpoint/2010/main" val="12215935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611560" y="660300"/>
            <a:ext cx="754626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Blip>
                <a:blip r:embed="rId3"/>
              </a:buBlip>
              <a:defRPr sz="2400">
                <a:solidFill>
                  <a:schemeClr val="tx1"/>
                </a:solidFill>
                <a:latin typeface="Arial" pitchFamily="34" charset="0"/>
                <a:cs typeface="Arial" pitchFamily="34" charset="0"/>
              </a:defRPr>
            </a:lvl1pPr>
            <a:lvl2pPr marL="838200" indent="-381000">
              <a:spcBef>
                <a:spcPct val="20000"/>
              </a:spcBef>
              <a:buFont typeface="Wingdings" pitchFamily="2" charset="2"/>
              <a:buChar char="q"/>
              <a:defRPr sz="2000">
                <a:solidFill>
                  <a:schemeClr val="tx1"/>
                </a:solidFill>
                <a:latin typeface="Arial" pitchFamily="34" charset="0"/>
                <a:cs typeface="Arial" pitchFamily="34" charset="0"/>
              </a:defRPr>
            </a:lvl2pPr>
            <a:lvl3pPr marL="1257300" indent="-342900">
              <a:spcBef>
                <a:spcPct val="20000"/>
              </a:spcBef>
              <a:buFont typeface="Wingdings" pitchFamily="2" charset="2"/>
              <a:buChar char="Ø"/>
              <a:defRPr>
                <a:solidFill>
                  <a:schemeClr val="tx1"/>
                </a:solidFill>
                <a:latin typeface="Arial" pitchFamily="34" charset="0"/>
                <a:cs typeface="Arial" pitchFamily="34" charset="0"/>
              </a:defRPr>
            </a:lvl3pPr>
            <a:lvl4pPr marL="1828800" indent="-457200">
              <a:spcBef>
                <a:spcPct val="20000"/>
              </a:spcBef>
              <a:buBlip>
                <a:blip r:embed="rId3"/>
              </a:buBlip>
              <a:defRPr sz="2400">
                <a:solidFill>
                  <a:schemeClr val="tx1"/>
                </a:solidFill>
                <a:latin typeface="Arial" pitchFamily="34" charset="0"/>
                <a:cs typeface="Arial" pitchFamily="34" charset="0"/>
              </a:defRPr>
            </a:lvl4pPr>
            <a:lvl5pPr marL="2286000" indent="-457200">
              <a:spcBef>
                <a:spcPct val="20000"/>
              </a:spcBef>
              <a:buBlip>
                <a:blip r:embed="rId3"/>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marL="539750" indent="-539750" eaLnBrk="1" hangingPunct="1">
              <a:spcBef>
                <a:spcPct val="0"/>
              </a:spcBef>
              <a:buFontTx/>
              <a:buAutoNum type="arabicPeriod"/>
            </a:pPr>
            <a:r>
              <a:rPr lang="en-GB" altLang="en-US" sz="1600" dirty="0">
                <a:ea typeface="ヒラギノ角ゴ Pro W3"/>
                <a:cs typeface="ヒラギノ角ゴ Pro W3"/>
              </a:rPr>
              <a:t>SIEMENS </a:t>
            </a:r>
            <a:r>
              <a:rPr lang="en-GB" altLang="en-US" sz="1600" dirty="0" smtClean="0">
                <a:ea typeface="ヒラギノ角ゴ Pro W3"/>
                <a:cs typeface="ヒラギノ角ゴ Pro W3"/>
              </a:rPr>
              <a:t>AKTIENGESELLSCHAFT - (1,399)</a:t>
            </a:r>
            <a:endParaRPr lang="en-GB" altLang="en-US" sz="1600" dirty="0">
              <a:ea typeface="ヒラギノ角ゴ Pro W3"/>
              <a:cs typeface="ヒラギノ角ゴ Pro W3"/>
            </a:endParaRPr>
          </a:p>
          <a:p>
            <a:pPr marL="539750" indent="-539750" eaLnBrk="1" hangingPunct="1">
              <a:spcBef>
                <a:spcPct val="0"/>
              </a:spcBef>
              <a:buFontTx/>
              <a:buAutoNum type="arabicPeriod"/>
            </a:pPr>
            <a:r>
              <a:rPr lang="en-GB" altLang="en-US" sz="1600" dirty="0">
                <a:ea typeface="ヒラギノ角ゴ Pro W3"/>
                <a:cs typeface="ヒラギノ角ゴ Pro W3"/>
              </a:rPr>
              <a:t>ROBERT BOSCH </a:t>
            </a:r>
            <a:r>
              <a:rPr lang="en-GB" altLang="en-US" sz="1600" dirty="0" smtClean="0">
                <a:ea typeface="ヒラギノ角ゴ Pro W3"/>
                <a:cs typeface="ヒラギノ角ゴ Pro W3"/>
              </a:rPr>
              <a:t>CORPORATION – (1,371)</a:t>
            </a:r>
            <a:endParaRPr lang="en-GB" altLang="en-US" sz="1600" dirty="0">
              <a:ea typeface="ヒラギノ角ゴ Pro W3"/>
              <a:cs typeface="ヒラギノ角ゴ Pro W3"/>
            </a:endParaRPr>
          </a:p>
          <a:p>
            <a:pPr marL="539750" indent="-539750" eaLnBrk="1" hangingPunct="1">
              <a:spcBef>
                <a:spcPct val="0"/>
              </a:spcBef>
              <a:buFontTx/>
              <a:buAutoNum type="arabicPeriod"/>
            </a:pPr>
            <a:r>
              <a:rPr lang="en-GB" altLang="en-US" sz="1600" dirty="0">
                <a:ea typeface="ヒラギノ角ゴ Pro W3"/>
                <a:cs typeface="ヒラギノ角ゴ Pro W3"/>
              </a:rPr>
              <a:t>BASF </a:t>
            </a:r>
            <a:r>
              <a:rPr lang="en-GB" altLang="en-US" sz="1600" dirty="0" smtClean="0">
                <a:ea typeface="ヒラギノ角ゴ Pro W3"/>
                <a:cs typeface="ヒラギノ角ゴ Pro W3"/>
              </a:rPr>
              <a:t>SE – (780)</a:t>
            </a:r>
            <a:endParaRPr lang="en-GB" altLang="en-US" sz="1600" dirty="0">
              <a:ea typeface="ヒラギノ角ゴ Pro W3"/>
              <a:cs typeface="ヒラギノ角ゴ Pro W3"/>
            </a:endParaRPr>
          </a:p>
          <a:p>
            <a:pPr marL="539750" indent="-539750" eaLnBrk="1" hangingPunct="1">
              <a:spcBef>
                <a:spcPct val="0"/>
              </a:spcBef>
              <a:buFontTx/>
              <a:buAutoNum type="arabicPeriod"/>
            </a:pPr>
            <a:r>
              <a:rPr lang="en-GB" altLang="en-US" sz="1600" dirty="0">
                <a:ea typeface="ヒラギノ角ゴ Pro W3"/>
                <a:cs typeface="ヒラギノ角ゴ Pro W3"/>
              </a:rPr>
              <a:t>SCHAEFFLER TECHNOLOGIES AG &amp; CO. </a:t>
            </a:r>
            <a:r>
              <a:rPr lang="en-GB" altLang="en-US" sz="1600" dirty="0" smtClean="0">
                <a:ea typeface="ヒラギノ角ゴ Pro W3"/>
                <a:cs typeface="ヒラギノ角ゴ Pro W3"/>
              </a:rPr>
              <a:t>KG – (363)</a:t>
            </a:r>
            <a:endParaRPr lang="en-GB" altLang="en-US" sz="1600" dirty="0">
              <a:ea typeface="ヒラギノ角ゴ Pro W3"/>
              <a:cs typeface="ヒラギノ角ゴ Pro W3"/>
            </a:endParaRPr>
          </a:p>
          <a:p>
            <a:pPr marL="539750" indent="-539750" eaLnBrk="1" hangingPunct="1">
              <a:spcBef>
                <a:spcPct val="0"/>
              </a:spcBef>
              <a:buFontTx/>
              <a:buAutoNum type="arabicPeriod"/>
            </a:pPr>
            <a:r>
              <a:rPr lang="en-GB" altLang="en-US" sz="1600" dirty="0">
                <a:ea typeface="ヒラギノ角ゴ Pro W3"/>
                <a:cs typeface="ヒラギノ角ゴ Pro W3"/>
              </a:rPr>
              <a:t>BAYERISCHE MOTOREN WERKE </a:t>
            </a:r>
            <a:r>
              <a:rPr lang="en-GB" altLang="en-US" sz="1600" dirty="0" smtClean="0">
                <a:ea typeface="ヒラギノ角ゴ Pro W3"/>
                <a:cs typeface="ヒラギノ角ゴ Pro W3"/>
              </a:rPr>
              <a:t>AKTIENGESELLSCHAFT – (331)</a:t>
            </a:r>
            <a:endParaRPr lang="en-GB" altLang="en-US" sz="1600" dirty="0">
              <a:ea typeface="ヒラギノ角ゴ Pro W3"/>
              <a:cs typeface="ヒラギノ角ゴ Pro W3"/>
            </a:endParaRPr>
          </a:p>
          <a:p>
            <a:pPr marL="539750" indent="-539750" eaLnBrk="1" hangingPunct="1">
              <a:spcBef>
                <a:spcPct val="0"/>
              </a:spcBef>
              <a:buFontTx/>
              <a:buAutoNum type="arabicPeriod"/>
            </a:pPr>
            <a:r>
              <a:rPr lang="en-GB" altLang="en-US" sz="1600" dirty="0">
                <a:ea typeface="ヒラギノ角ゴ Pro W3"/>
                <a:cs typeface="ヒラギノ角ゴ Pro W3"/>
              </a:rPr>
              <a:t>FRAUNHOFER-GESELLSCHAFT ZUR FORDERUNG DER </a:t>
            </a:r>
            <a:r>
              <a:rPr lang="en-GB" altLang="en-US" sz="1600" dirty="0" smtClean="0">
                <a:ea typeface="ヒラギノ角ゴ Pro W3"/>
                <a:cs typeface="ヒラギノ角ゴ Pro W3"/>
              </a:rPr>
              <a:t> ANGEWANDTEN </a:t>
            </a:r>
            <a:r>
              <a:rPr lang="en-GB" altLang="en-US" sz="1600" dirty="0">
                <a:ea typeface="ヒラギノ角ゴ Pro W3"/>
                <a:cs typeface="ヒラギノ角ゴ Pro W3"/>
              </a:rPr>
              <a:t>FORSCHUNG E.V</a:t>
            </a:r>
            <a:r>
              <a:rPr lang="en-GB" altLang="en-US" sz="1600" dirty="0" smtClean="0">
                <a:ea typeface="ヒラギノ角ゴ Pro W3"/>
                <a:cs typeface="ヒラギノ角ゴ Pro W3"/>
              </a:rPr>
              <a:t>. – (318)</a:t>
            </a:r>
            <a:endParaRPr lang="en-GB" altLang="en-US" sz="1600" dirty="0">
              <a:ea typeface="ヒラギノ角ゴ Pro W3"/>
              <a:cs typeface="ヒラギノ角ゴ Pro W3"/>
            </a:endParaRPr>
          </a:p>
          <a:p>
            <a:pPr marL="539750" indent="-539750" eaLnBrk="1" hangingPunct="1">
              <a:spcBef>
                <a:spcPct val="0"/>
              </a:spcBef>
              <a:buFontTx/>
              <a:buAutoNum type="arabicPeriod"/>
            </a:pPr>
            <a:r>
              <a:rPr lang="en-GB" altLang="en-US" sz="1600" dirty="0">
                <a:ea typeface="ヒラギノ角ゴ Pro W3"/>
                <a:cs typeface="ヒラギノ角ゴ Pro W3"/>
              </a:rPr>
              <a:t>OSRAM OPTO SEMICONDUCTORS </a:t>
            </a:r>
            <a:r>
              <a:rPr lang="en-GB" altLang="en-US" sz="1600" dirty="0" smtClean="0">
                <a:ea typeface="ヒラギノ角ゴ Pro W3"/>
                <a:cs typeface="ヒラギノ角ゴ Pro W3"/>
              </a:rPr>
              <a:t>GMBH – (262)</a:t>
            </a:r>
            <a:endParaRPr lang="en-GB" altLang="en-US" sz="1600" dirty="0">
              <a:ea typeface="ヒラギノ角ゴ Pro W3"/>
              <a:cs typeface="ヒラギノ角ゴ Pro W3"/>
            </a:endParaRPr>
          </a:p>
          <a:p>
            <a:pPr marL="539750" indent="-539750" eaLnBrk="1" hangingPunct="1">
              <a:spcBef>
                <a:spcPct val="0"/>
              </a:spcBef>
              <a:buFontTx/>
              <a:buAutoNum type="arabicPeriod"/>
            </a:pPr>
            <a:r>
              <a:rPr lang="en-GB" altLang="en-US" sz="1600" dirty="0">
                <a:ea typeface="ヒラギノ角ゴ Pro W3"/>
                <a:cs typeface="ヒラギノ角ゴ Pro W3"/>
              </a:rPr>
              <a:t>BOSCH-SIEMENS HAUSGERATE </a:t>
            </a:r>
            <a:r>
              <a:rPr lang="en-GB" altLang="en-US" sz="1600" dirty="0" smtClean="0">
                <a:ea typeface="ヒラギノ角ゴ Pro W3"/>
                <a:cs typeface="ヒラギノ角ゴ Pro W3"/>
              </a:rPr>
              <a:t>GMBH – (235)</a:t>
            </a:r>
            <a:endParaRPr lang="en-GB" altLang="en-US" sz="1600" dirty="0">
              <a:ea typeface="ヒラギノ角ゴ Pro W3"/>
              <a:cs typeface="ヒラギノ角ゴ Pro W3"/>
            </a:endParaRPr>
          </a:p>
          <a:p>
            <a:pPr marL="539750" indent="-539750" eaLnBrk="1" hangingPunct="1">
              <a:spcBef>
                <a:spcPct val="0"/>
              </a:spcBef>
              <a:buFontTx/>
              <a:buAutoNum type="arabicPeriod"/>
            </a:pPr>
            <a:r>
              <a:rPr lang="en-GB" altLang="en-US" sz="1600" dirty="0">
                <a:ea typeface="ヒラギノ角ゴ Pro W3"/>
                <a:cs typeface="ヒラギノ角ゴ Pro W3"/>
              </a:rPr>
              <a:t>HENKEL KOMMANDITGESELLSCHAFT AUF </a:t>
            </a:r>
            <a:r>
              <a:rPr lang="en-GB" altLang="en-US" sz="1600" dirty="0" smtClean="0">
                <a:ea typeface="ヒラギノ角ゴ Pro W3"/>
                <a:cs typeface="ヒラギノ角ゴ Pro W3"/>
              </a:rPr>
              <a:t>AKTIEN – (230)</a:t>
            </a:r>
            <a:endParaRPr lang="en-GB" altLang="en-US" sz="1600" dirty="0">
              <a:ea typeface="ヒラギノ角ゴ Pro W3"/>
              <a:cs typeface="ヒラギノ角ゴ Pro W3"/>
            </a:endParaRPr>
          </a:p>
          <a:p>
            <a:pPr marL="539750" indent="-539750" eaLnBrk="1" hangingPunct="1">
              <a:spcBef>
                <a:spcPct val="0"/>
              </a:spcBef>
              <a:buFontTx/>
              <a:buAutoNum type="arabicPeriod"/>
            </a:pPr>
            <a:r>
              <a:rPr lang="en-GB" altLang="en-US" sz="1600" dirty="0">
                <a:ea typeface="ヒラギノ角ゴ Pro W3"/>
                <a:cs typeface="ヒラギノ角ゴ Pro W3"/>
              </a:rPr>
              <a:t>CONTINENTAL AUTOMOTIVE </a:t>
            </a:r>
            <a:r>
              <a:rPr lang="en-GB" altLang="en-US" sz="1600" dirty="0" smtClean="0">
                <a:ea typeface="ヒラギノ角ゴ Pro W3"/>
                <a:cs typeface="ヒラギノ角ゴ Pro W3"/>
              </a:rPr>
              <a:t>GMBH – (229)</a:t>
            </a:r>
            <a:endParaRPr lang="en-GB" altLang="en-US" sz="1600" dirty="0">
              <a:ea typeface="ヒラギノ角ゴ Pro W3"/>
              <a:cs typeface="ヒラギノ角ゴ Pro W3"/>
            </a:endParaRPr>
          </a:p>
          <a:p>
            <a:pPr marL="539750" indent="-539750" eaLnBrk="1" hangingPunct="1">
              <a:spcBef>
                <a:spcPct val="0"/>
              </a:spcBef>
              <a:buFontTx/>
              <a:buAutoNum type="arabicPeriod"/>
            </a:pPr>
            <a:r>
              <a:rPr lang="en-GB" altLang="en-US" sz="1600" dirty="0">
                <a:ea typeface="ヒラギノ角ゴ Pro W3"/>
                <a:cs typeface="ヒラギノ角ゴ Pro W3"/>
              </a:rPr>
              <a:t>AUDI </a:t>
            </a:r>
            <a:r>
              <a:rPr lang="en-GB" altLang="en-US" sz="1600" dirty="0" smtClean="0">
                <a:ea typeface="ヒラギノ角ゴ Pro W3"/>
                <a:cs typeface="ヒラギノ角ゴ Pro W3"/>
              </a:rPr>
              <a:t>AG – (227)</a:t>
            </a:r>
            <a:endParaRPr lang="en-GB" altLang="en-US" sz="1600" dirty="0">
              <a:ea typeface="ヒラギノ角ゴ Pro W3"/>
              <a:cs typeface="ヒラギノ角ゴ Pro W3"/>
            </a:endParaRPr>
          </a:p>
          <a:p>
            <a:pPr marL="539750" indent="-539750" eaLnBrk="1" hangingPunct="1">
              <a:spcBef>
                <a:spcPct val="0"/>
              </a:spcBef>
              <a:buFontTx/>
              <a:buAutoNum type="arabicPeriod"/>
            </a:pPr>
            <a:r>
              <a:rPr lang="en-GB" altLang="en-US" sz="1600" dirty="0">
                <a:ea typeface="ヒラギノ角ゴ Pro W3"/>
                <a:cs typeface="ヒラギノ角ゴ Pro W3"/>
              </a:rPr>
              <a:t>SCHAEFFLER TECHNOLOGIES GMBH &amp; CO. </a:t>
            </a:r>
            <a:r>
              <a:rPr lang="en-GB" altLang="en-US" sz="1600" dirty="0" smtClean="0">
                <a:ea typeface="ヒラギノ角ゴ Pro W3"/>
                <a:cs typeface="ヒラギノ角ゴ Pro W3"/>
              </a:rPr>
              <a:t>KG – (214)</a:t>
            </a:r>
            <a:endParaRPr lang="en-GB" altLang="en-US" sz="1600" dirty="0">
              <a:ea typeface="ヒラギノ角ゴ Pro W3"/>
              <a:cs typeface="ヒラギノ角ゴ Pro W3"/>
            </a:endParaRPr>
          </a:p>
          <a:p>
            <a:pPr marL="539750" indent="-539750" eaLnBrk="1" hangingPunct="1">
              <a:spcBef>
                <a:spcPct val="0"/>
              </a:spcBef>
              <a:buFontTx/>
              <a:buAutoNum type="arabicPeriod"/>
            </a:pPr>
            <a:r>
              <a:rPr lang="en-GB" altLang="en-US" sz="1600" dirty="0">
                <a:ea typeface="ヒラギノ角ゴ Pro W3"/>
                <a:cs typeface="ヒラギノ角ゴ Pro W3"/>
              </a:rPr>
              <a:t>MERCK PATENT </a:t>
            </a:r>
            <a:r>
              <a:rPr lang="en-GB" altLang="en-US" sz="1600" dirty="0" smtClean="0">
                <a:ea typeface="ヒラギノ角ゴ Pro W3"/>
                <a:cs typeface="ヒラギノ角ゴ Pro W3"/>
              </a:rPr>
              <a:t>GMBH – (212)</a:t>
            </a:r>
            <a:endParaRPr lang="en-GB" altLang="en-US" sz="1600" dirty="0">
              <a:ea typeface="ヒラギノ角ゴ Pro W3"/>
              <a:cs typeface="ヒラギノ角ゴ Pro W3"/>
            </a:endParaRPr>
          </a:p>
          <a:p>
            <a:pPr marL="539750" indent="-539750" eaLnBrk="1" hangingPunct="1">
              <a:spcBef>
                <a:spcPct val="0"/>
              </a:spcBef>
              <a:buFontTx/>
              <a:buAutoNum type="arabicPeriod"/>
            </a:pPr>
            <a:r>
              <a:rPr lang="en-GB" altLang="en-US" sz="1600" dirty="0">
                <a:ea typeface="ヒラギノ角ゴ Pro W3"/>
                <a:cs typeface="ヒラギノ角ゴ Pro W3"/>
              </a:rPr>
              <a:t>ZF FRIEDRICHSHAFEN </a:t>
            </a:r>
            <a:r>
              <a:rPr lang="en-GB" altLang="en-US" sz="1600" dirty="0" smtClean="0">
                <a:ea typeface="ヒラギノ角ゴ Pro W3"/>
                <a:cs typeface="ヒラギノ角ゴ Pro W3"/>
              </a:rPr>
              <a:t>AG – (184)</a:t>
            </a:r>
            <a:endParaRPr lang="en-GB" altLang="en-US" sz="1600" dirty="0">
              <a:ea typeface="ヒラギノ角ゴ Pro W3"/>
              <a:cs typeface="ヒラギノ角ゴ Pro W3"/>
            </a:endParaRPr>
          </a:p>
          <a:p>
            <a:pPr marL="539750" indent="-539750" eaLnBrk="1" hangingPunct="1">
              <a:spcBef>
                <a:spcPct val="0"/>
              </a:spcBef>
              <a:buFontTx/>
              <a:buAutoNum type="arabicPeriod"/>
            </a:pPr>
            <a:r>
              <a:rPr lang="en-GB" altLang="en-US" sz="1600" dirty="0">
                <a:ea typeface="ヒラギノ角ゴ Pro W3"/>
                <a:cs typeface="ヒラギノ角ゴ Pro W3"/>
              </a:rPr>
              <a:t>EVONIK INDUSTRIES </a:t>
            </a:r>
            <a:r>
              <a:rPr lang="en-GB" altLang="en-US" sz="1600" dirty="0" smtClean="0">
                <a:ea typeface="ヒラギノ角ゴ Pro W3"/>
                <a:cs typeface="ヒラギノ角ゴ Pro W3"/>
              </a:rPr>
              <a:t>AG – (162)</a:t>
            </a:r>
            <a:endParaRPr lang="en-GB" altLang="en-US" sz="1600" dirty="0">
              <a:ea typeface="ヒラギノ角ゴ Pro W3"/>
              <a:cs typeface="ヒラギノ角ゴ Pro W3"/>
            </a:endParaRPr>
          </a:p>
          <a:p>
            <a:pPr marL="539750" indent="-539750" eaLnBrk="1" hangingPunct="1">
              <a:spcBef>
                <a:spcPct val="0"/>
              </a:spcBef>
              <a:buFontTx/>
              <a:buAutoNum type="arabicPeriod"/>
            </a:pPr>
            <a:r>
              <a:rPr lang="en-GB" altLang="en-US" sz="1600" dirty="0">
                <a:ea typeface="ヒラギノ角ゴ Pro W3"/>
                <a:cs typeface="ヒラギノ角ゴ Pro W3"/>
              </a:rPr>
              <a:t>BAYER CROPSCIENCE </a:t>
            </a:r>
            <a:r>
              <a:rPr lang="en-GB" altLang="en-US" sz="1600" dirty="0" smtClean="0">
                <a:ea typeface="ヒラギノ角ゴ Pro W3"/>
                <a:cs typeface="ヒラギノ角ゴ Pro W3"/>
              </a:rPr>
              <a:t>AKTIENGESELLSCHAFT – (151)</a:t>
            </a:r>
            <a:endParaRPr lang="en-GB" altLang="en-US" sz="1600" dirty="0">
              <a:ea typeface="ヒラギノ角ゴ Pro W3"/>
              <a:cs typeface="ヒラギノ角ゴ Pro W3"/>
            </a:endParaRPr>
          </a:p>
          <a:p>
            <a:pPr marL="539750" indent="-539750" eaLnBrk="1" hangingPunct="1">
              <a:spcBef>
                <a:spcPct val="0"/>
              </a:spcBef>
              <a:buFontTx/>
              <a:buAutoNum type="arabicPeriod"/>
            </a:pPr>
            <a:r>
              <a:rPr lang="en-GB" altLang="en-US" sz="1600" dirty="0">
                <a:ea typeface="ヒラギノ角ゴ Pro W3"/>
                <a:cs typeface="ヒラギノ角ゴ Pro W3"/>
              </a:rPr>
              <a:t>DAIMLER </a:t>
            </a:r>
            <a:r>
              <a:rPr lang="en-GB" altLang="en-US" sz="1600" dirty="0" smtClean="0">
                <a:ea typeface="ヒラギノ角ゴ Pro W3"/>
                <a:cs typeface="ヒラギノ角ゴ Pro W3"/>
              </a:rPr>
              <a:t>AG – (147)</a:t>
            </a:r>
            <a:endParaRPr lang="en-GB" altLang="en-US" sz="1600" dirty="0">
              <a:ea typeface="ヒラギノ角ゴ Pro W3"/>
              <a:cs typeface="ヒラギノ角ゴ Pro W3"/>
            </a:endParaRPr>
          </a:p>
          <a:p>
            <a:pPr marL="539750" indent="-539750" eaLnBrk="1" hangingPunct="1">
              <a:spcBef>
                <a:spcPct val="0"/>
              </a:spcBef>
              <a:buFontTx/>
              <a:buAutoNum type="arabicPeriod"/>
            </a:pPr>
            <a:r>
              <a:rPr lang="en-GB" altLang="en-US" sz="1600" dirty="0">
                <a:ea typeface="ヒラギノ角ゴ Pro W3"/>
                <a:cs typeface="ヒラギノ角ゴ Pro W3"/>
              </a:rPr>
              <a:t>VOLKSWAGEN </a:t>
            </a:r>
            <a:r>
              <a:rPr lang="en-GB" altLang="en-US" sz="1600" dirty="0" smtClean="0">
                <a:ea typeface="ヒラギノ角ゴ Pro W3"/>
                <a:cs typeface="ヒラギノ角ゴ Pro W3"/>
              </a:rPr>
              <a:t>AKTIENGESELLSCHAFT – (146)</a:t>
            </a:r>
            <a:endParaRPr lang="en-GB" altLang="en-US" sz="1600" dirty="0">
              <a:ea typeface="ヒラギノ角ゴ Pro W3"/>
              <a:cs typeface="ヒラギノ角ゴ Pro W3"/>
            </a:endParaRPr>
          </a:p>
          <a:p>
            <a:pPr marL="539750" indent="-539750" eaLnBrk="1" hangingPunct="1">
              <a:spcBef>
                <a:spcPct val="0"/>
              </a:spcBef>
              <a:buFontTx/>
              <a:buAutoNum type="arabicPeriod"/>
            </a:pPr>
            <a:r>
              <a:rPr lang="en-GB" altLang="en-US" sz="1600" dirty="0">
                <a:ea typeface="ヒラギノ角ゴ Pro W3"/>
                <a:cs typeface="ヒラギノ角ゴ Pro W3"/>
              </a:rPr>
              <a:t>BAYER MATERIALSCIENCE </a:t>
            </a:r>
            <a:r>
              <a:rPr lang="en-GB" altLang="en-US" sz="1600" dirty="0" smtClean="0">
                <a:ea typeface="ヒラギノ角ゴ Pro W3"/>
                <a:cs typeface="ヒラギノ角ゴ Pro W3"/>
              </a:rPr>
              <a:t>AG – (127)</a:t>
            </a:r>
            <a:endParaRPr lang="en-GB" altLang="en-US" sz="1600" dirty="0">
              <a:ea typeface="ヒラギノ角ゴ Pro W3"/>
              <a:cs typeface="ヒラギノ角ゴ Pro W3"/>
            </a:endParaRPr>
          </a:p>
          <a:p>
            <a:pPr marL="539750" indent="-539750" eaLnBrk="1" hangingPunct="1">
              <a:spcBef>
                <a:spcPct val="0"/>
              </a:spcBef>
              <a:buFontTx/>
              <a:buAutoNum type="arabicPeriod"/>
            </a:pPr>
            <a:r>
              <a:rPr lang="en-GB" altLang="en-US" sz="1600" dirty="0">
                <a:ea typeface="ヒラギノ角ゴ Pro W3"/>
                <a:cs typeface="ヒラギノ角ゴ Pro W3"/>
              </a:rPr>
              <a:t>VOITH PATENT </a:t>
            </a:r>
            <a:r>
              <a:rPr lang="en-GB" altLang="en-US" sz="1600" dirty="0" smtClean="0">
                <a:ea typeface="ヒラギノ角ゴ Pro W3"/>
                <a:cs typeface="ヒラギノ角ゴ Pro W3"/>
              </a:rPr>
              <a:t>GMBH – (121)</a:t>
            </a:r>
            <a:endParaRPr lang="en-GB" altLang="en-US" sz="1600" dirty="0">
              <a:ea typeface="ヒラギノ角ゴ Pro W3"/>
              <a:cs typeface="ヒラギノ角ゴ Pro W3"/>
            </a:endParaRPr>
          </a:p>
        </p:txBody>
      </p:sp>
      <p:sp>
        <p:nvSpPr>
          <p:cNvPr id="3" name="Text Box 4"/>
          <p:cNvSpPr txBox="1">
            <a:spLocks noChangeArrowheads="1"/>
          </p:cNvSpPr>
          <p:nvPr/>
        </p:nvSpPr>
        <p:spPr bwMode="auto">
          <a:xfrm>
            <a:off x="2443734" y="6093296"/>
            <a:ext cx="191135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Blip>
                <a:blip r:embed="rId3"/>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3"/>
              </a:buBlip>
              <a:defRPr sz="2400">
                <a:solidFill>
                  <a:schemeClr val="tx1"/>
                </a:solidFill>
                <a:latin typeface="Arial" pitchFamily="34" charset="0"/>
                <a:cs typeface="Arial" pitchFamily="34" charset="0"/>
              </a:defRPr>
            </a:lvl4pPr>
            <a:lvl5pPr marL="2057400" indent="-22860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spcBef>
                <a:spcPct val="0"/>
              </a:spcBef>
              <a:buFontTx/>
              <a:buNone/>
            </a:pPr>
            <a:r>
              <a:rPr lang="en-US" altLang="en-US" sz="1800" dirty="0"/>
              <a:t>() of published</a:t>
            </a:r>
          </a:p>
          <a:p>
            <a:pPr>
              <a:spcBef>
                <a:spcPct val="0"/>
              </a:spcBef>
              <a:buFontTx/>
              <a:buNone/>
            </a:pPr>
            <a:r>
              <a:rPr lang="en-US" altLang="en-US" sz="1800" dirty="0"/>
              <a:t>PCT applications</a:t>
            </a:r>
          </a:p>
        </p:txBody>
      </p:sp>
      <p:sp>
        <p:nvSpPr>
          <p:cNvPr id="4" name="Title 1"/>
          <p:cNvSpPr>
            <a:spLocks noGrp="1"/>
          </p:cNvSpPr>
          <p:nvPr>
            <p:ph type="title"/>
          </p:nvPr>
        </p:nvSpPr>
        <p:spPr>
          <a:xfrm>
            <a:off x="370613" y="12228"/>
            <a:ext cx="8507288" cy="648072"/>
          </a:xfrm>
        </p:spPr>
        <p:txBody>
          <a:bodyPr/>
          <a:lstStyle/>
          <a:p>
            <a:r>
              <a:rPr lang="en-US" sz="3200" dirty="0" smtClean="0"/>
              <a:t>Top PCT </a:t>
            </a:r>
            <a:r>
              <a:rPr lang="en-US" sz="3200" dirty="0" err="1" smtClean="0"/>
              <a:t>Anmelder</a:t>
            </a:r>
            <a:r>
              <a:rPr lang="en-US" sz="3200" dirty="0" smtClean="0"/>
              <a:t> </a:t>
            </a:r>
            <a:r>
              <a:rPr lang="en-US" sz="3200" dirty="0" err="1" smtClean="0"/>
              <a:t>aus</a:t>
            </a:r>
            <a:r>
              <a:rPr lang="en-US" sz="3200" dirty="0" smtClean="0"/>
              <a:t> Deutschland 2014</a:t>
            </a:r>
            <a:endParaRPr lang="en-US" sz="3200" dirty="0"/>
          </a:p>
        </p:txBody>
      </p:sp>
    </p:spTree>
    <p:extLst>
      <p:ext uri="{BB962C8B-B14F-4D97-AF65-F5344CB8AC3E}">
        <p14:creationId xmlns:p14="http://schemas.microsoft.com/office/powerpoint/2010/main" val="1865955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subTitle" idx="1"/>
          </p:nvPr>
        </p:nvSpPr>
        <p:spPr>
          <a:xfrm>
            <a:off x="1219200" y="4103688"/>
            <a:ext cx="6305550" cy="1406525"/>
          </a:xfrm>
          <a:noFill/>
          <a:ln/>
        </p:spPr>
        <p:txBody>
          <a:bodyPr/>
          <a:lstStyle/>
          <a:p>
            <a:pPr marL="457200" indent="-457200">
              <a:buClr>
                <a:srgbClr val="00B0F0"/>
              </a:buClr>
              <a:buFont typeface="Wingdings" panose="05000000000000000000" pitchFamily="2" charset="2"/>
              <a:buChar char="n"/>
            </a:pPr>
            <a:r>
              <a:rPr lang="en-US" sz="3600" dirty="0" err="1">
                <a:solidFill>
                  <a:srgbClr val="00408C"/>
                </a:solidFill>
                <a:latin typeface="+mj-lt"/>
                <a:ea typeface="+mj-ea"/>
                <a:cs typeface="+mj-cs"/>
              </a:rPr>
              <a:t>Neuste</a:t>
            </a:r>
            <a:r>
              <a:rPr lang="en-US" sz="3600" dirty="0">
                <a:solidFill>
                  <a:srgbClr val="00408C"/>
                </a:solidFill>
                <a:latin typeface="+mj-lt"/>
                <a:ea typeface="+mj-ea"/>
                <a:cs typeface="+mj-cs"/>
              </a:rPr>
              <a:t> </a:t>
            </a:r>
            <a:r>
              <a:rPr lang="en-US" sz="3600" dirty="0" err="1">
                <a:solidFill>
                  <a:srgbClr val="00408C"/>
                </a:solidFill>
                <a:latin typeface="+mj-lt"/>
                <a:ea typeface="+mj-ea"/>
                <a:cs typeface="+mj-cs"/>
              </a:rPr>
              <a:t>Entwicklungen</a:t>
            </a:r>
            <a:endParaRPr lang="en-US" sz="3600" dirty="0">
              <a:solidFill>
                <a:srgbClr val="00408C"/>
              </a:solidFill>
              <a:latin typeface="+mj-lt"/>
              <a:ea typeface="+mj-ea"/>
              <a:cs typeface="+mj-cs"/>
            </a:endParaRPr>
          </a:p>
        </p:txBody>
      </p:sp>
    </p:spTree>
    <p:extLst>
      <p:ext uri="{BB962C8B-B14F-4D97-AF65-F5344CB8AC3E}">
        <p14:creationId xmlns:p14="http://schemas.microsoft.com/office/powerpoint/2010/main" val="2729662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69500" y="227013"/>
            <a:ext cx="8874500" cy="825723"/>
          </a:xfrm>
        </p:spPr>
        <p:txBody>
          <a:bodyPr/>
          <a:lstStyle/>
          <a:p>
            <a:r>
              <a:rPr lang="de-DE" altLang="en-US" dirty="0" smtClean="0"/>
              <a:t>Änderungen der Ausführungsordnung</a:t>
            </a:r>
            <a:br>
              <a:rPr lang="de-DE" altLang="en-US" dirty="0" smtClean="0"/>
            </a:br>
            <a:r>
              <a:rPr lang="de-DE" altLang="en-US" dirty="0" smtClean="0"/>
              <a:t>mit Wirkung vom 1 Juli 2015</a:t>
            </a:r>
            <a:endParaRPr lang="de-DE" altLang="en-US" dirty="0"/>
          </a:p>
        </p:txBody>
      </p:sp>
      <p:sp>
        <p:nvSpPr>
          <p:cNvPr id="11267" name="Rectangle 3"/>
          <p:cNvSpPr>
            <a:spLocks noGrp="1" noChangeArrowheads="1"/>
          </p:cNvSpPr>
          <p:nvPr>
            <p:ph type="body" idx="1"/>
          </p:nvPr>
        </p:nvSpPr>
        <p:spPr>
          <a:xfrm>
            <a:off x="251520" y="1340768"/>
            <a:ext cx="8331200" cy="5438389"/>
          </a:xfrm>
        </p:spPr>
        <p:txBody>
          <a:bodyPr/>
          <a:lstStyle/>
          <a:p>
            <a:pPr>
              <a:spcBef>
                <a:spcPts val="600"/>
              </a:spcBef>
              <a:spcAft>
                <a:spcPts val="600"/>
              </a:spcAft>
            </a:pPr>
            <a:r>
              <a:rPr lang="de-DE" altLang="en-US" sz="2000" dirty="0" smtClean="0"/>
              <a:t>Wiederherstellung des Prioritätsrechts </a:t>
            </a:r>
          </a:p>
          <a:p>
            <a:pPr marL="808038" lvl="1" indent="-350838">
              <a:spcBef>
                <a:spcPts val="600"/>
              </a:spcBef>
              <a:spcAft>
                <a:spcPts val="600"/>
              </a:spcAft>
            </a:pPr>
            <a:r>
              <a:rPr lang="de-DE" altLang="en-US" sz="2000" dirty="0" smtClean="0"/>
              <a:t>Änderung der Regeln 49</a:t>
            </a:r>
            <a:r>
              <a:rPr lang="de-DE" altLang="en-US" sz="2000" i="1" dirty="0" smtClean="0"/>
              <a:t>ter </a:t>
            </a:r>
            <a:r>
              <a:rPr lang="de-DE" altLang="en-US" sz="2000" dirty="0" smtClean="0"/>
              <a:t>und </a:t>
            </a:r>
            <a:r>
              <a:rPr lang="de-DE" sz="2000" dirty="0" smtClean="0"/>
              <a:t>76</a:t>
            </a:r>
          </a:p>
          <a:p>
            <a:pPr lvl="2">
              <a:spcBef>
                <a:spcPts val="600"/>
              </a:spcBef>
              <a:spcAft>
                <a:spcPts val="600"/>
              </a:spcAft>
            </a:pPr>
            <a:r>
              <a:rPr lang="de-DE" altLang="en-US" sz="2000" dirty="0" smtClean="0"/>
              <a:t>Anträge auf Wiederherstellung des Prioritätsrechts müssen bei frühzeitigem Eintritt in die nationale Phase innerhalb eines Monats ab Eingang des Antrags beim nationalen Amt eingereicht werden</a:t>
            </a:r>
            <a:endParaRPr lang="de-DE" altLang="en-US" sz="2000" dirty="0"/>
          </a:p>
          <a:p>
            <a:pPr marL="342900" lvl="2" indent="-342900">
              <a:spcBef>
                <a:spcPts val="600"/>
              </a:spcBef>
              <a:spcAft>
                <a:spcPts val="600"/>
              </a:spcAft>
              <a:buClr>
                <a:srgbClr val="00B0F0"/>
              </a:buClr>
              <a:buSzPct val="150000"/>
              <a:buFont typeface="Arial" panose="020B0604020202020204" pitchFamily="34" charset="0"/>
              <a:buChar char="■"/>
            </a:pPr>
            <a:r>
              <a:rPr lang="en-US" sz="2000" dirty="0" err="1"/>
              <a:t>Änderung</a:t>
            </a:r>
            <a:r>
              <a:rPr lang="en-US" sz="2000" dirty="0"/>
              <a:t> </a:t>
            </a:r>
            <a:r>
              <a:rPr lang="en-US" sz="2000" dirty="0" err="1"/>
              <a:t>bei</a:t>
            </a:r>
            <a:r>
              <a:rPr lang="en-US" sz="2000" dirty="0"/>
              <a:t> den </a:t>
            </a:r>
            <a:r>
              <a:rPr lang="en-US" sz="2000" dirty="0" err="1"/>
              <a:t>Gebühren</a:t>
            </a:r>
            <a:endParaRPr lang="en-US" altLang="en-US" sz="2000" dirty="0"/>
          </a:p>
          <a:p>
            <a:pPr marL="808038" lvl="1" indent="-350838">
              <a:spcBef>
                <a:spcPts val="600"/>
              </a:spcBef>
              <a:spcAft>
                <a:spcPts val="600"/>
              </a:spcAft>
            </a:pPr>
            <a:r>
              <a:rPr lang="fr-CH" altLang="en-US" sz="2000" dirty="0" err="1"/>
              <a:t>Gebührenermä</a:t>
            </a:r>
            <a:r>
              <a:rPr lang="el-GR" sz="2000" dirty="0"/>
              <a:t>β</a:t>
            </a:r>
            <a:r>
              <a:rPr lang="fr-CH" altLang="en-US" sz="2000" dirty="0" err="1"/>
              <a:t>igung</a:t>
            </a:r>
            <a:r>
              <a:rPr lang="fr-CH" altLang="en-US" sz="2000" dirty="0"/>
              <a:t> </a:t>
            </a:r>
            <a:r>
              <a:rPr lang="fr-CH" altLang="en-US" sz="2000" dirty="0" err="1"/>
              <a:t>für</a:t>
            </a:r>
            <a:r>
              <a:rPr lang="fr-CH" altLang="en-US" sz="2000" dirty="0"/>
              <a:t> PCT-EASY-</a:t>
            </a:r>
            <a:r>
              <a:rPr lang="fr-CH" altLang="en-US" sz="2000" dirty="0" err="1"/>
              <a:t>Anmeldungen</a:t>
            </a:r>
            <a:r>
              <a:rPr lang="fr-CH" altLang="en-US" sz="2000" dirty="0"/>
              <a:t> </a:t>
            </a:r>
            <a:r>
              <a:rPr lang="fr-CH" altLang="en-US" sz="2000" dirty="0" err="1"/>
              <a:t>wird</a:t>
            </a:r>
            <a:r>
              <a:rPr lang="fr-CH" altLang="en-US" sz="2000" dirty="0"/>
              <a:t> ab 1. </a:t>
            </a:r>
            <a:r>
              <a:rPr lang="fr-CH" altLang="en-US" sz="2000" dirty="0" err="1"/>
              <a:t>Juli</a:t>
            </a:r>
            <a:r>
              <a:rPr lang="fr-CH" altLang="en-US" sz="2000" dirty="0"/>
              <a:t> 2015 </a:t>
            </a:r>
            <a:r>
              <a:rPr lang="fr-CH" altLang="en-US" sz="2000" dirty="0" err="1"/>
              <a:t>eingestellt</a:t>
            </a:r>
            <a:endParaRPr lang="fr-CH" altLang="en-US" sz="2000" dirty="0"/>
          </a:p>
          <a:p>
            <a:pPr marL="808038" lvl="1" indent="-350838">
              <a:spcBef>
                <a:spcPts val="600"/>
              </a:spcBef>
              <a:spcAft>
                <a:spcPts val="600"/>
              </a:spcAft>
            </a:pPr>
            <a:r>
              <a:rPr lang="fr-CH" sz="2000" dirty="0"/>
              <a:t>Neue Formel </a:t>
            </a:r>
            <a:r>
              <a:rPr lang="fr-CH" sz="2000" dirty="0" err="1"/>
              <a:t>zur</a:t>
            </a:r>
            <a:r>
              <a:rPr lang="fr-CH" sz="2000" dirty="0"/>
              <a:t> </a:t>
            </a:r>
            <a:r>
              <a:rPr lang="fr-CH" sz="2000" dirty="0" err="1"/>
              <a:t>Bestimmung</a:t>
            </a:r>
            <a:r>
              <a:rPr lang="fr-CH" sz="2000" dirty="0"/>
              <a:t> der </a:t>
            </a:r>
            <a:r>
              <a:rPr lang="fr-CH" sz="2000" dirty="0" err="1"/>
              <a:t>Berechtigung</a:t>
            </a:r>
            <a:r>
              <a:rPr lang="fr-CH" sz="2000" dirty="0"/>
              <a:t> </a:t>
            </a:r>
            <a:r>
              <a:rPr lang="fr-CH" sz="2000" dirty="0" err="1"/>
              <a:t>zur</a:t>
            </a:r>
            <a:r>
              <a:rPr lang="fr-CH" sz="2000" dirty="0"/>
              <a:t> 90%-</a:t>
            </a:r>
            <a:r>
              <a:rPr lang="fr-CH" sz="2000" dirty="0" err="1"/>
              <a:t>Gebührenermä</a:t>
            </a:r>
            <a:r>
              <a:rPr lang="el-GR" sz="2000" dirty="0"/>
              <a:t>β</a:t>
            </a:r>
            <a:r>
              <a:rPr lang="fr-CH" sz="2000" dirty="0" err="1"/>
              <a:t>igung</a:t>
            </a:r>
            <a:r>
              <a:rPr lang="fr-CH" sz="2000" dirty="0"/>
              <a:t> </a:t>
            </a:r>
            <a:r>
              <a:rPr lang="fr-CH" sz="2000" dirty="0" err="1"/>
              <a:t>für</a:t>
            </a:r>
            <a:r>
              <a:rPr lang="fr-CH" sz="2000" dirty="0"/>
              <a:t> </a:t>
            </a:r>
            <a:r>
              <a:rPr lang="fr-CH" sz="2000" dirty="0" err="1"/>
              <a:t>natürliche</a:t>
            </a:r>
            <a:r>
              <a:rPr lang="fr-CH" sz="2000" dirty="0"/>
              <a:t> </a:t>
            </a:r>
            <a:r>
              <a:rPr lang="fr-CH" sz="2000" dirty="0" err="1"/>
              <a:t>Personen</a:t>
            </a:r>
            <a:r>
              <a:rPr lang="fr-CH" sz="2000" dirty="0"/>
              <a:t> </a:t>
            </a:r>
            <a:r>
              <a:rPr lang="fr-CH" sz="2000" dirty="0" err="1"/>
              <a:t>aus</a:t>
            </a:r>
            <a:r>
              <a:rPr lang="fr-CH" sz="2000" dirty="0"/>
              <a:t> </a:t>
            </a:r>
            <a:r>
              <a:rPr lang="fr-CH" sz="2000" dirty="0" err="1"/>
              <a:t>bestimmten</a:t>
            </a:r>
            <a:r>
              <a:rPr lang="fr-CH" sz="2000" dirty="0"/>
              <a:t> </a:t>
            </a:r>
            <a:r>
              <a:rPr lang="fr-CH" sz="2000" dirty="0" err="1"/>
              <a:t>Ländern</a:t>
            </a:r>
            <a:r>
              <a:rPr lang="fr-CH" sz="2000" dirty="0"/>
              <a:t>, </a:t>
            </a:r>
            <a:r>
              <a:rPr lang="fr-CH" sz="2000" dirty="0" err="1"/>
              <a:t>basierend</a:t>
            </a:r>
            <a:r>
              <a:rPr lang="fr-CH" sz="2000" dirty="0"/>
              <a:t> </a:t>
            </a:r>
            <a:r>
              <a:rPr lang="fr-CH" sz="2000" dirty="0" err="1"/>
              <a:t>aus</a:t>
            </a:r>
            <a:r>
              <a:rPr lang="fr-CH" sz="2000" dirty="0"/>
              <a:t> </a:t>
            </a:r>
            <a:r>
              <a:rPr lang="fr-CH" sz="2000" dirty="0" err="1"/>
              <a:t>einer</a:t>
            </a:r>
            <a:r>
              <a:rPr lang="fr-CH" sz="2000" dirty="0"/>
              <a:t> </a:t>
            </a:r>
            <a:r>
              <a:rPr lang="fr-CH" sz="2000" dirty="0" err="1"/>
              <a:t>Kombination</a:t>
            </a:r>
            <a:r>
              <a:rPr lang="fr-CH" sz="2000" dirty="0"/>
              <a:t> von </a:t>
            </a:r>
            <a:r>
              <a:rPr lang="fr-CH" sz="2000" dirty="0" err="1"/>
              <a:t>Einkommen</a:t>
            </a:r>
            <a:r>
              <a:rPr lang="fr-CH" sz="2000" dirty="0"/>
              <a:t> </a:t>
            </a:r>
            <a:r>
              <a:rPr lang="fr-CH" sz="2000" dirty="0" err="1"/>
              <a:t>und</a:t>
            </a:r>
            <a:r>
              <a:rPr lang="fr-CH" sz="2000" dirty="0"/>
              <a:t> Innovation</a:t>
            </a:r>
            <a:endParaRPr lang="en-US" sz="2000" dirty="0"/>
          </a:p>
          <a:p>
            <a:pPr>
              <a:spcBef>
                <a:spcPts val="600"/>
              </a:spcBef>
              <a:spcAft>
                <a:spcPts val="600"/>
              </a:spcAft>
            </a:pPr>
            <a:endParaRPr lang="de-DE" altLang="en-US" sz="2200" dirty="0" smtClean="0"/>
          </a:p>
        </p:txBody>
      </p:sp>
    </p:spTree>
    <p:extLst>
      <p:ext uri="{BB962C8B-B14F-4D97-AF65-F5344CB8AC3E}">
        <p14:creationId xmlns:p14="http://schemas.microsoft.com/office/powerpoint/2010/main" val="8166120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08695" y="400050"/>
            <a:ext cx="8208912" cy="908720"/>
          </a:xfrm>
        </p:spPr>
        <p:txBody>
          <a:bodyPr/>
          <a:lstStyle/>
          <a:p>
            <a:r>
              <a:rPr lang="fr-CH" altLang="en-US" dirty="0" err="1" smtClean="0"/>
              <a:t>Neue</a:t>
            </a:r>
            <a:r>
              <a:rPr lang="fr-CH" altLang="en-US" dirty="0" smtClean="0"/>
              <a:t> </a:t>
            </a:r>
            <a:r>
              <a:rPr lang="fr-CH" altLang="en-US" dirty="0" err="1" smtClean="0"/>
              <a:t>ISAs</a:t>
            </a:r>
            <a:r>
              <a:rPr lang="fr-CH" altLang="en-US" dirty="0" smtClean="0"/>
              <a:t>/</a:t>
            </a:r>
            <a:r>
              <a:rPr lang="fr-CH" altLang="en-US" dirty="0" err="1" smtClean="0"/>
              <a:t>IPEAs</a:t>
            </a:r>
            <a:endParaRPr lang="en-US" altLang="en-US" dirty="0"/>
          </a:p>
        </p:txBody>
      </p:sp>
      <p:sp>
        <p:nvSpPr>
          <p:cNvPr id="24579" name="Rectangle 3"/>
          <p:cNvSpPr>
            <a:spLocks noGrp="1" noChangeArrowheads="1"/>
          </p:cNvSpPr>
          <p:nvPr>
            <p:ph type="body" idx="1"/>
          </p:nvPr>
        </p:nvSpPr>
        <p:spPr>
          <a:xfrm>
            <a:off x="459160" y="1553741"/>
            <a:ext cx="8145288" cy="4825306"/>
          </a:xfrm>
        </p:spPr>
        <p:txBody>
          <a:bodyPr/>
          <a:lstStyle/>
          <a:p>
            <a:pPr>
              <a:spcBef>
                <a:spcPts val="800"/>
              </a:spcBef>
              <a:spcAft>
                <a:spcPts val="800"/>
              </a:spcAft>
            </a:pPr>
            <a:r>
              <a:rPr lang="en-US" altLang="en-US" dirty="0" smtClean="0">
                <a:ea typeface="MS PGothic" pitchFamily="34" charset="-128"/>
              </a:rPr>
              <a:t>Das </a:t>
            </a:r>
            <a:r>
              <a:rPr lang="en-US" dirty="0" err="1" smtClean="0"/>
              <a:t>chilenische</a:t>
            </a:r>
            <a:r>
              <a:rPr lang="en-US" dirty="0" smtClean="0"/>
              <a:t> </a:t>
            </a:r>
            <a:r>
              <a:rPr lang="en-US" dirty="0" err="1"/>
              <a:t>Patentamt</a:t>
            </a:r>
            <a:r>
              <a:rPr lang="en-US" dirty="0"/>
              <a:t> hat am 22. </a:t>
            </a:r>
            <a:r>
              <a:rPr lang="en-US" dirty="0" err="1"/>
              <a:t>Oktober</a:t>
            </a:r>
            <a:r>
              <a:rPr lang="en-US" dirty="0"/>
              <a:t> 2014 seine </a:t>
            </a:r>
            <a:r>
              <a:rPr lang="en-US" dirty="0" err="1"/>
              <a:t>Arbeit</a:t>
            </a:r>
            <a:r>
              <a:rPr lang="en-US" dirty="0"/>
              <a:t> </a:t>
            </a:r>
            <a:r>
              <a:rPr lang="en-US" dirty="0" err="1"/>
              <a:t>als</a:t>
            </a:r>
            <a:r>
              <a:rPr lang="en-US" dirty="0"/>
              <a:t> ISA/IPEA </a:t>
            </a:r>
            <a:r>
              <a:rPr lang="en-US" dirty="0" err="1" smtClean="0"/>
              <a:t>aufgenommen</a:t>
            </a:r>
            <a:endParaRPr lang="en-US" altLang="en-US" dirty="0" smtClean="0">
              <a:ea typeface="MS PGothic" pitchFamily="34" charset="-128"/>
            </a:endParaRPr>
          </a:p>
          <a:p>
            <a:pPr>
              <a:spcBef>
                <a:spcPts val="800"/>
              </a:spcBef>
              <a:spcAft>
                <a:spcPts val="800"/>
              </a:spcAft>
            </a:pPr>
            <a:r>
              <a:rPr lang="en-US" altLang="en-US" dirty="0" smtClean="0">
                <a:ea typeface="MS PGothic" pitchFamily="34" charset="-128"/>
              </a:rPr>
              <a:t>20 </a:t>
            </a:r>
            <a:r>
              <a:rPr lang="en-US" altLang="en-US" dirty="0" err="1" smtClean="0">
                <a:ea typeface="MS PGothic" pitchFamily="34" charset="-128"/>
              </a:rPr>
              <a:t>Ämter</a:t>
            </a:r>
            <a:r>
              <a:rPr lang="en-US" altLang="en-US" dirty="0" smtClean="0">
                <a:ea typeface="MS PGothic" pitchFamily="34" charset="-128"/>
              </a:rPr>
              <a:t> </a:t>
            </a:r>
            <a:r>
              <a:rPr lang="en-US" altLang="en-US" dirty="0" err="1" smtClean="0">
                <a:ea typeface="MS PGothic" pitchFamily="34" charset="-128"/>
              </a:rPr>
              <a:t>haben</a:t>
            </a:r>
            <a:r>
              <a:rPr lang="en-US" altLang="en-US" dirty="0" smtClean="0">
                <a:ea typeface="MS PGothic" pitchFamily="34" charset="-128"/>
              </a:rPr>
              <a:t> nun den Status </a:t>
            </a:r>
            <a:r>
              <a:rPr lang="en-US" altLang="en-US" dirty="0" err="1" smtClean="0">
                <a:ea typeface="MS PGothic" pitchFamily="34" charset="-128"/>
              </a:rPr>
              <a:t>als</a:t>
            </a:r>
            <a:r>
              <a:rPr lang="en-US" altLang="en-US" dirty="0" smtClean="0">
                <a:ea typeface="MS PGothic" pitchFamily="34" charset="-128"/>
              </a:rPr>
              <a:t> ISA/IPEA;  das </a:t>
            </a:r>
            <a:r>
              <a:rPr lang="en-US" altLang="en-US" dirty="0" err="1" smtClean="0">
                <a:ea typeface="MS PGothic" pitchFamily="34" charset="-128"/>
              </a:rPr>
              <a:t>ukrainische</a:t>
            </a:r>
            <a:r>
              <a:rPr lang="en-US" altLang="en-US" dirty="0" smtClean="0">
                <a:ea typeface="MS PGothic" pitchFamily="34" charset="-128"/>
              </a:rPr>
              <a:t> </a:t>
            </a:r>
            <a:r>
              <a:rPr lang="en-US" altLang="en-US" dirty="0" err="1" smtClean="0">
                <a:ea typeface="MS PGothic" pitchFamily="34" charset="-128"/>
              </a:rPr>
              <a:t>Amt</a:t>
            </a:r>
            <a:r>
              <a:rPr lang="en-US" altLang="en-US" dirty="0" smtClean="0">
                <a:ea typeface="MS PGothic" pitchFamily="34" charset="-128"/>
              </a:rPr>
              <a:t> (2013) und das </a:t>
            </a:r>
            <a:r>
              <a:rPr lang="en-US" altLang="en-US" dirty="0" err="1" smtClean="0">
                <a:ea typeface="MS PGothic" pitchFamily="34" charset="-128"/>
              </a:rPr>
              <a:t>Amt</a:t>
            </a:r>
            <a:r>
              <a:rPr lang="en-US" altLang="en-US" dirty="0" smtClean="0">
                <a:ea typeface="MS PGothic" pitchFamily="34" charset="-128"/>
              </a:rPr>
              <a:t> von </a:t>
            </a:r>
            <a:r>
              <a:rPr lang="en-US" altLang="en-US" dirty="0" err="1" smtClean="0">
                <a:ea typeface="MS PGothic" pitchFamily="34" charset="-128"/>
              </a:rPr>
              <a:t>Singapur</a:t>
            </a:r>
            <a:r>
              <a:rPr lang="en-US" altLang="en-US" dirty="0" smtClean="0">
                <a:ea typeface="MS PGothic" pitchFamily="34" charset="-128"/>
              </a:rPr>
              <a:t> (2014) </a:t>
            </a:r>
            <a:r>
              <a:rPr lang="en-US" altLang="en-US" dirty="0" err="1" smtClean="0">
                <a:ea typeface="MS PGothic" pitchFamily="34" charset="-128"/>
              </a:rPr>
              <a:t>haben</a:t>
            </a:r>
            <a:r>
              <a:rPr lang="en-US" altLang="en-US" dirty="0" smtClean="0">
                <a:ea typeface="MS PGothic" pitchFamily="34" charset="-128"/>
              </a:rPr>
              <a:t> </a:t>
            </a:r>
            <a:r>
              <a:rPr lang="en-US" altLang="en-US" dirty="0" err="1" smtClean="0">
                <a:ea typeface="MS PGothic" pitchFamily="34" charset="-128"/>
              </a:rPr>
              <a:t>ihre</a:t>
            </a:r>
            <a:r>
              <a:rPr lang="en-US" altLang="en-US" dirty="0" smtClean="0">
                <a:ea typeface="MS PGothic" pitchFamily="34" charset="-128"/>
              </a:rPr>
              <a:t> </a:t>
            </a:r>
            <a:r>
              <a:rPr lang="en-US" altLang="en-US" dirty="0" err="1" smtClean="0">
                <a:ea typeface="MS PGothic" pitchFamily="34" charset="-128"/>
              </a:rPr>
              <a:t>Arbeit</a:t>
            </a:r>
            <a:r>
              <a:rPr lang="en-US" altLang="en-US" dirty="0" smtClean="0">
                <a:ea typeface="MS PGothic" pitchFamily="34" charset="-128"/>
              </a:rPr>
              <a:t> </a:t>
            </a:r>
            <a:r>
              <a:rPr lang="en-US" altLang="en-US" dirty="0" err="1" smtClean="0">
                <a:ea typeface="MS PGothic" pitchFamily="34" charset="-128"/>
              </a:rPr>
              <a:t>noch</a:t>
            </a:r>
            <a:r>
              <a:rPr lang="en-US" altLang="en-US" dirty="0" smtClean="0">
                <a:ea typeface="MS PGothic" pitchFamily="34" charset="-128"/>
              </a:rPr>
              <a:t> </a:t>
            </a:r>
            <a:r>
              <a:rPr lang="en-US" altLang="en-US" dirty="0" err="1" smtClean="0">
                <a:ea typeface="MS PGothic" pitchFamily="34" charset="-128"/>
              </a:rPr>
              <a:t>nicht</a:t>
            </a:r>
            <a:r>
              <a:rPr lang="en-US" altLang="en-US" dirty="0" smtClean="0">
                <a:ea typeface="MS PGothic" pitchFamily="34" charset="-128"/>
              </a:rPr>
              <a:t> </a:t>
            </a:r>
            <a:r>
              <a:rPr lang="en-US" altLang="en-US" dirty="0" err="1" smtClean="0">
                <a:ea typeface="MS PGothic" pitchFamily="34" charset="-128"/>
              </a:rPr>
              <a:t>aufgenommen</a:t>
            </a:r>
            <a:r>
              <a:rPr lang="en-US" altLang="en-US" dirty="0" smtClean="0">
                <a:ea typeface="MS PGothic" pitchFamily="34" charset="-128"/>
              </a:rPr>
              <a:t> </a:t>
            </a:r>
            <a:r>
              <a:rPr lang="en-US" altLang="en-US" dirty="0" err="1" smtClean="0">
                <a:ea typeface="MS PGothic" pitchFamily="34" charset="-128"/>
              </a:rPr>
              <a:t>haben</a:t>
            </a:r>
            <a:endParaRPr lang="en-US" altLang="en-US" dirty="0" smtClean="0">
              <a:ea typeface="MS PGothic" pitchFamily="34" charset="-128"/>
            </a:endParaRPr>
          </a:p>
          <a:p>
            <a:pPr>
              <a:spcBef>
                <a:spcPts val="800"/>
              </a:spcBef>
              <a:spcAft>
                <a:spcPts val="800"/>
              </a:spcAft>
            </a:pPr>
            <a:r>
              <a:rPr lang="en-US" altLang="en-US" dirty="0" smtClean="0">
                <a:ea typeface="MS PGothic" pitchFamily="34" charset="-128"/>
              </a:rPr>
              <a:t>Das </a:t>
            </a:r>
            <a:r>
              <a:rPr lang="en-US" altLang="en-US" dirty="0" err="1" smtClean="0">
                <a:ea typeface="MS PGothic" pitchFamily="34" charset="-128"/>
              </a:rPr>
              <a:t>Visegrad-Amt</a:t>
            </a:r>
            <a:r>
              <a:rPr lang="en-US" altLang="en-US" dirty="0" smtClean="0">
                <a:ea typeface="MS PGothic" pitchFamily="34" charset="-128"/>
              </a:rPr>
              <a:t> </a:t>
            </a:r>
            <a:r>
              <a:rPr lang="en-US" altLang="en-US" dirty="0" err="1" smtClean="0">
                <a:ea typeface="MS PGothic" pitchFamily="34" charset="-128"/>
              </a:rPr>
              <a:t>wird</a:t>
            </a:r>
            <a:r>
              <a:rPr lang="en-US" altLang="en-US" dirty="0" smtClean="0">
                <a:ea typeface="MS PGothic" pitchFamily="34" charset="-128"/>
              </a:rPr>
              <a:t> </a:t>
            </a:r>
            <a:r>
              <a:rPr lang="en-US" altLang="en-US" dirty="0" err="1" smtClean="0">
                <a:ea typeface="MS PGothic" pitchFamily="34" charset="-128"/>
              </a:rPr>
              <a:t>wahrscheinlich</a:t>
            </a:r>
            <a:r>
              <a:rPr lang="en-US" altLang="en-US" dirty="0" smtClean="0">
                <a:ea typeface="MS PGothic" pitchFamily="34" charset="-128"/>
              </a:rPr>
              <a:t> </a:t>
            </a:r>
            <a:r>
              <a:rPr lang="en-US" altLang="en-US" dirty="0" err="1" smtClean="0">
                <a:ea typeface="MS PGothic" pitchFamily="34" charset="-128"/>
              </a:rPr>
              <a:t>als</a:t>
            </a:r>
            <a:r>
              <a:rPr lang="en-US" altLang="en-US" dirty="0" smtClean="0">
                <a:ea typeface="MS PGothic" pitchFamily="34" charset="-128"/>
              </a:rPr>
              <a:t> </a:t>
            </a:r>
            <a:r>
              <a:rPr lang="en-US" altLang="en-US" dirty="0" err="1" smtClean="0">
                <a:ea typeface="MS PGothic" pitchFamily="34" charset="-128"/>
              </a:rPr>
              <a:t>nächstes</a:t>
            </a:r>
            <a:r>
              <a:rPr lang="en-US" altLang="en-US" dirty="0" smtClean="0">
                <a:ea typeface="MS PGothic" pitchFamily="34" charset="-128"/>
              </a:rPr>
              <a:t> </a:t>
            </a:r>
            <a:r>
              <a:rPr lang="en-US" altLang="en-US" dirty="0" err="1" smtClean="0">
                <a:ea typeface="MS PGothic" pitchFamily="34" charset="-128"/>
              </a:rPr>
              <a:t>Amt</a:t>
            </a:r>
            <a:r>
              <a:rPr lang="en-US" altLang="en-US" dirty="0" smtClean="0">
                <a:ea typeface="MS PGothic" pitchFamily="34" charset="-128"/>
              </a:rPr>
              <a:t> </a:t>
            </a:r>
            <a:r>
              <a:rPr lang="en-US" altLang="en-US" dirty="0" err="1" smtClean="0">
                <a:ea typeface="MS PGothic" pitchFamily="34" charset="-128"/>
              </a:rPr>
              <a:t>als</a:t>
            </a:r>
            <a:r>
              <a:rPr lang="en-US" altLang="en-US" dirty="0" smtClean="0">
                <a:ea typeface="MS PGothic" pitchFamily="34" charset="-128"/>
              </a:rPr>
              <a:t> ISA/IPEA von der </a:t>
            </a:r>
            <a:r>
              <a:rPr lang="en-US" altLang="en-US" dirty="0" err="1" smtClean="0">
                <a:ea typeface="MS PGothic" pitchFamily="34" charset="-128"/>
              </a:rPr>
              <a:t>Generalversammlung</a:t>
            </a:r>
            <a:r>
              <a:rPr lang="en-US" altLang="en-US" dirty="0" smtClean="0">
                <a:ea typeface="MS PGothic" pitchFamily="34" charset="-128"/>
              </a:rPr>
              <a:t> </a:t>
            </a:r>
            <a:r>
              <a:rPr lang="en-US" altLang="en-US" dirty="0" err="1" smtClean="0">
                <a:ea typeface="MS PGothic" pitchFamily="34" charset="-128"/>
              </a:rPr>
              <a:t>genehmigt</a:t>
            </a:r>
            <a:r>
              <a:rPr lang="en-US" altLang="en-US" dirty="0" smtClean="0">
                <a:ea typeface="MS PGothic" pitchFamily="34" charset="-128"/>
              </a:rPr>
              <a:t> </a:t>
            </a:r>
            <a:r>
              <a:rPr lang="en-US" altLang="en-US" dirty="0" err="1" smtClean="0">
                <a:ea typeface="MS PGothic" pitchFamily="34" charset="-128"/>
              </a:rPr>
              <a:t>werden</a:t>
            </a:r>
            <a:endParaRPr lang="en-US" altLang="en-US" dirty="0" smtClean="0">
              <a:ea typeface="MS PGothic" pitchFamily="34" charset="-128"/>
            </a:endParaRPr>
          </a:p>
        </p:txBody>
      </p:sp>
    </p:spTree>
    <p:extLst>
      <p:ext uri="{BB962C8B-B14F-4D97-AF65-F5344CB8AC3E}">
        <p14:creationId xmlns:p14="http://schemas.microsoft.com/office/powerpoint/2010/main" val="394907505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68313" y="261938"/>
            <a:ext cx="8229600" cy="941387"/>
          </a:xfrm>
        </p:spPr>
        <p:txBody>
          <a:bodyPr/>
          <a:lstStyle/>
          <a:p>
            <a:r>
              <a:rPr lang="fr-CH" altLang="en-US" dirty="0" err="1" smtClean="0"/>
              <a:t>Was</a:t>
            </a:r>
            <a:r>
              <a:rPr lang="fr-CH" altLang="en-US" dirty="0" smtClean="0"/>
              <a:t> </a:t>
            </a:r>
            <a:r>
              <a:rPr lang="fr-CH" altLang="en-US" dirty="0" err="1" smtClean="0"/>
              <a:t>ist</a:t>
            </a:r>
            <a:r>
              <a:rPr lang="fr-CH" altLang="en-US" dirty="0" smtClean="0"/>
              <a:t> </a:t>
            </a:r>
            <a:r>
              <a:rPr lang="fr-CH" altLang="en-US" dirty="0" err="1" smtClean="0"/>
              <a:t>ePCT</a:t>
            </a:r>
            <a:endParaRPr lang="en-US" altLang="en-US" dirty="0"/>
          </a:p>
        </p:txBody>
      </p:sp>
      <p:sp>
        <p:nvSpPr>
          <p:cNvPr id="143363" name="Rectangle 3"/>
          <p:cNvSpPr>
            <a:spLocks noGrp="1" noChangeArrowheads="1"/>
          </p:cNvSpPr>
          <p:nvPr>
            <p:ph type="body" idx="1"/>
          </p:nvPr>
        </p:nvSpPr>
        <p:spPr>
          <a:xfrm>
            <a:off x="516283" y="1377698"/>
            <a:ext cx="7872141" cy="4874231"/>
          </a:xfrm>
        </p:spPr>
        <p:txBody>
          <a:bodyPr/>
          <a:lstStyle/>
          <a:p>
            <a:pPr>
              <a:spcBef>
                <a:spcPts val="600"/>
              </a:spcBef>
              <a:spcAft>
                <a:spcPts val="600"/>
              </a:spcAft>
            </a:pPr>
            <a:r>
              <a:rPr lang="de-DE" altLang="en-US" dirty="0" smtClean="0"/>
              <a:t>WIPO Onlineportal, das PCT-Dienstleistungen für Anmelder und Ämter anbietet</a:t>
            </a:r>
          </a:p>
          <a:p>
            <a:pPr>
              <a:spcBef>
                <a:spcPts val="600"/>
              </a:spcBef>
              <a:spcAft>
                <a:spcPts val="600"/>
              </a:spcAft>
            </a:pPr>
            <a:r>
              <a:rPr lang="de-DE" dirty="0" smtClean="0"/>
              <a:t>Benutzeroberfläche in allen PCT-Sprachen</a:t>
            </a:r>
            <a:endParaRPr lang="de-DE" altLang="en-US" dirty="0" smtClean="0"/>
          </a:p>
          <a:p>
            <a:pPr>
              <a:spcBef>
                <a:spcPts val="600"/>
              </a:spcBef>
              <a:spcAft>
                <a:spcPts val="600"/>
              </a:spcAft>
            </a:pPr>
            <a:r>
              <a:rPr lang="de-DE" altLang="en-US" dirty="0" smtClean="0"/>
              <a:t>Sicherer Zugriff auf PCT-Anmeldungen in der vom Internationalen Büro geführten elektronischen Datenbank </a:t>
            </a:r>
          </a:p>
          <a:p>
            <a:pPr>
              <a:spcBef>
                <a:spcPts val="600"/>
              </a:spcBef>
              <a:spcAft>
                <a:spcPts val="600"/>
              </a:spcAft>
            </a:pPr>
            <a:r>
              <a:rPr lang="de-DE" altLang="en-US" dirty="0" smtClean="0"/>
              <a:t>Die meisten Handlungen im Zusammenhang mit PCT- Anmeldungen beim Internationalen Büro können elektronisch vorgenommen werden</a:t>
            </a:r>
          </a:p>
          <a:p>
            <a:pPr>
              <a:spcBef>
                <a:spcPts val="600"/>
              </a:spcBef>
              <a:spcAft>
                <a:spcPts val="600"/>
              </a:spcAft>
            </a:pPr>
            <a:r>
              <a:rPr lang="de-DE" altLang="en-US" dirty="0" smtClean="0"/>
              <a:t>Online-Einreichung von PCT-Anmeldungen mit ePCT</a:t>
            </a:r>
            <a:endParaRPr lang="de-DE" altLang="en-US" sz="2000" dirty="0"/>
          </a:p>
        </p:txBody>
      </p:sp>
    </p:spTree>
    <p:extLst>
      <p:ext uri="{BB962C8B-B14F-4D97-AF65-F5344CB8AC3E}">
        <p14:creationId xmlns:p14="http://schemas.microsoft.com/office/powerpoint/2010/main" val="21294450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a:spLocks noChangeArrowheads="1"/>
          </p:cNvSpPr>
          <p:nvPr/>
        </p:nvSpPr>
        <p:spPr bwMode="auto">
          <a:xfrm rot="19215880">
            <a:off x="5330819" y="1913520"/>
            <a:ext cx="609600" cy="457200"/>
          </a:xfrm>
          <a:prstGeom prst="righ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002060"/>
              </a:solidFill>
            </a:endParaRPr>
          </a:p>
        </p:txBody>
      </p:sp>
      <p:sp>
        <p:nvSpPr>
          <p:cNvPr id="5" name="Text Box 5"/>
          <p:cNvSpPr txBox="1">
            <a:spLocks noChangeArrowheads="1"/>
          </p:cNvSpPr>
          <p:nvPr/>
        </p:nvSpPr>
        <p:spPr bwMode="auto">
          <a:xfrm>
            <a:off x="5827252" y="815807"/>
            <a:ext cx="259228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fontAlgn="base">
              <a:spcBef>
                <a:spcPct val="50000"/>
              </a:spcBef>
              <a:spcAft>
                <a:spcPct val="0"/>
              </a:spcAft>
            </a:pPr>
            <a:r>
              <a:rPr lang="en-US" sz="2000" dirty="0">
                <a:solidFill>
                  <a:srgbClr val="00408C"/>
                </a:solidFill>
                <a:latin typeface="Arial"/>
                <a:cs typeface="Arial"/>
              </a:rPr>
              <a:t>Norm Setting</a:t>
            </a:r>
            <a:r>
              <a:rPr lang="en-US" dirty="0">
                <a:solidFill>
                  <a:srgbClr val="0070C0"/>
                </a:solidFill>
                <a:latin typeface="Arial"/>
                <a:cs typeface="Arial"/>
              </a:rPr>
              <a:t/>
            </a:r>
            <a:br>
              <a:rPr lang="en-US" dirty="0">
                <a:solidFill>
                  <a:srgbClr val="0070C0"/>
                </a:solidFill>
                <a:latin typeface="Arial"/>
                <a:cs typeface="Arial"/>
              </a:rPr>
            </a:br>
            <a:endParaRPr lang="en-US" dirty="0">
              <a:solidFill>
                <a:srgbClr val="0070C0"/>
              </a:solidFill>
              <a:latin typeface="Arial"/>
              <a:cs typeface="Arial"/>
            </a:endParaRPr>
          </a:p>
        </p:txBody>
      </p:sp>
      <p:sp>
        <p:nvSpPr>
          <p:cNvPr id="6" name="AutoShape 6"/>
          <p:cNvSpPr>
            <a:spLocks noChangeArrowheads="1"/>
          </p:cNvSpPr>
          <p:nvPr/>
        </p:nvSpPr>
        <p:spPr bwMode="auto">
          <a:xfrm rot="18400663">
            <a:off x="5413921" y="4374161"/>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7" name="Text Box 7"/>
          <p:cNvSpPr txBox="1">
            <a:spLocks noChangeArrowheads="1"/>
          </p:cNvSpPr>
          <p:nvPr/>
        </p:nvSpPr>
        <p:spPr bwMode="auto">
          <a:xfrm>
            <a:off x="179512" y="692697"/>
            <a:ext cx="282508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sz="2000" dirty="0">
                <a:solidFill>
                  <a:srgbClr val="00408C"/>
                </a:solidFill>
              </a:rPr>
              <a:t>Economic Development</a:t>
            </a:r>
          </a:p>
        </p:txBody>
      </p:sp>
      <p:sp>
        <p:nvSpPr>
          <p:cNvPr id="8" name="AutoShape 8"/>
          <p:cNvSpPr>
            <a:spLocks noChangeArrowheads="1"/>
          </p:cNvSpPr>
          <p:nvPr/>
        </p:nvSpPr>
        <p:spPr bwMode="auto">
          <a:xfrm rot="2616379">
            <a:off x="2771800" y="1886807"/>
            <a:ext cx="609600" cy="457200"/>
          </a:xfrm>
          <a:prstGeom prst="lef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9" name="Text Box 9"/>
          <p:cNvSpPr txBox="1">
            <a:spLocks noChangeArrowheads="1"/>
          </p:cNvSpPr>
          <p:nvPr/>
        </p:nvSpPr>
        <p:spPr bwMode="auto">
          <a:xfrm>
            <a:off x="5232519" y="5301208"/>
            <a:ext cx="385192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fontAlgn="base">
              <a:spcBef>
                <a:spcPct val="50000"/>
              </a:spcBef>
              <a:spcAft>
                <a:spcPct val="0"/>
              </a:spcAft>
            </a:pPr>
            <a:r>
              <a:rPr lang="en-US" sz="2000" dirty="0">
                <a:solidFill>
                  <a:srgbClr val="00408C"/>
                </a:solidFill>
                <a:latin typeface="Arial"/>
                <a:cs typeface="Arial"/>
              </a:rPr>
              <a:t>Global Infrastructure</a:t>
            </a:r>
          </a:p>
        </p:txBody>
      </p:sp>
      <p:pic>
        <p:nvPicPr>
          <p:cNvPr id="10" name="Picture 10" descr="WIPO-E-BLU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84617" y="2491155"/>
            <a:ext cx="2244967" cy="15841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2"/>
          <p:cNvSpPr>
            <a:spLocks noChangeArrowheads="1"/>
          </p:cNvSpPr>
          <p:nvPr/>
        </p:nvSpPr>
        <p:spPr bwMode="auto">
          <a:xfrm rot="2781833">
            <a:off x="2875597" y="4303877"/>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12" name="Text Box 13"/>
          <p:cNvSpPr txBox="1">
            <a:spLocks noChangeArrowheads="1"/>
          </p:cNvSpPr>
          <p:nvPr/>
        </p:nvSpPr>
        <p:spPr bwMode="auto">
          <a:xfrm>
            <a:off x="179512" y="5301208"/>
            <a:ext cx="38884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fontAlgn="base">
              <a:spcBef>
                <a:spcPct val="50000"/>
              </a:spcBef>
              <a:spcAft>
                <a:spcPct val="0"/>
              </a:spcAft>
            </a:pPr>
            <a:r>
              <a:rPr lang="en-US" sz="2000" dirty="0" smtClean="0">
                <a:solidFill>
                  <a:srgbClr val="00408C"/>
                </a:solidFill>
                <a:latin typeface="Arial"/>
                <a:cs typeface="Arial"/>
              </a:rPr>
              <a:t>        Services </a:t>
            </a:r>
            <a:r>
              <a:rPr lang="en-US" sz="2000" dirty="0">
                <a:solidFill>
                  <a:srgbClr val="00408C"/>
                </a:solidFill>
                <a:latin typeface="Arial"/>
                <a:cs typeface="Arial"/>
              </a:rPr>
              <a:t>to Industry</a:t>
            </a:r>
          </a:p>
        </p:txBody>
      </p:sp>
    </p:spTree>
    <p:extLst>
      <p:ext uri="{BB962C8B-B14F-4D97-AF65-F5344CB8AC3E}">
        <p14:creationId xmlns:p14="http://schemas.microsoft.com/office/powerpoint/2010/main" val="28733210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408679" y="292900"/>
            <a:ext cx="6755609" cy="562325"/>
          </a:xfrm>
        </p:spPr>
        <p:txBody>
          <a:bodyPr/>
          <a:lstStyle/>
          <a:p>
            <a:r>
              <a:rPr lang="de-DE" altLang="en-US" dirty="0" smtClean="0"/>
              <a:t>ePCT Dienstarten</a:t>
            </a:r>
            <a:endParaRPr lang="de-DE" altLang="en-US" dirty="0"/>
          </a:p>
        </p:txBody>
      </p:sp>
      <p:sp>
        <p:nvSpPr>
          <p:cNvPr id="145411" name="Rectangle 3"/>
          <p:cNvSpPr>
            <a:spLocks noGrp="1" noChangeArrowheads="1"/>
          </p:cNvSpPr>
          <p:nvPr>
            <p:ph type="body" idx="1"/>
          </p:nvPr>
        </p:nvSpPr>
        <p:spPr>
          <a:xfrm>
            <a:off x="366661" y="1124744"/>
            <a:ext cx="8496944" cy="5453357"/>
          </a:xfrm>
        </p:spPr>
        <p:txBody>
          <a:bodyPr/>
          <a:lstStyle/>
          <a:p>
            <a:pPr marL="342900" lvl="1" indent="-342900">
              <a:spcBef>
                <a:spcPts val="300"/>
              </a:spcBef>
              <a:spcAft>
                <a:spcPts val="400"/>
              </a:spcAft>
              <a:buClr>
                <a:srgbClr val="00B0F0"/>
              </a:buClr>
              <a:buSzPct val="150000"/>
              <a:buFont typeface="Arial" panose="020B0604020202020204" pitchFamily="34" charset="0"/>
              <a:buChar char="■"/>
            </a:pPr>
            <a:r>
              <a:rPr lang="de-DE" sz="2000" dirty="0" smtClean="0"/>
              <a:t>Ein einziges WIPO Benutzerkonto (Benutzername und Passwort) erforderlich, um „</a:t>
            </a:r>
            <a:r>
              <a:rPr lang="de-DE" altLang="en-US" sz="2000" dirty="0" smtClean="0"/>
              <a:t>private services” und „public services” zu nutzen</a:t>
            </a:r>
            <a:endParaRPr lang="de-DE" sz="2000" dirty="0" smtClean="0"/>
          </a:p>
          <a:p>
            <a:pPr>
              <a:spcBef>
                <a:spcPts val="300"/>
              </a:spcBef>
              <a:spcAft>
                <a:spcPts val="400"/>
              </a:spcAft>
            </a:pPr>
            <a:r>
              <a:rPr lang="de-DE" sz="2000" dirty="0" smtClean="0"/>
              <a:t>Öffentliche ePCT-Dienste (ePCT </a:t>
            </a:r>
            <a:r>
              <a:rPr lang="de-DE" altLang="en-US" sz="2000" dirty="0" smtClean="0"/>
              <a:t>„</a:t>
            </a:r>
            <a:r>
              <a:rPr lang="de-DE" sz="2000" dirty="0" smtClean="0"/>
              <a:t>public services”)</a:t>
            </a:r>
          </a:p>
          <a:p>
            <a:pPr marL="877888" lvl="1" indent="-420688">
              <a:spcBef>
                <a:spcPts val="300"/>
              </a:spcBef>
              <a:spcAft>
                <a:spcPts val="400"/>
              </a:spcAft>
            </a:pPr>
            <a:r>
              <a:rPr lang="de-DE" sz="2000" dirty="0" smtClean="0"/>
              <a:t>Eingeschränkte Funktionalität (Hochladen von Dokumenten und Einwendungen Dritter) für alle PCT-Anmeldungen, unabhängig vom Anmeldedatum</a:t>
            </a:r>
            <a:endParaRPr lang="de-DE" altLang="en-US" sz="2000" dirty="0" smtClean="0"/>
          </a:p>
          <a:p>
            <a:pPr>
              <a:spcBef>
                <a:spcPts val="300"/>
              </a:spcBef>
              <a:spcAft>
                <a:spcPts val="400"/>
              </a:spcAft>
            </a:pPr>
            <a:r>
              <a:rPr lang="de-DE" sz="2000" dirty="0" smtClean="0"/>
              <a:t>Private ePCT-Dienste (ePCT </a:t>
            </a:r>
            <a:r>
              <a:rPr lang="de-DE" altLang="en-US" sz="2000" dirty="0" smtClean="0"/>
              <a:t>„</a:t>
            </a:r>
            <a:r>
              <a:rPr lang="de-DE" sz="2000" dirty="0" smtClean="0"/>
              <a:t>private services”)</a:t>
            </a:r>
          </a:p>
          <a:p>
            <a:pPr marL="877888" lvl="1" indent="-420688">
              <a:spcBef>
                <a:spcPts val="300"/>
              </a:spcBef>
              <a:spcAft>
                <a:spcPts val="400"/>
              </a:spcAft>
            </a:pPr>
            <a:r>
              <a:rPr lang="de-DE" sz="2000" dirty="0" smtClean="0"/>
              <a:t>Zusätzliche Authentifizierung mittels digitalem Zertifikat erforderlich</a:t>
            </a:r>
          </a:p>
          <a:p>
            <a:pPr marL="877888" lvl="1" indent="-420688">
              <a:spcBef>
                <a:spcPts val="300"/>
              </a:spcBef>
              <a:spcAft>
                <a:spcPts val="400"/>
              </a:spcAft>
            </a:pPr>
            <a:r>
              <a:rPr lang="de-DE" sz="2000" dirty="0" smtClean="0"/>
              <a:t>Zugang zur vollen Bandbreite an Leistungen und Funktionen, einschließlich online-Einreichung</a:t>
            </a:r>
          </a:p>
          <a:p>
            <a:pPr marL="877888" lvl="1" indent="-420688">
              <a:spcBef>
                <a:spcPts val="300"/>
              </a:spcBef>
              <a:spcAft>
                <a:spcPts val="400"/>
              </a:spcAft>
            </a:pPr>
            <a:r>
              <a:rPr lang="de-DE" sz="2000" dirty="0" smtClean="0"/>
              <a:t>Zugang zu PCT-Anmeldungen mit Anmeldedatum ab 1. Januar 2009, einschlieβlich unveröffentlichter Anmeldungen</a:t>
            </a:r>
          </a:p>
        </p:txBody>
      </p:sp>
      <p:sp>
        <p:nvSpPr>
          <p:cNvPr id="4" name="TextBox 3"/>
          <p:cNvSpPr txBox="1"/>
          <p:nvPr/>
        </p:nvSpPr>
        <p:spPr>
          <a:xfrm>
            <a:off x="6621908" y="855225"/>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234112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err="1"/>
              <a:t>Hilfe</a:t>
            </a:r>
            <a:r>
              <a:rPr lang="en-US" altLang="en-US" dirty="0"/>
              <a:t> </a:t>
            </a:r>
            <a:r>
              <a:rPr lang="en-US" altLang="en-US" dirty="0" err="1"/>
              <a:t>mit</a:t>
            </a:r>
            <a:r>
              <a:rPr lang="en-US" altLang="en-US" dirty="0"/>
              <a:t> </a:t>
            </a:r>
            <a:r>
              <a:rPr lang="en-US" altLang="en-US" dirty="0" err="1"/>
              <a:t>ePCT</a:t>
            </a:r>
            <a:endParaRPr lang="en-US" dirty="0"/>
          </a:p>
        </p:txBody>
      </p:sp>
      <p:sp>
        <p:nvSpPr>
          <p:cNvPr id="3" name="Content Placeholder 2"/>
          <p:cNvSpPr>
            <a:spLocks noGrp="1"/>
          </p:cNvSpPr>
          <p:nvPr>
            <p:ph idx="1"/>
          </p:nvPr>
        </p:nvSpPr>
        <p:spPr>
          <a:xfrm>
            <a:off x="467544" y="1484784"/>
            <a:ext cx="7643192" cy="4450103"/>
          </a:xfrm>
        </p:spPr>
        <p:txBody>
          <a:bodyPr/>
          <a:lstStyle/>
          <a:p>
            <a:pPr>
              <a:spcBef>
                <a:spcPts val="800"/>
              </a:spcBef>
              <a:spcAft>
                <a:spcPts val="800"/>
              </a:spcAft>
            </a:pPr>
            <a:r>
              <a:rPr lang="de-DE" altLang="en-US" sz="2000" dirty="0" smtClean="0"/>
              <a:t>Nutzen Sie den „CONTACT US” Link in der ePCT Überschrift (oben rechts)</a:t>
            </a:r>
            <a:endParaRPr lang="de-DE" sz="2000" dirty="0" smtClean="0"/>
          </a:p>
          <a:p>
            <a:pPr>
              <a:spcBef>
                <a:spcPts val="800"/>
              </a:spcBef>
              <a:spcAft>
                <a:spcPts val="800"/>
              </a:spcAft>
            </a:pPr>
            <a:r>
              <a:rPr lang="de-DE" sz="2000" dirty="0" smtClean="0"/>
              <a:t>PCT </a:t>
            </a:r>
            <a:r>
              <a:rPr lang="de-DE" sz="2000" dirty="0" err="1" smtClean="0"/>
              <a:t>eServices</a:t>
            </a:r>
            <a:endParaRPr lang="de-DE" sz="2000" dirty="0" smtClean="0"/>
          </a:p>
          <a:p>
            <a:pPr lvl="1">
              <a:spcBef>
                <a:spcPts val="800"/>
              </a:spcBef>
              <a:spcAft>
                <a:spcPts val="800"/>
              </a:spcAft>
            </a:pPr>
            <a:r>
              <a:rPr lang="de-DE" sz="2000" dirty="0" smtClean="0"/>
              <a:t>Tel: +41-22-338-9523 (Montags bis Freitags, 9am-6pm Genfer Zeit)</a:t>
            </a:r>
          </a:p>
          <a:p>
            <a:pPr lvl="1">
              <a:spcBef>
                <a:spcPts val="800"/>
              </a:spcBef>
              <a:spcAft>
                <a:spcPts val="800"/>
              </a:spcAft>
            </a:pPr>
            <a:r>
              <a:rPr lang="de-DE" sz="2000" dirty="0" smtClean="0"/>
              <a:t>E-Mail: </a:t>
            </a:r>
            <a:r>
              <a:rPr lang="de-DE" sz="2000" dirty="0" smtClean="0">
                <a:hlinkClick r:id="rId2"/>
              </a:rPr>
              <a:t>ePCT@wipo.int</a:t>
            </a:r>
            <a:endParaRPr lang="de-DE" sz="2000" dirty="0" smtClean="0"/>
          </a:p>
          <a:p>
            <a:pPr>
              <a:spcBef>
                <a:spcPts val="800"/>
              </a:spcBef>
              <a:spcAft>
                <a:spcPts val="800"/>
              </a:spcAft>
            </a:pPr>
            <a:r>
              <a:rPr lang="de-DE" sz="2000" dirty="0" smtClean="0"/>
              <a:t>Weitere Informationen</a:t>
            </a:r>
          </a:p>
          <a:p>
            <a:pPr lvl="1">
              <a:spcBef>
                <a:spcPts val="800"/>
              </a:spcBef>
              <a:spcAft>
                <a:spcPts val="800"/>
              </a:spcAft>
            </a:pPr>
            <a:r>
              <a:rPr lang="de-DE" sz="2000" dirty="0" smtClean="0">
                <a:hlinkClick r:id="rId3"/>
              </a:rPr>
              <a:t>ePCT </a:t>
            </a:r>
            <a:r>
              <a:rPr lang="de-DE" sz="2000" dirty="0" err="1" smtClean="0">
                <a:hlinkClick r:id="rId3"/>
              </a:rPr>
              <a:t>Applicant</a:t>
            </a:r>
            <a:r>
              <a:rPr lang="de-DE" sz="2000" dirty="0" smtClean="0">
                <a:hlinkClick r:id="rId3"/>
              </a:rPr>
              <a:t> User Guide</a:t>
            </a:r>
            <a:endParaRPr lang="de-DE" sz="2000" dirty="0" smtClean="0"/>
          </a:p>
          <a:p>
            <a:pPr>
              <a:spcBef>
                <a:spcPts val="800"/>
              </a:spcBef>
              <a:spcAft>
                <a:spcPts val="800"/>
              </a:spcAft>
            </a:pPr>
            <a:endParaRPr lang="de-DE" dirty="0"/>
          </a:p>
        </p:txBody>
      </p:sp>
    </p:spTree>
    <p:extLst>
      <p:ext uri="{BB962C8B-B14F-4D97-AF65-F5344CB8AC3E}">
        <p14:creationId xmlns:p14="http://schemas.microsoft.com/office/powerpoint/2010/main" val="31683263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98450" y="227260"/>
            <a:ext cx="8447088" cy="787400"/>
          </a:xfrm>
        </p:spPr>
        <p:txBody>
          <a:bodyPr/>
          <a:lstStyle/>
          <a:p>
            <a:r>
              <a:rPr lang="de-DE" altLang="en-US" dirty="0" smtClean="0"/>
              <a:t>Lizenzbereitschaft</a:t>
            </a:r>
            <a:endParaRPr lang="en-US" altLang="en-US" dirty="0"/>
          </a:p>
        </p:txBody>
      </p:sp>
      <p:sp>
        <p:nvSpPr>
          <p:cNvPr id="24579" name="Rectangle 3"/>
          <p:cNvSpPr>
            <a:spLocks noGrp="1" noChangeArrowheads="1"/>
          </p:cNvSpPr>
          <p:nvPr>
            <p:ph type="body" idx="1"/>
          </p:nvPr>
        </p:nvSpPr>
        <p:spPr>
          <a:xfrm>
            <a:off x="290513" y="992748"/>
            <a:ext cx="8385943" cy="5604604"/>
          </a:xfrm>
        </p:spPr>
        <p:txBody>
          <a:bodyPr/>
          <a:lstStyle/>
          <a:p>
            <a:pPr>
              <a:spcBef>
                <a:spcPts val="600"/>
              </a:spcBef>
              <a:spcAft>
                <a:spcPts val="600"/>
              </a:spcAft>
            </a:pPr>
            <a:r>
              <a:rPr lang="de-DE" altLang="en-US" sz="2000" dirty="0" smtClean="0"/>
              <a:t>Anmelder können das Internationale Büro ersuchen, ihre Bereitschaft, Lizenzvereinbarungen einzugehen, auf PATENTSCOPE zu veröffentlichen:</a:t>
            </a:r>
          </a:p>
          <a:p>
            <a:pPr marL="798513" lvl="1" indent="-341313">
              <a:spcBef>
                <a:spcPts val="600"/>
              </a:spcBef>
              <a:spcAft>
                <a:spcPts val="600"/>
              </a:spcAft>
            </a:pPr>
            <a:r>
              <a:rPr lang="de-DE" altLang="en-US" sz="2000" dirty="0" smtClean="0"/>
              <a:t>Wie? Anmelder kann einen “Antrag auf Angabe der Lizenzbereitschaft” direkt beim IB via ePCT “Handlungen” einreichen</a:t>
            </a:r>
          </a:p>
          <a:p>
            <a:pPr marL="1198563" lvl="2" indent="-341313">
              <a:spcBef>
                <a:spcPts val="600"/>
              </a:spcBef>
              <a:spcAft>
                <a:spcPts val="600"/>
              </a:spcAft>
            </a:pPr>
            <a:r>
              <a:rPr lang="de-DE" altLang="en-US" sz="2000" dirty="0" smtClean="0"/>
              <a:t>Alternativ, kann Formblatt „Lizenzbereitschaft” (PCT/IB/382) benutzt werden</a:t>
            </a:r>
          </a:p>
          <a:p>
            <a:pPr marL="798513" lvl="1" indent="-341313">
              <a:spcBef>
                <a:spcPts val="600"/>
              </a:spcBef>
              <a:spcAft>
                <a:spcPts val="600"/>
              </a:spcAft>
            </a:pPr>
            <a:r>
              <a:rPr lang="de-DE" altLang="en-US" sz="2000" dirty="0" smtClean="0"/>
              <a:t>Wann? Mit der Anmeldung oder innerhalb von 30 Monaten ab Prioritätsdatum</a:t>
            </a:r>
          </a:p>
          <a:p>
            <a:pPr marL="798513" lvl="1" indent="-341313">
              <a:spcBef>
                <a:spcPts val="600"/>
              </a:spcBef>
              <a:spcAft>
                <a:spcPts val="600"/>
              </a:spcAft>
            </a:pPr>
            <a:r>
              <a:rPr lang="de-DE" altLang="en-US" sz="2000" dirty="0" smtClean="0"/>
              <a:t>Kostenlos</a:t>
            </a:r>
          </a:p>
          <a:p>
            <a:pPr marL="798513" lvl="1" indent="-341313">
              <a:spcBef>
                <a:spcPts val="600"/>
              </a:spcBef>
              <a:spcAft>
                <a:spcPts val="600"/>
              </a:spcAft>
            </a:pPr>
            <a:r>
              <a:rPr lang="en-US" altLang="en-US" sz="2000" dirty="0"/>
              <a:t>Auf PATENTSCOPE </a:t>
            </a:r>
            <a:r>
              <a:rPr lang="en-US" altLang="en-US" sz="2000" dirty="0" err="1"/>
              <a:t>sichtbar</a:t>
            </a:r>
            <a:r>
              <a:rPr lang="en-US" altLang="en-US" sz="2000" dirty="0"/>
              <a:t> </a:t>
            </a:r>
            <a:r>
              <a:rPr lang="en-US" altLang="en-US" sz="2000" dirty="0" err="1"/>
              <a:t>unter</a:t>
            </a:r>
            <a:r>
              <a:rPr lang="en-US" altLang="en-US" sz="2000" dirty="0"/>
              <a:t> </a:t>
            </a:r>
            <a:r>
              <a:rPr lang="de-DE" altLang="en-US" sz="2000" dirty="0"/>
              <a:t>„</a:t>
            </a:r>
            <a:r>
              <a:rPr lang="en-US" altLang="en-US" sz="2000" i="1" dirty="0" err="1"/>
              <a:t>Bibliographische</a:t>
            </a:r>
            <a:r>
              <a:rPr lang="en-US" altLang="en-US" sz="2000" i="1" dirty="0"/>
              <a:t> </a:t>
            </a:r>
            <a:r>
              <a:rPr lang="en-US" altLang="en-US" sz="2000" i="1" dirty="0" err="1"/>
              <a:t>Daten</a:t>
            </a:r>
            <a:r>
              <a:rPr lang="en-US" altLang="en-US" sz="2000" dirty="0"/>
              <a:t>”, </a:t>
            </a:r>
            <a:r>
              <a:rPr lang="en-US" altLang="en-US" sz="2000" dirty="0" err="1"/>
              <a:t>mit</a:t>
            </a:r>
            <a:r>
              <a:rPr lang="en-US" altLang="en-US" sz="2000" dirty="0"/>
              <a:t> </a:t>
            </a:r>
            <a:r>
              <a:rPr lang="en-US" altLang="en-US" sz="2000" dirty="0" err="1"/>
              <a:t>einem</a:t>
            </a:r>
            <a:r>
              <a:rPr lang="en-US" altLang="en-US" sz="2000" dirty="0"/>
              <a:t> Link </a:t>
            </a:r>
            <a:r>
              <a:rPr lang="en-US" altLang="en-US" sz="2000" dirty="0" err="1"/>
              <a:t>zum</a:t>
            </a:r>
            <a:r>
              <a:rPr lang="en-US" altLang="en-US" sz="2000" dirty="0"/>
              <a:t> </a:t>
            </a:r>
            <a:r>
              <a:rPr lang="en-US" altLang="en-US" sz="2000" dirty="0" err="1"/>
              <a:t>übersandten</a:t>
            </a:r>
            <a:r>
              <a:rPr lang="en-US" altLang="en-US" sz="2000" dirty="0"/>
              <a:t> </a:t>
            </a:r>
            <a:r>
              <a:rPr lang="en-US" altLang="en-US" sz="2000" dirty="0" err="1"/>
              <a:t>Formblatt</a:t>
            </a:r>
            <a:endParaRPr lang="en-US" altLang="en-US" sz="2000" dirty="0"/>
          </a:p>
          <a:p>
            <a:pPr marL="798513" lvl="1" indent="-341313">
              <a:spcBef>
                <a:spcPts val="600"/>
              </a:spcBef>
              <a:spcAft>
                <a:spcPts val="600"/>
              </a:spcAft>
            </a:pPr>
            <a:endParaRPr lang="de-DE" altLang="en-US" sz="2000" dirty="0" smtClean="0"/>
          </a:p>
        </p:txBody>
      </p:sp>
    </p:spTree>
    <p:extLst>
      <p:ext uri="{BB962C8B-B14F-4D97-AF65-F5344CB8AC3E}">
        <p14:creationId xmlns:p14="http://schemas.microsoft.com/office/powerpoint/2010/main" val="401221504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30213" y="341313"/>
            <a:ext cx="8229600" cy="639415"/>
          </a:xfrm>
        </p:spPr>
        <p:txBody>
          <a:bodyPr/>
          <a:lstStyle/>
          <a:p>
            <a:r>
              <a:rPr lang="en-US" altLang="en-US" dirty="0" err="1"/>
              <a:t>Einwendungen</a:t>
            </a:r>
            <a:r>
              <a:rPr lang="en-US" altLang="en-US" dirty="0"/>
              <a:t> </a:t>
            </a:r>
            <a:r>
              <a:rPr lang="en-US" altLang="en-US" dirty="0" err="1"/>
              <a:t>Dritter</a:t>
            </a:r>
            <a:endParaRPr lang="en-US" altLang="en-US" dirty="0"/>
          </a:p>
        </p:txBody>
      </p:sp>
      <p:sp>
        <p:nvSpPr>
          <p:cNvPr id="26627" name="Rectangle 3"/>
          <p:cNvSpPr>
            <a:spLocks noGrp="1" noChangeArrowheads="1"/>
          </p:cNvSpPr>
          <p:nvPr>
            <p:ph type="body" idx="1"/>
          </p:nvPr>
        </p:nvSpPr>
        <p:spPr>
          <a:xfrm>
            <a:off x="450650" y="1073199"/>
            <a:ext cx="8215313" cy="5423270"/>
          </a:xfrm>
        </p:spPr>
        <p:txBody>
          <a:bodyPr/>
          <a:lstStyle/>
          <a:p>
            <a:pPr>
              <a:spcBef>
                <a:spcPts val="400"/>
              </a:spcBef>
              <a:spcAft>
                <a:spcPts val="600"/>
              </a:spcAft>
            </a:pPr>
            <a:r>
              <a:rPr lang="en-US" altLang="en-US" sz="2000" dirty="0" err="1" smtClean="0"/>
              <a:t>Ermöglicht</a:t>
            </a:r>
            <a:r>
              <a:rPr lang="en-US" altLang="en-US" sz="2000" dirty="0" smtClean="0"/>
              <a:t> </a:t>
            </a:r>
            <a:r>
              <a:rPr lang="en-US" altLang="en-US" sz="2000" dirty="0" err="1" smtClean="0"/>
              <a:t>Dritten</a:t>
            </a:r>
            <a:r>
              <a:rPr lang="en-US" altLang="en-US" sz="2000" dirty="0" smtClean="0"/>
              <a:t>, </a:t>
            </a:r>
            <a:r>
              <a:rPr lang="en-US" altLang="en-US" sz="2000" dirty="0" err="1" smtClean="0"/>
              <a:t>dem</a:t>
            </a:r>
            <a:r>
              <a:rPr lang="en-US" altLang="en-US" sz="2000" dirty="0" smtClean="0"/>
              <a:t> IB </a:t>
            </a:r>
            <a:r>
              <a:rPr lang="en-US" altLang="en-US" sz="2000" dirty="0" err="1" smtClean="0"/>
              <a:t>Veröffentlichungen</a:t>
            </a:r>
            <a:r>
              <a:rPr lang="en-US" altLang="en-US" sz="2000" dirty="0" smtClean="0"/>
              <a:t> </a:t>
            </a:r>
            <a:r>
              <a:rPr lang="en-US" altLang="en-US" sz="2000" dirty="0" err="1" smtClean="0"/>
              <a:t>mitzuteilen</a:t>
            </a:r>
            <a:r>
              <a:rPr lang="en-US" altLang="en-US" sz="2000" dirty="0" smtClean="0"/>
              <a:t>, </a:t>
            </a:r>
            <a:r>
              <a:rPr lang="en-US" altLang="en-US" sz="2000" dirty="0" err="1" smtClean="0"/>
              <a:t>welche</a:t>
            </a:r>
            <a:r>
              <a:rPr lang="en-US" altLang="en-US" sz="2000" dirty="0" smtClean="0"/>
              <a:t> die </a:t>
            </a:r>
            <a:r>
              <a:rPr lang="en-US" altLang="en-US" sz="2000" u="sng" dirty="0" err="1" smtClean="0"/>
              <a:t>Neuheit</a:t>
            </a:r>
            <a:r>
              <a:rPr lang="en-US" altLang="en-US" sz="2000" dirty="0" smtClean="0"/>
              <a:t> </a:t>
            </a:r>
            <a:r>
              <a:rPr lang="en-US" altLang="en-US" sz="2000" dirty="0" err="1" smtClean="0"/>
              <a:t>oder</a:t>
            </a:r>
            <a:r>
              <a:rPr lang="en-US" altLang="en-US" sz="2000" dirty="0" smtClean="0"/>
              <a:t> </a:t>
            </a:r>
            <a:r>
              <a:rPr lang="en-US" altLang="en-US" sz="2000" u="sng" dirty="0" err="1" smtClean="0"/>
              <a:t>erfinderische</a:t>
            </a:r>
            <a:r>
              <a:rPr lang="en-US" altLang="en-US" sz="2000" u="sng" dirty="0"/>
              <a:t> </a:t>
            </a:r>
            <a:r>
              <a:rPr lang="en-US" altLang="en-US" sz="2000" u="sng" dirty="0" err="1" smtClean="0"/>
              <a:t>Tätigkeit</a:t>
            </a:r>
            <a:r>
              <a:rPr lang="en-US" altLang="en-US" sz="2000" dirty="0" smtClean="0"/>
              <a:t> </a:t>
            </a:r>
            <a:r>
              <a:rPr lang="en-US" altLang="en-US" sz="2000" dirty="0" err="1" smtClean="0"/>
              <a:t>einer</a:t>
            </a:r>
            <a:r>
              <a:rPr lang="en-US" altLang="en-US" sz="2000" dirty="0" smtClean="0"/>
              <a:t> in </a:t>
            </a:r>
            <a:r>
              <a:rPr lang="en-US" altLang="en-US" sz="2000" dirty="0" err="1"/>
              <a:t>einer</a:t>
            </a:r>
            <a:r>
              <a:rPr lang="en-US" altLang="en-US" sz="2000" dirty="0"/>
              <a:t> PCT </a:t>
            </a:r>
            <a:r>
              <a:rPr lang="en-US" altLang="en-US" sz="2000" dirty="0" err="1"/>
              <a:t>Anmeldung</a:t>
            </a:r>
            <a:r>
              <a:rPr lang="en-US" altLang="en-US" sz="2000" dirty="0"/>
              <a:t> </a:t>
            </a:r>
            <a:r>
              <a:rPr lang="en-US" altLang="en-US" sz="2000" dirty="0" err="1"/>
              <a:t>enthaltenen</a:t>
            </a:r>
            <a:r>
              <a:rPr lang="en-US" altLang="en-US" sz="2000" dirty="0"/>
              <a:t> </a:t>
            </a:r>
            <a:r>
              <a:rPr lang="en-US" altLang="en-US" sz="2000" dirty="0" err="1" smtClean="0"/>
              <a:t>Erfindung</a:t>
            </a:r>
            <a:r>
              <a:rPr lang="en-US" altLang="en-US" sz="2000" dirty="0" smtClean="0"/>
              <a:t> </a:t>
            </a:r>
            <a:r>
              <a:rPr lang="en-US" altLang="en-US" sz="2000" dirty="0" err="1" smtClean="0"/>
              <a:t>ausschlie</a:t>
            </a:r>
            <a:r>
              <a:rPr lang="el-GR" altLang="en-US" sz="2000" dirty="0" smtClean="0"/>
              <a:t>β</a:t>
            </a:r>
            <a:r>
              <a:rPr lang="en-US" altLang="en-US" sz="2000" dirty="0" smtClean="0"/>
              <a:t>en</a:t>
            </a:r>
            <a:endParaRPr lang="en-US" altLang="en-US" sz="2000" dirty="0"/>
          </a:p>
          <a:p>
            <a:pPr>
              <a:spcBef>
                <a:spcPts val="400"/>
              </a:spcBef>
              <a:spcAft>
                <a:spcPts val="600"/>
              </a:spcAft>
            </a:pPr>
            <a:r>
              <a:rPr lang="en-US" altLang="en-US" sz="2000" dirty="0"/>
              <a:t>Via Online System </a:t>
            </a:r>
            <a:r>
              <a:rPr lang="en-US" altLang="en-US" sz="2000" dirty="0" smtClean="0"/>
              <a:t>(e-PCT </a:t>
            </a:r>
            <a:r>
              <a:rPr lang="en-US" altLang="en-US" sz="2000" dirty="0" err="1" smtClean="0"/>
              <a:t>oder</a:t>
            </a:r>
            <a:r>
              <a:rPr lang="en-US" altLang="en-US" sz="2000" dirty="0" smtClean="0"/>
              <a:t> PATENTSCOPE </a:t>
            </a:r>
            <a:r>
              <a:rPr lang="en-US" altLang="en-US" sz="2000" dirty="0" err="1"/>
              <a:t>integriert</a:t>
            </a:r>
            <a:r>
              <a:rPr lang="en-US" altLang="en-US" sz="2000" dirty="0"/>
              <a:t>)</a:t>
            </a:r>
          </a:p>
          <a:p>
            <a:pPr>
              <a:spcBef>
                <a:spcPts val="400"/>
              </a:spcBef>
              <a:spcAft>
                <a:spcPts val="600"/>
              </a:spcAft>
            </a:pPr>
            <a:r>
              <a:rPr lang="en-US" altLang="en-US" sz="2000" dirty="0" err="1"/>
              <a:t>Kostenlos</a:t>
            </a:r>
            <a:endParaRPr lang="en-US" altLang="en-US" sz="2000" dirty="0"/>
          </a:p>
          <a:p>
            <a:pPr>
              <a:spcBef>
                <a:spcPts val="400"/>
              </a:spcBef>
              <a:spcAft>
                <a:spcPts val="600"/>
              </a:spcAft>
            </a:pPr>
            <a:r>
              <a:rPr lang="en-US" altLang="en-US" sz="2000" dirty="0" err="1"/>
              <a:t>Einreichungsfrist</a:t>
            </a:r>
            <a:r>
              <a:rPr lang="en-US" altLang="en-US" sz="2000" dirty="0"/>
              <a:t>: </a:t>
            </a:r>
            <a:r>
              <a:rPr lang="en-US" altLang="en-US" sz="2000" dirty="0" err="1"/>
              <a:t>ab</a:t>
            </a:r>
            <a:r>
              <a:rPr lang="en-US" altLang="en-US" sz="2000" dirty="0"/>
              <a:t> </a:t>
            </a:r>
            <a:r>
              <a:rPr lang="en-US" altLang="en-US" sz="2000" dirty="0" err="1"/>
              <a:t>Veröffentlichung</a:t>
            </a:r>
            <a:r>
              <a:rPr lang="en-US" altLang="en-US" sz="2000" dirty="0"/>
              <a:t> </a:t>
            </a:r>
            <a:r>
              <a:rPr lang="en-US" altLang="en-US" sz="2000" dirty="0" err="1"/>
              <a:t>bis</a:t>
            </a:r>
            <a:r>
              <a:rPr lang="en-US" altLang="en-US" sz="2000" dirty="0"/>
              <a:t> </a:t>
            </a:r>
            <a:r>
              <a:rPr lang="en-US" altLang="en-US" sz="2000" u="sng" dirty="0"/>
              <a:t>28 </a:t>
            </a:r>
            <a:r>
              <a:rPr lang="en-US" altLang="en-US" sz="2000" u="sng" dirty="0" err="1"/>
              <a:t>Monate</a:t>
            </a:r>
            <a:r>
              <a:rPr lang="en-US" altLang="en-US" sz="2000" dirty="0"/>
              <a:t> </a:t>
            </a:r>
            <a:r>
              <a:rPr lang="en-US" altLang="en-US" sz="2000" dirty="0" err="1"/>
              <a:t>ab</a:t>
            </a:r>
            <a:r>
              <a:rPr lang="en-US" altLang="en-US" sz="2000" dirty="0"/>
              <a:t> </a:t>
            </a:r>
            <a:r>
              <a:rPr lang="en-US" altLang="en-US" sz="2000" dirty="0" err="1"/>
              <a:t>Prioritätsdatum</a:t>
            </a:r>
            <a:endParaRPr lang="en-US" altLang="en-US" sz="2000" dirty="0"/>
          </a:p>
          <a:p>
            <a:pPr>
              <a:spcBef>
                <a:spcPts val="400"/>
              </a:spcBef>
              <a:spcAft>
                <a:spcPts val="600"/>
              </a:spcAft>
            </a:pPr>
            <a:r>
              <a:rPr lang="en-US" altLang="en-US" sz="2000" dirty="0" err="1"/>
              <a:t>Anmelder</a:t>
            </a:r>
            <a:r>
              <a:rPr lang="en-US" altLang="en-US" sz="2000" dirty="0"/>
              <a:t> </a:t>
            </a:r>
            <a:r>
              <a:rPr lang="en-US" altLang="en-US" sz="2000" dirty="0" err="1"/>
              <a:t>können</a:t>
            </a:r>
            <a:r>
              <a:rPr lang="en-US" altLang="en-US" sz="2000" dirty="0"/>
              <a:t> </a:t>
            </a:r>
            <a:r>
              <a:rPr lang="en-US" altLang="en-US" sz="2000" dirty="0" err="1"/>
              <a:t>bis</a:t>
            </a:r>
            <a:r>
              <a:rPr lang="en-US" altLang="en-US" sz="2000" dirty="0"/>
              <a:t> </a:t>
            </a:r>
            <a:r>
              <a:rPr lang="en-US" altLang="en-US" sz="2000" u="sng" dirty="0"/>
              <a:t>30 </a:t>
            </a:r>
            <a:r>
              <a:rPr lang="en-US" altLang="en-US" sz="2000" u="sng" dirty="0" err="1"/>
              <a:t>Monate</a:t>
            </a:r>
            <a:r>
              <a:rPr lang="en-US" altLang="en-US" sz="2000" dirty="0"/>
              <a:t> </a:t>
            </a:r>
            <a:r>
              <a:rPr lang="en-US" altLang="en-US" sz="2000" dirty="0" err="1"/>
              <a:t>ab</a:t>
            </a:r>
            <a:r>
              <a:rPr lang="en-US" altLang="en-US" sz="2000" dirty="0"/>
              <a:t> </a:t>
            </a:r>
            <a:r>
              <a:rPr lang="en-US" altLang="en-US" sz="2000" dirty="0" err="1"/>
              <a:t>Prioritätsdatum</a:t>
            </a:r>
            <a:r>
              <a:rPr lang="en-US" altLang="en-US" sz="2000" dirty="0"/>
              <a:t> </a:t>
            </a:r>
            <a:r>
              <a:rPr lang="en-US" altLang="en-US" sz="2000" dirty="0" err="1"/>
              <a:t>erwidern</a:t>
            </a:r>
            <a:endParaRPr lang="en-US" altLang="en-US" sz="2000" dirty="0"/>
          </a:p>
          <a:p>
            <a:pPr>
              <a:spcBef>
                <a:spcPts val="400"/>
              </a:spcBef>
              <a:spcAft>
                <a:spcPts val="600"/>
              </a:spcAft>
            </a:pPr>
            <a:r>
              <a:rPr lang="en-US" altLang="en-US" sz="2000" dirty="0" err="1"/>
              <a:t>Keine</a:t>
            </a:r>
            <a:r>
              <a:rPr lang="en-US" altLang="en-US" sz="2000" dirty="0"/>
              <a:t> </a:t>
            </a:r>
            <a:r>
              <a:rPr lang="en-US" altLang="en-US" sz="2000" dirty="0" err="1"/>
              <a:t>anonymen</a:t>
            </a:r>
            <a:r>
              <a:rPr lang="en-US" altLang="en-US" sz="2000" dirty="0"/>
              <a:t> </a:t>
            </a:r>
            <a:r>
              <a:rPr lang="en-US" altLang="en-US" sz="2000" dirty="0" err="1"/>
              <a:t>Eingaben</a:t>
            </a:r>
            <a:r>
              <a:rPr lang="en-US" altLang="en-US" sz="2000" dirty="0"/>
              <a:t> </a:t>
            </a:r>
            <a:r>
              <a:rPr lang="en-US" altLang="en-US" sz="2000" dirty="0" err="1"/>
              <a:t>möglich</a:t>
            </a:r>
            <a:r>
              <a:rPr lang="en-US" altLang="en-US" sz="2000" dirty="0"/>
              <a:t>, </a:t>
            </a:r>
            <a:r>
              <a:rPr lang="en-US" altLang="en-US" sz="2000" dirty="0" err="1"/>
              <a:t>aber</a:t>
            </a:r>
            <a:r>
              <a:rPr lang="en-US" altLang="en-US" sz="2000" dirty="0"/>
              <a:t> </a:t>
            </a:r>
            <a:r>
              <a:rPr lang="en-US" altLang="en-US" sz="2000" dirty="0" err="1"/>
              <a:t>Dritte</a:t>
            </a:r>
            <a:r>
              <a:rPr lang="en-US" altLang="en-US" sz="2000" dirty="0"/>
              <a:t> </a:t>
            </a:r>
            <a:r>
              <a:rPr lang="en-US" altLang="en-US" sz="2000" dirty="0" err="1"/>
              <a:t>können</a:t>
            </a:r>
            <a:r>
              <a:rPr lang="en-US" altLang="en-US" sz="2000" dirty="0"/>
              <a:t> </a:t>
            </a:r>
            <a:r>
              <a:rPr lang="en-US" altLang="en-US" sz="2000" dirty="0" err="1"/>
              <a:t>angeben</a:t>
            </a:r>
            <a:r>
              <a:rPr lang="en-US" altLang="en-US" sz="2000" dirty="0"/>
              <a:t>, </a:t>
            </a:r>
            <a:r>
              <a:rPr lang="en-US" altLang="en-US" sz="2000" dirty="0" err="1"/>
              <a:t>dass</a:t>
            </a:r>
            <a:r>
              <a:rPr lang="en-US" altLang="en-US" sz="2000" dirty="0"/>
              <a:t> </a:t>
            </a:r>
            <a:r>
              <a:rPr lang="en-US" altLang="en-US" sz="2000" dirty="0" err="1"/>
              <a:t>ihre</a:t>
            </a:r>
            <a:r>
              <a:rPr lang="en-US" altLang="en-US" sz="2000" dirty="0"/>
              <a:t> </a:t>
            </a:r>
            <a:r>
              <a:rPr lang="en-US" altLang="en-US" sz="2000" dirty="0" err="1"/>
              <a:t>Identität</a:t>
            </a:r>
            <a:r>
              <a:rPr lang="en-US" altLang="en-US" sz="2000" dirty="0"/>
              <a:t> </a:t>
            </a:r>
            <a:r>
              <a:rPr lang="en-US" altLang="en-US" sz="2000" dirty="0" err="1"/>
              <a:t>nicht</a:t>
            </a:r>
            <a:r>
              <a:rPr lang="en-US" altLang="en-US" sz="2000" dirty="0"/>
              <a:t> an den </a:t>
            </a:r>
            <a:r>
              <a:rPr lang="en-US" altLang="en-US" sz="2000" dirty="0" err="1"/>
              <a:t>Anmelder</a:t>
            </a:r>
            <a:r>
              <a:rPr lang="en-US" altLang="en-US" sz="2000" dirty="0"/>
              <a:t> </a:t>
            </a:r>
            <a:r>
              <a:rPr lang="en-US" altLang="en-US" sz="2000" dirty="0" err="1"/>
              <a:t>oder</a:t>
            </a:r>
            <a:r>
              <a:rPr lang="en-US" altLang="en-US" sz="2000" dirty="0"/>
              <a:t> die </a:t>
            </a:r>
            <a:r>
              <a:rPr lang="en-US" altLang="en-US" sz="2000" dirty="0" err="1"/>
              <a:t>Öffentlichkeit</a:t>
            </a:r>
            <a:r>
              <a:rPr lang="en-US" altLang="en-US" sz="2000" dirty="0"/>
              <a:t> </a:t>
            </a:r>
            <a:r>
              <a:rPr lang="en-US" altLang="en-US" sz="2000" dirty="0" err="1"/>
              <a:t>weitergegeben</a:t>
            </a:r>
            <a:r>
              <a:rPr lang="en-US" altLang="en-US" sz="2000" dirty="0"/>
              <a:t> </a:t>
            </a:r>
            <a:r>
              <a:rPr lang="en-US" altLang="en-US" sz="2000" dirty="0" err="1"/>
              <a:t>wird</a:t>
            </a:r>
            <a:endParaRPr lang="en-US" altLang="en-US" sz="2000" dirty="0"/>
          </a:p>
          <a:p>
            <a:pPr>
              <a:spcBef>
                <a:spcPts val="400"/>
              </a:spcBef>
              <a:spcAft>
                <a:spcPts val="600"/>
              </a:spcAft>
            </a:pPr>
            <a:r>
              <a:rPr lang="en-US" altLang="en-US" sz="2000" dirty="0"/>
              <a:t>Von </a:t>
            </a:r>
            <a:r>
              <a:rPr lang="en-US" altLang="en-US" sz="2000" dirty="0" err="1"/>
              <a:t>Dritten</a:t>
            </a:r>
            <a:r>
              <a:rPr lang="en-US" altLang="en-US" sz="2000" dirty="0"/>
              <a:t> </a:t>
            </a:r>
            <a:r>
              <a:rPr lang="en-US" altLang="en-US" sz="2000" dirty="0" err="1"/>
              <a:t>übermittelte</a:t>
            </a:r>
            <a:r>
              <a:rPr lang="en-US" altLang="en-US" sz="2000" dirty="0"/>
              <a:t> </a:t>
            </a:r>
            <a:r>
              <a:rPr lang="en-US" altLang="en-US" sz="2000" dirty="0" err="1"/>
              <a:t>Dokumente</a:t>
            </a:r>
            <a:r>
              <a:rPr lang="en-US" altLang="en-US" sz="2000" dirty="0"/>
              <a:t> </a:t>
            </a:r>
            <a:r>
              <a:rPr lang="en-US" altLang="en-US" sz="2000" dirty="0" err="1"/>
              <a:t>werden</a:t>
            </a:r>
            <a:r>
              <a:rPr lang="en-US" altLang="en-US" sz="2000" dirty="0"/>
              <a:t> an </a:t>
            </a:r>
            <a:r>
              <a:rPr lang="en-US" altLang="en-US" sz="2000" dirty="0" smtClean="0"/>
              <a:t>die </a:t>
            </a:r>
            <a:r>
              <a:rPr lang="en-US" altLang="en-US" sz="2000" dirty="0" err="1"/>
              <a:t>zuständigen</a:t>
            </a:r>
            <a:r>
              <a:rPr lang="en-US" altLang="en-US" sz="2000" dirty="0"/>
              <a:t> </a:t>
            </a:r>
            <a:r>
              <a:rPr lang="en-US" altLang="en-US" sz="2000" dirty="0" err="1"/>
              <a:t>Internationalen</a:t>
            </a:r>
            <a:r>
              <a:rPr lang="en-US" altLang="en-US" sz="2000" dirty="0"/>
              <a:t> </a:t>
            </a:r>
            <a:r>
              <a:rPr lang="en-US" altLang="en-US" sz="2000" dirty="0" err="1"/>
              <a:t>Behörden</a:t>
            </a:r>
            <a:r>
              <a:rPr lang="en-US" altLang="en-US" sz="2000" dirty="0"/>
              <a:t> und </a:t>
            </a:r>
            <a:r>
              <a:rPr lang="en-US" altLang="en-US" sz="2000" dirty="0" err="1"/>
              <a:t>nationalen</a:t>
            </a:r>
            <a:r>
              <a:rPr lang="en-US" altLang="en-US" sz="2000" dirty="0"/>
              <a:t> </a:t>
            </a:r>
            <a:r>
              <a:rPr lang="en-US" altLang="en-US" sz="2000" dirty="0" err="1"/>
              <a:t>Ämter</a:t>
            </a:r>
            <a:r>
              <a:rPr lang="en-US" altLang="en-US" sz="2000" dirty="0"/>
              <a:t> </a:t>
            </a:r>
            <a:r>
              <a:rPr lang="en-US" altLang="en-US" sz="2000" dirty="0" err="1"/>
              <a:t>weitergeleitet</a:t>
            </a:r>
            <a:r>
              <a:rPr lang="en-US" altLang="en-US" sz="2000" dirty="0"/>
              <a:t>, </a:t>
            </a:r>
            <a:r>
              <a:rPr lang="en-US" altLang="en-US" sz="2000" dirty="0" err="1"/>
              <a:t>aber</a:t>
            </a:r>
            <a:r>
              <a:rPr lang="en-US" altLang="en-US" sz="2000" dirty="0"/>
              <a:t> </a:t>
            </a:r>
            <a:r>
              <a:rPr lang="en-US" altLang="en-US" sz="2000" dirty="0" err="1"/>
              <a:t>nicht</a:t>
            </a:r>
            <a:r>
              <a:rPr lang="en-US" altLang="en-US" sz="2000" dirty="0"/>
              <a:t> auf PATENTSCOPE </a:t>
            </a:r>
            <a:r>
              <a:rPr lang="en-US" altLang="en-US" sz="2000" dirty="0" err="1"/>
              <a:t>veröffentlicht</a:t>
            </a:r>
            <a:endParaRPr lang="en-US" altLang="en-US" sz="2000" dirty="0"/>
          </a:p>
        </p:txBody>
      </p:sp>
    </p:spTree>
    <p:extLst>
      <p:ext uri="{BB962C8B-B14F-4D97-AF65-F5344CB8AC3E}">
        <p14:creationId xmlns:p14="http://schemas.microsoft.com/office/powerpoint/2010/main" val="33381627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60570" y="323050"/>
            <a:ext cx="8208912" cy="908720"/>
          </a:xfrm>
        </p:spPr>
        <p:txBody>
          <a:bodyPr/>
          <a:lstStyle/>
          <a:p>
            <a:r>
              <a:rPr lang="fr-CH" altLang="en-US" dirty="0" smtClean="0"/>
              <a:t>PCT-</a:t>
            </a:r>
            <a:r>
              <a:rPr lang="fr-CH" altLang="en-US" dirty="0" err="1" smtClean="0"/>
              <a:t>Direkt</a:t>
            </a:r>
            <a:endParaRPr lang="en-US" altLang="en-US" dirty="0"/>
          </a:p>
        </p:txBody>
      </p:sp>
      <p:sp>
        <p:nvSpPr>
          <p:cNvPr id="24579" name="Rectangle 3"/>
          <p:cNvSpPr>
            <a:spLocks noGrp="1" noChangeArrowheads="1"/>
          </p:cNvSpPr>
          <p:nvPr>
            <p:ph type="body" idx="1"/>
          </p:nvPr>
        </p:nvSpPr>
        <p:spPr>
          <a:xfrm>
            <a:off x="439909" y="1245741"/>
            <a:ext cx="8476454" cy="5356244"/>
          </a:xfrm>
        </p:spPr>
        <p:txBody>
          <a:bodyPr/>
          <a:lstStyle/>
          <a:p>
            <a:pPr>
              <a:spcBef>
                <a:spcPts val="600"/>
              </a:spcBef>
              <a:spcAft>
                <a:spcPts val="600"/>
              </a:spcAft>
            </a:pPr>
            <a:r>
              <a:rPr lang="en-US" sz="2000" dirty="0" err="1" smtClean="0"/>
              <a:t>Neuer</a:t>
            </a:r>
            <a:r>
              <a:rPr lang="en-US" sz="2000" dirty="0" smtClean="0"/>
              <a:t> </a:t>
            </a:r>
            <a:r>
              <a:rPr lang="en-US" sz="2000" dirty="0" err="1" smtClean="0"/>
              <a:t>Dienst</a:t>
            </a:r>
            <a:r>
              <a:rPr lang="en-US" sz="2000" dirty="0" smtClean="0"/>
              <a:t> </a:t>
            </a:r>
            <a:r>
              <a:rPr lang="en-US" sz="2000" dirty="0" err="1" smtClean="0"/>
              <a:t>vom</a:t>
            </a:r>
            <a:r>
              <a:rPr lang="en-US" sz="2000" dirty="0" smtClean="0"/>
              <a:t> EPA, </a:t>
            </a:r>
            <a:r>
              <a:rPr lang="en-US" sz="2000" dirty="0" err="1" smtClean="0"/>
              <a:t>angeboten</a:t>
            </a:r>
            <a:r>
              <a:rPr lang="en-US" sz="2000" dirty="0" smtClean="0"/>
              <a:t> </a:t>
            </a:r>
            <a:r>
              <a:rPr lang="en-US" sz="2000" dirty="0" err="1" smtClean="0"/>
              <a:t>seit</a:t>
            </a:r>
            <a:r>
              <a:rPr lang="en-US" sz="2000" dirty="0" smtClean="0"/>
              <a:t> </a:t>
            </a:r>
            <a:r>
              <a:rPr lang="en-US" sz="2000" dirty="0" err="1" smtClean="0"/>
              <a:t>dem</a:t>
            </a:r>
            <a:r>
              <a:rPr lang="en-US" sz="2000" dirty="0" smtClean="0"/>
              <a:t> 1. November </a:t>
            </a:r>
            <a:r>
              <a:rPr lang="en-US" sz="2000" dirty="0"/>
              <a:t>2014</a:t>
            </a:r>
          </a:p>
          <a:p>
            <a:pPr>
              <a:spcBef>
                <a:spcPts val="600"/>
              </a:spcBef>
              <a:spcAft>
                <a:spcPts val="600"/>
              </a:spcAft>
            </a:pPr>
            <a:r>
              <a:rPr lang="en-US" sz="2000" dirty="0" err="1" smtClean="0"/>
              <a:t>Betrifft</a:t>
            </a:r>
            <a:r>
              <a:rPr lang="en-US" sz="2000" dirty="0" smtClean="0"/>
              <a:t> </a:t>
            </a:r>
            <a:r>
              <a:rPr lang="en-US" sz="2000" dirty="0" err="1" smtClean="0"/>
              <a:t>eingereichte</a:t>
            </a:r>
            <a:r>
              <a:rPr lang="en-US" sz="2000" dirty="0" smtClean="0"/>
              <a:t> PCT-</a:t>
            </a:r>
            <a:r>
              <a:rPr lang="en-US" sz="2000" dirty="0" err="1" smtClean="0"/>
              <a:t>Anmeldungen</a:t>
            </a:r>
            <a:r>
              <a:rPr lang="en-US" sz="2000" dirty="0" smtClean="0"/>
              <a:t>, in </a:t>
            </a:r>
            <a:r>
              <a:rPr lang="en-US" sz="2000" dirty="0" err="1" smtClean="0"/>
              <a:t>denen</a:t>
            </a:r>
            <a:r>
              <a:rPr lang="en-US" sz="2000" dirty="0" smtClean="0"/>
              <a:t> die </a:t>
            </a:r>
            <a:r>
              <a:rPr lang="en-US" sz="2000" dirty="0" err="1" smtClean="0"/>
              <a:t>Priorität</a:t>
            </a:r>
            <a:r>
              <a:rPr lang="en-US" sz="2000" dirty="0" smtClean="0"/>
              <a:t> </a:t>
            </a:r>
            <a:r>
              <a:rPr lang="en-US" sz="2000" dirty="0" err="1" smtClean="0"/>
              <a:t>einer</a:t>
            </a:r>
            <a:r>
              <a:rPr lang="en-US" sz="2000" dirty="0" smtClean="0"/>
              <a:t> </a:t>
            </a:r>
            <a:r>
              <a:rPr lang="en-US" sz="2000" dirty="0" err="1" smtClean="0"/>
              <a:t>früheren</a:t>
            </a:r>
            <a:r>
              <a:rPr lang="en-US" sz="2000" dirty="0" smtClean="0"/>
              <a:t>, </a:t>
            </a:r>
            <a:r>
              <a:rPr lang="en-US" sz="2000" dirty="0" err="1" smtClean="0"/>
              <a:t>vom</a:t>
            </a:r>
            <a:r>
              <a:rPr lang="en-US" sz="2000" dirty="0" smtClean="0"/>
              <a:t> EPA </a:t>
            </a:r>
            <a:r>
              <a:rPr lang="en-US" sz="2000" dirty="0" err="1" smtClean="0"/>
              <a:t>bereits</a:t>
            </a:r>
            <a:r>
              <a:rPr lang="en-US" sz="2000" dirty="0" smtClean="0"/>
              <a:t> </a:t>
            </a:r>
            <a:r>
              <a:rPr lang="en-US" sz="2000" dirty="0" err="1" smtClean="0"/>
              <a:t>recherchierten</a:t>
            </a:r>
            <a:r>
              <a:rPr lang="en-US" sz="2000" dirty="0" smtClean="0"/>
              <a:t> </a:t>
            </a:r>
            <a:r>
              <a:rPr lang="en-US" sz="2000" dirty="0" err="1" smtClean="0"/>
              <a:t>Anmeldung</a:t>
            </a:r>
            <a:r>
              <a:rPr lang="en-US" sz="2000" dirty="0" smtClean="0"/>
              <a:t> </a:t>
            </a:r>
            <a:r>
              <a:rPr lang="en-US" sz="2000" dirty="0" err="1" smtClean="0"/>
              <a:t>beansprucht</a:t>
            </a:r>
            <a:r>
              <a:rPr lang="en-US" sz="2000" dirty="0" smtClean="0"/>
              <a:t> </a:t>
            </a:r>
            <a:r>
              <a:rPr lang="en-US" sz="2000" dirty="0" err="1" smtClean="0"/>
              <a:t>wird</a:t>
            </a:r>
            <a:endParaRPr lang="en-US" sz="2000" dirty="0"/>
          </a:p>
          <a:p>
            <a:pPr>
              <a:spcBef>
                <a:spcPts val="600"/>
              </a:spcBef>
              <a:spcAft>
                <a:spcPts val="600"/>
              </a:spcAft>
            </a:pPr>
            <a:r>
              <a:rPr lang="en-US" sz="2000" dirty="0" err="1" smtClean="0"/>
              <a:t>Während</a:t>
            </a:r>
            <a:r>
              <a:rPr lang="en-US" sz="2000" dirty="0" smtClean="0"/>
              <a:t> der </a:t>
            </a:r>
            <a:r>
              <a:rPr lang="en-US" sz="2000" dirty="0" err="1" smtClean="0"/>
              <a:t>Recherche</a:t>
            </a:r>
            <a:r>
              <a:rPr lang="en-US" sz="2000" dirty="0" smtClean="0"/>
              <a:t> </a:t>
            </a:r>
            <a:r>
              <a:rPr lang="en-US" sz="2000" dirty="0" err="1" smtClean="0"/>
              <a:t>vor</a:t>
            </a:r>
            <a:r>
              <a:rPr lang="en-US" sz="2000" dirty="0" smtClean="0"/>
              <a:t> ISA/EP </a:t>
            </a:r>
            <a:r>
              <a:rPr lang="en-US" sz="2000" dirty="0" err="1" smtClean="0"/>
              <a:t>können</a:t>
            </a:r>
            <a:r>
              <a:rPr lang="en-US" sz="2000" dirty="0" smtClean="0"/>
              <a:t> </a:t>
            </a:r>
            <a:r>
              <a:rPr lang="en-US" sz="2000" dirty="0" err="1" smtClean="0"/>
              <a:t>Anmelder</a:t>
            </a:r>
            <a:r>
              <a:rPr lang="en-US" sz="2000" dirty="0" smtClean="0"/>
              <a:t> auf </a:t>
            </a:r>
            <a:r>
              <a:rPr lang="en-US" sz="2000" dirty="0" err="1" smtClean="0"/>
              <a:t>Einwände</a:t>
            </a:r>
            <a:r>
              <a:rPr lang="en-US" sz="2000" dirty="0" smtClean="0"/>
              <a:t> </a:t>
            </a:r>
            <a:r>
              <a:rPr lang="en-US" sz="2000" dirty="0" err="1" smtClean="0"/>
              <a:t>hinsichtlich</a:t>
            </a:r>
            <a:r>
              <a:rPr lang="en-US" sz="2000" dirty="0" smtClean="0"/>
              <a:t> </a:t>
            </a:r>
            <a:r>
              <a:rPr lang="en-US" sz="2000" dirty="0"/>
              <a:t>d</a:t>
            </a:r>
            <a:r>
              <a:rPr lang="en-US" sz="2000" dirty="0" smtClean="0"/>
              <a:t>er </a:t>
            </a:r>
            <a:r>
              <a:rPr lang="en-US" sz="2000" dirty="0" err="1" smtClean="0"/>
              <a:t>Patentierbarkeit</a:t>
            </a:r>
            <a:r>
              <a:rPr lang="en-US" sz="2000" dirty="0" smtClean="0"/>
              <a:t> der </a:t>
            </a:r>
            <a:r>
              <a:rPr lang="en-US" sz="2000" dirty="0" err="1" smtClean="0"/>
              <a:t>Erfindung</a:t>
            </a:r>
            <a:r>
              <a:rPr lang="en-US" sz="2000" dirty="0" smtClean="0"/>
              <a:t>, </a:t>
            </a:r>
            <a:r>
              <a:rPr lang="de-DE" sz="2000" dirty="0" smtClean="0"/>
              <a:t>die </a:t>
            </a:r>
            <a:r>
              <a:rPr lang="de-DE" sz="2000" dirty="0"/>
              <a:t>im Recherchebericht zur </a:t>
            </a:r>
            <a:r>
              <a:rPr lang="de-DE" sz="2000" dirty="0" smtClean="0"/>
              <a:t>Prioritätsanmeldung </a:t>
            </a:r>
            <a:r>
              <a:rPr lang="de-DE" sz="2000" dirty="0"/>
              <a:t>vorgebracht </a:t>
            </a:r>
            <a:r>
              <a:rPr lang="de-DE" sz="2000" dirty="0" smtClean="0"/>
              <a:t>wurden, reagieren</a:t>
            </a:r>
            <a:endParaRPr lang="en-US" sz="2000" dirty="0"/>
          </a:p>
          <a:p>
            <a:pPr>
              <a:spcBef>
                <a:spcPts val="600"/>
              </a:spcBef>
              <a:spcAft>
                <a:spcPts val="600"/>
              </a:spcAft>
            </a:pPr>
            <a:r>
              <a:rPr lang="en-US" sz="2000" dirty="0" err="1" smtClean="0"/>
              <a:t>Ziel</a:t>
            </a:r>
            <a:r>
              <a:rPr lang="en-US" sz="2000" dirty="0" smtClean="0"/>
              <a:t>:  </a:t>
            </a:r>
            <a:r>
              <a:rPr lang="en-US" sz="2000" dirty="0" err="1" smtClean="0"/>
              <a:t>Verbesserung</a:t>
            </a:r>
            <a:r>
              <a:rPr lang="en-US" sz="2000" dirty="0" smtClean="0"/>
              <a:t> der </a:t>
            </a:r>
            <a:r>
              <a:rPr lang="en-US" sz="2000" dirty="0" err="1" smtClean="0"/>
              <a:t>Effizienz</a:t>
            </a:r>
            <a:r>
              <a:rPr lang="en-US" sz="2000" dirty="0" smtClean="0"/>
              <a:t> und </a:t>
            </a:r>
            <a:r>
              <a:rPr lang="en-US" sz="2000" dirty="0" err="1" smtClean="0"/>
              <a:t>Qualität</a:t>
            </a:r>
            <a:r>
              <a:rPr lang="en-US" sz="2000" dirty="0" smtClean="0"/>
              <a:t> des </a:t>
            </a:r>
            <a:r>
              <a:rPr lang="en-US" sz="2000" dirty="0" err="1" smtClean="0"/>
              <a:t>internationalen</a:t>
            </a:r>
            <a:r>
              <a:rPr lang="en-US" sz="2000" dirty="0" smtClean="0"/>
              <a:t> </a:t>
            </a:r>
            <a:r>
              <a:rPr lang="en-US" sz="2000" dirty="0" err="1"/>
              <a:t>Rechercheverfahrens</a:t>
            </a:r>
            <a:r>
              <a:rPr lang="en-US" sz="2000" dirty="0"/>
              <a:t> </a:t>
            </a:r>
            <a:r>
              <a:rPr lang="en-US" sz="2000" dirty="0" err="1" smtClean="0"/>
              <a:t>vor</a:t>
            </a:r>
            <a:r>
              <a:rPr lang="en-US" sz="2000" dirty="0" smtClean="0"/>
              <a:t> </a:t>
            </a:r>
            <a:r>
              <a:rPr lang="en-US" sz="2000" dirty="0" err="1" smtClean="0"/>
              <a:t>dem</a:t>
            </a:r>
            <a:r>
              <a:rPr lang="en-US" sz="2000" dirty="0" smtClean="0"/>
              <a:t> EPA (ISA/EP)</a:t>
            </a:r>
            <a:endParaRPr lang="en-US" sz="2000" dirty="0"/>
          </a:p>
          <a:p>
            <a:pPr>
              <a:spcBef>
                <a:spcPts val="600"/>
              </a:spcBef>
              <a:spcAft>
                <a:spcPts val="600"/>
              </a:spcAft>
            </a:pPr>
            <a:r>
              <a:rPr lang="fr-CH" sz="2000" dirty="0" err="1"/>
              <a:t>Weitere</a:t>
            </a:r>
            <a:r>
              <a:rPr lang="fr-CH" sz="2000" dirty="0"/>
              <a:t> </a:t>
            </a:r>
            <a:r>
              <a:rPr lang="fr-CH" sz="2000" dirty="0" err="1"/>
              <a:t>Informationen</a:t>
            </a:r>
            <a:r>
              <a:rPr lang="fr-CH" sz="2000" dirty="0"/>
              <a:t> </a:t>
            </a:r>
            <a:r>
              <a:rPr lang="fr-CH" sz="2000" dirty="0" err="1" smtClean="0"/>
              <a:t>befinden</a:t>
            </a:r>
            <a:r>
              <a:rPr lang="fr-CH" sz="2000" dirty="0" smtClean="0"/>
              <a:t> </a:t>
            </a:r>
            <a:r>
              <a:rPr lang="fr-CH" sz="2000" dirty="0" err="1" smtClean="0"/>
              <a:t>sich</a:t>
            </a:r>
            <a:r>
              <a:rPr lang="fr-CH" sz="2000" dirty="0" smtClean="0"/>
              <a:t> </a:t>
            </a:r>
            <a:r>
              <a:rPr lang="fr-CH" sz="2000" dirty="0" err="1" smtClean="0"/>
              <a:t>auf</a:t>
            </a:r>
            <a:r>
              <a:rPr lang="fr-CH" sz="2000" dirty="0" smtClean="0"/>
              <a:t> der </a:t>
            </a:r>
            <a:r>
              <a:rPr lang="fr-CH" sz="2000" dirty="0" err="1" smtClean="0"/>
              <a:t>Website</a:t>
            </a:r>
            <a:r>
              <a:rPr lang="fr-CH" sz="2000" dirty="0" smtClean="0"/>
              <a:t> des EPA:</a:t>
            </a:r>
            <a:br>
              <a:rPr lang="fr-CH" sz="2000" dirty="0" smtClean="0"/>
            </a:br>
            <a:r>
              <a:rPr lang="fr-CH" sz="2000" dirty="0" smtClean="0"/>
              <a:t>www.epo.org/law-practice/legal-texts/official-journal/2014/09/a89_de.html</a:t>
            </a:r>
          </a:p>
          <a:p>
            <a:pPr marL="0" indent="0">
              <a:spcBef>
                <a:spcPts val="600"/>
              </a:spcBef>
              <a:spcAft>
                <a:spcPts val="600"/>
              </a:spcAft>
              <a:buNone/>
            </a:pPr>
            <a:endParaRPr lang="fr-CH" sz="2000" dirty="0"/>
          </a:p>
          <a:p>
            <a:pPr>
              <a:spcBef>
                <a:spcPts val="600"/>
              </a:spcBef>
              <a:spcAft>
                <a:spcPts val="600"/>
              </a:spcAft>
            </a:pPr>
            <a:endParaRPr lang="en-US" sz="2200" dirty="0"/>
          </a:p>
        </p:txBody>
      </p:sp>
    </p:spTree>
    <p:extLst>
      <p:ext uri="{BB962C8B-B14F-4D97-AF65-F5344CB8AC3E}">
        <p14:creationId xmlns:p14="http://schemas.microsoft.com/office/powerpoint/2010/main" val="104266932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93286" y="0"/>
            <a:ext cx="8915400" cy="1112838"/>
          </a:xfrm>
        </p:spPr>
        <p:txBody>
          <a:bodyPr/>
          <a:lstStyle/>
          <a:p>
            <a:r>
              <a:rPr lang="en-US" altLang="en-US" dirty="0" smtClean="0"/>
              <a:t>PPH </a:t>
            </a:r>
            <a:r>
              <a:rPr lang="en-US" altLang="en-US" dirty="0"/>
              <a:t>und </a:t>
            </a:r>
            <a:r>
              <a:rPr lang="en-US" altLang="en-US" dirty="0" smtClean="0"/>
              <a:t>PCT</a:t>
            </a:r>
            <a:endParaRPr lang="en-US" altLang="en-US" dirty="0"/>
          </a:p>
        </p:txBody>
      </p:sp>
      <p:sp>
        <p:nvSpPr>
          <p:cNvPr id="33795" name="Rectangle 3"/>
          <p:cNvSpPr>
            <a:spLocks noGrp="1" noChangeArrowheads="1"/>
          </p:cNvSpPr>
          <p:nvPr>
            <p:ph type="body" idx="1"/>
          </p:nvPr>
        </p:nvSpPr>
        <p:spPr>
          <a:xfrm>
            <a:off x="179512" y="980728"/>
            <a:ext cx="8642350" cy="5544616"/>
          </a:xfrm>
        </p:spPr>
        <p:txBody>
          <a:bodyPr/>
          <a:lstStyle/>
          <a:p>
            <a:pPr>
              <a:spcBef>
                <a:spcPts val="400"/>
              </a:spcBef>
              <a:spcAft>
                <a:spcPts val="400"/>
              </a:spcAft>
            </a:pPr>
            <a:r>
              <a:rPr lang="de-DE" altLang="en-US" sz="1800" dirty="0" smtClean="0"/>
              <a:t>Beschleunigte Prüfung in der nationalen Phase aufgrund eines positiven Bescheides einer Internationalen Behörde (schriftlicher Bescheid der ISA oder IPEA, IPRP Kapitel I oder II)</a:t>
            </a:r>
          </a:p>
          <a:p>
            <a:pPr>
              <a:spcBef>
                <a:spcPts val="400"/>
              </a:spcBef>
              <a:spcAft>
                <a:spcPts val="400"/>
              </a:spcAft>
            </a:pPr>
            <a:r>
              <a:rPr lang="de-DE" altLang="en-US" sz="1800" dirty="0" smtClean="0"/>
              <a:t>Voraussetzungen:</a:t>
            </a:r>
          </a:p>
          <a:p>
            <a:pPr lvl="1">
              <a:spcBef>
                <a:spcPts val="400"/>
              </a:spcBef>
              <a:spcAft>
                <a:spcPts val="400"/>
              </a:spcAft>
            </a:pPr>
            <a:r>
              <a:rPr lang="de-DE" altLang="en-US" sz="1800" dirty="0" smtClean="0"/>
              <a:t>mindestens ein Anspruch wurde von der ISA oder IPEA als neu, erfinderisch und industriell anwendbar befunden, und</a:t>
            </a:r>
          </a:p>
          <a:p>
            <a:pPr lvl="1">
              <a:spcBef>
                <a:spcPts val="400"/>
              </a:spcBef>
              <a:spcAft>
                <a:spcPts val="400"/>
              </a:spcAft>
            </a:pPr>
            <a:r>
              <a:rPr lang="de-DE" altLang="en-US" sz="1800" dirty="0" smtClean="0"/>
              <a:t> alle Ansprüche müssen den von der ISA oder IPEA geprüften Ansprüchen in ausreichendem Maße entsprechen, d.h. sie müssen denselben oder einen ähnlichen Schutzumfang haben oder ihr Schutzumfang muss begrenzter sein als in der PCT-Anmeldung</a:t>
            </a:r>
          </a:p>
          <a:p>
            <a:pPr>
              <a:spcBef>
                <a:spcPts val="400"/>
              </a:spcBef>
              <a:spcAft>
                <a:spcPts val="400"/>
              </a:spcAft>
            </a:pPr>
            <a:r>
              <a:rPr lang="de-DE" altLang="en-US" sz="1800" dirty="0" smtClean="0"/>
              <a:t>Globales PPH und PCT</a:t>
            </a:r>
          </a:p>
          <a:p>
            <a:pPr lvl="1">
              <a:spcBef>
                <a:spcPts val="400"/>
              </a:spcBef>
              <a:spcAft>
                <a:spcPts val="400"/>
              </a:spcAft>
            </a:pPr>
            <a:r>
              <a:rPr lang="de-DE" altLang="en-US" sz="1800" dirty="0" smtClean="0"/>
              <a:t>Vereinfachung des derzeitigen PPH Programms für Anmelder, da die beteiligten Ämter die gleichen Kriterien bei der Bewertung der jeweiligen Anträge anwenden</a:t>
            </a:r>
          </a:p>
          <a:p>
            <a:pPr>
              <a:spcBef>
                <a:spcPts val="400"/>
              </a:spcBef>
              <a:spcAft>
                <a:spcPts val="400"/>
              </a:spcAft>
            </a:pPr>
            <a:r>
              <a:rPr lang="en-US" altLang="en-US" sz="1800" dirty="0" err="1" smtClean="0"/>
              <a:t>Weitere</a:t>
            </a:r>
            <a:r>
              <a:rPr lang="en-US" altLang="en-US" sz="1800" dirty="0" smtClean="0"/>
              <a:t> </a:t>
            </a:r>
            <a:r>
              <a:rPr lang="en-US" altLang="en-US" sz="1800" dirty="0" err="1" smtClean="0"/>
              <a:t>Informationen</a:t>
            </a:r>
            <a:r>
              <a:rPr lang="en-US" altLang="en-US" sz="1800" dirty="0" smtClean="0"/>
              <a:t> </a:t>
            </a:r>
            <a:r>
              <a:rPr lang="en-US" altLang="en-US" sz="1800" dirty="0"/>
              <a:t>auf </a:t>
            </a:r>
            <a:r>
              <a:rPr lang="en-US" altLang="en-US" sz="1800" dirty="0" err="1"/>
              <a:t>dem</a:t>
            </a:r>
            <a:r>
              <a:rPr lang="en-US" altLang="en-US" sz="1800" dirty="0"/>
              <a:t> PPH Portal: www.jpo.go.jp/cgi/linke.cgi?url=/torikumi_e/t_torikumi_e/patent_highway_e.htm </a:t>
            </a:r>
          </a:p>
          <a:p>
            <a:pPr>
              <a:spcBef>
                <a:spcPts val="400"/>
              </a:spcBef>
              <a:spcAft>
                <a:spcPts val="400"/>
              </a:spcAft>
            </a:pPr>
            <a:endParaRPr lang="en-US" altLang="en-US" sz="1800" dirty="0"/>
          </a:p>
        </p:txBody>
      </p:sp>
    </p:spTree>
    <p:extLst>
      <p:ext uri="{BB962C8B-B14F-4D97-AF65-F5344CB8AC3E}">
        <p14:creationId xmlns:p14="http://schemas.microsoft.com/office/powerpoint/2010/main" val="34250388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95736" y="0"/>
            <a:ext cx="487176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7665880"/>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188" y="0"/>
            <a:ext cx="8064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3532815"/>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11560" y="116632"/>
            <a:ext cx="7737475" cy="581025"/>
          </a:xfrm>
        </p:spPr>
        <p:txBody>
          <a:bodyPr/>
          <a:lstStyle/>
          <a:p>
            <a:pPr eaLnBrk="1" hangingPunct="1"/>
            <a:r>
              <a:rPr lang="en-US" altLang="en-US" dirty="0" smtClean="0"/>
              <a:t>PCT TRAINING</a:t>
            </a:r>
          </a:p>
        </p:txBody>
      </p:sp>
      <p:sp>
        <p:nvSpPr>
          <p:cNvPr id="58371" name="Rectangle 3"/>
          <p:cNvSpPr>
            <a:spLocks noGrp="1" noChangeArrowheads="1"/>
          </p:cNvSpPr>
          <p:nvPr>
            <p:ph type="body" idx="1"/>
          </p:nvPr>
        </p:nvSpPr>
        <p:spPr>
          <a:xfrm>
            <a:off x="323528" y="836712"/>
            <a:ext cx="8640763" cy="5472608"/>
          </a:xfrm>
        </p:spPr>
        <p:txBody>
          <a:bodyPr/>
          <a:lstStyle/>
          <a:p>
            <a:pPr eaLnBrk="1" hangingPunct="1">
              <a:spcBef>
                <a:spcPct val="25000"/>
              </a:spcBef>
              <a:spcAft>
                <a:spcPct val="35000"/>
              </a:spcAft>
              <a:defRPr/>
            </a:pPr>
            <a:r>
              <a:rPr lang="de-DE" altLang="en-US" sz="2000" dirty="0" smtClean="0"/>
              <a:t>PCT-Fernlehrgang (Grundkurs) in den 10 Veröffentlichungssprachen (für Fortgeschrittene in Vorbereitung)</a:t>
            </a:r>
          </a:p>
          <a:p>
            <a:pPr eaLnBrk="1" hangingPunct="1">
              <a:spcBef>
                <a:spcPct val="25000"/>
              </a:spcBef>
              <a:spcAft>
                <a:spcPct val="35000"/>
              </a:spcAft>
              <a:defRPr/>
            </a:pPr>
            <a:r>
              <a:rPr lang="de-DE" altLang="en-US" sz="2000" dirty="0" smtClean="0"/>
              <a:t>29 PCT Schulungsvideos auf WIPOs </a:t>
            </a:r>
            <a:r>
              <a:rPr lang="de-DE" altLang="en-US" sz="2000" dirty="0" err="1" smtClean="0"/>
              <a:t>Youtube</a:t>
            </a:r>
            <a:r>
              <a:rPr lang="de-DE" altLang="en-US" sz="2000" dirty="0" smtClean="0"/>
              <a:t> Kanal und auf WIPOs Internetseite</a:t>
            </a:r>
          </a:p>
          <a:p>
            <a:pPr eaLnBrk="1" hangingPunct="1">
              <a:spcBef>
                <a:spcPct val="25000"/>
              </a:spcBef>
              <a:spcAft>
                <a:spcPct val="35000"/>
              </a:spcAft>
              <a:defRPr/>
            </a:pPr>
            <a:r>
              <a:rPr lang="de-DE" altLang="en-US" sz="2000" dirty="0" smtClean="0"/>
              <a:t>PCT-Webinars als weiterer Service an die Nutzer des PCT-Systems, zusätzlich zu Schulungskursen und Seminaren </a:t>
            </a:r>
          </a:p>
          <a:p>
            <a:pPr lvl="1" eaLnBrk="1" hangingPunct="1">
              <a:spcBef>
                <a:spcPct val="25000"/>
              </a:spcBef>
              <a:spcAft>
                <a:spcPct val="35000"/>
              </a:spcAft>
              <a:buFont typeface="Wingdings" charset="2"/>
              <a:buChar char="Ø"/>
              <a:defRPr/>
            </a:pPr>
            <a:r>
              <a:rPr lang="de-DE" altLang="en-US" sz="2000" dirty="0" smtClean="0"/>
              <a:t>Möglichkeit kostenloser Updates zum PCT</a:t>
            </a:r>
          </a:p>
          <a:p>
            <a:pPr lvl="1" eaLnBrk="1" hangingPunct="1">
              <a:spcBef>
                <a:spcPct val="25000"/>
              </a:spcBef>
              <a:spcAft>
                <a:spcPct val="35000"/>
              </a:spcAft>
              <a:buFont typeface="Wingdings" charset="2"/>
              <a:buChar char="Ø"/>
              <a:defRPr/>
            </a:pPr>
            <a:r>
              <a:rPr lang="de-DE" altLang="en-US" sz="2000" dirty="0" smtClean="0"/>
              <a:t>können auch speziell für einzelne Unternehmen und Kanzleien angeboten werden </a:t>
            </a:r>
          </a:p>
          <a:p>
            <a:pPr eaLnBrk="1" hangingPunct="1">
              <a:spcBef>
                <a:spcPct val="25000"/>
              </a:spcBef>
              <a:spcAft>
                <a:spcPct val="35000"/>
              </a:spcAft>
              <a:defRPr/>
            </a:pPr>
            <a:r>
              <a:rPr lang="de-DE" altLang="en-US" sz="2000" dirty="0" smtClean="0"/>
              <a:t>PCT-Seminare und Schulungen</a:t>
            </a:r>
          </a:p>
          <a:p>
            <a:pPr eaLnBrk="1" hangingPunct="1">
              <a:spcBef>
                <a:spcPct val="25000"/>
              </a:spcBef>
              <a:spcAft>
                <a:spcPct val="35000"/>
              </a:spcAft>
              <a:defRPr/>
            </a:pPr>
            <a:r>
              <a:rPr lang="de-DE" altLang="en-US" sz="2000" dirty="0" smtClean="0"/>
              <a:t>Weitere Informationen auf der Internetseite für Anmelder:</a:t>
            </a:r>
            <a:br>
              <a:rPr lang="de-DE" altLang="en-US" sz="2000" dirty="0" smtClean="0"/>
            </a:br>
            <a:r>
              <a:rPr lang="de-DE" altLang="en-US" sz="2000" dirty="0" smtClean="0">
                <a:hlinkClick r:id="rId3"/>
              </a:rPr>
              <a:t>www.wipo.int/pct/de</a:t>
            </a:r>
            <a:endParaRPr lang="en-US" altLang="en-US" sz="2000" dirty="0" smtClean="0"/>
          </a:p>
          <a:p>
            <a:pPr marL="0" indent="0" eaLnBrk="1" hangingPunct="1">
              <a:lnSpc>
                <a:spcPct val="95000"/>
              </a:lnSpc>
              <a:spcBef>
                <a:spcPct val="25000"/>
              </a:spcBef>
              <a:spcAft>
                <a:spcPct val="25000"/>
              </a:spcAft>
              <a:buNone/>
              <a:defRPr/>
            </a:pPr>
            <a:endParaRPr lang="en-US" altLang="en-US" sz="2100" dirty="0" smtClean="0"/>
          </a:p>
          <a:p>
            <a:pPr marL="868363" lvl="1" indent="-411163" eaLnBrk="1" hangingPunct="1">
              <a:lnSpc>
                <a:spcPct val="95000"/>
              </a:lnSpc>
              <a:spcBef>
                <a:spcPct val="25000"/>
              </a:spcBef>
              <a:spcAft>
                <a:spcPct val="25000"/>
              </a:spcAft>
              <a:defRPr/>
            </a:pPr>
            <a:endParaRPr lang="en-US" altLang="en-US" sz="1800" dirty="0" smtClean="0"/>
          </a:p>
        </p:txBody>
      </p:sp>
    </p:spTree>
    <p:extLst>
      <p:ext uri="{BB962C8B-B14F-4D97-AF65-F5344CB8AC3E}">
        <p14:creationId xmlns:p14="http://schemas.microsoft.com/office/powerpoint/2010/main" val="823378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tLang="ja-JP" dirty="0" smtClean="0">
                <a:ea typeface="MS PGothic" pitchFamily="34" charset="-128"/>
              </a:rPr>
              <a:t>PCT </a:t>
            </a:r>
            <a:r>
              <a:rPr lang="en-US" altLang="ja-JP" dirty="0" err="1" smtClean="0">
                <a:ea typeface="MS PGothic" pitchFamily="34" charset="-128"/>
              </a:rPr>
              <a:t>Informationstelle</a:t>
            </a:r>
            <a:endParaRPr lang="en-US" dirty="0"/>
          </a:p>
        </p:txBody>
      </p:sp>
      <p:sp>
        <p:nvSpPr>
          <p:cNvPr id="4099" name="Rectangle 3"/>
          <p:cNvSpPr>
            <a:spLocks noGrp="1" noChangeArrowheads="1"/>
          </p:cNvSpPr>
          <p:nvPr>
            <p:ph type="body" idx="1"/>
          </p:nvPr>
        </p:nvSpPr>
        <p:spPr>
          <a:xfrm>
            <a:off x="457200" y="1592263"/>
            <a:ext cx="8229600" cy="4352925"/>
          </a:xfrm>
        </p:spPr>
        <p:txBody>
          <a:bodyPr/>
          <a:lstStyle/>
          <a:p>
            <a:pPr eaLnBrk="1" hangingPunct="1"/>
            <a:r>
              <a:rPr lang="fr-CH" sz="2000" dirty="0" err="1" smtClean="0"/>
              <a:t>Für</a:t>
            </a:r>
            <a:r>
              <a:rPr lang="fr-CH" sz="2000" dirty="0" smtClean="0"/>
              <a:t> </a:t>
            </a:r>
            <a:r>
              <a:rPr lang="fr-CH" sz="2000" dirty="0" err="1" smtClean="0"/>
              <a:t>weitere</a:t>
            </a:r>
            <a:r>
              <a:rPr lang="fr-CH" sz="2000" dirty="0" smtClean="0"/>
              <a:t> </a:t>
            </a:r>
            <a:r>
              <a:rPr lang="fr-CH" sz="2000" dirty="0" err="1" smtClean="0"/>
              <a:t>Informationen</a:t>
            </a:r>
            <a:r>
              <a:rPr lang="fr-CH" sz="2000" dirty="0" smtClean="0"/>
              <a:t> </a:t>
            </a:r>
            <a:r>
              <a:rPr lang="fr-CH" sz="2000" dirty="0" err="1" smtClean="0"/>
              <a:t>zum</a:t>
            </a:r>
            <a:r>
              <a:rPr lang="fr-CH" sz="2000" dirty="0" smtClean="0"/>
              <a:t> PCT, </a:t>
            </a:r>
            <a:r>
              <a:rPr lang="fr-CH" sz="2000" dirty="0" err="1" smtClean="0"/>
              <a:t>siehe</a:t>
            </a:r>
            <a:endParaRPr lang="fr-CH" sz="2000" dirty="0" smtClean="0"/>
          </a:p>
          <a:p>
            <a:pPr marL="0" indent="0">
              <a:buNone/>
              <a:tabLst>
                <a:tab pos="1343025" algn="l"/>
              </a:tabLst>
            </a:pPr>
            <a:r>
              <a:rPr lang="en-US" altLang="en-US" sz="2000" dirty="0" smtClean="0">
                <a:solidFill>
                  <a:srgbClr val="004072"/>
                </a:solidFill>
                <a:ea typeface="ヒラギノ角ゴ Pro W3"/>
                <a:cs typeface="ヒラギノ角ゴ Pro W3"/>
              </a:rPr>
              <a:t>	</a:t>
            </a:r>
            <a:r>
              <a:rPr lang="en-US" altLang="en-US" sz="2000" dirty="0" smtClean="0">
                <a:solidFill>
                  <a:srgbClr val="004072"/>
                </a:solidFill>
                <a:ea typeface="ヒラギノ角ゴ Pro W3"/>
                <a:cs typeface="ヒラギノ角ゴ Pro W3"/>
                <a:hlinkClick r:id="rId3"/>
              </a:rPr>
              <a:t>http</a:t>
            </a:r>
            <a:r>
              <a:rPr lang="en-US" altLang="en-US" sz="2000" dirty="0">
                <a:solidFill>
                  <a:srgbClr val="004072"/>
                </a:solidFill>
                <a:ea typeface="ヒラギノ角ゴ Pro W3"/>
                <a:cs typeface="ヒラギノ角ゴ Pro W3"/>
                <a:hlinkClick r:id="rId3"/>
              </a:rPr>
              <a:t>://www.wipo.int/pct/en</a:t>
            </a:r>
            <a:r>
              <a:rPr lang="en-US" altLang="en-US" sz="2000" dirty="0" smtClean="0">
                <a:solidFill>
                  <a:srgbClr val="004072"/>
                </a:solidFill>
                <a:ea typeface="ヒラギノ角ゴ Pro W3"/>
                <a:cs typeface="ヒラギノ角ゴ Pro W3"/>
                <a:hlinkClick r:id="rId3"/>
              </a:rPr>
              <a:t>/</a:t>
            </a:r>
            <a:endParaRPr lang="en-US" altLang="en-US" sz="2000" b="1" dirty="0">
              <a:solidFill>
                <a:srgbClr val="004072"/>
              </a:solidFill>
              <a:ea typeface="ヒラギノ角ゴ Pro W3"/>
              <a:cs typeface="ヒラギノ角ゴ Pro W3"/>
            </a:endParaRPr>
          </a:p>
          <a:p>
            <a:pPr marL="914400" lvl="2" indent="0">
              <a:buNone/>
            </a:pPr>
            <a:endParaRPr lang="en-US" sz="2000" dirty="0" smtClean="0"/>
          </a:p>
          <a:p>
            <a:r>
              <a:rPr lang="fr-CH" sz="2000" dirty="0" err="1" smtClean="0"/>
              <a:t>Für</a:t>
            </a:r>
            <a:r>
              <a:rPr lang="fr-CH" sz="2000" dirty="0" smtClean="0"/>
              <a:t> </a:t>
            </a:r>
            <a:r>
              <a:rPr lang="fr-CH" sz="2000" dirty="0" err="1" smtClean="0"/>
              <a:t>allgemeine</a:t>
            </a:r>
            <a:r>
              <a:rPr lang="fr-CH" sz="2000" dirty="0" smtClean="0"/>
              <a:t> </a:t>
            </a:r>
            <a:r>
              <a:rPr lang="fr-CH" sz="2000" dirty="0" err="1" smtClean="0"/>
              <a:t>Fragen</a:t>
            </a:r>
            <a:r>
              <a:rPr lang="fr-CH" sz="2000" dirty="0" smtClean="0"/>
              <a:t> </a:t>
            </a:r>
            <a:r>
              <a:rPr lang="fr-CH" sz="2000" dirty="0" err="1" smtClean="0"/>
              <a:t>zum</a:t>
            </a:r>
            <a:r>
              <a:rPr lang="fr-CH" sz="2000" dirty="0" smtClean="0"/>
              <a:t> PCT </a:t>
            </a:r>
            <a:r>
              <a:rPr lang="fr-CH" sz="2000" dirty="0" err="1" smtClean="0"/>
              <a:t>steht</a:t>
            </a:r>
            <a:r>
              <a:rPr lang="fr-CH" sz="2000" dirty="0" smtClean="0"/>
              <a:t> der PCT Information Service </a:t>
            </a:r>
            <a:r>
              <a:rPr lang="fr-CH" sz="2000" dirty="0" err="1" smtClean="0"/>
              <a:t>zur</a:t>
            </a:r>
            <a:r>
              <a:rPr lang="fr-CH" sz="2000" dirty="0" smtClean="0"/>
              <a:t> </a:t>
            </a:r>
            <a:r>
              <a:rPr lang="fr-CH" sz="2000" dirty="0" err="1" smtClean="0"/>
              <a:t>Verfügung</a:t>
            </a:r>
            <a:r>
              <a:rPr lang="fr-CH" sz="2000" dirty="0" smtClean="0"/>
              <a:t>:</a:t>
            </a:r>
          </a:p>
          <a:p>
            <a:pPr eaLnBrk="1" hangingPunct="1"/>
            <a:endParaRPr lang="fr-CH" sz="2000" dirty="0"/>
          </a:p>
          <a:p>
            <a:pPr marL="1343025" lvl="3" indent="0">
              <a:lnSpc>
                <a:spcPct val="70000"/>
              </a:lnSpc>
              <a:spcBef>
                <a:spcPts val="500"/>
              </a:spcBef>
              <a:spcAft>
                <a:spcPts val="500"/>
              </a:spcAft>
              <a:buFont typeface="Symbol" pitchFamily="18" charset="2"/>
              <a:buNone/>
            </a:pPr>
            <a:r>
              <a:rPr lang="en-US" altLang="en-US" sz="2000" dirty="0" err="1" smtClean="0">
                <a:solidFill>
                  <a:srgbClr val="004072"/>
                </a:solidFill>
                <a:ea typeface="ヒラギノ角ゴ Pro W3"/>
                <a:cs typeface="ヒラギノ角ゴ Pro W3"/>
              </a:rPr>
              <a:t>Telephon</a:t>
            </a:r>
            <a:r>
              <a:rPr lang="en-US" altLang="en-US" sz="2000" dirty="0" smtClean="0">
                <a:solidFill>
                  <a:srgbClr val="004072"/>
                </a:solidFill>
                <a:ea typeface="ヒラギノ角ゴ Pro W3"/>
                <a:cs typeface="ヒラギノ角ゴ Pro W3"/>
              </a:rPr>
              <a:t>: </a:t>
            </a:r>
            <a:r>
              <a:rPr lang="en-US" altLang="en-US" sz="2000" dirty="0">
                <a:solidFill>
                  <a:srgbClr val="004072"/>
                </a:solidFill>
                <a:ea typeface="ヒラギノ角ゴ Pro W3"/>
                <a:cs typeface="ヒラギノ角ゴ Pro W3"/>
              </a:rPr>
              <a:t>(+41-22) 338 83 38 </a:t>
            </a:r>
          </a:p>
          <a:p>
            <a:pPr marL="1343025" lvl="3" indent="0">
              <a:spcBef>
                <a:spcPts val="500"/>
              </a:spcBef>
              <a:spcAft>
                <a:spcPts val="500"/>
              </a:spcAft>
              <a:buFont typeface="Symbol" pitchFamily="18" charset="2"/>
              <a:buNone/>
            </a:pPr>
            <a:r>
              <a:rPr lang="en-US" altLang="en-US" sz="2000" dirty="0" smtClean="0">
                <a:solidFill>
                  <a:srgbClr val="004072"/>
                </a:solidFill>
                <a:ea typeface="ヒラギノ角ゴ Pro W3"/>
                <a:cs typeface="ヒラギノ角ゴ Pro W3"/>
              </a:rPr>
              <a:t>Fax: </a:t>
            </a:r>
            <a:r>
              <a:rPr lang="en-US" altLang="en-US" sz="2000" dirty="0">
                <a:solidFill>
                  <a:srgbClr val="004072"/>
                </a:solidFill>
                <a:ea typeface="ヒラギノ角ゴ Pro W3"/>
                <a:cs typeface="ヒラギノ角ゴ Pro W3"/>
              </a:rPr>
              <a:t>(+41-22) 338 83 39 </a:t>
            </a:r>
          </a:p>
          <a:p>
            <a:pPr marL="1343025" lvl="3" indent="0">
              <a:spcBef>
                <a:spcPts val="500"/>
              </a:spcBef>
              <a:spcAft>
                <a:spcPts val="500"/>
              </a:spcAft>
              <a:buFont typeface="Symbol" pitchFamily="18" charset="2"/>
              <a:buNone/>
            </a:pPr>
            <a:r>
              <a:rPr lang="en-US" altLang="en-US" sz="2000" dirty="0">
                <a:solidFill>
                  <a:srgbClr val="004072"/>
                </a:solidFill>
                <a:ea typeface="ヒラギノ角ゴ Pro W3"/>
                <a:cs typeface="ヒラギノ角ゴ Pro W3"/>
              </a:rPr>
              <a:t>E-mail: pct.infoline@wipo.int </a:t>
            </a:r>
          </a:p>
          <a:p>
            <a:pPr eaLnBrk="1" hangingPunct="1"/>
            <a:endParaRPr lang="en-US" dirty="0" smtClean="0"/>
          </a:p>
        </p:txBody>
      </p:sp>
    </p:spTree>
    <p:extLst>
      <p:ext uri="{BB962C8B-B14F-4D97-AF65-F5344CB8AC3E}">
        <p14:creationId xmlns:p14="http://schemas.microsoft.com/office/powerpoint/2010/main" val="36195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19256" cy="724942"/>
          </a:xfrm>
        </p:spPr>
        <p:txBody>
          <a:bodyPr/>
          <a:lstStyle/>
          <a:p>
            <a:r>
              <a:rPr lang="en-US" dirty="0"/>
              <a:t>Marrakesh Treaty to Facilitate access to Published Works for Persons who are Blind, Visually Impaired or Otherwise Print Disabled</a:t>
            </a:r>
          </a:p>
        </p:txBody>
      </p:sp>
      <p:pic>
        <p:nvPicPr>
          <p:cNvPr id="4" name="Espace réservé du contenu 15" descr="images.jpg"/>
          <p:cNvPicPr>
            <a:picLocks noGrp="1"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81000" y="2348880"/>
            <a:ext cx="3686944" cy="3538571"/>
          </a:xfrm>
          <a:prstGeom prst="rect">
            <a:avLst/>
          </a:prstGeom>
          <a:ln>
            <a:noFill/>
          </a:ln>
          <a:effectLst>
            <a:softEdge rad="112500"/>
          </a:effectLst>
        </p:spPr>
      </p:pic>
      <p:pic>
        <p:nvPicPr>
          <p:cNvPr id="5" name="Espace réservé du contenu 20" descr="DSCF2517-e1372047581598.jpg"/>
          <p:cNvPicPr>
            <a:picLocks noGrp="1"/>
          </p:cNvPicPr>
          <p:nvPr/>
        </p:nvPicPr>
        <p:blipFill>
          <a:blip r:embed="rId3" cstate="email">
            <a:extLst>
              <a:ext uri="{28A0092B-C50C-407E-A947-70E740481C1C}">
                <a14:useLocalDpi xmlns:a14="http://schemas.microsoft.com/office/drawing/2010/main"/>
              </a:ext>
            </a:extLst>
          </a:blip>
          <a:srcRect/>
          <a:stretch>
            <a:fillRect/>
          </a:stretch>
        </p:blipFill>
        <p:spPr>
          <a:xfrm>
            <a:off x="4572001" y="2348880"/>
            <a:ext cx="3456384" cy="3488520"/>
          </a:xfrm>
          <a:prstGeom prst="rect">
            <a:avLst/>
          </a:prstGeom>
          <a:ln>
            <a:noFill/>
          </a:ln>
          <a:effectLst>
            <a:softEdge rad="112500"/>
          </a:effectLst>
        </p:spPr>
      </p:pic>
    </p:spTree>
    <p:extLst>
      <p:ext uri="{BB962C8B-B14F-4D97-AF65-F5344CB8AC3E}">
        <p14:creationId xmlns:p14="http://schemas.microsoft.com/office/powerpoint/2010/main" val="35396107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107504" y="476672"/>
            <a:ext cx="9001000" cy="926976"/>
          </a:xfrm>
          <a:ln/>
        </p:spPr>
        <p:txBody>
          <a:bodyPr/>
          <a:lstStyle/>
          <a:p>
            <a:r>
              <a:rPr lang="en-US" altLang="en-US" dirty="0" smtClean="0"/>
              <a:t/>
            </a:r>
            <a:br>
              <a:rPr lang="en-US" altLang="en-US" dirty="0" smtClean="0"/>
            </a:br>
            <a:r>
              <a:rPr lang="en-US" altLang="en-US" dirty="0"/>
              <a:t/>
            </a:r>
            <a:br>
              <a:rPr lang="en-US" altLang="en-US" dirty="0"/>
            </a:br>
            <a:r>
              <a:rPr lang="en-US" altLang="en-US" dirty="0" smtClean="0"/>
              <a:t>Seminar </a:t>
            </a:r>
            <a:r>
              <a:rPr lang="en-US" altLang="en-US" dirty="0"/>
              <a:t>on WIPO Services and </a:t>
            </a:r>
            <a:r>
              <a:rPr lang="en-US" altLang="en-US" dirty="0" smtClean="0"/>
              <a:t>Initiatives</a:t>
            </a:r>
            <a:br>
              <a:rPr lang="en-US" altLang="en-US" dirty="0" smtClean="0"/>
            </a:br>
            <a:r>
              <a:rPr lang="en-US" altLang="en-US" sz="3200" kern="1200" dirty="0" smtClean="0"/>
              <a:t>The</a:t>
            </a:r>
            <a:r>
              <a:rPr lang="en-US" altLang="en-US" sz="3200" dirty="0" smtClean="0">
                <a:solidFill>
                  <a:srgbClr val="70899B"/>
                </a:solidFill>
                <a:ea typeface="ヒラギノ角ゴ Pro W3" pitchFamily="-102" charset="-128"/>
              </a:rPr>
              <a:t> </a:t>
            </a:r>
            <a:r>
              <a:rPr lang="en-US" altLang="en-US" sz="3200" kern="1200" dirty="0"/>
              <a:t>Madrid System </a:t>
            </a:r>
            <a:br>
              <a:rPr lang="en-US" altLang="en-US" sz="3200" kern="1200" dirty="0"/>
            </a:br>
            <a:r>
              <a:rPr lang="en-US" altLang="en-US" sz="3200" kern="1200" dirty="0" smtClean="0"/>
              <a:t>The </a:t>
            </a:r>
            <a:r>
              <a:rPr lang="en-US" altLang="en-US" sz="3200" kern="1200" dirty="0"/>
              <a:t>Hague System</a:t>
            </a:r>
            <a:r>
              <a:rPr lang="en-US" sz="3200" kern="1200" dirty="0"/>
              <a:t/>
            </a:r>
            <a:br>
              <a:rPr lang="en-US" sz="3200" kern="1200" dirty="0"/>
            </a:br>
            <a:endParaRPr lang="en-US" altLang="en-US" sz="3200" dirty="0"/>
          </a:p>
        </p:txBody>
      </p:sp>
      <p:sp>
        <p:nvSpPr>
          <p:cNvPr id="4098" name="Text Box 2"/>
          <p:cNvSpPr txBox="1">
            <a:spLocks noChangeArrowheads="1"/>
          </p:cNvSpPr>
          <p:nvPr/>
        </p:nvSpPr>
        <p:spPr bwMode="auto">
          <a:xfrm>
            <a:off x="467544" y="5084763"/>
            <a:ext cx="8676456"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9pPr>
          </a:lstStyle>
          <a:p>
            <a:pPr marL="285750" indent="-285750" fontAlgn="base">
              <a:spcBef>
                <a:spcPct val="0"/>
              </a:spcBef>
              <a:spcAft>
                <a:spcPct val="0"/>
              </a:spcAft>
              <a:buClr>
                <a:srgbClr val="00B0F0"/>
              </a:buClr>
              <a:buSzPct val="100000"/>
              <a:buFont typeface="Webdings" panose="05030102010509060703" pitchFamily="18" charset="2"/>
              <a:buChar char="&lt;"/>
            </a:pPr>
            <a:r>
              <a:rPr lang="fr-CH" altLang="en-US" sz="1200" u="sng" dirty="0">
                <a:solidFill>
                  <a:srgbClr val="002060"/>
                </a:solidFill>
              </a:rPr>
              <a:t>Speaker</a:t>
            </a:r>
            <a:r>
              <a:rPr lang="fr-CH" altLang="en-US" sz="1200" dirty="0">
                <a:solidFill>
                  <a:srgbClr val="002060"/>
                </a:solidFill>
              </a:rPr>
              <a:t> : Asta Valdimarsdottir, </a:t>
            </a:r>
            <a:r>
              <a:rPr lang="fr-CH" altLang="en-US" sz="1200" dirty="0" err="1">
                <a:solidFill>
                  <a:srgbClr val="002060"/>
                </a:solidFill>
              </a:rPr>
              <a:t>Director</a:t>
            </a:r>
            <a:r>
              <a:rPr lang="fr-CH" altLang="en-US" sz="1200" dirty="0">
                <a:solidFill>
                  <a:srgbClr val="002060"/>
                </a:solidFill>
              </a:rPr>
              <a:t>, </a:t>
            </a:r>
          </a:p>
          <a:p>
            <a:pPr fontAlgn="base">
              <a:spcBef>
                <a:spcPct val="0"/>
              </a:spcBef>
              <a:spcAft>
                <a:spcPct val="0"/>
              </a:spcAft>
              <a:buClr>
                <a:srgbClr val="00B0F0"/>
              </a:buClr>
              <a:buSzPct val="100000"/>
              <a:buNone/>
            </a:pPr>
            <a:r>
              <a:rPr lang="fr-CH" altLang="en-US" sz="1200" dirty="0">
                <a:solidFill>
                  <a:srgbClr val="002060"/>
                </a:solidFill>
              </a:rPr>
              <a:t>	   Operations Division, Madrid </a:t>
            </a:r>
            <a:r>
              <a:rPr lang="fr-CH" altLang="en-US" sz="1200" dirty="0" err="1">
                <a:solidFill>
                  <a:srgbClr val="002060"/>
                </a:solidFill>
              </a:rPr>
              <a:t>Registry</a:t>
            </a:r>
            <a:endParaRPr lang="en-US" altLang="en-US" sz="1200" dirty="0">
              <a:solidFill>
                <a:srgbClr val="002060"/>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850" y="2132856"/>
            <a:ext cx="8424863" cy="1944215"/>
          </a:xfrm>
          <a:prstGeom prst="rect">
            <a:avLst/>
          </a:pr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08104" y="4629850"/>
            <a:ext cx="722675" cy="909826"/>
          </a:xfrm>
          <a:prstGeom prst="rect">
            <a:avLst/>
          </a:prstGeom>
        </p:spPr>
      </p:pic>
    </p:spTree>
    <p:extLst>
      <p:ext uri="{BB962C8B-B14F-4D97-AF65-F5344CB8AC3E}">
        <p14:creationId xmlns:p14="http://schemas.microsoft.com/office/powerpoint/2010/main" val="1722653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07950" y="125413"/>
            <a:ext cx="9648825" cy="1143000"/>
          </a:xfrm>
        </p:spPr>
        <p:txBody>
          <a:bodyPr/>
          <a:lstStyle/>
          <a:p>
            <a:r>
              <a:rPr lang="en-US" altLang="en-US" sz="3200" dirty="0" smtClean="0"/>
              <a:t>It begins with a trademark or/and a design and a plan to export…</a:t>
            </a:r>
            <a:endParaRPr lang="en-US" altLang="en-US" sz="3400" dirty="0" smtClean="0"/>
          </a:p>
        </p:txBody>
      </p:sp>
      <p:sp>
        <p:nvSpPr>
          <p:cNvPr id="8" name="Content Placeholder 2"/>
          <p:cNvSpPr txBox="1">
            <a:spLocks/>
          </p:cNvSpPr>
          <p:nvPr/>
        </p:nvSpPr>
        <p:spPr bwMode="auto">
          <a:xfrm>
            <a:off x="3563939" y="1700213"/>
            <a:ext cx="5873750"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Blip>
                <a:blip r:embed="rId3"/>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Blip>
                <a:blip r:embed="rId3"/>
              </a:buBlip>
              <a:defRPr sz="2400">
                <a:solidFill>
                  <a:schemeClr val="tx1"/>
                </a:solidFill>
                <a:latin typeface="+mn-lt"/>
                <a:cs typeface="+mn-cs"/>
              </a:defRPr>
            </a:lvl2pPr>
            <a:lvl3pPr marL="1143000" indent="-228600" algn="l" rtl="0" eaLnBrk="0" fontAlgn="base" hangingPunct="0">
              <a:spcBef>
                <a:spcPct val="20000"/>
              </a:spcBef>
              <a:spcAft>
                <a:spcPct val="0"/>
              </a:spcAft>
              <a:buBlip>
                <a:blip r:embed="rId3"/>
              </a:buBlip>
              <a:defRPr sz="2400">
                <a:solidFill>
                  <a:schemeClr val="tx1"/>
                </a:solidFill>
                <a:latin typeface="+mn-lt"/>
                <a:cs typeface="+mn-cs"/>
              </a:defRPr>
            </a:lvl3pPr>
            <a:lvl4pPr marL="1600200" indent="-228600" algn="l" rtl="0" eaLnBrk="0" fontAlgn="base" hangingPunct="0">
              <a:spcBef>
                <a:spcPct val="20000"/>
              </a:spcBef>
              <a:spcAft>
                <a:spcPct val="0"/>
              </a:spcAft>
              <a:buFont typeface="Arial" charset="0"/>
              <a:buBlip>
                <a:blip r:embed="rId3"/>
              </a:buBlip>
              <a:defRPr sz="2400">
                <a:solidFill>
                  <a:schemeClr val="tx1"/>
                </a:solidFill>
                <a:latin typeface="+mn-lt"/>
                <a:cs typeface="+mn-cs"/>
              </a:defRPr>
            </a:lvl4pPr>
            <a:lvl5pPr marL="2057400" indent="-228600" algn="l" rtl="0" eaLnBrk="0" fontAlgn="base" hangingPunct="0">
              <a:spcBef>
                <a:spcPct val="20000"/>
              </a:spcBef>
              <a:spcAft>
                <a:spcPct val="0"/>
              </a:spcAft>
              <a:buBlip>
                <a:blip r:embed="rId3"/>
              </a:buBlip>
              <a:defRPr sz="2400">
                <a:solidFill>
                  <a:schemeClr val="tx1"/>
                </a:solidFill>
                <a:latin typeface="+mn-lt"/>
                <a:cs typeface="+mn-cs"/>
              </a:defRPr>
            </a:lvl5pPr>
            <a:lvl6pPr marL="2514600" indent="-228600" algn="l" rtl="0" fontAlgn="base">
              <a:spcBef>
                <a:spcPct val="20000"/>
              </a:spcBef>
              <a:spcAft>
                <a:spcPct val="0"/>
              </a:spcAft>
              <a:buBlip>
                <a:blip r:embed="rId3"/>
              </a:buBlip>
              <a:defRPr sz="2400">
                <a:solidFill>
                  <a:schemeClr val="tx1"/>
                </a:solidFill>
                <a:latin typeface="+mn-lt"/>
                <a:cs typeface="+mn-cs"/>
              </a:defRPr>
            </a:lvl6pPr>
            <a:lvl7pPr marL="2971800" indent="-228600" algn="l" rtl="0" fontAlgn="base">
              <a:spcBef>
                <a:spcPct val="20000"/>
              </a:spcBef>
              <a:spcAft>
                <a:spcPct val="0"/>
              </a:spcAft>
              <a:buBlip>
                <a:blip r:embed="rId3"/>
              </a:buBlip>
              <a:defRPr sz="2400">
                <a:solidFill>
                  <a:schemeClr val="tx1"/>
                </a:solidFill>
                <a:latin typeface="+mn-lt"/>
                <a:cs typeface="+mn-cs"/>
              </a:defRPr>
            </a:lvl7pPr>
            <a:lvl8pPr marL="3429000" indent="-228600" algn="l" rtl="0" fontAlgn="base">
              <a:spcBef>
                <a:spcPct val="20000"/>
              </a:spcBef>
              <a:spcAft>
                <a:spcPct val="0"/>
              </a:spcAft>
              <a:buBlip>
                <a:blip r:embed="rId3"/>
              </a:buBlip>
              <a:defRPr sz="2400">
                <a:solidFill>
                  <a:schemeClr val="tx1"/>
                </a:solidFill>
                <a:latin typeface="+mn-lt"/>
                <a:cs typeface="+mn-cs"/>
              </a:defRPr>
            </a:lvl8pPr>
            <a:lvl9pPr marL="3886200" indent="-228600" algn="l" rtl="0" fontAlgn="base">
              <a:spcBef>
                <a:spcPct val="20000"/>
              </a:spcBef>
              <a:spcAft>
                <a:spcPct val="0"/>
              </a:spcAft>
              <a:buBlip>
                <a:blip r:embed="rId3"/>
              </a:buBlip>
              <a:defRPr sz="2400">
                <a:solidFill>
                  <a:schemeClr val="tx1"/>
                </a:solidFill>
                <a:latin typeface="+mn-lt"/>
                <a:cs typeface="+mn-cs"/>
              </a:defRPr>
            </a:lvl9pPr>
          </a:lstStyle>
          <a:p>
            <a:pPr>
              <a:buClr>
                <a:srgbClr val="00B0F0"/>
              </a:buClr>
              <a:buFont typeface="Wingdings" panose="05000000000000000000" pitchFamily="2" charset="2"/>
              <a:buChar char="n"/>
              <a:defRPr/>
            </a:pPr>
            <a:r>
              <a:rPr lang="en-US" sz="1800" kern="0" dirty="0" smtClean="0">
                <a:latin typeface="+mj-lt"/>
              </a:rPr>
              <a:t>International registration number: </a:t>
            </a:r>
            <a:r>
              <a:rPr lang="en-US" sz="1800" dirty="0" smtClean="0">
                <a:latin typeface="+mj-lt"/>
              </a:rPr>
              <a:t>181932</a:t>
            </a:r>
          </a:p>
          <a:p>
            <a:pPr>
              <a:buClr>
                <a:srgbClr val="00B0F0"/>
              </a:buClr>
              <a:buFont typeface="Wingdings" panose="05000000000000000000" pitchFamily="2" charset="2"/>
              <a:buChar char="n"/>
              <a:defRPr/>
            </a:pPr>
            <a:r>
              <a:rPr lang="en-US" sz="1800" kern="0" dirty="0" smtClean="0">
                <a:latin typeface="+mj-lt"/>
              </a:rPr>
              <a:t>Holder: </a:t>
            </a:r>
            <a:r>
              <a:rPr lang="de-DE" sz="1800" dirty="0">
                <a:latin typeface="+mj-lt"/>
              </a:rPr>
              <a:t>Dr. Ing. h.c. </a:t>
            </a:r>
            <a:r>
              <a:rPr lang="de-DE" sz="1800" dirty="0" smtClean="0">
                <a:latin typeface="+mj-lt"/>
              </a:rPr>
              <a:t>F. Porsche  </a:t>
            </a:r>
            <a:r>
              <a:rPr lang="de-DE" sz="1800" dirty="0">
                <a:latin typeface="+mj-lt"/>
              </a:rPr>
              <a:t>Aktiengesellschaft  </a:t>
            </a:r>
            <a:endParaRPr lang="en-US" sz="1800" kern="0" dirty="0">
              <a:latin typeface="+mj-lt"/>
            </a:endParaRPr>
          </a:p>
        </p:txBody>
      </p:sp>
      <p:sp>
        <p:nvSpPr>
          <p:cNvPr id="12" name="Content Placeholder 2"/>
          <p:cNvSpPr txBox="1">
            <a:spLocks/>
          </p:cNvSpPr>
          <p:nvPr/>
        </p:nvSpPr>
        <p:spPr bwMode="auto">
          <a:xfrm>
            <a:off x="3713163" y="3454400"/>
            <a:ext cx="5527675" cy="119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Blip>
                <a:blip r:embed="rId3"/>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Blip>
                <a:blip r:embed="rId3"/>
              </a:buBlip>
              <a:defRPr sz="2400">
                <a:solidFill>
                  <a:schemeClr val="tx1"/>
                </a:solidFill>
                <a:latin typeface="+mn-lt"/>
                <a:cs typeface="+mn-cs"/>
              </a:defRPr>
            </a:lvl2pPr>
            <a:lvl3pPr marL="1143000" indent="-228600" algn="l" rtl="0" eaLnBrk="0" fontAlgn="base" hangingPunct="0">
              <a:spcBef>
                <a:spcPct val="20000"/>
              </a:spcBef>
              <a:spcAft>
                <a:spcPct val="0"/>
              </a:spcAft>
              <a:buBlip>
                <a:blip r:embed="rId3"/>
              </a:buBlip>
              <a:defRPr sz="2400">
                <a:solidFill>
                  <a:schemeClr val="tx1"/>
                </a:solidFill>
                <a:latin typeface="+mn-lt"/>
                <a:cs typeface="+mn-cs"/>
              </a:defRPr>
            </a:lvl3pPr>
            <a:lvl4pPr marL="1600200" indent="-228600" algn="l" rtl="0" eaLnBrk="0" fontAlgn="base" hangingPunct="0">
              <a:spcBef>
                <a:spcPct val="20000"/>
              </a:spcBef>
              <a:spcAft>
                <a:spcPct val="0"/>
              </a:spcAft>
              <a:buFont typeface="Arial" charset="0"/>
              <a:buBlip>
                <a:blip r:embed="rId3"/>
              </a:buBlip>
              <a:defRPr sz="2400">
                <a:solidFill>
                  <a:schemeClr val="tx1"/>
                </a:solidFill>
                <a:latin typeface="+mn-lt"/>
                <a:cs typeface="+mn-cs"/>
              </a:defRPr>
            </a:lvl4pPr>
            <a:lvl5pPr marL="2057400" indent="-228600" algn="l" rtl="0" eaLnBrk="0" fontAlgn="base" hangingPunct="0">
              <a:spcBef>
                <a:spcPct val="20000"/>
              </a:spcBef>
              <a:spcAft>
                <a:spcPct val="0"/>
              </a:spcAft>
              <a:buBlip>
                <a:blip r:embed="rId3"/>
              </a:buBlip>
              <a:defRPr sz="2400">
                <a:solidFill>
                  <a:schemeClr val="tx1"/>
                </a:solidFill>
                <a:latin typeface="+mn-lt"/>
                <a:cs typeface="+mn-cs"/>
              </a:defRPr>
            </a:lvl5pPr>
            <a:lvl6pPr marL="2514600" indent="-228600" algn="l" rtl="0" fontAlgn="base">
              <a:spcBef>
                <a:spcPct val="20000"/>
              </a:spcBef>
              <a:spcAft>
                <a:spcPct val="0"/>
              </a:spcAft>
              <a:buBlip>
                <a:blip r:embed="rId3"/>
              </a:buBlip>
              <a:defRPr sz="2400">
                <a:solidFill>
                  <a:schemeClr val="tx1"/>
                </a:solidFill>
                <a:latin typeface="+mn-lt"/>
                <a:cs typeface="+mn-cs"/>
              </a:defRPr>
            </a:lvl6pPr>
            <a:lvl7pPr marL="2971800" indent="-228600" algn="l" rtl="0" fontAlgn="base">
              <a:spcBef>
                <a:spcPct val="20000"/>
              </a:spcBef>
              <a:spcAft>
                <a:spcPct val="0"/>
              </a:spcAft>
              <a:buBlip>
                <a:blip r:embed="rId3"/>
              </a:buBlip>
              <a:defRPr sz="2400">
                <a:solidFill>
                  <a:schemeClr val="tx1"/>
                </a:solidFill>
                <a:latin typeface="+mn-lt"/>
                <a:cs typeface="+mn-cs"/>
              </a:defRPr>
            </a:lvl7pPr>
            <a:lvl8pPr marL="3429000" indent="-228600" algn="l" rtl="0" fontAlgn="base">
              <a:spcBef>
                <a:spcPct val="20000"/>
              </a:spcBef>
              <a:spcAft>
                <a:spcPct val="0"/>
              </a:spcAft>
              <a:buBlip>
                <a:blip r:embed="rId3"/>
              </a:buBlip>
              <a:defRPr sz="2400">
                <a:solidFill>
                  <a:schemeClr val="tx1"/>
                </a:solidFill>
                <a:latin typeface="+mn-lt"/>
                <a:cs typeface="+mn-cs"/>
              </a:defRPr>
            </a:lvl8pPr>
            <a:lvl9pPr marL="3886200" indent="-228600" algn="l" rtl="0" fontAlgn="base">
              <a:spcBef>
                <a:spcPct val="20000"/>
              </a:spcBef>
              <a:spcAft>
                <a:spcPct val="0"/>
              </a:spcAft>
              <a:buBlip>
                <a:blip r:embed="rId3"/>
              </a:buBlip>
              <a:defRPr sz="2400">
                <a:solidFill>
                  <a:schemeClr val="tx1"/>
                </a:solidFill>
                <a:latin typeface="+mn-lt"/>
                <a:cs typeface="+mn-cs"/>
              </a:defRPr>
            </a:lvl9pPr>
          </a:lstStyle>
          <a:p>
            <a:pPr>
              <a:buClr>
                <a:srgbClr val="00B0F0"/>
              </a:buClr>
              <a:buFont typeface="Webdings" panose="05030102010509060703" pitchFamily="18" charset="2"/>
              <a:buChar char="&lt;"/>
              <a:defRPr/>
            </a:pPr>
            <a:r>
              <a:rPr lang="en-US" sz="1800" kern="0" dirty="0" smtClean="0">
                <a:latin typeface="+mj-lt"/>
              </a:rPr>
              <a:t>International registration number: </a:t>
            </a:r>
            <a:r>
              <a:rPr lang="en-US" sz="1800" dirty="0" smtClean="0">
                <a:latin typeface="+mj-lt"/>
              </a:rPr>
              <a:t>1018332</a:t>
            </a:r>
          </a:p>
          <a:p>
            <a:pPr>
              <a:buClr>
                <a:srgbClr val="00B0F0"/>
              </a:buClr>
              <a:buFont typeface="Webdings" panose="05030102010509060703" pitchFamily="18" charset="2"/>
              <a:buChar char="&lt;"/>
              <a:defRPr/>
            </a:pPr>
            <a:r>
              <a:rPr lang="en-US" sz="1800" kern="0" dirty="0" smtClean="0">
                <a:latin typeface="+mj-lt"/>
              </a:rPr>
              <a:t>Holder: </a:t>
            </a:r>
            <a:r>
              <a:rPr lang="en-US" sz="1800" dirty="0">
                <a:latin typeface="+mj-lt"/>
              </a:rPr>
              <a:t>TUI AG  </a:t>
            </a:r>
            <a:endParaRPr lang="en-US" sz="1800" b="0" kern="0" dirty="0">
              <a:latin typeface="+mj-lt"/>
            </a:endParaRPr>
          </a:p>
        </p:txBody>
      </p:sp>
      <p:pic>
        <p:nvPicPr>
          <p:cNvPr id="4101"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9975" y="1449388"/>
            <a:ext cx="1620838" cy="190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2763" y="3429000"/>
            <a:ext cx="2735262" cy="1189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9"/>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7950" y="5084763"/>
            <a:ext cx="3455988" cy="119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bwMode="auto">
          <a:xfrm>
            <a:off x="3708400" y="5013325"/>
            <a:ext cx="55276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Blip>
                <a:blip r:embed="rId3"/>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Blip>
                <a:blip r:embed="rId3"/>
              </a:buBlip>
              <a:defRPr sz="2400">
                <a:solidFill>
                  <a:schemeClr val="tx1"/>
                </a:solidFill>
                <a:latin typeface="+mn-lt"/>
                <a:cs typeface="+mn-cs"/>
              </a:defRPr>
            </a:lvl2pPr>
            <a:lvl3pPr marL="1143000" indent="-228600" algn="l" rtl="0" eaLnBrk="0" fontAlgn="base" hangingPunct="0">
              <a:spcBef>
                <a:spcPct val="20000"/>
              </a:spcBef>
              <a:spcAft>
                <a:spcPct val="0"/>
              </a:spcAft>
              <a:buBlip>
                <a:blip r:embed="rId3"/>
              </a:buBlip>
              <a:defRPr sz="2400">
                <a:solidFill>
                  <a:schemeClr val="tx1"/>
                </a:solidFill>
                <a:latin typeface="+mn-lt"/>
                <a:cs typeface="+mn-cs"/>
              </a:defRPr>
            </a:lvl3pPr>
            <a:lvl4pPr marL="1600200" indent="-228600" algn="l" rtl="0" eaLnBrk="0" fontAlgn="base" hangingPunct="0">
              <a:spcBef>
                <a:spcPct val="20000"/>
              </a:spcBef>
              <a:spcAft>
                <a:spcPct val="0"/>
              </a:spcAft>
              <a:buFont typeface="Arial" charset="0"/>
              <a:buBlip>
                <a:blip r:embed="rId3"/>
              </a:buBlip>
              <a:defRPr sz="2400">
                <a:solidFill>
                  <a:schemeClr val="tx1"/>
                </a:solidFill>
                <a:latin typeface="+mn-lt"/>
                <a:cs typeface="+mn-cs"/>
              </a:defRPr>
            </a:lvl4pPr>
            <a:lvl5pPr marL="2057400" indent="-228600" algn="l" rtl="0" eaLnBrk="0" fontAlgn="base" hangingPunct="0">
              <a:spcBef>
                <a:spcPct val="20000"/>
              </a:spcBef>
              <a:spcAft>
                <a:spcPct val="0"/>
              </a:spcAft>
              <a:buBlip>
                <a:blip r:embed="rId3"/>
              </a:buBlip>
              <a:defRPr sz="2400">
                <a:solidFill>
                  <a:schemeClr val="tx1"/>
                </a:solidFill>
                <a:latin typeface="+mn-lt"/>
                <a:cs typeface="+mn-cs"/>
              </a:defRPr>
            </a:lvl5pPr>
            <a:lvl6pPr marL="2514600" indent="-228600" algn="l" rtl="0" fontAlgn="base">
              <a:spcBef>
                <a:spcPct val="20000"/>
              </a:spcBef>
              <a:spcAft>
                <a:spcPct val="0"/>
              </a:spcAft>
              <a:buBlip>
                <a:blip r:embed="rId3"/>
              </a:buBlip>
              <a:defRPr sz="2400">
                <a:solidFill>
                  <a:schemeClr val="tx1"/>
                </a:solidFill>
                <a:latin typeface="+mn-lt"/>
                <a:cs typeface="+mn-cs"/>
              </a:defRPr>
            </a:lvl6pPr>
            <a:lvl7pPr marL="2971800" indent="-228600" algn="l" rtl="0" fontAlgn="base">
              <a:spcBef>
                <a:spcPct val="20000"/>
              </a:spcBef>
              <a:spcAft>
                <a:spcPct val="0"/>
              </a:spcAft>
              <a:buBlip>
                <a:blip r:embed="rId3"/>
              </a:buBlip>
              <a:defRPr sz="2400">
                <a:solidFill>
                  <a:schemeClr val="tx1"/>
                </a:solidFill>
                <a:latin typeface="+mn-lt"/>
                <a:cs typeface="+mn-cs"/>
              </a:defRPr>
            </a:lvl7pPr>
            <a:lvl8pPr marL="3429000" indent="-228600" algn="l" rtl="0" fontAlgn="base">
              <a:spcBef>
                <a:spcPct val="20000"/>
              </a:spcBef>
              <a:spcAft>
                <a:spcPct val="0"/>
              </a:spcAft>
              <a:buBlip>
                <a:blip r:embed="rId3"/>
              </a:buBlip>
              <a:defRPr sz="2400">
                <a:solidFill>
                  <a:schemeClr val="tx1"/>
                </a:solidFill>
                <a:latin typeface="+mn-lt"/>
                <a:cs typeface="+mn-cs"/>
              </a:defRPr>
            </a:lvl8pPr>
            <a:lvl9pPr marL="3886200" indent="-228600" algn="l" rtl="0" fontAlgn="base">
              <a:spcBef>
                <a:spcPct val="20000"/>
              </a:spcBef>
              <a:spcAft>
                <a:spcPct val="0"/>
              </a:spcAft>
              <a:buBlip>
                <a:blip r:embed="rId3"/>
              </a:buBlip>
              <a:defRPr sz="2400">
                <a:solidFill>
                  <a:schemeClr val="tx1"/>
                </a:solidFill>
                <a:latin typeface="+mn-lt"/>
                <a:cs typeface="+mn-cs"/>
              </a:defRPr>
            </a:lvl9pPr>
          </a:lstStyle>
          <a:p>
            <a:pPr>
              <a:buClr>
                <a:srgbClr val="00B0F0"/>
              </a:buClr>
              <a:buFont typeface="Webdings" panose="05030102010509060703" pitchFamily="18" charset="2"/>
              <a:buChar char="&lt;"/>
              <a:defRPr/>
            </a:pPr>
            <a:r>
              <a:rPr lang="en-US" sz="1800" kern="0" dirty="0" smtClean="0">
                <a:latin typeface="+mj-lt"/>
              </a:rPr>
              <a:t>International registration number: </a:t>
            </a:r>
            <a:r>
              <a:rPr lang="en-US" sz="1800" dirty="0" smtClean="0">
                <a:latin typeface="+mj-lt"/>
              </a:rPr>
              <a:t>DM/077303 </a:t>
            </a:r>
            <a:r>
              <a:rPr lang="en-US" sz="1800" b="0" dirty="0" smtClean="0">
                <a:latin typeface="+mj-lt"/>
              </a:rPr>
              <a:t>(</a:t>
            </a:r>
            <a:r>
              <a:rPr lang="nb-NO" sz="1800" dirty="0">
                <a:latin typeface="+mj-lt"/>
              </a:rPr>
              <a:t>Front bumper for motor vehicles</a:t>
            </a:r>
            <a:r>
              <a:rPr lang="en-US" sz="1800" b="0" dirty="0" smtClean="0">
                <a:latin typeface="+mj-lt"/>
              </a:rPr>
              <a:t>)</a:t>
            </a:r>
          </a:p>
          <a:p>
            <a:pPr>
              <a:buClr>
                <a:srgbClr val="00B0F0"/>
              </a:buClr>
              <a:buFont typeface="Webdings" panose="05030102010509060703" pitchFamily="18" charset="2"/>
              <a:buChar char="&lt;"/>
              <a:defRPr/>
            </a:pPr>
            <a:r>
              <a:rPr lang="en-US" sz="1800" kern="0" dirty="0" smtClean="0">
                <a:latin typeface="+mj-lt"/>
              </a:rPr>
              <a:t>Holder: </a:t>
            </a:r>
            <a:r>
              <a:rPr lang="en-US" sz="1800" dirty="0">
                <a:latin typeface="+mj-lt"/>
              </a:rPr>
              <a:t>BAYERISCHE MOTOREN WERKE AKTIENGESELLSCHAFT  </a:t>
            </a:r>
            <a:endParaRPr lang="en-US" sz="1800" b="0" kern="0" dirty="0">
              <a:latin typeface="+mj-lt"/>
            </a:endParaRPr>
          </a:p>
        </p:txBody>
      </p:sp>
    </p:spTree>
    <p:extLst>
      <p:ext uri="{BB962C8B-B14F-4D97-AF65-F5344CB8AC3E}">
        <p14:creationId xmlns:p14="http://schemas.microsoft.com/office/powerpoint/2010/main" val="22106215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altLang="en-US" dirty="0" smtClean="0"/>
              <a:t>Protection Options</a:t>
            </a:r>
          </a:p>
        </p:txBody>
      </p:sp>
      <p:sp>
        <p:nvSpPr>
          <p:cNvPr id="3" name="Content Placeholder 2"/>
          <p:cNvSpPr>
            <a:spLocks noGrp="1"/>
          </p:cNvSpPr>
          <p:nvPr>
            <p:ph idx="1"/>
          </p:nvPr>
        </p:nvSpPr>
        <p:spPr>
          <a:xfrm>
            <a:off x="381000" y="1988840"/>
            <a:ext cx="8229600" cy="4091285"/>
          </a:xfrm>
        </p:spPr>
        <p:txBody>
          <a:bodyPr/>
          <a:lstStyle/>
          <a:p>
            <a:pPr marL="342900" lvl="1" indent="-342900" eaLnBrk="1" hangingPunct="1">
              <a:defRPr/>
            </a:pPr>
            <a:r>
              <a:rPr lang="en-US" sz="2000" dirty="0" smtClean="0">
                <a:ea typeface="+mn-ea"/>
              </a:rPr>
              <a:t>The national route - file trademark/design applications with the IP Office of each country in which you want protection</a:t>
            </a:r>
          </a:p>
          <a:p>
            <a:pPr marL="342900" lvl="1" indent="-342900" eaLnBrk="1" hangingPunct="1">
              <a:defRPr/>
            </a:pPr>
            <a:endParaRPr lang="en-US" sz="2000" dirty="0" smtClean="0">
              <a:ea typeface="+mn-ea"/>
            </a:endParaRPr>
          </a:p>
          <a:p>
            <a:pPr marL="342900" lvl="1" indent="-342900" eaLnBrk="1" hangingPunct="1">
              <a:defRPr/>
            </a:pPr>
            <a:r>
              <a:rPr lang="en-US" sz="2000" dirty="0" smtClean="0">
                <a:ea typeface="+mn-ea"/>
              </a:rPr>
              <a:t>The regional route - apply in countries which are members of a regional registration system with effect in all member states (ARIPO, Benelux Trademark Office, OHIM or OAPI)</a:t>
            </a:r>
          </a:p>
          <a:p>
            <a:pPr marL="342900" lvl="1" indent="-342900" eaLnBrk="1" hangingPunct="1">
              <a:defRPr/>
            </a:pPr>
            <a:endParaRPr lang="en-US" sz="2000" dirty="0" smtClean="0">
              <a:ea typeface="+mn-ea"/>
            </a:endParaRPr>
          </a:p>
          <a:p>
            <a:pPr marL="342900" lvl="1" indent="-342900" eaLnBrk="1" hangingPunct="1">
              <a:defRPr/>
            </a:pPr>
            <a:r>
              <a:rPr lang="en-US" sz="2000" dirty="0" smtClean="0">
                <a:ea typeface="+mn-ea"/>
              </a:rPr>
              <a:t>The international route - file through the Madrid or the Hague System</a:t>
            </a:r>
          </a:p>
          <a:p>
            <a:pPr eaLnBrk="1" hangingPunct="1">
              <a:defRPr/>
            </a:pPr>
            <a:endParaRPr lang="en-US" dirty="0" smtClean="0"/>
          </a:p>
          <a:p>
            <a:pPr eaLnBrk="1" hangingPunct="1">
              <a:defRPr/>
            </a:pPr>
            <a:endParaRPr lang="en-US" dirty="0" smtClean="0"/>
          </a:p>
        </p:txBody>
      </p:sp>
    </p:spTree>
    <p:extLst>
      <p:ext uri="{BB962C8B-B14F-4D97-AF65-F5344CB8AC3E}">
        <p14:creationId xmlns:p14="http://schemas.microsoft.com/office/powerpoint/2010/main" val="23597961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a:xfrm>
            <a:off x="374650" y="1163638"/>
            <a:ext cx="8229600" cy="4352925"/>
          </a:xfrm>
        </p:spPr>
        <p:txBody>
          <a:bodyPr/>
          <a:lstStyle/>
          <a:p>
            <a:pPr>
              <a:buFontTx/>
              <a:buNone/>
            </a:pPr>
            <a:endParaRPr lang="fr-CH" altLang="en-US" smtClean="0"/>
          </a:p>
          <a:p>
            <a:pPr>
              <a:buFontTx/>
              <a:buNone/>
            </a:pPr>
            <a:r>
              <a:rPr lang="fr-CH" altLang="en-US" smtClean="0"/>
              <a:t>		</a:t>
            </a:r>
          </a:p>
          <a:p>
            <a:pPr>
              <a:buFontTx/>
              <a:buNone/>
            </a:pPr>
            <a:endParaRPr lang="fr-CH" altLang="en-US" smtClean="0"/>
          </a:p>
          <a:p>
            <a:pPr>
              <a:buFontTx/>
              <a:buNone/>
            </a:pPr>
            <a:r>
              <a:rPr lang="fr-CH" altLang="en-US" smtClean="0"/>
              <a:t>		</a:t>
            </a:r>
            <a:r>
              <a:rPr lang="fr-CH" altLang="en-US" sz="3200" smtClean="0">
                <a:solidFill>
                  <a:schemeClr val="hlink"/>
                </a:solidFill>
              </a:rPr>
              <a:t>	</a:t>
            </a:r>
            <a:r>
              <a:rPr lang="fr-CH" altLang="en-US" sz="3600" smtClean="0">
                <a:solidFill>
                  <a:schemeClr val="hlink"/>
                </a:solidFill>
              </a:rPr>
              <a:t>The Madrid System</a:t>
            </a:r>
            <a:endParaRPr lang="en-US" altLang="en-US" sz="3600" smtClean="0">
              <a:solidFill>
                <a:schemeClr val="hlink"/>
              </a:solidFill>
            </a:endParaRPr>
          </a:p>
        </p:txBody>
      </p:sp>
    </p:spTree>
    <p:extLst>
      <p:ext uri="{BB962C8B-B14F-4D97-AF65-F5344CB8AC3E}">
        <p14:creationId xmlns:p14="http://schemas.microsoft.com/office/powerpoint/2010/main" val="15219788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en-US" dirty="0" smtClean="0"/>
              <a:t>The Madrid Route</a:t>
            </a:r>
          </a:p>
        </p:txBody>
      </p:sp>
      <p:sp>
        <p:nvSpPr>
          <p:cNvPr id="3" name="Content Placeholder 2"/>
          <p:cNvSpPr>
            <a:spLocks noGrp="1"/>
          </p:cNvSpPr>
          <p:nvPr>
            <p:ph idx="1"/>
          </p:nvPr>
        </p:nvSpPr>
        <p:spPr>
          <a:xfrm>
            <a:off x="457200" y="1988839"/>
            <a:ext cx="8229600" cy="4137323"/>
          </a:xfrm>
        </p:spPr>
        <p:txBody>
          <a:bodyPr/>
          <a:lstStyle/>
          <a:p>
            <a:pPr marL="0" indent="0" eaLnBrk="1" hangingPunct="1">
              <a:buFontTx/>
              <a:buNone/>
              <a:defRPr/>
            </a:pPr>
            <a:r>
              <a:rPr lang="en-US" sz="2000" dirty="0" smtClean="0"/>
              <a:t>The international route through the Madrid System may be the preferred option when you:</a:t>
            </a:r>
          </a:p>
          <a:p>
            <a:pPr marL="0" indent="0" eaLnBrk="1" hangingPunct="1">
              <a:buFontTx/>
              <a:buNone/>
              <a:defRPr/>
            </a:pPr>
            <a:endParaRPr lang="en-US" sz="2000" dirty="0" smtClean="0"/>
          </a:p>
          <a:p>
            <a:pPr eaLnBrk="1" hangingPunct="1">
              <a:defRPr/>
            </a:pPr>
            <a:r>
              <a:rPr lang="en-US" sz="2000" dirty="0" smtClean="0"/>
              <a:t>Seek protection in multiple markets, particularly if these are in different regions</a:t>
            </a:r>
          </a:p>
          <a:p>
            <a:pPr eaLnBrk="1" hangingPunct="1">
              <a:defRPr/>
            </a:pPr>
            <a:endParaRPr lang="en-US" sz="2000" dirty="0"/>
          </a:p>
          <a:p>
            <a:pPr eaLnBrk="1" hangingPunct="1">
              <a:defRPr/>
            </a:pPr>
            <a:r>
              <a:rPr lang="en-US" sz="2000" dirty="0" smtClean="0"/>
              <a:t>Want flexibility to add new markets as your export plans develop</a:t>
            </a:r>
          </a:p>
          <a:p>
            <a:pPr eaLnBrk="1" hangingPunct="1">
              <a:defRPr/>
            </a:pPr>
            <a:endParaRPr lang="en-US" sz="2000" dirty="0" smtClean="0"/>
          </a:p>
          <a:p>
            <a:pPr eaLnBrk="1" hangingPunct="1">
              <a:defRPr/>
            </a:pPr>
            <a:r>
              <a:rPr lang="en-US" sz="2000" dirty="0" smtClean="0"/>
              <a:t>Have limited budget and/or time to spend on registration and management of your trademarks</a:t>
            </a:r>
            <a:endParaRPr lang="en-US" sz="2000" dirty="0"/>
          </a:p>
        </p:txBody>
      </p:sp>
    </p:spTree>
    <p:extLst>
      <p:ext uri="{BB962C8B-B14F-4D97-AF65-F5344CB8AC3E}">
        <p14:creationId xmlns:p14="http://schemas.microsoft.com/office/powerpoint/2010/main" val="289271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altLang="en-US" smtClean="0"/>
              <a:t>Convenient</a:t>
            </a:r>
          </a:p>
        </p:txBody>
      </p:sp>
      <p:sp>
        <p:nvSpPr>
          <p:cNvPr id="8195" name="Content Placeholder 2"/>
          <p:cNvSpPr>
            <a:spLocks noGrp="1"/>
          </p:cNvSpPr>
          <p:nvPr>
            <p:ph idx="1"/>
          </p:nvPr>
        </p:nvSpPr>
        <p:spPr/>
        <p:txBody>
          <a:bodyPr/>
          <a:lstStyle/>
          <a:p>
            <a:pPr eaLnBrk="1" hangingPunct="1">
              <a:lnSpc>
                <a:spcPct val="150000"/>
              </a:lnSpc>
            </a:pPr>
            <a:r>
              <a:rPr lang="en-US" altLang="en-US" sz="2000" dirty="0" smtClean="0"/>
              <a:t>Access a centralized filing and management procedure</a:t>
            </a:r>
          </a:p>
          <a:p>
            <a:pPr eaLnBrk="1" hangingPunct="1">
              <a:lnSpc>
                <a:spcPct val="150000"/>
              </a:lnSpc>
            </a:pPr>
            <a:endParaRPr lang="en-US" altLang="en-US" sz="2000" dirty="0" smtClean="0"/>
          </a:p>
          <a:p>
            <a:pPr eaLnBrk="1" hangingPunct="1">
              <a:lnSpc>
                <a:spcPct val="150000"/>
              </a:lnSpc>
            </a:pPr>
            <a:r>
              <a:rPr lang="en-US" altLang="en-US" sz="2000" dirty="0" smtClean="0"/>
              <a:t>File one application, in one language and pay one set of fees for protection in multiple markets</a:t>
            </a:r>
          </a:p>
          <a:p>
            <a:pPr eaLnBrk="1" hangingPunct="1">
              <a:lnSpc>
                <a:spcPct val="150000"/>
              </a:lnSpc>
            </a:pPr>
            <a:endParaRPr lang="en-US" altLang="en-US" sz="2000" dirty="0" smtClean="0"/>
          </a:p>
          <a:p>
            <a:pPr eaLnBrk="1" hangingPunct="1">
              <a:lnSpc>
                <a:spcPct val="150000"/>
              </a:lnSpc>
            </a:pPr>
            <a:r>
              <a:rPr lang="en-US" altLang="en-US" sz="2000" dirty="0" smtClean="0"/>
              <a:t>Expand protection to new markets as your business strategy evolves</a:t>
            </a:r>
          </a:p>
          <a:p>
            <a:pPr eaLnBrk="1" hangingPunct="1"/>
            <a:endParaRPr lang="en-US" altLang="en-US" dirty="0" smtClean="0"/>
          </a:p>
        </p:txBody>
      </p:sp>
    </p:spTree>
    <p:extLst>
      <p:ext uri="{BB962C8B-B14F-4D97-AF65-F5344CB8AC3E}">
        <p14:creationId xmlns:p14="http://schemas.microsoft.com/office/powerpoint/2010/main" val="21892437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altLang="en-US" dirty="0" smtClean="0"/>
              <a:t>Cost-effective</a:t>
            </a:r>
          </a:p>
        </p:txBody>
      </p:sp>
      <p:sp>
        <p:nvSpPr>
          <p:cNvPr id="9219" name="Content Placeholder 2"/>
          <p:cNvSpPr>
            <a:spLocks noGrp="1"/>
          </p:cNvSpPr>
          <p:nvPr>
            <p:ph idx="1"/>
          </p:nvPr>
        </p:nvSpPr>
        <p:spPr/>
        <p:txBody>
          <a:bodyPr/>
          <a:lstStyle/>
          <a:p>
            <a:pPr eaLnBrk="1" hangingPunct="1">
              <a:lnSpc>
                <a:spcPct val="150000"/>
              </a:lnSpc>
            </a:pPr>
            <a:r>
              <a:rPr lang="en-US" altLang="en-US" sz="2000" dirty="0" smtClean="0"/>
              <a:t>File an international application, which is the equivalent of a bundle of national applications, effectively saving time and money</a:t>
            </a:r>
          </a:p>
          <a:p>
            <a:pPr eaLnBrk="1" hangingPunct="1">
              <a:lnSpc>
                <a:spcPct val="150000"/>
              </a:lnSpc>
            </a:pPr>
            <a:endParaRPr lang="en-US" altLang="en-US" sz="2000" dirty="0" smtClean="0"/>
          </a:p>
          <a:p>
            <a:pPr eaLnBrk="1" hangingPunct="1">
              <a:lnSpc>
                <a:spcPct val="150000"/>
              </a:lnSpc>
            </a:pPr>
            <a:r>
              <a:rPr lang="en-US" altLang="en-US" sz="2000" dirty="0" smtClean="0"/>
              <a:t>Avoid paying for translations into multiple languages or working through the administrative procedures of multiple IP Offices</a:t>
            </a:r>
          </a:p>
        </p:txBody>
      </p:sp>
    </p:spTree>
    <p:extLst>
      <p:ext uri="{BB962C8B-B14F-4D97-AF65-F5344CB8AC3E}">
        <p14:creationId xmlns:p14="http://schemas.microsoft.com/office/powerpoint/2010/main" val="2018394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altLang="en-US" dirty="0" smtClean="0"/>
              <a:t>Broad Geographic Coverage</a:t>
            </a:r>
          </a:p>
        </p:txBody>
      </p:sp>
      <p:sp>
        <p:nvSpPr>
          <p:cNvPr id="10243" name="Content Placeholder 2"/>
          <p:cNvSpPr>
            <a:spLocks noGrp="1"/>
          </p:cNvSpPr>
          <p:nvPr>
            <p:ph idx="1"/>
          </p:nvPr>
        </p:nvSpPr>
        <p:spPr/>
        <p:txBody>
          <a:bodyPr/>
          <a:lstStyle/>
          <a:p>
            <a:pPr eaLnBrk="1" hangingPunct="1">
              <a:lnSpc>
                <a:spcPct val="150000"/>
              </a:lnSpc>
            </a:pPr>
            <a:r>
              <a:rPr lang="en-US" altLang="en-US" sz="2000" dirty="0" smtClean="0"/>
              <a:t>Protect your trademark/s simultaneously in the 111 countries covered by the 95 members of the System</a:t>
            </a:r>
          </a:p>
          <a:p>
            <a:pPr eaLnBrk="1" hangingPunct="1">
              <a:lnSpc>
                <a:spcPct val="150000"/>
              </a:lnSpc>
            </a:pPr>
            <a:endParaRPr lang="en-US" altLang="en-US" sz="2000" dirty="0" smtClean="0"/>
          </a:p>
          <a:p>
            <a:pPr eaLnBrk="1" hangingPunct="1">
              <a:lnSpc>
                <a:spcPct val="150000"/>
              </a:lnSpc>
            </a:pPr>
            <a:r>
              <a:rPr lang="en-US" altLang="en-US" sz="2000" dirty="0" smtClean="0"/>
              <a:t>Access markets that represent in excess of 80% of world trade, with potential for expansion as membership grows</a:t>
            </a:r>
          </a:p>
          <a:p>
            <a:pPr eaLnBrk="1" hangingPunct="1"/>
            <a:endParaRPr lang="en-US" altLang="en-US" dirty="0" smtClean="0"/>
          </a:p>
        </p:txBody>
      </p:sp>
    </p:spTree>
    <p:extLst>
      <p:ext uri="{BB962C8B-B14F-4D97-AF65-F5344CB8AC3E}">
        <p14:creationId xmlns:p14="http://schemas.microsoft.com/office/powerpoint/2010/main" val="19557244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sz="half" idx="2"/>
          </p:nvPr>
        </p:nvSpPr>
        <p:spPr>
          <a:xfrm>
            <a:off x="2427288" y="5508625"/>
            <a:ext cx="5473700" cy="1152525"/>
          </a:xfrm>
          <a:extLst/>
        </p:spPr>
        <p:txBody>
          <a:bodyPr lIns="0" tIns="0" rIns="0" bIns="0"/>
          <a:lstStyle/>
          <a:p>
            <a:pPr marL="0" indent="0" eaLnBrk="1" hangingPunct="1">
              <a:spcBef>
                <a:spcPts val="0"/>
              </a:spcBef>
              <a:spcAft>
                <a:spcPts val="0"/>
              </a:spcAft>
              <a:buFontTx/>
              <a:buNone/>
              <a:defRPr/>
            </a:pPr>
            <a:r>
              <a:rPr lang="en-US" altLang="en-US" sz="1800" b="1" dirty="0" smtClean="0">
                <a:solidFill>
                  <a:schemeClr val="tx2">
                    <a:lumMod val="75000"/>
                    <a:lumOff val="25000"/>
                  </a:schemeClr>
                </a:solidFill>
              </a:rPr>
              <a:t>         1   Agreement only</a:t>
            </a:r>
            <a:endParaRPr lang="en-US" altLang="en-US" sz="1800" b="1" dirty="0" smtClean="0">
              <a:solidFill>
                <a:schemeClr val="tx2">
                  <a:lumMod val="75000"/>
                  <a:lumOff val="25000"/>
                </a:schemeClr>
              </a:solidFill>
              <a:latin typeface="Arial Bold" charset="0"/>
              <a:ea typeface="ＭＳ Ｐゴシック" pitchFamily="34" charset="-128"/>
            </a:endParaRPr>
          </a:p>
          <a:p>
            <a:pPr marL="457200" lvl="1" indent="0" eaLnBrk="1" hangingPunct="1">
              <a:spcBef>
                <a:spcPts val="0"/>
              </a:spcBef>
              <a:spcAft>
                <a:spcPts val="0"/>
              </a:spcAft>
              <a:buFontTx/>
              <a:buNone/>
              <a:defRPr/>
            </a:pPr>
            <a:r>
              <a:rPr lang="en-US" altLang="en-US" sz="1800" b="1" dirty="0" smtClean="0">
                <a:solidFill>
                  <a:srgbClr val="628093"/>
                </a:solidFill>
                <a:latin typeface="Arial Bold" charset="0"/>
                <a:ea typeface="ＭＳ Ｐゴシック" pitchFamily="34" charset="-128"/>
              </a:rPr>
              <a:t>40	Protocol only (including EU and OAPI)</a:t>
            </a:r>
          </a:p>
          <a:p>
            <a:pPr marL="457200" lvl="1" indent="0" eaLnBrk="1" hangingPunct="1">
              <a:spcBef>
                <a:spcPts val="0"/>
              </a:spcBef>
              <a:spcAft>
                <a:spcPts val="0"/>
              </a:spcAft>
              <a:buFontTx/>
              <a:buNone/>
              <a:defRPr/>
            </a:pPr>
            <a:r>
              <a:rPr lang="en-US" altLang="en-US" sz="1800" b="1" dirty="0" smtClean="0">
                <a:solidFill>
                  <a:srgbClr val="990134"/>
                </a:solidFill>
                <a:latin typeface="Arial Bold" charset="0"/>
                <a:ea typeface="ＭＳ Ｐゴシック" pitchFamily="34" charset="-128"/>
              </a:rPr>
              <a:t>54	Agreement and Protocol</a:t>
            </a:r>
          </a:p>
          <a:p>
            <a:pPr marL="457200" lvl="1" indent="0" eaLnBrk="1" hangingPunct="1">
              <a:spcBef>
                <a:spcPts val="0"/>
              </a:spcBef>
              <a:spcAft>
                <a:spcPts val="0"/>
              </a:spcAft>
              <a:buFontTx/>
              <a:buNone/>
              <a:defRPr/>
            </a:pPr>
            <a:r>
              <a:rPr lang="en-US" altLang="en-US" sz="1800" b="1" dirty="0" smtClean="0">
                <a:solidFill>
                  <a:srgbClr val="000000"/>
                </a:solidFill>
                <a:latin typeface="Arial Bold" panose="020B0704020202020204" pitchFamily="34" charset="0"/>
                <a:ea typeface="ＭＳ Ｐゴシック" pitchFamily="34" charset="-128"/>
                <a:cs typeface="Arial Bold" panose="020B0704020202020204" pitchFamily="34" charset="0"/>
              </a:rPr>
              <a:t>95</a:t>
            </a:r>
            <a:r>
              <a:rPr lang="en-US" altLang="en-US" sz="1800" b="1" dirty="0" smtClean="0">
                <a:solidFill>
                  <a:srgbClr val="000000"/>
                </a:solidFill>
                <a:latin typeface="Times New Roman" pitchFamily="18" charset="0"/>
                <a:ea typeface="ＭＳ Ｐゴシック" pitchFamily="34" charset="-128"/>
              </a:rPr>
              <a:t>	</a:t>
            </a:r>
            <a:r>
              <a:rPr lang="en-US" altLang="en-US" sz="1800" b="1" dirty="0" smtClean="0">
                <a:solidFill>
                  <a:srgbClr val="000000"/>
                </a:solidFill>
                <a:latin typeface="Arial Bold" panose="020B0704020202020204" pitchFamily="34" charset="0"/>
                <a:ea typeface="ＭＳ Ｐゴシック" pitchFamily="34" charset="-128"/>
                <a:cs typeface="Arial Bold" panose="020B0704020202020204" pitchFamily="34" charset="0"/>
              </a:rPr>
              <a:t>Members covering 111 countries</a:t>
            </a:r>
            <a:endParaRPr lang="en-US" altLang="en-US" sz="5400" dirty="0" smtClean="0">
              <a:latin typeface="Arial Bold" panose="020B0704020202020204" pitchFamily="34" charset="0"/>
              <a:ea typeface="ＭＳ Ｐゴシック" pitchFamily="34" charset="-128"/>
              <a:cs typeface="Arial Bold" panose="020B0704020202020204" pitchFamily="34" charset="0"/>
            </a:endParaRPr>
          </a:p>
        </p:txBody>
      </p:sp>
      <p:grpSp>
        <p:nvGrpSpPr>
          <p:cNvPr id="11267" name="Group 2"/>
          <p:cNvGrpSpPr>
            <a:grpSpLocks noChangeAspect="1"/>
          </p:cNvGrpSpPr>
          <p:nvPr/>
        </p:nvGrpSpPr>
        <p:grpSpPr bwMode="auto">
          <a:xfrm>
            <a:off x="95250" y="1130300"/>
            <a:ext cx="9026525" cy="4889500"/>
            <a:chOff x="90" y="805"/>
            <a:chExt cx="5602" cy="3033"/>
          </a:xfrm>
        </p:grpSpPr>
        <p:sp>
          <p:nvSpPr>
            <p:cNvPr id="11269" name="Freeform 3"/>
            <p:cNvSpPr>
              <a:spLocks noChangeAspect="1"/>
            </p:cNvSpPr>
            <p:nvPr/>
          </p:nvSpPr>
          <p:spPr bwMode="auto">
            <a:xfrm>
              <a:off x="1449" y="3784"/>
              <a:ext cx="54" cy="54"/>
            </a:xfrm>
            <a:custGeom>
              <a:avLst/>
              <a:gdLst>
                <a:gd name="T0" fmla="*/ 36 w 54"/>
                <a:gd name="T1" fmla="*/ 18 h 48"/>
                <a:gd name="T2" fmla="*/ 42 w 54"/>
                <a:gd name="T3" fmla="*/ 69 h 48"/>
                <a:gd name="T4" fmla="*/ 54 w 54"/>
                <a:gd name="T5" fmla="*/ 141 h 48"/>
                <a:gd name="T6" fmla="*/ 48 w 54"/>
                <a:gd name="T7" fmla="*/ 124 h 48"/>
                <a:gd name="T8" fmla="*/ 42 w 54"/>
                <a:gd name="T9" fmla="*/ 141 h 48"/>
                <a:gd name="T10" fmla="*/ 24 w 54"/>
                <a:gd name="T11" fmla="*/ 124 h 48"/>
                <a:gd name="T12" fmla="*/ 18 w 54"/>
                <a:gd name="T13" fmla="*/ 124 h 48"/>
                <a:gd name="T14" fmla="*/ 0 w 54"/>
                <a:gd name="T15" fmla="*/ 124 h 48"/>
                <a:gd name="T16" fmla="*/ 6 w 54"/>
                <a:gd name="T17" fmla="*/ 105 h 48"/>
                <a:gd name="T18" fmla="*/ 12 w 54"/>
                <a:gd name="T19" fmla="*/ 105 h 48"/>
                <a:gd name="T20" fmla="*/ 18 w 54"/>
                <a:gd name="T21" fmla="*/ 105 h 48"/>
                <a:gd name="T22" fmla="*/ 24 w 54"/>
                <a:gd name="T23" fmla="*/ 105 h 48"/>
                <a:gd name="T24" fmla="*/ 12 w 54"/>
                <a:gd name="T25" fmla="*/ 105 h 48"/>
                <a:gd name="T26" fmla="*/ 24 w 54"/>
                <a:gd name="T27" fmla="*/ 105 h 48"/>
                <a:gd name="T28" fmla="*/ 30 w 54"/>
                <a:gd name="T29" fmla="*/ 105 h 48"/>
                <a:gd name="T30" fmla="*/ 42 w 54"/>
                <a:gd name="T31" fmla="*/ 124 h 48"/>
                <a:gd name="T32" fmla="*/ 42 w 54"/>
                <a:gd name="T33" fmla="*/ 124 h 48"/>
                <a:gd name="T34" fmla="*/ 24 w 54"/>
                <a:gd name="T35" fmla="*/ 88 h 48"/>
                <a:gd name="T36" fmla="*/ 30 w 54"/>
                <a:gd name="T37" fmla="*/ 53 h 48"/>
                <a:gd name="T38" fmla="*/ 18 w 54"/>
                <a:gd name="T39" fmla="*/ 53 h 48"/>
                <a:gd name="T40" fmla="*/ 12 w 54"/>
                <a:gd name="T41" fmla="*/ 18 h 48"/>
                <a:gd name="T42" fmla="*/ 18 w 54"/>
                <a:gd name="T43" fmla="*/ 0 h 48"/>
                <a:gd name="T44" fmla="*/ 36 w 54"/>
                <a:gd name="T45" fmla="*/ 18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4" h="48">
                  <a:moveTo>
                    <a:pt x="36" y="6"/>
                  </a:moveTo>
                  <a:lnTo>
                    <a:pt x="42" y="24"/>
                  </a:lnTo>
                  <a:lnTo>
                    <a:pt x="54" y="48"/>
                  </a:lnTo>
                  <a:lnTo>
                    <a:pt x="48" y="42"/>
                  </a:lnTo>
                  <a:lnTo>
                    <a:pt x="42" y="48"/>
                  </a:lnTo>
                  <a:lnTo>
                    <a:pt x="24" y="42"/>
                  </a:lnTo>
                  <a:lnTo>
                    <a:pt x="18" y="42"/>
                  </a:lnTo>
                  <a:lnTo>
                    <a:pt x="0" y="42"/>
                  </a:lnTo>
                  <a:lnTo>
                    <a:pt x="6" y="36"/>
                  </a:lnTo>
                  <a:lnTo>
                    <a:pt x="12" y="36"/>
                  </a:lnTo>
                  <a:lnTo>
                    <a:pt x="18" y="36"/>
                  </a:lnTo>
                  <a:lnTo>
                    <a:pt x="24" y="36"/>
                  </a:lnTo>
                  <a:lnTo>
                    <a:pt x="12" y="36"/>
                  </a:lnTo>
                  <a:lnTo>
                    <a:pt x="24" y="36"/>
                  </a:lnTo>
                  <a:lnTo>
                    <a:pt x="30" y="36"/>
                  </a:lnTo>
                  <a:lnTo>
                    <a:pt x="42" y="42"/>
                  </a:lnTo>
                  <a:lnTo>
                    <a:pt x="24" y="30"/>
                  </a:lnTo>
                  <a:lnTo>
                    <a:pt x="30" y="18"/>
                  </a:lnTo>
                  <a:lnTo>
                    <a:pt x="18" y="18"/>
                  </a:lnTo>
                  <a:lnTo>
                    <a:pt x="12" y="6"/>
                  </a:lnTo>
                  <a:lnTo>
                    <a:pt x="18" y="0"/>
                  </a:lnTo>
                  <a:lnTo>
                    <a:pt x="36" y="6"/>
                  </a:lnTo>
                  <a:close/>
                </a:path>
              </a:pathLst>
            </a:custGeom>
            <a:solidFill>
              <a:srgbClr val="E1E1E1"/>
            </a:solidFill>
            <a:ln w="9525">
              <a:solidFill>
                <a:srgbClr val="000000"/>
              </a:solidFill>
              <a:prstDash val="solid"/>
              <a:round/>
              <a:headEnd/>
              <a:tailEnd/>
            </a:ln>
          </p:spPr>
          <p:txBody>
            <a:bodyPr/>
            <a:lstStyle/>
            <a:p>
              <a:endParaRPr lang="en-US"/>
            </a:p>
          </p:txBody>
        </p:sp>
        <p:sp>
          <p:nvSpPr>
            <p:cNvPr id="11270" name="Freeform 4"/>
            <p:cNvSpPr>
              <a:spLocks noChangeAspect="1"/>
            </p:cNvSpPr>
            <p:nvPr/>
          </p:nvSpPr>
          <p:spPr bwMode="auto">
            <a:xfrm>
              <a:off x="91" y="1062"/>
              <a:ext cx="618" cy="330"/>
            </a:xfrm>
            <a:custGeom>
              <a:avLst/>
              <a:gdLst>
                <a:gd name="T0" fmla="*/ 553 w 610"/>
                <a:gd name="T1" fmla="*/ 747 h 293"/>
                <a:gd name="T2" fmla="*/ 518 w 610"/>
                <a:gd name="T3" fmla="*/ 626 h 293"/>
                <a:gd name="T4" fmla="*/ 511 w 610"/>
                <a:gd name="T5" fmla="*/ 556 h 293"/>
                <a:gd name="T6" fmla="*/ 553 w 610"/>
                <a:gd name="T7" fmla="*/ 384 h 293"/>
                <a:gd name="T8" fmla="*/ 659 w 610"/>
                <a:gd name="T9" fmla="*/ 142 h 293"/>
                <a:gd name="T10" fmla="*/ 592 w 610"/>
                <a:gd name="T11" fmla="*/ 53 h 293"/>
                <a:gd name="T12" fmla="*/ 525 w 610"/>
                <a:gd name="T13" fmla="*/ 18 h 293"/>
                <a:gd name="T14" fmla="*/ 504 w 610"/>
                <a:gd name="T15" fmla="*/ 0 h 293"/>
                <a:gd name="T16" fmla="*/ 444 w 610"/>
                <a:gd name="T17" fmla="*/ 37 h 293"/>
                <a:gd name="T18" fmla="*/ 370 w 610"/>
                <a:gd name="T19" fmla="*/ 88 h 293"/>
                <a:gd name="T20" fmla="*/ 305 w 610"/>
                <a:gd name="T21" fmla="*/ 190 h 293"/>
                <a:gd name="T22" fmla="*/ 329 w 610"/>
                <a:gd name="T23" fmla="*/ 246 h 293"/>
                <a:gd name="T24" fmla="*/ 311 w 610"/>
                <a:gd name="T25" fmla="*/ 260 h 293"/>
                <a:gd name="T26" fmla="*/ 243 w 610"/>
                <a:gd name="T27" fmla="*/ 260 h 293"/>
                <a:gd name="T28" fmla="*/ 186 w 610"/>
                <a:gd name="T29" fmla="*/ 329 h 293"/>
                <a:gd name="T30" fmla="*/ 267 w 610"/>
                <a:gd name="T31" fmla="*/ 329 h 293"/>
                <a:gd name="T32" fmla="*/ 186 w 610"/>
                <a:gd name="T33" fmla="*/ 418 h 293"/>
                <a:gd name="T34" fmla="*/ 168 w 610"/>
                <a:gd name="T35" fmla="*/ 434 h 293"/>
                <a:gd name="T36" fmla="*/ 119 w 610"/>
                <a:gd name="T37" fmla="*/ 487 h 293"/>
                <a:gd name="T38" fmla="*/ 119 w 610"/>
                <a:gd name="T39" fmla="*/ 523 h 293"/>
                <a:gd name="T40" fmla="*/ 138 w 610"/>
                <a:gd name="T41" fmla="*/ 539 h 293"/>
                <a:gd name="T42" fmla="*/ 105 w 610"/>
                <a:gd name="T43" fmla="*/ 595 h 293"/>
                <a:gd name="T44" fmla="*/ 131 w 610"/>
                <a:gd name="T45" fmla="*/ 609 h 293"/>
                <a:gd name="T46" fmla="*/ 144 w 610"/>
                <a:gd name="T47" fmla="*/ 626 h 293"/>
                <a:gd name="T48" fmla="*/ 174 w 610"/>
                <a:gd name="T49" fmla="*/ 626 h 293"/>
                <a:gd name="T50" fmla="*/ 168 w 610"/>
                <a:gd name="T51" fmla="*/ 677 h 293"/>
                <a:gd name="T52" fmla="*/ 150 w 610"/>
                <a:gd name="T53" fmla="*/ 714 h 293"/>
                <a:gd name="T54" fmla="*/ 69 w 610"/>
                <a:gd name="T55" fmla="*/ 803 h 293"/>
                <a:gd name="T56" fmla="*/ 0 w 610"/>
                <a:gd name="T57" fmla="*/ 856 h 293"/>
                <a:gd name="T58" fmla="*/ 18 w 610"/>
                <a:gd name="T59" fmla="*/ 837 h 293"/>
                <a:gd name="T60" fmla="*/ 69 w 610"/>
                <a:gd name="T61" fmla="*/ 803 h 293"/>
                <a:gd name="T62" fmla="*/ 105 w 610"/>
                <a:gd name="T63" fmla="*/ 783 h 293"/>
                <a:gd name="T64" fmla="*/ 249 w 610"/>
                <a:gd name="T65" fmla="*/ 644 h 293"/>
                <a:gd name="T66" fmla="*/ 289 w 610"/>
                <a:gd name="T67" fmla="*/ 556 h 293"/>
                <a:gd name="T68" fmla="*/ 355 w 610"/>
                <a:gd name="T69" fmla="*/ 506 h 293"/>
                <a:gd name="T70" fmla="*/ 297 w 610"/>
                <a:gd name="T71" fmla="*/ 595 h 293"/>
                <a:gd name="T72" fmla="*/ 323 w 610"/>
                <a:gd name="T73" fmla="*/ 595 h 293"/>
                <a:gd name="T74" fmla="*/ 329 w 610"/>
                <a:gd name="T75" fmla="*/ 576 h 293"/>
                <a:gd name="T76" fmla="*/ 370 w 610"/>
                <a:gd name="T77" fmla="*/ 556 h 293"/>
                <a:gd name="T78" fmla="*/ 377 w 610"/>
                <a:gd name="T79" fmla="*/ 523 h 293"/>
                <a:gd name="T80" fmla="*/ 392 w 610"/>
                <a:gd name="T81" fmla="*/ 523 h 293"/>
                <a:gd name="T82" fmla="*/ 404 w 610"/>
                <a:gd name="T83" fmla="*/ 539 h 293"/>
                <a:gd name="T84" fmla="*/ 410 w 610"/>
                <a:gd name="T85" fmla="*/ 556 h 293"/>
                <a:gd name="T86" fmla="*/ 444 w 610"/>
                <a:gd name="T87" fmla="*/ 576 h 293"/>
                <a:gd name="T88" fmla="*/ 497 w 610"/>
                <a:gd name="T89" fmla="*/ 595 h 293"/>
                <a:gd name="T90" fmla="*/ 497 w 610"/>
                <a:gd name="T91" fmla="*/ 626 h 293"/>
                <a:gd name="T92" fmla="*/ 518 w 610"/>
                <a:gd name="T93" fmla="*/ 644 h 293"/>
                <a:gd name="T94" fmla="*/ 525 w 610"/>
                <a:gd name="T95" fmla="*/ 661 h 293"/>
                <a:gd name="T96" fmla="*/ 546 w 610"/>
                <a:gd name="T97" fmla="*/ 677 h 293"/>
                <a:gd name="T98" fmla="*/ 560 w 610"/>
                <a:gd name="T99" fmla="*/ 695 h 293"/>
                <a:gd name="T100" fmla="*/ 546 w 610"/>
                <a:gd name="T101" fmla="*/ 714 h 293"/>
                <a:gd name="T102" fmla="*/ 553 w 610"/>
                <a:gd name="T103" fmla="*/ 783 h 293"/>
                <a:gd name="T104" fmla="*/ 560 w 610"/>
                <a:gd name="T105" fmla="*/ 783 h 293"/>
                <a:gd name="T106" fmla="*/ 546 w 610"/>
                <a:gd name="T107" fmla="*/ 83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C0C0C0"/>
            </a:solidFill>
            <a:ln w="9525">
              <a:solidFill>
                <a:srgbClr val="000000"/>
              </a:solidFill>
              <a:prstDash val="solid"/>
              <a:round/>
              <a:headEnd/>
              <a:tailEnd/>
            </a:ln>
          </p:spPr>
          <p:txBody>
            <a:bodyPr/>
            <a:lstStyle/>
            <a:p>
              <a:endParaRPr lang="en-US"/>
            </a:p>
          </p:txBody>
        </p:sp>
        <p:grpSp>
          <p:nvGrpSpPr>
            <p:cNvPr id="11271" name="Group 5"/>
            <p:cNvGrpSpPr>
              <a:grpSpLocks noChangeAspect="1"/>
            </p:cNvGrpSpPr>
            <p:nvPr/>
          </p:nvGrpSpPr>
          <p:grpSpPr bwMode="auto">
            <a:xfrm>
              <a:off x="91" y="1061"/>
              <a:ext cx="1365" cy="983"/>
              <a:chOff x="851" y="1207"/>
              <a:chExt cx="1313" cy="983"/>
            </a:xfrm>
          </p:grpSpPr>
          <p:sp>
            <p:nvSpPr>
              <p:cNvPr id="11770" name="Freeform 6"/>
              <p:cNvSpPr>
                <a:spLocks noChangeAspect="1"/>
              </p:cNvSpPr>
              <p:nvPr/>
            </p:nvSpPr>
            <p:spPr bwMode="auto">
              <a:xfrm>
                <a:off x="1230" y="1652"/>
                <a:ext cx="934" cy="538"/>
              </a:xfrm>
              <a:custGeom>
                <a:avLst/>
                <a:gdLst>
                  <a:gd name="T0" fmla="*/ 758 w 957"/>
                  <a:gd name="T1" fmla="*/ 124 h 478"/>
                  <a:gd name="T2" fmla="*/ 719 w 957"/>
                  <a:gd name="T3" fmla="*/ 241 h 478"/>
                  <a:gd name="T4" fmla="*/ 634 w 957"/>
                  <a:gd name="T5" fmla="*/ 329 h 478"/>
                  <a:gd name="T6" fmla="*/ 577 w 957"/>
                  <a:gd name="T7" fmla="*/ 416 h 478"/>
                  <a:gd name="T8" fmla="*/ 567 w 957"/>
                  <a:gd name="T9" fmla="*/ 329 h 478"/>
                  <a:gd name="T10" fmla="*/ 562 w 957"/>
                  <a:gd name="T11" fmla="*/ 190 h 478"/>
                  <a:gd name="T12" fmla="*/ 499 w 957"/>
                  <a:gd name="T13" fmla="*/ 88 h 478"/>
                  <a:gd name="T14" fmla="*/ 447 w 957"/>
                  <a:gd name="T15" fmla="*/ 0 h 478"/>
                  <a:gd name="T16" fmla="*/ 96 w 957"/>
                  <a:gd name="T17" fmla="*/ 69 h 478"/>
                  <a:gd name="T18" fmla="*/ 92 w 957"/>
                  <a:gd name="T19" fmla="*/ 88 h 478"/>
                  <a:gd name="T20" fmla="*/ 72 w 957"/>
                  <a:gd name="T21" fmla="*/ 69 h 478"/>
                  <a:gd name="T22" fmla="*/ 61 w 957"/>
                  <a:gd name="T23" fmla="*/ 159 h 478"/>
                  <a:gd name="T24" fmla="*/ 39 w 957"/>
                  <a:gd name="T25" fmla="*/ 293 h 478"/>
                  <a:gd name="T26" fmla="*/ 0 w 957"/>
                  <a:gd name="T27" fmla="*/ 535 h 478"/>
                  <a:gd name="T28" fmla="*/ 0 w 957"/>
                  <a:gd name="T29" fmla="*/ 657 h 478"/>
                  <a:gd name="T30" fmla="*/ 6 w 957"/>
                  <a:gd name="T31" fmla="*/ 675 h 478"/>
                  <a:gd name="T32" fmla="*/ 6 w 957"/>
                  <a:gd name="T33" fmla="*/ 849 h 478"/>
                  <a:gd name="T34" fmla="*/ 72 w 957"/>
                  <a:gd name="T35" fmla="*/ 969 h 478"/>
                  <a:gd name="T36" fmla="*/ 159 w 957"/>
                  <a:gd name="T37" fmla="*/ 1007 h 478"/>
                  <a:gd name="T38" fmla="*/ 212 w 957"/>
                  <a:gd name="T39" fmla="*/ 1180 h 478"/>
                  <a:gd name="T40" fmla="*/ 259 w 957"/>
                  <a:gd name="T41" fmla="*/ 1315 h 478"/>
                  <a:gd name="T42" fmla="*/ 279 w 957"/>
                  <a:gd name="T43" fmla="*/ 1264 h 478"/>
                  <a:gd name="T44" fmla="*/ 303 w 957"/>
                  <a:gd name="T45" fmla="*/ 1198 h 478"/>
                  <a:gd name="T46" fmla="*/ 313 w 957"/>
                  <a:gd name="T47" fmla="*/ 1198 h 478"/>
                  <a:gd name="T48" fmla="*/ 342 w 957"/>
                  <a:gd name="T49" fmla="*/ 1128 h 478"/>
                  <a:gd name="T50" fmla="*/ 376 w 957"/>
                  <a:gd name="T51" fmla="*/ 1148 h 478"/>
                  <a:gd name="T52" fmla="*/ 399 w 957"/>
                  <a:gd name="T53" fmla="*/ 1180 h 478"/>
                  <a:gd name="T54" fmla="*/ 399 w 957"/>
                  <a:gd name="T55" fmla="*/ 1111 h 478"/>
                  <a:gd name="T56" fmla="*/ 423 w 957"/>
                  <a:gd name="T57" fmla="*/ 1091 h 478"/>
                  <a:gd name="T58" fmla="*/ 442 w 957"/>
                  <a:gd name="T59" fmla="*/ 1091 h 478"/>
                  <a:gd name="T60" fmla="*/ 456 w 957"/>
                  <a:gd name="T61" fmla="*/ 1128 h 478"/>
                  <a:gd name="T62" fmla="*/ 485 w 957"/>
                  <a:gd name="T63" fmla="*/ 1248 h 478"/>
                  <a:gd name="T64" fmla="*/ 496 w 957"/>
                  <a:gd name="T65" fmla="*/ 1295 h 478"/>
                  <a:gd name="T66" fmla="*/ 505 w 957"/>
                  <a:gd name="T67" fmla="*/ 1386 h 478"/>
                  <a:gd name="T68" fmla="*/ 519 w 957"/>
                  <a:gd name="T69" fmla="*/ 1231 h 478"/>
                  <a:gd name="T70" fmla="*/ 519 w 957"/>
                  <a:gd name="T71" fmla="*/ 1040 h 478"/>
                  <a:gd name="T72" fmla="*/ 534 w 957"/>
                  <a:gd name="T73" fmla="*/ 969 h 478"/>
                  <a:gd name="T74" fmla="*/ 582 w 957"/>
                  <a:gd name="T75" fmla="*/ 849 h 478"/>
                  <a:gd name="T76" fmla="*/ 591 w 957"/>
                  <a:gd name="T77" fmla="*/ 797 h 478"/>
                  <a:gd name="T78" fmla="*/ 600 w 957"/>
                  <a:gd name="T79" fmla="*/ 763 h 478"/>
                  <a:gd name="T80" fmla="*/ 611 w 957"/>
                  <a:gd name="T81" fmla="*/ 729 h 478"/>
                  <a:gd name="T82" fmla="*/ 611 w 957"/>
                  <a:gd name="T83" fmla="*/ 712 h 478"/>
                  <a:gd name="T84" fmla="*/ 606 w 957"/>
                  <a:gd name="T85" fmla="*/ 622 h 478"/>
                  <a:gd name="T86" fmla="*/ 611 w 957"/>
                  <a:gd name="T87" fmla="*/ 603 h 478"/>
                  <a:gd name="T88" fmla="*/ 620 w 957"/>
                  <a:gd name="T89" fmla="*/ 622 h 478"/>
                  <a:gd name="T90" fmla="*/ 615 w 957"/>
                  <a:gd name="T91" fmla="*/ 675 h 478"/>
                  <a:gd name="T92" fmla="*/ 629 w 957"/>
                  <a:gd name="T93" fmla="*/ 553 h 478"/>
                  <a:gd name="T94" fmla="*/ 654 w 957"/>
                  <a:gd name="T95" fmla="*/ 515 h 478"/>
                  <a:gd name="T96" fmla="*/ 692 w 957"/>
                  <a:gd name="T97" fmla="*/ 468 h 478"/>
                  <a:gd name="T98" fmla="*/ 706 w 957"/>
                  <a:gd name="T99" fmla="*/ 450 h 478"/>
                  <a:gd name="T100" fmla="*/ 706 w 957"/>
                  <a:gd name="T101" fmla="*/ 395 h 478"/>
                  <a:gd name="T102" fmla="*/ 739 w 957"/>
                  <a:gd name="T103" fmla="*/ 274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1771" name="Freeform 7"/>
              <p:cNvSpPr>
                <a:spLocks noChangeAspect="1"/>
              </p:cNvSpPr>
              <p:nvPr/>
            </p:nvSpPr>
            <p:spPr bwMode="auto">
              <a:xfrm>
                <a:off x="851" y="1207"/>
                <a:ext cx="595" cy="330"/>
              </a:xfrm>
              <a:custGeom>
                <a:avLst/>
                <a:gdLst>
                  <a:gd name="T0" fmla="*/ 393 w 610"/>
                  <a:gd name="T1" fmla="*/ 747 h 293"/>
                  <a:gd name="T2" fmla="*/ 368 w 610"/>
                  <a:gd name="T3" fmla="*/ 626 h 293"/>
                  <a:gd name="T4" fmla="*/ 364 w 610"/>
                  <a:gd name="T5" fmla="*/ 556 h 293"/>
                  <a:gd name="T6" fmla="*/ 393 w 610"/>
                  <a:gd name="T7" fmla="*/ 384 h 293"/>
                  <a:gd name="T8" fmla="*/ 469 w 610"/>
                  <a:gd name="T9" fmla="*/ 142 h 293"/>
                  <a:gd name="T10" fmla="*/ 421 w 610"/>
                  <a:gd name="T11" fmla="*/ 53 h 293"/>
                  <a:gd name="T12" fmla="*/ 374 w 610"/>
                  <a:gd name="T13" fmla="*/ 18 h 293"/>
                  <a:gd name="T14" fmla="*/ 359 w 610"/>
                  <a:gd name="T15" fmla="*/ 0 h 293"/>
                  <a:gd name="T16" fmla="*/ 316 w 610"/>
                  <a:gd name="T17" fmla="*/ 37 h 293"/>
                  <a:gd name="T18" fmla="*/ 263 w 610"/>
                  <a:gd name="T19" fmla="*/ 88 h 293"/>
                  <a:gd name="T20" fmla="*/ 215 w 610"/>
                  <a:gd name="T21" fmla="*/ 190 h 293"/>
                  <a:gd name="T22" fmla="*/ 234 w 610"/>
                  <a:gd name="T23" fmla="*/ 246 h 293"/>
                  <a:gd name="T24" fmla="*/ 219 w 610"/>
                  <a:gd name="T25" fmla="*/ 260 h 293"/>
                  <a:gd name="T26" fmla="*/ 173 w 610"/>
                  <a:gd name="T27" fmla="*/ 260 h 293"/>
                  <a:gd name="T28" fmla="*/ 134 w 610"/>
                  <a:gd name="T29" fmla="*/ 329 h 293"/>
                  <a:gd name="T30" fmla="*/ 192 w 610"/>
                  <a:gd name="T31" fmla="*/ 329 h 293"/>
                  <a:gd name="T32" fmla="*/ 134 w 610"/>
                  <a:gd name="T33" fmla="*/ 418 h 293"/>
                  <a:gd name="T34" fmla="*/ 121 w 610"/>
                  <a:gd name="T35" fmla="*/ 434 h 293"/>
                  <a:gd name="T36" fmla="*/ 87 w 610"/>
                  <a:gd name="T37" fmla="*/ 487 h 293"/>
                  <a:gd name="T38" fmla="*/ 87 w 610"/>
                  <a:gd name="T39" fmla="*/ 523 h 293"/>
                  <a:gd name="T40" fmla="*/ 95 w 610"/>
                  <a:gd name="T41" fmla="*/ 539 h 293"/>
                  <a:gd name="T42" fmla="*/ 78 w 610"/>
                  <a:gd name="T43" fmla="*/ 595 h 293"/>
                  <a:gd name="T44" fmla="*/ 91 w 610"/>
                  <a:gd name="T45" fmla="*/ 609 h 293"/>
                  <a:gd name="T46" fmla="*/ 99 w 610"/>
                  <a:gd name="T47" fmla="*/ 626 h 293"/>
                  <a:gd name="T48" fmla="*/ 125 w 610"/>
                  <a:gd name="T49" fmla="*/ 626 h 293"/>
                  <a:gd name="T50" fmla="*/ 121 w 610"/>
                  <a:gd name="T51" fmla="*/ 677 h 293"/>
                  <a:gd name="T52" fmla="*/ 105 w 610"/>
                  <a:gd name="T53" fmla="*/ 714 h 293"/>
                  <a:gd name="T54" fmla="*/ 51 w 610"/>
                  <a:gd name="T55" fmla="*/ 803 h 293"/>
                  <a:gd name="T56" fmla="*/ 0 w 610"/>
                  <a:gd name="T57" fmla="*/ 856 h 293"/>
                  <a:gd name="T58" fmla="*/ 18 w 610"/>
                  <a:gd name="T59" fmla="*/ 837 h 293"/>
                  <a:gd name="T60" fmla="*/ 51 w 610"/>
                  <a:gd name="T61" fmla="*/ 803 h 293"/>
                  <a:gd name="T62" fmla="*/ 78 w 610"/>
                  <a:gd name="T63" fmla="*/ 783 h 293"/>
                  <a:gd name="T64" fmla="*/ 178 w 610"/>
                  <a:gd name="T65" fmla="*/ 644 h 293"/>
                  <a:gd name="T66" fmla="*/ 206 w 610"/>
                  <a:gd name="T67" fmla="*/ 556 h 293"/>
                  <a:gd name="T68" fmla="*/ 253 w 610"/>
                  <a:gd name="T69" fmla="*/ 506 h 293"/>
                  <a:gd name="T70" fmla="*/ 211 w 610"/>
                  <a:gd name="T71" fmla="*/ 595 h 293"/>
                  <a:gd name="T72" fmla="*/ 229 w 610"/>
                  <a:gd name="T73" fmla="*/ 595 h 293"/>
                  <a:gd name="T74" fmla="*/ 234 w 610"/>
                  <a:gd name="T75" fmla="*/ 576 h 293"/>
                  <a:gd name="T76" fmla="*/ 263 w 610"/>
                  <a:gd name="T77" fmla="*/ 556 h 293"/>
                  <a:gd name="T78" fmla="*/ 268 w 610"/>
                  <a:gd name="T79" fmla="*/ 523 h 293"/>
                  <a:gd name="T80" fmla="*/ 277 w 610"/>
                  <a:gd name="T81" fmla="*/ 523 h 293"/>
                  <a:gd name="T82" fmla="*/ 287 w 610"/>
                  <a:gd name="T83" fmla="*/ 539 h 293"/>
                  <a:gd name="T84" fmla="*/ 291 w 610"/>
                  <a:gd name="T85" fmla="*/ 556 h 293"/>
                  <a:gd name="T86" fmla="*/ 316 w 610"/>
                  <a:gd name="T87" fmla="*/ 576 h 293"/>
                  <a:gd name="T88" fmla="*/ 354 w 610"/>
                  <a:gd name="T89" fmla="*/ 595 h 293"/>
                  <a:gd name="T90" fmla="*/ 354 w 610"/>
                  <a:gd name="T91" fmla="*/ 626 h 293"/>
                  <a:gd name="T92" fmla="*/ 368 w 610"/>
                  <a:gd name="T93" fmla="*/ 644 h 293"/>
                  <a:gd name="T94" fmla="*/ 374 w 610"/>
                  <a:gd name="T95" fmla="*/ 661 h 293"/>
                  <a:gd name="T96" fmla="*/ 387 w 610"/>
                  <a:gd name="T97" fmla="*/ 677 h 293"/>
                  <a:gd name="T98" fmla="*/ 397 w 610"/>
                  <a:gd name="T99" fmla="*/ 695 h 293"/>
                  <a:gd name="T100" fmla="*/ 387 w 610"/>
                  <a:gd name="T101" fmla="*/ 714 h 293"/>
                  <a:gd name="T102" fmla="*/ 393 w 610"/>
                  <a:gd name="T103" fmla="*/ 783 h 293"/>
                  <a:gd name="T104" fmla="*/ 397 w 610"/>
                  <a:gd name="T105" fmla="*/ 783 h 293"/>
                  <a:gd name="T106" fmla="*/ 387 w 610"/>
                  <a:gd name="T107" fmla="*/ 83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1272" name="Group 8"/>
            <p:cNvGrpSpPr>
              <a:grpSpLocks noChangeAspect="1"/>
            </p:cNvGrpSpPr>
            <p:nvPr/>
          </p:nvGrpSpPr>
          <p:grpSpPr bwMode="auto">
            <a:xfrm>
              <a:off x="90" y="1060"/>
              <a:ext cx="1365" cy="983"/>
              <a:chOff x="851" y="1207"/>
              <a:chExt cx="1313" cy="983"/>
            </a:xfrm>
          </p:grpSpPr>
          <p:sp>
            <p:nvSpPr>
              <p:cNvPr id="11768" name="Freeform 9"/>
              <p:cNvSpPr>
                <a:spLocks noChangeAspect="1"/>
              </p:cNvSpPr>
              <p:nvPr/>
            </p:nvSpPr>
            <p:spPr bwMode="auto">
              <a:xfrm>
                <a:off x="1230" y="1652"/>
                <a:ext cx="934" cy="538"/>
              </a:xfrm>
              <a:custGeom>
                <a:avLst/>
                <a:gdLst>
                  <a:gd name="T0" fmla="*/ 758 w 957"/>
                  <a:gd name="T1" fmla="*/ 124 h 478"/>
                  <a:gd name="T2" fmla="*/ 719 w 957"/>
                  <a:gd name="T3" fmla="*/ 241 h 478"/>
                  <a:gd name="T4" fmla="*/ 634 w 957"/>
                  <a:gd name="T5" fmla="*/ 329 h 478"/>
                  <a:gd name="T6" fmla="*/ 577 w 957"/>
                  <a:gd name="T7" fmla="*/ 416 h 478"/>
                  <a:gd name="T8" fmla="*/ 567 w 957"/>
                  <a:gd name="T9" fmla="*/ 329 h 478"/>
                  <a:gd name="T10" fmla="*/ 562 w 957"/>
                  <a:gd name="T11" fmla="*/ 190 h 478"/>
                  <a:gd name="T12" fmla="*/ 499 w 957"/>
                  <a:gd name="T13" fmla="*/ 88 h 478"/>
                  <a:gd name="T14" fmla="*/ 447 w 957"/>
                  <a:gd name="T15" fmla="*/ 0 h 478"/>
                  <a:gd name="T16" fmla="*/ 96 w 957"/>
                  <a:gd name="T17" fmla="*/ 69 h 478"/>
                  <a:gd name="T18" fmla="*/ 92 w 957"/>
                  <a:gd name="T19" fmla="*/ 88 h 478"/>
                  <a:gd name="T20" fmla="*/ 72 w 957"/>
                  <a:gd name="T21" fmla="*/ 69 h 478"/>
                  <a:gd name="T22" fmla="*/ 61 w 957"/>
                  <a:gd name="T23" fmla="*/ 159 h 478"/>
                  <a:gd name="T24" fmla="*/ 39 w 957"/>
                  <a:gd name="T25" fmla="*/ 293 h 478"/>
                  <a:gd name="T26" fmla="*/ 0 w 957"/>
                  <a:gd name="T27" fmla="*/ 535 h 478"/>
                  <a:gd name="T28" fmla="*/ 0 w 957"/>
                  <a:gd name="T29" fmla="*/ 657 h 478"/>
                  <a:gd name="T30" fmla="*/ 6 w 957"/>
                  <a:gd name="T31" fmla="*/ 675 h 478"/>
                  <a:gd name="T32" fmla="*/ 6 w 957"/>
                  <a:gd name="T33" fmla="*/ 849 h 478"/>
                  <a:gd name="T34" fmla="*/ 72 w 957"/>
                  <a:gd name="T35" fmla="*/ 969 h 478"/>
                  <a:gd name="T36" fmla="*/ 159 w 957"/>
                  <a:gd name="T37" fmla="*/ 1007 h 478"/>
                  <a:gd name="T38" fmla="*/ 212 w 957"/>
                  <a:gd name="T39" fmla="*/ 1180 h 478"/>
                  <a:gd name="T40" fmla="*/ 259 w 957"/>
                  <a:gd name="T41" fmla="*/ 1315 h 478"/>
                  <a:gd name="T42" fmla="*/ 279 w 957"/>
                  <a:gd name="T43" fmla="*/ 1264 h 478"/>
                  <a:gd name="T44" fmla="*/ 303 w 957"/>
                  <a:gd name="T45" fmla="*/ 1198 h 478"/>
                  <a:gd name="T46" fmla="*/ 313 w 957"/>
                  <a:gd name="T47" fmla="*/ 1198 h 478"/>
                  <a:gd name="T48" fmla="*/ 342 w 957"/>
                  <a:gd name="T49" fmla="*/ 1128 h 478"/>
                  <a:gd name="T50" fmla="*/ 376 w 957"/>
                  <a:gd name="T51" fmla="*/ 1148 h 478"/>
                  <a:gd name="T52" fmla="*/ 399 w 957"/>
                  <a:gd name="T53" fmla="*/ 1180 h 478"/>
                  <a:gd name="T54" fmla="*/ 399 w 957"/>
                  <a:gd name="T55" fmla="*/ 1111 h 478"/>
                  <a:gd name="T56" fmla="*/ 423 w 957"/>
                  <a:gd name="T57" fmla="*/ 1091 h 478"/>
                  <a:gd name="T58" fmla="*/ 442 w 957"/>
                  <a:gd name="T59" fmla="*/ 1091 h 478"/>
                  <a:gd name="T60" fmla="*/ 456 w 957"/>
                  <a:gd name="T61" fmla="*/ 1128 h 478"/>
                  <a:gd name="T62" fmla="*/ 485 w 957"/>
                  <a:gd name="T63" fmla="*/ 1248 h 478"/>
                  <a:gd name="T64" fmla="*/ 496 w 957"/>
                  <a:gd name="T65" fmla="*/ 1295 h 478"/>
                  <a:gd name="T66" fmla="*/ 505 w 957"/>
                  <a:gd name="T67" fmla="*/ 1386 h 478"/>
                  <a:gd name="T68" fmla="*/ 519 w 957"/>
                  <a:gd name="T69" fmla="*/ 1231 h 478"/>
                  <a:gd name="T70" fmla="*/ 519 w 957"/>
                  <a:gd name="T71" fmla="*/ 1040 h 478"/>
                  <a:gd name="T72" fmla="*/ 534 w 957"/>
                  <a:gd name="T73" fmla="*/ 969 h 478"/>
                  <a:gd name="T74" fmla="*/ 582 w 957"/>
                  <a:gd name="T75" fmla="*/ 849 h 478"/>
                  <a:gd name="T76" fmla="*/ 591 w 957"/>
                  <a:gd name="T77" fmla="*/ 797 h 478"/>
                  <a:gd name="T78" fmla="*/ 600 w 957"/>
                  <a:gd name="T79" fmla="*/ 763 h 478"/>
                  <a:gd name="T80" fmla="*/ 611 w 957"/>
                  <a:gd name="T81" fmla="*/ 729 h 478"/>
                  <a:gd name="T82" fmla="*/ 611 w 957"/>
                  <a:gd name="T83" fmla="*/ 712 h 478"/>
                  <a:gd name="T84" fmla="*/ 606 w 957"/>
                  <a:gd name="T85" fmla="*/ 622 h 478"/>
                  <a:gd name="T86" fmla="*/ 611 w 957"/>
                  <a:gd name="T87" fmla="*/ 603 h 478"/>
                  <a:gd name="T88" fmla="*/ 620 w 957"/>
                  <a:gd name="T89" fmla="*/ 622 h 478"/>
                  <a:gd name="T90" fmla="*/ 615 w 957"/>
                  <a:gd name="T91" fmla="*/ 675 h 478"/>
                  <a:gd name="T92" fmla="*/ 629 w 957"/>
                  <a:gd name="T93" fmla="*/ 553 h 478"/>
                  <a:gd name="T94" fmla="*/ 654 w 957"/>
                  <a:gd name="T95" fmla="*/ 515 h 478"/>
                  <a:gd name="T96" fmla="*/ 692 w 957"/>
                  <a:gd name="T97" fmla="*/ 468 h 478"/>
                  <a:gd name="T98" fmla="*/ 706 w 957"/>
                  <a:gd name="T99" fmla="*/ 450 h 478"/>
                  <a:gd name="T100" fmla="*/ 706 w 957"/>
                  <a:gd name="T101" fmla="*/ 395 h 478"/>
                  <a:gd name="T102" fmla="*/ 739 w 957"/>
                  <a:gd name="T103" fmla="*/ 274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1769" name="Freeform 10"/>
              <p:cNvSpPr>
                <a:spLocks noChangeAspect="1"/>
              </p:cNvSpPr>
              <p:nvPr/>
            </p:nvSpPr>
            <p:spPr bwMode="auto">
              <a:xfrm>
                <a:off x="851" y="1207"/>
                <a:ext cx="595" cy="330"/>
              </a:xfrm>
              <a:custGeom>
                <a:avLst/>
                <a:gdLst>
                  <a:gd name="T0" fmla="*/ 393 w 610"/>
                  <a:gd name="T1" fmla="*/ 747 h 293"/>
                  <a:gd name="T2" fmla="*/ 368 w 610"/>
                  <a:gd name="T3" fmla="*/ 626 h 293"/>
                  <a:gd name="T4" fmla="*/ 364 w 610"/>
                  <a:gd name="T5" fmla="*/ 556 h 293"/>
                  <a:gd name="T6" fmla="*/ 393 w 610"/>
                  <a:gd name="T7" fmla="*/ 384 h 293"/>
                  <a:gd name="T8" fmla="*/ 469 w 610"/>
                  <a:gd name="T9" fmla="*/ 142 h 293"/>
                  <a:gd name="T10" fmla="*/ 421 w 610"/>
                  <a:gd name="T11" fmla="*/ 53 h 293"/>
                  <a:gd name="T12" fmla="*/ 374 w 610"/>
                  <a:gd name="T13" fmla="*/ 18 h 293"/>
                  <a:gd name="T14" fmla="*/ 359 w 610"/>
                  <a:gd name="T15" fmla="*/ 0 h 293"/>
                  <a:gd name="T16" fmla="*/ 316 w 610"/>
                  <a:gd name="T17" fmla="*/ 37 h 293"/>
                  <a:gd name="T18" fmla="*/ 263 w 610"/>
                  <a:gd name="T19" fmla="*/ 88 h 293"/>
                  <a:gd name="T20" fmla="*/ 215 w 610"/>
                  <a:gd name="T21" fmla="*/ 190 h 293"/>
                  <a:gd name="T22" fmla="*/ 234 w 610"/>
                  <a:gd name="T23" fmla="*/ 246 h 293"/>
                  <a:gd name="T24" fmla="*/ 219 w 610"/>
                  <a:gd name="T25" fmla="*/ 260 h 293"/>
                  <a:gd name="T26" fmla="*/ 173 w 610"/>
                  <a:gd name="T27" fmla="*/ 260 h 293"/>
                  <a:gd name="T28" fmla="*/ 134 w 610"/>
                  <a:gd name="T29" fmla="*/ 329 h 293"/>
                  <a:gd name="T30" fmla="*/ 192 w 610"/>
                  <a:gd name="T31" fmla="*/ 329 h 293"/>
                  <a:gd name="T32" fmla="*/ 134 w 610"/>
                  <a:gd name="T33" fmla="*/ 418 h 293"/>
                  <a:gd name="T34" fmla="*/ 121 w 610"/>
                  <a:gd name="T35" fmla="*/ 434 h 293"/>
                  <a:gd name="T36" fmla="*/ 87 w 610"/>
                  <a:gd name="T37" fmla="*/ 487 h 293"/>
                  <a:gd name="T38" fmla="*/ 87 w 610"/>
                  <a:gd name="T39" fmla="*/ 523 h 293"/>
                  <a:gd name="T40" fmla="*/ 95 w 610"/>
                  <a:gd name="T41" fmla="*/ 539 h 293"/>
                  <a:gd name="T42" fmla="*/ 78 w 610"/>
                  <a:gd name="T43" fmla="*/ 595 h 293"/>
                  <a:gd name="T44" fmla="*/ 91 w 610"/>
                  <a:gd name="T45" fmla="*/ 609 h 293"/>
                  <a:gd name="T46" fmla="*/ 99 w 610"/>
                  <a:gd name="T47" fmla="*/ 626 h 293"/>
                  <a:gd name="T48" fmla="*/ 125 w 610"/>
                  <a:gd name="T49" fmla="*/ 626 h 293"/>
                  <a:gd name="T50" fmla="*/ 121 w 610"/>
                  <a:gd name="T51" fmla="*/ 677 h 293"/>
                  <a:gd name="T52" fmla="*/ 105 w 610"/>
                  <a:gd name="T53" fmla="*/ 714 h 293"/>
                  <a:gd name="T54" fmla="*/ 51 w 610"/>
                  <a:gd name="T55" fmla="*/ 803 h 293"/>
                  <a:gd name="T56" fmla="*/ 0 w 610"/>
                  <a:gd name="T57" fmla="*/ 856 h 293"/>
                  <a:gd name="T58" fmla="*/ 18 w 610"/>
                  <a:gd name="T59" fmla="*/ 837 h 293"/>
                  <a:gd name="T60" fmla="*/ 51 w 610"/>
                  <a:gd name="T61" fmla="*/ 803 h 293"/>
                  <a:gd name="T62" fmla="*/ 78 w 610"/>
                  <a:gd name="T63" fmla="*/ 783 h 293"/>
                  <a:gd name="T64" fmla="*/ 178 w 610"/>
                  <a:gd name="T65" fmla="*/ 644 h 293"/>
                  <a:gd name="T66" fmla="*/ 206 w 610"/>
                  <a:gd name="T67" fmla="*/ 556 h 293"/>
                  <a:gd name="T68" fmla="*/ 253 w 610"/>
                  <a:gd name="T69" fmla="*/ 506 h 293"/>
                  <a:gd name="T70" fmla="*/ 211 w 610"/>
                  <a:gd name="T71" fmla="*/ 595 h 293"/>
                  <a:gd name="T72" fmla="*/ 229 w 610"/>
                  <a:gd name="T73" fmla="*/ 595 h 293"/>
                  <a:gd name="T74" fmla="*/ 234 w 610"/>
                  <a:gd name="T75" fmla="*/ 576 h 293"/>
                  <a:gd name="T76" fmla="*/ 263 w 610"/>
                  <a:gd name="T77" fmla="*/ 556 h 293"/>
                  <a:gd name="T78" fmla="*/ 268 w 610"/>
                  <a:gd name="T79" fmla="*/ 523 h 293"/>
                  <a:gd name="T80" fmla="*/ 277 w 610"/>
                  <a:gd name="T81" fmla="*/ 523 h 293"/>
                  <a:gd name="T82" fmla="*/ 287 w 610"/>
                  <a:gd name="T83" fmla="*/ 539 h 293"/>
                  <a:gd name="T84" fmla="*/ 291 w 610"/>
                  <a:gd name="T85" fmla="*/ 556 h 293"/>
                  <a:gd name="T86" fmla="*/ 316 w 610"/>
                  <a:gd name="T87" fmla="*/ 576 h 293"/>
                  <a:gd name="T88" fmla="*/ 354 w 610"/>
                  <a:gd name="T89" fmla="*/ 595 h 293"/>
                  <a:gd name="T90" fmla="*/ 354 w 610"/>
                  <a:gd name="T91" fmla="*/ 626 h 293"/>
                  <a:gd name="T92" fmla="*/ 368 w 610"/>
                  <a:gd name="T93" fmla="*/ 644 h 293"/>
                  <a:gd name="T94" fmla="*/ 374 w 610"/>
                  <a:gd name="T95" fmla="*/ 661 h 293"/>
                  <a:gd name="T96" fmla="*/ 387 w 610"/>
                  <a:gd name="T97" fmla="*/ 677 h 293"/>
                  <a:gd name="T98" fmla="*/ 397 w 610"/>
                  <a:gd name="T99" fmla="*/ 695 h 293"/>
                  <a:gd name="T100" fmla="*/ 387 w 610"/>
                  <a:gd name="T101" fmla="*/ 714 h 293"/>
                  <a:gd name="T102" fmla="*/ 393 w 610"/>
                  <a:gd name="T103" fmla="*/ 783 h 293"/>
                  <a:gd name="T104" fmla="*/ 397 w 610"/>
                  <a:gd name="T105" fmla="*/ 783 h 293"/>
                  <a:gd name="T106" fmla="*/ 387 w 610"/>
                  <a:gd name="T107" fmla="*/ 83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1273" name="Group 11"/>
            <p:cNvGrpSpPr>
              <a:grpSpLocks noChangeAspect="1"/>
            </p:cNvGrpSpPr>
            <p:nvPr/>
          </p:nvGrpSpPr>
          <p:grpSpPr bwMode="auto">
            <a:xfrm>
              <a:off x="90" y="1060"/>
              <a:ext cx="1365" cy="983"/>
              <a:chOff x="851" y="1207"/>
              <a:chExt cx="1313" cy="983"/>
            </a:xfrm>
          </p:grpSpPr>
          <p:sp>
            <p:nvSpPr>
              <p:cNvPr id="11766" name="Freeform 12"/>
              <p:cNvSpPr>
                <a:spLocks noChangeAspect="1"/>
              </p:cNvSpPr>
              <p:nvPr/>
            </p:nvSpPr>
            <p:spPr bwMode="auto">
              <a:xfrm>
                <a:off x="1230" y="1652"/>
                <a:ext cx="934" cy="538"/>
              </a:xfrm>
              <a:custGeom>
                <a:avLst/>
                <a:gdLst>
                  <a:gd name="T0" fmla="*/ 758 w 957"/>
                  <a:gd name="T1" fmla="*/ 124 h 478"/>
                  <a:gd name="T2" fmla="*/ 719 w 957"/>
                  <a:gd name="T3" fmla="*/ 241 h 478"/>
                  <a:gd name="T4" fmla="*/ 634 w 957"/>
                  <a:gd name="T5" fmla="*/ 329 h 478"/>
                  <a:gd name="T6" fmla="*/ 577 w 957"/>
                  <a:gd name="T7" fmla="*/ 416 h 478"/>
                  <a:gd name="T8" fmla="*/ 567 w 957"/>
                  <a:gd name="T9" fmla="*/ 329 h 478"/>
                  <a:gd name="T10" fmla="*/ 562 w 957"/>
                  <a:gd name="T11" fmla="*/ 190 h 478"/>
                  <a:gd name="T12" fmla="*/ 499 w 957"/>
                  <a:gd name="T13" fmla="*/ 88 h 478"/>
                  <a:gd name="T14" fmla="*/ 447 w 957"/>
                  <a:gd name="T15" fmla="*/ 0 h 478"/>
                  <a:gd name="T16" fmla="*/ 96 w 957"/>
                  <a:gd name="T17" fmla="*/ 69 h 478"/>
                  <a:gd name="T18" fmla="*/ 92 w 957"/>
                  <a:gd name="T19" fmla="*/ 88 h 478"/>
                  <a:gd name="T20" fmla="*/ 72 w 957"/>
                  <a:gd name="T21" fmla="*/ 69 h 478"/>
                  <a:gd name="T22" fmla="*/ 61 w 957"/>
                  <a:gd name="T23" fmla="*/ 159 h 478"/>
                  <a:gd name="T24" fmla="*/ 39 w 957"/>
                  <a:gd name="T25" fmla="*/ 293 h 478"/>
                  <a:gd name="T26" fmla="*/ 0 w 957"/>
                  <a:gd name="T27" fmla="*/ 535 h 478"/>
                  <a:gd name="T28" fmla="*/ 0 w 957"/>
                  <a:gd name="T29" fmla="*/ 657 h 478"/>
                  <a:gd name="T30" fmla="*/ 6 w 957"/>
                  <a:gd name="T31" fmla="*/ 675 h 478"/>
                  <a:gd name="T32" fmla="*/ 6 w 957"/>
                  <a:gd name="T33" fmla="*/ 849 h 478"/>
                  <a:gd name="T34" fmla="*/ 72 w 957"/>
                  <a:gd name="T35" fmla="*/ 969 h 478"/>
                  <a:gd name="T36" fmla="*/ 159 w 957"/>
                  <a:gd name="T37" fmla="*/ 1007 h 478"/>
                  <a:gd name="T38" fmla="*/ 212 w 957"/>
                  <a:gd name="T39" fmla="*/ 1180 h 478"/>
                  <a:gd name="T40" fmla="*/ 259 w 957"/>
                  <a:gd name="T41" fmla="*/ 1315 h 478"/>
                  <a:gd name="T42" fmla="*/ 279 w 957"/>
                  <a:gd name="T43" fmla="*/ 1264 h 478"/>
                  <a:gd name="T44" fmla="*/ 303 w 957"/>
                  <a:gd name="T45" fmla="*/ 1198 h 478"/>
                  <a:gd name="T46" fmla="*/ 313 w 957"/>
                  <a:gd name="T47" fmla="*/ 1198 h 478"/>
                  <a:gd name="T48" fmla="*/ 342 w 957"/>
                  <a:gd name="T49" fmla="*/ 1128 h 478"/>
                  <a:gd name="T50" fmla="*/ 376 w 957"/>
                  <a:gd name="T51" fmla="*/ 1148 h 478"/>
                  <a:gd name="T52" fmla="*/ 399 w 957"/>
                  <a:gd name="T53" fmla="*/ 1180 h 478"/>
                  <a:gd name="T54" fmla="*/ 399 w 957"/>
                  <a:gd name="T55" fmla="*/ 1111 h 478"/>
                  <a:gd name="T56" fmla="*/ 423 w 957"/>
                  <a:gd name="T57" fmla="*/ 1091 h 478"/>
                  <a:gd name="T58" fmla="*/ 442 w 957"/>
                  <a:gd name="T59" fmla="*/ 1091 h 478"/>
                  <a:gd name="T60" fmla="*/ 456 w 957"/>
                  <a:gd name="T61" fmla="*/ 1128 h 478"/>
                  <a:gd name="T62" fmla="*/ 485 w 957"/>
                  <a:gd name="T63" fmla="*/ 1248 h 478"/>
                  <a:gd name="T64" fmla="*/ 496 w 957"/>
                  <a:gd name="T65" fmla="*/ 1295 h 478"/>
                  <a:gd name="T66" fmla="*/ 505 w 957"/>
                  <a:gd name="T67" fmla="*/ 1386 h 478"/>
                  <a:gd name="T68" fmla="*/ 519 w 957"/>
                  <a:gd name="T69" fmla="*/ 1231 h 478"/>
                  <a:gd name="T70" fmla="*/ 519 w 957"/>
                  <a:gd name="T71" fmla="*/ 1040 h 478"/>
                  <a:gd name="T72" fmla="*/ 534 w 957"/>
                  <a:gd name="T73" fmla="*/ 969 h 478"/>
                  <a:gd name="T74" fmla="*/ 582 w 957"/>
                  <a:gd name="T75" fmla="*/ 849 h 478"/>
                  <a:gd name="T76" fmla="*/ 591 w 957"/>
                  <a:gd name="T77" fmla="*/ 797 h 478"/>
                  <a:gd name="T78" fmla="*/ 600 w 957"/>
                  <a:gd name="T79" fmla="*/ 763 h 478"/>
                  <a:gd name="T80" fmla="*/ 611 w 957"/>
                  <a:gd name="T81" fmla="*/ 729 h 478"/>
                  <a:gd name="T82" fmla="*/ 611 w 957"/>
                  <a:gd name="T83" fmla="*/ 712 h 478"/>
                  <a:gd name="T84" fmla="*/ 606 w 957"/>
                  <a:gd name="T85" fmla="*/ 622 h 478"/>
                  <a:gd name="T86" fmla="*/ 611 w 957"/>
                  <a:gd name="T87" fmla="*/ 603 h 478"/>
                  <a:gd name="T88" fmla="*/ 620 w 957"/>
                  <a:gd name="T89" fmla="*/ 622 h 478"/>
                  <a:gd name="T90" fmla="*/ 615 w 957"/>
                  <a:gd name="T91" fmla="*/ 675 h 478"/>
                  <a:gd name="T92" fmla="*/ 629 w 957"/>
                  <a:gd name="T93" fmla="*/ 553 h 478"/>
                  <a:gd name="T94" fmla="*/ 654 w 957"/>
                  <a:gd name="T95" fmla="*/ 515 h 478"/>
                  <a:gd name="T96" fmla="*/ 692 w 957"/>
                  <a:gd name="T97" fmla="*/ 468 h 478"/>
                  <a:gd name="T98" fmla="*/ 706 w 957"/>
                  <a:gd name="T99" fmla="*/ 450 h 478"/>
                  <a:gd name="T100" fmla="*/ 706 w 957"/>
                  <a:gd name="T101" fmla="*/ 395 h 478"/>
                  <a:gd name="T102" fmla="*/ 739 w 957"/>
                  <a:gd name="T103" fmla="*/ 274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1767" name="Freeform 13"/>
              <p:cNvSpPr>
                <a:spLocks noChangeAspect="1"/>
              </p:cNvSpPr>
              <p:nvPr/>
            </p:nvSpPr>
            <p:spPr bwMode="auto">
              <a:xfrm>
                <a:off x="851" y="1207"/>
                <a:ext cx="595" cy="330"/>
              </a:xfrm>
              <a:custGeom>
                <a:avLst/>
                <a:gdLst>
                  <a:gd name="T0" fmla="*/ 393 w 610"/>
                  <a:gd name="T1" fmla="*/ 747 h 293"/>
                  <a:gd name="T2" fmla="*/ 368 w 610"/>
                  <a:gd name="T3" fmla="*/ 626 h 293"/>
                  <a:gd name="T4" fmla="*/ 364 w 610"/>
                  <a:gd name="T5" fmla="*/ 556 h 293"/>
                  <a:gd name="T6" fmla="*/ 393 w 610"/>
                  <a:gd name="T7" fmla="*/ 384 h 293"/>
                  <a:gd name="T8" fmla="*/ 469 w 610"/>
                  <a:gd name="T9" fmla="*/ 142 h 293"/>
                  <a:gd name="T10" fmla="*/ 421 w 610"/>
                  <a:gd name="T11" fmla="*/ 53 h 293"/>
                  <a:gd name="T12" fmla="*/ 374 w 610"/>
                  <a:gd name="T13" fmla="*/ 18 h 293"/>
                  <a:gd name="T14" fmla="*/ 359 w 610"/>
                  <a:gd name="T15" fmla="*/ 0 h 293"/>
                  <a:gd name="T16" fmla="*/ 316 w 610"/>
                  <a:gd name="T17" fmla="*/ 37 h 293"/>
                  <a:gd name="T18" fmla="*/ 263 w 610"/>
                  <a:gd name="T19" fmla="*/ 88 h 293"/>
                  <a:gd name="T20" fmla="*/ 215 w 610"/>
                  <a:gd name="T21" fmla="*/ 190 h 293"/>
                  <a:gd name="T22" fmla="*/ 234 w 610"/>
                  <a:gd name="T23" fmla="*/ 246 h 293"/>
                  <a:gd name="T24" fmla="*/ 219 w 610"/>
                  <a:gd name="T25" fmla="*/ 260 h 293"/>
                  <a:gd name="T26" fmla="*/ 173 w 610"/>
                  <a:gd name="T27" fmla="*/ 260 h 293"/>
                  <a:gd name="T28" fmla="*/ 134 w 610"/>
                  <a:gd name="T29" fmla="*/ 329 h 293"/>
                  <a:gd name="T30" fmla="*/ 192 w 610"/>
                  <a:gd name="T31" fmla="*/ 329 h 293"/>
                  <a:gd name="T32" fmla="*/ 134 w 610"/>
                  <a:gd name="T33" fmla="*/ 418 h 293"/>
                  <a:gd name="T34" fmla="*/ 121 w 610"/>
                  <a:gd name="T35" fmla="*/ 434 h 293"/>
                  <a:gd name="T36" fmla="*/ 87 w 610"/>
                  <a:gd name="T37" fmla="*/ 487 h 293"/>
                  <a:gd name="T38" fmla="*/ 87 w 610"/>
                  <a:gd name="T39" fmla="*/ 523 h 293"/>
                  <a:gd name="T40" fmla="*/ 95 w 610"/>
                  <a:gd name="T41" fmla="*/ 539 h 293"/>
                  <a:gd name="T42" fmla="*/ 78 w 610"/>
                  <a:gd name="T43" fmla="*/ 595 h 293"/>
                  <a:gd name="T44" fmla="*/ 91 w 610"/>
                  <a:gd name="T45" fmla="*/ 609 h 293"/>
                  <a:gd name="T46" fmla="*/ 99 w 610"/>
                  <a:gd name="T47" fmla="*/ 626 h 293"/>
                  <a:gd name="T48" fmla="*/ 125 w 610"/>
                  <a:gd name="T49" fmla="*/ 626 h 293"/>
                  <a:gd name="T50" fmla="*/ 121 w 610"/>
                  <a:gd name="T51" fmla="*/ 677 h 293"/>
                  <a:gd name="T52" fmla="*/ 105 w 610"/>
                  <a:gd name="T53" fmla="*/ 714 h 293"/>
                  <a:gd name="T54" fmla="*/ 51 w 610"/>
                  <a:gd name="T55" fmla="*/ 803 h 293"/>
                  <a:gd name="T56" fmla="*/ 0 w 610"/>
                  <a:gd name="T57" fmla="*/ 856 h 293"/>
                  <a:gd name="T58" fmla="*/ 18 w 610"/>
                  <a:gd name="T59" fmla="*/ 837 h 293"/>
                  <a:gd name="T60" fmla="*/ 51 w 610"/>
                  <a:gd name="T61" fmla="*/ 803 h 293"/>
                  <a:gd name="T62" fmla="*/ 78 w 610"/>
                  <a:gd name="T63" fmla="*/ 783 h 293"/>
                  <a:gd name="T64" fmla="*/ 178 w 610"/>
                  <a:gd name="T65" fmla="*/ 644 h 293"/>
                  <a:gd name="T66" fmla="*/ 206 w 610"/>
                  <a:gd name="T67" fmla="*/ 556 h 293"/>
                  <a:gd name="T68" fmla="*/ 253 w 610"/>
                  <a:gd name="T69" fmla="*/ 506 h 293"/>
                  <a:gd name="T70" fmla="*/ 211 w 610"/>
                  <a:gd name="T71" fmla="*/ 595 h 293"/>
                  <a:gd name="T72" fmla="*/ 229 w 610"/>
                  <a:gd name="T73" fmla="*/ 595 h 293"/>
                  <a:gd name="T74" fmla="*/ 234 w 610"/>
                  <a:gd name="T75" fmla="*/ 576 h 293"/>
                  <a:gd name="T76" fmla="*/ 263 w 610"/>
                  <a:gd name="T77" fmla="*/ 556 h 293"/>
                  <a:gd name="T78" fmla="*/ 268 w 610"/>
                  <a:gd name="T79" fmla="*/ 523 h 293"/>
                  <a:gd name="T80" fmla="*/ 277 w 610"/>
                  <a:gd name="T81" fmla="*/ 523 h 293"/>
                  <a:gd name="T82" fmla="*/ 287 w 610"/>
                  <a:gd name="T83" fmla="*/ 539 h 293"/>
                  <a:gd name="T84" fmla="*/ 291 w 610"/>
                  <a:gd name="T85" fmla="*/ 556 h 293"/>
                  <a:gd name="T86" fmla="*/ 316 w 610"/>
                  <a:gd name="T87" fmla="*/ 576 h 293"/>
                  <a:gd name="T88" fmla="*/ 354 w 610"/>
                  <a:gd name="T89" fmla="*/ 595 h 293"/>
                  <a:gd name="T90" fmla="*/ 354 w 610"/>
                  <a:gd name="T91" fmla="*/ 626 h 293"/>
                  <a:gd name="T92" fmla="*/ 368 w 610"/>
                  <a:gd name="T93" fmla="*/ 644 h 293"/>
                  <a:gd name="T94" fmla="*/ 374 w 610"/>
                  <a:gd name="T95" fmla="*/ 661 h 293"/>
                  <a:gd name="T96" fmla="*/ 387 w 610"/>
                  <a:gd name="T97" fmla="*/ 677 h 293"/>
                  <a:gd name="T98" fmla="*/ 397 w 610"/>
                  <a:gd name="T99" fmla="*/ 695 h 293"/>
                  <a:gd name="T100" fmla="*/ 387 w 610"/>
                  <a:gd name="T101" fmla="*/ 714 h 293"/>
                  <a:gd name="T102" fmla="*/ 393 w 610"/>
                  <a:gd name="T103" fmla="*/ 783 h 293"/>
                  <a:gd name="T104" fmla="*/ 397 w 610"/>
                  <a:gd name="T105" fmla="*/ 783 h 293"/>
                  <a:gd name="T106" fmla="*/ 387 w 610"/>
                  <a:gd name="T107" fmla="*/ 83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1274" name="Group 14"/>
            <p:cNvGrpSpPr>
              <a:grpSpLocks noChangeAspect="1"/>
            </p:cNvGrpSpPr>
            <p:nvPr/>
          </p:nvGrpSpPr>
          <p:grpSpPr bwMode="auto">
            <a:xfrm>
              <a:off x="90" y="1060"/>
              <a:ext cx="1365" cy="983"/>
              <a:chOff x="851" y="1207"/>
              <a:chExt cx="1313" cy="983"/>
            </a:xfrm>
          </p:grpSpPr>
          <p:sp>
            <p:nvSpPr>
              <p:cNvPr id="11764" name="Freeform 15"/>
              <p:cNvSpPr>
                <a:spLocks noChangeAspect="1"/>
              </p:cNvSpPr>
              <p:nvPr/>
            </p:nvSpPr>
            <p:spPr bwMode="auto">
              <a:xfrm>
                <a:off x="1230" y="1652"/>
                <a:ext cx="934" cy="538"/>
              </a:xfrm>
              <a:custGeom>
                <a:avLst/>
                <a:gdLst>
                  <a:gd name="T0" fmla="*/ 758 w 957"/>
                  <a:gd name="T1" fmla="*/ 124 h 478"/>
                  <a:gd name="T2" fmla="*/ 719 w 957"/>
                  <a:gd name="T3" fmla="*/ 241 h 478"/>
                  <a:gd name="T4" fmla="*/ 634 w 957"/>
                  <a:gd name="T5" fmla="*/ 329 h 478"/>
                  <a:gd name="T6" fmla="*/ 577 w 957"/>
                  <a:gd name="T7" fmla="*/ 416 h 478"/>
                  <a:gd name="T8" fmla="*/ 567 w 957"/>
                  <a:gd name="T9" fmla="*/ 329 h 478"/>
                  <a:gd name="T10" fmla="*/ 562 w 957"/>
                  <a:gd name="T11" fmla="*/ 190 h 478"/>
                  <a:gd name="T12" fmla="*/ 499 w 957"/>
                  <a:gd name="T13" fmla="*/ 88 h 478"/>
                  <a:gd name="T14" fmla="*/ 447 w 957"/>
                  <a:gd name="T15" fmla="*/ 0 h 478"/>
                  <a:gd name="T16" fmla="*/ 96 w 957"/>
                  <a:gd name="T17" fmla="*/ 69 h 478"/>
                  <a:gd name="T18" fmla="*/ 92 w 957"/>
                  <a:gd name="T19" fmla="*/ 88 h 478"/>
                  <a:gd name="T20" fmla="*/ 72 w 957"/>
                  <a:gd name="T21" fmla="*/ 69 h 478"/>
                  <a:gd name="T22" fmla="*/ 61 w 957"/>
                  <a:gd name="T23" fmla="*/ 159 h 478"/>
                  <a:gd name="T24" fmla="*/ 39 w 957"/>
                  <a:gd name="T25" fmla="*/ 293 h 478"/>
                  <a:gd name="T26" fmla="*/ 0 w 957"/>
                  <a:gd name="T27" fmla="*/ 535 h 478"/>
                  <a:gd name="T28" fmla="*/ 0 w 957"/>
                  <a:gd name="T29" fmla="*/ 657 h 478"/>
                  <a:gd name="T30" fmla="*/ 6 w 957"/>
                  <a:gd name="T31" fmla="*/ 675 h 478"/>
                  <a:gd name="T32" fmla="*/ 6 w 957"/>
                  <a:gd name="T33" fmla="*/ 849 h 478"/>
                  <a:gd name="T34" fmla="*/ 72 w 957"/>
                  <a:gd name="T35" fmla="*/ 969 h 478"/>
                  <a:gd name="T36" fmla="*/ 159 w 957"/>
                  <a:gd name="T37" fmla="*/ 1007 h 478"/>
                  <a:gd name="T38" fmla="*/ 212 w 957"/>
                  <a:gd name="T39" fmla="*/ 1180 h 478"/>
                  <a:gd name="T40" fmla="*/ 259 w 957"/>
                  <a:gd name="T41" fmla="*/ 1315 h 478"/>
                  <a:gd name="T42" fmla="*/ 279 w 957"/>
                  <a:gd name="T43" fmla="*/ 1264 h 478"/>
                  <a:gd name="T44" fmla="*/ 303 w 957"/>
                  <a:gd name="T45" fmla="*/ 1198 h 478"/>
                  <a:gd name="T46" fmla="*/ 313 w 957"/>
                  <a:gd name="T47" fmla="*/ 1198 h 478"/>
                  <a:gd name="T48" fmla="*/ 342 w 957"/>
                  <a:gd name="T49" fmla="*/ 1128 h 478"/>
                  <a:gd name="T50" fmla="*/ 376 w 957"/>
                  <a:gd name="T51" fmla="*/ 1148 h 478"/>
                  <a:gd name="T52" fmla="*/ 399 w 957"/>
                  <a:gd name="T53" fmla="*/ 1180 h 478"/>
                  <a:gd name="T54" fmla="*/ 399 w 957"/>
                  <a:gd name="T55" fmla="*/ 1111 h 478"/>
                  <a:gd name="T56" fmla="*/ 423 w 957"/>
                  <a:gd name="T57" fmla="*/ 1091 h 478"/>
                  <a:gd name="T58" fmla="*/ 442 w 957"/>
                  <a:gd name="T59" fmla="*/ 1091 h 478"/>
                  <a:gd name="T60" fmla="*/ 456 w 957"/>
                  <a:gd name="T61" fmla="*/ 1128 h 478"/>
                  <a:gd name="T62" fmla="*/ 485 w 957"/>
                  <a:gd name="T63" fmla="*/ 1248 h 478"/>
                  <a:gd name="T64" fmla="*/ 496 w 957"/>
                  <a:gd name="T65" fmla="*/ 1295 h 478"/>
                  <a:gd name="T66" fmla="*/ 505 w 957"/>
                  <a:gd name="T67" fmla="*/ 1386 h 478"/>
                  <a:gd name="T68" fmla="*/ 519 w 957"/>
                  <a:gd name="T69" fmla="*/ 1231 h 478"/>
                  <a:gd name="T70" fmla="*/ 519 w 957"/>
                  <a:gd name="T71" fmla="*/ 1040 h 478"/>
                  <a:gd name="T72" fmla="*/ 534 w 957"/>
                  <a:gd name="T73" fmla="*/ 969 h 478"/>
                  <a:gd name="T74" fmla="*/ 582 w 957"/>
                  <a:gd name="T75" fmla="*/ 849 h 478"/>
                  <a:gd name="T76" fmla="*/ 591 w 957"/>
                  <a:gd name="T77" fmla="*/ 797 h 478"/>
                  <a:gd name="T78" fmla="*/ 600 w 957"/>
                  <a:gd name="T79" fmla="*/ 763 h 478"/>
                  <a:gd name="T80" fmla="*/ 611 w 957"/>
                  <a:gd name="T81" fmla="*/ 729 h 478"/>
                  <a:gd name="T82" fmla="*/ 611 w 957"/>
                  <a:gd name="T83" fmla="*/ 712 h 478"/>
                  <a:gd name="T84" fmla="*/ 606 w 957"/>
                  <a:gd name="T85" fmla="*/ 622 h 478"/>
                  <a:gd name="T86" fmla="*/ 611 w 957"/>
                  <a:gd name="T87" fmla="*/ 603 h 478"/>
                  <a:gd name="T88" fmla="*/ 620 w 957"/>
                  <a:gd name="T89" fmla="*/ 622 h 478"/>
                  <a:gd name="T90" fmla="*/ 615 w 957"/>
                  <a:gd name="T91" fmla="*/ 675 h 478"/>
                  <a:gd name="T92" fmla="*/ 629 w 957"/>
                  <a:gd name="T93" fmla="*/ 553 h 478"/>
                  <a:gd name="T94" fmla="*/ 654 w 957"/>
                  <a:gd name="T95" fmla="*/ 515 h 478"/>
                  <a:gd name="T96" fmla="*/ 692 w 957"/>
                  <a:gd name="T97" fmla="*/ 468 h 478"/>
                  <a:gd name="T98" fmla="*/ 706 w 957"/>
                  <a:gd name="T99" fmla="*/ 450 h 478"/>
                  <a:gd name="T100" fmla="*/ 706 w 957"/>
                  <a:gd name="T101" fmla="*/ 395 h 478"/>
                  <a:gd name="T102" fmla="*/ 739 w 957"/>
                  <a:gd name="T103" fmla="*/ 274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1765" name="Freeform 16"/>
              <p:cNvSpPr>
                <a:spLocks noChangeAspect="1"/>
              </p:cNvSpPr>
              <p:nvPr/>
            </p:nvSpPr>
            <p:spPr bwMode="auto">
              <a:xfrm>
                <a:off x="851" y="1207"/>
                <a:ext cx="595" cy="330"/>
              </a:xfrm>
              <a:custGeom>
                <a:avLst/>
                <a:gdLst>
                  <a:gd name="T0" fmla="*/ 393 w 610"/>
                  <a:gd name="T1" fmla="*/ 747 h 293"/>
                  <a:gd name="T2" fmla="*/ 368 w 610"/>
                  <a:gd name="T3" fmla="*/ 626 h 293"/>
                  <a:gd name="T4" fmla="*/ 364 w 610"/>
                  <a:gd name="T5" fmla="*/ 556 h 293"/>
                  <a:gd name="T6" fmla="*/ 393 w 610"/>
                  <a:gd name="T7" fmla="*/ 384 h 293"/>
                  <a:gd name="T8" fmla="*/ 469 w 610"/>
                  <a:gd name="T9" fmla="*/ 142 h 293"/>
                  <a:gd name="T10" fmla="*/ 421 w 610"/>
                  <a:gd name="T11" fmla="*/ 53 h 293"/>
                  <a:gd name="T12" fmla="*/ 374 w 610"/>
                  <a:gd name="T13" fmla="*/ 18 h 293"/>
                  <a:gd name="T14" fmla="*/ 359 w 610"/>
                  <a:gd name="T15" fmla="*/ 0 h 293"/>
                  <a:gd name="T16" fmla="*/ 316 w 610"/>
                  <a:gd name="T17" fmla="*/ 37 h 293"/>
                  <a:gd name="T18" fmla="*/ 263 w 610"/>
                  <a:gd name="T19" fmla="*/ 88 h 293"/>
                  <a:gd name="T20" fmla="*/ 215 w 610"/>
                  <a:gd name="T21" fmla="*/ 190 h 293"/>
                  <a:gd name="T22" fmla="*/ 234 w 610"/>
                  <a:gd name="T23" fmla="*/ 246 h 293"/>
                  <a:gd name="T24" fmla="*/ 219 w 610"/>
                  <a:gd name="T25" fmla="*/ 260 h 293"/>
                  <a:gd name="T26" fmla="*/ 173 w 610"/>
                  <a:gd name="T27" fmla="*/ 260 h 293"/>
                  <a:gd name="T28" fmla="*/ 134 w 610"/>
                  <a:gd name="T29" fmla="*/ 329 h 293"/>
                  <a:gd name="T30" fmla="*/ 192 w 610"/>
                  <a:gd name="T31" fmla="*/ 329 h 293"/>
                  <a:gd name="T32" fmla="*/ 134 w 610"/>
                  <a:gd name="T33" fmla="*/ 418 h 293"/>
                  <a:gd name="T34" fmla="*/ 121 w 610"/>
                  <a:gd name="T35" fmla="*/ 434 h 293"/>
                  <a:gd name="T36" fmla="*/ 87 w 610"/>
                  <a:gd name="T37" fmla="*/ 487 h 293"/>
                  <a:gd name="T38" fmla="*/ 87 w 610"/>
                  <a:gd name="T39" fmla="*/ 523 h 293"/>
                  <a:gd name="T40" fmla="*/ 95 w 610"/>
                  <a:gd name="T41" fmla="*/ 539 h 293"/>
                  <a:gd name="T42" fmla="*/ 78 w 610"/>
                  <a:gd name="T43" fmla="*/ 595 h 293"/>
                  <a:gd name="T44" fmla="*/ 91 w 610"/>
                  <a:gd name="T45" fmla="*/ 609 h 293"/>
                  <a:gd name="T46" fmla="*/ 99 w 610"/>
                  <a:gd name="T47" fmla="*/ 626 h 293"/>
                  <a:gd name="T48" fmla="*/ 125 w 610"/>
                  <a:gd name="T49" fmla="*/ 626 h 293"/>
                  <a:gd name="T50" fmla="*/ 121 w 610"/>
                  <a:gd name="T51" fmla="*/ 677 h 293"/>
                  <a:gd name="T52" fmla="*/ 105 w 610"/>
                  <a:gd name="T53" fmla="*/ 714 h 293"/>
                  <a:gd name="T54" fmla="*/ 51 w 610"/>
                  <a:gd name="T55" fmla="*/ 803 h 293"/>
                  <a:gd name="T56" fmla="*/ 0 w 610"/>
                  <a:gd name="T57" fmla="*/ 856 h 293"/>
                  <a:gd name="T58" fmla="*/ 18 w 610"/>
                  <a:gd name="T59" fmla="*/ 837 h 293"/>
                  <a:gd name="T60" fmla="*/ 51 w 610"/>
                  <a:gd name="T61" fmla="*/ 803 h 293"/>
                  <a:gd name="T62" fmla="*/ 78 w 610"/>
                  <a:gd name="T63" fmla="*/ 783 h 293"/>
                  <a:gd name="T64" fmla="*/ 178 w 610"/>
                  <a:gd name="T65" fmla="*/ 644 h 293"/>
                  <a:gd name="T66" fmla="*/ 206 w 610"/>
                  <a:gd name="T67" fmla="*/ 556 h 293"/>
                  <a:gd name="T68" fmla="*/ 253 w 610"/>
                  <a:gd name="T69" fmla="*/ 506 h 293"/>
                  <a:gd name="T70" fmla="*/ 211 w 610"/>
                  <a:gd name="T71" fmla="*/ 595 h 293"/>
                  <a:gd name="T72" fmla="*/ 229 w 610"/>
                  <a:gd name="T73" fmla="*/ 595 h 293"/>
                  <a:gd name="T74" fmla="*/ 234 w 610"/>
                  <a:gd name="T75" fmla="*/ 576 h 293"/>
                  <a:gd name="T76" fmla="*/ 263 w 610"/>
                  <a:gd name="T77" fmla="*/ 556 h 293"/>
                  <a:gd name="T78" fmla="*/ 268 w 610"/>
                  <a:gd name="T79" fmla="*/ 523 h 293"/>
                  <a:gd name="T80" fmla="*/ 277 w 610"/>
                  <a:gd name="T81" fmla="*/ 523 h 293"/>
                  <a:gd name="T82" fmla="*/ 287 w 610"/>
                  <a:gd name="T83" fmla="*/ 539 h 293"/>
                  <a:gd name="T84" fmla="*/ 291 w 610"/>
                  <a:gd name="T85" fmla="*/ 556 h 293"/>
                  <a:gd name="T86" fmla="*/ 316 w 610"/>
                  <a:gd name="T87" fmla="*/ 576 h 293"/>
                  <a:gd name="T88" fmla="*/ 354 w 610"/>
                  <a:gd name="T89" fmla="*/ 595 h 293"/>
                  <a:gd name="T90" fmla="*/ 354 w 610"/>
                  <a:gd name="T91" fmla="*/ 626 h 293"/>
                  <a:gd name="T92" fmla="*/ 368 w 610"/>
                  <a:gd name="T93" fmla="*/ 644 h 293"/>
                  <a:gd name="T94" fmla="*/ 374 w 610"/>
                  <a:gd name="T95" fmla="*/ 661 h 293"/>
                  <a:gd name="T96" fmla="*/ 387 w 610"/>
                  <a:gd name="T97" fmla="*/ 677 h 293"/>
                  <a:gd name="T98" fmla="*/ 397 w 610"/>
                  <a:gd name="T99" fmla="*/ 695 h 293"/>
                  <a:gd name="T100" fmla="*/ 387 w 610"/>
                  <a:gd name="T101" fmla="*/ 714 h 293"/>
                  <a:gd name="T102" fmla="*/ 393 w 610"/>
                  <a:gd name="T103" fmla="*/ 783 h 293"/>
                  <a:gd name="T104" fmla="*/ 397 w 610"/>
                  <a:gd name="T105" fmla="*/ 783 h 293"/>
                  <a:gd name="T106" fmla="*/ 387 w 610"/>
                  <a:gd name="T107" fmla="*/ 83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1275" name="Group 17"/>
            <p:cNvGrpSpPr>
              <a:grpSpLocks noChangeAspect="1"/>
            </p:cNvGrpSpPr>
            <p:nvPr/>
          </p:nvGrpSpPr>
          <p:grpSpPr bwMode="auto">
            <a:xfrm>
              <a:off x="90" y="1060"/>
              <a:ext cx="1365" cy="983"/>
              <a:chOff x="851" y="1207"/>
              <a:chExt cx="1313" cy="983"/>
            </a:xfrm>
          </p:grpSpPr>
          <p:sp>
            <p:nvSpPr>
              <p:cNvPr id="11762" name="Freeform 18"/>
              <p:cNvSpPr>
                <a:spLocks noChangeAspect="1"/>
              </p:cNvSpPr>
              <p:nvPr/>
            </p:nvSpPr>
            <p:spPr bwMode="auto">
              <a:xfrm>
                <a:off x="1230" y="1652"/>
                <a:ext cx="934" cy="538"/>
              </a:xfrm>
              <a:custGeom>
                <a:avLst/>
                <a:gdLst>
                  <a:gd name="T0" fmla="*/ 758 w 957"/>
                  <a:gd name="T1" fmla="*/ 124 h 478"/>
                  <a:gd name="T2" fmla="*/ 719 w 957"/>
                  <a:gd name="T3" fmla="*/ 241 h 478"/>
                  <a:gd name="T4" fmla="*/ 634 w 957"/>
                  <a:gd name="T5" fmla="*/ 329 h 478"/>
                  <a:gd name="T6" fmla="*/ 577 w 957"/>
                  <a:gd name="T7" fmla="*/ 416 h 478"/>
                  <a:gd name="T8" fmla="*/ 567 w 957"/>
                  <a:gd name="T9" fmla="*/ 329 h 478"/>
                  <a:gd name="T10" fmla="*/ 562 w 957"/>
                  <a:gd name="T11" fmla="*/ 190 h 478"/>
                  <a:gd name="T12" fmla="*/ 499 w 957"/>
                  <a:gd name="T13" fmla="*/ 88 h 478"/>
                  <a:gd name="T14" fmla="*/ 447 w 957"/>
                  <a:gd name="T15" fmla="*/ 0 h 478"/>
                  <a:gd name="T16" fmla="*/ 96 w 957"/>
                  <a:gd name="T17" fmla="*/ 69 h 478"/>
                  <a:gd name="T18" fmla="*/ 92 w 957"/>
                  <a:gd name="T19" fmla="*/ 88 h 478"/>
                  <a:gd name="T20" fmla="*/ 72 w 957"/>
                  <a:gd name="T21" fmla="*/ 69 h 478"/>
                  <a:gd name="T22" fmla="*/ 61 w 957"/>
                  <a:gd name="T23" fmla="*/ 159 h 478"/>
                  <a:gd name="T24" fmla="*/ 39 w 957"/>
                  <a:gd name="T25" fmla="*/ 293 h 478"/>
                  <a:gd name="T26" fmla="*/ 0 w 957"/>
                  <a:gd name="T27" fmla="*/ 535 h 478"/>
                  <a:gd name="T28" fmla="*/ 0 w 957"/>
                  <a:gd name="T29" fmla="*/ 657 h 478"/>
                  <a:gd name="T30" fmla="*/ 6 w 957"/>
                  <a:gd name="T31" fmla="*/ 675 h 478"/>
                  <a:gd name="T32" fmla="*/ 6 w 957"/>
                  <a:gd name="T33" fmla="*/ 849 h 478"/>
                  <a:gd name="T34" fmla="*/ 72 w 957"/>
                  <a:gd name="T35" fmla="*/ 969 h 478"/>
                  <a:gd name="T36" fmla="*/ 159 w 957"/>
                  <a:gd name="T37" fmla="*/ 1007 h 478"/>
                  <a:gd name="T38" fmla="*/ 212 w 957"/>
                  <a:gd name="T39" fmla="*/ 1180 h 478"/>
                  <a:gd name="T40" fmla="*/ 259 w 957"/>
                  <a:gd name="T41" fmla="*/ 1315 h 478"/>
                  <a:gd name="T42" fmla="*/ 279 w 957"/>
                  <a:gd name="T43" fmla="*/ 1264 h 478"/>
                  <a:gd name="T44" fmla="*/ 303 w 957"/>
                  <a:gd name="T45" fmla="*/ 1198 h 478"/>
                  <a:gd name="T46" fmla="*/ 313 w 957"/>
                  <a:gd name="T47" fmla="*/ 1198 h 478"/>
                  <a:gd name="T48" fmla="*/ 342 w 957"/>
                  <a:gd name="T49" fmla="*/ 1128 h 478"/>
                  <a:gd name="T50" fmla="*/ 376 w 957"/>
                  <a:gd name="T51" fmla="*/ 1148 h 478"/>
                  <a:gd name="T52" fmla="*/ 399 w 957"/>
                  <a:gd name="T53" fmla="*/ 1180 h 478"/>
                  <a:gd name="T54" fmla="*/ 399 w 957"/>
                  <a:gd name="T55" fmla="*/ 1111 h 478"/>
                  <a:gd name="T56" fmla="*/ 423 w 957"/>
                  <a:gd name="T57" fmla="*/ 1091 h 478"/>
                  <a:gd name="T58" fmla="*/ 442 w 957"/>
                  <a:gd name="T59" fmla="*/ 1091 h 478"/>
                  <a:gd name="T60" fmla="*/ 456 w 957"/>
                  <a:gd name="T61" fmla="*/ 1128 h 478"/>
                  <a:gd name="T62" fmla="*/ 485 w 957"/>
                  <a:gd name="T63" fmla="*/ 1248 h 478"/>
                  <a:gd name="T64" fmla="*/ 496 w 957"/>
                  <a:gd name="T65" fmla="*/ 1295 h 478"/>
                  <a:gd name="T66" fmla="*/ 505 w 957"/>
                  <a:gd name="T67" fmla="*/ 1386 h 478"/>
                  <a:gd name="T68" fmla="*/ 519 w 957"/>
                  <a:gd name="T69" fmla="*/ 1231 h 478"/>
                  <a:gd name="T70" fmla="*/ 519 w 957"/>
                  <a:gd name="T71" fmla="*/ 1040 h 478"/>
                  <a:gd name="T72" fmla="*/ 534 w 957"/>
                  <a:gd name="T73" fmla="*/ 969 h 478"/>
                  <a:gd name="T74" fmla="*/ 582 w 957"/>
                  <a:gd name="T75" fmla="*/ 849 h 478"/>
                  <a:gd name="T76" fmla="*/ 591 w 957"/>
                  <a:gd name="T77" fmla="*/ 797 h 478"/>
                  <a:gd name="T78" fmla="*/ 600 w 957"/>
                  <a:gd name="T79" fmla="*/ 763 h 478"/>
                  <a:gd name="T80" fmla="*/ 611 w 957"/>
                  <a:gd name="T81" fmla="*/ 729 h 478"/>
                  <a:gd name="T82" fmla="*/ 611 w 957"/>
                  <a:gd name="T83" fmla="*/ 712 h 478"/>
                  <a:gd name="T84" fmla="*/ 606 w 957"/>
                  <a:gd name="T85" fmla="*/ 622 h 478"/>
                  <a:gd name="T86" fmla="*/ 611 w 957"/>
                  <a:gd name="T87" fmla="*/ 603 h 478"/>
                  <a:gd name="T88" fmla="*/ 620 w 957"/>
                  <a:gd name="T89" fmla="*/ 622 h 478"/>
                  <a:gd name="T90" fmla="*/ 615 w 957"/>
                  <a:gd name="T91" fmla="*/ 675 h 478"/>
                  <a:gd name="T92" fmla="*/ 629 w 957"/>
                  <a:gd name="T93" fmla="*/ 553 h 478"/>
                  <a:gd name="T94" fmla="*/ 654 w 957"/>
                  <a:gd name="T95" fmla="*/ 515 h 478"/>
                  <a:gd name="T96" fmla="*/ 692 w 957"/>
                  <a:gd name="T97" fmla="*/ 468 h 478"/>
                  <a:gd name="T98" fmla="*/ 706 w 957"/>
                  <a:gd name="T99" fmla="*/ 450 h 478"/>
                  <a:gd name="T100" fmla="*/ 706 w 957"/>
                  <a:gd name="T101" fmla="*/ 395 h 478"/>
                  <a:gd name="T102" fmla="*/ 739 w 957"/>
                  <a:gd name="T103" fmla="*/ 274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1763" name="Freeform 19"/>
              <p:cNvSpPr>
                <a:spLocks noChangeAspect="1"/>
              </p:cNvSpPr>
              <p:nvPr/>
            </p:nvSpPr>
            <p:spPr bwMode="auto">
              <a:xfrm>
                <a:off x="851" y="1207"/>
                <a:ext cx="595" cy="330"/>
              </a:xfrm>
              <a:custGeom>
                <a:avLst/>
                <a:gdLst>
                  <a:gd name="T0" fmla="*/ 393 w 610"/>
                  <a:gd name="T1" fmla="*/ 747 h 293"/>
                  <a:gd name="T2" fmla="*/ 368 w 610"/>
                  <a:gd name="T3" fmla="*/ 626 h 293"/>
                  <a:gd name="T4" fmla="*/ 364 w 610"/>
                  <a:gd name="T5" fmla="*/ 556 h 293"/>
                  <a:gd name="T6" fmla="*/ 393 w 610"/>
                  <a:gd name="T7" fmla="*/ 384 h 293"/>
                  <a:gd name="T8" fmla="*/ 469 w 610"/>
                  <a:gd name="T9" fmla="*/ 142 h 293"/>
                  <a:gd name="T10" fmla="*/ 421 w 610"/>
                  <a:gd name="T11" fmla="*/ 53 h 293"/>
                  <a:gd name="T12" fmla="*/ 374 w 610"/>
                  <a:gd name="T13" fmla="*/ 18 h 293"/>
                  <a:gd name="T14" fmla="*/ 359 w 610"/>
                  <a:gd name="T15" fmla="*/ 0 h 293"/>
                  <a:gd name="T16" fmla="*/ 316 w 610"/>
                  <a:gd name="T17" fmla="*/ 37 h 293"/>
                  <a:gd name="T18" fmla="*/ 263 w 610"/>
                  <a:gd name="T19" fmla="*/ 88 h 293"/>
                  <a:gd name="T20" fmla="*/ 215 w 610"/>
                  <a:gd name="T21" fmla="*/ 190 h 293"/>
                  <a:gd name="T22" fmla="*/ 234 w 610"/>
                  <a:gd name="T23" fmla="*/ 246 h 293"/>
                  <a:gd name="T24" fmla="*/ 219 w 610"/>
                  <a:gd name="T25" fmla="*/ 260 h 293"/>
                  <a:gd name="T26" fmla="*/ 173 w 610"/>
                  <a:gd name="T27" fmla="*/ 260 h 293"/>
                  <a:gd name="T28" fmla="*/ 134 w 610"/>
                  <a:gd name="T29" fmla="*/ 329 h 293"/>
                  <a:gd name="T30" fmla="*/ 192 w 610"/>
                  <a:gd name="T31" fmla="*/ 329 h 293"/>
                  <a:gd name="T32" fmla="*/ 134 w 610"/>
                  <a:gd name="T33" fmla="*/ 418 h 293"/>
                  <a:gd name="T34" fmla="*/ 121 w 610"/>
                  <a:gd name="T35" fmla="*/ 434 h 293"/>
                  <a:gd name="T36" fmla="*/ 87 w 610"/>
                  <a:gd name="T37" fmla="*/ 487 h 293"/>
                  <a:gd name="T38" fmla="*/ 87 w 610"/>
                  <a:gd name="T39" fmla="*/ 523 h 293"/>
                  <a:gd name="T40" fmla="*/ 95 w 610"/>
                  <a:gd name="T41" fmla="*/ 539 h 293"/>
                  <a:gd name="T42" fmla="*/ 78 w 610"/>
                  <a:gd name="T43" fmla="*/ 595 h 293"/>
                  <a:gd name="T44" fmla="*/ 91 w 610"/>
                  <a:gd name="T45" fmla="*/ 609 h 293"/>
                  <a:gd name="T46" fmla="*/ 99 w 610"/>
                  <a:gd name="T47" fmla="*/ 626 h 293"/>
                  <a:gd name="T48" fmla="*/ 125 w 610"/>
                  <a:gd name="T49" fmla="*/ 626 h 293"/>
                  <a:gd name="T50" fmla="*/ 121 w 610"/>
                  <a:gd name="T51" fmla="*/ 677 h 293"/>
                  <a:gd name="T52" fmla="*/ 105 w 610"/>
                  <a:gd name="T53" fmla="*/ 714 h 293"/>
                  <a:gd name="T54" fmla="*/ 51 w 610"/>
                  <a:gd name="T55" fmla="*/ 803 h 293"/>
                  <a:gd name="T56" fmla="*/ 0 w 610"/>
                  <a:gd name="T57" fmla="*/ 856 h 293"/>
                  <a:gd name="T58" fmla="*/ 18 w 610"/>
                  <a:gd name="T59" fmla="*/ 837 h 293"/>
                  <a:gd name="T60" fmla="*/ 51 w 610"/>
                  <a:gd name="T61" fmla="*/ 803 h 293"/>
                  <a:gd name="T62" fmla="*/ 78 w 610"/>
                  <a:gd name="T63" fmla="*/ 783 h 293"/>
                  <a:gd name="T64" fmla="*/ 178 w 610"/>
                  <a:gd name="T65" fmla="*/ 644 h 293"/>
                  <a:gd name="T66" fmla="*/ 206 w 610"/>
                  <a:gd name="T67" fmla="*/ 556 h 293"/>
                  <a:gd name="T68" fmla="*/ 253 w 610"/>
                  <a:gd name="T69" fmla="*/ 506 h 293"/>
                  <a:gd name="T70" fmla="*/ 211 w 610"/>
                  <a:gd name="T71" fmla="*/ 595 h 293"/>
                  <a:gd name="T72" fmla="*/ 229 w 610"/>
                  <a:gd name="T73" fmla="*/ 595 h 293"/>
                  <a:gd name="T74" fmla="*/ 234 w 610"/>
                  <a:gd name="T75" fmla="*/ 576 h 293"/>
                  <a:gd name="T76" fmla="*/ 263 w 610"/>
                  <a:gd name="T77" fmla="*/ 556 h 293"/>
                  <a:gd name="T78" fmla="*/ 268 w 610"/>
                  <a:gd name="T79" fmla="*/ 523 h 293"/>
                  <a:gd name="T80" fmla="*/ 277 w 610"/>
                  <a:gd name="T81" fmla="*/ 523 h 293"/>
                  <a:gd name="T82" fmla="*/ 287 w 610"/>
                  <a:gd name="T83" fmla="*/ 539 h 293"/>
                  <a:gd name="T84" fmla="*/ 291 w 610"/>
                  <a:gd name="T85" fmla="*/ 556 h 293"/>
                  <a:gd name="T86" fmla="*/ 316 w 610"/>
                  <a:gd name="T87" fmla="*/ 576 h 293"/>
                  <a:gd name="T88" fmla="*/ 354 w 610"/>
                  <a:gd name="T89" fmla="*/ 595 h 293"/>
                  <a:gd name="T90" fmla="*/ 354 w 610"/>
                  <a:gd name="T91" fmla="*/ 626 h 293"/>
                  <a:gd name="T92" fmla="*/ 368 w 610"/>
                  <a:gd name="T93" fmla="*/ 644 h 293"/>
                  <a:gd name="T94" fmla="*/ 374 w 610"/>
                  <a:gd name="T95" fmla="*/ 661 h 293"/>
                  <a:gd name="T96" fmla="*/ 387 w 610"/>
                  <a:gd name="T97" fmla="*/ 677 h 293"/>
                  <a:gd name="T98" fmla="*/ 397 w 610"/>
                  <a:gd name="T99" fmla="*/ 695 h 293"/>
                  <a:gd name="T100" fmla="*/ 387 w 610"/>
                  <a:gd name="T101" fmla="*/ 714 h 293"/>
                  <a:gd name="T102" fmla="*/ 393 w 610"/>
                  <a:gd name="T103" fmla="*/ 783 h 293"/>
                  <a:gd name="T104" fmla="*/ 397 w 610"/>
                  <a:gd name="T105" fmla="*/ 783 h 293"/>
                  <a:gd name="T106" fmla="*/ 387 w 610"/>
                  <a:gd name="T107" fmla="*/ 83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1276" name="Group 20"/>
            <p:cNvGrpSpPr>
              <a:grpSpLocks noChangeAspect="1"/>
            </p:cNvGrpSpPr>
            <p:nvPr/>
          </p:nvGrpSpPr>
          <p:grpSpPr bwMode="auto">
            <a:xfrm>
              <a:off x="90" y="1060"/>
              <a:ext cx="1365" cy="983"/>
              <a:chOff x="851" y="1207"/>
              <a:chExt cx="1313" cy="983"/>
            </a:xfrm>
          </p:grpSpPr>
          <p:sp>
            <p:nvSpPr>
              <p:cNvPr id="11760" name="Freeform 21"/>
              <p:cNvSpPr>
                <a:spLocks noChangeAspect="1"/>
              </p:cNvSpPr>
              <p:nvPr/>
            </p:nvSpPr>
            <p:spPr bwMode="auto">
              <a:xfrm>
                <a:off x="1230" y="1652"/>
                <a:ext cx="934" cy="538"/>
              </a:xfrm>
              <a:custGeom>
                <a:avLst/>
                <a:gdLst>
                  <a:gd name="T0" fmla="*/ 758 w 957"/>
                  <a:gd name="T1" fmla="*/ 124 h 478"/>
                  <a:gd name="T2" fmla="*/ 719 w 957"/>
                  <a:gd name="T3" fmla="*/ 241 h 478"/>
                  <a:gd name="T4" fmla="*/ 634 w 957"/>
                  <a:gd name="T5" fmla="*/ 329 h 478"/>
                  <a:gd name="T6" fmla="*/ 577 w 957"/>
                  <a:gd name="T7" fmla="*/ 416 h 478"/>
                  <a:gd name="T8" fmla="*/ 567 w 957"/>
                  <a:gd name="T9" fmla="*/ 329 h 478"/>
                  <a:gd name="T10" fmla="*/ 562 w 957"/>
                  <a:gd name="T11" fmla="*/ 190 h 478"/>
                  <a:gd name="T12" fmla="*/ 499 w 957"/>
                  <a:gd name="T13" fmla="*/ 88 h 478"/>
                  <a:gd name="T14" fmla="*/ 447 w 957"/>
                  <a:gd name="T15" fmla="*/ 0 h 478"/>
                  <a:gd name="T16" fmla="*/ 96 w 957"/>
                  <a:gd name="T17" fmla="*/ 69 h 478"/>
                  <a:gd name="T18" fmla="*/ 92 w 957"/>
                  <a:gd name="T19" fmla="*/ 88 h 478"/>
                  <a:gd name="T20" fmla="*/ 72 w 957"/>
                  <a:gd name="T21" fmla="*/ 69 h 478"/>
                  <a:gd name="T22" fmla="*/ 61 w 957"/>
                  <a:gd name="T23" fmla="*/ 159 h 478"/>
                  <a:gd name="T24" fmla="*/ 39 w 957"/>
                  <a:gd name="T25" fmla="*/ 293 h 478"/>
                  <a:gd name="T26" fmla="*/ 0 w 957"/>
                  <a:gd name="T27" fmla="*/ 535 h 478"/>
                  <a:gd name="T28" fmla="*/ 0 w 957"/>
                  <a:gd name="T29" fmla="*/ 657 h 478"/>
                  <a:gd name="T30" fmla="*/ 6 w 957"/>
                  <a:gd name="T31" fmla="*/ 675 h 478"/>
                  <a:gd name="T32" fmla="*/ 6 w 957"/>
                  <a:gd name="T33" fmla="*/ 849 h 478"/>
                  <a:gd name="T34" fmla="*/ 72 w 957"/>
                  <a:gd name="T35" fmla="*/ 969 h 478"/>
                  <a:gd name="T36" fmla="*/ 159 w 957"/>
                  <a:gd name="T37" fmla="*/ 1007 h 478"/>
                  <a:gd name="T38" fmla="*/ 212 w 957"/>
                  <a:gd name="T39" fmla="*/ 1180 h 478"/>
                  <a:gd name="T40" fmla="*/ 259 w 957"/>
                  <a:gd name="T41" fmla="*/ 1315 h 478"/>
                  <a:gd name="T42" fmla="*/ 279 w 957"/>
                  <a:gd name="T43" fmla="*/ 1264 h 478"/>
                  <a:gd name="T44" fmla="*/ 303 w 957"/>
                  <a:gd name="T45" fmla="*/ 1198 h 478"/>
                  <a:gd name="T46" fmla="*/ 313 w 957"/>
                  <a:gd name="T47" fmla="*/ 1198 h 478"/>
                  <a:gd name="T48" fmla="*/ 342 w 957"/>
                  <a:gd name="T49" fmla="*/ 1128 h 478"/>
                  <a:gd name="T50" fmla="*/ 376 w 957"/>
                  <a:gd name="T51" fmla="*/ 1148 h 478"/>
                  <a:gd name="T52" fmla="*/ 399 w 957"/>
                  <a:gd name="T53" fmla="*/ 1180 h 478"/>
                  <a:gd name="T54" fmla="*/ 399 w 957"/>
                  <a:gd name="T55" fmla="*/ 1111 h 478"/>
                  <a:gd name="T56" fmla="*/ 423 w 957"/>
                  <a:gd name="T57" fmla="*/ 1091 h 478"/>
                  <a:gd name="T58" fmla="*/ 442 w 957"/>
                  <a:gd name="T59" fmla="*/ 1091 h 478"/>
                  <a:gd name="T60" fmla="*/ 456 w 957"/>
                  <a:gd name="T61" fmla="*/ 1128 h 478"/>
                  <a:gd name="T62" fmla="*/ 485 w 957"/>
                  <a:gd name="T63" fmla="*/ 1248 h 478"/>
                  <a:gd name="T64" fmla="*/ 496 w 957"/>
                  <a:gd name="T65" fmla="*/ 1295 h 478"/>
                  <a:gd name="T66" fmla="*/ 505 w 957"/>
                  <a:gd name="T67" fmla="*/ 1386 h 478"/>
                  <a:gd name="T68" fmla="*/ 519 w 957"/>
                  <a:gd name="T69" fmla="*/ 1231 h 478"/>
                  <a:gd name="T70" fmla="*/ 519 w 957"/>
                  <a:gd name="T71" fmla="*/ 1040 h 478"/>
                  <a:gd name="T72" fmla="*/ 534 w 957"/>
                  <a:gd name="T73" fmla="*/ 969 h 478"/>
                  <a:gd name="T74" fmla="*/ 582 w 957"/>
                  <a:gd name="T75" fmla="*/ 849 h 478"/>
                  <a:gd name="T76" fmla="*/ 591 w 957"/>
                  <a:gd name="T77" fmla="*/ 797 h 478"/>
                  <a:gd name="T78" fmla="*/ 600 w 957"/>
                  <a:gd name="T79" fmla="*/ 763 h 478"/>
                  <a:gd name="T80" fmla="*/ 611 w 957"/>
                  <a:gd name="T81" fmla="*/ 729 h 478"/>
                  <a:gd name="T82" fmla="*/ 611 w 957"/>
                  <a:gd name="T83" fmla="*/ 712 h 478"/>
                  <a:gd name="T84" fmla="*/ 606 w 957"/>
                  <a:gd name="T85" fmla="*/ 622 h 478"/>
                  <a:gd name="T86" fmla="*/ 611 w 957"/>
                  <a:gd name="T87" fmla="*/ 603 h 478"/>
                  <a:gd name="T88" fmla="*/ 620 w 957"/>
                  <a:gd name="T89" fmla="*/ 622 h 478"/>
                  <a:gd name="T90" fmla="*/ 615 w 957"/>
                  <a:gd name="T91" fmla="*/ 675 h 478"/>
                  <a:gd name="T92" fmla="*/ 629 w 957"/>
                  <a:gd name="T93" fmla="*/ 553 h 478"/>
                  <a:gd name="T94" fmla="*/ 654 w 957"/>
                  <a:gd name="T95" fmla="*/ 515 h 478"/>
                  <a:gd name="T96" fmla="*/ 692 w 957"/>
                  <a:gd name="T97" fmla="*/ 468 h 478"/>
                  <a:gd name="T98" fmla="*/ 706 w 957"/>
                  <a:gd name="T99" fmla="*/ 450 h 478"/>
                  <a:gd name="T100" fmla="*/ 706 w 957"/>
                  <a:gd name="T101" fmla="*/ 395 h 478"/>
                  <a:gd name="T102" fmla="*/ 739 w 957"/>
                  <a:gd name="T103" fmla="*/ 274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1761" name="Freeform 22"/>
              <p:cNvSpPr>
                <a:spLocks noChangeAspect="1"/>
              </p:cNvSpPr>
              <p:nvPr/>
            </p:nvSpPr>
            <p:spPr bwMode="auto">
              <a:xfrm>
                <a:off x="851" y="1207"/>
                <a:ext cx="595" cy="330"/>
              </a:xfrm>
              <a:custGeom>
                <a:avLst/>
                <a:gdLst>
                  <a:gd name="T0" fmla="*/ 393 w 610"/>
                  <a:gd name="T1" fmla="*/ 747 h 293"/>
                  <a:gd name="T2" fmla="*/ 368 w 610"/>
                  <a:gd name="T3" fmla="*/ 626 h 293"/>
                  <a:gd name="T4" fmla="*/ 364 w 610"/>
                  <a:gd name="T5" fmla="*/ 556 h 293"/>
                  <a:gd name="T6" fmla="*/ 393 w 610"/>
                  <a:gd name="T7" fmla="*/ 384 h 293"/>
                  <a:gd name="T8" fmla="*/ 469 w 610"/>
                  <a:gd name="T9" fmla="*/ 142 h 293"/>
                  <a:gd name="T10" fmla="*/ 421 w 610"/>
                  <a:gd name="T11" fmla="*/ 53 h 293"/>
                  <a:gd name="T12" fmla="*/ 374 w 610"/>
                  <a:gd name="T13" fmla="*/ 18 h 293"/>
                  <a:gd name="T14" fmla="*/ 359 w 610"/>
                  <a:gd name="T15" fmla="*/ 0 h 293"/>
                  <a:gd name="T16" fmla="*/ 316 w 610"/>
                  <a:gd name="T17" fmla="*/ 37 h 293"/>
                  <a:gd name="T18" fmla="*/ 263 w 610"/>
                  <a:gd name="T19" fmla="*/ 88 h 293"/>
                  <a:gd name="T20" fmla="*/ 215 w 610"/>
                  <a:gd name="T21" fmla="*/ 190 h 293"/>
                  <a:gd name="T22" fmla="*/ 234 w 610"/>
                  <a:gd name="T23" fmla="*/ 246 h 293"/>
                  <a:gd name="T24" fmla="*/ 219 w 610"/>
                  <a:gd name="T25" fmla="*/ 260 h 293"/>
                  <a:gd name="T26" fmla="*/ 173 w 610"/>
                  <a:gd name="T27" fmla="*/ 260 h 293"/>
                  <a:gd name="T28" fmla="*/ 134 w 610"/>
                  <a:gd name="T29" fmla="*/ 329 h 293"/>
                  <a:gd name="T30" fmla="*/ 192 w 610"/>
                  <a:gd name="T31" fmla="*/ 329 h 293"/>
                  <a:gd name="T32" fmla="*/ 134 w 610"/>
                  <a:gd name="T33" fmla="*/ 418 h 293"/>
                  <a:gd name="T34" fmla="*/ 121 w 610"/>
                  <a:gd name="T35" fmla="*/ 434 h 293"/>
                  <a:gd name="T36" fmla="*/ 87 w 610"/>
                  <a:gd name="T37" fmla="*/ 487 h 293"/>
                  <a:gd name="T38" fmla="*/ 87 w 610"/>
                  <a:gd name="T39" fmla="*/ 523 h 293"/>
                  <a:gd name="T40" fmla="*/ 95 w 610"/>
                  <a:gd name="T41" fmla="*/ 539 h 293"/>
                  <a:gd name="T42" fmla="*/ 78 w 610"/>
                  <a:gd name="T43" fmla="*/ 595 h 293"/>
                  <a:gd name="T44" fmla="*/ 91 w 610"/>
                  <a:gd name="T45" fmla="*/ 609 h 293"/>
                  <a:gd name="T46" fmla="*/ 99 w 610"/>
                  <a:gd name="T47" fmla="*/ 626 h 293"/>
                  <a:gd name="T48" fmla="*/ 125 w 610"/>
                  <a:gd name="T49" fmla="*/ 626 h 293"/>
                  <a:gd name="T50" fmla="*/ 121 w 610"/>
                  <a:gd name="T51" fmla="*/ 677 h 293"/>
                  <a:gd name="T52" fmla="*/ 105 w 610"/>
                  <a:gd name="T53" fmla="*/ 714 h 293"/>
                  <a:gd name="T54" fmla="*/ 51 w 610"/>
                  <a:gd name="T55" fmla="*/ 803 h 293"/>
                  <a:gd name="T56" fmla="*/ 0 w 610"/>
                  <a:gd name="T57" fmla="*/ 856 h 293"/>
                  <a:gd name="T58" fmla="*/ 18 w 610"/>
                  <a:gd name="T59" fmla="*/ 837 h 293"/>
                  <a:gd name="T60" fmla="*/ 51 w 610"/>
                  <a:gd name="T61" fmla="*/ 803 h 293"/>
                  <a:gd name="T62" fmla="*/ 78 w 610"/>
                  <a:gd name="T63" fmla="*/ 783 h 293"/>
                  <a:gd name="T64" fmla="*/ 178 w 610"/>
                  <a:gd name="T65" fmla="*/ 644 h 293"/>
                  <a:gd name="T66" fmla="*/ 206 w 610"/>
                  <a:gd name="T67" fmla="*/ 556 h 293"/>
                  <a:gd name="T68" fmla="*/ 253 w 610"/>
                  <a:gd name="T69" fmla="*/ 506 h 293"/>
                  <a:gd name="T70" fmla="*/ 211 w 610"/>
                  <a:gd name="T71" fmla="*/ 595 h 293"/>
                  <a:gd name="T72" fmla="*/ 229 w 610"/>
                  <a:gd name="T73" fmla="*/ 595 h 293"/>
                  <a:gd name="T74" fmla="*/ 234 w 610"/>
                  <a:gd name="T75" fmla="*/ 576 h 293"/>
                  <a:gd name="T76" fmla="*/ 263 w 610"/>
                  <a:gd name="T77" fmla="*/ 556 h 293"/>
                  <a:gd name="T78" fmla="*/ 268 w 610"/>
                  <a:gd name="T79" fmla="*/ 523 h 293"/>
                  <a:gd name="T80" fmla="*/ 277 w 610"/>
                  <a:gd name="T81" fmla="*/ 523 h 293"/>
                  <a:gd name="T82" fmla="*/ 287 w 610"/>
                  <a:gd name="T83" fmla="*/ 539 h 293"/>
                  <a:gd name="T84" fmla="*/ 291 w 610"/>
                  <a:gd name="T85" fmla="*/ 556 h 293"/>
                  <a:gd name="T86" fmla="*/ 316 w 610"/>
                  <a:gd name="T87" fmla="*/ 576 h 293"/>
                  <a:gd name="T88" fmla="*/ 354 w 610"/>
                  <a:gd name="T89" fmla="*/ 595 h 293"/>
                  <a:gd name="T90" fmla="*/ 354 w 610"/>
                  <a:gd name="T91" fmla="*/ 626 h 293"/>
                  <a:gd name="T92" fmla="*/ 368 w 610"/>
                  <a:gd name="T93" fmla="*/ 644 h 293"/>
                  <a:gd name="T94" fmla="*/ 374 w 610"/>
                  <a:gd name="T95" fmla="*/ 661 h 293"/>
                  <a:gd name="T96" fmla="*/ 387 w 610"/>
                  <a:gd name="T97" fmla="*/ 677 h 293"/>
                  <a:gd name="T98" fmla="*/ 397 w 610"/>
                  <a:gd name="T99" fmla="*/ 695 h 293"/>
                  <a:gd name="T100" fmla="*/ 387 w 610"/>
                  <a:gd name="T101" fmla="*/ 714 h 293"/>
                  <a:gd name="T102" fmla="*/ 393 w 610"/>
                  <a:gd name="T103" fmla="*/ 783 h 293"/>
                  <a:gd name="T104" fmla="*/ 397 w 610"/>
                  <a:gd name="T105" fmla="*/ 783 h 293"/>
                  <a:gd name="T106" fmla="*/ 387 w 610"/>
                  <a:gd name="T107" fmla="*/ 83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1277" name="Group 23"/>
            <p:cNvGrpSpPr>
              <a:grpSpLocks noChangeAspect="1"/>
            </p:cNvGrpSpPr>
            <p:nvPr/>
          </p:nvGrpSpPr>
          <p:grpSpPr bwMode="auto">
            <a:xfrm>
              <a:off x="90" y="1060"/>
              <a:ext cx="1365" cy="983"/>
              <a:chOff x="851" y="1207"/>
              <a:chExt cx="1313" cy="983"/>
            </a:xfrm>
          </p:grpSpPr>
          <p:sp>
            <p:nvSpPr>
              <p:cNvPr id="11758" name="Freeform 24"/>
              <p:cNvSpPr>
                <a:spLocks noChangeAspect="1"/>
              </p:cNvSpPr>
              <p:nvPr/>
            </p:nvSpPr>
            <p:spPr bwMode="auto">
              <a:xfrm>
                <a:off x="1230" y="1652"/>
                <a:ext cx="934" cy="538"/>
              </a:xfrm>
              <a:custGeom>
                <a:avLst/>
                <a:gdLst>
                  <a:gd name="T0" fmla="*/ 758 w 957"/>
                  <a:gd name="T1" fmla="*/ 124 h 478"/>
                  <a:gd name="T2" fmla="*/ 719 w 957"/>
                  <a:gd name="T3" fmla="*/ 241 h 478"/>
                  <a:gd name="T4" fmla="*/ 634 w 957"/>
                  <a:gd name="T5" fmla="*/ 329 h 478"/>
                  <a:gd name="T6" fmla="*/ 577 w 957"/>
                  <a:gd name="T7" fmla="*/ 416 h 478"/>
                  <a:gd name="T8" fmla="*/ 567 w 957"/>
                  <a:gd name="T9" fmla="*/ 329 h 478"/>
                  <a:gd name="T10" fmla="*/ 562 w 957"/>
                  <a:gd name="T11" fmla="*/ 190 h 478"/>
                  <a:gd name="T12" fmla="*/ 499 w 957"/>
                  <a:gd name="T13" fmla="*/ 88 h 478"/>
                  <a:gd name="T14" fmla="*/ 447 w 957"/>
                  <a:gd name="T15" fmla="*/ 0 h 478"/>
                  <a:gd name="T16" fmla="*/ 96 w 957"/>
                  <a:gd name="T17" fmla="*/ 69 h 478"/>
                  <a:gd name="T18" fmla="*/ 92 w 957"/>
                  <a:gd name="T19" fmla="*/ 88 h 478"/>
                  <a:gd name="T20" fmla="*/ 72 w 957"/>
                  <a:gd name="T21" fmla="*/ 69 h 478"/>
                  <a:gd name="T22" fmla="*/ 61 w 957"/>
                  <a:gd name="T23" fmla="*/ 159 h 478"/>
                  <a:gd name="T24" fmla="*/ 39 w 957"/>
                  <a:gd name="T25" fmla="*/ 293 h 478"/>
                  <a:gd name="T26" fmla="*/ 0 w 957"/>
                  <a:gd name="T27" fmla="*/ 535 h 478"/>
                  <a:gd name="T28" fmla="*/ 0 w 957"/>
                  <a:gd name="T29" fmla="*/ 657 h 478"/>
                  <a:gd name="T30" fmla="*/ 6 w 957"/>
                  <a:gd name="T31" fmla="*/ 675 h 478"/>
                  <a:gd name="T32" fmla="*/ 6 w 957"/>
                  <a:gd name="T33" fmla="*/ 849 h 478"/>
                  <a:gd name="T34" fmla="*/ 72 w 957"/>
                  <a:gd name="T35" fmla="*/ 969 h 478"/>
                  <a:gd name="T36" fmla="*/ 159 w 957"/>
                  <a:gd name="T37" fmla="*/ 1007 h 478"/>
                  <a:gd name="T38" fmla="*/ 212 w 957"/>
                  <a:gd name="T39" fmla="*/ 1180 h 478"/>
                  <a:gd name="T40" fmla="*/ 259 w 957"/>
                  <a:gd name="T41" fmla="*/ 1315 h 478"/>
                  <a:gd name="T42" fmla="*/ 279 w 957"/>
                  <a:gd name="T43" fmla="*/ 1264 h 478"/>
                  <a:gd name="T44" fmla="*/ 303 w 957"/>
                  <a:gd name="T45" fmla="*/ 1198 h 478"/>
                  <a:gd name="T46" fmla="*/ 313 w 957"/>
                  <a:gd name="T47" fmla="*/ 1198 h 478"/>
                  <a:gd name="T48" fmla="*/ 342 w 957"/>
                  <a:gd name="T49" fmla="*/ 1128 h 478"/>
                  <a:gd name="T50" fmla="*/ 376 w 957"/>
                  <a:gd name="T51" fmla="*/ 1148 h 478"/>
                  <a:gd name="T52" fmla="*/ 399 w 957"/>
                  <a:gd name="T53" fmla="*/ 1180 h 478"/>
                  <a:gd name="T54" fmla="*/ 399 w 957"/>
                  <a:gd name="T55" fmla="*/ 1111 h 478"/>
                  <a:gd name="T56" fmla="*/ 423 w 957"/>
                  <a:gd name="T57" fmla="*/ 1091 h 478"/>
                  <a:gd name="T58" fmla="*/ 442 w 957"/>
                  <a:gd name="T59" fmla="*/ 1091 h 478"/>
                  <a:gd name="T60" fmla="*/ 456 w 957"/>
                  <a:gd name="T61" fmla="*/ 1128 h 478"/>
                  <a:gd name="T62" fmla="*/ 485 w 957"/>
                  <a:gd name="T63" fmla="*/ 1248 h 478"/>
                  <a:gd name="T64" fmla="*/ 496 w 957"/>
                  <a:gd name="T65" fmla="*/ 1295 h 478"/>
                  <a:gd name="T66" fmla="*/ 505 w 957"/>
                  <a:gd name="T67" fmla="*/ 1386 h 478"/>
                  <a:gd name="T68" fmla="*/ 519 w 957"/>
                  <a:gd name="T69" fmla="*/ 1231 h 478"/>
                  <a:gd name="T70" fmla="*/ 519 w 957"/>
                  <a:gd name="T71" fmla="*/ 1040 h 478"/>
                  <a:gd name="T72" fmla="*/ 534 w 957"/>
                  <a:gd name="T73" fmla="*/ 969 h 478"/>
                  <a:gd name="T74" fmla="*/ 582 w 957"/>
                  <a:gd name="T75" fmla="*/ 849 h 478"/>
                  <a:gd name="T76" fmla="*/ 591 w 957"/>
                  <a:gd name="T77" fmla="*/ 797 h 478"/>
                  <a:gd name="T78" fmla="*/ 600 w 957"/>
                  <a:gd name="T79" fmla="*/ 763 h 478"/>
                  <a:gd name="T80" fmla="*/ 611 w 957"/>
                  <a:gd name="T81" fmla="*/ 729 h 478"/>
                  <a:gd name="T82" fmla="*/ 611 w 957"/>
                  <a:gd name="T83" fmla="*/ 712 h 478"/>
                  <a:gd name="T84" fmla="*/ 606 w 957"/>
                  <a:gd name="T85" fmla="*/ 622 h 478"/>
                  <a:gd name="T86" fmla="*/ 611 w 957"/>
                  <a:gd name="T87" fmla="*/ 603 h 478"/>
                  <a:gd name="T88" fmla="*/ 620 w 957"/>
                  <a:gd name="T89" fmla="*/ 622 h 478"/>
                  <a:gd name="T90" fmla="*/ 615 w 957"/>
                  <a:gd name="T91" fmla="*/ 675 h 478"/>
                  <a:gd name="T92" fmla="*/ 629 w 957"/>
                  <a:gd name="T93" fmla="*/ 553 h 478"/>
                  <a:gd name="T94" fmla="*/ 654 w 957"/>
                  <a:gd name="T95" fmla="*/ 515 h 478"/>
                  <a:gd name="T96" fmla="*/ 692 w 957"/>
                  <a:gd name="T97" fmla="*/ 468 h 478"/>
                  <a:gd name="T98" fmla="*/ 706 w 957"/>
                  <a:gd name="T99" fmla="*/ 450 h 478"/>
                  <a:gd name="T100" fmla="*/ 706 w 957"/>
                  <a:gd name="T101" fmla="*/ 395 h 478"/>
                  <a:gd name="T102" fmla="*/ 739 w 957"/>
                  <a:gd name="T103" fmla="*/ 274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1759" name="Freeform 25"/>
              <p:cNvSpPr>
                <a:spLocks noChangeAspect="1"/>
              </p:cNvSpPr>
              <p:nvPr/>
            </p:nvSpPr>
            <p:spPr bwMode="auto">
              <a:xfrm>
                <a:off x="851" y="1207"/>
                <a:ext cx="595" cy="330"/>
              </a:xfrm>
              <a:custGeom>
                <a:avLst/>
                <a:gdLst>
                  <a:gd name="T0" fmla="*/ 393 w 610"/>
                  <a:gd name="T1" fmla="*/ 747 h 293"/>
                  <a:gd name="T2" fmla="*/ 368 w 610"/>
                  <a:gd name="T3" fmla="*/ 626 h 293"/>
                  <a:gd name="T4" fmla="*/ 364 w 610"/>
                  <a:gd name="T5" fmla="*/ 556 h 293"/>
                  <a:gd name="T6" fmla="*/ 393 w 610"/>
                  <a:gd name="T7" fmla="*/ 384 h 293"/>
                  <a:gd name="T8" fmla="*/ 469 w 610"/>
                  <a:gd name="T9" fmla="*/ 142 h 293"/>
                  <a:gd name="T10" fmla="*/ 421 w 610"/>
                  <a:gd name="T11" fmla="*/ 53 h 293"/>
                  <a:gd name="T12" fmla="*/ 374 w 610"/>
                  <a:gd name="T13" fmla="*/ 18 h 293"/>
                  <a:gd name="T14" fmla="*/ 359 w 610"/>
                  <a:gd name="T15" fmla="*/ 0 h 293"/>
                  <a:gd name="T16" fmla="*/ 316 w 610"/>
                  <a:gd name="T17" fmla="*/ 37 h 293"/>
                  <a:gd name="T18" fmla="*/ 263 w 610"/>
                  <a:gd name="T19" fmla="*/ 88 h 293"/>
                  <a:gd name="T20" fmla="*/ 215 w 610"/>
                  <a:gd name="T21" fmla="*/ 190 h 293"/>
                  <a:gd name="T22" fmla="*/ 234 w 610"/>
                  <a:gd name="T23" fmla="*/ 246 h 293"/>
                  <a:gd name="T24" fmla="*/ 219 w 610"/>
                  <a:gd name="T25" fmla="*/ 260 h 293"/>
                  <a:gd name="T26" fmla="*/ 173 w 610"/>
                  <a:gd name="T27" fmla="*/ 260 h 293"/>
                  <a:gd name="T28" fmla="*/ 134 w 610"/>
                  <a:gd name="T29" fmla="*/ 329 h 293"/>
                  <a:gd name="T30" fmla="*/ 192 w 610"/>
                  <a:gd name="T31" fmla="*/ 329 h 293"/>
                  <a:gd name="T32" fmla="*/ 134 w 610"/>
                  <a:gd name="T33" fmla="*/ 418 h 293"/>
                  <a:gd name="T34" fmla="*/ 121 w 610"/>
                  <a:gd name="T35" fmla="*/ 434 h 293"/>
                  <a:gd name="T36" fmla="*/ 87 w 610"/>
                  <a:gd name="T37" fmla="*/ 487 h 293"/>
                  <a:gd name="T38" fmla="*/ 87 w 610"/>
                  <a:gd name="T39" fmla="*/ 523 h 293"/>
                  <a:gd name="T40" fmla="*/ 95 w 610"/>
                  <a:gd name="T41" fmla="*/ 539 h 293"/>
                  <a:gd name="T42" fmla="*/ 78 w 610"/>
                  <a:gd name="T43" fmla="*/ 595 h 293"/>
                  <a:gd name="T44" fmla="*/ 91 w 610"/>
                  <a:gd name="T45" fmla="*/ 609 h 293"/>
                  <a:gd name="T46" fmla="*/ 99 w 610"/>
                  <a:gd name="T47" fmla="*/ 626 h 293"/>
                  <a:gd name="T48" fmla="*/ 125 w 610"/>
                  <a:gd name="T49" fmla="*/ 626 h 293"/>
                  <a:gd name="T50" fmla="*/ 121 w 610"/>
                  <a:gd name="T51" fmla="*/ 677 h 293"/>
                  <a:gd name="T52" fmla="*/ 105 w 610"/>
                  <a:gd name="T53" fmla="*/ 714 h 293"/>
                  <a:gd name="T54" fmla="*/ 51 w 610"/>
                  <a:gd name="T55" fmla="*/ 803 h 293"/>
                  <a:gd name="T56" fmla="*/ 0 w 610"/>
                  <a:gd name="T57" fmla="*/ 856 h 293"/>
                  <a:gd name="T58" fmla="*/ 18 w 610"/>
                  <a:gd name="T59" fmla="*/ 837 h 293"/>
                  <a:gd name="T60" fmla="*/ 51 w 610"/>
                  <a:gd name="T61" fmla="*/ 803 h 293"/>
                  <a:gd name="T62" fmla="*/ 78 w 610"/>
                  <a:gd name="T63" fmla="*/ 783 h 293"/>
                  <a:gd name="T64" fmla="*/ 178 w 610"/>
                  <a:gd name="T65" fmla="*/ 644 h 293"/>
                  <a:gd name="T66" fmla="*/ 206 w 610"/>
                  <a:gd name="T67" fmla="*/ 556 h 293"/>
                  <a:gd name="T68" fmla="*/ 253 w 610"/>
                  <a:gd name="T69" fmla="*/ 506 h 293"/>
                  <a:gd name="T70" fmla="*/ 211 w 610"/>
                  <a:gd name="T71" fmla="*/ 595 h 293"/>
                  <a:gd name="T72" fmla="*/ 229 w 610"/>
                  <a:gd name="T73" fmla="*/ 595 h 293"/>
                  <a:gd name="T74" fmla="*/ 234 w 610"/>
                  <a:gd name="T75" fmla="*/ 576 h 293"/>
                  <a:gd name="T76" fmla="*/ 263 w 610"/>
                  <a:gd name="T77" fmla="*/ 556 h 293"/>
                  <a:gd name="T78" fmla="*/ 268 w 610"/>
                  <a:gd name="T79" fmla="*/ 523 h 293"/>
                  <a:gd name="T80" fmla="*/ 277 w 610"/>
                  <a:gd name="T81" fmla="*/ 523 h 293"/>
                  <a:gd name="T82" fmla="*/ 287 w 610"/>
                  <a:gd name="T83" fmla="*/ 539 h 293"/>
                  <a:gd name="T84" fmla="*/ 291 w 610"/>
                  <a:gd name="T85" fmla="*/ 556 h 293"/>
                  <a:gd name="T86" fmla="*/ 316 w 610"/>
                  <a:gd name="T87" fmla="*/ 576 h 293"/>
                  <a:gd name="T88" fmla="*/ 354 w 610"/>
                  <a:gd name="T89" fmla="*/ 595 h 293"/>
                  <a:gd name="T90" fmla="*/ 354 w 610"/>
                  <a:gd name="T91" fmla="*/ 626 h 293"/>
                  <a:gd name="T92" fmla="*/ 368 w 610"/>
                  <a:gd name="T93" fmla="*/ 644 h 293"/>
                  <a:gd name="T94" fmla="*/ 374 w 610"/>
                  <a:gd name="T95" fmla="*/ 661 h 293"/>
                  <a:gd name="T96" fmla="*/ 387 w 610"/>
                  <a:gd name="T97" fmla="*/ 677 h 293"/>
                  <a:gd name="T98" fmla="*/ 397 w 610"/>
                  <a:gd name="T99" fmla="*/ 695 h 293"/>
                  <a:gd name="T100" fmla="*/ 387 w 610"/>
                  <a:gd name="T101" fmla="*/ 714 h 293"/>
                  <a:gd name="T102" fmla="*/ 393 w 610"/>
                  <a:gd name="T103" fmla="*/ 783 h 293"/>
                  <a:gd name="T104" fmla="*/ 397 w 610"/>
                  <a:gd name="T105" fmla="*/ 783 h 293"/>
                  <a:gd name="T106" fmla="*/ 387 w 610"/>
                  <a:gd name="T107" fmla="*/ 83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1278" name="Group 26"/>
            <p:cNvGrpSpPr>
              <a:grpSpLocks noChangeAspect="1"/>
            </p:cNvGrpSpPr>
            <p:nvPr/>
          </p:nvGrpSpPr>
          <p:grpSpPr bwMode="auto">
            <a:xfrm>
              <a:off x="90" y="1060"/>
              <a:ext cx="1365" cy="983"/>
              <a:chOff x="851" y="1207"/>
              <a:chExt cx="1313" cy="983"/>
            </a:xfrm>
          </p:grpSpPr>
          <p:sp>
            <p:nvSpPr>
              <p:cNvPr id="11756" name="Freeform 27"/>
              <p:cNvSpPr>
                <a:spLocks noChangeAspect="1"/>
              </p:cNvSpPr>
              <p:nvPr/>
            </p:nvSpPr>
            <p:spPr bwMode="auto">
              <a:xfrm>
                <a:off x="1230" y="1652"/>
                <a:ext cx="934" cy="538"/>
              </a:xfrm>
              <a:custGeom>
                <a:avLst/>
                <a:gdLst>
                  <a:gd name="T0" fmla="*/ 758 w 957"/>
                  <a:gd name="T1" fmla="*/ 124 h 478"/>
                  <a:gd name="T2" fmla="*/ 719 w 957"/>
                  <a:gd name="T3" fmla="*/ 241 h 478"/>
                  <a:gd name="T4" fmla="*/ 634 w 957"/>
                  <a:gd name="T5" fmla="*/ 329 h 478"/>
                  <a:gd name="T6" fmla="*/ 577 w 957"/>
                  <a:gd name="T7" fmla="*/ 416 h 478"/>
                  <a:gd name="T8" fmla="*/ 567 w 957"/>
                  <a:gd name="T9" fmla="*/ 329 h 478"/>
                  <a:gd name="T10" fmla="*/ 562 w 957"/>
                  <a:gd name="T11" fmla="*/ 190 h 478"/>
                  <a:gd name="T12" fmla="*/ 499 w 957"/>
                  <a:gd name="T13" fmla="*/ 88 h 478"/>
                  <a:gd name="T14" fmla="*/ 447 w 957"/>
                  <a:gd name="T15" fmla="*/ 0 h 478"/>
                  <a:gd name="T16" fmla="*/ 96 w 957"/>
                  <a:gd name="T17" fmla="*/ 69 h 478"/>
                  <a:gd name="T18" fmla="*/ 92 w 957"/>
                  <a:gd name="T19" fmla="*/ 88 h 478"/>
                  <a:gd name="T20" fmla="*/ 72 w 957"/>
                  <a:gd name="T21" fmla="*/ 69 h 478"/>
                  <a:gd name="T22" fmla="*/ 61 w 957"/>
                  <a:gd name="T23" fmla="*/ 159 h 478"/>
                  <a:gd name="T24" fmla="*/ 39 w 957"/>
                  <a:gd name="T25" fmla="*/ 293 h 478"/>
                  <a:gd name="T26" fmla="*/ 0 w 957"/>
                  <a:gd name="T27" fmla="*/ 535 h 478"/>
                  <a:gd name="T28" fmla="*/ 0 w 957"/>
                  <a:gd name="T29" fmla="*/ 657 h 478"/>
                  <a:gd name="T30" fmla="*/ 6 w 957"/>
                  <a:gd name="T31" fmla="*/ 675 h 478"/>
                  <a:gd name="T32" fmla="*/ 6 w 957"/>
                  <a:gd name="T33" fmla="*/ 849 h 478"/>
                  <a:gd name="T34" fmla="*/ 72 w 957"/>
                  <a:gd name="T35" fmla="*/ 969 h 478"/>
                  <a:gd name="T36" fmla="*/ 159 w 957"/>
                  <a:gd name="T37" fmla="*/ 1007 h 478"/>
                  <a:gd name="T38" fmla="*/ 212 w 957"/>
                  <a:gd name="T39" fmla="*/ 1180 h 478"/>
                  <a:gd name="T40" fmla="*/ 259 w 957"/>
                  <a:gd name="T41" fmla="*/ 1315 h 478"/>
                  <a:gd name="T42" fmla="*/ 279 w 957"/>
                  <a:gd name="T43" fmla="*/ 1264 h 478"/>
                  <a:gd name="T44" fmla="*/ 303 w 957"/>
                  <a:gd name="T45" fmla="*/ 1198 h 478"/>
                  <a:gd name="T46" fmla="*/ 313 w 957"/>
                  <a:gd name="T47" fmla="*/ 1198 h 478"/>
                  <a:gd name="T48" fmla="*/ 342 w 957"/>
                  <a:gd name="T49" fmla="*/ 1128 h 478"/>
                  <a:gd name="T50" fmla="*/ 376 w 957"/>
                  <a:gd name="T51" fmla="*/ 1148 h 478"/>
                  <a:gd name="T52" fmla="*/ 399 w 957"/>
                  <a:gd name="T53" fmla="*/ 1180 h 478"/>
                  <a:gd name="T54" fmla="*/ 399 w 957"/>
                  <a:gd name="T55" fmla="*/ 1111 h 478"/>
                  <a:gd name="T56" fmla="*/ 423 w 957"/>
                  <a:gd name="T57" fmla="*/ 1091 h 478"/>
                  <a:gd name="T58" fmla="*/ 442 w 957"/>
                  <a:gd name="T59" fmla="*/ 1091 h 478"/>
                  <a:gd name="T60" fmla="*/ 456 w 957"/>
                  <a:gd name="T61" fmla="*/ 1128 h 478"/>
                  <a:gd name="T62" fmla="*/ 485 w 957"/>
                  <a:gd name="T63" fmla="*/ 1248 h 478"/>
                  <a:gd name="T64" fmla="*/ 496 w 957"/>
                  <a:gd name="T65" fmla="*/ 1295 h 478"/>
                  <a:gd name="T66" fmla="*/ 505 w 957"/>
                  <a:gd name="T67" fmla="*/ 1386 h 478"/>
                  <a:gd name="T68" fmla="*/ 519 w 957"/>
                  <a:gd name="T69" fmla="*/ 1231 h 478"/>
                  <a:gd name="T70" fmla="*/ 519 w 957"/>
                  <a:gd name="T71" fmla="*/ 1040 h 478"/>
                  <a:gd name="T72" fmla="*/ 534 w 957"/>
                  <a:gd name="T73" fmla="*/ 969 h 478"/>
                  <a:gd name="T74" fmla="*/ 582 w 957"/>
                  <a:gd name="T75" fmla="*/ 849 h 478"/>
                  <a:gd name="T76" fmla="*/ 591 w 957"/>
                  <a:gd name="T77" fmla="*/ 797 h 478"/>
                  <a:gd name="T78" fmla="*/ 600 w 957"/>
                  <a:gd name="T79" fmla="*/ 763 h 478"/>
                  <a:gd name="T80" fmla="*/ 611 w 957"/>
                  <a:gd name="T81" fmla="*/ 729 h 478"/>
                  <a:gd name="T82" fmla="*/ 611 w 957"/>
                  <a:gd name="T83" fmla="*/ 712 h 478"/>
                  <a:gd name="T84" fmla="*/ 606 w 957"/>
                  <a:gd name="T85" fmla="*/ 622 h 478"/>
                  <a:gd name="T86" fmla="*/ 611 w 957"/>
                  <a:gd name="T87" fmla="*/ 603 h 478"/>
                  <a:gd name="T88" fmla="*/ 620 w 957"/>
                  <a:gd name="T89" fmla="*/ 622 h 478"/>
                  <a:gd name="T90" fmla="*/ 615 w 957"/>
                  <a:gd name="T91" fmla="*/ 675 h 478"/>
                  <a:gd name="T92" fmla="*/ 629 w 957"/>
                  <a:gd name="T93" fmla="*/ 553 h 478"/>
                  <a:gd name="T94" fmla="*/ 654 w 957"/>
                  <a:gd name="T95" fmla="*/ 515 h 478"/>
                  <a:gd name="T96" fmla="*/ 692 w 957"/>
                  <a:gd name="T97" fmla="*/ 468 h 478"/>
                  <a:gd name="T98" fmla="*/ 706 w 957"/>
                  <a:gd name="T99" fmla="*/ 450 h 478"/>
                  <a:gd name="T100" fmla="*/ 706 w 957"/>
                  <a:gd name="T101" fmla="*/ 395 h 478"/>
                  <a:gd name="T102" fmla="*/ 739 w 957"/>
                  <a:gd name="T103" fmla="*/ 274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1757" name="Freeform 28"/>
              <p:cNvSpPr>
                <a:spLocks noChangeAspect="1"/>
              </p:cNvSpPr>
              <p:nvPr/>
            </p:nvSpPr>
            <p:spPr bwMode="auto">
              <a:xfrm>
                <a:off x="851" y="1207"/>
                <a:ext cx="595" cy="330"/>
              </a:xfrm>
              <a:custGeom>
                <a:avLst/>
                <a:gdLst>
                  <a:gd name="T0" fmla="*/ 393 w 610"/>
                  <a:gd name="T1" fmla="*/ 747 h 293"/>
                  <a:gd name="T2" fmla="*/ 368 w 610"/>
                  <a:gd name="T3" fmla="*/ 626 h 293"/>
                  <a:gd name="T4" fmla="*/ 364 w 610"/>
                  <a:gd name="T5" fmla="*/ 556 h 293"/>
                  <a:gd name="T6" fmla="*/ 393 w 610"/>
                  <a:gd name="T7" fmla="*/ 384 h 293"/>
                  <a:gd name="T8" fmla="*/ 469 w 610"/>
                  <a:gd name="T9" fmla="*/ 142 h 293"/>
                  <a:gd name="T10" fmla="*/ 421 w 610"/>
                  <a:gd name="T11" fmla="*/ 53 h 293"/>
                  <a:gd name="T12" fmla="*/ 374 w 610"/>
                  <a:gd name="T13" fmla="*/ 18 h 293"/>
                  <a:gd name="T14" fmla="*/ 359 w 610"/>
                  <a:gd name="T15" fmla="*/ 0 h 293"/>
                  <a:gd name="T16" fmla="*/ 316 w 610"/>
                  <a:gd name="T17" fmla="*/ 37 h 293"/>
                  <a:gd name="T18" fmla="*/ 263 w 610"/>
                  <a:gd name="T19" fmla="*/ 88 h 293"/>
                  <a:gd name="T20" fmla="*/ 215 w 610"/>
                  <a:gd name="T21" fmla="*/ 190 h 293"/>
                  <a:gd name="T22" fmla="*/ 234 w 610"/>
                  <a:gd name="T23" fmla="*/ 246 h 293"/>
                  <a:gd name="T24" fmla="*/ 219 w 610"/>
                  <a:gd name="T25" fmla="*/ 260 h 293"/>
                  <a:gd name="T26" fmla="*/ 173 w 610"/>
                  <a:gd name="T27" fmla="*/ 260 h 293"/>
                  <a:gd name="T28" fmla="*/ 134 w 610"/>
                  <a:gd name="T29" fmla="*/ 329 h 293"/>
                  <a:gd name="T30" fmla="*/ 192 w 610"/>
                  <a:gd name="T31" fmla="*/ 329 h 293"/>
                  <a:gd name="T32" fmla="*/ 134 w 610"/>
                  <a:gd name="T33" fmla="*/ 418 h 293"/>
                  <a:gd name="T34" fmla="*/ 121 w 610"/>
                  <a:gd name="T35" fmla="*/ 434 h 293"/>
                  <a:gd name="T36" fmla="*/ 87 w 610"/>
                  <a:gd name="T37" fmla="*/ 487 h 293"/>
                  <a:gd name="T38" fmla="*/ 87 w 610"/>
                  <a:gd name="T39" fmla="*/ 523 h 293"/>
                  <a:gd name="T40" fmla="*/ 95 w 610"/>
                  <a:gd name="T41" fmla="*/ 539 h 293"/>
                  <a:gd name="T42" fmla="*/ 78 w 610"/>
                  <a:gd name="T43" fmla="*/ 595 h 293"/>
                  <a:gd name="T44" fmla="*/ 91 w 610"/>
                  <a:gd name="T45" fmla="*/ 609 h 293"/>
                  <a:gd name="T46" fmla="*/ 99 w 610"/>
                  <a:gd name="T47" fmla="*/ 626 h 293"/>
                  <a:gd name="T48" fmla="*/ 125 w 610"/>
                  <a:gd name="T49" fmla="*/ 626 h 293"/>
                  <a:gd name="T50" fmla="*/ 121 w 610"/>
                  <a:gd name="T51" fmla="*/ 677 h 293"/>
                  <a:gd name="T52" fmla="*/ 105 w 610"/>
                  <a:gd name="T53" fmla="*/ 714 h 293"/>
                  <a:gd name="T54" fmla="*/ 51 w 610"/>
                  <a:gd name="T55" fmla="*/ 803 h 293"/>
                  <a:gd name="T56" fmla="*/ 0 w 610"/>
                  <a:gd name="T57" fmla="*/ 856 h 293"/>
                  <a:gd name="T58" fmla="*/ 18 w 610"/>
                  <a:gd name="T59" fmla="*/ 837 h 293"/>
                  <a:gd name="T60" fmla="*/ 51 w 610"/>
                  <a:gd name="T61" fmla="*/ 803 h 293"/>
                  <a:gd name="T62" fmla="*/ 78 w 610"/>
                  <a:gd name="T63" fmla="*/ 783 h 293"/>
                  <a:gd name="T64" fmla="*/ 178 w 610"/>
                  <a:gd name="T65" fmla="*/ 644 h 293"/>
                  <a:gd name="T66" fmla="*/ 206 w 610"/>
                  <a:gd name="T67" fmla="*/ 556 h 293"/>
                  <a:gd name="T68" fmla="*/ 253 w 610"/>
                  <a:gd name="T69" fmla="*/ 506 h 293"/>
                  <a:gd name="T70" fmla="*/ 211 w 610"/>
                  <a:gd name="T71" fmla="*/ 595 h 293"/>
                  <a:gd name="T72" fmla="*/ 229 w 610"/>
                  <a:gd name="T73" fmla="*/ 595 h 293"/>
                  <a:gd name="T74" fmla="*/ 234 w 610"/>
                  <a:gd name="T75" fmla="*/ 576 h 293"/>
                  <a:gd name="T76" fmla="*/ 263 w 610"/>
                  <a:gd name="T77" fmla="*/ 556 h 293"/>
                  <a:gd name="T78" fmla="*/ 268 w 610"/>
                  <a:gd name="T79" fmla="*/ 523 h 293"/>
                  <a:gd name="T80" fmla="*/ 277 w 610"/>
                  <a:gd name="T81" fmla="*/ 523 h 293"/>
                  <a:gd name="T82" fmla="*/ 287 w 610"/>
                  <a:gd name="T83" fmla="*/ 539 h 293"/>
                  <a:gd name="T84" fmla="*/ 291 w 610"/>
                  <a:gd name="T85" fmla="*/ 556 h 293"/>
                  <a:gd name="T86" fmla="*/ 316 w 610"/>
                  <a:gd name="T87" fmla="*/ 576 h 293"/>
                  <a:gd name="T88" fmla="*/ 354 w 610"/>
                  <a:gd name="T89" fmla="*/ 595 h 293"/>
                  <a:gd name="T90" fmla="*/ 354 w 610"/>
                  <a:gd name="T91" fmla="*/ 626 h 293"/>
                  <a:gd name="T92" fmla="*/ 368 w 610"/>
                  <a:gd name="T93" fmla="*/ 644 h 293"/>
                  <a:gd name="T94" fmla="*/ 374 w 610"/>
                  <a:gd name="T95" fmla="*/ 661 h 293"/>
                  <a:gd name="T96" fmla="*/ 387 w 610"/>
                  <a:gd name="T97" fmla="*/ 677 h 293"/>
                  <a:gd name="T98" fmla="*/ 397 w 610"/>
                  <a:gd name="T99" fmla="*/ 695 h 293"/>
                  <a:gd name="T100" fmla="*/ 387 w 610"/>
                  <a:gd name="T101" fmla="*/ 714 h 293"/>
                  <a:gd name="T102" fmla="*/ 393 w 610"/>
                  <a:gd name="T103" fmla="*/ 783 h 293"/>
                  <a:gd name="T104" fmla="*/ 397 w 610"/>
                  <a:gd name="T105" fmla="*/ 783 h 293"/>
                  <a:gd name="T106" fmla="*/ 387 w 610"/>
                  <a:gd name="T107" fmla="*/ 83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1279" name="Group 29"/>
            <p:cNvGrpSpPr>
              <a:grpSpLocks noChangeAspect="1"/>
            </p:cNvGrpSpPr>
            <p:nvPr/>
          </p:nvGrpSpPr>
          <p:grpSpPr bwMode="auto">
            <a:xfrm>
              <a:off x="90" y="1060"/>
              <a:ext cx="1365" cy="983"/>
              <a:chOff x="851" y="1207"/>
              <a:chExt cx="1313" cy="983"/>
            </a:xfrm>
          </p:grpSpPr>
          <p:sp>
            <p:nvSpPr>
              <p:cNvPr id="11754" name="Freeform 30"/>
              <p:cNvSpPr>
                <a:spLocks noChangeAspect="1"/>
              </p:cNvSpPr>
              <p:nvPr/>
            </p:nvSpPr>
            <p:spPr bwMode="auto">
              <a:xfrm>
                <a:off x="1230" y="1652"/>
                <a:ext cx="934" cy="538"/>
              </a:xfrm>
              <a:custGeom>
                <a:avLst/>
                <a:gdLst>
                  <a:gd name="T0" fmla="*/ 758 w 957"/>
                  <a:gd name="T1" fmla="*/ 124 h 478"/>
                  <a:gd name="T2" fmla="*/ 719 w 957"/>
                  <a:gd name="T3" fmla="*/ 241 h 478"/>
                  <a:gd name="T4" fmla="*/ 634 w 957"/>
                  <a:gd name="T5" fmla="*/ 329 h 478"/>
                  <a:gd name="T6" fmla="*/ 577 w 957"/>
                  <a:gd name="T7" fmla="*/ 416 h 478"/>
                  <a:gd name="T8" fmla="*/ 567 w 957"/>
                  <a:gd name="T9" fmla="*/ 329 h 478"/>
                  <a:gd name="T10" fmla="*/ 562 w 957"/>
                  <a:gd name="T11" fmla="*/ 190 h 478"/>
                  <a:gd name="T12" fmla="*/ 499 w 957"/>
                  <a:gd name="T13" fmla="*/ 88 h 478"/>
                  <a:gd name="T14" fmla="*/ 447 w 957"/>
                  <a:gd name="T15" fmla="*/ 0 h 478"/>
                  <a:gd name="T16" fmla="*/ 96 w 957"/>
                  <a:gd name="T17" fmla="*/ 69 h 478"/>
                  <a:gd name="T18" fmla="*/ 92 w 957"/>
                  <a:gd name="T19" fmla="*/ 88 h 478"/>
                  <a:gd name="T20" fmla="*/ 72 w 957"/>
                  <a:gd name="T21" fmla="*/ 69 h 478"/>
                  <a:gd name="T22" fmla="*/ 61 w 957"/>
                  <a:gd name="T23" fmla="*/ 159 h 478"/>
                  <a:gd name="T24" fmla="*/ 39 w 957"/>
                  <a:gd name="T25" fmla="*/ 293 h 478"/>
                  <a:gd name="T26" fmla="*/ 0 w 957"/>
                  <a:gd name="T27" fmla="*/ 535 h 478"/>
                  <a:gd name="T28" fmla="*/ 0 w 957"/>
                  <a:gd name="T29" fmla="*/ 657 h 478"/>
                  <a:gd name="T30" fmla="*/ 6 w 957"/>
                  <a:gd name="T31" fmla="*/ 675 h 478"/>
                  <a:gd name="T32" fmla="*/ 6 w 957"/>
                  <a:gd name="T33" fmla="*/ 849 h 478"/>
                  <a:gd name="T34" fmla="*/ 72 w 957"/>
                  <a:gd name="T35" fmla="*/ 969 h 478"/>
                  <a:gd name="T36" fmla="*/ 159 w 957"/>
                  <a:gd name="T37" fmla="*/ 1007 h 478"/>
                  <a:gd name="T38" fmla="*/ 212 w 957"/>
                  <a:gd name="T39" fmla="*/ 1180 h 478"/>
                  <a:gd name="T40" fmla="*/ 259 w 957"/>
                  <a:gd name="T41" fmla="*/ 1315 h 478"/>
                  <a:gd name="T42" fmla="*/ 279 w 957"/>
                  <a:gd name="T43" fmla="*/ 1264 h 478"/>
                  <a:gd name="T44" fmla="*/ 303 w 957"/>
                  <a:gd name="T45" fmla="*/ 1198 h 478"/>
                  <a:gd name="T46" fmla="*/ 313 w 957"/>
                  <a:gd name="T47" fmla="*/ 1198 h 478"/>
                  <a:gd name="T48" fmla="*/ 342 w 957"/>
                  <a:gd name="T49" fmla="*/ 1128 h 478"/>
                  <a:gd name="T50" fmla="*/ 376 w 957"/>
                  <a:gd name="T51" fmla="*/ 1148 h 478"/>
                  <a:gd name="T52" fmla="*/ 399 w 957"/>
                  <a:gd name="T53" fmla="*/ 1180 h 478"/>
                  <a:gd name="T54" fmla="*/ 399 w 957"/>
                  <a:gd name="T55" fmla="*/ 1111 h 478"/>
                  <a:gd name="T56" fmla="*/ 423 w 957"/>
                  <a:gd name="T57" fmla="*/ 1091 h 478"/>
                  <a:gd name="T58" fmla="*/ 442 w 957"/>
                  <a:gd name="T59" fmla="*/ 1091 h 478"/>
                  <a:gd name="T60" fmla="*/ 456 w 957"/>
                  <a:gd name="T61" fmla="*/ 1128 h 478"/>
                  <a:gd name="T62" fmla="*/ 485 w 957"/>
                  <a:gd name="T63" fmla="*/ 1248 h 478"/>
                  <a:gd name="T64" fmla="*/ 496 w 957"/>
                  <a:gd name="T65" fmla="*/ 1295 h 478"/>
                  <a:gd name="T66" fmla="*/ 505 w 957"/>
                  <a:gd name="T67" fmla="*/ 1386 h 478"/>
                  <a:gd name="T68" fmla="*/ 519 w 957"/>
                  <a:gd name="T69" fmla="*/ 1231 h 478"/>
                  <a:gd name="T70" fmla="*/ 519 w 957"/>
                  <a:gd name="T71" fmla="*/ 1040 h 478"/>
                  <a:gd name="T72" fmla="*/ 534 w 957"/>
                  <a:gd name="T73" fmla="*/ 969 h 478"/>
                  <a:gd name="T74" fmla="*/ 582 w 957"/>
                  <a:gd name="T75" fmla="*/ 849 h 478"/>
                  <a:gd name="T76" fmla="*/ 591 w 957"/>
                  <a:gd name="T77" fmla="*/ 797 h 478"/>
                  <a:gd name="T78" fmla="*/ 600 w 957"/>
                  <a:gd name="T79" fmla="*/ 763 h 478"/>
                  <a:gd name="T80" fmla="*/ 611 w 957"/>
                  <a:gd name="T81" fmla="*/ 729 h 478"/>
                  <a:gd name="T82" fmla="*/ 611 w 957"/>
                  <a:gd name="T83" fmla="*/ 712 h 478"/>
                  <a:gd name="T84" fmla="*/ 606 w 957"/>
                  <a:gd name="T85" fmla="*/ 622 h 478"/>
                  <a:gd name="T86" fmla="*/ 611 w 957"/>
                  <a:gd name="T87" fmla="*/ 603 h 478"/>
                  <a:gd name="T88" fmla="*/ 620 w 957"/>
                  <a:gd name="T89" fmla="*/ 622 h 478"/>
                  <a:gd name="T90" fmla="*/ 615 w 957"/>
                  <a:gd name="T91" fmla="*/ 675 h 478"/>
                  <a:gd name="T92" fmla="*/ 629 w 957"/>
                  <a:gd name="T93" fmla="*/ 553 h 478"/>
                  <a:gd name="T94" fmla="*/ 654 w 957"/>
                  <a:gd name="T95" fmla="*/ 515 h 478"/>
                  <a:gd name="T96" fmla="*/ 692 w 957"/>
                  <a:gd name="T97" fmla="*/ 468 h 478"/>
                  <a:gd name="T98" fmla="*/ 706 w 957"/>
                  <a:gd name="T99" fmla="*/ 450 h 478"/>
                  <a:gd name="T100" fmla="*/ 706 w 957"/>
                  <a:gd name="T101" fmla="*/ 395 h 478"/>
                  <a:gd name="T102" fmla="*/ 739 w 957"/>
                  <a:gd name="T103" fmla="*/ 274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1755" name="Freeform 31"/>
              <p:cNvSpPr>
                <a:spLocks noChangeAspect="1"/>
              </p:cNvSpPr>
              <p:nvPr/>
            </p:nvSpPr>
            <p:spPr bwMode="auto">
              <a:xfrm>
                <a:off x="851" y="1207"/>
                <a:ext cx="595" cy="330"/>
              </a:xfrm>
              <a:custGeom>
                <a:avLst/>
                <a:gdLst>
                  <a:gd name="T0" fmla="*/ 393 w 610"/>
                  <a:gd name="T1" fmla="*/ 747 h 293"/>
                  <a:gd name="T2" fmla="*/ 368 w 610"/>
                  <a:gd name="T3" fmla="*/ 626 h 293"/>
                  <a:gd name="T4" fmla="*/ 364 w 610"/>
                  <a:gd name="T5" fmla="*/ 556 h 293"/>
                  <a:gd name="T6" fmla="*/ 393 w 610"/>
                  <a:gd name="T7" fmla="*/ 384 h 293"/>
                  <a:gd name="T8" fmla="*/ 469 w 610"/>
                  <a:gd name="T9" fmla="*/ 142 h 293"/>
                  <a:gd name="T10" fmla="*/ 421 w 610"/>
                  <a:gd name="T11" fmla="*/ 53 h 293"/>
                  <a:gd name="T12" fmla="*/ 374 w 610"/>
                  <a:gd name="T13" fmla="*/ 18 h 293"/>
                  <a:gd name="T14" fmla="*/ 359 w 610"/>
                  <a:gd name="T15" fmla="*/ 0 h 293"/>
                  <a:gd name="T16" fmla="*/ 316 w 610"/>
                  <a:gd name="T17" fmla="*/ 37 h 293"/>
                  <a:gd name="T18" fmla="*/ 263 w 610"/>
                  <a:gd name="T19" fmla="*/ 88 h 293"/>
                  <a:gd name="T20" fmla="*/ 215 w 610"/>
                  <a:gd name="T21" fmla="*/ 190 h 293"/>
                  <a:gd name="T22" fmla="*/ 234 w 610"/>
                  <a:gd name="T23" fmla="*/ 246 h 293"/>
                  <a:gd name="T24" fmla="*/ 219 w 610"/>
                  <a:gd name="T25" fmla="*/ 260 h 293"/>
                  <a:gd name="T26" fmla="*/ 173 w 610"/>
                  <a:gd name="T27" fmla="*/ 260 h 293"/>
                  <a:gd name="T28" fmla="*/ 134 w 610"/>
                  <a:gd name="T29" fmla="*/ 329 h 293"/>
                  <a:gd name="T30" fmla="*/ 192 w 610"/>
                  <a:gd name="T31" fmla="*/ 329 h 293"/>
                  <a:gd name="T32" fmla="*/ 134 w 610"/>
                  <a:gd name="T33" fmla="*/ 418 h 293"/>
                  <a:gd name="T34" fmla="*/ 121 w 610"/>
                  <a:gd name="T35" fmla="*/ 434 h 293"/>
                  <a:gd name="T36" fmla="*/ 87 w 610"/>
                  <a:gd name="T37" fmla="*/ 487 h 293"/>
                  <a:gd name="T38" fmla="*/ 87 w 610"/>
                  <a:gd name="T39" fmla="*/ 523 h 293"/>
                  <a:gd name="T40" fmla="*/ 95 w 610"/>
                  <a:gd name="T41" fmla="*/ 539 h 293"/>
                  <a:gd name="T42" fmla="*/ 78 w 610"/>
                  <a:gd name="T43" fmla="*/ 595 h 293"/>
                  <a:gd name="T44" fmla="*/ 91 w 610"/>
                  <a:gd name="T45" fmla="*/ 609 h 293"/>
                  <a:gd name="T46" fmla="*/ 99 w 610"/>
                  <a:gd name="T47" fmla="*/ 626 h 293"/>
                  <a:gd name="T48" fmla="*/ 125 w 610"/>
                  <a:gd name="T49" fmla="*/ 626 h 293"/>
                  <a:gd name="T50" fmla="*/ 121 w 610"/>
                  <a:gd name="T51" fmla="*/ 677 h 293"/>
                  <a:gd name="T52" fmla="*/ 105 w 610"/>
                  <a:gd name="T53" fmla="*/ 714 h 293"/>
                  <a:gd name="T54" fmla="*/ 51 w 610"/>
                  <a:gd name="T55" fmla="*/ 803 h 293"/>
                  <a:gd name="T56" fmla="*/ 0 w 610"/>
                  <a:gd name="T57" fmla="*/ 856 h 293"/>
                  <a:gd name="T58" fmla="*/ 18 w 610"/>
                  <a:gd name="T59" fmla="*/ 837 h 293"/>
                  <a:gd name="T60" fmla="*/ 51 w 610"/>
                  <a:gd name="T61" fmla="*/ 803 h 293"/>
                  <a:gd name="T62" fmla="*/ 78 w 610"/>
                  <a:gd name="T63" fmla="*/ 783 h 293"/>
                  <a:gd name="T64" fmla="*/ 178 w 610"/>
                  <a:gd name="T65" fmla="*/ 644 h 293"/>
                  <a:gd name="T66" fmla="*/ 206 w 610"/>
                  <a:gd name="T67" fmla="*/ 556 h 293"/>
                  <a:gd name="T68" fmla="*/ 253 w 610"/>
                  <a:gd name="T69" fmla="*/ 506 h 293"/>
                  <a:gd name="T70" fmla="*/ 211 w 610"/>
                  <a:gd name="T71" fmla="*/ 595 h 293"/>
                  <a:gd name="T72" fmla="*/ 229 w 610"/>
                  <a:gd name="T73" fmla="*/ 595 h 293"/>
                  <a:gd name="T74" fmla="*/ 234 w 610"/>
                  <a:gd name="T75" fmla="*/ 576 h 293"/>
                  <a:gd name="T76" fmla="*/ 263 w 610"/>
                  <a:gd name="T77" fmla="*/ 556 h 293"/>
                  <a:gd name="T78" fmla="*/ 268 w 610"/>
                  <a:gd name="T79" fmla="*/ 523 h 293"/>
                  <a:gd name="T80" fmla="*/ 277 w 610"/>
                  <a:gd name="T81" fmla="*/ 523 h 293"/>
                  <a:gd name="T82" fmla="*/ 287 w 610"/>
                  <a:gd name="T83" fmla="*/ 539 h 293"/>
                  <a:gd name="T84" fmla="*/ 291 w 610"/>
                  <a:gd name="T85" fmla="*/ 556 h 293"/>
                  <a:gd name="T86" fmla="*/ 316 w 610"/>
                  <a:gd name="T87" fmla="*/ 576 h 293"/>
                  <a:gd name="T88" fmla="*/ 354 w 610"/>
                  <a:gd name="T89" fmla="*/ 595 h 293"/>
                  <a:gd name="T90" fmla="*/ 354 w 610"/>
                  <a:gd name="T91" fmla="*/ 626 h 293"/>
                  <a:gd name="T92" fmla="*/ 368 w 610"/>
                  <a:gd name="T93" fmla="*/ 644 h 293"/>
                  <a:gd name="T94" fmla="*/ 374 w 610"/>
                  <a:gd name="T95" fmla="*/ 661 h 293"/>
                  <a:gd name="T96" fmla="*/ 387 w 610"/>
                  <a:gd name="T97" fmla="*/ 677 h 293"/>
                  <a:gd name="T98" fmla="*/ 397 w 610"/>
                  <a:gd name="T99" fmla="*/ 695 h 293"/>
                  <a:gd name="T100" fmla="*/ 387 w 610"/>
                  <a:gd name="T101" fmla="*/ 714 h 293"/>
                  <a:gd name="T102" fmla="*/ 393 w 610"/>
                  <a:gd name="T103" fmla="*/ 783 h 293"/>
                  <a:gd name="T104" fmla="*/ 397 w 610"/>
                  <a:gd name="T105" fmla="*/ 783 h 293"/>
                  <a:gd name="T106" fmla="*/ 387 w 610"/>
                  <a:gd name="T107" fmla="*/ 83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1280" name="Group 32"/>
            <p:cNvGrpSpPr>
              <a:grpSpLocks noChangeAspect="1"/>
            </p:cNvGrpSpPr>
            <p:nvPr/>
          </p:nvGrpSpPr>
          <p:grpSpPr bwMode="auto">
            <a:xfrm>
              <a:off x="90" y="1060"/>
              <a:ext cx="1365" cy="983"/>
              <a:chOff x="851" y="1207"/>
              <a:chExt cx="1313" cy="983"/>
            </a:xfrm>
          </p:grpSpPr>
          <p:sp>
            <p:nvSpPr>
              <p:cNvPr id="11752" name="Freeform 33"/>
              <p:cNvSpPr>
                <a:spLocks noChangeAspect="1"/>
              </p:cNvSpPr>
              <p:nvPr/>
            </p:nvSpPr>
            <p:spPr bwMode="auto">
              <a:xfrm>
                <a:off x="1230" y="1652"/>
                <a:ext cx="934" cy="538"/>
              </a:xfrm>
              <a:custGeom>
                <a:avLst/>
                <a:gdLst>
                  <a:gd name="T0" fmla="*/ 758 w 957"/>
                  <a:gd name="T1" fmla="*/ 124 h 478"/>
                  <a:gd name="T2" fmla="*/ 719 w 957"/>
                  <a:gd name="T3" fmla="*/ 241 h 478"/>
                  <a:gd name="T4" fmla="*/ 634 w 957"/>
                  <a:gd name="T5" fmla="*/ 329 h 478"/>
                  <a:gd name="T6" fmla="*/ 577 w 957"/>
                  <a:gd name="T7" fmla="*/ 416 h 478"/>
                  <a:gd name="T8" fmla="*/ 567 w 957"/>
                  <a:gd name="T9" fmla="*/ 329 h 478"/>
                  <a:gd name="T10" fmla="*/ 562 w 957"/>
                  <a:gd name="T11" fmla="*/ 190 h 478"/>
                  <a:gd name="T12" fmla="*/ 499 w 957"/>
                  <a:gd name="T13" fmla="*/ 88 h 478"/>
                  <a:gd name="T14" fmla="*/ 447 w 957"/>
                  <a:gd name="T15" fmla="*/ 0 h 478"/>
                  <a:gd name="T16" fmla="*/ 96 w 957"/>
                  <a:gd name="T17" fmla="*/ 69 h 478"/>
                  <a:gd name="T18" fmla="*/ 92 w 957"/>
                  <a:gd name="T19" fmla="*/ 88 h 478"/>
                  <a:gd name="T20" fmla="*/ 72 w 957"/>
                  <a:gd name="T21" fmla="*/ 69 h 478"/>
                  <a:gd name="T22" fmla="*/ 61 w 957"/>
                  <a:gd name="T23" fmla="*/ 159 h 478"/>
                  <a:gd name="T24" fmla="*/ 39 w 957"/>
                  <a:gd name="T25" fmla="*/ 293 h 478"/>
                  <a:gd name="T26" fmla="*/ 0 w 957"/>
                  <a:gd name="T27" fmla="*/ 535 h 478"/>
                  <a:gd name="T28" fmla="*/ 0 w 957"/>
                  <a:gd name="T29" fmla="*/ 657 h 478"/>
                  <a:gd name="T30" fmla="*/ 6 w 957"/>
                  <a:gd name="T31" fmla="*/ 675 h 478"/>
                  <a:gd name="T32" fmla="*/ 6 w 957"/>
                  <a:gd name="T33" fmla="*/ 849 h 478"/>
                  <a:gd name="T34" fmla="*/ 72 w 957"/>
                  <a:gd name="T35" fmla="*/ 969 h 478"/>
                  <a:gd name="T36" fmla="*/ 159 w 957"/>
                  <a:gd name="T37" fmla="*/ 1007 h 478"/>
                  <a:gd name="T38" fmla="*/ 212 w 957"/>
                  <a:gd name="T39" fmla="*/ 1180 h 478"/>
                  <a:gd name="T40" fmla="*/ 259 w 957"/>
                  <a:gd name="T41" fmla="*/ 1315 h 478"/>
                  <a:gd name="T42" fmla="*/ 279 w 957"/>
                  <a:gd name="T43" fmla="*/ 1264 h 478"/>
                  <a:gd name="T44" fmla="*/ 303 w 957"/>
                  <a:gd name="T45" fmla="*/ 1198 h 478"/>
                  <a:gd name="T46" fmla="*/ 313 w 957"/>
                  <a:gd name="T47" fmla="*/ 1198 h 478"/>
                  <a:gd name="T48" fmla="*/ 342 w 957"/>
                  <a:gd name="T49" fmla="*/ 1128 h 478"/>
                  <a:gd name="T50" fmla="*/ 376 w 957"/>
                  <a:gd name="T51" fmla="*/ 1148 h 478"/>
                  <a:gd name="T52" fmla="*/ 399 w 957"/>
                  <a:gd name="T53" fmla="*/ 1180 h 478"/>
                  <a:gd name="T54" fmla="*/ 399 w 957"/>
                  <a:gd name="T55" fmla="*/ 1111 h 478"/>
                  <a:gd name="T56" fmla="*/ 423 w 957"/>
                  <a:gd name="T57" fmla="*/ 1091 h 478"/>
                  <a:gd name="T58" fmla="*/ 442 w 957"/>
                  <a:gd name="T59" fmla="*/ 1091 h 478"/>
                  <a:gd name="T60" fmla="*/ 456 w 957"/>
                  <a:gd name="T61" fmla="*/ 1128 h 478"/>
                  <a:gd name="T62" fmla="*/ 485 w 957"/>
                  <a:gd name="T63" fmla="*/ 1248 h 478"/>
                  <a:gd name="T64" fmla="*/ 496 w 957"/>
                  <a:gd name="T65" fmla="*/ 1295 h 478"/>
                  <a:gd name="T66" fmla="*/ 505 w 957"/>
                  <a:gd name="T67" fmla="*/ 1386 h 478"/>
                  <a:gd name="T68" fmla="*/ 519 w 957"/>
                  <a:gd name="T69" fmla="*/ 1231 h 478"/>
                  <a:gd name="T70" fmla="*/ 519 w 957"/>
                  <a:gd name="T71" fmla="*/ 1040 h 478"/>
                  <a:gd name="T72" fmla="*/ 534 w 957"/>
                  <a:gd name="T73" fmla="*/ 969 h 478"/>
                  <a:gd name="T74" fmla="*/ 582 w 957"/>
                  <a:gd name="T75" fmla="*/ 849 h 478"/>
                  <a:gd name="T76" fmla="*/ 591 w 957"/>
                  <a:gd name="T77" fmla="*/ 797 h 478"/>
                  <a:gd name="T78" fmla="*/ 600 w 957"/>
                  <a:gd name="T79" fmla="*/ 763 h 478"/>
                  <a:gd name="T80" fmla="*/ 611 w 957"/>
                  <a:gd name="T81" fmla="*/ 729 h 478"/>
                  <a:gd name="T82" fmla="*/ 611 w 957"/>
                  <a:gd name="T83" fmla="*/ 712 h 478"/>
                  <a:gd name="T84" fmla="*/ 606 w 957"/>
                  <a:gd name="T85" fmla="*/ 622 h 478"/>
                  <a:gd name="T86" fmla="*/ 611 w 957"/>
                  <a:gd name="T87" fmla="*/ 603 h 478"/>
                  <a:gd name="T88" fmla="*/ 620 w 957"/>
                  <a:gd name="T89" fmla="*/ 622 h 478"/>
                  <a:gd name="T90" fmla="*/ 615 w 957"/>
                  <a:gd name="T91" fmla="*/ 675 h 478"/>
                  <a:gd name="T92" fmla="*/ 629 w 957"/>
                  <a:gd name="T93" fmla="*/ 553 h 478"/>
                  <a:gd name="T94" fmla="*/ 654 w 957"/>
                  <a:gd name="T95" fmla="*/ 515 h 478"/>
                  <a:gd name="T96" fmla="*/ 692 w 957"/>
                  <a:gd name="T97" fmla="*/ 468 h 478"/>
                  <a:gd name="T98" fmla="*/ 706 w 957"/>
                  <a:gd name="T99" fmla="*/ 450 h 478"/>
                  <a:gd name="T100" fmla="*/ 706 w 957"/>
                  <a:gd name="T101" fmla="*/ 395 h 478"/>
                  <a:gd name="T102" fmla="*/ 739 w 957"/>
                  <a:gd name="T103" fmla="*/ 274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1753" name="Freeform 34"/>
              <p:cNvSpPr>
                <a:spLocks noChangeAspect="1"/>
              </p:cNvSpPr>
              <p:nvPr/>
            </p:nvSpPr>
            <p:spPr bwMode="auto">
              <a:xfrm>
                <a:off x="851" y="1207"/>
                <a:ext cx="595" cy="330"/>
              </a:xfrm>
              <a:custGeom>
                <a:avLst/>
                <a:gdLst>
                  <a:gd name="T0" fmla="*/ 393 w 610"/>
                  <a:gd name="T1" fmla="*/ 747 h 293"/>
                  <a:gd name="T2" fmla="*/ 368 w 610"/>
                  <a:gd name="T3" fmla="*/ 626 h 293"/>
                  <a:gd name="T4" fmla="*/ 364 w 610"/>
                  <a:gd name="T5" fmla="*/ 556 h 293"/>
                  <a:gd name="T6" fmla="*/ 393 w 610"/>
                  <a:gd name="T7" fmla="*/ 384 h 293"/>
                  <a:gd name="T8" fmla="*/ 469 w 610"/>
                  <a:gd name="T9" fmla="*/ 142 h 293"/>
                  <a:gd name="T10" fmla="*/ 421 w 610"/>
                  <a:gd name="T11" fmla="*/ 53 h 293"/>
                  <a:gd name="T12" fmla="*/ 374 w 610"/>
                  <a:gd name="T13" fmla="*/ 18 h 293"/>
                  <a:gd name="T14" fmla="*/ 359 w 610"/>
                  <a:gd name="T15" fmla="*/ 0 h 293"/>
                  <a:gd name="T16" fmla="*/ 316 w 610"/>
                  <a:gd name="T17" fmla="*/ 37 h 293"/>
                  <a:gd name="T18" fmla="*/ 263 w 610"/>
                  <a:gd name="T19" fmla="*/ 88 h 293"/>
                  <a:gd name="T20" fmla="*/ 215 w 610"/>
                  <a:gd name="T21" fmla="*/ 190 h 293"/>
                  <a:gd name="T22" fmla="*/ 234 w 610"/>
                  <a:gd name="T23" fmla="*/ 246 h 293"/>
                  <a:gd name="T24" fmla="*/ 219 w 610"/>
                  <a:gd name="T25" fmla="*/ 260 h 293"/>
                  <a:gd name="T26" fmla="*/ 173 w 610"/>
                  <a:gd name="T27" fmla="*/ 260 h 293"/>
                  <a:gd name="T28" fmla="*/ 134 w 610"/>
                  <a:gd name="T29" fmla="*/ 329 h 293"/>
                  <a:gd name="T30" fmla="*/ 192 w 610"/>
                  <a:gd name="T31" fmla="*/ 329 h 293"/>
                  <a:gd name="T32" fmla="*/ 134 w 610"/>
                  <a:gd name="T33" fmla="*/ 418 h 293"/>
                  <a:gd name="T34" fmla="*/ 121 w 610"/>
                  <a:gd name="T35" fmla="*/ 434 h 293"/>
                  <a:gd name="T36" fmla="*/ 87 w 610"/>
                  <a:gd name="T37" fmla="*/ 487 h 293"/>
                  <a:gd name="T38" fmla="*/ 87 w 610"/>
                  <a:gd name="T39" fmla="*/ 523 h 293"/>
                  <a:gd name="T40" fmla="*/ 95 w 610"/>
                  <a:gd name="T41" fmla="*/ 539 h 293"/>
                  <a:gd name="T42" fmla="*/ 78 w 610"/>
                  <a:gd name="T43" fmla="*/ 595 h 293"/>
                  <a:gd name="T44" fmla="*/ 91 w 610"/>
                  <a:gd name="T45" fmla="*/ 609 h 293"/>
                  <a:gd name="T46" fmla="*/ 99 w 610"/>
                  <a:gd name="T47" fmla="*/ 626 h 293"/>
                  <a:gd name="T48" fmla="*/ 125 w 610"/>
                  <a:gd name="T49" fmla="*/ 626 h 293"/>
                  <a:gd name="T50" fmla="*/ 121 w 610"/>
                  <a:gd name="T51" fmla="*/ 677 h 293"/>
                  <a:gd name="T52" fmla="*/ 105 w 610"/>
                  <a:gd name="T53" fmla="*/ 714 h 293"/>
                  <a:gd name="T54" fmla="*/ 51 w 610"/>
                  <a:gd name="T55" fmla="*/ 803 h 293"/>
                  <a:gd name="T56" fmla="*/ 0 w 610"/>
                  <a:gd name="T57" fmla="*/ 856 h 293"/>
                  <a:gd name="T58" fmla="*/ 18 w 610"/>
                  <a:gd name="T59" fmla="*/ 837 h 293"/>
                  <a:gd name="T60" fmla="*/ 51 w 610"/>
                  <a:gd name="T61" fmla="*/ 803 h 293"/>
                  <a:gd name="T62" fmla="*/ 78 w 610"/>
                  <a:gd name="T63" fmla="*/ 783 h 293"/>
                  <a:gd name="T64" fmla="*/ 178 w 610"/>
                  <a:gd name="T65" fmla="*/ 644 h 293"/>
                  <a:gd name="T66" fmla="*/ 206 w 610"/>
                  <a:gd name="T67" fmla="*/ 556 h 293"/>
                  <a:gd name="T68" fmla="*/ 253 w 610"/>
                  <a:gd name="T69" fmla="*/ 506 h 293"/>
                  <a:gd name="T70" fmla="*/ 211 w 610"/>
                  <a:gd name="T71" fmla="*/ 595 h 293"/>
                  <a:gd name="T72" fmla="*/ 229 w 610"/>
                  <a:gd name="T73" fmla="*/ 595 h 293"/>
                  <a:gd name="T74" fmla="*/ 234 w 610"/>
                  <a:gd name="T75" fmla="*/ 576 h 293"/>
                  <a:gd name="T76" fmla="*/ 263 w 610"/>
                  <a:gd name="T77" fmla="*/ 556 h 293"/>
                  <a:gd name="T78" fmla="*/ 268 w 610"/>
                  <a:gd name="T79" fmla="*/ 523 h 293"/>
                  <a:gd name="T80" fmla="*/ 277 w 610"/>
                  <a:gd name="T81" fmla="*/ 523 h 293"/>
                  <a:gd name="T82" fmla="*/ 287 w 610"/>
                  <a:gd name="T83" fmla="*/ 539 h 293"/>
                  <a:gd name="T84" fmla="*/ 291 w 610"/>
                  <a:gd name="T85" fmla="*/ 556 h 293"/>
                  <a:gd name="T86" fmla="*/ 316 w 610"/>
                  <a:gd name="T87" fmla="*/ 576 h 293"/>
                  <a:gd name="T88" fmla="*/ 354 w 610"/>
                  <a:gd name="T89" fmla="*/ 595 h 293"/>
                  <a:gd name="T90" fmla="*/ 354 w 610"/>
                  <a:gd name="T91" fmla="*/ 626 h 293"/>
                  <a:gd name="T92" fmla="*/ 368 w 610"/>
                  <a:gd name="T93" fmla="*/ 644 h 293"/>
                  <a:gd name="T94" fmla="*/ 374 w 610"/>
                  <a:gd name="T95" fmla="*/ 661 h 293"/>
                  <a:gd name="T96" fmla="*/ 387 w 610"/>
                  <a:gd name="T97" fmla="*/ 677 h 293"/>
                  <a:gd name="T98" fmla="*/ 397 w 610"/>
                  <a:gd name="T99" fmla="*/ 695 h 293"/>
                  <a:gd name="T100" fmla="*/ 387 w 610"/>
                  <a:gd name="T101" fmla="*/ 714 h 293"/>
                  <a:gd name="T102" fmla="*/ 393 w 610"/>
                  <a:gd name="T103" fmla="*/ 783 h 293"/>
                  <a:gd name="T104" fmla="*/ 397 w 610"/>
                  <a:gd name="T105" fmla="*/ 783 h 293"/>
                  <a:gd name="T106" fmla="*/ 387 w 610"/>
                  <a:gd name="T107" fmla="*/ 83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415A6B"/>
              </a:solidFill>
              <a:ln w="9525">
                <a:solidFill>
                  <a:srgbClr val="000000"/>
                </a:solidFill>
                <a:prstDash val="solid"/>
                <a:round/>
                <a:headEnd/>
                <a:tailEnd/>
              </a:ln>
            </p:spPr>
            <p:txBody>
              <a:bodyPr/>
              <a:lstStyle/>
              <a:p>
                <a:endParaRPr lang="en-US"/>
              </a:p>
            </p:txBody>
          </p:sp>
        </p:grpSp>
        <p:sp>
          <p:nvSpPr>
            <p:cNvPr id="11281" name="Rectangle 35"/>
            <p:cNvSpPr>
              <a:spLocks noChangeAspect="1" noChangeArrowheads="1"/>
            </p:cNvSpPr>
            <p:nvPr/>
          </p:nvSpPr>
          <p:spPr bwMode="auto">
            <a:xfrm>
              <a:off x="4371" y="2584"/>
              <a:ext cx="5" cy="0"/>
            </a:xfrm>
            <a:prstGeom prst="rect">
              <a:avLst/>
            </a:prstGeom>
            <a:solidFill>
              <a:srgbClr val="800000"/>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282" name="Freeform 36"/>
            <p:cNvSpPr>
              <a:spLocks noChangeAspect="1"/>
            </p:cNvSpPr>
            <p:nvPr/>
          </p:nvSpPr>
          <p:spPr bwMode="auto">
            <a:xfrm>
              <a:off x="4468" y="2516"/>
              <a:ext cx="176" cy="189"/>
            </a:xfrm>
            <a:custGeom>
              <a:avLst/>
              <a:gdLst>
                <a:gd name="T0" fmla="*/ 200 w 173"/>
                <a:gd name="T1" fmla="*/ 190 h 168"/>
                <a:gd name="T2" fmla="*/ 188 w 173"/>
                <a:gd name="T3" fmla="*/ 190 h 168"/>
                <a:gd name="T4" fmla="*/ 188 w 173"/>
                <a:gd name="T5" fmla="*/ 190 h 168"/>
                <a:gd name="T6" fmla="*/ 176 w 173"/>
                <a:gd name="T7" fmla="*/ 260 h 168"/>
                <a:gd name="T8" fmla="*/ 182 w 173"/>
                <a:gd name="T9" fmla="*/ 277 h 168"/>
                <a:gd name="T10" fmla="*/ 176 w 173"/>
                <a:gd name="T11" fmla="*/ 294 h 168"/>
                <a:gd name="T12" fmla="*/ 160 w 173"/>
                <a:gd name="T13" fmla="*/ 312 h 168"/>
                <a:gd name="T14" fmla="*/ 151 w 173"/>
                <a:gd name="T15" fmla="*/ 345 h 168"/>
                <a:gd name="T16" fmla="*/ 151 w 173"/>
                <a:gd name="T17" fmla="*/ 385 h 168"/>
                <a:gd name="T18" fmla="*/ 151 w 173"/>
                <a:gd name="T19" fmla="*/ 385 h 168"/>
                <a:gd name="T20" fmla="*/ 151 w 173"/>
                <a:gd name="T21" fmla="*/ 398 h 168"/>
                <a:gd name="T22" fmla="*/ 143 w 173"/>
                <a:gd name="T23" fmla="*/ 417 h 168"/>
                <a:gd name="T24" fmla="*/ 138 w 173"/>
                <a:gd name="T25" fmla="*/ 452 h 168"/>
                <a:gd name="T26" fmla="*/ 114 w 173"/>
                <a:gd name="T27" fmla="*/ 487 h 168"/>
                <a:gd name="T28" fmla="*/ 114 w 173"/>
                <a:gd name="T29" fmla="*/ 452 h 168"/>
                <a:gd name="T30" fmla="*/ 108 w 173"/>
                <a:gd name="T31" fmla="*/ 434 h 168"/>
                <a:gd name="T32" fmla="*/ 99 w 173"/>
                <a:gd name="T33" fmla="*/ 434 h 168"/>
                <a:gd name="T34" fmla="*/ 81 w 173"/>
                <a:gd name="T35" fmla="*/ 417 h 168"/>
                <a:gd name="T36" fmla="*/ 69 w 173"/>
                <a:gd name="T37" fmla="*/ 434 h 168"/>
                <a:gd name="T38" fmla="*/ 57 w 173"/>
                <a:gd name="T39" fmla="*/ 452 h 168"/>
                <a:gd name="T40" fmla="*/ 57 w 173"/>
                <a:gd name="T41" fmla="*/ 417 h 168"/>
                <a:gd name="T42" fmla="*/ 39 w 173"/>
                <a:gd name="T43" fmla="*/ 417 h 168"/>
                <a:gd name="T44" fmla="*/ 45 w 173"/>
                <a:gd name="T45" fmla="*/ 417 h 168"/>
                <a:gd name="T46" fmla="*/ 39 w 173"/>
                <a:gd name="T47" fmla="*/ 417 h 168"/>
                <a:gd name="T48" fmla="*/ 18 w 173"/>
                <a:gd name="T49" fmla="*/ 417 h 168"/>
                <a:gd name="T50" fmla="*/ 18 w 173"/>
                <a:gd name="T51" fmla="*/ 345 h 168"/>
                <a:gd name="T52" fmla="*/ 18 w 173"/>
                <a:gd name="T53" fmla="*/ 312 h 168"/>
                <a:gd name="T54" fmla="*/ 6 w 173"/>
                <a:gd name="T55" fmla="*/ 294 h 168"/>
                <a:gd name="T56" fmla="*/ 6 w 173"/>
                <a:gd name="T57" fmla="*/ 277 h 168"/>
                <a:gd name="T58" fmla="*/ 6 w 173"/>
                <a:gd name="T59" fmla="*/ 260 h 168"/>
                <a:gd name="T60" fmla="*/ 6 w 173"/>
                <a:gd name="T61" fmla="*/ 243 h 168"/>
                <a:gd name="T62" fmla="*/ 0 w 173"/>
                <a:gd name="T63" fmla="*/ 190 h 168"/>
                <a:gd name="T64" fmla="*/ 6 w 173"/>
                <a:gd name="T65" fmla="*/ 178 h 168"/>
                <a:gd name="T66" fmla="*/ 0 w 173"/>
                <a:gd name="T67" fmla="*/ 178 h 168"/>
                <a:gd name="T68" fmla="*/ 12 w 173"/>
                <a:gd name="T69" fmla="*/ 124 h 168"/>
                <a:gd name="T70" fmla="*/ 18 w 173"/>
                <a:gd name="T71" fmla="*/ 178 h 168"/>
                <a:gd name="T72" fmla="*/ 39 w 173"/>
                <a:gd name="T73" fmla="*/ 190 h 168"/>
                <a:gd name="T74" fmla="*/ 63 w 173"/>
                <a:gd name="T75" fmla="*/ 178 h 168"/>
                <a:gd name="T76" fmla="*/ 69 w 173"/>
                <a:gd name="T77" fmla="*/ 159 h 168"/>
                <a:gd name="T78" fmla="*/ 99 w 173"/>
                <a:gd name="T79" fmla="*/ 178 h 168"/>
                <a:gd name="T80" fmla="*/ 120 w 173"/>
                <a:gd name="T81" fmla="*/ 159 h 168"/>
                <a:gd name="T82" fmla="*/ 126 w 173"/>
                <a:gd name="T83" fmla="*/ 105 h 168"/>
                <a:gd name="T84" fmla="*/ 132 w 173"/>
                <a:gd name="T85" fmla="*/ 69 h 168"/>
                <a:gd name="T86" fmla="*/ 132 w 173"/>
                <a:gd name="T87" fmla="*/ 37 h 168"/>
                <a:gd name="T88" fmla="*/ 138 w 173"/>
                <a:gd name="T89" fmla="*/ 0 h 168"/>
                <a:gd name="T90" fmla="*/ 160 w 173"/>
                <a:gd name="T91" fmla="*/ 0 h 168"/>
                <a:gd name="T92" fmla="*/ 176 w 173"/>
                <a:gd name="T93" fmla="*/ 0 h 168"/>
                <a:gd name="T94" fmla="*/ 176 w 173"/>
                <a:gd name="T95" fmla="*/ 18 h 168"/>
                <a:gd name="T96" fmla="*/ 176 w 173"/>
                <a:gd name="T97" fmla="*/ 18 h 168"/>
                <a:gd name="T98" fmla="*/ 182 w 173"/>
                <a:gd name="T99" fmla="*/ 37 h 168"/>
                <a:gd name="T100" fmla="*/ 176 w 173"/>
                <a:gd name="T101" fmla="*/ 37 h 168"/>
                <a:gd name="T102" fmla="*/ 169 w 173"/>
                <a:gd name="T103" fmla="*/ 37 h 168"/>
                <a:gd name="T104" fmla="*/ 176 w 173"/>
                <a:gd name="T105" fmla="*/ 53 h 168"/>
                <a:gd name="T106" fmla="*/ 188 w 173"/>
                <a:gd name="T107" fmla="*/ 124 h 168"/>
                <a:gd name="T108" fmla="*/ 182 w 173"/>
                <a:gd name="T109" fmla="*/ 141 h 168"/>
                <a:gd name="T110" fmla="*/ 194 w 173"/>
                <a:gd name="T111" fmla="*/ 178 h 168"/>
                <a:gd name="T112" fmla="*/ 200 w 173"/>
                <a:gd name="T113" fmla="*/ 190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3" h="168">
                  <a:moveTo>
                    <a:pt x="173" y="66"/>
                  </a:moveTo>
                  <a:lnTo>
                    <a:pt x="161" y="66"/>
                  </a:lnTo>
                  <a:lnTo>
                    <a:pt x="149" y="90"/>
                  </a:lnTo>
                  <a:lnTo>
                    <a:pt x="155" y="96"/>
                  </a:lnTo>
                  <a:lnTo>
                    <a:pt x="149" y="102"/>
                  </a:lnTo>
                  <a:lnTo>
                    <a:pt x="137" y="108"/>
                  </a:lnTo>
                  <a:lnTo>
                    <a:pt x="131" y="120"/>
                  </a:lnTo>
                  <a:lnTo>
                    <a:pt x="131" y="132"/>
                  </a:lnTo>
                  <a:lnTo>
                    <a:pt x="131" y="138"/>
                  </a:lnTo>
                  <a:lnTo>
                    <a:pt x="125" y="144"/>
                  </a:lnTo>
                  <a:lnTo>
                    <a:pt x="120" y="156"/>
                  </a:lnTo>
                  <a:lnTo>
                    <a:pt x="96" y="168"/>
                  </a:lnTo>
                  <a:lnTo>
                    <a:pt x="96" y="156"/>
                  </a:lnTo>
                  <a:lnTo>
                    <a:pt x="90" y="150"/>
                  </a:lnTo>
                  <a:lnTo>
                    <a:pt x="84" y="150"/>
                  </a:lnTo>
                  <a:lnTo>
                    <a:pt x="72" y="144"/>
                  </a:lnTo>
                  <a:lnTo>
                    <a:pt x="60" y="150"/>
                  </a:lnTo>
                  <a:lnTo>
                    <a:pt x="48" y="156"/>
                  </a:lnTo>
                  <a:lnTo>
                    <a:pt x="48" y="144"/>
                  </a:lnTo>
                  <a:lnTo>
                    <a:pt x="30" y="144"/>
                  </a:lnTo>
                  <a:lnTo>
                    <a:pt x="36" y="144"/>
                  </a:lnTo>
                  <a:lnTo>
                    <a:pt x="30" y="144"/>
                  </a:lnTo>
                  <a:lnTo>
                    <a:pt x="18" y="144"/>
                  </a:lnTo>
                  <a:lnTo>
                    <a:pt x="18" y="120"/>
                  </a:lnTo>
                  <a:lnTo>
                    <a:pt x="18" y="108"/>
                  </a:lnTo>
                  <a:lnTo>
                    <a:pt x="6" y="102"/>
                  </a:lnTo>
                  <a:lnTo>
                    <a:pt x="6" y="96"/>
                  </a:lnTo>
                  <a:lnTo>
                    <a:pt x="6" y="90"/>
                  </a:lnTo>
                  <a:lnTo>
                    <a:pt x="6" y="84"/>
                  </a:lnTo>
                  <a:lnTo>
                    <a:pt x="0" y="66"/>
                  </a:lnTo>
                  <a:lnTo>
                    <a:pt x="6" y="60"/>
                  </a:lnTo>
                  <a:lnTo>
                    <a:pt x="0" y="60"/>
                  </a:lnTo>
                  <a:lnTo>
                    <a:pt x="12" y="42"/>
                  </a:lnTo>
                  <a:lnTo>
                    <a:pt x="18" y="60"/>
                  </a:lnTo>
                  <a:lnTo>
                    <a:pt x="30" y="66"/>
                  </a:lnTo>
                  <a:lnTo>
                    <a:pt x="54" y="60"/>
                  </a:lnTo>
                  <a:lnTo>
                    <a:pt x="60" y="54"/>
                  </a:lnTo>
                  <a:lnTo>
                    <a:pt x="84" y="60"/>
                  </a:lnTo>
                  <a:lnTo>
                    <a:pt x="102" y="54"/>
                  </a:lnTo>
                  <a:lnTo>
                    <a:pt x="108" y="36"/>
                  </a:lnTo>
                  <a:lnTo>
                    <a:pt x="114" y="24"/>
                  </a:lnTo>
                  <a:lnTo>
                    <a:pt x="114" y="12"/>
                  </a:lnTo>
                  <a:lnTo>
                    <a:pt x="120" y="0"/>
                  </a:lnTo>
                  <a:lnTo>
                    <a:pt x="137" y="0"/>
                  </a:lnTo>
                  <a:lnTo>
                    <a:pt x="149" y="0"/>
                  </a:lnTo>
                  <a:lnTo>
                    <a:pt x="149" y="6"/>
                  </a:lnTo>
                  <a:lnTo>
                    <a:pt x="155" y="12"/>
                  </a:lnTo>
                  <a:lnTo>
                    <a:pt x="149" y="12"/>
                  </a:lnTo>
                  <a:lnTo>
                    <a:pt x="143" y="12"/>
                  </a:lnTo>
                  <a:lnTo>
                    <a:pt x="149" y="18"/>
                  </a:lnTo>
                  <a:lnTo>
                    <a:pt x="161" y="42"/>
                  </a:lnTo>
                  <a:lnTo>
                    <a:pt x="155" y="48"/>
                  </a:lnTo>
                  <a:lnTo>
                    <a:pt x="167" y="60"/>
                  </a:lnTo>
                  <a:lnTo>
                    <a:pt x="173" y="66"/>
                  </a:lnTo>
                  <a:close/>
                </a:path>
              </a:pathLst>
            </a:custGeom>
            <a:solidFill>
              <a:srgbClr val="E1E1E1"/>
            </a:solidFill>
            <a:ln w="9525">
              <a:solidFill>
                <a:srgbClr val="000000"/>
              </a:solidFill>
              <a:prstDash val="solid"/>
              <a:round/>
              <a:headEnd/>
              <a:tailEnd/>
            </a:ln>
          </p:spPr>
          <p:txBody>
            <a:bodyPr/>
            <a:lstStyle/>
            <a:p>
              <a:endParaRPr lang="en-US"/>
            </a:p>
          </p:txBody>
        </p:sp>
        <p:sp>
          <p:nvSpPr>
            <p:cNvPr id="11283" name="Freeform 37"/>
            <p:cNvSpPr>
              <a:spLocks noChangeAspect="1"/>
            </p:cNvSpPr>
            <p:nvPr/>
          </p:nvSpPr>
          <p:spPr bwMode="auto">
            <a:xfrm>
              <a:off x="4219" y="2489"/>
              <a:ext cx="195" cy="257"/>
            </a:xfrm>
            <a:custGeom>
              <a:avLst/>
              <a:gdLst>
                <a:gd name="T0" fmla="*/ 230 w 191"/>
                <a:gd name="T1" fmla="*/ 511 h 228"/>
                <a:gd name="T2" fmla="*/ 230 w 191"/>
                <a:gd name="T3" fmla="*/ 511 h 228"/>
                <a:gd name="T4" fmla="*/ 230 w 191"/>
                <a:gd name="T5" fmla="*/ 582 h 228"/>
                <a:gd name="T6" fmla="*/ 222 w 191"/>
                <a:gd name="T7" fmla="*/ 672 h 228"/>
                <a:gd name="T8" fmla="*/ 215 w 191"/>
                <a:gd name="T9" fmla="*/ 632 h 228"/>
                <a:gd name="T10" fmla="*/ 209 w 191"/>
                <a:gd name="T11" fmla="*/ 652 h 228"/>
                <a:gd name="T12" fmla="*/ 202 w 191"/>
                <a:gd name="T13" fmla="*/ 652 h 228"/>
                <a:gd name="T14" fmla="*/ 202 w 191"/>
                <a:gd name="T15" fmla="*/ 672 h 228"/>
                <a:gd name="T16" fmla="*/ 178 w 191"/>
                <a:gd name="T17" fmla="*/ 618 h 228"/>
                <a:gd name="T18" fmla="*/ 170 w 191"/>
                <a:gd name="T19" fmla="*/ 582 h 228"/>
                <a:gd name="T20" fmla="*/ 158 w 191"/>
                <a:gd name="T21" fmla="*/ 561 h 228"/>
                <a:gd name="T22" fmla="*/ 145 w 191"/>
                <a:gd name="T23" fmla="*/ 530 h 228"/>
                <a:gd name="T24" fmla="*/ 136 w 191"/>
                <a:gd name="T25" fmla="*/ 493 h 228"/>
                <a:gd name="T26" fmla="*/ 127 w 191"/>
                <a:gd name="T27" fmla="*/ 458 h 228"/>
                <a:gd name="T28" fmla="*/ 113 w 191"/>
                <a:gd name="T29" fmla="*/ 406 h 228"/>
                <a:gd name="T30" fmla="*/ 113 w 191"/>
                <a:gd name="T31" fmla="*/ 388 h 228"/>
                <a:gd name="T32" fmla="*/ 101 w 191"/>
                <a:gd name="T33" fmla="*/ 352 h 228"/>
                <a:gd name="T34" fmla="*/ 95 w 191"/>
                <a:gd name="T35" fmla="*/ 319 h 228"/>
                <a:gd name="T36" fmla="*/ 88 w 191"/>
                <a:gd name="T37" fmla="*/ 263 h 228"/>
                <a:gd name="T38" fmla="*/ 76 w 191"/>
                <a:gd name="T39" fmla="*/ 229 h 228"/>
                <a:gd name="T40" fmla="*/ 62 w 191"/>
                <a:gd name="T41" fmla="*/ 192 h 228"/>
                <a:gd name="T42" fmla="*/ 51 w 191"/>
                <a:gd name="T43" fmla="*/ 142 h 228"/>
                <a:gd name="T44" fmla="*/ 33 w 191"/>
                <a:gd name="T45" fmla="*/ 109 h 228"/>
                <a:gd name="T46" fmla="*/ 12 w 191"/>
                <a:gd name="T47" fmla="*/ 69 h 228"/>
                <a:gd name="T48" fmla="*/ 0 w 191"/>
                <a:gd name="T49" fmla="*/ 0 h 228"/>
                <a:gd name="T50" fmla="*/ 12 w 191"/>
                <a:gd name="T51" fmla="*/ 0 h 228"/>
                <a:gd name="T52" fmla="*/ 33 w 191"/>
                <a:gd name="T53" fmla="*/ 0 h 228"/>
                <a:gd name="T54" fmla="*/ 51 w 191"/>
                <a:gd name="T55" fmla="*/ 18 h 228"/>
                <a:gd name="T56" fmla="*/ 62 w 191"/>
                <a:gd name="T57" fmla="*/ 69 h 228"/>
                <a:gd name="T58" fmla="*/ 68 w 191"/>
                <a:gd name="T59" fmla="*/ 88 h 228"/>
                <a:gd name="T60" fmla="*/ 107 w 191"/>
                <a:gd name="T61" fmla="*/ 160 h 228"/>
                <a:gd name="T62" fmla="*/ 119 w 191"/>
                <a:gd name="T63" fmla="*/ 212 h 228"/>
                <a:gd name="T64" fmla="*/ 119 w 191"/>
                <a:gd name="T65" fmla="*/ 192 h 228"/>
                <a:gd name="T66" fmla="*/ 145 w 191"/>
                <a:gd name="T67" fmla="*/ 229 h 228"/>
                <a:gd name="T68" fmla="*/ 152 w 191"/>
                <a:gd name="T69" fmla="*/ 263 h 228"/>
                <a:gd name="T70" fmla="*/ 170 w 191"/>
                <a:gd name="T71" fmla="*/ 302 h 228"/>
                <a:gd name="T72" fmla="*/ 170 w 191"/>
                <a:gd name="T73" fmla="*/ 302 h 228"/>
                <a:gd name="T74" fmla="*/ 186 w 191"/>
                <a:gd name="T75" fmla="*/ 319 h 228"/>
                <a:gd name="T76" fmla="*/ 178 w 191"/>
                <a:gd name="T77" fmla="*/ 334 h 228"/>
                <a:gd name="T78" fmla="*/ 178 w 191"/>
                <a:gd name="T79" fmla="*/ 352 h 228"/>
                <a:gd name="T80" fmla="*/ 178 w 191"/>
                <a:gd name="T81" fmla="*/ 352 h 228"/>
                <a:gd name="T82" fmla="*/ 178 w 191"/>
                <a:gd name="T83" fmla="*/ 370 h 228"/>
                <a:gd name="T84" fmla="*/ 194 w 191"/>
                <a:gd name="T85" fmla="*/ 388 h 228"/>
                <a:gd name="T86" fmla="*/ 202 w 191"/>
                <a:gd name="T87" fmla="*/ 423 h 228"/>
                <a:gd name="T88" fmla="*/ 209 w 191"/>
                <a:gd name="T89" fmla="*/ 440 h 228"/>
                <a:gd name="T90" fmla="*/ 209 w 191"/>
                <a:gd name="T91" fmla="*/ 458 h 228"/>
                <a:gd name="T92" fmla="*/ 222 w 191"/>
                <a:gd name="T93" fmla="*/ 458 h 228"/>
                <a:gd name="T94" fmla="*/ 230 w 191"/>
                <a:gd name="T95" fmla="*/ 511 h 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1" h="228">
                  <a:moveTo>
                    <a:pt x="191" y="174"/>
                  </a:moveTo>
                  <a:lnTo>
                    <a:pt x="191" y="174"/>
                  </a:lnTo>
                  <a:lnTo>
                    <a:pt x="191" y="198"/>
                  </a:lnTo>
                  <a:lnTo>
                    <a:pt x="185" y="228"/>
                  </a:lnTo>
                  <a:lnTo>
                    <a:pt x="179" y="216"/>
                  </a:lnTo>
                  <a:lnTo>
                    <a:pt x="173" y="222"/>
                  </a:lnTo>
                  <a:lnTo>
                    <a:pt x="167" y="222"/>
                  </a:lnTo>
                  <a:lnTo>
                    <a:pt x="167" y="228"/>
                  </a:lnTo>
                  <a:lnTo>
                    <a:pt x="149" y="210"/>
                  </a:lnTo>
                  <a:lnTo>
                    <a:pt x="143" y="198"/>
                  </a:lnTo>
                  <a:lnTo>
                    <a:pt x="131" y="192"/>
                  </a:lnTo>
                  <a:lnTo>
                    <a:pt x="119" y="180"/>
                  </a:lnTo>
                  <a:lnTo>
                    <a:pt x="113" y="168"/>
                  </a:lnTo>
                  <a:lnTo>
                    <a:pt x="107" y="156"/>
                  </a:lnTo>
                  <a:lnTo>
                    <a:pt x="95" y="138"/>
                  </a:lnTo>
                  <a:lnTo>
                    <a:pt x="95" y="132"/>
                  </a:lnTo>
                  <a:lnTo>
                    <a:pt x="83" y="120"/>
                  </a:lnTo>
                  <a:lnTo>
                    <a:pt x="77" y="108"/>
                  </a:lnTo>
                  <a:lnTo>
                    <a:pt x="71" y="90"/>
                  </a:lnTo>
                  <a:lnTo>
                    <a:pt x="65" y="78"/>
                  </a:lnTo>
                  <a:lnTo>
                    <a:pt x="53" y="66"/>
                  </a:lnTo>
                  <a:lnTo>
                    <a:pt x="42" y="48"/>
                  </a:lnTo>
                  <a:lnTo>
                    <a:pt x="24" y="36"/>
                  </a:lnTo>
                  <a:lnTo>
                    <a:pt x="12" y="24"/>
                  </a:lnTo>
                  <a:lnTo>
                    <a:pt x="0" y="0"/>
                  </a:lnTo>
                  <a:lnTo>
                    <a:pt x="12" y="0"/>
                  </a:lnTo>
                  <a:lnTo>
                    <a:pt x="24" y="0"/>
                  </a:lnTo>
                  <a:lnTo>
                    <a:pt x="42" y="6"/>
                  </a:lnTo>
                  <a:lnTo>
                    <a:pt x="53" y="24"/>
                  </a:lnTo>
                  <a:lnTo>
                    <a:pt x="59" y="30"/>
                  </a:lnTo>
                  <a:lnTo>
                    <a:pt x="89" y="54"/>
                  </a:lnTo>
                  <a:lnTo>
                    <a:pt x="101" y="72"/>
                  </a:lnTo>
                  <a:lnTo>
                    <a:pt x="101" y="66"/>
                  </a:lnTo>
                  <a:lnTo>
                    <a:pt x="119" y="78"/>
                  </a:lnTo>
                  <a:lnTo>
                    <a:pt x="125" y="90"/>
                  </a:lnTo>
                  <a:lnTo>
                    <a:pt x="143" y="102"/>
                  </a:lnTo>
                  <a:lnTo>
                    <a:pt x="155" y="108"/>
                  </a:lnTo>
                  <a:lnTo>
                    <a:pt x="149" y="114"/>
                  </a:lnTo>
                  <a:lnTo>
                    <a:pt x="149" y="120"/>
                  </a:lnTo>
                  <a:lnTo>
                    <a:pt x="149" y="126"/>
                  </a:lnTo>
                  <a:lnTo>
                    <a:pt x="161" y="132"/>
                  </a:lnTo>
                  <a:lnTo>
                    <a:pt x="167" y="144"/>
                  </a:lnTo>
                  <a:lnTo>
                    <a:pt x="173" y="150"/>
                  </a:lnTo>
                  <a:lnTo>
                    <a:pt x="173" y="156"/>
                  </a:lnTo>
                  <a:lnTo>
                    <a:pt x="185" y="156"/>
                  </a:lnTo>
                  <a:lnTo>
                    <a:pt x="191" y="174"/>
                  </a:lnTo>
                  <a:close/>
                </a:path>
              </a:pathLst>
            </a:custGeom>
            <a:solidFill>
              <a:srgbClr val="E1E1E1"/>
            </a:solidFill>
            <a:ln w="9525">
              <a:solidFill>
                <a:srgbClr val="000000"/>
              </a:solidFill>
              <a:prstDash val="solid"/>
              <a:round/>
              <a:headEnd/>
              <a:tailEnd/>
            </a:ln>
          </p:spPr>
          <p:txBody>
            <a:bodyPr/>
            <a:lstStyle/>
            <a:p>
              <a:endParaRPr lang="en-US"/>
            </a:p>
          </p:txBody>
        </p:sp>
        <p:sp>
          <p:nvSpPr>
            <p:cNvPr id="11284" name="Freeform 38"/>
            <p:cNvSpPr>
              <a:spLocks noChangeAspect="1"/>
            </p:cNvSpPr>
            <p:nvPr/>
          </p:nvSpPr>
          <p:spPr bwMode="auto">
            <a:xfrm>
              <a:off x="4861" y="2624"/>
              <a:ext cx="176" cy="195"/>
            </a:xfrm>
            <a:custGeom>
              <a:avLst/>
              <a:gdLst>
                <a:gd name="T0" fmla="*/ 151 w 173"/>
                <a:gd name="T1" fmla="*/ 423 h 173"/>
                <a:gd name="T2" fmla="*/ 151 w 173"/>
                <a:gd name="T3" fmla="*/ 423 h 173"/>
                <a:gd name="T4" fmla="*/ 151 w 173"/>
                <a:gd name="T5" fmla="*/ 455 h 173"/>
                <a:gd name="T6" fmla="*/ 160 w 173"/>
                <a:gd name="T7" fmla="*/ 437 h 173"/>
                <a:gd name="T8" fmla="*/ 176 w 173"/>
                <a:gd name="T9" fmla="*/ 437 h 173"/>
                <a:gd name="T10" fmla="*/ 182 w 173"/>
                <a:gd name="T11" fmla="*/ 471 h 173"/>
                <a:gd name="T12" fmla="*/ 194 w 173"/>
                <a:gd name="T13" fmla="*/ 509 h 173"/>
                <a:gd name="T14" fmla="*/ 194 w 173"/>
                <a:gd name="T15" fmla="*/ 455 h 173"/>
                <a:gd name="T16" fmla="*/ 194 w 173"/>
                <a:gd name="T17" fmla="*/ 406 h 173"/>
                <a:gd name="T18" fmla="*/ 194 w 173"/>
                <a:gd name="T19" fmla="*/ 370 h 173"/>
                <a:gd name="T20" fmla="*/ 200 w 173"/>
                <a:gd name="T21" fmla="*/ 319 h 173"/>
                <a:gd name="T22" fmla="*/ 200 w 173"/>
                <a:gd name="T23" fmla="*/ 262 h 173"/>
                <a:gd name="T24" fmla="*/ 200 w 173"/>
                <a:gd name="T25" fmla="*/ 178 h 173"/>
                <a:gd name="T26" fmla="*/ 200 w 173"/>
                <a:gd name="T27" fmla="*/ 124 h 173"/>
                <a:gd name="T28" fmla="*/ 188 w 173"/>
                <a:gd name="T29" fmla="*/ 109 h 173"/>
                <a:gd name="T30" fmla="*/ 169 w 173"/>
                <a:gd name="T31" fmla="*/ 88 h 173"/>
                <a:gd name="T32" fmla="*/ 137 w 173"/>
                <a:gd name="T33" fmla="*/ 53 h 173"/>
                <a:gd name="T34" fmla="*/ 125 w 173"/>
                <a:gd name="T35" fmla="*/ 88 h 173"/>
                <a:gd name="T36" fmla="*/ 107 w 173"/>
                <a:gd name="T37" fmla="*/ 109 h 173"/>
                <a:gd name="T38" fmla="*/ 80 w 173"/>
                <a:gd name="T39" fmla="*/ 178 h 173"/>
                <a:gd name="T40" fmla="*/ 74 w 173"/>
                <a:gd name="T41" fmla="*/ 142 h 173"/>
                <a:gd name="T42" fmla="*/ 68 w 173"/>
                <a:gd name="T43" fmla="*/ 124 h 173"/>
                <a:gd name="T44" fmla="*/ 68 w 173"/>
                <a:gd name="T45" fmla="*/ 124 h 173"/>
                <a:gd name="T46" fmla="*/ 63 w 173"/>
                <a:gd name="T47" fmla="*/ 69 h 173"/>
                <a:gd name="T48" fmla="*/ 63 w 173"/>
                <a:gd name="T49" fmla="*/ 37 h 173"/>
                <a:gd name="T50" fmla="*/ 63 w 173"/>
                <a:gd name="T51" fmla="*/ 18 h 173"/>
                <a:gd name="T52" fmla="*/ 18 w 173"/>
                <a:gd name="T53" fmla="*/ 0 h 173"/>
                <a:gd name="T54" fmla="*/ 6 w 173"/>
                <a:gd name="T55" fmla="*/ 18 h 173"/>
                <a:gd name="T56" fmla="*/ 0 w 173"/>
                <a:gd name="T57" fmla="*/ 53 h 173"/>
                <a:gd name="T58" fmla="*/ 12 w 173"/>
                <a:gd name="T59" fmla="*/ 69 h 173"/>
                <a:gd name="T60" fmla="*/ 24 w 173"/>
                <a:gd name="T61" fmla="*/ 109 h 173"/>
                <a:gd name="T62" fmla="*/ 45 w 173"/>
                <a:gd name="T63" fmla="*/ 109 h 173"/>
                <a:gd name="T64" fmla="*/ 57 w 173"/>
                <a:gd name="T65" fmla="*/ 109 h 173"/>
                <a:gd name="T66" fmla="*/ 57 w 173"/>
                <a:gd name="T67" fmla="*/ 109 h 173"/>
                <a:gd name="T68" fmla="*/ 57 w 173"/>
                <a:gd name="T69" fmla="*/ 124 h 173"/>
                <a:gd name="T70" fmla="*/ 51 w 173"/>
                <a:gd name="T71" fmla="*/ 124 h 173"/>
                <a:gd name="T72" fmla="*/ 51 w 173"/>
                <a:gd name="T73" fmla="*/ 124 h 173"/>
                <a:gd name="T74" fmla="*/ 24 w 173"/>
                <a:gd name="T75" fmla="*/ 124 h 173"/>
                <a:gd name="T76" fmla="*/ 18 w 173"/>
                <a:gd name="T77" fmla="*/ 142 h 173"/>
                <a:gd name="T78" fmla="*/ 39 w 173"/>
                <a:gd name="T79" fmla="*/ 178 h 173"/>
                <a:gd name="T80" fmla="*/ 39 w 173"/>
                <a:gd name="T81" fmla="*/ 192 h 173"/>
                <a:gd name="T82" fmla="*/ 45 w 173"/>
                <a:gd name="T83" fmla="*/ 212 h 173"/>
                <a:gd name="T84" fmla="*/ 57 w 173"/>
                <a:gd name="T85" fmla="*/ 142 h 173"/>
                <a:gd name="T86" fmla="*/ 57 w 173"/>
                <a:gd name="T87" fmla="*/ 178 h 173"/>
                <a:gd name="T88" fmla="*/ 68 w 173"/>
                <a:gd name="T89" fmla="*/ 192 h 173"/>
                <a:gd name="T90" fmla="*/ 74 w 173"/>
                <a:gd name="T91" fmla="*/ 192 h 173"/>
                <a:gd name="T92" fmla="*/ 74 w 173"/>
                <a:gd name="T93" fmla="*/ 212 h 173"/>
                <a:gd name="T94" fmla="*/ 107 w 173"/>
                <a:gd name="T95" fmla="*/ 247 h 173"/>
                <a:gd name="T96" fmla="*/ 119 w 173"/>
                <a:gd name="T97" fmla="*/ 262 h 173"/>
                <a:gd name="T98" fmla="*/ 131 w 173"/>
                <a:gd name="T99" fmla="*/ 283 h 173"/>
                <a:gd name="T100" fmla="*/ 137 w 173"/>
                <a:gd name="T101" fmla="*/ 302 h 173"/>
                <a:gd name="T102" fmla="*/ 151 w 173"/>
                <a:gd name="T103" fmla="*/ 370 h 173"/>
                <a:gd name="T104" fmla="*/ 160 w 173"/>
                <a:gd name="T105" fmla="*/ 370 h 173"/>
                <a:gd name="T106" fmla="*/ 143 w 173"/>
                <a:gd name="T107" fmla="*/ 388 h 173"/>
                <a:gd name="T108" fmla="*/ 160 w 173"/>
                <a:gd name="T109" fmla="*/ 388 h 173"/>
                <a:gd name="T110" fmla="*/ 151 w 173"/>
                <a:gd name="T111" fmla="*/ 388 h 173"/>
                <a:gd name="T112" fmla="*/ 151 w 173"/>
                <a:gd name="T113" fmla="*/ 406 h 173"/>
                <a:gd name="T114" fmla="*/ 137 w 173"/>
                <a:gd name="T115" fmla="*/ 406 h 173"/>
                <a:gd name="T116" fmla="*/ 125 w 173"/>
                <a:gd name="T117" fmla="*/ 455 h 173"/>
                <a:gd name="T118" fmla="*/ 143 w 173"/>
                <a:gd name="T119" fmla="*/ 455 h 173"/>
                <a:gd name="T120" fmla="*/ 151 w 173"/>
                <a:gd name="T121" fmla="*/ 423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 h="173">
                  <a:moveTo>
                    <a:pt x="131" y="144"/>
                  </a:moveTo>
                  <a:lnTo>
                    <a:pt x="131" y="144"/>
                  </a:lnTo>
                  <a:lnTo>
                    <a:pt x="131" y="155"/>
                  </a:lnTo>
                  <a:lnTo>
                    <a:pt x="137" y="149"/>
                  </a:lnTo>
                  <a:lnTo>
                    <a:pt x="149" y="149"/>
                  </a:lnTo>
                  <a:lnTo>
                    <a:pt x="155" y="161"/>
                  </a:lnTo>
                  <a:lnTo>
                    <a:pt x="167" y="173"/>
                  </a:lnTo>
                  <a:lnTo>
                    <a:pt x="167" y="155"/>
                  </a:lnTo>
                  <a:lnTo>
                    <a:pt x="167" y="138"/>
                  </a:lnTo>
                  <a:lnTo>
                    <a:pt x="167" y="126"/>
                  </a:lnTo>
                  <a:lnTo>
                    <a:pt x="173" y="108"/>
                  </a:lnTo>
                  <a:lnTo>
                    <a:pt x="173" y="90"/>
                  </a:lnTo>
                  <a:lnTo>
                    <a:pt x="173" y="60"/>
                  </a:lnTo>
                  <a:lnTo>
                    <a:pt x="173" y="42"/>
                  </a:lnTo>
                  <a:lnTo>
                    <a:pt x="161" y="36"/>
                  </a:lnTo>
                  <a:lnTo>
                    <a:pt x="143" y="30"/>
                  </a:lnTo>
                  <a:lnTo>
                    <a:pt x="119" y="18"/>
                  </a:lnTo>
                  <a:lnTo>
                    <a:pt x="107" y="30"/>
                  </a:lnTo>
                  <a:lnTo>
                    <a:pt x="89" y="36"/>
                  </a:lnTo>
                  <a:lnTo>
                    <a:pt x="71" y="60"/>
                  </a:lnTo>
                  <a:lnTo>
                    <a:pt x="65" y="48"/>
                  </a:lnTo>
                  <a:lnTo>
                    <a:pt x="59" y="42"/>
                  </a:lnTo>
                  <a:lnTo>
                    <a:pt x="54" y="24"/>
                  </a:lnTo>
                  <a:lnTo>
                    <a:pt x="54" y="12"/>
                  </a:lnTo>
                  <a:lnTo>
                    <a:pt x="54" y="6"/>
                  </a:lnTo>
                  <a:lnTo>
                    <a:pt x="18" y="0"/>
                  </a:lnTo>
                  <a:lnTo>
                    <a:pt x="6" y="6"/>
                  </a:lnTo>
                  <a:lnTo>
                    <a:pt x="0" y="18"/>
                  </a:lnTo>
                  <a:lnTo>
                    <a:pt x="12" y="24"/>
                  </a:lnTo>
                  <a:lnTo>
                    <a:pt x="24" y="36"/>
                  </a:lnTo>
                  <a:lnTo>
                    <a:pt x="36" y="36"/>
                  </a:lnTo>
                  <a:lnTo>
                    <a:pt x="48" y="36"/>
                  </a:lnTo>
                  <a:lnTo>
                    <a:pt x="48" y="42"/>
                  </a:lnTo>
                  <a:lnTo>
                    <a:pt x="42" y="42"/>
                  </a:lnTo>
                  <a:lnTo>
                    <a:pt x="24" y="42"/>
                  </a:lnTo>
                  <a:lnTo>
                    <a:pt x="18" y="48"/>
                  </a:lnTo>
                  <a:lnTo>
                    <a:pt x="30" y="60"/>
                  </a:lnTo>
                  <a:lnTo>
                    <a:pt x="30" y="66"/>
                  </a:lnTo>
                  <a:lnTo>
                    <a:pt x="36" y="72"/>
                  </a:lnTo>
                  <a:lnTo>
                    <a:pt x="48" y="48"/>
                  </a:lnTo>
                  <a:lnTo>
                    <a:pt x="48" y="60"/>
                  </a:lnTo>
                  <a:lnTo>
                    <a:pt x="59" y="66"/>
                  </a:lnTo>
                  <a:lnTo>
                    <a:pt x="65" y="66"/>
                  </a:lnTo>
                  <a:lnTo>
                    <a:pt x="65" y="72"/>
                  </a:lnTo>
                  <a:lnTo>
                    <a:pt x="89" y="84"/>
                  </a:lnTo>
                  <a:lnTo>
                    <a:pt x="101" y="90"/>
                  </a:lnTo>
                  <a:lnTo>
                    <a:pt x="113" y="96"/>
                  </a:lnTo>
                  <a:lnTo>
                    <a:pt x="119" y="102"/>
                  </a:lnTo>
                  <a:lnTo>
                    <a:pt x="131" y="126"/>
                  </a:lnTo>
                  <a:lnTo>
                    <a:pt x="137" y="126"/>
                  </a:lnTo>
                  <a:lnTo>
                    <a:pt x="125" y="132"/>
                  </a:lnTo>
                  <a:lnTo>
                    <a:pt x="137" y="132"/>
                  </a:lnTo>
                  <a:lnTo>
                    <a:pt x="131" y="132"/>
                  </a:lnTo>
                  <a:lnTo>
                    <a:pt x="131" y="138"/>
                  </a:lnTo>
                  <a:lnTo>
                    <a:pt x="119" y="138"/>
                  </a:lnTo>
                  <a:lnTo>
                    <a:pt x="107" y="155"/>
                  </a:lnTo>
                  <a:lnTo>
                    <a:pt x="125" y="155"/>
                  </a:lnTo>
                  <a:lnTo>
                    <a:pt x="131" y="144"/>
                  </a:lnTo>
                  <a:close/>
                </a:path>
              </a:pathLst>
            </a:custGeom>
            <a:solidFill>
              <a:srgbClr val="E1E1E1"/>
            </a:solidFill>
            <a:ln w="9525">
              <a:solidFill>
                <a:srgbClr val="000000"/>
              </a:solidFill>
              <a:prstDash val="solid"/>
              <a:round/>
              <a:headEnd/>
              <a:tailEnd/>
            </a:ln>
          </p:spPr>
          <p:txBody>
            <a:bodyPr/>
            <a:lstStyle/>
            <a:p>
              <a:endParaRPr lang="en-US"/>
            </a:p>
          </p:txBody>
        </p:sp>
        <p:sp>
          <p:nvSpPr>
            <p:cNvPr id="11285" name="Freeform 39"/>
            <p:cNvSpPr>
              <a:spLocks noChangeAspect="1"/>
            </p:cNvSpPr>
            <p:nvPr/>
          </p:nvSpPr>
          <p:spPr bwMode="auto">
            <a:xfrm>
              <a:off x="4644" y="2577"/>
              <a:ext cx="115" cy="162"/>
            </a:xfrm>
            <a:custGeom>
              <a:avLst/>
              <a:gdLst>
                <a:gd name="T0" fmla="*/ 123 w 114"/>
                <a:gd name="T1" fmla="*/ 0 h 144"/>
                <a:gd name="T2" fmla="*/ 117 w 114"/>
                <a:gd name="T3" fmla="*/ 0 h 144"/>
                <a:gd name="T4" fmla="*/ 99 w 114"/>
                <a:gd name="T5" fmla="*/ 37 h 144"/>
                <a:gd name="T6" fmla="*/ 48 w 114"/>
                <a:gd name="T7" fmla="*/ 18 h 144"/>
                <a:gd name="T8" fmla="*/ 36 w 114"/>
                <a:gd name="T9" fmla="*/ 18 h 144"/>
                <a:gd name="T10" fmla="*/ 30 w 114"/>
                <a:gd name="T11" fmla="*/ 53 h 144"/>
                <a:gd name="T12" fmla="*/ 24 w 114"/>
                <a:gd name="T13" fmla="*/ 37 h 144"/>
                <a:gd name="T14" fmla="*/ 18 w 114"/>
                <a:gd name="T15" fmla="*/ 88 h 144"/>
                <a:gd name="T16" fmla="*/ 18 w 114"/>
                <a:gd name="T17" fmla="*/ 141 h 144"/>
                <a:gd name="T18" fmla="*/ 18 w 114"/>
                <a:gd name="T19" fmla="*/ 141 h 144"/>
                <a:gd name="T20" fmla="*/ 6 w 114"/>
                <a:gd name="T21" fmla="*/ 190 h 144"/>
                <a:gd name="T22" fmla="*/ 0 w 114"/>
                <a:gd name="T23" fmla="*/ 243 h 144"/>
                <a:gd name="T24" fmla="*/ 0 w 114"/>
                <a:gd name="T25" fmla="*/ 294 h 144"/>
                <a:gd name="T26" fmla="*/ 12 w 114"/>
                <a:gd name="T27" fmla="*/ 294 h 144"/>
                <a:gd name="T28" fmla="*/ 12 w 114"/>
                <a:gd name="T29" fmla="*/ 345 h 144"/>
                <a:gd name="T30" fmla="*/ 6 w 114"/>
                <a:gd name="T31" fmla="*/ 385 h 144"/>
                <a:gd name="T32" fmla="*/ 12 w 114"/>
                <a:gd name="T33" fmla="*/ 417 h 144"/>
                <a:gd name="T34" fmla="*/ 24 w 114"/>
                <a:gd name="T35" fmla="*/ 417 h 144"/>
                <a:gd name="T36" fmla="*/ 24 w 114"/>
                <a:gd name="T37" fmla="*/ 345 h 144"/>
                <a:gd name="T38" fmla="*/ 24 w 114"/>
                <a:gd name="T39" fmla="*/ 260 h 144"/>
                <a:gd name="T40" fmla="*/ 36 w 114"/>
                <a:gd name="T41" fmla="*/ 243 h 144"/>
                <a:gd name="T42" fmla="*/ 36 w 114"/>
                <a:gd name="T43" fmla="*/ 277 h 144"/>
                <a:gd name="T44" fmla="*/ 36 w 114"/>
                <a:gd name="T45" fmla="*/ 312 h 144"/>
                <a:gd name="T46" fmla="*/ 48 w 114"/>
                <a:gd name="T47" fmla="*/ 330 h 144"/>
                <a:gd name="T48" fmla="*/ 48 w 114"/>
                <a:gd name="T49" fmla="*/ 366 h 144"/>
                <a:gd name="T50" fmla="*/ 54 w 114"/>
                <a:gd name="T51" fmla="*/ 366 h 144"/>
                <a:gd name="T52" fmla="*/ 75 w 114"/>
                <a:gd name="T53" fmla="*/ 345 h 144"/>
                <a:gd name="T54" fmla="*/ 81 w 114"/>
                <a:gd name="T55" fmla="*/ 330 h 144"/>
                <a:gd name="T56" fmla="*/ 69 w 114"/>
                <a:gd name="T57" fmla="*/ 294 h 144"/>
                <a:gd name="T58" fmla="*/ 69 w 114"/>
                <a:gd name="T59" fmla="*/ 277 h 144"/>
                <a:gd name="T60" fmla="*/ 42 w 114"/>
                <a:gd name="T61" fmla="*/ 190 h 144"/>
                <a:gd name="T62" fmla="*/ 54 w 114"/>
                <a:gd name="T63" fmla="*/ 190 h 144"/>
                <a:gd name="T64" fmla="*/ 75 w 114"/>
                <a:gd name="T65" fmla="*/ 178 h 144"/>
                <a:gd name="T66" fmla="*/ 87 w 114"/>
                <a:gd name="T67" fmla="*/ 141 h 144"/>
                <a:gd name="T68" fmla="*/ 87 w 114"/>
                <a:gd name="T69" fmla="*/ 141 h 144"/>
                <a:gd name="T70" fmla="*/ 87 w 114"/>
                <a:gd name="T71" fmla="*/ 124 h 144"/>
                <a:gd name="T72" fmla="*/ 81 w 114"/>
                <a:gd name="T73" fmla="*/ 141 h 144"/>
                <a:gd name="T74" fmla="*/ 48 w 114"/>
                <a:gd name="T75" fmla="*/ 141 h 144"/>
                <a:gd name="T76" fmla="*/ 36 w 114"/>
                <a:gd name="T77" fmla="*/ 178 h 144"/>
                <a:gd name="T78" fmla="*/ 24 w 114"/>
                <a:gd name="T79" fmla="*/ 124 h 144"/>
                <a:gd name="T80" fmla="*/ 30 w 114"/>
                <a:gd name="T81" fmla="*/ 69 h 144"/>
                <a:gd name="T82" fmla="*/ 54 w 114"/>
                <a:gd name="T83" fmla="*/ 69 h 144"/>
                <a:gd name="T84" fmla="*/ 87 w 114"/>
                <a:gd name="T85" fmla="*/ 69 h 144"/>
                <a:gd name="T86" fmla="*/ 111 w 114"/>
                <a:gd name="T87" fmla="*/ 53 h 144"/>
                <a:gd name="T88" fmla="*/ 123 w 114"/>
                <a:gd name="T89" fmla="*/ 0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4" h="144">
                  <a:moveTo>
                    <a:pt x="114" y="0"/>
                  </a:moveTo>
                  <a:lnTo>
                    <a:pt x="108" y="0"/>
                  </a:lnTo>
                  <a:lnTo>
                    <a:pt x="90" y="12"/>
                  </a:lnTo>
                  <a:lnTo>
                    <a:pt x="48" y="6"/>
                  </a:lnTo>
                  <a:lnTo>
                    <a:pt x="36" y="6"/>
                  </a:lnTo>
                  <a:lnTo>
                    <a:pt x="30" y="18"/>
                  </a:lnTo>
                  <a:lnTo>
                    <a:pt x="24" y="12"/>
                  </a:lnTo>
                  <a:lnTo>
                    <a:pt x="18" y="30"/>
                  </a:lnTo>
                  <a:lnTo>
                    <a:pt x="18" y="48"/>
                  </a:lnTo>
                  <a:lnTo>
                    <a:pt x="6" y="66"/>
                  </a:lnTo>
                  <a:lnTo>
                    <a:pt x="0" y="84"/>
                  </a:lnTo>
                  <a:lnTo>
                    <a:pt x="0" y="102"/>
                  </a:lnTo>
                  <a:lnTo>
                    <a:pt x="12" y="102"/>
                  </a:lnTo>
                  <a:lnTo>
                    <a:pt x="12" y="120"/>
                  </a:lnTo>
                  <a:lnTo>
                    <a:pt x="6" y="132"/>
                  </a:lnTo>
                  <a:lnTo>
                    <a:pt x="12" y="144"/>
                  </a:lnTo>
                  <a:lnTo>
                    <a:pt x="24" y="144"/>
                  </a:lnTo>
                  <a:lnTo>
                    <a:pt x="24" y="120"/>
                  </a:lnTo>
                  <a:lnTo>
                    <a:pt x="24" y="90"/>
                  </a:lnTo>
                  <a:lnTo>
                    <a:pt x="36" y="84"/>
                  </a:lnTo>
                  <a:lnTo>
                    <a:pt x="36" y="96"/>
                  </a:lnTo>
                  <a:lnTo>
                    <a:pt x="36" y="108"/>
                  </a:lnTo>
                  <a:lnTo>
                    <a:pt x="48" y="114"/>
                  </a:lnTo>
                  <a:lnTo>
                    <a:pt x="48" y="126"/>
                  </a:lnTo>
                  <a:lnTo>
                    <a:pt x="54" y="126"/>
                  </a:lnTo>
                  <a:lnTo>
                    <a:pt x="66" y="120"/>
                  </a:lnTo>
                  <a:lnTo>
                    <a:pt x="72" y="114"/>
                  </a:lnTo>
                  <a:lnTo>
                    <a:pt x="60" y="102"/>
                  </a:lnTo>
                  <a:lnTo>
                    <a:pt x="60" y="96"/>
                  </a:lnTo>
                  <a:lnTo>
                    <a:pt x="42" y="66"/>
                  </a:lnTo>
                  <a:lnTo>
                    <a:pt x="54" y="66"/>
                  </a:lnTo>
                  <a:lnTo>
                    <a:pt x="66" y="60"/>
                  </a:lnTo>
                  <a:lnTo>
                    <a:pt x="78" y="48"/>
                  </a:lnTo>
                  <a:lnTo>
                    <a:pt x="78" y="42"/>
                  </a:lnTo>
                  <a:lnTo>
                    <a:pt x="72" y="48"/>
                  </a:lnTo>
                  <a:lnTo>
                    <a:pt x="48" y="48"/>
                  </a:lnTo>
                  <a:lnTo>
                    <a:pt x="36" y="60"/>
                  </a:lnTo>
                  <a:lnTo>
                    <a:pt x="24" y="42"/>
                  </a:lnTo>
                  <a:lnTo>
                    <a:pt x="30" y="24"/>
                  </a:lnTo>
                  <a:lnTo>
                    <a:pt x="54" y="24"/>
                  </a:lnTo>
                  <a:lnTo>
                    <a:pt x="78" y="24"/>
                  </a:lnTo>
                  <a:lnTo>
                    <a:pt x="102" y="18"/>
                  </a:lnTo>
                  <a:lnTo>
                    <a:pt x="114" y="0"/>
                  </a:lnTo>
                  <a:close/>
                </a:path>
              </a:pathLst>
            </a:custGeom>
            <a:solidFill>
              <a:srgbClr val="E1E1E1"/>
            </a:solidFill>
            <a:ln w="9525">
              <a:solidFill>
                <a:srgbClr val="000000"/>
              </a:solidFill>
              <a:prstDash val="solid"/>
              <a:round/>
              <a:headEnd/>
              <a:tailEnd/>
            </a:ln>
          </p:spPr>
          <p:txBody>
            <a:bodyPr/>
            <a:lstStyle/>
            <a:p>
              <a:endParaRPr lang="en-US"/>
            </a:p>
          </p:txBody>
        </p:sp>
        <p:sp>
          <p:nvSpPr>
            <p:cNvPr id="11286" name="Freeform 40"/>
            <p:cNvSpPr>
              <a:spLocks noChangeAspect="1"/>
            </p:cNvSpPr>
            <p:nvPr/>
          </p:nvSpPr>
          <p:spPr bwMode="auto">
            <a:xfrm>
              <a:off x="4402" y="2746"/>
              <a:ext cx="157" cy="60"/>
            </a:xfrm>
            <a:custGeom>
              <a:avLst/>
              <a:gdLst>
                <a:gd name="T0" fmla="*/ 165 w 156"/>
                <a:gd name="T1" fmla="*/ 162 h 53"/>
                <a:gd name="T2" fmla="*/ 165 w 156"/>
                <a:gd name="T3" fmla="*/ 162 h 53"/>
                <a:gd name="T4" fmla="*/ 165 w 156"/>
                <a:gd name="T5" fmla="*/ 110 h 53"/>
                <a:gd name="T6" fmla="*/ 153 w 156"/>
                <a:gd name="T7" fmla="*/ 110 h 53"/>
                <a:gd name="T8" fmla="*/ 141 w 156"/>
                <a:gd name="T9" fmla="*/ 110 h 53"/>
                <a:gd name="T10" fmla="*/ 135 w 156"/>
                <a:gd name="T11" fmla="*/ 75 h 53"/>
                <a:gd name="T12" fmla="*/ 117 w 156"/>
                <a:gd name="T13" fmla="*/ 54 h 53"/>
                <a:gd name="T14" fmla="*/ 105 w 156"/>
                <a:gd name="T15" fmla="*/ 37 h 53"/>
                <a:gd name="T16" fmla="*/ 99 w 156"/>
                <a:gd name="T17" fmla="*/ 54 h 53"/>
                <a:gd name="T18" fmla="*/ 60 w 156"/>
                <a:gd name="T19" fmla="*/ 54 h 53"/>
                <a:gd name="T20" fmla="*/ 54 w 156"/>
                <a:gd name="T21" fmla="*/ 37 h 53"/>
                <a:gd name="T22" fmla="*/ 36 w 156"/>
                <a:gd name="T23" fmla="*/ 0 h 53"/>
                <a:gd name="T24" fmla="*/ 12 w 156"/>
                <a:gd name="T25" fmla="*/ 0 h 53"/>
                <a:gd name="T26" fmla="*/ 6 w 156"/>
                <a:gd name="T27" fmla="*/ 37 h 53"/>
                <a:gd name="T28" fmla="*/ 0 w 156"/>
                <a:gd name="T29" fmla="*/ 54 h 53"/>
                <a:gd name="T30" fmla="*/ 18 w 156"/>
                <a:gd name="T31" fmla="*/ 75 h 53"/>
                <a:gd name="T32" fmla="*/ 18 w 156"/>
                <a:gd name="T33" fmla="*/ 75 h 53"/>
                <a:gd name="T34" fmla="*/ 36 w 156"/>
                <a:gd name="T35" fmla="*/ 89 h 53"/>
                <a:gd name="T36" fmla="*/ 54 w 156"/>
                <a:gd name="T37" fmla="*/ 110 h 53"/>
                <a:gd name="T38" fmla="*/ 66 w 156"/>
                <a:gd name="T39" fmla="*/ 125 h 53"/>
                <a:gd name="T40" fmla="*/ 93 w 156"/>
                <a:gd name="T41" fmla="*/ 125 h 53"/>
                <a:gd name="T42" fmla="*/ 117 w 156"/>
                <a:gd name="T43" fmla="*/ 143 h 53"/>
                <a:gd name="T44" fmla="*/ 141 w 156"/>
                <a:gd name="T45" fmla="*/ 143 h 53"/>
                <a:gd name="T46" fmla="*/ 153 w 156"/>
                <a:gd name="T47" fmla="*/ 162 h 53"/>
                <a:gd name="T48" fmla="*/ 165 w 156"/>
                <a:gd name="T49" fmla="*/ 162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6" h="53">
                  <a:moveTo>
                    <a:pt x="156" y="53"/>
                  </a:moveTo>
                  <a:lnTo>
                    <a:pt x="156" y="53"/>
                  </a:lnTo>
                  <a:lnTo>
                    <a:pt x="156" y="36"/>
                  </a:lnTo>
                  <a:lnTo>
                    <a:pt x="144" y="36"/>
                  </a:lnTo>
                  <a:lnTo>
                    <a:pt x="132" y="36"/>
                  </a:lnTo>
                  <a:lnTo>
                    <a:pt x="126" y="24"/>
                  </a:lnTo>
                  <a:lnTo>
                    <a:pt x="108" y="18"/>
                  </a:lnTo>
                  <a:lnTo>
                    <a:pt x="96" y="12"/>
                  </a:lnTo>
                  <a:lnTo>
                    <a:pt x="90" y="18"/>
                  </a:lnTo>
                  <a:lnTo>
                    <a:pt x="60" y="18"/>
                  </a:lnTo>
                  <a:lnTo>
                    <a:pt x="54" y="12"/>
                  </a:lnTo>
                  <a:lnTo>
                    <a:pt x="36" y="0"/>
                  </a:lnTo>
                  <a:lnTo>
                    <a:pt x="12" y="0"/>
                  </a:lnTo>
                  <a:lnTo>
                    <a:pt x="6" y="12"/>
                  </a:lnTo>
                  <a:lnTo>
                    <a:pt x="0" y="18"/>
                  </a:lnTo>
                  <a:lnTo>
                    <a:pt x="18" y="24"/>
                  </a:lnTo>
                  <a:lnTo>
                    <a:pt x="36" y="30"/>
                  </a:lnTo>
                  <a:lnTo>
                    <a:pt x="54" y="36"/>
                  </a:lnTo>
                  <a:lnTo>
                    <a:pt x="66" y="41"/>
                  </a:lnTo>
                  <a:lnTo>
                    <a:pt x="84" y="41"/>
                  </a:lnTo>
                  <a:lnTo>
                    <a:pt x="108" y="47"/>
                  </a:lnTo>
                  <a:lnTo>
                    <a:pt x="132" y="47"/>
                  </a:lnTo>
                  <a:lnTo>
                    <a:pt x="144" y="53"/>
                  </a:lnTo>
                  <a:lnTo>
                    <a:pt x="156" y="53"/>
                  </a:lnTo>
                  <a:close/>
                </a:path>
              </a:pathLst>
            </a:custGeom>
            <a:solidFill>
              <a:srgbClr val="E1E1E1"/>
            </a:solidFill>
            <a:ln w="9525">
              <a:solidFill>
                <a:srgbClr val="000000"/>
              </a:solidFill>
              <a:prstDash val="solid"/>
              <a:round/>
              <a:headEnd/>
              <a:tailEnd/>
            </a:ln>
          </p:spPr>
          <p:txBody>
            <a:bodyPr/>
            <a:lstStyle/>
            <a:p>
              <a:endParaRPr lang="en-US"/>
            </a:p>
          </p:txBody>
        </p:sp>
        <p:sp>
          <p:nvSpPr>
            <p:cNvPr id="11287" name="Freeform 41"/>
            <p:cNvSpPr>
              <a:spLocks noChangeAspect="1"/>
            </p:cNvSpPr>
            <p:nvPr/>
          </p:nvSpPr>
          <p:spPr bwMode="auto">
            <a:xfrm>
              <a:off x="4716" y="2799"/>
              <a:ext cx="73" cy="47"/>
            </a:xfrm>
            <a:custGeom>
              <a:avLst/>
              <a:gdLst>
                <a:gd name="T0" fmla="*/ 81 w 72"/>
                <a:gd name="T1" fmla="*/ 0 h 42"/>
                <a:gd name="T2" fmla="*/ 51 w 72"/>
                <a:gd name="T3" fmla="*/ 17 h 42"/>
                <a:gd name="T4" fmla="*/ 12 w 72"/>
                <a:gd name="T5" fmla="*/ 49 h 42"/>
                <a:gd name="T6" fmla="*/ 0 w 72"/>
                <a:gd name="T7" fmla="*/ 98 h 42"/>
                <a:gd name="T8" fmla="*/ 0 w 72"/>
                <a:gd name="T9" fmla="*/ 98 h 42"/>
                <a:gd name="T10" fmla="*/ 6 w 72"/>
                <a:gd name="T11" fmla="*/ 116 h 42"/>
                <a:gd name="T12" fmla="*/ 24 w 72"/>
                <a:gd name="T13" fmla="*/ 84 h 42"/>
                <a:gd name="T14" fmla="*/ 57 w 72"/>
                <a:gd name="T15" fmla="*/ 34 h 42"/>
                <a:gd name="T16" fmla="*/ 81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42">
                  <a:moveTo>
                    <a:pt x="72" y="0"/>
                  </a:moveTo>
                  <a:lnTo>
                    <a:pt x="42" y="6"/>
                  </a:lnTo>
                  <a:lnTo>
                    <a:pt x="12" y="18"/>
                  </a:lnTo>
                  <a:lnTo>
                    <a:pt x="0" y="36"/>
                  </a:lnTo>
                  <a:lnTo>
                    <a:pt x="6" y="42"/>
                  </a:lnTo>
                  <a:lnTo>
                    <a:pt x="24" y="30"/>
                  </a:lnTo>
                  <a:lnTo>
                    <a:pt x="48" y="12"/>
                  </a:lnTo>
                  <a:lnTo>
                    <a:pt x="72" y="0"/>
                  </a:lnTo>
                  <a:close/>
                </a:path>
              </a:pathLst>
            </a:custGeom>
            <a:solidFill>
              <a:srgbClr val="E1E1E1"/>
            </a:solidFill>
            <a:ln w="9525">
              <a:solidFill>
                <a:srgbClr val="000000"/>
              </a:solidFill>
              <a:prstDash val="solid"/>
              <a:round/>
              <a:headEnd/>
              <a:tailEnd/>
            </a:ln>
          </p:spPr>
          <p:txBody>
            <a:bodyPr/>
            <a:lstStyle/>
            <a:p>
              <a:endParaRPr lang="en-US"/>
            </a:p>
          </p:txBody>
        </p:sp>
        <p:sp>
          <p:nvSpPr>
            <p:cNvPr id="11288" name="Freeform 42"/>
            <p:cNvSpPr>
              <a:spLocks noChangeAspect="1"/>
            </p:cNvSpPr>
            <p:nvPr/>
          </p:nvSpPr>
          <p:spPr bwMode="auto">
            <a:xfrm>
              <a:off x="4801" y="2564"/>
              <a:ext cx="24" cy="67"/>
            </a:xfrm>
            <a:custGeom>
              <a:avLst/>
              <a:gdLst>
                <a:gd name="T0" fmla="*/ 24 w 24"/>
                <a:gd name="T1" fmla="*/ 115 h 60"/>
                <a:gd name="T2" fmla="*/ 12 w 24"/>
                <a:gd name="T3" fmla="*/ 65 h 60"/>
                <a:gd name="T4" fmla="*/ 18 w 24"/>
                <a:gd name="T5" fmla="*/ 49 h 60"/>
                <a:gd name="T6" fmla="*/ 12 w 24"/>
                <a:gd name="T7" fmla="*/ 32 h 60"/>
                <a:gd name="T8" fmla="*/ 6 w 24"/>
                <a:gd name="T9" fmla="*/ 49 h 60"/>
                <a:gd name="T10" fmla="*/ 0 w 24"/>
                <a:gd name="T11" fmla="*/ 82 h 60"/>
                <a:gd name="T12" fmla="*/ 0 w 24"/>
                <a:gd name="T13" fmla="*/ 65 h 60"/>
                <a:gd name="T14" fmla="*/ 6 w 24"/>
                <a:gd name="T15" fmla="*/ 17 h 60"/>
                <a:gd name="T16" fmla="*/ 6 w 24"/>
                <a:gd name="T17" fmla="*/ 0 h 60"/>
                <a:gd name="T18" fmla="*/ 0 w 24"/>
                <a:gd name="T19" fmla="*/ 32 h 60"/>
                <a:gd name="T20" fmla="*/ 0 w 24"/>
                <a:gd name="T21" fmla="*/ 82 h 60"/>
                <a:gd name="T22" fmla="*/ 0 w 24"/>
                <a:gd name="T23" fmla="*/ 115 h 60"/>
                <a:gd name="T24" fmla="*/ 12 w 24"/>
                <a:gd name="T25" fmla="*/ 163 h 60"/>
                <a:gd name="T26" fmla="*/ 6 w 24"/>
                <a:gd name="T27" fmla="*/ 97 h 60"/>
                <a:gd name="T28" fmla="*/ 24 w 24"/>
                <a:gd name="T29" fmla="*/ 115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60">
                  <a:moveTo>
                    <a:pt x="24" y="42"/>
                  </a:moveTo>
                  <a:lnTo>
                    <a:pt x="12" y="24"/>
                  </a:lnTo>
                  <a:lnTo>
                    <a:pt x="18" y="18"/>
                  </a:lnTo>
                  <a:lnTo>
                    <a:pt x="12" y="12"/>
                  </a:lnTo>
                  <a:lnTo>
                    <a:pt x="6" y="18"/>
                  </a:lnTo>
                  <a:lnTo>
                    <a:pt x="0" y="30"/>
                  </a:lnTo>
                  <a:lnTo>
                    <a:pt x="0" y="24"/>
                  </a:lnTo>
                  <a:lnTo>
                    <a:pt x="6" y="6"/>
                  </a:lnTo>
                  <a:lnTo>
                    <a:pt x="6" y="0"/>
                  </a:lnTo>
                  <a:lnTo>
                    <a:pt x="0" y="12"/>
                  </a:lnTo>
                  <a:lnTo>
                    <a:pt x="0" y="30"/>
                  </a:lnTo>
                  <a:lnTo>
                    <a:pt x="0" y="42"/>
                  </a:lnTo>
                  <a:lnTo>
                    <a:pt x="12" y="60"/>
                  </a:lnTo>
                  <a:lnTo>
                    <a:pt x="6" y="36"/>
                  </a:lnTo>
                  <a:lnTo>
                    <a:pt x="24" y="42"/>
                  </a:lnTo>
                  <a:close/>
                </a:path>
              </a:pathLst>
            </a:custGeom>
            <a:solidFill>
              <a:srgbClr val="E1E1E1"/>
            </a:solidFill>
            <a:ln w="9525">
              <a:solidFill>
                <a:srgbClr val="000000"/>
              </a:solidFill>
              <a:prstDash val="solid"/>
              <a:round/>
              <a:headEnd/>
              <a:tailEnd/>
            </a:ln>
          </p:spPr>
          <p:txBody>
            <a:bodyPr/>
            <a:lstStyle/>
            <a:p>
              <a:endParaRPr lang="en-US"/>
            </a:p>
          </p:txBody>
        </p:sp>
        <p:sp>
          <p:nvSpPr>
            <p:cNvPr id="11289" name="Freeform 43"/>
            <p:cNvSpPr>
              <a:spLocks noChangeAspect="1"/>
            </p:cNvSpPr>
            <p:nvPr/>
          </p:nvSpPr>
          <p:spPr bwMode="auto">
            <a:xfrm>
              <a:off x="4807" y="2678"/>
              <a:ext cx="49" cy="21"/>
            </a:xfrm>
            <a:custGeom>
              <a:avLst/>
              <a:gdLst>
                <a:gd name="T0" fmla="*/ 57 w 48"/>
                <a:gd name="T1" fmla="*/ 48 h 18"/>
                <a:gd name="T2" fmla="*/ 57 w 48"/>
                <a:gd name="T3" fmla="*/ 75 h 18"/>
                <a:gd name="T4" fmla="*/ 33 w 48"/>
                <a:gd name="T5" fmla="*/ 25 h 18"/>
                <a:gd name="T6" fmla="*/ 12 w 48"/>
                <a:gd name="T7" fmla="*/ 48 h 18"/>
                <a:gd name="T8" fmla="*/ 0 w 48"/>
                <a:gd name="T9" fmla="*/ 25 h 18"/>
                <a:gd name="T10" fmla="*/ 0 w 48"/>
                <a:gd name="T11" fmla="*/ 48 h 18"/>
                <a:gd name="T12" fmla="*/ 0 w 48"/>
                <a:gd name="T13" fmla="*/ 0 h 18"/>
                <a:gd name="T14" fmla="*/ 12 w 48"/>
                <a:gd name="T15" fmla="*/ 0 h 18"/>
                <a:gd name="T16" fmla="*/ 51 w 48"/>
                <a:gd name="T17" fmla="*/ 0 h 18"/>
                <a:gd name="T18" fmla="*/ 57 w 48"/>
                <a:gd name="T19" fmla="*/ 48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18">
                  <a:moveTo>
                    <a:pt x="48" y="12"/>
                  </a:moveTo>
                  <a:lnTo>
                    <a:pt x="48" y="18"/>
                  </a:lnTo>
                  <a:lnTo>
                    <a:pt x="24" y="6"/>
                  </a:lnTo>
                  <a:lnTo>
                    <a:pt x="12" y="12"/>
                  </a:lnTo>
                  <a:lnTo>
                    <a:pt x="0" y="6"/>
                  </a:lnTo>
                  <a:lnTo>
                    <a:pt x="0" y="12"/>
                  </a:lnTo>
                  <a:lnTo>
                    <a:pt x="0" y="0"/>
                  </a:lnTo>
                  <a:lnTo>
                    <a:pt x="12" y="0"/>
                  </a:lnTo>
                  <a:lnTo>
                    <a:pt x="42" y="0"/>
                  </a:lnTo>
                  <a:lnTo>
                    <a:pt x="48" y="12"/>
                  </a:lnTo>
                  <a:close/>
                </a:path>
              </a:pathLst>
            </a:custGeom>
            <a:solidFill>
              <a:srgbClr val="E1E1E1"/>
            </a:solidFill>
            <a:ln w="9525">
              <a:solidFill>
                <a:srgbClr val="000000"/>
              </a:solidFill>
              <a:prstDash val="solid"/>
              <a:round/>
              <a:headEnd/>
              <a:tailEnd/>
            </a:ln>
          </p:spPr>
          <p:txBody>
            <a:bodyPr/>
            <a:lstStyle/>
            <a:p>
              <a:endParaRPr lang="en-US"/>
            </a:p>
          </p:txBody>
        </p:sp>
        <p:sp>
          <p:nvSpPr>
            <p:cNvPr id="11290" name="Freeform 44"/>
            <p:cNvSpPr>
              <a:spLocks noChangeAspect="1"/>
            </p:cNvSpPr>
            <p:nvPr/>
          </p:nvSpPr>
          <p:spPr bwMode="auto">
            <a:xfrm>
              <a:off x="4656" y="2799"/>
              <a:ext cx="54" cy="13"/>
            </a:xfrm>
            <a:custGeom>
              <a:avLst/>
              <a:gdLst>
                <a:gd name="T0" fmla="*/ 54 w 54"/>
                <a:gd name="T1" fmla="*/ 0 h 12"/>
                <a:gd name="T2" fmla="*/ 54 w 54"/>
                <a:gd name="T3" fmla="*/ 0 h 12"/>
                <a:gd name="T4" fmla="*/ 54 w 54"/>
                <a:gd name="T5" fmla="*/ 0 h 12"/>
                <a:gd name="T6" fmla="*/ 48 w 54"/>
                <a:gd name="T7" fmla="*/ 15 h 12"/>
                <a:gd name="T8" fmla="*/ 36 w 54"/>
                <a:gd name="T9" fmla="*/ 15 h 12"/>
                <a:gd name="T10" fmla="*/ 24 w 54"/>
                <a:gd name="T11" fmla="*/ 0 h 12"/>
                <a:gd name="T12" fmla="*/ 6 w 54"/>
                <a:gd name="T13" fmla="*/ 0 h 12"/>
                <a:gd name="T14" fmla="*/ 0 w 54"/>
                <a:gd name="T15" fmla="*/ 15 h 12"/>
                <a:gd name="T16" fmla="*/ 6 w 54"/>
                <a:gd name="T17" fmla="*/ 24 h 12"/>
                <a:gd name="T18" fmla="*/ 24 w 54"/>
                <a:gd name="T19" fmla="*/ 24 h 12"/>
                <a:gd name="T20" fmla="*/ 42 w 54"/>
                <a:gd name="T21" fmla="*/ 15 h 12"/>
                <a:gd name="T22" fmla="*/ 54 w 54"/>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2">
                  <a:moveTo>
                    <a:pt x="54" y="0"/>
                  </a:moveTo>
                  <a:lnTo>
                    <a:pt x="54" y="0"/>
                  </a:lnTo>
                  <a:lnTo>
                    <a:pt x="48" y="6"/>
                  </a:lnTo>
                  <a:lnTo>
                    <a:pt x="36" y="6"/>
                  </a:lnTo>
                  <a:lnTo>
                    <a:pt x="24" y="0"/>
                  </a:lnTo>
                  <a:lnTo>
                    <a:pt x="6" y="0"/>
                  </a:lnTo>
                  <a:lnTo>
                    <a:pt x="0" y="6"/>
                  </a:lnTo>
                  <a:lnTo>
                    <a:pt x="6" y="12"/>
                  </a:lnTo>
                  <a:lnTo>
                    <a:pt x="24" y="12"/>
                  </a:lnTo>
                  <a:lnTo>
                    <a:pt x="42" y="6"/>
                  </a:lnTo>
                  <a:lnTo>
                    <a:pt x="54" y="0"/>
                  </a:lnTo>
                  <a:close/>
                </a:path>
              </a:pathLst>
            </a:custGeom>
            <a:solidFill>
              <a:srgbClr val="E1E1E1"/>
            </a:solidFill>
            <a:ln w="9525">
              <a:solidFill>
                <a:srgbClr val="000000"/>
              </a:solidFill>
              <a:prstDash val="solid"/>
              <a:round/>
              <a:headEnd/>
              <a:tailEnd/>
            </a:ln>
          </p:spPr>
          <p:txBody>
            <a:bodyPr/>
            <a:lstStyle/>
            <a:p>
              <a:endParaRPr lang="en-US"/>
            </a:p>
          </p:txBody>
        </p:sp>
        <p:sp>
          <p:nvSpPr>
            <p:cNvPr id="11291" name="Freeform 45"/>
            <p:cNvSpPr>
              <a:spLocks noChangeAspect="1"/>
            </p:cNvSpPr>
            <p:nvPr/>
          </p:nvSpPr>
          <p:spPr bwMode="auto">
            <a:xfrm>
              <a:off x="4402" y="2645"/>
              <a:ext cx="29" cy="33"/>
            </a:xfrm>
            <a:custGeom>
              <a:avLst/>
              <a:gdLst>
                <a:gd name="T0" fmla="*/ 21 w 30"/>
                <a:gd name="T1" fmla="*/ 57 h 30"/>
                <a:gd name="T2" fmla="*/ 15 w 30"/>
                <a:gd name="T3" fmla="*/ 70 h 30"/>
                <a:gd name="T4" fmla="*/ 12 w 30"/>
                <a:gd name="T5" fmla="*/ 57 h 30"/>
                <a:gd name="T6" fmla="*/ 6 w 30"/>
                <a:gd name="T7" fmla="*/ 28 h 30"/>
                <a:gd name="T8" fmla="*/ 0 w 30"/>
                <a:gd name="T9" fmla="*/ 28 h 30"/>
                <a:gd name="T10" fmla="*/ 6 w 30"/>
                <a:gd name="T11" fmla="*/ 15 h 30"/>
                <a:gd name="T12" fmla="*/ 12 w 30"/>
                <a:gd name="T13" fmla="*/ 0 h 30"/>
                <a:gd name="T14" fmla="*/ 15 w 30"/>
                <a:gd name="T15" fmla="*/ 43 h 30"/>
                <a:gd name="T16" fmla="*/ 21 w 30"/>
                <a:gd name="T17" fmla="*/ 5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30">
                  <a:moveTo>
                    <a:pt x="30" y="24"/>
                  </a:moveTo>
                  <a:lnTo>
                    <a:pt x="24" y="30"/>
                  </a:lnTo>
                  <a:lnTo>
                    <a:pt x="12" y="24"/>
                  </a:lnTo>
                  <a:lnTo>
                    <a:pt x="6" y="12"/>
                  </a:lnTo>
                  <a:lnTo>
                    <a:pt x="0" y="12"/>
                  </a:lnTo>
                  <a:lnTo>
                    <a:pt x="6" y="6"/>
                  </a:lnTo>
                  <a:lnTo>
                    <a:pt x="12" y="0"/>
                  </a:lnTo>
                  <a:lnTo>
                    <a:pt x="18" y="18"/>
                  </a:lnTo>
                  <a:lnTo>
                    <a:pt x="30" y="24"/>
                  </a:lnTo>
                  <a:close/>
                </a:path>
              </a:pathLst>
            </a:custGeom>
            <a:solidFill>
              <a:srgbClr val="E1E1E1"/>
            </a:solidFill>
            <a:ln w="9525">
              <a:solidFill>
                <a:srgbClr val="000000"/>
              </a:solidFill>
              <a:prstDash val="solid"/>
              <a:round/>
              <a:headEnd/>
              <a:tailEnd/>
            </a:ln>
          </p:spPr>
          <p:txBody>
            <a:bodyPr/>
            <a:lstStyle/>
            <a:p>
              <a:endParaRPr lang="en-US"/>
            </a:p>
          </p:txBody>
        </p:sp>
        <p:sp>
          <p:nvSpPr>
            <p:cNvPr id="11292" name="Freeform 46"/>
            <p:cNvSpPr>
              <a:spLocks noChangeAspect="1"/>
            </p:cNvSpPr>
            <p:nvPr/>
          </p:nvSpPr>
          <p:spPr bwMode="auto">
            <a:xfrm>
              <a:off x="4601" y="2792"/>
              <a:ext cx="43" cy="20"/>
            </a:xfrm>
            <a:custGeom>
              <a:avLst/>
              <a:gdLst>
                <a:gd name="T0" fmla="*/ 51 w 42"/>
                <a:gd name="T1" fmla="*/ 30 h 18"/>
                <a:gd name="T2" fmla="*/ 45 w 42"/>
                <a:gd name="T3" fmla="*/ 16 h 18"/>
                <a:gd name="T4" fmla="*/ 39 w 42"/>
                <a:gd name="T5" fmla="*/ 16 h 18"/>
                <a:gd name="T6" fmla="*/ 18 w 42"/>
                <a:gd name="T7" fmla="*/ 0 h 18"/>
                <a:gd name="T8" fmla="*/ 33 w 42"/>
                <a:gd name="T9" fmla="*/ 30 h 18"/>
                <a:gd name="T10" fmla="*/ 18 w 42"/>
                <a:gd name="T11" fmla="*/ 30 h 18"/>
                <a:gd name="T12" fmla="*/ 0 w 42"/>
                <a:gd name="T13" fmla="*/ 30 h 18"/>
                <a:gd name="T14" fmla="*/ 0 w 42"/>
                <a:gd name="T15" fmla="*/ 46 h 18"/>
                <a:gd name="T16" fmla="*/ 12 w 42"/>
                <a:gd name="T17" fmla="*/ 46 h 18"/>
                <a:gd name="T18" fmla="*/ 39 w 42"/>
                <a:gd name="T19" fmla="*/ 30 h 18"/>
                <a:gd name="T20" fmla="*/ 45 w 42"/>
                <a:gd name="T21" fmla="*/ 46 h 18"/>
                <a:gd name="T22" fmla="*/ 45 w 42"/>
                <a:gd name="T23" fmla="*/ 30 h 18"/>
                <a:gd name="T24" fmla="*/ 51 w 42"/>
                <a:gd name="T25" fmla="*/ 3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18">
                  <a:moveTo>
                    <a:pt x="42" y="12"/>
                  </a:moveTo>
                  <a:lnTo>
                    <a:pt x="36" y="6"/>
                  </a:lnTo>
                  <a:lnTo>
                    <a:pt x="30" y="6"/>
                  </a:lnTo>
                  <a:lnTo>
                    <a:pt x="18" y="0"/>
                  </a:lnTo>
                  <a:lnTo>
                    <a:pt x="24" y="12"/>
                  </a:lnTo>
                  <a:lnTo>
                    <a:pt x="18" y="12"/>
                  </a:lnTo>
                  <a:lnTo>
                    <a:pt x="0" y="12"/>
                  </a:lnTo>
                  <a:lnTo>
                    <a:pt x="0" y="18"/>
                  </a:lnTo>
                  <a:lnTo>
                    <a:pt x="12" y="18"/>
                  </a:lnTo>
                  <a:lnTo>
                    <a:pt x="30" y="12"/>
                  </a:lnTo>
                  <a:lnTo>
                    <a:pt x="36" y="18"/>
                  </a:lnTo>
                  <a:lnTo>
                    <a:pt x="36" y="12"/>
                  </a:lnTo>
                  <a:lnTo>
                    <a:pt x="42" y="12"/>
                  </a:lnTo>
                  <a:close/>
                </a:path>
              </a:pathLst>
            </a:custGeom>
            <a:solidFill>
              <a:srgbClr val="E1E1E1"/>
            </a:solidFill>
            <a:ln w="9525">
              <a:solidFill>
                <a:srgbClr val="000000"/>
              </a:solidFill>
              <a:prstDash val="solid"/>
              <a:round/>
              <a:headEnd/>
              <a:tailEnd/>
            </a:ln>
          </p:spPr>
          <p:txBody>
            <a:bodyPr/>
            <a:lstStyle/>
            <a:p>
              <a:endParaRPr lang="en-US"/>
            </a:p>
          </p:txBody>
        </p:sp>
        <p:sp>
          <p:nvSpPr>
            <p:cNvPr id="11293" name="Freeform 47"/>
            <p:cNvSpPr>
              <a:spLocks noChangeAspect="1"/>
            </p:cNvSpPr>
            <p:nvPr/>
          </p:nvSpPr>
          <p:spPr bwMode="auto">
            <a:xfrm>
              <a:off x="4637" y="2826"/>
              <a:ext cx="30" cy="13"/>
            </a:xfrm>
            <a:custGeom>
              <a:avLst/>
              <a:gdLst>
                <a:gd name="T0" fmla="*/ 30 w 30"/>
                <a:gd name="T1" fmla="*/ 24 h 12"/>
                <a:gd name="T2" fmla="*/ 18 w 30"/>
                <a:gd name="T3" fmla="*/ 24 h 12"/>
                <a:gd name="T4" fmla="*/ 6 w 30"/>
                <a:gd name="T5" fmla="*/ 15 h 12"/>
                <a:gd name="T6" fmla="*/ 0 w 30"/>
                <a:gd name="T7" fmla="*/ 0 h 12"/>
                <a:gd name="T8" fmla="*/ 18 w 30"/>
                <a:gd name="T9" fmla="*/ 0 h 12"/>
                <a:gd name="T10" fmla="*/ 30 w 30"/>
                <a:gd name="T11" fmla="*/ 24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2">
                  <a:moveTo>
                    <a:pt x="30" y="12"/>
                  </a:moveTo>
                  <a:lnTo>
                    <a:pt x="18" y="12"/>
                  </a:lnTo>
                  <a:lnTo>
                    <a:pt x="6" y="6"/>
                  </a:lnTo>
                  <a:lnTo>
                    <a:pt x="0" y="0"/>
                  </a:lnTo>
                  <a:lnTo>
                    <a:pt x="18"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11294" name="Freeform 48"/>
            <p:cNvSpPr>
              <a:spLocks noChangeAspect="1"/>
            </p:cNvSpPr>
            <p:nvPr/>
          </p:nvSpPr>
          <p:spPr bwMode="auto">
            <a:xfrm>
              <a:off x="4771" y="2678"/>
              <a:ext cx="24" cy="21"/>
            </a:xfrm>
            <a:custGeom>
              <a:avLst/>
              <a:gdLst>
                <a:gd name="T0" fmla="*/ 24 w 24"/>
                <a:gd name="T1" fmla="*/ 48 h 18"/>
                <a:gd name="T2" fmla="*/ 12 w 24"/>
                <a:gd name="T3" fmla="*/ 75 h 18"/>
                <a:gd name="T4" fmla="*/ 0 w 24"/>
                <a:gd name="T5" fmla="*/ 25 h 18"/>
                <a:gd name="T6" fmla="*/ 6 w 24"/>
                <a:gd name="T7" fmla="*/ 0 h 18"/>
                <a:gd name="T8" fmla="*/ 24 w 24"/>
                <a:gd name="T9" fmla="*/ 48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24" y="12"/>
                  </a:moveTo>
                  <a:lnTo>
                    <a:pt x="12" y="18"/>
                  </a:lnTo>
                  <a:lnTo>
                    <a:pt x="0" y="6"/>
                  </a:lnTo>
                  <a:lnTo>
                    <a:pt x="6"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1295" name="Freeform 49"/>
            <p:cNvSpPr>
              <a:spLocks noChangeAspect="1"/>
            </p:cNvSpPr>
            <p:nvPr/>
          </p:nvSpPr>
          <p:spPr bwMode="auto">
            <a:xfrm>
              <a:off x="4559" y="2792"/>
              <a:ext cx="24" cy="14"/>
            </a:xfrm>
            <a:custGeom>
              <a:avLst/>
              <a:gdLst>
                <a:gd name="T0" fmla="*/ 24 w 24"/>
                <a:gd name="T1" fmla="*/ 25 h 12"/>
                <a:gd name="T2" fmla="*/ 18 w 24"/>
                <a:gd name="T3" fmla="*/ 25 h 12"/>
                <a:gd name="T4" fmla="*/ 0 w 24"/>
                <a:gd name="T5" fmla="*/ 0 h 12"/>
                <a:gd name="T6" fmla="*/ 12 w 24"/>
                <a:gd name="T7" fmla="*/ 48 h 12"/>
                <a:gd name="T8" fmla="*/ 24 w 24"/>
                <a:gd name="T9" fmla="*/ 2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24" y="6"/>
                  </a:moveTo>
                  <a:lnTo>
                    <a:pt x="18" y="6"/>
                  </a:lnTo>
                  <a:lnTo>
                    <a:pt x="0" y="0"/>
                  </a:lnTo>
                  <a:lnTo>
                    <a:pt x="12" y="12"/>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11296" name="Freeform 50"/>
            <p:cNvSpPr>
              <a:spLocks noChangeAspect="1"/>
            </p:cNvSpPr>
            <p:nvPr/>
          </p:nvSpPr>
          <p:spPr bwMode="auto">
            <a:xfrm>
              <a:off x="4255" y="2577"/>
              <a:ext cx="18" cy="20"/>
            </a:xfrm>
            <a:custGeom>
              <a:avLst/>
              <a:gdLst>
                <a:gd name="T0" fmla="*/ 26 w 17"/>
                <a:gd name="T1" fmla="*/ 30 h 18"/>
                <a:gd name="T2" fmla="*/ 20 w 17"/>
                <a:gd name="T3" fmla="*/ 46 h 18"/>
                <a:gd name="T4" fmla="*/ 0 w 17"/>
                <a:gd name="T5" fmla="*/ 16 h 18"/>
                <a:gd name="T6" fmla="*/ 6 w 17"/>
                <a:gd name="T7" fmla="*/ 0 h 18"/>
                <a:gd name="T8" fmla="*/ 26 w 17"/>
                <a:gd name="T9" fmla="*/ 3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8">
                  <a:moveTo>
                    <a:pt x="17" y="12"/>
                  </a:moveTo>
                  <a:lnTo>
                    <a:pt x="11" y="18"/>
                  </a:lnTo>
                  <a:lnTo>
                    <a:pt x="0" y="6"/>
                  </a:lnTo>
                  <a:lnTo>
                    <a:pt x="6" y="0"/>
                  </a:lnTo>
                  <a:lnTo>
                    <a:pt x="17" y="12"/>
                  </a:lnTo>
                  <a:close/>
                </a:path>
              </a:pathLst>
            </a:custGeom>
            <a:solidFill>
              <a:srgbClr val="E1E1E1"/>
            </a:solidFill>
            <a:ln w="9525">
              <a:solidFill>
                <a:srgbClr val="000000"/>
              </a:solidFill>
              <a:prstDash val="solid"/>
              <a:round/>
              <a:headEnd/>
              <a:tailEnd/>
            </a:ln>
          </p:spPr>
          <p:txBody>
            <a:bodyPr/>
            <a:lstStyle/>
            <a:p>
              <a:endParaRPr lang="en-US"/>
            </a:p>
          </p:txBody>
        </p:sp>
        <p:sp>
          <p:nvSpPr>
            <p:cNvPr id="11297" name="Freeform 51"/>
            <p:cNvSpPr>
              <a:spLocks noChangeAspect="1"/>
            </p:cNvSpPr>
            <p:nvPr/>
          </p:nvSpPr>
          <p:spPr bwMode="auto">
            <a:xfrm>
              <a:off x="4590" y="2799"/>
              <a:ext cx="11" cy="13"/>
            </a:xfrm>
            <a:custGeom>
              <a:avLst/>
              <a:gdLst>
                <a:gd name="T0" fmla="*/ 11 w 11"/>
                <a:gd name="T1" fmla="*/ 0 h 12"/>
                <a:gd name="T2" fmla="*/ 5 w 11"/>
                <a:gd name="T3" fmla="*/ 0 h 12"/>
                <a:gd name="T4" fmla="*/ 0 w 11"/>
                <a:gd name="T5" fmla="*/ 15 h 12"/>
                <a:gd name="T6" fmla="*/ 5 w 11"/>
                <a:gd name="T7" fmla="*/ 24 h 12"/>
                <a:gd name="T8" fmla="*/ 11 w 1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0"/>
                  </a:moveTo>
                  <a:lnTo>
                    <a:pt x="5" y="0"/>
                  </a:lnTo>
                  <a:lnTo>
                    <a:pt x="0" y="6"/>
                  </a:lnTo>
                  <a:lnTo>
                    <a:pt x="5" y="12"/>
                  </a:lnTo>
                  <a:lnTo>
                    <a:pt x="11" y="0"/>
                  </a:lnTo>
                  <a:close/>
                </a:path>
              </a:pathLst>
            </a:custGeom>
            <a:solidFill>
              <a:srgbClr val="E1E1E1"/>
            </a:solidFill>
            <a:ln w="9525">
              <a:solidFill>
                <a:srgbClr val="000000"/>
              </a:solidFill>
              <a:prstDash val="solid"/>
              <a:round/>
              <a:headEnd/>
              <a:tailEnd/>
            </a:ln>
          </p:spPr>
          <p:txBody>
            <a:bodyPr/>
            <a:lstStyle/>
            <a:p>
              <a:endParaRPr lang="en-US"/>
            </a:p>
          </p:txBody>
        </p:sp>
        <p:sp>
          <p:nvSpPr>
            <p:cNvPr id="11298" name="Freeform 52"/>
            <p:cNvSpPr>
              <a:spLocks noChangeAspect="1"/>
            </p:cNvSpPr>
            <p:nvPr/>
          </p:nvSpPr>
          <p:spPr bwMode="auto">
            <a:xfrm>
              <a:off x="4443" y="2672"/>
              <a:ext cx="13" cy="13"/>
            </a:xfrm>
            <a:custGeom>
              <a:avLst/>
              <a:gdLst>
                <a:gd name="T0" fmla="*/ 24 w 12"/>
                <a:gd name="T1" fmla="*/ 15 h 12"/>
                <a:gd name="T2" fmla="*/ 15 w 12"/>
                <a:gd name="T3" fmla="*/ 24 h 12"/>
                <a:gd name="T4" fmla="*/ 0 w 12"/>
                <a:gd name="T5" fmla="*/ 24 h 12"/>
                <a:gd name="T6" fmla="*/ 0 w 12"/>
                <a:gd name="T7" fmla="*/ 0 h 12"/>
                <a:gd name="T8" fmla="*/ 24 w 12"/>
                <a:gd name="T9" fmla="*/ 1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12"/>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1299" name="Freeform 53"/>
            <p:cNvSpPr>
              <a:spLocks noChangeAspect="1"/>
            </p:cNvSpPr>
            <p:nvPr/>
          </p:nvSpPr>
          <p:spPr bwMode="auto">
            <a:xfrm>
              <a:off x="4710" y="2712"/>
              <a:ext cx="6" cy="27"/>
            </a:xfrm>
            <a:custGeom>
              <a:avLst/>
              <a:gdLst>
                <a:gd name="T0" fmla="*/ 6 w 6"/>
                <a:gd name="T1" fmla="*/ 53 h 24"/>
                <a:gd name="T2" fmla="*/ 6 w 6"/>
                <a:gd name="T3" fmla="*/ 53 h 24"/>
                <a:gd name="T4" fmla="*/ 6 w 6"/>
                <a:gd name="T5" fmla="*/ 18 h 24"/>
                <a:gd name="T6" fmla="*/ 6 w 6"/>
                <a:gd name="T7" fmla="*/ 0 h 24"/>
                <a:gd name="T8" fmla="*/ 0 w 6"/>
                <a:gd name="T9" fmla="*/ 69 h 24"/>
                <a:gd name="T10" fmla="*/ 6 w 6"/>
                <a:gd name="T11" fmla="*/ 53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4">
                  <a:moveTo>
                    <a:pt x="6" y="18"/>
                  </a:moveTo>
                  <a:lnTo>
                    <a:pt x="6" y="18"/>
                  </a:lnTo>
                  <a:lnTo>
                    <a:pt x="6" y="6"/>
                  </a:lnTo>
                  <a:lnTo>
                    <a:pt x="6" y="0"/>
                  </a:lnTo>
                  <a:lnTo>
                    <a:pt x="0" y="24"/>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11300" name="Rectangle 54"/>
            <p:cNvSpPr>
              <a:spLocks noChangeAspect="1" noChangeArrowheads="1"/>
            </p:cNvSpPr>
            <p:nvPr/>
          </p:nvSpPr>
          <p:spPr bwMode="auto">
            <a:xfrm>
              <a:off x="4916" y="2739"/>
              <a:ext cx="6" cy="14"/>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01" name="Freeform 55"/>
            <p:cNvSpPr>
              <a:spLocks noChangeAspect="1"/>
            </p:cNvSpPr>
            <p:nvPr/>
          </p:nvSpPr>
          <p:spPr bwMode="auto">
            <a:xfrm>
              <a:off x="4286" y="2631"/>
              <a:ext cx="11" cy="20"/>
            </a:xfrm>
            <a:custGeom>
              <a:avLst/>
              <a:gdLst>
                <a:gd name="T0" fmla="*/ 6 w 12"/>
                <a:gd name="T1" fmla="*/ 46 h 18"/>
                <a:gd name="T2" fmla="*/ 0 w 12"/>
                <a:gd name="T3" fmla="*/ 46 h 18"/>
                <a:gd name="T4" fmla="*/ 0 w 12"/>
                <a:gd name="T5" fmla="*/ 0 h 18"/>
                <a:gd name="T6" fmla="*/ 6 w 12"/>
                <a:gd name="T7" fmla="*/ 46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12" y="18"/>
                  </a:moveTo>
                  <a:lnTo>
                    <a:pt x="0" y="18"/>
                  </a:lnTo>
                  <a:lnTo>
                    <a:pt x="0" y="0"/>
                  </a:lnTo>
                  <a:lnTo>
                    <a:pt x="12" y="18"/>
                  </a:lnTo>
                  <a:close/>
                </a:path>
              </a:pathLst>
            </a:custGeom>
            <a:solidFill>
              <a:srgbClr val="E1E1E1"/>
            </a:solidFill>
            <a:ln w="9525">
              <a:solidFill>
                <a:srgbClr val="000000"/>
              </a:solidFill>
              <a:prstDash val="solid"/>
              <a:round/>
              <a:headEnd/>
              <a:tailEnd/>
            </a:ln>
          </p:spPr>
          <p:txBody>
            <a:bodyPr/>
            <a:lstStyle/>
            <a:p>
              <a:endParaRPr lang="en-US"/>
            </a:p>
          </p:txBody>
        </p:sp>
        <p:sp>
          <p:nvSpPr>
            <p:cNvPr id="11302" name="Freeform 56"/>
            <p:cNvSpPr>
              <a:spLocks noChangeAspect="1"/>
            </p:cNvSpPr>
            <p:nvPr/>
          </p:nvSpPr>
          <p:spPr bwMode="auto">
            <a:xfrm>
              <a:off x="4703" y="2719"/>
              <a:ext cx="7" cy="13"/>
            </a:xfrm>
            <a:custGeom>
              <a:avLst/>
              <a:gdLst>
                <a:gd name="T0" fmla="*/ 25 w 6"/>
                <a:gd name="T1" fmla="*/ 15 h 12"/>
                <a:gd name="T2" fmla="*/ 25 w 6"/>
                <a:gd name="T3" fmla="*/ 0 h 12"/>
                <a:gd name="T4" fmla="*/ 25 w 6"/>
                <a:gd name="T5" fmla="*/ 0 h 12"/>
                <a:gd name="T6" fmla="*/ 0 w 6"/>
                <a:gd name="T7" fmla="*/ 24 h 12"/>
                <a:gd name="T8" fmla="*/ 25 w 6"/>
                <a:gd name="T9" fmla="*/ 1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6"/>
                  </a:moveTo>
                  <a:lnTo>
                    <a:pt x="6" y="0"/>
                  </a:lnTo>
                  <a:lnTo>
                    <a:pt x="0" y="12"/>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1303" name="Freeform 57"/>
            <p:cNvSpPr>
              <a:spLocks noChangeAspect="1"/>
            </p:cNvSpPr>
            <p:nvPr/>
          </p:nvSpPr>
          <p:spPr bwMode="auto">
            <a:xfrm>
              <a:off x="4741" y="2651"/>
              <a:ext cx="18" cy="7"/>
            </a:xfrm>
            <a:custGeom>
              <a:avLst/>
              <a:gdLst>
                <a:gd name="T0" fmla="*/ 18 w 18"/>
                <a:gd name="T1" fmla="*/ 25 h 6"/>
                <a:gd name="T2" fmla="*/ 6 w 18"/>
                <a:gd name="T3" fmla="*/ 0 h 6"/>
                <a:gd name="T4" fmla="*/ 0 w 18"/>
                <a:gd name="T5" fmla="*/ 25 h 6"/>
                <a:gd name="T6" fmla="*/ 18 w 18"/>
                <a:gd name="T7" fmla="*/ 25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6" y="0"/>
                  </a:lnTo>
                  <a:lnTo>
                    <a:pt x="0" y="6"/>
                  </a:lnTo>
                  <a:lnTo>
                    <a:pt x="18" y="6"/>
                  </a:lnTo>
                  <a:close/>
                </a:path>
              </a:pathLst>
            </a:custGeom>
            <a:solidFill>
              <a:srgbClr val="E1E1E1"/>
            </a:solidFill>
            <a:ln w="9525">
              <a:solidFill>
                <a:srgbClr val="000000"/>
              </a:solidFill>
              <a:prstDash val="solid"/>
              <a:round/>
              <a:headEnd/>
              <a:tailEnd/>
            </a:ln>
          </p:spPr>
          <p:txBody>
            <a:bodyPr/>
            <a:lstStyle/>
            <a:p>
              <a:endParaRPr lang="en-US"/>
            </a:p>
          </p:txBody>
        </p:sp>
        <p:sp>
          <p:nvSpPr>
            <p:cNvPr id="11304" name="Freeform 58"/>
            <p:cNvSpPr>
              <a:spLocks noChangeAspect="1"/>
            </p:cNvSpPr>
            <p:nvPr/>
          </p:nvSpPr>
          <p:spPr bwMode="auto">
            <a:xfrm>
              <a:off x="4911" y="2753"/>
              <a:ext cx="5" cy="13"/>
            </a:xfrm>
            <a:custGeom>
              <a:avLst/>
              <a:gdLst>
                <a:gd name="T0" fmla="*/ 3 w 6"/>
                <a:gd name="T1" fmla="*/ 15 h 12"/>
                <a:gd name="T2" fmla="*/ 0 w 6"/>
                <a:gd name="T3" fmla="*/ 24 h 12"/>
                <a:gd name="T4" fmla="*/ 0 w 6"/>
                <a:gd name="T5" fmla="*/ 0 h 12"/>
                <a:gd name="T6" fmla="*/ 3 w 6"/>
                <a:gd name="T7" fmla="*/ 1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6"/>
                  </a:moveTo>
                  <a:lnTo>
                    <a:pt x="0" y="12"/>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1305" name="Freeform 59"/>
            <p:cNvSpPr>
              <a:spLocks noChangeAspect="1"/>
            </p:cNvSpPr>
            <p:nvPr/>
          </p:nvSpPr>
          <p:spPr bwMode="auto">
            <a:xfrm>
              <a:off x="4529" y="2766"/>
              <a:ext cx="23" cy="7"/>
            </a:xfrm>
            <a:custGeom>
              <a:avLst/>
              <a:gdLst>
                <a:gd name="T0" fmla="*/ 15 w 24"/>
                <a:gd name="T1" fmla="*/ 0 h 6"/>
                <a:gd name="T2" fmla="*/ 6 w 24"/>
                <a:gd name="T3" fmla="*/ 25 h 6"/>
                <a:gd name="T4" fmla="*/ 0 w 24"/>
                <a:gd name="T5" fmla="*/ 25 h 6"/>
                <a:gd name="T6" fmla="*/ 15 w 24"/>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6">
                  <a:moveTo>
                    <a:pt x="24" y="0"/>
                  </a:moveTo>
                  <a:lnTo>
                    <a:pt x="6" y="6"/>
                  </a:lnTo>
                  <a:lnTo>
                    <a:pt x="0" y="6"/>
                  </a:lnTo>
                  <a:lnTo>
                    <a:pt x="24" y="0"/>
                  </a:lnTo>
                  <a:close/>
                </a:path>
              </a:pathLst>
            </a:custGeom>
            <a:solidFill>
              <a:srgbClr val="E1E1E1"/>
            </a:solidFill>
            <a:ln w="9525">
              <a:solidFill>
                <a:srgbClr val="000000"/>
              </a:solidFill>
              <a:prstDash val="solid"/>
              <a:round/>
              <a:headEnd/>
              <a:tailEnd/>
            </a:ln>
          </p:spPr>
          <p:txBody>
            <a:bodyPr/>
            <a:lstStyle/>
            <a:p>
              <a:endParaRPr lang="en-US"/>
            </a:p>
          </p:txBody>
        </p:sp>
        <p:sp>
          <p:nvSpPr>
            <p:cNvPr id="11306" name="Freeform 60"/>
            <p:cNvSpPr>
              <a:spLocks noChangeAspect="1"/>
            </p:cNvSpPr>
            <p:nvPr/>
          </p:nvSpPr>
          <p:spPr bwMode="auto">
            <a:xfrm>
              <a:off x="4559" y="2503"/>
              <a:ext cx="13" cy="20"/>
            </a:xfrm>
            <a:custGeom>
              <a:avLst/>
              <a:gdLst>
                <a:gd name="T0" fmla="*/ 15 w 12"/>
                <a:gd name="T1" fmla="*/ 46 h 18"/>
                <a:gd name="T2" fmla="*/ 0 w 12"/>
                <a:gd name="T3" fmla="*/ 16 h 18"/>
                <a:gd name="T4" fmla="*/ 24 w 12"/>
                <a:gd name="T5" fmla="*/ 0 h 18"/>
                <a:gd name="T6" fmla="*/ 24 w 12"/>
                <a:gd name="T7" fmla="*/ 0 h 18"/>
                <a:gd name="T8" fmla="*/ 24 w 12"/>
                <a:gd name="T9" fmla="*/ 30 h 18"/>
                <a:gd name="T10" fmla="*/ 15 w 12"/>
                <a:gd name="T11" fmla="*/ 46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6" y="18"/>
                  </a:moveTo>
                  <a:lnTo>
                    <a:pt x="0" y="6"/>
                  </a:lnTo>
                  <a:lnTo>
                    <a:pt x="12" y="0"/>
                  </a:lnTo>
                  <a:lnTo>
                    <a:pt x="12" y="12"/>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11307" name="Freeform 61"/>
            <p:cNvSpPr>
              <a:spLocks noChangeAspect="1"/>
            </p:cNvSpPr>
            <p:nvPr/>
          </p:nvSpPr>
          <p:spPr bwMode="auto">
            <a:xfrm>
              <a:off x="5341" y="2455"/>
              <a:ext cx="1" cy="7"/>
            </a:xfrm>
            <a:custGeom>
              <a:avLst/>
              <a:gdLst>
                <a:gd name="T0" fmla="*/ 0 w 1"/>
                <a:gd name="T1" fmla="*/ 0 h 6"/>
                <a:gd name="T2" fmla="*/ 0 w 1"/>
                <a:gd name="T3" fmla="*/ 0 h 6"/>
                <a:gd name="T4" fmla="*/ 0 w 1"/>
                <a:gd name="T5" fmla="*/ 0 h 6"/>
                <a:gd name="T6" fmla="*/ 0 w 1"/>
                <a:gd name="T7" fmla="*/ 25 h 6"/>
                <a:gd name="T8" fmla="*/ 0 w 1"/>
                <a:gd name="T9" fmla="*/ 25 h 6"/>
                <a:gd name="T10" fmla="*/ 0 w 1"/>
                <a:gd name="T11" fmla="*/ 25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308" name="Freeform 62"/>
            <p:cNvSpPr>
              <a:spLocks noChangeAspect="1"/>
            </p:cNvSpPr>
            <p:nvPr/>
          </p:nvSpPr>
          <p:spPr bwMode="auto">
            <a:xfrm>
              <a:off x="5426" y="2489"/>
              <a:ext cx="1" cy="7"/>
            </a:xfrm>
            <a:custGeom>
              <a:avLst/>
              <a:gdLst>
                <a:gd name="T0" fmla="*/ 0 w 1"/>
                <a:gd name="T1" fmla="*/ 25 h 6"/>
                <a:gd name="T2" fmla="*/ 0 w 1"/>
                <a:gd name="T3" fmla="*/ 25 h 6"/>
                <a:gd name="T4" fmla="*/ 0 w 1"/>
                <a:gd name="T5" fmla="*/ 25 h 6"/>
                <a:gd name="T6" fmla="*/ 0 w 1"/>
                <a:gd name="T7" fmla="*/ 0 h 6"/>
                <a:gd name="T8" fmla="*/ 0 w 1"/>
                <a:gd name="T9" fmla="*/ 25 h 6"/>
                <a:gd name="T10" fmla="*/ 0 w 1"/>
                <a:gd name="T11" fmla="*/ 25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309" name="Freeform 63"/>
            <p:cNvSpPr>
              <a:spLocks noChangeAspect="1"/>
            </p:cNvSpPr>
            <p:nvPr/>
          </p:nvSpPr>
          <p:spPr bwMode="auto">
            <a:xfrm>
              <a:off x="4977" y="2395"/>
              <a:ext cx="1" cy="6"/>
            </a:xfrm>
            <a:custGeom>
              <a:avLst/>
              <a:gdLst>
                <a:gd name="T0" fmla="*/ 0 w 1"/>
                <a:gd name="T1" fmla="*/ 6 h 6"/>
                <a:gd name="T2" fmla="*/ 0 w 1"/>
                <a:gd name="T3" fmla="*/ 6 h 6"/>
                <a:gd name="T4" fmla="*/ 0 w 1"/>
                <a:gd name="T5" fmla="*/ 6 h 6"/>
                <a:gd name="T6" fmla="*/ 0 w 1"/>
                <a:gd name="T7" fmla="*/ 0 h 6"/>
                <a:gd name="T8" fmla="*/ 0 w 1"/>
                <a:gd name="T9" fmla="*/ 0 h 6"/>
                <a:gd name="T10" fmla="*/ 0 w 1"/>
                <a:gd name="T11" fmla="*/ 0 h 6"/>
                <a:gd name="T12" fmla="*/ 0 w 1"/>
                <a:gd name="T13" fmla="*/ 6 h 6"/>
                <a:gd name="T14" fmla="*/ 0 w 1"/>
                <a:gd name="T15" fmla="*/ 6 h 6"/>
                <a:gd name="T16" fmla="*/ 0 w 1"/>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310" name="Freeform 64"/>
            <p:cNvSpPr>
              <a:spLocks noChangeAspect="1"/>
            </p:cNvSpPr>
            <p:nvPr/>
          </p:nvSpPr>
          <p:spPr bwMode="auto">
            <a:xfrm>
              <a:off x="5220" y="24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311" name="Freeform 65"/>
            <p:cNvSpPr>
              <a:spLocks noChangeAspect="1"/>
            </p:cNvSpPr>
            <p:nvPr/>
          </p:nvSpPr>
          <p:spPr bwMode="auto">
            <a:xfrm>
              <a:off x="5226" y="2442"/>
              <a:ext cx="1" cy="7"/>
            </a:xfrm>
            <a:custGeom>
              <a:avLst/>
              <a:gdLst>
                <a:gd name="T0" fmla="*/ 0 w 1"/>
                <a:gd name="T1" fmla="*/ 0 h 6"/>
                <a:gd name="T2" fmla="*/ 0 w 1"/>
                <a:gd name="T3" fmla="*/ 0 h 6"/>
                <a:gd name="T4" fmla="*/ 0 w 1"/>
                <a:gd name="T5" fmla="*/ 25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312" name="Freeform 66"/>
            <p:cNvSpPr>
              <a:spLocks noChangeAspect="1"/>
            </p:cNvSpPr>
            <p:nvPr/>
          </p:nvSpPr>
          <p:spPr bwMode="auto">
            <a:xfrm>
              <a:off x="4480" y="2455"/>
              <a:ext cx="169" cy="136"/>
            </a:xfrm>
            <a:custGeom>
              <a:avLst/>
              <a:gdLst>
                <a:gd name="T0" fmla="*/ 142 w 167"/>
                <a:gd name="T1" fmla="*/ 0 h 120"/>
                <a:gd name="T2" fmla="*/ 155 w 167"/>
                <a:gd name="T3" fmla="*/ 37 h 120"/>
                <a:gd name="T4" fmla="*/ 155 w 167"/>
                <a:gd name="T5" fmla="*/ 75 h 120"/>
                <a:gd name="T6" fmla="*/ 161 w 167"/>
                <a:gd name="T7" fmla="*/ 54 h 120"/>
                <a:gd name="T8" fmla="*/ 161 w 167"/>
                <a:gd name="T9" fmla="*/ 75 h 120"/>
                <a:gd name="T10" fmla="*/ 167 w 167"/>
                <a:gd name="T11" fmla="*/ 75 h 120"/>
                <a:gd name="T12" fmla="*/ 185 w 167"/>
                <a:gd name="T13" fmla="*/ 110 h 120"/>
                <a:gd name="T14" fmla="*/ 167 w 167"/>
                <a:gd name="T15" fmla="*/ 128 h 120"/>
                <a:gd name="T16" fmla="*/ 173 w 167"/>
                <a:gd name="T17" fmla="*/ 145 h 120"/>
                <a:gd name="T18" fmla="*/ 161 w 167"/>
                <a:gd name="T19" fmla="*/ 164 h 120"/>
                <a:gd name="T20" fmla="*/ 155 w 167"/>
                <a:gd name="T21" fmla="*/ 164 h 120"/>
                <a:gd name="T22" fmla="*/ 142 w 167"/>
                <a:gd name="T23" fmla="*/ 164 h 120"/>
                <a:gd name="T24" fmla="*/ 117 w 167"/>
                <a:gd name="T25" fmla="*/ 164 h 120"/>
                <a:gd name="T26" fmla="*/ 111 w 167"/>
                <a:gd name="T27" fmla="*/ 205 h 120"/>
                <a:gd name="T28" fmla="*/ 111 w 167"/>
                <a:gd name="T29" fmla="*/ 239 h 120"/>
                <a:gd name="T30" fmla="*/ 105 w 167"/>
                <a:gd name="T31" fmla="*/ 277 h 120"/>
                <a:gd name="T32" fmla="*/ 99 w 167"/>
                <a:gd name="T33" fmla="*/ 331 h 120"/>
                <a:gd name="T34" fmla="*/ 81 w 167"/>
                <a:gd name="T35" fmla="*/ 349 h 120"/>
                <a:gd name="T36" fmla="*/ 57 w 167"/>
                <a:gd name="T37" fmla="*/ 331 h 120"/>
                <a:gd name="T38" fmla="*/ 51 w 167"/>
                <a:gd name="T39" fmla="*/ 349 h 120"/>
                <a:gd name="T40" fmla="*/ 18 w 167"/>
                <a:gd name="T41" fmla="*/ 369 h 120"/>
                <a:gd name="T42" fmla="*/ 6 w 167"/>
                <a:gd name="T43" fmla="*/ 349 h 120"/>
                <a:gd name="T44" fmla="*/ 0 w 167"/>
                <a:gd name="T45" fmla="*/ 298 h 120"/>
                <a:gd name="T46" fmla="*/ 0 w 167"/>
                <a:gd name="T47" fmla="*/ 314 h 120"/>
                <a:gd name="T48" fmla="*/ 12 w 167"/>
                <a:gd name="T49" fmla="*/ 331 h 120"/>
                <a:gd name="T50" fmla="*/ 30 w 167"/>
                <a:gd name="T51" fmla="*/ 349 h 120"/>
                <a:gd name="T52" fmla="*/ 24 w 167"/>
                <a:gd name="T53" fmla="*/ 331 h 120"/>
                <a:gd name="T54" fmla="*/ 30 w 167"/>
                <a:gd name="T55" fmla="*/ 331 h 120"/>
                <a:gd name="T56" fmla="*/ 30 w 167"/>
                <a:gd name="T57" fmla="*/ 298 h 120"/>
                <a:gd name="T58" fmla="*/ 30 w 167"/>
                <a:gd name="T59" fmla="*/ 277 h 120"/>
                <a:gd name="T60" fmla="*/ 30 w 167"/>
                <a:gd name="T61" fmla="*/ 258 h 120"/>
                <a:gd name="T62" fmla="*/ 51 w 167"/>
                <a:gd name="T63" fmla="*/ 258 h 120"/>
                <a:gd name="T64" fmla="*/ 63 w 167"/>
                <a:gd name="T65" fmla="*/ 239 h 120"/>
                <a:gd name="T66" fmla="*/ 75 w 167"/>
                <a:gd name="T67" fmla="*/ 185 h 120"/>
                <a:gd name="T68" fmla="*/ 87 w 167"/>
                <a:gd name="T69" fmla="*/ 145 h 120"/>
                <a:gd name="T70" fmla="*/ 93 w 167"/>
                <a:gd name="T71" fmla="*/ 185 h 120"/>
                <a:gd name="T72" fmla="*/ 99 w 167"/>
                <a:gd name="T73" fmla="*/ 164 h 120"/>
                <a:gd name="T74" fmla="*/ 99 w 167"/>
                <a:gd name="T75" fmla="*/ 128 h 120"/>
                <a:gd name="T76" fmla="*/ 105 w 167"/>
                <a:gd name="T77" fmla="*/ 164 h 120"/>
                <a:gd name="T78" fmla="*/ 105 w 167"/>
                <a:gd name="T79" fmla="*/ 128 h 120"/>
                <a:gd name="T80" fmla="*/ 111 w 167"/>
                <a:gd name="T81" fmla="*/ 128 h 120"/>
                <a:gd name="T82" fmla="*/ 111 w 167"/>
                <a:gd name="T83" fmla="*/ 110 h 120"/>
                <a:gd name="T84" fmla="*/ 111 w 167"/>
                <a:gd name="T85" fmla="*/ 95 h 120"/>
                <a:gd name="T86" fmla="*/ 130 w 167"/>
                <a:gd name="T87" fmla="*/ 0 h 120"/>
                <a:gd name="T88" fmla="*/ 130 w 167"/>
                <a:gd name="T89" fmla="*/ 18 h 120"/>
                <a:gd name="T90" fmla="*/ 142 w 167"/>
                <a:gd name="T91" fmla="*/ 0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7" h="120">
                  <a:moveTo>
                    <a:pt x="125" y="0"/>
                  </a:moveTo>
                  <a:lnTo>
                    <a:pt x="137" y="12"/>
                  </a:lnTo>
                  <a:lnTo>
                    <a:pt x="137" y="24"/>
                  </a:lnTo>
                  <a:lnTo>
                    <a:pt x="143" y="18"/>
                  </a:lnTo>
                  <a:lnTo>
                    <a:pt x="143" y="24"/>
                  </a:lnTo>
                  <a:lnTo>
                    <a:pt x="149" y="24"/>
                  </a:lnTo>
                  <a:lnTo>
                    <a:pt x="167" y="36"/>
                  </a:lnTo>
                  <a:lnTo>
                    <a:pt x="149" y="42"/>
                  </a:lnTo>
                  <a:lnTo>
                    <a:pt x="155" y="48"/>
                  </a:lnTo>
                  <a:lnTo>
                    <a:pt x="143" y="54"/>
                  </a:lnTo>
                  <a:lnTo>
                    <a:pt x="137" y="54"/>
                  </a:lnTo>
                  <a:lnTo>
                    <a:pt x="125" y="54"/>
                  </a:lnTo>
                  <a:lnTo>
                    <a:pt x="108" y="54"/>
                  </a:lnTo>
                  <a:lnTo>
                    <a:pt x="102" y="66"/>
                  </a:lnTo>
                  <a:lnTo>
                    <a:pt x="102" y="78"/>
                  </a:lnTo>
                  <a:lnTo>
                    <a:pt x="96" y="90"/>
                  </a:lnTo>
                  <a:lnTo>
                    <a:pt x="90" y="108"/>
                  </a:lnTo>
                  <a:lnTo>
                    <a:pt x="72" y="114"/>
                  </a:lnTo>
                  <a:lnTo>
                    <a:pt x="48" y="108"/>
                  </a:lnTo>
                  <a:lnTo>
                    <a:pt x="42" y="114"/>
                  </a:lnTo>
                  <a:lnTo>
                    <a:pt x="18" y="120"/>
                  </a:lnTo>
                  <a:lnTo>
                    <a:pt x="6" y="114"/>
                  </a:lnTo>
                  <a:lnTo>
                    <a:pt x="0" y="96"/>
                  </a:lnTo>
                  <a:lnTo>
                    <a:pt x="0" y="102"/>
                  </a:lnTo>
                  <a:lnTo>
                    <a:pt x="12" y="108"/>
                  </a:lnTo>
                  <a:lnTo>
                    <a:pt x="30" y="114"/>
                  </a:lnTo>
                  <a:lnTo>
                    <a:pt x="24" y="108"/>
                  </a:lnTo>
                  <a:lnTo>
                    <a:pt x="30" y="108"/>
                  </a:lnTo>
                  <a:lnTo>
                    <a:pt x="30" y="96"/>
                  </a:lnTo>
                  <a:lnTo>
                    <a:pt x="30" y="90"/>
                  </a:lnTo>
                  <a:lnTo>
                    <a:pt x="30" y="84"/>
                  </a:lnTo>
                  <a:lnTo>
                    <a:pt x="42" y="84"/>
                  </a:lnTo>
                  <a:lnTo>
                    <a:pt x="54" y="78"/>
                  </a:lnTo>
                  <a:lnTo>
                    <a:pt x="66" y="60"/>
                  </a:lnTo>
                  <a:lnTo>
                    <a:pt x="78" y="48"/>
                  </a:lnTo>
                  <a:lnTo>
                    <a:pt x="84" y="60"/>
                  </a:lnTo>
                  <a:lnTo>
                    <a:pt x="90" y="54"/>
                  </a:lnTo>
                  <a:lnTo>
                    <a:pt x="90" y="42"/>
                  </a:lnTo>
                  <a:lnTo>
                    <a:pt x="96" y="54"/>
                  </a:lnTo>
                  <a:lnTo>
                    <a:pt x="96" y="42"/>
                  </a:lnTo>
                  <a:lnTo>
                    <a:pt x="102" y="42"/>
                  </a:lnTo>
                  <a:lnTo>
                    <a:pt x="102" y="36"/>
                  </a:lnTo>
                  <a:lnTo>
                    <a:pt x="102" y="30"/>
                  </a:lnTo>
                  <a:lnTo>
                    <a:pt x="119" y="0"/>
                  </a:lnTo>
                  <a:lnTo>
                    <a:pt x="119" y="6"/>
                  </a:lnTo>
                  <a:lnTo>
                    <a:pt x="125" y="0"/>
                  </a:lnTo>
                  <a:close/>
                </a:path>
              </a:pathLst>
            </a:custGeom>
            <a:solidFill>
              <a:srgbClr val="E1E1E1"/>
            </a:solidFill>
            <a:ln w="9525">
              <a:solidFill>
                <a:srgbClr val="000000"/>
              </a:solidFill>
              <a:prstDash val="solid"/>
              <a:round/>
              <a:headEnd/>
              <a:tailEnd/>
            </a:ln>
          </p:spPr>
          <p:txBody>
            <a:bodyPr/>
            <a:lstStyle/>
            <a:p>
              <a:endParaRPr lang="en-US"/>
            </a:p>
          </p:txBody>
        </p:sp>
        <p:sp>
          <p:nvSpPr>
            <p:cNvPr id="11313" name="Freeform 67"/>
            <p:cNvSpPr>
              <a:spLocks noChangeAspect="1"/>
            </p:cNvSpPr>
            <p:nvPr/>
          </p:nvSpPr>
          <p:spPr bwMode="auto">
            <a:xfrm>
              <a:off x="4304" y="2462"/>
              <a:ext cx="78" cy="122"/>
            </a:xfrm>
            <a:custGeom>
              <a:avLst/>
              <a:gdLst>
                <a:gd name="T0" fmla="*/ 66 w 78"/>
                <a:gd name="T1" fmla="*/ 324 h 108"/>
                <a:gd name="T2" fmla="*/ 48 w 78"/>
                <a:gd name="T3" fmla="*/ 270 h 108"/>
                <a:gd name="T4" fmla="*/ 24 w 78"/>
                <a:gd name="T5" fmla="*/ 234 h 108"/>
                <a:gd name="T6" fmla="*/ 18 w 78"/>
                <a:gd name="T7" fmla="*/ 162 h 108"/>
                <a:gd name="T8" fmla="*/ 12 w 78"/>
                <a:gd name="T9" fmla="*/ 89 h 108"/>
                <a:gd name="T10" fmla="*/ 0 w 78"/>
                <a:gd name="T11" fmla="*/ 18 h 108"/>
                <a:gd name="T12" fmla="*/ 6 w 78"/>
                <a:gd name="T13" fmla="*/ 0 h 108"/>
                <a:gd name="T14" fmla="*/ 18 w 78"/>
                <a:gd name="T15" fmla="*/ 37 h 108"/>
                <a:gd name="T16" fmla="*/ 18 w 78"/>
                <a:gd name="T17" fmla="*/ 53 h 108"/>
                <a:gd name="T18" fmla="*/ 30 w 78"/>
                <a:gd name="T19" fmla="*/ 53 h 108"/>
                <a:gd name="T20" fmla="*/ 36 w 78"/>
                <a:gd name="T21" fmla="*/ 37 h 108"/>
                <a:gd name="T22" fmla="*/ 48 w 78"/>
                <a:gd name="T23" fmla="*/ 53 h 108"/>
                <a:gd name="T24" fmla="*/ 60 w 78"/>
                <a:gd name="T25" fmla="*/ 89 h 108"/>
                <a:gd name="T26" fmla="*/ 60 w 78"/>
                <a:gd name="T27" fmla="*/ 162 h 108"/>
                <a:gd name="T28" fmla="*/ 66 w 78"/>
                <a:gd name="T29" fmla="*/ 214 h 108"/>
                <a:gd name="T30" fmla="*/ 72 w 78"/>
                <a:gd name="T31" fmla="*/ 270 h 108"/>
                <a:gd name="T32" fmla="*/ 78 w 78"/>
                <a:gd name="T33" fmla="*/ 305 h 108"/>
                <a:gd name="T34" fmla="*/ 72 w 78"/>
                <a:gd name="T35" fmla="*/ 305 h 108"/>
                <a:gd name="T36" fmla="*/ 66 w 78"/>
                <a:gd name="T37" fmla="*/ 324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08">
                  <a:moveTo>
                    <a:pt x="66" y="108"/>
                  </a:moveTo>
                  <a:lnTo>
                    <a:pt x="48" y="90"/>
                  </a:lnTo>
                  <a:lnTo>
                    <a:pt x="24" y="78"/>
                  </a:lnTo>
                  <a:lnTo>
                    <a:pt x="18" y="54"/>
                  </a:lnTo>
                  <a:lnTo>
                    <a:pt x="12" y="30"/>
                  </a:lnTo>
                  <a:lnTo>
                    <a:pt x="0" y="6"/>
                  </a:lnTo>
                  <a:lnTo>
                    <a:pt x="6" y="0"/>
                  </a:lnTo>
                  <a:lnTo>
                    <a:pt x="18" y="12"/>
                  </a:lnTo>
                  <a:lnTo>
                    <a:pt x="18" y="18"/>
                  </a:lnTo>
                  <a:lnTo>
                    <a:pt x="30" y="18"/>
                  </a:lnTo>
                  <a:lnTo>
                    <a:pt x="36" y="12"/>
                  </a:lnTo>
                  <a:lnTo>
                    <a:pt x="48" y="18"/>
                  </a:lnTo>
                  <a:lnTo>
                    <a:pt x="60" y="30"/>
                  </a:lnTo>
                  <a:lnTo>
                    <a:pt x="60" y="54"/>
                  </a:lnTo>
                  <a:lnTo>
                    <a:pt x="66" y="72"/>
                  </a:lnTo>
                  <a:lnTo>
                    <a:pt x="72" y="90"/>
                  </a:lnTo>
                  <a:lnTo>
                    <a:pt x="78" y="102"/>
                  </a:lnTo>
                  <a:lnTo>
                    <a:pt x="72" y="102"/>
                  </a:lnTo>
                  <a:lnTo>
                    <a:pt x="66" y="108"/>
                  </a:lnTo>
                  <a:close/>
                </a:path>
              </a:pathLst>
            </a:custGeom>
            <a:solidFill>
              <a:srgbClr val="E1E1E1"/>
            </a:solidFill>
            <a:ln w="9525">
              <a:solidFill>
                <a:srgbClr val="000000"/>
              </a:solidFill>
              <a:prstDash val="solid"/>
              <a:round/>
              <a:headEnd/>
              <a:tailEnd/>
            </a:ln>
          </p:spPr>
          <p:txBody>
            <a:bodyPr/>
            <a:lstStyle/>
            <a:p>
              <a:endParaRPr lang="en-US"/>
            </a:p>
          </p:txBody>
        </p:sp>
        <p:sp>
          <p:nvSpPr>
            <p:cNvPr id="11314" name="Freeform 68"/>
            <p:cNvSpPr>
              <a:spLocks noChangeAspect="1"/>
            </p:cNvSpPr>
            <p:nvPr/>
          </p:nvSpPr>
          <p:spPr bwMode="auto">
            <a:xfrm>
              <a:off x="5523" y="2449"/>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315" name="Rectangle 69"/>
            <p:cNvSpPr>
              <a:spLocks noChangeAspect="1" noChangeArrowheads="1"/>
            </p:cNvSpPr>
            <p:nvPr/>
          </p:nvSpPr>
          <p:spPr bwMode="auto">
            <a:xfrm>
              <a:off x="5583"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16" name="Rectangle 70"/>
            <p:cNvSpPr>
              <a:spLocks noChangeAspect="1" noChangeArrowheads="1"/>
            </p:cNvSpPr>
            <p:nvPr/>
          </p:nvSpPr>
          <p:spPr bwMode="auto">
            <a:xfrm>
              <a:off x="5516" y="248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17" name="Rectangle 71"/>
            <p:cNvSpPr>
              <a:spLocks noChangeAspect="1" noChangeArrowheads="1"/>
            </p:cNvSpPr>
            <p:nvPr/>
          </p:nvSpPr>
          <p:spPr bwMode="auto">
            <a:xfrm>
              <a:off x="5529" y="244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18" name="Rectangle 72"/>
            <p:cNvSpPr>
              <a:spLocks noChangeAspect="1" noChangeArrowheads="1"/>
            </p:cNvSpPr>
            <p:nvPr/>
          </p:nvSpPr>
          <p:spPr bwMode="auto">
            <a:xfrm>
              <a:off x="5505" y="2624"/>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19" name="Oval 73"/>
            <p:cNvSpPr>
              <a:spLocks noChangeAspect="1" noChangeArrowheads="1"/>
            </p:cNvSpPr>
            <p:nvPr/>
          </p:nvSpPr>
          <p:spPr bwMode="auto">
            <a:xfrm>
              <a:off x="4916" y="2442"/>
              <a:ext cx="0" cy="7"/>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20" name="Freeform 74"/>
            <p:cNvSpPr>
              <a:spLocks noChangeAspect="1"/>
            </p:cNvSpPr>
            <p:nvPr/>
          </p:nvSpPr>
          <p:spPr bwMode="auto">
            <a:xfrm>
              <a:off x="4916" y="24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321" name="Rectangle 75"/>
            <p:cNvSpPr>
              <a:spLocks noChangeAspect="1" noChangeArrowheads="1"/>
            </p:cNvSpPr>
            <p:nvPr/>
          </p:nvSpPr>
          <p:spPr bwMode="auto">
            <a:xfrm>
              <a:off x="4916" y="244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22" name="Rectangle 76"/>
            <p:cNvSpPr>
              <a:spLocks noChangeAspect="1" noChangeArrowheads="1"/>
            </p:cNvSpPr>
            <p:nvPr/>
          </p:nvSpPr>
          <p:spPr bwMode="auto">
            <a:xfrm>
              <a:off x="4911"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23" name="Rectangle 77"/>
            <p:cNvSpPr>
              <a:spLocks noChangeAspect="1" noChangeArrowheads="1"/>
            </p:cNvSpPr>
            <p:nvPr/>
          </p:nvSpPr>
          <p:spPr bwMode="auto">
            <a:xfrm>
              <a:off x="4911"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24" name="Freeform 78"/>
            <p:cNvSpPr>
              <a:spLocks noChangeAspect="1"/>
            </p:cNvSpPr>
            <p:nvPr/>
          </p:nvSpPr>
          <p:spPr bwMode="auto">
            <a:xfrm>
              <a:off x="5031" y="2672"/>
              <a:ext cx="170" cy="181"/>
            </a:xfrm>
            <a:custGeom>
              <a:avLst/>
              <a:gdLst>
                <a:gd name="T0" fmla="*/ 186 w 168"/>
                <a:gd name="T1" fmla="*/ 427 h 161"/>
                <a:gd name="T2" fmla="*/ 180 w 168"/>
                <a:gd name="T3" fmla="*/ 445 h 161"/>
                <a:gd name="T4" fmla="*/ 180 w 168"/>
                <a:gd name="T5" fmla="*/ 460 h 161"/>
                <a:gd name="T6" fmla="*/ 174 w 168"/>
                <a:gd name="T7" fmla="*/ 445 h 161"/>
                <a:gd name="T8" fmla="*/ 156 w 168"/>
                <a:gd name="T9" fmla="*/ 445 h 161"/>
                <a:gd name="T10" fmla="*/ 132 w 168"/>
                <a:gd name="T11" fmla="*/ 427 h 161"/>
                <a:gd name="T12" fmla="*/ 111 w 168"/>
                <a:gd name="T13" fmla="*/ 374 h 161"/>
                <a:gd name="T14" fmla="*/ 99 w 168"/>
                <a:gd name="T15" fmla="*/ 344 h 161"/>
                <a:gd name="T16" fmla="*/ 93 w 168"/>
                <a:gd name="T17" fmla="*/ 307 h 161"/>
                <a:gd name="T18" fmla="*/ 69 w 168"/>
                <a:gd name="T19" fmla="*/ 274 h 161"/>
                <a:gd name="T20" fmla="*/ 69 w 168"/>
                <a:gd name="T21" fmla="*/ 293 h 161"/>
                <a:gd name="T22" fmla="*/ 57 w 168"/>
                <a:gd name="T23" fmla="*/ 274 h 161"/>
                <a:gd name="T24" fmla="*/ 57 w 168"/>
                <a:gd name="T25" fmla="*/ 307 h 161"/>
                <a:gd name="T26" fmla="*/ 51 w 168"/>
                <a:gd name="T27" fmla="*/ 307 h 161"/>
                <a:gd name="T28" fmla="*/ 57 w 168"/>
                <a:gd name="T29" fmla="*/ 324 h 161"/>
                <a:gd name="T30" fmla="*/ 24 w 168"/>
                <a:gd name="T31" fmla="*/ 324 h 161"/>
                <a:gd name="T32" fmla="*/ 51 w 168"/>
                <a:gd name="T33" fmla="*/ 344 h 161"/>
                <a:gd name="T34" fmla="*/ 30 w 168"/>
                <a:gd name="T35" fmla="*/ 374 h 161"/>
                <a:gd name="T36" fmla="*/ 18 w 168"/>
                <a:gd name="T37" fmla="*/ 374 h 161"/>
                <a:gd name="T38" fmla="*/ 0 w 168"/>
                <a:gd name="T39" fmla="*/ 374 h 161"/>
                <a:gd name="T40" fmla="*/ 0 w 168"/>
                <a:gd name="T41" fmla="*/ 324 h 161"/>
                <a:gd name="T42" fmla="*/ 0 w 168"/>
                <a:gd name="T43" fmla="*/ 274 h 161"/>
                <a:gd name="T44" fmla="*/ 0 w 168"/>
                <a:gd name="T45" fmla="*/ 242 h 161"/>
                <a:gd name="T46" fmla="*/ 6 w 168"/>
                <a:gd name="T47" fmla="*/ 190 h 161"/>
                <a:gd name="T48" fmla="*/ 6 w 168"/>
                <a:gd name="T49" fmla="*/ 141 h 161"/>
                <a:gd name="T50" fmla="*/ 6 w 168"/>
                <a:gd name="T51" fmla="*/ 49 h 161"/>
                <a:gd name="T52" fmla="*/ 6 w 168"/>
                <a:gd name="T53" fmla="*/ 0 h 161"/>
                <a:gd name="T54" fmla="*/ 24 w 168"/>
                <a:gd name="T55" fmla="*/ 17 h 161"/>
                <a:gd name="T56" fmla="*/ 51 w 168"/>
                <a:gd name="T57" fmla="*/ 34 h 161"/>
                <a:gd name="T58" fmla="*/ 81 w 168"/>
                <a:gd name="T59" fmla="*/ 88 h 161"/>
                <a:gd name="T60" fmla="*/ 99 w 168"/>
                <a:gd name="T61" fmla="*/ 141 h 161"/>
                <a:gd name="T62" fmla="*/ 99 w 168"/>
                <a:gd name="T63" fmla="*/ 170 h 161"/>
                <a:gd name="T64" fmla="*/ 117 w 168"/>
                <a:gd name="T65" fmla="*/ 190 h 161"/>
                <a:gd name="T66" fmla="*/ 132 w 168"/>
                <a:gd name="T67" fmla="*/ 206 h 161"/>
                <a:gd name="T68" fmla="*/ 132 w 168"/>
                <a:gd name="T69" fmla="*/ 242 h 161"/>
                <a:gd name="T70" fmla="*/ 117 w 168"/>
                <a:gd name="T71" fmla="*/ 242 h 161"/>
                <a:gd name="T72" fmla="*/ 123 w 168"/>
                <a:gd name="T73" fmla="*/ 293 h 161"/>
                <a:gd name="T74" fmla="*/ 144 w 168"/>
                <a:gd name="T75" fmla="*/ 324 h 161"/>
                <a:gd name="T76" fmla="*/ 150 w 168"/>
                <a:gd name="T77" fmla="*/ 374 h 161"/>
                <a:gd name="T78" fmla="*/ 162 w 168"/>
                <a:gd name="T79" fmla="*/ 374 h 161"/>
                <a:gd name="T80" fmla="*/ 162 w 168"/>
                <a:gd name="T81" fmla="*/ 390 h 161"/>
                <a:gd name="T82" fmla="*/ 174 w 168"/>
                <a:gd name="T83" fmla="*/ 409 h 161"/>
                <a:gd name="T84" fmla="*/ 168 w 168"/>
                <a:gd name="T85" fmla="*/ 409 h 161"/>
                <a:gd name="T86" fmla="*/ 186 w 168"/>
                <a:gd name="T87" fmla="*/ 427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8" h="161">
                  <a:moveTo>
                    <a:pt x="168" y="149"/>
                  </a:moveTo>
                  <a:lnTo>
                    <a:pt x="162" y="155"/>
                  </a:lnTo>
                  <a:lnTo>
                    <a:pt x="162" y="161"/>
                  </a:lnTo>
                  <a:lnTo>
                    <a:pt x="156" y="155"/>
                  </a:lnTo>
                  <a:lnTo>
                    <a:pt x="138" y="155"/>
                  </a:lnTo>
                  <a:lnTo>
                    <a:pt x="120" y="149"/>
                  </a:lnTo>
                  <a:lnTo>
                    <a:pt x="102" y="131"/>
                  </a:lnTo>
                  <a:lnTo>
                    <a:pt x="90" y="119"/>
                  </a:lnTo>
                  <a:lnTo>
                    <a:pt x="84" y="107"/>
                  </a:lnTo>
                  <a:lnTo>
                    <a:pt x="60" y="96"/>
                  </a:lnTo>
                  <a:lnTo>
                    <a:pt x="60" y="102"/>
                  </a:lnTo>
                  <a:lnTo>
                    <a:pt x="48" y="96"/>
                  </a:lnTo>
                  <a:lnTo>
                    <a:pt x="48" y="107"/>
                  </a:lnTo>
                  <a:lnTo>
                    <a:pt x="42" y="107"/>
                  </a:lnTo>
                  <a:lnTo>
                    <a:pt x="48" y="113"/>
                  </a:lnTo>
                  <a:lnTo>
                    <a:pt x="24" y="113"/>
                  </a:lnTo>
                  <a:lnTo>
                    <a:pt x="42" y="119"/>
                  </a:lnTo>
                  <a:lnTo>
                    <a:pt x="30" y="131"/>
                  </a:lnTo>
                  <a:lnTo>
                    <a:pt x="18" y="131"/>
                  </a:lnTo>
                  <a:lnTo>
                    <a:pt x="0" y="131"/>
                  </a:lnTo>
                  <a:lnTo>
                    <a:pt x="0" y="113"/>
                  </a:lnTo>
                  <a:lnTo>
                    <a:pt x="0" y="96"/>
                  </a:lnTo>
                  <a:lnTo>
                    <a:pt x="0" y="84"/>
                  </a:lnTo>
                  <a:lnTo>
                    <a:pt x="6" y="66"/>
                  </a:lnTo>
                  <a:lnTo>
                    <a:pt x="6" y="48"/>
                  </a:lnTo>
                  <a:lnTo>
                    <a:pt x="6" y="18"/>
                  </a:lnTo>
                  <a:lnTo>
                    <a:pt x="6" y="0"/>
                  </a:lnTo>
                  <a:lnTo>
                    <a:pt x="24" y="6"/>
                  </a:lnTo>
                  <a:lnTo>
                    <a:pt x="42" y="12"/>
                  </a:lnTo>
                  <a:lnTo>
                    <a:pt x="72" y="30"/>
                  </a:lnTo>
                  <a:lnTo>
                    <a:pt x="90" y="48"/>
                  </a:lnTo>
                  <a:lnTo>
                    <a:pt x="90" y="60"/>
                  </a:lnTo>
                  <a:lnTo>
                    <a:pt x="108" y="66"/>
                  </a:lnTo>
                  <a:lnTo>
                    <a:pt x="120" y="72"/>
                  </a:lnTo>
                  <a:lnTo>
                    <a:pt x="120" y="84"/>
                  </a:lnTo>
                  <a:lnTo>
                    <a:pt x="108" y="84"/>
                  </a:lnTo>
                  <a:lnTo>
                    <a:pt x="114" y="102"/>
                  </a:lnTo>
                  <a:lnTo>
                    <a:pt x="126" y="113"/>
                  </a:lnTo>
                  <a:lnTo>
                    <a:pt x="132" y="131"/>
                  </a:lnTo>
                  <a:lnTo>
                    <a:pt x="144" y="131"/>
                  </a:lnTo>
                  <a:lnTo>
                    <a:pt x="144" y="137"/>
                  </a:lnTo>
                  <a:lnTo>
                    <a:pt x="156" y="143"/>
                  </a:lnTo>
                  <a:lnTo>
                    <a:pt x="150" y="143"/>
                  </a:lnTo>
                  <a:lnTo>
                    <a:pt x="168" y="149"/>
                  </a:lnTo>
                  <a:close/>
                </a:path>
              </a:pathLst>
            </a:custGeom>
            <a:solidFill>
              <a:srgbClr val="E1E1E1"/>
            </a:solidFill>
            <a:ln w="9525">
              <a:solidFill>
                <a:srgbClr val="000000"/>
              </a:solidFill>
              <a:prstDash val="solid"/>
              <a:round/>
              <a:headEnd/>
              <a:tailEnd/>
            </a:ln>
          </p:spPr>
          <p:txBody>
            <a:bodyPr/>
            <a:lstStyle/>
            <a:p>
              <a:endParaRPr lang="en-US"/>
            </a:p>
          </p:txBody>
        </p:sp>
        <p:sp>
          <p:nvSpPr>
            <p:cNvPr id="11325" name="Freeform 79"/>
            <p:cNvSpPr>
              <a:spLocks noChangeAspect="1"/>
            </p:cNvSpPr>
            <p:nvPr/>
          </p:nvSpPr>
          <p:spPr bwMode="auto">
            <a:xfrm>
              <a:off x="5165" y="2705"/>
              <a:ext cx="73" cy="48"/>
            </a:xfrm>
            <a:custGeom>
              <a:avLst/>
              <a:gdLst>
                <a:gd name="T0" fmla="*/ 81 w 72"/>
                <a:gd name="T1" fmla="*/ 19 h 42"/>
                <a:gd name="T2" fmla="*/ 81 w 72"/>
                <a:gd name="T3" fmla="*/ 61 h 42"/>
                <a:gd name="T4" fmla="*/ 75 w 72"/>
                <a:gd name="T5" fmla="*/ 61 h 42"/>
                <a:gd name="T6" fmla="*/ 75 w 72"/>
                <a:gd name="T7" fmla="*/ 98 h 42"/>
                <a:gd name="T8" fmla="*/ 63 w 72"/>
                <a:gd name="T9" fmla="*/ 98 h 42"/>
                <a:gd name="T10" fmla="*/ 30 w 72"/>
                <a:gd name="T11" fmla="*/ 139 h 42"/>
                <a:gd name="T12" fmla="*/ 18 w 72"/>
                <a:gd name="T13" fmla="*/ 139 h 42"/>
                <a:gd name="T14" fmla="*/ 6 w 72"/>
                <a:gd name="T15" fmla="*/ 121 h 42"/>
                <a:gd name="T16" fmla="*/ 0 w 72"/>
                <a:gd name="T17" fmla="*/ 98 h 42"/>
                <a:gd name="T18" fmla="*/ 24 w 72"/>
                <a:gd name="T19" fmla="*/ 98 h 42"/>
                <a:gd name="T20" fmla="*/ 30 w 72"/>
                <a:gd name="T21" fmla="*/ 61 h 42"/>
                <a:gd name="T22" fmla="*/ 30 w 72"/>
                <a:gd name="T23" fmla="*/ 80 h 42"/>
                <a:gd name="T24" fmla="*/ 51 w 72"/>
                <a:gd name="T25" fmla="*/ 98 h 42"/>
                <a:gd name="T26" fmla="*/ 69 w 72"/>
                <a:gd name="T27" fmla="*/ 61 h 42"/>
                <a:gd name="T28" fmla="*/ 69 w 72"/>
                <a:gd name="T29" fmla="*/ 19 h 42"/>
                <a:gd name="T30" fmla="*/ 75 w 72"/>
                <a:gd name="T31" fmla="*/ 0 h 42"/>
                <a:gd name="T32" fmla="*/ 81 w 72"/>
                <a:gd name="T33" fmla="*/ 19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42">
                  <a:moveTo>
                    <a:pt x="72" y="6"/>
                  </a:moveTo>
                  <a:lnTo>
                    <a:pt x="72" y="18"/>
                  </a:lnTo>
                  <a:lnTo>
                    <a:pt x="66" y="18"/>
                  </a:lnTo>
                  <a:lnTo>
                    <a:pt x="66" y="30"/>
                  </a:lnTo>
                  <a:lnTo>
                    <a:pt x="54" y="30"/>
                  </a:lnTo>
                  <a:lnTo>
                    <a:pt x="30" y="42"/>
                  </a:lnTo>
                  <a:lnTo>
                    <a:pt x="18" y="42"/>
                  </a:lnTo>
                  <a:lnTo>
                    <a:pt x="6" y="36"/>
                  </a:lnTo>
                  <a:lnTo>
                    <a:pt x="0" y="30"/>
                  </a:lnTo>
                  <a:lnTo>
                    <a:pt x="24" y="30"/>
                  </a:lnTo>
                  <a:lnTo>
                    <a:pt x="30" y="18"/>
                  </a:lnTo>
                  <a:lnTo>
                    <a:pt x="30" y="24"/>
                  </a:lnTo>
                  <a:lnTo>
                    <a:pt x="42" y="30"/>
                  </a:lnTo>
                  <a:lnTo>
                    <a:pt x="60" y="18"/>
                  </a:lnTo>
                  <a:lnTo>
                    <a:pt x="60" y="6"/>
                  </a:lnTo>
                  <a:lnTo>
                    <a:pt x="66" y="0"/>
                  </a:lnTo>
                  <a:lnTo>
                    <a:pt x="72" y="6"/>
                  </a:lnTo>
                  <a:close/>
                </a:path>
              </a:pathLst>
            </a:custGeom>
            <a:solidFill>
              <a:srgbClr val="E1E1E1"/>
            </a:solidFill>
            <a:ln w="9525">
              <a:solidFill>
                <a:srgbClr val="000000"/>
              </a:solidFill>
              <a:prstDash val="solid"/>
              <a:round/>
              <a:headEnd/>
              <a:tailEnd/>
            </a:ln>
          </p:spPr>
          <p:txBody>
            <a:bodyPr/>
            <a:lstStyle/>
            <a:p>
              <a:endParaRPr lang="en-US"/>
            </a:p>
          </p:txBody>
        </p:sp>
        <p:sp>
          <p:nvSpPr>
            <p:cNvPr id="11326" name="Freeform 80"/>
            <p:cNvSpPr>
              <a:spLocks noChangeAspect="1"/>
            </p:cNvSpPr>
            <p:nvPr/>
          </p:nvSpPr>
          <p:spPr bwMode="auto">
            <a:xfrm>
              <a:off x="5280" y="2732"/>
              <a:ext cx="18" cy="34"/>
            </a:xfrm>
            <a:custGeom>
              <a:avLst/>
              <a:gdLst>
                <a:gd name="T0" fmla="*/ 18 w 18"/>
                <a:gd name="T1" fmla="*/ 95 h 30"/>
                <a:gd name="T2" fmla="*/ 12 w 18"/>
                <a:gd name="T3" fmla="*/ 95 h 30"/>
                <a:gd name="T4" fmla="*/ 6 w 18"/>
                <a:gd name="T5" fmla="*/ 54 h 30"/>
                <a:gd name="T6" fmla="*/ 0 w 18"/>
                <a:gd name="T7" fmla="*/ 0 h 30"/>
                <a:gd name="T8" fmla="*/ 12 w 18"/>
                <a:gd name="T9" fmla="*/ 37 h 30"/>
                <a:gd name="T10" fmla="*/ 18 w 18"/>
                <a:gd name="T11" fmla="*/ 95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30">
                  <a:moveTo>
                    <a:pt x="18" y="30"/>
                  </a:moveTo>
                  <a:lnTo>
                    <a:pt x="12" y="30"/>
                  </a:lnTo>
                  <a:lnTo>
                    <a:pt x="6" y="18"/>
                  </a:lnTo>
                  <a:lnTo>
                    <a:pt x="0" y="0"/>
                  </a:lnTo>
                  <a:lnTo>
                    <a:pt x="12" y="12"/>
                  </a:lnTo>
                  <a:lnTo>
                    <a:pt x="18" y="30"/>
                  </a:lnTo>
                  <a:close/>
                </a:path>
              </a:pathLst>
            </a:custGeom>
            <a:solidFill>
              <a:srgbClr val="E1E1E1"/>
            </a:solidFill>
            <a:ln w="9525">
              <a:solidFill>
                <a:srgbClr val="000000"/>
              </a:solidFill>
              <a:prstDash val="solid"/>
              <a:round/>
              <a:headEnd/>
              <a:tailEnd/>
            </a:ln>
          </p:spPr>
          <p:txBody>
            <a:bodyPr/>
            <a:lstStyle/>
            <a:p>
              <a:endParaRPr lang="en-US"/>
            </a:p>
          </p:txBody>
        </p:sp>
        <p:sp>
          <p:nvSpPr>
            <p:cNvPr id="11327" name="Freeform 81"/>
            <p:cNvSpPr>
              <a:spLocks noChangeAspect="1"/>
            </p:cNvSpPr>
            <p:nvPr/>
          </p:nvSpPr>
          <p:spPr bwMode="auto">
            <a:xfrm>
              <a:off x="5213" y="2672"/>
              <a:ext cx="42" cy="47"/>
            </a:xfrm>
            <a:custGeom>
              <a:avLst/>
              <a:gdLst>
                <a:gd name="T0" fmla="*/ 50 w 41"/>
                <a:gd name="T1" fmla="*/ 98 h 42"/>
                <a:gd name="T2" fmla="*/ 44 w 41"/>
                <a:gd name="T3" fmla="*/ 116 h 42"/>
                <a:gd name="T4" fmla="*/ 33 w 41"/>
                <a:gd name="T5" fmla="*/ 49 h 42"/>
                <a:gd name="T6" fmla="*/ 12 w 41"/>
                <a:gd name="T7" fmla="*/ 34 h 42"/>
                <a:gd name="T8" fmla="*/ 0 w 41"/>
                <a:gd name="T9" fmla="*/ 0 h 42"/>
                <a:gd name="T10" fmla="*/ 0 w 41"/>
                <a:gd name="T11" fmla="*/ 0 h 42"/>
                <a:gd name="T12" fmla="*/ 18 w 41"/>
                <a:gd name="T13" fmla="*/ 34 h 42"/>
                <a:gd name="T14" fmla="*/ 39 w 41"/>
                <a:gd name="T15" fmla="*/ 67 h 42"/>
                <a:gd name="T16" fmla="*/ 50 w 41"/>
                <a:gd name="T17" fmla="*/ 98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42">
                  <a:moveTo>
                    <a:pt x="41" y="36"/>
                  </a:moveTo>
                  <a:lnTo>
                    <a:pt x="35" y="42"/>
                  </a:lnTo>
                  <a:lnTo>
                    <a:pt x="24" y="18"/>
                  </a:lnTo>
                  <a:lnTo>
                    <a:pt x="12" y="12"/>
                  </a:lnTo>
                  <a:lnTo>
                    <a:pt x="0" y="0"/>
                  </a:lnTo>
                  <a:lnTo>
                    <a:pt x="18" y="12"/>
                  </a:lnTo>
                  <a:lnTo>
                    <a:pt x="30" y="24"/>
                  </a:lnTo>
                  <a:lnTo>
                    <a:pt x="41" y="36"/>
                  </a:lnTo>
                  <a:close/>
                </a:path>
              </a:pathLst>
            </a:custGeom>
            <a:solidFill>
              <a:srgbClr val="E1E1E1"/>
            </a:solidFill>
            <a:ln w="9525">
              <a:solidFill>
                <a:srgbClr val="000000"/>
              </a:solidFill>
              <a:prstDash val="solid"/>
              <a:round/>
              <a:headEnd/>
              <a:tailEnd/>
            </a:ln>
          </p:spPr>
          <p:txBody>
            <a:bodyPr/>
            <a:lstStyle/>
            <a:p>
              <a:endParaRPr lang="en-US"/>
            </a:p>
          </p:txBody>
        </p:sp>
        <p:sp>
          <p:nvSpPr>
            <p:cNvPr id="11328" name="Freeform 82"/>
            <p:cNvSpPr>
              <a:spLocks noChangeAspect="1"/>
            </p:cNvSpPr>
            <p:nvPr/>
          </p:nvSpPr>
          <p:spPr bwMode="auto">
            <a:xfrm>
              <a:off x="5208" y="2833"/>
              <a:ext cx="5" cy="6"/>
            </a:xfrm>
            <a:custGeom>
              <a:avLst/>
              <a:gdLst>
                <a:gd name="T0" fmla="*/ 3 w 6"/>
                <a:gd name="T1" fmla="*/ 0 h 6"/>
                <a:gd name="T2" fmla="*/ 0 w 6"/>
                <a:gd name="T3" fmla="*/ 6 h 6"/>
                <a:gd name="T4" fmla="*/ 0 w 6"/>
                <a:gd name="T5" fmla="*/ 0 h 6"/>
                <a:gd name="T6" fmla="*/ 3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329" name="Freeform 83"/>
            <p:cNvSpPr>
              <a:spLocks noChangeAspect="1"/>
            </p:cNvSpPr>
            <p:nvPr/>
          </p:nvSpPr>
          <p:spPr bwMode="auto">
            <a:xfrm>
              <a:off x="5099" y="2267"/>
              <a:ext cx="1" cy="7"/>
            </a:xfrm>
            <a:custGeom>
              <a:avLst/>
              <a:gdLst>
                <a:gd name="T0" fmla="*/ 0 w 1"/>
                <a:gd name="T1" fmla="*/ 0 h 6"/>
                <a:gd name="T2" fmla="*/ 0 w 1"/>
                <a:gd name="T3" fmla="*/ 25 h 6"/>
                <a:gd name="T4" fmla="*/ 0 w 1"/>
                <a:gd name="T5" fmla="*/ 25 h 6"/>
                <a:gd name="T6" fmla="*/ 0 w 1"/>
                <a:gd name="T7" fmla="*/ 25 h 6"/>
                <a:gd name="T8" fmla="*/ 0 w 1"/>
                <a:gd name="T9" fmla="*/ 25 h 6"/>
                <a:gd name="T10" fmla="*/ 0 w 1"/>
                <a:gd name="T11" fmla="*/ 25 h 6"/>
                <a:gd name="T12" fmla="*/ 0 w 1"/>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330" name="Freeform 84"/>
            <p:cNvSpPr>
              <a:spLocks noChangeAspect="1"/>
            </p:cNvSpPr>
            <p:nvPr/>
          </p:nvSpPr>
          <p:spPr bwMode="auto">
            <a:xfrm>
              <a:off x="5099" y="2274"/>
              <a:ext cx="1" cy="7"/>
            </a:xfrm>
            <a:custGeom>
              <a:avLst/>
              <a:gdLst>
                <a:gd name="T0" fmla="*/ 0 w 1"/>
                <a:gd name="T1" fmla="*/ 0 h 6"/>
                <a:gd name="T2" fmla="*/ 0 w 1"/>
                <a:gd name="T3" fmla="*/ 0 h 6"/>
                <a:gd name="T4" fmla="*/ 0 w 1"/>
                <a:gd name="T5" fmla="*/ 0 h 6"/>
                <a:gd name="T6" fmla="*/ 0 w 1"/>
                <a:gd name="T7" fmla="*/ 25 h 6"/>
                <a:gd name="T8" fmla="*/ 0 w 1"/>
                <a:gd name="T9" fmla="*/ 0 h 6"/>
                <a:gd name="T10" fmla="*/ 0 w 1"/>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331" name="Freeform 85"/>
            <p:cNvSpPr>
              <a:spLocks noChangeAspect="1"/>
            </p:cNvSpPr>
            <p:nvPr/>
          </p:nvSpPr>
          <p:spPr bwMode="auto">
            <a:xfrm>
              <a:off x="5092" y="229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332" name="Freeform 86"/>
            <p:cNvSpPr>
              <a:spLocks noChangeAspect="1"/>
            </p:cNvSpPr>
            <p:nvPr/>
          </p:nvSpPr>
          <p:spPr bwMode="auto">
            <a:xfrm>
              <a:off x="5086" y="2206"/>
              <a:ext cx="1" cy="2"/>
            </a:xfrm>
            <a:custGeom>
              <a:avLst/>
              <a:gdLst>
                <a:gd name="T0" fmla="*/ 0 w 1"/>
                <a:gd name="T1" fmla="*/ 0 h 2"/>
                <a:gd name="T2" fmla="*/ 0 w 1"/>
                <a:gd name="T3" fmla="*/ 0 h 2"/>
                <a:gd name="T4" fmla="*/ 0 w 1"/>
                <a:gd name="T5" fmla="*/ 0 h 2"/>
                <a:gd name="T6" fmla="*/ 0 w 1"/>
                <a:gd name="T7" fmla="*/ 0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333" name="Rectangle 87"/>
            <p:cNvSpPr>
              <a:spLocks noChangeAspect="1" noChangeArrowheads="1"/>
            </p:cNvSpPr>
            <p:nvPr/>
          </p:nvSpPr>
          <p:spPr bwMode="auto">
            <a:xfrm>
              <a:off x="5079" y="219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34" name="Rectangle 88"/>
            <p:cNvSpPr>
              <a:spLocks noChangeAspect="1" noChangeArrowheads="1"/>
            </p:cNvSpPr>
            <p:nvPr/>
          </p:nvSpPr>
          <p:spPr bwMode="auto">
            <a:xfrm>
              <a:off x="5092" y="224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35" name="Freeform 89"/>
            <p:cNvSpPr>
              <a:spLocks noChangeAspect="1"/>
            </p:cNvSpPr>
            <p:nvPr/>
          </p:nvSpPr>
          <p:spPr bwMode="auto">
            <a:xfrm>
              <a:off x="4055" y="2018"/>
              <a:ext cx="85" cy="128"/>
            </a:xfrm>
            <a:custGeom>
              <a:avLst/>
              <a:gdLst>
                <a:gd name="T0" fmla="*/ 30 w 84"/>
                <a:gd name="T1" fmla="*/ 274 h 114"/>
                <a:gd name="T2" fmla="*/ 30 w 84"/>
                <a:gd name="T3" fmla="*/ 274 h 114"/>
                <a:gd name="T4" fmla="*/ 24 w 84"/>
                <a:gd name="T5" fmla="*/ 256 h 114"/>
                <a:gd name="T6" fmla="*/ 24 w 84"/>
                <a:gd name="T7" fmla="*/ 256 h 114"/>
                <a:gd name="T8" fmla="*/ 18 w 84"/>
                <a:gd name="T9" fmla="*/ 222 h 114"/>
                <a:gd name="T10" fmla="*/ 12 w 84"/>
                <a:gd name="T11" fmla="*/ 168 h 114"/>
                <a:gd name="T12" fmla="*/ 12 w 84"/>
                <a:gd name="T13" fmla="*/ 135 h 114"/>
                <a:gd name="T14" fmla="*/ 0 w 84"/>
                <a:gd name="T15" fmla="*/ 102 h 114"/>
                <a:gd name="T16" fmla="*/ 6 w 84"/>
                <a:gd name="T17" fmla="*/ 85 h 114"/>
                <a:gd name="T18" fmla="*/ 12 w 84"/>
                <a:gd name="T19" fmla="*/ 68 h 114"/>
                <a:gd name="T20" fmla="*/ 0 w 84"/>
                <a:gd name="T21" fmla="*/ 34 h 114"/>
                <a:gd name="T22" fmla="*/ 0 w 84"/>
                <a:gd name="T23" fmla="*/ 0 h 114"/>
                <a:gd name="T24" fmla="*/ 6 w 84"/>
                <a:gd name="T25" fmla="*/ 17 h 114"/>
                <a:gd name="T26" fmla="*/ 12 w 84"/>
                <a:gd name="T27" fmla="*/ 34 h 114"/>
                <a:gd name="T28" fmla="*/ 18 w 84"/>
                <a:gd name="T29" fmla="*/ 17 h 114"/>
                <a:gd name="T30" fmla="*/ 24 w 84"/>
                <a:gd name="T31" fmla="*/ 68 h 114"/>
                <a:gd name="T32" fmla="*/ 51 w 84"/>
                <a:gd name="T33" fmla="*/ 68 h 114"/>
                <a:gd name="T34" fmla="*/ 75 w 84"/>
                <a:gd name="T35" fmla="*/ 68 h 114"/>
                <a:gd name="T36" fmla="*/ 81 w 84"/>
                <a:gd name="T37" fmla="*/ 85 h 114"/>
                <a:gd name="T38" fmla="*/ 81 w 84"/>
                <a:gd name="T39" fmla="*/ 119 h 114"/>
                <a:gd name="T40" fmla="*/ 63 w 84"/>
                <a:gd name="T41" fmla="*/ 135 h 114"/>
                <a:gd name="T42" fmla="*/ 69 w 84"/>
                <a:gd name="T43" fmla="*/ 185 h 114"/>
                <a:gd name="T44" fmla="*/ 75 w 84"/>
                <a:gd name="T45" fmla="*/ 205 h 114"/>
                <a:gd name="T46" fmla="*/ 81 w 84"/>
                <a:gd name="T47" fmla="*/ 152 h 114"/>
                <a:gd name="T48" fmla="*/ 87 w 84"/>
                <a:gd name="T49" fmla="*/ 205 h 114"/>
                <a:gd name="T50" fmla="*/ 93 w 84"/>
                <a:gd name="T51" fmla="*/ 256 h 114"/>
                <a:gd name="T52" fmla="*/ 93 w 84"/>
                <a:gd name="T53" fmla="*/ 290 h 114"/>
                <a:gd name="T54" fmla="*/ 87 w 84"/>
                <a:gd name="T55" fmla="*/ 308 h 114"/>
                <a:gd name="T56" fmla="*/ 93 w 84"/>
                <a:gd name="T57" fmla="*/ 324 h 114"/>
                <a:gd name="T58" fmla="*/ 81 w 84"/>
                <a:gd name="T59" fmla="*/ 274 h 114"/>
                <a:gd name="T60" fmla="*/ 69 w 84"/>
                <a:gd name="T61" fmla="*/ 205 h 114"/>
                <a:gd name="T62" fmla="*/ 63 w 84"/>
                <a:gd name="T63" fmla="*/ 205 h 114"/>
                <a:gd name="T64" fmla="*/ 57 w 84"/>
                <a:gd name="T65" fmla="*/ 168 h 114"/>
                <a:gd name="T66" fmla="*/ 30 w 84"/>
                <a:gd name="T67" fmla="*/ 135 h 114"/>
                <a:gd name="T68" fmla="*/ 24 w 84"/>
                <a:gd name="T69" fmla="*/ 152 h 114"/>
                <a:gd name="T70" fmla="*/ 51 w 84"/>
                <a:gd name="T71" fmla="*/ 168 h 114"/>
                <a:gd name="T72" fmla="*/ 57 w 84"/>
                <a:gd name="T73" fmla="*/ 205 h 114"/>
                <a:gd name="T74" fmla="*/ 57 w 84"/>
                <a:gd name="T75" fmla="*/ 222 h 114"/>
                <a:gd name="T76" fmla="*/ 51 w 84"/>
                <a:gd name="T77" fmla="*/ 274 h 114"/>
                <a:gd name="T78" fmla="*/ 51 w 84"/>
                <a:gd name="T79" fmla="*/ 256 h 114"/>
                <a:gd name="T80" fmla="*/ 36 w 84"/>
                <a:gd name="T81" fmla="*/ 256 h 114"/>
                <a:gd name="T82" fmla="*/ 36 w 84"/>
                <a:gd name="T83" fmla="*/ 274 h 114"/>
                <a:gd name="T84" fmla="*/ 30 w 84"/>
                <a:gd name="T85" fmla="*/ 274 h 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4" h="114">
                  <a:moveTo>
                    <a:pt x="30" y="96"/>
                  </a:moveTo>
                  <a:lnTo>
                    <a:pt x="30" y="96"/>
                  </a:lnTo>
                  <a:lnTo>
                    <a:pt x="24" y="90"/>
                  </a:lnTo>
                  <a:lnTo>
                    <a:pt x="18" y="78"/>
                  </a:lnTo>
                  <a:lnTo>
                    <a:pt x="12" y="60"/>
                  </a:lnTo>
                  <a:lnTo>
                    <a:pt x="12" y="48"/>
                  </a:lnTo>
                  <a:lnTo>
                    <a:pt x="0" y="36"/>
                  </a:lnTo>
                  <a:lnTo>
                    <a:pt x="6" y="30"/>
                  </a:lnTo>
                  <a:lnTo>
                    <a:pt x="12" y="24"/>
                  </a:lnTo>
                  <a:lnTo>
                    <a:pt x="0" y="12"/>
                  </a:lnTo>
                  <a:lnTo>
                    <a:pt x="0" y="0"/>
                  </a:lnTo>
                  <a:lnTo>
                    <a:pt x="6" y="6"/>
                  </a:lnTo>
                  <a:lnTo>
                    <a:pt x="12" y="12"/>
                  </a:lnTo>
                  <a:lnTo>
                    <a:pt x="18" y="6"/>
                  </a:lnTo>
                  <a:lnTo>
                    <a:pt x="24" y="24"/>
                  </a:lnTo>
                  <a:lnTo>
                    <a:pt x="42" y="24"/>
                  </a:lnTo>
                  <a:lnTo>
                    <a:pt x="66" y="24"/>
                  </a:lnTo>
                  <a:lnTo>
                    <a:pt x="72" y="30"/>
                  </a:lnTo>
                  <a:lnTo>
                    <a:pt x="72" y="42"/>
                  </a:lnTo>
                  <a:lnTo>
                    <a:pt x="54" y="48"/>
                  </a:lnTo>
                  <a:lnTo>
                    <a:pt x="60" y="66"/>
                  </a:lnTo>
                  <a:lnTo>
                    <a:pt x="66" y="72"/>
                  </a:lnTo>
                  <a:lnTo>
                    <a:pt x="72" y="54"/>
                  </a:lnTo>
                  <a:lnTo>
                    <a:pt x="78" y="72"/>
                  </a:lnTo>
                  <a:lnTo>
                    <a:pt x="84" y="90"/>
                  </a:lnTo>
                  <a:lnTo>
                    <a:pt x="84" y="102"/>
                  </a:lnTo>
                  <a:lnTo>
                    <a:pt x="78" y="108"/>
                  </a:lnTo>
                  <a:lnTo>
                    <a:pt x="84" y="114"/>
                  </a:lnTo>
                  <a:lnTo>
                    <a:pt x="72" y="96"/>
                  </a:lnTo>
                  <a:lnTo>
                    <a:pt x="60" y="72"/>
                  </a:lnTo>
                  <a:lnTo>
                    <a:pt x="54" y="72"/>
                  </a:lnTo>
                  <a:lnTo>
                    <a:pt x="48" y="60"/>
                  </a:lnTo>
                  <a:lnTo>
                    <a:pt x="30" y="48"/>
                  </a:lnTo>
                  <a:lnTo>
                    <a:pt x="24" y="54"/>
                  </a:lnTo>
                  <a:lnTo>
                    <a:pt x="42" y="60"/>
                  </a:lnTo>
                  <a:lnTo>
                    <a:pt x="48" y="72"/>
                  </a:lnTo>
                  <a:lnTo>
                    <a:pt x="48" y="78"/>
                  </a:lnTo>
                  <a:lnTo>
                    <a:pt x="42" y="96"/>
                  </a:lnTo>
                  <a:lnTo>
                    <a:pt x="42" y="90"/>
                  </a:lnTo>
                  <a:lnTo>
                    <a:pt x="36" y="90"/>
                  </a:lnTo>
                  <a:lnTo>
                    <a:pt x="36" y="96"/>
                  </a:lnTo>
                  <a:lnTo>
                    <a:pt x="30" y="96"/>
                  </a:lnTo>
                  <a:close/>
                </a:path>
              </a:pathLst>
            </a:custGeom>
            <a:solidFill>
              <a:srgbClr val="E1E1E1"/>
            </a:solidFill>
            <a:ln w="9525">
              <a:solidFill>
                <a:srgbClr val="000000"/>
              </a:solidFill>
              <a:prstDash val="solid"/>
              <a:round/>
              <a:headEnd/>
              <a:tailEnd/>
            </a:ln>
          </p:spPr>
          <p:txBody>
            <a:bodyPr/>
            <a:lstStyle/>
            <a:p>
              <a:endParaRPr lang="en-US"/>
            </a:p>
          </p:txBody>
        </p:sp>
        <p:sp>
          <p:nvSpPr>
            <p:cNvPr id="11336" name="Freeform 90"/>
            <p:cNvSpPr>
              <a:spLocks noChangeAspect="1"/>
            </p:cNvSpPr>
            <p:nvPr/>
          </p:nvSpPr>
          <p:spPr bwMode="auto">
            <a:xfrm>
              <a:off x="4055" y="1979"/>
              <a:ext cx="62" cy="32"/>
            </a:xfrm>
            <a:custGeom>
              <a:avLst/>
              <a:gdLst>
                <a:gd name="T0" fmla="*/ 45 w 60"/>
                <a:gd name="T1" fmla="*/ 15 h 29"/>
                <a:gd name="T2" fmla="*/ 12 w 60"/>
                <a:gd name="T3" fmla="*/ 0 h 29"/>
                <a:gd name="T4" fmla="*/ 0 w 60"/>
                <a:gd name="T5" fmla="*/ 42 h 29"/>
                <a:gd name="T6" fmla="*/ 6 w 60"/>
                <a:gd name="T7" fmla="*/ 70 h 29"/>
                <a:gd name="T8" fmla="*/ 33 w 60"/>
                <a:gd name="T9" fmla="*/ 70 h 29"/>
                <a:gd name="T10" fmla="*/ 57 w 60"/>
                <a:gd name="T11" fmla="*/ 70 h 29"/>
                <a:gd name="T12" fmla="*/ 79 w 60"/>
                <a:gd name="T13" fmla="*/ 70 h 29"/>
                <a:gd name="T14" fmla="*/ 72 w 60"/>
                <a:gd name="T15" fmla="*/ 42 h 29"/>
                <a:gd name="T16" fmla="*/ 66 w 60"/>
                <a:gd name="T17" fmla="*/ 25 h 29"/>
                <a:gd name="T18" fmla="*/ 45 w 60"/>
                <a:gd name="T19" fmla="*/ 15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29">
                  <a:moveTo>
                    <a:pt x="36" y="6"/>
                  </a:moveTo>
                  <a:lnTo>
                    <a:pt x="12" y="0"/>
                  </a:lnTo>
                  <a:lnTo>
                    <a:pt x="0" y="17"/>
                  </a:lnTo>
                  <a:lnTo>
                    <a:pt x="6" y="29"/>
                  </a:lnTo>
                  <a:lnTo>
                    <a:pt x="24" y="29"/>
                  </a:lnTo>
                  <a:lnTo>
                    <a:pt x="42" y="29"/>
                  </a:lnTo>
                  <a:lnTo>
                    <a:pt x="60" y="29"/>
                  </a:lnTo>
                  <a:lnTo>
                    <a:pt x="54" y="17"/>
                  </a:lnTo>
                  <a:lnTo>
                    <a:pt x="48" y="11"/>
                  </a:lnTo>
                  <a:lnTo>
                    <a:pt x="36" y="6"/>
                  </a:lnTo>
                  <a:close/>
                </a:path>
              </a:pathLst>
            </a:custGeom>
            <a:solidFill>
              <a:srgbClr val="990033"/>
            </a:solidFill>
            <a:ln w="9525">
              <a:solidFill>
                <a:srgbClr val="000000"/>
              </a:solidFill>
              <a:prstDash val="solid"/>
              <a:round/>
              <a:headEnd/>
              <a:tailEnd/>
            </a:ln>
          </p:spPr>
          <p:txBody>
            <a:bodyPr/>
            <a:lstStyle/>
            <a:p>
              <a:endParaRPr lang="en-US"/>
            </a:p>
          </p:txBody>
        </p:sp>
        <p:sp>
          <p:nvSpPr>
            <p:cNvPr id="11337" name="Freeform 91"/>
            <p:cNvSpPr>
              <a:spLocks noChangeAspect="1"/>
            </p:cNvSpPr>
            <p:nvPr/>
          </p:nvSpPr>
          <p:spPr bwMode="auto">
            <a:xfrm>
              <a:off x="4334" y="2281"/>
              <a:ext cx="91" cy="101"/>
            </a:xfrm>
            <a:custGeom>
              <a:avLst/>
              <a:gdLst>
                <a:gd name="T0" fmla="*/ 75 w 90"/>
                <a:gd name="T1" fmla="*/ 185 h 90"/>
                <a:gd name="T2" fmla="*/ 81 w 90"/>
                <a:gd name="T3" fmla="*/ 222 h 90"/>
                <a:gd name="T4" fmla="*/ 69 w 90"/>
                <a:gd name="T5" fmla="*/ 222 h 90"/>
                <a:gd name="T6" fmla="*/ 63 w 90"/>
                <a:gd name="T7" fmla="*/ 222 h 90"/>
                <a:gd name="T8" fmla="*/ 42 w 90"/>
                <a:gd name="T9" fmla="*/ 255 h 90"/>
                <a:gd name="T10" fmla="*/ 30 w 90"/>
                <a:gd name="T11" fmla="*/ 235 h 90"/>
                <a:gd name="T12" fmla="*/ 30 w 90"/>
                <a:gd name="T13" fmla="*/ 235 h 90"/>
                <a:gd name="T14" fmla="*/ 24 w 90"/>
                <a:gd name="T15" fmla="*/ 204 h 90"/>
                <a:gd name="T16" fmla="*/ 18 w 90"/>
                <a:gd name="T17" fmla="*/ 222 h 90"/>
                <a:gd name="T18" fmla="*/ 18 w 90"/>
                <a:gd name="T19" fmla="*/ 185 h 90"/>
                <a:gd name="T20" fmla="*/ 12 w 90"/>
                <a:gd name="T21" fmla="*/ 185 h 90"/>
                <a:gd name="T22" fmla="*/ 6 w 90"/>
                <a:gd name="T23" fmla="*/ 135 h 90"/>
                <a:gd name="T24" fmla="*/ 0 w 90"/>
                <a:gd name="T25" fmla="*/ 85 h 90"/>
                <a:gd name="T26" fmla="*/ 12 w 90"/>
                <a:gd name="T27" fmla="*/ 34 h 90"/>
                <a:gd name="T28" fmla="*/ 57 w 90"/>
                <a:gd name="T29" fmla="*/ 34 h 90"/>
                <a:gd name="T30" fmla="*/ 75 w 90"/>
                <a:gd name="T31" fmla="*/ 49 h 90"/>
                <a:gd name="T32" fmla="*/ 75 w 90"/>
                <a:gd name="T33" fmla="*/ 34 h 90"/>
                <a:gd name="T34" fmla="*/ 81 w 90"/>
                <a:gd name="T35" fmla="*/ 17 h 90"/>
                <a:gd name="T36" fmla="*/ 87 w 90"/>
                <a:gd name="T37" fmla="*/ 34 h 90"/>
                <a:gd name="T38" fmla="*/ 99 w 90"/>
                <a:gd name="T39" fmla="*/ 0 h 90"/>
                <a:gd name="T40" fmla="*/ 99 w 90"/>
                <a:gd name="T41" fmla="*/ 49 h 90"/>
                <a:gd name="T42" fmla="*/ 99 w 90"/>
                <a:gd name="T43" fmla="*/ 102 h 90"/>
                <a:gd name="T44" fmla="*/ 99 w 90"/>
                <a:gd name="T45" fmla="*/ 135 h 90"/>
                <a:gd name="T46" fmla="*/ 87 w 90"/>
                <a:gd name="T47" fmla="*/ 166 h 90"/>
                <a:gd name="T48" fmla="*/ 75 w 90"/>
                <a:gd name="T49" fmla="*/ 185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0" h="90">
                  <a:moveTo>
                    <a:pt x="66" y="66"/>
                  </a:moveTo>
                  <a:lnTo>
                    <a:pt x="72" y="78"/>
                  </a:lnTo>
                  <a:lnTo>
                    <a:pt x="60" y="78"/>
                  </a:lnTo>
                  <a:lnTo>
                    <a:pt x="54" y="78"/>
                  </a:lnTo>
                  <a:lnTo>
                    <a:pt x="42" y="90"/>
                  </a:lnTo>
                  <a:lnTo>
                    <a:pt x="30" y="84"/>
                  </a:lnTo>
                  <a:lnTo>
                    <a:pt x="24" y="72"/>
                  </a:lnTo>
                  <a:lnTo>
                    <a:pt x="18" y="78"/>
                  </a:lnTo>
                  <a:lnTo>
                    <a:pt x="18" y="66"/>
                  </a:lnTo>
                  <a:lnTo>
                    <a:pt x="12" y="66"/>
                  </a:lnTo>
                  <a:lnTo>
                    <a:pt x="6" y="48"/>
                  </a:lnTo>
                  <a:lnTo>
                    <a:pt x="0" y="30"/>
                  </a:lnTo>
                  <a:lnTo>
                    <a:pt x="12" y="12"/>
                  </a:lnTo>
                  <a:lnTo>
                    <a:pt x="48" y="12"/>
                  </a:lnTo>
                  <a:lnTo>
                    <a:pt x="66" y="18"/>
                  </a:lnTo>
                  <a:lnTo>
                    <a:pt x="66" y="12"/>
                  </a:lnTo>
                  <a:lnTo>
                    <a:pt x="72" y="6"/>
                  </a:lnTo>
                  <a:lnTo>
                    <a:pt x="78" y="12"/>
                  </a:lnTo>
                  <a:lnTo>
                    <a:pt x="90" y="0"/>
                  </a:lnTo>
                  <a:lnTo>
                    <a:pt x="90" y="18"/>
                  </a:lnTo>
                  <a:lnTo>
                    <a:pt x="90" y="36"/>
                  </a:lnTo>
                  <a:lnTo>
                    <a:pt x="90" y="48"/>
                  </a:lnTo>
                  <a:lnTo>
                    <a:pt x="78" y="60"/>
                  </a:lnTo>
                  <a:lnTo>
                    <a:pt x="66" y="66"/>
                  </a:lnTo>
                  <a:close/>
                </a:path>
              </a:pathLst>
            </a:custGeom>
            <a:solidFill>
              <a:srgbClr val="415A6B"/>
            </a:solidFill>
            <a:ln w="9525">
              <a:solidFill>
                <a:srgbClr val="000000"/>
              </a:solidFill>
              <a:prstDash val="solid"/>
              <a:round/>
              <a:headEnd/>
              <a:tailEnd/>
            </a:ln>
          </p:spPr>
          <p:txBody>
            <a:bodyPr/>
            <a:lstStyle/>
            <a:p>
              <a:endParaRPr lang="en-US"/>
            </a:p>
          </p:txBody>
        </p:sp>
        <p:sp>
          <p:nvSpPr>
            <p:cNvPr id="11338" name="Rectangle 92"/>
            <p:cNvSpPr>
              <a:spLocks noChangeAspect="1" noChangeArrowheads="1"/>
            </p:cNvSpPr>
            <p:nvPr/>
          </p:nvSpPr>
          <p:spPr bwMode="auto">
            <a:xfrm>
              <a:off x="5086" y="2308"/>
              <a:ext cx="0" cy="7"/>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39" name="Rectangle 93"/>
            <p:cNvSpPr>
              <a:spLocks noChangeAspect="1" noChangeArrowheads="1"/>
            </p:cNvSpPr>
            <p:nvPr/>
          </p:nvSpPr>
          <p:spPr bwMode="auto">
            <a:xfrm>
              <a:off x="4511" y="2112"/>
              <a:ext cx="5" cy="0"/>
            </a:xfrm>
            <a:prstGeom prst="rect">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40" name="Freeform 94"/>
            <p:cNvSpPr>
              <a:spLocks noChangeAspect="1"/>
            </p:cNvSpPr>
            <p:nvPr/>
          </p:nvSpPr>
          <p:spPr bwMode="auto">
            <a:xfrm>
              <a:off x="4280" y="2112"/>
              <a:ext cx="145" cy="189"/>
            </a:xfrm>
            <a:custGeom>
              <a:avLst/>
              <a:gdLst>
                <a:gd name="T0" fmla="*/ 87 w 144"/>
                <a:gd name="T1" fmla="*/ 124 h 168"/>
                <a:gd name="T2" fmla="*/ 81 w 144"/>
                <a:gd name="T3" fmla="*/ 105 h 168"/>
                <a:gd name="T4" fmla="*/ 66 w 144"/>
                <a:gd name="T5" fmla="*/ 69 h 168"/>
                <a:gd name="T6" fmla="*/ 54 w 144"/>
                <a:gd name="T7" fmla="*/ 88 h 168"/>
                <a:gd name="T8" fmla="*/ 42 w 144"/>
                <a:gd name="T9" fmla="*/ 53 h 168"/>
                <a:gd name="T10" fmla="*/ 42 w 144"/>
                <a:gd name="T11" fmla="*/ 37 h 168"/>
                <a:gd name="T12" fmla="*/ 24 w 144"/>
                <a:gd name="T13" fmla="*/ 0 h 168"/>
                <a:gd name="T14" fmla="*/ 18 w 144"/>
                <a:gd name="T15" fmla="*/ 0 h 168"/>
                <a:gd name="T16" fmla="*/ 24 w 144"/>
                <a:gd name="T17" fmla="*/ 69 h 168"/>
                <a:gd name="T18" fmla="*/ 12 w 144"/>
                <a:gd name="T19" fmla="*/ 53 h 168"/>
                <a:gd name="T20" fmla="*/ 12 w 144"/>
                <a:gd name="T21" fmla="*/ 37 h 168"/>
                <a:gd name="T22" fmla="*/ 6 w 144"/>
                <a:gd name="T23" fmla="*/ 88 h 168"/>
                <a:gd name="T24" fmla="*/ 0 w 144"/>
                <a:gd name="T25" fmla="*/ 105 h 168"/>
                <a:gd name="T26" fmla="*/ 6 w 144"/>
                <a:gd name="T27" fmla="*/ 124 h 168"/>
                <a:gd name="T28" fmla="*/ 6 w 144"/>
                <a:gd name="T29" fmla="*/ 159 h 168"/>
                <a:gd name="T30" fmla="*/ 18 w 144"/>
                <a:gd name="T31" fmla="*/ 159 h 168"/>
                <a:gd name="T32" fmla="*/ 24 w 144"/>
                <a:gd name="T33" fmla="*/ 277 h 168"/>
                <a:gd name="T34" fmla="*/ 36 w 144"/>
                <a:gd name="T35" fmla="*/ 243 h 168"/>
                <a:gd name="T36" fmla="*/ 48 w 144"/>
                <a:gd name="T37" fmla="*/ 260 h 168"/>
                <a:gd name="T38" fmla="*/ 54 w 144"/>
                <a:gd name="T39" fmla="*/ 243 h 168"/>
                <a:gd name="T40" fmla="*/ 66 w 144"/>
                <a:gd name="T41" fmla="*/ 226 h 168"/>
                <a:gd name="T42" fmla="*/ 93 w 144"/>
                <a:gd name="T43" fmla="*/ 277 h 168"/>
                <a:gd name="T44" fmla="*/ 99 w 144"/>
                <a:gd name="T45" fmla="*/ 312 h 168"/>
                <a:gd name="T46" fmla="*/ 111 w 144"/>
                <a:gd name="T47" fmla="*/ 385 h 168"/>
                <a:gd name="T48" fmla="*/ 117 w 144"/>
                <a:gd name="T49" fmla="*/ 434 h 168"/>
                <a:gd name="T50" fmla="*/ 111 w 144"/>
                <a:gd name="T51" fmla="*/ 469 h 168"/>
                <a:gd name="T52" fmla="*/ 129 w 144"/>
                <a:gd name="T53" fmla="*/ 487 h 168"/>
                <a:gd name="T54" fmla="*/ 129 w 144"/>
                <a:gd name="T55" fmla="*/ 469 h 168"/>
                <a:gd name="T56" fmla="*/ 135 w 144"/>
                <a:gd name="T57" fmla="*/ 452 h 168"/>
                <a:gd name="T58" fmla="*/ 141 w 144"/>
                <a:gd name="T59" fmla="*/ 469 h 168"/>
                <a:gd name="T60" fmla="*/ 153 w 144"/>
                <a:gd name="T61" fmla="*/ 434 h 168"/>
                <a:gd name="T62" fmla="*/ 147 w 144"/>
                <a:gd name="T63" fmla="*/ 398 h 168"/>
                <a:gd name="T64" fmla="*/ 147 w 144"/>
                <a:gd name="T65" fmla="*/ 366 h 168"/>
                <a:gd name="T66" fmla="*/ 147 w 144"/>
                <a:gd name="T67" fmla="*/ 366 h 168"/>
                <a:gd name="T68" fmla="*/ 129 w 144"/>
                <a:gd name="T69" fmla="*/ 330 h 168"/>
                <a:gd name="T70" fmla="*/ 123 w 144"/>
                <a:gd name="T71" fmla="*/ 294 h 168"/>
                <a:gd name="T72" fmla="*/ 111 w 144"/>
                <a:gd name="T73" fmla="*/ 260 h 168"/>
                <a:gd name="T74" fmla="*/ 99 w 144"/>
                <a:gd name="T75" fmla="*/ 206 h 168"/>
                <a:gd name="T76" fmla="*/ 66 w 144"/>
                <a:gd name="T77" fmla="*/ 178 h 168"/>
                <a:gd name="T78" fmla="*/ 81 w 144"/>
                <a:gd name="T79" fmla="*/ 159 h 168"/>
                <a:gd name="T80" fmla="*/ 93 w 144"/>
                <a:gd name="T81" fmla="*/ 141 h 168"/>
                <a:gd name="T82" fmla="*/ 87 w 144"/>
                <a:gd name="T83" fmla="*/ 124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4" h="168">
                  <a:moveTo>
                    <a:pt x="78" y="42"/>
                  </a:moveTo>
                  <a:lnTo>
                    <a:pt x="72" y="36"/>
                  </a:lnTo>
                  <a:lnTo>
                    <a:pt x="66" y="24"/>
                  </a:lnTo>
                  <a:lnTo>
                    <a:pt x="54" y="30"/>
                  </a:lnTo>
                  <a:lnTo>
                    <a:pt x="42" y="18"/>
                  </a:lnTo>
                  <a:lnTo>
                    <a:pt x="42" y="12"/>
                  </a:lnTo>
                  <a:lnTo>
                    <a:pt x="24" y="0"/>
                  </a:lnTo>
                  <a:lnTo>
                    <a:pt x="18" y="0"/>
                  </a:lnTo>
                  <a:lnTo>
                    <a:pt x="24" y="24"/>
                  </a:lnTo>
                  <a:lnTo>
                    <a:pt x="12" y="18"/>
                  </a:lnTo>
                  <a:lnTo>
                    <a:pt x="12" y="12"/>
                  </a:lnTo>
                  <a:lnTo>
                    <a:pt x="6" y="30"/>
                  </a:lnTo>
                  <a:lnTo>
                    <a:pt x="0" y="36"/>
                  </a:lnTo>
                  <a:lnTo>
                    <a:pt x="6" y="42"/>
                  </a:lnTo>
                  <a:lnTo>
                    <a:pt x="6" y="54"/>
                  </a:lnTo>
                  <a:lnTo>
                    <a:pt x="18" y="54"/>
                  </a:lnTo>
                  <a:lnTo>
                    <a:pt x="24" y="96"/>
                  </a:lnTo>
                  <a:lnTo>
                    <a:pt x="36" y="84"/>
                  </a:lnTo>
                  <a:lnTo>
                    <a:pt x="48" y="90"/>
                  </a:lnTo>
                  <a:lnTo>
                    <a:pt x="54" y="84"/>
                  </a:lnTo>
                  <a:lnTo>
                    <a:pt x="66" y="78"/>
                  </a:lnTo>
                  <a:lnTo>
                    <a:pt x="84" y="96"/>
                  </a:lnTo>
                  <a:lnTo>
                    <a:pt x="90" y="108"/>
                  </a:lnTo>
                  <a:lnTo>
                    <a:pt x="102" y="132"/>
                  </a:lnTo>
                  <a:lnTo>
                    <a:pt x="108" y="150"/>
                  </a:lnTo>
                  <a:lnTo>
                    <a:pt x="102" y="162"/>
                  </a:lnTo>
                  <a:lnTo>
                    <a:pt x="120" y="168"/>
                  </a:lnTo>
                  <a:lnTo>
                    <a:pt x="120" y="162"/>
                  </a:lnTo>
                  <a:lnTo>
                    <a:pt x="126" y="156"/>
                  </a:lnTo>
                  <a:lnTo>
                    <a:pt x="132" y="162"/>
                  </a:lnTo>
                  <a:lnTo>
                    <a:pt x="144" y="150"/>
                  </a:lnTo>
                  <a:lnTo>
                    <a:pt x="138" y="138"/>
                  </a:lnTo>
                  <a:lnTo>
                    <a:pt x="138" y="126"/>
                  </a:lnTo>
                  <a:lnTo>
                    <a:pt x="120" y="114"/>
                  </a:lnTo>
                  <a:lnTo>
                    <a:pt x="114" y="102"/>
                  </a:lnTo>
                  <a:lnTo>
                    <a:pt x="102" y="90"/>
                  </a:lnTo>
                  <a:lnTo>
                    <a:pt x="90" y="72"/>
                  </a:lnTo>
                  <a:lnTo>
                    <a:pt x="66" y="60"/>
                  </a:lnTo>
                  <a:lnTo>
                    <a:pt x="72" y="54"/>
                  </a:lnTo>
                  <a:lnTo>
                    <a:pt x="84" y="48"/>
                  </a:lnTo>
                  <a:lnTo>
                    <a:pt x="78" y="42"/>
                  </a:lnTo>
                  <a:close/>
                </a:path>
              </a:pathLst>
            </a:custGeom>
            <a:solidFill>
              <a:srgbClr val="E1E1E1"/>
            </a:solidFill>
            <a:ln w="9525">
              <a:solidFill>
                <a:srgbClr val="000000"/>
              </a:solidFill>
              <a:prstDash val="solid"/>
              <a:round/>
              <a:headEnd/>
              <a:tailEnd/>
            </a:ln>
          </p:spPr>
          <p:txBody>
            <a:bodyPr/>
            <a:lstStyle/>
            <a:p>
              <a:endParaRPr lang="en-US"/>
            </a:p>
          </p:txBody>
        </p:sp>
        <p:sp>
          <p:nvSpPr>
            <p:cNvPr id="11341" name="Freeform 95"/>
            <p:cNvSpPr>
              <a:spLocks noChangeAspect="1"/>
            </p:cNvSpPr>
            <p:nvPr/>
          </p:nvSpPr>
          <p:spPr bwMode="auto">
            <a:xfrm>
              <a:off x="4134" y="1972"/>
              <a:ext cx="158" cy="410"/>
            </a:xfrm>
            <a:custGeom>
              <a:avLst/>
              <a:gdLst>
                <a:gd name="T0" fmla="*/ 102 w 155"/>
                <a:gd name="T1" fmla="*/ 255 h 365"/>
                <a:gd name="T2" fmla="*/ 102 w 155"/>
                <a:gd name="T3" fmla="*/ 218 h 365"/>
                <a:gd name="T4" fmla="*/ 114 w 155"/>
                <a:gd name="T5" fmla="*/ 151 h 365"/>
                <a:gd name="T6" fmla="*/ 108 w 155"/>
                <a:gd name="T7" fmla="*/ 48 h 365"/>
                <a:gd name="T8" fmla="*/ 75 w 155"/>
                <a:gd name="T9" fmla="*/ 0 h 365"/>
                <a:gd name="T10" fmla="*/ 69 w 155"/>
                <a:gd name="T11" fmla="*/ 48 h 365"/>
                <a:gd name="T12" fmla="*/ 75 w 155"/>
                <a:gd name="T13" fmla="*/ 84 h 365"/>
                <a:gd name="T14" fmla="*/ 45 w 155"/>
                <a:gd name="T15" fmla="*/ 116 h 365"/>
                <a:gd name="T16" fmla="*/ 45 w 155"/>
                <a:gd name="T17" fmla="*/ 203 h 365"/>
                <a:gd name="T18" fmla="*/ 12 w 155"/>
                <a:gd name="T19" fmla="*/ 273 h 365"/>
                <a:gd name="T20" fmla="*/ 12 w 155"/>
                <a:gd name="T21" fmla="*/ 372 h 365"/>
                <a:gd name="T22" fmla="*/ 6 w 155"/>
                <a:gd name="T23" fmla="*/ 372 h 365"/>
                <a:gd name="T24" fmla="*/ 0 w 155"/>
                <a:gd name="T25" fmla="*/ 423 h 365"/>
                <a:gd name="T26" fmla="*/ 12 w 155"/>
                <a:gd name="T27" fmla="*/ 475 h 365"/>
                <a:gd name="T28" fmla="*/ 24 w 155"/>
                <a:gd name="T29" fmla="*/ 492 h 365"/>
                <a:gd name="T30" fmla="*/ 39 w 155"/>
                <a:gd name="T31" fmla="*/ 492 h 365"/>
                <a:gd name="T32" fmla="*/ 39 w 155"/>
                <a:gd name="T33" fmla="*/ 528 h 365"/>
                <a:gd name="T34" fmla="*/ 51 w 155"/>
                <a:gd name="T35" fmla="*/ 528 h 365"/>
                <a:gd name="T36" fmla="*/ 63 w 155"/>
                <a:gd name="T37" fmla="*/ 616 h 365"/>
                <a:gd name="T38" fmla="*/ 57 w 155"/>
                <a:gd name="T39" fmla="*/ 714 h 365"/>
                <a:gd name="T40" fmla="*/ 69 w 155"/>
                <a:gd name="T41" fmla="*/ 714 h 365"/>
                <a:gd name="T42" fmla="*/ 75 w 155"/>
                <a:gd name="T43" fmla="*/ 714 h 365"/>
                <a:gd name="T44" fmla="*/ 84 w 155"/>
                <a:gd name="T45" fmla="*/ 714 h 365"/>
                <a:gd name="T46" fmla="*/ 102 w 155"/>
                <a:gd name="T47" fmla="*/ 680 h 365"/>
                <a:gd name="T48" fmla="*/ 114 w 155"/>
                <a:gd name="T49" fmla="*/ 646 h 365"/>
                <a:gd name="T50" fmla="*/ 126 w 155"/>
                <a:gd name="T51" fmla="*/ 680 h 365"/>
                <a:gd name="T52" fmla="*/ 151 w 155"/>
                <a:gd name="T53" fmla="*/ 850 h 365"/>
                <a:gd name="T54" fmla="*/ 158 w 155"/>
                <a:gd name="T55" fmla="*/ 867 h 365"/>
                <a:gd name="T56" fmla="*/ 164 w 155"/>
                <a:gd name="T57" fmla="*/ 953 h 365"/>
                <a:gd name="T58" fmla="*/ 164 w 155"/>
                <a:gd name="T59" fmla="*/ 1042 h 365"/>
                <a:gd name="T60" fmla="*/ 182 w 155"/>
                <a:gd name="T61" fmla="*/ 971 h 365"/>
                <a:gd name="T62" fmla="*/ 170 w 155"/>
                <a:gd name="T63" fmla="*/ 850 h 365"/>
                <a:gd name="T64" fmla="*/ 151 w 155"/>
                <a:gd name="T65" fmla="*/ 784 h 365"/>
                <a:gd name="T66" fmla="*/ 151 w 155"/>
                <a:gd name="T67" fmla="*/ 735 h 365"/>
                <a:gd name="T68" fmla="*/ 151 w 155"/>
                <a:gd name="T69" fmla="*/ 698 h 365"/>
                <a:gd name="T70" fmla="*/ 120 w 155"/>
                <a:gd name="T71" fmla="*/ 561 h 365"/>
                <a:gd name="T72" fmla="*/ 126 w 155"/>
                <a:gd name="T73" fmla="*/ 509 h 365"/>
                <a:gd name="T74" fmla="*/ 158 w 155"/>
                <a:gd name="T75" fmla="*/ 475 h 365"/>
                <a:gd name="T76" fmla="*/ 176 w 155"/>
                <a:gd name="T77" fmla="*/ 439 h 365"/>
                <a:gd name="T78" fmla="*/ 176 w 155"/>
                <a:gd name="T79" fmla="*/ 390 h 365"/>
                <a:gd name="T80" fmla="*/ 158 w 155"/>
                <a:gd name="T81" fmla="*/ 372 h 365"/>
                <a:gd name="T82" fmla="*/ 142 w 155"/>
                <a:gd name="T83" fmla="*/ 307 h 365"/>
                <a:gd name="T84" fmla="*/ 126 w 155"/>
                <a:gd name="T85" fmla="*/ 255 h 3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5" h="365">
                  <a:moveTo>
                    <a:pt x="108" y="89"/>
                  </a:moveTo>
                  <a:lnTo>
                    <a:pt x="84" y="89"/>
                  </a:lnTo>
                  <a:lnTo>
                    <a:pt x="84" y="83"/>
                  </a:lnTo>
                  <a:lnTo>
                    <a:pt x="84" y="77"/>
                  </a:lnTo>
                  <a:lnTo>
                    <a:pt x="96" y="59"/>
                  </a:lnTo>
                  <a:lnTo>
                    <a:pt x="96" y="53"/>
                  </a:lnTo>
                  <a:lnTo>
                    <a:pt x="90" y="35"/>
                  </a:lnTo>
                  <a:lnTo>
                    <a:pt x="90" y="17"/>
                  </a:lnTo>
                  <a:lnTo>
                    <a:pt x="84" y="17"/>
                  </a:lnTo>
                  <a:lnTo>
                    <a:pt x="66" y="0"/>
                  </a:lnTo>
                  <a:lnTo>
                    <a:pt x="66" y="6"/>
                  </a:lnTo>
                  <a:lnTo>
                    <a:pt x="60" y="17"/>
                  </a:lnTo>
                  <a:lnTo>
                    <a:pt x="60" y="23"/>
                  </a:lnTo>
                  <a:lnTo>
                    <a:pt x="66" y="29"/>
                  </a:lnTo>
                  <a:lnTo>
                    <a:pt x="48" y="23"/>
                  </a:lnTo>
                  <a:lnTo>
                    <a:pt x="36" y="41"/>
                  </a:lnTo>
                  <a:lnTo>
                    <a:pt x="36" y="59"/>
                  </a:lnTo>
                  <a:lnTo>
                    <a:pt x="36" y="71"/>
                  </a:lnTo>
                  <a:lnTo>
                    <a:pt x="24" y="95"/>
                  </a:lnTo>
                  <a:lnTo>
                    <a:pt x="12" y="95"/>
                  </a:lnTo>
                  <a:lnTo>
                    <a:pt x="12" y="107"/>
                  </a:lnTo>
                  <a:lnTo>
                    <a:pt x="12" y="131"/>
                  </a:lnTo>
                  <a:lnTo>
                    <a:pt x="6" y="131"/>
                  </a:lnTo>
                  <a:lnTo>
                    <a:pt x="6" y="143"/>
                  </a:lnTo>
                  <a:lnTo>
                    <a:pt x="0" y="149"/>
                  </a:lnTo>
                  <a:lnTo>
                    <a:pt x="12" y="167"/>
                  </a:lnTo>
                  <a:lnTo>
                    <a:pt x="18" y="161"/>
                  </a:lnTo>
                  <a:lnTo>
                    <a:pt x="24" y="173"/>
                  </a:lnTo>
                  <a:lnTo>
                    <a:pt x="30" y="173"/>
                  </a:lnTo>
                  <a:lnTo>
                    <a:pt x="36" y="179"/>
                  </a:lnTo>
                  <a:lnTo>
                    <a:pt x="30" y="185"/>
                  </a:lnTo>
                  <a:lnTo>
                    <a:pt x="36" y="191"/>
                  </a:lnTo>
                  <a:lnTo>
                    <a:pt x="42" y="185"/>
                  </a:lnTo>
                  <a:lnTo>
                    <a:pt x="48" y="203"/>
                  </a:lnTo>
                  <a:lnTo>
                    <a:pt x="54" y="215"/>
                  </a:lnTo>
                  <a:lnTo>
                    <a:pt x="54" y="233"/>
                  </a:lnTo>
                  <a:lnTo>
                    <a:pt x="48" y="251"/>
                  </a:lnTo>
                  <a:lnTo>
                    <a:pt x="60" y="239"/>
                  </a:lnTo>
                  <a:lnTo>
                    <a:pt x="60" y="251"/>
                  </a:lnTo>
                  <a:lnTo>
                    <a:pt x="66" y="251"/>
                  </a:lnTo>
                  <a:lnTo>
                    <a:pt x="72" y="251"/>
                  </a:lnTo>
                  <a:lnTo>
                    <a:pt x="84" y="245"/>
                  </a:lnTo>
                  <a:lnTo>
                    <a:pt x="84" y="239"/>
                  </a:lnTo>
                  <a:lnTo>
                    <a:pt x="90" y="239"/>
                  </a:lnTo>
                  <a:lnTo>
                    <a:pt x="96" y="227"/>
                  </a:lnTo>
                  <a:lnTo>
                    <a:pt x="102" y="233"/>
                  </a:lnTo>
                  <a:lnTo>
                    <a:pt x="108" y="239"/>
                  </a:lnTo>
                  <a:lnTo>
                    <a:pt x="120" y="269"/>
                  </a:lnTo>
                  <a:lnTo>
                    <a:pt x="126" y="299"/>
                  </a:lnTo>
                  <a:lnTo>
                    <a:pt x="126" y="293"/>
                  </a:lnTo>
                  <a:lnTo>
                    <a:pt x="131" y="305"/>
                  </a:lnTo>
                  <a:lnTo>
                    <a:pt x="137" y="323"/>
                  </a:lnTo>
                  <a:lnTo>
                    <a:pt x="137" y="335"/>
                  </a:lnTo>
                  <a:lnTo>
                    <a:pt x="137" y="353"/>
                  </a:lnTo>
                  <a:lnTo>
                    <a:pt x="137" y="365"/>
                  </a:lnTo>
                  <a:lnTo>
                    <a:pt x="143" y="365"/>
                  </a:lnTo>
                  <a:lnTo>
                    <a:pt x="155" y="341"/>
                  </a:lnTo>
                  <a:lnTo>
                    <a:pt x="149" y="317"/>
                  </a:lnTo>
                  <a:lnTo>
                    <a:pt x="143" y="299"/>
                  </a:lnTo>
                  <a:lnTo>
                    <a:pt x="137" y="287"/>
                  </a:lnTo>
                  <a:lnTo>
                    <a:pt x="126" y="275"/>
                  </a:lnTo>
                  <a:lnTo>
                    <a:pt x="126" y="263"/>
                  </a:lnTo>
                  <a:lnTo>
                    <a:pt x="126" y="257"/>
                  </a:lnTo>
                  <a:lnTo>
                    <a:pt x="131" y="245"/>
                  </a:lnTo>
                  <a:lnTo>
                    <a:pt x="126" y="245"/>
                  </a:lnTo>
                  <a:lnTo>
                    <a:pt x="114" y="221"/>
                  </a:lnTo>
                  <a:lnTo>
                    <a:pt x="102" y="197"/>
                  </a:lnTo>
                  <a:lnTo>
                    <a:pt x="102" y="203"/>
                  </a:lnTo>
                  <a:lnTo>
                    <a:pt x="108" y="179"/>
                  </a:lnTo>
                  <a:lnTo>
                    <a:pt x="126" y="173"/>
                  </a:lnTo>
                  <a:lnTo>
                    <a:pt x="131" y="167"/>
                  </a:lnTo>
                  <a:lnTo>
                    <a:pt x="143" y="161"/>
                  </a:lnTo>
                  <a:lnTo>
                    <a:pt x="149" y="155"/>
                  </a:lnTo>
                  <a:lnTo>
                    <a:pt x="155" y="137"/>
                  </a:lnTo>
                  <a:lnTo>
                    <a:pt x="149" y="137"/>
                  </a:lnTo>
                  <a:lnTo>
                    <a:pt x="137" y="143"/>
                  </a:lnTo>
                  <a:lnTo>
                    <a:pt x="131" y="131"/>
                  </a:lnTo>
                  <a:lnTo>
                    <a:pt x="120" y="125"/>
                  </a:lnTo>
                  <a:lnTo>
                    <a:pt x="120" y="107"/>
                  </a:lnTo>
                  <a:lnTo>
                    <a:pt x="108" y="107"/>
                  </a:lnTo>
                  <a:lnTo>
                    <a:pt x="108" y="89"/>
                  </a:lnTo>
                  <a:close/>
                </a:path>
              </a:pathLst>
            </a:custGeom>
            <a:solidFill>
              <a:srgbClr val="E1E1E1"/>
            </a:solidFill>
            <a:ln w="9525">
              <a:solidFill>
                <a:srgbClr val="000000"/>
              </a:solidFill>
              <a:prstDash val="solid"/>
              <a:round/>
              <a:headEnd/>
              <a:tailEnd/>
            </a:ln>
          </p:spPr>
          <p:txBody>
            <a:bodyPr/>
            <a:lstStyle/>
            <a:p>
              <a:endParaRPr lang="en-US"/>
            </a:p>
          </p:txBody>
        </p:sp>
        <p:sp>
          <p:nvSpPr>
            <p:cNvPr id="11342" name="Freeform 96"/>
            <p:cNvSpPr>
              <a:spLocks noChangeAspect="1"/>
            </p:cNvSpPr>
            <p:nvPr/>
          </p:nvSpPr>
          <p:spPr bwMode="auto">
            <a:xfrm>
              <a:off x="4637" y="2193"/>
              <a:ext cx="85" cy="135"/>
            </a:xfrm>
            <a:custGeom>
              <a:avLst/>
              <a:gdLst>
                <a:gd name="T0" fmla="*/ 18 w 84"/>
                <a:gd name="T1" fmla="*/ 226 h 120"/>
                <a:gd name="T2" fmla="*/ 18 w 84"/>
                <a:gd name="T3" fmla="*/ 243 h 120"/>
                <a:gd name="T4" fmla="*/ 6 w 84"/>
                <a:gd name="T5" fmla="*/ 190 h 120"/>
                <a:gd name="T6" fmla="*/ 0 w 84"/>
                <a:gd name="T7" fmla="*/ 141 h 120"/>
                <a:gd name="T8" fmla="*/ 12 w 84"/>
                <a:gd name="T9" fmla="*/ 159 h 120"/>
                <a:gd name="T10" fmla="*/ 6 w 84"/>
                <a:gd name="T11" fmla="*/ 88 h 120"/>
                <a:gd name="T12" fmla="*/ 6 w 84"/>
                <a:gd name="T13" fmla="*/ 37 h 120"/>
                <a:gd name="T14" fmla="*/ 6 w 84"/>
                <a:gd name="T15" fmla="*/ 0 h 120"/>
                <a:gd name="T16" fmla="*/ 30 w 84"/>
                <a:gd name="T17" fmla="*/ 18 h 120"/>
                <a:gd name="T18" fmla="*/ 36 w 84"/>
                <a:gd name="T19" fmla="*/ 37 h 120"/>
                <a:gd name="T20" fmla="*/ 51 w 84"/>
                <a:gd name="T21" fmla="*/ 69 h 120"/>
                <a:gd name="T22" fmla="*/ 51 w 84"/>
                <a:gd name="T23" fmla="*/ 105 h 120"/>
                <a:gd name="T24" fmla="*/ 36 w 84"/>
                <a:gd name="T25" fmla="*/ 159 h 120"/>
                <a:gd name="T26" fmla="*/ 30 w 84"/>
                <a:gd name="T27" fmla="*/ 178 h 120"/>
                <a:gd name="T28" fmla="*/ 30 w 84"/>
                <a:gd name="T29" fmla="*/ 206 h 120"/>
                <a:gd name="T30" fmla="*/ 51 w 84"/>
                <a:gd name="T31" fmla="*/ 277 h 120"/>
                <a:gd name="T32" fmla="*/ 57 w 84"/>
                <a:gd name="T33" fmla="*/ 277 h 120"/>
                <a:gd name="T34" fmla="*/ 57 w 84"/>
                <a:gd name="T35" fmla="*/ 260 h 120"/>
                <a:gd name="T36" fmla="*/ 69 w 84"/>
                <a:gd name="T37" fmla="*/ 260 h 120"/>
                <a:gd name="T38" fmla="*/ 75 w 84"/>
                <a:gd name="T39" fmla="*/ 277 h 120"/>
                <a:gd name="T40" fmla="*/ 75 w 84"/>
                <a:gd name="T41" fmla="*/ 277 h 120"/>
                <a:gd name="T42" fmla="*/ 87 w 84"/>
                <a:gd name="T43" fmla="*/ 294 h 120"/>
                <a:gd name="T44" fmla="*/ 81 w 84"/>
                <a:gd name="T45" fmla="*/ 294 h 120"/>
                <a:gd name="T46" fmla="*/ 87 w 84"/>
                <a:gd name="T47" fmla="*/ 330 h 120"/>
                <a:gd name="T48" fmla="*/ 93 w 84"/>
                <a:gd name="T49" fmla="*/ 330 h 120"/>
                <a:gd name="T50" fmla="*/ 87 w 84"/>
                <a:gd name="T51" fmla="*/ 345 h 120"/>
                <a:gd name="T52" fmla="*/ 87 w 84"/>
                <a:gd name="T53" fmla="*/ 330 h 120"/>
                <a:gd name="T54" fmla="*/ 75 w 84"/>
                <a:gd name="T55" fmla="*/ 312 h 120"/>
                <a:gd name="T56" fmla="*/ 69 w 84"/>
                <a:gd name="T57" fmla="*/ 294 h 120"/>
                <a:gd name="T58" fmla="*/ 63 w 84"/>
                <a:gd name="T59" fmla="*/ 277 h 120"/>
                <a:gd name="T60" fmla="*/ 63 w 84"/>
                <a:gd name="T61" fmla="*/ 312 h 120"/>
                <a:gd name="T62" fmla="*/ 36 w 84"/>
                <a:gd name="T63" fmla="*/ 277 h 120"/>
                <a:gd name="T64" fmla="*/ 30 w 84"/>
                <a:gd name="T65" fmla="*/ 294 h 120"/>
                <a:gd name="T66" fmla="*/ 18 w 84"/>
                <a:gd name="T67" fmla="*/ 277 h 120"/>
                <a:gd name="T68" fmla="*/ 18 w 84"/>
                <a:gd name="T69" fmla="*/ 260 h 120"/>
                <a:gd name="T70" fmla="*/ 24 w 84"/>
                <a:gd name="T71" fmla="*/ 226 h 120"/>
                <a:gd name="T72" fmla="*/ 18 w 84"/>
                <a:gd name="T73" fmla="*/ 226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4" h="120">
                  <a:moveTo>
                    <a:pt x="18" y="78"/>
                  </a:moveTo>
                  <a:lnTo>
                    <a:pt x="18" y="84"/>
                  </a:lnTo>
                  <a:lnTo>
                    <a:pt x="6" y="66"/>
                  </a:lnTo>
                  <a:lnTo>
                    <a:pt x="0" y="48"/>
                  </a:lnTo>
                  <a:lnTo>
                    <a:pt x="12" y="54"/>
                  </a:lnTo>
                  <a:lnTo>
                    <a:pt x="6" y="30"/>
                  </a:lnTo>
                  <a:lnTo>
                    <a:pt x="6" y="12"/>
                  </a:lnTo>
                  <a:lnTo>
                    <a:pt x="6" y="0"/>
                  </a:lnTo>
                  <a:lnTo>
                    <a:pt x="30" y="6"/>
                  </a:lnTo>
                  <a:lnTo>
                    <a:pt x="36" y="12"/>
                  </a:lnTo>
                  <a:lnTo>
                    <a:pt x="42" y="24"/>
                  </a:lnTo>
                  <a:lnTo>
                    <a:pt x="42" y="36"/>
                  </a:lnTo>
                  <a:lnTo>
                    <a:pt x="36" y="54"/>
                  </a:lnTo>
                  <a:lnTo>
                    <a:pt x="30" y="60"/>
                  </a:lnTo>
                  <a:lnTo>
                    <a:pt x="30" y="72"/>
                  </a:lnTo>
                  <a:lnTo>
                    <a:pt x="42" y="96"/>
                  </a:lnTo>
                  <a:lnTo>
                    <a:pt x="48" y="96"/>
                  </a:lnTo>
                  <a:lnTo>
                    <a:pt x="48" y="90"/>
                  </a:lnTo>
                  <a:lnTo>
                    <a:pt x="60" y="90"/>
                  </a:lnTo>
                  <a:lnTo>
                    <a:pt x="66" y="96"/>
                  </a:lnTo>
                  <a:lnTo>
                    <a:pt x="78" y="102"/>
                  </a:lnTo>
                  <a:lnTo>
                    <a:pt x="72" y="102"/>
                  </a:lnTo>
                  <a:lnTo>
                    <a:pt x="78" y="114"/>
                  </a:lnTo>
                  <a:lnTo>
                    <a:pt x="84" y="114"/>
                  </a:lnTo>
                  <a:lnTo>
                    <a:pt x="78" y="120"/>
                  </a:lnTo>
                  <a:lnTo>
                    <a:pt x="78" y="114"/>
                  </a:lnTo>
                  <a:lnTo>
                    <a:pt x="66" y="108"/>
                  </a:lnTo>
                  <a:lnTo>
                    <a:pt x="60" y="102"/>
                  </a:lnTo>
                  <a:lnTo>
                    <a:pt x="54" y="96"/>
                  </a:lnTo>
                  <a:lnTo>
                    <a:pt x="54" y="108"/>
                  </a:lnTo>
                  <a:lnTo>
                    <a:pt x="36" y="96"/>
                  </a:lnTo>
                  <a:lnTo>
                    <a:pt x="30" y="102"/>
                  </a:lnTo>
                  <a:lnTo>
                    <a:pt x="18" y="96"/>
                  </a:lnTo>
                  <a:lnTo>
                    <a:pt x="18" y="90"/>
                  </a:lnTo>
                  <a:lnTo>
                    <a:pt x="24" y="78"/>
                  </a:lnTo>
                  <a:lnTo>
                    <a:pt x="18" y="78"/>
                  </a:lnTo>
                  <a:close/>
                </a:path>
              </a:pathLst>
            </a:custGeom>
            <a:solidFill>
              <a:srgbClr val="415A6B"/>
            </a:solidFill>
            <a:ln w="9525">
              <a:solidFill>
                <a:srgbClr val="000000"/>
              </a:solidFill>
              <a:prstDash val="solid"/>
              <a:round/>
              <a:headEnd/>
              <a:tailEnd/>
            </a:ln>
          </p:spPr>
          <p:txBody>
            <a:bodyPr/>
            <a:lstStyle/>
            <a:p>
              <a:endParaRPr lang="en-US"/>
            </a:p>
          </p:txBody>
        </p:sp>
        <p:sp>
          <p:nvSpPr>
            <p:cNvPr id="11343" name="Freeform 97"/>
            <p:cNvSpPr>
              <a:spLocks noChangeAspect="1"/>
            </p:cNvSpPr>
            <p:nvPr/>
          </p:nvSpPr>
          <p:spPr bwMode="auto">
            <a:xfrm>
              <a:off x="4692" y="2395"/>
              <a:ext cx="86" cy="94"/>
            </a:xfrm>
            <a:custGeom>
              <a:avLst/>
              <a:gdLst>
                <a:gd name="T0" fmla="*/ 84 w 84"/>
                <a:gd name="T1" fmla="*/ 233 h 84"/>
                <a:gd name="T2" fmla="*/ 75 w 84"/>
                <a:gd name="T3" fmla="*/ 200 h 84"/>
                <a:gd name="T4" fmla="*/ 75 w 84"/>
                <a:gd name="T5" fmla="*/ 214 h 84"/>
                <a:gd name="T6" fmla="*/ 51 w 84"/>
                <a:gd name="T7" fmla="*/ 181 h 84"/>
                <a:gd name="T8" fmla="*/ 51 w 84"/>
                <a:gd name="T9" fmla="*/ 132 h 84"/>
                <a:gd name="T10" fmla="*/ 39 w 84"/>
                <a:gd name="T11" fmla="*/ 98 h 84"/>
                <a:gd name="T12" fmla="*/ 33 w 84"/>
                <a:gd name="T13" fmla="*/ 116 h 84"/>
                <a:gd name="T14" fmla="*/ 33 w 84"/>
                <a:gd name="T15" fmla="*/ 116 h 84"/>
                <a:gd name="T16" fmla="*/ 18 w 84"/>
                <a:gd name="T17" fmla="*/ 116 h 84"/>
                <a:gd name="T18" fmla="*/ 12 w 84"/>
                <a:gd name="T19" fmla="*/ 98 h 84"/>
                <a:gd name="T20" fmla="*/ 6 w 84"/>
                <a:gd name="T21" fmla="*/ 132 h 84"/>
                <a:gd name="T22" fmla="*/ 0 w 84"/>
                <a:gd name="T23" fmla="*/ 148 h 84"/>
                <a:gd name="T24" fmla="*/ 6 w 84"/>
                <a:gd name="T25" fmla="*/ 116 h 84"/>
                <a:gd name="T26" fmla="*/ 18 w 84"/>
                <a:gd name="T27" fmla="*/ 84 h 84"/>
                <a:gd name="T28" fmla="*/ 39 w 84"/>
                <a:gd name="T29" fmla="*/ 49 h 84"/>
                <a:gd name="T30" fmla="*/ 39 w 84"/>
                <a:gd name="T31" fmla="*/ 84 h 84"/>
                <a:gd name="T32" fmla="*/ 51 w 84"/>
                <a:gd name="T33" fmla="*/ 84 h 84"/>
                <a:gd name="T34" fmla="*/ 57 w 84"/>
                <a:gd name="T35" fmla="*/ 67 h 84"/>
                <a:gd name="T36" fmla="*/ 57 w 84"/>
                <a:gd name="T37" fmla="*/ 34 h 84"/>
                <a:gd name="T38" fmla="*/ 63 w 84"/>
                <a:gd name="T39" fmla="*/ 34 h 84"/>
                <a:gd name="T40" fmla="*/ 75 w 84"/>
                <a:gd name="T41" fmla="*/ 34 h 84"/>
                <a:gd name="T42" fmla="*/ 75 w 84"/>
                <a:gd name="T43" fmla="*/ 0 h 84"/>
                <a:gd name="T44" fmla="*/ 90 w 84"/>
                <a:gd name="T45" fmla="*/ 17 h 84"/>
                <a:gd name="T46" fmla="*/ 96 w 84"/>
                <a:gd name="T47" fmla="*/ 67 h 84"/>
                <a:gd name="T48" fmla="*/ 102 w 84"/>
                <a:gd name="T49" fmla="*/ 132 h 84"/>
                <a:gd name="T50" fmla="*/ 96 w 84"/>
                <a:gd name="T51" fmla="*/ 166 h 84"/>
                <a:gd name="T52" fmla="*/ 96 w 84"/>
                <a:gd name="T53" fmla="*/ 181 h 84"/>
                <a:gd name="T54" fmla="*/ 90 w 84"/>
                <a:gd name="T55" fmla="*/ 132 h 84"/>
                <a:gd name="T56" fmla="*/ 84 w 84"/>
                <a:gd name="T57" fmla="*/ 148 h 84"/>
                <a:gd name="T58" fmla="*/ 84 w 84"/>
                <a:gd name="T59" fmla="*/ 181 h 84"/>
                <a:gd name="T60" fmla="*/ 84 w 84"/>
                <a:gd name="T61" fmla="*/ 233 h 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4" h="84">
                  <a:moveTo>
                    <a:pt x="66" y="84"/>
                  </a:moveTo>
                  <a:lnTo>
                    <a:pt x="60" y="72"/>
                  </a:lnTo>
                  <a:lnTo>
                    <a:pt x="60" y="78"/>
                  </a:lnTo>
                  <a:lnTo>
                    <a:pt x="42" y="66"/>
                  </a:lnTo>
                  <a:lnTo>
                    <a:pt x="42" y="48"/>
                  </a:lnTo>
                  <a:lnTo>
                    <a:pt x="30" y="36"/>
                  </a:lnTo>
                  <a:lnTo>
                    <a:pt x="24" y="42"/>
                  </a:lnTo>
                  <a:lnTo>
                    <a:pt x="18" y="42"/>
                  </a:lnTo>
                  <a:lnTo>
                    <a:pt x="12" y="36"/>
                  </a:lnTo>
                  <a:lnTo>
                    <a:pt x="6" y="48"/>
                  </a:lnTo>
                  <a:lnTo>
                    <a:pt x="0" y="54"/>
                  </a:lnTo>
                  <a:lnTo>
                    <a:pt x="6" y="42"/>
                  </a:lnTo>
                  <a:lnTo>
                    <a:pt x="18" y="30"/>
                  </a:lnTo>
                  <a:lnTo>
                    <a:pt x="30" y="18"/>
                  </a:lnTo>
                  <a:lnTo>
                    <a:pt x="30" y="30"/>
                  </a:lnTo>
                  <a:lnTo>
                    <a:pt x="42" y="30"/>
                  </a:lnTo>
                  <a:lnTo>
                    <a:pt x="48" y="24"/>
                  </a:lnTo>
                  <a:lnTo>
                    <a:pt x="48" y="12"/>
                  </a:lnTo>
                  <a:lnTo>
                    <a:pt x="54" y="12"/>
                  </a:lnTo>
                  <a:lnTo>
                    <a:pt x="60" y="12"/>
                  </a:lnTo>
                  <a:lnTo>
                    <a:pt x="60" y="0"/>
                  </a:lnTo>
                  <a:lnTo>
                    <a:pt x="72" y="6"/>
                  </a:lnTo>
                  <a:lnTo>
                    <a:pt x="78" y="24"/>
                  </a:lnTo>
                  <a:lnTo>
                    <a:pt x="84" y="48"/>
                  </a:lnTo>
                  <a:lnTo>
                    <a:pt x="78" y="60"/>
                  </a:lnTo>
                  <a:lnTo>
                    <a:pt x="78" y="66"/>
                  </a:lnTo>
                  <a:lnTo>
                    <a:pt x="72" y="48"/>
                  </a:lnTo>
                  <a:lnTo>
                    <a:pt x="66" y="54"/>
                  </a:lnTo>
                  <a:lnTo>
                    <a:pt x="66" y="66"/>
                  </a:lnTo>
                  <a:lnTo>
                    <a:pt x="66" y="84"/>
                  </a:lnTo>
                  <a:close/>
                </a:path>
              </a:pathLst>
            </a:custGeom>
            <a:solidFill>
              <a:srgbClr val="415A6B"/>
            </a:solidFill>
            <a:ln w="9525">
              <a:solidFill>
                <a:srgbClr val="000000"/>
              </a:solidFill>
              <a:prstDash val="solid"/>
              <a:round/>
              <a:headEnd/>
              <a:tailEnd/>
            </a:ln>
          </p:spPr>
          <p:txBody>
            <a:bodyPr/>
            <a:lstStyle/>
            <a:p>
              <a:endParaRPr lang="en-US"/>
            </a:p>
          </p:txBody>
        </p:sp>
        <p:sp>
          <p:nvSpPr>
            <p:cNvPr id="11344" name="Freeform 98"/>
            <p:cNvSpPr>
              <a:spLocks noChangeAspect="1"/>
            </p:cNvSpPr>
            <p:nvPr/>
          </p:nvSpPr>
          <p:spPr bwMode="auto">
            <a:xfrm>
              <a:off x="4699" y="2369"/>
              <a:ext cx="17" cy="39"/>
            </a:xfrm>
            <a:custGeom>
              <a:avLst/>
              <a:gdLst>
                <a:gd name="T0" fmla="*/ 9 w 18"/>
                <a:gd name="T1" fmla="*/ 0 h 35"/>
                <a:gd name="T2" fmla="*/ 9 w 18"/>
                <a:gd name="T3" fmla="*/ 77 h 35"/>
                <a:gd name="T4" fmla="*/ 9 w 18"/>
                <a:gd name="T5" fmla="*/ 91 h 35"/>
                <a:gd name="T6" fmla="*/ 0 w 18"/>
                <a:gd name="T7" fmla="*/ 62 h 35"/>
                <a:gd name="T8" fmla="*/ 6 w 18"/>
                <a:gd name="T9" fmla="*/ 45 h 35"/>
                <a:gd name="T10" fmla="*/ 6 w 18"/>
                <a:gd name="T11" fmla="*/ 0 h 35"/>
                <a:gd name="T12" fmla="*/ 9 w 18"/>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5">
                  <a:moveTo>
                    <a:pt x="18" y="0"/>
                  </a:moveTo>
                  <a:lnTo>
                    <a:pt x="12" y="29"/>
                  </a:lnTo>
                  <a:lnTo>
                    <a:pt x="12" y="35"/>
                  </a:lnTo>
                  <a:lnTo>
                    <a:pt x="0" y="23"/>
                  </a:lnTo>
                  <a:lnTo>
                    <a:pt x="6" y="17"/>
                  </a:lnTo>
                  <a:lnTo>
                    <a:pt x="6" y="0"/>
                  </a:lnTo>
                  <a:lnTo>
                    <a:pt x="18" y="0"/>
                  </a:lnTo>
                  <a:close/>
                </a:path>
              </a:pathLst>
            </a:custGeom>
            <a:solidFill>
              <a:srgbClr val="415A6B"/>
            </a:solidFill>
            <a:ln w="9525">
              <a:solidFill>
                <a:srgbClr val="000000"/>
              </a:solidFill>
              <a:prstDash val="solid"/>
              <a:round/>
              <a:headEnd/>
              <a:tailEnd/>
            </a:ln>
          </p:spPr>
          <p:txBody>
            <a:bodyPr/>
            <a:lstStyle/>
            <a:p>
              <a:endParaRPr lang="en-US"/>
            </a:p>
          </p:txBody>
        </p:sp>
        <p:sp>
          <p:nvSpPr>
            <p:cNvPr id="11345" name="Freeform 99"/>
            <p:cNvSpPr>
              <a:spLocks noChangeAspect="1"/>
            </p:cNvSpPr>
            <p:nvPr/>
          </p:nvSpPr>
          <p:spPr bwMode="auto">
            <a:xfrm>
              <a:off x="4728" y="2328"/>
              <a:ext cx="25" cy="34"/>
            </a:xfrm>
            <a:custGeom>
              <a:avLst/>
              <a:gdLst>
                <a:gd name="T0" fmla="*/ 27 w 24"/>
                <a:gd name="T1" fmla="*/ 95 h 30"/>
                <a:gd name="T2" fmla="*/ 21 w 24"/>
                <a:gd name="T3" fmla="*/ 75 h 30"/>
                <a:gd name="T4" fmla="*/ 0 w 24"/>
                <a:gd name="T5" fmla="*/ 18 h 30"/>
                <a:gd name="T6" fmla="*/ 21 w 24"/>
                <a:gd name="T7" fmla="*/ 0 h 30"/>
                <a:gd name="T8" fmla="*/ 27 w 24"/>
                <a:gd name="T9" fmla="*/ 37 h 30"/>
                <a:gd name="T10" fmla="*/ 33 w 24"/>
                <a:gd name="T11" fmla="*/ 95 h 30"/>
                <a:gd name="T12" fmla="*/ 27 w 24"/>
                <a:gd name="T13" fmla="*/ 95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0">
                  <a:moveTo>
                    <a:pt x="18" y="30"/>
                  </a:moveTo>
                  <a:lnTo>
                    <a:pt x="12" y="24"/>
                  </a:lnTo>
                  <a:lnTo>
                    <a:pt x="0" y="6"/>
                  </a:lnTo>
                  <a:lnTo>
                    <a:pt x="12" y="0"/>
                  </a:lnTo>
                  <a:lnTo>
                    <a:pt x="18" y="12"/>
                  </a:lnTo>
                  <a:lnTo>
                    <a:pt x="24" y="30"/>
                  </a:lnTo>
                  <a:lnTo>
                    <a:pt x="18" y="30"/>
                  </a:lnTo>
                  <a:close/>
                </a:path>
              </a:pathLst>
            </a:custGeom>
            <a:solidFill>
              <a:srgbClr val="415A6B"/>
            </a:solidFill>
            <a:ln w="9525">
              <a:solidFill>
                <a:srgbClr val="000000"/>
              </a:solidFill>
              <a:prstDash val="solid"/>
              <a:round/>
              <a:headEnd/>
              <a:tailEnd/>
            </a:ln>
          </p:spPr>
          <p:txBody>
            <a:bodyPr/>
            <a:lstStyle/>
            <a:p>
              <a:endParaRPr lang="en-US"/>
            </a:p>
          </p:txBody>
        </p:sp>
        <p:sp>
          <p:nvSpPr>
            <p:cNvPr id="11346" name="Freeform 100"/>
            <p:cNvSpPr>
              <a:spLocks noChangeAspect="1"/>
            </p:cNvSpPr>
            <p:nvPr/>
          </p:nvSpPr>
          <p:spPr bwMode="auto">
            <a:xfrm>
              <a:off x="4686" y="2348"/>
              <a:ext cx="24" cy="27"/>
            </a:xfrm>
            <a:custGeom>
              <a:avLst/>
              <a:gdLst>
                <a:gd name="T0" fmla="*/ 18 w 24"/>
                <a:gd name="T1" fmla="*/ 18 h 24"/>
                <a:gd name="T2" fmla="*/ 0 w 24"/>
                <a:gd name="T3" fmla="*/ 0 h 24"/>
                <a:gd name="T4" fmla="*/ 0 w 24"/>
                <a:gd name="T5" fmla="*/ 0 h 24"/>
                <a:gd name="T6" fmla="*/ 6 w 24"/>
                <a:gd name="T7" fmla="*/ 69 h 24"/>
                <a:gd name="T8" fmla="*/ 24 w 24"/>
                <a:gd name="T9" fmla="*/ 37 h 24"/>
                <a:gd name="T10" fmla="*/ 24 w 24"/>
                <a:gd name="T11" fmla="*/ 18 h 24"/>
                <a:gd name="T12" fmla="*/ 18 w 24"/>
                <a:gd name="T13" fmla="*/ 18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18" y="6"/>
                  </a:moveTo>
                  <a:lnTo>
                    <a:pt x="0" y="0"/>
                  </a:lnTo>
                  <a:lnTo>
                    <a:pt x="6" y="24"/>
                  </a:lnTo>
                  <a:lnTo>
                    <a:pt x="24" y="12"/>
                  </a:lnTo>
                  <a:lnTo>
                    <a:pt x="24" y="6"/>
                  </a:lnTo>
                  <a:lnTo>
                    <a:pt x="18" y="6"/>
                  </a:lnTo>
                  <a:close/>
                </a:path>
              </a:pathLst>
            </a:custGeom>
            <a:solidFill>
              <a:srgbClr val="415A6B"/>
            </a:solidFill>
            <a:ln w="9525">
              <a:solidFill>
                <a:srgbClr val="000000"/>
              </a:solidFill>
              <a:prstDash val="solid"/>
              <a:round/>
              <a:headEnd/>
              <a:tailEnd/>
            </a:ln>
          </p:spPr>
          <p:txBody>
            <a:bodyPr/>
            <a:lstStyle/>
            <a:p>
              <a:endParaRPr lang="en-US"/>
            </a:p>
          </p:txBody>
        </p:sp>
        <p:sp>
          <p:nvSpPr>
            <p:cNvPr id="11347" name="Freeform 101"/>
            <p:cNvSpPr>
              <a:spLocks noChangeAspect="1"/>
            </p:cNvSpPr>
            <p:nvPr/>
          </p:nvSpPr>
          <p:spPr bwMode="auto">
            <a:xfrm>
              <a:off x="4607" y="2362"/>
              <a:ext cx="42" cy="60"/>
            </a:xfrm>
            <a:custGeom>
              <a:avLst/>
              <a:gdLst>
                <a:gd name="T0" fmla="*/ 42 w 42"/>
                <a:gd name="T1" fmla="*/ 37 h 53"/>
                <a:gd name="T2" fmla="*/ 12 w 42"/>
                <a:gd name="T3" fmla="*/ 125 h 53"/>
                <a:gd name="T4" fmla="*/ 0 w 42"/>
                <a:gd name="T5" fmla="*/ 162 h 53"/>
                <a:gd name="T6" fmla="*/ 0 w 42"/>
                <a:gd name="T7" fmla="*/ 143 h 53"/>
                <a:gd name="T8" fmla="*/ 12 w 42"/>
                <a:gd name="T9" fmla="*/ 109 h 53"/>
                <a:gd name="T10" fmla="*/ 30 w 42"/>
                <a:gd name="T11" fmla="*/ 54 h 53"/>
                <a:gd name="T12" fmla="*/ 30 w 42"/>
                <a:gd name="T13" fmla="*/ 18 h 53"/>
                <a:gd name="T14" fmla="*/ 36 w 42"/>
                <a:gd name="T15" fmla="*/ 18 h 53"/>
                <a:gd name="T16" fmla="*/ 36 w 42"/>
                <a:gd name="T17" fmla="*/ 0 h 53"/>
                <a:gd name="T18" fmla="*/ 42 w 42"/>
                <a:gd name="T19" fmla="*/ 3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53">
                  <a:moveTo>
                    <a:pt x="42" y="12"/>
                  </a:moveTo>
                  <a:lnTo>
                    <a:pt x="12" y="41"/>
                  </a:lnTo>
                  <a:lnTo>
                    <a:pt x="0" y="53"/>
                  </a:lnTo>
                  <a:lnTo>
                    <a:pt x="0" y="47"/>
                  </a:lnTo>
                  <a:lnTo>
                    <a:pt x="12" y="35"/>
                  </a:lnTo>
                  <a:lnTo>
                    <a:pt x="30" y="18"/>
                  </a:lnTo>
                  <a:lnTo>
                    <a:pt x="30" y="6"/>
                  </a:lnTo>
                  <a:lnTo>
                    <a:pt x="36" y="6"/>
                  </a:lnTo>
                  <a:lnTo>
                    <a:pt x="36" y="0"/>
                  </a:lnTo>
                  <a:lnTo>
                    <a:pt x="42" y="12"/>
                  </a:lnTo>
                  <a:close/>
                </a:path>
              </a:pathLst>
            </a:custGeom>
            <a:solidFill>
              <a:srgbClr val="239FB1"/>
            </a:solidFill>
            <a:ln w="9525">
              <a:solidFill>
                <a:srgbClr val="000000"/>
              </a:solidFill>
              <a:prstDash val="solid"/>
              <a:round/>
              <a:headEnd/>
              <a:tailEnd/>
            </a:ln>
          </p:spPr>
          <p:txBody>
            <a:bodyPr/>
            <a:lstStyle/>
            <a:p>
              <a:endParaRPr lang="en-US"/>
            </a:p>
          </p:txBody>
        </p:sp>
        <p:sp>
          <p:nvSpPr>
            <p:cNvPr id="11348" name="Freeform 102"/>
            <p:cNvSpPr>
              <a:spLocks noChangeAspect="1"/>
            </p:cNvSpPr>
            <p:nvPr/>
          </p:nvSpPr>
          <p:spPr bwMode="auto">
            <a:xfrm>
              <a:off x="4649" y="2315"/>
              <a:ext cx="24" cy="20"/>
            </a:xfrm>
            <a:custGeom>
              <a:avLst/>
              <a:gdLst>
                <a:gd name="T0" fmla="*/ 24 w 24"/>
                <a:gd name="T1" fmla="*/ 30 h 18"/>
                <a:gd name="T2" fmla="*/ 24 w 24"/>
                <a:gd name="T3" fmla="*/ 46 h 18"/>
                <a:gd name="T4" fmla="*/ 12 w 24"/>
                <a:gd name="T5" fmla="*/ 16 h 18"/>
                <a:gd name="T6" fmla="*/ 0 w 24"/>
                <a:gd name="T7" fmla="*/ 0 h 18"/>
                <a:gd name="T8" fmla="*/ 24 w 24"/>
                <a:gd name="T9" fmla="*/ 0 h 18"/>
                <a:gd name="T10" fmla="*/ 24 w 24"/>
                <a:gd name="T11" fmla="*/ 3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24" y="18"/>
                  </a:lnTo>
                  <a:lnTo>
                    <a:pt x="12" y="6"/>
                  </a:lnTo>
                  <a:lnTo>
                    <a:pt x="0" y="0"/>
                  </a:lnTo>
                  <a:lnTo>
                    <a:pt x="24" y="0"/>
                  </a:lnTo>
                  <a:lnTo>
                    <a:pt x="24" y="12"/>
                  </a:lnTo>
                  <a:close/>
                </a:path>
              </a:pathLst>
            </a:custGeom>
            <a:solidFill>
              <a:srgbClr val="239FB1"/>
            </a:solidFill>
            <a:ln w="9525">
              <a:solidFill>
                <a:srgbClr val="000000"/>
              </a:solidFill>
              <a:prstDash val="solid"/>
              <a:round/>
              <a:headEnd/>
              <a:tailEnd/>
            </a:ln>
          </p:spPr>
          <p:txBody>
            <a:bodyPr/>
            <a:lstStyle/>
            <a:p>
              <a:endParaRPr lang="en-US"/>
            </a:p>
          </p:txBody>
        </p:sp>
        <p:sp>
          <p:nvSpPr>
            <p:cNvPr id="11349" name="Freeform 103"/>
            <p:cNvSpPr>
              <a:spLocks noChangeAspect="1"/>
            </p:cNvSpPr>
            <p:nvPr/>
          </p:nvSpPr>
          <p:spPr bwMode="auto">
            <a:xfrm>
              <a:off x="4728" y="2355"/>
              <a:ext cx="18" cy="33"/>
            </a:xfrm>
            <a:custGeom>
              <a:avLst/>
              <a:gdLst>
                <a:gd name="T0" fmla="*/ 12 w 18"/>
                <a:gd name="T1" fmla="*/ 19 h 29"/>
                <a:gd name="T2" fmla="*/ 18 w 18"/>
                <a:gd name="T3" fmla="*/ 76 h 29"/>
                <a:gd name="T4" fmla="*/ 18 w 18"/>
                <a:gd name="T5" fmla="*/ 76 h 29"/>
                <a:gd name="T6" fmla="*/ 12 w 18"/>
                <a:gd name="T7" fmla="*/ 94 h 29"/>
                <a:gd name="T8" fmla="*/ 6 w 18"/>
                <a:gd name="T9" fmla="*/ 39 h 29"/>
                <a:gd name="T10" fmla="*/ 0 w 18"/>
                <a:gd name="T11" fmla="*/ 0 h 29"/>
                <a:gd name="T12" fmla="*/ 12 w 18"/>
                <a:gd name="T13" fmla="*/ 19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9">
                  <a:moveTo>
                    <a:pt x="12" y="6"/>
                  </a:moveTo>
                  <a:lnTo>
                    <a:pt x="18" y="24"/>
                  </a:lnTo>
                  <a:lnTo>
                    <a:pt x="12" y="29"/>
                  </a:lnTo>
                  <a:lnTo>
                    <a:pt x="6" y="12"/>
                  </a:lnTo>
                  <a:lnTo>
                    <a:pt x="0" y="0"/>
                  </a:lnTo>
                  <a:lnTo>
                    <a:pt x="12" y="6"/>
                  </a:lnTo>
                  <a:close/>
                </a:path>
              </a:pathLst>
            </a:custGeom>
            <a:solidFill>
              <a:srgbClr val="415A6B"/>
            </a:solidFill>
            <a:ln w="9525">
              <a:solidFill>
                <a:srgbClr val="000000"/>
              </a:solidFill>
              <a:prstDash val="solid"/>
              <a:round/>
              <a:headEnd/>
              <a:tailEnd/>
            </a:ln>
          </p:spPr>
          <p:txBody>
            <a:bodyPr/>
            <a:lstStyle/>
            <a:p>
              <a:endParaRPr lang="en-US"/>
            </a:p>
          </p:txBody>
        </p:sp>
        <p:sp>
          <p:nvSpPr>
            <p:cNvPr id="11350" name="Freeform 104"/>
            <p:cNvSpPr>
              <a:spLocks noChangeAspect="1"/>
            </p:cNvSpPr>
            <p:nvPr/>
          </p:nvSpPr>
          <p:spPr bwMode="auto">
            <a:xfrm>
              <a:off x="4710" y="2335"/>
              <a:ext cx="12" cy="13"/>
            </a:xfrm>
            <a:custGeom>
              <a:avLst/>
              <a:gdLst>
                <a:gd name="T0" fmla="*/ 12 w 12"/>
                <a:gd name="T1" fmla="*/ 24 h 12"/>
                <a:gd name="T2" fmla="*/ 0 w 12"/>
                <a:gd name="T3" fmla="*/ 15 h 12"/>
                <a:gd name="T4" fmla="*/ 0 w 12"/>
                <a:gd name="T5" fmla="*/ 15 h 12"/>
                <a:gd name="T6" fmla="*/ 0 w 12"/>
                <a:gd name="T7" fmla="*/ 0 h 12"/>
                <a:gd name="T8" fmla="*/ 12 w 12"/>
                <a:gd name="T9" fmla="*/ 24 h 12"/>
                <a:gd name="T10" fmla="*/ 12 w 12"/>
                <a:gd name="T11" fmla="*/ 24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12"/>
                  </a:moveTo>
                  <a:lnTo>
                    <a:pt x="0" y="6"/>
                  </a:lnTo>
                  <a:lnTo>
                    <a:pt x="0" y="0"/>
                  </a:lnTo>
                  <a:lnTo>
                    <a:pt x="12" y="12"/>
                  </a:lnTo>
                  <a:close/>
                </a:path>
              </a:pathLst>
            </a:custGeom>
            <a:solidFill>
              <a:srgbClr val="239FB1"/>
            </a:solidFill>
            <a:ln w="9525">
              <a:solidFill>
                <a:srgbClr val="000000"/>
              </a:solidFill>
              <a:prstDash val="solid"/>
              <a:round/>
              <a:headEnd/>
              <a:tailEnd/>
            </a:ln>
          </p:spPr>
          <p:txBody>
            <a:bodyPr/>
            <a:lstStyle/>
            <a:p>
              <a:endParaRPr lang="en-US"/>
            </a:p>
          </p:txBody>
        </p:sp>
        <p:sp>
          <p:nvSpPr>
            <p:cNvPr id="11351" name="Freeform 105"/>
            <p:cNvSpPr>
              <a:spLocks noChangeAspect="1"/>
            </p:cNvSpPr>
            <p:nvPr/>
          </p:nvSpPr>
          <p:spPr bwMode="auto">
            <a:xfrm>
              <a:off x="4722" y="2388"/>
              <a:ext cx="19" cy="7"/>
            </a:xfrm>
            <a:custGeom>
              <a:avLst/>
              <a:gdLst>
                <a:gd name="T0" fmla="*/ 27 w 18"/>
                <a:gd name="T1" fmla="*/ 25 h 6"/>
                <a:gd name="T2" fmla="*/ 21 w 18"/>
                <a:gd name="T3" fmla="*/ 0 h 6"/>
                <a:gd name="T4" fmla="*/ 0 w 18"/>
                <a:gd name="T5" fmla="*/ 25 h 6"/>
                <a:gd name="T6" fmla="*/ 27 w 18"/>
                <a:gd name="T7" fmla="*/ 25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12" y="0"/>
                  </a:lnTo>
                  <a:lnTo>
                    <a:pt x="0" y="6"/>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11352" name="Freeform 106"/>
            <p:cNvSpPr>
              <a:spLocks noChangeAspect="1"/>
            </p:cNvSpPr>
            <p:nvPr/>
          </p:nvSpPr>
          <p:spPr bwMode="auto">
            <a:xfrm>
              <a:off x="4716" y="2362"/>
              <a:ext cx="6" cy="39"/>
            </a:xfrm>
            <a:custGeom>
              <a:avLst/>
              <a:gdLst>
                <a:gd name="T0" fmla="*/ 6 w 6"/>
                <a:gd name="T1" fmla="*/ 0 h 35"/>
                <a:gd name="T2" fmla="*/ 6 w 6"/>
                <a:gd name="T3" fmla="*/ 16 h 35"/>
                <a:gd name="T4" fmla="*/ 6 w 6"/>
                <a:gd name="T5" fmla="*/ 62 h 35"/>
                <a:gd name="T6" fmla="*/ 0 w 6"/>
                <a:gd name="T7" fmla="*/ 91 h 35"/>
                <a:gd name="T8" fmla="*/ 6 w 6"/>
                <a:gd name="T9" fmla="*/ 48 h 35"/>
                <a:gd name="T10" fmla="*/ 6 w 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5">
                  <a:moveTo>
                    <a:pt x="6" y="0"/>
                  </a:moveTo>
                  <a:lnTo>
                    <a:pt x="6" y="6"/>
                  </a:lnTo>
                  <a:lnTo>
                    <a:pt x="6" y="23"/>
                  </a:lnTo>
                  <a:lnTo>
                    <a:pt x="0" y="35"/>
                  </a:lnTo>
                  <a:lnTo>
                    <a:pt x="6" y="18"/>
                  </a:lnTo>
                  <a:lnTo>
                    <a:pt x="6" y="0"/>
                  </a:lnTo>
                  <a:close/>
                </a:path>
              </a:pathLst>
            </a:custGeom>
            <a:solidFill>
              <a:srgbClr val="239FB1"/>
            </a:solidFill>
            <a:ln w="9525">
              <a:solidFill>
                <a:srgbClr val="000000"/>
              </a:solidFill>
              <a:prstDash val="solid"/>
              <a:round/>
              <a:headEnd/>
              <a:tailEnd/>
            </a:ln>
          </p:spPr>
          <p:txBody>
            <a:bodyPr/>
            <a:lstStyle/>
            <a:p>
              <a:endParaRPr lang="en-US"/>
            </a:p>
          </p:txBody>
        </p:sp>
        <p:sp>
          <p:nvSpPr>
            <p:cNvPr id="11353" name="Freeform 107"/>
            <p:cNvSpPr>
              <a:spLocks noChangeAspect="1"/>
            </p:cNvSpPr>
            <p:nvPr/>
          </p:nvSpPr>
          <p:spPr bwMode="auto">
            <a:xfrm>
              <a:off x="4238" y="2152"/>
              <a:ext cx="151" cy="330"/>
            </a:xfrm>
            <a:custGeom>
              <a:avLst/>
              <a:gdLst>
                <a:gd name="T0" fmla="*/ 62 w 149"/>
                <a:gd name="T1" fmla="*/ 661 h 293"/>
                <a:gd name="T2" fmla="*/ 56 w 149"/>
                <a:gd name="T3" fmla="*/ 609 h 293"/>
                <a:gd name="T4" fmla="*/ 62 w 149"/>
                <a:gd name="T5" fmla="*/ 561 h 293"/>
                <a:gd name="T6" fmla="*/ 62 w 149"/>
                <a:gd name="T7" fmla="*/ 508 h 293"/>
                <a:gd name="T8" fmla="*/ 62 w 149"/>
                <a:gd name="T9" fmla="*/ 419 h 293"/>
                <a:gd name="T10" fmla="*/ 80 w 149"/>
                <a:gd name="T11" fmla="*/ 403 h 293"/>
                <a:gd name="T12" fmla="*/ 80 w 149"/>
                <a:gd name="T13" fmla="*/ 455 h 293"/>
                <a:gd name="T14" fmla="*/ 92 w 149"/>
                <a:gd name="T15" fmla="*/ 455 h 293"/>
                <a:gd name="T16" fmla="*/ 110 w 149"/>
                <a:gd name="T17" fmla="*/ 489 h 293"/>
                <a:gd name="T18" fmla="*/ 120 w 149"/>
                <a:gd name="T19" fmla="*/ 528 h 293"/>
                <a:gd name="T20" fmla="*/ 110 w 149"/>
                <a:gd name="T21" fmla="*/ 472 h 293"/>
                <a:gd name="T22" fmla="*/ 104 w 149"/>
                <a:gd name="T23" fmla="*/ 419 h 293"/>
                <a:gd name="T24" fmla="*/ 120 w 149"/>
                <a:gd name="T25" fmla="*/ 369 h 293"/>
                <a:gd name="T26" fmla="*/ 161 w 149"/>
                <a:gd name="T27" fmla="*/ 369 h 293"/>
                <a:gd name="T28" fmla="*/ 167 w 149"/>
                <a:gd name="T29" fmla="*/ 330 h 293"/>
                <a:gd name="T30" fmla="*/ 161 w 149"/>
                <a:gd name="T31" fmla="*/ 279 h 293"/>
                <a:gd name="T32" fmla="*/ 149 w 149"/>
                <a:gd name="T33" fmla="*/ 208 h 293"/>
                <a:gd name="T34" fmla="*/ 143 w 149"/>
                <a:gd name="T35" fmla="*/ 178 h 293"/>
                <a:gd name="T36" fmla="*/ 120 w 149"/>
                <a:gd name="T37" fmla="*/ 124 h 293"/>
                <a:gd name="T38" fmla="*/ 104 w 149"/>
                <a:gd name="T39" fmla="*/ 142 h 293"/>
                <a:gd name="T40" fmla="*/ 98 w 149"/>
                <a:gd name="T41" fmla="*/ 160 h 293"/>
                <a:gd name="T42" fmla="*/ 86 w 149"/>
                <a:gd name="T43" fmla="*/ 142 h 293"/>
                <a:gd name="T44" fmla="*/ 74 w 149"/>
                <a:gd name="T45" fmla="*/ 178 h 293"/>
                <a:gd name="T46" fmla="*/ 68 w 149"/>
                <a:gd name="T47" fmla="*/ 53 h 293"/>
                <a:gd name="T48" fmla="*/ 56 w 149"/>
                <a:gd name="T49" fmla="*/ 53 h 293"/>
                <a:gd name="T50" fmla="*/ 56 w 149"/>
                <a:gd name="T51" fmla="*/ 18 h 293"/>
                <a:gd name="T52" fmla="*/ 50 w 149"/>
                <a:gd name="T53" fmla="*/ 0 h 293"/>
                <a:gd name="T54" fmla="*/ 29 w 149"/>
                <a:gd name="T55" fmla="*/ 18 h 293"/>
                <a:gd name="T56" fmla="*/ 24 w 149"/>
                <a:gd name="T57" fmla="*/ 37 h 293"/>
                <a:gd name="T58" fmla="*/ 6 w 149"/>
                <a:gd name="T59" fmla="*/ 53 h 293"/>
                <a:gd name="T60" fmla="*/ 0 w 149"/>
                <a:gd name="T61" fmla="*/ 124 h 293"/>
                <a:gd name="T62" fmla="*/ 0 w 149"/>
                <a:gd name="T63" fmla="*/ 105 h 293"/>
                <a:gd name="T64" fmla="*/ 12 w 149"/>
                <a:gd name="T65" fmla="*/ 178 h 293"/>
                <a:gd name="T66" fmla="*/ 24 w 149"/>
                <a:gd name="T67" fmla="*/ 246 h 293"/>
                <a:gd name="T68" fmla="*/ 29 w 149"/>
                <a:gd name="T69" fmla="*/ 246 h 293"/>
                <a:gd name="T70" fmla="*/ 24 w 149"/>
                <a:gd name="T71" fmla="*/ 279 h 293"/>
                <a:gd name="T72" fmla="*/ 24 w 149"/>
                <a:gd name="T73" fmla="*/ 297 h 293"/>
                <a:gd name="T74" fmla="*/ 24 w 149"/>
                <a:gd name="T75" fmla="*/ 330 h 293"/>
                <a:gd name="T76" fmla="*/ 35 w 149"/>
                <a:gd name="T77" fmla="*/ 369 h 293"/>
                <a:gd name="T78" fmla="*/ 50 w 149"/>
                <a:gd name="T79" fmla="*/ 403 h 293"/>
                <a:gd name="T80" fmla="*/ 56 w 149"/>
                <a:gd name="T81" fmla="*/ 455 h 293"/>
                <a:gd name="T82" fmla="*/ 62 w 149"/>
                <a:gd name="T83" fmla="*/ 528 h 293"/>
                <a:gd name="T84" fmla="*/ 50 w 149"/>
                <a:gd name="T85" fmla="*/ 597 h 293"/>
                <a:gd name="T86" fmla="*/ 50 w 149"/>
                <a:gd name="T87" fmla="*/ 597 h 293"/>
                <a:gd name="T88" fmla="*/ 35 w 149"/>
                <a:gd name="T89" fmla="*/ 661 h 293"/>
                <a:gd name="T90" fmla="*/ 35 w 149"/>
                <a:gd name="T91" fmla="*/ 714 h 293"/>
                <a:gd name="T92" fmla="*/ 35 w 149"/>
                <a:gd name="T93" fmla="*/ 714 h 293"/>
                <a:gd name="T94" fmla="*/ 56 w 149"/>
                <a:gd name="T95" fmla="*/ 732 h 293"/>
                <a:gd name="T96" fmla="*/ 62 w 149"/>
                <a:gd name="T97" fmla="*/ 765 h 293"/>
                <a:gd name="T98" fmla="*/ 68 w 149"/>
                <a:gd name="T99" fmla="*/ 783 h 293"/>
                <a:gd name="T100" fmla="*/ 74 w 149"/>
                <a:gd name="T101" fmla="*/ 818 h 293"/>
                <a:gd name="T102" fmla="*/ 80 w 149"/>
                <a:gd name="T103" fmla="*/ 803 h 293"/>
                <a:gd name="T104" fmla="*/ 92 w 149"/>
                <a:gd name="T105" fmla="*/ 837 h 293"/>
                <a:gd name="T106" fmla="*/ 92 w 149"/>
                <a:gd name="T107" fmla="*/ 856 h 293"/>
                <a:gd name="T108" fmla="*/ 104 w 149"/>
                <a:gd name="T109" fmla="*/ 856 h 293"/>
                <a:gd name="T110" fmla="*/ 110 w 149"/>
                <a:gd name="T111" fmla="*/ 837 h 293"/>
                <a:gd name="T112" fmla="*/ 104 w 149"/>
                <a:gd name="T113" fmla="*/ 783 h 293"/>
                <a:gd name="T114" fmla="*/ 86 w 149"/>
                <a:gd name="T115" fmla="*/ 783 h 293"/>
                <a:gd name="T116" fmla="*/ 80 w 149"/>
                <a:gd name="T117" fmla="*/ 747 h 293"/>
                <a:gd name="T118" fmla="*/ 74 w 149"/>
                <a:gd name="T119" fmla="*/ 714 h 293"/>
                <a:gd name="T120" fmla="*/ 68 w 149"/>
                <a:gd name="T121" fmla="*/ 661 h 293"/>
                <a:gd name="T122" fmla="*/ 62 w 149"/>
                <a:gd name="T123" fmla="*/ 661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9" h="293">
                  <a:moveTo>
                    <a:pt x="53" y="227"/>
                  </a:moveTo>
                  <a:lnTo>
                    <a:pt x="47" y="209"/>
                  </a:lnTo>
                  <a:lnTo>
                    <a:pt x="53" y="192"/>
                  </a:lnTo>
                  <a:lnTo>
                    <a:pt x="53" y="174"/>
                  </a:lnTo>
                  <a:lnTo>
                    <a:pt x="53" y="144"/>
                  </a:lnTo>
                  <a:lnTo>
                    <a:pt x="71" y="138"/>
                  </a:lnTo>
                  <a:lnTo>
                    <a:pt x="71" y="156"/>
                  </a:lnTo>
                  <a:lnTo>
                    <a:pt x="83" y="156"/>
                  </a:lnTo>
                  <a:lnTo>
                    <a:pt x="101" y="168"/>
                  </a:lnTo>
                  <a:lnTo>
                    <a:pt x="107" y="180"/>
                  </a:lnTo>
                  <a:lnTo>
                    <a:pt x="101" y="162"/>
                  </a:lnTo>
                  <a:lnTo>
                    <a:pt x="95" y="144"/>
                  </a:lnTo>
                  <a:lnTo>
                    <a:pt x="107" y="126"/>
                  </a:lnTo>
                  <a:lnTo>
                    <a:pt x="143" y="126"/>
                  </a:lnTo>
                  <a:lnTo>
                    <a:pt x="149" y="114"/>
                  </a:lnTo>
                  <a:lnTo>
                    <a:pt x="143" y="96"/>
                  </a:lnTo>
                  <a:lnTo>
                    <a:pt x="131" y="72"/>
                  </a:lnTo>
                  <a:lnTo>
                    <a:pt x="125" y="60"/>
                  </a:lnTo>
                  <a:lnTo>
                    <a:pt x="107" y="42"/>
                  </a:lnTo>
                  <a:lnTo>
                    <a:pt x="95" y="48"/>
                  </a:lnTo>
                  <a:lnTo>
                    <a:pt x="89" y="54"/>
                  </a:lnTo>
                  <a:lnTo>
                    <a:pt x="77" y="48"/>
                  </a:lnTo>
                  <a:lnTo>
                    <a:pt x="65" y="60"/>
                  </a:lnTo>
                  <a:lnTo>
                    <a:pt x="59" y="18"/>
                  </a:lnTo>
                  <a:lnTo>
                    <a:pt x="47" y="18"/>
                  </a:lnTo>
                  <a:lnTo>
                    <a:pt x="47" y="6"/>
                  </a:lnTo>
                  <a:lnTo>
                    <a:pt x="41" y="0"/>
                  </a:lnTo>
                  <a:lnTo>
                    <a:pt x="29" y="6"/>
                  </a:lnTo>
                  <a:lnTo>
                    <a:pt x="24" y="12"/>
                  </a:lnTo>
                  <a:lnTo>
                    <a:pt x="6" y="18"/>
                  </a:lnTo>
                  <a:lnTo>
                    <a:pt x="0" y="42"/>
                  </a:lnTo>
                  <a:lnTo>
                    <a:pt x="0" y="36"/>
                  </a:lnTo>
                  <a:lnTo>
                    <a:pt x="12" y="60"/>
                  </a:lnTo>
                  <a:lnTo>
                    <a:pt x="24" y="84"/>
                  </a:lnTo>
                  <a:lnTo>
                    <a:pt x="29" y="84"/>
                  </a:lnTo>
                  <a:lnTo>
                    <a:pt x="24" y="96"/>
                  </a:lnTo>
                  <a:lnTo>
                    <a:pt x="24" y="102"/>
                  </a:lnTo>
                  <a:lnTo>
                    <a:pt x="24" y="114"/>
                  </a:lnTo>
                  <a:lnTo>
                    <a:pt x="35" y="126"/>
                  </a:lnTo>
                  <a:lnTo>
                    <a:pt x="41" y="138"/>
                  </a:lnTo>
                  <a:lnTo>
                    <a:pt x="47" y="156"/>
                  </a:lnTo>
                  <a:lnTo>
                    <a:pt x="53" y="180"/>
                  </a:lnTo>
                  <a:lnTo>
                    <a:pt x="41" y="204"/>
                  </a:lnTo>
                  <a:lnTo>
                    <a:pt x="35" y="227"/>
                  </a:lnTo>
                  <a:lnTo>
                    <a:pt x="35" y="245"/>
                  </a:lnTo>
                  <a:lnTo>
                    <a:pt x="47" y="251"/>
                  </a:lnTo>
                  <a:lnTo>
                    <a:pt x="53" y="263"/>
                  </a:lnTo>
                  <a:lnTo>
                    <a:pt x="59" y="269"/>
                  </a:lnTo>
                  <a:lnTo>
                    <a:pt x="65" y="281"/>
                  </a:lnTo>
                  <a:lnTo>
                    <a:pt x="71" y="275"/>
                  </a:lnTo>
                  <a:lnTo>
                    <a:pt x="83" y="287"/>
                  </a:lnTo>
                  <a:lnTo>
                    <a:pt x="83" y="293"/>
                  </a:lnTo>
                  <a:lnTo>
                    <a:pt x="95" y="293"/>
                  </a:lnTo>
                  <a:lnTo>
                    <a:pt x="101" y="287"/>
                  </a:lnTo>
                  <a:lnTo>
                    <a:pt x="95" y="269"/>
                  </a:lnTo>
                  <a:lnTo>
                    <a:pt x="77" y="269"/>
                  </a:lnTo>
                  <a:lnTo>
                    <a:pt x="71" y="257"/>
                  </a:lnTo>
                  <a:lnTo>
                    <a:pt x="65" y="245"/>
                  </a:lnTo>
                  <a:lnTo>
                    <a:pt x="59" y="227"/>
                  </a:lnTo>
                  <a:lnTo>
                    <a:pt x="53" y="227"/>
                  </a:lnTo>
                  <a:close/>
                </a:path>
              </a:pathLst>
            </a:custGeom>
            <a:solidFill>
              <a:srgbClr val="E1E1E1"/>
            </a:solidFill>
            <a:ln w="9525">
              <a:solidFill>
                <a:srgbClr val="000000"/>
              </a:solidFill>
              <a:prstDash val="solid"/>
              <a:round/>
              <a:headEnd/>
              <a:tailEnd/>
            </a:ln>
          </p:spPr>
          <p:txBody>
            <a:bodyPr/>
            <a:lstStyle/>
            <a:p>
              <a:endParaRPr lang="en-US"/>
            </a:p>
          </p:txBody>
        </p:sp>
        <p:sp>
          <p:nvSpPr>
            <p:cNvPr id="11354" name="Freeform 108"/>
            <p:cNvSpPr>
              <a:spLocks noChangeAspect="1"/>
            </p:cNvSpPr>
            <p:nvPr/>
          </p:nvSpPr>
          <p:spPr bwMode="auto">
            <a:xfrm>
              <a:off x="4304" y="2093"/>
              <a:ext cx="157" cy="322"/>
            </a:xfrm>
            <a:custGeom>
              <a:avLst/>
              <a:gdLst>
                <a:gd name="T0" fmla="*/ 48 w 156"/>
                <a:gd name="T1" fmla="*/ 151 h 287"/>
                <a:gd name="T2" fmla="*/ 30 w 156"/>
                <a:gd name="T3" fmla="*/ 135 h 287"/>
                <a:gd name="T4" fmla="*/ 18 w 156"/>
                <a:gd name="T5" fmla="*/ 85 h 287"/>
                <a:gd name="T6" fmla="*/ 6 w 156"/>
                <a:gd name="T7" fmla="*/ 34 h 287"/>
                <a:gd name="T8" fmla="*/ 18 w 156"/>
                <a:gd name="T9" fmla="*/ 34 h 287"/>
                <a:gd name="T10" fmla="*/ 30 w 156"/>
                <a:gd name="T11" fmla="*/ 34 h 287"/>
                <a:gd name="T12" fmla="*/ 42 w 156"/>
                <a:gd name="T13" fmla="*/ 34 h 287"/>
                <a:gd name="T14" fmla="*/ 60 w 156"/>
                <a:gd name="T15" fmla="*/ 0 h 287"/>
                <a:gd name="T16" fmla="*/ 93 w 156"/>
                <a:gd name="T17" fmla="*/ 49 h 287"/>
                <a:gd name="T18" fmla="*/ 117 w 156"/>
                <a:gd name="T19" fmla="*/ 101 h 287"/>
                <a:gd name="T20" fmla="*/ 99 w 156"/>
                <a:gd name="T21" fmla="*/ 135 h 287"/>
                <a:gd name="T22" fmla="*/ 87 w 156"/>
                <a:gd name="T23" fmla="*/ 185 h 287"/>
                <a:gd name="T24" fmla="*/ 93 w 156"/>
                <a:gd name="T25" fmla="*/ 288 h 287"/>
                <a:gd name="T26" fmla="*/ 123 w 156"/>
                <a:gd name="T27" fmla="*/ 371 h 287"/>
                <a:gd name="T28" fmla="*/ 147 w 156"/>
                <a:gd name="T29" fmla="*/ 440 h 287"/>
                <a:gd name="T30" fmla="*/ 165 w 156"/>
                <a:gd name="T31" fmla="*/ 592 h 287"/>
                <a:gd name="T32" fmla="*/ 165 w 156"/>
                <a:gd name="T33" fmla="*/ 624 h 287"/>
                <a:gd name="T34" fmla="*/ 147 w 156"/>
                <a:gd name="T35" fmla="*/ 674 h 287"/>
                <a:gd name="T36" fmla="*/ 123 w 156"/>
                <a:gd name="T37" fmla="*/ 714 h 287"/>
                <a:gd name="T38" fmla="*/ 123 w 156"/>
                <a:gd name="T39" fmla="*/ 740 h 287"/>
                <a:gd name="T40" fmla="*/ 123 w 156"/>
                <a:gd name="T41" fmla="*/ 756 h 287"/>
                <a:gd name="T42" fmla="*/ 99 w 156"/>
                <a:gd name="T43" fmla="*/ 807 h 287"/>
                <a:gd name="T44" fmla="*/ 93 w 156"/>
                <a:gd name="T45" fmla="*/ 740 h 287"/>
                <a:gd name="T46" fmla="*/ 93 w 156"/>
                <a:gd name="T47" fmla="*/ 693 h 287"/>
                <a:gd name="T48" fmla="*/ 111 w 156"/>
                <a:gd name="T49" fmla="*/ 693 h 287"/>
                <a:gd name="T50" fmla="*/ 117 w 156"/>
                <a:gd name="T51" fmla="*/ 641 h 287"/>
                <a:gd name="T52" fmla="*/ 129 w 156"/>
                <a:gd name="T53" fmla="*/ 574 h 287"/>
                <a:gd name="T54" fmla="*/ 129 w 156"/>
                <a:gd name="T55" fmla="*/ 472 h 287"/>
                <a:gd name="T56" fmla="*/ 123 w 156"/>
                <a:gd name="T57" fmla="*/ 406 h 287"/>
                <a:gd name="T58" fmla="*/ 105 w 156"/>
                <a:gd name="T59" fmla="*/ 371 h 287"/>
                <a:gd name="T60" fmla="*/ 87 w 156"/>
                <a:gd name="T61" fmla="*/ 306 h 287"/>
                <a:gd name="T62" fmla="*/ 42 w 156"/>
                <a:gd name="T63" fmla="*/ 221 h 287"/>
                <a:gd name="T64" fmla="*/ 60 w 156"/>
                <a:gd name="T65" fmla="*/ 185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6" h="287">
                  <a:moveTo>
                    <a:pt x="54" y="60"/>
                  </a:moveTo>
                  <a:lnTo>
                    <a:pt x="48" y="54"/>
                  </a:lnTo>
                  <a:lnTo>
                    <a:pt x="42" y="42"/>
                  </a:lnTo>
                  <a:lnTo>
                    <a:pt x="30" y="48"/>
                  </a:lnTo>
                  <a:lnTo>
                    <a:pt x="18" y="36"/>
                  </a:lnTo>
                  <a:lnTo>
                    <a:pt x="18" y="30"/>
                  </a:lnTo>
                  <a:lnTo>
                    <a:pt x="0" y="18"/>
                  </a:lnTo>
                  <a:lnTo>
                    <a:pt x="6" y="12"/>
                  </a:lnTo>
                  <a:lnTo>
                    <a:pt x="18" y="12"/>
                  </a:lnTo>
                  <a:lnTo>
                    <a:pt x="24" y="12"/>
                  </a:lnTo>
                  <a:lnTo>
                    <a:pt x="30" y="12"/>
                  </a:lnTo>
                  <a:lnTo>
                    <a:pt x="36" y="12"/>
                  </a:lnTo>
                  <a:lnTo>
                    <a:pt x="42" y="12"/>
                  </a:lnTo>
                  <a:lnTo>
                    <a:pt x="48" y="0"/>
                  </a:lnTo>
                  <a:lnTo>
                    <a:pt x="60" y="0"/>
                  </a:lnTo>
                  <a:lnTo>
                    <a:pt x="78" y="6"/>
                  </a:lnTo>
                  <a:lnTo>
                    <a:pt x="84" y="18"/>
                  </a:lnTo>
                  <a:lnTo>
                    <a:pt x="90" y="24"/>
                  </a:lnTo>
                  <a:lnTo>
                    <a:pt x="108" y="36"/>
                  </a:lnTo>
                  <a:lnTo>
                    <a:pt x="96" y="42"/>
                  </a:lnTo>
                  <a:lnTo>
                    <a:pt x="90" y="48"/>
                  </a:lnTo>
                  <a:lnTo>
                    <a:pt x="78" y="66"/>
                  </a:lnTo>
                  <a:lnTo>
                    <a:pt x="72" y="84"/>
                  </a:lnTo>
                  <a:lnTo>
                    <a:pt x="84" y="102"/>
                  </a:lnTo>
                  <a:lnTo>
                    <a:pt x="90" y="108"/>
                  </a:lnTo>
                  <a:lnTo>
                    <a:pt x="114" y="132"/>
                  </a:lnTo>
                  <a:lnTo>
                    <a:pt x="126" y="144"/>
                  </a:lnTo>
                  <a:lnTo>
                    <a:pt x="138" y="156"/>
                  </a:lnTo>
                  <a:lnTo>
                    <a:pt x="150" y="186"/>
                  </a:lnTo>
                  <a:lnTo>
                    <a:pt x="156" y="210"/>
                  </a:lnTo>
                  <a:lnTo>
                    <a:pt x="156" y="216"/>
                  </a:lnTo>
                  <a:lnTo>
                    <a:pt x="156" y="222"/>
                  </a:lnTo>
                  <a:lnTo>
                    <a:pt x="150" y="234"/>
                  </a:lnTo>
                  <a:lnTo>
                    <a:pt x="138" y="240"/>
                  </a:lnTo>
                  <a:lnTo>
                    <a:pt x="126" y="252"/>
                  </a:lnTo>
                  <a:lnTo>
                    <a:pt x="114" y="252"/>
                  </a:lnTo>
                  <a:lnTo>
                    <a:pt x="114" y="258"/>
                  </a:lnTo>
                  <a:lnTo>
                    <a:pt x="114" y="263"/>
                  </a:lnTo>
                  <a:lnTo>
                    <a:pt x="114" y="269"/>
                  </a:lnTo>
                  <a:lnTo>
                    <a:pt x="108" y="269"/>
                  </a:lnTo>
                  <a:lnTo>
                    <a:pt x="90" y="287"/>
                  </a:lnTo>
                  <a:lnTo>
                    <a:pt x="84" y="287"/>
                  </a:lnTo>
                  <a:lnTo>
                    <a:pt x="84" y="263"/>
                  </a:lnTo>
                  <a:lnTo>
                    <a:pt x="72" y="258"/>
                  </a:lnTo>
                  <a:lnTo>
                    <a:pt x="84" y="246"/>
                  </a:lnTo>
                  <a:lnTo>
                    <a:pt x="90" y="246"/>
                  </a:lnTo>
                  <a:lnTo>
                    <a:pt x="102" y="246"/>
                  </a:lnTo>
                  <a:lnTo>
                    <a:pt x="96" y="234"/>
                  </a:lnTo>
                  <a:lnTo>
                    <a:pt x="108" y="228"/>
                  </a:lnTo>
                  <a:lnTo>
                    <a:pt x="120" y="216"/>
                  </a:lnTo>
                  <a:lnTo>
                    <a:pt x="120" y="204"/>
                  </a:lnTo>
                  <a:lnTo>
                    <a:pt x="120" y="186"/>
                  </a:lnTo>
                  <a:lnTo>
                    <a:pt x="120" y="168"/>
                  </a:lnTo>
                  <a:lnTo>
                    <a:pt x="114" y="156"/>
                  </a:lnTo>
                  <a:lnTo>
                    <a:pt x="114" y="144"/>
                  </a:lnTo>
                  <a:lnTo>
                    <a:pt x="96" y="132"/>
                  </a:lnTo>
                  <a:lnTo>
                    <a:pt x="90" y="120"/>
                  </a:lnTo>
                  <a:lnTo>
                    <a:pt x="78" y="108"/>
                  </a:lnTo>
                  <a:lnTo>
                    <a:pt x="66" y="90"/>
                  </a:lnTo>
                  <a:lnTo>
                    <a:pt x="42" y="78"/>
                  </a:lnTo>
                  <a:lnTo>
                    <a:pt x="48" y="72"/>
                  </a:lnTo>
                  <a:lnTo>
                    <a:pt x="60" y="66"/>
                  </a:lnTo>
                  <a:lnTo>
                    <a:pt x="54" y="60"/>
                  </a:lnTo>
                  <a:close/>
                </a:path>
              </a:pathLst>
            </a:custGeom>
            <a:solidFill>
              <a:srgbClr val="990033"/>
            </a:solidFill>
            <a:ln w="9525">
              <a:solidFill>
                <a:srgbClr val="000000"/>
              </a:solidFill>
              <a:prstDash val="solid"/>
              <a:round/>
              <a:headEnd/>
              <a:tailEnd/>
            </a:ln>
          </p:spPr>
          <p:txBody>
            <a:bodyPr/>
            <a:lstStyle/>
            <a:p>
              <a:endParaRPr lang="en-US"/>
            </a:p>
          </p:txBody>
        </p:sp>
        <p:sp>
          <p:nvSpPr>
            <p:cNvPr id="11355" name="Freeform 109"/>
            <p:cNvSpPr>
              <a:spLocks noChangeAspect="1"/>
            </p:cNvSpPr>
            <p:nvPr/>
          </p:nvSpPr>
          <p:spPr bwMode="auto">
            <a:xfrm>
              <a:off x="3406" y="2025"/>
              <a:ext cx="13" cy="34"/>
            </a:xfrm>
            <a:custGeom>
              <a:avLst/>
              <a:gdLst>
                <a:gd name="T0" fmla="*/ 15 w 12"/>
                <a:gd name="T1" fmla="*/ 95 h 30"/>
                <a:gd name="T2" fmla="*/ 15 w 12"/>
                <a:gd name="T3" fmla="*/ 95 h 30"/>
                <a:gd name="T4" fmla="*/ 0 w 12"/>
                <a:gd name="T5" fmla="*/ 95 h 30"/>
                <a:gd name="T6" fmla="*/ 0 w 12"/>
                <a:gd name="T7" fmla="*/ 37 h 30"/>
                <a:gd name="T8" fmla="*/ 15 w 12"/>
                <a:gd name="T9" fmla="*/ 0 h 30"/>
                <a:gd name="T10" fmla="*/ 24 w 12"/>
                <a:gd name="T11" fmla="*/ 54 h 30"/>
                <a:gd name="T12" fmla="*/ 15 w 12"/>
                <a:gd name="T13" fmla="*/ 95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30">
                  <a:moveTo>
                    <a:pt x="6" y="30"/>
                  </a:moveTo>
                  <a:lnTo>
                    <a:pt x="6" y="30"/>
                  </a:lnTo>
                  <a:lnTo>
                    <a:pt x="0" y="30"/>
                  </a:lnTo>
                  <a:lnTo>
                    <a:pt x="0" y="12"/>
                  </a:lnTo>
                  <a:lnTo>
                    <a:pt x="6" y="0"/>
                  </a:lnTo>
                  <a:lnTo>
                    <a:pt x="12" y="18"/>
                  </a:lnTo>
                  <a:lnTo>
                    <a:pt x="6" y="30"/>
                  </a:lnTo>
                  <a:close/>
                </a:path>
              </a:pathLst>
            </a:custGeom>
            <a:solidFill>
              <a:srgbClr val="E1E1E1"/>
            </a:solidFill>
            <a:ln w="9525">
              <a:solidFill>
                <a:srgbClr val="000000"/>
              </a:solidFill>
              <a:prstDash val="solid"/>
              <a:round/>
              <a:headEnd/>
              <a:tailEnd/>
            </a:ln>
          </p:spPr>
          <p:txBody>
            <a:bodyPr/>
            <a:lstStyle/>
            <a:p>
              <a:endParaRPr lang="en-US"/>
            </a:p>
          </p:txBody>
        </p:sp>
        <p:sp>
          <p:nvSpPr>
            <p:cNvPr id="11356" name="Freeform 110"/>
            <p:cNvSpPr>
              <a:spLocks noChangeAspect="1"/>
            </p:cNvSpPr>
            <p:nvPr/>
          </p:nvSpPr>
          <p:spPr bwMode="auto">
            <a:xfrm>
              <a:off x="3255" y="1722"/>
              <a:ext cx="364" cy="323"/>
            </a:xfrm>
            <a:custGeom>
              <a:avLst/>
              <a:gdLst>
                <a:gd name="T0" fmla="*/ 44 w 358"/>
                <a:gd name="T1" fmla="*/ 346 h 287"/>
                <a:gd name="T2" fmla="*/ 50 w 358"/>
                <a:gd name="T3" fmla="*/ 260 h 287"/>
                <a:gd name="T4" fmla="*/ 29 w 358"/>
                <a:gd name="T5" fmla="*/ 206 h 287"/>
                <a:gd name="T6" fmla="*/ 6 w 358"/>
                <a:gd name="T7" fmla="*/ 105 h 287"/>
                <a:gd name="T8" fmla="*/ 0 w 358"/>
                <a:gd name="T9" fmla="*/ 18 h 287"/>
                <a:gd name="T10" fmla="*/ 6 w 358"/>
                <a:gd name="T11" fmla="*/ 0 h 287"/>
                <a:gd name="T12" fmla="*/ 29 w 358"/>
                <a:gd name="T13" fmla="*/ 53 h 287"/>
                <a:gd name="T14" fmla="*/ 68 w 358"/>
                <a:gd name="T15" fmla="*/ 0 h 287"/>
                <a:gd name="T16" fmla="*/ 68 w 358"/>
                <a:gd name="T17" fmla="*/ 53 h 287"/>
                <a:gd name="T18" fmla="*/ 106 w 358"/>
                <a:gd name="T19" fmla="*/ 124 h 287"/>
                <a:gd name="T20" fmla="*/ 157 w 358"/>
                <a:gd name="T21" fmla="*/ 178 h 287"/>
                <a:gd name="T22" fmla="*/ 188 w 358"/>
                <a:gd name="T23" fmla="*/ 178 h 287"/>
                <a:gd name="T24" fmla="*/ 188 w 358"/>
                <a:gd name="T25" fmla="*/ 141 h 287"/>
                <a:gd name="T26" fmla="*/ 206 w 358"/>
                <a:gd name="T27" fmla="*/ 105 h 287"/>
                <a:gd name="T28" fmla="*/ 251 w 358"/>
                <a:gd name="T29" fmla="*/ 88 h 287"/>
                <a:gd name="T30" fmla="*/ 299 w 358"/>
                <a:gd name="T31" fmla="*/ 141 h 287"/>
                <a:gd name="T32" fmla="*/ 332 w 358"/>
                <a:gd name="T33" fmla="*/ 178 h 287"/>
                <a:gd name="T34" fmla="*/ 332 w 358"/>
                <a:gd name="T35" fmla="*/ 294 h 287"/>
                <a:gd name="T36" fmla="*/ 332 w 358"/>
                <a:gd name="T37" fmla="*/ 346 h 287"/>
                <a:gd name="T38" fmla="*/ 339 w 358"/>
                <a:gd name="T39" fmla="*/ 366 h 287"/>
                <a:gd name="T40" fmla="*/ 347 w 358"/>
                <a:gd name="T41" fmla="*/ 470 h 287"/>
                <a:gd name="T42" fmla="*/ 375 w 358"/>
                <a:gd name="T43" fmla="*/ 506 h 287"/>
                <a:gd name="T44" fmla="*/ 389 w 358"/>
                <a:gd name="T45" fmla="*/ 644 h 287"/>
                <a:gd name="T46" fmla="*/ 409 w 358"/>
                <a:gd name="T47" fmla="*/ 726 h 287"/>
                <a:gd name="T48" fmla="*/ 416 w 358"/>
                <a:gd name="T49" fmla="*/ 763 h 287"/>
                <a:gd name="T50" fmla="*/ 389 w 358"/>
                <a:gd name="T51" fmla="*/ 796 h 287"/>
                <a:gd name="T52" fmla="*/ 368 w 358"/>
                <a:gd name="T53" fmla="*/ 832 h 287"/>
                <a:gd name="T54" fmla="*/ 320 w 358"/>
                <a:gd name="T55" fmla="*/ 816 h 287"/>
                <a:gd name="T56" fmla="*/ 284 w 358"/>
                <a:gd name="T57" fmla="*/ 726 h 287"/>
                <a:gd name="T58" fmla="*/ 221 w 358"/>
                <a:gd name="T59" fmla="*/ 744 h 287"/>
                <a:gd name="T60" fmla="*/ 188 w 358"/>
                <a:gd name="T61" fmla="*/ 693 h 287"/>
                <a:gd name="T62" fmla="*/ 157 w 358"/>
                <a:gd name="T63" fmla="*/ 609 h 287"/>
                <a:gd name="T64" fmla="*/ 131 w 358"/>
                <a:gd name="T65" fmla="*/ 555 h 287"/>
                <a:gd name="T66" fmla="*/ 125 w 358"/>
                <a:gd name="T67" fmla="*/ 536 h 287"/>
                <a:gd name="T68" fmla="*/ 119 w 358"/>
                <a:gd name="T69" fmla="*/ 555 h 287"/>
                <a:gd name="T70" fmla="*/ 106 w 358"/>
                <a:gd name="T71" fmla="*/ 506 h 287"/>
                <a:gd name="T72" fmla="*/ 94 w 358"/>
                <a:gd name="T73" fmla="*/ 452 h 287"/>
                <a:gd name="T74" fmla="*/ 68 w 358"/>
                <a:gd name="T75" fmla="*/ 400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287">
                  <a:moveTo>
                    <a:pt x="47" y="132"/>
                  </a:moveTo>
                  <a:lnTo>
                    <a:pt x="35" y="120"/>
                  </a:lnTo>
                  <a:lnTo>
                    <a:pt x="35" y="108"/>
                  </a:lnTo>
                  <a:lnTo>
                    <a:pt x="41" y="90"/>
                  </a:lnTo>
                  <a:lnTo>
                    <a:pt x="41" y="78"/>
                  </a:lnTo>
                  <a:lnTo>
                    <a:pt x="29" y="72"/>
                  </a:lnTo>
                  <a:lnTo>
                    <a:pt x="18" y="54"/>
                  </a:lnTo>
                  <a:lnTo>
                    <a:pt x="6" y="36"/>
                  </a:lnTo>
                  <a:lnTo>
                    <a:pt x="0" y="18"/>
                  </a:lnTo>
                  <a:lnTo>
                    <a:pt x="0" y="6"/>
                  </a:lnTo>
                  <a:lnTo>
                    <a:pt x="6" y="0"/>
                  </a:lnTo>
                  <a:lnTo>
                    <a:pt x="12" y="6"/>
                  </a:lnTo>
                  <a:lnTo>
                    <a:pt x="29" y="18"/>
                  </a:lnTo>
                  <a:lnTo>
                    <a:pt x="41" y="12"/>
                  </a:lnTo>
                  <a:lnTo>
                    <a:pt x="59" y="0"/>
                  </a:lnTo>
                  <a:lnTo>
                    <a:pt x="65" y="12"/>
                  </a:lnTo>
                  <a:lnTo>
                    <a:pt x="59" y="18"/>
                  </a:lnTo>
                  <a:lnTo>
                    <a:pt x="77" y="24"/>
                  </a:lnTo>
                  <a:lnTo>
                    <a:pt x="89" y="42"/>
                  </a:lnTo>
                  <a:lnTo>
                    <a:pt x="107" y="54"/>
                  </a:lnTo>
                  <a:lnTo>
                    <a:pt x="137" y="60"/>
                  </a:lnTo>
                  <a:lnTo>
                    <a:pt x="149" y="60"/>
                  </a:lnTo>
                  <a:lnTo>
                    <a:pt x="161" y="60"/>
                  </a:lnTo>
                  <a:lnTo>
                    <a:pt x="167" y="54"/>
                  </a:lnTo>
                  <a:lnTo>
                    <a:pt x="161" y="48"/>
                  </a:lnTo>
                  <a:lnTo>
                    <a:pt x="167" y="48"/>
                  </a:lnTo>
                  <a:lnTo>
                    <a:pt x="179" y="36"/>
                  </a:lnTo>
                  <a:lnTo>
                    <a:pt x="203" y="36"/>
                  </a:lnTo>
                  <a:lnTo>
                    <a:pt x="215" y="30"/>
                  </a:lnTo>
                  <a:lnTo>
                    <a:pt x="245" y="42"/>
                  </a:lnTo>
                  <a:lnTo>
                    <a:pt x="257" y="48"/>
                  </a:lnTo>
                  <a:lnTo>
                    <a:pt x="269" y="60"/>
                  </a:lnTo>
                  <a:lnTo>
                    <a:pt x="287" y="60"/>
                  </a:lnTo>
                  <a:lnTo>
                    <a:pt x="293" y="84"/>
                  </a:lnTo>
                  <a:lnTo>
                    <a:pt x="287" y="102"/>
                  </a:lnTo>
                  <a:lnTo>
                    <a:pt x="287" y="108"/>
                  </a:lnTo>
                  <a:lnTo>
                    <a:pt x="287" y="120"/>
                  </a:lnTo>
                  <a:lnTo>
                    <a:pt x="293" y="126"/>
                  </a:lnTo>
                  <a:lnTo>
                    <a:pt x="299" y="144"/>
                  </a:lnTo>
                  <a:lnTo>
                    <a:pt x="299" y="162"/>
                  </a:lnTo>
                  <a:lnTo>
                    <a:pt x="317" y="168"/>
                  </a:lnTo>
                  <a:lnTo>
                    <a:pt x="323" y="174"/>
                  </a:lnTo>
                  <a:lnTo>
                    <a:pt x="305" y="198"/>
                  </a:lnTo>
                  <a:lnTo>
                    <a:pt x="335" y="222"/>
                  </a:lnTo>
                  <a:lnTo>
                    <a:pt x="347" y="228"/>
                  </a:lnTo>
                  <a:lnTo>
                    <a:pt x="352" y="251"/>
                  </a:lnTo>
                  <a:lnTo>
                    <a:pt x="358" y="251"/>
                  </a:lnTo>
                  <a:lnTo>
                    <a:pt x="358" y="263"/>
                  </a:lnTo>
                  <a:lnTo>
                    <a:pt x="341" y="269"/>
                  </a:lnTo>
                  <a:lnTo>
                    <a:pt x="335" y="275"/>
                  </a:lnTo>
                  <a:lnTo>
                    <a:pt x="335" y="287"/>
                  </a:lnTo>
                  <a:lnTo>
                    <a:pt x="317" y="287"/>
                  </a:lnTo>
                  <a:lnTo>
                    <a:pt x="293" y="281"/>
                  </a:lnTo>
                  <a:lnTo>
                    <a:pt x="275" y="281"/>
                  </a:lnTo>
                  <a:lnTo>
                    <a:pt x="257" y="275"/>
                  </a:lnTo>
                  <a:lnTo>
                    <a:pt x="245" y="251"/>
                  </a:lnTo>
                  <a:lnTo>
                    <a:pt x="215" y="263"/>
                  </a:lnTo>
                  <a:lnTo>
                    <a:pt x="191" y="257"/>
                  </a:lnTo>
                  <a:lnTo>
                    <a:pt x="173" y="245"/>
                  </a:lnTo>
                  <a:lnTo>
                    <a:pt x="161" y="239"/>
                  </a:lnTo>
                  <a:lnTo>
                    <a:pt x="143" y="222"/>
                  </a:lnTo>
                  <a:lnTo>
                    <a:pt x="137" y="210"/>
                  </a:lnTo>
                  <a:lnTo>
                    <a:pt x="119" y="192"/>
                  </a:lnTo>
                  <a:lnTo>
                    <a:pt x="113" y="192"/>
                  </a:lnTo>
                  <a:lnTo>
                    <a:pt x="107" y="186"/>
                  </a:lnTo>
                  <a:lnTo>
                    <a:pt x="101" y="192"/>
                  </a:lnTo>
                  <a:lnTo>
                    <a:pt x="95" y="186"/>
                  </a:lnTo>
                  <a:lnTo>
                    <a:pt x="89" y="174"/>
                  </a:lnTo>
                  <a:lnTo>
                    <a:pt x="83" y="174"/>
                  </a:lnTo>
                  <a:lnTo>
                    <a:pt x="83" y="156"/>
                  </a:lnTo>
                  <a:lnTo>
                    <a:pt x="77" y="150"/>
                  </a:lnTo>
                  <a:lnTo>
                    <a:pt x="59" y="138"/>
                  </a:lnTo>
                  <a:lnTo>
                    <a:pt x="47" y="132"/>
                  </a:lnTo>
                  <a:close/>
                </a:path>
              </a:pathLst>
            </a:custGeom>
            <a:solidFill>
              <a:srgbClr val="990033"/>
            </a:solidFill>
            <a:ln w="9525">
              <a:solidFill>
                <a:srgbClr val="000000"/>
              </a:solidFill>
              <a:prstDash val="solid"/>
              <a:round/>
              <a:headEnd/>
              <a:tailEnd/>
            </a:ln>
          </p:spPr>
          <p:txBody>
            <a:bodyPr/>
            <a:lstStyle/>
            <a:p>
              <a:endParaRPr lang="en-US"/>
            </a:p>
          </p:txBody>
        </p:sp>
        <p:sp>
          <p:nvSpPr>
            <p:cNvPr id="11357" name="Freeform 111"/>
            <p:cNvSpPr>
              <a:spLocks noChangeAspect="1"/>
            </p:cNvSpPr>
            <p:nvPr/>
          </p:nvSpPr>
          <p:spPr bwMode="auto">
            <a:xfrm>
              <a:off x="3183" y="1776"/>
              <a:ext cx="175" cy="183"/>
            </a:xfrm>
            <a:custGeom>
              <a:avLst/>
              <a:gdLst>
                <a:gd name="T0" fmla="*/ 116 w 173"/>
                <a:gd name="T1" fmla="*/ 214 h 162"/>
                <a:gd name="T2" fmla="*/ 116 w 173"/>
                <a:gd name="T3" fmla="*/ 180 h 162"/>
                <a:gd name="T4" fmla="*/ 122 w 173"/>
                <a:gd name="T5" fmla="*/ 125 h 162"/>
                <a:gd name="T6" fmla="*/ 122 w 173"/>
                <a:gd name="T7" fmla="*/ 89 h 162"/>
                <a:gd name="T8" fmla="*/ 110 w 173"/>
                <a:gd name="T9" fmla="*/ 70 h 162"/>
                <a:gd name="T10" fmla="*/ 99 w 173"/>
                <a:gd name="T11" fmla="*/ 18 h 162"/>
                <a:gd name="T12" fmla="*/ 87 w 173"/>
                <a:gd name="T13" fmla="*/ 18 h 162"/>
                <a:gd name="T14" fmla="*/ 81 w 173"/>
                <a:gd name="T15" fmla="*/ 0 h 162"/>
                <a:gd name="T16" fmla="*/ 63 w 173"/>
                <a:gd name="T17" fmla="*/ 0 h 162"/>
                <a:gd name="T18" fmla="*/ 57 w 173"/>
                <a:gd name="T19" fmla="*/ 18 h 162"/>
                <a:gd name="T20" fmla="*/ 30 w 173"/>
                <a:gd name="T21" fmla="*/ 53 h 162"/>
                <a:gd name="T22" fmla="*/ 30 w 173"/>
                <a:gd name="T23" fmla="*/ 180 h 162"/>
                <a:gd name="T24" fmla="*/ 18 w 173"/>
                <a:gd name="T25" fmla="*/ 199 h 162"/>
                <a:gd name="T26" fmla="*/ 0 w 173"/>
                <a:gd name="T27" fmla="*/ 234 h 162"/>
                <a:gd name="T28" fmla="*/ 12 w 173"/>
                <a:gd name="T29" fmla="*/ 305 h 162"/>
                <a:gd name="T30" fmla="*/ 24 w 173"/>
                <a:gd name="T31" fmla="*/ 324 h 162"/>
                <a:gd name="T32" fmla="*/ 42 w 173"/>
                <a:gd name="T33" fmla="*/ 342 h 162"/>
                <a:gd name="T34" fmla="*/ 69 w 173"/>
                <a:gd name="T35" fmla="*/ 375 h 162"/>
                <a:gd name="T36" fmla="*/ 87 w 173"/>
                <a:gd name="T37" fmla="*/ 397 h 162"/>
                <a:gd name="T38" fmla="*/ 99 w 173"/>
                <a:gd name="T39" fmla="*/ 432 h 162"/>
                <a:gd name="T40" fmla="*/ 116 w 173"/>
                <a:gd name="T41" fmla="*/ 486 h 162"/>
                <a:gd name="T42" fmla="*/ 155 w 173"/>
                <a:gd name="T43" fmla="*/ 486 h 162"/>
                <a:gd name="T44" fmla="*/ 167 w 173"/>
                <a:gd name="T45" fmla="*/ 450 h 162"/>
                <a:gd name="T46" fmla="*/ 179 w 173"/>
                <a:gd name="T47" fmla="*/ 432 h 162"/>
                <a:gd name="T48" fmla="*/ 191 w 173"/>
                <a:gd name="T49" fmla="*/ 432 h 162"/>
                <a:gd name="T50" fmla="*/ 185 w 173"/>
                <a:gd name="T51" fmla="*/ 413 h 162"/>
                <a:gd name="T52" fmla="*/ 179 w 173"/>
                <a:gd name="T53" fmla="*/ 375 h 162"/>
                <a:gd name="T54" fmla="*/ 173 w 173"/>
                <a:gd name="T55" fmla="*/ 375 h 162"/>
                <a:gd name="T56" fmla="*/ 173 w 173"/>
                <a:gd name="T57" fmla="*/ 324 h 162"/>
                <a:gd name="T58" fmla="*/ 167 w 173"/>
                <a:gd name="T59" fmla="*/ 305 h 162"/>
                <a:gd name="T60" fmla="*/ 149 w 173"/>
                <a:gd name="T61" fmla="*/ 270 h 162"/>
                <a:gd name="T62" fmla="*/ 128 w 173"/>
                <a:gd name="T63" fmla="*/ 253 h 162"/>
                <a:gd name="T64" fmla="*/ 116 w 173"/>
                <a:gd name="T65" fmla="*/ 214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3" h="162">
                  <a:moveTo>
                    <a:pt x="107" y="72"/>
                  </a:moveTo>
                  <a:lnTo>
                    <a:pt x="107" y="60"/>
                  </a:lnTo>
                  <a:lnTo>
                    <a:pt x="113" y="42"/>
                  </a:lnTo>
                  <a:lnTo>
                    <a:pt x="113" y="30"/>
                  </a:lnTo>
                  <a:lnTo>
                    <a:pt x="101" y="24"/>
                  </a:lnTo>
                  <a:lnTo>
                    <a:pt x="90" y="6"/>
                  </a:lnTo>
                  <a:lnTo>
                    <a:pt x="78" y="6"/>
                  </a:lnTo>
                  <a:lnTo>
                    <a:pt x="72" y="0"/>
                  </a:lnTo>
                  <a:lnTo>
                    <a:pt x="54" y="0"/>
                  </a:lnTo>
                  <a:lnTo>
                    <a:pt x="48" y="6"/>
                  </a:lnTo>
                  <a:lnTo>
                    <a:pt x="30" y="18"/>
                  </a:lnTo>
                  <a:lnTo>
                    <a:pt x="30" y="60"/>
                  </a:lnTo>
                  <a:lnTo>
                    <a:pt x="18" y="66"/>
                  </a:lnTo>
                  <a:lnTo>
                    <a:pt x="0" y="78"/>
                  </a:lnTo>
                  <a:lnTo>
                    <a:pt x="12" y="102"/>
                  </a:lnTo>
                  <a:lnTo>
                    <a:pt x="24" y="108"/>
                  </a:lnTo>
                  <a:lnTo>
                    <a:pt x="42" y="114"/>
                  </a:lnTo>
                  <a:lnTo>
                    <a:pt x="60" y="126"/>
                  </a:lnTo>
                  <a:lnTo>
                    <a:pt x="78" y="132"/>
                  </a:lnTo>
                  <a:lnTo>
                    <a:pt x="90" y="144"/>
                  </a:lnTo>
                  <a:lnTo>
                    <a:pt x="107" y="162"/>
                  </a:lnTo>
                  <a:lnTo>
                    <a:pt x="137" y="162"/>
                  </a:lnTo>
                  <a:lnTo>
                    <a:pt x="149" y="150"/>
                  </a:lnTo>
                  <a:lnTo>
                    <a:pt x="161" y="144"/>
                  </a:lnTo>
                  <a:lnTo>
                    <a:pt x="173" y="144"/>
                  </a:lnTo>
                  <a:lnTo>
                    <a:pt x="167" y="138"/>
                  </a:lnTo>
                  <a:lnTo>
                    <a:pt x="161" y="126"/>
                  </a:lnTo>
                  <a:lnTo>
                    <a:pt x="155" y="126"/>
                  </a:lnTo>
                  <a:lnTo>
                    <a:pt x="155" y="108"/>
                  </a:lnTo>
                  <a:lnTo>
                    <a:pt x="149" y="102"/>
                  </a:lnTo>
                  <a:lnTo>
                    <a:pt x="131" y="90"/>
                  </a:lnTo>
                  <a:lnTo>
                    <a:pt x="119" y="84"/>
                  </a:lnTo>
                  <a:lnTo>
                    <a:pt x="107" y="72"/>
                  </a:lnTo>
                  <a:close/>
                </a:path>
              </a:pathLst>
            </a:custGeom>
            <a:solidFill>
              <a:srgbClr val="E1E1E1"/>
            </a:solidFill>
            <a:ln w="9525">
              <a:solidFill>
                <a:srgbClr val="000000"/>
              </a:solidFill>
              <a:prstDash val="solid"/>
              <a:round/>
              <a:headEnd/>
              <a:tailEnd/>
            </a:ln>
          </p:spPr>
          <p:txBody>
            <a:bodyPr/>
            <a:lstStyle/>
            <a:p>
              <a:endParaRPr lang="en-US"/>
            </a:p>
          </p:txBody>
        </p:sp>
        <p:sp>
          <p:nvSpPr>
            <p:cNvPr id="11358" name="Freeform 112"/>
            <p:cNvSpPr>
              <a:spLocks noChangeAspect="1"/>
            </p:cNvSpPr>
            <p:nvPr/>
          </p:nvSpPr>
          <p:spPr bwMode="auto">
            <a:xfrm>
              <a:off x="3322" y="1938"/>
              <a:ext cx="36" cy="34"/>
            </a:xfrm>
            <a:custGeom>
              <a:avLst/>
              <a:gdLst>
                <a:gd name="T0" fmla="*/ 30 w 36"/>
                <a:gd name="T1" fmla="*/ 37 h 30"/>
                <a:gd name="T2" fmla="*/ 24 w 36"/>
                <a:gd name="T3" fmla="*/ 37 h 30"/>
                <a:gd name="T4" fmla="*/ 24 w 36"/>
                <a:gd name="T5" fmla="*/ 54 h 30"/>
                <a:gd name="T6" fmla="*/ 36 w 36"/>
                <a:gd name="T7" fmla="*/ 95 h 30"/>
                <a:gd name="T8" fmla="*/ 18 w 36"/>
                <a:gd name="T9" fmla="*/ 95 h 30"/>
                <a:gd name="T10" fmla="*/ 18 w 36"/>
                <a:gd name="T11" fmla="*/ 75 h 30"/>
                <a:gd name="T12" fmla="*/ 0 w 36"/>
                <a:gd name="T13" fmla="*/ 54 h 30"/>
                <a:gd name="T14" fmla="*/ 12 w 36"/>
                <a:gd name="T15" fmla="*/ 18 h 30"/>
                <a:gd name="T16" fmla="*/ 24 w 36"/>
                <a:gd name="T17" fmla="*/ 0 h 30"/>
                <a:gd name="T18" fmla="*/ 30 w 36"/>
                <a:gd name="T19" fmla="*/ 3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30">
                  <a:moveTo>
                    <a:pt x="30" y="12"/>
                  </a:moveTo>
                  <a:lnTo>
                    <a:pt x="24" y="12"/>
                  </a:lnTo>
                  <a:lnTo>
                    <a:pt x="24" y="18"/>
                  </a:lnTo>
                  <a:lnTo>
                    <a:pt x="36" y="30"/>
                  </a:lnTo>
                  <a:lnTo>
                    <a:pt x="18" y="30"/>
                  </a:lnTo>
                  <a:lnTo>
                    <a:pt x="18" y="24"/>
                  </a:lnTo>
                  <a:lnTo>
                    <a:pt x="0" y="18"/>
                  </a:lnTo>
                  <a:lnTo>
                    <a:pt x="12" y="6"/>
                  </a:lnTo>
                  <a:lnTo>
                    <a:pt x="24"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11359" name="Freeform 113"/>
            <p:cNvSpPr>
              <a:spLocks noChangeAspect="1"/>
            </p:cNvSpPr>
            <p:nvPr/>
          </p:nvSpPr>
          <p:spPr bwMode="auto">
            <a:xfrm>
              <a:off x="3904" y="1932"/>
              <a:ext cx="145" cy="86"/>
            </a:xfrm>
            <a:custGeom>
              <a:avLst/>
              <a:gdLst>
                <a:gd name="T0" fmla="*/ 86 w 143"/>
                <a:gd name="T1" fmla="*/ 162 h 77"/>
                <a:gd name="T2" fmla="*/ 68 w 143"/>
                <a:gd name="T3" fmla="*/ 162 h 77"/>
                <a:gd name="T4" fmla="*/ 50 w 143"/>
                <a:gd name="T5" fmla="*/ 145 h 77"/>
                <a:gd name="T6" fmla="*/ 18 w 143"/>
                <a:gd name="T7" fmla="*/ 115 h 77"/>
                <a:gd name="T8" fmla="*/ 0 w 143"/>
                <a:gd name="T9" fmla="*/ 82 h 77"/>
                <a:gd name="T10" fmla="*/ 0 w 143"/>
                <a:gd name="T11" fmla="*/ 49 h 77"/>
                <a:gd name="T12" fmla="*/ 6 w 143"/>
                <a:gd name="T13" fmla="*/ 17 h 77"/>
                <a:gd name="T14" fmla="*/ 6 w 143"/>
                <a:gd name="T15" fmla="*/ 17 h 77"/>
                <a:gd name="T16" fmla="*/ 18 w 143"/>
                <a:gd name="T17" fmla="*/ 0 h 77"/>
                <a:gd name="T18" fmla="*/ 30 w 143"/>
                <a:gd name="T19" fmla="*/ 17 h 77"/>
                <a:gd name="T20" fmla="*/ 62 w 143"/>
                <a:gd name="T21" fmla="*/ 65 h 77"/>
                <a:gd name="T22" fmla="*/ 68 w 143"/>
                <a:gd name="T23" fmla="*/ 65 h 77"/>
                <a:gd name="T24" fmla="*/ 74 w 143"/>
                <a:gd name="T25" fmla="*/ 82 h 77"/>
                <a:gd name="T26" fmla="*/ 86 w 143"/>
                <a:gd name="T27" fmla="*/ 97 h 77"/>
                <a:gd name="T28" fmla="*/ 92 w 143"/>
                <a:gd name="T29" fmla="*/ 115 h 77"/>
                <a:gd name="T30" fmla="*/ 112 w 143"/>
                <a:gd name="T31" fmla="*/ 131 h 77"/>
                <a:gd name="T32" fmla="*/ 131 w 143"/>
                <a:gd name="T33" fmla="*/ 131 h 77"/>
                <a:gd name="T34" fmla="*/ 155 w 143"/>
                <a:gd name="T35" fmla="*/ 131 h 77"/>
                <a:gd name="T36" fmla="*/ 161 w 143"/>
                <a:gd name="T37" fmla="*/ 210 h 77"/>
                <a:gd name="T38" fmla="*/ 143 w 143"/>
                <a:gd name="T39" fmla="*/ 210 h 77"/>
                <a:gd name="T40" fmla="*/ 112 w 143"/>
                <a:gd name="T41" fmla="*/ 190 h 77"/>
                <a:gd name="T42" fmla="*/ 98 w 143"/>
                <a:gd name="T43" fmla="*/ 190 h 77"/>
                <a:gd name="T44" fmla="*/ 86 w 143"/>
                <a:gd name="T45" fmla="*/ 162 h 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3" h="77">
                  <a:moveTo>
                    <a:pt x="77" y="59"/>
                  </a:moveTo>
                  <a:lnTo>
                    <a:pt x="59" y="59"/>
                  </a:lnTo>
                  <a:lnTo>
                    <a:pt x="41" y="53"/>
                  </a:lnTo>
                  <a:lnTo>
                    <a:pt x="18" y="42"/>
                  </a:lnTo>
                  <a:lnTo>
                    <a:pt x="0" y="30"/>
                  </a:lnTo>
                  <a:lnTo>
                    <a:pt x="0" y="18"/>
                  </a:lnTo>
                  <a:lnTo>
                    <a:pt x="6" y="6"/>
                  </a:lnTo>
                  <a:lnTo>
                    <a:pt x="18" y="0"/>
                  </a:lnTo>
                  <a:lnTo>
                    <a:pt x="30" y="6"/>
                  </a:lnTo>
                  <a:lnTo>
                    <a:pt x="53" y="24"/>
                  </a:lnTo>
                  <a:lnTo>
                    <a:pt x="59" y="24"/>
                  </a:lnTo>
                  <a:lnTo>
                    <a:pt x="65" y="30"/>
                  </a:lnTo>
                  <a:lnTo>
                    <a:pt x="77" y="36"/>
                  </a:lnTo>
                  <a:lnTo>
                    <a:pt x="83" y="42"/>
                  </a:lnTo>
                  <a:lnTo>
                    <a:pt x="101" y="48"/>
                  </a:lnTo>
                  <a:lnTo>
                    <a:pt x="113" y="48"/>
                  </a:lnTo>
                  <a:lnTo>
                    <a:pt x="137" y="48"/>
                  </a:lnTo>
                  <a:lnTo>
                    <a:pt x="143" y="77"/>
                  </a:lnTo>
                  <a:lnTo>
                    <a:pt x="125" y="77"/>
                  </a:lnTo>
                  <a:lnTo>
                    <a:pt x="101" y="71"/>
                  </a:lnTo>
                  <a:lnTo>
                    <a:pt x="89" y="71"/>
                  </a:lnTo>
                  <a:lnTo>
                    <a:pt x="77" y="59"/>
                  </a:lnTo>
                  <a:close/>
                </a:path>
              </a:pathLst>
            </a:custGeom>
            <a:solidFill>
              <a:srgbClr val="E1E1E1"/>
            </a:solidFill>
            <a:ln w="9525">
              <a:solidFill>
                <a:srgbClr val="000000"/>
              </a:solidFill>
              <a:prstDash val="solid"/>
              <a:round/>
              <a:headEnd/>
              <a:tailEnd/>
            </a:ln>
          </p:spPr>
          <p:txBody>
            <a:bodyPr/>
            <a:lstStyle/>
            <a:p>
              <a:endParaRPr lang="en-US"/>
            </a:p>
          </p:txBody>
        </p:sp>
        <p:sp>
          <p:nvSpPr>
            <p:cNvPr id="11360" name="Freeform 114"/>
            <p:cNvSpPr>
              <a:spLocks noChangeAspect="1"/>
            </p:cNvSpPr>
            <p:nvPr/>
          </p:nvSpPr>
          <p:spPr bwMode="auto">
            <a:xfrm>
              <a:off x="3565" y="1783"/>
              <a:ext cx="267" cy="296"/>
            </a:xfrm>
            <a:custGeom>
              <a:avLst/>
              <a:gdLst>
                <a:gd name="T0" fmla="*/ 131 w 263"/>
                <a:gd name="T1" fmla="*/ 693 h 263"/>
                <a:gd name="T2" fmla="*/ 149 w 263"/>
                <a:gd name="T3" fmla="*/ 744 h 263"/>
                <a:gd name="T4" fmla="*/ 177 w 263"/>
                <a:gd name="T5" fmla="*/ 744 h 263"/>
                <a:gd name="T6" fmla="*/ 194 w 263"/>
                <a:gd name="T7" fmla="*/ 726 h 263"/>
                <a:gd name="T8" fmla="*/ 218 w 263"/>
                <a:gd name="T9" fmla="*/ 726 h 263"/>
                <a:gd name="T10" fmla="*/ 200 w 263"/>
                <a:gd name="T11" fmla="*/ 657 h 263"/>
                <a:gd name="T12" fmla="*/ 186 w 263"/>
                <a:gd name="T13" fmla="*/ 587 h 263"/>
                <a:gd name="T14" fmla="*/ 200 w 263"/>
                <a:gd name="T15" fmla="*/ 522 h 263"/>
                <a:gd name="T16" fmla="*/ 230 w 263"/>
                <a:gd name="T17" fmla="*/ 487 h 263"/>
                <a:gd name="T18" fmla="*/ 253 w 263"/>
                <a:gd name="T19" fmla="*/ 385 h 263"/>
                <a:gd name="T20" fmla="*/ 261 w 263"/>
                <a:gd name="T21" fmla="*/ 312 h 263"/>
                <a:gd name="T22" fmla="*/ 261 w 263"/>
                <a:gd name="T23" fmla="*/ 260 h 263"/>
                <a:gd name="T24" fmla="*/ 245 w 263"/>
                <a:gd name="T25" fmla="*/ 226 h 263"/>
                <a:gd name="T26" fmla="*/ 237 w 263"/>
                <a:gd name="T27" fmla="*/ 178 h 263"/>
                <a:gd name="T28" fmla="*/ 230 w 263"/>
                <a:gd name="T29" fmla="*/ 141 h 263"/>
                <a:gd name="T30" fmla="*/ 281 w 263"/>
                <a:gd name="T31" fmla="*/ 124 h 263"/>
                <a:gd name="T32" fmla="*/ 275 w 263"/>
                <a:gd name="T33" fmla="*/ 69 h 263"/>
                <a:gd name="T34" fmla="*/ 253 w 263"/>
                <a:gd name="T35" fmla="*/ 18 h 263"/>
                <a:gd name="T36" fmla="*/ 186 w 263"/>
                <a:gd name="T37" fmla="*/ 18 h 263"/>
                <a:gd name="T38" fmla="*/ 186 w 263"/>
                <a:gd name="T39" fmla="*/ 105 h 263"/>
                <a:gd name="T40" fmla="*/ 177 w 263"/>
                <a:gd name="T41" fmla="*/ 178 h 263"/>
                <a:gd name="T42" fmla="*/ 168 w 263"/>
                <a:gd name="T43" fmla="*/ 206 h 263"/>
                <a:gd name="T44" fmla="*/ 149 w 263"/>
                <a:gd name="T45" fmla="*/ 312 h 263"/>
                <a:gd name="T46" fmla="*/ 131 w 263"/>
                <a:gd name="T47" fmla="*/ 330 h 263"/>
                <a:gd name="T48" fmla="*/ 109 w 263"/>
                <a:gd name="T49" fmla="*/ 385 h 263"/>
                <a:gd name="T50" fmla="*/ 86 w 263"/>
                <a:gd name="T51" fmla="*/ 434 h 263"/>
                <a:gd name="T52" fmla="*/ 30 w 263"/>
                <a:gd name="T53" fmla="*/ 434 h 263"/>
                <a:gd name="T54" fmla="*/ 0 w 263"/>
                <a:gd name="T55" fmla="*/ 418 h 263"/>
                <a:gd name="T56" fmla="*/ 51 w 263"/>
                <a:gd name="T57" fmla="*/ 506 h 263"/>
                <a:gd name="T58" fmla="*/ 62 w 263"/>
                <a:gd name="T59" fmla="*/ 572 h 263"/>
                <a:gd name="T60" fmla="*/ 45 w 263"/>
                <a:gd name="T61" fmla="*/ 622 h 263"/>
                <a:gd name="T62" fmla="*/ 30 w 263"/>
                <a:gd name="T63" fmla="*/ 675 h 263"/>
                <a:gd name="T64" fmla="*/ 68 w 263"/>
                <a:gd name="T65" fmla="*/ 675 h 263"/>
                <a:gd name="T66" fmla="*/ 98 w 263"/>
                <a:gd name="T67" fmla="*/ 675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3" h="263">
                  <a:moveTo>
                    <a:pt x="107" y="233"/>
                  </a:moveTo>
                  <a:lnTo>
                    <a:pt x="113" y="239"/>
                  </a:lnTo>
                  <a:lnTo>
                    <a:pt x="119" y="245"/>
                  </a:lnTo>
                  <a:lnTo>
                    <a:pt x="131" y="257"/>
                  </a:lnTo>
                  <a:lnTo>
                    <a:pt x="143" y="263"/>
                  </a:lnTo>
                  <a:lnTo>
                    <a:pt x="155" y="257"/>
                  </a:lnTo>
                  <a:lnTo>
                    <a:pt x="155" y="251"/>
                  </a:lnTo>
                  <a:lnTo>
                    <a:pt x="167" y="251"/>
                  </a:lnTo>
                  <a:lnTo>
                    <a:pt x="185" y="251"/>
                  </a:lnTo>
                  <a:lnTo>
                    <a:pt x="191" y="251"/>
                  </a:lnTo>
                  <a:lnTo>
                    <a:pt x="179" y="227"/>
                  </a:lnTo>
                  <a:lnTo>
                    <a:pt x="173" y="227"/>
                  </a:lnTo>
                  <a:lnTo>
                    <a:pt x="173" y="209"/>
                  </a:lnTo>
                  <a:lnTo>
                    <a:pt x="161" y="203"/>
                  </a:lnTo>
                  <a:lnTo>
                    <a:pt x="167" y="180"/>
                  </a:lnTo>
                  <a:lnTo>
                    <a:pt x="173" y="180"/>
                  </a:lnTo>
                  <a:lnTo>
                    <a:pt x="191" y="180"/>
                  </a:lnTo>
                  <a:lnTo>
                    <a:pt x="203" y="168"/>
                  </a:lnTo>
                  <a:lnTo>
                    <a:pt x="215" y="150"/>
                  </a:lnTo>
                  <a:lnTo>
                    <a:pt x="221" y="132"/>
                  </a:lnTo>
                  <a:lnTo>
                    <a:pt x="227" y="120"/>
                  </a:lnTo>
                  <a:lnTo>
                    <a:pt x="227" y="108"/>
                  </a:lnTo>
                  <a:lnTo>
                    <a:pt x="239" y="96"/>
                  </a:lnTo>
                  <a:lnTo>
                    <a:pt x="227" y="90"/>
                  </a:lnTo>
                  <a:lnTo>
                    <a:pt x="221" y="84"/>
                  </a:lnTo>
                  <a:lnTo>
                    <a:pt x="215" y="78"/>
                  </a:lnTo>
                  <a:lnTo>
                    <a:pt x="209" y="66"/>
                  </a:lnTo>
                  <a:lnTo>
                    <a:pt x="209" y="60"/>
                  </a:lnTo>
                  <a:lnTo>
                    <a:pt x="203" y="54"/>
                  </a:lnTo>
                  <a:lnTo>
                    <a:pt x="203" y="48"/>
                  </a:lnTo>
                  <a:lnTo>
                    <a:pt x="227" y="48"/>
                  </a:lnTo>
                  <a:lnTo>
                    <a:pt x="245" y="42"/>
                  </a:lnTo>
                  <a:lnTo>
                    <a:pt x="263" y="30"/>
                  </a:lnTo>
                  <a:lnTo>
                    <a:pt x="239" y="24"/>
                  </a:lnTo>
                  <a:lnTo>
                    <a:pt x="227" y="18"/>
                  </a:lnTo>
                  <a:lnTo>
                    <a:pt x="221" y="6"/>
                  </a:lnTo>
                  <a:lnTo>
                    <a:pt x="197" y="0"/>
                  </a:lnTo>
                  <a:lnTo>
                    <a:pt x="161" y="6"/>
                  </a:lnTo>
                  <a:lnTo>
                    <a:pt x="149" y="24"/>
                  </a:lnTo>
                  <a:lnTo>
                    <a:pt x="161" y="36"/>
                  </a:lnTo>
                  <a:lnTo>
                    <a:pt x="155" y="54"/>
                  </a:lnTo>
                  <a:lnTo>
                    <a:pt x="155" y="60"/>
                  </a:lnTo>
                  <a:lnTo>
                    <a:pt x="137" y="60"/>
                  </a:lnTo>
                  <a:lnTo>
                    <a:pt x="149" y="72"/>
                  </a:lnTo>
                  <a:lnTo>
                    <a:pt x="137" y="84"/>
                  </a:lnTo>
                  <a:lnTo>
                    <a:pt x="131" y="108"/>
                  </a:lnTo>
                  <a:lnTo>
                    <a:pt x="119" y="108"/>
                  </a:lnTo>
                  <a:lnTo>
                    <a:pt x="113" y="114"/>
                  </a:lnTo>
                  <a:lnTo>
                    <a:pt x="95" y="120"/>
                  </a:lnTo>
                  <a:lnTo>
                    <a:pt x="95" y="132"/>
                  </a:lnTo>
                  <a:lnTo>
                    <a:pt x="95" y="144"/>
                  </a:lnTo>
                  <a:lnTo>
                    <a:pt x="77" y="150"/>
                  </a:lnTo>
                  <a:lnTo>
                    <a:pt x="59" y="150"/>
                  </a:lnTo>
                  <a:lnTo>
                    <a:pt x="30" y="150"/>
                  </a:lnTo>
                  <a:lnTo>
                    <a:pt x="18" y="150"/>
                  </a:lnTo>
                  <a:lnTo>
                    <a:pt x="0" y="144"/>
                  </a:lnTo>
                  <a:lnTo>
                    <a:pt x="30" y="168"/>
                  </a:lnTo>
                  <a:lnTo>
                    <a:pt x="42" y="174"/>
                  </a:lnTo>
                  <a:lnTo>
                    <a:pt x="47" y="197"/>
                  </a:lnTo>
                  <a:lnTo>
                    <a:pt x="53" y="197"/>
                  </a:lnTo>
                  <a:lnTo>
                    <a:pt x="53" y="209"/>
                  </a:lnTo>
                  <a:lnTo>
                    <a:pt x="36" y="215"/>
                  </a:lnTo>
                  <a:lnTo>
                    <a:pt x="30" y="221"/>
                  </a:lnTo>
                  <a:lnTo>
                    <a:pt x="30" y="233"/>
                  </a:lnTo>
                  <a:lnTo>
                    <a:pt x="42" y="233"/>
                  </a:lnTo>
                  <a:lnTo>
                    <a:pt x="59" y="233"/>
                  </a:lnTo>
                  <a:lnTo>
                    <a:pt x="71" y="233"/>
                  </a:lnTo>
                  <a:lnTo>
                    <a:pt x="89" y="233"/>
                  </a:lnTo>
                  <a:lnTo>
                    <a:pt x="107" y="233"/>
                  </a:lnTo>
                  <a:close/>
                </a:path>
              </a:pathLst>
            </a:custGeom>
            <a:solidFill>
              <a:srgbClr val="E1E1E1"/>
            </a:solidFill>
            <a:ln w="9525">
              <a:solidFill>
                <a:srgbClr val="000000"/>
              </a:solidFill>
              <a:prstDash val="solid"/>
              <a:round/>
              <a:headEnd/>
              <a:tailEnd/>
            </a:ln>
          </p:spPr>
          <p:txBody>
            <a:bodyPr/>
            <a:lstStyle/>
            <a:p>
              <a:endParaRPr lang="en-US"/>
            </a:p>
          </p:txBody>
        </p:sp>
        <p:sp>
          <p:nvSpPr>
            <p:cNvPr id="11361" name="Freeform 115"/>
            <p:cNvSpPr>
              <a:spLocks noChangeAspect="1"/>
            </p:cNvSpPr>
            <p:nvPr/>
          </p:nvSpPr>
          <p:spPr bwMode="auto">
            <a:xfrm>
              <a:off x="2952" y="1904"/>
              <a:ext cx="194" cy="221"/>
            </a:xfrm>
            <a:custGeom>
              <a:avLst/>
              <a:gdLst>
                <a:gd name="T0" fmla="*/ 170 w 191"/>
                <a:gd name="T1" fmla="*/ 204 h 197"/>
                <a:gd name="T2" fmla="*/ 161 w 191"/>
                <a:gd name="T3" fmla="*/ 151 h 197"/>
                <a:gd name="T4" fmla="*/ 149 w 191"/>
                <a:gd name="T5" fmla="*/ 101 h 197"/>
                <a:gd name="T6" fmla="*/ 143 w 191"/>
                <a:gd name="T7" fmla="*/ 101 h 197"/>
                <a:gd name="T8" fmla="*/ 149 w 191"/>
                <a:gd name="T9" fmla="*/ 151 h 197"/>
                <a:gd name="T10" fmla="*/ 161 w 191"/>
                <a:gd name="T11" fmla="*/ 185 h 197"/>
                <a:gd name="T12" fmla="*/ 179 w 191"/>
                <a:gd name="T13" fmla="*/ 268 h 197"/>
                <a:gd name="T14" fmla="*/ 188 w 191"/>
                <a:gd name="T15" fmla="*/ 301 h 197"/>
                <a:gd name="T16" fmla="*/ 200 w 191"/>
                <a:gd name="T17" fmla="*/ 350 h 197"/>
                <a:gd name="T18" fmla="*/ 206 w 191"/>
                <a:gd name="T19" fmla="*/ 389 h 197"/>
                <a:gd name="T20" fmla="*/ 218 w 191"/>
                <a:gd name="T21" fmla="*/ 420 h 197"/>
                <a:gd name="T22" fmla="*/ 218 w 191"/>
                <a:gd name="T23" fmla="*/ 438 h 197"/>
                <a:gd name="T24" fmla="*/ 218 w 191"/>
                <a:gd name="T25" fmla="*/ 471 h 197"/>
                <a:gd name="T26" fmla="*/ 212 w 191"/>
                <a:gd name="T27" fmla="*/ 489 h 197"/>
                <a:gd name="T28" fmla="*/ 206 w 191"/>
                <a:gd name="T29" fmla="*/ 489 h 197"/>
                <a:gd name="T30" fmla="*/ 200 w 191"/>
                <a:gd name="T31" fmla="*/ 521 h 197"/>
                <a:gd name="T32" fmla="*/ 194 w 191"/>
                <a:gd name="T33" fmla="*/ 521 h 197"/>
                <a:gd name="T34" fmla="*/ 188 w 191"/>
                <a:gd name="T35" fmla="*/ 555 h 197"/>
                <a:gd name="T36" fmla="*/ 161 w 191"/>
                <a:gd name="T37" fmla="*/ 536 h 197"/>
                <a:gd name="T38" fmla="*/ 137 w 191"/>
                <a:gd name="T39" fmla="*/ 536 h 197"/>
                <a:gd name="T40" fmla="*/ 137 w 191"/>
                <a:gd name="T41" fmla="*/ 521 h 197"/>
                <a:gd name="T42" fmla="*/ 137 w 191"/>
                <a:gd name="T43" fmla="*/ 536 h 197"/>
                <a:gd name="T44" fmla="*/ 5 w 191"/>
                <a:gd name="T45" fmla="*/ 536 h 197"/>
                <a:gd name="T46" fmla="*/ 5 w 191"/>
                <a:gd name="T47" fmla="*/ 333 h 197"/>
                <a:gd name="T48" fmla="*/ 0 w 191"/>
                <a:gd name="T49" fmla="*/ 217 h 197"/>
                <a:gd name="T50" fmla="*/ 0 w 191"/>
                <a:gd name="T51" fmla="*/ 166 h 197"/>
                <a:gd name="T52" fmla="*/ 0 w 191"/>
                <a:gd name="T53" fmla="*/ 117 h 197"/>
                <a:gd name="T54" fmla="*/ 0 w 191"/>
                <a:gd name="T55" fmla="*/ 68 h 197"/>
                <a:gd name="T56" fmla="*/ 0 w 191"/>
                <a:gd name="T57" fmla="*/ 34 h 197"/>
                <a:gd name="T58" fmla="*/ 0 w 191"/>
                <a:gd name="T59" fmla="*/ 0 h 197"/>
                <a:gd name="T60" fmla="*/ 11 w 191"/>
                <a:gd name="T61" fmla="*/ 0 h 197"/>
                <a:gd name="T62" fmla="*/ 44 w 191"/>
                <a:gd name="T63" fmla="*/ 17 h 197"/>
                <a:gd name="T64" fmla="*/ 74 w 191"/>
                <a:gd name="T65" fmla="*/ 34 h 197"/>
                <a:gd name="T66" fmla="*/ 100 w 191"/>
                <a:gd name="T67" fmla="*/ 17 h 197"/>
                <a:gd name="T68" fmla="*/ 112 w 191"/>
                <a:gd name="T69" fmla="*/ 0 h 197"/>
                <a:gd name="T70" fmla="*/ 112 w 191"/>
                <a:gd name="T71" fmla="*/ 17 h 197"/>
                <a:gd name="T72" fmla="*/ 119 w 191"/>
                <a:gd name="T73" fmla="*/ 0 h 197"/>
                <a:gd name="T74" fmla="*/ 137 w 191"/>
                <a:gd name="T75" fmla="*/ 17 h 197"/>
                <a:gd name="T76" fmla="*/ 137 w 191"/>
                <a:gd name="T77" fmla="*/ 34 h 197"/>
                <a:gd name="T78" fmla="*/ 149 w 191"/>
                <a:gd name="T79" fmla="*/ 34 h 197"/>
                <a:gd name="T80" fmla="*/ 179 w 191"/>
                <a:gd name="T81" fmla="*/ 17 h 197"/>
                <a:gd name="T82" fmla="*/ 194 w 191"/>
                <a:gd name="T83" fmla="*/ 117 h 197"/>
                <a:gd name="T84" fmla="*/ 194 w 191"/>
                <a:gd name="T85" fmla="*/ 166 h 197"/>
                <a:gd name="T86" fmla="*/ 188 w 191"/>
                <a:gd name="T87" fmla="*/ 217 h 197"/>
                <a:gd name="T88" fmla="*/ 170 w 191"/>
                <a:gd name="T89" fmla="*/ 204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197">
                  <a:moveTo>
                    <a:pt x="149" y="72"/>
                  </a:moveTo>
                  <a:lnTo>
                    <a:pt x="143" y="54"/>
                  </a:lnTo>
                  <a:lnTo>
                    <a:pt x="131" y="36"/>
                  </a:lnTo>
                  <a:lnTo>
                    <a:pt x="125" y="36"/>
                  </a:lnTo>
                  <a:lnTo>
                    <a:pt x="131" y="54"/>
                  </a:lnTo>
                  <a:lnTo>
                    <a:pt x="143" y="66"/>
                  </a:lnTo>
                  <a:lnTo>
                    <a:pt x="155" y="95"/>
                  </a:lnTo>
                  <a:lnTo>
                    <a:pt x="161" y="107"/>
                  </a:lnTo>
                  <a:lnTo>
                    <a:pt x="173" y="125"/>
                  </a:lnTo>
                  <a:lnTo>
                    <a:pt x="179" y="137"/>
                  </a:lnTo>
                  <a:lnTo>
                    <a:pt x="191" y="149"/>
                  </a:lnTo>
                  <a:lnTo>
                    <a:pt x="191" y="155"/>
                  </a:lnTo>
                  <a:lnTo>
                    <a:pt x="191" y="167"/>
                  </a:lnTo>
                  <a:lnTo>
                    <a:pt x="185" y="173"/>
                  </a:lnTo>
                  <a:lnTo>
                    <a:pt x="179" y="173"/>
                  </a:lnTo>
                  <a:lnTo>
                    <a:pt x="173" y="185"/>
                  </a:lnTo>
                  <a:lnTo>
                    <a:pt x="167" y="185"/>
                  </a:lnTo>
                  <a:lnTo>
                    <a:pt x="161" y="197"/>
                  </a:lnTo>
                  <a:lnTo>
                    <a:pt x="143" y="191"/>
                  </a:lnTo>
                  <a:lnTo>
                    <a:pt x="119" y="191"/>
                  </a:lnTo>
                  <a:lnTo>
                    <a:pt x="119" y="185"/>
                  </a:lnTo>
                  <a:lnTo>
                    <a:pt x="119" y="191"/>
                  </a:lnTo>
                  <a:lnTo>
                    <a:pt x="5" y="191"/>
                  </a:lnTo>
                  <a:lnTo>
                    <a:pt x="5" y="119"/>
                  </a:lnTo>
                  <a:lnTo>
                    <a:pt x="0" y="77"/>
                  </a:lnTo>
                  <a:lnTo>
                    <a:pt x="0" y="60"/>
                  </a:lnTo>
                  <a:lnTo>
                    <a:pt x="0" y="42"/>
                  </a:lnTo>
                  <a:lnTo>
                    <a:pt x="0" y="24"/>
                  </a:lnTo>
                  <a:lnTo>
                    <a:pt x="0" y="12"/>
                  </a:lnTo>
                  <a:lnTo>
                    <a:pt x="0" y="0"/>
                  </a:lnTo>
                  <a:lnTo>
                    <a:pt x="11" y="0"/>
                  </a:lnTo>
                  <a:lnTo>
                    <a:pt x="35" y="6"/>
                  </a:lnTo>
                  <a:lnTo>
                    <a:pt x="65" y="12"/>
                  </a:lnTo>
                  <a:lnTo>
                    <a:pt x="89" y="6"/>
                  </a:lnTo>
                  <a:lnTo>
                    <a:pt x="95" y="0"/>
                  </a:lnTo>
                  <a:lnTo>
                    <a:pt x="95" y="6"/>
                  </a:lnTo>
                  <a:lnTo>
                    <a:pt x="101" y="0"/>
                  </a:lnTo>
                  <a:lnTo>
                    <a:pt x="119" y="6"/>
                  </a:lnTo>
                  <a:lnTo>
                    <a:pt x="119" y="12"/>
                  </a:lnTo>
                  <a:lnTo>
                    <a:pt x="131" y="12"/>
                  </a:lnTo>
                  <a:lnTo>
                    <a:pt x="155" y="6"/>
                  </a:lnTo>
                  <a:lnTo>
                    <a:pt x="167" y="42"/>
                  </a:lnTo>
                  <a:lnTo>
                    <a:pt x="167" y="60"/>
                  </a:lnTo>
                  <a:lnTo>
                    <a:pt x="161" y="77"/>
                  </a:lnTo>
                  <a:lnTo>
                    <a:pt x="149" y="72"/>
                  </a:lnTo>
                  <a:close/>
                </a:path>
              </a:pathLst>
            </a:custGeom>
            <a:solidFill>
              <a:srgbClr val="990033"/>
            </a:solidFill>
            <a:ln w="9525">
              <a:solidFill>
                <a:srgbClr val="000000"/>
              </a:solidFill>
              <a:prstDash val="solid"/>
              <a:round/>
              <a:headEnd/>
              <a:tailEnd/>
            </a:ln>
          </p:spPr>
          <p:txBody>
            <a:bodyPr/>
            <a:lstStyle/>
            <a:p>
              <a:endParaRPr lang="en-US"/>
            </a:p>
          </p:txBody>
        </p:sp>
        <p:sp>
          <p:nvSpPr>
            <p:cNvPr id="11362" name="Freeform 116"/>
            <p:cNvSpPr>
              <a:spLocks noChangeAspect="1"/>
            </p:cNvSpPr>
            <p:nvPr/>
          </p:nvSpPr>
          <p:spPr bwMode="auto">
            <a:xfrm>
              <a:off x="3710" y="1817"/>
              <a:ext cx="491" cy="611"/>
            </a:xfrm>
            <a:custGeom>
              <a:avLst/>
              <a:gdLst>
                <a:gd name="T0" fmla="*/ 93 w 485"/>
                <a:gd name="T1" fmla="*/ 49 h 544"/>
                <a:gd name="T2" fmla="*/ 75 w 485"/>
                <a:gd name="T3" fmla="*/ 86 h 544"/>
                <a:gd name="T4" fmla="*/ 87 w 485"/>
                <a:gd name="T5" fmla="*/ 154 h 544"/>
                <a:gd name="T6" fmla="*/ 93 w 485"/>
                <a:gd name="T7" fmla="*/ 222 h 544"/>
                <a:gd name="T8" fmla="*/ 81 w 485"/>
                <a:gd name="T9" fmla="*/ 345 h 544"/>
                <a:gd name="T10" fmla="*/ 30 w 485"/>
                <a:gd name="T11" fmla="*/ 426 h 544"/>
                <a:gd name="T12" fmla="*/ 30 w 485"/>
                <a:gd name="T13" fmla="*/ 509 h 544"/>
                <a:gd name="T14" fmla="*/ 57 w 485"/>
                <a:gd name="T15" fmla="*/ 629 h 544"/>
                <a:gd name="T16" fmla="*/ 12 w 485"/>
                <a:gd name="T17" fmla="*/ 629 h 544"/>
                <a:gd name="T18" fmla="*/ 0 w 485"/>
                <a:gd name="T19" fmla="*/ 664 h 544"/>
                <a:gd name="T20" fmla="*/ 18 w 485"/>
                <a:gd name="T21" fmla="*/ 714 h 544"/>
                <a:gd name="T22" fmla="*/ 30 w 485"/>
                <a:gd name="T23" fmla="*/ 747 h 544"/>
                <a:gd name="T24" fmla="*/ 57 w 485"/>
                <a:gd name="T25" fmla="*/ 837 h 544"/>
                <a:gd name="T26" fmla="*/ 87 w 485"/>
                <a:gd name="T27" fmla="*/ 747 h 544"/>
                <a:gd name="T28" fmla="*/ 87 w 485"/>
                <a:gd name="T29" fmla="*/ 783 h 544"/>
                <a:gd name="T30" fmla="*/ 93 w 485"/>
                <a:gd name="T31" fmla="*/ 817 h 544"/>
                <a:gd name="T32" fmla="*/ 105 w 485"/>
                <a:gd name="T33" fmla="*/ 940 h 544"/>
                <a:gd name="T34" fmla="*/ 117 w 485"/>
                <a:gd name="T35" fmla="*/ 1073 h 544"/>
                <a:gd name="T36" fmla="*/ 144 w 485"/>
                <a:gd name="T37" fmla="*/ 1207 h 544"/>
                <a:gd name="T38" fmla="*/ 186 w 485"/>
                <a:gd name="T39" fmla="*/ 1447 h 544"/>
                <a:gd name="T40" fmla="*/ 213 w 485"/>
                <a:gd name="T41" fmla="*/ 1547 h 544"/>
                <a:gd name="T42" fmla="*/ 249 w 485"/>
                <a:gd name="T43" fmla="*/ 1481 h 544"/>
                <a:gd name="T44" fmla="*/ 254 w 485"/>
                <a:gd name="T45" fmla="*/ 1433 h 544"/>
                <a:gd name="T46" fmla="*/ 254 w 485"/>
                <a:gd name="T47" fmla="*/ 1293 h 544"/>
                <a:gd name="T48" fmla="*/ 254 w 485"/>
                <a:gd name="T49" fmla="*/ 1138 h 544"/>
                <a:gd name="T50" fmla="*/ 266 w 485"/>
                <a:gd name="T51" fmla="*/ 1106 h 544"/>
                <a:gd name="T52" fmla="*/ 292 w 485"/>
                <a:gd name="T53" fmla="*/ 1038 h 544"/>
                <a:gd name="T54" fmla="*/ 347 w 485"/>
                <a:gd name="T55" fmla="*/ 901 h 544"/>
                <a:gd name="T56" fmla="*/ 365 w 485"/>
                <a:gd name="T57" fmla="*/ 801 h 544"/>
                <a:gd name="T58" fmla="*/ 402 w 485"/>
                <a:gd name="T59" fmla="*/ 783 h 544"/>
                <a:gd name="T60" fmla="*/ 410 w 485"/>
                <a:gd name="T61" fmla="*/ 766 h 544"/>
                <a:gd name="T62" fmla="*/ 395 w 485"/>
                <a:gd name="T63" fmla="*/ 645 h 544"/>
                <a:gd name="T64" fmla="*/ 395 w 485"/>
                <a:gd name="T65" fmla="*/ 577 h 544"/>
                <a:gd name="T66" fmla="*/ 387 w 485"/>
                <a:gd name="T67" fmla="*/ 527 h 544"/>
                <a:gd name="T68" fmla="*/ 410 w 485"/>
                <a:gd name="T69" fmla="*/ 577 h 544"/>
                <a:gd name="T70" fmla="*/ 460 w 485"/>
                <a:gd name="T71" fmla="*/ 596 h 544"/>
                <a:gd name="T72" fmla="*/ 446 w 485"/>
                <a:gd name="T73" fmla="*/ 697 h 544"/>
                <a:gd name="T74" fmla="*/ 467 w 485"/>
                <a:gd name="T75" fmla="*/ 714 h 544"/>
                <a:gd name="T76" fmla="*/ 482 w 485"/>
                <a:gd name="T77" fmla="*/ 766 h 544"/>
                <a:gd name="T78" fmla="*/ 496 w 485"/>
                <a:gd name="T79" fmla="*/ 664 h 544"/>
                <a:gd name="T80" fmla="*/ 509 w 485"/>
                <a:gd name="T81" fmla="*/ 509 h 544"/>
                <a:gd name="T82" fmla="*/ 534 w 485"/>
                <a:gd name="T83" fmla="*/ 458 h 544"/>
                <a:gd name="T84" fmla="*/ 521 w 485"/>
                <a:gd name="T85" fmla="*/ 391 h 544"/>
                <a:gd name="T86" fmla="*/ 515 w 485"/>
                <a:gd name="T87" fmla="*/ 359 h 544"/>
                <a:gd name="T88" fmla="*/ 482 w 485"/>
                <a:gd name="T89" fmla="*/ 359 h 544"/>
                <a:gd name="T90" fmla="*/ 434 w 485"/>
                <a:gd name="T91" fmla="*/ 439 h 544"/>
                <a:gd name="T92" fmla="*/ 446 w 485"/>
                <a:gd name="T93" fmla="*/ 492 h 544"/>
                <a:gd name="T94" fmla="*/ 387 w 485"/>
                <a:gd name="T95" fmla="*/ 492 h 544"/>
                <a:gd name="T96" fmla="*/ 365 w 485"/>
                <a:gd name="T97" fmla="*/ 426 h 544"/>
                <a:gd name="T98" fmla="*/ 329 w 485"/>
                <a:gd name="T99" fmla="*/ 492 h 544"/>
                <a:gd name="T100" fmla="*/ 278 w 485"/>
                <a:gd name="T101" fmla="*/ 458 h 544"/>
                <a:gd name="T102" fmla="*/ 213 w 485"/>
                <a:gd name="T103" fmla="*/ 375 h 544"/>
                <a:gd name="T104" fmla="*/ 198 w 485"/>
                <a:gd name="T105" fmla="*/ 274 h 544"/>
                <a:gd name="T106" fmla="*/ 162 w 485"/>
                <a:gd name="T107" fmla="*/ 170 h 544"/>
                <a:gd name="T108" fmla="*/ 168 w 485"/>
                <a:gd name="T109" fmla="*/ 102 h 544"/>
                <a:gd name="T110" fmla="*/ 162 w 485"/>
                <a:gd name="T111" fmla="*/ 69 h 544"/>
                <a:gd name="T112" fmla="*/ 156 w 485"/>
                <a:gd name="T113" fmla="*/ 34 h 544"/>
                <a:gd name="T114" fmla="*/ 144 w 485"/>
                <a:gd name="T115" fmla="*/ 0 h 5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5" h="544">
                  <a:moveTo>
                    <a:pt x="120" y="0"/>
                  </a:moveTo>
                  <a:lnTo>
                    <a:pt x="102" y="12"/>
                  </a:lnTo>
                  <a:lnTo>
                    <a:pt x="84" y="18"/>
                  </a:lnTo>
                  <a:lnTo>
                    <a:pt x="60" y="18"/>
                  </a:lnTo>
                  <a:lnTo>
                    <a:pt x="60" y="24"/>
                  </a:lnTo>
                  <a:lnTo>
                    <a:pt x="66" y="30"/>
                  </a:lnTo>
                  <a:lnTo>
                    <a:pt x="66" y="36"/>
                  </a:lnTo>
                  <a:lnTo>
                    <a:pt x="72" y="48"/>
                  </a:lnTo>
                  <a:lnTo>
                    <a:pt x="78" y="54"/>
                  </a:lnTo>
                  <a:lnTo>
                    <a:pt x="84" y="60"/>
                  </a:lnTo>
                  <a:lnTo>
                    <a:pt x="96" y="66"/>
                  </a:lnTo>
                  <a:lnTo>
                    <a:pt x="84" y="78"/>
                  </a:lnTo>
                  <a:lnTo>
                    <a:pt x="84" y="90"/>
                  </a:lnTo>
                  <a:lnTo>
                    <a:pt x="78" y="102"/>
                  </a:lnTo>
                  <a:lnTo>
                    <a:pt x="72" y="120"/>
                  </a:lnTo>
                  <a:lnTo>
                    <a:pt x="60" y="138"/>
                  </a:lnTo>
                  <a:lnTo>
                    <a:pt x="48" y="150"/>
                  </a:lnTo>
                  <a:lnTo>
                    <a:pt x="30" y="150"/>
                  </a:lnTo>
                  <a:lnTo>
                    <a:pt x="24" y="150"/>
                  </a:lnTo>
                  <a:lnTo>
                    <a:pt x="18" y="173"/>
                  </a:lnTo>
                  <a:lnTo>
                    <a:pt x="30" y="179"/>
                  </a:lnTo>
                  <a:lnTo>
                    <a:pt x="30" y="197"/>
                  </a:lnTo>
                  <a:lnTo>
                    <a:pt x="36" y="197"/>
                  </a:lnTo>
                  <a:lnTo>
                    <a:pt x="48" y="221"/>
                  </a:lnTo>
                  <a:lnTo>
                    <a:pt x="42" y="221"/>
                  </a:lnTo>
                  <a:lnTo>
                    <a:pt x="24" y="221"/>
                  </a:lnTo>
                  <a:lnTo>
                    <a:pt x="12" y="221"/>
                  </a:lnTo>
                  <a:lnTo>
                    <a:pt x="12" y="227"/>
                  </a:lnTo>
                  <a:lnTo>
                    <a:pt x="0" y="233"/>
                  </a:lnTo>
                  <a:lnTo>
                    <a:pt x="6" y="233"/>
                  </a:lnTo>
                  <a:lnTo>
                    <a:pt x="6" y="239"/>
                  </a:lnTo>
                  <a:lnTo>
                    <a:pt x="18" y="251"/>
                  </a:lnTo>
                  <a:lnTo>
                    <a:pt x="42" y="251"/>
                  </a:lnTo>
                  <a:lnTo>
                    <a:pt x="30" y="263"/>
                  </a:lnTo>
                  <a:lnTo>
                    <a:pt x="18" y="257"/>
                  </a:lnTo>
                  <a:lnTo>
                    <a:pt x="36" y="275"/>
                  </a:lnTo>
                  <a:lnTo>
                    <a:pt x="48" y="293"/>
                  </a:lnTo>
                  <a:lnTo>
                    <a:pt x="72" y="287"/>
                  </a:lnTo>
                  <a:lnTo>
                    <a:pt x="72" y="275"/>
                  </a:lnTo>
                  <a:lnTo>
                    <a:pt x="78" y="263"/>
                  </a:lnTo>
                  <a:lnTo>
                    <a:pt x="84" y="263"/>
                  </a:lnTo>
                  <a:lnTo>
                    <a:pt x="84" y="269"/>
                  </a:lnTo>
                  <a:lnTo>
                    <a:pt x="78" y="275"/>
                  </a:lnTo>
                  <a:lnTo>
                    <a:pt x="90" y="275"/>
                  </a:lnTo>
                  <a:lnTo>
                    <a:pt x="84" y="281"/>
                  </a:lnTo>
                  <a:lnTo>
                    <a:pt x="84" y="287"/>
                  </a:lnTo>
                  <a:lnTo>
                    <a:pt x="90" y="305"/>
                  </a:lnTo>
                  <a:lnTo>
                    <a:pt x="90" y="323"/>
                  </a:lnTo>
                  <a:lnTo>
                    <a:pt x="96" y="329"/>
                  </a:lnTo>
                  <a:lnTo>
                    <a:pt x="96" y="335"/>
                  </a:lnTo>
                  <a:lnTo>
                    <a:pt x="102" y="359"/>
                  </a:lnTo>
                  <a:lnTo>
                    <a:pt x="108" y="377"/>
                  </a:lnTo>
                  <a:lnTo>
                    <a:pt x="114" y="395"/>
                  </a:lnTo>
                  <a:lnTo>
                    <a:pt x="120" y="401"/>
                  </a:lnTo>
                  <a:lnTo>
                    <a:pt x="126" y="425"/>
                  </a:lnTo>
                  <a:lnTo>
                    <a:pt x="138" y="449"/>
                  </a:lnTo>
                  <a:lnTo>
                    <a:pt x="162" y="497"/>
                  </a:lnTo>
                  <a:lnTo>
                    <a:pt x="168" y="508"/>
                  </a:lnTo>
                  <a:lnTo>
                    <a:pt x="174" y="526"/>
                  </a:lnTo>
                  <a:lnTo>
                    <a:pt x="180" y="538"/>
                  </a:lnTo>
                  <a:lnTo>
                    <a:pt x="192" y="544"/>
                  </a:lnTo>
                  <a:lnTo>
                    <a:pt x="198" y="532"/>
                  </a:lnTo>
                  <a:lnTo>
                    <a:pt x="210" y="526"/>
                  </a:lnTo>
                  <a:lnTo>
                    <a:pt x="222" y="520"/>
                  </a:lnTo>
                  <a:lnTo>
                    <a:pt x="216" y="514"/>
                  </a:lnTo>
                  <a:lnTo>
                    <a:pt x="222" y="503"/>
                  </a:lnTo>
                  <a:lnTo>
                    <a:pt x="227" y="503"/>
                  </a:lnTo>
                  <a:lnTo>
                    <a:pt x="227" y="485"/>
                  </a:lnTo>
                  <a:lnTo>
                    <a:pt x="227" y="473"/>
                  </a:lnTo>
                  <a:lnTo>
                    <a:pt x="227" y="455"/>
                  </a:lnTo>
                  <a:lnTo>
                    <a:pt x="233" y="437"/>
                  </a:lnTo>
                  <a:lnTo>
                    <a:pt x="227" y="425"/>
                  </a:lnTo>
                  <a:lnTo>
                    <a:pt x="227" y="401"/>
                  </a:lnTo>
                  <a:lnTo>
                    <a:pt x="239" y="395"/>
                  </a:lnTo>
                  <a:lnTo>
                    <a:pt x="239" y="389"/>
                  </a:lnTo>
                  <a:lnTo>
                    <a:pt x="245" y="383"/>
                  </a:lnTo>
                  <a:lnTo>
                    <a:pt x="263" y="377"/>
                  </a:lnTo>
                  <a:lnTo>
                    <a:pt x="263" y="365"/>
                  </a:lnTo>
                  <a:lnTo>
                    <a:pt x="281" y="347"/>
                  </a:lnTo>
                  <a:lnTo>
                    <a:pt x="299" y="329"/>
                  </a:lnTo>
                  <a:lnTo>
                    <a:pt x="311" y="317"/>
                  </a:lnTo>
                  <a:lnTo>
                    <a:pt x="323" y="311"/>
                  </a:lnTo>
                  <a:lnTo>
                    <a:pt x="329" y="293"/>
                  </a:lnTo>
                  <a:lnTo>
                    <a:pt x="329" y="281"/>
                  </a:lnTo>
                  <a:lnTo>
                    <a:pt x="347" y="269"/>
                  </a:lnTo>
                  <a:lnTo>
                    <a:pt x="353" y="275"/>
                  </a:lnTo>
                  <a:lnTo>
                    <a:pt x="359" y="275"/>
                  </a:lnTo>
                  <a:lnTo>
                    <a:pt x="365" y="275"/>
                  </a:lnTo>
                  <a:lnTo>
                    <a:pt x="365" y="269"/>
                  </a:lnTo>
                  <a:lnTo>
                    <a:pt x="359" y="257"/>
                  </a:lnTo>
                  <a:lnTo>
                    <a:pt x="353" y="239"/>
                  </a:lnTo>
                  <a:lnTo>
                    <a:pt x="353" y="227"/>
                  </a:lnTo>
                  <a:lnTo>
                    <a:pt x="341" y="215"/>
                  </a:lnTo>
                  <a:lnTo>
                    <a:pt x="347" y="209"/>
                  </a:lnTo>
                  <a:lnTo>
                    <a:pt x="353" y="203"/>
                  </a:lnTo>
                  <a:lnTo>
                    <a:pt x="341" y="191"/>
                  </a:lnTo>
                  <a:lnTo>
                    <a:pt x="341" y="179"/>
                  </a:lnTo>
                  <a:lnTo>
                    <a:pt x="347" y="185"/>
                  </a:lnTo>
                  <a:lnTo>
                    <a:pt x="353" y="191"/>
                  </a:lnTo>
                  <a:lnTo>
                    <a:pt x="359" y="185"/>
                  </a:lnTo>
                  <a:lnTo>
                    <a:pt x="365" y="203"/>
                  </a:lnTo>
                  <a:lnTo>
                    <a:pt x="383" y="203"/>
                  </a:lnTo>
                  <a:lnTo>
                    <a:pt x="407" y="203"/>
                  </a:lnTo>
                  <a:lnTo>
                    <a:pt x="413" y="209"/>
                  </a:lnTo>
                  <a:lnTo>
                    <a:pt x="413" y="221"/>
                  </a:lnTo>
                  <a:lnTo>
                    <a:pt x="395" y="227"/>
                  </a:lnTo>
                  <a:lnTo>
                    <a:pt x="401" y="245"/>
                  </a:lnTo>
                  <a:lnTo>
                    <a:pt x="407" y="251"/>
                  </a:lnTo>
                  <a:lnTo>
                    <a:pt x="413" y="233"/>
                  </a:lnTo>
                  <a:lnTo>
                    <a:pt x="419" y="251"/>
                  </a:lnTo>
                  <a:lnTo>
                    <a:pt x="425" y="269"/>
                  </a:lnTo>
                  <a:lnTo>
                    <a:pt x="431" y="269"/>
                  </a:lnTo>
                  <a:lnTo>
                    <a:pt x="431" y="245"/>
                  </a:lnTo>
                  <a:lnTo>
                    <a:pt x="431" y="233"/>
                  </a:lnTo>
                  <a:lnTo>
                    <a:pt x="443" y="233"/>
                  </a:lnTo>
                  <a:lnTo>
                    <a:pt x="455" y="209"/>
                  </a:lnTo>
                  <a:lnTo>
                    <a:pt x="455" y="197"/>
                  </a:lnTo>
                  <a:lnTo>
                    <a:pt x="455" y="179"/>
                  </a:lnTo>
                  <a:lnTo>
                    <a:pt x="467" y="161"/>
                  </a:lnTo>
                  <a:lnTo>
                    <a:pt x="485" y="167"/>
                  </a:lnTo>
                  <a:lnTo>
                    <a:pt x="479" y="161"/>
                  </a:lnTo>
                  <a:lnTo>
                    <a:pt x="479" y="155"/>
                  </a:lnTo>
                  <a:lnTo>
                    <a:pt x="485" y="144"/>
                  </a:lnTo>
                  <a:lnTo>
                    <a:pt x="467" y="138"/>
                  </a:lnTo>
                  <a:lnTo>
                    <a:pt x="467" y="132"/>
                  </a:lnTo>
                  <a:lnTo>
                    <a:pt x="461" y="126"/>
                  </a:lnTo>
                  <a:lnTo>
                    <a:pt x="455" y="120"/>
                  </a:lnTo>
                  <a:lnTo>
                    <a:pt x="443" y="126"/>
                  </a:lnTo>
                  <a:lnTo>
                    <a:pt x="431" y="126"/>
                  </a:lnTo>
                  <a:lnTo>
                    <a:pt x="419" y="138"/>
                  </a:lnTo>
                  <a:lnTo>
                    <a:pt x="407" y="150"/>
                  </a:lnTo>
                  <a:lnTo>
                    <a:pt x="389" y="155"/>
                  </a:lnTo>
                  <a:lnTo>
                    <a:pt x="395" y="161"/>
                  </a:lnTo>
                  <a:lnTo>
                    <a:pt x="401" y="173"/>
                  </a:lnTo>
                  <a:lnTo>
                    <a:pt x="383" y="173"/>
                  </a:lnTo>
                  <a:lnTo>
                    <a:pt x="365" y="173"/>
                  </a:lnTo>
                  <a:lnTo>
                    <a:pt x="347" y="173"/>
                  </a:lnTo>
                  <a:lnTo>
                    <a:pt x="341" y="161"/>
                  </a:lnTo>
                  <a:lnTo>
                    <a:pt x="335" y="150"/>
                  </a:lnTo>
                  <a:lnTo>
                    <a:pt x="329" y="150"/>
                  </a:lnTo>
                  <a:lnTo>
                    <a:pt x="335" y="179"/>
                  </a:lnTo>
                  <a:lnTo>
                    <a:pt x="317" y="179"/>
                  </a:lnTo>
                  <a:lnTo>
                    <a:pt x="293" y="173"/>
                  </a:lnTo>
                  <a:lnTo>
                    <a:pt x="281" y="173"/>
                  </a:lnTo>
                  <a:lnTo>
                    <a:pt x="269" y="161"/>
                  </a:lnTo>
                  <a:lnTo>
                    <a:pt x="251" y="161"/>
                  </a:lnTo>
                  <a:lnTo>
                    <a:pt x="233" y="155"/>
                  </a:lnTo>
                  <a:lnTo>
                    <a:pt x="210" y="144"/>
                  </a:lnTo>
                  <a:lnTo>
                    <a:pt x="192" y="132"/>
                  </a:lnTo>
                  <a:lnTo>
                    <a:pt x="192" y="120"/>
                  </a:lnTo>
                  <a:lnTo>
                    <a:pt x="198" y="108"/>
                  </a:lnTo>
                  <a:lnTo>
                    <a:pt x="180" y="96"/>
                  </a:lnTo>
                  <a:lnTo>
                    <a:pt x="162" y="84"/>
                  </a:lnTo>
                  <a:lnTo>
                    <a:pt x="156" y="78"/>
                  </a:lnTo>
                  <a:lnTo>
                    <a:pt x="144" y="60"/>
                  </a:lnTo>
                  <a:lnTo>
                    <a:pt x="156" y="60"/>
                  </a:lnTo>
                  <a:lnTo>
                    <a:pt x="162" y="54"/>
                  </a:lnTo>
                  <a:lnTo>
                    <a:pt x="150" y="36"/>
                  </a:lnTo>
                  <a:lnTo>
                    <a:pt x="150" y="30"/>
                  </a:lnTo>
                  <a:lnTo>
                    <a:pt x="144" y="24"/>
                  </a:lnTo>
                  <a:lnTo>
                    <a:pt x="138" y="18"/>
                  </a:lnTo>
                  <a:lnTo>
                    <a:pt x="138" y="12"/>
                  </a:lnTo>
                  <a:lnTo>
                    <a:pt x="138" y="6"/>
                  </a:lnTo>
                  <a:lnTo>
                    <a:pt x="132" y="6"/>
                  </a:lnTo>
                  <a:lnTo>
                    <a:pt x="126" y="0"/>
                  </a:lnTo>
                  <a:lnTo>
                    <a:pt x="120" y="0"/>
                  </a:lnTo>
                  <a:close/>
                </a:path>
              </a:pathLst>
            </a:custGeom>
            <a:solidFill>
              <a:srgbClr val="415A6B"/>
            </a:solidFill>
            <a:ln w="9525">
              <a:solidFill>
                <a:srgbClr val="000000"/>
              </a:solidFill>
              <a:prstDash val="solid"/>
              <a:round/>
              <a:headEnd/>
              <a:tailEnd/>
            </a:ln>
          </p:spPr>
          <p:txBody>
            <a:bodyPr/>
            <a:lstStyle/>
            <a:p>
              <a:endParaRPr lang="en-US"/>
            </a:p>
          </p:txBody>
        </p:sp>
        <p:sp>
          <p:nvSpPr>
            <p:cNvPr id="11363" name="Freeform 117"/>
            <p:cNvSpPr>
              <a:spLocks noChangeAspect="1"/>
            </p:cNvSpPr>
            <p:nvPr/>
          </p:nvSpPr>
          <p:spPr bwMode="auto">
            <a:xfrm>
              <a:off x="3110" y="1871"/>
              <a:ext cx="18" cy="81"/>
            </a:xfrm>
            <a:custGeom>
              <a:avLst/>
              <a:gdLst>
                <a:gd name="T0" fmla="*/ 12 w 18"/>
                <a:gd name="T1" fmla="*/ 206 h 72"/>
                <a:gd name="T2" fmla="*/ 0 w 18"/>
                <a:gd name="T3" fmla="*/ 105 h 72"/>
                <a:gd name="T4" fmla="*/ 12 w 18"/>
                <a:gd name="T5" fmla="*/ 0 h 72"/>
                <a:gd name="T6" fmla="*/ 18 w 18"/>
                <a:gd name="T7" fmla="*/ 0 h 72"/>
                <a:gd name="T8" fmla="*/ 18 w 18"/>
                <a:gd name="T9" fmla="*/ 18 h 72"/>
                <a:gd name="T10" fmla="*/ 18 w 18"/>
                <a:gd name="T11" fmla="*/ 69 h 72"/>
                <a:gd name="T12" fmla="*/ 18 w 18"/>
                <a:gd name="T13" fmla="*/ 124 h 72"/>
                <a:gd name="T14" fmla="*/ 18 w 18"/>
                <a:gd name="T15" fmla="*/ 159 h 72"/>
                <a:gd name="T16" fmla="*/ 12 w 18"/>
                <a:gd name="T17" fmla="*/ 206 h 72"/>
                <a:gd name="T18" fmla="*/ 12 w 18"/>
                <a:gd name="T19" fmla="*/ 206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72">
                  <a:moveTo>
                    <a:pt x="12" y="72"/>
                  </a:moveTo>
                  <a:lnTo>
                    <a:pt x="0" y="36"/>
                  </a:lnTo>
                  <a:lnTo>
                    <a:pt x="12" y="0"/>
                  </a:lnTo>
                  <a:lnTo>
                    <a:pt x="18" y="0"/>
                  </a:lnTo>
                  <a:lnTo>
                    <a:pt x="18" y="6"/>
                  </a:lnTo>
                  <a:lnTo>
                    <a:pt x="18" y="24"/>
                  </a:lnTo>
                  <a:lnTo>
                    <a:pt x="18" y="42"/>
                  </a:lnTo>
                  <a:lnTo>
                    <a:pt x="18" y="54"/>
                  </a:lnTo>
                  <a:lnTo>
                    <a:pt x="12" y="72"/>
                  </a:lnTo>
                  <a:close/>
                </a:path>
              </a:pathLst>
            </a:custGeom>
            <a:solidFill>
              <a:srgbClr val="415A6B"/>
            </a:solidFill>
            <a:ln w="9525">
              <a:solidFill>
                <a:srgbClr val="000000"/>
              </a:solidFill>
              <a:prstDash val="solid"/>
              <a:round/>
              <a:headEnd/>
              <a:tailEnd/>
            </a:ln>
          </p:spPr>
          <p:txBody>
            <a:bodyPr/>
            <a:lstStyle/>
            <a:p>
              <a:endParaRPr lang="en-US"/>
            </a:p>
          </p:txBody>
        </p:sp>
        <p:sp>
          <p:nvSpPr>
            <p:cNvPr id="11364" name="Freeform 118"/>
            <p:cNvSpPr>
              <a:spLocks noChangeAspect="1"/>
            </p:cNvSpPr>
            <p:nvPr/>
          </p:nvSpPr>
          <p:spPr bwMode="auto">
            <a:xfrm>
              <a:off x="3121" y="1864"/>
              <a:ext cx="73" cy="95"/>
            </a:xfrm>
            <a:custGeom>
              <a:avLst/>
              <a:gdLst>
                <a:gd name="T0" fmla="*/ 30 w 72"/>
                <a:gd name="T1" fmla="*/ 75 h 84"/>
                <a:gd name="T2" fmla="*/ 6 w 72"/>
                <a:gd name="T3" fmla="*/ 37 h 84"/>
                <a:gd name="T4" fmla="*/ 6 w 72"/>
                <a:gd name="T5" fmla="*/ 89 h 84"/>
                <a:gd name="T6" fmla="*/ 6 w 72"/>
                <a:gd name="T7" fmla="*/ 145 h 84"/>
                <a:gd name="T8" fmla="*/ 6 w 72"/>
                <a:gd name="T9" fmla="*/ 183 h 84"/>
                <a:gd name="T10" fmla="*/ 0 w 72"/>
                <a:gd name="T11" fmla="*/ 236 h 84"/>
                <a:gd name="T12" fmla="*/ 0 w 72"/>
                <a:gd name="T13" fmla="*/ 236 h 84"/>
                <a:gd name="T14" fmla="*/ 24 w 72"/>
                <a:gd name="T15" fmla="*/ 253 h 84"/>
                <a:gd name="T16" fmla="*/ 30 w 72"/>
                <a:gd name="T17" fmla="*/ 217 h 84"/>
                <a:gd name="T18" fmla="*/ 51 w 72"/>
                <a:gd name="T19" fmla="*/ 201 h 84"/>
                <a:gd name="T20" fmla="*/ 63 w 72"/>
                <a:gd name="T21" fmla="*/ 183 h 84"/>
                <a:gd name="T22" fmla="*/ 30 w 72"/>
                <a:gd name="T23" fmla="*/ 110 h 84"/>
                <a:gd name="T24" fmla="*/ 57 w 72"/>
                <a:gd name="T25" fmla="*/ 89 h 84"/>
                <a:gd name="T26" fmla="*/ 81 w 72"/>
                <a:gd name="T27" fmla="*/ 75 h 84"/>
                <a:gd name="T28" fmla="*/ 69 w 72"/>
                <a:gd name="T29" fmla="*/ 0 h 84"/>
                <a:gd name="T30" fmla="*/ 30 w 72"/>
                <a:gd name="T31" fmla="*/ 75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 h="84">
                  <a:moveTo>
                    <a:pt x="30" y="24"/>
                  </a:moveTo>
                  <a:lnTo>
                    <a:pt x="6" y="12"/>
                  </a:lnTo>
                  <a:lnTo>
                    <a:pt x="6" y="30"/>
                  </a:lnTo>
                  <a:lnTo>
                    <a:pt x="6" y="48"/>
                  </a:lnTo>
                  <a:lnTo>
                    <a:pt x="6" y="60"/>
                  </a:lnTo>
                  <a:lnTo>
                    <a:pt x="0" y="78"/>
                  </a:lnTo>
                  <a:lnTo>
                    <a:pt x="24" y="84"/>
                  </a:lnTo>
                  <a:lnTo>
                    <a:pt x="30" y="72"/>
                  </a:lnTo>
                  <a:lnTo>
                    <a:pt x="42" y="66"/>
                  </a:lnTo>
                  <a:lnTo>
                    <a:pt x="54" y="60"/>
                  </a:lnTo>
                  <a:lnTo>
                    <a:pt x="30" y="36"/>
                  </a:lnTo>
                  <a:lnTo>
                    <a:pt x="48" y="30"/>
                  </a:lnTo>
                  <a:lnTo>
                    <a:pt x="72" y="24"/>
                  </a:lnTo>
                  <a:lnTo>
                    <a:pt x="60" y="0"/>
                  </a:lnTo>
                  <a:lnTo>
                    <a:pt x="30" y="24"/>
                  </a:lnTo>
                  <a:close/>
                </a:path>
              </a:pathLst>
            </a:custGeom>
            <a:solidFill>
              <a:srgbClr val="E1E1E1"/>
            </a:solidFill>
            <a:ln w="9525">
              <a:solidFill>
                <a:srgbClr val="000000"/>
              </a:solidFill>
              <a:prstDash val="solid"/>
              <a:round/>
              <a:headEnd/>
              <a:tailEnd/>
            </a:ln>
          </p:spPr>
          <p:txBody>
            <a:bodyPr/>
            <a:lstStyle/>
            <a:p>
              <a:endParaRPr lang="en-US"/>
            </a:p>
          </p:txBody>
        </p:sp>
        <p:sp>
          <p:nvSpPr>
            <p:cNvPr id="11365" name="Freeform 119"/>
            <p:cNvSpPr>
              <a:spLocks noChangeAspect="1"/>
            </p:cNvSpPr>
            <p:nvPr/>
          </p:nvSpPr>
          <p:spPr bwMode="auto">
            <a:xfrm>
              <a:off x="3438" y="2052"/>
              <a:ext cx="133" cy="188"/>
            </a:xfrm>
            <a:custGeom>
              <a:avLst/>
              <a:gdLst>
                <a:gd name="T0" fmla="*/ 141 w 132"/>
                <a:gd name="T1" fmla="*/ 148 h 168"/>
                <a:gd name="T2" fmla="*/ 123 w 132"/>
                <a:gd name="T3" fmla="*/ 116 h 168"/>
                <a:gd name="T4" fmla="*/ 111 w 132"/>
                <a:gd name="T5" fmla="*/ 84 h 168"/>
                <a:gd name="T6" fmla="*/ 99 w 132"/>
                <a:gd name="T7" fmla="*/ 67 h 168"/>
                <a:gd name="T8" fmla="*/ 81 w 132"/>
                <a:gd name="T9" fmla="*/ 49 h 168"/>
                <a:gd name="T10" fmla="*/ 75 w 132"/>
                <a:gd name="T11" fmla="*/ 0 h 168"/>
                <a:gd name="T12" fmla="*/ 60 w 132"/>
                <a:gd name="T13" fmla="*/ 17 h 168"/>
                <a:gd name="T14" fmla="*/ 60 w 132"/>
                <a:gd name="T15" fmla="*/ 0 h 168"/>
                <a:gd name="T16" fmla="*/ 60 w 132"/>
                <a:gd name="T17" fmla="*/ 49 h 168"/>
                <a:gd name="T18" fmla="*/ 54 w 132"/>
                <a:gd name="T19" fmla="*/ 67 h 168"/>
                <a:gd name="T20" fmla="*/ 48 w 132"/>
                <a:gd name="T21" fmla="*/ 132 h 168"/>
                <a:gd name="T22" fmla="*/ 60 w 132"/>
                <a:gd name="T23" fmla="*/ 166 h 168"/>
                <a:gd name="T24" fmla="*/ 54 w 132"/>
                <a:gd name="T25" fmla="*/ 214 h 168"/>
                <a:gd name="T26" fmla="*/ 48 w 132"/>
                <a:gd name="T27" fmla="*/ 281 h 168"/>
                <a:gd name="T28" fmla="*/ 36 w 132"/>
                <a:gd name="T29" fmla="*/ 297 h 168"/>
                <a:gd name="T30" fmla="*/ 24 w 132"/>
                <a:gd name="T31" fmla="*/ 297 h 168"/>
                <a:gd name="T32" fmla="*/ 0 w 132"/>
                <a:gd name="T33" fmla="*/ 329 h 168"/>
                <a:gd name="T34" fmla="*/ 0 w 132"/>
                <a:gd name="T35" fmla="*/ 348 h 168"/>
                <a:gd name="T36" fmla="*/ 12 w 132"/>
                <a:gd name="T37" fmla="*/ 412 h 168"/>
                <a:gd name="T38" fmla="*/ 24 w 132"/>
                <a:gd name="T39" fmla="*/ 461 h 168"/>
                <a:gd name="T40" fmla="*/ 36 w 132"/>
                <a:gd name="T41" fmla="*/ 445 h 168"/>
                <a:gd name="T42" fmla="*/ 48 w 132"/>
                <a:gd name="T43" fmla="*/ 445 h 168"/>
                <a:gd name="T44" fmla="*/ 60 w 132"/>
                <a:gd name="T45" fmla="*/ 412 h 168"/>
                <a:gd name="T46" fmla="*/ 75 w 132"/>
                <a:gd name="T47" fmla="*/ 396 h 168"/>
                <a:gd name="T48" fmla="*/ 87 w 132"/>
                <a:gd name="T49" fmla="*/ 378 h 168"/>
                <a:gd name="T50" fmla="*/ 99 w 132"/>
                <a:gd name="T51" fmla="*/ 329 h 168"/>
                <a:gd name="T52" fmla="*/ 111 w 132"/>
                <a:gd name="T53" fmla="*/ 314 h 168"/>
                <a:gd name="T54" fmla="*/ 111 w 132"/>
                <a:gd name="T55" fmla="*/ 263 h 168"/>
                <a:gd name="T56" fmla="*/ 117 w 132"/>
                <a:gd name="T57" fmla="*/ 248 h 168"/>
                <a:gd name="T58" fmla="*/ 117 w 132"/>
                <a:gd name="T59" fmla="*/ 248 h 168"/>
                <a:gd name="T60" fmla="*/ 129 w 132"/>
                <a:gd name="T61" fmla="*/ 200 h 168"/>
                <a:gd name="T62" fmla="*/ 141 w 132"/>
                <a:gd name="T63" fmla="*/ 148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2" h="168">
                  <a:moveTo>
                    <a:pt x="132" y="54"/>
                  </a:moveTo>
                  <a:lnTo>
                    <a:pt x="114" y="42"/>
                  </a:lnTo>
                  <a:lnTo>
                    <a:pt x="102" y="30"/>
                  </a:lnTo>
                  <a:lnTo>
                    <a:pt x="90" y="24"/>
                  </a:lnTo>
                  <a:lnTo>
                    <a:pt x="72" y="18"/>
                  </a:lnTo>
                  <a:lnTo>
                    <a:pt x="66" y="0"/>
                  </a:lnTo>
                  <a:lnTo>
                    <a:pt x="60" y="6"/>
                  </a:lnTo>
                  <a:lnTo>
                    <a:pt x="60" y="0"/>
                  </a:lnTo>
                  <a:lnTo>
                    <a:pt x="60" y="18"/>
                  </a:lnTo>
                  <a:lnTo>
                    <a:pt x="54" y="24"/>
                  </a:lnTo>
                  <a:lnTo>
                    <a:pt x="48" y="48"/>
                  </a:lnTo>
                  <a:lnTo>
                    <a:pt x="60" y="60"/>
                  </a:lnTo>
                  <a:lnTo>
                    <a:pt x="54" y="78"/>
                  </a:lnTo>
                  <a:lnTo>
                    <a:pt x="48" y="102"/>
                  </a:lnTo>
                  <a:lnTo>
                    <a:pt x="36" y="108"/>
                  </a:lnTo>
                  <a:lnTo>
                    <a:pt x="24" y="108"/>
                  </a:lnTo>
                  <a:lnTo>
                    <a:pt x="0" y="120"/>
                  </a:lnTo>
                  <a:lnTo>
                    <a:pt x="0" y="126"/>
                  </a:lnTo>
                  <a:lnTo>
                    <a:pt x="12" y="150"/>
                  </a:lnTo>
                  <a:lnTo>
                    <a:pt x="24" y="168"/>
                  </a:lnTo>
                  <a:lnTo>
                    <a:pt x="36" y="162"/>
                  </a:lnTo>
                  <a:lnTo>
                    <a:pt x="48" y="162"/>
                  </a:lnTo>
                  <a:lnTo>
                    <a:pt x="60" y="150"/>
                  </a:lnTo>
                  <a:lnTo>
                    <a:pt x="66" y="144"/>
                  </a:lnTo>
                  <a:lnTo>
                    <a:pt x="78" y="138"/>
                  </a:lnTo>
                  <a:lnTo>
                    <a:pt x="90" y="120"/>
                  </a:lnTo>
                  <a:lnTo>
                    <a:pt x="102" y="114"/>
                  </a:lnTo>
                  <a:lnTo>
                    <a:pt x="102" y="96"/>
                  </a:lnTo>
                  <a:lnTo>
                    <a:pt x="108" y="90"/>
                  </a:lnTo>
                  <a:lnTo>
                    <a:pt x="120" y="72"/>
                  </a:lnTo>
                  <a:lnTo>
                    <a:pt x="132" y="54"/>
                  </a:lnTo>
                  <a:close/>
                </a:path>
              </a:pathLst>
            </a:custGeom>
            <a:solidFill>
              <a:srgbClr val="415A6B"/>
            </a:solidFill>
            <a:ln w="9525">
              <a:solidFill>
                <a:srgbClr val="000000"/>
              </a:solidFill>
              <a:prstDash val="solid"/>
              <a:round/>
              <a:headEnd/>
              <a:tailEnd/>
            </a:ln>
          </p:spPr>
          <p:txBody>
            <a:bodyPr/>
            <a:lstStyle/>
            <a:p>
              <a:endParaRPr lang="en-US"/>
            </a:p>
          </p:txBody>
        </p:sp>
        <p:sp>
          <p:nvSpPr>
            <p:cNvPr id="11366" name="Freeform 120"/>
            <p:cNvSpPr>
              <a:spLocks noChangeAspect="1"/>
            </p:cNvSpPr>
            <p:nvPr/>
          </p:nvSpPr>
          <p:spPr bwMode="auto">
            <a:xfrm>
              <a:off x="3497" y="2025"/>
              <a:ext cx="1" cy="14"/>
            </a:xfrm>
            <a:custGeom>
              <a:avLst/>
              <a:gdLst>
                <a:gd name="T0" fmla="*/ 0 w 1"/>
                <a:gd name="T1" fmla="*/ 0 h 12"/>
                <a:gd name="T2" fmla="*/ 0 w 1"/>
                <a:gd name="T3" fmla="*/ 25 h 12"/>
                <a:gd name="T4" fmla="*/ 0 w 1"/>
                <a:gd name="T5" fmla="*/ 48 h 12"/>
                <a:gd name="T6" fmla="*/ 0 w 1"/>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2">
                  <a:moveTo>
                    <a:pt x="0" y="0"/>
                  </a:moveTo>
                  <a:lnTo>
                    <a:pt x="0" y="6"/>
                  </a:lnTo>
                  <a:lnTo>
                    <a:pt x="0" y="12"/>
                  </a:lnTo>
                  <a:lnTo>
                    <a:pt x="0" y="0"/>
                  </a:lnTo>
                  <a:close/>
                </a:path>
              </a:pathLst>
            </a:custGeom>
            <a:solidFill>
              <a:srgbClr val="C0C0C0"/>
            </a:solidFill>
            <a:ln w="9525">
              <a:solidFill>
                <a:srgbClr val="000000"/>
              </a:solidFill>
              <a:prstDash val="solid"/>
              <a:round/>
              <a:headEnd/>
              <a:tailEnd/>
            </a:ln>
          </p:spPr>
          <p:txBody>
            <a:bodyPr/>
            <a:lstStyle/>
            <a:p>
              <a:endParaRPr lang="en-US"/>
            </a:p>
          </p:txBody>
        </p:sp>
        <p:sp>
          <p:nvSpPr>
            <p:cNvPr id="11367" name="Freeform 121"/>
            <p:cNvSpPr>
              <a:spLocks noChangeAspect="1"/>
            </p:cNvSpPr>
            <p:nvPr/>
          </p:nvSpPr>
          <p:spPr bwMode="auto">
            <a:xfrm>
              <a:off x="3121" y="1891"/>
              <a:ext cx="376" cy="370"/>
            </a:xfrm>
            <a:custGeom>
              <a:avLst/>
              <a:gdLst>
                <a:gd name="T0" fmla="*/ 93 w 371"/>
                <a:gd name="T1" fmla="*/ 568 h 329"/>
                <a:gd name="T2" fmla="*/ 69 w 371"/>
                <a:gd name="T3" fmla="*/ 445 h 329"/>
                <a:gd name="T4" fmla="*/ 36 w 371"/>
                <a:gd name="T5" fmla="*/ 362 h 329"/>
                <a:gd name="T6" fmla="*/ 0 w 371"/>
                <a:gd name="T7" fmla="*/ 242 h 329"/>
                <a:gd name="T8" fmla="*/ 24 w 371"/>
                <a:gd name="T9" fmla="*/ 170 h 329"/>
                <a:gd name="T10" fmla="*/ 51 w 371"/>
                <a:gd name="T11" fmla="*/ 119 h 329"/>
                <a:gd name="T12" fmla="*/ 30 w 371"/>
                <a:gd name="T13" fmla="*/ 34 h 329"/>
                <a:gd name="T14" fmla="*/ 81 w 371"/>
                <a:gd name="T15" fmla="*/ 0 h 329"/>
                <a:gd name="T16" fmla="*/ 111 w 371"/>
                <a:gd name="T17" fmla="*/ 34 h 329"/>
                <a:gd name="T18" fmla="*/ 156 w 371"/>
                <a:gd name="T19" fmla="*/ 88 h 329"/>
                <a:gd name="T20" fmla="*/ 185 w 371"/>
                <a:gd name="T21" fmla="*/ 170 h 329"/>
                <a:gd name="T22" fmla="*/ 242 w 371"/>
                <a:gd name="T23" fmla="*/ 190 h 329"/>
                <a:gd name="T24" fmla="*/ 260 w 371"/>
                <a:gd name="T25" fmla="*/ 206 h 329"/>
                <a:gd name="T26" fmla="*/ 284 w 371"/>
                <a:gd name="T27" fmla="*/ 273 h 329"/>
                <a:gd name="T28" fmla="*/ 305 w 371"/>
                <a:gd name="T29" fmla="*/ 344 h 329"/>
                <a:gd name="T30" fmla="*/ 317 w 371"/>
                <a:gd name="T31" fmla="*/ 433 h 329"/>
                <a:gd name="T32" fmla="*/ 323 w 371"/>
                <a:gd name="T33" fmla="*/ 433 h 329"/>
                <a:gd name="T34" fmla="*/ 329 w 371"/>
                <a:gd name="T35" fmla="*/ 445 h 329"/>
                <a:gd name="T36" fmla="*/ 329 w 371"/>
                <a:gd name="T37" fmla="*/ 464 h 329"/>
                <a:gd name="T38" fmla="*/ 342 w 371"/>
                <a:gd name="T39" fmla="*/ 532 h 329"/>
                <a:gd name="T40" fmla="*/ 404 w 371"/>
                <a:gd name="T41" fmla="*/ 550 h 329"/>
                <a:gd name="T42" fmla="*/ 417 w 371"/>
                <a:gd name="T43" fmla="*/ 581 h 329"/>
                <a:gd name="T44" fmla="*/ 404 w 371"/>
                <a:gd name="T45" fmla="*/ 706 h 329"/>
                <a:gd name="T46" fmla="*/ 380 w 371"/>
                <a:gd name="T47" fmla="*/ 721 h 329"/>
                <a:gd name="T48" fmla="*/ 335 w 371"/>
                <a:gd name="T49" fmla="*/ 775 h 329"/>
                <a:gd name="T50" fmla="*/ 292 w 371"/>
                <a:gd name="T51" fmla="*/ 792 h 329"/>
                <a:gd name="T52" fmla="*/ 268 w 371"/>
                <a:gd name="T53" fmla="*/ 877 h 329"/>
                <a:gd name="T54" fmla="*/ 242 w 371"/>
                <a:gd name="T55" fmla="*/ 947 h 329"/>
                <a:gd name="T56" fmla="*/ 224 w 371"/>
                <a:gd name="T57" fmla="*/ 877 h 329"/>
                <a:gd name="T58" fmla="*/ 179 w 371"/>
                <a:gd name="T59" fmla="*/ 843 h 329"/>
                <a:gd name="T60" fmla="*/ 174 w 371"/>
                <a:gd name="T61" fmla="*/ 912 h 329"/>
                <a:gd name="T62" fmla="*/ 156 w 371"/>
                <a:gd name="T63" fmla="*/ 824 h 329"/>
                <a:gd name="T64" fmla="*/ 122 w 371"/>
                <a:gd name="T65" fmla="*/ 689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1" h="329">
                  <a:moveTo>
                    <a:pt x="90" y="227"/>
                  </a:moveTo>
                  <a:lnTo>
                    <a:pt x="84" y="197"/>
                  </a:lnTo>
                  <a:lnTo>
                    <a:pt x="72" y="167"/>
                  </a:lnTo>
                  <a:lnTo>
                    <a:pt x="60" y="155"/>
                  </a:lnTo>
                  <a:lnTo>
                    <a:pt x="48" y="149"/>
                  </a:lnTo>
                  <a:lnTo>
                    <a:pt x="36" y="125"/>
                  </a:lnTo>
                  <a:lnTo>
                    <a:pt x="6" y="84"/>
                  </a:lnTo>
                  <a:lnTo>
                    <a:pt x="0" y="84"/>
                  </a:lnTo>
                  <a:lnTo>
                    <a:pt x="0" y="54"/>
                  </a:lnTo>
                  <a:lnTo>
                    <a:pt x="24" y="60"/>
                  </a:lnTo>
                  <a:lnTo>
                    <a:pt x="30" y="48"/>
                  </a:lnTo>
                  <a:lnTo>
                    <a:pt x="42" y="42"/>
                  </a:lnTo>
                  <a:lnTo>
                    <a:pt x="54" y="36"/>
                  </a:lnTo>
                  <a:lnTo>
                    <a:pt x="30" y="12"/>
                  </a:lnTo>
                  <a:lnTo>
                    <a:pt x="48" y="6"/>
                  </a:lnTo>
                  <a:lnTo>
                    <a:pt x="72" y="0"/>
                  </a:lnTo>
                  <a:lnTo>
                    <a:pt x="84" y="6"/>
                  </a:lnTo>
                  <a:lnTo>
                    <a:pt x="102" y="12"/>
                  </a:lnTo>
                  <a:lnTo>
                    <a:pt x="120" y="24"/>
                  </a:lnTo>
                  <a:lnTo>
                    <a:pt x="138" y="30"/>
                  </a:lnTo>
                  <a:lnTo>
                    <a:pt x="150" y="42"/>
                  </a:lnTo>
                  <a:lnTo>
                    <a:pt x="167" y="60"/>
                  </a:lnTo>
                  <a:lnTo>
                    <a:pt x="197" y="60"/>
                  </a:lnTo>
                  <a:lnTo>
                    <a:pt x="215" y="66"/>
                  </a:lnTo>
                  <a:lnTo>
                    <a:pt x="215" y="72"/>
                  </a:lnTo>
                  <a:lnTo>
                    <a:pt x="233" y="72"/>
                  </a:lnTo>
                  <a:lnTo>
                    <a:pt x="239" y="89"/>
                  </a:lnTo>
                  <a:lnTo>
                    <a:pt x="251" y="95"/>
                  </a:lnTo>
                  <a:lnTo>
                    <a:pt x="263" y="107"/>
                  </a:lnTo>
                  <a:lnTo>
                    <a:pt x="269" y="119"/>
                  </a:lnTo>
                  <a:lnTo>
                    <a:pt x="275" y="137"/>
                  </a:lnTo>
                  <a:lnTo>
                    <a:pt x="281" y="149"/>
                  </a:lnTo>
                  <a:lnTo>
                    <a:pt x="287" y="149"/>
                  </a:lnTo>
                  <a:lnTo>
                    <a:pt x="293" y="149"/>
                  </a:lnTo>
                  <a:lnTo>
                    <a:pt x="293" y="155"/>
                  </a:lnTo>
                  <a:lnTo>
                    <a:pt x="293" y="161"/>
                  </a:lnTo>
                  <a:lnTo>
                    <a:pt x="299" y="167"/>
                  </a:lnTo>
                  <a:lnTo>
                    <a:pt x="305" y="185"/>
                  </a:lnTo>
                  <a:lnTo>
                    <a:pt x="329" y="185"/>
                  </a:lnTo>
                  <a:lnTo>
                    <a:pt x="359" y="191"/>
                  </a:lnTo>
                  <a:lnTo>
                    <a:pt x="371" y="203"/>
                  </a:lnTo>
                  <a:lnTo>
                    <a:pt x="365" y="221"/>
                  </a:lnTo>
                  <a:lnTo>
                    <a:pt x="359" y="245"/>
                  </a:lnTo>
                  <a:lnTo>
                    <a:pt x="347" y="251"/>
                  </a:lnTo>
                  <a:lnTo>
                    <a:pt x="335" y="251"/>
                  </a:lnTo>
                  <a:lnTo>
                    <a:pt x="311" y="263"/>
                  </a:lnTo>
                  <a:lnTo>
                    <a:pt x="299" y="269"/>
                  </a:lnTo>
                  <a:lnTo>
                    <a:pt x="281" y="269"/>
                  </a:lnTo>
                  <a:lnTo>
                    <a:pt x="257" y="275"/>
                  </a:lnTo>
                  <a:lnTo>
                    <a:pt x="245" y="293"/>
                  </a:lnTo>
                  <a:lnTo>
                    <a:pt x="239" y="305"/>
                  </a:lnTo>
                  <a:lnTo>
                    <a:pt x="227" y="317"/>
                  </a:lnTo>
                  <a:lnTo>
                    <a:pt x="215" y="329"/>
                  </a:lnTo>
                  <a:lnTo>
                    <a:pt x="215" y="311"/>
                  </a:lnTo>
                  <a:lnTo>
                    <a:pt x="197" y="305"/>
                  </a:lnTo>
                  <a:lnTo>
                    <a:pt x="185" y="293"/>
                  </a:lnTo>
                  <a:lnTo>
                    <a:pt x="161" y="293"/>
                  </a:lnTo>
                  <a:lnTo>
                    <a:pt x="161" y="311"/>
                  </a:lnTo>
                  <a:lnTo>
                    <a:pt x="156" y="317"/>
                  </a:lnTo>
                  <a:lnTo>
                    <a:pt x="144" y="299"/>
                  </a:lnTo>
                  <a:lnTo>
                    <a:pt x="138" y="287"/>
                  </a:lnTo>
                  <a:lnTo>
                    <a:pt x="126" y="263"/>
                  </a:lnTo>
                  <a:lnTo>
                    <a:pt x="108" y="239"/>
                  </a:lnTo>
                  <a:lnTo>
                    <a:pt x="90" y="227"/>
                  </a:lnTo>
                  <a:close/>
                </a:path>
              </a:pathLst>
            </a:custGeom>
            <a:solidFill>
              <a:srgbClr val="E1E1E1"/>
            </a:solidFill>
            <a:ln w="9525">
              <a:solidFill>
                <a:srgbClr val="000000"/>
              </a:solidFill>
              <a:prstDash val="solid"/>
              <a:round/>
              <a:headEnd/>
              <a:tailEnd/>
            </a:ln>
          </p:spPr>
          <p:txBody>
            <a:bodyPr/>
            <a:lstStyle/>
            <a:p>
              <a:endParaRPr lang="en-US"/>
            </a:p>
          </p:txBody>
        </p:sp>
        <p:sp>
          <p:nvSpPr>
            <p:cNvPr id="11368" name="Freeform 122"/>
            <p:cNvSpPr>
              <a:spLocks noChangeAspect="1"/>
            </p:cNvSpPr>
            <p:nvPr/>
          </p:nvSpPr>
          <p:spPr bwMode="auto">
            <a:xfrm>
              <a:off x="3419" y="2032"/>
              <a:ext cx="85" cy="74"/>
            </a:xfrm>
            <a:custGeom>
              <a:avLst/>
              <a:gdLst>
                <a:gd name="T0" fmla="*/ 0 w 84"/>
                <a:gd name="T1" fmla="*/ 101 h 66"/>
                <a:gd name="T2" fmla="*/ 6 w 84"/>
                <a:gd name="T3" fmla="*/ 117 h 66"/>
                <a:gd name="T4" fmla="*/ 12 w 84"/>
                <a:gd name="T5" fmla="*/ 166 h 66"/>
                <a:gd name="T6" fmla="*/ 36 w 84"/>
                <a:gd name="T7" fmla="*/ 166 h 66"/>
                <a:gd name="T8" fmla="*/ 75 w 84"/>
                <a:gd name="T9" fmla="*/ 185 h 66"/>
                <a:gd name="T10" fmla="*/ 75 w 84"/>
                <a:gd name="T11" fmla="*/ 185 h 66"/>
                <a:gd name="T12" fmla="*/ 81 w 84"/>
                <a:gd name="T13" fmla="*/ 117 h 66"/>
                <a:gd name="T14" fmla="*/ 87 w 84"/>
                <a:gd name="T15" fmla="*/ 101 h 66"/>
                <a:gd name="T16" fmla="*/ 87 w 84"/>
                <a:gd name="T17" fmla="*/ 49 h 66"/>
                <a:gd name="T18" fmla="*/ 87 w 84"/>
                <a:gd name="T19" fmla="*/ 68 h 66"/>
                <a:gd name="T20" fmla="*/ 93 w 84"/>
                <a:gd name="T21" fmla="*/ 49 h 66"/>
                <a:gd name="T22" fmla="*/ 87 w 84"/>
                <a:gd name="T23" fmla="*/ 17 h 66"/>
                <a:gd name="T24" fmla="*/ 87 w 84"/>
                <a:gd name="T25" fmla="*/ 0 h 66"/>
                <a:gd name="T26" fmla="*/ 69 w 84"/>
                <a:gd name="T27" fmla="*/ 49 h 66"/>
                <a:gd name="T28" fmla="*/ 51 w 84"/>
                <a:gd name="T29" fmla="*/ 101 h 66"/>
                <a:gd name="T30" fmla="*/ 18 w 84"/>
                <a:gd name="T31" fmla="*/ 101 h 66"/>
                <a:gd name="T32" fmla="*/ 6 w 84"/>
                <a:gd name="T33" fmla="*/ 101 h 66"/>
                <a:gd name="T34" fmla="*/ 0 w 84"/>
                <a:gd name="T35" fmla="*/ 85 h 66"/>
                <a:gd name="T36" fmla="*/ 0 w 84"/>
                <a:gd name="T37" fmla="*/ 101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66">
                  <a:moveTo>
                    <a:pt x="0" y="36"/>
                  </a:moveTo>
                  <a:lnTo>
                    <a:pt x="6" y="42"/>
                  </a:lnTo>
                  <a:lnTo>
                    <a:pt x="12" y="60"/>
                  </a:lnTo>
                  <a:lnTo>
                    <a:pt x="36" y="60"/>
                  </a:lnTo>
                  <a:lnTo>
                    <a:pt x="66" y="66"/>
                  </a:lnTo>
                  <a:lnTo>
                    <a:pt x="72" y="42"/>
                  </a:lnTo>
                  <a:lnTo>
                    <a:pt x="78" y="36"/>
                  </a:lnTo>
                  <a:lnTo>
                    <a:pt x="78" y="18"/>
                  </a:lnTo>
                  <a:lnTo>
                    <a:pt x="78" y="24"/>
                  </a:lnTo>
                  <a:lnTo>
                    <a:pt x="84" y="18"/>
                  </a:lnTo>
                  <a:lnTo>
                    <a:pt x="78" y="6"/>
                  </a:lnTo>
                  <a:lnTo>
                    <a:pt x="78" y="0"/>
                  </a:lnTo>
                  <a:lnTo>
                    <a:pt x="60" y="18"/>
                  </a:lnTo>
                  <a:lnTo>
                    <a:pt x="42" y="36"/>
                  </a:lnTo>
                  <a:lnTo>
                    <a:pt x="18" y="36"/>
                  </a:lnTo>
                  <a:lnTo>
                    <a:pt x="6" y="36"/>
                  </a:lnTo>
                  <a:lnTo>
                    <a:pt x="0" y="30"/>
                  </a:lnTo>
                  <a:lnTo>
                    <a:pt x="0" y="36"/>
                  </a:lnTo>
                  <a:close/>
                </a:path>
              </a:pathLst>
            </a:custGeom>
            <a:solidFill>
              <a:srgbClr val="E1E1E1"/>
            </a:solidFill>
            <a:ln w="9525">
              <a:solidFill>
                <a:srgbClr val="000000"/>
              </a:solidFill>
              <a:prstDash val="solid"/>
              <a:round/>
              <a:headEnd/>
              <a:tailEnd/>
            </a:ln>
          </p:spPr>
          <p:txBody>
            <a:bodyPr/>
            <a:lstStyle/>
            <a:p>
              <a:endParaRPr lang="en-US"/>
            </a:p>
          </p:txBody>
        </p:sp>
        <p:sp>
          <p:nvSpPr>
            <p:cNvPr id="11369" name="Freeform 123"/>
            <p:cNvSpPr>
              <a:spLocks noChangeAspect="1"/>
            </p:cNvSpPr>
            <p:nvPr/>
          </p:nvSpPr>
          <p:spPr bwMode="auto">
            <a:xfrm>
              <a:off x="3280" y="2186"/>
              <a:ext cx="181" cy="142"/>
            </a:xfrm>
            <a:custGeom>
              <a:avLst/>
              <a:gdLst>
                <a:gd name="T0" fmla="*/ 5 w 179"/>
                <a:gd name="T1" fmla="*/ 142 h 126"/>
                <a:gd name="T2" fmla="*/ 0 w 179"/>
                <a:gd name="T3" fmla="*/ 160 h 126"/>
                <a:gd name="T4" fmla="*/ 0 w 179"/>
                <a:gd name="T5" fmla="*/ 229 h 126"/>
                <a:gd name="T6" fmla="*/ 5 w 179"/>
                <a:gd name="T7" fmla="*/ 302 h 126"/>
                <a:gd name="T8" fmla="*/ 11 w 179"/>
                <a:gd name="T9" fmla="*/ 370 h 126"/>
                <a:gd name="T10" fmla="*/ 35 w 179"/>
                <a:gd name="T11" fmla="*/ 370 h 126"/>
                <a:gd name="T12" fmla="*/ 68 w 179"/>
                <a:gd name="T13" fmla="*/ 331 h 126"/>
                <a:gd name="T14" fmla="*/ 104 w 179"/>
                <a:gd name="T15" fmla="*/ 302 h 126"/>
                <a:gd name="T16" fmla="*/ 116 w 179"/>
                <a:gd name="T17" fmla="*/ 281 h 126"/>
                <a:gd name="T18" fmla="*/ 128 w 179"/>
                <a:gd name="T19" fmla="*/ 261 h 126"/>
                <a:gd name="T20" fmla="*/ 155 w 179"/>
                <a:gd name="T21" fmla="*/ 229 h 126"/>
                <a:gd name="T22" fmla="*/ 167 w 179"/>
                <a:gd name="T23" fmla="*/ 212 h 126"/>
                <a:gd name="T24" fmla="*/ 179 w 179"/>
                <a:gd name="T25" fmla="*/ 192 h 126"/>
                <a:gd name="T26" fmla="*/ 179 w 179"/>
                <a:gd name="T27" fmla="*/ 178 h 126"/>
                <a:gd name="T28" fmla="*/ 197 w 179"/>
                <a:gd name="T29" fmla="*/ 142 h 126"/>
                <a:gd name="T30" fmla="*/ 185 w 179"/>
                <a:gd name="T31" fmla="*/ 88 h 126"/>
                <a:gd name="T32" fmla="*/ 173 w 179"/>
                <a:gd name="T33" fmla="*/ 18 h 126"/>
                <a:gd name="T34" fmla="*/ 173 w 179"/>
                <a:gd name="T35" fmla="*/ 0 h 126"/>
                <a:gd name="T36" fmla="*/ 161 w 179"/>
                <a:gd name="T37" fmla="*/ 18 h 126"/>
                <a:gd name="T38" fmla="*/ 134 w 179"/>
                <a:gd name="T39" fmla="*/ 18 h 126"/>
                <a:gd name="T40" fmla="*/ 110 w 179"/>
                <a:gd name="T41" fmla="*/ 37 h 126"/>
                <a:gd name="T42" fmla="*/ 98 w 179"/>
                <a:gd name="T43" fmla="*/ 88 h 126"/>
                <a:gd name="T44" fmla="*/ 92 w 179"/>
                <a:gd name="T45" fmla="*/ 124 h 126"/>
                <a:gd name="T46" fmla="*/ 80 w 179"/>
                <a:gd name="T47" fmla="*/ 160 h 126"/>
                <a:gd name="T48" fmla="*/ 68 w 179"/>
                <a:gd name="T49" fmla="*/ 192 h 126"/>
                <a:gd name="T50" fmla="*/ 68 w 179"/>
                <a:gd name="T51" fmla="*/ 142 h 126"/>
                <a:gd name="T52" fmla="*/ 41 w 179"/>
                <a:gd name="T53" fmla="*/ 124 h 126"/>
                <a:gd name="T54" fmla="*/ 29 w 179"/>
                <a:gd name="T55" fmla="*/ 88 h 126"/>
                <a:gd name="T56" fmla="*/ 5 w 179"/>
                <a:gd name="T57" fmla="*/ 88 h 126"/>
                <a:gd name="T58" fmla="*/ 5 w 179"/>
                <a:gd name="T59" fmla="*/ 142 h 1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9" h="126">
                  <a:moveTo>
                    <a:pt x="5" y="48"/>
                  </a:moveTo>
                  <a:lnTo>
                    <a:pt x="0" y="54"/>
                  </a:lnTo>
                  <a:lnTo>
                    <a:pt x="0" y="78"/>
                  </a:lnTo>
                  <a:lnTo>
                    <a:pt x="5" y="102"/>
                  </a:lnTo>
                  <a:lnTo>
                    <a:pt x="11" y="126"/>
                  </a:lnTo>
                  <a:lnTo>
                    <a:pt x="35" y="126"/>
                  </a:lnTo>
                  <a:lnTo>
                    <a:pt x="59" y="114"/>
                  </a:lnTo>
                  <a:lnTo>
                    <a:pt x="95" y="102"/>
                  </a:lnTo>
                  <a:lnTo>
                    <a:pt x="107" y="96"/>
                  </a:lnTo>
                  <a:lnTo>
                    <a:pt x="119" y="90"/>
                  </a:lnTo>
                  <a:lnTo>
                    <a:pt x="137" y="78"/>
                  </a:lnTo>
                  <a:lnTo>
                    <a:pt x="149" y="72"/>
                  </a:lnTo>
                  <a:lnTo>
                    <a:pt x="161" y="66"/>
                  </a:lnTo>
                  <a:lnTo>
                    <a:pt x="161" y="60"/>
                  </a:lnTo>
                  <a:lnTo>
                    <a:pt x="179" y="48"/>
                  </a:lnTo>
                  <a:lnTo>
                    <a:pt x="167" y="30"/>
                  </a:lnTo>
                  <a:lnTo>
                    <a:pt x="155" y="6"/>
                  </a:lnTo>
                  <a:lnTo>
                    <a:pt x="155" y="0"/>
                  </a:lnTo>
                  <a:lnTo>
                    <a:pt x="143" y="6"/>
                  </a:lnTo>
                  <a:lnTo>
                    <a:pt x="125" y="6"/>
                  </a:lnTo>
                  <a:lnTo>
                    <a:pt x="101" y="12"/>
                  </a:lnTo>
                  <a:lnTo>
                    <a:pt x="89" y="30"/>
                  </a:lnTo>
                  <a:lnTo>
                    <a:pt x="83" y="42"/>
                  </a:lnTo>
                  <a:lnTo>
                    <a:pt x="71" y="54"/>
                  </a:lnTo>
                  <a:lnTo>
                    <a:pt x="59" y="66"/>
                  </a:lnTo>
                  <a:lnTo>
                    <a:pt x="59" y="48"/>
                  </a:lnTo>
                  <a:lnTo>
                    <a:pt x="41" y="42"/>
                  </a:lnTo>
                  <a:lnTo>
                    <a:pt x="29" y="30"/>
                  </a:lnTo>
                  <a:lnTo>
                    <a:pt x="5" y="30"/>
                  </a:lnTo>
                  <a:lnTo>
                    <a:pt x="5" y="48"/>
                  </a:lnTo>
                  <a:close/>
                </a:path>
              </a:pathLst>
            </a:custGeom>
            <a:solidFill>
              <a:srgbClr val="E1E1E1"/>
            </a:solidFill>
            <a:ln w="9525">
              <a:solidFill>
                <a:srgbClr val="000000"/>
              </a:solidFill>
              <a:prstDash val="solid"/>
              <a:round/>
              <a:headEnd/>
              <a:tailEnd/>
            </a:ln>
          </p:spPr>
          <p:txBody>
            <a:bodyPr/>
            <a:lstStyle/>
            <a:p>
              <a:endParaRPr lang="en-US"/>
            </a:p>
          </p:txBody>
        </p:sp>
        <p:sp>
          <p:nvSpPr>
            <p:cNvPr id="11370" name="Freeform 124"/>
            <p:cNvSpPr>
              <a:spLocks noChangeAspect="1"/>
            </p:cNvSpPr>
            <p:nvPr/>
          </p:nvSpPr>
          <p:spPr bwMode="auto">
            <a:xfrm>
              <a:off x="3940" y="2395"/>
              <a:ext cx="43" cy="81"/>
            </a:xfrm>
            <a:custGeom>
              <a:avLst/>
              <a:gdLst>
                <a:gd name="T0" fmla="*/ 12 w 42"/>
                <a:gd name="T1" fmla="*/ 0 h 72"/>
                <a:gd name="T2" fmla="*/ 18 w 42"/>
                <a:gd name="T3" fmla="*/ 37 h 72"/>
                <a:gd name="T4" fmla="*/ 33 w 42"/>
                <a:gd name="T5" fmla="*/ 69 h 72"/>
                <a:gd name="T6" fmla="*/ 45 w 42"/>
                <a:gd name="T7" fmla="*/ 105 h 72"/>
                <a:gd name="T8" fmla="*/ 51 w 42"/>
                <a:gd name="T9" fmla="*/ 159 h 72"/>
                <a:gd name="T10" fmla="*/ 39 w 42"/>
                <a:gd name="T11" fmla="*/ 206 h 72"/>
                <a:gd name="T12" fmla="*/ 12 w 42"/>
                <a:gd name="T13" fmla="*/ 206 h 72"/>
                <a:gd name="T14" fmla="*/ 6 w 42"/>
                <a:gd name="T15" fmla="*/ 141 h 72"/>
                <a:gd name="T16" fmla="*/ 0 w 42"/>
                <a:gd name="T17" fmla="*/ 88 h 72"/>
                <a:gd name="T18" fmla="*/ 6 w 42"/>
                <a:gd name="T19" fmla="*/ 88 h 72"/>
                <a:gd name="T20" fmla="*/ 6 w 42"/>
                <a:gd name="T21" fmla="*/ 53 h 72"/>
                <a:gd name="T22" fmla="*/ 6 w 42"/>
                <a:gd name="T23" fmla="*/ 0 h 72"/>
                <a:gd name="T24" fmla="*/ 12 w 42"/>
                <a:gd name="T25" fmla="*/ 0 h 72"/>
                <a:gd name="T26" fmla="*/ 6 w 42"/>
                <a:gd name="T27" fmla="*/ 0 h 72"/>
                <a:gd name="T28" fmla="*/ 12 w 42"/>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72">
                  <a:moveTo>
                    <a:pt x="12" y="0"/>
                  </a:moveTo>
                  <a:lnTo>
                    <a:pt x="18" y="12"/>
                  </a:lnTo>
                  <a:lnTo>
                    <a:pt x="24" y="24"/>
                  </a:lnTo>
                  <a:lnTo>
                    <a:pt x="36" y="36"/>
                  </a:lnTo>
                  <a:lnTo>
                    <a:pt x="42" y="54"/>
                  </a:lnTo>
                  <a:lnTo>
                    <a:pt x="30" y="72"/>
                  </a:lnTo>
                  <a:lnTo>
                    <a:pt x="12" y="72"/>
                  </a:lnTo>
                  <a:lnTo>
                    <a:pt x="6" y="48"/>
                  </a:lnTo>
                  <a:lnTo>
                    <a:pt x="0" y="30"/>
                  </a:lnTo>
                  <a:lnTo>
                    <a:pt x="6" y="30"/>
                  </a:lnTo>
                  <a:lnTo>
                    <a:pt x="6" y="18"/>
                  </a:lnTo>
                  <a:lnTo>
                    <a:pt x="6" y="0"/>
                  </a:lnTo>
                  <a:lnTo>
                    <a:pt x="12" y="0"/>
                  </a:lnTo>
                  <a:lnTo>
                    <a:pt x="6" y="0"/>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1371" name="Freeform 125"/>
            <p:cNvSpPr>
              <a:spLocks noChangeAspect="1"/>
            </p:cNvSpPr>
            <p:nvPr/>
          </p:nvSpPr>
          <p:spPr bwMode="auto">
            <a:xfrm>
              <a:off x="3042" y="2638"/>
              <a:ext cx="31" cy="34"/>
            </a:xfrm>
            <a:custGeom>
              <a:avLst/>
              <a:gdLst>
                <a:gd name="T0" fmla="*/ 12 w 30"/>
                <a:gd name="T1" fmla="*/ 18 h 30"/>
                <a:gd name="T2" fmla="*/ 0 w 30"/>
                <a:gd name="T3" fmla="*/ 54 h 30"/>
                <a:gd name="T4" fmla="*/ 0 w 30"/>
                <a:gd name="T5" fmla="*/ 95 h 30"/>
                <a:gd name="T6" fmla="*/ 0 w 30"/>
                <a:gd name="T7" fmla="*/ 95 h 30"/>
                <a:gd name="T8" fmla="*/ 12 w 30"/>
                <a:gd name="T9" fmla="*/ 95 h 30"/>
                <a:gd name="T10" fmla="*/ 27 w 30"/>
                <a:gd name="T11" fmla="*/ 75 h 30"/>
                <a:gd name="T12" fmla="*/ 33 w 30"/>
                <a:gd name="T13" fmla="*/ 75 h 30"/>
                <a:gd name="T14" fmla="*/ 39 w 30"/>
                <a:gd name="T15" fmla="*/ 75 h 30"/>
                <a:gd name="T16" fmla="*/ 33 w 30"/>
                <a:gd name="T17" fmla="*/ 0 h 30"/>
                <a:gd name="T18" fmla="*/ 12 w 30"/>
                <a:gd name="T19" fmla="*/ 18 h 30"/>
                <a:gd name="T20" fmla="*/ 12 w 30"/>
                <a:gd name="T21" fmla="*/ 18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30">
                  <a:moveTo>
                    <a:pt x="12" y="6"/>
                  </a:moveTo>
                  <a:lnTo>
                    <a:pt x="0" y="18"/>
                  </a:lnTo>
                  <a:lnTo>
                    <a:pt x="0" y="30"/>
                  </a:lnTo>
                  <a:lnTo>
                    <a:pt x="12" y="30"/>
                  </a:lnTo>
                  <a:lnTo>
                    <a:pt x="18" y="24"/>
                  </a:lnTo>
                  <a:lnTo>
                    <a:pt x="24" y="24"/>
                  </a:lnTo>
                  <a:lnTo>
                    <a:pt x="30" y="24"/>
                  </a:lnTo>
                  <a:lnTo>
                    <a:pt x="24" y="0"/>
                  </a:lnTo>
                  <a:lnTo>
                    <a:pt x="12" y="6"/>
                  </a:lnTo>
                  <a:close/>
                </a:path>
              </a:pathLst>
            </a:custGeom>
            <a:solidFill>
              <a:srgbClr val="A50021"/>
            </a:solidFill>
            <a:ln w="9525">
              <a:solidFill>
                <a:srgbClr val="000000"/>
              </a:solidFill>
              <a:prstDash val="solid"/>
              <a:round/>
              <a:headEnd/>
              <a:tailEnd/>
            </a:ln>
          </p:spPr>
          <p:txBody>
            <a:bodyPr/>
            <a:lstStyle/>
            <a:p>
              <a:endParaRPr lang="en-US"/>
            </a:p>
          </p:txBody>
        </p:sp>
        <p:sp>
          <p:nvSpPr>
            <p:cNvPr id="11372" name="Rectangle 126"/>
            <p:cNvSpPr>
              <a:spLocks noChangeAspect="1" noChangeArrowheads="1"/>
            </p:cNvSpPr>
            <p:nvPr/>
          </p:nvSpPr>
          <p:spPr bwMode="auto">
            <a:xfrm>
              <a:off x="3837" y="257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73" name="Rectangle 127"/>
            <p:cNvSpPr>
              <a:spLocks noChangeAspect="1" noChangeArrowheads="1"/>
            </p:cNvSpPr>
            <p:nvPr/>
          </p:nvSpPr>
          <p:spPr bwMode="auto">
            <a:xfrm>
              <a:off x="3844" y="2618"/>
              <a:ext cx="0" cy="6"/>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74" name="Rectangle 128"/>
            <p:cNvSpPr>
              <a:spLocks noChangeAspect="1" noChangeArrowheads="1"/>
            </p:cNvSpPr>
            <p:nvPr/>
          </p:nvSpPr>
          <p:spPr bwMode="auto">
            <a:xfrm>
              <a:off x="3837" y="2611"/>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75" name="Freeform 129"/>
            <p:cNvSpPr>
              <a:spLocks noChangeAspect="1"/>
            </p:cNvSpPr>
            <p:nvPr/>
          </p:nvSpPr>
          <p:spPr bwMode="auto">
            <a:xfrm>
              <a:off x="3832" y="2624"/>
              <a:ext cx="1" cy="7"/>
            </a:xfrm>
            <a:custGeom>
              <a:avLst/>
              <a:gdLst>
                <a:gd name="T0" fmla="*/ 0 w 1"/>
                <a:gd name="T1" fmla="*/ 0 h 6"/>
                <a:gd name="T2" fmla="*/ 0 w 1"/>
                <a:gd name="T3" fmla="*/ 25 h 6"/>
                <a:gd name="T4" fmla="*/ 0 w 1"/>
                <a:gd name="T5" fmla="*/ 0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376" name="Rectangle 130"/>
            <p:cNvSpPr>
              <a:spLocks noChangeAspect="1" noChangeArrowheads="1"/>
            </p:cNvSpPr>
            <p:nvPr/>
          </p:nvSpPr>
          <p:spPr bwMode="auto">
            <a:xfrm>
              <a:off x="3832" y="2631"/>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77" name="Freeform 131"/>
            <p:cNvSpPr>
              <a:spLocks noChangeAspect="1"/>
            </p:cNvSpPr>
            <p:nvPr/>
          </p:nvSpPr>
          <p:spPr bwMode="auto">
            <a:xfrm>
              <a:off x="3832" y="2482"/>
              <a:ext cx="1" cy="7"/>
            </a:xfrm>
            <a:custGeom>
              <a:avLst/>
              <a:gdLst>
                <a:gd name="T0" fmla="*/ 0 w 1"/>
                <a:gd name="T1" fmla="*/ 25 h 6"/>
                <a:gd name="T2" fmla="*/ 0 w 1"/>
                <a:gd name="T3" fmla="*/ 0 h 6"/>
                <a:gd name="T4" fmla="*/ 0 w 1"/>
                <a:gd name="T5" fmla="*/ 25 h 6"/>
                <a:gd name="T6" fmla="*/ 0 w 1"/>
                <a:gd name="T7" fmla="*/ 25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378" name="Rectangle 132"/>
            <p:cNvSpPr>
              <a:spLocks noChangeAspect="1" noChangeArrowheads="1"/>
            </p:cNvSpPr>
            <p:nvPr/>
          </p:nvSpPr>
          <p:spPr bwMode="auto">
            <a:xfrm>
              <a:off x="3837" y="2624"/>
              <a:ext cx="0" cy="7"/>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79" name="Rectangle 133"/>
            <p:cNvSpPr>
              <a:spLocks noChangeAspect="1" noChangeArrowheads="1"/>
            </p:cNvSpPr>
            <p:nvPr/>
          </p:nvSpPr>
          <p:spPr bwMode="auto">
            <a:xfrm>
              <a:off x="3844" y="2564"/>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80" name="Rectangle 134"/>
            <p:cNvSpPr>
              <a:spLocks noChangeAspect="1" noChangeArrowheads="1"/>
            </p:cNvSpPr>
            <p:nvPr/>
          </p:nvSpPr>
          <p:spPr bwMode="auto">
            <a:xfrm>
              <a:off x="3825" y="2455"/>
              <a:ext cx="7"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81" name="Freeform 135"/>
            <p:cNvSpPr>
              <a:spLocks noChangeAspect="1"/>
            </p:cNvSpPr>
            <p:nvPr/>
          </p:nvSpPr>
          <p:spPr bwMode="auto">
            <a:xfrm>
              <a:off x="3832" y="2570"/>
              <a:ext cx="5" cy="7"/>
            </a:xfrm>
            <a:custGeom>
              <a:avLst/>
              <a:gdLst>
                <a:gd name="T0" fmla="*/ 3 w 6"/>
                <a:gd name="T1" fmla="*/ 0 h 6"/>
                <a:gd name="T2" fmla="*/ 3 w 6"/>
                <a:gd name="T3" fmla="*/ 0 h 6"/>
                <a:gd name="T4" fmla="*/ 0 w 6"/>
                <a:gd name="T5" fmla="*/ 25 h 6"/>
                <a:gd name="T6" fmla="*/ 3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382" name="Freeform 136"/>
            <p:cNvSpPr>
              <a:spLocks noChangeAspect="1"/>
            </p:cNvSpPr>
            <p:nvPr/>
          </p:nvSpPr>
          <p:spPr bwMode="auto">
            <a:xfrm>
              <a:off x="3837" y="2557"/>
              <a:ext cx="2" cy="7"/>
            </a:xfrm>
            <a:custGeom>
              <a:avLst/>
              <a:gdLst>
                <a:gd name="T0" fmla="*/ 0 w 2"/>
                <a:gd name="T1" fmla="*/ 25 h 6"/>
                <a:gd name="T2" fmla="*/ 0 w 2"/>
                <a:gd name="T3" fmla="*/ 0 h 6"/>
                <a:gd name="T4" fmla="*/ 0 w 2"/>
                <a:gd name="T5" fmla="*/ 25 h 6"/>
                <a:gd name="T6" fmla="*/ 0 w 2"/>
                <a:gd name="T7" fmla="*/ 25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383" name="Freeform 137"/>
            <p:cNvSpPr>
              <a:spLocks noChangeAspect="1"/>
            </p:cNvSpPr>
            <p:nvPr/>
          </p:nvSpPr>
          <p:spPr bwMode="auto">
            <a:xfrm>
              <a:off x="3837" y="2482"/>
              <a:ext cx="2" cy="7"/>
            </a:xfrm>
            <a:custGeom>
              <a:avLst/>
              <a:gdLst>
                <a:gd name="T0" fmla="*/ 0 w 2"/>
                <a:gd name="T1" fmla="*/ 0 h 6"/>
                <a:gd name="T2" fmla="*/ 0 w 2"/>
                <a:gd name="T3" fmla="*/ 0 h 6"/>
                <a:gd name="T4" fmla="*/ 0 w 2"/>
                <a:gd name="T5" fmla="*/ 25 h 6"/>
                <a:gd name="T6" fmla="*/ 0 w 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384" name="Freeform 138"/>
            <p:cNvSpPr>
              <a:spLocks noChangeAspect="1"/>
            </p:cNvSpPr>
            <p:nvPr/>
          </p:nvSpPr>
          <p:spPr bwMode="auto">
            <a:xfrm>
              <a:off x="3825" y="2462"/>
              <a:ext cx="7" cy="1"/>
            </a:xfrm>
            <a:custGeom>
              <a:avLst/>
              <a:gdLst>
                <a:gd name="T0" fmla="*/ 25 w 6"/>
                <a:gd name="T1" fmla="*/ 0 h 1"/>
                <a:gd name="T2" fmla="*/ 25 w 6"/>
                <a:gd name="T3" fmla="*/ 0 h 1"/>
                <a:gd name="T4" fmla="*/ 0 w 6"/>
                <a:gd name="T5" fmla="*/ 0 h 1"/>
                <a:gd name="T6" fmla="*/ 25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385" name="Rectangle 139"/>
            <p:cNvSpPr>
              <a:spLocks noChangeAspect="1" noChangeArrowheads="1"/>
            </p:cNvSpPr>
            <p:nvPr/>
          </p:nvSpPr>
          <p:spPr bwMode="auto">
            <a:xfrm>
              <a:off x="3825" y="255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86" name="Rectangle 140"/>
            <p:cNvSpPr>
              <a:spLocks noChangeAspect="1" noChangeArrowheads="1"/>
            </p:cNvSpPr>
            <p:nvPr/>
          </p:nvSpPr>
          <p:spPr bwMode="auto">
            <a:xfrm>
              <a:off x="3825"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87" name="Rectangle 141"/>
            <p:cNvSpPr>
              <a:spLocks noChangeAspect="1" noChangeArrowheads="1"/>
            </p:cNvSpPr>
            <p:nvPr/>
          </p:nvSpPr>
          <p:spPr bwMode="auto">
            <a:xfrm>
              <a:off x="3837" y="254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88" name="Rectangle 142"/>
            <p:cNvSpPr>
              <a:spLocks noChangeAspect="1" noChangeArrowheads="1"/>
            </p:cNvSpPr>
            <p:nvPr/>
          </p:nvSpPr>
          <p:spPr bwMode="auto">
            <a:xfrm>
              <a:off x="3837" y="2597"/>
              <a:ext cx="0" cy="7"/>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89" name="Rectangle 143"/>
            <p:cNvSpPr>
              <a:spLocks noChangeAspect="1" noChangeArrowheads="1"/>
            </p:cNvSpPr>
            <p:nvPr/>
          </p:nvSpPr>
          <p:spPr bwMode="auto">
            <a:xfrm>
              <a:off x="3825"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90" name="Rectangle 144"/>
            <p:cNvSpPr>
              <a:spLocks noChangeAspect="1" noChangeArrowheads="1"/>
            </p:cNvSpPr>
            <p:nvPr/>
          </p:nvSpPr>
          <p:spPr bwMode="auto">
            <a:xfrm>
              <a:off x="3837" y="255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91" name="Rectangle 145"/>
            <p:cNvSpPr>
              <a:spLocks noChangeAspect="1" noChangeArrowheads="1"/>
            </p:cNvSpPr>
            <p:nvPr/>
          </p:nvSpPr>
          <p:spPr bwMode="auto">
            <a:xfrm>
              <a:off x="3837" y="250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92" name="Rectangle 146"/>
            <p:cNvSpPr>
              <a:spLocks noChangeAspect="1" noChangeArrowheads="1"/>
            </p:cNvSpPr>
            <p:nvPr/>
          </p:nvSpPr>
          <p:spPr bwMode="auto">
            <a:xfrm>
              <a:off x="3511" y="2719"/>
              <a:ext cx="6"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93" name="Freeform 147"/>
            <p:cNvSpPr>
              <a:spLocks noChangeAspect="1"/>
            </p:cNvSpPr>
            <p:nvPr/>
          </p:nvSpPr>
          <p:spPr bwMode="auto">
            <a:xfrm>
              <a:off x="3346" y="2819"/>
              <a:ext cx="6" cy="7"/>
            </a:xfrm>
            <a:custGeom>
              <a:avLst/>
              <a:gdLst>
                <a:gd name="T0" fmla="*/ 6 w 6"/>
                <a:gd name="T1" fmla="*/ 25 h 6"/>
                <a:gd name="T2" fmla="*/ 6 w 6"/>
                <a:gd name="T3" fmla="*/ 0 h 6"/>
                <a:gd name="T4" fmla="*/ 0 w 6"/>
                <a:gd name="T5" fmla="*/ 25 h 6"/>
                <a:gd name="T6" fmla="*/ 6 w 6"/>
                <a:gd name="T7" fmla="*/ 25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1394" name="Rectangle 148"/>
            <p:cNvSpPr>
              <a:spLocks noChangeAspect="1" noChangeArrowheads="1"/>
            </p:cNvSpPr>
            <p:nvPr/>
          </p:nvSpPr>
          <p:spPr bwMode="auto">
            <a:xfrm>
              <a:off x="3401" y="2025"/>
              <a:ext cx="0" cy="7"/>
            </a:xfrm>
            <a:prstGeom prst="rect">
              <a:avLst/>
            </a:prstGeom>
            <a:solidFill>
              <a:srgbClr val="21ACBF"/>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395" name="Freeform 149"/>
            <p:cNvSpPr>
              <a:spLocks noChangeAspect="1"/>
            </p:cNvSpPr>
            <p:nvPr/>
          </p:nvSpPr>
          <p:spPr bwMode="auto">
            <a:xfrm>
              <a:off x="2764" y="2086"/>
              <a:ext cx="183" cy="356"/>
            </a:xfrm>
            <a:custGeom>
              <a:avLst/>
              <a:gdLst>
                <a:gd name="T0" fmla="*/ 207 w 180"/>
                <a:gd name="T1" fmla="*/ 222 h 317"/>
                <a:gd name="T2" fmla="*/ 189 w 180"/>
                <a:gd name="T3" fmla="*/ 206 h 317"/>
                <a:gd name="T4" fmla="*/ 144 w 180"/>
                <a:gd name="T5" fmla="*/ 137 h 317"/>
                <a:gd name="T6" fmla="*/ 126 w 180"/>
                <a:gd name="T7" fmla="*/ 119 h 317"/>
                <a:gd name="T8" fmla="*/ 108 w 180"/>
                <a:gd name="T9" fmla="*/ 86 h 317"/>
                <a:gd name="T10" fmla="*/ 63 w 180"/>
                <a:gd name="T11" fmla="*/ 34 h 317"/>
                <a:gd name="T12" fmla="*/ 45 w 180"/>
                <a:gd name="T13" fmla="*/ 0 h 317"/>
                <a:gd name="T14" fmla="*/ 24 w 180"/>
                <a:gd name="T15" fmla="*/ 34 h 317"/>
                <a:gd name="T16" fmla="*/ 24 w 180"/>
                <a:gd name="T17" fmla="*/ 69 h 317"/>
                <a:gd name="T18" fmla="*/ 24 w 180"/>
                <a:gd name="T19" fmla="*/ 119 h 317"/>
                <a:gd name="T20" fmla="*/ 51 w 180"/>
                <a:gd name="T21" fmla="*/ 168 h 317"/>
                <a:gd name="T22" fmla="*/ 45 w 180"/>
                <a:gd name="T23" fmla="*/ 206 h 317"/>
                <a:gd name="T24" fmla="*/ 45 w 180"/>
                <a:gd name="T25" fmla="*/ 238 h 317"/>
                <a:gd name="T26" fmla="*/ 45 w 180"/>
                <a:gd name="T27" fmla="*/ 291 h 317"/>
                <a:gd name="T28" fmla="*/ 39 w 180"/>
                <a:gd name="T29" fmla="*/ 373 h 317"/>
                <a:gd name="T30" fmla="*/ 24 w 180"/>
                <a:gd name="T31" fmla="*/ 410 h 317"/>
                <a:gd name="T32" fmla="*/ 18 w 180"/>
                <a:gd name="T33" fmla="*/ 444 h 317"/>
                <a:gd name="T34" fmla="*/ 6 w 180"/>
                <a:gd name="T35" fmla="*/ 477 h 317"/>
                <a:gd name="T36" fmla="*/ 0 w 180"/>
                <a:gd name="T37" fmla="*/ 510 h 317"/>
                <a:gd name="T38" fmla="*/ 0 w 180"/>
                <a:gd name="T39" fmla="*/ 562 h 317"/>
                <a:gd name="T40" fmla="*/ 12 w 180"/>
                <a:gd name="T41" fmla="*/ 597 h 317"/>
                <a:gd name="T42" fmla="*/ 18 w 180"/>
                <a:gd name="T43" fmla="*/ 597 h 317"/>
                <a:gd name="T44" fmla="*/ 24 w 180"/>
                <a:gd name="T45" fmla="*/ 647 h 317"/>
                <a:gd name="T46" fmla="*/ 24 w 180"/>
                <a:gd name="T47" fmla="*/ 715 h 317"/>
                <a:gd name="T48" fmla="*/ 45 w 180"/>
                <a:gd name="T49" fmla="*/ 765 h 317"/>
                <a:gd name="T50" fmla="*/ 18 w 180"/>
                <a:gd name="T51" fmla="*/ 765 h 317"/>
                <a:gd name="T52" fmla="*/ 12 w 180"/>
                <a:gd name="T53" fmla="*/ 783 h 317"/>
                <a:gd name="T54" fmla="*/ 24 w 180"/>
                <a:gd name="T55" fmla="*/ 830 h 317"/>
                <a:gd name="T56" fmla="*/ 45 w 180"/>
                <a:gd name="T57" fmla="*/ 901 h 317"/>
                <a:gd name="T58" fmla="*/ 63 w 180"/>
                <a:gd name="T59" fmla="*/ 883 h 317"/>
                <a:gd name="T60" fmla="*/ 63 w 180"/>
                <a:gd name="T61" fmla="*/ 901 h 317"/>
                <a:gd name="T62" fmla="*/ 75 w 180"/>
                <a:gd name="T63" fmla="*/ 883 h 317"/>
                <a:gd name="T64" fmla="*/ 108 w 180"/>
                <a:gd name="T65" fmla="*/ 883 h 317"/>
                <a:gd name="T66" fmla="*/ 114 w 180"/>
                <a:gd name="T67" fmla="*/ 849 h 317"/>
                <a:gd name="T68" fmla="*/ 114 w 180"/>
                <a:gd name="T69" fmla="*/ 830 h 317"/>
                <a:gd name="T70" fmla="*/ 138 w 180"/>
                <a:gd name="T71" fmla="*/ 816 h 317"/>
                <a:gd name="T72" fmla="*/ 177 w 180"/>
                <a:gd name="T73" fmla="*/ 736 h 317"/>
                <a:gd name="T74" fmla="*/ 189 w 180"/>
                <a:gd name="T75" fmla="*/ 715 h 317"/>
                <a:gd name="T76" fmla="*/ 189 w 180"/>
                <a:gd name="T77" fmla="*/ 683 h 317"/>
                <a:gd name="T78" fmla="*/ 189 w 180"/>
                <a:gd name="T79" fmla="*/ 647 h 317"/>
                <a:gd name="T80" fmla="*/ 177 w 180"/>
                <a:gd name="T81" fmla="*/ 617 h 317"/>
                <a:gd name="T82" fmla="*/ 168 w 180"/>
                <a:gd name="T83" fmla="*/ 617 h 317"/>
                <a:gd name="T84" fmla="*/ 177 w 180"/>
                <a:gd name="T85" fmla="*/ 562 h 317"/>
                <a:gd name="T86" fmla="*/ 183 w 180"/>
                <a:gd name="T87" fmla="*/ 549 h 317"/>
                <a:gd name="T88" fmla="*/ 183 w 180"/>
                <a:gd name="T89" fmla="*/ 529 h 317"/>
                <a:gd name="T90" fmla="*/ 183 w 180"/>
                <a:gd name="T91" fmla="*/ 493 h 317"/>
                <a:gd name="T92" fmla="*/ 189 w 180"/>
                <a:gd name="T93" fmla="*/ 460 h 317"/>
                <a:gd name="T94" fmla="*/ 195 w 180"/>
                <a:gd name="T95" fmla="*/ 444 h 317"/>
                <a:gd name="T96" fmla="*/ 207 w 180"/>
                <a:gd name="T97" fmla="*/ 444 h 317"/>
                <a:gd name="T98" fmla="*/ 207 w 180"/>
                <a:gd name="T99" fmla="*/ 391 h 317"/>
                <a:gd name="T100" fmla="*/ 207 w 180"/>
                <a:gd name="T101" fmla="*/ 345 h 317"/>
                <a:gd name="T102" fmla="*/ 207 w 180"/>
                <a:gd name="T103" fmla="*/ 274 h 317"/>
                <a:gd name="T104" fmla="*/ 207 w 180"/>
                <a:gd name="T105" fmla="*/ 222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0" h="317">
                  <a:moveTo>
                    <a:pt x="180" y="78"/>
                  </a:moveTo>
                  <a:lnTo>
                    <a:pt x="162" y="72"/>
                  </a:lnTo>
                  <a:lnTo>
                    <a:pt x="126" y="48"/>
                  </a:lnTo>
                  <a:lnTo>
                    <a:pt x="108" y="42"/>
                  </a:lnTo>
                  <a:lnTo>
                    <a:pt x="90" y="30"/>
                  </a:lnTo>
                  <a:lnTo>
                    <a:pt x="54" y="12"/>
                  </a:lnTo>
                  <a:lnTo>
                    <a:pt x="36" y="0"/>
                  </a:lnTo>
                  <a:lnTo>
                    <a:pt x="24" y="12"/>
                  </a:lnTo>
                  <a:lnTo>
                    <a:pt x="24" y="24"/>
                  </a:lnTo>
                  <a:lnTo>
                    <a:pt x="24" y="42"/>
                  </a:lnTo>
                  <a:lnTo>
                    <a:pt x="42" y="60"/>
                  </a:lnTo>
                  <a:lnTo>
                    <a:pt x="36" y="72"/>
                  </a:lnTo>
                  <a:lnTo>
                    <a:pt x="36" y="84"/>
                  </a:lnTo>
                  <a:lnTo>
                    <a:pt x="36" y="102"/>
                  </a:lnTo>
                  <a:lnTo>
                    <a:pt x="30" y="132"/>
                  </a:lnTo>
                  <a:lnTo>
                    <a:pt x="24" y="144"/>
                  </a:lnTo>
                  <a:lnTo>
                    <a:pt x="18" y="156"/>
                  </a:lnTo>
                  <a:lnTo>
                    <a:pt x="6" y="168"/>
                  </a:lnTo>
                  <a:lnTo>
                    <a:pt x="0" y="180"/>
                  </a:lnTo>
                  <a:lnTo>
                    <a:pt x="0" y="198"/>
                  </a:lnTo>
                  <a:lnTo>
                    <a:pt x="12" y="210"/>
                  </a:lnTo>
                  <a:lnTo>
                    <a:pt x="18" y="210"/>
                  </a:lnTo>
                  <a:lnTo>
                    <a:pt x="24" y="228"/>
                  </a:lnTo>
                  <a:lnTo>
                    <a:pt x="24" y="252"/>
                  </a:lnTo>
                  <a:lnTo>
                    <a:pt x="36" y="269"/>
                  </a:lnTo>
                  <a:lnTo>
                    <a:pt x="18" y="269"/>
                  </a:lnTo>
                  <a:lnTo>
                    <a:pt x="12" y="275"/>
                  </a:lnTo>
                  <a:lnTo>
                    <a:pt x="24" y="293"/>
                  </a:lnTo>
                  <a:lnTo>
                    <a:pt x="36" y="317"/>
                  </a:lnTo>
                  <a:lnTo>
                    <a:pt x="54" y="311"/>
                  </a:lnTo>
                  <a:lnTo>
                    <a:pt x="54" y="317"/>
                  </a:lnTo>
                  <a:lnTo>
                    <a:pt x="66" y="311"/>
                  </a:lnTo>
                  <a:lnTo>
                    <a:pt x="90" y="311"/>
                  </a:lnTo>
                  <a:lnTo>
                    <a:pt x="96" y="299"/>
                  </a:lnTo>
                  <a:lnTo>
                    <a:pt x="96" y="293"/>
                  </a:lnTo>
                  <a:lnTo>
                    <a:pt x="120" y="287"/>
                  </a:lnTo>
                  <a:lnTo>
                    <a:pt x="150" y="258"/>
                  </a:lnTo>
                  <a:lnTo>
                    <a:pt x="162" y="252"/>
                  </a:lnTo>
                  <a:lnTo>
                    <a:pt x="162" y="240"/>
                  </a:lnTo>
                  <a:lnTo>
                    <a:pt x="162" y="228"/>
                  </a:lnTo>
                  <a:lnTo>
                    <a:pt x="150" y="216"/>
                  </a:lnTo>
                  <a:lnTo>
                    <a:pt x="144" y="216"/>
                  </a:lnTo>
                  <a:lnTo>
                    <a:pt x="150" y="198"/>
                  </a:lnTo>
                  <a:lnTo>
                    <a:pt x="156" y="192"/>
                  </a:lnTo>
                  <a:lnTo>
                    <a:pt x="156" y="186"/>
                  </a:lnTo>
                  <a:lnTo>
                    <a:pt x="156" y="174"/>
                  </a:lnTo>
                  <a:lnTo>
                    <a:pt x="162" y="162"/>
                  </a:lnTo>
                  <a:lnTo>
                    <a:pt x="168" y="156"/>
                  </a:lnTo>
                  <a:lnTo>
                    <a:pt x="180" y="156"/>
                  </a:lnTo>
                  <a:lnTo>
                    <a:pt x="180" y="138"/>
                  </a:lnTo>
                  <a:lnTo>
                    <a:pt x="180" y="120"/>
                  </a:lnTo>
                  <a:lnTo>
                    <a:pt x="180" y="96"/>
                  </a:lnTo>
                  <a:lnTo>
                    <a:pt x="180" y="78"/>
                  </a:lnTo>
                  <a:close/>
                </a:path>
              </a:pathLst>
            </a:custGeom>
            <a:solidFill>
              <a:srgbClr val="415A6B"/>
            </a:solidFill>
            <a:ln w="9525">
              <a:solidFill>
                <a:srgbClr val="000000"/>
              </a:solidFill>
              <a:prstDash val="solid"/>
              <a:round/>
              <a:headEnd/>
              <a:tailEnd/>
            </a:ln>
          </p:spPr>
          <p:txBody>
            <a:bodyPr/>
            <a:lstStyle/>
            <a:p>
              <a:endParaRPr lang="en-US"/>
            </a:p>
          </p:txBody>
        </p:sp>
        <p:sp>
          <p:nvSpPr>
            <p:cNvPr id="11396" name="Freeform 150"/>
            <p:cNvSpPr>
              <a:spLocks noChangeAspect="1"/>
            </p:cNvSpPr>
            <p:nvPr/>
          </p:nvSpPr>
          <p:spPr bwMode="auto">
            <a:xfrm>
              <a:off x="3268" y="2328"/>
              <a:ext cx="23" cy="41"/>
            </a:xfrm>
            <a:custGeom>
              <a:avLst/>
              <a:gdLst>
                <a:gd name="T0" fmla="*/ 0 w 23"/>
                <a:gd name="T1" fmla="*/ 96 h 36"/>
                <a:gd name="T2" fmla="*/ 17 w 23"/>
                <a:gd name="T3" fmla="*/ 120 h 36"/>
                <a:gd name="T4" fmla="*/ 23 w 23"/>
                <a:gd name="T5" fmla="*/ 76 h 36"/>
                <a:gd name="T6" fmla="*/ 17 w 23"/>
                <a:gd name="T7" fmla="*/ 0 h 36"/>
                <a:gd name="T8" fmla="*/ 12 w 23"/>
                <a:gd name="T9" fmla="*/ 19 h 36"/>
                <a:gd name="T10" fmla="*/ 0 w 23"/>
                <a:gd name="T11" fmla="*/ 96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36">
                  <a:moveTo>
                    <a:pt x="0" y="30"/>
                  </a:moveTo>
                  <a:lnTo>
                    <a:pt x="17" y="36"/>
                  </a:lnTo>
                  <a:lnTo>
                    <a:pt x="23" y="24"/>
                  </a:lnTo>
                  <a:lnTo>
                    <a:pt x="17" y="0"/>
                  </a:lnTo>
                  <a:lnTo>
                    <a:pt x="12" y="6"/>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11397" name="Freeform 151"/>
            <p:cNvSpPr>
              <a:spLocks noChangeAspect="1"/>
            </p:cNvSpPr>
            <p:nvPr/>
          </p:nvSpPr>
          <p:spPr bwMode="auto">
            <a:xfrm>
              <a:off x="3164" y="2206"/>
              <a:ext cx="121" cy="129"/>
            </a:xfrm>
            <a:custGeom>
              <a:avLst/>
              <a:gdLst>
                <a:gd name="T0" fmla="*/ 0 w 119"/>
                <a:gd name="T1" fmla="*/ 273 h 114"/>
                <a:gd name="T2" fmla="*/ 6 w 119"/>
                <a:gd name="T3" fmla="*/ 221 h 114"/>
                <a:gd name="T4" fmla="*/ 6 w 119"/>
                <a:gd name="T5" fmla="*/ 145 h 114"/>
                <a:gd name="T6" fmla="*/ 12 w 119"/>
                <a:gd name="T7" fmla="*/ 75 h 114"/>
                <a:gd name="T8" fmla="*/ 24 w 119"/>
                <a:gd name="T9" fmla="*/ 37 h 114"/>
                <a:gd name="T10" fmla="*/ 45 w 119"/>
                <a:gd name="T11" fmla="*/ 18 h 114"/>
                <a:gd name="T12" fmla="*/ 45 w 119"/>
                <a:gd name="T13" fmla="*/ 0 h 114"/>
                <a:gd name="T14" fmla="*/ 63 w 119"/>
                <a:gd name="T15" fmla="*/ 128 h 114"/>
                <a:gd name="T16" fmla="*/ 69 w 119"/>
                <a:gd name="T17" fmla="*/ 183 h 114"/>
                <a:gd name="T18" fmla="*/ 69 w 119"/>
                <a:gd name="T19" fmla="*/ 164 h 114"/>
                <a:gd name="T20" fmla="*/ 75 w 119"/>
                <a:gd name="T21" fmla="*/ 183 h 114"/>
                <a:gd name="T22" fmla="*/ 87 w 119"/>
                <a:gd name="T23" fmla="*/ 201 h 114"/>
                <a:gd name="T24" fmla="*/ 137 w 119"/>
                <a:gd name="T25" fmla="*/ 328 h 114"/>
                <a:gd name="T26" fmla="*/ 137 w 119"/>
                <a:gd name="T27" fmla="*/ 328 h 114"/>
                <a:gd name="T28" fmla="*/ 137 w 119"/>
                <a:gd name="T29" fmla="*/ 328 h 114"/>
                <a:gd name="T30" fmla="*/ 132 w 119"/>
                <a:gd name="T31" fmla="*/ 349 h 114"/>
                <a:gd name="T32" fmla="*/ 120 w 119"/>
                <a:gd name="T33" fmla="*/ 349 h 114"/>
                <a:gd name="T34" fmla="*/ 120 w 119"/>
                <a:gd name="T35" fmla="*/ 349 h 114"/>
                <a:gd name="T36" fmla="*/ 96 w 119"/>
                <a:gd name="T37" fmla="*/ 328 h 114"/>
                <a:gd name="T38" fmla="*/ 87 w 119"/>
                <a:gd name="T39" fmla="*/ 291 h 114"/>
                <a:gd name="T40" fmla="*/ 81 w 119"/>
                <a:gd name="T41" fmla="*/ 273 h 114"/>
                <a:gd name="T42" fmla="*/ 69 w 119"/>
                <a:gd name="T43" fmla="*/ 256 h 114"/>
                <a:gd name="T44" fmla="*/ 57 w 119"/>
                <a:gd name="T45" fmla="*/ 238 h 114"/>
                <a:gd name="T46" fmla="*/ 51 w 119"/>
                <a:gd name="T47" fmla="*/ 256 h 114"/>
                <a:gd name="T48" fmla="*/ 39 w 119"/>
                <a:gd name="T49" fmla="*/ 221 h 114"/>
                <a:gd name="T50" fmla="*/ 39 w 119"/>
                <a:gd name="T51" fmla="*/ 273 h 114"/>
                <a:gd name="T52" fmla="*/ 18 w 119"/>
                <a:gd name="T53" fmla="*/ 256 h 114"/>
                <a:gd name="T54" fmla="*/ 12 w 119"/>
                <a:gd name="T55" fmla="*/ 273 h 114"/>
                <a:gd name="T56" fmla="*/ 0 w 119"/>
                <a:gd name="T57" fmla="*/ 273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9" h="114">
                  <a:moveTo>
                    <a:pt x="0" y="90"/>
                  </a:moveTo>
                  <a:lnTo>
                    <a:pt x="6" y="72"/>
                  </a:lnTo>
                  <a:lnTo>
                    <a:pt x="6" y="48"/>
                  </a:lnTo>
                  <a:lnTo>
                    <a:pt x="12" y="24"/>
                  </a:lnTo>
                  <a:lnTo>
                    <a:pt x="24" y="12"/>
                  </a:lnTo>
                  <a:lnTo>
                    <a:pt x="36" y="6"/>
                  </a:lnTo>
                  <a:lnTo>
                    <a:pt x="36" y="0"/>
                  </a:lnTo>
                  <a:lnTo>
                    <a:pt x="54" y="42"/>
                  </a:lnTo>
                  <a:lnTo>
                    <a:pt x="60" y="60"/>
                  </a:lnTo>
                  <a:lnTo>
                    <a:pt x="60" y="54"/>
                  </a:lnTo>
                  <a:lnTo>
                    <a:pt x="66" y="60"/>
                  </a:lnTo>
                  <a:lnTo>
                    <a:pt x="78" y="66"/>
                  </a:lnTo>
                  <a:lnTo>
                    <a:pt x="119" y="108"/>
                  </a:lnTo>
                  <a:lnTo>
                    <a:pt x="114" y="114"/>
                  </a:lnTo>
                  <a:lnTo>
                    <a:pt x="102" y="114"/>
                  </a:lnTo>
                  <a:lnTo>
                    <a:pt x="84" y="108"/>
                  </a:lnTo>
                  <a:lnTo>
                    <a:pt x="78" y="96"/>
                  </a:lnTo>
                  <a:lnTo>
                    <a:pt x="72" y="90"/>
                  </a:lnTo>
                  <a:lnTo>
                    <a:pt x="60" y="84"/>
                  </a:lnTo>
                  <a:lnTo>
                    <a:pt x="48" y="78"/>
                  </a:lnTo>
                  <a:lnTo>
                    <a:pt x="42" y="84"/>
                  </a:lnTo>
                  <a:lnTo>
                    <a:pt x="30" y="72"/>
                  </a:lnTo>
                  <a:lnTo>
                    <a:pt x="30" y="90"/>
                  </a:lnTo>
                  <a:lnTo>
                    <a:pt x="18" y="84"/>
                  </a:lnTo>
                  <a:lnTo>
                    <a:pt x="12" y="90"/>
                  </a:lnTo>
                  <a:lnTo>
                    <a:pt x="0" y="90"/>
                  </a:lnTo>
                  <a:close/>
                </a:path>
              </a:pathLst>
            </a:custGeom>
            <a:solidFill>
              <a:srgbClr val="E1E1E1"/>
            </a:solidFill>
            <a:ln w="9525">
              <a:solidFill>
                <a:srgbClr val="000000"/>
              </a:solidFill>
              <a:prstDash val="solid"/>
              <a:round/>
              <a:headEnd/>
              <a:tailEnd/>
            </a:ln>
          </p:spPr>
          <p:txBody>
            <a:bodyPr/>
            <a:lstStyle/>
            <a:p>
              <a:endParaRPr lang="en-US"/>
            </a:p>
          </p:txBody>
        </p:sp>
        <p:sp>
          <p:nvSpPr>
            <p:cNvPr id="11398" name="Freeform 152"/>
            <p:cNvSpPr>
              <a:spLocks noChangeAspect="1"/>
            </p:cNvSpPr>
            <p:nvPr/>
          </p:nvSpPr>
          <p:spPr bwMode="auto">
            <a:xfrm>
              <a:off x="3110" y="2288"/>
              <a:ext cx="266" cy="248"/>
            </a:xfrm>
            <a:custGeom>
              <a:avLst/>
              <a:gdLst>
                <a:gd name="T0" fmla="*/ 99 w 263"/>
                <a:gd name="T1" fmla="*/ 606 h 221"/>
                <a:gd name="T2" fmla="*/ 81 w 263"/>
                <a:gd name="T3" fmla="*/ 555 h 221"/>
                <a:gd name="T4" fmla="*/ 63 w 263"/>
                <a:gd name="T5" fmla="*/ 555 h 221"/>
                <a:gd name="T6" fmla="*/ 57 w 263"/>
                <a:gd name="T7" fmla="*/ 507 h 221"/>
                <a:gd name="T8" fmla="*/ 42 w 263"/>
                <a:gd name="T9" fmla="*/ 507 h 221"/>
                <a:gd name="T10" fmla="*/ 30 w 263"/>
                <a:gd name="T11" fmla="*/ 454 h 221"/>
                <a:gd name="T12" fmla="*/ 24 w 263"/>
                <a:gd name="T13" fmla="*/ 420 h 221"/>
                <a:gd name="T14" fmla="*/ 6 w 263"/>
                <a:gd name="T15" fmla="*/ 389 h 221"/>
                <a:gd name="T16" fmla="*/ 0 w 263"/>
                <a:gd name="T17" fmla="*/ 369 h 221"/>
                <a:gd name="T18" fmla="*/ 6 w 263"/>
                <a:gd name="T19" fmla="*/ 337 h 221"/>
                <a:gd name="T20" fmla="*/ 18 w 263"/>
                <a:gd name="T21" fmla="*/ 337 h 221"/>
                <a:gd name="T22" fmla="*/ 24 w 263"/>
                <a:gd name="T23" fmla="*/ 268 h 221"/>
                <a:gd name="T24" fmla="*/ 24 w 263"/>
                <a:gd name="T25" fmla="*/ 204 h 221"/>
                <a:gd name="T26" fmla="*/ 36 w 263"/>
                <a:gd name="T27" fmla="*/ 204 h 221"/>
                <a:gd name="T28" fmla="*/ 42 w 263"/>
                <a:gd name="T29" fmla="*/ 135 h 221"/>
                <a:gd name="T30" fmla="*/ 63 w 263"/>
                <a:gd name="T31" fmla="*/ 49 h 221"/>
                <a:gd name="T32" fmla="*/ 75 w 263"/>
                <a:gd name="T33" fmla="*/ 49 h 221"/>
                <a:gd name="T34" fmla="*/ 81 w 263"/>
                <a:gd name="T35" fmla="*/ 34 h 221"/>
                <a:gd name="T36" fmla="*/ 93 w 263"/>
                <a:gd name="T37" fmla="*/ 49 h 221"/>
                <a:gd name="T38" fmla="*/ 93 w 263"/>
                <a:gd name="T39" fmla="*/ 0 h 221"/>
                <a:gd name="T40" fmla="*/ 105 w 263"/>
                <a:gd name="T41" fmla="*/ 34 h 221"/>
                <a:gd name="T42" fmla="*/ 111 w 263"/>
                <a:gd name="T43" fmla="*/ 17 h 221"/>
                <a:gd name="T44" fmla="*/ 123 w 263"/>
                <a:gd name="T45" fmla="*/ 34 h 221"/>
                <a:gd name="T46" fmla="*/ 138 w 263"/>
                <a:gd name="T47" fmla="*/ 49 h 221"/>
                <a:gd name="T48" fmla="*/ 150 w 263"/>
                <a:gd name="T49" fmla="*/ 68 h 221"/>
                <a:gd name="T50" fmla="*/ 156 w 263"/>
                <a:gd name="T51" fmla="*/ 101 h 221"/>
                <a:gd name="T52" fmla="*/ 174 w 263"/>
                <a:gd name="T53" fmla="*/ 117 h 221"/>
                <a:gd name="T54" fmla="*/ 174 w 263"/>
                <a:gd name="T55" fmla="*/ 117 h 221"/>
                <a:gd name="T56" fmla="*/ 186 w 263"/>
                <a:gd name="T57" fmla="*/ 117 h 221"/>
                <a:gd name="T58" fmla="*/ 174 w 263"/>
                <a:gd name="T59" fmla="*/ 185 h 221"/>
                <a:gd name="T60" fmla="*/ 191 w 263"/>
                <a:gd name="T61" fmla="*/ 204 h 221"/>
                <a:gd name="T62" fmla="*/ 191 w 263"/>
                <a:gd name="T63" fmla="*/ 235 h 221"/>
                <a:gd name="T64" fmla="*/ 203 w 263"/>
                <a:gd name="T65" fmla="*/ 268 h 221"/>
                <a:gd name="T66" fmla="*/ 215 w 263"/>
                <a:gd name="T67" fmla="*/ 301 h 221"/>
                <a:gd name="T68" fmla="*/ 230 w 263"/>
                <a:gd name="T69" fmla="*/ 321 h 221"/>
                <a:gd name="T70" fmla="*/ 248 w 263"/>
                <a:gd name="T71" fmla="*/ 337 h 221"/>
                <a:gd name="T72" fmla="*/ 272 w 263"/>
                <a:gd name="T73" fmla="*/ 369 h 221"/>
                <a:gd name="T74" fmla="*/ 290 w 263"/>
                <a:gd name="T75" fmla="*/ 369 h 221"/>
                <a:gd name="T76" fmla="*/ 278 w 263"/>
                <a:gd name="T77" fmla="*/ 404 h 221"/>
                <a:gd name="T78" fmla="*/ 266 w 263"/>
                <a:gd name="T79" fmla="*/ 454 h 221"/>
                <a:gd name="T80" fmla="*/ 254 w 263"/>
                <a:gd name="T81" fmla="*/ 490 h 221"/>
                <a:gd name="T82" fmla="*/ 239 w 263"/>
                <a:gd name="T83" fmla="*/ 536 h 221"/>
                <a:gd name="T84" fmla="*/ 203 w 263"/>
                <a:gd name="T85" fmla="*/ 536 h 221"/>
                <a:gd name="T86" fmla="*/ 186 w 263"/>
                <a:gd name="T87" fmla="*/ 571 h 221"/>
                <a:gd name="T88" fmla="*/ 180 w 263"/>
                <a:gd name="T89" fmla="*/ 591 h 221"/>
                <a:gd name="T90" fmla="*/ 162 w 263"/>
                <a:gd name="T91" fmla="*/ 571 h 221"/>
                <a:gd name="T92" fmla="*/ 138 w 263"/>
                <a:gd name="T93" fmla="*/ 591 h 221"/>
                <a:gd name="T94" fmla="*/ 123 w 263"/>
                <a:gd name="T95" fmla="*/ 623 h 221"/>
                <a:gd name="T96" fmla="*/ 99 w 263"/>
                <a:gd name="T97" fmla="*/ 606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3" h="221">
                  <a:moveTo>
                    <a:pt x="90" y="215"/>
                  </a:moveTo>
                  <a:lnTo>
                    <a:pt x="72" y="197"/>
                  </a:lnTo>
                  <a:lnTo>
                    <a:pt x="54" y="197"/>
                  </a:lnTo>
                  <a:lnTo>
                    <a:pt x="48" y="179"/>
                  </a:lnTo>
                  <a:lnTo>
                    <a:pt x="42" y="179"/>
                  </a:lnTo>
                  <a:lnTo>
                    <a:pt x="30" y="161"/>
                  </a:lnTo>
                  <a:lnTo>
                    <a:pt x="24" y="149"/>
                  </a:lnTo>
                  <a:lnTo>
                    <a:pt x="6" y="137"/>
                  </a:lnTo>
                  <a:lnTo>
                    <a:pt x="0" y="131"/>
                  </a:lnTo>
                  <a:lnTo>
                    <a:pt x="6" y="119"/>
                  </a:lnTo>
                  <a:lnTo>
                    <a:pt x="18" y="119"/>
                  </a:lnTo>
                  <a:lnTo>
                    <a:pt x="24" y="95"/>
                  </a:lnTo>
                  <a:lnTo>
                    <a:pt x="24" y="72"/>
                  </a:lnTo>
                  <a:lnTo>
                    <a:pt x="36" y="72"/>
                  </a:lnTo>
                  <a:lnTo>
                    <a:pt x="42" y="48"/>
                  </a:lnTo>
                  <a:lnTo>
                    <a:pt x="54" y="18"/>
                  </a:lnTo>
                  <a:lnTo>
                    <a:pt x="66" y="18"/>
                  </a:lnTo>
                  <a:lnTo>
                    <a:pt x="72" y="12"/>
                  </a:lnTo>
                  <a:lnTo>
                    <a:pt x="84" y="18"/>
                  </a:lnTo>
                  <a:lnTo>
                    <a:pt x="84" y="0"/>
                  </a:lnTo>
                  <a:lnTo>
                    <a:pt x="96" y="12"/>
                  </a:lnTo>
                  <a:lnTo>
                    <a:pt x="102" y="6"/>
                  </a:lnTo>
                  <a:lnTo>
                    <a:pt x="114" y="12"/>
                  </a:lnTo>
                  <a:lnTo>
                    <a:pt x="126" y="18"/>
                  </a:lnTo>
                  <a:lnTo>
                    <a:pt x="132" y="24"/>
                  </a:lnTo>
                  <a:lnTo>
                    <a:pt x="138" y="36"/>
                  </a:lnTo>
                  <a:lnTo>
                    <a:pt x="156" y="42"/>
                  </a:lnTo>
                  <a:lnTo>
                    <a:pt x="168" y="42"/>
                  </a:lnTo>
                  <a:lnTo>
                    <a:pt x="156" y="66"/>
                  </a:lnTo>
                  <a:lnTo>
                    <a:pt x="173" y="72"/>
                  </a:lnTo>
                  <a:lnTo>
                    <a:pt x="173" y="84"/>
                  </a:lnTo>
                  <a:lnTo>
                    <a:pt x="185" y="95"/>
                  </a:lnTo>
                  <a:lnTo>
                    <a:pt x="197" y="107"/>
                  </a:lnTo>
                  <a:lnTo>
                    <a:pt x="209" y="113"/>
                  </a:lnTo>
                  <a:lnTo>
                    <a:pt x="221" y="119"/>
                  </a:lnTo>
                  <a:lnTo>
                    <a:pt x="245" y="131"/>
                  </a:lnTo>
                  <a:lnTo>
                    <a:pt x="263" y="131"/>
                  </a:lnTo>
                  <a:lnTo>
                    <a:pt x="251" y="143"/>
                  </a:lnTo>
                  <a:lnTo>
                    <a:pt x="239" y="161"/>
                  </a:lnTo>
                  <a:lnTo>
                    <a:pt x="227" y="173"/>
                  </a:lnTo>
                  <a:lnTo>
                    <a:pt x="215" y="191"/>
                  </a:lnTo>
                  <a:lnTo>
                    <a:pt x="185" y="191"/>
                  </a:lnTo>
                  <a:lnTo>
                    <a:pt x="168" y="203"/>
                  </a:lnTo>
                  <a:lnTo>
                    <a:pt x="162" y="209"/>
                  </a:lnTo>
                  <a:lnTo>
                    <a:pt x="144" y="203"/>
                  </a:lnTo>
                  <a:lnTo>
                    <a:pt x="126" y="209"/>
                  </a:lnTo>
                  <a:lnTo>
                    <a:pt x="114" y="221"/>
                  </a:lnTo>
                  <a:lnTo>
                    <a:pt x="90" y="215"/>
                  </a:lnTo>
                  <a:close/>
                </a:path>
              </a:pathLst>
            </a:custGeom>
            <a:solidFill>
              <a:srgbClr val="E1E1E1"/>
            </a:solidFill>
            <a:ln w="9525">
              <a:solidFill>
                <a:srgbClr val="000000"/>
              </a:solidFill>
              <a:prstDash val="solid"/>
              <a:round/>
              <a:headEnd/>
              <a:tailEnd/>
            </a:ln>
          </p:spPr>
          <p:txBody>
            <a:bodyPr/>
            <a:lstStyle/>
            <a:p>
              <a:endParaRPr lang="en-US"/>
            </a:p>
          </p:txBody>
        </p:sp>
        <p:sp>
          <p:nvSpPr>
            <p:cNvPr id="11399" name="Freeform 153"/>
            <p:cNvSpPr>
              <a:spLocks noChangeAspect="1"/>
            </p:cNvSpPr>
            <p:nvPr/>
          </p:nvSpPr>
          <p:spPr bwMode="auto">
            <a:xfrm>
              <a:off x="3255" y="2348"/>
              <a:ext cx="183" cy="303"/>
            </a:xfrm>
            <a:custGeom>
              <a:avLst/>
              <a:gdLst>
                <a:gd name="T0" fmla="*/ 210 w 179"/>
                <a:gd name="T1" fmla="*/ 101 h 269"/>
                <a:gd name="T2" fmla="*/ 203 w 179"/>
                <a:gd name="T3" fmla="*/ 158 h 269"/>
                <a:gd name="T4" fmla="*/ 190 w 179"/>
                <a:gd name="T5" fmla="*/ 225 h 269"/>
                <a:gd name="T6" fmla="*/ 174 w 179"/>
                <a:gd name="T7" fmla="*/ 293 h 269"/>
                <a:gd name="T8" fmla="*/ 158 w 179"/>
                <a:gd name="T9" fmla="*/ 367 h 269"/>
                <a:gd name="T10" fmla="*/ 146 w 179"/>
                <a:gd name="T11" fmla="*/ 434 h 269"/>
                <a:gd name="T12" fmla="*/ 131 w 179"/>
                <a:gd name="T13" fmla="*/ 471 h 269"/>
                <a:gd name="T14" fmla="*/ 113 w 179"/>
                <a:gd name="T15" fmla="*/ 506 h 269"/>
                <a:gd name="T16" fmla="*/ 101 w 179"/>
                <a:gd name="T17" fmla="*/ 540 h 269"/>
                <a:gd name="T18" fmla="*/ 95 w 179"/>
                <a:gd name="T19" fmla="*/ 576 h 269"/>
                <a:gd name="T20" fmla="*/ 80 w 179"/>
                <a:gd name="T21" fmla="*/ 609 h 269"/>
                <a:gd name="T22" fmla="*/ 62 w 179"/>
                <a:gd name="T23" fmla="*/ 644 h 269"/>
                <a:gd name="T24" fmla="*/ 44 w 179"/>
                <a:gd name="T25" fmla="*/ 677 h 269"/>
                <a:gd name="T26" fmla="*/ 33 w 179"/>
                <a:gd name="T27" fmla="*/ 714 h 269"/>
                <a:gd name="T28" fmla="*/ 18 w 179"/>
                <a:gd name="T29" fmla="*/ 749 h 269"/>
                <a:gd name="T30" fmla="*/ 12 w 179"/>
                <a:gd name="T31" fmla="*/ 786 h 269"/>
                <a:gd name="T32" fmla="*/ 0 w 179"/>
                <a:gd name="T33" fmla="*/ 733 h 269"/>
                <a:gd name="T34" fmla="*/ 0 w 179"/>
                <a:gd name="T35" fmla="*/ 630 h 269"/>
                <a:gd name="T36" fmla="*/ 0 w 179"/>
                <a:gd name="T37" fmla="*/ 576 h 269"/>
                <a:gd name="T38" fmla="*/ 0 w 179"/>
                <a:gd name="T39" fmla="*/ 524 h 269"/>
                <a:gd name="T40" fmla="*/ 6 w 179"/>
                <a:gd name="T41" fmla="*/ 488 h 269"/>
                <a:gd name="T42" fmla="*/ 18 w 179"/>
                <a:gd name="T43" fmla="*/ 454 h 269"/>
                <a:gd name="T44" fmla="*/ 33 w 179"/>
                <a:gd name="T45" fmla="*/ 434 h 269"/>
                <a:gd name="T46" fmla="*/ 50 w 179"/>
                <a:gd name="T47" fmla="*/ 399 h 269"/>
                <a:gd name="T48" fmla="*/ 89 w 179"/>
                <a:gd name="T49" fmla="*/ 399 h 269"/>
                <a:gd name="T50" fmla="*/ 101 w 179"/>
                <a:gd name="T51" fmla="*/ 347 h 269"/>
                <a:gd name="T52" fmla="*/ 113 w 179"/>
                <a:gd name="T53" fmla="*/ 313 h 269"/>
                <a:gd name="T54" fmla="*/ 131 w 179"/>
                <a:gd name="T55" fmla="*/ 259 h 269"/>
                <a:gd name="T56" fmla="*/ 146 w 179"/>
                <a:gd name="T57" fmla="*/ 225 h 269"/>
                <a:gd name="T58" fmla="*/ 122 w 179"/>
                <a:gd name="T59" fmla="*/ 225 h 269"/>
                <a:gd name="T60" fmla="*/ 95 w 179"/>
                <a:gd name="T61" fmla="*/ 189 h 269"/>
                <a:gd name="T62" fmla="*/ 80 w 179"/>
                <a:gd name="T63" fmla="*/ 169 h 269"/>
                <a:gd name="T64" fmla="*/ 62 w 179"/>
                <a:gd name="T65" fmla="*/ 158 h 269"/>
                <a:gd name="T66" fmla="*/ 50 w 179"/>
                <a:gd name="T67" fmla="*/ 118 h 269"/>
                <a:gd name="T68" fmla="*/ 38 w 179"/>
                <a:gd name="T69" fmla="*/ 88 h 269"/>
                <a:gd name="T70" fmla="*/ 38 w 179"/>
                <a:gd name="T71" fmla="*/ 53 h 269"/>
                <a:gd name="T72" fmla="*/ 44 w 179"/>
                <a:gd name="T73" fmla="*/ 18 h 269"/>
                <a:gd name="T74" fmla="*/ 56 w 179"/>
                <a:gd name="T75" fmla="*/ 53 h 269"/>
                <a:gd name="T76" fmla="*/ 68 w 179"/>
                <a:gd name="T77" fmla="*/ 88 h 269"/>
                <a:gd name="T78" fmla="*/ 95 w 179"/>
                <a:gd name="T79" fmla="*/ 53 h 269"/>
                <a:gd name="T80" fmla="*/ 113 w 179"/>
                <a:gd name="T81" fmla="*/ 53 h 269"/>
                <a:gd name="T82" fmla="*/ 140 w 179"/>
                <a:gd name="T83" fmla="*/ 37 h 269"/>
                <a:gd name="T84" fmla="*/ 166 w 179"/>
                <a:gd name="T85" fmla="*/ 18 h 269"/>
                <a:gd name="T86" fmla="*/ 197 w 179"/>
                <a:gd name="T87" fmla="*/ 0 h 269"/>
                <a:gd name="T88" fmla="*/ 203 w 179"/>
                <a:gd name="T89" fmla="*/ 0 h 269"/>
                <a:gd name="T90" fmla="*/ 210 w 179"/>
                <a:gd name="T91" fmla="*/ 0 h 269"/>
                <a:gd name="T92" fmla="*/ 210 w 179"/>
                <a:gd name="T93" fmla="*/ 88 h 269"/>
                <a:gd name="T94" fmla="*/ 218 w 179"/>
                <a:gd name="T95" fmla="*/ 88 h 269"/>
                <a:gd name="T96" fmla="*/ 210 w 179"/>
                <a:gd name="T97" fmla="*/ 101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9" h="269">
                  <a:moveTo>
                    <a:pt x="173" y="35"/>
                  </a:moveTo>
                  <a:lnTo>
                    <a:pt x="167" y="53"/>
                  </a:lnTo>
                  <a:lnTo>
                    <a:pt x="155" y="77"/>
                  </a:lnTo>
                  <a:lnTo>
                    <a:pt x="143" y="101"/>
                  </a:lnTo>
                  <a:lnTo>
                    <a:pt x="131" y="125"/>
                  </a:lnTo>
                  <a:lnTo>
                    <a:pt x="119" y="149"/>
                  </a:lnTo>
                  <a:lnTo>
                    <a:pt x="107" y="161"/>
                  </a:lnTo>
                  <a:lnTo>
                    <a:pt x="95" y="173"/>
                  </a:lnTo>
                  <a:lnTo>
                    <a:pt x="83" y="185"/>
                  </a:lnTo>
                  <a:lnTo>
                    <a:pt x="77" y="197"/>
                  </a:lnTo>
                  <a:lnTo>
                    <a:pt x="65" y="209"/>
                  </a:lnTo>
                  <a:lnTo>
                    <a:pt x="53" y="221"/>
                  </a:lnTo>
                  <a:lnTo>
                    <a:pt x="35" y="233"/>
                  </a:lnTo>
                  <a:lnTo>
                    <a:pt x="24" y="245"/>
                  </a:lnTo>
                  <a:lnTo>
                    <a:pt x="18" y="257"/>
                  </a:lnTo>
                  <a:lnTo>
                    <a:pt x="12" y="269"/>
                  </a:lnTo>
                  <a:lnTo>
                    <a:pt x="0" y="251"/>
                  </a:lnTo>
                  <a:lnTo>
                    <a:pt x="0" y="215"/>
                  </a:lnTo>
                  <a:lnTo>
                    <a:pt x="0" y="197"/>
                  </a:lnTo>
                  <a:lnTo>
                    <a:pt x="0" y="179"/>
                  </a:lnTo>
                  <a:lnTo>
                    <a:pt x="6" y="167"/>
                  </a:lnTo>
                  <a:lnTo>
                    <a:pt x="18" y="155"/>
                  </a:lnTo>
                  <a:lnTo>
                    <a:pt x="24" y="149"/>
                  </a:lnTo>
                  <a:lnTo>
                    <a:pt x="41" y="137"/>
                  </a:lnTo>
                  <a:lnTo>
                    <a:pt x="71" y="137"/>
                  </a:lnTo>
                  <a:lnTo>
                    <a:pt x="83" y="119"/>
                  </a:lnTo>
                  <a:lnTo>
                    <a:pt x="95" y="107"/>
                  </a:lnTo>
                  <a:lnTo>
                    <a:pt x="107" y="89"/>
                  </a:lnTo>
                  <a:lnTo>
                    <a:pt x="119" y="77"/>
                  </a:lnTo>
                  <a:lnTo>
                    <a:pt x="101" y="77"/>
                  </a:lnTo>
                  <a:lnTo>
                    <a:pt x="77" y="65"/>
                  </a:lnTo>
                  <a:lnTo>
                    <a:pt x="65" y="59"/>
                  </a:lnTo>
                  <a:lnTo>
                    <a:pt x="53" y="53"/>
                  </a:lnTo>
                  <a:lnTo>
                    <a:pt x="41" y="41"/>
                  </a:lnTo>
                  <a:lnTo>
                    <a:pt x="29" y="30"/>
                  </a:lnTo>
                  <a:lnTo>
                    <a:pt x="29" y="18"/>
                  </a:lnTo>
                  <a:lnTo>
                    <a:pt x="35" y="6"/>
                  </a:lnTo>
                  <a:lnTo>
                    <a:pt x="47" y="18"/>
                  </a:lnTo>
                  <a:lnTo>
                    <a:pt x="59" y="30"/>
                  </a:lnTo>
                  <a:lnTo>
                    <a:pt x="77" y="18"/>
                  </a:lnTo>
                  <a:lnTo>
                    <a:pt x="95" y="18"/>
                  </a:lnTo>
                  <a:lnTo>
                    <a:pt x="113" y="12"/>
                  </a:lnTo>
                  <a:lnTo>
                    <a:pt x="137" y="6"/>
                  </a:lnTo>
                  <a:lnTo>
                    <a:pt x="161" y="0"/>
                  </a:lnTo>
                  <a:lnTo>
                    <a:pt x="167" y="0"/>
                  </a:lnTo>
                  <a:lnTo>
                    <a:pt x="173" y="0"/>
                  </a:lnTo>
                  <a:lnTo>
                    <a:pt x="173" y="30"/>
                  </a:lnTo>
                  <a:lnTo>
                    <a:pt x="179" y="30"/>
                  </a:lnTo>
                  <a:lnTo>
                    <a:pt x="173" y="35"/>
                  </a:lnTo>
                  <a:close/>
                </a:path>
              </a:pathLst>
            </a:custGeom>
            <a:solidFill>
              <a:srgbClr val="E1E1E1"/>
            </a:solidFill>
            <a:ln w="9525">
              <a:solidFill>
                <a:srgbClr val="000000"/>
              </a:solidFill>
              <a:prstDash val="solid"/>
              <a:round/>
              <a:headEnd/>
              <a:tailEnd/>
            </a:ln>
          </p:spPr>
          <p:txBody>
            <a:bodyPr/>
            <a:lstStyle/>
            <a:p>
              <a:endParaRPr lang="en-US"/>
            </a:p>
          </p:txBody>
        </p:sp>
        <p:sp>
          <p:nvSpPr>
            <p:cNvPr id="11400" name="Freeform 154"/>
            <p:cNvSpPr>
              <a:spLocks noChangeAspect="1"/>
            </p:cNvSpPr>
            <p:nvPr/>
          </p:nvSpPr>
          <p:spPr bwMode="auto">
            <a:xfrm>
              <a:off x="3042" y="2665"/>
              <a:ext cx="31" cy="47"/>
            </a:xfrm>
            <a:custGeom>
              <a:avLst/>
              <a:gdLst>
                <a:gd name="T0" fmla="*/ 33 w 30"/>
                <a:gd name="T1" fmla="*/ 34 h 42"/>
                <a:gd name="T2" fmla="*/ 33 w 30"/>
                <a:gd name="T3" fmla="*/ 0 h 42"/>
                <a:gd name="T4" fmla="*/ 27 w 30"/>
                <a:gd name="T5" fmla="*/ 0 h 42"/>
                <a:gd name="T6" fmla="*/ 12 w 30"/>
                <a:gd name="T7" fmla="*/ 17 h 42"/>
                <a:gd name="T8" fmla="*/ 0 w 30"/>
                <a:gd name="T9" fmla="*/ 17 h 42"/>
                <a:gd name="T10" fmla="*/ 0 w 30"/>
                <a:gd name="T11" fmla="*/ 17 h 42"/>
                <a:gd name="T12" fmla="*/ 0 w 30"/>
                <a:gd name="T13" fmla="*/ 34 h 42"/>
                <a:gd name="T14" fmla="*/ 0 w 30"/>
                <a:gd name="T15" fmla="*/ 67 h 42"/>
                <a:gd name="T16" fmla="*/ 6 w 30"/>
                <a:gd name="T17" fmla="*/ 116 h 42"/>
                <a:gd name="T18" fmla="*/ 12 w 30"/>
                <a:gd name="T19" fmla="*/ 116 h 42"/>
                <a:gd name="T20" fmla="*/ 27 w 30"/>
                <a:gd name="T21" fmla="*/ 84 h 42"/>
                <a:gd name="T22" fmla="*/ 39 w 30"/>
                <a:gd name="T23" fmla="*/ 49 h 42"/>
                <a:gd name="T24" fmla="*/ 33 w 30"/>
                <a:gd name="T25" fmla="*/ 34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42">
                  <a:moveTo>
                    <a:pt x="24" y="12"/>
                  </a:moveTo>
                  <a:lnTo>
                    <a:pt x="24" y="0"/>
                  </a:lnTo>
                  <a:lnTo>
                    <a:pt x="18" y="0"/>
                  </a:lnTo>
                  <a:lnTo>
                    <a:pt x="12" y="6"/>
                  </a:lnTo>
                  <a:lnTo>
                    <a:pt x="0" y="6"/>
                  </a:lnTo>
                  <a:lnTo>
                    <a:pt x="0" y="12"/>
                  </a:lnTo>
                  <a:lnTo>
                    <a:pt x="0" y="24"/>
                  </a:lnTo>
                  <a:lnTo>
                    <a:pt x="6" y="42"/>
                  </a:lnTo>
                  <a:lnTo>
                    <a:pt x="12" y="42"/>
                  </a:lnTo>
                  <a:lnTo>
                    <a:pt x="18" y="30"/>
                  </a:lnTo>
                  <a:lnTo>
                    <a:pt x="30" y="18"/>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1401" name="Freeform 155"/>
            <p:cNvSpPr>
              <a:spLocks noChangeAspect="1"/>
            </p:cNvSpPr>
            <p:nvPr/>
          </p:nvSpPr>
          <p:spPr bwMode="auto">
            <a:xfrm>
              <a:off x="2722" y="2530"/>
              <a:ext cx="134" cy="196"/>
            </a:xfrm>
            <a:custGeom>
              <a:avLst/>
              <a:gdLst>
                <a:gd name="T0" fmla="*/ 24 w 132"/>
                <a:gd name="T1" fmla="*/ 349 h 174"/>
                <a:gd name="T2" fmla="*/ 12 w 132"/>
                <a:gd name="T3" fmla="*/ 369 h 174"/>
                <a:gd name="T4" fmla="*/ 12 w 132"/>
                <a:gd name="T5" fmla="*/ 385 h 174"/>
                <a:gd name="T6" fmla="*/ 12 w 132"/>
                <a:gd name="T7" fmla="*/ 385 h 174"/>
                <a:gd name="T8" fmla="*/ 18 w 132"/>
                <a:gd name="T9" fmla="*/ 419 h 174"/>
                <a:gd name="T10" fmla="*/ 12 w 132"/>
                <a:gd name="T11" fmla="*/ 419 h 174"/>
                <a:gd name="T12" fmla="*/ 6 w 132"/>
                <a:gd name="T13" fmla="*/ 419 h 174"/>
                <a:gd name="T14" fmla="*/ 0 w 132"/>
                <a:gd name="T15" fmla="*/ 436 h 174"/>
                <a:gd name="T16" fmla="*/ 18 w 132"/>
                <a:gd name="T17" fmla="*/ 508 h 174"/>
                <a:gd name="T18" fmla="*/ 30 w 132"/>
                <a:gd name="T19" fmla="*/ 472 h 174"/>
                <a:gd name="T20" fmla="*/ 45 w 132"/>
                <a:gd name="T21" fmla="*/ 489 h 174"/>
                <a:gd name="T22" fmla="*/ 51 w 132"/>
                <a:gd name="T23" fmla="*/ 489 h 174"/>
                <a:gd name="T24" fmla="*/ 57 w 132"/>
                <a:gd name="T25" fmla="*/ 472 h 174"/>
                <a:gd name="T26" fmla="*/ 69 w 132"/>
                <a:gd name="T27" fmla="*/ 472 h 174"/>
                <a:gd name="T28" fmla="*/ 69 w 132"/>
                <a:gd name="T29" fmla="*/ 489 h 174"/>
                <a:gd name="T30" fmla="*/ 87 w 132"/>
                <a:gd name="T31" fmla="*/ 455 h 174"/>
                <a:gd name="T32" fmla="*/ 99 w 132"/>
                <a:gd name="T33" fmla="*/ 419 h 174"/>
                <a:gd name="T34" fmla="*/ 111 w 132"/>
                <a:gd name="T35" fmla="*/ 330 h 174"/>
                <a:gd name="T36" fmla="*/ 138 w 132"/>
                <a:gd name="T37" fmla="*/ 247 h 174"/>
                <a:gd name="T38" fmla="*/ 138 w 132"/>
                <a:gd name="T39" fmla="*/ 190 h 174"/>
                <a:gd name="T40" fmla="*/ 144 w 132"/>
                <a:gd name="T41" fmla="*/ 160 h 174"/>
                <a:gd name="T42" fmla="*/ 144 w 132"/>
                <a:gd name="T43" fmla="*/ 105 h 174"/>
                <a:gd name="T44" fmla="*/ 144 w 132"/>
                <a:gd name="T45" fmla="*/ 69 h 174"/>
                <a:gd name="T46" fmla="*/ 150 w 132"/>
                <a:gd name="T47" fmla="*/ 18 h 174"/>
                <a:gd name="T48" fmla="*/ 126 w 132"/>
                <a:gd name="T49" fmla="*/ 0 h 174"/>
                <a:gd name="T50" fmla="*/ 111 w 132"/>
                <a:gd name="T51" fmla="*/ 18 h 174"/>
                <a:gd name="T52" fmla="*/ 99 w 132"/>
                <a:gd name="T53" fmla="*/ 88 h 174"/>
                <a:gd name="T54" fmla="*/ 99 w 132"/>
                <a:gd name="T55" fmla="*/ 105 h 174"/>
                <a:gd name="T56" fmla="*/ 81 w 132"/>
                <a:gd name="T57" fmla="*/ 105 h 174"/>
                <a:gd name="T58" fmla="*/ 63 w 132"/>
                <a:gd name="T59" fmla="*/ 88 h 174"/>
                <a:gd name="T60" fmla="*/ 51 w 132"/>
                <a:gd name="T61" fmla="*/ 88 h 174"/>
                <a:gd name="T62" fmla="*/ 45 w 132"/>
                <a:gd name="T63" fmla="*/ 142 h 174"/>
                <a:gd name="T64" fmla="*/ 69 w 132"/>
                <a:gd name="T65" fmla="*/ 142 h 174"/>
                <a:gd name="T66" fmla="*/ 69 w 132"/>
                <a:gd name="T67" fmla="*/ 178 h 174"/>
                <a:gd name="T68" fmla="*/ 57 w 132"/>
                <a:gd name="T69" fmla="*/ 212 h 174"/>
                <a:gd name="T70" fmla="*/ 69 w 132"/>
                <a:gd name="T71" fmla="*/ 260 h 174"/>
                <a:gd name="T72" fmla="*/ 63 w 132"/>
                <a:gd name="T73" fmla="*/ 349 h 174"/>
                <a:gd name="T74" fmla="*/ 57 w 132"/>
                <a:gd name="T75" fmla="*/ 349 h 174"/>
                <a:gd name="T76" fmla="*/ 57 w 132"/>
                <a:gd name="T77" fmla="*/ 349 h 174"/>
                <a:gd name="T78" fmla="*/ 45 w 132"/>
                <a:gd name="T79" fmla="*/ 349 h 174"/>
                <a:gd name="T80" fmla="*/ 24 w 132"/>
                <a:gd name="T81" fmla="*/ 314 h 174"/>
                <a:gd name="T82" fmla="*/ 24 w 132"/>
                <a:gd name="T83" fmla="*/ 349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2" h="174">
                  <a:moveTo>
                    <a:pt x="24" y="120"/>
                  </a:moveTo>
                  <a:lnTo>
                    <a:pt x="12" y="126"/>
                  </a:lnTo>
                  <a:lnTo>
                    <a:pt x="12" y="132"/>
                  </a:lnTo>
                  <a:lnTo>
                    <a:pt x="18" y="144"/>
                  </a:lnTo>
                  <a:lnTo>
                    <a:pt x="12" y="144"/>
                  </a:lnTo>
                  <a:lnTo>
                    <a:pt x="6" y="144"/>
                  </a:lnTo>
                  <a:lnTo>
                    <a:pt x="0" y="150"/>
                  </a:lnTo>
                  <a:lnTo>
                    <a:pt x="18" y="174"/>
                  </a:lnTo>
                  <a:lnTo>
                    <a:pt x="30" y="162"/>
                  </a:lnTo>
                  <a:lnTo>
                    <a:pt x="36" y="168"/>
                  </a:lnTo>
                  <a:lnTo>
                    <a:pt x="42" y="168"/>
                  </a:lnTo>
                  <a:lnTo>
                    <a:pt x="48" y="162"/>
                  </a:lnTo>
                  <a:lnTo>
                    <a:pt x="60" y="162"/>
                  </a:lnTo>
                  <a:lnTo>
                    <a:pt x="60" y="168"/>
                  </a:lnTo>
                  <a:lnTo>
                    <a:pt x="78" y="156"/>
                  </a:lnTo>
                  <a:lnTo>
                    <a:pt x="90" y="144"/>
                  </a:lnTo>
                  <a:lnTo>
                    <a:pt x="96" y="114"/>
                  </a:lnTo>
                  <a:lnTo>
                    <a:pt x="120" y="84"/>
                  </a:lnTo>
                  <a:lnTo>
                    <a:pt x="120" y="66"/>
                  </a:lnTo>
                  <a:lnTo>
                    <a:pt x="126" y="54"/>
                  </a:lnTo>
                  <a:lnTo>
                    <a:pt x="126" y="36"/>
                  </a:lnTo>
                  <a:lnTo>
                    <a:pt x="126" y="24"/>
                  </a:lnTo>
                  <a:lnTo>
                    <a:pt x="132" y="6"/>
                  </a:lnTo>
                  <a:lnTo>
                    <a:pt x="108" y="0"/>
                  </a:lnTo>
                  <a:lnTo>
                    <a:pt x="96" y="6"/>
                  </a:lnTo>
                  <a:lnTo>
                    <a:pt x="90" y="30"/>
                  </a:lnTo>
                  <a:lnTo>
                    <a:pt x="90" y="36"/>
                  </a:lnTo>
                  <a:lnTo>
                    <a:pt x="72" y="36"/>
                  </a:lnTo>
                  <a:lnTo>
                    <a:pt x="54" y="30"/>
                  </a:lnTo>
                  <a:lnTo>
                    <a:pt x="42" y="30"/>
                  </a:lnTo>
                  <a:lnTo>
                    <a:pt x="36" y="48"/>
                  </a:lnTo>
                  <a:lnTo>
                    <a:pt x="60" y="48"/>
                  </a:lnTo>
                  <a:lnTo>
                    <a:pt x="60" y="60"/>
                  </a:lnTo>
                  <a:lnTo>
                    <a:pt x="48" y="72"/>
                  </a:lnTo>
                  <a:lnTo>
                    <a:pt x="60" y="90"/>
                  </a:lnTo>
                  <a:lnTo>
                    <a:pt x="54" y="120"/>
                  </a:lnTo>
                  <a:lnTo>
                    <a:pt x="48" y="120"/>
                  </a:lnTo>
                  <a:lnTo>
                    <a:pt x="36" y="120"/>
                  </a:lnTo>
                  <a:lnTo>
                    <a:pt x="24" y="108"/>
                  </a:lnTo>
                  <a:lnTo>
                    <a:pt x="24" y="120"/>
                  </a:lnTo>
                  <a:close/>
                </a:path>
              </a:pathLst>
            </a:custGeom>
            <a:solidFill>
              <a:srgbClr val="415A6B"/>
            </a:solidFill>
            <a:ln w="9525">
              <a:solidFill>
                <a:srgbClr val="000000"/>
              </a:solidFill>
              <a:prstDash val="solid"/>
              <a:round/>
              <a:headEnd/>
              <a:tailEnd/>
            </a:ln>
          </p:spPr>
          <p:txBody>
            <a:bodyPr/>
            <a:lstStyle/>
            <a:p>
              <a:endParaRPr lang="en-US"/>
            </a:p>
          </p:txBody>
        </p:sp>
        <p:sp>
          <p:nvSpPr>
            <p:cNvPr id="11402" name="Freeform 156"/>
            <p:cNvSpPr>
              <a:spLocks noChangeAspect="1"/>
            </p:cNvSpPr>
            <p:nvPr/>
          </p:nvSpPr>
          <p:spPr bwMode="auto">
            <a:xfrm>
              <a:off x="3128" y="2509"/>
              <a:ext cx="146" cy="210"/>
            </a:xfrm>
            <a:custGeom>
              <a:avLst/>
              <a:gdLst>
                <a:gd name="T0" fmla="*/ 75 w 144"/>
                <a:gd name="T1" fmla="*/ 446 h 186"/>
                <a:gd name="T2" fmla="*/ 57 w 144"/>
                <a:gd name="T3" fmla="*/ 431 h 186"/>
                <a:gd name="T4" fmla="*/ 45 w 144"/>
                <a:gd name="T5" fmla="*/ 394 h 186"/>
                <a:gd name="T6" fmla="*/ 0 w 144"/>
                <a:gd name="T7" fmla="*/ 342 h 186"/>
                <a:gd name="T8" fmla="*/ 0 w 144"/>
                <a:gd name="T9" fmla="*/ 269 h 186"/>
                <a:gd name="T10" fmla="*/ 12 w 144"/>
                <a:gd name="T11" fmla="*/ 213 h 186"/>
                <a:gd name="T12" fmla="*/ 18 w 144"/>
                <a:gd name="T13" fmla="*/ 160 h 186"/>
                <a:gd name="T14" fmla="*/ 18 w 144"/>
                <a:gd name="T15" fmla="*/ 110 h 186"/>
                <a:gd name="T16" fmla="*/ 12 w 144"/>
                <a:gd name="T17" fmla="*/ 70 h 186"/>
                <a:gd name="T18" fmla="*/ 0 w 144"/>
                <a:gd name="T19" fmla="*/ 18 h 186"/>
                <a:gd name="T20" fmla="*/ 6 w 144"/>
                <a:gd name="T21" fmla="*/ 0 h 186"/>
                <a:gd name="T22" fmla="*/ 45 w 144"/>
                <a:gd name="T23" fmla="*/ 0 h 186"/>
                <a:gd name="T24" fmla="*/ 63 w 144"/>
                <a:gd name="T25" fmla="*/ 0 h 186"/>
                <a:gd name="T26" fmla="*/ 81 w 144"/>
                <a:gd name="T27" fmla="*/ 53 h 186"/>
                <a:gd name="T28" fmla="*/ 105 w 144"/>
                <a:gd name="T29" fmla="*/ 70 h 186"/>
                <a:gd name="T30" fmla="*/ 126 w 144"/>
                <a:gd name="T31" fmla="*/ 37 h 186"/>
                <a:gd name="T32" fmla="*/ 144 w 144"/>
                <a:gd name="T33" fmla="*/ 18 h 186"/>
                <a:gd name="T34" fmla="*/ 162 w 144"/>
                <a:gd name="T35" fmla="*/ 37 h 186"/>
                <a:gd name="T36" fmla="*/ 150 w 144"/>
                <a:gd name="T37" fmla="*/ 70 h 186"/>
                <a:gd name="T38" fmla="*/ 144 w 144"/>
                <a:gd name="T39" fmla="*/ 110 h 186"/>
                <a:gd name="T40" fmla="*/ 144 w 144"/>
                <a:gd name="T41" fmla="*/ 160 h 186"/>
                <a:gd name="T42" fmla="*/ 144 w 144"/>
                <a:gd name="T43" fmla="*/ 213 h 186"/>
                <a:gd name="T44" fmla="*/ 144 w 144"/>
                <a:gd name="T45" fmla="*/ 324 h 186"/>
                <a:gd name="T46" fmla="*/ 156 w 144"/>
                <a:gd name="T47" fmla="*/ 375 h 186"/>
                <a:gd name="T48" fmla="*/ 144 w 144"/>
                <a:gd name="T49" fmla="*/ 394 h 186"/>
                <a:gd name="T50" fmla="*/ 138 w 144"/>
                <a:gd name="T51" fmla="*/ 431 h 186"/>
                <a:gd name="T52" fmla="*/ 132 w 144"/>
                <a:gd name="T53" fmla="*/ 446 h 186"/>
                <a:gd name="T54" fmla="*/ 114 w 144"/>
                <a:gd name="T55" fmla="*/ 502 h 186"/>
                <a:gd name="T56" fmla="*/ 105 w 144"/>
                <a:gd name="T57" fmla="*/ 555 h 186"/>
                <a:gd name="T58" fmla="*/ 105 w 144"/>
                <a:gd name="T59" fmla="*/ 555 h 186"/>
                <a:gd name="T60" fmla="*/ 75 w 144"/>
                <a:gd name="T61" fmla="*/ 466 h 186"/>
                <a:gd name="T62" fmla="*/ 75 w 144"/>
                <a:gd name="T63" fmla="*/ 446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86">
                  <a:moveTo>
                    <a:pt x="66" y="150"/>
                  </a:moveTo>
                  <a:lnTo>
                    <a:pt x="48" y="144"/>
                  </a:lnTo>
                  <a:lnTo>
                    <a:pt x="36" y="132"/>
                  </a:lnTo>
                  <a:lnTo>
                    <a:pt x="0" y="114"/>
                  </a:lnTo>
                  <a:lnTo>
                    <a:pt x="0" y="90"/>
                  </a:lnTo>
                  <a:lnTo>
                    <a:pt x="12" y="72"/>
                  </a:lnTo>
                  <a:lnTo>
                    <a:pt x="18" y="54"/>
                  </a:lnTo>
                  <a:lnTo>
                    <a:pt x="18" y="36"/>
                  </a:lnTo>
                  <a:lnTo>
                    <a:pt x="12" y="24"/>
                  </a:lnTo>
                  <a:lnTo>
                    <a:pt x="0" y="6"/>
                  </a:lnTo>
                  <a:lnTo>
                    <a:pt x="6" y="0"/>
                  </a:lnTo>
                  <a:lnTo>
                    <a:pt x="36" y="0"/>
                  </a:lnTo>
                  <a:lnTo>
                    <a:pt x="54" y="0"/>
                  </a:lnTo>
                  <a:lnTo>
                    <a:pt x="72" y="18"/>
                  </a:lnTo>
                  <a:lnTo>
                    <a:pt x="96" y="24"/>
                  </a:lnTo>
                  <a:lnTo>
                    <a:pt x="108" y="12"/>
                  </a:lnTo>
                  <a:lnTo>
                    <a:pt x="126" y="6"/>
                  </a:lnTo>
                  <a:lnTo>
                    <a:pt x="144" y="12"/>
                  </a:lnTo>
                  <a:lnTo>
                    <a:pt x="132" y="24"/>
                  </a:lnTo>
                  <a:lnTo>
                    <a:pt x="126" y="36"/>
                  </a:lnTo>
                  <a:lnTo>
                    <a:pt x="126" y="54"/>
                  </a:lnTo>
                  <a:lnTo>
                    <a:pt x="126" y="72"/>
                  </a:lnTo>
                  <a:lnTo>
                    <a:pt x="126" y="108"/>
                  </a:lnTo>
                  <a:lnTo>
                    <a:pt x="138" y="126"/>
                  </a:lnTo>
                  <a:lnTo>
                    <a:pt x="126" y="132"/>
                  </a:lnTo>
                  <a:lnTo>
                    <a:pt x="120" y="144"/>
                  </a:lnTo>
                  <a:lnTo>
                    <a:pt x="114" y="150"/>
                  </a:lnTo>
                  <a:lnTo>
                    <a:pt x="102" y="168"/>
                  </a:lnTo>
                  <a:lnTo>
                    <a:pt x="96" y="186"/>
                  </a:lnTo>
                  <a:lnTo>
                    <a:pt x="66" y="156"/>
                  </a:lnTo>
                  <a:lnTo>
                    <a:pt x="66" y="150"/>
                  </a:lnTo>
                  <a:close/>
                </a:path>
              </a:pathLst>
            </a:custGeom>
            <a:solidFill>
              <a:srgbClr val="990033"/>
            </a:solidFill>
            <a:ln w="9525">
              <a:solidFill>
                <a:srgbClr val="000000"/>
              </a:solidFill>
              <a:prstDash val="solid"/>
              <a:round/>
              <a:headEnd/>
              <a:tailEnd/>
            </a:ln>
          </p:spPr>
          <p:txBody>
            <a:bodyPr/>
            <a:lstStyle/>
            <a:p>
              <a:endParaRPr lang="en-US"/>
            </a:p>
          </p:txBody>
        </p:sp>
        <p:sp>
          <p:nvSpPr>
            <p:cNvPr id="11403" name="Rectangle 157"/>
            <p:cNvSpPr>
              <a:spLocks noChangeAspect="1" noChangeArrowheads="1"/>
            </p:cNvSpPr>
            <p:nvPr/>
          </p:nvSpPr>
          <p:spPr bwMode="auto">
            <a:xfrm>
              <a:off x="5601" y="2543"/>
              <a:ext cx="5"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404" name="Freeform 158"/>
            <p:cNvSpPr>
              <a:spLocks noChangeAspect="1"/>
            </p:cNvSpPr>
            <p:nvPr/>
          </p:nvSpPr>
          <p:spPr bwMode="auto">
            <a:xfrm>
              <a:off x="5606" y="2570"/>
              <a:ext cx="2" cy="7"/>
            </a:xfrm>
            <a:custGeom>
              <a:avLst/>
              <a:gdLst>
                <a:gd name="T0" fmla="*/ 0 w 2"/>
                <a:gd name="T1" fmla="*/ 25 h 6"/>
                <a:gd name="T2" fmla="*/ 0 w 2"/>
                <a:gd name="T3" fmla="*/ 25 h 6"/>
                <a:gd name="T4" fmla="*/ 0 w 2"/>
                <a:gd name="T5" fmla="*/ 25 h 6"/>
                <a:gd name="T6" fmla="*/ 0 w 2"/>
                <a:gd name="T7" fmla="*/ 0 h 6"/>
                <a:gd name="T8" fmla="*/ 0 w 2"/>
                <a:gd name="T9" fmla="*/ 0 h 6"/>
                <a:gd name="T10" fmla="*/ 0 w 2"/>
                <a:gd name="T11" fmla="*/ 0 h 6"/>
                <a:gd name="T12" fmla="*/ 0 w 2"/>
                <a:gd name="T13" fmla="*/ 0 h 6"/>
                <a:gd name="T14" fmla="*/ 0 w 2"/>
                <a:gd name="T15" fmla="*/ 25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405" name="Freeform 159"/>
            <p:cNvSpPr>
              <a:spLocks noChangeAspect="1"/>
            </p:cNvSpPr>
            <p:nvPr/>
          </p:nvSpPr>
          <p:spPr bwMode="auto">
            <a:xfrm>
              <a:off x="5613" y="2584"/>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406" name="Rectangle 160"/>
            <p:cNvSpPr>
              <a:spLocks noChangeAspect="1" noChangeArrowheads="1"/>
            </p:cNvSpPr>
            <p:nvPr/>
          </p:nvSpPr>
          <p:spPr bwMode="auto">
            <a:xfrm>
              <a:off x="5613" y="257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407" name="Freeform 161"/>
            <p:cNvSpPr>
              <a:spLocks noChangeAspect="1"/>
            </p:cNvSpPr>
            <p:nvPr/>
          </p:nvSpPr>
          <p:spPr bwMode="auto">
            <a:xfrm>
              <a:off x="5606" y="2577"/>
              <a:ext cx="2" cy="1"/>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408" name="Freeform 162"/>
            <p:cNvSpPr>
              <a:spLocks noChangeAspect="1"/>
            </p:cNvSpPr>
            <p:nvPr/>
          </p:nvSpPr>
          <p:spPr bwMode="auto">
            <a:xfrm>
              <a:off x="2571" y="2301"/>
              <a:ext cx="211" cy="215"/>
            </a:xfrm>
            <a:custGeom>
              <a:avLst/>
              <a:gdLst>
                <a:gd name="T0" fmla="*/ 146 w 209"/>
                <a:gd name="T1" fmla="*/ 397 h 191"/>
                <a:gd name="T2" fmla="*/ 134 w 209"/>
                <a:gd name="T3" fmla="*/ 416 h 191"/>
                <a:gd name="T4" fmla="*/ 128 w 209"/>
                <a:gd name="T5" fmla="*/ 450 h 191"/>
                <a:gd name="T6" fmla="*/ 122 w 209"/>
                <a:gd name="T7" fmla="*/ 486 h 191"/>
                <a:gd name="T8" fmla="*/ 116 w 209"/>
                <a:gd name="T9" fmla="*/ 516 h 191"/>
                <a:gd name="T10" fmla="*/ 110 w 209"/>
                <a:gd name="T11" fmla="*/ 516 h 191"/>
                <a:gd name="T12" fmla="*/ 110 w 209"/>
                <a:gd name="T13" fmla="*/ 535 h 191"/>
                <a:gd name="T14" fmla="*/ 92 w 209"/>
                <a:gd name="T15" fmla="*/ 535 h 191"/>
                <a:gd name="T16" fmla="*/ 92 w 209"/>
                <a:gd name="T17" fmla="*/ 535 h 191"/>
                <a:gd name="T18" fmla="*/ 86 w 209"/>
                <a:gd name="T19" fmla="*/ 535 h 191"/>
                <a:gd name="T20" fmla="*/ 86 w 209"/>
                <a:gd name="T21" fmla="*/ 535 h 191"/>
                <a:gd name="T22" fmla="*/ 80 w 209"/>
                <a:gd name="T23" fmla="*/ 516 h 191"/>
                <a:gd name="T24" fmla="*/ 80 w 209"/>
                <a:gd name="T25" fmla="*/ 553 h 191"/>
                <a:gd name="T26" fmla="*/ 80 w 209"/>
                <a:gd name="T27" fmla="*/ 535 h 191"/>
                <a:gd name="T28" fmla="*/ 80 w 209"/>
                <a:gd name="T29" fmla="*/ 535 h 191"/>
                <a:gd name="T30" fmla="*/ 74 w 209"/>
                <a:gd name="T31" fmla="*/ 535 h 191"/>
                <a:gd name="T32" fmla="*/ 68 w 209"/>
                <a:gd name="T33" fmla="*/ 553 h 191"/>
                <a:gd name="T34" fmla="*/ 48 w 209"/>
                <a:gd name="T35" fmla="*/ 486 h 191"/>
                <a:gd name="T36" fmla="*/ 63 w 209"/>
                <a:gd name="T37" fmla="*/ 486 h 191"/>
                <a:gd name="T38" fmla="*/ 48 w 209"/>
                <a:gd name="T39" fmla="*/ 486 h 191"/>
                <a:gd name="T40" fmla="*/ 48 w 209"/>
                <a:gd name="T41" fmla="*/ 486 h 191"/>
                <a:gd name="T42" fmla="*/ 48 w 209"/>
                <a:gd name="T43" fmla="*/ 468 h 191"/>
                <a:gd name="T44" fmla="*/ 24 w 209"/>
                <a:gd name="T45" fmla="*/ 433 h 191"/>
                <a:gd name="T46" fmla="*/ 18 w 209"/>
                <a:gd name="T47" fmla="*/ 433 h 191"/>
                <a:gd name="T48" fmla="*/ 18 w 209"/>
                <a:gd name="T49" fmla="*/ 416 h 191"/>
                <a:gd name="T50" fmla="*/ 0 w 209"/>
                <a:gd name="T51" fmla="*/ 433 h 191"/>
                <a:gd name="T52" fmla="*/ 6 w 209"/>
                <a:gd name="T53" fmla="*/ 274 h 191"/>
                <a:gd name="T54" fmla="*/ 18 w 209"/>
                <a:gd name="T55" fmla="*/ 206 h 191"/>
                <a:gd name="T56" fmla="*/ 18 w 209"/>
                <a:gd name="T57" fmla="*/ 159 h 191"/>
                <a:gd name="T58" fmla="*/ 18 w 209"/>
                <a:gd name="T59" fmla="*/ 124 h 191"/>
                <a:gd name="T60" fmla="*/ 18 w 209"/>
                <a:gd name="T61" fmla="*/ 124 h 191"/>
                <a:gd name="T62" fmla="*/ 18 w 209"/>
                <a:gd name="T63" fmla="*/ 105 h 191"/>
                <a:gd name="T64" fmla="*/ 24 w 209"/>
                <a:gd name="T65" fmla="*/ 69 h 191"/>
                <a:gd name="T66" fmla="*/ 30 w 209"/>
                <a:gd name="T67" fmla="*/ 18 h 191"/>
                <a:gd name="T68" fmla="*/ 42 w 209"/>
                <a:gd name="T69" fmla="*/ 0 h 191"/>
                <a:gd name="T70" fmla="*/ 68 w 209"/>
                <a:gd name="T71" fmla="*/ 18 h 191"/>
                <a:gd name="T72" fmla="*/ 80 w 209"/>
                <a:gd name="T73" fmla="*/ 53 h 191"/>
                <a:gd name="T74" fmla="*/ 98 w 209"/>
                <a:gd name="T75" fmla="*/ 37 h 191"/>
                <a:gd name="T76" fmla="*/ 110 w 209"/>
                <a:gd name="T77" fmla="*/ 53 h 191"/>
                <a:gd name="T78" fmla="*/ 128 w 209"/>
                <a:gd name="T79" fmla="*/ 69 h 191"/>
                <a:gd name="T80" fmla="*/ 146 w 209"/>
                <a:gd name="T81" fmla="*/ 37 h 191"/>
                <a:gd name="T82" fmla="*/ 171 w 209"/>
                <a:gd name="T83" fmla="*/ 37 h 191"/>
                <a:gd name="T84" fmla="*/ 191 w 209"/>
                <a:gd name="T85" fmla="*/ 53 h 191"/>
                <a:gd name="T86" fmla="*/ 209 w 209"/>
                <a:gd name="T87" fmla="*/ 18 h 191"/>
                <a:gd name="T88" fmla="*/ 221 w 209"/>
                <a:gd name="T89" fmla="*/ 53 h 191"/>
                <a:gd name="T90" fmla="*/ 221 w 209"/>
                <a:gd name="T91" fmla="*/ 88 h 191"/>
                <a:gd name="T92" fmla="*/ 227 w 209"/>
                <a:gd name="T93" fmla="*/ 105 h 191"/>
                <a:gd name="T94" fmla="*/ 227 w 209"/>
                <a:gd name="T95" fmla="*/ 141 h 191"/>
                <a:gd name="T96" fmla="*/ 215 w 209"/>
                <a:gd name="T97" fmla="*/ 178 h 191"/>
                <a:gd name="T98" fmla="*/ 209 w 209"/>
                <a:gd name="T99" fmla="*/ 225 h 191"/>
                <a:gd name="T100" fmla="*/ 197 w 209"/>
                <a:gd name="T101" fmla="*/ 259 h 191"/>
                <a:gd name="T102" fmla="*/ 191 w 209"/>
                <a:gd name="T103" fmla="*/ 308 h 191"/>
                <a:gd name="T104" fmla="*/ 185 w 209"/>
                <a:gd name="T105" fmla="*/ 329 h 191"/>
                <a:gd name="T106" fmla="*/ 179 w 209"/>
                <a:gd name="T107" fmla="*/ 377 h 191"/>
                <a:gd name="T108" fmla="*/ 159 w 209"/>
                <a:gd name="T109" fmla="*/ 433 h 191"/>
                <a:gd name="T110" fmla="*/ 146 w 209"/>
                <a:gd name="T111" fmla="*/ 397 h 1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9" h="191">
                  <a:moveTo>
                    <a:pt x="137" y="137"/>
                  </a:moveTo>
                  <a:lnTo>
                    <a:pt x="125" y="143"/>
                  </a:lnTo>
                  <a:lnTo>
                    <a:pt x="119" y="155"/>
                  </a:lnTo>
                  <a:lnTo>
                    <a:pt x="113" y="167"/>
                  </a:lnTo>
                  <a:lnTo>
                    <a:pt x="107" y="179"/>
                  </a:lnTo>
                  <a:lnTo>
                    <a:pt x="101" y="179"/>
                  </a:lnTo>
                  <a:lnTo>
                    <a:pt x="101" y="185"/>
                  </a:lnTo>
                  <a:lnTo>
                    <a:pt x="83" y="185"/>
                  </a:lnTo>
                  <a:lnTo>
                    <a:pt x="77" y="185"/>
                  </a:lnTo>
                  <a:lnTo>
                    <a:pt x="71" y="179"/>
                  </a:lnTo>
                  <a:lnTo>
                    <a:pt x="71" y="191"/>
                  </a:lnTo>
                  <a:lnTo>
                    <a:pt x="71" y="185"/>
                  </a:lnTo>
                  <a:lnTo>
                    <a:pt x="65" y="185"/>
                  </a:lnTo>
                  <a:lnTo>
                    <a:pt x="59" y="191"/>
                  </a:lnTo>
                  <a:lnTo>
                    <a:pt x="48" y="167"/>
                  </a:lnTo>
                  <a:lnTo>
                    <a:pt x="54" y="167"/>
                  </a:lnTo>
                  <a:lnTo>
                    <a:pt x="48" y="167"/>
                  </a:lnTo>
                  <a:lnTo>
                    <a:pt x="48" y="161"/>
                  </a:lnTo>
                  <a:lnTo>
                    <a:pt x="24" y="149"/>
                  </a:lnTo>
                  <a:lnTo>
                    <a:pt x="18" y="149"/>
                  </a:lnTo>
                  <a:lnTo>
                    <a:pt x="18" y="143"/>
                  </a:lnTo>
                  <a:lnTo>
                    <a:pt x="0" y="149"/>
                  </a:lnTo>
                  <a:lnTo>
                    <a:pt x="6" y="95"/>
                  </a:lnTo>
                  <a:lnTo>
                    <a:pt x="18" y="72"/>
                  </a:lnTo>
                  <a:lnTo>
                    <a:pt x="18" y="54"/>
                  </a:lnTo>
                  <a:lnTo>
                    <a:pt x="18" y="42"/>
                  </a:lnTo>
                  <a:lnTo>
                    <a:pt x="18" y="36"/>
                  </a:lnTo>
                  <a:lnTo>
                    <a:pt x="24" y="24"/>
                  </a:lnTo>
                  <a:lnTo>
                    <a:pt x="30" y="6"/>
                  </a:lnTo>
                  <a:lnTo>
                    <a:pt x="42" y="0"/>
                  </a:lnTo>
                  <a:lnTo>
                    <a:pt x="59" y="6"/>
                  </a:lnTo>
                  <a:lnTo>
                    <a:pt x="71" y="18"/>
                  </a:lnTo>
                  <a:lnTo>
                    <a:pt x="89" y="12"/>
                  </a:lnTo>
                  <a:lnTo>
                    <a:pt x="101" y="18"/>
                  </a:lnTo>
                  <a:lnTo>
                    <a:pt x="119" y="24"/>
                  </a:lnTo>
                  <a:lnTo>
                    <a:pt x="137" y="12"/>
                  </a:lnTo>
                  <a:lnTo>
                    <a:pt x="155" y="12"/>
                  </a:lnTo>
                  <a:lnTo>
                    <a:pt x="173" y="18"/>
                  </a:lnTo>
                  <a:lnTo>
                    <a:pt x="191" y="6"/>
                  </a:lnTo>
                  <a:lnTo>
                    <a:pt x="203" y="18"/>
                  </a:lnTo>
                  <a:lnTo>
                    <a:pt x="203" y="30"/>
                  </a:lnTo>
                  <a:lnTo>
                    <a:pt x="209" y="36"/>
                  </a:lnTo>
                  <a:lnTo>
                    <a:pt x="209" y="48"/>
                  </a:lnTo>
                  <a:lnTo>
                    <a:pt x="197" y="60"/>
                  </a:lnTo>
                  <a:lnTo>
                    <a:pt x="191" y="77"/>
                  </a:lnTo>
                  <a:lnTo>
                    <a:pt x="179" y="89"/>
                  </a:lnTo>
                  <a:lnTo>
                    <a:pt x="173" y="107"/>
                  </a:lnTo>
                  <a:lnTo>
                    <a:pt x="167" y="113"/>
                  </a:lnTo>
                  <a:lnTo>
                    <a:pt x="161" y="131"/>
                  </a:lnTo>
                  <a:lnTo>
                    <a:pt x="149" y="149"/>
                  </a:lnTo>
                  <a:lnTo>
                    <a:pt x="137" y="137"/>
                  </a:lnTo>
                  <a:close/>
                </a:path>
              </a:pathLst>
            </a:custGeom>
            <a:solidFill>
              <a:srgbClr val="E1E1E1"/>
            </a:solidFill>
            <a:ln w="9525">
              <a:solidFill>
                <a:srgbClr val="000000"/>
              </a:solidFill>
              <a:prstDash val="solid"/>
              <a:round/>
              <a:headEnd/>
              <a:tailEnd/>
            </a:ln>
          </p:spPr>
          <p:txBody>
            <a:bodyPr/>
            <a:lstStyle/>
            <a:p>
              <a:endParaRPr lang="en-US"/>
            </a:p>
          </p:txBody>
        </p:sp>
        <p:sp>
          <p:nvSpPr>
            <p:cNvPr id="11409" name="Freeform 163"/>
            <p:cNvSpPr>
              <a:spLocks noChangeAspect="1"/>
            </p:cNvSpPr>
            <p:nvPr/>
          </p:nvSpPr>
          <p:spPr bwMode="auto">
            <a:xfrm>
              <a:off x="2540" y="2335"/>
              <a:ext cx="49" cy="141"/>
            </a:xfrm>
            <a:custGeom>
              <a:avLst/>
              <a:gdLst>
                <a:gd name="T0" fmla="*/ 0 w 48"/>
                <a:gd name="T1" fmla="*/ 89 h 125"/>
                <a:gd name="T2" fmla="*/ 0 w 48"/>
                <a:gd name="T3" fmla="*/ 89 h 125"/>
                <a:gd name="T4" fmla="*/ 0 w 48"/>
                <a:gd name="T5" fmla="*/ 109 h 125"/>
                <a:gd name="T6" fmla="*/ 6 w 48"/>
                <a:gd name="T7" fmla="*/ 141 h 125"/>
                <a:gd name="T8" fmla="*/ 12 w 48"/>
                <a:gd name="T9" fmla="*/ 190 h 125"/>
                <a:gd name="T10" fmla="*/ 12 w 48"/>
                <a:gd name="T11" fmla="*/ 228 h 125"/>
                <a:gd name="T12" fmla="*/ 12 w 48"/>
                <a:gd name="T13" fmla="*/ 280 h 125"/>
                <a:gd name="T14" fmla="*/ 12 w 48"/>
                <a:gd name="T15" fmla="*/ 369 h 125"/>
                <a:gd name="T16" fmla="*/ 39 w 48"/>
                <a:gd name="T17" fmla="*/ 351 h 125"/>
                <a:gd name="T18" fmla="*/ 45 w 48"/>
                <a:gd name="T19" fmla="*/ 190 h 125"/>
                <a:gd name="T20" fmla="*/ 57 w 48"/>
                <a:gd name="T21" fmla="*/ 125 h 125"/>
                <a:gd name="T22" fmla="*/ 57 w 48"/>
                <a:gd name="T23" fmla="*/ 70 h 125"/>
                <a:gd name="T24" fmla="*/ 57 w 48"/>
                <a:gd name="T25" fmla="*/ 37 h 125"/>
                <a:gd name="T26" fmla="*/ 57 w 48"/>
                <a:gd name="T27" fmla="*/ 37 h 125"/>
                <a:gd name="T28" fmla="*/ 39 w 48"/>
                <a:gd name="T29" fmla="*/ 0 h 125"/>
                <a:gd name="T30" fmla="*/ 39 w 48"/>
                <a:gd name="T31" fmla="*/ 18 h 125"/>
                <a:gd name="T32" fmla="*/ 39 w 48"/>
                <a:gd name="T33" fmla="*/ 37 h 125"/>
                <a:gd name="T34" fmla="*/ 39 w 48"/>
                <a:gd name="T35" fmla="*/ 37 h 125"/>
                <a:gd name="T36" fmla="*/ 33 w 48"/>
                <a:gd name="T37" fmla="*/ 37 h 125"/>
                <a:gd name="T38" fmla="*/ 12 w 48"/>
                <a:gd name="T39" fmla="*/ 53 h 125"/>
                <a:gd name="T40" fmla="*/ 0 w 48"/>
                <a:gd name="T41" fmla="*/ 89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125">
                  <a:moveTo>
                    <a:pt x="0" y="30"/>
                  </a:moveTo>
                  <a:lnTo>
                    <a:pt x="0" y="30"/>
                  </a:lnTo>
                  <a:lnTo>
                    <a:pt x="0" y="36"/>
                  </a:lnTo>
                  <a:lnTo>
                    <a:pt x="6" y="47"/>
                  </a:lnTo>
                  <a:lnTo>
                    <a:pt x="12" y="65"/>
                  </a:lnTo>
                  <a:lnTo>
                    <a:pt x="12" y="77"/>
                  </a:lnTo>
                  <a:lnTo>
                    <a:pt x="12" y="95"/>
                  </a:lnTo>
                  <a:lnTo>
                    <a:pt x="12" y="125"/>
                  </a:lnTo>
                  <a:lnTo>
                    <a:pt x="30" y="119"/>
                  </a:lnTo>
                  <a:lnTo>
                    <a:pt x="36" y="65"/>
                  </a:lnTo>
                  <a:lnTo>
                    <a:pt x="48" y="42"/>
                  </a:lnTo>
                  <a:lnTo>
                    <a:pt x="48" y="24"/>
                  </a:lnTo>
                  <a:lnTo>
                    <a:pt x="48" y="12"/>
                  </a:lnTo>
                  <a:lnTo>
                    <a:pt x="30" y="0"/>
                  </a:lnTo>
                  <a:lnTo>
                    <a:pt x="30" y="6"/>
                  </a:lnTo>
                  <a:lnTo>
                    <a:pt x="30" y="12"/>
                  </a:lnTo>
                  <a:lnTo>
                    <a:pt x="24" y="12"/>
                  </a:lnTo>
                  <a:lnTo>
                    <a:pt x="12" y="18"/>
                  </a:lnTo>
                  <a:lnTo>
                    <a:pt x="0" y="30"/>
                  </a:lnTo>
                  <a:close/>
                </a:path>
              </a:pathLst>
            </a:custGeom>
            <a:solidFill>
              <a:srgbClr val="415A6B"/>
            </a:solidFill>
            <a:ln w="9525">
              <a:solidFill>
                <a:srgbClr val="000000"/>
              </a:solidFill>
              <a:prstDash val="solid"/>
              <a:round/>
              <a:headEnd/>
              <a:tailEnd/>
            </a:ln>
          </p:spPr>
          <p:txBody>
            <a:bodyPr/>
            <a:lstStyle/>
            <a:p>
              <a:endParaRPr lang="en-US"/>
            </a:p>
          </p:txBody>
        </p:sp>
        <p:sp>
          <p:nvSpPr>
            <p:cNvPr id="11410" name="Freeform 164"/>
            <p:cNvSpPr>
              <a:spLocks noChangeAspect="1"/>
            </p:cNvSpPr>
            <p:nvPr/>
          </p:nvSpPr>
          <p:spPr bwMode="auto">
            <a:xfrm>
              <a:off x="2424" y="2274"/>
              <a:ext cx="147" cy="127"/>
            </a:xfrm>
            <a:custGeom>
              <a:avLst/>
              <a:gdLst>
                <a:gd name="T0" fmla="*/ 137 w 144"/>
                <a:gd name="T1" fmla="*/ 242 h 113"/>
                <a:gd name="T2" fmla="*/ 128 w 144"/>
                <a:gd name="T3" fmla="*/ 242 h 113"/>
                <a:gd name="T4" fmla="*/ 114 w 144"/>
                <a:gd name="T5" fmla="*/ 223 h 113"/>
                <a:gd name="T6" fmla="*/ 108 w 144"/>
                <a:gd name="T7" fmla="*/ 223 h 113"/>
                <a:gd name="T8" fmla="*/ 90 w 144"/>
                <a:gd name="T9" fmla="*/ 223 h 113"/>
                <a:gd name="T10" fmla="*/ 57 w 144"/>
                <a:gd name="T11" fmla="*/ 242 h 113"/>
                <a:gd name="T12" fmla="*/ 63 w 144"/>
                <a:gd name="T13" fmla="*/ 324 h 113"/>
                <a:gd name="T14" fmla="*/ 45 w 144"/>
                <a:gd name="T15" fmla="*/ 290 h 113"/>
                <a:gd name="T16" fmla="*/ 18 w 144"/>
                <a:gd name="T17" fmla="*/ 307 h 113"/>
                <a:gd name="T18" fmla="*/ 12 w 144"/>
                <a:gd name="T19" fmla="*/ 274 h 113"/>
                <a:gd name="T20" fmla="*/ 0 w 144"/>
                <a:gd name="T21" fmla="*/ 274 h 113"/>
                <a:gd name="T22" fmla="*/ 6 w 144"/>
                <a:gd name="T23" fmla="*/ 188 h 113"/>
                <a:gd name="T24" fmla="*/ 12 w 144"/>
                <a:gd name="T25" fmla="*/ 170 h 113"/>
                <a:gd name="T26" fmla="*/ 33 w 144"/>
                <a:gd name="T27" fmla="*/ 157 h 113"/>
                <a:gd name="T28" fmla="*/ 33 w 144"/>
                <a:gd name="T29" fmla="*/ 119 h 113"/>
                <a:gd name="T30" fmla="*/ 39 w 144"/>
                <a:gd name="T31" fmla="*/ 102 h 113"/>
                <a:gd name="T32" fmla="*/ 45 w 144"/>
                <a:gd name="T33" fmla="*/ 102 h 113"/>
                <a:gd name="T34" fmla="*/ 51 w 144"/>
                <a:gd name="T35" fmla="*/ 88 h 113"/>
                <a:gd name="T36" fmla="*/ 57 w 144"/>
                <a:gd name="T37" fmla="*/ 88 h 113"/>
                <a:gd name="T38" fmla="*/ 63 w 144"/>
                <a:gd name="T39" fmla="*/ 49 h 113"/>
                <a:gd name="T40" fmla="*/ 69 w 144"/>
                <a:gd name="T41" fmla="*/ 49 h 113"/>
                <a:gd name="T42" fmla="*/ 78 w 144"/>
                <a:gd name="T43" fmla="*/ 34 h 113"/>
                <a:gd name="T44" fmla="*/ 102 w 144"/>
                <a:gd name="T45" fmla="*/ 0 h 113"/>
                <a:gd name="T46" fmla="*/ 120 w 144"/>
                <a:gd name="T47" fmla="*/ 0 h 113"/>
                <a:gd name="T48" fmla="*/ 128 w 144"/>
                <a:gd name="T49" fmla="*/ 49 h 113"/>
                <a:gd name="T50" fmla="*/ 146 w 144"/>
                <a:gd name="T51" fmla="*/ 102 h 113"/>
                <a:gd name="T52" fmla="*/ 137 w 144"/>
                <a:gd name="T53" fmla="*/ 102 h 113"/>
                <a:gd name="T54" fmla="*/ 137 w 144"/>
                <a:gd name="T55" fmla="*/ 119 h 113"/>
                <a:gd name="T56" fmla="*/ 153 w 144"/>
                <a:gd name="T57" fmla="*/ 140 h 113"/>
                <a:gd name="T58" fmla="*/ 159 w 144"/>
                <a:gd name="T59" fmla="*/ 140 h 113"/>
                <a:gd name="T60" fmla="*/ 165 w 144"/>
                <a:gd name="T61" fmla="*/ 157 h 113"/>
                <a:gd name="T62" fmla="*/ 172 w 144"/>
                <a:gd name="T63" fmla="*/ 188 h 113"/>
                <a:gd name="T64" fmla="*/ 172 w 144"/>
                <a:gd name="T65" fmla="*/ 188 h 113"/>
                <a:gd name="T66" fmla="*/ 165 w 144"/>
                <a:gd name="T67" fmla="*/ 188 h 113"/>
                <a:gd name="T68" fmla="*/ 153 w 144"/>
                <a:gd name="T69" fmla="*/ 206 h 113"/>
                <a:gd name="T70" fmla="*/ 137 w 144"/>
                <a:gd name="T71" fmla="*/ 242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4" h="113">
                  <a:moveTo>
                    <a:pt x="114" y="84"/>
                  </a:moveTo>
                  <a:lnTo>
                    <a:pt x="108" y="84"/>
                  </a:lnTo>
                  <a:lnTo>
                    <a:pt x="96" y="78"/>
                  </a:lnTo>
                  <a:lnTo>
                    <a:pt x="90" y="78"/>
                  </a:lnTo>
                  <a:lnTo>
                    <a:pt x="72" y="78"/>
                  </a:lnTo>
                  <a:lnTo>
                    <a:pt x="48" y="84"/>
                  </a:lnTo>
                  <a:lnTo>
                    <a:pt x="54" y="113"/>
                  </a:lnTo>
                  <a:lnTo>
                    <a:pt x="36" y="101"/>
                  </a:lnTo>
                  <a:lnTo>
                    <a:pt x="18" y="107"/>
                  </a:lnTo>
                  <a:lnTo>
                    <a:pt x="12" y="96"/>
                  </a:lnTo>
                  <a:lnTo>
                    <a:pt x="0" y="96"/>
                  </a:lnTo>
                  <a:lnTo>
                    <a:pt x="6" y="66"/>
                  </a:lnTo>
                  <a:lnTo>
                    <a:pt x="12" y="60"/>
                  </a:lnTo>
                  <a:lnTo>
                    <a:pt x="24" y="54"/>
                  </a:lnTo>
                  <a:lnTo>
                    <a:pt x="24" y="42"/>
                  </a:lnTo>
                  <a:lnTo>
                    <a:pt x="30" y="36"/>
                  </a:lnTo>
                  <a:lnTo>
                    <a:pt x="36" y="36"/>
                  </a:lnTo>
                  <a:lnTo>
                    <a:pt x="42" y="30"/>
                  </a:lnTo>
                  <a:lnTo>
                    <a:pt x="48" y="30"/>
                  </a:lnTo>
                  <a:lnTo>
                    <a:pt x="54" y="18"/>
                  </a:lnTo>
                  <a:lnTo>
                    <a:pt x="60" y="18"/>
                  </a:lnTo>
                  <a:lnTo>
                    <a:pt x="66" y="12"/>
                  </a:lnTo>
                  <a:lnTo>
                    <a:pt x="84" y="0"/>
                  </a:lnTo>
                  <a:lnTo>
                    <a:pt x="102" y="0"/>
                  </a:lnTo>
                  <a:lnTo>
                    <a:pt x="108" y="18"/>
                  </a:lnTo>
                  <a:lnTo>
                    <a:pt x="120" y="36"/>
                  </a:lnTo>
                  <a:lnTo>
                    <a:pt x="114" y="36"/>
                  </a:lnTo>
                  <a:lnTo>
                    <a:pt x="114" y="42"/>
                  </a:lnTo>
                  <a:lnTo>
                    <a:pt x="126" y="48"/>
                  </a:lnTo>
                  <a:lnTo>
                    <a:pt x="132" y="48"/>
                  </a:lnTo>
                  <a:lnTo>
                    <a:pt x="138" y="54"/>
                  </a:lnTo>
                  <a:lnTo>
                    <a:pt x="144" y="66"/>
                  </a:lnTo>
                  <a:lnTo>
                    <a:pt x="138" y="66"/>
                  </a:lnTo>
                  <a:lnTo>
                    <a:pt x="126" y="72"/>
                  </a:lnTo>
                  <a:lnTo>
                    <a:pt x="114" y="84"/>
                  </a:lnTo>
                  <a:close/>
                </a:path>
              </a:pathLst>
            </a:custGeom>
            <a:solidFill>
              <a:srgbClr val="415A6B"/>
            </a:solidFill>
            <a:ln w="9525">
              <a:solidFill>
                <a:srgbClr val="000000"/>
              </a:solidFill>
              <a:prstDash val="solid"/>
              <a:round/>
              <a:headEnd/>
              <a:tailEnd/>
            </a:ln>
          </p:spPr>
          <p:txBody>
            <a:bodyPr/>
            <a:lstStyle/>
            <a:p>
              <a:endParaRPr lang="en-US"/>
            </a:p>
          </p:txBody>
        </p:sp>
        <p:sp>
          <p:nvSpPr>
            <p:cNvPr id="11411" name="Freeform 165"/>
            <p:cNvSpPr>
              <a:spLocks noChangeAspect="1"/>
            </p:cNvSpPr>
            <p:nvPr/>
          </p:nvSpPr>
          <p:spPr bwMode="auto">
            <a:xfrm>
              <a:off x="2673" y="2321"/>
              <a:ext cx="140" cy="249"/>
            </a:xfrm>
            <a:custGeom>
              <a:avLst/>
              <a:gdLst>
                <a:gd name="T0" fmla="*/ 144 w 138"/>
                <a:gd name="T1" fmla="*/ 170 h 221"/>
                <a:gd name="T2" fmla="*/ 126 w 138"/>
                <a:gd name="T3" fmla="*/ 170 h 221"/>
                <a:gd name="T4" fmla="*/ 118 w 138"/>
                <a:gd name="T5" fmla="*/ 189 h 221"/>
                <a:gd name="T6" fmla="*/ 132 w 138"/>
                <a:gd name="T7" fmla="*/ 243 h 221"/>
                <a:gd name="T8" fmla="*/ 144 w 138"/>
                <a:gd name="T9" fmla="*/ 313 h 221"/>
                <a:gd name="T10" fmla="*/ 132 w 138"/>
                <a:gd name="T11" fmla="*/ 368 h 221"/>
                <a:gd name="T12" fmla="*/ 126 w 138"/>
                <a:gd name="T13" fmla="*/ 418 h 221"/>
                <a:gd name="T14" fmla="*/ 132 w 138"/>
                <a:gd name="T15" fmla="*/ 488 h 221"/>
                <a:gd name="T16" fmla="*/ 150 w 138"/>
                <a:gd name="T17" fmla="*/ 577 h 221"/>
                <a:gd name="T18" fmla="*/ 156 w 138"/>
                <a:gd name="T19" fmla="*/ 631 h 221"/>
                <a:gd name="T20" fmla="*/ 156 w 138"/>
                <a:gd name="T21" fmla="*/ 648 h 221"/>
                <a:gd name="T22" fmla="*/ 138 w 138"/>
                <a:gd name="T23" fmla="*/ 648 h 221"/>
                <a:gd name="T24" fmla="*/ 118 w 138"/>
                <a:gd name="T25" fmla="*/ 631 h 221"/>
                <a:gd name="T26" fmla="*/ 99 w 138"/>
                <a:gd name="T27" fmla="*/ 631 h 221"/>
                <a:gd name="T28" fmla="*/ 63 w 138"/>
                <a:gd name="T29" fmla="*/ 631 h 221"/>
                <a:gd name="T30" fmla="*/ 51 w 138"/>
                <a:gd name="T31" fmla="*/ 631 h 221"/>
                <a:gd name="T32" fmla="*/ 24 w 138"/>
                <a:gd name="T33" fmla="*/ 612 h 221"/>
                <a:gd name="T34" fmla="*/ 24 w 138"/>
                <a:gd name="T35" fmla="*/ 560 h 221"/>
                <a:gd name="T36" fmla="*/ 24 w 138"/>
                <a:gd name="T37" fmla="*/ 527 h 221"/>
                <a:gd name="T38" fmla="*/ 24 w 138"/>
                <a:gd name="T39" fmla="*/ 527 h 221"/>
                <a:gd name="T40" fmla="*/ 12 w 138"/>
                <a:gd name="T41" fmla="*/ 527 h 221"/>
                <a:gd name="T42" fmla="*/ 6 w 138"/>
                <a:gd name="T43" fmla="*/ 488 h 221"/>
                <a:gd name="T44" fmla="*/ 0 w 138"/>
                <a:gd name="T45" fmla="*/ 488 h 221"/>
                <a:gd name="T46" fmla="*/ 6 w 138"/>
                <a:gd name="T47" fmla="*/ 471 h 221"/>
                <a:gd name="T48" fmla="*/ 12 w 138"/>
                <a:gd name="T49" fmla="*/ 435 h 221"/>
                <a:gd name="T50" fmla="*/ 18 w 138"/>
                <a:gd name="T51" fmla="*/ 402 h 221"/>
                <a:gd name="T52" fmla="*/ 24 w 138"/>
                <a:gd name="T53" fmla="*/ 368 h 221"/>
                <a:gd name="T54" fmla="*/ 45 w 138"/>
                <a:gd name="T55" fmla="*/ 348 h 221"/>
                <a:gd name="T56" fmla="*/ 57 w 138"/>
                <a:gd name="T57" fmla="*/ 384 h 221"/>
                <a:gd name="T58" fmla="*/ 69 w 138"/>
                <a:gd name="T59" fmla="*/ 329 h 221"/>
                <a:gd name="T60" fmla="*/ 75 w 138"/>
                <a:gd name="T61" fmla="*/ 278 h 221"/>
                <a:gd name="T62" fmla="*/ 81 w 138"/>
                <a:gd name="T63" fmla="*/ 259 h 221"/>
                <a:gd name="T64" fmla="*/ 87 w 138"/>
                <a:gd name="T65" fmla="*/ 206 h 221"/>
                <a:gd name="T66" fmla="*/ 99 w 138"/>
                <a:gd name="T67" fmla="*/ 170 h 221"/>
                <a:gd name="T68" fmla="*/ 106 w 138"/>
                <a:gd name="T69" fmla="*/ 124 h 221"/>
                <a:gd name="T70" fmla="*/ 126 w 138"/>
                <a:gd name="T71" fmla="*/ 88 h 221"/>
                <a:gd name="T72" fmla="*/ 126 w 138"/>
                <a:gd name="T73" fmla="*/ 53 h 221"/>
                <a:gd name="T74" fmla="*/ 118 w 138"/>
                <a:gd name="T75" fmla="*/ 37 h 221"/>
                <a:gd name="T76" fmla="*/ 118 w 138"/>
                <a:gd name="T77" fmla="*/ 0 h 221"/>
                <a:gd name="T78" fmla="*/ 126 w 138"/>
                <a:gd name="T79" fmla="*/ 0 h 221"/>
                <a:gd name="T80" fmla="*/ 132 w 138"/>
                <a:gd name="T81" fmla="*/ 53 h 221"/>
                <a:gd name="T82" fmla="*/ 132 w 138"/>
                <a:gd name="T83" fmla="*/ 124 h 221"/>
                <a:gd name="T84" fmla="*/ 144 w 138"/>
                <a:gd name="T85" fmla="*/ 170 h 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221">
                  <a:moveTo>
                    <a:pt x="126" y="59"/>
                  </a:moveTo>
                  <a:lnTo>
                    <a:pt x="108" y="59"/>
                  </a:lnTo>
                  <a:lnTo>
                    <a:pt x="102" y="65"/>
                  </a:lnTo>
                  <a:lnTo>
                    <a:pt x="114" y="83"/>
                  </a:lnTo>
                  <a:lnTo>
                    <a:pt x="126" y="107"/>
                  </a:lnTo>
                  <a:lnTo>
                    <a:pt x="114" y="125"/>
                  </a:lnTo>
                  <a:lnTo>
                    <a:pt x="108" y="143"/>
                  </a:lnTo>
                  <a:lnTo>
                    <a:pt x="114" y="167"/>
                  </a:lnTo>
                  <a:lnTo>
                    <a:pt x="132" y="197"/>
                  </a:lnTo>
                  <a:lnTo>
                    <a:pt x="138" y="215"/>
                  </a:lnTo>
                  <a:lnTo>
                    <a:pt x="138" y="221"/>
                  </a:lnTo>
                  <a:lnTo>
                    <a:pt x="120" y="221"/>
                  </a:lnTo>
                  <a:lnTo>
                    <a:pt x="102" y="215"/>
                  </a:lnTo>
                  <a:lnTo>
                    <a:pt x="90" y="215"/>
                  </a:lnTo>
                  <a:lnTo>
                    <a:pt x="54" y="215"/>
                  </a:lnTo>
                  <a:lnTo>
                    <a:pt x="42" y="215"/>
                  </a:lnTo>
                  <a:lnTo>
                    <a:pt x="24" y="209"/>
                  </a:lnTo>
                  <a:lnTo>
                    <a:pt x="24" y="191"/>
                  </a:lnTo>
                  <a:lnTo>
                    <a:pt x="24" y="179"/>
                  </a:lnTo>
                  <a:lnTo>
                    <a:pt x="12" y="179"/>
                  </a:lnTo>
                  <a:lnTo>
                    <a:pt x="6" y="167"/>
                  </a:lnTo>
                  <a:lnTo>
                    <a:pt x="0" y="167"/>
                  </a:lnTo>
                  <a:lnTo>
                    <a:pt x="6" y="161"/>
                  </a:lnTo>
                  <a:lnTo>
                    <a:pt x="12" y="149"/>
                  </a:lnTo>
                  <a:lnTo>
                    <a:pt x="18" y="137"/>
                  </a:lnTo>
                  <a:lnTo>
                    <a:pt x="24" y="125"/>
                  </a:lnTo>
                  <a:lnTo>
                    <a:pt x="36" y="119"/>
                  </a:lnTo>
                  <a:lnTo>
                    <a:pt x="48" y="131"/>
                  </a:lnTo>
                  <a:lnTo>
                    <a:pt x="60" y="113"/>
                  </a:lnTo>
                  <a:lnTo>
                    <a:pt x="66" y="95"/>
                  </a:lnTo>
                  <a:lnTo>
                    <a:pt x="72" y="89"/>
                  </a:lnTo>
                  <a:lnTo>
                    <a:pt x="78" y="71"/>
                  </a:lnTo>
                  <a:lnTo>
                    <a:pt x="90" y="59"/>
                  </a:lnTo>
                  <a:lnTo>
                    <a:pt x="96" y="42"/>
                  </a:lnTo>
                  <a:lnTo>
                    <a:pt x="108" y="30"/>
                  </a:lnTo>
                  <a:lnTo>
                    <a:pt x="108" y="18"/>
                  </a:lnTo>
                  <a:lnTo>
                    <a:pt x="102" y="12"/>
                  </a:lnTo>
                  <a:lnTo>
                    <a:pt x="102" y="0"/>
                  </a:lnTo>
                  <a:lnTo>
                    <a:pt x="108" y="0"/>
                  </a:lnTo>
                  <a:lnTo>
                    <a:pt x="114" y="18"/>
                  </a:lnTo>
                  <a:lnTo>
                    <a:pt x="114" y="42"/>
                  </a:lnTo>
                  <a:lnTo>
                    <a:pt x="126" y="59"/>
                  </a:lnTo>
                  <a:close/>
                </a:path>
              </a:pathLst>
            </a:custGeom>
            <a:solidFill>
              <a:srgbClr val="415A6B"/>
            </a:solidFill>
            <a:ln w="9525">
              <a:solidFill>
                <a:srgbClr val="000000"/>
              </a:solidFill>
              <a:prstDash val="solid"/>
              <a:round/>
              <a:headEnd/>
              <a:tailEnd/>
            </a:ln>
          </p:spPr>
          <p:txBody>
            <a:bodyPr/>
            <a:lstStyle/>
            <a:p>
              <a:endParaRPr lang="en-US"/>
            </a:p>
          </p:txBody>
        </p:sp>
        <p:sp>
          <p:nvSpPr>
            <p:cNvPr id="11412" name="Freeform 166"/>
            <p:cNvSpPr>
              <a:spLocks noChangeAspect="1"/>
            </p:cNvSpPr>
            <p:nvPr/>
          </p:nvSpPr>
          <p:spPr bwMode="auto">
            <a:xfrm>
              <a:off x="2782" y="2369"/>
              <a:ext cx="230" cy="195"/>
            </a:xfrm>
            <a:custGeom>
              <a:avLst/>
              <a:gdLst>
                <a:gd name="T0" fmla="*/ 87 w 227"/>
                <a:gd name="T1" fmla="*/ 140 h 173"/>
                <a:gd name="T2" fmla="*/ 87 w 227"/>
                <a:gd name="T3" fmla="*/ 123 h 173"/>
                <a:gd name="T4" fmla="*/ 111 w 227"/>
                <a:gd name="T5" fmla="*/ 101 h 173"/>
                <a:gd name="T6" fmla="*/ 150 w 227"/>
                <a:gd name="T7" fmla="*/ 18 h 173"/>
                <a:gd name="T8" fmla="*/ 162 w 227"/>
                <a:gd name="T9" fmla="*/ 0 h 173"/>
                <a:gd name="T10" fmla="*/ 174 w 227"/>
                <a:gd name="T11" fmla="*/ 37 h 173"/>
                <a:gd name="T12" fmla="*/ 180 w 227"/>
                <a:gd name="T13" fmla="*/ 68 h 173"/>
                <a:gd name="T14" fmla="*/ 174 w 227"/>
                <a:gd name="T15" fmla="*/ 123 h 173"/>
                <a:gd name="T16" fmla="*/ 191 w 227"/>
                <a:gd name="T17" fmla="*/ 140 h 173"/>
                <a:gd name="T18" fmla="*/ 191 w 227"/>
                <a:gd name="T19" fmla="*/ 158 h 173"/>
                <a:gd name="T20" fmla="*/ 218 w 227"/>
                <a:gd name="T21" fmla="*/ 189 h 173"/>
                <a:gd name="T22" fmla="*/ 218 w 227"/>
                <a:gd name="T23" fmla="*/ 206 h 173"/>
                <a:gd name="T24" fmla="*/ 236 w 227"/>
                <a:gd name="T25" fmla="*/ 259 h 173"/>
                <a:gd name="T26" fmla="*/ 242 w 227"/>
                <a:gd name="T27" fmla="*/ 278 h 173"/>
                <a:gd name="T28" fmla="*/ 254 w 227"/>
                <a:gd name="T29" fmla="*/ 313 h 173"/>
                <a:gd name="T30" fmla="*/ 254 w 227"/>
                <a:gd name="T31" fmla="*/ 348 h 173"/>
                <a:gd name="T32" fmla="*/ 248 w 227"/>
                <a:gd name="T33" fmla="*/ 329 h 173"/>
                <a:gd name="T34" fmla="*/ 230 w 227"/>
                <a:gd name="T35" fmla="*/ 329 h 173"/>
                <a:gd name="T36" fmla="*/ 218 w 227"/>
                <a:gd name="T37" fmla="*/ 329 h 173"/>
                <a:gd name="T38" fmla="*/ 209 w 227"/>
                <a:gd name="T39" fmla="*/ 348 h 173"/>
                <a:gd name="T40" fmla="*/ 191 w 227"/>
                <a:gd name="T41" fmla="*/ 348 h 173"/>
                <a:gd name="T42" fmla="*/ 174 w 227"/>
                <a:gd name="T43" fmla="*/ 369 h 173"/>
                <a:gd name="T44" fmla="*/ 162 w 227"/>
                <a:gd name="T45" fmla="*/ 369 h 173"/>
                <a:gd name="T46" fmla="*/ 156 w 227"/>
                <a:gd name="T47" fmla="*/ 402 h 173"/>
                <a:gd name="T48" fmla="*/ 138 w 227"/>
                <a:gd name="T49" fmla="*/ 385 h 173"/>
                <a:gd name="T50" fmla="*/ 120 w 227"/>
                <a:gd name="T51" fmla="*/ 369 h 173"/>
                <a:gd name="T52" fmla="*/ 93 w 227"/>
                <a:gd name="T53" fmla="*/ 329 h 173"/>
                <a:gd name="T54" fmla="*/ 81 w 227"/>
                <a:gd name="T55" fmla="*/ 385 h 173"/>
                <a:gd name="T56" fmla="*/ 81 w 227"/>
                <a:gd name="T57" fmla="*/ 437 h 173"/>
                <a:gd name="T58" fmla="*/ 57 w 227"/>
                <a:gd name="T59" fmla="*/ 418 h 173"/>
                <a:gd name="T60" fmla="*/ 36 w 227"/>
                <a:gd name="T61" fmla="*/ 437 h 173"/>
                <a:gd name="T62" fmla="*/ 30 w 227"/>
                <a:gd name="T63" fmla="*/ 509 h 173"/>
                <a:gd name="T64" fmla="*/ 24 w 227"/>
                <a:gd name="T65" fmla="*/ 455 h 173"/>
                <a:gd name="T66" fmla="*/ 6 w 227"/>
                <a:gd name="T67" fmla="*/ 369 h 173"/>
                <a:gd name="T68" fmla="*/ 0 w 227"/>
                <a:gd name="T69" fmla="*/ 295 h 173"/>
                <a:gd name="T70" fmla="*/ 6 w 227"/>
                <a:gd name="T71" fmla="*/ 243 h 173"/>
                <a:gd name="T72" fmla="*/ 18 w 227"/>
                <a:gd name="T73" fmla="*/ 189 h 173"/>
                <a:gd name="T74" fmla="*/ 36 w 227"/>
                <a:gd name="T75" fmla="*/ 177 h 173"/>
                <a:gd name="T76" fmla="*/ 36 w 227"/>
                <a:gd name="T77" fmla="*/ 189 h 173"/>
                <a:gd name="T78" fmla="*/ 57 w 227"/>
                <a:gd name="T79" fmla="*/ 177 h 173"/>
                <a:gd name="T80" fmla="*/ 81 w 227"/>
                <a:gd name="T81" fmla="*/ 177 h 173"/>
                <a:gd name="T82" fmla="*/ 87 w 227"/>
                <a:gd name="T83" fmla="*/ 140 h 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7" h="173">
                  <a:moveTo>
                    <a:pt x="78" y="47"/>
                  </a:moveTo>
                  <a:lnTo>
                    <a:pt x="78" y="41"/>
                  </a:lnTo>
                  <a:lnTo>
                    <a:pt x="102" y="35"/>
                  </a:lnTo>
                  <a:lnTo>
                    <a:pt x="132" y="6"/>
                  </a:lnTo>
                  <a:lnTo>
                    <a:pt x="144" y="0"/>
                  </a:lnTo>
                  <a:lnTo>
                    <a:pt x="156" y="12"/>
                  </a:lnTo>
                  <a:lnTo>
                    <a:pt x="162" y="23"/>
                  </a:lnTo>
                  <a:lnTo>
                    <a:pt x="156" y="41"/>
                  </a:lnTo>
                  <a:lnTo>
                    <a:pt x="173" y="47"/>
                  </a:lnTo>
                  <a:lnTo>
                    <a:pt x="173" y="53"/>
                  </a:lnTo>
                  <a:lnTo>
                    <a:pt x="191" y="65"/>
                  </a:lnTo>
                  <a:lnTo>
                    <a:pt x="191" y="71"/>
                  </a:lnTo>
                  <a:lnTo>
                    <a:pt x="209" y="89"/>
                  </a:lnTo>
                  <a:lnTo>
                    <a:pt x="215" y="95"/>
                  </a:lnTo>
                  <a:lnTo>
                    <a:pt x="227" y="107"/>
                  </a:lnTo>
                  <a:lnTo>
                    <a:pt x="227" y="119"/>
                  </a:lnTo>
                  <a:lnTo>
                    <a:pt x="221" y="113"/>
                  </a:lnTo>
                  <a:lnTo>
                    <a:pt x="203" y="113"/>
                  </a:lnTo>
                  <a:lnTo>
                    <a:pt x="191" y="113"/>
                  </a:lnTo>
                  <a:lnTo>
                    <a:pt x="185" y="119"/>
                  </a:lnTo>
                  <a:lnTo>
                    <a:pt x="173" y="119"/>
                  </a:lnTo>
                  <a:lnTo>
                    <a:pt x="156" y="125"/>
                  </a:lnTo>
                  <a:lnTo>
                    <a:pt x="144" y="125"/>
                  </a:lnTo>
                  <a:lnTo>
                    <a:pt x="138" y="137"/>
                  </a:lnTo>
                  <a:lnTo>
                    <a:pt x="120" y="131"/>
                  </a:lnTo>
                  <a:lnTo>
                    <a:pt x="108" y="125"/>
                  </a:lnTo>
                  <a:lnTo>
                    <a:pt x="84" y="113"/>
                  </a:lnTo>
                  <a:lnTo>
                    <a:pt x="72" y="131"/>
                  </a:lnTo>
                  <a:lnTo>
                    <a:pt x="72" y="149"/>
                  </a:lnTo>
                  <a:lnTo>
                    <a:pt x="48" y="143"/>
                  </a:lnTo>
                  <a:lnTo>
                    <a:pt x="36" y="149"/>
                  </a:lnTo>
                  <a:lnTo>
                    <a:pt x="30" y="173"/>
                  </a:lnTo>
                  <a:lnTo>
                    <a:pt x="24" y="155"/>
                  </a:lnTo>
                  <a:lnTo>
                    <a:pt x="6" y="125"/>
                  </a:lnTo>
                  <a:lnTo>
                    <a:pt x="0" y="101"/>
                  </a:lnTo>
                  <a:lnTo>
                    <a:pt x="6" y="83"/>
                  </a:lnTo>
                  <a:lnTo>
                    <a:pt x="18" y="65"/>
                  </a:lnTo>
                  <a:lnTo>
                    <a:pt x="36" y="59"/>
                  </a:lnTo>
                  <a:lnTo>
                    <a:pt x="36" y="65"/>
                  </a:lnTo>
                  <a:lnTo>
                    <a:pt x="48" y="59"/>
                  </a:lnTo>
                  <a:lnTo>
                    <a:pt x="72" y="59"/>
                  </a:lnTo>
                  <a:lnTo>
                    <a:pt x="78" y="47"/>
                  </a:lnTo>
                  <a:close/>
                </a:path>
              </a:pathLst>
            </a:custGeom>
            <a:solidFill>
              <a:srgbClr val="415A6B"/>
            </a:solidFill>
            <a:ln w="9525">
              <a:solidFill>
                <a:srgbClr val="000000"/>
              </a:solidFill>
              <a:prstDash val="solid"/>
              <a:round/>
              <a:headEnd/>
              <a:tailEnd/>
            </a:ln>
          </p:spPr>
          <p:txBody>
            <a:bodyPr/>
            <a:lstStyle/>
            <a:p>
              <a:endParaRPr lang="en-US"/>
            </a:p>
          </p:txBody>
        </p:sp>
        <p:sp>
          <p:nvSpPr>
            <p:cNvPr id="11413" name="Freeform 167"/>
            <p:cNvSpPr>
              <a:spLocks noChangeAspect="1"/>
            </p:cNvSpPr>
            <p:nvPr/>
          </p:nvSpPr>
          <p:spPr bwMode="auto">
            <a:xfrm>
              <a:off x="2231" y="2301"/>
              <a:ext cx="49" cy="20"/>
            </a:xfrm>
            <a:custGeom>
              <a:avLst/>
              <a:gdLst>
                <a:gd name="T0" fmla="*/ 0 w 48"/>
                <a:gd name="T1" fmla="*/ 16 h 18"/>
                <a:gd name="T2" fmla="*/ 0 w 48"/>
                <a:gd name="T3" fmla="*/ 46 h 18"/>
                <a:gd name="T4" fmla="*/ 12 w 48"/>
                <a:gd name="T5" fmla="*/ 30 h 18"/>
                <a:gd name="T6" fmla="*/ 33 w 48"/>
                <a:gd name="T7" fmla="*/ 16 h 18"/>
                <a:gd name="T8" fmla="*/ 57 w 48"/>
                <a:gd name="T9" fmla="*/ 30 h 18"/>
                <a:gd name="T10" fmla="*/ 51 w 48"/>
                <a:gd name="T11" fmla="*/ 16 h 18"/>
                <a:gd name="T12" fmla="*/ 33 w 48"/>
                <a:gd name="T13" fmla="*/ 0 h 18"/>
                <a:gd name="T14" fmla="*/ 18 w 48"/>
                <a:gd name="T15" fmla="*/ 16 h 18"/>
                <a:gd name="T16" fmla="*/ 0 w 48"/>
                <a:gd name="T17" fmla="*/ 16 h 18"/>
                <a:gd name="T18" fmla="*/ 0 w 48"/>
                <a:gd name="T19" fmla="*/ 16 h 18"/>
                <a:gd name="T20" fmla="*/ 18 w 48"/>
                <a:gd name="T21" fmla="*/ 16 h 18"/>
                <a:gd name="T22" fmla="*/ 6 w 48"/>
                <a:gd name="T23" fmla="*/ 30 h 18"/>
                <a:gd name="T24" fmla="*/ 0 w 48"/>
                <a:gd name="T25" fmla="*/ 16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18">
                  <a:moveTo>
                    <a:pt x="0" y="6"/>
                  </a:moveTo>
                  <a:lnTo>
                    <a:pt x="0" y="18"/>
                  </a:lnTo>
                  <a:lnTo>
                    <a:pt x="12" y="12"/>
                  </a:lnTo>
                  <a:lnTo>
                    <a:pt x="24" y="6"/>
                  </a:lnTo>
                  <a:lnTo>
                    <a:pt x="48" y="12"/>
                  </a:lnTo>
                  <a:lnTo>
                    <a:pt x="42" y="6"/>
                  </a:lnTo>
                  <a:lnTo>
                    <a:pt x="24" y="0"/>
                  </a:lnTo>
                  <a:lnTo>
                    <a:pt x="18" y="6"/>
                  </a:lnTo>
                  <a:lnTo>
                    <a:pt x="0" y="6"/>
                  </a:lnTo>
                  <a:lnTo>
                    <a:pt x="18" y="6"/>
                  </a:lnTo>
                  <a:lnTo>
                    <a:pt x="6" y="12"/>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414" name="Freeform 168"/>
            <p:cNvSpPr>
              <a:spLocks noChangeAspect="1"/>
            </p:cNvSpPr>
            <p:nvPr/>
          </p:nvSpPr>
          <p:spPr bwMode="auto">
            <a:xfrm>
              <a:off x="2467" y="2362"/>
              <a:ext cx="79" cy="141"/>
            </a:xfrm>
            <a:custGeom>
              <a:avLst/>
              <a:gdLst>
                <a:gd name="T0" fmla="*/ 75 w 78"/>
                <a:gd name="T1" fmla="*/ 316 h 125"/>
                <a:gd name="T2" fmla="*/ 63 w 78"/>
                <a:gd name="T3" fmla="*/ 332 h 125"/>
                <a:gd name="T4" fmla="*/ 51 w 78"/>
                <a:gd name="T5" fmla="*/ 351 h 125"/>
                <a:gd name="T6" fmla="*/ 18 w 78"/>
                <a:gd name="T7" fmla="*/ 369 h 125"/>
                <a:gd name="T8" fmla="*/ 0 w 78"/>
                <a:gd name="T9" fmla="*/ 351 h 125"/>
                <a:gd name="T10" fmla="*/ 6 w 78"/>
                <a:gd name="T11" fmla="*/ 351 h 125"/>
                <a:gd name="T12" fmla="*/ 6 w 78"/>
                <a:gd name="T13" fmla="*/ 301 h 125"/>
                <a:gd name="T14" fmla="*/ 0 w 78"/>
                <a:gd name="T15" fmla="*/ 261 h 125"/>
                <a:gd name="T16" fmla="*/ 6 w 78"/>
                <a:gd name="T17" fmla="*/ 211 h 125"/>
                <a:gd name="T18" fmla="*/ 12 w 78"/>
                <a:gd name="T19" fmla="*/ 177 h 125"/>
                <a:gd name="T20" fmla="*/ 12 w 78"/>
                <a:gd name="T21" fmla="*/ 102 h 125"/>
                <a:gd name="T22" fmla="*/ 6 w 78"/>
                <a:gd name="T23" fmla="*/ 18 h 125"/>
                <a:gd name="T24" fmla="*/ 30 w 78"/>
                <a:gd name="T25" fmla="*/ 0 h 125"/>
                <a:gd name="T26" fmla="*/ 57 w 78"/>
                <a:gd name="T27" fmla="*/ 0 h 125"/>
                <a:gd name="T28" fmla="*/ 63 w 78"/>
                <a:gd name="T29" fmla="*/ 0 h 125"/>
                <a:gd name="T30" fmla="*/ 63 w 78"/>
                <a:gd name="T31" fmla="*/ 18 h 125"/>
                <a:gd name="T32" fmla="*/ 75 w 78"/>
                <a:gd name="T33" fmla="*/ 68 h 125"/>
                <a:gd name="T34" fmla="*/ 75 w 78"/>
                <a:gd name="T35" fmla="*/ 102 h 125"/>
                <a:gd name="T36" fmla="*/ 75 w 78"/>
                <a:gd name="T37" fmla="*/ 141 h 125"/>
                <a:gd name="T38" fmla="*/ 75 w 78"/>
                <a:gd name="T39" fmla="*/ 177 h 125"/>
                <a:gd name="T40" fmla="*/ 75 w 78"/>
                <a:gd name="T41" fmla="*/ 228 h 125"/>
                <a:gd name="T42" fmla="*/ 75 w 78"/>
                <a:gd name="T43" fmla="*/ 261 h 125"/>
                <a:gd name="T44" fmla="*/ 87 w 78"/>
                <a:gd name="T45" fmla="*/ 301 h 125"/>
                <a:gd name="T46" fmla="*/ 81 w 78"/>
                <a:gd name="T47" fmla="*/ 316 h 125"/>
                <a:gd name="T48" fmla="*/ 69 w 78"/>
                <a:gd name="T49" fmla="*/ 301 h 125"/>
                <a:gd name="T50" fmla="*/ 75 w 78"/>
                <a:gd name="T51" fmla="*/ 316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8" h="125">
                  <a:moveTo>
                    <a:pt x="66" y="107"/>
                  </a:moveTo>
                  <a:lnTo>
                    <a:pt x="54" y="113"/>
                  </a:lnTo>
                  <a:lnTo>
                    <a:pt x="42" y="119"/>
                  </a:lnTo>
                  <a:lnTo>
                    <a:pt x="18" y="125"/>
                  </a:lnTo>
                  <a:lnTo>
                    <a:pt x="0" y="119"/>
                  </a:lnTo>
                  <a:lnTo>
                    <a:pt x="6" y="119"/>
                  </a:lnTo>
                  <a:lnTo>
                    <a:pt x="6" y="101"/>
                  </a:lnTo>
                  <a:lnTo>
                    <a:pt x="0" y="89"/>
                  </a:lnTo>
                  <a:lnTo>
                    <a:pt x="6" y="71"/>
                  </a:lnTo>
                  <a:lnTo>
                    <a:pt x="12" y="59"/>
                  </a:lnTo>
                  <a:lnTo>
                    <a:pt x="12" y="35"/>
                  </a:lnTo>
                  <a:lnTo>
                    <a:pt x="6" y="6"/>
                  </a:lnTo>
                  <a:lnTo>
                    <a:pt x="30" y="0"/>
                  </a:lnTo>
                  <a:lnTo>
                    <a:pt x="48" y="0"/>
                  </a:lnTo>
                  <a:lnTo>
                    <a:pt x="54" y="0"/>
                  </a:lnTo>
                  <a:lnTo>
                    <a:pt x="54" y="6"/>
                  </a:lnTo>
                  <a:lnTo>
                    <a:pt x="66" y="23"/>
                  </a:lnTo>
                  <a:lnTo>
                    <a:pt x="66" y="35"/>
                  </a:lnTo>
                  <a:lnTo>
                    <a:pt x="66" y="47"/>
                  </a:lnTo>
                  <a:lnTo>
                    <a:pt x="66" y="59"/>
                  </a:lnTo>
                  <a:lnTo>
                    <a:pt x="66" y="77"/>
                  </a:lnTo>
                  <a:lnTo>
                    <a:pt x="66" y="89"/>
                  </a:lnTo>
                  <a:lnTo>
                    <a:pt x="78" y="101"/>
                  </a:lnTo>
                  <a:lnTo>
                    <a:pt x="72" y="107"/>
                  </a:lnTo>
                  <a:lnTo>
                    <a:pt x="60" y="101"/>
                  </a:lnTo>
                  <a:lnTo>
                    <a:pt x="66" y="107"/>
                  </a:lnTo>
                  <a:close/>
                </a:path>
              </a:pathLst>
            </a:custGeom>
            <a:solidFill>
              <a:srgbClr val="415A6B"/>
            </a:solidFill>
            <a:ln w="9525">
              <a:solidFill>
                <a:srgbClr val="000000"/>
              </a:solidFill>
              <a:prstDash val="solid"/>
              <a:round/>
              <a:headEnd/>
              <a:tailEnd/>
            </a:ln>
          </p:spPr>
          <p:txBody>
            <a:bodyPr/>
            <a:lstStyle/>
            <a:p>
              <a:endParaRPr lang="en-US"/>
            </a:p>
          </p:txBody>
        </p:sp>
        <p:sp>
          <p:nvSpPr>
            <p:cNvPr id="11415" name="Freeform 169"/>
            <p:cNvSpPr>
              <a:spLocks noChangeAspect="1"/>
            </p:cNvSpPr>
            <p:nvPr/>
          </p:nvSpPr>
          <p:spPr bwMode="auto">
            <a:xfrm>
              <a:off x="2261" y="2328"/>
              <a:ext cx="127" cy="121"/>
            </a:xfrm>
            <a:custGeom>
              <a:avLst/>
              <a:gdLst>
                <a:gd name="T0" fmla="*/ 131 w 125"/>
                <a:gd name="T1" fmla="*/ 75 h 107"/>
                <a:gd name="T2" fmla="*/ 125 w 125"/>
                <a:gd name="T3" fmla="*/ 89 h 107"/>
                <a:gd name="T4" fmla="*/ 131 w 125"/>
                <a:gd name="T5" fmla="*/ 89 h 107"/>
                <a:gd name="T6" fmla="*/ 137 w 125"/>
                <a:gd name="T7" fmla="*/ 145 h 107"/>
                <a:gd name="T8" fmla="*/ 137 w 125"/>
                <a:gd name="T9" fmla="*/ 198 h 107"/>
                <a:gd name="T10" fmla="*/ 137 w 125"/>
                <a:gd name="T11" fmla="*/ 213 h 107"/>
                <a:gd name="T12" fmla="*/ 137 w 125"/>
                <a:gd name="T13" fmla="*/ 213 h 107"/>
                <a:gd name="T14" fmla="*/ 143 w 125"/>
                <a:gd name="T15" fmla="*/ 233 h 107"/>
                <a:gd name="T16" fmla="*/ 143 w 125"/>
                <a:gd name="T17" fmla="*/ 252 h 107"/>
                <a:gd name="T18" fmla="*/ 131 w 125"/>
                <a:gd name="T19" fmla="*/ 252 h 107"/>
                <a:gd name="T20" fmla="*/ 137 w 125"/>
                <a:gd name="T21" fmla="*/ 286 h 107"/>
                <a:gd name="T22" fmla="*/ 131 w 125"/>
                <a:gd name="T23" fmla="*/ 305 h 107"/>
                <a:gd name="T24" fmla="*/ 131 w 125"/>
                <a:gd name="T25" fmla="*/ 305 h 107"/>
                <a:gd name="T26" fmla="*/ 125 w 125"/>
                <a:gd name="T27" fmla="*/ 305 h 107"/>
                <a:gd name="T28" fmla="*/ 119 w 125"/>
                <a:gd name="T29" fmla="*/ 323 h 107"/>
                <a:gd name="T30" fmla="*/ 113 w 125"/>
                <a:gd name="T31" fmla="*/ 305 h 107"/>
                <a:gd name="T32" fmla="*/ 102 w 125"/>
                <a:gd name="T33" fmla="*/ 252 h 107"/>
                <a:gd name="T34" fmla="*/ 86 w 125"/>
                <a:gd name="T35" fmla="*/ 252 h 107"/>
                <a:gd name="T36" fmla="*/ 80 w 125"/>
                <a:gd name="T37" fmla="*/ 252 h 107"/>
                <a:gd name="T38" fmla="*/ 86 w 125"/>
                <a:gd name="T39" fmla="*/ 213 h 107"/>
                <a:gd name="T40" fmla="*/ 74 w 125"/>
                <a:gd name="T41" fmla="*/ 161 h 107"/>
                <a:gd name="T42" fmla="*/ 50 w 125"/>
                <a:gd name="T43" fmla="*/ 179 h 107"/>
                <a:gd name="T44" fmla="*/ 24 w 125"/>
                <a:gd name="T45" fmla="*/ 213 h 107"/>
                <a:gd name="T46" fmla="*/ 24 w 125"/>
                <a:gd name="T47" fmla="*/ 198 h 107"/>
                <a:gd name="T48" fmla="*/ 24 w 125"/>
                <a:gd name="T49" fmla="*/ 179 h 107"/>
                <a:gd name="T50" fmla="*/ 18 w 125"/>
                <a:gd name="T51" fmla="*/ 161 h 107"/>
                <a:gd name="T52" fmla="*/ 12 w 125"/>
                <a:gd name="T53" fmla="*/ 161 h 107"/>
                <a:gd name="T54" fmla="*/ 6 w 125"/>
                <a:gd name="T55" fmla="*/ 126 h 107"/>
                <a:gd name="T56" fmla="*/ 6 w 125"/>
                <a:gd name="T57" fmla="*/ 110 h 107"/>
                <a:gd name="T58" fmla="*/ 0 w 125"/>
                <a:gd name="T59" fmla="*/ 110 h 107"/>
                <a:gd name="T60" fmla="*/ 0 w 125"/>
                <a:gd name="T61" fmla="*/ 110 h 107"/>
                <a:gd name="T62" fmla="*/ 0 w 125"/>
                <a:gd name="T63" fmla="*/ 110 h 107"/>
                <a:gd name="T64" fmla="*/ 0 w 125"/>
                <a:gd name="T65" fmla="*/ 110 h 107"/>
                <a:gd name="T66" fmla="*/ 0 w 125"/>
                <a:gd name="T67" fmla="*/ 75 h 107"/>
                <a:gd name="T68" fmla="*/ 18 w 125"/>
                <a:gd name="T69" fmla="*/ 53 h 107"/>
                <a:gd name="T70" fmla="*/ 18 w 125"/>
                <a:gd name="T71" fmla="*/ 18 h 107"/>
                <a:gd name="T72" fmla="*/ 18 w 125"/>
                <a:gd name="T73" fmla="*/ 0 h 107"/>
                <a:gd name="T74" fmla="*/ 45 w 125"/>
                <a:gd name="T75" fmla="*/ 18 h 107"/>
                <a:gd name="T76" fmla="*/ 68 w 125"/>
                <a:gd name="T77" fmla="*/ 18 h 107"/>
                <a:gd name="T78" fmla="*/ 68 w 125"/>
                <a:gd name="T79" fmla="*/ 37 h 107"/>
                <a:gd name="T80" fmla="*/ 80 w 125"/>
                <a:gd name="T81" fmla="*/ 37 h 107"/>
                <a:gd name="T82" fmla="*/ 86 w 125"/>
                <a:gd name="T83" fmla="*/ 37 h 107"/>
                <a:gd name="T84" fmla="*/ 92 w 125"/>
                <a:gd name="T85" fmla="*/ 37 h 107"/>
                <a:gd name="T86" fmla="*/ 113 w 125"/>
                <a:gd name="T87" fmla="*/ 18 h 107"/>
                <a:gd name="T88" fmla="*/ 119 w 125"/>
                <a:gd name="T89" fmla="*/ 18 h 107"/>
                <a:gd name="T90" fmla="*/ 125 w 125"/>
                <a:gd name="T91" fmla="*/ 53 h 107"/>
                <a:gd name="T92" fmla="*/ 131 w 125"/>
                <a:gd name="T93" fmla="*/ 75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 h="107">
                  <a:moveTo>
                    <a:pt x="113" y="24"/>
                  </a:moveTo>
                  <a:lnTo>
                    <a:pt x="107" y="30"/>
                  </a:lnTo>
                  <a:lnTo>
                    <a:pt x="113" y="30"/>
                  </a:lnTo>
                  <a:lnTo>
                    <a:pt x="119" y="48"/>
                  </a:lnTo>
                  <a:lnTo>
                    <a:pt x="119" y="65"/>
                  </a:lnTo>
                  <a:lnTo>
                    <a:pt x="119" y="71"/>
                  </a:lnTo>
                  <a:lnTo>
                    <a:pt x="125" y="77"/>
                  </a:lnTo>
                  <a:lnTo>
                    <a:pt x="125" y="83"/>
                  </a:lnTo>
                  <a:lnTo>
                    <a:pt x="113" y="83"/>
                  </a:lnTo>
                  <a:lnTo>
                    <a:pt x="119" y="95"/>
                  </a:lnTo>
                  <a:lnTo>
                    <a:pt x="113" y="101"/>
                  </a:lnTo>
                  <a:lnTo>
                    <a:pt x="107" y="101"/>
                  </a:lnTo>
                  <a:lnTo>
                    <a:pt x="101" y="107"/>
                  </a:lnTo>
                  <a:lnTo>
                    <a:pt x="95" y="101"/>
                  </a:lnTo>
                  <a:lnTo>
                    <a:pt x="89" y="83"/>
                  </a:lnTo>
                  <a:lnTo>
                    <a:pt x="77" y="83"/>
                  </a:lnTo>
                  <a:lnTo>
                    <a:pt x="71" y="83"/>
                  </a:lnTo>
                  <a:lnTo>
                    <a:pt x="77" y="71"/>
                  </a:lnTo>
                  <a:lnTo>
                    <a:pt x="65" y="53"/>
                  </a:lnTo>
                  <a:lnTo>
                    <a:pt x="41" y="59"/>
                  </a:lnTo>
                  <a:lnTo>
                    <a:pt x="24" y="71"/>
                  </a:lnTo>
                  <a:lnTo>
                    <a:pt x="24" y="65"/>
                  </a:lnTo>
                  <a:lnTo>
                    <a:pt x="24" y="59"/>
                  </a:lnTo>
                  <a:lnTo>
                    <a:pt x="18" y="53"/>
                  </a:lnTo>
                  <a:lnTo>
                    <a:pt x="12" y="53"/>
                  </a:lnTo>
                  <a:lnTo>
                    <a:pt x="6" y="42"/>
                  </a:lnTo>
                  <a:lnTo>
                    <a:pt x="6" y="36"/>
                  </a:lnTo>
                  <a:lnTo>
                    <a:pt x="0" y="36"/>
                  </a:lnTo>
                  <a:lnTo>
                    <a:pt x="0" y="24"/>
                  </a:lnTo>
                  <a:lnTo>
                    <a:pt x="18" y="18"/>
                  </a:lnTo>
                  <a:lnTo>
                    <a:pt x="18" y="6"/>
                  </a:lnTo>
                  <a:lnTo>
                    <a:pt x="18" y="0"/>
                  </a:lnTo>
                  <a:lnTo>
                    <a:pt x="36" y="6"/>
                  </a:lnTo>
                  <a:lnTo>
                    <a:pt x="59" y="6"/>
                  </a:lnTo>
                  <a:lnTo>
                    <a:pt x="59" y="12"/>
                  </a:lnTo>
                  <a:lnTo>
                    <a:pt x="71" y="12"/>
                  </a:lnTo>
                  <a:lnTo>
                    <a:pt x="77" y="12"/>
                  </a:lnTo>
                  <a:lnTo>
                    <a:pt x="83" y="12"/>
                  </a:lnTo>
                  <a:lnTo>
                    <a:pt x="95" y="6"/>
                  </a:lnTo>
                  <a:lnTo>
                    <a:pt x="101" y="6"/>
                  </a:lnTo>
                  <a:lnTo>
                    <a:pt x="107" y="18"/>
                  </a:lnTo>
                  <a:lnTo>
                    <a:pt x="113" y="24"/>
                  </a:lnTo>
                  <a:close/>
                </a:path>
              </a:pathLst>
            </a:custGeom>
            <a:solidFill>
              <a:srgbClr val="415A6B"/>
            </a:solidFill>
            <a:ln w="9525">
              <a:solidFill>
                <a:srgbClr val="000000"/>
              </a:solidFill>
              <a:prstDash val="solid"/>
              <a:round/>
              <a:headEnd/>
              <a:tailEnd/>
            </a:ln>
          </p:spPr>
          <p:txBody>
            <a:bodyPr/>
            <a:lstStyle/>
            <a:p>
              <a:endParaRPr lang="en-US"/>
            </a:p>
          </p:txBody>
        </p:sp>
        <p:sp>
          <p:nvSpPr>
            <p:cNvPr id="11416" name="Freeform 170"/>
            <p:cNvSpPr>
              <a:spLocks noChangeAspect="1"/>
            </p:cNvSpPr>
            <p:nvPr/>
          </p:nvSpPr>
          <p:spPr bwMode="auto">
            <a:xfrm>
              <a:off x="2231" y="2328"/>
              <a:ext cx="49" cy="41"/>
            </a:xfrm>
            <a:custGeom>
              <a:avLst/>
              <a:gdLst>
                <a:gd name="T0" fmla="*/ 33 w 48"/>
                <a:gd name="T1" fmla="*/ 76 h 36"/>
                <a:gd name="T2" fmla="*/ 33 w 48"/>
                <a:gd name="T3" fmla="*/ 76 h 36"/>
                <a:gd name="T4" fmla="*/ 33 w 48"/>
                <a:gd name="T5" fmla="*/ 96 h 36"/>
                <a:gd name="T6" fmla="*/ 39 w 48"/>
                <a:gd name="T7" fmla="*/ 120 h 36"/>
                <a:gd name="T8" fmla="*/ 39 w 48"/>
                <a:gd name="T9" fmla="*/ 76 h 36"/>
                <a:gd name="T10" fmla="*/ 57 w 48"/>
                <a:gd name="T11" fmla="*/ 59 h 36"/>
                <a:gd name="T12" fmla="*/ 57 w 48"/>
                <a:gd name="T13" fmla="*/ 19 h 36"/>
                <a:gd name="T14" fmla="*/ 57 w 48"/>
                <a:gd name="T15" fmla="*/ 0 h 36"/>
                <a:gd name="T16" fmla="*/ 33 w 48"/>
                <a:gd name="T17" fmla="*/ 0 h 36"/>
                <a:gd name="T18" fmla="*/ 0 w 48"/>
                <a:gd name="T19" fmla="*/ 19 h 36"/>
                <a:gd name="T20" fmla="*/ 6 w 48"/>
                <a:gd name="T21" fmla="*/ 19 h 36"/>
                <a:gd name="T22" fmla="*/ 6 w 48"/>
                <a:gd name="T23" fmla="*/ 40 h 36"/>
                <a:gd name="T24" fmla="*/ 12 w 48"/>
                <a:gd name="T25" fmla="*/ 40 h 36"/>
                <a:gd name="T26" fmla="*/ 12 w 48"/>
                <a:gd name="T27" fmla="*/ 59 h 36"/>
                <a:gd name="T28" fmla="*/ 33 w 48"/>
                <a:gd name="T29" fmla="*/ 59 h 36"/>
                <a:gd name="T30" fmla="*/ 39 w 48"/>
                <a:gd name="T31" fmla="*/ 59 h 36"/>
                <a:gd name="T32" fmla="*/ 18 w 48"/>
                <a:gd name="T33" fmla="*/ 59 h 36"/>
                <a:gd name="T34" fmla="*/ 33 w 48"/>
                <a:gd name="T35" fmla="*/ 76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36">
                  <a:moveTo>
                    <a:pt x="24" y="24"/>
                  </a:moveTo>
                  <a:lnTo>
                    <a:pt x="24" y="24"/>
                  </a:lnTo>
                  <a:lnTo>
                    <a:pt x="24" y="30"/>
                  </a:lnTo>
                  <a:lnTo>
                    <a:pt x="30" y="36"/>
                  </a:lnTo>
                  <a:lnTo>
                    <a:pt x="30" y="24"/>
                  </a:lnTo>
                  <a:lnTo>
                    <a:pt x="48" y="18"/>
                  </a:lnTo>
                  <a:lnTo>
                    <a:pt x="48" y="6"/>
                  </a:lnTo>
                  <a:lnTo>
                    <a:pt x="48" y="0"/>
                  </a:lnTo>
                  <a:lnTo>
                    <a:pt x="24" y="0"/>
                  </a:lnTo>
                  <a:lnTo>
                    <a:pt x="0" y="6"/>
                  </a:lnTo>
                  <a:lnTo>
                    <a:pt x="6" y="6"/>
                  </a:lnTo>
                  <a:lnTo>
                    <a:pt x="6" y="12"/>
                  </a:lnTo>
                  <a:lnTo>
                    <a:pt x="12" y="12"/>
                  </a:lnTo>
                  <a:lnTo>
                    <a:pt x="12" y="18"/>
                  </a:lnTo>
                  <a:lnTo>
                    <a:pt x="24" y="18"/>
                  </a:lnTo>
                  <a:lnTo>
                    <a:pt x="30" y="18"/>
                  </a:lnTo>
                  <a:lnTo>
                    <a:pt x="18" y="18"/>
                  </a:lnTo>
                  <a:lnTo>
                    <a:pt x="24" y="24"/>
                  </a:lnTo>
                  <a:close/>
                </a:path>
              </a:pathLst>
            </a:custGeom>
            <a:solidFill>
              <a:srgbClr val="415A6B"/>
            </a:solidFill>
            <a:ln w="9525">
              <a:solidFill>
                <a:srgbClr val="000000"/>
              </a:solidFill>
              <a:prstDash val="solid"/>
              <a:round/>
              <a:headEnd/>
              <a:tailEnd/>
            </a:ln>
          </p:spPr>
          <p:txBody>
            <a:bodyPr/>
            <a:lstStyle/>
            <a:p>
              <a:endParaRPr lang="en-US"/>
            </a:p>
          </p:txBody>
        </p:sp>
        <p:sp>
          <p:nvSpPr>
            <p:cNvPr id="11417" name="Freeform 171"/>
            <p:cNvSpPr>
              <a:spLocks noChangeAspect="1"/>
            </p:cNvSpPr>
            <p:nvPr/>
          </p:nvSpPr>
          <p:spPr bwMode="auto">
            <a:xfrm>
              <a:off x="2377" y="2375"/>
              <a:ext cx="102" cy="141"/>
            </a:xfrm>
            <a:custGeom>
              <a:avLst/>
              <a:gdLst>
                <a:gd name="T0" fmla="*/ 60 w 102"/>
                <a:gd name="T1" fmla="*/ 18 h 125"/>
                <a:gd name="T2" fmla="*/ 48 w 102"/>
                <a:gd name="T3" fmla="*/ 18 h 125"/>
                <a:gd name="T4" fmla="*/ 36 w 102"/>
                <a:gd name="T5" fmla="*/ 18 h 125"/>
                <a:gd name="T6" fmla="*/ 36 w 102"/>
                <a:gd name="T7" fmla="*/ 0 h 125"/>
                <a:gd name="T8" fmla="*/ 30 w 102"/>
                <a:gd name="T9" fmla="*/ 0 h 125"/>
                <a:gd name="T10" fmla="*/ 24 w 102"/>
                <a:gd name="T11" fmla="*/ 18 h 125"/>
                <a:gd name="T12" fmla="*/ 12 w 102"/>
                <a:gd name="T13" fmla="*/ 18 h 125"/>
                <a:gd name="T14" fmla="*/ 6 w 102"/>
                <a:gd name="T15" fmla="*/ 18 h 125"/>
                <a:gd name="T16" fmla="*/ 6 w 102"/>
                <a:gd name="T17" fmla="*/ 68 h 125"/>
                <a:gd name="T18" fmla="*/ 6 w 102"/>
                <a:gd name="T19" fmla="*/ 87 h 125"/>
                <a:gd name="T20" fmla="*/ 6 w 102"/>
                <a:gd name="T21" fmla="*/ 87 h 125"/>
                <a:gd name="T22" fmla="*/ 12 w 102"/>
                <a:gd name="T23" fmla="*/ 102 h 125"/>
                <a:gd name="T24" fmla="*/ 12 w 102"/>
                <a:gd name="T25" fmla="*/ 123 h 125"/>
                <a:gd name="T26" fmla="*/ 0 w 102"/>
                <a:gd name="T27" fmla="*/ 123 h 125"/>
                <a:gd name="T28" fmla="*/ 6 w 102"/>
                <a:gd name="T29" fmla="*/ 159 h 125"/>
                <a:gd name="T30" fmla="*/ 0 w 102"/>
                <a:gd name="T31" fmla="*/ 177 h 125"/>
                <a:gd name="T32" fmla="*/ 0 w 102"/>
                <a:gd name="T33" fmla="*/ 177 h 125"/>
                <a:gd name="T34" fmla="*/ 0 w 102"/>
                <a:gd name="T35" fmla="*/ 228 h 125"/>
                <a:gd name="T36" fmla="*/ 0 w 102"/>
                <a:gd name="T37" fmla="*/ 246 h 125"/>
                <a:gd name="T38" fmla="*/ 12 w 102"/>
                <a:gd name="T39" fmla="*/ 261 h 125"/>
                <a:gd name="T40" fmla="*/ 18 w 102"/>
                <a:gd name="T41" fmla="*/ 301 h 125"/>
                <a:gd name="T42" fmla="*/ 12 w 102"/>
                <a:gd name="T43" fmla="*/ 369 h 125"/>
                <a:gd name="T44" fmla="*/ 36 w 102"/>
                <a:gd name="T45" fmla="*/ 332 h 125"/>
                <a:gd name="T46" fmla="*/ 60 w 102"/>
                <a:gd name="T47" fmla="*/ 316 h 125"/>
                <a:gd name="T48" fmla="*/ 54 w 102"/>
                <a:gd name="T49" fmla="*/ 316 h 125"/>
                <a:gd name="T50" fmla="*/ 78 w 102"/>
                <a:gd name="T51" fmla="*/ 316 h 125"/>
                <a:gd name="T52" fmla="*/ 66 w 102"/>
                <a:gd name="T53" fmla="*/ 316 h 125"/>
                <a:gd name="T54" fmla="*/ 78 w 102"/>
                <a:gd name="T55" fmla="*/ 316 h 125"/>
                <a:gd name="T56" fmla="*/ 90 w 102"/>
                <a:gd name="T57" fmla="*/ 316 h 125"/>
                <a:gd name="T58" fmla="*/ 90 w 102"/>
                <a:gd name="T59" fmla="*/ 316 h 125"/>
                <a:gd name="T60" fmla="*/ 96 w 102"/>
                <a:gd name="T61" fmla="*/ 316 h 125"/>
                <a:gd name="T62" fmla="*/ 96 w 102"/>
                <a:gd name="T63" fmla="*/ 261 h 125"/>
                <a:gd name="T64" fmla="*/ 90 w 102"/>
                <a:gd name="T65" fmla="*/ 228 h 125"/>
                <a:gd name="T66" fmla="*/ 96 w 102"/>
                <a:gd name="T67" fmla="*/ 177 h 125"/>
                <a:gd name="T68" fmla="*/ 102 w 102"/>
                <a:gd name="T69" fmla="*/ 141 h 125"/>
                <a:gd name="T70" fmla="*/ 102 w 102"/>
                <a:gd name="T71" fmla="*/ 68 h 125"/>
                <a:gd name="T72" fmla="*/ 84 w 102"/>
                <a:gd name="T73" fmla="*/ 33 h 125"/>
                <a:gd name="T74" fmla="*/ 66 w 102"/>
                <a:gd name="T75" fmla="*/ 49 h 125"/>
                <a:gd name="T76" fmla="*/ 60 w 102"/>
                <a:gd name="T77" fmla="*/ 18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25">
                  <a:moveTo>
                    <a:pt x="60" y="6"/>
                  </a:moveTo>
                  <a:lnTo>
                    <a:pt x="48" y="6"/>
                  </a:lnTo>
                  <a:lnTo>
                    <a:pt x="36" y="6"/>
                  </a:lnTo>
                  <a:lnTo>
                    <a:pt x="36" y="0"/>
                  </a:lnTo>
                  <a:lnTo>
                    <a:pt x="30" y="0"/>
                  </a:lnTo>
                  <a:lnTo>
                    <a:pt x="24" y="6"/>
                  </a:lnTo>
                  <a:lnTo>
                    <a:pt x="12" y="6"/>
                  </a:lnTo>
                  <a:lnTo>
                    <a:pt x="6" y="6"/>
                  </a:lnTo>
                  <a:lnTo>
                    <a:pt x="6" y="23"/>
                  </a:lnTo>
                  <a:lnTo>
                    <a:pt x="6" y="29"/>
                  </a:lnTo>
                  <a:lnTo>
                    <a:pt x="12" y="35"/>
                  </a:lnTo>
                  <a:lnTo>
                    <a:pt x="12" y="41"/>
                  </a:lnTo>
                  <a:lnTo>
                    <a:pt x="0" y="41"/>
                  </a:lnTo>
                  <a:lnTo>
                    <a:pt x="6" y="53"/>
                  </a:lnTo>
                  <a:lnTo>
                    <a:pt x="0" y="59"/>
                  </a:lnTo>
                  <a:lnTo>
                    <a:pt x="0" y="77"/>
                  </a:lnTo>
                  <a:lnTo>
                    <a:pt x="0" y="83"/>
                  </a:lnTo>
                  <a:lnTo>
                    <a:pt x="12" y="89"/>
                  </a:lnTo>
                  <a:lnTo>
                    <a:pt x="18" y="101"/>
                  </a:lnTo>
                  <a:lnTo>
                    <a:pt x="12" y="125"/>
                  </a:lnTo>
                  <a:lnTo>
                    <a:pt x="36" y="113"/>
                  </a:lnTo>
                  <a:lnTo>
                    <a:pt x="60" y="107"/>
                  </a:lnTo>
                  <a:lnTo>
                    <a:pt x="54" y="107"/>
                  </a:lnTo>
                  <a:lnTo>
                    <a:pt x="78" y="107"/>
                  </a:lnTo>
                  <a:lnTo>
                    <a:pt x="66" y="107"/>
                  </a:lnTo>
                  <a:lnTo>
                    <a:pt x="78" y="107"/>
                  </a:lnTo>
                  <a:lnTo>
                    <a:pt x="90" y="107"/>
                  </a:lnTo>
                  <a:lnTo>
                    <a:pt x="96" y="107"/>
                  </a:lnTo>
                  <a:lnTo>
                    <a:pt x="96" y="89"/>
                  </a:lnTo>
                  <a:lnTo>
                    <a:pt x="90" y="77"/>
                  </a:lnTo>
                  <a:lnTo>
                    <a:pt x="96" y="59"/>
                  </a:lnTo>
                  <a:lnTo>
                    <a:pt x="102" y="47"/>
                  </a:lnTo>
                  <a:lnTo>
                    <a:pt x="102" y="23"/>
                  </a:lnTo>
                  <a:lnTo>
                    <a:pt x="84" y="11"/>
                  </a:lnTo>
                  <a:lnTo>
                    <a:pt x="66" y="17"/>
                  </a:lnTo>
                  <a:lnTo>
                    <a:pt x="60" y="6"/>
                  </a:lnTo>
                  <a:close/>
                </a:path>
              </a:pathLst>
            </a:custGeom>
            <a:solidFill>
              <a:srgbClr val="415A6B"/>
            </a:solidFill>
            <a:ln w="9525">
              <a:solidFill>
                <a:srgbClr val="000000"/>
              </a:solidFill>
              <a:prstDash val="solid"/>
              <a:round/>
              <a:headEnd/>
              <a:tailEnd/>
            </a:ln>
          </p:spPr>
          <p:txBody>
            <a:bodyPr/>
            <a:lstStyle/>
            <a:p>
              <a:endParaRPr lang="en-US"/>
            </a:p>
          </p:txBody>
        </p:sp>
        <p:sp>
          <p:nvSpPr>
            <p:cNvPr id="11418" name="Freeform 172"/>
            <p:cNvSpPr>
              <a:spLocks noChangeAspect="1"/>
            </p:cNvSpPr>
            <p:nvPr/>
          </p:nvSpPr>
          <p:spPr bwMode="auto">
            <a:xfrm>
              <a:off x="2286" y="2388"/>
              <a:ext cx="54" cy="67"/>
            </a:xfrm>
            <a:custGeom>
              <a:avLst/>
              <a:gdLst>
                <a:gd name="T0" fmla="*/ 62 w 53"/>
                <a:gd name="T1" fmla="*/ 82 h 60"/>
                <a:gd name="T2" fmla="*/ 56 w 53"/>
                <a:gd name="T3" fmla="*/ 115 h 60"/>
                <a:gd name="T4" fmla="*/ 50 w 53"/>
                <a:gd name="T5" fmla="*/ 146 h 60"/>
                <a:gd name="T6" fmla="*/ 44 w 53"/>
                <a:gd name="T7" fmla="*/ 163 h 60"/>
                <a:gd name="T8" fmla="*/ 17 w 53"/>
                <a:gd name="T9" fmla="*/ 146 h 60"/>
                <a:gd name="T10" fmla="*/ 17 w 53"/>
                <a:gd name="T11" fmla="*/ 131 h 60"/>
                <a:gd name="T12" fmla="*/ 17 w 53"/>
                <a:gd name="T13" fmla="*/ 131 h 60"/>
                <a:gd name="T14" fmla="*/ 6 w 53"/>
                <a:gd name="T15" fmla="*/ 82 h 60"/>
                <a:gd name="T16" fmla="*/ 12 w 53"/>
                <a:gd name="T17" fmla="*/ 82 h 60"/>
                <a:gd name="T18" fmla="*/ 6 w 53"/>
                <a:gd name="T19" fmla="*/ 65 h 60"/>
                <a:gd name="T20" fmla="*/ 6 w 53"/>
                <a:gd name="T21" fmla="*/ 65 h 60"/>
                <a:gd name="T22" fmla="*/ 0 w 53"/>
                <a:gd name="T23" fmla="*/ 49 h 60"/>
                <a:gd name="T24" fmla="*/ 17 w 53"/>
                <a:gd name="T25" fmla="*/ 17 h 60"/>
                <a:gd name="T26" fmla="*/ 50 w 53"/>
                <a:gd name="T27" fmla="*/ 0 h 60"/>
                <a:gd name="T28" fmla="*/ 62 w 53"/>
                <a:gd name="T29" fmla="*/ 49 h 60"/>
                <a:gd name="T30" fmla="*/ 56 w 53"/>
                <a:gd name="T31" fmla="*/ 82 h 60"/>
                <a:gd name="T32" fmla="*/ 62 w 53"/>
                <a:gd name="T33" fmla="*/ 82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60">
                  <a:moveTo>
                    <a:pt x="53" y="30"/>
                  </a:moveTo>
                  <a:lnTo>
                    <a:pt x="47" y="42"/>
                  </a:lnTo>
                  <a:lnTo>
                    <a:pt x="41" y="54"/>
                  </a:lnTo>
                  <a:lnTo>
                    <a:pt x="35" y="60"/>
                  </a:lnTo>
                  <a:lnTo>
                    <a:pt x="17" y="54"/>
                  </a:lnTo>
                  <a:lnTo>
                    <a:pt x="17" y="48"/>
                  </a:lnTo>
                  <a:lnTo>
                    <a:pt x="6" y="30"/>
                  </a:lnTo>
                  <a:lnTo>
                    <a:pt x="12" y="30"/>
                  </a:lnTo>
                  <a:lnTo>
                    <a:pt x="6" y="24"/>
                  </a:lnTo>
                  <a:lnTo>
                    <a:pt x="0" y="18"/>
                  </a:lnTo>
                  <a:lnTo>
                    <a:pt x="17" y="6"/>
                  </a:lnTo>
                  <a:lnTo>
                    <a:pt x="41" y="0"/>
                  </a:lnTo>
                  <a:lnTo>
                    <a:pt x="53" y="18"/>
                  </a:lnTo>
                  <a:lnTo>
                    <a:pt x="47" y="30"/>
                  </a:lnTo>
                  <a:lnTo>
                    <a:pt x="53" y="30"/>
                  </a:lnTo>
                  <a:close/>
                </a:path>
              </a:pathLst>
            </a:custGeom>
            <a:solidFill>
              <a:srgbClr val="990033"/>
            </a:solidFill>
            <a:ln w="9525">
              <a:solidFill>
                <a:srgbClr val="000000"/>
              </a:solidFill>
              <a:prstDash val="solid"/>
              <a:round/>
              <a:headEnd/>
              <a:tailEnd/>
            </a:ln>
          </p:spPr>
          <p:txBody>
            <a:bodyPr/>
            <a:lstStyle/>
            <a:p>
              <a:endParaRPr lang="en-US"/>
            </a:p>
          </p:txBody>
        </p:sp>
        <p:sp>
          <p:nvSpPr>
            <p:cNvPr id="11419" name="Freeform 173"/>
            <p:cNvSpPr>
              <a:spLocks noChangeAspect="1"/>
            </p:cNvSpPr>
            <p:nvPr/>
          </p:nvSpPr>
          <p:spPr bwMode="auto">
            <a:xfrm>
              <a:off x="2522" y="2362"/>
              <a:ext cx="31" cy="114"/>
            </a:xfrm>
            <a:custGeom>
              <a:avLst/>
              <a:gdLst>
                <a:gd name="T0" fmla="*/ 12 w 30"/>
                <a:gd name="T1" fmla="*/ 18 h 101"/>
                <a:gd name="T2" fmla="*/ 0 w 30"/>
                <a:gd name="T3" fmla="*/ 0 h 101"/>
                <a:gd name="T4" fmla="*/ 0 w 30"/>
                <a:gd name="T5" fmla="*/ 18 h 101"/>
                <a:gd name="T6" fmla="*/ 12 w 30"/>
                <a:gd name="T7" fmla="*/ 68 h 101"/>
                <a:gd name="T8" fmla="*/ 12 w 30"/>
                <a:gd name="T9" fmla="*/ 105 h 101"/>
                <a:gd name="T10" fmla="*/ 12 w 30"/>
                <a:gd name="T11" fmla="*/ 141 h 101"/>
                <a:gd name="T12" fmla="*/ 12 w 30"/>
                <a:gd name="T13" fmla="*/ 177 h 101"/>
                <a:gd name="T14" fmla="*/ 12 w 30"/>
                <a:gd name="T15" fmla="*/ 228 h 101"/>
                <a:gd name="T16" fmla="*/ 12 w 30"/>
                <a:gd name="T17" fmla="*/ 265 h 101"/>
                <a:gd name="T18" fmla="*/ 33 w 30"/>
                <a:gd name="T19" fmla="*/ 302 h 101"/>
                <a:gd name="T20" fmla="*/ 39 w 30"/>
                <a:gd name="T21" fmla="*/ 302 h 101"/>
                <a:gd name="T22" fmla="*/ 39 w 30"/>
                <a:gd name="T23" fmla="*/ 211 h 101"/>
                <a:gd name="T24" fmla="*/ 39 w 30"/>
                <a:gd name="T25" fmla="*/ 159 h 101"/>
                <a:gd name="T26" fmla="*/ 39 w 30"/>
                <a:gd name="T27" fmla="*/ 123 h 101"/>
                <a:gd name="T28" fmla="*/ 33 w 30"/>
                <a:gd name="T29" fmla="*/ 68 h 101"/>
                <a:gd name="T30" fmla="*/ 27 w 30"/>
                <a:gd name="T31" fmla="*/ 37 h 101"/>
                <a:gd name="T32" fmla="*/ 27 w 30"/>
                <a:gd name="T33" fmla="*/ 18 h 101"/>
                <a:gd name="T34" fmla="*/ 12 w 30"/>
                <a:gd name="T35" fmla="*/ 18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101">
                  <a:moveTo>
                    <a:pt x="12" y="6"/>
                  </a:moveTo>
                  <a:lnTo>
                    <a:pt x="0" y="0"/>
                  </a:lnTo>
                  <a:lnTo>
                    <a:pt x="0" y="6"/>
                  </a:lnTo>
                  <a:lnTo>
                    <a:pt x="12" y="23"/>
                  </a:lnTo>
                  <a:lnTo>
                    <a:pt x="12" y="35"/>
                  </a:lnTo>
                  <a:lnTo>
                    <a:pt x="12" y="47"/>
                  </a:lnTo>
                  <a:lnTo>
                    <a:pt x="12" y="59"/>
                  </a:lnTo>
                  <a:lnTo>
                    <a:pt x="12" y="77"/>
                  </a:lnTo>
                  <a:lnTo>
                    <a:pt x="12" y="89"/>
                  </a:lnTo>
                  <a:lnTo>
                    <a:pt x="24" y="101"/>
                  </a:lnTo>
                  <a:lnTo>
                    <a:pt x="30" y="101"/>
                  </a:lnTo>
                  <a:lnTo>
                    <a:pt x="30" y="71"/>
                  </a:lnTo>
                  <a:lnTo>
                    <a:pt x="30" y="53"/>
                  </a:lnTo>
                  <a:lnTo>
                    <a:pt x="30" y="41"/>
                  </a:lnTo>
                  <a:lnTo>
                    <a:pt x="24" y="23"/>
                  </a:lnTo>
                  <a:lnTo>
                    <a:pt x="18" y="12"/>
                  </a:lnTo>
                  <a:lnTo>
                    <a:pt x="18" y="6"/>
                  </a:lnTo>
                  <a:lnTo>
                    <a:pt x="12" y="6"/>
                  </a:lnTo>
                  <a:close/>
                </a:path>
              </a:pathLst>
            </a:custGeom>
            <a:solidFill>
              <a:srgbClr val="415A6B"/>
            </a:solidFill>
            <a:ln w="9525">
              <a:solidFill>
                <a:srgbClr val="000000"/>
              </a:solidFill>
              <a:prstDash val="solid"/>
              <a:round/>
              <a:headEnd/>
              <a:tailEnd/>
            </a:ln>
          </p:spPr>
          <p:txBody>
            <a:bodyPr/>
            <a:lstStyle/>
            <a:p>
              <a:endParaRPr lang="en-US"/>
            </a:p>
          </p:txBody>
        </p:sp>
        <p:sp>
          <p:nvSpPr>
            <p:cNvPr id="11420" name="Freeform 174"/>
            <p:cNvSpPr>
              <a:spLocks noChangeAspect="1"/>
            </p:cNvSpPr>
            <p:nvPr/>
          </p:nvSpPr>
          <p:spPr bwMode="auto">
            <a:xfrm>
              <a:off x="2377" y="1783"/>
              <a:ext cx="357" cy="396"/>
            </a:xfrm>
            <a:custGeom>
              <a:avLst/>
              <a:gdLst>
                <a:gd name="T0" fmla="*/ 6 w 353"/>
                <a:gd name="T1" fmla="*/ 455 h 353"/>
                <a:gd name="T2" fmla="*/ 0 w 353"/>
                <a:gd name="T3" fmla="*/ 521 h 353"/>
                <a:gd name="T4" fmla="*/ 0 w 353"/>
                <a:gd name="T5" fmla="*/ 536 h 353"/>
                <a:gd name="T6" fmla="*/ 18 w 353"/>
                <a:gd name="T7" fmla="*/ 571 h 353"/>
                <a:gd name="T8" fmla="*/ 30 w 353"/>
                <a:gd name="T9" fmla="*/ 602 h 353"/>
                <a:gd name="T10" fmla="*/ 57 w 353"/>
                <a:gd name="T11" fmla="*/ 639 h 353"/>
                <a:gd name="T12" fmla="*/ 75 w 353"/>
                <a:gd name="T13" fmla="*/ 673 h 353"/>
                <a:gd name="T14" fmla="*/ 87 w 353"/>
                <a:gd name="T15" fmla="*/ 704 h 353"/>
                <a:gd name="T16" fmla="*/ 99 w 353"/>
                <a:gd name="T17" fmla="*/ 720 h 353"/>
                <a:gd name="T18" fmla="*/ 111 w 353"/>
                <a:gd name="T19" fmla="*/ 756 h 353"/>
                <a:gd name="T20" fmla="*/ 123 w 353"/>
                <a:gd name="T21" fmla="*/ 773 h 353"/>
                <a:gd name="T22" fmla="*/ 137 w 353"/>
                <a:gd name="T23" fmla="*/ 807 h 353"/>
                <a:gd name="T24" fmla="*/ 162 w 353"/>
                <a:gd name="T25" fmla="*/ 841 h 353"/>
                <a:gd name="T26" fmla="*/ 186 w 353"/>
                <a:gd name="T27" fmla="*/ 893 h 353"/>
                <a:gd name="T28" fmla="*/ 186 w 353"/>
                <a:gd name="T29" fmla="*/ 906 h 353"/>
                <a:gd name="T30" fmla="*/ 192 w 353"/>
                <a:gd name="T31" fmla="*/ 925 h 353"/>
                <a:gd name="T32" fmla="*/ 216 w 353"/>
                <a:gd name="T33" fmla="*/ 961 h 353"/>
                <a:gd name="T34" fmla="*/ 222 w 353"/>
                <a:gd name="T35" fmla="*/ 993 h 353"/>
                <a:gd name="T36" fmla="*/ 249 w 353"/>
                <a:gd name="T37" fmla="*/ 993 h 353"/>
                <a:gd name="T38" fmla="*/ 273 w 353"/>
                <a:gd name="T39" fmla="*/ 975 h 353"/>
                <a:gd name="T40" fmla="*/ 290 w 353"/>
                <a:gd name="T41" fmla="*/ 943 h 353"/>
                <a:gd name="T42" fmla="*/ 302 w 353"/>
                <a:gd name="T43" fmla="*/ 906 h 353"/>
                <a:gd name="T44" fmla="*/ 323 w 353"/>
                <a:gd name="T45" fmla="*/ 877 h 353"/>
                <a:gd name="T46" fmla="*/ 347 w 353"/>
                <a:gd name="T47" fmla="*/ 825 h 353"/>
                <a:gd name="T48" fmla="*/ 371 w 353"/>
                <a:gd name="T49" fmla="*/ 789 h 353"/>
                <a:gd name="T50" fmla="*/ 389 w 353"/>
                <a:gd name="T51" fmla="*/ 756 h 353"/>
                <a:gd name="T52" fmla="*/ 383 w 353"/>
                <a:gd name="T53" fmla="*/ 704 h 353"/>
                <a:gd name="T54" fmla="*/ 359 w 353"/>
                <a:gd name="T55" fmla="*/ 704 h 353"/>
                <a:gd name="T56" fmla="*/ 353 w 353"/>
                <a:gd name="T57" fmla="*/ 655 h 353"/>
                <a:gd name="T58" fmla="*/ 339 w 353"/>
                <a:gd name="T59" fmla="*/ 602 h 353"/>
                <a:gd name="T60" fmla="*/ 353 w 353"/>
                <a:gd name="T61" fmla="*/ 588 h 353"/>
                <a:gd name="T62" fmla="*/ 347 w 353"/>
                <a:gd name="T63" fmla="*/ 455 h 353"/>
                <a:gd name="T64" fmla="*/ 339 w 353"/>
                <a:gd name="T65" fmla="*/ 390 h 353"/>
                <a:gd name="T66" fmla="*/ 339 w 353"/>
                <a:gd name="T67" fmla="*/ 390 h 353"/>
                <a:gd name="T68" fmla="*/ 331 w 353"/>
                <a:gd name="T69" fmla="*/ 273 h 353"/>
                <a:gd name="T70" fmla="*/ 315 w 353"/>
                <a:gd name="T71" fmla="*/ 234 h 353"/>
                <a:gd name="T72" fmla="*/ 296 w 353"/>
                <a:gd name="T73" fmla="*/ 185 h 353"/>
                <a:gd name="T74" fmla="*/ 308 w 353"/>
                <a:gd name="T75" fmla="*/ 135 h 353"/>
                <a:gd name="T76" fmla="*/ 315 w 353"/>
                <a:gd name="T77" fmla="*/ 101 h 353"/>
                <a:gd name="T78" fmla="*/ 315 w 353"/>
                <a:gd name="T79" fmla="*/ 17 h 353"/>
                <a:gd name="T80" fmla="*/ 315 w 353"/>
                <a:gd name="T81" fmla="*/ 0 h 353"/>
                <a:gd name="T82" fmla="*/ 278 w 353"/>
                <a:gd name="T83" fmla="*/ 0 h 353"/>
                <a:gd name="T84" fmla="*/ 261 w 353"/>
                <a:gd name="T85" fmla="*/ 17 h 353"/>
                <a:gd name="T86" fmla="*/ 231 w 353"/>
                <a:gd name="T87" fmla="*/ 17 h 353"/>
                <a:gd name="T88" fmla="*/ 210 w 353"/>
                <a:gd name="T89" fmla="*/ 17 h 353"/>
                <a:gd name="T90" fmla="*/ 192 w 353"/>
                <a:gd name="T91" fmla="*/ 34 h 353"/>
                <a:gd name="T92" fmla="*/ 168 w 353"/>
                <a:gd name="T93" fmla="*/ 49 h 353"/>
                <a:gd name="T94" fmla="*/ 162 w 353"/>
                <a:gd name="T95" fmla="*/ 68 h 353"/>
                <a:gd name="T96" fmla="*/ 137 w 353"/>
                <a:gd name="T97" fmla="*/ 85 h 353"/>
                <a:gd name="T98" fmla="*/ 117 w 353"/>
                <a:gd name="T99" fmla="*/ 101 h 353"/>
                <a:gd name="T100" fmla="*/ 123 w 353"/>
                <a:gd name="T101" fmla="*/ 117 h 353"/>
                <a:gd name="T102" fmla="*/ 123 w 353"/>
                <a:gd name="T103" fmla="*/ 166 h 353"/>
                <a:gd name="T104" fmla="*/ 129 w 353"/>
                <a:gd name="T105" fmla="*/ 204 h 353"/>
                <a:gd name="T106" fmla="*/ 149 w 353"/>
                <a:gd name="T107" fmla="*/ 251 h 353"/>
                <a:gd name="T108" fmla="*/ 137 w 353"/>
                <a:gd name="T109" fmla="*/ 273 h 353"/>
                <a:gd name="T110" fmla="*/ 117 w 353"/>
                <a:gd name="T111" fmla="*/ 273 h 353"/>
                <a:gd name="T112" fmla="*/ 93 w 353"/>
                <a:gd name="T113" fmla="*/ 306 h 353"/>
                <a:gd name="T114" fmla="*/ 93 w 353"/>
                <a:gd name="T115" fmla="*/ 338 h 353"/>
                <a:gd name="T116" fmla="*/ 69 w 353"/>
                <a:gd name="T117" fmla="*/ 371 h 353"/>
                <a:gd name="T118" fmla="*/ 57 w 353"/>
                <a:gd name="T119" fmla="*/ 406 h 353"/>
                <a:gd name="T120" fmla="*/ 30 w 353"/>
                <a:gd name="T121" fmla="*/ 421 h 353"/>
                <a:gd name="T122" fmla="*/ 18 w 353"/>
                <a:gd name="T123" fmla="*/ 440 h 353"/>
                <a:gd name="T124" fmla="*/ 6 w 353"/>
                <a:gd name="T125" fmla="*/ 455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3" h="353">
                  <a:moveTo>
                    <a:pt x="6" y="162"/>
                  </a:moveTo>
                  <a:lnTo>
                    <a:pt x="0" y="185"/>
                  </a:lnTo>
                  <a:lnTo>
                    <a:pt x="0" y="191"/>
                  </a:lnTo>
                  <a:lnTo>
                    <a:pt x="18" y="203"/>
                  </a:lnTo>
                  <a:lnTo>
                    <a:pt x="30" y="215"/>
                  </a:lnTo>
                  <a:lnTo>
                    <a:pt x="48" y="227"/>
                  </a:lnTo>
                  <a:lnTo>
                    <a:pt x="66" y="239"/>
                  </a:lnTo>
                  <a:lnTo>
                    <a:pt x="78" y="251"/>
                  </a:lnTo>
                  <a:lnTo>
                    <a:pt x="90" y="257"/>
                  </a:lnTo>
                  <a:lnTo>
                    <a:pt x="102" y="269"/>
                  </a:lnTo>
                  <a:lnTo>
                    <a:pt x="114" y="275"/>
                  </a:lnTo>
                  <a:lnTo>
                    <a:pt x="126" y="287"/>
                  </a:lnTo>
                  <a:lnTo>
                    <a:pt x="144" y="299"/>
                  </a:lnTo>
                  <a:lnTo>
                    <a:pt x="168" y="317"/>
                  </a:lnTo>
                  <a:lnTo>
                    <a:pt x="168" y="323"/>
                  </a:lnTo>
                  <a:lnTo>
                    <a:pt x="174" y="329"/>
                  </a:lnTo>
                  <a:lnTo>
                    <a:pt x="198" y="341"/>
                  </a:lnTo>
                  <a:lnTo>
                    <a:pt x="204" y="353"/>
                  </a:lnTo>
                  <a:lnTo>
                    <a:pt x="222" y="353"/>
                  </a:lnTo>
                  <a:lnTo>
                    <a:pt x="246" y="347"/>
                  </a:lnTo>
                  <a:lnTo>
                    <a:pt x="263" y="335"/>
                  </a:lnTo>
                  <a:lnTo>
                    <a:pt x="275" y="323"/>
                  </a:lnTo>
                  <a:lnTo>
                    <a:pt x="293" y="311"/>
                  </a:lnTo>
                  <a:lnTo>
                    <a:pt x="311" y="293"/>
                  </a:lnTo>
                  <a:lnTo>
                    <a:pt x="335" y="281"/>
                  </a:lnTo>
                  <a:lnTo>
                    <a:pt x="353" y="269"/>
                  </a:lnTo>
                  <a:lnTo>
                    <a:pt x="347" y="251"/>
                  </a:lnTo>
                  <a:lnTo>
                    <a:pt x="323" y="251"/>
                  </a:lnTo>
                  <a:lnTo>
                    <a:pt x="317" y="233"/>
                  </a:lnTo>
                  <a:lnTo>
                    <a:pt x="305" y="215"/>
                  </a:lnTo>
                  <a:lnTo>
                    <a:pt x="317" y="209"/>
                  </a:lnTo>
                  <a:lnTo>
                    <a:pt x="311" y="162"/>
                  </a:lnTo>
                  <a:lnTo>
                    <a:pt x="305" y="138"/>
                  </a:lnTo>
                  <a:lnTo>
                    <a:pt x="299" y="96"/>
                  </a:lnTo>
                  <a:lnTo>
                    <a:pt x="287" y="84"/>
                  </a:lnTo>
                  <a:lnTo>
                    <a:pt x="269" y="66"/>
                  </a:lnTo>
                  <a:lnTo>
                    <a:pt x="281" y="48"/>
                  </a:lnTo>
                  <a:lnTo>
                    <a:pt x="287" y="36"/>
                  </a:lnTo>
                  <a:lnTo>
                    <a:pt x="287" y="6"/>
                  </a:lnTo>
                  <a:lnTo>
                    <a:pt x="287" y="0"/>
                  </a:lnTo>
                  <a:lnTo>
                    <a:pt x="251" y="0"/>
                  </a:lnTo>
                  <a:lnTo>
                    <a:pt x="234" y="6"/>
                  </a:lnTo>
                  <a:lnTo>
                    <a:pt x="210" y="6"/>
                  </a:lnTo>
                  <a:lnTo>
                    <a:pt x="192" y="6"/>
                  </a:lnTo>
                  <a:lnTo>
                    <a:pt x="174" y="12"/>
                  </a:lnTo>
                  <a:lnTo>
                    <a:pt x="150" y="18"/>
                  </a:lnTo>
                  <a:lnTo>
                    <a:pt x="144" y="24"/>
                  </a:lnTo>
                  <a:lnTo>
                    <a:pt x="126" y="30"/>
                  </a:lnTo>
                  <a:lnTo>
                    <a:pt x="108" y="36"/>
                  </a:lnTo>
                  <a:lnTo>
                    <a:pt x="114" y="42"/>
                  </a:lnTo>
                  <a:lnTo>
                    <a:pt x="114" y="60"/>
                  </a:lnTo>
                  <a:lnTo>
                    <a:pt x="120" y="72"/>
                  </a:lnTo>
                  <a:lnTo>
                    <a:pt x="132" y="90"/>
                  </a:lnTo>
                  <a:lnTo>
                    <a:pt x="126" y="96"/>
                  </a:lnTo>
                  <a:lnTo>
                    <a:pt x="108" y="96"/>
                  </a:lnTo>
                  <a:lnTo>
                    <a:pt x="84" y="108"/>
                  </a:lnTo>
                  <a:lnTo>
                    <a:pt x="84" y="120"/>
                  </a:lnTo>
                  <a:lnTo>
                    <a:pt x="60" y="132"/>
                  </a:lnTo>
                  <a:lnTo>
                    <a:pt x="48" y="144"/>
                  </a:lnTo>
                  <a:lnTo>
                    <a:pt x="30" y="150"/>
                  </a:lnTo>
                  <a:lnTo>
                    <a:pt x="18" y="156"/>
                  </a:lnTo>
                  <a:lnTo>
                    <a:pt x="6" y="162"/>
                  </a:lnTo>
                  <a:close/>
                </a:path>
              </a:pathLst>
            </a:custGeom>
            <a:solidFill>
              <a:srgbClr val="E2BCB7"/>
            </a:solidFill>
            <a:ln w="9525">
              <a:solidFill>
                <a:srgbClr val="000000"/>
              </a:solidFill>
              <a:prstDash val="solid"/>
              <a:round/>
              <a:headEnd/>
              <a:tailEnd/>
            </a:ln>
          </p:spPr>
          <p:txBody>
            <a:bodyPr/>
            <a:lstStyle/>
            <a:p>
              <a:endParaRPr lang="en-US"/>
            </a:p>
          </p:txBody>
        </p:sp>
        <p:sp>
          <p:nvSpPr>
            <p:cNvPr id="11421" name="Freeform 175"/>
            <p:cNvSpPr>
              <a:spLocks noChangeAspect="1"/>
            </p:cNvSpPr>
            <p:nvPr/>
          </p:nvSpPr>
          <p:spPr bwMode="auto">
            <a:xfrm>
              <a:off x="2280" y="1965"/>
              <a:ext cx="13" cy="14"/>
            </a:xfrm>
            <a:custGeom>
              <a:avLst/>
              <a:gdLst>
                <a:gd name="T0" fmla="*/ 24 w 12"/>
                <a:gd name="T1" fmla="*/ 0 h 12"/>
                <a:gd name="T2" fmla="*/ 15 w 12"/>
                <a:gd name="T3" fmla="*/ 25 h 12"/>
                <a:gd name="T4" fmla="*/ 0 w 12"/>
                <a:gd name="T5" fmla="*/ 48 h 12"/>
                <a:gd name="T6" fmla="*/ 24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6"/>
                  </a:lnTo>
                  <a:lnTo>
                    <a:pt x="0" y="12"/>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1422" name="Freeform 176"/>
            <p:cNvSpPr>
              <a:spLocks noChangeAspect="1"/>
            </p:cNvSpPr>
            <p:nvPr/>
          </p:nvSpPr>
          <p:spPr bwMode="auto">
            <a:xfrm>
              <a:off x="2237" y="1972"/>
              <a:ext cx="6" cy="14"/>
            </a:xfrm>
            <a:custGeom>
              <a:avLst/>
              <a:gdLst>
                <a:gd name="T0" fmla="*/ 6 w 6"/>
                <a:gd name="T1" fmla="*/ 0 h 12"/>
                <a:gd name="T2" fmla="*/ 0 w 6"/>
                <a:gd name="T3" fmla="*/ 48 h 12"/>
                <a:gd name="T4" fmla="*/ 0 w 6"/>
                <a:gd name="T5" fmla="*/ 25 h 12"/>
                <a:gd name="T6" fmla="*/ 6 w 6"/>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0"/>
                  </a:moveTo>
                  <a:lnTo>
                    <a:pt x="0" y="12"/>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423" name="Freeform 177"/>
            <p:cNvSpPr>
              <a:spLocks noChangeAspect="1"/>
            </p:cNvSpPr>
            <p:nvPr/>
          </p:nvSpPr>
          <p:spPr bwMode="auto">
            <a:xfrm>
              <a:off x="2255" y="1986"/>
              <a:ext cx="6" cy="5"/>
            </a:xfrm>
            <a:custGeom>
              <a:avLst/>
              <a:gdLst>
                <a:gd name="T0" fmla="*/ 6 w 6"/>
                <a:gd name="T1" fmla="*/ 0 h 5"/>
                <a:gd name="T2" fmla="*/ 6 w 6"/>
                <a:gd name="T3" fmla="*/ 5 h 5"/>
                <a:gd name="T4" fmla="*/ 0 w 6"/>
                <a:gd name="T5" fmla="*/ 0 h 5"/>
                <a:gd name="T6" fmla="*/ 6 w 6"/>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5">
                  <a:moveTo>
                    <a:pt x="6" y="0"/>
                  </a:moveTo>
                  <a:lnTo>
                    <a:pt x="6" y="5"/>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424" name="Freeform 178"/>
            <p:cNvSpPr>
              <a:spLocks noChangeAspect="1"/>
            </p:cNvSpPr>
            <p:nvPr/>
          </p:nvSpPr>
          <p:spPr bwMode="auto">
            <a:xfrm>
              <a:off x="2293" y="1959"/>
              <a:ext cx="5" cy="1"/>
            </a:xfrm>
            <a:custGeom>
              <a:avLst/>
              <a:gdLst>
                <a:gd name="T0" fmla="*/ 3 w 6"/>
                <a:gd name="T1" fmla="*/ 0 h 1"/>
                <a:gd name="T2" fmla="*/ 3 w 6"/>
                <a:gd name="T3" fmla="*/ 0 h 1"/>
                <a:gd name="T4" fmla="*/ 0 w 6"/>
                <a:gd name="T5" fmla="*/ 0 h 1"/>
                <a:gd name="T6" fmla="*/ 3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425" name="Rectangle 179"/>
            <p:cNvSpPr>
              <a:spLocks noChangeAspect="1" noChangeArrowheads="1"/>
            </p:cNvSpPr>
            <p:nvPr/>
          </p:nvSpPr>
          <p:spPr bwMode="auto">
            <a:xfrm>
              <a:off x="2097" y="2240"/>
              <a:ext cx="6"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426" name="Rectangle 180"/>
            <p:cNvSpPr>
              <a:spLocks noChangeAspect="1" noChangeArrowheads="1"/>
            </p:cNvSpPr>
            <p:nvPr/>
          </p:nvSpPr>
          <p:spPr bwMode="auto">
            <a:xfrm>
              <a:off x="2437" y="1803"/>
              <a:ext cx="0" cy="0"/>
            </a:xfrm>
            <a:prstGeom prst="rect">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427" name="Freeform 181"/>
            <p:cNvSpPr>
              <a:spLocks noChangeAspect="1"/>
            </p:cNvSpPr>
            <p:nvPr/>
          </p:nvSpPr>
          <p:spPr bwMode="auto">
            <a:xfrm>
              <a:off x="2685" y="1871"/>
              <a:ext cx="279" cy="302"/>
            </a:xfrm>
            <a:custGeom>
              <a:avLst/>
              <a:gdLst>
                <a:gd name="T0" fmla="*/ 294 w 275"/>
                <a:gd name="T1" fmla="*/ 763 h 269"/>
                <a:gd name="T2" fmla="*/ 294 w 275"/>
                <a:gd name="T3" fmla="*/ 747 h 269"/>
                <a:gd name="T4" fmla="*/ 311 w 275"/>
                <a:gd name="T5" fmla="*/ 747 h 269"/>
                <a:gd name="T6" fmla="*/ 311 w 275"/>
                <a:gd name="T7" fmla="*/ 676 h 269"/>
                <a:gd name="T8" fmla="*/ 305 w 275"/>
                <a:gd name="T9" fmla="*/ 624 h 269"/>
                <a:gd name="T10" fmla="*/ 305 w 275"/>
                <a:gd name="T11" fmla="*/ 422 h 269"/>
                <a:gd name="T12" fmla="*/ 300 w 275"/>
                <a:gd name="T13" fmla="*/ 305 h 269"/>
                <a:gd name="T14" fmla="*/ 300 w 275"/>
                <a:gd name="T15" fmla="*/ 256 h 269"/>
                <a:gd name="T16" fmla="*/ 300 w 275"/>
                <a:gd name="T17" fmla="*/ 205 h 269"/>
                <a:gd name="T18" fmla="*/ 300 w 275"/>
                <a:gd name="T19" fmla="*/ 152 h 269"/>
                <a:gd name="T20" fmla="*/ 300 w 275"/>
                <a:gd name="T21" fmla="*/ 119 h 269"/>
                <a:gd name="T22" fmla="*/ 300 w 275"/>
                <a:gd name="T23" fmla="*/ 85 h 269"/>
                <a:gd name="T24" fmla="*/ 288 w 275"/>
                <a:gd name="T25" fmla="*/ 68 h 269"/>
                <a:gd name="T26" fmla="*/ 259 w 275"/>
                <a:gd name="T27" fmla="*/ 49 h 269"/>
                <a:gd name="T28" fmla="*/ 259 w 275"/>
                <a:gd name="T29" fmla="*/ 17 h 269"/>
                <a:gd name="T30" fmla="*/ 231 w 275"/>
                <a:gd name="T31" fmla="*/ 17 h 269"/>
                <a:gd name="T32" fmla="*/ 219 w 275"/>
                <a:gd name="T33" fmla="*/ 34 h 269"/>
                <a:gd name="T34" fmla="*/ 207 w 275"/>
                <a:gd name="T35" fmla="*/ 49 h 269"/>
                <a:gd name="T36" fmla="*/ 207 w 275"/>
                <a:gd name="T37" fmla="*/ 135 h 269"/>
                <a:gd name="T38" fmla="*/ 184 w 275"/>
                <a:gd name="T39" fmla="*/ 152 h 269"/>
                <a:gd name="T40" fmla="*/ 162 w 275"/>
                <a:gd name="T41" fmla="*/ 135 h 269"/>
                <a:gd name="T42" fmla="*/ 144 w 275"/>
                <a:gd name="T43" fmla="*/ 102 h 269"/>
                <a:gd name="T44" fmla="*/ 118 w 275"/>
                <a:gd name="T45" fmla="*/ 85 h 269"/>
                <a:gd name="T46" fmla="*/ 106 w 275"/>
                <a:gd name="T47" fmla="*/ 34 h 269"/>
                <a:gd name="T48" fmla="*/ 87 w 275"/>
                <a:gd name="T49" fmla="*/ 34 h 269"/>
                <a:gd name="T50" fmla="*/ 69 w 275"/>
                <a:gd name="T51" fmla="*/ 17 h 269"/>
                <a:gd name="T52" fmla="*/ 45 w 275"/>
                <a:gd name="T53" fmla="*/ 0 h 269"/>
                <a:gd name="T54" fmla="*/ 45 w 275"/>
                <a:gd name="T55" fmla="*/ 34 h 269"/>
                <a:gd name="T56" fmla="*/ 24 w 275"/>
                <a:gd name="T57" fmla="*/ 68 h 269"/>
                <a:gd name="T58" fmla="*/ 12 w 275"/>
                <a:gd name="T59" fmla="*/ 102 h 269"/>
                <a:gd name="T60" fmla="*/ 12 w 275"/>
                <a:gd name="T61" fmla="*/ 135 h 269"/>
                <a:gd name="T62" fmla="*/ 0 w 275"/>
                <a:gd name="T63" fmla="*/ 168 h 269"/>
                <a:gd name="T64" fmla="*/ 0 w 275"/>
                <a:gd name="T65" fmla="*/ 168 h 269"/>
                <a:gd name="T66" fmla="*/ 6 w 275"/>
                <a:gd name="T67" fmla="*/ 238 h 269"/>
                <a:gd name="T68" fmla="*/ 12 w 275"/>
                <a:gd name="T69" fmla="*/ 372 h 269"/>
                <a:gd name="T70" fmla="*/ 0 w 275"/>
                <a:gd name="T71" fmla="*/ 390 h 269"/>
                <a:gd name="T72" fmla="*/ 12 w 275"/>
                <a:gd name="T73" fmla="*/ 439 h 269"/>
                <a:gd name="T74" fmla="*/ 18 w 275"/>
                <a:gd name="T75" fmla="*/ 492 h 269"/>
                <a:gd name="T76" fmla="*/ 51 w 275"/>
                <a:gd name="T77" fmla="*/ 492 h 269"/>
                <a:gd name="T78" fmla="*/ 57 w 275"/>
                <a:gd name="T79" fmla="*/ 540 h 269"/>
                <a:gd name="T80" fmla="*/ 81 w 275"/>
                <a:gd name="T81" fmla="*/ 556 h 269"/>
                <a:gd name="T82" fmla="*/ 93 w 275"/>
                <a:gd name="T83" fmla="*/ 593 h 269"/>
                <a:gd name="T84" fmla="*/ 106 w 275"/>
                <a:gd name="T85" fmla="*/ 575 h 269"/>
                <a:gd name="T86" fmla="*/ 132 w 275"/>
                <a:gd name="T87" fmla="*/ 540 h 269"/>
                <a:gd name="T88" fmla="*/ 150 w 275"/>
                <a:gd name="T89" fmla="*/ 575 h 269"/>
                <a:gd name="T90" fmla="*/ 193 w 275"/>
                <a:gd name="T91" fmla="*/ 624 h 269"/>
                <a:gd name="T92" fmla="*/ 213 w 275"/>
                <a:gd name="T93" fmla="*/ 659 h 269"/>
                <a:gd name="T94" fmla="*/ 231 w 275"/>
                <a:gd name="T95" fmla="*/ 676 h 269"/>
                <a:gd name="T96" fmla="*/ 275 w 275"/>
                <a:gd name="T97" fmla="*/ 747 h 269"/>
                <a:gd name="T98" fmla="*/ 294 w 275"/>
                <a:gd name="T99" fmla="*/ 763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5" h="269">
                  <a:moveTo>
                    <a:pt x="258" y="269"/>
                  </a:moveTo>
                  <a:lnTo>
                    <a:pt x="258" y="263"/>
                  </a:lnTo>
                  <a:lnTo>
                    <a:pt x="275" y="263"/>
                  </a:lnTo>
                  <a:lnTo>
                    <a:pt x="275" y="239"/>
                  </a:lnTo>
                  <a:lnTo>
                    <a:pt x="269" y="221"/>
                  </a:lnTo>
                  <a:lnTo>
                    <a:pt x="269" y="149"/>
                  </a:lnTo>
                  <a:lnTo>
                    <a:pt x="264" y="107"/>
                  </a:lnTo>
                  <a:lnTo>
                    <a:pt x="264" y="90"/>
                  </a:lnTo>
                  <a:lnTo>
                    <a:pt x="264" y="72"/>
                  </a:lnTo>
                  <a:lnTo>
                    <a:pt x="264" y="54"/>
                  </a:lnTo>
                  <a:lnTo>
                    <a:pt x="264" y="42"/>
                  </a:lnTo>
                  <a:lnTo>
                    <a:pt x="264" y="30"/>
                  </a:lnTo>
                  <a:lnTo>
                    <a:pt x="252" y="24"/>
                  </a:lnTo>
                  <a:lnTo>
                    <a:pt x="228" y="18"/>
                  </a:lnTo>
                  <a:lnTo>
                    <a:pt x="228" y="6"/>
                  </a:lnTo>
                  <a:lnTo>
                    <a:pt x="204" y="6"/>
                  </a:lnTo>
                  <a:lnTo>
                    <a:pt x="192" y="12"/>
                  </a:lnTo>
                  <a:lnTo>
                    <a:pt x="180" y="18"/>
                  </a:lnTo>
                  <a:lnTo>
                    <a:pt x="180" y="48"/>
                  </a:lnTo>
                  <a:lnTo>
                    <a:pt x="162" y="54"/>
                  </a:lnTo>
                  <a:lnTo>
                    <a:pt x="144" y="48"/>
                  </a:lnTo>
                  <a:lnTo>
                    <a:pt x="126" y="36"/>
                  </a:lnTo>
                  <a:lnTo>
                    <a:pt x="102" y="30"/>
                  </a:lnTo>
                  <a:lnTo>
                    <a:pt x="96" y="12"/>
                  </a:lnTo>
                  <a:lnTo>
                    <a:pt x="78" y="12"/>
                  </a:lnTo>
                  <a:lnTo>
                    <a:pt x="60" y="6"/>
                  </a:lnTo>
                  <a:lnTo>
                    <a:pt x="36" y="0"/>
                  </a:lnTo>
                  <a:lnTo>
                    <a:pt x="36" y="12"/>
                  </a:lnTo>
                  <a:lnTo>
                    <a:pt x="24" y="24"/>
                  </a:lnTo>
                  <a:lnTo>
                    <a:pt x="12" y="36"/>
                  </a:lnTo>
                  <a:lnTo>
                    <a:pt x="12" y="48"/>
                  </a:lnTo>
                  <a:lnTo>
                    <a:pt x="0" y="60"/>
                  </a:lnTo>
                  <a:lnTo>
                    <a:pt x="6" y="84"/>
                  </a:lnTo>
                  <a:lnTo>
                    <a:pt x="12" y="131"/>
                  </a:lnTo>
                  <a:lnTo>
                    <a:pt x="0" y="137"/>
                  </a:lnTo>
                  <a:lnTo>
                    <a:pt x="12" y="155"/>
                  </a:lnTo>
                  <a:lnTo>
                    <a:pt x="18" y="173"/>
                  </a:lnTo>
                  <a:lnTo>
                    <a:pt x="42" y="173"/>
                  </a:lnTo>
                  <a:lnTo>
                    <a:pt x="48" y="191"/>
                  </a:lnTo>
                  <a:lnTo>
                    <a:pt x="72" y="197"/>
                  </a:lnTo>
                  <a:lnTo>
                    <a:pt x="84" y="209"/>
                  </a:lnTo>
                  <a:lnTo>
                    <a:pt x="96" y="203"/>
                  </a:lnTo>
                  <a:lnTo>
                    <a:pt x="114" y="191"/>
                  </a:lnTo>
                  <a:lnTo>
                    <a:pt x="132" y="203"/>
                  </a:lnTo>
                  <a:lnTo>
                    <a:pt x="168" y="221"/>
                  </a:lnTo>
                  <a:lnTo>
                    <a:pt x="186" y="233"/>
                  </a:lnTo>
                  <a:lnTo>
                    <a:pt x="204" y="239"/>
                  </a:lnTo>
                  <a:lnTo>
                    <a:pt x="240" y="263"/>
                  </a:lnTo>
                  <a:lnTo>
                    <a:pt x="258" y="269"/>
                  </a:lnTo>
                  <a:close/>
                </a:path>
              </a:pathLst>
            </a:custGeom>
            <a:solidFill>
              <a:srgbClr val="E1E1E1"/>
            </a:solidFill>
            <a:ln w="9525">
              <a:solidFill>
                <a:srgbClr val="000000"/>
              </a:solidFill>
              <a:prstDash val="solid"/>
              <a:round/>
              <a:headEnd/>
              <a:tailEnd/>
            </a:ln>
          </p:spPr>
          <p:txBody>
            <a:bodyPr/>
            <a:lstStyle/>
            <a:p>
              <a:endParaRPr lang="en-US"/>
            </a:p>
          </p:txBody>
        </p:sp>
        <p:sp>
          <p:nvSpPr>
            <p:cNvPr id="11428" name="Freeform 182"/>
            <p:cNvSpPr>
              <a:spLocks noChangeAspect="1"/>
            </p:cNvSpPr>
            <p:nvPr/>
          </p:nvSpPr>
          <p:spPr bwMode="auto">
            <a:xfrm>
              <a:off x="2309" y="2052"/>
              <a:ext cx="292" cy="330"/>
            </a:xfrm>
            <a:custGeom>
              <a:avLst/>
              <a:gdLst>
                <a:gd name="T0" fmla="*/ 69 w 288"/>
                <a:gd name="T1" fmla="*/ 782 h 294"/>
                <a:gd name="T2" fmla="*/ 81 w 288"/>
                <a:gd name="T3" fmla="*/ 831 h 294"/>
                <a:gd name="T4" fmla="*/ 99 w 288"/>
                <a:gd name="T5" fmla="*/ 831 h 294"/>
                <a:gd name="T6" fmla="*/ 114 w 288"/>
                <a:gd name="T7" fmla="*/ 815 h 294"/>
                <a:gd name="T8" fmla="*/ 132 w 288"/>
                <a:gd name="T9" fmla="*/ 831 h 294"/>
                <a:gd name="T10" fmla="*/ 144 w 288"/>
                <a:gd name="T11" fmla="*/ 731 h 294"/>
                <a:gd name="T12" fmla="*/ 156 w 288"/>
                <a:gd name="T13" fmla="*/ 679 h 294"/>
                <a:gd name="T14" fmla="*/ 168 w 288"/>
                <a:gd name="T15" fmla="*/ 662 h 294"/>
                <a:gd name="T16" fmla="*/ 180 w 288"/>
                <a:gd name="T17" fmla="*/ 644 h 294"/>
                <a:gd name="T18" fmla="*/ 198 w 288"/>
                <a:gd name="T19" fmla="*/ 609 h 294"/>
                <a:gd name="T20" fmla="*/ 225 w 288"/>
                <a:gd name="T21" fmla="*/ 557 h 294"/>
                <a:gd name="T22" fmla="*/ 249 w 288"/>
                <a:gd name="T23" fmla="*/ 557 h 294"/>
                <a:gd name="T24" fmla="*/ 294 w 288"/>
                <a:gd name="T25" fmla="*/ 543 h 294"/>
                <a:gd name="T26" fmla="*/ 318 w 288"/>
                <a:gd name="T27" fmla="*/ 493 h 294"/>
                <a:gd name="T28" fmla="*/ 318 w 288"/>
                <a:gd name="T29" fmla="*/ 407 h 294"/>
                <a:gd name="T30" fmla="*/ 324 w 288"/>
                <a:gd name="T31" fmla="*/ 323 h 294"/>
                <a:gd name="T32" fmla="*/ 300 w 288"/>
                <a:gd name="T33" fmla="*/ 288 h 294"/>
                <a:gd name="T34" fmla="*/ 264 w 288"/>
                <a:gd name="T35" fmla="*/ 238 h 294"/>
                <a:gd name="T36" fmla="*/ 237 w 288"/>
                <a:gd name="T37" fmla="*/ 168 h 294"/>
                <a:gd name="T38" fmla="*/ 207 w 288"/>
                <a:gd name="T39" fmla="*/ 102 h 294"/>
                <a:gd name="T40" fmla="*/ 174 w 288"/>
                <a:gd name="T41" fmla="*/ 49 h 294"/>
                <a:gd name="T42" fmla="*/ 150 w 288"/>
                <a:gd name="T43" fmla="*/ 0 h 294"/>
                <a:gd name="T44" fmla="*/ 126 w 288"/>
                <a:gd name="T45" fmla="*/ 185 h 294"/>
                <a:gd name="T46" fmla="*/ 132 w 288"/>
                <a:gd name="T47" fmla="*/ 476 h 294"/>
                <a:gd name="T48" fmla="*/ 132 w 288"/>
                <a:gd name="T49" fmla="*/ 543 h 294"/>
                <a:gd name="T50" fmla="*/ 57 w 288"/>
                <a:gd name="T51" fmla="*/ 528 h 294"/>
                <a:gd name="T52" fmla="*/ 18 w 288"/>
                <a:gd name="T53" fmla="*/ 543 h 294"/>
                <a:gd name="T54" fmla="*/ 0 w 288"/>
                <a:gd name="T55" fmla="*/ 576 h 294"/>
                <a:gd name="T56" fmla="*/ 6 w 288"/>
                <a:gd name="T57" fmla="*/ 625 h 294"/>
                <a:gd name="T58" fmla="*/ 12 w 288"/>
                <a:gd name="T59" fmla="*/ 714 h 294"/>
                <a:gd name="T60" fmla="*/ 24 w 288"/>
                <a:gd name="T61" fmla="*/ 731 h 294"/>
                <a:gd name="T62" fmla="*/ 45 w 288"/>
                <a:gd name="T63" fmla="*/ 731 h 294"/>
                <a:gd name="T64" fmla="*/ 63 w 288"/>
                <a:gd name="T65" fmla="*/ 714 h 294"/>
                <a:gd name="T66" fmla="*/ 75 w 288"/>
                <a:gd name="T67" fmla="*/ 764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8" h="294">
                  <a:moveTo>
                    <a:pt x="66" y="270"/>
                  </a:moveTo>
                  <a:lnTo>
                    <a:pt x="60" y="276"/>
                  </a:lnTo>
                  <a:lnTo>
                    <a:pt x="66" y="276"/>
                  </a:lnTo>
                  <a:lnTo>
                    <a:pt x="72" y="294"/>
                  </a:lnTo>
                  <a:lnTo>
                    <a:pt x="78" y="294"/>
                  </a:lnTo>
                  <a:lnTo>
                    <a:pt x="90" y="294"/>
                  </a:lnTo>
                  <a:lnTo>
                    <a:pt x="96" y="288"/>
                  </a:lnTo>
                  <a:lnTo>
                    <a:pt x="102" y="288"/>
                  </a:lnTo>
                  <a:lnTo>
                    <a:pt x="102" y="294"/>
                  </a:lnTo>
                  <a:lnTo>
                    <a:pt x="114" y="294"/>
                  </a:lnTo>
                  <a:lnTo>
                    <a:pt x="120" y="264"/>
                  </a:lnTo>
                  <a:lnTo>
                    <a:pt x="126" y="258"/>
                  </a:lnTo>
                  <a:lnTo>
                    <a:pt x="138" y="252"/>
                  </a:lnTo>
                  <a:lnTo>
                    <a:pt x="138" y="240"/>
                  </a:lnTo>
                  <a:lnTo>
                    <a:pt x="144" y="234"/>
                  </a:lnTo>
                  <a:lnTo>
                    <a:pt x="150" y="234"/>
                  </a:lnTo>
                  <a:lnTo>
                    <a:pt x="156" y="228"/>
                  </a:lnTo>
                  <a:lnTo>
                    <a:pt x="162" y="228"/>
                  </a:lnTo>
                  <a:lnTo>
                    <a:pt x="168" y="216"/>
                  </a:lnTo>
                  <a:lnTo>
                    <a:pt x="174" y="216"/>
                  </a:lnTo>
                  <a:lnTo>
                    <a:pt x="180" y="210"/>
                  </a:lnTo>
                  <a:lnTo>
                    <a:pt x="198" y="198"/>
                  </a:lnTo>
                  <a:lnTo>
                    <a:pt x="216" y="198"/>
                  </a:lnTo>
                  <a:lnTo>
                    <a:pt x="222" y="198"/>
                  </a:lnTo>
                  <a:lnTo>
                    <a:pt x="234" y="192"/>
                  </a:lnTo>
                  <a:lnTo>
                    <a:pt x="258" y="192"/>
                  </a:lnTo>
                  <a:lnTo>
                    <a:pt x="276" y="192"/>
                  </a:lnTo>
                  <a:lnTo>
                    <a:pt x="282" y="174"/>
                  </a:lnTo>
                  <a:lnTo>
                    <a:pt x="282" y="162"/>
                  </a:lnTo>
                  <a:lnTo>
                    <a:pt x="282" y="144"/>
                  </a:lnTo>
                  <a:lnTo>
                    <a:pt x="288" y="132"/>
                  </a:lnTo>
                  <a:lnTo>
                    <a:pt x="288" y="114"/>
                  </a:lnTo>
                  <a:lnTo>
                    <a:pt x="270" y="114"/>
                  </a:lnTo>
                  <a:lnTo>
                    <a:pt x="264" y="102"/>
                  </a:lnTo>
                  <a:lnTo>
                    <a:pt x="240" y="90"/>
                  </a:lnTo>
                  <a:lnTo>
                    <a:pt x="234" y="84"/>
                  </a:lnTo>
                  <a:lnTo>
                    <a:pt x="234" y="78"/>
                  </a:lnTo>
                  <a:lnTo>
                    <a:pt x="210" y="60"/>
                  </a:lnTo>
                  <a:lnTo>
                    <a:pt x="192" y="48"/>
                  </a:lnTo>
                  <a:lnTo>
                    <a:pt x="180" y="36"/>
                  </a:lnTo>
                  <a:lnTo>
                    <a:pt x="168" y="30"/>
                  </a:lnTo>
                  <a:lnTo>
                    <a:pt x="156" y="18"/>
                  </a:lnTo>
                  <a:lnTo>
                    <a:pt x="144" y="12"/>
                  </a:lnTo>
                  <a:lnTo>
                    <a:pt x="132" y="0"/>
                  </a:lnTo>
                  <a:lnTo>
                    <a:pt x="102" y="0"/>
                  </a:lnTo>
                  <a:lnTo>
                    <a:pt x="108" y="66"/>
                  </a:lnTo>
                  <a:lnTo>
                    <a:pt x="108" y="84"/>
                  </a:lnTo>
                  <a:lnTo>
                    <a:pt x="114" y="168"/>
                  </a:lnTo>
                  <a:lnTo>
                    <a:pt x="120" y="174"/>
                  </a:lnTo>
                  <a:lnTo>
                    <a:pt x="114" y="192"/>
                  </a:lnTo>
                  <a:lnTo>
                    <a:pt x="48" y="192"/>
                  </a:lnTo>
                  <a:lnTo>
                    <a:pt x="48" y="186"/>
                  </a:lnTo>
                  <a:lnTo>
                    <a:pt x="24" y="192"/>
                  </a:lnTo>
                  <a:lnTo>
                    <a:pt x="18" y="192"/>
                  </a:lnTo>
                  <a:lnTo>
                    <a:pt x="12" y="186"/>
                  </a:lnTo>
                  <a:lnTo>
                    <a:pt x="0" y="204"/>
                  </a:lnTo>
                  <a:lnTo>
                    <a:pt x="6" y="222"/>
                  </a:lnTo>
                  <a:lnTo>
                    <a:pt x="6" y="234"/>
                  </a:lnTo>
                  <a:lnTo>
                    <a:pt x="12" y="252"/>
                  </a:lnTo>
                  <a:lnTo>
                    <a:pt x="12" y="258"/>
                  </a:lnTo>
                  <a:lnTo>
                    <a:pt x="24" y="258"/>
                  </a:lnTo>
                  <a:lnTo>
                    <a:pt x="30" y="258"/>
                  </a:lnTo>
                  <a:lnTo>
                    <a:pt x="36" y="258"/>
                  </a:lnTo>
                  <a:lnTo>
                    <a:pt x="48" y="252"/>
                  </a:lnTo>
                  <a:lnTo>
                    <a:pt x="54" y="252"/>
                  </a:lnTo>
                  <a:lnTo>
                    <a:pt x="60" y="264"/>
                  </a:lnTo>
                  <a:lnTo>
                    <a:pt x="66" y="270"/>
                  </a:lnTo>
                  <a:close/>
                </a:path>
              </a:pathLst>
            </a:custGeom>
            <a:solidFill>
              <a:srgbClr val="415A6B"/>
            </a:solidFill>
            <a:ln w="9525">
              <a:solidFill>
                <a:srgbClr val="000000"/>
              </a:solidFill>
              <a:prstDash val="solid"/>
              <a:round/>
              <a:headEnd/>
              <a:tailEnd/>
            </a:ln>
          </p:spPr>
          <p:txBody>
            <a:bodyPr/>
            <a:lstStyle/>
            <a:p>
              <a:endParaRPr lang="en-US"/>
            </a:p>
          </p:txBody>
        </p:sp>
        <p:sp>
          <p:nvSpPr>
            <p:cNvPr id="11429" name="Rectangle 183"/>
            <p:cNvSpPr>
              <a:spLocks noChangeAspect="1" noChangeArrowheads="1"/>
            </p:cNvSpPr>
            <p:nvPr/>
          </p:nvSpPr>
          <p:spPr bwMode="auto">
            <a:xfrm>
              <a:off x="2764" y="1810"/>
              <a:ext cx="6"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430" name="Freeform 184"/>
            <p:cNvSpPr>
              <a:spLocks noChangeAspect="1"/>
            </p:cNvSpPr>
            <p:nvPr/>
          </p:nvSpPr>
          <p:spPr bwMode="auto">
            <a:xfrm>
              <a:off x="2225" y="1998"/>
              <a:ext cx="218" cy="283"/>
            </a:xfrm>
            <a:custGeom>
              <a:avLst/>
              <a:gdLst>
                <a:gd name="T0" fmla="*/ 12 w 215"/>
                <a:gd name="T1" fmla="*/ 617 h 252"/>
                <a:gd name="T2" fmla="*/ 6 w 215"/>
                <a:gd name="T3" fmla="*/ 647 h 252"/>
                <a:gd name="T4" fmla="*/ 12 w 215"/>
                <a:gd name="T5" fmla="*/ 581 h 252"/>
                <a:gd name="T6" fmla="*/ 18 w 215"/>
                <a:gd name="T7" fmla="*/ 510 h 252"/>
                <a:gd name="T8" fmla="*/ 12 w 215"/>
                <a:gd name="T9" fmla="*/ 460 h 252"/>
                <a:gd name="T10" fmla="*/ 12 w 215"/>
                <a:gd name="T11" fmla="*/ 391 h 252"/>
                <a:gd name="T12" fmla="*/ 0 w 215"/>
                <a:gd name="T13" fmla="*/ 359 h 252"/>
                <a:gd name="T14" fmla="*/ 0 w 215"/>
                <a:gd name="T15" fmla="*/ 373 h 252"/>
                <a:gd name="T16" fmla="*/ 6 w 215"/>
                <a:gd name="T17" fmla="*/ 345 h 252"/>
                <a:gd name="T18" fmla="*/ 81 w 215"/>
                <a:gd name="T19" fmla="*/ 345 h 252"/>
                <a:gd name="T20" fmla="*/ 81 w 215"/>
                <a:gd name="T21" fmla="*/ 291 h 252"/>
                <a:gd name="T22" fmla="*/ 81 w 215"/>
                <a:gd name="T23" fmla="*/ 256 h 252"/>
                <a:gd name="T24" fmla="*/ 98 w 215"/>
                <a:gd name="T25" fmla="*/ 222 h 252"/>
                <a:gd name="T26" fmla="*/ 98 w 215"/>
                <a:gd name="T27" fmla="*/ 154 h 252"/>
                <a:gd name="T28" fmla="*/ 98 w 215"/>
                <a:gd name="T29" fmla="*/ 86 h 252"/>
                <a:gd name="T30" fmla="*/ 167 w 215"/>
                <a:gd name="T31" fmla="*/ 86 h 252"/>
                <a:gd name="T32" fmla="*/ 167 w 215"/>
                <a:gd name="T33" fmla="*/ 0 h 252"/>
                <a:gd name="T34" fmla="*/ 187 w 215"/>
                <a:gd name="T35" fmla="*/ 34 h 252"/>
                <a:gd name="T36" fmla="*/ 205 w 215"/>
                <a:gd name="T37" fmla="*/ 69 h 252"/>
                <a:gd name="T38" fmla="*/ 224 w 215"/>
                <a:gd name="T39" fmla="*/ 102 h 252"/>
                <a:gd name="T40" fmla="*/ 242 w 215"/>
                <a:gd name="T41" fmla="*/ 137 h 252"/>
                <a:gd name="T42" fmla="*/ 212 w 215"/>
                <a:gd name="T43" fmla="*/ 137 h 252"/>
                <a:gd name="T44" fmla="*/ 218 w 215"/>
                <a:gd name="T45" fmla="*/ 325 h 252"/>
                <a:gd name="T46" fmla="*/ 218 w 215"/>
                <a:gd name="T47" fmla="*/ 373 h 252"/>
                <a:gd name="T48" fmla="*/ 224 w 215"/>
                <a:gd name="T49" fmla="*/ 617 h 252"/>
                <a:gd name="T50" fmla="*/ 230 w 215"/>
                <a:gd name="T51" fmla="*/ 631 h 252"/>
                <a:gd name="T52" fmla="*/ 224 w 215"/>
                <a:gd name="T53" fmla="*/ 683 h 252"/>
                <a:gd name="T54" fmla="*/ 149 w 215"/>
                <a:gd name="T55" fmla="*/ 683 h 252"/>
                <a:gd name="T56" fmla="*/ 149 w 215"/>
                <a:gd name="T57" fmla="*/ 665 h 252"/>
                <a:gd name="T58" fmla="*/ 124 w 215"/>
                <a:gd name="T59" fmla="*/ 683 h 252"/>
                <a:gd name="T60" fmla="*/ 112 w 215"/>
                <a:gd name="T61" fmla="*/ 683 h 252"/>
                <a:gd name="T62" fmla="*/ 104 w 215"/>
                <a:gd name="T63" fmla="*/ 665 h 252"/>
                <a:gd name="T64" fmla="*/ 92 w 215"/>
                <a:gd name="T65" fmla="*/ 715 h 252"/>
                <a:gd name="T66" fmla="*/ 92 w 215"/>
                <a:gd name="T67" fmla="*/ 715 h 252"/>
                <a:gd name="T68" fmla="*/ 81 w 215"/>
                <a:gd name="T69" fmla="*/ 683 h 252"/>
                <a:gd name="T70" fmla="*/ 63 w 215"/>
                <a:gd name="T71" fmla="*/ 647 h 252"/>
                <a:gd name="T72" fmla="*/ 51 w 215"/>
                <a:gd name="T73" fmla="*/ 617 h 252"/>
                <a:gd name="T74" fmla="*/ 24 w 215"/>
                <a:gd name="T75" fmla="*/ 617 h 252"/>
                <a:gd name="T76" fmla="*/ 12 w 215"/>
                <a:gd name="T77" fmla="*/ 617 h 2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5" h="252">
                  <a:moveTo>
                    <a:pt x="12" y="216"/>
                  </a:moveTo>
                  <a:lnTo>
                    <a:pt x="6" y="228"/>
                  </a:lnTo>
                  <a:lnTo>
                    <a:pt x="12" y="204"/>
                  </a:lnTo>
                  <a:lnTo>
                    <a:pt x="18" y="180"/>
                  </a:lnTo>
                  <a:lnTo>
                    <a:pt x="12" y="162"/>
                  </a:lnTo>
                  <a:lnTo>
                    <a:pt x="12" y="138"/>
                  </a:lnTo>
                  <a:lnTo>
                    <a:pt x="0" y="126"/>
                  </a:lnTo>
                  <a:lnTo>
                    <a:pt x="0" y="132"/>
                  </a:lnTo>
                  <a:lnTo>
                    <a:pt x="6" y="120"/>
                  </a:lnTo>
                  <a:lnTo>
                    <a:pt x="72" y="120"/>
                  </a:lnTo>
                  <a:lnTo>
                    <a:pt x="72" y="102"/>
                  </a:lnTo>
                  <a:lnTo>
                    <a:pt x="72" y="90"/>
                  </a:lnTo>
                  <a:lnTo>
                    <a:pt x="89" y="78"/>
                  </a:lnTo>
                  <a:lnTo>
                    <a:pt x="89" y="54"/>
                  </a:lnTo>
                  <a:lnTo>
                    <a:pt x="89" y="30"/>
                  </a:lnTo>
                  <a:lnTo>
                    <a:pt x="149" y="30"/>
                  </a:lnTo>
                  <a:lnTo>
                    <a:pt x="149" y="0"/>
                  </a:lnTo>
                  <a:lnTo>
                    <a:pt x="167" y="12"/>
                  </a:lnTo>
                  <a:lnTo>
                    <a:pt x="179" y="24"/>
                  </a:lnTo>
                  <a:lnTo>
                    <a:pt x="197" y="36"/>
                  </a:lnTo>
                  <a:lnTo>
                    <a:pt x="215" y="48"/>
                  </a:lnTo>
                  <a:lnTo>
                    <a:pt x="185" y="48"/>
                  </a:lnTo>
                  <a:lnTo>
                    <a:pt x="191" y="114"/>
                  </a:lnTo>
                  <a:lnTo>
                    <a:pt x="191" y="132"/>
                  </a:lnTo>
                  <a:lnTo>
                    <a:pt x="197" y="216"/>
                  </a:lnTo>
                  <a:lnTo>
                    <a:pt x="203" y="222"/>
                  </a:lnTo>
                  <a:lnTo>
                    <a:pt x="197" y="240"/>
                  </a:lnTo>
                  <a:lnTo>
                    <a:pt x="131" y="240"/>
                  </a:lnTo>
                  <a:lnTo>
                    <a:pt x="131" y="234"/>
                  </a:lnTo>
                  <a:lnTo>
                    <a:pt x="107" y="240"/>
                  </a:lnTo>
                  <a:lnTo>
                    <a:pt x="101" y="240"/>
                  </a:lnTo>
                  <a:lnTo>
                    <a:pt x="95" y="234"/>
                  </a:lnTo>
                  <a:lnTo>
                    <a:pt x="83" y="252"/>
                  </a:lnTo>
                  <a:lnTo>
                    <a:pt x="72" y="240"/>
                  </a:lnTo>
                  <a:lnTo>
                    <a:pt x="54" y="228"/>
                  </a:lnTo>
                  <a:lnTo>
                    <a:pt x="42" y="216"/>
                  </a:lnTo>
                  <a:lnTo>
                    <a:pt x="24" y="216"/>
                  </a:lnTo>
                  <a:lnTo>
                    <a:pt x="12" y="216"/>
                  </a:lnTo>
                  <a:close/>
                </a:path>
              </a:pathLst>
            </a:custGeom>
            <a:solidFill>
              <a:srgbClr val="415A6B"/>
            </a:solidFill>
            <a:ln w="9525">
              <a:solidFill>
                <a:srgbClr val="000000"/>
              </a:solidFill>
              <a:prstDash val="solid"/>
              <a:round/>
              <a:headEnd/>
              <a:tailEnd/>
            </a:ln>
          </p:spPr>
          <p:txBody>
            <a:bodyPr/>
            <a:lstStyle/>
            <a:p>
              <a:endParaRPr lang="en-US"/>
            </a:p>
          </p:txBody>
        </p:sp>
        <p:sp>
          <p:nvSpPr>
            <p:cNvPr id="11431" name="Freeform 185"/>
            <p:cNvSpPr>
              <a:spLocks noChangeAspect="1"/>
            </p:cNvSpPr>
            <p:nvPr/>
          </p:nvSpPr>
          <p:spPr bwMode="auto">
            <a:xfrm>
              <a:off x="2298" y="1810"/>
              <a:ext cx="212" cy="181"/>
            </a:xfrm>
            <a:custGeom>
              <a:avLst/>
              <a:gdLst>
                <a:gd name="T0" fmla="*/ 125 w 209"/>
                <a:gd name="T1" fmla="*/ 119 h 161"/>
                <a:gd name="T2" fmla="*/ 98 w 209"/>
                <a:gd name="T3" fmla="*/ 141 h 161"/>
                <a:gd name="T4" fmla="*/ 86 w 209"/>
                <a:gd name="T5" fmla="*/ 170 h 161"/>
                <a:gd name="T6" fmla="*/ 74 w 209"/>
                <a:gd name="T7" fmla="*/ 206 h 161"/>
                <a:gd name="T8" fmla="*/ 68 w 209"/>
                <a:gd name="T9" fmla="*/ 259 h 161"/>
                <a:gd name="T10" fmla="*/ 68 w 209"/>
                <a:gd name="T11" fmla="*/ 308 h 161"/>
                <a:gd name="T12" fmla="*/ 62 w 209"/>
                <a:gd name="T13" fmla="*/ 345 h 161"/>
                <a:gd name="T14" fmla="*/ 56 w 209"/>
                <a:gd name="T15" fmla="*/ 396 h 161"/>
                <a:gd name="T16" fmla="*/ 29 w 209"/>
                <a:gd name="T17" fmla="*/ 414 h 161"/>
                <a:gd name="T18" fmla="*/ 17 w 209"/>
                <a:gd name="T19" fmla="*/ 446 h 161"/>
                <a:gd name="T20" fmla="*/ 0 w 209"/>
                <a:gd name="T21" fmla="*/ 460 h 161"/>
                <a:gd name="T22" fmla="*/ 86 w 209"/>
                <a:gd name="T23" fmla="*/ 460 h 161"/>
                <a:gd name="T24" fmla="*/ 92 w 209"/>
                <a:gd name="T25" fmla="*/ 396 h 161"/>
                <a:gd name="T26" fmla="*/ 104 w 209"/>
                <a:gd name="T27" fmla="*/ 377 h 161"/>
                <a:gd name="T28" fmla="*/ 125 w 209"/>
                <a:gd name="T29" fmla="*/ 363 h 161"/>
                <a:gd name="T30" fmla="*/ 143 w 209"/>
                <a:gd name="T31" fmla="*/ 345 h 161"/>
                <a:gd name="T32" fmla="*/ 155 w 209"/>
                <a:gd name="T33" fmla="*/ 308 h 161"/>
                <a:gd name="T34" fmla="*/ 181 w 209"/>
                <a:gd name="T35" fmla="*/ 274 h 161"/>
                <a:gd name="T36" fmla="*/ 181 w 209"/>
                <a:gd name="T37" fmla="*/ 242 h 161"/>
                <a:gd name="T38" fmla="*/ 212 w 209"/>
                <a:gd name="T39" fmla="*/ 206 h 161"/>
                <a:gd name="T40" fmla="*/ 230 w 209"/>
                <a:gd name="T41" fmla="*/ 206 h 161"/>
                <a:gd name="T42" fmla="*/ 236 w 209"/>
                <a:gd name="T43" fmla="*/ 190 h 161"/>
                <a:gd name="T44" fmla="*/ 224 w 209"/>
                <a:gd name="T45" fmla="*/ 141 h 161"/>
                <a:gd name="T46" fmla="*/ 218 w 209"/>
                <a:gd name="T47" fmla="*/ 102 h 161"/>
                <a:gd name="T48" fmla="*/ 218 w 209"/>
                <a:gd name="T49" fmla="*/ 49 h 161"/>
                <a:gd name="T50" fmla="*/ 212 w 209"/>
                <a:gd name="T51" fmla="*/ 34 h 161"/>
                <a:gd name="T52" fmla="*/ 199 w 209"/>
                <a:gd name="T53" fmla="*/ 34 h 161"/>
                <a:gd name="T54" fmla="*/ 199 w 209"/>
                <a:gd name="T55" fmla="*/ 34 h 161"/>
                <a:gd name="T56" fmla="*/ 161 w 209"/>
                <a:gd name="T57" fmla="*/ 34 h 161"/>
                <a:gd name="T58" fmla="*/ 149 w 209"/>
                <a:gd name="T59" fmla="*/ 0 h 161"/>
                <a:gd name="T60" fmla="*/ 143 w 209"/>
                <a:gd name="T61" fmla="*/ 17 h 161"/>
                <a:gd name="T62" fmla="*/ 125 w 209"/>
                <a:gd name="T63" fmla="*/ 119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9" h="161">
                  <a:moveTo>
                    <a:pt x="107" y="42"/>
                  </a:moveTo>
                  <a:lnTo>
                    <a:pt x="89" y="48"/>
                  </a:lnTo>
                  <a:lnTo>
                    <a:pt x="77" y="60"/>
                  </a:lnTo>
                  <a:lnTo>
                    <a:pt x="65" y="72"/>
                  </a:lnTo>
                  <a:lnTo>
                    <a:pt x="59" y="90"/>
                  </a:lnTo>
                  <a:lnTo>
                    <a:pt x="59" y="108"/>
                  </a:lnTo>
                  <a:lnTo>
                    <a:pt x="53" y="120"/>
                  </a:lnTo>
                  <a:lnTo>
                    <a:pt x="47" y="138"/>
                  </a:lnTo>
                  <a:lnTo>
                    <a:pt x="29" y="144"/>
                  </a:lnTo>
                  <a:lnTo>
                    <a:pt x="17" y="156"/>
                  </a:lnTo>
                  <a:lnTo>
                    <a:pt x="0" y="161"/>
                  </a:lnTo>
                  <a:lnTo>
                    <a:pt x="77" y="161"/>
                  </a:lnTo>
                  <a:lnTo>
                    <a:pt x="83" y="138"/>
                  </a:lnTo>
                  <a:lnTo>
                    <a:pt x="95" y="132"/>
                  </a:lnTo>
                  <a:lnTo>
                    <a:pt x="107" y="126"/>
                  </a:lnTo>
                  <a:lnTo>
                    <a:pt x="125" y="120"/>
                  </a:lnTo>
                  <a:lnTo>
                    <a:pt x="137" y="108"/>
                  </a:lnTo>
                  <a:lnTo>
                    <a:pt x="161" y="96"/>
                  </a:lnTo>
                  <a:lnTo>
                    <a:pt x="161" y="84"/>
                  </a:lnTo>
                  <a:lnTo>
                    <a:pt x="185" y="72"/>
                  </a:lnTo>
                  <a:lnTo>
                    <a:pt x="203" y="72"/>
                  </a:lnTo>
                  <a:lnTo>
                    <a:pt x="209" y="66"/>
                  </a:lnTo>
                  <a:lnTo>
                    <a:pt x="197" y="48"/>
                  </a:lnTo>
                  <a:lnTo>
                    <a:pt x="191" y="36"/>
                  </a:lnTo>
                  <a:lnTo>
                    <a:pt x="191" y="18"/>
                  </a:lnTo>
                  <a:lnTo>
                    <a:pt x="185" y="12"/>
                  </a:lnTo>
                  <a:lnTo>
                    <a:pt x="173" y="12"/>
                  </a:lnTo>
                  <a:lnTo>
                    <a:pt x="143" y="12"/>
                  </a:lnTo>
                  <a:lnTo>
                    <a:pt x="131" y="0"/>
                  </a:lnTo>
                  <a:lnTo>
                    <a:pt x="125" y="6"/>
                  </a:lnTo>
                  <a:lnTo>
                    <a:pt x="107" y="42"/>
                  </a:lnTo>
                  <a:close/>
                </a:path>
              </a:pathLst>
            </a:custGeom>
            <a:solidFill>
              <a:srgbClr val="990033"/>
            </a:solidFill>
            <a:ln w="9525">
              <a:solidFill>
                <a:srgbClr val="000000"/>
              </a:solidFill>
              <a:prstDash val="solid"/>
              <a:round/>
              <a:headEnd/>
              <a:tailEnd/>
            </a:ln>
          </p:spPr>
          <p:txBody>
            <a:bodyPr/>
            <a:lstStyle/>
            <a:p>
              <a:endParaRPr lang="en-US"/>
            </a:p>
          </p:txBody>
        </p:sp>
        <p:sp>
          <p:nvSpPr>
            <p:cNvPr id="11432" name="Freeform 186"/>
            <p:cNvSpPr>
              <a:spLocks noChangeAspect="1"/>
            </p:cNvSpPr>
            <p:nvPr/>
          </p:nvSpPr>
          <p:spPr bwMode="auto">
            <a:xfrm>
              <a:off x="2528" y="2086"/>
              <a:ext cx="279" cy="262"/>
            </a:xfrm>
            <a:custGeom>
              <a:avLst/>
              <a:gdLst>
                <a:gd name="T0" fmla="*/ 30 w 275"/>
                <a:gd name="T1" fmla="*/ 597 h 234"/>
                <a:gd name="T2" fmla="*/ 24 w 275"/>
                <a:gd name="T3" fmla="*/ 597 h 234"/>
                <a:gd name="T4" fmla="*/ 12 w 275"/>
                <a:gd name="T5" fmla="*/ 578 h 234"/>
                <a:gd name="T6" fmla="*/ 12 w 275"/>
                <a:gd name="T7" fmla="*/ 563 h 234"/>
                <a:gd name="T8" fmla="*/ 18 w 275"/>
                <a:gd name="T9" fmla="*/ 563 h 234"/>
                <a:gd name="T10" fmla="*/ 6 w 275"/>
                <a:gd name="T11" fmla="*/ 514 h 234"/>
                <a:gd name="T12" fmla="*/ 0 w 275"/>
                <a:gd name="T13" fmla="*/ 461 h 234"/>
                <a:gd name="T14" fmla="*/ 6 w 275"/>
                <a:gd name="T15" fmla="*/ 461 h 234"/>
                <a:gd name="T16" fmla="*/ 18 w 275"/>
                <a:gd name="T17" fmla="*/ 447 h 234"/>
                <a:gd name="T18" fmla="*/ 51 w 275"/>
                <a:gd name="T19" fmla="*/ 447 h 234"/>
                <a:gd name="T20" fmla="*/ 69 w 275"/>
                <a:gd name="T21" fmla="*/ 447 h 234"/>
                <a:gd name="T22" fmla="*/ 75 w 275"/>
                <a:gd name="T23" fmla="*/ 397 h 234"/>
                <a:gd name="T24" fmla="*/ 75 w 275"/>
                <a:gd name="T25" fmla="*/ 366 h 234"/>
                <a:gd name="T26" fmla="*/ 75 w 275"/>
                <a:gd name="T27" fmla="*/ 315 h 234"/>
                <a:gd name="T28" fmla="*/ 81 w 275"/>
                <a:gd name="T29" fmla="*/ 281 h 234"/>
                <a:gd name="T30" fmla="*/ 81 w 275"/>
                <a:gd name="T31" fmla="*/ 233 h 234"/>
                <a:gd name="T32" fmla="*/ 106 w 275"/>
                <a:gd name="T33" fmla="*/ 214 h 234"/>
                <a:gd name="T34" fmla="*/ 131 w 275"/>
                <a:gd name="T35" fmla="*/ 183 h 234"/>
                <a:gd name="T36" fmla="*/ 143 w 275"/>
                <a:gd name="T37" fmla="*/ 148 h 234"/>
                <a:gd name="T38" fmla="*/ 161 w 275"/>
                <a:gd name="T39" fmla="*/ 116 h 234"/>
                <a:gd name="T40" fmla="*/ 182 w 275"/>
                <a:gd name="T41" fmla="*/ 67 h 234"/>
                <a:gd name="T42" fmla="*/ 212 w 275"/>
                <a:gd name="T43" fmla="*/ 34 h 234"/>
                <a:gd name="T44" fmla="*/ 230 w 275"/>
                <a:gd name="T45" fmla="*/ 0 h 234"/>
                <a:gd name="T46" fmla="*/ 258 w 275"/>
                <a:gd name="T47" fmla="*/ 17 h 234"/>
                <a:gd name="T48" fmla="*/ 274 w 275"/>
                <a:gd name="T49" fmla="*/ 49 h 234"/>
                <a:gd name="T50" fmla="*/ 287 w 275"/>
                <a:gd name="T51" fmla="*/ 34 h 234"/>
                <a:gd name="T52" fmla="*/ 293 w 275"/>
                <a:gd name="T53" fmla="*/ 34 h 234"/>
                <a:gd name="T54" fmla="*/ 293 w 275"/>
                <a:gd name="T55" fmla="*/ 67 h 234"/>
                <a:gd name="T56" fmla="*/ 293 w 275"/>
                <a:gd name="T57" fmla="*/ 116 h 234"/>
                <a:gd name="T58" fmla="*/ 311 w 275"/>
                <a:gd name="T59" fmla="*/ 166 h 234"/>
                <a:gd name="T60" fmla="*/ 305 w 275"/>
                <a:gd name="T61" fmla="*/ 200 h 234"/>
                <a:gd name="T62" fmla="*/ 305 w 275"/>
                <a:gd name="T63" fmla="*/ 233 h 234"/>
                <a:gd name="T64" fmla="*/ 305 w 275"/>
                <a:gd name="T65" fmla="*/ 281 h 234"/>
                <a:gd name="T66" fmla="*/ 299 w 275"/>
                <a:gd name="T67" fmla="*/ 366 h 234"/>
                <a:gd name="T68" fmla="*/ 293 w 275"/>
                <a:gd name="T69" fmla="*/ 397 h 234"/>
                <a:gd name="T70" fmla="*/ 287 w 275"/>
                <a:gd name="T71" fmla="*/ 431 h 234"/>
                <a:gd name="T72" fmla="*/ 274 w 275"/>
                <a:gd name="T73" fmla="*/ 461 h 234"/>
                <a:gd name="T74" fmla="*/ 266 w 275"/>
                <a:gd name="T75" fmla="*/ 498 h 234"/>
                <a:gd name="T76" fmla="*/ 266 w 275"/>
                <a:gd name="T77" fmla="*/ 549 h 234"/>
                <a:gd name="T78" fmla="*/ 242 w 275"/>
                <a:gd name="T79" fmla="*/ 578 h 234"/>
                <a:gd name="T80" fmla="*/ 224 w 275"/>
                <a:gd name="T81" fmla="*/ 563 h 234"/>
                <a:gd name="T82" fmla="*/ 206 w 275"/>
                <a:gd name="T83" fmla="*/ 563 h 234"/>
                <a:gd name="T84" fmla="*/ 182 w 275"/>
                <a:gd name="T85" fmla="*/ 597 h 234"/>
                <a:gd name="T86" fmla="*/ 161 w 275"/>
                <a:gd name="T87" fmla="*/ 578 h 234"/>
                <a:gd name="T88" fmla="*/ 149 w 275"/>
                <a:gd name="T89" fmla="*/ 563 h 234"/>
                <a:gd name="T90" fmla="*/ 131 w 275"/>
                <a:gd name="T91" fmla="*/ 578 h 234"/>
                <a:gd name="T92" fmla="*/ 116 w 275"/>
                <a:gd name="T93" fmla="*/ 549 h 234"/>
                <a:gd name="T94" fmla="*/ 93 w 275"/>
                <a:gd name="T95" fmla="*/ 531 h 234"/>
                <a:gd name="T96" fmla="*/ 81 w 275"/>
                <a:gd name="T97" fmla="*/ 549 h 234"/>
                <a:gd name="T98" fmla="*/ 75 w 275"/>
                <a:gd name="T99" fmla="*/ 597 h 234"/>
                <a:gd name="T100" fmla="*/ 69 w 275"/>
                <a:gd name="T101" fmla="*/ 630 h 234"/>
                <a:gd name="T102" fmla="*/ 69 w 275"/>
                <a:gd name="T103" fmla="*/ 646 h 234"/>
                <a:gd name="T104" fmla="*/ 51 w 275"/>
                <a:gd name="T105" fmla="*/ 615 h 234"/>
                <a:gd name="T106" fmla="*/ 51 w 275"/>
                <a:gd name="T107" fmla="*/ 630 h 234"/>
                <a:gd name="T108" fmla="*/ 51 w 275"/>
                <a:gd name="T109" fmla="*/ 646 h 234"/>
                <a:gd name="T110" fmla="*/ 51 w 275"/>
                <a:gd name="T111" fmla="*/ 646 h 234"/>
                <a:gd name="T112" fmla="*/ 45 w 275"/>
                <a:gd name="T113" fmla="*/ 615 h 234"/>
                <a:gd name="T114" fmla="*/ 30 w 275"/>
                <a:gd name="T115" fmla="*/ 597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 h="234">
                  <a:moveTo>
                    <a:pt x="30" y="216"/>
                  </a:moveTo>
                  <a:lnTo>
                    <a:pt x="24" y="216"/>
                  </a:lnTo>
                  <a:lnTo>
                    <a:pt x="12" y="210"/>
                  </a:lnTo>
                  <a:lnTo>
                    <a:pt x="12" y="204"/>
                  </a:lnTo>
                  <a:lnTo>
                    <a:pt x="18" y="204"/>
                  </a:lnTo>
                  <a:lnTo>
                    <a:pt x="6" y="186"/>
                  </a:lnTo>
                  <a:lnTo>
                    <a:pt x="0" y="168"/>
                  </a:lnTo>
                  <a:lnTo>
                    <a:pt x="6" y="168"/>
                  </a:lnTo>
                  <a:lnTo>
                    <a:pt x="18" y="162"/>
                  </a:lnTo>
                  <a:lnTo>
                    <a:pt x="42" y="162"/>
                  </a:lnTo>
                  <a:lnTo>
                    <a:pt x="60" y="162"/>
                  </a:lnTo>
                  <a:lnTo>
                    <a:pt x="66" y="144"/>
                  </a:lnTo>
                  <a:lnTo>
                    <a:pt x="66" y="132"/>
                  </a:lnTo>
                  <a:lnTo>
                    <a:pt x="66" y="114"/>
                  </a:lnTo>
                  <a:lnTo>
                    <a:pt x="72" y="102"/>
                  </a:lnTo>
                  <a:lnTo>
                    <a:pt x="72" y="84"/>
                  </a:lnTo>
                  <a:lnTo>
                    <a:pt x="96" y="78"/>
                  </a:lnTo>
                  <a:lnTo>
                    <a:pt x="113" y="66"/>
                  </a:lnTo>
                  <a:lnTo>
                    <a:pt x="125" y="54"/>
                  </a:lnTo>
                  <a:lnTo>
                    <a:pt x="143" y="42"/>
                  </a:lnTo>
                  <a:lnTo>
                    <a:pt x="161" y="24"/>
                  </a:lnTo>
                  <a:lnTo>
                    <a:pt x="185" y="12"/>
                  </a:lnTo>
                  <a:lnTo>
                    <a:pt x="203" y="0"/>
                  </a:lnTo>
                  <a:lnTo>
                    <a:pt x="227" y="6"/>
                  </a:lnTo>
                  <a:lnTo>
                    <a:pt x="239" y="18"/>
                  </a:lnTo>
                  <a:lnTo>
                    <a:pt x="251" y="12"/>
                  </a:lnTo>
                  <a:lnTo>
                    <a:pt x="257" y="12"/>
                  </a:lnTo>
                  <a:lnTo>
                    <a:pt x="257" y="24"/>
                  </a:lnTo>
                  <a:lnTo>
                    <a:pt x="257" y="42"/>
                  </a:lnTo>
                  <a:lnTo>
                    <a:pt x="275" y="60"/>
                  </a:lnTo>
                  <a:lnTo>
                    <a:pt x="269" y="72"/>
                  </a:lnTo>
                  <a:lnTo>
                    <a:pt x="269" y="84"/>
                  </a:lnTo>
                  <a:lnTo>
                    <a:pt x="269" y="102"/>
                  </a:lnTo>
                  <a:lnTo>
                    <a:pt x="263" y="132"/>
                  </a:lnTo>
                  <a:lnTo>
                    <a:pt x="257" y="144"/>
                  </a:lnTo>
                  <a:lnTo>
                    <a:pt x="251" y="156"/>
                  </a:lnTo>
                  <a:lnTo>
                    <a:pt x="239" y="168"/>
                  </a:lnTo>
                  <a:lnTo>
                    <a:pt x="233" y="180"/>
                  </a:lnTo>
                  <a:lnTo>
                    <a:pt x="233" y="198"/>
                  </a:lnTo>
                  <a:lnTo>
                    <a:pt x="215" y="210"/>
                  </a:lnTo>
                  <a:lnTo>
                    <a:pt x="197" y="204"/>
                  </a:lnTo>
                  <a:lnTo>
                    <a:pt x="179" y="204"/>
                  </a:lnTo>
                  <a:lnTo>
                    <a:pt x="161" y="216"/>
                  </a:lnTo>
                  <a:lnTo>
                    <a:pt x="143" y="210"/>
                  </a:lnTo>
                  <a:lnTo>
                    <a:pt x="131" y="204"/>
                  </a:lnTo>
                  <a:lnTo>
                    <a:pt x="113" y="210"/>
                  </a:lnTo>
                  <a:lnTo>
                    <a:pt x="101" y="198"/>
                  </a:lnTo>
                  <a:lnTo>
                    <a:pt x="84" y="192"/>
                  </a:lnTo>
                  <a:lnTo>
                    <a:pt x="72" y="198"/>
                  </a:lnTo>
                  <a:lnTo>
                    <a:pt x="66" y="216"/>
                  </a:lnTo>
                  <a:lnTo>
                    <a:pt x="60" y="228"/>
                  </a:lnTo>
                  <a:lnTo>
                    <a:pt x="60" y="234"/>
                  </a:lnTo>
                  <a:lnTo>
                    <a:pt x="42" y="222"/>
                  </a:lnTo>
                  <a:lnTo>
                    <a:pt x="42" y="228"/>
                  </a:lnTo>
                  <a:lnTo>
                    <a:pt x="42" y="234"/>
                  </a:lnTo>
                  <a:lnTo>
                    <a:pt x="36" y="222"/>
                  </a:lnTo>
                  <a:lnTo>
                    <a:pt x="30" y="216"/>
                  </a:lnTo>
                  <a:close/>
                </a:path>
              </a:pathLst>
            </a:custGeom>
            <a:solidFill>
              <a:srgbClr val="415A6B"/>
            </a:solidFill>
            <a:ln w="9525">
              <a:solidFill>
                <a:srgbClr val="000000"/>
              </a:solidFill>
              <a:prstDash val="solid"/>
              <a:round/>
              <a:headEnd/>
              <a:tailEnd/>
            </a:ln>
          </p:spPr>
          <p:txBody>
            <a:bodyPr/>
            <a:lstStyle/>
            <a:p>
              <a:endParaRPr lang="en-US"/>
            </a:p>
          </p:txBody>
        </p:sp>
        <p:sp>
          <p:nvSpPr>
            <p:cNvPr id="11433" name="Freeform 187"/>
            <p:cNvSpPr>
              <a:spLocks noChangeAspect="1"/>
            </p:cNvSpPr>
            <p:nvPr/>
          </p:nvSpPr>
          <p:spPr bwMode="auto">
            <a:xfrm>
              <a:off x="2218" y="2240"/>
              <a:ext cx="104" cy="95"/>
            </a:xfrm>
            <a:custGeom>
              <a:avLst/>
              <a:gdLst>
                <a:gd name="T0" fmla="*/ 27 w 101"/>
                <a:gd name="T1" fmla="*/ 0 h 84"/>
                <a:gd name="T2" fmla="*/ 12 w 101"/>
                <a:gd name="T3" fmla="*/ 37 h 84"/>
                <a:gd name="T4" fmla="*/ 0 w 101"/>
                <a:gd name="T5" fmla="*/ 110 h 84"/>
                <a:gd name="T6" fmla="*/ 12 w 101"/>
                <a:gd name="T7" fmla="*/ 164 h 84"/>
                <a:gd name="T8" fmla="*/ 12 w 101"/>
                <a:gd name="T9" fmla="*/ 145 h 84"/>
                <a:gd name="T10" fmla="*/ 12 w 101"/>
                <a:gd name="T11" fmla="*/ 164 h 84"/>
                <a:gd name="T12" fmla="*/ 12 w 101"/>
                <a:gd name="T13" fmla="*/ 164 h 84"/>
                <a:gd name="T14" fmla="*/ 12 w 101"/>
                <a:gd name="T15" fmla="*/ 183 h 84"/>
                <a:gd name="T16" fmla="*/ 39 w 101"/>
                <a:gd name="T17" fmla="*/ 183 h 84"/>
                <a:gd name="T18" fmla="*/ 45 w 101"/>
                <a:gd name="T19" fmla="*/ 164 h 84"/>
                <a:gd name="T20" fmla="*/ 72 w 101"/>
                <a:gd name="T21" fmla="*/ 183 h 84"/>
                <a:gd name="T22" fmla="*/ 78 w 101"/>
                <a:gd name="T23" fmla="*/ 201 h 84"/>
                <a:gd name="T24" fmla="*/ 45 w 101"/>
                <a:gd name="T25" fmla="*/ 183 h 84"/>
                <a:gd name="T26" fmla="*/ 33 w 101"/>
                <a:gd name="T27" fmla="*/ 201 h 84"/>
                <a:gd name="T28" fmla="*/ 12 w 101"/>
                <a:gd name="T29" fmla="*/ 217 h 84"/>
                <a:gd name="T30" fmla="*/ 12 w 101"/>
                <a:gd name="T31" fmla="*/ 236 h 84"/>
                <a:gd name="T32" fmla="*/ 33 w 101"/>
                <a:gd name="T33" fmla="*/ 236 h 84"/>
                <a:gd name="T34" fmla="*/ 39 w 101"/>
                <a:gd name="T35" fmla="*/ 236 h 84"/>
                <a:gd name="T36" fmla="*/ 39 w 101"/>
                <a:gd name="T37" fmla="*/ 236 h 84"/>
                <a:gd name="T38" fmla="*/ 12 w 101"/>
                <a:gd name="T39" fmla="*/ 236 h 84"/>
                <a:gd name="T40" fmla="*/ 12 w 101"/>
                <a:gd name="T41" fmla="*/ 253 h 84"/>
                <a:gd name="T42" fmla="*/ 45 w 101"/>
                <a:gd name="T43" fmla="*/ 236 h 84"/>
                <a:gd name="T44" fmla="*/ 78 w 101"/>
                <a:gd name="T45" fmla="*/ 236 h 84"/>
                <a:gd name="T46" fmla="*/ 101 w 101"/>
                <a:gd name="T47" fmla="*/ 253 h 84"/>
                <a:gd name="T48" fmla="*/ 131 w 101"/>
                <a:gd name="T49" fmla="*/ 253 h 84"/>
                <a:gd name="T50" fmla="*/ 123 w 101"/>
                <a:gd name="T51" fmla="*/ 201 h 84"/>
                <a:gd name="T52" fmla="*/ 123 w 101"/>
                <a:gd name="T53" fmla="*/ 164 h 84"/>
                <a:gd name="T54" fmla="*/ 116 w 101"/>
                <a:gd name="T55" fmla="*/ 110 h 84"/>
                <a:gd name="T56" fmla="*/ 101 w 101"/>
                <a:gd name="T57" fmla="*/ 75 h 84"/>
                <a:gd name="T58" fmla="*/ 78 w 101"/>
                <a:gd name="T59" fmla="*/ 37 h 84"/>
                <a:gd name="T60" fmla="*/ 63 w 101"/>
                <a:gd name="T61" fmla="*/ 0 h 84"/>
                <a:gd name="T62" fmla="*/ 39 w 101"/>
                <a:gd name="T63" fmla="*/ 0 h 84"/>
                <a:gd name="T64" fmla="*/ 27 w 101"/>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1" h="84">
                  <a:moveTo>
                    <a:pt x="18" y="0"/>
                  </a:moveTo>
                  <a:lnTo>
                    <a:pt x="12" y="12"/>
                  </a:lnTo>
                  <a:lnTo>
                    <a:pt x="0" y="36"/>
                  </a:lnTo>
                  <a:lnTo>
                    <a:pt x="12" y="54"/>
                  </a:lnTo>
                  <a:lnTo>
                    <a:pt x="12" y="48"/>
                  </a:lnTo>
                  <a:lnTo>
                    <a:pt x="12" y="54"/>
                  </a:lnTo>
                  <a:lnTo>
                    <a:pt x="12" y="60"/>
                  </a:lnTo>
                  <a:lnTo>
                    <a:pt x="30" y="60"/>
                  </a:lnTo>
                  <a:lnTo>
                    <a:pt x="36" y="54"/>
                  </a:lnTo>
                  <a:lnTo>
                    <a:pt x="54" y="60"/>
                  </a:lnTo>
                  <a:lnTo>
                    <a:pt x="60" y="66"/>
                  </a:lnTo>
                  <a:lnTo>
                    <a:pt x="36" y="60"/>
                  </a:lnTo>
                  <a:lnTo>
                    <a:pt x="24" y="66"/>
                  </a:lnTo>
                  <a:lnTo>
                    <a:pt x="12" y="72"/>
                  </a:lnTo>
                  <a:lnTo>
                    <a:pt x="12" y="78"/>
                  </a:lnTo>
                  <a:lnTo>
                    <a:pt x="24" y="78"/>
                  </a:lnTo>
                  <a:lnTo>
                    <a:pt x="30" y="78"/>
                  </a:lnTo>
                  <a:lnTo>
                    <a:pt x="12" y="78"/>
                  </a:lnTo>
                  <a:lnTo>
                    <a:pt x="12" y="84"/>
                  </a:lnTo>
                  <a:lnTo>
                    <a:pt x="36" y="78"/>
                  </a:lnTo>
                  <a:lnTo>
                    <a:pt x="60" y="78"/>
                  </a:lnTo>
                  <a:lnTo>
                    <a:pt x="78" y="84"/>
                  </a:lnTo>
                  <a:lnTo>
                    <a:pt x="101" y="84"/>
                  </a:lnTo>
                  <a:lnTo>
                    <a:pt x="95" y="66"/>
                  </a:lnTo>
                  <a:lnTo>
                    <a:pt x="95" y="54"/>
                  </a:lnTo>
                  <a:lnTo>
                    <a:pt x="89" y="36"/>
                  </a:lnTo>
                  <a:lnTo>
                    <a:pt x="78" y="24"/>
                  </a:lnTo>
                  <a:lnTo>
                    <a:pt x="60" y="12"/>
                  </a:lnTo>
                  <a:lnTo>
                    <a:pt x="48" y="0"/>
                  </a:lnTo>
                  <a:lnTo>
                    <a:pt x="30" y="0"/>
                  </a:lnTo>
                  <a:lnTo>
                    <a:pt x="18" y="0"/>
                  </a:lnTo>
                  <a:close/>
                </a:path>
              </a:pathLst>
            </a:custGeom>
            <a:solidFill>
              <a:srgbClr val="415A6B"/>
            </a:solidFill>
            <a:ln w="9525">
              <a:solidFill>
                <a:srgbClr val="000000"/>
              </a:solidFill>
              <a:prstDash val="solid"/>
              <a:round/>
              <a:headEnd/>
              <a:tailEnd/>
            </a:ln>
          </p:spPr>
          <p:txBody>
            <a:bodyPr/>
            <a:lstStyle/>
            <a:p>
              <a:endParaRPr lang="en-US"/>
            </a:p>
          </p:txBody>
        </p:sp>
        <p:sp>
          <p:nvSpPr>
            <p:cNvPr id="11434" name="Freeform 188"/>
            <p:cNvSpPr>
              <a:spLocks noChangeAspect="1"/>
            </p:cNvSpPr>
            <p:nvPr/>
          </p:nvSpPr>
          <p:spPr bwMode="auto">
            <a:xfrm>
              <a:off x="2648" y="1776"/>
              <a:ext cx="74" cy="162"/>
            </a:xfrm>
            <a:custGeom>
              <a:avLst/>
              <a:gdLst>
                <a:gd name="T0" fmla="*/ 59 w 72"/>
                <a:gd name="T1" fmla="*/ 385 h 144"/>
                <a:gd name="T2" fmla="*/ 45 w 72"/>
                <a:gd name="T3" fmla="*/ 417 h 144"/>
                <a:gd name="T4" fmla="*/ 39 w 72"/>
                <a:gd name="T5" fmla="*/ 294 h 144"/>
                <a:gd name="T6" fmla="*/ 27 w 72"/>
                <a:gd name="T7" fmla="*/ 260 h 144"/>
                <a:gd name="T8" fmla="*/ 0 w 72"/>
                <a:gd name="T9" fmla="*/ 206 h 144"/>
                <a:gd name="T10" fmla="*/ 12 w 72"/>
                <a:gd name="T11" fmla="*/ 159 h 144"/>
                <a:gd name="T12" fmla="*/ 27 w 72"/>
                <a:gd name="T13" fmla="*/ 124 h 144"/>
                <a:gd name="T14" fmla="*/ 27 w 72"/>
                <a:gd name="T15" fmla="*/ 37 h 144"/>
                <a:gd name="T16" fmla="*/ 27 w 72"/>
                <a:gd name="T17" fmla="*/ 18 h 144"/>
                <a:gd name="T18" fmla="*/ 45 w 72"/>
                <a:gd name="T19" fmla="*/ 0 h 144"/>
                <a:gd name="T20" fmla="*/ 51 w 72"/>
                <a:gd name="T21" fmla="*/ 18 h 144"/>
                <a:gd name="T22" fmla="*/ 59 w 72"/>
                <a:gd name="T23" fmla="*/ 37 h 144"/>
                <a:gd name="T24" fmla="*/ 78 w 72"/>
                <a:gd name="T25" fmla="*/ 18 h 144"/>
                <a:gd name="T26" fmla="*/ 71 w 72"/>
                <a:gd name="T27" fmla="*/ 88 h 144"/>
                <a:gd name="T28" fmla="*/ 78 w 72"/>
                <a:gd name="T29" fmla="*/ 124 h 144"/>
                <a:gd name="T30" fmla="*/ 71 w 72"/>
                <a:gd name="T31" fmla="*/ 159 h 144"/>
                <a:gd name="T32" fmla="*/ 51 w 72"/>
                <a:gd name="T33" fmla="*/ 190 h 144"/>
                <a:gd name="T34" fmla="*/ 78 w 72"/>
                <a:gd name="T35" fmla="*/ 226 h 144"/>
                <a:gd name="T36" fmla="*/ 90 w 72"/>
                <a:gd name="T37" fmla="*/ 243 h 144"/>
                <a:gd name="T38" fmla="*/ 90 w 72"/>
                <a:gd name="T39" fmla="*/ 277 h 144"/>
                <a:gd name="T40" fmla="*/ 78 w 72"/>
                <a:gd name="T41" fmla="*/ 312 h 144"/>
                <a:gd name="T42" fmla="*/ 59 w 72"/>
                <a:gd name="T43" fmla="*/ 345 h 144"/>
                <a:gd name="T44" fmla="*/ 59 w 72"/>
                <a:gd name="T45" fmla="*/ 385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2" h="144">
                  <a:moveTo>
                    <a:pt x="48" y="132"/>
                  </a:moveTo>
                  <a:lnTo>
                    <a:pt x="36" y="144"/>
                  </a:lnTo>
                  <a:lnTo>
                    <a:pt x="30" y="102"/>
                  </a:lnTo>
                  <a:lnTo>
                    <a:pt x="18" y="90"/>
                  </a:lnTo>
                  <a:lnTo>
                    <a:pt x="0" y="72"/>
                  </a:lnTo>
                  <a:lnTo>
                    <a:pt x="12" y="54"/>
                  </a:lnTo>
                  <a:lnTo>
                    <a:pt x="18" y="42"/>
                  </a:lnTo>
                  <a:lnTo>
                    <a:pt x="18" y="12"/>
                  </a:lnTo>
                  <a:lnTo>
                    <a:pt x="18" y="6"/>
                  </a:lnTo>
                  <a:lnTo>
                    <a:pt x="36" y="0"/>
                  </a:lnTo>
                  <a:lnTo>
                    <a:pt x="42" y="6"/>
                  </a:lnTo>
                  <a:lnTo>
                    <a:pt x="48" y="12"/>
                  </a:lnTo>
                  <a:lnTo>
                    <a:pt x="60" y="6"/>
                  </a:lnTo>
                  <a:lnTo>
                    <a:pt x="54" y="30"/>
                  </a:lnTo>
                  <a:lnTo>
                    <a:pt x="60" y="42"/>
                  </a:lnTo>
                  <a:lnTo>
                    <a:pt x="54" y="54"/>
                  </a:lnTo>
                  <a:lnTo>
                    <a:pt x="42" y="66"/>
                  </a:lnTo>
                  <a:lnTo>
                    <a:pt x="60" y="78"/>
                  </a:lnTo>
                  <a:lnTo>
                    <a:pt x="72" y="84"/>
                  </a:lnTo>
                  <a:lnTo>
                    <a:pt x="72" y="96"/>
                  </a:lnTo>
                  <a:lnTo>
                    <a:pt x="60" y="108"/>
                  </a:lnTo>
                  <a:lnTo>
                    <a:pt x="48" y="120"/>
                  </a:lnTo>
                  <a:lnTo>
                    <a:pt x="48" y="132"/>
                  </a:lnTo>
                  <a:close/>
                </a:path>
              </a:pathLst>
            </a:custGeom>
            <a:solidFill>
              <a:srgbClr val="415A6B"/>
            </a:solidFill>
            <a:ln w="9525">
              <a:solidFill>
                <a:srgbClr val="000000"/>
              </a:solidFill>
              <a:prstDash val="solid"/>
              <a:round/>
              <a:headEnd/>
              <a:tailEnd/>
            </a:ln>
          </p:spPr>
          <p:txBody>
            <a:bodyPr/>
            <a:lstStyle/>
            <a:p>
              <a:endParaRPr lang="en-US"/>
            </a:p>
          </p:txBody>
        </p:sp>
        <p:sp>
          <p:nvSpPr>
            <p:cNvPr id="11435" name="Freeform 189"/>
            <p:cNvSpPr>
              <a:spLocks noChangeAspect="1"/>
            </p:cNvSpPr>
            <p:nvPr/>
          </p:nvSpPr>
          <p:spPr bwMode="auto">
            <a:xfrm>
              <a:off x="2322" y="2422"/>
              <a:ext cx="72" cy="94"/>
            </a:xfrm>
            <a:custGeom>
              <a:avLst/>
              <a:gdLst>
                <a:gd name="T0" fmla="*/ 66 w 72"/>
                <a:gd name="T1" fmla="*/ 233 h 84"/>
                <a:gd name="T2" fmla="*/ 48 w 72"/>
                <a:gd name="T3" fmla="*/ 200 h 84"/>
                <a:gd name="T4" fmla="*/ 30 w 72"/>
                <a:gd name="T5" fmla="*/ 166 h 84"/>
                <a:gd name="T6" fmla="*/ 18 w 72"/>
                <a:gd name="T7" fmla="*/ 132 h 84"/>
                <a:gd name="T8" fmla="*/ 0 w 72"/>
                <a:gd name="T9" fmla="*/ 84 h 84"/>
                <a:gd name="T10" fmla="*/ 6 w 72"/>
                <a:gd name="T11" fmla="*/ 67 h 84"/>
                <a:gd name="T12" fmla="*/ 12 w 72"/>
                <a:gd name="T13" fmla="*/ 34 h 84"/>
                <a:gd name="T14" fmla="*/ 18 w 72"/>
                <a:gd name="T15" fmla="*/ 0 h 84"/>
                <a:gd name="T16" fmla="*/ 30 w 72"/>
                <a:gd name="T17" fmla="*/ 0 h 84"/>
                <a:gd name="T18" fmla="*/ 36 w 72"/>
                <a:gd name="T19" fmla="*/ 49 h 84"/>
                <a:gd name="T20" fmla="*/ 42 w 72"/>
                <a:gd name="T21" fmla="*/ 67 h 84"/>
                <a:gd name="T22" fmla="*/ 48 w 72"/>
                <a:gd name="T23" fmla="*/ 49 h 84"/>
                <a:gd name="T24" fmla="*/ 54 w 72"/>
                <a:gd name="T25" fmla="*/ 49 h 84"/>
                <a:gd name="T26" fmla="*/ 54 w 72"/>
                <a:gd name="T27" fmla="*/ 98 h 84"/>
                <a:gd name="T28" fmla="*/ 54 w 72"/>
                <a:gd name="T29" fmla="*/ 116 h 84"/>
                <a:gd name="T30" fmla="*/ 66 w 72"/>
                <a:gd name="T31" fmla="*/ 132 h 84"/>
                <a:gd name="T32" fmla="*/ 72 w 72"/>
                <a:gd name="T33" fmla="*/ 166 h 84"/>
                <a:gd name="T34" fmla="*/ 66 w 72"/>
                <a:gd name="T35" fmla="*/ 233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84">
                  <a:moveTo>
                    <a:pt x="66" y="84"/>
                  </a:moveTo>
                  <a:lnTo>
                    <a:pt x="48" y="72"/>
                  </a:lnTo>
                  <a:lnTo>
                    <a:pt x="30" y="60"/>
                  </a:lnTo>
                  <a:lnTo>
                    <a:pt x="18" y="48"/>
                  </a:lnTo>
                  <a:lnTo>
                    <a:pt x="0" y="30"/>
                  </a:lnTo>
                  <a:lnTo>
                    <a:pt x="6" y="24"/>
                  </a:lnTo>
                  <a:lnTo>
                    <a:pt x="12" y="12"/>
                  </a:lnTo>
                  <a:lnTo>
                    <a:pt x="18" y="0"/>
                  </a:lnTo>
                  <a:lnTo>
                    <a:pt x="30" y="0"/>
                  </a:lnTo>
                  <a:lnTo>
                    <a:pt x="36" y="18"/>
                  </a:lnTo>
                  <a:lnTo>
                    <a:pt x="42" y="24"/>
                  </a:lnTo>
                  <a:lnTo>
                    <a:pt x="48" y="18"/>
                  </a:lnTo>
                  <a:lnTo>
                    <a:pt x="54" y="18"/>
                  </a:lnTo>
                  <a:lnTo>
                    <a:pt x="54" y="36"/>
                  </a:lnTo>
                  <a:lnTo>
                    <a:pt x="54" y="42"/>
                  </a:lnTo>
                  <a:lnTo>
                    <a:pt x="66" y="48"/>
                  </a:lnTo>
                  <a:lnTo>
                    <a:pt x="72" y="60"/>
                  </a:lnTo>
                  <a:lnTo>
                    <a:pt x="66" y="84"/>
                  </a:lnTo>
                  <a:close/>
                </a:path>
              </a:pathLst>
            </a:custGeom>
            <a:solidFill>
              <a:srgbClr val="990033"/>
            </a:solidFill>
            <a:ln w="9525">
              <a:solidFill>
                <a:srgbClr val="000000"/>
              </a:solidFill>
              <a:prstDash val="solid"/>
              <a:round/>
              <a:headEnd/>
              <a:tailEnd/>
            </a:ln>
          </p:spPr>
          <p:txBody>
            <a:bodyPr/>
            <a:lstStyle/>
            <a:p>
              <a:endParaRPr lang="en-US"/>
            </a:p>
          </p:txBody>
        </p:sp>
        <p:sp>
          <p:nvSpPr>
            <p:cNvPr id="11436" name="Freeform 190"/>
            <p:cNvSpPr>
              <a:spLocks noChangeAspect="1"/>
            </p:cNvSpPr>
            <p:nvPr/>
          </p:nvSpPr>
          <p:spPr bwMode="auto">
            <a:xfrm>
              <a:off x="1048" y="2395"/>
              <a:ext cx="61" cy="54"/>
            </a:xfrm>
            <a:custGeom>
              <a:avLst/>
              <a:gdLst>
                <a:gd name="T0" fmla="*/ 0 w 60"/>
                <a:gd name="T1" fmla="*/ 105 h 48"/>
                <a:gd name="T2" fmla="*/ 6 w 60"/>
                <a:gd name="T3" fmla="*/ 53 h 48"/>
                <a:gd name="T4" fmla="*/ 6 w 60"/>
                <a:gd name="T5" fmla="*/ 18 h 48"/>
                <a:gd name="T6" fmla="*/ 12 w 60"/>
                <a:gd name="T7" fmla="*/ 0 h 48"/>
                <a:gd name="T8" fmla="*/ 12 w 60"/>
                <a:gd name="T9" fmla="*/ 37 h 48"/>
                <a:gd name="T10" fmla="*/ 24 w 60"/>
                <a:gd name="T11" fmla="*/ 37 h 48"/>
                <a:gd name="T12" fmla="*/ 39 w 60"/>
                <a:gd name="T13" fmla="*/ 53 h 48"/>
                <a:gd name="T14" fmla="*/ 63 w 60"/>
                <a:gd name="T15" fmla="*/ 37 h 48"/>
                <a:gd name="T16" fmla="*/ 63 w 60"/>
                <a:gd name="T17" fmla="*/ 37 h 48"/>
                <a:gd name="T18" fmla="*/ 69 w 60"/>
                <a:gd name="T19" fmla="*/ 53 h 48"/>
                <a:gd name="T20" fmla="*/ 57 w 60"/>
                <a:gd name="T21" fmla="*/ 88 h 48"/>
                <a:gd name="T22" fmla="*/ 63 w 60"/>
                <a:gd name="T23" fmla="*/ 124 h 48"/>
                <a:gd name="T24" fmla="*/ 45 w 60"/>
                <a:gd name="T25" fmla="*/ 141 h 48"/>
                <a:gd name="T26" fmla="*/ 45 w 60"/>
                <a:gd name="T27" fmla="*/ 105 h 48"/>
                <a:gd name="T28" fmla="*/ 39 w 60"/>
                <a:gd name="T29" fmla="*/ 124 h 48"/>
                <a:gd name="T30" fmla="*/ 24 w 60"/>
                <a:gd name="T31" fmla="*/ 88 h 48"/>
                <a:gd name="T32" fmla="*/ 6 w 60"/>
                <a:gd name="T33" fmla="*/ 88 h 48"/>
                <a:gd name="T34" fmla="*/ 0 w 60"/>
                <a:gd name="T35" fmla="*/ 105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48">
                  <a:moveTo>
                    <a:pt x="0" y="36"/>
                  </a:moveTo>
                  <a:lnTo>
                    <a:pt x="6" y="18"/>
                  </a:lnTo>
                  <a:lnTo>
                    <a:pt x="6" y="6"/>
                  </a:lnTo>
                  <a:lnTo>
                    <a:pt x="12" y="0"/>
                  </a:lnTo>
                  <a:lnTo>
                    <a:pt x="12" y="12"/>
                  </a:lnTo>
                  <a:lnTo>
                    <a:pt x="24" y="12"/>
                  </a:lnTo>
                  <a:lnTo>
                    <a:pt x="30" y="18"/>
                  </a:lnTo>
                  <a:lnTo>
                    <a:pt x="54" y="12"/>
                  </a:lnTo>
                  <a:lnTo>
                    <a:pt x="60" y="18"/>
                  </a:lnTo>
                  <a:lnTo>
                    <a:pt x="48" y="30"/>
                  </a:lnTo>
                  <a:lnTo>
                    <a:pt x="54" y="42"/>
                  </a:lnTo>
                  <a:lnTo>
                    <a:pt x="36" y="48"/>
                  </a:lnTo>
                  <a:lnTo>
                    <a:pt x="36" y="36"/>
                  </a:lnTo>
                  <a:lnTo>
                    <a:pt x="30" y="42"/>
                  </a:lnTo>
                  <a:lnTo>
                    <a:pt x="24" y="30"/>
                  </a:lnTo>
                  <a:lnTo>
                    <a:pt x="6" y="30"/>
                  </a:lnTo>
                  <a:lnTo>
                    <a:pt x="0" y="36"/>
                  </a:lnTo>
                  <a:close/>
                </a:path>
              </a:pathLst>
            </a:custGeom>
            <a:solidFill>
              <a:srgbClr val="E1E1E1"/>
            </a:solidFill>
            <a:ln w="9525">
              <a:solidFill>
                <a:srgbClr val="000000"/>
              </a:solidFill>
              <a:prstDash val="solid"/>
              <a:round/>
              <a:headEnd/>
              <a:tailEnd/>
            </a:ln>
          </p:spPr>
          <p:txBody>
            <a:bodyPr/>
            <a:lstStyle/>
            <a:p>
              <a:endParaRPr lang="en-US"/>
            </a:p>
          </p:txBody>
        </p:sp>
        <p:sp>
          <p:nvSpPr>
            <p:cNvPr id="11437" name="Freeform 191"/>
            <p:cNvSpPr>
              <a:spLocks noChangeAspect="1"/>
            </p:cNvSpPr>
            <p:nvPr/>
          </p:nvSpPr>
          <p:spPr bwMode="auto">
            <a:xfrm>
              <a:off x="1109" y="2401"/>
              <a:ext cx="43" cy="48"/>
            </a:xfrm>
            <a:custGeom>
              <a:avLst/>
              <a:gdLst>
                <a:gd name="T0" fmla="*/ 33 w 42"/>
                <a:gd name="T1" fmla="*/ 80 h 42"/>
                <a:gd name="T2" fmla="*/ 39 w 42"/>
                <a:gd name="T3" fmla="*/ 80 h 42"/>
                <a:gd name="T4" fmla="*/ 39 w 42"/>
                <a:gd name="T5" fmla="*/ 61 h 42"/>
                <a:gd name="T6" fmla="*/ 33 w 42"/>
                <a:gd name="T7" fmla="*/ 61 h 42"/>
                <a:gd name="T8" fmla="*/ 18 w 42"/>
                <a:gd name="T9" fmla="*/ 40 h 42"/>
                <a:gd name="T10" fmla="*/ 6 w 42"/>
                <a:gd name="T11" fmla="*/ 19 h 42"/>
                <a:gd name="T12" fmla="*/ 0 w 42"/>
                <a:gd name="T13" fmla="*/ 19 h 42"/>
                <a:gd name="T14" fmla="*/ 0 w 42"/>
                <a:gd name="T15" fmla="*/ 0 h 42"/>
                <a:gd name="T16" fmla="*/ 18 w 42"/>
                <a:gd name="T17" fmla="*/ 0 h 42"/>
                <a:gd name="T18" fmla="*/ 39 w 42"/>
                <a:gd name="T19" fmla="*/ 19 h 42"/>
                <a:gd name="T20" fmla="*/ 51 w 42"/>
                <a:gd name="T21" fmla="*/ 40 h 42"/>
                <a:gd name="T22" fmla="*/ 51 w 42"/>
                <a:gd name="T23" fmla="*/ 98 h 42"/>
                <a:gd name="T24" fmla="*/ 45 w 42"/>
                <a:gd name="T25" fmla="*/ 121 h 42"/>
                <a:gd name="T26" fmla="*/ 39 w 42"/>
                <a:gd name="T27" fmla="*/ 139 h 42"/>
                <a:gd name="T28" fmla="*/ 33 w 42"/>
                <a:gd name="T29" fmla="*/ 121 h 42"/>
                <a:gd name="T30" fmla="*/ 33 w 42"/>
                <a:gd name="T31" fmla="*/ 80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42">
                  <a:moveTo>
                    <a:pt x="24" y="24"/>
                  </a:moveTo>
                  <a:lnTo>
                    <a:pt x="30" y="24"/>
                  </a:lnTo>
                  <a:lnTo>
                    <a:pt x="30" y="18"/>
                  </a:lnTo>
                  <a:lnTo>
                    <a:pt x="24" y="18"/>
                  </a:lnTo>
                  <a:lnTo>
                    <a:pt x="18" y="12"/>
                  </a:lnTo>
                  <a:lnTo>
                    <a:pt x="6" y="6"/>
                  </a:lnTo>
                  <a:lnTo>
                    <a:pt x="0" y="6"/>
                  </a:lnTo>
                  <a:lnTo>
                    <a:pt x="0" y="0"/>
                  </a:lnTo>
                  <a:lnTo>
                    <a:pt x="18" y="0"/>
                  </a:lnTo>
                  <a:lnTo>
                    <a:pt x="30" y="6"/>
                  </a:lnTo>
                  <a:lnTo>
                    <a:pt x="42" y="12"/>
                  </a:lnTo>
                  <a:lnTo>
                    <a:pt x="42" y="30"/>
                  </a:lnTo>
                  <a:lnTo>
                    <a:pt x="36" y="36"/>
                  </a:lnTo>
                  <a:lnTo>
                    <a:pt x="30" y="42"/>
                  </a:lnTo>
                  <a:lnTo>
                    <a:pt x="24" y="36"/>
                  </a:lnTo>
                  <a:lnTo>
                    <a:pt x="24" y="24"/>
                  </a:lnTo>
                  <a:close/>
                </a:path>
              </a:pathLst>
            </a:custGeom>
            <a:solidFill>
              <a:srgbClr val="E1E1E1"/>
            </a:solidFill>
            <a:ln w="9525">
              <a:solidFill>
                <a:srgbClr val="000000"/>
              </a:solidFill>
              <a:prstDash val="solid"/>
              <a:round/>
              <a:headEnd/>
              <a:tailEnd/>
            </a:ln>
          </p:spPr>
          <p:txBody>
            <a:bodyPr/>
            <a:lstStyle/>
            <a:p>
              <a:endParaRPr lang="en-US"/>
            </a:p>
          </p:txBody>
        </p:sp>
        <p:sp>
          <p:nvSpPr>
            <p:cNvPr id="11438" name="Freeform 192"/>
            <p:cNvSpPr>
              <a:spLocks noChangeAspect="1"/>
            </p:cNvSpPr>
            <p:nvPr/>
          </p:nvSpPr>
          <p:spPr bwMode="auto">
            <a:xfrm>
              <a:off x="1553" y="2482"/>
              <a:ext cx="54" cy="82"/>
            </a:xfrm>
            <a:custGeom>
              <a:avLst/>
              <a:gdLst>
                <a:gd name="T0" fmla="*/ 42 w 54"/>
                <a:gd name="T1" fmla="*/ 59 h 72"/>
                <a:gd name="T2" fmla="*/ 24 w 54"/>
                <a:gd name="T3" fmla="*/ 19 h 72"/>
                <a:gd name="T4" fmla="*/ 12 w 54"/>
                <a:gd name="T5" fmla="*/ 0 h 72"/>
                <a:gd name="T6" fmla="*/ 6 w 54"/>
                <a:gd name="T7" fmla="*/ 19 h 72"/>
                <a:gd name="T8" fmla="*/ 0 w 54"/>
                <a:gd name="T9" fmla="*/ 76 h 72"/>
                <a:gd name="T10" fmla="*/ 12 w 54"/>
                <a:gd name="T11" fmla="*/ 157 h 72"/>
                <a:gd name="T12" fmla="*/ 0 w 54"/>
                <a:gd name="T13" fmla="*/ 232 h 72"/>
                <a:gd name="T14" fmla="*/ 12 w 54"/>
                <a:gd name="T15" fmla="*/ 232 h 72"/>
                <a:gd name="T16" fmla="*/ 30 w 54"/>
                <a:gd name="T17" fmla="*/ 232 h 72"/>
                <a:gd name="T18" fmla="*/ 42 w 54"/>
                <a:gd name="T19" fmla="*/ 178 h 72"/>
                <a:gd name="T20" fmla="*/ 54 w 54"/>
                <a:gd name="T21" fmla="*/ 120 h 72"/>
                <a:gd name="T22" fmla="*/ 48 w 54"/>
                <a:gd name="T23" fmla="*/ 76 h 72"/>
                <a:gd name="T24" fmla="*/ 48 w 54"/>
                <a:gd name="T25" fmla="*/ 96 h 72"/>
                <a:gd name="T26" fmla="*/ 42 w 54"/>
                <a:gd name="T27" fmla="*/ 59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72">
                  <a:moveTo>
                    <a:pt x="42" y="18"/>
                  </a:moveTo>
                  <a:lnTo>
                    <a:pt x="24" y="6"/>
                  </a:lnTo>
                  <a:lnTo>
                    <a:pt x="12" y="0"/>
                  </a:lnTo>
                  <a:lnTo>
                    <a:pt x="6" y="6"/>
                  </a:lnTo>
                  <a:lnTo>
                    <a:pt x="0" y="24"/>
                  </a:lnTo>
                  <a:lnTo>
                    <a:pt x="12" y="48"/>
                  </a:lnTo>
                  <a:lnTo>
                    <a:pt x="0" y="72"/>
                  </a:lnTo>
                  <a:lnTo>
                    <a:pt x="12" y="72"/>
                  </a:lnTo>
                  <a:lnTo>
                    <a:pt x="30" y="72"/>
                  </a:lnTo>
                  <a:lnTo>
                    <a:pt x="42" y="54"/>
                  </a:lnTo>
                  <a:lnTo>
                    <a:pt x="54" y="36"/>
                  </a:lnTo>
                  <a:lnTo>
                    <a:pt x="48" y="24"/>
                  </a:lnTo>
                  <a:lnTo>
                    <a:pt x="48" y="30"/>
                  </a:lnTo>
                  <a:lnTo>
                    <a:pt x="42" y="18"/>
                  </a:lnTo>
                  <a:close/>
                </a:path>
              </a:pathLst>
            </a:custGeom>
            <a:solidFill>
              <a:srgbClr val="990033"/>
            </a:solidFill>
            <a:ln w="9525">
              <a:solidFill>
                <a:srgbClr val="000000"/>
              </a:solidFill>
              <a:prstDash val="solid"/>
              <a:round/>
              <a:headEnd/>
              <a:tailEnd/>
            </a:ln>
          </p:spPr>
          <p:txBody>
            <a:bodyPr/>
            <a:lstStyle/>
            <a:p>
              <a:endParaRPr lang="en-US"/>
            </a:p>
          </p:txBody>
        </p:sp>
        <p:sp>
          <p:nvSpPr>
            <p:cNvPr id="11439" name="Freeform 193"/>
            <p:cNvSpPr>
              <a:spLocks noChangeAspect="1"/>
            </p:cNvSpPr>
            <p:nvPr/>
          </p:nvSpPr>
          <p:spPr bwMode="auto">
            <a:xfrm>
              <a:off x="1116" y="2335"/>
              <a:ext cx="217" cy="370"/>
            </a:xfrm>
            <a:custGeom>
              <a:avLst/>
              <a:gdLst>
                <a:gd name="T0" fmla="*/ 93 w 215"/>
                <a:gd name="T1" fmla="*/ 88 h 329"/>
                <a:gd name="T2" fmla="*/ 87 w 215"/>
                <a:gd name="T3" fmla="*/ 88 h 329"/>
                <a:gd name="T4" fmla="*/ 69 w 215"/>
                <a:gd name="T5" fmla="*/ 169 h 329"/>
                <a:gd name="T6" fmla="*/ 42 w 215"/>
                <a:gd name="T7" fmla="*/ 255 h 329"/>
                <a:gd name="T8" fmla="*/ 36 w 215"/>
                <a:gd name="T9" fmla="*/ 205 h 329"/>
                <a:gd name="T10" fmla="*/ 30 w 215"/>
                <a:gd name="T11" fmla="*/ 273 h 329"/>
                <a:gd name="T12" fmla="*/ 30 w 215"/>
                <a:gd name="T13" fmla="*/ 326 h 329"/>
                <a:gd name="T14" fmla="*/ 30 w 215"/>
                <a:gd name="T15" fmla="*/ 395 h 329"/>
                <a:gd name="T16" fmla="*/ 30 w 215"/>
                <a:gd name="T17" fmla="*/ 479 h 329"/>
                <a:gd name="T18" fmla="*/ 24 w 215"/>
                <a:gd name="T19" fmla="*/ 550 h 329"/>
                <a:gd name="T20" fmla="*/ 6 w 215"/>
                <a:gd name="T21" fmla="*/ 602 h 329"/>
                <a:gd name="T22" fmla="*/ 6 w 215"/>
                <a:gd name="T23" fmla="*/ 619 h 329"/>
                <a:gd name="T24" fmla="*/ 30 w 215"/>
                <a:gd name="T25" fmla="*/ 689 h 329"/>
                <a:gd name="T26" fmla="*/ 75 w 215"/>
                <a:gd name="T27" fmla="*/ 721 h 329"/>
                <a:gd name="T28" fmla="*/ 93 w 215"/>
                <a:gd name="T29" fmla="*/ 775 h 329"/>
                <a:gd name="T30" fmla="*/ 111 w 215"/>
                <a:gd name="T31" fmla="*/ 843 h 329"/>
                <a:gd name="T32" fmla="*/ 147 w 215"/>
                <a:gd name="T33" fmla="*/ 843 h 329"/>
                <a:gd name="T34" fmla="*/ 159 w 215"/>
                <a:gd name="T35" fmla="*/ 927 h 329"/>
                <a:gd name="T36" fmla="*/ 186 w 215"/>
                <a:gd name="T37" fmla="*/ 792 h 329"/>
                <a:gd name="T38" fmla="*/ 168 w 215"/>
                <a:gd name="T39" fmla="*/ 670 h 329"/>
                <a:gd name="T40" fmla="*/ 192 w 215"/>
                <a:gd name="T41" fmla="*/ 652 h 329"/>
                <a:gd name="T42" fmla="*/ 180 w 215"/>
                <a:gd name="T43" fmla="*/ 619 h 329"/>
                <a:gd name="T44" fmla="*/ 210 w 215"/>
                <a:gd name="T45" fmla="*/ 602 h 329"/>
                <a:gd name="T46" fmla="*/ 221 w 215"/>
                <a:gd name="T47" fmla="*/ 581 h 329"/>
                <a:gd name="T48" fmla="*/ 233 w 215"/>
                <a:gd name="T49" fmla="*/ 638 h 329"/>
                <a:gd name="T50" fmla="*/ 216 w 215"/>
                <a:gd name="T51" fmla="*/ 550 h 329"/>
                <a:gd name="T52" fmla="*/ 216 w 215"/>
                <a:gd name="T53" fmla="*/ 445 h 329"/>
                <a:gd name="T54" fmla="*/ 221 w 215"/>
                <a:gd name="T55" fmla="*/ 362 h 329"/>
                <a:gd name="T56" fmla="*/ 180 w 215"/>
                <a:gd name="T57" fmla="*/ 307 h 329"/>
                <a:gd name="T58" fmla="*/ 129 w 215"/>
                <a:gd name="T59" fmla="*/ 292 h 329"/>
                <a:gd name="T60" fmla="*/ 123 w 215"/>
                <a:gd name="T61" fmla="*/ 184 h 329"/>
                <a:gd name="T62" fmla="*/ 123 w 215"/>
                <a:gd name="T63" fmla="*/ 134 h 329"/>
                <a:gd name="T64" fmla="*/ 141 w 215"/>
                <a:gd name="T65" fmla="*/ 34 h 329"/>
                <a:gd name="T66" fmla="*/ 153 w 215"/>
                <a:gd name="T67" fmla="*/ 0 h 329"/>
                <a:gd name="T68" fmla="*/ 111 w 215"/>
                <a:gd name="T69" fmla="*/ 69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5" h="329">
                  <a:moveTo>
                    <a:pt x="90" y="24"/>
                  </a:moveTo>
                  <a:lnTo>
                    <a:pt x="84" y="30"/>
                  </a:lnTo>
                  <a:lnTo>
                    <a:pt x="90" y="30"/>
                  </a:lnTo>
                  <a:lnTo>
                    <a:pt x="78" y="30"/>
                  </a:lnTo>
                  <a:lnTo>
                    <a:pt x="66" y="42"/>
                  </a:lnTo>
                  <a:lnTo>
                    <a:pt x="60" y="59"/>
                  </a:lnTo>
                  <a:lnTo>
                    <a:pt x="42" y="77"/>
                  </a:lnTo>
                  <a:lnTo>
                    <a:pt x="42" y="89"/>
                  </a:lnTo>
                  <a:lnTo>
                    <a:pt x="36" y="77"/>
                  </a:lnTo>
                  <a:lnTo>
                    <a:pt x="36" y="71"/>
                  </a:lnTo>
                  <a:lnTo>
                    <a:pt x="36" y="89"/>
                  </a:lnTo>
                  <a:lnTo>
                    <a:pt x="30" y="95"/>
                  </a:lnTo>
                  <a:lnTo>
                    <a:pt x="24" y="101"/>
                  </a:lnTo>
                  <a:lnTo>
                    <a:pt x="30" y="113"/>
                  </a:lnTo>
                  <a:lnTo>
                    <a:pt x="30" y="131"/>
                  </a:lnTo>
                  <a:lnTo>
                    <a:pt x="30" y="137"/>
                  </a:lnTo>
                  <a:lnTo>
                    <a:pt x="30" y="149"/>
                  </a:lnTo>
                  <a:lnTo>
                    <a:pt x="30" y="167"/>
                  </a:lnTo>
                  <a:lnTo>
                    <a:pt x="36" y="167"/>
                  </a:lnTo>
                  <a:lnTo>
                    <a:pt x="24" y="191"/>
                  </a:lnTo>
                  <a:lnTo>
                    <a:pt x="12" y="197"/>
                  </a:lnTo>
                  <a:lnTo>
                    <a:pt x="6" y="209"/>
                  </a:lnTo>
                  <a:lnTo>
                    <a:pt x="0" y="209"/>
                  </a:lnTo>
                  <a:lnTo>
                    <a:pt x="6" y="215"/>
                  </a:lnTo>
                  <a:lnTo>
                    <a:pt x="18" y="227"/>
                  </a:lnTo>
                  <a:lnTo>
                    <a:pt x="30" y="239"/>
                  </a:lnTo>
                  <a:lnTo>
                    <a:pt x="48" y="239"/>
                  </a:lnTo>
                  <a:lnTo>
                    <a:pt x="66" y="251"/>
                  </a:lnTo>
                  <a:lnTo>
                    <a:pt x="66" y="245"/>
                  </a:lnTo>
                  <a:lnTo>
                    <a:pt x="84" y="269"/>
                  </a:lnTo>
                  <a:lnTo>
                    <a:pt x="102" y="281"/>
                  </a:lnTo>
                  <a:lnTo>
                    <a:pt x="102" y="293"/>
                  </a:lnTo>
                  <a:lnTo>
                    <a:pt x="126" y="293"/>
                  </a:lnTo>
                  <a:lnTo>
                    <a:pt x="138" y="293"/>
                  </a:lnTo>
                  <a:lnTo>
                    <a:pt x="156" y="299"/>
                  </a:lnTo>
                  <a:lnTo>
                    <a:pt x="150" y="323"/>
                  </a:lnTo>
                  <a:lnTo>
                    <a:pt x="162" y="329"/>
                  </a:lnTo>
                  <a:lnTo>
                    <a:pt x="168" y="275"/>
                  </a:lnTo>
                  <a:lnTo>
                    <a:pt x="162" y="251"/>
                  </a:lnTo>
                  <a:lnTo>
                    <a:pt x="156" y="233"/>
                  </a:lnTo>
                  <a:lnTo>
                    <a:pt x="168" y="233"/>
                  </a:lnTo>
                  <a:lnTo>
                    <a:pt x="174" y="227"/>
                  </a:lnTo>
                  <a:lnTo>
                    <a:pt x="162" y="227"/>
                  </a:lnTo>
                  <a:lnTo>
                    <a:pt x="162" y="215"/>
                  </a:lnTo>
                  <a:lnTo>
                    <a:pt x="192" y="215"/>
                  </a:lnTo>
                  <a:lnTo>
                    <a:pt x="192" y="209"/>
                  </a:lnTo>
                  <a:lnTo>
                    <a:pt x="203" y="203"/>
                  </a:lnTo>
                  <a:lnTo>
                    <a:pt x="209" y="221"/>
                  </a:lnTo>
                  <a:lnTo>
                    <a:pt x="215" y="221"/>
                  </a:lnTo>
                  <a:lnTo>
                    <a:pt x="209" y="209"/>
                  </a:lnTo>
                  <a:lnTo>
                    <a:pt x="198" y="191"/>
                  </a:lnTo>
                  <a:lnTo>
                    <a:pt x="203" y="179"/>
                  </a:lnTo>
                  <a:lnTo>
                    <a:pt x="198" y="155"/>
                  </a:lnTo>
                  <a:lnTo>
                    <a:pt x="203" y="137"/>
                  </a:lnTo>
                  <a:lnTo>
                    <a:pt x="203" y="125"/>
                  </a:lnTo>
                  <a:lnTo>
                    <a:pt x="174" y="125"/>
                  </a:lnTo>
                  <a:lnTo>
                    <a:pt x="162" y="107"/>
                  </a:lnTo>
                  <a:lnTo>
                    <a:pt x="132" y="107"/>
                  </a:lnTo>
                  <a:lnTo>
                    <a:pt x="120" y="101"/>
                  </a:lnTo>
                  <a:lnTo>
                    <a:pt x="120" y="89"/>
                  </a:lnTo>
                  <a:lnTo>
                    <a:pt x="114" y="65"/>
                  </a:lnTo>
                  <a:lnTo>
                    <a:pt x="102" y="65"/>
                  </a:lnTo>
                  <a:lnTo>
                    <a:pt x="114" y="47"/>
                  </a:lnTo>
                  <a:lnTo>
                    <a:pt x="120" y="30"/>
                  </a:lnTo>
                  <a:lnTo>
                    <a:pt x="132" y="12"/>
                  </a:lnTo>
                  <a:lnTo>
                    <a:pt x="144" y="12"/>
                  </a:lnTo>
                  <a:lnTo>
                    <a:pt x="144" y="0"/>
                  </a:lnTo>
                  <a:lnTo>
                    <a:pt x="132" y="0"/>
                  </a:lnTo>
                  <a:lnTo>
                    <a:pt x="102" y="24"/>
                  </a:lnTo>
                  <a:lnTo>
                    <a:pt x="90" y="24"/>
                  </a:lnTo>
                  <a:close/>
                </a:path>
              </a:pathLst>
            </a:custGeom>
            <a:solidFill>
              <a:srgbClr val="415A6B"/>
            </a:solidFill>
            <a:ln w="9525">
              <a:solidFill>
                <a:srgbClr val="000000"/>
              </a:solidFill>
              <a:prstDash val="solid"/>
              <a:round/>
              <a:headEnd/>
              <a:tailEnd/>
            </a:ln>
          </p:spPr>
          <p:txBody>
            <a:bodyPr/>
            <a:lstStyle/>
            <a:p>
              <a:endParaRPr lang="en-US"/>
            </a:p>
          </p:txBody>
        </p:sp>
        <p:sp>
          <p:nvSpPr>
            <p:cNvPr id="11440" name="Freeform 194"/>
            <p:cNvSpPr>
              <a:spLocks noChangeAspect="1"/>
            </p:cNvSpPr>
            <p:nvPr/>
          </p:nvSpPr>
          <p:spPr bwMode="auto">
            <a:xfrm>
              <a:off x="1431" y="2422"/>
              <a:ext cx="85" cy="162"/>
            </a:xfrm>
            <a:custGeom>
              <a:avLst/>
              <a:gdLst>
                <a:gd name="T0" fmla="*/ 81 w 84"/>
                <a:gd name="T1" fmla="*/ 294 h 144"/>
                <a:gd name="T2" fmla="*/ 69 w 84"/>
                <a:gd name="T3" fmla="*/ 260 h 144"/>
                <a:gd name="T4" fmla="*/ 69 w 84"/>
                <a:gd name="T5" fmla="*/ 206 h 144"/>
                <a:gd name="T6" fmla="*/ 81 w 84"/>
                <a:gd name="T7" fmla="*/ 206 h 144"/>
                <a:gd name="T8" fmla="*/ 81 w 84"/>
                <a:gd name="T9" fmla="*/ 178 h 144"/>
                <a:gd name="T10" fmla="*/ 81 w 84"/>
                <a:gd name="T11" fmla="*/ 124 h 144"/>
                <a:gd name="T12" fmla="*/ 63 w 84"/>
                <a:gd name="T13" fmla="*/ 88 h 144"/>
                <a:gd name="T14" fmla="*/ 57 w 84"/>
                <a:gd name="T15" fmla="*/ 124 h 144"/>
                <a:gd name="T16" fmla="*/ 63 w 84"/>
                <a:gd name="T17" fmla="*/ 53 h 144"/>
                <a:gd name="T18" fmla="*/ 51 w 84"/>
                <a:gd name="T19" fmla="*/ 37 h 144"/>
                <a:gd name="T20" fmla="*/ 30 w 84"/>
                <a:gd name="T21" fmla="*/ 0 h 144"/>
                <a:gd name="T22" fmla="*/ 36 w 84"/>
                <a:gd name="T23" fmla="*/ 18 h 144"/>
                <a:gd name="T24" fmla="*/ 30 w 84"/>
                <a:gd name="T25" fmla="*/ 0 h 144"/>
                <a:gd name="T26" fmla="*/ 30 w 84"/>
                <a:gd name="T27" fmla="*/ 18 h 144"/>
                <a:gd name="T28" fmla="*/ 12 w 84"/>
                <a:gd name="T29" fmla="*/ 53 h 144"/>
                <a:gd name="T30" fmla="*/ 24 w 84"/>
                <a:gd name="T31" fmla="*/ 88 h 144"/>
                <a:gd name="T32" fmla="*/ 6 w 84"/>
                <a:gd name="T33" fmla="*/ 105 h 144"/>
                <a:gd name="T34" fmla="*/ 0 w 84"/>
                <a:gd name="T35" fmla="*/ 141 h 144"/>
                <a:gd name="T36" fmla="*/ 12 w 84"/>
                <a:gd name="T37" fmla="*/ 190 h 144"/>
                <a:gd name="T38" fmla="*/ 24 w 84"/>
                <a:gd name="T39" fmla="*/ 190 h 144"/>
                <a:gd name="T40" fmla="*/ 24 w 84"/>
                <a:gd name="T41" fmla="*/ 226 h 144"/>
                <a:gd name="T42" fmla="*/ 30 w 84"/>
                <a:gd name="T43" fmla="*/ 243 h 144"/>
                <a:gd name="T44" fmla="*/ 24 w 84"/>
                <a:gd name="T45" fmla="*/ 294 h 144"/>
                <a:gd name="T46" fmla="*/ 30 w 84"/>
                <a:gd name="T47" fmla="*/ 366 h 144"/>
                <a:gd name="T48" fmla="*/ 51 w 84"/>
                <a:gd name="T49" fmla="*/ 417 h 144"/>
                <a:gd name="T50" fmla="*/ 63 w 84"/>
                <a:gd name="T51" fmla="*/ 417 h 144"/>
                <a:gd name="T52" fmla="*/ 75 w 84"/>
                <a:gd name="T53" fmla="*/ 385 h 144"/>
                <a:gd name="T54" fmla="*/ 93 w 84"/>
                <a:gd name="T55" fmla="*/ 385 h 144"/>
                <a:gd name="T56" fmla="*/ 87 w 84"/>
                <a:gd name="T57" fmla="*/ 330 h 144"/>
                <a:gd name="T58" fmla="*/ 81 w 84"/>
                <a:gd name="T59" fmla="*/ 294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4" h="144">
                  <a:moveTo>
                    <a:pt x="72" y="102"/>
                  </a:moveTo>
                  <a:lnTo>
                    <a:pt x="60" y="90"/>
                  </a:lnTo>
                  <a:lnTo>
                    <a:pt x="60" y="72"/>
                  </a:lnTo>
                  <a:lnTo>
                    <a:pt x="72" y="72"/>
                  </a:lnTo>
                  <a:lnTo>
                    <a:pt x="72" y="60"/>
                  </a:lnTo>
                  <a:lnTo>
                    <a:pt x="72" y="42"/>
                  </a:lnTo>
                  <a:lnTo>
                    <a:pt x="54" y="30"/>
                  </a:lnTo>
                  <a:lnTo>
                    <a:pt x="48" y="42"/>
                  </a:lnTo>
                  <a:lnTo>
                    <a:pt x="54" y="18"/>
                  </a:lnTo>
                  <a:lnTo>
                    <a:pt x="42" y="12"/>
                  </a:lnTo>
                  <a:lnTo>
                    <a:pt x="30" y="0"/>
                  </a:lnTo>
                  <a:lnTo>
                    <a:pt x="36" y="6"/>
                  </a:lnTo>
                  <a:lnTo>
                    <a:pt x="30" y="0"/>
                  </a:lnTo>
                  <a:lnTo>
                    <a:pt x="30" y="6"/>
                  </a:lnTo>
                  <a:lnTo>
                    <a:pt x="12" y="18"/>
                  </a:lnTo>
                  <a:lnTo>
                    <a:pt x="24" y="30"/>
                  </a:lnTo>
                  <a:lnTo>
                    <a:pt x="6" y="36"/>
                  </a:lnTo>
                  <a:lnTo>
                    <a:pt x="0" y="48"/>
                  </a:lnTo>
                  <a:lnTo>
                    <a:pt x="12" y="66"/>
                  </a:lnTo>
                  <a:lnTo>
                    <a:pt x="24" y="66"/>
                  </a:lnTo>
                  <a:lnTo>
                    <a:pt x="24" y="78"/>
                  </a:lnTo>
                  <a:lnTo>
                    <a:pt x="30" y="84"/>
                  </a:lnTo>
                  <a:lnTo>
                    <a:pt x="24" y="102"/>
                  </a:lnTo>
                  <a:lnTo>
                    <a:pt x="30" y="126"/>
                  </a:lnTo>
                  <a:lnTo>
                    <a:pt x="42" y="144"/>
                  </a:lnTo>
                  <a:lnTo>
                    <a:pt x="54" y="144"/>
                  </a:lnTo>
                  <a:lnTo>
                    <a:pt x="66" y="132"/>
                  </a:lnTo>
                  <a:lnTo>
                    <a:pt x="84" y="132"/>
                  </a:lnTo>
                  <a:lnTo>
                    <a:pt x="78" y="114"/>
                  </a:lnTo>
                  <a:lnTo>
                    <a:pt x="72" y="102"/>
                  </a:lnTo>
                  <a:close/>
                </a:path>
              </a:pathLst>
            </a:custGeom>
            <a:solidFill>
              <a:srgbClr val="E1E1E1"/>
            </a:solidFill>
            <a:ln w="9525">
              <a:solidFill>
                <a:srgbClr val="000000"/>
              </a:solidFill>
              <a:prstDash val="solid"/>
              <a:round/>
              <a:headEnd/>
              <a:tailEnd/>
            </a:ln>
          </p:spPr>
          <p:txBody>
            <a:bodyPr/>
            <a:lstStyle/>
            <a:p>
              <a:endParaRPr lang="en-US"/>
            </a:p>
          </p:txBody>
        </p:sp>
        <p:sp>
          <p:nvSpPr>
            <p:cNvPr id="11441" name="Freeform 195"/>
            <p:cNvSpPr>
              <a:spLocks noChangeAspect="1"/>
            </p:cNvSpPr>
            <p:nvPr/>
          </p:nvSpPr>
          <p:spPr bwMode="auto">
            <a:xfrm>
              <a:off x="1491" y="2482"/>
              <a:ext cx="74" cy="88"/>
            </a:xfrm>
            <a:custGeom>
              <a:avLst/>
              <a:gdLst>
                <a:gd name="T0" fmla="*/ 12 w 72"/>
                <a:gd name="T1" fmla="*/ 142 h 78"/>
                <a:gd name="T2" fmla="*/ 0 w 72"/>
                <a:gd name="T3" fmla="*/ 109 h 78"/>
                <a:gd name="T4" fmla="*/ 0 w 72"/>
                <a:gd name="T5" fmla="*/ 53 h 78"/>
                <a:gd name="T6" fmla="*/ 12 w 72"/>
                <a:gd name="T7" fmla="*/ 53 h 78"/>
                <a:gd name="T8" fmla="*/ 12 w 72"/>
                <a:gd name="T9" fmla="*/ 18 h 78"/>
                <a:gd name="T10" fmla="*/ 27 w 72"/>
                <a:gd name="T11" fmla="*/ 0 h 78"/>
                <a:gd name="T12" fmla="*/ 45 w 72"/>
                <a:gd name="T13" fmla="*/ 0 h 78"/>
                <a:gd name="T14" fmla="*/ 71 w 72"/>
                <a:gd name="T15" fmla="*/ 0 h 78"/>
                <a:gd name="T16" fmla="*/ 71 w 72"/>
                <a:gd name="T17" fmla="*/ 0 h 78"/>
                <a:gd name="T18" fmla="*/ 90 w 72"/>
                <a:gd name="T19" fmla="*/ 0 h 78"/>
                <a:gd name="T20" fmla="*/ 84 w 72"/>
                <a:gd name="T21" fmla="*/ 18 h 78"/>
                <a:gd name="T22" fmla="*/ 78 w 72"/>
                <a:gd name="T23" fmla="*/ 70 h 78"/>
                <a:gd name="T24" fmla="*/ 90 w 72"/>
                <a:gd name="T25" fmla="*/ 142 h 78"/>
                <a:gd name="T26" fmla="*/ 78 w 72"/>
                <a:gd name="T27" fmla="*/ 212 h 78"/>
                <a:gd name="T28" fmla="*/ 59 w 72"/>
                <a:gd name="T29" fmla="*/ 193 h 78"/>
                <a:gd name="T30" fmla="*/ 45 w 72"/>
                <a:gd name="T31" fmla="*/ 193 h 78"/>
                <a:gd name="T32" fmla="*/ 45 w 72"/>
                <a:gd name="T33" fmla="*/ 230 h 78"/>
                <a:gd name="T34" fmla="*/ 33 w 72"/>
                <a:gd name="T35" fmla="*/ 230 h 78"/>
                <a:gd name="T36" fmla="*/ 27 w 72"/>
                <a:gd name="T37" fmla="*/ 179 h 78"/>
                <a:gd name="T38" fmla="*/ 12 w 72"/>
                <a:gd name="T39" fmla="*/ 142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78">
                  <a:moveTo>
                    <a:pt x="12" y="48"/>
                  </a:moveTo>
                  <a:lnTo>
                    <a:pt x="0" y="36"/>
                  </a:lnTo>
                  <a:lnTo>
                    <a:pt x="0" y="18"/>
                  </a:lnTo>
                  <a:lnTo>
                    <a:pt x="12" y="18"/>
                  </a:lnTo>
                  <a:lnTo>
                    <a:pt x="12" y="6"/>
                  </a:lnTo>
                  <a:lnTo>
                    <a:pt x="18" y="0"/>
                  </a:lnTo>
                  <a:lnTo>
                    <a:pt x="36" y="0"/>
                  </a:lnTo>
                  <a:lnTo>
                    <a:pt x="54" y="0"/>
                  </a:lnTo>
                  <a:lnTo>
                    <a:pt x="72" y="0"/>
                  </a:lnTo>
                  <a:lnTo>
                    <a:pt x="66" y="6"/>
                  </a:lnTo>
                  <a:lnTo>
                    <a:pt x="60" y="24"/>
                  </a:lnTo>
                  <a:lnTo>
                    <a:pt x="72" y="48"/>
                  </a:lnTo>
                  <a:lnTo>
                    <a:pt x="60" y="72"/>
                  </a:lnTo>
                  <a:lnTo>
                    <a:pt x="48" y="66"/>
                  </a:lnTo>
                  <a:lnTo>
                    <a:pt x="36" y="66"/>
                  </a:lnTo>
                  <a:lnTo>
                    <a:pt x="36" y="78"/>
                  </a:lnTo>
                  <a:lnTo>
                    <a:pt x="24" y="78"/>
                  </a:lnTo>
                  <a:lnTo>
                    <a:pt x="18" y="60"/>
                  </a:lnTo>
                  <a:lnTo>
                    <a:pt x="12" y="48"/>
                  </a:lnTo>
                  <a:close/>
                </a:path>
              </a:pathLst>
            </a:custGeom>
            <a:solidFill>
              <a:srgbClr val="E1E1E1"/>
            </a:solidFill>
            <a:ln w="9525">
              <a:solidFill>
                <a:srgbClr val="000000"/>
              </a:solidFill>
              <a:prstDash val="solid"/>
              <a:round/>
              <a:headEnd/>
              <a:tailEnd/>
            </a:ln>
          </p:spPr>
          <p:txBody>
            <a:bodyPr/>
            <a:lstStyle/>
            <a:p>
              <a:endParaRPr lang="en-US"/>
            </a:p>
          </p:txBody>
        </p:sp>
        <p:sp>
          <p:nvSpPr>
            <p:cNvPr id="11442" name="Freeform 196"/>
            <p:cNvSpPr>
              <a:spLocks noChangeAspect="1"/>
            </p:cNvSpPr>
            <p:nvPr/>
          </p:nvSpPr>
          <p:spPr bwMode="auto">
            <a:xfrm>
              <a:off x="1424" y="2369"/>
              <a:ext cx="19" cy="19"/>
            </a:xfrm>
            <a:custGeom>
              <a:avLst/>
              <a:gdLst>
                <a:gd name="T0" fmla="*/ 6 w 18"/>
                <a:gd name="T1" fmla="*/ 0 h 17"/>
                <a:gd name="T2" fmla="*/ 27 w 18"/>
                <a:gd name="T3" fmla="*/ 0 h 17"/>
                <a:gd name="T4" fmla="*/ 21 w 18"/>
                <a:gd name="T5" fmla="*/ 45 h 17"/>
                <a:gd name="T6" fmla="*/ 0 w 18"/>
                <a:gd name="T7" fmla="*/ 45 h 17"/>
                <a:gd name="T8" fmla="*/ 21 w 18"/>
                <a:gd name="T9" fmla="*/ 17 h 17"/>
                <a:gd name="T10" fmla="*/ 6 w 18"/>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6" y="0"/>
                  </a:moveTo>
                  <a:lnTo>
                    <a:pt x="18" y="0"/>
                  </a:lnTo>
                  <a:lnTo>
                    <a:pt x="12" y="17"/>
                  </a:lnTo>
                  <a:lnTo>
                    <a:pt x="0" y="17"/>
                  </a:lnTo>
                  <a:lnTo>
                    <a:pt x="12"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443" name="Freeform 197"/>
            <p:cNvSpPr>
              <a:spLocks noChangeAspect="1"/>
            </p:cNvSpPr>
            <p:nvPr/>
          </p:nvSpPr>
          <p:spPr bwMode="auto">
            <a:xfrm>
              <a:off x="1218" y="2342"/>
              <a:ext cx="242" cy="255"/>
            </a:xfrm>
            <a:custGeom>
              <a:avLst/>
              <a:gdLst>
                <a:gd name="T0" fmla="*/ 222 w 239"/>
                <a:gd name="T1" fmla="*/ 116 h 227"/>
                <a:gd name="T2" fmla="*/ 204 w 239"/>
                <a:gd name="T3" fmla="*/ 116 h 227"/>
                <a:gd name="T4" fmla="*/ 204 w 239"/>
                <a:gd name="T5" fmla="*/ 102 h 227"/>
                <a:gd name="T6" fmla="*/ 204 w 239"/>
                <a:gd name="T7" fmla="*/ 88 h 227"/>
                <a:gd name="T8" fmla="*/ 191 w 239"/>
                <a:gd name="T9" fmla="*/ 88 h 227"/>
                <a:gd name="T10" fmla="*/ 149 w 239"/>
                <a:gd name="T11" fmla="*/ 88 h 227"/>
                <a:gd name="T12" fmla="*/ 99 w 239"/>
                <a:gd name="T13" fmla="*/ 49 h 227"/>
                <a:gd name="T14" fmla="*/ 75 w 239"/>
                <a:gd name="T15" fmla="*/ 0 h 227"/>
                <a:gd name="T16" fmla="*/ 81 w 239"/>
                <a:gd name="T17" fmla="*/ 34 h 227"/>
                <a:gd name="T18" fmla="*/ 51 w 239"/>
                <a:gd name="T19" fmla="*/ 69 h 227"/>
                <a:gd name="T20" fmla="*/ 51 w 239"/>
                <a:gd name="T21" fmla="*/ 151 h 227"/>
                <a:gd name="T22" fmla="*/ 24 w 239"/>
                <a:gd name="T23" fmla="*/ 134 h 227"/>
                <a:gd name="T24" fmla="*/ 30 w 239"/>
                <a:gd name="T25" fmla="*/ 34 h 227"/>
                <a:gd name="T26" fmla="*/ 30 w 239"/>
                <a:gd name="T27" fmla="*/ 17 h 227"/>
                <a:gd name="T28" fmla="*/ 12 w 239"/>
                <a:gd name="T29" fmla="*/ 116 h 227"/>
                <a:gd name="T30" fmla="*/ 12 w 239"/>
                <a:gd name="T31" fmla="*/ 165 h 227"/>
                <a:gd name="T32" fmla="*/ 18 w 239"/>
                <a:gd name="T33" fmla="*/ 273 h 227"/>
                <a:gd name="T34" fmla="*/ 69 w 239"/>
                <a:gd name="T35" fmla="*/ 288 h 227"/>
                <a:gd name="T36" fmla="*/ 110 w 239"/>
                <a:gd name="T37" fmla="*/ 344 h 227"/>
                <a:gd name="T38" fmla="*/ 105 w 239"/>
                <a:gd name="T39" fmla="*/ 424 h 227"/>
                <a:gd name="T40" fmla="*/ 105 w 239"/>
                <a:gd name="T41" fmla="*/ 528 h 227"/>
                <a:gd name="T42" fmla="*/ 124 w 239"/>
                <a:gd name="T43" fmla="*/ 616 h 227"/>
                <a:gd name="T44" fmla="*/ 155 w 239"/>
                <a:gd name="T45" fmla="*/ 630 h 227"/>
                <a:gd name="T46" fmla="*/ 173 w 239"/>
                <a:gd name="T47" fmla="*/ 596 h 227"/>
                <a:gd name="T48" fmla="*/ 191 w 239"/>
                <a:gd name="T49" fmla="*/ 548 h 227"/>
                <a:gd name="T50" fmla="*/ 173 w 239"/>
                <a:gd name="T51" fmla="*/ 476 h 227"/>
                <a:gd name="T52" fmla="*/ 185 w 239"/>
                <a:gd name="T53" fmla="*/ 459 h 227"/>
                <a:gd name="T54" fmla="*/ 213 w 239"/>
                <a:gd name="T55" fmla="*/ 459 h 227"/>
                <a:gd name="T56" fmla="*/ 242 w 239"/>
                <a:gd name="T57" fmla="*/ 424 h 227"/>
                <a:gd name="T58" fmla="*/ 248 w 239"/>
                <a:gd name="T59" fmla="*/ 390 h 227"/>
                <a:gd name="T60" fmla="*/ 242 w 239"/>
                <a:gd name="T61" fmla="*/ 307 h 227"/>
                <a:gd name="T62" fmla="*/ 248 w 239"/>
                <a:gd name="T63" fmla="*/ 255 h 227"/>
                <a:gd name="T64" fmla="*/ 266 w 239"/>
                <a:gd name="T65" fmla="*/ 203 h 227"/>
                <a:gd name="T66" fmla="*/ 236 w 239"/>
                <a:gd name="T67" fmla="*/ 203 h 227"/>
                <a:gd name="T68" fmla="*/ 248 w 239"/>
                <a:gd name="T69" fmla="*/ 165 h 227"/>
                <a:gd name="T70" fmla="*/ 236 w 239"/>
                <a:gd name="T71" fmla="*/ 134 h 227"/>
                <a:gd name="T72" fmla="*/ 222 w 239"/>
                <a:gd name="T73" fmla="*/ 116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227">
                  <a:moveTo>
                    <a:pt x="197" y="47"/>
                  </a:moveTo>
                  <a:lnTo>
                    <a:pt x="197" y="41"/>
                  </a:lnTo>
                  <a:lnTo>
                    <a:pt x="185" y="41"/>
                  </a:lnTo>
                  <a:lnTo>
                    <a:pt x="191" y="41"/>
                  </a:lnTo>
                  <a:lnTo>
                    <a:pt x="185" y="36"/>
                  </a:lnTo>
                  <a:lnTo>
                    <a:pt x="203" y="30"/>
                  </a:lnTo>
                  <a:lnTo>
                    <a:pt x="185" y="30"/>
                  </a:lnTo>
                  <a:lnTo>
                    <a:pt x="167" y="30"/>
                  </a:lnTo>
                  <a:lnTo>
                    <a:pt x="173" y="30"/>
                  </a:lnTo>
                  <a:lnTo>
                    <a:pt x="155" y="41"/>
                  </a:lnTo>
                  <a:lnTo>
                    <a:pt x="131" y="30"/>
                  </a:lnTo>
                  <a:lnTo>
                    <a:pt x="96" y="30"/>
                  </a:lnTo>
                  <a:lnTo>
                    <a:pt x="90" y="18"/>
                  </a:lnTo>
                  <a:lnTo>
                    <a:pt x="72" y="12"/>
                  </a:lnTo>
                  <a:lnTo>
                    <a:pt x="66" y="0"/>
                  </a:lnTo>
                  <a:lnTo>
                    <a:pt x="60" y="6"/>
                  </a:lnTo>
                  <a:lnTo>
                    <a:pt x="72" y="12"/>
                  </a:lnTo>
                  <a:lnTo>
                    <a:pt x="66" y="12"/>
                  </a:lnTo>
                  <a:lnTo>
                    <a:pt x="42" y="24"/>
                  </a:lnTo>
                  <a:lnTo>
                    <a:pt x="36" y="24"/>
                  </a:lnTo>
                  <a:lnTo>
                    <a:pt x="42" y="53"/>
                  </a:lnTo>
                  <a:lnTo>
                    <a:pt x="36" y="59"/>
                  </a:lnTo>
                  <a:lnTo>
                    <a:pt x="24" y="47"/>
                  </a:lnTo>
                  <a:lnTo>
                    <a:pt x="36" y="30"/>
                  </a:lnTo>
                  <a:lnTo>
                    <a:pt x="30" y="12"/>
                  </a:lnTo>
                  <a:lnTo>
                    <a:pt x="42" y="6"/>
                  </a:lnTo>
                  <a:lnTo>
                    <a:pt x="30" y="6"/>
                  </a:lnTo>
                  <a:lnTo>
                    <a:pt x="18" y="24"/>
                  </a:lnTo>
                  <a:lnTo>
                    <a:pt x="12" y="41"/>
                  </a:lnTo>
                  <a:lnTo>
                    <a:pt x="0" y="59"/>
                  </a:lnTo>
                  <a:lnTo>
                    <a:pt x="12" y="59"/>
                  </a:lnTo>
                  <a:lnTo>
                    <a:pt x="18" y="83"/>
                  </a:lnTo>
                  <a:lnTo>
                    <a:pt x="18" y="95"/>
                  </a:lnTo>
                  <a:lnTo>
                    <a:pt x="30" y="101"/>
                  </a:lnTo>
                  <a:lnTo>
                    <a:pt x="60" y="101"/>
                  </a:lnTo>
                  <a:lnTo>
                    <a:pt x="72" y="119"/>
                  </a:lnTo>
                  <a:lnTo>
                    <a:pt x="101" y="119"/>
                  </a:lnTo>
                  <a:lnTo>
                    <a:pt x="101" y="131"/>
                  </a:lnTo>
                  <a:lnTo>
                    <a:pt x="96" y="149"/>
                  </a:lnTo>
                  <a:lnTo>
                    <a:pt x="101" y="173"/>
                  </a:lnTo>
                  <a:lnTo>
                    <a:pt x="96" y="185"/>
                  </a:lnTo>
                  <a:lnTo>
                    <a:pt x="107" y="203"/>
                  </a:lnTo>
                  <a:lnTo>
                    <a:pt x="113" y="215"/>
                  </a:lnTo>
                  <a:lnTo>
                    <a:pt x="125" y="227"/>
                  </a:lnTo>
                  <a:lnTo>
                    <a:pt x="137" y="221"/>
                  </a:lnTo>
                  <a:lnTo>
                    <a:pt x="137" y="227"/>
                  </a:lnTo>
                  <a:lnTo>
                    <a:pt x="155" y="209"/>
                  </a:lnTo>
                  <a:lnTo>
                    <a:pt x="173" y="197"/>
                  </a:lnTo>
                  <a:lnTo>
                    <a:pt x="173" y="191"/>
                  </a:lnTo>
                  <a:lnTo>
                    <a:pt x="161" y="191"/>
                  </a:lnTo>
                  <a:lnTo>
                    <a:pt x="155" y="167"/>
                  </a:lnTo>
                  <a:lnTo>
                    <a:pt x="149" y="155"/>
                  </a:lnTo>
                  <a:lnTo>
                    <a:pt x="167" y="161"/>
                  </a:lnTo>
                  <a:lnTo>
                    <a:pt x="185" y="167"/>
                  </a:lnTo>
                  <a:lnTo>
                    <a:pt x="191" y="161"/>
                  </a:lnTo>
                  <a:lnTo>
                    <a:pt x="203" y="155"/>
                  </a:lnTo>
                  <a:lnTo>
                    <a:pt x="215" y="149"/>
                  </a:lnTo>
                  <a:lnTo>
                    <a:pt x="221" y="137"/>
                  </a:lnTo>
                  <a:lnTo>
                    <a:pt x="209" y="119"/>
                  </a:lnTo>
                  <a:lnTo>
                    <a:pt x="215" y="107"/>
                  </a:lnTo>
                  <a:lnTo>
                    <a:pt x="233" y="101"/>
                  </a:lnTo>
                  <a:lnTo>
                    <a:pt x="221" y="89"/>
                  </a:lnTo>
                  <a:lnTo>
                    <a:pt x="239" y="77"/>
                  </a:lnTo>
                  <a:lnTo>
                    <a:pt x="239" y="71"/>
                  </a:lnTo>
                  <a:lnTo>
                    <a:pt x="221" y="71"/>
                  </a:lnTo>
                  <a:lnTo>
                    <a:pt x="209" y="71"/>
                  </a:lnTo>
                  <a:lnTo>
                    <a:pt x="221" y="59"/>
                  </a:lnTo>
                  <a:lnTo>
                    <a:pt x="221" y="53"/>
                  </a:lnTo>
                  <a:lnTo>
                    <a:pt x="209" y="47"/>
                  </a:lnTo>
                  <a:lnTo>
                    <a:pt x="203" y="47"/>
                  </a:lnTo>
                  <a:lnTo>
                    <a:pt x="197" y="41"/>
                  </a:lnTo>
                  <a:lnTo>
                    <a:pt x="197" y="47"/>
                  </a:lnTo>
                  <a:close/>
                </a:path>
              </a:pathLst>
            </a:custGeom>
            <a:solidFill>
              <a:srgbClr val="E1E1E1"/>
            </a:solidFill>
            <a:ln w="9525">
              <a:solidFill>
                <a:srgbClr val="000000"/>
              </a:solidFill>
              <a:prstDash val="solid"/>
              <a:round/>
              <a:headEnd/>
              <a:tailEnd/>
            </a:ln>
          </p:spPr>
          <p:txBody>
            <a:bodyPr/>
            <a:lstStyle/>
            <a:p>
              <a:endParaRPr lang="en-US"/>
            </a:p>
          </p:txBody>
        </p:sp>
        <p:sp>
          <p:nvSpPr>
            <p:cNvPr id="11444" name="Freeform 198"/>
            <p:cNvSpPr>
              <a:spLocks noChangeAspect="1"/>
            </p:cNvSpPr>
            <p:nvPr/>
          </p:nvSpPr>
          <p:spPr bwMode="auto">
            <a:xfrm>
              <a:off x="1382" y="2362"/>
              <a:ext cx="12" cy="7"/>
            </a:xfrm>
            <a:custGeom>
              <a:avLst/>
              <a:gdLst>
                <a:gd name="T0" fmla="*/ 12 w 12"/>
                <a:gd name="T1" fmla="*/ 25 h 6"/>
                <a:gd name="T2" fmla="*/ 12 w 12"/>
                <a:gd name="T3" fmla="*/ 25 h 6"/>
                <a:gd name="T4" fmla="*/ 0 w 12"/>
                <a:gd name="T5" fmla="*/ 0 h 6"/>
                <a:gd name="T6" fmla="*/ 12 w 12"/>
                <a:gd name="T7" fmla="*/ 25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12" y="6"/>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1445" name="Freeform 199"/>
            <p:cNvSpPr>
              <a:spLocks noChangeAspect="1"/>
            </p:cNvSpPr>
            <p:nvPr/>
          </p:nvSpPr>
          <p:spPr bwMode="auto">
            <a:xfrm>
              <a:off x="1041" y="2093"/>
              <a:ext cx="184" cy="73"/>
            </a:xfrm>
            <a:custGeom>
              <a:avLst/>
              <a:gdLst>
                <a:gd name="T0" fmla="*/ 153 w 180"/>
                <a:gd name="T1" fmla="*/ 74 h 66"/>
                <a:gd name="T2" fmla="*/ 153 w 180"/>
                <a:gd name="T3" fmla="*/ 74 h 66"/>
                <a:gd name="T4" fmla="*/ 132 w 180"/>
                <a:gd name="T5" fmla="*/ 45 h 66"/>
                <a:gd name="T6" fmla="*/ 114 w 180"/>
                <a:gd name="T7" fmla="*/ 28 h 66"/>
                <a:gd name="T8" fmla="*/ 96 w 180"/>
                <a:gd name="T9" fmla="*/ 15 h 66"/>
                <a:gd name="T10" fmla="*/ 82 w 180"/>
                <a:gd name="T11" fmla="*/ 0 h 66"/>
                <a:gd name="T12" fmla="*/ 70 w 180"/>
                <a:gd name="T13" fmla="*/ 0 h 66"/>
                <a:gd name="T14" fmla="*/ 51 w 180"/>
                <a:gd name="T15" fmla="*/ 15 h 66"/>
                <a:gd name="T16" fmla="*/ 18 w 180"/>
                <a:gd name="T17" fmla="*/ 28 h 66"/>
                <a:gd name="T18" fmla="*/ 12 w 180"/>
                <a:gd name="T19" fmla="*/ 61 h 66"/>
                <a:gd name="T20" fmla="*/ 0 w 180"/>
                <a:gd name="T21" fmla="*/ 74 h 66"/>
                <a:gd name="T22" fmla="*/ 6 w 180"/>
                <a:gd name="T23" fmla="*/ 61 h 66"/>
                <a:gd name="T24" fmla="*/ 33 w 180"/>
                <a:gd name="T25" fmla="*/ 45 h 66"/>
                <a:gd name="T26" fmla="*/ 45 w 180"/>
                <a:gd name="T27" fmla="*/ 28 h 66"/>
                <a:gd name="T28" fmla="*/ 70 w 180"/>
                <a:gd name="T29" fmla="*/ 28 h 66"/>
                <a:gd name="T30" fmla="*/ 57 w 180"/>
                <a:gd name="T31" fmla="*/ 45 h 66"/>
                <a:gd name="T32" fmla="*/ 82 w 180"/>
                <a:gd name="T33" fmla="*/ 45 h 66"/>
                <a:gd name="T34" fmla="*/ 90 w 180"/>
                <a:gd name="T35" fmla="*/ 61 h 66"/>
                <a:gd name="T36" fmla="*/ 96 w 180"/>
                <a:gd name="T37" fmla="*/ 61 h 66"/>
                <a:gd name="T38" fmla="*/ 123 w 180"/>
                <a:gd name="T39" fmla="*/ 74 h 66"/>
                <a:gd name="T40" fmla="*/ 132 w 180"/>
                <a:gd name="T41" fmla="*/ 103 h 66"/>
                <a:gd name="T42" fmla="*/ 159 w 180"/>
                <a:gd name="T43" fmla="*/ 136 h 66"/>
                <a:gd name="T44" fmla="*/ 147 w 180"/>
                <a:gd name="T45" fmla="*/ 166 h 66"/>
                <a:gd name="T46" fmla="*/ 167 w 180"/>
                <a:gd name="T47" fmla="*/ 166 h 66"/>
                <a:gd name="T48" fmla="*/ 191 w 180"/>
                <a:gd name="T49" fmla="*/ 166 h 66"/>
                <a:gd name="T50" fmla="*/ 204 w 180"/>
                <a:gd name="T51" fmla="*/ 150 h 66"/>
                <a:gd name="T52" fmla="*/ 219 w 180"/>
                <a:gd name="T53" fmla="*/ 150 h 66"/>
                <a:gd name="T54" fmla="*/ 204 w 180"/>
                <a:gd name="T55" fmla="*/ 136 h 66"/>
                <a:gd name="T56" fmla="*/ 191 w 180"/>
                <a:gd name="T57" fmla="*/ 118 h 66"/>
                <a:gd name="T58" fmla="*/ 191 w 180"/>
                <a:gd name="T59" fmla="*/ 103 h 66"/>
                <a:gd name="T60" fmla="*/ 175 w 180"/>
                <a:gd name="T61" fmla="*/ 90 h 66"/>
                <a:gd name="T62" fmla="*/ 159 w 180"/>
                <a:gd name="T63" fmla="*/ 74 h 66"/>
                <a:gd name="T64" fmla="*/ 153 w 180"/>
                <a:gd name="T65" fmla="*/ 74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0" h="66">
                  <a:moveTo>
                    <a:pt x="126" y="30"/>
                  </a:moveTo>
                  <a:lnTo>
                    <a:pt x="126" y="30"/>
                  </a:lnTo>
                  <a:lnTo>
                    <a:pt x="108" y="18"/>
                  </a:lnTo>
                  <a:lnTo>
                    <a:pt x="96" y="12"/>
                  </a:lnTo>
                  <a:lnTo>
                    <a:pt x="78" y="6"/>
                  </a:lnTo>
                  <a:lnTo>
                    <a:pt x="66" y="0"/>
                  </a:lnTo>
                  <a:lnTo>
                    <a:pt x="60" y="0"/>
                  </a:lnTo>
                  <a:lnTo>
                    <a:pt x="42" y="6"/>
                  </a:lnTo>
                  <a:lnTo>
                    <a:pt x="18" y="12"/>
                  </a:lnTo>
                  <a:lnTo>
                    <a:pt x="12" y="24"/>
                  </a:lnTo>
                  <a:lnTo>
                    <a:pt x="0" y="30"/>
                  </a:lnTo>
                  <a:lnTo>
                    <a:pt x="6" y="24"/>
                  </a:lnTo>
                  <a:lnTo>
                    <a:pt x="24" y="18"/>
                  </a:lnTo>
                  <a:lnTo>
                    <a:pt x="36" y="12"/>
                  </a:lnTo>
                  <a:lnTo>
                    <a:pt x="60" y="12"/>
                  </a:lnTo>
                  <a:lnTo>
                    <a:pt x="48" y="18"/>
                  </a:lnTo>
                  <a:lnTo>
                    <a:pt x="66" y="18"/>
                  </a:lnTo>
                  <a:lnTo>
                    <a:pt x="72" y="24"/>
                  </a:lnTo>
                  <a:lnTo>
                    <a:pt x="78" y="24"/>
                  </a:lnTo>
                  <a:lnTo>
                    <a:pt x="102" y="30"/>
                  </a:lnTo>
                  <a:lnTo>
                    <a:pt x="108" y="42"/>
                  </a:lnTo>
                  <a:lnTo>
                    <a:pt x="132" y="54"/>
                  </a:lnTo>
                  <a:lnTo>
                    <a:pt x="120" y="66"/>
                  </a:lnTo>
                  <a:lnTo>
                    <a:pt x="138" y="66"/>
                  </a:lnTo>
                  <a:lnTo>
                    <a:pt x="156" y="66"/>
                  </a:lnTo>
                  <a:lnTo>
                    <a:pt x="168" y="60"/>
                  </a:lnTo>
                  <a:lnTo>
                    <a:pt x="180" y="60"/>
                  </a:lnTo>
                  <a:lnTo>
                    <a:pt x="168" y="54"/>
                  </a:lnTo>
                  <a:lnTo>
                    <a:pt x="156" y="48"/>
                  </a:lnTo>
                  <a:lnTo>
                    <a:pt x="156" y="42"/>
                  </a:lnTo>
                  <a:lnTo>
                    <a:pt x="144" y="36"/>
                  </a:lnTo>
                  <a:lnTo>
                    <a:pt x="132" y="30"/>
                  </a:lnTo>
                  <a:lnTo>
                    <a:pt x="126" y="30"/>
                  </a:lnTo>
                  <a:close/>
                </a:path>
              </a:pathLst>
            </a:custGeom>
            <a:solidFill>
              <a:srgbClr val="990033"/>
            </a:solidFill>
            <a:ln w="9525">
              <a:solidFill>
                <a:srgbClr val="000000"/>
              </a:solidFill>
              <a:prstDash val="solid"/>
              <a:round/>
              <a:headEnd/>
              <a:tailEnd/>
            </a:ln>
          </p:spPr>
          <p:txBody>
            <a:bodyPr/>
            <a:lstStyle/>
            <a:p>
              <a:endParaRPr lang="en-US"/>
            </a:p>
          </p:txBody>
        </p:sp>
        <p:sp>
          <p:nvSpPr>
            <p:cNvPr id="11446" name="Freeform 200"/>
            <p:cNvSpPr>
              <a:spLocks noChangeAspect="1"/>
            </p:cNvSpPr>
            <p:nvPr/>
          </p:nvSpPr>
          <p:spPr bwMode="auto">
            <a:xfrm>
              <a:off x="1073" y="2119"/>
              <a:ext cx="11" cy="13"/>
            </a:xfrm>
            <a:custGeom>
              <a:avLst/>
              <a:gdLst>
                <a:gd name="T0" fmla="*/ 0 w 12"/>
                <a:gd name="T1" fmla="*/ 24 h 12"/>
                <a:gd name="T2" fmla="*/ 6 w 12"/>
                <a:gd name="T3" fmla="*/ 15 h 12"/>
                <a:gd name="T4" fmla="*/ 6 w 12"/>
                <a:gd name="T5" fmla="*/ 0 h 12"/>
                <a:gd name="T6" fmla="*/ 0 w 12"/>
                <a:gd name="T7" fmla="*/ 24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0" y="12"/>
                  </a:moveTo>
                  <a:lnTo>
                    <a:pt x="12" y="6"/>
                  </a:lnTo>
                  <a:lnTo>
                    <a:pt x="6" y="0"/>
                  </a:lnTo>
                  <a:lnTo>
                    <a:pt x="0" y="12"/>
                  </a:lnTo>
                  <a:close/>
                </a:path>
              </a:pathLst>
            </a:custGeom>
            <a:solidFill>
              <a:srgbClr val="6F73BF"/>
            </a:solidFill>
            <a:ln w="9525">
              <a:solidFill>
                <a:srgbClr val="000000"/>
              </a:solidFill>
              <a:prstDash val="solid"/>
              <a:round/>
              <a:headEnd/>
              <a:tailEnd/>
            </a:ln>
          </p:spPr>
          <p:txBody>
            <a:bodyPr/>
            <a:lstStyle/>
            <a:p>
              <a:endParaRPr lang="en-US"/>
            </a:p>
          </p:txBody>
        </p:sp>
        <p:sp>
          <p:nvSpPr>
            <p:cNvPr id="11447" name="Freeform 201"/>
            <p:cNvSpPr>
              <a:spLocks noChangeAspect="1"/>
            </p:cNvSpPr>
            <p:nvPr/>
          </p:nvSpPr>
          <p:spPr bwMode="auto">
            <a:xfrm>
              <a:off x="1097" y="2179"/>
              <a:ext cx="6" cy="2"/>
            </a:xfrm>
            <a:custGeom>
              <a:avLst/>
              <a:gdLst>
                <a:gd name="T0" fmla="*/ 6 w 6"/>
                <a:gd name="T1" fmla="*/ 0 h 2"/>
                <a:gd name="T2" fmla="*/ 6 w 6"/>
                <a:gd name="T3" fmla="*/ 0 h 2"/>
                <a:gd name="T4" fmla="*/ 6 w 6"/>
                <a:gd name="T5" fmla="*/ 0 h 2"/>
                <a:gd name="T6" fmla="*/ 6 w 6"/>
                <a:gd name="T7" fmla="*/ 0 h 2"/>
                <a:gd name="T8" fmla="*/ 6 w 6"/>
                <a:gd name="T9" fmla="*/ 0 h 2"/>
                <a:gd name="T10" fmla="*/ 6 w 6"/>
                <a:gd name="T11" fmla="*/ 0 h 2"/>
                <a:gd name="T12" fmla="*/ 0 w 6"/>
                <a:gd name="T13" fmla="*/ 0 h 2"/>
                <a:gd name="T14" fmla="*/ 0 w 6"/>
                <a:gd name="T15" fmla="*/ 0 h 2"/>
                <a:gd name="T16" fmla="*/ 0 w 6"/>
                <a:gd name="T17" fmla="*/ 0 h 2"/>
                <a:gd name="T18" fmla="*/ 0 w 6"/>
                <a:gd name="T19" fmla="*/ 0 h 2"/>
                <a:gd name="T20" fmla="*/ 0 w 6"/>
                <a:gd name="T21" fmla="*/ 0 h 2"/>
                <a:gd name="T22" fmla="*/ 0 w 6"/>
                <a:gd name="T23" fmla="*/ 0 h 2"/>
                <a:gd name="T24" fmla="*/ 0 w 6"/>
                <a:gd name="T25" fmla="*/ 0 h 2"/>
                <a:gd name="T26" fmla="*/ 0 w 6"/>
                <a:gd name="T27" fmla="*/ 0 h 2"/>
                <a:gd name="T28" fmla="*/ 0 w 6"/>
                <a:gd name="T29" fmla="*/ 0 h 2"/>
                <a:gd name="T30" fmla="*/ 0 w 6"/>
                <a:gd name="T31" fmla="*/ 0 h 2"/>
                <a:gd name="T32" fmla="*/ 0 w 6"/>
                <a:gd name="T33" fmla="*/ 0 h 2"/>
                <a:gd name="T34" fmla="*/ 0 w 6"/>
                <a:gd name="T35" fmla="*/ 0 h 2"/>
                <a:gd name="T36" fmla="*/ 0 w 6"/>
                <a:gd name="T37" fmla="*/ 0 h 2"/>
                <a:gd name="T38" fmla="*/ 0 w 6"/>
                <a:gd name="T39" fmla="*/ 0 h 2"/>
                <a:gd name="T40" fmla="*/ 0 w 6"/>
                <a:gd name="T41" fmla="*/ 0 h 2"/>
                <a:gd name="T42" fmla="*/ 0 w 6"/>
                <a:gd name="T43" fmla="*/ 0 h 2"/>
                <a:gd name="T44" fmla="*/ 0 w 6"/>
                <a:gd name="T45" fmla="*/ 0 h 2"/>
                <a:gd name="T46" fmla="*/ 0 w 6"/>
                <a:gd name="T47" fmla="*/ 0 h 2"/>
                <a:gd name="T48" fmla="*/ 0 w 6"/>
                <a:gd name="T49" fmla="*/ 0 h 2"/>
                <a:gd name="T50" fmla="*/ 0 w 6"/>
                <a:gd name="T51" fmla="*/ 0 h 2"/>
                <a:gd name="T52" fmla="*/ 6 w 6"/>
                <a:gd name="T53" fmla="*/ 0 h 2"/>
                <a:gd name="T54" fmla="*/ 6 w 6"/>
                <a:gd name="T55" fmla="*/ 0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 h="2">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448" name="Freeform 202"/>
            <p:cNvSpPr>
              <a:spLocks noChangeAspect="1"/>
            </p:cNvSpPr>
            <p:nvPr/>
          </p:nvSpPr>
          <p:spPr bwMode="auto">
            <a:xfrm>
              <a:off x="1120" y="2166"/>
              <a:ext cx="7" cy="7"/>
            </a:xfrm>
            <a:custGeom>
              <a:avLst/>
              <a:gdLst>
                <a:gd name="T0" fmla="*/ 25 w 6"/>
                <a:gd name="T1" fmla="*/ 25 h 6"/>
                <a:gd name="T2" fmla="*/ 25 w 6"/>
                <a:gd name="T3" fmla="*/ 0 h 6"/>
                <a:gd name="T4" fmla="*/ 25 w 6"/>
                <a:gd name="T5" fmla="*/ 0 h 6"/>
                <a:gd name="T6" fmla="*/ 25 w 6"/>
                <a:gd name="T7" fmla="*/ 25 h 6"/>
                <a:gd name="T8" fmla="*/ 25 w 6"/>
                <a:gd name="T9" fmla="*/ 25 h 6"/>
                <a:gd name="T10" fmla="*/ 25 w 6"/>
                <a:gd name="T11" fmla="*/ 25 h 6"/>
                <a:gd name="T12" fmla="*/ 0 w 6"/>
                <a:gd name="T13" fmla="*/ 25 h 6"/>
                <a:gd name="T14" fmla="*/ 0 w 6"/>
                <a:gd name="T15" fmla="*/ 25 h 6"/>
                <a:gd name="T16" fmla="*/ 25 w 6"/>
                <a:gd name="T17" fmla="*/ 25 h 6"/>
                <a:gd name="T18" fmla="*/ 25 w 6"/>
                <a:gd name="T19" fmla="*/ 25 h 6"/>
                <a:gd name="T20" fmla="*/ 25 w 6"/>
                <a:gd name="T21" fmla="*/ 25 h 6"/>
                <a:gd name="T22" fmla="*/ 25 w 6"/>
                <a:gd name="T23" fmla="*/ 25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6">
                  <a:moveTo>
                    <a:pt x="6" y="6"/>
                  </a:moveTo>
                  <a:lnTo>
                    <a:pt x="6" y="0"/>
                  </a:lnTo>
                  <a:lnTo>
                    <a:pt x="6" y="6"/>
                  </a:lnTo>
                  <a:lnTo>
                    <a:pt x="0" y="6"/>
                  </a:lnTo>
                  <a:lnTo>
                    <a:pt x="6" y="6"/>
                  </a:lnTo>
                  <a:close/>
                </a:path>
              </a:pathLst>
            </a:custGeom>
            <a:blipFill dpi="0" rotWithShape="0">
              <a:blip r:embed="rId4">
                <a:extLst>
                  <a:ext uri="{28A0092B-C50C-407E-A947-70E740481C1C}">
                    <a14:useLocalDpi xmlns:a14="http://schemas.microsoft.com/office/drawing/2010/main"/>
                  </a:ext>
                </a:extLst>
              </a:blip>
              <a:srcRect/>
              <a:tile tx="0" ty="0" sx="100000" sy="100000" flip="none" algn="tl"/>
            </a:blipFill>
            <a:ln w="9525">
              <a:solidFill>
                <a:srgbClr val="000000"/>
              </a:solidFill>
              <a:prstDash val="solid"/>
              <a:round/>
              <a:headEnd/>
              <a:tailEnd/>
            </a:ln>
          </p:spPr>
          <p:txBody>
            <a:bodyPr/>
            <a:lstStyle/>
            <a:p>
              <a:endParaRPr lang="en-US"/>
            </a:p>
          </p:txBody>
        </p:sp>
        <p:sp>
          <p:nvSpPr>
            <p:cNvPr id="11449" name="Freeform 203"/>
            <p:cNvSpPr>
              <a:spLocks noChangeAspect="1"/>
            </p:cNvSpPr>
            <p:nvPr/>
          </p:nvSpPr>
          <p:spPr bwMode="auto">
            <a:xfrm>
              <a:off x="1120" y="217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450" name="Freeform 204"/>
            <p:cNvSpPr>
              <a:spLocks noChangeAspect="1"/>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451" name="Freeform 205"/>
            <p:cNvSpPr>
              <a:spLocks noChangeAspect="1"/>
            </p:cNvSpPr>
            <p:nvPr/>
          </p:nvSpPr>
          <p:spPr bwMode="auto">
            <a:xfrm>
              <a:off x="1394" y="219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452" name="Oval 206"/>
            <p:cNvSpPr>
              <a:spLocks noChangeAspect="1" noChangeArrowheads="1"/>
            </p:cNvSpPr>
            <p:nvPr/>
          </p:nvSpPr>
          <p:spPr bwMode="auto">
            <a:xfrm>
              <a:off x="1394" y="2200"/>
              <a:ext cx="0" cy="0"/>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453" name="Freeform 207"/>
            <p:cNvSpPr>
              <a:spLocks noChangeAspect="1"/>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454" name="Freeform 208"/>
            <p:cNvSpPr>
              <a:spLocks noChangeAspect="1"/>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455" name="Freeform 209"/>
            <p:cNvSpPr>
              <a:spLocks noChangeAspect="1"/>
            </p:cNvSpPr>
            <p:nvPr/>
          </p:nvSpPr>
          <p:spPr bwMode="auto">
            <a:xfrm>
              <a:off x="1388" y="2200"/>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456" name="Freeform 210"/>
            <p:cNvSpPr>
              <a:spLocks noChangeAspect="1"/>
            </p:cNvSpPr>
            <p:nvPr/>
          </p:nvSpPr>
          <p:spPr bwMode="auto">
            <a:xfrm>
              <a:off x="1261" y="2166"/>
              <a:ext cx="65" cy="54"/>
            </a:xfrm>
            <a:custGeom>
              <a:avLst/>
              <a:gdLst>
                <a:gd name="T0" fmla="*/ 6 w 65"/>
                <a:gd name="T1" fmla="*/ 18 h 48"/>
                <a:gd name="T2" fmla="*/ 6 w 65"/>
                <a:gd name="T3" fmla="*/ 53 h 48"/>
                <a:gd name="T4" fmla="*/ 0 w 65"/>
                <a:gd name="T5" fmla="*/ 69 h 48"/>
                <a:gd name="T6" fmla="*/ 0 w 65"/>
                <a:gd name="T7" fmla="*/ 105 h 48"/>
                <a:gd name="T8" fmla="*/ 6 w 65"/>
                <a:gd name="T9" fmla="*/ 141 h 48"/>
                <a:gd name="T10" fmla="*/ 12 w 65"/>
                <a:gd name="T11" fmla="*/ 105 h 48"/>
                <a:gd name="T12" fmla="*/ 24 w 65"/>
                <a:gd name="T13" fmla="*/ 88 h 48"/>
                <a:gd name="T14" fmla="*/ 30 w 65"/>
                <a:gd name="T15" fmla="*/ 88 h 48"/>
                <a:gd name="T16" fmla="*/ 54 w 65"/>
                <a:gd name="T17" fmla="*/ 88 h 48"/>
                <a:gd name="T18" fmla="*/ 65 w 65"/>
                <a:gd name="T19" fmla="*/ 69 h 48"/>
                <a:gd name="T20" fmla="*/ 42 w 65"/>
                <a:gd name="T21" fmla="*/ 53 h 48"/>
                <a:gd name="T22" fmla="*/ 48 w 65"/>
                <a:gd name="T23" fmla="*/ 37 h 48"/>
                <a:gd name="T24" fmla="*/ 36 w 65"/>
                <a:gd name="T25" fmla="*/ 18 h 48"/>
                <a:gd name="T26" fmla="*/ 12 w 65"/>
                <a:gd name="T27" fmla="*/ 0 h 48"/>
                <a:gd name="T28" fmla="*/ 6 w 65"/>
                <a:gd name="T29" fmla="*/ 18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5" h="48">
                  <a:moveTo>
                    <a:pt x="6" y="6"/>
                  </a:moveTo>
                  <a:lnTo>
                    <a:pt x="6" y="18"/>
                  </a:lnTo>
                  <a:lnTo>
                    <a:pt x="0" y="24"/>
                  </a:lnTo>
                  <a:lnTo>
                    <a:pt x="0" y="36"/>
                  </a:lnTo>
                  <a:lnTo>
                    <a:pt x="6" y="48"/>
                  </a:lnTo>
                  <a:lnTo>
                    <a:pt x="12" y="36"/>
                  </a:lnTo>
                  <a:lnTo>
                    <a:pt x="24" y="30"/>
                  </a:lnTo>
                  <a:lnTo>
                    <a:pt x="30" y="30"/>
                  </a:lnTo>
                  <a:lnTo>
                    <a:pt x="54" y="30"/>
                  </a:lnTo>
                  <a:lnTo>
                    <a:pt x="65" y="24"/>
                  </a:lnTo>
                  <a:lnTo>
                    <a:pt x="42" y="18"/>
                  </a:lnTo>
                  <a:lnTo>
                    <a:pt x="48" y="12"/>
                  </a:lnTo>
                  <a:lnTo>
                    <a:pt x="36" y="6"/>
                  </a:lnTo>
                  <a:lnTo>
                    <a:pt x="12"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1457" name="Freeform 211"/>
            <p:cNvSpPr>
              <a:spLocks noChangeAspect="1"/>
            </p:cNvSpPr>
            <p:nvPr/>
          </p:nvSpPr>
          <p:spPr bwMode="auto">
            <a:xfrm>
              <a:off x="1218" y="2166"/>
              <a:ext cx="50" cy="40"/>
            </a:xfrm>
            <a:custGeom>
              <a:avLst/>
              <a:gdLst>
                <a:gd name="T0" fmla="*/ 69 w 48"/>
                <a:gd name="T1" fmla="*/ 16 h 36"/>
                <a:gd name="T2" fmla="*/ 69 w 48"/>
                <a:gd name="T3" fmla="*/ 46 h 36"/>
                <a:gd name="T4" fmla="*/ 60 w 48"/>
                <a:gd name="T5" fmla="*/ 63 h 36"/>
                <a:gd name="T6" fmla="*/ 60 w 48"/>
                <a:gd name="T7" fmla="*/ 91 h 36"/>
                <a:gd name="T8" fmla="*/ 6 w 48"/>
                <a:gd name="T9" fmla="*/ 91 h 36"/>
                <a:gd name="T10" fmla="*/ 0 w 48"/>
                <a:gd name="T11" fmla="*/ 78 h 36"/>
                <a:gd name="T12" fmla="*/ 6 w 48"/>
                <a:gd name="T13" fmla="*/ 63 h 36"/>
                <a:gd name="T14" fmla="*/ 33 w 48"/>
                <a:gd name="T15" fmla="*/ 63 h 36"/>
                <a:gd name="T16" fmla="*/ 54 w 48"/>
                <a:gd name="T17" fmla="*/ 78 h 36"/>
                <a:gd name="T18" fmla="*/ 42 w 48"/>
                <a:gd name="T19" fmla="*/ 30 h 36"/>
                <a:gd name="T20" fmla="*/ 33 w 48"/>
                <a:gd name="T21" fmla="*/ 16 h 36"/>
                <a:gd name="T22" fmla="*/ 27 w 48"/>
                <a:gd name="T23" fmla="*/ 0 h 36"/>
                <a:gd name="T24" fmla="*/ 54 w 48"/>
                <a:gd name="T25" fmla="*/ 16 h 36"/>
                <a:gd name="T26" fmla="*/ 69 w 48"/>
                <a:gd name="T27" fmla="*/ 16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36">
                  <a:moveTo>
                    <a:pt x="48" y="6"/>
                  </a:moveTo>
                  <a:lnTo>
                    <a:pt x="48" y="18"/>
                  </a:lnTo>
                  <a:lnTo>
                    <a:pt x="42" y="24"/>
                  </a:lnTo>
                  <a:lnTo>
                    <a:pt x="42" y="36"/>
                  </a:lnTo>
                  <a:lnTo>
                    <a:pt x="6" y="36"/>
                  </a:lnTo>
                  <a:lnTo>
                    <a:pt x="0" y="30"/>
                  </a:lnTo>
                  <a:lnTo>
                    <a:pt x="6" y="24"/>
                  </a:lnTo>
                  <a:lnTo>
                    <a:pt x="24" y="24"/>
                  </a:lnTo>
                  <a:lnTo>
                    <a:pt x="36" y="30"/>
                  </a:lnTo>
                  <a:lnTo>
                    <a:pt x="30" y="12"/>
                  </a:lnTo>
                  <a:lnTo>
                    <a:pt x="24" y="6"/>
                  </a:lnTo>
                  <a:lnTo>
                    <a:pt x="18" y="0"/>
                  </a:lnTo>
                  <a:lnTo>
                    <a:pt x="36" y="6"/>
                  </a:lnTo>
                  <a:lnTo>
                    <a:pt x="48" y="6"/>
                  </a:lnTo>
                  <a:close/>
                </a:path>
              </a:pathLst>
            </a:custGeom>
            <a:solidFill>
              <a:srgbClr val="E1E1E1"/>
            </a:solidFill>
            <a:ln w="9525">
              <a:solidFill>
                <a:srgbClr val="000000"/>
              </a:solidFill>
              <a:prstDash val="solid"/>
              <a:round/>
              <a:headEnd/>
              <a:tailEnd/>
            </a:ln>
          </p:spPr>
          <p:txBody>
            <a:bodyPr/>
            <a:lstStyle/>
            <a:p>
              <a:endParaRPr lang="en-US"/>
            </a:p>
          </p:txBody>
        </p:sp>
        <p:sp>
          <p:nvSpPr>
            <p:cNvPr id="11458" name="Freeform 212"/>
            <p:cNvSpPr>
              <a:spLocks noChangeAspect="1"/>
            </p:cNvSpPr>
            <p:nvPr/>
          </p:nvSpPr>
          <p:spPr bwMode="auto">
            <a:xfrm>
              <a:off x="1261" y="2119"/>
              <a:ext cx="7" cy="6"/>
            </a:xfrm>
            <a:custGeom>
              <a:avLst/>
              <a:gdLst>
                <a:gd name="T0" fmla="*/ 25 w 6"/>
                <a:gd name="T1" fmla="*/ 6 h 6"/>
                <a:gd name="T2" fmla="*/ 0 w 6"/>
                <a:gd name="T3" fmla="*/ 6 h 6"/>
                <a:gd name="T4" fmla="*/ 0 w 6"/>
                <a:gd name="T5" fmla="*/ 0 h 6"/>
                <a:gd name="T6" fmla="*/ 25 w 6"/>
                <a:gd name="T7" fmla="*/ 6 h 6"/>
                <a:gd name="T8" fmla="*/ 25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1459" name="Rectangle 213"/>
            <p:cNvSpPr>
              <a:spLocks noChangeAspect="1" noChangeArrowheads="1"/>
            </p:cNvSpPr>
            <p:nvPr/>
          </p:nvSpPr>
          <p:spPr bwMode="auto">
            <a:xfrm>
              <a:off x="1273" y="2125"/>
              <a:ext cx="0" cy="0"/>
            </a:xfrm>
            <a:prstGeom prst="rect">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460" name="Freeform 214"/>
            <p:cNvSpPr>
              <a:spLocks noChangeAspect="1"/>
            </p:cNvSpPr>
            <p:nvPr/>
          </p:nvSpPr>
          <p:spPr bwMode="auto">
            <a:xfrm>
              <a:off x="1443" y="2294"/>
              <a:ext cx="5" cy="14"/>
            </a:xfrm>
            <a:custGeom>
              <a:avLst/>
              <a:gdLst>
                <a:gd name="T0" fmla="*/ 3 w 6"/>
                <a:gd name="T1" fmla="*/ 48 h 12"/>
                <a:gd name="T2" fmla="*/ 0 w 6"/>
                <a:gd name="T3" fmla="*/ 25 h 12"/>
                <a:gd name="T4" fmla="*/ 3 w 6"/>
                <a:gd name="T5" fmla="*/ 0 h 12"/>
                <a:gd name="T6" fmla="*/ 3 w 6"/>
                <a:gd name="T7" fmla="*/ 48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6"/>
                  </a:lnTo>
                  <a:lnTo>
                    <a:pt x="6"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1461" name="Freeform 215"/>
            <p:cNvSpPr>
              <a:spLocks noChangeAspect="1"/>
            </p:cNvSpPr>
            <p:nvPr/>
          </p:nvSpPr>
          <p:spPr bwMode="auto">
            <a:xfrm>
              <a:off x="1000" y="2362"/>
              <a:ext cx="61" cy="73"/>
            </a:xfrm>
            <a:custGeom>
              <a:avLst/>
              <a:gdLst>
                <a:gd name="T0" fmla="*/ 12 w 60"/>
                <a:gd name="T1" fmla="*/ 84 h 65"/>
                <a:gd name="T2" fmla="*/ 0 w 60"/>
                <a:gd name="T3" fmla="*/ 49 h 65"/>
                <a:gd name="T4" fmla="*/ 0 w 60"/>
                <a:gd name="T5" fmla="*/ 17 h 65"/>
                <a:gd name="T6" fmla="*/ 0 w 60"/>
                <a:gd name="T7" fmla="*/ 17 h 65"/>
                <a:gd name="T8" fmla="*/ 6 w 60"/>
                <a:gd name="T9" fmla="*/ 0 h 65"/>
                <a:gd name="T10" fmla="*/ 39 w 60"/>
                <a:gd name="T11" fmla="*/ 17 h 65"/>
                <a:gd name="T12" fmla="*/ 51 w 60"/>
                <a:gd name="T13" fmla="*/ 17 h 65"/>
                <a:gd name="T14" fmla="*/ 57 w 60"/>
                <a:gd name="T15" fmla="*/ 49 h 65"/>
                <a:gd name="T16" fmla="*/ 69 w 60"/>
                <a:gd name="T17" fmla="*/ 84 h 65"/>
                <a:gd name="T18" fmla="*/ 63 w 60"/>
                <a:gd name="T19" fmla="*/ 100 h 65"/>
                <a:gd name="T20" fmla="*/ 63 w 60"/>
                <a:gd name="T21" fmla="*/ 134 h 65"/>
                <a:gd name="T22" fmla="*/ 57 w 60"/>
                <a:gd name="T23" fmla="*/ 184 h 65"/>
                <a:gd name="T24" fmla="*/ 51 w 60"/>
                <a:gd name="T25" fmla="*/ 134 h 65"/>
                <a:gd name="T26" fmla="*/ 51 w 60"/>
                <a:gd name="T27" fmla="*/ 150 h 65"/>
                <a:gd name="T28" fmla="*/ 45 w 60"/>
                <a:gd name="T29" fmla="*/ 134 h 65"/>
                <a:gd name="T30" fmla="*/ 45 w 60"/>
                <a:gd name="T31" fmla="*/ 100 h 65"/>
                <a:gd name="T32" fmla="*/ 24 w 60"/>
                <a:gd name="T33" fmla="*/ 84 h 65"/>
                <a:gd name="T34" fmla="*/ 12 w 60"/>
                <a:gd name="T35" fmla="*/ 49 h 65"/>
                <a:gd name="T36" fmla="*/ 18 w 60"/>
                <a:gd name="T37" fmla="*/ 84 h 65"/>
                <a:gd name="T38" fmla="*/ 12 w 60"/>
                <a:gd name="T39" fmla="*/ 84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65">
                  <a:moveTo>
                    <a:pt x="12" y="29"/>
                  </a:moveTo>
                  <a:lnTo>
                    <a:pt x="0" y="18"/>
                  </a:lnTo>
                  <a:lnTo>
                    <a:pt x="0" y="6"/>
                  </a:lnTo>
                  <a:lnTo>
                    <a:pt x="6" y="0"/>
                  </a:lnTo>
                  <a:lnTo>
                    <a:pt x="30" y="6"/>
                  </a:lnTo>
                  <a:lnTo>
                    <a:pt x="42" y="6"/>
                  </a:lnTo>
                  <a:lnTo>
                    <a:pt x="48" y="18"/>
                  </a:lnTo>
                  <a:lnTo>
                    <a:pt x="60" y="29"/>
                  </a:lnTo>
                  <a:lnTo>
                    <a:pt x="54" y="35"/>
                  </a:lnTo>
                  <a:lnTo>
                    <a:pt x="54" y="47"/>
                  </a:lnTo>
                  <a:lnTo>
                    <a:pt x="48" y="65"/>
                  </a:lnTo>
                  <a:lnTo>
                    <a:pt x="42" y="47"/>
                  </a:lnTo>
                  <a:lnTo>
                    <a:pt x="42" y="53"/>
                  </a:lnTo>
                  <a:lnTo>
                    <a:pt x="36" y="47"/>
                  </a:lnTo>
                  <a:lnTo>
                    <a:pt x="36" y="35"/>
                  </a:lnTo>
                  <a:lnTo>
                    <a:pt x="24" y="29"/>
                  </a:lnTo>
                  <a:lnTo>
                    <a:pt x="12" y="18"/>
                  </a:lnTo>
                  <a:lnTo>
                    <a:pt x="18" y="29"/>
                  </a:lnTo>
                  <a:lnTo>
                    <a:pt x="12" y="29"/>
                  </a:lnTo>
                  <a:close/>
                </a:path>
              </a:pathLst>
            </a:custGeom>
            <a:solidFill>
              <a:srgbClr val="E1E1E1"/>
            </a:solidFill>
            <a:ln w="9525">
              <a:solidFill>
                <a:srgbClr val="000000"/>
              </a:solidFill>
              <a:prstDash val="solid"/>
              <a:round/>
              <a:headEnd/>
              <a:tailEnd/>
            </a:ln>
          </p:spPr>
          <p:txBody>
            <a:bodyPr/>
            <a:lstStyle/>
            <a:p>
              <a:endParaRPr lang="en-US"/>
            </a:p>
          </p:txBody>
        </p:sp>
        <p:sp>
          <p:nvSpPr>
            <p:cNvPr id="11462" name="Freeform 216"/>
            <p:cNvSpPr>
              <a:spLocks noChangeAspect="1"/>
            </p:cNvSpPr>
            <p:nvPr/>
          </p:nvSpPr>
          <p:spPr bwMode="auto">
            <a:xfrm>
              <a:off x="1285" y="2328"/>
              <a:ext cx="1" cy="7"/>
            </a:xfrm>
            <a:custGeom>
              <a:avLst/>
              <a:gdLst>
                <a:gd name="T0" fmla="*/ 0 w 1"/>
                <a:gd name="T1" fmla="*/ 0 h 6"/>
                <a:gd name="T2" fmla="*/ 0 w 1"/>
                <a:gd name="T3" fmla="*/ 0 h 6"/>
                <a:gd name="T4" fmla="*/ 0 w 1"/>
                <a:gd name="T5" fmla="*/ 25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0"/>
                  </a:lnTo>
                  <a:lnTo>
                    <a:pt x="0" y="6"/>
                  </a:lnTo>
                  <a:lnTo>
                    <a:pt x="0" y="0"/>
                  </a:lnTo>
                  <a:close/>
                </a:path>
              </a:pathLst>
            </a:custGeom>
            <a:blipFill dpi="0" rotWithShape="0">
              <a:blip r:embed="rId4">
                <a:extLst>
                  <a:ext uri="{28A0092B-C50C-407E-A947-70E740481C1C}">
                    <a14:useLocalDpi xmlns:a14="http://schemas.microsoft.com/office/drawing/2010/main"/>
                  </a:ext>
                </a:extLst>
              </a:blip>
              <a:srcRect/>
              <a:tile tx="0" ty="0" sx="100000" sy="100000" flip="none" algn="tl"/>
            </a:blipFill>
            <a:ln w="9525">
              <a:solidFill>
                <a:srgbClr val="000000"/>
              </a:solidFill>
              <a:prstDash val="solid"/>
              <a:round/>
              <a:headEnd/>
              <a:tailEnd/>
            </a:ln>
          </p:spPr>
          <p:txBody>
            <a:bodyPr/>
            <a:lstStyle/>
            <a:p>
              <a:endParaRPr lang="en-US"/>
            </a:p>
          </p:txBody>
        </p:sp>
        <p:sp>
          <p:nvSpPr>
            <p:cNvPr id="11463" name="Freeform 217"/>
            <p:cNvSpPr>
              <a:spLocks noChangeAspect="1"/>
            </p:cNvSpPr>
            <p:nvPr/>
          </p:nvSpPr>
          <p:spPr bwMode="auto">
            <a:xfrm>
              <a:off x="1467" y="2315"/>
              <a:ext cx="6" cy="6"/>
            </a:xfrm>
            <a:custGeom>
              <a:avLst/>
              <a:gdLst>
                <a:gd name="T0" fmla="*/ 6 w 6"/>
                <a:gd name="T1" fmla="*/ 6 h 6"/>
                <a:gd name="T2" fmla="*/ 6 w 6"/>
                <a:gd name="T3" fmla="*/ 6 h 6"/>
                <a:gd name="T4" fmla="*/ 0 w 6"/>
                <a:gd name="T5" fmla="*/ 0 h 6"/>
                <a:gd name="T6" fmla="*/ 6 w 6"/>
                <a:gd name="T7" fmla="*/ 0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6"/>
                  </a:lnTo>
                  <a:lnTo>
                    <a:pt x="0" y="0"/>
                  </a:lnTo>
                  <a:lnTo>
                    <a:pt x="6"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1464" name="Freeform 218"/>
            <p:cNvSpPr>
              <a:spLocks noChangeAspect="1"/>
            </p:cNvSpPr>
            <p:nvPr/>
          </p:nvSpPr>
          <p:spPr bwMode="auto">
            <a:xfrm>
              <a:off x="1443" y="2261"/>
              <a:ext cx="2" cy="13"/>
            </a:xfrm>
            <a:custGeom>
              <a:avLst/>
              <a:gdLst>
                <a:gd name="T0" fmla="*/ 0 w 2"/>
                <a:gd name="T1" fmla="*/ 15 h 12"/>
                <a:gd name="T2" fmla="*/ 0 w 2"/>
                <a:gd name="T3" fmla="*/ 24 h 12"/>
                <a:gd name="T4" fmla="*/ 0 w 2"/>
                <a:gd name="T5" fmla="*/ 0 h 12"/>
                <a:gd name="T6" fmla="*/ 0 w 2"/>
                <a:gd name="T7" fmla="*/ 0 h 12"/>
                <a:gd name="T8" fmla="*/ 0 w 2"/>
                <a:gd name="T9" fmla="*/ 1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2">
                  <a:moveTo>
                    <a:pt x="0" y="6"/>
                  </a:moveTo>
                  <a:lnTo>
                    <a:pt x="0" y="12"/>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465" name="Freeform 219"/>
            <p:cNvSpPr>
              <a:spLocks noChangeAspect="1"/>
            </p:cNvSpPr>
            <p:nvPr/>
          </p:nvSpPr>
          <p:spPr bwMode="auto">
            <a:xfrm>
              <a:off x="933" y="2288"/>
              <a:ext cx="38" cy="27"/>
            </a:xfrm>
            <a:custGeom>
              <a:avLst/>
              <a:gdLst>
                <a:gd name="T0" fmla="*/ 58 w 36"/>
                <a:gd name="T1" fmla="*/ 69 h 24"/>
                <a:gd name="T2" fmla="*/ 49 w 36"/>
                <a:gd name="T3" fmla="*/ 69 h 24"/>
                <a:gd name="T4" fmla="*/ 39 w 36"/>
                <a:gd name="T5" fmla="*/ 69 h 24"/>
                <a:gd name="T6" fmla="*/ 21 w 36"/>
                <a:gd name="T7" fmla="*/ 53 h 24"/>
                <a:gd name="T8" fmla="*/ 0 w 36"/>
                <a:gd name="T9" fmla="*/ 37 h 24"/>
                <a:gd name="T10" fmla="*/ 21 w 36"/>
                <a:gd name="T11" fmla="*/ 0 h 24"/>
                <a:gd name="T12" fmla="*/ 39 w 36"/>
                <a:gd name="T13" fmla="*/ 37 h 24"/>
                <a:gd name="T14" fmla="*/ 58 w 36"/>
                <a:gd name="T15" fmla="*/ 37 h 24"/>
                <a:gd name="T16" fmla="*/ 58 w 36"/>
                <a:gd name="T17" fmla="*/ 69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24"/>
                  </a:moveTo>
                  <a:lnTo>
                    <a:pt x="30" y="24"/>
                  </a:lnTo>
                  <a:lnTo>
                    <a:pt x="24" y="24"/>
                  </a:lnTo>
                  <a:lnTo>
                    <a:pt x="12" y="18"/>
                  </a:lnTo>
                  <a:lnTo>
                    <a:pt x="0" y="12"/>
                  </a:lnTo>
                  <a:lnTo>
                    <a:pt x="12" y="0"/>
                  </a:lnTo>
                  <a:lnTo>
                    <a:pt x="24" y="12"/>
                  </a:lnTo>
                  <a:lnTo>
                    <a:pt x="36" y="12"/>
                  </a:lnTo>
                  <a:lnTo>
                    <a:pt x="36" y="24"/>
                  </a:lnTo>
                  <a:close/>
                </a:path>
              </a:pathLst>
            </a:custGeom>
            <a:solidFill>
              <a:srgbClr val="E1E1E1"/>
            </a:solidFill>
            <a:ln w="9525">
              <a:solidFill>
                <a:srgbClr val="000000"/>
              </a:solidFill>
              <a:prstDash val="solid"/>
              <a:round/>
              <a:headEnd/>
              <a:tailEnd/>
            </a:ln>
          </p:spPr>
          <p:txBody>
            <a:bodyPr/>
            <a:lstStyle/>
            <a:p>
              <a:endParaRPr lang="en-US"/>
            </a:p>
          </p:txBody>
        </p:sp>
        <p:sp>
          <p:nvSpPr>
            <p:cNvPr id="11466" name="Freeform 220"/>
            <p:cNvSpPr>
              <a:spLocks noChangeAspect="1"/>
            </p:cNvSpPr>
            <p:nvPr/>
          </p:nvSpPr>
          <p:spPr bwMode="auto">
            <a:xfrm>
              <a:off x="1431" y="2342"/>
              <a:ext cx="0" cy="1"/>
            </a:xfrm>
            <a:custGeom>
              <a:avLst/>
              <a:gdLst>
                <a:gd name="T0" fmla="*/ 0 h 1"/>
                <a:gd name="T1" fmla="*/ 0 h 1"/>
                <a:gd name="T2" fmla="*/ 0 h 1"/>
                <a:gd name="T3" fmla="*/ 0 h 1"/>
                <a:gd name="T4" fmla="*/ 0 h 1"/>
                <a:gd name="T5" fmla="*/ 0 h 1"/>
                <a:gd name="T6" fmla="*/ 0 h 1"/>
                <a:gd name="T7" fmla="*/ 0 h 1"/>
                <a:gd name="T8" fmla="*/ 0 h 1"/>
                <a:gd name="T9" fmla="*/ 0 h 1"/>
                <a:gd name="T10" fmla="*/ 0 h 1"/>
                <a:gd name="T11" fmla="*/ 0 h 1"/>
                <a:gd name="T12" fmla="*/ 0 h 1"/>
                <a:gd name="T13" fmla="*/ 0 h 1"/>
                <a:gd name="T14" fmla="*/ 0 h 1"/>
                <a:gd name="T15" fmla="*/ 0 h 1"/>
                <a:gd name="T16" fmla="*/ 0 h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18">
                  <a:pos x="0" y="T0"/>
                </a:cxn>
                <a:cxn ang="T19">
                  <a:pos x="0" y="T1"/>
                </a:cxn>
                <a:cxn ang="T20">
                  <a:pos x="0" y="T2"/>
                </a:cxn>
                <a:cxn ang="T21">
                  <a:pos x="0" y="T3"/>
                </a:cxn>
                <a:cxn ang="T22">
                  <a:pos x="0" y="T4"/>
                </a:cxn>
                <a:cxn ang="T23">
                  <a:pos x="0" y="T5"/>
                </a:cxn>
                <a:cxn ang="T24">
                  <a:pos x="0" y="T6"/>
                </a:cxn>
                <a:cxn ang="T25">
                  <a:pos x="0" y="T7"/>
                </a:cxn>
                <a:cxn ang="T26">
                  <a:pos x="0" y="T8"/>
                </a:cxn>
                <a:cxn ang="T27">
                  <a:pos x="0" y="T9"/>
                </a:cxn>
                <a:cxn ang="T28">
                  <a:pos x="0" y="T10"/>
                </a:cxn>
                <a:cxn ang="T29">
                  <a:pos x="0" y="T11"/>
                </a:cxn>
                <a:cxn ang="T30">
                  <a:pos x="0" y="T12"/>
                </a:cxn>
                <a:cxn ang="T31">
                  <a:pos x="0" y="T13"/>
                </a:cxn>
                <a:cxn ang="T32">
                  <a:pos x="0" y="T14"/>
                </a:cxn>
                <a:cxn ang="T33">
                  <a:pos x="0" y="T15"/>
                </a:cxn>
                <a:cxn ang="T34">
                  <a:pos x="0" y="T16"/>
                </a:cxn>
                <a:cxn ang="T35">
                  <a:pos x="0" y="T17"/>
                </a:cxn>
              </a:cxnLst>
              <a:rect l="0" t="0" r="r" b="b"/>
              <a:pathLst>
                <a:path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467" name="Freeform 221"/>
            <p:cNvSpPr>
              <a:spLocks noChangeAspect="1"/>
            </p:cNvSpPr>
            <p:nvPr/>
          </p:nvSpPr>
          <p:spPr bwMode="auto">
            <a:xfrm>
              <a:off x="1431" y="2335"/>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468" name="Freeform 222"/>
            <p:cNvSpPr>
              <a:spLocks noChangeAspect="1"/>
            </p:cNvSpPr>
            <p:nvPr/>
          </p:nvSpPr>
          <p:spPr bwMode="auto">
            <a:xfrm>
              <a:off x="946" y="2254"/>
              <a:ext cx="108" cy="67"/>
            </a:xfrm>
            <a:custGeom>
              <a:avLst/>
              <a:gdLst>
                <a:gd name="T0" fmla="*/ 68 w 107"/>
                <a:gd name="T1" fmla="*/ 115 h 60"/>
                <a:gd name="T2" fmla="*/ 53 w 107"/>
                <a:gd name="T3" fmla="*/ 115 h 60"/>
                <a:gd name="T4" fmla="*/ 42 w 107"/>
                <a:gd name="T5" fmla="*/ 131 h 60"/>
                <a:gd name="T6" fmla="*/ 36 w 107"/>
                <a:gd name="T7" fmla="*/ 163 h 60"/>
                <a:gd name="T8" fmla="*/ 36 w 107"/>
                <a:gd name="T9" fmla="*/ 163 h 60"/>
                <a:gd name="T10" fmla="*/ 30 w 107"/>
                <a:gd name="T11" fmla="*/ 146 h 60"/>
                <a:gd name="T12" fmla="*/ 24 w 107"/>
                <a:gd name="T13" fmla="*/ 146 h 60"/>
                <a:gd name="T14" fmla="*/ 24 w 107"/>
                <a:gd name="T15" fmla="*/ 115 h 60"/>
                <a:gd name="T16" fmla="*/ 12 w 107"/>
                <a:gd name="T17" fmla="*/ 115 h 60"/>
                <a:gd name="T18" fmla="*/ 0 w 107"/>
                <a:gd name="T19" fmla="*/ 82 h 60"/>
                <a:gd name="T20" fmla="*/ 12 w 107"/>
                <a:gd name="T21" fmla="*/ 32 h 60"/>
                <a:gd name="T22" fmla="*/ 24 w 107"/>
                <a:gd name="T23" fmla="*/ 17 h 60"/>
                <a:gd name="T24" fmla="*/ 24 w 107"/>
                <a:gd name="T25" fmla="*/ 17 h 60"/>
                <a:gd name="T26" fmla="*/ 68 w 107"/>
                <a:gd name="T27" fmla="*/ 0 h 60"/>
                <a:gd name="T28" fmla="*/ 80 w 107"/>
                <a:gd name="T29" fmla="*/ 0 h 60"/>
                <a:gd name="T30" fmla="*/ 92 w 107"/>
                <a:gd name="T31" fmla="*/ 0 h 60"/>
                <a:gd name="T32" fmla="*/ 104 w 107"/>
                <a:gd name="T33" fmla="*/ 32 h 60"/>
                <a:gd name="T34" fmla="*/ 104 w 107"/>
                <a:gd name="T35" fmla="*/ 32 h 60"/>
                <a:gd name="T36" fmla="*/ 104 w 107"/>
                <a:gd name="T37" fmla="*/ 32 h 60"/>
                <a:gd name="T38" fmla="*/ 110 w 107"/>
                <a:gd name="T39" fmla="*/ 32 h 60"/>
                <a:gd name="T40" fmla="*/ 116 w 107"/>
                <a:gd name="T41" fmla="*/ 49 h 60"/>
                <a:gd name="T42" fmla="*/ 92 w 107"/>
                <a:gd name="T43" fmla="*/ 65 h 60"/>
                <a:gd name="T44" fmla="*/ 68 w 107"/>
                <a:gd name="T45" fmla="*/ 11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60">
                  <a:moveTo>
                    <a:pt x="59" y="42"/>
                  </a:moveTo>
                  <a:lnTo>
                    <a:pt x="53" y="42"/>
                  </a:lnTo>
                  <a:lnTo>
                    <a:pt x="42" y="48"/>
                  </a:lnTo>
                  <a:lnTo>
                    <a:pt x="36" y="60"/>
                  </a:lnTo>
                  <a:lnTo>
                    <a:pt x="30" y="54"/>
                  </a:lnTo>
                  <a:lnTo>
                    <a:pt x="24" y="54"/>
                  </a:lnTo>
                  <a:lnTo>
                    <a:pt x="24" y="42"/>
                  </a:lnTo>
                  <a:lnTo>
                    <a:pt x="12" y="42"/>
                  </a:lnTo>
                  <a:lnTo>
                    <a:pt x="0" y="30"/>
                  </a:lnTo>
                  <a:lnTo>
                    <a:pt x="12" y="12"/>
                  </a:lnTo>
                  <a:lnTo>
                    <a:pt x="24" y="6"/>
                  </a:lnTo>
                  <a:lnTo>
                    <a:pt x="59" y="0"/>
                  </a:lnTo>
                  <a:lnTo>
                    <a:pt x="71" y="0"/>
                  </a:lnTo>
                  <a:lnTo>
                    <a:pt x="83" y="0"/>
                  </a:lnTo>
                  <a:lnTo>
                    <a:pt x="95" y="12"/>
                  </a:lnTo>
                  <a:lnTo>
                    <a:pt x="101" y="12"/>
                  </a:lnTo>
                  <a:lnTo>
                    <a:pt x="107" y="18"/>
                  </a:lnTo>
                  <a:lnTo>
                    <a:pt x="83" y="24"/>
                  </a:lnTo>
                  <a:lnTo>
                    <a:pt x="59" y="42"/>
                  </a:lnTo>
                  <a:close/>
                </a:path>
              </a:pathLst>
            </a:custGeom>
            <a:solidFill>
              <a:srgbClr val="E1E1E1"/>
            </a:solidFill>
            <a:ln w="9525">
              <a:solidFill>
                <a:srgbClr val="000000"/>
              </a:solidFill>
              <a:prstDash val="solid"/>
              <a:round/>
              <a:headEnd/>
              <a:tailEnd/>
            </a:ln>
          </p:spPr>
          <p:txBody>
            <a:bodyPr/>
            <a:lstStyle/>
            <a:p>
              <a:endParaRPr lang="en-US"/>
            </a:p>
          </p:txBody>
        </p:sp>
        <p:sp>
          <p:nvSpPr>
            <p:cNvPr id="11469" name="Freeform 223"/>
            <p:cNvSpPr>
              <a:spLocks noChangeAspect="1"/>
            </p:cNvSpPr>
            <p:nvPr/>
          </p:nvSpPr>
          <p:spPr bwMode="auto">
            <a:xfrm>
              <a:off x="1443" y="2281"/>
              <a:ext cx="5" cy="7"/>
            </a:xfrm>
            <a:custGeom>
              <a:avLst/>
              <a:gdLst>
                <a:gd name="T0" fmla="*/ 3 w 6"/>
                <a:gd name="T1" fmla="*/ 25 h 6"/>
                <a:gd name="T2" fmla="*/ 0 w 6"/>
                <a:gd name="T3" fmla="*/ 0 h 6"/>
                <a:gd name="T4" fmla="*/ 3 w 6"/>
                <a:gd name="T5" fmla="*/ 25 h 6"/>
                <a:gd name="T6" fmla="*/ 3 w 6"/>
                <a:gd name="T7" fmla="*/ 25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1470" name="Freeform 224"/>
            <p:cNvSpPr>
              <a:spLocks noChangeAspect="1"/>
            </p:cNvSpPr>
            <p:nvPr/>
          </p:nvSpPr>
          <p:spPr bwMode="auto">
            <a:xfrm>
              <a:off x="976" y="2274"/>
              <a:ext cx="78" cy="95"/>
            </a:xfrm>
            <a:custGeom>
              <a:avLst/>
              <a:gdLst>
                <a:gd name="T0" fmla="*/ 29 w 77"/>
                <a:gd name="T1" fmla="*/ 75 h 84"/>
                <a:gd name="T2" fmla="*/ 23 w 77"/>
                <a:gd name="T3" fmla="*/ 75 h 84"/>
                <a:gd name="T4" fmla="*/ 12 w 77"/>
                <a:gd name="T5" fmla="*/ 89 h 84"/>
                <a:gd name="T6" fmla="*/ 6 w 77"/>
                <a:gd name="T7" fmla="*/ 128 h 84"/>
                <a:gd name="T8" fmla="*/ 6 w 77"/>
                <a:gd name="T9" fmla="*/ 128 h 84"/>
                <a:gd name="T10" fmla="*/ 0 w 77"/>
                <a:gd name="T11" fmla="*/ 128 h 84"/>
                <a:gd name="T12" fmla="*/ 12 w 77"/>
                <a:gd name="T13" fmla="*/ 183 h 84"/>
                <a:gd name="T14" fmla="*/ 29 w 77"/>
                <a:gd name="T15" fmla="*/ 236 h 84"/>
                <a:gd name="T16" fmla="*/ 62 w 77"/>
                <a:gd name="T17" fmla="*/ 253 h 84"/>
                <a:gd name="T18" fmla="*/ 74 w 77"/>
                <a:gd name="T19" fmla="*/ 253 h 84"/>
                <a:gd name="T20" fmla="*/ 74 w 77"/>
                <a:gd name="T21" fmla="*/ 217 h 84"/>
                <a:gd name="T22" fmla="*/ 74 w 77"/>
                <a:gd name="T23" fmla="*/ 183 h 84"/>
                <a:gd name="T24" fmla="*/ 74 w 77"/>
                <a:gd name="T25" fmla="*/ 145 h 84"/>
                <a:gd name="T26" fmla="*/ 80 w 77"/>
                <a:gd name="T27" fmla="*/ 164 h 84"/>
                <a:gd name="T28" fmla="*/ 80 w 77"/>
                <a:gd name="T29" fmla="*/ 110 h 84"/>
                <a:gd name="T30" fmla="*/ 86 w 77"/>
                <a:gd name="T31" fmla="*/ 54 h 84"/>
                <a:gd name="T32" fmla="*/ 86 w 77"/>
                <a:gd name="T33" fmla="*/ 18 h 84"/>
                <a:gd name="T34" fmla="*/ 86 w 77"/>
                <a:gd name="T35" fmla="*/ 0 h 84"/>
                <a:gd name="T36" fmla="*/ 62 w 77"/>
                <a:gd name="T37" fmla="*/ 18 h 84"/>
                <a:gd name="T38" fmla="*/ 29 w 77"/>
                <a:gd name="T39" fmla="*/ 75 h 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7" h="84">
                  <a:moveTo>
                    <a:pt x="29" y="24"/>
                  </a:moveTo>
                  <a:lnTo>
                    <a:pt x="23" y="24"/>
                  </a:lnTo>
                  <a:lnTo>
                    <a:pt x="12" y="30"/>
                  </a:lnTo>
                  <a:lnTo>
                    <a:pt x="6" y="42"/>
                  </a:lnTo>
                  <a:lnTo>
                    <a:pt x="0" y="42"/>
                  </a:lnTo>
                  <a:lnTo>
                    <a:pt x="12" y="60"/>
                  </a:lnTo>
                  <a:lnTo>
                    <a:pt x="29" y="78"/>
                  </a:lnTo>
                  <a:lnTo>
                    <a:pt x="53" y="84"/>
                  </a:lnTo>
                  <a:lnTo>
                    <a:pt x="65" y="84"/>
                  </a:lnTo>
                  <a:lnTo>
                    <a:pt x="65" y="72"/>
                  </a:lnTo>
                  <a:lnTo>
                    <a:pt x="65" y="60"/>
                  </a:lnTo>
                  <a:lnTo>
                    <a:pt x="65" y="48"/>
                  </a:lnTo>
                  <a:lnTo>
                    <a:pt x="71" y="54"/>
                  </a:lnTo>
                  <a:lnTo>
                    <a:pt x="71" y="36"/>
                  </a:lnTo>
                  <a:lnTo>
                    <a:pt x="77" y="18"/>
                  </a:lnTo>
                  <a:lnTo>
                    <a:pt x="77" y="6"/>
                  </a:lnTo>
                  <a:lnTo>
                    <a:pt x="77" y="0"/>
                  </a:lnTo>
                  <a:lnTo>
                    <a:pt x="53" y="6"/>
                  </a:lnTo>
                  <a:lnTo>
                    <a:pt x="29" y="24"/>
                  </a:lnTo>
                  <a:close/>
                </a:path>
              </a:pathLst>
            </a:custGeom>
            <a:solidFill>
              <a:srgbClr val="E1E1E1"/>
            </a:solidFill>
            <a:ln w="9525">
              <a:solidFill>
                <a:srgbClr val="000000"/>
              </a:solidFill>
              <a:prstDash val="solid"/>
              <a:round/>
              <a:headEnd/>
              <a:tailEnd/>
            </a:ln>
          </p:spPr>
          <p:txBody>
            <a:bodyPr/>
            <a:lstStyle/>
            <a:p>
              <a:endParaRPr lang="en-US"/>
            </a:p>
          </p:txBody>
        </p:sp>
        <p:sp>
          <p:nvSpPr>
            <p:cNvPr id="11471" name="Rectangle 225"/>
            <p:cNvSpPr>
              <a:spLocks noChangeAspect="1" noChangeArrowheads="1"/>
            </p:cNvSpPr>
            <p:nvPr/>
          </p:nvSpPr>
          <p:spPr bwMode="auto">
            <a:xfrm>
              <a:off x="1443" y="231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472" name="Rectangle 226"/>
            <p:cNvSpPr>
              <a:spLocks noChangeAspect="1" noChangeArrowheads="1"/>
            </p:cNvSpPr>
            <p:nvPr/>
          </p:nvSpPr>
          <p:spPr bwMode="auto">
            <a:xfrm>
              <a:off x="1424" y="2227"/>
              <a:ext cx="0" cy="0"/>
            </a:xfrm>
            <a:prstGeom prst="rect">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473" name="Freeform 227"/>
            <p:cNvSpPr>
              <a:spLocks noChangeAspect="1"/>
            </p:cNvSpPr>
            <p:nvPr/>
          </p:nvSpPr>
          <p:spPr bwMode="auto">
            <a:xfrm>
              <a:off x="1418" y="2220"/>
              <a:ext cx="6" cy="7"/>
            </a:xfrm>
            <a:custGeom>
              <a:avLst/>
              <a:gdLst>
                <a:gd name="T0" fmla="*/ 6 w 6"/>
                <a:gd name="T1" fmla="*/ 25 h 6"/>
                <a:gd name="T2" fmla="*/ 0 w 6"/>
                <a:gd name="T3" fmla="*/ 0 h 6"/>
                <a:gd name="T4" fmla="*/ 6 w 6"/>
                <a:gd name="T5" fmla="*/ 25 h 6"/>
                <a:gd name="T6" fmla="*/ 6 w 6"/>
                <a:gd name="T7" fmla="*/ 25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blipFill dpi="0" rotWithShape="0">
              <a:blip r:embed="rId4">
                <a:extLst>
                  <a:ext uri="{28A0092B-C50C-407E-A947-70E740481C1C}">
                    <a14:useLocalDpi xmlns:a14="http://schemas.microsoft.com/office/drawing/2010/main"/>
                  </a:ext>
                </a:extLst>
              </a:blip>
              <a:srcRect/>
              <a:tile tx="0" ty="0" sx="100000" sy="100000" flip="none" algn="tl"/>
            </a:blipFill>
            <a:ln w="9525">
              <a:solidFill>
                <a:srgbClr val="000000"/>
              </a:solidFill>
              <a:prstDash val="solid"/>
              <a:round/>
              <a:headEnd/>
              <a:tailEnd/>
            </a:ln>
          </p:spPr>
          <p:txBody>
            <a:bodyPr/>
            <a:lstStyle/>
            <a:p>
              <a:endParaRPr lang="en-US"/>
            </a:p>
          </p:txBody>
        </p:sp>
        <p:sp>
          <p:nvSpPr>
            <p:cNvPr id="11474" name="Freeform 228"/>
            <p:cNvSpPr>
              <a:spLocks noChangeAspect="1"/>
            </p:cNvSpPr>
            <p:nvPr/>
          </p:nvSpPr>
          <p:spPr bwMode="auto">
            <a:xfrm>
              <a:off x="1437" y="2247"/>
              <a:ext cx="6" cy="7"/>
            </a:xfrm>
            <a:custGeom>
              <a:avLst/>
              <a:gdLst>
                <a:gd name="T0" fmla="*/ 0 w 6"/>
                <a:gd name="T1" fmla="*/ 0 h 6"/>
                <a:gd name="T2" fmla="*/ 6 w 6"/>
                <a:gd name="T3" fmla="*/ 0 h 6"/>
                <a:gd name="T4" fmla="*/ 0 w 6"/>
                <a:gd name="T5" fmla="*/ 25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0"/>
                  </a:lnTo>
                  <a:lnTo>
                    <a:pt x="0" y="6"/>
                  </a:lnTo>
                  <a:lnTo>
                    <a:pt x="0" y="0"/>
                  </a:lnTo>
                  <a:close/>
                </a:path>
              </a:pathLst>
            </a:custGeom>
            <a:blipFill dpi="0" rotWithShape="0">
              <a:blip r:embed="rId4">
                <a:extLst>
                  <a:ext uri="{28A0092B-C50C-407E-A947-70E740481C1C}">
                    <a14:useLocalDpi xmlns:a14="http://schemas.microsoft.com/office/drawing/2010/main"/>
                  </a:ext>
                </a:extLst>
              </a:blip>
              <a:srcRect/>
              <a:tile tx="0" ty="0" sx="100000" sy="100000" flip="none" algn="tl"/>
            </a:blipFill>
            <a:ln w="9525">
              <a:solidFill>
                <a:srgbClr val="000000"/>
              </a:solidFill>
              <a:prstDash val="solid"/>
              <a:round/>
              <a:headEnd/>
              <a:tailEnd/>
            </a:ln>
          </p:spPr>
          <p:txBody>
            <a:bodyPr/>
            <a:lstStyle/>
            <a:p>
              <a:endParaRPr lang="en-US"/>
            </a:p>
          </p:txBody>
        </p:sp>
        <p:sp>
          <p:nvSpPr>
            <p:cNvPr id="11475" name="Freeform 229"/>
            <p:cNvSpPr>
              <a:spLocks noChangeAspect="1"/>
            </p:cNvSpPr>
            <p:nvPr/>
          </p:nvSpPr>
          <p:spPr bwMode="auto">
            <a:xfrm>
              <a:off x="1412" y="2200"/>
              <a:ext cx="6" cy="6"/>
            </a:xfrm>
            <a:custGeom>
              <a:avLst/>
              <a:gdLst>
                <a:gd name="T0" fmla="*/ 6 w 6"/>
                <a:gd name="T1" fmla="*/ 0 h 6"/>
                <a:gd name="T2" fmla="*/ 6 w 6"/>
                <a:gd name="T3" fmla="*/ 0 h 6"/>
                <a:gd name="T4" fmla="*/ 6 w 6"/>
                <a:gd name="T5" fmla="*/ 6 h 6"/>
                <a:gd name="T6" fmla="*/ 6 w 6"/>
                <a:gd name="T7" fmla="*/ 6 h 6"/>
                <a:gd name="T8" fmla="*/ 6 w 6"/>
                <a:gd name="T9" fmla="*/ 6 h 6"/>
                <a:gd name="T10" fmla="*/ 0 w 6"/>
                <a:gd name="T11" fmla="*/ 6 h 6"/>
                <a:gd name="T12" fmla="*/ 0 w 6"/>
                <a:gd name="T13" fmla="*/ 6 h 6"/>
                <a:gd name="T14" fmla="*/ 0 w 6"/>
                <a:gd name="T15" fmla="*/ 6 h 6"/>
                <a:gd name="T16" fmla="*/ 6 w 6"/>
                <a:gd name="T17" fmla="*/ 6 h 6"/>
                <a:gd name="T18" fmla="*/ 6 w 6"/>
                <a:gd name="T19" fmla="*/ 6 h 6"/>
                <a:gd name="T20" fmla="*/ 6 w 6"/>
                <a:gd name="T21" fmla="*/ 6 h 6"/>
                <a:gd name="T22" fmla="*/ 6 w 6"/>
                <a:gd name="T23" fmla="*/ 6 h 6"/>
                <a:gd name="T24" fmla="*/ 6 w 6"/>
                <a:gd name="T25" fmla="*/ 6 h 6"/>
                <a:gd name="T26" fmla="*/ 6 w 6"/>
                <a:gd name="T27" fmla="*/ 6 h 6"/>
                <a:gd name="T28" fmla="*/ 6 w 6"/>
                <a:gd name="T29" fmla="*/ 6 h 6"/>
                <a:gd name="T30" fmla="*/ 6 w 6"/>
                <a:gd name="T31" fmla="*/ 6 h 6"/>
                <a:gd name="T32" fmla="*/ 6 w 6"/>
                <a:gd name="T33" fmla="*/ 6 h 6"/>
                <a:gd name="T34" fmla="*/ 6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6" y="0"/>
                  </a:moveTo>
                  <a:lnTo>
                    <a:pt x="6" y="0"/>
                  </a:lnTo>
                  <a:lnTo>
                    <a:pt x="6" y="6"/>
                  </a:lnTo>
                  <a:lnTo>
                    <a:pt x="0" y="6"/>
                  </a:lnTo>
                  <a:lnTo>
                    <a:pt x="6" y="6"/>
                  </a:lnTo>
                  <a:lnTo>
                    <a:pt x="6" y="0"/>
                  </a:lnTo>
                  <a:close/>
                </a:path>
              </a:pathLst>
            </a:custGeom>
            <a:blipFill dpi="0" rotWithShape="0">
              <a:blip r:embed="rId4">
                <a:extLst>
                  <a:ext uri="{28A0092B-C50C-407E-A947-70E740481C1C}">
                    <a14:useLocalDpi xmlns:a14="http://schemas.microsoft.com/office/drawing/2010/main"/>
                  </a:ext>
                </a:extLst>
              </a:blip>
              <a:srcRect/>
              <a:tile tx="0" ty="0" sx="100000" sy="100000" flip="none" algn="tl"/>
            </a:blipFill>
            <a:ln w="9525">
              <a:solidFill>
                <a:srgbClr val="000000"/>
              </a:solidFill>
              <a:prstDash val="solid"/>
              <a:round/>
              <a:headEnd/>
              <a:tailEnd/>
            </a:ln>
          </p:spPr>
          <p:txBody>
            <a:bodyPr/>
            <a:lstStyle/>
            <a:p>
              <a:endParaRPr lang="en-US"/>
            </a:p>
          </p:txBody>
        </p:sp>
        <p:sp>
          <p:nvSpPr>
            <p:cNvPr id="11476" name="Freeform 230"/>
            <p:cNvSpPr>
              <a:spLocks noChangeAspect="1"/>
            </p:cNvSpPr>
            <p:nvPr/>
          </p:nvSpPr>
          <p:spPr bwMode="auto">
            <a:xfrm>
              <a:off x="1437" y="2227"/>
              <a:ext cx="1" cy="6"/>
            </a:xfrm>
            <a:custGeom>
              <a:avLst/>
              <a:gdLst>
                <a:gd name="T0" fmla="*/ 0 w 1"/>
                <a:gd name="T1" fmla="*/ 0 h 6"/>
                <a:gd name="T2" fmla="*/ 0 w 1"/>
                <a:gd name="T3" fmla="*/ 0 h 6"/>
                <a:gd name="T4" fmla="*/ 0 w 1"/>
                <a:gd name="T5" fmla="*/ 6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800000"/>
            </a:solidFill>
            <a:ln w="9525">
              <a:solidFill>
                <a:srgbClr val="000000"/>
              </a:solidFill>
              <a:prstDash val="solid"/>
              <a:round/>
              <a:headEnd/>
              <a:tailEnd/>
            </a:ln>
          </p:spPr>
          <p:txBody>
            <a:bodyPr/>
            <a:lstStyle/>
            <a:p>
              <a:endParaRPr lang="en-US"/>
            </a:p>
          </p:txBody>
        </p:sp>
        <p:sp>
          <p:nvSpPr>
            <p:cNvPr id="11477" name="Freeform 231"/>
            <p:cNvSpPr>
              <a:spLocks noChangeAspect="1"/>
            </p:cNvSpPr>
            <p:nvPr/>
          </p:nvSpPr>
          <p:spPr bwMode="auto">
            <a:xfrm>
              <a:off x="1437" y="2213"/>
              <a:ext cx="1" cy="7"/>
            </a:xfrm>
            <a:custGeom>
              <a:avLst/>
              <a:gdLst>
                <a:gd name="T0" fmla="*/ 0 w 1"/>
                <a:gd name="T1" fmla="*/ 25 h 6"/>
                <a:gd name="T2" fmla="*/ 0 w 1"/>
                <a:gd name="T3" fmla="*/ 25 h 6"/>
                <a:gd name="T4" fmla="*/ 0 w 1"/>
                <a:gd name="T5" fmla="*/ 0 h 6"/>
                <a:gd name="T6" fmla="*/ 0 w 1"/>
                <a:gd name="T7" fmla="*/ 0 h 6"/>
                <a:gd name="T8" fmla="*/ 0 w 1"/>
                <a:gd name="T9" fmla="*/ 0 h 6"/>
                <a:gd name="T10" fmla="*/ 0 w 1"/>
                <a:gd name="T11" fmla="*/ 25 h 6"/>
                <a:gd name="T12" fmla="*/ 0 w 1"/>
                <a:gd name="T13" fmla="*/ 25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6"/>
                  </a:moveTo>
                  <a:lnTo>
                    <a:pt x="0" y="6"/>
                  </a:lnTo>
                  <a:lnTo>
                    <a:pt x="0" y="0"/>
                  </a:lnTo>
                  <a:lnTo>
                    <a:pt x="0" y="6"/>
                  </a:lnTo>
                  <a:close/>
                </a:path>
              </a:pathLst>
            </a:custGeom>
            <a:solidFill>
              <a:srgbClr val="800000"/>
            </a:solidFill>
            <a:ln w="9525">
              <a:solidFill>
                <a:srgbClr val="000000"/>
              </a:solidFill>
              <a:prstDash val="solid"/>
              <a:round/>
              <a:headEnd/>
              <a:tailEnd/>
            </a:ln>
          </p:spPr>
          <p:txBody>
            <a:bodyPr/>
            <a:lstStyle/>
            <a:p>
              <a:endParaRPr lang="en-US"/>
            </a:p>
          </p:txBody>
        </p:sp>
        <p:sp>
          <p:nvSpPr>
            <p:cNvPr id="11478" name="Freeform 232"/>
            <p:cNvSpPr>
              <a:spLocks noChangeAspect="1"/>
            </p:cNvSpPr>
            <p:nvPr/>
          </p:nvSpPr>
          <p:spPr bwMode="auto">
            <a:xfrm>
              <a:off x="953" y="2200"/>
              <a:ext cx="23" cy="54"/>
            </a:xfrm>
            <a:custGeom>
              <a:avLst/>
              <a:gdLst>
                <a:gd name="T0" fmla="*/ 12 w 24"/>
                <a:gd name="T1" fmla="*/ 124 h 48"/>
                <a:gd name="T2" fmla="*/ 6 w 24"/>
                <a:gd name="T3" fmla="*/ 141 h 48"/>
                <a:gd name="T4" fmla="*/ 0 w 24"/>
                <a:gd name="T5" fmla="*/ 141 h 48"/>
                <a:gd name="T6" fmla="*/ 0 w 24"/>
                <a:gd name="T7" fmla="*/ 88 h 48"/>
                <a:gd name="T8" fmla="*/ 6 w 24"/>
                <a:gd name="T9" fmla="*/ 37 h 48"/>
                <a:gd name="T10" fmla="*/ 15 w 24"/>
                <a:gd name="T11" fmla="*/ 0 h 48"/>
                <a:gd name="T12" fmla="*/ 15 w 24"/>
                <a:gd name="T13" fmla="*/ 0 h 48"/>
                <a:gd name="T14" fmla="*/ 12 w 24"/>
                <a:gd name="T15" fmla="*/ 53 h 48"/>
                <a:gd name="T16" fmla="*/ 12 w 24"/>
                <a:gd name="T17" fmla="*/ 124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48"/>
                  </a:lnTo>
                  <a:lnTo>
                    <a:pt x="0" y="30"/>
                  </a:lnTo>
                  <a:lnTo>
                    <a:pt x="6" y="12"/>
                  </a:lnTo>
                  <a:lnTo>
                    <a:pt x="24" y="0"/>
                  </a:lnTo>
                  <a:lnTo>
                    <a:pt x="18" y="18"/>
                  </a:lnTo>
                  <a:lnTo>
                    <a:pt x="12" y="42"/>
                  </a:lnTo>
                  <a:close/>
                </a:path>
              </a:pathLst>
            </a:custGeom>
            <a:solidFill>
              <a:srgbClr val="E1E1E1"/>
            </a:solidFill>
            <a:ln w="9525">
              <a:solidFill>
                <a:srgbClr val="000000"/>
              </a:solidFill>
              <a:prstDash val="solid"/>
              <a:round/>
              <a:headEnd/>
              <a:tailEnd/>
            </a:ln>
          </p:spPr>
          <p:txBody>
            <a:bodyPr/>
            <a:lstStyle/>
            <a:p>
              <a:endParaRPr lang="en-US"/>
            </a:p>
          </p:txBody>
        </p:sp>
        <p:sp>
          <p:nvSpPr>
            <p:cNvPr id="11479" name="Freeform 233"/>
            <p:cNvSpPr>
              <a:spLocks noChangeAspect="1"/>
            </p:cNvSpPr>
            <p:nvPr/>
          </p:nvSpPr>
          <p:spPr bwMode="auto">
            <a:xfrm>
              <a:off x="897" y="2213"/>
              <a:ext cx="74" cy="88"/>
            </a:xfrm>
            <a:custGeom>
              <a:avLst/>
              <a:gdLst>
                <a:gd name="T0" fmla="*/ 6 w 72"/>
                <a:gd name="T1" fmla="*/ 212 h 78"/>
                <a:gd name="T2" fmla="*/ 0 w 72"/>
                <a:gd name="T3" fmla="*/ 193 h 78"/>
                <a:gd name="T4" fmla="*/ 0 w 72"/>
                <a:gd name="T5" fmla="*/ 142 h 78"/>
                <a:gd name="T6" fmla="*/ 12 w 72"/>
                <a:gd name="T7" fmla="*/ 109 h 78"/>
                <a:gd name="T8" fmla="*/ 45 w 72"/>
                <a:gd name="T9" fmla="*/ 89 h 78"/>
                <a:gd name="T10" fmla="*/ 27 w 72"/>
                <a:gd name="T11" fmla="*/ 37 h 78"/>
                <a:gd name="T12" fmla="*/ 33 w 72"/>
                <a:gd name="T13" fmla="*/ 37 h 78"/>
                <a:gd name="T14" fmla="*/ 39 w 72"/>
                <a:gd name="T15" fmla="*/ 0 h 78"/>
                <a:gd name="T16" fmla="*/ 78 w 72"/>
                <a:gd name="T17" fmla="*/ 0 h 78"/>
                <a:gd name="T18" fmla="*/ 71 w 72"/>
                <a:gd name="T19" fmla="*/ 53 h 78"/>
                <a:gd name="T20" fmla="*/ 71 w 72"/>
                <a:gd name="T21" fmla="*/ 109 h 78"/>
                <a:gd name="T22" fmla="*/ 78 w 72"/>
                <a:gd name="T23" fmla="*/ 109 h 78"/>
                <a:gd name="T24" fmla="*/ 84 w 72"/>
                <a:gd name="T25" fmla="*/ 109 h 78"/>
                <a:gd name="T26" fmla="*/ 90 w 72"/>
                <a:gd name="T27" fmla="*/ 125 h 78"/>
                <a:gd name="T28" fmla="*/ 78 w 72"/>
                <a:gd name="T29" fmla="*/ 142 h 78"/>
                <a:gd name="T30" fmla="*/ 59 w 72"/>
                <a:gd name="T31" fmla="*/ 193 h 78"/>
                <a:gd name="T32" fmla="*/ 45 w 72"/>
                <a:gd name="T33" fmla="*/ 230 h 78"/>
                <a:gd name="T34" fmla="*/ 6 w 72"/>
                <a:gd name="T35" fmla="*/ 212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78">
                  <a:moveTo>
                    <a:pt x="6" y="72"/>
                  </a:moveTo>
                  <a:lnTo>
                    <a:pt x="0" y="66"/>
                  </a:lnTo>
                  <a:lnTo>
                    <a:pt x="0" y="48"/>
                  </a:lnTo>
                  <a:lnTo>
                    <a:pt x="12" y="36"/>
                  </a:lnTo>
                  <a:lnTo>
                    <a:pt x="36" y="30"/>
                  </a:lnTo>
                  <a:lnTo>
                    <a:pt x="18" y="12"/>
                  </a:lnTo>
                  <a:lnTo>
                    <a:pt x="24" y="12"/>
                  </a:lnTo>
                  <a:lnTo>
                    <a:pt x="30" y="0"/>
                  </a:lnTo>
                  <a:lnTo>
                    <a:pt x="60" y="0"/>
                  </a:lnTo>
                  <a:lnTo>
                    <a:pt x="54" y="18"/>
                  </a:lnTo>
                  <a:lnTo>
                    <a:pt x="54" y="36"/>
                  </a:lnTo>
                  <a:lnTo>
                    <a:pt x="60" y="36"/>
                  </a:lnTo>
                  <a:lnTo>
                    <a:pt x="66" y="36"/>
                  </a:lnTo>
                  <a:lnTo>
                    <a:pt x="72" y="42"/>
                  </a:lnTo>
                  <a:lnTo>
                    <a:pt x="60" y="48"/>
                  </a:lnTo>
                  <a:lnTo>
                    <a:pt x="48" y="66"/>
                  </a:lnTo>
                  <a:lnTo>
                    <a:pt x="36" y="78"/>
                  </a:lnTo>
                  <a:lnTo>
                    <a:pt x="6" y="72"/>
                  </a:lnTo>
                  <a:close/>
                </a:path>
              </a:pathLst>
            </a:custGeom>
            <a:solidFill>
              <a:srgbClr val="E1E1E1"/>
            </a:solidFill>
            <a:ln w="9525">
              <a:solidFill>
                <a:srgbClr val="000000"/>
              </a:solidFill>
              <a:prstDash val="solid"/>
              <a:round/>
              <a:headEnd/>
              <a:tailEnd/>
            </a:ln>
          </p:spPr>
          <p:txBody>
            <a:bodyPr/>
            <a:lstStyle/>
            <a:p>
              <a:endParaRPr lang="en-US"/>
            </a:p>
          </p:txBody>
        </p:sp>
        <p:sp>
          <p:nvSpPr>
            <p:cNvPr id="11480" name="Freeform 234"/>
            <p:cNvSpPr>
              <a:spLocks noChangeAspect="1"/>
            </p:cNvSpPr>
            <p:nvPr/>
          </p:nvSpPr>
          <p:spPr bwMode="auto">
            <a:xfrm>
              <a:off x="1146" y="2200"/>
              <a:ext cx="42" cy="14"/>
            </a:xfrm>
            <a:custGeom>
              <a:avLst/>
              <a:gdLst>
                <a:gd name="T0" fmla="*/ 18 w 42"/>
                <a:gd name="T1" fmla="*/ 0 h 12"/>
                <a:gd name="T2" fmla="*/ 0 w 42"/>
                <a:gd name="T3" fmla="*/ 25 h 12"/>
                <a:gd name="T4" fmla="*/ 24 w 42"/>
                <a:gd name="T5" fmla="*/ 48 h 12"/>
                <a:gd name="T6" fmla="*/ 42 w 42"/>
                <a:gd name="T7" fmla="*/ 48 h 12"/>
                <a:gd name="T8" fmla="*/ 18 w 42"/>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2">
                  <a:moveTo>
                    <a:pt x="18" y="0"/>
                  </a:moveTo>
                  <a:lnTo>
                    <a:pt x="0" y="6"/>
                  </a:lnTo>
                  <a:lnTo>
                    <a:pt x="24" y="12"/>
                  </a:lnTo>
                  <a:lnTo>
                    <a:pt x="42" y="12"/>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11481" name="Freeform 235"/>
            <p:cNvSpPr>
              <a:spLocks noChangeAspect="1"/>
            </p:cNvSpPr>
            <p:nvPr/>
          </p:nvSpPr>
          <p:spPr bwMode="auto">
            <a:xfrm>
              <a:off x="1346" y="2200"/>
              <a:ext cx="24" cy="7"/>
            </a:xfrm>
            <a:custGeom>
              <a:avLst/>
              <a:gdLst>
                <a:gd name="T0" fmla="*/ 24 w 24"/>
                <a:gd name="T1" fmla="*/ 25 h 6"/>
                <a:gd name="T2" fmla="*/ 24 w 24"/>
                <a:gd name="T3" fmla="*/ 25 h 6"/>
                <a:gd name="T4" fmla="*/ 6 w 24"/>
                <a:gd name="T5" fmla="*/ 25 h 6"/>
                <a:gd name="T6" fmla="*/ 0 w 24"/>
                <a:gd name="T7" fmla="*/ 25 h 6"/>
                <a:gd name="T8" fmla="*/ 0 w 24"/>
                <a:gd name="T9" fmla="*/ 0 h 6"/>
                <a:gd name="T10" fmla="*/ 24 w 24"/>
                <a:gd name="T11" fmla="*/ 25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6">
                  <a:moveTo>
                    <a:pt x="24" y="6"/>
                  </a:moveTo>
                  <a:lnTo>
                    <a:pt x="24" y="6"/>
                  </a:lnTo>
                  <a:lnTo>
                    <a:pt x="6" y="6"/>
                  </a:lnTo>
                  <a:lnTo>
                    <a:pt x="0" y="6"/>
                  </a:lnTo>
                  <a:lnTo>
                    <a:pt x="0" y="0"/>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11482" name="Freeform 236"/>
            <p:cNvSpPr>
              <a:spLocks noChangeAspect="1"/>
            </p:cNvSpPr>
            <p:nvPr/>
          </p:nvSpPr>
          <p:spPr bwMode="auto">
            <a:xfrm>
              <a:off x="1382" y="2214"/>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483" name="Freeform 237"/>
            <p:cNvSpPr>
              <a:spLocks noChangeAspect="1"/>
            </p:cNvSpPr>
            <p:nvPr/>
          </p:nvSpPr>
          <p:spPr bwMode="auto">
            <a:xfrm>
              <a:off x="540" y="1885"/>
              <a:ext cx="467" cy="403"/>
            </a:xfrm>
            <a:custGeom>
              <a:avLst/>
              <a:gdLst>
                <a:gd name="T0" fmla="*/ 75 w 460"/>
                <a:gd name="T1" fmla="*/ 539 h 359"/>
                <a:gd name="T2" fmla="*/ 51 w 460"/>
                <a:gd name="T3" fmla="*/ 439 h 359"/>
                <a:gd name="T4" fmla="*/ 45 w 460"/>
                <a:gd name="T5" fmla="*/ 352 h 359"/>
                <a:gd name="T6" fmla="*/ 18 w 460"/>
                <a:gd name="T7" fmla="*/ 322 h 359"/>
                <a:gd name="T8" fmla="*/ 18 w 460"/>
                <a:gd name="T9" fmla="*/ 272 h 359"/>
                <a:gd name="T10" fmla="*/ 12 w 460"/>
                <a:gd name="T11" fmla="*/ 168 h 359"/>
                <a:gd name="T12" fmla="*/ 0 w 460"/>
                <a:gd name="T13" fmla="*/ 0 h 359"/>
                <a:gd name="T14" fmla="*/ 63 w 460"/>
                <a:gd name="T15" fmla="*/ 17 h 359"/>
                <a:gd name="T16" fmla="*/ 99 w 460"/>
                <a:gd name="T17" fmla="*/ 68 h 359"/>
                <a:gd name="T18" fmla="*/ 161 w 460"/>
                <a:gd name="T19" fmla="*/ 34 h 359"/>
                <a:gd name="T20" fmla="*/ 212 w 460"/>
                <a:gd name="T21" fmla="*/ 102 h 359"/>
                <a:gd name="T22" fmla="*/ 230 w 460"/>
                <a:gd name="T23" fmla="*/ 168 h 359"/>
                <a:gd name="T24" fmla="*/ 254 w 460"/>
                <a:gd name="T25" fmla="*/ 152 h 359"/>
                <a:gd name="T26" fmla="*/ 287 w 460"/>
                <a:gd name="T27" fmla="*/ 222 h 359"/>
                <a:gd name="T28" fmla="*/ 307 w 460"/>
                <a:gd name="T29" fmla="*/ 337 h 359"/>
                <a:gd name="T30" fmla="*/ 344 w 460"/>
                <a:gd name="T31" fmla="*/ 370 h 359"/>
                <a:gd name="T32" fmla="*/ 322 w 460"/>
                <a:gd name="T33" fmla="*/ 523 h 359"/>
                <a:gd name="T34" fmla="*/ 322 w 460"/>
                <a:gd name="T35" fmla="*/ 643 h 359"/>
                <a:gd name="T36" fmla="*/ 337 w 460"/>
                <a:gd name="T37" fmla="*/ 726 h 359"/>
                <a:gd name="T38" fmla="*/ 344 w 460"/>
                <a:gd name="T39" fmla="*/ 781 h 359"/>
                <a:gd name="T40" fmla="*/ 383 w 460"/>
                <a:gd name="T41" fmla="*/ 795 h 359"/>
                <a:gd name="T42" fmla="*/ 419 w 460"/>
                <a:gd name="T43" fmla="*/ 781 h 359"/>
                <a:gd name="T44" fmla="*/ 431 w 460"/>
                <a:gd name="T45" fmla="*/ 781 h 359"/>
                <a:gd name="T46" fmla="*/ 445 w 460"/>
                <a:gd name="T47" fmla="*/ 726 h 359"/>
                <a:gd name="T48" fmla="*/ 480 w 460"/>
                <a:gd name="T49" fmla="*/ 624 h 359"/>
                <a:gd name="T50" fmla="*/ 520 w 460"/>
                <a:gd name="T51" fmla="*/ 624 h 359"/>
                <a:gd name="T52" fmla="*/ 527 w 460"/>
                <a:gd name="T53" fmla="*/ 643 h 359"/>
                <a:gd name="T54" fmla="*/ 507 w 460"/>
                <a:gd name="T55" fmla="*/ 726 h 359"/>
                <a:gd name="T56" fmla="*/ 507 w 460"/>
                <a:gd name="T57" fmla="*/ 743 h 359"/>
                <a:gd name="T58" fmla="*/ 494 w 460"/>
                <a:gd name="T59" fmla="*/ 781 h 359"/>
                <a:gd name="T60" fmla="*/ 473 w 460"/>
                <a:gd name="T61" fmla="*/ 830 h 359"/>
                <a:gd name="T62" fmla="*/ 431 w 460"/>
                <a:gd name="T63" fmla="*/ 863 h 359"/>
                <a:gd name="T64" fmla="*/ 445 w 460"/>
                <a:gd name="T65" fmla="*/ 915 h 359"/>
                <a:gd name="T66" fmla="*/ 405 w 460"/>
                <a:gd name="T67" fmla="*/ 967 h 359"/>
                <a:gd name="T68" fmla="*/ 383 w 460"/>
                <a:gd name="T69" fmla="*/ 967 h 359"/>
                <a:gd name="T70" fmla="*/ 369 w 460"/>
                <a:gd name="T71" fmla="*/ 932 h 359"/>
                <a:gd name="T72" fmla="*/ 350 w 460"/>
                <a:gd name="T73" fmla="*/ 915 h 359"/>
                <a:gd name="T74" fmla="*/ 337 w 460"/>
                <a:gd name="T75" fmla="*/ 932 h 359"/>
                <a:gd name="T76" fmla="*/ 275 w 460"/>
                <a:gd name="T77" fmla="*/ 898 h 359"/>
                <a:gd name="T78" fmla="*/ 224 w 460"/>
                <a:gd name="T79" fmla="*/ 845 h 359"/>
                <a:gd name="T80" fmla="*/ 186 w 460"/>
                <a:gd name="T81" fmla="*/ 781 h 359"/>
                <a:gd name="T82" fmla="*/ 155 w 460"/>
                <a:gd name="T83" fmla="*/ 713 h 359"/>
                <a:gd name="T84" fmla="*/ 161 w 460"/>
                <a:gd name="T85" fmla="*/ 659 h 359"/>
                <a:gd name="T86" fmla="*/ 161 w 460"/>
                <a:gd name="T87" fmla="*/ 624 h 359"/>
                <a:gd name="T88" fmla="*/ 149 w 460"/>
                <a:gd name="T89" fmla="*/ 523 h 359"/>
                <a:gd name="T90" fmla="*/ 132 w 460"/>
                <a:gd name="T91" fmla="*/ 455 h 359"/>
                <a:gd name="T92" fmla="*/ 126 w 460"/>
                <a:gd name="T93" fmla="*/ 420 h 359"/>
                <a:gd name="T94" fmla="*/ 126 w 460"/>
                <a:gd name="T95" fmla="*/ 420 h 359"/>
                <a:gd name="T96" fmla="*/ 111 w 460"/>
                <a:gd name="T97" fmla="*/ 390 h 359"/>
                <a:gd name="T98" fmla="*/ 111 w 460"/>
                <a:gd name="T99" fmla="*/ 352 h 359"/>
                <a:gd name="T100" fmla="*/ 87 w 460"/>
                <a:gd name="T101" fmla="*/ 272 h 359"/>
                <a:gd name="T102" fmla="*/ 75 w 460"/>
                <a:gd name="T103" fmla="*/ 238 h 359"/>
                <a:gd name="T104" fmla="*/ 63 w 460"/>
                <a:gd name="T105" fmla="*/ 68 h 359"/>
                <a:gd name="T106" fmla="*/ 30 w 460"/>
                <a:gd name="T107" fmla="*/ 34 h 359"/>
                <a:gd name="T108" fmla="*/ 24 w 460"/>
                <a:gd name="T109" fmla="*/ 152 h 359"/>
                <a:gd name="T110" fmla="*/ 57 w 460"/>
                <a:gd name="T111" fmla="*/ 287 h 359"/>
                <a:gd name="T112" fmla="*/ 63 w 460"/>
                <a:gd name="T113" fmla="*/ 322 h 359"/>
                <a:gd name="T114" fmla="*/ 69 w 460"/>
                <a:gd name="T115" fmla="*/ 455 h 359"/>
                <a:gd name="T116" fmla="*/ 87 w 460"/>
                <a:gd name="T117" fmla="*/ 492 h 3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60" h="359">
                  <a:moveTo>
                    <a:pt x="78" y="185"/>
                  </a:moveTo>
                  <a:lnTo>
                    <a:pt x="66" y="191"/>
                  </a:lnTo>
                  <a:lnTo>
                    <a:pt x="60" y="173"/>
                  </a:lnTo>
                  <a:lnTo>
                    <a:pt x="42" y="155"/>
                  </a:lnTo>
                  <a:lnTo>
                    <a:pt x="42" y="137"/>
                  </a:lnTo>
                  <a:lnTo>
                    <a:pt x="36" y="125"/>
                  </a:lnTo>
                  <a:lnTo>
                    <a:pt x="30" y="113"/>
                  </a:lnTo>
                  <a:lnTo>
                    <a:pt x="18" y="113"/>
                  </a:lnTo>
                  <a:lnTo>
                    <a:pt x="6" y="95"/>
                  </a:lnTo>
                  <a:lnTo>
                    <a:pt x="18" y="95"/>
                  </a:lnTo>
                  <a:lnTo>
                    <a:pt x="24" y="78"/>
                  </a:lnTo>
                  <a:lnTo>
                    <a:pt x="12" y="60"/>
                  </a:lnTo>
                  <a:lnTo>
                    <a:pt x="0" y="48"/>
                  </a:lnTo>
                  <a:lnTo>
                    <a:pt x="0" y="0"/>
                  </a:lnTo>
                  <a:lnTo>
                    <a:pt x="36" y="0"/>
                  </a:lnTo>
                  <a:lnTo>
                    <a:pt x="54" y="6"/>
                  </a:lnTo>
                  <a:lnTo>
                    <a:pt x="66" y="12"/>
                  </a:lnTo>
                  <a:lnTo>
                    <a:pt x="90" y="24"/>
                  </a:lnTo>
                  <a:lnTo>
                    <a:pt x="137" y="24"/>
                  </a:lnTo>
                  <a:lnTo>
                    <a:pt x="143" y="12"/>
                  </a:lnTo>
                  <a:lnTo>
                    <a:pt x="173" y="12"/>
                  </a:lnTo>
                  <a:lnTo>
                    <a:pt x="185" y="36"/>
                  </a:lnTo>
                  <a:lnTo>
                    <a:pt x="191" y="54"/>
                  </a:lnTo>
                  <a:lnTo>
                    <a:pt x="203" y="60"/>
                  </a:lnTo>
                  <a:lnTo>
                    <a:pt x="209" y="72"/>
                  </a:lnTo>
                  <a:lnTo>
                    <a:pt x="221" y="54"/>
                  </a:lnTo>
                  <a:lnTo>
                    <a:pt x="245" y="60"/>
                  </a:lnTo>
                  <a:lnTo>
                    <a:pt x="251" y="78"/>
                  </a:lnTo>
                  <a:lnTo>
                    <a:pt x="263" y="95"/>
                  </a:lnTo>
                  <a:lnTo>
                    <a:pt x="269" y="119"/>
                  </a:lnTo>
                  <a:lnTo>
                    <a:pt x="281" y="125"/>
                  </a:lnTo>
                  <a:lnTo>
                    <a:pt x="299" y="131"/>
                  </a:lnTo>
                  <a:lnTo>
                    <a:pt x="287" y="155"/>
                  </a:lnTo>
                  <a:lnTo>
                    <a:pt x="281" y="185"/>
                  </a:lnTo>
                  <a:lnTo>
                    <a:pt x="275" y="209"/>
                  </a:lnTo>
                  <a:lnTo>
                    <a:pt x="281" y="227"/>
                  </a:lnTo>
                  <a:lnTo>
                    <a:pt x="287" y="245"/>
                  </a:lnTo>
                  <a:lnTo>
                    <a:pt x="293" y="257"/>
                  </a:lnTo>
                  <a:lnTo>
                    <a:pt x="299" y="275"/>
                  </a:lnTo>
                  <a:lnTo>
                    <a:pt x="317" y="281"/>
                  </a:lnTo>
                  <a:lnTo>
                    <a:pt x="335" y="281"/>
                  </a:lnTo>
                  <a:lnTo>
                    <a:pt x="353" y="275"/>
                  </a:lnTo>
                  <a:lnTo>
                    <a:pt x="365" y="275"/>
                  </a:lnTo>
                  <a:lnTo>
                    <a:pt x="371" y="281"/>
                  </a:lnTo>
                  <a:lnTo>
                    <a:pt x="377" y="275"/>
                  </a:lnTo>
                  <a:lnTo>
                    <a:pt x="377" y="269"/>
                  </a:lnTo>
                  <a:lnTo>
                    <a:pt x="389" y="257"/>
                  </a:lnTo>
                  <a:lnTo>
                    <a:pt x="401" y="233"/>
                  </a:lnTo>
                  <a:lnTo>
                    <a:pt x="419" y="221"/>
                  </a:lnTo>
                  <a:lnTo>
                    <a:pt x="448" y="221"/>
                  </a:lnTo>
                  <a:lnTo>
                    <a:pt x="454" y="221"/>
                  </a:lnTo>
                  <a:lnTo>
                    <a:pt x="460" y="221"/>
                  </a:lnTo>
                  <a:lnTo>
                    <a:pt x="460" y="227"/>
                  </a:lnTo>
                  <a:lnTo>
                    <a:pt x="448" y="251"/>
                  </a:lnTo>
                  <a:lnTo>
                    <a:pt x="443" y="257"/>
                  </a:lnTo>
                  <a:lnTo>
                    <a:pt x="443" y="263"/>
                  </a:lnTo>
                  <a:lnTo>
                    <a:pt x="437" y="281"/>
                  </a:lnTo>
                  <a:lnTo>
                    <a:pt x="431" y="275"/>
                  </a:lnTo>
                  <a:lnTo>
                    <a:pt x="431" y="281"/>
                  </a:lnTo>
                  <a:lnTo>
                    <a:pt x="413" y="293"/>
                  </a:lnTo>
                  <a:lnTo>
                    <a:pt x="383" y="293"/>
                  </a:lnTo>
                  <a:lnTo>
                    <a:pt x="377" y="305"/>
                  </a:lnTo>
                  <a:lnTo>
                    <a:pt x="371" y="305"/>
                  </a:lnTo>
                  <a:lnTo>
                    <a:pt x="389" y="323"/>
                  </a:lnTo>
                  <a:lnTo>
                    <a:pt x="365" y="329"/>
                  </a:lnTo>
                  <a:lnTo>
                    <a:pt x="353" y="341"/>
                  </a:lnTo>
                  <a:lnTo>
                    <a:pt x="353" y="359"/>
                  </a:lnTo>
                  <a:lnTo>
                    <a:pt x="335" y="341"/>
                  </a:lnTo>
                  <a:lnTo>
                    <a:pt x="317" y="323"/>
                  </a:lnTo>
                  <a:lnTo>
                    <a:pt x="323" y="329"/>
                  </a:lnTo>
                  <a:lnTo>
                    <a:pt x="317" y="323"/>
                  </a:lnTo>
                  <a:lnTo>
                    <a:pt x="305" y="323"/>
                  </a:lnTo>
                  <a:lnTo>
                    <a:pt x="311" y="323"/>
                  </a:lnTo>
                  <a:lnTo>
                    <a:pt x="293" y="329"/>
                  </a:lnTo>
                  <a:lnTo>
                    <a:pt x="275" y="335"/>
                  </a:lnTo>
                  <a:lnTo>
                    <a:pt x="239" y="317"/>
                  </a:lnTo>
                  <a:lnTo>
                    <a:pt x="215" y="305"/>
                  </a:lnTo>
                  <a:lnTo>
                    <a:pt x="197" y="299"/>
                  </a:lnTo>
                  <a:lnTo>
                    <a:pt x="185" y="293"/>
                  </a:lnTo>
                  <a:lnTo>
                    <a:pt x="161" y="275"/>
                  </a:lnTo>
                  <a:lnTo>
                    <a:pt x="149" y="263"/>
                  </a:lnTo>
                  <a:lnTo>
                    <a:pt x="137" y="251"/>
                  </a:lnTo>
                  <a:lnTo>
                    <a:pt x="137" y="239"/>
                  </a:lnTo>
                  <a:lnTo>
                    <a:pt x="143" y="233"/>
                  </a:lnTo>
                  <a:lnTo>
                    <a:pt x="137" y="233"/>
                  </a:lnTo>
                  <a:lnTo>
                    <a:pt x="143" y="221"/>
                  </a:lnTo>
                  <a:lnTo>
                    <a:pt x="137" y="203"/>
                  </a:lnTo>
                  <a:lnTo>
                    <a:pt x="131" y="185"/>
                  </a:lnTo>
                  <a:lnTo>
                    <a:pt x="120" y="173"/>
                  </a:lnTo>
                  <a:lnTo>
                    <a:pt x="114" y="161"/>
                  </a:lnTo>
                  <a:lnTo>
                    <a:pt x="108" y="149"/>
                  </a:lnTo>
                  <a:lnTo>
                    <a:pt x="96" y="137"/>
                  </a:lnTo>
                  <a:lnTo>
                    <a:pt x="90" y="137"/>
                  </a:lnTo>
                  <a:lnTo>
                    <a:pt x="96" y="125"/>
                  </a:lnTo>
                  <a:lnTo>
                    <a:pt x="90" y="113"/>
                  </a:lnTo>
                  <a:lnTo>
                    <a:pt x="78" y="95"/>
                  </a:lnTo>
                  <a:lnTo>
                    <a:pt x="78" y="90"/>
                  </a:lnTo>
                  <a:lnTo>
                    <a:pt x="66" y="84"/>
                  </a:lnTo>
                  <a:lnTo>
                    <a:pt x="54" y="48"/>
                  </a:lnTo>
                  <a:lnTo>
                    <a:pt x="54" y="24"/>
                  </a:lnTo>
                  <a:lnTo>
                    <a:pt x="42" y="18"/>
                  </a:lnTo>
                  <a:lnTo>
                    <a:pt x="30" y="12"/>
                  </a:lnTo>
                  <a:lnTo>
                    <a:pt x="30" y="36"/>
                  </a:lnTo>
                  <a:lnTo>
                    <a:pt x="24" y="54"/>
                  </a:lnTo>
                  <a:lnTo>
                    <a:pt x="42" y="90"/>
                  </a:lnTo>
                  <a:lnTo>
                    <a:pt x="48" y="101"/>
                  </a:lnTo>
                  <a:lnTo>
                    <a:pt x="54" y="113"/>
                  </a:lnTo>
                  <a:lnTo>
                    <a:pt x="60" y="137"/>
                  </a:lnTo>
                  <a:lnTo>
                    <a:pt x="60" y="161"/>
                  </a:lnTo>
                  <a:lnTo>
                    <a:pt x="66" y="167"/>
                  </a:lnTo>
                  <a:lnTo>
                    <a:pt x="78" y="173"/>
                  </a:lnTo>
                  <a:lnTo>
                    <a:pt x="78" y="185"/>
                  </a:lnTo>
                  <a:close/>
                </a:path>
              </a:pathLst>
            </a:custGeom>
            <a:solidFill>
              <a:srgbClr val="415A6B"/>
            </a:solidFill>
            <a:ln w="9525">
              <a:solidFill>
                <a:srgbClr val="000000"/>
              </a:solidFill>
              <a:prstDash val="solid"/>
              <a:round/>
              <a:headEnd/>
              <a:tailEnd/>
            </a:ln>
          </p:spPr>
          <p:txBody>
            <a:bodyPr/>
            <a:lstStyle/>
            <a:p>
              <a:endParaRPr lang="en-US"/>
            </a:p>
          </p:txBody>
        </p:sp>
        <p:sp>
          <p:nvSpPr>
            <p:cNvPr id="11484" name="Freeform 238"/>
            <p:cNvSpPr>
              <a:spLocks noChangeAspect="1"/>
            </p:cNvSpPr>
            <p:nvPr/>
          </p:nvSpPr>
          <p:spPr bwMode="auto">
            <a:xfrm>
              <a:off x="1164" y="2046"/>
              <a:ext cx="11" cy="20"/>
            </a:xfrm>
            <a:custGeom>
              <a:avLst/>
              <a:gdLst>
                <a:gd name="T0" fmla="*/ 6 w 12"/>
                <a:gd name="T1" fmla="*/ 46 h 18"/>
                <a:gd name="T2" fmla="*/ 6 w 12"/>
                <a:gd name="T3" fmla="*/ 0 h 18"/>
                <a:gd name="T4" fmla="*/ 0 w 12"/>
                <a:gd name="T5" fmla="*/ 30 h 18"/>
                <a:gd name="T6" fmla="*/ 6 w 12"/>
                <a:gd name="T7" fmla="*/ 46 h 18"/>
                <a:gd name="T8" fmla="*/ 6 w 12"/>
                <a:gd name="T9" fmla="*/ 4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12" y="18"/>
                  </a:moveTo>
                  <a:lnTo>
                    <a:pt x="6" y="0"/>
                  </a:lnTo>
                  <a:lnTo>
                    <a:pt x="0" y="12"/>
                  </a:lnTo>
                  <a:lnTo>
                    <a:pt x="6" y="18"/>
                  </a:lnTo>
                  <a:lnTo>
                    <a:pt x="12" y="18"/>
                  </a:lnTo>
                  <a:close/>
                </a:path>
              </a:pathLst>
            </a:custGeom>
            <a:solidFill>
              <a:srgbClr val="C0C0C0"/>
            </a:solidFill>
            <a:ln w="9525">
              <a:solidFill>
                <a:srgbClr val="000000"/>
              </a:solidFill>
              <a:prstDash val="solid"/>
              <a:round/>
              <a:headEnd/>
              <a:tailEnd/>
            </a:ln>
          </p:spPr>
          <p:txBody>
            <a:bodyPr/>
            <a:lstStyle/>
            <a:p>
              <a:endParaRPr lang="en-US"/>
            </a:p>
          </p:txBody>
        </p:sp>
        <p:sp>
          <p:nvSpPr>
            <p:cNvPr id="11485" name="Freeform 239"/>
            <p:cNvSpPr>
              <a:spLocks noChangeAspect="1"/>
            </p:cNvSpPr>
            <p:nvPr/>
          </p:nvSpPr>
          <p:spPr bwMode="auto">
            <a:xfrm>
              <a:off x="1182" y="2012"/>
              <a:ext cx="13" cy="20"/>
            </a:xfrm>
            <a:custGeom>
              <a:avLst/>
              <a:gdLst>
                <a:gd name="T0" fmla="*/ 15 w 12"/>
                <a:gd name="T1" fmla="*/ 46 h 18"/>
                <a:gd name="T2" fmla="*/ 15 w 12"/>
                <a:gd name="T3" fmla="*/ 16 h 18"/>
                <a:gd name="T4" fmla="*/ 0 w 12"/>
                <a:gd name="T5" fmla="*/ 0 h 18"/>
                <a:gd name="T6" fmla="*/ 24 w 12"/>
                <a:gd name="T7" fmla="*/ 30 h 18"/>
                <a:gd name="T8" fmla="*/ 15 w 12"/>
                <a:gd name="T9" fmla="*/ 4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6" y="18"/>
                  </a:moveTo>
                  <a:lnTo>
                    <a:pt x="6" y="6"/>
                  </a:lnTo>
                  <a:lnTo>
                    <a:pt x="0" y="0"/>
                  </a:lnTo>
                  <a:lnTo>
                    <a:pt x="12" y="12"/>
                  </a:lnTo>
                  <a:lnTo>
                    <a:pt x="6" y="18"/>
                  </a:lnTo>
                  <a:close/>
                </a:path>
              </a:pathLst>
            </a:custGeom>
            <a:solidFill>
              <a:srgbClr val="C0C0C0"/>
            </a:solidFill>
            <a:ln w="9525">
              <a:solidFill>
                <a:srgbClr val="000000"/>
              </a:solidFill>
              <a:prstDash val="solid"/>
              <a:round/>
              <a:headEnd/>
              <a:tailEnd/>
            </a:ln>
          </p:spPr>
          <p:txBody>
            <a:bodyPr/>
            <a:lstStyle/>
            <a:p>
              <a:endParaRPr lang="en-US"/>
            </a:p>
          </p:txBody>
        </p:sp>
        <p:sp>
          <p:nvSpPr>
            <p:cNvPr id="11486" name="Freeform 240"/>
            <p:cNvSpPr>
              <a:spLocks noChangeAspect="1"/>
            </p:cNvSpPr>
            <p:nvPr/>
          </p:nvSpPr>
          <p:spPr bwMode="auto">
            <a:xfrm>
              <a:off x="1195" y="2039"/>
              <a:ext cx="12" cy="20"/>
            </a:xfrm>
            <a:custGeom>
              <a:avLst/>
              <a:gdLst>
                <a:gd name="T0" fmla="*/ 6 w 12"/>
                <a:gd name="T1" fmla="*/ 46 h 18"/>
                <a:gd name="T2" fmla="*/ 12 w 12"/>
                <a:gd name="T3" fmla="*/ 30 h 18"/>
                <a:gd name="T4" fmla="*/ 0 w 12"/>
                <a:gd name="T5" fmla="*/ 0 h 18"/>
                <a:gd name="T6" fmla="*/ 0 w 12"/>
                <a:gd name="T7" fmla="*/ 16 h 18"/>
                <a:gd name="T8" fmla="*/ 6 w 12"/>
                <a:gd name="T9" fmla="*/ 16 h 18"/>
                <a:gd name="T10" fmla="*/ 6 w 12"/>
                <a:gd name="T11" fmla="*/ 30 h 18"/>
                <a:gd name="T12" fmla="*/ 6 w 12"/>
                <a:gd name="T13" fmla="*/ 46 h 18"/>
                <a:gd name="T14" fmla="*/ 6 w 12"/>
                <a:gd name="T15" fmla="*/ 46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8">
                  <a:moveTo>
                    <a:pt x="6" y="18"/>
                  </a:moveTo>
                  <a:lnTo>
                    <a:pt x="12" y="12"/>
                  </a:lnTo>
                  <a:lnTo>
                    <a:pt x="0" y="0"/>
                  </a:lnTo>
                  <a:lnTo>
                    <a:pt x="0" y="6"/>
                  </a:lnTo>
                  <a:lnTo>
                    <a:pt x="6" y="6"/>
                  </a:lnTo>
                  <a:lnTo>
                    <a:pt x="6" y="12"/>
                  </a:lnTo>
                  <a:lnTo>
                    <a:pt x="6" y="18"/>
                  </a:lnTo>
                  <a:close/>
                </a:path>
              </a:pathLst>
            </a:custGeom>
            <a:solidFill>
              <a:srgbClr val="C0C0C0"/>
            </a:solidFill>
            <a:ln w="9525">
              <a:solidFill>
                <a:srgbClr val="000000"/>
              </a:solidFill>
              <a:prstDash val="solid"/>
              <a:round/>
              <a:headEnd/>
              <a:tailEnd/>
            </a:ln>
          </p:spPr>
          <p:txBody>
            <a:bodyPr/>
            <a:lstStyle/>
            <a:p>
              <a:endParaRPr lang="en-US"/>
            </a:p>
          </p:txBody>
        </p:sp>
        <p:sp>
          <p:nvSpPr>
            <p:cNvPr id="11487" name="Freeform 241"/>
            <p:cNvSpPr>
              <a:spLocks noChangeAspect="1"/>
            </p:cNvSpPr>
            <p:nvPr/>
          </p:nvSpPr>
          <p:spPr bwMode="auto">
            <a:xfrm>
              <a:off x="1237" y="2133"/>
              <a:ext cx="13" cy="6"/>
            </a:xfrm>
            <a:custGeom>
              <a:avLst/>
              <a:gdLst>
                <a:gd name="T0" fmla="*/ 24 w 12"/>
                <a:gd name="T1" fmla="*/ 0 h 6"/>
                <a:gd name="T2" fmla="*/ 24 w 12"/>
                <a:gd name="T3" fmla="*/ 6 h 6"/>
                <a:gd name="T4" fmla="*/ 0 w 12"/>
                <a:gd name="T5" fmla="*/ 6 h 6"/>
                <a:gd name="T6" fmla="*/ 24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1488" name="Freeform 242"/>
            <p:cNvSpPr>
              <a:spLocks noChangeAspect="1"/>
            </p:cNvSpPr>
            <p:nvPr/>
          </p:nvSpPr>
          <p:spPr bwMode="auto">
            <a:xfrm>
              <a:off x="1231" y="2106"/>
              <a:ext cx="6" cy="6"/>
            </a:xfrm>
            <a:custGeom>
              <a:avLst/>
              <a:gdLst>
                <a:gd name="T0" fmla="*/ 6 w 6"/>
                <a:gd name="T1" fmla="*/ 0 h 6"/>
                <a:gd name="T2" fmla="*/ 6 w 6"/>
                <a:gd name="T3" fmla="*/ 0 h 6"/>
                <a:gd name="T4" fmla="*/ 0 w 6"/>
                <a:gd name="T5" fmla="*/ 6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489" name="Freeform 243"/>
            <p:cNvSpPr>
              <a:spLocks noChangeAspect="1"/>
            </p:cNvSpPr>
            <p:nvPr/>
          </p:nvSpPr>
          <p:spPr bwMode="auto">
            <a:xfrm>
              <a:off x="1159" y="2012"/>
              <a:ext cx="16" cy="7"/>
            </a:xfrm>
            <a:custGeom>
              <a:avLst/>
              <a:gdLst>
                <a:gd name="T0" fmla="*/ 4 w 18"/>
                <a:gd name="T1" fmla="*/ 0 h 6"/>
                <a:gd name="T2" fmla="*/ 6 w 18"/>
                <a:gd name="T3" fmla="*/ 0 h 6"/>
                <a:gd name="T4" fmla="*/ 4 w 18"/>
                <a:gd name="T5" fmla="*/ 25 h 6"/>
                <a:gd name="T6" fmla="*/ 0 w 18"/>
                <a:gd name="T7" fmla="*/ 0 h 6"/>
                <a:gd name="T8" fmla="*/ 4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6" y="0"/>
                  </a:moveTo>
                  <a:lnTo>
                    <a:pt x="18" y="0"/>
                  </a:lnTo>
                  <a:lnTo>
                    <a:pt x="12" y="6"/>
                  </a:lnTo>
                  <a:lnTo>
                    <a:pt x="0" y="0"/>
                  </a:lnTo>
                  <a:lnTo>
                    <a:pt x="6" y="0"/>
                  </a:lnTo>
                  <a:close/>
                </a:path>
              </a:pathLst>
            </a:custGeom>
            <a:solidFill>
              <a:srgbClr val="C0C0C0"/>
            </a:solidFill>
            <a:ln w="9525">
              <a:solidFill>
                <a:srgbClr val="000000"/>
              </a:solidFill>
              <a:prstDash val="solid"/>
              <a:round/>
              <a:headEnd/>
              <a:tailEnd/>
            </a:ln>
          </p:spPr>
          <p:txBody>
            <a:bodyPr/>
            <a:lstStyle/>
            <a:p>
              <a:endParaRPr lang="en-US"/>
            </a:p>
          </p:txBody>
        </p:sp>
        <p:sp>
          <p:nvSpPr>
            <p:cNvPr id="11490" name="Freeform 244"/>
            <p:cNvSpPr>
              <a:spLocks noChangeAspect="1"/>
            </p:cNvSpPr>
            <p:nvPr/>
          </p:nvSpPr>
          <p:spPr bwMode="auto">
            <a:xfrm>
              <a:off x="1171" y="2073"/>
              <a:ext cx="4" cy="6"/>
            </a:xfrm>
            <a:custGeom>
              <a:avLst/>
              <a:gdLst>
                <a:gd name="T0" fmla="*/ 1 w 6"/>
                <a:gd name="T1" fmla="*/ 6 h 6"/>
                <a:gd name="T2" fmla="*/ 1 w 6"/>
                <a:gd name="T3" fmla="*/ 0 h 6"/>
                <a:gd name="T4" fmla="*/ 0 w 6"/>
                <a:gd name="T5" fmla="*/ 0 h 6"/>
                <a:gd name="T6" fmla="*/ 1 w 6"/>
                <a:gd name="T7" fmla="*/ 6 h 6"/>
                <a:gd name="T8" fmla="*/ 1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0"/>
                  </a:lnTo>
                  <a:lnTo>
                    <a:pt x="0" y="0"/>
                  </a:lnTo>
                  <a:lnTo>
                    <a:pt x="6" y="6"/>
                  </a:lnTo>
                  <a:close/>
                </a:path>
              </a:pathLst>
            </a:custGeom>
            <a:solidFill>
              <a:srgbClr val="C0C0C0"/>
            </a:solidFill>
            <a:ln w="9525">
              <a:solidFill>
                <a:srgbClr val="000000"/>
              </a:solidFill>
              <a:prstDash val="solid"/>
              <a:round/>
              <a:headEnd/>
              <a:tailEnd/>
            </a:ln>
          </p:spPr>
          <p:txBody>
            <a:bodyPr/>
            <a:lstStyle/>
            <a:p>
              <a:endParaRPr lang="en-US"/>
            </a:p>
          </p:txBody>
        </p:sp>
        <p:sp>
          <p:nvSpPr>
            <p:cNvPr id="11491" name="Freeform 245"/>
            <p:cNvSpPr>
              <a:spLocks noChangeAspect="1"/>
            </p:cNvSpPr>
            <p:nvPr/>
          </p:nvSpPr>
          <p:spPr bwMode="auto">
            <a:xfrm>
              <a:off x="3528" y="3063"/>
              <a:ext cx="7" cy="7"/>
            </a:xfrm>
            <a:custGeom>
              <a:avLst/>
              <a:gdLst>
                <a:gd name="T0" fmla="*/ 25 w 6"/>
                <a:gd name="T1" fmla="*/ 0 h 6"/>
                <a:gd name="T2" fmla="*/ 0 w 6"/>
                <a:gd name="T3" fmla="*/ 25 h 6"/>
                <a:gd name="T4" fmla="*/ 25 w 6"/>
                <a:gd name="T5" fmla="*/ 25 h 6"/>
                <a:gd name="T6" fmla="*/ 25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6"/>
                  </a:lnTo>
                  <a:lnTo>
                    <a:pt x="6" y="0"/>
                  </a:lnTo>
                  <a:close/>
                </a:path>
              </a:pathLst>
            </a:custGeom>
            <a:blipFill dpi="0" rotWithShape="0">
              <a:blip r:embed="rId4">
                <a:extLst>
                  <a:ext uri="{28A0092B-C50C-407E-A947-70E740481C1C}">
                    <a14:useLocalDpi xmlns:a14="http://schemas.microsoft.com/office/drawing/2010/main"/>
                  </a:ext>
                </a:extLst>
              </a:blip>
              <a:srcRect/>
              <a:tile tx="0" ty="0" sx="100000" sy="100000" flip="none" algn="tl"/>
            </a:blipFill>
            <a:ln w="9525">
              <a:solidFill>
                <a:srgbClr val="000000"/>
              </a:solidFill>
              <a:prstDash val="solid"/>
              <a:round/>
              <a:headEnd/>
              <a:tailEnd/>
            </a:ln>
          </p:spPr>
          <p:txBody>
            <a:bodyPr/>
            <a:lstStyle/>
            <a:p>
              <a:endParaRPr lang="en-US"/>
            </a:p>
          </p:txBody>
        </p:sp>
        <p:sp>
          <p:nvSpPr>
            <p:cNvPr id="11492" name="Freeform 246"/>
            <p:cNvSpPr>
              <a:spLocks noChangeAspect="1"/>
            </p:cNvSpPr>
            <p:nvPr/>
          </p:nvSpPr>
          <p:spPr bwMode="auto">
            <a:xfrm>
              <a:off x="4468" y="2853"/>
              <a:ext cx="709" cy="635"/>
            </a:xfrm>
            <a:custGeom>
              <a:avLst/>
              <a:gdLst>
                <a:gd name="T0" fmla="*/ 442 w 700"/>
                <a:gd name="T1" fmla="*/ 37 h 563"/>
                <a:gd name="T2" fmla="*/ 449 w 700"/>
                <a:gd name="T3" fmla="*/ 88 h 563"/>
                <a:gd name="T4" fmla="*/ 410 w 700"/>
                <a:gd name="T5" fmla="*/ 109 h 563"/>
                <a:gd name="T6" fmla="*/ 398 w 700"/>
                <a:gd name="T7" fmla="*/ 160 h 563"/>
                <a:gd name="T8" fmla="*/ 391 w 700"/>
                <a:gd name="T9" fmla="*/ 229 h 563"/>
                <a:gd name="T10" fmla="*/ 376 w 700"/>
                <a:gd name="T11" fmla="*/ 248 h 563"/>
                <a:gd name="T12" fmla="*/ 347 w 700"/>
                <a:gd name="T13" fmla="*/ 285 h 563"/>
                <a:gd name="T14" fmla="*/ 329 w 700"/>
                <a:gd name="T15" fmla="*/ 193 h 563"/>
                <a:gd name="T16" fmla="*/ 317 w 700"/>
                <a:gd name="T17" fmla="*/ 193 h 563"/>
                <a:gd name="T18" fmla="*/ 295 w 700"/>
                <a:gd name="T19" fmla="*/ 268 h 563"/>
                <a:gd name="T20" fmla="*/ 279 w 700"/>
                <a:gd name="T21" fmla="*/ 302 h 563"/>
                <a:gd name="T22" fmla="*/ 272 w 700"/>
                <a:gd name="T23" fmla="*/ 338 h 563"/>
                <a:gd name="T24" fmla="*/ 260 w 700"/>
                <a:gd name="T25" fmla="*/ 321 h 563"/>
                <a:gd name="T26" fmla="*/ 254 w 700"/>
                <a:gd name="T27" fmla="*/ 425 h 563"/>
                <a:gd name="T28" fmla="*/ 230 w 700"/>
                <a:gd name="T29" fmla="*/ 408 h 563"/>
                <a:gd name="T30" fmla="*/ 155 w 700"/>
                <a:gd name="T31" fmla="*/ 548 h 563"/>
                <a:gd name="T32" fmla="*/ 63 w 700"/>
                <a:gd name="T33" fmla="*/ 673 h 563"/>
                <a:gd name="T34" fmla="*/ 30 w 700"/>
                <a:gd name="T35" fmla="*/ 782 h 563"/>
                <a:gd name="T36" fmla="*/ 24 w 700"/>
                <a:gd name="T37" fmla="*/ 901 h 563"/>
                <a:gd name="T38" fmla="*/ 18 w 700"/>
                <a:gd name="T39" fmla="*/ 901 h 563"/>
                <a:gd name="T40" fmla="*/ 24 w 700"/>
                <a:gd name="T41" fmla="*/ 1112 h 563"/>
                <a:gd name="T42" fmla="*/ 18 w 700"/>
                <a:gd name="T43" fmla="*/ 1290 h 563"/>
                <a:gd name="T44" fmla="*/ 12 w 700"/>
                <a:gd name="T45" fmla="*/ 1414 h 563"/>
                <a:gd name="T46" fmla="*/ 75 w 700"/>
                <a:gd name="T47" fmla="*/ 1395 h 563"/>
                <a:gd name="T48" fmla="*/ 173 w 700"/>
                <a:gd name="T49" fmla="*/ 1325 h 563"/>
                <a:gd name="T50" fmla="*/ 295 w 700"/>
                <a:gd name="T51" fmla="*/ 1237 h 563"/>
                <a:gd name="T52" fmla="*/ 361 w 700"/>
                <a:gd name="T53" fmla="*/ 1272 h 563"/>
                <a:gd name="T54" fmla="*/ 376 w 700"/>
                <a:gd name="T55" fmla="*/ 1395 h 563"/>
                <a:gd name="T56" fmla="*/ 404 w 700"/>
                <a:gd name="T57" fmla="*/ 1365 h 563"/>
                <a:gd name="T58" fmla="*/ 416 w 700"/>
                <a:gd name="T59" fmla="*/ 1381 h 563"/>
                <a:gd name="T60" fmla="*/ 422 w 700"/>
                <a:gd name="T61" fmla="*/ 1381 h 563"/>
                <a:gd name="T62" fmla="*/ 428 w 700"/>
                <a:gd name="T63" fmla="*/ 1470 h 563"/>
                <a:gd name="T64" fmla="*/ 442 w 700"/>
                <a:gd name="T65" fmla="*/ 1628 h 563"/>
                <a:gd name="T66" fmla="*/ 508 w 700"/>
                <a:gd name="T67" fmla="*/ 1612 h 563"/>
                <a:gd name="T68" fmla="*/ 515 w 700"/>
                <a:gd name="T69" fmla="*/ 1663 h 563"/>
                <a:gd name="T70" fmla="*/ 583 w 700"/>
                <a:gd name="T71" fmla="*/ 1594 h 563"/>
                <a:gd name="T72" fmla="*/ 658 w 700"/>
                <a:gd name="T73" fmla="*/ 1432 h 563"/>
                <a:gd name="T74" fmla="*/ 711 w 700"/>
                <a:gd name="T75" fmla="*/ 1272 h 563"/>
                <a:gd name="T76" fmla="*/ 772 w 700"/>
                <a:gd name="T77" fmla="*/ 1061 h 563"/>
                <a:gd name="T78" fmla="*/ 785 w 700"/>
                <a:gd name="T79" fmla="*/ 884 h 563"/>
                <a:gd name="T80" fmla="*/ 752 w 700"/>
                <a:gd name="T81" fmla="*/ 760 h 563"/>
                <a:gd name="T82" fmla="*/ 745 w 700"/>
                <a:gd name="T83" fmla="*/ 693 h 563"/>
                <a:gd name="T84" fmla="*/ 731 w 700"/>
                <a:gd name="T85" fmla="*/ 568 h 563"/>
                <a:gd name="T86" fmla="*/ 691 w 700"/>
                <a:gd name="T87" fmla="*/ 425 h 563"/>
                <a:gd name="T88" fmla="*/ 684 w 700"/>
                <a:gd name="T89" fmla="*/ 248 h 563"/>
                <a:gd name="T90" fmla="*/ 658 w 700"/>
                <a:gd name="T91" fmla="*/ 88 h 563"/>
                <a:gd name="T92" fmla="*/ 637 w 700"/>
                <a:gd name="T93" fmla="*/ 53 h 563"/>
                <a:gd name="T94" fmla="*/ 630 w 700"/>
                <a:gd name="T95" fmla="*/ 125 h 563"/>
                <a:gd name="T96" fmla="*/ 617 w 700"/>
                <a:gd name="T97" fmla="*/ 268 h 563"/>
                <a:gd name="T98" fmla="*/ 536 w 700"/>
                <a:gd name="T99" fmla="*/ 338 h 563"/>
                <a:gd name="T100" fmla="*/ 508 w 700"/>
                <a:gd name="T101" fmla="*/ 179 h 563"/>
                <a:gd name="T102" fmla="*/ 529 w 700"/>
                <a:gd name="T103" fmla="*/ 88 h 563"/>
                <a:gd name="T104" fmla="*/ 508 w 700"/>
                <a:gd name="T105" fmla="*/ 88 h 563"/>
                <a:gd name="T106" fmla="*/ 471 w 700"/>
                <a:gd name="T107" fmla="*/ 69 h 5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00" h="563">
                  <a:moveTo>
                    <a:pt x="407" y="12"/>
                  </a:moveTo>
                  <a:lnTo>
                    <a:pt x="401" y="12"/>
                  </a:lnTo>
                  <a:lnTo>
                    <a:pt x="395" y="12"/>
                  </a:lnTo>
                  <a:lnTo>
                    <a:pt x="389" y="12"/>
                  </a:lnTo>
                  <a:lnTo>
                    <a:pt x="395" y="18"/>
                  </a:lnTo>
                  <a:lnTo>
                    <a:pt x="401" y="18"/>
                  </a:lnTo>
                  <a:lnTo>
                    <a:pt x="401" y="30"/>
                  </a:lnTo>
                  <a:lnTo>
                    <a:pt x="395" y="30"/>
                  </a:lnTo>
                  <a:lnTo>
                    <a:pt x="377" y="30"/>
                  </a:lnTo>
                  <a:lnTo>
                    <a:pt x="371" y="30"/>
                  </a:lnTo>
                  <a:lnTo>
                    <a:pt x="365" y="36"/>
                  </a:lnTo>
                  <a:lnTo>
                    <a:pt x="353" y="48"/>
                  </a:lnTo>
                  <a:lnTo>
                    <a:pt x="353" y="54"/>
                  </a:lnTo>
                  <a:lnTo>
                    <a:pt x="347" y="60"/>
                  </a:lnTo>
                  <a:lnTo>
                    <a:pt x="341" y="78"/>
                  </a:lnTo>
                  <a:lnTo>
                    <a:pt x="347" y="78"/>
                  </a:lnTo>
                  <a:lnTo>
                    <a:pt x="341" y="90"/>
                  </a:lnTo>
                  <a:lnTo>
                    <a:pt x="347" y="96"/>
                  </a:lnTo>
                  <a:lnTo>
                    <a:pt x="335" y="84"/>
                  </a:lnTo>
                  <a:lnTo>
                    <a:pt x="323" y="84"/>
                  </a:lnTo>
                  <a:lnTo>
                    <a:pt x="317" y="90"/>
                  </a:lnTo>
                  <a:lnTo>
                    <a:pt x="311" y="96"/>
                  </a:lnTo>
                  <a:lnTo>
                    <a:pt x="311" y="90"/>
                  </a:lnTo>
                  <a:lnTo>
                    <a:pt x="317" y="78"/>
                  </a:lnTo>
                  <a:lnTo>
                    <a:pt x="299" y="60"/>
                  </a:lnTo>
                  <a:lnTo>
                    <a:pt x="293" y="66"/>
                  </a:lnTo>
                  <a:lnTo>
                    <a:pt x="287" y="66"/>
                  </a:lnTo>
                  <a:lnTo>
                    <a:pt x="281" y="66"/>
                  </a:lnTo>
                  <a:lnTo>
                    <a:pt x="275" y="78"/>
                  </a:lnTo>
                  <a:lnTo>
                    <a:pt x="275" y="72"/>
                  </a:lnTo>
                  <a:lnTo>
                    <a:pt x="263" y="84"/>
                  </a:lnTo>
                  <a:lnTo>
                    <a:pt x="263" y="90"/>
                  </a:lnTo>
                  <a:lnTo>
                    <a:pt x="257" y="84"/>
                  </a:lnTo>
                  <a:lnTo>
                    <a:pt x="263" y="96"/>
                  </a:lnTo>
                  <a:lnTo>
                    <a:pt x="251" y="90"/>
                  </a:lnTo>
                  <a:lnTo>
                    <a:pt x="251" y="102"/>
                  </a:lnTo>
                  <a:lnTo>
                    <a:pt x="245" y="108"/>
                  </a:lnTo>
                  <a:lnTo>
                    <a:pt x="245" y="114"/>
                  </a:lnTo>
                  <a:lnTo>
                    <a:pt x="251" y="114"/>
                  </a:lnTo>
                  <a:lnTo>
                    <a:pt x="239" y="114"/>
                  </a:lnTo>
                  <a:lnTo>
                    <a:pt x="233" y="108"/>
                  </a:lnTo>
                  <a:lnTo>
                    <a:pt x="233" y="114"/>
                  </a:lnTo>
                  <a:lnTo>
                    <a:pt x="233" y="126"/>
                  </a:lnTo>
                  <a:lnTo>
                    <a:pt x="227" y="126"/>
                  </a:lnTo>
                  <a:lnTo>
                    <a:pt x="227" y="144"/>
                  </a:lnTo>
                  <a:lnTo>
                    <a:pt x="227" y="126"/>
                  </a:lnTo>
                  <a:lnTo>
                    <a:pt x="221" y="114"/>
                  </a:lnTo>
                  <a:lnTo>
                    <a:pt x="215" y="120"/>
                  </a:lnTo>
                  <a:lnTo>
                    <a:pt x="203" y="138"/>
                  </a:lnTo>
                  <a:lnTo>
                    <a:pt x="203" y="150"/>
                  </a:lnTo>
                  <a:lnTo>
                    <a:pt x="185" y="168"/>
                  </a:lnTo>
                  <a:lnTo>
                    <a:pt x="155" y="186"/>
                  </a:lnTo>
                  <a:lnTo>
                    <a:pt x="137" y="186"/>
                  </a:lnTo>
                  <a:lnTo>
                    <a:pt x="120" y="192"/>
                  </a:lnTo>
                  <a:lnTo>
                    <a:pt x="108" y="198"/>
                  </a:lnTo>
                  <a:lnTo>
                    <a:pt x="102" y="198"/>
                  </a:lnTo>
                  <a:lnTo>
                    <a:pt x="54" y="228"/>
                  </a:lnTo>
                  <a:lnTo>
                    <a:pt x="48" y="234"/>
                  </a:lnTo>
                  <a:lnTo>
                    <a:pt x="48" y="222"/>
                  </a:lnTo>
                  <a:lnTo>
                    <a:pt x="42" y="240"/>
                  </a:lnTo>
                  <a:lnTo>
                    <a:pt x="30" y="264"/>
                  </a:lnTo>
                  <a:lnTo>
                    <a:pt x="30" y="282"/>
                  </a:lnTo>
                  <a:lnTo>
                    <a:pt x="30" y="305"/>
                  </a:lnTo>
                  <a:lnTo>
                    <a:pt x="30" y="311"/>
                  </a:lnTo>
                  <a:lnTo>
                    <a:pt x="24" y="305"/>
                  </a:lnTo>
                  <a:lnTo>
                    <a:pt x="24" y="294"/>
                  </a:lnTo>
                  <a:lnTo>
                    <a:pt x="24" y="317"/>
                  </a:lnTo>
                  <a:lnTo>
                    <a:pt x="18" y="305"/>
                  </a:lnTo>
                  <a:lnTo>
                    <a:pt x="18" y="323"/>
                  </a:lnTo>
                  <a:lnTo>
                    <a:pt x="24" y="347"/>
                  </a:lnTo>
                  <a:lnTo>
                    <a:pt x="24" y="359"/>
                  </a:lnTo>
                  <a:lnTo>
                    <a:pt x="24" y="377"/>
                  </a:lnTo>
                  <a:lnTo>
                    <a:pt x="24" y="395"/>
                  </a:lnTo>
                  <a:lnTo>
                    <a:pt x="24" y="407"/>
                  </a:lnTo>
                  <a:lnTo>
                    <a:pt x="24" y="425"/>
                  </a:lnTo>
                  <a:lnTo>
                    <a:pt x="18" y="437"/>
                  </a:lnTo>
                  <a:lnTo>
                    <a:pt x="6" y="455"/>
                  </a:lnTo>
                  <a:lnTo>
                    <a:pt x="0" y="461"/>
                  </a:lnTo>
                  <a:lnTo>
                    <a:pt x="0" y="473"/>
                  </a:lnTo>
                  <a:lnTo>
                    <a:pt x="12" y="479"/>
                  </a:lnTo>
                  <a:lnTo>
                    <a:pt x="24" y="485"/>
                  </a:lnTo>
                  <a:lnTo>
                    <a:pt x="42" y="485"/>
                  </a:lnTo>
                  <a:lnTo>
                    <a:pt x="66" y="473"/>
                  </a:lnTo>
                  <a:lnTo>
                    <a:pt x="78" y="461"/>
                  </a:lnTo>
                  <a:lnTo>
                    <a:pt x="114" y="461"/>
                  </a:lnTo>
                  <a:lnTo>
                    <a:pt x="137" y="461"/>
                  </a:lnTo>
                  <a:lnTo>
                    <a:pt x="155" y="449"/>
                  </a:lnTo>
                  <a:lnTo>
                    <a:pt x="179" y="437"/>
                  </a:lnTo>
                  <a:lnTo>
                    <a:pt x="197" y="431"/>
                  </a:lnTo>
                  <a:lnTo>
                    <a:pt x="239" y="419"/>
                  </a:lnTo>
                  <a:lnTo>
                    <a:pt x="263" y="419"/>
                  </a:lnTo>
                  <a:lnTo>
                    <a:pt x="287" y="413"/>
                  </a:lnTo>
                  <a:lnTo>
                    <a:pt x="293" y="419"/>
                  </a:lnTo>
                  <a:lnTo>
                    <a:pt x="317" y="425"/>
                  </a:lnTo>
                  <a:lnTo>
                    <a:pt x="323" y="431"/>
                  </a:lnTo>
                  <a:lnTo>
                    <a:pt x="329" y="437"/>
                  </a:lnTo>
                  <a:lnTo>
                    <a:pt x="329" y="449"/>
                  </a:lnTo>
                  <a:lnTo>
                    <a:pt x="329" y="461"/>
                  </a:lnTo>
                  <a:lnTo>
                    <a:pt x="335" y="473"/>
                  </a:lnTo>
                  <a:lnTo>
                    <a:pt x="329" y="473"/>
                  </a:lnTo>
                  <a:lnTo>
                    <a:pt x="335" y="479"/>
                  </a:lnTo>
                  <a:lnTo>
                    <a:pt x="341" y="479"/>
                  </a:lnTo>
                  <a:lnTo>
                    <a:pt x="359" y="461"/>
                  </a:lnTo>
                  <a:lnTo>
                    <a:pt x="383" y="443"/>
                  </a:lnTo>
                  <a:lnTo>
                    <a:pt x="389" y="437"/>
                  </a:lnTo>
                  <a:lnTo>
                    <a:pt x="383" y="449"/>
                  </a:lnTo>
                  <a:lnTo>
                    <a:pt x="371" y="467"/>
                  </a:lnTo>
                  <a:lnTo>
                    <a:pt x="359" y="479"/>
                  </a:lnTo>
                  <a:lnTo>
                    <a:pt x="353" y="485"/>
                  </a:lnTo>
                  <a:lnTo>
                    <a:pt x="365" y="485"/>
                  </a:lnTo>
                  <a:lnTo>
                    <a:pt x="377" y="467"/>
                  </a:lnTo>
                  <a:lnTo>
                    <a:pt x="383" y="479"/>
                  </a:lnTo>
                  <a:lnTo>
                    <a:pt x="371" y="497"/>
                  </a:lnTo>
                  <a:lnTo>
                    <a:pt x="377" y="497"/>
                  </a:lnTo>
                  <a:lnTo>
                    <a:pt x="383" y="497"/>
                  </a:lnTo>
                  <a:lnTo>
                    <a:pt x="389" y="503"/>
                  </a:lnTo>
                  <a:lnTo>
                    <a:pt x="383" y="521"/>
                  </a:lnTo>
                  <a:lnTo>
                    <a:pt x="383" y="545"/>
                  </a:lnTo>
                  <a:lnTo>
                    <a:pt x="395" y="551"/>
                  </a:lnTo>
                  <a:lnTo>
                    <a:pt x="425" y="557"/>
                  </a:lnTo>
                  <a:lnTo>
                    <a:pt x="448" y="551"/>
                  </a:lnTo>
                  <a:lnTo>
                    <a:pt x="443" y="545"/>
                  </a:lnTo>
                  <a:lnTo>
                    <a:pt x="454" y="545"/>
                  </a:lnTo>
                  <a:lnTo>
                    <a:pt x="448" y="551"/>
                  </a:lnTo>
                  <a:lnTo>
                    <a:pt x="454" y="551"/>
                  </a:lnTo>
                  <a:lnTo>
                    <a:pt x="460" y="551"/>
                  </a:lnTo>
                  <a:lnTo>
                    <a:pt x="460" y="563"/>
                  </a:lnTo>
                  <a:lnTo>
                    <a:pt x="466" y="563"/>
                  </a:lnTo>
                  <a:lnTo>
                    <a:pt x="472" y="557"/>
                  </a:lnTo>
                  <a:lnTo>
                    <a:pt x="502" y="539"/>
                  </a:lnTo>
                  <a:lnTo>
                    <a:pt x="520" y="539"/>
                  </a:lnTo>
                  <a:lnTo>
                    <a:pt x="538" y="533"/>
                  </a:lnTo>
                  <a:lnTo>
                    <a:pt x="550" y="521"/>
                  </a:lnTo>
                  <a:lnTo>
                    <a:pt x="568" y="503"/>
                  </a:lnTo>
                  <a:lnTo>
                    <a:pt x="586" y="485"/>
                  </a:lnTo>
                  <a:lnTo>
                    <a:pt x="598" y="461"/>
                  </a:lnTo>
                  <a:lnTo>
                    <a:pt x="610" y="455"/>
                  </a:lnTo>
                  <a:lnTo>
                    <a:pt x="628" y="437"/>
                  </a:lnTo>
                  <a:lnTo>
                    <a:pt x="634" y="431"/>
                  </a:lnTo>
                  <a:lnTo>
                    <a:pt x="646" y="413"/>
                  </a:lnTo>
                  <a:lnTo>
                    <a:pt x="664" y="395"/>
                  </a:lnTo>
                  <a:lnTo>
                    <a:pt x="676" y="377"/>
                  </a:lnTo>
                  <a:lnTo>
                    <a:pt x="688" y="359"/>
                  </a:lnTo>
                  <a:lnTo>
                    <a:pt x="688" y="347"/>
                  </a:lnTo>
                  <a:lnTo>
                    <a:pt x="688" y="335"/>
                  </a:lnTo>
                  <a:lnTo>
                    <a:pt x="694" y="317"/>
                  </a:lnTo>
                  <a:lnTo>
                    <a:pt x="700" y="299"/>
                  </a:lnTo>
                  <a:lnTo>
                    <a:pt x="694" y="288"/>
                  </a:lnTo>
                  <a:lnTo>
                    <a:pt x="688" y="276"/>
                  </a:lnTo>
                  <a:lnTo>
                    <a:pt x="682" y="270"/>
                  </a:lnTo>
                  <a:lnTo>
                    <a:pt x="670" y="258"/>
                  </a:lnTo>
                  <a:lnTo>
                    <a:pt x="676" y="234"/>
                  </a:lnTo>
                  <a:lnTo>
                    <a:pt x="670" y="234"/>
                  </a:lnTo>
                  <a:lnTo>
                    <a:pt x="664" y="228"/>
                  </a:lnTo>
                  <a:lnTo>
                    <a:pt x="664" y="234"/>
                  </a:lnTo>
                  <a:lnTo>
                    <a:pt x="658" y="234"/>
                  </a:lnTo>
                  <a:lnTo>
                    <a:pt x="658" y="216"/>
                  </a:lnTo>
                  <a:lnTo>
                    <a:pt x="652" y="198"/>
                  </a:lnTo>
                  <a:lnTo>
                    <a:pt x="652" y="192"/>
                  </a:lnTo>
                  <a:lnTo>
                    <a:pt x="646" y="186"/>
                  </a:lnTo>
                  <a:lnTo>
                    <a:pt x="634" y="174"/>
                  </a:lnTo>
                  <a:lnTo>
                    <a:pt x="616" y="162"/>
                  </a:lnTo>
                  <a:lnTo>
                    <a:pt x="616" y="144"/>
                  </a:lnTo>
                  <a:lnTo>
                    <a:pt x="616" y="126"/>
                  </a:lnTo>
                  <a:lnTo>
                    <a:pt x="610" y="108"/>
                  </a:lnTo>
                  <a:lnTo>
                    <a:pt x="616" y="90"/>
                  </a:lnTo>
                  <a:lnTo>
                    <a:pt x="610" y="84"/>
                  </a:lnTo>
                  <a:lnTo>
                    <a:pt x="598" y="72"/>
                  </a:lnTo>
                  <a:lnTo>
                    <a:pt x="592" y="72"/>
                  </a:lnTo>
                  <a:lnTo>
                    <a:pt x="586" y="42"/>
                  </a:lnTo>
                  <a:lnTo>
                    <a:pt x="586" y="30"/>
                  </a:lnTo>
                  <a:lnTo>
                    <a:pt x="580" y="18"/>
                  </a:lnTo>
                  <a:lnTo>
                    <a:pt x="580" y="6"/>
                  </a:lnTo>
                  <a:lnTo>
                    <a:pt x="574" y="0"/>
                  </a:lnTo>
                  <a:lnTo>
                    <a:pt x="568" y="18"/>
                  </a:lnTo>
                  <a:lnTo>
                    <a:pt x="562" y="24"/>
                  </a:lnTo>
                  <a:lnTo>
                    <a:pt x="556" y="36"/>
                  </a:lnTo>
                  <a:lnTo>
                    <a:pt x="562" y="36"/>
                  </a:lnTo>
                  <a:lnTo>
                    <a:pt x="562" y="42"/>
                  </a:lnTo>
                  <a:lnTo>
                    <a:pt x="556" y="48"/>
                  </a:lnTo>
                  <a:lnTo>
                    <a:pt x="556" y="54"/>
                  </a:lnTo>
                  <a:lnTo>
                    <a:pt x="550" y="60"/>
                  </a:lnTo>
                  <a:lnTo>
                    <a:pt x="550" y="90"/>
                  </a:lnTo>
                  <a:lnTo>
                    <a:pt x="526" y="138"/>
                  </a:lnTo>
                  <a:lnTo>
                    <a:pt x="508" y="138"/>
                  </a:lnTo>
                  <a:lnTo>
                    <a:pt x="496" y="126"/>
                  </a:lnTo>
                  <a:lnTo>
                    <a:pt x="478" y="114"/>
                  </a:lnTo>
                  <a:lnTo>
                    <a:pt x="460" y="102"/>
                  </a:lnTo>
                  <a:lnTo>
                    <a:pt x="454" y="90"/>
                  </a:lnTo>
                  <a:lnTo>
                    <a:pt x="443" y="78"/>
                  </a:lnTo>
                  <a:lnTo>
                    <a:pt x="454" y="60"/>
                  </a:lnTo>
                  <a:lnTo>
                    <a:pt x="460" y="48"/>
                  </a:lnTo>
                  <a:lnTo>
                    <a:pt x="460" y="54"/>
                  </a:lnTo>
                  <a:lnTo>
                    <a:pt x="466" y="42"/>
                  </a:lnTo>
                  <a:lnTo>
                    <a:pt x="472" y="30"/>
                  </a:lnTo>
                  <a:lnTo>
                    <a:pt x="466" y="24"/>
                  </a:lnTo>
                  <a:lnTo>
                    <a:pt x="460" y="36"/>
                  </a:lnTo>
                  <a:lnTo>
                    <a:pt x="460" y="30"/>
                  </a:lnTo>
                  <a:lnTo>
                    <a:pt x="454" y="30"/>
                  </a:lnTo>
                  <a:lnTo>
                    <a:pt x="454" y="24"/>
                  </a:lnTo>
                  <a:lnTo>
                    <a:pt x="443" y="30"/>
                  </a:lnTo>
                  <a:lnTo>
                    <a:pt x="431" y="30"/>
                  </a:lnTo>
                  <a:lnTo>
                    <a:pt x="419" y="24"/>
                  </a:lnTo>
                  <a:lnTo>
                    <a:pt x="407" y="12"/>
                  </a:lnTo>
                  <a:close/>
                </a:path>
              </a:pathLst>
            </a:custGeom>
            <a:solidFill>
              <a:srgbClr val="415A6B"/>
            </a:solidFill>
            <a:ln w="9525">
              <a:solidFill>
                <a:srgbClr val="000000"/>
              </a:solidFill>
              <a:prstDash val="solid"/>
              <a:round/>
              <a:headEnd/>
              <a:tailEnd/>
            </a:ln>
          </p:spPr>
          <p:txBody>
            <a:bodyPr/>
            <a:lstStyle/>
            <a:p>
              <a:endParaRPr lang="en-US"/>
            </a:p>
          </p:txBody>
        </p:sp>
        <p:sp>
          <p:nvSpPr>
            <p:cNvPr id="11493" name="Freeform 247"/>
            <p:cNvSpPr>
              <a:spLocks noChangeAspect="1"/>
            </p:cNvSpPr>
            <p:nvPr/>
          </p:nvSpPr>
          <p:spPr bwMode="auto">
            <a:xfrm>
              <a:off x="4880" y="3528"/>
              <a:ext cx="72" cy="60"/>
            </a:xfrm>
            <a:custGeom>
              <a:avLst/>
              <a:gdLst>
                <a:gd name="T0" fmla="*/ 30 w 71"/>
                <a:gd name="T1" fmla="*/ 128 h 53"/>
                <a:gd name="T2" fmla="*/ 12 w 71"/>
                <a:gd name="T3" fmla="*/ 162 h 53"/>
                <a:gd name="T4" fmla="*/ 0 w 71"/>
                <a:gd name="T5" fmla="*/ 145 h 53"/>
                <a:gd name="T6" fmla="*/ 0 w 71"/>
                <a:gd name="T7" fmla="*/ 145 h 53"/>
                <a:gd name="T8" fmla="*/ 0 w 71"/>
                <a:gd name="T9" fmla="*/ 89 h 53"/>
                <a:gd name="T10" fmla="*/ 6 w 71"/>
                <a:gd name="T11" fmla="*/ 89 h 53"/>
                <a:gd name="T12" fmla="*/ 6 w 71"/>
                <a:gd name="T13" fmla="*/ 89 h 53"/>
                <a:gd name="T14" fmla="*/ 12 w 71"/>
                <a:gd name="T15" fmla="*/ 18 h 53"/>
                <a:gd name="T16" fmla="*/ 18 w 71"/>
                <a:gd name="T17" fmla="*/ 0 h 53"/>
                <a:gd name="T18" fmla="*/ 30 w 71"/>
                <a:gd name="T19" fmla="*/ 18 h 53"/>
                <a:gd name="T20" fmla="*/ 50 w 71"/>
                <a:gd name="T21" fmla="*/ 37 h 53"/>
                <a:gd name="T22" fmla="*/ 56 w 71"/>
                <a:gd name="T23" fmla="*/ 18 h 53"/>
                <a:gd name="T24" fmla="*/ 80 w 71"/>
                <a:gd name="T25" fmla="*/ 0 h 53"/>
                <a:gd name="T26" fmla="*/ 62 w 71"/>
                <a:gd name="T27" fmla="*/ 89 h 53"/>
                <a:gd name="T28" fmla="*/ 56 w 71"/>
                <a:gd name="T29" fmla="*/ 75 h 53"/>
                <a:gd name="T30" fmla="*/ 30 w 71"/>
                <a:gd name="T31" fmla="*/ 145 h 53"/>
                <a:gd name="T32" fmla="*/ 45 w 71"/>
                <a:gd name="T33" fmla="*/ 128 h 53"/>
                <a:gd name="T34" fmla="*/ 30 w 71"/>
                <a:gd name="T35" fmla="*/ 128 h 53"/>
                <a:gd name="T36" fmla="*/ 30 w 71"/>
                <a:gd name="T37" fmla="*/ 128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 h="53">
                  <a:moveTo>
                    <a:pt x="30" y="42"/>
                  </a:moveTo>
                  <a:lnTo>
                    <a:pt x="12" y="53"/>
                  </a:lnTo>
                  <a:lnTo>
                    <a:pt x="0" y="48"/>
                  </a:lnTo>
                  <a:lnTo>
                    <a:pt x="0" y="30"/>
                  </a:lnTo>
                  <a:lnTo>
                    <a:pt x="6" y="30"/>
                  </a:lnTo>
                  <a:lnTo>
                    <a:pt x="12" y="6"/>
                  </a:lnTo>
                  <a:lnTo>
                    <a:pt x="18" y="0"/>
                  </a:lnTo>
                  <a:lnTo>
                    <a:pt x="30" y="6"/>
                  </a:lnTo>
                  <a:lnTo>
                    <a:pt x="41" y="12"/>
                  </a:lnTo>
                  <a:lnTo>
                    <a:pt x="47" y="6"/>
                  </a:lnTo>
                  <a:lnTo>
                    <a:pt x="71" y="0"/>
                  </a:lnTo>
                  <a:lnTo>
                    <a:pt x="53" y="30"/>
                  </a:lnTo>
                  <a:lnTo>
                    <a:pt x="47" y="24"/>
                  </a:lnTo>
                  <a:lnTo>
                    <a:pt x="30" y="48"/>
                  </a:lnTo>
                  <a:lnTo>
                    <a:pt x="36" y="42"/>
                  </a:lnTo>
                  <a:lnTo>
                    <a:pt x="30" y="42"/>
                  </a:lnTo>
                  <a:close/>
                </a:path>
              </a:pathLst>
            </a:custGeom>
            <a:solidFill>
              <a:srgbClr val="415A6B"/>
            </a:solidFill>
            <a:ln w="9525">
              <a:solidFill>
                <a:srgbClr val="000000"/>
              </a:solidFill>
              <a:prstDash val="solid"/>
              <a:round/>
              <a:headEnd/>
              <a:tailEnd/>
            </a:ln>
          </p:spPr>
          <p:txBody>
            <a:bodyPr/>
            <a:lstStyle/>
            <a:p>
              <a:endParaRPr lang="en-US"/>
            </a:p>
          </p:txBody>
        </p:sp>
        <p:sp>
          <p:nvSpPr>
            <p:cNvPr id="11494" name="Freeform 248"/>
            <p:cNvSpPr>
              <a:spLocks noChangeAspect="1"/>
            </p:cNvSpPr>
            <p:nvPr/>
          </p:nvSpPr>
          <p:spPr bwMode="auto">
            <a:xfrm>
              <a:off x="5644" y="3002"/>
              <a:ext cx="24" cy="20"/>
            </a:xfrm>
            <a:custGeom>
              <a:avLst/>
              <a:gdLst>
                <a:gd name="T0" fmla="*/ 24 w 24"/>
                <a:gd name="T1" fmla="*/ 30 h 18"/>
                <a:gd name="T2" fmla="*/ 0 w 24"/>
                <a:gd name="T3" fmla="*/ 46 h 18"/>
                <a:gd name="T4" fmla="*/ 0 w 24"/>
                <a:gd name="T5" fmla="*/ 16 h 18"/>
                <a:gd name="T6" fmla="*/ 18 w 24"/>
                <a:gd name="T7" fmla="*/ 0 h 18"/>
                <a:gd name="T8" fmla="*/ 24 w 24"/>
                <a:gd name="T9" fmla="*/ 30 h 18"/>
                <a:gd name="T10" fmla="*/ 24 w 24"/>
                <a:gd name="T11" fmla="*/ 3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0" y="18"/>
                  </a:lnTo>
                  <a:lnTo>
                    <a:pt x="0" y="6"/>
                  </a:lnTo>
                  <a:lnTo>
                    <a:pt x="18"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1495" name="Freeform 249"/>
            <p:cNvSpPr>
              <a:spLocks noChangeAspect="1"/>
            </p:cNvSpPr>
            <p:nvPr/>
          </p:nvSpPr>
          <p:spPr bwMode="auto">
            <a:xfrm>
              <a:off x="5668" y="2975"/>
              <a:ext cx="24" cy="20"/>
            </a:xfrm>
            <a:custGeom>
              <a:avLst/>
              <a:gdLst>
                <a:gd name="T0" fmla="*/ 18 w 24"/>
                <a:gd name="T1" fmla="*/ 30 h 18"/>
                <a:gd name="T2" fmla="*/ 24 w 24"/>
                <a:gd name="T3" fmla="*/ 0 h 18"/>
                <a:gd name="T4" fmla="*/ 6 w 24"/>
                <a:gd name="T5" fmla="*/ 30 h 18"/>
                <a:gd name="T6" fmla="*/ 0 w 24"/>
                <a:gd name="T7" fmla="*/ 46 h 18"/>
                <a:gd name="T8" fmla="*/ 18 w 24"/>
                <a:gd name="T9" fmla="*/ 3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18" y="12"/>
                  </a:moveTo>
                  <a:lnTo>
                    <a:pt x="24" y="0"/>
                  </a:lnTo>
                  <a:lnTo>
                    <a:pt x="6" y="12"/>
                  </a:lnTo>
                  <a:lnTo>
                    <a:pt x="0" y="18"/>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11496" name="Freeform 250"/>
            <p:cNvSpPr>
              <a:spLocks noChangeAspect="1"/>
            </p:cNvSpPr>
            <p:nvPr/>
          </p:nvSpPr>
          <p:spPr bwMode="auto">
            <a:xfrm>
              <a:off x="5401" y="3063"/>
              <a:ext cx="37" cy="47"/>
            </a:xfrm>
            <a:custGeom>
              <a:avLst/>
              <a:gdLst>
                <a:gd name="T0" fmla="*/ 45 w 36"/>
                <a:gd name="T1" fmla="*/ 116 h 42"/>
                <a:gd name="T2" fmla="*/ 33 w 36"/>
                <a:gd name="T3" fmla="*/ 116 h 42"/>
                <a:gd name="T4" fmla="*/ 12 w 36"/>
                <a:gd name="T5" fmla="*/ 84 h 42"/>
                <a:gd name="T6" fmla="*/ 0 w 36"/>
                <a:gd name="T7" fmla="*/ 34 h 42"/>
                <a:gd name="T8" fmla="*/ 0 w 36"/>
                <a:gd name="T9" fmla="*/ 0 h 42"/>
                <a:gd name="T10" fmla="*/ 6 w 36"/>
                <a:gd name="T11" fmla="*/ 34 h 42"/>
                <a:gd name="T12" fmla="*/ 27 w 36"/>
                <a:gd name="T13" fmla="*/ 67 h 42"/>
                <a:gd name="T14" fmla="*/ 39 w 36"/>
                <a:gd name="T15" fmla="*/ 98 h 42"/>
                <a:gd name="T16" fmla="*/ 45 w 36"/>
                <a:gd name="T17" fmla="*/ 116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42">
                  <a:moveTo>
                    <a:pt x="36" y="42"/>
                  </a:moveTo>
                  <a:lnTo>
                    <a:pt x="24" y="42"/>
                  </a:lnTo>
                  <a:lnTo>
                    <a:pt x="12" y="30"/>
                  </a:lnTo>
                  <a:lnTo>
                    <a:pt x="0" y="12"/>
                  </a:lnTo>
                  <a:lnTo>
                    <a:pt x="0" y="0"/>
                  </a:lnTo>
                  <a:lnTo>
                    <a:pt x="6" y="12"/>
                  </a:lnTo>
                  <a:lnTo>
                    <a:pt x="18" y="24"/>
                  </a:lnTo>
                  <a:lnTo>
                    <a:pt x="30" y="36"/>
                  </a:lnTo>
                  <a:lnTo>
                    <a:pt x="36" y="42"/>
                  </a:lnTo>
                  <a:close/>
                </a:path>
              </a:pathLst>
            </a:custGeom>
            <a:solidFill>
              <a:srgbClr val="6F73BF"/>
            </a:solidFill>
            <a:ln w="9525">
              <a:solidFill>
                <a:srgbClr val="000000"/>
              </a:solidFill>
              <a:prstDash val="solid"/>
              <a:round/>
              <a:headEnd/>
              <a:tailEnd/>
            </a:ln>
          </p:spPr>
          <p:txBody>
            <a:bodyPr/>
            <a:lstStyle/>
            <a:p>
              <a:endParaRPr lang="en-US"/>
            </a:p>
          </p:txBody>
        </p:sp>
        <p:sp>
          <p:nvSpPr>
            <p:cNvPr id="11497" name="Freeform 251"/>
            <p:cNvSpPr>
              <a:spLocks noChangeAspect="1"/>
            </p:cNvSpPr>
            <p:nvPr/>
          </p:nvSpPr>
          <p:spPr bwMode="auto">
            <a:xfrm>
              <a:off x="5172" y="3521"/>
              <a:ext cx="199" cy="135"/>
            </a:xfrm>
            <a:custGeom>
              <a:avLst/>
              <a:gdLst>
                <a:gd name="T0" fmla="*/ 134 w 197"/>
                <a:gd name="T1" fmla="*/ 204 h 119"/>
                <a:gd name="T2" fmla="*/ 128 w 197"/>
                <a:gd name="T3" fmla="*/ 164 h 119"/>
                <a:gd name="T4" fmla="*/ 128 w 197"/>
                <a:gd name="T5" fmla="*/ 164 h 119"/>
                <a:gd name="T6" fmla="*/ 122 w 197"/>
                <a:gd name="T7" fmla="*/ 164 h 119"/>
                <a:gd name="T8" fmla="*/ 128 w 197"/>
                <a:gd name="T9" fmla="*/ 204 h 119"/>
                <a:gd name="T10" fmla="*/ 116 w 197"/>
                <a:gd name="T11" fmla="*/ 221 h 119"/>
                <a:gd name="T12" fmla="*/ 110 w 197"/>
                <a:gd name="T13" fmla="*/ 221 h 119"/>
                <a:gd name="T14" fmla="*/ 104 w 197"/>
                <a:gd name="T15" fmla="*/ 238 h 119"/>
                <a:gd name="T16" fmla="*/ 98 w 197"/>
                <a:gd name="T17" fmla="*/ 276 h 119"/>
                <a:gd name="T18" fmla="*/ 98 w 197"/>
                <a:gd name="T19" fmla="*/ 276 h 119"/>
                <a:gd name="T20" fmla="*/ 75 w 197"/>
                <a:gd name="T21" fmla="*/ 332 h 119"/>
                <a:gd name="T22" fmla="*/ 30 w 197"/>
                <a:gd name="T23" fmla="*/ 370 h 119"/>
                <a:gd name="T24" fmla="*/ 18 w 197"/>
                <a:gd name="T25" fmla="*/ 370 h 119"/>
                <a:gd name="T26" fmla="*/ 6 w 197"/>
                <a:gd name="T27" fmla="*/ 348 h 119"/>
                <a:gd name="T28" fmla="*/ 0 w 197"/>
                <a:gd name="T29" fmla="*/ 332 h 119"/>
                <a:gd name="T30" fmla="*/ 0 w 197"/>
                <a:gd name="T31" fmla="*/ 332 h 119"/>
                <a:gd name="T32" fmla="*/ 0 w 197"/>
                <a:gd name="T33" fmla="*/ 332 h 119"/>
                <a:gd name="T34" fmla="*/ 6 w 197"/>
                <a:gd name="T35" fmla="*/ 313 h 119"/>
                <a:gd name="T36" fmla="*/ 12 w 197"/>
                <a:gd name="T37" fmla="*/ 313 h 119"/>
                <a:gd name="T38" fmla="*/ 18 w 197"/>
                <a:gd name="T39" fmla="*/ 297 h 119"/>
                <a:gd name="T40" fmla="*/ 18 w 197"/>
                <a:gd name="T41" fmla="*/ 297 h 119"/>
                <a:gd name="T42" fmla="*/ 24 w 197"/>
                <a:gd name="T43" fmla="*/ 276 h 119"/>
                <a:gd name="T44" fmla="*/ 30 w 197"/>
                <a:gd name="T45" fmla="*/ 258 h 119"/>
                <a:gd name="T46" fmla="*/ 42 w 197"/>
                <a:gd name="T47" fmla="*/ 258 h 119"/>
                <a:gd name="T48" fmla="*/ 75 w 197"/>
                <a:gd name="T49" fmla="*/ 221 h 119"/>
                <a:gd name="T50" fmla="*/ 81 w 197"/>
                <a:gd name="T51" fmla="*/ 204 h 119"/>
                <a:gd name="T52" fmla="*/ 116 w 197"/>
                <a:gd name="T53" fmla="*/ 164 h 119"/>
                <a:gd name="T54" fmla="*/ 128 w 197"/>
                <a:gd name="T55" fmla="*/ 145 h 119"/>
                <a:gd name="T56" fmla="*/ 146 w 197"/>
                <a:gd name="T57" fmla="*/ 112 h 119"/>
                <a:gd name="T58" fmla="*/ 140 w 197"/>
                <a:gd name="T59" fmla="*/ 112 h 119"/>
                <a:gd name="T60" fmla="*/ 156 w 197"/>
                <a:gd name="T61" fmla="*/ 75 h 119"/>
                <a:gd name="T62" fmla="*/ 197 w 197"/>
                <a:gd name="T63" fmla="*/ 0 h 119"/>
                <a:gd name="T64" fmla="*/ 203 w 197"/>
                <a:gd name="T65" fmla="*/ 0 h 119"/>
                <a:gd name="T66" fmla="*/ 197 w 197"/>
                <a:gd name="T67" fmla="*/ 18 h 119"/>
                <a:gd name="T68" fmla="*/ 197 w 197"/>
                <a:gd name="T69" fmla="*/ 37 h 119"/>
                <a:gd name="T70" fmla="*/ 209 w 197"/>
                <a:gd name="T71" fmla="*/ 37 h 119"/>
                <a:gd name="T72" fmla="*/ 209 w 197"/>
                <a:gd name="T73" fmla="*/ 37 h 119"/>
                <a:gd name="T74" fmla="*/ 209 w 197"/>
                <a:gd name="T75" fmla="*/ 37 h 119"/>
                <a:gd name="T76" fmla="*/ 209 w 197"/>
                <a:gd name="T77" fmla="*/ 37 h 119"/>
                <a:gd name="T78" fmla="*/ 215 w 197"/>
                <a:gd name="T79" fmla="*/ 37 h 119"/>
                <a:gd name="T80" fmla="*/ 209 w 197"/>
                <a:gd name="T81" fmla="*/ 75 h 119"/>
                <a:gd name="T82" fmla="*/ 185 w 197"/>
                <a:gd name="T83" fmla="*/ 112 h 119"/>
                <a:gd name="T84" fmla="*/ 156 w 197"/>
                <a:gd name="T85" fmla="*/ 164 h 119"/>
                <a:gd name="T86" fmla="*/ 146 w 197"/>
                <a:gd name="T87" fmla="*/ 164 h 119"/>
                <a:gd name="T88" fmla="*/ 146 w 197"/>
                <a:gd name="T89" fmla="*/ 184 h 119"/>
                <a:gd name="T90" fmla="*/ 134 w 197"/>
                <a:gd name="T91" fmla="*/ 184 h 119"/>
                <a:gd name="T92" fmla="*/ 146 w 197"/>
                <a:gd name="T93" fmla="*/ 184 h 119"/>
                <a:gd name="T94" fmla="*/ 146 w 197"/>
                <a:gd name="T95" fmla="*/ 204 h 119"/>
                <a:gd name="T96" fmla="*/ 134 w 197"/>
                <a:gd name="T97" fmla="*/ 204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97" h="119">
                  <a:moveTo>
                    <a:pt x="125" y="65"/>
                  </a:moveTo>
                  <a:lnTo>
                    <a:pt x="119" y="54"/>
                  </a:lnTo>
                  <a:lnTo>
                    <a:pt x="113" y="54"/>
                  </a:lnTo>
                  <a:lnTo>
                    <a:pt x="119" y="65"/>
                  </a:lnTo>
                  <a:lnTo>
                    <a:pt x="107" y="71"/>
                  </a:lnTo>
                  <a:lnTo>
                    <a:pt x="101" y="71"/>
                  </a:lnTo>
                  <a:lnTo>
                    <a:pt x="95" y="77"/>
                  </a:lnTo>
                  <a:lnTo>
                    <a:pt x="89" y="89"/>
                  </a:lnTo>
                  <a:lnTo>
                    <a:pt x="66" y="107"/>
                  </a:lnTo>
                  <a:lnTo>
                    <a:pt x="30" y="119"/>
                  </a:lnTo>
                  <a:lnTo>
                    <a:pt x="18" y="119"/>
                  </a:lnTo>
                  <a:lnTo>
                    <a:pt x="6" y="113"/>
                  </a:lnTo>
                  <a:lnTo>
                    <a:pt x="0" y="107"/>
                  </a:lnTo>
                  <a:lnTo>
                    <a:pt x="6" y="101"/>
                  </a:lnTo>
                  <a:lnTo>
                    <a:pt x="12" y="101"/>
                  </a:lnTo>
                  <a:lnTo>
                    <a:pt x="18" y="95"/>
                  </a:lnTo>
                  <a:lnTo>
                    <a:pt x="24" y="89"/>
                  </a:lnTo>
                  <a:lnTo>
                    <a:pt x="30" y="83"/>
                  </a:lnTo>
                  <a:lnTo>
                    <a:pt x="42" y="83"/>
                  </a:lnTo>
                  <a:lnTo>
                    <a:pt x="66" y="71"/>
                  </a:lnTo>
                  <a:lnTo>
                    <a:pt x="72" y="65"/>
                  </a:lnTo>
                  <a:lnTo>
                    <a:pt x="107" y="54"/>
                  </a:lnTo>
                  <a:lnTo>
                    <a:pt x="119" y="48"/>
                  </a:lnTo>
                  <a:lnTo>
                    <a:pt x="137" y="36"/>
                  </a:lnTo>
                  <a:lnTo>
                    <a:pt x="131" y="36"/>
                  </a:lnTo>
                  <a:lnTo>
                    <a:pt x="143" y="24"/>
                  </a:lnTo>
                  <a:lnTo>
                    <a:pt x="179" y="0"/>
                  </a:lnTo>
                  <a:lnTo>
                    <a:pt x="185" y="0"/>
                  </a:lnTo>
                  <a:lnTo>
                    <a:pt x="179" y="6"/>
                  </a:lnTo>
                  <a:lnTo>
                    <a:pt x="179" y="12"/>
                  </a:lnTo>
                  <a:lnTo>
                    <a:pt x="191" y="12"/>
                  </a:lnTo>
                  <a:lnTo>
                    <a:pt x="197" y="12"/>
                  </a:lnTo>
                  <a:lnTo>
                    <a:pt x="191" y="24"/>
                  </a:lnTo>
                  <a:lnTo>
                    <a:pt x="167" y="36"/>
                  </a:lnTo>
                  <a:lnTo>
                    <a:pt x="143" y="54"/>
                  </a:lnTo>
                  <a:lnTo>
                    <a:pt x="137" y="54"/>
                  </a:lnTo>
                  <a:lnTo>
                    <a:pt x="137" y="59"/>
                  </a:lnTo>
                  <a:lnTo>
                    <a:pt x="125" y="59"/>
                  </a:lnTo>
                  <a:lnTo>
                    <a:pt x="137" y="59"/>
                  </a:lnTo>
                  <a:lnTo>
                    <a:pt x="137" y="65"/>
                  </a:lnTo>
                  <a:lnTo>
                    <a:pt x="125" y="65"/>
                  </a:lnTo>
                  <a:close/>
                </a:path>
              </a:pathLst>
            </a:custGeom>
            <a:solidFill>
              <a:srgbClr val="415A6B"/>
            </a:solidFill>
            <a:ln w="9525">
              <a:solidFill>
                <a:srgbClr val="000000"/>
              </a:solidFill>
              <a:prstDash val="solid"/>
              <a:round/>
              <a:headEnd/>
              <a:tailEnd/>
            </a:ln>
          </p:spPr>
          <p:txBody>
            <a:bodyPr/>
            <a:lstStyle/>
            <a:p>
              <a:endParaRPr lang="en-US"/>
            </a:p>
          </p:txBody>
        </p:sp>
        <p:sp>
          <p:nvSpPr>
            <p:cNvPr id="11498" name="Freeform 252"/>
            <p:cNvSpPr>
              <a:spLocks noChangeAspect="1"/>
            </p:cNvSpPr>
            <p:nvPr/>
          </p:nvSpPr>
          <p:spPr bwMode="auto">
            <a:xfrm>
              <a:off x="5377" y="3386"/>
              <a:ext cx="116" cy="162"/>
            </a:xfrm>
            <a:custGeom>
              <a:avLst/>
              <a:gdLst>
                <a:gd name="T0" fmla="*/ 12 w 114"/>
                <a:gd name="T1" fmla="*/ 277 h 144"/>
                <a:gd name="T2" fmla="*/ 24 w 114"/>
                <a:gd name="T3" fmla="*/ 330 h 144"/>
                <a:gd name="T4" fmla="*/ 0 w 114"/>
                <a:gd name="T5" fmla="*/ 398 h 144"/>
                <a:gd name="T6" fmla="*/ 6 w 114"/>
                <a:gd name="T7" fmla="*/ 417 h 144"/>
                <a:gd name="T8" fmla="*/ 39 w 114"/>
                <a:gd name="T9" fmla="*/ 366 h 144"/>
                <a:gd name="T10" fmla="*/ 63 w 114"/>
                <a:gd name="T11" fmla="*/ 330 h 144"/>
                <a:gd name="T12" fmla="*/ 75 w 114"/>
                <a:gd name="T13" fmla="*/ 277 h 144"/>
                <a:gd name="T14" fmla="*/ 100 w 114"/>
                <a:gd name="T15" fmla="*/ 277 h 144"/>
                <a:gd name="T16" fmla="*/ 108 w 114"/>
                <a:gd name="T17" fmla="*/ 243 h 144"/>
                <a:gd name="T18" fmla="*/ 132 w 114"/>
                <a:gd name="T19" fmla="*/ 190 h 144"/>
                <a:gd name="T20" fmla="*/ 126 w 114"/>
                <a:gd name="T21" fmla="*/ 178 h 144"/>
                <a:gd name="T22" fmla="*/ 108 w 114"/>
                <a:gd name="T23" fmla="*/ 206 h 144"/>
                <a:gd name="T24" fmla="*/ 81 w 114"/>
                <a:gd name="T25" fmla="*/ 178 h 144"/>
                <a:gd name="T26" fmla="*/ 88 w 114"/>
                <a:gd name="T27" fmla="*/ 124 h 144"/>
                <a:gd name="T28" fmla="*/ 81 w 114"/>
                <a:gd name="T29" fmla="*/ 159 h 144"/>
                <a:gd name="T30" fmla="*/ 69 w 114"/>
                <a:gd name="T31" fmla="*/ 141 h 144"/>
                <a:gd name="T32" fmla="*/ 75 w 114"/>
                <a:gd name="T33" fmla="*/ 124 h 144"/>
                <a:gd name="T34" fmla="*/ 81 w 114"/>
                <a:gd name="T35" fmla="*/ 69 h 144"/>
                <a:gd name="T36" fmla="*/ 81 w 114"/>
                <a:gd name="T37" fmla="*/ 53 h 144"/>
                <a:gd name="T38" fmla="*/ 81 w 114"/>
                <a:gd name="T39" fmla="*/ 53 h 144"/>
                <a:gd name="T40" fmla="*/ 75 w 114"/>
                <a:gd name="T41" fmla="*/ 18 h 144"/>
                <a:gd name="T42" fmla="*/ 69 w 114"/>
                <a:gd name="T43" fmla="*/ 0 h 144"/>
                <a:gd name="T44" fmla="*/ 69 w 114"/>
                <a:gd name="T45" fmla="*/ 0 h 144"/>
                <a:gd name="T46" fmla="*/ 69 w 114"/>
                <a:gd name="T47" fmla="*/ 37 h 144"/>
                <a:gd name="T48" fmla="*/ 69 w 114"/>
                <a:gd name="T49" fmla="*/ 53 h 144"/>
                <a:gd name="T50" fmla="*/ 63 w 114"/>
                <a:gd name="T51" fmla="*/ 105 h 144"/>
                <a:gd name="T52" fmla="*/ 69 w 114"/>
                <a:gd name="T53" fmla="*/ 88 h 144"/>
                <a:gd name="T54" fmla="*/ 69 w 114"/>
                <a:gd name="T55" fmla="*/ 105 h 144"/>
                <a:gd name="T56" fmla="*/ 69 w 114"/>
                <a:gd name="T57" fmla="*/ 105 h 144"/>
                <a:gd name="T58" fmla="*/ 69 w 114"/>
                <a:gd name="T59" fmla="*/ 124 h 144"/>
                <a:gd name="T60" fmla="*/ 63 w 114"/>
                <a:gd name="T61" fmla="*/ 159 h 144"/>
                <a:gd name="T62" fmla="*/ 69 w 114"/>
                <a:gd name="T63" fmla="*/ 141 h 144"/>
                <a:gd name="T64" fmla="*/ 63 w 114"/>
                <a:gd name="T65" fmla="*/ 159 h 144"/>
                <a:gd name="T66" fmla="*/ 63 w 114"/>
                <a:gd name="T67" fmla="*/ 190 h 144"/>
                <a:gd name="T68" fmla="*/ 45 w 114"/>
                <a:gd name="T69" fmla="*/ 243 h 144"/>
                <a:gd name="T70" fmla="*/ 12 w 114"/>
                <a:gd name="T71" fmla="*/ 277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4" h="144">
                  <a:moveTo>
                    <a:pt x="12" y="96"/>
                  </a:moveTo>
                  <a:lnTo>
                    <a:pt x="24" y="114"/>
                  </a:lnTo>
                  <a:lnTo>
                    <a:pt x="0" y="138"/>
                  </a:lnTo>
                  <a:lnTo>
                    <a:pt x="6" y="144"/>
                  </a:lnTo>
                  <a:lnTo>
                    <a:pt x="30" y="126"/>
                  </a:lnTo>
                  <a:lnTo>
                    <a:pt x="54" y="114"/>
                  </a:lnTo>
                  <a:lnTo>
                    <a:pt x="66" y="96"/>
                  </a:lnTo>
                  <a:lnTo>
                    <a:pt x="84" y="96"/>
                  </a:lnTo>
                  <a:lnTo>
                    <a:pt x="90" y="84"/>
                  </a:lnTo>
                  <a:lnTo>
                    <a:pt x="114" y="66"/>
                  </a:lnTo>
                  <a:lnTo>
                    <a:pt x="108" y="60"/>
                  </a:lnTo>
                  <a:lnTo>
                    <a:pt x="90" y="72"/>
                  </a:lnTo>
                  <a:lnTo>
                    <a:pt x="72" y="60"/>
                  </a:lnTo>
                  <a:lnTo>
                    <a:pt x="78" y="42"/>
                  </a:lnTo>
                  <a:lnTo>
                    <a:pt x="72" y="54"/>
                  </a:lnTo>
                  <a:lnTo>
                    <a:pt x="60" y="48"/>
                  </a:lnTo>
                  <a:lnTo>
                    <a:pt x="66" y="42"/>
                  </a:lnTo>
                  <a:lnTo>
                    <a:pt x="72" y="24"/>
                  </a:lnTo>
                  <a:lnTo>
                    <a:pt x="72" y="18"/>
                  </a:lnTo>
                  <a:lnTo>
                    <a:pt x="66" y="6"/>
                  </a:lnTo>
                  <a:lnTo>
                    <a:pt x="60" y="0"/>
                  </a:lnTo>
                  <a:lnTo>
                    <a:pt x="60" y="12"/>
                  </a:lnTo>
                  <a:lnTo>
                    <a:pt x="60" y="18"/>
                  </a:lnTo>
                  <a:lnTo>
                    <a:pt x="54" y="36"/>
                  </a:lnTo>
                  <a:lnTo>
                    <a:pt x="60" y="30"/>
                  </a:lnTo>
                  <a:lnTo>
                    <a:pt x="60" y="36"/>
                  </a:lnTo>
                  <a:lnTo>
                    <a:pt x="60" y="42"/>
                  </a:lnTo>
                  <a:lnTo>
                    <a:pt x="54" y="54"/>
                  </a:lnTo>
                  <a:lnTo>
                    <a:pt x="60" y="48"/>
                  </a:lnTo>
                  <a:lnTo>
                    <a:pt x="54" y="54"/>
                  </a:lnTo>
                  <a:lnTo>
                    <a:pt x="54" y="66"/>
                  </a:lnTo>
                  <a:lnTo>
                    <a:pt x="36" y="84"/>
                  </a:lnTo>
                  <a:lnTo>
                    <a:pt x="12" y="96"/>
                  </a:lnTo>
                  <a:close/>
                </a:path>
              </a:pathLst>
            </a:custGeom>
            <a:solidFill>
              <a:srgbClr val="415A6B"/>
            </a:solidFill>
            <a:ln w="9525">
              <a:solidFill>
                <a:srgbClr val="000000"/>
              </a:solidFill>
              <a:prstDash val="solid"/>
              <a:round/>
              <a:headEnd/>
              <a:tailEnd/>
            </a:ln>
          </p:spPr>
          <p:txBody>
            <a:bodyPr/>
            <a:lstStyle/>
            <a:p>
              <a:endParaRPr lang="en-US"/>
            </a:p>
          </p:txBody>
        </p:sp>
        <p:sp>
          <p:nvSpPr>
            <p:cNvPr id="11499" name="Freeform 253"/>
            <p:cNvSpPr>
              <a:spLocks noChangeAspect="1"/>
            </p:cNvSpPr>
            <p:nvPr/>
          </p:nvSpPr>
          <p:spPr bwMode="auto">
            <a:xfrm>
              <a:off x="5172" y="3662"/>
              <a:ext cx="12" cy="7"/>
            </a:xfrm>
            <a:custGeom>
              <a:avLst/>
              <a:gdLst>
                <a:gd name="T0" fmla="*/ 12 w 12"/>
                <a:gd name="T1" fmla="*/ 0 h 6"/>
                <a:gd name="T2" fmla="*/ 12 w 12"/>
                <a:gd name="T3" fmla="*/ 0 h 6"/>
                <a:gd name="T4" fmla="*/ 6 w 12"/>
                <a:gd name="T5" fmla="*/ 0 h 6"/>
                <a:gd name="T6" fmla="*/ 0 w 12"/>
                <a:gd name="T7" fmla="*/ 25 h 6"/>
                <a:gd name="T8" fmla="*/ 12 w 1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12" y="0"/>
                  </a:moveTo>
                  <a:lnTo>
                    <a:pt x="12" y="0"/>
                  </a:ln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1500" name="Freeform 254"/>
            <p:cNvSpPr>
              <a:spLocks noChangeAspect="1"/>
            </p:cNvSpPr>
            <p:nvPr/>
          </p:nvSpPr>
          <p:spPr bwMode="auto">
            <a:xfrm>
              <a:off x="3492" y="3083"/>
              <a:ext cx="12" cy="7"/>
            </a:xfrm>
            <a:custGeom>
              <a:avLst/>
              <a:gdLst>
                <a:gd name="T0" fmla="*/ 6 w 12"/>
                <a:gd name="T1" fmla="*/ 0 h 6"/>
                <a:gd name="T2" fmla="*/ 0 w 12"/>
                <a:gd name="T3" fmla="*/ 25 h 6"/>
                <a:gd name="T4" fmla="*/ 12 w 12"/>
                <a:gd name="T5" fmla="*/ 25 h 6"/>
                <a:gd name="T6" fmla="*/ 6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6" y="0"/>
                  </a:moveTo>
                  <a:lnTo>
                    <a:pt x="0" y="6"/>
                  </a:lnTo>
                  <a:lnTo>
                    <a:pt x="12"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11501" name="Freeform 255"/>
            <p:cNvSpPr>
              <a:spLocks noChangeAspect="1"/>
            </p:cNvSpPr>
            <p:nvPr/>
          </p:nvSpPr>
          <p:spPr bwMode="auto">
            <a:xfrm>
              <a:off x="5359" y="2820"/>
              <a:ext cx="24" cy="13"/>
            </a:xfrm>
            <a:custGeom>
              <a:avLst/>
              <a:gdLst>
                <a:gd name="T0" fmla="*/ 18 w 24"/>
                <a:gd name="T1" fmla="*/ 24 h 12"/>
                <a:gd name="T2" fmla="*/ 24 w 24"/>
                <a:gd name="T3" fmla="*/ 24 h 12"/>
                <a:gd name="T4" fmla="*/ 6 w 24"/>
                <a:gd name="T5" fmla="*/ 0 h 12"/>
                <a:gd name="T6" fmla="*/ 0 w 24"/>
                <a:gd name="T7" fmla="*/ 15 h 12"/>
                <a:gd name="T8" fmla="*/ 18 w 24"/>
                <a:gd name="T9" fmla="*/ 2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18" y="12"/>
                  </a:moveTo>
                  <a:lnTo>
                    <a:pt x="24" y="12"/>
                  </a:lnTo>
                  <a:lnTo>
                    <a:pt x="6" y="0"/>
                  </a:lnTo>
                  <a:lnTo>
                    <a:pt x="0" y="6"/>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11502" name="Freeform 256"/>
            <p:cNvSpPr>
              <a:spLocks noChangeAspect="1"/>
            </p:cNvSpPr>
            <p:nvPr/>
          </p:nvSpPr>
          <p:spPr bwMode="auto">
            <a:xfrm>
              <a:off x="5309" y="2760"/>
              <a:ext cx="19" cy="20"/>
            </a:xfrm>
            <a:custGeom>
              <a:avLst/>
              <a:gdLst>
                <a:gd name="T0" fmla="*/ 0 w 18"/>
                <a:gd name="T1" fmla="*/ 0 h 18"/>
                <a:gd name="T2" fmla="*/ 27 w 18"/>
                <a:gd name="T3" fmla="*/ 46 h 18"/>
                <a:gd name="T4" fmla="*/ 6 w 18"/>
                <a:gd name="T5" fmla="*/ 30 h 18"/>
                <a:gd name="T6" fmla="*/ 0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a:moveTo>
                    <a:pt x="0" y="0"/>
                  </a:moveTo>
                  <a:lnTo>
                    <a:pt x="18" y="18"/>
                  </a:lnTo>
                  <a:lnTo>
                    <a:pt x="6" y="12"/>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503" name="Freeform 257"/>
            <p:cNvSpPr>
              <a:spLocks noChangeAspect="1"/>
            </p:cNvSpPr>
            <p:nvPr/>
          </p:nvSpPr>
          <p:spPr bwMode="auto">
            <a:xfrm>
              <a:off x="5388" y="2840"/>
              <a:ext cx="13" cy="13"/>
            </a:xfrm>
            <a:custGeom>
              <a:avLst/>
              <a:gdLst>
                <a:gd name="T0" fmla="*/ 24 w 12"/>
                <a:gd name="T1" fmla="*/ 24 h 12"/>
                <a:gd name="T2" fmla="*/ 0 w 12"/>
                <a:gd name="T3" fmla="*/ 15 h 12"/>
                <a:gd name="T4" fmla="*/ 0 w 12"/>
                <a:gd name="T5" fmla="*/ 0 h 12"/>
                <a:gd name="T6" fmla="*/ 24 w 12"/>
                <a:gd name="T7" fmla="*/ 24 h 12"/>
                <a:gd name="T8" fmla="*/ 24 w 12"/>
                <a:gd name="T9" fmla="*/ 2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12"/>
                  </a:moveTo>
                  <a:lnTo>
                    <a:pt x="0" y="6"/>
                  </a:lnTo>
                  <a:lnTo>
                    <a:pt x="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11504" name="Freeform 258"/>
            <p:cNvSpPr>
              <a:spLocks noChangeAspect="1"/>
            </p:cNvSpPr>
            <p:nvPr/>
          </p:nvSpPr>
          <p:spPr bwMode="auto">
            <a:xfrm>
              <a:off x="5322" y="2793"/>
              <a:ext cx="6" cy="13"/>
            </a:xfrm>
            <a:custGeom>
              <a:avLst/>
              <a:gdLst>
                <a:gd name="T0" fmla="*/ 6 w 6"/>
                <a:gd name="T1" fmla="*/ 24 h 12"/>
                <a:gd name="T2" fmla="*/ 6 w 6"/>
                <a:gd name="T3" fmla="*/ 0 h 12"/>
                <a:gd name="T4" fmla="*/ 0 w 6"/>
                <a:gd name="T5" fmla="*/ 15 h 12"/>
                <a:gd name="T6" fmla="*/ 0 w 6"/>
                <a:gd name="T7" fmla="*/ 15 h 12"/>
                <a:gd name="T8" fmla="*/ 6 w 6"/>
                <a:gd name="T9" fmla="*/ 2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12"/>
                  </a:moveTo>
                  <a:lnTo>
                    <a:pt x="6" y="0"/>
                  </a:lnTo>
                  <a:lnTo>
                    <a:pt x="0" y="6"/>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1505" name="Freeform 259"/>
            <p:cNvSpPr>
              <a:spLocks noChangeAspect="1"/>
            </p:cNvSpPr>
            <p:nvPr/>
          </p:nvSpPr>
          <p:spPr bwMode="auto">
            <a:xfrm>
              <a:off x="5383" y="2799"/>
              <a:ext cx="5" cy="27"/>
            </a:xfrm>
            <a:custGeom>
              <a:avLst/>
              <a:gdLst>
                <a:gd name="T0" fmla="*/ 0 w 6"/>
                <a:gd name="T1" fmla="*/ 0 h 24"/>
                <a:gd name="T2" fmla="*/ 3 w 6"/>
                <a:gd name="T3" fmla="*/ 69 h 24"/>
                <a:gd name="T4" fmla="*/ 0 w 6"/>
                <a:gd name="T5" fmla="*/ 18 h 24"/>
                <a:gd name="T6" fmla="*/ 0 w 6"/>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4">
                  <a:moveTo>
                    <a:pt x="0" y="0"/>
                  </a:moveTo>
                  <a:lnTo>
                    <a:pt x="6" y="24"/>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506" name="Freeform 260"/>
            <p:cNvSpPr>
              <a:spLocks noChangeAspect="1"/>
            </p:cNvSpPr>
            <p:nvPr/>
          </p:nvSpPr>
          <p:spPr bwMode="auto">
            <a:xfrm>
              <a:off x="5347" y="2787"/>
              <a:ext cx="17" cy="19"/>
            </a:xfrm>
            <a:custGeom>
              <a:avLst/>
              <a:gdLst>
                <a:gd name="T0" fmla="*/ 9 w 18"/>
                <a:gd name="T1" fmla="*/ 45 h 17"/>
                <a:gd name="T2" fmla="*/ 9 w 18"/>
                <a:gd name="T3" fmla="*/ 45 h 17"/>
                <a:gd name="T4" fmla="*/ 9 w 18"/>
                <a:gd name="T5" fmla="*/ 15 h 17"/>
                <a:gd name="T6" fmla="*/ 0 w 18"/>
                <a:gd name="T7" fmla="*/ 0 h 17"/>
                <a:gd name="T8" fmla="*/ 6 w 18"/>
                <a:gd name="T9" fmla="*/ 15 h 17"/>
                <a:gd name="T10" fmla="*/ 9 w 18"/>
                <a:gd name="T11" fmla="*/ 45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18" y="17"/>
                  </a:moveTo>
                  <a:lnTo>
                    <a:pt x="18" y="17"/>
                  </a:lnTo>
                  <a:lnTo>
                    <a:pt x="12" y="5"/>
                  </a:lnTo>
                  <a:lnTo>
                    <a:pt x="0" y="0"/>
                  </a:lnTo>
                  <a:lnTo>
                    <a:pt x="6" y="5"/>
                  </a:lnTo>
                  <a:lnTo>
                    <a:pt x="18" y="17"/>
                  </a:lnTo>
                  <a:close/>
                </a:path>
              </a:pathLst>
            </a:custGeom>
            <a:solidFill>
              <a:srgbClr val="E1E1E1"/>
            </a:solidFill>
            <a:ln w="9525">
              <a:solidFill>
                <a:srgbClr val="000000"/>
              </a:solidFill>
              <a:prstDash val="solid"/>
              <a:round/>
              <a:headEnd/>
              <a:tailEnd/>
            </a:ln>
          </p:spPr>
          <p:txBody>
            <a:bodyPr/>
            <a:lstStyle/>
            <a:p>
              <a:endParaRPr lang="en-US"/>
            </a:p>
          </p:txBody>
        </p:sp>
        <p:sp>
          <p:nvSpPr>
            <p:cNvPr id="11507" name="Freeform 261"/>
            <p:cNvSpPr>
              <a:spLocks noChangeAspect="1"/>
            </p:cNvSpPr>
            <p:nvPr/>
          </p:nvSpPr>
          <p:spPr bwMode="auto">
            <a:xfrm>
              <a:off x="5656" y="2894"/>
              <a:ext cx="6" cy="1"/>
            </a:xfrm>
            <a:custGeom>
              <a:avLst/>
              <a:gdLst>
                <a:gd name="T0" fmla="*/ 6 w 6"/>
                <a:gd name="T1" fmla="*/ 0 h 1"/>
                <a:gd name="T2" fmla="*/ 6 w 6"/>
                <a:gd name="T3" fmla="*/ 0 h 1"/>
                <a:gd name="T4" fmla="*/ 6 w 6"/>
                <a:gd name="T5" fmla="*/ 0 h 1"/>
                <a:gd name="T6" fmla="*/ 0 w 6"/>
                <a:gd name="T7" fmla="*/ 0 h 1"/>
                <a:gd name="T8" fmla="*/ 6 w 6"/>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508" name="Freeform 262"/>
            <p:cNvSpPr>
              <a:spLocks noChangeAspect="1"/>
            </p:cNvSpPr>
            <p:nvPr/>
          </p:nvSpPr>
          <p:spPr bwMode="auto">
            <a:xfrm>
              <a:off x="5469" y="2941"/>
              <a:ext cx="5" cy="21"/>
            </a:xfrm>
            <a:custGeom>
              <a:avLst/>
              <a:gdLst>
                <a:gd name="T0" fmla="*/ 3 w 6"/>
                <a:gd name="T1" fmla="*/ 75 h 18"/>
                <a:gd name="T2" fmla="*/ 3 w 6"/>
                <a:gd name="T3" fmla="*/ 25 h 18"/>
                <a:gd name="T4" fmla="*/ 3 w 6"/>
                <a:gd name="T5" fmla="*/ 25 h 18"/>
                <a:gd name="T6" fmla="*/ 0 w 6"/>
                <a:gd name="T7" fmla="*/ 0 h 18"/>
                <a:gd name="T8" fmla="*/ 0 w 6"/>
                <a:gd name="T9" fmla="*/ 75 h 18"/>
                <a:gd name="T10" fmla="*/ 3 w 6"/>
                <a:gd name="T11" fmla="*/ 75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8">
                  <a:moveTo>
                    <a:pt x="6" y="18"/>
                  </a:moveTo>
                  <a:lnTo>
                    <a:pt x="6" y="6"/>
                  </a:lnTo>
                  <a:lnTo>
                    <a:pt x="0" y="0"/>
                  </a:lnTo>
                  <a:lnTo>
                    <a:pt x="0" y="18"/>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11509" name="Freeform 263"/>
            <p:cNvSpPr>
              <a:spLocks noChangeAspect="1"/>
            </p:cNvSpPr>
            <p:nvPr/>
          </p:nvSpPr>
          <p:spPr bwMode="auto">
            <a:xfrm>
              <a:off x="5474" y="2968"/>
              <a:ext cx="6" cy="14"/>
            </a:xfrm>
            <a:custGeom>
              <a:avLst/>
              <a:gdLst>
                <a:gd name="T0" fmla="*/ 6 w 6"/>
                <a:gd name="T1" fmla="*/ 48 h 12"/>
                <a:gd name="T2" fmla="*/ 0 w 6"/>
                <a:gd name="T3" fmla="*/ 48 h 12"/>
                <a:gd name="T4" fmla="*/ 0 w 6"/>
                <a:gd name="T5" fmla="*/ 0 h 12"/>
                <a:gd name="T6" fmla="*/ 6 w 6"/>
                <a:gd name="T7" fmla="*/ 48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1510" name="Freeform 264"/>
            <p:cNvSpPr>
              <a:spLocks noChangeAspect="1"/>
            </p:cNvSpPr>
            <p:nvPr/>
          </p:nvSpPr>
          <p:spPr bwMode="auto">
            <a:xfrm>
              <a:off x="5486" y="2975"/>
              <a:ext cx="7" cy="7"/>
            </a:xfrm>
            <a:custGeom>
              <a:avLst/>
              <a:gdLst>
                <a:gd name="T0" fmla="*/ 25 w 6"/>
                <a:gd name="T1" fmla="*/ 0 h 6"/>
                <a:gd name="T2" fmla="*/ 0 w 6"/>
                <a:gd name="T3" fmla="*/ 25 h 6"/>
                <a:gd name="T4" fmla="*/ 0 w 6"/>
                <a:gd name="T5" fmla="*/ 25 h 6"/>
                <a:gd name="T6" fmla="*/ 25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511" name="Freeform 265"/>
            <p:cNvSpPr>
              <a:spLocks noChangeAspect="1"/>
            </p:cNvSpPr>
            <p:nvPr/>
          </p:nvSpPr>
          <p:spPr bwMode="auto">
            <a:xfrm>
              <a:off x="5493" y="3029"/>
              <a:ext cx="5" cy="7"/>
            </a:xfrm>
            <a:custGeom>
              <a:avLst/>
              <a:gdLst>
                <a:gd name="T0" fmla="*/ 3 w 6"/>
                <a:gd name="T1" fmla="*/ 25 h 6"/>
                <a:gd name="T2" fmla="*/ 0 w 6"/>
                <a:gd name="T3" fmla="*/ 0 h 6"/>
                <a:gd name="T4" fmla="*/ 0 w 6"/>
                <a:gd name="T5" fmla="*/ 25 h 6"/>
                <a:gd name="T6" fmla="*/ 3 w 6"/>
                <a:gd name="T7" fmla="*/ 25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1512" name="Freeform 266"/>
            <p:cNvSpPr>
              <a:spLocks noChangeAspect="1"/>
            </p:cNvSpPr>
            <p:nvPr/>
          </p:nvSpPr>
          <p:spPr bwMode="auto">
            <a:xfrm>
              <a:off x="1619" y="3757"/>
              <a:ext cx="25" cy="20"/>
            </a:xfrm>
            <a:custGeom>
              <a:avLst/>
              <a:gdLst>
                <a:gd name="T0" fmla="*/ 33 w 24"/>
                <a:gd name="T1" fmla="*/ 30 h 18"/>
                <a:gd name="T2" fmla="*/ 27 w 24"/>
                <a:gd name="T3" fmla="*/ 16 h 18"/>
                <a:gd name="T4" fmla="*/ 21 w 24"/>
                <a:gd name="T5" fmla="*/ 16 h 18"/>
                <a:gd name="T6" fmla="*/ 21 w 24"/>
                <a:gd name="T7" fmla="*/ 16 h 18"/>
                <a:gd name="T8" fmla="*/ 6 w 24"/>
                <a:gd name="T9" fmla="*/ 0 h 18"/>
                <a:gd name="T10" fmla="*/ 0 w 24"/>
                <a:gd name="T11" fmla="*/ 16 h 18"/>
                <a:gd name="T12" fmla="*/ 0 w 24"/>
                <a:gd name="T13" fmla="*/ 30 h 18"/>
                <a:gd name="T14" fmla="*/ 0 w 24"/>
                <a:gd name="T15" fmla="*/ 46 h 18"/>
                <a:gd name="T16" fmla="*/ 6 w 24"/>
                <a:gd name="T17" fmla="*/ 46 h 18"/>
                <a:gd name="T18" fmla="*/ 21 w 24"/>
                <a:gd name="T19" fmla="*/ 46 h 18"/>
                <a:gd name="T20" fmla="*/ 6 w 24"/>
                <a:gd name="T21" fmla="*/ 30 h 18"/>
                <a:gd name="T22" fmla="*/ 33 w 24"/>
                <a:gd name="T23" fmla="*/ 3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18">
                  <a:moveTo>
                    <a:pt x="24" y="12"/>
                  </a:moveTo>
                  <a:lnTo>
                    <a:pt x="18" y="6"/>
                  </a:lnTo>
                  <a:lnTo>
                    <a:pt x="12" y="6"/>
                  </a:lnTo>
                  <a:lnTo>
                    <a:pt x="6" y="0"/>
                  </a:lnTo>
                  <a:lnTo>
                    <a:pt x="0" y="6"/>
                  </a:lnTo>
                  <a:lnTo>
                    <a:pt x="0" y="12"/>
                  </a:lnTo>
                  <a:lnTo>
                    <a:pt x="0" y="18"/>
                  </a:lnTo>
                  <a:lnTo>
                    <a:pt x="6" y="18"/>
                  </a:lnTo>
                  <a:lnTo>
                    <a:pt x="12" y="18"/>
                  </a:lnTo>
                  <a:lnTo>
                    <a:pt x="6" y="12"/>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1513" name="Freeform 267"/>
            <p:cNvSpPr>
              <a:spLocks noChangeAspect="1"/>
            </p:cNvSpPr>
            <p:nvPr/>
          </p:nvSpPr>
          <p:spPr bwMode="auto">
            <a:xfrm>
              <a:off x="1601" y="3764"/>
              <a:ext cx="18" cy="13"/>
            </a:xfrm>
            <a:custGeom>
              <a:avLst/>
              <a:gdLst>
                <a:gd name="T0" fmla="*/ 6 w 18"/>
                <a:gd name="T1" fmla="*/ 0 h 12"/>
                <a:gd name="T2" fmla="*/ 0 w 18"/>
                <a:gd name="T3" fmla="*/ 0 h 12"/>
                <a:gd name="T4" fmla="*/ 18 w 18"/>
                <a:gd name="T5" fmla="*/ 0 h 12"/>
                <a:gd name="T6" fmla="*/ 6 w 18"/>
                <a:gd name="T7" fmla="*/ 15 h 12"/>
                <a:gd name="T8" fmla="*/ 0 w 18"/>
                <a:gd name="T9" fmla="*/ 24 h 12"/>
                <a:gd name="T10" fmla="*/ 6 w 18"/>
                <a:gd name="T11" fmla="*/ 15 h 12"/>
                <a:gd name="T12" fmla="*/ 0 w 18"/>
                <a:gd name="T13" fmla="*/ 15 h 12"/>
                <a:gd name="T14" fmla="*/ 6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2">
                  <a:moveTo>
                    <a:pt x="6" y="0"/>
                  </a:moveTo>
                  <a:lnTo>
                    <a:pt x="0" y="0"/>
                  </a:lnTo>
                  <a:lnTo>
                    <a:pt x="18" y="0"/>
                  </a:lnTo>
                  <a:lnTo>
                    <a:pt x="6" y="6"/>
                  </a:lnTo>
                  <a:lnTo>
                    <a:pt x="0" y="12"/>
                  </a:lnTo>
                  <a:lnTo>
                    <a:pt x="6" y="6"/>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514" name="Freeform 268"/>
            <p:cNvSpPr>
              <a:spLocks noChangeAspect="1"/>
            </p:cNvSpPr>
            <p:nvPr/>
          </p:nvSpPr>
          <p:spPr bwMode="auto">
            <a:xfrm>
              <a:off x="2734" y="2995"/>
              <a:ext cx="236" cy="263"/>
            </a:xfrm>
            <a:custGeom>
              <a:avLst/>
              <a:gdLst>
                <a:gd name="T0" fmla="*/ 156 w 233"/>
                <a:gd name="T1" fmla="*/ 466 h 233"/>
                <a:gd name="T2" fmla="*/ 156 w 233"/>
                <a:gd name="T3" fmla="*/ 374 h 233"/>
                <a:gd name="T4" fmla="*/ 156 w 233"/>
                <a:gd name="T5" fmla="*/ 304 h 233"/>
                <a:gd name="T6" fmla="*/ 174 w 233"/>
                <a:gd name="T7" fmla="*/ 304 h 233"/>
                <a:gd name="T8" fmla="*/ 174 w 233"/>
                <a:gd name="T9" fmla="*/ 230 h 233"/>
                <a:gd name="T10" fmla="*/ 174 w 233"/>
                <a:gd name="T11" fmla="*/ 125 h 233"/>
                <a:gd name="T12" fmla="*/ 174 w 233"/>
                <a:gd name="T13" fmla="*/ 70 h 233"/>
                <a:gd name="T14" fmla="*/ 199 w 233"/>
                <a:gd name="T15" fmla="*/ 70 h 233"/>
                <a:gd name="T16" fmla="*/ 225 w 233"/>
                <a:gd name="T17" fmla="*/ 53 h 233"/>
                <a:gd name="T18" fmla="*/ 231 w 233"/>
                <a:gd name="T19" fmla="*/ 89 h 233"/>
                <a:gd name="T20" fmla="*/ 248 w 233"/>
                <a:gd name="T21" fmla="*/ 53 h 233"/>
                <a:gd name="T22" fmla="*/ 260 w 233"/>
                <a:gd name="T23" fmla="*/ 53 h 233"/>
                <a:gd name="T24" fmla="*/ 243 w 233"/>
                <a:gd name="T25" fmla="*/ 37 h 233"/>
                <a:gd name="T26" fmla="*/ 231 w 233"/>
                <a:gd name="T27" fmla="*/ 37 h 233"/>
                <a:gd name="T28" fmla="*/ 168 w 233"/>
                <a:gd name="T29" fmla="*/ 53 h 233"/>
                <a:gd name="T30" fmla="*/ 150 w 233"/>
                <a:gd name="T31" fmla="*/ 37 h 233"/>
                <a:gd name="T32" fmla="*/ 129 w 233"/>
                <a:gd name="T33" fmla="*/ 37 h 233"/>
                <a:gd name="T34" fmla="*/ 129 w 233"/>
                <a:gd name="T35" fmla="*/ 18 h 233"/>
                <a:gd name="T36" fmla="*/ 99 w 233"/>
                <a:gd name="T37" fmla="*/ 18 h 233"/>
                <a:gd name="T38" fmla="*/ 81 w 233"/>
                <a:gd name="T39" fmla="*/ 18 h 233"/>
                <a:gd name="T40" fmla="*/ 30 w 233"/>
                <a:gd name="T41" fmla="*/ 18 h 233"/>
                <a:gd name="T42" fmla="*/ 18 w 233"/>
                <a:gd name="T43" fmla="*/ 0 h 233"/>
                <a:gd name="T44" fmla="*/ 0 w 233"/>
                <a:gd name="T45" fmla="*/ 18 h 233"/>
                <a:gd name="T46" fmla="*/ 0 w 233"/>
                <a:gd name="T47" fmla="*/ 53 h 233"/>
                <a:gd name="T48" fmla="*/ 51 w 233"/>
                <a:gd name="T49" fmla="*/ 342 h 233"/>
                <a:gd name="T50" fmla="*/ 57 w 233"/>
                <a:gd name="T51" fmla="*/ 356 h 233"/>
                <a:gd name="T52" fmla="*/ 51 w 233"/>
                <a:gd name="T53" fmla="*/ 356 h 233"/>
                <a:gd name="T54" fmla="*/ 57 w 233"/>
                <a:gd name="T55" fmla="*/ 532 h 233"/>
                <a:gd name="T56" fmla="*/ 63 w 233"/>
                <a:gd name="T57" fmla="*/ 602 h 233"/>
                <a:gd name="T58" fmla="*/ 75 w 233"/>
                <a:gd name="T59" fmla="*/ 640 h 233"/>
                <a:gd name="T60" fmla="*/ 81 w 233"/>
                <a:gd name="T61" fmla="*/ 673 h 233"/>
                <a:gd name="T62" fmla="*/ 93 w 233"/>
                <a:gd name="T63" fmla="*/ 656 h 233"/>
                <a:gd name="T64" fmla="*/ 99 w 233"/>
                <a:gd name="T65" fmla="*/ 693 h 233"/>
                <a:gd name="T66" fmla="*/ 129 w 233"/>
                <a:gd name="T67" fmla="*/ 693 h 233"/>
                <a:gd name="T68" fmla="*/ 150 w 233"/>
                <a:gd name="T69" fmla="*/ 673 h 233"/>
                <a:gd name="T70" fmla="*/ 150 w 233"/>
                <a:gd name="T71" fmla="*/ 622 h 233"/>
                <a:gd name="T72" fmla="*/ 150 w 233"/>
                <a:gd name="T73" fmla="*/ 568 h 233"/>
                <a:gd name="T74" fmla="*/ 150 w 233"/>
                <a:gd name="T75" fmla="*/ 514 h 233"/>
                <a:gd name="T76" fmla="*/ 156 w 233"/>
                <a:gd name="T77" fmla="*/ 466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3" h="233">
                  <a:moveTo>
                    <a:pt x="138" y="156"/>
                  </a:moveTo>
                  <a:lnTo>
                    <a:pt x="138" y="126"/>
                  </a:lnTo>
                  <a:lnTo>
                    <a:pt x="138" y="102"/>
                  </a:lnTo>
                  <a:lnTo>
                    <a:pt x="156" y="102"/>
                  </a:lnTo>
                  <a:lnTo>
                    <a:pt x="156" y="78"/>
                  </a:lnTo>
                  <a:lnTo>
                    <a:pt x="156" y="42"/>
                  </a:lnTo>
                  <a:lnTo>
                    <a:pt x="156" y="24"/>
                  </a:lnTo>
                  <a:lnTo>
                    <a:pt x="180" y="24"/>
                  </a:lnTo>
                  <a:lnTo>
                    <a:pt x="198" y="18"/>
                  </a:lnTo>
                  <a:lnTo>
                    <a:pt x="204" y="30"/>
                  </a:lnTo>
                  <a:lnTo>
                    <a:pt x="221" y="18"/>
                  </a:lnTo>
                  <a:lnTo>
                    <a:pt x="233" y="18"/>
                  </a:lnTo>
                  <a:lnTo>
                    <a:pt x="216" y="12"/>
                  </a:lnTo>
                  <a:lnTo>
                    <a:pt x="204" y="12"/>
                  </a:lnTo>
                  <a:lnTo>
                    <a:pt x="150" y="18"/>
                  </a:lnTo>
                  <a:lnTo>
                    <a:pt x="132" y="12"/>
                  </a:lnTo>
                  <a:lnTo>
                    <a:pt x="114" y="12"/>
                  </a:lnTo>
                  <a:lnTo>
                    <a:pt x="114" y="6"/>
                  </a:lnTo>
                  <a:lnTo>
                    <a:pt x="90" y="6"/>
                  </a:lnTo>
                  <a:lnTo>
                    <a:pt x="72" y="6"/>
                  </a:lnTo>
                  <a:lnTo>
                    <a:pt x="30" y="6"/>
                  </a:lnTo>
                  <a:lnTo>
                    <a:pt x="18" y="0"/>
                  </a:lnTo>
                  <a:lnTo>
                    <a:pt x="0" y="6"/>
                  </a:lnTo>
                  <a:lnTo>
                    <a:pt x="0" y="18"/>
                  </a:lnTo>
                  <a:lnTo>
                    <a:pt x="42" y="114"/>
                  </a:lnTo>
                  <a:lnTo>
                    <a:pt x="48" y="120"/>
                  </a:lnTo>
                  <a:lnTo>
                    <a:pt x="42" y="120"/>
                  </a:lnTo>
                  <a:lnTo>
                    <a:pt x="48" y="179"/>
                  </a:lnTo>
                  <a:lnTo>
                    <a:pt x="54" y="203"/>
                  </a:lnTo>
                  <a:lnTo>
                    <a:pt x="66" y="215"/>
                  </a:lnTo>
                  <a:lnTo>
                    <a:pt x="72" y="227"/>
                  </a:lnTo>
                  <a:lnTo>
                    <a:pt x="84" y="221"/>
                  </a:lnTo>
                  <a:lnTo>
                    <a:pt x="90" y="233"/>
                  </a:lnTo>
                  <a:lnTo>
                    <a:pt x="114" y="233"/>
                  </a:lnTo>
                  <a:lnTo>
                    <a:pt x="132" y="227"/>
                  </a:lnTo>
                  <a:lnTo>
                    <a:pt x="132" y="209"/>
                  </a:lnTo>
                  <a:lnTo>
                    <a:pt x="132" y="191"/>
                  </a:lnTo>
                  <a:lnTo>
                    <a:pt x="132" y="173"/>
                  </a:lnTo>
                  <a:lnTo>
                    <a:pt x="138" y="156"/>
                  </a:lnTo>
                  <a:close/>
                </a:path>
              </a:pathLst>
            </a:custGeom>
            <a:solidFill>
              <a:srgbClr val="990033"/>
            </a:solidFill>
            <a:ln w="9525">
              <a:solidFill>
                <a:srgbClr val="000000"/>
              </a:solidFill>
              <a:prstDash val="solid"/>
              <a:round/>
              <a:headEnd/>
              <a:tailEnd/>
            </a:ln>
          </p:spPr>
          <p:txBody>
            <a:bodyPr/>
            <a:lstStyle/>
            <a:p>
              <a:endParaRPr lang="en-US"/>
            </a:p>
          </p:txBody>
        </p:sp>
        <p:sp>
          <p:nvSpPr>
            <p:cNvPr id="11515" name="Freeform 269"/>
            <p:cNvSpPr>
              <a:spLocks noChangeAspect="1"/>
            </p:cNvSpPr>
            <p:nvPr/>
          </p:nvSpPr>
          <p:spPr bwMode="auto">
            <a:xfrm>
              <a:off x="1293" y="2833"/>
              <a:ext cx="223" cy="291"/>
            </a:xfrm>
            <a:custGeom>
              <a:avLst/>
              <a:gdLst>
                <a:gd name="T0" fmla="*/ 158 w 221"/>
                <a:gd name="T1" fmla="*/ 599 h 258"/>
                <a:gd name="T2" fmla="*/ 152 w 221"/>
                <a:gd name="T3" fmla="*/ 673 h 258"/>
                <a:gd name="T4" fmla="*/ 146 w 221"/>
                <a:gd name="T5" fmla="*/ 725 h 258"/>
                <a:gd name="T6" fmla="*/ 146 w 221"/>
                <a:gd name="T7" fmla="*/ 725 h 258"/>
                <a:gd name="T8" fmla="*/ 122 w 221"/>
                <a:gd name="T9" fmla="*/ 725 h 258"/>
                <a:gd name="T10" fmla="*/ 116 w 221"/>
                <a:gd name="T11" fmla="*/ 760 h 258"/>
                <a:gd name="T12" fmla="*/ 110 w 221"/>
                <a:gd name="T13" fmla="*/ 725 h 258"/>
                <a:gd name="T14" fmla="*/ 86 w 221"/>
                <a:gd name="T15" fmla="*/ 709 h 258"/>
                <a:gd name="T16" fmla="*/ 86 w 221"/>
                <a:gd name="T17" fmla="*/ 709 h 258"/>
                <a:gd name="T18" fmla="*/ 68 w 221"/>
                <a:gd name="T19" fmla="*/ 760 h 258"/>
                <a:gd name="T20" fmla="*/ 47 w 221"/>
                <a:gd name="T21" fmla="*/ 760 h 258"/>
                <a:gd name="T22" fmla="*/ 41 w 221"/>
                <a:gd name="T23" fmla="*/ 709 h 258"/>
                <a:gd name="T24" fmla="*/ 35 w 221"/>
                <a:gd name="T25" fmla="*/ 655 h 258"/>
                <a:gd name="T26" fmla="*/ 29 w 221"/>
                <a:gd name="T27" fmla="*/ 599 h 258"/>
                <a:gd name="T28" fmla="*/ 29 w 221"/>
                <a:gd name="T29" fmla="*/ 568 h 258"/>
                <a:gd name="T30" fmla="*/ 24 w 221"/>
                <a:gd name="T31" fmla="*/ 514 h 258"/>
                <a:gd name="T32" fmla="*/ 18 w 221"/>
                <a:gd name="T33" fmla="*/ 479 h 258"/>
                <a:gd name="T34" fmla="*/ 12 w 221"/>
                <a:gd name="T35" fmla="*/ 460 h 258"/>
                <a:gd name="T36" fmla="*/ 12 w 221"/>
                <a:gd name="T37" fmla="*/ 425 h 258"/>
                <a:gd name="T38" fmla="*/ 18 w 221"/>
                <a:gd name="T39" fmla="*/ 370 h 258"/>
                <a:gd name="T40" fmla="*/ 12 w 221"/>
                <a:gd name="T41" fmla="*/ 370 h 258"/>
                <a:gd name="T42" fmla="*/ 12 w 221"/>
                <a:gd name="T43" fmla="*/ 321 h 258"/>
                <a:gd name="T44" fmla="*/ 12 w 221"/>
                <a:gd name="T45" fmla="*/ 285 h 258"/>
                <a:gd name="T46" fmla="*/ 12 w 221"/>
                <a:gd name="T47" fmla="*/ 248 h 258"/>
                <a:gd name="T48" fmla="*/ 12 w 221"/>
                <a:gd name="T49" fmla="*/ 179 h 258"/>
                <a:gd name="T50" fmla="*/ 18 w 221"/>
                <a:gd name="T51" fmla="*/ 160 h 258"/>
                <a:gd name="T52" fmla="*/ 6 w 221"/>
                <a:gd name="T53" fmla="*/ 109 h 258"/>
                <a:gd name="T54" fmla="*/ 0 w 221"/>
                <a:gd name="T55" fmla="*/ 70 h 258"/>
                <a:gd name="T56" fmla="*/ 24 w 221"/>
                <a:gd name="T57" fmla="*/ 70 h 258"/>
                <a:gd name="T58" fmla="*/ 29 w 221"/>
                <a:gd name="T59" fmla="*/ 53 h 258"/>
                <a:gd name="T60" fmla="*/ 41 w 221"/>
                <a:gd name="T61" fmla="*/ 18 h 258"/>
                <a:gd name="T62" fmla="*/ 68 w 221"/>
                <a:gd name="T63" fmla="*/ 0 h 258"/>
                <a:gd name="T64" fmla="*/ 80 w 221"/>
                <a:gd name="T65" fmla="*/ 0 h 258"/>
                <a:gd name="T66" fmla="*/ 86 w 221"/>
                <a:gd name="T67" fmla="*/ 109 h 258"/>
                <a:gd name="T68" fmla="*/ 98 w 221"/>
                <a:gd name="T69" fmla="*/ 142 h 258"/>
                <a:gd name="T70" fmla="*/ 110 w 221"/>
                <a:gd name="T71" fmla="*/ 160 h 258"/>
                <a:gd name="T72" fmla="*/ 128 w 221"/>
                <a:gd name="T73" fmla="*/ 179 h 258"/>
                <a:gd name="T74" fmla="*/ 146 w 221"/>
                <a:gd name="T75" fmla="*/ 212 h 258"/>
                <a:gd name="T76" fmla="*/ 164 w 221"/>
                <a:gd name="T77" fmla="*/ 229 h 258"/>
                <a:gd name="T78" fmla="*/ 174 w 221"/>
                <a:gd name="T79" fmla="*/ 248 h 258"/>
                <a:gd name="T80" fmla="*/ 185 w 221"/>
                <a:gd name="T81" fmla="*/ 321 h 258"/>
                <a:gd name="T82" fmla="*/ 174 w 221"/>
                <a:gd name="T83" fmla="*/ 321 h 258"/>
                <a:gd name="T84" fmla="*/ 185 w 221"/>
                <a:gd name="T85" fmla="*/ 340 h 258"/>
                <a:gd name="T86" fmla="*/ 191 w 221"/>
                <a:gd name="T87" fmla="*/ 370 h 258"/>
                <a:gd name="T88" fmla="*/ 203 w 221"/>
                <a:gd name="T89" fmla="*/ 389 h 258"/>
                <a:gd name="T90" fmla="*/ 221 w 221"/>
                <a:gd name="T91" fmla="*/ 389 h 258"/>
                <a:gd name="T92" fmla="*/ 221 w 221"/>
                <a:gd name="T93" fmla="*/ 444 h 258"/>
                <a:gd name="T94" fmla="*/ 233 w 221"/>
                <a:gd name="T95" fmla="*/ 479 h 258"/>
                <a:gd name="T96" fmla="*/ 239 w 221"/>
                <a:gd name="T97" fmla="*/ 495 h 258"/>
                <a:gd name="T98" fmla="*/ 233 w 221"/>
                <a:gd name="T99" fmla="*/ 530 h 258"/>
                <a:gd name="T100" fmla="*/ 227 w 221"/>
                <a:gd name="T101" fmla="*/ 584 h 258"/>
                <a:gd name="T102" fmla="*/ 233 w 221"/>
                <a:gd name="T103" fmla="*/ 599 h 258"/>
                <a:gd name="T104" fmla="*/ 227 w 221"/>
                <a:gd name="T105" fmla="*/ 599 h 258"/>
                <a:gd name="T106" fmla="*/ 227 w 221"/>
                <a:gd name="T107" fmla="*/ 599 h 258"/>
                <a:gd name="T108" fmla="*/ 215 w 221"/>
                <a:gd name="T109" fmla="*/ 568 h 258"/>
                <a:gd name="T110" fmla="*/ 158 w 221"/>
                <a:gd name="T111" fmla="*/ 584 h 258"/>
                <a:gd name="T112" fmla="*/ 158 w 221"/>
                <a:gd name="T113" fmla="*/ 599 h 2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1" h="258">
                  <a:moveTo>
                    <a:pt x="149" y="204"/>
                  </a:moveTo>
                  <a:lnTo>
                    <a:pt x="143" y="228"/>
                  </a:lnTo>
                  <a:lnTo>
                    <a:pt x="137" y="246"/>
                  </a:lnTo>
                  <a:lnTo>
                    <a:pt x="113" y="246"/>
                  </a:lnTo>
                  <a:lnTo>
                    <a:pt x="107" y="258"/>
                  </a:lnTo>
                  <a:lnTo>
                    <a:pt x="101" y="246"/>
                  </a:lnTo>
                  <a:lnTo>
                    <a:pt x="77" y="240"/>
                  </a:lnTo>
                  <a:lnTo>
                    <a:pt x="59" y="258"/>
                  </a:lnTo>
                  <a:lnTo>
                    <a:pt x="47" y="258"/>
                  </a:lnTo>
                  <a:lnTo>
                    <a:pt x="41" y="240"/>
                  </a:lnTo>
                  <a:lnTo>
                    <a:pt x="35" y="222"/>
                  </a:lnTo>
                  <a:lnTo>
                    <a:pt x="29" y="204"/>
                  </a:lnTo>
                  <a:lnTo>
                    <a:pt x="29" y="192"/>
                  </a:lnTo>
                  <a:lnTo>
                    <a:pt x="24" y="174"/>
                  </a:lnTo>
                  <a:lnTo>
                    <a:pt x="18" y="162"/>
                  </a:lnTo>
                  <a:lnTo>
                    <a:pt x="12" y="156"/>
                  </a:lnTo>
                  <a:lnTo>
                    <a:pt x="12" y="144"/>
                  </a:lnTo>
                  <a:lnTo>
                    <a:pt x="18" y="126"/>
                  </a:lnTo>
                  <a:lnTo>
                    <a:pt x="12" y="126"/>
                  </a:lnTo>
                  <a:lnTo>
                    <a:pt x="12" y="108"/>
                  </a:lnTo>
                  <a:lnTo>
                    <a:pt x="12" y="96"/>
                  </a:lnTo>
                  <a:lnTo>
                    <a:pt x="12" y="84"/>
                  </a:lnTo>
                  <a:lnTo>
                    <a:pt x="12" y="60"/>
                  </a:lnTo>
                  <a:lnTo>
                    <a:pt x="18" y="54"/>
                  </a:lnTo>
                  <a:lnTo>
                    <a:pt x="6" y="36"/>
                  </a:lnTo>
                  <a:lnTo>
                    <a:pt x="0" y="24"/>
                  </a:lnTo>
                  <a:lnTo>
                    <a:pt x="24" y="24"/>
                  </a:lnTo>
                  <a:lnTo>
                    <a:pt x="29" y="18"/>
                  </a:lnTo>
                  <a:lnTo>
                    <a:pt x="41" y="6"/>
                  </a:lnTo>
                  <a:lnTo>
                    <a:pt x="59" y="0"/>
                  </a:lnTo>
                  <a:lnTo>
                    <a:pt x="71" y="0"/>
                  </a:lnTo>
                  <a:lnTo>
                    <a:pt x="77" y="36"/>
                  </a:lnTo>
                  <a:lnTo>
                    <a:pt x="89" y="48"/>
                  </a:lnTo>
                  <a:lnTo>
                    <a:pt x="101" y="54"/>
                  </a:lnTo>
                  <a:lnTo>
                    <a:pt x="119" y="60"/>
                  </a:lnTo>
                  <a:lnTo>
                    <a:pt x="137" y="72"/>
                  </a:lnTo>
                  <a:lnTo>
                    <a:pt x="155" y="78"/>
                  </a:lnTo>
                  <a:lnTo>
                    <a:pt x="161" y="84"/>
                  </a:lnTo>
                  <a:lnTo>
                    <a:pt x="167" y="108"/>
                  </a:lnTo>
                  <a:lnTo>
                    <a:pt x="161" y="108"/>
                  </a:lnTo>
                  <a:lnTo>
                    <a:pt x="167" y="114"/>
                  </a:lnTo>
                  <a:lnTo>
                    <a:pt x="173" y="126"/>
                  </a:lnTo>
                  <a:lnTo>
                    <a:pt x="185" y="132"/>
                  </a:lnTo>
                  <a:lnTo>
                    <a:pt x="203" y="132"/>
                  </a:lnTo>
                  <a:lnTo>
                    <a:pt x="203" y="150"/>
                  </a:lnTo>
                  <a:lnTo>
                    <a:pt x="215" y="162"/>
                  </a:lnTo>
                  <a:lnTo>
                    <a:pt x="221" y="168"/>
                  </a:lnTo>
                  <a:lnTo>
                    <a:pt x="215" y="180"/>
                  </a:lnTo>
                  <a:lnTo>
                    <a:pt x="209" y="198"/>
                  </a:lnTo>
                  <a:lnTo>
                    <a:pt x="215" y="204"/>
                  </a:lnTo>
                  <a:lnTo>
                    <a:pt x="209" y="204"/>
                  </a:lnTo>
                  <a:lnTo>
                    <a:pt x="197" y="192"/>
                  </a:lnTo>
                  <a:lnTo>
                    <a:pt x="149" y="198"/>
                  </a:lnTo>
                  <a:lnTo>
                    <a:pt x="149" y="204"/>
                  </a:lnTo>
                  <a:close/>
                </a:path>
              </a:pathLst>
            </a:custGeom>
            <a:solidFill>
              <a:srgbClr val="E1E1E1"/>
            </a:solidFill>
            <a:ln w="9525">
              <a:solidFill>
                <a:srgbClr val="000000"/>
              </a:solidFill>
              <a:prstDash val="solid"/>
              <a:round/>
              <a:headEnd/>
              <a:tailEnd/>
            </a:ln>
          </p:spPr>
          <p:txBody>
            <a:bodyPr/>
            <a:lstStyle/>
            <a:p>
              <a:endParaRPr lang="en-US"/>
            </a:p>
          </p:txBody>
        </p:sp>
        <p:sp>
          <p:nvSpPr>
            <p:cNvPr id="11516" name="Freeform 270"/>
            <p:cNvSpPr>
              <a:spLocks noChangeAspect="1"/>
            </p:cNvSpPr>
            <p:nvPr/>
          </p:nvSpPr>
          <p:spPr bwMode="auto">
            <a:xfrm>
              <a:off x="2875" y="3016"/>
              <a:ext cx="163" cy="201"/>
            </a:xfrm>
            <a:custGeom>
              <a:avLst/>
              <a:gdLst>
                <a:gd name="T0" fmla="*/ 0 w 161"/>
                <a:gd name="T1" fmla="*/ 391 h 179"/>
                <a:gd name="T2" fmla="*/ 0 w 161"/>
                <a:gd name="T3" fmla="*/ 308 h 179"/>
                <a:gd name="T4" fmla="*/ 0 w 161"/>
                <a:gd name="T5" fmla="*/ 238 h 179"/>
                <a:gd name="T6" fmla="*/ 18 w 161"/>
                <a:gd name="T7" fmla="*/ 238 h 179"/>
                <a:gd name="T8" fmla="*/ 18 w 161"/>
                <a:gd name="T9" fmla="*/ 168 h 179"/>
                <a:gd name="T10" fmla="*/ 18 w 161"/>
                <a:gd name="T11" fmla="*/ 68 h 179"/>
                <a:gd name="T12" fmla="*/ 18 w 161"/>
                <a:gd name="T13" fmla="*/ 17 h 179"/>
                <a:gd name="T14" fmla="*/ 51 w 161"/>
                <a:gd name="T15" fmla="*/ 17 h 179"/>
                <a:gd name="T16" fmla="*/ 69 w 161"/>
                <a:gd name="T17" fmla="*/ 0 h 179"/>
                <a:gd name="T18" fmla="*/ 75 w 161"/>
                <a:gd name="T19" fmla="*/ 34 h 179"/>
                <a:gd name="T20" fmla="*/ 92 w 161"/>
                <a:gd name="T21" fmla="*/ 0 h 179"/>
                <a:gd name="T22" fmla="*/ 104 w 161"/>
                <a:gd name="T23" fmla="*/ 0 h 179"/>
                <a:gd name="T24" fmla="*/ 110 w 161"/>
                <a:gd name="T25" fmla="*/ 49 h 179"/>
                <a:gd name="T26" fmla="*/ 123 w 161"/>
                <a:gd name="T27" fmla="*/ 102 h 179"/>
                <a:gd name="T28" fmla="*/ 143 w 161"/>
                <a:gd name="T29" fmla="*/ 135 h 179"/>
                <a:gd name="T30" fmla="*/ 149 w 161"/>
                <a:gd name="T31" fmla="*/ 135 h 179"/>
                <a:gd name="T32" fmla="*/ 155 w 161"/>
                <a:gd name="T33" fmla="*/ 152 h 179"/>
                <a:gd name="T34" fmla="*/ 161 w 161"/>
                <a:gd name="T35" fmla="*/ 205 h 179"/>
                <a:gd name="T36" fmla="*/ 173 w 161"/>
                <a:gd name="T37" fmla="*/ 222 h 179"/>
                <a:gd name="T38" fmla="*/ 179 w 161"/>
                <a:gd name="T39" fmla="*/ 238 h 179"/>
                <a:gd name="T40" fmla="*/ 179 w 161"/>
                <a:gd name="T41" fmla="*/ 238 h 179"/>
                <a:gd name="T42" fmla="*/ 155 w 161"/>
                <a:gd name="T43" fmla="*/ 290 h 179"/>
                <a:gd name="T44" fmla="*/ 135 w 161"/>
                <a:gd name="T45" fmla="*/ 325 h 179"/>
                <a:gd name="T46" fmla="*/ 116 w 161"/>
                <a:gd name="T47" fmla="*/ 373 h 179"/>
                <a:gd name="T48" fmla="*/ 110 w 161"/>
                <a:gd name="T49" fmla="*/ 391 h 179"/>
                <a:gd name="T50" fmla="*/ 98 w 161"/>
                <a:gd name="T51" fmla="*/ 439 h 179"/>
                <a:gd name="T52" fmla="*/ 75 w 161"/>
                <a:gd name="T53" fmla="*/ 424 h 179"/>
                <a:gd name="T54" fmla="*/ 57 w 161"/>
                <a:gd name="T55" fmla="*/ 424 h 179"/>
                <a:gd name="T56" fmla="*/ 51 w 161"/>
                <a:gd name="T57" fmla="*/ 456 h 179"/>
                <a:gd name="T58" fmla="*/ 30 w 161"/>
                <a:gd name="T59" fmla="*/ 492 h 179"/>
                <a:gd name="T60" fmla="*/ 12 w 161"/>
                <a:gd name="T61" fmla="*/ 509 h 179"/>
                <a:gd name="T62" fmla="*/ 6 w 161"/>
                <a:gd name="T63" fmla="*/ 492 h 179"/>
                <a:gd name="T64" fmla="*/ 12 w 161"/>
                <a:gd name="T65" fmla="*/ 439 h 179"/>
                <a:gd name="T66" fmla="*/ 0 w 161"/>
                <a:gd name="T67" fmla="*/ 391 h 1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1" h="179">
                  <a:moveTo>
                    <a:pt x="0" y="138"/>
                  </a:moveTo>
                  <a:lnTo>
                    <a:pt x="0" y="108"/>
                  </a:lnTo>
                  <a:lnTo>
                    <a:pt x="0" y="84"/>
                  </a:lnTo>
                  <a:lnTo>
                    <a:pt x="18" y="84"/>
                  </a:lnTo>
                  <a:lnTo>
                    <a:pt x="18" y="60"/>
                  </a:lnTo>
                  <a:lnTo>
                    <a:pt x="18" y="24"/>
                  </a:lnTo>
                  <a:lnTo>
                    <a:pt x="18" y="6"/>
                  </a:lnTo>
                  <a:lnTo>
                    <a:pt x="42" y="6"/>
                  </a:lnTo>
                  <a:lnTo>
                    <a:pt x="60" y="0"/>
                  </a:lnTo>
                  <a:lnTo>
                    <a:pt x="66" y="12"/>
                  </a:lnTo>
                  <a:lnTo>
                    <a:pt x="83" y="0"/>
                  </a:lnTo>
                  <a:lnTo>
                    <a:pt x="95" y="0"/>
                  </a:lnTo>
                  <a:lnTo>
                    <a:pt x="101" y="18"/>
                  </a:lnTo>
                  <a:lnTo>
                    <a:pt x="113" y="36"/>
                  </a:lnTo>
                  <a:lnTo>
                    <a:pt x="125" y="48"/>
                  </a:lnTo>
                  <a:lnTo>
                    <a:pt x="131" y="48"/>
                  </a:lnTo>
                  <a:lnTo>
                    <a:pt x="137" y="54"/>
                  </a:lnTo>
                  <a:lnTo>
                    <a:pt x="143" y="72"/>
                  </a:lnTo>
                  <a:lnTo>
                    <a:pt x="155" y="78"/>
                  </a:lnTo>
                  <a:lnTo>
                    <a:pt x="161" y="84"/>
                  </a:lnTo>
                  <a:lnTo>
                    <a:pt x="137" y="102"/>
                  </a:lnTo>
                  <a:lnTo>
                    <a:pt x="119" y="114"/>
                  </a:lnTo>
                  <a:lnTo>
                    <a:pt x="107" y="132"/>
                  </a:lnTo>
                  <a:lnTo>
                    <a:pt x="101" y="138"/>
                  </a:lnTo>
                  <a:lnTo>
                    <a:pt x="89" y="155"/>
                  </a:lnTo>
                  <a:lnTo>
                    <a:pt x="66" y="150"/>
                  </a:lnTo>
                  <a:lnTo>
                    <a:pt x="48" y="150"/>
                  </a:lnTo>
                  <a:lnTo>
                    <a:pt x="42" y="161"/>
                  </a:lnTo>
                  <a:lnTo>
                    <a:pt x="30" y="173"/>
                  </a:lnTo>
                  <a:lnTo>
                    <a:pt x="12" y="179"/>
                  </a:lnTo>
                  <a:lnTo>
                    <a:pt x="6" y="173"/>
                  </a:lnTo>
                  <a:lnTo>
                    <a:pt x="12" y="155"/>
                  </a:lnTo>
                  <a:lnTo>
                    <a:pt x="0" y="138"/>
                  </a:lnTo>
                  <a:close/>
                </a:path>
              </a:pathLst>
            </a:custGeom>
            <a:solidFill>
              <a:srgbClr val="415A6B"/>
            </a:solidFill>
            <a:ln w="9525">
              <a:solidFill>
                <a:srgbClr val="000000"/>
              </a:solidFill>
              <a:prstDash val="solid"/>
              <a:round/>
              <a:headEnd/>
              <a:tailEnd/>
            </a:ln>
          </p:spPr>
          <p:txBody>
            <a:bodyPr/>
            <a:lstStyle/>
            <a:p>
              <a:endParaRPr lang="en-US"/>
            </a:p>
          </p:txBody>
        </p:sp>
        <p:sp>
          <p:nvSpPr>
            <p:cNvPr id="11517" name="Freeform 271"/>
            <p:cNvSpPr>
              <a:spLocks noChangeAspect="1"/>
            </p:cNvSpPr>
            <p:nvPr/>
          </p:nvSpPr>
          <p:spPr bwMode="auto">
            <a:xfrm>
              <a:off x="3291" y="2867"/>
              <a:ext cx="6" cy="13"/>
            </a:xfrm>
            <a:custGeom>
              <a:avLst/>
              <a:gdLst>
                <a:gd name="T0" fmla="*/ 6 w 6"/>
                <a:gd name="T1" fmla="*/ 24 h 12"/>
                <a:gd name="T2" fmla="*/ 0 w 6"/>
                <a:gd name="T3" fmla="*/ 24 h 12"/>
                <a:gd name="T4" fmla="*/ 0 w 6"/>
                <a:gd name="T5" fmla="*/ 0 h 12"/>
                <a:gd name="T6" fmla="*/ 6 w 6"/>
                <a:gd name="T7" fmla="*/ 24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415A6B"/>
            </a:solidFill>
            <a:ln w="9525">
              <a:solidFill>
                <a:srgbClr val="000000"/>
              </a:solidFill>
              <a:prstDash val="solid"/>
              <a:round/>
              <a:headEnd/>
              <a:tailEnd/>
            </a:ln>
          </p:spPr>
          <p:txBody>
            <a:bodyPr/>
            <a:lstStyle/>
            <a:p>
              <a:endParaRPr lang="en-US"/>
            </a:p>
          </p:txBody>
        </p:sp>
        <p:sp>
          <p:nvSpPr>
            <p:cNvPr id="11518" name="Freeform 272"/>
            <p:cNvSpPr>
              <a:spLocks noChangeAspect="1"/>
            </p:cNvSpPr>
            <p:nvPr/>
          </p:nvSpPr>
          <p:spPr bwMode="auto">
            <a:xfrm>
              <a:off x="2988" y="3258"/>
              <a:ext cx="43" cy="40"/>
            </a:xfrm>
            <a:custGeom>
              <a:avLst/>
              <a:gdLst>
                <a:gd name="T0" fmla="*/ 18 w 42"/>
                <a:gd name="T1" fmla="*/ 0 h 36"/>
                <a:gd name="T2" fmla="*/ 0 w 42"/>
                <a:gd name="T3" fmla="*/ 46 h 36"/>
                <a:gd name="T4" fmla="*/ 12 w 42"/>
                <a:gd name="T5" fmla="*/ 91 h 36"/>
                <a:gd name="T6" fmla="*/ 18 w 42"/>
                <a:gd name="T7" fmla="*/ 78 h 36"/>
                <a:gd name="T8" fmla="*/ 45 w 42"/>
                <a:gd name="T9" fmla="*/ 46 h 36"/>
                <a:gd name="T10" fmla="*/ 51 w 42"/>
                <a:gd name="T11" fmla="*/ 16 h 36"/>
                <a:gd name="T12" fmla="*/ 33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close/>
                </a:path>
              </a:pathLst>
            </a:custGeom>
            <a:solidFill>
              <a:srgbClr val="990033"/>
            </a:solidFill>
            <a:ln w="9525">
              <a:solidFill>
                <a:srgbClr val="000000"/>
              </a:solidFill>
              <a:prstDash val="solid"/>
              <a:round/>
              <a:headEnd/>
              <a:tailEnd/>
            </a:ln>
          </p:spPr>
          <p:txBody>
            <a:bodyPr/>
            <a:lstStyle/>
            <a:p>
              <a:endParaRPr lang="en-US"/>
            </a:p>
          </p:txBody>
        </p:sp>
        <p:sp>
          <p:nvSpPr>
            <p:cNvPr id="11519" name="Freeform 273"/>
            <p:cNvSpPr>
              <a:spLocks noChangeAspect="1"/>
            </p:cNvSpPr>
            <p:nvPr/>
          </p:nvSpPr>
          <p:spPr bwMode="auto">
            <a:xfrm>
              <a:off x="3281" y="2887"/>
              <a:ext cx="138" cy="298"/>
            </a:xfrm>
            <a:custGeom>
              <a:avLst/>
              <a:gdLst>
                <a:gd name="T0" fmla="*/ 47 w 137"/>
                <a:gd name="T1" fmla="*/ 213 h 264"/>
                <a:gd name="T2" fmla="*/ 41 w 137"/>
                <a:gd name="T3" fmla="*/ 213 h 264"/>
                <a:gd name="T4" fmla="*/ 29 w 137"/>
                <a:gd name="T5" fmla="*/ 253 h 264"/>
                <a:gd name="T6" fmla="*/ 23 w 137"/>
                <a:gd name="T7" fmla="*/ 287 h 264"/>
                <a:gd name="T8" fmla="*/ 17 w 137"/>
                <a:gd name="T9" fmla="*/ 342 h 264"/>
                <a:gd name="T10" fmla="*/ 23 w 137"/>
                <a:gd name="T11" fmla="*/ 393 h 264"/>
                <a:gd name="T12" fmla="*/ 23 w 137"/>
                <a:gd name="T13" fmla="*/ 466 h 264"/>
                <a:gd name="T14" fmla="*/ 11 w 137"/>
                <a:gd name="T15" fmla="*/ 501 h 264"/>
                <a:gd name="T16" fmla="*/ 5 w 137"/>
                <a:gd name="T17" fmla="*/ 533 h 264"/>
                <a:gd name="T18" fmla="*/ 0 w 137"/>
                <a:gd name="T19" fmla="*/ 626 h 264"/>
                <a:gd name="T20" fmla="*/ 5 w 137"/>
                <a:gd name="T21" fmla="*/ 678 h 264"/>
                <a:gd name="T22" fmla="*/ 11 w 137"/>
                <a:gd name="T23" fmla="*/ 768 h 264"/>
                <a:gd name="T24" fmla="*/ 35 w 137"/>
                <a:gd name="T25" fmla="*/ 783 h 264"/>
                <a:gd name="T26" fmla="*/ 47 w 137"/>
                <a:gd name="T27" fmla="*/ 768 h 264"/>
                <a:gd name="T28" fmla="*/ 65 w 137"/>
                <a:gd name="T29" fmla="*/ 751 h 264"/>
                <a:gd name="T30" fmla="*/ 80 w 137"/>
                <a:gd name="T31" fmla="*/ 694 h 264"/>
                <a:gd name="T32" fmla="*/ 86 w 137"/>
                <a:gd name="T33" fmla="*/ 641 h 264"/>
                <a:gd name="T34" fmla="*/ 92 w 137"/>
                <a:gd name="T35" fmla="*/ 593 h 264"/>
                <a:gd name="T36" fmla="*/ 98 w 137"/>
                <a:gd name="T37" fmla="*/ 533 h 264"/>
                <a:gd name="T38" fmla="*/ 104 w 137"/>
                <a:gd name="T39" fmla="*/ 483 h 264"/>
                <a:gd name="T40" fmla="*/ 110 w 137"/>
                <a:gd name="T41" fmla="*/ 431 h 264"/>
                <a:gd name="T42" fmla="*/ 116 w 137"/>
                <a:gd name="T43" fmla="*/ 374 h 264"/>
                <a:gd name="T44" fmla="*/ 122 w 137"/>
                <a:gd name="T45" fmla="*/ 324 h 264"/>
                <a:gd name="T46" fmla="*/ 128 w 137"/>
                <a:gd name="T47" fmla="*/ 269 h 264"/>
                <a:gd name="T48" fmla="*/ 128 w 137"/>
                <a:gd name="T49" fmla="*/ 199 h 264"/>
                <a:gd name="T50" fmla="*/ 140 w 137"/>
                <a:gd name="T51" fmla="*/ 213 h 264"/>
                <a:gd name="T52" fmla="*/ 146 w 137"/>
                <a:gd name="T53" fmla="*/ 179 h 264"/>
                <a:gd name="T54" fmla="*/ 140 w 137"/>
                <a:gd name="T55" fmla="*/ 109 h 264"/>
                <a:gd name="T56" fmla="*/ 134 w 137"/>
                <a:gd name="T57" fmla="*/ 37 h 264"/>
                <a:gd name="T58" fmla="*/ 128 w 137"/>
                <a:gd name="T59" fmla="*/ 0 h 264"/>
                <a:gd name="T60" fmla="*/ 122 w 137"/>
                <a:gd name="T61" fmla="*/ 0 h 264"/>
                <a:gd name="T62" fmla="*/ 116 w 137"/>
                <a:gd name="T63" fmla="*/ 18 h 264"/>
                <a:gd name="T64" fmla="*/ 116 w 137"/>
                <a:gd name="T65" fmla="*/ 70 h 264"/>
                <a:gd name="T66" fmla="*/ 110 w 137"/>
                <a:gd name="T67" fmla="*/ 89 h 264"/>
                <a:gd name="T68" fmla="*/ 104 w 137"/>
                <a:gd name="T69" fmla="*/ 89 h 264"/>
                <a:gd name="T70" fmla="*/ 98 w 137"/>
                <a:gd name="T71" fmla="*/ 89 h 264"/>
                <a:gd name="T72" fmla="*/ 98 w 137"/>
                <a:gd name="T73" fmla="*/ 109 h 264"/>
                <a:gd name="T74" fmla="*/ 98 w 137"/>
                <a:gd name="T75" fmla="*/ 142 h 264"/>
                <a:gd name="T76" fmla="*/ 98 w 137"/>
                <a:gd name="T77" fmla="*/ 142 h 264"/>
                <a:gd name="T78" fmla="*/ 92 w 137"/>
                <a:gd name="T79" fmla="*/ 160 h 264"/>
                <a:gd name="T80" fmla="*/ 92 w 137"/>
                <a:gd name="T81" fmla="*/ 142 h 264"/>
                <a:gd name="T82" fmla="*/ 86 w 137"/>
                <a:gd name="T83" fmla="*/ 179 h 264"/>
                <a:gd name="T84" fmla="*/ 80 w 137"/>
                <a:gd name="T85" fmla="*/ 199 h 264"/>
                <a:gd name="T86" fmla="*/ 80 w 137"/>
                <a:gd name="T87" fmla="*/ 179 h 264"/>
                <a:gd name="T88" fmla="*/ 65 w 137"/>
                <a:gd name="T89" fmla="*/ 213 h 264"/>
                <a:gd name="T90" fmla="*/ 47 w 137"/>
                <a:gd name="T91" fmla="*/ 213 h 2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7" h="264">
                  <a:moveTo>
                    <a:pt x="47" y="72"/>
                  </a:moveTo>
                  <a:lnTo>
                    <a:pt x="41" y="72"/>
                  </a:lnTo>
                  <a:lnTo>
                    <a:pt x="29" y="84"/>
                  </a:lnTo>
                  <a:lnTo>
                    <a:pt x="23" y="96"/>
                  </a:lnTo>
                  <a:lnTo>
                    <a:pt x="17" y="114"/>
                  </a:lnTo>
                  <a:lnTo>
                    <a:pt x="23" y="132"/>
                  </a:lnTo>
                  <a:lnTo>
                    <a:pt x="23" y="156"/>
                  </a:lnTo>
                  <a:lnTo>
                    <a:pt x="11" y="168"/>
                  </a:lnTo>
                  <a:lnTo>
                    <a:pt x="5" y="180"/>
                  </a:lnTo>
                  <a:lnTo>
                    <a:pt x="0" y="210"/>
                  </a:lnTo>
                  <a:lnTo>
                    <a:pt x="5" y="228"/>
                  </a:lnTo>
                  <a:lnTo>
                    <a:pt x="11" y="258"/>
                  </a:lnTo>
                  <a:lnTo>
                    <a:pt x="35" y="264"/>
                  </a:lnTo>
                  <a:lnTo>
                    <a:pt x="47" y="258"/>
                  </a:lnTo>
                  <a:lnTo>
                    <a:pt x="65" y="252"/>
                  </a:lnTo>
                  <a:lnTo>
                    <a:pt x="71" y="234"/>
                  </a:lnTo>
                  <a:lnTo>
                    <a:pt x="77" y="216"/>
                  </a:lnTo>
                  <a:lnTo>
                    <a:pt x="83" y="198"/>
                  </a:lnTo>
                  <a:lnTo>
                    <a:pt x="89" y="180"/>
                  </a:lnTo>
                  <a:lnTo>
                    <a:pt x="95" y="162"/>
                  </a:lnTo>
                  <a:lnTo>
                    <a:pt x="101" y="144"/>
                  </a:lnTo>
                  <a:lnTo>
                    <a:pt x="107" y="126"/>
                  </a:lnTo>
                  <a:lnTo>
                    <a:pt x="113" y="108"/>
                  </a:lnTo>
                  <a:lnTo>
                    <a:pt x="119" y="90"/>
                  </a:lnTo>
                  <a:lnTo>
                    <a:pt x="119" y="66"/>
                  </a:lnTo>
                  <a:lnTo>
                    <a:pt x="131" y="72"/>
                  </a:lnTo>
                  <a:lnTo>
                    <a:pt x="137" y="60"/>
                  </a:lnTo>
                  <a:lnTo>
                    <a:pt x="131" y="36"/>
                  </a:lnTo>
                  <a:lnTo>
                    <a:pt x="125" y="12"/>
                  </a:lnTo>
                  <a:lnTo>
                    <a:pt x="119" y="0"/>
                  </a:lnTo>
                  <a:lnTo>
                    <a:pt x="113" y="0"/>
                  </a:lnTo>
                  <a:lnTo>
                    <a:pt x="107" y="6"/>
                  </a:lnTo>
                  <a:lnTo>
                    <a:pt x="107" y="24"/>
                  </a:lnTo>
                  <a:lnTo>
                    <a:pt x="101" y="30"/>
                  </a:lnTo>
                  <a:lnTo>
                    <a:pt x="95" y="30"/>
                  </a:lnTo>
                  <a:lnTo>
                    <a:pt x="89" y="30"/>
                  </a:lnTo>
                  <a:lnTo>
                    <a:pt x="89" y="36"/>
                  </a:lnTo>
                  <a:lnTo>
                    <a:pt x="89" y="48"/>
                  </a:lnTo>
                  <a:lnTo>
                    <a:pt x="83" y="54"/>
                  </a:lnTo>
                  <a:lnTo>
                    <a:pt x="83" y="48"/>
                  </a:lnTo>
                  <a:lnTo>
                    <a:pt x="77" y="60"/>
                  </a:lnTo>
                  <a:lnTo>
                    <a:pt x="71" y="66"/>
                  </a:lnTo>
                  <a:lnTo>
                    <a:pt x="71" y="60"/>
                  </a:lnTo>
                  <a:lnTo>
                    <a:pt x="65" y="72"/>
                  </a:lnTo>
                  <a:lnTo>
                    <a:pt x="47" y="72"/>
                  </a:lnTo>
                  <a:close/>
                </a:path>
              </a:pathLst>
            </a:custGeom>
            <a:solidFill>
              <a:srgbClr val="415A6B"/>
            </a:solidFill>
            <a:ln w="9525">
              <a:solidFill>
                <a:srgbClr val="000000"/>
              </a:solidFill>
              <a:prstDash val="solid"/>
              <a:round/>
              <a:headEnd/>
              <a:tailEnd/>
            </a:ln>
          </p:spPr>
          <p:txBody>
            <a:bodyPr/>
            <a:lstStyle/>
            <a:p>
              <a:endParaRPr lang="en-US"/>
            </a:p>
          </p:txBody>
        </p:sp>
        <p:sp>
          <p:nvSpPr>
            <p:cNvPr id="11520" name="Freeform 274"/>
            <p:cNvSpPr>
              <a:spLocks noChangeAspect="1"/>
            </p:cNvSpPr>
            <p:nvPr/>
          </p:nvSpPr>
          <p:spPr bwMode="auto">
            <a:xfrm>
              <a:off x="3104" y="2826"/>
              <a:ext cx="56" cy="169"/>
            </a:xfrm>
            <a:custGeom>
              <a:avLst/>
              <a:gdLst>
                <a:gd name="T0" fmla="*/ 39 w 54"/>
                <a:gd name="T1" fmla="*/ 317 h 150"/>
                <a:gd name="T2" fmla="*/ 33 w 54"/>
                <a:gd name="T3" fmla="*/ 370 h 150"/>
                <a:gd name="T4" fmla="*/ 49 w 54"/>
                <a:gd name="T5" fmla="*/ 403 h 150"/>
                <a:gd name="T6" fmla="*/ 60 w 54"/>
                <a:gd name="T7" fmla="*/ 438 h 150"/>
                <a:gd name="T8" fmla="*/ 60 w 54"/>
                <a:gd name="T9" fmla="*/ 403 h 150"/>
                <a:gd name="T10" fmla="*/ 66 w 54"/>
                <a:gd name="T11" fmla="*/ 386 h 150"/>
                <a:gd name="T12" fmla="*/ 74 w 54"/>
                <a:gd name="T13" fmla="*/ 297 h 150"/>
                <a:gd name="T14" fmla="*/ 60 w 54"/>
                <a:gd name="T15" fmla="*/ 261 h 150"/>
                <a:gd name="T16" fmla="*/ 49 w 54"/>
                <a:gd name="T17" fmla="*/ 229 h 150"/>
                <a:gd name="T18" fmla="*/ 39 w 54"/>
                <a:gd name="T19" fmla="*/ 178 h 150"/>
                <a:gd name="T20" fmla="*/ 49 w 54"/>
                <a:gd name="T21" fmla="*/ 124 h 150"/>
                <a:gd name="T22" fmla="*/ 60 w 54"/>
                <a:gd name="T23" fmla="*/ 124 h 150"/>
                <a:gd name="T24" fmla="*/ 60 w 54"/>
                <a:gd name="T25" fmla="*/ 124 h 150"/>
                <a:gd name="T26" fmla="*/ 49 w 54"/>
                <a:gd name="T27" fmla="*/ 69 h 150"/>
                <a:gd name="T28" fmla="*/ 39 w 54"/>
                <a:gd name="T29" fmla="*/ 18 h 150"/>
                <a:gd name="T30" fmla="*/ 33 w 54"/>
                <a:gd name="T31" fmla="*/ 0 h 150"/>
                <a:gd name="T32" fmla="*/ 6 w 54"/>
                <a:gd name="T33" fmla="*/ 0 h 150"/>
                <a:gd name="T34" fmla="*/ 6 w 54"/>
                <a:gd name="T35" fmla="*/ 0 h 150"/>
                <a:gd name="T36" fmla="*/ 27 w 54"/>
                <a:gd name="T37" fmla="*/ 53 h 150"/>
                <a:gd name="T38" fmla="*/ 12 w 54"/>
                <a:gd name="T39" fmla="*/ 69 h 150"/>
                <a:gd name="T40" fmla="*/ 12 w 54"/>
                <a:gd name="T41" fmla="*/ 124 h 150"/>
                <a:gd name="T42" fmla="*/ 12 w 54"/>
                <a:gd name="T43" fmla="*/ 160 h 150"/>
                <a:gd name="T44" fmla="*/ 12 w 54"/>
                <a:gd name="T45" fmla="*/ 178 h 150"/>
                <a:gd name="T46" fmla="*/ 0 w 54"/>
                <a:gd name="T47" fmla="*/ 229 h 150"/>
                <a:gd name="T48" fmla="*/ 6 w 54"/>
                <a:gd name="T49" fmla="*/ 261 h 150"/>
                <a:gd name="T50" fmla="*/ 12 w 54"/>
                <a:gd name="T51" fmla="*/ 281 h 150"/>
                <a:gd name="T52" fmla="*/ 33 w 54"/>
                <a:gd name="T53" fmla="*/ 281 h 150"/>
                <a:gd name="T54" fmla="*/ 39 w 54"/>
                <a:gd name="T55" fmla="*/ 317 h 1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4" h="150">
                  <a:moveTo>
                    <a:pt x="30" y="108"/>
                  </a:moveTo>
                  <a:lnTo>
                    <a:pt x="24" y="126"/>
                  </a:lnTo>
                  <a:lnTo>
                    <a:pt x="36" y="138"/>
                  </a:lnTo>
                  <a:lnTo>
                    <a:pt x="42" y="150"/>
                  </a:lnTo>
                  <a:lnTo>
                    <a:pt x="42" y="138"/>
                  </a:lnTo>
                  <a:lnTo>
                    <a:pt x="48" y="132"/>
                  </a:lnTo>
                  <a:lnTo>
                    <a:pt x="54" y="102"/>
                  </a:lnTo>
                  <a:lnTo>
                    <a:pt x="42" y="90"/>
                  </a:lnTo>
                  <a:lnTo>
                    <a:pt x="36" y="78"/>
                  </a:lnTo>
                  <a:lnTo>
                    <a:pt x="30" y="60"/>
                  </a:lnTo>
                  <a:lnTo>
                    <a:pt x="36" y="42"/>
                  </a:lnTo>
                  <a:lnTo>
                    <a:pt x="42" y="42"/>
                  </a:lnTo>
                  <a:lnTo>
                    <a:pt x="36" y="24"/>
                  </a:lnTo>
                  <a:lnTo>
                    <a:pt x="30" y="6"/>
                  </a:lnTo>
                  <a:lnTo>
                    <a:pt x="24" y="0"/>
                  </a:lnTo>
                  <a:lnTo>
                    <a:pt x="6" y="0"/>
                  </a:lnTo>
                  <a:lnTo>
                    <a:pt x="18" y="18"/>
                  </a:lnTo>
                  <a:lnTo>
                    <a:pt x="12" y="24"/>
                  </a:lnTo>
                  <a:lnTo>
                    <a:pt x="12" y="42"/>
                  </a:lnTo>
                  <a:lnTo>
                    <a:pt x="12" y="54"/>
                  </a:lnTo>
                  <a:lnTo>
                    <a:pt x="12" y="60"/>
                  </a:lnTo>
                  <a:lnTo>
                    <a:pt x="0" y="78"/>
                  </a:lnTo>
                  <a:lnTo>
                    <a:pt x="6" y="90"/>
                  </a:lnTo>
                  <a:lnTo>
                    <a:pt x="12" y="96"/>
                  </a:lnTo>
                  <a:lnTo>
                    <a:pt x="24" y="96"/>
                  </a:lnTo>
                  <a:lnTo>
                    <a:pt x="30" y="108"/>
                  </a:lnTo>
                  <a:close/>
                </a:path>
              </a:pathLst>
            </a:custGeom>
            <a:solidFill>
              <a:srgbClr val="E1E1E1"/>
            </a:solidFill>
            <a:ln w="9525">
              <a:solidFill>
                <a:srgbClr val="000000"/>
              </a:solidFill>
              <a:prstDash val="solid"/>
              <a:round/>
              <a:headEnd/>
              <a:tailEnd/>
            </a:ln>
          </p:spPr>
          <p:txBody>
            <a:bodyPr/>
            <a:lstStyle/>
            <a:p>
              <a:endParaRPr lang="en-US"/>
            </a:p>
          </p:txBody>
        </p:sp>
        <p:sp>
          <p:nvSpPr>
            <p:cNvPr id="11521" name="Freeform 275"/>
            <p:cNvSpPr>
              <a:spLocks noChangeAspect="1"/>
            </p:cNvSpPr>
            <p:nvPr/>
          </p:nvSpPr>
          <p:spPr bwMode="auto">
            <a:xfrm>
              <a:off x="3055" y="2847"/>
              <a:ext cx="188" cy="370"/>
            </a:xfrm>
            <a:custGeom>
              <a:avLst/>
              <a:gdLst>
                <a:gd name="T0" fmla="*/ 87 w 186"/>
                <a:gd name="T1" fmla="*/ 551 h 329"/>
                <a:gd name="T2" fmla="*/ 93 w 186"/>
                <a:gd name="T3" fmla="*/ 535 h 329"/>
                <a:gd name="T4" fmla="*/ 123 w 186"/>
                <a:gd name="T5" fmla="*/ 434 h 329"/>
                <a:gd name="T6" fmla="*/ 168 w 186"/>
                <a:gd name="T7" fmla="*/ 377 h 329"/>
                <a:gd name="T8" fmla="*/ 204 w 186"/>
                <a:gd name="T9" fmla="*/ 274 h 329"/>
                <a:gd name="T10" fmla="*/ 204 w 186"/>
                <a:gd name="T11" fmla="*/ 226 h 329"/>
                <a:gd name="T12" fmla="*/ 204 w 186"/>
                <a:gd name="T13" fmla="*/ 119 h 329"/>
                <a:gd name="T14" fmla="*/ 204 w 186"/>
                <a:gd name="T15" fmla="*/ 0 h 329"/>
                <a:gd name="T16" fmla="*/ 186 w 186"/>
                <a:gd name="T17" fmla="*/ 34 h 329"/>
                <a:gd name="T18" fmla="*/ 154 w 186"/>
                <a:gd name="T19" fmla="*/ 49 h 329"/>
                <a:gd name="T20" fmla="*/ 117 w 186"/>
                <a:gd name="T21" fmla="*/ 69 h 329"/>
                <a:gd name="T22" fmla="*/ 99 w 186"/>
                <a:gd name="T23" fmla="*/ 69 h 329"/>
                <a:gd name="T24" fmla="*/ 87 w 186"/>
                <a:gd name="T25" fmla="*/ 119 h 329"/>
                <a:gd name="T26" fmla="*/ 99 w 186"/>
                <a:gd name="T27" fmla="*/ 206 h 329"/>
                <a:gd name="T28" fmla="*/ 105 w 186"/>
                <a:gd name="T29" fmla="*/ 328 h 329"/>
                <a:gd name="T30" fmla="*/ 99 w 186"/>
                <a:gd name="T31" fmla="*/ 377 h 329"/>
                <a:gd name="T32" fmla="*/ 81 w 186"/>
                <a:gd name="T33" fmla="*/ 308 h 329"/>
                <a:gd name="T34" fmla="*/ 81 w 186"/>
                <a:gd name="T35" fmla="*/ 226 h 329"/>
                <a:gd name="T36" fmla="*/ 63 w 186"/>
                <a:gd name="T37" fmla="*/ 206 h 329"/>
                <a:gd name="T38" fmla="*/ 30 w 186"/>
                <a:gd name="T39" fmla="*/ 242 h 329"/>
                <a:gd name="T40" fmla="*/ 0 w 186"/>
                <a:gd name="T41" fmla="*/ 274 h 329"/>
                <a:gd name="T42" fmla="*/ 6 w 186"/>
                <a:gd name="T43" fmla="*/ 328 h 329"/>
                <a:gd name="T44" fmla="*/ 30 w 186"/>
                <a:gd name="T45" fmla="*/ 345 h 329"/>
                <a:gd name="T46" fmla="*/ 57 w 186"/>
                <a:gd name="T47" fmla="*/ 434 h 329"/>
                <a:gd name="T48" fmla="*/ 57 w 186"/>
                <a:gd name="T49" fmla="*/ 535 h 329"/>
                <a:gd name="T50" fmla="*/ 36 w 186"/>
                <a:gd name="T51" fmla="*/ 620 h 329"/>
                <a:gd name="T52" fmla="*/ 18 w 186"/>
                <a:gd name="T53" fmla="*/ 693 h 329"/>
                <a:gd name="T54" fmla="*/ 24 w 186"/>
                <a:gd name="T55" fmla="*/ 779 h 329"/>
                <a:gd name="T56" fmla="*/ 24 w 186"/>
                <a:gd name="T57" fmla="*/ 896 h 329"/>
                <a:gd name="T58" fmla="*/ 36 w 186"/>
                <a:gd name="T59" fmla="*/ 947 h 329"/>
                <a:gd name="T60" fmla="*/ 36 w 186"/>
                <a:gd name="T61" fmla="*/ 896 h 329"/>
                <a:gd name="T62" fmla="*/ 93 w 186"/>
                <a:gd name="T63" fmla="*/ 794 h 329"/>
                <a:gd name="T64" fmla="*/ 93 w 186"/>
                <a:gd name="T65" fmla="*/ 723 h 329"/>
                <a:gd name="T66" fmla="*/ 93 w 186"/>
                <a:gd name="T67" fmla="*/ 693 h 329"/>
                <a:gd name="T68" fmla="*/ 87 w 186"/>
                <a:gd name="T69" fmla="*/ 587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6" h="329">
                  <a:moveTo>
                    <a:pt x="78" y="204"/>
                  </a:moveTo>
                  <a:lnTo>
                    <a:pt x="78" y="192"/>
                  </a:lnTo>
                  <a:lnTo>
                    <a:pt x="78" y="186"/>
                  </a:lnTo>
                  <a:lnTo>
                    <a:pt x="84" y="186"/>
                  </a:lnTo>
                  <a:lnTo>
                    <a:pt x="102" y="168"/>
                  </a:lnTo>
                  <a:lnTo>
                    <a:pt x="114" y="150"/>
                  </a:lnTo>
                  <a:lnTo>
                    <a:pt x="132" y="144"/>
                  </a:lnTo>
                  <a:lnTo>
                    <a:pt x="150" y="132"/>
                  </a:lnTo>
                  <a:lnTo>
                    <a:pt x="168" y="120"/>
                  </a:lnTo>
                  <a:lnTo>
                    <a:pt x="186" y="96"/>
                  </a:lnTo>
                  <a:lnTo>
                    <a:pt x="186" y="78"/>
                  </a:lnTo>
                  <a:lnTo>
                    <a:pt x="186" y="54"/>
                  </a:lnTo>
                  <a:lnTo>
                    <a:pt x="186" y="42"/>
                  </a:lnTo>
                  <a:lnTo>
                    <a:pt x="186" y="12"/>
                  </a:lnTo>
                  <a:lnTo>
                    <a:pt x="186" y="0"/>
                  </a:lnTo>
                  <a:lnTo>
                    <a:pt x="168" y="12"/>
                  </a:lnTo>
                  <a:lnTo>
                    <a:pt x="150" y="18"/>
                  </a:lnTo>
                  <a:lnTo>
                    <a:pt x="138" y="18"/>
                  </a:lnTo>
                  <a:lnTo>
                    <a:pt x="126" y="24"/>
                  </a:lnTo>
                  <a:lnTo>
                    <a:pt x="108" y="24"/>
                  </a:lnTo>
                  <a:lnTo>
                    <a:pt x="96" y="24"/>
                  </a:lnTo>
                  <a:lnTo>
                    <a:pt x="90" y="24"/>
                  </a:lnTo>
                  <a:lnTo>
                    <a:pt x="84" y="24"/>
                  </a:lnTo>
                  <a:lnTo>
                    <a:pt x="78" y="42"/>
                  </a:lnTo>
                  <a:lnTo>
                    <a:pt x="84" y="60"/>
                  </a:lnTo>
                  <a:lnTo>
                    <a:pt x="90" y="72"/>
                  </a:lnTo>
                  <a:lnTo>
                    <a:pt x="102" y="84"/>
                  </a:lnTo>
                  <a:lnTo>
                    <a:pt x="96" y="114"/>
                  </a:lnTo>
                  <a:lnTo>
                    <a:pt x="90" y="120"/>
                  </a:lnTo>
                  <a:lnTo>
                    <a:pt x="90" y="132"/>
                  </a:lnTo>
                  <a:lnTo>
                    <a:pt x="84" y="120"/>
                  </a:lnTo>
                  <a:lnTo>
                    <a:pt x="72" y="108"/>
                  </a:lnTo>
                  <a:lnTo>
                    <a:pt x="78" y="90"/>
                  </a:lnTo>
                  <a:lnTo>
                    <a:pt x="72" y="78"/>
                  </a:lnTo>
                  <a:lnTo>
                    <a:pt x="60" y="78"/>
                  </a:lnTo>
                  <a:lnTo>
                    <a:pt x="54" y="72"/>
                  </a:lnTo>
                  <a:lnTo>
                    <a:pt x="42" y="78"/>
                  </a:lnTo>
                  <a:lnTo>
                    <a:pt x="30" y="84"/>
                  </a:lnTo>
                  <a:lnTo>
                    <a:pt x="18" y="90"/>
                  </a:lnTo>
                  <a:lnTo>
                    <a:pt x="0" y="96"/>
                  </a:lnTo>
                  <a:lnTo>
                    <a:pt x="6" y="102"/>
                  </a:lnTo>
                  <a:lnTo>
                    <a:pt x="6" y="114"/>
                  </a:lnTo>
                  <a:lnTo>
                    <a:pt x="12" y="114"/>
                  </a:lnTo>
                  <a:lnTo>
                    <a:pt x="30" y="120"/>
                  </a:lnTo>
                  <a:lnTo>
                    <a:pt x="48" y="126"/>
                  </a:lnTo>
                  <a:lnTo>
                    <a:pt x="48" y="150"/>
                  </a:lnTo>
                  <a:lnTo>
                    <a:pt x="42" y="168"/>
                  </a:lnTo>
                  <a:lnTo>
                    <a:pt x="48" y="186"/>
                  </a:lnTo>
                  <a:lnTo>
                    <a:pt x="42" y="204"/>
                  </a:lnTo>
                  <a:lnTo>
                    <a:pt x="36" y="216"/>
                  </a:lnTo>
                  <a:lnTo>
                    <a:pt x="24" y="228"/>
                  </a:lnTo>
                  <a:lnTo>
                    <a:pt x="18" y="240"/>
                  </a:lnTo>
                  <a:lnTo>
                    <a:pt x="18" y="252"/>
                  </a:lnTo>
                  <a:lnTo>
                    <a:pt x="24" y="270"/>
                  </a:lnTo>
                  <a:lnTo>
                    <a:pt x="24" y="288"/>
                  </a:lnTo>
                  <a:lnTo>
                    <a:pt x="24" y="311"/>
                  </a:lnTo>
                  <a:lnTo>
                    <a:pt x="24" y="329"/>
                  </a:lnTo>
                  <a:lnTo>
                    <a:pt x="36" y="329"/>
                  </a:lnTo>
                  <a:lnTo>
                    <a:pt x="36" y="317"/>
                  </a:lnTo>
                  <a:lnTo>
                    <a:pt x="36" y="311"/>
                  </a:lnTo>
                  <a:lnTo>
                    <a:pt x="54" y="294"/>
                  </a:lnTo>
                  <a:lnTo>
                    <a:pt x="84" y="276"/>
                  </a:lnTo>
                  <a:lnTo>
                    <a:pt x="84" y="270"/>
                  </a:lnTo>
                  <a:lnTo>
                    <a:pt x="84" y="252"/>
                  </a:lnTo>
                  <a:lnTo>
                    <a:pt x="90" y="234"/>
                  </a:lnTo>
                  <a:lnTo>
                    <a:pt x="84" y="240"/>
                  </a:lnTo>
                  <a:lnTo>
                    <a:pt x="84" y="222"/>
                  </a:lnTo>
                  <a:lnTo>
                    <a:pt x="78" y="204"/>
                  </a:lnTo>
                  <a:close/>
                </a:path>
              </a:pathLst>
            </a:custGeom>
            <a:solidFill>
              <a:srgbClr val="990134"/>
            </a:solidFill>
            <a:ln w="9525">
              <a:solidFill>
                <a:srgbClr val="000000"/>
              </a:solidFill>
              <a:prstDash val="solid"/>
              <a:round/>
              <a:headEnd/>
              <a:tailEnd/>
            </a:ln>
          </p:spPr>
          <p:txBody>
            <a:bodyPr/>
            <a:lstStyle/>
            <a:p>
              <a:endParaRPr lang="en-US"/>
            </a:p>
          </p:txBody>
        </p:sp>
        <p:sp>
          <p:nvSpPr>
            <p:cNvPr id="11522" name="Freeform 276"/>
            <p:cNvSpPr>
              <a:spLocks noChangeAspect="1"/>
            </p:cNvSpPr>
            <p:nvPr/>
          </p:nvSpPr>
          <p:spPr bwMode="auto">
            <a:xfrm>
              <a:off x="2807" y="3110"/>
              <a:ext cx="285" cy="283"/>
            </a:xfrm>
            <a:custGeom>
              <a:avLst/>
              <a:gdLst>
                <a:gd name="T0" fmla="*/ 69 w 281"/>
                <a:gd name="T1" fmla="*/ 207 h 251"/>
                <a:gd name="T2" fmla="*/ 69 w 281"/>
                <a:gd name="T3" fmla="*/ 316 h 251"/>
                <a:gd name="T4" fmla="*/ 51 w 281"/>
                <a:gd name="T5" fmla="*/ 386 h 251"/>
                <a:gd name="T6" fmla="*/ 12 w 281"/>
                <a:gd name="T7" fmla="*/ 350 h 251"/>
                <a:gd name="T8" fmla="*/ 6 w 281"/>
                <a:gd name="T9" fmla="*/ 439 h 251"/>
                <a:gd name="T10" fmla="*/ 24 w 281"/>
                <a:gd name="T11" fmla="*/ 547 h 251"/>
                <a:gd name="T12" fmla="*/ 24 w 281"/>
                <a:gd name="T13" fmla="*/ 617 h 251"/>
                <a:gd name="T14" fmla="*/ 30 w 281"/>
                <a:gd name="T15" fmla="*/ 701 h 251"/>
                <a:gd name="T16" fmla="*/ 51 w 281"/>
                <a:gd name="T17" fmla="*/ 720 h 251"/>
                <a:gd name="T18" fmla="*/ 81 w 281"/>
                <a:gd name="T19" fmla="*/ 720 h 251"/>
                <a:gd name="T20" fmla="*/ 126 w 281"/>
                <a:gd name="T21" fmla="*/ 701 h 251"/>
                <a:gd name="T22" fmla="*/ 167 w 281"/>
                <a:gd name="T23" fmla="*/ 688 h 251"/>
                <a:gd name="T24" fmla="*/ 206 w 281"/>
                <a:gd name="T25" fmla="*/ 651 h 251"/>
                <a:gd name="T26" fmla="*/ 236 w 281"/>
                <a:gd name="T27" fmla="*/ 581 h 251"/>
                <a:gd name="T28" fmla="*/ 272 w 281"/>
                <a:gd name="T29" fmla="*/ 472 h 251"/>
                <a:gd name="T30" fmla="*/ 299 w 281"/>
                <a:gd name="T31" fmla="*/ 386 h 251"/>
                <a:gd name="T32" fmla="*/ 317 w 281"/>
                <a:gd name="T33" fmla="*/ 280 h 251"/>
                <a:gd name="T34" fmla="*/ 305 w 281"/>
                <a:gd name="T35" fmla="*/ 297 h 251"/>
                <a:gd name="T36" fmla="*/ 287 w 281"/>
                <a:gd name="T37" fmla="*/ 246 h 251"/>
                <a:gd name="T38" fmla="*/ 305 w 281"/>
                <a:gd name="T39" fmla="*/ 227 h 251"/>
                <a:gd name="T40" fmla="*/ 305 w 281"/>
                <a:gd name="T41" fmla="*/ 109 h 251"/>
                <a:gd name="T42" fmla="*/ 299 w 281"/>
                <a:gd name="T43" fmla="*/ 18 h 251"/>
                <a:gd name="T44" fmla="*/ 256 w 281"/>
                <a:gd name="T45" fmla="*/ 0 h 251"/>
                <a:gd name="T46" fmla="*/ 230 w 281"/>
                <a:gd name="T47" fmla="*/ 53 h 251"/>
                <a:gd name="T48" fmla="*/ 198 w 281"/>
                <a:gd name="T49" fmla="*/ 142 h 251"/>
                <a:gd name="T50" fmla="*/ 173 w 281"/>
                <a:gd name="T51" fmla="*/ 207 h 251"/>
                <a:gd name="T52" fmla="*/ 132 w 281"/>
                <a:gd name="T53" fmla="*/ 193 h 251"/>
                <a:gd name="T54" fmla="*/ 105 w 281"/>
                <a:gd name="T55" fmla="*/ 260 h 251"/>
                <a:gd name="T56" fmla="*/ 81 w 281"/>
                <a:gd name="T57" fmla="*/ 260 h 251"/>
                <a:gd name="T58" fmla="*/ 75 w 281"/>
                <a:gd name="T59" fmla="*/ 160 h 251"/>
                <a:gd name="T60" fmla="*/ 206 w 281"/>
                <a:gd name="T61" fmla="*/ 439 h 251"/>
                <a:gd name="T62" fmla="*/ 224 w 281"/>
                <a:gd name="T63" fmla="*/ 472 h 251"/>
                <a:gd name="T64" fmla="*/ 248 w 281"/>
                <a:gd name="T65" fmla="*/ 403 h 251"/>
                <a:gd name="T66" fmla="*/ 224 w 281"/>
                <a:gd name="T67" fmla="*/ 386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lnTo>
                    <a:pt x="197" y="131"/>
                  </a:lnTo>
                  <a:lnTo>
                    <a:pt x="179" y="149"/>
                  </a:lnTo>
                  <a:lnTo>
                    <a:pt x="191" y="167"/>
                  </a:lnTo>
                  <a:lnTo>
                    <a:pt x="197" y="161"/>
                  </a:lnTo>
                  <a:lnTo>
                    <a:pt x="215" y="149"/>
                  </a:lnTo>
                  <a:lnTo>
                    <a:pt x="221" y="137"/>
                  </a:lnTo>
                  <a:lnTo>
                    <a:pt x="203" y="131"/>
                  </a:lnTo>
                  <a:lnTo>
                    <a:pt x="197" y="131"/>
                  </a:lnTo>
                  <a:lnTo>
                    <a:pt x="66" y="54"/>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23" name="Freeform 277"/>
            <p:cNvSpPr>
              <a:spLocks noChangeAspect="1"/>
            </p:cNvSpPr>
            <p:nvPr/>
          </p:nvSpPr>
          <p:spPr bwMode="auto">
            <a:xfrm>
              <a:off x="2807" y="3110"/>
              <a:ext cx="285" cy="283"/>
            </a:xfrm>
            <a:custGeom>
              <a:avLst/>
              <a:gdLst>
                <a:gd name="T0" fmla="*/ 75 w 281"/>
                <a:gd name="T1" fmla="*/ 160 h 251"/>
                <a:gd name="T2" fmla="*/ 69 w 281"/>
                <a:gd name="T3" fmla="*/ 207 h 251"/>
                <a:gd name="T4" fmla="*/ 69 w 281"/>
                <a:gd name="T5" fmla="*/ 260 h 251"/>
                <a:gd name="T6" fmla="*/ 69 w 281"/>
                <a:gd name="T7" fmla="*/ 316 h 251"/>
                <a:gd name="T8" fmla="*/ 69 w 281"/>
                <a:gd name="T9" fmla="*/ 369 h 251"/>
                <a:gd name="T10" fmla="*/ 51 w 281"/>
                <a:gd name="T11" fmla="*/ 386 h 251"/>
                <a:gd name="T12" fmla="*/ 18 w 281"/>
                <a:gd name="T13" fmla="*/ 386 h 251"/>
                <a:gd name="T14" fmla="*/ 12 w 281"/>
                <a:gd name="T15" fmla="*/ 350 h 251"/>
                <a:gd name="T16" fmla="*/ 0 w 281"/>
                <a:gd name="T17" fmla="*/ 369 h 251"/>
                <a:gd name="T18" fmla="*/ 6 w 281"/>
                <a:gd name="T19" fmla="*/ 439 h 251"/>
                <a:gd name="T20" fmla="*/ 18 w 281"/>
                <a:gd name="T21" fmla="*/ 490 h 251"/>
                <a:gd name="T22" fmla="*/ 24 w 281"/>
                <a:gd name="T23" fmla="*/ 547 h 251"/>
                <a:gd name="T24" fmla="*/ 30 w 281"/>
                <a:gd name="T25" fmla="*/ 598 h 251"/>
                <a:gd name="T26" fmla="*/ 24 w 281"/>
                <a:gd name="T27" fmla="*/ 617 h 251"/>
                <a:gd name="T28" fmla="*/ 24 w 281"/>
                <a:gd name="T29" fmla="*/ 651 h 251"/>
                <a:gd name="T30" fmla="*/ 30 w 281"/>
                <a:gd name="T31" fmla="*/ 701 h 251"/>
                <a:gd name="T32" fmla="*/ 45 w 281"/>
                <a:gd name="T33" fmla="*/ 701 h 251"/>
                <a:gd name="T34" fmla="*/ 51 w 281"/>
                <a:gd name="T35" fmla="*/ 720 h 251"/>
                <a:gd name="T36" fmla="*/ 63 w 281"/>
                <a:gd name="T37" fmla="*/ 740 h 251"/>
                <a:gd name="T38" fmla="*/ 81 w 281"/>
                <a:gd name="T39" fmla="*/ 720 h 251"/>
                <a:gd name="T40" fmla="*/ 99 w 281"/>
                <a:gd name="T41" fmla="*/ 701 h 251"/>
                <a:gd name="T42" fmla="*/ 126 w 281"/>
                <a:gd name="T43" fmla="*/ 701 h 251"/>
                <a:gd name="T44" fmla="*/ 144 w 281"/>
                <a:gd name="T45" fmla="*/ 701 h 251"/>
                <a:gd name="T46" fmla="*/ 167 w 281"/>
                <a:gd name="T47" fmla="*/ 688 h 251"/>
                <a:gd name="T48" fmla="*/ 180 w 281"/>
                <a:gd name="T49" fmla="*/ 688 h 251"/>
                <a:gd name="T50" fmla="*/ 206 w 281"/>
                <a:gd name="T51" fmla="*/ 651 h 251"/>
                <a:gd name="T52" fmla="*/ 224 w 281"/>
                <a:gd name="T53" fmla="*/ 617 h 251"/>
                <a:gd name="T54" fmla="*/ 236 w 281"/>
                <a:gd name="T55" fmla="*/ 581 h 251"/>
                <a:gd name="T56" fmla="*/ 248 w 281"/>
                <a:gd name="T57" fmla="*/ 547 h 251"/>
                <a:gd name="T58" fmla="*/ 272 w 281"/>
                <a:gd name="T59" fmla="*/ 472 h 251"/>
                <a:gd name="T60" fmla="*/ 287 w 281"/>
                <a:gd name="T61" fmla="*/ 439 h 251"/>
                <a:gd name="T62" fmla="*/ 299 w 281"/>
                <a:gd name="T63" fmla="*/ 386 h 251"/>
                <a:gd name="T64" fmla="*/ 311 w 281"/>
                <a:gd name="T65" fmla="*/ 330 h 251"/>
                <a:gd name="T66" fmla="*/ 317 w 281"/>
                <a:gd name="T67" fmla="*/ 280 h 251"/>
                <a:gd name="T68" fmla="*/ 305 w 281"/>
                <a:gd name="T69" fmla="*/ 280 h 251"/>
                <a:gd name="T70" fmla="*/ 305 w 281"/>
                <a:gd name="T71" fmla="*/ 297 h 251"/>
                <a:gd name="T72" fmla="*/ 287 w 281"/>
                <a:gd name="T73" fmla="*/ 280 h 251"/>
                <a:gd name="T74" fmla="*/ 287 w 281"/>
                <a:gd name="T75" fmla="*/ 246 h 251"/>
                <a:gd name="T76" fmla="*/ 293 w 281"/>
                <a:gd name="T77" fmla="*/ 207 h 251"/>
                <a:gd name="T78" fmla="*/ 305 w 281"/>
                <a:gd name="T79" fmla="*/ 227 h 251"/>
                <a:gd name="T80" fmla="*/ 305 w 281"/>
                <a:gd name="T81" fmla="*/ 160 h 251"/>
                <a:gd name="T82" fmla="*/ 305 w 281"/>
                <a:gd name="T83" fmla="*/ 109 h 251"/>
                <a:gd name="T84" fmla="*/ 299 w 281"/>
                <a:gd name="T85" fmla="*/ 53 h 251"/>
                <a:gd name="T86" fmla="*/ 299 w 281"/>
                <a:gd name="T87" fmla="*/ 18 h 251"/>
                <a:gd name="T88" fmla="*/ 280 w 281"/>
                <a:gd name="T89" fmla="*/ 18 h 251"/>
                <a:gd name="T90" fmla="*/ 256 w 281"/>
                <a:gd name="T91" fmla="*/ 0 h 251"/>
                <a:gd name="T92" fmla="*/ 256 w 281"/>
                <a:gd name="T93" fmla="*/ 0 h 251"/>
                <a:gd name="T94" fmla="*/ 230 w 281"/>
                <a:gd name="T95" fmla="*/ 53 h 251"/>
                <a:gd name="T96" fmla="*/ 212 w 281"/>
                <a:gd name="T97" fmla="*/ 88 h 251"/>
                <a:gd name="T98" fmla="*/ 198 w 281"/>
                <a:gd name="T99" fmla="*/ 142 h 251"/>
                <a:gd name="T100" fmla="*/ 189 w 281"/>
                <a:gd name="T101" fmla="*/ 160 h 251"/>
                <a:gd name="T102" fmla="*/ 173 w 281"/>
                <a:gd name="T103" fmla="*/ 207 h 251"/>
                <a:gd name="T104" fmla="*/ 150 w 281"/>
                <a:gd name="T105" fmla="*/ 193 h 251"/>
                <a:gd name="T106" fmla="*/ 132 w 281"/>
                <a:gd name="T107" fmla="*/ 193 h 251"/>
                <a:gd name="T108" fmla="*/ 126 w 281"/>
                <a:gd name="T109" fmla="*/ 227 h 251"/>
                <a:gd name="T110" fmla="*/ 105 w 281"/>
                <a:gd name="T111" fmla="*/ 260 h 251"/>
                <a:gd name="T112" fmla="*/ 87 w 281"/>
                <a:gd name="T113" fmla="*/ 280 h 251"/>
                <a:gd name="T114" fmla="*/ 81 w 281"/>
                <a:gd name="T115" fmla="*/ 260 h 251"/>
                <a:gd name="T116" fmla="*/ 87 w 281"/>
                <a:gd name="T117" fmla="*/ 207 h 251"/>
                <a:gd name="T118" fmla="*/ 75 w 281"/>
                <a:gd name="T119" fmla="*/ 160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24" name="Freeform 278"/>
            <p:cNvSpPr>
              <a:spLocks noChangeAspect="1"/>
            </p:cNvSpPr>
            <p:nvPr/>
          </p:nvSpPr>
          <p:spPr bwMode="auto">
            <a:xfrm>
              <a:off x="2988" y="3258"/>
              <a:ext cx="43" cy="40"/>
            </a:xfrm>
            <a:custGeom>
              <a:avLst/>
              <a:gdLst>
                <a:gd name="T0" fmla="*/ 18 w 42"/>
                <a:gd name="T1" fmla="*/ 0 h 36"/>
                <a:gd name="T2" fmla="*/ 0 w 42"/>
                <a:gd name="T3" fmla="*/ 46 h 36"/>
                <a:gd name="T4" fmla="*/ 12 w 42"/>
                <a:gd name="T5" fmla="*/ 91 h 36"/>
                <a:gd name="T6" fmla="*/ 18 w 42"/>
                <a:gd name="T7" fmla="*/ 78 h 36"/>
                <a:gd name="T8" fmla="*/ 45 w 42"/>
                <a:gd name="T9" fmla="*/ 46 h 36"/>
                <a:gd name="T10" fmla="*/ 51 w 42"/>
                <a:gd name="T11" fmla="*/ 16 h 36"/>
                <a:gd name="T12" fmla="*/ 33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25" name="Freeform 279"/>
            <p:cNvSpPr>
              <a:spLocks noChangeAspect="1"/>
            </p:cNvSpPr>
            <p:nvPr/>
          </p:nvSpPr>
          <p:spPr bwMode="auto">
            <a:xfrm>
              <a:off x="2777" y="3124"/>
              <a:ext cx="5" cy="7"/>
            </a:xfrm>
            <a:custGeom>
              <a:avLst/>
              <a:gdLst>
                <a:gd name="T0" fmla="*/ 3 w 6"/>
                <a:gd name="T1" fmla="*/ 25 h 6"/>
                <a:gd name="T2" fmla="*/ 0 w 6"/>
                <a:gd name="T3" fmla="*/ 25 h 6"/>
                <a:gd name="T4" fmla="*/ 0 w 6"/>
                <a:gd name="T5" fmla="*/ 0 h 6"/>
                <a:gd name="T6" fmla="*/ 3 w 6"/>
                <a:gd name="T7" fmla="*/ 25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6"/>
                  </a:lnTo>
                  <a:lnTo>
                    <a:pt x="0" y="0"/>
                  </a:lnTo>
                  <a:lnTo>
                    <a:pt x="6" y="6"/>
                  </a:lnTo>
                  <a:close/>
                </a:path>
              </a:pathLst>
            </a:custGeom>
            <a:solidFill>
              <a:srgbClr val="C0C0C0"/>
            </a:solidFill>
            <a:ln w="9525">
              <a:solidFill>
                <a:srgbClr val="000000"/>
              </a:solidFill>
              <a:prstDash val="solid"/>
              <a:round/>
              <a:headEnd/>
              <a:tailEnd/>
            </a:ln>
          </p:spPr>
          <p:txBody>
            <a:bodyPr/>
            <a:lstStyle/>
            <a:p>
              <a:endParaRPr lang="en-US"/>
            </a:p>
          </p:txBody>
        </p:sp>
        <p:sp>
          <p:nvSpPr>
            <p:cNvPr id="11526" name="Freeform 280"/>
            <p:cNvSpPr>
              <a:spLocks noChangeAspect="1"/>
            </p:cNvSpPr>
            <p:nvPr/>
          </p:nvSpPr>
          <p:spPr bwMode="auto">
            <a:xfrm>
              <a:off x="3062" y="3190"/>
              <a:ext cx="16" cy="34"/>
            </a:xfrm>
            <a:custGeom>
              <a:avLst/>
              <a:gdLst>
                <a:gd name="T0" fmla="*/ 4 w 18"/>
                <a:gd name="T1" fmla="*/ 0 h 30"/>
                <a:gd name="T2" fmla="*/ 0 w 18"/>
                <a:gd name="T3" fmla="*/ 37 h 30"/>
                <a:gd name="T4" fmla="*/ 0 w 18"/>
                <a:gd name="T5" fmla="*/ 75 h 30"/>
                <a:gd name="T6" fmla="*/ 6 w 18"/>
                <a:gd name="T7" fmla="*/ 95 h 30"/>
                <a:gd name="T8" fmla="*/ 6 w 18"/>
                <a:gd name="T9" fmla="*/ 75 h 30"/>
                <a:gd name="T10" fmla="*/ 6 w 18"/>
                <a:gd name="T11" fmla="*/ 18 h 30"/>
                <a:gd name="T12" fmla="*/ 4 w 1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6" y="0"/>
                  </a:moveTo>
                  <a:lnTo>
                    <a:pt x="0" y="12"/>
                  </a:lnTo>
                  <a:lnTo>
                    <a:pt x="0" y="24"/>
                  </a:lnTo>
                  <a:lnTo>
                    <a:pt x="18" y="30"/>
                  </a:lnTo>
                  <a:lnTo>
                    <a:pt x="18" y="24"/>
                  </a:lnTo>
                  <a:lnTo>
                    <a:pt x="18" y="6"/>
                  </a:lnTo>
                  <a:lnTo>
                    <a:pt x="6" y="0"/>
                  </a:lnTo>
                  <a:close/>
                </a:path>
              </a:pathLst>
            </a:custGeom>
            <a:solidFill>
              <a:srgbClr val="990033"/>
            </a:solidFill>
            <a:ln w="9525">
              <a:solidFill>
                <a:srgbClr val="000000"/>
              </a:solidFill>
              <a:prstDash val="solid"/>
              <a:round/>
              <a:headEnd/>
              <a:tailEnd/>
            </a:ln>
          </p:spPr>
          <p:txBody>
            <a:bodyPr/>
            <a:lstStyle/>
            <a:p>
              <a:endParaRPr lang="en-US"/>
            </a:p>
          </p:txBody>
        </p:sp>
        <p:sp>
          <p:nvSpPr>
            <p:cNvPr id="11527" name="Freeform 281"/>
            <p:cNvSpPr>
              <a:spLocks noChangeAspect="1"/>
            </p:cNvSpPr>
            <p:nvPr/>
          </p:nvSpPr>
          <p:spPr bwMode="auto">
            <a:xfrm>
              <a:off x="2734" y="2746"/>
              <a:ext cx="219" cy="270"/>
            </a:xfrm>
            <a:custGeom>
              <a:avLst/>
              <a:gdLst>
                <a:gd name="T0" fmla="*/ 243 w 216"/>
                <a:gd name="T1" fmla="*/ 412 h 239"/>
                <a:gd name="T2" fmla="*/ 225 w 216"/>
                <a:gd name="T3" fmla="*/ 412 h 239"/>
                <a:gd name="T4" fmla="*/ 207 w 216"/>
                <a:gd name="T5" fmla="*/ 430 h 239"/>
                <a:gd name="T6" fmla="*/ 207 w 216"/>
                <a:gd name="T7" fmla="*/ 465 h 239"/>
                <a:gd name="T8" fmla="*/ 207 w 216"/>
                <a:gd name="T9" fmla="*/ 555 h 239"/>
                <a:gd name="T10" fmla="*/ 198 w 216"/>
                <a:gd name="T11" fmla="*/ 610 h 239"/>
                <a:gd name="T12" fmla="*/ 231 w 216"/>
                <a:gd name="T13" fmla="*/ 699 h 239"/>
                <a:gd name="T14" fmla="*/ 168 w 216"/>
                <a:gd name="T15" fmla="*/ 718 h 239"/>
                <a:gd name="T16" fmla="*/ 150 w 216"/>
                <a:gd name="T17" fmla="*/ 699 h 239"/>
                <a:gd name="T18" fmla="*/ 132 w 216"/>
                <a:gd name="T19" fmla="*/ 699 h 239"/>
                <a:gd name="T20" fmla="*/ 132 w 216"/>
                <a:gd name="T21" fmla="*/ 678 h 239"/>
                <a:gd name="T22" fmla="*/ 99 w 216"/>
                <a:gd name="T23" fmla="*/ 678 h 239"/>
                <a:gd name="T24" fmla="*/ 81 w 216"/>
                <a:gd name="T25" fmla="*/ 678 h 239"/>
                <a:gd name="T26" fmla="*/ 30 w 216"/>
                <a:gd name="T27" fmla="*/ 678 h 239"/>
                <a:gd name="T28" fmla="*/ 18 w 216"/>
                <a:gd name="T29" fmla="*/ 663 h 239"/>
                <a:gd name="T30" fmla="*/ 0 w 216"/>
                <a:gd name="T31" fmla="*/ 678 h 239"/>
                <a:gd name="T32" fmla="*/ 0 w 216"/>
                <a:gd name="T33" fmla="*/ 627 h 239"/>
                <a:gd name="T34" fmla="*/ 0 w 216"/>
                <a:gd name="T35" fmla="*/ 574 h 239"/>
                <a:gd name="T36" fmla="*/ 18 w 216"/>
                <a:gd name="T37" fmla="*/ 430 h 239"/>
                <a:gd name="T38" fmla="*/ 24 w 216"/>
                <a:gd name="T39" fmla="*/ 393 h 239"/>
                <a:gd name="T40" fmla="*/ 45 w 216"/>
                <a:gd name="T41" fmla="*/ 355 h 239"/>
                <a:gd name="T42" fmla="*/ 30 w 216"/>
                <a:gd name="T43" fmla="*/ 268 h 239"/>
                <a:gd name="T44" fmla="*/ 30 w 216"/>
                <a:gd name="T45" fmla="*/ 229 h 239"/>
                <a:gd name="T46" fmla="*/ 24 w 216"/>
                <a:gd name="T47" fmla="*/ 178 h 239"/>
                <a:gd name="T48" fmla="*/ 30 w 216"/>
                <a:gd name="T49" fmla="*/ 141 h 239"/>
                <a:gd name="T50" fmla="*/ 18 w 216"/>
                <a:gd name="T51" fmla="*/ 75 h 239"/>
                <a:gd name="T52" fmla="*/ 12 w 216"/>
                <a:gd name="T53" fmla="*/ 18 h 239"/>
                <a:gd name="T54" fmla="*/ 24 w 216"/>
                <a:gd name="T55" fmla="*/ 0 h 239"/>
                <a:gd name="T56" fmla="*/ 51 w 216"/>
                <a:gd name="T57" fmla="*/ 0 h 239"/>
                <a:gd name="T58" fmla="*/ 63 w 216"/>
                <a:gd name="T59" fmla="*/ 0 h 239"/>
                <a:gd name="T60" fmla="*/ 81 w 216"/>
                <a:gd name="T61" fmla="*/ 0 h 239"/>
                <a:gd name="T62" fmla="*/ 93 w 216"/>
                <a:gd name="T63" fmla="*/ 0 h 239"/>
                <a:gd name="T64" fmla="*/ 114 w 216"/>
                <a:gd name="T65" fmla="*/ 110 h 239"/>
                <a:gd name="T66" fmla="*/ 132 w 216"/>
                <a:gd name="T67" fmla="*/ 124 h 239"/>
                <a:gd name="T68" fmla="*/ 150 w 216"/>
                <a:gd name="T69" fmla="*/ 124 h 239"/>
                <a:gd name="T70" fmla="*/ 156 w 216"/>
                <a:gd name="T71" fmla="*/ 75 h 239"/>
                <a:gd name="T72" fmla="*/ 174 w 216"/>
                <a:gd name="T73" fmla="*/ 75 h 239"/>
                <a:gd name="T74" fmla="*/ 174 w 216"/>
                <a:gd name="T75" fmla="*/ 75 h 239"/>
                <a:gd name="T76" fmla="*/ 207 w 216"/>
                <a:gd name="T77" fmla="*/ 89 h 239"/>
                <a:gd name="T78" fmla="*/ 207 w 216"/>
                <a:gd name="T79" fmla="*/ 229 h 239"/>
                <a:gd name="T80" fmla="*/ 213 w 216"/>
                <a:gd name="T81" fmla="*/ 286 h 239"/>
                <a:gd name="T82" fmla="*/ 213 w 216"/>
                <a:gd name="T83" fmla="*/ 303 h 239"/>
                <a:gd name="T84" fmla="*/ 243 w 216"/>
                <a:gd name="T85" fmla="*/ 286 h 239"/>
                <a:gd name="T86" fmla="*/ 243 w 216"/>
                <a:gd name="T87" fmla="*/ 355 h 239"/>
                <a:gd name="T88" fmla="*/ 243 w 216"/>
                <a:gd name="T89" fmla="*/ 412 h 2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 h="239">
                  <a:moveTo>
                    <a:pt x="216" y="137"/>
                  </a:moveTo>
                  <a:lnTo>
                    <a:pt x="198" y="137"/>
                  </a:lnTo>
                  <a:lnTo>
                    <a:pt x="180" y="143"/>
                  </a:lnTo>
                  <a:lnTo>
                    <a:pt x="180" y="155"/>
                  </a:lnTo>
                  <a:lnTo>
                    <a:pt x="180" y="185"/>
                  </a:lnTo>
                  <a:lnTo>
                    <a:pt x="174" y="203"/>
                  </a:lnTo>
                  <a:lnTo>
                    <a:pt x="204" y="233"/>
                  </a:lnTo>
                  <a:lnTo>
                    <a:pt x="150" y="239"/>
                  </a:lnTo>
                  <a:lnTo>
                    <a:pt x="132" y="233"/>
                  </a:lnTo>
                  <a:lnTo>
                    <a:pt x="114" y="233"/>
                  </a:lnTo>
                  <a:lnTo>
                    <a:pt x="114" y="227"/>
                  </a:lnTo>
                  <a:lnTo>
                    <a:pt x="90" y="227"/>
                  </a:lnTo>
                  <a:lnTo>
                    <a:pt x="72" y="227"/>
                  </a:lnTo>
                  <a:lnTo>
                    <a:pt x="30" y="227"/>
                  </a:lnTo>
                  <a:lnTo>
                    <a:pt x="18" y="221"/>
                  </a:lnTo>
                  <a:lnTo>
                    <a:pt x="0" y="227"/>
                  </a:lnTo>
                  <a:lnTo>
                    <a:pt x="0" y="209"/>
                  </a:lnTo>
                  <a:lnTo>
                    <a:pt x="0" y="191"/>
                  </a:lnTo>
                  <a:lnTo>
                    <a:pt x="18" y="143"/>
                  </a:lnTo>
                  <a:lnTo>
                    <a:pt x="24" y="131"/>
                  </a:lnTo>
                  <a:lnTo>
                    <a:pt x="36" y="119"/>
                  </a:lnTo>
                  <a:lnTo>
                    <a:pt x="30" y="89"/>
                  </a:lnTo>
                  <a:lnTo>
                    <a:pt x="30" y="77"/>
                  </a:lnTo>
                  <a:lnTo>
                    <a:pt x="24" y="59"/>
                  </a:lnTo>
                  <a:lnTo>
                    <a:pt x="30" y="47"/>
                  </a:lnTo>
                  <a:lnTo>
                    <a:pt x="18" y="24"/>
                  </a:lnTo>
                  <a:lnTo>
                    <a:pt x="12" y="6"/>
                  </a:lnTo>
                  <a:lnTo>
                    <a:pt x="24" y="0"/>
                  </a:lnTo>
                  <a:lnTo>
                    <a:pt x="42" y="0"/>
                  </a:lnTo>
                  <a:lnTo>
                    <a:pt x="54" y="0"/>
                  </a:lnTo>
                  <a:lnTo>
                    <a:pt x="72" y="0"/>
                  </a:lnTo>
                  <a:lnTo>
                    <a:pt x="84" y="0"/>
                  </a:lnTo>
                  <a:lnTo>
                    <a:pt x="102" y="36"/>
                  </a:lnTo>
                  <a:lnTo>
                    <a:pt x="114" y="41"/>
                  </a:lnTo>
                  <a:lnTo>
                    <a:pt x="132" y="41"/>
                  </a:lnTo>
                  <a:lnTo>
                    <a:pt x="138" y="24"/>
                  </a:lnTo>
                  <a:lnTo>
                    <a:pt x="156" y="24"/>
                  </a:lnTo>
                  <a:lnTo>
                    <a:pt x="180" y="30"/>
                  </a:lnTo>
                  <a:lnTo>
                    <a:pt x="180" y="77"/>
                  </a:lnTo>
                  <a:lnTo>
                    <a:pt x="186" y="95"/>
                  </a:lnTo>
                  <a:lnTo>
                    <a:pt x="186" y="101"/>
                  </a:lnTo>
                  <a:lnTo>
                    <a:pt x="216" y="95"/>
                  </a:lnTo>
                  <a:lnTo>
                    <a:pt x="216" y="119"/>
                  </a:lnTo>
                  <a:lnTo>
                    <a:pt x="216" y="137"/>
                  </a:lnTo>
                  <a:close/>
                </a:path>
              </a:pathLst>
            </a:custGeom>
            <a:solidFill>
              <a:srgbClr val="E1E1E1"/>
            </a:solidFill>
            <a:ln w="9525">
              <a:solidFill>
                <a:srgbClr val="000000"/>
              </a:solidFill>
              <a:prstDash val="solid"/>
              <a:round/>
              <a:headEnd/>
              <a:tailEnd/>
            </a:ln>
          </p:spPr>
          <p:txBody>
            <a:bodyPr/>
            <a:lstStyle/>
            <a:p>
              <a:endParaRPr lang="en-US"/>
            </a:p>
          </p:txBody>
        </p:sp>
        <p:sp>
          <p:nvSpPr>
            <p:cNvPr id="11528" name="Freeform 282"/>
            <p:cNvSpPr>
              <a:spLocks noChangeAspect="1"/>
            </p:cNvSpPr>
            <p:nvPr/>
          </p:nvSpPr>
          <p:spPr bwMode="auto">
            <a:xfrm>
              <a:off x="2741" y="2713"/>
              <a:ext cx="17" cy="33"/>
            </a:xfrm>
            <a:custGeom>
              <a:avLst/>
              <a:gdLst>
                <a:gd name="T0" fmla="*/ 0 w 18"/>
                <a:gd name="T1" fmla="*/ 70 h 30"/>
                <a:gd name="T2" fmla="*/ 0 w 18"/>
                <a:gd name="T3" fmla="*/ 28 h 30"/>
                <a:gd name="T4" fmla="*/ 9 w 18"/>
                <a:gd name="T5" fmla="*/ 0 h 30"/>
                <a:gd name="T6" fmla="*/ 9 w 18"/>
                <a:gd name="T7" fmla="*/ 15 h 30"/>
                <a:gd name="T8" fmla="*/ 9 w 18"/>
                <a:gd name="T9" fmla="*/ 28 h 30"/>
                <a:gd name="T10" fmla="*/ 6 w 18"/>
                <a:gd name="T11" fmla="*/ 57 h 30"/>
                <a:gd name="T12" fmla="*/ 0 w 18"/>
                <a:gd name="T13" fmla="*/ 7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0" y="30"/>
                  </a:moveTo>
                  <a:lnTo>
                    <a:pt x="0" y="12"/>
                  </a:lnTo>
                  <a:lnTo>
                    <a:pt x="12" y="0"/>
                  </a:lnTo>
                  <a:lnTo>
                    <a:pt x="18" y="6"/>
                  </a:lnTo>
                  <a:lnTo>
                    <a:pt x="12" y="12"/>
                  </a:lnTo>
                  <a:lnTo>
                    <a:pt x="6" y="24"/>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11529" name="Freeform 283"/>
            <p:cNvSpPr>
              <a:spLocks noChangeAspect="1"/>
            </p:cNvSpPr>
            <p:nvPr/>
          </p:nvSpPr>
          <p:spPr bwMode="auto">
            <a:xfrm>
              <a:off x="1214" y="2496"/>
              <a:ext cx="690" cy="877"/>
            </a:xfrm>
            <a:custGeom>
              <a:avLst/>
              <a:gdLst>
                <a:gd name="T0" fmla="*/ 570 w 682"/>
                <a:gd name="T1" fmla="*/ 441 h 778"/>
                <a:gd name="T2" fmla="*/ 556 w 682"/>
                <a:gd name="T3" fmla="*/ 388 h 778"/>
                <a:gd name="T4" fmla="*/ 532 w 682"/>
                <a:gd name="T5" fmla="*/ 370 h 778"/>
                <a:gd name="T6" fmla="*/ 512 w 682"/>
                <a:gd name="T7" fmla="*/ 352 h 778"/>
                <a:gd name="T8" fmla="*/ 483 w 682"/>
                <a:gd name="T9" fmla="*/ 406 h 778"/>
                <a:gd name="T10" fmla="*/ 458 w 682"/>
                <a:gd name="T11" fmla="*/ 423 h 778"/>
                <a:gd name="T12" fmla="*/ 420 w 682"/>
                <a:gd name="T13" fmla="*/ 406 h 778"/>
                <a:gd name="T14" fmla="*/ 452 w 682"/>
                <a:gd name="T15" fmla="*/ 263 h 778"/>
                <a:gd name="T16" fmla="*/ 440 w 682"/>
                <a:gd name="T17" fmla="*/ 69 h 778"/>
                <a:gd name="T18" fmla="*/ 434 w 682"/>
                <a:gd name="T19" fmla="*/ 69 h 778"/>
                <a:gd name="T20" fmla="*/ 383 w 682"/>
                <a:gd name="T21" fmla="*/ 178 h 778"/>
                <a:gd name="T22" fmla="*/ 347 w 682"/>
                <a:gd name="T23" fmla="*/ 192 h 778"/>
                <a:gd name="T24" fmla="*/ 284 w 682"/>
                <a:gd name="T25" fmla="*/ 229 h 778"/>
                <a:gd name="T26" fmla="*/ 266 w 682"/>
                <a:gd name="T27" fmla="*/ 37 h 778"/>
                <a:gd name="T28" fmla="*/ 248 w 682"/>
                <a:gd name="T29" fmla="*/ 37 h 778"/>
                <a:gd name="T30" fmla="*/ 191 w 682"/>
                <a:gd name="T31" fmla="*/ 69 h 778"/>
                <a:gd name="T32" fmla="*/ 197 w 682"/>
                <a:gd name="T33" fmla="*/ 160 h 778"/>
                <a:gd name="T34" fmla="*/ 161 w 682"/>
                <a:gd name="T35" fmla="*/ 247 h 778"/>
                <a:gd name="T36" fmla="*/ 116 w 682"/>
                <a:gd name="T37" fmla="*/ 178 h 778"/>
                <a:gd name="T38" fmla="*/ 75 w 682"/>
                <a:gd name="T39" fmla="*/ 212 h 778"/>
                <a:gd name="T40" fmla="*/ 69 w 682"/>
                <a:gd name="T41" fmla="*/ 263 h 778"/>
                <a:gd name="T42" fmla="*/ 69 w 682"/>
                <a:gd name="T43" fmla="*/ 548 h 778"/>
                <a:gd name="T44" fmla="*/ 12 w 682"/>
                <a:gd name="T45" fmla="*/ 652 h 778"/>
                <a:gd name="T46" fmla="*/ 12 w 682"/>
                <a:gd name="T47" fmla="*/ 825 h 778"/>
                <a:gd name="T48" fmla="*/ 42 w 682"/>
                <a:gd name="T49" fmla="*/ 898 h 778"/>
                <a:gd name="T50" fmla="*/ 87 w 682"/>
                <a:gd name="T51" fmla="*/ 948 h 778"/>
                <a:gd name="T52" fmla="*/ 155 w 682"/>
                <a:gd name="T53" fmla="*/ 877 h 778"/>
                <a:gd name="T54" fmla="*/ 197 w 682"/>
                <a:gd name="T55" fmla="*/ 1038 h 778"/>
                <a:gd name="T56" fmla="*/ 266 w 682"/>
                <a:gd name="T57" fmla="*/ 1127 h 778"/>
                <a:gd name="T58" fmla="*/ 278 w 682"/>
                <a:gd name="T59" fmla="*/ 1248 h 778"/>
                <a:gd name="T60" fmla="*/ 327 w 682"/>
                <a:gd name="T61" fmla="*/ 1357 h 778"/>
                <a:gd name="T62" fmla="*/ 327 w 682"/>
                <a:gd name="T63" fmla="*/ 1477 h 778"/>
                <a:gd name="T64" fmla="*/ 359 w 682"/>
                <a:gd name="T65" fmla="*/ 1600 h 778"/>
                <a:gd name="T66" fmla="*/ 390 w 682"/>
                <a:gd name="T67" fmla="*/ 1708 h 778"/>
                <a:gd name="T68" fmla="*/ 412 w 682"/>
                <a:gd name="T69" fmla="*/ 1809 h 778"/>
                <a:gd name="T70" fmla="*/ 359 w 682"/>
                <a:gd name="T71" fmla="*/ 2075 h 778"/>
                <a:gd name="T72" fmla="*/ 397 w 682"/>
                <a:gd name="T73" fmla="*/ 2108 h 778"/>
                <a:gd name="T74" fmla="*/ 446 w 682"/>
                <a:gd name="T75" fmla="*/ 2235 h 778"/>
                <a:gd name="T76" fmla="*/ 464 w 682"/>
                <a:gd name="T77" fmla="*/ 2164 h 778"/>
                <a:gd name="T78" fmla="*/ 476 w 682"/>
                <a:gd name="T79" fmla="*/ 2075 h 778"/>
                <a:gd name="T80" fmla="*/ 470 w 682"/>
                <a:gd name="T81" fmla="*/ 2179 h 778"/>
                <a:gd name="T82" fmla="*/ 505 w 682"/>
                <a:gd name="T83" fmla="*/ 2039 h 778"/>
                <a:gd name="T84" fmla="*/ 519 w 682"/>
                <a:gd name="T85" fmla="*/ 1866 h 778"/>
                <a:gd name="T86" fmla="*/ 512 w 682"/>
                <a:gd name="T87" fmla="*/ 1798 h 778"/>
                <a:gd name="T88" fmla="*/ 584 w 682"/>
                <a:gd name="T89" fmla="*/ 1674 h 778"/>
                <a:gd name="T90" fmla="*/ 612 w 682"/>
                <a:gd name="T91" fmla="*/ 1639 h 778"/>
                <a:gd name="T92" fmla="*/ 650 w 682"/>
                <a:gd name="T93" fmla="*/ 1585 h 778"/>
                <a:gd name="T94" fmla="*/ 677 w 682"/>
                <a:gd name="T95" fmla="*/ 1357 h 778"/>
                <a:gd name="T96" fmla="*/ 684 w 682"/>
                <a:gd name="T97" fmla="*/ 1127 h 778"/>
                <a:gd name="T98" fmla="*/ 691 w 682"/>
                <a:gd name="T99" fmla="*/ 1070 h 778"/>
                <a:gd name="T100" fmla="*/ 718 w 682"/>
                <a:gd name="T101" fmla="*/ 948 h 778"/>
                <a:gd name="T102" fmla="*/ 757 w 682"/>
                <a:gd name="T103" fmla="*/ 723 h 778"/>
                <a:gd name="T104" fmla="*/ 712 w 682"/>
                <a:gd name="T105" fmla="*/ 582 h 778"/>
                <a:gd name="T106" fmla="*/ 625 w 682"/>
                <a:gd name="T107" fmla="*/ 477 h 778"/>
                <a:gd name="T108" fmla="*/ 577 w 682"/>
                <a:gd name="T109" fmla="*/ 441 h 7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2" h="778">
                  <a:moveTo>
                    <a:pt x="520" y="150"/>
                  </a:moveTo>
                  <a:lnTo>
                    <a:pt x="514" y="156"/>
                  </a:lnTo>
                  <a:lnTo>
                    <a:pt x="508" y="168"/>
                  </a:lnTo>
                  <a:lnTo>
                    <a:pt x="514" y="150"/>
                  </a:lnTo>
                  <a:lnTo>
                    <a:pt x="508" y="150"/>
                  </a:lnTo>
                  <a:lnTo>
                    <a:pt x="508" y="138"/>
                  </a:lnTo>
                  <a:lnTo>
                    <a:pt x="502" y="132"/>
                  </a:lnTo>
                  <a:lnTo>
                    <a:pt x="496" y="138"/>
                  </a:lnTo>
                  <a:lnTo>
                    <a:pt x="496" y="132"/>
                  </a:lnTo>
                  <a:lnTo>
                    <a:pt x="490" y="126"/>
                  </a:lnTo>
                  <a:lnTo>
                    <a:pt x="478" y="126"/>
                  </a:lnTo>
                  <a:lnTo>
                    <a:pt x="472" y="120"/>
                  </a:lnTo>
                  <a:lnTo>
                    <a:pt x="466" y="120"/>
                  </a:lnTo>
                  <a:lnTo>
                    <a:pt x="460" y="114"/>
                  </a:lnTo>
                  <a:lnTo>
                    <a:pt x="460" y="120"/>
                  </a:lnTo>
                  <a:lnTo>
                    <a:pt x="448" y="120"/>
                  </a:lnTo>
                  <a:lnTo>
                    <a:pt x="442" y="132"/>
                  </a:lnTo>
                  <a:lnTo>
                    <a:pt x="442" y="138"/>
                  </a:lnTo>
                  <a:lnTo>
                    <a:pt x="436" y="138"/>
                  </a:lnTo>
                  <a:lnTo>
                    <a:pt x="425" y="156"/>
                  </a:lnTo>
                  <a:lnTo>
                    <a:pt x="425" y="138"/>
                  </a:lnTo>
                  <a:lnTo>
                    <a:pt x="419" y="144"/>
                  </a:lnTo>
                  <a:lnTo>
                    <a:pt x="413" y="144"/>
                  </a:lnTo>
                  <a:lnTo>
                    <a:pt x="407" y="144"/>
                  </a:lnTo>
                  <a:lnTo>
                    <a:pt x="401" y="120"/>
                  </a:lnTo>
                  <a:lnTo>
                    <a:pt x="389" y="132"/>
                  </a:lnTo>
                  <a:lnTo>
                    <a:pt x="377" y="138"/>
                  </a:lnTo>
                  <a:lnTo>
                    <a:pt x="371" y="132"/>
                  </a:lnTo>
                  <a:lnTo>
                    <a:pt x="383" y="126"/>
                  </a:lnTo>
                  <a:lnTo>
                    <a:pt x="395" y="102"/>
                  </a:lnTo>
                  <a:lnTo>
                    <a:pt x="407" y="90"/>
                  </a:lnTo>
                  <a:lnTo>
                    <a:pt x="419" y="78"/>
                  </a:lnTo>
                  <a:lnTo>
                    <a:pt x="413" y="66"/>
                  </a:lnTo>
                  <a:lnTo>
                    <a:pt x="401" y="60"/>
                  </a:lnTo>
                  <a:lnTo>
                    <a:pt x="395" y="24"/>
                  </a:lnTo>
                  <a:lnTo>
                    <a:pt x="395" y="30"/>
                  </a:lnTo>
                  <a:lnTo>
                    <a:pt x="389" y="18"/>
                  </a:lnTo>
                  <a:lnTo>
                    <a:pt x="389" y="24"/>
                  </a:lnTo>
                  <a:lnTo>
                    <a:pt x="377" y="42"/>
                  </a:lnTo>
                  <a:lnTo>
                    <a:pt x="365" y="60"/>
                  </a:lnTo>
                  <a:lnTo>
                    <a:pt x="347" y="60"/>
                  </a:lnTo>
                  <a:lnTo>
                    <a:pt x="335" y="60"/>
                  </a:lnTo>
                  <a:lnTo>
                    <a:pt x="323" y="54"/>
                  </a:lnTo>
                  <a:lnTo>
                    <a:pt x="311" y="54"/>
                  </a:lnTo>
                  <a:lnTo>
                    <a:pt x="311" y="66"/>
                  </a:lnTo>
                  <a:lnTo>
                    <a:pt x="299" y="66"/>
                  </a:lnTo>
                  <a:lnTo>
                    <a:pt x="281" y="66"/>
                  </a:lnTo>
                  <a:lnTo>
                    <a:pt x="269" y="78"/>
                  </a:lnTo>
                  <a:lnTo>
                    <a:pt x="257" y="78"/>
                  </a:lnTo>
                  <a:lnTo>
                    <a:pt x="245" y="60"/>
                  </a:lnTo>
                  <a:lnTo>
                    <a:pt x="239" y="36"/>
                  </a:lnTo>
                  <a:lnTo>
                    <a:pt x="245" y="18"/>
                  </a:lnTo>
                  <a:lnTo>
                    <a:pt x="239" y="12"/>
                  </a:lnTo>
                  <a:lnTo>
                    <a:pt x="239" y="0"/>
                  </a:lnTo>
                  <a:lnTo>
                    <a:pt x="227" y="0"/>
                  </a:lnTo>
                  <a:lnTo>
                    <a:pt x="221" y="12"/>
                  </a:lnTo>
                  <a:lnTo>
                    <a:pt x="209" y="18"/>
                  </a:lnTo>
                  <a:lnTo>
                    <a:pt x="197" y="24"/>
                  </a:lnTo>
                  <a:lnTo>
                    <a:pt x="191" y="30"/>
                  </a:lnTo>
                  <a:lnTo>
                    <a:pt x="173" y="24"/>
                  </a:lnTo>
                  <a:lnTo>
                    <a:pt x="155" y="18"/>
                  </a:lnTo>
                  <a:lnTo>
                    <a:pt x="161" y="30"/>
                  </a:lnTo>
                  <a:lnTo>
                    <a:pt x="167" y="54"/>
                  </a:lnTo>
                  <a:lnTo>
                    <a:pt x="179" y="54"/>
                  </a:lnTo>
                  <a:lnTo>
                    <a:pt x="179" y="60"/>
                  </a:lnTo>
                  <a:lnTo>
                    <a:pt x="161" y="72"/>
                  </a:lnTo>
                  <a:lnTo>
                    <a:pt x="143" y="90"/>
                  </a:lnTo>
                  <a:lnTo>
                    <a:pt x="143" y="84"/>
                  </a:lnTo>
                  <a:lnTo>
                    <a:pt x="131" y="90"/>
                  </a:lnTo>
                  <a:lnTo>
                    <a:pt x="119" y="78"/>
                  </a:lnTo>
                  <a:lnTo>
                    <a:pt x="113" y="78"/>
                  </a:lnTo>
                  <a:lnTo>
                    <a:pt x="107" y="60"/>
                  </a:lnTo>
                  <a:lnTo>
                    <a:pt x="96" y="66"/>
                  </a:lnTo>
                  <a:lnTo>
                    <a:pt x="96" y="72"/>
                  </a:lnTo>
                  <a:lnTo>
                    <a:pt x="66" y="72"/>
                  </a:lnTo>
                  <a:lnTo>
                    <a:pt x="66" y="84"/>
                  </a:lnTo>
                  <a:lnTo>
                    <a:pt x="78" y="84"/>
                  </a:lnTo>
                  <a:lnTo>
                    <a:pt x="72" y="90"/>
                  </a:lnTo>
                  <a:lnTo>
                    <a:pt x="60" y="90"/>
                  </a:lnTo>
                  <a:lnTo>
                    <a:pt x="66" y="108"/>
                  </a:lnTo>
                  <a:lnTo>
                    <a:pt x="72" y="132"/>
                  </a:lnTo>
                  <a:lnTo>
                    <a:pt x="66" y="186"/>
                  </a:lnTo>
                  <a:lnTo>
                    <a:pt x="60" y="186"/>
                  </a:lnTo>
                  <a:lnTo>
                    <a:pt x="42" y="192"/>
                  </a:lnTo>
                  <a:lnTo>
                    <a:pt x="30" y="198"/>
                  </a:lnTo>
                  <a:lnTo>
                    <a:pt x="18" y="204"/>
                  </a:lnTo>
                  <a:lnTo>
                    <a:pt x="12" y="222"/>
                  </a:lnTo>
                  <a:lnTo>
                    <a:pt x="6" y="234"/>
                  </a:lnTo>
                  <a:lnTo>
                    <a:pt x="0" y="252"/>
                  </a:lnTo>
                  <a:lnTo>
                    <a:pt x="6" y="263"/>
                  </a:lnTo>
                  <a:lnTo>
                    <a:pt x="12" y="281"/>
                  </a:lnTo>
                  <a:lnTo>
                    <a:pt x="12" y="287"/>
                  </a:lnTo>
                  <a:lnTo>
                    <a:pt x="18" y="293"/>
                  </a:lnTo>
                  <a:lnTo>
                    <a:pt x="30" y="299"/>
                  </a:lnTo>
                  <a:lnTo>
                    <a:pt x="42" y="305"/>
                  </a:lnTo>
                  <a:lnTo>
                    <a:pt x="54" y="293"/>
                  </a:lnTo>
                  <a:lnTo>
                    <a:pt x="60" y="305"/>
                  </a:lnTo>
                  <a:lnTo>
                    <a:pt x="60" y="323"/>
                  </a:lnTo>
                  <a:lnTo>
                    <a:pt x="78" y="323"/>
                  </a:lnTo>
                  <a:lnTo>
                    <a:pt x="102" y="323"/>
                  </a:lnTo>
                  <a:lnTo>
                    <a:pt x="107" y="317"/>
                  </a:lnTo>
                  <a:lnTo>
                    <a:pt x="119" y="305"/>
                  </a:lnTo>
                  <a:lnTo>
                    <a:pt x="137" y="299"/>
                  </a:lnTo>
                  <a:lnTo>
                    <a:pt x="149" y="299"/>
                  </a:lnTo>
                  <a:lnTo>
                    <a:pt x="155" y="335"/>
                  </a:lnTo>
                  <a:lnTo>
                    <a:pt x="167" y="347"/>
                  </a:lnTo>
                  <a:lnTo>
                    <a:pt x="179" y="353"/>
                  </a:lnTo>
                  <a:lnTo>
                    <a:pt x="197" y="359"/>
                  </a:lnTo>
                  <a:lnTo>
                    <a:pt x="215" y="371"/>
                  </a:lnTo>
                  <a:lnTo>
                    <a:pt x="233" y="377"/>
                  </a:lnTo>
                  <a:lnTo>
                    <a:pt x="239" y="383"/>
                  </a:lnTo>
                  <a:lnTo>
                    <a:pt x="245" y="407"/>
                  </a:lnTo>
                  <a:lnTo>
                    <a:pt x="239" y="407"/>
                  </a:lnTo>
                  <a:lnTo>
                    <a:pt x="245" y="413"/>
                  </a:lnTo>
                  <a:lnTo>
                    <a:pt x="251" y="425"/>
                  </a:lnTo>
                  <a:lnTo>
                    <a:pt x="263" y="431"/>
                  </a:lnTo>
                  <a:lnTo>
                    <a:pt x="281" y="431"/>
                  </a:lnTo>
                  <a:lnTo>
                    <a:pt x="281" y="449"/>
                  </a:lnTo>
                  <a:lnTo>
                    <a:pt x="293" y="461"/>
                  </a:lnTo>
                  <a:lnTo>
                    <a:pt x="299" y="467"/>
                  </a:lnTo>
                  <a:lnTo>
                    <a:pt x="293" y="479"/>
                  </a:lnTo>
                  <a:lnTo>
                    <a:pt x="287" y="497"/>
                  </a:lnTo>
                  <a:lnTo>
                    <a:pt x="293" y="503"/>
                  </a:lnTo>
                  <a:lnTo>
                    <a:pt x="287" y="503"/>
                  </a:lnTo>
                  <a:lnTo>
                    <a:pt x="293" y="515"/>
                  </a:lnTo>
                  <a:lnTo>
                    <a:pt x="293" y="545"/>
                  </a:lnTo>
                  <a:lnTo>
                    <a:pt x="323" y="545"/>
                  </a:lnTo>
                  <a:lnTo>
                    <a:pt x="335" y="545"/>
                  </a:lnTo>
                  <a:lnTo>
                    <a:pt x="341" y="563"/>
                  </a:lnTo>
                  <a:lnTo>
                    <a:pt x="347" y="581"/>
                  </a:lnTo>
                  <a:lnTo>
                    <a:pt x="353" y="581"/>
                  </a:lnTo>
                  <a:lnTo>
                    <a:pt x="365" y="581"/>
                  </a:lnTo>
                  <a:lnTo>
                    <a:pt x="359" y="599"/>
                  </a:lnTo>
                  <a:lnTo>
                    <a:pt x="359" y="611"/>
                  </a:lnTo>
                  <a:lnTo>
                    <a:pt x="371" y="616"/>
                  </a:lnTo>
                  <a:lnTo>
                    <a:pt x="383" y="640"/>
                  </a:lnTo>
                  <a:lnTo>
                    <a:pt x="371" y="646"/>
                  </a:lnTo>
                  <a:lnTo>
                    <a:pt x="359" y="658"/>
                  </a:lnTo>
                  <a:lnTo>
                    <a:pt x="323" y="706"/>
                  </a:lnTo>
                  <a:lnTo>
                    <a:pt x="329" y="706"/>
                  </a:lnTo>
                  <a:lnTo>
                    <a:pt x="353" y="718"/>
                  </a:lnTo>
                  <a:lnTo>
                    <a:pt x="359" y="718"/>
                  </a:lnTo>
                  <a:lnTo>
                    <a:pt x="365" y="724"/>
                  </a:lnTo>
                  <a:lnTo>
                    <a:pt x="383" y="742"/>
                  </a:lnTo>
                  <a:lnTo>
                    <a:pt x="401" y="754"/>
                  </a:lnTo>
                  <a:lnTo>
                    <a:pt x="401" y="760"/>
                  </a:lnTo>
                  <a:lnTo>
                    <a:pt x="407" y="778"/>
                  </a:lnTo>
                  <a:lnTo>
                    <a:pt x="413" y="766"/>
                  </a:lnTo>
                  <a:lnTo>
                    <a:pt x="419" y="748"/>
                  </a:lnTo>
                  <a:lnTo>
                    <a:pt x="419" y="736"/>
                  </a:lnTo>
                  <a:lnTo>
                    <a:pt x="425" y="724"/>
                  </a:lnTo>
                  <a:lnTo>
                    <a:pt x="430" y="718"/>
                  </a:lnTo>
                  <a:lnTo>
                    <a:pt x="430" y="706"/>
                  </a:lnTo>
                  <a:lnTo>
                    <a:pt x="436" y="706"/>
                  </a:lnTo>
                  <a:lnTo>
                    <a:pt x="442" y="706"/>
                  </a:lnTo>
                  <a:lnTo>
                    <a:pt x="425" y="736"/>
                  </a:lnTo>
                  <a:lnTo>
                    <a:pt x="425" y="742"/>
                  </a:lnTo>
                  <a:lnTo>
                    <a:pt x="436" y="724"/>
                  </a:lnTo>
                  <a:lnTo>
                    <a:pt x="448" y="712"/>
                  </a:lnTo>
                  <a:lnTo>
                    <a:pt x="454" y="694"/>
                  </a:lnTo>
                  <a:lnTo>
                    <a:pt x="460" y="676"/>
                  </a:lnTo>
                  <a:lnTo>
                    <a:pt x="466" y="670"/>
                  </a:lnTo>
                  <a:lnTo>
                    <a:pt x="466" y="634"/>
                  </a:lnTo>
                  <a:lnTo>
                    <a:pt x="460" y="628"/>
                  </a:lnTo>
                  <a:lnTo>
                    <a:pt x="460" y="616"/>
                  </a:lnTo>
                  <a:lnTo>
                    <a:pt x="466" y="611"/>
                  </a:lnTo>
                  <a:lnTo>
                    <a:pt x="460" y="611"/>
                  </a:lnTo>
                  <a:lnTo>
                    <a:pt x="472" y="611"/>
                  </a:lnTo>
                  <a:lnTo>
                    <a:pt x="502" y="581"/>
                  </a:lnTo>
                  <a:lnTo>
                    <a:pt x="514" y="575"/>
                  </a:lnTo>
                  <a:lnTo>
                    <a:pt x="526" y="569"/>
                  </a:lnTo>
                  <a:lnTo>
                    <a:pt x="532" y="563"/>
                  </a:lnTo>
                  <a:lnTo>
                    <a:pt x="544" y="563"/>
                  </a:lnTo>
                  <a:lnTo>
                    <a:pt x="538" y="563"/>
                  </a:lnTo>
                  <a:lnTo>
                    <a:pt x="550" y="557"/>
                  </a:lnTo>
                  <a:lnTo>
                    <a:pt x="556" y="557"/>
                  </a:lnTo>
                  <a:lnTo>
                    <a:pt x="574" y="557"/>
                  </a:lnTo>
                  <a:lnTo>
                    <a:pt x="580" y="545"/>
                  </a:lnTo>
                  <a:lnTo>
                    <a:pt x="586" y="539"/>
                  </a:lnTo>
                  <a:lnTo>
                    <a:pt x="592" y="521"/>
                  </a:lnTo>
                  <a:lnTo>
                    <a:pt x="598" y="503"/>
                  </a:lnTo>
                  <a:lnTo>
                    <a:pt x="610" y="491"/>
                  </a:lnTo>
                  <a:lnTo>
                    <a:pt x="610" y="461"/>
                  </a:lnTo>
                  <a:lnTo>
                    <a:pt x="616" y="449"/>
                  </a:lnTo>
                  <a:lnTo>
                    <a:pt x="616" y="413"/>
                  </a:lnTo>
                  <a:lnTo>
                    <a:pt x="616" y="395"/>
                  </a:lnTo>
                  <a:lnTo>
                    <a:pt x="616" y="383"/>
                  </a:lnTo>
                  <a:lnTo>
                    <a:pt x="616" y="377"/>
                  </a:lnTo>
                  <a:lnTo>
                    <a:pt x="616" y="359"/>
                  </a:lnTo>
                  <a:lnTo>
                    <a:pt x="622" y="359"/>
                  </a:lnTo>
                  <a:lnTo>
                    <a:pt x="622" y="365"/>
                  </a:lnTo>
                  <a:lnTo>
                    <a:pt x="634" y="347"/>
                  </a:lnTo>
                  <a:lnTo>
                    <a:pt x="640" y="329"/>
                  </a:lnTo>
                  <a:lnTo>
                    <a:pt x="646" y="323"/>
                  </a:lnTo>
                  <a:lnTo>
                    <a:pt x="658" y="311"/>
                  </a:lnTo>
                  <a:lnTo>
                    <a:pt x="664" y="293"/>
                  </a:lnTo>
                  <a:lnTo>
                    <a:pt x="682" y="275"/>
                  </a:lnTo>
                  <a:lnTo>
                    <a:pt x="682" y="246"/>
                  </a:lnTo>
                  <a:lnTo>
                    <a:pt x="676" y="228"/>
                  </a:lnTo>
                  <a:lnTo>
                    <a:pt x="670" y="204"/>
                  </a:lnTo>
                  <a:lnTo>
                    <a:pt x="658" y="204"/>
                  </a:lnTo>
                  <a:lnTo>
                    <a:pt x="640" y="198"/>
                  </a:lnTo>
                  <a:lnTo>
                    <a:pt x="622" y="186"/>
                  </a:lnTo>
                  <a:lnTo>
                    <a:pt x="604" y="168"/>
                  </a:lnTo>
                  <a:lnTo>
                    <a:pt x="580" y="162"/>
                  </a:lnTo>
                  <a:lnTo>
                    <a:pt x="562" y="162"/>
                  </a:lnTo>
                  <a:lnTo>
                    <a:pt x="544" y="156"/>
                  </a:lnTo>
                  <a:lnTo>
                    <a:pt x="532" y="156"/>
                  </a:lnTo>
                  <a:lnTo>
                    <a:pt x="514" y="156"/>
                  </a:lnTo>
                  <a:lnTo>
                    <a:pt x="520" y="150"/>
                  </a:lnTo>
                  <a:close/>
                </a:path>
              </a:pathLst>
            </a:custGeom>
            <a:solidFill>
              <a:srgbClr val="E1E1E1"/>
            </a:solidFill>
            <a:ln w="9525">
              <a:solidFill>
                <a:srgbClr val="000000"/>
              </a:solidFill>
              <a:prstDash val="solid"/>
              <a:round/>
              <a:headEnd/>
              <a:tailEnd/>
            </a:ln>
          </p:spPr>
          <p:txBody>
            <a:bodyPr/>
            <a:lstStyle/>
            <a:p>
              <a:endParaRPr lang="en-US"/>
            </a:p>
          </p:txBody>
        </p:sp>
        <p:sp>
          <p:nvSpPr>
            <p:cNvPr id="11530" name="Freeform 284"/>
            <p:cNvSpPr>
              <a:spLocks noChangeAspect="1"/>
            </p:cNvSpPr>
            <p:nvPr/>
          </p:nvSpPr>
          <p:spPr bwMode="auto">
            <a:xfrm>
              <a:off x="1619" y="2618"/>
              <a:ext cx="42" cy="34"/>
            </a:xfrm>
            <a:custGeom>
              <a:avLst/>
              <a:gdLst>
                <a:gd name="T0" fmla="*/ 33 w 41"/>
                <a:gd name="T1" fmla="*/ 95 h 30"/>
                <a:gd name="T2" fmla="*/ 18 w 41"/>
                <a:gd name="T3" fmla="*/ 95 h 30"/>
                <a:gd name="T4" fmla="*/ 12 w 41"/>
                <a:gd name="T5" fmla="*/ 95 h 30"/>
                <a:gd name="T6" fmla="*/ 6 w 41"/>
                <a:gd name="T7" fmla="*/ 95 h 30"/>
                <a:gd name="T8" fmla="*/ 0 w 41"/>
                <a:gd name="T9" fmla="*/ 54 h 30"/>
                <a:gd name="T10" fmla="*/ 6 w 41"/>
                <a:gd name="T11" fmla="*/ 54 h 30"/>
                <a:gd name="T12" fmla="*/ 0 w 41"/>
                <a:gd name="T13" fmla="*/ 18 h 30"/>
                <a:gd name="T14" fmla="*/ 6 w 41"/>
                <a:gd name="T15" fmla="*/ 0 h 30"/>
                <a:gd name="T16" fmla="*/ 50 w 41"/>
                <a:gd name="T17" fmla="*/ 0 h 30"/>
                <a:gd name="T18" fmla="*/ 44 w 41"/>
                <a:gd name="T19" fmla="*/ 54 h 30"/>
                <a:gd name="T20" fmla="*/ 44 w 41"/>
                <a:gd name="T21" fmla="*/ 75 h 30"/>
                <a:gd name="T22" fmla="*/ 38 w 41"/>
                <a:gd name="T23" fmla="*/ 75 h 30"/>
                <a:gd name="T24" fmla="*/ 38 w 41"/>
                <a:gd name="T25" fmla="*/ 75 h 30"/>
                <a:gd name="T26" fmla="*/ 33 w 41"/>
                <a:gd name="T27" fmla="*/ 95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30">
                  <a:moveTo>
                    <a:pt x="24" y="30"/>
                  </a:moveTo>
                  <a:lnTo>
                    <a:pt x="18" y="30"/>
                  </a:lnTo>
                  <a:lnTo>
                    <a:pt x="12" y="30"/>
                  </a:lnTo>
                  <a:lnTo>
                    <a:pt x="6" y="30"/>
                  </a:lnTo>
                  <a:lnTo>
                    <a:pt x="0" y="18"/>
                  </a:lnTo>
                  <a:lnTo>
                    <a:pt x="6" y="18"/>
                  </a:lnTo>
                  <a:lnTo>
                    <a:pt x="0" y="6"/>
                  </a:lnTo>
                  <a:lnTo>
                    <a:pt x="6" y="0"/>
                  </a:lnTo>
                  <a:lnTo>
                    <a:pt x="41" y="0"/>
                  </a:lnTo>
                  <a:lnTo>
                    <a:pt x="35" y="18"/>
                  </a:lnTo>
                  <a:lnTo>
                    <a:pt x="35" y="24"/>
                  </a:lnTo>
                  <a:lnTo>
                    <a:pt x="29" y="24"/>
                  </a:lnTo>
                  <a:lnTo>
                    <a:pt x="24" y="30"/>
                  </a:lnTo>
                  <a:close/>
                </a:path>
              </a:pathLst>
            </a:custGeom>
            <a:solidFill>
              <a:srgbClr val="E1E1E1"/>
            </a:solidFill>
            <a:ln w="9525">
              <a:solidFill>
                <a:srgbClr val="000000"/>
              </a:solidFill>
              <a:prstDash val="solid"/>
              <a:round/>
              <a:headEnd/>
              <a:tailEnd/>
            </a:ln>
          </p:spPr>
          <p:txBody>
            <a:bodyPr/>
            <a:lstStyle/>
            <a:p>
              <a:endParaRPr lang="en-US"/>
            </a:p>
          </p:txBody>
        </p:sp>
        <p:sp>
          <p:nvSpPr>
            <p:cNvPr id="11531" name="Freeform 285"/>
            <p:cNvSpPr>
              <a:spLocks noChangeAspect="1"/>
            </p:cNvSpPr>
            <p:nvPr/>
          </p:nvSpPr>
          <p:spPr bwMode="auto">
            <a:xfrm>
              <a:off x="2691" y="2557"/>
              <a:ext cx="37" cy="34"/>
            </a:xfrm>
            <a:custGeom>
              <a:avLst/>
              <a:gdLst>
                <a:gd name="T0" fmla="*/ 6 w 36"/>
                <a:gd name="T1" fmla="*/ 95 h 30"/>
                <a:gd name="T2" fmla="*/ 0 w 36"/>
                <a:gd name="T3" fmla="*/ 75 h 30"/>
                <a:gd name="T4" fmla="*/ 6 w 36"/>
                <a:gd name="T5" fmla="*/ 54 h 30"/>
                <a:gd name="T6" fmla="*/ 6 w 36"/>
                <a:gd name="T7" fmla="*/ 0 h 30"/>
                <a:gd name="T8" fmla="*/ 33 w 36"/>
                <a:gd name="T9" fmla="*/ 18 h 30"/>
                <a:gd name="T10" fmla="*/ 45 w 36"/>
                <a:gd name="T11" fmla="*/ 18 h 30"/>
                <a:gd name="T12" fmla="*/ 45 w 36"/>
                <a:gd name="T13" fmla="*/ 95 h 30"/>
                <a:gd name="T14" fmla="*/ 6 w 36"/>
                <a:gd name="T15" fmla="*/ 95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0">
                  <a:moveTo>
                    <a:pt x="6" y="30"/>
                  </a:moveTo>
                  <a:lnTo>
                    <a:pt x="0" y="24"/>
                  </a:lnTo>
                  <a:lnTo>
                    <a:pt x="6" y="18"/>
                  </a:lnTo>
                  <a:lnTo>
                    <a:pt x="6" y="0"/>
                  </a:lnTo>
                  <a:lnTo>
                    <a:pt x="24" y="6"/>
                  </a:lnTo>
                  <a:lnTo>
                    <a:pt x="36" y="6"/>
                  </a:lnTo>
                  <a:lnTo>
                    <a:pt x="36" y="30"/>
                  </a:lnTo>
                  <a:lnTo>
                    <a:pt x="6" y="30"/>
                  </a:lnTo>
                  <a:close/>
                </a:path>
              </a:pathLst>
            </a:custGeom>
            <a:solidFill>
              <a:srgbClr val="415A6B"/>
            </a:solidFill>
            <a:ln w="9525">
              <a:solidFill>
                <a:srgbClr val="000000"/>
              </a:solidFill>
              <a:prstDash val="solid"/>
              <a:round/>
              <a:headEnd/>
              <a:tailEnd/>
            </a:ln>
          </p:spPr>
          <p:txBody>
            <a:bodyPr/>
            <a:lstStyle/>
            <a:p>
              <a:endParaRPr lang="en-US"/>
            </a:p>
          </p:txBody>
        </p:sp>
        <p:sp>
          <p:nvSpPr>
            <p:cNvPr id="11532" name="Freeform 286"/>
            <p:cNvSpPr>
              <a:spLocks noChangeAspect="1"/>
            </p:cNvSpPr>
            <p:nvPr/>
          </p:nvSpPr>
          <p:spPr bwMode="auto">
            <a:xfrm>
              <a:off x="2673" y="2530"/>
              <a:ext cx="12" cy="7"/>
            </a:xfrm>
            <a:custGeom>
              <a:avLst/>
              <a:gdLst>
                <a:gd name="T0" fmla="*/ 12 w 12"/>
                <a:gd name="T1" fmla="*/ 0 h 6"/>
                <a:gd name="T2" fmla="*/ 6 w 12"/>
                <a:gd name="T3" fmla="*/ 0 h 6"/>
                <a:gd name="T4" fmla="*/ 0 w 12"/>
                <a:gd name="T5" fmla="*/ 25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1533" name="Freeform 287"/>
            <p:cNvSpPr>
              <a:spLocks noChangeAspect="1"/>
            </p:cNvSpPr>
            <p:nvPr/>
          </p:nvSpPr>
          <p:spPr bwMode="auto">
            <a:xfrm>
              <a:off x="2679" y="2564"/>
              <a:ext cx="103" cy="135"/>
            </a:xfrm>
            <a:custGeom>
              <a:avLst/>
              <a:gdLst>
                <a:gd name="T0" fmla="*/ 18 w 102"/>
                <a:gd name="T1" fmla="*/ 69 h 120"/>
                <a:gd name="T2" fmla="*/ 18 w 102"/>
                <a:gd name="T3" fmla="*/ 88 h 120"/>
                <a:gd name="T4" fmla="*/ 12 w 102"/>
                <a:gd name="T5" fmla="*/ 88 h 120"/>
                <a:gd name="T6" fmla="*/ 24 w 102"/>
                <a:gd name="T7" fmla="*/ 124 h 120"/>
                <a:gd name="T8" fmla="*/ 12 w 102"/>
                <a:gd name="T9" fmla="*/ 124 h 120"/>
                <a:gd name="T10" fmla="*/ 6 w 102"/>
                <a:gd name="T11" fmla="*/ 178 h 120"/>
                <a:gd name="T12" fmla="*/ 0 w 102"/>
                <a:gd name="T13" fmla="*/ 178 h 120"/>
                <a:gd name="T14" fmla="*/ 12 w 102"/>
                <a:gd name="T15" fmla="*/ 206 h 120"/>
                <a:gd name="T16" fmla="*/ 12 w 102"/>
                <a:gd name="T17" fmla="*/ 226 h 120"/>
                <a:gd name="T18" fmla="*/ 6 w 102"/>
                <a:gd name="T19" fmla="*/ 206 h 120"/>
                <a:gd name="T20" fmla="*/ 12 w 102"/>
                <a:gd name="T21" fmla="*/ 243 h 120"/>
                <a:gd name="T22" fmla="*/ 12 w 102"/>
                <a:gd name="T23" fmla="*/ 243 h 120"/>
                <a:gd name="T24" fmla="*/ 24 w 102"/>
                <a:gd name="T25" fmla="*/ 277 h 120"/>
                <a:gd name="T26" fmla="*/ 18 w 102"/>
                <a:gd name="T27" fmla="*/ 277 h 120"/>
                <a:gd name="T28" fmla="*/ 30 w 102"/>
                <a:gd name="T29" fmla="*/ 312 h 120"/>
                <a:gd name="T30" fmla="*/ 42 w 102"/>
                <a:gd name="T31" fmla="*/ 345 h 120"/>
                <a:gd name="T32" fmla="*/ 48 w 102"/>
                <a:gd name="T33" fmla="*/ 330 h 120"/>
                <a:gd name="T34" fmla="*/ 63 w 102"/>
                <a:gd name="T35" fmla="*/ 330 h 120"/>
                <a:gd name="T36" fmla="*/ 69 w 102"/>
                <a:gd name="T37" fmla="*/ 330 h 120"/>
                <a:gd name="T38" fmla="*/ 63 w 102"/>
                <a:gd name="T39" fmla="*/ 294 h 120"/>
                <a:gd name="T40" fmla="*/ 63 w 102"/>
                <a:gd name="T41" fmla="*/ 294 h 120"/>
                <a:gd name="T42" fmla="*/ 63 w 102"/>
                <a:gd name="T43" fmla="*/ 277 h 120"/>
                <a:gd name="T44" fmla="*/ 75 w 102"/>
                <a:gd name="T45" fmla="*/ 260 h 120"/>
                <a:gd name="T46" fmla="*/ 75 w 102"/>
                <a:gd name="T47" fmla="*/ 226 h 120"/>
                <a:gd name="T48" fmla="*/ 87 w 102"/>
                <a:gd name="T49" fmla="*/ 260 h 120"/>
                <a:gd name="T50" fmla="*/ 99 w 102"/>
                <a:gd name="T51" fmla="*/ 260 h 120"/>
                <a:gd name="T52" fmla="*/ 99 w 102"/>
                <a:gd name="T53" fmla="*/ 260 h 120"/>
                <a:gd name="T54" fmla="*/ 105 w 102"/>
                <a:gd name="T55" fmla="*/ 260 h 120"/>
                <a:gd name="T56" fmla="*/ 111 w 102"/>
                <a:gd name="T57" fmla="*/ 178 h 120"/>
                <a:gd name="T58" fmla="*/ 99 w 102"/>
                <a:gd name="T59" fmla="*/ 124 h 120"/>
                <a:gd name="T60" fmla="*/ 111 w 102"/>
                <a:gd name="T61" fmla="*/ 88 h 120"/>
                <a:gd name="T62" fmla="*/ 111 w 102"/>
                <a:gd name="T63" fmla="*/ 53 h 120"/>
                <a:gd name="T64" fmla="*/ 87 w 102"/>
                <a:gd name="T65" fmla="*/ 53 h 120"/>
                <a:gd name="T66" fmla="*/ 93 w 102"/>
                <a:gd name="T67" fmla="*/ 0 h 120"/>
                <a:gd name="T68" fmla="*/ 48 w 102"/>
                <a:gd name="T69" fmla="*/ 0 h 120"/>
                <a:gd name="T70" fmla="*/ 48 w 102"/>
                <a:gd name="T71" fmla="*/ 69 h 120"/>
                <a:gd name="T72" fmla="*/ 18 w 102"/>
                <a:gd name="T73" fmla="*/ 69 h 120"/>
                <a:gd name="T74" fmla="*/ 18 w 102"/>
                <a:gd name="T75" fmla="*/ 69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2" h="120">
                  <a:moveTo>
                    <a:pt x="18" y="24"/>
                  </a:moveTo>
                  <a:lnTo>
                    <a:pt x="18" y="30"/>
                  </a:lnTo>
                  <a:lnTo>
                    <a:pt x="12" y="30"/>
                  </a:lnTo>
                  <a:lnTo>
                    <a:pt x="24" y="42"/>
                  </a:lnTo>
                  <a:lnTo>
                    <a:pt x="12" y="42"/>
                  </a:lnTo>
                  <a:lnTo>
                    <a:pt x="6" y="60"/>
                  </a:lnTo>
                  <a:lnTo>
                    <a:pt x="0" y="60"/>
                  </a:lnTo>
                  <a:lnTo>
                    <a:pt x="12" y="72"/>
                  </a:lnTo>
                  <a:lnTo>
                    <a:pt x="12" y="78"/>
                  </a:lnTo>
                  <a:lnTo>
                    <a:pt x="6" y="72"/>
                  </a:lnTo>
                  <a:lnTo>
                    <a:pt x="12" y="84"/>
                  </a:lnTo>
                  <a:lnTo>
                    <a:pt x="24" y="96"/>
                  </a:lnTo>
                  <a:lnTo>
                    <a:pt x="18" y="96"/>
                  </a:lnTo>
                  <a:lnTo>
                    <a:pt x="30" y="108"/>
                  </a:lnTo>
                  <a:lnTo>
                    <a:pt x="42" y="120"/>
                  </a:lnTo>
                  <a:lnTo>
                    <a:pt x="48" y="114"/>
                  </a:lnTo>
                  <a:lnTo>
                    <a:pt x="54" y="114"/>
                  </a:lnTo>
                  <a:lnTo>
                    <a:pt x="60" y="114"/>
                  </a:lnTo>
                  <a:lnTo>
                    <a:pt x="54" y="102"/>
                  </a:lnTo>
                  <a:lnTo>
                    <a:pt x="54" y="96"/>
                  </a:lnTo>
                  <a:lnTo>
                    <a:pt x="66" y="90"/>
                  </a:lnTo>
                  <a:lnTo>
                    <a:pt x="66" y="78"/>
                  </a:lnTo>
                  <a:lnTo>
                    <a:pt x="78" y="90"/>
                  </a:lnTo>
                  <a:lnTo>
                    <a:pt x="90" y="90"/>
                  </a:lnTo>
                  <a:lnTo>
                    <a:pt x="96" y="90"/>
                  </a:lnTo>
                  <a:lnTo>
                    <a:pt x="102" y="60"/>
                  </a:lnTo>
                  <a:lnTo>
                    <a:pt x="90" y="42"/>
                  </a:lnTo>
                  <a:lnTo>
                    <a:pt x="102" y="30"/>
                  </a:lnTo>
                  <a:lnTo>
                    <a:pt x="102" y="18"/>
                  </a:lnTo>
                  <a:lnTo>
                    <a:pt x="78" y="18"/>
                  </a:lnTo>
                  <a:lnTo>
                    <a:pt x="84" y="0"/>
                  </a:lnTo>
                  <a:lnTo>
                    <a:pt x="48" y="0"/>
                  </a:lnTo>
                  <a:lnTo>
                    <a:pt x="48" y="24"/>
                  </a:lnTo>
                  <a:lnTo>
                    <a:pt x="18" y="24"/>
                  </a:lnTo>
                  <a:close/>
                </a:path>
              </a:pathLst>
            </a:custGeom>
            <a:solidFill>
              <a:srgbClr val="415A6B"/>
            </a:solidFill>
            <a:ln w="9525">
              <a:solidFill>
                <a:srgbClr val="000000"/>
              </a:solidFill>
              <a:prstDash val="solid"/>
              <a:round/>
              <a:headEnd/>
              <a:tailEnd/>
            </a:ln>
          </p:spPr>
          <p:txBody>
            <a:bodyPr/>
            <a:lstStyle/>
            <a:p>
              <a:endParaRPr lang="en-US"/>
            </a:p>
          </p:txBody>
        </p:sp>
        <p:sp>
          <p:nvSpPr>
            <p:cNvPr id="11534" name="Freeform 288"/>
            <p:cNvSpPr>
              <a:spLocks noChangeAspect="1"/>
            </p:cNvSpPr>
            <p:nvPr/>
          </p:nvSpPr>
          <p:spPr bwMode="auto">
            <a:xfrm>
              <a:off x="1431" y="3049"/>
              <a:ext cx="151" cy="182"/>
            </a:xfrm>
            <a:custGeom>
              <a:avLst/>
              <a:gdLst>
                <a:gd name="T0" fmla="*/ 12 w 150"/>
                <a:gd name="T1" fmla="*/ 37 h 161"/>
                <a:gd name="T2" fmla="*/ 6 w 150"/>
                <a:gd name="T3" fmla="*/ 110 h 161"/>
                <a:gd name="T4" fmla="*/ 0 w 150"/>
                <a:gd name="T5" fmla="*/ 163 h 161"/>
                <a:gd name="T6" fmla="*/ 18 w 150"/>
                <a:gd name="T7" fmla="*/ 217 h 161"/>
                <a:gd name="T8" fmla="*/ 36 w 150"/>
                <a:gd name="T9" fmla="*/ 272 h 161"/>
                <a:gd name="T10" fmla="*/ 48 w 150"/>
                <a:gd name="T11" fmla="*/ 288 h 161"/>
                <a:gd name="T12" fmla="*/ 66 w 150"/>
                <a:gd name="T13" fmla="*/ 307 h 161"/>
                <a:gd name="T14" fmla="*/ 87 w 150"/>
                <a:gd name="T15" fmla="*/ 324 h 161"/>
                <a:gd name="T16" fmla="*/ 105 w 150"/>
                <a:gd name="T17" fmla="*/ 364 h 161"/>
                <a:gd name="T18" fmla="*/ 99 w 150"/>
                <a:gd name="T19" fmla="*/ 413 h 161"/>
                <a:gd name="T20" fmla="*/ 93 w 150"/>
                <a:gd name="T21" fmla="*/ 467 h 161"/>
                <a:gd name="T22" fmla="*/ 111 w 150"/>
                <a:gd name="T23" fmla="*/ 486 h 161"/>
                <a:gd name="T24" fmla="*/ 129 w 150"/>
                <a:gd name="T25" fmla="*/ 486 h 161"/>
                <a:gd name="T26" fmla="*/ 141 w 150"/>
                <a:gd name="T27" fmla="*/ 467 h 161"/>
                <a:gd name="T28" fmla="*/ 159 w 150"/>
                <a:gd name="T29" fmla="*/ 413 h 161"/>
                <a:gd name="T30" fmla="*/ 153 w 150"/>
                <a:gd name="T31" fmla="*/ 364 h 161"/>
                <a:gd name="T32" fmla="*/ 153 w 150"/>
                <a:gd name="T33" fmla="*/ 324 h 161"/>
                <a:gd name="T34" fmla="*/ 159 w 150"/>
                <a:gd name="T35" fmla="*/ 272 h 161"/>
                <a:gd name="T36" fmla="*/ 147 w 150"/>
                <a:gd name="T37" fmla="*/ 272 h 161"/>
                <a:gd name="T38" fmla="*/ 141 w 150"/>
                <a:gd name="T39" fmla="*/ 272 h 161"/>
                <a:gd name="T40" fmla="*/ 135 w 150"/>
                <a:gd name="T41" fmla="*/ 217 h 161"/>
                <a:gd name="T42" fmla="*/ 129 w 150"/>
                <a:gd name="T43" fmla="*/ 163 h 161"/>
                <a:gd name="T44" fmla="*/ 117 w 150"/>
                <a:gd name="T45" fmla="*/ 163 h 161"/>
                <a:gd name="T46" fmla="*/ 87 w 150"/>
                <a:gd name="T47" fmla="*/ 163 h 161"/>
                <a:gd name="T48" fmla="*/ 87 w 150"/>
                <a:gd name="T49" fmla="*/ 75 h 161"/>
                <a:gd name="T50" fmla="*/ 72 w 150"/>
                <a:gd name="T51" fmla="*/ 37 h 161"/>
                <a:gd name="T52" fmla="*/ 72 w 150"/>
                <a:gd name="T53" fmla="*/ 37 h 161"/>
                <a:gd name="T54" fmla="*/ 60 w 150"/>
                <a:gd name="T55" fmla="*/ 0 h 161"/>
                <a:gd name="T56" fmla="*/ 12 w 150"/>
                <a:gd name="T57" fmla="*/ 18 h 161"/>
                <a:gd name="T58" fmla="*/ 12 w 150"/>
                <a:gd name="T59" fmla="*/ 37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0" h="161">
                  <a:moveTo>
                    <a:pt x="12" y="12"/>
                  </a:moveTo>
                  <a:lnTo>
                    <a:pt x="6" y="36"/>
                  </a:lnTo>
                  <a:lnTo>
                    <a:pt x="0" y="54"/>
                  </a:lnTo>
                  <a:lnTo>
                    <a:pt x="18" y="72"/>
                  </a:lnTo>
                  <a:lnTo>
                    <a:pt x="36" y="90"/>
                  </a:lnTo>
                  <a:lnTo>
                    <a:pt x="48" y="96"/>
                  </a:lnTo>
                  <a:lnTo>
                    <a:pt x="66" y="102"/>
                  </a:lnTo>
                  <a:lnTo>
                    <a:pt x="78" y="108"/>
                  </a:lnTo>
                  <a:lnTo>
                    <a:pt x="96" y="120"/>
                  </a:lnTo>
                  <a:lnTo>
                    <a:pt x="90" y="137"/>
                  </a:lnTo>
                  <a:lnTo>
                    <a:pt x="84" y="155"/>
                  </a:lnTo>
                  <a:lnTo>
                    <a:pt x="102" y="161"/>
                  </a:lnTo>
                  <a:lnTo>
                    <a:pt x="120" y="161"/>
                  </a:lnTo>
                  <a:lnTo>
                    <a:pt x="132" y="155"/>
                  </a:lnTo>
                  <a:lnTo>
                    <a:pt x="150" y="137"/>
                  </a:lnTo>
                  <a:lnTo>
                    <a:pt x="144" y="120"/>
                  </a:lnTo>
                  <a:lnTo>
                    <a:pt x="144" y="108"/>
                  </a:lnTo>
                  <a:lnTo>
                    <a:pt x="150" y="90"/>
                  </a:lnTo>
                  <a:lnTo>
                    <a:pt x="138" y="90"/>
                  </a:lnTo>
                  <a:lnTo>
                    <a:pt x="132" y="90"/>
                  </a:lnTo>
                  <a:lnTo>
                    <a:pt x="126" y="72"/>
                  </a:lnTo>
                  <a:lnTo>
                    <a:pt x="120" y="54"/>
                  </a:lnTo>
                  <a:lnTo>
                    <a:pt x="108" y="54"/>
                  </a:lnTo>
                  <a:lnTo>
                    <a:pt x="78" y="54"/>
                  </a:lnTo>
                  <a:lnTo>
                    <a:pt x="78" y="24"/>
                  </a:lnTo>
                  <a:lnTo>
                    <a:pt x="72" y="12"/>
                  </a:lnTo>
                  <a:lnTo>
                    <a:pt x="60" y="0"/>
                  </a:lnTo>
                  <a:lnTo>
                    <a:pt x="12" y="6"/>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11535" name="Rectangle 289"/>
            <p:cNvSpPr>
              <a:spLocks noChangeAspect="1" noChangeArrowheads="1"/>
            </p:cNvSpPr>
            <p:nvPr/>
          </p:nvSpPr>
          <p:spPr bwMode="auto">
            <a:xfrm>
              <a:off x="2643" y="2604"/>
              <a:ext cx="0" cy="7"/>
            </a:xfrm>
            <a:prstGeom prst="rect">
              <a:avLst/>
            </a:prstGeom>
            <a:solidFill>
              <a:srgbClr val="239FB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536" name="Rectangle 290"/>
            <p:cNvSpPr>
              <a:spLocks noChangeAspect="1" noChangeArrowheads="1"/>
            </p:cNvSpPr>
            <p:nvPr/>
          </p:nvSpPr>
          <p:spPr bwMode="auto">
            <a:xfrm>
              <a:off x="2655" y="257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537" name="Freeform 291"/>
            <p:cNvSpPr>
              <a:spLocks noChangeAspect="1"/>
            </p:cNvSpPr>
            <p:nvPr/>
          </p:nvSpPr>
          <p:spPr bwMode="auto">
            <a:xfrm>
              <a:off x="3049" y="2638"/>
              <a:ext cx="194" cy="236"/>
            </a:xfrm>
            <a:custGeom>
              <a:avLst/>
              <a:gdLst>
                <a:gd name="T0" fmla="*/ 162 w 192"/>
                <a:gd name="T1" fmla="*/ 125 h 209"/>
                <a:gd name="T2" fmla="*/ 162 w 192"/>
                <a:gd name="T3" fmla="*/ 110 h 209"/>
                <a:gd name="T4" fmla="*/ 135 w 192"/>
                <a:gd name="T5" fmla="*/ 89 h 209"/>
                <a:gd name="T6" fmla="*/ 123 w 192"/>
                <a:gd name="T7" fmla="*/ 53 h 209"/>
                <a:gd name="T8" fmla="*/ 87 w 192"/>
                <a:gd name="T9" fmla="*/ 0 h 209"/>
                <a:gd name="T10" fmla="*/ 75 w 192"/>
                <a:gd name="T11" fmla="*/ 0 h 209"/>
                <a:gd name="T12" fmla="*/ 57 w 192"/>
                <a:gd name="T13" fmla="*/ 0 h 209"/>
                <a:gd name="T14" fmla="*/ 36 w 192"/>
                <a:gd name="T15" fmla="*/ 0 h 209"/>
                <a:gd name="T16" fmla="*/ 18 w 192"/>
                <a:gd name="T17" fmla="*/ 0 h 209"/>
                <a:gd name="T18" fmla="*/ 24 w 192"/>
                <a:gd name="T19" fmla="*/ 70 h 209"/>
                <a:gd name="T20" fmla="*/ 18 w 192"/>
                <a:gd name="T21" fmla="*/ 70 h 209"/>
                <a:gd name="T22" fmla="*/ 18 w 192"/>
                <a:gd name="T23" fmla="*/ 110 h 209"/>
                <a:gd name="T24" fmla="*/ 24 w 192"/>
                <a:gd name="T25" fmla="*/ 125 h 209"/>
                <a:gd name="T26" fmla="*/ 12 w 192"/>
                <a:gd name="T27" fmla="*/ 160 h 209"/>
                <a:gd name="T28" fmla="*/ 6 w 192"/>
                <a:gd name="T29" fmla="*/ 199 h 209"/>
                <a:gd name="T30" fmla="*/ 0 w 192"/>
                <a:gd name="T31" fmla="*/ 199 h 209"/>
                <a:gd name="T32" fmla="*/ 0 w 192"/>
                <a:gd name="T33" fmla="*/ 287 h 209"/>
                <a:gd name="T34" fmla="*/ 6 w 192"/>
                <a:gd name="T35" fmla="*/ 342 h 209"/>
                <a:gd name="T36" fmla="*/ 12 w 192"/>
                <a:gd name="T37" fmla="*/ 375 h 209"/>
                <a:gd name="T38" fmla="*/ 24 w 192"/>
                <a:gd name="T39" fmla="*/ 427 h 209"/>
                <a:gd name="T40" fmla="*/ 24 w 192"/>
                <a:gd name="T41" fmla="*/ 427 h 209"/>
                <a:gd name="T42" fmla="*/ 42 w 192"/>
                <a:gd name="T43" fmla="*/ 465 h 209"/>
                <a:gd name="T44" fmla="*/ 69 w 192"/>
                <a:gd name="T45" fmla="*/ 500 h 209"/>
                <a:gd name="T46" fmla="*/ 87 w 192"/>
                <a:gd name="T47" fmla="*/ 500 h 209"/>
                <a:gd name="T48" fmla="*/ 93 w 192"/>
                <a:gd name="T49" fmla="*/ 514 h 209"/>
                <a:gd name="T50" fmla="*/ 99 w 192"/>
                <a:gd name="T51" fmla="*/ 571 h 209"/>
                <a:gd name="T52" fmla="*/ 105 w 192"/>
                <a:gd name="T53" fmla="*/ 622 h 209"/>
                <a:gd name="T54" fmla="*/ 111 w 192"/>
                <a:gd name="T55" fmla="*/ 622 h 209"/>
                <a:gd name="T56" fmla="*/ 123 w 192"/>
                <a:gd name="T57" fmla="*/ 622 h 209"/>
                <a:gd name="T58" fmla="*/ 141 w 192"/>
                <a:gd name="T59" fmla="*/ 622 h 209"/>
                <a:gd name="T60" fmla="*/ 162 w 192"/>
                <a:gd name="T61" fmla="*/ 605 h 209"/>
                <a:gd name="T62" fmla="*/ 174 w 192"/>
                <a:gd name="T63" fmla="*/ 605 h 209"/>
                <a:gd name="T64" fmla="*/ 192 w 192"/>
                <a:gd name="T65" fmla="*/ 588 h 209"/>
                <a:gd name="T66" fmla="*/ 210 w 192"/>
                <a:gd name="T67" fmla="*/ 551 h 209"/>
                <a:gd name="T68" fmla="*/ 198 w 192"/>
                <a:gd name="T69" fmla="*/ 514 h 209"/>
                <a:gd name="T70" fmla="*/ 192 w 192"/>
                <a:gd name="T71" fmla="*/ 465 h 209"/>
                <a:gd name="T72" fmla="*/ 192 w 192"/>
                <a:gd name="T73" fmla="*/ 412 h 209"/>
                <a:gd name="T74" fmla="*/ 192 w 192"/>
                <a:gd name="T75" fmla="*/ 394 h 209"/>
                <a:gd name="T76" fmla="*/ 192 w 192"/>
                <a:gd name="T77" fmla="*/ 342 h 209"/>
                <a:gd name="T78" fmla="*/ 180 w 192"/>
                <a:gd name="T79" fmla="*/ 287 h 209"/>
                <a:gd name="T80" fmla="*/ 192 w 192"/>
                <a:gd name="T81" fmla="*/ 213 h 209"/>
                <a:gd name="T82" fmla="*/ 162 w 192"/>
                <a:gd name="T83" fmla="*/ 125 h 2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2" h="209">
                  <a:moveTo>
                    <a:pt x="144" y="42"/>
                  </a:moveTo>
                  <a:lnTo>
                    <a:pt x="144" y="36"/>
                  </a:lnTo>
                  <a:lnTo>
                    <a:pt x="126" y="30"/>
                  </a:lnTo>
                  <a:lnTo>
                    <a:pt x="114" y="18"/>
                  </a:lnTo>
                  <a:lnTo>
                    <a:pt x="78" y="0"/>
                  </a:lnTo>
                  <a:lnTo>
                    <a:pt x="66" y="0"/>
                  </a:lnTo>
                  <a:lnTo>
                    <a:pt x="48" y="0"/>
                  </a:lnTo>
                  <a:lnTo>
                    <a:pt x="36" y="0"/>
                  </a:lnTo>
                  <a:lnTo>
                    <a:pt x="18" y="0"/>
                  </a:lnTo>
                  <a:lnTo>
                    <a:pt x="24" y="24"/>
                  </a:lnTo>
                  <a:lnTo>
                    <a:pt x="18" y="24"/>
                  </a:lnTo>
                  <a:lnTo>
                    <a:pt x="18" y="36"/>
                  </a:lnTo>
                  <a:lnTo>
                    <a:pt x="24" y="42"/>
                  </a:lnTo>
                  <a:lnTo>
                    <a:pt x="12" y="54"/>
                  </a:lnTo>
                  <a:lnTo>
                    <a:pt x="6" y="66"/>
                  </a:lnTo>
                  <a:lnTo>
                    <a:pt x="0" y="66"/>
                  </a:lnTo>
                  <a:lnTo>
                    <a:pt x="0" y="96"/>
                  </a:lnTo>
                  <a:lnTo>
                    <a:pt x="6" y="114"/>
                  </a:lnTo>
                  <a:lnTo>
                    <a:pt x="12" y="126"/>
                  </a:lnTo>
                  <a:lnTo>
                    <a:pt x="24" y="143"/>
                  </a:lnTo>
                  <a:lnTo>
                    <a:pt x="42" y="155"/>
                  </a:lnTo>
                  <a:lnTo>
                    <a:pt x="60" y="167"/>
                  </a:lnTo>
                  <a:lnTo>
                    <a:pt x="78" y="167"/>
                  </a:lnTo>
                  <a:lnTo>
                    <a:pt x="84" y="173"/>
                  </a:lnTo>
                  <a:lnTo>
                    <a:pt x="90" y="191"/>
                  </a:lnTo>
                  <a:lnTo>
                    <a:pt x="96" y="209"/>
                  </a:lnTo>
                  <a:lnTo>
                    <a:pt x="102" y="209"/>
                  </a:lnTo>
                  <a:lnTo>
                    <a:pt x="114" y="209"/>
                  </a:lnTo>
                  <a:lnTo>
                    <a:pt x="132" y="209"/>
                  </a:lnTo>
                  <a:lnTo>
                    <a:pt x="144" y="203"/>
                  </a:lnTo>
                  <a:lnTo>
                    <a:pt x="156" y="203"/>
                  </a:lnTo>
                  <a:lnTo>
                    <a:pt x="174" y="197"/>
                  </a:lnTo>
                  <a:lnTo>
                    <a:pt x="192" y="185"/>
                  </a:lnTo>
                  <a:lnTo>
                    <a:pt x="180" y="173"/>
                  </a:lnTo>
                  <a:lnTo>
                    <a:pt x="174" y="155"/>
                  </a:lnTo>
                  <a:lnTo>
                    <a:pt x="174" y="137"/>
                  </a:lnTo>
                  <a:lnTo>
                    <a:pt x="174" y="132"/>
                  </a:lnTo>
                  <a:lnTo>
                    <a:pt x="174" y="114"/>
                  </a:lnTo>
                  <a:lnTo>
                    <a:pt x="162" y="96"/>
                  </a:lnTo>
                  <a:lnTo>
                    <a:pt x="174" y="72"/>
                  </a:lnTo>
                  <a:lnTo>
                    <a:pt x="144" y="42"/>
                  </a:lnTo>
                  <a:close/>
                </a:path>
              </a:pathLst>
            </a:custGeom>
            <a:solidFill>
              <a:srgbClr val="E1E1E1"/>
            </a:solidFill>
            <a:ln w="9525">
              <a:solidFill>
                <a:srgbClr val="000000"/>
              </a:solidFill>
              <a:prstDash val="solid"/>
              <a:round/>
              <a:headEnd/>
              <a:tailEnd/>
            </a:ln>
          </p:spPr>
          <p:txBody>
            <a:bodyPr/>
            <a:lstStyle/>
            <a:p>
              <a:endParaRPr lang="en-US"/>
            </a:p>
          </p:txBody>
        </p:sp>
        <p:sp>
          <p:nvSpPr>
            <p:cNvPr id="11538" name="Freeform 292"/>
            <p:cNvSpPr>
              <a:spLocks noChangeAspect="1"/>
            </p:cNvSpPr>
            <p:nvPr/>
          </p:nvSpPr>
          <p:spPr bwMode="auto">
            <a:xfrm>
              <a:off x="3226" y="2746"/>
              <a:ext cx="6" cy="14"/>
            </a:xfrm>
            <a:custGeom>
              <a:avLst/>
              <a:gdLst>
                <a:gd name="T0" fmla="*/ 6 w 6"/>
                <a:gd name="T1" fmla="*/ 48 h 12"/>
                <a:gd name="T2" fmla="*/ 0 w 6"/>
                <a:gd name="T3" fmla="*/ 0 h 12"/>
                <a:gd name="T4" fmla="*/ 0 w 6"/>
                <a:gd name="T5" fmla="*/ 0 h 12"/>
                <a:gd name="T6" fmla="*/ 6 w 6"/>
                <a:gd name="T7" fmla="*/ 48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1539" name="Freeform 293"/>
            <p:cNvSpPr>
              <a:spLocks noChangeAspect="1"/>
            </p:cNvSpPr>
            <p:nvPr/>
          </p:nvSpPr>
          <p:spPr bwMode="auto">
            <a:xfrm>
              <a:off x="3055" y="2517"/>
              <a:ext cx="91" cy="128"/>
            </a:xfrm>
            <a:custGeom>
              <a:avLst/>
              <a:gdLst>
                <a:gd name="T0" fmla="*/ 93 w 90"/>
                <a:gd name="T1" fmla="*/ 49 h 114"/>
                <a:gd name="T2" fmla="*/ 81 w 90"/>
                <a:gd name="T3" fmla="*/ 0 h 114"/>
                <a:gd name="T4" fmla="*/ 75 w 90"/>
                <a:gd name="T5" fmla="*/ 34 h 114"/>
                <a:gd name="T6" fmla="*/ 57 w 90"/>
                <a:gd name="T7" fmla="*/ 34 h 114"/>
                <a:gd name="T8" fmla="*/ 36 w 90"/>
                <a:gd name="T9" fmla="*/ 34 h 114"/>
                <a:gd name="T10" fmla="*/ 36 w 90"/>
                <a:gd name="T11" fmla="*/ 34 h 114"/>
                <a:gd name="T12" fmla="*/ 24 w 90"/>
                <a:gd name="T13" fmla="*/ 34 h 114"/>
                <a:gd name="T14" fmla="*/ 18 w 90"/>
                <a:gd name="T15" fmla="*/ 49 h 114"/>
                <a:gd name="T16" fmla="*/ 18 w 90"/>
                <a:gd name="T17" fmla="*/ 102 h 114"/>
                <a:gd name="T18" fmla="*/ 30 w 90"/>
                <a:gd name="T19" fmla="*/ 119 h 114"/>
                <a:gd name="T20" fmla="*/ 18 w 90"/>
                <a:gd name="T21" fmla="*/ 152 h 114"/>
                <a:gd name="T22" fmla="*/ 6 w 90"/>
                <a:gd name="T23" fmla="*/ 185 h 114"/>
                <a:gd name="T24" fmla="*/ 0 w 90"/>
                <a:gd name="T25" fmla="*/ 324 h 114"/>
                <a:gd name="T26" fmla="*/ 0 w 90"/>
                <a:gd name="T27" fmla="*/ 324 h 114"/>
                <a:gd name="T28" fmla="*/ 12 w 90"/>
                <a:gd name="T29" fmla="*/ 308 h 114"/>
                <a:gd name="T30" fmla="*/ 30 w 90"/>
                <a:gd name="T31" fmla="*/ 308 h 114"/>
                <a:gd name="T32" fmla="*/ 42 w 90"/>
                <a:gd name="T33" fmla="*/ 308 h 114"/>
                <a:gd name="T34" fmla="*/ 69 w 90"/>
                <a:gd name="T35" fmla="*/ 308 h 114"/>
                <a:gd name="T36" fmla="*/ 81 w 90"/>
                <a:gd name="T37" fmla="*/ 308 h 114"/>
                <a:gd name="T38" fmla="*/ 81 w 90"/>
                <a:gd name="T39" fmla="*/ 238 h 114"/>
                <a:gd name="T40" fmla="*/ 93 w 90"/>
                <a:gd name="T41" fmla="*/ 185 h 114"/>
                <a:gd name="T42" fmla="*/ 99 w 90"/>
                <a:gd name="T43" fmla="*/ 135 h 114"/>
                <a:gd name="T44" fmla="*/ 99 w 90"/>
                <a:gd name="T45" fmla="*/ 85 h 114"/>
                <a:gd name="T46" fmla="*/ 93 w 90"/>
                <a:gd name="T47" fmla="*/ 49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114">
                  <a:moveTo>
                    <a:pt x="84" y="18"/>
                  </a:moveTo>
                  <a:lnTo>
                    <a:pt x="72" y="0"/>
                  </a:lnTo>
                  <a:lnTo>
                    <a:pt x="66" y="12"/>
                  </a:lnTo>
                  <a:lnTo>
                    <a:pt x="48" y="12"/>
                  </a:lnTo>
                  <a:lnTo>
                    <a:pt x="36" y="12"/>
                  </a:lnTo>
                  <a:lnTo>
                    <a:pt x="24" y="12"/>
                  </a:lnTo>
                  <a:lnTo>
                    <a:pt x="18" y="18"/>
                  </a:lnTo>
                  <a:lnTo>
                    <a:pt x="18" y="36"/>
                  </a:lnTo>
                  <a:lnTo>
                    <a:pt x="30" y="42"/>
                  </a:lnTo>
                  <a:lnTo>
                    <a:pt x="18" y="54"/>
                  </a:lnTo>
                  <a:lnTo>
                    <a:pt x="6" y="66"/>
                  </a:lnTo>
                  <a:lnTo>
                    <a:pt x="0" y="114"/>
                  </a:lnTo>
                  <a:lnTo>
                    <a:pt x="12" y="108"/>
                  </a:lnTo>
                  <a:lnTo>
                    <a:pt x="30" y="108"/>
                  </a:lnTo>
                  <a:lnTo>
                    <a:pt x="42" y="108"/>
                  </a:lnTo>
                  <a:lnTo>
                    <a:pt x="60" y="108"/>
                  </a:lnTo>
                  <a:lnTo>
                    <a:pt x="72" y="108"/>
                  </a:lnTo>
                  <a:lnTo>
                    <a:pt x="72" y="84"/>
                  </a:lnTo>
                  <a:lnTo>
                    <a:pt x="84" y="66"/>
                  </a:lnTo>
                  <a:lnTo>
                    <a:pt x="90" y="48"/>
                  </a:lnTo>
                  <a:lnTo>
                    <a:pt x="90" y="30"/>
                  </a:lnTo>
                  <a:lnTo>
                    <a:pt x="84" y="18"/>
                  </a:lnTo>
                  <a:close/>
                </a:path>
              </a:pathLst>
            </a:custGeom>
            <a:solidFill>
              <a:srgbClr val="E1E1E1"/>
            </a:solidFill>
            <a:ln w="9525">
              <a:solidFill>
                <a:srgbClr val="000000"/>
              </a:solidFill>
              <a:prstDash val="solid"/>
              <a:round/>
              <a:headEnd/>
              <a:tailEnd/>
            </a:ln>
          </p:spPr>
          <p:txBody>
            <a:bodyPr/>
            <a:lstStyle/>
            <a:p>
              <a:endParaRPr lang="en-US"/>
            </a:p>
          </p:txBody>
        </p:sp>
        <p:sp>
          <p:nvSpPr>
            <p:cNvPr id="11540" name="Freeform 294"/>
            <p:cNvSpPr>
              <a:spLocks noChangeAspect="1"/>
            </p:cNvSpPr>
            <p:nvPr/>
          </p:nvSpPr>
          <p:spPr bwMode="auto">
            <a:xfrm>
              <a:off x="2741" y="2496"/>
              <a:ext cx="344" cy="418"/>
            </a:xfrm>
            <a:custGeom>
              <a:avLst/>
              <a:gdLst>
                <a:gd name="T0" fmla="*/ 326 w 341"/>
                <a:gd name="T1" fmla="*/ 420 h 371"/>
                <a:gd name="T2" fmla="*/ 326 w 341"/>
                <a:gd name="T3" fmla="*/ 455 h 371"/>
                <a:gd name="T4" fmla="*/ 326 w 341"/>
                <a:gd name="T5" fmla="*/ 473 h 371"/>
                <a:gd name="T6" fmla="*/ 332 w 341"/>
                <a:gd name="T7" fmla="*/ 561 h 371"/>
                <a:gd name="T8" fmla="*/ 338 w 341"/>
                <a:gd name="T9" fmla="*/ 701 h 371"/>
                <a:gd name="T10" fmla="*/ 356 w 341"/>
                <a:gd name="T11" fmla="*/ 788 h 371"/>
                <a:gd name="T12" fmla="*/ 314 w 341"/>
                <a:gd name="T13" fmla="*/ 839 h 371"/>
                <a:gd name="T14" fmla="*/ 314 w 341"/>
                <a:gd name="T15" fmla="*/ 1000 h 371"/>
                <a:gd name="T16" fmla="*/ 338 w 341"/>
                <a:gd name="T17" fmla="*/ 1016 h 371"/>
                <a:gd name="T18" fmla="*/ 326 w 341"/>
                <a:gd name="T19" fmla="*/ 1085 h 371"/>
                <a:gd name="T20" fmla="*/ 306 w 341"/>
                <a:gd name="T21" fmla="*/ 1016 h 371"/>
                <a:gd name="T22" fmla="*/ 281 w 341"/>
                <a:gd name="T23" fmla="*/ 980 h 371"/>
                <a:gd name="T24" fmla="*/ 245 w 341"/>
                <a:gd name="T25" fmla="*/ 980 h 371"/>
                <a:gd name="T26" fmla="*/ 233 w 341"/>
                <a:gd name="T27" fmla="*/ 963 h 371"/>
                <a:gd name="T28" fmla="*/ 198 w 341"/>
                <a:gd name="T29" fmla="*/ 945 h 371"/>
                <a:gd name="T30" fmla="*/ 192 w 341"/>
                <a:gd name="T31" fmla="*/ 875 h 371"/>
                <a:gd name="T32" fmla="*/ 159 w 341"/>
                <a:gd name="T33" fmla="*/ 721 h 371"/>
                <a:gd name="T34" fmla="*/ 141 w 341"/>
                <a:gd name="T35" fmla="*/ 721 h 371"/>
                <a:gd name="T36" fmla="*/ 117 w 341"/>
                <a:gd name="T37" fmla="*/ 768 h 371"/>
                <a:gd name="T38" fmla="*/ 87 w 341"/>
                <a:gd name="T39" fmla="*/ 650 h 371"/>
                <a:gd name="T40" fmla="*/ 48 w 341"/>
                <a:gd name="T41" fmla="*/ 650 h 371"/>
                <a:gd name="T42" fmla="*/ 18 w 341"/>
                <a:gd name="T43" fmla="*/ 650 h 371"/>
                <a:gd name="T44" fmla="*/ 0 w 341"/>
                <a:gd name="T45" fmla="*/ 650 h 371"/>
                <a:gd name="T46" fmla="*/ 12 w 341"/>
                <a:gd name="T47" fmla="*/ 598 h 371"/>
                <a:gd name="T48" fmla="*/ 24 w 341"/>
                <a:gd name="T49" fmla="*/ 578 h 371"/>
                <a:gd name="T50" fmla="*/ 42 w 341"/>
                <a:gd name="T51" fmla="*/ 561 h 371"/>
                <a:gd name="T52" fmla="*/ 69 w 341"/>
                <a:gd name="T53" fmla="*/ 545 h 371"/>
                <a:gd name="T54" fmla="*/ 87 w 341"/>
                <a:gd name="T55" fmla="*/ 420 h 371"/>
                <a:gd name="T56" fmla="*/ 111 w 341"/>
                <a:gd name="T57" fmla="*/ 281 h 371"/>
                <a:gd name="T58" fmla="*/ 117 w 341"/>
                <a:gd name="T59" fmla="*/ 192 h 371"/>
                <a:gd name="T60" fmla="*/ 123 w 341"/>
                <a:gd name="T61" fmla="*/ 106 h 371"/>
                <a:gd name="T62" fmla="*/ 135 w 341"/>
                <a:gd name="T63" fmla="*/ 0 h 371"/>
                <a:gd name="T64" fmla="*/ 171 w 341"/>
                <a:gd name="T65" fmla="*/ 53 h 371"/>
                <a:gd name="T66" fmla="*/ 204 w 341"/>
                <a:gd name="T67" fmla="*/ 37 h 371"/>
                <a:gd name="T68" fmla="*/ 233 w 341"/>
                <a:gd name="T69" fmla="*/ 18 h 371"/>
                <a:gd name="T70" fmla="*/ 251 w 341"/>
                <a:gd name="T71" fmla="*/ 0 h 371"/>
                <a:gd name="T72" fmla="*/ 281 w 341"/>
                <a:gd name="T73" fmla="*/ 0 h 371"/>
                <a:gd name="T74" fmla="*/ 297 w 341"/>
                <a:gd name="T75" fmla="*/ 18 h 371"/>
                <a:gd name="T76" fmla="*/ 326 w 341"/>
                <a:gd name="T77" fmla="*/ 53 h 371"/>
                <a:gd name="T78" fmla="*/ 344 w 341"/>
                <a:gd name="T79" fmla="*/ 69 h 371"/>
                <a:gd name="T80" fmla="*/ 356 w 341"/>
                <a:gd name="T81" fmla="*/ 160 h 371"/>
                <a:gd name="T82" fmla="*/ 356 w 341"/>
                <a:gd name="T83" fmla="*/ 212 h 371"/>
                <a:gd name="T84" fmla="*/ 338 w 341"/>
                <a:gd name="T85" fmla="*/ 386 h 3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1" h="371">
                  <a:moveTo>
                    <a:pt x="311" y="132"/>
                  </a:moveTo>
                  <a:lnTo>
                    <a:pt x="299" y="144"/>
                  </a:lnTo>
                  <a:lnTo>
                    <a:pt x="299" y="156"/>
                  </a:lnTo>
                  <a:lnTo>
                    <a:pt x="299" y="162"/>
                  </a:lnTo>
                  <a:lnTo>
                    <a:pt x="299" y="174"/>
                  </a:lnTo>
                  <a:lnTo>
                    <a:pt x="305" y="192"/>
                  </a:lnTo>
                  <a:lnTo>
                    <a:pt x="305" y="222"/>
                  </a:lnTo>
                  <a:lnTo>
                    <a:pt x="311" y="240"/>
                  </a:lnTo>
                  <a:lnTo>
                    <a:pt x="317" y="252"/>
                  </a:lnTo>
                  <a:lnTo>
                    <a:pt x="329" y="269"/>
                  </a:lnTo>
                  <a:lnTo>
                    <a:pt x="293" y="275"/>
                  </a:lnTo>
                  <a:lnTo>
                    <a:pt x="287" y="287"/>
                  </a:lnTo>
                  <a:lnTo>
                    <a:pt x="287" y="305"/>
                  </a:lnTo>
                  <a:lnTo>
                    <a:pt x="287" y="341"/>
                  </a:lnTo>
                  <a:lnTo>
                    <a:pt x="305" y="353"/>
                  </a:lnTo>
                  <a:lnTo>
                    <a:pt x="311" y="347"/>
                  </a:lnTo>
                  <a:lnTo>
                    <a:pt x="305" y="371"/>
                  </a:lnTo>
                  <a:lnTo>
                    <a:pt x="299" y="371"/>
                  </a:lnTo>
                  <a:lnTo>
                    <a:pt x="293" y="371"/>
                  </a:lnTo>
                  <a:lnTo>
                    <a:pt x="281" y="347"/>
                  </a:lnTo>
                  <a:lnTo>
                    <a:pt x="269" y="341"/>
                  </a:lnTo>
                  <a:lnTo>
                    <a:pt x="263" y="335"/>
                  </a:lnTo>
                  <a:lnTo>
                    <a:pt x="251" y="341"/>
                  </a:lnTo>
                  <a:lnTo>
                    <a:pt x="227" y="335"/>
                  </a:lnTo>
                  <a:lnTo>
                    <a:pt x="227" y="329"/>
                  </a:lnTo>
                  <a:lnTo>
                    <a:pt x="215" y="329"/>
                  </a:lnTo>
                  <a:lnTo>
                    <a:pt x="210" y="317"/>
                  </a:lnTo>
                  <a:lnTo>
                    <a:pt x="180" y="323"/>
                  </a:lnTo>
                  <a:lnTo>
                    <a:pt x="180" y="317"/>
                  </a:lnTo>
                  <a:lnTo>
                    <a:pt x="174" y="299"/>
                  </a:lnTo>
                  <a:lnTo>
                    <a:pt x="174" y="252"/>
                  </a:lnTo>
                  <a:lnTo>
                    <a:pt x="150" y="246"/>
                  </a:lnTo>
                  <a:lnTo>
                    <a:pt x="132" y="246"/>
                  </a:lnTo>
                  <a:lnTo>
                    <a:pt x="126" y="263"/>
                  </a:lnTo>
                  <a:lnTo>
                    <a:pt x="108" y="263"/>
                  </a:lnTo>
                  <a:lnTo>
                    <a:pt x="96" y="258"/>
                  </a:lnTo>
                  <a:lnTo>
                    <a:pt x="78" y="222"/>
                  </a:lnTo>
                  <a:lnTo>
                    <a:pt x="66" y="222"/>
                  </a:lnTo>
                  <a:lnTo>
                    <a:pt x="48" y="222"/>
                  </a:lnTo>
                  <a:lnTo>
                    <a:pt x="36" y="222"/>
                  </a:lnTo>
                  <a:lnTo>
                    <a:pt x="18" y="222"/>
                  </a:lnTo>
                  <a:lnTo>
                    <a:pt x="6" y="222"/>
                  </a:lnTo>
                  <a:lnTo>
                    <a:pt x="0" y="222"/>
                  </a:lnTo>
                  <a:lnTo>
                    <a:pt x="6" y="216"/>
                  </a:lnTo>
                  <a:lnTo>
                    <a:pt x="12" y="204"/>
                  </a:lnTo>
                  <a:lnTo>
                    <a:pt x="18" y="198"/>
                  </a:lnTo>
                  <a:lnTo>
                    <a:pt x="24" y="198"/>
                  </a:lnTo>
                  <a:lnTo>
                    <a:pt x="30" y="192"/>
                  </a:lnTo>
                  <a:lnTo>
                    <a:pt x="42" y="192"/>
                  </a:lnTo>
                  <a:lnTo>
                    <a:pt x="42" y="198"/>
                  </a:lnTo>
                  <a:lnTo>
                    <a:pt x="60" y="186"/>
                  </a:lnTo>
                  <a:lnTo>
                    <a:pt x="72" y="174"/>
                  </a:lnTo>
                  <a:lnTo>
                    <a:pt x="78" y="144"/>
                  </a:lnTo>
                  <a:lnTo>
                    <a:pt x="102" y="114"/>
                  </a:lnTo>
                  <a:lnTo>
                    <a:pt x="102" y="96"/>
                  </a:lnTo>
                  <a:lnTo>
                    <a:pt x="108" y="84"/>
                  </a:lnTo>
                  <a:lnTo>
                    <a:pt x="108" y="66"/>
                  </a:lnTo>
                  <a:lnTo>
                    <a:pt x="108" y="54"/>
                  </a:lnTo>
                  <a:lnTo>
                    <a:pt x="114" y="36"/>
                  </a:lnTo>
                  <a:lnTo>
                    <a:pt x="114" y="18"/>
                  </a:lnTo>
                  <a:lnTo>
                    <a:pt x="126" y="0"/>
                  </a:lnTo>
                  <a:lnTo>
                    <a:pt x="150" y="12"/>
                  </a:lnTo>
                  <a:lnTo>
                    <a:pt x="162" y="18"/>
                  </a:lnTo>
                  <a:lnTo>
                    <a:pt x="180" y="24"/>
                  </a:lnTo>
                  <a:lnTo>
                    <a:pt x="186" y="12"/>
                  </a:lnTo>
                  <a:lnTo>
                    <a:pt x="198" y="12"/>
                  </a:lnTo>
                  <a:lnTo>
                    <a:pt x="215" y="6"/>
                  </a:lnTo>
                  <a:lnTo>
                    <a:pt x="227" y="6"/>
                  </a:lnTo>
                  <a:lnTo>
                    <a:pt x="233" y="0"/>
                  </a:lnTo>
                  <a:lnTo>
                    <a:pt x="245" y="0"/>
                  </a:lnTo>
                  <a:lnTo>
                    <a:pt x="263" y="0"/>
                  </a:lnTo>
                  <a:lnTo>
                    <a:pt x="269" y="6"/>
                  </a:lnTo>
                  <a:lnTo>
                    <a:pt x="275" y="6"/>
                  </a:lnTo>
                  <a:lnTo>
                    <a:pt x="287" y="18"/>
                  </a:lnTo>
                  <a:lnTo>
                    <a:pt x="299" y="18"/>
                  </a:lnTo>
                  <a:lnTo>
                    <a:pt x="305" y="12"/>
                  </a:lnTo>
                  <a:lnTo>
                    <a:pt x="317" y="24"/>
                  </a:lnTo>
                  <a:lnTo>
                    <a:pt x="329" y="36"/>
                  </a:lnTo>
                  <a:lnTo>
                    <a:pt x="329" y="54"/>
                  </a:lnTo>
                  <a:lnTo>
                    <a:pt x="341" y="60"/>
                  </a:lnTo>
                  <a:lnTo>
                    <a:pt x="329" y="72"/>
                  </a:lnTo>
                  <a:lnTo>
                    <a:pt x="317" y="84"/>
                  </a:lnTo>
                  <a:lnTo>
                    <a:pt x="311" y="132"/>
                  </a:lnTo>
                  <a:close/>
                </a:path>
              </a:pathLst>
            </a:custGeom>
            <a:solidFill>
              <a:srgbClr val="E1E1E1"/>
            </a:solidFill>
            <a:ln w="9525">
              <a:solidFill>
                <a:srgbClr val="000000"/>
              </a:solidFill>
              <a:prstDash val="solid"/>
              <a:round/>
              <a:headEnd/>
              <a:tailEnd/>
            </a:ln>
          </p:spPr>
          <p:txBody>
            <a:bodyPr/>
            <a:lstStyle/>
            <a:p>
              <a:endParaRPr lang="en-US"/>
            </a:p>
          </p:txBody>
        </p:sp>
        <p:sp>
          <p:nvSpPr>
            <p:cNvPr id="11541" name="Freeform 295"/>
            <p:cNvSpPr>
              <a:spLocks noChangeAspect="1"/>
            </p:cNvSpPr>
            <p:nvPr/>
          </p:nvSpPr>
          <p:spPr bwMode="auto">
            <a:xfrm>
              <a:off x="2911" y="2799"/>
              <a:ext cx="210" cy="217"/>
            </a:xfrm>
            <a:custGeom>
              <a:avLst/>
              <a:gdLst>
                <a:gd name="T0" fmla="*/ 42 w 209"/>
                <a:gd name="T1" fmla="*/ 271 h 192"/>
                <a:gd name="T2" fmla="*/ 24 w 209"/>
                <a:gd name="T3" fmla="*/ 271 h 192"/>
                <a:gd name="T4" fmla="*/ 6 w 209"/>
                <a:gd name="T5" fmla="*/ 288 h 192"/>
                <a:gd name="T6" fmla="*/ 6 w 209"/>
                <a:gd name="T7" fmla="*/ 324 h 192"/>
                <a:gd name="T8" fmla="*/ 6 w 209"/>
                <a:gd name="T9" fmla="*/ 414 h 192"/>
                <a:gd name="T10" fmla="*/ 0 w 209"/>
                <a:gd name="T11" fmla="*/ 468 h 192"/>
                <a:gd name="T12" fmla="*/ 30 w 209"/>
                <a:gd name="T13" fmla="*/ 558 h 192"/>
                <a:gd name="T14" fmla="*/ 42 w 209"/>
                <a:gd name="T15" fmla="*/ 558 h 192"/>
                <a:gd name="T16" fmla="*/ 59 w 209"/>
                <a:gd name="T17" fmla="*/ 578 h 192"/>
                <a:gd name="T18" fmla="*/ 83 w 209"/>
                <a:gd name="T19" fmla="*/ 578 h 192"/>
                <a:gd name="T20" fmla="*/ 101 w 209"/>
                <a:gd name="T21" fmla="*/ 540 h 192"/>
                <a:gd name="T22" fmla="*/ 128 w 209"/>
                <a:gd name="T23" fmla="*/ 487 h 192"/>
                <a:gd name="T24" fmla="*/ 134 w 209"/>
                <a:gd name="T25" fmla="*/ 452 h 192"/>
                <a:gd name="T26" fmla="*/ 146 w 209"/>
                <a:gd name="T27" fmla="*/ 452 h 192"/>
                <a:gd name="T28" fmla="*/ 158 w 209"/>
                <a:gd name="T29" fmla="*/ 434 h 192"/>
                <a:gd name="T30" fmla="*/ 152 w 209"/>
                <a:gd name="T31" fmla="*/ 414 h 192"/>
                <a:gd name="T32" fmla="*/ 170 w 209"/>
                <a:gd name="T33" fmla="*/ 397 h 192"/>
                <a:gd name="T34" fmla="*/ 182 w 209"/>
                <a:gd name="T35" fmla="*/ 379 h 192"/>
                <a:gd name="T36" fmla="*/ 194 w 209"/>
                <a:gd name="T37" fmla="*/ 364 h 192"/>
                <a:gd name="T38" fmla="*/ 206 w 209"/>
                <a:gd name="T39" fmla="*/ 342 h 192"/>
                <a:gd name="T40" fmla="*/ 200 w 209"/>
                <a:gd name="T41" fmla="*/ 306 h 192"/>
                <a:gd name="T42" fmla="*/ 212 w 209"/>
                <a:gd name="T43" fmla="*/ 253 h 192"/>
                <a:gd name="T44" fmla="*/ 212 w 209"/>
                <a:gd name="T45" fmla="*/ 235 h 192"/>
                <a:gd name="T46" fmla="*/ 212 w 209"/>
                <a:gd name="T47" fmla="*/ 200 h 192"/>
                <a:gd name="T48" fmla="*/ 212 w 209"/>
                <a:gd name="T49" fmla="*/ 144 h 192"/>
                <a:gd name="T50" fmla="*/ 218 w 209"/>
                <a:gd name="T51" fmla="*/ 125 h 192"/>
                <a:gd name="T52" fmla="*/ 206 w 209"/>
                <a:gd name="T53" fmla="*/ 75 h 192"/>
                <a:gd name="T54" fmla="*/ 206 w 209"/>
                <a:gd name="T55" fmla="*/ 75 h 192"/>
                <a:gd name="T56" fmla="*/ 188 w 209"/>
                <a:gd name="T57" fmla="*/ 37 h 192"/>
                <a:gd name="T58" fmla="*/ 170 w 209"/>
                <a:gd name="T59" fmla="*/ 0 h 192"/>
                <a:gd name="T60" fmla="*/ 170 w 209"/>
                <a:gd name="T61" fmla="*/ 0 h 192"/>
                <a:gd name="T62" fmla="*/ 134 w 209"/>
                <a:gd name="T63" fmla="*/ 18 h 192"/>
                <a:gd name="T64" fmla="*/ 128 w 209"/>
                <a:gd name="T65" fmla="*/ 53 h 192"/>
                <a:gd name="T66" fmla="*/ 128 w 209"/>
                <a:gd name="T67" fmla="*/ 110 h 192"/>
                <a:gd name="T68" fmla="*/ 128 w 209"/>
                <a:gd name="T69" fmla="*/ 217 h 192"/>
                <a:gd name="T70" fmla="*/ 146 w 209"/>
                <a:gd name="T71" fmla="*/ 253 h 192"/>
                <a:gd name="T72" fmla="*/ 152 w 209"/>
                <a:gd name="T73" fmla="*/ 235 h 192"/>
                <a:gd name="T74" fmla="*/ 146 w 209"/>
                <a:gd name="T75" fmla="*/ 306 h 192"/>
                <a:gd name="T76" fmla="*/ 140 w 209"/>
                <a:gd name="T77" fmla="*/ 306 h 192"/>
                <a:gd name="T78" fmla="*/ 134 w 209"/>
                <a:gd name="T79" fmla="*/ 306 h 192"/>
                <a:gd name="T80" fmla="*/ 122 w 209"/>
                <a:gd name="T81" fmla="*/ 235 h 192"/>
                <a:gd name="T82" fmla="*/ 101 w 209"/>
                <a:gd name="T83" fmla="*/ 217 h 192"/>
                <a:gd name="T84" fmla="*/ 95 w 209"/>
                <a:gd name="T85" fmla="*/ 200 h 192"/>
                <a:gd name="T86" fmla="*/ 83 w 209"/>
                <a:gd name="T87" fmla="*/ 217 h 192"/>
                <a:gd name="T88" fmla="*/ 59 w 209"/>
                <a:gd name="T89" fmla="*/ 200 h 192"/>
                <a:gd name="T90" fmla="*/ 59 w 209"/>
                <a:gd name="T91" fmla="*/ 180 h 192"/>
                <a:gd name="T92" fmla="*/ 47 w 209"/>
                <a:gd name="T93" fmla="*/ 180 h 192"/>
                <a:gd name="T94" fmla="*/ 42 w 209"/>
                <a:gd name="T95" fmla="*/ 144 h 192"/>
                <a:gd name="T96" fmla="*/ 42 w 209"/>
                <a:gd name="T97" fmla="*/ 217 h 192"/>
                <a:gd name="T98" fmla="*/ 42 w 209"/>
                <a:gd name="T99" fmla="*/ 271 h 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09" h="192">
                  <a:moveTo>
                    <a:pt x="42" y="90"/>
                  </a:moveTo>
                  <a:lnTo>
                    <a:pt x="24" y="90"/>
                  </a:lnTo>
                  <a:lnTo>
                    <a:pt x="6" y="96"/>
                  </a:lnTo>
                  <a:lnTo>
                    <a:pt x="6" y="108"/>
                  </a:lnTo>
                  <a:lnTo>
                    <a:pt x="6" y="138"/>
                  </a:lnTo>
                  <a:lnTo>
                    <a:pt x="0" y="156"/>
                  </a:lnTo>
                  <a:lnTo>
                    <a:pt x="30" y="186"/>
                  </a:lnTo>
                  <a:lnTo>
                    <a:pt x="42" y="186"/>
                  </a:lnTo>
                  <a:lnTo>
                    <a:pt x="59" y="192"/>
                  </a:lnTo>
                  <a:lnTo>
                    <a:pt x="83" y="192"/>
                  </a:lnTo>
                  <a:lnTo>
                    <a:pt x="101" y="180"/>
                  </a:lnTo>
                  <a:lnTo>
                    <a:pt x="119" y="162"/>
                  </a:lnTo>
                  <a:lnTo>
                    <a:pt x="125" y="150"/>
                  </a:lnTo>
                  <a:lnTo>
                    <a:pt x="137" y="150"/>
                  </a:lnTo>
                  <a:lnTo>
                    <a:pt x="149" y="144"/>
                  </a:lnTo>
                  <a:lnTo>
                    <a:pt x="143" y="138"/>
                  </a:lnTo>
                  <a:lnTo>
                    <a:pt x="161" y="132"/>
                  </a:lnTo>
                  <a:lnTo>
                    <a:pt x="173" y="126"/>
                  </a:lnTo>
                  <a:lnTo>
                    <a:pt x="185" y="120"/>
                  </a:lnTo>
                  <a:lnTo>
                    <a:pt x="197" y="114"/>
                  </a:lnTo>
                  <a:lnTo>
                    <a:pt x="191" y="102"/>
                  </a:lnTo>
                  <a:lnTo>
                    <a:pt x="203" y="84"/>
                  </a:lnTo>
                  <a:lnTo>
                    <a:pt x="203" y="78"/>
                  </a:lnTo>
                  <a:lnTo>
                    <a:pt x="203" y="66"/>
                  </a:lnTo>
                  <a:lnTo>
                    <a:pt x="203" y="48"/>
                  </a:lnTo>
                  <a:lnTo>
                    <a:pt x="209" y="42"/>
                  </a:lnTo>
                  <a:lnTo>
                    <a:pt x="197" y="24"/>
                  </a:lnTo>
                  <a:lnTo>
                    <a:pt x="179" y="12"/>
                  </a:lnTo>
                  <a:lnTo>
                    <a:pt x="161" y="0"/>
                  </a:lnTo>
                  <a:lnTo>
                    <a:pt x="125" y="6"/>
                  </a:lnTo>
                  <a:lnTo>
                    <a:pt x="119" y="18"/>
                  </a:lnTo>
                  <a:lnTo>
                    <a:pt x="119" y="36"/>
                  </a:lnTo>
                  <a:lnTo>
                    <a:pt x="119" y="72"/>
                  </a:lnTo>
                  <a:lnTo>
                    <a:pt x="137" y="84"/>
                  </a:lnTo>
                  <a:lnTo>
                    <a:pt x="143" y="78"/>
                  </a:lnTo>
                  <a:lnTo>
                    <a:pt x="137" y="102"/>
                  </a:lnTo>
                  <a:lnTo>
                    <a:pt x="131" y="102"/>
                  </a:lnTo>
                  <a:lnTo>
                    <a:pt x="125" y="102"/>
                  </a:lnTo>
                  <a:lnTo>
                    <a:pt x="113" y="78"/>
                  </a:lnTo>
                  <a:lnTo>
                    <a:pt x="101" y="72"/>
                  </a:lnTo>
                  <a:lnTo>
                    <a:pt x="95" y="66"/>
                  </a:lnTo>
                  <a:lnTo>
                    <a:pt x="83" y="72"/>
                  </a:lnTo>
                  <a:lnTo>
                    <a:pt x="59" y="66"/>
                  </a:lnTo>
                  <a:lnTo>
                    <a:pt x="59" y="60"/>
                  </a:lnTo>
                  <a:lnTo>
                    <a:pt x="47" y="60"/>
                  </a:lnTo>
                  <a:lnTo>
                    <a:pt x="42" y="48"/>
                  </a:lnTo>
                  <a:lnTo>
                    <a:pt x="42" y="72"/>
                  </a:lnTo>
                  <a:lnTo>
                    <a:pt x="42" y="90"/>
                  </a:lnTo>
                  <a:close/>
                </a:path>
              </a:pathLst>
            </a:custGeom>
            <a:solidFill>
              <a:srgbClr val="415A6B"/>
            </a:solidFill>
            <a:ln w="9525">
              <a:solidFill>
                <a:srgbClr val="000000"/>
              </a:solidFill>
              <a:prstDash val="solid"/>
              <a:round/>
              <a:headEnd/>
              <a:tailEnd/>
            </a:ln>
          </p:spPr>
          <p:txBody>
            <a:bodyPr/>
            <a:lstStyle/>
            <a:p>
              <a:endParaRPr lang="en-US"/>
            </a:p>
          </p:txBody>
        </p:sp>
        <p:sp>
          <p:nvSpPr>
            <p:cNvPr id="11542" name="Freeform 296"/>
            <p:cNvSpPr>
              <a:spLocks noChangeAspect="1"/>
            </p:cNvSpPr>
            <p:nvPr/>
          </p:nvSpPr>
          <p:spPr bwMode="auto">
            <a:xfrm>
              <a:off x="2970" y="2962"/>
              <a:ext cx="134" cy="155"/>
            </a:xfrm>
            <a:custGeom>
              <a:avLst/>
              <a:gdLst>
                <a:gd name="T0" fmla="*/ 75 w 132"/>
                <a:gd name="T1" fmla="*/ 375 h 138"/>
                <a:gd name="T2" fmla="*/ 69 w 132"/>
                <a:gd name="T3" fmla="*/ 359 h 138"/>
                <a:gd name="T4" fmla="*/ 57 w 132"/>
                <a:gd name="T5" fmla="*/ 345 h 138"/>
                <a:gd name="T6" fmla="*/ 51 w 132"/>
                <a:gd name="T7" fmla="*/ 291 h 138"/>
                <a:gd name="T8" fmla="*/ 45 w 132"/>
                <a:gd name="T9" fmla="*/ 274 h 138"/>
                <a:gd name="T10" fmla="*/ 30 w 132"/>
                <a:gd name="T11" fmla="*/ 274 h 138"/>
                <a:gd name="T12" fmla="*/ 18 w 132"/>
                <a:gd name="T13" fmla="*/ 241 h 138"/>
                <a:gd name="T14" fmla="*/ 6 w 132"/>
                <a:gd name="T15" fmla="*/ 185 h 138"/>
                <a:gd name="T16" fmla="*/ 0 w 132"/>
                <a:gd name="T17" fmla="*/ 140 h 138"/>
                <a:gd name="T18" fmla="*/ 24 w 132"/>
                <a:gd name="T19" fmla="*/ 140 h 138"/>
                <a:gd name="T20" fmla="*/ 51 w 132"/>
                <a:gd name="T21" fmla="*/ 102 h 138"/>
                <a:gd name="T22" fmla="*/ 69 w 132"/>
                <a:gd name="T23" fmla="*/ 49 h 138"/>
                <a:gd name="T24" fmla="*/ 75 w 132"/>
                <a:gd name="T25" fmla="*/ 17 h 138"/>
                <a:gd name="T26" fmla="*/ 87 w 132"/>
                <a:gd name="T27" fmla="*/ 17 h 138"/>
                <a:gd name="T28" fmla="*/ 99 w 132"/>
                <a:gd name="T29" fmla="*/ 0 h 138"/>
                <a:gd name="T30" fmla="*/ 99 w 132"/>
                <a:gd name="T31" fmla="*/ 34 h 138"/>
                <a:gd name="T32" fmla="*/ 111 w 132"/>
                <a:gd name="T33" fmla="*/ 34 h 138"/>
                <a:gd name="T34" fmla="*/ 132 w 132"/>
                <a:gd name="T35" fmla="*/ 49 h 138"/>
                <a:gd name="T36" fmla="*/ 150 w 132"/>
                <a:gd name="T37" fmla="*/ 69 h 138"/>
                <a:gd name="T38" fmla="*/ 150 w 132"/>
                <a:gd name="T39" fmla="*/ 140 h 138"/>
                <a:gd name="T40" fmla="*/ 144 w 132"/>
                <a:gd name="T41" fmla="*/ 185 h 138"/>
                <a:gd name="T42" fmla="*/ 150 w 132"/>
                <a:gd name="T43" fmla="*/ 241 h 138"/>
                <a:gd name="T44" fmla="*/ 144 w 132"/>
                <a:gd name="T45" fmla="*/ 291 h 138"/>
                <a:gd name="T46" fmla="*/ 138 w 132"/>
                <a:gd name="T47" fmla="*/ 325 h 138"/>
                <a:gd name="T48" fmla="*/ 126 w 132"/>
                <a:gd name="T49" fmla="*/ 359 h 138"/>
                <a:gd name="T50" fmla="*/ 120 w 132"/>
                <a:gd name="T51" fmla="*/ 391 h 138"/>
                <a:gd name="T52" fmla="*/ 93 w 132"/>
                <a:gd name="T53" fmla="*/ 391 h 138"/>
                <a:gd name="T54" fmla="*/ 75 w 132"/>
                <a:gd name="T55" fmla="*/ 375 h 138"/>
                <a:gd name="T56" fmla="*/ 75 w 132"/>
                <a:gd name="T57" fmla="*/ 375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2" h="138">
                  <a:moveTo>
                    <a:pt x="66" y="132"/>
                  </a:moveTo>
                  <a:lnTo>
                    <a:pt x="60" y="126"/>
                  </a:lnTo>
                  <a:lnTo>
                    <a:pt x="48" y="120"/>
                  </a:lnTo>
                  <a:lnTo>
                    <a:pt x="42" y="102"/>
                  </a:lnTo>
                  <a:lnTo>
                    <a:pt x="36" y="96"/>
                  </a:lnTo>
                  <a:lnTo>
                    <a:pt x="30" y="96"/>
                  </a:lnTo>
                  <a:lnTo>
                    <a:pt x="18" y="84"/>
                  </a:lnTo>
                  <a:lnTo>
                    <a:pt x="6" y="66"/>
                  </a:lnTo>
                  <a:lnTo>
                    <a:pt x="0" y="48"/>
                  </a:lnTo>
                  <a:lnTo>
                    <a:pt x="24" y="48"/>
                  </a:lnTo>
                  <a:lnTo>
                    <a:pt x="42" y="36"/>
                  </a:lnTo>
                  <a:lnTo>
                    <a:pt x="60" y="18"/>
                  </a:lnTo>
                  <a:lnTo>
                    <a:pt x="66" y="6"/>
                  </a:lnTo>
                  <a:lnTo>
                    <a:pt x="78" y="6"/>
                  </a:lnTo>
                  <a:lnTo>
                    <a:pt x="90" y="0"/>
                  </a:lnTo>
                  <a:lnTo>
                    <a:pt x="90" y="12"/>
                  </a:lnTo>
                  <a:lnTo>
                    <a:pt x="96" y="12"/>
                  </a:lnTo>
                  <a:lnTo>
                    <a:pt x="114" y="18"/>
                  </a:lnTo>
                  <a:lnTo>
                    <a:pt x="132" y="24"/>
                  </a:lnTo>
                  <a:lnTo>
                    <a:pt x="132" y="48"/>
                  </a:lnTo>
                  <a:lnTo>
                    <a:pt x="126" y="66"/>
                  </a:lnTo>
                  <a:lnTo>
                    <a:pt x="132" y="84"/>
                  </a:lnTo>
                  <a:lnTo>
                    <a:pt x="126" y="102"/>
                  </a:lnTo>
                  <a:lnTo>
                    <a:pt x="120" y="114"/>
                  </a:lnTo>
                  <a:lnTo>
                    <a:pt x="108" y="126"/>
                  </a:lnTo>
                  <a:lnTo>
                    <a:pt x="102" y="138"/>
                  </a:lnTo>
                  <a:lnTo>
                    <a:pt x="84" y="138"/>
                  </a:lnTo>
                  <a:lnTo>
                    <a:pt x="66" y="132"/>
                  </a:lnTo>
                  <a:close/>
                </a:path>
              </a:pathLst>
            </a:custGeom>
            <a:solidFill>
              <a:srgbClr val="415A6B"/>
            </a:solidFill>
            <a:ln w="9525">
              <a:solidFill>
                <a:srgbClr val="000000"/>
              </a:solidFill>
              <a:prstDash val="solid"/>
              <a:round/>
              <a:headEnd/>
              <a:tailEnd/>
            </a:ln>
          </p:spPr>
          <p:txBody>
            <a:bodyPr/>
            <a:lstStyle/>
            <a:p>
              <a:endParaRPr lang="en-US"/>
            </a:p>
          </p:txBody>
        </p:sp>
        <p:sp>
          <p:nvSpPr>
            <p:cNvPr id="11543" name="Freeform 297"/>
            <p:cNvSpPr>
              <a:spLocks noChangeAspect="1"/>
            </p:cNvSpPr>
            <p:nvPr/>
          </p:nvSpPr>
          <p:spPr bwMode="auto">
            <a:xfrm>
              <a:off x="1535" y="3292"/>
              <a:ext cx="90" cy="101"/>
            </a:xfrm>
            <a:custGeom>
              <a:avLst/>
              <a:gdLst>
                <a:gd name="T0" fmla="*/ 84 w 90"/>
                <a:gd name="T1" fmla="*/ 135 h 90"/>
                <a:gd name="T2" fmla="*/ 66 w 90"/>
                <a:gd name="T3" fmla="*/ 102 h 90"/>
                <a:gd name="T4" fmla="*/ 48 w 90"/>
                <a:gd name="T5" fmla="*/ 49 h 90"/>
                <a:gd name="T6" fmla="*/ 42 w 90"/>
                <a:gd name="T7" fmla="*/ 34 h 90"/>
                <a:gd name="T8" fmla="*/ 36 w 90"/>
                <a:gd name="T9" fmla="*/ 34 h 90"/>
                <a:gd name="T10" fmla="*/ 12 w 90"/>
                <a:gd name="T11" fmla="*/ 0 h 90"/>
                <a:gd name="T12" fmla="*/ 6 w 90"/>
                <a:gd name="T13" fmla="*/ 0 h 90"/>
                <a:gd name="T14" fmla="*/ 6 w 90"/>
                <a:gd name="T15" fmla="*/ 0 h 90"/>
                <a:gd name="T16" fmla="*/ 6 w 90"/>
                <a:gd name="T17" fmla="*/ 68 h 90"/>
                <a:gd name="T18" fmla="*/ 6 w 90"/>
                <a:gd name="T19" fmla="*/ 117 h 90"/>
                <a:gd name="T20" fmla="*/ 6 w 90"/>
                <a:gd name="T21" fmla="*/ 135 h 90"/>
                <a:gd name="T22" fmla="*/ 0 w 90"/>
                <a:gd name="T23" fmla="*/ 185 h 90"/>
                <a:gd name="T24" fmla="*/ 12 w 90"/>
                <a:gd name="T25" fmla="*/ 222 h 90"/>
                <a:gd name="T26" fmla="*/ 36 w 90"/>
                <a:gd name="T27" fmla="*/ 255 h 90"/>
                <a:gd name="T28" fmla="*/ 60 w 90"/>
                <a:gd name="T29" fmla="*/ 255 h 90"/>
                <a:gd name="T30" fmla="*/ 78 w 90"/>
                <a:gd name="T31" fmla="*/ 235 h 90"/>
                <a:gd name="T32" fmla="*/ 90 w 90"/>
                <a:gd name="T33" fmla="*/ 204 h 90"/>
                <a:gd name="T34" fmla="*/ 84 w 90"/>
                <a:gd name="T35" fmla="*/ 152 h 90"/>
                <a:gd name="T36" fmla="*/ 84 w 90"/>
                <a:gd name="T37" fmla="*/ 135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90">
                  <a:moveTo>
                    <a:pt x="84" y="48"/>
                  </a:moveTo>
                  <a:lnTo>
                    <a:pt x="66" y="36"/>
                  </a:lnTo>
                  <a:lnTo>
                    <a:pt x="48" y="18"/>
                  </a:lnTo>
                  <a:lnTo>
                    <a:pt x="42" y="12"/>
                  </a:lnTo>
                  <a:lnTo>
                    <a:pt x="36" y="12"/>
                  </a:lnTo>
                  <a:lnTo>
                    <a:pt x="12" y="0"/>
                  </a:lnTo>
                  <a:lnTo>
                    <a:pt x="6" y="0"/>
                  </a:lnTo>
                  <a:lnTo>
                    <a:pt x="6" y="24"/>
                  </a:lnTo>
                  <a:lnTo>
                    <a:pt x="6" y="42"/>
                  </a:lnTo>
                  <a:lnTo>
                    <a:pt x="6" y="48"/>
                  </a:lnTo>
                  <a:lnTo>
                    <a:pt x="0" y="66"/>
                  </a:lnTo>
                  <a:lnTo>
                    <a:pt x="12" y="78"/>
                  </a:lnTo>
                  <a:lnTo>
                    <a:pt x="36" y="90"/>
                  </a:lnTo>
                  <a:lnTo>
                    <a:pt x="60" y="90"/>
                  </a:lnTo>
                  <a:lnTo>
                    <a:pt x="78" y="84"/>
                  </a:lnTo>
                  <a:lnTo>
                    <a:pt x="90" y="72"/>
                  </a:lnTo>
                  <a:lnTo>
                    <a:pt x="84" y="54"/>
                  </a:lnTo>
                  <a:lnTo>
                    <a:pt x="84" y="48"/>
                  </a:lnTo>
                  <a:close/>
                </a:path>
              </a:pathLst>
            </a:custGeom>
            <a:solidFill>
              <a:srgbClr val="E1E1E1"/>
            </a:solidFill>
            <a:ln w="9525">
              <a:solidFill>
                <a:srgbClr val="000000"/>
              </a:solidFill>
              <a:prstDash val="solid"/>
              <a:round/>
              <a:headEnd/>
              <a:tailEnd/>
            </a:ln>
          </p:spPr>
          <p:txBody>
            <a:bodyPr/>
            <a:lstStyle/>
            <a:p>
              <a:endParaRPr lang="en-US"/>
            </a:p>
          </p:txBody>
        </p:sp>
        <p:sp>
          <p:nvSpPr>
            <p:cNvPr id="11544" name="Freeform 298"/>
            <p:cNvSpPr>
              <a:spLocks noChangeAspect="1"/>
            </p:cNvSpPr>
            <p:nvPr/>
          </p:nvSpPr>
          <p:spPr bwMode="auto">
            <a:xfrm>
              <a:off x="1322" y="3104"/>
              <a:ext cx="279" cy="680"/>
            </a:xfrm>
            <a:custGeom>
              <a:avLst/>
              <a:gdLst>
                <a:gd name="T0" fmla="*/ 168 w 276"/>
                <a:gd name="T1" fmla="*/ 1111 h 604"/>
                <a:gd name="T2" fmla="*/ 168 w 276"/>
                <a:gd name="T3" fmla="*/ 1182 h 604"/>
                <a:gd name="T4" fmla="*/ 180 w 276"/>
                <a:gd name="T5" fmla="*/ 1182 h 604"/>
                <a:gd name="T6" fmla="*/ 186 w 276"/>
                <a:gd name="T7" fmla="*/ 1217 h 604"/>
                <a:gd name="T8" fmla="*/ 168 w 276"/>
                <a:gd name="T9" fmla="*/ 1201 h 604"/>
                <a:gd name="T10" fmla="*/ 168 w 276"/>
                <a:gd name="T11" fmla="*/ 1268 h 604"/>
                <a:gd name="T12" fmla="*/ 168 w 276"/>
                <a:gd name="T13" fmla="*/ 1337 h 604"/>
                <a:gd name="T14" fmla="*/ 144 w 276"/>
                <a:gd name="T15" fmla="*/ 1422 h 604"/>
                <a:gd name="T16" fmla="*/ 186 w 276"/>
                <a:gd name="T17" fmla="*/ 1477 h 604"/>
                <a:gd name="T18" fmla="*/ 186 w 276"/>
                <a:gd name="T19" fmla="*/ 1510 h 604"/>
                <a:gd name="T20" fmla="*/ 168 w 276"/>
                <a:gd name="T21" fmla="*/ 1618 h 604"/>
                <a:gd name="T22" fmla="*/ 156 w 276"/>
                <a:gd name="T23" fmla="*/ 1618 h 604"/>
                <a:gd name="T24" fmla="*/ 156 w 276"/>
                <a:gd name="T25" fmla="*/ 1648 h 604"/>
                <a:gd name="T26" fmla="*/ 162 w 276"/>
                <a:gd name="T27" fmla="*/ 1701 h 604"/>
                <a:gd name="T28" fmla="*/ 168 w 276"/>
                <a:gd name="T29" fmla="*/ 1720 h 604"/>
                <a:gd name="T30" fmla="*/ 144 w 276"/>
                <a:gd name="T31" fmla="*/ 1720 h 604"/>
                <a:gd name="T32" fmla="*/ 105 w 276"/>
                <a:gd name="T33" fmla="*/ 1701 h 604"/>
                <a:gd name="T34" fmla="*/ 87 w 276"/>
                <a:gd name="T35" fmla="*/ 1648 h 604"/>
                <a:gd name="T36" fmla="*/ 81 w 276"/>
                <a:gd name="T37" fmla="*/ 1547 h 604"/>
                <a:gd name="T38" fmla="*/ 75 w 276"/>
                <a:gd name="T39" fmla="*/ 1407 h 604"/>
                <a:gd name="T40" fmla="*/ 69 w 276"/>
                <a:gd name="T41" fmla="*/ 1337 h 604"/>
                <a:gd name="T42" fmla="*/ 69 w 276"/>
                <a:gd name="T43" fmla="*/ 1299 h 604"/>
                <a:gd name="T44" fmla="*/ 42 w 276"/>
                <a:gd name="T45" fmla="*/ 1235 h 604"/>
                <a:gd name="T46" fmla="*/ 36 w 276"/>
                <a:gd name="T47" fmla="*/ 1148 h 604"/>
                <a:gd name="T48" fmla="*/ 24 w 276"/>
                <a:gd name="T49" fmla="*/ 1008 h 604"/>
                <a:gd name="T50" fmla="*/ 24 w 276"/>
                <a:gd name="T51" fmla="*/ 940 h 604"/>
                <a:gd name="T52" fmla="*/ 24 w 276"/>
                <a:gd name="T53" fmla="*/ 816 h 604"/>
                <a:gd name="T54" fmla="*/ 24 w 276"/>
                <a:gd name="T55" fmla="*/ 694 h 604"/>
                <a:gd name="T56" fmla="*/ 12 w 276"/>
                <a:gd name="T57" fmla="*/ 605 h 604"/>
                <a:gd name="T58" fmla="*/ 6 w 276"/>
                <a:gd name="T59" fmla="*/ 535 h 604"/>
                <a:gd name="T60" fmla="*/ 6 w 276"/>
                <a:gd name="T61" fmla="*/ 451 h 604"/>
                <a:gd name="T62" fmla="*/ 12 w 276"/>
                <a:gd name="T63" fmla="*/ 365 h 604"/>
                <a:gd name="T64" fmla="*/ 24 w 276"/>
                <a:gd name="T65" fmla="*/ 293 h 604"/>
                <a:gd name="T66" fmla="*/ 12 w 276"/>
                <a:gd name="T67" fmla="*/ 178 h 604"/>
                <a:gd name="T68" fmla="*/ 30 w 276"/>
                <a:gd name="T69" fmla="*/ 124 h 604"/>
                <a:gd name="T70" fmla="*/ 30 w 276"/>
                <a:gd name="T71" fmla="*/ 53 h 604"/>
                <a:gd name="T72" fmla="*/ 57 w 276"/>
                <a:gd name="T73" fmla="*/ 0 h 604"/>
                <a:gd name="T74" fmla="*/ 87 w 276"/>
                <a:gd name="T75" fmla="*/ 53 h 604"/>
                <a:gd name="T76" fmla="*/ 117 w 276"/>
                <a:gd name="T77" fmla="*/ 18 h 604"/>
                <a:gd name="T78" fmla="*/ 135 w 276"/>
                <a:gd name="T79" fmla="*/ 69 h 604"/>
                <a:gd name="T80" fmla="*/ 174 w 276"/>
                <a:gd name="T81" fmla="*/ 141 h 604"/>
                <a:gd name="T82" fmla="*/ 204 w 276"/>
                <a:gd name="T83" fmla="*/ 178 h 604"/>
                <a:gd name="T84" fmla="*/ 216 w 276"/>
                <a:gd name="T85" fmla="*/ 259 h 604"/>
                <a:gd name="T86" fmla="*/ 228 w 276"/>
                <a:gd name="T87" fmla="*/ 329 h 604"/>
                <a:gd name="T88" fmla="*/ 267 w 276"/>
                <a:gd name="T89" fmla="*/ 310 h 604"/>
                <a:gd name="T90" fmla="*/ 279 w 276"/>
                <a:gd name="T91" fmla="*/ 207 h 604"/>
                <a:gd name="T92" fmla="*/ 303 w 276"/>
                <a:gd name="T93" fmla="*/ 293 h 604"/>
                <a:gd name="T94" fmla="*/ 279 w 276"/>
                <a:gd name="T95" fmla="*/ 345 h 604"/>
                <a:gd name="T96" fmla="*/ 236 w 276"/>
                <a:gd name="T97" fmla="*/ 486 h 604"/>
                <a:gd name="T98" fmla="*/ 236 w 276"/>
                <a:gd name="T99" fmla="*/ 605 h 604"/>
                <a:gd name="T100" fmla="*/ 228 w 276"/>
                <a:gd name="T101" fmla="*/ 677 h 604"/>
                <a:gd name="T102" fmla="*/ 267 w 276"/>
                <a:gd name="T103" fmla="*/ 781 h 604"/>
                <a:gd name="T104" fmla="*/ 279 w 276"/>
                <a:gd name="T105" fmla="*/ 853 h 604"/>
                <a:gd name="T106" fmla="*/ 228 w 276"/>
                <a:gd name="T107" fmla="*/ 973 h 604"/>
                <a:gd name="T108" fmla="*/ 204 w 276"/>
                <a:gd name="T109" fmla="*/ 990 h 604"/>
                <a:gd name="T110" fmla="*/ 192 w 276"/>
                <a:gd name="T111" fmla="*/ 1008 h 604"/>
                <a:gd name="T112" fmla="*/ 192 w 276"/>
                <a:gd name="T113" fmla="*/ 1111 h 6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6" h="604">
                  <a:moveTo>
                    <a:pt x="174" y="383"/>
                  </a:moveTo>
                  <a:lnTo>
                    <a:pt x="150" y="383"/>
                  </a:lnTo>
                  <a:lnTo>
                    <a:pt x="138" y="377"/>
                  </a:lnTo>
                  <a:lnTo>
                    <a:pt x="150" y="407"/>
                  </a:lnTo>
                  <a:lnTo>
                    <a:pt x="156" y="407"/>
                  </a:lnTo>
                  <a:lnTo>
                    <a:pt x="162" y="407"/>
                  </a:lnTo>
                  <a:lnTo>
                    <a:pt x="168" y="401"/>
                  </a:lnTo>
                  <a:lnTo>
                    <a:pt x="168" y="419"/>
                  </a:lnTo>
                  <a:lnTo>
                    <a:pt x="162" y="413"/>
                  </a:lnTo>
                  <a:lnTo>
                    <a:pt x="150" y="413"/>
                  </a:lnTo>
                  <a:lnTo>
                    <a:pt x="162" y="419"/>
                  </a:lnTo>
                  <a:lnTo>
                    <a:pt x="150" y="436"/>
                  </a:lnTo>
                  <a:lnTo>
                    <a:pt x="150" y="448"/>
                  </a:lnTo>
                  <a:lnTo>
                    <a:pt x="150" y="460"/>
                  </a:lnTo>
                  <a:lnTo>
                    <a:pt x="132" y="466"/>
                  </a:lnTo>
                  <a:lnTo>
                    <a:pt x="132" y="490"/>
                  </a:lnTo>
                  <a:lnTo>
                    <a:pt x="156" y="502"/>
                  </a:lnTo>
                  <a:lnTo>
                    <a:pt x="168" y="508"/>
                  </a:lnTo>
                  <a:lnTo>
                    <a:pt x="162" y="514"/>
                  </a:lnTo>
                  <a:lnTo>
                    <a:pt x="168" y="520"/>
                  </a:lnTo>
                  <a:lnTo>
                    <a:pt x="150" y="544"/>
                  </a:lnTo>
                  <a:lnTo>
                    <a:pt x="150" y="556"/>
                  </a:lnTo>
                  <a:lnTo>
                    <a:pt x="138" y="556"/>
                  </a:lnTo>
                  <a:lnTo>
                    <a:pt x="144" y="562"/>
                  </a:lnTo>
                  <a:lnTo>
                    <a:pt x="138" y="568"/>
                  </a:lnTo>
                  <a:lnTo>
                    <a:pt x="138" y="574"/>
                  </a:lnTo>
                  <a:lnTo>
                    <a:pt x="144" y="586"/>
                  </a:lnTo>
                  <a:lnTo>
                    <a:pt x="138" y="586"/>
                  </a:lnTo>
                  <a:lnTo>
                    <a:pt x="150" y="592"/>
                  </a:lnTo>
                  <a:lnTo>
                    <a:pt x="162" y="604"/>
                  </a:lnTo>
                  <a:lnTo>
                    <a:pt x="132" y="592"/>
                  </a:lnTo>
                  <a:lnTo>
                    <a:pt x="102" y="592"/>
                  </a:lnTo>
                  <a:lnTo>
                    <a:pt x="96" y="586"/>
                  </a:lnTo>
                  <a:lnTo>
                    <a:pt x="84" y="568"/>
                  </a:lnTo>
                  <a:lnTo>
                    <a:pt x="78" y="568"/>
                  </a:lnTo>
                  <a:lnTo>
                    <a:pt x="60" y="544"/>
                  </a:lnTo>
                  <a:lnTo>
                    <a:pt x="72" y="532"/>
                  </a:lnTo>
                  <a:lnTo>
                    <a:pt x="66" y="508"/>
                  </a:lnTo>
                  <a:lnTo>
                    <a:pt x="66" y="484"/>
                  </a:lnTo>
                  <a:lnTo>
                    <a:pt x="60" y="466"/>
                  </a:lnTo>
                  <a:lnTo>
                    <a:pt x="60" y="460"/>
                  </a:lnTo>
                  <a:lnTo>
                    <a:pt x="54" y="454"/>
                  </a:lnTo>
                  <a:lnTo>
                    <a:pt x="60" y="448"/>
                  </a:lnTo>
                  <a:lnTo>
                    <a:pt x="48" y="442"/>
                  </a:lnTo>
                  <a:lnTo>
                    <a:pt x="42" y="425"/>
                  </a:lnTo>
                  <a:lnTo>
                    <a:pt x="36" y="413"/>
                  </a:lnTo>
                  <a:lnTo>
                    <a:pt x="36" y="395"/>
                  </a:lnTo>
                  <a:lnTo>
                    <a:pt x="24" y="371"/>
                  </a:lnTo>
                  <a:lnTo>
                    <a:pt x="24" y="347"/>
                  </a:lnTo>
                  <a:lnTo>
                    <a:pt x="30" y="335"/>
                  </a:lnTo>
                  <a:lnTo>
                    <a:pt x="24" y="323"/>
                  </a:lnTo>
                  <a:lnTo>
                    <a:pt x="18" y="293"/>
                  </a:lnTo>
                  <a:lnTo>
                    <a:pt x="24" y="281"/>
                  </a:lnTo>
                  <a:lnTo>
                    <a:pt x="18" y="263"/>
                  </a:lnTo>
                  <a:lnTo>
                    <a:pt x="24" y="239"/>
                  </a:lnTo>
                  <a:lnTo>
                    <a:pt x="18" y="227"/>
                  </a:lnTo>
                  <a:lnTo>
                    <a:pt x="12" y="209"/>
                  </a:lnTo>
                  <a:lnTo>
                    <a:pt x="0" y="197"/>
                  </a:lnTo>
                  <a:lnTo>
                    <a:pt x="6" y="185"/>
                  </a:lnTo>
                  <a:lnTo>
                    <a:pt x="6" y="167"/>
                  </a:lnTo>
                  <a:lnTo>
                    <a:pt x="6" y="155"/>
                  </a:lnTo>
                  <a:lnTo>
                    <a:pt x="6" y="143"/>
                  </a:lnTo>
                  <a:lnTo>
                    <a:pt x="12" y="125"/>
                  </a:lnTo>
                  <a:lnTo>
                    <a:pt x="18" y="107"/>
                  </a:lnTo>
                  <a:lnTo>
                    <a:pt x="24" y="101"/>
                  </a:lnTo>
                  <a:lnTo>
                    <a:pt x="18" y="89"/>
                  </a:lnTo>
                  <a:lnTo>
                    <a:pt x="12" y="60"/>
                  </a:lnTo>
                  <a:lnTo>
                    <a:pt x="18" y="48"/>
                  </a:lnTo>
                  <a:lnTo>
                    <a:pt x="30" y="42"/>
                  </a:lnTo>
                  <a:lnTo>
                    <a:pt x="36" y="24"/>
                  </a:lnTo>
                  <a:lnTo>
                    <a:pt x="30" y="18"/>
                  </a:lnTo>
                  <a:lnTo>
                    <a:pt x="48" y="0"/>
                  </a:lnTo>
                  <a:lnTo>
                    <a:pt x="72" y="6"/>
                  </a:lnTo>
                  <a:lnTo>
                    <a:pt x="78" y="18"/>
                  </a:lnTo>
                  <a:lnTo>
                    <a:pt x="84" y="6"/>
                  </a:lnTo>
                  <a:lnTo>
                    <a:pt x="108" y="6"/>
                  </a:lnTo>
                  <a:lnTo>
                    <a:pt x="126" y="24"/>
                  </a:lnTo>
                  <a:lnTo>
                    <a:pt x="144" y="42"/>
                  </a:lnTo>
                  <a:lnTo>
                    <a:pt x="156" y="48"/>
                  </a:lnTo>
                  <a:lnTo>
                    <a:pt x="174" y="54"/>
                  </a:lnTo>
                  <a:lnTo>
                    <a:pt x="186" y="60"/>
                  </a:lnTo>
                  <a:lnTo>
                    <a:pt x="204" y="72"/>
                  </a:lnTo>
                  <a:lnTo>
                    <a:pt x="198" y="89"/>
                  </a:lnTo>
                  <a:lnTo>
                    <a:pt x="192" y="107"/>
                  </a:lnTo>
                  <a:lnTo>
                    <a:pt x="210" y="113"/>
                  </a:lnTo>
                  <a:lnTo>
                    <a:pt x="228" y="113"/>
                  </a:lnTo>
                  <a:lnTo>
                    <a:pt x="240" y="107"/>
                  </a:lnTo>
                  <a:lnTo>
                    <a:pt x="258" y="89"/>
                  </a:lnTo>
                  <a:lnTo>
                    <a:pt x="252" y="72"/>
                  </a:lnTo>
                  <a:lnTo>
                    <a:pt x="264" y="77"/>
                  </a:lnTo>
                  <a:lnTo>
                    <a:pt x="276" y="101"/>
                  </a:lnTo>
                  <a:lnTo>
                    <a:pt x="264" y="107"/>
                  </a:lnTo>
                  <a:lnTo>
                    <a:pt x="252" y="119"/>
                  </a:lnTo>
                  <a:lnTo>
                    <a:pt x="216" y="167"/>
                  </a:lnTo>
                  <a:lnTo>
                    <a:pt x="216" y="191"/>
                  </a:lnTo>
                  <a:lnTo>
                    <a:pt x="216" y="209"/>
                  </a:lnTo>
                  <a:lnTo>
                    <a:pt x="216" y="227"/>
                  </a:lnTo>
                  <a:lnTo>
                    <a:pt x="210" y="233"/>
                  </a:lnTo>
                  <a:lnTo>
                    <a:pt x="216" y="257"/>
                  </a:lnTo>
                  <a:lnTo>
                    <a:pt x="240" y="269"/>
                  </a:lnTo>
                  <a:lnTo>
                    <a:pt x="246" y="287"/>
                  </a:lnTo>
                  <a:lnTo>
                    <a:pt x="252" y="293"/>
                  </a:lnTo>
                  <a:lnTo>
                    <a:pt x="240" y="329"/>
                  </a:lnTo>
                  <a:lnTo>
                    <a:pt x="210" y="335"/>
                  </a:lnTo>
                  <a:lnTo>
                    <a:pt x="198" y="341"/>
                  </a:lnTo>
                  <a:lnTo>
                    <a:pt x="186" y="341"/>
                  </a:lnTo>
                  <a:lnTo>
                    <a:pt x="174" y="341"/>
                  </a:lnTo>
                  <a:lnTo>
                    <a:pt x="174" y="347"/>
                  </a:lnTo>
                  <a:lnTo>
                    <a:pt x="180" y="371"/>
                  </a:lnTo>
                  <a:lnTo>
                    <a:pt x="174" y="383"/>
                  </a:lnTo>
                  <a:close/>
                </a:path>
              </a:pathLst>
            </a:custGeom>
            <a:solidFill>
              <a:srgbClr val="E1E1E1"/>
            </a:solidFill>
            <a:ln w="9525">
              <a:solidFill>
                <a:srgbClr val="000000"/>
              </a:solidFill>
              <a:prstDash val="solid"/>
              <a:round/>
              <a:headEnd/>
              <a:tailEnd/>
            </a:ln>
          </p:spPr>
          <p:txBody>
            <a:bodyPr/>
            <a:lstStyle/>
            <a:p>
              <a:endParaRPr lang="en-US"/>
            </a:p>
          </p:txBody>
        </p:sp>
        <p:sp>
          <p:nvSpPr>
            <p:cNvPr id="11545" name="Freeform 299"/>
            <p:cNvSpPr>
              <a:spLocks noChangeAspect="1"/>
            </p:cNvSpPr>
            <p:nvPr/>
          </p:nvSpPr>
          <p:spPr bwMode="auto">
            <a:xfrm>
              <a:off x="1485" y="3791"/>
              <a:ext cx="68" cy="47"/>
            </a:xfrm>
            <a:custGeom>
              <a:avLst/>
              <a:gdLst>
                <a:gd name="T0" fmla="*/ 6 w 66"/>
                <a:gd name="T1" fmla="*/ 17 h 42"/>
                <a:gd name="T2" fmla="*/ 0 w 66"/>
                <a:gd name="T3" fmla="*/ 0 h 42"/>
                <a:gd name="T4" fmla="*/ 6 w 66"/>
                <a:gd name="T5" fmla="*/ 49 h 42"/>
                <a:gd name="T6" fmla="*/ 27 w 66"/>
                <a:gd name="T7" fmla="*/ 116 h 42"/>
                <a:gd name="T8" fmla="*/ 52 w 66"/>
                <a:gd name="T9" fmla="*/ 116 h 42"/>
                <a:gd name="T10" fmla="*/ 84 w 66"/>
                <a:gd name="T11" fmla="*/ 116 h 42"/>
                <a:gd name="T12" fmla="*/ 78 w 66"/>
                <a:gd name="T13" fmla="*/ 98 h 42"/>
                <a:gd name="T14" fmla="*/ 39 w 66"/>
                <a:gd name="T15" fmla="*/ 67 h 42"/>
                <a:gd name="T16" fmla="*/ 6 w 66"/>
                <a:gd name="T17" fmla="*/ 1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42">
                  <a:moveTo>
                    <a:pt x="6" y="6"/>
                  </a:moveTo>
                  <a:lnTo>
                    <a:pt x="0" y="0"/>
                  </a:lnTo>
                  <a:lnTo>
                    <a:pt x="6" y="18"/>
                  </a:lnTo>
                  <a:lnTo>
                    <a:pt x="18" y="42"/>
                  </a:lnTo>
                  <a:lnTo>
                    <a:pt x="42" y="42"/>
                  </a:lnTo>
                  <a:lnTo>
                    <a:pt x="66" y="42"/>
                  </a:lnTo>
                  <a:lnTo>
                    <a:pt x="60" y="36"/>
                  </a:lnTo>
                  <a:lnTo>
                    <a:pt x="30" y="24"/>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1546" name="Freeform 300"/>
            <p:cNvSpPr>
              <a:spLocks noChangeAspect="1"/>
            </p:cNvSpPr>
            <p:nvPr/>
          </p:nvSpPr>
          <p:spPr bwMode="auto">
            <a:xfrm>
              <a:off x="1293" y="3009"/>
              <a:ext cx="192" cy="802"/>
            </a:xfrm>
            <a:custGeom>
              <a:avLst/>
              <a:gdLst>
                <a:gd name="T0" fmla="*/ 18 w 191"/>
                <a:gd name="T1" fmla="*/ 821 h 712"/>
                <a:gd name="T2" fmla="*/ 12 w 191"/>
                <a:gd name="T3" fmla="*/ 1066 h 712"/>
                <a:gd name="T4" fmla="*/ 18 w 191"/>
                <a:gd name="T5" fmla="*/ 1186 h 712"/>
                <a:gd name="T6" fmla="*/ 24 w 191"/>
                <a:gd name="T7" fmla="*/ 1346 h 712"/>
                <a:gd name="T8" fmla="*/ 41 w 191"/>
                <a:gd name="T9" fmla="*/ 1401 h 712"/>
                <a:gd name="T10" fmla="*/ 53 w 191"/>
                <a:gd name="T11" fmla="*/ 1416 h 712"/>
                <a:gd name="T12" fmla="*/ 53 w 191"/>
                <a:gd name="T13" fmla="*/ 1452 h 712"/>
                <a:gd name="T14" fmla="*/ 59 w 191"/>
                <a:gd name="T15" fmla="*/ 1534 h 712"/>
                <a:gd name="T16" fmla="*/ 65 w 191"/>
                <a:gd name="T17" fmla="*/ 1605 h 712"/>
                <a:gd name="T18" fmla="*/ 65 w 191"/>
                <a:gd name="T19" fmla="*/ 1620 h 712"/>
                <a:gd name="T20" fmla="*/ 59 w 191"/>
                <a:gd name="T21" fmla="*/ 1677 h 712"/>
                <a:gd name="T22" fmla="*/ 53 w 191"/>
                <a:gd name="T23" fmla="*/ 1640 h 712"/>
                <a:gd name="T24" fmla="*/ 35 w 191"/>
                <a:gd name="T25" fmla="*/ 1694 h 712"/>
                <a:gd name="T26" fmla="*/ 53 w 191"/>
                <a:gd name="T27" fmla="*/ 1694 h 712"/>
                <a:gd name="T28" fmla="*/ 65 w 191"/>
                <a:gd name="T29" fmla="*/ 1728 h 712"/>
                <a:gd name="T30" fmla="*/ 77 w 191"/>
                <a:gd name="T31" fmla="*/ 1728 h 712"/>
                <a:gd name="T32" fmla="*/ 71 w 191"/>
                <a:gd name="T33" fmla="*/ 1763 h 712"/>
                <a:gd name="T34" fmla="*/ 77 w 191"/>
                <a:gd name="T35" fmla="*/ 1833 h 712"/>
                <a:gd name="T36" fmla="*/ 77 w 191"/>
                <a:gd name="T37" fmla="*/ 1888 h 712"/>
                <a:gd name="T38" fmla="*/ 95 w 191"/>
                <a:gd name="T39" fmla="*/ 1940 h 712"/>
                <a:gd name="T40" fmla="*/ 110 w 191"/>
                <a:gd name="T41" fmla="*/ 1954 h 712"/>
                <a:gd name="T42" fmla="*/ 128 w 191"/>
                <a:gd name="T43" fmla="*/ 2008 h 712"/>
                <a:gd name="T44" fmla="*/ 140 w 191"/>
                <a:gd name="T45" fmla="*/ 2041 h 712"/>
                <a:gd name="T46" fmla="*/ 170 w 191"/>
                <a:gd name="T47" fmla="*/ 2078 h 712"/>
                <a:gd name="T48" fmla="*/ 200 w 191"/>
                <a:gd name="T49" fmla="*/ 2008 h 712"/>
                <a:gd name="T50" fmla="*/ 134 w 191"/>
                <a:gd name="T51" fmla="*/ 1954 h 712"/>
                <a:gd name="T52" fmla="*/ 89 w 191"/>
                <a:gd name="T53" fmla="*/ 1833 h 712"/>
                <a:gd name="T54" fmla="*/ 95 w 191"/>
                <a:gd name="T55" fmla="*/ 1659 h 712"/>
                <a:gd name="T56" fmla="*/ 83 w 191"/>
                <a:gd name="T57" fmla="*/ 1569 h 712"/>
                <a:gd name="T58" fmla="*/ 71 w 191"/>
                <a:gd name="T59" fmla="*/ 1486 h 712"/>
                <a:gd name="T60" fmla="*/ 53 w 191"/>
                <a:gd name="T61" fmla="*/ 1329 h 712"/>
                <a:gd name="T62" fmla="*/ 53 w 191"/>
                <a:gd name="T63" fmla="*/ 1186 h 712"/>
                <a:gd name="T64" fmla="*/ 47 w 191"/>
                <a:gd name="T65" fmla="*/ 1015 h 712"/>
                <a:gd name="T66" fmla="*/ 41 w 191"/>
                <a:gd name="T67" fmla="*/ 856 h 712"/>
                <a:gd name="T68" fmla="*/ 35 w 191"/>
                <a:gd name="T69" fmla="*/ 733 h 712"/>
                <a:gd name="T70" fmla="*/ 41 w 191"/>
                <a:gd name="T71" fmla="*/ 609 h 712"/>
                <a:gd name="T72" fmla="*/ 47 w 191"/>
                <a:gd name="T73" fmla="*/ 506 h 712"/>
                <a:gd name="T74" fmla="*/ 59 w 191"/>
                <a:gd name="T75" fmla="*/ 369 h 712"/>
                <a:gd name="T76" fmla="*/ 47 w 191"/>
                <a:gd name="T77" fmla="*/ 297 h 712"/>
                <a:gd name="T78" fmla="*/ 29 w 191"/>
                <a:gd name="T79" fmla="*/ 142 h 712"/>
                <a:gd name="T80" fmla="*/ 18 w 191"/>
                <a:gd name="T81" fmla="*/ 18 h 712"/>
                <a:gd name="T82" fmla="*/ 0 w 191"/>
                <a:gd name="T83" fmla="*/ 37 h 712"/>
                <a:gd name="T84" fmla="*/ 6 w 191"/>
                <a:gd name="T85" fmla="*/ 190 h 712"/>
                <a:gd name="T86" fmla="*/ 6 w 191"/>
                <a:gd name="T87" fmla="*/ 349 h 712"/>
                <a:gd name="T88" fmla="*/ 6 w 191"/>
                <a:gd name="T89" fmla="*/ 644 h 7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712">
                  <a:moveTo>
                    <a:pt x="12" y="251"/>
                  </a:moveTo>
                  <a:lnTo>
                    <a:pt x="12" y="269"/>
                  </a:lnTo>
                  <a:lnTo>
                    <a:pt x="18" y="281"/>
                  </a:lnTo>
                  <a:lnTo>
                    <a:pt x="18" y="311"/>
                  </a:lnTo>
                  <a:lnTo>
                    <a:pt x="18" y="347"/>
                  </a:lnTo>
                  <a:lnTo>
                    <a:pt x="12" y="365"/>
                  </a:lnTo>
                  <a:lnTo>
                    <a:pt x="12" y="383"/>
                  </a:lnTo>
                  <a:lnTo>
                    <a:pt x="12" y="389"/>
                  </a:lnTo>
                  <a:lnTo>
                    <a:pt x="18" y="407"/>
                  </a:lnTo>
                  <a:lnTo>
                    <a:pt x="18" y="425"/>
                  </a:lnTo>
                  <a:lnTo>
                    <a:pt x="24" y="443"/>
                  </a:lnTo>
                  <a:lnTo>
                    <a:pt x="24" y="461"/>
                  </a:lnTo>
                  <a:lnTo>
                    <a:pt x="35" y="479"/>
                  </a:lnTo>
                  <a:lnTo>
                    <a:pt x="41" y="479"/>
                  </a:lnTo>
                  <a:lnTo>
                    <a:pt x="47" y="479"/>
                  </a:lnTo>
                  <a:lnTo>
                    <a:pt x="53" y="473"/>
                  </a:lnTo>
                  <a:lnTo>
                    <a:pt x="53" y="485"/>
                  </a:lnTo>
                  <a:lnTo>
                    <a:pt x="53" y="491"/>
                  </a:lnTo>
                  <a:lnTo>
                    <a:pt x="53" y="497"/>
                  </a:lnTo>
                  <a:lnTo>
                    <a:pt x="53" y="509"/>
                  </a:lnTo>
                  <a:lnTo>
                    <a:pt x="59" y="520"/>
                  </a:lnTo>
                  <a:lnTo>
                    <a:pt x="59" y="526"/>
                  </a:lnTo>
                  <a:lnTo>
                    <a:pt x="65" y="532"/>
                  </a:lnTo>
                  <a:lnTo>
                    <a:pt x="59" y="544"/>
                  </a:lnTo>
                  <a:lnTo>
                    <a:pt x="65" y="550"/>
                  </a:lnTo>
                  <a:lnTo>
                    <a:pt x="65" y="556"/>
                  </a:lnTo>
                  <a:lnTo>
                    <a:pt x="65" y="568"/>
                  </a:lnTo>
                  <a:lnTo>
                    <a:pt x="59" y="574"/>
                  </a:lnTo>
                  <a:lnTo>
                    <a:pt x="59" y="568"/>
                  </a:lnTo>
                  <a:lnTo>
                    <a:pt x="53" y="568"/>
                  </a:lnTo>
                  <a:lnTo>
                    <a:pt x="53" y="562"/>
                  </a:lnTo>
                  <a:lnTo>
                    <a:pt x="47" y="562"/>
                  </a:lnTo>
                  <a:lnTo>
                    <a:pt x="35" y="580"/>
                  </a:lnTo>
                  <a:lnTo>
                    <a:pt x="41" y="580"/>
                  </a:lnTo>
                  <a:lnTo>
                    <a:pt x="47" y="574"/>
                  </a:lnTo>
                  <a:lnTo>
                    <a:pt x="53" y="580"/>
                  </a:lnTo>
                  <a:lnTo>
                    <a:pt x="65" y="586"/>
                  </a:lnTo>
                  <a:lnTo>
                    <a:pt x="59" y="592"/>
                  </a:lnTo>
                  <a:lnTo>
                    <a:pt x="65" y="592"/>
                  </a:lnTo>
                  <a:lnTo>
                    <a:pt x="59" y="598"/>
                  </a:lnTo>
                  <a:lnTo>
                    <a:pt x="71" y="598"/>
                  </a:lnTo>
                  <a:lnTo>
                    <a:pt x="77" y="592"/>
                  </a:lnTo>
                  <a:lnTo>
                    <a:pt x="83" y="604"/>
                  </a:lnTo>
                  <a:lnTo>
                    <a:pt x="71" y="604"/>
                  </a:lnTo>
                  <a:lnTo>
                    <a:pt x="65" y="604"/>
                  </a:lnTo>
                  <a:lnTo>
                    <a:pt x="71" y="616"/>
                  </a:lnTo>
                  <a:lnTo>
                    <a:pt x="77" y="628"/>
                  </a:lnTo>
                  <a:lnTo>
                    <a:pt x="77" y="634"/>
                  </a:lnTo>
                  <a:lnTo>
                    <a:pt x="83" y="640"/>
                  </a:lnTo>
                  <a:lnTo>
                    <a:pt x="77" y="646"/>
                  </a:lnTo>
                  <a:lnTo>
                    <a:pt x="89" y="652"/>
                  </a:lnTo>
                  <a:lnTo>
                    <a:pt x="95" y="658"/>
                  </a:lnTo>
                  <a:lnTo>
                    <a:pt x="95" y="664"/>
                  </a:lnTo>
                  <a:lnTo>
                    <a:pt x="101" y="664"/>
                  </a:lnTo>
                  <a:lnTo>
                    <a:pt x="107" y="670"/>
                  </a:lnTo>
                  <a:lnTo>
                    <a:pt x="101" y="670"/>
                  </a:lnTo>
                  <a:lnTo>
                    <a:pt x="107" y="676"/>
                  </a:lnTo>
                  <a:lnTo>
                    <a:pt x="113" y="682"/>
                  </a:lnTo>
                  <a:lnTo>
                    <a:pt x="119" y="688"/>
                  </a:lnTo>
                  <a:lnTo>
                    <a:pt x="119" y="694"/>
                  </a:lnTo>
                  <a:lnTo>
                    <a:pt x="125" y="700"/>
                  </a:lnTo>
                  <a:lnTo>
                    <a:pt x="131" y="700"/>
                  </a:lnTo>
                  <a:lnTo>
                    <a:pt x="125" y="706"/>
                  </a:lnTo>
                  <a:lnTo>
                    <a:pt x="137" y="706"/>
                  </a:lnTo>
                  <a:lnTo>
                    <a:pt x="161" y="712"/>
                  </a:lnTo>
                  <a:lnTo>
                    <a:pt x="161" y="694"/>
                  </a:lnTo>
                  <a:lnTo>
                    <a:pt x="173" y="682"/>
                  </a:lnTo>
                  <a:lnTo>
                    <a:pt x="191" y="688"/>
                  </a:lnTo>
                  <a:lnTo>
                    <a:pt x="161" y="676"/>
                  </a:lnTo>
                  <a:lnTo>
                    <a:pt x="131" y="676"/>
                  </a:lnTo>
                  <a:lnTo>
                    <a:pt x="125" y="670"/>
                  </a:lnTo>
                  <a:lnTo>
                    <a:pt x="113" y="652"/>
                  </a:lnTo>
                  <a:lnTo>
                    <a:pt x="107" y="652"/>
                  </a:lnTo>
                  <a:lnTo>
                    <a:pt x="89" y="628"/>
                  </a:lnTo>
                  <a:lnTo>
                    <a:pt x="101" y="616"/>
                  </a:lnTo>
                  <a:lnTo>
                    <a:pt x="95" y="592"/>
                  </a:lnTo>
                  <a:lnTo>
                    <a:pt x="95" y="568"/>
                  </a:lnTo>
                  <a:lnTo>
                    <a:pt x="89" y="550"/>
                  </a:lnTo>
                  <a:lnTo>
                    <a:pt x="89" y="544"/>
                  </a:lnTo>
                  <a:lnTo>
                    <a:pt x="83" y="538"/>
                  </a:lnTo>
                  <a:lnTo>
                    <a:pt x="89" y="532"/>
                  </a:lnTo>
                  <a:lnTo>
                    <a:pt x="77" y="526"/>
                  </a:lnTo>
                  <a:lnTo>
                    <a:pt x="71" y="509"/>
                  </a:lnTo>
                  <a:lnTo>
                    <a:pt x="65" y="497"/>
                  </a:lnTo>
                  <a:lnTo>
                    <a:pt x="65" y="479"/>
                  </a:lnTo>
                  <a:lnTo>
                    <a:pt x="53" y="455"/>
                  </a:lnTo>
                  <a:lnTo>
                    <a:pt x="53" y="431"/>
                  </a:lnTo>
                  <a:lnTo>
                    <a:pt x="59" y="419"/>
                  </a:lnTo>
                  <a:lnTo>
                    <a:pt x="53" y="407"/>
                  </a:lnTo>
                  <a:lnTo>
                    <a:pt x="47" y="377"/>
                  </a:lnTo>
                  <a:lnTo>
                    <a:pt x="53" y="365"/>
                  </a:lnTo>
                  <a:lnTo>
                    <a:pt x="47" y="347"/>
                  </a:lnTo>
                  <a:lnTo>
                    <a:pt x="53" y="323"/>
                  </a:lnTo>
                  <a:lnTo>
                    <a:pt x="47" y="311"/>
                  </a:lnTo>
                  <a:lnTo>
                    <a:pt x="41" y="293"/>
                  </a:lnTo>
                  <a:lnTo>
                    <a:pt x="29" y="281"/>
                  </a:lnTo>
                  <a:lnTo>
                    <a:pt x="35" y="269"/>
                  </a:lnTo>
                  <a:lnTo>
                    <a:pt x="35" y="251"/>
                  </a:lnTo>
                  <a:lnTo>
                    <a:pt x="35" y="239"/>
                  </a:lnTo>
                  <a:lnTo>
                    <a:pt x="35" y="227"/>
                  </a:lnTo>
                  <a:lnTo>
                    <a:pt x="41" y="209"/>
                  </a:lnTo>
                  <a:lnTo>
                    <a:pt x="47" y="191"/>
                  </a:lnTo>
                  <a:lnTo>
                    <a:pt x="53" y="185"/>
                  </a:lnTo>
                  <a:lnTo>
                    <a:pt x="47" y="173"/>
                  </a:lnTo>
                  <a:lnTo>
                    <a:pt x="41" y="144"/>
                  </a:lnTo>
                  <a:lnTo>
                    <a:pt x="47" y="132"/>
                  </a:lnTo>
                  <a:lnTo>
                    <a:pt x="59" y="126"/>
                  </a:lnTo>
                  <a:lnTo>
                    <a:pt x="65" y="108"/>
                  </a:lnTo>
                  <a:lnTo>
                    <a:pt x="59" y="102"/>
                  </a:lnTo>
                  <a:lnTo>
                    <a:pt x="47" y="102"/>
                  </a:lnTo>
                  <a:lnTo>
                    <a:pt x="41" y="84"/>
                  </a:lnTo>
                  <a:lnTo>
                    <a:pt x="35" y="66"/>
                  </a:lnTo>
                  <a:lnTo>
                    <a:pt x="29" y="48"/>
                  </a:lnTo>
                  <a:lnTo>
                    <a:pt x="29" y="36"/>
                  </a:lnTo>
                  <a:lnTo>
                    <a:pt x="24" y="18"/>
                  </a:lnTo>
                  <a:lnTo>
                    <a:pt x="18" y="6"/>
                  </a:lnTo>
                  <a:lnTo>
                    <a:pt x="12" y="0"/>
                  </a:lnTo>
                  <a:lnTo>
                    <a:pt x="6" y="6"/>
                  </a:lnTo>
                  <a:lnTo>
                    <a:pt x="0" y="12"/>
                  </a:lnTo>
                  <a:lnTo>
                    <a:pt x="0" y="42"/>
                  </a:lnTo>
                  <a:lnTo>
                    <a:pt x="6" y="66"/>
                  </a:lnTo>
                  <a:lnTo>
                    <a:pt x="6" y="84"/>
                  </a:lnTo>
                  <a:lnTo>
                    <a:pt x="6" y="108"/>
                  </a:lnTo>
                  <a:lnTo>
                    <a:pt x="6" y="120"/>
                  </a:lnTo>
                  <a:lnTo>
                    <a:pt x="6" y="144"/>
                  </a:lnTo>
                  <a:lnTo>
                    <a:pt x="12" y="161"/>
                  </a:lnTo>
                  <a:lnTo>
                    <a:pt x="6" y="221"/>
                  </a:lnTo>
                  <a:lnTo>
                    <a:pt x="12" y="233"/>
                  </a:lnTo>
                  <a:lnTo>
                    <a:pt x="12" y="251"/>
                  </a:lnTo>
                  <a:close/>
                </a:path>
              </a:pathLst>
            </a:custGeom>
            <a:solidFill>
              <a:srgbClr val="E1E1E1"/>
            </a:solidFill>
            <a:ln w="9525">
              <a:solidFill>
                <a:srgbClr val="000000"/>
              </a:solidFill>
              <a:prstDash val="solid"/>
              <a:round/>
              <a:headEnd/>
              <a:tailEnd/>
            </a:ln>
          </p:spPr>
          <p:txBody>
            <a:bodyPr/>
            <a:lstStyle/>
            <a:p>
              <a:endParaRPr lang="en-US"/>
            </a:p>
          </p:txBody>
        </p:sp>
        <p:sp>
          <p:nvSpPr>
            <p:cNvPr id="11547" name="Freeform 301"/>
            <p:cNvSpPr>
              <a:spLocks noChangeAspect="1"/>
            </p:cNvSpPr>
            <p:nvPr/>
          </p:nvSpPr>
          <p:spPr bwMode="auto">
            <a:xfrm>
              <a:off x="1322" y="3548"/>
              <a:ext cx="12" cy="34"/>
            </a:xfrm>
            <a:custGeom>
              <a:avLst/>
              <a:gdLst>
                <a:gd name="T0" fmla="*/ 6 w 12"/>
                <a:gd name="T1" fmla="*/ 0 h 30"/>
                <a:gd name="T2" fmla="*/ 0 w 12"/>
                <a:gd name="T3" fmla="*/ 18 h 30"/>
                <a:gd name="T4" fmla="*/ 6 w 12"/>
                <a:gd name="T5" fmla="*/ 95 h 30"/>
                <a:gd name="T6" fmla="*/ 12 w 12"/>
                <a:gd name="T7" fmla="*/ 95 h 30"/>
                <a:gd name="T8" fmla="*/ 12 w 12"/>
                <a:gd name="T9" fmla="*/ 75 h 30"/>
                <a:gd name="T10" fmla="*/ 12 w 12"/>
                <a:gd name="T11" fmla="*/ 37 h 30"/>
                <a:gd name="T12" fmla="*/ 12 w 12"/>
                <a:gd name="T13" fmla="*/ 37 h 30"/>
                <a:gd name="T14" fmla="*/ 6 w 12"/>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30">
                  <a:moveTo>
                    <a:pt x="6" y="0"/>
                  </a:moveTo>
                  <a:lnTo>
                    <a:pt x="0" y="6"/>
                  </a:lnTo>
                  <a:lnTo>
                    <a:pt x="6" y="30"/>
                  </a:lnTo>
                  <a:lnTo>
                    <a:pt x="12" y="30"/>
                  </a:lnTo>
                  <a:lnTo>
                    <a:pt x="12" y="24"/>
                  </a:lnTo>
                  <a:lnTo>
                    <a:pt x="12" y="12"/>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548" name="Freeform 302"/>
            <p:cNvSpPr>
              <a:spLocks noChangeAspect="1"/>
            </p:cNvSpPr>
            <p:nvPr/>
          </p:nvSpPr>
          <p:spPr bwMode="auto">
            <a:xfrm>
              <a:off x="1351" y="3703"/>
              <a:ext cx="19" cy="27"/>
            </a:xfrm>
            <a:custGeom>
              <a:avLst/>
              <a:gdLst>
                <a:gd name="T0" fmla="*/ 6 w 18"/>
                <a:gd name="T1" fmla="*/ 0 h 24"/>
                <a:gd name="T2" fmla="*/ 0 w 18"/>
                <a:gd name="T3" fmla="*/ 37 h 24"/>
                <a:gd name="T4" fmla="*/ 21 w 18"/>
                <a:gd name="T5" fmla="*/ 69 h 24"/>
                <a:gd name="T6" fmla="*/ 27 w 18"/>
                <a:gd name="T7" fmla="*/ 69 h 24"/>
                <a:gd name="T8" fmla="*/ 27 w 18"/>
                <a:gd name="T9" fmla="*/ 53 h 24"/>
                <a:gd name="T10" fmla="*/ 6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6" y="0"/>
                  </a:moveTo>
                  <a:lnTo>
                    <a:pt x="0" y="12"/>
                  </a:lnTo>
                  <a:lnTo>
                    <a:pt x="12" y="24"/>
                  </a:lnTo>
                  <a:lnTo>
                    <a:pt x="18" y="24"/>
                  </a:lnTo>
                  <a:lnTo>
                    <a:pt x="18" y="18"/>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549" name="Freeform 303"/>
            <p:cNvSpPr>
              <a:spLocks noChangeAspect="1"/>
            </p:cNvSpPr>
            <p:nvPr/>
          </p:nvSpPr>
          <p:spPr bwMode="auto">
            <a:xfrm>
              <a:off x="1085" y="2577"/>
              <a:ext cx="97" cy="149"/>
            </a:xfrm>
            <a:custGeom>
              <a:avLst/>
              <a:gdLst>
                <a:gd name="T0" fmla="*/ 0 w 96"/>
                <a:gd name="T1" fmla="*/ 160 h 132"/>
                <a:gd name="T2" fmla="*/ 0 w 96"/>
                <a:gd name="T3" fmla="*/ 213 h 132"/>
                <a:gd name="T4" fmla="*/ 0 w 96"/>
                <a:gd name="T5" fmla="*/ 230 h 132"/>
                <a:gd name="T6" fmla="*/ 12 w 96"/>
                <a:gd name="T7" fmla="*/ 253 h 132"/>
                <a:gd name="T8" fmla="*/ 12 w 96"/>
                <a:gd name="T9" fmla="*/ 230 h 132"/>
                <a:gd name="T10" fmla="*/ 18 w 96"/>
                <a:gd name="T11" fmla="*/ 253 h 132"/>
                <a:gd name="T12" fmla="*/ 12 w 96"/>
                <a:gd name="T13" fmla="*/ 287 h 132"/>
                <a:gd name="T14" fmla="*/ 6 w 96"/>
                <a:gd name="T15" fmla="*/ 304 h 132"/>
                <a:gd name="T16" fmla="*/ 12 w 96"/>
                <a:gd name="T17" fmla="*/ 324 h 132"/>
                <a:gd name="T18" fmla="*/ 6 w 96"/>
                <a:gd name="T19" fmla="*/ 356 h 132"/>
                <a:gd name="T20" fmla="*/ 12 w 96"/>
                <a:gd name="T21" fmla="*/ 356 h 132"/>
                <a:gd name="T22" fmla="*/ 30 w 96"/>
                <a:gd name="T23" fmla="*/ 393 h 132"/>
                <a:gd name="T24" fmla="*/ 36 w 96"/>
                <a:gd name="T25" fmla="*/ 374 h 132"/>
                <a:gd name="T26" fmla="*/ 36 w 96"/>
                <a:gd name="T27" fmla="*/ 342 h 132"/>
                <a:gd name="T28" fmla="*/ 42 w 96"/>
                <a:gd name="T29" fmla="*/ 324 h 132"/>
                <a:gd name="T30" fmla="*/ 57 w 96"/>
                <a:gd name="T31" fmla="*/ 287 h 132"/>
                <a:gd name="T32" fmla="*/ 57 w 96"/>
                <a:gd name="T33" fmla="*/ 287 h 132"/>
                <a:gd name="T34" fmla="*/ 57 w 96"/>
                <a:gd name="T35" fmla="*/ 304 h 132"/>
                <a:gd name="T36" fmla="*/ 57 w 96"/>
                <a:gd name="T37" fmla="*/ 304 h 132"/>
                <a:gd name="T38" fmla="*/ 57 w 96"/>
                <a:gd name="T39" fmla="*/ 287 h 132"/>
                <a:gd name="T40" fmla="*/ 63 w 96"/>
                <a:gd name="T41" fmla="*/ 269 h 132"/>
                <a:gd name="T42" fmla="*/ 75 w 96"/>
                <a:gd name="T43" fmla="*/ 253 h 132"/>
                <a:gd name="T44" fmla="*/ 93 w 96"/>
                <a:gd name="T45" fmla="*/ 213 h 132"/>
                <a:gd name="T46" fmla="*/ 105 w 96"/>
                <a:gd name="T47" fmla="*/ 142 h 132"/>
                <a:gd name="T48" fmla="*/ 105 w 96"/>
                <a:gd name="T49" fmla="*/ 160 h 132"/>
                <a:gd name="T50" fmla="*/ 99 w 96"/>
                <a:gd name="T51" fmla="*/ 109 h 132"/>
                <a:gd name="T52" fmla="*/ 105 w 96"/>
                <a:gd name="T53" fmla="*/ 109 h 132"/>
                <a:gd name="T54" fmla="*/ 87 w 96"/>
                <a:gd name="T55" fmla="*/ 70 h 132"/>
                <a:gd name="T56" fmla="*/ 69 w 96"/>
                <a:gd name="T57" fmla="*/ 70 h 132"/>
                <a:gd name="T58" fmla="*/ 57 w 96"/>
                <a:gd name="T59" fmla="*/ 37 h 132"/>
                <a:gd name="T60" fmla="*/ 36 w 96"/>
                <a:gd name="T61" fmla="*/ 0 h 132"/>
                <a:gd name="T62" fmla="*/ 30 w 96"/>
                <a:gd name="T63" fmla="*/ 37 h 132"/>
                <a:gd name="T64" fmla="*/ 12 w 96"/>
                <a:gd name="T65" fmla="*/ 53 h 132"/>
                <a:gd name="T66" fmla="*/ 6 w 96"/>
                <a:gd name="T67" fmla="*/ 109 h 132"/>
                <a:gd name="T68" fmla="*/ 6 w 96"/>
                <a:gd name="T69" fmla="*/ 125 h 132"/>
                <a:gd name="T70" fmla="*/ 0 w 96"/>
                <a:gd name="T71" fmla="*/ 160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6" h="132">
                  <a:moveTo>
                    <a:pt x="0" y="54"/>
                  </a:moveTo>
                  <a:lnTo>
                    <a:pt x="0" y="72"/>
                  </a:lnTo>
                  <a:lnTo>
                    <a:pt x="0" y="78"/>
                  </a:lnTo>
                  <a:lnTo>
                    <a:pt x="12" y="84"/>
                  </a:lnTo>
                  <a:lnTo>
                    <a:pt x="12" y="78"/>
                  </a:lnTo>
                  <a:lnTo>
                    <a:pt x="18" y="84"/>
                  </a:lnTo>
                  <a:lnTo>
                    <a:pt x="12" y="96"/>
                  </a:lnTo>
                  <a:lnTo>
                    <a:pt x="6" y="102"/>
                  </a:lnTo>
                  <a:lnTo>
                    <a:pt x="12" y="108"/>
                  </a:lnTo>
                  <a:lnTo>
                    <a:pt x="6" y="120"/>
                  </a:lnTo>
                  <a:lnTo>
                    <a:pt x="12" y="120"/>
                  </a:lnTo>
                  <a:lnTo>
                    <a:pt x="30" y="132"/>
                  </a:lnTo>
                  <a:lnTo>
                    <a:pt x="36" y="126"/>
                  </a:lnTo>
                  <a:lnTo>
                    <a:pt x="36" y="114"/>
                  </a:lnTo>
                  <a:lnTo>
                    <a:pt x="42" y="108"/>
                  </a:lnTo>
                  <a:lnTo>
                    <a:pt x="48" y="96"/>
                  </a:lnTo>
                  <a:lnTo>
                    <a:pt x="48" y="102"/>
                  </a:lnTo>
                  <a:lnTo>
                    <a:pt x="48" y="96"/>
                  </a:lnTo>
                  <a:lnTo>
                    <a:pt x="54" y="90"/>
                  </a:lnTo>
                  <a:lnTo>
                    <a:pt x="66" y="84"/>
                  </a:lnTo>
                  <a:lnTo>
                    <a:pt x="84" y="72"/>
                  </a:lnTo>
                  <a:lnTo>
                    <a:pt x="96" y="48"/>
                  </a:lnTo>
                  <a:lnTo>
                    <a:pt x="96" y="54"/>
                  </a:lnTo>
                  <a:lnTo>
                    <a:pt x="90" y="36"/>
                  </a:lnTo>
                  <a:lnTo>
                    <a:pt x="96" y="36"/>
                  </a:lnTo>
                  <a:lnTo>
                    <a:pt x="78" y="24"/>
                  </a:lnTo>
                  <a:lnTo>
                    <a:pt x="60" y="24"/>
                  </a:lnTo>
                  <a:lnTo>
                    <a:pt x="48" y="12"/>
                  </a:lnTo>
                  <a:lnTo>
                    <a:pt x="36" y="0"/>
                  </a:lnTo>
                  <a:lnTo>
                    <a:pt x="30" y="12"/>
                  </a:lnTo>
                  <a:lnTo>
                    <a:pt x="12" y="18"/>
                  </a:lnTo>
                  <a:lnTo>
                    <a:pt x="6" y="36"/>
                  </a:lnTo>
                  <a:lnTo>
                    <a:pt x="6" y="42"/>
                  </a:lnTo>
                  <a:lnTo>
                    <a:pt x="0" y="54"/>
                  </a:lnTo>
                  <a:close/>
                </a:path>
              </a:pathLst>
            </a:custGeom>
            <a:solidFill>
              <a:srgbClr val="E1E1E1"/>
            </a:solidFill>
            <a:ln w="9525">
              <a:solidFill>
                <a:srgbClr val="000000"/>
              </a:solidFill>
              <a:prstDash val="solid"/>
              <a:round/>
              <a:headEnd/>
              <a:tailEnd/>
            </a:ln>
          </p:spPr>
          <p:txBody>
            <a:bodyPr/>
            <a:lstStyle/>
            <a:p>
              <a:endParaRPr lang="en-US"/>
            </a:p>
          </p:txBody>
        </p:sp>
        <p:sp>
          <p:nvSpPr>
            <p:cNvPr id="11550" name="Freeform 304"/>
            <p:cNvSpPr>
              <a:spLocks noChangeAspect="1"/>
            </p:cNvSpPr>
            <p:nvPr/>
          </p:nvSpPr>
          <p:spPr bwMode="auto">
            <a:xfrm>
              <a:off x="892" y="2611"/>
              <a:ext cx="12" cy="21"/>
            </a:xfrm>
            <a:custGeom>
              <a:avLst/>
              <a:gdLst>
                <a:gd name="T0" fmla="*/ 0 w 12"/>
                <a:gd name="T1" fmla="*/ 0 h 18"/>
                <a:gd name="T2" fmla="*/ 6 w 12"/>
                <a:gd name="T3" fmla="*/ 48 h 18"/>
                <a:gd name="T4" fmla="*/ 0 w 12"/>
                <a:gd name="T5" fmla="*/ 75 h 18"/>
                <a:gd name="T6" fmla="*/ 12 w 12"/>
                <a:gd name="T7" fmla="*/ 75 h 18"/>
                <a:gd name="T8" fmla="*/ 6 w 12"/>
                <a:gd name="T9" fmla="*/ 0 h 18"/>
                <a:gd name="T10" fmla="*/ 0 w 1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0" y="0"/>
                  </a:moveTo>
                  <a:lnTo>
                    <a:pt x="6" y="12"/>
                  </a:lnTo>
                  <a:lnTo>
                    <a:pt x="0" y="18"/>
                  </a:lnTo>
                  <a:lnTo>
                    <a:pt x="12" y="18"/>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551" name="Freeform 305"/>
            <p:cNvSpPr>
              <a:spLocks noChangeAspect="1"/>
            </p:cNvSpPr>
            <p:nvPr/>
          </p:nvSpPr>
          <p:spPr bwMode="auto">
            <a:xfrm>
              <a:off x="1097" y="2672"/>
              <a:ext cx="6" cy="7"/>
            </a:xfrm>
            <a:custGeom>
              <a:avLst/>
              <a:gdLst>
                <a:gd name="T0" fmla="*/ 6 w 6"/>
                <a:gd name="T1" fmla="*/ 0 h 6"/>
                <a:gd name="T2" fmla="*/ 0 w 6"/>
                <a:gd name="T3" fmla="*/ 25 h 6"/>
                <a:gd name="T4" fmla="*/ 0 w 6"/>
                <a:gd name="T5" fmla="*/ 0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552" name="Freeform 306"/>
            <p:cNvSpPr>
              <a:spLocks noChangeAspect="1"/>
            </p:cNvSpPr>
            <p:nvPr/>
          </p:nvSpPr>
          <p:spPr bwMode="auto">
            <a:xfrm>
              <a:off x="910" y="2625"/>
              <a:ext cx="7" cy="7"/>
            </a:xfrm>
            <a:custGeom>
              <a:avLst/>
              <a:gdLst>
                <a:gd name="T0" fmla="*/ 25 w 6"/>
                <a:gd name="T1" fmla="*/ 25 h 6"/>
                <a:gd name="T2" fmla="*/ 25 w 6"/>
                <a:gd name="T3" fmla="*/ 25 h 6"/>
                <a:gd name="T4" fmla="*/ 0 w 6"/>
                <a:gd name="T5" fmla="*/ 0 h 6"/>
                <a:gd name="T6" fmla="*/ 25 w 6"/>
                <a:gd name="T7" fmla="*/ 25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1553" name="Freeform 307"/>
            <p:cNvSpPr>
              <a:spLocks noChangeAspect="1"/>
            </p:cNvSpPr>
            <p:nvPr/>
          </p:nvSpPr>
          <p:spPr bwMode="auto">
            <a:xfrm>
              <a:off x="1080" y="2611"/>
              <a:ext cx="229" cy="411"/>
            </a:xfrm>
            <a:custGeom>
              <a:avLst/>
              <a:gdLst>
                <a:gd name="T0" fmla="*/ 231 w 228"/>
                <a:gd name="T1" fmla="*/ 854 h 365"/>
                <a:gd name="T2" fmla="*/ 231 w 228"/>
                <a:gd name="T3" fmla="*/ 942 h 365"/>
                <a:gd name="T4" fmla="*/ 231 w 228"/>
                <a:gd name="T5" fmla="*/ 990 h 365"/>
                <a:gd name="T6" fmla="*/ 225 w 228"/>
                <a:gd name="T7" fmla="*/ 1045 h 365"/>
                <a:gd name="T8" fmla="*/ 219 w 228"/>
                <a:gd name="T9" fmla="*/ 1063 h 365"/>
                <a:gd name="T10" fmla="*/ 195 w 228"/>
                <a:gd name="T11" fmla="*/ 1008 h 365"/>
                <a:gd name="T12" fmla="*/ 135 w 228"/>
                <a:gd name="T13" fmla="*/ 905 h 365"/>
                <a:gd name="T14" fmla="*/ 96 w 228"/>
                <a:gd name="T15" fmla="*/ 817 h 365"/>
                <a:gd name="T16" fmla="*/ 84 w 228"/>
                <a:gd name="T17" fmla="*/ 732 h 365"/>
                <a:gd name="T18" fmla="*/ 66 w 228"/>
                <a:gd name="T19" fmla="*/ 624 h 365"/>
                <a:gd name="T20" fmla="*/ 42 w 228"/>
                <a:gd name="T21" fmla="*/ 506 h 365"/>
                <a:gd name="T22" fmla="*/ 30 w 228"/>
                <a:gd name="T23" fmla="*/ 419 h 365"/>
                <a:gd name="T24" fmla="*/ 6 w 228"/>
                <a:gd name="T25" fmla="*/ 349 h 365"/>
                <a:gd name="T26" fmla="*/ 6 w 228"/>
                <a:gd name="T27" fmla="*/ 227 h 365"/>
                <a:gd name="T28" fmla="*/ 18 w 228"/>
                <a:gd name="T29" fmla="*/ 227 h 365"/>
                <a:gd name="T30" fmla="*/ 18 w 228"/>
                <a:gd name="T31" fmla="*/ 260 h 365"/>
                <a:gd name="T32" fmla="*/ 42 w 228"/>
                <a:gd name="T33" fmla="*/ 279 h 365"/>
                <a:gd name="T34" fmla="*/ 48 w 228"/>
                <a:gd name="T35" fmla="*/ 227 h 365"/>
                <a:gd name="T36" fmla="*/ 54 w 228"/>
                <a:gd name="T37" fmla="*/ 190 h 365"/>
                <a:gd name="T38" fmla="*/ 54 w 228"/>
                <a:gd name="T39" fmla="*/ 207 h 365"/>
                <a:gd name="T40" fmla="*/ 60 w 228"/>
                <a:gd name="T41" fmla="*/ 178 h 365"/>
                <a:gd name="T42" fmla="*/ 90 w 228"/>
                <a:gd name="T43" fmla="*/ 124 h 365"/>
                <a:gd name="T44" fmla="*/ 102 w 228"/>
                <a:gd name="T45" fmla="*/ 69 h 365"/>
                <a:gd name="T46" fmla="*/ 102 w 228"/>
                <a:gd name="T47" fmla="*/ 18 h 365"/>
                <a:gd name="T48" fmla="*/ 129 w 228"/>
                <a:gd name="T49" fmla="*/ 69 h 365"/>
                <a:gd name="T50" fmla="*/ 147 w 228"/>
                <a:gd name="T51" fmla="*/ 141 h 365"/>
                <a:gd name="T52" fmla="*/ 183 w 228"/>
                <a:gd name="T53" fmla="*/ 141 h 365"/>
                <a:gd name="T54" fmla="*/ 195 w 228"/>
                <a:gd name="T55" fmla="*/ 227 h 365"/>
                <a:gd name="T56" fmla="*/ 201 w 228"/>
                <a:gd name="T57" fmla="*/ 244 h 365"/>
                <a:gd name="T58" fmla="*/ 171 w 228"/>
                <a:gd name="T59" fmla="*/ 279 h 365"/>
                <a:gd name="T60" fmla="*/ 153 w 228"/>
                <a:gd name="T61" fmla="*/ 349 h 365"/>
                <a:gd name="T62" fmla="*/ 141 w 228"/>
                <a:gd name="T63" fmla="*/ 435 h 365"/>
                <a:gd name="T64" fmla="*/ 153 w 228"/>
                <a:gd name="T65" fmla="*/ 521 h 365"/>
                <a:gd name="T66" fmla="*/ 159 w 228"/>
                <a:gd name="T67" fmla="*/ 554 h 365"/>
                <a:gd name="T68" fmla="*/ 183 w 228"/>
                <a:gd name="T69" fmla="*/ 593 h 365"/>
                <a:gd name="T70" fmla="*/ 201 w 228"/>
                <a:gd name="T71" fmla="*/ 593 h 365"/>
                <a:gd name="T72" fmla="*/ 219 w 228"/>
                <a:gd name="T73" fmla="*/ 643 h 365"/>
                <a:gd name="T74" fmla="*/ 237 w 228"/>
                <a:gd name="T75" fmla="*/ 732 h 365"/>
                <a:gd name="T76" fmla="*/ 231 w 228"/>
                <a:gd name="T77" fmla="*/ 817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8" h="365">
                  <a:moveTo>
                    <a:pt x="222" y="281"/>
                  </a:moveTo>
                  <a:lnTo>
                    <a:pt x="222" y="293"/>
                  </a:lnTo>
                  <a:lnTo>
                    <a:pt x="222" y="305"/>
                  </a:lnTo>
                  <a:lnTo>
                    <a:pt x="222" y="323"/>
                  </a:lnTo>
                  <a:lnTo>
                    <a:pt x="228" y="323"/>
                  </a:lnTo>
                  <a:lnTo>
                    <a:pt x="222" y="341"/>
                  </a:lnTo>
                  <a:lnTo>
                    <a:pt x="222" y="353"/>
                  </a:lnTo>
                  <a:lnTo>
                    <a:pt x="216" y="359"/>
                  </a:lnTo>
                  <a:lnTo>
                    <a:pt x="210" y="365"/>
                  </a:lnTo>
                  <a:lnTo>
                    <a:pt x="198" y="359"/>
                  </a:lnTo>
                  <a:lnTo>
                    <a:pt x="186" y="347"/>
                  </a:lnTo>
                  <a:lnTo>
                    <a:pt x="144" y="323"/>
                  </a:lnTo>
                  <a:lnTo>
                    <a:pt x="126" y="311"/>
                  </a:lnTo>
                  <a:lnTo>
                    <a:pt x="114" y="299"/>
                  </a:lnTo>
                  <a:lnTo>
                    <a:pt x="96" y="281"/>
                  </a:lnTo>
                  <a:lnTo>
                    <a:pt x="96" y="275"/>
                  </a:lnTo>
                  <a:lnTo>
                    <a:pt x="84" y="251"/>
                  </a:lnTo>
                  <a:lnTo>
                    <a:pt x="72" y="227"/>
                  </a:lnTo>
                  <a:lnTo>
                    <a:pt x="66" y="215"/>
                  </a:lnTo>
                  <a:lnTo>
                    <a:pt x="60" y="203"/>
                  </a:lnTo>
                  <a:lnTo>
                    <a:pt x="42" y="173"/>
                  </a:lnTo>
                  <a:lnTo>
                    <a:pt x="36" y="156"/>
                  </a:lnTo>
                  <a:lnTo>
                    <a:pt x="30" y="144"/>
                  </a:lnTo>
                  <a:lnTo>
                    <a:pt x="0" y="126"/>
                  </a:lnTo>
                  <a:lnTo>
                    <a:pt x="6" y="120"/>
                  </a:lnTo>
                  <a:lnTo>
                    <a:pt x="0" y="90"/>
                  </a:lnTo>
                  <a:lnTo>
                    <a:pt x="6" y="78"/>
                  </a:lnTo>
                  <a:lnTo>
                    <a:pt x="12" y="72"/>
                  </a:lnTo>
                  <a:lnTo>
                    <a:pt x="18" y="78"/>
                  </a:lnTo>
                  <a:lnTo>
                    <a:pt x="12" y="90"/>
                  </a:lnTo>
                  <a:lnTo>
                    <a:pt x="18" y="90"/>
                  </a:lnTo>
                  <a:lnTo>
                    <a:pt x="36" y="102"/>
                  </a:lnTo>
                  <a:lnTo>
                    <a:pt x="42" y="96"/>
                  </a:lnTo>
                  <a:lnTo>
                    <a:pt x="42" y="84"/>
                  </a:lnTo>
                  <a:lnTo>
                    <a:pt x="48" y="78"/>
                  </a:lnTo>
                  <a:lnTo>
                    <a:pt x="54" y="66"/>
                  </a:lnTo>
                  <a:lnTo>
                    <a:pt x="54" y="72"/>
                  </a:lnTo>
                  <a:lnTo>
                    <a:pt x="54" y="66"/>
                  </a:lnTo>
                  <a:lnTo>
                    <a:pt x="60" y="60"/>
                  </a:lnTo>
                  <a:lnTo>
                    <a:pt x="72" y="54"/>
                  </a:lnTo>
                  <a:lnTo>
                    <a:pt x="90" y="42"/>
                  </a:lnTo>
                  <a:lnTo>
                    <a:pt x="102" y="18"/>
                  </a:lnTo>
                  <a:lnTo>
                    <a:pt x="102" y="24"/>
                  </a:lnTo>
                  <a:lnTo>
                    <a:pt x="96" y="6"/>
                  </a:lnTo>
                  <a:lnTo>
                    <a:pt x="102" y="6"/>
                  </a:lnTo>
                  <a:lnTo>
                    <a:pt x="102" y="0"/>
                  </a:lnTo>
                  <a:lnTo>
                    <a:pt x="120" y="24"/>
                  </a:lnTo>
                  <a:lnTo>
                    <a:pt x="138" y="36"/>
                  </a:lnTo>
                  <a:lnTo>
                    <a:pt x="138" y="48"/>
                  </a:lnTo>
                  <a:lnTo>
                    <a:pt x="162" y="48"/>
                  </a:lnTo>
                  <a:lnTo>
                    <a:pt x="174" y="48"/>
                  </a:lnTo>
                  <a:lnTo>
                    <a:pt x="192" y="54"/>
                  </a:lnTo>
                  <a:lnTo>
                    <a:pt x="186" y="78"/>
                  </a:lnTo>
                  <a:lnTo>
                    <a:pt x="198" y="84"/>
                  </a:lnTo>
                  <a:lnTo>
                    <a:pt x="192" y="84"/>
                  </a:lnTo>
                  <a:lnTo>
                    <a:pt x="174" y="90"/>
                  </a:lnTo>
                  <a:lnTo>
                    <a:pt x="162" y="96"/>
                  </a:lnTo>
                  <a:lnTo>
                    <a:pt x="150" y="102"/>
                  </a:lnTo>
                  <a:lnTo>
                    <a:pt x="144" y="120"/>
                  </a:lnTo>
                  <a:lnTo>
                    <a:pt x="138" y="132"/>
                  </a:lnTo>
                  <a:lnTo>
                    <a:pt x="132" y="150"/>
                  </a:lnTo>
                  <a:lnTo>
                    <a:pt x="138" y="161"/>
                  </a:lnTo>
                  <a:lnTo>
                    <a:pt x="144" y="179"/>
                  </a:lnTo>
                  <a:lnTo>
                    <a:pt x="144" y="185"/>
                  </a:lnTo>
                  <a:lnTo>
                    <a:pt x="150" y="191"/>
                  </a:lnTo>
                  <a:lnTo>
                    <a:pt x="162" y="197"/>
                  </a:lnTo>
                  <a:lnTo>
                    <a:pt x="174" y="203"/>
                  </a:lnTo>
                  <a:lnTo>
                    <a:pt x="186" y="191"/>
                  </a:lnTo>
                  <a:lnTo>
                    <a:pt x="192" y="203"/>
                  </a:lnTo>
                  <a:lnTo>
                    <a:pt x="192" y="221"/>
                  </a:lnTo>
                  <a:lnTo>
                    <a:pt x="210" y="221"/>
                  </a:lnTo>
                  <a:lnTo>
                    <a:pt x="216" y="233"/>
                  </a:lnTo>
                  <a:lnTo>
                    <a:pt x="228" y="251"/>
                  </a:lnTo>
                  <a:lnTo>
                    <a:pt x="222" y="257"/>
                  </a:lnTo>
                  <a:lnTo>
                    <a:pt x="222" y="281"/>
                  </a:lnTo>
                  <a:close/>
                </a:path>
              </a:pathLst>
            </a:custGeom>
            <a:solidFill>
              <a:srgbClr val="E1E1E1"/>
            </a:solidFill>
            <a:ln w="9525">
              <a:solidFill>
                <a:srgbClr val="000000"/>
              </a:solidFill>
              <a:prstDash val="solid"/>
              <a:round/>
              <a:headEnd/>
              <a:tailEnd/>
            </a:ln>
          </p:spPr>
          <p:txBody>
            <a:bodyPr/>
            <a:lstStyle/>
            <a:p>
              <a:endParaRPr lang="en-US"/>
            </a:p>
          </p:txBody>
        </p:sp>
        <p:sp>
          <p:nvSpPr>
            <p:cNvPr id="11554" name="Freeform 308"/>
            <p:cNvSpPr>
              <a:spLocks noChangeAspect="1"/>
            </p:cNvSpPr>
            <p:nvPr/>
          </p:nvSpPr>
          <p:spPr bwMode="auto">
            <a:xfrm>
              <a:off x="3741" y="1426"/>
              <a:ext cx="908" cy="734"/>
            </a:xfrm>
            <a:custGeom>
              <a:avLst/>
              <a:gdLst>
                <a:gd name="T0" fmla="*/ 402 w 897"/>
                <a:gd name="T1" fmla="*/ 1457 h 652"/>
                <a:gd name="T2" fmla="*/ 335 w 897"/>
                <a:gd name="T3" fmla="*/ 1442 h 652"/>
                <a:gd name="T4" fmla="*/ 254 w 897"/>
                <a:gd name="T5" fmla="*/ 1391 h 652"/>
                <a:gd name="T6" fmla="*/ 186 w 897"/>
                <a:gd name="T7" fmla="*/ 1318 h 652"/>
                <a:gd name="T8" fmla="*/ 123 w 897"/>
                <a:gd name="T9" fmla="*/ 1182 h 652"/>
                <a:gd name="T10" fmla="*/ 123 w 897"/>
                <a:gd name="T11" fmla="*/ 1080 h 652"/>
                <a:gd name="T12" fmla="*/ 111 w 897"/>
                <a:gd name="T13" fmla="*/ 1022 h 652"/>
                <a:gd name="T14" fmla="*/ 57 w 897"/>
                <a:gd name="T15" fmla="*/ 940 h 652"/>
                <a:gd name="T16" fmla="*/ 36 w 897"/>
                <a:gd name="T17" fmla="*/ 905 h 652"/>
                <a:gd name="T18" fmla="*/ 18 w 897"/>
                <a:gd name="T19" fmla="*/ 729 h 652"/>
                <a:gd name="T20" fmla="*/ 99 w 897"/>
                <a:gd name="T21" fmla="*/ 623 h 652"/>
                <a:gd name="T22" fmla="*/ 81 w 897"/>
                <a:gd name="T23" fmla="*/ 486 h 652"/>
                <a:gd name="T24" fmla="*/ 105 w 897"/>
                <a:gd name="T25" fmla="*/ 385 h 652"/>
                <a:gd name="T26" fmla="*/ 150 w 897"/>
                <a:gd name="T27" fmla="*/ 279 h 652"/>
                <a:gd name="T28" fmla="*/ 198 w 897"/>
                <a:gd name="T29" fmla="*/ 295 h 652"/>
                <a:gd name="T30" fmla="*/ 291 w 897"/>
                <a:gd name="T31" fmla="*/ 469 h 652"/>
                <a:gd name="T32" fmla="*/ 409 w 897"/>
                <a:gd name="T33" fmla="*/ 589 h 652"/>
                <a:gd name="T34" fmla="*/ 509 w 897"/>
                <a:gd name="T35" fmla="*/ 643 h 652"/>
                <a:gd name="T36" fmla="*/ 613 w 897"/>
                <a:gd name="T37" fmla="*/ 605 h 652"/>
                <a:gd name="T38" fmla="*/ 674 w 897"/>
                <a:gd name="T39" fmla="*/ 450 h 652"/>
                <a:gd name="T40" fmla="*/ 741 w 897"/>
                <a:gd name="T41" fmla="*/ 349 h 652"/>
                <a:gd name="T42" fmla="*/ 654 w 897"/>
                <a:gd name="T43" fmla="*/ 279 h 652"/>
                <a:gd name="T44" fmla="*/ 694 w 897"/>
                <a:gd name="T45" fmla="*/ 178 h 652"/>
                <a:gd name="T46" fmla="*/ 681 w 897"/>
                <a:gd name="T47" fmla="*/ 0 h 652"/>
                <a:gd name="T48" fmla="*/ 801 w 897"/>
                <a:gd name="T49" fmla="*/ 105 h 652"/>
                <a:gd name="T50" fmla="*/ 908 w 897"/>
                <a:gd name="T51" fmla="*/ 244 h 652"/>
                <a:gd name="T52" fmla="*/ 994 w 897"/>
                <a:gd name="T53" fmla="*/ 400 h 652"/>
                <a:gd name="T54" fmla="*/ 994 w 897"/>
                <a:gd name="T55" fmla="*/ 572 h 652"/>
                <a:gd name="T56" fmla="*/ 962 w 897"/>
                <a:gd name="T57" fmla="*/ 643 h 652"/>
                <a:gd name="T58" fmla="*/ 921 w 897"/>
                <a:gd name="T59" fmla="*/ 714 h 652"/>
                <a:gd name="T60" fmla="*/ 869 w 897"/>
                <a:gd name="T61" fmla="*/ 816 h 652"/>
                <a:gd name="T62" fmla="*/ 841 w 897"/>
                <a:gd name="T63" fmla="*/ 714 h 652"/>
                <a:gd name="T64" fmla="*/ 808 w 897"/>
                <a:gd name="T65" fmla="*/ 853 h 652"/>
                <a:gd name="T66" fmla="*/ 895 w 897"/>
                <a:gd name="T67" fmla="*/ 905 h 652"/>
                <a:gd name="T68" fmla="*/ 882 w 897"/>
                <a:gd name="T69" fmla="*/ 972 h 652"/>
                <a:gd name="T70" fmla="*/ 928 w 897"/>
                <a:gd name="T71" fmla="*/ 1182 h 652"/>
                <a:gd name="T72" fmla="*/ 935 w 897"/>
                <a:gd name="T73" fmla="*/ 1306 h 652"/>
                <a:gd name="T74" fmla="*/ 954 w 897"/>
                <a:gd name="T75" fmla="*/ 1354 h 652"/>
                <a:gd name="T76" fmla="*/ 962 w 897"/>
                <a:gd name="T77" fmla="*/ 1408 h 652"/>
                <a:gd name="T78" fmla="*/ 954 w 897"/>
                <a:gd name="T79" fmla="*/ 1457 h 652"/>
                <a:gd name="T80" fmla="*/ 935 w 897"/>
                <a:gd name="T81" fmla="*/ 1564 h 652"/>
                <a:gd name="T82" fmla="*/ 935 w 897"/>
                <a:gd name="T83" fmla="*/ 1599 h 652"/>
                <a:gd name="T84" fmla="*/ 915 w 897"/>
                <a:gd name="T85" fmla="*/ 1647 h 652"/>
                <a:gd name="T86" fmla="*/ 895 w 897"/>
                <a:gd name="T87" fmla="*/ 1736 h 652"/>
                <a:gd name="T88" fmla="*/ 861 w 897"/>
                <a:gd name="T89" fmla="*/ 1736 h 652"/>
                <a:gd name="T90" fmla="*/ 835 w 897"/>
                <a:gd name="T91" fmla="*/ 1736 h 652"/>
                <a:gd name="T92" fmla="*/ 828 w 897"/>
                <a:gd name="T93" fmla="*/ 1806 h 652"/>
                <a:gd name="T94" fmla="*/ 788 w 897"/>
                <a:gd name="T95" fmla="*/ 1825 h 652"/>
                <a:gd name="T96" fmla="*/ 775 w 897"/>
                <a:gd name="T97" fmla="*/ 1825 h 652"/>
                <a:gd name="T98" fmla="*/ 748 w 897"/>
                <a:gd name="T99" fmla="*/ 1806 h 652"/>
                <a:gd name="T100" fmla="*/ 688 w 897"/>
                <a:gd name="T101" fmla="*/ 1716 h 652"/>
                <a:gd name="T102" fmla="*/ 647 w 897"/>
                <a:gd name="T103" fmla="*/ 1754 h 652"/>
                <a:gd name="T104" fmla="*/ 613 w 897"/>
                <a:gd name="T105" fmla="*/ 1771 h 652"/>
                <a:gd name="T106" fmla="*/ 588 w 897"/>
                <a:gd name="T107" fmla="*/ 1825 h 652"/>
                <a:gd name="T108" fmla="*/ 554 w 897"/>
                <a:gd name="T109" fmla="*/ 1665 h 652"/>
                <a:gd name="T110" fmla="*/ 540 w 897"/>
                <a:gd name="T111" fmla="*/ 1581 h 652"/>
                <a:gd name="T112" fmla="*/ 509 w 897"/>
                <a:gd name="T113" fmla="*/ 1408 h 652"/>
                <a:gd name="T114" fmla="*/ 481 w 897"/>
                <a:gd name="T115" fmla="*/ 1371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7" h="652">
                  <a:moveTo>
                    <a:pt x="401" y="473"/>
                  </a:moveTo>
                  <a:lnTo>
                    <a:pt x="389" y="485"/>
                  </a:lnTo>
                  <a:lnTo>
                    <a:pt x="377" y="497"/>
                  </a:lnTo>
                  <a:lnTo>
                    <a:pt x="359" y="502"/>
                  </a:lnTo>
                  <a:lnTo>
                    <a:pt x="347" y="497"/>
                  </a:lnTo>
                  <a:lnTo>
                    <a:pt x="323" y="491"/>
                  </a:lnTo>
                  <a:lnTo>
                    <a:pt x="311" y="508"/>
                  </a:lnTo>
                  <a:lnTo>
                    <a:pt x="305" y="497"/>
                  </a:lnTo>
                  <a:lnTo>
                    <a:pt x="299" y="497"/>
                  </a:lnTo>
                  <a:lnTo>
                    <a:pt x="275" y="497"/>
                  </a:lnTo>
                  <a:lnTo>
                    <a:pt x="263" y="497"/>
                  </a:lnTo>
                  <a:lnTo>
                    <a:pt x="245" y="491"/>
                  </a:lnTo>
                  <a:lnTo>
                    <a:pt x="239" y="485"/>
                  </a:lnTo>
                  <a:lnTo>
                    <a:pt x="227" y="479"/>
                  </a:lnTo>
                  <a:lnTo>
                    <a:pt x="221" y="473"/>
                  </a:lnTo>
                  <a:lnTo>
                    <a:pt x="215" y="473"/>
                  </a:lnTo>
                  <a:lnTo>
                    <a:pt x="192" y="455"/>
                  </a:lnTo>
                  <a:lnTo>
                    <a:pt x="180" y="449"/>
                  </a:lnTo>
                  <a:lnTo>
                    <a:pt x="168" y="455"/>
                  </a:lnTo>
                  <a:lnTo>
                    <a:pt x="150" y="443"/>
                  </a:lnTo>
                  <a:lnTo>
                    <a:pt x="132" y="431"/>
                  </a:lnTo>
                  <a:lnTo>
                    <a:pt x="126" y="425"/>
                  </a:lnTo>
                  <a:lnTo>
                    <a:pt x="114" y="407"/>
                  </a:lnTo>
                  <a:lnTo>
                    <a:pt x="126" y="407"/>
                  </a:lnTo>
                  <a:lnTo>
                    <a:pt x="132" y="401"/>
                  </a:lnTo>
                  <a:lnTo>
                    <a:pt x="120" y="383"/>
                  </a:lnTo>
                  <a:lnTo>
                    <a:pt x="120" y="377"/>
                  </a:lnTo>
                  <a:lnTo>
                    <a:pt x="114" y="371"/>
                  </a:lnTo>
                  <a:lnTo>
                    <a:pt x="108" y="365"/>
                  </a:lnTo>
                  <a:lnTo>
                    <a:pt x="108" y="359"/>
                  </a:lnTo>
                  <a:lnTo>
                    <a:pt x="108" y="353"/>
                  </a:lnTo>
                  <a:lnTo>
                    <a:pt x="102" y="353"/>
                  </a:lnTo>
                  <a:lnTo>
                    <a:pt x="96" y="347"/>
                  </a:lnTo>
                  <a:lnTo>
                    <a:pt x="90" y="347"/>
                  </a:lnTo>
                  <a:lnTo>
                    <a:pt x="66" y="341"/>
                  </a:lnTo>
                  <a:lnTo>
                    <a:pt x="54" y="335"/>
                  </a:lnTo>
                  <a:lnTo>
                    <a:pt x="48" y="323"/>
                  </a:lnTo>
                  <a:lnTo>
                    <a:pt x="24" y="317"/>
                  </a:lnTo>
                  <a:lnTo>
                    <a:pt x="24" y="311"/>
                  </a:lnTo>
                  <a:lnTo>
                    <a:pt x="30" y="311"/>
                  </a:lnTo>
                  <a:lnTo>
                    <a:pt x="36" y="311"/>
                  </a:lnTo>
                  <a:lnTo>
                    <a:pt x="24" y="287"/>
                  </a:lnTo>
                  <a:lnTo>
                    <a:pt x="6" y="287"/>
                  </a:lnTo>
                  <a:lnTo>
                    <a:pt x="0" y="269"/>
                  </a:lnTo>
                  <a:lnTo>
                    <a:pt x="6" y="257"/>
                  </a:lnTo>
                  <a:lnTo>
                    <a:pt x="18" y="251"/>
                  </a:lnTo>
                  <a:lnTo>
                    <a:pt x="24" y="245"/>
                  </a:lnTo>
                  <a:lnTo>
                    <a:pt x="36" y="251"/>
                  </a:lnTo>
                  <a:lnTo>
                    <a:pt x="42" y="239"/>
                  </a:lnTo>
                  <a:lnTo>
                    <a:pt x="60" y="233"/>
                  </a:lnTo>
                  <a:lnTo>
                    <a:pt x="90" y="215"/>
                  </a:lnTo>
                  <a:lnTo>
                    <a:pt x="84" y="203"/>
                  </a:lnTo>
                  <a:lnTo>
                    <a:pt x="84" y="197"/>
                  </a:lnTo>
                  <a:lnTo>
                    <a:pt x="78" y="179"/>
                  </a:lnTo>
                  <a:lnTo>
                    <a:pt x="72" y="167"/>
                  </a:lnTo>
                  <a:lnTo>
                    <a:pt x="60" y="161"/>
                  </a:lnTo>
                  <a:lnTo>
                    <a:pt x="78" y="155"/>
                  </a:lnTo>
                  <a:lnTo>
                    <a:pt x="102" y="155"/>
                  </a:lnTo>
                  <a:lnTo>
                    <a:pt x="96" y="149"/>
                  </a:lnTo>
                  <a:lnTo>
                    <a:pt x="96" y="132"/>
                  </a:lnTo>
                  <a:lnTo>
                    <a:pt x="90" y="114"/>
                  </a:lnTo>
                  <a:lnTo>
                    <a:pt x="120" y="120"/>
                  </a:lnTo>
                  <a:lnTo>
                    <a:pt x="132" y="120"/>
                  </a:lnTo>
                  <a:lnTo>
                    <a:pt x="126" y="96"/>
                  </a:lnTo>
                  <a:lnTo>
                    <a:pt x="132" y="96"/>
                  </a:lnTo>
                  <a:lnTo>
                    <a:pt x="138" y="78"/>
                  </a:lnTo>
                  <a:lnTo>
                    <a:pt x="150" y="78"/>
                  </a:lnTo>
                  <a:lnTo>
                    <a:pt x="150" y="84"/>
                  </a:lnTo>
                  <a:lnTo>
                    <a:pt x="156" y="90"/>
                  </a:lnTo>
                  <a:lnTo>
                    <a:pt x="180" y="102"/>
                  </a:lnTo>
                  <a:lnTo>
                    <a:pt x="192" y="108"/>
                  </a:lnTo>
                  <a:lnTo>
                    <a:pt x="215" y="120"/>
                  </a:lnTo>
                  <a:lnTo>
                    <a:pt x="221" y="138"/>
                  </a:lnTo>
                  <a:lnTo>
                    <a:pt x="227" y="155"/>
                  </a:lnTo>
                  <a:lnTo>
                    <a:pt x="263" y="161"/>
                  </a:lnTo>
                  <a:lnTo>
                    <a:pt x="287" y="167"/>
                  </a:lnTo>
                  <a:lnTo>
                    <a:pt x="311" y="173"/>
                  </a:lnTo>
                  <a:lnTo>
                    <a:pt x="323" y="191"/>
                  </a:lnTo>
                  <a:lnTo>
                    <a:pt x="341" y="203"/>
                  </a:lnTo>
                  <a:lnTo>
                    <a:pt x="365" y="203"/>
                  </a:lnTo>
                  <a:lnTo>
                    <a:pt x="383" y="209"/>
                  </a:lnTo>
                  <a:lnTo>
                    <a:pt x="407" y="209"/>
                  </a:lnTo>
                  <a:lnTo>
                    <a:pt x="431" y="209"/>
                  </a:lnTo>
                  <a:lnTo>
                    <a:pt x="437" y="215"/>
                  </a:lnTo>
                  <a:lnTo>
                    <a:pt x="455" y="221"/>
                  </a:lnTo>
                  <a:lnTo>
                    <a:pt x="479" y="221"/>
                  </a:lnTo>
                  <a:lnTo>
                    <a:pt x="491" y="227"/>
                  </a:lnTo>
                  <a:lnTo>
                    <a:pt x="503" y="221"/>
                  </a:lnTo>
                  <a:lnTo>
                    <a:pt x="515" y="215"/>
                  </a:lnTo>
                  <a:lnTo>
                    <a:pt x="550" y="209"/>
                  </a:lnTo>
                  <a:lnTo>
                    <a:pt x="580" y="185"/>
                  </a:lnTo>
                  <a:lnTo>
                    <a:pt x="568" y="173"/>
                  </a:lnTo>
                  <a:lnTo>
                    <a:pt x="568" y="155"/>
                  </a:lnTo>
                  <a:lnTo>
                    <a:pt x="586" y="161"/>
                  </a:lnTo>
                  <a:lnTo>
                    <a:pt x="604" y="155"/>
                  </a:lnTo>
                  <a:lnTo>
                    <a:pt x="622" y="149"/>
                  </a:lnTo>
                  <a:lnTo>
                    <a:pt x="622" y="138"/>
                  </a:lnTo>
                  <a:lnTo>
                    <a:pt x="640" y="126"/>
                  </a:lnTo>
                  <a:lnTo>
                    <a:pt x="670" y="126"/>
                  </a:lnTo>
                  <a:lnTo>
                    <a:pt x="664" y="120"/>
                  </a:lnTo>
                  <a:lnTo>
                    <a:pt x="628" y="102"/>
                  </a:lnTo>
                  <a:lnTo>
                    <a:pt x="622" y="108"/>
                  </a:lnTo>
                  <a:lnTo>
                    <a:pt x="616" y="108"/>
                  </a:lnTo>
                  <a:lnTo>
                    <a:pt x="598" y="108"/>
                  </a:lnTo>
                  <a:lnTo>
                    <a:pt x="586" y="96"/>
                  </a:lnTo>
                  <a:lnTo>
                    <a:pt x="592" y="96"/>
                  </a:lnTo>
                  <a:lnTo>
                    <a:pt x="586" y="78"/>
                  </a:lnTo>
                  <a:lnTo>
                    <a:pt x="586" y="66"/>
                  </a:lnTo>
                  <a:lnTo>
                    <a:pt x="610" y="72"/>
                  </a:lnTo>
                  <a:lnTo>
                    <a:pt x="622" y="60"/>
                  </a:lnTo>
                  <a:lnTo>
                    <a:pt x="616" y="42"/>
                  </a:lnTo>
                  <a:lnTo>
                    <a:pt x="616" y="18"/>
                  </a:lnTo>
                  <a:lnTo>
                    <a:pt x="604" y="12"/>
                  </a:lnTo>
                  <a:lnTo>
                    <a:pt x="598" y="12"/>
                  </a:lnTo>
                  <a:lnTo>
                    <a:pt x="610" y="0"/>
                  </a:lnTo>
                  <a:lnTo>
                    <a:pt x="628" y="0"/>
                  </a:lnTo>
                  <a:lnTo>
                    <a:pt x="646" y="0"/>
                  </a:lnTo>
                  <a:lnTo>
                    <a:pt x="688" y="12"/>
                  </a:lnTo>
                  <a:lnTo>
                    <a:pt x="700" y="24"/>
                  </a:lnTo>
                  <a:lnTo>
                    <a:pt x="718" y="36"/>
                  </a:lnTo>
                  <a:lnTo>
                    <a:pt x="736" y="48"/>
                  </a:lnTo>
                  <a:lnTo>
                    <a:pt x="748" y="66"/>
                  </a:lnTo>
                  <a:lnTo>
                    <a:pt x="766" y="72"/>
                  </a:lnTo>
                  <a:lnTo>
                    <a:pt x="796" y="78"/>
                  </a:lnTo>
                  <a:lnTo>
                    <a:pt x="814" y="84"/>
                  </a:lnTo>
                  <a:lnTo>
                    <a:pt x="832" y="108"/>
                  </a:lnTo>
                  <a:lnTo>
                    <a:pt x="855" y="102"/>
                  </a:lnTo>
                  <a:lnTo>
                    <a:pt x="879" y="96"/>
                  </a:lnTo>
                  <a:lnTo>
                    <a:pt x="891" y="114"/>
                  </a:lnTo>
                  <a:lnTo>
                    <a:pt x="891" y="138"/>
                  </a:lnTo>
                  <a:lnTo>
                    <a:pt x="897" y="155"/>
                  </a:lnTo>
                  <a:lnTo>
                    <a:pt x="873" y="155"/>
                  </a:lnTo>
                  <a:lnTo>
                    <a:pt x="873" y="167"/>
                  </a:lnTo>
                  <a:lnTo>
                    <a:pt x="885" y="185"/>
                  </a:lnTo>
                  <a:lnTo>
                    <a:pt x="891" y="197"/>
                  </a:lnTo>
                  <a:lnTo>
                    <a:pt x="885" y="203"/>
                  </a:lnTo>
                  <a:lnTo>
                    <a:pt x="891" y="209"/>
                  </a:lnTo>
                  <a:lnTo>
                    <a:pt x="873" y="197"/>
                  </a:lnTo>
                  <a:lnTo>
                    <a:pt x="873" y="209"/>
                  </a:lnTo>
                  <a:lnTo>
                    <a:pt x="861" y="221"/>
                  </a:lnTo>
                  <a:lnTo>
                    <a:pt x="855" y="221"/>
                  </a:lnTo>
                  <a:lnTo>
                    <a:pt x="861" y="233"/>
                  </a:lnTo>
                  <a:lnTo>
                    <a:pt x="843" y="227"/>
                  </a:lnTo>
                  <a:lnTo>
                    <a:pt x="838" y="227"/>
                  </a:lnTo>
                  <a:lnTo>
                    <a:pt x="826" y="245"/>
                  </a:lnTo>
                  <a:lnTo>
                    <a:pt x="820" y="257"/>
                  </a:lnTo>
                  <a:lnTo>
                    <a:pt x="808" y="263"/>
                  </a:lnTo>
                  <a:lnTo>
                    <a:pt x="802" y="269"/>
                  </a:lnTo>
                  <a:lnTo>
                    <a:pt x="790" y="275"/>
                  </a:lnTo>
                  <a:lnTo>
                    <a:pt x="778" y="281"/>
                  </a:lnTo>
                  <a:lnTo>
                    <a:pt x="784" y="269"/>
                  </a:lnTo>
                  <a:lnTo>
                    <a:pt x="772" y="263"/>
                  </a:lnTo>
                  <a:lnTo>
                    <a:pt x="778" y="245"/>
                  </a:lnTo>
                  <a:lnTo>
                    <a:pt x="766" y="239"/>
                  </a:lnTo>
                  <a:lnTo>
                    <a:pt x="754" y="245"/>
                  </a:lnTo>
                  <a:lnTo>
                    <a:pt x="748" y="257"/>
                  </a:lnTo>
                  <a:lnTo>
                    <a:pt x="742" y="269"/>
                  </a:lnTo>
                  <a:lnTo>
                    <a:pt x="730" y="275"/>
                  </a:lnTo>
                  <a:lnTo>
                    <a:pt x="718" y="275"/>
                  </a:lnTo>
                  <a:lnTo>
                    <a:pt x="724" y="293"/>
                  </a:lnTo>
                  <a:lnTo>
                    <a:pt x="748" y="299"/>
                  </a:lnTo>
                  <a:lnTo>
                    <a:pt x="754" y="311"/>
                  </a:lnTo>
                  <a:lnTo>
                    <a:pt x="766" y="311"/>
                  </a:lnTo>
                  <a:lnTo>
                    <a:pt x="784" y="299"/>
                  </a:lnTo>
                  <a:lnTo>
                    <a:pt x="802" y="311"/>
                  </a:lnTo>
                  <a:lnTo>
                    <a:pt x="814" y="311"/>
                  </a:lnTo>
                  <a:lnTo>
                    <a:pt x="814" y="323"/>
                  </a:lnTo>
                  <a:lnTo>
                    <a:pt x="802" y="317"/>
                  </a:lnTo>
                  <a:lnTo>
                    <a:pt x="796" y="329"/>
                  </a:lnTo>
                  <a:lnTo>
                    <a:pt x="790" y="335"/>
                  </a:lnTo>
                  <a:lnTo>
                    <a:pt x="784" y="341"/>
                  </a:lnTo>
                  <a:lnTo>
                    <a:pt x="778" y="359"/>
                  </a:lnTo>
                  <a:lnTo>
                    <a:pt x="808" y="377"/>
                  </a:lnTo>
                  <a:lnTo>
                    <a:pt x="814" y="389"/>
                  </a:lnTo>
                  <a:lnTo>
                    <a:pt x="832" y="407"/>
                  </a:lnTo>
                  <a:lnTo>
                    <a:pt x="849" y="425"/>
                  </a:lnTo>
                  <a:lnTo>
                    <a:pt x="820" y="413"/>
                  </a:lnTo>
                  <a:lnTo>
                    <a:pt x="820" y="419"/>
                  </a:lnTo>
                  <a:lnTo>
                    <a:pt x="855" y="437"/>
                  </a:lnTo>
                  <a:lnTo>
                    <a:pt x="838" y="449"/>
                  </a:lnTo>
                  <a:lnTo>
                    <a:pt x="832" y="455"/>
                  </a:lnTo>
                  <a:lnTo>
                    <a:pt x="843" y="455"/>
                  </a:lnTo>
                  <a:lnTo>
                    <a:pt x="849" y="455"/>
                  </a:lnTo>
                  <a:lnTo>
                    <a:pt x="861" y="461"/>
                  </a:lnTo>
                  <a:lnTo>
                    <a:pt x="855" y="467"/>
                  </a:lnTo>
                  <a:lnTo>
                    <a:pt x="861" y="467"/>
                  </a:lnTo>
                  <a:lnTo>
                    <a:pt x="861" y="473"/>
                  </a:lnTo>
                  <a:lnTo>
                    <a:pt x="855" y="473"/>
                  </a:lnTo>
                  <a:lnTo>
                    <a:pt x="861" y="479"/>
                  </a:lnTo>
                  <a:lnTo>
                    <a:pt x="861" y="485"/>
                  </a:lnTo>
                  <a:lnTo>
                    <a:pt x="855" y="485"/>
                  </a:lnTo>
                  <a:lnTo>
                    <a:pt x="861" y="491"/>
                  </a:lnTo>
                  <a:lnTo>
                    <a:pt x="849" y="497"/>
                  </a:lnTo>
                  <a:lnTo>
                    <a:pt x="855" y="502"/>
                  </a:lnTo>
                  <a:lnTo>
                    <a:pt x="849" y="514"/>
                  </a:lnTo>
                  <a:lnTo>
                    <a:pt x="843" y="526"/>
                  </a:lnTo>
                  <a:lnTo>
                    <a:pt x="843" y="532"/>
                  </a:lnTo>
                  <a:lnTo>
                    <a:pt x="838" y="538"/>
                  </a:lnTo>
                  <a:lnTo>
                    <a:pt x="838" y="532"/>
                  </a:lnTo>
                  <a:lnTo>
                    <a:pt x="843" y="538"/>
                  </a:lnTo>
                  <a:lnTo>
                    <a:pt x="843" y="550"/>
                  </a:lnTo>
                  <a:lnTo>
                    <a:pt x="838" y="544"/>
                  </a:lnTo>
                  <a:lnTo>
                    <a:pt x="838" y="550"/>
                  </a:lnTo>
                  <a:lnTo>
                    <a:pt x="838" y="556"/>
                  </a:lnTo>
                  <a:lnTo>
                    <a:pt x="832" y="562"/>
                  </a:lnTo>
                  <a:lnTo>
                    <a:pt x="826" y="568"/>
                  </a:lnTo>
                  <a:lnTo>
                    <a:pt x="820" y="568"/>
                  </a:lnTo>
                  <a:lnTo>
                    <a:pt x="826" y="574"/>
                  </a:lnTo>
                  <a:lnTo>
                    <a:pt x="820" y="580"/>
                  </a:lnTo>
                  <a:lnTo>
                    <a:pt x="808" y="592"/>
                  </a:lnTo>
                  <a:lnTo>
                    <a:pt x="802" y="598"/>
                  </a:lnTo>
                  <a:lnTo>
                    <a:pt x="790" y="598"/>
                  </a:lnTo>
                  <a:lnTo>
                    <a:pt x="784" y="598"/>
                  </a:lnTo>
                  <a:lnTo>
                    <a:pt x="778" y="604"/>
                  </a:lnTo>
                  <a:lnTo>
                    <a:pt x="772" y="598"/>
                  </a:lnTo>
                  <a:lnTo>
                    <a:pt x="772" y="604"/>
                  </a:lnTo>
                  <a:lnTo>
                    <a:pt x="766" y="610"/>
                  </a:lnTo>
                  <a:lnTo>
                    <a:pt x="760" y="604"/>
                  </a:lnTo>
                  <a:lnTo>
                    <a:pt x="754" y="592"/>
                  </a:lnTo>
                  <a:lnTo>
                    <a:pt x="748" y="598"/>
                  </a:lnTo>
                  <a:lnTo>
                    <a:pt x="754" y="610"/>
                  </a:lnTo>
                  <a:lnTo>
                    <a:pt x="748" y="610"/>
                  </a:lnTo>
                  <a:lnTo>
                    <a:pt x="748" y="616"/>
                  </a:lnTo>
                  <a:lnTo>
                    <a:pt x="742" y="622"/>
                  </a:lnTo>
                  <a:lnTo>
                    <a:pt x="736" y="616"/>
                  </a:lnTo>
                  <a:lnTo>
                    <a:pt x="736" y="622"/>
                  </a:lnTo>
                  <a:lnTo>
                    <a:pt x="730" y="622"/>
                  </a:lnTo>
                  <a:lnTo>
                    <a:pt x="718" y="628"/>
                  </a:lnTo>
                  <a:lnTo>
                    <a:pt x="706" y="628"/>
                  </a:lnTo>
                  <a:lnTo>
                    <a:pt x="706" y="640"/>
                  </a:lnTo>
                  <a:lnTo>
                    <a:pt x="706" y="652"/>
                  </a:lnTo>
                  <a:lnTo>
                    <a:pt x="700" y="646"/>
                  </a:lnTo>
                  <a:lnTo>
                    <a:pt x="694" y="628"/>
                  </a:lnTo>
                  <a:lnTo>
                    <a:pt x="688" y="622"/>
                  </a:lnTo>
                  <a:lnTo>
                    <a:pt x="682" y="628"/>
                  </a:lnTo>
                  <a:lnTo>
                    <a:pt x="676" y="622"/>
                  </a:lnTo>
                  <a:lnTo>
                    <a:pt x="670" y="622"/>
                  </a:lnTo>
                  <a:lnTo>
                    <a:pt x="664" y="628"/>
                  </a:lnTo>
                  <a:lnTo>
                    <a:pt x="646" y="616"/>
                  </a:lnTo>
                  <a:lnTo>
                    <a:pt x="640" y="610"/>
                  </a:lnTo>
                  <a:lnTo>
                    <a:pt x="634" y="598"/>
                  </a:lnTo>
                  <a:lnTo>
                    <a:pt x="616" y="592"/>
                  </a:lnTo>
                  <a:lnTo>
                    <a:pt x="604" y="592"/>
                  </a:lnTo>
                  <a:lnTo>
                    <a:pt x="598" y="604"/>
                  </a:lnTo>
                  <a:lnTo>
                    <a:pt x="592" y="604"/>
                  </a:lnTo>
                  <a:lnTo>
                    <a:pt x="586" y="604"/>
                  </a:lnTo>
                  <a:lnTo>
                    <a:pt x="580" y="604"/>
                  </a:lnTo>
                  <a:lnTo>
                    <a:pt x="574" y="604"/>
                  </a:lnTo>
                  <a:lnTo>
                    <a:pt x="562" y="604"/>
                  </a:lnTo>
                  <a:lnTo>
                    <a:pt x="556" y="610"/>
                  </a:lnTo>
                  <a:lnTo>
                    <a:pt x="550" y="610"/>
                  </a:lnTo>
                  <a:lnTo>
                    <a:pt x="556" y="634"/>
                  </a:lnTo>
                  <a:lnTo>
                    <a:pt x="544" y="628"/>
                  </a:lnTo>
                  <a:lnTo>
                    <a:pt x="544" y="622"/>
                  </a:lnTo>
                  <a:lnTo>
                    <a:pt x="538" y="622"/>
                  </a:lnTo>
                  <a:lnTo>
                    <a:pt x="526" y="628"/>
                  </a:lnTo>
                  <a:lnTo>
                    <a:pt x="520" y="616"/>
                  </a:lnTo>
                  <a:lnTo>
                    <a:pt x="509" y="610"/>
                  </a:lnTo>
                  <a:lnTo>
                    <a:pt x="509" y="592"/>
                  </a:lnTo>
                  <a:lnTo>
                    <a:pt x="497" y="592"/>
                  </a:lnTo>
                  <a:lnTo>
                    <a:pt x="497" y="574"/>
                  </a:lnTo>
                  <a:lnTo>
                    <a:pt x="473" y="574"/>
                  </a:lnTo>
                  <a:lnTo>
                    <a:pt x="473" y="568"/>
                  </a:lnTo>
                  <a:lnTo>
                    <a:pt x="473" y="562"/>
                  </a:lnTo>
                  <a:lnTo>
                    <a:pt x="485" y="544"/>
                  </a:lnTo>
                  <a:lnTo>
                    <a:pt x="485" y="538"/>
                  </a:lnTo>
                  <a:lnTo>
                    <a:pt x="479" y="520"/>
                  </a:lnTo>
                  <a:lnTo>
                    <a:pt x="479" y="502"/>
                  </a:lnTo>
                  <a:lnTo>
                    <a:pt x="473" y="502"/>
                  </a:lnTo>
                  <a:lnTo>
                    <a:pt x="455" y="485"/>
                  </a:lnTo>
                  <a:lnTo>
                    <a:pt x="455" y="491"/>
                  </a:lnTo>
                  <a:lnTo>
                    <a:pt x="437" y="485"/>
                  </a:lnTo>
                  <a:lnTo>
                    <a:pt x="437" y="479"/>
                  </a:lnTo>
                  <a:lnTo>
                    <a:pt x="431" y="473"/>
                  </a:lnTo>
                  <a:lnTo>
                    <a:pt x="425" y="467"/>
                  </a:lnTo>
                  <a:lnTo>
                    <a:pt x="413" y="473"/>
                  </a:lnTo>
                  <a:lnTo>
                    <a:pt x="401" y="473"/>
                  </a:lnTo>
                  <a:close/>
                </a:path>
              </a:pathLst>
            </a:custGeom>
            <a:solidFill>
              <a:srgbClr val="990134"/>
            </a:solidFill>
            <a:ln w="9525">
              <a:solidFill>
                <a:srgbClr val="000000"/>
              </a:solidFill>
              <a:prstDash val="solid"/>
              <a:round/>
              <a:headEnd/>
              <a:tailEnd/>
            </a:ln>
          </p:spPr>
          <p:txBody>
            <a:bodyPr/>
            <a:lstStyle/>
            <a:p>
              <a:endParaRPr lang="en-US"/>
            </a:p>
          </p:txBody>
        </p:sp>
        <p:sp>
          <p:nvSpPr>
            <p:cNvPr id="11555" name="Freeform 309"/>
            <p:cNvSpPr>
              <a:spLocks noChangeAspect="1"/>
            </p:cNvSpPr>
            <p:nvPr/>
          </p:nvSpPr>
          <p:spPr bwMode="auto">
            <a:xfrm>
              <a:off x="4431" y="2166"/>
              <a:ext cx="43" cy="34"/>
            </a:xfrm>
            <a:custGeom>
              <a:avLst/>
              <a:gdLst>
                <a:gd name="T0" fmla="*/ 39 w 42"/>
                <a:gd name="T1" fmla="*/ 0 h 30"/>
                <a:gd name="T2" fmla="*/ 12 w 42"/>
                <a:gd name="T3" fmla="*/ 0 h 30"/>
                <a:gd name="T4" fmla="*/ 0 w 42"/>
                <a:gd name="T5" fmla="*/ 37 h 30"/>
                <a:gd name="T6" fmla="*/ 0 w 42"/>
                <a:gd name="T7" fmla="*/ 75 h 30"/>
                <a:gd name="T8" fmla="*/ 18 w 42"/>
                <a:gd name="T9" fmla="*/ 95 h 30"/>
                <a:gd name="T10" fmla="*/ 33 w 42"/>
                <a:gd name="T11" fmla="*/ 95 h 30"/>
                <a:gd name="T12" fmla="*/ 39 w 42"/>
                <a:gd name="T13" fmla="*/ 54 h 30"/>
                <a:gd name="T14" fmla="*/ 51 w 42"/>
                <a:gd name="T15" fmla="*/ 18 h 30"/>
                <a:gd name="T16" fmla="*/ 45 w 42"/>
                <a:gd name="T17" fmla="*/ 0 h 30"/>
                <a:gd name="T18" fmla="*/ 39 w 4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30">
                  <a:moveTo>
                    <a:pt x="30" y="0"/>
                  </a:moveTo>
                  <a:lnTo>
                    <a:pt x="12" y="0"/>
                  </a:lnTo>
                  <a:lnTo>
                    <a:pt x="0" y="12"/>
                  </a:lnTo>
                  <a:lnTo>
                    <a:pt x="0" y="24"/>
                  </a:lnTo>
                  <a:lnTo>
                    <a:pt x="18" y="30"/>
                  </a:lnTo>
                  <a:lnTo>
                    <a:pt x="24" y="30"/>
                  </a:lnTo>
                  <a:lnTo>
                    <a:pt x="30" y="18"/>
                  </a:lnTo>
                  <a:lnTo>
                    <a:pt x="42" y="6"/>
                  </a:lnTo>
                  <a:lnTo>
                    <a:pt x="36" y="0"/>
                  </a:lnTo>
                  <a:lnTo>
                    <a:pt x="30" y="0"/>
                  </a:lnTo>
                  <a:close/>
                </a:path>
              </a:pathLst>
            </a:custGeom>
            <a:solidFill>
              <a:srgbClr val="990033"/>
            </a:solidFill>
            <a:ln w="9525">
              <a:solidFill>
                <a:srgbClr val="000000"/>
              </a:solidFill>
              <a:prstDash val="solid"/>
              <a:round/>
              <a:headEnd/>
              <a:tailEnd/>
            </a:ln>
          </p:spPr>
          <p:txBody>
            <a:bodyPr/>
            <a:lstStyle/>
            <a:p>
              <a:endParaRPr lang="en-US"/>
            </a:p>
          </p:txBody>
        </p:sp>
        <p:sp>
          <p:nvSpPr>
            <p:cNvPr id="11556" name="Freeform 310"/>
            <p:cNvSpPr>
              <a:spLocks noChangeAspect="1"/>
            </p:cNvSpPr>
            <p:nvPr/>
          </p:nvSpPr>
          <p:spPr bwMode="auto">
            <a:xfrm>
              <a:off x="4735" y="1682"/>
              <a:ext cx="152" cy="182"/>
            </a:xfrm>
            <a:custGeom>
              <a:avLst/>
              <a:gdLst>
                <a:gd name="T0" fmla="*/ 156 w 150"/>
                <a:gd name="T1" fmla="*/ 345 h 162"/>
                <a:gd name="T2" fmla="*/ 150 w 150"/>
                <a:gd name="T3" fmla="*/ 345 h 162"/>
                <a:gd name="T4" fmla="*/ 150 w 150"/>
                <a:gd name="T5" fmla="*/ 361 h 162"/>
                <a:gd name="T6" fmla="*/ 144 w 150"/>
                <a:gd name="T7" fmla="*/ 375 h 162"/>
                <a:gd name="T8" fmla="*/ 144 w 150"/>
                <a:gd name="T9" fmla="*/ 391 h 162"/>
                <a:gd name="T10" fmla="*/ 138 w 150"/>
                <a:gd name="T11" fmla="*/ 361 h 162"/>
                <a:gd name="T12" fmla="*/ 138 w 150"/>
                <a:gd name="T13" fmla="*/ 391 h 162"/>
                <a:gd name="T14" fmla="*/ 105 w 150"/>
                <a:gd name="T15" fmla="*/ 391 h 162"/>
                <a:gd name="T16" fmla="*/ 105 w 150"/>
                <a:gd name="T17" fmla="*/ 375 h 162"/>
                <a:gd name="T18" fmla="*/ 99 w 150"/>
                <a:gd name="T19" fmla="*/ 375 h 162"/>
                <a:gd name="T20" fmla="*/ 99 w 150"/>
                <a:gd name="T21" fmla="*/ 391 h 162"/>
                <a:gd name="T22" fmla="*/ 105 w 150"/>
                <a:gd name="T23" fmla="*/ 410 h 162"/>
                <a:gd name="T24" fmla="*/ 99 w 150"/>
                <a:gd name="T25" fmla="*/ 444 h 162"/>
                <a:gd name="T26" fmla="*/ 93 w 150"/>
                <a:gd name="T27" fmla="*/ 461 h 162"/>
                <a:gd name="T28" fmla="*/ 75 w 150"/>
                <a:gd name="T29" fmla="*/ 428 h 162"/>
                <a:gd name="T30" fmla="*/ 75 w 150"/>
                <a:gd name="T31" fmla="*/ 391 h 162"/>
                <a:gd name="T32" fmla="*/ 57 w 150"/>
                <a:gd name="T33" fmla="*/ 391 h 162"/>
                <a:gd name="T34" fmla="*/ 24 w 150"/>
                <a:gd name="T35" fmla="*/ 410 h 162"/>
                <a:gd name="T36" fmla="*/ 18 w 150"/>
                <a:gd name="T37" fmla="*/ 428 h 162"/>
                <a:gd name="T38" fmla="*/ 0 w 150"/>
                <a:gd name="T39" fmla="*/ 428 h 162"/>
                <a:gd name="T40" fmla="*/ 0 w 150"/>
                <a:gd name="T41" fmla="*/ 410 h 162"/>
                <a:gd name="T42" fmla="*/ 12 w 150"/>
                <a:gd name="T43" fmla="*/ 375 h 162"/>
                <a:gd name="T44" fmla="*/ 24 w 150"/>
                <a:gd name="T45" fmla="*/ 345 h 162"/>
                <a:gd name="T46" fmla="*/ 69 w 150"/>
                <a:gd name="T47" fmla="*/ 345 h 162"/>
                <a:gd name="T48" fmla="*/ 69 w 150"/>
                <a:gd name="T49" fmla="*/ 345 h 162"/>
                <a:gd name="T50" fmla="*/ 81 w 150"/>
                <a:gd name="T51" fmla="*/ 325 h 162"/>
                <a:gd name="T52" fmla="*/ 75 w 150"/>
                <a:gd name="T53" fmla="*/ 292 h 162"/>
                <a:gd name="T54" fmla="*/ 75 w 150"/>
                <a:gd name="T55" fmla="*/ 256 h 162"/>
                <a:gd name="T56" fmla="*/ 81 w 150"/>
                <a:gd name="T57" fmla="*/ 242 h 162"/>
                <a:gd name="T58" fmla="*/ 81 w 150"/>
                <a:gd name="T59" fmla="*/ 256 h 162"/>
                <a:gd name="T60" fmla="*/ 87 w 150"/>
                <a:gd name="T61" fmla="*/ 274 h 162"/>
                <a:gd name="T62" fmla="*/ 105 w 150"/>
                <a:gd name="T63" fmla="*/ 222 h 162"/>
                <a:gd name="T64" fmla="*/ 105 w 150"/>
                <a:gd name="T65" fmla="*/ 185 h 162"/>
                <a:gd name="T66" fmla="*/ 105 w 150"/>
                <a:gd name="T67" fmla="*/ 140 h 162"/>
                <a:gd name="T68" fmla="*/ 99 w 150"/>
                <a:gd name="T69" fmla="*/ 102 h 162"/>
                <a:gd name="T70" fmla="*/ 93 w 150"/>
                <a:gd name="T71" fmla="*/ 49 h 162"/>
                <a:gd name="T72" fmla="*/ 93 w 150"/>
                <a:gd name="T73" fmla="*/ 17 h 162"/>
                <a:gd name="T74" fmla="*/ 99 w 150"/>
                <a:gd name="T75" fmla="*/ 34 h 162"/>
                <a:gd name="T76" fmla="*/ 105 w 150"/>
                <a:gd name="T77" fmla="*/ 34 h 162"/>
                <a:gd name="T78" fmla="*/ 105 w 150"/>
                <a:gd name="T79" fmla="*/ 17 h 162"/>
                <a:gd name="T80" fmla="*/ 99 w 150"/>
                <a:gd name="T81" fmla="*/ 17 h 162"/>
                <a:gd name="T82" fmla="*/ 99 w 150"/>
                <a:gd name="T83" fmla="*/ 0 h 162"/>
                <a:gd name="T84" fmla="*/ 105 w 150"/>
                <a:gd name="T85" fmla="*/ 17 h 162"/>
                <a:gd name="T86" fmla="*/ 132 w 150"/>
                <a:gd name="T87" fmla="*/ 69 h 162"/>
                <a:gd name="T88" fmla="*/ 150 w 150"/>
                <a:gd name="T89" fmla="*/ 119 h 162"/>
                <a:gd name="T90" fmla="*/ 150 w 150"/>
                <a:gd name="T91" fmla="*/ 170 h 162"/>
                <a:gd name="T92" fmla="*/ 144 w 150"/>
                <a:gd name="T93" fmla="*/ 206 h 162"/>
                <a:gd name="T94" fmla="*/ 156 w 150"/>
                <a:gd name="T95" fmla="*/ 274 h 162"/>
                <a:gd name="T96" fmla="*/ 168 w 150"/>
                <a:gd name="T97" fmla="*/ 325 h 162"/>
                <a:gd name="T98" fmla="*/ 156 w 150"/>
                <a:gd name="T99" fmla="*/ 375 h 162"/>
                <a:gd name="T100" fmla="*/ 156 w 150"/>
                <a:gd name="T101" fmla="*/ 345 h 1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0" h="162">
                  <a:moveTo>
                    <a:pt x="138" y="120"/>
                  </a:moveTo>
                  <a:lnTo>
                    <a:pt x="132" y="120"/>
                  </a:lnTo>
                  <a:lnTo>
                    <a:pt x="132" y="126"/>
                  </a:lnTo>
                  <a:lnTo>
                    <a:pt x="126" y="132"/>
                  </a:lnTo>
                  <a:lnTo>
                    <a:pt x="126" y="138"/>
                  </a:lnTo>
                  <a:lnTo>
                    <a:pt x="120" y="126"/>
                  </a:lnTo>
                  <a:lnTo>
                    <a:pt x="120" y="138"/>
                  </a:lnTo>
                  <a:lnTo>
                    <a:pt x="96" y="138"/>
                  </a:lnTo>
                  <a:lnTo>
                    <a:pt x="96" y="132"/>
                  </a:lnTo>
                  <a:lnTo>
                    <a:pt x="90" y="132"/>
                  </a:lnTo>
                  <a:lnTo>
                    <a:pt x="90" y="138"/>
                  </a:lnTo>
                  <a:lnTo>
                    <a:pt x="96" y="144"/>
                  </a:lnTo>
                  <a:lnTo>
                    <a:pt x="90" y="156"/>
                  </a:lnTo>
                  <a:lnTo>
                    <a:pt x="84" y="162"/>
                  </a:lnTo>
                  <a:lnTo>
                    <a:pt x="66" y="150"/>
                  </a:lnTo>
                  <a:lnTo>
                    <a:pt x="66" y="138"/>
                  </a:lnTo>
                  <a:lnTo>
                    <a:pt x="48" y="138"/>
                  </a:lnTo>
                  <a:lnTo>
                    <a:pt x="24" y="144"/>
                  </a:lnTo>
                  <a:lnTo>
                    <a:pt x="18" y="150"/>
                  </a:lnTo>
                  <a:lnTo>
                    <a:pt x="0" y="150"/>
                  </a:lnTo>
                  <a:lnTo>
                    <a:pt x="0" y="144"/>
                  </a:lnTo>
                  <a:lnTo>
                    <a:pt x="12" y="132"/>
                  </a:lnTo>
                  <a:lnTo>
                    <a:pt x="24" y="120"/>
                  </a:lnTo>
                  <a:lnTo>
                    <a:pt x="60" y="120"/>
                  </a:lnTo>
                  <a:lnTo>
                    <a:pt x="72" y="114"/>
                  </a:lnTo>
                  <a:lnTo>
                    <a:pt x="66" y="102"/>
                  </a:lnTo>
                  <a:lnTo>
                    <a:pt x="66" y="90"/>
                  </a:lnTo>
                  <a:lnTo>
                    <a:pt x="72" y="84"/>
                  </a:lnTo>
                  <a:lnTo>
                    <a:pt x="72" y="90"/>
                  </a:lnTo>
                  <a:lnTo>
                    <a:pt x="78" y="96"/>
                  </a:lnTo>
                  <a:lnTo>
                    <a:pt x="96" y="78"/>
                  </a:lnTo>
                  <a:lnTo>
                    <a:pt x="96" y="66"/>
                  </a:lnTo>
                  <a:lnTo>
                    <a:pt x="96" y="48"/>
                  </a:lnTo>
                  <a:lnTo>
                    <a:pt x="90" y="36"/>
                  </a:lnTo>
                  <a:lnTo>
                    <a:pt x="84" y="18"/>
                  </a:lnTo>
                  <a:lnTo>
                    <a:pt x="84" y="6"/>
                  </a:lnTo>
                  <a:lnTo>
                    <a:pt x="90" y="12"/>
                  </a:lnTo>
                  <a:lnTo>
                    <a:pt x="96" y="12"/>
                  </a:lnTo>
                  <a:lnTo>
                    <a:pt x="96" y="6"/>
                  </a:lnTo>
                  <a:lnTo>
                    <a:pt x="90" y="6"/>
                  </a:lnTo>
                  <a:lnTo>
                    <a:pt x="90" y="0"/>
                  </a:lnTo>
                  <a:lnTo>
                    <a:pt x="96" y="6"/>
                  </a:lnTo>
                  <a:lnTo>
                    <a:pt x="114" y="24"/>
                  </a:lnTo>
                  <a:lnTo>
                    <a:pt x="132" y="42"/>
                  </a:lnTo>
                  <a:lnTo>
                    <a:pt x="132" y="60"/>
                  </a:lnTo>
                  <a:lnTo>
                    <a:pt x="126" y="72"/>
                  </a:lnTo>
                  <a:lnTo>
                    <a:pt x="138" y="96"/>
                  </a:lnTo>
                  <a:lnTo>
                    <a:pt x="150" y="114"/>
                  </a:lnTo>
                  <a:lnTo>
                    <a:pt x="138" y="132"/>
                  </a:lnTo>
                  <a:lnTo>
                    <a:pt x="138" y="120"/>
                  </a:lnTo>
                  <a:close/>
                </a:path>
              </a:pathLst>
            </a:custGeom>
            <a:solidFill>
              <a:srgbClr val="415A6B"/>
            </a:solidFill>
            <a:ln w="9525">
              <a:solidFill>
                <a:srgbClr val="000000"/>
              </a:solidFill>
              <a:prstDash val="solid"/>
              <a:round/>
              <a:headEnd/>
              <a:tailEnd/>
            </a:ln>
          </p:spPr>
          <p:txBody>
            <a:bodyPr/>
            <a:lstStyle/>
            <a:p>
              <a:endParaRPr lang="en-US"/>
            </a:p>
          </p:txBody>
        </p:sp>
        <p:sp>
          <p:nvSpPr>
            <p:cNvPr id="11557" name="Freeform 311"/>
            <p:cNvSpPr>
              <a:spLocks noChangeAspect="1"/>
            </p:cNvSpPr>
            <p:nvPr/>
          </p:nvSpPr>
          <p:spPr bwMode="auto">
            <a:xfrm>
              <a:off x="4789" y="1594"/>
              <a:ext cx="86" cy="88"/>
            </a:xfrm>
            <a:custGeom>
              <a:avLst/>
              <a:gdLst>
                <a:gd name="T0" fmla="*/ 84 w 84"/>
                <a:gd name="T1" fmla="*/ 89 h 78"/>
                <a:gd name="T2" fmla="*/ 57 w 84"/>
                <a:gd name="T3" fmla="*/ 70 h 78"/>
                <a:gd name="T4" fmla="*/ 33 w 84"/>
                <a:gd name="T5" fmla="*/ 37 h 78"/>
                <a:gd name="T6" fmla="*/ 0 w 84"/>
                <a:gd name="T7" fmla="*/ 0 h 78"/>
                <a:gd name="T8" fmla="*/ 0 w 84"/>
                <a:gd name="T9" fmla="*/ 37 h 78"/>
                <a:gd name="T10" fmla="*/ 12 w 84"/>
                <a:gd name="T11" fmla="*/ 70 h 78"/>
                <a:gd name="T12" fmla="*/ 18 w 84"/>
                <a:gd name="T13" fmla="*/ 125 h 78"/>
                <a:gd name="T14" fmla="*/ 6 w 84"/>
                <a:gd name="T15" fmla="*/ 125 h 78"/>
                <a:gd name="T16" fmla="*/ 6 w 84"/>
                <a:gd name="T17" fmla="*/ 142 h 78"/>
                <a:gd name="T18" fmla="*/ 6 w 84"/>
                <a:gd name="T19" fmla="*/ 160 h 78"/>
                <a:gd name="T20" fmla="*/ 6 w 84"/>
                <a:gd name="T21" fmla="*/ 193 h 78"/>
                <a:gd name="T22" fmla="*/ 18 w 84"/>
                <a:gd name="T23" fmla="*/ 230 h 78"/>
                <a:gd name="T24" fmla="*/ 33 w 84"/>
                <a:gd name="T25" fmla="*/ 230 h 78"/>
                <a:gd name="T26" fmla="*/ 39 w 84"/>
                <a:gd name="T27" fmla="*/ 212 h 78"/>
                <a:gd name="T28" fmla="*/ 12 w 84"/>
                <a:gd name="T29" fmla="*/ 179 h 78"/>
                <a:gd name="T30" fmla="*/ 18 w 84"/>
                <a:gd name="T31" fmla="*/ 179 h 78"/>
                <a:gd name="T32" fmla="*/ 39 w 84"/>
                <a:gd name="T33" fmla="*/ 179 h 78"/>
                <a:gd name="T34" fmla="*/ 75 w 84"/>
                <a:gd name="T35" fmla="*/ 193 h 78"/>
                <a:gd name="T36" fmla="*/ 75 w 84"/>
                <a:gd name="T37" fmla="*/ 193 h 78"/>
                <a:gd name="T38" fmla="*/ 90 w 84"/>
                <a:gd name="T39" fmla="*/ 142 h 78"/>
                <a:gd name="T40" fmla="*/ 102 w 84"/>
                <a:gd name="T41" fmla="*/ 125 h 78"/>
                <a:gd name="T42" fmla="*/ 96 w 84"/>
                <a:gd name="T43" fmla="*/ 109 h 78"/>
                <a:gd name="T44" fmla="*/ 84 w 84"/>
                <a:gd name="T45" fmla="*/ 70 h 78"/>
                <a:gd name="T46" fmla="*/ 84 w 84"/>
                <a:gd name="T47" fmla="*/ 89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4" h="78">
                  <a:moveTo>
                    <a:pt x="66" y="30"/>
                  </a:moveTo>
                  <a:lnTo>
                    <a:pt x="48" y="24"/>
                  </a:lnTo>
                  <a:lnTo>
                    <a:pt x="24" y="12"/>
                  </a:lnTo>
                  <a:lnTo>
                    <a:pt x="0" y="0"/>
                  </a:lnTo>
                  <a:lnTo>
                    <a:pt x="0" y="12"/>
                  </a:lnTo>
                  <a:lnTo>
                    <a:pt x="12" y="24"/>
                  </a:lnTo>
                  <a:lnTo>
                    <a:pt x="18" y="42"/>
                  </a:lnTo>
                  <a:lnTo>
                    <a:pt x="6" y="42"/>
                  </a:lnTo>
                  <a:lnTo>
                    <a:pt x="6" y="48"/>
                  </a:lnTo>
                  <a:lnTo>
                    <a:pt x="6" y="54"/>
                  </a:lnTo>
                  <a:lnTo>
                    <a:pt x="6" y="66"/>
                  </a:lnTo>
                  <a:lnTo>
                    <a:pt x="18" y="78"/>
                  </a:lnTo>
                  <a:lnTo>
                    <a:pt x="24" y="78"/>
                  </a:lnTo>
                  <a:lnTo>
                    <a:pt x="30" y="72"/>
                  </a:lnTo>
                  <a:lnTo>
                    <a:pt x="12" y="60"/>
                  </a:lnTo>
                  <a:lnTo>
                    <a:pt x="18" y="60"/>
                  </a:lnTo>
                  <a:lnTo>
                    <a:pt x="30" y="60"/>
                  </a:lnTo>
                  <a:lnTo>
                    <a:pt x="60" y="66"/>
                  </a:lnTo>
                  <a:lnTo>
                    <a:pt x="72" y="48"/>
                  </a:lnTo>
                  <a:lnTo>
                    <a:pt x="84" y="42"/>
                  </a:lnTo>
                  <a:lnTo>
                    <a:pt x="78" y="36"/>
                  </a:lnTo>
                  <a:lnTo>
                    <a:pt x="66" y="24"/>
                  </a:lnTo>
                  <a:lnTo>
                    <a:pt x="66" y="30"/>
                  </a:lnTo>
                  <a:close/>
                </a:path>
              </a:pathLst>
            </a:custGeom>
            <a:solidFill>
              <a:srgbClr val="415A6B"/>
            </a:solidFill>
            <a:ln w="9525">
              <a:solidFill>
                <a:srgbClr val="000000"/>
              </a:solidFill>
              <a:prstDash val="solid"/>
              <a:round/>
              <a:headEnd/>
              <a:tailEnd/>
            </a:ln>
          </p:spPr>
          <p:txBody>
            <a:bodyPr/>
            <a:lstStyle/>
            <a:p>
              <a:endParaRPr lang="en-US"/>
            </a:p>
          </p:txBody>
        </p:sp>
        <p:sp>
          <p:nvSpPr>
            <p:cNvPr id="11558" name="Freeform 312"/>
            <p:cNvSpPr>
              <a:spLocks noChangeAspect="1"/>
            </p:cNvSpPr>
            <p:nvPr/>
          </p:nvSpPr>
          <p:spPr bwMode="auto">
            <a:xfrm>
              <a:off x="4716" y="1851"/>
              <a:ext cx="49" cy="67"/>
            </a:xfrm>
            <a:custGeom>
              <a:avLst/>
              <a:gdLst>
                <a:gd name="T0" fmla="*/ 57 w 48"/>
                <a:gd name="T1" fmla="*/ 65 h 60"/>
                <a:gd name="T2" fmla="*/ 51 w 48"/>
                <a:gd name="T3" fmla="*/ 97 h 60"/>
                <a:gd name="T4" fmla="*/ 51 w 48"/>
                <a:gd name="T5" fmla="*/ 131 h 60"/>
                <a:gd name="T6" fmla="*/ 45 w 48"/>
                <a:gd name="T7" fmla="*/ 163 h 60"/>
                <a:gd name="T8" fmla="*/ 39 w 48"/>
                <a:gd name="T9" fmla="*/ 131 h 60"/>
                <a:gd name="T10" fmla="*/ 39 w 48"/>
                <a:gd name="T11" fmla="*/ 146 h 60"/>
                <a:gd name="T12" fmla="*/ 39 w 48"/>
                <a:gd name="T13" fmla="*/ 146 h 60"/>
                <a:gd name="T14" fmla="*/ 33 w 48"/>
                <a:gd name="T15" fmla="*/ 97 h 60"/>
                <a:gd name="T16" fmla="*/ 33 w 48"/>
                <a:gd name="T17" fmla="*/ 82 h 60"/>
                <a:gd name="T18" fmla="*/ 12 w 48"/>
                <a:gd name="T19" fmla="*/ 49 h 60"/>
                <a:gd name="T20" fmla="*/ 18 w 48"/>
                <a:gd name="T21" fmla="*/ 82 h 60"/>
                <a:gd name="T22" fmla="*/ 12 w 48"/>
                <a:gd name="T23" fmla="*/ 82 h 60"/>
                <a:gd name="T24" fmla="*/ 6 w 48"/>
                <a:gd name="T25" fmla="*/ 49 h 60"/>
                <a:gd name="T26" fmla="*/ 12 w 48"/>
                <a:gd name="T27" fmla="*/ 49 h 60"/>
                <a:gd name="T28" fmla="*/ 0 w 48"/>
                <a:gd name="T29" fmla="*/ 32 h 60"/>
                <a:gd name="T30" fmla="*/ 18 w 48"/>
                <a:gd name="T31" fmla="*/ 0 h 60"/>
                <a:gd name="T32" fmla="*/ 39 w 48"/>
                <a:gd name="T33" fmla="*/ 17 h 60"/>
                <a:gd name="T34" fmla="*/ 45 w 48"/>
                <a:gd name="T35" fmla="*/ 32 h 60"/>
                <a:gd name="T36" fmla="*/ 45 w 48"/>
                <a:gd name="T37" fmla="*/ 49 h 60"/>
                <a:gd name="T38" fmla="*/ 57 w 48"/>
                <a:gd name="T39" fmla="*/ 65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60">
                  <a:moveTo>
                    <a:pt x="48" y="24"/>
                  </a:moveTo>
                  <a:lnTo>
                    <a:pt x="42" y="36"/>
                  </a:lnTo>
                  <a:lnTo>
                    <a:pt x="42" y="48"/>
                  </a:lnTo>
                  <a:lnTo>
                    <a:pt x="36" y="60"/>
                  </a:lnTo>
                  <a:lnTo>
                    <a:pt x="30" y="48"/>
                  </a:lnTo>
                  <a:lnTo>
                    <a:pt x="30" y="54"/>
                  </a:lnTo>
                  <a:lnTo>
                    <a:pt x="24" y="36"/>
                  </a:lnTo>
                  <a:lnTo>
                    <a:pt x="24" y="30"/>
                  </a:lnTo>
                  <a:lnTo>
                    <a:pt x="12" y="18"/>
                  </a:lnTo>
                  <a:lnTo>
                    <a:pt x="18" y="30"/>
                  </a:lnTo>
                  <a:lnTo>
                    <a:pt x="12" y="30"/>
                  </a:lnTo>
                  <a:lnTo>
                    <a:pt x="6" y="18"/>
                  </a:lnTo>
                  <a:lnTo>
                    <a:pt x="12" y="18"/>
                  </a:lnTo>
                  <a:lnTo>
                    <a:pt x="0" y="12"/>
                  </a:lnTo>
                  <a:lnTo>
                    <a:pt x="18" y="0"/>
                  </a:lnTo>
                  <a:lnTo>
                    <a:pt x="30" y="6"/>
                  </a:lnTo>
                  <a:lnTo>
                    <a:pt x="36" y="12"/>
                  </a:lnTo>
                  <a:lnTo>
                    <a:pt x="36" y="18"/>
                  </a:lnTo>
                  <a:lnTo>
                    <a:pt x="48" y="24"/>
                  </a:lnTo>
                  <a:close/>
                </a:path>
              </a:pathLst>
            </a:custGeom>
            <a:solidFill>
              <a:srgbClr val="415A6B"/>
            </a:solidFill>
            <a:ln w="9525">
              <a:solidFill>
                <a:srgbClr val="000000"/>
              </a:solidFill>
              <a:prstDash val="solid"/>
              <a:round/>
              <a:headEnd/>
              <a:tailEnd/>
            </a:ln>
          </p:spPr>
          <p:txBody>
            <a:bodyPr/>
            <a:lstStyle/>
            <a:p>
              <a:endParaRPr lang="en-US"/>
            </a:p>
          </p:txBody>
        </p:sp>
        <p:sp>
          <p:nvSpPr>
            <p:cNvPr id="11559" name="Freeform 313"/>
            <p:cNvSpPr>
              <a:spLocks noChangeAspect="1"/>
            </p:cNvSpPr>
            <p:nvPr/>
          </p:nvSpPr>
          <p:spPr bwMode="auto">
            <a:xfrm>
              <a:off x="4759" y="1844"/>
              <a:ext cx="42" cy="34"/>
            </a:xfrm>
            <a:custGeom>
              <a:avLst/>
              <a:gdLst>
                <a:gd name="T0" fmla="*/ 36 w 42"/>
                <a:gd name="T1" fmla="*/ 54 h 30"/>
                <a:gd name="T2" fmla="*/ 18 w 42"/>
                <a:gd name="T3" fmla="*/ 54 h 30"/>
                <a:gd name="T4" fmla="*/ 18 w 42"/>
                <a:gd name="T5" fmla="*/ 95 h 30"/>
                <a:gd name="T6" fmla="*/ 6 w 42"/>
                <a:gd name="T7" fmla="*/ 75 h 30"/>
                <a:gd name="T8" fmla="*/ 6 w 42"/>
                <a:gd name="T9" fmla="*/ 54 h 30"/>
                <a:gd name="T10" fmla="*/ 0 w 42"/>
                <a:gd name="T11" fmla="*/ 54 h 30"/>
                <a:gd name="T12" fmla="*/ 12 w 42"/>
                <a:gd name="T13" fmla="*/ 18 h 30"/>
                <a:gd name="T14" fmla="*/ 18 w 42"/>
                <a:gd name="T15" fmla="*/ 18 h 30"/>
                <a:gd name="T16" fmla="*/ 30 w 42"/>
                <a:gd name="T17" fmla="*/ 0 h 30"/>
                <a:gd name="T18" fmla="*/ 36 w 42"/>
                <a:gd name="T19" fmla="*/ 18 h 30"/>
                <a:gd name="T20" fmla="*/ 42 w 42"/>
                <a:gd name="T21" fmla="*/ 37 h 30"/>
                <a:gd name="T22" fmla="*/ 36 w 42"/>
                <a:gd name="T23" fmla="*/ 54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 h="30">
                  <a:moveTo>
                    <a:pt x="36" y="18"/>
                  </a:moveTo>
                  <a:lnTo>
                    <a:pt x="18" y="18"/>
                  </a:lnTo>
                  <a:lnTo>
                    <a:pt x="18" y="30"/>
                  </a:lnTo>
                  <a:lnTo>
                    <a:pt x="6" y="24"/>
                  </a:lnTo>
                  <a:lnTo>
                    <a:pt x="6" y="18"/>
                  </a:lnTo>
                  <a:lnTo>
                    <a:pt x="0" y="18"/>
                  </a:lnTo>
                  <a:lnTo>
                    <a:pt x="12" y="6"/>
                  </a:lnTo>
                  <a:lnTo>
                    <a:pt x="18" y="6"/>
                  </a:lnTo>
                  <a:lnTo>
                    <a:pt x="30" y="0"/>
                  </a:lnTo>
                  <a:lnTo>
                    <a:pt x="36" y="6"/>
                  </a:lnTo>
                  <a:lnTo>
                    <a:pt x="42" y="12"/>
                  </a:lnTo>
                  <a:lnTo>
                    <a:pt x="36" y="18"/>
                  </a:lnTo>
                  <a:close/>
                </a:path>
              </a:pathLst>
            </a:custGeom>
            <a:solidFill>
              <a:srgbClr val="415A6B"/>
            </a:solidFill>
            <a:ln w="9525">
              <a:solidFill>
                <a:srgbClr val="000000"/>
              </a:solidFill>
              <a:prstDash val="solid"/>
              <a:round/>
              <a:headEnd/>
              <a:tailEnd/>
            </a:ln>
          </p:spPr>
          <p:txBody>
            <a:bodyPr/>
            <a:lstStyle/>
            <a:p>
              <a:endParaRPr lang="en-US"/>
            </a:p>
          </p:txBody>
        </p:sp>
        <p:sp>
          <p:nvSpPr>
            <p:cNvPr id="11560" name="Freeform 314"/>
            <p:cNvSpPr>
              <a:spLocks noChangeAspect="1"/>
            </p:cNvSpPr>
            <p:nvPr/>
          </p:nvSpPr>
          <p:spPr bwMode="auto">
            <a:xfrm>
              <a:off x="4735" y="2012"/>
              <a:ext cx="6" cy="13"/>
            </a:xfrm>
            <a:custGeom>
              <a:avLst/>
              <a:gdLst>
                <a:gd name="T0" fmla="*/ 0 w 6"/>
                <a:gd name="T1" fmla="*/ 24 h 12"/>
                <a:gd name="T2" fmla="*/ 6 w 6"/>
                <a:gd name="T3" fmla="*/ 0 h 12"/>
                <a:gd name="T4" fmla="*/ 6 w 6"/>
                <a:gd name="T5" fmla="*/ 0 h 12"/>
                <a:gd name="T6" fmla="*/ 0 w 6"/>
                <a:gd name="T7" fmla="*/ 24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0" y="12"/>
                  </a:moveTo>
                  <a:lnTo>
                    <a:pt x="6" y="0"/>
                  </a:lnTo>
                  <a:lnTo>
                    <a:pt x="0" y="12"/>
                  </a:lnTo>
                  <a:close/>
                </a:path>
              </a:pathLst>
            </a:custGeom>
            <a:solidFill>
              <a:srgbClr val="E1E1E1"/>
            </a:solidFill>
            <a:ln w="9525">
              <a:solidFill>
                <a:srgbClr val="000000"/>
              </a:solidFill>
              <a:prstDash val="solid"/>
              <a:round/>
              <a:headEnd/>
              <a:tailEnd/>
            </a:ln>
          </p:spPr>
          <p:txBody>
            <a:bodyPr/>
            <a:lstStyle/>
            <a:p>
              <a:endParaRPr lang="en-US"/>
            </a:p>
          </p:txBody>
        </p:sp>
        <p:sp>
          <p:nvSpPr>
            <p:cNvPr id="11561" name="Freeform 315"/>
            <p:cNvSpPr>
              <a:spLocks noChangeAspect="1"/>
            </p:cNvSpPr>
            <p:nvPr/>
          </p:nvSpPr>
          <p:spPr bwMode="auto">
            <a:xfrm>
              <a:off x="4820" y="1756"/>
              <a:ext cx="5" cy="7"/>
            </a:xfrm>
            <a:custGeom>
              <a:avLst/>
              <a:gdLst>
                <a:gd name="T0" fmla="*/ 3 w 6"/>
                <a:gd name="T1" fmla="*/ 25 h 6"/>
                <a:gd name="T2" fmla="*/ 0 w 6"/>
                <a:gd name="T3" fmla="*/ 0 h 6"/>
                <a:gd name="T4" fmla="*/ 0 w 6"/>
                <a:gd name="T5" fmla="*/ 25 h 6"/>
                <a:gd name="T6" fmla="*/ 3 w 6"/>
                <a:gd name="T7" fmla="*/ 25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239FB1"/>
            </a:solidFill>
            <a:ln w="9525">
              <a:solidFill>
                <a:srgbClr val="000000"/>
              </a:solidFill>
              <a:prstDash val="solid"/>
              <a:round/>
              <a:headEnd/>
              <a:tailEnd/>
            </a:ln>
          </p:spPr>
          <p:txBody>
            <a:bodyPr/>
            <a:lstStyle/>
            <a:p>
              <a:endParaRPr lang="en-US"/>
            </a:p>
          </p:txBody>
        </p:sp>
        <p:sp>
          <p:nvSpPr>
            <p:cNvPr id="11562" name="Freeform 316"/>
            <p:cNvSpPr>
              <a:spLocks noChangeAspect="1"/>
            </p:cNvSpPr>
            <p:nvPr/>
          </p:nvSpPr>
          <p:spPr bwMode="auto">
            <a:xfrm>
              <a:off x="4728" y="1885"/>
              <a:ext cx="7" cy="6"/>
            </a:xfrm>
            <a:custGeom>
              <a:avLst/>
              <a:gdLst>
                <a:gd name="T0" fmla="*/ 25 w 6"/>
                <a:gd name="T1" fmla="*/ 0 h 6"/>
                <a:gd name="T2" fmla="*/ 25 w 6"/>
                <a:gd name="T3" fmla="*/ 6 h 6"/>
                <a:gd name="T4" fmla="*/ 0 w 6"/>
                <a:gd name="T5" fmla="*/ 0 h 6"/>
                <a:gd name="T6" fmla="*/ 25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6"/>
                  </a:lnTo>
                  <a:lnTo>
                    <a:pt x="0" y="0"/>
                  </a:lnTo>
                  <a:lnTo>
                    <a:pt x="6" y="0"/>
                  </a:lnTo>
                  <a:close/>
                </a:path>
              </a:pathLst>
            </a:custGeom>
            <a:solidFill>
              <a:srgbClr val="239FB1"/>
            </a:solidFill>
            <a:ln w="9525">
              <a:solidFill>
                <a:srgbClr val="000000"/>
              </a:solidFill>
              <a:prstDash val="solid"/>
              <a:round/>
              <a:headEnd/>
              <a:tailEnd/>
            </a:ln>
          </p:spPr>
          <p:txBody>
            <a:bodyPr/>
            <a:lstStyle/>
            <a:p>
              <a:endParaRPr lang="en-US"/>
            </a:p>
          </p:txBody>
        </p:sp>
        <p:sp>
          <p:nvSpPr>
            <p:cNvPr id="11563" name="Freeform 317"/>
            <p:cNvSpPr>
              <a:spLocks noChangeAspect="1"/>
            </p:cNvSpPr>
            <p:nvPr/>
          </p:nvSpPr>
          <p:spPr bwMode="auto">
            <a:xfrm>
              <a:off x="4572" y="1648"/>
              <a:ext cx="77" cy="115"/>
            </a:xfrm>
            <a:custGeom>
              <a:avLst/>
              <a:gdLst>
                <a:gd name="T0" fmla="*/ 18 w 77"/>
                <a:gd name="T1" fmla="*/ 212 h 102"/>
                <a:gd name="T2" fmla="*/ 6 w 77"/>
                <a:gd name="T3" fmla="*/ 193 h 102"/>
                <a:gd name="T4" fmla="*/ 0 w 77"/>
                <a:gd name="T5" fmla="*/ 178 h 102"/>
                <a:gd name="T6" fmla="*/ 6 w 77"/>
                <a:gd name="T7" fmla="*/ 142 h 102"/>
                <a:gd name="T8" fmla="*/ 18 w 77"/>
                <a:gd name="T9" fmla="*/ 88 h 102"/>
                <a:gd name="T10" fmla="*/ 23 w 77"/>
                <a:gd name="T11" fmla="*/ 88 h 102"/>
                <a:gd name="T12" fmla="*/ 41 w 77"/>
                <a:gd name="T13" fmla="*/ 109 h 102"/>
                <a:gd name="T14" fmla="*/ 35 w 77"/>
                <a:gd name="T15" fmla="*/ 69 h 102"/>
                <a:gd name="T16" fmla="*/ 41 w 77"/>
                <a:gd name="T17" fmla="*/ 69 h 102"/>
                <a:gd name="T18" fmla="*/ 53 w 77"/>
                <a:gd name="T19" fmla="*/ 37 h 102"/>
                <a:gd name="T20" fmla="*/ 53 w 77"/>
                <a:gd name="T21" fmla="*/ 0 h 102"/>
                <a:gd name="T22" fmla="*/ 71 w 77"/>
                <a:gd name="T23" fmla="*/ 37 h 102"/>
                <a:gd name="T24" fmla="*/ 71 w 77"/>
                <a:gd name="T25" fmla="*/ 53 h 102"/>
                <a:gd name="T26" fmla="*/ 65 w 77"/>
                <a:gd name="T27" fmla="*/ 69 h 102"/>
                <a:gd name="T28" fmla="*/ 71 w 77"/>
                <a:gd name="T29" fmla="*/ 142 h 102"/>
                <a:gd name="T30" fmla="*/ 65 w 77"/>
                <a:gd name="T31" fmla="*/ 160 h 102"/>
                <a:gd name="T32" fmla="*/ 53 w 77"/>
                <a:gd name="T33" fmla="*/ 193 h 102"/>
                <a:gd name="T34" fmla="*/ 59 w 77"/>
                <a:gd name="T35" fmla="*/ 229 h 102"/>
                <a:gd name="T36" fmla="*/ 77 w 77"/>
                <a:gd name="T37" fmla="*/ 263 h 102"/>
                <a:gd name="T38" fmla="*/ 71 w 77"/>
                <a:gd name="T39" fmla="*/ 283 h 102"/>
                <a:gd name="T40" fmla="*/ 59 w 77"/>
                <a:gd name="T41" fmla="*/ 302 h 102"/>
                <a:gd name="T42" fmla="*/ 53 w 77"/>
                <a:gd name="T43" fmla="*/ 302 h 102"/>
                <a:gd name="T44" fmla="*/ 41 w 77"/>
                <a:gd name="T45" fmla="*/ 302 h 102"/>
                <a:gd name="T46" fmla="*/ 35 w 77"/>
                <a:gd name="T47" fmla="*/ 302 h 102"/>
                <a:gd name="T48" fmla="*/ 29 w 77"/>
                <a:gd name="T49" fmla="*/ 302 h 102"/>
                <a:gd name="T50" fmla="*/ 23 w 77"/>
                <a:gd name="T51" fmla="*/ 283 h 102"/>
                <a:gd name="T52" fmla="*/ 23 w 77"/>
                <a:gd name="T53" fmla="*/ 263 h 102"/>
                <a:gd name="T54" fmla="*/ 29 w 77"/>
                <a:gd name="T55" fmla="*/ 248 h 102"/>
                <a:gd name="T56" fmla="*/ 23 w 77"/>
                <a:gd name="T57" fmla="*/ 248 h 102"/>
                <a:gd name="T58" fmla="*/ 18 w 77"/>
                <a:gd name="T59" fmla="*/ 212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7" h="102">
                  <a:moveTo>
                    <a:pt x="18" y="72"/>
                  </a:moveTo>
                  <a:lnTo>
                    <a:pt x="6" y="66"/>
                  </a:lnTo>
                  <a:lnTo>
                    <a:pt x="0" y="60"/>
                  </a:lnTo>
                  <a:lnTo>
                    <a:pt x="6" y="48"/>
                  </a:lnTo>
                  <a:lnTo>
                    <a:pt x="18" y="30"/>
                  </a:lnTo>
                  <a:lnTo>
                    <a:pt x="23" y="30"/>
                  </a:lnTo>
                  <a:lnTo>
                    <a:pt x="41" y="36"/>
                  </a:lnTo>
                  <a:lnTo>
                    <a:pt x="35" y="24"/>
                  </a:lnTo>
                  <a:lnTo>
                    <a:pt x="41" y="24"/>
                  </a:lnTo>
                  <a:lnTo>
                    <a:pt x="53" y="12"/>
                  </a:lnTo>
                  <a:lnTo>
                    <a:pt x="53" y="0"/>
                  </a:lnTo>
                  <a:lnTo>
                    <a:pt x="71" y="12"/>
                  </a:lnTo>
                  <a:lnTo>
                    <a:pt x="71" y="18"/>
                  </a:lnTo>
                  <a:lnTo>
                    <a:pt x="65" y="24"/>
                  </a:lnTo>
                  <a:lnTo>
                    <a:pt x="71" y="48"/>
                  </a:lnTo>
                  <a:lnTo>
                    <a:pt x="65" y="54"/>
                  </a:lnTo>
                  <a:lnTo>
                    <a:pt x="53" y="66"/>
                  </a:lnTo>
                  <a:lnTo>
                    <a:pt x="59" y="78"/>
                  </a:lnTo>
                  <a:lnTo>
                    <a:pt x="77" y="90"/>
                  </a:lnTo>
                  <a:lnTo>
                    <a:pt x="71" y="96"/>
                  </a:lnTo>
                  <a:lnTo>
                    <a:pt x="59" y="102"/>
                  </a:lnTo>
                  <a:lnTo>
                    <a:pt x="53" y="102"/>
                  </a:lnTo>
                  <a:lnTo>
                    <a:pt x="41" y="102"/>
                  </a:lnTo>
                  <a:lnTo>
                    <a:pt x="35" y="102"/>
                  </a:lnTo>
                  <a:lnTo>
                    <a:pt x="29" y="102"/>
                  </a:lnTo>
                  <a:lnTo>
                    <a:pt x="23" y="96"/>
                  </a:lnTo>
                  <a:lnTo>
                    <a:pt x="23" y="90"/>
                  </a:lnTo>
                  <a:lnTo>
                    <a:pt x="29" y="84"/>
                  </a:lnTo>
                  <a:lnTo>
                    <a:pt x="23" y="84"/>
                  </a:lnTo>
                  <a:lnTo>
                    <a:pt x="18" y="72"/>
                  </a:lnTo>
                  <a:close/>
                </a:path>
              </a:pathLst>
            </a:custGeom>
            <a:solidFill>
              <a:srgbClr val="990033"/>
            </a:solidFill>
            <a:ln w="9525">
              <a:solidFill>
                <a:srgbClr val="000000"/>
              </a:solidFill>
              <a:prstDash val="solid"/>
              <a:round/>
              <a:headEnd/>
              <a:tailEnd/>
            </a:ln>
          </p:spPr>
          <p:txBody>
            <a:bodyPr/>
            <a:lstStyle/>
            <a:p>
              <a:endParaRPr lang="en-US"/>
            </a:p>
          </p:txBody>
        </p:sp>
        <p:sp>
          <p:nvSpPr>
            <p:cNvPr id="11564" name="Freeform 318"/>
            <p:cNvSpPr>
              <a:spLocks noChangeAspect="1"/>
            </p:cNvSpPr>
            <p:nvPr/>
          </p:nvSpPr>
          <p:spPr bwMode="auto">
            <a:xfrm>
              <a:off x="4625" y="1749"/>
              <a:ext cx="74" cy="95"/>
            </a:xfrm>
            <a:custGeom>
              <a:avLst/>
              <a:gdLst>
                <a:gd name="T0" fmla="*/ 51 w 72"/>
                <a:gd name="T1" fmla="*/ 236 h 84"/>
                <a:gd name="T2" fmla="*/ 51 w 72"/>
                <a:gd name="T3" fmla="*/ 236 h 84"/>
                <a:gd name="T4" fmla="*/ 45 w 72"/>
                <a:gd name="T5" fmla="*/ 236 h 84"/>
                <a:gd name="T6" fmla="*/ 39 w 72"/>
                <a:gd name="T7" fmla="*/ 253 h 84"/>
                <a:gd name="T8" fmla="*/ 39 w 72"/>
                <a:gd name="T9" fmla="*/ 236 h 84"/>
                <a:gd name="T10" fmla="*/ 39 w 72"/>
                <a:gd name="T11" fmla="*/ 236 h 84"/>
                <a:gd name="T12" fmla="*/ 39 w 72"/>
                <a:gd name="T13" fmla="*/ 217 h 84"/>
                <a:gd name="T14" fmla="*/ 33 w 72"/>
                <a:gd name="T15" fmla="*/ 217 h 84"/>
                <a:gd name="T16" fmla="*/ 27 w 72"/>
                <a:gd name="T17" fmla="*/ 183 h 84"/>
                <a:gd name="T18" fmla="*/ 27 w 72"/>
                <a:gd name="T19" fmla="*/ 164 h 84"/>
                <a:gd name="T20" fmla="*/ 27 w 72"/>
                <a:gd name="T21" fmla="*/ 145 h 84"/>
                <a:gd name="T22" fmla="*/ 6 w 72"/>
                <a:gd name="T23" fmla="*/ 110 h 84"/>
                <a:gd name="T24" fmla="*/ 6 w 72"/>
                <a:gd name="T25" fmla="*/ 110 h 84"/>
                <a:gd name="T26" fmla="*/ 6 w 72"/>
                <a:gd name="T27" fmla="*/ 89 h 84"/>
                <a:gd name="T28" fmla="*/ 27 w 72"/>
                <a:gd name="T29" fmla="*/ 110 h 84"/>
                <a:gd name="T30" fmla="*/ 12 w 72"/>
                <a:gd name="T31" fmla="*/ 89 h 84"/>
                <a:gd name="T32" fmla="*/ 6 w 72"/>
                <a:gd name="T33" fmla="*/ 54 h 84"/>
                <a:gd name="T34" fmla="*/ 0 w 72"/>
                <a:gd name="T35" fmla="*/ 37 h 84"/>
                <a:gd name="T36" fmla="*/ 6 w 72"/>
                <a:gd name="T37" fmla="*/ 37 h 84"/>
                <a:gd name="T38" fmla="*/ 27 w 72"/>
                <a:gd name="T39" fmla="*/ 18 h 84"/>
                <a:gd name="T40" fmla="*/ 33 w 72"/>
                <a:gd name="T41" fmla="*/ 0 h 84"/>
                <a:gd name="T42" fmla="*/ 78 w 72"/>
                <a:gd name="T43" fmla="*/ 110 h 84"/>
                <a:gd name="T44" fmla="*/ 90 w 72"/>
                <a:gd name="T45" fmla="*/ 201 h 84"/>
                <a:gd name="T46" fmla="*/ 78 w 72"/>
                <a:gd name="T47" fmla="*/ 201 h 84"/>
                <a:gd name="T48" fmla="*/ 71 w 72"/>
                <a:gd name="T49" fmla="*/ 217 h 84"/>
                <a:gd name="T50" fmla="*/ 59 w 72"/>
                <a:gd name="T51" fmla="*/ 217 h 84"/>
                <a:gd name="T52" fmla="*/ 59 w 72"/>
                <a:gd name="T53" fmla="*/ 217 h 84"/>
                <a:gd name="T54" fmla="*/ 59 w 72"/>
                <a:gd name="T55" fmla="*/ 236 h 84"/>
                <a:gd name="T56" fmla="*/ 51 w 72"/>
                <a:gd name="T57" fmla="*/ 236 h 84"/>
                <a:gd name="T58" fmla="*/ 51 w 72"/>
                <a:gd name="T59" fmla="*/ 236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2" h="84">
                  <a:moveTo>
                    <a:pt x="42" y="78"/>
                  </a:moveTo>
                  <a:lnTo>
                    <a:pt x="42" y="78"/>
                  </a:lnTo>
                  <a:lnTo>
                    <a:pt x="36" y="78"/>
                  </a:lnTo>
                  <a:lnTo>
                    <a:pt x="30" y="84"/>
                  </a:lnTo>
                  <a:lnTo>
                    <a:pt x="30" y="78"/>
                  </a:lnTo>
                  <a:lnTo>
                    <a:pt x="30" y="72"/>
                  </a:lnTo>
                  <a:lnTo>
                    <a:pt x="24" y="72"/>
                  </a:lnTo>
                  <a:lnTo>
                    <a:pt x="18" y="60"/>
                  </a:lnTo>
                  <a:lnTo>
                    <a:pt x="18" y="54"/>
                  </a:lnTo>
                  <a:lnTo>
                    <a:pt x="18" y="48"/>
                  </a:lnTo>
                  <a:lnTo>
                    <a:pt x="6" y="36"/>
                  </a:lnTo>
                  <a:lnTo>
                    <a:pt x="6" y="30"/>
                  </a:lnTo>
                  <a:lnTo>
                    <a:pt x="18" y="36"/>
                  </a:lnTo>
                  <a:lnTo>
                    <a:pt x="12" y="30"/>
                  </a:lnTo>
                  <a:lnTo>
                    <a:pt x="6" y="18"/>
                  </a:lnTo>
                  <a:lnTo>
                    <a:pt x="0" y="12"/>
                  </a:lnTo>
                  <a:lnTo>
                    <a:pt x="6" y="12"/>
                  </a:lnTo>
                  <a:lnTo>
                    <a:pt x="18" y="6"/>
                  </a:lnTo>
                  <a:lnTo>
                    <a:pt x="24" y="0"/>
                  </a:lnTo>
                  <a:lnTo>
                    <a:pt x="60" y="36"/>
                  </a:lnTo>
                  <a:lnTo>
                    <a:pt x="72" y="66"/>
                  </a:lnTo>
                  <a:lnTo>
                    <a:pt x="60" y="66"/>
                  </a:lnTo>
                  <a:lnTo>
                    <a:pt x="54" y="72"/>
                  </a:lnTo>
                  <a:lnTo>
                    <a:pt x="48" y="72"/>
                  </a:lnTo>
                  <a:lnTo>
                    <a:pt x="48" y="78"/>
                  </a:lnTo>
                  <a:lnTo>
                    <a:pt x="42" y="78"/>
                  </a:lnTo>
                  <a:close/>
                </a:path>
              </a:pathLst>
            </a:custGeom>
            <a:solidFill>
              <a:srgbClr val="415A6B"/>
            </a:solidFill>
            <a:ln w="9525">
              <a:solidFill>
                <a:srgbClr val="000000"/>
              </a:solidFill>
              <a:prstDash val="solid"/>
              <a:round/>
              <a:headEnd/>
              <a:tailEnd/>
            </a:ln>
          </p:spPr>
          <p:txBody>
            <a:bodyPr/>
            <a:lstStyle/>
            <a:p>
              <a:endParaRPr lang="en-US"/>
            </a:p>
          </p:txBody>
        </p:sp>
        <p:sp>
          <p:nvSpPr>
            <p:cNvPr id="11565" name="Freeform 319"/>
            <p:cNvSpPr>
              <a:spLocks noChangeAspect="1"/>
            </p:cNvSpPr>
            <p:nvPr/>
          </p:nvSpPr>
          <p:spPr bwMode="auto">
            <a:xfrm>
              <a:off x="4619" y="2046"/>
              <a:ext cx="25" cy="73"/>
            </a:xfrm>
            <a:custGeom>
              <a:avLst/>
              <a:gdLst>
                <a:gd name="T0" fmla="*/ 21 w 24"/>
                <a:gd name="T1" fmla="*/ 166 h 66"/>
                <a:gd name="T2" fmla="*/ 0 w 24"/>
                <a:gd name="T3" fmla="*/ 118 h 66"/>
                <a:gd name="T4" fmla="*/ 0 w 24"/>
                <a:gd name="T5" fmla="*/ 74 h 66"/>
                <a:gd name="T6" fmla="*/ 6 w 24"/>
                <a:gd name="T7" fmla="*/ 45 h 66"/>
                <a:gd name="T8" fmla="*/ 21 w 24"/>
                <a:gd name="T9" fmla="*/ 0 h 66"/>
                <a:gd name="T10" fmla="*/ 33 w 24"/>
                <a:gd name="T11" fmla="*/ 15 h 66"/>
                <a:gd name="T12" fmla="*/ 27 w 24"/>
                <a:gd name="T13" fmla="*/ 136 h 66"/>
                <a:gd name="T14" fmla="*/ 21 w 24"/>
                <a:gd name="T15" fmla="*/ 166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66">
                  <a:moveTo>
                    <a:pt x="12" y="66"/>
                  </a:moveTo>
                  <a:lnTo>
                    <a:pt x="0" y="48"/>
                  </a:lnTo>
                  <a:lnTo>
                    <a:pt x="0" y="30"/>
                  </a:lnTo>
                  <a:lnTo>
                    <a:pt x="6" y="18"/>
                  </a:lnTo>
                  <a:lnTo>
                    <a:pt x="12" y="0"/>
                  </a:lnTo>
                  <a:lnTo>
                    <a:pt x="24" y="6"/>
                  </a:lnTo>
                  <a:lnTo>
                    <a:pt x="18" y="54"/>
                  </a:lnTo>
                  <a:lnTo>
                    <a:pt x="12" y="66"/>
                  </a:lnTo>
                  <a:close/>
                </a:path>
              </a:pathLst>
            </a:custGeom>
            <a:solidFill>
              <a:srgbClr val="990134"/>
            </a:solidFill>
            <a:ln w="9525">
              <a:solidFill>
                <a:srgbClr val="000000"/>
              </a:solidFill>
              <a:prstDash val="solid"/>
              <a:round/>
              <a:headEnd/>
              <a:tailEnd/>
            </a:ln>
          </p:spPr>
          <p:txBody>
            <a:bodyPr/>
            <a:lstStyle/>
            <a:p>
              <a:endParaRPr lang="en-US"/>
            </a:p>
          </p:txBody>
        </p:sp>
        <p:sp>
          <p:nvSpPr>
            <p:cNvPr id="11566" name="Freeform 320"/>
            <p:cNvSpPr>
              <a:spLocks noChangeAspect="1"/>
            </p:cNvSpPr>
            <p:nvPr/>
          </p:nvSpPr>
          <p:spPr bwMode="auto">
            <a:xfrm>
              <a:off x="3891" y="1453"/>
              <a:ext cx="527" cy="229"/>
            </a:xfrm>
            <a:custGeom>
              <a:avLst/>
              <a:gdLst>
                <a:gd name="T0" fmla="*/ 342 w 520"/>
                <a:gd name="T1" fmla="*/ 582 h 203"/>
                <a:gd name="T2" fmla="*/ 317 w 520"/>
                <a:gd name="T3" fmla="*/ 547 h 203"/>
                <a:gd name="T4" fmla="*/ 260 w 520"/>
                <a:gd name="T5" fmla="*/ 547 h 203"/>
                <a:gd name="T6" fmla="*/ 218 w 520"/>
                <a:gd name="T7" fmla="*/ 529 h 203"/>
                <a:gd name="T8" fmla="*/ 179 w 520"/>
                <a:gd name="T9" fmla="*/ 440 h 203"/>
                <a:gd name="T10" fmla="*/ 131 w 520"/>
                <a:gd name="T11" fmla="*/ 405 h 203"/>
                <a:gd name="T12" fmla="*/ 80 w 520"/>
                <a:gd name="T13" fmla="*/ 340 h 203"/>
                <a:gd name="T14" fmla="*/ 51 w 520"/>
                <a:gd name="T15" fmla="*/ 248 h 203"/>
                <a:gd name="T16" fmla="*/ 6 w 520"/>
                <a:gd name="T17" fmla="*/ 193 h 203"/>
                <a:gd name="T18" fmla="*/ 0 w 520"/>
                <a:gd name="T19" fmla="*/ 160 h 203"/>
                <a:gd name="T20" fmla="*/ 24 w 520"/>
                <a:gd name="T21" fmla="*/ 125 h 203"/>
                <a:gd name="T22" fmla="*/ 62 w 520"/>
                <a:gd name="T23" fmla="*/ 70 h 203"/>
                <a:gd name="T24" fmla="*/ 98 w 520"/>
                <a:gd name="T25" fmla="*/ 109 h 203"/>
                <a:gd name="T26" fmla="*/ 155 w 520"/>
                <a:gd name="T27" fmla="*/ 125 h 203"/>
                <a:gd name="T28" fmla="*/ 149 w 520"/>
                <a:gd name="T29" fmla="*/ 53 h 203"/>
                <a:gd name="T30" fmla="*/ 185 w 520"/>
                <a:gd name="T31" fmla="*/ 18 h 203"/>
                <a:gd name="T32" fmla="*/ 230 w 520"/>
                <a:gd name="T33" fmla="*/ 70 h 203"/>
                <a:gd name="T34" fmla="*/ 284 w 520"/>
                <a:gd name="T35" fmla="*/ 89 h 203"/>
                <a:gd name="T36" fmla="*/ 342 w 520"/>
                <a:gd name="T37" fmla="*/ 142 h 203"/>
                <a:gd name="T38" fmla="*/ 404 w 520"/>
                <a:gd name="T39" fmla="*/ 142 h 203"/>
                <a:gd name="T40" fmla="*/ 445 w 520"/>
                <a:gd name="T41" fmla="*/ 109 h 203"/>
                <a:gd name="T42" fmla="*/ 491 w 520"/>
                <a:gd name="T43" fmla="*/ 125 h 203"/>
                <a:gd name="T44" fmla="*/ 498 w 520"/>
                <a:gd name="T45" fmla="*/ 212 h 203"/>
                <a:gd name="T46" fmla="*/ 505 w 520"/>
                <a:gd name="T47" fmla="*/ 248 h 203"/>
                <a:gd name="T48" fmla="*/ 533 w 520"/>
                <a:gd name="T49" fmla="*/ 248 h 203"/>
                <a:gd name="T50" fmla="*/ 579 w 520"/>
                <a:gd name="T51" fmla="*/ 285 h 203"/>
                <a:gd name="T52" fmla="*/ 553 w 520"/>
                <a:gd name="T53" fmla="*/ 302 h 203"/>
                <a:gd name="T54" fmla="*/ 533 w 520"/>
                <a:gd name="T55" fmla="*/ 369 h 203"/>
                <a:gd name="T56" fmla="*/ 491 w 520"/>
                <a:gd name="T57" fmla="*/ 405 h 203"/>
                <a:gd name="T58" fmla="*/ 472 w 520"/>
                <a:gd name="T59" fmla="*/ 440 h 203"/>
                <a:gd name="T60" fmla="*/ 452 w 520"/>
                <a:gd name="T61" fmla="*/ 547 h 203"/>
                <a:gd name="T62" fmla="*/ 398 w 520"/>
                <a:gd name="T63" fmla="*/ 582 h 203"/>
                <a:gd name="T64" fmla="*/ 372 w 520"/>
                <a:gd name="T65" fmla="*/ 582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20" h="203">
                  <a:moveTo>
                    <a:pt x="329" y="197"/>
                  </a:moveTo>
                  <a:lnTo>
                    <a:pt x="305" y="197"/>
                  </a:lnTo>
                  <a:lnTo>
                    <a:pt x="287" y="191"/>
                  </a:lnTo>
                  <a:lnTo>
                    <a:pt x="281" y="185"/>
                  </a:lnTo>
                  <a:lnTo>
                    <a:pt x="257" y="185"/>
                  </a:lnTo>
                  <a:lnTo>
                    <a:pt x="233" y="185"/>
                  </a:lnTo>
                  <a:lnTo>
                    <a:pt x="215" y="179"/>
                  </a:lnTo>
                  <a:lnTo>
                    <a:pt x="191" y="179"/>
                  </a:lnTo>
                  <a:lnTo>
                    <a:pt x="173" y="167"/>
                  </a:lnTo>
                  <a:lnTo>
                    <a:pt x="161" y="149"/>
                  </a:lnTo>
                  <a:lnTo>
                    <a:pt x="137" y="143"/>
                  </a:lnTo>
                  <a:lnTo>
                    <a:pt x="113" y="137"/>
                  </a:lnTo>
                  <a:lnTo>
                    <a:pt x="77" y="131"/>
                  </a:lnTo>
                  <a:lnTo>
                    <a:pt x="71" y="114"/>
                  </a:lnTo>
                  <a:lnTo>
                    <a:pt x="65" y="96"/>
                  </a:lnTo>
                  <a:lnTo>
                    <a:pt x="42" y="84"/>
                  </a:lnTo>
                  <a:lnTo>
                    <a:pt x="30" y="78"/>
                  </a:lnTo>
                  <a:lnTo>
                    <a:pt x="6" y="66"/>
                  </a:lnTo>
                  <a:lnTo>
                    <a:pt x="0" y="60"/>
                  </a:lnTo>
                  <a:lnTo>
                    <a:pt x="0" y="54"/>
                  </a:lnTo>
                  <a:lnTo>
                    <a:pt x="6" y="48"/>
                  </a:lnTo>
                  <a:lnTo>
                    <a:pt x="24" y="42"/>
                  </a:lnTo>
                  <a:lnTo>
                    <a:pt x="36" y="30"/>
                  </a:lnTo>
                  <a:lnTo>
                    <a:pt x="53" y="24"/>
                  </a:lnTo>
                  <a:lnTo>
                    <a:pt x="83" y="30"/>
                  </a:lnTo>
                  <a:lnTo>
                    <a:pt x="89" y="36"/>
                  </a:lnTo>
                  <a:lnTo>
                    <a:pt x="113" y="36"/>
                  </a:lnTo>
                  <a:lnTo>
                    <a:pt x="137" y="42"/>
                  </a:lnTo>
                  <a:lnTo>
                    <a:pt x="149" y="30"/>
                  </a:lnTo>
                  <a:lnTo>
                    <a:pt x="131" y="18"/>
                  </a:lnTo>
                  <a:lnTo>
                    <a:pt x="137" y="0"/>
                  </a:lnTo>
                  <a:lnTo>
                    <a:pt x="167" y="6"/>
                  </a:lnTo>
                  <a:lnTo>
                    <a:pt x="191" y="12"/>
                  </a:lnTo>
                  <a:lnTo>
                    <a:pt x="203" y="24"/>
                  </a:lnTo>
                  <a:lnTo>
                    <a:pt x="227" y="36"/>
                  </a:lnTo>
                  <a:lnTo>
                    <a:pt x="251" y="30"/>
                  </a:lnTo>
                  <a:lnTo>
                    <a:pt x="299" y="36"/>
                  </a:lnTo>
                  <a:lnTo>
                    <a:pt x="305" y="48"/>
                  </a:lnTo>
                  <a:lnTo>
                    <a:pt x="341" y="54"/>
                  </a:lnTo>
                  <a:lnTo>
                    <a:pt x="359" y="48"/>
                  </a:lnTo>
                  <a:lnTo>
                    <a:pt x="376" y="48"/>
                  </a:lnTo>
                  <a:lnTo>
                    <a:pt x="394" y="36"/>
                  </a:lnTo>
                  <a:lnTo>
                    <a:pt x="418" y="42"/>
                  </a:lnTo>
                  <a:lnTo>
                    <a:pt x="436" y="42"/>
                  </a:lnTo>
                  <a:lnTo>
                    <a:pt x="436" y="54"/>
                  </a:lnTo>
                  <a:lnTo>
                    <a:pt x="442" y="72"/>
                  </a:lnTo>
                  <a:lnTo>
                    <a:pt x="436" y="72"/>
                  </a:lnTo>
                  <a:lnTo>
                    <a:pt x="448" y="84"/>
                  </a:lnTo>
                  <a:lnTo>
                    <a:pt x="466" y="84"/>
                  </a:lnTo>
                  <a:lnTo>
                    <a:pt x="472" y="84"/>
                  </a:lnTo>
                  <a:lnTo>
                    <a:pt x="478" y="78"/>
                  </a:lnTo>
                  <a:lnTo>
                    <a:pt x="514" y="96"/>
                  </a:lnTo>
                  <a:lnTo>
                    <a:pt x="520" y="102"/>
                  </a:lnTo>
                  <a:lnTo>
                    <a:pt x="490" y="102"/>
                  </a:lnTo>
                  <a:lnTo>
                    <a:pt x="472" y="114"/>
                  </a:lnTo>
                  <a:lnTo>
                    <a:pt x="472" y="125"/>
                  </a:lnTo>
                  <a:lnTo>
                    <a:pt x="454" y="131"/>
                  </a:lnTo>
                  <a:lnTo>
                    <a:pt x="436" y="137"/>
                  </a:lnTo>
                  <a:lnTo>
                    <a:pt x="418" y="131"/>
                  </a:lnTo>
                  <a:lnTo>
                    <a:pt x="418" y="149"/>
                  </a:lnTo>
                  <a:lnTo>
                    <a:pt x="430" y="161"/>
                  </a:lnTo>
                  <a:lnTo>
                    <a:pt x="400" y="185"/>
                  </a:lnTo>
                  <a:lnTo>
                    <a:pt x="365" y="191"/>
                  </a:lnTo>
                  <a:lnTo>
                    <a:pt x="353" y="197"/>
                  </a:lnTo>
                  <a:lnTo>
                    <a:pt x="341" y="203"/>
                  </a:lnTo>
                  <a:lnTo>
                    <a:pt x="329" y="197"/>
                  </a:lnTo>
                  <a:close/>
                </a:path>
              </a:pathLst>
            </a:custGeom>
            <a:solidFill>
              <a:srgbClr val="990033"/>
            </a:solidFill>
            <a:ln w="9525">
              <a:solidFill>
                <a:srgbClr val="000000"/>
              </a:solidFill>
              <a:prstDash val="solid"/>
              <a:round/>
              <a:headEnd/>
              <a:tailEnd/>
            </a:ln>
          </p:spPr>
          <p:txBody>
            <a:bodyPr/>
            <a:lstStyle/>
            <a:p>
              <a:endParaRPr lang="en-US"/>
            </a:p>
          </p:txBody>
        </p:sp>
        <p:sp>
          <p:nvSpPr>
            <p:cNvPr id="11567" name="Freeform 321"/>
            <p:cNvSpPr>
              <a:spLocks noChangeAspect="1"/>
            </p:cNvSpPr>
            <p:nvPr/>
          </p:nvSpPr>
          <p:spPr bwMode="auto">
            <a:xfrm>
              <a:off x="3255" y="1379"/>
              <a:ext cx="625" cy="310"/>
            </a:xfrm>
            <a:custGeom>
              <a:avLst/>
              <a:gdLst>
                <a:gd name="T0" fmla="*/ 80 w 616"/>
                <a:gd name="T1" fmla="*/ 477 h 275"/>
                <a:gd name="T2" fmla="*/ 56 w 616"/>
                <a:gd name="T3" fmla="*/ 511 h 275"/>
                <a:gd name="T4" fmla="*/ 0 w 616"/>
                <a:gd name="T5" fmla="*/ 370 h 275"/>
                <a:gd name="T6" fmla="*/ 6 w 616"/>
                <a:gd name="T7" fmla="*/ 247 h 275"/>
                <a:gd name="T8" fmla="*/ 24 w 616"/>
                <a:gd name="T9" fmla="*/ 247 h 275"/>
                <a:gd name="T10" fmla="*/ 56 w 616"/>
                <a:gd name="T11" fmla="*/ 192 h 275"/>
                <a:gd name="T12" fmla="*/ 131 w 616"/>
                <a:gd name="T13" fmla="*/ 247 h 275"/>
                <a:gd name="T14" fmla="*/ 191 w 616"/>
                <a:gd name="T15" fmla="*/ 229 h 275"/>
                <a:gd name="T16" fmla="*/ 224 w 616"/>
                <a:gd name="T17" fmla="*/ 229 h 275"/>
                <a:gd name="T18" fmla="*/ 218 w 616"/>
                <a:gd name="T19" fmla="*/ 109 h 275"/>
                <a:gd name="T20" fmla="*/ 212 w 616"/>
                <a:gd name="T21" fmla="*/ 88 h 275"/>
                <a:gd name="T22" fmla="*/ 258 w 616"/>
                <a:gd name="T23" fmla="*/ 69 h 275"/>
                <a:gd name="T24" fmla="*/ 299 w 616"/>
                <a:gd name="T25" fmla="*/ 37 h 275"/>
                <a:gd name="T26" fmla="*/ 341 w 616"/>
                <a:gd name="T27" fmla="*/ 0 h 275"/>
                <a:gd name="T28" fmla="*/ 368 w 616"/>
                <a:gd name="T29" fmla="*/ 37 h 275"/>
                <a:gd name="T30" fmla="*/ 415 w 616"/>
                <a:gd name="T31" fmla="*/ 88 h 275"/>
                <a:gd name="T32" fmla="*/ 448 w 616"/>
                <a:gd name="T33" fmla="*/ 69 h 275"/>
                <a:gd name="T34" fmla="*/ 476 w 616"/>
                <a:gd name="T35" fmla="*/ 53 h 275"/>
                <a:gd name="T36" fmla="*/ 497 w 616"/>
                <a:gd name="T37" fmla="*/ 124 h 275"/>
                <a:gd name="T38" fmla="*/ 572 w 616"/>
                <a:gd name="T39" fmla="*/ 247 h 275"/>
                <a:gd name="T40" fmla="*/ 586 w 616"/>
                <a:gd name="T41" fmla="*/ 247 h 275"/>
                <a:gd name="T42" fmla="*/ 633 w 616"/>
                <a:gd name="T43" fmla="*/ 283 h 275"/>
                <a:gd name="T44" fmla="*/ 682 w 616"/>
                <a:gd name="T45" fmla="*/ 302 h 275"/>
                <a:gd name="T46" fmla="*/ 695 w 616"/>
                <a:gd name="T47" fmla="*/ 406 h 275"/>
                <a:gd name="T48" fmla="*/ 695 w 616"/>
                <a:gd name="T49" fmla="*/ 477 h 275"/>
                <a:gd name="T50" fmla="*/ 647 w 616"/>
                <a:gd name="T51" fmla="*/ 458 h 275"/>
                <a:gd name="T52" fmla="*/ 654 w 616"/>
                <a:gd name="T53" fmla="*/ 560 h 275"/>
                <a:gd name="T54" fmla="*/ 633 w 616"/>
                <a:gd name="T55" fmla="*/ 578 h 275"/>
                <a:gd name="T56" fmla="*/ 627 w 616"/>
                <a:gd name="T57" fmla="*/ 615 h 275"/>
                <a:gd name="T58" fmla="*/ 640 w 616"/>
                <a:gd name="T59" fmla="*/ 701 h 275"/>
                <a:gd name="T60" fmla="*/ 640 w 616"/>
                <a:gd name="T61" fmla="*/ 720 h 275"/>
                <a:gd name="T62" fmla="*/ 593 w 616"/>
                <a:gd name="T63" fmla="*/ 687 h 275"/>
                <a:gd name="T64" fmla="*/ 544 w 616"/>
                <a:gd name="T65" fmla="*/ 701 h 275"/>
                <a:gd name="T66" fmla="*/ 517 w 616"/>
                <a:gd name="T67" fmla="*/ 720 h 275"/>
                <a:gd name="T68" fmla="*/ 476 w 616"/>
                <a:gd name="T69" fmla="*/ 720 h 275"/>
                <a:gd name="T70" fmla="*/ 429 w 616"/>
                <a:gd name="T71" fmla="*/ 807 h 275"/>
                <a:gd name="T72" fmla="*/ 395 w 616"/>
                <a:gd name="T73" fmla="*/ 758 h 275"/>
                <a:gd name="T74" fmla="*/ 374 w 616"/>
                <a:gd name="T75" fmla="*/ 668 h 275"/>
                <a:gd name="T76" fmla="*/ 311 w 616"/>
                <a:gd name="T77" fmla="*/ 668 h 275"/>
                <a:gd name="T78" fmla="*/ 281 w 616"/>
                <a:gd name="T79" fmla="*/ 597 h 275"/>
                <a:gd name="T80" fmla="*/ 230 w 616"/>
                <a:gd name="T81" fmla="*/ 546 h 275"/>
                <a:gd name="T82" fmla="*/ 191 w 616"/>
                <a:gd name="T83" fmla="*/ 631 h 275"/>
                <a:gd name="T84" fmla="*/ 206 w 616"/>
                <a:gd name="T85" fmla="*/ 790 h 275"/>
                <a:gd name="T86" fmla="*/ 161 w 616"/>
                <a:gd name="T87" fmla="*/ 758 h 275"/>
                <a:gd name="T88" fmla="*/ 131 w 616"/>
                <a:gd name="T89" fmla="*/ 720 h 275"/>
                <a:gd name="T90" fmla="*/ 105 w 616"/>
                <a:gd name="T91" fmla="*/ 687 h 275"/>
                <a:gd name="T92" fmla="*/ 80 w 616"/>
                <a:gd name="T93" fmla="*/ 615 h 275"/>
                <a:gd name="T94" fmla="*/ 92 w 616"/>
                <a:gd name="T95" fmla="*/ 597 h 275"/>
                <a:gd name="T96" fmla="*/ 131 w 616"/>
                <a:gd name="T97" fmla="*/ 560 h 275"/>
                <a:gd name="T98" fmla="*/ 125 w 616"/>
                <a:gd name="T99" fmla="*/ 477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6" h="275">
                  <a:moveTo>
                    <a:pt x="83" y="162"/>
                  </a:moveTo>
                  <a:lnTo>
                    <a:pt x="71" y="162"/>
                  </a:lnTo>
                  <a:lnTo>
                    <a:pt x="53" y="174"/>
                  </a:lnTo>
                  <a:lnTo>
                    <a:pt x="47" y="174"/>
                  </a:lnTo>
                  <a:lnTo>
                    <a:pt x="35" y="156"/>
                  </a:lnTo>
                  <a:lnTo>
                    <a:pt x="0" y="126"/>
                  </a:lnTo>
                  <a:lnTo>
                    <a:pt x="0" y="102"/>
                  </a:lnTo>
                  <a:lnTo>
                    <a:pt x="6" y="84"/>
                  </a:lnTo>
                  <a:lnTo>
                    <a:pt x="24" y="90"/>
                  </a:lnTo>
                  <a:lnTo>
                    <a:pt x="24" y="84"/>
                  </a:lnTo>
                  <a:lnTo>
                    <a:pt x="35" y="72"/>
                  </a:lnTo>
                  <a:lnTo>
                    <a:pt x="47" y="66"/>
                  </a:lnTo>
                  <a:lnTo>
                    <a:pt x="71" y="66"/>
                  </a:lnTo>
                  <a:lnTo>
                    <a:pt x="113" y="84"/>
                  </a:lnTo>
                  <a:lnTo>
                    <a:pt x="137" y="84"/>
                  </a:lnTo>
                  <a:lnTo>
                    <a:pt x="167" y="78"/>
                  </a:lnTo>
                  <a:lnTo>
                    <a:pt x="197" y="84"/>
                  </a:lnTo>
                  <a:lnTo>
                    <a:pt x="197" y="78"/>
                  </a:lnTo>
                  <a:lnTo>
                    <a:pt x="185" y="60"/>
                  </a:lnTo>
                  <a:lnTo>
                    <a:pt x="191" y="36"/>
                  </a:lnTo>
                  <a:lnTo>
                    <a:pt x="203" y="42"/>
                  </a:lnTo>
                  <a:lnTo>
                    <a:pt x="185" y="30"/>
                  </a:lnTo>
                  <a:lnTo>
                    <a:pt x="203" y="24"/>
                  </a:lnTo>
                  <a:lnTo>
                    <a:pt x="227" y="24"/>
                  </a:lnTo>
                  <a:lnTo>
                    <a:pt x="245" y="18"/>
                  </a:lnTo>
                  <a:lnTo>
                    <a:pt x="263" y="12"/>
                  </a:lnTo>
                  <a:lnTo>
                    <a:pt x="281" y="6"/>
                  </a:lnTo>
                  <a:lnTo>
                    <a:pt x="299" y="0"/>
                  </a:lnTo>
                  <a:lnTo>
                    <a:pt x="311" y="0"/>
                  </a:lnTo>
                  <a:lnTo>
                    <a:pt x="323" y="12"/>
                  </a:lnTo>
                  <a:lnTo>
                    <a:pt x="352" y="24"/>
                  </a:lnTo>
                  <a:lnTo>
                    <a:pt x="364" y="30"/>
                  </a:lnTo>
                  <a:lnTo>
                    <a:pt x="376" y="30"/>
                  </a:lnTo>
                  <a:lnTo>
                    <a:pt x="394" y="24"/>
                  </a:lnTo>
                  <a:lnTo>
                    <a:pt x="418" y="18"/>
                  </a:lnTo>
                  <a:lnTo>
                    <a:pt x="418" y="30"/>
                  </a:lnTo>
                  <a:lnTo>
                    <a:pt x="436" y="42"/>
                  </a:lnTo>
                  <a:lnTo>
                    <a:pt x="460" y="60"/>
                  </a:lnTo>
                  <a:lnTo>
                    <a:pt x="502" y="84"/>
                  </a:lnTo>
                  <a:lnTo>
                    <a:pt x="514" y="84"/>
                  </a:lnTo>
                  <a:lnTo>
                    <a:pt x="538" y="84"/>
                  </a:lnTo>
                  <a:lnTo>
                    <a:pt x="556" y="96"/>
                  </a:lnTo>
                  <a:lnTo>
                    <a:pt x="580" y="108"/>
                  </a:lnTo>
                  <a:lnTo>
                    <a:pt x="598" y="102"/>
                  </a:lnTo>
                  <a:lnTo>
                    <a:pt x="616" y="120"/>
                  </a:lnTo>
                  <a:lnTo>
                    <a:pt x="610" y="138"/>
                  </a:lnTo>
                  <a:lnTo>
                    <a:pt x="604" y="138"/>
                  </a:lnTo>
                  <a:lnTo>
                    <a:pt x="610" y="162"/>
                  </a:lnTo>
                  <a:lnTo>
                    <a:pt x="598" y="162"/>
                  </a:lnTo>
                  <a:lnTo>
                    <a:pt x="568" y="156"/>
                  </a:lnTo>
                  <a:lnTo>
                    <a:pt x="574" y="174"/>
                  </a:lnTo>
                  <a:lnTo>
                    <a:pt x="574" y="191"/>
                  </a:lnTo>
                  <a:lnTo>
                    <a:pt x="580" y="197"/>
                  </a:lnTo>
                  <a:lnTo>
                    <a:pt x="556" y="197"/>
                  </a:lnTo>
                  <a:lnTo>
                    <a:pt x="538" y="203"/>
                  </a:lnTo>
                  <a:lnTo>
                    <a:pt x="550" y="209"/>
                  </a:lnTo>
                  <a:lnTo>
                    <a:pt x="556" y="221"/>
                  </a:lnTo>
                  <a:lnTo>
                    <a:pt x="562" y="239"/>
                  </a:lnTo>
                  <a:lnTo>
                    <a:pt x="562" y="245"/>
                  </a:lnTo>
                  <a:lnTo>
                    <a:pt x="538" y="233"/>
                  </a:lnTo>
                  <a:lnTo>
                    <a:pt x="520" y="233"/>
                  </a:lnTo>
                  <a:lnTo>
                    <a:pt x="496" y="239"/>
                  </a:lnTo>
                  <a:lnTo>
                    <a:pt x="478" y="239"/>
                  </a:lnTo>
                  <a:lnTo>
                    <a:pt x="460" y="233"/>
                  </a:lnTo>
                  <a:lnTo>
                    <a:pt x="454" y="245"/>
                  </a:lnTo>
                  <a:lnTo>
                    <a:pt x="436" y="245"/>
                  </a:lnTo>
                  <a:lnTo>
                    <a:pt x="418" y="245"/>
                  </a:lnTo>
                  <a:lnTo>
                    <a:pt x="406" y="251"/>
                  </a:lnTo>
                  <a:lnTo>
                    <a:pt x="376" y="275"/>
                  </a:lnTo>
                  <a:lnTo>
                    <a:pt x="364" y="263"/>
                  </a:lnTo>
                  <a:lnTo>
                    <a:pt x="347" y="257"/>
                  </a:lnTo>
                  <a:lnTo>
                    <a:pt x="347" y="239"/>
                  </a:lnTo>
                  <a:lnTo>
                    <a:pt x="329" y="227"/>
                  </a:lnTo>
                  <a:lnTo>
                    <a:pt x="311" y="227"/>
                  </a:lnTo>
                  <a:lnTo>
                    <a:pt x="275" y="227"/>
                  </a:lnTo>
                  <a:lnTo>
                    <a:pt x="257" y="227"/>
                  </a:lnTo>
                  <a:lnTo>
                    <a:pt x="245" y="203"/>
                  </a:lnTo>
                  <a:lnTo>
                    <a:pt x="221" y="197"/>
                  </a:lnTo>
                  <a:lnTo>
                    <a:pt x="203" y="185"/>
                  </a:lnTo>
                  <a:lnTo>
                    <a:pt x="161" y="197"/>
                  </a:lnTo>
                  <a:lnTo>
                    <a:pt x="167" y="215"/>
                  </a:lnTo>
                  <a:lnTo>
                    <a:pt x="173" y="233"/>
                  </a:lnTo>
                  <a:lnTo>
                    <a:pt x="179" y="269"/>
                  </a:lnTo>
                  <a:lnTo>
                    <a:pt x="161" y="263"/>
                  </a:lnTo>
                  <a:lnTo>
                    <a:pt x="143" y="257"/>
                  </a:lnTo>
                  <a:lnTo>
                    <a:pt x="143" y="245"/>
                  </a:lnTo>
                  <a:lnTo>
                    <a:pt x="113" y="245"/>
                  </a:lnTo>
                  <a:lnTo>
                    <a:pt x="101" y="239"/>
                  </a:lnTo>
                  <a:lnTo>
                    <a:pt x="95" y="233"/>
                  </a:lnTo>
                  <a:lnTo>
                    <a:pt x="83" y="215"/>
                  </a:lnTo>
                  <a:lnTo>
                    <a:pt x="71" y="209"/>
                  </a:lnTo>
                  <a:lnTo>
                    <a:pt x="89" y="209"/>
                  </a:lnTo>
                  <a:lnTo>
                    <a:pt x="83" y="203"/>
                  </a:lnTo>
                  <a:lnTo>
                    <a:pt x="95" y="191"/>
                  </a:lnTo>
                  <a:lnTo>
                    <a:pt x="113" y="191"/>
                  </a:lnTo>
                  <a:lnTo>
                    <a:pt x="107" y="185"/>
                  </a:lnTo>
                  <a:lnTo>
                    <a:pt x="107" y="162"/>
                  </a:lnTo>
                  <a:lnTo>
                    <a:pt x="83" y="162"/>
                  </a:lnTo>
                  <a:close/>
                </a:path>
              </a:pathLst>
            </a:custGeom>
            <a:solidFill>
              <a:srgbClr val="990033"/>
            </a:solidFill>
            <a:ln w="9525">
              <a:solidFill>
                <a:srgbClr val="000000"/>
              </a:solidFill>
              <a:prstDash val="solid"/>
              <a:round/>
              <a:headEnd/>
              <a:tailEnd/>
            </a:ln>
          </p:spPr>
          <p:txBody>
            <a:bodyPr/>
            <a:lstStyle/>
            <a:p>
              <a:endParaRPr lang="en-US"/>
            </a:p>
          </p:txBody>
        </p:sp>
        <p:sp>
          <p:nvSpPr>
            <p:cNvPr id="11568" name="Freeform 322"/>
            <p:cNvSpPr>
              <a:spLocks noChangeAspect="1"/>
            </p:cNvSpPr>
            <p:nvPr/>
          </p:nvSpPr>
          <p:spPr bwMode="auto">
            <a:xfrm>
              <a:off x="3160" y="1628"/>
              <a:ext cx="131" cy="54"/>
            </a:xfrm>
            <a:custGeom>
              <a:avLst/>
              <a:gdLst>
                <a:gd name="T0" fmla="*/ 24 w 131"/>
                <a:gd name="T1" fmla="*/ 53 h 48"/>
                <a:gd name="T2" fmla="*/ 0 w 131"/>
                <a:gd name="T3" fmla="*/ 0 h 48"/>
                <a:gd name="T4" fmla="*/ 0 w 131"/>
                <a:gd name="T5" fmla="*/ 0 h 48"/>
                <a:gd name="T6" fmla="*/ 18 w 131"/>
                <a:gd name="T7" fmla="*/ 0 h 48"/>
                <a:gd name="T8" fmla="*/ 36 w 131"/>
                <a:gd name="T9" fmla="*/ 0 h 48"/>
                <a:gd name="T10" fmla="*/ 60 w 131"/>
                <a:gd name="T11" fmla="*/ 37 h 48"/>
                <a:gd name="T12" fmla="*/ 84 w 131"/>
                <a:gd name="T13" fmla="*/ 69 h 48"/>
                <a:gd name="T14" fmla="*/ 108 w 131"/>
                <a:gd name="T15" fmla="*/ 88 h 48"/>
                <a:gd name="T16" fmla="*/ 131 w 131"/>
                <a:gd name="T17" fmla="*/ 124 h 48"/>
                <a:gd name="T18" fmla="*/ 125 w 131"/>
                <a:gd name="T19" fmla="*/ 141 h 48"/>
                <a:gd name="T20" fmla="*/ 114 w 131"/>
                <a:gd name="T21" fmla="*/ 141 h 48"/>
                <a:gd name="T22" fmla="*/ 90 w 131"/>
                <a:gd name="T23" fmla="*/ 141 h 48"/>
                <a:gd name="T24" fmla="*/ 66 w 131"/>
                <a:gd name="T25" fmla="*/ 141 h 48"/>
                <a:gd name="T26" fmla="*/ 42 w 131"/>
                <a:gd name="T27" fmla="*/ 141 h 48"/>
                <a:gd name="T28" fmla="*/ 42 w 131"/>
                <a:gd name="T29" fmla="*/ 105 h 48"/>
                <a:gd name="T30" fmla="*/ 24 w 131"/>
                <a:gd name="T31" fmla="*/ 53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48">
                  <a:moveTo>
                    <a:pt x="24" y="18"/>
                  </a:moveTo>
                  <a:lnTo>
                    <a:pt x="0" y="0"/>
                  </a:lnTo>
                  <a:lnTo>
                    <a:pt x="18" y="0"/>
                  </a:lnTo>
                  <a:lnTo>
                    <a:pt x="36" y="0"/>
                  </a:lnTo>
                  <a:lnTo>
                    <a:pt x="60" y="12"/>
                  </a:lnTo>
                  <a:lnTo>
                    <a:pt x="84" y="24"/>
                  </a:lnTo>
                  <a:lnTo>
                    <a:pt x="108" y="30"/>
                  </a:lnTo>
                  <a:lnTo>
                    <a:pt x="131" y="42"/>
                  </a:lnTo>
                  <a:lnTo>
                    <a:pt x="125" y="48"/>
                  </a:lnTo>
                  <a:lnTo>
                    <a:pt x="114" y="48"/>
                  </a:lnTo>
                  <a:lnTo>
                    <a:pt x="90" y="48"/>
                  </a:lnTo>
                  <a:lnTo>
                    <a:pt x="66" y="48"/>
                  </a:lnTo>
                  <a:lnTo>
                    <a:pt x="42" y="48"/>
                  </a:lnTo>
                  <a:lnTo>
                    <a:pt x="42" y="36"/>
                  </a:lnTo>
                  <a:lnTo>
                    <a:pt x="24" y="18"/>
                  </a:lnTo>
                  <a:close/>
                </a:path>
              </a:pathLst>
            </a:custGeom>
            <a:solidFill>
              <a:srgbClr val="415A6B"/>
            </a:solidFill>
            <a:ln w="9525">
              <a:solidFill>
                <a:srgbClr val="000000"/>
              </a:solidFill>
              <a:prstDash val="solid"/>
              <a:round/>
              <a:headEnd/>
              <a:tailEnd/>
            </a:ln>
          </p:spPr>
          <p:txBody>
            <a:bodyPr/>
            <a:lstStyle/>
            <a:p>
              <a:endParaRPr lang="en-US"/>
            </a:p>
          </p:txBody>
        </p:sp>
        <p:sp>
          <p:nvSpPr>
            <p:cNvPr id="11569" name="Freeform 323"/>
            <p:cNvSpPr>
              <a:spLocks noChangeAspect="1"/>
            </p:cNvSpPr>
            <p:nvPr/>
          </p:nvSpPr>
          <p:spPr bwMode="auto">
            <a:xfrm>
              <a:off x="3667" y="1641"/>
              <a:ext cx="165" cy="88"/>
            </a:xfrm>
            <a:custGeom>
              <a:avLst/>
              <a:gdLst>
                <a:gd name="T0" fmla="*/ 63 w 162"/>
                <a:gd name="T1" fmla="*/ 142 h 78"/>
                <a:gd name="T2" fmla="*/ 45 w 162"/>
                <a:gd name="T3" fmla="*/ 109 h 78"/>
                <a:gd name="T4" fmla="*/ 12 w 162"/>
                <a:gd name="T5" fmla="*/ 109 h 78"/>
                <a:gd name="T6" fmla="*/ 0 w 162"/>
                <a:gd name="T7" fmla="*/ 53 h 78"/>
                <a:gd name="T8" fmla="*/ 12 w 162"/>
                <a:gd name="T9" fmla="*/ 37 h 78"/>
                <a:gd name="T10" fmla="*/ 39 w 162"/>
                <a:gd name="T11" fmla="*/ 37 h 78"/>
                <a:gd name="T12" fmla="*/ 57 w 162"/>
                <a:gd name="T13" fmla="*/ 37 h 78"/>
                <a:gd name="T14" fmla="*/ 63 w 162"/>
                <a:gd name="T15" fmla="*/ 0 h 78"/>
                <a:gd name="T16" fmla="*/ 81 w 162"/>
                <a:gd name="T17" fmla="*/ 18 h 78"/>
                <a:gd name="T18" fmla="*/ 108 w 162"/>
                <a:gd name="T19" fmla="*/ 18 h 78"/>
                <a:gd name="T20" fmla="*/ 132 w 162"/>
                <a:gd name="T21" fmla="*/ 0 h 78"/>
                <a:gd name="T22" fmla="*/ 157 w 162"/>
                <a:gd name="T23" fmla="*/ 0 h 78"/>
                <a:gd name="T24" fmla="*/ 183 w 162"/>
                <a:gd name="T25" fmla="*/ 37 h 78"/>
                <a:gd name="T26" fmla="*/ 189 w 162"/>
                <a:gd name="T27" fmla="*/ 70 h 78"/>
                <a:gd name="T28" fmla="*/ 157 w 162"/>
                <a:gd name="T29" fmla="*/ 125 h 78"/>
                <a:gd name="T30" fmla="*/ 132 w 162"/>
                <a:gd name="T31" fmla="*/ 142 h 78"/>
                <a:gd name="T32" fmla="*/ 126 w 162"/>
                <a:gd name="T33" fmla="*/ 179 h 78"/>
                <a:gd name="T34" fmla="*/ 114 w 162"/>
                <a:gd name="T35" fmla="*/ 160 h 78"/>
                <a:gd name="T36" fmla="*/ 108 w 162"/>
                <a:gd name="T37" fmla="*/ 179 h 78"/>
                <a:gd name="T38" fmla="*/ 93 w 162"/>
                <a:gd name="T39" fmla="*/ 193 h 78"/>
                <a:gd name="T40" fmla="*/ 81 w 162"/>
                <a:gd name="T41" fmla="*/ 230 h 78"/>
                <a:gd name="T42" fmla="*/ 51 w 162"/>
                <a:gd name="T43" fmla="*/ 230 h 78"/>
                <a:gd name="T44" fmla="*/ 12 w 162"/>
                <a:gd name="T45" fmla="*/ 212 h 78"/>
                <a:gd name="T46" fmla="*/ 12 w 162"/>
                <a:gd name="T47" fmla="*/ 179 h 78"/>
                <a:gd name="T48" fmla="*/ 63 w 162"/>
                <a:gd name="T49" fmla="*/ 142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2" h="78">
                  <a:moveTo>
                    <a:pt x="54" y="48"/>
                  </a:moveTo>
                  <a:lnTo>
                    <a:pt x="36" y="36"/>
                  </a:lnTo>
                  <a:lnTo>
                    <a:pt x="12" y="36"/>
                  </a:lnTo>
                  <a:lnTo>
                    <a:pt x="0" y="18"/>
                  </a:lnTo>
                  <a:lnTo>
                    <a:pt x="12" y="12"/>
                  </a:lnTo>
                  <a:lnTo>
                    <a:pt x="30" y="12"/>
                  </a:lnTo>
                  <a:lnTo>
                    <a:pt x="48" y="12"/>
                  </a:lnTo>
                  <a:lnTo>
                    <a:pt x="54" y="0"/>
                  </a:lnTo>
                  <a:lnTo>
                    <a:pt x="72" y="6"/>
                  </a:lnTo>
                  <a:lnTo>
                    <a:pt x="90" y="6"/>
                  </a:lnTo>
                  <a:lnTo>
                    <a:pt x="114" y="0"/>
                  </a:lnTo>
                  <a:lnTo>
                    <a:pt x="132" y="0"/>
                  </a:lnTo>
                  <a:lnTo>
                    <a:pt x="156" y="12"/>
                  </a:lnTo>
                  <a:lnTo>
                    <a:pt x="162" y="24"/>
                  </a:lnTo>
                  <a:lnTo>
                    <a:pt x="132" y="42"/>
                  </a:lnTo>
                  <a:lnTo>
                    <a:pt x="114" y="48"/>
                  </a:lnTo>
                  <a:lnTo>
                    <a:pt x="108" y="60"/>
                  </a:lnTo>
                  <a:lnTo>
                    <a:pt x="96" y="54"/>
                  </a:lnTo>
                  <a:lnTo>
                    <a:pt x="90" y="60"/>
                  </a:lnTo>
                  <a:lnTo>
                    <a:pt x="78" y="66"/>
                  </a:lnTo>
                  <a:lnTo>
                    <a:pt x="72" y="78"/>
                  </a:lnTo>
                  <a:lnTo>
                    <a:pt x="42" y="78"/>
                  </a:lnTo>
                  <a:lnTo>
                    <a:pt x="12" y="72"/>
                  </a:lnTo>
                  <a:lnTo>
                    <a:pt x="12" y="60"/>
                  </a:lnTo>
                  <a:lnTo>
                    <a:pt x="54" y="48"/>
                  </a:lnTo>
                  <a:close/>
                </a:path>
              </a:pathLst>
            </a:custGeom>
            <a:solidFill>
              <a:srgbClr val="990033"/>
            </a:solidFill>
            <a:ln w="9525">
              <a:solidFill>
                <a:srgbClr val="000000"/>
              </a:solidFill>
              <a:prstDash val="solid"/>
              <a:round/>
              <a:headEnd/>
              <a:tailEnd/>
            </a:ln>
          </p:spPr>
          <p:txBody>
            <a:bodyPr/>
            <a:lstStyle/>
            <a:p>
              <a:endParaRPr lang="en-US"/>
            </a:p>
          </p:txBody>
        </p:sp>
        <p:sp>
          <p:nvSpPr>
            <p:cNvPr id="11570" name="Freeform 324"/>
            <p:cNvSpPr>
              <a:spLocks noChangeAspect="1"/>
            </p:cNvSpPr>
            <p:nvPr/>
          </p:nvSpPr>
          <p:spPr bwMode="auto">
            <a:xfrm>
              <a:off x="3370" y="1655"/>
              <a:ext cx="249" cy="169"/>
            </a:xfrm>
            <a:custGeom>
              <a:avLst/>
              <a:gdLst>
                <a:gd name="T0" fmla="*/ 270 w 245"/>
                <a:gd name="T1" fmla="*/ 331 h 150"/>
                <a:gd name="T2" fmla="*/ 264 w 245"/>
                <a:gd name="T3" fmla="*/ 386 h 150"/>
                <a:gd name="T4" fmla="*/ 244 w 245"/>
                <a:gd name="T5" fmla="*/ 403 h 150"/>
                <a:gd name="T6" fmla="*/ 236 w 245"/>
                <a:gd name="T7" fmla="*/ 438 h 150"/>
                <a:gd name="T8" fmla="*/ 228 w 245"/>
                <a:gd name="T9" fmla="*/ 438 h 150"/>
                <a:gd name="T10" fmla="*/ 207 w 245"/>
                <a:gd name="T11" fmla="*/ 420 h 150"/>
                <a:gd name="T12" fmla="*/ 201 w 245"/>
                <a:gd name="T13" fmla="*/ 349 h 150"/>
                <a:gd name="T14" fmla="*/ 183 w 245"/>
                <a:gd name="T15" fmla="*/ 349 h 150"/>
                <a:gd name="T16" fmla="*/ 166 w 245"/>
                <a:gd name="T17" fmla="*/ 317 h 150"/>
                <a:gd name="T18" fmla="*/ 150 w 245"/>
                <a:gd name="T19" fmla="*/ 297 h 150"/>
                <a:gd name="T20" fmla="*/ 120 w 245"/>
                <a:gd name="T21" fmla="*/ 261 h 150"/>
                <a:gd name="T22" fmla="*/ 106 w 245"/>
                <a:gd name="T23" fmla="*/ 281 h 150"/>
                <a:gd name="T24" fmla="*/ 75 w 245"/>
                <a:gd name="T25" fmla="*/ 281 h 150"/>
                <a:gd name="T26" fmla="*/ 63 w 245"/>
                <a:gd name="T27" fmla="*/ 317 h 150"/>
                <a:gd name="T28" fmla="*/ 57 w 245"/>
                <a:gd name="T29" fmla="*/ 317 h 150"/>
                <a:gd name="T30" fmla="*/ 51 w 245"/>
                <a:gd name="T31" fmla="*/ 212 h 150"/>
                <a:gd name="T32" fmla="*/ 30 w 245"/>
                <a:gd name="T33" fmla="*/ 192 h 150"/>
                <a:gd name="T34" fmla="*/ 30 w 245"/>
                <a:gd name="T35" fmla="*/ 192 h 150"/>
                <a:gd name="T36" fmla="*/ 45 w 245"/>
                <a:gd name="T37" fmla="*/ 192 h 150"/>
                <a:gd name="T38" fmla="*/ 45 w 245"/>
                <a:gd name="T39" fmla="*/ 178 h 150"/>
                <a:gd name="T40" fmla="*/ 30 w 245"/>
                <a:gd name="T41" fmla="*/ 160 h 150"/>
                <a:gd name="T42" fmla="*/ 24 w 245"/>
                <a:gd name="T43" fmla="*/ 160 h 150"/>
                <a:gd name="T44" fmla="*/ 24 w 245"/>
                <a:gd name="T45" fmla="*/ 178 h 150"/>
                <a:gd name="T46" fmla="*/ 18 w 245"/>
                <a:gd name="T47" fmla="*/ 106 h 150"/>
                <a:gd name="T48" fmla="*/ 24 w 245"/>
                <a:gd name="T49" fmla="*/ 106 h 150"/>
                <a:gd name="T50" fmla="*/ 30 w 245"/>
                <a:gd name="T51" fmla="*/ 106 h 150"/>
                <a:gd name="T52" fmla="*/ 45 w 245"/>
                <a:gd name="T53" fmla="*/ 124 h 150"/>
                <a:gd name="T54" fmla="*/ 51 w 245"/>
                <a:gd name="T55" fmla="*/ 124 h 150"/>
                <a:gd name="T56" fmla="*/ 51 w 245"/>
                <a:gd name="T57" fmla="*/ 106 h 150"/>
                <a:gd name="T58" fmla="*/ 57 w 245"/>
                <a:gd name="T59" fmla="*/ 88 h 150"/>
                <a:gd name="T60" fmla="*/ 30 w 245"/>
                <a:gd name="T61" fmla="*/ 53 h 150"/>
                <a:gd name="T62" fmla="*/ 18 w 245"/>
                <a:gd name="T63" fmla="*/ 37 h 150"/>
                <a:gd name="T64" fmla="*/ 18 w 245"/>
                <a:gd name="T65" fmla="*/ 88 h 150"/>
                <a:gd name="T66" fmla="*/ 18 w 245"/>
                <a:gd name="T67" fmla="*/ 88 h 150"/>
                <a:gd name="T68" fmla="*/ 6 w 245"/>
                <a:gd name="T69" fmla="*/ 37 h 150"/>
                <a:gd name="T70" fmla="*/ 6 w 245"/>
                <a:gd name="T71" fmla="*/ 0 h 150"/>
                <a:gd name="T72" fmla="*/ 0 w 245"/>
                <a:gd name="T73" fmla="*/ 0 h 150"/>
                <a:gd name="T74" fmla="*/ 30 w 245"/>
                <a:gd name="T75" fmla="*/ 0 h 150"/>
                <a:gd name="T76" fmla="*/ 30 w 245"/>
                <a:gd name="T77" fmla="*/ 37 h 150"/>
                <a:gd name="T78" fmla="*/ 57 w 245"/>
                <a:gd name="T79" fmla="*/ 53 h 150"/>
                <a:gd name="T80" fmla="*/ 75 w 245"/>
                <a:gd name="T81" fmla="*/ 69 h 150"/>
                <a:gd name="T82" fmla="*/ 106 w 245"/>
                <a:gd name="T83" fmla="*/ 88 h 150"/>
                <a:gd name="T84" fmla="*/ 94 w 245"/>
                <a:gd name="T85" fmla="*/ 53 h 150"/>
                <a:gd name="T86" fmla="*/ 114 w 245"/>
                <a:gd name="T87" fmla="*/ 37 h 150"/>
                <a:gd name="T88" fmla="*/ 126 w 245"/>
                <a:gd name="T89" fmla="*/ 0 h 150"/>
                <a:gd name="T90" fmla="*/ 144 w 245"/>
                <a:gd name="T91" fmla="*/ 37 h 150"/>
                <a:gd name="T92" fmla="*/ 166 w 245"/>
                <a:gd name="T93" fmla="*/ 106 h 150"/>
                <a:gd name="T94" fmla="*/ 189 w 245"/>
                <a:gd name="T95" fmla="*/ 124 h 150"/>
                <a:gd name="T96" fmla="*/ 207 w 245"/>
                <a:gd name="T97" fmla="*/ 142 h 150"/>
                <a:gd name="T98" fmla="*/ 270 w 245"/>
                <a:gd name="T99" fmla="*/ 247 h 150"/>
                <a:gd name="T100" fmla="*/ 282 w 245"/>
                <a:gd name="T101" fmla="*/ 297 h 150"/>
                <a:gd name="T102" fmla="*/ 275 w 245"/>
                <a:gd name="T103" fmla="*/ 317 h 150"/>
                <a:gd name="T104" fmla="*/ 270 w 245"/>
                <a:gd name="T105" fmla="*/ 331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5" h="150">
                  <a:moveTo>
                    <a:pt x="234" y="114"/>
                  </a:moveTo>
                  <a:lnTo>
                    <a:pt x="228" y="132"/>
                  </a:lnTo>
                  <a:lnTo>
                    <a:pt x="210" y="138"/>
                  </a:lnTo>
                  <a:lnTo>
                    <a:pt x="204" y="150"/>
                  </a:lnTo>
                  <a:lnTo>
                    <a:pt x="198" y="150"/>
                  </a:lnTo>
                  <a:lnTo>
                    <a:pt x="180" y="144"/>
                  </a:lnTo>
                  <a:lnTo>
                    <a:pt x="174" y="120"/>
                  </a:lnTo>
                  <a:lnTo>
                    <a:pt x="156" y="120"/>
                  </a:lnTo>
                  <a:lnTo>
                    <a:pt x="144" y="108"/>
                  </a:lnTo>
                  <a:lnTo>
                    <a:pt x="132" y="102"/>
                  </a:lnTo>
                  <a:lnTo>
                    <a:pt x="102" y="90"/>
                  </a:lnTo>
                  <a:lnTo>
                    <a:pt x="90" y="96"/>
                  </a:lnTo>
                  <a:lnTo>
                    <a:pt x="66" y="96"/>
                  </a:lnTo>
                  <a:lnTo>
                    <a:pt x="54" y="108"/>
                  </a:lnTo>
                  <a:lnTo>
                    <a:pt x="48" y="108"/>
                  </a:lnTo>
                  <a:lnTo>
                    <a:pt x="42" y="72"/>
                  </a:lnTo>
                  <a:lnTo>
                    <a:pt x="30" y="66"/>
                  </a:lnTo>
                  <a:lnTo>
                    <a:pt x="36" y="66"/>
                  </a:lnTo>
                  <a:lnTo>
                    <a:pt x="36" y="60"/>
                  </a:lnTo>
                  <a:lnTo>
                    <a:pt x="30" y="54"/>
                  </a:lnTo>
                  <a:lnTo>
                    <a:pt x="24" y="54"/>
                  </a:lnTo>
                  <a:lnTo>
                    <a:pt x="24" y="60"/>
                  </a:lnTo>
                  <a:lnTo>
                    <a:pt x="18" y="36"/>
                  </a:lnTo>
                  <a:lnTo>
                    <a:pt x="24" y="36"/>
                  </a:lnTo>
                  <a:lnTo>
                    <a:pt x="30" y="36"/>
                  </a:lnTo>
                  <a:lnTo>
                    <a:pt x="36" y="42"/>
                  </a:lnTo>
                  <a:lnTo>
                    <a:pt x="42" y="42"/>
                  </a:lnTo>
                  <a:lnTo>
                    <a:pt x="42" y="36"/>
                  </a:lnTo>
                  <a:lnTo>
                    <a:pt x="48" y="30"/>
                  </a:lnTo>
                  <a:lnTo>
                    <a:pt x="30" y="18"/>
                  </a:lnTo>
                  <a:lnTo>
                    <a:pt x="18" y="12"/>
                  </a:lnTo>
                  <a:lnTo>
                    <a:pt x="18" y="30"/>
                  </a:lnTo>
                  <a:lnTo>
                    <a:pt x="6" y="12"/>
                  </a:lnTo>
                  <a:lnTo>
                    <a:pt x="6" y="0"/>
                  </a:lnTo>
                  <a:lnTo>
                    <a:pt x="0" y="0"/>
                  </a:lnTo>
                  <a:lnTo>
                    <a:pt x="30" y="0"/>
                  </a:lnTo>
                  <a:lnTo>
                    <a:pt x="30" y="12"/>
                  </a:lnTo>
                  <a:lnTo>
                    <a:pt x="48" y="18"/>
                  </a:lnTo>
                  <a:lnTo>
                    <a:pt x="66" y="24"/>
                  </a:lnTo>
                  <a:lnTo>
                    <a:pt x="90" y="30"/>
                  </a:lnTo>
                  <a:lnTo>
                    <a:pt x="84" y="18"/>
                  </a:lnTo>
                  <a:lnTo>
                    <a:pt x="96" y="12"/>
                  </a:lnTo>
                  <a:lnTo>
                    <a:pt x="108" y="0"/>
                  </a:lnTo>
                  <a:lnTo>
                    <a:pt x="126" y="12"/>
                  </a:lnTo>
                  <a:lnTo>
                    <a:pt x="144" y="36"/>
                  </a:lnTo>
                  <a:lnTo>
                    <a:pt x="162" y="42"/>
                  </a:lnTo>
                  <a:lnTo>
                    <a:pt x="180" y="48"/>
                  </a:lnTo>
                  <a:lnTo>
                    <a:pt x="234" y="84"/>
                  </a:lnTo>
                  <a:lnTo>
                    <a:pt x="245" y="102"/>
                  </a:lnTo>
                  <a:lnTo>
                    <a:pt x="239" y="108"/>
                  </a:lnTo>
                  <a:lnTo>
                    <a:pt x="234" y="114"/>
                  </a:lnTo>
                  <a:close/>
                </a:path>
              </a:pathLst>
            </a:custGeom>
            <a:solidFill>
              <a:srgbClr val="415A6B"/>
            </a:solidFill>
            <a:ln w="9525">
              <a:solidFill>
                <a:srgbClr val="000000"/>
              </a:solidFill>
              <a:prstDash val="solid"/>
              <a:round/>
              <a:headEnd/>
              <a:tailEnd/>
            </a:ln>
          </p:spPr>
          <p:txBody>
            <a:bodyPr/>
            <a:lstStyle/>
            <a:p>
              <a:endParaRPr lang="en-US"/>
            </a:p>
          </p:txBody>
        </p:sp>
        <p:sp>
          <p:nvSpPr>
            <p:cNvPr id="11571" name="Freeform 325"/>
            <p:cNvSpPr>
              <a:spLocks noChangeAspect="1"/>
            </p:cNvSpPr>
            <p:nvPr/>
          </p:nvSpPr>
          <p:spPr bwMode="auto">
            <a:xfrm>
              <a:off x="3547" y="1749"/>
              <a:ext cx="223" cy="203"/>
            </a:xfrm>
            <a:custGeom>
              <a:avLst/>
              <a:gdLst>
                <a:gd name="T0" fmla="*/ 0 w 221"/>
                <a:gd name="T1" fmla="*/ 229 h 180"/>
                <a:gd name="T2" fmla="*/ 0 w 221"/>
                <a:gd name="T3" fmla="*/ 248 h 180"/>
                <a:gd name="T4" fmla="*/ 0 w 221"/>
                <a:gd name="T5" fmla="*/ 283 h 180"/>
                <a:gd name="T6" fmla="*/ 6 w 221"/>
                <a:gd name="T7" fmla="*/ 302 h 180"/>
                <a:gd name="T8" fmla="*/ 6 w 221"/>
                <a:gd name="T9" fmla="*/ 302 h 180"/>
                <a:gd name="T10" fmla="*/ 12 w 221"/>
                <a:gd name="T11" fmla="*/ 352 h 180"/>
                <a:gd name="T12" fmla="*/ 12 w 221"/>
                <a:gd name="T13" fmla="*/ 406 h 180"/>
                <a:gd name="T14" fmla="*/ 30 w 221"/>
                <a:gd name="T15" fmla="*/ 424 h 180"/>
                <a:gd name="T16" fmla="*/ 36 w 221"/>
                <a:gd name="T17" fmla="*/ 441 h 180"/>
                <a:gd name="T18" fmla="*/ 18 w 221"/>
                <a:gd name="T19" fmla="*/ 514 h 180"/>
                <a:gd name="T20" fmla="*/ 36 w 221"/>
                <a:gd name="T21" fmla="*/ 530 h 180"/>
                <a:gd name="T22" fmla="*/ 48 w 221"/>
                <a:gd name="T23" fmla="*/ 530 h 180"/>
                <a:gd name="T24" fmla="*/ 86 w 221"/>
                <a:gd name="T25" fmla="*/ 530 h 180"/>
                <a:gd name="T26" fmla="*/ 104 w 221"/>
                <a:gd name="T27" fmla="*/ 530 h 180"/>
                <a:gd name="T28" fmla="*/ 122 w 221"/>
                <a:gd name="T29" fmla="*/ 514 h 180"/>
                <a:gd name="T30" fmla="*/ 122 w 221"/>
                <a:gd name="T31" fmla="*/ 478 h 180"/>
                <a:gd name="T32" fmla="*/ 122 w 221"/>
                <a:gd name="T33" fmla="*/ 441 h 180"/>
                <a:gd name="T34" fmla="*/ 140 w 221"/>
                <a:gd name="T35" fmla="*/ 424 h 180"/>
                <a:gd name="T36" fmla="*/ 146 w 221"/>
                <a:gd name="T37" fmla="*/ 406 h 180"/>
                <a:gd name="T38" fmla="*/ 158 w 221"/>
                <a:gd name="T39" fmla="*/ 406 h 180"/>
                <a:gd name="T40" fmla="*/ 164 w 221"/>
                <a:gd name="T41" fmla="*/ 338 h 180"/>
                <a:gd name="T42" fmla="*/ 185 w 221"/>
                <a:gd name="T43" fmla="*/ 302 h 180"/>
                <a:gd name="T44" fmla="*/ 164 w 221"/>
                <a:gd name="T45" fmla="*/ 268 h 180"/>
                <a:gd name="T46" fmla="*/ 191 w 221"/>
                <a:gd name="T47" fmla="*/ 268 h 180"/>
                <a:gd name="T48" fmla="*/ 191 w 221"/>
                <a:gd name="T49" fmla="*/ 248 h 180"/>
                <a:gd name="T50" fmla="*/ 197 w 221"/>
                <a:gd name="T51" fmla="*/ 193 h 180"/>
                <a:gd name="T52" fmla="*/ 185 w 221"/>
                <a:gd name="T53" fmla="*/ 160 h 180"/>
                <a:gd name="T54" fmla="*/ 197 w 221"/>
                <a:gd name="T55" fmla="*/ 109 h 180"/>
                <a:gd name="T56" fmla="*/ 233 w 221"/>
                <a:gd name="T57" fmla="*/ 88 h 180"/>
                <a:gd name="T58" fmla="*/ 233 w 221"/>
                <a:gd name="T59" fmla="*/ 69 h 180"/>
                <a:gd name="T60" fmla="*/ 239 w 221"/>
                <a:gd name="T61" fmla="*/ 69 h 180"/>
                <a:gd name="T62" fmla="*/ 227 w 221"/>
                <a:gd name="T63" fmla="*/ 69 h 180"/>
                <a:gd name="T64" fmla="*/ 221 w 221"/>
                <a:gd name="T65" fmla="*/ 69 h 180"/>
                <a:gd name="T66" fmla="*/ 209 w 221"/>
                <a:gd name="T67" fmla="*/ 69 h 180"/>
                <a:gd name="T68" fmla="*/ 185 w 221"/>
                <a:gd name="T69" fmla="*/ 109 h 180"/>
                <a:gd name="T70" fmla="*/ 174 w 221"/>
                <a:gd name="T71" fmla="*/ 37 h 180"/>
                <a:gd name="T72" fmla="*/ 174 w 221"/>
                <a:gd name="T73" fmla="*/ 37 h 180"/>
                <a:gd name="T74" fmla="*/ 164 w 221"/>
                <a:gd name="T75" fmla="*/ 0 h 180"/>
                <a:gd name="T76" fmla="*/ 152 w 221"/>
                <a:gd name="T77" fmla="*/ 18 h 180"/>
                <a:gd name="T78" fmla="*/ 152 w 221"/>
                <a:gd name="T79" fmla="*/ 53 h 180"/>
                <a:gd name="T80" fmla="*/ 140 w 221"/>
                <a:gd name="T81" fmla="*/ 69 h 180"/>
                <a:gd name="T82" fmla="*/ 134 w 221"/>
                <a:gd name="T83" fmla="*/ 88 h 180"/>
                <a:gd name="T84" fmla="*/ 122 w 221"/>
                <a:gd name="T85" fmla="*/ 88 h 180"/>
                <a:gd name="T86" fmla="*/ 116 w 221"/>
                <a:gd name="T87" fmla="*/ 88 h 180"/>
                <a:gd name="T88" fmla="*/ 110 w 221"/>
                <a:gd name="T89" fmla="*/ 69 h 180"/>
                <a:gd name="T90" fmla="*/ 92 w 221"/>
                <a:gd name="T91" fmla="*/ 69 h 180"/>
                <a:gd name="T92" fmla="*/ 80 w 221"/>
                <a:gd name="T93" fmla="*/ 53 h 180"/>
                <a:gd name="T94" fmla="*/ 74 w 221"/>
                <a:gd name="T95" fmla="*/ 69 h 180"/>
                <a:gd name="T96" fmla="*/ 69 w 221"/>
                <a:gd name="T97" fmla="*/ 88 h 180"/>
                <a:gd name="T98" fmla="*/ 54 w 221"/>
                <a:gd name="T99" fmla="*/ 142 h 180"/>
                <a:gd name="T100" fmla="*/ 36 w 221"/>
                <a:gd name="T101" fmla="*/ 160 h 180"/>
                <a:gd name="T102" fmla="*/ 30 w 221"/>
                <a:gd name="T103" fmla="*/ 193 h 180"/>
                <a:gd name="T104" fmla="*/ 24 w 221"/>
                <a:gd name="T105" fmla="*/ 193 h 180"/>
                <a:gd name="T106" fmla="*/ 6 w 221"/>
                <a:gd name="T107" fmla="*/ 179 h 180"/>
                <a:gd name="T108" fmla="*/ 0 w 221"/>
                <a:gd name="T109" fmla="*/ 229 h 1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1" h="180">
                  <a:moveTo>
                    <a:pt x="0" y="78"/>
                  </a:moveTo>
                  <a:lnTo>
                    <a:pt x="0" y="84"/>
                  </a:lnTo>
                  <a:lnTo>
                    <a:pt x="0" y="96"/>
                  </a:lnTo>
                  <a:lnTo>
                    <a:pt x="6" y="102"/>
                  </a:lnTo>
                  <a:lnTo>
                    <a:pt x="12" y="120"/>
                  </a:lnTo>
                  <a:lnTo>
                    <a:pt x="12" y="138"/>
                  </a:lnTo>
                  <a:lnTo>
                    <a:pt x="30" y="144"/>
                  </a:lnTo>
                  <a:lnTo>
                    <a:pt x="36" y="150"/>
                  </a:lnTo>
                  <a:lnTo>
                    <a:pt x="18" y="174"/>
                  </a:lnTo>
                  <a:lnTo>
                    <a:pt x="36" y="180"/>
                  </a:lnTo>
                  <a:lnTo>
                    <a:pt x="48" y="180"/>
                  </a:lnTo>
                  <a:lnTo>
                    <a:pt x="77" y="180"/>
                  </a:lnTo>
                  <a:lnTo>
                    <a:pt x="95" y="180"/>
                  </a:lnTo>
                  <a:lnTo>
                    <a:pt x="113" y="174"/>
                  </a:lnTo>
                  <a:lnTo>
                    <a:pt x="113" y="162"/>
                  </a:lnTo>
                  <a:lnTo>
                    <a:pt x="113" y="150"/>
                  </a:lnTo>
                  <a:lnTo>
                    <a:pt x="131" y="144"/>
                  </a:lnTo>
                  <a:lnTo>
                    <a:pt x="137" y="138"/>
                  </a:lnTo>
                  <a:lnTo>
                    <a:pt x="149" y="138"/>
                  </a:lnTo>
                  <a:lnTo>
                    <a:pt x="155" y="114"/>
                  </a:lnTo>
                  <a:lnTo>
                    <a:pt x="167" y="102"/>
                  </a:lnTo>
                  <a:lnTo>
                    <a:pt x="155" y="90"/>
                  </a:lnTo>
                  <a:lnTo>
                    <a:pt x="173" y="90"/>
                  </a:lnTo>
                  <a:lnTo>
                    <a:pt x="173" y="84"/>
                  </a:lnTo>
                  <a:lnTo>
                    <a:pt x="179" y="66"/>
                  </a:lnTo>
                  <a:lnTo>
                    <a:pt x="167" y="54"/>
                  </a:lnTo>
                  <a:lnTo>
                    <a:pt x="179" y="36"/>
                  </a:lnTo>
                  <a:lnTo>
                    <a:pt x="215" y="30"/>
                  </a:lnTo>
                  <a:lnTo>
                    <a:pt x="215" y="24"/>
                  </a:lnTo>
                  <a:lnTo>
                    <a:pt x="221" y="24"/>
                  </a:lnTo>
                  <a:lnTo>
                    <a:pt x="209" y="24"/>
                  </a:lnTo>
                  <a:lnTo>
                    <a:pt x="203" y="24"/>
                  </a:lnTo>
                  <a:lnTo>
                    <a:pt x="191" y="24"/>
                  </a:lnTo>
                  <a:lnTo>
                    <a:pt x="167" y="36"/>
                  </a:lnTo>
                  <a:lnTo>
                    <a:pt x="161" y="12"/>
                  </a:lnTo>
                  <a:lnTo>
                    <a:pt x="155" y="0"/>
                  </a:lnTo>
                  <a:lnTo>
                    <a:pt x="143" y="6"/>
                  </a:lnTo>
                  <a:lnTo>
                    <a:pt x="143" y="18"/>
                  </a:lnTo>
                  <a:lnTo>
                    <a:pt x="131" y="24"/>
                  </a:lnTo>
                  <a:lnTo>
                    <a:pt x="125" y="30"/>
                  </a:lnTo>
                  <a:lnTo>
                    <a:pt x="113" y="30"/>
                  </a:lnTo>
                  <a:lnTo>
                    <a:pt x="107" y="30"/>
                  </a:lnTo>
                  <a:lnTo>
                    <a:pt x="101" y="24"/>
                  </a:lnTo>
                  <a:lnTo>
                    <a:pt x="83" y="24"/>
                  </a:lnTo>
                  <a:lnTo>
                    <a:pt x="71" y="18"/>
                  </a:lnTo>
                  <a:lnTo>
                    <a:pt x="65" y="24"/>
                  </a:lnTo>
                  <a:lnTo>
                    <a:pt x="60" y="30"/>
                  </a:lnTo>
                  <a:lnTo>
                    <a:pt x="54" y="48"/>
                  </a:lnTo>
                  <a:lnTo>
                    <a:pt x="36" y="54"/>
                  </a:lnTo>
                  <a:lnTo>
                    <a:pt x="30" y="66"/>
                  </a:lnTo>
                  <a:lnTo>
                    <a:pt x="24" y="66"/>
                  </a:lnTo>
                  <a:lnTo>
                    <a:pt x="6" y="60"/>
                  </a:lnTo>
                  <a:lnTo>
                    <a:pt x="0" y="78"/>
                  </a:lnTo>
                  <a:close/>
                </a:path>
              </a:pathLst>
            </a:custGeom>
            <a:solidFill>
              <a:srgbClr val="E1E1E1"/>
            </a:solidFill>
            <a:ln w="9525">
              <a:solidFill>
                <a:srgbClr val="000000"/>
              </a:solidFill>
              <a:prstDash val="solid"/>
              <a:round/>
              <a:headEnd/>
              <a:tailEnd/>
            </a:ln>
          </p:spPr>
          <p:txBody>
            <a:bodyPr/>
            <a:lstStyle/>
            <a:p>
              <a:endParaRPr lang="en-US"/>
            </a:p>
          </p:txBody>
        </p:sp>
        <p:sp>
          <p:nvSpPr>
            <p:cNvPr id="11572" name="Freeform 326"/>
            <p:cNvSpPr>
              <a:spLocks noChangeAspect="1"/>
            </p:cNvSpPr>
            <p:nvPr/>
          </p:nvSpPr>
          <p:spPr bwMode="auto">
            <a:xfrm>
              <a:off x="3067" y="1817"/>
              <a:ext cx="37" cy="20"/>
            </a:xfrm>
            <a:custGeom>
              <a:avLst/>
              <a:gdLst>
                <a:gd name="T0" fmla="*/ 45 w 36"/>
                <a:gd name="T1" fmla="*/ 0 h 18"/>
                <a:gd name="T2" fmla="*/ 27 w 36"/>
                <a:gd name="T3" fmla="*/ 16 h 18"/>
                <a:gd name="T4" fmla="*/ 0 w 36"/>
                <a:gd name="T5" fmla="*/ 30 h 18"/>
                <a:gd name="T6" fmla="*/ 6 w 36"/>
                <a:gd name="T7" fmla="*/ 46 h 18"/>
                <a:gd name="T8" fmla="*/ 39 w 36"/>
                <a:gd name="T9" fmla="*/ 30 h 18"/>
                <a:gd name="T10" fmla="*/ 33 w 36"/>
                <a:gd name="T11" fmla="*/ 16 h 18"/>
                <a:gd name="T12" fmla="*/ 45 w 36"/>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8">
                  <a:moveTo>
                    <a:pt x="36" y="0"/>
                  </a:moveTo>
                  <a:lnTo>
                    <a:pt x="18" y="6"/>
                  </a:lnTo>
                  <a:lnTo>
                    <a:pt x="0" y="12"/>
                  </a:lnTo>
                  <a:lnTo>
                    <a:pt x="6" y="18"/>
                  </a:lnTo>
                  <a:lnTo>
                    <a:pt x="30" y="12"/>
                  </a:lnTo>
                  <a:lnTo>
                    <a:pt x="24" y="6"/>
                  </a:lnTo>
                  <a:lnTo>
                    <a:pt x="36" y="0"/>
                  </a:lnTo>
                  <a:close/>
                </a:path>
              </a:pathLst>
            </a:custGeom>
            <a:solidFill>
              <a:srgbClr val="0B73BF"/>
            </a:solidFill>
            <a:ln w="9525">
              <a:solidFill>
                <a:srgbClr val="000000"/>
              </a:solidFill>
              <a:prstDash val="solid"/>
              <a:round/>
              <a:headEnd/>
              <a:tailEnd/>
            </a:ln>
          </p:spPr>
          <p:txBody>
            <a:bodyPr/>
            <a:lstStyle/>
            <a:p>
              <a:endParaRPr lang="en-US"/>
            </a:p>
          </p:txBody>
        </p:sp>
        <p:sp>
          <p:nvSpPr>
            <p:cNvPr id="11573" name="Line 327"/>
            <p:cNvSpPr>
              <a:spLocks noChangeAspect="1" noChangeShapeType="1"/>
            </p:cNvSpPr>
            <p:nvPr/>
          </p:nvSpPr>
          <p:spPr bwMode="auto">
            <a:xfrm>
              <a:off x="3759" y="1783"/>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74" name="Line 328"/>
            <p:cNvSpPr>
              <a:spLocks noChangeAspect="1" noChangeShapeType="1"/>
            </p:cNvSpPr>
            <p:nvPr/>
          </p:nvSpPr>
          <p:spPr bwMode="auto">
            <a:xfrm>
              <a:off x="3765" y="1790"/>
              <a:ext cx="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75" name="Line 329"/>
            <p:cNvSpPr>
              <a:spLocks noChangeAspect="1" noChangeShapeType="1"/>
            </p:cNvSpPr>
            <p:nvPr/>
          </p:nvSpPr>
          <p:spPr bwMode="auto">
            <a:xfrm flipH="1">
              <a:off x="3759" y="1790"/>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76" name="Line 330"/>
            <p:cNvSpPr>
              <a:spLocks noChangeAspect="1" noChangeShapeType="1"/>
            </p:cNvSpPr>
            <p:nvPr/>
          </p:nvSpPr>
          <p:spPr bwMode="auto">
            <a:xfrm flipH="1">
              <a:off x="3753" y="1797"/>
              <a:ext cx="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77" name="Line 331"/>
            <p:cNvSpPr>
              <a:spLocks noChangeAspect="1" noChangeShapeType="1"/>
            </p:cNvSpPr>
            <p:nvPr/>
          </p:nvSpPr>
          <p:spPr bwMode="auto">
            <a:xfrm>
              <a:off x="3753" y="1797"/>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78" name="Line 332"/>
            <p:cNvSpPr>
              <a:spLocks noChangeAspect="1" noChangeShapeType="1"/>
            </p:cNvSpPr>
            <p:nvPr/>
          </p:nvSpPr>
          <p:spPr bwMode="auto">
            <a:xfrm flipH="1">
              <a:off x="3746" y="1797"/>
              <a:ext cx="7"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79" name="Line 333"/>
            <p:cNvSpPr>
              <a:spLocks noChangeAspect="1" noChangeShapeType="1"/>
            </p:cNvSpPr>
            <p:nvPr/>
          </p:nvSpPr>
          <p:spPr bwMode="auto">
            <a:xfrm>
              <a:off x="3746" y="1803"/>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80" name="Line 334"/>
            <p:cNvSpPr>
              <a:spLocks noChangeAspect="1" noChangeShapeType="1"/>
            </p:cNvSpPr>
            <p:nvPr/>
          </p:nvSpPr>
          <p:spPr bwMode="auto">
            <a:xfrm>
              <a:off x="3746" y="1810"/>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81" name="Line 335"/>
            <p:cNvSpPr>
              <a:spLocks noChangeAspect="1" noChangeShapeType="1"/>
            </p:cNvSpPr>
            <p:nvPr/>
          </p:nvSpPr>
          <p:spPr bwMode="auto">
            <a:xfrm>
              <a:off x="3746" y="1817"/>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82" name="Line 336"/>
            <p:cNvSpPr>
              <a:spLocks noChangeAspect="1" noChangeShapeType="1"/>
            </p:cNvSpPr>
            <p:nvPr/>
          </p:nvSpPr>
          <p:spPr bwMode="auto">
            <a:xfrm>
              <a:off x="3759" y="1837"/>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83" name="Line 337"/>
            <p:cNvSpPr>
              <a:spLocks noChangeAspect="1" noChangeShapeType="1"/>
            </p:cNvSpPr>
            <p:nvPr/>
          </p:nvSpPr>
          <p:spPr bwMode="auto">
            <a:xfrm>
              <a:off x="3759" y="1844"/>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84" name="Line 338"/>
            <p:cNvSpPr>
              <a:spLocks noChangeAspect="1" noChangeShapeType="1"/>
            </p:cNvSpPr>
            <p:nvPr/>
          </p:nvSpPr>
          <p:spPr bwMode="auto">
            <a:xfrm>
              <a:off x="3765" y="1851"/>
              <a:ext cx="5"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85" name="Line 339"/>
            <p:cNvSpPr>
              <a:spLocks noChangeAspect="1" noChangeShapeType="1"/>
            </p:cNvSpPr>
            <p:nvPr/>
          </p:nvSpPr>
          <p:spPr bwMode="auto">
            <a:xfrm>
              <a:off x="3770" y="1858"/>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86" name="Line 340"/>
            <p:cNvSpPr>
              <a:spLocks noChangeAspect="1" noChangeShapeType="1"/>
            </p:cNvSpPr>
            <p:nvPr/>
          </p:nvSpPr>
          <p:spPr bwMode="auto">
            <a:xfrm>
              <a:off x="3770" y="1864"/>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87" name="Line 341"/>
            <p:cNvSpPr>
              <a:spLocks noChangeAspect="1" noChangeShapeType="1"/>
            </p:cNvSpPr>
            <p:nvPr/>
          </p:nvSpPr>
          <p:spPr bwMode="auto">
            <a:xfrm>
              <a:off x="3770" y="1871"/>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88" name="Line 342"/>
            <p:cNvSpPr>
              <a:spLocks noChangeAspect="1" noChangeShapeType="1"/>
            </p:cNvSpPr>
            <p:nvPr/>
          </p:nvSpPr>
          <p:spPr bwMode="auto">
            <a:xfrm flipV="1">
              <a:off x="3862" y="1844"/>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89" name="Line 343"/>
            <p:cNvSpPr>
              <a:spLocks noChangeAspect="1" noChangeShapeType="1"/>
            </p:cNvSpPr>
            <p:nvPr/>
          </p:nvSpPr>
          <p:spPr bwMode="auto">
            <a:xfrm flipV="1">
              <a:off x="3868" y="1837"/>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90" name="Line 344"/>
            <p:cNvSpPr>
              <a:spLocks noChangeAspect="1" noChangeShapeType="1"/>
            </p:cNvSpPr>
            <p:nvPr/>
          </p:nvSpPr>
          <p:spPr bwMode="auto">
            <a:xfrm flipV="1">
              <a:off x="3868" y="1817"/>
              <a:ext cx="7"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91" name="Line 345"/>
            <p:cNvSpPr>
              <a:spLocks noChangeAspect="1" noChangeShapeType="1"/>
            </p:cNvSpPr>
            <p:nvPr/>
          </p:nvSpPr>
          <p:spPr bwMode="auto">
            <a:xfrm flipH="1">
              <a:off x="3868" y="1817"/>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92" name="Line 346"/>
            <p:cNvSpPr>
              <a:spLocks noChangeAspect="1" noChangeShapeType="1"/>
            </p:cNvSpPr>
            <p:nvPr/>
          </p:nvSpPr>
          <p:spPr bwMode="auto">
            <a:xfrm flipH="1">
              <a:off x="3844" y="1810"/>
              <a:ext cx="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93" name="Line 347"/>
            <p:cNvSpPr>
              <a:spLocks noChangeAspect="1" noChangeShapeType="1"/>
            </p:cNvSpPr>
            <p:nvPr/>
          </p:nvSpPr>
          <p:spPr bwMode="auto">
            <a:xfrm flipH="1">
              <a:off x="3832" y="1810"/>
              <a:ext cx="12"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94" name="Freeform 348"/>
            <p:cNvSpPr>
              <a:spLocks noChangeAspect="1"/>
            </p:cNvSpPr>
            <p:nvPr/>
          </p:nvSpPr>
          <p:spPr bwMode="auto">
            <a:xfrm>
              <a:off x="3121" y="1837"/>
              <a:ext cx="19" cy="34"/>
            </a:xfrm>
            <a:custGeom>
              <a:avLst/>
              <a:gdLst>
                <a:gd name="T0" fmla="*/ 27 w 18"/>
                <a:gd name="T1" fmla="*/ 54 h 30"/>
                <a:gd name="T2" fmla="*/ 6 w 18"/>
                <a:gd name="T3" fmla="*/ 95 h 30"/>
                <a:gd name="T4" fmla="*/ 0 w 18"/>
                <a:gd name="T5" fmla="*/ 95 h 30"/>
                <a:gd name="T6" fmla="*/ 0 w 18"/>
                <a:gd name="T7" fmla="*/ 37 h 30"/>
                <a:gd name="T8" fmla="*/ 6 w 18"/>
                <a:gd name="T9" fmla="*/ 0 h 30"/>
                <a:gd name="T10" fmla="*/ 27 w 18"/>
                <a:gd name="T11" fmla="*/ 18 h 30"/>
                <a:gd name="T12" fmla="*/ 27 w 18"/>
                <a:gd name="T13" fmla="*/ 54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18" y="18"/>
                  </a:moveTo>
                  <a:lnTo>
                    <a:pt x="6" y="30"/>
                  </a:lnTo>
                  <a:lnTo>
                    <a:pt x="0" y="30"/>
                  </a:lnTo>
                  <a:lnTo>
                    <a:pt x="0" y="12"/>
                  </a:lnTo>
                  <a:lnTo>
                    <a:pt x="6" y="0"/>
                  </a:lnTo>
                  <a:lnTo>
                    <a:pt x="18" y="6"/>
                  </a:lnTo>
                  <a:lnTo>
                    <a:pt x="18" y="18"/>
                  </a:lnTo>
                  <a:close/>
                </a:path>
              </a:pathLst>
            </a:custGeom>
            <a:solidFill>
              <a:srgbClr val="E1E1E1"/>
            </a:solidFill>
            <a:ln w="9525">
              <a:solidFill>
                <a:srgbClr val="000000"/>
              </a:solidFill>
              <a:prstDash val="solid"/>
              <a:round/>
              <a:headEnd/>
              <a:tailEnd/>
            </a:ln>
          </p:spPr>
          <p:txBody>
            <a:bodyPr/>
            <a:lstStyle/>
            <a:p>
              <a:endParaRPr lang="en-US"/>
            </a:p>
          </p:txBody>
        </p:sp>
        <p:sp>
          <p:nvSpPr>
            <p:cNvPr id="11595" name="Freeform 349"/>
            <p:cNvSpPr>
              <a:spLocks noChangeAspect="1"/>
            </p:cNvSpPr>
            <p:nvPr/>
          </p:nvSpPr>
          <p:spPr bwMode="auto">
            <a:xfrm>
              <a:off x="3128" y="1776"/>
              <a:ext cx="104" cy="115"/>
            </a:xfrm>
            <a:custGeom>
              <a:avLst/>
              <a:gdLst>
                <a:gd name="T0" fmla="*/ 75 w 102"/>
                <a:gd name="T1" fmla="*/ 37 h 102"/>
                <a:gd name="T2" fmla="*/ 45 w 102"/>
                <a:gd name="T3" fmla="*/ 37 h 102"/>
                <a:gd name="T4" fmla="*/ 12 w 102"/>
                <a:gd name="T5" fmla="*/ 37 h 102"/>
                <a:gd name="T6" fmla="*/ 6 w 102"/>
                <a:gd name="T7" fmla="*/ 37 h 102"/>
                <a:gd name="T8" fmla="*/ 6 w 102"/>
                <a:gd name="T9" fmla="*/ 69 h 102"/>
                <a:gd name="T10" fmla="*/ 0 w 102"/>
                <a:gd name="T11" fmla="*/ 88 h 102"/>
                <a:gd name="T12" fmla="*/ 0 w 102"/>
                <a:gd name="T13" fmla="*/ 88 h 102"/>
                <a:gd name="T14" fmla="*/ 0 w 102"/>
                <a:gd name="T15" fmla="*/ 160 h 102"/>
                <a:gd name="T16" fmla="*/ 12 w 102"/>
                <a:gd name="T17" fmla="*/ 178 h 102"/>
                <a:gd name="T18" fmla="*/ 12 w 102"/>
                <a:gd name="T19" fmla="*/ 212 h 102"/>
                <a:gd name="T20" fmla="*/ 0 w 102"/>
                <a:gd name="T21" fmla="*/ 248 h 102"/>
                <a:gd name="T22" fmla="*/ 0 w 102"/>
                <a:gd name="T23" fmla="*/ 263 h 102"/>
                <a:gd name="T24" fmla="*/ 24 w 102"/>
                <a:gd name="T25" fmla="*/ 302 h 102"/>
                <a:gd name="T26" fmla="*/ 63 w 102"/>
                <a:gd name="T27" fmla="*/ 229 h 102"/>
                <a:gd name="T28" fmla="*/ 85 w 102"/>
                <a:gd name="T29" fmla="*/ 193 h 102"/>
                <a:gd name="T30" fmla="*/ 102 w 102"/>
                <a:gd name="T31" fmla="*/ 178 h 102"/>
                <a:gd name="T32" fmla="*/ 102 w 102"/>
                <a:gd name="T33" fmla="*/ 53 h 102"/>
                <a:gd name="T34" fmla="*/ 120 w 102"/>
                <a:gd name="T35" fmla="*/ 18 h 102"/>
                <a:gd name="T36" fmla="*/ 114 w 102"/>
                <a:gd name="T37" fmla="*/ 0 h 102"/>
                <a:gd name="T38" fmla="*/ 96 w 102"/>
                <a:gd name="T39" fmla="*/ 18 h 102"/>
                <a:gd name="T40" fmla="*/ 75 w 102"/>
                <a:gd name="T41" fmla="*/ 37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02">
                  <a:moveTo>
                    <a:pt x="66" y="12"/>
                  </a:moveTo>
                  <a:lnTo>
                    <a:pt x="36" y="12"/>
                  </a:lnTo>
                  <a:lnTo>
                    <a:pt x="12" y="12"/>
                  </a:lnTo>
                  <a:lnTo>
                    <a:pt x="6" y="12"/>
                  </a:lnTo>
                  <a:lnTo>
                    <a:pt x="6" y="24"/>
                  </a:lnTo>
                  <a:lnTo>
                    <a:pt x="0" y="30"/>
                  </a:lnTo>
                  <a:lnTo>
                    <a:pt x="0" y="54"/>
                  </a:lnTo>
                  <a:lnTo>
                    <a:pt x="12" y="60"/>
                  </a:lnTo>
                  <a:lnTo>
                    <a:pt x="12" y="72"/>
                  </a:lnTo>
                  <a:lnTo>
                    <a:pt x="0" y="84"/>
                  </a:lnTo>
                  <a:lnTo>
                    <a:pt x="0" y="90"/>
                  </a:lnTo>
                  <a:lnTo>
                    <a:pt x="24" y="102"/>
                  </a:lnTo>
                  <a:lnTo>
                    <a:pt x="54" y="78"/>
                  </a:lnTo>
                  <a:lnTo>
                    <a:pt x="72" y="66"/>
                  </a:lnTo>
                  <a:lnTo>
                    <a:pt x="84" y="60"/>
                  </a:lnTo>
                  <a:lnTo>
                    <a:pt x="84" y="18"/>
                  </a:lnTo>
                  <a:lnTo>
                    <a:pt x="102" y="6"/>
                  </a:lnTo>
                  <a:lnTo>
                    <a:pt x="96" y="0"/>
                  </a:lnTo>
                  <a:lnTo>
                    <a:pt x="78" y="6"/>
                  </a:lnTo>
                  <a:lnTo>
                    <a:pt x="66" y="12"/>
                  </a:lnTo>
                  <a:close/>
                </a:path>
              </a:pathLst>
            </a:custGeom>
            <a:solidFill>
              <a:srgbClr val="415A6B"/>
            </a:solidFill>
            <a:ln w="9525">
              <a:solidFill>
                <a:srgbClr val="000000"/>
              </a:solidFill>
              <a:prstDash val="solid"/>
              <a:round/>
              <a:headEnd/>
              <a:tailEnd/>
            </a:ln>
          </p:spPr>
          <p:txBody>
            <a:bodyPr/>
            <a:lstStyle/>
            <a:p>
              <a:endParaRPr lang="en-US"/>
            </a:p>
          </p:txBody>
        </p:sp>
        <p:sp>
          <p:nvSpPr>
            <p:cNvPr id="11596" name="Freeform 350"/>
            <p:cNvSpPr>
              <a:spLocks noChangeAspect="1"/>
            </p:cNvSpPr>
            <p:nvPr/>
          </p:nvSpPr>
          <p:spPr bwMode="auto">
            <a:xfrm>
              <a:off x="3637" y="1682"/>
              <a:ext cx="140" cy="108"/>
            </a:xfrm>
            <a:custGeom>
              <a:avLst/>
              <a:gdLst>
                <a:gd name="T0" fmla="*/ 132 w 138"/>
                <a:gd name="T1" fmla="*/ 243 h 96"/>
                <a:gd name="T2" fmla="*/ 118 w 138"/>
                <a:gd name="T3" fmla="*/ 243 h 96"/>
                <a:gd name="T4" fmla="*/ 87 w 138"/>
                <a:gd name="T5" fmla="*/ 277 h 96"/>
                <a:gd name="T6" fmla="*/ 81 w 138"/>
                <a:gd name="T7" fmla="*/ 206 h 96"/>
                <a:gd name="T8" fmla="*/ 81 w 138"/>
                <a:gd name="T9" fmla="*/ 206 h 96"/>
                <a:gd name="T10" fmla="*/ 75 w 138"/>
                <a:gd name="T11" fmla="*/ 178 h 96"/>
                <a:gd name="T12" fmla="*/ 63 w 138"/>
                <a:gd name="T13" fmla="*/ 190 h 96"/>
                <a:gd name="T14" fmla="*/ 63 w 138"/>
                <a:gd name="T15" fmla="*/ 226 h 96"/>
                <a:gd name="T16" fmla="*/ 51 w 138"/>
                <a:gd name="T17" fmla="*/ 243 h 96"/>
                <a:gd name="T18" fmla="*/ 45 w 138"/>
                <a:gd name="T19" fmla="*/ 260 h 96"/>
                <a:gd name="T20" fmla="*/ 24 w 138"/>
                <a:gd name="T21" fmla="*/ 260 h 96"/>
                <a:gd name="T22" fmla="*/ 18 w 138"/>
                <a:gd name="T23" fmla="*/ 260 h 96"/>
                <a:gd name="T24" fmla="*/ 12 w 138"/>
                <a:gd name="T25" fmla="*/ 243 h 96"/>
                <a:gd name="T26" fmla="*/ 18 w 138"/>
                <a:gd name="T27" fmla="*/ 178 h 96"/>
                <a:gd name="T28" fmla="*/ 18 w 138"/>
                <a:gd name="T29" fmla="*/ 159 h 96"/>
                <a:gd name="T30" fmla="*/ 6 w 138"/>
                <a:gd name="T31" fmla="*/ 141 h 96"/>
                <a:gd name="T32" fmla="*/ 0 w 138"/>
                <a:gd name="T33" fmla="*/ 105 h 96"/>
                <a:gd name="T34" fmla="*/ 30 w 138"/>
                <a:gd name="T35" fmla="*/ 18 h 96"/>
                <a:gd name="T36" fmla="*/ 51 w 138"/>
                <a:gd name="T37" fmla="*/ 0 h 96"/>
                <a:gd name="T38" fmla="*/ 75 w 138"/>
                <a:gd name="T39" fmla="*/ 0 h 96"/>
                <a:gd name="T40" fmla="*/ 93 w 138"/>
                <a:gd name="T41" fmla="*/ 37 h 96"/>
                <a:gd name="T42" fmla="*/ 51 w 138"/>
                <a:gd name="T43" fmla="*/ 69 h 96"/>
                <a:gd name="T44" fmla="*/ 51 w 138"/>
                <a:gd name="T45" fmla="*/ 105 h 96"/>
                <a:gd name="T46" fmla="*/ 81 w 138"/>
                <a:gd name="T47" fmla="*/ 124 h 96"/>
                <a:gd name="T48" fmla="*/ 118 w 138"/>
                <a:gd name="T49" fmla="*/ 124 h 96"/>
                <a:gd name="T50" fmla="*/ 126 w 138"/>
                <a:gd name="T51" fmla="*/ 178 h 96"/>
                <a:gd name="T52" fmla="*/ 144 w 138"/>
                <a:gd name="T53" fmla="*/ 178 h 96"/>
                <a:gd name="T54" fmla="*/ 156 w 138"/>
                <a:gd name="T55" fmla="*/ 243 h 96"/>
                <a:gd name="T56" fmla="*/ 150 w 138"/>
                <a:gd name="T57" fmla="*/ 243 h 96"/>
                <a:gd name="T58" fmla="*/ 150 w 138"/>
                <a:gd name="T59" fmla="*/ 243 h 96"/>
                <a:gd name="T60" fmla="*/ 138 w 138"/>
                <a:gd name="T61" fmla="*/ 243 h 96"/>
                <a:gd name="T62" fmla="*/ 132 w 138"/>
                <a:gd name="T63" fmla="*/ 243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8" h="96">
                  <a:moveTo>
                    <a:pt x="114" y="84"/>
                  </a:moveTo>
                  <a:lnTo>
                    <a:pt x="102" y="84"/>
                  </a:lnTo>
                  <a:lnTo>
                    <a:pt x="78" y="96"/>
                  </a:lnTo>
                  <a:lnTo>
                    <a:pt x="72" y="72"/>
                  </a:lnTo>
                  <a:lnTo>
                    <a:pt x="66" y="60"/>
                  </a:lnTo>
                  <a:lnTo>
                    <a:pt x="54" y="66"/>
                  </a:lnTo>
                  <a:lnTo>
                    <a:pt x="54" y="78"/>
                  </a:lnTo>
                  <a:lnTo>
                    <a:pt x="42" y="84"/>
                  </a:lnTo>
                  <a:lnTo>
                    <a:pt x="36" y="90"/>
                  </a:lnTo>
                  <a:lnTo>
                    <a:pt x="24" y="90"/>
                  </a:lnTo>
                  <a:lnTo>
                    <a:pt x="18" y="90"/>
                  </a:lnTo>
                  <a:lnTo>
                    <a:pt x="12" y="84"/>
                  </a:lnTo>
                  <a:lnTo>
                    <a:pt x="18" y="60"/>
                  </a:lnTo>
                  <a:lnTo>
                    <a:pt x="18" y="54"/>
                  </a:lnTo>
                  <a:lnTo>
                    <a:pt x="6" y="48"/>
                  </a:lnTo>
                  <a:lnTo>
                    <a:pt x="0" y="36"/>
                  </a:lnTo>
                  <a:lnTo>
                    <a:pt x="30" y="6"/>
                  </a:lnTo>
                  <a:lnTo>
                    <a:pt x="42" y="0"/>
                  </a:lnTo>
                  <a:lnTo>
                    <a:pt x="66" y="0"/>
                  </a:lnTo>
                  <a:lnTo>
                    <a:pt x="84" y="12"/>
                  </a:lnTo>
                  <a:lnTo>
                    <a:pt x="42" y="24"/>
                  </a:lnTo>
                  <a:lnTo>
                    <a:pt x="42" y="36"/>
                  </a:lnTo>
                  <a:lnTo>
                    <a:pt x="72" y="42"/>
                  </a:lnTo>
                  <a:lnTo>
                    <a:pt x="102" y="42"/>
                  </a:lnTo>
                  <a:lnTo>
                    <a:pt x="108" y="60"/>
                  </a:lnTo>
                  <a:lnTo>
                    <a:pt x="126" y="60"/>
                  </a:lnTo>
                  <a:lnTo>
                    <a:pt x="138" y="84"/>
                  </a:lnTo>
                  <a:lnTo>
                    <a:pt x="132" y="84"/>
                  </a:lnTo>
                  <a:lnTo>
                    <a:pt x="120" y="84"/>
                  </a:lnTo>
                  <a:lnTo>
                    <a:pt x="114" y="84"/>
                  </a:lnTo>
                  <a:close/>
                </a:path>
              </a:pathLst>
            </a:custGeom>
            <a:solidFill>
              <a:srgbClr val="990033"/>
            </a:solidFill>
            <a:ln w="9525">
              <a:solidFill>
                <a:srgbClr val="000000"/>
              </a:solidFill>
              <a:prstDash val="solid"/>
              <a:round/>
              <a:headEnd/>
              <a:tailEnd/>
            </a:ln>
          </p:spPr>
          <p:txBody>
            <a:bodyPr/>
            <a:lstStyle/>
            <a:p>
              <a:endParaRPr lang="en-US"/>
            </a:p>
          </p:txBody>
        </p:sp>
        <p:sp>
          <p:nvSpPr>
            <p:cNvPr id="11597" name="Freeform 351"/>
            <p:cNvSpPr>
              <a:spLocks noChangeAspect="1"/>
            </p:cNvSpPr>
            <p:nvPr/>
          </p:nvSpPr>
          <p:spPr bwMode="auto">
            <a:xfrm>
              <a:off x="3419" y="1587"/>
              <a:ext cx="261" cy="189"/>
            </a:xfrm>
            <a:custGeom>
              <a:avLst/>
              <a:gdLst>
                <a:gd name="T0" fmla="*/ 213 w 257"/>
                <a:gd name="T1" fmla="*/ 417 h 168"/>
                <a:gd name="T2" fmla="*/ 150 w 257"/>
                <a:gd name="T3" fmla="*/ 312 h 168"/>
                <a:gd name="T4" fmla="*/ 132 w 257"/>
                <a:gd name="T5" fmla="*/ 294 h 168"/>
                <a:gd name="T6" fmla="*/ 113 w 257"/>
                <a:gd name="T7" fmla="*/ 277 h 168"/>
                <a:gd name="T8" fmla="*/ 87 w 257"/>
                <a:gd name="T9" fmla="*/ 206 h 168"/>
                <a:gd name="T10" fmla="*/ 69 w 257"/>
                <a:gd name="T11" fmla="*/ 178 h 168"/>
                <a:gd name="T12" fmla="*/ 57 w 257"/>
                <a:gd name="T13" fmla="*/ 206 h 168"/>
                <a:gd name="T14" fmla="*/ 45 w 257"/>
                <a:gd name="T15" fmla="*/ 226 h 168"/>
                <a:gd name="T16" fmla="*/ 51 w 257"/>
                <a:gd name="T17" fmla="*/ 260 h 168"/>
                <a:gd name="T18" fmla="*/ 18 w 257"/>
                <a:gd name="T19" fmla="*/ 243 h 168"/>
                <a:gd name="T20" fmla="*/ 12 w 257"/>
                <a:gd name="T21" fmla="*/ 141 h 168"/>
                <a:gd name="T22" fmla="*/ 6 w 257"/>
                <a:gd name="T23" fmla="*/ 88 h 168"/>
                <a:gd name="T24" fmla="*/ 0 w 257"/>
                <a:gd name="T25" fmla="*/ 37 h 168"/>
                <a:gd name="T26" fmla="*/ 51 w 257"/>
                <a:gd name="T27" fmla="*/ 0 h 168"/>
                <a:gd name="T28" fmla="*/ 69 w 257"/>
                <a:gd name="T29" fmla="*/ 37 h 168"/>
                <a:gd name="T30" fmla="*/ 93 w 257"/>
                <a:gd name="T31" fmla="*/ 53 h 168"/>
                <a:gd name="T32" fmla="*/ 113 w 257"/>
                <a:gd name="T33" fmla="*/ 124 h 168"/>
                <a:gd name="T34" fmla="*/ 132 w 257"/>
                <a:gd name="T35" fmla="*/ 124 h 168"/>
                <a:gd name="T36" fmla="*/ 171 w 257"/>
                <a:gd name="T37" fmla="*/ 124 h 168"/>
                <a:gd name="T38" fmla="*/ 195 w 257"/>
                <a:gd name="T39" fmla="*/ 124 h 168"/>
                <a:gd name="T40" fmla="*/ 213 w 257"/>
                <a:gd name="T41" fmla="*/ 159 h 168"/>
                <a:gd name="T42" fmla="*/ 213 w 257"/>
                <a:gd name="T43" fmla="*/ 206 h 168"/>
                <a:gd name="T44" fmla="*/ 231 w 257"/>
                <a:gd name="T45" fmla="*/ 226 h 168"/>
                <a:gd name="T46" fmla="*/ 247 w 257"/>
                <a:gd name="T47" fmla="*/ 260 h 168"/>
                <a:gd name="T48" fmla="*/ 281 w 257"/>
                <a:gd name="T49" fmla="*/ 190 h 168"/>
                <a:gd name="T50" fmla="*/ 293 w 257"/>
                <a:gd name="T51" fmla="*/ 243 h 168"/>
                <a:gd name="T52" fmla="*/ 281 w 257"/>
                <a:gd name="T53" fmla="*/ 260 h 168"/>
                <a:gd name="T54" fmla="*/ 247 w 257"/>
                <a:gd name="T55" fmla="*/ 345 h 168"/>
                <a:gd name="T56" fmla="*/ 255 w 257"/>
                <a:gd name="T57" fmla="*/ 385 h 168"/>
                <a:gd name="T58" fmla="*/ 269 w 257"/>
                <a:gd name="T59" fmla="*/ 398 h 168"/>
                <a:gd name="T60" fmla="*/ 269 w 257"/>
                <a:gd name="T61" fmla="*/ 417 h 168"/>
                <a:gd name="T62" fmla="*/ 263 w 257"/>
                <a:gd name="T63" fmla="*/ 487 h 168"/>
                <a:gd name="T64" fmla="*/ 239 w 257"/>
                <a:gd name="T65" fmla="*/ 487 h 168"/>
                <a:gd name="T66" fmla="*/ 224 w 257"/>
                <a:gd name="T67" fmla="*/ 469 h 168"/>
                <a:gd name="T68" fmla="*/ 213 w 257"/>
                <a:gd name="T69" fmla="*/ 417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7" h="168">
                  <a:moveTo>
                    <a:pt x="186" y="144"/>
                  </a:moveTo>
                  <a:lnTo>
                    <a:pt x="132" y="108"/>
                  </a:lnTo>
                  <a:lnTo>
                    <a:pt x="114" y="102"/>
                  </a:lnTo>
                  <a:lnTo>
                    <a:pt x="96" y="96"/>
                  </a:lnTo>
                  <a:lnTo>
                    <a:pt x="78" y="72"/>
                  </a:lnTo>
                  <a:lnTo>
                    <a:pt x="60" y="60"/>
                  </a:lnTo>
                  <a:lnTo>
                    <a:pt x="48" y="72"/>
                  </a:lnTo>
                  <a:lnTo>
                    <a:pt x="36" y="78"/>
                  </a:lnTo>
                  <a:lnTo>
                    <a:pt x="42" y="90"/>
                  </a:lnTo>
                  <a:lnTo>
                    <a:pt x="18" y="84"/>
                  </a:lnTo>
                  <a:lnTo>
                    <a:pt x="12" y="48"/>
                  </a:lnTo>
                  <a:lnTo>
                    <a:pt x="6" y="30"/>
                  </a:lnTo>
                  <a:lnTo>
                    <a:pt x="0" y="12"/>
                  </a:lnTo>
                  <a:lnTo>
                    <a:pt x="42" y="0"/>
                  </a:lnTo>
                  <a:lnTo>
                    <a:pt x="60" y="12"/>
                  </a:lnTo>
                  <a:lnTo>
                    <a:pt x="84" y="18"/>
                  </a:lnTo>
                  <a:lnTo>
                    <a:pt x="96" y="42"/>
                  </a:lnTo>
                  <a:lnTo>
                    <a:pt x="114" y="42"/>
                  </a:lnTo>
                  <a:lnTo>
                    <a:pt x="150" y="42"/>
                  </a:lnTo>
                  <a:lnTo>
                    <a:pt x="168" y="42"/>
                  </a:lnTo>
                  <a:lnTo>
                    <a:pt x="186" y="54"/>
                  </a:lnTo>
                  <a:lnTo>
                    <a:pt x="186" y="72"/>
                  </a:lnTo>
                  <a:lnTo>
                    <a:pt x="203" y="78"/>
                  </a:lnTo>
                  <a:lnTo>
                    <a:pt x="215" y="90"/>
                  </a:lnTo>
                  <a:lnTo>
                    <a:pt x="245" y="66"/>
                  </a:lnTo>
                  <a:lnTo>
                    <a:pt x="257" y="84"/>
                  </a:lnTo>
                  <a:lnTo>
                    <a:pt x="245" y="90"/>
                  </a:lnTo>
                  <a:lnTo>
                    <a:pt x="215" y="120"/>
                  </a:lnTo>
                  <a:lnTo>
                    <a:pt x="221" y="132"/>
                  </a:lnTo>
                  <a:lnTo>
                    <a:pt x="233" y="138"/>
                  </a:lnTo>
                  <a:lnTo>
                    <a:pt x="233" y="144"/>
                  </a:lnTo>
                  <a:lnTo>
                    <a:pt x="227" y="168"/>
                  </a:lnTo>
                  <a:lnTo>
                    <a:pt x="209" y="168"/>
                  </a:lnTo>
                  <a:lnTo>
                    <a:pt x="197" y="162"/>
                  </a:lnTo>
                  <a:lnTo>
                    <a:pt x="186" y="144"/>
                  </a:lnTo>
                  <a:close/>
                </a:path>
              </a:pathLst>
            </a:custGeom>
            <a:solidFill>
              <a:srgbClr val="415A6B"/>
            </a:solidFill>
            <a:ln w="9525">
              <a:solidFill>
                <a:srgbClr val="000000"/>
              </a:solidFill>
              <a:prstDash val="solid"/>
              <a:round/>
              <a:headEnd/>
              <a:tailEnd/>
            </a:ln>
          </p:spPr>
          <p:txBody>
            <a:bodyPr/>
            <a:lstStyle/>
            <a:p>
              <a:endParaRPr lang="en-US"/>
            </a:p>
          </p:txBody>
        </p:sp>
        <p:sp>
          <p:nvSpPr>
            <p:cNvPr id="11598" name="Freeform 352"/>
            <p:cNvSpPr>
              <a:spLocks noChangeAspect="1"/>
            </p:cNvSpPr>
            <p:nvPr/>
          </p:nvSpPr>
          <p:spPr bwMode="auto">
            <a:xfrm>
              <a:off x="2856" y="1662"/>
              <a:ext cx="42" cy="33"/>
            </a:xfrm>
            <a:custGeom>
              <a:avLst/>
              <a:gdLst>
                <a:gd name="T0" fmla="*/ 12 w 42"/>
                <a:gd name="T1" fmla="*/ 70 h 30"/>
                <a:gd name="T2" fmla="*/ 0 w 42"/>
                <a:gd name="T3" fmla="*/ 28 h 30"/>
                <a:gd name="T4" fmla="*/ 6 w 42"/>
                <a:gd name="T5" fmla="*/ 28 h 30"/>
                <a:gd name="T6" fmla="*/ 6 w 42"/>
                <a:gd name="T7" fmla="*/ 15 h 30"/>
                <a:gd name="T8" fmla="*/ 12 w 42"/>
                <a:gd name="T9" fmla="*/ 15 h 30"/>
                <a:gd name="T10" fmla="*/ 12 w 42"/>
                <a:gd name="T11" fmla="*/ 15 h 30"/>
                <a:gd name="T12" fmla="*/ 18 w 42"/>
                <a:gd name="T13" fmla="*/ 15 h 30"/>
                <a:gd name="T14" fmla="*/ 18 w 42"/>
                <a:gd name="T15" fmla="*/ 15 h 30"/>
                <a:gd name="T16" fmla="*/ 24 w 42"/>
                <a:gd name="T17" fmla="*/ 15 h 30"/>
                <a:gd name="T18" fmla="*/ 24 w 42"/>
                <a:gd name="T19" fmla="*/ 15 h 30"/>
                <a:gd name="T20" fmla="*/ 30 w 42"/>
                <a:gd name="T21" fmla="*/ 0 h 30"/>
                <a:gd name="T22" fmla="*/ 36 w 42"/>
                <a:gd name="T23" fmla="*/ 15 h 30"/>
                <a:gd name="T24" fmla="*/ 36 w 42"/>
                <a:gd name="T25" fmla="*/ 15 h 30"/>
                <a:gd name="T26" fmla="*/ 42 w 42"/>
                <a:gd name="T27" fmla="*/ 15 h 30"/>
                <a:gd name="T28" fmla="*/ 42 w 42"/>
                <a:gd name="T29" fmla="*/ 57 h 30"/>
                <a:gd name="T30" fmla="*/ 12 w 42"/>
                <a:gd name="T31" fmla="*/ 70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30">
                  <a:moveTo>
                    <a:pt x="12" y="30"/>
                  </a:moveTo>
                  <a:lnTo>
                    <a:pt x="0" y="12"/>
                  </a:lnTo>
                  <a:lnTo>
                    <a:pt x="6" y="12"/>
                  </a:lnTo>
                  <a:lnTo>
                    <a:pt x="6" y="6"/>
                  </a:lnTo>
                  <a:lnTo>
                    <a:pt x="12" y="6"/>
                  </a:lnTo>
                  <a:lnTo>
                    <a:pt x="18" y="6"/>
                  </a:lnTo>
                  <a:lnTo>
                    <a:pt x="24" y="6"/>
                  </a:lnTo>
                  <a:lnTo>
                    <a:pt x="30" y="0"/>
                  </a:lnTo>
                  <a:lnTo>
                    <a:pt x="36" y="6"/>
                  </a:lnTo>
                  <a:lnTo>
                    <a:pt x="42" y="6"/>
                  </a:lnTo>
                  <a:lnTo>
                    <a:pt x="42" y="24"/>
                  </a:lnTo>
                  <a:lnTo>
                    <a:pt x="12" y="30"/>
                  </a:lnTo>
                  <a:close/>
                </a:path>
              </a:pathLst>
            </a:custGeom>
            <a:solidFill>
              <a:srgbClr val="990033"/>
            </a:solidFill>
            <a:ln w="9525">
              <a:solidFill>
                <a:srgbClr val="000000"/>
              </a:solidFill>
              <a:prstDash val="solid"/>
              <a:round/>
              <a:headEnd/>
              <a:tailEnd/>
            </a:ln>
          </p:spPr>
          <p:txBody>
            <a:bodyPr/>
            <a:lstStyle/>
            <a:p>
              <a:endParaRPr lang="en-US"/>
            </a:p>
          </p:txBody>
        </p:sp>
        <p:sp>
          <p:nvSpPr>
            <p:cNvPr id="11599" name="Freeform 353"/>
            <p:cNvSpPr>
              <a:spLocks noChangeAspect="1"/>
            </p:cNvSpPr>
            <p:nvPr/>
          </p:nvSpPr>
          <p:spPr bwMode="auto">
            <a:xfrm>
              <a:off x="2886" y="1621"/>
              <a:ext cx="97" cy="68"/>
            </a:xfrm>
            <a:custGeom>
              <a:avLst/>
              <a:gdLst>
                <a:gd name="T0" fmla="*/ 6 w 95"/>
                <a:gd name="T1" fmla="*/ 18 h 60"/>
                <a:gd name="T2" fmla="*/ 6 w 95"/>
                <a:gd name="T3" fmla="*/ 0 h 60"/>
                <a:gd name="T4" fmla="*/ 0 w 95"/>
                <a:gd name="T5" fmla="*/ 37 h 60"/>
                <a:gd name="T6" fmla="*/ 12 w 95"/>
                <a:gd name="T7" fmla="*/ 75 h 60"/>
                <a:gd name="T8" fmla="*/ 0 w 95"/>
                <a:gd name="T9" fmla="*/ 110 h 60"/>
                <a:gd name="T10" fmla="*/ 6 w 95"/>
                <a:gd name="T11" fmla="*/ 128 h 60"/>
                <a:gd name="T12" fmla="*/ 12 w 95"/>
                <a:gd name="T13" fmla="*/ 128 h 60"/>
                <a:gd name="T14" fmla="*/ 12 w 95"/>
                <a:gd name="T15" fmla="*/ 185 h 60"/>
                <a:gd name="T16" fmla="*/ 39 w 95"/>
                <a:gd name="T17" fmla="*/ 164 h 60"/>
                <a:gd name="T18" fmla="*/ 69 w 95"/>
                <a:gd name="T19" fmla="*/ 185 h 60"/>
                <a:gd name="T20" fmla="*/ 78 w 95"/>
                <a:gd name="T21" fmla="*/ 164 h 60"/>
                <a:gd name="T22" fmla="*/ 78 w 95"/>
                <a:gd name="T23" fmla="*/ 145 h 60"/>
                <a:gd name="T24" fmla="*/ 88 w 95"/>
                <a:gd name="T25" fmla="*/ 145 h 60"/>
                <a:gd name="T26" fmla="*/ 113 w 95"/>
                <a:gd name="T27" fmla="*/ 145 h 60"/>
                <a:gd name="T28" fmla="*/ 101 w 95"/>
                <a:gd name="T29" fmla="*/ 110 h 60"/>
                <a:gd name="T30" fmla="*/ 107 w 95"/>
                <a:gd name="T31" fmla="*/ 95 h 60"/>
                <a:gd name="T32" fmla="*/ 113 w 95"/>
                <a:gd name="T33" fmla="*/ 54 h 60"/>
                <a:gd name="T34" fmla="*/ 113 w 95"/>
                <a:gd name="T35" fmla="*/ 37 h 60"/>
                <a:gd name="T36" fmla="*/ 78 w 95"/>
                <a:gd name="T37" fmla="*/ 18 h 60"/>
                <a:gd name="T38" fmla="*/ 51 w 95"/>
                <a:gd name="T39" fmla="*/ 37 h 60"/>
                <a:gd name="T40" fmla="*/ 33 w 95"/>
                <a:gd name="T41" fmla="*/ 37 h 60"/>
                <a:gd name="T42" fmla="*/ 6 w 95"/>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 h="60">
                  <a:moveTo>
                    <a:pt x="6" y="6"/>
                  </a:moveTo>
                  <a:lnTo>
                    <a:pt x="6" y="0"/>
                  </a:lnTo>
                  <a:lnTo>
                    <a:pt x="0" y="12"/>
                  </a:lnTo>
                  <a:lnTo>
                    <a:pt x="12" y="24"/>
                  </a:lnTo>
                  <a:lnTo>
                    <a:pt x="0" y="36"/>
                  </a:lnTo>
                  <a:lnTo>
                    <a:pt x="6" y="42"/>
                  </a:lnTo>
                  <a:lnTo>
                    <a:pt x="12" y="42"/>
                  </a:lnTo>
                  <a:lnTo>
                    <a:pt x="12" y="60"/>
                  </a:lnTo>
                  <a:lnTo>
                    <a:pt x="30" y="54"/>
                  </a:lnTo>
                  <a:lnTo>
                    <a:pt x="60" y="60"/>
                  </a:lnTo>
                  <a:lnTo>
                    <a:pt x="66" y="54"/>
                  </a:lnTo>
                  <a:lnTo>
                    <a:pt x="66" y="48"/>
                  </a:lnTo>
                  <a:lnTo>
                    <a:pt x="71" y="48"/>
                  </a:lnTo>
                  <a:lnTo>
                    <a:pt x="95" y="48"/>
                  </a:lnTo>
                  <a:lnTo>
                    <a:pt x="83" y="36"/>
                  </a:lnTo>
                  <a:lnTo>
                    <a:pt x="89" y="30"/>
                  </a:lnTo>
                  <a:lnTo>
                    <a:pt x="95" y="18"/>
                  </a:lnTo>
                  <a:lnTo>
                    <a:pt x="95" y="12"/>
                  </a:lnTo>
                  <a:lnTo>
                    <a:pt x="66" y="6"/>
                  </a:lnTo>
                  <a:lnTo>
                    <a:pt x="42" y="12"/>
                  </a:lnTo>
                  <a:lnTo>
                    <a:pt x="24" y="12"/>
                  </a:lnTo>
                  <a:lnTo>
                    <a:pt x="6" y="6"/>
                  </a:lnTo>
                  <a:close/>
                </a:path>
              </a:pathLst>
            </a:custGeom>
            <a:solidFill>
              <a:srgbClr val="990033"/>
            </a:solidFill>
            <a:ln w="9525">
              <a:solidFill>
                <a:srgbClr val="000000"/>
              </a:solidFill>
              <a:prstDash val="solid"/>
              <a:round/>
              <a:headEnd/>
              <a:tailEnd/>
            </a:ln>
          </p:spPr>
          <p:txBody>
            <a:bodyPr/>
            <a:lstStyle/>
            <a:p>
              <a:endParaRPr lang="en-US"/>
            </a:p>
          </p:txBody>
        </p:sp>
        <p:sp>
          <p:nvSpPr>
            <p:cNvPr id="11600" name="Freeform 354"/>
            <p:cNvSpPr>
              <a:spLocks noChangeAspect="1"/>
            </p:cNvSpPr>
            <p:nvPr/>
          </p:nvSpPr>
          <p:spPr bwMode="auto">
            <a:xfrm>
              <a:off x="2836" y="1662"/>
              <a:ext cx="32" cy="60"/>
            </a:xfrm>
            <a:custGeom>
              <a:avLst/>
              <a:gdLst>
                <a:gd name="T0" fmla="*/ 0 w 30"/>
                <a:gd name="T1" fmla="*/ 30 h 54"/>
                <a:gd name="T2" fmla="*/ 6 w 30"/>
                <a:gd name="T3" fmla="*/ 91 h 54"/>
                <a:gd name="T4" fmla="*/ 31 w 30"/>
                <a:gd name="T5" fmla="*/ 138 h 54"/>
                <a:gd name="T6" fmla="*/ 44 w 30"/>
                <a:gd name="T7" fmla="*/ 123 h 54"/>
                <a:gd name="T8" fmla="*/ 53 w 30"/>
                <a:gd name="T9" fmla="*/ 78 h 54"/>
                <a:gd name="T10" fmla="*/ 53 w 30"/>
                <a:gd name="T11" fmla="*/ 78 h 54"/>
                <a:gd name="T12" fmla="*/ 31 w 30"/>
                <a:gd name="T13" fmla="*/ 30 h 54"/>
                <a:gd name="T14" fmla="*/ 31 w 30"/>
                <a:gd name="T15" fmla="*/ 0 h 54"/>
                <a:gd name="T16" fmla="*/ 6 w 30"/>
                <a:gd name="T17" fmla="*/ 0 h 54"/>
                <a:gd name="T18" fmla="*/ 0 w 30"/>
                <a:gd name="T19" fmla="*/ 3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54">
                  <a:moveTo>
                    <a:pt x="0" y="12"/>
                  </a:moveTo>
                  <a:lnTo>
                    <a:pt x="6" y="36"/>
                  </a:lnTo>
                  <a:lnTo>
                    <a:pt x="18" y="54"/>
                  </a:lnTo>
                  <a:lnTo>
                    <a:pt x="24" y="48"/>
                  </a:lnTo>
                  <a:lnTo>
                    <a:pt x="30" y="30"/>
                  </a:lnTo>
                  <a:lnTo>
                    <a:pt x="18" y="12"/>
                  </a:lnTo>
                  <a:lnTo>
                    <a:pt x="18" y="0"/>
                  </a:lnTo>
                  <a:lnTo>
                    <a:pt x="6" y="0"/>
                  </a:lnTo>
                  <a:lnTo>
                    <a:pt x="0" y="12"/>
                  </a:lnTo>
                  <a:close/>
                </a:path>
              </a:pathLst>
            </a:custGeom>
            <a:solidFill>
              <a:srgbClr val="415A6B"/>
            </a:solidFill>
            <a:ln w="9525">
              <a:solidFill>
                <a:srgbClr val="000000"/>
              </a:solidFill>
              <a:prstDash val="solid"/>
              <a:round/>
              <a:headEnd/>
              <a:tailEnd/>
            </a:ln>
          </p:spPr>
          <p:txBody>
            <a:bodyPr/>
            <a:lstStyle/>
            <a:p>
              <a:endParaRPr lang="en-US"/>
            </a:p>
          </p:txBody>
        </p:sp>
        <p:sp>
          <p:nvSpPr>
            <p:cNvPr id="11601" name="Freeform 355"/>
            <p:cNvSpPr>
              <a:spLocks noChangeAspect="1"/>
            </p:cNvSpPr>
            <p:nvPr/>
          </p:nvSpPr>
          <p:spPr bwMode="auto">
            <a:xfrm>
              <a:off x="3226" y="1682"/>
              <a:ext cx="71" cy="54"/>
            </a:xfrm>
            <a:custGeom>
              <a:avLst/>
              <a:gdLst>
                <a:gd name="T0" fmla="*/ 6 w 71"/>
                <a:gd name="T1" fmla="*/ 18 h 48"/>
                <a:gd name="T2" fmla="*/ 0 w 71"/>
                <a:gd name="T3" fmla="*/ 0 h 48"/>
                <a:gd name="T4" fmla="*/ 24 w 71"/>
                <a:gd name="T5" fmla="*/ 0 h 48"/>
                <a:gd name="T6" fmla="*/ 48 w 71"/>
                <a:gd name="T7" fmla="*/ 0 h 48"/>
                <a:gd name="T8" fmla="*/ 59 w 71"/>
                <a:gd name="T9" fmla="*/ 0 h 48"/>
                <a:gd name="T10" fmla="*/ 59 w 71"/>
                <a:gd name="T11" fmla="*/ 53 h 48"/>
                <a:gd name="T12" fmla="*/ 65 w 71"/>
                <a:gd name="T13" fmla="*/ 69 h 48"/>
                <a:gd name="T14" fmla="*/ 59 w 71"/>
                <a:gd name="T15" fmla="*/ 88 h 48"/>
                <a:gd name="T16" fmla="*/ 71 w 71"/>
                <a:gd name="T17" fmla="*/ 141 h 48"/>
                <a:gd name="T18" fmla="*/ 65 w 71"/>
                <a:gd name="T19" fmla="*/ 141 h 48"/>
                <a:gd name="T20" fmla="*/ 59 w 71"/>
                <a:gd name="T21" fmla="*/ 141 h 48"/>
                <a:gd name="T22" fmla="*/ 59 w 71"/>
                <a:gd name="T23" fmla="*/ 124 h 48"/>
                <a:gd name="T24" fmla="*/ 54 w 71"/>
                <a:gd name="T25" fmla="*/ 124 h 48"/>
                <a:gd name="T26" fmla="*/ 54 w 71"/>
                <a:gd name="T27" fmla="*/ 124 h 48"/>
                <a:gd name="T28" fmla="*/ 48 w 71"/>
                <a:gd name="T29" fmla="*/ 124 h 48"/>
                <a:gd name="T30" fmla="*/ 42 w 71"/>
                <a:gd name="T31" fmla="*/ 105 h 48"/>
                <a:gd name="T32" fmla="*/ 36 w 71"/>
                <a:gd name="T33" fmla="*/ 105 h 48"/>
                <a:gd name="T34" fmla="*/ 36 w 71"/>
                <a:gd name="T35" fmla="*/ 105 h 48"/>
                <a:gd name="T36" fmla="*/ 24 w 71"/>
                <a:gd name="T37" fmla="*/ 88 h 48"/>
                <a:gd name="T38" fmla="*/ 12 w 71"/>
                <a:gd name="T39" fmla="*/ 53 h 48"/>
                <a:gd name="T40" fmla="*/ 6 w 71"/>
                <a:gd name="T41" fmla="*/ 18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48">
                  <a:moveTo>
                    <a:pt x="6" y="6"/>
                  </a:moveTo>
                  <a:lnTo>
                    <a:pt x="0" y="0"/>
                  </a:lnTo>
                  <a:lnTo>
                    <a:pt x="24" y="0"/>
                  </a:lnTo>
                  <a:lnTo>
                    <a:pt x="48" y="0"/>
                  </a:lnTo>
                  <a:lnTo>
                    <a:pt x="59" y="0"/>
                  </a:lnTo>
                  <a:lnTo>
                    <a:pt x="59" y="18"/>
                  </a:lnTo>
                  <a:lnTo>
                    <a:pt x="65" y="24"/>
                  </a:lnTo>
                  <a:lnTo>
                    <a:pt x="59" y="30"/>
                  </a:lnTo>
                  <a:lnTo>
                    <a:pt x="71" y="48"/>
                  </a:lnTo>
                  <a:lnTo>
                    <a:pt x="65" y="48"/>
                  </a:lnTo>
                  <a:lnTo>
                    <a:pt x="59" y="48"/>
                  </a:lnTo>
                  <a:lnTo>
                    <a:pt x="59" y="42"/>
                  </a:lnTo>
                  <a:lnTo>
                    <a:pt x="54" y="42"/>
                  </a:lnTo>
                  <a:lnTo>
                    <a:pt x="48" y="42"/>
                  </a:lnTo>
                  <a:lnTo>
                    <a:pt x="42" y="36"/>
                  </a:lnTo>
                  <a:lnTo>
                    <a:pt x="36" y="36"/>
                  </a:lnTo>
                  <a:lnTo>
                    <a:pt x="24" y="30"/>
                  </a:lnTo>
                  <a:lnTo>
                    <a:pt x="12" y="18"/>
                  </a:lnTo>
                  <a:lnTo>
                    <a:pt x="6" y="6"/>
                  </a:lnTo>
                  <a:close/>
                </a:path>
              </a:pathLst>
            </a:custGeom>
            <a:solidFill>
              <a:srgbClr val="990033"/>
            </a:solidFill>
            <a:ln w="9525">
              <a:solidFill>
                <a:srgbClr val="000000"/>
              </a:solidFill>
              <a:prstDash val="solid"/>
              <a:round/>
              <a:headEnd/>
              <a:tailEnd/>
            </a:ln>
          </p:spPr>
          <p:txBody>
            <a:bodyPr/>
            <a:lstStyle/>
            <a:p>
              <a:endParaRPr lang="en-US"/>
            </a:p>
          </p:txBody>
        </p:sp>
        <p:sp>
          <p:nvSpPr>
            <p:cNvPr id="11602" name="Freeform 356"/>
            <p:cNvSpPr>
              <a:spLocks noChangeAspect="1"/>
            </p:cNvSpPr>
            <p:nvPr/>
          </p:nvSpPr>
          <p:spPr bwMode="auto">
            <a:xfrm>
              <a:off x="3285" y="1675"/>
              <a:ext cx="67" cy="74"/>
            </a:xfrm>
            <a:custGeom>
              <a:avLst/>
              <a:gdLst>
                <a:gd name="T0" fmla="*/ 12 w 66"/>
                <a:gd name="T1" fmla="*/ 151 h 66"/>
                <a:gd name="T2" fmla="*/ 0 w 66"/>
                <a:gd name="T3" fmla="*/ 101 h 66"/>
                <a:gd name="T4" fmla="*/ 6 w 66"/>
                <a:gd name="T5" fmla="*/ 85 h 66"/>
                <a:gd name="T6" fmla="*/ 0 w 66"/>
                <a:gd name="T7" fmla="*/ 68 h 66"/>
                <a:gd name="T8" fmla="*/ 0 w 66"/>
                <a:gd name="T9" fmla="*/ 17 h 66"/>
                <a:gd name="T10" fmla="*/ 6 w 66"/>
                <a:gd name="T11" fmla="*/ 0 h 66"/>
                <a:gd name="T12" fmla="*/ 45 w 66"/>
                <a:gd name="T13" fmla="*/ 17 h 66"/>
                <a:gd name="T14" fmla="*/ 51 w 66"/>
                <a:gd name="T15" fmla="*/ 49 h 66"/>
                <a:gd name="T16" fmla="*/ 75 w 66"/>
                <a:gd name="T17" fmla="*/ 85 h 66"/>
                <a:gd name="T18" fmla="*/ 63 w 66"/>
                <a:gd name="T19" fmla="*/ 85 h 66"/>
                <a:gd name="T20" fmla="*/ 57 w 66"/>
                <a:gd name="T21" fmla="*/ 151 h 66"/>
                <a:gd name="T22" fmla="*/ 57 w 66"/>
                <a:gd name="T23" fmla="*/ 185 h 66"/>
                <a:gd name="T24" fmla="*/ 30 w 66"/>
                <a:gd name="T25" fmla="*/ 166 h 66"/>
                <a:gd name="T26" fmla="*/ 45 w 66"/>
                <a:gd name="T27" fmla="*/ 151 h 66"/>
                <a:gd name="T28" fmla="*/ 30 w 66"/>
                <a:gd name="T29" fmla="*/ 117 h 66"/>
                <a:gd name="T30" fmla="*/ 12 w 66"/>
                <a:gd name="T31" fmla="*/ 151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6" h="66">
                  <a:moveTo>
                    <a:pt x="12" y="54"/>
                  </a:moveTo>
                  <a:lnTo>
                    <a:pt x="0" y="36"/>
                  </a:lnTo>
                  <a:lnTo>
                    <a:pt x="6" y="30"/>
                  </a:lnTo>
                  <a:lnTo>
                    <a:pt x="0" y="24"/>
                  </a:lnTo>
                  <a:lnTo>
                    <a:pt x="0" y="6"/>
                  </a:lnTo>
                  <a:lnTo>
                    <a:pt x="6" y="0"/>
                  </a:lnTo>
                  <a:lnTo>
                    <a:pt x="36" y="6"/>
                  </a:lnTo>
                  <a:lnTo>
                    <a:pt x="42" y="18"/>
                  </a:lnTo>
                  <a:lnTo>
                    <a:pt x="66" y="30"/>
                  </a:lnTo>
                  <a:lnTo>
                    <a:pt x="54" y="30"/>
                  </a:lnTo>
                  <a:lnTo>
                    <a:pt x="48" y="54"/>
                  </a:lnTo>
                  <a:lnTo>
                    <a:pt x="48" y="66"/>
                  </a:lnTo>
                  <a:lnTo>
                    <a:pt x="30" y="60"/>
                  </a:lnTo>
                  <a:lnTo>
                    <a:pt x="36" y="54"/>
                  </a:lnTo>
                  <a:lnTo>
                    <a:pt x="30" y="42"/>
                  </a:lnTo>
                  <a:lnTo>
                    <a:pt x="12" y="54"/>
                  </a:lnTo>
                  <a:close/>
                </a:path>
              </a:pathLst>
            </a:custGeom>
            <a:solidFill>
              <a:srgbClr val="990033"/>
            </a:solidFill>
            <a:ln w="9525">
              <a:solidFill>
                <a:srgbClr val="000000"/>
              </a:solidFill>
              <a:prstDash val="solid"/>
              <a:round/>
              <a:headEnd/>
              <a:tailEnd/>
            </a:ln>
          </p:spPr>
          <p:txBody>
            <a:bodyPr/>
            <a:lstStyle/>
            <a:p>
              <a:endParaRPr lang="en-US"/>
            </a:p>
          </p:txBody>
        </p:sp>
        <p:sp>
          <p:nvSpPr>
            <p:cNvPr id="11603" name="Freeform 357"/>
            <p:cNvSpPr>
              <a:spLocks noChangeAspect="1"/>
            </p:cNvSpPr>
            <p:nvPr/>
          </p:nvSpPr>
          <p:spPr bwMode="auto">
            <a:xfrm>
              <a:off x="3262" y="1722"/>
              <a:ext cx="29" cy="21"/>
            </a:xfrm>
            <a:custGeom>
              <a:avLst/>
              <a:gdLst>
                <a:gd name="T0" fmla="*/ 29 w 29"/>
                <a:gd name="T1" fmla="*/ 48 h 18"/>
                <a:gd name="T2" fmla="*/ 23 w 29"/>
                <a:gd name="T3" fmla="*/ 75 h 18"/>
                <a:gd name="T4" fmla="*/ 6 w 29"/>
                <a:gd name="T5" fmla="*/ 25 h 18"/>
                <a:gd name="T6" fmla="*/ 0 w 29"/>
                <a:gd name="T7" fmla="*/ 0 h 18"/>
                <a:gd name="T8" fmla="*/ 0 w 29"/>
                <a:gd name="T9" fmla="*/ 0 h 18"/>
                <a:gd name="T10" fmla="*/ 6 w 29"/>
                <a:gd name="T11" fmla="*/ 0 h 18"/>
                <a:gd name="T12" fmla="*/ 12 w 29"/>
                <a:gd name="T13" fmla="*/ 25 h 18"/>
                <a:gd name="T14" fmla="*/ 18 w 29"/>
                <a:gd name="T15" fmla="*/ 25 h 18"/>
                <a:gd name="T16" fmla="*/ 18 w 29"/>
                <a:gd name="T17" fmla="*/ 25 h 18"/>
                <a:gd name="T18" fmla="*/ 23 w 29"/>
                <a:gd name="T19" fmla="*/ 25 h 18"/>
                <a:gd name="T20" fmla="*/ 23 w 29"/>
                <a:gd name="T21" fmla="*/ 48 h 18"/>
                <a:gd name="T22" fmla="*/ 29 w 29"/>
                <a:gd name="T23" fmla="*/ 48 h 18"/>
                <a:gd name="T24" fmla="*/ 29 w 29"/>
                <a:gd name="T25" fmla="*/ 48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18">
                  <a:moveTo>
                    <a:pt x="29" y="12"/>
                  </a:moveTo>
                  <a:lnTo>
                    <a:pt x="23" y="18"/>
                  </a:lnTo>
                  <a:lnTo>
                    <a:pt x="6" y="6"/>
                  </a:lnTo>
                  <a:lnTo>
                    <a:pt x="0" y="0"/>
                  </a:lnTo>
                  <a:lnTo>
                    <a:pt x="6" y="0"/>
                  </a:lnTo>
                  <a:lnTo>
                    <a:pt x="12" y="6"/>
                  </a:lnTo>
                  <a:lnTo>
                    <a:pt x="18" y="6"/>
                  </a:lnTo>
                  <a:lnTo>
                    <a:pt x="23" y="6"/>
                  </a:lnTo>
                  <a:lnTo>
                    <a:pt x="23" y="12"/>
                  </a:lnTo>
                  <a:lnTo>
                    <a:pt x="29" y="12"/>
                  </a:lnTo>
                  <a:close/>
                </a:path>
              </a:pathLst>
            </a:custGeom>
            <a:solidFill>
              <a:srgbClr val="ACECF7"/>
            </a:solidFill>
            <a:ln w="9525">
              <a:solidFill>
                <a:srgbClr val="000000"/>
              </a:solidFill>
              <a:prstDash val="solid"/>
              <a:round/>
              <a:headEnd/>
              <a:tailEnd/>
            </a:ln>
          </p:spPr>
          <p:txBody>
            <a:bodyPr/>
            <a:lstStyle/>
            <a:p>
              <a:endParaRPr lang="en-US"/>
            </a:p>
          </p:txBody>
        </p:sp>
        <p:sp>
          <p:nvSpPr>
            <p:cNvPr id="11604" name="Freeform 358"/>
            <p:cNvSpPr>
              <a:spLocks noChangeAspect="1"/>
            </p:cNvSpPr>
            <p:nvPr/>
          </p:nvSpPr>
          <p:spPr bwMode="auto">
            <a:xfrm>
              <a:off x="2856" y="1675"/>
              <a:ext cx="101" cy="122"/>
            </a:xfrm>
            <a:custGeom>
              <a:avLst/>
              <a:gdLst>
                <a:gd name="T0" fmla="*/ 18 w 101"/>
                <a:gd name="T1" fmla="*/ 162 h 108"/>
                <a:gd name="T2" fmla="*/ 6 w 101"/>
                <a:gd name="T3" fmla="*/ 162 h 108"/>
                <a:gd name="T4" fmla="*/ 0 w 101"/>
                <a:gd name="T5" fmla="*/ 125 h 108"/>
                <a:gd name="T6" fmla="*/ 6 w 101"/>
                <a:gd name="T7" fmla="*/ 110 h 108"/>
                <a:gd name="T8" fmla="*/ 12 w 101"/>
                <a:gd name="T9" fmla="*/ 53 h 108"/>
                <a:gd name="T10" fmla="*/ 12 w 101"/>
                <a:gd name="T11" fmla="*/ 53 h 108"/>
                <a:gd name="T12" fmla="*/ 42 w 101"/>
                <a:gd name="T13" fmla="*/ 37 h 108"/>
                <a:gd name="T14" fmla="*/ 60 w 101"/>
                <a:gd name="T15" fmla="*/ 18 h 108"/>
                <a:gd name="T16" fmla="*/ 90 w 101"/>
                <a:gd name="T17" fmla="*/ 37 h 108"/>
                <a:gd name="T18" fmla="*/ 96 w 101"/>
                <a:gd name="T19" fmla="*/ 18 h 108"/>
                <a:gd name="T20" fmla="*/ 96 w 101"/>
                <a:gd name="T21" fmla="*/ 0 h 108"/>
                <a:gd name="T22" fmla="*/ 101 w 101"/>
                <a:gd name="T23" fmla="*/ 37 h 108"/>
                <a:gd name="T24" fmla="*/ 96 w 101"/>
                <a:gd name="T25" fmla="*/ 70 h 108"/>
                <a:gd name="T26" fmla="*/ 78 w 101"/>
                <a:gd name="T27" fmla="*/ 53 h 108"/>
                <a:gd name="T28" fmla="*/ 60 w 101"/>
                <a:gd name="T29" fmla="*/ 70 h 108"/>
                <a:gd name="T30" fmla="*/ 66 w 101"/>
                <a:gd name="T31" fmla="*/ 89 h 108"/>
                <a:gd name="T32" fmla="*/ 60 w 101"/>
                <a:gd name="T33" fmla="*/ 89 h 108"/>
                <a:gd name="T34" fmla="*/ 60 w 101"/>
                <a:gd name="T35" fmla="*/ 110 h 108"/>
                <a:gd name="T36" fmla="*/ 54 w 101"/>
                <a:gd name="T37" fmla="*/ 110 h 108"/>
                <a:gd name="T38" fmla="*/ 60 w 101"/>
                <a:gd name="T39" fmla="*/ 110 h 108"/>
                <a:gd name="T40" fmla="*/ 48 w 101"/>
                <a:gd name="T41" fmla="*/ 70 h 108"/>
                <a:gd name="T42" fmla="*/ 42 w 101"/>
                <a:gd name="T43" fmla="*/ 89 h 108"/>
                <a:gd name="T44" fmla="*/ 48 w 101"/>
                <a:gd name="T45" fmla="*/ 143 h 108"/>
                <a:gd name="T46" fmla="*/ 54 w 101"/>
                <a:gd name="T47" fmla="*/ 162 h 108"/>
                <a:gd name="T48" fmla="*/ 48 w 101"/>
                <a:gd name="T49" fmla="*/ 162 h 108"/>
                <a:gd name="T50" fmla="*/ 48 w 101"/>
                <a:gd name="T51" fmla="*/ 180 h 108"/>
                <a:gd name="T52" fmla="*/ 42 w 101"/>
                <a:gd name="T53" fmla="*/ 180 h 108"/>
                <a:gd name="T54" fmla="*/ 66 w 101"/>
                <a:gd name="T55" fmla="*/ 214 h 108"/>
                <a:gd name="T56" fmla="*/ 66 w 101"/>
                <a:gd name="T57" fmla="*/ 253 h 108"/>
                <a:gd name="T58" fmla="*/ 60 w 101"/>
                <a:gd name="T59" fmla="*/ 234 h 108"/>
                <a:gd name="T60" fmla="*/ 54 w 101"/>
                <a:gd name="T61" fmla="*/ 234 h 108"/>
                <a:gd name="T62" fmla="*/ 60 w 101"/>
                <a:gd name="T63" fmla="*/ 270 h 108"/>
                <a:gd name="T64" fmla="*/ 48 w 101"/>
                <a:gd name="T65" fmla="*/ 270 h 108"/>
                <a:gd name="T66" fmla="*/ 54 w 101"/>
                <a:gd name="T67" fmla="*/ 324 h 108"/>
                <a:gd name="T68" fmla="*/ 42 w 101"/>
                <a:gd name="T69" fmla="*/ 305 h 108"/>
                <a:gd name="T70" fmla="*/ 42 w 101"/>
                <a:gd name="T71" fmla="*/ 324 h 108"/>
                <a:gd name="T72" fmla="*/ 36 w 101"/>
                <a:gd name="T73" fmla="*/ 287 h 108"/>
                <a:gd name="T74" fmla="*/ 30 w 101"/>
                <a:gd name="T75" fmla="*/ 305 h 108"/>
                <a:gd name="T76" fmla="*/ 24 w 101"/>
                <a:gd name="T77" fmla="*/ 253 h 108"/>
                <a:gd name="T78" fmla="*/ 24 w 101"/>
                <a:gd name="T79" fmla="*/ 234 h 108"/>
                <a:gd name="T80" fmla="*/ 36 w 101"/>
                <a:gd name="T81" fmla="*/ 214 h 108"/>
                <a:gd name="T82" fmla="*/ 54 w 101"/>
                <a:gd name="T83" fmla="*/ 234 h 108"/>
                <a:gd name="T84" fmla="*/ 48 w 101"/>
                <a:gd name="T85" fmla="*/ 214 h 108"/>
                <a:gd name="T86" fmla="*/ 42 w 101"/>
                <a:gd name="T87" fmla="*/ 199 h 108"/>
                <a:gd name="T88" fmla="*/ 24 w 101"/>
                <a:gd name="T89" fmla="*/ 199 h 108"/>
                <a:gd name="T90" fmla="*/ 18 w 101"/>
                <a:gd name="T91" fmla="*/ 199 h 108"/>
                <a:gd name="T92" fmla="*/ 12 w 101"/>
                <a:gd name="T93" fmla="*/ 180 h 108"/>
                <a:gd name="T94" fmla="*/ 18 w 101"/>
                <a:gd name="T95" fmla="*/ 162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1" h="108">
                  <a:moveTo>
                    <a:pt x="18" y="54"/>
                  </a:moveTo>
                  <a:lnTo>
                    <a:pt x="6" y="54"/>
                  </a:lnTo>
                  <a:lnTo>
                    <a:pt x="0" y="42"/>
                  </a:lnTo>
                  <a:lnTo>
                    <a:pt x="6" y="36"/>
                  </a:lnTo>
                  <a:lnTo>
                    <a:pt x="12" y="18"/>
                  </a:lnTo>
                  <a:lnTo>
                    <a:pt x="42" y="12"/>
                  </a:lnTo>
                  <a:lnTo>
                    <a:pt x="60" y="6"/>
                  </a:lnTo>
                  <a:lnTo>
                    <a:pt x="90" y="12"/>
                  </a:lnTo>
                  <a:lnTo>
                    <a:pt x="96" y="6"/>
                  </a:lnTo>
                  <a:lnTo>
                    <a:pt x="96" y="0"/>
                  </a:lnTo>
                  <a:lnTo>
                    <a:pt x="101" y="12"/>
                  </a:lnTo>
                  <a:lnTo>
                    <a:pt x="96" y="24"/>
                  </a:lnTo>
                  <a:lnTo>
                    <a:pt x="78" y="18"/>
                  </a:lnTo>
                  <a:lnTo>
                    <a:pt x="60" y="24"/>
                  </a:lnTo>
                  <a:lnTo>
                    <a:pt x="66" y="30"/>
                  </a:lnTo>
                  <a:lnTo>
                    <a:pt x="60" y="30"/>
                  </a:lnTo>
                  <a:lnTo>
                    <a:pt x="60" y="36"/>
                  </a:lnTo>
                  <a:lnTo>
                    <a:pt x="54" y="36"/>
                  </a:lnTo>
                  <a:lnTo>
                    <a:pt x="60" y="36"/>
                  </a:lnTo>
                  <a:lnTo>
                    <a:pt x="48" y="24"/>
                  </a:lnTo>
                  <a:lnTo>
                    <a:pt x="42" y="30"/>
                  </a:lnTo>
                  <a:lnTo>
                    <a:pt x="48" y="48"/>
                  </a:lnTo>
                  <a:lnTo>
                    <a:pt x="54" y="54"/>
                  </a:lnTo>
                  <a:lnTo>
                    <a:pt x="48" y="54"/>
                  </a:lnTo>
                  <a:lnTo>
                    <a:pt x="48" y="60"/>
                  </a:lnTo>
                  <a:lnTo>
                    <a:pt x="42" y="60"/>
                  </a:lnTo>
                  <a:lnTo>
                    <a:pt x="66" y="72"/>
                  </a:lnTo>
                  <a:lnTo>
                    <a:pt x="66" y="84"/>
                  </a:lnTo>
                  <a:lnTo>
                    <a:pt x="60" y="78"/>
                  </a:lnTo>
                  <a:lnTo>
                    <a:pt x="54" y="78"/>
                  </a:lnTo>
                  <a:lnTo>
                    <a:pt x="60" y="90"/>
                  </a:lnTo>
                  <a:lnTo>
                    <a:pt x="48" y="90"/>
                  </a:lnTo>
                  <a:lnTo>
                    <a:pt x="54" y="108"/>
                  </a:lnTo>
                  <a:lnTo>
                    <a:pt x="42" y="102"/>
                  </a:lnTo>
                  <a:lnTo>
                    <a:pt x="42" y="108"/>
                  </a:lnTo>
                  <a:lnTo>
                    <a:pt x="36" y="96"/>
                  </a:lnTo>
                  <a:lnTo>
                    <a:pt x="30" y="102"/>
                  </a:lnTo>
                  <a:lnTo>
                    <a:pt x="24" y="84"/>
                  </a:lnTo>
                  <a:lnTo>
                    <a:pt x="24" y="78"/>
                  </a:lnTo>
                  <a:lnTo>
                    <a:pt x="36" y="72"/>
                  </a:lnTo>
                  <a:lnTo>
                    <a:pt x="54" y="78"/>
                  </a:lnTo>
                  <a:lnTo>
                    <a:pt x="48" y="72"/>
                  </a:lnTo>
                  <a:lnTo>
                    <a:pt x="42" y="66"/>
                  </a:lnTo>
                  <a:lnTo>
                    <a:pt x="24" y="66"/>
                  </a:lnTo>
                  <a:lnTo>
                    <a:pt x="18" y="66"/>
                  </a:lnTo>
                  <a:lnTo>
                    <a:pt x="12" y="60"/>
                  </a:lnTo>
                  <a:lnTo>
                    <a:pt x="18" y="54"/>
                  </a:lnTo>
                  <a:close/>
                </a:path>
              </a:pathLst>
            </a:custGeom>
            <a:solidFill>
              <a:srgbClr val="415A6B"/>
            </a:solidFill>
            <a:ln w="9525">
              <a:solidFill>
                <a:srgbClr val="000000"/>
              </a:solidFill>
              <a:prstDash val="solid"/>
              <a:round/>
              <a:headEnd/>
              <a:tailEnd/>
            </a:ln>
          </p:spPr>
          <p:txBody>
            <a:bodyPr/>
            <a:lstStyle/>
            <a:p>
              <a:endParaRPr lang="en-US"/>
            </a:p>
          </p:txBody>
        </p:sp>
        <p:sp>
          <p:nvSpPr>
            <p:cNvPr id="11605" name="Freeform 359"/>
            <p:cNvSpPr>
              <a:spLocks noChangeAspect="1"/>
            </p:cNvSpPr>
            <p:nvPr/>
          </p:nvSpPr>
          <p:spPr bwMode="auto">
            <a:xfrm>
              <a:off x="2922" y="1817"/>
              <a:ext cx="42" cy="13"/>
            </a:xfrm>
            <a:custGeom>
              <a:avLst/>
              <a:gdLst>
                <a:gd name="T0" fmla="*/ 44 w 41"/>
                <a:gd name="T1" fmla="*/ 15 h 12"/>
                <a:gd name="T2" fmla="*/ 6 w 41"/>
                <a:gd name="T3" fmla="*/ 0 h 12"/>
                <a:gd name="T4" fmla="*/ 0 w 41"/>
                <a:gd name="T5" fmla="*/ 0 h 12"/>
                <a:gd name="T6" fmla="*/ 0 w 41"/>
                <a:gd name="T7" fmla="*/ 15 h 12"/>
                <a:gd name="T8" fmla="*/ 18 w 41"/>
                <a:gd name="T9" fmla="*/ 15 h 12"/>
                <a:gd name="T10" fmla="*/ 39 w 41"/>
                <a:gd name="T11" fmla="*/ 24 h 12"/>
                <a:gd name="T12" fmla="*/ 50 w 41"/>
                <a:gd name="T13" fmla="*/ 15 h 12"/>
                <a:gd name="T14" fmla="*/ 44 w 41"/>
                <a:gd name="T15" fmla="*/ 15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12">
                  <a:moveTo>
                    <a:pt x="35" y="6"/>
                  </a:moveTo>
                  <a:lnTo>
                    <a:pt x="6" y="0"/>
                  </a:lnTo>
                  <a:lnTo>
                    <a:pt x="0" y="0"/>
                  </a:lnTo>
                  <a:lnTo>
                    <a:pt x="0" y="6"/>
                  </a:lnTo>
                  <a:lnTo>
                    <a:pt x="18" y="6"/>
                  </a:lnTo>
                  <a:lnTo>
                    <a:pt x="30" y="12"/>
                  </a:lnTo>
                  <a:lnTo>
                    <a:pt x="41" y="6"/>
                  </a:lnTo>
                  <a:lnTo>
                    <a:pt x="35" y="6"/>
                  </a:lnTo>
                  <a:close/>
                </a:path>
              </a:pathLst>
            </a:custGeom>
            <a:solidFill>
              <a:srgbClr val="239FB1"/>
            </a:solidFill>
            <a:ln w="9525">
              <a:solidFill>
                <a:srgbClr val="000000"/>
              </a:solidFill>
              <a:prstDash val="solid"/>
              <a:round/>
              <a:headEnd/>
              <a:tailEnd/>
            </a:ln>
          </p:spPr>
          <p:txBody>
            <a:bodyPr/>
            <a:lstStyle/>
            <a:p>
              <a:endParaRPr lang="en-US"/>
            </a:p>
          </p:txBody>
        </p:sp>
        <p:sp>
          <p:nvSpPr>
            <p:cNvPr id="11606" name="Freeform 360"/>
            <p:cNvSpPr>
              <a:spLocks noChangeAspect="1"/>
            </p:cNvSpPr>
            <p:nvPr/>
          </p:nvSpPr>
          <p:spPr bwMode="auto">
            <a:xfrm>
              <a:off x="2904" y="1736"/>
              <a:ext cx="30" cy="27"/>
            </a:xfrm>
            <a:custGeom>
              <a:avLst/>
              <a:gdLst>
                <a:gd name="T0" fmla="*/ 30 w 30"/>
                <a:gd name="T1" fmla="*/ 53 h 24"/>
                <a:gd name="T2" fmla="*/ 12 w 30"/>
                <a:gd name="T3" fmla="*/ 18 h 24"/>
                <a:gd name="T4" fmla="*/ 0 w 30"/>
                <a:gd name="T5" fmla="*/ 0 h 24"/>
                <a:gd name="T6" fmla="*/ 12 w 30"/>
                <a:gd name="T7" fmla="*/ 37 h 24"/>
                <a:gd name="T8" fmla="*/ 30 w 30"/>
                <a:gd name="T9" fmla="*/ 69 h 24"/>
                <a:gd name="T10" fmla="*/ 30 w 30"/>
                <a:gd name="T11" fmla="*/ 53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4">
                  <a:moveTo>
                    <a:pt x="30" y="18"/>
                  </a:moveTo>
                  <a:lnTo>
                    <a:pt x="12" y="6"/>
                  </a:lnTo>
                  <a:lnTo>
                    <a:pt x="0" y="0"/>
                  </a:lnTo>
                  <a:lnTo>
                    <a:pt x="12" y="12"/>
                  </a:lnTo>
                  <a:lnTo>
                    <a:pt x="30" y="24"/>
                  </a:lnTo>
                  <a:lnTo>
                    <a:pt x="30" y="18"/>
                  </a:lnTo>
                  <a:close/>
                </a:path>
              </a:pathLst>
            </a:custGeom>
            <a:solidFill>
              <a:srgbClr val="239FB1"/>
            </a:solidFill>
            <a:ln w="9525">
              <a:solidFill>
                <a:srgbClr val="000000"/>
              </a:solidFill>
              <a:prstDash val="solid"/>
              <a:round/>
              <a:headEnd/>
              <a:tailEnd/>
            </a:ln>
          </p:spPr>
          <p:txBody>
            <a:bodyPr/>
            <a:lstStyle/>
            <a:p>
              <a:endParaRPr lang="en-US"/>
            </a:p>
          </p:txBody>
        </p:sp>
        <p:sp>
          <p:nvSpPr>
            <p:cNvPr id="11607" name="Freeform 361"/>
            <p:cNvSpPr>
              <a:spLocks noChangeAspect="1"/>
            </p:cNvSpPr>
            <p:nvPr/>
          </p:nvSpPr>
          <p:spPr bwMode="auto">
            <a:xfrm>
              <a:off x="2953" y="1729"/>
              <a:ext cx="11" cy="7"/>
            </a:xfrm>
            <a:custGeom>
              <a:avLst/>
              <a:gdLst>
                <a:gd name="T0" fmla="*/ 11 w 11"/>
                <a:gd name="T1" fmla="*/ 25 h 6"/>
                <a:gd name="T2" fmla="*/ 5 w 11"/>
                <a:gd name="T3" fmla="*/ 25 h 6"/>
                <a:gd name="T4" fmla="*/ 0 w 11"/>
                <a:gd name="T5" fmla="*/ 0 h 6"/>
                <a:gd name="T6" fmla="*/ 11 w 11"/>
                <a:gd name="T7" fmla="*/ 25 h 6"/>
                <a:gd name="T8" fmla="*/ 11 w 11"/>
                <a:gd name="T9" fmla="*/ 25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11" y="6"/>
                  </a:moveTo>
                  <a:lnTo>
                    <a:pt x="5" y="6"/>
                  </a:lnTo>
                  <a:lnTo>
                    <a:pt x="0" y="0"/>
                  </a:lnTo>
                  <a:lnTo>
                    <a:pt x="11" y="6"/>
                  </a:lnTo>
                  <a:close/>
                </a:path>
              </a:pathLst>
            </a:custGeom>
            <a:solidFill>
              <a:srgbClr val="239FB1"/>
            </a:solidFill>
            <a:ln w="9525">
              <a:solidFill>
                <a:srgbClr val="000000"/>
              </a:solidFill>
              <a:prstDash val="solid"/>
              <a:round/>
              <a:headEnd/>
              <a:tailEnd/>
            </a:ln>
          </p:spPr>
          <p:txBody>
            <a:bodyPr/>
            <a:lstStyle/>
            <a:p>
              <a:endParaRPr lang="en-US"/>
            </a:p>
          </p:txBody>
        </p:sp>
        <p:sp>
          <p:nvSpPr>
            <p:cNvPr id="11608" name="Freeform 362"/>
            <p:cNvSpPr>
              <a:spLocks noChangeAspect="1"/>
            </p:cNvSpPr>
            <p:nvPr/>
          </p:nvSpPr>
          <p:spPr bwMode="auto">
            <a:xfrm>
              <a:off x="2862" y="1749"/>
              <a:ext cx="6" cy="7"/>
            </a:xfrm>
            <a:custGeom>
              <a:avLst/>
              <a:gdLst>
                <a:gd name="T0" fmla="*/ 0 w 6"/>
                <a:gd name="T1" fmla="*/ 0 h 6"/>
                <a:gd name="T2" fmla="*/ 6 w 6"/>
                <a:gd name="T3" fmla="*/ 25 h 6"/>
                <a:gd name="T4" fmla="*/ 6 w 6"/>
                <a:gd name="T5" fmla="*/ 25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6"/>
                  </a:lnTo>
                  <a:lnTo>
                    <a:pt x="0" y="0"/>
                  </a:lnTo>
                  <a:close/>
                </a:path>
              </a:pathLst>
            </a:custGeom>
            <a:solidFill>
              <a:srgbClr val="239FB1"/>
            </a:solidFill>
            <a:ln w="9525">
              <a:solidFill>
                <a:srgbClr val="000000"/>
              </a:solidFill>
              <a:prstDash val="solid"/>
              <a:round/>
              <a:headEnd/>
              <a:tailEnd/>
            </a:ln>
          </p:spPr>
          <p:txBody>
            <a:bodyPr/>
            <a:lstStyle/>
            <a:p>
              <a:endParaRPr lang="en-US"/>
            </a:p>
          </p:txBody>
        </p:sp>
        <p:sp>
          <p:nvSpPr>
            <p:cNvPr id="11609" name="Freeform 363"/>
            <p:cNvSpPr>
              <a:spLocks noChangeAspect="1"/>
            </p:cNvSpPr>
            <p:nvPr/>
          </p:nvSpPr>
          <p:spPr bwMode="auto">
            <a:xfrm>
              <a:off x="2953" y="1749"/>
              <a:ext cx="4" cy="7"/>
            </a:xfrm>
            <a:custGeom>
              <a:avLst/>
              <a:gdLst>
                <a:gd name="T0" fmla="*/ 2 w 5"/>
                <a:gd name="T1" fmla="*/ 0 h 6"/>
                <a:gd name="T2" fmla="*/ 2 w 5"/>
                <a:gd name="T3" fmla="*/ 25 h 6"/>
                <a:gd name="T4" fmla="*/ 0 w 5"/>
                <a:gd name="T5" fmla="*/ 0 h 6"/>
                <a:gd name="T6" fmla="*/ 2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5" y="0"/>
                  </a:moveTo>
                  <a:lnTo>
                    <a:pt x="5" y="6"/>
                  </a:lnTo>
                  <a:lnTo>
                    <a:pt x="0" y="0"/>
                  </a:lnTo>
                  <a:lnTo>
                    <a:pt x="5" y="0"/>
                  </a:lnTo>
                  <a:close/>
                </a:path>
              </a:pathLst>
            </a:custGeom>
            <a:solidFill>
              <a:srgbClr val="239FB1"/>
            </a:solidFill>
            <a:ln w="9525">
              <a:solidFill>
                <a:srgbClr val="000000"/>
              </a:solidFill>
              <a:prstDash val="solid"/>
              <a:round/>
              <a:headEnd/>
              <a:tailEnd/>
            </a:ln>
          </p:spPr>
          <p:txBody>
            <a:bodyPr/>
            <a:lstStyle/>
            <a:p>
              <a:endParaRPr lang="en-US"/>
            </a:p>
          </p:txBody>
        </p:sp>
        <p:sp>
          <p:nvSpPr>
            <p:cNvPr id="11610" name="Freeform 364"/>
            <p:cNvSpPr>
              <a:spLocks noChangeAspect="1"/>
            </p:cNvSpPr>
            <p:nvPr/>
          </p:nvSpPr>
          <p:spPr bwMode="auto">
            <a:xfrm>
              <a:off x="2631" y="1561"/>
              <a:ext cx="194" cy="202"/>
            </a:xfrm>
            <a:custGeom>
              <a:avLst/>
              <a:gdLst>
                <a:gd name="T0" fmla="*/ 93 w 192"/>
                <a:gd name="T1" fmla="*/ 0 h 179"/>
                <a:gd name="T2" fmla="*/ 69 w 192"/>
                <a:gd name="T3" fmla="*/ 18 h 179"/>
                <a:gd name="T4" fmla="*/ 63 w 192"/>
                <a:gd name="T5" fmla="*/ 18 h 179"/>
                <a:gd name="T6" fmla="*/ 42 w 192"/>
                <a:gd name="T7" fmla="*/ 37 h 179"/>
                <a:gd name="T8" fmla="*/ 24 w 192"/>
                <a:gd name="T9" fmla="*/ 37 h 179"/>
                <a:gd name="T10" fmla="*/ 6 w 192"/>
                <a:gd name="T11" fmla="*/ 68 h 179"/>
                <a:gd name="T12" fmla="*/ 0 w 192"/>
                <a:gd name="T13" fmla="*/ 102 h 179"/>
                <a:gd name="T14" fmla="*/ 6 w 192"/>
                <a:gd name="T15" fmla="*/ 141 h 179"/>
                <a:gd name="T16" fmla="*/ 18 w 192"/>
                <a:gd name="T17" fmla="*/ 191 h 179"/>
                <a:gd name="T18" fmla="*/ 63 w 192"/>
                <a:gd name="T19" fmla="*/ 177 h 179"/>
                <a:gd name="T20" fmla="*/ 87 w 192"/>
                <a:gd name="T21" fmla="*/ 265 h 179"/>
                <a:gd name="T22" fmla="*/ 105 w 192"/>
                <a:gd name="T23" fmla="*/ 319 h 179"/>
                <a:gd name="T24" fmla="*/ 141 w 192"/>
                <a:gd name="T25" fmla="*/ 369 h 179"/>
                <a:gd name="T26" fmla="*/ 162 w 192"/>
                <a:gd name="T27" fmla="*/ 406 h 179"/>
                <a:gd name="T28" fmla="*/ 168 w 192"/>
                <a:gd name="T29" fmla="*/ 513 h 179"/>
                <a:gd name="T30" fmla="*/ 186 w 192"/>
                <a:gd name="T31" fmla="*/ 494 h 179"/>
                <a:gd name="T32" fmla="*/ 192 w 192"/>
                <a:gd name="T33" fmla="*/ 458 h 179"/>
                <a:gd name="T34" fmla="*/ 186 w 192"/>
                <a:gd name="T35" fmla="*/ 388 h 179"/>
                <a:gd name="T36" fmla="*/ 210 w 192"/>
                <a:gd name="T37" fmla="*/ 424 h 179"/>
                <a:gd name="T38" fmla="*/ 192 w 192"/>
                <a:gd name="T39" fmla="*/ 351 h 179"/>
                <a:gd name="T40" fmla="*/ 174 w 192"/>
                <a:gd name="T41" fmla="*/ 301 h 179"/>
                <a:gd name="T42" fmla="*/ 141 w 192"/>
                <a:gd name="T43" fmla="*/ 283 h 179"/>
                <a:gd name="T44" fmla="*/ 123 w 192"/>
                <a:gd name="T45" fmla="*/ 211 h 179"/>
                <a:gd name="T46" fmla="*/ 99 w 192"/>
                <a:gd name="T47" fmla="*/ 123 h 179"/>
                <a:gd name="T48" fmla="*/ 111 w 192"/>
                <a:gd name="T49" fmla="*/ 68 h 179"/>
                <a:gd name="T50" fmla="*/ 117 w 192"/>
                <a:gd name="T51" fmla="*/ 53 h 179"/>
                <a:gd name="T52" fmla="*/ 105 w 192"/>
                <a:gd name="T53" fmla="*/ 177 h 179"/>
                <a:gd name="T54" fmla="*/ 105 w 192"/>
                <a:gd name="T55" fmla="*/ 177 h 179"/>
                <a:gd name="T56" fmla="*/ 105 w 192"/>
                <a:gd name="T57" fmla="*/ 177 h 179"/>
                <a:gd name="T58" fmla="*/ 117 w 192"/>
                <a:gd name="T59" fmla="*/ 37 h 179"/>
                <a:gd name="T60" fmla="*/ 105 w 192"/>
                <a:gd name="T61" fmla="*/ 319 h 179"/>
                <a:gd name="T62" fmla="*/ 117 w 192"/>
                <a:gd name="T63" fmla="*/ 37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lnTo>
                    <a:pt x="96" y="59"/>
                  </a:lnTo>
                  <a:lnTo>
                    <a:pt x="90" y="59"/>
                  </a:lnTo>
                  <a:lnTo>
                    <a:pt x="96" y="59"/>
                  </a:lnTo>
                  <a:lnTo>
                    <a:pt x="108" y="12"/>
                  </a:lnTo>
                  <a:lnTo>
                    <a:pt x="96" y="107"/>
                  </a:lnTo>
                  <a:lnTo>
                    <a:pt x="108" y="12"/>
                  </a:lnTo>
                  <a:close/>
                </a:path>
              </a:pathLst>
            </a:cu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11" name="Freeform 365"/>
            <p:cNvSpPr>
              <a:spLocks noChangeAspect="1"/>
            </p:cNvSpPr>
            <p:nvPr/>
          </p:nvSpPr>
          <p:spPr bwMode="auto">
            <a:xfrm>
              <a:off x="2631" y="1561"/>
              <a:ext cx="194" cy="202"/>
            </a:xfrm>
            <a:custGeom>
              <a:avLst/>
              <a:gdLst>
                <a:gd name="T0" fmla="*/ 117 w 192"/>
                <a:gd name="T1" fmla="*/ 37 h 179"/>
                <a:gd name="T2" fmla="*/ 93 w 192"/>
                <a:gd name="T3" fmla="*/ 0 h 179"/>
                <a:gd name="T4" fmla="*/ 75 w 192"/>
                <a:gd name="T5" fmla="*/ 18 h 179"/>
                <a:gd name="T6" fmla="*/ 69 w 192"/>
                <a:gd name="T7" fmla="*/ 18 h 179"/>
                <a:gd name="T8" fmla="*/ 69 w 192"/>
                <a:gd name="T9" fmla="*/ 18 h 179"/>
                <a:gd name="T10" fmla="*/ 63 w 192"/>
                <a:gd name="T11" fmla="*/ 18 h 179"/>
                <a:gd name="T12" fmla="*/ 63 w 192"/>
                <a:gd name="T13" fmla="*/ 37 h 179"/>
                <a:gd name="T14" fmla="*/ 42 w 192"/>
                <a:gd name="T15" fmla="*/ 37 h 179"/>
                <a:gd name="T16" fmla="*/ 36 w 192"/>
                <a:gd name="T17" fmla="*/ 68 h 179"/>
                <a:gd name="T18" fmla="*/ 24 w 192"/>
                <a:gd name="T19" fmla="*/ 37 h 179"/>
                <a:gd name="T20" fmla="*/ 18 w 192"/>
                <a:gd name="T21" fmla="*/ 53 h 179"/>
                <a:gd name="T22" fmla="*/ 6 w 192"/>
                <a:gd name="T23" fmla="*/ 68 h 179"/>
                <a:gd name="T24" fmla="*/ 6 w 192"/>
                <a:gd name="T25" fmla="*/ 87 h 179"/>
                <a:gd name="T26" fmla="*/ 0 w 192"/>
                <a:gd name="T27" fmla="*/ 102 h 179"/>
                <a:gd name="T28" fmla="*/ 6 w 192"/>
                <a:gd name="T29" fmla="*/ 123 h 179"/>
                <a:gd name="T30" fmla="*/ 6 w 192"/>
                <a:gd name="T31" fmla="*/ 141 h 179"/>
                <a:gd name="T32" fmla="*/ 18 w 192"/>
                <a:gd name="T33" fmla="*/ 159 h 179"/>
                <a:gd name="T34" fmla="*/ 18 w 192"/>
                <a:gd name="T35" fmla="*/ 191 h 179"/>
                <a:gd name="T36" fmla="*/ 30 w 192"/>
                <a:gd name="T37" fmla="*/ 159 h 179"/>
                <a:gd name="T38" fmla="*/ 63 w 192"/>
                <a:gd name="T39" fmla="*/ 177 h 179"/>
                <a:gd name="T40" fmla="*/ 75 w 192"/>
                <a:gd name="T41" fmla="*/ 228 h 179"/>
                <a:gd name="T42" fmla="*/ 87 w 192"/>
                <a:gd name="T43" fmla="*/ 265 h 179"/>
                <a:gd name="T44" fmla="*/ 99 w 192"/>
                <a:gd name="T45" fmla="*/ 301 h 179"/>
                <a:gd name="T46" fmla="*/ 105 w 192"/>
                <a:gd name="T47" fmla="*/ 319 h 179"/>
                <a:gd name="T48" fmla="*/ 117 w 192"/>
                <a:gd name="T49" fmla="*/ 337 h 179"/>
                <a:gd name="T50" fmla="*/ 141 w 192"/>
                <a:gd name="T51" fmla="*/ 369 h 179"/>
                <a:gd name="T52" fmla="*/ 150 w 192"/>
                <a:gd name="T53" fmla="*/ 388 h 179"/>
                <a:gd name="T54" fmla="*/ 162 w 192"/>
                <a:gd name="T55" fmla="*/ 406 h 179"/>
                <a:gd name="T56" fmla="*/ 174 w 192"/>
                <a:gd name="T57" fmla="*/ 458 h 179"/>
                <a:gd name="T58" fmla="*/ 168 w 192"/>
                <a:gd name="T59" fmla="*/ 513 h 179"/>
                <a:gd name="T60" fmla="*/ 174 w 192"/>
                <a:gd name="T61" fmla="*/ 529 h 179"/>
                <a:gd name="T62" fmla="*/ 186 w 192"/>
                <a:gd name="T63" fmla="*/ 494 h 179"/>
                <a:gd name="T64" fmla="*/ 192 w 192"/>
                <a:gd name="T65" fmla="*/ 478 h 179"/>
                <a:gd name="T66" fmla="*/ 192 w 192"/>
                <a:gd name="T67" fmla="*/ 458 h 179"/>
                <a:gd name="T68" fmla="*/ 186 w 192"/>
                <a:gd name="T69" fmla="*/ 424 h 179"/>
                <a:gd name="T70" fmla="*/ 186 w 192"/>
                <a:gd name="T71" fmla="*/ 388 h 179"/>
                <a:gd name="T72" fmla="*/ 198 w 192"/>
                <a:gd name="T73" fmla="*/ 388 h 179"/>
                <a:gd name="T74" fmla="*/ 210 w 192"/>
                <a:gd name="T75" fmla="*/ 424 h 179"/>
                <a:gd name="T76" fmla="*/ 210 w 192"/>
                <a:gd name="T77" fmla="*/ 388 h 179"/>
                <a:gd name="T78" fmla="*/ 192 w 192"/>
                <a:gd name="T79" fmla="*/ 351 h 179"/>
                <a:gd name="T80" fmla="*/ 168 w 192"/>
                <a:gd name="T81" fmla="*/ 319 h 179"/>
                <a:gd name="T82" fmla="*/ 174 w 192"/>
                <a:gd name="T83" fmla="*/ 301 h 179"/>
                <a:gd name="T84" fmla="*/ 168 w 192"/>
                <a:gd name="T85" fmla="*/ 301 h 179"/>
                <a:gd name="T86" fmla="*/ 141 w 192"/>
                <a:gd name="T87" fmla="*/ 283 h 179"/>
                <a:gd name="T88" fmla="*/ 129 w 192"/>
                <a:gd name="T89" fmla="*/ 247 h 179"/>
                <a:gd name="T90" fmla="*/ 123 w 192"/>
                <a:gd name="T91" fmla="*/ 211 h 179"/>
                <a:gd name="T92" fmla="*/ 105 w 192"/>
                <a:gd name="T93" fmla="*/ 177 h 179"/>
                <a:gd name="T94" fmla="*/ 99 w 192"/>
                <a:gd name="T95" fmla="*/ 123 h 179"/>
                <a:gd name="T96" fmla="*/ 99 w 192"/>
                <a:gd name="T97" fmla="*/ 102 h 179"/>
                <a:gd name="T98" fmla="*/ 111 w 192"/>
                <a:gd name="T99" fmla="*/ 68 h 179"/>
                <a:gd name="T100" fmla="*/ 117 w 192"/>
                <a:gd name="T101" fmla="*/ 87 h 179"/>
                <a:gd name="T102" fmla="*/ 117 w 192"/>
                <a:gd name="T103" fmla="*/ 53 h 179"/>
                <a:gd name="T104" fmla="*/ 117 w 192"/>
                <a:gd name="T105" fmla="*/ 37 h 1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12" name="Freeform 366"/>
            <p:cNvSpPr>
              <a:spLocks noChangeAspect="1"/>
            </p:cNvSpPr>
            <p:nvPr/>
          </p:nvSpPr>
          <p:spPr bwMode="auto">
            <a:xfrm>
              <a:off x="2722" y="1628"/>
              <a:ext cx="6" cy="1"/>
            </a:xfrm>
            <a:custGeom>
              <a:avLst/>
              <a:gdLst>
                <a:gd name="T0" fmla="*/ 6 w 6"/>
                <a:gd name="T1" fmla="*/ 0 h 1"/>
                <a:gd name="T2" fmla="*/ 6 w 6"/>
                <a:gd name="T3" fmla="*/ 0 h 1"/>
                <a:gd name="T4" fmla="*/ 6 w 6"/>
                <a:gd name="T5" fmla="*/ 0 h 1"/>
                <a:gd name="T6" fmla="*/ 0 w 6"/>
                <a:gd name="T7" fmla="*/ 0 h 1"/>
                <a:gd name="T8" fmla="*/ 6 w 6"/>
                <a:gd name="T9" fmla="*/ 0 h 1"/>
                <a:gd name="T10" fmla="*/ 6 w 6"/>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
                  <a:moveTo>
                    <a:pt x="6" y="0"/>
                  </a:moveTo>
                  <a:lnTo>
                    <a:pt x="6" y="0"/>
                  </a:lnTo>
                  <a:lnTo>
                    <a:pt x="0" y="0"/>
                  </a:lnTo>
                  <a:lnTo>
                    <a:pt x="6"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13" name="Freeform 367"/>
            <p:cNvSpPr>
              <a:spLocks noChangeAspect="1"/>
            </p:cNvSpPr>
            <p:nvPr/>
          </p:nvSpPr>
          <p:spPr bwMode="auto">
            <a:xfrm>
              <a:off x="2728" y="1682"/>
              <a:ext cx="0" cy="1"/>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14" name="Freeform 368"/>
            <p:cNvSpPr>
              <a:spLocks noChangeAspect="1"/>
            </p:cNvSpPr>
            <p:nvPr/>
          </p:nvSpPr>
          <p:spPr bwMode="auto">
            <a:xfrm>
              <a:off x="2734" y="1756"/>
              <a:ext cx="48" cy="34"/>
            </a:xfrm>
            <a:custGeom>
              <a:avLst/>
              <a:gdLst>
                <a:gd name="T0" fmla="*/ 42 w 48"/>
                <a:gd name="T1" fmla="*/ 54 h 30"/>
                <a:gd name="T2" fmla="*/ 42 w 48"/>
                <a:gd name="T3" fmla="*/ 95 h 30"/>
                <a:gd name="T4" fmla="*/ 24 w 48"/>
                <a:gd name="T5" fmla="*/ 75 h 30"/>
                <a:gd name="T6" fmla="*/ 0 w 48"/>
                <a:gd name="T7" fmla="*/ 37 h 30"/>
                <a:gd name="T8" fmla="*/ 0 w 48"/>
                <a:gd name="T9" fmla="*/ 18 h 30"/>
                <a:gd name="T10" fmla="*/ 12 w 48"/>
                <a:gd name="T11" fmla="*/ 0 h 30"/>
                <a:gd name="T12" fmla="*/ 30 w 48"/>
                <a:gd name="T13" fmla="*/ 0 h 30"/>
                <a:gd name="T14" fmla="*/ 48 w 48"/>
                <a:gd name="T15" fmla="*/ 0 h 30"/>
                <a:gd name="T16" fmla="*/ 42 w 48"/>
                <a:gd name="T17" fmla="*/ 54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0">
                  <a:moveTo>
                    <a:pt x="42" y="18"/>
                  </a:moveTo>
                  <a:lnTo>
                    <a:pt x="42" y="30"/>
                  </a:lnTo>
                  <a:lnTo>
                    <a:pt x="24" y="24"/>
                  </a:lnTo>
                  <a:lnTo>
                    <a:pt x="0" y="12"/>
                  </a:lnTo>
                  <a:lnTo>
                    <a:pt x="0" y="6"/>
                  </a:lnTo>
                  <a:lnTo>
                    <a:pt x="12" y="0"/>
                  </a:lnTo>
                  <a:lnTo>
                    <a:pt x="30" y="0"/>
                  </a:lnTo>
                  <a:lnTo>
                    <a:pt x="48" y="0"/>
                  </a:lnTo>
                  <a:lnTo>
                    <a:pt x="42" y="18"/>
                  </a:lnTo>
                  <a:close/>
                </a:path>
              </a:pathLst>
            </a:custGeom>
            <a:solidFill>
              <a:srgbClr val="990033"/>
            </a:solidFill>
            <a:ln w="9525">
              <a:solidFill>
                <a:srgbClr val="000000"/>
              </a:solidFill>
              <a:prstDash val="solid"/>
              <a:round/>
              <a:headEnd/>
              <a:tailEnd/>
            </a:ln>
          </p:spPr>
          <p:txBody>
            <a:bodyPr/>
            <a:lstStyle/>
            <a:p>
              <a:endParaRPr lang="en-US"/>
            </a:p>
          </p:txBody>
        </p:sp>
        <p:sp>
          <p:nvSpPr>
            <p:cNvPr id="11615" name="Freeform 369"/>
            <p:cNvSpPr>
              <a:spLocks noChangeAspect="1"/>
            </p:cNvSpPr>
            <p:nvPr/>
          </p:nvSpPr>
          <p:spPr bwMode="auto">
            <a:xfrm>
              <a:off x="2661" y="1689"/>
              <a:ext cx="24" cy="54"/>
            </a:xfrm>
            <a:custGeom>
              <a:avLst/>
              <a:gdLst>
                <a:gd name="T0" fmla="*/ 12 w 24"/>
                <a:gd name="T1" fmla="*/ 124 h 48"/>
                <a:gd name="T2" fmla="*/ 6 w 24"/>
                <a:gd name="T3" fmla="*/ 141 h 48"/>
                <a:gd name="T4" fmla="*/ 0 w 24"/>
                <a:gd name="T5" fmla="*/ 105 h 48"/>
                <a:gd name="T6" fmla="*/ 0 w 24"/>
                <a:gd name="T7" fmla="*/ 69 h 48"/>
                <a:gd name="T8" fmla="*/ 0 w 24"/>
                <a:gd name="T9" fmla="*/ 18 h 48"/>
                <a:gd name="T10" fmla="*/ 12 w 24"/>
                <a:gd name="T11" fmla="*/ 0 h 48"/>
                <a:gd name="T12" fmla="*/ 24 w 24"/>
                <a:gd name="T13" fmla="*/ 37 h 48"/>
                <a:gd name="T14" fmla="*/ 24 w 24"/>
                <a:gd name="T15" fmla="*/ 105 h 48"/>
                <a:gd name="T16" fmla="*/ 12 w 24"/>
                <a:gd name="T17" fmla="*/ 124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36"/>
                  </a:lnTo>
                  <a:lnTo>
                    <a:pt x="0" y="24"/>
                  </a:lnTo>
                  <a:lnTo>
                    <a:pt x="0" y="6"/>
                  </a:lnTo>
                  <a:lnTo>
                    <a:pt x="12" y="0"/>
                  </a:lnTo>
                  <a:lnTo>
                    <a:pt x="24" y="12"/>
                  </a:lnTo>
                  <a:lnTo>
                    <a:pt x="24" y="36"/>
                  </a:lnTo>
                  <a:lnTo>
                    <a:pt x="12" y="42"/>
                  </a:lnTo>
                  <a:close/>
                </a:path>
              </a:pathLst>
            </a:custGeom>
            <a:solidFill>
              <a:srgbClr val="990033"/>
            </a:solidFill>
            <a:ln w="9525">
              <a:solidFill>
                <a:srgbClr val="000000"/>
              </a:solidFill>
              <a:prstDash val="solid"/>
              <a:round/>
              <a:headEnd/>
              <a:tailEnd/>
            </a:ln>
          </p:spPr>
          <p:txBody>
            <a:bodyPr/>
            <a:lstStyle/>
            <a:p>
              <a:endParaRPr lang="en-US"/>
            </a:p>
          </p:txBody>
        </p:sp>
        <p:sp>
          <p:nvSpPr>
            <p:cNvPr id="11616" name="Rectangle 370"/>
            <p:cNvSpPr>
              <a:spLocks noChangeAspect="1" noChangeArrowheads="1"/>
            </p:cNvSpPr>
            <p:nvPr/>
          </p:nvSpPr>
          <p:spPr bwMode="auto">
            <a:xfrm>
              <a:off x="2643" y="1634"/>
              <a:ext cx="0" cy="0"/>
            </a:xfrm>
            <a:prstGeom prst="rect">
              <a:avLst/>
            </a:prstGeom>
            <a:solidFill>
              <a:srgbClr val="FF0000"/>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617" name="Freeform 371"/>
            <p:cNvSpPr>
              <a:spLocks noChangeAspect="1"/>
            </p:cNvSpPr>
            <p:nvPr/>
          </p:nvSpPr>
          <p:spPr bwMode="auto">
            <a:xfrm>
              <a:off x="2957" y="1675"/>
              <a:ext cx="317" cy="135"/>
            </a:xfrm>
            <a:custGeom>
              <a:avLst/>
              <a:gdLst>
                <a:gd name="T0" fmla="*/ 235 w 312"/>
                <a:gd name="T1" fmla="*/ 294 h 120"/>
                <a:gd name="T2" fmla="*/ 201 w 312"/>
                <a:gd name="T3" fmla="*/ 294 h 120"/>
                <a:gd name="T4" fmla="*/ 195 w 312"/>
                <a:gd name="T5" fmla="*/ 345 h 120"/>
                <a:gd name="T6" fmla="*/ 195 w 312"/>
                <a:gd name="T7" fmla="*/ 330 h 120"/>
                <a:gd name="T8" fmla="*/ 189 w 312"/>
                <a:gd name="T9" fmla="*/ 294 h 120"/>
                <a:gd name="T10" fmla="*/ 156 w 312"/>
                <a:gd name="T11" fmla="*/ 312 h 120"/>
                <a:gd name="T12" fmla="*/ 120 w 312"/>
                <a:gd name="T13" fmla="*/ 312 h 120"/>
                <a:gd name="T14" fmla="*/ 87 w 312"/>
                <a:gd name="T15" fmla="*/ 312 h 120"/>
                <a:gd name="T16" fmla="*/ 63 w 312"/>
                <a:gd name="T17" fmla="*/ 312 h 120"/>
                <a:gd name="T18" fmla="*/ 45 w 312"/>
                <a:gd name="T19" fmla="*/ 294 h 120"/>
                <a:gd name="T20" fmla="*/ 45 w 312"/>
                <a:gd name="T21" fmla="*/ 277 h 120"/>
                <a:gd name="T22" fmla="*/ 24 w 312"/>
                <a:gd name="T23" fmla="*/ 260 h 120"/>
                <a:gd name="T24" fmla="*/ 18 w 312"/>
                <a:gd name="T25" fmla="*/ 226 h 120"/>
                <a:gd name="T26" fmla="*/ 0 w 312"/>
                <a:gd name="T27" fmla="*/ 190 h 120"/>
                <a:gd name="T28" fmla="*/ 12 w 312"/>
                <a:gd name="T29" fmla="*/ 190 h 120"/>
                <a:gd name="T30" fmla="*/ 12 w 312"/>
                <a:gd name="T31" fmla="*/ 178 h 120"/>
                <a:gd name="T32" fmla="*/ 0 w 312"/>
                <a:gd name="T33" fmla="*/ 141 h 120"/>
                <a:gd name="T34" fmla="*/ 18 w 312"/>
                <a:gd name="T35" fmla="*/ 88 h 120"/>
                <a:gd name="T36" fmla="*/ 51 w 312"/>
                <a:gd name="T37" fmla="*/ 88 h 120"/>
                <a:gd name="T38" fmla="*/ 57 w 312"/>
                <a:gd name="T39" fmla="*/ 69 h 120"/>
                <a:gd name="T40" fmla="*/ 81 w 312"/>
                <a:gd name="T41" fmla="*/ 53 h 120"/>
                <a:gd name="T42" fmla="*/ 126 w 312"/>
                <a:gd name="T43" fmla="*/ 0 h 120"/>
                <a:gd name="T44" fmla="*/ 156 w 312"/>
                <a:gd name="T45" fmla="*/ 0 h 120"/>
                <a:gd name="T46" fmla="*/ 183 w 312"/>
                <a:gd name="T47" fmla="*/ 18 h 120"/>
                <a:gd name="T48" fmla="*/ 227 w 312"/>
                <a:gd name="T49" fmla="*/ 53 h 120"/>
                <a:gd name="T50" fmla="*/ 276 w 312"/>
                <a:gd name="T51" fmla="*/ 18 h 120"/>
                <a:gd name="T52" fmla="*/ 312 w 312"/>
                <a:gd name="T53" fmla="*/ 37 h 120"/>
                <a:gd name="T54" fmla="*/ 333 w 312"/>
                <a:gd name="T55" fmla="*/ 105 h 120"/>
                <a:gd name="T56" fmla="*/ 339 w 312"/>
                <a:gd name="T57" fmla="*/ 141 h 120"/>
                <a:gd name="T58" fmla="*/ 345 w 312"/>
                <a:gd name="T59" fmla="*/ 226 h 120"/>
                <a:gd name="T60" fmla="*/ 345 w 312"/>
                <a:gd name="T61" fmla="*/ 277 h 120"/>
                <a:gd name="T62" fmla="*/ 319 w 312"/>
                <a:gd name="T63" fmla="*/ 260 h 120"/>
                <a:gd name="T64" fmla="*/ 304 w 312"/>
                <a:gd name="T65" fmla="*/ 260 h 120"/>
                <a:gd name="T66" fmla="*/ 270 w 312"/>
                <a:gd name="T67" fmla="*/ 294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2" h="120">
                  <a:moveTo>
                    <a:pt x="234" y="102"/>
                  </a:moveTo>
                  <a:lnTo>
                    <a:pt x="204" y="102"/>
                  </a:lnTo>
                  <a:lnTo>
                    <a:pt x="180" y="102"/>
                  </a:lnTo>
                  <a:lnTo>
                    <a:pt x="174" y="102"/>
                  </a:lnTo>
                  <a:lnTo>
                    <a:pt x="174" y="114"/>
                  </a:lnTo>
                  <a:lnTo>
                    <a:pt x="168" y="120"/>
                  </a:lnTo>
                  <a:lnTo>
                    <a:pt x="168" y="114"/>
                  </a:lnTo>
                  <a:lnTo>
                    <a:pt x="168" y="96"/>
                  </a:lnTo>
                  <a:lnTo>
                    <a:pt x="162" y="102"/>
                  </a:lnTo>
                  <a:lnTo>
                    <a:pt x="150" y="102"/>
                  </a:lnTo>
                  <a:lnTo>
                    <a:pt x="138" y="108"/>
                  </a:lnTo>
                  <a:lnTo>
                    <a:pt x="120" y="114"/>
                  </a:lnTo>
                  <a:lnTo>
                    <a:pt x="102" y="108"/>
                  </a:lnTo>
                  <a:lnTo>
                    <a:pt x="78" y="102"/>
                  </a:lnTo>
                  <a:lnTo>
                    <a:pt x="78" y="108"/>
                  </a:lnTo>
                  <a:lnTo>
                    <a:pt x="66" y="114"/>
                  </a:lnTo>
                  <a:lnTo>
                    <a:pt x="54" y="108"/>
                  </a:lnTo>
                  <a:lnTo>
                    <a:pt x="42" y="102"/>
                  </a:lnTo>
                  <a:lnTo>
                    <a:pt x="36" y="102"/>
                  </a:lnTo>
                  <a:lnTo>
                    <a:pt x="24" y="102"/>
                  </a:lnTo>
                  <a:lnTo>
                    <a:pt x="36" y="96"/>
                  </a:lnTo>
                  <a:lnTo>
                    <a:pt x="24" y="96"/>
                  </a:lnTo>
                  <a:lnTo>
                    <a:pt x="24" y="90"/>
                  </a:lnTo>
                  <a:lnTo>
                    <a:pt x="18" y="84"/>
                  </a:lnTo>
                  <a:lnTo>
                    <a:pt x="18" y="78"/>
                  </a:lnTo>
                  <a:lnTo>
                    <a:pt x="6" y="72"/>
                  </a:lnTo>
                  <a:lnTo>
                    <a:pt x="0" y="66"/>
                  </a:lnTo>
                  <a:lnTo>
                    <a:pt x="6" y="66"/>
                  </a:lnTo>
                  <a:lnTo>
                    <a:pt x="12" y="66"/>
                  </a:lnTo>
                  <a:lnTo>
                    <a:pt x="12" y="60"/>
                  </a:lnTo>
                  <a:lnTo>
                    <a:pt x="6" y="48"/>
                  </a:lnTo>
                  <a:lnTo>
                    <a:pt x="0" y="48"/>
                  </a:lnTo>
                  <a:lnTo>
                    <a:pt x="0" y="30"/>
                  </a:lnTo>
                  <a:lnTo>
                    <a:pt x="18" y="30"/>
                  </a:lnTo>
                  <a:lnTo>
                    <a:pt x="24" y="24"/>
                  </a:lnTo>
                  <a:lnTo>
                    <a:pt x="42" y="30"/>
                  </a:lnTo>
                  <a:lnTo>
                    <a:pt x="54" y="24"/>
                  </a:lnTo>
                  <a:lnTo>
                    <a:pt x="48" y="24"/>
                  </a:lnTo>
                  <a:lnTo>
                    <a:pt x="42" y="12"/>
                  </a:lnTo>
                  <a:lnTo>
                    <a:pt x="72" y="18"/>
                  </a:lnTo>
                  <a:lnTo>
                    <a:pt x="96" y="0"/>
                  </a:lnTo>
                  <a:lnTo>
                    <a:pt x="108" y="0"/>
                  </a:lnTo>
                  <a:lnTo>
                    <a:pt x="126" y="0"/>
                  </a:lnTo>
                  <a:lnTo>
                    <a:pt x="138" y="0"/>
                  </a:lnTo>
                  <a:lnTo>
                    <a:pt x="150" y="6"/>
                  </a:lnTo>
                  <a:lnTo>
                    <a:pt x="156" y="6"/>
                  </a:lnTo>
                  <a:lnTo>
                    <a:pt x="174" y="12"/>
                  </a:lnTo>
                  <a:lnTo>
                    <a:pt x="198" y="18"/>
                  </a:lnTo>
                  <a:lnTo>
                    <a:pt x="216" y="18"/>
                  </a:lnTo>
                  <a:lnTo>
                    <a:pt x="240" y="6"/>
                  </a:lnTo>
                  <a:lnTo>
                    <a:pt x="264" y="6"/>
                  </a:lnTo>
                  <a:lnTo>
                    <a:pt x="270" y="12"/>
                  </a:lnTo>
                  <a:lnTo>
                    <a:pt x="276" y="24"/>
                  </a:lnTo>
                  <a:lnTo>
                    <a:pt x="288" y="36"/>
                  </a:lnTo>
                  <a:lnTo>
                    <a:pt x="300" y="42"/>
                  </a:lnTo>
                  <a:lnTo>
                    <a:pt x="294" y="48"/>
                  </a:lnTo>
                  <a:lnTo>
                    <a:pt x="294" y="60"/>
                  </a:lnTo>
                  <a:lnTo>
                    <a:pt x="300" y="78"/>
                  </a:lnTo>
                  <a:lnTo>
                    <a:pt x="312" y="96"/>
                  </a:lnTo>
                  <a:lnTo>
                    <a:pt x="300" y="96"/>
                  </a:lnTo>
                  <a:lnTo>
                    <a:pt x="294" y="90"/>
                  </a:lnTo>
                  <a:lnTo>
                    <a:pt x="276" y="90"/>
                  </a:lnTo>
                  <a:lnTo>
                    <a:pt x="270" y="96"/>
                  </a:lnTo>
                  <a:lnTo>
                    <a:pt x="264" y="90"/>
                  </a:lnTo>
                  <a:lnTo>
                    <a:pt x="246" y="96"/>
                  </a:lnTo>
                  <a:lnTo>
                    <a:pt x="234" y="102"/>
                  </a:lnTo>
                  <a:close/>
                </a:path>
              </a:pathLst>
            </a:custGeom>
            <a:solidFill>
              <a:srgbClr val="415A6B"/>
            </a:solidFill>
            <a:ln w="9525">
              <a:solidFill>
                <a:srgbClr val="000000"/>
              </a:solidFill>
              <a:prstDash val="solid"/>
              <a:round/>
              <a:headEnd/>
              <a:tailEnd/>
            </a:ln>
          </p:spPr>
          <p:txBody>
            <a:bodyPr/>
            <a:lstStyle/>
            <a:p>
              <a:endParaRPr lang="en-US"/>
            </a:p>
          </p:txBody>
        </p:sp>
        <p:sp>
          <p:nvSpPr>
            <p:cNvPr id="11618" name="Freeform 372"/>
            <p:cNvSpPr>
              <a:spLocks noChangeAspect="1"/>
            </p:cNvSpPr>
            <p:nvPr/>
          </p:nvSpPr>
          <p:spPr bwMode="auto">
            <a:xfrm>
              <a:off x="2953" y="1675"/>
              <a:ext cx="47" cy="34"/>
            </a:xfrm>
            <a:custGeom>
              <a:avLst/>
              <a:gdLst>
                <a:gd name="T0" fmla="*/ 5 w 47"/>
                <a:gd name="T1" fmla="*/ 0 h 30"/>
                <a:gd name="T2" fmla="*/ 0 w 47"/>
                <a:gd name="T3" fmla="*/ 0 h 30"/>
                <a:gd name="T4" fmla="*/ 5 w 47"/>
                <a:gd name="T5" fmla="*/ 37 h 30"/>
                <a:gd name="T6" fmla="*/ 0 w 47"/>
                <a:gd name="T7" fmla="*/ 75 h 30"/>
                <a:gd name="T8" fmla="*/ 11 w 47"/>
                <a:gd name="T9" fmla="*/ 75 h 30"/>
                <a:gd name="T10" fmla="*/ 5 w 47"/>
                <a:gd name="T11" fmla="*/ 95 h 30"/>
                <a:gd name="T12" fmla="*/ 23 w 47"/>
                <a:gd name="T13" fmla="*/ 54 h 30"/>
                <a:gd name="T14" fmla="*/ 47 w 47"/>
                <a:gd name="T15" fmla="*/ 54 h 30"/>
                <a:gd name="T16" fmla="*/ 41 w 47"/>
                <a:gd name="T17" fmla="*/ 37 h 30"/>
                <a:gd name="T18" fmla="*/ 29 w 47"/>
                <a:gd name="T19" fmla="*/ 0 h 30"/>
                <a:gd name="T20" fmla="*/ 5 w 47"/>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0">
                  <a:moveTo>
                    <a:pt x="5" y="0"/>
                  </a:moveTo>
                  <a:lnTo>
                    <a:pt x="0" y="0"/>
                  </a:lnTo>
                  <a:lnTo>
                    <a:pt x="5" y="12"/>
                  </a:lnTo>
                  <a:lnTo>
                    <a:pt x="0" y="24"/>
                  </a:lnTo>
                  <a:lnTo>
                    <a:pt x="11" y="24"/>
                  </a:lnTo>
                  <a:lnTo>
                    <a:pt x="5" y="30"/>
                  </a:lnTo>
                  <a:lnTo>
                    <a:pt x="23" y="18"/>
                  </a:lnTo>
                  <a:lnTo>
                    <a:pt x="47" y="18"/>
                  </a:lnTo>
                  <a:lnTo>
                    <a:pt x="41" y="12"/>
                  </a:lnTo>
                  <a:lnTo>
                    <a:pt x="29" y="0"/>
                  </a:lnTo>
                  <a:lnTo>
                    <a:pt x="5" y="0"/>
                  </a:lnTo>
                  <a:close/>
                </a:path>
              </a:pathLst>
            </a:custGeom>
            <a:solidFill>
              <a:srgbClr val="415A6B"/>
            </a:solidFill>
            <a:ln w="9525">
              <a:solidFill>
                <a:srgbClr val="000000"/>
              </a:solidFill>
              <a:prstDash val="solid"/>
              <a:round/>
              <a:headEnd/>
              <a:tailEnd/>
            </a:ln>
          </p:spPr>
          <p:txBody>
            <a:bodyPr/>
            <a:lstStyle/>
            <a:p>
              <a:endParaRPr lang="en-US"/>
            </a:p>
          </p:txBody>
        </p:sp>
        <p:sp>
          <p:nvSpPr>
            <p:cNvPr id="11619" name="Freeform 373"/>
            <p:cNvSpPr>
              <a:spLocks noChangeAspect="1"/>
            </p:cNvSpPr>
            <p:nvPr/>
          </p:nvSpPr>
          <p:spPr bwMode="auto">
            <a:xfrm>
              <a:off x="2875" y="1365"/>
              <a:ext cx="137" cy="102"/>
            </a:xfrm>
            <a:custGeom>
              <a:avLst/>
              <a:gdLst>
                <a:gd name="T0" fmla="*/ 137 w 137"/>
                <a:gd name="T1" fmla="*/ 145 h 90"/>
                <a:gd name="T2" fmla="*/ 131 w 137"/>
                <a:gd name="T3" fmla="*/ 164 h 90"/>
                <a:gd name="T4" fmla="*/ 137 w 137"/>
                <a:gd name="T5" fmla="*/ 222 h 90"/>
                <a:gd name="T6" fmla="*/ 119 w 137"/>
                <a:gd name="T7" fmla="*/ 258 h 90"/>
                <a:gd name="T8" fmla="*/ 119 w 137"/>
                <a:gd name="T9" fmla="*/ 277 h 90"/>
                <a:gd name="T10" fmla="*/ 89 w 137"/>
                <a:gd name="T11" fmla="*/ 258 h 90"/>
                <a:gd name="T12" fmla="*/ 66 w 137"/>
                <a:gd name="T13" fmla="*/ 239 h 90"/>
                <a:gd name="T14" fmla="*/ 36 w 137"/>
                <a:gd name="T15" fmla="*/ 239 h 90"/>
                <a:gd name="T16" fmla="*/ 12 w 137"/>
                <a:gd name="T17" fmla="*/ 239 h 90"/>
                <a:gd name="T18" fmla="*/ 6 w 137"/>
                <a:gd name="T19" fmla="*/ 222 h 90"/>
                <a:gd name="T20" fmla="*/ 12 w 137"/>
                <a:gd name="T21" fmla="*/ 185 h 90"/>
                <a:gd name="T22" fmla="*/ 0 w 137"/>
                <a:gd name="T23" fmla="*/ 110 h 90"/>
                <a:gd name="T24" fmla="*/ 48 w 137"/>
                <a:gd name="T25" fmla="*/ 18 h 90"/>
                <a:gd name="T26" fmla="*/ 66 w 137"/>
                <a:gd name="T27" fmla="*/ 0 h 90"/>
                <a:gd name="T28" fmla="*/ 89 w 137"/>
                <a:gd name="T29" fmla="*/ 18 h 90"/>
                <a:gd name="T30" fmla="*/ 113 w 137"/>
                <a:gd name="T31" fmla="*/ 37 h 90"/>
                <a:gd name="T32" fmla="*/ 119 w 137"/>
                <a:gd name="T33" fmla="*/ 95 h 90"/>
                <a:gd name="T34" fmla="*/ 137 w 137"/>
                <a:gd name="T35" fmla="*/ 145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7" h="90">
                  <a:moveTo>
                    <a:pt x="137" y="48"/>
                  </a:moveTo>
                  <a:lnTo>
                    <a:pt x="131" y="54"/>
                  </a:lnTo>
                  <a:lnTo>
                    <a:pt x="137" y="72"/>
                  </a:lnTo>
                  <a:lnTo>
                    <a:pt x="119" y="84"/>
                  </a:lnTo>
                  <a:lnTo>
                    <a:pt x="119" y="90"/>
                  </a:lnTo>
                  <a:lnTo>
                    <a:pt x="89" y="84"/>
                  </a:lnTo>
                  <a:lnTo>
                    <a:pt x="66" y="78"/>
                  </a:lnTo>
                  <a:lnTo>
                    <a:pt x="36" y="78"/>
                  </a:lnTo>
                  <a:lnTo>
                    <a:pt x="12" y="78"/>
                  </a:lnTo>
                  <a:lnTo>
                    <a:pt x="6" y="72"/>
                  </a:lnTo>
                  <a:lnTo>
                    <a:pt x="12" y="60"/>
                  </a:lnTo>
                  <a:lnTo>
                    <a:pt x="0" y="36"/>
                  </a:lnTo>
                  <a:lnTo>
                    <a:pt x="48" y="6"/>
                  </a:lnTo>
                  <a:lnTo>
                    <a:pt x="66" y="0"/>
                  </a:lnTo>
                  <a:lnTo>
                    <a:pt x="89" y="6"/>
                  </a:lnTo>
                  <a:lnTo>
                    <a:pt x="113" y="12"/>
                  </a:lnTo>
                  <a:lnTo>
                    <a:pt x="119" y="30"/>
                  </a:lnTo>
                  <a:lnTo>
                    <a:pt x="137" y="48"/>
                  </a:lnTo>
                  <a:close/>
                </a:path>
              </a:pathLst>
            </a:custGeom>
            <a:solidFill>
              <a:srgbClr val="990033"/>
            </a:solidFill>
            <a:ln w="9525">
              <a:solidFill>
                <a:srgbClr val="000000"/>
              </a:solidFill>
              <a:prstDash val="solid"/>
              <a:round/>
              <a:headEnd/>
              <a:tailEnd/>
            </a:ln>
          </p:spPr>
          <p:txBody>
            <a:bodyPr/>
            <a:lstStyle/>
            <a:p>
              <a:endParaRPr lang="en-US"/>
            </a:p>
          </p:txBody>
        </p:sp>
        <p:sp>
          <p:nvSpPr>
            <p:cNvPr id="11620" name="Freeform 374"/>
            <p:cNvSpPr>
              <a:spLocks noChangeAspect="1"/>
            </p:cNvSpPr>
            <p:nvPr/>
          </p:nvSpPr>
          <p:spPr bwMode="auto">
            <a:xfrm>
              <a:off x="2648" y="1345"/>
              <a:ext cx="37" cy="47"/>
            </a:xfrm>
            <a:custGeom>
              <a:avLst/>
              <a:gdLst>
                <a:gd name="T0" fmla="*/ 27 w 36"/>
                <a:gd name="T1" fmla="*/ 98 h 42"/>
                <a:gd name="T2" fmla="*/ 27 w 36"/>
                <a:gd name="T3" fmla="*/ 116 h 42"/>
                <a:gd name="T4" fmla="*/ 6 w 36"/>
                <a:gd name="T5" fmla="*/ 116 h 42"/>
                <a:gd name="T6" fmla="*/ 0 w 36"/>
                <a:gd name="T7" fmla="*/ 98 h 42"/>
                <a:gd name="T8" fmla="*/ 0 w 36"/>
                <a:gd name="T9" fmla="*/ 84 h 42"/>
                <a:gd name="T10" fmla="*/ 0 w 36"/>
                <a:gd name="T11" fmla="*/ 34 h 42"/>
                <a:gd name="T12" fmla="*/ 6 w 36"/>
                <a:gd name="T13" fmla="*/ 17 h 42"/>
                <a:gd name="T14" fmla="*/ 12 w 36"/>
                <a:gd name="T15" fmla="*/ 34 h 42"/>
                <a:gd name="T16" fmla="*/ 12 w 36"/>
                <a:gd name="T17" fmla="*/ 17 h 42"/>
                <a:gd name="T18" fmla="*/ 27 w 36"/>
                <a:gd name="T19" fmla="*/ 0 h 42"/>
                <a:gd name="T20" fmla="*/ 33 w 36"/>
                <a:gd name="T21" fmla="*/ 34 h 42"/>
                <a:gd name="T22" fmla="*/ 45 w 36"/>
                <a:gd name="T23" fmla="*/ 34 h 42"/>
                <a:gd name="T24" fmla="*/ 39 w 36"/>
                <a:gd name="T25" fmla="*/ 49 h 42"/>
                <a:gd name="T26" fmla="*/ 27 w 36"/>
                <a:gd name="T27" fmla="*/ 67 h 42"/>
                <a:gd name="T28" fmla="*/ 27 w 36"/>
                <a:gd name="T29" fmla="*/ 84 h 42"/>
                <a:gd name="T30" fmla="*/ 27 w 36"/>
                <a:gd name="T31" fmla="*/ 98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42">
                  <a:moveTo>
                    <a:pt x="18" y="36"/>
                  </a:moveTo>
                  <a:lnTo>
                    <a:pt x="18" y="42"/>
                  </a:lnTo>
                  <a:lnTo>
                    <a:pt x="6" y="42"/>
                  </a:lnTo>
                  <a:lnTo>
                    <a:pt x="0" y="36"/>
                  </a:lnTo>
                  <a:lnTo>
                    <a:pt x="0" y="30"/>
                  </a:lnTo>
                  <a:lnTo>
                    <a:pt x="0" y="12"/>
                  </a:lnTo>
                  <a:lnTo>
                    <a:pt x="6" y="6"/>
                  </a:lnTo>
                  <a:lnTo>
                    <a:pt x="12" y="12"/>
                  </a:lnTo>
                  <a:lnTo>
                    <a:pt x="12" y="6"/>
                  </a:lnTo>
                  <a:lnTo>
                    <a:pt x="18" y="0"/>
                  </a:lnTo>
                  <a:lnTo>
                    <a:pt x="24" y="12"/>
                  </a:lnTo>
                  <a:lnTo>
                    <a:pt x="36" y="12"/>
                  </a:lnTo>
                  <a:lnTo>
                    <a:pt x="30" y="18"/>
                  </a:lnTo>
                  <a:lnTo>
                    <a:pt x="18" y="24"/>
                  </a:lnTo>
                  <a:lnTo>
                    <a:pt x="18" y="30"/>
                  </a:lnTo>
                  <a:lnTo>
                    <a:pt x="18" y="36"/>
                  </a:lnTo>
                  <a:close/>
                </a:path>
              </a:pathLst>
            </a:custGeom>
            <a:solidFill>
              <a:srgbClr val="415A6B"/>
            </a:solidFill>
            <a:ln w="9525">
              <a:solidFill>
                <a:srgbClr val="000000"/>
              </a:solidFill>
              <a:prstDash val="solid"/>
              <a:round/>
              <a:headEnd/>
              <a:tailEnd/>
            </a:ln>
          </p:spPr>
          <p:txBody>
            <a:bodyPr/>
            <a:lstStyle/>
            <a:p>
              <a:endParaRPr lang="en-US"/>
            </a:p>
          </p:txBody>
        </p:sp>
        <p:sp>
          <p:nvSpPr>
            <p:cNvPr id="11621" name="Freeform 375"/>
            <p:cNvSpPr>
              <a:spLocks noChangeAspect="1"/>
            </p:cNvSpPr>
            <p:nvPr/>
          </p:nvSpPr>
          <p:spPr bwMode="auto">
            <a:xfrm>
              <a:off x="2691" y="1365"/>
              <a:ext cx="19" cy="21"/>
            </a:xfrm>
            <a:custGeom>
              <a:avLst/>
              <a:gdLst>
                <a:gd name="T0" fmla="*/ 27 w 18"/>
                <a:gd name="T1" fmla="*/ 25 h 18"/>
                <a:gd name="T2" fmla="*/ 27 w 18"/>
                <a:gd name="T3" fmla="*/ 25 h 18"/>
                <a:gd name="T4" fmla="*/ 21 w 18"/>
                <a:gd name="T5" fmla="*/ 0 h 18"/>
                <a:gd name="T6" fmla="*/ 21 w 18"/>
                <a:gd name="T7" fmla="*/ 25 h 18"/>
                <a:gd name="T8" fmla="*/ 6 w 18"/>
                <a:gd name="T9" fmla="*/ 25 h 18"/>
                <a:gd name="T10" fmla="*/ 0 w 18"/>
                <a:gd name="T11" fmla="*/ 25 h 18"/>
                <a:gd name="T12" fmla="*/ 0 w 18"/>
                <a:gd name="T13" fmla="*/ 25 h 18"/>
                <a:gd name="T14" fmla="*/ 0 w 18"/>
                <a:gd name="T15" fmla="*/ 48 h 18"/>
                <a:gd name="T16" fmla="*/ 21 w 18"/>
                <a:gd name="T17" fmla="*/ 75 h 18"/>
                <a:gd name="T18" fmla="*/ 21 w 18"/>
                <a:gd name="T19" fmla="*/ 75 h 18"/>
                <a:gd name="T20" fmla="*/ 21 w 18"/>
                <a:gd name="T21" fmla="*/ 48 h 18"/>
                <a:gd name="T22" fmla="*/ 27 w 18"/>
                <a:gd name="T23" fmla="*/ 25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18">
                  <a:moveTo>
                    <a:pt x="18" y="6"/>
                  </a:moveTo>
                  <a:lnTo>
                    <a:pt x="18" y="6"/>
                  </a:lnTo>
                  <a:lnTo>
                    <a:pt x="12" y="0"/>
                  </a:lnTo>
                  <a:lnTo>
                    <a:pt x="12" y="6"/>
                  </a:lnTo>
                  <a:lnTo>
                    <a:pt x="6" y="6"/>
                  </a:lnTo>
                  <a:lnTo>
                    <a:pt x="0" y="6"/>
                  </a:lnTo>
                  <a:lnTo>
                    <a:pt x="0" y="12"/>
                  </a:lnTo>
                  <a:lnTo>
                    <a:pt x="12" y="18"/>
                  </a:lnTo>
                  <a:lnTo>
                    <a:pt x="12" y="12"/>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11622" name="Freeform 376"/>
            <p:cNvSpPr>
              <a:spLocks noChangeAspect="1"/>
            </p:cNvSpPr>
            <p:nvPr/>
          </p:nvSpPr>
          <p:spPr bwMode="auto">
            <a:xfrm>
              <a:off x="2648" y="1331"/>
              <a:ext cx="31" cy="21"/>
            </a:xfrm>
            <a:custGeom>
              <a:avLst/>
              <a:gdLst>
                <a:gd name="T0" fmla="*/ 33 w 30"/>
                <a:gd name="T1" fmla="*/ 48 h 18"/>
                <a:gd name="T2" fmla="*/ 0 w 30"/>
                <a:gd name="T3" fmla="*/ 48 h 18"/>
                <a:gd name="T4" fmla="*/ 0 w 30"/>
                <a:gd name="T5" fmla="*/ 75 h 18"/>
                <a:gd name="T6" fmla="*/ 0 w 30"/>
                <a:gd name="T7" fmla="*/ 48 h 18"/>
                <a:gd name="T8" fmla="*/ 27 w 30"/>
                <a:gd name="T9" fmla="*/ 48 h 18"/>
                <a:gd name="T10" fmla="*/ 39 w 30"/>
                <a:gd name="T11" fmla="*/ 0 h 18"/>
                <a:gd name="T12" fmla="*/ 33 w 30"/>
                <a:gd name="T13" fmla="*/ 48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8">
                  <a:moveTo>
                    <a:pt x="24" y="12"/>
                  </a:moveTo>
                  <a:lnTo>
                    <a:pt x="0" y="12"/>
                  </a:lnTo>
                  <a:lnTo>
                    <a:pt x="0" y="18"/>
                  </a:lnTo>
                  <a:lnTo>
                    <a:pt x="0" y="12"/>
                  </a:lnTo>
                  <a:lnTo>
                    <a:pt x="18" y="12"/>
                  </a:lnTo>
                  <a:lnTo>
                    <a:pt x="30" y="0"/>
                  </a:lnTo>
                  <a:lnTo>
                    <a:pt x="24" y="12"/>
                  </a:lnTo>
                  <a:close/>
                </a:path>
              </a:pathLst>
            </a:custGeom>
            <a:solidFill>
              <a:srgbClr val="239FB1"/>
            </a:solidFill>
            <a:ln w="9525">
              <a:solidFill>
                <a:srgbClr val="000000"/>
              </a:solidFill>
              <a:prstDash val="solid"/>
              <a:round/>
              <a:headEnd/>
              <a:tailEnd/>
            </a:ln>
          </p:spPr>
          <p:txBody>
            <a:bodyPr/>
            <a:lstStyle/>
            <a:p>
              <a:endParaRPr lang="en-US"/>
            </a:p>
          </p:txBody>
        </p:sp>
        <p:sp>
          <p:nvSpPr>
            <p:cNvPr id="11623" name="Freeform 377"/>
            <p:cNvSpPr>
              <a:spLocks noChangeAspect="1"/>
            </p:cNvSpPr>
            <p:nvPr/>
          </p:nvSpPr>
          <p:spPr bwMode="auto">
            <a:xfrm>
              <a:off x="2667" y="1379"/>
              <a:ext cx="18" cy="7"/>
            </a:xfrm>
            <a:custGeom>
              <a:avLst/>
              <a:gdLst>
                <a:gd name="T0" fmla="*/ 18 w 18"/>
                <a:gd name="T1" fmla="*/ 25 h 6"/>
                <a:gd name="T2" fmla="*/ 12 w 18"/>
                <a:gd name="T3" fmla="*/ 0 h 6"/>
                <a:gd name="T4" fmla="*/ 0 w 18"/>
                <a:gd name="T5" fmla="*/ 0 h 6"/>
                <a:gd name="T6" fmla="*/ 12 w 18"/>
                <a:gd name="T7" fmla="*/ 25 h 6"/>
                <a:gd name="T8" fmla="*/ 18 w 18"/>
                <a:gd name="T9" fmla="*/ 25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6"/>
                  </a:moveTo>
                  <a:lnTo>
                    <a:pt x="12" y="0"/>
                  </a:lnTo>
                  <a:lnTo>
                    <a:pt x="0" y="0"/>
                  </a:lnTo>
                  <a:lnTo>
                    <a:pt x="12" y="6"/>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11624" name="Rectangle 378"/>
            <p:cNvSpPr>
              <a:spLocks noChangeAspect="1" noChangeArrowheads="1"/>
            </p:cNvSpPr>
            <p:nvPr/>
          </p:nvSpPr>
          <p:spPr bwMode="auto">
            <a:xfrm>
              <a:off x="2704" y="1392"/>
              <a:ext cx="0" cy="0"/>
            </a:xfrm>
            <a:prstGeom prst="rect">
              <a:avLst/>
            </a:prstGeom>
            <a:solidFill>
              <a:srgbClr val="239FB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625" name="Freeform 379"/>
            <p:cNvSpPr>
              <a:spLocks noChangeAspect="1"/>
            </p:cNvSpPr>
            <p:nvPr/>
          </p:nvSpPr>
          <p:spPr bwMode="auto">
            <a:xfrm>
              <a:off x="2862" y="1291"/>
              <a:ext cx="67" cy="40"/>
            </a:xfrm>
            <a:custGeom>
              <a:avLst/>
              <a:gdLst>
                <a:gd name="T0" fmla="*/ 75 w 66"/>
                <a:gd name="T1" fmla="*/ 63 h 36"/>
                <a:gd name="T2" fmla="*/ 69 w 66"/>
                <a:gd name="T3" fmla="*/ 16 h 36"/>
                <a:gd name="T4" fmla="*/ 24 w 66"/>
                <a:gd name="T5" fmla="*/ 0 h 36"/>
                <a:gd name="T6" fmla="*/ 0 w 66"/>
                <a:gd name="T7" fmla="*/ 30 h 36"/>
                <a:gd name="T8" fmla="*/ 6 w 66"/>
                <a:gd name="T9" fmla="*/ 46 h 36"/>
                <a:gd name="T10" fmla="*/ 12 w 66"/>
                <a:gd name="T11" fmla="*/ 63 h 36"/>
                <a:gd name="T12" fmla="*/ 18 w 66"/>
                <a:gd name="T13" fmla="*/ 63 h 36"/>
                <a:gd name="T14" fmla="*/ 45 w 66"/>
                <a:gd name="T15" fmla="*/ 78 h 36"/>
                <a:gd name="T16" fmla="*/ 69 w 66"/>
                <a:gd name="T17" fmla="*/ 91 h 36"/>
                <a:gd name="T18" fmla="*/ 75 w 66"/>
                <a:gd name="T19" fmla="*/ 63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 h="36">
                  <a:moveTo>
                    <a:pt x="66" y="24"/>
                  </a:moveTo>
                  <a:lnTo>
                    <a:pt x="60" y="6"/>
                  </a:lnTo>
                  <a:lnTo>
                    <a:pt x="24" y="0"/>
                  </a:lnTo>
                  <a:lnTo>
                    <a:pt x="0" y="12"/>
                  </a:lnTo>
                  <a:lnTo>
                    <a:pt x="6" y="18"/>
                  </a:lnTo>
                  <a:lnTo>
                    <a:pt x="12" y="24"/>
                  </a:lnTo>
                  <a:lnTo>
                    <a:pt x="18" y="24"/>
                  </a:lnTo>
                  <a:lnTo>
                    <a:pt x="36" y="30"/>
                  </a:lnTo>
                  <a:lnTo>
                    <a:pt x="60" y="36"/>
                  </a:lnTo>
                  <a:lnTo>
                    <a:pt x="66" y="24"/>
                  </a:lnTo>
                  <a:close/>
                </a:path>
              </a:pathLst>
            </a:custGeom>
            <a:solidFill>
              <a:srgbClr val="415A6B"/>
            </a:solidFill>
            <a:ln w="9525">
              <a:solidFill>
                <a:srgbClr val="000000"/>
              </a:solidFill>
              <a:prstDash val="solid"/>
              <a:round/>
              <a:headEnd/>
              <a:tailEnd/>
            </a:ln>
          </p:spPr>
          <p:txBody>
            <a:bodyPr/>
            <a:lstStyle/>
            <a:p>
              <a:endParaRPr lang="en-US"/>
            </a:p>
          </p:txBody>
        </p:sp>
        <p:sp>
          <p:nvSpPr>
            <p:cNvPr id="11626" name="Freeform 380"/>
            <p:cNvSpPr>
              <a:spLocks noChangeAspect="1"/>
            </p:cNvSpPr>
            <p:nvPr/>
          </p:nvSpPr>
          <p:spPr bwMode="auto">
            <a:xfrm>
              <a:off x="2836" y="1318"/>
              <a:ext cx="105" cy="54"/>
            </a:xfrm>
            <a:custGeom>
              <a:avLst/>
              <a:gdLst>
                <a:gd name="T0" fmla="*/ 72 w 102"/>
                <a:gd name="T1" fmla="*/ 88 h 48"/>
                <a:gd name="T2" fmla="*/ 33 w 102"/>
                <a:gd name="T3" fmla="*/ 105 h 48"/>
                <a:gd name="T4" fmla="*/ 0 w 102"/>
                <a:gd name="T5" fmla="*/ 124 h 48"/>
                <a:gd name="T6" fmla="*/ 0 w 102"/>
                <a:gd name="T7" fmla="*/ 124 h 48"/>
                <a:gd name="T8" fmla="*/ 6 w 102"/>
                <a:gd name="T9" fmla="*/ 53 h 48"/>
                <a:gd name="T10" fmla="*/ 27 w 102"/>
                <a:gd name="T11" fmla="*/ 37 h 48"/>
                <a:gd name="T12" fmla="*/ 45 w 102"/>
                <a:gd name="T13" fmla="*/ 69 h 48"/>
                <a:gd name="T14" fmla="*/ 51 w 102"/>
                <a:gd name="T15" fmla="*/ 53 h 48"/>
                <a:gd name="T16" fmla="*/ 51 w 102"/>
                <a:gd name="T17" fmla="*/ 0 h 48"/>
                <a:gd name="T18" fmla="*/ 78 w 102"/>
                <a:gd name="T19" fmla="*/ 18 h 48"/>
                <a:gd name="T20" fmla="*/ 110 w 102"/>
                <a:gd name="T21" fmla="*/ 37 h 48"/>
                <a:gd name="T22" fmla="*/ 117 w 102"/>
                <a:gd name="T23" fmla="*/ 69 h 48"/>
                <a:gd name="T24" fmla="*/ 132 w 102"/>
                <a:gd name="T25" fmla="*/ 124 h 48"/>
                <a:gd name="T26" fmla="*/ 110 w 102"/>
                <a:gd name="T27" fmla="*/ 141 h 48"/>
                <a:gd name="T28" fmla="*/ 72 w 102"/>
                <a:gd name="T29" fmla="*/ 88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2" h="48">
                  <a:moveTo>
                    <a:pt x="54" y="30"/>
                  </a:moveTo>
                  <a:lnTo>
                    <a:pt x="24" y="36"/>
                  </a:lnTo>
                  <a:lnTo>
                    <a:pt x="0" y="42"/>
                  </a:lnTo>
                  <a:lnTo>
                    <a:pt x="6" y="18"/>
                  </a:lnTo>
                  <a:lnTo>
                    <a:pt x="18" y="12"/>
                  </a:lnTo>
                  <a:lnTo>
                    <a:pt x="36" y="24"/>
                  </a:lnTo>
                  <a:lnTo>
                    <a:pt x="42" y="18"/>
                  </a:lnTo>
                  <a:lnTo>
                    <a:pt x="42" y="0"/>
                  </a:lnTo>
                  <a:lnTo>
                    <a:pt x="60" y="6"/>
                  </a:lnTo>
                  <a:lnTo>
                    <a:pt x="84" y="12"/>
                  </a:lnTo>
                  <a:lnTo>
                    <a:pt x="90" y="24"/>
                  </a:lnTo>
                  <a:lnTo>
                    <a:pt x="102" y="42"/>
                  </a:lnTo>
                  <a:lnTo>
                    <a:pt x="84" y="48"/>
                  </a:lnTo>
                  <a:lnTo>
                    <a:pt x="54" y="30"/>
                  </a:lnTo>
                  <a:close/>
                </a:path>
              </a:pathLst>
            </a:custGeom>
            <a:solidFill>
              <a:srgbClr val="990033"/>
            </a:solidFill>
            <a:ln w="9525">
              <a:solidFill>
                <a:srgbClr val="000000"/>
              </a:solidFill>
              <a:prstDash val="solid"/>
              <a:round/>
              <a:headEnd/>
              <a:tailEnd/>
            </a:ln>
          </p:spPr>
          <p:txBody>
            <a:bodyPr/>
            <a:lstStyle/>
            <a:p>
              <a:endParaRPr lang="en-US"/>
            </a:p>
          </p:txBody>
        </p:sp>
        <p:sp>
          <p:nvSpPr>
            <p:cNvPr id="11627" name="Freeform 381"/>
            <p:cNvSpPr>
              <a:spLocks noChangeAspect="1"/>
            </p:cNvSpPr>
            <p:nvPr/>
          </p:nvSpPr>
          <p:spPr bwMode="auto">
            <a:xfrm>
              <a:off x="2836" y="1352"/>
              <a:ext cx="86" cy="54"/>
            </a:xfrm>
            <a:custGeom>
              <a:avLst/>
              <a:gdLst>
                <a:gd name="T0" fmla="*/ 0 w 84"/>
                <a:gd name="T1" fmla="*/ 105 h 48"/>
                <a:gd name="T2" fmla="*/ 0 w 84"/>
                <a:gd name="T3" fmla="*/ 37 h 48"/>
                <a:gd name="T4" fmla="*/ 0 w 84"/>
                <a:gd name="T5" fmla="*/ 37 h 48"/>
                <a:gd name="T6" fmla="*/ 33 w 84"/>
                <a:gd name="T7" fmla="*/ 18 h 48"/>
                <a:gd name="T8" fmla="*/ 63 w 84"/>
                <a:gd name="T9" fmla="*/ 0 h 48"/>
                <a:gd name="T10" fmla="*/ 102 w 84"/>
                <a:gd name="T11" fmla="*/ 53 h 48"/>
                <a:gd name="T12" fmla="*/ 45 w 84"/>
                <a:gd name="T13" fmla="*/ 141 h 48"/>
                <a:gd name="T14" fmla="*/ 33 w 84"/>
                <a:gd name="T15" fmla="*/ 141 h 48"/>
                <a:gd name="T16" fmla="*/ 33 w 84"/>
                <a:gd name="T17" fmla="*/ 105 h 48"/>
                <a:gd name="T18" fmla="*/ 12 w 84"/>
                <a:gd name="T19" fmla="*/ 105 h 48"/>
                <a:gd name="T20" fmla="*/ 0 w 84"/>
                <a:gd name="T21" fmla="*/ 105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48">
                  <a:moveTo>
                    <a:pt x="0" y="36"/>
                  </a:moveTo>
                  <a:lnTo>
                    <a:pt x="0" y="12"/>
                  </a:lnTo>
                  <a:lnTo>
                    <a:pt x="24" y="6"/>
                  </a:lnTo>
                  <a:lnTo>
                    <a:pt x="54" y="0"/>
                  </a:lnTo>
                  <a:lnTo>
                    <a:pt x="84" y="18"/>
                  </a:lnTo>
                  <a:lnTo>
                    <a:pt x="36" y="48"/>
                  </a:lnTo>
                  <a:lnTo>
                    <a:pt x="24" y="48"/>
                  </a:lnTo>
                  <a:lnTo>
                    <a:pt x="24" y="36"/>
                  </a:lnTo>
                  <a:lnTo>
                    <a:pt x="12" y="36"/>
                  </a:lnTo>
                  <a:lnTo>
                    <a:pt x="0" y="36"/>
                  </a:lnTo>
                  <a:close/>
                </a:path>
              </a:pathLst>
            </a:custGeom>
            <a:solidFill>
              <a:srgbClr val="415A6B"/>
            </a:solidFill>
            <a:ln w="9525">
              <a:solidFill>
                <a:srgbClr val="000000"/>
              </a:solidFill>
              <a:prstDash val="solid"/>
              <a:round/>
              <a:headEnd/>
              <a:tailEnd/>
            </a:ln>
          </p:spPr>
          <p:txBody>
            <a:bodyPr/>
            <a:lstStyle/>
            <a:p>
              <a:endParaRPr lang="en-US"/>
            </a:p>
          </p:txBody>
        </p:sp>
        <p:sp>
          <p:nvSpPr>
            <p:cNvPr id="11628" name="Freeform 382"/>
            <p:cNvSpPr>
              <a:spLocks noChangeAspect="1"/>
            </p:cNvSpPr>
            <p:nvPr/>
          </p:nvSpPr>
          <p:spPr bwMode="auto">
            <a:xfrm>
              <a:off x="2577" y="1426"/>
              <a:ext cx="54" cy="54"/>
            </a:xfrm>
            <a:custGeom>
              <a:avLst/>
              <a:gdLst>
                <a:gd name="T0" fmla="*/ 51 w 53"/>
                <a:gd name="T1" fmla="*/ 69 h 48"/>
                <a:gd name="T2" fmla="*/ 62 w 53"/>
                <a:gd name="T3" fmla="*/ 53 h 48"/>
                <a:gd name="T4" fmla="*/ 57 w 53"/>
                <a:gd name="T5" fmla="*/ 37 h 48"/>
                <a:gd name="T6" fmla="*/ 62 w 53"/>
                <a:gd name="T7" fmla="*/ 0 h 48"/>
                <a:gd name="T8" fmla="*/ 45 w 53"/>
                <a:gd name="T9" fmla="*/ 0 h 48"/>
                <a:gd name="T10" fmla="*/ 18 w 53"/>
                <a:gd name="T11" fmla="*/ 37 h 48"/>
                <a:gd name="T12" fmla="*/ 6 w 53"/>
                <a:gd name="T13" fmla="*/ 88 h 48"/>
                <a:gd name="T14" fmla="*/ 0 w 53"/>
                <a:gd name="T15" fmla="*/ 105 h 48"/>
                <a:gd name="T16" fmla="*/ 12 w 53"/>
                <a:gd name="T17" fmla="*/ 105 h 48"/>
                <a:gd name="T18" fmla="*/ 39 w 53"/>
                <a:gd name="T19" fmla="*/ 105 h 48"/>
                <a:gd name="T20" fmla="*/ 45 w 53"/>
                <a:gd name="T21" fmla="*/ 124 h 48"/>
                <a:gd name="T22" fmla="*/ 51 w 53"/>
                <a:gd name="T23" fmla="*/ 141 h 48"/>
                <a:gd name="T24" fmla="*/ 51 w 53"/>
                <a:gd name="T25" fmla="*/ 69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48">
                  <a:moveTo>
                    <a:pt x="42" y="24"/>
                  </a:moveTo>
                  <a:lnTo>
                    <a:pt x="53" y="18"/>
                  </a:lnTo>
                  <a:lnTo>
                    <a:pt x="48" y="12"/>
                  </a:lnTo>
                  <a:lnTo>
                    <a:pt x="53" y="0"/>
                  </a:lnTo>
                  <a:lnTo>
                    <a:pt x="36" y="0"/>
                  </a:lnTo>
                  <a:lnTo>
                    <a:pt x="18" y="12"/>
                  </a:lnTo>
                  <a:lnTo>
                    <a:pt x="6" y="30"/>
                  </a:lnTo>
                  <a:lnTo>
                    <a:pt x="0" y="36"/>
                  </a:lnTo>
                  <a:lnTo>
                    <a:pt x="12" y="36"/>
                  </a:lnTo>
                  <a:lnTo>
                    <a:pt x="30" y="36"/>
                  </a:lnTo>
                  <a:lnTo>
                    <a:pt x="36" y="42"/>
                  </a:lnTo>
                  <a:lnTo>
                    <a:pt x="42" y="48"/>
                  </a:lnTo>
                  <a:lnTo>
                    <a:pt x="42" y="24"/>
                  </a:lnTo>
                  <a:close/>
                </a:path>
              </a:pathLst>
            </a:custGeom>
            <a:solidFill>
              <a:srgbClr val="990033"/>
            </a:solidFill>
            <a:ln w="9525">
              <a:solidFill>
                <a:srgbClr val="000000"/>
              </a:solidFill>
              <a:prstDash val="solid"/>
              <a:round/>
              <a:headEnd/>
              <a:tailEnd/>
            </a:ln>
          </p:spPr>
          <p:txBody>
            <a:bodyPr/>
            <a:lstStyle/>
            <a:p>
              <a:endParaRPr lang="en-US"/>
            </a:p>
          </p:txBody>
        </p:sp>
        <p:sp>
          <p:nvSpPr>
            <p:cNvPr id="11629" name="Freeform 383"/>
            <p:cNvSpPr>
              <a:spLocks noChangeAspect="1"/>
            </p:cNvSpPr>
            <p:nvPr/>
          </p:nvSpPr>
          <p:spPr bwMode="auto">
            <a:xfrm>
              <a:off x="2741" y="1392"/>
              <a:ext cx="151" cy="122"/>
            </a:xfrm>
            <a:custGeom>
              <a:avLst/>
              <a:gdLst>
                <a:gd name="T0" fmla="*/ 60 w 150"/>
                <a:gd name="T1" fmla="*/ 18 h 108"/>
                <a:gd name="T2" fmla="*/ 60 w 150"/>
                <a:gd name="T3" fmla="*/ 0 h 108"/>
                <a:gd name="T4" fmla="*/ 42 w 150"/>
                <a:gd name="T5" fmla="*/ 18 h 108"/>
                <a:gd name="T6" fmla="*/ 18 w 150"/>
                <a:gd name="T7" fmla="*/ 37 h 108"/>
                <a:gd name="T8" fmla="*/ 0 w 150"/>
                <a:gd name="T9" fmla="*/ 37 h 108"/>
                <a:gd name="T10" fmla="*/ 6 w 150"/>
                <a:gd name="T11" fmla="*/ 53 h 108"/>
                <a:gd name="T12" fmla="*/ 0 w 150"/>
                <a:gd name="T13" fmla="*/ 70 h 108"/>
                <a:gd name="T14" fmla="*/ 0 w 150"/>
                <a:gd name="T15" fmla="*/ 125 h 108"/>
                <a:gd name="T16" fmla="*/ 12 w 150"/>
                <a:gd name="T17" fmla="*/ 180 h 108"/>
                <a:gd name="T18" fmla="*/ 12 w 150"/>
                <a:gd name="T19" fmla="*/ 234 h 108"/>
                <a:gd name="T20" fmla="*/ 12 w 150"/>
                <a:gd name="T21" fmla="*/ 214 h 108"/>
                <a:gd name="T22" fmla="*/ 36 w 150"/>
                <a:gd name="T23" fmla="*/ 253 h 108"/>
                <a:gd name="T24" fmla="*/ 42 w 150"/>
                <a:gd name="T25" fmla="*/ 270 h 108"/>
                <a:gd name="T26" fmla="*/ 48 w 150"/>
                <a:gd name="T27" fmla="*/ 253 h 108"/>
                <a:gd name="T28" fmla="*/ 60 w 150"/>
                <a:gd name="T29" fmla="*/ 270 h 108"/>
                <a:gd name="T30" fmla="*/ 87 w 150"/>
                <a:gd name="T31" fmla="*/ 305 h 108"/>
                <a:gd name="T32" fmla="*/ 105 w 150"/>
                <a:gd name="T33" fmla="*/ 305 h 108"/>
                <a:gd name="T34" fmla="*/ 105 w 150"/>
                <a:gd name="T35" fmla="*/ 324 h 108"/>
                <a:gd name="T36" fmla="*/ 117 w 150"/>
                <a:gd name="T37" fmla="*/ 305 h 108"/>
                <a:gd name="T38" fmla="*/ 141 w 150"/>
                <a:gd name="T39" fmla="*/ 324 h 108"/>
                <a:gd name="T40" fmla="*/ 147 w 150"/>
                <a:gd name="T41" fmla="*/ 305 h 108"/>
                <a:gd name="T42" fmla="*/ 159 w 150"/>
                <a:gd name="T43" fmla="*/ 253 h 108"/>
                <a:gd name="T44" fmla="*/ 159 w 150"/>
                <a:gd name="T45" fmla="*/ 234 h 108"/>
                <a:gd name="T46" fmla="*/ 153 w 150"/>
                <a:gd name="T47" fmla="*/ 162 h 108"/>
                <a:gd name="T48" fmla="*/ 147 w 150"/>
                <a:gd name="T49" fmla="*/ 143 h 108"/>
                <a:gd name="T50" fmla="*/ 153 w 150"/>
                <a:gd name="T51" fmla="*/ 110 h 108"/>
                <a:gd name="T52" fmla="*/ 141 w 150"/>
                <a:gd name="T53" fmla="*/ 37 h 108"/>
                <a:gd name="T54" fmla="*/ 87 w 150"/>
                <a:gd name="T55" fmla="*/ 18 h 108"/>
                <a:gd name="T56" fmla="*/ 60 w 150"/>
                <a:gd name="T57" fmla="*/ 18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0" h="108">
                  <a:moveTo>
                    <a:pt x="60" y="6"/>
                  </a:moveTo>
                  <a:lnTo>
                    <a:pt x="60" y="0"/>
                  </a:lnTo>
                  <a:lnTo>
                    <a:pt x="42" y="6"/>
                  </a:lnTo>
                  <a:lnTo>
                    <a:pt x="18" y="12"/>
                  </a:lnTo>
                  <a:lnTo>
                    <a:pt x="0" y="12"/>
                  </a:lnTo>
                  <a:lnTo>
                    <a:pt x="6" y="18"/>
                  </a:lnTo>
                  <a:lnTo>
                    <a:pt x="0" y="24"/>
                  </a:lnTo>
                  <a:lnTo>
                    <a:pt x="0" y="42"/>
                  </a:lnTo>
                  <a:lnTo>
                    <a:pt x="12" y="60"/>
                  </a:lnTo>
                  <a:lnTo>
                    <a:pt x="12" y="78"/>
                  </a:lnTo>
                  <a:lnTo>
                    <a:pt x="12" y="72"/>
                  </a:lnTo>
                  <a:lnTo>
                    <a:pt x="36" y="84"/>
                  </a:lnTo>
                  <a:lnTo>
                    <a:pt x="42" y="90"/>
                  </a:lnTo>
                  <a:lnTo>
                    <a:pt x="48" y="84"/>
                  </a:lnTo>
                  <a:lnTo>
                    <a:pt x="60" y="90"/>
                  </a:lnTo>
                  <a:lnTo>
                    <a:pt x="78" y="102"/>
                  </a:lnTo>
                  <a:lnTo>
                    <a:pt x="96" y="102"/>
                  </a:lnTo>
                  <a:lnTo>
                    <a:pt x="96" y="108"/>
                  </a:lnTo>
                  <a:lnTo>
                    <a:pt x="108" y="102"/>
                  </a:lnTo>
                  <a:lnTo>
                    <a:pt x="132" y="108"/>
                  </a:lnTo>
                  <a:lnTo>
                    <a:pt x="138" y="102"/>
                  </a:lnTo>
                  <a:lnTo>
                    <a:pt x="150" y="84"/>
                  </a:lnTo>
                  <a:lnTo>
                    <a:pt x="150" y="78"/>
                  </a:lnTo>
                  <a:lnTo>
                    <a:pt x="144" y="54"/>
                  </a:lnTo>
                  <a:lnTo>
                    <a:pt x="138" y="48"/>
                  </a:lnTo>
                  <a:lnTo>
                    <a:pt x="144" y="36"/>
                  </a:lnTo>
                  <a:lnTo>
                    <a:pt x="132" y="12"/>
                  </a:lnTo>
                  <a:lnTo>
                    <a:pt x="78" y="6"/>
                  </a:lnTo>
                  <a:lnTo>
                    <a:pt x="60" y="6"/>
                  </a:lnTo>
                  <a:close/>
                </a:path>
              </a:pathLst>
            </a:custGeom>
            <a:solidFill>
              <a:srgbClr val="990033"/>
            </a:solidFill>
            <a:ln w="9525">
              <a:solidFill>
                <a:srgbClr val="000000"/>
              </a:solidFill>
              <a:prstDash val="solid"/>
              <a:round/>
              <a:headEnd/>
              <a:tailEnd/>
            </a:ln>
          </p:spPr>
          <p:txBody>
            <a:bodyPr/>
            <a:lstStyle/>
            <a:p>
              <a:endParaRPr lang="en-US"/>
            </a:p>
          </p:txBody>
        </p:sp>
        <p:sp>
          <p:nvSpPr>
            <p:cNvPr id="11630" name="Freeform 384"/>
            <p:cNvSpPr>
              <a:spLocks noChangeAspect="1"/>
            </p:cNvSpPr>
            <p:nvPr/>
          </p:nvSpPr>
          <p:spPr bwMode="auto">
            <a:xfrm>
              <a:off x="2850" y="1534"/>
              <a:ext cx="150" cy="100"/>
            </a:xfrm>
            <a:custGeom>
              <a:avLst/>
              <a:gdLst>
                <a:gd name="T0" fmla="*/ 146 w 149"/>
                <a:gd name="T1" fmla="*/ 203 h 89"/>
                <a:gd name="T2" fmla="*/ 140 w 149"/>
                <a:gd name="T3" fmla="*/ 255 h 89"/>
                <a:gd name="T4" fmla="*/ 111 w 149"/>
                <a:gd name="T5" fmla="*/ 234 h 89"/>
                <a:gd name="T6" fmla="*/ 87 w 149"/>
                <a:gd name="T7" fmla="*/ 255 h 89"/>
                <a:gd name="T8" fmla="*/ 60 w 149"/>
                <a:gd name="T9" fmla="*/ 255 h 89"/>
                <a:gd name="T10" fmla="*/ 42 w 149"/>
                <a:gd name="T11" fmla="*/ 234 h 89"/>
                <a:gd name="T12" fmla="*/ 42 w 149"/>
                <a:gd name="T13" fmla="*/ 221 h 89"/>
                <a:gd name="T14" fmla="*/ 36 w 149"/>
                <a:gd name="T15" fmla="*/ 203 h 89"/>
                <a:gd name="T16" fmla="*/ 30 w 149"/>
                <a:gd name="T17" fmla="*/ 203 h 89"/>
                <a:gd name="T18" fmla="*/ 30 w 149"/>
                <a:gd name="T19" fmla="*/ 203 h 89"/>
                <a:gd name="T20" fmla="*/ 18 w 149"/>
                <a:gd name="T21" fmla="*/ 184 h 89"/>
                <a:gd name="T22" fmla="*/ 0 w 149"/>
                <a:gd name="T23" fmla="*/ 119 h 89"/>
                <a:gd name="T24" fmla="*/ 6 w 149"/>
                <a:gd name="T25" fmla="*/ 102 h 89"/>
                <a:gd name="T26" fmla="*/ 18 w 149"/>
                <a:gd name="T27" fmla="*/ 69 h 89"/>
                <a:gd name="T28" fmla="*/ 36 w 149"/>
                <a:gd name="T29" fmla="*/ 17 h 89"/>
                <a:gd name="T30" fmla="*/ 36 w 149"/>
                <a:gd name="T31" fmla="*/ 17 h 89"/>
                <a:gd name="T32" fmla="*/ 66 w 149"/>
                <a:gd name="T33" fmla="*/ 34 h 89"/>
                <a:gd name="T34" fmla="*/ 99 w 149"/>
                <a:gd name="T35" fmla="*/ 0 h 89"/>
                <a:gd name="T36" fmla="*/ 99 w 149"/>
                <a:gd name="T37" fmla="*/ 0 h 89"/>
                <a:gd name="T38" fmla="*/ 111 w 149"/>
                <a:gd name="T39" fmla="*/ 34 h 89"/>
                <a:gd name="T40" fmla="*/ 122 w 149"/>
                <a:gd name="T41" fmla="*/ 69 h 89"/>
                <a:gd name="T42" fmla="*/ 134 w 149"/>
                <a:gd name="T43" fmla="*/ 151 h 89"/>
                <a:gd name="T44" fmla="*/ 146 w 149"/>
                <a:gd name="T45" fmla="*/ 151 h 89"/>
                <a:gd name="T46" fmla="*/ 158 w 149"/>
                <a:gd name="T47" fmla="*/ 165 h 89"/>
                <a:gd name="T48" fmla="*/ 158 w 149"/>
                <a:gd name="T49" fmla="*/ 184 h 89"/>
                <a:gd name="T50" fmla="*/ 152 w 149"/>
                <a:gd name="T51" fmla="*/ 184 h 89"/>
                <a:gd name="T52" fmla="*/ 146 w 149"/>
                <a:gd name="T53" fmla="*/ 184 h 89"/>
                <a:gd name="T54" fmla="*/ 146 w 149"/>
                <a:gd name="T55" fmla="*/ 203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9" h="89">
                  <a:moveTo>
                    <a:pt x="137" y="71"/>
                  </a:moveTo>
                  <a:lnTo>
                    <a:pt x="131" y="89"/>
                  </a:lnTo>
                  <a:lnTo>
                    <a:pt x="102" y="83"/>
                  </a:lnTo>
                  <a:lnTo>
                    <a:pt x="78" y="89"/>
                  </a:lnTo>
                  <a:lnTo>
                    <a:pt x="60" y="89"/>
                  </a:lnTo>
                  <a:lnTo>
                    <a:pt x="42" y="83"/>
                  </a:lnTo>
                  <a:lnTo>
                    <a:pt x="42" y="77"/>
                  </a:lnTo>
                  <a:lnTo>
                    <a:pt x="36" y="71"/>
                  </a:lnTo>
                  <a:lnTo>
                    <a:pt x="30" y="71"/>
                  </a:lnTo>
                  <a:lnTo>
                    <a:pt x="18" y="65"/>
                  </a:lnTo>
                  <a:lnTo>
                    <a:pt x="0" y="42"/>
                  </a:lnTo>
                  <a:lnTo>
                    <a:pt x="6" y="36"/>
                  </a:lnTo>
                  <a:lnTo>
                    <a:pt x="18" y="24"/>
                  </a:lnTo>
                  <a:lnTo>
                    <a:pt x="36" y="6"/>
                  </a:lnTo>
                  <a:lnTo>
                    <a:pt x="66" y="12"/>
                  </a:lnTo>
                  <a:lnTo>
                    <a:pt x="90" y="0"/>
                  </a:lnTo>
                  <a:lnTo>
                    <a:pt x="102" y="12"/>
                  </a:lnTo>
                  <a:lnTo>
                    <a:pt x="113" y="24"/>
                  </a:lnTo>
                  <a:lnTo>
                    <a:pt x="125" y="53"/>
                  </a:lnTo>
                  <a:lnTo>
                    <a:pt x="137" y="53"/>
                  </a:lnTo>
                  <a:lnTo>
                    <a:pt x="149" y="59"/>
                  </a:lnTo>
                  <a:lnTo>
                    <a:pt x="149" y="65"/>
                  </a:lnTo>
                  <a:lnTo>
                    <a:pt x="143" y="65"/>
                  </a:lnTo>
                  <a:lnTo>
                    <a:pt x="137" y="65"/>
                  </a:lnTo>
                  <a:lnTo>
                    <a:pt x="137" y="71"/>
                  </a:lnTo>
                  <a:close/>
                </a:path>
              </a:pathLst>
            </a:custGeom>
            <a:solidFill>
              <a:srgbClr val="990033"/>
            </a:solidFill>
            <a:ln w="9525">
              <a:solidFill>
                <a:srgbClr val="000000"/>
              </a:solidFill>
              <a:prstDash val="solid"/>
              <a:round/>
              <a:headEnd/>
              <a:tailEnd/>
            </a:ln>
          </p:spPr>
          <p:txBody>
            <a:bodyPr/>
            <a:lstStyle/>
            <a:p>
              <a:endParaRPr lang="en-US"/>
            </a:p>
          </p:txBody>
        </p:sp>
        <p:sp>
          <p:nvSpPr>
            <p:cNvPr id="11631" name="Freeform 385"/>
            <p:cNvSpPr>
              <a:spLocks noChangeAspect="1"/>
            </p:cNvSpPr>
            <p:nvPr/>
          </p:nvSpPr>
          <p:spPr bwMode="auto">
            <a:xfrm>
              <a:off x="2715" y="1473"/>
              <a:ext cx="104" cy="54"/>
            </a:xfrm>
            <a:custGeom>
              <a:avLst/>
              <a:gdLst>
                <a:gd name="T0" fmla="*/ 102 w 102"/>
                <a:gd name="T1" fmla="*/ 53 h 48"/>
                <a:gd name="T2" fmla="*/ 120 w 102"/>
                <a:gd name="T3" fmla="*/ 88 h 48"/>
                <a:gd name="T4" fmla="*/ 120 w 102"/>
                <a:gd name="T5" fmla="*/ 88 h 48"/>
                <a:gd name="T6" fmla="*/ 114 w 102"/>
                <a:gd name="T7" fmla="*/ 105 h 48"/>
                <a:gd name="T8" fmla="*/ 108 w 102"/>
                <a:gd name="T9" fmla="*/ 105 h 48"/>
                <a:gd name="T10" fmla="*/ 108 w 102"/>
                <a:gd name="T11" fmla="*/ 105 h 48"/>
                <a:gd name="T12" fmla="*/ 102 w 102"/>
                <a:gd name="T13" fmla="*/ 124 h 48"/>
                <a:gd name="T14" fmla="*/ 96 w 102"/>
                <a:gd name="T15" fmla="*/ 141 h 48"/>
                <a:gd name="T16" fmla="*/ 85 w 102"/>
                <a:gd name="T17" fmla="*/ 141 h 48"/>
                <a:gd name="T18" fmla="*/ 75 w 102"/>
                <a:gd name="T19" fmla="*/ 124 h 48"/>
                <a:gd name="T20" fmla="*/ 51 w 102"/>
                <a:gd name="T21" fmla="*/ 124 h 48"/>
                <a:gd name="T22" fmla="*/ 39 w 102"/>
                <a:gd name="T23" fmla="*/ 141 h 48"/>
                <a:gd name="T24" fmla="*/ 24 w 102"/>
                <a:gd name="T25" fmla="*/ 124 h 48"/>
                <a:gd name="T26" fmla="*/ 0 w 102"/>
                <a:gd name="T27" fmla="*/ 69 h 48"/>
                <a:gd name="T28" fmla="*/ 0 w 102"/>
                <a:gd name="T29" fmla="*/ 53 h 48"/>
                <a:gd name="T30" fmla="*/ 39 w 102"/>
                <a:gd name="T31" fmla="*/ 0 h 48"/>
                <a:gd name="T32" fmla="*/ 45 w 102"/>
                <a:gd name="T33" fmla="*/ 18 h 48"/>
                <a:gd name="T34" fmla="*/ 45 w 102"/>
                <a:gd name="T35" fmla="*/ 0 h 48"/>
                <a:gd name="T36" fmla="*/ 69 w 102"/>
                <a:gd name="T37" fmla="*/ 37 h 48"/>
                <a:gd name="T38" fmla="*/ 75 w 102"/>
                <a:gd name="T39" fmla="*/ 53 h 48"/>
                <a:gd name="T40" fmla="*/ 85 w 102"/>
                <a:gd name="T41" fmla="*/ 37 h 48"/>
                <a:gd name="T42" fmla="*/ 102 w 102"/>
                <a:gd name="T43" fmla="*/ 53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2" h="48">
                  <a:moveTo>
                    <a:pt x="84" y="18"/>
                  </a:moveTo>
                  <a:lnTo>
                    <a:pt x="102" y="30"/>
                  </a:lnTo>
                  <a:lnTo>
                    <a:pt x="96" y="36"/>
                  </a:lnTo>
                  <a:lnTo>
                    <a:pt x="90" y="36"/>
                  </a:lnTo>
                  <a:lnTo>
                    <a:pt x="84" y="42"/>
                  </a:lnTo>
                  <a:lnTo>
                    <a:pt x="78" y="48"/>
                  </a:lnTo>
                  <a:lnTo>
                    <a:pt x="72" y="48"/>
                  </a:lnTo>
                  <a:lnTo>
                    <a:pt x="66" y="42"/>
                  </a:lnTo>
                  <a:lnTo>
                    <a:pt x="42" y="42"/>
                  </a:lnTo>
                  <a:lnTo>
                    <a:pt x="30" y="48"/>
                  </a:lnTo>
                  <a:lnTo>
                    <a:pt x="24" y="42"/>
                  </a:lnTo>
                  <a:lnTo>
                    <a:pt x="0" y="24"/>
                  </a:lnTo>
                  <a:lnTo>
                    <a:pt x="0" y="18"/>
                  </a:lnTo>
                  <a:lnTo>
                    <a:pt x="30" y="0"/>
                  </a:lnTo>
                  <a:lnTo>
                    <a:pt x="36" y="6"/>
                  </a:lnTo>
                  <a:lnTo>
                    <a:pt x="36" y="0"/>
                  </a:lnTo>
                  <a:lnTo>
                    <a:pt x="60" y="12"/>
                  </a:lnTo>
                  <a:lnTo>
                    <a:pt x="66" y="18"/>
                  </a:lnTo>
                  <a:lnTo>
                    <a:pt x="72" y="12"/>
                  </a:lnTo>
                  <a:lnTo>
                    <a:pt x="84" y="18"/>
                  </a:lnTo>
                  <a:close/>
                </a:path>
              </a:pathLst>
            </a:custGeom>
            <a:solidFill>
              <a:srgbClr val="990033"/>
            </a:solidFill>
            <a:ln w="9525">
              <a:solidFill>
                <a:srgbClr val="000000"/>
              </a:solidFill>
              <a:prstDash val="solid"/>
              <a:round/>
              <a:headEnd/>
              <a:tailEnd/>
            </a:ln>
          </p:spPr>
          <p:txBody>
            <a:bodyPr/>
            <a:lstStyle/>
            <a:p>
              <a:endParaRPr lang="en-US"/>
            </a:p>
          </p:txBody>
        </p:sp>
        <p:sp>
          <p:nvSpPr>
            <p:cNvPr id="11632" name="Freeform 386"/>
            <p:cNvSpPr>
              <a:spLocks noChangeAspect="1"/>
            </p:cNvSpPr>
            <p:nvPr/>
          </p:nvSpPr>
          <p:spPr bwMode="auto">
            <a:xfrm>
              <a:off x="2565" y="1467"/>
              <a:ext cx="55" cy="40"/>
            </a:xfrm>
            <a:custGeom>
              <a:avLst/>
              <a:gdLst>
                <a:gd name="T0" fmla="*/ 12 w 54"/>
                <a:gd name="T1" fmla="*/ 0 h 36"/>
                <a:gd name="T2" fmla="*/ 0 w 54"/>
                <a:gd name="T3" fmla="*/ 16 h 36"/>
                <a:gd name="T4" fmla="*/ 6 w 54"/>
                <a:gd name="T5" fmla="*/ 30 h 36"/>
                <a:gd name="T6" fmla="*/ 24 w 54"/>
                <a:gd name="T7" fmla="*/ 63 h 36"/>
                <a:gd name="T8" fmla="*/ 39 w 54"/>
                <a:gd name="T9" fmla="*/ 63 h 36"/>
                <a:gd name="T10" fmla="*/ 45 w 54"/>
                <a:gd name="T11" fmla="*/ 63 h 36"/>
                <a:gd name="T12" fmla="*/ 57 w 54"/>
                <a:gd name="T13" fmla="*/ 91 h 36"/>
                <a:gd name="T14" fmla="*/ 57 w 54"/>
                <a:gd name="T15" fmla="*/ 91 h 36"/>
                <a:gd name="T16" fmla="*/ 57 w 54"/>
                <a:gd name="T17" fmla="*/ 78 h 36"/>
                <a:gd name="T18" fmla="*/ 63 w 54"/>
                <a:gd name="T19" fmla="*/ 63 h 36"/>
                <a:gd name="T20" fmla="*/ 63 w 54"/>
                <a:gd name="T21" fmla="*/ 30 h 36"/>
                <a:gd name="T22" fmla="*/ 57 w 54"/>
                <a:gd name="T23" fmla="*/ 16 h 36"/>
                <a:gd name="T24" fmla="*/ 51 w 54"/>
                <a:gd name="T25" fmla="*/ 0 h 36"/>
                <a:gd name="T26" fmla="*/ 24 w 54"/>
                <a:gd name="T27" fmla="*/ 0 h 36"/>
                <a:gd name="T28" fmla="*/ 12 w 5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36">
                  <a:moveTo>
                    <a:pt x="12" y="0"/>
                  </a:moveTo>
                  <a:lnTo>
                    <a:pt x="0" y="6"/>
                  </a:lnTo>
                  <a:lnTo>
                    <a:pt x="6" y="12"/>
                  </a:lnTo>
                  <a:lnTo>
                    <a:pt x="24" y="24"/>
                  </a:lnTo>
                  <a:lnTo>
                    <a:pt x="30" y="24"/>
                  </a:lnTo>
                  <a:lnTo>
                    <a:pt x="36" y="24"/>
                  </a:lnTo>
                  <a:lnTo>
                    <a:pt x="48" y="36"/>
                  </a:lnTo>
                  <a:lnTo>
                    <a:pt x="48" y="30"/>
                  </a:lnTo>
                  <a:lnTo>
                    <a:pt x="54" y="24"/>
                  </a:lnTo>
                  <a:lnTo>
                    <a:pt x="54" y="12"/>
                  </a:lnTo>
                  <a:lnTo>
                    <a:pt x="48" y="6"/>
                  </a:lnTo>
                  <a:lnTo>
                    <a:pt x="42" y="0"/>
                  </a:lnTo>
                  <a:lnTo>
                    <a:pt x="24" y="0"/>
                  </a:lnTo>
                  <a:lnTo>
                    <a:pt x="12" y="0"/>
                  </a:lnTo>
                  <a:close/>
                </a:path>
              </a:pathLst>
            </a:custGeom>
            <a:solidFill>
              <a:srgbClr val="990033"/>
            </a:solidFill>
            <a:ln w="9525">
              <a:solidFill>
                <a:srgbClr val="000000"/>
              </a:solidFill>
              <a:prstDash val="solid"/>
              <a:round/>
              <a:headEnd/>
              <a:tailEnd/>
            </a:ln>
          </p:spPr>
          <p:txBody>
            <a:bodyPr/>
            <a:lstStyle/>
            <a:p>
              <a:endParaRPr lang="en-US"/>
            </a:p>
          </p:txBody>
        </p:sp>
        <p:sp>
          <p:nvSpPr>
            <p:cNvPr id="11633" name="Freeform 387"/>
            <p:cNvSpPr>
              <a:spLocks noChangeAspect="1"/>
            </p:cNvSpPr>
            <p:nvPr/>
          </p:nvSpPr>
          <p:spPr bwMode="auto">
            <a:xfrm>
              <a:off x="2620" y="1392"/>
              <a:ext cx="133" cy="162"/>
            </a:xfrm>
            <a:custGeom>
              <a:avLst/>
              <a:gdLst>
                <a:gd name="T0" fmla="*/ 29 w 131"/>
                <a:gd name="T1" fmla="*/ 69 h 144"/>
                <a:gd name="T2" fmla="*/ 44 w 131"/>
                <a:gd name="T3" fmla="*/ 69 h 144"/>
                <a:gd name="T4" fmla="*/ 44 w 131"/>
                <a:gd name="T5" fmla="*/ 69 h 144"/>
                <a:gd name="T6" fmla="*/ 50 w 131"/>
                <a:gd name="T7" fmla="*/ 53 h 144"/>
                <a:gd name="T8" fmla="*/ 56 w 131"/>
                <a:gd name="T9" fmla="*/ 69 h 144"/>
                <a:gd name="T10" fmla="*/ 50 w 131"/>
                <a:gd name="T11" fmla="*/ 53 h 144"/>
                <a:gd name="T12" fmla="*/ 44 w 131"/>
                <a:gd name="T13" fmla="*/ 37 h 144"/>
                <a:gd name="T14" fmla="*/ 44 w 131"/>
                <a:gd name="T15" fmla="*/ 18 h 144"/>
                <a:gd name="T16" fmla="*/ 44 w 131"/>
                <a:gd name="T17" fmla="*/ 0 h 144"/>
                <a:gd name="T18" fmla="*/ 56 w 131"/>
                <a:gd name="T19" fmla="*/ 0 h 144"/>
                <a:gd name="T20" fmla="*/ 56 w 131"/>
                <a:gd name="T21" fmla="*/ 0 h 144"/>
                <a:gd name="T22" fmla="*/ 62 w 131"/>
                <a:gd name="T23" fmla="*/ 18 h 144"/>
                <a:gd name="T24" fmla="*/ 74 w 131"/>
                <a:gd name="T25" fmla="*/ 18 h 144"/>
                <a:gd name="T26" fmla="*/ 74 w 131"/>
                <a:gd name="T27" fmla="*/ 37 h 144"/>
                <a:gd name="T28" fmla="*/ 80 w 131"/>
                <a:gd name="T29" fmla="*/ 53 h 144"/>
                <a:gd name="T30" fmla="*/ 109 w 131"/>
                <a:gd name="T31" fmla="*/ 18 h 144"/>
                <a:gd name="T32" fmla="*/ 98 w 131"/>
                <a:gd name="T33" fmla="*/ 18 h 144"/>
                <a:gd name="T34" fmla="*/ 131 w 131"/>
                <a:gd name="T35" fmla="*/ 53 h 144"/>
                <a:gd name="T36" fmla="*/ 137 w 131"/>
                <a:gd name="T37" fmla="*/ 37 h 144"/>
                <a:gd name="T38" fmla="*/ 143 w 131"/>
                <a:gd name="T39" fmla="*/ 53 h 144"/>
                <a:gd name="T40" fmla="*/ 137 w 131"/>
                <a:gd name="T41" fmla="*/ 69 h 144"/>
                <a:gd name="T42" fmla="*/ 137 w 131"/>
                <a:gd name="T43" fmla="*/ 124 h 144"/>
                <a:gd name="T44" fmla="*/ 149 w 131"/>
                <a:gd name="T45" fmla="*/ 178 h 144"/>
                <a:gd name="T46" fmla="*/ 149 w 131"/>
                <a:gd name="T47" fmla="*/ 226 h 144"/>
                <a:gd name="T48" fmla="*/ 143 w 131"/>
                <a:gd name="T49" fmla="*/ 206 h 144"/>
                <a:gd name="T50" fmla="*/ 109 w 131"/>
                <a:gd name="T51" fmla="*/ 260 h 144"/>
                <a:gd name="T52" fmla="*/ 109 w 131"/>
                <a:gd name="T53" fmla="*/ 277 h 144"/>
                <a:gd name="T54" fmla="*/ 137 w 131"/>
                <a:gd name="T55" fmla="*/ 330 h 144"/>
                <a:gd name="T56" fmla="*/ 125 w 131"/>
                <a:gd name="T57" fmla="*/ 366 h 144"/>
                <a:gd name="T58" fmla="*/ 125 w 131"/>
                <a:gd name="T59" fmla="*/ 398 h 144"/>
                <a:gd name="T60" fmla="*/ 125 w 131"/>
                <a:gd name="T61" fmla="*/ 398 h 144"/>
                <a:gd name="T62" fmla="*/ 98 w 131"/>
                <a:gd name="T63" fmla="*/ 398 h 144"/>
                <a:gd name="T64" fmla="*/ 80 w 131"/>
                <a:gd name="T65" fmla="*/ 398 h 144"/>
                <a:gd name="T66" fmla="*/ 80 w 131"/>
                <a:gd name="T67" fmla="*/ 417 h 144"/>
                <a:gd name="T68" fmla="*/ 62 w 131"/>
                <a:gd name="T69" fmla="*/ 398 h 144"/>
                <a:gd name="T70" fmla="*/ 50 w 131"/>
                <a:gd name="T71" fmla="*/ 398 h 144"/>
                <a:gd name="T72" fmla="*/ 23 w 131"/>
                <a:gd name="T73" fmla="*/ 398 h 144"/>
                <a:gd name="T74" fmla="*/ 29 w 131"/>
                <a:gd name="T75" fmla="*/ 330 h 144"/>
                <a:gd name="T76" fmla="*/ 6 w 131"/>
                <a:gd name="T77" fmla="*/ 294 h 144"/>
                <a:gd name="T78" fmla="*/ 6 w 131"/>
                <a:gd name="T79" fmla="*/ 294 h 144"/>
                <a:gd name="T80" fmla="*/ 6 w 131"/>
                <a:gd name="T81" fmla="*/ 294 h 144"/>
                <a:gd name="T82" fmla="*/ 0 w 131"/>
                <a:gd name="T83" fmla="*/ 260 h 144"/>
                <a:gd name="T84" fmla="*/ 0 w 131"/>
                <a:gd name="T85" fmla="*/ 226 h 144"/>
                <a:gd name="T86" fmla="*/ 0 w 131"/>
                <a:gd name="T87" fmla="*/ 226 h 144"/>
                <a:gd name="T88" fmla="*/ 0 w 131"/>
                <a:gd name="T89" fmla="*/ 159 h 144"/>
                <a:gd name="T90" fmla="*/ 11 w 131"/>
                <a:gd name="T91" fmla="*/ 141 h 144"/>
                <a:gd name="T92" fmla="*/ 6 w 131"/>
                <a:gd name="T93" fmla="*/ 124 h 144"/>
                <a:gd name="T94" fmla="*/ 11 w 131"/>
                <a:gd name="T95" fmla="*/ 88 h 144"/>
                <a:gd name="T96" fmla="*/ 11 w 131"/>
                <a:gd name="T97" fmla="*/ 88 h 144"/>
                <a:gd name="T98" fmla="*/ 11 w 131"/>
                <a:gd name="T99" fmla="*/ 69 h 144"/>
                <a:gd name="T100" fmla="*/ 29 w 131"/>
                <a:gd name="T101" fmla="*/ 69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1" h="144">
                  <a:moveTo>
                    <a:pt x="29" y="24"/>
                  </a:moveTo>
                  <a:lnTo>
                    <a:pt x="35" y="24"/>
                  </a:lnTo>
                  <a:lnTo>
                    <a:pt x="41" y="18"/>
                  </a:lnTo>
                  <a:lnTo>
                    <a:pt x="47" y="24"/>
                  </a:lnTo>
                  <a:lnTo>
                    <a:pt x="41" y="18"/>
                  </a:lnTo>
                  <a:lnTo>
                    <a:pt x="35" y="12"/>
                  </a:lnTo>
                  <a:lnTo>
                    <a:pt x="35" y="6"/>
                  </a:lnTo>
                  <a:lnTo>
                    <a:pt x="35" y="0"/>
                  </a:lnTo>
                  <a:lnTo>
                    <a:pt x="47" y="0"/>
                  </a:lnTo>
                  <a:lnTo>
                    <a:pt x="53" y="6"/>
                  </a:lnTo>
                  <a:lnTo>
                    <a:pt x="65" y="6"/>
                  </a:lnTo>
                  <a:lnTo>
                    <a:pt x="65" y="12"/>
                  </a:lnTo>
                  <a:lnTo>
                    <a:pt x="71" y="18"/>
                  </a:lnTo>
                  <a:lnTo>
                    <a:pt x="95" y="6"/>
                  </a:lnTo>
                  <a:lnTo>
                    <a:pt x="89" y="6"/>
                  </a:lnTo>
                  <a:lnTo>
                    <a:pt x="113" y="18"/>
                  </a:lnTo>
                  <a:lnTo>
                    <a:pt x="119" y="12"/>
                  </a:lnTo>
                  <a:lnTo>
                    <a:pt x="125" y="18"/>
                  </a:lnTo>
                  <a:lnTo>
                    <a:pt x="119" y="24"/>
                  </a:lnTo>
                  <a:lnTo>
                    <a:pt x="119" y="42"/>
                  </a:lnTo>
                  <a:lnTo>
                    <a:pt x="131" y="60"/>
                  </a:lnTo>
                  <a:lnTo>
                    <a:pt x="131" y="78"/>
                  </a:lnTo>
                  <a:lnTo>
                    <a:pt x="125" y="72"/>
                  </a:lnTo>
                  <a:lnTo>
                    <a:pt x="95" y="90"/>
                  </a:lnTo>
                  <a:lnTo>
                    <a:pt x="95" y="96"/>
                  </a:lnTo>
                  <a:lnTo>
                    <a:pt x="119" y="114"/>
                  </a:lnTo>
                  <a:lnTo>
                    <a:pt x="107" y="126"/>
                  </a:lnTo>
                  <a:lnTo>
                    <a:pt x="107" y="138"/>
                  </a:lnTo>
                  <a:lnTo>
                    <a:pt x="89" y="138"/>
                  </a:lnTo>
                  <a:lnTo>
                    <a:pt x="71" y="138"/>
                  </a:lnTo>
                  <a:lnTo>
                    <a:pt x="71" y="144"/>
                  </a:lnTo>
                  <a:lnTo>
                    <a:pt x="53" y="138"/>
                  </a:lnTo>
                  <a:lnTo>
                    <a:pt x="41" y="138"/>
                  </a:lnTo>
                  <a:lnTo>
                    <a:pt x="23" y="138"/>
                  </a:lnTo>
                  <a:lnTo>
                    <a:pt x="29" y="114"/>
                  </a:lnTo>
                  <a:lnTo>
                    <a:pt x="6" y="102"/>
                  </a:lnTo>
                  <a:lnTo>
                    <a:pt x="0" y="90"/>
                  </a:lnTo>
                  <a:lnTo>
                    <a:pt x="0" y="78"/>
                  </a:lnTo>
                  <a:lnTo>
                    <a:pt x="0" y="54"/>
                  </a:lnTo>
                  <a:lnTo>
                    <a:pt x="11" y="48"/>
                  </a:lnTo>
                  <a:lnTo>
                    <a:pt x="6" y="42"/>
                  </a:lnTo>
                  <a:lnTo>
                    <a:pt x="11" y="30"/>
                  </a:lnTo>
                  <a:lnTo>
                    <a:pt x="11" y="24"/>
                  </a:lnTo>
                  <a:lnTo>
                    <a:pt x="29" y="24"/>
                  </a:lnTo>
                  <a:close/>
                </a:path>
              </a:pathLst>
            </a:custGeom>
            <a:solidFill>
              <a:srgbClr val="990033"/>
            </a:solidFill>
            <a:ln w="9525">
              <a:solidFill>
                <a:srgbClr val="000000"/>
              </a:solidFill>
              <a:prstDash val="solid"/>
              <a:round/>
              <a:headEnd/>
              <a:tailEnd/>
            </a:ln>
          </p:spPr>
          <p:txBody>
            <a:bodyPr/>
            <a:lstStyle/>
            <a:p>
              <a:endParaRPr lang="en-US"/>
            </a:p>
          </p:txBody>
        </p:sp>
        <p:sp>
          <p:nvSpPr>
            <p:cNvPr id="11634" name="Freeform 388"/>
            <p:cNvSpPr>
              <a:spLocks noChangeAspect="1"/>
            </p:cNvSpPr>
            <p:nvPr/>
          </p:nvSpPr>
          <p:spPr bwMode="auto">
            <a:xfrm>
              <a:off x="2722" y="1399"/>
              <a:ext cx="6" cy="7"/>
            </a:xfrm>
            <a:custGeom>
              <a:avLst/>
              <a:gdLst>
                <a:gd name="T0" fmla="*/ 0 w 6"/>
                <a:gd name="T1" fmla="*/ 25 h 6"/>
                <a:gd name="T2" fmla="*/ 6 w 6"/>
                <a:gd name="T3" fmla="*/ 25 h 6"/>
                <a:gd name="T4" fmla="*/ 6 w 6"/>
                <a:gd name="T5" fmla="*/ 0 h 6"/>
                <a:gd name="T6" fmla="*/ 0 w 6"/>
                <a:gd name="T7" fmla="*/ 25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6"/>
                  </a:lnTo>
                  <a:lnTo>
                    <a:pt x="6" y="0"/>
                  </a:lnTo>
                  <a:lnTo>
                    <a:pt x="0" y="6"/>
                  </a:lnTo>
                  <a:close/>
                </a:path>
              </a:pathLst>
            </a:custGeom>
            <a:solidFill>
              <a:srgbClr val="6F73BF"/>
            </a:solidFill>
            <a:ln w="9525">
              <a:solidFill>
                <a:srgbClr val="000000"/>
              </a:solidFill>
              <a:prstDash val="solid"/>
              <a:round/>
              <a:headEnd/>
              <a:tailEnd/>
            </a:ln>
          </p:spPr>
          <p:txBody>
            <a:bodyPr/>
            <a:lstStyle/>
            <a:p>
              <a:endParaRPr lang="en-US"/>
            </a:p>
          </p:txBody>
        </p:sp>
        <p:sp>
          <p:nvSpPr>
            <p:cNvPr id="11635" name="Freeform 389"/>
            <p:cNvSpPr>
              <a:spLocks noChangeAspect="1"/>
            </p:cNvSpPr>
            <p:nvPr/>
          </p:nvSpPr>
          <p:spPr bwMode="auto">
            <a:xfrm>
              <a:off x="2613" y="1494"/>
              <a:ext cx="13" cy="13"/>
            </a:xfrm>
            <a:custGeom>
              <a:avLst/>
              <a:gdLst>
                <a:gd name="T0" fmla="*/ 15 w 12"/>
                <a:gd name="T1" fmla="*/ 0 h 12"/>
                <a:gd name="T2" fmla="*/ 0 w 12"/>
                <a:gd name="T3" fmla="*/ 15 h 12"/>
                <a:gd name="T4" fmla="*/ 0 w 12"/>
                <a:gd name="T5" fmla="*/ 24 h 12"/>
                <a:gd name="T6" fmla="*/ 24 w 12"/>
                <a:gd name="T7" fmla="*/ 24 h 12"/>
                <a:gd name="T8" fmla="*/ 24 w 12"/>
                <a:gd name="T9" fmla="*/ 24 h 12"/>
                <a:gd name="T10" fmla="*/ 15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6" y="0"/>
                  </a:moveTo>
                  <a:lnTo>
                    <a:pt x="0" y="6"/>
                  </a:lnTo>
                  <a:lnTo>
                    <a:pt x="0" y="12"/>
                  </a:lnTo>
                  <a:lnTo>
                    <a:pt x="12" y="12"/>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11636" name="Freeform 390"/>
            <p:cNvSpPr>
              <a:spLocks noChangeAspect="1"/>
            </p:cNvSpPr>
            <p:nvPr/>
          </p:nvSpPr>
          <p:spPr bwMode="auto">
            <a:xfrm>
              <a:off x="2941" y="1521"/>
              <a:ext cx="71" cy="80"/>
            </a:xfrm>
            <a:custGeom>
              <a:avLst/>
              <a:gdLst>
                <a:gd name="T0" fmla="*/ 12 w 71"/>
                <a:gd name="T1" fmla="*/ 0 h 71"/>
                <a:gd name="T2" fmla="*/ 0 w 71"/>
                <a:gd name="T3" fmla="*/ 37 h 71"/>
                <a:gd name="T4" fmla="*/ 0 w 71"/>
                <a:gd name="T5" fmla="*/ 37 h 71"/>
                <a:gd name="T6" fmla="*/ 12 w 71"/>
                <a:gd name="T7" fmla="*/ 69 h 71"/>
                <a:gd name="T8" fmla="*/ 23 w 71"/>
                <a:gd name="T9" fmla="*/ 106 h 71"/>
                <a:gd name="T10" fmla="*/ 35 w 71"/>
                <a:gd name="T11" fmla="*/ 189 h 71"/>
                <a:gd name="T12" fmla="*/ 47 w 71"/>
                <a:gd name="T13" fmla="*/ 189 h 71"/>
                <a:gd name="T14" fmla="*/ 59 w 71"/>
                <a:gd name="T15" fmla="*/ 206 h 71"/>
                <a:gd name="T16" fmla="*/ 53 w 71"/>
                <a:gd name="T17" fmla="*/ 170 h 71"/>
                <a:gd name="T18" fmla="*/ 71 w 71"/>
                <a:gd name="T19" fmla="*/ 142 h 71"/>
                <a:gd name="T20" fmla="*/ 59 w 71"/>
                <a:gd name="T21" fmla="*/ 106 h 71"/>
                <a:gd name="T22" fmla="*/ 29 w 71"/>
                <a:gd name="T23" fmla="*/ 53 h 71"/>
                <a:gd name="T24" fmla="*/ 17 w 71"/>
                <a:gd name="T25" fmla="*/ 18 h 71"/>
                <a:gd name="T26" fmla="*/ 12 w 71"/>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71">
                  <a:moveTo>
                    <a:pt x="12" y="0"/>
                  </a:moveTo>
                  <a:lnTo>
                    <a:pt x="0" y="12"/>
                  </a:lnTo>
                  <a:lnTo>
                    <a:pt x="12" y="24"/>
                  </a:lnTo>
                  <a:lnTo>
                    <a:pt x="23" y="36"/>
                  </a:lnTo>
                  <a:lnTo>
                    <a:pt x="35" y="65"/>
                  </a:lnTo>
                  <a:lnTo>
                    <a:pt x="47" y="65"/>
                  </a:lnTo>
                  <a:lnTo>
                    <a:pt x="59" y="71"/>
                  </a:lnTo>
                  <a:lnTo>
                    <a:pt x="53" y="59"/>
                  </a:lnTo>
                  <a:lnTo>
                    <a:pt x="71" y="48"/>
                  </a:lnTo>
                  <a:lnTo>
                    <a:pt x="59" y="36"/>
                  </a:lnTo>
                  <a:lnTo>
                    <a:pt x="29" y="18"/>
                  </a:lnTo>
                  <a:lnTo>
                    <a:pt x="17" y="6"/>
                  </a:lnTo>
                  <a:lnTo>
                    <a:pt x="12" y="0"/>
                  </a:lnTo>
                  <a:close/>
                </a:path>
              </a:pathLst>
            </a:custGeom>
            <a:solidFill>
              <a:srgbClr val="990033"/>
            </a:solidFill>
            <a:ln w="9525">
              <a:solidFill>
                <a:srgbClr val="000000"/>
              </a:solidFill>
              <a:prstDash val="solid"/>
              <a:round/>
              <a:headEnd/>
              <a:tailEnd/>
            </a:ln>
          </p:spPr>
          <p:txBody>
            <a:bodyPr/>
            <a:lstStyle/>
            <a:p>
              <a:endParaRPr lang="en-US"/>
            </a:p>
          </p:txBody>
        </p:sp>
        <p:sp>
          <p:nvSpPr>
            <p:cNvPr id="11637" name="Freeform 391"/>
            <p:cNvSpPr>
              <a:spLocks noChangeAspect="1"/>
            </p:cNvSpPr>
            <p:nvPr/>
          </p:nvSpPr>
          <p:spPr bwMode="auto">
            <a:xfrm>
              <a:off x="2594" y="1069"/>
              <a:ext cx="328" cy="256"/>
            </a:xfrm>
            <a:custGeom>
              <a:avLst/>
              <a:gdLst>
                <a:gd name="T0" fmla="*/ 212 w 323"/>
                <a:gd name="T1" fmla="*/ 88 h 227"/>
                <a:gd name="T2" fmla="*/ 206 w 323"/>
                <a:gd name="T3" fmla="*/ 69 h 227"/>
                <a:gd name="T4" fmla="*/ 206 w 323"/>
                <a:gd name="T5" fmla="*/ 88 h 227"/>
                <a:gd name="T6" fmla="*/ 187 w 323"/>
                <a:gd name="T7" fmla="*/ 88 h 227"/>
                <a:gd name="T8" fmla="*/ 178 w 323"/>
                <a:gd name="T9" fmla="*/ 125 h 227"/>
                <a:gd name="T10" fmla="*/ 178 w 323"/>
                <a:gd name="T11" fmla="*/ 142 h 227"/>
                <a:gd name="T12" fmla="*/ 161 w 323"/>
                <a:gd name="T13" fmla="*/ 142 h 227"/>
                <a:gd name="T14" fmla="*/ 149 w 323"/>
                <a:gd name="T15" fmla="*/ 142 h 227"/>
                <a:gd name="T16" fmla="*/ 149 w 323"/>
                <a:gd name="T17" fmla="*/ 179 h 227"/>
                <a:gd name="T18" fmla="*/ 143 w 323"/>
                <a:gd name="T19" fmla="*/ 179 h 227"/>
                <a:gd name="T20" fmla="*/ 137 w 323"/>
                <a:gd name="T21" fmla="*/ 193 h 227"/>
                <a:gd name="T22" fmla="*/ 125 w 323"/>
                <a:gd name="T23" fmla="*/ 229 h 227"/>
                <a:gd name="T24" fmla="*/ 131 w 323"/>
                <a:gd name="T25" fmla="*/ 248 h 227"/>
                <a:gd name="T26" fmla="*/ 119 w 323"/>
                <a:gd name="T27" fmla="*/ 283 h 227"/>
                <a:gd name="T28" fmla="*/ 92 w 323"/>
                <a:gd name="T29" fmla="*/ 302 h 227"/>
                <a:gd name="T30" fmla="*/ 99 w 323"/>
                <a:gd name="T31" fmla="*/ 316 h 227"/>
                <a:gd name="T32" fmla="*/ 74 w 323"/>
                <a:gd name="T33" fmla="*/ 351 h 227"/>
                <a:gd name="T34" fmla="*/ 86 w 323"/>
                <a:gd name="T35" fmla="*/ 351 h 227"/>
                <a:gd name="T36" fmla="*/ 80 w 323"/>
                <a:gd name="T37" fmla="*/ 387 h 227"/>
                <a:gd name="T38" fmla="*/ 62 w 323"/>
                <a:gd name="T39" fmla="*/ 387 h 227"/>
                <a:gd name="T40" fmla="*/ 56 w 323"/>
                <a:gd name="T41" fmla="*/ 405 h 227"/>
                <a:gd name="T42" fmla="*/ 30 w 323"/>
                <a:gd name="T43" fmla="*/ 405 h 227"/>
                <a:gd name="T44" fmla="*/ 30 w 323"/>
                <a:gd name="T45" fmla="*/ 422 h 227"/>
                <a:gd name="T46" fmla="*/ 30 w 323"/>
                <a:gd name="T47" fmla="*/ 439 h 227"/>
                <a:gd name="T48" fmla="*/ 12 w 323"/>
                <a:gd name="T49" fmla="*/ 439 h 227"/>
                <a:gd name="T50" fmla="*/ 0 w 323"/>
                <a:gd name="T51" fmla="*/ 457 h 227"/>
                <a:gd name="T52" fmla="*/ 0 w 323"/>
                <a:gd name="T53" fmla="*/ 476 h 227"/>
                <a:gd name="T54" fmla="*/ 6 w 323"/>
                <a:gd name="T55" fmla="*/ 492 h 227"/>
                <a:gd name="T56" fmla="*/ 30 w 323"/>
                <a:gd name="T57" fmla="*/ 492 h 227"/>
                <a:gd name="T58" fmla="*/ 30 w 323"/>
                <a:gd name="T59" fmla="*/ 510 h 227"/>
                <a:gd name="T60" fmla="*/ 6 w 323"/>
                <a:gd name="T61" fmla="*/ 529 h 227"/>
                <a:gd name="T62" fmla="*/ 12 w 323"/>
                <a:gd name="T63" fmla="*/ 529 h 227"/>
                <a:gd name="T64" fmla="*/ 12 w 323"/>
                <a:gd name="T65" fmla="*/ 547 h 227"/>
                <a:gd name="T66" fmla="*/ 24 w 323"/>
                <a:gd name="T67" fmla="*/ 547 h 227"/>
                <a:gd name="T68" fmla="*/ 12 w 323"/>
                <a:gd name="T69" fmla="*/ 581 h 227"/>
                <a:gd name="T70" fmla="*/ 6 w 323"/>
                <a:gd name="T71" fmla="*/ 598 h 227"/>
                <a:gd name="T72" fmla="*/ 18 w 323"/>
                <a:gd name="T73" fmla="*/ 598 h 227"/>
                <a:gd name="T74" fmla="*/ 12 w 323"/>
                <a:gd name="T75" fmla="*/ 651 h 227"/>
                <a:gd name="T76" fmla="*/ 74 w 323"/>
                <a:gd name="T77" fmla="*/ 617 h 227"/>
                <a:gd name="T78" fmla="*/ 92 w 323"/>
                <a:gd name="T79" fmla="*/ 581 h 227"/>
                <a:gd name="T80" fmla="*/ 119 w 323"/>
                <a:gd name="T81" fmla="*/ 560 h 227"/>
                <a:gd name="T82" fmla="*/ 125 w 323"/>
                <a:gd name="T83" fmla="*/ 492 h 227"/>
                <a:gd name="T84" fmla="*/ 111 w 323"/>
                <a:gd name="T85" fmla="*/ 369 h 227"/>
                <a:gd name="T86" fmla="*/ 131 w 323"/>
                <a:gd name="T87" fmla="*/ 316 h 227"/>
                <a:gd name="T88" fmla="*/ 155 w 323"/>
                <a:gd name="T89" fmla="*/ 229 h 227"/>
                <a:gd name="T90" fmla="*/ 194 w 323"/>
                <a:gd name="T91" fmla="*/ 142 h 227"/>
                <a:gd name="T92" fmla="*/ 212 w 323"/>
                <a:gd name="T93" fmla="*/ 88 h 227"/>
                <a:gd name="T94" fmla="*/ 247 w 323"/>
                <a:gd name="T95" fmla="*/ 109 h 227"/>
                <a:gd name="T96" fmla="*/ 293 w 323"/>
                <a:gd name="T97" fmla="*/ 109 h 227"/>
                <a:gd name="T98" fmla="*/ 344 w 323"/>
                <a:gd name="T99" fmla="*/ 69 h 227"/>
                <a:gd name="T100" fmla="*/ 370 w 323"/>
                <a:gd name="T101" fmla="*/ 69 h 227"/>
                <a:gd name="T102" fmla="*/ 350 w 323"/>
                <a:gd name="T103" fmla="*/ 53 h 227"/>
                <a:gd name="T104" fmla="*/ 356 w 323"/>
                <a:gd name="T105" fmla="*/ 18 h 227"/>
                <a:gd name="T106" fmla="*/ 331 w 323"/>
                <a:gd name="T107" fmla="*/ 37 h 227"/>
                <a:gd name="T108" fmla="*/ 323 w 323"/>
                <a:gd name="T109" fmla="*/ 18 h 227"/>
                <a:gd name="T110" fmla="*/ 301 w 323"/>
                <a:gd name="T111" fmla="*/ 37 h 227"/>
                <a:gd name="T112" fmla="*/ 287 w 323"/>
                <a:gd name="T113" fmla="*/ 18 h 227"/>
                <a:gd name="T114" fmla="*/ 275 w 323"/>
                <a:gd name="T115" fmla="*/ 18 h 227"/>
                <a:gd name="T116" fmla="*/ 247 w 323"/>
                <a:gd name="T117" fmla="*/ 37 h 227"/>
                <a:gd name="T118" fmla="*/ 239 w 323"/>
                <a:gd name="T119" fmla="*/ 53 h 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3" h="227">
                  <a:moveTo>
                    <a:pt x="191" y="24"/>
                  </a:moveTo>
                  <a:lnTo>
                    <a:pt x="191" y="24"/>
                  </a:lnTo>
                  <a:lnTo>
                    <a:pt x="185" y="30"/>
                  </a:lnTo>
                  <a:lnTo>
                    <a:pt x="185" y="18"/>
                  </a:lnTo>
                  <a:lnTo>
                    <a:pt x="185" y="24"/>
                  </a:lnTo>
                  <a:lnTo>
                    <a:pt x="179" y="24"/>
                  </a:lnTo>
                  <a:lnTo>
                    <a:pt x="179" y="18"/>
                  </a:lnTo>
                  <a:lnTo>
                    <a:pt x="173" y="24"/>
                  </a:lnTo>
                  <a:lnTo>
                    <a:pt x="179" y="30"/>
                  </a:lnTo>
                  <a:lnTo>
                    <a:pt x="167" y="24"/>
                  </a:lnTo>
                  <a:lnTo>
                    <a:pt x="167" y="30"/>
                  </a:lnTo>
                  <a:lnTo>
                    <a:pt x="161" y="30"/>
                  </a:lnTo>
                  <a:lnTo>
                    <a:pt x="161" y="36"/>
                  </a:lnTo>
                  <a:lnTo>
                    <a:pt x="155" y="42"/>
                  </a:lnTo>
                  <a:lnTo>
                    <a:pt x="143" y="42"/>
                  </a:lnTo>
                  <a:lnTo>
                    <a:pt x="155" y="42"/>
                  </a:lnTo>
                  <a:lnTo>
                    <a:pt x="155" y="48"/>
                  </a:lnTo>
                  <a:lnTo>
                    <a:pt x="143" y="48"/>
                  </a:lnTo>
                  <a:lnTo>
                    <a:pt x="143" y="54"/>
                  </a:lnTo>
                  <a:lnTo>
                    <a:pt x="137" y="48"/>
                  </a:lnTo>
                  <a:lnTo>
                    <a:pt x="131" y="48"/>
                  </a:lnTo>
                  <a:lnTo>
                    <a:pt x="125" y="54"/>
                  </a:lnTo>
                  <a:lnTo>
                    <a:pt x="137" y="54"/>
                  </a:lnTo>
                  <a:lnTo>
                    <a:pt x="131" y="60"/>
                  </a:lnTo>
                  <a:lnTo>
                    <a:pt x="125" y="60"/>
                  </a:lnTo>
                  <a:lnTo>
                    <a:pt x="125" y="66"/>
                  </a:lnTo>
                  <a:lnTo>
                    <a:pt x="131" y="66"/>
                  </a:lnTo>
                  <a:lnTo>
                    <a:pt x="119" y="66"/>
                  </a:lnTo>
                  <a:lnTo>
                    <a:pt x="113" y="72"/>
                  </a:lnTo>
                  <a:lnTo>
                    <a:pt x="107" y="78"/>
                  </a:lnTo>
                  <a:lnTo>
                    <a:pt x="101" y="78"/>
                  </a:lnTo>
                  <a:lnTo>
                    <a:pt x="107" y="78"/>
                  </a:lnTo>
                  <a:lnTo>
                    <a:pt x="113" y="84"/>
                  </a:lnTo>
                  <a:lnTo>
                    <a:pt x="101" y="84"/>
                  </a:lnTo>
                  <a:lnTo>
                    <a:pt x="95" y="90"/>
                  </a:lnTo>
                  <a:lnTo>
                    <a:pt x="101" y="96"/>
                  </a:lnTo>
                  <a:lnTo>
                    <a:pt x="83" y="102"/>
                  </a:lnTo>
                  <a:lnTo>
                    <a:pt x="83" y="107"/>
                  </a:lnTo>
                  <a:lnTo>
                    <a:pt x="89" y="102"/>
                  </a:lnTo>
                  <a:lnTo>
                    <a:pt x="89" y="107"/>
                  </a:lnTo>
                  <a:lnTo>
                    <a:pt x="83" y="113"/>
                  </a:lnTo>
                  <a:lnTo>
                    <a:pt x="77" y="113"/>
                  </a:lnTo>
                  <a:lnTo>
                    <a:pt x="65" y="119"/>
                  </a:lnTo>
                  <a:lnTo>
                    <a:pt x="65" y="125"/>
                  </a:lnTo>
                  <a:lnTo>
                    <a:pt x="71" y="125"/>
                  </a:lnTo>
                  <a:lnTo>
                    <a:pt x="77" y="119"/>
                  </a:lnTo>
                  <a:lnTo>
                    <a:pt x="83" y="119"/>
                  </a:lnTo>
                  <a:lnTo>
                    <a:pt x="83" y="125"/>
                  </a:lnTo>
                  <a:lnTo>
                    <a:pt x="71" y="131"/>
                  </a:lnTo>
                  <a:lnTo>
                    <a:pt x="65" y="131"/>
                  </a:lnTo>
                  <a:lnTo>
                    <a:pt x="53" y="125"/>
                  </a:lnTo>
                  <a:lnTo>
                    <a:pt x="53" y="131"/>
                  </a:lnTo>
                  <a:lnTo>
                    <a:pt x="47" y="131"/>
                  </a:lnTo>
                  <a:lnTo>
                    <a:pt x="41" y="137"/>
                  </a:lnTo>
                  <a:lnTo>
                    <a:pt x="47" y="137"/>
                  </a:lnTo>
                  <a:lnTo>
                    <a:pt x="41" y="137"/>
                  </a:lnTo>
                  <a:lnTo>
                    <a:pt x="47" y="143"/>
                  </a:lnTo>
                  <a:lnTo>
                    <a:pt x="30" y="137"/>
                  </a:lnTo>
                  <a:lnTo>
                    <a:pt x="24" y="143"/>
                  </a:lnTo>
                  <a:lnTo>
                    <a:pt x="35" y="143"/>
                  </a:lnTo>
                  <a:lnTo>
                    <a:pt x="30" y="143"/>
                  </a:lnTo>
                  <a:lnTo>
                    <a:pt x="18" y="149"/>
                  </a:lnTo>
                  <a:lnTo>
                    <a:pt x="30" y="149"/>
                  </a:lnTo>
                  <a:lnTo>
                    <a:pt x="18" y="149"/>
                  </a:lnTo>
                  <a:lnTo>
                    <a:pt x="12" y="149"/>
                  </a:lnTo>
                  <a:lnTo>
                    <a:pt x="12" y="155"/>
                  </a:lnTo>
                  <a:lnTo>
                    <a:pt x="6" y="155"/>
                  </a:lnTo>
                  <a:lnTo>
                    <a:pt x="0" y="155"/>
                  </a:lnTo>
                  <a:lnTo>
                    <a:pt x="24" y="161"/>
                  </a:lnTo>
                  <a:lnTo>
                    <a:pt x="0" y="161"/>
                  </a:lnTo>
                  <a:lnTo>
                    <a:pt x="6" y="167"/>
                  </a:lnTo>
                  <a:lnTo>
                    <a:pt x="0" y="173"/>
                  </a:lnTo>
                  <a:lnTo>
                    <a:pt x="24" y="167"/>
                  </a:lnTo>
                  <a:lnTo>
                    <a:pt x="30" y="167"/>
                  </a:lnTo>
                  <a:lnTo>
                    <a:pt x="35" y="167"/>
                  </a:lnTo>
                  <a:lnTo>
                    <a:pt x="35" y="173"/>
                  </a:lnTo>
                  <a:lnTo>
                    <a:pt x="30" y="173"/>
                  </a:lnTo>
                  <a:lnTo>
                    <a:pt x="18" y="173"/>
                  </a:lnTo>
                  <a:lnTo>
                    <a:pt x="0" y="173"/>
                  </a:lnTo>
                  <a:lnTo>
                    <a:pt x="6" y="179"/>
                  </a:lnTo>
                  <a:lnTo>
                    <a:pt x="0" y="179"/>
                  </a:lnTo>
                  <a:lnTo>
                    <a:pt x="12" y="179"/>
                  </a:lnTo>
                  <a:lnTo>
                    <a:pt x="6" y="185"/>
                  </a:lnTo>
                  <a:lnTo>
                    <a:pt x="12" y="185"/>
                  </a:lnTo>
                  <a:lnTo>
                    <a:pt x="12" y="191"/>
                  </a:lnTo>
                  <a:lnTo>
                    <a:pt x="18" y="185"/>
                  </a:lnTo>
                  <a:lnTo>
                    <a:pt x="24" y="185"/>
                  </a:lnTo>
                  <a:lnTo>
                    <a:pt x="24" y="191"/>
                  </a:lnTo>
                  <a:lnTo>
                    <a:pt x="24" y="185"/>
                  </a:lnTo>
                  <a:lnTo>
                    <a:pt x="12" y="197"/>
                  </a:lnTo>
                  <a:lnTo>
                    <a:pt x="18" y="197"/>
                  </a:lnTo>
                  <a:lnTo>
                    <a:pt x="6" y="197"/>
                  </a:lnTo>
                  <a:lnTo>
                    <a:pt x="6" y="203"/>
                  </a:lnTo>
                  <a:lnTo>
                    <a:pt x="12" y="203"/>
                  </a:lnTo>
                  <a:lnTo>
                    <a:pt x="18" y="203"/>
                  </a:lnTo>
                  <a:lnTo>
                    <a:pt x="18" y="209"/>
                  </a:lnTo>
                  <a:lnTo>
                    <a:pt x="12" y="209"/>
                  </a:lnTo>
                  <a:lnTo>
                    <a:pt x="12" y="221"/>
                  </a:lnTo>
                  <a:lnTo>
                    <a:pt x="24" y="227"/>
                  </a:lnTo>
                  <a:lnTo>
                    <a:pt x="47" y="227"/>
                  </a:lnTo>
                  <a:lnTo>
                    <a:pt x="65" y="209"/>
                  </a:lnTo>
                  <a:lnTo>
                    <a:pt x="77" y="209"/>
                  </a:lnTo>
                  <a:lnTo>
                    <a:pt x="77" y="197"/>
                  </a:lnTo>
                  <a:lnTo>
                    <a:pt x="83" y="197"/>
                  </a:lnTo>
                  <a:lnTo>
                    <a:pt x="83" y="203"/>
                  </a:lnTo>
                  <a:lnTo>
                    <a:pt x="95" y="209"/>
                  </a:lnTo>
                  <a:lnTo>
                    <a:pt x="101" y="191"/>
                  </a:lnTo>
                  <a:lnTo>
                    <a:pt x="101" y="179"/>
                  </a:lnTo>
                  <a:lnTo>
                    <a:pt x="101" y="173"/>
                  </a:lnTo>
                  <a:lnTo>
                    <a:pt x="107" y="167"/>
                  </a:lnTo>
                  <a:lnTo>
                    <a:pt x="95" y="161"/>
                  </a:lnTo>
                  <a:lnTo>
                    <a:pt x="95" y="143"/>
                  </a:lnTo>
                  <a:lnTo>
                    <a:pt x="95" y="125"/>
                  </a:lnTo>
                  <a:lnTo>
                    <a:pt x="107" y="119"/>
                  </a:lnTo>
                  <a:lnTo>
                    <a:pt x="119" y="119"/>
                  </a:lnTo>
                  <a:lnTo>
                    <a:pt x="113" y="107"/>
                  </a:lnTo>
                  <a:lnTo>
                    <a:pt x="125" y="90"/>
                  </a:lnTo>
                  <a:lnTo>
                    <a:pt x="125" y="84"/>
                  </a:lnTo>
                  <a:lnTo>
                    <a:pt x="137" y="78"/>
                  </a:lnTo>
                  <a:lnTo>
                    <a:pt x="143" y="72"/>
                  </a:lnTo>
                  <a:lnTo>
                    <a:pt x="149" y="54"/>
                  </a:lnTo>
                  <a:lnTo>
                    <a:pt x="167" y="48"/>
                  </a:lnTo>
                  <a:lnTo>
                    <a:pt x="167" y="42"/>
                  </a:lnTo>
                  <a:lnTo>
                    <a:pt x="191" y="42"/>
                  </a:lnTo>
                  <a:lnTo>
                    <a:pt x="185" y="30"/>
                  </a:lnTo>
                  <a:lnTo>
                    <a:pt x="191" y="30"/>
                  </a:lnTo>
                  <a:lnTo>
                    <a:pt x="203" y="30"/>
                  </a:lnTo>
                  <a:lnTo>
                    <a:pt x="215" y="36"/>
                  </a:lnTo>
                  <a:lnTo>
                    <a:pt x="233" y="42"/>
                  </a:lnTo>
                  <a:lnTo>
                    <a:pt x="251" y="42"/>
                  </a:lnTo>
                  <a:lnTo>
                    <a:pt x="257" y="36"/>
                  </a:lnTo>
                  <a:lnTo>
                    <a:pt x="263" y="24"/>
                  </a:lnTo>
                  <a:lnTo>
                    <a:pt x="281" y="18"/>
                  </a:lnTo>
                  <a:lnTo>
                    <a:pt x="299" y="24"/>
                  </a:lnTo>
                  <a:lnTo>
                    <a:pt x="299" y="30"/>
                  </a:lnTo>
                  <a:lnTo>
                    <a:pt x="317" y="24"/>
                  </a:lnTo>
                  <a:lnTo>
                    <a:pt x="323" y="24"/>
                  </a:lnTo>
                  <a:lnTo>
                    <a:pt x="323" y="18"/>
                  </a:lnTo>
                  <a:lnTo>
                    <a:pt x="317" y="18"/>
                  </a:lnTo>
                  <a:lnTo>
                    <a:pt x="305" y="18"/>
                  </a:lnTo>
                  <a:lnTo>
                    <a:pt x="299" y="12"/>
                  </a:lnTo>
                  <a:lnTo>
                    <a:pt x="323" y="12"/>
                  </a:lnTo>
                  <a:lnTo>
                    <a:pt x="311" y="6"/>
                  </a:lnTo>
                  <a:lnTo>
                    <a:pt x="299" y="6"/>
                  </a:lnTo>
                  <a:lnTo>
                    <a:pt x="287" y="6"/>
                  </a:lnTo>
                  <a:lnTo>
                    <a:pt x="287" y="12"/>
                  </a:lnTo>
                  <a:lnTo>
                    <a:pt x="287" y="6"/>
                  </a:lnTo>
                  <a:lnTo>
                    <a:pt x="281" y="6"/>
                  </a:lnTo>
                  <a:lnTo>
                    <a:pt x="281" y="0"/>
                  </a:lnTo>
                  <a:lnTo>
                    <a:pt x="275" y="0"/>
                  </a:lnTo>
                  <a:lnTo>
                    <a:pt x="263" y="12"/>
                  </a:lnTo>
                  <a:lnTo>
                    <a:pt x="263" y="0"/>
                  </a:lnTo>
                  <a:lnTo>
                    <a:pt x="245" y="12"/>
                  </a:lnTo>
                  <a:lnTo>
                    <a:pt x="251" y="6"/>
                  </a:lnTo>
                  <a:lnTo>
                    <a:pt x="239" y="0"/>
                  </a:lnTo>
                  <a:lnTo>
                    <a:pt x="239" y="6"/>
                  </a:lnTo>
                  <a:lnTo>
                    <a:pt x="221" y="12"/>
                  </a:lnTo>
                  <a:lnTo>
                    <a:pt x="215" y="12"/>
                  </a:lnTo>
                  <a:lnTo>
                    <a:pt x="203" y="12"/>
                  </a:lnTo>
                  <a:lnTo>
                    <a:pt x="209" y="18"/>
                  </a:lnTo>
                  <a:lnTo>
                    <a:pt x="197" y="18"/>
                  </a:lnTo>
                  <a:lnTo>
                    <a:pt x="191" y="24"/>
                  </a:lnTo>
                  <a:close/>
                </a:path>
              </a:pathLst>
            </a:custGeom>
            <a:solidFill>
              <a:srgbClr val="415A6B"/>
            </a:solidFill>
            <a:ln w="9525">
              <a:solidFill>
                <a:srgbClr val="000000"/>
              </a:solidFill>
              <a:prstDash val="solid"/>
              <a:round/>
              <a:headEnd/>
              <a:tailEnd/>
            </a:ln>
          </p:spPr>
          <p:txBody>
            <a:bodyPr/>
            <a:lstStyle/>
            <a:p>
              <a:endParaRPr lang="en-US"/>
            </a:p>
          </p:txBody>
        </p:sp>
        <p:sp>
          <p:nvSpPr>
            <p:cNvPr id="11638" name="Freeform 392"/>
            <p:cNvSpPr>
              <a:spLocks noChangeAspect="1"/>
            </p:cNvSpPr>
            <p:nvPr/>
          </p:nvSpPr>
          <p:spPr bwMode="auto">
            <a:xfrm>
              <a:off x="2648" y="914"/>
              <a:ext cx="122" cy="54"/>
            </a:xfrm>
            <a:custGeom>
              <a:avLst/>
              <a:gdLst>
                <a:gd name="T0" fmla="*/ 24 w 120"/>
                <a:gd name="T1" fmla="*/ 18 h 48"/>
                <a:gd name="T2" fmla="*/ 12 w 120"/>
                <a:gd name="T3" fmla="*/ 18 h 48"/>
                <a:gd name="T4" fmla="*/ 0 w 120"/>
                <a:gd name="T5" fmla="*/ 18 h 48"/>
                <a:gd name="T6" fmla="*/ 0 w 120"/>
                <a:gd name="T7" fmla="*/ 37 h 48"/>
                <a:gd name="T8" fmla="*/ 12 w 120"/>
                <a:gd name="T9" fmla="*/ 37 h 48"/>
                <a:gd name="T10" fmla="*/ 12 w 120"/>
                <a:gd name="T11" fmla="*/ 37 h 48"/>
                <a:gd name="T12" fmla="*/ 6 w 120"/>
                <a:gd name="T13" fmla="*/ 53 h 48"/>
                <a:gd name="T14" fmla="*/ 18 w 120"/>
                <a:gd name="T15" fmla="*/ 69 h 48"/>
                <a:gd name="T16" fmla="*/ 39 w 120"/>
                <a:gd name="T17" fmla="*/ 69 h 48"/>
                <a:gd name="T18" fmla="*/ 45 w 120"/>
                <a:gd name="T19" fmla="*/ 69 h 48"/>
                <a:gd name="T20" fmla="*/ 57 w 120"/>
                <a:gd name="T21" fmla="*/ 53 h 48"/>
                <a:gd name="T22" fmla="*/ 57 w 120"/>
                <a:gd name="T23" fmla="*/ 69 h 48"/>
                <a:gd name="T24" fmla="*/ 69 w 120"/>
                <a:gd name="T25" fmla="*/ 53 h 48"/>
                <a:gd name="T26" fmla="*/ 75 w 120"/>
                <a:gd name="T27" fmla="*/ 69 h 48"/>
                <a:gd name="T28" fmla="*/ 45 w 120"/>
                <a:gd name="T29" fmla="*/ 88 h 48"/>
                <a:gd name="T30" fmla="*/ 39 w 120"/>
                <a:gd name="T31" fmla="*/ 88 h 48"/>
                <a:gd name="T32" fmla="*/ 75 w 120"/>
                <a:gd name="T33" fmla="*/ 88 h 48"/>
                <a:gd name="T34" fmla="*/ 63 w 120"/>
                <a:gd name="T35" fmla="*/ 105 h 48"/>
                <a:gd name="T36" fmla="*/ 69 w 120"/>
                <a:gd name="T37" fmla="*/ 105 h 48"/>
                <a:gd name="T38" fmla="*/ 45 w 120"/>
                <a:gd name="T39" fmla="*/ 105 h 48"/>
                <a:gd name="T40" fmla="*/ 69 w 120"/>
                <a:gd name="T41" fmla="*/ 124 h 48"/>
                <a:gd name="T42" fmla="*/ 81 w 120"/>
                <a:gd name="T43" fmla="*/ 141 h 48"/>
                <a:gd name="T44" fmla="*/ 81 w 120"/>
                <a:gd name="T45" fmla="*/ 141 h 48"/>
                <a:gd name="T46" fmla="*/ 96 w 120"/>
                <a:gd name="T47" fmla="*/ 105 h 48"/>
                <a:gd name="T48" fmla="*/ 108 w 120"/>
                <a:gd name="T49" fmla="*/ 88 h 48"/>
                <a:gd name="T50" fmla="*/ 108 w 120"/>
                <a:gd name="T51" fmla="*/ 69 h 48"/>
                <a:gd name="T52" fmla="*/ 138 w 120"/>
                <a:gd name="T53" fmla="*/ 53 h 48"/>
                <a:gd name="T54" fmla="*/ 108 w 120"/>
                <a:gd name="T55" fmla="*/ 37 h 48"/>
                <a:gd name="T56" fmla="*/ 96 w 120"/>
                <a:gd name="T57" fmla="*/ 18 h 48"/>
                <a:gd name="T58" fmla="*/ 87 w 120"/>
                <a:gd name="T59" fmla="*/ 18 h 48"/>
                <a:gd name="T60" fmla="*/ 81 w 120"/>
                <a:gd name="T61" fmla="*/ 18 h 48"/>
                <a:gd name="T62" fmla="*/ 69 w 120"/>
                <a:gd name="T63" fmla="*/ 0 h 48"/>
                <a:gd name="T64" fmla="*/ 69 w 120"/>
                <a:gd name="T65" fmla="*/ 53 h 48"/>
                <a:gd name="T66" fmla="*/ 51 w 120"/>
                <a:gd name="T67" fmla="*/ 18 h 48"/>
                <a:gd name="T68" fmla="*/ 39 w 120"/>
                <a:gd name="T69" fmla="*/ 18 h 48"/>
                <a:gd name="T70" fmla="*/ 24 w 120"/>
                <a:gd name="T71" fmla="*/ 18 h 48"/>
                <a:gd name="T72" fmla="*/ 24 w 120"/>
                <a:gd name="T73" fmla="*/ 18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0" h="48">
                  <a:moveTo>
                    <a:pt x="24" y="6"/>
                  </a:moveTo>
                  <a:lnTo>
                    <a:pt x="12" y="6"/>
                  </a:lnTo>
                  <a:lnTo>
                    <a:pt x="0" y="6"/>
                  </a:lnTo>
                  <a:lnTo>
                    <a:pt x="0" y="12"/>
                  </a:lnTo>
                  <a:lnTo>
                    <a:pt x="12" y="12"/>
                  </a:lnTo>
                  <a:lnTo>
                    <a:pt x="6" y="18"/>
                  </a:lnTo>
                  <a:lnTo>
                    <a:pt x="18" y="24"/>
                  </a:lnTo>
                  <a:lnTo>
                    <a:pt x="30" y="24"/>
                  </a:lnTo>
                  <a:lnTo>
                    <a:pt x="36" y="24"/>
                  </a:lnTo>
                  <a:lnTo>
                    <a:pt x="48" y="18"/>
                  </a:lnTo>
                  <a:lnTo>
                    <a:pt x="48" y="24"/>
                  </a:lnTo>
                  <a:lnTo>
                    <a:pt x="60" y="18"/>
                  </a:lnTo>
                  <a:lnTo>
                    <a:pt x="66" y="24"/>
                  </a:lnTo>
                  <a:lnTo>
                    <a:pt x="36" y="30"/>
                  </a:lnTo>
                  <a:lnTo>
                    <a:pt x="30" y="30"/>
                  </a:lnTo>
                  <a:lnTo>
                    <a:pt x="66" y="30"/>
                  </a:lnTo>
                  <a:lnTo>
                    <a:pt x="54" y="36"/>
                  </a:lnTo>
                  <a:lnTo>
                    <a:pt x="60" y="36"/>
                  </a:lnTo>
                  <a:lnTo>
                    <a:pt x="36" y="36"/>
                  </a:lnTo>
                  <a:lnTo>
                    <a:pt x="60" y="42"/>
                  </a:lnTo>
                  <a:lnTo>
                    <a:pt x="72" y="48"/>
                  </a:lnTo>
                  <a:lnTo>
                    <a:pt x="84" y="36"/>
                  </a:lnTo>
                  <a:lnTo>
                    <a:pt x="90" y="30"/>
                  </a:lnTo>
                  <a:lnTo>
                    <a:pt x="90" y="24"/>
                  </a:lnTo>
                  <a:lnTo>
                    <a:pt x="120" y="18"/>
                  </a:lnTo>
                  <a:lnTo>
                    <a:pt x="90" y="12"/>
                  </a:lnTo>
                  <a:lnTo>
                    <a:pt x="84" y="6"/>
                  </a:lnTo>
                  <a:lnTo>
                    <a:pt x="78" y="6"/>
                  </a:lnTo>
                  <a:lnTo>
                    <a:pt x="72" y="6"/>
                  </a:lnTo>
                  <a:lnTo>
                    <a:pt x="60" y="0"/>
                  </a:lnTo>
                  <a:lnTo>
                    <a:pt x="60" y="18"/>
                  </a:lnTo>
                  <a:lnTo>
                    <a:pt x="42" y="6"/>
                  </a:lnTo>
                  <a:lnTo>
                    <a:pt x="30" y="6"/>
                  </a:lnTo>
                  <a:lnTo>
                    <a:pt x="24" y="6"/>
                  </a:lnTo>
                  <a:close/>
                </a:path>
              </a:pathLst>
            </a:custGeom>
            <a:solidFill>
              <a:srgbClr val="415A6B"/>
            </a:solidFill>
            <a:ln w="9525">
              <a:solidFill>
                <a:srgbClr val="000000"/>
              </a:solidFill>
              <a:prstDash val="solid"/>
              <a:round/>
              <a:headEnd/>
              <a:tailEnd/>
            </a:ln>
          </p:spPr>
          <p:txBody>
            <a:bodyPr/>
            <a:lstStyle/>
            <a:p>
              <a:endParaRPr lang="en-US"/>
            </a:p>
          </p:txBody>
        </p:sp>
        <p:sp>
          <p:nvSpPr>
            <p:cNvPr id="11639" name="Freeform 393"/>
            <p:cNvSpPr>
              <a:spLocks noChangeAspect="1"/>
            </p:cNvSpPr>
            <p:nvPr/>
          </p:nvSpPr>
          <p:spPr bwMode="auto">
            <a:xfrm>
              <a:off x="2728" y="907"/>
              <a:ext cx="97" cy="20"/>
            </a:xfrm>
            <a:custGeom>
              <a:avLst/>
              <a:gdLst>
                <a:gd name="T0" fmla="*/ 42 w 96"/>
                <a:gd name="T1" fmla="*/ 16 h 18"/>
                <a:gd name="T2" fmla="*/ 18 w 96"/>
                <a:gd name="T3" fmla="*/ 0 h 18"/>
                <a:gd name="T4" fmla="*/ 6 w 96"/>
                <a:gd name="T5" fmla="*/ 16 h 18"/>
                <a:gd name="T6" fmla="*/ 0 w 96"/>
                <a:gd name="T7" fmla="*/ 16 h 18"/>
                <a:gd name="T8" fmla="*/ 0 w 96"/>
                <a:gd name="T9" fmla="*/ 16 h 18"/>
                <a:gd name="T10" fmla="*/ 42 w 96"/>
                <a:gd name="T11" fmla="*/ 30 h 18"/>
                <a:gd name="T12" fmla="*/ 18 w 96"/>
                <a:gd name="T13" fmla="*/ 30 h 18"/>
                <a:gd name="T14" fmla="*/ 57 w 96"/>
                <a:gd name="T15" fmla="*/ 46 h 18"/>
                <a:gd name="T16" fmla="*/ 93 w 96"/>
                <a:gd name="T17" fmla="*/ 30 h 18"/>
                <a:gd name="T18" fmla="*/ 105 w 96"/>
                <a:gd name="T19" fmla="*/ 16 h 18"/>
                <a:gd name="T20" fmla="*/ 99 w 96"/>
                <a:gd name="T21" fmla="*/ 16 h 18"/>
                <a:gd name="T22" fmla="*/ 69 w 96"/>
                <a:gd name="T23" fmla="*/ 0 h 18"/>
                <a:gd name="T24" fmla="*/ 63 w 96"/>
                <a:gd name="T25" fmla="*/ 0 h 18"/>
                <a:gd name="T26" fmla="*/ 57 w 96"/>
                <a:gd name="T27" fmla="*/ 0 h 18"/>
                <a:gd name="T28" fmla="*/ 42 w 96"/>
                <a:gd name="T29" fmla="*/ 0 h 18"/>
                <a:gd name="T30" fmla="*/ 42 w 96"/>
                <a:gd name="T31" fmla="*/ 16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6" h="18">
                  <a:moveTo>
                    <a:pt x="42" y="6"/>
                  </a:moveTo>
                  <a:lnTo>
                    <a:pt x="18" y="0"/>
                  </a:lnTo>
                  <a:lnTo>
                    <a:pt x="6" y="6"/>
                  </a:lnTo>
                  <a:lnTo>
                    <a:pt x="0" y="6"/>
                  </a:lnTo>
                  <a:lnTo>
                    <a:pt x="42" y="12"/>
                  </a:lnTo>
                  <a:lnTo>
                    <a:pt x="18" y="12"/>
                  </a:lnTo>
                  <a:lnTo>
                    <a:pt x="48" y="18"/>
                  </a:lnTo>
                  <a:lnTo>
                    <a:pt x="84" y="12"/>
                  </a:lnTo>
                  <a:lnTo>
                    <a:pt x="96" y="6"/>
                  </a:lnTo>
                  <a:lnTo>
                    <a:pt x="90" y="6"/>
                  </a:lnTo>
                  <a:lnTo>
                    <a:pt x="60" y="0"/>
                  </a:lnTo>
                  <a:lnTo>
                    <a:pt x="54" y="0"/>
                  </a:lnTo>
                  <a:lnTo>
                    <a:pt x="48" y="0"/>
                  </a:lnTo>
                  <a:lnTo>
                    <a:pt x="42" y="0"/>
                  </a:lnTo>
                  <a:lnTo>
                    <a:pt x="42" y="6"/>
                  </a:lnTo>
                  <a:close/>
                </a:path>
              </a:pathLst>
            </a:custGeom>
            <a:solidFill>
              <a:srgbClr val="415A6B"/>
            </a:solidFill>
            <a:ln w="9525">
              <a:solidFill>
                <a:srgbClr val="000000"/>
              </a:solidFill>
              <a:prstDash val="solid"/>
              <a:round/>
              <a:headEnd/>
              <a:tailEnd/>
            </a:ln>
          </p:spPr>
          <p:txBody>
            <a:bodyPr/>
            <a:lstStyle/>
            <a:p>
              <a:endParaRPr lang="en-US"/>
            </a:p>
          </p:txBody>
        </p:sp>
        <p:sp>
          <p:nvSpPr>
            <p:cNvPr id="11640" name="Freeform 394"/>
            <p:cNvSpPr>
              <a:spLocks noChangeAspect="1"/>
            </p:cNvSpPr>
            <p:nvPr/>
          </p:nvSpPr>
          <p:spPr bwMode="auto">
            <a:xfrm>
              <a:off x="2764" y="947"/>
              <a:ext cx="49" cy="7"/>
            </a:xfrm>
            <a:custGeom>
              <a:avLst/>
              <a:gdLst>
                <a:gd name="T0" fmla="*/ 45 w 48"/>
                <a:gd name="T1" fmla="*/ 25 h 6"/>
                <a:gd name="T2" fmla="*/ 18 w 48"/>
                <a:gd name="T3" fmla="*/ 25 h 6"/>
                <a:gd name="T4" fmla="*/ 6 w 48"/>
                <a:gd name="T5" fmla="*/ 25 h 6"/>
                <a:gd name="T6" fmla="*/ 6 w 48"/>
                <a:gd name="T7" fmla="*/ 0 h 6"/>
                <a:gd name="T8" fmla="*/ 0 w 48"/>
                <a:gd name="T9" fmla="*/ 0 h 6"/>
                <a:gd name="T10" fmla="*/ 39 w 48"/>
                <a:gd name="T11" fmla="*/ 0 h 6"/>
                <a:gd name="T12" fmla="*/ 57 w 48"/>
                <a:gd name="T13" fmla="*/ 0 h 6"/>
                <a:gd name="T14" fmla="*/ 45 w 48"/>
                <a:gd name="T15" fmla="*/ 25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6">
                  <a:moveTo>
                    <a:pt x="36" y="6"/>
                  </a:moveTo>
                  <a:lnTo>
                    <a:pt x="18" y="6"/>
                  </a:lnTo>
                  <a:lnTo>
                    <a:pt x="6" y="6"/>
                  </a:lnTo>
                  <a:lnTo>
                    <a:pt x="6" y="0"/>
                  </a:lnTo>
                  <a:lnTo>
                    <a:pt x="0" y="0"/>
                  </a:lnTo>
                  <a:lnTo>
                    <a:pt x="30" y="0"/>
                  </a:lnTo>
                  <a:lnTo>
                    <a:pt x="48" y="0"/>
                  </a:lnTo>
                  <a:lnTo>
                    <a:pt x="36" y="6"/>
                  </a:lnTo>
                  <a:close/>
                </a:path>
              </a:pathLst>
            </a:custGeom>
            <a:solidFill>
              <a:srgbClr val="415A6B"/>
            </a:solidFill>
            <a:ln w="9525">
              <a:solidFill>
                <a:srgbClr val="000000"/>
              </a:solidFill>
              <a:prstDash val="solid"/>
              <a:round/>
              <a:headEnd/>
              <a:tailEnd/>
            </a:ln>
          </p:spPr>
          <p:txBody>
            <a:bodyPr/>
            <a:lstStyle/>
            <a:p>
              <a:endParaRPr lang="en-US"/>
            </a:p>
          </p:txBody>
        </p:sp>
        <p:sp>
          <p:nvSpPr>
            <p:cNvPr id="11641" name="Freeform 395"/>
            <p:cNvSpPr>
              <a:spLocks noChangeAspect="1"/>
            </p:cNvSpPr>
            <p:nvPr/>
          </p:nvSpPr>
          <p:spPr bwMode="auto">
            <a:xfrm>
              <a:off x="2722" y="1110"/>
              <a:ext cx="19" cy="6"/>
            </a:xfrm>
            <a:custGeom>
              <a:avLst/>
              <a:gdLst>
                <a:gd name="T0" fmla="*/ 21 w 18"/>
                <a:gd name="T1" fmla="*/ 0 h 6"/>
                <a:gd name="T2" fmla="*/ 6 w 18"/>
                <a:gd name="T3" fmla="*/ 6 h 6"/>
                <a:gd name="T4" fmla="*/ 0 w 18"/>
                <a:gd name="T5" fmla="*/ 6 h 6"/>
                <a:gd name="T6" fmla="*/ 6 w 18"/>
                <a:gd name="T7" fmla="*/ 6 h 6"/>
                <a:gd name="T8" fmla="*/ 21 w 18"/>
                <a:gd name="T9" fmla="*/ 6 h 6"/>
                <a:gd name="T10" fmla="*/ 27 w 18"/>
                <a:gd name="T11" fmla="*/ 0 h 6"/>
                <a:gd name="T12" fmla="*/ 21 w 18"/>
                <a:gd name="T13" fmla="*/ 6 h 6"/>
                <a:gd name="T14" fmla="*/ 21 w 18"/>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6">
                  <a:moveTo>
                    <a:pt x="12" y="0"/>
                  </a:moveTo>
                  <a:lnTo>
                    <a:pt x="6" y="6"/>
                  </a:lnTo>
                  <a:lnTo>
                    <a:pt x="0" y="6"/>
                  </a:lnTo>
                  <a:lnTo>
                    <a:pt x="6" y="6"/>
                  </a:lnTo>
                  <a:lnTo>
                    <a:pt x="12" y="6"/>
                  </a:lnTo>
                  <a:lnTo>
                    <a:pt x="18" y="0"/>
                  </a:lnTo>
                  <a:lnTo>
                    <a:pt x="12" y="6"/>
                  </a:lnTo>
                  <a:lnTo>
                    <a:pt x="12" y="0"/>
                  </a:lnTo>
                  <a:close/>
                </a:path>
              </a:pathLst>
            </a:custGeom>
            <a:solidFill>
              <a:srgbClr val="239FB1"/>
            </a:solidFill>
            <a:ln w="9525">
              <a:solidFill>
                <a:srgbClr val="000000"/>
              </a:solidFill>
              <a:prstDash val="solid"/>
              <a:round/>
              <a:headEnd/>
              <a:tailEnd/>
            </a:ln>
          </p:spPr>
          <p:txBody>
            <a:bodyPr/>
            <a:lstStyle/>
            <a:p>
              <a:endParaRPr lang="en-US"/>
            </a:p>
          </p:txBody>
        </p:sp>
        <p:sp>
          <p:nvSpPr>
            <p:cNvPr id="11642" name="Freeform 396"/>
            <p:cNvSpPr>
              <a:spLocks noChangeAspect="1"/>
            </p:cNvSpPr>
            <p:nvPr/>
          </p:nvSpPr>
          <p:spPr bwMode="auto">
            <a:xfrm>
              <a:off x="2789" y="1089"/>
              <a:ext cx="175" cy="195"/>
            </a:xfrm>
            <a:custGeom>
              <a:avLst/>
              <a:gdLst>
                <a:gd name="T0" fmla="*/ 162 w 173"/>
                <a:gd name="T1" fmla="*/ 278 h 173"/>
                <a:gd name="T2" fmla="*/ 156 w 173"/>
                <a:gd name="T3" fmla="*/ 259 h 173"/>
                <a:gd name="T4" fmla="*/ 156 w 173"/>
                <a:gd name="T5" fmla="*/ 212 h 173"/>
                <a:gd name="T6" fmla="*/ 129 w 173"/>
                <a:gd name="T7" fmla="*/ 160 h 173"/>
                <a:gd name="T8" fmla="*/ 150 w 173"/>
                <a:gd name="T9" fmla="*/ 124 h 173"/>
                <a:gd name="T10" fmla="*/ 117 w 173"/>
                <a:gd name="T11" fmla="*/ 88 h 173"/>
                <a:gd name="T12" fmla="*/ 117 w 173"/>
                <a:gd name="T13" fmla="*/ 53 h 173"/>
                <a:gd name="T14" fmla="*/ 117 w 173"/>
                <a:gd name="T15" fmla="*/ 37 h 173"/>
                <a:gd name="T16" fmla="*/ 117 w 173"/>
                <a:gd name="T17" fmla="*/ 18 h 173"/>
                <a:gd name="T18" fmla="*/ 99 w 173"/>
                <a:gd name="T19" fmla="*/ 0 h 173"/>
                <a:gd name="T20" fmla="*/ 81 w 173"/>
                <a:gd name="T21" fmla="*/ 18 h 173"/>
                <a:gd name="T22" fmla="*/ 75 w 173"/>
                <a:gd name="T23" fmla="*/ 53 h 173"/>
                <a:gd name="T24" fmla="*/ 69 w 173"/>
                <a:gd name="T25" fmla="*/ 69 h 173"/>
                <a:gd name="T26" fmla="*/ 42 w 173"/>
                <a:gd name="T27" fmla="*/ 69 h 173"/>
                <a:gd name="T28" fmla="*/ 24 w 173"/>
                <a:gd name="T29" fmla="*/ 53 h 173"/>
                <a:gd name="T30" fmla="*/ 12 w 173"/>
                <a:gd name="T31" fmla="*/ 37 h 173"/>
                <a:gd name="T32" fmla="*/ 0 w 173"/>
                <a:gd name="T33" fmla="*/ 37 h 173"/>
                <a:gd name="T34" fmla="*/ 42 w 173"/>
                <a:gd name="T35" fmla="*/ 88 h 173"/>
                <a:gd name="T36" fmla="*/ 63 w 173"/>
                <a:gd name="T37" fmla="*/ 160 h 173"/>
                <a:gd name="T38" fmla="*/ 69 w 173"/>
                <a:gd name="T39" fmla="*/ 212 h 173"/>
                <a:gd name="T40" fmla="*/ 75 w 173"/>
                <a:gd name="T41" fmla="*/ 192 h 173"/>
                <a:gd name="T42" fmla="*/ 81 w 173"/>
                <a:gd name="T43" fmla="*/ 212 h 173"/>
                <a:gd name="T44" fmla="*/ 87 w 173"/>
                <a:gd name="T45" fmla="*/ 247 h 173"/>
                <a:gd name="T46" fmla="*/ 63 w 173"/>
                <a:gd name="T47" fmla="*/ 295 h 173"/>
                <a:gd name="T48" fmla="*/ 42 w 173"/>
                <a:gd name="T49" fmla="*/ 329 h 173"/>
                <a:gd name="T50" fmla="*/ 30 w 173"/>
                <a:gd name="T51" fmla="*/ 348 h 173"/>
                <a:gd name="T52" fmla="*/ 36 w 173"/>
                <a:gd name="T53" fmla="*/ 402 h 173"/>
                <a:gd name="T54" fmla="*/ 36 w 173"/>
                <a:gd name="T55" fmla="*/ 471 h 173"/>
                <a:gd name="T56" fmla="*/ 63 w 173"/>
                <a:gd name="T57" fmla="*/ 489 h 173"/>
                <a:gd name="T58" fmla="*/ 63 w 173"/>
                <a:gd name="T59" fmla="*/ 489 h 173"/>
                <a:gd name="T60" fmla="*/ 69 w 173"/>
                <a:gd name="T61" fmla="*/ 489 h 173"/>
                <a:gd name="T62" fmla="*/ 75 w 173"/>
                <a:gd name="T63" fmla="*/ 509 h 173"/>
                <a:gd name="T64" fmla="*/ 81 w 173"/>
                <a:gd name="T65" fmla="*/ 509 h 173"/>
                <a:gd name="T66" fmla="*/ 111 w 173"/>
                <a:gd name="T67" fmla="*/ 489 h 173"/>
                <a:gd name="T68" fmla="*/ 123 w 173"/>
                <a:gd name="T69" fmla="*/ 471 h 173"/>
                <a:gd name="T70" fmla="*/ 150 w 173"/>
                <a:gd name="T71" fmla="*/ 471 h 173"/>
                <a:gd name="T72" fmla="*/ 156 w 173"/>
                <a:gd name="T73" fmla="*/ 455 h 173"/>
                <a:gd name="T74" fmla="*/ 168 w 173"/>
                <a:gd name="T75" fmla="*/ 418 h 173"/>
                <a:gd name="T76" fmla="*/ 180 w 173"/>
                <a:gd name="T77" fmla="*/ 385 h 173"/>
                <a:gd name="T78" fmla="*/ 191 w 173"/>
                <a:gd name="T79" fmla="*/ 348 h 173"/>
                <a:gd name="T80" fmla="*/ 162 w 173"/>
                <a:gd name="T81" fmla="*/ 313 h 173"/>
                <a:gd name="T82" fmla="*/ 168 w 173"/>
                <a:gd name="T83" fmla="*/ 295 h 173"/>
                <a:gd name="T84" fmla="*/ 162 w 173"/>
                <a:gd name="T85" fmla="*/ 278 h 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3" h="173">
                  <a:moveTo>
                    <a:pt x="144" y="95"/>
                  </a:moveTo>
                  <a:lnTo>
                    <a:pt x="138" y="89"/>
                  </a:lnTo>
                  <a:lnTo>
                    <a:pt x="138" y="72"/>
                  </a:lnTo>
                  <a:lnTo>
                    <a:pt x="120" y="54"/>
                  </a:lnTo>
                  <a:lnTo>
                    <a:pt x="132" y="42"/>
                  </a:lnTo>
                  <a:lnTo>
                    <a:pt x="108" y="30"/>
                  </a:lnTo>
                  <a:lnTo>
                    <a:pt x="108" y="18"/>
                  </a:lnTo>
                  <a:lnTo>
                    <a:pt x="108" y="12"/>
                  </a:lnTo>
                  <a:lnTo>
                    <a:pt x="108" y="6"/>
                  </a:lnTo>
                  <a:lnTo>
                    <a:pt x="90" y="0"/>
                  </a:lnTo>
                  <a:lnTo>
                    <a:pt x="72" y="6"/>
                  </a:lnTo>
                  <a:lnTo>
                    <a:pt x="66" y="18"/>
                  </a:lnTo>
                  <a:lnTo>
                    <a:pt x="60" y="24"/>
                  </a:lnTo>
                  <a:lnTo>
                    <a:pt x="42" y="24"/>
                  </a:lnTo>
                  <a:lnTo>
                    <a:pt x="24" y="18"/>
                  </a:lnTo>
                  <a:lnTo>
                    <a:pt x="12" y="12"/>
                  </a:lnTo>
                  <a:lnTo>
                    <a:pt x="0" y="12"/>
                  </a:lnTo>
                  <a:lnTo>
                    <a:pt x="42" y="30"/>
                  </a:lnTo>
                  <a:lnTo>
                    <a:pt x="54" y="54"/>
                  </a:lnTo>
                  <a:lnTo>
                    <a:pt x="60" y="72"/>
                  </a:lnTo>
                  <a:lnTo>
                    <a:pt x="66" y="66"/>
                  </a:lnTo>
                  <a:lnTo>
                    <a:pt x="72" y="72"/>
                  </a:lnTo>
                  <a:lnTo>
                    <a:pt x="78" y="84"/>
                  </a:lnTo>
                  <a:lnTo>
                    <a:pt x="54" y="101"/>
                  </a:lnTo>
                  <a:lnTo>
                    <a:pt x="42" y="113"/>
                  </a:lnTo>
                  <a:lnTo>
                    <a:pt x="30" y="119"/>
                  </a:lnTo>
                  <a:lnTo>
                    <a:pt x="36" y="137"/>
                  </a:lnTo>
                  <a:lnTo>
                    <a:pt x="36" y="161"/>
                  </a:lnTo>
                  <a:lnTo>
                    <a:pt x="54" y="167"/>
                  </a:lnTo>
                  <a:lnTo>
                    <a:pt x="60" y="167"/>
                  </a:lnTo>
                  <a:lnTo>
                    <a:pt x="66" y="173"/>
                  </a:lnTo>
                  <a:lnTo>
                    <a:pt x="72" y="173"/>
                  </a:lnTo>
                  <a:lnTo>
                    <a:pt x="102" y="167"/>
                  </a:lnTo>
                  <a:lnTo>
                    <a:pt x="114" y="161"/>
                  </a:lnTo>
                  <a:lnTo>
                    <a:pt x="132" y="161"/>
                  </a:lnTo>
                  <a:lnTo>
                    <a:pt x="138" y="155"/>
                  </a:lnTo>
                  <a:lnTo>
                    <a:pt x="150" y="143"/>
                  </a:lnTo>
                  <a:lnTo>
                    <a:pt x="162" y="131"/>
                  </a:lnTo>
                  <a:lnTo>
                    <a:pt x="173" y="119"/>
                  </a:lnTo>
                  <a:lnTo>
                    <a:pt x="144" y="107"/>
                  </a:lnTo>
                  <a:lnTo>
                    <a:pt x="150" y="101"/>
                  </a:lnTo>
                  <a:lnTo>
                    <a:pt x="144" y="95"/>
                  </a:lnTo>
                  <a:close/>
                </a:path>
              </a:pathLst>
            </a:custGeom>
            <a:solidFill>
              <a:srgbClr val="415A6B"/>
            </a:solidFill>
            <a:ln w="9525">
              <a:solidFill>
                <a:srgbClr val="000000"/>
              </a:solidFill>
              <a:prstDash val="solid"/>
              <a:round/>
              <a:headEnd/>
              <a:tailEnd/>
            </a:ln>
          </p:spPr>
          <p:txBody>
            <a:bodyPr/>
            <a:lstStyle/>
            <a:p>
              <a:endParaRPr lang="en-US"/>
            </a:p>
          </p:txBody>
        </p:sp>
        <p:sp>
          <p:nvSpPr>
            <p:cNvPr id="11643" name="Rectangle 397"/>
            <p:cNvSpPr>
              <a:spLocks noChangeAspect="1" noChangeArrowheads="1"/>
            </p:cNvSpPr>
            <p:nvPr/>
          </p:nvSpPr>
          <p:spPr bwMode="auto">
            <a:xfrm>
              <a:off x="2673" y="1554"/>
              <a:ext cx="0" cy="7"/>
            </a:xfrm>
            <a:prstGeom prst="rect">
              <a:avLst/>
            </a:prstGeom>
            <a:solidFill>
              <a:srgbClr val="6F73BF"/>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644" name="Freeform 398"/>
            <p:cNvSpPr>
              <a:spLocks noChangeAspect="1"/>
            </p:cNvSpPr>
            <p:nvPr/>
          </p:nvSpPr>
          <p:spPr bwMode="auto">
            <a:xfrm>
              <a:off x="2673" y="1521"/>
              <a:ext cx="122" cy="54"/>
            </a:xfrm>
            <a:custGeom>
              <a:avLst/>
              <a:gdLst>
                <a:gd name="T0" fmla="*/ 51 w 120"/>
                <a:gd name="T1" fmla="*/ 105 h 48"/>
                <a:gd name="T2" fmla="*/ 24 w 120"/>
                <a:gd name="T3" fmla="*/ 124 h 48"/>
                <a:gd name="T4" fmla="*/ 18 w 120"/>
                <a:gd name="T5" fmla="*/ 124 h 48"/>
                <a:gd name="T6" fmla="*/ 6 w 120"/>
                <a:gd name="T7" fmla="*/ 105 h 48"/>
                <a:gd name="T8" fmla="*/ 0 w 120"/>
                <a:gd name="T9" fmla="*/ 105 h 48"/>
                <a:gd name="T10" fmla="*/ 0 w 120"/>
                <a:gd name="T11" fmla="*/ 105 h 48"/>
                <a:gd name="T12" fmla="*/ 0 w 120"/>
                <a:gd name="T13" fmla="*/ 88 h 48"/>
                <a:gd name="T14" fmla="*/ 0 w 120"/>
                <a:gd name="T15" fmla="*/ 69 h 48"/>
                <a:gd name="T16" fmla="*/ 12 w 120"/>
                <a:gd name="T17" fmla="*/ 88 h 48"/>
                <a:gd name="T18" fmla="*/ 18 w 120"/>
                <a:gd name="T19" fmla="*/ 88 h 48"/>
                <a:gd name="T20" fmla="*/ 18 w 120"/>
                <a:gd name="T21" fmla="*/ 69 h 48"/>
                <a:gd name="T22" fmla="*/ 45 w 120"/>
                <a:gd name="T23" fmla="*/ 69 h 48"/>
                <a:gd name="T24" fmla="*/ 63 w 120"/>
                <a:gd name="T25" fmla="*/ 69 h 48"/>
                <a:gd name="T26" fmla="*/ 63 w 120"/>
                <a:gd name="T27" fmla="*/ 69 h 48"/>
                <a:gd name="T28" fmla="*/ 63 w 120"/>
                <a:gd name="T29" fmla="*/ 37 h 48"/>
                <a:gd name="T30" fmla="*/ 75 w 120"/>
                <a:gd name="T31" fmla="*/ 0 h 48"/>
                <a:gd name="T32" fmla="*/ 81 w 120"/>
                <a:gd name="T33" fmla="*/ 18 h 48"/>
                <a:gd name="T34" fmla="*/ 96 w 120"/>
                <a:gd name="T35" fmla="*/ 0 h 48"/>
                <a:gd name="T36" fmla="*/ 126 w 120"/>
                <a:gd name="T37" fmla="*/ 0 h 48"/>
                <a:gd name="T38" fmla="*/ 138 w 120"/>
                <a:gd name="T39" fmla="*/ 53 h 48"/>
                <a:gd name="T40" fmla="*/ 132 w 120"/>
                <a:gd name="T41" fmla="*/ 69 h 48"/>
                <a:gd name="T42" fmla="*/ 132 w 120"/>
                <a:gd name="T43" fmla="*/ 69 h 48"/>
                <a:gd name="T44" fmla="*/ 126 w 120"/>
                <a:gd name="T45" fmla="*/ 105 h 48"/>
                <a:gd name="T46" fmla="*/ 120 w 120"/>
                <a:gd name="T47" fmla="*/ 124 h 48"/>
                <a:gd name="T48" fmla="*/ 81 w 120"/>
                <a:gd name="T49" fmla="*/ 141 h 48"/>
                <a:gd name="T50" fmla="*/ 75 w 120"/>
                <a:gd name="T51" fmla="*/ 141 h 48"/>
                <a:gd name="T52" fmla="*/ 51 w 120"/>
                <a:gd name="T53" fmla="*/ 105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0" h="48">
                  <a:moveTo>
                    <a:pt x="42" y="36"/>
                  </a:moveTo>
                  <a:lnTo>
                    <a:pt x="24" y="42"/>
                  </a:lnTo>
                  <a:lnTo>
                    <a:pt x="18" y="42"/>
                  </a:lnTo>
                  <a:lnTo>
                    <a:pt x="6" y="36"/>
                  </a:lnTo>
                  <a:lnTo>
                    <a:pt x="0" y="36"/>
                  </a:lnTo>
                  <a:lnTo>
                    <a:pt x="0" y="30"/>
                  </a:lnTo>
                  <a:lnTo>
                    <a:pt x="0" y="24"/>
                  </a:lnTo>
                  <a:lnTo>
                    <a:pt x="12" y="30"/>
                  </a:lnTo>
                  <a:lnTo>
                    <a:pt x="18" y="30"/>
                  </a:lnTo>
                  <a:lnTo>
                    <a:pt x="18" y="24"/>
                  </a:lnTo>
                  <a:lnTo>
                    <a:pt x="36" y="24"/>
                  </a:lnTo>
                  <a:lnTo>
                    <a:pt x="54" y="24"/>
                  </a:lnTo>
                  <a:lnTo>
                    <a:pt x="54" y="12"/>
                  </a:lnTo>
                  <a:lnTo>
                    <a:pt x="66" y="0"/>
                  </a:lnTo>
                  <a:lnTo>
                    <a:pt x="72" y="6"/>
                  </a:lnTo>
                  <a:lnTo>
                    <a:pt x="84" y="0"/>
                  </a:lnTo>
                  <a:lnTo>
                    <a:pt x="108" y="0"/>
                  </a:lnTo>
                  <a:lnTo>
                    <a:pt x="120" y="18"/>
                  </a:lnTo>
                  <a:lnTo>
                    <a:pt x="114" y="24"/>
                  </a:lnTo>
                  <a:lnTo>
                    <a:pt x="108" y="36"/>
                  </a:lnTo>
                  <a:lnTo>
                    <a:pt x="102" y="42"/>
                  </a:lnTo>
                  <a:lnTo>
                    <a:pt x="72" y="48"/>
                  </a:lnTo>
                  <a:lnTo>
                    <a:pt x="66" y="48"/>
                  </a:lnTo>
                  <a:lnTo>
                    <a:pt x="42" y="36"/>
                  </a:lnTo>
                  <a:close/>
                </a:path>
              </a:pathLst>
            </a:custGeom>
            <a:solidFill>
              <a:srgbClr val="990033"/>
            </a:solidFill>
            <a:ln w="9525">
              <a:solidFill>
                <a:srgbClr val="000000"/>
              </a:solidFill>
              <a:prstDash val="solid"/>
              <a:round/>
              <a:headEnd/>
              <a:tailEnd/>
            </a:ln>
          </p:spPr>
          <p:txBody>
            <a:bodyPr/>
            <a:lstStyle/>
            <a:p>
              <a:endParaRPr lang="en-US"/>
            </a:p>
          </p:txBody>
        </p:sp>
        <p:sp>
          <p:nvSpPr>
            <p:cNvPr id="11645" name="Freeform 399"/>
            <p:cNvSpPr>
              <a:spLocks noChangeAspect="1"/>
            </p:cNvSpPr>
            <p:nvPr/>
          </p:nvSpPr>
          <p:spPr bwMode="auto">
            <a:xfrm>
              <a:off x="2777" y="1601"/>
              <a:ext cx="66" cy="61"/>
            </a:xfrm>
            <a:custGeom>
              <a:avLst/>
              <a:gdLst>
                <a:gd name="T0" fmla="*/ 60 w 66"/>
                <a:gd name="T1" fmla="*/ 18 h 54"/>
                <a:gd name="T2" fmla="*/ 60 w 66"/>
                <a:gd name="T3" fmla="*/ 18 h 54"/>
                <a:gd name="T4" fmla="*/ 54 w 66"/>
                <a:gd name="T5" fmla="*/ 37 h 54"/>
                <a:gd name="T6" fmla="*/ 54 w 66"/>
                <a:gd name="T7" fmla="*/ 37 h 54"/>
                <a:gd name="T8" fmla="*/ 54 w 66"/>
                <a:gd name="T9" fmla="*/ 53 h 54"/>
                <a:gd name="T10" fmla="*/ 60 w 66"/>
                <a:gd name="T11" fmla="*/ 53 h 54"/>
                <a:gd name="T12" fmla="*/ 66 w 66"/>
                <a:gd name="T13" fmla="*/ 70 h 54"/>
                <a:gd name="T14" fmla="*/ 60 w 66"/>
                <a:gd name="T15" fmla="*/ 70 h 54"/>
                <a:gd name="T16" fmla="*/ 60 w 66"/>
                <a:gd name="T17" fmla="*/ 89 h 54"/>
                <a:gd name="T18" fmla="*/ 60 w 66"/>
                <a:gd name="T19" fmla="*/ 89 h 54"/>
                <a:gd name="T20" fmla="*/ 54 w 66"/>
                <a:gd name="T21" fmla="*/ 110 h 54"/>
                <a:gd name="T22" fmla="*/ 60 w 66"/>
                <a:gd name="T23" fmla="*/ 110 h 54"/>
                <a:gd name="T24" fmla="*/ 54 w 66"/>
                <a:gd name="T25" fmla="*/ 125 h 54"/>
                <a:gd name="T26" fmla="*/ 54 w 66"/>
                <a:gd name="T27" fmla="*/ 110 h 54"/>
                <a:gd name="T28" fmla="*/ 48 w 66"/>
                <a:gd name="T29" fmla="*/ 125 h 54"/>
                <a:gd name="T30" fmla="*/ 48 w 66"/>
                <a:gd name="T31" fmla="*/ 125 h 54"/>
                <a:gd name="T32" fmla="*/ 48 w 66"/>
                <a:gd name="T33" fmla="*/ 143 h 54"/>
                <a:gd name="T34" fmla="*/ 48 w 66"/>
                <a:gd name="T35" fmla="*/ 162 h 54"/>
                <a:gd name="T36" fmla="*/ 42 w 66"/>
                <a:gd name="T37" fmla="*/ 143 h 54"/>
                <a:gd name="T38" fmla="*/ 36 w 66"/>
                <a:gd name="T39" fmla="*/ 143 h 54"/>
                <a:gd name="T40" fmla="*/ 36 w 66"/>
                <a:gd name="T41" fmla="*/ 125 h 54"/>
                <a:gd name="T42" fmla="*/ 36 w 66"/>
                <a:gd name="T43" fmla="*/ 125 h 54"/>
                <a:gd name="T44" fmla="*/ 30 w 66"/>
                <a:gd name="T45" fmla="*/ 110 h 54"/>
                <a:gd name="T46" fmla="*/ 24 w 66"/>
                <a:gd name="T47" fmla="*/ 110 h 54"/>
                <a:gd name="T48" fmla="*/ 24 w 66"/>
                <a:gd name="T49" fmla="*/ 89 h 54"/>
                <a:gd name="T50" fmla="*/ 12 w 66"/>
                <a:gd name="T51" fmla="*/ 53 h 54"/>
                <a:gd name="T52" fmla="*/ 12 w 66"/>
                <a:gd name="T53" fmla="*/ 53 h 54"/>
                <a:gd name="T54" fmla="*/ 6 w 66"/>
                <a:gd name="T55" fmla="*/ 53 h 54"/>
                <a:gd name="T56" fmla="*/ 6 w 66"/>
                <a:gd name="T57" fmla="*/ 37 h 54"/>
                <a:gd name="T58" fmla="*/ 0 w 66"/>
                <a:gd name="T59" fmla="*/ 18 h 54"/>
                <a:gd name="T60" fmla="*/ 0 w 66"/>
                <a:gd name="T61" fmla="*/ 0 h 54"/>
                <a:gd name="T62" fmla="*/ 6 w 66"/>
                <a:gd name="T63" fmla="*/ 0 h 54"/>
                <a:gd name="T64" fmla="*/ 6 w 66"/>
                <a:gd name="T65" fmla="*/ 18 h 54"/>
                <a:gd name="T66" fmla="*/ 12 w 66"/>
                <a:gd name="T67" fmla="*/ 0 h 54"/>
                <a:gd name="T68" fmla="*/ 18 w 66"/>
                <a:gd name="T69" fmla="*/ 0 h 54"/>
                <a:gd name="T70" fmla="*/ 24 w 66"/>
                <a:gd name="T71" fmla="*/ 0 h 54"/>
                <a:gd name="T72" fmla="*/ 36 w 66"/>
                <a:gd name="T73" fmla="*/ 0 h 54"/>
                <a:gd name="T74" fmla="*/ 36 w 66"/>
                <a:gd name="T75" fmla="*/ 0 h 54"/>
                <a:gd name="T76" fmla="*/ 36 w 66"/>
                <a:gd name="T77" fmla="*/ 0 h 54"/>
                <a:gd name="T78" fmla="*/ 42 w 66"/>
                <a:gd name="T79" fmla="*/ 0 h 54"/>
                <a:gd name="T80" fmla="*/ 42 w 66"/>
                <a:gd name="T81" fmla="*/ 0 h 54"/>
                <a:gd name="T82" fmla="*/ 48 w 66"/>
                <a:gd name="T83" fmla="*/ 0 h 54"/>
                <a:gd name="T84" fmla="*/ 48 w 66"/>
                <a:gd name="T85" fmla="*/ 18 h 54"/>
                <a:gd name="T86" fmla="*/ 54 w 66"/>
                <a:gd name="T87" fmla="*/ 18 h 54"/>
                <a:gd name="T88" fmla="*/ 60 w 66"/>
                <a:gd name="T89" fmla="*/ 18 h 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 h="54">
                  <a:moveTo>
                    <a:pt x="60" y="6"/>
                  </a:moveTo>
                  <a:lnTo>
                    <a:pt x="60" y="6"/>
                  </a:lnTo>
                  <a:lnTo>
                    <a:pt x="54" y="12"/>
                  </a:lnTo>
                  <a:lnTo>
                    <a:pt x="54" y="18"/>
                  </a:lnTo>
                  <a:lnTo>
                    <a:pt x="60" y="18"/>
                  </a:lnTo>
                  <a:lnTo>
                    <a:pt x="66" y="24"/>
                  </a:lnTo>
                  <a:lnTo>
                    <a:pt x="60" y="24"/>
                  </a:lnTo>
                  <a:lnTo>
                    <a:pt x="60" y="30"/>
                  </a:lnTo>
                  <a:lnTo>
                    <a:pt x="54" y="36"/>
                  </a:lnTo>
                  <a:lnTo>
                    <a:pt x="60" y="36"/>
                  </a:lnTo>
                  <a:lnTo>
                    <a:pt x="54" y="42"/>
                  </a:lnTo>
                  <a:lnTo>
                    <a:pt x="54" y="36"/>
                  </a:lnTo>
                  <a:lnTo>
                    <a:pt x="48" y="42"/>
                  </a:lnTo>
                  <a:lnTo>
                    <a:pt x="48" y="48"/>
                  </a:lnTo>
                  <a:lnTo>
                    <a:pt x="48" y="54"/>
                  </a:lnTo>
                  <a:lnTo>
                    <a:pt x="42" y="48"/>
                  </a:lnTo>
                  <a:lnTo>
                    <a:pt x="36" y="48"/>
                  </a:lnTo>
                  <a:lnTo>
                    <a:pt x="36" y="42"/>
                  </a:lnTo>
                  <a:lnTo>
                    <a:pt x="30" y="36"/>
                  </a:lnTo>
                  <a:lnTo>
                    <a:pt x="24" y="36"/>
                  </a:lnTo>
                  <a:lnTo>
                    <a:pt x="24" y="30"/>
                  </a:lnTo>
                  <a:lnTo>
                    <a:pt x="12" y="18"/>
                  </a:lnTo>
                  <a:lnTo>
                    <a:pt x="6" y="18"/>
                  </a:lnTo>
                  <a:lnTo>
                    <a:pt x="6" y="12"/>
                  </a:lnTo>
                  <a:lnTo>
                    <a:pt x="0" y="6"/>
                  </a:lnTo>
                  <a:lnTo>
                    <a:pt x="0" y="0"/>
                  </a:lnTo>
                  <a:lnTo>
                    <a:pt x="6" y="0"/>
                  </a:lnTo>
                  <a:lnTo>
                    <a:pt x="6" y="6"/>
                  </a:lnTo>
                  <a:lnTo>
                    <a:pt x="12" y="0"/>
                  </a:lnTo>
                  <a:lnTo>
                    <a:pt x="18" y="0"/>
                  </a:lnTo>
                  <a:lnTo>
                    <a:pt x="24" y="0"/>
                  </a:lnTo>
                  <a:lnTo>
                    <a:pt x="36" y="0"/>
                  </a:lnTo>
                  <a:lnTo>
                    <a:pt x="42" y="0"/>
                  </a:lnTo>
                  <a:lnTo>
                    <a:pt x="48" y="0"/>
                  </a:lnTo>
                  <a:lnTo>
                    <a:pt x="48" y="6"/>
                  </a:lnTo>
                  <a:lnTo>
                    <a:pt x="54" y="6"/>
                  </a:lnTo>
                  <a:lnTo>
                    <a:pt x="60" y="6"/>
                  </a:lnTo>
                  <a:close/>
                </a:path>
              </a:pathLst>
            </a:custGeom>
            <a:solidFill>
              <a:srgbClr val="990033"/>
            </a:solidFill>
            <a:ln w="9525">
              <a:solidFill>
                <a:srgbClr val="000000"/>
              </a:solidFill>
              <a:prstDash val="solid"/>
              <a:round/>
              <a:headEnd/>
              <a:tailEnd/>
            </a:ln>
          </p:spPr>
          <p:txBody>
            <a:bodyPr/>
            <a:lstStyle/>
            <a:p>
              <a:endParaRPr lang="en-US"/>
            </a:p>
          </p:txBody>
        </p:sp>
        <p:sp>
          <p:nvSpPr>
            <p:cNvPr id="11646" name="Freeform 400"/>
            <p:cNvSpPr>
              <a:spLocks noChangeAspect="1"/>
            </p:cNvSpPr>
            <p:nvPr/>
          </p:nvSpPr>
          <p:spPr bwMode="auto">
            <a:xfrm>
              <a:off x="2741" y="1568"/>
              <a:ext cx="95" cy="80"/>
            </a:xfrm>
            <a:custGeom>
              <a:avLst/>
              <a:gdLst>
                <a:gd name="T0" fmla="*/ 75 w 96"/>
                <a:gd name="T1" fmla="*/ 101 h 71"/>
                <a:gd name="T2" fmla="*/ 81 w 96"/>
                <a:gd name="T3" fmla="*/ 101 h 71"/>
                <a:gd name="T4" fmla="*/ 81 w 96"/>
                <a:gd name="T5" fmla="*/ 87 h 71"/>
                <a:gd name="T6" fmla="*/ 87 w 96"/>
                <a:gd name="T7" fmla="*/ 87 h 71"/>
                <a:gd name="T8" fmla="*/ 87 w 96"/>
                <a:gd name="T9" fmla="*/ 87 h 71"/>
                <a:gd name="T10" fmla="*/ 81 w 96"/>
                <a:gd name="T11" fmla="*/ 87 h 71"/>
                <a:gd name="T12" fmla="*/ 75 w 96"/>
                <a:gd name="T13" fmla="*/ 68 h 71"/>
                <a:gd name="T14" fmla="*/ 81 w 96"/>
                <a:gd name="T15" fmla="*/ 68 h 71"/>
                <a:gd name="T16" fmla="*/ 75 w 96"/>
                <a:gd name="T17" fmla="*/ 68 h 71"/>
                <a:gd name="T18" fmla="*/ 75 w 96"/>
                <a:gd name="T19" fmla="*/ 48 h 71"/>
                <a:gd name="T20" fmla="*/ 51 w 96"/>
                <a:gd name="T21" fmla="*/ 48 h 71"/>
                <a:gd name="T22" fmla="*/ 48 w 96"/>
                <a:gd name="T23" fmla="*/ 0 h 71"/>
                <a:gd name="T24" fmla="*/ 42 w 96"/>
                <a:gd name="T25" fmla="*/ 18 h 71"/>
                <a:gd name="T26" fmla="*/ 42 w 96"/>
                <a:gd name="T27" fmla="*/ 18 h 71"/>
                <a:gd name="T28" fmla="*/ 42 w 96"/>
                <a:gd name="T29" fmla="*/ 18 h 71"/>
                <a:gd name="T30" fmla="*/ 36 w 96"/>
                <a:gd name="T31" fmla="*/ 18 h 71"/>
                <a:gd name="T32" fmla="*/ 36 w 96"/>
                <a:gd name="T33" fmla="*/ 18 h 71"/>
                <a:gd name="T34" fmla="*/ 30 w 96"/>
                <a:gd name="T35" fmla="*/ 37 h 71"/>
                <a:gd name="T36" fmla="*/ 30 w 96"/>
                <a:gd name="T37" fmla="*/ 37 h 71"/>
                <a:gd name="T38" fmla="*/ 30 w 96"/>
                <a:gd name="T39" fmla="*/ 37 h 71"/>
                <a:gd name="T40" fmla="*/ 36 w 96"/>
                <a:gd name="T41" fmla="*/ 48 h 71"/>
                <a:gd name="T42" fmla="*/ 30 w 96"/>
                <a:gd name="T43" fmla="*/ 48 h 71"/>
                <a:gd name="T44" fmla="*/ 30 w 96"/>
                <a:gd name="T45" fmla="*/ 48 h 71"/>
                <a:gd name="T46" fmla="*/ 30 w 96"/>
                <a:gd name="T47" fmla="*/ 68 h 71"/>
                <a:gd name="T48" fmla="*/ 30 w 96"/>
                <a:gd name="T49" fmla="*/ 68 h 71"/>
                <a:gd name="T50" fmla="*/ 24 w 96"/>
                <a:gd name="T51" fmla="*/ 68 h 71"/>
                <a:gd name="T52" fmla="*/ 24 w 96"/>
                <a:gd name="T53" fmla="*/ 68 h 71"/>
                <a:gd name="T54" fmla="*/ 18 w 96"/>
                <a:gd name="T55" fmla="*/ 68 h 71"/>
                <a:gd name="T56" fmla="*/ 18 w 96"/>
                <a:gd name="T57" fmla="*/ 68 h 71"/>
                <a:gd name="T58" fmla="*/ 12 w 96"/>
                <a:gd name="T59" fmla="*/ 68 h 71"/>
                <a:gd name="T60" fmla="*/ 6 w 96"/>
                <a:gd name="T61" fmla="*/ 68 h 71"/>
                <a:gd name="T62" fmla="*/ 0 w 96"/>
                <a:gd name="T63" fmla="*/ 68 h 71"/>
                <a:gd name="T64" fmla="*/ 6 w 96"/>
                <a:gd name="T65" fmla="*/ 87 h 71"/>
                <a:gd name="T66" fmla="*/ 12 w 96"/>
                <a:gd name="T67" fmla="*/ 101 h 71"/>
                <a:gd name="T68" fmla="*/ 12 w 96"/>
                <a:gd name="T69" fmla="*/ 87 h 71"/>
                <a:gd name="T70" fmla="*/ 24 w 96"/>
                <a:gd name="T71" fmla="*/ 140 h 71"/>
                <a:gd name="T72" fmla="*/ 30 w 96"/>
                <a:gd name="T73" fmla="*/ 158 h 71"/>
                <a:gd name="T74" fmla="*/ 48 w 96"/>
                <a:gd name="T75" fmla="*/ 189 h 71"/>
                <a:gd name="T76" fmla="*/ 57 w 96"/>
                <a:gd name="T77" fmla="*/ 206 h 71"/>
                <a:gd name="T78" fmla="*/ 57 w 96"/>
                <a:gd name="T79" fmla="*/ 206 h 71"/>
                <a:gd name="T80" fmla="*/ 63 w 96"/>
                <a:gd name="T81" fmla="*/ 206 h 71"/>
                <a:gd name="T82" fmla="*/ 63 w 96"/>
                <a:gd name="T83" fmla="*/ 206 h 71"/>
                <a:gd name="T84" fmla="*/ 57 w 96"/>
                <a:gd name="T85" fmla="*/ 189 h 71"/>
                <a:gd name="T86" fmla="*/ 51 w 96"/>
                <a:gd name="T87" fmla="*/ 189 h 71"/>
                <a:gd name="T88" fmla="*/ 51 w 96"/>
                <a:gd name="T89" fmla="*/ 170 h 71"/>
                <a:gd name="T90" fmla="*/ 48 w 96"/>
                <a:gd name="T91" fmla="*/ 140 h 71"/>
                <a:gd name="T92" fmla="*/ 48 w 96"/>
                <a:gd name="T93" fmla="*/ 140 h 71"/>
                <a:gd name="T94" fmla="*/ 42 w 96"/>
                <a:gd name="T95" fmla="*/ 140 h 71"/>
                <a:gd name="T96" fmla="*/ 42 w 96"/>
                <a:gd name="T97" fmla="*/ 119 h 71"/>
                <a:gd name="T98" fmla="*/ 36 w 96"/>
                <a:gd name="T99" fmla="*/ 101 h 71"/>
                <a:gd name="T100" fmla="*/ 36 w 96"/>
                <a:gd name="T101" fmla="*/ 87 h 71"/>
                <a:gd name="T102" fmla="*/ 42 w 96"/>
                <a:gd name="T103" fmla="*/ 87 h 71"/>
                <a:gd name="T104" fmla="*/ 42 w 96"/>
                <a:gd name="T105" fmla="*/ 101 h 71"/>
                <a:gd name="T106" fmla="*/ 48 w 96"/>
                <a:gd name="T107" fmla="*/ 87 h 71"/>
                <a:gd name="T108" fmla="*/ 48 w 96"/>
                <a:gd name="T109" fmla="*/ 87 h 71"/>
                <a:gd name="T110" fmla="*/ 51 w 96"/>
                <a:gd name="T111" fmla="*/ 87 h 71"/>
                <a:gd name="T112" fmla="*/ 63 w 96"/>
                <a:gd name="T113" fmla="*/ 87 h 71"/>
                <a:gd name="T114" fmla="*/ 63 w 96"/>
                <a:gd name="T115" fmla="*/ 87 h 71"/>
                <a:gd name="T116" fmla="*/ 63 w 96"/>
                <a:gd name="T117" fmla="*/ 87 h 71"/>
                <a:gd name="T118" fmla="*/ 69 w 96"/>
                <a:gd name="T119" fmla="*/ 87 h 71"/>
                <a:gd name="T120" fmla="*/ 69 w 96"/>
                <a:gd name="T121" fmla="*/ 87 h 71"/>
                <a:gd name="T122" fmla="*/ 75 w 96"/>
                <a:gd name="T123" fmla="*/ 87 h 71"/>
                <a:gd name="T124" fmla="*/ 75 w 96"/>
                <a:gd name="T125" fmla="*/ 101 h 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6" h="71">
                  <a:moveTo>
                    <a:pt x="84" y="35"/>
                  </a:moveTo>
                  <a:lnTo>
                    <a:pt x="90" y="35"/>
                  </a:lnTo>
                  <a:lnTo>
                    <a:pt x="90" y="29"/>
                  </a:lnTo>
                  <a:lnTo>
                    <a:pt x="96" y="29"/>
                  </a:lnTo>
                  <a:lnTo>
                    <a:pt x="90" y="29"/>
                  </a:lnTo>
                  <a:lnTo>
                    <a:pt x="84" y="23"/>
                  </a:lnTo>
                  <a:lnTo>
                    <a:pt x="90" y="23"/>
                  </a:lnTo>
                  <a:lnTo>
                    <a:pt x="84" y="23"/>
                  </a:lnTo>
                  <a:lnTo>
                    <a:pt x="84" y="17"/>
                  </a:lnTo>
                  <a:lnTo>
                    <a:pt x="60" y="17"/>
                  </a:lnTo>
                  <a:lnTo>
                    <a:pt x="48" y="0"/>
                  </a:lnTo>
                  <a:lnTo>
                    <a:pt x="42" y="6"/>
                  </a:lnTo>
                  <a:lnTo>
                    <a:pt x="36" y="6"/>
                  </a:lnTo>
                  <a:lnTo>
                    <a:pt x="30" y="12"/>
                  </a:lnTo>
                  <a:lnTo>
                    <a:pt x="36" y="17"/>
                  </a:lnTo>
                  <a:lnTo>
                    <a:pt x="30" y="17"/>
                  </a:lnTo>
                  <a:lnTo>
                    <a:pt x="30" y="23"/>
                  </a:lnTo>
                  <a:lnTo>
                    <a:pt x="24" y="23"/>
                  </a:lnTo>
                  <a:lnTo>
                    <a:pt x="18" y="23"/>
                  </a:lnTo>
                  <a:lnTo>
                    <a:pt x="12" y="23"/>
                  </a:lnTo>
                  <a:lnTo>
                    <a:pt x="6" y="23"/>
                  </a:lnTo>
                  <a:lnTo>
                    <a:pt x="0" y="23"/>
                  </a:lnTo>
                  <a:lnTo>
                    <a:pt x="6" y="29"/>
                  </a:lnTo>
                  <a:lnTo>
                    <a:pt x="12" y="35"/>
                  </a:lnTo>
                  <a:lnTo>
                    <a:pt x="12" y="29"/>
                  </a:lnTo>
                  <a:lnTo>
                    <a:pt x="24" y="47"/>
                  </a:lnTo>
                  <a:lnTo>
                    <a:pt x="30" y="53"/>
                  </a:lnTo>
                  <a:lnTo>
                    <a:pt x="48" y="65"/>
                  </a:lnTo>
                  <a:lnTo>
                    <a:pt x="66" y="71"/>
                  </a:lnTo>
                  <a:lnTo>
                    <a:pt x="72" y="71"/>
                  </a:lnTo>
                  <a:lnTo>
                    <a:pt x="66" y="65"/>
                  </a:lnTo>
                  <a:lnTo>
                    <a:pt x="60" y="65"/>
                  </a:lnTo>
                  <a:lnTo>
                    <a:pt x="60" y="59"/>
                  </a:lnTo>
                  <a:lnTo>
                    <a:pt x="48" y="47"/>
                  </a:lnTo>
                  <a:lnTo>
                    <a:pt x="42" y="47"/>
                  </a:lnTo>
                  <a:lnTo>
                    <a:pt x="42" y="41"/>
                  </a:lnTo>
                  <a:lnTo>
                    <a:pt x="36" y="35"/>
                  </a:lnTo>
                  <a:lnTo>
                    <a:pt x="36" y="29"/>
                  </a:lnTo>
                  <a:lnTo>
                    <a:pt x="42" y="29"/>
                  </a:lnTo>
                  <a:lnTo>
                    <a:pt x="42" y="35"/>
                  </a:lnTo>
                  <a:lnTo>
                    <a:pt x="48" y="29"/>
                  </a:lnTo>
                  <a:lnTo>
                    <a:pt x="54" y="29"/>
                  </a:lnTo>
                  <a:lnTo>
                    <a:pt x="60" y="29"/>
                  </a:lnTo>
                  <a:lnTo>
                    <a:pt x="72" y="29"/>
                  </a:lnTo>
                  <a:lnTo>
                    <a:pt x="78" y="29"/>
                  </a:lnTo>
                  <a:lnTo>
                    <a:pt x="84" y="29"/>
                  </a:lnTo>
                  <a:lnTo>
                    <a:pt x="84" y="35"/>
                  </a:lnTo>
                  <a:close/>
                </a:path>
              </a:pathLst>
            </a:custGeom>
            <a:solidFill>
              <a:srgbClr val="990033"/>
            </a:solidFill>
            <a:ln w="9525">
              <a:solidFill>
                <a:srgbClr val="000000"/>
              </a:solidFill>
              <a:prstDash val="solid"/>
              <a:round/>
              <a:headEnd/>
              <a:tailEnd/>
            </a:ln>
          </p:spPr>
          <p:txBody>
            <a:bodyPr/>
            <a:lstStyle/>
            <a:p>
              <a:endParaRPr lang="en-US"/>
            </a:p>
          </p:txBody>
        </p:sp>
        <p:sp>
          <p:nvSpPr>
            <p:cNvPr id="11647" name="Freeform 401"/>
            <p:cNvSpPr>
              <a:spLocks noChangeAspect="1"/>
            </p:cNvSpPr>
            <p:nvPr/>
          </p:nvSpPr>
          <p:spPr bwMode="auto">
            <a:xfrm>
              <a:off x="2800" y="1648"/>
              <a:ext cx="25" cy="14"/>
            </a:xfrm>
            <a:custGeom>
              <a:avLst/>
              <a:gdLst>
                <a:gd name="T0" fmla="*/ 33 w 24"/>
                <a:gd name="T1" fmla="*/ 48 h 12"/>
                <a:gd name="T2" fmla="*/ 33 w 24"/>
                <a:gd name="T3" fmla="*/ 48 h 12"/>
                <a:gd name="T4" fmla="*/ 27 w 24"/>
                <a:gd name="T5" fmla="*/ 25 h 12"/>
                <a:gd name="T6" fmla="*/ 21 w 24"/>
                <a:gd name="T7" fmla="*/ 25 h 12"/>
                <a:gd name="T8" fmla="*/ 21 w 24"/>
                <a:gd name="T9" fmla="*/ 0 h 12"/>
                <a:gd name="T10" fmla="*/ 6 w 24"/>
                <a:gd name="T11" fmla="*/ 25 h 12"/>
                <a:gd name="T12" fmla="*/ 0 w 24"/>
                <a:gd name="T13" fmla="*/ 0 h 12"/>
                <a:gd name="T14" fmla="*/ 33 w 24"/>
                <a:gd name="T15" fmla="*/ 4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2">
                  <a:moveTo>
                    <a:pt x="24" y="12"/>
                  </a:moveTo>
                  <a:lnTo>
                    <a:pt x="24" y="12"/>
                  </a:lnTo>
                  <a:lnTo>
                    <a:pt x="18" y="6"/>
                  </a:lnTo>
                  <a:lnTo>
                    <a:pt x="12" y="6"/>
                  </a:lnTo>
                  <a:lnTo>
                    <a:pt x="12" y="0"/>
                  </a:lnTo>
                  <a:lnTo>
                    <a:pt x="6" y="6"/>
                  </a:lnTo>
                  <a:lnTo>
                    <a:pt x="0" y="0"/>
                  </a:lnTo>
                  <a:lnTo>
                    <a:pt x="24" y="12"/>
                  </a:lnTo>
                  <a:close/>
                </a:path>
              </a:pathLst>
            </a:custGeom>
            <a:solidFill>
              <a:srgbClr val="ACECF7"/>
            </a:solidFill>
            <a:ln w="9525">
              <a:solidFill>
                <a:srgbClr val="000000"/>
              </a:solidFill>
              <a:prstDash val="solid"/>
              <a:round/>
              <a:headEnd/>
              <a:tailEnd/>
            </a:ln>
          </p:spPr>
          <p:txBody>
            <a:bodyPr/>
            <a:lstStyle/>
            <a:p>
              <a:endParaRPr lang="en-US"/>
            </a:p>
          </p:txBody>
        </p:sp>
        <p:sp>
          <p:nvSpPr>
            <p:cNvPr id="11648" name="Freeform 402"/>
            <p:cNvSpPr>
              <a:spLocks noChangeAspect="1"/>
            </p:cNvSpPr>
            <p:nvPr/>
          </p:nvSpPr>
          <p:spPr bwMode="auto">
            <a:xfrm>
              <a:off x="2449" y="1473"/>
              <a:ext cx="199" cy="189"/>
            </a:xfrm>
            <a:custGeom>
              <a:avLst/>
              <a:gdLst>
                <a:gd name="T0" fmla="*/ 215 w 197"/>
                <a:gd name="T1" fmla="*/ 436 h 167"/>
                <a:gd name="T2" fmla="*/ 209 w 197"/>
                <a:gd name="T3" fmla="*/ 436 h 167"/>
                <a:gd name="T4" fmla="*/ 209 w 197"/>
                <a:gd name="T5" fmla="*/ 436 h 167"/>
                <a:gd name="T6" fmla="*/ 174 w 197"/>
                <a:gd name="T7" fmla="*/ 453 h 167"/>
                <a:gd name="T8" fmla="*/ 168 w 197"/>
                <a:gd name="T9" fmla="*/ 453 h 167"/>
                <a:gd name="T10" fmla="*/ 135 w 197"/>
                <a:gd name="T11" fmla="*/ 471 h 167"/>
                <a:gd name="T12" fmla="*/ 111 w 197"/>
                <a:gd name="T13" fmla="*/ 508 h 167"/>
                <a:gd name="T14" fmla="*/ 105 w 197"/>
                <a:gd name="T15" fmla="*/ 508 h 167"/>
                <a:gd name="T16" fmla="*/ 48 w 197"/>
                <a:gd name="T17" fmla="*/ 453 h 167"/>
                <a:gd name="T18" fmla="*/ 63 w 197"/>
                <a:gd name="T19" fmla="*/ 381 h 167"/>
                <a:gd name="T20" fmla="*/ 75 w 197"/>
                <a:gd name="T21" fmla="*/ 346 h 167"/>
                <a:gd name="T22" fmla="*/ 69 w 197"/>
                <a:gd name="T23" fmla="*/ 291 h 167"/>
                <a:gd name="T24" fmla="*/ 42 w 197"/>
                <a:gd name="T25" fmla="*/ 239 h 167"/>
                <a:gd name="T26" fmla="*/ 36 w 197"/>
                <a:gd name="T27" fmla="*/ 221 h 167"/>
                <a:gd name="T28" fmla="*/ 12 w 197"/>
                <a:gd name="T29" fmla="*/ 183 h 167"/>
                <a:gd name="T30" fmla="*/ 6 w 197"/>
                <a:gd name="T31" fmla="*/ 164 h 167"/>
                <a:gd name="T32" fmla="*/ 0 w 197"/>
                <a:gd name="T33" fmla="*/ 164 h 167"/>
                <a:gd name="T34" fmla="*/ 30 w 197"/>
                <a:gd name="T35" fmla="*/ 145 h 167"/>
                <a:gd name="T36" fmla="*/ 48 w 197"/>
                <a:gd name="T37" fmla="*/ 89 h 167"/>
                <a:gd name="T38" fmla="*/ 63 w 197"/>
                <a:gd name="T39" fmla="*/ 89 h 167"/>
                <a:gd name="T40" fmla="*/ 87 w 197"/>
                <a:gd name="T41" fmla="*/ 89 h 167"/>
                <a:gd name="T42" fmla="*/ 111 w 197"/>
                <a:gd name="T43" fmla="*/ 18 h 167"/>
                <a:gd name="T44" fmla="*/ 129 w 197"/>
                <a:gd name="T45" fmla="*/ 18 h 167"/>
                <a:gd name="T46" fmla="*/ 158 w 197"/>
                <a:gd name="T47" fmla="*/ 54 h 167"/>
                <a:gd name="T48" fmla="*/ 180 w 197"/>
                <a:gd name="T49" fmla="*/ 89 h 167"/>
                <a:gd name="T50" fmla="*/ 192 w 197"/>
                <a:gd name="T51" fmla="*/ 89 h 167"/>
                <a:gd name="T52" fmla="*/ 215 w 197"/>
                <a:gd name="T53" fmla="*/ 128 h 167"/>
                <a:gd name="T54" fmla="*/ 203 w 197"/>
                <a:gd name="T55" fmla="*/ 221 h 167"/>
                <a:gd name="T56" fmla="*/ 186 w 197"/>
                <a:gd name="T57" fmla="*/ 273 h 167"/>
                <a:gd name="T58" fmla="*/ 203 w 197"/>
                <a:gd name="T59" fmla="*/ 308 h 167"/>
                <a:gd name="T60" fmla="*/ 197 w 197"/>
                <a:gd name="T61" fmla="*/ 346 h 167"/>
                <a:gd name="T62" fmla="*/ 203 w 197"/>
                <a:gd name="T63" fmla="*/ 381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7" h="167">
                  <a:moveTo>
                    <a:pt x="197" y="131"/>
                  </a:moveTo>
                  <a:lnTo>
                    <a:pt x="197" y="143"/>
                  </a:lnTo>
                  <a:lnTo>
                    <a:pt x="191" y="143"/>
                  </a:lnTo>
                  <a:lnTo>
                    <a:pt x="174" y="155"/>
                  </a:lnTo>
                  <a:lnTo>
                    <a:pt x="156" y="149"/>
                  </a:lnTo>
                  <a:lnTo>
                    <a:pt x="150" y="149"/>
                  </a:lnTo>
                  <a:lnTo>
                    <a:pt x="132" y="149"/>
                  </a:lnTo>
                  <a:lnTo>
                    <a:pt x="126" y="155"/>
                  </a:lnTo>
                  <a:lnTo>
                    <a:pt x="126" y="167"/>
                  </a:lnTo>
                  <a:lnTo>
                    <a:pt x="102" y="167"/>
                  </a:lnTo>
                  <a:lnTo>
                    <a:pt x="102" y="161"/>
                  </a:lnTo>
                  <a:lnTo>
                    <a:pt x="96" y="167"/>
                  </a:lnTo>
                  <a:lnTo>
                    <a:pt x="54" y="155"/>
                  </a:lnTo>
                  <a:lnTo>
                    <a:pt x="48" y="149"/>
                  </a:lnTo>
                  <a:lnTo>
                    <a:pt x="54" y="137"/>
                  </a:lnTo>
                  <a:lnTo>
                    <a:pt x="54" y="125"/>
                  </a:lnTo>
                  <a:lnTo>
                    <a:pt x="54" y="107"/>
                  </a:lnTo>
                  <a:lnTo>
                    <a:pt x="66" y="113"/>
                  </a:lnTo>
                  <a:lnTo>
                    <a:pt x="54" y="101"/>
                  </a:lnTo>
                  <a:lnTo>
                    <a:pt x="60" y="96"/>
                  </a:lnTo>
                  <a:lnTo>
                    <a:pt x="48" y="90"/>
                  </a:lnTo>
                  <a:lnTo>
                    <a:pt x="42" y="78"/>
                  </a:lnTo>
                  <a:lnTo>
                    <a:pt x="42" y="72"/>
                  </a:lnTo>
                  <a:lnTo>
                    <a:pt x="36" y="72"/>
                  </a:lnTo>
                  <a:lnTo>
                    <a:pt x="24" y="66"/>
                  </a:lnTo>
                  <a:lnTo>
                    <a:pt x="12" y="60"/>
                  </a:lnTo>
                  <a:lnTo>
                    <a:pt x="6" y="60"/>
                  </a:lnTo>
                  <a:lnTo>
                    <a:pt x="6" y="54"/>
                  </a:lnTo>
                  <a:lnTo>
                    <a:pt x="0" y="54"/>
                  </a:lnTo>
                  <a:lnTo>
                    <a:pt x="18" y="42"/>
                  </a:lnTo>
                  <a:lnTo>
                    <a:pt x="30" y="48"/>
                  </a:lnTo>
                  <a:lnTo>
                    <a:pt x="48" y="48"/>
                  </a:lnTo>
                  <a:lnTo>
                    <a:pt x="48" y="30"/>
                  </a:lnTo>
                  <a:lnTo>
                    <a:pt x="54" y="30"/>
                  </a:lnTo>
                  <a:lnTo>
                    <a:pt x="84" y="30"/>
                  </a:lnTo>
                  <a:lnTo>
                    <a:pt x="78" y="30"/>
                  </a:lnTo>
                  <a:lnTo>
                    <a:pt x="96" y="18"/>
                  </a:lnTo>
                  <a:lnTo>
                    <a:pt x="102" y="6"/>
                  </a:lnTo>
                  <a:lnTo>
                    <a:pt x="114" y="0"/>
                  </a:lnTo>
                  <a:lnTo>
                    <a:pt x="120" y="6"/>
                  </a:lnTo>
                  <a:lnTo>
                    <a:pt x="138" y="18"/>
                  </a:lnTo>
                  <a:lnTo>
                    <a:pt x="144" y="18"/>
                  </a:lnTo>
                  <a:lnTo>
                    <a:pt x="150" y="18"/>
                  </a:lnTo>
                  <a:lnTo>
                    <a:pt x="162" y="30"/>
                  </a:lnTo>
                  <a:lnTo>
                    <a:pt x="174" y="30"/>
                  </a:lnTo>
                  <a:lnTo>
                    <a:pt x="197" y="42"/>
                  </a:lnTo>
                  <a:lnTo>
                    <a:pt x="191" y="66"/>
                  </a:lnTo>
                  <a:lnTo>
                    <a:pt x="185" y="72"/>
                  </a:lnTo>
                  <a:lnTo>
                    <a:pt x="168" y="90"/>
                  </a:lnTo>
                  <a:lnTo>
                    <a:pt x="174" y="90"/>
                  </a:lnTo>
                  <a:lnTo>
                    <a:pt x="185" y="101"/>
                  </a:lnTo>
                  <a:lnTo>
                    <a:pt x="185" y="107"/>
                  </a:lnTo>
                  <a:lnTo>
                    <a:pt x="179" y="113"/>
                  </a:lnTo>
                  <a:lnTo>
                    <a:pt x="185" y="119"/>
                  </a:lnTo>
                  <a:lnTo>
                    <a:pt x="185" y="125"/>
                  </a:lnTo>
                  <a:lnTo>
                    <a:pt x="197" y="131"/>
                  </a:lnTo>
                  <a:close/>
                </a:path>
              </a:pathLst>
            </a:custGeom>
            <a:solidFill>
              <a:srgbClr val="990033"/>
            </a:solidFill>
            <a:ln w="9525">
              <a:solidFill>
                <a:srgbClr val="000000"/>
              </a:solidFill>
              <a:prstDash val="solid"/>
              <a:round/>
              <a:headEnd/>
              <a:tailEnd/>
            </a:ln>
          </p:spPr>
          <p:txBody>
            <a:bodyPr/>
            <a:lstStyle/>
            <a:p>
              <a:endParaRPr lang="en-US"/>
            </a:p>
          </p:txBody>
        </p:sp>
        <p:sp>
          <p:nvSpPr>
            <p:cNvPr id="11649" name="Freeform 403"/>
            <p:cNvSpPr>
              <a:spLocks noChangeAspect="1"/>
            </p:cNvSpPr>
            <p:nvPr/>
          </p:nvSpPr>
          <p:spPr bwMode="auto">
            <a:xfrm>
              <a:off x="2667" y="1655"/>
              <a:ext cx="12" cy="27"/>
            </a:xfrm>
            <a:custGeom>
              <a:avLst/>
              <a:gdLst>
                <a:gd name="T0" fmla="*/ 6 w 12"/>
                <a:gd name="T1" fmla="*/ 69 h 24"/>
                <a:gd name="T2" fmla="*/ 0 w 12"/>
                <a:gd name="T3" fmla="*/ 53 h 24"/>
                <a:gd name="T4" fmla="*/ 0 w 12"/>
                <a:gd name="T5" fmla="*/ 37 h 24"/>
                <a:gd name="T6" fmla="*/ 6 w 12"/>
                <a:gd name="T7" fmla="*/ 0 h 24"/>
                <a:gd name="T8" fmla="*/ 12 w 12"/>
                <a:gd name="T9" fmla="*/ 37 h 24"/>
                <a:gd name="T10" fmla="*/ 6 w 12"/>
                <a:gd name="T11" fmla="*/ 69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4">
                  <a:moveTo>
                    <a:pt x="6" y="24"/>
                  </a:moveTo>
                  <a:lnTo>
                    <a:pt x="0" y="18"/>
                  </a:lnTo>
                  <a:lnTo>
                    <a:pt x="0" y="12"/>
                  </a:lnTo>
                  <a:lnTo>
                    <a:pt x="6" y="0"/>
                  </a:lnTo>
                  <a:lnTo>
                    <a:pt x="12" y="12"/>
                  </a:lnTo>
                  <a:lnTo>
                    <a:pt x="6" y="24"/>
                  </a:lnTo>
                  <a:close/>
                </a:path>
              </a:pathLst>
            </a:custGeom>
            <a:solidFill>
              <a:srgbClr val="6F73BF"/>
            </a:solidFill>
            <a:ln w="9525">
              <a:solidFill>
                <a:srgbClr val="000000"/>
              </a:solidFill>
              <a:prstDash val="solid"/>
              <a:round/>
              <a:headEnd/>
              <a:tailEnd/>
            </a:ln>
          </p:spPr>
          <p:txBody>
            <a:bodyPr/>
            <a:lstStyle/>
            <a:p>
              <a:endParaRPr lang="en-US"/>
            </a:p>
          </p:txBody>
        </p:sp>
        <p:sp>
          <p:nvSpPr>
            <p:cNvPr id="11650" name="Freeform 404"/>
            <p:cNvSpPr>
              <a:spLocks noChangeAspect="1"/>
            </p:cNvSpPr>
            <p:nvPr/>
          </p:nvSpPr>
          <p:spPr bwMode="auto">
            <a:xfrm>
              <a:off x="2777" y="1527"/>
              <a:ext cx="109" cy="60"/>
            </a:xfrm>
            <a:custGeom>
              <a:avLst/>
              <a:gdLst>
                <a:gd name="T0" fmla="*/ 48 w 108"/>
                <a:gd name="T1" fmla="*/ 162 h 53"/>
                <a:gd name="T2" fmla="*/ 24 w 108"/>
                <a:gd name="T3" fmla="*/ 162 h 53"/>
                <a:gd name="T4" fmla="*/ 12 w 108"/>
                <a:gd name="T5" fmla="*/ 110 h 53"/>
                <a:gd name="T6" fmla="*/ 6 w 108"/>
                <a:gd name="T7" fmla="*/ 110 h 53"/>
                <a:gd name="T8" fmla="*/ 0 w 108"/>
                <a:gd name="T9" fmla="*/ 110 h 53"/>
                <a:gd name="T10" fmla="*/ 6 w 108"/>
                <a:gd name="T11" fmla="*/ 89 h 53"/>
                <a:gd name="T12" fmla="*/ 12 w 108"/>
                <a:gd name="T13" fmla="*/ 54 h 53"/>
                <a:gd name="T14" fmla="*/ 12 w 108"/>
                <a:gd name="T15" fmla="*/ 54 h 53"/>
                <a:gd name="T16" fmla="*/ 18 w 108"/>
                <a:gd name="T17" fmla="*/ 37 h 53"/>
                <a:gd name="T18" fmla="*/ 24 w 108"/>
                <a:gd name="T19" fmla="*/ 37 h 53"/>
                <a:gd name="T20" fmla="*/ 42 w 108"/>
                <a:gd name="T21" fmla="*/ 37 h 53"/>
                <a:gd name="T22" fmla="*/ 75 w 108"/>
                <a:gd name="T23" fmla="*/ 0 h 53"/>
                <a:gd name="T24" fmla="*/ 105 w 108"/>
                <a:gd name="T25" fmla="*/ 18 h 53"/>
                <a:gd name="T26" fmla="*/ 117 w 108"/>
                <a:gd name="T27" fmla="*/ 37 h 53"/>
                <a:gd name="T28" fmla="*/ 99 w 108"/>
                <a:gd name="T29" fmla="*/ 89 h 53"/>
                <a:gd name="T30" fmla="*/ 87 w 108"/>
                <a:gd name="T31" fmla="*/ 128 h 53"/>
                <a:gd name="T32" fmla="*/ 81 w 108"/>
                <a:gd name="T33" fmla="*/ 145 h 53"/>
                <a:gd name="T34" fmla="*/ 48 w 108"/>
                <a:gd name="T35" fmla="*/ 162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8" h="53">
                  <a:moveTo>
                    <a:pt x="48" y="53"/>
                  </a:moveTo>
                  <a:lnTo>
                    <a:pt x="24" y="53"/>
                  </a:lnTo>
                  <a:lnTo>
                    <a:pt x="12" y="36"/>
                  </a:lnTo>
                  <a:lnTo>
                    <a:pt x="6" y="36"/>
                  </a:lnTo>
                  <a:lnTo>
                    <a:pt x="0" y="36"/>
                  </a:lnTo>
                  <a:lnTo>
                    <a:pt x="6" y="30"/>
                  </a:lnTo>
                  <a:lnTo>
                    <a:pt x="12" y="18"/>
                  </a:lnTo>
                  <a:lnTo>
                    <a:pt x="18" y="12"/>
                  </a:lnTo>
                  <a:lnTo>
                    <a:pt x="24" y="12"/>
                  </a:lnTo>
                  <a:lnTo>
                    <a:pt x="42" y="12"/>
                  </a:lnTo>
                  <a:lnTo>
                    <a:pt x="66" y="0"/>
                  </a:lnTo>
                  <a:lnTo>
                    <a:pt x="96" y="6"/>
                  </a:lnTo>
                  <a:lnTo>
                    <a:pt x="108" y="12"/>
                  </a:lnTo>
                  <a:lnTo>
                    <a:pt x="90" y="30"/>
                  </a:lnTo>
                  <a:lnTo>
                    <a:pt x="78" y="42"/>
                  </a:lnTo>
                  <a:lnTo>
                    <a:pt x="72" y="48"/>
                  </a:lnTo>
                  <a:lnTo>
                    <a:pt x="48" y="53"/>
                  </a:lnTo>
                  <a:close/>
                </a:path>
              </a:pathLst>
            </a:custGeom>
            <a:solidFill>
              <a:srgbClr val="990033"/>
            </a:solidFill>
            <a:ln w="9525">
              <a:solidFill>
                <a:srgbClr val="000000"/>
              </a:solidFill>
              <a:prstDash val="solid"/>
              <a:round/>
              <a:headEnd/>
              <a:tailEnd/>
            </a:ln>
          </p:spPr>
          <p:txBody>
            <a:bodyPr/>
            <a:lstStyle/>
            <a:p>
              <a:endParaRPr lang="en-US"/>
            </a:p>
          </p:txBody>
        </p:sp>
        <p:sp>
          <p:nvSpPr>
            <p:cNvPr id="11651" name="Freeform 405"/>
            <p:cNvSpPr>
              <a:spLocks noChangeAspect="1"/>
            </p:cNvSpPr>
            <p:nvPr/>
          </p:nvSpPr>
          <p:spPr bwMode="auto">
            <a:xfrm>
              <a:off x="2728" y="1682"/>
              <a:ext cx="0" cy="1"/>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close/>
                </a:path>
              </a:pathLst>
            </a:custGeom>
            <a:blipFill dpi="0" rotWithShape="0">
              <a:blip r:embed="rId4">
                <a:extLst>
                  <a:ext uri="{28A0092B-C50C-407E-A947-70E740481C1C}">
                    <a14:useLocalDpi xmlns:a14="http://schemas.microsoft.com/office/drawing/2010/main"/>
                  </a:ext>
                </a:extLst>
              </a:blip>
              <a:srcRect/>
              <a:tile tx="0" ty="0" sx="100000" sy="100000" flip="none" algn="tl"/>
            </a:blipFill>
            <a:ln w="9525">
              <a:solidFill>
                <a:srgbClr val="000000"/>
              </a:solidFill>
              <a:prstDash val="solid"/>
              <a:round/>
              <a:headEnd/>
              <a:tailEnd/>
            </a:ln>
          </p:spPr>
          <p:txBody>
            <a:bodyPr/>
            <a:lstStyle/>
            <a:p>
              <a:endParaRPr lang="en-US"/>
            </a:p>
          </p:txBody>
        </p:sp>
        <p:sp>
          <p:nvSpPr>
            <p:cNvPr id="11652" name="Freeform 406"/>
            <p:cNvSpPr>
              <a:spLocks noChangeAspect="1"/>
            </p:cNvSpPr>
            <p:nvPr/>
          </p:nvSpPr>
          <p:spPr bwMode="auto">
            <a:xfrm>
              <a:off x="2898" y="954"/>
              <a:ext cx="2122" cy="728"/>
            </a:xfrm>
            <a:custGeom>
              <a:avLst/>
              <a:gdLst>
                <a:gd name="T0" fmla="*/ 2044 w 2093"/>
                <a:gd name="T1" fmla="*/ 405 h 646"/>
                <a:gd name="T2" fmla="*/ 1849 w 2093"/>
                <a:gd name="T3" fmla="*/ 317 h 646"/>
                <a:gd name="T4" fmla="*/ 1672 w 2093"/>
                <a:gd name="T5" fmla="*/ 261 h 646"/>
                <a:gd name="T6" fmla="*/ 1517 w 2093"/>
                <a:gd name="T7" fmla="*/ 229 h 646"/>
                <a:gd name="T8" fmla="*/ 1476 w 2093"/>
                <a:gd name="T9" fmla="*/ 281 h 646"/>
                <a:gd name="T10" fmla="*/ 1375 w 2093"/>
                <a:gd name="T11" fmla="*/ 281 h 646"/>
                <a:gd name="T12" fmla="*/ 1097 w 2093"/>
                <a:gd name="T13" fmla="*/ 160 h 646"/>
                <a:gd name="T14" fmla="*/ 1083 w 2093"/>
                <a:gd name="T15" fmla="*/ 88 h 646"/>
                <a:gd name="T16" fmla="*/ 974 w 2093"/>
                <a:gd name="T17" fmla="*/ 18 h 646"/>
                <a:gd name="T18" fmla="*/ 893 w 2093"/>
                <a:gd name="T19" fmla="*/ 53 h 646"/>
                <a:gd name="T20" fmla="*/ 738 w 2093"/>
                <a:gd name="T21" fmla="*/ 124 h 646"/>
                <a:gd name="T22" fmla="*/ 731 w 2093"/>
                <a:gd name="T23" fmla="*/ 247 h 646"/>
                <a:gd name="T24" fmla="*/ 718 w 2093"/>
                <a:gd name="T25" fmla="*/ 261 h 646"/>
                <a:gd name="T26" fmla="*/ 629 w 2093"/>
                <a:gd name="T27" fmla="*/ 212 h 646"/>
                <a:gd name="T28" fmla="*/ 711 w 2093"/>
                <a:gd name="T29" fmla="*/ 405 h 646"/>
                <a:gd name="T30" fmla="*/ 670 w 2093"/>
                <a:gd name="T31" fmla="*/ 511 h 646"/>
                <a:gd name="T32" fmla="*/ 656 w 2093"/>
                <a:gd name="T33" fmla="*/ 456 h 646"/>
                <a:gd name="T34" fmla="*/ 535 w 2093"/>
                <a:gd name="T35" fmla="*/ 281 h 646"/>
                <a:gd name="T36" fmla="*/ 582 w 2093"/>
                <a:gd name="T37" fmla="*/ 440 h 646"/>
                <a:gd name="T38" fmla="*/ 440 w 2093"/>
                <a:gd name="T39" fmla="*/ 405 h 646"/>
                <a:gd name="T40" fmla="*/ 345 w 2093"/>
                <a:gd name="T41" fmla="*/ 420 h 646"/>
                <a:gd name="T42" fmla="*/ 242 w 2093"/>
                <a:gd name="T43" fmla="*/ 420 h 646"/>
                <a:gd name="T44" fmla="*/ 196 w 2093"/>
                <a:gd name="T45" fmla="*/ 547 h 646"/>
                <a:gd name="T46" fmla="*/ 111 w 2093"/>
                <a:gd name="T47" fmla="*/ 613 h 646"/>
                <a:gd name="T48" fmla="*/ 149 w 2093"/>
                <a:gd name="T49" fmla="*/ 547 h 646"/>
                <a:gd name="T50" fmla="*/ 57 w 2093"/>
                <a:gd name="T51" fmla="*/ 387 h 646"/>
                <a:gd name="T52" fmla="*/ 0 w 2093"/>
                <a:gd name="T53" fmla="*/ 405 h 646"/>
                <a:gd name="T54" fmla="*/ 74 w 2093"/>
                <a:gd name="T55" fmla="*/ 699 h 646"/>
                <a:gd name="T56" fmla="*/ 51 w 2093"/>
                <a:gd name="T57" fmla="*/ 859 h 646"/>
                <a:gd name="T58" fmla="*/ 104 w 2093"/>
                <a:gd name="T59" fmla="*/ 1158 h 646"/>
                <a:gd name="T60" fmla="*/ 254 w 2093"/>
                <a:gd name="T61" fmla="*/ 1421 h 646"/>
                <a:gd name="T62" fmla="*/ 262 w 2093"/>
                <a:gd name="T63" fmla="*/ 1634 h 646"/>
                <a:gd name="T64" fmla="*/ 311 w 2093"/>
                <a:gd name="T65" fmla="*/ 1752 h 646"/>
                <a:gd name="T66" fmla="*/ 433 w 2093"/>
                <a:gd name="T67" fmla="*/ 1770 h 646"/>
                <a:gd name="T68" fmla="*/ 398 w 2093"/>
                <a:gd name="T69" fmla="*/ 1406 h 646"/>
                <a:gd name="T70" fmla="*/ 588 w 2093"/>
                <a:gd name="T71" fmla="*/ 1333 h 646"/>
                <a:gd name="T72" fmla="*/ 677 w 2093"/>
                <a:gd name="T73" fmla="*/ 1158 h 646"/>
                <a:gd name="T74" fmla="*/ 845 w 2093"/>
                <a:gd name="T75" fmla="*/ 1177 h 646"/>
                <a:gd name="T76" fmla="*/ 1009 w 2093"/>
                <a:gd name="T77" fmla="*/ 1351 h 646"/>
                <a:gd name="T78" fmla="*/ 1171 w 2093"/>
                <a:gd name="T79" fmla="*/ 1369 h 646"/>
                <a:gd name="T80" fmla="*/ 1326 w 2093"/>
                <a:gd name="T81" fmla="*/ 1333 h 646"/>
                <a:gd name="T82" fmla="*/ 1556 w 2093"/>
                <a:gd name="T83" fmla="*/ 1406 h 646"/>
                <a:gd name="T84" fmla="*/ 1631 w 2093"/>
                <a:gd name="T85" fmla="*/ 1229 h 646"/>
                <a:gd name="T86" fmla="*/ 1841 w 2093"/>
                <a:gd name="T87" fmla="*/ 1457 h 646"/>
                <a:gd name="T88" fmla="*/ 1929 w 2093"/>
                <a:gd name="T89" fmla="*/ 1715 h 646"/>
                <a:gd name="T90" fmla="*/ 1969 w 2093"/>
                <a:gd name="T91" fmla="*/ 1788 h 646"/>
                <a:gd name="T92" fmla="*/ 2024 w 2093"/>
                <a:gd name="T93" fmla="*/ 1457 h 646"/>
                <a:gd name="T94" fmla="*/ 1902 w 2093"/>
                <a:gd name="T95" fmla="*/ 1177 h 646"/>
                <a:gd name="T96" fmla="*/ 1849 w 2093"/>
                <a:gd name="T97" fmla="*/ 1051 h 646"/>
                <a:gd name="T98" fmla="*/ 1923 w 2093"/>
                <a:gd name="T99" fmla="*/ 893 h 646"/>
                <a:gd name="T100" fmla="*/ 2044 w 2093"/>
                <a:gd name="T101" fmla="*/ 893 h 646"/>
                <a:gd name="T102" fmla="*/ 2105 w 2093"/>
                <a:gd name="T103" fmla="*/ 804 h 646"/>
                <a:gd name="T104" fmla="*/ 2139 w 2093"/>
                <a:gd name="T105" fmla="*/ 735 h 646"/>
                <a:gd name="T106" fmla="*/ 2152 w 2093"/>
                <a:gd name="T107" fmla="*/ 1069 h 646"/>
                <a:gd name="T108" fmla="*/ 2280 w 2093"/>
                <a:gd name="T109" fmla="*/ 1248 h 646"/>
                <a:gd name="T110" fmla="*/ 2255 w 2093"/>
                <a:gd name="T111" fmla="*/ 1035 h 646"/>
                <a:gd name="T112" fmla="*/ 2207 w 2093"/>
                <a:gd name="T113" fmla="*/ 859 h 646"/>
                <a:gd name="T114" fmla="*/ 2293 w 2093"/>
                <a:gd name="T115" fmla="*/ 788 h 646"/>
                <a:gd name="T116" fmla="*/ 2335 w 2093"/>
                <a:gd name="T117" fmla="*/ 684 h 646"/>
                <a:gd name="T118" fmla="*/ 2221 w 2093"/>
                <a:gd name="T119" fmla="*/ 456 h 6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3" h="646">
                  <a:moveTo>
                    <a:pt x="1932" y="138"/>
                  </a:moveTo>
                  <a:lnTo>
                    <a:pt x="1896" y="126"/>
                  </a:lnTo>
                  <a:lnTo>
                    <a:pt x="1854" y="120"/>
                  </a:lnTo>
                  <a:lnTo>
                    <a:pt x="1818" y="120"/>
                  </a:lnTo>
                  <a:lnTo>
                    <a:pt x="1788" y="120"/>
                  </a:lnTo>
                  <a:lnTo>
                    <a:pt x="1800" y="126"/>
                  </a:lnTo>
                  <a:lnTo>
                    <a:pt x="1818" y="138"/>
                  </a:lnTo>
                  <a:lnTo>
                    <a:pt x="1806" y="138"/>
                  </a:lnTo>
                  <a:lnTo>
                    <a:pt x="1788" y="132"/>
                  </a:lnTo>
                  <a:lnTo>
                    <a:pt x="1776" y="132"/>
                  </a:lnTo>
                  <a:lnTo>
                    <a:pt x="1758" y="120"/>
                  </a:lnTo>
                  <a:lnTo>
                    <a:pt x="1746" y="126"/>
                  </a:lnTo>
                  <a:lnTo>
                    <a:pt x="1692" y="126"/>
                  </a:lnTo>
                  <a:lnTo>
                    <a:pt x="1692" y="132"/>
                  </a:lnTo>
                  <a:lnTo>
                    <a:pt x="1674" y="126"/>
                  </a:lnTo>
                  <a:lnTo>
                    <a:pt x="1651" y="120"/>
                  </a:lnTo>
                  <a:lnTo>
                    <a:pt x="1633" y="108"/>
                  </a:lnTo>
                  <a:lnTo>
                    <a:pt x="1603" y="102"/>
                  </a:lnTo>
                  <a:lnTo>
                    <a:pt x="1573" y="102"/>
                  </a:lnTo>
                  <a:lnTo>
                    <a:pt x="1543" y="102"/>
                  </a:lnTo>
                  <a:lnTo>
                    <a:pt x="1531" y="102"/>
                  </a:lnTo>
                  <a:lnTo>
                    <a:pt x="1507" y="96"/>
                  </a:lnTo>
                  <a:lnTo>
                    <a:pt x="1501" y="96"/>
                  </a:lnTo>
                  <a:lnTo>
                    <a:pt x="1489" y="90"/>
                  </a:lnTo>
                  <a:lnTo>
                    <a:pt x="1477" y="90"/>
                  </a:lnTo>
                  <a:lnTo>
                    <a:pt x="1483" y="90"/>
                  </a:lnTo>
                  <a:lnTo>
                    <a:pt x="1453" y="84"/>
                  </a:lnTo>
                  <a:lnTo>
                    <a:pt x="1435" y="84"/>
                  </a:lnTo>
                  <a:lnTo>
                    <a:pt x="1435" y="78"/>
                  </a:lnTo>
                  <a:lnTo>
                    <a:pt x="1346" y="72"/>
                  </a:lnTo>
                  <a:lnTo>
                    <a:pt x="1357" y="78"/>
                  </a:lnTo>
                  <a:lnTo>
                    <a:pt x="1340" y="78"/>
                  </a:lnTo>
                  <a:lnTo>
                    <a:pt x="1346" y="84"/>
                  </a:lnTo>
                  <a:lnTo>
                    <a:pt x="1351" y="84"/>
                  </a:lnTo>
                  <a:lnTo>
                    <a:pt x="1357" y="90"/>
                  </a:lnTo>
                  <a:lnTo>
                    <a:pt x="1363" y="96"/>
                  </a:lnTo>
                  <a:lnTo>
                    <a:pt x="1346" y="96"/>
                  </a:lnTo>
                  <a:lnTo>
                    <a:pt x="1351" y="102"/>
                  </a:lnTo>
                  <a:lnTo>
                    <a:pt x="1316" y="90"/>
                  </a:lnTo>
                  <a:lnTo>
                    <a:pt x="1304" y="96"/>
                  </a:lnTo>
                  <a:lnTo>
                    <a:pt x="1274" y="90"/>
                  </a:lnTo>
                  <a:lnTo>
                    <a:pt x="1268" y="90"/>
                  </a:lnTo>
                  <a:lnTo>
                    <a:pt x="1274" y="96"/>
                  </a:lnTo>
                  <a:lnTo>
                    <a:pt x="1274" y="108"/>
                  </a:lnTo>
                  <a:lnTo>
                    <a:pt x="1250" y="102"/>
                  </a:lnTo>
                  <a:lnTo>
                    <a:pt x="1226" y="90"/>
                  </a:lnTo>
                  <a:lnTo>
                    <a:pt x="1196" y="78"/>
                  </a:lnTo>
                  <a:lnTo>
                    <a:pt x="1190" y="84"/>
                  </a:lnTo>
                  <a:lnTo>
                    <a:pt x="1214" y="96"/>
                  </a:lnTo>
                  <a:lnTo>
                    <a:pt x="1184" y="78"/>
                  </a:lnTo>
                  <a:lnTo>
                    <a:pt x="1136" y="72"/>
                  </a:lnTo>
                  <a:lnTo>
                    <a:pt x="1088" y="72"/>
                  </a:lnTo>
                  <a:lnTo>
                    <a:pt x="1064" y="66"/>
                  </a:lnTo>
                  <a:lnTo>
                    <a:pt x="1064" y="60"/>
                  </a:lnTo>
                  <a:lnTo>
                    <a:pt x="1046" y="60"/>
                  </a:lnTo>
                  <a:lnTo>
                    <a:pt x="1005" y="60"/>
                  </a:lnTo>
                  <a:lnTo>
                    <a:pt x="993" y="54"/>
                  </a:lnTo>
                  <a:lnTo>
                    <a:pt x="969" y="54"/>
                  </a:lnTo>
                  <a:lnTo>
                    <a:pt x="951" y="54"/>
                  </a:lnTo>
                  <a:lnTo>
                    <a:pt x="969" y="60"/>
                  </a:lnTo>
                  <a:lnTo>
                    <a:pt x="945" y="66"/>
                  </a:lnTo>
                  <a:lnTo>
                    <a:pt x="921" y="66"/>
                  </a:lnTo>
                  <a:lnTo>
                    <a:pt x="945" y="48"/>
                  </a:lnTo>
                  <a:lnTo>
                    <a:pt x="969" y="30"/>
                  </a:lnTo>
                  <a:lnTo>
                    <a:pt x="957" y="30"/>
                  </a:lnTo>
                  <a:lnTo>
                    <a:pt x="951" y="24"/>
                  </a:lnTo>
                  <a:lnTo>
                    <a:pt x="969" y="30"/>
                  </a:lnTo>
                  <a:lnTo>
                    <a:pt x="951" y="18"/>
                  </a:lnTo>
                  <a:lnTo>
                    <a:pt x="951" y="24"/>
                  </a:lnTo>
                  <a:lnTo>
                    <a:pt x="939" y="18"/>
                  </a:lnTo>
                  <a:lnTo>
                    <a:pt x="921" y="12"/>
                  </a:lnTo>
                  <a:lnTo>
                    <a:pt x="879" y="12"/>
                  </a:lnTo>
                  <a:lnTo>
                    <a:pt x="867" y="12"/>
                  </a:lnTo>
                  <a:lnTo>
                    <a:pt x="861" y="6"/>
                  </a:lnTo>
                  <a:lnTo>
                    <a:pt x="843" y="6"/>
                  </a:lnTo>
                  <a:lnTo>
                    <a:pt x="825" y="6"/>
                  </a:lnTo>
                  <a:lnTo>
                    <a:pt x="843" y="0"/>
                  </a:lnTo>
                  <a:lnTo>
                    <a:pt x="807" y="0"/>
                  </a:lnTo>
                  <a:lnTo>
                    <a:pt x="789" y="6"/>
                  </a:lnTo>
                  <a:lnTo>
                    <a:pt x="801" y="12"/>
                  </a:lnTo>
                  <a:lnTo>
                    <a:pt x="807" y="18"/>
                  </a:lnTo>
                  <a:lnTo>
                    <a:pt x="783" y="18"/>
                  </a:lnTo>
                  <a:lnTo>
                    <a:pt x="789" y="18"/>
                  </a:lnTo>
                  <a:lnTo>
                    <a:pt x="771" y="24"/>
                  </a:lnTo>
                  <a:lnTo>
                    <a:pt x="753" y="24"/>
                  </a:lnTo>
                  <a:lnTo>
                    <a:pt x="717" y="24"/>
                  </a:lnTo>
                  <a:lnTo>
                    <a:pt x="729" y="24"/>
                  </a:lnTo>
                  <a:lnTo>
                    <a:pt x="705" y="30"/>
                  </a:lnTo>
                  <a:lnTo>
                    <a:pt x="676" y="36"/>
                  </a:lnTo>
                  <a:lnTo>
                    <a:pt x="664" y="36"/>
                  </a:lnTo>
                  <a:lnTo>
                    <a:pt x="664" y="42"/>
                  </a:lnTo>
                  <a:lnTo>
                    <a:pt x="652" y="42"/>
                  </a:lnTo>
                  <a:lnTo>
                    <a:pt x="670" y="48"/>
                  </a:lnTo>
                  <a:lnTo>
                    <a:pt x="658" y="48"/>
                  </a:lnTo>
                  <a:lnTo>
                    <a:pt x="676" y="54"/>
                  </a:lnTo>
                  <a:lnTo>
                    <a:pt x="640" y="60"/>
                  </a:lnTo>
                  <a:lnTo>
                    <a:pt x="610" y="60"/>
                  </a:lnTo>
                  <a:lnTo>
                    <a:pt x="610" y="66"/>
                  </a:lnTo>
                  <a:lnTo>
                    <a:pt x="628" y="78"/>
                  </a:lnTo>
                  <a:lnTo>
                    <a:pt x="646" y="84"/>
                  </a:lnTo>
                  <a:lnTo>
                    <a:pt x="670" y="90"/>
                  </a:lnTo>
                  <a:lnTo>
                    <a:pt x="682" y="108"/>
                  </a:lnTo>
                  <a:lnTo>
                    <a:pt x="682" y="114"/>
                  </a:lnTo>
                  <a:lnTo>
                    <a:pt x="676" y="114"/>
                  </a:lnTo>
                  <a:lnTo>
                    <a:pt x="664" y="102"/>
                  </a:lnTo>
                  <a:lnTo>
                    <a:pt x="664" y="108"/>
                  </a:lnTo>
                  <a:lnTo>
                    <a:pt x="658" y="96"/>
                  </a:lnTo>
                  <a:lnTo>
                    <a:pt x="664" y="90"/>
                  </a:lnTo>
                  <a:lnTo>
                    <a:pt x="634" y="90"/>
                  </a:lnTo>
                  <a:lnTo>
                    <a:pt x="610" y="78"/>
                  </a:lnTo>
                  <a:lnTo>
                    <a:pt x="586" y="84"/>
                  </a:lnTo>
                  <a:lnTo>
                    <a:pt x="598" y="90"/>
                  </a:lnTo>
                  <a:lnTo>
                    <a:pt x="568" y="90"/>
                  </a:lnTo>
                  <a:lnTo>
                    <a:pt x="574" y="90"/>
                  </a:lnTo>
                  <a:lnTo>
                    <a:pt x="610" y="96"/>
                  </a:lnTo>
                  <a:lnTo>
                    <a:pt x="616" y="102"/>
                  </a:lnTo>
                  <a:lnTo>
                    <a:pt x="568" y="96"/>
                  </a:lnTo>
                  <a:lnTo>
                    <a:pt x="556" y="72"/>
                  </a:lnTo>
                  <a:lnTo>
                    <a:pt x="544" y="72"/>
                  </a:lnTo>
                  <a:lnTo>
                    <a:pt x="556" y="84"/>
                  </a:lnTo>
                  <a:lnTo>
                    <a:pt x="544" y="90"/>
                  </a:lnTo>
                  <a:lnTo>
                    <a:pt x="544" y="96"/>
                  </a:lnTo>
                  <a:lnTo>
                    <a:pt x="568" y="108"/>
                  </a:lnTo>
                  <a:lnTo>
                    <a:pt x="562" y="120"/>
                  </a:lnTo>
                  <a:lnTo>
                    <a:pt x="574" y="132"/>
                  </a:lnTo>
                  <a:lnTo>
                    <a:pt x="610" y="132"/>
                  </a:lnTo>
                  <a:lnTo>
                    <a:pt x="628" y="138"/>
                  </a:lnTo>
                  <a:lnTo>
                    <a:pt x="634" y="150"/>
                  </a:lnTo>
                  <a:lnTo>
                    <a:pt x="640" y="156"/>
                  </a:lnTo>
                  <a:lnTo>
                    <a:pt x="658" y="162"/>
                  </a:lnTo>
                  <a:lnTo>
                    <a:pt x="634" y="156"/>
                  </a:lnTo>
                  <a:lnTo>
                    <a:pt x="622" y="144"/>
                  </a:lnTo>
                  <a:lnTo>
                    <a:pt x="610" y="138"/>
                  </a:lnTo>
                  <a:lnTo>
                    <a:pt x="586" y="138"/>
                  </a:lnTo>
                  <a:lnTo>
                    <a:pt x="604" y="156"/>
                  </a:lnTo>
                  <a:lnTo>
                    <a:pt x="592" y="174"/>
                  </a:lnTo>
                  <a:lnTo>
                    <a:pt x="586" y="180"/>
                  </a:lnTo>
                  <a:lnTo>
                    <a:pt x="574" y="180"/>
                  </a:lnTo>
                  <a:lnTo>
                    <a:pt x="538" y="174"/>
                  </a:lnTo>
                  <a:lnTo>
                    <a:pt x="562" y="174"/>
                  </a:lnTo>
                  <a:lnTo>
                    <a:pt x="556" y="174"/>
                  </a:lnTo>
                  <a:lnTo>
                    <a:pt x="574" y="174"/>
                  </a:lnTo>
                  <a:lnTo>
                    <a:pt x="568" y="174"/>
                  </a:lnTo>
                  <a:lnTo>
                    <a:pt x="580" y="156"/>
                  </a:lnTo>
                  <a:lnTo>
                    <a:pt x="580" y="144"/>
                  </a:lnTo>
                  <a:lnTo>
                    <a:pt x="556" y="132"/>
                  </a:lnTo>
                  <a:lnTo>
                    <a:pt x="550" y="114"/>
                  </a:lnTo>
                  <a:lnTo>
                    <a:pt x="538" y="102"/>
                  </a:lnTo>
                  <a:lnTo>
                    <a:pt x="526" y="90"/>
                  </a:lnTo>
                  <a:lnTo>
                    <a:pt x="526" y="78"/>
                  </a:lnTo>
                  <a:lnTo>
                    <a:pt x="502" y="72"/>
                  </a:lnTo>
                  <a:lnTo>
                    <a:pt x="478" y="72"/>
                  </a:lnTo>
                  <a:lnTo>
                    <a:pt x="472" y="96"/>
                  </a:lnTo>
                  <a:lnTo>
                    <a:pt x="466" y="102"/>
                  </a:lnTo>
                  <a:lnTo>
                    <a:pt x="466" y="108"/>
                  </a:lnTo>
                  <a:lnTo>
                    <a:pt x="478" y="108"/>
                  </a:lnTo>
                  <a:lnTo>
                    <a:pt x="478" y="120"/>
                  </a:lnTo>
                  <a:lnTo>
                    <a:pt x="484" y="126"/>
                  </a:lnTo>
                  <a:lnTo>
                    <a:pt x="502" y="132"/>
                  </a:lnTo>
                  <a:lnTo>
                    <a:pt x="508" y="138"/>
                  </a:lnTo>
                  <a:lnTo>
                    <a:pt x="520" y="138"/>
                  </a:lnTo>
                  <a:lnTo>
                    <a:pt x="514" y="150"/>
                  </a:lnTo>
                  <a:lnTo>
                    <a:pt x="490" y="138"/>
                  </a:lnTo>
                  <a:lnTo>
                    <a:pt x="460" y="132"/>
                  </a:lnTo>
                  <a:lnTo>
                    <a:pt x="400" y="120"/>
                  </a:lnTo>
                  <a:lnTo>
                    <a:pt x="394" y="126"/>
                  </a:lnTo>
                  <a:lnTo>
                    <a:pt x="412" y="138"/>
                  </a:lnTo>
                  <a:lnTo>
                    <a:pt x="400" y="144"/>
                  </a:lnTo>
                  <a:lnTo>
                    <a:pt x="394" y="144"/>
                  </a:lnTo>
                  <a:lnTo>
                    <a:pt x="388" y="138"/>
                  </a:lnTo>
                  <a:lnTo>
                    <a:pt x="371" y="138"/>
                  </a:lnTo>
                  <a:lnTo>
                    <a:pt x="353" y="144"/>
                  </a:lnTo>
                  <a:lnTo>
                    <a:pt x="341" y="150"/>
                  </a:lnTo>
                  <a:lnTo>
                    <a:pt x="317" y="144"/>
                  </a:lnTo>
                  <a:lnTo>
                    <a:pt x="323" y="144"/>
                  </a:lnTo>
                  <a:lnTo>
                    <a:pt x="323" y="138"/>
                  </a:lnTo>
                  <a:lnTo>
                    <a:pt x="329" y="138"/>
                  </a:lnTo>
                  <a:lnTo>
                    <a:pt x="305" y="144"/>
                  </a:lnTo>
                  <a:lnTo>
                    <a:pt x="281" y="150"/>
                  </a:lnTo>
                  <a:lnTo>
                    <a:pt x="263" y="156"/>
                  </a:lnTo>
                  <a:lnTo>
                    <a:pt x="251" y="162"/>
                  </a:lnTo>
                  <a:lnTo>
                    <a:pt x="251" y="174"/>
                  </a:lnTo>
                  <a:lnTo>
                    <a:pt x="233" y="174"/>
                  </a:lnTo>
                  <a:lnTo>
                    <a:pt x="215" y="162"/>
                  </a:lnTo>
                  <a:lnTo>
                    <a:pt x="239" y="156"/>
                  </a:lnTo>
                  <a:lnTo>
                    <a:pt x="215" y="144"/>
                  </a:lnTo>
                  <a:lnTo>
                    <a:pt x="185" y="144"/>
                  </a:lnTo>
                  <a:lnTo>
                    <a:pt x="203" y="150"/>
                  </a:lnTo>
                  <a:lnTo>
                    <a:pt x="209" y="168"/>
                  </a:lnTo>
                  <a:lnTo>
                    <a:pt x="215" y="180"/>
                  </a:lnTo>
                  <a:lnTo>
                    <a:pt x="215" y="186"/>
                  </a:lnTo>
                  <a:lnTo>
                    <a:pt x="209" y="186"/>
                  </a:lnTo>
                  <a:lnTo>
                    <a:pt x="203" y="180"/>
                  </a:lnTo>
                  <a:lnTo>
                    <a:pt x="185" y="180"/>
                  </a:lnTo>
                  <a:lnTo>
                    <a:pt x="173" y="186"/>
                  </a:lnTo>
                  <a:lnTo>
                    <a:pt x="161" y="198"/>
                  </a:lnTo>
                  <a:lnTo>
                    <a:pt x="173" y="209"/>
                  </a:lnTo>
                  <a:lnTo>
                    <a:pt x="143" y="209"/>
                  </a:lnTo>
                  <a:lnTo>
                    <a:pt x="125" y="204"/>
                  </a:lnTo>
                  <a:lnTo>
                    <a:pt x="125" y="209"/>
                  </a:lnTo>
                  <a:lnTo>
                    <a:pt x="137" y="215"/>
                  </a:lnTo>
                  <a:lnTo>
                    <a:pt x="143" y="221"/>
                  </a:lnTo>
                  <a:lnTo>
                    <a:pt x="125" y="221"/>
                  </a:lnTo>
                  <a:lnTo>
                    <a:pt x="101" y="209"/>
                  </a:lnTo>
                  <a:lnTo>
                    <a:pt x="95" y="198"/>
                  </a:lnTo>
                  <a:lnTo>
                    <a:pt x="89" y="192"/>
                  </a:lnTo>
                  <a:lnTo>
                    <a:pt x="95" y="192"/>
                  </a:lnTo>
                  <a:lnTo>
                    <a:pt x="77" y="180"/>
                  </a:lnTo>
                  <a:lnTo>
                    <a:pt x="65" y="180"/>
                  </a:lnTo>
                  <a:lnTo>
                    <a:pt x="54" y="168"/>
                  </a:lnTo>
                  <a:lnTo>
                    <a:pt x="59" y="168"/>
                  </a:lnTo>
                  <a:lnTo>
                    <a:pt x="95" y="180"/>
                  </a:lnTo>
                  <a:lnTo>
                    <a:pt x="131" y="186"/>
                  </a:lnTo>
                  <a:lnTo>
                    <a:pt x="167" y="180"/>
                  </a:lnTo>
                  <a:lnTo>
                    <a:pt x="173" y="168"/>
                  </a:lnTo>
                  <a:lnTo>
                    <a:pt x="155" y="156"/>
                  </a:lnTo>
                  <a:lnTo>
                    <a:pt x="119" y="144"/>
                  </a:lnTo>
                  <a:lnTo>
                    <a:pt x="83" y="132"/>
                  </a:lnTo>
                  <a:lnTo>
                    <a:pt x="59" y="132"/>
                  </a:lnTo>
                  <a:lnTo>
                    <a:pt x="54" y="132"/>
                  </a:lnTo>
                  <a:lnTo>
                    <a:pt x="59" y="126"/>
                  </a:lnTo>
                  <a:lnTo>
                    <a:pt x="48" y="132"/>
                  </a:lnTo>
                  <a:lnTo>
                    <a:pt x="42" y="126"/>
                  </a:lnTo>
                  <a:lnTo>
                    <a:pt x="54" y="120"/>
                  </a:lnTo>
                  <a:lnTo>
                    <a:pt x="36" y="120"/>
                  </a:lnTo>
                  <a:lnTo>
                    <a:pt x="30" y="126"/>
                  </a:lnTo>
                  <a:lnTo>
                    <a:pt x="24" y="120"/>
                  </a:lnTo>
                  <a:lnTo>
                    <a:pt x="24" y="126"/>
                  </a:lnTo>
                  <a:lnTo>
                    <a:pt x="18" y="126"/>
                  </a:lnTo>
                  <a:lnTo>
                    <a:pt x="0" y="132"/>
                  </a:lnTo>
                  <a:lnTo>
                    <a:pt x="0" y="138"/>
                  </a:lnTo>
                  <a:lnTo>
                    <a:pt x="0" y="150"/>
                  </a:lnTo>
                  <a:lnTo>
                    <a:pt x="24" y="162"/>
                  </a:lnTo>
                  <a:lnTo>
                    <a:pt x="12" y="174"/>
                  </a:lnTo>
                  <a:lnTo>
                    <a:pt x="30" y="192"/>
                  </a:lnTo>
                  <a:lnTo>
                    <a:pt x="30" y="209"/>
                  </a:lnTo>
                  <a:lnTo>
                    <a:pt x="36" y="215"/>
                  </a:lnTo>
                  <a:lnTo>
                    <a:pt x="42" y="221"/>
                  </a:lnTo>
                  <a:lnTo>
                    <a:pt x="36" y="227"/>
                  </a:lnTo>
                  <a:lnTo>
                    <a:pt x="65" y="239"/>
                  </a:lnTo>
                  <a:lnTo>
                    <a:pt x="54" y="251"/>
                  </a:lnTo>
                  <a:lnTo>
                    <a:pt x="42" y="263"/>
                  </a:lnTo>
                  <a:lnTo>
                    <a:pt x="30" y="275"/>
                  </a:lnTo>
                  <a:lnTo>
                    <a:pt x="24" y="281"/>
                  </a:lnTo>
                  <a:lnTo>
                    <a:pt x="30" y="281"/>
                  </a:lnTo>
                  <a:lnTo>
                    <a:pt x="30" y="287"/>
                  </a:lnTo>
                  <a:lnTo>
                    <a:pt x="59" y="293"/>
                  </a:lnTo>
                  <a:lnTo>
                    <a:pt x="42" y="293"/>
                  </a:lnTo>
                  <a:lnTo>
                    <a:pt x="30" y="299"/>
                  </a:lnTo>
                  <a:lnTo>
                    <a:pt x="24" y="305"/>
                  </a:lnTo>
                  <a:lnTo>
                    <a:pt x="30" y="323"/>
                  </a:lnTo>
                  <a:lnTo>
                    <a:pt x="24" y="335"/>
                  </a:lnTo>
                  <a:lnTo>
                    <a:pt x="30" y="347"/>
                  </a:lnTo>
                  <a:lnTo>
                    <a:pt x="42" y="365"/>
                  </a:lnTo>
                  <a:lnTo>
                    <a:pt x="65" y="371"/>
                  </a:lnTo>
                  <a:lnTo>
                    <a:pt x="89" y="377"/>
                  </a:lnTo>
                  <a:lnTo>
                    <a:pt x="95" y="395"/>
                  </a:lnTo>
                  <a:lnTo>
                    <a:pt x="113" y="413"/>
                  </a:lnTo>
                  <a:lnTo>
                    <a:pt x="107" y="419"/>
                  </a:lnTo>
                  <a:lnTo>
                    <a:pt x="113" y="437"/>
                  </a:lnTo>
                  <a:lnTo>
                    <a:pt x="125" y="431"/>
                  </a:lnTo>
                  <a:lnTo>
                    <a:pt x="149" y="437"/>
                  </a:lnTo>
                  <a:lnTo>
                    <a:pt x="149" y="443"/>
                  </a:lnTo>
                  <a:lnTo>
                    <a:pt x="191" y="479"/>
                  </a:lnTo>
                  <a:lnTo>
                    <a:pt x="203" y="473"/>
                  </a:lnTo>
                  <a:lnTo>
                    <a:pt x="227" y="485"/>
                  </a:lnTo>
                  <a:lnTo>
                    <a:pt x="245" y="491"/>
                  </a:lnTo>
                  <a:lnTo>
                    <a:pt x="257" y="515"/>
                  </a:lnTo>
                  <a:lnTo>
                    <a:pt x="245" y="521"/>
                  </a:lnTo>
                  <a:lnTo>
                    <a:pt x="239" y="533"/>
                  </a:lnTo>
                  <a:lnTo>
                    <a:pt x="245" y="539"/>
                  </a:lnTo>
                  <a:lnTo>
                    <a:pt x="233" y="545"/>
                  </a:lnTo>
                  <a:lnTo>
                    <a:pt x="221" y="545"/>
                  </a:lnTo>
                  <a:lnTo>
                    <a:pt x="233" y="557"/>
                  </a:lnTo>
                  <a:lnTo>
                    <a:pt x="227" y="562"/>
                  </a:lnTo>
                  <a:lnTo>
                    <a:pt x="227" y="557"/>
                  </a:lnTo>
                  <a:lnTo>
                    <a:pt x="227" y="568"/>
                  </a:lnTo>
                  <a:lnTo>
                    <a:pt x="209" y="568"/>
                  </a:lnTo>
                  <a:lnTo>
                    <a:pt x="209" y="574"/>
                  </a:lnTo>
                  <a:lnTo>
                    <a:pt x="233" y="586"/>
                  </a:lnTo>
                  <a:lnTo>
                    <a:pt x="257" y="598"/>
                  </a:lnTo>
                  <a:lnTo>
                    <a:pt x="275" y="598"/>
                  </a:lnTo>
                  <a:lnTo>
                    <a:pt x="293" y="598"/>
                  </a:lnTo>
                  <a:lnTo>
                    <a:pt x="317" y="610"/>
                  </a:lnTo>
                  <a:lnTo>
                    <a:pt x="341" y="622"/>
                  </a:lnTo>
                  <a:lnTo>
                    <a:pt x="365" y="628"/>
                  </a:lnTo>
                  <a:lnTo>
                    <a:pt x="388" y="640"/>
                  </a:lnTo>
                  <a:lnTo>
                    <a:pt x="418" y="646"/>
                  </a:lnTo>
                  <a:lnTo>
                    <a:pt x="388" y="616"/>
                  </a:lnTo>
                  <a:lnTo>
                    <a:pt x="388" y="598"/>
                  </a:lnTo>
                  <a:lnTo>
                    <a:pt x="382" y="604"/>
                  </a:lnTo>
                  <a:lnTo>
                    <a:pt x="377" y="592"/>
                  </a:lnTo>
                  <a:lnTo>
                    <a:pt x="371" y="586"/>
                  </a:lnTo>
                  <a:lnTo>
                    <a:pt x="377" y="568"/>
                  </a:lnTo>
                  <a:lnTo>
                    <a:pt x="394" y="557"/>
                  </a:lnTo>
                  <a:lnTo>
                    <a:pt x="400" y="557"/>
                  </a:lnTo>
                  <a:lnTo>
                    <a:pt x="400" y="551"/>
                  </a:lnTo>
                  <a:lnTo>
                    <a:pt x="388" y="533"/>
                  </a:lnTo>
                  <a:lnTo>
                    <a:pt x="353" y="503"/>
                  </a:lnTo>
                  <a:lnTo>
                    <a:pt x="353" y="479"/>
                  </a:lnTo>
                  <a:lnTo>
                    <a:pt x="359" y="461"/>
                  </a:lnTo>
                  <a:lnTo>
                    <a:pt x="377" y="467"/>
                  </a:lnTo>
                  <a:lnTo>
                    <a:pt x="377" y="461"/>
                  </a:lnTo>
                  <a:lnTo>
                    <a:pt x="388" y="449"/>
                  </a:lnTo>
                  <a:lnTo>
                    <a:pt x="400" y="443"/>
                  </a:lnTo>
                  <a:lnTo>
                    <a:pt x="424" y="443"/>
                  </a:lnTo>
                  <a:lnTo>
                    <a:pt x="466" y="461"/>
                  </a:lnTo>
                  <a:lnTo>
                    <a:pt x="490" y="461"/>
                  </a:lnTo>
                  <a:lnTo>
                    <a:pt x="520" y="455"/>
                  </a:lnTo>
                  <a:lnTo>
                    <a:pt x="550" y="461"/>
                  </a:lnTo>
                  <a:lnTo>
                    <a:pt x="550" y="455"/>
                  </a:lnTo>
                  <a:lnTo>
                    <a:pt x="538" y="437"/>
                  </a:lnTo>
                  <a:lnTo>
                    <a:pt x="544" y="413"/>
                  </a:lnTo>
                  <a:lnTo>
                    <a:pt x="556" y="419"/>
                  </a:lnTo>
                  <a:lnTo>
                    <a:pt x="538" y="407"/>
                  </a:lnTo>
                  <a:lnTo>
                    <a:pt x="556" y="401"/>
                  </a:lnTo>
                  <a:lnTo>
                    <a:pt x="580" y="401"/>
                  </a:lnTo>
                  <a:lnTo>
                    <a:pt x="598" y="395"/>
                  </a:lnTo>
                  <a:lnTo>
                    <a:pt x="616" y="389"/>
                  </a:lnTo>
                  <a:lnTo>
                    <a:pt x="634" y="383"/>
                  </a:lnTo>
                  <a:lnTo>
                    <a:pt x="652" y="377"/>
                  </a:lnTo>
                  <a:lnTo>
                    <a:pt x="664" y="377"/>
                  </a:lnTo>
                  <a:lnTo>
                    <a:pt x="676" y="389"/>
                  </a:lnTo>
                  <a:lnTo>
                    <a:pt x="705" y="401"/>
                  </a:lnTo>
                  <a:lnTo>
                    <a:pt x="717" y="407"/>
                  </a:lnTo>
                  <a:lnTo>
                    <a:pt x="729" y="407"/>
                  </a:lnTo>
                  <a:lnTo>
                    <a:pt x="747" y="401"/>
                  </a:lnTo>
                  <a:lnTo>
                    <a:pt x="771" y="395"/>
                  </a:lnTo>
                  <a:lnTo>
                    <a:pt x="771" y="407"/>
                  </a:lnTo>
                  <a:lnTo>
                    <a:pt x="789" y="419"/>
                  </a:lnTo>
                  <a:lnTo>
                    <a:pt x="813" y="437"/>
                  </a:lnTo>
                  <a:lnTo>
                    <a:pt x="855" y="461"/>
                  </a:lnTo>
                  <a:lnTo>
                    <a:pt x="867" y="461"/>
                  </a:lnTo>
                  <a:lnTo>
                    <a:pt x="891" y="461"/>
                  </a:lnTo>
                  <a:lnTo>
                    <a:pt x="909" y="473"/>
                  </a:lnTo>
                  <a:lnTo>
                    <a:pt x="933" y="485"/>
                  </a:lnTo>
                  <a:lnTo>
                    <a:pt x="951" y="479"/>
                  </a:lnTo>
                  <a:lnTo>
                    <a:pt x="969" y="497"/>
                  </a:lnTo>
                  <a:lnTo>
                    <a:pt x="981" y="497"/>
                  </a:lnTo>
                  <a:lnTo>
                    <a:pt x="987" y="491"/>
                  </a:lnTo>
                  <a:lnTo>
                    <a:pt x="1005" y="485"/>
                  </a:lnTo>
                  <a:lnTo>
                    <a:pt x="1017" y="473"/>
                  </a:lnTo>
                  <a:lnTo>
                    <a:pt x="1034" y="467"/>
                  </a:lnTo>
                  <a:lnTo>
                    <a:pt x="1064" y="473"/>
                  </a:lnTo>
                  <a:lnTo>
                    <a:pt x="1070" y="479"/>
                  </a:lnTo>
                  <a:lnTo>
                    <a:pt x="1094" y="479"/>
                  </a:lnTo>
                  <a:lnTo>
                    <a:pt x="1118" y="485"/>
                  </a:lnTo>
                  <a:lnTo>
                    <a:pt x="1130" y="473"/>
                  </a:lnTo>
                  <a:lnTo>
                    <a:pt x="1112" y="461"/>
                  </a:lnTo>
                  <a:lnTo>
                    <a:pt x="1118" y="443"/>
                  </a:lnTo>
                  <a:lnTo>
                    <a:pt x="1148" y="449"/>
                  </a:lnTo>
                  <a:lnTo>
                    <a:pt x="1172" y="455"/>
                  </a:lnTo>
                  <a:lnTo>
                    <a:pt x="1184" y="467"/>
                  </a:lnTo>
                  <a:lnTo>
                    <a:pt x="1208" y="479"/>
                  </a:lnTo>
                  <a:lnTo>
                    <a:pt x="1232" y="473"/>
                  </a:lnTo>
                  <a:lnTo>
                    <a:pt x="1280" y="479"/>
                  </a:lnTo>
                  <a:lnTo>
                    <a:pt x="1286" y="491"/>
                  </a:lnTo>
                  <a:lnTo>
                    <a:pt x="1322" y="497"/>
                  </a:lnTo>
                  <a:lnTo>
                    <a:pt x="1340" y="491"/>
                  </a:lnTo>
                  <a:lnTo>
                    <a:pt x="1357" y="491"/>
                  </a:lnTo>
                  <a:lnTo>
                    <a:pt x="1375" y="479"/>
                  </a:lnTo>
                  <a:lnTo>
                    <a:pt x="1399" y="485"/>
                  </a:lnTo>
                  <a:lnTo>
                    <a:pt x="1417" y="485"/>
                  </a:lnTo>
                  <a:lnTo>
                    <a:pt x="1441" y="491"/>
                  </a:lnTo>
                  <a:lnTo>
                    <a:pt x="1453" y="479"/>
                  </a:lnTo>
                  <a:lnTo>
                    <a:pt x="1447" y="461"/>
                  </a:lnTo>
                  <a:lnTo>
                    <a:pt x="1447" y="437"/>
                  </a:lnTo>
                  <a:lnTo>
                    <a:pt x="1435" y="431"/>
                  </a:lnTo>
                  <a:lnTo>
                    <a:pt x="1429" y="431"/>
                  </a:lnTo>
                  <a:lnTo>
                    <a:pt x="1441" y="419"/>
                  </a:lnTo>
                  <a:lnTo>
                    <a:pt x="1459" y="419"/>
                  </a:lnTo>
                  <a:lnTo>
                    <a:pt x="1477" y="419"/>
                  </a:lnTo>
                  <a:lnTo>
                    <a:pt x="1519" y="431"/>
                  </a:lnTo>
                  <a:lnTo>
                    <a:pt x="1531" y="443"/>
                  </a:lnTo>
                  <a:lnTo>
                    <a:pt x="1549" y="455"/>
                  </a:lnTo>
                  <a:lnTo>
                    <a:pt x="1567" y="467"/>
                  </a:lnTo>
                  <a:lnTo>
                    <a:pt x="1579" y="485"/>
                  </a:lnTo>
                  <a:lnTo>
                    <a:pt x="1597" y="491"/>
                  </a:lnTo>
                  <a:lnTo>
                    <a:pt x="1627" y="497"/>
                  </a:lnTo>
                  <a:lnTo>
                    <a:pt x="1645" y="503"/>
                  </a:lnTo>
                  <a:lnTo>
                    <a:pt x="1663" y="527"/>
                  </a:lnTo>
                  <a:lnTo>
                    <a:pt x="1686" y="521"/>
                  </a:lnTo>
                  <a:lnTo>
                    <a:pt x="1710" y="515"/>
                  </a:lnTo>
                  <a:lnTo>
                    <a:pt x="1722" y="533"/>
                  </a:lnTo>
                  <a:lnTo>
                    <a:pt x="1722" y="557"/>
                  </a:lnTo>
                  <a:lnTo>
                    <a:pt x="1728" y="574"/>
                  </a:lnTo>
                  <a:lnTo>
                    <a:pt x="1704" y="574"/>
                  </a:lnTo>
                  <a:lnTo>
                    <a:pt x="1704" y="586"/>
                  </a:lnTo>
                  <a:lnTo>
                    <a:pt x="1716" y="604"/>
                  </a:lnTo>
                  <a:lnTo>
                    <a:pt x="1722" y="616"/>
                  </a:lnTo>
                  <a:lnTo>
                    <a:pt x="1716" y="622"/>
                  </a:lnTo>
                  <a:lnTo>
                    <a:pt x="1722" y="628"/>
                  </a:lnTo>
                  <a:lnTo>
                    <a:pt x="1722" y="634"/>
                  </a:lnTo>
                  <a:lnTo>
                    <a:pt x="1722" y="628"/>
                  </a:lnTo>
                  <a:lnTo>
                    <a:pt x="1734" y="616"/>
                  </a:lnTo>
                  <a:lnTo>
                    <a:pt x="1740" y="610"/>
                  </a:lnTo>
                  <a:lnTo>
                    <a:pt x="1746" y="622"/>
                  </a:lnTo>
                  <a:lnTo>
                    <a:pt x="1758" y="622"/>
                  </a:lnTo>
                  <a:lnTo>
                    <a:pt x="1776" y="616"/>
                  </a:lnTo>
                  <a:lnTo>
                    <a:pt x="1782" y="604"/>
                  </a:lnTo>
                  <a:lnTo>
                    <a:pt x="1788" y="586"/>
                  </a:lnTo>
                  <a:lnTo>
                    <a:pt x="1788" y="568"/>
                  </a:lnTo>
                  <a:lnTo>
                    <a:pt x="1794" y="533"/>
                  </a:lnTo>
                  <a:lnTo>
                    <a:pt x="1794" y="515"/>
                  </a:lnTo>
                  <a:lnTo>
                    <a:pt x="1788" y="497"/>
                  </a:lnTo>
                  <a:lnTo>
                    <a:pt x="1776" y="479"/>
                  </a:lnTo>
                  <a:lnTo>
                    <a:pt x="1770" y="473"/>
                  </a:lnTo>
                  <a:lnTo>
                    <a:pt x="1764" y="461"/>
                  </a:lnTo>
                  <a:lnTo>
                    <a:pt x="1758" y="443"/>
                  </a:lnTo>
                  <a:lnTo>
                    <a:pt x="1746" y="431"/>
                  </a:lnTo>
                  <a:lnTo>
                    <a:pt x="1728" y="419"/>
                  </a:lnTo>
                  <a:lnTo>
                    <a:pt x="1740" y="425"/>
                  </a:lnTo>
                  <a:lnTo>
                    <a:pt x="1698" y="401"/>
                  </a:lnTo>
                  <a:lnTo>
                    <a:pt x="1680" y="401"/>
                  </a:lnTo>
                  <a:lnTo>
                    <a:pt x="1686" y="407"/>
                  </a:lnTo>
                  <a:lnTo>
                    <a:pt x="1674" y="413"/>
                  </a:lnTo>
                  <a:lnTo>
                    <a:pt x="1674" y="407"/>
                  </a:lnTo>
                  <a:lnTo>
                    <a:pt x="1663" y="407"/>
                  </a:lnTo>
                  <a:lnTo>
                    <a:pt x="1651" y="395"/>
                  </a:lnTo>
                  <a:lnTo>
                    <a:pt x="1627" y="389"/>
                  </a:lnTo>
                  <a:lnTo>
                    <a:pt x="1633" y="377"/>
                  </a:lnTo>
                  <a:lnTo>
                    <a:pt x="1633" y="359"/>
                  </a:lnTo>
                  <a:lnTo>
                    <a:pt x="1639" y="347"/>
                  </a:lnTo>
                  <a:lnTo>
                    <a:pt x="1645" y="335"/>
                  </a:lnTo>
                  <a:lnTo>
                    <a:pt x="1639" y="323"/>
                  </a:lnTo>
                  <a:lnTo>
                    <a:pt x="1645" y="311"/>
                  </a:lnTo>
                  <a:lnTo>
                    <a:pt x="1669" y="305"/>
                  </a:lnTo>
                  <a:lnTo>
                    <a:pt x="1686" y="305"/>
                  </a:lnTo>
                  <a:lnTo>
                    <a:pt x="1692" y="305"/>
                  </a:lnTo>
                  <a:lnTo>
                    <a:pt x="1698" y="305"/>
                  </a:lnTo>
                  <a:lnTo>
                    <a:pt x="1734" y="305"/>
                  </a:lnTo>
                  <a:lnTo>
                    <a:pt x="1734" y="299"/>
                  </a:lnTo>
                  <a:lnTo>
                    <a:pt x="1758" y="299"/>
                  </a:lnTo>
                  <a:lnTo>
                    <a:pt x="1782" y="305"/>
                  </a:lnTo>
                  <a:lnTo>
                    <a:pt x="1776" y="311"/>
                  </a:lnTo>
                  <a:lnTo>
                    <a:pt x="1782" y="317"/>
                  </a:lnTo>
                  <a:lnTo>
                    <a:pt x="1794" y="311"/>
                  </a:lnTo>
                  <a:lnTo>
                    <a:pt x="1806" y="305"/>
                  </a:lnTo>
                  <a:lnTo>
                    <a:pt x="1830" y="311"/>
                  </a:lnTo>
                  <a:lnTo>
                    <a:pt x="1824" y="305"/>
                  </a:lnTo>
                  <a:lnTo>
                    <a:pt x="1812" y="305"/>
                  </a:lnTo>
                  <a:lnTo>
                    <a:pt x="1806" y="299"/>
                  </a:lnTo>
                  <a:lnTo>
                    <a:pt x="1806" y="281"/>
                  </a:lnTo>
                  <a:lnTo>
                    <a:pt x="1806" y="263"/>
                  </a:lnTo>
                  <a:lnTo>
                    <a:pt x="1836" y="263"/>
                  </a:lnTo>
                  <a:lnTo>
                    <a:pt x="1842" y="257"/>
                  </a:lnTo>
                  <a:lnTo>
                    <a:pt x="1860" y="275"/>
                  </a:lnTo>
                  <a:lnTo>
                    <a:pt x="1872" y="281"/>
                  </a:lnTo>
                  <a:lnTo>
                    <a:pt x="1878" y="263"/>
                  </a:lnTo>
                  <a:lnTo>
                    <a:pt x="1890" y="263"/>
                  </a:lnTo>
                  <a:lnTo>
                    <a:pt x="1872" y="251"/>
                  </a:lnTo>
                  <a:lnTo>
                    <a:pt x="1872" y="245"/>
                  </a:lnTo>
                  <a:lnTo>
                    <a:pt x="1902" y="251"/>
                  </a:lnTo>
                  <a:lnTo>
                    <a:pt x="1890" y="251"/>
                  </a:lnTo>
                  <a:lnTo>
                    <a:pt x="1914" y="275"/>
                  </a:lnTo>
                  <a:lnTo>
                    <a:pt x="1902" y="281"/>
                  </a:lnTo>
                  <a:lnTo>
                    <a:pt x="1902" y="299"/>
                  </a:lnTo>
                  <a:lnTo>
                    <a:pt x="1896" y="311"/>
                  </a:lnTo>
                  <a:lnTo>
                    <a:pt x="1896" y="329"/>
                  </a:lnTo>
                  <a:lnTo>
                    <a:pt x="1884" y="335"/>
                  </a:lnTo>
                  <a:lnTo>
                    <a:pt x="1890" y="341"/>
                  </a:lnTo>
                  <a:lnTo>
                    <a:pt x="1890" y="353"/>
                  </a:lnTo>
                  <a:lnTo>
                    <a:pt x="1902" y="365"/>
                  </a:lnTo>
                  <a:lnTo>
                    <a:pt x="1914" y="383"/>
                  </a:lnTo>
                  <a:lnTo>
                    <a:pt x="1938" y="401"/>
                  </a:lnTo>
                  <a:lnTo>
                    <a:pt x="1962" y="425"/>
                  </a:lnTo>
                  <a:lnTo>
                    <a:pt x="1986" y="443"/>
                  </a:lnTo>
                  <a:lnTo>
                    <a:pt x="2009" y="461"/>
                  </a:lnTo>
                  <a:lnTo>
                    <a:pt x="2015" y="449"/>
                  </a:lnTo>
                  <a:lnTo>
                    <a:pt x="2003" y="425"/>
                  </a:lnTo>
                  <a:lnTo>
                    <a:pt x="2009" y="419"/>
                  </a:lnTo>
                  <a:lnTo>
                    <a:pt x="2015" y="425"/>
                  </a:lnTo>
                  <a:lnTo>
                    <a:pt x="2015" y="419"/>
                  </a:lnTo>
                  <a:lnTo>
                    <a:pt x="1997" y="401"/>
                  </a:lnTo>
                  <a:lnTo>
                    <a:pt x="2021" y="395"/>
                  </a:lnTo>
                  <a:lnTo>
                    <a:pt x="1997" y="371"/>
                  </a:lnTo>
                  <a:lnTo>
                    <a:pt x="1992" y="365"/>
                  </a:lnTo>
                  <a:lnTo>
                    <a:pt x="1997" y="359"/>
                  </a:lnTo>
                  <a:lnTo>
                    <a:pt x="1997" y="365"/>
                  </a:lnTo>
                  <a:lnTo>
                    <a:pt x="2009" y="365"/>
                  </a:lnTo>
                  <a:lnTo>
                    <a:pt x="1992" y="353"/>
                  </a:lnTo>
                  <a:lnTo>
                    <a:pt x="1986" y="353"/>
                  </a:lnTo>
                  <a:lnTo>
                    <a:pt x="1974" y="335"/>
                  </a:lnTo>
                  <a:lnTo>
                    <a:pt x="1962" y="335"/>
                  </a:lnTo>
                  <a:lnTo>
                    <a:pt x="1950" y="329"/>
                  </a:lnTo>
                  <a:lnTo>
                    <a:pt x="1938" y="311"/>
                  </a:lnTo>
                  <a:lnTo>
                    <a:pt x="1932" y="299"/>
                  </a:lnTo>
                  <a:lnTo>
                    <a:pt x="1944" y="293"/>
                  </a:lnTo>
                  <a:lnTo>
                    <a:pt x="1956" y="299"/>
                  </a:lnTo>
                  <a:lnTo>
                    <a:pt x="1950" y="293"/>
                  </a:lnTo>
                  <a:lnTo>
                    <a:pt x="1956" y="287"/>
                  </a:lnTo>
                  <a:lnTo>
                    <a:pt x="1974" y="299"/>
                  </a:lnTo>
                  <a:lnTo>
                    <a:pt x="1974" y="287"/>
                  </a:lnTo>
                  <a:lnTo>
                    <a:pt x="1997" y="281"/>
                  </a:lnTo>
                  <a:lnTo>
                    <a:pt x="2021" y="293"/>
                  </a:lnTo>
                  <a:lnTo>
                    <a:pt x="2021" y="287"/>
                  </a:lnTo>
                  <a:lnTo>
                    <a:pt x="2027" y="275"/>
                  </a:lnTo>
                  <a:lnTo>
                    <a:pt x="2027" y="269"/>
                  </a:lnTo>
                  <a:lnTo>
                    <a:pt x="2033" y="263"/>
                  </a:lnTo>
                  <a:lnTo>
                    <a:pt x="2045" y="257"/>
                  </a:lnTo>
                  <a:lnTo>
                    <a:pt x="2063" y="245"/>
                  </a:lnTo>
                  <a:lnTo>
                    <a:pt x="2051" y="245"/>
                  </a:lnTo>
                  <a:lnTo>
                    <a:pt x="2057" y="245"/>
                  </a:lnTo>
                  <a:lnTo>
                    <a:pt x="2087" y="251"/>
                  </a:lnTo>
                  <a:lnTo>
                    <a:pt x="2093" y="245"/>
                  </a:lnTo>
                  <a:lnTo>
                    <a:pt x="2075" y="239"/>
                  </a:lnTo>
                  <a:lnTo>
                    <a:pt x="2063" y="233"/>
                  </a:lnTo>
                  <a:lnTo>
                    <a:pt x="2051" y="227"/>
                  </a:lnTo>
                  <a:lnTo>
                    <a:pt x="2027" y="215"/>
                  </a:lnTo>
                  <a:lnTo>
                    <a:pt x="2009" y="209"/>
                  </a:lnTo>
                  <a:lnTo>
                    <a:pt x="2021" y="209"/>
                  </a:lnTo>
                  <a:lnTo>
                    <a:pt x="2033" y="209"/>
                  </a:lnTo>
                  <a:lnTo>
                    <a:pt x="2009" y="192"/>
                  </a:lnTo>
                  <a:lnTo>
                    <a:pt x="1986" y="174"/>
                  </a:lnTo>
                  <a:lnTo>
                    <a:pt x="1962" y="156"/>
                  </a:lnTo>
                  <a:lnTo>
                    <a:pt x="1932" y="138"/>
                  </a:lnTo>
                  <a:close/>
                </a:path>
              </a:pathLst>
            </a:custGeom>
            <a:solidFill>
              <a:srgbClr val="990033"/>
            </a:solidFill>
            <a:ln w="9525">
              <a:solidFill>
                <a:srgbClr val="000000"/>
              </a:solidFill>
              <a:prstDash val="solid"/>
              <a:round/>
              <a:headEnd/>
              <a:tailEnd/>
            </a:ln>
          </p:spPr>
          <p:txBody>
            <a:bodyPr/>
            <a:lstStyle/>
            <a:p>
              <a:endParaRPr lang="en-US"/>
            </a:p>
          </p:txBody>
        </p:sp>
        <p:sp>
          <p:nvSpPr>
            <p:cNvPr id="11653" name="Freeform 407"/>
            <p:cNvSpPr>
              <a:spLocks noChangeAspect="1"/>
            </p:cNvSpPr>
            <p:nvPr/>
          </p:nvSpPr>
          <p:spPr bwMode="auto">
            <a:xfrm>
              <a:off x="4656" y="1399"/>
              <a:ext cx="145" cy="183"/>
            </a:xfrm>
            <a:custGeom>
              <a:avLst/>
              <a:gdLst>
                <a:gd name="T0" fmla="*/ 135 w 144"/>
                <a:gd name="T1" fmla="*/ 342 h 162"/>
                <a:gd name="T2" fmla="*/ 117 w 144"/>
                <a:gd name="T3" fmla="*/ 287 h 162"/>
                <a:gd name="T4" fmla="*/ 99 w 144"/>
                <a:gd name="T5" fmla="*/ 234 h 162"/>
                <a:gd name="T6" fmla="*/ 81 w 144"/>
                <a:gd name="T7" fmla="*/ 180 h 162"/>
                <a:gd name="T8" fmla="*/ 48 w 144"/>
                <a:gd name="T9" fmla="*/ 143 h 162"/>
                <a:gd name="T10" fmla="*/ 48 w 144"/>
                <a:gd name="T11" fmla="*/ 125 h 162"/>
                <a:gd name="T12" fmla="*/ 24 w 144"/>
                <a:gd name="T13" fmla="*/ 53 h 162"/>
                <a:gd name="T14" fmla="*/ 6 w 144"/>
                <a:gd name="T15" fmla="*/ 0 h 162"/>
                <a:gd name="T16" fmla="*/ 0 w 144"/>
                <a:gd name="T17" fmla="*/ 18 h 162"/>
                <a:gd name="T18" fmla="*/ 18 w 144"/>
                <a:gd name="T19" fmla="*/ 53 h 162"/>
                <a:gd name="T20" fmla="*/ 12 w 144"/>
                <a:gd name="T21" fmla="*/ 70 h 162"/>
                <a:gd name="T22" fmla="*/ 6 w 144"/>
                <a:gd name="T23" fmla="*/ 70 h 162"/>
                <a:gd name="T24" fmla="*/ 42 w 144"/>
                <a:gd name="T25" fmla="*/ 162 h 162"/>
                <a:gd name="T26" fmla="*/ 54 w 144"/>
                <a:gd name="T27" fmla="*/ 214 h 162"/>
                <a:gd name="T28" fmla="*/ 81 w 144"/>
                <a:gd name="T29" fmla="*/ 270 h 162"/>
                <a:gd name="T30" fmla="*/ 93 w 144"/>
                <a:gd name="T31" fmla="*/ 324 h 162"/>
                <a:gd name="T32" fmla="*/ 105 w 144"/>
                <a:gd name="T33" fmla="*/ 375 h 162"/>
                <a:gd name="T34" fmla="*/ 117 w 144"/>
                <a:gd name="T35" fmla="*/ 432 h 162"/>
                <a:gd name="T36" fmla="*/ 129 w 144"/>
                <a:gd name="T37" fmla="*/ 486 h 162"/>
                <a:gd name="T38" fmla="*/ 135 w 144"/>
                <a:gd name="T39" fmla="*/ 486 h 162"/>
                <a:gd name="T40" fmla="*/ 135 w 144"/>
                <a:gd name="T41" fmla="*/ 450 h 162"/>
                <a:gd name="T42" fmla="*/ 147 w 144"/>
                <a:gd name="T43" fmla="*/ 467 h 162"/>
                <a:gd name="T44" fmla="*/ 153 w 144"/>
                <a:gd name="T45" fmla="*/ 486 h 162"/>
                <a:gd name="T46" fmla="*/ 141 w 144"/>
                <a:gd name="T47" fmla="*/ 450 h 162"/>
                <a:gd name="T48" fmla="*/ 111 w 144"/>
                <a:gd name="T49" fmla="*/ 375 h 162"/>
                <a:gd name="T50" fmla="*/ 105 w 144"/>
                <a:gd name="T51" fmla="*/ 305 h 162"/>
                <a:gd name="T52" fmla="*/ 111 w 144"/>
                <a:gd name="T53" fmla="*/ 305 h 162"/>
                <a:gd name="T54" fmla="*/ 129 w 144"/>
                <a:gd name="T55" fmla="*/ 324 h 162"/>
                <a:gd name="T56" fmla="*/ 135 w 144"/>
                <a:gd name="T57" fmla="*/ 342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4" h="162">
                  <a:moveTo>
                    <a:pt x="126" y="114"/>
                  </a:moveTo>
                  <a:lnTo>
                    <a:pt x="108" y="96"/>
                  </a:lnTo>
                  <a:lnTo>
                    <a:pt x="90" y="78"/>
                  </a:lnTo>
                  <a:lnTo>
                    <a:pt x="72" y="60"/>
                  </a:lnTo>
                  <a:lnTo>
                    <a:pt x="48" y="48"/>
                  </a:lnTo>
                  <a:lnTo>
                    <a:pt x="48" y="42"/>
                  </a:lnTo>
                  <a:lnTo>
                    <a:pt x="24" y="18"/>
                  </a:lnTo>
                  <a:lnTo>
                    <a:pt x="6" y="0"/>
                  </a:lnTo>
                  <a:lnTo>
                    <a:pt x="0" y="6"/>
                  </a:lnTo>
                  <a:lnTo>
                    <a:pt x="18" y="18"/>
                  </a:lnTo>
                  <a:lnTo>
                    <a:pt x="12" y="24"/>
                  </a:lnTo>
                  <a:lnTo>
                    <a:pt x="6" y="24"/>
                  </a:lnTo>
                  <a:lnTo>
                    <a:pt x="42" y="54"/>
                  </a:lnTo>
                  <a:lnTo>
                    <a:pt x="54" y="72"/>
                  </a:lnTo>
                  <a:lnTo>
                    <a:pt x="72" y="90"/>
                  </a:lnTo>
                  <a:lnTo>
                    <a:pt x="84" y="108"/>
                  </a:lnTo>
                  <a:lnTo>
                    <a:pt x="96" y="126"/>
                  </a:lnTo>
                  <a:lnTo>
                    <a:pt x="108" y="144"/>
                  </a:lnTo>
                  <a:lnTo>
                    <a:pt x="120" y="162"/>
                  </a:lnTo>
                  <a:lnTo>
                    <a:pt x="126" y="162"/>
                  </a:lnTo>
                  <a:lnTo>
                    <a:pt x="126" y="150"/>
                  </a:lnTo>
                  <a:lnTo>
                    <a:pt x="138" y="156"/>
                  </a:lnTo>
                  <a:lnTo>
                    <a:pt x="144" y="162"/>
                  </a:lnTo>
                  <a:lnTo>
                    <a:pt x="132" y="150"/>
                  </a:lnTo>
                  <a:lnTo>
                    <a:pt x="102" y="126"/>
                  </a:lnTo>
                  <a:lnTo>
                    <a:pt x="96" y="102"/>
                  </a:lnTo>
                  <a:lnTo>
                    <a:pt x="102" y="102"/>
                  </a:lnTo>
                  <a:lnTo>
                    <a:pt x="120" y="108"/>
                  </a:lnTo>
                  <a:lnTo>
                    <a:pt x="126" y="114"/>
                  </a:lnTo>
                  <a:close/>
                </a:path>
              </a:pathLst>
            </a:custGeom>
            <a:solidFill>
              <a:srgbClr val="990033"/>
            </a:solidFill>
            <a:ln w="9525">
              <a:solidFill>
                <a:srgbClr val="000000"/>
              </a:solidFill>
              <a:prstDash val="solid"/>
              <a:round/>
              <a:headEnd/>
              <a:tailEnd/>
            </a:ln>
          </p:spPr>
          <p:txBody>
            <a:bodyPr/>
            <a:lstStyle/>
            <a:p>
              <a:endParaRPr lang="en-US"/>
            </a:p>
          </p:txBody>
        </p:sp>
        <p:sp>
          <p:nvSpPr>
            <p:cNvPr id="11654" name="Freeform 408"/>
            <p:cNvSpPr>
              <a:spLocks noChangeAspect="1"/>
            </p:cNvSpPr>
            <p:nvPr/>
          </p:nvSpPr>
          <p:spPr bwMode="auto">
            <a:xfrm>
              <a:off x="3176" y="961"/>
              <a:ext cx="158" cy="67"/>
            </a:xfrm>
            <a:custGeom>
              <a:avLst/>
              <a:gdLst>
                <a:gd name="T0" fmla="*/ 182 w 155"/>
                <a:gd name="T1" fmla="*/ 17 h 60"/>
                <a:gd name="T2" fmla="*/ 170 w 155"/>
                <a:gd name="T3" fmla="*/ 32 h 60"/>
                <a:gd name="T4" fmla="*/ 125 w 155"/>
                <a:gd name="T5" fmla="*/ 65 h 60"/>
                <a:gd name="T6" fmla="*/ 96 w 155"/>
                <a:gd name="T7" fmla="*/ 82 h 60"/>
                <a:gd name="T8" fmla="*/ 75 w 155"/>
                <a:gd name="T9" fmla="*/ 82 h 60"/>
                <a:gd name="T10" fmla="*/ 84 w 155"/>
                <a:gd name="T11" fmla="*/ 97 h 60"/>
                <a:gd name="T12" fmla="*/ 84 w 155"/>
                <a:gd name="T13" fmla="*/ 97 h 60"/>
                <a:gd name="T14" fmla="*/ 69 w 155"/>
                <a:gd name="T15" fmla="*/ 97 h 60"/>
                <a:gd name="T16" fmla="*/ 75 w 155"/>
                <a:gd name="T17" fmla="*/ 115 h 60"/>
                <a:gd name="T18" fmla="*/ 57 w 155"/>
                <a:gd name="T19" fmla="*/ 97 h 60"/>
                <a:gd name="T20" fmla="*/ 63 w 155"/>
                <a:gd name="T21" fmla="*/ 131 h 60"/>
                <a:gd name="T22" fmla="*/ 57 w 155"/>
                <a:gd name="T23" fmla="*/ 131 h 60"/>
                <a:gd name="T24" fmla="*/ 63 w 155"/>
                <a:gd name="T25" fmla="*/ 146 h 60"/>
                <a:gd name="T26" fmla="*/ 45 w 155"/>
                <a:gd name="T27" fmla="*/ 131 h 60"/>
                <a:gd name="T28" fmla="*/ 63 w 155"/>
                <a:gd name="T29" fmla="*/ 146 h 60"/>
                <a:gd name="T30" fmla="*/ 51 w 155"/>
                <a:gd name="T31" fmla="*/ 146 h 60"/>
                <a:gd name="T32" fmla="*/ 57 w 155"/>
                <a:gd name="T33" fmla="*/ 163 h 60"/>
                <a:gd name="T34" fmla="*/ 12 w 155"/>
                <a:gd name="T35" fmla="*/ 146 h 60"/>
                <a:gd name="T36" fmla="*/ 18 w 155"/>
                <a:gd name="T37" fmla="*/ 146 h 60"/>
                <a:gd name="T38" fmla="*/ 0 w 155"/>
                <a:gd name="T39" fmla="*/ 146 h 60"/>
                <a:gd name="T40" fmla="*/ 18 w 155"/>
                <a:gd name="T41" fmla="*/ 131 h 60"/>
                <a:gd name="T42" fmla="*/ 24 w 155"/>
                <a:gd name="T43" fmla="*/ 115 h 60"/>
                <a:gd name="T44" fmla="*/ 18 w 155"/>
                <a:gd name="T45" fmla="*/ 115 h 60"/>
                <a:gd name="T46" fmla="*/ 18 w 155"/>
                <a:gd name="T47" fmla="*/ 97 h 60"/>
                <a:gd name="T48" fmla="*/ 39 w 155"/>
                <a:gd name="T49" fmla="*/ 97 h 60"/>
                <a:gd name="T50" fmla="*/ 24 w 155"/>
                <a:gd name="T51" fmla="*/ 97 h 60"/>
                <a:gd name="T52" fmla="*/ 24 w 155"/>
                <a:gd name="T53" fmla="*/ 82 h 60"/>
                <a:gd name="T54" fmla="*/ 18 w 155"/>
                <a:gd name="T55" fmla="*/ 82 h 60"/>
                <a:gd name="T56" fmla="*/ 24 w 155"/>
                <a:gd name="T57" fmla="*/ 82 h 60"/>
                <a:gd name="T58" fmla="*/ 45 w 155"/>
                <a:gd name="T59" fmla="*/ 65 h 60"/>
                <a:gd name="T60" fmla="*/ 69 w 155"/>
                <a:gd name="T61" fmla="*/ 49 h 60"/>
                <a:gd name="T62" fmla="*/ 75 w 155"/>
                <a:gd name="T63" fmla="*/ 32 h 60"/>
                <a:gd name="T64" fmla="*/ 140 w 155"/>
                <a:gd name="T65" fmla="*/ 17 h 60"/>
                <a:gd name="T66" fmla="*/ 164 w 155"/>
                <a:gd name="T67" fmla="*/ 0 h 60"/>
                <a:gd name="T68" fmla="*/ 182 w 155"/>
                <a:gd name="T69" fmla="*/ 17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5" h="60">
                  <a:moveTo>
                    <a:pt x="155" y="6"/>
                  </a:moveTo>
                  <a:lnTo>
                    <a:pt x="143" y="12"/>
                  </a:lnTo>
                  <a:lnTo>
                    <a:pt x="107" y="24"/>
                  </a:lnTo>
                  <a:lnTo>
                    <a:pt x="78" y="30"/>
                  </a:lnTo>
                  <a:lnTo>
                    <a:pt x="66" y="30"/>
                  </a:lnTo>
                  <a:lnTo>
                    <a:pt x="72" y="36"/>
                  </a:lnTo>
                  <a:lnTo>
                    <a:pt x="60" y="36"/>
                  </a:lnTo>
                  <a:lnTo>
                    <a:pt x="66" y="42"/>
                  </a:lnTo>
                  <a:lnTo>
                    <a:pt x="48" y="36"/>
                  </a:lnTo>
                  <a:lnTo>
                    <a:pt x="54" y="48"/>
                  </a:lnTo>
                  <a:lnTo>
                    <a:pt x="48" y="48"/>
                  </a:lnTo>
                  <a:lnTo>
                    <a:pt x="54" y="54"/>
                  </a:lnTo>
                  <a:lnTo>
                    <a:pt x="36" y="48"/>
                  </a:lnTo>
                  <a:lnTo>
                    <a:pt x="54" y="54"/>
                  </a:lnTo>
                  <a:lnTo>
                    <a:pt x="42" y="54"/>
                  </a:lnTo>
                  <a:lnTo>
                    <a:pt x="48" y="60"/>
                  </a:lnTo>
                  <a:lnTo>
                    <a:pt x="12" y="54"/>
                  </a:lnTo>
                  <a:lnTo>
                    <a:pt x="18" y="54"/>
                  </a:lnTo>
                  <a:lnTo>
                    <a:pt x="0" y="54"/>
                  </a:lnTo>
                  <a:lnTo>
                    <a:pt x="18" y="48"/>
                  </a:lnTo>
                  <a:lnTo>
                    <a:pt x="24" y="42"/>
                  </a:lnTo>
                  <a:lnTo>
                    <a:pt x="18" y="42"/>
                  </a:lnTo>
                  <a:lnTo>
                    <a:pt x="18" y="36"/>
                  </a:lnTo>
                  <a:lnTo>
                    <a:pt x="30" y="36"/>
                  </a:lnTo>
                  <a:lnTo>
                    <a:pt x="24" y="36"/>
                  </a:lnTo>
                  <a:lnTo>
                    <a:pt x="24" y="30"/>
                  </a:lnTo>
                  <a:lnTo>
                    <a:pt x="18" y="30"/>
                  </a:lnTo>
                  <a:lnTo>
                    <a:pt x="24" y="30"/>
                  </a:lnTo>
                  <a:lnTo>
                    <a:pt x="36" y="24"/>
                  </a:lnTo>
                  <a:lnTo>
                    <a:pt x="60" y="18"/>
                  </a:lnTo>
                  <a:lnTo>
                    <a:pt x="66" y="12"/>
                  </a:lnTo>
                  <a:lnTo>
                    <a:pt x="119" y="6"/>
                  </a:lnTo>
                  <a:lnTo>
                    <a:pt x="137" y="0"/>
                  </a:lnTo>
                  <a:lnTo>
                    <a:pt x="155" y="6"/>
                  </a:lnTo>
                  <a:close/>
                </a:path>
              </a:pathLst>
            </a:custGeom>
            <a:solidFill>
              <a:srgbClr val="990033"/>
            </a:solidFill>
            <a:ln w="9525">
              <a:solidFill>
                <a:srgbClr val="000000"/>
              </a:solidFill>
              <a:prstDash val="solid"/>
              <a:round/>
              <a:headEnd/>
              <a:tailEnd/>
            </a:ln>
          </p:spPr>
          <p:txBody>
            <a:bodyPr/>
            <a:lstStyle/>
            <a:p>
              <a:endParaRPr lang="en-US"/>
            </a:p>
          </p:txBody>
        </p:sp>
        <p:sp>
          <p:nvSpPr>
            <p:cNvPr id="11655" name="Freeform 409"/>
            <p:cNvSpPr>
              <a:spLocks noChangeAspect="1"/>
            </p:cNvSpPr>
            <p:nvPr/>
          </p:nvSpPr>
          <p:spPr bwMode="auto">
            <a:xfrm>
              <a:off x="3171" y="1028"/>
              <a:ext cx="84" cy="48"/>
            </a:xfrm>
            <a:custGeom>
              <a:avLst/>
              <a:gdLst>
                <a:gd name="T0" fmla="*/ 84 w 84"/>
                <a:gd name="T1" fmla="*/ 139 h 42"/>
                <a:gd name="T2" fmla="*/ 54 w 84"/>
                <a:gd name="T3" fmla="*/ 80 h 42"/>
                <a:gd name="T4" fmla="*/ 42 w 84"/>
                <a:gd name="T5" fmla="*/ 40 h 42"/>
                <a:gd name="T6" fmla="*/ 42 w 84"/>
                <a:gd name="T7" fmla="*/ 19 h 42"/>
                <a:gd name="T8" fmla="*/ 42 w 84"/>
                <a:gd name="T9" fmla="*/ 19 h 42"/>
                <a:gd name="T10" fmla="*/ 48 w 84"/>
                <a:gd name="T11" fmla="*/ 0 h 42"/>
                <a:gd name="T12" fmla="*/ 12 w 84"/>
                <a:gd name="T13" fmla="*/ 0 h 42"/>
                <a:gd name="T14" fmla="*/ 12 w 84"/>
                <a:gd name="T15" fmla="*/ 19 h 42"/>
                <a:gd name="T16" fmla="*/ 6 w 84"/>
                <a:gd name="T17" fmla="*/ 40 h 42"/>
                <a:gd name="T18" fmla="*/ 12 w 84"/>
                <a:gd name="T19" fmla="*/ 40 h 42"/>
                <a:gd name="T20" fmla="*/ 6 w 84"/>
                <a:gd name="T21" fmla="*/ 61 h 42"/>
                <a:gd name="T22" fmla="*/ 0 w 84"/>
                <a:gd name="T23" fmla="*/ 80 h 42"/>
                <a:gd name="T24" fmla="*/ 6 w 84"/>
                <a:gd name="T25" fmla="*/ 98 h 42"/>
                <a:gd name="T26" fmla="*/ 18 w 84"/>
                <a:gd name="T27" fmla="*/ 98 h 42"/>
                <a:gd name="T28" fmla="*/ 24 w 84"/>
                <a:gd name="T29" fmla="*/ 98 h 42"/>
                <a:gd name="T30" fmla="*/ 30 w 84"/>
                <a:gd name="T31" fmla="*/ 98 h 42"/>
                <a:gd name="T32" fmla="*/ 36 w 84"/>
                <a:gd name="T33" fmla="*/ 121 h 42"/>
                <a:gd name="T34" fmla="*/ 36 w 84"/>
                <a:gd name="T35" fmla="*/ 121 h 42"/>
                <a:gd name="T36" fmla="*/ 48 w 84"/>
                <a:gd name="T37" fmla="*/ 139 h 42"/>
                <a:gd name="T38" fmla="*/ 60 w 84"/>
                <a:gd name="T39" fmla="*/ 139 h 42"/>
                <a:gd name="T40" fmla="*/ 66 w 84"/>
                <a:gd name="T41" fmla="*/ 139 h 42"/>
                <a:gd name="T42" fmla="*/ 78 w 84"/>
                <a:gd name="T43" fmla="*/ 139 h 42"/>
                <a:gd name="T44" fmla="*/ 84 w 84"/>
                <a:gd name="T45" fmla="*/ 139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4" h="42">
                  <a:moveTo>
                    <a:pt x="84" y="42"/>
                  </a:moveTo>
                  <a:lnTo>
                    <a:pt x="54" y="24"/>
                  </a:lnTo>
                  <a:lnTo>
                    <a:pt x="42" y="12"/>
                  </a:lnTo>
                  <a:lnTo>
                    <a:pt x="42" y="6"/>
                  </a:lnTo>
                  <a:lnTo>
                    <a:pt x="48" y="0"/>
                  </a:lnTo>
                  <a:lnTo>
                    <a:pt x="12" y="0"/>
                  </a:lnTo>
                  <a:lnTo>
                    <a:pt x="12" y="6"/>
                  </a:lnTo>
                  <a:lnTo>
                    <a:pt x="6" y="12"/>
                  </a:lnTo>
                  <a:lnTo>
                    <a:pt x="12" y="12"/>
                  </a:lnTo>
                  <a:lnTo>
                    <a:pt x="6" y="18"/>
                  </a:lnTo>
                  <a:lnTo>
                    <a:pt x="0" y="24"/>
                  </a:lnTo>
                  <a:lnTo>
                    <a:pt x="6" y="30"/>
                  </a:lnTo>
                  <a:lnTo>
                    <a:pt x="18" y="30"/>
                  </a:lnTo>
                  <a:lnTo>
                    <a:pt x="24" y="30"/>
                  </a:lnTo>
                  <a:lnTo>
                    <a:pt x="30" y="30"/>
                  </a:lnTo>
                  <a:lnTo>
                    <a:pt x="36" y="36"/>
                  </a:lnTo>
                  <a:lnTo>
                    <a:pt x="48" y="42"/>
                  </a:lnTo>
                  <a:lnTo>
                    <a:pt x="60" y="42"/>
                  </a:lnTo>
                  <a:lnTo>
                    <a:pt x="66" y="42"/>
                  </a:lnTo>
                  <a:lnTo>
                    <a:pt x="78" y="42"/>
                  </a:lnTo>
                  <a:lnTo>
                    <a:pt x="84" y="42"/>
                  </a:lnTo>
                  <a:close/>
                </a:path>
              </a:pathLst>
            </a:custGeom>
            <a:solidFill>
              <a:srgbClr val="990033"/>
            </a:solidFill>
            <a:ln w="9525">
              <a:solidFill>
                <a:srgbClr val="000000"/>
              </a:solidFill>
              <a:prstDash val="solid"/>
              <a:round/>
              <a:headEnd/>
              <a:tailEnd/>
            </a:ln>
          </p:spPr>
          <p:txBody>
            <a:bodyPr/>
            <a:lstStyle/>
            <a:p>
              <a:endParaRPr lang="en-US"/>
            </a:p>
          </p:txBody>
        </p:sp>
        <p:sp>
          <p:nvSpPr>
            <p:cNvPr id="11656" name="Freeform 410"/>
            <p:cNvSpPr>
              <a:spLocks noChangeAspect="1"/>
            </p:cNvSpPr>
            <p:nvPr/>
          </p:nvSpPr>
          <p:spPr bwMode="auto">
            <a:xfrm>
              <a:off x="4153" y="974"/>
              <a:ext cx="102" cy="27"/>
            </a:xfrm>
            <a:custGeom>
              <a:avLst/>
              <a:gdLst>
                <a:gd name="T0" fmla="*/ 102 w 102"/>
                <a:gd name="T1" fmla="*/ 37 h 24"/>
                <a:gd name="T2" fmla="*/ 36 w 102"/>
                <a:gd name="T3" fmla="*/ 0 h 24"/>
                <a:gd name="T4" fmla="*/ 48 w 102"/>
                <a:gd name="T5" fmla="*/ 18 h 24"/>
                <a:gd name="T6" fmla="*/ 36 w 102"/>
                <a:gd name="T7" fmla="*/ 18 h 24"/>
                <a:gd name="T8" fmla="*/ 42 w 102"/>
                <a:gd name="T9" fmla="*/ 18 h 24"/>
                <a:gd name="T10" fmla="*/ 12 w 102"/>
                <a:gd name="T11" fmla="*/ 18 h 24"/>
                <a:gd name="T12" fmla="*/ 0 w 102"/>
                <a:gd name="T13" fmla="*/ 18 h 24"/>
                <a:gd name="T14" fmla="*/ 0 w 102"/>
                <a:gd name="T15" fmla="*/ 18 h 24"/>
                <a:gd name="T16" fmla="*/ 6 w 102"/>
                <a:gd name="T17" fmla="*/ 37 h 24"/>
                <a:gd name="T18" fmla="*/ 12 w 102"/>
                <a:gd name="T19" fmla="*/ 53 h 24"/>
                <a:gd name="T20" fmla="*/ 48 w 102"/>
                <a:gd name="T21" fmla="*/ 69 h 24"/>
                <a:gd name="T22" fmla="*/ 54 w 102"/>
                <a:gd name="T23" fmla="*/ 69 h 24"/>
                <a:gd name="T24" fmla="*/ 84 w 102"/>
                <a:gd name="T25" fmla="*/ 53 h 24"/>
                <a:gd name="T26" fmla="*/ 96 w 102"/>
                <a:gd name="T27" fmla="*/ 53 h 24"/>
                <a:gd name="T28" fmla="*/ 90 w 102"/>
                <a:gd name="T29" fmla="*/ 53 h 24"/>
                <a:gd name="T30" fmla="*/ 102 w 102"/>
                <a:gd name="T31" fmla="*/ 53 h 24"/>
                <a:gd name="T32" fmla="*/ 102 w 102"/>
                <a:gd name="T33" fmla="*/ 37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24">
                  <a:moveTo>
                    <a:pt x="102" y="12"/>
                  </a:moveTo>
                  <a:lnTo>
                    <a:pt x="36" y="0"/>
                  </a:lnTo>
                  <a:lnTo>
                    <a:pt x="48" y="6"/>
                  </a:lnTo>
                  <a:lnTo>
                    <a:pt x="36" y="6"/>
                  </a:lnTo>
                  <a:lnTo>
                    <a:pt x="42" y="6"/>
                  </a:lnTo>
                  <a:lnTo>
                    <a:pt x="12" y="6"/>
                  </a:lnTo>
                  <a:lnTo>
                    <a:pt x="0" y="6"/>
                  </a:lnTo>
                  <a:lnTo>
                    <a:pt x="6" y="12"/>
                  </a:lnTo>
                  <a:lnTo>
                    <a:pt x="12" y="18"/>
                  </a:lnTo>
                  <a:lnTo>
                    <a:pt x="48" y="24"/>
                  </a:lnTo>
                  <a:lnTo>
                    <a:pt x="54" y="24"/>
                  </a:lnTo>
                  <a:lnTo>
                    <a:pt x="84" y="18"/>
                  </a:lnTo>
                  <a:lnTo>
                    <a:pt x="96" y="18"/>
                  </a:lnTo>
                  <a:lnTo>
                    <a:pt x="90" y="18"/>
                  </a:lnTo>
                  <a:lnTo>
                    <a:pt x="102" y="18"/>
                  </a:lnTo>
                  <a:lnTo>
                    <a:pt x="102" y="12"/>
                  </a:lnTo>
                  <a:close/>
                </a:path>
              </a:pathLst>
            </a:custGeom>
            <a:solidFill>
              <a:srgbClr val="6F73BF"/>
            </a:solidFill>
            <a:ln w="9525">
              <a:solidFill>
                <a:srgbClr val="000000"/>
              </a:solidFill>
              <a:prstDash val="solid"/>
              <a:round/>
              <a:headEnd/>
              <a:tailEnd/>
            </a:ln>
          </p:spPr>
          <p:txBody>
            <a:bodyPr/>
            <a:lstStyle/>
            <a:p>
              <a:endParaRPr lang="en-US"/>
            </a:p>
          </p:txBody>
        </p:sp>
        <p:sp>
          <p:nvSpPr>
            <p:cNvPr id="11657" name="Freeform 411"/>
            <p:cNvSpPr>
              <a:spLocks noChangeAspect="1"/>
            </p:cNvSpPr>
            <p:nvPr/>
          </p:nvSpPr>
          <p:spPr bwMode="auto">
            <a:xfrm>
              <a:off x="3571" y="914"/>
              <a:ext cx="77" cy="20"/>
            </a:xfrm>
            <a:custGeom>
              <a:avLst/>
              <a:gdLst>
                <a:gd name="T0" fmla="*/ 65 w 77"/>
                <a:gd name="T1" fmla="*/ 16 h 18"/>
                <a:gd name="T2" fmla="*/ 47 w 77"/>
                <a:gd name="T3" fmla="*/ 0 h 18"/>
                <a:gd name="T4" fmla="*/ 36 w 77"/>
                <a:gd name="T5" fmla="*/ 16 h 18"/>
                <a:gd name="T6" fmla="*/ 30 w 77"/>
                <a:gd name="T7" fmla="*/ 0 h 18"/>
                <a:gd name="T8" fmla="*/ 0 w 77"/>
                <a:gd name="T9" fmla="*/ 0 h 18"/>
                <a:gd name="T10" fmla="*/ 0 w 77"/>
                <a:gd name="T11" fmla="*/ 16 h 18"/>
                <a:gd name="T12" fmla="*/ 6 w 77"/>
                <a:gd name="T13" fmla="*/ 16 h 18"/>
                <a:gd name="T14" fmla="*/ 24 w 77"/>
                <a:gd name="T15" fmla="*/ 30 h 18"/>
                <a:gd name="T16" fmla="*/ 77 w 77"/>
                <a:gd name="T17" fmla="*/ 46 h 18"/>
                <a:gd name="T18" fmla="*/ 71 w 77"/>
                <a:gd name="T19" fmla="*/ 30 h 18"/>
                <a:gd name="T20" fmla="*/ 65 w 77"/>
                <a:gd name="T21" fmla="*/ 16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18">
                  <a:moveTo>
                    <a:pt x="65" y="6"/>
                  </a:moveTo>
                  <a:lnTo>
                    <a:pt x="47" y="0"/>
                  </a:lnTo>
                  <a:lnTo>
                    <a:pt x="36" y="6"/>
                  </a:lnTo>
                  <a:lnTo>
                    <a:pt x="30" y="0"/>
                  </a:lnTo>
                  <a:lnTo>
                    <a:pt x="0" y="0"/>
                  </a:lnTo>
                  <a:lnTo>
                    <a:pt x="0" y="6"/>
                  </a:lnTo>
                  <a:lnTo>
                    <a:pt x="6" y="6"/>
                  </a:lnTo>
                  <a:lnTo>
                    <a:pt x="24" y="12"/>
                  </a:lnTo>
                  <a:lnTo>
                    <a:pt x="77" y="18"/>
                  </a:lnTo>
                  <a:lnTo>
                    <a:pt x="71" y="12"/>
                  </a:lnTo>
                  <a:lnTo>
                    <a:pt x="65" y="6"/>
                  </a:lnTo>
                  <a:close/>
                </a:path>
              </a:pathLst>
            </a:custGeom>
            <a:solidFill>
              <a:srgbClr val="990033"/>
            </a:solidFill>
            <a:ln w="9525">
              <a:solidFill>
                <a:srgbClr val="000000"/>
              </a:solidFill>
              <a:prstDash val="solid"/>
              <a:round/>
              <a:headEnd/>
              <a:tailEnd/>
            </a:ln>
          </p:spPr>
          <p:txBody>
            <a:bodyPr/>
            <a:lstStyle/>
            <a:p>
              <a:endParaRPr lang="en-US"/>
            </a:p>
          </p:txBody>
        </p:sp>
        <p:sp>
          <p:nvSpPr>
            <p:cNvPr id="11658" name="Freeform 412"/>
            <p:cNvSpPr>
              <a:spLocks noChangeAspect="1"/>
            </p:cNvSpPr>
            <p:nvPr/>
          </p:nvSpPr>
          <p:spPr bwMode="auto">
            <a:xfrm>
              <a:off x="3661" y="920"/>
              <a:ext cx="62" cy="27"/>
            </a:xfrm>
            <a:custGeom>
              <a:avLst/>
              <a:gdLst>
                <a:gd name="T0" fmla="*/ 79 w 60"/>
                <a:gd name="T1" fmla="*/ 37 h 24"/>
                <a:gd name="T2" fmla="*/ 39 w 60"/>
                <a:gd name="T3" fmla="*/ 18 h 24"/>
                <a:gd name="T4" fmla="*/ 27 w 60"/>
                <a:gd name="T5" fmla="*/ 37 h 24"/>
                <a:gd name="T6" fmla="*/ 27 w 60"/>
                <a:gd name="T7" fmla="*/ 18 h 24"/>
                <a:gd name="T8" fmla="*/ 6 w 60"/>
                <a:gd name="T9" fmla="*/ 0 h 24"/>
                <a:gd name="T10" fmla="*/ 12 w 60"/>
                <a:gd name="T11" fmla="*/ 18 h 24"/>
                <a:gd name="T12" fmla="*/ 0 w 60"/>
                <a:gd name="T13" fmla="*/ 18 h 24"/>
                <a:gd name="T14" fmla="*/ 0 w 60"/>
                <a:gd name="T15" fmla="*/ 18 h 24"/>
                <a:gd name="T16" fmla="*/ 6 w 60"/>
                <a:gd name="T17" fmla="*/ 37 h 24"/>
                <a:gd name="T18" fmla="*/ 0 w 60"/>
                <a:gd name="T19" fmla="*/ 53 h 24"/>
                <a:gd name="T20" fmla="*/ 6 w 60"/>
                <a:gd name="T21" fmla="*/ 69 h 24"/>
                <a:gd name="T22" fmla="*/ 79 w 60"/>
                <a:gd name="T23" fmla="*/ 53 h 24"/>
                <a:gd name="T24" fmla="*/ 79 w 60"/>
                <a:gd name="T25" fmla="*/ 37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24">
                  <a:moveTo>
                    <a:pt x="60" y="12"/>
                  </a:moveTo>
                  <a:lnTo>
                    <a:pt x="30" y="6"/>
                  </a:lnTo>
                  <a:lnTo>
                    <a:pt x="18" y="12"/>
                  </a:lnTo>
                  <a:lnTo>
                    <a:pt x="18" y="6"/>
                  </a:lnTo>
                  <a:lnTo>
                    <a:pt x="6" y="0"/>
                  </a:lnTo>
                  <a:lnTo>
                    <a:pt x="12" y="6"/>
                  </a:lnTo>
                  <a:lnTo>
                    <a:pt x="0" y="6"/>
                  </a:lnTo>
                  <a:lnTo>
                    <a:pt x="6" y="12"/>
                  </a:lnTo>
                  <a:lnTo>
                    <a:pt x="0" y="18"/>
                  </a:lnTo>
                  <a:lnTo>
                    <a:pt x="6" y="24"/>
                  </a:lnTo>
                  <a:lnTo>
                    <a:pt x="60" y="18"/>
                  </a:lnTo>
                  <a:lnTo>
                    <a:pt x="60" y="12"/>
                  </a:lnTo>
                  <a:close/>
                </a:path>
              </a:pathLst>
            </a:custGeom>
            <a:solidFill>
              <a:srgbClr val="990033"/>
            </a:solidFill>
            <a:ln w="9525">
              <a:solidFill>
                <a:srgbClr val="000000"/>
              </a:solidFill>
              <a:prstDash val="solid"/>
              <a:round/>
              <a:headEnd/>
              <a:tailEnd/>
            </a:ln>
          </p:spPr>
          <p:txBody>
            <a:bodyPr/>
            <a:lstStyle/>
            <a:p>
              <a:endParaRPr lang="en-US"/>
            </a:p>
          </p:txBody>
        </p:sp>
        <p:sp>
          <p:nvSpPr>
            <p:cNvPr id="11659" name="Freeform 413"/>
            <p:cNvSpPr>
              <a:spLocks noChangeAspect="1"/>
            </p:cNvSpPr>
            <p:nvPr/>
          </p:nvSpPr>
          <p:spPr bwMode="auto">
            <a:xfrm>
              <a:off x="3535" y="900"/>
              <a:ext cx="67" cy="14"/>
            </a:xfrm>
            <a:custGeom>
              <a:avLst/>
              <a:gdLst>
                <a:gd name="T0" fmla="*/ 75 w 66"/>
                <a:gd name="T1" fmla="*/ 25 h 12"/>
                <a:gd name="T2" fmla="*/ 45 w 66"/>
                <a:gd name="T3" fmla="*/ 0 h 12"/>
                <a:gd name="T4" fmla="*/ 6 w 66"/>
                <a:gd name="T5" fmla="*/ 0 h 12"/>
                <a:gd name="T6" fmla="*/ 12 w 66"/>
                <a:gd name="T7" fmla="*/ 0 h 12"/>
                <a:gd name="T8" fmla="*/ 12 w 66"/>
                <a:gd name="T9" fmla="*/ 25 h 12"/>
                <a:gd name="T10" fmla="*/ 0 w 66"/>
                <a:gd name="T11" fmla="*/ 25 h 12"/>
                <a:gd name="T12" fmla="*/ 18 w 66"/>
                <a:gd name="T13" fmla="*/ 25 h 12"/>
                <a:gd name="T14" fmla="*/ 12 w 66"/>
                <a:gd name="T15" fmla="*/ 48 h 12"/>
                <a:gd name="T16" fmla="*/ 69 w 66"/>
                <a:gd name="T17" fmla="*/ 25 h 12"/>
                <a:gd name="T18" fmla="*/ 63 w 66"/>
                <a:gd name="T19" fmla="*/ 25 h 12"/>
                <a:gd name="T20" fmla="*/ 75 w 66"/>
                <a:gd name="T21" fmla="*/ 25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12">
                  <a:moveTo>
                    <a:pt x="66" y="6"/>
                  </a:moveTo>
                  <a:lnTo>
                    <a:pt x="36" y="0"/>
                  </a:lnTo>
                  <a:lnTo>
                    <a:pt x="6" y="0"/>
                  </a:lnTo>
                  <a:lnTo>
                    <a:pt x="12" y="0"/>
                  </a:lnTo>
                  <a:lnTo>
                    <a:pt x="12" y="6"/>
                  </a:lnTo>
                  <a:lnTo>
                    <a:pt x="0" y="6"/>
                  </a:lnTo>
                  <a:lnTo>
                    <a:pt x="18" y="6"/>
                  </a:lnTo>
                  <a:lnTo>
                    <a:pt x="12" y="12"/>
                  </a:lnTo>
                  <a:lnTo>
                    <a:pt x="60" y="6"/>
                  </a:lnTo>
                  <a:lnTo>
                    <a:pt x="54" y="6"/>
                  </a:lnTo>
                  <a:lnTo>
                    <a:pt x="66" y="6"/>
                  </a:lnTo>
                  <a:close/>
                </a:path>
              </a:pathLst>
            </a:custGeom>
            <a:solidFill>
              <a:srgbClr val="990033"/>
            </a:solidFill>
            <a:ln w="9525">
              <a:solidFill>
                <a:srgbClr val="000000"/>
              </a:solidFill>
              <a:prstDash val="solid"/>
              <a:round/>
              <a:headEnd/>
              <a:tailEnd/>
            </a:ln>
          </p:spPr>
          <p:txBody>
            <a:bodyPr/>
            <a:lstStyle/>
            <a:p>
              <a:endParaRPr lang="en-US"/>
            </a:p>
          </p:txBody>
        </p:sp>
        <p:sp>
          <p:nvSpPr>
            <p:cNvPr id="11660" name="Freeform 414"/>
            <p:cNvSpPr>
              <a:spLocks noChangeAspect="1"/>
            </p:cNvSpPr>
            <p:nvPr/>
          </p:nvSpPr>
          <p:spPr bwMode="auto">
            <a:xfrm>
              <a:off x="4268" y="988"/>
              <a:ext cx="67" cy="13"/>
            </a:xfrm>
            <a:custGeom>
              <a:avLst/>
              <a:gdLst>
                <a:gd name="T0" fmla="*/ 75 w 66"/>
                <a:gd name="T1" fmla="*/ 15 h 12"/>
                <a:gd name="T2" fmla="*/ 12 w 66"/>
                <a:gd name="T3" fmla="*/ 0 h 12"/>
                <a:gd name="T4" fmla="*/ 0 w 66"/>
                <a:gd name="T5" fmla="*/ 0 h 12"/>
                <a:gd name="T6" fmla="*/ 6 w 66"/>
                <a:gd name="T7" fmla="*/ 15 h 12"/>
                <a:gd name="T8" fmla="*/ 69 w 66"/>
                <a:gd name="T9" fmla="*/ 24 h 12"/>
                <a:gd name="T10" fmla="*/ 75 w 66"/>
                <a:gd name="T11" fmla="*/ 15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12">
                  <a:moveTo>
                    <a:pt x="66" y="6"/>
                  </a:moveTo>
                  <a:lnTo>
                    <a:pt x="12" y="0"/>
                  </a:lnTo>
                  <a:lnTo>
                    <a:pt x="0" y="0"/>
                  </a:lnTo>
                  <a:lnTo>
                    <a:pt x="6" y="6"/>
                  </a:lnTo>
                  <a:lnTo>
                    <a:pt x="60" y="12"/>
                  </a:lnTo>
                  <a:lnTo>
                    <a:pt x="66" y="6"/>
                  </a:lnTo>
                  <a:close/>
                </a:path>
              </a:pathLst>
            </a:custGeom>
            <a:solidFill>
              <a:srgbClr val="6F73BF"/>
            </a:solidFill>
            <a:ln w="9525">
              <a:solidFill>
                <a:srgbClr val="000000"/>
              </a:solidFill>
              <a:prstDash val="solid"/>
              <a:round/>
              <a:headEnd/>
              <a:tailEnd/>
            </a:ln>
          </p:spPr>
          <p:txBody>
            <a:bodyPr/>
            <a:lstStyle/>
            <a:p>
              <a:endParaRPr lang="en-US"/>
            </a:p>
          </p:txBody>
        </p:sp>
        <p:sp>
          <p:nvSpPr>
            <p:cNvPr id="11661" name="Freeform 415"/>
            <p:cNvSpPr>
              <a:spLocks noChangeAspect="1"/>
            </p:cNvSpPr>
            <p:nvPr/>
          </p:nvSpPr>
          <p:spPr bwMode="auto">
            <a:xfrm>
              <a:off x="2825" y="1392"/>
              <a:ext cx="37" cy="14"/>
            </a:xfrm>
            <a:custGeom>
              <a:avLst/>
              <a:gdLst>
                <a:gd name="T0" fmla="*/ 12 w 36"/>
                <a:gd name="T1" fmla="*/ 0 h 12"/>
                <a:gd name="T2" fmla="*/ 12 w 36"/>
                <a:gd name="T3" fmla="*/ 0 h 12"/>
                <a:gd name="T4" fmla="*/ 0 w 36"/>
                <a:gd name="T5" fmla="*/ 0 h 12"/>
                <a:gd name="T6" fmla="*/ 0 w 36"/>
                <a:gd name="T7" fmla="*/ 0 h 12"/>
                <a:gd name="T8" fmla="*/ 6 w 36"/>
                <a:gd name="T9" fmla="*/ 25 h 12"/>
                <a:gd name="T10" fmla="*/ 6 w 36"/>
                <a:gd name="T11" fmla="*/ 25 h 12"/>
                <a:gd name="T12" fmla="*/ 6 w 36"/>
                <a:gd name="T13" fmla="*/ 25 h 12"/>
                <a:gd name="T14" fmla="*/ 0 w 36"/>
                <a:gd name="T15" fmla="*/ 25 h 12"/>
                <a:gd name="T16" fmla="*/ 12 w 36"/>
                <a:gd name="T17" fmla="*/ 25 h 12"/>
                <a:gd name="T18" fmla="*/ 45 w 36"/>
                <a:gd name="T19" fmla="*/ 48 h 12"/>
                <a:gd name="T20" fmla="*/ 45 w 36"/>
                <a:gd name="T21" fmla="*/ 0 h 12"/>
                <a:gd name="T22" fmla="*/ 33 w 36"/>
                <a:gd name="T23" fmla="*/ 0 h 12"/>
                <a:gd name="T24" fmla="*/ 12 w 36"/>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12">
                  <a:moveTo>
                    <a:pt x="12" y="0"/>
                  </a:moveTo>
                  <a:lnTo>
                    <a:pt x="12" y="0"/>
                  </a:lnTo>
                  <a:lnTo>
                    <a:pt x="0" y="0"/>
                  </a:lnTo>
                  <a:lnTo>
                    <a:pt x="6" y="6"/>
                  </a:lnTo>
                  <a:lnTo>
                    <a:pt x="0" y="6"/>
                  </a:lnTo>
                  <a:lnTo>
                    <a:pt x="12" y="6"/>
                  </a:lnTo>
                  <a:lnTo>
                    <a:pt x="36" y="12"/>
                  </a:lnTo>
                  <a:lnTo>
                    <a:pt x="36" y="0"/>
                  </a:lnTo>
                  <a:lnTo>
                    <a:pt x="24" y="0"/>
                  </a:lnTo>
                  <a:lnTo>
                    <a:pt x="12" y="0"/>
                  </a:lnTo>
                  <a:close/>
                </a:path>
              </a:pathLst>
            </a:custGeom>
            <a:solidFill>
              <a:srgbClr val="990033"/>
            </a:solidFill>
            <a:ln w="9525">
              <a:solidFill>
                <a:srgbClr val="000000"/>
              </a:solidFill>
              <a:prstDash val="solid"/>
              <a:round/>
              <a:headEnd/>
              <a:tailEnd/>
            </a:ln>
          </p:spPr>
          <p:txBody>
            <a:bodyPr/>
            <a:lstStyle/>
            <a:p>
              <a:endParaRPr lang="en-US"/>
            </a:p>
          </p:txBody>
        </p:sp>
        <p:sp>
          <p:nvSpPr>
            <p:cNvPr id="11662" name="Freeform 416"/>
            <p:cNvSpPr>
              <a:spLocks noChangeAspect="1"/>
            </p:cNvSpPr>
            <p:nvPr/>
          </p:nvSpPr>
          <p:spPr bwMode="auto">
            <a:xfrm>
              <a:off x="4238" y="1015"/>
              <a:ext cx="54" cy="13"/>
            </a:xfrm>
            <a:custGeom>
              <a:avLst/>
              <a:gdLst>
                <a:gd name="T0" fmla="*/ 62 w 53"/>
                <a:gd name="T1" fmla="*/ 24 h 12"/>
                <a:gd name="T2" fmla="*/ 0 w 53"/>
                <a:gd name="T3" fmla="*/ 15 h 12"/>
                <a:gd name="T4" fmla="*/ 18 w 53"/>
                <a:gd name="T5" fmla="*/ 0 h 12"/>
                <a:gd name="T6" fmla="*/ 56 w 53"/>
                <a:gd name="T7" fmla="*/ 24 h 12"/>
                <a:gd name="T8" fmla="*/ 62 w 53"/>
                <a:gd name="T9" fmla="*/ 2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
                  <a:moveTo>
                    <a:pt x="53" y="12"/>
                  </a:moveTo>
                  <a:lnTo>
                    <a:pt x="0" y="6"/>
                  </a:lnTo>
                  <a:lnTo>
                    <a:pt x="18" y="0"/>
                  </a:lnTo>
                  <a:lnTo>
                    <a:pt x="47" y="12"/>
                  </a:lnTo>
                  <a:lnTo>
                    <a:pt x="53" y="12"/>
                  </a:lnTo>
                  <a:close/>
                </a:path>
              </a:pathLst>
            </a:custGeom>
            <a:solidFill>
              <a:srgbClr val="6F73BF"/>
            </a:solidFill>
            <a:ln w="9525">
              <a:solidFill>
                <a:srgbClr val="000000"/>
              </a:solidFill>
              <a:prstDash val="solid"/>
              <a:round/>
              <a:headEnd/>
              <a:tailEnd/>
            </a:ln>
          </p:spPr>
          <p:txBody>
            <a:bodyPr/>
            <a:lstStyle/>
            <a:p>
              <a:endParaRPr lang="en-US"/>
            </a:p>
          </p:txBody>
        </p:sp>
        <p:sp>
          <p:nvSpPr>
            <p:cNvPr id="11663" name="Freeform 417"/>
            <p:cNvSpPr>
              <a:spLocks noChangeAspect="1"/>
            </p:cNvSpPr>
            <p:nvPr/>
          </p:nvSpPr>
          <p:spPr bwMode="auto">
            <a:xfrm>
              <a:off x="3146" y="1096"/>
              <a:ext cx="30" cy="14"/>
            </a:xfrm>
            <a:custGeom>
              <a:avLst/>
              <a:gdLst>
                <a:gd name="T0" fmla="*/ 30 w 30"/>
                <a:gd name="T1" fmla="*/ 25 h 12"/>
                <a:gd name="T2" fmla="*/ 12 w 30"/>
                <a:gd name="T3" fmla="*/ 48 h 12"/>
                <a:gd name="T4" fmla="*/ 0 w 30"/>
                <a:gd name="T5" fmla="*/ 25 h 12"/>
                <a:gd name="T6" fmla="*/ 12 w 30"/>
                <a:gd name="T7" fmla="*/ 0 h 12"/>
                <a:gd name="T8" fmla="*/ 30 w 30"/>
                <a:gd name="T9" fmla="*/ 2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30" y="6"/>
                  </a:moveTo>
                  <a:lnTo>
                    <a:pt x="12" y="12"/>
                  </a:lnTo>
                  <a:lnTo>
                    <a:pt x="0" y="6"/>
                  </a:lnTo>
                  <a:lnTo>
                    <a:pt x="12" y="0"/>
                  </a:lnTo>
                  <a:lnTo>
                    <a:pt x="30" y="6"/>
                  </a:lnTo>
                  <a:close/>
                </a:path>
              </a:pathLst>
            </a:custGeom>
            <a:solidFill>
              <a:srgbClr val="6F73BF"/>
            </a:solidFill>
            <a:ln w="9525">
              <a:solidFill>
                <a:srgbClr val="000000"/>
              </a:solidFill>
              <a:prstDash val="solid"/>
              <a:round/>
              <a:headEnd/>
              <a:tailEnd/>
            </a:ln>
          </p:spPr>
          <p:txBody>
            <a:bodyPr/>
            <a:lstStyle/>
            <a:p>
              <a:endParaRPr lang="en-US"/>
            </a:p>
          </p:txBody>
        </p:sp>
        <p:sp>
          <p:nvSpPr>
            <p:cNvPr id="11664" name="Freeform 418"/>
            <p:cNvSpPr>
              <a:spLocks noChangeAspect="1"/>
            </p:cNvSpPr>
            <p:nvPr/>
          </p:nvSpPr>
          <p:spPr bwMode="auto">
            <a:xfrm>
              <a:off x="3042" y="900"/>
              <a:ext cx="50" cy="14"/>
            </a:xfrm>
            <a:custGeom>
              <a:avLst/>
              <a:gdLst>
                <a:gd name="T0" fmla="*/ 69 w 48"/>
                <a:gd name="T1" fmla="*/ 25 h 12"/>
                <a:gd name="T2" fmla="*/ 27 w 48"/>
                <a:gd name="T3" fmla="*/ 25 h 12"/>
                <a:gd name="T4" fmla="*/ 6 w 48"/>
                <a:gd name="T5" fmla="*/ 48 h 12"/>
                <a:gd name="T6" fmla="*/ 0 w 48"/>
                <a:gd name="T7" fmla="*/ 48 h 12"/>
                <a:gd name="T8" fmla="*/ 6 w 48"/>
                <a:gd name="T9" fmla="*/ 25 h 12"/>
                <a:gd name="T10" fmla="*/ 33 w 48"/>
                <a:gd name="T11" fmla="*/ 25 h 12"/>
                <a:gd name="T12" fmla="*/ 60 w 48"/>
                <a:gd name="T13" fmla="*/ 0 h 12"/>
                <a:gd name="T14" fmla="*/ 69 w 48"/>
                <a:gd name="T15" fmla="*/ 25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12">
                  <a:moveTo>
                    <a:pt x="48" y="6"/>
                  </a:moveTo>
                  <a:lnTo>
                    <a:pt x="18" y="6"/>
                  </a:lnTo>
                  <a:lnTo>
                    <a:pt x="6" y="12"/>
                  </a:lnTo>
                  <a:lnTo>
                    <a:pt x="0" y="12"/>
                  </a:lnTo>
                  <a:lnTo>
                    <a:pt x="6" y="6"/>
                  </a:lnTo>
                  <a:lnTo>
                    <a:pt x="24" y="6"/>
                  </a:lnTo>
                  <a:lnTo>
                    <a:pt x="42" y="0"/>
                  </a:lnTo>
                  <a:lnTo>
                    <a:pt x="48" y="6"/>
                  </a:lnTo>
                  <a:close/>
                </a:path>
              </a:pathLst>
            </a:custGeom>
            <a:solidFill>
              <a:srgbClr val="6F73BF"/>
            </a:solidFill>
            <a:ln w="9525">
              <a:solidFill>
                <a:srgbClr val="000000"/>
              </a:solidFill>
              <a:prstDash val="solid"/>
              <a:round/>
              <a:headEnd/>
              <a:tailEnd/>
            </a:ln>
          </p:spPr>
          <p:txBody>
            <a:bodyPr/>
            <a:lstStyle/>
            <a:p>
              <a:endParaRPr lang="en-US"/>
            </a:p>
          </p:txBody>
        </p:sp>
        <p:sp>
          <p:nvSpPr>
            <p:cNvPr id="11665" name="Freeform 419"/>
            <p:cNvSpPr>
              <a:spLocks noChangeAspect="1"/>
            </p:cNvSpPr>
            <p:nvPr/>
          </p:nvSpPr>
          <p:spPr bwMode="auto">
            <a:xfrm>
              <a:off x="4880" y="1594"/>
              <a:ext cx="19" cy="27"/>
            </a:xfrm>
            <a:custGeom>
              <a:avLst/>
              <a:gdLst>
                <a:gd name="T0" fmla="*/ 27 w 18"/>
                <a:gd name="T1" fmla="*/ 0 h 24"/>
                <a:gd name="T2" fmla="*/ 6 w 18"/>
                <a:gd name="T3" fmla="*/ 18 h 24"/>
                <a:gd name="T4" fmla="*/ 0 w 18"/>
                <a:gd name="T5" fmla="*/ 69 h 24"/>
                <a:gd name="T6" fmla="*/ 21 w 18"/>
                <a:gd name="T7" fmla="*/ 37 h 24"/>
                <a:gd name="T8" fmla="*/ 27 w 18"/>
                <a:gd name="T9" fmla="*/ 18 h 24"/>
                <a:gd name="T10" fmla="*/ 27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18" y="0"/>
                  </a:moveTo>
                  <a:lnTo>
                    <a:pt x="6" y="6"/>
                  </a:lnTo>
                  <a:lnTo>
                    <a:pt x="0" y="24"/>
                  </a:lnTo>
                  <a:lnTo>
                    <a:pt x="12" y="12"/>
                  </a:lnTo>
                  <a:lnTo>
                    <a:pt x="18" y="6"/>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11666" name="Freeform 420"/>
            <p:cNvSpPr>
              <a:spLocks noChangeAspect="1"/>
            </p:cNvSpPr>
            <p:nvPr/>
          </p:nvSpPr>
          <p:spPr bwMode="auto">
            <a:xfrm>
              <a:off x="4782" y="1062"/>
              <a:ext cx="19" cy="14"/>
            </a:xfrm>
            <a:custGeom>
              <a:avLst/>
              <a:gdLst>
                <a:gd name="T0" fmla="*/ 6 w 18"/>
                <a:gd name="T1" fmla="*/ 0 h 12"/>
                <a:gd name="T2" fmla="*/ 0 w 18"/>
                <a:gd name="T3" fmla="*/ 25 h 12"/>
                <a:gd name="T4" fmla="*/ 21 w 18"/>
                <a:gd name="T5" fmla="*/ 48 h 12"/>
                <a:gd name="T6" fmla="*/ 27 w 18"/>
                <a:gd name="T7" fmla="*/ 25 h 12"/>
                <a:gd name="T8" fmla="*/ 6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6" y="0"/>
                  </a:moveTo>
                  <a:lnTo>
                    <a:pt x="0" y="6"/>
                  </a:lnTo>
                  <a:lnTo>
                    <a:pt x="12" y="12"/>
                  </a:lnTo>
                  <a:lnTo>
                    <a:pt x="18"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11667" name="Freeform 421"/>
            <p:cNvSpPr>
              <a:spLocks noChangeAspect="1"/>
            </p:cNvSpPr>
            <p:nvPr/>
          </p:nvSpPr>
          <p:spPr bwMode="auto">
            <a:xfrm>
              <a:off x="3274" y="1082"/>
              <a:ext cx="30" cy="7"/>
            </a:xfrm>
            <a:custGeom>
              <a:avLst/>
              <a:gdLst>
                <a:gd name="T0" fmla="*/ 38 w 29"/>
                <a:gd name="T1" fmla="*/ 25 h 6"/>
                <a:gd name="T2" fmla="*/ 0 w 29"/>
                <a:gd name="T3" fmla="*/ 0 h 6"/>
                <a:gd name="T4" fmla="*/ 0 w 29"/>
                <a:gd name="T5" fmla="*/ 0 h 6"/>
                <a:gd name="T6" fmla="*/ 26 w 29"/>
                <a:gd name="T7" fmla="*/ 25 h 6"/>
                <a:gd name="T8" fmla="*/ 38 w 29"/>
                <a:gd name="T9" fmla="*/ 25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
                  <a:moveTo>
                    <a:pt x="29" y="6"/>
                  </a:moveTo>
                  <a:lnTo>
                    <a:pt x="0" y="0"/>
                  </a:lnTo>
                  <a:lnTo>
                    <a:pt x="17" y="6"/>
                  </a:lnTo>
                  <a:lnTo>
                    <a:pt x="29" y="6"/>
                  </a:lnTo>
                  <a:close/>
                </a:path>
              </a:pathLst>
            </a:custGeom>
            <a:solidFill>
              <a:srgbClr val="6F73BF"/>
            </a:solidFill>
            <a:ln w="9525">
              <a:solidFill>
                <a:srgbClr val="000000"/>
              </a:solidFill>
              <a:prstDash val="solid"/>
              <a:round/>
              <a:headEnd/>
              <a:tailEnd/>
            </a:ln>
          </p:spPr>
          <p:txBody>
            <a:bodyPr/>
            <a:lstStyle/>
            <a:p>
              <a:endParaRPr lang="en-US"/>
            </a:p>
          </p:txBody>
        </p:sp>
        <p:sp>
          <p:nvSpPr>
            <p:cNvPr id="11668" name="Freeform 422"/>
            <p:cNvSpPr>
              <a:spLocks noChangeAspect="1"/>
            </p:cNvSpPr>
            <p:nvPr/>
          </p:nvSpPr>
          <p:spPr bwMode="auto">
            <a:xfrm>
              <a:off x="2843" y="1318"/>
              <a:ext cx="19" cy="7"/>
            </a:xfrm>
            <a:custGeom>
              <a:avLst/>
              <a:gdLst>
                <a:gd name="T0" fmla="*/ 27 w 18"/>
                <a:gd name="T1" fmla="*/ 0 h 6"/>
                <a:gd name="T2" fmla="*/ 0 w 18"/>
                <a:gd name="T3" fmla="*/ 25 h 6"/>
                <a:gd name="T4" fmla="*/ 0 w 18"/>
                <a:gd name="T5" fmla="*/ 0 h 6"/>
                <a:gd name="T6" fmla="*/ 27 w 18"/>
                <a:gd name="T7" fmla="*/ 0 h 6"/>
                <a:gd name="T8" fmla="*/ 27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0" y="6"/>
                  </a:lnTo>
                  <a:lnTo>
                    <a:pt x="0" y="0"/>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11669" name="Freeform 423"/>
            <p:cNvSpPr>
              <a:spLocks noChangeAspect="1"/>
            </p:cNvSpPr>
            <p:nvPr/>
          </p:nvSpPr>
          <p:spPr bwMode="auto">
            <a:xfrm>
              <a:off x="4880" y="1298"/>
              <a:ext cx="13" cy="13"/>
            </a:xfrm>
            <a:custGeom>
              <a:avLst/>
              <a:gdLst>
                <a:gd name="T0" fmla="*/ 24 w 12"/>
                <a:gd name="T1" fmla="*/ 15 h 12"/>
                <a:gd name="T2" fmla="*/ 15 w 12"/>
                <a:gd name="T3" fmla="*/ 24 h 12"/>
                <a:gd name="T4" fmla="*/ 0 w 12"/>
                <a:gd name="T5" fmla="*/ 15 h 12"/>
                <a:gd name="T6" fmla="*/ 15 w 12"/>
                <a:gd name="T7" fmla="*/ 0 h 12"/>
                <a:gd name="T8" fmla="*/ 24 w 12"/>
                <a:gd name="T9" fmla="*/ 1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6"/>
                  </a:lnTo>
                  <a:lnTo>
                    <a:pt x="6" y="0"/>
                  </a:lnTo>
                  <a:lnTo>
                    <a:pt x="12" y="6"/>
                  </a:lnTo>
                  <a:close/>
                </a:path>
              </a:pathLst>
            </a:custGeom>
            <a:solidFill>
              <a:srgbClr val="6F73BF"/>
            </a:solidFill>
            <a:ln w="9525">
              <a:solidFill>
                <a:srgbClr val="000000"/>
              </a:solidFill>
              <a:prstDash val="solid"/>
              <a:round/>
              <a:headEnd/>
              <a:tailEnd/>
            </a:ln>
          </p:spPr>
          <p:txBody>
            <a:bodyPr/>
            <a:lstStyle/>
            <a:p>
              <a:endParaRPr lang="en-US"/>
            </a:p>
          </p:txBody>
        </p:sp>
        <p:sp>
          <p:nvSpPr>
            <p:cNvPr id="11670" name="Freeform 424"/>
            <p:cNvSpPr>
              <a:spLocks noChangeAspect="1"/>
            </p:cNvSpPr>
            <p:nvPr/>
          </p:nvSpPr>
          <p:spPr bwMode="auto">
            <a:xfrm>
              <a:off x="4680" y="1089"/>
              <a:ext cx="23" cy="7"/>
            </a:xfrm>
            <a:custGeom>
              <a:avLst/>
              <a:gdLst>
                <a:gd name="T0" fmla="*/ 15 w 24"/>
                <a:gd name="T1" fmla="*/ 0 h 6"/>
                <a:gd name="T2" fmla="*/ 12 w 24"/>
                <a:gd name="T3" fmla="*/ 25 h 6"/>
                <a:gd name="T4" fmla="*/ 0 w 24"/>
                <a:gd name="T5" fmla="*/ 0 h 6"/>
                <a:gd name="T6" fmla="*/ 12 w 24"/>
                <a:gd name="T7" fmla="*/ 0 h 6"/>
                <a:gd name="T8" fmla="*/ 15 w 2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0"/>
                  </a:moveTo>
                  <a:lnTo>
                    <a:pt x="18" y="6"/>
                  </a:lnTo>
                  <a:lnTo>
                    <a:pt x="0" y="0"/>
                  </a:lnTo>
                  <a:lnTo>
                    <a:pt x="18" y="0"/>
                  </a:lnTo>
                  <a:lnTo>
                    <a:pt x="24" y="0"/>
                  </a:lnTo>
                  <a:close/>
                </a:path>
              </a:pathLst>
            </a:custGeom>
            <a:solidFill>
              <a:srgbClr val="6F73BF"/>
            </a:solidFill>
            <a:ln w="9525">
              <a:solidFill>
                <a:srgbClr val="000000"/>
              </a:solidFill>
              <a:prstDash val="solid"/>
              <a:round/>
              <a:headEnd/>
              <a:tailEnd/>
            </a:ln>
          </p:spPr>
          <p:txBody>
            <a:bodyPr/>
            <a:lstStyle/>
            <a:p>
              <a:endParaRPr lang="en-US"/>
            </a:p>
          </p:txBody>
        </p:sp>
        <p:sp>
          <p:nvSpPr>
            <p:cNvPr id="11671" name="Freeform 425"/>
            <p:cNvSpPr>
              <a:spLocks noChangeAspect="1"/>
            </p:cNvSpPr>
            <p:nvPr/>
          </p:nvSpPr>
          <p:spPr bwMode="auto">
            <a:xfrm>
              <a:off x="3383" y="1022"/>
              <a:ext cx="23" cy="6"/>
            </a:xfrm>
            <a:custGeom>
              <a:avLst/>
              <a:gdLst>
                <a:gd name="T0" fmla="*/ 15 w 24"/>
                <a:gd name="T1" fmla="*/ 6 h 6"/>
                <a:gd name="T2" fmla="*/ 0 w 24"/>
                <a:gd name="T3" fmla="*/ 6 h 6"/>
                <a:gd name="T4" fmla="*/ 6 w 24"/>
                <a:gd name="T5" fmla="*/ 0 h 6"/>
                <a:gd name="T6" fmla="*/ 12 w 24"/>
                <a:gd name="T7" fmla="*/ 6 h 6"/>
                <a:gd name="T8" fmla="*/ 15 w 24"/>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6"/>
                  </a:moveTo>
                  <a:lnTo>
                    <a:pt x="0" y="6"/>
                  </a:lnTo>
                  <a:lnTo>
                    <a:pt x="6" y="0"/>
                  </a:lnTo>
                  <a:lnTo>
                    <a:pt x="18" y="6"/>
                  </a:lnTo>
                  <a:lnTo>
                    <a:pt x="24" y="6"/>
                  </a:lnTo>
                  <a:close/>
                </a:path>
              </a:pathLst>
            </a:custGeom>
            <a:solidFill>
              <a:srgbClr val="6F73BF"/>
            </a:solidFill>
            <a:ln w="9525">
              <a:solidFill>
                <a:srgbClr val="000000"/>
              </a:solidFill>
              <a:prstDash val="solid"/>
              <a:round/>
              <a:headEnd/>
              <a:tailEnd/>
            </a:ln>
          </p:spPr>
          <p:txBody>
            <a:bodyPr/>
            <a:lstStyle/>
            <a:p>
              <a:endParaRPr lang="en-US"/>
            </a:p>
          </p:txBody>
        </p:sp>
        <p:sp>
          <p:nvSpPr>
            <p:cNvPr id="11672" name="Freeform 426"/>
            <p:cNvSpPr>
              <a:spLocks noChangeAspect="1"/>
            </p:cNvSpPr>
            <p:nvPr/>
          </p:nvSpPr>
          <p:spPr bwMode="auto">
            <a:xfrm>
              <a:off x="3176" y="900"/>
              <a:ext cx="31" cy="7"/>
            </a:xfrm>
            <a:custGeom>
              <a:avLst/>
              <a:gdLst>
                <a:gd name="T0" fmla="*/ 39 w 30"/>
                <a:gd name="T1" fmla="*/ 0 h 6"/>
                <a:gd name="T2" fmla="*/ 0 w 30"/>
                <a:gd name="T3" fmla="*/ 25 h 6"/>
                <a:gd name="T4" fmla="*/ 27 w 30"/>
                <a:gd name="T5" fmla="*/ 25 h 6"/>
                <a:gd name="T6" fmla="*/ 39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30" y="0"/>
                  </a:moveTo>
                  <a:lnTo>
                    <a:pt x="0" y="6"/>
                  </a:lnTo>
                  <a:lnTo>
                    <a:pt x="18" y="6"/>
                  </a:lnTo>
                  <a:lnTo>
                    <a:pt x="30" y="0"/>
                  </a:lnTo>
                  <a:close/>
                </a:path>
              </a:pathLst>
            </a:custGeom>
            <a:solidFill>
              <a:srgbClr val="6F73BF"/>
            </a:solidFill>
            <a:ln w="9525">
              <a:solidFill>
                <a:srgbClr val="000000"/>
              </a:solidFill>
              <a:prstDash val="solid"/>
              <a:round/>
              <a:headEnd/>
              <a:tailEnd/>
            </a:ln>
          </p:spPr>
          <p:txBody>
            <a:bodyPr/>
            <a:lstStyle/>
            <a:p>
              <a:endParaRPr lang="en-US"/>
            </a:p>
          </p:txBody>
        </p:sp>
        <p:sp>
          <p:nvSpPr>
            <p:cNvPr id="11673" name="Freeform 427"/>
            <p:cNvSpPr>
              <a:spLocks noChangeAspect="1"/>
            </p:cNvSpPr>
            <p:nvPr/>
          </p:nvSpPr>
          <p:spPr bwMode="auto">
            <a:xfrm>
              <a:off x="3207" y="900"/>
              <a:ext cx="31" cy="1"/>
            </a:xfrm>
            <a:custGeom>
              <a:avLst/>
              <a:gdLst>
                <a:gd name="T0" fmla="*/ 39 w 30"/>
                <a:gd name="T1" fmla="*/ 0 h 1"/>
                <a:gd name="T2" fmla="*/ 0 w 30"/>
                <a:gd name="T3" fmla="*/ 0 h 1"/>
                <a:gd name="T4" fmla="*/ 39 w 30"/>
                <a:gd name="T5" fmla="*/ 0 h 1"/>
                <a:gd name="T6" fmla="*/ 39 w 3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
                  <a:moveTo>
                    <a:pt x="30" y="0"/>
                  </a:moveTo>
                  <a:lnTo>
                    <a:pt x="0" y="0"/>
                  </a:lnTo>
                  <a:lnTo>
                    <a:pt x="30" y="0"/>
                  </a:lnTo>
                  <a:close/>
                </a:path>
              </a:pathLst>
            </a:custGeom>
            <a:solidFill>
              <a:srgbClr val="6F73BF"/>
            </a:solidFill>
            <a:ln w="9525">
              <a:solidFill>
                <a:srgbClr val="000000"/>
              </a:solidFill>
              <a:prstDash val="solid"/>
              <a:round/>
              <a:headEnd/>
              <a:tailEnd/>
            </a:ln>
          </p:spPr>
          <p:txBody>
            <a:bodyPr/>
            <a:lstStyle/>
            <a:p>
              <a:endParaRPr lang="en-US"/>
            </a:p>
          </p:txBody>
        </p:sp>
        <p:sp>
          <p:nvSpPr>
            <p:cNvPr id="11674" name="Freeform 428"/>
            <p:cNvSpPr>
              <a:spLocks noChangeAspect="1"/>
            </p:cNvSpPr>
            <p:nvPr/>
          </p:nvSpPr>
          <p:spPr bwMode="auto">
            <a:xfrm>
              <a:off x="3875" y="1008"/>
              <a:ext cx="23" cy="1"/>
            </a:xfrm>
            <a:custGeom>
              <a:avLst/>
              <a:gdLst>
                <a:gd name="T0" fmla="*/ 15 w 24"/>
                <a:gd name="T1" fmla="*/ 0 h 1"/>
                <a:gd name="T2" fmla="*/ 0 w 24"/>
                <a:gd name="T3" fmla="*/ 0 h 1"/>
                <a:gd name="T4" fmla="*/ 15 w 24"/>
                <a:gd name="T5" fmla="*/ 0 h 1"/>
                <a:gd name="T6" fmla="*/ 15 w 2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
                  <a:moveTo>
                    <a:pt x="24" y="0"/>
                  </a:moveTo>
                  <a:lnTo>
                    <a:pt x="0" y="0"/>
                  </a:lnTo>
                  <a:lnTo>
                    <a:pt x="24" y="0"/>
                  </a:lnTo>
                  <a:close/>
                </a:path>
              </a:pathLst>
            </a:custGeom>
            <a:solidFill>
              <a:srgbClr val="6F73BF"/>
            </a:solidFill>
            <a:ln w="9525">
              <a:solidFill>
                <a:srgbClr val="000000"/>
              </a:solidFill>
              <a:prstDash val="solid"/>
              <a:round/>
              <a:headEnd/>
              <a:tailEnd/>
            </a:ln>
          </p:spPr>
          <p:txBody>
            <a:bodyPr/>
            <a:lstStyle/>
            <a:p>
              <a:endParaRPr lang="en-US"/>
            </a:p>
          </p:txBody>
        </p:sp>
        <p:sp>
          <p:nvSpPr>
            <p:cNvPr id="11675" name="Freeform 429"/>
            <p:cNvSpPr>
              <a:spLocks noChangeAspect="1"/>
            </p:cNvSpPr>
            <p:nvPr/>
          </p:nvSpPr>
          <p:spPr bwMode="auto">
            <a:xfrm>
              <a:off x="4922" y="1480"/>
              <a:ext cx="12" cy="13"/>
            </a:xfrm>
            <a:custGeom>
              <a:avLst/>
              <a:gdLst>
                <a:gd name="T0" fmla="*/ 12 w 12"/>
                <a:gd name="T1" fmla="*/ 0 h 12"/>
                <a:gd name="T2" fmla="*/ 6 w 12"/>
                <a:gd name="T3" fmla="*/ 24 h 12"/>
                <a:gd name="T4" fmla="*/ 0 w 12"/>
                <a:gd name="T5" fmla="*/ 0 h 12"/>
                <a:gd name="T6" fmla="*/ 12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12"/>
                  </a:lnTo>
                  <a:lnTo>
                    <a:pt x="0" y="0"/>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11676" name="Freeform 430"/>
            <p:cNvSpPr>
              <a:spLocks noChangeAspect="1"/>
            </p:cNvSpPr>
            <p:nvPr/>
          </p:nvSpPr>
          <p:spPr bwMode="auto">
            <a:xfrm>
              <a:off x="4868" y="1614"/>
              <a:ext cx="7" cy="20"/>
            </a:xfrm>
            <a:custGeom>
              <a:avLst/>
              <a:gdLst>
                <a:gd name="T0" fmla="*/ 25 w 6"/>
                <a:gd name="T1" fmla="*/ 0 h 18"/>
                <a:gd name="T2" fmla="*/ 0 w 6"/>
                <a:gd name="T3" fmla="*/ 46 h 18"/>
                <a:gd name="T4" fmla="*/ 0 w 6"/>
                <a:gd name="T5" fmla="*/ 16 h 18"/>
                <a:gd name="T6" fmla="*/ 25 w 6"/>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8">
                  <a:moveTo>
                    <a:pt x="6" y="0"/>
                  </a:moveTo>
                  <a:lnTo>
                    <a:pt x="0" y="18"/>
                  </a:lnTo>
                  <a:lnTo>
                    <a:pt x="0"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11677" name="Freeform 431"/>
            <p:cNvSpPr>
              <a:spLocks noChangeAspect="1"/>
            </p:cNvSpPr>
            <p:nvPr/>
          </p:nvSpPr>
          <p:spPr bwMode="auto">
            <a:xfrm>
              <a:off x="4226" y="1008"/>
              <a:ext cx="12" cy="7"/>
            </a:xfrm>
            <a:custGeom>
              <a:avLst/>
              <a:gdLst>
                <a:gd name="T0" fmla="*/ 12 w 12"/>
                <a:gd name="T1" fmla="*/ 0 h 6"/>
                <a:gd name="T2" fmla="*/ 0 w 12"/>
                <a:gd name="T3" fmla="*/ 25 h 6"/>
                <a:gd name="T4" fmla="*/ 12 w 12"/>
                <a:gd name="T5" fmla="*/ 25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12" y="6"/>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11678" name="Freeform 432"/>
            <p:cNvSpPr>
              <a:spLocks noChangeAspect="1"/>
            </p:cNvSpPr>
            <p:nvPr/>
          </p:nvSpPr>
          <p:spPr bwMode="auto">
            <a:xfrm>
              <a:off x="3024" y="906"/>
              <a:ext cx="38" cy="2"/>
            </a:xfrm>
            <a:custGeom>
              <a:avLst/>
              <a:gdLst>
                <a:gd name="T0" fmla="*/ 58 w 36"/>
                <a:gd name="T1" fmla="*/ 0 h 2"/>
                <a:gd name="T2" fmla="*/ 0 w 36"/>
                <a:gd name="T3" fmla="*/ 0 h 2"/>
                <a:gd name="T4" fmla="*/ 21 w 36"/>
                <a:gd name="T5" fmla="*/ 0 h 2"/>
                <a:gd name="T6" fmla="*/ 58 w 36"/>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
                  <a:moveTo>
                    <a:pt x="36" y="0"/>
                  </a:moveTo>
                  <a:lnTo>
                    <a:pt x="0" y="0"/>
                  </a:lnTo>
                  <a:lnTo>
                    <a:pt x="12" y="0"/>
                  </a:lnTo>
                  <a:lnTo>
                    <a:pt x="36" y="0"/>
                  </a:lnTo>
                  <a:close/>
                </a:path>
              </a:pathLst>
            </a:custGeom>
            <a:solidFill>
              <a:srgbClr val="6F73BF"/>
            </a:solidFill>
            <a:ln w="9525">
              <a:solidFill>
                <a:srgbClr val="000000"/>
              </a:solidFill>
              <a:prstDash val="solid"/>
              <a:round/>
              <a:headEnd/>
              <a:tailEnd/>
            </a:ln>
          </p:spPr>
          <p:txBody>
            <a:bodyPr/>
            <a:lstStyle/>
            <a:p>
              <a:endParaRPr lang="en-US"/>
            </a:p>
          </p:txBody>
        </p:sp>
        <p:sp>
          <p:nvSpPr>
            <p:cNvPr id="11679" name="Freeform 433"/>
            <p:cNvSpPr>
              <a:spLocks noChangeAspect="1"/>
            </p:cNvSpPr>
            <p:nvPr/>
          </p:nvSpPr>
          <p:spPr bwMode="auto">
            <a:xfrm>
              <a:off x="3485" y="1042"/>
              <a:ext cx="12" cy="6"/>
            </a:xfrm>
            <a:custGeom>
              <a:avLst/>
              <a:gdLst>
                <a:gd name="T0" fmla="*/ 12 w 12"/>
                <a:gd name="T1" fmla="*/ 0 h 6"/>
                <a:gd name="T2" fmla="*/ 0 w 12"/>
                <a:gd name="T3" fmla="*/ 6 h 6"/>
                <a:gd name="T4" fmla="*/ 0 w 12"/>
                <a:gd name="T5" fmla="*/ 0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0" y="0"/>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11680" name="Freeform 434"/>
            <p:cNvSpPr>
              <a:spLocks noChangeAspect="1"/>
            </p:cNvSpPr>
            <p:nvPr/>
          </p:nvSpPr>
          <p:spPr bwMode="auto">
            <a:xfrm>
              <a:off x="3160" y="906"/>
              <a:ext cx="16" cy="7"/>
            </a:xfrm>
            <a:custGeom>
              <a:avLst/>
              <a:gdLst>
                <a:gd name="T0" fmla="*/ 6 w 18"/>
                <a:gd name="T1" fmla="*/ 0 h 6"/>
                <a:gd name="T2" fmla="*/ 0 w 18"/>
                <a:gd name="T3" fmla="*/ 0 h 6"/>
                <a:gd name="T4" fmla="*/ 4 w 18"/>
                <a:gd name="T5" fmla="*/ 25 h 6"/>
                <a:gd name="T6" fmla="*/ 6 w 1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0"/>
                  </a:moveTo>
                  <a:lnTo>
                    <a:pt x="0" y="0"/>
                  </a:lnTo>
                  <a:lnTo>
                    <a:pt x="6" y="6"/>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11681" name="Freeform 435"/>
            <p:cNvSpPr>
              <a:spLocks noChangeAspect="1"/>
            </p:cNvSpPr>
            <p:nvPr/>
          </p:nvSpPr>
          <p:spPr bwMode="auto">
            <a:xfrm>
              <a:off x="4988" y="1378"/>
              <a:ext cx="25" cy="21"/>
            </a:xfrm>
            <a:custGeom>
              <a:avLst/>
              <a:gdLst>
                <a:gd name="T0" fmla="*/ 33 w 24"/>
                <a:gd name="T1" fmla="*/ 75 h 18"/>
                <a:gd name="T2" fmla="*/ 0 w 24"/>
                <a:gd name="T3" fmla="*/ 0 h 18"/>
                <a:gd name="T4" fmla="*/ 27 w 24"/>
                <a:gd name="T5" fmla="*/ 48 h 18"/>
                <a:gd name="T6" fmla="*/ 33 w 24"/>
                <a:gd name="T7" fmla="*/ 75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8">
                  <a:moveTo>
                    <a:pt x="24" y="18"/>
                  </a:moveTo>
                  <a:lnTo>
                    <a:pt x="0" y="0"/>
                  </a:lnTo>
                  <a:lnTo>
                    <a:pt x="18" y="12"/>
                  </a:lnTo>
                  <a:lnTo>
                    <a:pt x="24" y="18"/>
                  </a:lnTo>
                  <a:close/>
                </a:path>
              </a:pathLst>
            </a:custGeom>
            <a:solidFill>
              <a:srgbClr val="6F73BF"/>
            </a:solidFill>
            <a:ln w="9525">
              <a:solidFill>
                <a:srgbClr val="000000"/>
              </a:solidFill>
              <a:prstDash val="solid"/>
              <a:round/>
              <a:headEnd/>
              <a:tailEnd/>
            </a:ln>
          </p:spPr>
          <p:txBody>
            <a:bodyPr/>
            <a:lstStyle/>
            <a:p>
              <a:endParaRPr lang="en-US"/>
            </a:p>
          </p:txBody>
        </p:sp>
        <p:sp>
          <p:nvSpPr>
            <p:cNvPr id="11682" name="Freeform 436"/>
            <p:cNvSpPr>
              <a:spLocks noChangeAspect="1"/>
            </p:cNvSpPr>
            <p:nvPr/>
          </p:nvSpPr>
          <p:spPr bwMode="auto">
            <a:xfrm>
              <a:off x="4134" y="981"/>
              <a:ext cx="12" cy="7"/>
            </a:xfrm>
            <a:custGeom>
              <a:avLst/>
              <a:gdLst>
                <a:gd name="T0" fmla="*/ 12 w 12"/>
                <a:gd name="T1" fmla="*/ 25 h 6"/>
                <a:gd name="T2" fmla="*/ 0 w 12"/>
                <a:gd name="T3" fmla="*/ 0 h 6"/>
                <a:gd name="T4" fmla="*/ 12 w 12"/>
                <a:gd name="T5" fmla="*/ 25 h 6"/>
                <a:gd name="T6" fmla="*/ 12 w 12"/>
                <a:gd name="T7" fmla="*/ 25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12" y="6"/>
                  </a:lnTo>
                  <a:close/>
                </a:path>
              </a:pathLst>
            </a:custGeom>
            <a:solidFill>
              <a:srgbClr val="6F73BF"/>
            </a:solidFill>
            <a:ln w="9525">
              <a:solidFill>
                <a:srgbClr val="000000"/>
              </a:solidFill>
              <a:prstDash val="solid"/>
              <a:round/>
              <a:headEnd/>
              <a:tailEnd/>
            </a:ln>
          </p:spPr>
          <p:txBody>
            <a:bodyPr/>
            <a:lstStyle/>
            <a:p>
              <a:endParaRPr lang="en-US"/>
            </a:p>
          </p:txBody>
        </p:sp>
        <p:sp>
          <p:nvSpPr>
            <p:cNvPr id="11683" name="Freeform 437"/>
            <p:cNvSpPr>
              <a:spLocks noChangeAspect="1"/>
            </p:cNvSpPr>
            <p:nvPr/>
          </p:nvSpPr>
          <p:spPr bwMode="auto">
            <a:xfrm>
              <a:off x="2843" y="1304"/>
              <a:ext cx="13" cy="7"/>
            </a:xfrm>
            <a:custGeom>
              <a:avLst/>
              <a:gdLst>
                <a:gd name="T0" fmla="*/ 24 w 12"/>
                <a:gd name="T1" fmla="*/ 25 h 6"/>
                <a:gd name="T2" fmla="*/ 0 w 12"/>
                <a:gd name="T3" fmla="*/ 0 h 6"/>
                <a:gd name="T4" fmla="*/ 15 w 12"/>
                <a:gd name="T5" fmla="*/ 0 h 6"/>
                <a:gd name="T6" fmla="*/ 24 w 12"/>
                <a:gd name="T7" fmla="*/ 25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6" y="0"/>
                  </a:lnTo>
                  <a:lnTo>
                    <a:pt x="12" y="6"/>
                  </a:lnTo>
                  <a:close/>
                </a:path>
              </a:pathLst>
            </a:custGeom>
            <a:solidFill>
              <a:srgbClr val="239FB1"/>
            </a:solidFill>
            <a:ln w="9525">
              <a:solidFill>
                <a:srgbClr val="000000"/>
              </a:solidFill>
              <a:prstDash val="solid"/>
              <a:round/>
              <a:headEnd/>
              <a:tailEnd/>
            </a:ln>
          </p:spPr>
          <p:txBody>
            <a:bodyPr/>
            <a:lstStyle/>
            <a:p>
              <a:endParaRPr lang="en-US"/>
            </a:p>
          </p:txBody>
        </p:sp>
        <p:sp>
          <p:nvSpPr>
            <p:cNvPr id="11684" name="Freeform 438"/>
            <p:cNvSpPr>
              <a:spLocks noChangeAspect="1"/>
            </p:cNvSpPr>
            <p:nvPr/>
          </p:nvSpPr>
          <p:spPr bwMode="auto">
            <a:xfrm>
              <a:off x="2722" y="1627"/>
              <a:ext cx="6" cy="2"/>
            </a:xfrm>
            <a:custGeom>
              <a:avLst/>
              <a:gdLst>
                <a:gd name="T0" fmla="*/ 6 w 6"/>
                <a:gd name="T1" fmla="*/ 0 h 2"/>
                <a:gd name="T2" fmla="*/ 6 w 6"/>
                <a:gd name="T3" fmla="*/ 0 h 2"/>
                <a:gd name="T4" fmla="*/ 6 w 6"/>
                <a:gd name="T5" fmla="*/ 0 h 2"/>
                <a:gd name="T6" fmla="*/ 0 w 6"/>
                <a:gd name="T7" fmla="*/ 0 h 2"/>
                <a:gd name="T8" fmla="*/ 6 w 6"/>
                <a:gd name="T9" fmla="*/ 0 h 2"/>
                <a:gd name="T10" fmla="*/ 6 w 6"/>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
                  <a:moveTo>
                    <a:pt x="6" y="0"/>
                  </a:moveTo>
                  <a:lnTo>
                    <a:pt x="6" y="0"/>
                  </a:lnTo>
                  <a:lnTo>
                    <a:pt x="0" y="0"/>
                  </a:lnTo>
                  <a:lnTo>
                    <a:pt x="6" y="0"/>
                  </a:lnTo>
                  <a:close/>
                </a:path>
              </a:pathLst>
            </a:custGeom>
            <a:solidFill>
              <a:srgbClr val="ACECF7"/>
            </a:solidFill>
            <a:ln w="9525">
              <a:solidFill>
                <a:srgbClr val="000000"/>
              </a:solidFill>
              <a:prstDash val="solid"/>
              <a:round/>
              <a:headEnd/>
              <a:tailEnd/>
            </a:ln>
          </p:spPr>
          <p:txBody>
            <a:bodyPr/>
            <a:lstStyle/>
            <a:p>
              <a:endParaRPr lang="en-US"/>
            </a:p>
          </p:txBody>
        </p:sp>
        <p:sp>
          <p:nvSpPr>
            <p:cNvPr id="11685" name="Freeform 439"/>
            <p:cNvSpPr>
              <a:spLocks noChangeAspect="1"/>
            </p:cNvSpPr>
            <p:nvPr/>
          </p:nvSpPr>
          <p:spPr bwMode="auto">
            <a:xfrm>
              <a:off x="2782" y="1507"/>
              <a:ext cx="93" cy="34"/>
            </a:xfrm>
            <a:custGeom>
              <a:avLst/>
              <a:gdLst>
                <a:gd name="T0" fmla="*/ 45 w 90"/>
                <a:gd name="T1" fmla="*/ 0 h 30"/>
                <a:gd name="T2" fmla="*/ 45 w 90"/>
                <a:gd name="T3" fmla="*/ 0 h 30"/>
                <a:gd name="T4" fmla="*/ 39 w 90"/>
                <a:gd name="T5" fmla="*/ 18 h 30"/>
                <a:gd name="T6" fmla="*/ 33 w 90"/>
                <a:gd name="T7" fmla="*/ 18 h 30"/>
                <a:gd name="T8" fmla="*/ 33 w 90"/>
                <a:gd name="T9" fmla="*/ 18 h 30"/>
                <a:gd name="T10" fmla="*/ 27 w 90"/>
                <a:gd name="T11" fmla="*/ 37 h 30"/>
                <a:gd name="T12" fmla="*/ 12 w 90"/>
                <a:gd name="T13" fmla="*/ 54 h 30"/>
                <a:gd name="T14" fmla="*/ 6 w 90"/>
                <a:gd name="T15" fmla="*/ 54 h 30"/>
                <a:gd name="T16" fmla="*/ 0 w 90"/>
                <a:gd name="T17" fmla="*/ 37 h 30"/>
                <a:gd name="T18" fmla="*/ 12 w 90"/>
                <a:gd name="T19" fmla="*/ 95 h 30"/>
                <a:gd name="T20" fmla="*/ 27 w 90"/>
                <a:gd name="T21" fmla="*/ 95 h 30"/>
                <a:gd name="T22" fmla="*/ 45 w 90"/>
                <a:gd name="T23" fmla="*/ 95 h 30"/>
                <a:gd name="T24" fmla="*/ 79 w 90"/>
                <a:gd name="T25" fmla="*/ 54 h 30"/>
                <a:gd name="T26" fmla="*/ 121 w 90"/>
                <a:gd name="T27" fmla="*/ 75 h 30"/>
                <a:gd name="T28" fmla="*/ 121 w 90"/>
                <a:gd name="T29" fmla="*/ 18 h 30"/>
                <a:gd name="T30" fmla="*/ 88 w 90"/>
                <a:gd name="T31" fmla="*/ 0 h 30"/>
                <a:gd name="T32" fmla="*/ 72 w 90"/>
                <a:gd name="T33" fmla="*/ 18 h 30"/>
                <a:gd name="T34" fmla="*/ 72 w 90"/>
                <a:gd name="T35" fmla="*/ 0 h 30"/>
                <a:gd name="T36" fmla="*/ 45 w 90"/>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30">
                  <a:moveTo>
                    <a:pt x="36" y="0"/>
                  </a:moveTo>
                  <a:lnTo>
                    <a:pt x="36" y="0"/>
                  </a:lnTo>
                  <a:lnTo>
                    <a:pt x="30" y="6"/>
                  </a:lnTo>
                  <a:lnTo>
                    <a:pt x="24" y="6"/>
                  </a:lnTo>
                  <a:lnTo>
                    <a:pt x="18" y="12"/>
                  </a:lnTo>
                  <a:lnTo>
                    <a:pt x="12" y="18"/>
                  </a:lnTo>
                  <a:lnTo>
                    <a:pt x="6" y="18"/>
                  </a:lnTo>
                  <a:lnTo>
                    <a:pt x="0" y="12"/>
                  </a:lnTo>
                  <a:lnTo>
                    <a:pt x="12" y="30"/>
                  </a:lnTo>
                  <a:lnTo>
                    <a:pt x="18" y="30"/>
                  </a:lnTo>
                  <a:lnTo>
                    <a:pt x="36" y="30"/>
                  </a:lnTo>
                  <a:lnTo>
                    <a:pt x="60" y="18"/>
                  </a:lnTo>
                  <a:lnTo>
                    <a:pt x="90" y="24"/>
                  </a:lnTo>
                  <a:lnTo>
                    <a:pt x="90" y="6"/>
                  </a:lnTo>
                  <a:lnTo>
                    <a:pt x="66" y="0"/>
                  </a:lnTo>
                  <a:lnTo>
                    <a:pt x="54" y="6"/>
                  </a:lnTo>
                  <a:lnTo>
                    <a:pt x="54" y="0"/>
                  </a:lnTo>
                  <a:lnTo>
                    <a:pt x="36" y="0"/>
                  </a:lnTo>
                  <a:close/>
                </a:path>
              </a:pathLst>
            </a:custGeom>
            <a:solidFill>
              <a:srgbClr val="990033"/>
            </a:solidFill>
            <a:ln w="9525">
              <a:solidFill>
                <a:srgbClr val="000000"/>
              </a:solidFill>
              <a:prstDash val="solid"/>
              <a:round/>
              <a:headEnd/>
              <a:tailEnd/>
            </a:ln>
          </p:spPr>
          <p:txBody>
            <a:bodyPr/>
            <a:lstStyle/>
            <a:p>
              <a:endParaRPr lang="en-US"/>
            </a:p>
          </p:txBody>
        </p:sp>
        <p:sp>
          <p:nvSpPr>
            <p:cNvPr id="11686" name="Freeform 440"/>
            <p:cNvSpPr>
              <a:spLocks noChangeAspect="1"/>
            </p:cNvSpPr>
            <p:nvPr/>
          </p:nvSpPr>
          <p:spPr bwMode="auto">
            <a:xfrm>
              <a:off x="2741" y="1568"/>
              <a:ext cx="48" cy="26"/>
            </a:xfrm>
            <a:custGeom>
              <a:avLst/>
              <a:gdLst>
                <a:gd name="T0" fmla="*/ 6 w 48"/>
                <a:gd name="T1" fmla="*/ 68 h 23"/>
                <a:gd name="T2" fmla="*/ 12 w 48"/>
                <a:gd name="T3" fmla="*/ 68 h 23"/>
                <a:gd name="T4" fmla="*/ 18 w 48"/>
                <a:gd name="T5" fmla="*/ 68 h 23"/>
                <a:gd name="T6" fmla="*/ 18 w 48"/>
                <a:gd name="T7" fmla="*/ 68 h 23"/>
                <a:gd name="T8" fmla="*/ 24 w 48"/>
                <a:gd name="T9" fmla="*/ 68 h 23"/>
                <a:gd name="T10" fmla="*/ 24 w 48"/>
                <a:gd name="T11" fmla="*/ 68 h 23"/>
                <a:gd name="T12" fmla="*/ 30 w 48"/>
                <a:gd name="T13" fmla="*/ 68 h 23"/>
                <a:gd name="T14" fmla="*/ 30 w 48"/>
                <a:gd name="T15" fmla="*/ 68 h 23"/>
                <a:gd name="T16" fmla="*/ 30 w 48"/>
                <a:gd name="T17" fmla="*/ 51 h 23"/>
                <a:gd name="T18" fmla="*/ 30 w 48"/>
                <a:gd name="T19" fmla="*/ 51 h 23"/>
                <a:gd name="T20" fmla="*/ 36 w 48"/>
                <a:gd name="T21" fmla="*/ 51 h 23"/>
                <a:gd name="T22" fmla="*/ 30 w 48"/>
                <a:gd name="T23" fmla="*/ 37 h 23"/>
                <a:gd name="T24" fmla="*/ 30 w 48"/>
                <a:gd name="T25" fmla="*/ 37 h 23"/>
                <a:gd name="T26" fmla="*/ 30 w 48"/>
                <a:gd name="T27" fmla="*/ 37 h 23"/>
                <a:gd name="T28" fmla="*/ 36 w 48"/>
                <a:gd name="T29" fmla="*/ 18 h 23"/>
                <a:gd name="T30" fmla="*/ 36 w 48"/>
                <a:gd name="T31" fmla="*/ 18 h 23"/>
                <a:gd name="T32" fmla="*/ 42 w 48"/>
                <a:gd name="T33" fmla="*/ 18 h 23"/>
                <a:gd name="T34" fmla="*/ 42 w 48"/>
                <a:gd name="T35" fmla="*/ 18 h 23"/>
                <a:gd name="T36" fmla="*/ 42 w 48"/>
                <a:gd name="T37" fmla="*/ 18 h 23"/>
                <a:gd name="T38" fmla="*/ 48 w 48"/>
                <a:gd name="T39" fmla="*/ 0 h 23"/>
                <a:gd name="T40" fmla="*/ 42 w 48"/>
                <a:gd name="T41" fmla="*/ 0 h 23"/>
                <a:gd name="T42" fmla="*/ 36 w 48"/>
                <a:gd name="T43" fmla="*/ 0 h 23"/>
                <a:gd name="T44" fmla="*/ 6 w 48"/>
                <a:gd name="T45" fmla="*/ 18 h 23"/>
                <a:gd name="T46" fmla="*/ 0 w 48"/>
                <a:gd name="T47" fmla="*/ 18 h 23"/>
                <a:gd name="T48" fmla="*/ 0 w 48"/>
                <a:gd name="T49" fmla="*/ 37 h 23"/>
                <a:gd name="T50" fmla="*/ 0 w 48"/>
                <a:gd name="T51" fmla="*/ 68 h 23"/>
                <a:gd name="T52" fmla="*/ 6 w 48"/>
                <a:gd name="T53" fmla="*/ 68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8" h="23">
                  <a:moveTo>
                    <a:pt x="6" y="23"/>
                  </a:moveTo>
                  <a:lnTo>
                    <a:pt x="12" y="23"/>
                  </a:lnTo>
                  <a:lnTo>
                    <a:pt x="18" y="23"/>
                  </a:lnTo>
                  <a:lnTo>
                    <a:pt x="24" y="23"/>
                  </a:lnTo>
                  <a:lnTo>
                    <a:pt x="30" y="23"/>
                  </a:lnTo>
                  <a:lnTo>
                    <a:pt x="30" y="17"/>
                  </a:lnTo>
                  <a:lnTo>
                    <a:pt x="36" y="17"/>
                  </a:lnTo>
                  <a:lnTo>
                    <a:pt x="30" y="12"/>
                  </a:lnTo>
                  <a:lnTo>
                    <a:pt x="36" y="6"/>
                  </a:lnTo>
                  <a:lnTo>
                    <a:pt x="42" y="6"/>
                  </a:lnTo>
                  <a:lnTo>
                    <a:pt x="48" y="0"/>
                  </a:lnTo>
                  <a:lnTo>
                    <a:pt x="42" y="0"/>
                  </a:lnTo>
                  <a:lnTo>
                    <a:pt x="36" y="0"/>
                  </a:lnTo>
                  <a:lnTo>
                    <a:pt x="6" y="6"/>
                  </a:lnTo>
                  <a:lnTo>
                    <a:pt x="0" y="6"/>
                  </a:lnTo>
                  <a:lnTo>
                    <a:pt x="0" y="12"/>
                  </a:lnTo>
                  <a:lnTo>
                    <a:pt x="0" y="23"/>
                  </a:lnTo>
                  <a:lnTo>
                    <a:pt x="6" y="23"/>
                  </a:lnTo>
                  <a:close/>
                </a:path>
              </a:pathLst>
            </a:custGeom>
            <a:solidFill>
              <a:srgbClr val="990033"/>
            </a:solidFill>
            <a:ln w="9525">
              <a:solidFill>
                <a:srgbClr val="000000"/>
              </a:solidFill>
              <a:prstDash val="solid"/>
              <a:round/>
              <a:headEnd/>
              <a:tailEnd/>
            </a:ln>
          </p:spPr>
          <p:txBody>
            <a:bodyPr/>
            <a:lstStyle/>
            <a:p>
              <a:endParaRPr lang="en-US"/>
            </a:p>
          </p:txBody>
        </p:sp>
        <p:sp>
          <p:nvSpPr>
            <p:cNvPr id="11687" name="Freeform 441"/>
            <p:cNvSpPr>
              <a:spLocks noChangeAspect="1"/>
            </p:cNvSpPr>
            <p:nvPr/>
          </p:nvSpPr>
          <p:spPr bwMode="auto">
            <a:xfrm>
              <a:off x="2685" y="1102"/>
              <a:ext cx="165" cy="276"/>
            </a:xfrm>
            <a:custGeom>
              <a:avLst/>
              <a:gdLst>
                <a:gd name="T0" fmla="*/ 132 w 162"/>
                <a:gd name="T1" fmla="*/ 278 h 245"/>
                <a:gd name="T2" fmla="*/ 114 w 162"/>
                <a:gd name="T3" fmla="*/ 313 h 245"/>
                <a:gd name="T4" fmla="*/ 102 w 162"/>
                <a:gd name="T5" fmla="*/ 348 h 245"/>
                <a:gd name="T6" fmla="*/ 93 w 162"/>
                <a:gd name="T7" fmla="*/ 384 h 245"/>
                <a:gd name="T8" fmla="*/ 120 w 162"/>
                <a:gd name="T9" fmla="*/ 454 h 245"/>
                <a:gd name="T10" fmla="*/ 114 w 162"/>
                <a:gd name="T11" fmla="*/ 506 h 245"/>
                <a:gd name="T12" fmla="*/ 108 w 162"/>
                <a:gd name="T13" fmla="*/ 488 h 245"/>
                <a:gd name="T14" fmla="*/ 120 w 162"/>
                <a:gd name="T15" fmla="*/ 506 h 245"/>
                <a:gd name="T16" fmla="*/ 108 w 162"/>
                <a:gd name="T17" fmla="*/ 527 h 245"/>
                <a:gd name="T18" fmla="*/ 93 w 162"/>
                <a:gd name="T19" fmla="*/ 540 h 245"/>
                <a:gd name="T20" fmla="*/ 93 w 162"/>
                <a:gd name="T21" fmla="*/ 559 h 245"/>
                <a:gd name="T22" fmla="*/ 102 w 162"/>
                <a:gd name="T23" fmla="*/ 596 h 245"/>
                <a:gd name="T24" fmla="*/ 93 w 162"/>
                <a:gd name="T25" fmla="*/ 630 h 245"/>
                <a:gd name="T26" fmla="*/ 57 w 162"/>
                <a:gd name="T27" fmla="*/ 698 h 245"/>
                <a:gd name="T28" fmla="*/ 39 w 162"/>
                <a:gd name="T29" fmla="*/ 714 h 245"/>
                <a:gd name="T30" fmla="*/ 24 w 162"/>
                <a:gd name="T31" fmla="*/ 648 h 245"/>
                <a:gd name="T32" fmla="*/ 12 w 162"/>
                <a:gd name="T33" fmla="*/ 576 h 245"/>
                <a:gd name="T34" fmla="*/ 6 w 162"/>
                <a:gd name="T35" fmla="*/ 559 h 245"/>
                <a:gd name="T36" fmla="*/ 6 w 162"/>
                <a:gd name="T37" fmla="*/ 527 h 245"/>
                <a:gd name="T38" fmla="*/ 12 w 162"/>
                <a:gd name="T39" fmla="*/ 434 h 245"/>
                <a:gd name="T40" fmla="*/ 18 w 162"/>
                <a:gd name="T41" fmla="*/ 399 h 245"/>
                <a:gd name="T42" fmla="*/ 6 w 162"/>
                <a:gd name="T43" fmla="*/ 329 h 245"/>
                <a:gd name="T44" fmla="*/ 18 w 162"/>
                <a:gd name="T45" fmla="*/ 259 h 245"/>
                <a:gd name="T46" fmla="*/ 24 w 162"/>
                <a:gd name="T47" fmla="*/ 226 h 245"/>
                <a:gd name="T48" fmla="*/ 45 w 162"/>
                <a:gd name="T49" fmla="*/ 160 h 245"/>
                <a:gd name="T50" fmla="*/ 63 w 162"/>
                <a:gd name="T51" fmla="*/ 124 h 245"/>
                <a:gd name="T52" fmla="*/ 93 w 162"/>
                <a:gd name="T53" fmla="*/ 53 h 245"/>
                <a:gd name="T54" fmla="*/ 120 w 162"/>
                <a:gd name="T55" fmla="*/ 37 h 245"/>
                <a:gd name="T56" fmla="*/ 120 w 162"/>
                <a:gd name="T57" fmla="*/ 0 h 245"/>
                <a:gd name="T58" fmla="*/ 183 w 162"/>
                <a:gd name="T59" fmla="*/ 124 h 245"/>
                <a:gd name="T60" fmla="*/ 171 w 162"/>
                <a:gd name="T61" fmla="*/ 178 h 245"/>
                <a:gd name="T62" fmla="*/ 165 w 162"/>
                <a:gd name="T63" fmla="*/ 178 h 245"/>
                <a:gd name="T64" fmla="*/ 148 w 162"/>
                <a:gd name="T65" fmla="*/ 192 h 245"/>
                <a:gd name="T66" fmla="*/ 148 w 162"/>
                <a:gd name="T67" fmla="*/ 243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 h="245">
                  <a:moveTo>
                    <a:pt x="126" y="83"/>
                  </a:moveTo>
                  <a:lnTo>
                    <a:pt x="114" y="95"/>
                  </a:lnTo>
                  <a:lnTo>
                    <a:pt x="102" y="101"/>
                  </a:lnTo>
                  <a:lnTo>
                    <a:pt x="96" y="107"/>
                  </a:lnTo>
                  <a:lnTo>
                    <a:pt x="84" y="107"/>
                  </a:lnTo>
                  <a:lnTo>
                    <a:pt x="84" y="119"/>
                  </a:lnTo>
                  <a:lnTo>
                    <a:pt x="78" y="131"/>
                  </a:lnTo>
                  <a:lnTo>
                    <a:pt x="84" y="149"/>
                  </a:lnTo>
                  <a:lnTo>
                    <a:pt x="102" y="155"/>
                  </a:lnTo>
                  <a:lnTo>
                    <a:pt x="108" y="167"/>
                  </a:lnTo>
                  <a:lnTo>
                    <a:pt x="96" y="173"/>
                  </a:lnTo>
                  <a:lnTo>
                    <a:pt x="90" y="167"/>
                  </a:lnTo>
                  <a:lnTo>
                    <a:pt x="72" y="173"/>
                  </a:lnTo>
                  <a:lnTo>
                    <a:pt x="102" y="173"/>
                  </a:lnTo>
                  <a:lnTo>
                    <a:pt x="96" y="179"/>
                  </a:lnTo>
                  <a:lnTo>
                    <a:pt x="90" y="179"/>
                  </a:lnTo>
                  <a:lnTo>
                    <a:pt x="84" y="185"/>
                  </a:lnTo>
                  <a:lnTo>
                    <a:pt x="78" y="185"/>
                  </a:lnTo>
                  <a:lnTo>
                    <a:pt x="78" y="191"/>
                  </a:lnTo>
                  <a:lnTo>
                    <a:pt x="78" y="197"/>
                  </a:lnTo>
                  <a:lnTo>
                    <a:pt x="84" y="203"/>
                  </a:lnTo>
                  <a:lnTo>
                    <a:pt x="78" y="203"/>
                  </a:lnTo>
                  <a:lnTo>
                    <a:pt x="78" y="215"/>
                  </a:lnTo>
                  <a:lnTo>
                    <a:pt x="72" y="233"/>
                  </a:lnTo>
                  <a:lnTo>
                    <a:pt x="48" y="239"/>
                  </a:lnTo>
                  <a:lnTo>
                    <a:pt x="48" y="245"/>
                  </a:lnTo>
                  <a:lnTo>
                    <a:pt x="30" y="245"/>
                  </a:lnTo>
                  <a:lnTo>
                    <a:pt x="24" y="233"/>
                  </a:lnTo>
                  <a:lnTo>
                    <a:pt x="24" y="221"/>
                  </a:lnTo>
                  <a:lnTo>
                    <a:pt x="12" y="197"/>
                  </a:lnTo>
                  <a:lnTo>
                    <a:pt x="6" y="191"/>
                  </a:lnTo>
                  <a:lnTo>
                    <a:pt x="0" y="179"/>
                  </a:lnTo>
                  <a:lnTo>
                    <a:pt x="6" y="179"/>
                  </a:lnTo>
                  <a:lnTo>
                    <a:pt x="12" y="161"/>
                  </a:lnTo>
                  <a:lnTo>
                    <a:pt x="12" y="149"/>
                  </a:lnTo>
                  <a:lnTo>
                    <a:pt x="12" y="143"/>
                  </a:lnTo>
                  <a:lnTo>
                    <a:pt x="18" y="137"/>
                  </a:lnTo>
                  <a:lnTo>
                    <a:pt x="6" y="131"/>
                  </a:lnTo>
                  <a:lnTo>
                    <a:pt x="6" y="113"/>
                  </a:lnTo>
                  <a:lnTo>
                    <a:pt x="6" y="95"/>
                  </a:lnTo>
                  <a:lnTo>
                    <a:pt x="18" y="89"/>
                  </a:lnTo>
                  <a:lnTo>
                    <a:pt x="30" y="89"/>
                  </a:lnTo>
                  <a:lnTo>
                    <a:pt x="24" y="77"/>
                  </a:lnTo>
                  <a:lnTo>
                    <a:pt x="36" y="60"/>
                  </a:lnTo>
                  <a:lnTo>
                    <a:pt x="36" y="54"/>
                  </a:lnTo>
                  <a:lnTo>
                    <a:pt x="48" y="48"/>
                  </a:lnTo>
                  <a:lnTo>
                    <a:pt x="54" y="42"/>
                  </a:lnTo>
                  <a:lnTo>
                    <a:pt x="60" y="24"/>
                  </a:lnTo>
                  <a:lnTo>
                    <a:pt x="78" y="18"/>
                  </a:lnTo>
                  <a:lnTo>
                    <a:pt x="78" y="12"/>
                  </a:lnTo>
                  <a:lnTo>
                    <a:pt x="102" y="12"/>
                  </a:lnTo>
                  <a:lnTo>
                    <a:pt x="96" y="0"/>
                  </a:lnTo>
                  <a:lnTo>
                    <a:pt x="102" y="0"/>
                  </a:lnTo>
                  <a:lnTo>
                    <a:pt x="144" y="18"/>
                  </a:lnTo>
                  <a:lnTo>
                    <a:pt x="156" y="42"/>
                  </a:lnTo>
                  <a:lnTo>
                    <a:pt x="162" y="60"/>
                  </a:lnTo>
                  <a:lnTo>
                    <a:pt x="144" y="60"/>
                  </a:lnTo>
                  <a:lnTo>
                    <a:pt x="138" y="60"/>
                  </a:lnTo>
                  <a:lnTo>
                    <a:pt x="132" y="60"/>
                  </a:lnTo>
                  <a:lnTo>
                    <a:pt x="126" y="66"/>
                  </a:lnTo>
                  <a:lnTo>
                    <a:pt x="126" y="77"/>
                  </a:lnTo>
                  <a:lnTo>
                    <a:pt x="126" y="83"/>
                  </a:lnTo>
                  <a:close/>
                </a:path>
              </a:pathLst>
            </a:custGeom>
            <a:solidFill>
              <a:srgbClr val="415A6B"/>
            </a:solidFill>
            <a:ln w="9525">
              <a:solidFill>
                <a:srgbClr val="000000"/>
              </a:solidFill>
              <a:prstDash val="solid"/>
              <a:round/>
              <a:headEnd/>
              <a:tailEnd/>
            </a:ln>
          </p:spPr>
          <p:txBody>
            <a:bodyPr/>
            <a:lstStyle/>
            <a:p>
              <a:endParaRPr lang="en-US"/>
            </a:p>
          </p:txBody>
        </p:sp>
        <p:sp>
          <p:nvSpPr>
            <p:cNvPr id="11688" name="Freeform 442"/>
            <p:cNvSpPr>
              <a:spLocks noChangeAspect="1"/>
            </p:cNvSpPr>
            <p:nvPr/>
          </p:nvSpPr>
          <p:spPr bwMode="auto">
            <a:xfrm>
              <a:off x="2789" y="1331"/>
              <a:ext cx="11" cy="14"/>
            </a:xfrm>
            <a:custGeom>
              <a:avLst/>
              <a:gdLst>
                <a:gd name="T0" fmla="*/ 6 w 12"/>
                <a:gd name="T1" fmla="*/ 0 h 12"/>
                <a:gd name="T2" fmla="*/ 6 w 12"/>
                <a:gd name="T3" fmla="*/ 0 h 12"/>
                <a:gd name="T4" fmla="*/ 6 w 12"/>
                <a:gd name="T5" fmla="*/ 48 h 12"/>
                <a:gd name="T6" fmla="*/ 6 w 12"/>
                <a:gd name="T7" fmla="*/ 48 h 12"/>
                <a:gd name="T8" fmla="*/ 0 w 12"/>
                <a:gd name="T9" fmla="*/ 25 h 12"/>
                <a:gd name="T10" fmla="*/ 6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0"/>
                  </a:moveTo>
                  <a:lnTo>
                    <a:pt x="12" y="0"/>
                  </a:lnTo>
                  <a:lnTo>
                    <a:pt x="6" y="12"/>
                  </a:lnTo>
                  <a:lnTo>
                    <a:pt x="0" y="6"/>
                  </a:lnTo>
                  <a:lnTo>
                    <a:pt x="12" y="0"/>
                  </a:lnTo>
                  <a:close/>
                </a:path>
              </a:pathLst>
            </a:custGeom>
            <a:solidFill>
              <a:srgbClr val="239FB1"/>
            </a:solidFill>
            <a:ln w="9525">
              <a:solidFill>
                <a:srgbClr val="000000"/>
              </a:solidFill>
              <a:prstDash val="solid"/>
              <a:round/>
              <a:headEnd/>
              <a:tailEnd/>
            </a:ln>
          </p:spPr>
          <p:txBody>
            <a:bodyPr/>
            <a:lstStyle/>
            <a:p>
              <a:endParaRPr lang="en-US"/>
            </a:p>
          </p:txBody>
        </p:sp>
        <p:sp>
          <p:nvSpPr>
            <p:cNvPr id="11689" name="Freeform 443"/>
            <p:cNvSpPr>
              <a:spLocks noChangeAspect="1"/>
            </p:cNvSpPr>
            <p:nvPr/>
          </p:nvSpPr>
          <p:spPr bwMode="auto">
            <a:xfrm>
              <a:off x="2620" y="1547"/>
              <a:ext cx="71" cy="40"/>
            </a:xfrm>
            <a:custGeom>
              <a:avLst/>
              <a:gdLst>
                <a:gd name="T0" fmla="*/ 65 w 71"/>
                <a:gd name="T1" fmla="*/ 61 h 35"/>
                <a:gd name="T2" fmla="*/ 65 w 71"/>
                <a:gd name="T3" fmla="*/ 80 h 35"/>
                <a:gd name="T4" fmla="*/ 53 w 71"/>
                <a:gd name="T5" fmla="*/ 80 h 35"/>
                <a:gd name="T6" fmla="*/ 47 w 71"/>
                <a:gd name="T7" fmla="*/ 119 h 35"/>
                <a:gd name="T8" fmla="*/ 35 w 71"/>
                <a:gd name="T9" fmla="*/ 80 h 35"/>
                <a:gd name="T10" fmla="*/ 29 w 71"/>
                <a:gd name="T11" fmla="*/ 98 h 35"/>
                <a:gd name="T12" fmla="*/ 17 w 71"/>
                <a:gd name="T13" fmla="*/ 119 h 35"/>
                <a:gd name="T14" fmla="*/ 6 w 71"/>
                <a:gd name="T15" fmla="*/ 80 h 35"/>
                <a:gd name="T16" fmla="*/ 0 w 71"/>
                <a:gd name="T17" fmla="*/ 80 h 35"/>
                <a:gd name="T18" fmla="*/ 17 w 71"/>
                <a:gd name="T19" fmla="*/ 19 h 35"/>
                <a:gd name="T20" fmla="*/ 17 w 71"/>
                <a:gd name="T21" fmla="*/ 19 h 35"/>
                <a:gd name="T22" fmla="*/ 23 w 71"/>
                <a:gd name="T23" fmla="*/ 0 h 35"/>
                <a:gd name="T24" fmla="*/ 41 w 71"/>
                <a:gd name="T25" fmla="*/ 0 h 35"/>
                <a:gd name="T26" fmla="*/ 53 w 71"/>
                <a:gd name="T27" fmla="*/ 0 h 35"/>
                <a:gd name="T28" fmla="*/ 53 w 71"/>
                <a:gd name="T29" fmla="*/ 19 h 35"/>
                <a:gd name="T30" fmla="*/ 53 w 71"/>
                <a:gd name="T31" fmla="*/ 40 h 35"/>
                <a:gd name="T32" fmla="*/ 53 w 71"/>
                <a:gd name="T33" fmla="*/ 40 h 35"/>
                <a:gd name="T34" fmla="*/ 59 w 71"/>
                <a:gd name="T35" fmla="*/ 40 h 35"/>
                <a:gd name="T36" fmla="*/ 71 w 71"/>
                <a:gd name="T37" fmla="*/ 61 h 35"/>
                <a:gd name="T38" fmla="*/ 71 w 71"/>
                <a:gd name="T39" fmla="*/ 61 h 35"/>
                <a:gd name="T40" fmla="*/ 65 w 71"/>
                <a:gd name="T41" fmla="*/ 61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35">
                  <a:moveTo>
                    <a:pt x="65" y="18"/>
                  </a:moveTo>
                  <a:lnTo>
                    <a:pt x="65" y="24"/>
                  </a:lnTo>
                  <a:lnTo>
                    <a:pt x="53" y="24"/>
                  </a:lnTo>
                  <a:lnTo>
                    <a:pt x="47" y="35"/>
                  </a:lnTo>
                  <a:lnTo>
                    <a:pt x="35" y="24"/>
                  </a:lnTo>
                  <a:lnTo>
                    <a:pt x="29" y="30"/>
                  </a:lnTo>
                  <a:lnTo>
                    <a:pt x="17" y="35"/>
                  </a:lnTo>
                  <a:lnTo>
                    <a:pt x="6" y="24"/>
                  </a:lnTo>
                  <a:lnTo>
                    <a:pt x="0" y="24"/>
                  </a:lnTo>
                  <a:lnTo>
                    <a:pt x="17" y="6"/>
                  </a:lnTo>
                  <a:lnTo>
                    <a:pt x="23" y="0"/>
                  </a:lnTo>
                  <a:lnTo>
                    <a:pt x="41" y="0"/>
                  </a:lnTo>
                  <a:lnTo>
                    <a:pt x="53" y="0"/>
                  </a:lnTo>
                  <a:lnTo>
                    <a:pt x="53" y="6"/>
                  </a:lnTo>
                  <a:lnTo>
                    <a:pt x="53" y="12"/>
                  </a:lnTo>
                  <a:lnTo>
                    <a:pt x="59" y="12"/>
                  </a:lnTo>
                  <a:lnTo>
                    <a:pt x="71" y="18"/>
                  </a:lnTo>
                  <a:lnTo>
                    <a:pt x="65" y="18"/>
                  </a:lnTo>
                  <a:close/>
                </a:path>
              </a:pathLst>
            </a:custGeom>
            <a:solidFill>
              <a:srgbClr val="990033"/>
            </a:solidFill>
            <a:ln w="9525">
              <a:solidFill>
                <a:srgbClr val="000000"/>
              </a:solidFill>
              <a:prstDash val="solid"/>
              <a:round/>
              <a:headEnd/>
              <a:tailEnd/>
            </a:ln>
          </p:spPr>
          <p:txBody>
            <a:bodyPr/>
            <a:lstStyle/>
            <a:p>
              <a:endParaRPr lang="en-US"/>
            </a:p>
          </p:txBody>
        </p:sp>
        <p:sp>
          <p:nvSpPr>
            <p:cNvPr id="11690" name="Freeform 444"/>
            <p:cNvSpPr>
              <a:spLocks noChangeAspect="1"/>
            </p:cNvSpPr>
            <p:nvPr/>
          </p:nvSpPr>
          <p:spPr bwMode="auto">
            <a:xfrm>
              <a:off x="2875" y="1439"/>
              <a:ext cx="285" cy="175"/>
            </a:xfrm>
            <a:custGeom>
              <a:avLst/>
              <a:gdLst>
                <a:gd name="T0" fmla="*/ 167 w 281"/>
                <a:gd name="T1" fmla="*/ 0 h 155"/>
                <a:gd name="T2" fmla="*/ 155 w 281"/>
                <a:gd name="T3" fmla="*/ 18 h 155"/>
                <a:gd name="T4" fmla="*/ 137 w 281"/>
                <a:gd name="T5" fmla="*/ 53 h 155"/>
                <a:gd name="T6" fmla="*/ 137 w 281"/>
                <a:gd name="T7" fmla="*/ 70 h 155"/>
                <a:gd name="T8" fmla="*/ 98 w 281"/>
                <a:gd name="T9" fmla="*/ 53 h 155"/>
                <a:gd name="T10" fmla="*/ 75 w 281"/>
                <a:gd name="T11" fmla="*/ 37 h 155"/>
                <a:gd name="T12" fmla="*/ 45 w 281"/>
                <a:gd name="T13" fmla="*/ 37 h 155"/>
                <a:gd name="T14" fmla="*/ 12 w 281"/>
                <a:gd name="T15" fmla="*/ 37 h 155"/>
                <a:gd name="T16" fmla="*/ 18 w 281"/>
                <a:gd name="T17" fmla="*/ 110 h 155"/>
                <a:gd name="T18" fmla="*/ 18 w 281"/>
                <a:gd name="T19" fmla="*/ 125 h 155"/>
                <a:gd name="T20" fmla="*/ 6 w 281"/>
                <a:gd name="T21" fmla="*/ 180 h 155"/>
                <a:gd name="T22" fmla="*/ 0 w 281"/>
                <a:gd name="T23" fmla="*/ 199 h 155"/>
                <a:gd name="T24" fmla="*/ 0 w 281"/>
                <a:gd name="T25" fmla="*/ 253 h 155"/>
                <a:gd name="T26" fmla="*/ 12 w 281"/>
                <a:gd name="T27" fmla="*/ 269 h 155"/>
                <a:gd name="T28" fmla="*/ 12 w 281"/>
                <a:gd name="T29" fmla="*/ 269 h 155"/>
                <a:gd name="T30" fmla="*/ 51 w 281"/>
                <a:gd name="T31" fmla="*/ 287 h 155"/>
                <a:gd name="T32" fmla="*/ 75 w 281"/>
                <a:gd name="T33" fmla="*/ 253 h 155"/>
                <a:gd name="T34" fmla="*/ 87 w 281"/>
                <a:gd name="T35" fmla="*/ 213 h 155"/>
                <a:gd name="T36" fmla="*/ 92 w 281"/>
                <a:gd name="T37" fmla="*/ 230 h 155"/>
                <a:gd name="T38" fmla="*/ 104 w 281"/>
                <a:gd name="T39" fmla="*/ 269 h 155"/>
                <a:gd name="T40" fmla="*/ 143 w 281"/>
                <a:gd name="T41" fmla="*/ 324 h 155"/>
                <a:gd name="T42" fmla="*/ 155 w 281"/>
                <a:gd name="T43" fmla="*/ 356 h 155"/>
                <a:gd name="T44" fmla="*/ 167 w 281"/>
                <a:gd name="T45" fmla="*/ 342 h 155"/>
                <a:gd name="T46" fmla="*/ 173 w 281"/>
                <a:gd name="T47" fmla="*/ 342 h 155"/>
                <a:gd name="T48" fmla="*/ 167 w 281"/>
                <a:gd name="T49" fmla="*/ 324 h 155"/>
                <a:gd name="T50" fmla="*/ 173 w 281"/>
                <a:gd name="T51" fmla="*/ 342 h 155"/>
                <a:gd name="T52" fmla="*/ 189 w 281"/>
                <a:gd name="T53" fmla="*/ 342 h 155"/>
                <a:gd name="T54" fmla="*/ 167 w 281"/>
                <a:gd name="T55" fmla="*/ 356 h 155"/>
                <a:gd name="T56" fmla="*/ 173 w 281"/>
                <a:gd name="T57" fmla="*/ 356 h 155"/>
                <a:gd name="T58" fmla="*/ 189 w 281"/>
                <a:gd name="T59" fmla="*/ 375 h 155"/>
                <a:gd name="T60" fmla="*/ 212 w 281"/>
                <a:gd name="T61" fmla="*/ 375 h 155"/>
                <a:gd name="T62" fmla="*/ 189 w 281"/>
                <a:gd name="T63" fmla="*/ 412 h 155"/>
                <a:gd name="T64" fmla="*/ 206 w 281"/>
                <a:gd name="T65" fmla="*/ 425 h 155"/>
                <a:gd name="T66" fmla="*/ 212 w 281"/>
                <a:gd name="T67" fmla="*/ 445 h 155"/>
                <a:gd name="T68" fmla="*/ 212 w 281"/>
                <a:gd name="T69" fmla="*/ 465 h 155"/>
                <a:gd name="T70" fmla="*/ 236 w 281"/>
                <a:gd name="T71" fmla="*/ 445 h 155"/>
                <a:gd name="T72" fmla="*/ 248 w 281"/>
                <a:gd name="T73" fmla="*/ 445 h 155"/>
                <a:gd name="T74" fmla="*/ 264 w 281"/>
                <a:gd name="T75" fmla="*/ 425 h 155"/>
                <a:gd name="T76" fmla="*/ 242 w 281"/>
                <a:gd name="T77" fmla="*/ 425 h 155"/>
                <a:gd name="T78" fmla="*/ 230 w 281"/>
                <a:gd name="T79" fmla="*/ 390 h 155"/>
                <a:gd name="T80" fmla="*/ 236 w 281"/>
                <a:gd name="T81" fmla="*/ 356 h 155"/>
                <a:gd name="T82" fmla="*/ 230 w 281"/>
                <a:gd name="T83" fmla="*/ 375 h 155"/>
                <a:gd name="T84" fmla="*/ 236 w 281"/>
                <a:gd name="T85" fmla="*/ 356 h 155"/>
                <a:gd name="T86" fmla="*/ 264 w 281"/>
                <a:gd name="T87" fmla="*/ 342 h 155"/>
                <a:gd name="T88" fmla="*/ 293 w 281"/>
                <a:gd name="T89" fmla="*/ 304 h 155"/>
                <a:gd name="T90" fmla="*/ 299 w 281"/>
                <a:gd name="T91" fmla="*/ 304 h 155"/>
                <a:gd name="T92" fmla="*/ 305 w 281"/>
                <a:gd name="T93" fmla="*/ 269 h 155"/>
                <a:gd name="T94" fmla="*/ 317 w 281"/>
                <a:gd name="T95" fmla="*/ 253 h 155"/>
                <a:gd name="T96" fmla="*/ 305 w 281"/>
                <a:gd name="T97" fmla="*/ 180 h 155"/>
                <a:gd name="T98" fmla="*/ 287 w 281"/>
                <a:gd name="T99" fmla="*/ 160 h 155"/>
                <a:gd name="T100" fmla="*/ 256 w 281"/>
                <a:gd name="T101" fmla="*/ 125 h 155"/>
                <a:gd name="T102" fmla="*/ 242 w 281"/>
                <a:gd name="T103" fmla="*/ 142 h 155"/>
                <a:gd name="T104" fmla="*/ 198 w 281"/>
                <a:gd name="T105" fmla="*/ 37 h 155"/>
                <a:gd name="T106" fmla="*/ 198 w 281"/>
                <a:gd name="T107" fmla="*/ 18 h 155"/>
                <a:gd name="T108" fmla="*/ 167 w 281"/>
                <a:gd name="T109" fmla="*/ 0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1" h="155">
                  <a:moveTo>
                    <a:pt x="149" y="0"/>
                  </a:moveTo>
                  <a:lnTo>
                    <a:pt x="137" y="6"/>
                  </a:lnTo>
                  <a:lnTo>
                    <a:pt x="119" y="18"/>
                  </a:lnTo>
                  <a:lnTo>
                    <a:pt x="119" y="24"/>
                  </a:lnTo>
                  <a:lnTo>
                    <a:pt x="89" y="18"/>
                  </a:lnTo>
                  <a:lnTo>
                    <a:pt x="66" y="12"/>
                  </a:lnTo>
                  <a:lnTo>
                    <a:pt x="36" y="12"/>
                  </a:lnTo>
                  <a:lnTo>
                    <a:pt x="12" y="12"/>
                  </a:lnTo>
                  <a:lnTo>
                    <a:pt x="18" y="36"/>
                  </a:lnTo>
                  <a:lnTo>
                    <a:pt x="18" y="42"/>
                  </a:lnTo>
                  <a:lnTo>
                    <a:pt x="6" y="60"/>
                  </a:lnTo>
                  <a:lnTo>
                    <a:pt x="0" y="66"/>
                  </a:lnTo>
                  <a:lnTo>
                    <a:pt x="0" y="84"/>
                  </a:lnTo>
                  <a:lnTo>
                    <a:pt x="12" y="90"/>
                  </a:lnTo>
                  <a:lnTo>
                    <a:pt x="42" y="96"/>
                  </a:lnTo>
                  <a:lnTo>
                    <a:pt x="66" y="84"/>
                  </a:lnTo>
                  <a:lnTo>
                    <a:pt x="78" y="72"/>
                  </a:lnTo>
                  <a:lnTo>
                    <a:pt x="83" y="78"/>
                  </a:lnTo>
                  <a:lnTo>
                    <a:pt x="95" y="90"/>
                  </a:lnTo>
                  <a:lnTo>
                    <a:pt x="125" y="108"/>
                  </a:lnTo>
                  <a:lnTo>
                    <a:pt x="137" y="120"/>
                  </a:lnTo>
                  <a:lnTo>
                    <a:pt x="149" y="114"/>
                  </a:lnTo>
                  <a:lnTo>
                    <a:pt x="155" y="114"/>
                  </a:lnTo>
                  <a:lnTo>
                    <a:pt x="149" y="108"/>
                  </a:lnTo>
                  <a:lnTo>
                    <a:pt x="155" y="114"/>
                  </a:lnTo>
                  <a:lnTo>
                    <a:pt x="167" y="114"/>
                  </a:lnTo>
                  <a:lnTo>
                    <a:pt x="149" y="120"/>
                  </a:lnTo>
                  <a:lnTo>
                    <a:pt x="155" y="120"/>
                  </a:lnTo>
                  <a:lnTo>
                    <a:pt x="167" y="126"/>
                  </a:lnTo>
                  <a:lnTo>
                    <a:pt x="185" y="126"/>
                  </a:lnTo>
                  <a:lnTo>
                    <a:pt x="167" y="137"/>
                  </a:lnTo>
                  <a:lnTo>
                    <a:pt x="179" y="143"/>
                  </a:lnTo>
                  <a:lnTo>
                    <a:pt x="185" y="149"/>
                  </a:lnTo>
                  <a:lnTo>
                    <a:pt x="185" y="155"/>
                  </a:lnTo>
                  <a:lnTo>
                    <a:pt x="209" y="149"/>
                  </a:lnTo>
                  <a:lnTo>
                    <a:pt x="221" y="149"/>
                  </a:lnTo>
                  <a:lnTo>
                    <a:pt x="233" y="143"/>
                  </a:lnTo>
                  <a:lnTo>
                    <a:pt x="215" y="143"/>
                  </a:lnTo>
                  <a:lnTo>
                    <a:pt x="203" y="131"/>
                  </a:lnTo>
                  <a:lnTo>
                    <a:pt x="209" y="120"/>
                  </a:lnTo>
                  <a:lnTo>
                    <a:pt x="203" y="126"/>
                  </a:lnTo>
                  <a:lnTo>
                    <a:pt x="209" y="120"/>
                  </a:lnTo>
                  <a:lnTo>
                    <a:pt x="233" y="114"/>
                  </a:lnTo>
                  <a:lnTo>
                    <a:pt x="257" y="102"/>
                  </a:lnTo>
                  <a:lnTo>
                    <a:pt x="263" y="102"/>
                  </a:lnTo>
                  <a:lnTo>
                    <a:pt x="269" y="90"/>
                  </a:lnTo>
                  <a:lnTo>
                    <a:pt x="281" y="84"/>
                  </a:lnTo>
                  <a:lnTo>
                    <a:pt x="269" y="60"/>
                  </a:lnTo>
                  <a:lnTo>
                    <a:pt x="251" y="54"/>
                  </a:lnTo>
                  <a:lnTo>
                    <a:pt x="227" y="42"/>
                  </a:lnTo>
                  <a:lnTo>
                    <a:pt x="215" y="48"/>
                  </a:lnTo>
                  <a:lnTo>
                    <a:pt x="173" y="12"/>
                  </a:lnTo>
                  <a:lnTo>
                    <a:pt x="173" y="6"/>
                  </a:lnTo>
                  <a:lnTo>
                    <a:pt x="149" y="0"/>
                  </a:lnTo>
                  <a:close/>
                </a:path>
              </a:pathLst>
            </a:custGeom>
            <a:solidFill>
              <a:srgbClr val="990033"/>
            </a:solidFill>
            <a:ln w="9525">
              <a:solidFill>
                <a:srgbClr val="000000"/>
              </a:solidFill>
              <a:prstDash val="solid"/>
              <a:round/>
              <a:headEnd/>
              <a:tailEnd/>
            </a:ln>
          </p:spPr>
          <p:txBody>
            <a:bodyPr/>
            <a:lstStyle/>
            <a:p>
              <a:endParaRPr lang="en-US"/>
            </a:p>
          </p:txBody>
        </p:sp>
        <p:sp>
          <p:nvSpPr>
            <p:cNvPr id="11691" name="Freeform 445"/>
            <p:cNvSpPr>
              <a:spLocks noChangeAspect="1"/>
            </p:cNvSpPr>
            <p:nvPr/>
          </p:nvSpPr>
          <p:spPr bwMode="auto">
            <a:xfrm>
              <a:off x="522" y="1048"/>
              <a:ext cx="1157" cy="634"/>
            </a:xfrm>
            <a:custGeom>
              <a:avLst/>
              <a:gdLst>
                <a:gd name="T0" fmla="*/ 206 w 1389"/>
                <a:gd name="T1" fmla="*/ 23 h 761"/>
                <a:gd name="T2" fmla="*/ 221 w 1389"/>
                <a:gd name="T3" fmla="*/ 12 h 761"/>
                <a:gd name="T4" fmla="*/ 199 w 1389"/>
                <a:gd name="T5" fmla="*/ 20 h 761"/>
                <a:gd name="T6" fmla="*/ 191 w 1389"/>
                <a:gd name="T7" fmla="*/ 12 h 761"/>
                <a:gd name="T8" fmla="*/ 191 w 1389"/>
                <a:gd name="T9" fmla="*/ 5 h 761"/>
                <a:gd name="T10" fmla="*/ 185 w 1389"/>
                <a:gd name="T11" fmla="*/ 2 h 761"/>
                <a:gd name="T12" fmla="*/ 182 w 1389"/>
                <a:gd name="T13" fmla="*/ 12 h 761"/>
                <a:gd name="T14" fmla="*/ 168 w 1389"/>
                <a:gd name="T15" fmla="*/ 23 h 761"/>
                <a:gd name="T16" fmla="*/ 175 w 1389"/>
                <a:gd name="T17" fmla="*/ 17 h 761"/>
                <a:gd name="T18" fmla="*/ 164 w 1389"/>
                <a:gd name="T19" fmla="*/ 17 h 761"/>
                <a:gd name="T20" fmla="*/ 137 w 1389"/>
                <a:gd name="T21" fmla="*/ 17 h 761"/>
                <a:gd name="T22" fmla="*/ 133 w 1389"/>
                <a:gd name="T23" fmla="*/ 22 h 761"/>
                <a:gd name="T24" fmla="*/ 119 w 1389"/>
                <a:gd name="T25" fmla="*/ 15 h 761"/>
                <a:gd name="T26" fmla="*/ 94 w 1389"/>
                <a:gd name="T27" fmla="*/ 9 h 761"/>
                <a:gd name="T28" fmla="*/ 81 w 1389"/>
                <a:gd name="T29" fmla="*/ 9 h 761"/>
                <a:gd name="T30" fmla="*/ 56 w 1389"/>
                <a:gd name="T31" fmla="*/ 15 h 761"/>
                <a:gd name="T32" fmla="*/ 10 w 1389"/>
                <a:gd name="T33" fmla="*/ 42 h 761"/>
                <a:gd name="T34" fmla="*/ 10 w 1389"/>
                <a:gd name="T35" fmla="*/ 57 h 761"/>
                <a:gd name="T36" fmla="*/ 18 w 1389"/>
                <a:gd name="T37" fmla="*/ 77 h 761"/>
                <a:gd name="T38" fmla="*/ 14 w 1389"/>
                <a:gd name="T39" fmla="*/ 82 h 761"/>
                <a:gd name="T40" fmla="*/ 14 w 1389"/>
                <a:gd name="T41" fmla="*/ 85 h 761"/>
                <a:gd name="T42" fmla="*/ 17 w 1389"/>
                <a:gd name="T43" fmla="*/ 93 h 761"/>
                <a:gd name="T44" fmla="*/ 12 w 1389"/>
                <a:gd name="T45" fmla="*/ 97 h 761"/>
                <a:gd name="T46" fmla="*/ 17 w 1389"/>
                <a:gd name="T47" fmla="*/ 100 h 761"/>
                <a:gd name="T48" fmla="*/ 17 w 1389"/>
                <a:gd name="T49" fmla="*/ 102 h 761"/>
                <a:gd name="T50" fmla="*/ 19 w 1389"/>
                <a:gd name="T51" fmla="*/ 106 h 761"/>
                <a:gd name="T52" fmla="*/ 122 w 1389"/>
                <a:gd name="T53" fmla="*/ 109 h 761"/>
                <a:gd name="T54" fmla="*/ 149 w 1389"/>
                <a:gd name="T55" fmla="*/ 117 h 761"/>
                <a:gd name="T56" fmla="*/ 157 w 1389"/>
                <a:gd name="T57" fmla="*/ 136 h 761"/>
                <a:gd name="T58" fmla="*/ 168 w 1389"/>
                <a:gd name="T59" fmla="*/ 137 h 761"/>
                <a:gd name="T60" fmla="*/ 206 w 1389"/>
                <a:gd name="T61" fmla="*/ 123 h 761"/>
                <a:gd name="T62" fmla="*/ 217 w 1389"/>
                <a:gd name="T63" fmla="*/ 128 h 761"/>
                <a:gd name="T64" fmla="*/ 231 w 1389"/>
                <a:gd name="T65" fmla="*/ 127 h 761"/>
                <a:gd name="T66" fmla="*/ 219 w 1389"/>
                <a:gd name="T67" fmla="*/ 136 h 761"/>
                <a:gd name="T68" fmla="*/ 237 w 1389"/>
                <a:gd name="T69" fmla="*/ 127 h 761"/>
                <a:gd name="T70" fmla="*/ 229 w 1389"/>
                <a:gd name="T71" fmla="*/ 116 h 761"/>
                <a:gd name="T72" fmla="*/ 232 w 1389"/>
                <a:gd name="T73" fmla="*/ 109 h 761"/>
                <a:gd name="T74" fmla="*/ 207 w 1389"/>
                <a:gd name="T75" fmla="*/ 117 h 761"/>
                <a:gd name="T76" fmla="*/ 242 w 1389"/>
                <a:gd name="T77" fmla="*/ 103 h 761"/>
                <a:gd name="T78" fmla="*/ 267 w 1389"/>
                <a:gd name="T79" fmla="*/ 91 h 761"/>
                <a:gd name="T80" fmla="*/ 261 w 1389"/>
                <a:gd name="T81" fmla="*/ 82 h 761"/>
                <a:gd name="T82" fmla="*/ 258 w 1389"/>
                <a:gd name="T83" fmla="*/ 85 h 761"/>
                <a:gd name="T84" fmla="*/ 258 w 1389"/>
                <a:gd name="T85" fmla="*/ 77 h 761"/>
                <a:gd name="T86" fmla="*/ 255 w 1389"/>
                <a:gd name="T87" fmla="*/ 73 h 761"/>
                <a:gd name="T88" fmla="*/ 253 w 1389"/>
                <a:gd name="T89" fmla="*/ 71 h 761"/>
                <a:gd name="T90" fmla="*/ 252 w 1389"/>
                <a:gd name="T91" fmla="*/ 64 h 761"/>
                <a:gd name="T92" fmla="*/ 253 w 1389"/>
                <a:gd name="T93" fmla="*/ 57 h 761"/>
                <a:gd name="T94" fmla="*/ 249 w 1389"/>
                <a:gd name="T95" fmla="*/ 57 h 761"/>
                <a:gd name="T96" fmla="*/ 237 w 1389"/>
                <a:gd name="T97" fmla="*/ 62 h 761"/>
                <a:gd name="T98" fmla="*/ 231 w 1389"/>
                <a:gd name="T99" fmla="*/ 61 h 761"/>
                <a:gd name="T100" fmla="*/ 236 w 1389"/>
                <a:gd name="T101" fmla="*/ 52 h 761"/>
                <a:gd name="T102" fmla="*/ 227 w 1389"/>
                <a:gd name="T103" fmla="*/ 43 h 761"/>
                <a:gd name="T104" fmla="*/ 210 w 1389"/>
                <a:gd name="T105" fmla="*/ 52 h 761"/>
                <a:gd name="T106" fmla="*/ 197 w 1389"/>
                <a:gd name="T107" fmla="*/ 77 h 761"/>
                <a:gd name="T108" fmla="*/ 182 w 1389"/>
                <a:gd name="T109" fmla="*/ 95 h 761"/>
                <a:gd name="T110" fmla="*/ 177 w 1389"/>
                <a:gd name="T111" fmla="*/ 88 h 761"/>
                <a:gd name="T112" fmla="*/ 162 w 1389"/>
                <a:gd name="T113" fmla="*/ 71 h 761"/>
                <a:gd name="T114" fmla="*/ 147 w 1389"/>
                <a:gd name="T115" fmla="*/ 64 h 761"/>
                <a:gd name="T116" fmla="*/ 166 w 1389"/>
                <a:gd name="T117" fmla="*/ 43 h 761"/>
                <a:gd name="T118" fmla="*/ 167 w 1389"/>
                <a:gd name="T119" fmla="*/ 36 h 761"/>
                <a:gd name="T120" fmla="*/ 184 w 1389"/>
                <a:gd name="T121" fmla="*/ 36 h 76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89" h="761">
                  <a:moveTo>
                    <a:pt x="1025" y="138"/>
                  </a:moveTo>
                  <a:lnTo>
                    <a:pt x="1018" y="130"/>
                  </a:lnTo>
                  <a:lnTo>
                    <a:pt x="1040" y="130"/>
                  </a:lnTo>
                  <a:lnTo>
                    <a:pt x="1047" y="138"/>
                  </a:lnTo>
                  <a:lnTo>
                    <a:pt x="1062" y="130"/>
                  </a:lnTo>
                  <a:lnTo>
                    <a:pt x="1055" y="122"/>
                  </a:lnTo>
                  <a:lnTo>
                    <a:pt x="1062" y="122"/>
                  </a:lnTo>
                  <a:lnTo>
                    <a:pt x="1069" y="130"/>
                  </a:lnTo>
                  <a:lnTo>
                    <a:pt x="1113" y="114"/>
                  </a:lnTo>
                  <a:lnTo>
                    <a:pt x="1120" y="106"/>
                  </a:lnTo>
                  <a:lnTo>
                    <a:pt x="1113" y="89"/>
                  </a:lnTo>
                  <a:lnTo>
                    <a:pt x="1120" y="81"/>
                  </a:lnTo>
                  <a:lnTo>
                    <a:pt x="1135" y="73"/>
                  </a:lnTo>
                  <a:lnTo>
                    <a:pt x="1127" y="73"/>
                  </a:lnTo>
                  <a:lnTo>
                    <a:pt x="1142" y="65"/>
                  </a:lnTo>
                  <a:lnTo>
                    <a:pt x="1113" y="57"/>
                  </a:lnTo>
                  <a:lnTo>
                    <a:pt x="1135" y="57"/>
                  </a:lnTo>
                  <a:lnTo>
                    <a:pt x="1084" y="57"/>
                  </a:lnTo>
                  <a:lnTo>
                    <a:pt x="1084" y="65"/>
                  </a:lnTo>
                  <a:lnTo>
                    <a:pt x="1084" y="73"/>
                  </a:lnTo>
                  <a:lnTo>
                    <a:pt x="1069" y="73"/>
                  </a:lnTo>
                  <a:lnTo>
                    <a:pt x="1033" y="106"/>
                  </a:lnTo>
                  <a:lnTo>
                    <a:pt x="1018" y="114"/>
                  </a:lnTo>
                  <a:lnTo>
                    <a:pt x="1018" y="89"/>
                  </a:lnTo>
                  <a:lnTo>
                    <a:pt x="1033" y="73"/>
                  </a:lnTo>
                  <a:lnTo>
                    <a:pt x="1018" y="65"/>
                  </a:lnTo>
                  <a:lnTo>
                    <a:pt x="989" y="89"/>
                  </a:lnTo>
                  <a:lnTo>
                    <a:pt x="996" y="65"/>
                  </a:lnTo>
                  <a:lnTo>
                    <a:pt x="989" y="65"/>
                  </a:lnTo>
                  <a:lnTo>
                    <a:pt x="1003" y="57"/>
                  </a:lnTo>
                  <a:lnTo>
                    <a:pt x="996" y="57"/>
                  </a:lnTo>
                  <a:lnTo>
                    <a:pt x="974" y="57"/>
                  </a:lnTo>
                  <a:lnTo>
                    <a:pt x="974" y="49"/>
                  </a:lnTo>
                  <a:lnTo>
                    <a:pt x="989" y="41"/>
                  </a:lnTo>
                  <a:lnTo>
                    <a:pt x="996" y="41"/>
                  </a:lnTo>
                  <a:lnTo>
                    <a:pt x="989" y="24"/>
                  </a:lnTo>
                  <a:lnTo>
                    <a:pt x="996" y="16"/>
                  </a:lnTo>
                  <a:lnTo>
                    <a:pt x="989" y="8"/>
                  </a:lnTo>
                  <a:lnTo>
                    <a:pt x="982" y="8"/>
                  </a:lnTo>
                  <a:lnTo>
                    <a:pt x="989" y="0"/>
                  </a:lnTo>
                  <a:lnTo>
                    <a:pt x="974" y="8"/>
                  </a:lnTo>
                  <a:lnTo>
                    <a:pt x="982" y="8"/>
                  </a:lnTo>
                  <a:lnTo>
                    <a:pt x="960" y="16"/>
                  </a:lnTo>
                  <a:lnTo>
                    <a:pt x="946" y="16"/>
                  </a:lnTo>
                  <a:lnTo>
                    <a:pt x="939" y="32"/>
                  </a:lnTo>
                  <a:lnTo>
                    <a:pt x="932" y="41"/>
                  </a:lnTo>
                  <a:lnTo>
                    <a:pt x="924" y="49"/>
                  </a:lnTo>
                  <a:lnTo>
                    <a:pt x="960" y="65"/>
                  </a:lnTo>
                  <a:lnTo>
                    <a:pt x="946" y="65"/>
                  </a:lnTo>
                  <a:lnTo>
                    <a:pt x="939" y="65"/>
                  </a:lnTo>
                  <a:lnTo>
                    <a:pt x="932" y="73"/>
                  </a:lnTo>
                  <a:lnTo>
                    <a:pt x="946" y="73"/>
                  </a:lnTo>
                  <a:lnTo>
                    <a:pt x="939" y="81"/>
                  </a:lnTo>
                  <a:lnTo>
                    <a:pt x="910" y="89"/>
                  </a:lnTo>
                  <a:lnTo>
                    <a:pt x="895" y="106"/>
                  </a:lnTo>
                  <a:lnTo>
                    <a:pt x="888" y="122"/>
                  </a:lnTo>
                  <a:lnTo>
                    <a:pt x="873" y="122"/>
                  </a:lnTo>
                  <a:lnTo>
                    <a:pt x="873" y="114"/>
                  </a:lnTo>
                  <a:lnTo>
                    <a:pt x="888" y="114"/>
                  </a:lnTo>
                  <a:lnTo>
                    <a:pt x="881" y="114"/>
                  </a:lnTo>
                  <a:lnTo>
                    <a:pt x="888" y="106"/>
                  </a:lnTo>
                  <a:lnTo>
                    <a:pt x="881" y="106"/>
                  </a:lnTo>
                  <a:lnTo>
                    <a:pt x="902" y="89"/>
                  </a:lnTo>
                  <a:lnTo>
                    <a:pt x="888" y="89"/>
                  </a:lnTo>
                  <a:lnTo>
                    <a:pt x="873" y="81"/>
                  </a:lnTo>
                  <a:lnTo>
                    <a:pt x="859" y="89"/>
                  </a:lnTo>
                  <a:lnTo>
                    <a:pt x="859" y="97"/>
                  </a:lnTo>
                  <a:lnTo>
                    <a:pt x="873" y="97"/>
                  </a:lnTo>
                  <a:lnTo>
                    <a:pt x="859" y="97"/>
                  </a:lnTo>
                  <a:lnTo>
                    <a:pt x="851" y="89"/>
                  </a:lnTo>
                  <a:lnTo>
                    <a:pt x="844" y="97"/>
                  </a:lnTo>
                  <a:lnTo>
                    <a:pt x="786" y="97"/>
                  </a:lnTo>
                  <a:lnTo>
                    <a:pt x="771" y="89"/>
                  </a:lnTo>
                  <a:lnTo>
                    <a:pt x="764" y="89"/>
                  </a:lnTo>
                  <a:lnTo>
                    <a:pt x="757" y="81"/>
                  </a:lnTo>
                  <a:lnTo>
                    <a:pt x="749" y="73"/>
                  </a:lnTo>
                  <a:lnTo>
                    <a:pt x="698" y="81"/>
                  </a:lnTo>
                  <a:lnTo>
                    <a:pt x="713" y="89"/>
                  </a:lnTo>
                  <a:lnTo>
                    <a:pt x="749" y="81"/>
                  </a:lnTo>
                  <a:lnTo>
                    <a:pt x="720" y="89"/>
                  </a:lnTo>
                  <a:lnTo>
                    <a:pt x="705" y="89"/>
                  </a:lnTo>
                  <a:lnTo>
                    <a:pt x="698" y="122"/>
                  </a:lnTo>
                  <a:lnTo>
                    <a:pt x="691" y="114"/>
                  </a:lnTo>
                  <a:lnTo>
                    <a:pt x="684" y="130"/>
                  </a:lnTo>
                  <a:lnTo>
                    <a:pt x="676" y="114"/>
                  </a:lnTo>
                  <a:lnTo>
                    <a:pt x="691" y="114"/>
                  </a:lnTo>
                  <a:lnTo>
                    <a:pt x="684" y="97"/>
                  </a:lnTo>
                  <a:lnTo>
                    <a:pt x="676" y="106"/>
                  </a:lnTo>
                  <a:lnTo>
                    <a:pt x="676" y="97"/>
                  </a:lnTo>
                  <a:lnTo>
                    <a:pt x="669" y="97"/>
                  </a:lnTo>
                  <a:lnTo>
                    <a:pt x="603" y="97"/>
                  </a:lnTo>
                  <a:lnTo>
                    <a:pt x="581" y="97"/>
                  </a:lnTo>
                  <a:lnTo>
                    <a:pt x="611" y="89"/>
                  </a:lnTo>
                  <a:lnTo>
                    <a:pt x="618" y="81"/>
                  </a:lnTo>
                  <a:lnTo>
                    <a:pt x="603" y="73"/>
                  </a:lnTo>
                  <a:lnTo>
                    <a:pt x="589" y="73"/>
                  </a:lnTo>
                  <a:lnTo>
                    <a:pt x="510" y="49"/>
                  </a:lnTo>
                  <a:lnTo>
                    <a:pt x="488" y="65"/>
                  </a:lnTo>
                  <a:lnTo>
                    <a:pt x="480" y="57"/>
                  </a:lnTo>
                  <a:lnTo>
                    <a:pt x="488" y="57"/>
                  </a:lnTo>
                  <a:lnTo>
                    <a:pt x="488" y="41"/>
                  </a:lnTo>
                  <a:lnTo>
                    <a:pt x="488" y="49"/>
                  </a:lnTo>
                  <a:lnTo>
                    <a:pt x="480" y="57"/>
                  </a:lnTo>
                  <a:lnTo>
                    <a:pt x="466" y="57"/>
                  </a:lnTo>
                  <a:lnTo>
                    <a:pt x="459" y="65"/>
                  </a:lnTo>
                  <a:lnTo>
                    <a:pt x="451" y="49"/>
                  </a:lnTo>
                  <a:lnTo>
                    <a:pt x="444" y="32"/>
                  </a:lnTo>
                  <a:lnTo>
                    <a:pt x="451" y="41"/>
                  </a:lnTo>
                  <a:lnTo>
                    <a:pt x="415" y="57"/>
                  </a:lnTo>
                  <a:lnTo>
                    <a:pt x="415" y="49"/>
                  </a:lnTo>
                  <a:lnTo>
                    <a:pt x="378" y="57"/>
                  </a:lnTo>
                  <a:lnTo>
                    <a:pt x="415" y="41"/>
                  </a:lnTo>
                  <a:lnTo>
                    <a:pt x="393" y="49"/>
                  </a:lnTo>
                  <a:lnTo>
                    <a:pt x="349" y="57"/>
                  </a:lnTo>
                  <a:lnTo>
                    <a:pt x="313" y="73"/>
                  </a:lnTo>
                  <a:lnTo>
                    <a:pt x="305" y="73"/>
                  </a:lnTo>
                  <a:lnTo>
                    <a:pt x="291" y="73"/>
                  </a:lnTo>
                  <a:lnTo>
                    <a:pt x="291" y="81"/>
                  </a:lnTo>
                  <a:lnTo>
                    <a:pt x="254" y="65"/>
                  </a:lnTo>
                  <a:lnTo>
                    <a:pt x="225" y="57"/>
                  </a:lnTo>
                  <a:lnTo>
                    <a:pt x="196" y="81"/>
                  </a:lnTo>
                  <a:lnTo>
                    <a:pt x="168" y="106"/>
                  </a:lnTo>
                  <a:lnTo>
                    <a:pt x="139" y="138"/>
                  </a:lnTo>
                  <a:lnTo>
                    <a:pt x="109" y="162"/>
                  </a:lnTo>
                  <a:lnTo>
                    <a:pt x="80" y="194"/>
                  </a:lnTo>
                  <a:lnTo>
                    <a:pt x="58" y="218"/>
                  </a:lnTo>
                  <a:lnTo>
                    <a:pt x="29" y="251"/>
                  </a:lnTo>
                  <a:lnTo>
                    <a:pt x="0" y="275"/>
                  </a:lnTo>
                  <a:lnTo>
                    <a:pt x="36" y="275"/>
                  </a:lnTo>
                  <a:lnTo>
                    <a:pt x="29" y="283"/>
                  </a:lnTo>
                  <a:lnTo>
                    <a:pt x="29" y="307"/>
                  </a:lnTo>
                  <a:lnTo>
                    <a:pt x="44" y="307"/>
                  </a:lnTo>
                  <a:lnTo>
                    <a:pt x="58" y="299"/>
                  </a:lnTo>
                  <a:lnTo>
                    <a:pt x="88" y="291"/>
                  </a:lnTo>
                  <a:lnTo>
                    <a:pt x="88" y="316"/>
                  </a:lnTo>
                  <a:lnTo>
                    <a:pt x="80" y="364"/>
                  </a:lnTo>
                  <a:lnTo>
                    <a:pt x="88" y="372"/>
                  </a:lnTo>
                  <a:lnTo>
                    <a:pt x="102" y="389"/>
                  </a:lnTo>
                  <a:lnTo>
                    <a:pt x="80" y="405"/>
                  </a:lnTo>
                  <a:lnTo>
                    <a:pt x="95" y="397"/>
                  </a:lnTo>
                  <a:lnTo>
                    <a:pt x="80" y="405"/>
                  </a:lnTo>
                  <a:lnTo>
                    <a:pt x="88" y="413"/>
                  </a:lnTo>
                  <a:lnTo>
                    <a:pt x="73" y="421"/>
                  </a:lnTo>
                  <a:lnTo>
                    <a:pt x="66" y="421"/>
                  </a:lnTo>
                  <a:lnTo>
                    <a:pt x="66" y="429"/>
                  </a:lnTo>
                  <a:lnTo>
                    <a:pt x="66" y="421"/>
                  </a:lnTo>
                  <a:lnTo>
                    <a:pt x="66" y="429"/>
                  </a:lnTo>
                  <a:lnTo>
                    <a:pt x="73" y="429"/>
                  </a:lnTo>
                  <a:lnTo>
                    <a:pt x="66" y="429"/>
                  </a:lnTo>
                  <a:lnTo>
                    <a:pt x="66" y="437"/>
                  </a:lnTo>
                  <a:lnTo>
                    <a:pt x="58" y="429"/>
                  </a:lnTo>
                  <a:lnTo>
                    <a:pt x="66" y="454"/>
                  </a:lnTo>
                  <a:lnTo>
                    <a:pt x="88" y="437"/>
                  </a:lnTo>
                  <a:lnTo>
                    <a:pt x="80" y="445"/>
                  </a:lnTo>
                  <a:lnTo>
                    <a:pt x="88" y="454"/>
                  </a:lnTo>
                  <a:lnTo>
                    <a:pt x="73" y="445"/>
                  </a:lnTo>
                  <a:lnTo>
                    <a:pt x="73" y="462"/>
                  </a:lnTo>
                  <a:lnTo>
                    <a:pt x="58" y="478"/>
                  </a:lnTo>
                  <a:lnTo>
                    <a:pt x="73" y="478"/>
                  </a:lnTo>
                  <a:lnTo>
                    <a:pt x="66" y="478"/>
                  </a:lnTo>
                  <a:lnTo>
                    <a:pt x="95" y="462"/>
                  </a:lnTo>
                  <a:lnTo>
                    <a:pt x="88" y="478"/>
                  </a:lnTo>
                  <a:lnTo>
                    <a:pt x="88" y="486"/>
                  </a:lnTo>
                  <a:lnTo>
                    <a:pt x="80" y="478"/>
                  </a:lnTo>
                  <a:lnTo>
                    <a:pt x="58" y="494"/>
                  </a:lnTo>
                  <a:lnTo>
                    <a:pt x="66" y="494"/>
                  </a:lnTo>
                  <a:lnTo>
                    <a:pt x="80" y="494"/>
                  </a:lnTo>
                  <a:lnTo>
                    <a:pt x="58" y="502"/>
                  </a:lnTo>
                  <a:lnTo>
                    <a:pt x="51" y="502"/>
                  </a:lnTo>
                  <a:lnTo>
                    <a:pt x="66" y="502"/>
                  </a:lnTo>
                  <a:lnTo>
                    <a:pt x="51" y="510"/>
                  </a:lnTo>
                  <a:lnTo>
                    <a:pt x="66" y="519"/>
                  </a:lnTo>
                  <a:lnTo>
                    <a:pt x="73" y="510"/>
                  </a:lnTo>
                  <a:lnTo>
                    <a:pt x="80" y="510"/>
                  </a:lnTo>
                  <a:lnTo>
                    <a:pt x="66" y="519"/>
                  </a:lnTo>
                  <a:lnTo>
                    <a:pt x="80" y="519"/>
                  </a:lnTo>
                  <a:lnTo>
                    <a:pt x="73" y="519"/>
                  </a:lnTo>
                  <a:lnTo>
                    <a:pt x="88" y="519"/>
                  </a:lnTo>
                  <a:lnTo>
                    <a:pt x="88" y="510"/>
                  </a:lnTo>
                  <a:lnTo>
                    <a:pt x="80" y="519"/>
                  </a:lnTo>
                  <a:lnTo>
                    <a:pt x="73" y="519"/>
                  </a:lnTo>
                  <a:lnTo>
                    <a:pt x="73" y="527"/>
                  </a:lnTo>
                  <a:lnTo>
                    <a:pt x="88" y="519"/>
                  </a:lnTo>
                  <a:lnTo>
                    <a:pt x="88" y="527"/>
                  </a:lnTo>
                  <a:lnTo>
                    <a:pt x="95" y="519"/>
                  </a:lnTo>
                  <a:lnTo>
                    <a:pt x="88" y="527"/>
                  </a:lnTo>
                  <a:lnTo>
                    <a:pt x="102" y="527"/>
                  </a:lnTo>
                  <a:lnTo>
                    <a:pt x="88" y="535"/>
                  </a:lnTo>
                  <a:lnTo>
                    <a:pt x="95" y="543"/>
                  </a:lnTo>
                  <a:lnTo>
                    <a:pt x="102" y="535"/>
                  </a:lnTo>
                  <a:lnTo>
                    <a:pt x="102" y="551"/>
                  </a:lnTo>
                  <a:lnTo>
                    <a:pt x="95" y="551"/>
                  </a:lnTo>
                  <a:lnTo>
                    <a:pt x="102" y="551"/>
                  </a:lnTo>
                  <a:lnTo>
                    <a:pt x="109" y="551"/>
                  </a:lnTo>
                  <a:lnTo>
                    <a:pt x="102" y="559"/>
                  </a:lnTo>
                  <a:lnTo>
                    <a:pt x="109" y="559"/>
                  </a:lnTo>
                  <a:lnTo>
                    <a:pt x="102" y="559"/>
                  </a:lnTo>
                  <a:lnTo>
                    <a:pt x="109" y="567"/>
                  </a:lnTo>
                  <a:lnTo>
                    <a:pt x="364" y="567"/>
                  </a:lnTo>
                  <a:lnTo>
                    <a:pt x="400" y="567"/>
                  </a:lnTo>
                  <a:lnTo>
                    <a:pt x="625" y="567"/>
                  </a:lnTo>
                  <a:lnTo>
                    <a:pt x="632" y="551"/>
                  </a:lnTo>
                  <a:lnTo>
                    <a:pt x="632" y="567"/>
                  </a:lnTo>
                  <a:lnTo>
                    <a:pt x="654" y="575"/>
                  </a:lnTo>
                  <a:lnTo>
                    <a:pt x="676" y="592"/>
                  </a:lnTo>
                  <a:lnTo>
                    <a:pt x="698" y="584"/>
                  </a:lnTo>
                  <a:lnTo>
                    <a:pt x="713" y="592"/>
                  </a:lnTo>
                  <a:lnTo>
                    <a:pt x="735" y="584"/>
                  </a:lnTo>
                  <a:lnTo>
                    <a:pt x="771" y="608"/>
                  </a:lnTo>
                  <a:lnTo>
                    <a:pt x="786" y="616"/>
                  </a:lnTo>
                  <a:lnTo>
                    <a:pt x="800" y="632"/>
                  </a:lnTo>
                  <a:lnTo>
                    <a:pt x="808" y="640"/>
                  </a:lnTo>
                  <a:lnTo>
                    <a:pt x="808" y="647"/>
                  </a:lnTo>
                  <a:lnTo>
                    <a:pt x="822" y="664"/>
                  </a:lnTo>
                  <a:lnTo>
                    <a:pt x="822" y="680"/>
                  </a:lnTo>
                  <a:lnTo>
                    <a:pt x="815" y="704"/>
                  </a:lnTo>
                  <a:lnTo>
                    <a:pt x="808" y="720"/>
                  </a:lnTo>
                  <a:lnTo>
                    <a:pt x="786" y="745"/>
                  </a:lnTo>
                  <a:lnTo>
                    <a:pt x="786" y="761"/>
                  </a:lnTo>
                  <a:lnTo>
                    <a:pt x="808" y="753"/>
                  </a:lnTo>
                  <a:lnTo>
                    <a:pt x="830" y="745"/>
                  </a:lnTo>
                  <a:lnTo>
                    <a:pt x="851" y="737"/>
                  </a:lnTo>
                  <a:lnTo>
                    <a:pt x="873" y="729"/>
                  </a:lnTo>
                  <a:lnTo>
                    <a:pt x="873" y="712"/>
                  </a:lnTo>
                  <a:lnTo>
                    <a:pt x="895" y="704"/>
                  </a:lnTo>
                  <a:lnTo>
                    <a:pt x="917" y="704"/>
                  </a:lnTo>
                  <a:lnTo>
                    <a:pt x="939" y="688"/>
                  </a:lnTo>
                  <a:lnTo>
                    <a:pt x="960" y="672"/>
                  </a:lnTo>
                  <a:lnTo>
                    <a:pt x="996" y="672"/>
                  </a:lnTo>
                  <a:lnTo>
                    <a:pt x="1033" y="672"/>
                  </a:lnTo>
                  <a:lnTo>
                    <a:pt x="1047" y="664"/>
                  </a:lnTo>
                  <a:lnTo>
                    <a:pt x="1062" y="640"/>
                  </a:lnTo>
                  <a:lnTo>
                    <a:pt x="1076" y="624"/>
                  </a:lnTo>
                  <a:lnTo>
                    <a:pt x="1098" y="608"/>
                  </a:lnTo>
                  <a:lnTo>
                    <a:pt x="1106" y="608"/>
                  </a:lnTo>
                  <a:lnTo>
                    <a:pt x="1120" y="616"/>
                  </a:lnTo>
                  <a:lnTo>
                    <a:pt x="1113" y="647"/>
                  </a:lnTo>
                  <a:lnTo>
                    <a:pt x="1113" y="664"/>
                  </a:lnTo>
                  <a:lnTo>
                    <a:pt x="1120" y="664"/>
                  </a:lnTo>
                  <a:lnTo>
                    <a:pt x="1142" y="664"/>
                  </a:lnTo>
                  <a:lnTo>
                    <a:pt x="1135" y="664"/>
                  </a:lnTo>
                  <a:lnTo>
                    <a:pt x="1164" y="655"/>
                  </a:lnTo>
                  <a:lnTo>
                    <a:pt x="1171" y="640"/>
                  </a:lnTo>
                  <a:lnTo>
                    <a:pt x="1171" y="647"/>
                  </a:lnTo>
                  <a:lnTo>
                    <a:pt x="1179" y="647"/>
                  </a:lnTo>
                  <a:lnTo>
                    <a:pt x="1164" y="655"/>
                  </a:lnTo>
                  <a:lnTo>
                    <a:pt x="1193" y="655"/>
                  </a:lnTo>
                  <a:lnTo>
                    <a:pt x="1171" y="664"/>
                  </a:lnTo>
                  <a:lnTo>
                    <a:pt x="1142" y="680"/>
                  </a:lnTo>
                  <a:lnTo>
                    <a:pt x="1149" y="672"/>
                  </a:lnTo>
                  <a:lnTo>
                    <a:pt x="1127" y="688"/>
                  </a:lnTo>
                  <a:lnTo>
                    <a:pt x="1135" y="680"/>
                  </a:lnTo>
                  <a:lnTo>
                    <a:pt x="1127" y="696"/>
                  </a:lnTo>
                  <a:lnTo>
                    <a:pt x="1135" y="704"/>
                  </a:lnTo>
                  <a:lnTo>
                    <a:pt x="1142" y="704"/>
                  </a:lnTo>
                  <a:lnTo>
                    <a:pt x="1171" y="680"/>
                  </a:lnTo>
                  <a:lnTo>
                    <a:pt x="1179" y="680"/>
                  </a:lnTo>
                  <a:lnTo>
                    <a:pt x="1186" y="680"/>
                  </a:lnTo>
                  <a:lnTo>
                    <a:pt x="1237" y="664"/>
                  </a:lnTo>
                  <a:lnTo>
                    <a:pt x="1230" y="655"/>
                  </a:lnTo>
                  <a:lnTo>
                    <a:pt x="1222" y="647"/>
                  </a:lnTo>
                  <a:lnTo>
                    <a:pt x="1215" y="647"/>
                  </a:lnTo>
                  <a:lnTo>
                    <a:pt x="1200" y="647"/>
                  </a:lnTo>
                  <a:lnTo>
                    <a:pt x="1186" y="640"/>
                  </a:lnTo>
                  <a:lnTo>
                    <a:pt x="1179" y="640"/>
                  </a:lnTo>
                  <a:lnTo>
                    <a:pt x="1179" y="616"/>
                  </a:lnTo>
                  <a:lnTo>
                    <a:pt x="1171" y="616"/>
                  </a:lnTo>
                  <a:lnTo>
                    <a:pt x="1186" y="600"/>
                  </a:lnTo>
                  <a:lnTo>
                    <a:pt x="1164" y="600"/>
                  </a:lnTo>
                  <a:lnTo>
                    <a:pt x="1164" y="592"/>
                  </a:lnTo>
                  <a:lnTo>
                    <a:pt x="1149" y="592"/>
                  </a:lnTo>
                  <a:lnTo>
                    <a:pt x="1171" y="592"/>
                  </a:lnTo>
                  <a:lnTo>
                    <a:pt x="1200" y="584"/>
                  </a:lnTo>
                  <a:lnTo>
                    <a:pt x="1200" y="567"/>
                  </a:lnTo>
                  <a:lnTo>
                    <a:pt x="1179" y="559"/>
                  </a:lnTo>
                  <a:lnTo>
                    <a:pt x="1149" y="567"/>
                  </a:lnTo>
                  <a:lnTo>
                    <a:pt x="1127" y="575"/>
                  </a:lnTo>
                  <a:lnTo>
                    <a:pt x="1106" y="592"/>
                  </a:lnTo>
                  <a:lnTo>
                    <a:pt x="1084" y="600"/>
                  </a:lnTo>
                  <a:lnTo>
                    <a:pt x="1055" y="624"/>
                  </a:lnTo>
                  <a:lnTo>
                    <a:pt x="1076" y="608"/>
                  </a:lnTo>
                  <a:lnTo>
                    <a:pt x="1091" y="592"/>
                  </a:lnTo>
                  <a:lnTo>
                    <a:pt x="1069" y="575"/>
                  </a:lnTo>
                  <a:lnTo>
                    <a:pt x="1091" y="584"/>
                  </a:lnTo>
                  <a:lnTo>
                    <a:pt x="1120" y="567"/>
                  </a:lnTo>
                  <a:lnTo>
                    <a:pt x="1149" y="559"/>
                  </a:lnTo>
                  <a:lnTo>
                    <a:pt x="1171" y="535"/>
                  </a:lnTo>
                  <a:lnTo>
                    <a:pt x="1208" y="535"/>
                  </a:lnTo>
                  <a:lnTo>
                    <a:pt x="1252" y="535"/>
                  </a:lnTo>
                  <a:lnTo>
                    <a:pt x="1288" y="535"/>
                  </a:lnTo>
                  <a:lnTo>
                    <a:pt x="1317" y="510"/>
                  </a:lnTo>
                  <a:lnTo>
                    <a:pt x="1353" y="502"/>
                  </a:lnTo>
                  <a:lnTo>
                    <a:pt x="1389" y="478"/>
                  </a:lnTo>
                  <a:lnTo>
                    <a:pt x="1382" y="478"/>
                  </a:lnTo>
                  <a:lnTo>
                    <a:pt x="1389" y="470"/>
                  </a:lnTo>
                  <a:lnTo>
                    <a:pt x="1374" y="470"/>
                  </a:lnTo>
                  <a:lnTo>
                    <a:pt x="1382" y="470"/>
                  </a:lnTo>
                  <a:lnTo>
                    <a:pt x="1389" y="462"/>
                  </a:lnTo>
                  <a:lnTo>
                    <a:pt x="1389" y="454"/>
                  </a:lnTo>
                  <a:lnTo>
                    <a:pt x="1382" y="445"/>
                  </a:lnTo>
                  <a:lnTo>
                    <a:pt x="1367" y="445"/>
                  </a:lnTo>
                  <a:lnTo>
                    <a:pt x="1367" y="429"/>
                  </a:lnTo>
                  <a:lnTo>
                    <a:pt x="1353" y="429"/>
                  </a:lnTo>
                  <a:lnTo>
                    <a:pt x="1360" y="429"/>
                  </a:lnTo>
                  <a:lnTo>
                    <a:pt x="1332" y="445"/>
                  </a:lnTo>
                  <a:lnTo>
                    <a:pt x="1310" y="454"/>
                  </a:lnTo>
                  <a:lnTo>
                    <a:pt x="1317" y="445"/>
                  </a:lnTo>
                  <a:lnTo>
                    <a:pt x="1310" y="445"/>
                  </a:lnTo>
                  <a:lnTo>
                    <a:pt x="1317" y="445"/>
                  </a:lnTo>
                  <a:lnTo>
                    <a:pt x="1353" y="429"/>
                  </a:lnTo>
                  <a:lnTo>
                    <a:pt x="1332" y="437"/>
                  </a:lnTo>
                  <a:lnTo>
                    <a:pt x="1374" y="421"/>
                  </a:lnTo>
                  <a:lnTo>
                    <a:pt x="1346" y="405"/>
                  </a:lnTo>
                  <a:lnTo>
                    <a:pt x="1346" y="413"/>
                  </a:lnTo>
                  <a:lnTo>
                    <a:pt x="1346" y="405"/>
                  </a:lnTo>
                  <a:lnTo>
                    <a:pt x="1332" y="413"/>
                  </a:lnTo>
                  <a:lnTo>
                    <a:pt x="1339" y="405"/>
                  </a:lnTo>
                  <a:lnTo>
                    <a:pt x="1332" y="405"/>
                  </a:lnTo>
                  <a:lnTo>
                    <a:pt x="1317" y="405"/>
                  </a:lnTo>
                  <a:lnTo>
                    <a:pt x="1325" y="405"/>
                  </a:lnTo>
                  <a:lnTo>
                    <a:pt x="1332" y="397"/>
                  </a:lnTo>
                  <a:lnTo>
                    <a:pt x="1332" y="389"/>
                  </a:lnTo>
                  <a:lnTo>
                    <a:pt x="1325" y="397"/>
                  </a:lnTo>
                  <a:lnTo>
                    <a:pt x="1325" y="389"/>
                  </a:lnTo>
                  <a:lnTo>
                    <a:pt x="1317" y="381"/>
                  </a:lnTo>
                  <a:lnTo>
                    <a:pt x="1310" y="381"/>
                  </a:lnTo>
                  <a:lnTo>
                    <a:pt x="1317" y="381"/>
                  </a:lnTo>
                  <a:lnTo>
                    <a:pt x="1310" y="372"/>
                  </a:lnTo>
                  <a:lnTo>
                    <a:pt x="1317" y="372"/>
                  </a:lnTo>
                  <a:lnTo>
                    <a:pt x="1310" y="364"/>
                  </a:lnTo>
                  <a:lnTo>
                    <a:pt x="1303" y="364"/>
                  </a:lnTo>
                  <a:lnTo>
                    <a:pt x="1310" y="364"/>
                  </a:lnTo>
                  <a:lnTo>
                    <a:pt x="1317" y="364"/>
                  </a:lnTo>
                  <a:lnTo>
                    <a:pt x="1325" y="356"/>
                  </a:lnTo>
                  <a:lnTo>
                    <a:pt x="1317" y="348"/>
                  </a:lnTo>
                  <a:lnTo>
                    <a:pt x="1325" y="340"/>
                  </a:lnTo>
                  <a:lnTo>
                    <a:pt x="1317" y="332"/>
                  </a:lnTo>
                  <a:lnTo>
                    <a:pt x="1303" y="332"/>
                  </a:lnTo>
                  <a:lnTo>
                    <a:pt x="1317" y="324"/>
                  </a:lnTo>
                  <a:lnTo>
                    <a:pt x="1303" y="324"/>
                  </a:lnTo>
                  <a:lnTo>
                    <a:pt x="1317" y="316"/>
                  </a:lnTo>
                  <a:lnTo>
                    <a:pt x="1310" y="307"/>
                  </a:lnTo>
                  <a:lnTo>
                    <a:pt x="1303" y="307"/>
                  </a:lnTo>
                  <a:lnTo>
                    <a:pt x="1310" y="299"/>
                  </a:lnTo>
                  <a:lnTo>
                    <a:pt x="1303" y="283"/>
                  </a:lnTo>
                  <a:lnTo>
                    <a:pt x="1295" y="283"/>
                  </a:lnTo>
                  <a:lnTo>
                    <a:pt x="1303" y="275"/>
                  </a:lnTo>
                  <a:lnTo>
                    <a:pt x="1288" y="283"/>
                  </a:lnTo>
                  <a:lnTo>
                    <a:pt x="1288" y="291"/>
                  </a:lnTo>
                  <a:lnTo>
                    <a:pt x="1281" y="291"/>
                  </a:lnTo>
                  <a:lnTo>
                    <a:pt x="1288" y="299"/>
                  </a:lnTo>
                  <a:lnTo>
                    <a:pt x="1281" y="299"/>
                  </a:lnTo>
                  <a:lnTo>
                    <a:pt x="1273" y="307"/>
                  </a:lnTo>
                  <a:lnTo>
                    <a:pt x="1266" y="316"/>
                  </a:lnTo>
                  <a:lnTo>
                    <a:pt x="1259" y="324"/>
                  </a:lnTo>
                  <a:lnTo>
                    <a:pt x="1259" y="316"/>
                  </a:lnTo>
                  <a:lnTo>
                    <a:pt x="1237" y="324"/>
                  </a:lnTo>
                  <a:lnTo>
                    <a:pt x="1222" y="332"/>
                  </a:lnTo>
                  <a:lnTo>
                    <a:pt x="1230" y="324"/>
                  </a:lnTo>
                  <a:lnTo>
                    <a:pt x="1222" y="332"/>
                  </a:lnTo>
                  <a:lnTo>
                    <a:pt x="1222" y="316"/>
                  </a:lnTo>
                  <a:lnTo>
                    <a:pt x="1215" y="332"/>
                  </a:lnTo>
                  <a:lnTo>
                    <a:pt x="1193" y="340"/>
                  </a:lnTo>
                  <a:lnTo>
                    <a:pt x="1222" y="324"/>
                  </a:lnTo>
                  <a:lnTo>
                    <a:pt x="1215" y="307"/>
                  </a:lnTo>
                  <a:lnTo>
                    <a:pt x="1193" y="316"/>
                  </a:lnTo>
                  <a:lnTo>
                    <a:pt x="1200" y="307"/>
                  </a:lnTo>
                  <a:lnTo>
                    <a:pt x="1208" y="307"/>
                  </a:lnTo>
                  <a:lnTo>
                    <a:pt x="1208" y="299"/>
                  </a:lnTo>
                  <a:lnTo>
                    <a:pt x="1215" y="283"/>
                  </a:lnTo>
                  <a:lnTo>
                    <a:pt x="1193" y="283"/>
                  </a:lnTo>
                  <a:lnTo>
                    <a:pt x="1215" y="275"/>
                  </a:lnTo>
                  <a:lnTo>
                    <a:pt x="1222" y="267"/>
                  </a:lnTo>
                  <a:lnTo>
                    <a:pt x="1222" y="259"/>
                  </a:lnTo>
                  <a:lnTo>
                    <a:pt x="1215" y="259"/>
                  </a:lnTo>
                  <a:lnTo>
                    <a:pt x="1193" y="251"/>
                  </a:lnTo>
                  <a:lnTo>
                    <a:pt x="1200" y="242"/>
                  </a:lnTo>
                  <a:lnTo>
                    <a:pt x="1193" y="242"/>
                  </a:lnTo>
                  <a:lnTo>
                    <a:pt x="1186" y="234"/>
                  </a:lnTo>
                  <a:lnTo>
                    <a:pt x="1171" y="226"/>
                  </a:lnTo>
                  <a:lnTo>
                    <a:pt x="1149" y="234"/>
                  </a:lnTo>
                  <a:lnTo>
                    <a:pt x="1135" y="234"/>
                  </a:lnTo>
                  <a:lnTo>
                    <a:pt x="1142" y="226"/>
                  </a:lnTo>
                  <a:lnTo>
                    <a:pt x="1106" y="226"/>
                  </a:lnTo>
                  <a:lnTo>
                    <a:pt x="1091" y="242"/>
                  </a:lnTo>
                  <a:lnTo>
                    <a:pt x="1091" y="251"/>
                  </a:lnTo>
                  <a:lnTo>
                    <a:pt x="1084" y="267"/>
                  </a:lnTo>
                  <a:lnTo>
                    <a:pt x="1084" y="283"/>
                  </a:lnTo>
                  <a:lnTo>
                    <a:pt x="1076" y="291"/>
                  </a:lnTo>
                  <a:lnTo>
                    <a:pt x="1069" y="291"/>
                  </a:lnTo>
                  <a:lnTo>
                    <a:pt x="1040" y="316"/>
                  </a:lnTo>
                  <a:lnTo>
                    <a:pt x="1062" y="340"/>
                  </a:lnTo>
                  <a:lnTo>
                    <a:pt x="1055" y="364"/>
                  </a:lnTo>
                  <a:lnTo>
                    <a:pt x="1040" y="389"/>
                  </a:lnTo>
                  <a:lnTo>
                    <a:pt x="1018" y="397"/>
                  </a:lnTo>
                  <a:lnTo>
                    <a:pt x="989" y="413"/>
                  </a:lnTo>
                  <a:lnTo>
                    <a:pt x="974" y="421"/>
                  </a:lnTo>
                  <a:lnTo>
                    <a:pt x="982" y="437"/>
                  </a:lnTo>
                  <a:lnTo>
                    <a:pt x="974" y="470"/>
                  </a:lnTo>
                  <a:lnTo>
                    <a:pt x="960" y="486"/>
                  </a:lnTo>
                  <a:lnTo>
                    <a:pt x="954" y="502"/>
                  </a:lnTo>
                  <a:lnTo>
                    <a:pt x="946" y="494"/>
                  </a:lnTo>
                  <a:lnTo>
                    <a:pt x="939" y="510"/>
                  </a:lnTo>
                  <a:lnTo>
                    <a:pt x="939" y="519"/>
                  </a:lnTo>
                  <a:lnTo>
                    <a:pt x="924" y="502"/>
                  </a:lnTo>
                  <a:lnTo>
                    <a:pt x="910" y="510"/>
                  </a:lnTo>
                  <a:lnTo>
                    <a:pt x="924" y="502"/>
                  </a:lnTo>
                  <a:lnTo>
                    <a:pt x="910" y="478"/>
                  </a:lnTo>
                  <a:lnTo>
                    <a:pt x="917" y="470"/>
                  </a:lnTo>
                  <a:lnTo>
                    <a:pt x="917" y="454"/>
                  </a:lnTo>
                  <a:lnTo>
                    <a:pt x="924" y="429"/>
                  </a:lnTo>
                  <a:lnTo>
                    <a:pt x="932" y="405"/>
                  </a:lnTo>
                  <a:lnTo>
                    <a:pt x="888" y="405"/>
                  </a:lnTo>
                  <a:lnTo>
                    <a:pt x="881" y="405"/>
                  </a:lnTo>
                  <a:lnTo>
                    <a:pt x="888" y="397"/>
                  </a:lnTo>
                  <a:lnTo>
                    <a:pt x="873" y="389"/>
                  </a:lnTo>
                  <a:lnTo>
                    <a:pt x="851" y="381"/>
                  </a:lnTo>
                  <a:lnTo>
                    <a:pt x="837" y="364"/>
                  </a:lnTo>
                  <a:lnTo>
                    <a:pt x="808" y="348"/>
                  </a:lnTo>
                  <a:lnTo>
                    <a:pt x="778" y="356"/>
                  </a:lnTo>
                  <a:lnTo>
                    <a:pt x="793" y="332"/>
                  </a:lnTo>
                  <a:lnTo>
                    <a:pt x="786" y="316"/>
                  </a:lnTo>
                  <a:lnTo>
                    <a:pt x="771" y="316"/>
                  </a:lnTo>
                  <a:lnTo>
                    <a:pt x="764" y="332"/>
                  </a:lnTo>
                  <a:lnTo>
                    <a:pt x="771" y="316"/>
                  </a:lnTo>
                  <a:lnTo>
                    <a:pt x="771" y="307"/>
                  </a:lnTo>
                  <a:lnTo>
                    <a:pt x="793" y="267"/>
                  </a:lnTo>
                  <a:lnTo>
                    <a:pt x="830" y="242"/>
                  </a:lnTo>
                  <a:lnTo>
                    <a:pt x="837" y="234"/>
                  </a:lnTo>
                  <a:lnTo>
                    <a:pt x="851" y="226"/>
                  </a:lnTo>
                  <a:lnTo>
                    <a:pt x="859" y="226"/>
                  </a:lnTo>
                  <a:lnTo>
                    <a:pt x="866" y="218"/>
                  </a:lnTo>
                  <a:lnTo>
                    <a:pt x="873" y="218"/>
                  </a:lnTo>
                  <a:lnTo>
                    <a:pt x="902" y="210"/>
                  </a:lnTo>
                  <a:lnTo>
                    <a:pt x="902" y="202"/>
                  </a:lnTo>
                  <a:lnTo>
                    <a:pt x="881" y="194"/>
                  </a:lnTo>
                  <a:lnTo>
                    <a:pt x="888" y="194"/>
                  </a:lnTo>
                  <a:lnTo>
                    <a:pt x="866" y="186"/>
                  </a:lnTo>
                  <a:lnTo>
                    <a:pt x="895" y="186"/>
                  </a:lnTo>
                  <a:lnTo>
                    <a:pt x="917" y="194"/>
                  </a:lnTo>
                  <a:lnTo>
                    <a:pt x="924" y="186"/>
                  </a:lnTo>
                  <a:lnTo>
                    <a:pt x="932" y="186"/>
                  </a:lnTo>
                  <a:lnTo>
                    <a:pt x="939" y="186"/>
                  </a:lnTo>
                  <a:lnTo>
                    <a:pt x="954" y="186"/>
                  </a:lnTo>
                  <a:lnTo>
                    <a:pt x="989" y="162"/>
                  </a:lnTo>
                  <a:lnTo>
                    <a:pt x="989" y="154"/>
                  </a:lnTo>
                  <a:lnTo>
                    <a:pt x="960" y="154"/>
                  </a:lnTo>
                  <a:lnTo>
                    <a:pt x="939" y="138"/>
                  </a:lnTo>
                  <a:lnTo>
                    <a:pt x="974" y="146"/>
                  </a:lnTo>
                  <a:lnTo>
                    <a:pt x="989" y="154"/>
                  </a:lnTo>
                  <a:lnTo>
                    <a:pt x="1169" y="282"/>
                  </a:lnTo>
                </a:path>
              </a:pathLst>
            </a:custGeom>
            <a:solidFill>
              <a:srgbClr val="E1E1E1"/>
            </a:solidFill>
            <a:ln w="9525">
              <a:solidFill>
                <a:srgbClr val="000000"/>
              </a:solidFill>
              <a:prstDash val="solid"/>
              <a:round/>
              <a:headEnd/>
              <a:tailEnd/>
            </a:ln>
          </p:spPr>
          <p:txBody>
            <a:bodyPr/>
            <a:lstStyle/>
            <a:p>
              <a:endParaRPr lang="en-US"/>
            </a:p>
          </p:txBody>
        </p:sp>
        <p:sp>
          <p:nvSpPr>
            <p:cNvPr id="11692" name="Freeform 446"/>
            <p:cNvSpPr>
              <a:spLocks noChangeAspect="1"/>
            </p:cNvSpPr>
            <p:nvPr/>
          </p:nvSpPr>
          <p:spPr bwMode="auto">
            <a:xfrm>
              <a:off x="1394" y="1021"/>
              <a:ext cx="315" cy="222"/>
            </a:xfrm>
            <a:custGeom>
              <a:avLst/>
              <a:gdLst>
                <a:gd name="T0" fmla="*/ 255 w 311"/>
                <a:gd name="T1" fmla="*/ 124 h 197"/>
                <a:gd name="T2" fmla="*/ 243 w 311"/>
                <a:gd name="T3" fmla="*/ 106 h 197"/>
                <a:gd name="T4" fmla="*/ 231 w 311"/>
                <a:gd name="T5" fmla="*/ 88 h 197"/>
                <a:gd name="T6" fmla="*/ 199 w 311"/>
                <a:gd name="T7" fmla="*/ 124 h 197"/>
                <a:gd name="T8" fmla="*/ 208 w 311"/>
                <a:gd name="T9" fmla="*/ 69 h 197"/>
                <a:gd name="T10" fmla="*/ 217 w 311"/>
                <a:gd name="T11" fmla="*/ 69 h 197"/>
                <a:gd name="T12" fmla="*/ 162 w 311"/>
                <a:gd name="T13" fmla="*/ 69 h 197"/>
                <a:gd name="T14" fmla="*/ 162 w 311"/>
                <a:gd name="T15" fmla="*/ 69 h 197"/>
                <a:gd name="T16" fmla="*/ 150 w 311"/>
                <a:gd name="T17" fmla="*/ 69 h 197"/>
                <a:gd name="T18" fmla="*/ 138 w 311"/>
                <a:gd name="T19" fmla="*/ 53 h 197"/>
                <a:gd name="T20" fmla="*/ 111 w 311"/>
                <a:gd name="T21" fmla="*/ 18 h 197"/>
                <a:gd name="T22" fmla="*/ 87 w 311"/>
                <a:gd name="T23" fmla="*/ 37 h 197"/>
                <a:gd name="T24" fmla="*/ 81 w 311"/>
                <a:gd name="T25" fmla="*/ 53 h 197"/>
                <a:gd name="T26" fmla="*/ 75 w 311"/>
                <a:gd name="T27" fmla="*/ 106 h 197"/>
                <a:gd name="T28" fmla="*/ 57 w 311"/>
                <a:gd name="T29" fmla="*/ 69 h 197"/>
                <a:gd name="T30" fmla="*/ 24 w 311"/>
                <a:gd name="T31" fmla="*/ 37 h 197"/>
                <a:gd name="T32" fmla="*/ 6 w 311"/>
                <a:gd name="T33" fmla="*/ 160 h 197"/>
                <a:gd name="T34" fmla="*/ 36 w 311"/>
                <a:gd name="T35" fmla="*/ 178 h 197"/>
                <a:gd name="T36" fmla="*/ 93 w 311"/>
                <a:gd name="T37" fmla="*/ 160 h 197"/>
                <a:gd name="T38" fmla="*/ 144 w 311"/>
                <a:gd name="T39" fmla="*/ 160 h 197"/>
                <a:gd name="T40" fmla="*/ 156 w 311"/>
                <a:gd name="T41" fmla="*/ 192 h 197"/>
                <a:gd name="T42" fmla="*/ 150 w 311"/>
                <a:gd name="T43" fmla="*/ 247 h 197"/>
                <a:gd name="T44" fmla="*/ 186 w 311"/>
                <a:gd name="T45" fmla="*/ 229 h 197"/>
                <a:gd name="T46" fmla="*/ 174 w 311"/>
                <a:gd name="T47" fmla="*/ 331 h 197"/>
                <a:gd name="T48" fmla="*/ 225 w 311"/>
                <a:gd name="T49" fmla="*/ 370 h 197"/>
                <a:gd name="T50" fmla="*/ 168 w 311"/>
                <a:gd name="T51" fmla="*/ 350 h 197"/>
                <a:gd name="T52" fmla="*/ 117 w 311"/>
                <a:gd name="T53" fmla="*/ 420 h 197"/>
                <a:gd name="T54" fmla="*/ 75 w 311"/>
                <a:gd name="T55" fmla="*/ 436 h 197"/>
                <a:gd name="T56" fmla="*/ 129 w 311"/>
                <a:gd name="T57" fmla="*/ 436 h 197"/>
                <a:gd name="T58" fmla="*/ 144 w 311"/>
                <a:gd name="T59" fmla="*/ 436 h 197"/>
                <a:gd name="T60" fmla="*/ 156 w 311"/>
                <a:gd name="T61" fmla="*/ 488 h 197"/>
                <a:gd name="T62" fmla="*/ 180 w 311"/>
                <a:gd name="T63" fmla="*/ 542 h 197"/>
                <a:gd name="T64" fmla="*/ 199 w 311"/>
                <a:gd name="T65" fmla="*/ 488 h 197"/>
                <a:gd name="T66" fmla="*/ 237 w 311"/>
                <a:gd name="T67" fmla="*/ 507 h 197"/>
                <a:gd name="T68" fmla="*/ 255 w 311"/>
                <a:gd name="T69" fmla="*/ 527 h 197"/>
                <a:gd name="T70" fmla="*/ 267 w 311"/>
                <a:gd name="T71" fmla="*/ 488 h 197"/>
                <a:gd name="T72" fmla="*/ 267 w 311"/>
                <a:gd name="T73" fmla="*/ 454 h 197"/>
                <a:gd name="T74" fmla="*/ 249 w 311"/>
                <a:gd name="T75" fmla="*/ 420 h 197"/>
                <a:gd name="T76" fmla="*/ 249 w 311"/>
                <a:gd name="T77" fmla="*/ 405 h 197"/>
                <a:gd name="T78" fmla="*/ 243 w 311"/>
                <a:gd name="T79" fmla="*/ 370 h 197"/>
                <a:gd name="T80" fmla="*/ 255 w 311"/>
                <a:gd name="T81" fmla="*/ 350 h 197"/>
                <a:gd name="T82" fmla="*/ 273 w 311"/>
                <a:gd name="T83" fmla="*/ 370 h 197"/>
                <a:gd name="T84" fmla="*/ 287 w 311"/>
                <a:gd name="T85" fmla="*/ 370 h 197"/>
                <a:gd name="T86" fmla="*/ 287 w 311"/>
                <a:gd name="T87" fmla="*/ 405 h 197"/>
                <a:gd name="T88" fmla="*/ 303 w 311"/>
                <a:gd name="T89" fmla="*/ 420 h 197"/>
                <a:gd name="T90" fmla="*/ 317 w 311"/>
                <a:gd name="T91" fmla="*/ 387 h 197"/>
                <a:gd name="T92" fmla="*/ 329 w 311"/>
                <a:gd name="T93" fmla="*/ 370 h 197"/>
                <a:gd name="T94" fmla="*/ 341 w 311"/>
                <a:gd name="T95" fmla="*/ 350 h 197"/>
                <a:gd name="T96" fmla="*/ 335 w 311"/>
                <a:gd name="T97" fmla="*/ 331 h 197"/>
                <a:gd name="T98" fmla="*/ 317 w 311"/>
                <a:gd name="T99" fmla="*/ 331 h 197"/>
                <a:gd name="T100" fmla="*/ 317 w 311"/>
                <a:gd name="T101" fmla="*/ 317 h 197"/>
                <a:gd name="T102" fmla="*/ 317 w 311"/>
                <a:gd name="T103" fmla="*/ 301 h 197"/>
                <a:gd name="T104" fmla="*/ 311 w 311"/>
                <a:gd name="T105" fmla="*/ 261 h 197"/>
                <a:gd name="T106" fmla="*/ 295 w 311"/>
                <a:gd name="T107" fmla="*/ 261 h 197"/>
                <a:gd name="T108" fmla="*/ 273 w 311"/>
                <a:gd name="T109" fmla="*/ 261 h 197"/>
                <a:gd name="T110" fmla="*/ 267 w 311"/>
                <a:gd name="T111" fmla="*/ 247 h 197"/>
                <a:gd name="T112" fmla="*/ 279 w 311"/>
                <a:gd name="T113" fmla="*/ 229 h 197"/>
                <a:gd name="T114" fmla="*/ 273 w 311"/>
                <a:gd name="T115" fmla="*/ 212 h 197"/>
                <a:gd name="T116" fmla="*/ 255 w 311"/>
                <a:gd name="T117" fmla="*/ 192 h 197"/>
                <a:gd name="T118" fmla="*/ 255 w 311"/>
                <a:gd name="T119" fmla="*/ 192 h 197"/>
                <a:gd name="T120" fmla="*/ 267 w 311"/>
                <a:gd name="T121" fmla="*/ 142 h 197"/>
                <a:gd name="T122" fmla="*/ 237 w 311"/>
                <a:gd name="T123" fmla="*/ 178 h 1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1" h="197">
                  <a:moveTo>
                    <a:pt x="216" y="48"/>
                  </a:moveTo>
                  <a:lnTo>
                    <a:pt x="216" y="54"/>
                  </a:lnTo>
                  <a:lnTo>
                    <a:pt x="234" y="42"/>
                  </a:lnTo>
                  <a:lnTo>
                    <a:pt x="228" y="42"/>
                  </a:lnTo>
                  <a:lnTo>
                    <a:pt x="210" y="48"/>
                  </a:lnTo>
                  <a:lnTo>
                    <a:pt x="222" y="42"/>
                  </a:lnTo>
                  <a:lnTo>
                    <a:pt x="228" y="36"/>
                  </a:lnTo>
                  <a:lnTo>
                    <a:pt x="216" y="36"/>
                  </a:lnTo>
                  <a:lnTo>
                    <a:pt x="204" y="42"/>
                  </a:lnTo>
                  <a:lnTo>
                    <a:pt x="204" y="36"/>
                  </a:lnTo>
                  <a:lnTo>
                    <a:pt x="198" y="42"/>
                  </a:lnTo>
                  <a:lnTo>
                    <a:pt x="204" y="30"/>
                  </a:lnTo>
                  <a:lnTo>
                    <a:pt x="192" y="36"/>
                  </a:lnTo>
                  <a:lnTo>
                    <a:pt x="204" y="30"/>
                  </a:lnTo>
                  <a:lnTo>
                    <a:pt x="198" y="30"/>
                  </a:lnTo>
                  <a:lnTo>
                    <a:pt x="180" y="42"/>
                  </a:lnTo>
                  <a:lnTo>
                    <a:pt x="186" y="36"/>
                  </a:lnTo>
                  <a:lnTo>
                    <a:pt x="204" y="30"/>
                  </a:lnTo>
                  <a:lnTo>
                    <a:pt x="186" y="24"/>
                  </a:lnTo>
                  <a:lnTo>
                    <a:pt x="180" y="30"/>
                  </a:lnTo>
                  <a:lnTo>
                    <a:pt x="186" y="24"/>
                  </a:lnTo>
                  <a:lnTo>
                    <a:pt x="174" y="30"/>
                  </a:lnTo>
                  <a:lnTo>
                    <a:pt x="192" y="24"/>
                  </a:lnTo>
                  <a:lnTo>
                    <a:pt x="186" y="18"/>
                  </a:lnTo>
                  <a:lnTo>
                    <a:pt x="156" y="18"/>
                  </a:lnTo>
                  <a:lnTo>
                    <a:pt x="168" y="24"/>
                  </a:lnTo>
                  <a:lnTo>
                    <a:pt x="144" y="24"/>
                  </a:lnTo>
                  <a:lnTo>
                    <a:pt x="150" y="30"/>
                  </a:lnTo>
                  <a:lnTo>
                    <a:pt x="144" y="24"/>
                  </a:lnTo>
                  <a:lnTo>
                    <a:pt x="144" y="30"/>
                  </a:lnTo>
                  <a:lnTo>
                    <a:pt x="144" y="24"/>
                  </a:lnTo>
                  <a:lnTo>
                    <a:pt x="144" y="18"/>
                  </a:lnTo>
                  <a:lnTo>
                    <a:pt x="138" y="18"/>
                  </a:lnTo>
                  <a:lnTo>
                    <a:pt x="132" y="18"/>
                  </a:lnTo>
                  <a:lnTo>
                    <a:pt x="132" y="24"/>
                  </a:lnTo>
                  <a:lnTo>
                    <a:pt x="126" y="24"/>
                  </a:lnTo>
                  <a:lnTo>
                    <a:pt x="120" y="24"/>
                  </a:lnTo>
                  <a:lnTo>
                    <a:pt x="126" y="18"/>
                  </a:lnTo>
                  <a:lnTo>
                    <a:pt x="120" y="18"/>
                  </a:lnTo>
                  <a:lnTo>
                    <a:pt x="138" y="12"/>
                  </a:lnTo>
                  <a:lnTo>
                    <a:pt x="132" y="0"/>
                  </a:lnTo>
                  <a:lnTo>
                    <a:pt x="102" y="0"/>
                  </a:lnTo>
                  <a:lnTo>
                    <a:pt x="102" y="6"/>
                  </a:lnTo>
                  <a:lnTo>
                    <a:pt x="90" y="6"/>
                  </a:lnTo>
                  <a:lnTo>
                    <a:pt x="84" y="6"/>
                  </a:lnTo>
                  <a:lnTo>
                    <a:pt x="96" y="12"/>
                  </a:lnTo>
                  <a:lnTo>
                    <a:pt x="78" y="12"/>
                  </a:lnTo>
                  <a:lnTo>
                    <a:pt x="90" y="12"/>
                  </a:lnTo>
                  <a:lnTo>
                    <a:pt x="72" y="12"/>
                  </a:lnTo>
                  <a:lnTo>
                    <a:pt x="72" y="18"/>
                  </a:lnTo>
                  <a:lnTo>
                    <a:pt x="78" y="24"/>
                  </a:lnTo>
                  <a:lnTo>
                    <a:pt x="60" y="24"/>
                  </a:lnTo>
                  <a:lnTo>
                    <a:pt x="60" y="30"/>
                  </a:lnTo>
                  <a:lnTo>
                    <a:pt x="66" y="36"/>
                  </a:lnTo>
                  <a:lnTo>
                    <a:pt x="54" y="42"/>
                  </a:lnTo>
                  <a:lnTo>
                    <a:pt x="36" y="42"/>
                  </a:lnTo>
                  <a:lnTo>
                    <a:pt x="60" y="36"/>
                  </a:lnTo>
                  <a:lnTo>
                    <a:pt x="48" y="24"/>
                  </a:lnTo>
                  <a:lnTo>
                    <a:pt x="72" y="6"/>
                  </a:lnTo>
                  <a:lnTo>
                    <a:pt x="90" y="0"/>
                  </a:lnTo>
                  <a:lnTo>
                    <a:pt x="48" y="0"/>
                  </a:lnTo>
                  <a:lnTo>
                    <a:pt x="24" y="12"/>
                  </a:lnTo>
                  <a:lnTo>
                    <a:pt x="0" y="36"/>
                  </a:lnTo>
                  <a:lnTo>
                    <a:pt x="24" y="42"/>
                  </a:lnTo>
                  <a:lnTo>
                    <a:pt x="0" y="42"/>
                  </a:lnTo>
                  <a:lnTo>
                    <a:pt x="6" y="54"/>
                  </a:lnTo>
                  <a:lnTo>
                    <a:pt x="18" y="54"/>
                  </a:lnTo>
                  <a:lnTo>
                    <a:pt x="24" y="54"/>
                  </a:lnTo>
                  <a:lnTo>
                    <a:pt x="36" y="60"/>
                  </a:lnTo>
                  <a:lnTo>
                    <a:pt x="84" y="60"/>
                  </a:lnTo>
                  <a:lnTo>
                    <a:pt x="72" y="54"/>
                  </a:lnTo>
                  <a:lnTo>
                    <a:pt x="90" y="60"/>
                  </a:lnTo>
                  <a:lnTo>
                    <a:pt x="84" y="54"/>
                  </a:lnTo>
                  <a:lnTo>
                    <a:pt x="120" y="60"/>
                  </a:lnTo>
                  <a:lnTo>
                    <a:pt x="114" y="54"/>
                  </a:lnTo>
                  <a:lnTo>
                    <a:pt x="126" y="48"/>
                  </a:lnTo>
                  <a:lnTo>
                    <a:pt x="126" y="54"/>
                  </a:lnTo>
                  <a:lnTo>
                    <a:pt x="138" y="54"/>
                  </a:lnTo>
                  <a:lnTo>
                    <a:pt x="132" y="60"/>
                  </a:lnTo>
                  <a:lnTo>
                    <a:pt x="144" y="60"/>
                  </a:lnTo>
                  <a:lnTo>
                    <a:pt x="138" y="66"/>
                  </a:lnTo>
                  <a:lnTo>
                    <a:pt x="144" y="66"/>
                  </a:lnTo>
                  <a:lnTo>
                    <a:pt x="150" y="72"/>
                  </a:lnTo>
                  <a:lnTo>
                    <a:pt x="138" y="78"/>
                  </a:lnTo>
                  <a:lnTo>
                    <a:pt x="132" y="84"/>
                  </a:lnTo>
                  <a:lnTo>
                    <a:pt x="150" y="78"/>
                  </a:lnTo>
                  <a:lnTo>
                    <a:pt x="156" y="78"/>
                  </a:lnTo>
                  <a:lnTo>
                    <a:pt x="162" y="84"/>
                  </a:lnTo>
                  <a:lnTo>
                    <a:pt x="168" y="78"/>
                  </a:lnTo>
                  <a:lnTo>
                    <a:pt x="168" y="90"/>
                  </a:lnTo>
                  <a:lnTo>
                    <a:pt x="174" y="90"/>
                  </a:lnTo>
                  <a:lnTo>
                    <a:pt x="168" y="108"/>
                  </a:lnTo>
                  <a:lnTo>
                    <a:pt x="156" y="114"/>
                  </a:lnTo>
                  <a:lnTo>
                    <a:pt x="180" y="114"/>
                  </a:lnTo>
                  <a:lnTo>
                    <a:pt x="186" y="108"/>
                  </a:lnTo>
                  <a:lnTo>
                    <a:pt x="204" y="120"/>
                  </a:lnTo>
                  <a:lnTo>
                    <a:pt x="198" y="126"/>
                  </a:lnTo>
                  <a:lnTo>
                    <a:pt x="180" y="126"/>
                  </a:lnTo>
                  <a:lnTo>
                    <a:pt x="174" y="126"/>
                  </a:lnTo>
                  <a:lnTo>
                    <a:pt x="180" y="120"/>
                  </a:lnTo>
                  <a:lnTo>
                    <a:pt x="150" y="120"/>
                  </a:lnTo>
                  <a:lnTo>
                    <a:pt x="132" y="126"/>
                  </a:lnTo>
                  <a:lnTo>
                    <a:pt x="138" y="138"/>
                  </a:lnTo>
                  <a:lnTo>
                    <a:pt x="108" y="138"/>
                  </a:lnTo>
                  <a:lnTo>
                    <a:pt x="108" y="144"/>
                  </a:lnTo>
                  <a:lnTo>
                    <a:pt x="102" y="149"/>
                  </a:lnTo>
                  <a:lnTo>
                    <a:pt x="102" y="138"/>
                  </a:lnTo>
                  <a:lnTo>
                    <a:pt x="84" y="138"/>
                  </a:lnTo>
                  <a:lnTo>
                    <a:pt x="66" y="149"/>
                  </a:lnTo>
                  <a:lnTo>
                    <a:pt x="84" y="155"/>
                  </a:lnTo>
                  <a:lnTo>
                    <a:pt x="96" y="155"/>
                  </a:lnTo>
                  <a:lnTo>
                    <a:pt x="102" y="149"/>
                  </a:lnTo>
                  <a:lnTo>
                    <a:pt x="114" y="149"/>
                  </a:lnTo>
                  <a:lnTo>
                    <a:pt x="114" y="144"/>
                  </a:lnTo>
                  <a:lnTo>
                    <a:pt x="120" y="149"/>
                  </a:lnTo>
                  <a:lnTo>
                    <a:pt x="120" y="155"/>
                  </a:lnTo>
                  <a:lnTo>
                    <a:pt x="126" y="149"/>
                  </a:lnTo>
                  <a:lnTo>
                    <a:pt x="132" y="149"/>
                  </a:lnTo>
                  <a:lnTo>
                    <a:pt x="132" y="155"/>
                  </a:lnTo>
                  <a:lnTo>
                    <a:pt x="138" y="161"/>
                  </a:lnTo>
                  <a:lnTo>
                    <a:pt x="138" y="167"/>
                  </a:lnTo>
                  <a:lnTo>
                    <a:pt x="150" y="167"/>
                  </a:lnTo>
                  <a:lnTo>
                    <a:pt x="138" y="173"/>
                  </a:lnTo>
                  <a:lnTo>
                    <a:pt x="150" y="179"/>
                  </a:lnTo>
                  <a:lnTo>
                    <a:pt x="162" y="185"/>
                  </a:lnTo>
                  <a:lnTo>
                    <a:pt x="204" y="197"/>
                  </a:lnTo>
                  <a:lnTo>
                    <a:pt x="204" y="191"/>
                  </a:lnTo>
                  <a:lnTo>
                    <a:pt x="192" y="179"/>
                  </a:lnTo>
                  <a:lnTo>
                    <a:pt x="180" y="167"/>
                  </a:lnTo>
                  <a:lnTo>
                    <a:pt x="198" y="173"/>
                  </a:lnTo>
                  <a:lnTo>
                    <a:pt x="198" y="167"/>
                  </a:lnTo>
                  <a:lnTo>
                    <a:pt x="210" y="179"/>
                  </a:lnTo>
                  <a:lnTo>
                    <a:pt x="210" y="173"/>
                  </a:lnTo>
                  <a:lnTo>
                    <a:pt x="216" y="179"/>
                  </a:lnTo>
                  <a:lnTo>
                    <a:pt x="222" y="185"/>
                  </a:lnTo>
                  <a:lnTo>
                    <a:pt x="228" y="185"/>
                  </a:lnTo>
                  <a:lnTo>
                    <a:pt x="228" y="179"/>
                  </a:lnTo>
                  <a:lnTo>
                    <a:pt x="234" y="179"/>
                  </a:lnTo>
                  <a:lnTo>
                    <a:pt x="234" y="167"/>
                  </a:lnTo>
                  <a:lnTo>
                    <a:pt x="240" y="173"/>
                  </a:lnTo>
                  <a:lnTo>
                    <a:pt x="240" y="167"/>
                  </a:lnTo>
                  <a:lnTo>
                    <a:pt x="240" y="161"/>
                  </a:lnTo>
                  <a:lnTo>
                    <a:pt x="234" y="155"/>
                  </a:lnTo>
                  <a:lnTo>
                    <a:pt x="240" y="155"/>
                  </a:lnTo>
                  <a:lnTo>
                    <a:pt x="234" y="149"/>
                  </a:lnTo>
                  <a:lnTo>
                    <a:pt x="228" y="149"/>
                  </a:lnTo>
                  <a:lnTo>
                    <a:pt x="222" y="144"/>
                  </a:lnTo>
                  <a:lnTo>
                    <a:pt x="228" y="138"/>
                  </a:lnTo>
                  <a:lnTo>
                    <a:pt x="222" y="144"/>
                  </a:lnTo>
                  <a:lnTo>
                    <a:pt x="222" y="138"/>
                  </a:lnTo>
                  <a:lnTo>
                    <a:pt x="222" y="132"/>
                  </a:lnTo>
                  <a:lnTo>
                    <a:pt x="216" y="132"/>
                  </a:lnTo>
                  <a:lnTo>
                    <a:pt x="216" y="126"/>
                  </a:lnTo>
                  <a:lnTo>
                    <a:pt x="210" y="120"/>
                  </a:lnTo>
                  <a:lnTo>
                    <a:pt x="222" y="126"/>
                  </a:lnTo>
                  <a:lnTo>
                    <a:pt x="228" y="126"/>
                  </a:lnTo>
                  <a:lnTo>
                    <a:pt x="228" y="120"/>
                  </a:lnTo>
                  <a:lnTo>
                    <a:pt x="234" y="120"/>
                  </a:lnTo>
                  <a:lnTo>
                    <a:pt x="228" y="120"/>
                  </a:lnTo>
                  <a:lnTo>
                    <a:pt x="240" y="120"/>
                  </a:lnTo>
                  <a:lnTo>
                    <a:pt x="246" y="126"/>
                  </a:lnTo>
                  <a:lnTo>
                    <a:pt x="251" y="120"/>
                  </a:lnTo>
                  <a:lnTo>
                    <a:pt x="246" y="126"/>
                  </a:lnTo>
                  <a:lnTo>
                    <a:pt x="269" y="120"/>
                  </a:lnTo>
                  <a:lnTo>
                    <a:pt x="257" y="126"/>
                  </a:lnTo>
                  <a:lnTo>
                    <a:pt x="246" y="132"/>
                  </a:lnTo>
                  <a:lnTo>
                    <a:pt x="251" y="132"/>
                  </a:lnTo>
                  <a:lnTo>
                    <a:pt x="251" y="138"/>
                  </a:lnTo>
                  <a:lnTo>
                    <a:pt x="257" y="138"/>
                  </a:lnTo>
                  <a:lnTo>
                    <a:pt x="251" y="144"/>
                  </a:lnTo>
                  <a:lnTo>
                    <a:pt x="257" y="138"/>
                  </a:lnTo>
                  <a:lnTo>
                    <a:pt x="263" y="144"/>
                  </a:lnTo>
                  <a:lnTo>
                    <a:pt x="269" y="144"/>
                  </a:lnTo>
                  <a:lnTo>
                    <a:pt x="269" y="138"/>
                  </a:lnTo>
                  <a:lnTo>
                    <a:pt x="269" y="132"/>
                  </a:lnTo>
                  <a:lnTo>
                    <a:pt x="275" y="126"/>
                  </a:lnTo>
                  <a:lnTo>
                    <a:pt x="281" y="132"/>
                  </a:lnTo>
                  <a:lnTo>
                    <a:pt x="287" y="126"/>
                  </a:lnTo>
                  <a:lnTo>
                    <a:pt x="293" y="126"/>
                  </a:lnTo>
                  <a:lnTo>
                    <a:pt x="287" y="120"/>
                  </a:lnTo>
                  <a:lnTo>
                    <a:pt x="293" y="120"/>
                  </a:lnTo>
                  <a:lnTo>
                    <a:pt x="305" y="120"/>
                  </a:lnTo>
                  <a:lnTo>
                    <a:pt x="305" y="114"/>
                  </a:lnTo>
                  <a:lnTo>
                    <a:pt x="311" y="114"/>
                  </a:lnTo>
                  <a:lnTo>
                    <a:pt x="299" y="108"/>
                  </a:lnTo>
                  <a:lnTo>
                    <a:pt x="299" y="114"/>
                  </a:lnTo>
                  <a:lnTo>
                    <a:pt x="293" y="114"/>
                  </a:lnTo>
                  <a:lnTo>
                    <a:pt x="293" y="108"/>
                  </a:lnTo>
                  <a:lnTo>
                    <a:pt x="281" y="114"/>
                  </a:lnTo>
                  <a:lnTo>
                    <a:pt x="287" y="108"/>
                  </a:lnTo>
                  <a:lnTo>
                    <a:pt x="269" y="108"/>
                  </a:lnTo>
                  <a:lnTo>
                    <a:pt x="281" y="108"/>
                  </a:lnTo>
                  <a:lnTo>
                    <a:pt x="269" y="108"/>
                  </a:lnTo>
                  <a:lnTo>
                    <a:pt x="275" y="102"/>
                  </a:lnTo>
                  <a:lnTo>
                    <a:pt x="269" y="102"/>
                  </a:lnTo>
                  <a:lnTo>
                    <a:pt x="281" y="102"/>
                  </a:lnTo>
                  <a:lnTo>
                    <a:pt x="275" y="96"/>
                  </a:lnTo>
                  <a:lnTo>
                    <a:pt x="269" y="96"/>
                  </a:lnTo>
                  <a:lnTo>
                    <a:pt x="275" y="90"/>
                  </a:lnTo>
                  <a:lnTo>
                    <a:pt x="269" y="96"/>
                  </a:lnTo>
                  <a:lnTo>
                    <a:pt x="263" y="96"/>
                  </a:lnTo>
                  <a:lnTo>
                    <a:pt x="257" y="96"/>
                  </a:lnTo>
                  <a:lnTo>
                    <a:pt x="263" y="90"/>
                  </a:lnTo>
                  <a:lnTo>
                    <a:pt x="251" y="96"/>
                  </a:lnTo>
                  <a:lnTo>
                    <a:pt x="257" y="90"/>
                  </a:lnTo>
                  <a:lnTo>
                    <a:pt x="251" y="90"/>
                  </a:lnTo>
                  <a:lnTo>
                    <a:pt x="246" y="90"/>
                  </a:lnTo>
                  <a:lnTo>
                    <a:pt x="240" y="90"/>
                  </a:lnTo>
                  <a:lnTo>
                    <a:pt x="251" y="84"/>
                  </a:lnTo>
                  <a:lnTo>
                    <a:pt x="234" y="84"/>
                  </a:lnTo>
                  <a:lnTo>
                    <a:pt x="240" y="84"/>
                  </a:lnTo>
                  <a:lnTo>
                    <a:pt x="234" y="78"/>
                  </a:lnTo>
                  <a:lnTo>
                    <a:pt x="246" y="78"/>
                  </a:lnTo>
                  <a:lnTo>
                    <a:pt x="240" y="78"/>
                  </a:lnTo>
                  <a:lnTo>
                    <a:pt x="251" y="78"/>
                  </a:lnTo>
                  <a:lnTo>
                    <a:pt x="234" y="72"/>
                  </a:lnTo>
                  <a:lnTo>
                    <a:pt x="240" y="72"/>
                  </a:lnTo>
                  <a:lnTo>
                    <a:pt x="234" y="72"/>
                  </a:lnTo>
                  <a:lnTo>
                    <a:pt x="246" y="72"/>
                  </a:lnTo>
                  <a:lnTo>
                    <a:pt x="240" y="72"/>
                  </a:lnTo>
                  <a:lnTo>
                    <a:pt x="263" y="72"/>
                  </a:lnTo>
                  <a:lnTo>
                    <a:pt x="246" y="66"/>
                  </a:lnTo>
                  <a:lnTo>
                    <a:pt x="228" y="66"/>
                  </a:lnTo>
                  <a:lnTo>
                    <a:pt x="263" y="60"/>
                  </a:lnTo>
                  <a:lnTo>
                    <a:pt x="257" y="54"/>
                  </a:lnTo>
                  <a:lnTo>
                    <a:pt x="240" y="60"/>
                  </a:lnTo>
                  <a:lnTo>
                    <a:pt x="228" y="66"/>
                  </a:lnTo>
                  <a:lnTo>
                    <a:pt x="251" y="54"/>
                  </a:lnTo>
                  <a:lnTo>
                    <a:pt x="228" y="60"/>
                  </a:lnTo>
                  <a:lnTo>
                    <a:pt x="257" y="48"/>
                  </a:lnTo>
                  <a:lnTo>
                    <a:pt x="240" y="48"/>
                  </a:lnTo>
                  <a:lnTo>
                    <a:pt x="234" y="48"/>
                  </a:lnTo>
                  <a:lnTo>
                    <a:pt x="240" y="42"/>
                  </a:lnTo>
                  <a:lnTo>
                    <a:pt x="222" y="48"/>
                  </a:lnTo>
                  <a:lnTo>
                    <a:pt x="210" y="60"/>
                  </a:lnTo>
                  <a:lnTo>
                    <a:pt x="216" y="48"/>
                  </a:lnTo>
                  <a:close/>
                </a:path>
              </a:pathLst>
            </a:custGeom>
            <a:solidFill>
              <a:srgbClr val="E1E1E1"/>
            </a:solidFill>
            <a:ln w="9525">
              <a:solidFill>
                <a:srgbClr val="000000"/>
              </a:solidFill>
              <a:prstDash val="solid"/>
              <a:round/>
              <a:headEnd/>
              <a:tailEnd/>
            </a:ln>
          </p:spPr>
          <p:txBody>
            <a:bodyPr/>
            <a:lstStyle/>
            <a:p>
              <a:endParaRPr lang="en-US"/>
            </a:p>
          </p:txBody>
        </p:sp>
        <p:sp>
          <p:nvSpPr>
            <p:cNvPr id="11693" name="Freeform 447"/>
            <p:cNvSpPr>
              <a:spLocks noChangeAspect="1"/>
            </p:cNvSpPr>
            <p:nvPr/>
          </p:nvSpPr>
          <p:spPr bwMode="auto">
            <a:xfrm>
              <a:off x="1485" y="873"/>
              <a:ext cx="389" cy="101"/>
            </a:xfrm>
            <a:custGeom>
              <a:avLst/>
              <a:gdLst>
                <a:gd name="T0" fmla="*/ 114 w 383"/>
                <a:gd name="T1" fmla="*/ 185 h 90"/>
                <a:gd name="T2" fmla="*/ 81 w 383"/>
                <a:gd name="T3" fmla="*/ 204 h 90"/>
                <a:gd name="T4" fmla="*/ 69 w 383"/>
                <a:gd name="T5" fmla="*/ 185 h 90"/>
                <a:gd name="T6" fmla="*/ 81 w 383"/>
                <a:gd name="T7" fmla="*/ 166 h 90"/>
                <a:gd name="T8" fmla="*/ 57 w 383"/>
                <a:gd name="T9" fmla="*/ 166 h 90"/>
                <a:gd name="T10" fmla="*/ 126 w 383"/>
                <a:gd name="T11" fmla="*/ 152 h 90"/>
                <a:gd name="T12" fmla="*/ 87 w 383"/>
                <a:gd name="T13" fmla="*/ 102 h 90"/>
                <a:gd name="T14" fmla="*/ 132 w 383"/>
                <a:gd name="T15" fmla="*/ 102 h 90"/>
                <a:gd name="T16" fmla="*/ 150 w 383"/>
                <a:gd name="T17" fmla="*/ 117 h 90"/>
                <a:gd name="T18" fmla="*/ 138 w 383"/>
                <a:gd name="T19" fmla="*/ 85 h 90"/>
                <a:gd name="T20" fmla="*/ 200 w 383"/>
                <a:gd name="T21" fmla="*/ 68 h 90"/>
                <a:gd name="T22" fmla="*/ 232 w 383"/>
                <a:gd name="T23" fmla="*/ 49 h 90"/>
                <a:gd name="T24" fmla="*/ 163 w 383"/>
                <a:gd name="T25" fmla="*/ 68 h 90"/>
                <a:gd name="T26" fmla="*/ 102 w 383"/>
                <a:gd name="T27" fmla="*/ 85 h 90"/>
                <a:gd name="T28" fmla="*/ 156 w 383"/>
                <a:gd name="T29" fmla="*/ 68 h 90"/>
                <a:gd name="T30" fmla="*/ 87 w 383"/>
                <a:gd name="T31" fmla="*/ 85 h 90"/>
                <a:gd name="T32" fmla="*/ 69 w 383"/>
                <a:gd name="T33" fmla="*/ 68 h 90"/>
                <a:gd name="T34" fmla="*/ 132 w 383"/>
                <a:gd name="T35" fmla="*/ 49 h 90"/>
                <a:gd name="T36" fmla="*/ 69 w 383"/>
                <a:gd name="T37" fmla="*/ 68 h 90"/>
                <a:gd name="T38" fmla="*/ 114 w 383"/>
                <a:gd name="T39" fmla="*/ 49 h 90"/>
                <a:gd name="T40" fmla="*/ 57 w 383"/>
                <a:gd name="T41" fmla="*/ 49 h 90"/>
                <a:gd name="T42" fmla="*/ 126 w 383"/>
                <a:gd name="T43" fmla="*/ 34 h 90"/>
                <a:gd name="T44" fmla="*/ 212 w 383"/>
                <a:gd name="T45" fmla="*/ 34 h 90"/>
                <a:gd name="T46" fmla="*/ 200 w 383"/>
                <a:gd name="T47" fmla="*/ 0 h 90"/>
                <a:gd name="T48" fmla="*/ 269 w 383"/>
                <a:gd name="T49" fmla="*/ 17 h 90"/>
                <a:gd name="T50" fmla="*/ 256 w 383"/>
                <a:gd name="T51" fmla="*/ 0 h 90"/>
                <a:gd name="T52" fmla="*/ 344 w 383"/>
                <a:gd name="T53" fmla="*/ 17 h 90"/>
                <a:gd name="T54" fmla="*/ 440 w 383"/>
                <a:gd name="T55" fmla="*/ 17 h 90"/>
                <a:gd name="T56" fmla="*/ 378 w 383"/>
                <a:gd name="T57" fmla="*/ 49 h 90"/>
                <a:gd name="T58" fmla="*/ 316 w 383"/>
                <a:gd name="T59" fmla="*/ 68 h 90"/>
                <a:gd name="T60" fmla="*/ 385 w 383"/>
                <a:gd name="T61" fmla="*/ 49 h 90"/>
                <a:gd name="T62" fmla="*/ 324 w 383"/>
                <a:gd name="T63" fmla="*/ 85 h 90"/>
                <a:gd name="T64" fmla="*/ 256 w 383"/>
                <a:gd name="T65" fmla="*/ 117 h 90"/>
                <a:gd name="T66" fmla="*/ 194 w 383"/>
                <a:gd name="T67" fmla="*/ 135 h 90"/>
                <a:gd name="T68" fmla="*/ 224 w 383"/>
                <a:gd name="T69" fmla="*/ 135 h 90"/>
                <a:gd name="T70" fmla="*/ 181 w 383"/>
                <a:gd name="T71" fmla="*/ 152 h 90"/>
                <a:gd name="T72" fmla="*/ 218 w 383"/>
                <a:gd name="T73" fmla="*/ 152 h 90"/>
                <a:gd name="T74" fmla="*/ 156 w 383"/>
                <a:gd name="T75" fmla="*/ 185 h 90"/>
                <a:gd name="T76" fmla="*/ 156 w 383"/>
                <a:gd name="T77" fmla="*/ 204 h 90"/>
                <a:gd name="T78" fmla="*/ 114 w 383"/>
                <a:gd name="T79" fmla="*/ 222 h 90"/>
                <a:gd name="T80" fmla="*/ 144 w 383"/>
                <a:gd name="T81" fmla="*/ 235 h 90"/>
                <a:gd name="T82" fmla="*/ 102 w 383"/>
                <a:gd name="T83" fmla="*/ 255 h 90"/>
                <a:gd name="T84" fmla="*/ 0 w 383"/>
                <a:gd name="T85" fmla="*/ 235 h 90"/>
                <a:gd name="T86" fmla="*/ 30 w 383"/>
                <a:gd name="T87" fmla="*/ 222 h 90"/>
                <a:gd name="T88" fmla="*/ 24 w 383"/>
                <a:gd name="T89" fmla="*/ 204 h 90"/>
                <a:gd name="T90" fmla="*/ 81 w 383"/>
                <a:gd name="T91" fmla="*/ 204 h 90"/>
                <a:gd name="T92" fmla="*/ 114 w 383"/>
                <a:gd name="T93" fmla="*/ 185 h 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83" h="90">
                  <a:moveTo>
                    <a:pt x="96" y="66"/>
                  </a:moveTo>
                  <a:lnTo>
                    <a:pt x="72" y="72"/>
                  </a:lnTo>
                  <a:lnTo>
                    <a:pt x="60" y="66"/>
                  </a:lnTo>
                  <a:lnTo>
                    <a:pt x="72" y="60"/>
                  </a:lnTo>
                  <a:lnTo>
                    <a:pt x="48" y="60"/>
                  </a:lnTo>
                  <a:lnTo>
                    <a:pt x="108" y="54"/>
                  </a:lnTo>
                  <a:lnTo>
                    <a:pt x="78" y="36"/>
                  </a:lnTo>
                  <a:lnTo>
                    <a:pt x="114" y="36"/>
                  </a:lnTo>
                  <a:lnTo>
                    <a:pt x="132" y="42"/>
                  </a:lnTo>
                  <a:lnTo>
                    <a:pt x="120" y="30"/>
                  </a:lnTo>
                  <a:lnTo>
                    <a:pt x="173" y="24"/>
                  </a:lnTo>
                  <a:lnTo>
                    <a:pt x="203" y="18"/>
                  </a:lnTo>
                  <a:lnTo>
                    <a:pt x="144" y="24"/>
                  </a:lnTo>
                  <a:lnTo>
                    <a:pt x="90" y="30"/>
                  </a:lnTo>
                  <a:lnTo>
                    <a:pt x="138" y="24"/>
                  </a:lnTo>
                  <a:lnTo>
                    <a:pt x="78" y="30"/>
                  </a:lnTo>
                  <a:lnTo>
                    <a:pt x="60" y="24"/>
                  </a:lnTo>
                  <a:lnTo>
                    <a:pt x="114" y="18"/>
                  </a:lnTo>
                  <a:lnTo>
                    <a:pt x="60" y="24"/>
                  </a:lnTo>
                  <a:lnTo>
                    <a:pt x="96" y="18"/>
                  </a:lnTo>
                  <a:lnTo>
                    <a:pt x="48" y="18"/>
                  </a:lnTo>
                  <a:lnTo>
                    <a:pt x="108" y="12"/>
                  </a:lnTo>
                  <a:lnTo>
                    <a:pt x="185" y="12"/>
                  </a:lnTo>
                  <a:lnTo>
                    <a:pt x="173" y="0"/>
                  </a:lnTo>
                  <a:lnTo>
                    <a:pt x="233" y="6"/>
                  </a:lnTo>
                  <a:lnTo>
                    <a:pt x="221" y="0"/>
                  </a:lnTo>
                  <a:lnTo>
                    <a:pt x="299" y="6"/>
                  </a:lnTo>
                  <a:lnTo>
                    <a:pt x="383" y="6"/>
                  </a:lnTo>
                  <a:lnTo>
                    <a:pt x="329" y="18"/>
                  </a:lnTo>
                  <a:lnTo>
                    <a:pt x="275" y="24"/>
                  </a:lnTo>
                  <a:lnTo>
                    <a:pt x="335" y="18"/>
                  </a:lnTo>
                  <a:lnTo>
                    <a:pt x="281" y="30"/>
                  </a:lnTo>
                  <a:lnTo>
                    <a:pt x="221" y="42"/>
                  </a:lnTo>
                  <a:lnTo>
                    <a:pt x="167" y="48"/>
                  </a:lnTo>
                  <a:lnTo>
                    <a:pt x="197" y="48"/>
                  </a:lnTo>
                  <a:lnTo>
                    <a:pt x="156" y="54"/>
                  </a:lnTo>
                  <a:lnTo>
                    <a:pt x="191" y="54"/>
                  </a:lnTo>
                  <a:lnTo>
                    <a:pt x="138" y="66"/>
                  </a:lnTo>
                  <a:lnTo>
                    <a:pt x="138" y="72"/>
                  </a:lnTo>
                  <a:lnTo>
                    <a:pt x="96" y="78"/>
                  </a:lnTo>
                  <a:lnTo>
                    <a:pt x="126" y="84"/>
                  </a:lnTo>
                  <a:lnTo>
                    <a:pt x="90" y="90"/>
                  </a:lnTo>
                  <a:lnTo>
                    <a:pt x="0" y="84"/>
                  </a:lnTo>
                  <a:lnTo>
                    <a:pt x="30" y="78"/>
                  </a:lnTo>
                  <a:lnTo>
                    <a:pt x="24" y="72"/>
                  </a:lnTo>
                  <a:lnTo>
                    <a:pt x="72" y="72"/>
                  </a:lnTo>
                  <a:lnTo>
                    <a:pt x="96" y="66"/>
                  </a:lnTo>
                  <a:close/>
                </a:path>
              </a:pathLst>
            </a:custGeom>
            <a:solidFill>
              <a:srgbClr val="E1E1E1"/>
            </a:solidFill>
            <a:ln w="9525">
              <a:solidFill>
                <a:srgbClr val="000000"/>
              </a:solidFill>
              <a:prstDash val="solid"/>
              <a:round/>
              <a:headEnd/>
              <a:tailEnd/>
            </a:ln>
          </p:spPr>
          <p:txBody>
            <a:bodyPr/>
            <a:lstStyle/>
            <a:p>
              <a:endParaRPr lang="en-US"/>
            </a:p>
          </p:txBody>
        </p:sp>
        <p:sp>
          <p:nvSpPr>
            <p:cNvPr id="11694" name="Freeform 448"/>
            <p:cNvSpPr>
              <a:spLocks noChangeAspect="1"/>
            </p:cNvSpPr>
            <p:nvPr/>
          </p:nvSpPr>
          <p:spPr bwMode="auto">
            <a:xfrm>
              <a:off x="1018" y="1028"/>
              <a:ext cx="213" cy="88"/>
            </a:xfrm>
            <a:custGeom>
              <a:avLst/>
              <a:gdLst>
                <a:gd name="T0" fmla="*/ 156 w 210"/>
                <a:gd name="T1" fmla="*/ 212 h 78"/>
                <a:gd name="T2" fmla="*/ 150 w 210"/>
                <a:gd name="T3" fmla="*/ 193 h 78"/>
                <a:gd name="T4" fmla="*/ 144 w 210"/>
                <a:gd name="T5" fmla="*/ 193 h 78"/>
                <a:gd name="T6" fmla="*/ 117 w 210"/>
                <a:gd name="T7" fmla="*/ 212 h 78"/>
                <a:gd name="T8" fmla="*/ 75 w 210"/>
                <a:gd name="T9" fmla="*/ 212 h 78"/>
                <a:gd name="T10" fmla="*/ 30 w 210"/>
                <a:gd name="T11" fmla="*/ 230 h 78"/>
                <a:gd name="T12" fmla="*/ 45 w 210"/>
                <a:gd name="T13" fmla="*/ 212 h 78"/>
                <a:gd name="T14" fmla="*/ 0 w 210"/>
                <a:gd name="T15" fmla="*/ 179 h 78"/>
                <a:gd name="T16" fmla="*/ 6 w 210"/>
                <a:gd name="T17" fmla="*/ 142 h 78"/>
                <a:gd name="T18" fmla="*/ 57 w 210"/>
                <a:gd name="T19" fmla="*/ 142 h 78"/>
                <a:gd name="T20" fmla="*/ 93 w 210"/>
                <a:gd name="T21" fmla="*/ 142 h 78"/>
                <a:gd name="T22" fmla="*/ 57 w 210"/>
                <a:gd name="T23" fmla="*/ 125 h 78"/>
                <a:gd name="T24" fmla="*/ 12 w 210"/>
                <a:gd name="T25" fmla="*/ 125 h 78"/>
                <a:gd name="T26" fmla="*/ 6 w 210"/>
                <a:gd name="T27" fmla="*/ 109 h 78"/>
                <a:gd name="T28" fmla="*/ 63 w 210"/>
                <a:gd name="T29" fmla="*/ 89 h 78"/>
                <a:gd name="T30" fmla="*/ 18 w 210"/>
                <a:gd name="T31" fmla="*/ 89 h 78"/>
                <a:gd name="T32" fmla="*/ 30 w 210"/>
                <a:gd name="T33" fmla="*/ 70 h 78"/>
                <a:gd name="T34" fmla="*/ 12 w 210"/>
                <a:gd name="T35" fmla="*/ 70 h 78"/>
                <a:gd name="T36" fmla="*/ 45 w 210"/>
                <a:gd name="T37" fmla="*/ 37 h 78"/>
                <a:gd name="T38" fmla="*/ 45 w 210"/>
                <a:gd name="T39" fmla="*/ 37 h 78"/>
                <a:gd name="T40" fmla="*/ 117 w 210"/>
                <a:gd name="T41" fmla="*/ 0 h 78"/>
                <a:gd name="T42" fmla="*/ 117 w 210"/>
                <a:gd name="T43" fmla="*/ 0 h 78"/>
                <a:gd name="T44" fmla="*/ 93 w 210"/>
                <a:gd name="T45" fmla="*/ 37 h 78"/>
                <a:gd name="T46" fmla="*/ 117 w 210"/>
                <a:gd name="T47" fmla="*/ 18 h 78"/>
                <a:gd name="T48" fmla="*/ 132 w 210"/>
                <a:gd name="T49" fmla="*/ 18 h 78"/>
                <a:gd name="T50" fmla="*/ 144 w 210"/>
                <a:gd name="T51" fmla="*/ 37 h 78"/>
                <a:gd name="T52" fmla="*/ 132 w 210"/>
                <a:gd name="T53" fmla="*/ 53 h 78"/>
                <a:gd name="T54" fmla="*/ 138 w 210"/>
                <a:gd name="T55" fmla="*/ 37 h 78"/>
                <a:gd name="T56" fmla="*/ 156 w 210"/>
                <a:gd name="T57" fmla="*/ 37 h 78"/>
                <a:gd name="T58" fmla="*/ 162 w 210"/>
                <a:gd name="T59" fmla="*/ 18 h 78"/>
                <a:gd name="T60" fmla="*/ 162 w 210"/>
                <a:gd name="T61" fmla="*/ 18 h 78"/>
                <a:gd name="T62" fmla="*/ 174 w 210"/>
                <a:gd name="T63" fmla="*/ 37 h 78"/>
                <a:gd name="T64" fmla="*/ 168 w 210"/>
                <a:gd name="T65" fmla="*/ 70 h 78"/>
                <a:gd name="T66" fmla="*/ 182 w 210"/>
                <a:gd name="T67" fmla="*/ 53 h 78"/>
                <a:gd name="T68" fmla="*/ 200 w 210"/>
                <a:gd name="T69" fmla="*/ 0 h 78"/>
                <a:gd name="T70" fmla="*/ 219 w 210"/>
                <a:gd name="T71" fmla="*/ 0 h 78"/>
                <a:gd name="T72" fmla="*/ 225 w 210"/>
                <a:gd name="T73" fmla="*/ 37 h 78"/>
                <a:gd name="T74" fmla="*/ 213 w 210"/>
                <a:gd name="T75" fmla="*/ 89 h 78"/>
                <a:gd name="T76" fmla="*/ 213 w 210"/>
                <a:gd name="T77" fmla="*/ 125 h 78"/>
                <a:gd name="T78" fmla="*/ 219 w 210"/>
                <a:gd name="T79" fmla="*/ 125 h 78"/>
                <a:gd name="T80" fmla="*/ 237 w 210"/>
                <a:gd name="T81" fmla="*/ 142 h 78"/>
                <a:gd name="T82" fmla="*/ 237 w 210"/>
                <a:gd name="T83" fmla="*/ 160 h 78"/>
                <a:gd name="T84" fmla="*/ 225 w 210"/>
                <a:gd name="T85" fmla="*/ 179 h 78"/>
                <a:gd name="T86" fmla="*/ 231 w 210"/>
                <a:gd name="T87" fmla="*/ 160 h 78"/>
                <a:gd name="T88" fmla="*/ 219 w 210"/>
                <a:gd name="T89" fmla="*/ 160 h 78"/>
                <a:gd name="T90" fmla="*/ 213 w 210"/>
                <a:gd name="T91" fmla="*/ 160 h 78"/>
                <a:gd name="T92" fmla="*/ 207 w 210"/>
                <a:gd name="T93" fmla="*/ 179 h 78"/>
                <a:gd name="T94" fmla="*/ 200 w 210"/>
                <a:gd name="T95" fmla="*/ 179 h 78"/>
                <a:gd name="T96" fmla="*/ 191 w 210"/>
                <a:gd name="T97" fmla="*/ 193 h 78"/>
                <a:gd name="T98" fmla="*/ 213 w 210"/>
                <a:gd name="T99" fmla="*/ 179 h 78"/>
                <a:gd name="T100" fmla="*/ 213 w 210"/>
                <a:gd name="T101" fmla="*/ 193 h 78"/>
                <a:gd name="T102" fmla="*/ 207 w 210"/>
                <a:gd name="T103" fmla="*/ 212 h 78"/>
                <a:gd name="T104" fmla="*/ 156 w 210"/>
                <a:gd name="T105" fmla="*/ 212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78">
                  <a:moveTo>
                    <a:pt x="138" y="72"/>
                  </a:moveTo>
                  <a:lnTo>
                    <a:pt x="132" y="66"/>
                  </a:lnTo>
                  <a:lnTo>
                    <a:pt x="126" y="66"/>
                  </a:lnTo>
                  <a:lnTo>
                    <a:pt x="102" y="72"/>
                  </a:lnTo>
                  <a:lnTo>
                    <a:pt x="66" y="72"/>
                  </a:lnTo>
                  <a:lnTo>
                    <a:pt x="30" y="78"/>
                  </a:lnTo>
                  <a:lnTo>
                    <a:pt x="36" y="72"/>
                  </a:lnTo>
                  <a:lnTo>
                    <a:pt x="0" y="60"/>
                  </a:lnTo>
                  <a:lnTo>
                    <a:pt x="6" y="48"/>
                  </a:lnTo>
                  <a:lnTo>
                    <a:pt x="48" y="48"/>
                  </a:lnTo>
                  <a:lnTo>
                    <a:pt x="84" y="48"/>
                  </a:lnTo>
                  <a:lnTo>
                    <a:pt x="48" y="42"/>
                  </a:lnTo>
                  <a:lnTo>
                    <a:pt x="12" y="42"/>
                  </a:lnTo>
                  <a:lnTo>
                    <a:pt x="6" y="36"/>
                  </a:lnTo>
                  <a:lnTo>
                    <a:pt x="54" y="30"/>
                  </a:lnTo>
                  <a:lnTo>
                    <a:pt x="18" y="30"/>
                  </a:lnTo>
                  <a:lnTo>
                    <a:pt x="30" y="24"/>
                  </a:lnTo>
                  <a:lnTo>
                    <a:pt x="12" y="24"/>
                  </a:lnTo>
                  <a:lnTo>
                    <a:pt x="36" y="12"/>
                  </a:lnTo>
                  <a:lnTo>
                    <a:pt x="102" y="0"/>
                  </a:lnTo>
                  <a:lnTo>
                    <a:pt x="84" y="12"/>
                  </a:lnTo>
                  <a:lnTo>
                    <a:pt x="102" y="6"/>
                  </a:lnTo>
                  <a:lnTo>
                    <a:pt x="114" y="6"/>
                  </a:lnTo>
                  <a:lnTo>
                    <a:pt x="126" y="12"/>
                  </a:lnTo>
                  <a:lnTo>
                    <a:pt x="114" y="18"/>
                  </a:lnTo>
                  <a:lnTo>
                    <a:pt x="120" y="12"/>
                  </a:lnTo>
                  <a:lnTo>
                    <a:pt x="138" y="12"/>
                  </a:lnTo>
                  <a:lnTo>
                    <a:pt x="144" y="6"/>
                  </a:lnTo>
                  <a:lnTo>
                    <a:pt x="156" y="12"/>
                  </a:lnTo>
                  <a:lnTo>
                    <a:pt x="150" y="24"/>
                  </a:lnTo>
                  <a:lnTo>
                    <a:pt x="162" y="18"/>
                  </a:lnTo>
                  <a:lnTo>
                    <a:pt x="174" y="0"/>
                  </a:lnTo>
                  <a:lnTo>
                    <a:pt x="192" y="0"/>
                  </a:lnTo>
                  <a:lnTo>
                    <a:pt x="198" y="12"/>
                  </a:lnTo>
                  <a:lnTo>
                    <a:pt x="186" y="30"/>
                  </a:lnTo>
                  <a:lnTo>
                    <a:pt x="186" y="42"/>
                  </a:lnTo>
                  <a:lnTo>
                    <a:pt x="192" y="42"/>
                  </a:lnTo>
                  <a:lnTo>
                    <a:pt x="210" y="48"/>
                  </a:lnTo>
                  <a:lnTo>
                    <a:pt x="210" y="54"/>
                  </a:lnTo>
                  <a:lnTo>
                    <a:pt x="198" y="60"/>
                  </a:lnTo>
                  <a:lnTo>
                    <a:pt x="204" y="54"/>
                  </a:lnTo>
                  <a:lnTo>
                    <a:pt x="192" y="54"/>
                  </a:lnTo>
                  <a:lnTo>
                    <a:pt x="186" y="54"/>
                  </a:lnTo>
                  <a:lnTo>
                    <a:pt x="180" y="60"/>
                  </a:lnTo>
                  <a:lnTo>
                    <a:pt x="174" y="60"/>
                  </a:lnTo>
                  <a:lnTo>
                    <a:pt x="168" y="66"/>
                  </a:lnTo>
                  <a:lnTo>
                    <a:pt x="186" y="60"/>
                  </a:lnTo>
                  <a:lnTo>
                    <a:pt x="186" y="66"/>
                  </a:lnTo>
                  <a:lnTo>
                    <a:pt x="180" y="72"/>
                  </a:lnTo>
                  <a:lnTo>
                    <a:pt x="138" y="72"/>
                  </a:lnTo>
                  <a:close/>
                </a:path>
              </a:pathLst>
            </a:custGeom>
            <a:solidFill>
              <a:srgbClr val="E1E1E1"/>
            </a:solidFill>
            <a:ln w="9525">
              <a:solidFill>
                <a:srgbClr val="000000"/>
              </a:solidFill>
              <a:prstDash val="solid"/>
              <a:round/>
              <a:headEnd/>
              <a:tailEnd/>
            </a:ln>
          </p:spPr>
          <p:txBody>
            <a:bodyPr/>
            <a:lstStyle/>
            <a:p>
              <a:endParaRPr lang="en-US"/>
            </a:p>
          </p:txBody>
        </p:sp>
        <p:sp>
          <p:nvSpPr>
            <p:cNvPr id="11695" name="Freeform 449"/>
            <p:cNvSpPr>
              <a:spLocks noChangeAspect="1"/>
            </p:cNvSpPr>
            <p:nvPr/>
          </p:nvSpPr>
          <p:spPr bwMode="auto">
            <a:xfrm>
              <a:off x="959" y="1008"/>
              <a:ext cx="150" cy="61"/>
            </a:xfrm>
            <a:custGeom>
              <a:avLst/>
              <a:gdLst>
                <a:gd name="T0" fmla="*/ 65 w 149"/>
                <a:gd name="T1" fmla="*/ 110 h 54"/>
                <a:gd name="T2" fmla="*/ 41 w 149"/>
                <a:gd name="T3" fmla="*/ 143 h 54"/>
                <a:gd name="T4" fmla="*/ 12 w 149"/>
                <a:gd name="T5" fmla="*/ 162 h 54"/>
                <a:gd name="T6" fmla="*/ 6 w 149"/>
                <a:gd name="T7" fmla="*/ 125 h 54"/>
                <a:gd name="T8" fmla="*/ 0 w 149"/>
                <a:gd name="T9" fmla="*/ 110 h 54"/>
                <a:gd name="T10" fmla="*/ 18 w 149"/>
                <a:gd name="T11" fmla="*/ 70 h 54"/>
                <a:gd name="T12" fmla="*/ 30 w 149"/>
                <a:gd name="T13" fmla="*/ 53 h 54"/>
                <a:gd name="T14" fmla="*/ 53 w 149"/>
                <a:gd name="T15" fmla="*/ 18 h 54"/>
                <a:gd name="T16" fmla="*/ 53 w 149"/>
                <a:gd name="T17" fmla="*/ 0 h 54"/>
                <a:gd name="T18" fmla="*/ 110 w 149"/>
                <a:gd name="T19" fmla="*/ 0 h 54"/>
                <a:gd name="T20" fmla="*/ 122 w 149"/>
                <a:gd name="T21" fmla="*/ 18 h 54"/>
                <a:gd name="T22" fmla="*/ 122 w 149"/>
                <a:gd name="T23" fmla="*/ 18 h 54"/>
                <a:gd name="T24" fmla="*/ 152 w 149"/>
                <a:gd name="T25" fmla="*/ 0 h 54"/>
                <a:gd name="T26" fmla="*/ 158 w 149"/>
                <a:gd name="T27" fmla="*/ 37 h 54"/>
                <a:gd name="T28" fmla="*/ 128 w 149"/>
                <a:gd name="T29" fmla="*/ 70 h 54"/>
                <a:gd name="T30" fmla="*/ 92 w 149"/>
                <a:gd name="T31" fmla="*/ 89 h 54"/>
                <a:gd name="T32" fmla="*/ 65 w 149"/>
                <a:gd name="T33" fmla="*/ 110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9" h="54">
                  <a:moveTo>
                    <a:pt x="65" y="36"/>
                  </a:moveTo>
                  <a:lnTo>
                    <a:pt x="41" y="48"/>
                  </a:lnTo>
                  <a:lnTo>
                    <a:pt x="12" y="54"/>
                  </a:lnTo>
                  <a:lnTo>
                    <a:pt x="6" y="42"/>
                  </a:lnTo>
                  <a:lnTo>
                    <a:pt x="0" y="36"/>
                  </a:lnTo>
                  <a:lnTo>
                    <a:pt x="18" y="24"/>
                  </a:lnTo>
                  <a:lnTo>
                    <a:pt x="30" y="18"/>
                  </a:lnTo>
                  <a:lnTo>
                    <a:pt x="53" y="6"/>
                  </a:lnTo>
                  <a:lnTo>
                    <a:pt x="53" y="0"/>
                  </a:lnTo>
                  <a:lnTo>
                    <a:pt x="101" y="0"/>
                  </a:lnTo>
                  <a:lnTo>
                    <a:pt x="113" y="6"/>
                  </a:lnTo>
                  <a:lnTo>
                    <a:pt x="143" y="0"/>
                  </a:lnTo>
                  <a:lnTo>
                    <a:pt x="149" y="12"/>
                  </a:lnTo>
                  <a:lnTo>
                    <a:pt x="119" y="24"/>
                  </a:lnTo>
                  <a:lnTo>
                    <a:pt x="83" y="30"/>
                  </a:lnTo>
                  <a:lnTo>
                    <a:pt x="65" y="36"/>
                  </a:lnTo>
                  <a:close/>
                </a:path>
              </a:pathLst>
            </a:custGeom>
            <a:solidFill>
              <a:srgbClr val="E1E1E1"/>
            </a:solidFill>
            <a:ln w="9525">
              <a:solidFill>
                <a:srgbClr val="000000"/>
              </a:solidFill>
              <a:prstDash val="solid"/>
              <a:round/>
              <a:headEnd/>
              <a:tailEnd/>
            </a:ln>
          </p:spPr>
          <p:txBody>
            <a:bodyPr/>
            <a:lstStyle/>
            <a:p>
              <a:endParaRPr lang="en-US"/>
            </a:p>
          </p:txBody>
        </p:sp>
        <p:sp>
          <p:nvSpPr>
            <p:cNvPr id="11696" name="Freeform 450"/>
            <p:cNvSpPr>
              <a:spLocks noChangeAspect="1"/>
            </p:cNvSpPr>
            <p:nvPr/>
          </p:nvSpPr>
          <p:spPr bwMode="auto">
            <a:xfrm>
              <a:off x="1594" y="1466"/>
              <a:ext cx="104" cy="102"/>
            </a:xfrm>
            <a:custGeom>
              <a:avLst/>
              <a:gdLst>
                <a:gd name="T0" fmla="*/ 71 w 101"/>
                <a:gd name="T1" fmla="*/ 222 h 90"/>
                <a:gd name="T2" fmla="*/ 71 w 101"/>
                <a:gd name="T3" fmla="*/ 222 h 90"/>
                <a:gd name="T4" fmla="*/ 33 w 101"/>
                <a:gd name="T5" fmla="*/ 222 h 90"/>
                <a:gd name="T6" fmla="*/ 0 w 101"/>
                <a:gd name="T7" fmla="*/ 222 h 90"/>
                <a:gd name="T8" fmla="*/ 6 w 101"/>
                <a:gd name="T9" fmla="*/ 205 h 90"/>
                <a:gd name="T10" fmla="*/ 27 w 101"/>
                <a:gd name="T11" fmla="*/ 164 h 90"/>
                <a:gd name="T12" fmla="*/ 6 w 101"/>
                <a:gd name="T13" fmla="*/ 164 h 90"/>
                <a:gd name="T14" fmla="*/ 12 w 101"/>
                <a:gd name="T15" fmla="*/ 164 h 90"/>
                <a:gd name="T16" fmla="*/ 33 w 101"/>
                <a:gd name="T17" fmla="*/ 128 h 90"/>
                <a:gd name="T18" fmla="*/ 33 w 101"/>
                <a:gd name="T19" fmla="*/ 145 h 90"/>
                <a:gd name="T20" fmla="*/ 39 w 101"/>
                <a:gd name="T21" fmla="*/ 128 h 90"/>
                <a:gd name="T22" fmla="*/ 33 w 101"/>
                <a:gd name="T23" fmla="*/ 110 h 90"/>
                <a:gd name="T24" fmla="*/ 39 w 101"/>
                <a:gd name="T25" fmla="*/ 110 h 90"/>
                <a:gd name="T26" fmla="*/ 63 w 101"/>
                <a:gd name="T27" fmla="*/ 37 h 90"/>
                <a:gd name="T28" fmla="*/ 83 w 101"/>
                <a:gd name="T29" fmla="*/ 0 h 90"/>
                <a:gd name="T30" fmla="*/ 91 w 101"/>
                <a:gd name="T31" fmla="*/ 0 h 90"/>
                <a:gd name="T32" fmla="*/ 100 w 101"/>
                <a:gd name="T33" fmla="*/ 0 h 90"/>
                <a:gd name="T34" fmla="*/ 91 w 101"/>
                <a:gd name="T35" fmla="*/ 0 h 90"/>
                <a:gd name="T36" fmla="*/ 91 w 101"/>
                <a:gd name="T37" fmla="*/ 18 h 90"/>
                <a:gd name="T38" fmla="*/ 83 w 101"/>
                <a:gd name="T39" fmla="*/ 37 h 90"/>
                <a:gd name="T40" fmla="*/ 63 w 101"/>
                <a:gd name="T41" fmla="*/ 110 h 90"/>
                <a:gd name="T42" fmla="*/ 77 w 101"/>
                <a:gd name="T43" fmla="*/ 75 h 90"/>
                <a:gd name="T44" fmla="*/ 77 w 101"/>
                <a:gd name="T45" fmla="*/ 95 h 90"/>
                <a:gd name="T46" fmla="*/ 91 w 101"/>
                <a:gd name="T47" fmla="*/ 95 h 90"/>
                <a:gd name="T48" fmla="*/ 77 w 101"/>
                <a:gd name="T49" fmla="*/ 110 h 90"/>
                <a:gd name="T50" fmla="*/ 77 w 101"/>
                <a:gd name="T51" fmla="*/ 110 h 90"/>
                <a:gd name="T52" fmla="*/ 91 w 101"/>
                <a:gd name="T53" fmla="*/ 110 h 90"/>
                <a:gd name="T54" fmla="*/ 83 w 101"/>
                <a:gd name="T55" fmla="*/ 128 h 90"/>
                <a:gd name="T56" fmla="*/ 109 w 101"/>
                <a:gd name="T57" fmla="*/ 110 h 90"/>
                <a:gd name="T58" fmla="*/ 109 w 101"/>
                <a:gd name="T59" fmla="*/ 128 h 90"/>
                <a:gd name="T60" fmla="*/ 123 w 101"/>
                <a:gd name="T61" fmla="*/ 128 h 90"/>
                <a:gd name="T62" fmla="*/ 109 w 101"/>
                <a:gd name="T63" fmla="*/ 145 h 90"/>
                <a:gd name="T64" fmla="*/ 116 w 101"/>
                <a:gd name="T65" fmla="*/ 164 h 90"/>
                <a:gd name="T66" fmla="*/ 109 w 101"/>
                <a:gd name="T67" fmla="*/ 185 h 90"/>
                <a:gd name="T68" fmla="*/ 131 w 101"/>
                <a:gd name="T69" fmla="*/ 164 h 90"/>
                <a:gd name="T70" fmla="*/ 109 w 101"/>
                <a:gd name="T71" fmla="*/ 205 h 90"/>
                <a:gd name="T72" fmla="*/ 109 w 101"/>
                <a:gd name="T73" fmla="*/ 205 h 90"/>
                <a:gd name="T74" fmla="*/ 109 w 101"/>
                <a:gd name="T75" fmla="*/ 205 h 90"/>
                <a:gd name="T76" fmla="*/ 109 w 101"/>
                <a:gd name="T77" fmla="*/ 222 h 90"/>
                <a:gd name="T78" fmla="*/ 131 w 101"/>
                <a:gd name="T79" fmla="*/ 185 h 90"/>
                <a:gd name="T80" fmla="*/ 123 w 101"/>
                <a:gd name="T81" fmla="*/ 222 h 90"/>
                <a:gd name="T82" fmla="*/ 131 w 101"/>
                <a:gd name="T83" fmla="*/ 222 h 90"/>
                <a:gd name="T84" fmla="*/ 131 w 101"/>
                <a:gd name="T85" fmla="*/ 222 h 90"/>
                <a:gd name="T86" fmla="*/ 116 w 101"/>
                <a:gd name="T87" fmla="*/ 277 h 90"/>
                <a:gd name="T88" fmla="*/ 109 w 101"/>
                <a:gd name="T89" fmla="*/ 277 h 90"/>
                <a:gd name="T90" fmla="*/ 109 w 101"/>
                <a:gd name="T91" fmla="*/ 258 h 90"/>
                <a:gd name="T92" fmla="*/ 91 w 101"/>
                <a:gd name="T93" fmla="*/ 277 h 90"/>
                <a:gd name="T94" fmla="*/ 109 w 101"/>
                <a:gd name="T95" fmla="*/ 222 h 90"/>
                <a:gd name="T96" fmla="*/ 100 w 101"/>
                <a:gd name="T97" fmla="*/ 205 h 90"/>
                <a:gd name="T98" fmla="*/ 91 w 101"/>
                <a:gd name="T99" fmla="*/ 239 h 90"/>
                <a:gd name="T100" fmla="*/ 91 w 101"/>
                <a:gd name="T101" fmla="*/ 222 h 90"/>
                <a:gd name="T102" fmla="*/ 63 w 101"/>
                <a:gd name="T103" fmla="*/ 277 h 90"/>
                <a:gd name="T104" fmla="*/ 63 w 101"/>
                <a:gd name="T105" fmla="*/ 258 h 90"/>
                <a:gd name="T106" fmla="*/ 83 w 101"/>
                <a:gd name="T107" fmla="*/ 222 h 90"/>
                <a:gd name="T108" fmla="*/ 83 w 101"/>
                <a:gd name="T109" fmla="*/ 222 h 90"/>
                <a:gd name="T110" fmla="*/ 83 w 101"/>
                <a:gd name="T111" fmla="*/ 222 h 90"/>
                <a:gd name="T112" fmla="*/ 77 w 101"/>
                <a:gd name="T113" fmla="*/ 222 h 90"/>
                <a:gd name="T114" fmla="*/ 71 w 101"/>
                <a:gd name="T115" fmla="*/ 239 h 90"/>
                <a:gd name="T116" fmla="*/ 63 w 101"/>
                <a:gd name="T117" fmla="*/ 239 h 90"/>
                <a:gd name="T118" fmla="*/ 71 w 101"/>
                <a:gd name="T119" fmla="*/ 222 h 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1" h="90">
                  <a:moveTo>
                    <a:pt x="53" y="72"/>
                  </a:moveTo>
                  <a:lnTo>
                    <a:pt x="53" y="72"/>
                  </a:lnTo>
                  <a:lnTo>
                    <a:pt x="24" y="72"/>
                  </a:lnTo>
                  <a:lnTo>
                    <a:pt x="0" y="72"/>
                  </a:lnTo>
                  <a:lnTo>
                    <a:pt x="6" y="66"/>
                  </a:lnTo>
                  <a:lnTo>
                    <a:pt x="18" y="54"/>
                  </a:lnTo>
                  <a:lnTo>
                    <a:pt x="6" y="54"/>
                  </a:lnTo>
                  <a:lnTo>
                    <a:pt x="12" y="54"/>
                  </a:lnTo>
                  <a:lnTo>
                    <a:pt x="24" y="42"/>
                  </a:lnTo>
                  <a:lnTo>
                    <a:pt x="24" y="48"/>
                  </a:lnTo>
                  <a:lnTo>
                    <a:pt x="30" y="42"/>
                  </a:lnTo>
                  <a:lnTo>
                    <a:pt x="24" y="36"/>
                  </a:lnTo>
                  <a:lnTo>
                    <a:pt x="30" y="36"/>
                  </a:lnTo>
                  <a:lnTo>
                    <a:pt x="48" y="12"/>
                  </a:lnTo>
                  <a:lnTo>
                    <a:pt x="65" y="0"/>
                  </a:lnTo>
                  <a:lnTo>
                    <a:pt x="71" y="0"/>
                  </a:lnTo>
                  <a:lnTo>
                    <a:pt x="77" y="0"/>
                  </a:lnTo>
                  <a:lnTo>
                    <a:pt x="71" y="0"/>
                  </a:lnTo>
                  <a:lnTo>
                    <a:pt x="71" y="6"/>
                  </a:lnTo>
                  <a:lnTo>
                    <a:pt x="65" y="12"/>
                  </a:lnTo>
                  <a:lnTo>
                    <a:pt x="48" y="36"/>
                  </a:lnTo>
                  <a:lnTo>
                    <a:pt x="59" y="24"/>
                  </a:lnTo>
                  <a:lnTo>
                    <a:pt x="59" y="30"/>
                  </a:lnTo>
                  <a:lnTo>
                    <a:pt x="71" y="30"/>
                  </a:lnTo>
                  <a:lnTo>
                    <a:pt x="59" y="36"/>
                  </a:lnTo>
                  <a:lnTo>
                    <a:pt x="71" y="36"/>
                  </a:lnTo>
                  <a:lnTo>
                    <a:pt x="65" y="42"/>
                  </a:lnTo>
                  <a:lnTo>
                    <a:pt x="83" y="36"/>
                  </a:lnTo>
                  <a:lnTo>
                    <a:pt x="83" y="42"/>
                  </a:lnTo>
                  <a:lnTo>
                    <a:pt x="95" y="42"/>
                  </a:lnTo>
                  <a:lnTo>
                    <a:pt x="83" y="48"/>
                  </a:lnTo>
                  <a:lnTo>
                    <a:pt x="89" y="54"/>
                  </a:lnTo>
                  <a:lnTo>
                    <a:pt x="83" y="60"/>
                  </a:lnTo>
                  <a:lnTo>
                    <a:pt x="101" y="54"/>
                  </a:lnTo>
                  <a:lnTo>
                    <a:pt x="83" y="66"/>
                  </a:lnTo>
                  <a:lnTo>
                    <a:pt x="83" y="72"/>
                  </a:lnTo>
                  <a:lnTo>
                    <a:pt x="101" y="60"/>
                  </a:lnTo>
                  <a:lnTo>
                    <a:pt x="95" y="72"/>
                  </a:lnTo>
                  <a:lnTo>
                    <a:pt x="101" y="72"/>
                  </a:lnTo>
                  <a:lnTo>
                    <a:pt x="89" y="90"/>
                  </a:lnTo>
                  <a:lnTo>
                    <a:pt x="83" y="90"/>
                  </a:lnTo>
                  <a:lnTo>
                    <a:pt x="83" y="84"/>
                  </a:lnTo>
                  <a:lnTo>
                    <a:pt x="71" y="90"/>
                  </a:lnTo>
                  <a:lnTo>
                    <a:pt x="83" y="72"/>
                  </a:lnTo>
                  <a:lnTo>
                    <a:pt x="77" y="66"/>
                  </a:lnTo>
                  <a:lnTo>
                    <a:pt x="71" y="78"/>
                  </a:lnTo>
                  <a:lnTo>
                    <a:pt x="71" y="72"/>
                  </a:lnTo>
                  <a:lnTo>
                    <a:pt x="48" y="90"/>
                  </a:lnTo>
                  <a:lnTo>
                    <a:pt x="48" y="84"/>
                  </a:lnTo>
                  <a:lnTo>
                    <a:pt x="65" y="72"/>
                  </a:lnTo>
                  <a:lnTo>
                    <a:pt x="59" y="72"/>
                  </a:lnTo>
                  <a:lnTo>
                    <a:pt x="53" y="78"/>
                  </a:lnTo>
                  <a:lnTo>
                    <a:pt x="48" y="78"/>
                  </a:lnTo>
                  <a:lnTo>
                    <a:pt x="53" y="72"/>
                  </a:lnTo>
                  <a:close/>
                </a:path>
              </a:pathLst>
            </a:custGeom>
            <a:solidFill>
              <a:srgbClr val="E1E1E1"/>
            </a:solidFill>
            <a:ln w="9525">
              <a:solidFill>
                <a:srgbClr val="000000"/>
              </a:solidFill>
              <a:prstDash val="solid"/>
              <a:round/>
              <a:headEnd/>
              <a:tailEnd/>
            </a:ln>
          </p:spPr>
          <p:txBody>
            <a:bodyPr/>
            <a:lstStyle/>
            <a:p>
              <a:endParaRPr lang="en-US"/>
            </a:p>
          </p:txBody>
        </p:sp>
        <p:sp>
          <p:nvSpPr>
            <p:cNvPr id="11697" name="Freeform 451"/>
            <p:cNvSpPr>
              <a:spLocks noChangeAspect="1"/>
            </p:cNvSpPr>
            <p:nvPr/>
          </p:nvSpPr>
          <p:spPr bwMode="auto">
            <a:xfrm>
              <a:off x="1394" y="967"/>
              <a:ext cx="183" cy="34"/>
            </a:xfrm>
            <a:custGeom>
              <a:avLst/>
              <a:gdLst>
                <a:gd name="T0" fmla="*/ 81 w 180"/>
                <a:gd name="T1" fmla="*/ 37 h 30"/>
                <a:gd name="T2" fmla="*/ 63 w 180"/>
                <a:gd name="T3" fmla="*/ 18 h 30"/>
                <a:gd name="T4" fmla="*/ 87 w 180"/>
                <a:gd name="T5" fmla="*/ 18 h 30"/>
                <a:gd name="T6" fmla="*/ 39 w 180"/>
                <a:gd name="T7" fmla="*/ 18 h 30"/>
                <a:gd name="T8" fmla="*/ 51 w 180"/>
                <a:gd name="T9" fmla="*/ 0 h 30"/>
                <a:gd name="T10" fmla="*/ 0 w 180"/>
                <a:gd name="T11" fmla="*/ 0 h 30"/>
                <a:gd name="T12" fmla="*/ 45 w 180"/>
                <a:gd name="T13" fmla="*/ 18 h 30"/>
                <a:gd name="T14" fmla="*/ 39 w 180"/>
                <a:gd name="T15" fmla="*/ 54 h 30"/>
                <a:gd name="T16" fmla="*/ 24 w 180"/>
                <a:gd name="T17" fmla="*/ 95 h 30"/>
                <a:gd name="T18" fmla="*/ 69 w 180"/>
                <a:gd name="T19" fmla="*/ 95 h 30"/>
                <a:gd name="T20" fmla="*/ 114 w 180"/>
                <a:gd name="T21" fmla="*/ 95 h 30"/>
                <a:gd name="T22" fmla="*/ 159 w 180"/>
                <a:gd name="T23" fmla="*/ 95 h 30"/>
                <a:gd name="T24" fmla="*/ 201 w 180"/>
                <a:gd name="T25" fmla="*/ 95 h 30"/>
                <a:gd name="T26" fmla="*/ 207 w 180"/>
                <a:gd name="T27" fmla="*/ 54 h 30"/>
                <a:gd name="T28" fmla="*/ 177 w 180"/>
                <a:gd name="T29" fmla="*/ 37 h 30"/>
                <a:gd name="T30" fmla="*/ 81 w 180"/>
                <a:gd name="T31" fmla="*/ 37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0" h="30">
                  <a:moveTo>
                    <a:pt x="72" y="12"/>
                  </a:moveTo>
                  <a:lnTo>
                    <a:pt x="54" y="6"/>
                  </a:lnTo>
                  <a:lnTo>
                    <a:pt x="78" y="6"/>
                  </a:lnTo>
                  <a:lnTo>
                    <a:pt x="30" y="6"/>
                  </a:lnTo>
                  <a:lnTo>
                    <a:pt x="42" y="0"/>
                  </a:lnTo>
                  <a:lnTo>
                    <a:pt x="0" y="0"/>
                  </a:lnTo>
                  <a:lnTo>
                    <a:pt x="36" y="6"/>
                  </a:lnTo>
                  <a:lnTo>
                    <a:pt x="30" y="18"/>
                  </a:lnTo>
                  <a:lnTo>
                    <a:pt x="24" y="30"/>
                  </a:lnTo>
                  <a:lnTo>
                    <a:pt x="60" y="30"/>
                  </a:lnTo>
                  <a:lnTo>
                    <a:pt x="96" y="30"/>
                  </a:lnTo>
                  <a:lnTo>
                    <a:pt x="138" y="30"/>
                  </a:lnTo>
                  <a:lnTo>
                    <a:pt x="174" y="30"/>
                  </a:lnTo>
                  <a:lnTo>
                    <a:pt x="180" y="18"/>
                  </a:lnTo>
                  <a:lnTo>
                    <a:pt x="150" y="12"/>
                  </a:lnTo>
                  <a:lnTo>
                    <a:pt x="72" y="12"/>
                  </a:lnTo>
                  <a:close/>
                </a:path>
              </a:pathLst>
            </a:custGeom>
            <a:solidFill>
              <a:srgbClr val="E1E1E1"/>
            </a:solidFill>
            <a:ln w="9525">
              <a:solidFill>
                <a:srgbClr val="000000"/>
              </a:solidFill>
              <a:prstDash val="solid"/>
              <a:round/>
              <a:headEnd/>
              <a:tailEnd/>
            </a:ln>
          </p:spPr>
          <p:txBody>
            <a:bodyPr/>
            <a:lstStyle/>
            <a:p>
              <a:endParaRPr lang="en-US"/>
            </a:p>
          </p:txBody>
        </p:sp>
        <p:sp>
          <p:nvSpPr>
            <p:cNvPr id="11698" name="Freeform 452"/>
            <p:cNvSpPr>
              <a:spLocks noChangeAspect="1"/>
            </p:cNvSpPr>
            <p:nvPr/>
          </p:nvSpPr>
          <p:spPr bwMode="auto">
            <a:xfrm>
              <a:off x="1456" y="900"/>
              <a:ext cx="115" cy="40"/>
            </a:xfrm>
            <a:custGeom>
              <a:avLst/>
              <a:gdLst>
                <a:gd name="T0" fmla="*/ 24 w 114"/>
                <a:gd name="T1" fmla="*/ 30 h 36"/>
                <a:gd name="T2" fmla="*/ 18 w 114"/>
                <a:gd name="T3" fmla="*/ 16 h 36"/>
                <a:gd name="T4" fmla="*/ 54 w 114"/>
                <a:gd name="T5" fmla="*/ 0 h 36"/>
                <a:gd name="T6" fmla="*/ 111 w 114"/>
                <a:gd name="T7" fmla="*/ 16 h 36"/>
                <a:gd name="T8" fmla="*/ 99 w 114"/>
                <a:gd name="T9" fmla="*/ 46 h 36"/>
                <a:gd name="T10" fmla="*/ 123 w 114"/>
                <a:gd name="T11" fmla="*/ 63 h 36"/>
                <a:gd name="T12" fmla="*/ 81 w 114"/>
                <a:gd name="T13" fmla="*/ 78 h 36"/>
                <a:gd name="T14" fmla="*/ 54 w 114"/>
                <a:gd name="T15" fmla="*/ 91 h 36"/>
                <a:gd name="T16" fmla="*/ 48 w 114"/>
                <a:gd name="T17" fmla="*/ 78 h 36"/>
                <a:gd name="T18" fmla="*/ 48 w 114"/>
                <a:gd name="T19" fmla="*/ 91 h 36"/>
                <a:gd name="T20" fmla="*/ 6 w 114"/>
                <a:gd name="T21" fmla="*/ 78 h 36"/>
                <a:gd name="T22" fmla="*/ 54 w 114"/>
                <a:gd name="T23" fmla="*/ 63 h 36"/>
                <a:gd name="T24" fmla="*/ 0 w 114"/>
                <a:gd name="T25" fmla="*/ 46 h 36"/>
                <a:gd name="T26" fmla="*/ 24 w 114"/>
                <a:gd name="T27" fmla="*/ 30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4" h="36">
                  <a:moveTo>
                    <a:pt x="24" y="12"/>
                  </a:moveTo>
                  <a:lnTo>
                    <a:pt x="18" y="6"/>
                  </a:lnTo>
                  <a:lnTo>
                    <a:pt x="54" y="0"/>
                  </a:lnTo>
                  <a:lnTo>
                    <a:pt x="102" y="6"/>
                  </a:lnTo>
                  <a:lnTo>
                    <a:pt x="90" y="18"/>
                  </a:lnTo>
                  <a:lnTo>
                    <a:pt x="114" y="24"/>
                  </a:lnTo>
                  <a:lnTo>
                    <a:pt x="72" y="30"/>
                  </a:lnTo>
                  <a:lnTo>
                    <a:pt x="54" y="36"/>
                  </a:lnTo>
                  <a:lnTo>
                    <a:pt x="48" y="30"/>
                  </a:lnTo>
                  <a:lnTo>
                    <a:pt x="48" y="36"/>
                  </a:lnTo>
                  <a:lnTo>
                    <a:pt x="6" y="30"/>
                  </a:lnTo>
                  <a:lnTo>
                    <a:pt x="54" y="24"/>
                  </a:lnTo>
                  <a:lnTo>
                    <a:pt x="0" y="18"/>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1699" name="Freeform 453"/>
            <p:cNvSpPr>
              <a:spLocks noChangeAspect="1"/>
            </p:cNvSpPr>
            <p:nvPr/>
          </p:nvSpPr>
          <p:spPr bwMode="auto">
            <a:xfrm>
              <a:off x="1116" y="967"/>
              <a:ext cx="157" cy="41"/>
            </a:xfrm>
            <a:custGeom>
              <a:avLst/>
              <a:gdLst>
                <a:gd name="T0" fmla="*/ 42 w 156"/>
                <a:gd name="T1" fmla="*/ 120 h 36"/>
                <a:gd name="T2" fmla="*/ 30 w 156"/>
                <a:gd name="T3" fmla="*/ 96 h 36"/>
                <a:gd name="T4" fmla="*/ 87 w 156"/>
                <a:gd name="T5" fmla="*/ 76 h 36"/>
                <a:gd name="T6" fmla="*/ 42 w 156"/>
                <a:gd name="T7" fmla="*/ 76 h 36"/>
                <a:gd name="T8" fmla="*/ 0 w 156"/>
                <a:gd name="T9" fmla="*/ 76 h 36"/>
                <a:gd name="T10" fmla="*/ 42 w 156"/>
                <a:gd name="T11" fmla="*/ 59 h 36"/>
                <a:gd name="T12" fmla="*/ 24 w 156"/>
                <a:gd name="T13" fmla="*/ 40 h 36"/>
                <a:gd name="T14" fmla="*/ 48 w 156"/>
                <a:gd name="T15" fmla="*/ 40 h 36"/>
                <a:gd name="T16" fmla="*/ 36 w 156"/>
                <a:gd name="T17" fmla="*/ 19 h 36"/>
                <a:gd name="T18" fmla="*/ 87 w 156"/>
                <a:gd name="T19" fmla="*/ 40 h 36"/>
                <a:gd name="T20" fmla="*/ 117 w 156"/>
                <a:gd name="T21" fmla="*/ 59 h 36"/>
                <a:gd name="T22" fmla="*/ 123 w 156"/>
                <a:gd name="T23" fmla="*/ 19 h 36"/>
                <a:gd name="T24" fmla="*/ 147 w 156"/>
                <a:gd name="T25" fmla="*/ 0 h 36"/>
                <a:gd name="T26" fmla="*/ 135 w 156"/>
                <a:gd name="T27" fmla="*/ 40 h 36"/>
                <a:gd name="T28" fmla="*/ 165 w 156"/>
                <a:gd name="T29" fmla="*/ 40 h 36"/>
                <a:gd name="T30" fmla="*/ 141 w 156"/>
                <a:gd name="T31" fmla="*/ 76 h 36"/>
                <a:gd name="T32" fmla="*/ 123 w 156"/>
                <a:gd name="T33" fmla="*/ 76 h 36"/>
                <a:gd name="T34" fmla="*/ 42 w 156"/>
                <a:gd name="T35" fmla="*/ 120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36">
                  <a:moveTo>
                    <a:pt x="42" y="36"/>
                  </a:moveTo>
                  <a:lnTo>
                    <a:pt x="30" y="30"/>
                  </a:lnTo>
                  <a:lnTo>
                    <a:pt x="78" y="24"/>
                  </a:lnTo>
                  <a:lnTo>
                    <a:pt x="42" y="24"/>
                  </a:lnTo>
                  <a:lnTo>
                    <a:pt x="0" y="24"/>
                  </a:lnTo>
                  <a:lnTo>
                    <a:pt x="42" y="18"/>
                  </a:lnTo>
                  <a:lnTo>
                    <a:pt x="24" y="12"/>
                  </a:lnTo>
                  <a:lnTo>
                    <a:pt x="48" y="12"/>
                  </a:lnTo>
                  <a:lnTo>
                    <a:pt x="36" y="6"/>
                  </a:lnTo>
                  <a:lnTo>
                    <a:pt x="78" y="12"/>
                  </a:lnTo>
                  <a:lnTo>
                    <a:pt x="108" y="18"/>
                  </a:lnTo>
                  <a:lnTo>
                    <a:pt x="114" y="6"/>
                  </a:lnTo>
                  <a:lnTo>
                    <a:pt x="138" y="0"/>
                  </a:lnTo>
                  <a:lnTo>
                    <a:pt x="126" y="12"/>
                  </a:lnTo>
                  <a:lnTo>
                    <a:pt x="156" y="12"/>
                  </a:lnTo>
                  <a:lnTo>
                    <a:pt x="132" y="24"/>
                  </a:lnTo>
                  <a:lnTo>
                    <a:pt x="114" y="24"/>
                  </a:lnTo>
                  <a:lnTo>
                    <a:pt x="42" y="36"/>
                  </a:lnTo>
                  <a:close/>
                </a:path>
              </a:pathLst>
            </a:custGeom>
            <a:solidFill>
              <a:srgbClr val="E1E1E1"/>
            </a:solidFill>
            <a:ln w="9525">
              <a:solidFill>
                <a:srgbClr val="000000"/>
              </a:solidFill>
              <a:prstDash val="solid"/>
              <a:round/>
              <a:headEnd/>
              <a:tailEnd/>
            </a:ln>
          </p:spPr>
          <p:txBody>
            <a:bodyPr/>
            <a:lstStyle/>
            <a:p>
              <a:endParaRPr lang="en-US"/>
            </a:p>
          </p:txBody>
        </p:sp>
        <p:sp>
          <p:nvSpPr>
            <p:cNvPr id="11700" name="Freeform 454"/>
            <p:cNvSpPr>
              <a:spLocks noChangeAspect="1"/>
            </p:cNvSpPr>
            <p:nvPr/>
          </p:nvSpPr>
          <p:spPr bwMode="auto">
            <a:xfrm>
              <a:off x="1328" y="1170"/>
              <a:ext cx="96" cy="53"/>
            </a:xfrm>
            <a:custGeom>
              <a:avLst/>
              <a:gdLst>
                <a:gd name="T0" fmla="*/ 66 w 96"/>
                <a:gd name="T1" fmla="*/ 101 h 47"/>
                <a:gd name="T2" fmla="*/ 60 w 96"/>
                <a:gd name="T3" fmla="*/ 87 h 47"/>
                <a:gd name="T4" fmla="*/ 60 w 96"/>
                <a:gd name="T5" fmla="*/ 87 h 47"/>
                <a:gd name="T6" fmla="*/ 54 w 96"/>
                <a:gd name="T7" fmla="*/ 87 h 47"/>
                <a:gd name="T8" fmla="*/ 18 w 96"/>
                <a:gd name="T9" fmla="*/ 141 h 47"/>
                <a:gd name="T10" fmla="*/ 18 w 96"/>
                <a:gd name="T11" fmla="*/ 101 h 47"/>
                <a:gd name="T12" fmla="*/ 0 w 96"/>
                <a:gd name="T13" fmla="*/ 101 h 47"/>
                <a:gd name="T14" fmla="*/ 18 w 96"/>
                <a:gd name="T15" fmla="*/ 68 h 47"/>
                <a:gd name="T16" fmla="*/ 30 w 96"/>
                <a:gd name="T17" fmla="*/ 37 h 47"/>
                <a:gd name="T18" fmla="*/ 42 w 96"/>
                <a:gd name="T19" fmla="*/ 0 h 47"/>
                <a:gd name="T20" fmla="*/ 54 w 96"/>
                <a:gd name="T21" fmla="*/ 0 h 47"/>
                <a:gd name="T22" fmla="*/ 48 w 96"/>
                <a:gd name="T23" fmla="*/ 18 h 47"/>
                <a:gd name="T24" fmla="*/ 60 w 96"/>
                <a:gd name="T25" fmla="*/ 18 h 47"/>
                <a:gd name="T26" fmla="*/ 84 w 96"/>
                <a:gd name="T27" fmla="*/ 68 h 47"/>
                <a:gd name="T28" fmla="*/ 72 w 96"/>
                <a:gd name="T29" fmla="*/ 87 h 47"/>
                <a:gd name="T30" fmla="*/ 96 w 96"/>
                <a:gd name="T31" fmla="*/ 87 h 47"/>
                <a:gd name="T32" fmla="*/ 96 w 96"/>
                <a:gd name="T33" fmla="*/ 101 h 47"/>
                <a:gd name="T34" fmla="*/ 78 w 96"/>
                <a:gd name="T35" fmla="*/ 123 h 47"/>
                <a:gd name="T36" fmla="*/ 66 w 96"/>
                <a:gd name="T37" fmla="*/ 101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6" h="47">
                  <a:moveTo>
                    <a:pt x="66" y="35"/>
                  </a:moveTo>
                  <a:lnTo>
                    <a:pt x="60" y="29"/>
                  </a:lnTo>
                  <a:lnTo>
                    <a:pt x="54" y="29"/>
                  </a:lnTo>
                  <a:lnTo>
                    <a:pt x="18" y="47"/>
                  </a:lnTo>
                  <a:lnTo>
                    <a:pt x="18" y="35"/>
                  </a:lnTo>
                  <a:lnTo>
                    <a:pt x="0" y="35"/>
                  </a:lnTo>
                  <a:lnTo>
                    <a:pt x="18" y="23"/>
                  </a:lnTo>
                  <a:lnTo>
                    <a:pt x="30" y="12"/>
                  </a:lnTo>
                  <a:lnTo>
                    <a:pt x="42" y="0"/>
                  </a:lnTo>
                  <a:lnTo>
                    <a:pt x="54" y="0"/>
                  </a:lnTo>
                  <a:lnTo>
                    <a:pt x="48" y="6"/>
                  </a:lnTo>
                  <a:lnTo>
                    <a:pt x="60" y="6"/>
                  </a:lnTo>
                  <a:lnTo>
                    <a:pt x="84" y="23"/>
                  </a:lnTo>
                  <a:lnTo>
                    <a:pt x="72" y="29"/>
                  </a:lnTo>
                  <a:lnTo>
                    <a:pt x="96" y="29"/>
                  </a:lnTo>
                  <a:lnTo>
                    <a:pt x="96" y="35"/>
                  </a:lnTo>
                  <a:lnTo>
                    <a:pt x="78" y="41"/>
                  </a:lnTo>
                  <a:lnTo>
                    <a:pt x="66" y="35"/>
                  </a:lnTo>
                  <a:close/>
                </a:path>
              </a:pathLst>
            </a:custGeom>
            <a:solidFill>
              <a:srgbClr val="E1E1E1"/>
            </a:solidFill>
            <a:ln w="9525">
              <a:solidFill>
                <a:srgbClr val="000000"/>
              </a:solidFill>
              <a:prstDash val="solid"/>
              <a:round/>
              <a:headEnd/>
              <a:tailEnd/>
            </a:ln>
          </p:spPr>
          <p:txBody>
            <a:bodyPr/>
            <a:lstStyle/>
            <a:p>
              <a:endParaRPr lang="en-US"/>
            </a:p>
          </p:txBody>
        </p:sp>
        <p:sp>
          <p:nvSpPr>
            <p:cNvPr id="11701" name="Freeform 455"/>
            <p:cNvSpPr>
              <a:spLocks noChangeAspect="1"/>
            </p:cNvSpPr>
            <p:nvPr/>
          </p:nvSpPr>
          <p:spPr bwMode="auto">
            <a:xfrm>
              <a:off x="1255" y="1021"/>
              <a:ext cx="84" cy="41"/>
            </a:xfrm>
            <a:custGeom>
              <a:avLst/>
              <a:gdLst>
                <a:gd name="T0" fmla="*/ 92 w 83"/>
                <a:gd name="T1" fmla="*/ 0 h 36"/>
                <a:gd name="T2" fmla="*/ 36 w 83"/>
                <a:gd name="T3" fmla="*/ 0 h 36"/>
                <a:gd name="T4" fmla="*/ 51 w 83"/>
                <a:gd name="T5" fmla="*/ 19 h 36"/>
                <a:gd name="T6" fmla="*/ 30 w 83"/>
                <a:gd name="T7" fmla="*/ 40 h 36"/>
                <a:gd name="T8" fmla="*/ 0 w 83"/>
                <a:gd name="T9" fmla="*/ 40 h 36"/>
                <a:gd name="T10" fmla="*/ 18 w 83"/>
                <a:gd name="T11" fmla="*/ 76 h 36"/>
                <a:gd name="T12" fmla="*/ 36 w 83"/>
                <a:gd name="T13" fmla="*/ 120 h 36"/>
                <a:gd name="T14" fmla="*/ 36 w 83"/>
                <a:gd name="T15" fmla="*/ 96 h 36"/>
                <a:gd name="T16" fmla="*/ 69 w 83"/>
                <a:gd name="T17" fmla="*/ 96 h 36"/>
                <a:gd name="T18" fmla="*/ 80 w 83"/>
                <a:gd name="T19" fmla="*/ 40 h 36"/>
                <a:gd name="T20" fmla="*/ 92 w 83"/>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3" h="36">
                  <a:moveTo>
                    <a:pt x="83" y="0"/>
                  </a:moveTo>
                  <a:lnTo>
                    <a:pt x="36" y="0"/>
                  </a:lnTo>
                  <a:lnTo>
                    <a:pt x="42" y="6"/>
                  </a:lnTo>
                  <a:lnTo>
                    <a:pt x="30" y="12"/>
                  </a:lnTo>
                  <a:lnTo>
                    <a:pt x="0" y="12"/>
                  </a:lnTo>
                  <a:lnTo>
                    <a:pt x="18" y="24"/>
                  </a:lnTo>
                  <a:lnTo>
                    <a:pt x="36" y="36"/>
                  </a:lnTo>
                  <a:lnTo>
                    <a:pt x="36" y="30"/>
                  </a:lnTo>
                  <a:lnTo>
                    <a:pt x="60" y="30"/>
                  </a:lnTo>
                  <a:lnTo>
                    <a:pt x="71" y="12"/>
                  </a:lnTo>
                  <a:lnTo>
                    <a:pt x="83" y="0"/>
                  </a:lnTo>
                  <a:close/>
                </a:path>
              </a:pathLst>
            </a:custGeom>
            <a:solidFill>
              <a:srgbClr val="E1E1E1"/>
            </a:solidFill>
            <a:ln w="9525">
              <a:solidFill>
                <a:srgbClr val="000000"/>
              </a:solidFill>
              <a:prstDash val="solid"/>
              <a:round/>
              <a:headEnd/>
              <a:tailEnd/>
            </a:ln>
          </p:spPr>
          <p:txBody>
            <a:bodyPr/>
            <a:lstStyle/>
            <a:p>
              <a:endParaRPr lang="en-US"/>
            </a:p>
          </p:txBody>
        </p:sp>
        <p:sp>
          <p:nvSpPr>
            <p:cNvPr id="11702" name="Freeform 456"/>
            <p:cNvSpPr>
              <a:spLocks noChangeAspect="1"/>
            </p:cNvSpPr>
            <p:nvPr/>
          </p:nvSpPr>
          <p:spPr bwMode="auto">
            <a:xfrm>
              <a:off x="1334" y="1015"/>
              <a:ext cx="90" cy="33"/>
            </a:xfrm>
            <a:custGeom>
              <a:avLst/>
              <a:gdLst>
                <a:gd name="T0" fmla="*/ 54 w 90"/>
                <a:gd name="T1" fmla="*/ 43 h 30"/>
                <a:gd name="T2" fmla="*/ 24 w 90"/>
                <a:gd name="T3" fmla="*/ 43 h 30"/>
                <a:gd name="T4" fmla="*/ 30 w 90"/>
                <a:gd name="T5" fmla="*/ 57 h 30"/>
                <a:gd name="T6" fmla="*/ 18 w 90"/>
                <a:gd name="T7" fmla="*/ 70 h 30"/>
                <a:gd name="T8" fmla="*/ 0 w 90"/>
                <a:gd name="T9" fmla="*/ 70 h 30"/>
                <a:gd name="T10" fmla="*/ 6 w 90"/>
                <a:gd name="T11" fmla="*/ 70 h 30"/>
                <a:gd name="T12" fmla="*/ 18 w 90"/>
                <a:gd name="T13" fmla="*/ 15 h 30"/>
                <a:gd name="T14" fmla="*/ 30 w 90"/>
                <a:gd name="T15" fmla="*/ 15 h 30"/>
                <a:gd name="T16" fmla="*/ 30 w 90"/>
                <a:gd name="T17" fmla="*/ 0 h 30"/>
                <a:gd name="T18" fmla="*/ 42 w 90"/>
                <a:gd name="T19" fmla="*/ 0 h 30"/>
                <a:gd name="T20" fmla="*/ 90 w 90"/>
                <a:gd name="T21" fmla="*/ 0 h 30"/>
                <a:gd name="T22" fmla="*/ 78 w 90"/>
                <a:gd name="T23" fmla="*/ 15 h 30"/>
                <a:gd name="T24" fmla="*/ 54 w 90"/>
                <a:gd name="T25" fmla="*/ 43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30">
                  <a:moveTo>
                    <a:pt x="54" y="18"/>
                  </a:moveTo>
                  <a:lnTo>
                    <a:pt x="24" y="18"/>
                  </a:lnTo>
                  <a:lnTo>
                    <a:pt x="30" y="24"/>
                  </a:lnTo>
                  <a:lnTo>
                    <a:pt x="18" y="30"/>
                  </a:lnTo>
                  <a:lnTo>
                    <a:pt x="0" y="30"/>
                  </a:lnTo>
                  <a:lnTo>
                    <a:pt x="6" y="30"/>
                  </a:lnTo>
                  <a:lnTo>
                    <a:pt x="18" y="6"/>
                  </a:lnTo>
                  <a:lnTo>
                    <a:pt x="30" y="6"/>
                  </a:lnTo>
                  <a:lnTo>
                    <a:pt x="30" y="0"/>
                  </a:lnTo>
                  <a:lnTo>
                    <a:pt x="42" y="0"/>
                  </a:lnTo>
                  <a:lnTo>
                    <a:pt x="90" y="0"/>
                  </a:lnTo>
                  <a:lnTo>
                    <a:pt x="78" y="6"/>
                  </a:lnTo>
                  <a:lnTo>
                    <a:pt x="54" y="18"/>
                  </a:lnTo>
                  <a:close/>
                </a:path>
              </a:pathLst>
            </a:custGeom>
            <a:solidFill>
              <a:srgbClr val="E1E1E1"/>
            </a:solidFill>
            <a:ln w="9525">
              <a:solidFill>
                <a:srgbClr val="000000"/>
              </a:solidFill>
              <a:prstDash val="solid"/>
              <a:round/>
              <a:headEnd/>
              <a:tailEnd/>
            </a:ln>
          </p:spPr>
          <p:txBody>
            <a:bodyPr/>
            <a:lstStyle/>
            <a:p>
              <a:endParaRPr lang="en-US"/>
            </a:p>
          </p:txBody>
        </p:sp>
        <p:sp>
          <p:nvSpPr>
            <p:cNvPr id="11703" name="Freeform 457"/>
            <p:cNvSpPr>
              <a:spLocks noChangeAspect="1"/>
            </p:cNvSpPr>
            <p:nvPr/>
          </p:nvSpPr>
          <p:spPr bwMode="auto">
            <a:xfrm>
              <a:off x="546" y="1480"/>
              <a:ext cx="48" cy="54"/>
            </a:xfrm>
            <a:custGeom>
              <a:avLst/>
              <a:gdLst>
                <a:gd name="T0" fmla="*/ 36 w 48"/>
                <a:gd name="T1" fmla="*/ 88 h 48"/>
                <a:gd name="T2" fmla="*/ 30 w 48"/>
                <a:gd name="T3" fmla="*/ 105 h 48"/>
                <a:gd name="T4" fmla="*/ 18 w 48"/>
                <a:gd name="T5" fmla="*/ 88 h 48"/>
                <a:gd name="T6" fmla="*/ 24 w 48"/>
                <a:gd name="T7" fmla="*/ 88 h 48"/>
                <a:gd name="T8" fmla="*/ 18 w 48"/>
                <a:gd name="T9" fmla="*/ 88 h 48"/>
                <a:gd name="T10" fmla="*/ 12 w 48"/>
                <a:gd name="T11" fmla="*/ 69 h 48"/>
                <a:gd name="T12" fmla="*/ 24 w 48"/>
                <a:gd name="T13" fmla="*/ 69 h 48"/>
                <a:gd name="T14" fmla="*/ 12 w 48"/>
                <a:gd name="T15" fmla="*/ 53 h 48"/>
                <a:gd name="T16" fmla="*/ 12 w 48"/>
                <a:gd name="T17" fmla="*/ 37 h 48"/>
                <a:gd name="T18" fmla="*/ 6 w 48"/>
                <a:gd name="T19" fmla="*/ 37 h 48"/>
                <a:gd name="T20" fmla="*/ 6 w 48"/>
                <a:gd name="T21" fmla="*/ 18 h 48"/>
                <a:gd name="T22" fmla="*/ 12 w 48"/>
                <a:gd name="T23" fmla="*/ 18 h 48"/>
                <a:gd name="T24" fmla="*/ 6 w 48"/>
                <a:gd name="T25" fmla="*/ 18 h 48"/>
                <a:gd name="T26" fmla="*/ 0 w 48"/>
                <a:gd name="T27" fmla="*/ 0 h 48"/>
                <a:gd name="T28" fmla="*/ 36 w 48"/>
                <a:gd name="T29" fmla="*/ 18 h 48"/>
                <a:gd name="T30" fmla="*/ 42 w 48"/>
                <a:gd name="T31" fmla="*/ 53 h 48"/>
                <a:gd name="T32" fmla="*/ 48 w 48"/>
                <a:gd name="T33" fmla="*/ 88 h 48"/>
                <a:gd name="T34" fmla="*/ 48 w 48"/>
                <a:gd name="T35" fmla="*/ 124 h 48"/>
                <a:gd name="T36" fmla="*/ 48 w 48"/>
                <a:gd name="T37" fmla="*/ 141 h 48"/>
                <a:gd name="T38" fmla="*/ 24 w 48"/>
                <a:gd name="T39" fmla="*/ 105 h 48"/>
                <a:gd name="T40" fmla="*/ 36 w 48"/>
                <a:gd name="T41" fmla="*/ 88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48">
                  <a:moveTo>
                    <a:pt x="36" y="30"/>
                  </a:moveTo>
                  <a:lnTo>
                    <a:pt x="30" y="36"/>
                  </a:lnTo>
                  <a:lnTo>
                    <a:pt x="18" y="30"/>
                  </a:lnTo>
                  <a:lnTo>
                    <a:pt x="24" y="30"/>
                  </a:lnTo>
                  <a:lnTo>
                    <a:pt x="18" y="30"/>
                  </a:lnTo>
                  <a:lnTo>
                    <a:pt x="12" y="24"/>
                  </a:lnTo>
                  <a:lnTo>
                    <a:pt x="24" y="24"/>
                  </a:lnTo>
                  <a:lnTo>
                    <a:pt x="12" y="18"/>
                  </a:lnTo>
                  <a:lnTo>
                    <a:pt x="12" y="12"/>
                  </a:lnTo>
                  <a:lnTo>
                    <a:pt x="6" y="12"/>
                  </a:lnTo>
                  <a:lnTo>
                    <a:pt x="6" y="6"/>
                  </a:lnTo>
                  <a:lnTo>
                    <a:pt x="12" y="6"/>
                  </a:lnTo>
                  <a:lnTo>
                    <a:pt x="6" y="6"/>
                  </a:lnTo>
                  <a:lnTo>
                    <a:pt x="0" y="0"/>
                  </a:lnTo>
                  <a:lnTo>
                    <a:pt x="36" y="6"/>
                  </a:lnTo>
                  <a:lnTo>
                    <a:pt x="42" y="18"/>
                  </a:lnTo>
                  <a:lnTo>
                    <a:pt x="48" y="30"/>
                  </a:lnTo>
                  <a:lnTo>
                    <a:pt x="48" y="42"/>
                  </a:lnTo>
                  <a:lnTo>
                    <a:pt x="48" y="48"/>
                  </a:lnTo>
                  <a:lnTo>
                    <a:pt x="24" y="36"/>
                  </a:lnTo>
                  <a:lnTo>
                    <a:pt x="36" y="30"/>
                  </a:lnTo>
                  <a:close/>
                </a:path>
              </a:pathLst>
            </a:custGeom>
            <a:solidFill>
              <a:srgbClr val="E1E1E1"/>
            </a:solidFill>
            <a:ln w="9525">
              <a:solidFill>
                <a:srgbClr val="000000"/>
              </a:solidFill>
              <a:prstDash val="solid"/>
              <a:round/>
              <a:headEnd/>
              <a:tailEnd/>
            </a:ln>
          </p:spPr>
          <p:txBody>
            <a:bodyPr/>
            <a:lstStyle/>
            <a:p>
              <a:endParaRPr lang="en-US"/>
            </a:p>
          </p:txBody>
        </p:sp>
        <p:sp>
          <p:nvSpPr>
            <p:cNvPr id="11704" name="Freeform 458"/>
            <p:cNvSpPr>
              <a:spLocks noChangeAspect="1"/>
            </p:cNvSpPr>
            <p:nvPr/>
          </p:nvSpPr>
          <p:spPr bwMode="auto">
            <a:xfrm>
              <a:off x="1073" y="954"/>
              <a:ext cx="115" cy="27"/>
            </a:xfrm>
            <a:custGeom>
              <a:avLst/>
              <a:gdLst>
                <a:gd name="T0" fmla="*/ 81 w 114"/>
                <a:gd name="T1" fmla="*/ 37 h 24"/>
                <a:gd name="T2" fmla="*/ 81 w 114"/>
                <a:gd name="T3" fmla="*/ 37 h 24"/>
                <a:gd name="T4" fmla="*/ 69 w 114"/>
                <a:gd name="T5" fmla="*/ 53 h 24"/>
                <a:gd name="T6" fmla="*/ 42 w 114"/>
                <a:gd name="T7" fmla="*/ 53 h 24"/>
                <a:gd name="T8" fmla="*/ 42 w 114"/>
                <a:gd name="T9" fmla="*/ 53 h 24"/>
                <a:gd name="T10" fmla="*/ 36 w 114"/>
                <a:gd name="T11" fmla="*/ 69 h 24"/>
                <a:gd name="T12" fmla="*/ 24 w 114"/>
                <a:gd name="T13" fmla="*/ 69 h 24"/>
                <a:gd name="T14" fmla="*/ 24 w 114"/>
                <a:gd name="T15" fmla="*/ 53 h 24"/>
                <a:gd name="T16" fmla="*/ 12 w 114"/>
                <a:gd name="T17" fmla="*/ 69 h 24"/>
                <a:gd name="T18" fmla="*/ 0 w 114"/>
                <a:gd name="T19" fmla="*/ 69 h 24"/>
                <a:gd name="T20" fmla="*/ 12 w 114"/>
                <a:gd name="T21" fmla="*/ 53 h 24"/>
                <a:gd name="T22" fmla="*/ 48 w 114"/>
                <a:gd name="T23" fmla="*/ 37 h 24"/>
                <a:gd name="T24" fmla="*/ 87 w 114"/>
                <a:gd name="T25" fmla="*/ 0 h 24"/>
                <a:gd name="T26" fmla="*/ 105 w 114"/>
                <a:gd name="T27" fmla="*/ 0 h 24"/>
                <a:gd name="T28" fmla="*/ 123 w 114"/>
                <a:gd name="T29" fmla="*/ 18 h 24"/>
                <a:gd name="T30" fmla="*/ 111 w 114"/>
                <a:gd name="T31" fmla="*/ 18 h 24"/>
                <a:gd name="T32" fmla="*/ 111 w 114"/>
                <a:gd name="T33" fmla="*/ 37 h 24"/>
                <a:gd name="T34" fmla="*/ 105 w 114"/>
                <a:gd name="T35" fmla="*/ 37 h 24"/>
                <a:gd name="T36" fmla="*/ 87 w 114"/>
                <a:gd name="T37" fmla="*/ 53 h 24"/>
                <a:gd name="T38" fmla="*/ 81 w 114"/>
                <a:gd name="T39" fmla="*/ 53 h 24"/>
                <a:gd name="T40" fmla="*/ 81 w 114"/>
                <a:gd name="T41" fmla="*/ 37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24">
                  <a:moveTo>
                    <a:pt x="72" y="12"/>
                  </a:moveTo>
                  <a:lnTo>
                    <a:pt x="72" y="12"/>
                  </a:lnTo>
                  <a:lnTo>
                    <a:pt x="60" y="18"/>
                  </a:lnTo>
                  <a:lnTo>
                    <a:pt x="42" y="18"/>
                  </a:lnTo>
                  <a:lnTo>
                    <a:pt x="36" y="24"/>
                  </a:lnTo>
                  <a:lnTo>
                    <a:pt x="24" y="24"/>
                  </a:lnTo>
                  <a:lnTo>
                    <a:pt x="24" y="18"/>
                  </a:lnTo>
                  <a:lnTo>
                    <a:pt x="12" y="24"/>
                  </a:lnTo>
                  <a:lnTo>
                    <a:pt x="0" y="24"/>
                  </a:lnTo>
                  <a:lnTo>
                    <a:pt x="12" y="18"/>
                  </a:lnTo>
                  <a:lnTo>
                    <a:pt x="48" y="12"/>
                  </a:lnTo>
                  <a:lnTo>
                    <a:pt x="78" y="0"/>
                  </a:lnTo>
                  <a:lnTo>
                    <a:pt x="96" y="0"/>
                  </a:lnTo>
                  <a:lnTo>
                    <a:pt x="114" y="6"/>
                  </a:lnTo>
                  <a:lnTo>
                    <a:pt x="102" y="6"/>
                  </a:lnTo>
                  <a:lnTo>
                    <a:pt x="102" y="12"/>
                  </a:lnTo>
                  <a:lnTo>
                    <a:pt x="96" y="12"/>
                  </a:lnTo>
                  <a:lnTo>
                    <a:pt x="78" y="18"/>
                  </a:lnTo>
                  <a:lnTo>
                    <a:pt x="72" y="18"/>
                  </a:lnTo>
                  <a:lnTo>
                    <a:pt x="72" y="12"/>
                  </a:lnTo>
                  <a:close/>
                </a:path>
              </a:pathLst>
            </a:custGeom>
            <a:solidFill>
              <a:srgbClr val="E1E1E1"/>
            </a:solidFill>
            <a:ln w="9525">
              <a:solidFill>
                <a:srgbClr val="000000"/>
              </a:solidFill>
              <a:prstDash val="solid"/>
              <a:round/>
              <a:headEnd/>
              <a:tailEnd/>
            </a:ln>
          </p:spPr>
          <p:txBody>
            <a:bodyPr/>
            <a:lstStyle/>
            <a:p>
              <a:endParaRPr lang="en-US"/>
            </a:p>
          </p:txBody>
        </p:sp>
        <p:sp>
          <p:nvSpPr>
            <p:cNvPr id="11705" name="Freeform 459"/>
            <p:cNvSpPr>
              <a:spLocks noChangeAspect="1"/>
            </p:cNvSpPr>
            <p:nvPr/>
          </p:nvSpPr>
          <p:spPr bwMode="auto">
            <a:xfrm>
              <a:off x="1304" y="967"/>
              <a:ext cx="72" cy="27"/>
            </a:xfrm>
            <a:custGeom>
              <a:avLst/>
              <a:gdLst>
                <a:gd name="T0" fmla="*/ 35 w 71"/>
                <a:gd name="T1" fmla="*/ 18 h 24"/>
                <a:gd name="T2" fmla="*/ 23 w 71"/>
                <a:gd name="T3" fmla="*/ 18 h 24"/>
                <a:gd name="T4" fmla="*/ 29 w 71"/>
                <a:gd name="T5" fmla="*/ 18 h 24"/>
                <a:gd name="T6" fmla="*/ 17 w 71"/>
                <a:gd name="T7" fmla="*/ 37 h 24"/>
                <a:gd name="T8" fmla="*/ 17 w 71"/>
                <a:gd name="T9" fmla="*/ 37 h 24"/>
                <a:gd name="T10" fmla="*/ 17 w 71"/>
                <a:gd name="T11" fmla="*/ 37 h 24"/>
                <a:gd name="T12" fmla="*/ 0 w 71"/>
                <a:gd name="T13" fmla="*/ 53 h 24"/>
                <a:gd name="T14" fmla="*/ 56 w 71"/>
                <a:gd name="T15" fmla="*/ 53 h 24"/>
                <a:gd name="T16" fmla="*/ 17 w 71"/>
                <a:gd name="T17" fmla="*/ 53 h 24"/>
                <a:gd name="T18" fmla="*/ 17 w 71"/>
                <a:gd name="T19" fmla="*/ 69 h 24"/>
                <a:gd name="T20" fmla="*/ 50 w 71"/>
                <a:gd name="T21" fmla="*/ 69 h 24"/>
                <a:gd name="T22" fmla="*/ 56 w 71"/>
                <a:gd name="T23" fmla="*/ 69 h 24"/>
                <a:gd name="T24" fmla="*/ 56 w 71"/>
                <a:gd name="T25" fmla="*/ 53 h 24"/>
                <a:gd name="T26" fmla="*/ 68 w 71"/>
                <a:gd name="T27" fmla="*/ 53 h 24"/>
                <a:gd name="T28" fmla="*/ 74 w 71"/>
                <a:gd name="T29" fmla="*/ 53 h 24"/>
                <a:gd name="T30" fmla="*/ 68 w 71"/>
                <a:gd name="T31" fmla="*/ 37 h 24"/>
                <a:gd name="T32" fmla="*/ 80 w 71"/>
                <a:gd name="T33" fmla="*/ 18 h 24"/>
                <a:gd name="T34" fmla="*/ 74 w 71"/>
                <a:gd name="T35" fmla="*/ 0 h 24"/>
                <a:gd name="T36" fmla="*/ 62 w 71"/>
                <a:gd name="T37" fmla="*/ 18 h 24"/>
                <a:gd name="T38" fmla="*/ 35 w 71"/>
                <a:gd name="T39" fmla="*/ 18 h 24"/>
                <a:gd name="T40" fmla="*/ 50 w 71"/>
                <a:gd name="T41" fmla="*/ 18 h 24"/>
                <a:gd name="T42" fmla="*/ 35 w 71"/>
                <a:gd name="T43" fmla="*/ 37 h 24"/>
                <a:gd name="T44" fmla="*/ 35 w 71"/>
                <a:gd name="T45" fmla="*/ 18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24">
                  <a:moveTo>
                    <a:pt x="35" y="6"/>
                  </a:moveTo>
                  <a:lnTo>
                    <a:pt x="23" y="6"/>
                  </a:lnTo>
                  <a:lnTo>
                    <a:pt x="29" y="6"/>
                  </a:lnTo>
                  <a:lnTo>
                    <a:pt x="17" y="12"/>
                  </a:lnTo>
                  <a:lnTo>
                    <a:pt x="0" y="18"/>
                  </a:lnTo>
                  <a:lnTo>
                    <a:pt x="47" y="18"/>
                  </a:lnTo>
                  <a:lnTo>
                    <a:pt x="17" y="18"/>
                  </a:lnTo>
                  <a:lnTo>
                    <a:pt x="17" y="24"/>
                  </a:lnTo>
                  <a:lnTo>
                    <a:pt x="41" y="24"/>
                  </a:lnTo>
                  <a:lnTo>
                    <a:pt x="47" y="24"/>
                  </a:lnTo>
                  <a:lnTo>
                    <a:pt x="47" y="18"/>
                  </a:lnTo>
                  <a:lnTo>
                    <a:pt x="59" y="18"/>
                  </a:lnTo>
                  <a:lnTo>
                    <a:pt x="65" y="18"/>
                  </a:lnTo>
                  <a:lnTo>
                    <a:pt x="59" y="12"/>
                  </a:lnTo>
                  <a:lnTo>
                    <a:pt x="71" y="6"/>
                  </a:lnTo>
                  <a:lnTo>
                    <a:pt x="65" y="0"/>
                  </a:lnTo>
                  <a:lnTo>
                    <a:pt x="53" y="6"/>
                  </a:lnTo>
                  <a:lnTo>
                    <a:pt x="35" y="6"/>
                  </a:lnTo>
                  <a:lnTo>
                    <a:pt x="41" y="6"/>
                  </a:lnTo>
                  <a:lnTo>
                    <a:pt x="35" y="12"/>
                  </a:lnTo>
                  <a:lnTo>
                    <a:pt x="35" y="6"/>
                  </a:lnTo>
                  <a:close/>
                </a:path>
              </a:pathLst>
            </a:custGeom>
            <a:solidFill>
              <a:srgbClr val="E1E1E1"/>
            </a:solidFill>
            <a:ln w="9525">
              <a:solidFill>
                <a:srgbClr val="000000"/>
              </a:solidFill>
              <a:prstDash val="solid"/>
              <a:round/>
              <a:headEnd/>
              <a:tailEnd/>
            </a:ln>
          </p:spPr>
          <p:txBody>
            <a:bodyPr/>
            <a:lstStyle/>
            <a:p>
              <a:endParaRPr lang="en-US"/>
            </a:p>
          </p:txBody>
        </p:sp>
        <p:sp>
          <p:nvSpPr>
            <p:cNvPr id="11706" name="Freeform 460"/>
            <p:cNvSpPr>
              <a:spLocks noChangeAspect="1"/>
            </p:cNvSpPr>
            <p:nvPr/>
          </p:nvSpPr>
          <p:spPr bwMode="auto">
            <a:xfrm>
              <a:off x="1334" y="927"/>
              <a:ext cx="60" cy="20"/>
            </a:xfrm>
            <a:custGeom>
              <a:avLst/>
              <a:gdLst>
                <a:gd name="T0" fmla="*/ 36 w 60"/>
                <a:gd name="T1" fmla="*/ 16 h 18"/>
                <a:gd name="T2" fmla="*/ 36 w 60"/>
                <a:gd name="T3" fmla="*/ 0 h 18"/>
                <a:gd name="T4" fmla="*/ 54 w 60"/>
                <a:gd name="T5" fmla="*/ 16 h 18"/>
                <a:gd name="T6" fmla="*/ 54 w 60"/>
                <a:gd name="T7" fmla="*/ 16 h 18"/>
                <a:gd name="T8" fmla="*/ 54 w 60"/>
                <a:gd name="T9" fmla="*/ 30 h 18"/>
                <a:gd name="T10" fmla="*/ 60 w 60"/>
                <a:gd name="T11" fmla="*/ 46 h 18"/>
                <a:gd name="T12" fmla="*/ 42 w 60"/>
                <a:gd name="T13" fmla="*/ 46 h 18"/>
                <a:gd name="T14" fmla="*/ 24 w 60"/>
                <a:gd name="T15" fmla="*/ 30 h 18"/>
                <a:gd name="T16" fmla="*/ 0 w 60"/>
                <a:gd name="T17" fmla="*/ 30 h 18"/>
                <a:gd name="T18" fmla="*/ 6 w 60"/>
                <a:gd name="T19" fmla="*/ 16 h 18"/>
                <a:gd name="T20" fmla="*/ 18 w 60"/>
                <a:gd name="T21" fmla="*/ 16 h 18"/>
                <a:gd name="T22" fmla="*/ 18 w 60"/>
                <a:gd name="T23" fmla="*/ 16 h 18"/>
                <a:gd name="T24" fmla="*/ 6 w 60"/>
                <a:gd name="T25" fmla="*/ 16 h 18"/>
                <a:gd name="T26" fmla="*/ 6 w 60"/>
                <a:gd name="T27" fmla="*/ 0 h 18"/>
                <a:gd name="T28" fmla="*/ 36 w 60"/>
                <a:gd name="T29" fmla="*/ 0 h 18"/>
                <a:gd name="T30" fmla="*/ 36 w 60"/>
                <a:gd name="T31" fmla="*/ 16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8">
                  <a:moveTo>
                    <a:pt x="36" y="6"/>
                  </a:moveTo>
                  <a:lnTo>
                    <a:pt x="36" y="0"/>
                  </a:lnTo>
                  <a:lnTo>
                    <a:pt x="54" y="6"/>
                  </a:lnTo>
                  <a:lnTo>
                    <a:pt x="54" y="12"/>
                  </a:lnTo>
                  <a:lnTo>
                    <a:pt x="60" y="18"/>
                  </a:lnTo>
                  <a:lnTo>
                    <a:pt x="42" y="18"/>
                  </a:lnTo>
                  <a:lnTo>
                    <a:pt x="24" y="12"/>
                  </a:lnTo>
                  <a:lnTo>
                    <a:pt x="0" y="12"/>
                  </a:lnTo>
                  <a:lnTo>
                    <a:pt x="6" y="6"/>
                  </a:lnTo>
                  <a:lnTo>
                    <a:pt x="18" y="6"/>
                  </a:lnTo>
                  <a:lnTo>
                    <a:pt x="6" y="6"/>
                  </a:lnTo>
                  <a:lnTo>
                    <a:pt x="6" y="0"/>
                  </a:lnTo>
                  <a:lnTo>
                    <a:pt x="36" y="0"/>
                  </a:lnTo>
                  <a:lnTo>
                    <a:pt x="36" y="6"/>
                  </a:lnTo>
                  <a:close/>
                </a:path>
              </a:pathLst>
            </a:custGeom>
            <a:solidFill>
              <a:srgbClr val="E1E1E1"/>
            </a:solidFill>
            <a:ln w="9525">
              <a:solidFill>
                <a:srgbClr val="000000"/>
              </a:solidFill>
              <a:prstDash val="solid"/>
              <a:round/>
              <a:headEnd/>
              <a:tailEnd/>
            </a:ln>
          </p:spPr>
          <p:txBody>
            <a:bodyPr/>
            <a:lstStyle/>
            <a:p>
              <a:endParaRPr lang="en-US"/>
            </a:p>
          </p:txBody>
        </p:sp>
        <p:sp>
          <p:nvSpPr>
            <p:cNvPr id="11707" name="Freeform 461"/>
            <p:cNvSpPr>
              <a:spLocks noChangeAspect="1"/>
            </p:cNvSpPr>
            <p:nvPr/>
          </p:nvSpPr>
          <p:spPr bwMode="auto">
            <a:xfrm>
              <a:off x="1231" y="1089"/>
              <a:ext cx="62" cy="27"/>
            </a:xfrm>
            <a:custGeom>
              <a:avLst/>
              <a:gdLst>
                <a:gd name="T0" fmla="*/ 66 w 60"/>
                <a:gd name="T1" fmla="*/ 37 h 24"/>
                <a:gd name="T2" fmla="*/ 66 w 60"/>
                <a:gd name="T3" fmla="*/ 37 h 24"/>
                <a:gd name="T4" fmla="*/ 45 w 60"/>
                <a:gd name="T5" fmla="*/ 0 h 24"/>
                <a:gd name="T6" fmla="*/ 39 w 60"/>
                <a:gd name="T7" fmla="*/ 18 h 24"/>
                <a:gd name="T8" fmla="*/ 33 w 60"/>
                <a:gd name="T9" fmla="*/ 18 h 24"/>
                <a:gd name="T10" fmla="*/ 33 w 60"/>
                <a:gd name="T11" fmla="*/ 37 h 24"/>
                <a:gd name="T12" fmla="*/ 0 w 60"/>
                <a:gd name="T13" fmla="*/ 53 h 24"/>
                <a:gd name="T14" fmla="*/ 45 w 60"/>
                <a:gd name="T15" fmla="*/ 69 h 24"/>
                <a:gd name="T16" fmla="*/ 79 w 60"/>
                <a:gd name="T17" fmla="*/ 53 h 24"/>
                <a:gd name="T18" fmla="*/ 66 w 60"/>
                <a:gd name="T19" fmla="*/ 53 h 24"/>
                <a:gd name="T20" fmla="*/ 66 w 60"/>
                <a:gd name="T21" fmla="*/ 37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24">
                  <a:moveTo>
                    <a:pt x="48" y="12"/>
                  </a:moveTo>
                  <a:lnTo>
                    <a:pt x="48" y="12"/>
                  </a:lnTo>
                  <a:lnTo>
                    <a:pt x="36" y="0"/>
                  </a:lnTo>
                  <a:lnTo>
                    <a:pt x="30" y="6"/>
                  </a:lnTo>
                  <a:lnTo>
                    <a:pt x="24" y="6"/>
                  </a:lnTo>
                  <a:lnTo>
                    <a:pt x="24" y="12"/>
                  </a:lnTo>
                  <a:lnTo>
                    <a:pt x="0" y="18"/>
                  </a:lnTo>
                  <a:lnTo>
                    <a:pt x="36" y="24"/>
                  </a:lnTo>
                  <a:lnTo>
                    <a:pt x="60" y="18"/>
                  </a:lnTo>
                  <a:lnTo>
                    <a:pt x="48" y="18"/>
                  </a:lnTo>
                  <a:lnTo>
                    <a:pt x="48" y="12"/>
                  </a:lnTo>
                  <a:close/>
                </a:path>
              </a:pathLst>
            </a:custGeom>
            <a:solidFill>
              <a:srgbClr val="E1E1E1"/>
            </a:solidFill>
            <a:ln w="9525">
              <a:solidFill>
                <a:srgbClr val="000000"/>
              </a:solidFill>
              <a:prstDash val="solid"/>
              <a:round/>
              <a:headEnd/>
              <a:tailEnd/>
            </a:ln>
          </p:spPr>
          <p:txBody>
            <a:bodyPr/>
            <a:lstStyle/>
            <a:p>
              <a:endParaRPr lang="en-US"/>
            </a:p>
          </p:txBody>
        </p:sp>
        <p:sp>
          <p:nvSpPr>
            <p:cNvPr id="11708" name="Freeform 462"/>
            <p:cNvSpPr>
              <a:spLocks noChangeAspect="1"/>
            </p:cNvSpPr>
            <p:nvPr/>
          </p:nvSpPr>
          <p:spPr bwMode="auto">
            <a:xfrm>
              <a:off x="1535" y="1021"/>
              <a:ext cx="54" cy="14"/>
            </a:xfrm>
            <a:custGeom>
              <a:avLst/>
              <a:gdLst>
                <a:gd name="T0" fmla="*/ 36 w 54"/>
                <a:gd name="T1" fmla="*/ 0 h 12"/>
                <a:gd name="T2" fmla="*/ 0 w 54"/>
                <a:gd name="T3" fmla="*/ 0 h 12"/>
                <a:gd name="T4" fmla="*/ 0 w 54"/>
                <a:gd name="T5" fmla="*/ 25 h 12"/>
                <a:gd name="T6" fmla="*/ 0 w 54"/>
                <a:gd name="T7" fmla="*/ 48 h 12"/>
                <a:gd name="T8" fmla="*/ 6 w 54"/>
                <a:gd name="T9" fmla="*/ 48 h 12"/>
                <a:gd name="T10" fmla="*/ 54 w 54"/>
                <a:gd name="T11" fmla="*/ 48 h 12"/>
                <a:gd name="T12" fmla="*/ 36 w 5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2">
                  <a:moveTo>
                    <a:pt x="36" y="0"/>
                  </a:moveTo>
                  <a:lnTo>
                    <a:pt x="0" y="0"/>
                  </a:lnTo>
                  <a:lnTo>
                    <a:pt x="0" y="6"/>
                  </a:lnTo>
                  <a:lnTo>
                    <a:pt x="0" y="12"/>
                  </a:lnTo>
                  <a:lnTo>
                    <a:pt x="6" y="12"/>
                  </a:lnTo>
                  <a:lnTo>
                    <a:pt x="54" y="12"/>
                  </a:lnTo>
                  <a:lnTo>
                    <a:pt x="36" y="0"/>
                  </a:lnTo>
                  <a:close/>
                </a:path>
              </a:pathLst>
            </a:custGeom>
            <a:solidFill>
              <a:srgbClr val="E1E1E1"/>
            </a:solidFill>
            <a:ln w="9525">
              <a:solidFill>
                <a:srgbClr val="000000"/>
              </a:solidFill>
              <a:prstDash val="solid"/>
              <a:round/>
              <a:headEnd/>
              <a:tailEnd/>
            </a:ln>
          </p:spPr>
          <p:txBody>
            <a:bodyPr/>
            <a:lstStyle/>
            <a:p>
              <a:endParaRPr lang="en-US"/>
            </a:p>
          </p:txBody>
        </p:sp>
        <p:sp>
          <p:nvSpPr>
            <p:cNvPr id="11709" name="Freeform 463"/>
            <p:cNvSpPr>
              <a:spLocks noChangeAspect="1"/>
            </p:cNvSpPr>
            <p:nvPr/>
          </p:nvSpPr>
          <p:spPr bwMode="auto">
            <a:xfrm>
              <a:off x="1510" y="1123"/>
              <a:ext cx="29" cy="20"/>
            </a:xfrm>
            <a:custGeom>
              <a:avLst/>
              <a:gdLst>
                <a:gd name="T0" fmla="*/ 21 w 30"/>
                <a:gd name="T1" fmla="*/ 30 h 18"/>
                <a:gd name="T2" fmla="*/ 0 w 30"/>
                <a:gd name="T3" fmla="*/ 46 h 18"/>
                <a:gd name="T4" fmla="*/ 0 w 30"/>
                <a:gd name="T5" fmla="*/ 16 h 18"/>
                <a:gd name="T6" fmla="*/ 15 w 30"/>
                <a:gd name="T7" fmla="*/ 0 h 18"/>
                <a:gd name="T8" fmla="*/ 21 w 30"/>
                <a:gd name="T9" fmla="*/ 0 h 18"/>
                <a:gd name="T10" fmla="*/ 21 w 30"/>
                <a:gd name="T11" fmla="*/ 3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8">
                  <a:moveTo>
                    <a:pt x="30" y="12"/>
                  </a:moveTo>
                  <a:lnTo>
                    <a:pt x="0" y="18"/>
                  </a:lnTo>
                  <a:lnTo>
                    <a:pt x="0" y="6"/>
                  </a:lnTo>
                  <a:lnTo>
                    <a:pt x="18" y="0"/>
                  </a:lnTo>
                  <a:lnTo>
                    <a:pt x="30"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11710" name="Freeform 464"/>
            <p:cNvSpPr>
              <a:spLocks noChangeAspect="1"/>
            </p:cNvSpPr>
            <p:nvPr/>
          </p:nvSpPr>
          <p:spPr bwMode="auto">
            <a:xfrm>
              <a:off x="1406" y="933"/>
              <a:ext cx="37" cy="14"/>
            </a:xfrm>
            <a:custGeom>
              <a:avLst/>
              <a:gdLst>
                <a:gd name="T0" fmla="*/ 0 w 36"/>
                <a:gd name="T1" fmla="*/ 25 h 12"/>
                <a:gd name="T2" fmla="*/ 6 w 36"/>
                <a:gd name="T3" fmla="*/ 0 h 12"/>
                <a:gd name="T4" fmla="*/ 45 w 36"/>
                <a:gd name="T5" fmla="*/ 25 h 12"/>
                <a:gd name="T6" fmla="*/ 45 w 36"/>
                <a:gd name="T7" fmla="*/ 48 h 12"/>
                <a:gd name="T8" fmla="*/ 6 w 36"/>
                <a:gd name="T9" fmla="*/ 48 h 12"/>
                <a:gd name="T10" fmla="*/ 0 w 36"/>
                <a:gd name="T11" fmla="*/ 48 h 12"/>
                <a:gd name="T12" fmla="*/ 0 w 36"/>
                <a:gd name="T13" fmla="*/ 2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2">
                  <a:moveTo>
                    <a:pt x="0" y="6"/>
                  </a:moveTo>
                  <a:lnTo>
                    <a:pt x="6" y="0"/>
                  </a:lnTo>
                  <a:lnTo>
                    <a:pt x="36" y="6"/>
                  </a:lnTo>
                  <a:lnTo>
                    <a:pt x="36" y="12"/>
                  </a:lnTo>
                  <a:lnTo>
                    <a:pt x="6" y="12"/>
                  </a:lnTo>
                  <a:lnTo>
                    <a:pt x="0" y="12"/>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711" name="Freeform 465"/>
            <p:cNvSpPr>
              <a:spLocks noChangeAspect="1"/>
            </p:cNvSpPr>
            <p:nvPr/>
          </p:nvSpPr>
          <p:spPr bwMode="auto">
            <a:xfrm>
              <a:off x="1364" y="988"/>
              <a:ext cx="37" cy="13"/>
            </a:xfrm>
            <a:custGeom>
              <a:avLst/>
              <a:gdLst>
                <a:gd name="T0" fmla="*/ 12 w 36"/>
                <a:gd name="T1" fmla="*/ 24 h 12"/>
                <a:gd name="T2" fmla="*/ 0 w 36"/>
                <a:gd name="T3" fmla="*/ 15 h 12"/>
                <a:gd name="T4" fmla="*/ 39 w 36"/>
                <a:gd name="T5" fmla="*/ 0 h 12"/>
                <a:gd name="T6" fmla="*/ 45 w 36"/>
                <a:gd name="T7" fmla="*/ 15 h 12"/>
                <a:gd name="T8" fmla="*/ 45 w 36"/>
                <a:gd name="T9" fmla="*/ 24 h 12"/>
                <a:gd name="T10" fmla="*/ 12 w 36"/>
                <a:gd name="T11" fmla="*/ 24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2" y="12"/>
                  </a:moveTo>
                  <a:lnTo>
                    <a:pt x="0" y="6"/>
                  </a:lnTo>
                  <a:lnTo>
                    <a:pt x="30" y="0"/>
                  </a:lnTo>
                  <a:lnTo>
                    <a:pt x="36" y="6"/>
                  </a:lnTo>
                  <a:lnTo>
                    <a:pt x="36" y="12"/>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11712" name="Freeform 466"/>
            <p:cNvSpPr>
              <a:spLocks noChangeAspect="1"/>
            </p:cNvSpPr>
            <p:nvPr/>
          </p:nvSpPr>
          <p:spPr bwMode="auto">
            <a:xfrm>
              <a:off x="1214" y="1021"/>
              <a:ext cx="29" cy="14"/>
            </a:xfrm>
            <a:custGeom>
              <a:avLst/>
              <a:gdLst>
                <a:gd name="T0" fmla="*/ 12 w 30"/>
                <a:gd name="T1" fmla="*/ 48 h 12"/>
                <a:gd name="T2" fmla="*/ 0 w 30"/>
                <a:gd name="T3" fmla="*/ 0 h 12"/>
                <a:gd name="T4" fmla="*/ 21 w 30"/>
                <a:gd name="T5" fmla="*/ 0 h 12"/>
                <a:gd name="T6" fmla="*/ 21 w 30"/>
                <a:gd name="T7" fmla="*/ 0 h 12"/>
                <a:gd name="T8" fmla="*/ 12 w 30"/>
                <a:gd name="T9" fmla="*/ 4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12" y="12"/>
                  </a:moveTo>
                  <a:lnTo>
                    <a:pt x="0" y="0"/>
                  </a:lnTo>
                  <a:lnTo>
                    <a:pt x="3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11713" name="Freeform 467"/>
            <p:cNvSpPr>
              <a:spLocks noChangeAspect="1"/>
            </p:cNvSpPr>
            <p:nvPr/>
          </p:nvSpPr>
          <p:spPr bwMode="auto">
            <a:xfrm>
              <a:off x="1691" y="866"/>
              <a:ext cx="703" cy="418"/>
            </a:xfrm>
            <a:custGeom>
              <a:avLst/>
              <a:gdLst>
                <a:gd name="T0" fmla="*/ 138 w 694"/>
                <a:gd name="T1" fmla="*/ 857 h 371"/>
                <a:gd name="T2" fmla="*/ 162 w 694"/>
                <a:gd name="T3" fmla="*/ 839 h 371"/>
                <a:gd name="T4" fmla="*/ 144 w 694"/>
                <a:gd name="T5" fmla="*/ 892 h 371"/>
                <a:gd name="T6" fmla="*/ 156 w 694"/>
                <a:gd name="T7" fmla="*/ 926 h 371"/>
                <a:gd name="T8" fmla="*/ 168 w 694"/>
                <a:gd name="T9" fmla="*/ 980 h 371"/>
                <a:gd name="T10" fmla="*/ 168 w 694"/>
                <a:gd name="T11" fmla="*/ 1016 h 371"/>
                <a:gd name="T12" fmla="*/ 186 w 694"/>
                <a:gd name="T13" fmla="*/ 1032 h 371"/>
                <a:gd name="T14" fmla="*/ 218 w 694"/>
                <a:gd name="T15" fmla="*/ 1049 h 371"/>
                <a:gd name="T16" fmla="*/ 231 w 694"/>
                <a:gd name="T17" fmla="*/ 1068 h 371"/>
                <a:gd name="T18" fmla="*/ 249 w 694"/>
                <a:gd name="T19" fmla="*/ 1049 h 371"/>
                <a:gd name="T20" fmla="*/ 261 w 694"/>
                <a:gd name="T21" fmla="*/ 1016 h 371"/>
                <a:gd name="T22" fmla="*/ 267 w 694"/>
                <a:gd name="T23" fmla="*/ 963 h 371"/>
                <a:gd name="T24" fmla="*/ 290 w 694"/>
                <a:gd name="T25" fmla="*/ 906 h 371"/>
                <a:gd name="T26" fmla="*/ 306 w 694"/>
                <a:gd name="T27" fmla="*/ 875 h 371"/>
                <a:gd name="T28" fmla="*/ 341 w 694"/>
                <a:gd name="T29" fmla="*/ 790 h 371"/>
                <a:gd name="T30" fmla="*/ 398 w 694"/>
                <a:gd name="T31" fmla="*/ 772 h 371"/>
                <a:gd name="T32" fmla="*/ 457 w 694"/>
                <a:gd name="T33" fmla="*/ 669 h 371"/>
                <a:gd name="T34" fmla="*/ 559 w 694"/>
                <a:gd name="T35" fmla="*/ 632 h 371"/>
                <a:gd name="T36" fmla="*/ 524 w 694"/>
                <a:gd name="T37" fmla="*/ 561 h 371"/>
                <a:gd name="T38" fmla="*/ 566 w 694"/>
                <a:gd name="T39" fmla="*/ 510 h 371"/>
                <a:gd name="T40" fmla="*/ 591 w 694"/>
                <a:gd name="T41" fmla="*/ 561 h 371"/>
                <a:gd name="T42" fmla="*/ 612 w 694"/>
                <a:gd name="T43" fmla="*/ 510 h 371"/>
                <a:gd name="T44" fmla="*/ 572 w 694"/>
                <a:gd name="T45" fmla="*/ 455 h 371"/>
                <a:gd name="T46" fmla="*/ 552 w 694"/>
                <a:gd name="T47" fmla="*/ 438 h 371"/>
                <a:gd name="T48" fmla="*/ 591 w 694"/>
                <a:gd name="T49" fmla="*/ 403 h 371"/>
                <a:gd name="T50" fmla="*/ 632 w 694"/>
                <a:gd name="T51" fmla="*/ 386 h 371"/>
                <a:gd name="T52" fmla="*/ 646 w 694"/>
                <a:gd name="T53" fmla="*/ 331 h 371"/>
                <a:gd name="T54" fmla="*/ 639 w 694"/>
                <a:gd name="T55" fmla="*/ 297 h 371"/>
                <a:gd name="T56" fmla="*/ 685 w 694"/>
                <a:gd name="T57" fmla="*/ 261 h 371"/>
                <a:gd name="T58" fmla="*/ 646 w 694"/>
                <a:gd name="T59" fmla="*/ 212 h 371"/>
                <a:gd name="T60" fmla="*/ 705 w 694"/>
                <a:gd name="T61" fmla="*/ 124 h 371"/>
                <a:gd name="T62" fmla="*/ 746 w 694"/>
                <a:gd name="T63" fmla="*/ 88 h 371"/>
                <a:gd name="T64" fmla="*/ 653 w 694"/>
                <a:gd name="T65" fmla="*/ 69 h 371"/>
                <a:gd name="T66" fmla="*/ 538 w 694"/>
                <a:gd name="T67" fmla="*/ 69 h 371"/>
                <a:gd name="T68" fmla="*/ 531 w 694"/>
                <a:gd name="T69" fmla="*/ 18 h 371"/>
                <a:gd name="T70" fmla="*/ 443 w 694"/>
                <a:gd name="T71" fmla="*/ 18 h 371"/>
                <a:gd name="T72" fmla="*/ 428 w 694"/>
                <a:gd name="T73" fmla="*/ 37 h 371"/>
                <a:gd name="T74" fmla="*/ 323 w 694"/>
                <a:gd name="T75" fmla="*/ 53 h 371"/>
                <a:gd name="T76" fmla="*/ 243 w 694"/>
                <a:gd name="T77" fmla="*/ 69 h 371"/>
                <a:gd name="T78" fmla="*/ 156 w 694"/>
                <a:gd name="T79" fmla="*/ 88 h 371"/>
                <a:gd name="T80" fmla="*/ 6 w 694"/>
                <a:gd name="T81" fmla="*/ 192 h 371"/>
                <a:gd name="T82" fmla="*/ 75 w 694"/>
                <a:gd name="T83" fmla="*/ 229 h 371"/>
                <a:gd name="T84" fmla="*/ 30 w 694"/>
                <a:gd name="T85" fmla="*/ 261 h 371"/>
                <a:gd name="T86" fmla="*/ 93 w 694"/>
                <a:gd name="T87" fmla="*/ 281 h 371"/>
                <a:gd name="T88" fmla="*/ 168 w 694"/>
                <a:gd name="T89" fmla="*/ 370 h 371"/>
                <a:gd name="T90" fmla="*/ 156 w 694"/>
                <a:gd name="T91" fmla="*/ 473 h 371"/>
                <a:gd name="T92" fmla="*/ 192 w 694"/>
                <a:gd name="T93" fmla="*/ 473 h 371"/>
                <a:gd name="T94" fmla="*/ 192 w 694"/>
                <a:gd name="T95" fmla="*/ 510 h 371"/>
                <a:gd name="T96" fmla="*/ 162 w 694"/>
                <a:gd name="T97" fmla="*/ 530 h 371"/>
                <a:gd name="T98" fmla="*/ 200 w 694"/>
                <a:gd name="T99" fmla="*/ 614 h 371"/>
                <a:gd name="T100" fmla="*/ 180 w 694"/>
                <a:gd name="T101" fmla="*/ 650 h 371"/>
                <a:gd name="T102" fmla="*/ 150 w 694"/>
                <a:gd name="T103" fmla="*/ 669 h 371"/>
                <a:gd name="T104" fmla="*/ 180 w 694"/>
                <a:gd name="T105" fmla="*/ 685 h 371"/>
                <a:gd name="T106" fmla="*/ 180 w 694"/>
                <a:gd name="T107" fmla="*/ 721 h 371"/>
                <a:gd name="T108" fmla="*/ 144 w 694"/>
                <a:gd name="T109" fmla="*/ 739 h 371"/>
                <a:gd name="T110" fmla="*/ 130 w 694"/>
                <a:gd name="T111" fmla="*/ 772 h 371"/>
                <a:gd name="T112" fmla="*/ 168 w 694"/>
                <a:gd name="T113" fmla="*/ 790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415A6B"/>
            </a:solidFill>
            <a:ln w="9525">
              <a:solidFill>
                <a:srgbClr val="000000"/>
              </a:solidFill>
              <a:prstDash val="solid"/>
              <a:round/>
              <a:headEnd/>
              <a:tailEnd/>
            </a:ln>
          </p:spPr>
          <p:txBody>
            <a:bodyPr/>
            <a:lstStyle/>
            <a:p>
              <a:endParaRPr lang="en-US"/>
            </a:p>
          </p:txBody>
        </p:sp>
        <p:sp>
          <p:nvSpPr>
            <p:cNvPr id="11714" name="Freeform 468"/>
            <p:cNvSpPr>
              <a:spLocks noChangeAspect="1"/>
            </p:cNvSpPr>
            <p:nvPr/>
          </p:nvSpPr>
          <p:spPr bwMode="auto">
            <a:xfrm>
              <a:off x="1824" y="1082"/>
              <a:ext cx="32" cy="20"/>
            </a:xfrm>
            <a:custGeom>
              <a:avLst/>
              <a:gdLst>
                <a:gd name="T0" fmla="*/ 53 w 30"/>
                <a:gd name="T1" fmla="*/ 30 h 18"/>
                <a:gd name="T2" fmla="*/ 6 w 30"/>
                <a:gd name="T3" fmla="*/ 0 h 18"/>
                <a:gd name="T4" fmla="*/ 0 w 30"/>
                <a:gd name="T5" fmla="*/ 16 h 18"/>
                <a:gd name="T6" fmla="*/ 0 w 30"/>
                <a:gd name="T7" fmla="*/ 16 h 18"/>
                <a:gd name="T8" fmla="*/ 0 w 30"/>
                <a:gd name="T9" fmla="*/ 16 h 18"/>
                <a:gd name="T10" fmla="*/ 0 w 30"/>
                <a:gd name="T11" fmla="*/ 30 h 18"/>
                <a:gd name="T12" fmla="*/ 6 w 30"/>
                <a:gd name="T13" fmla="*/ 30 h 18"/>
                <a:gd name="T14" fmla="*/ 6 w 30"/>
                <a:gd name="T15" fmla="*/ 46 h 18"/>
                <a:gd name="T16" fmla="*/ 53 w 30"/>
                <a:gd name="T17" fmla="*/ 3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8">
                  <a:moveTo>
                    <a:pt x="30" y="12"/>
                  </a:moveTo>
                  <a:lnTo>
                    <a:pt x="6" y="0"/>
                  </a:lnTo>
                  <a:lnTo>
                    <a:pt x="0" y="6"/>
                  </a:lnTo>
                  <a:lnTo>
                    <a:pt x="0" y="12"/>
                  </a:lnTo>
                  <a:lnTo>
                    <a:pt x="6" y="12"/>
                  </a:lnTo>
                  <a:lnTo>
                    <a:pt x="6" y="18"/>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11715" name="Freeform 469"/>
            <p:cNvSpPr>
              <a:spLocks noChangeAspect="1"/>
            </p:cNvSpPr>
            <p:nvPr/>
          </p:nvSpPr>
          <p:spPr bwMode="auto">
            <a:xfrm>
              <a:off x="2195" y="1157"/>
              <a:ext cx="145" cy="59"/>
            </a:xfrm>
            <a:custGeom>
              <a:avLst/>
              <a:gdLst>
                <a:gd name="T0" fmla="*/ 131 w 143"/>
                <a:gd name="T1" fmla="*/ 0 h 53"/>
                <a:gd name="T2" fmla="*/ 124 w 143"/>
                <a:gd name="T3" fmla="*/ 0 h 53"/>
                <a:gd name="T4" fmla="*/ 105 w 143"/>
                <a:gd name="T5" fmla="*/ 16 h 53"/>
                <a:gd name="T6" fmla="*/ 99 w 143"/>
                <a:gd name="T7" fmla="*/ 16 h 53"/>
                <a:gd name="T8" fmla="*/ 93 w 143"/>
                <a:gd name="T9" fmla="*/ 30 h 53"/>
                <a:gd name="T10" fmla="*/ 93 w 143"/>
                <a:gd name="T11" fmla="*/ 30 h 53"/>
                <a:gd name="T12" fmla="*/ 81 w 143"/>
                <a:gd name="T13" fmla="*/ 16 h 53"/>
                <a:gd name="T14" fmla="*/ 81 w 143"/>
                <a:gd name="T15" fmla="*/ 30 h 53"/>
                <a:gd name="T16" fmla="*/ 69 w 143"/>
                <a:gd name="T17" fmla="*/ 16 h 53"/>
                <a:gd name="T18" fmla="*/ 63 w 143"/>
                <a:gd name="T19" fmla="*/ 30 h 53"/>
                <a:gd name="T20" fmla="*/ 57 w 143"/>
                <a:gd name="T21" fmla="*/ 46 h 53"/>
                <a:gd name="T22" fmla="*/ 51 w 143"/>
                <a:gd name="T23" fmla="*/ 30 h 53"/>
                <a:gd name="T24" fmla="*/ 51 w 143"/>
                <a:gd name="T25" fmla="*/ 30 h 53"/>
                <a:gd name="T26" fmla="*/ 24 w 143"/>
                <a:gd name="T27" fmla="*/ 0 h 53"/>
                <a:gd name="T28" fmla="*/ 30 w 143"/>
                <a:gd name="T29" fmla="*/ 16 h 53"/>
                <a:gd name="T30" fmla="*/ 30 w 143"/>
                <a:gd name="T31" fmla="*/ 16 h 53"/>
                <a:gd name="T32" fmla="*/ 18 w 143"/>
                <a:gd name="T33" fmla="*/ 16 h 53"/>
                <a:gd name="T34" fmla="*/ 18 w 143"/>
                <a:gd name="T35" fmla="*/ 16 h 53"/>
                <a:gd name="T36" fmla="*/ 12 w 143"/>
                <a:gd name="T37" fmla="*/ 30 h 53"/>
                <a:gd name="T38" fmla="*/ 18 w 143"/>
                <a:gd name="T39" fmla="*/ 30 h 53"/>
                <a:gd name="T40" fmla="*/ 18 w 143"/>
                <a:gd name="T41" fmla="*/ 30 h 53"/>
                <a:gd name="T42" fmla="*/ 6 w 143"/>
                <a:gd name="T43" fmla="*/ 30 h 53"/>
                <a:gd name="T44" fmla="*/ 12 w 143"/>
                <a:gd name="T45" fmla="*/ 30 h 53"/>
                <a:gd name="T46" fmla="*/ 0 w 143"/>
                <a:gd name="T47" fmla="*/ 30 h 53"/>
                <a:gd name="T48" fmla="*/ 30 w 143"/>
                <a:gd name="T49" fmla="*/ 46 h 53"/>
                <a:gd name="T50" fmla="*/ 30 w 143"/>
                <a:gd name="T51" fmla="*/ 46 h 53"/>
                <a:gd name="T52" fmla="*/ 30 w 143"/>
                <a:gd name="T53" fmla="*/ 63 h 53"/>
                <a:gd name="T54" fmla="*/ 6 w 143"/>
                <a:gd name="T55" fmla="*/ 63 h 53"/>
                <a:gd name="T56" fmla="*/ 24 w 143"/>
                <a:gd name="T57" fmla="*/ 77 h 53"/>
                <a:gd name="T58" fmla="*/ 30 w 143"/>
                <a:gd name="T59" fmla="*/ 77 h 53"/>
                <a:gd name="T60" fmla="*/ 30 w 143"/>
                <a:gd name="T61" fmla="*/ 90 h 53"/>
                <a:gd name="T62" fmla="*/ 45 w 143"/>
                <a:gd name="T63" fmla="*/ 90 h 53"/>
                <a:gd name="T64" fmla="*/ 30 w 143"/>
                <a:gd name="T65" fmla="*/ 90 h 53"/>
                <a:gd name="T66" fmla="*/ 18 w 143"/>
                <a:gd name="T67" fmla="*/ 108 h 53"/>
                <a:gd name="T68" fmla="*/ 30 w 143"/>
                <a:gd name="T69" fmla="*/ 122 h 53"/>
                <a:gd name="T70" fmla="*/ 57 w 143"/>
                <a:gd name="T71" fmla="*/ 122 h 53"/>
                <a:gd name="T72" fmla="*/ 87 w 143"/>
                <a:gd name="T73" fmla="*/ 138 h 53"/>
                <a:gd name="T74" fmla="*/ 114 w 143"/>
                <a:gd name="T75" fmla="*/ 108 h 53"/>
                <a:gd name="T76" fmla="*/ 137 w 143"/>
                <a:gd name="T77" fmla="*/ 90 h 53"/>
                <a:gd name="T78" fmla="*/ 149 w 143"/>
                <a:gd name="T79" fmla="*/ 77 h 53"/>
                <a:gd name="T80" fmla="*/ 155 w 143"/>
                <a:gd name="T81" fmla="*/ 63 h 53"/>
                <a:gd name="T82" fmla="*/ 161 w 143"/>
                <a:gd name="T83" fmla="*/ 63 h 53"/>
                <a:gd name="T84" fmla="*/ 155 w 143"/>
                <a:gd name="T85" fmla="*/ 46 h 53"/>
                <a:gd name="T86" fmla="*/ 161 w 143"/>
                <a:gd name="T87" fmla="*/ 46 h 53"/>
                <a:gd name="T88" fmla="*/ 161 w 143"/>
                <a:gd name="T89" fmla="*/ 46 h 53"/>
                <a:gd name="T90" fmla="*/ 149 w 143"/>
                <a:gd name="T91" fmla="*/ 46 h 53"/>
                <a:gd name="T92" fmla="*/ 155 w 143"/>
                <a:gd name="T93" fmla="*/ 30 h 53"/>
                <a:gd name="T94" fmla="*/ 149 w 143"/>
                <a:gd name="T95" fmla="*/ 30 h 53"/>
                <a:gd name="T96" fmla="*/ 143 w 143"/>
                <a:gd name="T97" fmla="*/ 16 h 53"/>
                <a:gd name="T98" fmla="*/ 149 w 143"/>
                <a:gd name="T99" fmla="*/ 0 h 53"/>
                <a:gd name="T100" fmla="*/ 143 w 143"/>
                <a:gd name="T101" fmla="*/ 0 h 53"/>
                <a:gd name="T102" fmla="*/ 131 w 143"/>
                <a:gd name="T103" fmla="*/ 0 h 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3" h="53">
                  <a:moveTo>
                    <a:pt x="113" y="0"/>
                  </a:moveTo>
                  <a:lnTo>
                    <a:pt x="107" y="0"/>
                  </a:lnTo>
                  <a:lnTo>
                    <a:pt x="96" y="6"/>
                  </a:lnTo>
                  <a:lnTo>
                    <a:pt x="90" y="6"/>
                  </a:lnTo>
                  <a:lnTo>
                    <a:pt x="84" y="12"/>
                  </a:lnTo>
                  <a:lnTo>
                    <a:pt x="72" y="6"/>
                  </a:lnTo>
                  <a:lnTo>
                    <a:pt x="72" y="12"/>
                  </a:lnTo>
                  <a:lnTo>
                    <a:pt x="60" y="6"/>
                  </a:lnTo>
                  <a:lnTo>
                    <a:pt x="54" y="12"/>
                  </a:lnTo>
                  <a:lnTo>
                    <a:pt x="48" y="18"/>
                  </a:lnTo>
                  <a:lnTo>
                    <a:pt x="42" y="12"/>
                  </a:lnTo>
                  <a:lnTo>
                    <a:pt x="24" y="0"/>
                  </a:lnTo>
                  <a:lnTo>
                    <a:pt x="30" y="6"/>
                  </a:lnTo>
                  <a:lnTo>
                    <a:pt x="18" y="6"/>
                  </a:lnTo>
                  <a:lnTo>
                    <a:pt x="12" y="12"/>
                  </a:lnTo>
                  <a:lnTo>
                    <a:pt x="18" y="12"/>
                  </a:lnTo>
                  <a:lnTo>
                    <a:pt x="6" y="12"/>
                  </a:lnTo>
                  <a:lnTo>
                    <a:pt x="12" y="12"/>
                  </a:lnTo>
                  <a:lnTo>
                    <a:pt x="0" y="12"/>
                  </a:lnTo>
                  <a:lnTo>
                    <a:pt x="30" y="18"/>
                  </a:lnTo>
                  <a:lnTo>
                    <a:pt x="30" y="24"/>
                  </a:lnTo>
                  <a:lnTo>
                    <a:pt x="6" y="24"/>
                  </a:lnTo>
                  <a:lnTo>
                    <a:pt x="24" y="29"/>
                  </a:lnTo>
                  <a:lnTo>
                    <a:pt x="30" y="29"/>
                  </a:lnTo>
                  <a:lnTo>
                    <a:pt x="30" y="35"/>
                  </a:lnTo>
                  <a:lnTo>
                    <a:pt x="36" y="35"/>
                  </a:lnTo>
                  <a:lnTo>
                    <a:pt x="30" y="35"/>
                  </a:lnTo>
                  <a:lnTo>
                    <a:pt x="18" y="41"/>
                  </a:lnTo>
                  <a:lnTo>
                    <a:pt x="30" y="47"/>
                  </a:lnTo>
                  <a:lnTo>
                    <a:pt x="48" y="47"/>
                  </a:lnTo>
                  <a:lnTo>
                    <a:pt x="78" y="53"/>
                  </a:lnTo>
                  <a:lnTo>
                    <a:pt x="102" y="41"/>
                  </a:lnTo>
                  <a:lnTo>
                    <a:pt x="119" y="35"/>
                  </a:lnTo>
                  <a:lnTo>
                    <a:pt x="131" y="29"/>
                  </a:lnTo>
                  <a:lnTo>
                    <a:pt x="137" y="24"/>
                  </a:lnTo>
                  <a:lnTo>
                    <a:pt x="143" y="24"/>
                  </a:lnTo>
                  <a:lnTo>
                    <a:pt x="137" y="18"/>
                  </a:lnTo>
                  <a:lnTo>
                    <a:pt x="143" y="18"/>
                  </a:lnTo>
                  <a:lnTo>
                    <a:pt x="131" y="18"/>
                  </a:lnTo>
                  <a:lnTo>
                    <a:pt x="137" y="12"/>
                  </a:lnTo>
                  <a:lnTo>
                    <a:pt x="131" y="12"/>
                  </a:lnTo>
                  <a:lnTo>
                    <a:pt x="125" y="6"/>
                  </a:lnTo>
                  <a:lnTo>
                    <a:pt x="131" y="0"/>
                  </a:lnTo>
                  <a:lnTo>
                    <a:pt x="125" y="0"/>
                  </a:lnTo>
                  <a:lnTo>
                    <a:pt x="113" y="0"/>
                  </a:lnTo>
                  <a:close/>
                </a:path>
              </a:pathLst>
            </a:custGeom>
            <a:solidFill>
              <a:srgbClr val="415A6B"/>
            </a:solidFill>
            <a:ln w="9525">
              <a:solidFill>
                <a:srgbClr val="000000"/>
              </a:solidFill>
              <a:prstDash val="solid"/>
              <a:round/>
              <a:headEnd/>
              <a:tailEnd/>
            </a:ln>
          </p:spPr>
          <p:txBody>
            <a:bodyPr/>
            <a:lstStyle/>
            <a:p>
              <a:endParaRPr lang="en-US"/>
            </a:p>
          </p:txBody>
        </p:sp>
        <p:sp>
          <p:nvSpPr>
            <p:cNvPr id="11716" name="Freeform 470"/>
            <p:cNvSpPr>
              <a:spLocks noChangeAspect="1"/>
            </p:cNvSpPr>
            <p:nvPr/>
          </p:nvSpPr>
          <p:spPr bwMode="auto">
            <a:xfrm>
              <a:off x="2370" y="1385"/>
              <a:ext cx="61" cy="75"/>
            </a:xfrm>
            <a:custGeom>
              <a:avLst/>
              <a:gdLst>
                <a:gd name="T0" fmla="*/ 69 w 60"/>
                <a:gd name="T1" fmla="*/ 155 h 66"/>
                <a:gd name="T2" fmla="*/ 69 w 60"/>
                <a:gd name="T3" fmla="*/ 57 h 66"/>
                <a:gd name="T4" fmla="*/ 57 w 60"/>
                <a:gd name="T5" fmla="*/ 57 h 66"/>
                <a:gd name="T6" fmla="*/ 57 w 60"/>
                <a:gd name="T7" fmla="*/ 57 h 66"/>
                <a:gd name="T8" fmla="*/ 45 w 60"/>
                <a:gd name="T9" fmla="*/ 57 h 66"/>
                <a:gd name="T10" fmla="*/ 57 w 60"/>
                <a:gd name="T11" fmla="*/ 0 h 66"/>
                <a:gd name="T12" fmla="*/ 57 w 60"/>
                <a:gd name="T13" fmla="*/ 0 h 66"/>
                <a:gd name="T14" fmla="*/ 51 w 60"/>
                <a:gd name="T15" fmla="*/ 0 h 66"/>
                <a:gd name="T16" fmla="*/ 45 w 60"/>
                <a:gd name="T17" fmla="*/ 0 h 66"/>
                <a:gd name="T18" fmla="*/ 24 w 60"/>
                <a:gd name="T19" fmla="*/ 19 h 66"/>
                <a:gd name="T20" fmla="*/ 39 w 60"/>
                <a:gd name="T21" fmla="*/ 39 h 66"/>
                <a:gd name="T22" fmla="*/ 24 w 60"/>
                <a:gd name="T23" fmla="*/ 57 h 66"/>
                <a:gd name="T24" fmla="*/ 6 w 60"/>
                <a:gd name="T25" fmla="*/ 57 h 66"/>
                <a:gd name="T26" fmla="*/ 6 w 60"/>
                <a:gd name="T27" fmla="*/ 75 h 66"/>
                <a:gd name="T28" fmla="*/ 0 w 60"/>
                <a:gd name="T29" fmla="*/ 95 h 66"/>
                <a:gd name="T30" fmla="*/ 18 w 60"/>
                <a:gd name="T31" fmla="*/ 114 h 66"/>
                <a:gd name="T32" fmla="*/ 6 w 60"/>
                <a:gd name="T33" fmla="*/ 155 h 66"/>
                <a:gd name="T34" fmla="*/ 18 w 60"/>
                <a:gd name="T35" fmla="*/ 155 h 66"/>
                <a:gd name="T36" fmla="*/ 6 w 60"/>
                <a:gd name="T37" fmla="*/ 169 h 66"/>
                <a:gd name="T38" fmla="*/ 0 w 60"/>
                <a:gd name="T39" fmla="*/ 169 h 66"/>
                <a:gd name="T40" fmla="*/ 0 w 60"/>
                <a:gd name="T41" fmla="*/ 191 h 66"/>
                <a:gd name="T42" fmla="*/ 0 w 60"/>
                <a:gd name="T43" fmla="*/ 191 h 66"/>
                <a:gd name="T44" fmla="*/ 6 w 60"/>
                <a:gd name="T45" fmla="*/ 208 h 66"/>
                <a:gd name="T46" fmla="*/ 0 w 60"/>
                <a:gd name="T47" fmla="*/ 208 h 66"/>
                <a:gd name="T48" fmla="*/ 6 w 60"/>
                <a:gd name="T49" fmla="*/ 208 h 66"/>
                <a:gd name="T50" fmla="*/ 6 w 60"/>
                <a:gd name="T51" fmla="*/ 208 h 66"/>
                <a:gd name="T52" fmla="*/ 24 w 60"/>
                <a:gd name="T53" fmla="*/ 208 h 66"/>
                <a:gd name="T54" fmla="*/ 45 w 60"/>
                <a:gd name="T55" fmla="*/ 191 h 66"/>
                <a:gd name="T56" fmla="*/ 63 w 60"/>
                <a:gd name="T57" fmla="*/ 191 h 66"/>
                <a:gd name="T58" fmla="*/ 69 w 60"/>
                <a:gd name="T59" fmla="*/ 155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 h="66">
                  <a:moveTo>
                    <a:pt x="60" y="48"/>
                  </a:moveTo>
                  <a:lnTo>
                    <a:pt x="60" y="18"/>
                  </a:lnTo>
                  <a:lnTo>
                    <a:pt x="48" y="18"/>
                  </a:lnTo>
                  <a:lnTo>
                    <a:pt x="36" y="18"/>
                  </a:lnTo>
                  <a:lnTo>
                    <a:pt x="48" y="0"/>
                  </a:lnTo>
                  <a:lnTo>
                    <a:pt x="42" y="0"/>
                  </a:lnTo>
                  <a:lnTo>
                    <a:pt x="36" y="0"/>
                  </a:lnTo>
                  <a:lnTo>
                    <a:pt x="24" y="6"/>
                  </a:lnTo>
                  <a:lnTo>
                    <a:pt x="30" y="12"/>
                  </a:lnTo>
                  <a:lnTo>
                    <a:pt x="24" y="18"/>
                  </a:lnTo>
                  <a:lnTo>
                    <a:pt x="6" y="18"/>
                  </a:lnTo>
                  <a:lnTo>
                    <a:pt x="6" y="24"/>
                  </a:lnTo>
                  <a:lnTo>
                    <a:pt x="0" y="30"/>
                  </a:lnTo>
                  <a:lnTo>
                    <a:pt x="18" y="36"/>
                  </a:lnTo>
                  <a:lnTo>
                    <a:pt x="6" y="48"/>
                  </a:lnTo>
                  <a:lnTo>
                    <a:pt x="18" y="48"/>
                  </a:lnTo>
                  <a:lnTo>
                    <a:pt x="6" y="54"/>
                  </a:lnTo>
                  <a:lnTo>
                    <a:pt x="0" y="54"/>
                  </a:lnTo>
                  <a:lnTo>
                    <a:pt x="0" y="60"/>
                  </a:lnTo>
                  <a:lnTo>
                    <a:pt x="6" y="66"/>
                  </a:lnTo>
                  <a:lnTo>
                    <a:pt x="0" y="66"/>
                  </a:lnTo>
                  <a:lnTo>
                    <a:pt x="6" y="66"/>
                  </a:lnTo>
                  <a:lnTo>
                    <a:pt x="24" y="66"/>
                  </a:lnTo>
                  <a:lnTo>
                    <a:pt x="36" y="60"/>
                  </a:lnTo>
                  <a:lnTo>
                    <a:pt x="54" y="60"/>
                  </a:lnTo>
                  <a:lnTo>
                    <a:pt x="60" y="48"/>
                  </a:lnTo>
                  <a:close/>
                </a:path>
              </a:pathLst>
            </a:custGeom>
            <a:solidFill>
              <a:srgbClr val="415A6B"/>
            </a:solidFill>
            <a:ln w="9525">
              <a:solidFill>
                <a:srgbClr val="000000"/>
              </a:solidFill>
              <a:prstDash val="solid"/>
              <a:round/>
              <a:headEnd/>
              <a:tailEnd/>
            </a:ln>
          </p:spPr>
          <p:txBody>
            <a:bodyPr/>
            <a:lstStyle/>
            <a:p>
              <a:endParaRPr lang="en-US"/>
            </a:p>
          </p:txBody>
        </p:sp>
        <p:sp>
          <p:nvSpPr>
            <p:cNvPr id="11717" name="Freeform 471"/>
            <p:cNvSpPr>
              <a:spLocks noChangeAspect="1"/>
            </p:cNvSpPr>
            <p:nvPr/>
          </p:nvSpPr>
          <p:spPr bwMode="auto">
            <a:xfrm>
              <a:off x="2437" y="1311"/>
              <a:ext cx="116" cy="182"/>
            </a:xfrm>
            <a:custGeom>
              <a:avLst/>
              <a:gdLst>
                <a:gd name="T0" fmla="*/ 12 w 114"/>
                <a:gd name="T1" fmla="*/ 140 h 162"/>
                <a:gd name="T2" fmla="*/ 18 w 114"/>
                <a:gd name="T3" fmla="*/ 157 h 162"/>
                <a:gd name="T4" fmla="*/ 12 w 114"/>
                <a:gd name="T5" fmla="*/ 185 h 162"/>
                <a:gd name="T6" fmla="*/ 24 w 114"/>
                <a:gd name="T7" fmla="*/ 206 h 162"/>
                <a:gd name="T8" fmla="*/ 45 w 114"/>
                <a:gd name="T9" fmla="*/ 222 h 162"/>
                <a:gd name="T10" fmla="*/ 51 w 114"/>
                <a:gd name="T11" fmla="*/ 292 h 162"/>
                <a:gd name="T12" fmla="*/ 18 w 114"/>
                <a:gd name="T13" fmla="*/ 308 h 162"/>
                <a:gd name="T14" fmla="*/ 24 w 114"/>
                <a:gd name="T15" fmla="*/ 325 h 162"/>
                <a:gd name="T16" fmla="*/ 12 w 114"/>
                <a:gd name="T17" fmla="*/ 375 h 162"/>
                <a:gd name="T18" fmla="*/ 39 w 114"/>
                <a:gd name="T19" fmla="*/ 391 h 162"/>
                <a:gd name="T20" fmla="*/ 51 w 114"/>
                <a:gd name="T21" fmla="*/ 391 h 162"/>
                <a:gd name="T22" fmla="*/ 12 w 114"/>
                <a:gd name="T23" fmla="*/ 428 h 162"/>
                <a:gd name="T24" fmla="*/ 6 w 114"/>
                <a:gd name="T25" fmla="*/ 461 h 162"/>
                <a:gd name="T26" fmla="*/ 39 w 114"/>
                <a:gd name="T27" fmla="*/ 461 h 162"/>
                <a:gd name="T28" fmla="*/ 57 w 114"/>
                <a:gd name="T29" fmla="*/ 428 h 162"/>
                <a:gd name="T30" fmla="*/ 108 w 114"/>
                <a:gd name="T31" fmla="*/ 428 h 162"/>
                <a:gd name="T32" fmla="*/ 114 w 114"/>
                <a:gd name="T33" fmla="*/ 391 h 162"/>
                <a:gd name="T34" fmla="*/ 132 w 114"/>
                <a:gd name="T35" fmla="*/ 325 h 162"/>
                <a:gd name="T36" fmla="*/ 108 w 114"/>
                <a:gd name="T37" fmla="*/ 308 h 162"/>
                <a:gd name="T38" fmla="*/ 88 w 114"/>
                <a:gd name="T39" fmla="*/ 274 h 162"/>
                <a:gd name="T40" fmla="*/ 100 w 114"/>
                <a:gd name="T41" fmla="*/ 256 h 162"/>
                <a:gd name="T42" fmla="*/ 63 w 114"/>
                <a:gd name="T43" fmla="*/ 157 h 162"/>
                <a:gd name="T44" fmla="*/ 57 w 114"/>
                <a:gd name="T45" fmla="*/ 140 h 162"/>
                <a:gd name="T46" fmla="*/ 51 w 114"/>
                <a:gd name="T47" fmla="*/ 119 h 162"/>
                <a:gd name="T48" fmla="*/ 39 w 114"/>
                <a:gd name="T49" fmla="*/ 49 h 162"/>
                <a:gd name="T50" fmla="*/ 39 w 114"/>
                <a:gd name="T51" fmla="*/ 49 h 162"/>
                <a:gd name="T52" fmla="*/ 18 w 114"/>
                <a:gd name="T53" fmla="*/ 0 h 162"/>
                <a:gd name="T54" fmla="*/ 12 w 114"/>
                <a:gd name="T55" fmla="*/ 34 h 162"/>
                <a:gd name="T56" fmla="*/ 6 w 114"/>
                <a:gd name="T57" fmla="*/ 69 h 162"/>
                <a:gd name="T58" fmla="*/ 6 w 114"/>
                <a:gd name="T59" fmla="*/ 88 h 162"/>
                <a:gd name="T60" fmla="*/ 0 w 114"/>
                <a:gd name="T61" fmla="*/ 102 h 162"/>
                <a:gd name="T62" fmla="*/ 12 w 114"/>
                <a:gd name="T63" fmla="*/ 102 h 162"/>
                <a:gd name="T64" fmla="*/ 0 w 114"/>
                <a:gd name="T65" fmla="*/ 185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 h="162">
                  <a:moveTo>
                    <a:pt x="0" y="66"/>
                  </a:moveTo>
                  <a:lnTo>
                    <a:pt x="12" y="48"/>
                  </a:lnTo>
                  <a:lnTo>
                    <a:pt x="18" y="54"/>
                  </a:lnTo>
                  <a:lnTo>
                    <a:pt x="12" y="66"/>
                  </a:lnTo>
                  <a:lnTo>
                    <a:pt x="18" y="72"/>
                  </a:lnTo>
                  <a:lnTo>
                    <a:pt x="24" y="72"/>
                  </a:lnTo>
                  <a:lnTo>
                    <a:pt x="36" y="72"/>
                  </a:lnTo>
                  <a:lnTo>
                    <a:pt x="36" y="78"/>
                  </a:lnTo>
                  <a:lnTo>
                    <a:pt x="42" y="84"/>
                  </a:lnTo>
                  <a:lnTo>
                    <a:pt x="42" y="102"/>
                  </a:lnTo>
                  <a:lnTo>
                    <a:pt x="36" y="102"/>
                  </a:lnTo>
                  <a:lnTo>
                    <a:pt x="18" y="108"/>
                  </a:lnTo>
                  <a:lnTo>
                    <a:pt x="24" y="108"/>
                  </a:lnTo>
                  <a:lnTo>
                    <a:pt x="24" y="114"/>
                  </a:lnTo>
                  <a:lnTo>
                    <a:pt x="12" y="126"/>
                  </a:lnTo>
                  <a:lnTo>
                    <a:pt x="12" y="132"/>
                  </a:lnTo>
                  <a:lnTo>
                    <a:pt x="24" y="132"/>
                  </a:lnTo>
                  <a:lnTo>
                    <a:pt x="30" y="138"/>
                  </a:lnTo>
                  <a:lnTo>
                    <a:pt x="48" y="132"/>
                  </a:lnTo>
                  <a:lnTo>
                    <a:pt x="42" y="138"/>
                  </a:lnTo>
                  <a:lnTo>
                    <a:pt x="30" y="138"/>
                  </a:lnTo>
                  <a:lnTo>
                    <a:pt x="12" y="150"/>
                  </a:lnTo>
                  <a:lnTo>
                    <a:pt x="0" y="162"/>
                  </a:lnTo>
                  <a:lnTo>
                    <a:pt x="6" y="162"/>
                  </a:lnTo>
                  <a:lnTo>
                    <a:pt x="12" y="162"/>
                  </a:lnTo>
                  <a:lnTo>
                    <a:pt x="30" y="162"/>
                  </a:lnTo>
                  <a:lnTo>
                    <a:pt x="36" y="156"/>
                  </a:lnTo>
                  <a:lnTo>
                    <a:pt x="48" y="150"/>
                  </a:lnTo>
                  <a:lnTo>
                    <a:pt x="66" y="150"/>
                  </a:lnTo>
                  <a:lnTo>
                    <a:pt x="90" y="150"/>
                  </a:lnTo>
                  <a:lnTo>
                    <a:pt x="108" y="138"/>
                  </a:lnTo>
                  <a:lnTo>
                    <a:pt x="96" y="138"/>
                  </a:lnTo>
                  <a:lnTo>
                    <a:pt x="102" y="132"/>
                  </a:lnTo>
                  <a:lnTo>
                    <a:pt x="114" y="114"/>
                  </a:lnTo>
                  <a:lnTo>
                    <a:pt x="108" y="108"/>
                  </a:lnTo>
                  <a:lnTo>
                    <a:pt x="90" y="108"/>
                  </a:lnTo>
                  <a:lnTo>
                    <a:pt x="78" y="96"/>
                  </a:lnTo>
                  <a:lnTo>
                    <a:pt x="84" y="96"/>
                  </a:lnTo>
                  <a:lnTo>
                    <a:pt x="84" y="90"/>
                  </a:lnTo>
                  <a:lnTo>
                    <a:pt x="72" y="78"/>
                  </a:lnTo>
                  <a:lnTo>
                    <a:pt x="54" y="54"/>
                  </a:lnTo>
                  <a:lnTo>
                    <a:pt x="36" y="48"/>
                  </a:lnTo>
                  <a:lnTo>
                    <a:pt x="48" y="48"/>
                  </a:lnTo>
                  <a:lnTo>
                    <a:pt x="42" y="42"/>
                  </a:lnTo>
                  <a:lnTo>
                    <a:pt x="60" y="24"/>
                  </a:lnTo>
                  <a:lnTo>
                    <a:pt x="30" y="18"/>
                  </a:lnTo>
                  <a:lnTo>
                    <a:pt x="24" y="18"/>
                  </a:lnTo>
                  <a:lnTo>
                    <a:pt x="30" y="18"/>
                  </a:lnTo>
                  <a:lnTo>
                    <a:pt x="42" y="6"/>
                  </a:lnTo>
                  <a:lnTo>
                    <a:pt x="18" y="0"/>
                  </a:lnTo>
                  <a:lnTo>
                    <a:pt x="12" y="6"/>
                  </a:lnTo>
                  <a:lnTo>
                    <a:pt x="12" y="12"/>
                  </a:lnTo>
                  <a:lnTo>
                    <a:pt x="6" y="18"/>
                  </a:lnTo>
                  <a:lnTo>
                    <a:pt x="6" y="24"/>
                  </a:lnTo>
                  <a:lnTo>
                    <a:pt x="6" y="30"/>
                  </a:lnTo>
                  <a:lnTo>
                    <a:pt x="0" y="36"/>
                  </a:lnTo>
                  <a:lnTo>
                    <a:pt x="0" y="42"/>
                  </a:lnTo>
                  <a:lnTo>
                    <a:pt x="12" y="36"/>
                  </a:lnTo>
                  <a:lnTo>
                    <a:pt x="0" y="66"/>
                  </a:lnTo>
                  <a:close/>
                </a:path>
              </a:pathLst>
            </a:custGeom>
            <a:solidFill>
              <a:srgbClr val="415A6B"/>
            </a:solidFill>
            <a:ln w="9525">
              <a:solidFill>
                <a:srgbClr val="000000"/>
              </a:solidFill>
              <a:prstDash val="solid"/>
              <a:round/>
              <a:headEnd/>
              <a:tailEnd/>
            </a:ln>
          </p:spPr>
          <p:txBody>
            <a:bodyPr/>
            <a:lstStyle/>
            <a:p>
              <a:endParaRPr lang="en-US"/>
            </a:p>
          </p:txBody>
        </p:sp>
        <p:sp>
          <p:nvSpPr>
            <p:cNvPr id="11718" name="Freeform 472"/>
            <p:cNvSpPr>
              <a:spLocks noChangeAspect="1"/>
            </p:cNvSpPr>
            <p:nvPr/>
          </p:nvSpPr>
          <p:spPr bwMode="auto">
            <a:xfrm>
              <a:off x="2406" y="1385"/>
              <a:ext cx="37" cy="21"/>
            </a:xfrm>
            <a:custGeom>
              <a:avLst/>
              <a:gdLst>
                <a:gd name="T0" fmla="*/ 45 w 36"/>
                <a:gd name="T1" fmla="*/ 48 h 18"/>
                <a:gd name="T2" fmla="*/ 39 w 36"/>
                <a:gd name="T3" fmla="*/ 25 h 18"/>
                <a:gd name="T4" fmla="*/ 33 w 36"/>
                <a:gd name="T5" fmla="*/ 0 h 18"/>
                <a:gd name="T6" fmla="*/ 12 w 36"/>
                <a:gd name="T7" fmla="*/ 0 h 18"/>
                <a:gd name="T8" fmla="*/ 0 w 36"/>
                <a:gd name="T9" fmla="*/ 75 h 18"/>
                <a:gd name="T10" fmla="*/ 12 w 36"/>
                <a:gd name="T11" fmla="*/ 75 h 18"/>
                <a:gd name="T12" fmla="*/ 12 w 36"/>
                <a:gd name="T13" fmla="*/ 75 h 18"/>
                <a:gd name="T14" fmla="*/ 33 w 36"/>
                <a:gd name="T15" fmla="*/ 75 h 18"/>
                <a:gd name="T16" fmla="*/ 45 w 36"/>
                <a:gd name="T17" fmla="*/ 48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18">
                  <a:moveTo>
                    <a:pt x="36" y="12"/>
                  </a:moveTo>
                  <a:lnTo>
                    <a:pt x="30" y="6"/>
                  </a:lnTo>
                  <a:lnTo>
                    <a:pt x="24" y="0"/>
                  </a:lnTo>
                  <a:lnTo>
                    <a:pt x="12" y="0"/>
                  </a:lnTo>
                  <a:lnTo>
                    <a:pt x="0" y="18"/>
                  </a:lnTo>
                  <a:lnTo>
                    <a:pt x="12" y="18"/>
                  </a:lnTo>
                  <a:lnTo>
                    <a:pt x="24" y="18"/>
                  </a:lnTo>
                  <a:lnTo>
                    <a:pt x="36" y="12"/>
                  </a:lnTo>
                  <a:close/>
                </a:path>
              </a:pathLst>
            </a:custGeom>
            <a:solidFill>
              <a:srgbClr val="415A6B"/>
            </a:solidFill>
            <a:ln w="9525">
              <a:solidFill>
                <a:srgbClr val="000000"/>
              </a:solidFill>
              <a:prstDash val="solid"/>
              <a:round/>
              <a:headEnd/>
              <a:tailEnd/>
            </a:ln>
          </p:spPr>
          <p:txBody>
            <a:bodyPr/>
            <a:lstStyle/>
            <a:p>
              <a:endParaRPr lang="en-US"/>
            </a:p>
          </p:txBody>
        </p:sp>
        <p:sp>
          <p:nvSpPr>
            <p:cNvPr id="11719" name="Freeform 473"/>
            <p:cNvSpPr>
              <a:spLocks noChangeAspect="1"/>
            </p:cNvSpPr>
            <p:nvPr/>
          </p:nvSpPr>
          <p:spPr bwMode="auto">
            <a:xfrm>
              <a:off x="2425" y="1338"/>
              <a:ext cx="18" cy="7"/>
            </a:xfrm>
            <a:custGeom>
              <a:avLst/>
              <a:gdLst>
                <a:gd name="T0" fmla="*/ 12 w 18"/>
                <a:gd name="T1" fmla="*/ 0 h 6"/>
                <a:gd name="T2" fmla="*/ 6 w 18"/>
                <a:gd name="T3" fmla="*/ 0 h 6"/>
                <a:gd name="T4" fmla="*/ 0 w 18"/>
                <a:gd name="T5" fmla="*/ 0 h 6"/>
                <a:gd name="T6" fmla="*/ 12 w 18"/>
                <a:gd name="T7" fmla="*/ 25 h 6"/>
                <a:gd name="T8" fmla="*/ 18 w 18"/>
                <a:gd name="T9" fmla="*/ 0 h 6"/>
                <a:gd name="T10" fmla="*/ 12 w 1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6">
                  <a:moveTo>
                    <a:pt x="12" y="0"/>
                  </a:moveTo>
                  <a:lnTo>
                    <a:pt x="6" y="0"/>
                  </a:lnTo>
                  <a:lnTo>
                    <a:pt x="0" y="0"/>
                  </a:lnTo>
                  <a:lnTo>
                    <a:pt x="12" y="6"/>
                  </a:lnTo>
                  <a:lnTo>
                    <a:pt x="18" y="0"/>
                  </a:lnTo>
                  <a:lnTo>
                    <a:pt x="12" y="0"/>
                  </a:lnTo>
                  <a:close/>
                </a:path>
              </a:pathLst>
            </a:custGeom>
            <a:solidFill>
              <a:srgbClr val="239FB1"/>
            </a:solidFill>
            <a:ln w="9525">
              <a:solidFill>
                <a:srgbClr val="000000"/>
              </a:solidFill>
              <a:prstDash val="solid"/>
              <a:round/>
              <a:headEnd/>
              <a:tailEnd/>
            </a:ln>
          </p:spPr>
          <p:txBody>
            <a:bodyPr/>
            <a:lstStyle/>
            <a:p>
              <a:endParaRPr lang="en-US"/>
            </a:p>
          </p:txBody>
        </p:sp>
        <p:sp>
          <p:nvSpPr>
            <p:cNvPr id="11720" name="Freeform 474"/>
            <p:cNvSpPr>
              <a:spLocks noChangeAspect="1"/>
            </p:cNvSpPr>
            <p:nvPr/>
          </p:nvSpPr>
          <p:spPr bwMode="auto">
            <a:xfrm>
              <a:off x="2425" y="1318"/>
              <a:ext cx="12" cy="13"/>
            </a:xfrm>
            <a:custGeom>
              <a:avLst/>
              <a:gdLst>
                <a:gd name="T0" fmla="*/ 12 w 12"/>
                <a:gd name="T1" fmla="*/ 15 h 12"/>
                <a:gd name="T2" fmla="*/ 12 w 12"/>
                <a:gd name="T3" fmla="*/ 0 h 12"/>
                <a:gd name="T4" fmla="*/ 0 w 12"/>
                <a:gd name="T5" fmla="*/ 15 h 12"/>
                <a:gd name="T6" fmla="*/ 0 w 12"/>
                <a:gd name="T7" fmla="*/ 24 h 12"/>
                <a:gd name="T8" fmla="*/ 12 w 12"/>
                <a:gd name="T9" fmla="*/ 1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12" y="0"/>
                  </a:lnTo>
                  <a:lnTo>
                    <a:pt x="0" y="6"/>
                  </a:lnTo>
                  <a:lnTo>
                    <a:pt x="0" y="12"/>
                  </a:lnTo>
                  <a:lnTo>
                    <a:pt x="12" y="6"/>
                  </a:lnTo>
                  <a:close/>
                </a:path>
              </a:pathLst>
            </a:custGeom>
            <a:solidFill>
              <a:srgbClr val="239FB1"/>
            </a:solidFill>
            <a:ln w="9525">
              <a:solidFill>
                <a:srgbClr val="000000"/>
              </a:solidFill>
              <a:prstDash val="solid"/>
              <a:round/>
              <a:headEnd/>
              <a:tailEnd/>
            </a:ln>
          </p:spPr>
          <p:txBody>
            <a:bodyPr/>
            <a:lstStyle/>
            <a:p>
              <a:endParaRPr lang="en-US"/>
            </a:p>
          </p:txBody>
        </p:sp>
        <p:sp>
          <p:nvSpPr>
            <p:cNvPr id="11721" name="Freeform 475"/>
            <p:cNvSpPr>
              <a:spLocks noChangeAspect="1"/>
            </p:cNvSpPr>
            <p:nvPr/>
          </p:nvSpPr>
          <p:spPr bwMode="auto">
            <a:xfrm>
              <a:off x="2504" y="1277"/>
              <a:ext cx="7" cy="7"/>
            </a:xfrm>
            <a:custGeom>
              <a:avLst/>
              <a:gdLst>
                <a:gd name="T0" fmla="*/ 0 w 6"/>
                <a:gd name="T1" fmla="*/ 0 h 6"/>
                <a:gd name="T2" fmla="*/ 0 w 6"/>
                <a:gd name="T3" fmla="*/ 0 h 6"/>
                <a:gd name="T4" fmla="*/ 0 w 6"/>
                <a:gd name="T5" fmla="*/ 25 h 6"/>
                <a:gd name="T6" fmla="*/ 0 w 6"/>
                <a:gd name="T7" fmla="*/ 25 h 6"/>
                <a:gd name="T8" fmla="*/ 25 w 6"/>
                <a:gd name="T9" fmla="*/ 0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0" y="0"/>
                  </a:moveTo>
                  <a:lnTo>
                    <a:pt x="0" y="0"/>
                  </a:lnTo>
                  <a:lnTo>
                    <a:pt x="0" y="6"/>
                  </a:lnTo>
                  <a:lnTo>
                    <a:pt x="6" y="0"/>
                  </a:lnTo>
                  <a:lnTo>
                    <a:pt x="0" y="0"/>
                  </a:lnTo>
                  <a:close/>
                </a:path>
              </a:pathLst>
            </a:custGeom>
            <a:solidFill>
              <a:srgbClr val="239FB1"/>
            </a:solidFill>
            <a:ln w="9525">
              <a:solidFill>
                <a:srgbClr val="000000"/>
              </a:solidFill>
              <a:prstDash val="solid"/>
              <a:round/>
              <a:headEnd/>
              <a:tailEnd/>
            </a:ln>
          </p:spPr>
          <p:txBody>
            <a:bodyPr/>
            <a:lstStyle/>
            <a:p>
              <a:endParaRPr lang="en-US"/>
            </a:p>
          </p:txBody>
        </p:sp>
        <p:sp>
          <p:nvSpPr>
            <p:cNvPr id="11722" name="Freeform 476"/>
            <p:cNvSpPr>
              <a:spLocks noChangeAspect="1"/>
            </p:cNvSpPr>
            <p:nvPr/>
          </p:nvSpPr>
          <p:spPr bwMode="auto">
            <a:xfrm>
              <a:off x="2437" y="1358"/>
              <a:ext cx="6" cy="7"/>
            </a:xfrm>
            <a:custGeom>
              <a:avLst/>
              <a:gdLst>
                <a:gd name="T0" fmla="*/ 0 w 6"/>
                <a:gd name="T1" fmla="*/ 25 h 6"/>
                <a:gd name="T2" fmla="*/ 6 w 6"/>
                <a:gd name="T3" fmla="*/ 0 h 6"/>
                <a:gd name="T4" fmla="*/ 0 w 6"/>
                <a:gd name="T5" fmla="*/ 0 h 6"/>
                <a:gd name="T6" fmla="*/ 0 w 6"/>
                <a:gd name="T7" fmla="*/ 25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0"/>
                  </a:lnTo>
                  <a:lnTo>
                    <a:pt x="0" y="0"/>
                  </a:lnTo>
                  <a:lnTo>
                    <a:pt x="0" y="6"/>
                  </a:lnTo>
                  <a:close/>
                </a:path>
              </a:pathLst>
            </a:custGeom>
            <a:solidFill>
              <a:srgbClr val="239FB1"/>
            </a:solidFill>
            <a:ln w="9525">
              <a:solidFill>
                <a:srgbClr val="000000"/>
              </a:solidFill>
              <a:prstDash val="solid"/>
              <a:round/>
              <a:headEnd/>
              <a:tailEnd/>
            </a:ln>
          </p:spPr>
          <p:txBody>
            <a:bodyPr/>
            <a:lstStyle/>
            <a:p>
              <a:endParaRPr lang="en-US"/>
            </a:p>
          </p:txBody>
        </p:sp>
        <p:sp>
          <p:nvSpPr>
            <p:cNvPr id="11723" name="Freeform 477"/>
            <p:cNvSpPr>
              <a:spLocks noChangeAspect="1"/>
            </p:cNvSpPr>
            <p:nvPr/>
          </p:nvSpPr>
          <p:spPr bwMode="auto">
            <a:xfrm>
              <a:off x="2456" y="1419"/>
              <a:ext cx="5" cy="7"/>
            </a:xfrm>
            <a:custGeom>
              <a:avLst/>
              <a:gdLst>
                <a:gd name="T0" fmla="*/ 3 w 6"/>
                <a:gd name="T1" fmla="*/ 25 h 6"/>
                <a:gd name="T2" fmla="*/ 3 w 6"/>
                <a:gd name="T3" fmla="*/ 0 h 6"/>
                <a:gd name="T4" fmla="*/ 0 w 6"/>
                <a:gd name="T5" fmla="*/ 25 h 6"/>
                <a:gd name="T6" fmla="*/ 3 w 6"/>
                <a:gd name="T7" fmla="*/ 25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239FB1"/>
            </a:solidFill>
            <a:ln w="9525">
              <a:solidFill>
                <a:srgbClr val="000000"/>
              </a:solidFill>
              <a:prstDash val="solid"/>
              <a:round/>
              <a:headEnd/>
              <a:tailEnd/>
            </a:ln>
          </p:spPr>
          <p:txBody>
            <a:bodyPr/>
            <a:lstStyle/>
            <a:p>
              <a:endParaRPr lang="en-US"/>
            </a:p>
          </p:txBody>
        </p:sp>
        <p:sp>
          <p:nvSpPr>
            <p:cNvPr id="11724" name="Freeform 478"/>
            <p:cNvSpPr>
              <a:spLocks noChangeAspect="1"/>
            </p:cNvSpPr>
            <p:nvPr/>
          </p:nvSpPr>
          <p:spPr bwMode="auto">
            <a:xfrm>
              <a:off x="2547" y="1655"/>
              <a:ext cx="6" cy="6"/>
            </a:xfrm>
            <a:custGeom>
              <a:avLst/>
              <a:gdLst>
                <a:gd name="T0" fmla="*/ 6 w 6"/>
                <a:gd name="T1" fmla="*/ 0 h 6"/>
                <a:gd name="T2" fmla="*/ 0 w 6"/>
                <a:gd name="T3" fmla="*/ 6 h 6"/>
                <a:gd name="T4" fmla="*/ 0 w 6"/>
                <a:gd name="T5" fmla="*/ 6 h 6"/>
                <a:gd name="T6" fmla="*/ 6 w 6"/>
                <a:gd name="T7" fmla="*/ 6 h 6"/>
                <a:gd name="T8" fmla="*/ 6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0"/>
                  </a:moveTo>
                  <a:lnTo>
                    <a:pt x="0" y="6"/>
                  </a:lnTo>
                  <a:lnTo>
                    <a:pt x="6" y="6"/>
                  </a:lnTo>
                  <a:lnTo>
                    <a:pt x="6" y="0"/>
                  </a:lnTo>
                  <a:close/>
                </a:path>
              </a:pathLst>
            </a:custGeom>
            <a:blipFill dpi="0" rotWithShape="0">
              <a:blip r:embed="rId4">
                <a:extLst>
                  <a:ext uri="{28A0092B-C50C-407E-A947-70E740481C1C}">
                    <a14:useLocalDpi xmlns:a14="http://schemas.microsoft.com/office/drawing/2010/main"/>
                  </a:ext>
                </a:extLst>
              </a:blip>
              <a:srcRect/>
              <a:tile tx="0" ty="0" sx="100000" sy="100000" flip="none" algn="tl"/>
            </a:blipFill>
            <a:ln w="9525">
              <a:solidFill>
                <a:srgbClr val="000000"/>
              </a:solidFill>
              <a:prstDash val="solid"/>
              <a:round/>
              <a:headEnd/>
              <a:tailEnd/>
            </a:ln>
          </p:spPr>
          <p:txBody>
            <a:bodyPr/>
            <a:lstStyle/>
            <a:p>
              <a:endParaRPr lang="en-US"/>
            </a:p>
          </p:txBody>
        </p:sp>
        <p:sp>
          <p:nvSpPr>
            <p:cNvPr id="11725" name="Freeform 479"/>
            <p:cNvSpPr>
              <a:spLocks noChangeAspect="1"/>
            </p:cNvSpPr>
            <p:nvPr/>
          </p:nvSpPr>
          <p:spPr bwMode="auto">
            <a:xfrm>
              <a:off x="2098" y="1763"/>
              <a:ext cx="11" cy="6"/>
            </a:xfrm>
            <a:custGeom>
              <a:avLst/>
              <a:gdLst>
                <a:gd name="T0" fmla="*/ 0 w 12"/>
                <a:gd name="T1" fmla="*/ 6 h 6"/>
                <a:gd name="T2" fmla="*/ 0 w 12"/>
                <a:gd name="T3" fmla="*/ 0 h 6"/>
                <a:gd name="T4" fmla="*/ 6 w 12"/>
                <a:gd name="T5" fmla="*/ 0 h 6"/>
                <a:gd name="T6" fmla="*/ 0 w 12"/>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0" y="6"/>
                  </a:moveTo>
                  <a:lnTo>
                    <a:pt x="0" y="0"/>
                  </a:lnTo>
                  <a:lnTo>
                    <a:pt x="12"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726" name="Freeform 480"/>
            <p:cNvSpPr>
              <a:spLocks noChangeAspect="1"/>
            </p:cNvSpPr>
            <p:nvPr/>
          </p:nvSpPr>
          <p:spPr bwMode="auto">
            <a:xfrm>
              <a:off x="2055" y="1749"/>
              <a:ext cx="7" cy="1"/>
            </a:xfrm>
            <a:custGeom>
              <a:avLst/>
              <a:gdLst>
                <a:gd name="T0" fmla="*/ 0 w 6"/>
                <a:gd name="T1" fmla="*/ 0 h 1"/>
                <a:gd name="T2" fmla="*/ 0 w 6"/>
                <a:gd name="T3" fmla="*/ 0 h 1"/>
                <a:gd name="T4" fmla="*/ 25 w 6"/>
                <a:gd name="T5" fmla="*/ 0 h 1"/>
                <a:gd name="T6" fmla="*/ 0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0" y="0"/>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727" name="Rectangle 481"/>
            <p:cNvSpPr>
              <a:spLocks noChangeAspect="1" noChangeArrowheads="1"/>
            </p:cNvSpPr>
            <p:nvPr/>
          </p:nvSpPr>
          <p:spPr bwMode="auto">
            <a:xfrm>
              <a:off x="2073" y="1742"/>
              <a:ext cx="7"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fr-FR" altLang="en-US" sz="1600"/>
            </a:p>
          </p:txBody>
        </p:sp>
        <p:sp>
          <p:nvSpPr>
            <p:cNvPr id="11728" name="Freeform 482"/>
            <p:cNvSpPr>
              <a:spLocks noChangeAspect="1"/>
            </p:cNvSpPr>
            <p:nvPr/>
          </p:nvSpPr>
          <p:spPr bwMode="auto">
            <a:xfrm>
              <a:off x="1424" y="1884"/>
              <a:ext cx="1" cy="7"/>
            </a:xfrm>
            <a:custGeom>
              <a:avLst/>
              <a:gdLst>
                <a:gd name="T0" fmla="*/ 0 w 1"/>
                <a:gd name="T1" fmla="*/ 0 h 6"/>
                <a:gd name="T2" fmla="*/ 0 w 1"/>
                <a:gd name="T3" fmla="*/ 0 h 6"/>
                <a:gd name="T4" fmla="*/ 0 w 1"/>
                <a:gd name="T5" fmla="*/ 25 h 6"/>
                <a:gd name="T6" fmla="*/ 0 w 1"/>
                <a:gd name="T7" fmla="*/ 25 h 6"/>
                <a:gd name="T8" fmla="*/ 0 w 1"/>
                <a:gd name="T9" fmla="*/ 25 h 6"/>
                <a:gd name="T10" fmla="*/ 0 w 1"/>
                <a:gd name="T11" fmla="*/ 25 h 6"/>
                <a:gd name="T12" fmla="*/ 0 w 1"/>
                <a:gd name="T13" fmla="*/ 25 h 6"/>
                <a:gd name="T14" fmla="*/ 0 w 1"/>
                <a:gd name="T15" fmla="*/ 25 h 6"/>
                <a:gd name="T16" fmla="*/ 0 w 1"/>
                <a:gd name="T17" fmla="*/ 25 h 6"/>
                <a:gd name="T18" fmla="*/ 0 w 1"/>
                <a:gd name="T19" fmla="*/ 0 h 6"/>
                <a:gd name="T20" fmla="*/ 0 w 1"/>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729" name="Freeform 483"/>
            <p:cNvSpPr>
              <a:spLocks noChangeAspect="1"/>
            </p:cNvSpPr>
            <p:nvPr/>
          </p:nvSpPr>
          <p:spPr bwMode="auto">
            <a:xfrm>
              <a:off x="2370" y="1668"/>
              <a:ext cx="49" cy="115"/>
            </a:xfrm>
            <a:custGeom>
              <a:avLst/>
              <a:gdLst>
                <a:gd name="T0" fmla="*/ 33 w 48"/>
                <a:gd name="T1" fmla="*/ 0 h 102"/>
                <a:gd name="T2" fmla="*/ 12 w 48"/>
                <a:gd name="T3" fmla="*/ 18 h 102"/>
                <a:gd name="T4" fmla="*/ 12 w 48"/>
                <a:gd name="T5" fmla="*/ 69 h 102"/>
                <a:gd name="T6" fmla="*/ 0 w 48"/>
                <a:gd name="T7" fmla="*/ 160 h 102"/>
                <a:gd name="T8" fmla="*/ 0 w 48"/>
                <a:gd name="T9" fmla="*/ 193 h 102"/>
                <a:gd name="T10" fmla="*/ 6 w 48"/>
                <a:gd name="T11" fmla="*/ 212 h 102"/>
                <a:gd name="T12" fmla="*/ 6 w 48"/>
                <a:gd name="T13" fmla="*/ 212 h 102"/>
                <a:gd name="T14" fmla="*/ 6 w 48"/>
                <a:gd name="T15" fmla="*/ 302 h 102"/>
                <a:gd name="T16" fmla="*/ 39 w 48"/>
                <a:gd name="T17" fmla="*/ 283 h 102"/>
                <a:gd name="T18" fmla="*/ 39 w 48"/>
                <a:gd name="T19" fmla="*/ 283 h 102"/>
                <a:gd name="T20" fmla="*/ 45 w 48"/>
                <a:gd name="T21" fmla="*/ 248 h 102"/>
                <a:gd name="T22" fmla="*/ 45 w 48"/>
                <a:gd name="T23" fmla="*/ 229 h 102"/>
                <a:gd name="T24" fmla="*/ 45 w 48"/>
                <a:gd name="T25" fmla="*/ 193 h 102"/>
                <a:gd name="T26" fmla="*/ 39 w 48"/>
                <a:gd name="T27" fmla="*/ 142 h 102"/>
                <a:gd name="T28" fmla="*/ 45 w 48"/>
                <a:gd name="T29" fmla="*/ 142 h 102"/>
                <a:gd name="T30" fmla="*/ 51 w 48"/>
                <a:gd name="T31" fmla="*/ 69 h 102"/>
                <a:gd name="T32" fmla="*/ 57 w 48"/>
                <a:gd name="T33" fmla="*/ 53 h 102"/>
                <a:gd name="T34" fmla="*/ 57 w 48"/>
                <a:gd name="T35" fmla="*/ 18 h 102"/>
                <a:gd name="T36" fmla="*/ 33 w 48"/>
                <a:gd name="T37" fmla="*/ 18 h 102"/>
                <a:gd name="T38" fmla="*/ 33 w 48"/>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102">
                  <a:moveTo>
                    <a:pt x="24" y="0"/>
                  </a:moveTo>
                  <a:lnTo>
                    <a:pt x="12" y="6"/>
                  </a:lnTo>
                  <a:lnTo>
                    <a:pt x="12" y="24"/>
                  </a:lnTo>
                  <a:lnTo>
                    <a:pt x="0" y="54"/>
                  </a:lnTo>
                  <a:lnTo>
                    <a:pt x="0" y="66"/>
                  </a:lnTo>
                  <a:lnTo>
                    <a:pt x="6" y="72"/>
                  </a:lnTo>
                  <a:lnTo>
                    <a:pt x="6" y="102"/>
                  </a:lnTo>
                  <a:lnTo>
                    <a:pt x="30" y="96"/>
                  </a:lnTo>
                  <a:lnTo>
                    <a:pt x="36" y="84"/>
                  </a:lnTo>
                  <a:lnTo>
                    <a:pt x="36" y="78"/>
                  </a:lnTo>
                  <a:lnTo>
                    <a:pt x="36" y="66"/>
                  </a:lnTo>
                  <a:lnTo>
                    <a:pt x="30" y="48"/>
                  </a:lnTo>
                  <a:lnTo>
                    <a:pt x="36" y="48"/>
                  </a:lnTo>
                  <a:lnTo>
                    <a:pt x="42" y="24"/>
                  </a:lnTo>
                  <a:lnTo>
                    <a:pt x="48" y="18"/>
                  </a:lnTo>
                  <a:lnTo>
                    <a:pt x="48" y="6"/>
                  </a:lnTo>
                  <a:lnTo>
                    <a:pt x="24" y="6"/>
                  </a:lnTo>
                  <a:lnTo>
                    <a:pt x="24" y="0"/>
                  </a:lnTo>
                  <a:close/>
                </a:path>
              </a:pathLst>
            </a:custGeom>
            <a:solidFill>
              <a:srgbClr val="990033"/>
            </a:solidFill>
            <a:ln w="9525">
              <a:solidFill>
                <a:srgbClr val="000000"/>
              </a:solidFill>
              <a:prstDash val="solid"/>
              <a:round/>
              <a:headEnd/>
              <a:tailEnd/>
            </a:ln>
          </p:spPr>
          <p:txBody>
            <a:bodyPr/>
            <a:lstStyle/>
            <a:p>
              <a:endParaRPr lang="en-US"/>
            </a:p>
          </p:txBody>
        </p:sp>
        <p:sp>
          <p:nvSpPr>
            <p:cNvPr id="11730" name="Freeform 484"/>
            <p:cNvSpPr>
              <a:spLocks noChangeAspect="1"/>
            </p:cNvSpPr>
            <p:nvPr/>
          </p:nvSpPr>
          <p:spPr bwMode="auto">
            <a:xfrm>
              <a:off x="2377" y="1634"/>
              <a:ext cx="200" cy="169"/>
            </a:xfrm>
            <a:custGeom>
              <a:avLst/>
              <a:gdLst>
                <a:gd name="T0" fmla="*/ 42 w 198"/>
                <a:gd name="T1" fmla="*/ 106 h 150"/>
                <a:gd name="T2" fmla="*/ 18 w 198"/>
                <a:gd name="T3" fmla="*/ 106 h 150"/>
                <a:gd name="T4" fmla="*/ 18 w 198"/>
                <a:gd name="T5" fmla="*/ 88 h 150"/>
                <a:gd name="T6" fmla="*/ 6 w 198"/>
                <a:gd name="T7" fmla="*/ 106 h 150"/>
                <a:gd name="T8" fmla="*/ 6 w 198"/>
                <a:gd name="T9" fmla="*/ 88 h 150"/>
                <a:gd name="T10" fmla="*/ 6 w 198"/>
                <a:gd name="T11" fmla="*/ 69 h 150"/>
                <a:gd name="T12" fmla="*/ 6 w 198"/>
                <a:gd name="T13" fmla="*/ 69 h 150"/>
                <a:gd name="T14" fmla="*/ 0 w 198"/>
                <a:gd name="T15" fmla="*/ 53 h 150"/>
                <a:gd name="T16" fmla="*/ 0 w 198"/>
                <a:gd name="T17" fmla="*/ 37 h 150"/>
                <a:gd name="T18" fmla="*/ 24 w 198"/>
                <a:gd name="T19" fmla="*/ 0 h 150"/>
                <a:gd name="T20" fmla="*/ 48 w 198"/>
                <a:gd name="T21" fmla="*/ 0 h 150"/>
                <a:gd name="T22" fmla="*/ 75 w 198"/>
                <a:gd name="T23" fmla="*/ 0 h 150"/>
                <a:gd name="T24" fmla="*/ 93 w 198"/>
                <a:gd name="T25" fmla="*/ 18 h 150"/>
                <a:gd name="T26" fmla="*/ 111 w 198"/>
                <a:gd name="T27" fmla="*/ 18 h 150"/>
                <a:gd name="T28" fmla="*/ 129 w 198"/>
                <a:gd name="T29" fmla="*/ 18 h 150"/>
                <a:gd name="T30" fmla="*/ 135 w 198"/>
                <a:gd name="T31" fmla="*/ 37 h 150"/>
                <a:gd name="T32" fmla="*/ 186 w 198"/>
                <a:gd name="T33" fmla="*/ 69 h 150"/>
                <a:gd name="T34" fmla="*/ 186 w 198"/>
                <a:gd name="T35" fmla="*/ 69 h 150"/>
                <a:gd name="T36" fmla="*/ 192 w 198"/>
                <a:gd name="T37" fmla="*/ 69 h 150"/>
                <a:gd name="T38" fmla="*/ 216 w 198"/>
                <a:gd name="T39" fmla="*/ 69 h 150"/>
                <a:gd name="T40" fmla="*/ 210 w 198"/>
                <a:gd name="T41" fmla="*/ 106 h 150"/>
                <a:gd name="T42" fmla="*/ 198 w 198"/>
                <a:gd name="T43" fmla="*/ 142 h 150"/>
                <a:gd name="T44" fmla="*/ 180 w 198"/>
                <a:gd name="T45" fmla="*/ 160 h 150"/>
                <a:gd name="T46" fmla="*/ 168 w 198"/>
                <a:gd name="T47" fmla="*/ 212 h 150"/>
                <a:gd name="T48" fmla="*/ 157 w 198"/>
                <a:gd name="T49" fmla="*/ 247 h 150"/>
                <a:gd name="T50" fmla="*/ 168 w 198"/>
                <a:gd name="T51" fmla="*/ 297 h 150"/>
                <a:gd name="T52" fmla="*/ 141 w 198"/>
                <a:gd name="T53" fmla="*/ 331 h 150"/>
                <a:gd name="T54" fmla="*/ 141 w 198"/>
                <a:gd name="T55" fmla="*/ 349 h 150"/>
                <a:gd name="T56" fmla="*/ 129 w 198"/>
                <a:gd name="T57" fmla="*/ 370 h 150"/>
                <a:gd name="T58" fmla="*/ 117 w 198"/>
                <a:gd name="T59" fmla="*/ 403 h 150"/>
                <a:gd name="T60" fmla="*/ 99 w 198"/>
                <a:gd name="T61" fmla="*/ 403 h 150"/>
                <a:gd name="T62" fmla="*/ 81 w 198"/>
                <a:gd name="T63" fmla="*/ 403 h 150"/>
                <a:gd name="T64" fmla="*/ 69 w 198"/>
                <a:gd name="T65" fmla="*/ 438 h 150"/>
                <a:gd name="T66" fmla="*/ 48 w 198"/>
                <a:gd name="T67" fmla="*/ 438 h 150"/>
                <a:gd name="T68" fmla="*/ 42 w 198"/>
                <a:gd name="T69" fmla="*/ 386 h 150"/>
                <a:gd name="T70" fmla="*/ 30 w 198"/>
                <a:gd name="T71" fmla="*/ 370 h 150"/>
                <a:gd name="T72" fmla="*/ 24 w 198"/>
                <a:gd name="T73" fmla="*/ 370 h 150"/>
                <a:gd name="T74" fmla="*/ 24 w 198"/>
                <a:gd name="T75" fmla="*/ 370 h 150"/>
                <a:gd name="T76" fmla="*/ 30 w 198"/>
                <a:gd name="T77" fmla="*/ 331 h 150"/>
                <a:gd name="T78" fmla="*/ 30 w 198"/>
                <a:gd name="T79" fmla="*/ 317 h 150"/>
                <a:gd name="T80" fmla="*/ 30 w 198"/>
                <a:gd name="T81" fmla="*/ 281 h 150"/>
                <a:gd name="T82" fmla="*/ 24 w 198"/>
                <a:gd name="T83" fmla="*/ 229 h 150"/>
                <a:gd name="T84" fmla="*/ 30 w 198"/>
                <a:gd name="T85" fmla="*/ 229 h 150"/>
                <a:gd name="T86" fmla="*/ 36 w 198"/>
                <a:gd name="T87" fmla="*/ 160 h 150"/>
                <a:gd name="T88" fmla="*/ 42 w 198"/>
                <a:gd name="T89" fmla="*/ 142 h 150"/>
                <a:gd name="T90" fmla="*/ 42 w 198"/>
                <a:gd name="T91" fmla="*/ 106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 h="150">
                  <a:moveTo>
                    <a:pt x="42" y="36"/>
                  </a:moveTo>
                  <a:lnTo>
                    <a:pt x="18" y="36"/>
                  </a:lnTo>
                  <a:lnTo>
                    <a:pt x="18" y="30"/>
                  </a:lnTo>
                  <a:lnTo>
                    <a:pt x="6" y="36"/>
                  </a:lnTo>
                  <a:lnTo>
                    <a:pt x="6" y="30"/>
                  </a:lnTo>
                  <a:lnTo>
                    <a:pt x="6" y="24"/>
                  </a:lnTo>
                  <a:lnTo>
                    <a:pt x="0" y="18"/>
                  </a:lnTo>
                  <a:lnTo>
                    <a:pt x="0" y="12"/>
                  </a:lnTo>
                  <a:lnTo>
                    <a:pt x="24" y="0"/>
                  </a:lnTo>
                  <a:lnTo>
                    <a:pt x="48" y="0"/>
                  </a:lnTo>
                  <a:lnTo>
                    <a:pt x="66" y="0"/>
                  </a:lnTo>
                  <a:lnTo>
                    <a:pt x="84" y="6"/>
                  </a:lnTo>
                  <a:lnTo>
                    <a:pt x="102" y="6"/>
                  </a:lnTo>
                  <a:lnTo>
                    <a:pt x="120" y="6"/>
                  </a:lnTo>
                  <a:lnTo>
                    <a:pt x="126" y="12"/>
                  </a:lnTo>
                  <a:lnTo>
                    <a:pt x="168" y="24"/>
                  </a:lnTo>
                  <a:lnTo>
                    <a:pt x="174" y="24"/>
                  </a:lnTo>
                  <a:lnTo>
                    <a:pt x="198" y="24"/>
                  </a:lnTo>
                  <a:lnTo>
                    <a:pt x="192" y="36"/>
                  </a:lnTo>
                  <a:lnTo>
                    <a:pt x="180" y="48"/>
                  </a:lnTo>
                  <a:lnTo>
                    <a:pt x="162" y="54"/>
                  </a:lnTo>
                  <a:lnTo>
                    <a:pt x="150" y="72"/>
                  </a:lnTo>
                  <a:lnTo>
                    <a:pt x="144" y="84"/>
                  </a:lnTo>
                  <a:lnTo>
                    <a:pt x="150" y="102"/>
                  </a:lnTo>
                  <a:lnTo>
                    <a:pt x="132" y="114"/>
                  </a:lnTo>
                  <a:lnTo>
                    <a:pt x="132" y="120"/>
                  </a:lnTo>
                  <a:lnTo>
                    <a:pt x="120" y="126"/>
                  </a:lnTo>
                  <a:lnTo>
                    <a:pt x="108" y="138"/>
                  </a:lnTo>
                  <a:lnTo>
                    <a:pt x="90" y="138"/>
                  </a:lnTo>
                  <a:lnTo>
                    <a:pt x="72" y="138"/>
                  </a:lnTo>
                  <a:lnTo>
                    <a:pt x="60" y="150"/>
                  </a:lnTo>
                  <a:lnTo>
                    <a:pt x="48" y="150"/>
                  </a:lnTo>
                  <a:lnTo>
                    <a:pt x="42" y="132"/>
                  </a:lnTo>
                  <a:lnTo>
                    <a:pt x="30" y="126"/>
                  </a:lnTo>
                  <a:lnTo>
                    <a:pt x="24" y="126"/>
                  </a:lnTo>
                  <a:lnTo>
                    <a:pt x="30" y="114"/>
                  </a:lnTo>
                  <a:lnTo>
                    <a:pt x="30" y="108"/>
                  </a:lnTo>
                  <a:lnTo>
                    <a:pt x="30" y="96"/>
                  </a:lnTo>
                  <a:lnTo>
                    <a:pt x="24" y="78"/>
                  </a:lnTo>
                  <a:lnTo>
                    <a:pt x="30" y="78"/>
                  </a:lnTo>
                  <a:lnTo>
                    <a:pt x="36" y="54"/>
                  </a:lnTo>
                  <a:lnTo>
                    <a:pt x="42" y="48"/>
                  </a:lnTo>
                  <a:lnTo>
                    <a:pt x="42" y="36"/>
                  </a:lnTo>
                  <a:close/>
                </a:path>
              </a:pathLst>
            </a:custGeom>
            <a:solidFill>
              <a:srgbClr val="990033"/>
            </a:solidFill>
            <a:ln w="9525">
              <a:solidFill>
                <a:srgbClr val="000000"/>
              </a:solidFill>
              <a:prstDash val="solid"/>
              <a:round/>
              <a:headEnd/>
              <a:tailEnd/>
            </a:ln>
          </p:spPr>
          <p:txBody>
            <a:bodyPr/>
            <a:lstStyle/>
            <a:p>
              <a:endParaRPr lang="en-US"/>
            </a:p>
          </p:txBody>
        </p:sp>
        <p:sp>
          <p:nvSpPr>
            <p:cNvPr id="11731" name="Freeform 485"/>
            <p:cNvSpPr>
              <a:spLocks noChangeAspect="1"/>
            </p:cNvSpPr>
            <p:nvPr/>
          </p:nvSpPr>
          <p:spPr bwMode="auto">
            <a:xfrm>
              <a:off x="2565" y="1722"/>
              <a:ext cx="18" cy="7"/>
            </a:xfrm>
            <a:custGeom>
              <a:avLst/>
              <a:gdLst>
                <a:gd name="T0" fmla="*/ 18 w 18"/>
                <a:gd name="T1" fmla="*/ 0 h 6"/>
                <a:gd name="T2" fmla="*/ 12 w 18"/>
                <a:gd name="T3" fmla="*/ 25 h 6"/>
                <a:gd name="T4" fmla="*/ 0 w 18"/>
                <a:gd name="T5" fmla="*/ 0 h 6"/>
                <a:gd name="T6" fmla="*/ 12 w 18"/>
                <a:gd name="T7" fmla="*/ 0 h 6"/>
                <a:gd name="T8" fmla="*/ 18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12" y="6"/>
                  </a:lnTo>
                  <a:lnTo>
                    <a:pt x="0" y="0"/>
                  </a:lnTo>
                  <a:lnTo>
                    <a:pt x="12" y="0"/>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11732" name="Freeform 486"/>
            <p:cNvSpPr>
              <a:spLocks noChangeAspect="1"/>
            </p:cNvSpPr>
            <p:nvPr/>
          </p:nvSpPr>
          <p:spPr bwMode="auto">
            <a:xfrm>
              <a:off x="485" y="1507"/>
              <a:ext cx="971" cy="538"/>
            </a:xfrm>
            <a:custGeom>
              <a:avLst/>
              <a:gdLst>
                <a:gd name="T0" fmla="*/ 1077 w 957"/>
                <a:gd name="T1" fmla="*/ 124 h 478"/>
                <a:gd name="T2" fmla="*/ 1023 w 957"/>
                <a:gd name="T3" fmla="*/ 241 h 478"/>
                <a:gd name="T4" fmla="*/ 901 w 957"/>
                <a:gd name="T5" fmla="*/ 329 h 478"/>
                <a:gd name="T6" fmla="*/ 819 w 957"/>
                <a:gd name="T7" fmla="*/ 416 h 478"/>
                <a:gd name="T8" fmla="*/ 804 w 957"/>
                <a:gd name="T9" fmla="*/ 329 h 478"/>
                <a:gd name="T10" fmla="*/ 797 w 957"/>
                <a:gd name="T11" fmla="*/ 190 h 478"/>
                <a:gd name="T12" fmla="*/ 708 w 957"/>
                <a:gd name="T13" fmla="*/ 88 h 478"/>
                <a:gd name="T14" fmla="*/ 633 w 957"/>
                <a:gd name="T15" fmla="*/ 0 h 478"/>
                <a:gd name="T16" fmla="*/ 138 w 957"/>
                <a:gd name="T17" fmla="*/ 69 h 478"/>
                <a:gd name="T18" fmla="*/ 132 w 957"/>
                <a:gd name="T19" fmla="*/ 88 h 478"/>
                <a:gd name="T20" fmla="*/ 99 w 957"/>
                <a:gd name="T21" fmla="*/ 69 h 478"/>
                <a:gd name="T22" fmla="*/ 87 w 957"/>
                <a:gd name="T23" fmla="*/ 159 h 478"/>
                <a:gd name="T24" fmla="*/ 57 w 957"/>
                <a:gd name="T25" fmla="*/ 293 h 478"/>
                <a:gd name="T26" fmla="*/ 0 w 957"/>
                <a:gd name="T27" fmla="*/ 535 h 478"/>
                <a:gd name="T28" fmla="*/ 0 w 957"/>
                <a:gd name="T29" fmla="*/ 657 h 478"/>
                <a:gd name="T30" fmla="*/ 6 w 957"/>
                <a:gd name="T31" fmla="*/ 675 h 478"/>
                <a:gd name="T32" fmla="*/ 6 w 957"/>
                <a:gd name="T33" fmla="*/ 849 h 478"/>
                <a:gd name="T34" fmla="*/ 99 w 957"/>
                <a:gd name="T35" fmla="*/ 969 h 478"/>
                <a:gd name="T36" fmla="*/ 224 w 957"/>
                <a:gd name="T37" fmla="*/ 1007 h 478"/>
                <a:gd name="T38" fmla="*/ 299 w 957"/>
                <a:gd name="T39" fmla="*/ 1180 h 478"/>
                <a:gd name="T40" fmla="*/ 368 w 957"/>
                <a:gd name="T41" fmla="*/ 1315 h 478"/>
                <a:gd name="T42" fmla="*/ 395 w 957"/>
                <a:gd name="T43" fmla="*/ 1264 h 478"/>
                <a:gd name="T44" fmla="*/ 431 w 957"/>
                <a:gd name="T45" fmla="*/ 1198 h 478"/>
                <a:gd name="T46" fmla="*/ 443 w 957"/>
                <a:gd name="T47" fmla="*/ 1198 h 478"/>
                <a:gd name="T48" fmla="*/ 484 w 957"/>
                <a:gd name="T49" fmla="*/ 1128 h 478"/>
                <a:gd name="T50" fmla="*/ 532 w 957"/>
                <a:gd name="T51" fmla="*/ 1148 h 478"/>
                <a:gd name="T52" fmla="*/ 566 w 957"/>
                <a:gd name="T53" fmla="*/ 1180 h 478"/>
                <a:gd name="T54" fmla="*/ 566 w 957"/>
                <a:gd name="T55" fmla="*/ 1111 h 478"/>
                <a:gd name="T56" fmla="*/ 600 w 957"/>
                <a:gd name="T57" fmla="*/ 1091 h 478"/>
                <a:gd name="T58" fmla="*/ 627 w 957"/>
                <a:gd name="T59" fmla="*/ 1091 h 478"/>
                <a:gd name="T60" fmla="*/ 647 w 957"/>
                <a:gd name="T61" fmla="*/ 1128 h 478"/>
                <a:gd name="T62" fmla="*/ 688 w 957"/>
                <a:gd name="T63" fmla="*/ 1248 h 478"/>
                <a:gd name="T64" fmla="*/ 702 w 957"/>
                <a:gd name="T65" fmla="*/ 1295 h 478"/>
                <a:gd name="T66" fmla="*/ 715 w 957"/>
                <a:gd name="T67" fmla="*/ 1386 h 478"/>
                <a:gd name="T68" fmla="*/ 736 w 957"/>
                <a:gd name="T69" fmla="*/ 1231 h 478"/>
                <a:gd name="T70" fmla="*/ 736 w 957"/>
                <a:gd name="T71" fmla="*/ 1040 h 478"/>
                <a:gd name="T72" fmla="*/ 757 w 957"/>
                <a:gd name="T73" fmla="*/ 969 h 478"/>
                <a:gd name="T74" fmla="*/ 826 w 957"/>
                <a:gd name="T75" fmla="*/ 849 h 478"/>
                <a:gd name="T76" fmla="*/ 839 w 957"/>
                <a:gd name="T77" fmla="*/ 797 h 478"/>
                <a:gd name="T78" fmla="*/ 852 w 957"/>
                <a:gd name="T79" fmla="*/ 763 h 478"/>
                <a:gd name="T80" fmla="*/ 865 w 957"/>
                <a:gd name="T81" fmla="*/ 729 h 478"/>
                <a:gd name="T82" fmla="*/ 865 w 957"/>
                <a:gd name="T83" fmla="*/ 712 h 478"/>
                <a:gd name="T84" fmla="*/ 859 w 957"/>
                <a:gd name="T85" fmla="*/ 622 h 478"/>
                <a:gd name="T86" fmla="*/ 865 w 957"/>
                <a:gd name="T87" fmla="*/ 603 h 478"/>
                <a:gd name="T88" fmla="*/ 879 w 957"/>
                <a:gd name="T89" fmla="*/ 622 h 478"/>
                <a:gd name="T90" fmla="*/ 873 w 957"/>
                <a:gd name="T91" fmla="*/ 675 h 478"/>
                <a:gd name="T92" fmla="*/ 894 w 957"/>
                <a:gd name="T93" fmla="*/ 553 h 478"/>
                <a:gd name="T94" fmla="*/ 927 w 957"/>
                <a:gd name="T95" fmla="*/ 515 h 478"/>
                <a:gd name="T96" fmla="*/ 982 w 957"/>
                <a:gd name="T97" fmla="*/ 468 h 478"/>
                <a:gd name="T98" fmla="*/ 1001 w 957"/>
                <a:gd name="T99" fmla="*/ 450 h 478"/>
                <a:gd name="T100" fmla="*/ 1001 w 957"/>
                <a:gd name="T101" fmla="*/ 395 h 478"/>
                <a:gd name="T102" fmla="*/ 1049 w 957"/>
                <a:gd name="T103" fmla="*/ 274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415A6B"/>
            </a:solidFill>
            <a:ln w="9525">
              <a:solidFill>
                <a:srgbClr val="000000"/>
              </a:solidFill>
              <a:prstDash val="solid"/>
              <a:round/>
              <a:headEnd/>
              <a:tailEnd/>
            </a:ln>
          </p:spPr>
          <p:txBody>
            <a:bodyPr/>
            <a:lstStyle/>
            <a:p>
              <a:endParaRPr lang="en-US"/>
            </a:p>
          </p:txBody>
        </p:sp>
        <p:sp>
          <p:nvSpPr>
            <p:cNvPr id="11733" name="Freeform 487"/>
            <p:cNvSpPr>
              <a:spLocks noChangeAspect="1"/>
            </p:cNvSpPr>
            <p:nvPr/>
          </p:nvSpPr>
          <p:spPr bwMode="auto">
            <a:xfrm>
              <a:off x="268" y="1324"/>
              <a:ext cx="43" cy="27"/>
            </a:xfrm>
            <a:custGeom>
              <a:avLst/>
              <a:gdLst>
                <a:gd name="T0" fmla="*/ 51 w 42"/>
                <a:gd name="T1" fmla="*/ 18 h 24"/>
                <a:gd name="T2" fmla="*/ 45 w 42"/>
                <a:gd name="T3" fmla="*/ 18 h 24"/>
                <a:gd name="T4" fmla="*/ 51 w 42"/>
                <a:gd name="T5" fmla="*/ 18 h 24"/>
                <a:gd name="T6" fmla="*/ 45 w 42"/>
                <a:gd name="T7" fmla="*/ 18 h 24"/>
                <a:gd name="T8" fmla="*/ 45 w 42"/>
                <a:gd name="T9" fmla="*/ 0 h 24"/>
                <a:gd name="T10" fmla="*/ 39 w 42"/>
                <a:gd name="T11" fmla="*/ 18 h 24"/>
                <a:gd name="T12" fmla="*/ 33 w 42"/>
                <a:gd name="T13" fmla="*/ 18 h 24"/>
                <a:gd name="T14" fmla="*/ 18 w 42"/>
                <a:gd name="T15" fmla="*/ 18 h 24"/>
                <a:gd name="T16" fmla="*/ 12 w 42"/>
                <a:gd name="T17" fmla="*/ 37 h 24"/>
                <a:gd name="T18" fmla="*/ 12 w 42"/>
                <a:gd name="T19" fmla="*/ 18 h 24"/>
                <a:gd name="T20" fmla="*/ 0 w 42"/>
                <a:gd name="T21" fmla="*/ 37 h 24"/>
                <a:gd name="T22" fmla="*/ 0 w 42"/>
                <a:gd name="T23" fmla="*/ 53 h 24"/>
                <a:gd name="T24" fmla="*/ 0 w 42"/>
                <a:gd name="T25" fmla="*/ 53 h 24"/>
                <a:gd name="T26" fmla="*/ 6 w 42"/>
                <a:gd name="T27" fmla="*/ 53 h 24"/>
                <a:gd name="T28" fmla="*/ 0 w 42"/>
                <a:gd name="T29" fmla="*/ 69 h 24"/>
                <a:gd name="T30" fmla="*/ 6 w 42"/>
                <a:gd name="T31" fmla="*/ 53 h 24"/>
                <a:gd name="T32" fmla="*/ 39 w 42"/>
                <a:gd name="T33" fmla="*/ 37 h 24"/>
                <a:gd name="T34" fmla="*/ 39 w 42"/>
                <a:gd name="T35" fmla="*/ 37 h 24"/>
                <a:gd name="T36" fmla="*/ 51 w 42"/>
                <a:gd name="T37" fmla="*/ 18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 h="24">
                  <a:moveTo>
                    <a:pt x="42" y="6"/>
                  </a:moveTo>
                  <a:lnTo>
                    <a:pt x="36" y="6"/>
                  </a:lnTo>
                  <a:lnTo>
                    <a:pt x="42" y="6"/>
                  </a:lnTo>
                  <a:lnTo>
                    <a:pt x="36" y="6"/>
                  </a:lnTo>
                  <a:lnTo>
                    <a:pt x="36" y="0"/>
                  </a:lnTo>
                  <a:lnTo>
                    <a:pt x="30" y="6"/>
                  </a:lnTo>
                  <a:lnTo>
                    <a:pt x="24" y="6"/>
                  </a:lnTo>
                  <a:lnTo>
                    <a:pt x="18" y="6"/>
                  </a:lnTo>
                  <a:lnTo>
                    <a:pt x="12" y="12"/>
                  </a:lnTo>
                  <a:lnTo>
                    <a:pt x="12" y="6"/>
                  </a:lnTo>
                  <a:lnTo>
                    <a:pt x="0" y="12"/>
                  </a:lnTo>
                  <a:lnTo>
                    <a:pt x="0" y="18"/>
                  </a:lnTo>
                  <a:lnTo>
                    <a:pt x="6" y="18"/>
                  </a:lnTo>
                  <a:lnTo>
                    <a:pt x="0" y="24"/>
                  </a:lnTo>
                  <a:lnTo>
                    <a:pt x="6" y="18"/>
                  </a:lnTo>
                  <a:lnTo>
                    <a:pt x="30" y="12"/>
                  </a:lnTo>
                  <a:lnTo>
                    <a:pt x="42" y="6"/>
                  </a:lnTo>
                  <a:close/>
                </a:path>
              </a:pathLst>
            </a:custGeom>
            <a:solidFill>
              <a:srgbClr val="C0C0C0"/>
            </a:solidFill>
            <a:ln w="9525">
              <a:solidFill>
                <a:srgbClr val="000000"/>
              </a:solidFill>
              <a:prstDash val="solid"/>
              <a:round/>
              <a:headEnd/>
              <a:tailEnd/>
            </a:ln>
          </p:spPr>
          <p:txBody>
            <a:bodyPr/>
            <a:lstStyle/>
            <a:p>
              <a:endParaRPr lang="en-US"/>
            </a:p>
          </p:txBody>
        </p:sp>
        <p:sp>
          <p:nvSpPr>
            <p:cNvPr id="11734" name="Freeform 488"/>
            <p:cNvSpPr>
              <a:spLocks noChangeAspect="1"/>
            </p:cNvSpPr>
            <p:nvPr/>
          </p:nvSpPr>
          <p:spPr bwMode="auto">
            <a:xfrm>
              <a:off x="163" y="1209"/>
              <a:ext cx="37" cy="14"/>
            </a:xfrm>
            <a:custGeom>
              <a:avLst/>
              <a:gdLst>
                <a:gd name="T0" fmla="*/ 45 w 36"/>
                <a:gd name="T1" fmla="*/ 25 h 12"/>
                <a:gd name="T2" fmla="*/ 27 w 36"/>
                <a:gd name="T3" fmla="*/ 48 h 12"/>
                <a:gd name="T4" fmla="*/ 12 w 36"/>
                <a:gd name="T5" fmla="*/ 25 h 12"/>
                <a:gd name="T6" fmla="*/ 12 w 36"/>
                <a:gd name="T7" fmla="*/ 25 h 12"/>
                <a:gd name="T8" fmla="*/ 0 w 36"/>
                <a:gd name="T9" fmla="*/ 25 h 12"/>
                <a:gd name="T10" fmla="*/ 0 w 36"/>
                <a:gd name="T11" fmla="*/ 0 h 12"/>
                <a:gd name="T12" fmla="*/ 27 w 36"/>
                <a:gd name="T13" fmla="*/ 0 h 12"/>
                <a:gd name="T14" fmla="*/ 45 w 36"/>
                <a:gd name="T15" fmla="*/ 25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12">
                  <a:moveTo>
                    <a:pt x="36" y="6"/>
                  </a:moveTo>
                  <a:lnTo>
                    <a:pt x="18" y="12"/>
                  </a:lnTo>
                  <a:lnTo>
                    <a:pt x="12" y="6"/>
                  </a:lnTo>
                  <a:lnTo>
                    <a:pt x="0" y="6"/>
                  </a:lnTo>
                  <a:lnTo>
                    <a:pt x="0" y="0"/>
                  </a:lnTo>
                  <a:lnTo>
                    <a:pt x="18" y="0"/>
                  </a:lnTo>
                  <a:lnTo>
                    <a:pt x="36" y="6"/>
                  </a:lnTo>
                  <a:close/>
                </a:path>
              </a:pathLst>
            </a:custGeom>
            <a:solidFill>
              <a:srgbClr val="C0C0C0"/>
            </a:solidFill>
            <a:ln w="9525">
              <a:solidFill>
                <a:srgbClr val="000000"/>
              </a:solidFill>
              <a:prstDash val="solid"/>
              <a:round/>
              <a:headEnd/>
              <a:tailEnd/>
            </a:ln>
          </p:spPr>
          <p:txBody>
            <a:bodyPr/>
            <a:lstStyle/>
            <a:p>
              <a:endParaRPr lang="en-US"/>
            </a:p>
          </p:txBody>
        </p:sp>
        <p:sp>
          <p:nvSpPr>
            <p:cNvPr id="11735" name="Freeform 489"/>
            <p:cNvSpPr>
              <a:spLocks noChangeAspect="1"/>
            </p:cNvSpPr>
            <p:nvPr/>
          </p:nvSpPr>
          <p:spPr bwMode="auto">
            <a:xfrm>
              <a:off x="546" y="1358"/>
              <a:ext cx="19" cy="34"/>
            </a:xfrm>
            <a:custGeom>
              <a:avLst/>
              <a:gdLst>
                <a:gd name="T0" fmla="*/ 21 w 18"/>
                <a:gd name="T1" fmla="*/ 95 h 30"/>
                <a:gd name="T2" fmla="*/ 6 w 18"/>
                <a:gd name="T3" fmla="*/ 95 h 30"/>
                <a:gd name="T4" fmla="*/ 6 w 18"/>
                <a:gd name="T5" fmla="*/ 75 h 30"/>
                <a:gd name="T6" fmla="*/ 0 w 18"/>
                <a:gd name="T7" fmla="*/ 75 h 30"/>
                <a:gd name="T8" fmla="*/ 6 w 18"/>
                <a:gd name="T9" fmla="*/ 54 h 30"/>
                <a:gd name="T10" fmla="*/ 21 w 18"/>
                <a:gd name="T11" fmla="*/ 54 h 30"/>
                <a:gd name="T12" fmla="*/ 6 w 18"/>
                <a:gd name="T13" fmla="*/ 54 h 30"/>
                <a:gd name="T14" fmla="*/ 21 w 18"/>
                <a:gd name="T15" fmla="*/ 37 h 30"/>
                <a:gd name="T16" fmla="*/ 21 w 18"/>
                <a:gd name="T17" fmla="*/ 18 h 30"/>
                <a:gd name="T18" fmla="*/ 27 w 18"/>
                <a:gd name="T19" fmla="*/ 0 h 30"/>
                <a:gd name="T20" fmla="*/ 27 w 18"/>
                <a:gd name="T21" fmla="*/ 54 h 30"/>
                <a:gd name="T22" fmla="*/ 27 w 18"/>
                <a:gd name="T23" fmla="*/ 54 h 30"/>
                <a:gd name="T24" fmla="*/ 21 w 18"/>
                <a:gd name="T25" fmla="*/ 54 h 30"/>
                <a:gd name="T26" fmla="*/ 21 w 18"/>
                <a:gd name="T27" fmla="*/ 95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30">
                  <a:moveTo>
                    <a:pt x="12" y="30"/>
                  </a:moveTo>
                  <a:lnTo>
                    <a:pt x="6" y="30"/>
                  </a:lnTo>
                  <a:lnTo>
                    <a:pt x="6" y="24"/>
                  </a:lnTo>
                  <a:lnTo>
                    <a:pt x="0" y="24"/>
                  </a:lnTo>
                  <a:lnTo>
                    <a:pt x="6" y="18"/>
                  </a:lnTo>
                  <a:lnTo>
                    <a:pt x="12" y="18"/>
                  </a:lnTo>
                  <a:lnTo>
                    <a:pt x="6" y="18"/>
                  </a:lnTo>
                  <a:lnTo>
                    <a:pt x="12" y="12"/>
                  </a:lnTo>
                  <a:lnTo>
                    <a:pt x="12" y="6"/>
                  </a:lnTo>
                  <a:lnTo>
                    <a:pt x="18" y="0"/>
                  </a:lnTo>
                  <a:lnTo>
                    <a:pt x="18" y="18"/>
                  </a:lnTo>
                  <a:lnTo>
                    <a:pt x="12" y="18"/>
                  </a:lnTo>
                  <a:lnTo>
                    <a:pt x="12" y="30"/>
                  </a:lnTo>
                  <a:close/>
                </a:path>
              </a:pathLst>
            </a:custGeom>
            <a:solidFill>
              <a:srgbClr val="C0C0C0"/>
            </a:solidFill>
            <a:ln w="9525">
              <a:solidFill>
                <a:srgbClr val="000000"/>
              </a:solidFill>
              <a:prstDash val="solid"/>
              <a:round/>
              <a:headEnd/>
              <a:tailEnd/>
            </a:ln>
          </p:spPr>
          <p:txBody>
            <a:bodyPr/>
            <a:lstStyle/>
            <a:p>
              <a:endParaRPr lang="en-US"/>
            </a:p>
          </p:txBody>
        </p:sp>
        <p:sp>
          <p:nvSpPr>
            <p:cNvPr id="11736" name="Freeform 490"/>
            <p:cNvSpPr>
              <a:spLocks noChangeAspect="1"/>
            </p:cNvSpPr>
            <p:nvPr/>
          </p:nvSpPr>
          <p:spPr bwMode="auto">
            <a:xfrm>
              <a:off x="558" y="1318"/>
              <a:ext cx="18" cy="27"/>
            </a:xfrm>
            <a:custGeom>
              <a:avLst/>
              <a:gdLst>
                <a:gd name="T0" fmla="*/ 18 w 18"/>
                <a:gd name="T1" fmla="*/ 37 h 24"/>
                <a:gd name="T2" fmla="*/ 12 w 18"/>
                <a:gd name="T3" fmla="*/ 53 h 24"/>
                <a:gd name="T4" fmla="*/ 0 w 18"/>
                <a:gd name="T5" fmla="*/ 69 h 24"/>
                <a:gd name="T6" fmla="*/ 6 w 18"/>
                <a:gd name="T7" fmla="*/ 53 h 24"/>
                <a:gd name="T8" fmla="*/ 12 w 18"/>
                <a:gd name="T9" fmla="*/ 0 h 24"/>
                <a:gd name="T10" fmla="*/ 18 w 18"/>
                <a:gd name="T11" fmla="*/ 18 h 24"/>
                <a:gd name="T12" fmla="*/ 18 w 18"/>
                <a:gd name="T13" fmla="*/ 37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4">
                  <a:moveTo>
                    <a:pt x="18" y="12"/>
                  </a:moveTo>
                  <a:lnTo>
                    <a:pt x="12" y="18"/>
                  </a:lnTo>
                  <a:lnTo>
                    <a:pt x="0" y="24"/>
                  </a:lnTo>
                  <a:lnTo>
                    <a:pt x="6" y="18"/>
                  </a:lnTo>
                  <a:lnTo>
                    <a:pt x="12" y="0"/>
                  </a:lnTo>
                  <a:lnTo>
                    <a:pt x="18" y="6"/>
                  </a:lnTo>
                  <a:lnTo>
                    <a:pt x="18" y="12"/>
                  </a:lnTo>
                  <a:close/>
                </a:path>
              </a:pathLst>
            </a:custGeom>
            <a:solidFill>
              <a:srgbClr val="C0C0C0"/>
            </a:solidFill>
            <a:ln w="9525">
              <a:solidFill>
                <a:srgbClr val="000000"/>
              </a:solidFill>
              <a:prstDash val="solid"/>
              <a:round/>
              <a:headEnd/>
              <a:tailEnd/>
            </a:ln>
          </p:spPr>
          <p:txBody>
            <a:bodyPr/>
            <a:lstStyle/>
            <a:p>
              <a:endParaRPr lang="en-US"/>
            </a:p>
          </p:txBody>
        </p:sp>
        <p:sp>
          <p:nvSpPr>
            <p:cNvPr id="11737" name="Freeform 491"/>
            <p:cNvSpPr>
              <a:spLocks noChangeAspect="1"/>
            </p:cNvSpPr>
            <p:nvPr/>
          </p:nvSpPr>
          <p:spPr bwMode="auto">
            <a:xfrm>
              <a:off x="146" y="1277"/>
              <a:ext cx="24" cy="7"/>
            </a:xfrm>
            <a:custGeom>
              <a:avLst/>
              <a:gdLst>
                <a:gd name="T0" fmla="*/ 18 w 24"/>
                <a:gd name="T1" fmla="*/ 25 h 6"/>
                <a:gd name="T2" fmla="*/ 12 w 24"/>
                <a:gd name="T3" fmla="*/ 25 h 6"/>
                <a:gd name="T4" fmla="*/ 0 w 24"/>
                <a:gd name="T5" fmla="*/ 25 h 6"/>
                <a:gd name="T6" fmla="*/ 24 w 24"/>
                <a:gd name="T7" fmla="*/ 0 h 6"/>
                <a:gd name="T8" fmla="*/ 18 w 24"/>
                <a:gd name="T9" fmla="*/ 25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18" y="6"/>
                  </a:moveTo>
                  <a:lnTo>
                    <a:pt x="12" y="6"/>
                  </a:lnTo>
                  <a:lnTo>
                    <a:pt x="0" y="6"/>
                  </a:lnTo>
                  <a:lnTo>
                    <a:pt x="24" y="0"/>
                  </a:lnTo>
                  <a:lnTo>
                    <a:pt x="18" y="6"/>
                  </a:lnTo>
                  <a:close/>
                </a:path>
              </a:pathLst>
            </a:custGeom>
            <a:solidFill>
              <a:srgbClr val="C0C0C0"/>
            </a:solidFill>
            <a:ln w="9525">
              <a:solidFill>
                <a:srgbClr val="000000"/>
              </a:solidFill>
              <a:prstDash val="solid"/>
              <a:round/>
              <a:headEnd/>
              <a:tailEnd/>
            </a:ln>
          </p:spPr>
          <p:txBody>
            <a:bodyPr/>
            <a:lstStyle/>
            <a:p>
              <a:endParaRPr lang="en-US"/>
            </a:p>
          </p:txBody>
        </p:sp>
        <p:sp>
          <p:nvSpPr>
            <p:cNvPr id="11738" name="Freeform 492"/>
            <p:cNvSpPr>
              <a:spLocks noChangeAspect="1"/>
            </p:cNvSpPr>
            <p:nvPr/>
          </p:nvSpPr>
          <p:spPr bwMode="auto">
            <a:xfrm>
              <a:off x="546" y="1318"/>
              <a:ext cx="19" cy="20"/>
            </a:xfrm>
            <a:custGeom>
              <a:avLst/>
              <a:gdLst>
                <a:gd name="T0" fmla="*/ 21 w 18"/>
                <a:gd name="T1" fmla="*/ 46 h 18"/>
                <a:gd name="T2" fmla="*/ 21 w 18"/>
                <a:gd name="T3" fmla="*/ 30 h 18"/>
                <a:gd name="T4" fmla="*/ 6 w 18"/>
                <a:gd name="T5" fmla="*/ 16 h 18"/>
                <a:gd name="T6" fmla="*/ 27 w 18"/>
                <a:gd name="T7" fmla="*/ 30 h 18"/>
                <a:gd name="T8" fmla="*/ 27 w 18"/>
                <a:gd name="T9" fmla="*/ 16 h 18"/>
                <a:gd name="T10" fmla="*/ 21 w 18"/>
                <a:gd name="T11" fmla="*/ 16 h 18"/>
                <a:gd name="T12" fmla="*/ 21 w 18"/>
                <a:gd name="T13" fmla="*/ 0 h 18"/>
                <a:gd name="T14" fmla="*/ 6 w 18"/>
                <a:gd name="T15" fmla="*/ 16 h 18"/>
                <a:gd name="T16" fmla="*/ 6 w 18"/>
                <a:gd name="T17" fmla="*/ 30 h 18"/>
                <a:gd name="T18" fmla="*/ 0 w 18"/>
                <a:gd name="T19" fmla="*/ 30 h 18"/>
                <a:gd name="T20" fmla="*/ 0 w 18"/>
                <a:gd name="T21" fmla="*/ 46 h 18"/>
                <a:gd name="T22" fmla="*/ 6 w 18"/>
                <a:gd name="T23" fmla="*/ 30 h 18"/>
                <a:gd name="T24" fmla="*/ 21 w 18"/>
                <a:gd name="T25" fmla="*/ 46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8">
                  <a:moveTo>
                    <a:pt x="12" y="18"/>
                  </a:moveTo>
                  <a:lnTo>
                    <a:pt x="12" y="12"/>
                  </a:lnTo>
                  <a:lnTo>
                    <a:pt x="6" y="6"/>
                  </a:lnTo>
                  <a:lnTo>
                    <a:pt x="18" y="12"/>
                  </a:lnTo>
                  <a:lnTo>
                    <a:pt x="18" y="6"/>
                  </a:lnTo>
                  <a:lnTo>
                    <a:pt x="12" y="6"/>
                  </a:lnTo>
                  <a:lnTo>
                    <a:pt x="12" y="0"/>
                  </a:lnTo>
                  <a:lnTo>
                    <a:pt x="6" y="6"/>
                  </a:lnTo>
                  <a:lnTo>
                    <a:pt x="6" y="12"/>
                  </a:lnTo>
                  <a:lnTo>
                    <a:pt x="0" y="12"/>
                  </a:lnTo>
                  <a:lnTo>
                    <a:pt x="0" y="18"/>
                  </a:lnTo>
                  <a:lnTo>
                    <a:pt x="6" y="12"/>
                  </a:lnTo>
                  <a:lnTo>
                    <a:pt x="12" y="18"/>
                  </a:lnTo>
                  <a:close/>
                </a:path>
              </a:pathLst>
            </a:custGeom>
            <a:solidFill>
              <a:srgbClr val="C0C0C0"/>
            </a:solidFill>
            <a:ln w="9525">
              <a:solidFill>
                <a:srgbClr val="000000"/>
              </a:solidFill>
              <a:prstDash val="solid"/>
              <a:round/>
              <a:headEnd/>
              <a:tailEnd/>
            </a:ln>
          </p:spPr>
          <p:txBody>
            <a:bodyPr/>
            <a:lstStyle/>
            <a:p>
              <a:endParaRPr lang="en-US"/>
            </a:p>
          </p:txBody>
        </p:sp>
        <p:sp>
          <p:nvSpPr>
            <p:cNvPr id="11739" name="Freeform 493"/>
            <p:cNvSpPr>
              <a:spLocks noChangeAspect="1"/>
            </p:cNvSpPr>
            <p:nvPr/>
          </p:nvSpPr>
          <p:spPr bwMode="auto">
            <a:xfrm>
              <a:off x="540" y="1338"/>
              <a:ext cx="18" cy="27"/>
            </a:xfrm>
            <a:custGeom>
              <a:avLst/>
              <a:gdLst>
                <a:gd name="T0" fmla="*/ 0 w 18"/>
                <a:gd name="T1" fmla="*/ 69 h 24"/>
                <a:gd name="T2" fmla="*/ 18 w 18"/>
                <a:gd name="T3" fmla="*/ 0 h 24"/>
                <a:gd name="T4" fmla="*/ 6 w 18"/>
                <a:gd name="T5" fmla="*/ 0 h 24"/>
                <a:gd name="T6" fmla="*/ 0 w 18"/>
                <a:gd name="T7" fmla="*/ 69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4">
                  <a:moveTo>
                    <a:pt x="0" y="24"/>
                  </a:moveTo>
                  <a:lnTo>
                    <a:pt x="18" y="0"/>
                  </a:lnTo>
                  <a:lnTo>
                    <a:pt x="6" y="0"/>
                  </a:lnTo>
                  <a:lnTo>
                    <a:pt x="0" y="24"/>
                  </a:lnTo>
                  <a:close/>
                </a:path>
              </a:pathLst>
            </a:custGeom>
            <a:solidFill>
              <a:srgbClr val="C0C0C0"/>
            </a:solidFill>
            <a:ln w="9525">
              <a:solidFill>
                <a:srgbClr val="000000"/>
              </a:solidFill>
              <a:prstDash val="solid"/>
              <a:round/>
              <a:headEnd/>
              <a:tailEnd/>
            </a:ln>
          </p:spPr>
          <p:txBody>
            <a:bodyPr/>
            <a:lstStyle/>
            <a:p>
              <a:endParaRPr lang="en-US"/>
            </a:p>
          </p:txBody>
        </p:sp>
        <p:sp>
          <p:nvSpPr>
            <p:cNvPr id="11740" name="Freeform 494"/>
            <p:cNvSpPr>
              <a:spLocks noChangeAspect="1"/>
            </p:cNvSpPr>
            <p:nvPr/>
          </p:nvSpPr>
          <p:spPr bwMode="auto">
            <a:xfrm>
              <a:off x="565" y="1345"/>
              <a:ext cx="11" cy="13"/>
            </a:xfrm>
            <a:custGeom>
              <a:avLst/>
              <a:gdLst>
                <a:gd name="T0" fmla="*/ 6 w 12"/>
                <a:gd name="T1" fmla="*/ 15 h 12"/>
                <a:gd name="T2" fmla="*/ 6 w 12"/>
                <a:gd name="T3" fmla="*/ 15 h 12"/>
                <a:gd name="T4" fmla="*/ 0 w 12"/>
                <a:gd name="T5" fmla="*/ 0 h 12"/>
                <a:gd name="T6" fmla="*/ 0 w 12"/>
                <a:gd name="T7" fmla="*/ 15 h 12"/>
                <a:gd name="T8" fmla="*/ 0 w 12"/>
                <a:gd name="T9" fmla="*/ 24 h 12"/>
                <a:gd name="T10" fmla="*/ 6 w 12"/>
                <a:gd name="T11" fmla="*/ 15 h 12"/>
                <a:gd name="T12" fmla="*/ 6 w 12"/>
                <a:gd name="T13" fmla="*/ 1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6"/>
                  </a:moveTo>
                  <a:lnTo>
                    <a:pt x="12" y="6"/>
                  </a:lnTo>
                  <a:lnTo>
                    <a:pt x="0" y="0"/>
                  </a:lnTo>
                  <a:lnTo>
                    <a:pt x="0" y="6"/>
                  </a:lnTo>
                  <a:lnTo>
                    <a:pt x="0" y="12"/>
                  </a:lnTo>
                  <a:lnTo>
                    <a:pt x="6" y="6"/>
                  </a:lnTo>
                  <a:lnTo>
                    <a:pt x="12" y="6"/>
                  </a:lnTo>
                  <a:close/>
                </a:path>
              </a:pathLst>
            </a:custGeom>
            <a:solidFill>
              <a:srgbClr val="C0C0C0"/>
            </a:solidFill>
            <a:ln w="9525">
              <a:solidFill>
                <a:srgbClr val="000000"/>
              </a:solidFill>
              <a:prstDash val="solid"/>
              <a:round/>
              <a:headEnd/>
              <a:tailEnd/>
            </a:ln>
          </p:spPr>
          <p:txBody>
            <a:bodyPr/>
            <a:lstStyle/>
            <a:p>
              <a:endParaRPr lang="en-US"/>
            </a:p>
          </p:txBody>
        </p:sp>
        <p:sp>
          <p:nvSpPr>
            <p:cNvPr id="11741" name="Freeform 495"/>
            <p:cNvSpPr>
              <a:spLocks noChangeAspect="1"/>
            </p:cNvSpPr>
            <p:nvPr/>
          </p:nvSpPr>
          <p:spPr bwMode="auto">
            <a:xfrm>
              <a:off x="546" y="1351"/>
              <a:ext cx="19" cy="14"/>
            </a:xfrm>
            <a:custGeom>
              <a:avLst/>
              <a:gdLst>
                <a:gd name="T0" fmla="*/ 27 w 18"/>
                <a:gd name="T1" fmla="*/ 0 h 12"/>
                <a:gd name="T2" fmla="*/ 0 w 18"/>
                <a:gd name="T3" fmla="*/ 48 h 12"/>
                <a:gd name="T4" fmla="*/ 21 w 18"/>
                <a:gd name="T5" fmla="*/ 0 h 12"/>
                <a:gd name="T6" fmla="*/ 27 w 1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2">
                  <a:moveTo>
                    <a:pt x="18" y="0"/>
                  </a:moveTo>
                  <a:lnTo>
                    <a:pt x="0" y="12"/>
                  </a:lnTo>
                  <a:lnTo>
                    <a:pt x="12" y="0"/>
                  </a:lnTo>
                  <a:lnTo>
                    <a:pt x="18" y="0"/>
                  </a:lnTo>
                  <a:close/>
                </a:path>
              </a:pathLst>
            </a:custGeom>
            <a:solidFill>
              <a:srgbClr val="C0C0C0"/>
            </a:solidFill>
            <a:ln w="9525">
              <a:solidFill>
                <a:srgbClr val="000000"/>
              </a:solidFill>
              <a:prstDash val="solid"/>
              <a:round/>
              <a:headEnd/>
              <a:tailEnd/>
            </a:ln>
          </p:spPr>
          <p:txBody>
            <a:bodyPr/>
            <a:lstStyle/>
            <a:p>
              <a:endParaRPr lang="en-US"/>
            </a:p>
          </p:txBody>
        </p:sp>
        <p:sp>
          <p:nvSpPr>
            <p:cNvPr id="11742" name="Freeform 496"/>
            <p:cNvSpPr>
              <a:spLocks noChangeAspect="1"/>
            </p:cNvSpPr>
            <p:nvPr/>
          </p:nvSpPr>
          <p:spPr bwMode="auto">
            <a:xfrm>
              <a:off x="1309" y="1688"/>
              <a:ext cx="42" cy="14"/>
            </a:xfrm>
            <a:custGeom>
              <a:avLst/>
              <a:gdLst>
                <a:gd name="T0" fmla="*/ 50 w 41"/>
                <a:gd name="T1" fmla="*/ 25 h 12"/>
                <a:gd name="T2" fmla="*/ 38 w 41"/>
                <a:gd name="T3" fmla="*/ 25 h 12"/>
                <a:gd name="T4" fmla="*/ 38 w 41"/>
                <a:gd name="T5" fmla="*/ 0 h 12"/>
                <a:gd name="T6" fmla="*/ 0 w 41"/>
                <a:gd name="T7" fmla="*/ 48 h 12"/>
                <a:gd name="T8" fmla="*/ 32 w 41"/>
                <a:gd name="T9" fmla="*/ 25 h 12"/>
                <a:gd name="T10" fmla="*/ 50 w 41"/>
                <a:gd name="T11" fmla="*/ 25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2">
                  <a:moveTo>
                    <a:pt x="41" y="6"/>
                  </a:moveTo>
                  <a:lnTo>
                    <a:pt x="29" y="6"/>
                  </a:lnTo>
                  <a:lnTo>
                    <a:pt x="29" y="0"/>
                  </a:lnTo>
                  <a:lnTo>
                    <a:pt x="0" y="12"/>
                  </a:lnTo>
                  <a:lnTo>
                    <a:pt x="23" y="6"/>
                  </a:lnTo>
                  <a:lnTo>
                    <a:pt x="41" y="6"/>
                  </a:lnTo>
                  <a:close/>
                </a:path>
              </a:pathLst>
            </a:custGeom>
            <a:solidFill>
              <a:srgbClr val="C0C0C0"/>
            </a:solidFill>
            <a:ln w="9525">
              <a:solidFill>
                <a:srgbClr val="000000"/>
              </a:solidFill>
              <a:prstDash val="solid"/>
              <a:round/>
              <a:headEnd/>
              <a:tailEnd/>
            </a:ln>
          </p:spPr>
          <p:txBody>
            <a:bodyPr/>
            <a:lstStyle/>
            <a:p>
              <a:endParaRPr lang="en-US"/>
            </a:p>
          </p:txBody>
        </p:sp>
        <p:sp>
          <p:nvSpPr>
            <p:cNvPr id="11743" name="Freeform 497"/>
            <p:cNvSpPr>
              <a:spLocks noChangeAspect="1"/>
            </p:cNvSpPr>
            <p:nvPr/>
          </p:nvSpPr>
          <p:spPr bwMode="auto">
            <a:xfrm>
              <a:off x="2226" y="1991"/>
              <a:ext cx="151" cy="155"/>
            </a:xfrm>
            <a:custGeom>
              <a:avLst/>
              <a:gdLst>
                <a:gd name="T0" fmla="*/ 6 w 149"/>
                <a:gd name="T1" fmla="*/ 359 h 138"/>
                <a:gd name="T2" fmla="*/ 0 w 149"/>
                <a:gd name="T3" fmla="*/ 391 h 138"/>
                <a:gd name="T4" fmla="*/ 0 w 149"/>
                <a:gd name="T5" fmla="*/ 359 h 138"/>
                <a:gd name="T6" fmla="*/ 12 w 149"/>
                <a:gd name="T7" fmla="*/ 291 h 138"/>
                <a:gd name="T8" fmla="*/ 24 w 149"/>
                <a:gd name="T9" fmla="*/ 222 h 138"/>
                <a:gd name="T10" fmla="*/ 24 w 149"/>
                <a:gd name="T11" fmla="*/ 222 h 138"/>
                <a:gd name="T12" fmla="*/ 36 w 149"/>
                <a:gd name="T13" fmla="*/ 185 h 138"/>
                <a:gd name="T14" fmla="*/ 51 w 149"/>
                <a:gd name="T15" fmla="*/ 140 h 138"/>
                <a:gd name="T16" fmla="*/ 57 w 149"/>
                <a:gd name="T17" fmla="*/ 102 h 138"/>
                <a:gd name="T18" fmla="*/ 69 w 149"/>
                <a:gd name="T19" fmla="*/ 69 h 138"/>
                <a:gd name="T20" fmla="*/ 81 w 149"/>
                <a:gd name="T21" fmla="*/ 0 h 138"/>
                <a:gd name="T22" fmla="*/ 167 w 149"/>
                <a:gd name="T23" fmla="*/ 0 h 138"/>
                <a:gd name="T24" fmla="*/ 167 w 149"/>
                <a:gd name="T25" fmla="*/ 17 h 138"/>
                <a:gd name="T26" fmla="*/ 167 w 149"/>
                <a:gd name="T27" fmla="*/ 102 h 138"/>
                <a:gd name="T28" fmla="*/ 98 w 149"/>
                <a:gd name="T29" fmla="*/ 102 h 138"/>
                <a:gd name="T30" fmla="*/ 98 w 149"/>
                <a:gd name="T31" fmla="*/ 170 h 138"/>
                <a:gd name="T32" fmla="*/ 98 w 149"/>
                <a:gd name="T33" fmla="*/ 241 h 138"/>
                <a:gd name="T34" fmla="*/ 81 w 149"/>
                <a:gd name="T35" fmla="*/ 274 h 138"/>
                <a:gd name="T36" fmla="*/ 81 w 149"/>
                <a:gd name="T37" fmla="*/ 308 h 138"/>
                <a:gd name="T38" fmla="*/ 81 w 149"/>
                <a:gd name="T39" fmla="*/ 359 h 138"/>
                <a:gd name="T40" fmla="*/ 6 w 149"/>
                <a:gd name="T41" fmla="*/ 359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138">
                  <a:moveTo>
                    <a:pt x="6" y="126"/>
                  </a:moveTo>
                  <a:lnTo>
                    <a:pt x="0" y="138"/>
                  </a:lnTo>
                  <a:lnTo>
                    <a:pt x="0" y="126"/>
                  </a:lnTo>
                  <a:lnTo>
                    <a:pt x="12" y="102"/>
                  </a:lnTo>
                  <a:lnTo>
                    <a:pt x="24" y="78"/>
                  </a:lnTo>
                  <a:lnTo>
                    <a:pt x="36" y="66"/>
                  </a:lnTo>
                  <a:lnTo>
                    <a:pt x="42" y="48"/>
                  </a:lnTo>
                  <a:lnTo>
                    <a:pt x="48" y="36"/>
                  </a:lnTo>
                  <a:lnTo>
                    <a:pt x="60" y="24"/>
                  </a:lnTo>
                  <a:lnTo>
                    <a:pt x="72" y="0"/>
                  </a:lnTo>
                  <a:lnTo>
                    <a:pt x="149" y="0"/>
                  </a:lnTo>
                  <a:lnTo>
                    <a:pt x="149" y="6"/>
                  </a:lnTo>
                  <a:lnTo>
                    <a:pt x="149" y="36"/>
                  </a:lnTo>
                  <a:lnTo>
                    <a:pt x="89" y="36"/>
                  </a:lnTo>
                  <a:lnTo>
                    <a:pt x="89" y="60"/>
                  </a:lnTo>
                  <a:lnTo>
                    <a:pt x="89" y="84"/>
                  </a:lnTo>
                  <a:lnTo>
                    <a:pt x="72" y="96"/>
                  </a:lnTo>
                  <a:lnTo>
                    <a:pt x="72" y="108"/>
                  </a:lnTo>
                  <a:lnTo>
                    <a:pt x="72" y="126"/>
                  </a:lnTo>
                  <a:lnTo>
                    <a:pt x="6" y="126"/>
                  </a:lnTo>
                  <a:close/>
                </a:path>
              </a:pathLst>
            </a:custGeom>
            <a:solidFill>
              <a:srgbClr val="E1E1E1"/>
            </a:solidFill>
            <a:ln w="9525">
              <a:solidFill>
                <a:srgbClr val="000000"/>
              </a:solidFill>
              <a:prstDash val="solid"/>
              <a:round/>
              <a:headEnd/>
              <a:tailEnd/>
            </a:ln>
          </p:spPr>
          <p:txBody>
            <a:bodyPr/>
            <a:lstStyle/>
            <a:p>
              <a:endParaRPr lang="en-US"/>
            </a:p>
          </p:txBody>
        </p:sp>
        <p:sp>
          <p:nvSpPr>
            <p:cNvPr id="11744" name="Freeform 498"/>
            <p:cNvSpPr>
              <a:spLocks noChangeAspect="1"/>
            </p:cNvSpPr>
            <p:nvPr/>
          </p:nvSpPr>
          <p:spPr bwMode="auto">
            <a:xfrm>
              <a:off x="2171" y="805"/>
              <a:ext cx="1454" cy="1"/>
            </a:xfrm>
            <a:custGeom>
              <a:avLst/>
              <a:gdLst>
                <a:gd name="T0" fmla="*/ 0 w 1435"/>
                <a:gd name="T1" fmla="*/ 0 h 1"/>
                <a:gd name="T2" fmla="*/ 1616 w 1435"/>
                <a:gd name="T3" fmla="*/ 0 h 1"/>
                <a:gd name="T4" fmla="*/ 0 w 1435"/>
                <a:gd name="T5" fmla="*/ 0 h 1"/>
                <a:gd name="T6" fmla="*/ 0 60000 65536"/>
                <a:gd name="T7" fmla="*/ 0 60000 65536"/>
                <a:gd name="T8" fmla="*/ 0 60000 65536"/>
              </a:gdLst>
              <a:ahLst/>
              <a:cxnLst>
                <a:cxn ang="T6">
                  <a:pos x="T0" y="T1"/>
                </a:cxn>
                <a:cxn ang="T7">
                  <a:pos x="T2" y="T3"/>
                </a:cxn>
                <a:cxn ang="T8">
                  <a:pos x="T4" y="T5"/>
                </a:cxn>
              </a:cxnLst>
              <a:rect l="0" t="0" r="r" b="b"/>
              <a:pathLst>
                <a:path w="1435" h="1">
                  <a:moveTo>
                    <a:pt x="0" y="0"/>
                  </a:moveTo>
                  <a:lnTo>
                    <a:pt x="1435"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45" name="Freeform 499"/>
            <p:cNvSpPr>
              <a:spLocks noChangeAspect="1"/>
            </p:cNvSpPr>
            <p:nvPr/>
          </p:nvSpPr>
          <p:spPr bwMode="auto">
            <a:xfrm>
              <a:off x="4364" y="2537"/>
              <a:ext cx="67" cy="74"/>
            </a:xfrm>
            <a:custGeom>
              <a:avLst/>
              <a:gdLst>
                <a:gd name="T0" fmla="*/ 45 w 66"/>
                <a:gd name="T1" fmla="*/ 185 h 66"/>
                <a:gd name="T2" fmla="*/ 63 w 66"/>
                <a:gd name="T3" fmla="*/ 151 h 66"/>
                <a:gd name="T4" fmla="*/ 75 w 66"/>
                <a:gd name="T5" fmla="*/ 101 h 66"/>
                <a:gd name="T6" fmla="*/ 63 w 66"/>
                <a:gd name="T7" fmla="*/ 34 h 66"/>
                <a:gd name="T8" fmla="*/ 45 w 66"/>
                <a:gd name="T9" fmla="*/ 0 h 66"/>
                <a:gd name="T10" fmla="*/ 12 w 66"/>
                <a:gd name="T11" fmla="*/ 34 h 66"/>
                <a:gd name="T12" fmla="*/ 0 w 66"/>
                <a:gd name="T13" fmla="*/ 101 h 66"/>
                <a:gd name="T14" fmla="*/ 12 w 66"/>
                <a:gd name="T15" fmla="*/ 151 h 66"/>
                <a:gd name="T16" fmla="*/ 45 w 66"/>
                <a:gd name="T17" fmla="*/ 185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66">
                  <a:moveTo>
                    <a:pt x="36" y="66"/>
                  </a:moveTo>
                  <a:lnTo>
                    <a:pt x="54" y="54"/>
                  </a:lnTo>
                  <a:lnTo>
                    <a:pt x="66" y="36"/>
                  </a:lnTo>
                  <a:lnTo>
                    <a:pt x="54" y="12"/>
                  </a:lnTo>
                  <a:lnTo>
                    <a:pt x="36" y="0"/>
                  </a:lnTo>
                  <a:lnTo>
                    <a:pt x="12" y="12"/>
                  </a:lnTo>
                  <a:lnTo>
                    <a:pt x="0" y="36"/>
                  </a:lnTo>
                  <a:lnTo>
                    <a:pt x="12" y="54"/>
                  </a:lnTo>
                  <a:lnTo>
                    <a:pt x="36" y="66"/>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46" name="Freeform 500"/>
            <p:cNvSpPr>
              <a:spLocks noChangeAspect="1"/>
            </p:cNvSpPr>
            <p:nvPr/>
          </p:nvSpPr>
          <p:spPr bwMode="auto">
            <a:xfrm>
              <a:off x="1401" y="2186"/>
              <a:ext cx="66" cy="61"/>
            </a:xfrm>
            <a:custGeom>
              <a:avLst/>
              <a:gdLst>
                <a:gd name="T0" fmla="*/ 30 w 66"/>
                <a:gd name="T1" fmla="*/ 162 h 54"/>
                <a:gd name="T2" fmla="*/ 36 w 66"/>
                <a:gd name="T3" fmla="*/ 162 h 54"/>
                <a:gd name="T4" fmla="*/ 54 w 66"/>
                <a:gd name="T5" fmla="*/ 143 h 54"/>
                <a:gd name="T6" fmla="*/ 66 w 66"/>
                <a:gd name="T7" fmla="*/ 89 h 54"/>
                <a:gd name="T8" fmla="*/ 54 w 66"/>
                <a:gd name="T9" fmla="*/ 18 h 54"/>
                <a:gd name="T10" fmla="*/ 36 w 66"/>
                <a:gd name="T11" fmla="*/ 0 h 54"/>
                <a:gd name="T12" fmla="*/ 30 w 66"/>
                <a:gd name="T13" fmla="*/ 0 h 54"/>
                <a:gd name="T14" fmla="*/ 12 w 66"/>
                <a:gd name="T15" fmla="*/ 18 h 54"/>
                <a:gd name="T16" fmla="*/ 0 w 66"/>
                <a:gd name="T17" fmla="*/ 89 h 54"/>
                <a:gd name="T18" fmla="*/ 12 w 66"/>
                <a:gd name="T19" fmla="*/ 143 h 54"/>
                <a:gd name="T20" fmla="*/ 30 w 66"/>
                <a:gd name="T21" fmla="*/ 162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54">
                  <a:moveTo>
                    <a:pt x="30" y="54"/>
                  </a:moveTo>
                  <a:lnTo>
                    <a:pt x="36" y="54"/>
                  </a:lnTo>
                  <a:lnTo>
                    <a:pt x="54" y="48"/>
                  </a:lnTo>
                  <a:lnTo>
                    <a:pt x="66" y="30"/>
                  </a:lnTo>
                  <a:lnTo>
                    <a:pt x="54" y="6"/>
                  </a:lnTo>
                  <a:lnTo>
                    <a:pt x="36" y="0"/>
                  </a:lnTo>
                  <a:lnTo>
                    <a:pt x="30" y="0"/>
                  </a:lnTo>
                  <a:lnTo>
                    <a:pt x="12" y="6"/>
                  </a:lnTo>
                  <a:lnTo>
                    <a:pt x="0" y="30"/>
                  </a:lnTo>
                  <a:lnTo>
                    <a:pt x="12" y="48"/>
                  </a:lnTo>
                  <a:lnTo>
                    <a:pt x="30" y="54"/>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47" name="Freeform 501"/>
            <p:cNvSpPr>
              <a:spLocks noChangeAspect="1"/>
            </p:cNvSpPr>
            <p:nvPr/>
          </p:nvSpPr>
          <p:spPr bwMode="auto">
            <a:xfrm>
              <a:off x="1276" y="2323"/>
              <a:ext cx="23" cy="20"/>
            </a:xfrm>
            <a:custGeom>
              <a:avLst/>
              <a:gdLst>
                <a:gd name="T0" fmla="*/ 15 w 24"/>
                <a:gd name="T1" fmla="*/ 16 h 18"/>
                <a:gd name="T2" fmla="*/ 12 w 24"/>
                <a:gd name="T3" fmla="*/ 0 h 18"/>
                <a:gd name="T4" fmla="*/ 0 w 24"/>
                <a:gd name="T5" fmla="*/ 0 h 18"/>
                <a:gd name="T6" fmla="*/ 0 w 24"/>
                <a:gd name="T7" fmla="*/ 46 h 18"/>
                <a:gd name="T8" fmla="*/ 12 w 24"/>
                <a:gd name="T9" fmla="*/ 46 h 18"/>
                <a:gd name="T10" fmla="*/ 15 w 24"/>
                <a:gd name="T11" fmla="*/ 16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6"/>
                  </a:moveTo>
                  <a:lnTo>
                    <a:pt x="12" y="0"/>
                  </a:lnTo>
                  <a:lnTo>
                    <a:pt x="0" y="0"/>
                  </a:lnTo>
                  <a:lnTo>
                    <a:pt x="0" y="18"/>
                  </a:lnTo>
                  <a:lnTo>
                    <a:pt x="12" y="18"/>
                  </a:lnTo>
                  <a:lnTo>
                    <a:pt x="24" y="6"/>
                  </a:lnTo>
                  <a:close/>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48" name="Freeform 502"/>
            <p:cNvSpPr>
              <a:spLocks noChangeAspect="1"/>
            </p:cNvSpPr>
            <p:nvPr/>
          </p:nvSpPr>
          <p:spPr bwMode="auto">
            <a:xfrm>
              <a:off x="2827" y="1636"/>
              <a:ext cx="31" cy="35"/>
            </a:xfrm>
            <a:custGeom>
              <a:avLst/>
              <a:gdLst>
                <a:gd name="T0" fmla="*/ 17 w 27"/>
                <a:gd name="T1" fmla="*/ 1 h 35"/>
                <a:gd name="T2" fmla="*/ 17 w 27"/>
                <a:gd name="T3" fmla="*/ 8 h 35"/>
                <a:gd name="T4" fmla="*/ 17 w 27"/>
                <a:gd name="T5" fmla="*/ 1 h 35"/>
                <a:gd name="T6" fmla="*/ 0 w 27"/>
                <a:gd name="T7" fmla="*/ 8 h 35"/>
                <a:gd name="T8" fmla="*/ 0 w 27"/>
                <a:gd name="T9" fmla="*/ 8 h 35"/>
                <a:gd name="T10" fmla="*/ 0 w 27"/>
                <a:gd name="T11" fmla="*/ 15 h 35"/>
                <a:gd name="T12" fmla="*/ 0 w 27"/>
                <a:gd name="T13" fmla="*/ 21 h 35"/>
                <a:gd name="T14" fmla="*/ 0 w 27"/>
                <a:gd name="T15" fmla="*/ 21 h 35"/>
                <a:gd name="T16" fmla="*/ 39 w 27"/>
                <a:gd name="T17" fmla="*/ 28 h 35"/>
                <a:gd name="T18" fmla="*/ 39 w 27"/>
                <a:gd name="T19" fmla="*/ 35 h 35"/>
                <a:gd name="T20" fmla="*/ 55 w 27"/>
                <a:gd name="T21" fmla="*/ 21 h 35"/>
                <a:gd name="T22" fmla="*/ 69 w 27"/>
                <a:gd name="T23" fmla="*/ 16 h 35"/>
                <a:gd name="T24" fmla="*/ 94 w 27"/>
                <a:gd name="T25" fmla="*/ 21 h 35"/>
                <a:gd name="T26" fmla="*/ 60 w 27"/>
                <a:gd name="T27" fmla="*/ 12 h 35"/>
                <a:gd name="T28" fmla="*/ 42 w 27"/>
                <a:gd name="T29" fmla="*/ 6 h 35"/>
                <a:gd name="T30" fmla="*/ 39 w 27"/>
                <a:gd name="T31" fmla="*/ 0 h 35"/>
                <a:gd name="T32" fmla="*/ 17 w 27"/>
                <a:gd name="T33" fmla="*/ 1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35">
                  <a:moveTo>
                    <a:pt x="5" y="1"/>
                  </a:moveTo>
                  <a:lnTo>
                    <a:pt x="5" y="8"/>
                  </a:lnTo>
                  <a:lnTo>
                    <a:pt x="5" y="1"/>
                  </a:lnTo>
                  <a:lnTo>
                    <a:pt x="0" y="8"/>
                  </a:lnTo>
                  <a:lnTo>
                    <a:pt x="0" y="15"/>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990033"/>
            </a:solidFill>
            <a:ln w="9525">
              <a:solidFill>
                <a:srgbClr val="000000"/>
              </a:solidFill>
              <a:prstDash val="solid"/>
              <a:round/>
              <a:headEnd/>
              <a:tailEnd/>
            </a:ln>
          </p:spPr>
          <p:txBody>
            <a:bodyPr/>
            <a:lstStyle/>
            <a:p>
              <a:endParaRPr lang="en-US"/>
            </a:p>
          </p:txBody>
        </p:sp>
        <p:sp>
          <p:nvSpPr>
            <p:cNvPr id="11749" name="Freeform 503"/>
            <p:cNvSpPr>
              <a:spLocks noChangeAspect="1"/>
            </p:cNvSpPr>
            <p:nvPr/>
          </p:nvSpPr>
          <p:spPr bwMode="auto">
            <a:xfrm>
              <a:off x="2831" y="1584"/>
              <a:ext cx="73" cy="87"/>
            </a:xfrm>
            <a:custGeom>
              <a:avLst/>
              <a:gdLst>
                <a:gd name="T0" fmla="*/ 30 w 65"/>
                <a:gd name="T1" fmla="*/ 19 h 87"/>
                <a:gd name="T2" fmla="*/ 30 w 65"/>
                <a:gd name="T3" fmla="*/ 19 h 87"/>
                <a:gd name="T4" fmla="*/ 15 w 65"/>
                <a:gd name="T5" fmla="*/ 19 h 87"/>
                <a:gd name="T6" fmla="*/ 15 w 65"/>
                <a:gd name="T7" fmla="*/ 26 h 87"/>
                <a:gd name="T8" fmla="*/ 30 w 65"/>
                <a:gd name="T9" fmla="*/ 26 h 87"/>
                <a:gd name="T10" fmla="*/ 30 w 65"/>
                <a:gd name="T11" fmla="*/ 26 h 87"/>
                <a:gd name="T12" fmla="*/ 15 w 65"/>
                <a:gd name="T13" fmla="*/ 33 h 87"/>
                <a:gd name="T14" fmla="*/ 15 w 65"/>
                <a:gd name="T15" fmla="*/ 33 h 87"/>
                <a:gd name="T16" fmla="*/ 15 w 65"/>
                <a:gd name="T17" fmla="*/ 40 h 87"/>
                <a:gd name="T18" fmla="*/ 30 w 65"/>
                <a:gd name="T19" fmla="*/ 40 h 87"/>
                <a:gd name="T20" fmla="*/ 44 w 65"/>
                <a:gd name="T21" fmla="*/ 46 h 87"/>
                <a:gd name="T22" fmla="*/ 30 w 65"/>
                <a:gd name="T23" fmla="*/ 46 h 87"/>
                <a:gd name="T24" fmla="*/ 30 w 65"/>
                <a:gd name="T25" fmla="*/ 53 h 87"/>
                <a:gd name="T26" fmla="*/ 30 w 65"/>
                <a:gd name="T27" fmla="*/ 53 h 87"/>
                <a:gd name="T28" fmla="*/ 38 w 65"/>
                <a:gd name="T29" fmla="*/ 64 h 87"/>
                <a:gd name="T30" fmla="*/ 48 w 65"/>
                <a:gd name="T31" fmla="*/ 69 h 87"/>
                <a:gd name="T32" fmla="*/ 55 w 65"/>
                <a:gd name="T33" fmla="*/ 70 h 87"/>
                <a:gd name="T34" fmla="*/ 62 w 65"/>
                <a:gd name="T35" fmla="*/ 73 h 87"/>
                <a:gd name="T36" fmla="*/ 62 w 65"/>
                <a:gd name="T37" fmla="*/ 78 h 87"/>
                <a:gd name="T38" fmla="*/ 55 w 65"/>
                <a:gd name="T39" fmla="*/ 73 h 87"/>
                <a:gd name="T40" fmla="*/ 77 w 65"/>
                <a:gd name="T41" fmla="*/ 80 h 87"/>
                <a:gd name="T42" fmla="*/ 94 w 65"/>
                <a:gd name="T43" fmla="*/ 87 h 87"/>
                <a:gd name="T44" fmla="*/ 109 w 65"/>
                <a:gd name="T45" fmla="*/ 87 h 87"/>
                <a:gd name="T46" fmla="*/ 109 w 65"/>
                <a:gd name="T47" fmla="*/ 87 h 87"/>
                <a:gd name="T48" fmla="*/ 122 w 65"/>
                <a:gd name="T49" fmla="*/ 87 h 87"/>
                <a:gd name="T50" fmla="*/ 122 w 65"/>
                <a:gd name="T51" fmla="*/ 87 h 87"/>
                <a:gd name="T52" fmla="*/ 142 w 65"/>
                <a:gd name="T53" fmla="*/ 87 h 87"/>
                <a:gd name="T54" fmla="*/ 142 w 65"/>
                <a:gd name="T55" fmla="*/ 87 h 87"/>
                <a:gd name="T56" fmla="*/ 154 w 65"/>
                <a:gd name="T57" fmla="*/ 80 h 87"/>
                <a:gd name="T58" fmla="*/ 154 w 65"/>
                <a:gd name="T59" fmla="*/ 80 h 87"/>
                <a:gd name="T60" fmla="*/ 184 w 65"/>
                <a:gd name="T61" fmla="*/ 67 h 87"/>
                <a:gd name="T62" fmla="*/ 154 w 65"/>
                <a:gd name="T63" fmla="*/ 53 h 87"/>
                <a:gd name="T64" fmla="*/ 168 w 65"/>
                <a:gd name="T65" fmla="*/ 40 h 87"/>
                <a:gd name="T66" fmla="*/ 154 w 65"/>
                <a:gd name="T67" fmla="*/ 33 h 87"/>
                <a:gd name="T68" fmla="*/ 142 w 65"/>
                <a:gd name="T69" fmla="*/ 33 h 87"/>
                <a:gd name="T70" fmla="*/ 142 w 65"/>
                <a:gd name="T71" fmla="*/ 33 h 87"/>
                <a:gd name="T72" fmla="*/ 109 w 65"/>
                <a:gd name="T73" fmla="*/ 26 h 87"/>
                <a:gd name="T74" fmla="*/ 62 w 65"/>
                <a:gd name="T75" fmla="*/ 0 h 87"/>
                <a:gd name="T76" fmla="*/ 0 w 65"/>
                <a:gd name="T77" fmla="*/ 6 h 87"/>
                <a:gd name="T78" fmla="*/ 0 w 65"/>
                <a:gd name="T79" fmla="*/ 12 h 87"/>
                <a:gd name="T80" fmla="*/ 15 w 65"/>
                <a:gd name="T81" fmla="*/ 12 h 87"/>
                <a:gd name="T82" fmla="*/ 0 w 65"/>
                <a:gd name="T83" fmla="*/ 12 h 87"/>
                <a:gd name="T84" fmla="*/ 15 w 65"/>
                <a:gd name="T85" fmla="*/ 19 h 87"/>
                <a:gd name="T86" fmla="*/ 30 w 65"/>
                <a:gd name="T87" fmla="*/ 19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5" h="87">
                  <a:moveTo>
                    <a:pt x="11" y="19"/>
                  </a:moveTo>
                  <a:lnTo>
                    <a:pt x="11" y="19"/>
                  </a:lnTo>
                  <a:lnTo>
                    <a:pt x="5" y="19"/>
                  </a:lnTo>
                  <a:lnTo>
                    <a:pt x="5" y="26"/>
                  </a:lnTo>
                  <a:lnTo>
                    <a:pt x="11" y="26"/>
                  </a:lnTo>
                  <a:lnTo>
                    <a:pt x="5" y="33"/>
                  </a:lnTo>
                  <a:lnTo>
                    <a:pt x="5" y="40"/>
                  </a:lnTo>
                  <a:lnTo>
                    <a:pt x="11" y="40"/>
                  </a:lnTo>
                  <a:lnTo>
                    <a:pt x="16" y="46"/>
                  </a:lnTo>
                  <a:lnTo>
                    <a:pt x="11" y="46"/>
                  </a:lnTo>
                  <a:lnTo>
                    <a:pt x="11" y="53"/>
                  </a:lnTo>
                  <a:lnTo>
                    <a:pt x="13" y="64"/>
                  </a:lnTo>
                  <a:lnTo>
                    <a:pt x="17" y="69"/>
                  </a:lnTo>
                  <a:lnTo>
                    <a:pt x="20" y="70"/>
                  </a:lnTo>
                  <a:lnTo>
                    <a:pt x="22" y="73"/>
                  </a:lnTo>
                  <a:lnTo>
                    <a:pt x="22" y="78"/>
                  </a:lnTo>
                  <a:lnTo>
                    <a:pt x="20" y="73"/>
                  </a:lnTo>
                  <a:lnTo>
                    <a:pt x="27" y="80"/>
                  </a:lnTo>
                  <a:lnTo>
                    <a:pt x="33" y="87"/>
                  </a:lnTo>
                  <a:lnTo>
                    <a:pt x="38" y="87"/>
                  </a:lnTo>
                  <a:lnTo>
                    <a:pt x="43" y="87"/>
                  </a:lnTo>
                  <a:lnTo>
                    <a:pt x="49" y="87"/>
                  </a:lnTo>
                  <a:lnTo>
                    <a:pt x="54" y="80"/>
                  </a:lnTo>
                  <a:lnTo>
                    <a:pt x="65" y="67"/>
                  </a:lnTo>
                  <a:lnTo>
                    <a:pt x="54" y="53"/>
                  </a:lnTo>
                  <a:lnTo>
                    <a:pt x="60" y="40"/>
                  </a:lnTo>
                  <a:lnTo>
                    <a:pt x="54" y="33"/>
                  </a:lnTo>
                  <a:lnTo>
                    <a:pt x="49" y="33"/>
                  </a:lnTo>
                  <a:lnTo>
                    <a:pt x="38" y="26"/>
                  </a:lnTo>
                  <a:lnTo>
                    <a:pt x="22" y="0"/>
                  </a:lnTo>
                  <a:lnTo>
                    <a:pt x="0" y="6"/>
                  </a:lnTo>
                  <a:lnTo>
                    <a:pt x="0" y="12"/>
                  </a:lnTo>
                  <a:lnTo>
                    <a:pt x="5" y="12"/>
                  </a:lnTo>
                  <a:lnTo>
                    <a:pt x="0" y="12"/>
                  </a:lnTo>
                  <a:lnTo>
                    <a:pt x="5" y="19"/>
                  </a:lnTo>
                  <a:lnTo>
                    <a:pt x="11" y="19"/>
                  </a:lnTo>
                  <a:close/>
                </a:path>
              </a:pathLst>
            </a:custGeom>
            <a:solidFill>
              <a:srgbClr val="990033"/>
            </a:solidFill>
            <a:ln w="9525">
              <a:solidFill>
                <a:srgbClr val="000000"/>
              </a:solidFill>
              <a:prstDash val="solid"/>
              <a:round/>
              <a:headEnd/>
              <a:tailEnd/>
            </a:ln>
          </p:spPr>
          <p:txBody>
            <a:bodyPr/>
            <a:lstStyle/>
            <a:p>
              <a:endParaRPr lang="en-US"/>
            </a:p>
          </p:txBody>
        </p:sp>
        <p:sp>
          <p:nvSpPr>
            <p:cNvPr id="11750" name="Freeform 504"/>
            <p:cNvSpPr>
              <a:spLocks noChangeAspect="1"/>
            </p:cNvSpPr>
            <p:nvPr/>
          </p:nvSpPr>
          <p:spPr bwMode="auto">
            <a:xfrm>
              <a:off x="2909" y="2084"/>
              <a:ext cx="289" cy="348"/>
            </a:xfrm>
            <a:custGeom>
              <a:avLst/>
              <a:gdLst>
                <a:gd name="T0" fmla="*/ 36 w 290"/>
                <a:gd name="T1" fmla="*/ 149 h 322"/>
                <a:gd name="T2" fmla="*/ 54 w 290"/>
                <a:gd name="T3" fmla="*/ 95 h 322"/>
                <a:gd name="T4" fmla="*/ 154 w 290"/>
                <a:gd name="T5" fmla="*/ 54 h 322"/>
                <a:gd name="T6" fmla="*/ 154 w 290"/>
                <a:gd name="T7" fmla="*/ 54 h 322"/>
                <a:gd name="T8" fmla="*/ 196 w 290"/>
                <a:gd name="T9" fmla="*/ 68 h 322"/>
                <a:gd name="T10" fmla="*/ 208 w 290"/>
                <a:gd name="T11" fmla="*/ 41 h 322"/>
                <a:gd name="T12" fmla="*/ 220 w 290"/>
                <a:gd name="T13" fmla="*/ 16 h 322"/>
                <a:gd name="T14" fmla="*/ 239 w 290"/>
                <a:gd name="T15" fmla="*/ 25 h 322"/>
                <a:gd name="T16" fmla="*/ 257 w 290"/>
                <a:gd name="T17" fmla="*/ 95 h 322"/>
                <a:gd name="T18" fmla="*/ 263 w 290"/>
                <a:gd name="T19" fmla="*/ 203 h 322"/>
                <a:gd name="T20" fmla="*/ 269 w 290"/>
                <a:gd name="T21" fmla="*/ 256 h 322"/>
                <a:gd name="T22" fmla="*/ 251 w 290"/>
                <a:gd name="T23" fmla="*/ 339 h 322"/>
                <a:gd name="T24" fmla="*/ 245 w 290"/>
                <a:gd name="T25" fmla="*/ 433 h 322"/>
                <a:gd name="T26" fmla="*/ 226 w 290"/>
                <a:gd name="T27" fmla="*/ 553 h 322"/>
                <a:gd name="T28" fmla="*/ 214 w 290"/>
                <a:gd name="T29" fmla="*/ 606 h 322"/>
                <a:gd name="T30" fmla="*/ 167 w 290"/>
                <a:gd name="T31" fmla="*/ 550 h 322"/>
                <a:gd name="T32" fmla="*/ 149 w 290"/>
                <a:gd name="T33" fmla="*/ 577 h 322"/>
                <a:gd name="T34" fmla="*/ 146 w 290"/>
                <a:gd name="T35" fmla="*/ 580 h 322"/>
                <a:gd name="T36" fmla="*/ 145 w 290"/>
                <a:gd name="T37" fmla="*/ 577 h 322"/>
                <a:gd name="T38" fmla="*/ 140 w 290"/>
                <a:gd name="T39" fmla="*/ 584 h 322"/>
                <a:gd name="T40" fmla="*/ 137 w 290"/>
                <a:gd name="T41" fmla="*/ 595 h 322"/>
                <a:gd name="T42" fmla="*/ 134 w 290"/>
                <a:gd name="T43" fmla="*/ 597 h 322"/>
                <a:gd name="T44" fmla="*/ 120 w 290"/>
                <a:gd name="T45" fmla="*/ 601 h 322"/>
                <a:gd name="T46" fmla="*/ 62 w 290"/>
                <a:gd name="T47" fmla="*/ 606 h 322"/>
                <a:gd name="T48" fmla="*/ 51 w 290"/>
                <a:gd name="T49" fmla="*/ 626 h 322"/>
                <a:gd name="T50" fmla="*/ 59 w 290"/>
                <a:gd name="T51" fmla="*/ 606 h 322"/>
                <a:gd name="T52" fmla="*/ 128 w 290"/>
                <a:gd name="T53" fmla="*/ 605 h 322"/>
                <a:gd name="T54" fmla="*/ 160 w 290"/>
                <a:gd name="T55" fmla="*/ 563 h 322"/>
                <a:gd name="T56" fmla="*/ 208 w 290"/>
                <a:gd name="T57" fmla="*/ 605 h 322"/>
                <a:gd name="T58" fmla="*/ 179 w 290"/>
                <a:gd name="T59" fmla="*/ 525 h 322"/>
                <a:gd name="T60" fmla="*/ 118 w 290"/>
                <a:gd name="T61" fmla="*/ 613 h 322"/>
                <a:gd name="T62" fmla="*/ 59 w 290"/>
                <a:gd name="T63" fmla="*/ 606 h 322"/>
                <a:gd name="T64" fmla="*/ 30 w 290"/>
                <a:gd name="T65" fmla="*/ 646 h 322"/>
                <a:gd name="T66" fmla="*/ 30 w 290"/>
                <a:gd name="T67" fmla="*/ 579 h 322"/>
                <a:gd name="T68" fmla="*/ 18 w 290"/>
                <a:gd name="T69" fmla="*/ 527 h 322"/>
                <a:gd name="T70" fmla="*/ 6 w 290"/>
                <a:gd name="T71" fmla="*/ 474 h 322"/>
                <a:gd name="T72" fmla="*/ 6 w 290"/>
                <a:gd name="T73" fmla="*/ 433 h 322"/>
                <a:gd name="T74" fmla="*/ 12 w 290"/>
                <a:gd name="T75" fmla="*/ 406 h 322"/>
                <a:gd name="T76" fmla="*/ 18 w 290"/>
                <a:gd name="T77" fmla="*/ 350 h 322"/>
                <a:gd name="T78" fmla="*/ 36 w 290"/>
                <a:gd name="T79" fmla="*/ 339 h 322"/>
                <a:gd name="T80" fmla="*/ 36 w 290"/>
                <a:gd name="T81" fmla="*/ 256 h 322"/>
                <a:gd name="T82" fmla="*/ 36 w 290"/>
                <a:gd name="T83" fmla="*/ 163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990033"/>
            </a:solidFill>
            <a:ln w="9525">
              <a:solidFill>
                <a:srgbClr val="000000"/>
              </a:solidFill>
              <a:prstDash val="solid"/>
              <a:round/>
              <a:headEnd/>
              <a:tailEnd/>
            </a:ln>
          </p:spPr>
          <p:txBody>
            <a:bodyPr/>
            <a:lstStyle/>
            <a:p>
              <a:endParaRPr lang="en-US"/>
            </a:p>
          </p:txBody>
        </p:sp>
        <p:sp>
          <p:nvSpPr>
            <p:cNvPr id="11751" name="Freeform 505"/>
            <p:cNvSpPr>
              <a:spLocks noChangeAspect="1"/>
            </p:cNvSpPr>
            <p:nvPr/>
          </p:nvSpPr>
          <p:spPr bwMode="auto">
            <a:xfrm>
              <a:off x="2959" y="2347"/>
              <a:ext cx="209" cy="198"/>
            </a:xfrm>
            <a:custGeom>
              <a:avLst/>
              <a:gdLst>
                <a:gd name="T0" fmla="*/ 12 w 210"/>
                <a:gd name="T1" fmla="*/ 78 h 183"/>
                <a:gd name="T2" fmla="*/ 76 w 210"/>
                <a:gd name="T3" fmla="*/ 90 h 183"/>
                <a:gd name="T4" fmla="*/ 105 w 210"/>
                <a:gd name="T5" fmla="*/ 67 h 183"/>
                <a:gd name="T6" fmla="*/ 136 w 210"/>
                <a:gd name="T7" fmla="*/ 2 h 183"/>
                <a:gd name="T8" fmla="*/ 165 w 210"/>
                <a:gd name="T9" fmla="*/ 84 h 183"/>
                <a:gd name="T10" fmla="*/ 169 w 210"/>
                <a:gd name="T11" fmla="*/ 90 h 183"/>
                <a:gd name="T12" fmla="*/ 146 w 210"/>
                <a:gd name="T13" fmla="*/ 168 h 183"/>
                <a:gd name="T14" fmla="*/ 152 w 210"/>
                <a:gd name="T15" fmla="*/ 182 h 183"/>
                <a:gd name="T16" fmla="*/ 170 w 210"/>
                <a:gd name="T17" fmla="*/ 206 h 183"/>
                <a:gd name="T18" fmla="*/ 176 w 210"/>
                <a:gd name="T19" fmla="*/ 235 h 183"/>
                <a:gd name="T20" fmla="*/ 188 w 210"/>
                <a:gd name="T21" fmla="*/ 275 h 183"/>
                <a:gd name="T22" fmla="*/ 195 w 210"/>
                <a:gd name="T23" fmla="*/ 275 h 183"/>
                <a:gd name="T24" fmla="*/ 201 w 210"/>
                <a:gd name="T25" fmla="*/ 318 h 183"/>
                <a:gd name="T26" fmla="*/ 170 w 210"/>
                <a:gd name="T27" fmla="*/ 318 h 183"/>
                <a:gd name="T28" fmla="*/ 164 w 210"/>
                <a:gd name="T29" fmla="*/ 330 h 183"/>
                <a:gd name="T30" fmla="*/ 158 w 210"/>
                <a:gd name="T31" fmla="*/ 357 h 183"/>
                <a:gd name="T32" fmla="*/ 140 w 210"/>
                <a:gd name="T33" fmla="*/ 357 h 183"/>
                <a:gd name="T34" fmla="*/ 128 w 210"/>
                <a:gd name="T35" fmla="*/ 357 h 183"/>
                <a:gd name="T36" fmla="*/ 128 w 210"/>
                <a:gd name="T37" fmla="*/ 357 h 183"/>
                <a:gd name="T38" fmla="*/ 116 w 210"/>
                <a:gd name="T39" fmla="*/ 357 h 183"/>
                <a:gd name="T40" fmla="*/ 110 w 210"/>
                <a:gd name="T41" fmla="*/ 372 h 183"/>
                <a:gd name="T42" fmla="*/ 105 w 210"/>
                <a:gd name="T43" fmla="*/ 345 h 183"/>
                <a:gd name="T44" fmla="*/ 94 w 210"/>
                <a:gd name="T45" fmla="*/ 318 h 183"/>
                <a:gd name="T46" fmla="*/ 88 w 210"/>
                <a:gd name="T47" fmla="*/ 330 h 183"/>
                <a:gd name="T48" fmla="*/ 76 w 210"/>
                <a:gd name="T49" fmla="*/ 330 h 183"/>
                <a:gd name="T50" fmla="*/ 64 w 210"/>
                <a:gd name="T51" fmla="*/ 302 h 183"/>
                <a:gd name="T52" fmla="*/ 58 w 210"/>
                <a:gd name="T53" fmla="*/ 302 h 183"/>
                <a:gd name="T54" fmla="*/ 58 w 210"/>
                <a:gd name="T55" fmla="*/ 275 h 183"/>
                <a:gd name="T56" fmla="*/ 46 w 210"/>
                <a:gd name="T57" fmla="*/ 249 h 183"/>
                <a:gd name="T58" fmla="*/ 40 w 210"/>
                <a:gd name="T59" fmla="*/ 235 h 183"/>
                <a:gd name="T60" fmla="*/ 22 w 210"/>
                <a:gd name="T61" fmla="*/ 197 h 183"/>
                <a:gd name="T62" fmla="*/ 22 w 210"/>
                <a:gd name="T63" fmla="*/ 182 h 183"/>
                <a:gd name="T64" fmla="*/ 20 w 210"/>
                <a:gd name="T65" fmla="*/ 170 h 183"/>
                <a:gd name="T66" fmla="*/ 3 w 210"/>
                <a:gd name="T67" fmla="*/ 153 h 183"/>
                <a:gd name="T68" fmla="*/ 3 w 210"/>
                <a:gd name="T69" fmla="*/ 141 h 183"/>
                <a:gd name="T70" fmla="*/ 0 w 210"/>
                <a:gd name="T71" fmla="*/ 133 h 183"/>
                <a:gd name="T72" fmla="*/ 15 w 210"/>
                <a:gd name="T73" fmla="*/ 84 h 183"/>
                <a:gd name="T74" fmla="*/ 20 w 210"/>
                <a:gd name="T75" fmla="*/ 83 h 183"/>
                <a:gd name="T76" fmla="*/ 41 w 210"/>
                <a:gd name="T77" fmla="*/ 83 h 183"/>
                <a:gd name="T78" fmla="*/ 50 w 210"/>
                <a:gd name="T79" fmla="*/ 84 h 183"/>
                <a:gd name="T80" fmla="*/ 84 w 210"/>
                <a:gd name="T81" fmla="*/ 83 h 183"/>
                <a:gd name="T82" fmla="*/ 104 w 210"/>
                <a:gd name="T83" fmla="*/ 67 h 183"/>
                <a:gd name="T84" fmla="*/ 116 w 210"/>
                <a:gd name="T85" fmla="*/ 41 h 183"/>
                <a:gd name="T86" fmla="*/ 137 w 210"/>
                <a:gd name="T87" fmla="*/ 2 h 183"/>
                <a:gd name="T88" fmla="*/ 164 w 210"/>
                <a:gd name="T89" fmla="*/ 83 h 183"/>
                <a:gd name="T90" fmla="*/ 155 w 210"/>
                <a:gd name="T91" fmla="*/ 60 h 183"/>
                <a:gd name="T92" fmla="*/ 135 w 210"/>
                <a:gd name="T93" fmla="*/ 0 h 183"/>
                <a:gd name="T94" fmla="*/ 110 w 210"/>
                <a:gd name="T95" fmla="*/ 55 h 183"/>
                <a:gd name="T96" fmla="*/ 74 w 210"/>
                <a:gd name="T97" fmla="*/ 90 h 183"/>
                <a:gd name="T98" fmla="*/ 62 w 210"/>
                <a:gd name="T99" fmla="*/ 91 h 183"/>
                <a:gd name="T100" fmla="*/ 15 w 210"/>
                <a:gd name="T101" fmla="*/ 84 h 183"/>
                <a:gd name="T102" fmla="*/ 3 w 210"/>
                <a:gd name="T103" fmla="*/ 122 h 183"/>
                <a:gd name="T104" fmla="*/ 12 w 210"/>
                <a:gd name="T105" fmla="*/ 78 h 1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183">
                  <a:moveTo>
                    <a:pt x="12" y="39"/>
                  </a:moveTo>
                  <a:lnTo>
                    <a:pt x="76" y="44"/>
                  </a:lnTo>
                  <a:lnTo>
                    <a:pt x="109" y="33"/>
                  </a:lnTo>
                  <a:lnTo>
                    <a:pt x="145" y="2"/>
                  </a:lnTo>
                  <a:lnTo>
                    <a:pt x="174" y="42"/>
                  </a:lnTo>
                  <a:lnTo>
                    <a:pt x="178" y="44"/>
                  </a:lnTo>
                  <a:lnTo>
                    <a:pt x="155" y="82"/>
                  </a:lnTo>
                  <a:lnTo>
                    <a:pt x="161" y="89"/>
                  </a:lnTo>
                  <a:lnTo>
                    <a:pt x="179" y="102"/>
                  </a:lnTo>
                  <a:lnTo>
                    <a:pt x="185" y="116"/>
                  </a:lnTo>
                  <a:lnTo>
                    <a:pt x="197" y="136"/>
                  </a:lnTo>
                  <a:lnTo>
                    <a:pt x="204" y="136"/>
                  </a:lnTo>
                  <a:lnTo>
                    <a:pt x="210" y="156"/>
                  </a:lnTo>
                  <a:lnTo>
                    <a:pt x="179" y="156"/>
                  </a:lnTo>
                  <a:lnTo>
                    <a:pt x="173" y="163"/>
                  </a:lnTo>
                  <a:lnTo>
                    <a:pt x="167" y="176"/>
                  </a:lnTo>
                  <a:lnTo>
                    <a:pt x="149" y="176"/>
                  </a:lnTo>
                  <a:lnTo>
                    <a:pt x="137" y="176"/>
                  </a:lnTo>
                  <a:lnTo>
                    <a:pt x="125" y="176"/>
                  </a:lnTo>
                  <a:lnTo>
                    <a:pt x="119" y="183"/>
                  </a:lnTo>
                  <a:lnTo>
                    <a:pt x="107" y="170"/>
                  </a:lnTo>
                  <a:lnTo>
                    <a:pt x="94" y="156"/>
                  </a:lnTo>
                  <a:lnTo>
                    <a:pt x="88" y="163"/>
                  </a:lnTo>
                  <a:lnTo>
                    <a:pt x="76" y="163"/>
                  </a:lnTo>
                  <a:lnTo>
                    <a:pt x="64" y="149"/>
                  </a:lnTo>
                  <a:lnTo>
                    <a:pt x="58" y="149"/>
                  </a:lnTo>
                  <a:lnTo>
                    <a:pt x="58" y="136"/>
                  </a:lnTo>
                  <a:lnTo>
                    <a:pt x="46" y="122"/>
                  </a:lnTo>
                  <a:lnTo>
                    <a:pt x="40" y="116"/>
                  </a:lnTo>
                  <a:lnTo>
                    <a:pt x="22" y="96"/>
                  </a:lnTo>
                  <a:lnTo>
                    <a:pt x="22" y="89"/>
                  </a:lnTo>
                  <a:lnTo>
                    <a:pt x="20" y="84"/>
                  </a:lnTo>
                  <a:lnTo>
                    <a:pt x="3" y="75"/>
                  </a:lnTo>
                  <a:lnTo>
                    <a:pt x="3" y="69"/>
                  </a:lnTo>
                  <a:lnTo>
                    <a:pt x="0" y="66"/>
                  </a:lnTo>
                  <a:lnTo>
                    <a:pt x="15" y="42"/>
                  </a:lnTo>
                  <a:lnTo>
                    <a:pt x="20" y="41"/>
                  </a:lnTo>
                  <a:lnTo>
                    <a:pt x="41" y="41"/>
                  </a:lnTo>
                  <a:lnTo>
                    <a:pt x="50" y="42"/>
                  </a:lnTo>
                  <a:lnTo>
                    <a:pt x="84" y="41"/>
                  </a:lnTo>
                  <a:lnTo>
                    <a:pt x="104" y="33"/>
                  </a:lnTo>
                  <a:lnTo>
                    <a:pt x="125" y="20"/>
                  </a:lnTo>
                  <a:lnTo>
                    <a:pt x="146" y="2"/>
                  </a:lnTo>
                  <a:lnTo>
                    <a:pt x="173" y="41"/>
                  </a:lnTo>
                  <a:lnTo>
                    <a:pt x="164" y="29"/>
                  </a:lnTo>
                  <a:lnTo>
                    <a:pt x="144" y="0"/>
                  </a:lnTo>
                  <a:lnTo>
                    <a:pt x="119" y="27"/>
                  </a:lnTo>
                  <a:lnTo>
                    <a:pt x="74" y="44"/>
                  </a:lnTo>
                  <a:lnTo>
                    <a:pt x="62" y="45"/>
                  </a:lnTo>
                  <a:lnTo>
                    <a:pt x="15" y="42"/>
                  </a:lnTo>
                  <a:lnTo>
                    <a:pt x="3" y="60"/>
                  </a:lnTo>
                  <a:lnTo>
                    <a:pt x="12" y="39"/>
                  </a:lnTo>
                  <a:close/>
                </a:path>
              </a:pathLst>
            </a:custGeom>
            <a:solidFill>
              <a:srgbClr val="E1E1E1"/>
            </a:solidFill>
            <a:ln w="9525">
              <a:solidFill>
                <a:srgbClr val="000000"/>
              </a:solidFill>
              <a:prstDash val="solid"/>
              <a:round/>
              <a:headEnd/>
              <a:tailEnd/>
            </a:ln>
          </p:spPr>
          <p:txBody>
            <a:bodyPr/>
            <a:lstStyle/>
            <a:p>
              <a:endParaRPr lang="en-US"/>
            </a:p>
          </p:txBody>
        </p:sp>
      </p:grpSp>
      <p:sp>
        <p:nvSpPr>
          <p:cNvPr id="11268" name="Title 2"/>
          <p:cNvSpPr>
            <a:spLocks noGrp="1"/>
          </p:cNvSpPr>
          <p:nvPr>
            <p:ph type="title"/>
          </p:nvPr>
        </p:nvSpPr>
        <p:spPr>
          <a:xfrm>
            <a:off x="395288" y="188913"/>
            <a:ext cx="8229600" cy="1143000"/>
          </a:xfrm>
        </p:spPr>
        <p:txBody>
          <a:bodyPr/>
          <a:lstStyle/>
          <a:p>
            <a:r>
              <a:rPr lang="en-US" altLang="en-US" dirty="0"/>
              <a:t>Members of the Madrid System in 2015</a:t>
            </a:r>
          </a:p>
        </p:txBody>
      </p:sp>
    </p:spTree>
    <p:extLst>
      <p:ext uri="{BB962C8B-B14F-4D97-AF65-F5344CB8AC3E}">
        <p14:creationId xmlns:p14="http://schemas.microsoft.com/office/powerpoint/2010/main" val="37889925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68313" y="122238"/>
            <a:ext cx="8229600" cy="785812"/>
          </a:xfrm>
        </p:spPr>
        <p:txBody>
          <a:bodyPr/>
          <a:lstStyle/>
          <a:p>
            <a:r>
              <a:rPr lang="en-US" altLang="en-US" sz="3200" smtClean="0"/>
              <a:t>Non-resident filing activity worldwide in 2013</a:t>
            </a:r>
          </a:p>
        </p:txBody>
      </p:sp>
      <p:sp>
        <p:nvSpPr>
          <p:cNvPr id="12291" name="Rectangle 4"/>
          <p:cNvSpPr>
            <a:spLocks noChangeArrowheads="1"/>
          </p:cNvSpPr>
          <p:nvPr/>
        </p:nvSpPr>
        <p:spPr bwMode="auto">
          <a:xfrm>
            <a:off x="3132138" y="1341438"/>
            <a:ext cx="3240087"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eaLnBrk="1" hangingPunct="1">
              <a:spcBef>
                <a:spcPct val="50000"/>
              </a:spcBef>
              <a:buFontTx/>
              <a:buNone/>
            </a:pPr>
            <a:endParaRPr lang="fr-FR" altLang="fr-FR"/>
          </a:p>
        </p:txBody>
      </p:sp>
      <p:pic>
        <p:nvPicPr>
          <p:cNvPr id="12292" name="Picture 6" descr="L:\DAT2\OrgESD\Shared\Ryan\Madrid market share\stata\Madrid-member-offices-share-of-all-nonresident-filing-activity.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3450" y="1052513"/>
            <a:ext cx="7023100"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43785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custDataLst>
              <p:tags r:id="rId1"/>
            </p:custDataLst>
          </p:nvPr>
        </p:nvSpPr>
        <p:spPr>
          <a:xfrm>
            <a:off x="467544" y="404664"/>
            <a:ext cx="8229600" cy="865334"/>
          </a:xfrm>
        </p:spPr>
        <p:txBody>
          <a:bodyPr/>
          <a:lstStyle/>
          <a:p>
            <a:r>
              <a:rPr lang="fr-FR" dirty="0"/>
              <a:t>Adoption </a:t>
            </a:r>
            <a:r>
              <a:rPr lang="fr-FR" dirty="0" smtClean="0"/>
              <a:t>of a new </a:t>
            </a:r>
            <a:r>
              <a:rPr lang="fr-FR" dirty="0" err="1" smtClean="0"/>
              <a:t>Act</a:t>
            </a:r>
            <a:r>
              <a:rPr lang="fr-FR" dirty="0" smtClean="0"/>
              <a:t> of the </a:t>
            </a:r>
            <a:r>
              <a:rPr lang="fr-FR" dirty="0" err="1" smtClean="0"/>
              <a:t>Lisbon</a:t>
            </a:r>
            <a:r>
              <a:rPr lang="fr-FR" dirty="0" smtClean="0"/>
              <a:t> Agreement </a:t>
            </a:r>
            <a:r>
              <a:rPr lang="fr-FR" dirty="0"/>
              <a:t/>
            </a:r>
            <a:br>
              <a:rPr lang="fr-FR" dirty="0"/>
            </a:br>
            <a:endParaRPr lang="fr-FR" dirty="0"/>
          </a:p>
        </p:txBody>
      </p:sp>
      <p:sp>
        <p:nvSpPr>
          <p:cNvPr id="4099" name="Rectangle 3"/>
          <p:cNvSpPr>
            <a:spLocks noGrp="1" noChangeArrowheads="1"/>
          </p:cNvSpPr>
          <p:nvPr>
            <p:ph idx="1"/>
            <p:custDataLst>
              <p:tags r:id="rId2"/>
            </p:custDataLst>
          </p:nvPr>
        </p:nvSpPr>
        <p:spPr>
          <a:xfrm>
            <a:off x="395536" y="4221088"/>
            <a:ext cx="8352928" cy="1584176"/>
          </a:xfrm>
        </p:spPr>
        <p:txBody>
          <a:bodyPr/>
          <a:lstStyle/>
          <a:p>
            <a:pPr>
              <a:buNone/>
            </a:pPr>
            <a:r>
              <a:rPr lang="en-US" dirty="0" smtClean="0"/>
              <a:t>	</a:t>
            </a:r>
            <a:r>
              <a:rPr lang="en-US" dirty="0"/>
              <a:t>The Geneva Act allows the international registration of geographical indications (GIs), in addition to appellations of origin, and permits the accession to the Lisbon Agreement by certain intergovernmental organizations.</a:t>
            </a:r>
            <a:endParaRPr lang="fr-FR" sz="2000" dirty="0" smtClean="0"/>
          </a:p>
        </p:txBody>
      </p:sp>
      <p:pic>
        <p:nvPicPr>
          <p:cNvPr id="1026" name="Picture 2" descr="L:\DAT2\ORGDCEA\SHARED\2015 TDC activities\DEVELOPED COUNTRIES\Countries\France\Seminars\Roving Seminar_June 2015\Promotion\Lisbonne.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1903" y="1297536"/>
            <a:ext cx="7050360" cy="273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7187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1" desc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323850" y="225425"/>
            <a:ext cx="8407400" cy="1655763"/>
          </a:xfrm>
        </p:spPr>
      </p:pic>
      <p:sp>
        <p:nvSpPr>
          <p:cNvPr id="5" name="Text Box 32"/>
          <p:cNvSpPr txBox="1">
            <a:spLocks noChangeArrowheads="1"/>
          </p:cNvSpPr>
          <p:nvPr/>
        </p:nvSpPr>
        <p:spPr bwMode="auto">
          <a:xfrm>
            <a:off x="847725" y="2109788"/>
            <a:ext cx="2808288" cy="377825"/>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algn="ctr" eaLnBrk="1" hangingPunct="1">
              <a:spcBef>
                <a:spcPct val="50000"/>
              </a:spcBef>
              <a:buFontTx/>
              <a:buNone/>
            </a:pPr>
            <a:r>
              <a:rPr lang="en-US" altLang="ja-JP" sz="1800" u="sng">
                <a:solidFill>
                  <a:srgbClr val="000000"/>
                </a:solidFill>
              </a:rPr>
              <a:t>Longines</a:t>
            </a:r>
            <a:endParaRPr lang="ja-JP" altLang="en-US" sz="1800">
              <a:solidFill>
                <a:srgbClr val="000000"/>
              </a:solidFill>
            </a:endParaRPr>
          </a:p>
        </p:txBody>
      </p:sp>
      <p:sp>
        <p:nvSpPr>
          <p:cNvPr id="7" name="Oval 33"/>
          <p:cNvSpPr>
            <a:spLocks noChangeArrowheads="1"/>
          </p:cNvSpPr>
          <p:nvPr/>
        </p:nvSpPr>
        <p:spPr bwMode="auto">
          <a:xfrm>
            <a:off x="1958975" y="260350"/>
            <a:ext cx="914400" cy="914400"/>
          </a:xfrm>
          <a:prstGeom prst="ellipse">
            <a:avLst/>
          </a:prstGeom>
          <a:noFill/>
          <a:ln w="2857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algn="r" eaLnBrk="1" hangingPunct="1">
              <a:spcBef>
                <a:spcPct val="50000"/>
              </a:spcBef>
              <a:buFontTx/>
              <a:buNone/>
            </a:pPr>
            <a:endParaRPr lang="en-US" altLang="en-US" sz="2800">
              <a:solidFill>
                <a:srgbClr val="000000"/>
              </a:solidFill>
              <a:latin typeface="Times New Roman" pitchFamily="18" charset="0"/>
            </a:endParaRPr>
          </a:p>
        </p:txBody>
      </p:sp>
      <p:sp>
        <p:nvSpPr>
          <p:cNvPr id="8" name="Line 34"/>
          <p:cNvSpPr>
            <a:spLocks noChangeShapeType="1"/>
          </p:cNvSpPr>
          <p:nvPr/>
        </p:nvSpPr>
        <p:spPr bwMode="auto">
          <a:xfrm flipV="1">
            <a:off x="2416175" y="1206500"/>
            <a:ext cx="0" cy="863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cxnSp>
        <p:nvCxnSpPr>
          <p:cNvPr id="13318" name="AutoShape 2"/>
          <p:cNvCxnSpPr>
            <a:cxnSpLocks noChangeAspect="1" noChangeShapeType="1"/>
          </p:cNvCxnSpPr>
          <p:nvPr/>
        </p:nvCxnSpPr>
        <p:spPr bwMode="auto">
          <a:xfrm flipV="1">
            <a:off x="1217613" y="1798638"/>
            <a:ext cx="6954837" cy="4005262"/>
          </a:xfrm>
          <a:prstGeom prst="straightConnector1">
            <a:avLst/>
          </a:prstGeom>
          <a:noFill/>
          <a:ln w="952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19" name="Text Box 3"/>
          <p:cNvSpPr txBox="1">
            <a:spLocks noChangeAspect="1" noChangeArrowheads="1"/>
          </p:cNvSpPr>
          <p:nvPr/>
        </p:nvSpPr>
        <p:spPr bwMode="auto">
          <a:xfrm>
            <a:off x="1427163" y="5727700"/>
            <a:ext cx="272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eaLnBrk="1" hangingPunct="1">
              <a:spcBef>
                <a:spcPct val="50000"/>
              </a:spcBef>
              <a:buFontTx/>
              <a:buNone/>
            </a:pPr>
            <a:r>
              <a:rPr lang="en-US" altLang="ja-JP" sz="1400">
                <a:solidFill>
                  <a:srgbClr val="000000"/>
                </a:solidFill>
              </a:rPr>
              <a:t>Paris Convention</a:t>
            </a:r>
          </a:p>
        </p:txBody>
      </p:sp>
      <p:sp>
        <p:nvSpPr>
          <p:cNvPr id="13320" name="Text Box 5"/>
          <p:cNvSpPr txBox="1">
            <a:spLocks noChangeAspect="1" noChangeArrowheads="1"/>
          </p:cNvSpPr>
          <p:nvPr/>
        </p:nvSpPr>
        <p:spPr bwMode="auto">
          <a:xfrm>
            <a:off x="1344613" y="4965700"/>
            <a:ext cx="742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eaLnBrk="1" hangingPunct="1">
              <a:spcBef>
                <a:spcPct val="50000"/>
              </a:spcBef>
              <a:buFontTx/>
              <a:buNone/>
            </a:pPr>
            <a:r>
              <a:rPr lang="en-US" altLang="ja-JP" sz="1400">
                <a:solidFill>
                  <a:srgbClr val="000000"/>
                </a:solidFill>
              </a:rPr>
              <a:t>1886</a:t>
            </a:r>
          </a:p>
        </p:txBody>
      </p:sp>
      <p:sp>
        <p:nvSpPr>
          <p:cNvPr id="13321" name="Text Box 6"/>
          <p:cNvSpPr txBox="1">
            <a:spLocks noChangeAspect="1" noChangeArrowheads="1"/>
          </p:cNvSpPr>
          <p:nvPr/>
        </p:nvSpPr>
        <p:spPr bwMode="auto">
          <a:xfrm>
            <a:off x="1903413" y="4660900"/>
            <a:ext cx="742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eaLnBrk="1" hangingPunct="1">
              <a:spcBef>
                <a:spcPct val="50000"/>
              </a:spcBef>
              <a:buFontTx/>
              <a:buNone/>
            </a:pPr>
            <a:r>
              <a:rPr lang="en-US" altLang="ja-JP" sz="1400">
                <a:solidFill>
                  <a:srgbClr val="000000"/>
                </a:solidFill>
              </a:rPr>
              <a:t>1891</a:t>
            </a:r>
          </a:p>
        </p:txBody>
      </p:sp>
      <p:sp>
        <p:nvSpPr>
          <p:cNvPr id="13322" name="Text Box 7"/>
          <p:cNvSpPr txBox="1">
            <a:spLocks noChangeAspect="1" noChangeArrowheads="1"/>
          </p:cNvSpPr>
          <p:nvPr/>
        </p:nvSpPr>
        <p:spPr bwMode="auto">
          <a:xfrm>
            <a:off x="2582863" y="4356100"/>
            <a:ext cx="908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eaLnBrk="1" hangingPunct="1">
              <a:spcBef>
                <a:spcPct val="50000"/>
              </a:spcBef>
              <a:buFontTx/>
              <a:buNone/>
            </a:pPr>
            <a:r>
              <a:rPr lang="en-US" altLang="ja-JP" sz="1400">
                <a:solidFill>
                  <a:srgbClr val="000000"/>
                </a:solidFill>
              </a:rPr>
              <a:t>1893</a:t>
            </a:r>
          </a:p>
        </p:txBody>
      </p:sp>
      <p:sp>
        <p:nvSpPr>
          <p:cNvPr id="13323" name="Text Box 8"/>
          <p:cNvSpPr txBox="1">
            <a:spLocks noChangeAspect="1" noChangeArrowheads="1"/>
          </p:cNvSpPr>
          <p:nvPr/>
        </p:nvSpPr>
        <p:spPr bwMode="auto">
          <a:xfrm>
            <a:off x="3903663" y="3594100"/>
            <a:ext cx="825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eaLnBrk="1" hangingPunct="1">
              <a:spcBef>
                <a:spcPct val="50000"/>
              </a:spcBef>
              <a:buFontTx/>
              <a:buNone/>
            </a:pPr>
            <a:r>
              <a:rPr lang="en-US" altLang="ja-JP" sz="1400">
                <a:solidFill>
                  <a:srgbClr val="000000"/>
                </a:solidFill>
              </a:rPr>
              <a:t>1925</a:t>
            </a:r>
          </a:p>
        </p:txBody>
      </p:sp>
      <p:sp>
        <p:nvSpPr>
          <p:cNvPr id="13324" name="Text Box 9"/>
          <p:cNvSpPr txBox="1">
            <a:spLocks noChangeAspect="1" noChangeArrowheads="1"/>
          </p:cNvSpPr>
          <p:nvPr/>
        </p:nvSpPr>
        <p:spPr bwMode="auto">
          <a:xfrm>
            <a:off x="4570413" y="3136900"/>
            <a:ext cx="990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eaLnBrk="1" hangingPunct="1">
              <a:spcBef>
                <a:spcPct val="50000"/>
              </a:spcBef>
              <a:buFontTx/>
              <a:buNone/>
            </a:pPr>
            <a:r>
              <a:rPr lang="en-US" altLang="ja-JP" sz="1400">
                <a:solidFill>
                  <a:srgbClr val="000000"/>
                </a:solidFill>
              </a:rPr>
              <a:t>1960</a:t>
            </a:r>
          </a:p>
        </p:txBody>
      </p:sp>
      <p:sp>
        <p:nvSpPr>
          <p:cNvPr id="13325" name="Text Box 10"/>
          <p:cNvSpPr txBox="1">
            <a:spLocks noChangeAspect="1" noChangeArrowheads="1"/>
          </p:cNvSpPr>
          <p:nvPr/>
        </p:nvSpPr>
        <p:spPr bwMode="auto">
          <a:xfrm>
            <a:off x="5408613" y="2755900"/>
            <a:ext cx="990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eaLnBrk="1" hangingPunct="1">
              <a:spcBef>
                <a:spcPct val="50000"/>
              </a:spcBef>
              <a:buFontTx/>
              <a:buNone/>
            </a:pPr>
            <a:r>
              <a:rPr lang="en-US" altLang="ja-JP" sz="1400">
                <a:solidFill>
                  <a:srgbClr val="000000"/>
                </a:solidFill>
              </a:rPr>
              <a:t>1967</a:t>
            </a:r>
          </a:p>
        </p:txBody>
      </p:sp>
      <p:sp>
        <p:nvSpPr>
          <p:cNvPr id="13326" name="Text Box 11"/>
          <p:cNvSpPr txBox="1">
            <a:spLocks noChangeAspect="1" noChangeArrowheads="1"/>
          </p:cNvSpPr>
          <p:nvPr/>
        </p:nvSpPr>
        <p:spPr bwMode="auto">
          <a:xfrm>
            <a:off x="6246813" y="2298700"/>
            <a:ext cx="990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eaLnBrk="1" hangingPunct="1">
              <a:spcBef>
                <a:spcPct val="50000"/>
              </a:spcBef>
              <a:buFontTx/>
              <a:buNone/>
            </a:pPr>
            <a:r>
              <a:rPr lang="en-US" altLang="ja-JP" sz="1400">
                <a:solidFill>
                  <a:srgbClr val="000000"/>
                </a:solidFill>
              </a:rPr>
              <a:t>1970</a:t>
            </a:r>
          </a:p>
        </p:txBody>
      </p:sp>
      <p:sp>
        <p:nvSpPr>
          <p:cNvPr id="13327" name="Text Box 12"/>
          <p:cNvSpPr txBox="1">
            <a:spLocks noChangeAspect="1" noChangeArrowheads="1"/>
          </p:cNvSpPr>
          <p:nvPr/>
        </p:nvSpPr>
        <p:spPr bwMode="auto">
          <a:xfrm>
            <a:off x="7008813" y="1917700"/>
            <a:ext cx="1073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eaLnBrk="1" hangingPunct="1">
              <a:spcBef>
                <a:spcPct val="50000"/>
              </a:spcBef>
              <a:buFontTx/>
              <a:buNone/>
            </a:pPr>
            <a:r>
              <a:rPr lang="en-US" altLang="ja-JP" sz="1400">
                <a:solidFill>
                  <a:srgbClr val="000000"/>
                </a:solidFill>
              </a:rPr>
              <a:t>1989</a:t>
            </a:r>
          </a:p>
        </p:txBody>
      </p:sp>
      <p:sp>
        <p:nvSpPr>
          <p:cNvPr id="13328" name="Text Box 13"/>
          <p:cNvSpPr txBox="1">
            <a:spLocks noChangeAspect="1" noChangeArrowheads="1"/>
          </p:cNvSpPr>
          <p:nvPr/>
        </p:nvSpPr>
        <p:spPr bwMode="auto">
          <a:xfrm>
            <a:off x="2087563" y="5346700"/>
            <a:ext cx="20637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eaLnBrk="1" hangingPunct="1">
              <a:spcBef>
                <a:spcPct val="50000"/>
              </a:spcBef>
              <a:buFontTx/>
              <a:buNone/>
            </a:pPr>
            <a:r>
              <a:rPr lang="en-US" altLang="ja-JP" sz="1400">
                <a:solidFill>
                  <a:srgbClr val="000000"/>
                </a:solidFill>
              </a:rPr>
              <a:t>Berne Convention</a:t>
            </a:r>
          </a:p>
        </p:txBody>
      </p:sp>
      <p:sp>
        <p:nvSpPr>
          <p:cNvPr id="13329" name="Text Box 14"/>
          <p:cNvSpPr txBox="1">
            <a:spLocks noChangeAspect="1" noChangeArrowheads="1"/>
          </p:cNvSpPr>
          <p:nvPr/>
        </p:nvSpPr>
        <p:spPr bwMode="auto">
          <a:xfrm>
            <a:off x="2913063" y="4965700"/>
            <a:ext cx="28892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eaLnBrk="1" hangingPunct="1">
              <a:spcBef>
                <a:spcPct val="50000"/>
              </a:spcBef>
              <a:buFontTx/>
              <a:buNone/>
            </a:pPr>
            <a:r>
              <a:rPr lang="en-US" altLang="ja-JP" sz="1400">
                <a:solidFill>
                  <a:srgbClr val="FF0000"/>
                </a:solidFill>
              </a:rPr>
              <a:t>Madrid Agreement</a:t>
            </a:r>
          </a:p>
        </p:txBody>
      </p:sp>
      <p:sp>
        <p:nvSpPr>
          <p:cNvPr id="13330" name="Text Box 15"/>
          <p:cNvSpPr txBox="1">
            <a:spLocks noChangeAspect="1" noChangeArrowheads="1"/>
          </p:cNvSpPr>
          <p:nvPr/>
        </p:nvSpPr>
        <p:spPr bwMode="auto">
          <a:xfrm>
            <a:off x="3656013" y="4508500"/>
            <a:ext cx="1733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eaLnBrk="1" hangingPunct="1">
              <a:spcBef>
                <a:spcPct val="50000"/>
              </a:spcBef>
              <a:buFontTx/>
              <a:buNone/>
            </a:pPr>
            <a:r>
              <a:rPr lang="en-US" altLang="ja-JP" sz="1400">
                <a:solidFill>
                  <a:srgbClr val="000000"/>
                </a:solidFill>
              </a:rPr>
              <a:t>Creation of BIRPI</a:t>
            </a:r>
          </a:p>
        </p:txBody>
      </p:sp>
      <p:sp>
        <p:nvSpPr>
          <p:cNvPr id="13331" name="Text Box 16"/>
          <p:cNvSpPr txBox="1">
            <a:spLocks noChangeAspect="1" noChangeArrowheads="1"/>
          </p:cNvSpPr>
          <p:nvPr/>
        </p:nvSpPr>
        <p:spPr bwMode="auto">
          <a:xfrm>
            <a:off x="4629150" y="4005263"/>
            <a:ext cx="21463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eaLnBrk="1" hangingPunct="1">
              <a:spcBef>
                <a:spcPct val="50000"/>
              </a:spcBef>
              <a:buFontTx/>
              <a:buNone/>
            </a:pPr>
            <a:r>
              <a:rPr lang="en-US" altLang="ja-JP" sz="1400">
                <a:solidFill>
                  <a:srgbClr val="000000"/>
                </a:solidFill>
              </a:rPr>
              <a:t>Hague Agreement</a:t>
            </a:r>
          </a:p>
        </p:txBody>
      </p:sp>
      <p:sp>
        <p:nvSpPr>
          <p:cNvPr id="13332" name="Text Box 17"/>
          <p:cNvSpPr txBox="1">
            <a:spLocks noChangeAspect="1" noChangeArrowheads="1"/>
          </p:cNvSpPr>
          <p:nvPr/>
        </p:nvSpPr>
        <p:spPr bwMode="auto">
          <a:xfrm>
            <a:off x="5492750" y="3500438"/>
            <a:ext cx="24495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eaLnBrk="1" hangingPunct="1">
              <a:spcBef>
                <a:spcPct val="50000"/>
              </a:spcBef>
              <a:buFontTx/>
              <a:buNone/>
            </a:pPr>
            <a:r>
              <a:rPr lang="en-US" altLang="ja-JP" sz="1400">
                <a:solidFill>
                  <a:srgbClr val="000000"/>
                </a:solidFill>
              </a:rPr>
              <a:t>BIRPI moves to Geneva</a:t>
            </a:r>
          </a:p>
        </p:txBody>
      </p:sp>
      <p:sp>
        <p:nvSpPr>
          <p:cNvPr id="13333" name="Text Box 18"/>
          <p:cNvSpPr txBox="1">
            <a:spLocks noChangeAspect="1" noChangeArrowheads="1"/>
          </p:cNvSpPr>
          <p:nvPr/>
        </p:nvSpPr>
        <p:spPr bwMode="auto">
          <a:xfrm>
            <a:off x="6323013" y="3060700"/>
            <a:ext cx="2393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eaLnBrk="1" hangingPunct="1">
              <a:spcBef>
                <a:spcPct val="50000"/>
              </a:spcBef>
              <a:buFontTx/>
              <a:buNone/>
            </a:pPr>
            <a:r>
              <a:rPr lang="en-US" altLang="ja-JP" sz="1400">
                <a:solidFill>
                  <a:srgbClr val="000000"/>
                </a:solidFill>
              </a:rPr>
              <a:t>WIPO Convention</a:t>
            </a:r>
          </a:p>
        </p:txBody>
      </p:sp>
      <p:sp>
        <p:nvSpPr>
          <p:cNvPr id="13334" name="Text Box 19"/>
          <p:cNvSpPr txBox="1">
            <a:spLocks noChangeAspect="1" noChangeArrowheads="1"/>
          </p:cNvSpPr>
          <p:nvPr/>
        </p:nvSpPr>
        <p:spPr bwMode="auto">
          <a:xfrm>
            <a:off x="7077075" y="2636838"/>
            <a:ext cx="10048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eaLnBrk="1" hangingPunct="1">
              <a:spcBef>
                <a:spcPct val="50000"/>
              </a:spcBef>
              <a:buFontTx/>
              <a:buNone/>
            </a:pPr>
            <a:r>
              <a:rPr lang="en-US" altLang="ja-JP" sz="1400">
                <a:solidFill>
                  <a:srgbClr val="000000"/>
                </a:solidFill>
              </a:rPr>
              <a:t>PCT</a:t>
            </a:r>
          </a:p>
        </p:txBody>
      </p:sp>
      <p:sp>
        <p:nvSpPr>
          <p:cNvPr id="13335" name="Text Box 20"/>
          <p:cNvSpPr txBox="1">
            <a:spLocks noChangeAspect="1" noChangeArrowheads="1"/>
          </p:cNvSpPr>
          <p:nvPr/>
        </p:nvSpPr>
        <p:spPr bwMode="auto">
          <a:xfrm>
            <a:off x="7423150" y="2276475"/>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eaLnBrk="1" hangingPunct="1">
              <a:spcBef>
                <a:spcPct val="50000"/>
              </a:spcBef>
              <a:buFontTx/>
              <a:buNone/>
            </a:pPr>
            <a:r>
              <a:rPr lang="en-US" altLang="ja-JP" sz="1400">
                <a:solidFill>
                  <a:srgbClr val="FF0000"/>
                </a:solidFill>
              </a:rPr>
              <a:t>Madrid Protocol</a:t>
            </a:r>
          </a:p>
        </p:txBody>
      </p:sp>
      <p:sp>
        <p:nvSpPr>
          <p:cNvPr id="13336" name="AutoShape 21">
            <a:hlinkClick r:id="" action="ppaction://noaction" highlightClick="1"/>
          </p:cNvPr>
          <p:cNvSpPr>
            <a:spLocks noChangeAspect="1" noChangeArrowheads="1"/>
          </p:cNvSpPr>
          <p:nvPr/>
        </p:nvSpPr>
        <p:spPr bwMode="auto">
          <a:xfrm>
            <a:off x="2665413" y="4889500"/>
            <a:ext cx="82550" cy="76200"/>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algn="r" eaLnBrk="1" hangingPunct="1">
              <a:spcBef>
                <a:spcPct val="50000"/>
              </a:spcBef>
              <a:buFontTx/>
              <a:buNone/>
            </a:pPr>
            <a:endParaRPr lang="en-US" altLang="en-US" sz="2800">
              <a:solidFill>
                <a:srgbClr val="000000"/>
              </a:solidFill>
            </a:endParaRPr>
          </a:p>
        </p:txBody>
      </p:sp>
      <p:sp>
        <p:nvSpPr>
          <p:cNvPr id="13337" name="AutoShape 22">
            <a:hlinkClick r:id="" action="ppaction://noaction" highlightClick="1"/>
          </p:cNvPr>
          <p:cNvSpPr>
            <a:spLocks noChangeAspect="1" noChangeArrowheads="1"/>
          </p:cNvSpPr>
          <p:nvPr/>
        </p:nvSpPr>
        <p:spPr bwMode="auto">
          <a:xfrm>
            <a:off x="2005013" y="5270500"/>
            <a:ext cx="82550" cy="76200"/>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algn="r" eaLnBrk="1" hangingPunct="1">
              <a:spcBef>
                <a:spcPct val="50000"/>
              </a:spcBef>
              <a:buFontTx/>
              <a:buNone/>
            </a:pPr>
            <a:endParaRPr lang="en-US" altLang="en-US" sz="2800">
              <a:solidFill>
                <a:srgbClr val="000000"/>
              </a:solidFill>
            </a:endParaRPr>
          </a:p>
        </p:txBody>
      </p:sp>
      <p:sp>
        <p:nvSpPr>
          <p:cNvPr id="13338" name="AutoShape 23">
            <a:hlinkClick r:id="" action="ppaction://noaction" highlightClick="1"/>
          </p:cNvPr>
          <p:cNvSpPr>
            <a:spLocks noChangeAspect="1" noChangeArrowheads="1"/>
          </p:cNvSpPr>
          <p:nvPr/>
        </p:nvSpPr>
        <p:spPr bwMode="auto">
          <a:xfrm>
            <a:off x="1217613" y="5727700"/>
            <a:ext cx="82550" cy="76200"/>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algn="r" eaLnBrk="1" hangingPunct="1">
              <a:spcBef>
                <a:spcPct val="50000"/>
              </a:spcBef>
              <a:buFontTx/>
              <a:buNone/>
            </a:pPr>
            <a:endParaRPr lang="en-US" altLang="en-US" sz="2800">
              <a:solidFill>
                <a:srgbClr val="000000"/>
              </a:solidFill>
            </a:endParaRPr>
          </a:p>
        </p:txBody>
      </p:sp>
      <p:sp>
        <p:nvSpPr>
          <p:cNvPr id="13339" name="AutoShape 24">
            <a:hlinkClick r:id="" action="ppaction://noaction" highlightClick="1"/>
          </p:cNvPr>
          <p:cNvSpPr>
            <a:spLocks noChangeAspect="1" noChangeArrowheads="1"/>
          </p:cNvSpPr>
          <p:nvPr/>
        </p:nvSpPr>
        <p:spPr bwMode="auto">
          <a:xfrm>
            <a:off x="3243263" y="4584700"/>
            <a:ext cx="82550" cy="76200"/>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algn="r" eaLnBrk="1" hangingPunct="1">
              <a:spcBef>
                <a:spcPct val="50000"/>
              </a:spcBef>
              <a:buFontTx/>
              <a:buNone/>
            </a:pPr>
            <a:endParaRPr lang="en-US" altLang="en-US" sz="2800">
              <a:solidFill>
                <a:srgbClr val="000000"/>
              </a:solidFill>
            </a:endParaRPr>
          </a:p>
        </p:txBody>
      </p:sp>
      <p:sp>
        <p:nvSpPr>
          <p:cNvPr id="13340" name="AutoShape 25">
            <a:hlinkClick r:id="" action="ppaction://noaction" highlightClick="1"/>
          </p:cNvPr>
          <p:cNvSpPr>
            <a:spLocks noChangeAspect="1" noChangeArrowheads="1"/>
          </p:cNvSpPr>
          <p:nvPr/>
        </p:nvSpPr>
        <p:spPr bwMode="auto">
          <a:xfrm>
            <a:off x="4341813" y="3933825"/>
            <a:ext cx="82550" cy="76200"/>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algn="r" eaLnBrk="1" hangingPunct="1">
              <a:spcBef>
                <a:spcPct val="50000"/>
              </a:spcBef>
              <a:buFontTx/>
              <a:buNone/>
            </a:pPr>
            <a:endParaRPr lang="en-US" altLang="en-US" sz="2800">
              <a:solidFill>
                <a:srgbClr val="000000"/>
              </a:solidFill>
            </a:endParaRPr>
          </a:p>
        </p:txBody>
      </p:sp>
      <p:sp>
        <p:nvSpPr>
          <p:cNvPr id="13341" name="AutoShape 26">
            <a:hlinkClick r:id="" action="ppaction://noaction" highlightClick="1"/>
          </p:cNvPr>
          <p:cNvSpPr>
            <a:spLocks noChangeAspect="1" noChangeArrowheads="1"/>
          </p:cNvSpPr>
          <p:nvPr/>
        </p:nvSpPr>
        <p:spPr bwMode="auto">
          <a:xfrm>
            <a:off x="5276850" y="3429000"/>
            <a:ext cx="82550" cy="76200"/>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algn="r" eaLnBrk="1" hangingPunct="1">
              <a:spcBef>
                <a:spcPct val="50000"/>
              </a:spcBef>
              <a:buFontTx/>
              <a:buNone/>
            </a:pPr>
            <a:endParaRPr lang="en-US" altLang="en-US" sz="2800">
              <a:solidFill>
                <a:srgbClr val="000000"/>
              </a:solidFill>
            </a:endParaRPr>
          </a:p>
        </p:txBody>
      </p:sp>
      <p:sp>
        <p:nvSpPr>
          <p:cNvPr id="13342" name="AutoShape 27">
            <a:hlinkClick r:id="" action="ppaction://noaction" highlightClick="1"/>
          </p:cNvPr>
          <p:cNvSpPr>
            <a:spLocks noChangeAspect="1" noChangeArrowheads="1"/>
          </p:cNvSpPr>
          <p:nvPr/>
        </p:nvSpPr>
        <p:spPr bwMode="auto">
          <a:xfrm>
            <a:off x="6018213" y="2984500"/>
            <a:ext cx="82550" cy="76200"/>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algn="r" eaLnBrk="1" hangingPunct="1">
              <a:spcBef>
                <a:spcPct val="50000"/>
              </a:spcBef>
              <a:buFontTx/>
              <a:buNone/>
            </a:pPr>
            <a:endParaRPr lang="en-US" altLang="en-US" sz="2800">
              <a:solidFill>
                <a:srgbClr val="000000"/>
              </a:solidFill>
            </a:endParaRPr>
          </a:p>
        </p:txBody>
      </p:sp>
      <p:sp>
        <p:nvSpPr>
          <p:cNvPr id="87" name="Rectangle 30"/>
          <p:cNvSpPr>
            <a:spLocks noGrp="1" noChangeArrowheads="1"/>
          </p:cNvSpPr>
          <p:nvPr>
            <p:ph type="title"/>
          </p:nvPr>
        </p:nvSpPr>
        <p:spPr>
          <a:xfrm>
            <a:off x="4165600" y="5346700"/>
            <a:ext cx="4706938" cy="685800"/>
          </a:xfrm>
        </p:spPr>
        <p:txBody>
          <a:bodyPr/>
          <a:lstStyle/>
          <a:p>
            <a:pPr eaLnBrk="1" hangingPunct="1"/>
            <a:r>
              <a:rPr lang="en-AU" altLang="en-US" sz="2800" smtClean="0"/>
              <a:t>More than 120 years of Experience …</a:t>
            </a:r>
          </a:p>
        </p:txBody>
      </p:sp>
    </p:spTree>
    <p:extLst>
      <p:ext uri="{BB962C8B-B14F-4D97-AF65-F5344CB8AC3E}">
        <p14:creationId xmlns:p14="http://schemas.microsoft.com/office/powerpoint/2010/main" val="22875402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8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Users\valdimarsdottir\AppData\Local\Microsoft\Windows\Temporary Internet Files\Content.Outlook\JD77T8P1\IR - Overview_Nov3.jpg"/>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07950" y="1628775"/>
            <a:ext cx="8961438" cy="4619625"/>
          </a:xfrm>
        </p:spPr>
      </p:pic>
      <p:sp>
        <p:nvSpPr>
          <p:cNvPr id="2" name="Title 1"/>
          <p:cNvSpPr>
            <a:spLocks noGrp="1"/>
          </p:cNvSpPr>
          <p:nvPr>
            <p:ph type="title"/>
          </p:nvPr>
        </p:nvSpPr>
        <p:spPr>
          <a:xfrm>
            <a:off x="323850" y="274638"/>
            <a:ext cx="8820150" cy="1282700"/>
          </a:xfrm>
        </p:spPr>
        <p:txBody>
          <a:bodyPr/>
          <a:lstStyle/>
          <a:p>
            <a:pPr>
              <a:spcBef>
                <a:spcPct val="20000"/>
              </a:spcBef>
              <a:defRPr/>
            </a:pPr>
            <a:r>
              <a:rPr lang="en-US" dirty="0"/>
              <a:t>Timeline - The International Trademark Registration Process</a:t>
            </a:r>
            <a:r>
              <a:rPr lang="en-US" sz="2800" dirty="0"/>
              <a:t/>
            </a:r>
            <a:br>
              <a:rPr lang="en-US" sz="2800" dirty="0"/>
            </a:br>
            <a:endParaRPr lang="en-US" sz="2800" dirty="0">
              <a:solidFill>
                <a:schemeClr val="tx1"/>
              </a:solidFill>
              <a:latin typeface="+mn-lt"/>
              <a:ea typeface="+mn-ea"/>
              <a:cs typeface="+mn-cs"/>
            </a:endParaRPr>
          </a:p>
        </p:txBody>
      </p:sp>
    </p:spTree>
    <p:extLst>
      <p:ext uri="{BB962C8B-B14F-4D97-AF65-F5344CB8AC3E}">
        <p14:creationId xmlns:p14="http://schemas.microsoft.com/office/powerpoint/2010/main" val="41139760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ernate Process 3"/>
          <p:cNvSpPr/>
          <p:nvPr/>
        </p:nvSpPr>
        <p:spPr bwMode="auto">
          <a:xfrm>
            <a:off x="251520" y="1916832"/>
            <a:ext cx="1656184" cy="1079732"/>
          </a:xfrm>
          <a:prstGeom prst="flowChartAlternateProcess">
            <a:avLst/>
          </a:prstGeom>
          <a:solidFill>
            <a:schemeClr val="lt1"/>
          </a:solidFill>
          <a:ln>
            <a:solidFill>
              <a:srgbClr val="70899B"/>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lgn="ctr">
              <a:spcBef>
                <a:spcPct val="50000"/>
              </a:spcBef>
              <a:defRPr/>
            </a:pPr>
            <a:endParaRPr lang="en-US" spc="50" dirty="0">
              <a:ln w="13500">
                <a:solidFill>
                  <a:schemeClr val="accent1">
                    <a:shade val="2500"/>
                    <a:alpha val="6500"/>
                  </a:schemeClr>
                </a:solidFill>
                <a:prstDash val="solid"/>
              </a:ln>
              <a:solidFill>
                <a:srgbClr val="7575D1">
                  <a:alpha val="95000"/>
                </a:srgbClr>
              </a:solidFill>
              <a:effectLst>
                <a:innerShdw blurRad="50900" dist="38500" dir="13500000">
                  <a:srgbClr val="000000">
                    <a:alpha val="60000"/>
                  </a:srgbClr>
                </a:innerShdw>
              </a:effectLst>
            </a:endParaRPr>
          </a:p>
          <a:p>
            <a:pPr algn="ctr">
              <a:spcBef>
                <a:spcPct val="50000"/>
              </a:spcBef>
              <a:defRPr/>
            </a:pPr>
            <a:endParaRPr lang="en-US" spc="50" dirty="0">
              <a:ln w="13500">
                <a:solidFill>
                  <a:schemeClr val="accent1">
                    <a:shade val="2500"/>
                    <a:alpha val="6500"/>
                  </a:schemeClr>
                </a:solidFill>
                <a:prstDash val="solid"/>
              </a:ln>
              <a:solidFill>
                <a:srgbClr val="7575D1">
                  <a:alpha val="95000"/>
                </a:srgbClr>
              </a:solidFill>
              <a:effectLst>
                <a:innerShdw blurRad="50900" dist="38500" dir="13500000">
                  <a:srgbClr val="000000">
                    <a:alpha val="60000"/>
                  </a:srgbClr>
                </a:innerShdw>
              </a:effectLst>
            </a:endParaRPr>
          </a:p>
        </p:txBody>
      </p:sp>
      <p:sp>
        <p:nvSpPr>
          <p:cNvPr id="6" name="Alternate Process 5"/>
          <p:cNvSpPr/>
          <p:nvPr/>
        </p:nvSpPr>
        <p:spPr bwMode="auto">
          <a:xfrm>
            <a:off x="2484438" y="5013325"/>
            <a:ext cx="1655762" cy="1079500"/>
          </a:xfrm>
          <a:prstGeom prst="flowChartAlternateProcess">
            <a:avLst/>
          </a:prstGeom>
          <a:ln>
            <a:solidFill>
              <a:srgbClr val="70899B"/>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lgn="ctr">
              <a:spcBef>
                <a:spcPct val="50000"/>
              </a:spcBef>
              <a:defRPr/>
            </a:pPr>
            <a:endParaRPr lang="en-US">
              <a:solidFill>
                <a:schemeClr val="bg1"/>
              </a:solidFill>
            </a:endParaRPr>
          </a:p>
        </p:txBody>
      </p:sp>
      <p:sp>
        <p:nvSpPr>
          <p:cNvPr id="7" name="Alternate Process 6"/>
          <p:cNvSpPr/>
          <p:nvPr/>
        </p:nvSpPr>
        <p:spPr bwMode="auto">
          <a:xfrm>
            <a:off x="4572000" y="5013325"/>
            <a:ext cx="1655763" cy="1079500"/>
          </a:xfrm>
          <a:prstGeom prst="flowChartAlternateProcess">
            <a:avLst/>
          </a:prstGeom>
          <a:ln>
            <a:solidFill>
              <a:srgbClr val="70899B"/>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lgn="ctr">
              <a:spcBef>
                <a:spcPct val="50000"/>
              </a:spcBef>
              <a:defRPr/>
            </a:pPr>
            <a:endParaRPr lang="en-US">
              <a:solidFill>
                <a:schemeClr val="bg1"/>
              </a:solidFill>
            </a:endParaRPr>
          </a:p>
        </p:txBody>
      </p:sp>
      <p:sp>
        <p:nvSpPr>
          <p:cNvPr id="8" name="Alternate Process 7"/>
          <p:cNvSpPr/>
          <p:nvPr/>
        </p:nvSpPr>
        <p:spPr bwMode="auto">
          <a:xfrm>
            <a:off x="2484438" y="2781300"/>
            <a:ext cx="1655762" cy="1079500"/>
          </a:xfrm>
          <a:prstGeom prst="flowChartAlternateProcess">
            <a:avLst/>
          </a:prstGeom>
          <a:ln>
            <a:solidFill>
              <a:srgbClr val="70899B"/>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lgn="ctr">
              <a:spcBef>
                <a:spcPct val="50000"/>
              </a:spcBef>
              <a:defRPr/>
            </a:pPr>
            <a:endParaRPr lang="en-US">
              <a:solidFill>
                <a:schemeClr val="bg1"/>
              </a:solidFill>
            </a:endParaRPr>
          </a:p>
        </p:txBody>
      </p:sp>
      <p:sp>
        <p:nvSpPr>
          <p:cNvPr id="9" name="Alternate Process 8"/>
          <p:cNvSpPr/>
          <p:nvPr/>
        </p:nvSpPr>
        <p:spPr bwMode="auto">
          <a:xfrm>
            <a:off x="2484438" y="765175"/>
            <a:ext cx="1655762" cy="1079500"/>
          </a:xfrm>
          <a:prstGeom prst="flowChartAlternateProcess">
            <a:avLst/>
          </a:prstGeom>
          <a:ln>
            <a:solidFill>
              <a:srgbClr val="70899B"/>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lgn="ctr">
              <a:spcBef>
                <a:spcPct val="50000"/>
              </a:spcBef>
              <a:defRPr/>
            </a:pPr>
            <a:endParaRPr lang="en-US" dirty="0">
              <a:solidFill>
                <a:srgbClr val="7575D1"/>
              </a:solidFill>
            </a:endParaRPr>
          </a:p>
        </p:txBody>
      </p:sp>
      <p:sp>
        <p:nvSpPr>
          <p:cNvPr id="10" name="Alternate Process 9"/>
          <p:cNvSpPr/>
          <p:nvPr/>
        </p:nvSpPr>
        <p:spPr bwMode="auto">
          <a:xfrm>
            <a:off x="395288" y="5013325"/>
            <a:ext cx="1655762" cy="1079500"/>
          </a:xfrm>
          <a:prstGeom prst="flowChartAlternateProcess">
            <a:avLst/>
          </a:prstGeom>
          <a:ln>
            <a:solidFill>
              <a:srgbClr val="70899B"/>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lgn="ctr">
              <a:spcBef>
                <a:spcPct val="50000"/>
              </a:spcBef>
              <a:defRPr/>
            </a:pPr>
            <a:endParaRPr lang="en-US">
              <a:solidFill>
                <a:schemeClr val="bg1"/>
              </a:solidFill>
            </a:endParaRPr>
          </a:p>
        </p:txBody>
      </p:sp>
      <p:cxnSp>
        <p:nvCxnSpPr>
          <p:cNvPr id="15368" name="Straight Connector 10"/>
          <p:cNvCxnSpPr>
            <a:cxnSpLocks noChangeShapeType="1"/>
          </p:cNvCxnSpPr>
          <p:nvPr/>
        </p:nvCxnSpPr>
        <p:spPr bwMode="auto">
          <a:xfrm>
            <a:off x="2314575" y="1404938"/>
            <a:ext cx="822325" cy="8239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lg" len="med"/>
              </a14:hiddenLine>
            </a:ext>
          </a:extLst>
        </p:spPr>
      </p:cxnSp>
      <p:cxnSp>
        <p:nvCxnSpPr>
          <p:cNvPr id="13" name="Straight Arrow Connector 12"/>
          <p:cNvCxnSpPr>
            <a:cxnSpLocks noChangeShapeType="1"/>
            <a:stCxn id="4" idx="0"/>
            <a:endCxn id="9" idx="1"/>
          </p:cNvCxnSpPr>
          <p:nvPr/>
        </p:nvCxnSpPr>
        <p:spPr bwMode="auto">
          <a:xfrm rot="5400000" flipH="1" flipV="1">
            <a:off x="1476375" y="908050"/>
            <a:ext cx="611188" cy="1404938"/>
          </a:xfrm>
          <a:prstGeom prst="bentConnector2">
            <a:avLst/>
          </a:prstGeom>
          <a:noFill/>
          <a:ln w="25400">
            <a:solidFill>
              <a:srgbClr val="70899B"/>
            </a:solidFill>
            <a:miter lim="800000"/>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5" name="Straight Connector 34"/>
          <p:cNvCxnSpPr>
            <a:cxnSpLocks noChangeShapeType="1"/>
            <a:stCxn id="9" idx="2"/>
            <a:endCxn id="8" idx="0"/>
          </p:cNvCxnSpPr>
          <p:nvPr/>
        </p:nvCxnSpPr>
        <p:spPr bwMode="auto">
          <a:xfrm>
            <a:off x="3311525" y="1844675"/>
            <a:ext cx="0" cy="936625"/>
          </a:xfrm>
          <a:prstGeom prst="line">
            <a:avLst/>
          </a:prstGeom>
          <a:noFill/>
          <a:ln w="25400">
            <a:solidFill>
              <a:srgbClr val="70899B"/>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371" name="Straight Connector 41"/>
          <p:cNvCxnSpPr>
            <a:cxnSpLocks noChangeShapeType="1"/>
          </p:cNvCxnSpPr>
          <p:nvPr/>
        </p:nvCxnSpPr>
        <p:spPr bwMode="auto">
          <a:xfrm>
            <a:off x="4443413" y="3603625"/>
            <a:ext cx="823912" cy="8223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lg" len="med"/>
              </a14:hiddenLine>
            </a:ext>
          </a:extLst>
        </p:spPr>
      </p:cxnSp>
      <p:cxnSp>
        <p:nvCxnSpPr>
          <p:cNvPr id="44" name="Straight Arrow Connector 43"/>
          <p:cNvCxnSpPr>
            <a:cxnSpLocks noChangeShapeType="1"/>
            <a:stCxn id="8" idx="2"/>
            <a:endCxn id="6" idx="0"/>
          </p:cNvCxnSpPr>
          <p:nvPr/>
        </p:nvCxnSpPr>
        <p:spPr bwMode="auto">
          <a:xfrm>
            <a:off x="3311525" y="3860800"/>
            <a:ext cx="0" cy="1152525"/>
          </a:xfrm>
          <a:prstGeom prst="straightConnector1">
            <a:avLst/>
          </a:prstGeom>
          <a:noFill/>
          <a:ln w="25400">
            <a:solidFill>
              <a:srgbClr val="70899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6" name="Elbow Connector 45"/>
          <p:cNvCxnSpPr>
            <a:cxnSpLocks noChangeShapeType="1"/>
            <a:endCxn id="7" idx="0"/>
          </p:cNvCxnSpPr>
          <p:nvPr/>
        </p:nvCxnSpPr>
        <p:spPr bwMode="auto">
          <a:xfrm>
            <a:off x="3276600" y="4581525"/>
            <a:ext cx="2124075" cy="431800"/>
          </a:xfrm>
          <a:prstGeom prst="bentConnector2">
            <a:avLst/>
          </a:prstGeom>
          <a:noFill/>
          <a:ln w="25400">
            <a:solidFill>
              <a:srgbClr val="70899B"/>
            </a:solidFill>
            <a:miter lim="800000"/>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374" name="Elbow Connector 47"/>
          <p:cNvCxnSpPr>
            <a:cxnSpLocks noChangeShapeType="1"/>
          </p:cNvCxnSpPr>
          <p:nvPr/>
        </p:nvCxnSpPr>
        <p:spPr bwMode="auto">
          <a:xfrm>
            <a:off x="4211638" y="4005263"/>
            <a:ext cx="914400" cy="914400"/>
          </a:xfrm>
          <a:prstGeom prst="bentConnector3">
            <a:avLst>
              <a:gd name="adj1" fmla="val 50000"/>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arrow" w="med" len="med"/>
              </a14:hiddenLine>
            </a:ext>
          </a:extLst>
        </p:spPr>
      </p:cxnSp>
      <p:cxnSp>
        <p:nvCxnSpPr>
          <p:cNvPr id="52" name="Elbow Connector 51"/>
          <p:cNvCxnSpPr>
            <a:cxnSpLocks noChangeShapeType="1"/>
            <a:endCxn id="10" idx="0"/>
          </p:cNvCxnSpPr>
          <p:nvPr/>
        </p:nvCxnSpPr>
        <p:spPr bwMode="auto">
          <a:xfrm rot="10800000" flipV="1">
            <a:off x="1223963" y="4581525"/>
            <a:ext cx="2124075" cy="431800"/>
          </a:xfrm>
          <a:prstGeom prst="bentConnector2">
            <a:avLst/>
          </a:prstGeom>
          <a:noFill/>
          <a:ln w="25400">
            <a:solidFill>
              <a:srgbClr val="70899B"/>
            </a:solidFill>
            <a:miter lim="800000"/>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6" name="Rectangle 18"/>
          <p:cNvSpPr>
            <a:spLocks noChangeArrowheads="1"/>
          </p:cNvSpPr>
          <p:nvPr/>
        </p:nvSpPr>
        <p:spPr bwMode="auto">
          <a:xfrm>
            <a:off x="4643438" y="1052513"/>
            <a:ext cx="2182812" cy="522287"/>
          </a:xfrm>
          <a:prstGeom prst="rect">
            <a:avLst/>
          </a:prstGeom>
          <a:solidFill>
            <a:srgbClr val="70899B">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defRPr/>
            </a:pPr>
            <a:r>
              <a:rPr lang="en-US" sz="1400" dirty="0">
                <a:ea typeface="ＭＳ Ｐゴシック" charset="0"/>
              </a:rPr>
              <a:t>Certifies the application and forwards it to WIPO</a:t>
            </a:r>
          </a:p>
        </p:txBody>
      </p:sp>
      <p:sp>
        <p:nvSpPr>
          <p:cNvPr id="57" name="Rectangle 19"/>
          <p:cNvSpPr>
            <a:spLocks noChangeArrowheads="1"/>
          </p:cNvSpPr>
          <p:nvPr/>
        </p:nvSpPr>
        <p:spPr bwMode="auto">
          <a:xfrm>
            <a:off x="4643438" y="2654300"/>
            <a:ext cx="4032250" cy="1276350"/>
          </a:xfrm>
          <a:prstGeom prst="rect">
            <a:avLst/>
          </a:prstGeom>
          <a:solidFill>
            <a:srgbClr val="70899B">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defRPr/>
            </a:pPr>
            <a:r>
              <a:rPr lang="en-US" sz="1400" dirty="0">
                <a:ea typeface="ＭＳ Ｐゴシック" charset="0"/>
              </a:rPr>
              <a:t>Formal examination; the mark is inscribed in the International Registry and published in ROMARIN and in the Gazette. </a:t>
            </a:r>
          </a:p>
          <a:p>
            <a:pPr algn="ctr">
              <a:spcBef>
                <a:spcPct val="50000"/>
              </a:spcBef>
              <a:defRPr/>
            </a:pPr>
            <a:r>
              <a:rPr lang="en-US" sz="1400" dirty="0">
                <a:ea typeface="ＭＳ Ｐゴシック" charset="0"/>
              </a:rPr>
              <a:t>A </a:t>
            </a:r>
            <a:r>
              <a:rPr lang="en-US" sz="1400" dirty="0">
                <a:solidFill>
                  <a:srgbClr val="C00000"/>
                </a:solidFill>
                <a:ea typeface="ＭＳ Ｐゴシック" charset="0"/>
              </a:rPr>
              <a:t>Certificate</a:t>
            </a:r>
            <a:r>
              <a:rPr lang="en-US" sz="1400" dirty="0">
                <a:ea typeface="ＭＳ Ｐゴシック" charset="0"/>
              </a:rPr>
              <a:t> of registration - the designated Contracting Parties </a:t>
            </a:r>
            <a:r>
              <a:rPr lang="en-US" sz="1400" dirty="0">
                <a:solidFill>
                  <a:srgbClr val="FF0000"/>
                </a:solidFill>
                <a:ea typeface="ＭＳ Ｐゴシック" charset="0"/>
              </a:rPr>
              <a:t>notified</a:t>
            </a:r>
          </a:p>
        </p:txBody>
      </p:sp>
      <p:sp>
        <p:nvSpPr>
          <p:cNvPr id="66" name="Rectangle 21"/>
          <p:cNvSpPr>
            <a:spLocks noChangeArrowheads="1"/>
          </p:cNvSpPr>
          <p:nvPr/>
        </p:nvSpPr>
        <p:spPr bwMode="auto">
          <a:xfrm>
            <a:off x="250825" y="3213100"/>
            <a:ext cx="1657350" cy="523875"/>
          </a:xfrm>
          <a:prstGeom prst="rect">
            <a:avLst/>
          </a:prstGeom>
          <a:solidFill>
            <a:srgbClr val="70899B">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defRPr/>
            </a:pPr>
            <a:r>
              <a:rPr lang="en-US" sz="1400" dirty="0">
                <a:ea typeface="ＭＳ Ｐゴシック" charset="0"/>
              </a:rPr>
              <a:t>Entitlement</a:t>
            </a:r>
          </a:p>
          <a:p>
            <a:pPr algn="ctr">
              <a:defRPr/>
            </a:pPr>
            <a:r>
              <a:rPr lang="es-ES_tradnl" sz="1400" dirty="0">
                <a:ea typeface="ＭＳ Ｐゴシック" charset="0"/>
              </a:rPr>
              <a:t>Basic Mark</a:t>
            </a:r>
            <a:endParaRPr lang="en-US" sz="1400" dirty="0">
              <a:ea typeface="ＭＳ Ｐゴシック" charset="0"/>
            </a:endParaRPr>
          </a:p>
        </p:txBody>
      </p:sp>
      <p:sp>
        <p:nvSpPr>
          <p:cNvPr id="67" name="Rectangle 20"/>
          <p:cNvSpPr>
            <a:spLocks noChangeArrowheads="1"/>
          </p:cNvSpPr>
          <p:nvPr/>
        </p:nvSpPr>
        <p:spPr bwMode="auto">
          <a:xfrm>
            <a:off x="6443663" y="4689475"/>
            <a:ext cx="2592387" cy="1169988"/>
          </a:xfrm>
          <a:prstGeom prst="rect">
            <a:avLst/>
          </a:prstGeom>
          <a:solidFill>
            <a:srgbClr val="70899B">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defRPr/>
            </a:pPr>
            <a:r>
              <a:rPr lang="en-US" sz="1400" dirty="0">
                <a:ea typeface="ＭＳ Ｐゴシック" charset="0"/>
              </a:rPr>
              <a:t>Scope of protection or the international registration, determined by the substantive examination under domestic law, within 12/18 months</a:t>
            </a:r>
          </a:p>
        </p:txBody>
      </p:sp>
      <p:sp>
        <p:nvSpPr>
          <p:cNvPr id="84" name="TextBox 83"/>
          <p:cNvSpPr txBox="1">
            <a:spLocks noChangeArrowheads="1"/>
          </p:cNvSpPr>
          <p:nvPr/>
        </p:nvSpPr>
        <p:spPr bwMode="auto">
          <a:xfrm>
            <a:off x="395288" y="2276475"/>
            <a:ext cx="1368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r>
              <a:rPr lang="en-US" altLang="en-US" sz="1600">
                <a:solidFill>
                  <a:srgbClr val="2F8BBB"/>
                </a:solidFill>
              </a:rPr>
              <a:t>APPLICANT</a:t>
            </a:r>
          </a:p>
        </p:txBody>
      </p:sp>
      <p:sp>
        <p:nvSpPr>
          <p:cNvPr id="86" name="TextBox 85"/>
          <p:cNvSpPr txBox="1">
            <a:spLocks noChangeArrowheads="1"/>
          </p:cNvSpPr>
          <p:nvPr/>
        </p:nvSpPr>
        <p:spPr bwMode="auto">
          <a:xfrm>
            <a:off x="2484438" y="981075"/>
            <a:ext cx="1655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r>
              <a:rPr lang="en-US" altLang="en-US" sz="1600">
                <a:solidFill>
                  <a:srgbClr val="2F8BBB"/>
                </a:solidFill>
              </a:rPr>
              <a:t>OFFICE OF ORIGIN</a:t>
            </a:r>
          </a:p>
        </p:txBody>
      </p:sp>
      <p:sp>
        <p:nvSpPr>
          <p:cNvPr id="87" name="TextBox 86"/>
          <p:cNvSpPr txBox="1">
            <a:spLocks noChangeAspect="1"/>
          </p:cNvSpPr>
          <p:nvPr/>
        </p:nvSpPr>
        <p:spPr bwMode="auto">
          <a:xfrm>
            <a:off x="2484438" y="2997200"/>
            <a:ext cx="1655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r>
              <a:rPr lang="en-US" altLang="en-US" sz="3200">
                <a:solidFill>
                  <a:srgbClr val="2F8BBB"/>
                </a:solidFill>
              </a:rPr>
              <a:t>WIPO</a:t>
            </a:r>
          </a:p>
        </p:txBody>
      </p:sp>
      <p:sp>
        <p:nvSpPr>
          <p:cNvPr id="90" name="TextBox 89"/>
          <p:cNvSpPr txBox="1">
            <a:spLocks noChangeArrowheads="1"/>
          </p:cNvSpPr>
          <p:nvPr/>
        </p:nvSpPr>
        <p:spPr bwMode="auto">
          <a:xfrm>
            <a:off x="2484438" y="5157788"/>
            <a:ext cx="16557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r>
              <a:rPr lang="en-US" altLang="en-US" sz="1400" i="1">
                <a:solidFill>
                  <a:srgbClr val="92D050"/>
                </a:solidFill>
              </a:rPr>
              <a:t>DESIGNATED CONTRACTING PARTY</a:t>
            </a:r>
          </a:p>
        </p:txBody>
      </p:sp>
      <p:sp>
        <p:nvSpPr>
          <p:cNvPr id="94" name="Title 1"/>
          <p:cNvSpPr txBox="1">
            <a:spLocks/>
          </p:cNvSpPr>
          <p:nvPr/>
        </p:nvSpPr>
        <p:spPr bwMode="auto">
          <a:xfrm>
            <a:off x="250825" y="11588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spcBef>
                <a:spcPct val="0"/>
              </a:spcBef>
              <a:buFontTx/>
              <a:buNone/>
            </a:pPr>
            <a:r>
              <a:rPr lang="en-US" altLang="en-US" sz="3600" dirty="0">
                <a:solidFill>
                  <a:srgbClr val="00408C"/>
                </a:solidFill>
                <a:latin typeface="+mj-lt"/>
                <a:ea typeface="+mj-ea"/>
                <a:cs typeface="+mj-cs"/>
              </a:rPr>
              <a:t>The international procedure I</a:t>
            </a:r>
          </a:p>
        </p:txBody>
      </p:sp>
      <p:sp>
        <p:nvSpPr>
          <p:cNvPr id="105" name="TextBox 104"/>
          <p:cNvSpPr txBox="1">
            <a:spLocks noChangeArrowheads="1"/>
          </p:cNvSpPr>
          <p:nvPr/>
        </p:nvSpPr>
        <p:spPr bwMode="auto">
          <a:xfrm>
            <a:off x="4572000" y="5157788"/>
            <a:ext cx="16557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r>
              <a:rPr lang="en-US" altLang="en-US" sz="1400" i="1">
                <a:solidFill>
                  <a:srgbClr val="FF0000"/>
                </a:solidFill>
              </a:rPr>
              <a:t>DESIGNATED CONTRACTING PARTY</a:t>
            </a:r>
          </a:p>
        </p:txBody>
      </p:sp>
      <p:sp>
        <p:nvSpPr>
          <p:cNvPr id="106" name="TextBox 105"/>
          <p:cNvSpPr txBox="1">
            <a:spLocks noChangeArrowheads="1"/>
          </p:cNvSpPr>
          <p:nvPr/>
        </p:nvSpPr>
        <p:spPr bwMode="auto">
          <a:xfrm>
            <a:off x="395288" y="5157788"/>
            <a:ext cx="16557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r>
              <a:rPr lang="en-US" altLang="en-US" sz="1400" i="1">
                <a:solidFill>
                  <a:srgbClr val="2F8BBB"/>
                </a:solidFill>
              </a:rPr>
              <a:t>DESIGNATED CONTRACTING PARTY</a:t>
            </a:r>
          </a:p>
        </p:txBody>
      </p:sp>
    </p:spTree>
    <p:extLst>
      <p:ext uri="{BB962C8B-B14F-4D97-AF65-F5344CB8AC3E}">
        <p14:creationId xmlns:p14="http://schemas.microsoft.com/office/powerpoint/2010/main" val="130713846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100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2000" fill="hold"/>
                                        <p:tgtEl>
                                          <p:spTgt spid="94"/>
                                        </p:tgtEl>
                                        <p:attrNameLst>
                                          <p:attrName>ppt_x</p:attrName>
                                        </p:attrNameLst>
                                      </p:cBhvr>
                                      <p:tavLst>
                                        <p:tav tm="0">
                                          <p:val>
                                            <p:strVal val="1+#ppt_w/2"/>
                                          </p:val>
                                        </p:tav>
                                        <p:tav tm="100000">
                                          <p:val>
                                            <p:strVal val="#ppt_x"/>
                                          </p:val>
                                        </p:tav>
                                      </p:tavLst>
                                    </p:anim>
                                    <p:anim calcmode="lin" valueType="num">
                                      <p:cBhvr additive="base">
                                        <p:cTn id="8" dur="2000" fill="hold"/>
                                        <p:tgtEl>
                                          <p:spTgt spid="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iterate type="wd">
                                    <p:tmAbs val="500"/>
                                  </p:iterate>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1000"/>
                                  </p:stCondLst>
                                  <p:childTnLst>
                                    <p:set>
                                      <p:cBhvr>
                                        <p:cTn id="15" dur="1" fill="hold">
                                          <p:stCondLst>
                                            <p:cond delay="0"/>
                                          </p:stCondLst>
                                        </p:cTn>
                                        <p:tgtEl>
                                          <p:spTgt spid="84"/>
                                        </p:tgtEl>
                                        <p:attrNameLst>
                                          <p:attrName>style.visibility</p:attrName>
                                        </p:attrNameLst>
                                      </p:cBhvr>
                                      <p:to>
                                        <p:strVal val="visible"/>
                                      </p:to>
                                    </p:set>
                                  </p:childTnLst>
                                </p:cTn>
                              </p:par>
                            </p:childTnLst>
                          </p:cTn>
                        </p:par>
                        <p:par>
                          <p:cTn id="16" fill="hold" nodeType="afterGroup">
                            <p:stCondLst>
                              <p:cond delay="1000"/>
                            </p:stCondLst>
                            <p:childTnLst>
                              <p:par>
                                <p:cTn id="17" presetID="1" presetClass="entr" presetSubtype="0" fill="hold" grpId="0" nodeType="afterEffect">
                                  <p:stCondLst>
                                    <p:cond delay="200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1000"/>
                                  </p:stCondLst>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nodeType="afterGroup">
                            <p:stCondLst>
                              <p:cond delay="1000"/>
                            </p:stCondLst>
                            <p:childTnLst>
                              <p:par>
                                <p:cTn id="24" presetID="1" presetClass="entr" presetSubtype="0" fill="hold" grpId="0" nodeType="afterEffect">
                                  <p:stCondLst>
                                    <p:cond delay="1000"/>
                                  </p:stCondLst>
                                  <p:childTnLst>
                                    <p:set>
                                      <p:cBhvr>
                                        <p:cTn id="25" dur="1" fill="hold">
                                          <p:stCondLst>
                                            <p:cond delay="0"/>
                                          </p:stCondLst>
                                        </p:cTn>
                                        <p:tgtEl>
                                          <p:spTgt spid="9"/>
                                        </p:tgtEl>
                                        <p:attrNameLst>
                                          <p:attrName>style.visibility</p:attrName>
                                        </p:attrNameLst>
                                      </p:cBhvr>
                                      <p:to>
                                        <p:strVal val="visible"/>
                                      </p:to>
                                    </p:set>
                                  </p:childTnLst>
                                </p:cTn>
                              </p:par>
                            </p:childTnLst>
                          </p:cTn>
                        </p:par>
                        <p:par>
                          <p:cTn id="26" fill="hold" nodeType="afterGroup">
                            <p:stCondLst>
                              <p:cond delay="2000"/>
                            </p:stCondLst>
                            <p:childTnLst>
                              <p:par>
                                <p:cTn id="27" presetID="1" presetClass="entr" presetSubtype="0" fill="hold" grpId="0" nodeType="afterEffect">
                                  <p:stCondLst>
                                    <p:cond delay="1000"/>
                                  </p:stCondLst>
                                  <p:childTnLst>
                                    <p:set>
                                      <p:cBhvr>
                                        <p:cTn id="28" dur="1" fill="hold">
                                          <p:stCondLst>
                                            <p:cond delay="0"/>
                                          </p:stCondLst>
                                        </p:cTn>
                                        <p:tgtEl>
                                          <p:spTgt spid="86"/>
                                        </p:tgtEl>
                                        <p:attrNameLst>
                                          <p:attrName>style.visibility</p:attrName>
                                        </p:attrNameLst>
                                      </p:cBhvr>
                                      <p:to>
                                        <p:strVal val="visible"/>
                                      </p:to>
                                    </p:set>
                                  </p:childTnLst>
                                </p:cTn>
                              </p:par>
                            </p:childTnLst>
                          </p:cTn>
                        </p:par>
                        <p:par>
                          <p:cTn id="29" fill="hold" nodeType="afterGroup">
                            <p:stCondLst>
                              <p:cond delay="3000"/>
                            </p:stCondLst>
                            <p:childTnLst>
                              <p:par>
                                <p:cTn id="30" presetID="1" presetClass="entr" presetSubtype="0" fill="hold" grpId="0" nodeType="afterEffect">
                                  <p:stCondLst>
                                    <p:cond delay="2000"/>
                                  </p:stCondLst>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childTnLst>
                                </p:cTn>
                              </p:par>
                            </p:childTnLst>
                          </p:cTn>
                        </p:par>
                        <p:par>
                          <p:cTn id="36" fill="hold" nodeType="afterGroup">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8"/>
                                        </p:tgtEl>
                                        <p:attrNameLst>
                                          <p:attrName>style.visibility</p:attrName>
                                        </p:attrNameLst>
                                      </p:cBhvr>
                                      <p:to>
                                        <p:strVal val="visible"/>
                                      </p:to>
                                    </p:set>
                                  </p:childTnLst>
                                </p:cTn>
                              </p:par>
                            </p:childTnLst>
                          </p:cTn>
                        </p:par>
                        <p:par>
                          <p:cTn id="39" fill="hold" nodeType="afterGroup">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87"/>
                                        </p:tgtEl>
                                        <p:attrNameLst>
                                          <p:attrName>style.visibility</p:attrName>
                                        </p:attrNameLst>
                                      </p:cBhvr>
                                      <p:to>
                                        <p:strVal val="visible"/>
                                      </p:to>
                                    </p:set>
                                  </p:childTnLst>
                                </p:cTn>
                              </p:par>
                            </p:childTnLst>
                          </p:cTn>
                        </p:par>
                        <p:par>
                          <p:cTn id="42" fill="hold" nodeType="afterGroup">
                            <p:stCondLst>
                              <p:cond delay="2000"/>
                            </p:stCondLst>
                            <p:childTnLst>
                              <p:par>
                                <p:cTn id="43" presetID="1" presetClass="entr" presetSubtype="0" fill="hold" grpId="0" nodeType="afterEffect">
                                  <p:stCondLst>
                                    <p:cond delay="200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nodeType="withEffect">
                                  <p:stCondLst>
                                    <p:cond delay="1000"/>
                                  </p:stCondLst>
                                  <p:childTnLst>
                                    <p:set>
                                      <p:cBhvr>
                                        <p:cTn id="50" dur="1" fill="hold">
                                          <p:stCondLst>
                                            <p:cond delay="0"/>
                                          </p:stCondLst>
                                        </p:cTn>
                                        <p:tgtEl>
                                          <p:spTgt spid="52"/>
                                        </p:tgtEl>
                                        <p:attrNameLst>
                                          <p:attrName>style.visibility</p:attrName>
                                        </p:attrNameLst>
                                      </p:cBhvr>
                                      <p:to>
                                        <p:strVal val="visible"/>
                                      </p:to>
                                    </p:set>
                                  </p:childTnLst>
                                </p:cTn>
                              </p:par>
                              <p:par>
                                <p:cTn id="51" presetID="1" presetClass="entr" presetSubtype="0" fill="hold" nodeType="withEffect">
                                  <p:stCondLst>
                                    <p:cond delay="1000"/>
                                  </p:stCondLst>
                                  <p:childTnLst>
                                    <p:set>
                                      <p:cBhvr>
                                        <p:cTn id="52" dur="1" fill="hold">
                                          <p:stCondLst>
                                            <p:cond delay="0"/>
                                          </p:stCondLst>
                                        </p:cTn>
                                        <p:tgtEl>
                                          <p:spTgt spid="46"/>
                                        </p:tgtEl>
                                        <p:attrNameLst>
                                          <p:attrName>style.visibility</p:attrName>
                                        </p:attrNameLst>
                                      </p:cBhvr>
                                      <p:to>
                                        <p:strVal val="visible"/>
                                      </p:to>
                                    </p:set>
                                  </p:childTnLst>
                                </p:cTn>
                              </p:par>
                            </p:childTnLst>
                          </p:cTn>
                        </p:par>
                        <p:par>
                          <p:cTn id="53" fill="hold" nodeType="afterGroup">
                            <p:stCondLst>
                              <p:cond delay="1000"/>
                            </p:stCondLst>
                            <p:childTnLst>
                              <p:par>
                                <p:cTn id="54" presetID="1" presetClass="entr" presetSubtype="0" fill="hold" grpId="0" nodeType="afterEffect">
                                  <p:stCondLst>
                                    <p:cond delay="1000"/>
                                  </p:stCondLst>
                                  <p:iterate type="wd">
                                    <p:tmAbs val="500"/>
                                  </p:iterate>
                                  <p:childTnLst>
                                    <p:set>
                                      <p:cBhvr>
                                        <p:cTn id="55" dur="1" fill="hold">
                                          <p:stCondLst>
                                            <p:cond delay="0"/>
                                          </p:stCondLst>
                                        </p:cTn>
                                        <p:tgtEl>
                                          <p:spTgt spid="10"/>
                                        </p:tgtEl>
                                        <p:attrNameLst>
                                          <p:attrName>style.visibility</p:attrName>
                                        </p:attrNameLst>
                                      </p:cBhvr>
                                      <p:to>
                                        <p:strVal val="visible"/>
                                      </p:to>
                                    </p:set>
                                  </p:childTnLst>
                                </p:cTn>
                              </p:par>
                            </p:childTnLst>
                          </p:cTn>
                        </p:par>
                        <p:par>
                          <p:cTn id="56" fill="hold" nodeType="afterGroup">
                            <p:stCondLst>
                              <p:cond delay="2000"/>
                            </p:stCondLst>
                            <p:childTnLst>
                              <p:par>
                                <p:cTn id="57" presetID="1" presetClass="entr" presetSubtype="0" fill="hold" grpId="0" nodeType="afterEffect">
                                  <p:stCondLst>
                                    <p:cond delay="1000"/>
                                  </p:stCondLst>
                                  <p:childTnLst>
                                    <p:set>
                                      <p:cBhvr>
                                        <p:cTn id="58" dur="1" fill="hold">
                                          <p:stCondLst>
                                            <p:cond delay="0"/>
                                          </p:stCondLst>
                                        </p:cTn>
                                        <p:tgtEl>
                                          <p:spTgt spid="106"/>
                                        </p:tgtEl>
                                        <p:attrNameLst>
                                          <p:attrName>style.visibility</p:attrName>
                                        </p:attrNameLst>
                                      </p:cBhvr>
                                      <p:to>
                                        <p:strVal val="visible"/>
                                      </p:to>
                                    </p:set>
                                  </p:childTnLst>
                                </p:cTn>
                              </p:par>
                            </p:childTnLst>
                          </p:cTn>
                        </p:par>
                        <p:par>
                          <p:cTn id="59" fill="hold" nodeType="afterGroup">
                            <p:stCondLst>
                              <p:cond delay="3000"/>
                            </p:stCondLst>
                            <p:childTnLst>
                              <p:par>
                                <p:cTn id="60" presetID="1" presetClass="entr" presetSubtype="0" fill="hold" grpId="0" nodeType="afterEffect">
                                  <p:stCondLst>
                                    <p:cond delay="1000"/>
                                  </p:stCondLst>
                                  <p:childTnLst>
                                    <p:set>
                                      <p:cBhvr>
                                        <p:cTn id="61" dur="1" fill="hold">
                                          <p:stCondLst>
                                            <p:cond delay="0"/>
                                          </p:stCondLst>
                                        </p:cTn>
                                        <p:tgtEl>
                                          <p:spTgt spid="6"/>
                                        </p:tgtEl>
                                        <p:attrNameLst>
                                          <p:attrName>style.visibility</p:attrName>
                                        </p:attrNameLst>
                                      </p:cBhvr>
                                      <p:to>
                                        <p:strVal val="visible"/>
                                      </p:to>
                                    </p:set>
                                  </p:childTnLst>
                                </p:cTn>
                              </p:par>
                            </p:childTnLst>
                          </p:cTn>
                        </p:par>
                        <p:par>
                          <p:cTn id="62" fill="hold" nodeType="afterGroup">
                            <p:stCondLst>
                              <p:cond delay="4000"/>
                            </p:stCondLst>
                            <p:childTnLst>
                              <p:par>
                                <p:cTn id="63" presetID="1" presetClass="entr" presetSubtype="0" fill="hold" grpId="0" nodeType="afterEffect">
                                  <p:stCondLst>
                                    <p:cond delay="1000"/>
                                  </p:stCondLst>
                                  <p:childTnLst>
                                    <p:set>
                                      <p:cBhvr>
                                        <p:cTn id="64" dur="1" fill="hold">
                                          <p:stCondLst>
                                            <p:cond delay="0"/>
                                          </p:stCondLst>
                                        </p:cTn>
                                        <p:tgtEl>
                                          <p:spTgt spid="90"/>
                                        </p:tgtEl>
                                        <p:attrNameLst>
                                          <p:attrName>style.visibility</p:attrName>
                                        </p:attrNameLst>
                                      </p:cBhvr>
                                      <p:to>
                                        <p:strVal val="visible"/>
                                      </p:to>
                                    </p:set>
                                  </p:childTnLst>
                                </p:cTn>
                              </p:par>
                            </p:childTnLst>
                          </p:cTn>
                        </p:par>
                        <p:par>
                          <p:cTn id="65" fill="hold" nodeType="afterGroup">
                            <p:stCondLst>
                              <p:cond delay="5000"/>
                            </p:stCondLst>
                            <p:childTnLst>
                              <p:par>
                                <p:cTn id="66" presetID="1" presetClass="entr" presetSubtype="0" fill="hold" grpId="0" nodeType="afterEffect">
                                  <p:stCondLst>
                                    <p:cond delay="1000"/>
                                  </p:stCondLst>
                                  <p:childTnLst>
                                    <p:set>
                                      <p:cBhvr>
                                        <p:cTn id="67" dur="1" fill="hold">
                                          <p:stCondLst>
                                            <p:cond delay="0"/>
                                          </p:stCondLst>
                                        </p:cTn>
                                        <p:tgtEl>
                                          <p:spTgt spid="7"/>
                                        </p:tgtEl>
                                        <p:attrNameLst>
                                          <p:attrName>style.visibility</p:attrName>
                                        </p:attrNameLst>
                                      </p:cBhvr>
                                      <p:to>
                                        <p:strVal val="visible"/>
                                      </p:to>
                                    </p:set>
                                  </p:childTnLst>
                                </p:cTn>
                              </p:par>
                            </p:childTnLst>
                          </p:cTn>
                        </p:par>
                        <p:par>
                          <p:cTn id="68" fill="hold" nodeType="afterGroup">
                            <p:stCondLst>
                              <p:cond delay="6000"/>
                            </p:stCondLst>
                            <p:childTnLst>
                              <p:par>
                                <p:cTn id="69" presetID="1" presetClass="entr" presetSubtype="0" fill="hold" grpId="0" nodeType="afterEffect">
                                  <p:stCondLst>
                                    <p:cond delay="1000"/>
                                  </p:stCondLst>
                                  <p:childTnLst>
                                    <p:set>
                                      <p:cBhvr>
                                        <p:cTn id="70" dur="1" fill="hold">
                                          <p:stCondLst>
                                            <p:cond delay="0"/>
                                          </p:stCondLst>
                                        </p:cTn>
                                        <p:tgtEl>
                                          <p:spTgt spid="105"/>
                                        </p:tgtEl>
                                        <p:attrNameLst>
                                          <p:attrName>style.visibility</p:attrName>
                                        </p:attrNameLst>
                                      </p:cBhvr>
                                      <p:to>
                                        <p:strVal val="visible"/>
                                      </p:to>
                                    </p:set>
                                  </p:childTnLst>
                                </p:cTn>
                              </p:par>
                            </p:childTnLst>
                          </p:cTn>
                        </p:par>
                        <p:par>
                          <p:cTn id="71" fill="hold" nodeType="afterGroup">
                            <p:stCondLst>
                              <p:cond delay="7000"/>
                            </p:stCondLst>
                            <p:childTnLst>
                              <p:par>
                                <p:cTn id="72" presetID="1" presetClass="entr" presetSubtype="0" fill="hold" grpId="0" nodeType="afterEffect">
                                  <p:stCondLst>
                                    <p:cond delay="2000"/>
                                  </p:stCondLst>
                                  <p:childTnLst>
                                    <p:set>
                                      <p:cBhvr>
                                        <p:cTn id="73"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56" grpId="0" animBg="1"/>
      <p:bldP spid="57" grpId="0" animBg="1"/>
      <p:bldP spid="66" grpId="0" animBg="1"/>
      <p:bldP spid="67" grpId="0" animBg="1"/>
      <p:bldP spid="84" grpId="0"/>
      <p:bldP spid="86" grpId="0"/>
      <p:bldP spid="87" grpId="0"/>
      <p:bldP spid="90" grpId="0"/>
      <p:bldP spid="94" grpId="0"/>
      <p:bldP spid="105" grpId="0"/>
      <p:bldP spid="10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ernate Process 3"/>
          <p:cNvSpPr/>
          <p:nvPr/>
        </p:nvSpPr>
        <p:spPr bwMode="auto">
          <a:xfrm>
            <a:off x="467544" y="2348880"/>
            <a:ext cx="2088232" cy="1079732"/>
          </a:xfrm>
          <a:prstGeom prst="flowChartAlternateProcess">
            <a:avLst/>
          </a:prstGeom>
          <a:solidFill>
            <a:schemeClr val="lt1"/>
          </a:solidFill>
          <a:ln>
            <a:solidFill>
              <a:srgbClr val="375D7A"/>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lgn="ctr">
              <a:spcBef>
                <a:spcPct val="50000"/>
              </a:spcBef>
              <a:defRPr/>
            </a:pPr>
            <a:endParaRPr lang="en-US" spc="50" dirty="0">
              <a:ln w="13500">
                <a:solidFill>
                  <a:schemeClr val="accent1">
                    <a:shade val="2500"/>
                    <a:alpha val="6500"/>
                  </a:schemeClr>
                </a:solidFill>
                <a:prstDash val="solid"/>
              </a:ln>
              <a:solidFill>
                <a:srgbClr val="7575D1">
                  <a:alpha val="95000"/>
                </a:srgbClr>
              </a:solidFill>
              <a:effectLst>
                <a:innerShdw blurRad="50900" dist="38500" dir="13500000">
                  <a:srgbClr val="000000">
                    <a:alpha val="60000"/>
                  </a:srgbClr>
                </a:innerShdw>
              </a:effectLst>
            </a:endParaRPr>
          </a:p>
          <a:p>
            <a:pPr algn="ctr">
              <a:spcBef>
                <a:spcPct val="50000"/>
              </a:spcBef>
              <a:defRPr/>
            </a:pPr>
            <a:endParaRPr lang="en-US" spc="50" dirty="0">
              <a:ln w="13500">
                <a:solidFill>
                  <a:schemeClr val="accent1">
                    <a:shade val="2500"/>
                    <a:alpha val="6500"/>
                  </a:schemeClr>
                </a:solidFill>
                <a:prstDash val="solid"/>
              </a:ln>
              <a:solidFill>
                <a:srgbClr val="7575D1">
                  <a:alpha val="95000"/>
                </a:srgbClr>
              </a:solidFill>
              <a:effectLst>
                <a:innerShdw blurRad="50900" dist="38500" dir="13500000">
                  <a:srgbClr val="000000">
                    <a:alpha val="60000"/>
                  </a:srgbClr>
                </a:innerShdw>
              </a:effectLst>
            </a:endParaRPr>
          </a:p>
        </p:txBody>
      </p:sp>
      <p:sp>
        <p:nvSpPr>
          <p:cNvPr id="6" name="Alternate Process 5"/>
          <p:cNvSpPr/>
          <p:nvPr/>
        </p:nvSpPr>
        <p:spPr bwMode="auto">
          <a:xfrm>
            <a:off x="3276600" y="3860800"/>
            <a:ext cx="2087563" cy="1079500"/>
          </a:xfrm>
          <a:prstGeom prst="flowChartAlternateProcess">
            <a:avLst/>
          </a:prstGeom>
          <a:ln>
            <a:solidFill>
              <a:srgbClr val="375D7A"/>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lgn="ctr">
              <a:spcBef>
                <a:spcPct val="50000"/>
              </a:spcBef>
              <a:defRPr/>
            </a:pPr>
            <a:endParaRPr lang="en-US">
              <a:solidFill>
                <a:schemeClr val="bg1"/>
              </a:solidFill>
            </a:endParaRPr>
          </a:p>
        </p:txBody>
      </p:sp>
      <p:sp>
        <p:nvSpPr>
          <p:cNvPr id="7" name="Alternate Process 6"/>
          <p:cNvSpPr/>
          <p:nvPr/>
        </p:nvSpPr>
        <p:spPr bwMode="auto">
          <a:xfrm>
            <a:off x="3276600" y="5300663"/>
            <a:ext cx="2087563" cy="1079500"/>
          </a:xfrm>
          <a:prstGeom prst="flowChartAlternateProcess">
            <a:avLst/>
          </a:prstGeom>
          <a:ln>
            <a:solidFill>
              <a:srgbClr val="375D7A"/>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lgn="ctr">
              <a:spcBef>
                <a:spcPct val="50000"/>
              </a:spcBef>
              <a:defRPr/>
            </a:pPr>
            <a:endParaRPr lang="en-US">
              <a:solidFill>
                <a:schemeClr val="bg1"/>
              </a:solidFill>
            </a:endParaRPr>
          </a:p>
        </p:txBody>
      </p:sp>
      <p:sp>
        <p:nvSpPr>
          <p:cNvPr id="8" name="Alternate Process 7"/>
          <p:cNvSpPr/>
          <p:nvPr/>
        </p:nvSpPr>
        <p:spPr bwMode="auto">
          <a:xfrm>
            <a:off x="3276600" y="2349500"/>
            <a:ext cx="2087563" cy="1079500"/>
          </a:xfrm>
          <a:prstGeom prst="flowChartAlternateProcess">
            <a:avLst/>
          </a:prstGeom>
          <a:ln>
            <a:solidFill>
              <a:srgbClr val="375D7A"/>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lgn="ctr">
              <a:spcBef>
                <a:spcPct val="50000"/>
              </a:spcBef>
              <a:defRPr/>
            </a:pPr>
            <a:endParaRPr lang="en-US">
              <a:solidFill>
                <a:schemeClr val="bg1"/>
              </a:solidFill>
            </a:endParaRPr>
          </a:p>
        </p:txBody>
      </p:sp>
      <p:sp>
        <p:nvSpPr>
          <p:cNvPr id="9" name="Alternate Process 8"/>
          <p:cNvSpPr/>
          <p:nvPr/>
        </p:nvSpPr>
        <p:spPr bwMode="auto">
          <a:xfrm>
            <a:off x="3276600" y="836613"/>
            <a:ext cx="2087563" cy="1079500"/>
          </a:xfrm>
          <a:prstGeom prst="flowChartAlternateProcess">
            <a:avLst/>
          </a:prstGeom>
          <a:ln>
            <a:solidFill>
              <a:srgbClr val="375D7A"/>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lgn="ctr">
              <a:spcBef>
                <a:spcPct val="50000"/>
              </a:spcBef>
              <a:defRPr/>
            </a:pPr>
            <a:endParaRPr lang="en-US" dirty="0">
              <a:solidFill>
                <a:srgbClr val="70899B"/>
              </a:solidFill>
            </a:endParaRPr>
          </a:p>
        </p:txBody>
      </p:sp>
      <p:sp>
        <p:nvSpPr>
          <p:cNvPr id="10" name="Alternate Process 9"/>
          <p:cNvSpPr/>
          <p:nvPr/>
        </p:nvSpPr>
        <p:spPr bwMode="auto">
          <a:xfrm>
            <a:off x="6011863" y="2349500"/>
            <a:ext cx="1944687" cy="1079500"/>
          </a:xfrm>
          <a:prstGeom prst="flowChartAlternateProcess">
            <a:avLst/>
          </a:prstGeom>
          <a:ln>
            <a:solidFill>
              <a:srgbClr val="375D7A"/>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lgn="ctr">
              <a:spcBef>
                <a:spcPct val="50000"/>
              </a:spcBef>
              <a:defRPr/>
            </a:pPr>
            <a:endParaRPr lang="en-US">
              <a:solidFill>
                <a:schemeClr val="bg1"/>
              </a:solidFill>
            </a:endParaRPr>
          </a:p>
        </p:txBody>
      </p:sp>
      <p:cxnSp>
        <p:nvCxnSpPr>
          <p:cNvPr id="16392" name="Straight Connector 10"/>
          <p:cNvCxnSpPr>
            <a:cxnSpLocks noChangeShapeType="1"/>
          </p:cNvCxnSpPr>
          <p:nvPr/>
        </p:nvCxnSpPr>
        <p:spPr bwMode="auto">
          <a:xfrm>
            <a:off x="2314575" y="1404938"/>
            <a:ext cx="822325" cy="8239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lg" len="med"/>
              </a14:hiddenLine>
            </a:ext>
          </a:extLst>
        </p:spPr>
      </p:cxnSp>
      <p:cxnSp>
        <p:nvCxnSpPr>
          <p:cNvPr id="13" name="Straight Arrow Connector 12"/>
          <p:cNvCxnSpPr>
            <a:cxnSpLocks noChangeShapeType="1"/>
            <a:stCxn id="4" idx="2"/>
            <a:endCxn id="6" idx="1"/>
          </p:cNvCxnSpPr>
          <p:nvPr/>
        </p:nvCxnSpPr>
        <p:spPr bwMode="auto">
          <a:xfrm rot="16200000" flipH="1">
            <a:off x="1908175" y="3032125"/>
            <a:ext cx="971550" cy="1765300"/>
          </a:xfrm>
          <a:prstGeom prst="bentConnector2">
            <a:avLst/>
          </a:prstGeom>
          <a:noFill/>
          <a:ln w="25400">
            <a:solidFill>
              <a:srgbClr val="375D7A"/>
            </a:solidFill>
            <a:miter lim="800000"/>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4" name="Straight Arrow Connector 43"/>
          <p:cNvCxnSpPr>
            <a:cxnSpLocks noChangeShapeType="1"/>
            <a:stCxn id="8" idx="2"/>
            <a:endCxn id="6" idx="0"/>
          </p:cNvCxnSpPr>
          <p:nvPr/>
        </p:nvCxnSpPr>
        <p:spPr bwMode="auto">
          <a:xfrm>
            <a:off x="4319588" y="3429000"/>
            <a:ext cx="0" cy="431800"/>
          </a:xfrm>
          <a:prstGeom prst="straightConnector1">
            <a:avLst/>
          </a:prstGeom>
          <a:noFill/>
          <a:ln w="25400">
            <a:solidFill>
              <a:srgbClr val="375D7A"/>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6" name="Elbow Connector 45"/>
          <p:cNvCxnSpPr>
            <a:cxnSpLocks noChangeShapeType="1"/>
            <a:stCxn id="6" idx="2"/>
            <a:endCxn id="7" idx="0"/>
          </p:cNvCxnSpPr>
          <p:nvPr/>
        </p:nvCxnSpPr>
        <p:spPr bwMode="auto">
          <a:xfrm>
            <a:off x="4319588" y="4940300"/>
            <a:ext cx="0" cy="360363"/>
          </a:xfrm>
          <a:prstGeom prst="straightConnector1">
            <a:avLst/>
          </a:prstGeom>
          <a:noFill/>
          <a:ln w="25400">
            <a:solidFill>
              <a:srgbClr val="375D7A"/>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396" name="Elbow Connector 47"/>
          <p:cNvCxnSpPr>
            <a:cxnSpLocks noChangeShapeType="1"/>
          </p:cNvCxnSpPr>
          <p:nvPr/>
        </p:nvCxnSpPr>
        <p:spPr bwMode="auto">
          <a:xfrm>
            <a:off x="4211638" y="4005263"/>
            <a:ext cx="914400" cy="914400"/>
          </a:xfrm>
          <a:prstGeom prst="bentConnector3">
            <a:avLst>
              <a:gd name="adj1" fmla="val 50000"/>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arrow" w="med" len="med"/>
              </a14:hiddenLine>
            </a:ext>
          </a:extLst>
        </p:spPr>
      </p:cxnSp>
      <p:cxnSp>
        <p:nvCxnSpPr>
          <p:cNvPr id="52" name="Elbow Connector 51"/>
          <p:cNvCxnSpPr>
            <a:cxnSpLocks noChangeShapeType="1"/>
            <a:stCxn id="10" idx="2"/>
            <a:endCxn id="6" idx="3"/>
          </p:cNvCxnSpPr>
          <p:nvPr/>
        </p:nvCxnSpPr>
        <p:spPr bwMode="auto">
          <a:xfrm rot="5400000">
            <a:off x="5688807" y="3104356"/>
            <a:ext cx="971550" cy="1620837"/>
          </a:xfrm>
          <a:prstGeom prst="bentConnector2">
            <a:avLst/>
          </a:prstGeom>
          <a:noFill/>
          <a:ln w="25400">
            <a:solidFill>
              <a:srgbClr val="375D7A"/>
            </a:solidFill>
            <a:miter lim="800000"/>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4" name="TextBox 83"/>
          <p:cNvSpPr txBox="1">
            <a:spLocks noChangeArrowheads="1"/>
          </p:cNvSpPr>
          <p:nvPr/>
        </p:nvSpPr>
        <p:spPr bwMode="auto">
          <a:xfrm>
            <a:off x="3419475" y="981075"/>
            <a:ext cx="18002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2"/>
              </a:buBlip>
              <a:defRPr sz="2400">
                <a:solidFill>
                  <a:schemeClr val="tx1"/>
                </a:solidFill>
                <a:latin typeface="Arial" charset="0"/>
                <a:ea typeface="Arial" charset="0"/>
                <a:cs typeface="Arial" charset="0"/>
              </a:defRPr>
            </a:lvl2pPr>
            <a:lvl3pPr marL="1143000" indent="-228600" eaLnBrk="0" hangingPunct="0">
              <a:spcBef>
                <a:spcPct val="20000"/>
              </a:spcBef>
              <a:buBlip>
                <a:blip r:embed="rId2"/>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2"/>
              </a:buBlip>
              <a:defRPr sz="2400">
                <a:solidFill>
                  <a:schemeClr val="tx1"/>
                </a:solidFill>
                <a:latin typeface="Arial" charset="0"/>
                <a:ea typeface="Arial" charset="0"/>
                <a:cs typeface="Arial" charset="0"/>
              </a:defRPr>
            </a:lvl4pPr>
            <a:lvl5pPr marL="2057400" indent="-228600" eaLnBrk="0" hangingPunct="0">
              <a:spcBef>
                <a:spcPct val="20000"/>
              </a:spcBef>
              <a:buBlip>
                <a:blip r:embed="rId2"/>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9pPr>
          </a:lstStyle>
          <a:p>
            <a:pPr algn="ctr" eaLnBrk="1" hangingPunct="1">
              <a:spcBef>
                <a:spcPct val="50000"/>
              </a:spcBef>
              <a:buFontTx/>
              <a:buNone/>
            </a:pPr>
            <a:r>
              <a:rPr lang="en-US" altLang="en-US" sz="1600">
                <a:solidFill>
                  <a:srgbClr val="990000"/>
                </a:solidFill>
              </a:rPr>
              <a:t>DESIGNATED CONTRACTING PARTY</a:t>
            </a:r>
          </a:p>
        </p:txBody>
      </p:sp>
      <p:sp>
        <p:nvSpPr>
          <p:cNvPr id="86" name="TextBox 85"/>
          <p:cNvSpPr txBox="1">
            <a:spLocks noChangeArrowheads="1"/>
          </p:cNvSpPr>
          <p:nvPr/>
        </p:nvSpPr>
        <p:spPr bwMode="auto">
          <a:xfrm>
            <a:off x="3492500" y="2565400"/>
            <a:ext cx="172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2"/>
              </a:buBlip>
              <a:defRPr sz="2400">
                <a:solidFill>
                  <a:schemeClr val="tx1"/>
                </a:solidFill>
                <a:latin typeface="Arial" charset="0"/>
                <a:ea typeface="Arial" charset="0"/>
                <a:cs typeface="Arial" charset="0"/>
              </a:defRPr>
            </a:lvl2pPr>
            <a:lvl3pPr marL="1143000" indent="-228600" eaLnBrk="0" hangingPunct="0">
              <a:spcBef>
                <a:spcPct val="20000"/>
              </a:spcBef>
              <a:buBlip>
                <a:blip r:embed="rId2"/>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2"/>
              </a:buBlip>
              <a:defRPr sz="2400">
                <a:solidFill>
                  <a:schemeClr val="tx1"/>
                </a:solidFill>
                <a:latin typeface="Arial" charset="0"/>
                <a:ea typeface="Arial" charset="0"/>
                <a:cs typeface="Arial" charset="0"/>
              </a:defRPr>
            </a:lvl4pPr>
            <a:lvl5pPr marL="2057400" indent="-228600" eaLnBrk="0" hangingPunct="0">
              <a:spcBef>
                <a:spcPct val="20000"/>
              </a:spcBef>
              <a:buBlip>
                <a:blip r:embed="rId2"/>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9pPr>
          </a:lstStyle>
          <a:p>
            <a:pPr algn="ctr" eaLnBrk="1" hangingPunct="1">
              <a:spcBef>
                <a:spcPct val="50000"/>
              </a:spcBef>
              <a:buFontTx/>
              <a:buNone/>
            </a:pPr>
            <a:r>
              <a:rPr lang="en-US" altLang="en-US" sz="1600">
                <a:solidFill>
                  <a:srgbClr val="3C8C93"/>
                </a:solidFill>
              </a:rPr>
              <a:t>REGIONAL PROCEDURE</a:t>
            </a:r>
          </a:p>
        </p:txBody>
      </p:sp>
      <p:sp>
        <p:nvSpPr>
          <p:cNvPr id="87" name="TextBox 86"/>
          <p:cNvSpPr txBox="1">
            <a:spLocks noChangeAspect="1"/>
          </p:cNvSpPr>
          <p:nvPr/>
        </p:nvSpPr>
        <p:spPr bwMode="auto">
          <a:xfrm>
            <a:off x="684213" y="2565400"/>
            <a:ext cx="1655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2"/>
              </a:buBlip>
              <a:defRPr sz="2400">
                <a:solidFill>
                  <a:schemeClr val="tx1"/>
                </a:solidFill>
                <a:latin typeface="Arial" charset="0"/>
                <a:ea typeface="Arial" charset="0"/>
                <a:cs typeface="Arial" charset="0"/>
              </a:defRPr>
            </a:lvl2pPr>
            <a:lvl3pPr marL="1143000" indent="-228600" eaLnBrk="0" hangingPunct="0">
              <a:spcBef>
                <a:spcPct val="20000"/>
              </a:spcBef>
              <a:buBlip>
                <a:blip r:embed="rId2"/>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2"/>
              </a:buBlip>
              <a:defRPr sz="2400">
                <a:solidFill>
                  <a:schemeClr val="tx1"/>
                </a:solidFill>
                <a:latin typeface="Arial" charset="0"/>
                <a:ea typeface="Arial" charset="0"/>
                <a:cs typeface="Arial" charset="0"/>
              </a:defRPr>
            </a:lvl4pPr>
            <a:lvl5pPr marL="2057400" indent="-228600" eaLnBrk="0" hangingPunct="0">
              <a:spcBef>
                <a:spcPct val="20000"/>
              </a:spcBef>
              <a:buBlip>
                <a:blip r:embed="rId2"/>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9pPr>
          </a:lstStyle>
          <a:p>
            <a:pPr algn="ctr" eaLnBrk="1" hangingPunct="1">
              <a:spcBef>
                <a:spcPct val="50000"/>
              </a:spcBef>
              <a:buFontTx/>
              <a:buNone/>
            </a:pPr>
            <a:r>
              <a:rPr lang="en-US" altLang="en-US" sz="1600">
                <a:solidFill>
                  <a:srgbClr val="3C8C93"/>
                </a:solidFill>
              </a:rPr>
              <a:t>NATIONAL PROCEDURE</a:t>
            </a:r>
          </a:p>
        </p:txBody>
      </p:sp>
      <p:sp>
        <p:nvSpPr>
          <p:cNvPr id="88" name="TextBox 87"/>
          <p:cNvSpPr txBox="1">
            <a:spLocks noChangeArrowheads="1"/>
          </p:cNvSpPr>
          <p:nvPr/>
        </p:nvSpPr>
        <p:spPr bwMode="auto">
          <a:xfrm>
            <a:off x="6011863" y="2565400"/>
            <a:ext cx="1873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2"/>
              </a:buBlip>
              <a:defRPr sz="2400">
                <a:solidFill>
                  <a:schemeClr val="tx1"/>
                </a:solidFill>
                <a:latin typeface="Arial" charset="0"/>
                <a:ea typeface="Arial" charset="0"/>
                <a:cs typeface="Arial" charset="0"/>
              </a:defRPr>
            </a:lvl2pPr>
            <a:lvl3pPr marL="1143000" indent="-228600" eaLnBrk="0" hangingPunct="0">
              <a:spcBef>
                <a:spcPct val="20000"/>
              </a:spcBef>
              <a:buBlip>
                <a:blip r:embed="rId2"/>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2"/>
              </a:buBlip>
              <a:defRPr sz="2400">
                <a:solidFill>
                  <a:schemeClr val="tx1"/>
                </a:solidFill>
                <a:latin typeface="Arial" charset="0"/>
                <a:ea typeface="Arial" charset="0"/>
                <a:cs typeface="Arial" charset="0"/>
              </a:defRPr>
            </a:lvl4pPr>
            <a:lvl5pPr marL="2057400" indent="-228600" eaLnBrk="0" hangingPunct="0">
              <a:spcBef>
                <a:spcPct val="20000"/>
              </a:spcBef>
              <a:buBlip>
                <a:blip r:embed="rId2"/>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9pPr>
          </a:lstStyle>
          <a:p>
            <a:pPr algn="ctr" eaLnBrk="1" hangingPunct="1">
              <a:spcBef>
                <a:spcPct val="50000"/>
              </a:spcBef>
              <a:buFontTx/>
              <a:buNone/>
            </a:pPr>
            <a:r>
              <a:rPr lang="en-US" altLang="en-US" sz="1600">
                <a:solidFill>
                  <a:srgbClr val="3C8C93"/>
                </a:solidFill>
              </a:rPr>
              <a:t>NATIONAL PROCEDURE</a:t>
            </a:r>
          </a:p>
        </p:txBody>
      </p:sp>
      <p:sp>
        <p:nvSpPr>
          <p:cNvPr id="90" name="TextBox 89"/>
          <p:cNvSpPr txBox="1">
            <a:spLocks noChangeArrowheads="1"/>
          </p:cNvSpPr>
          <p:nvPr/>
        </p:nvSpPr>
        <p:spPr bwMode="auto">
          <a:xfrm>
            <a:off x="3276600" y="5661025"/>
            <a:ext cx="2087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2"/>
              </a:buBlip>
              <a:defRPr sz="2400">
                <a:solidFill>
                  <a:schemeClr val="tx1"/>
                </a:solidFill>
                <a:latin typeface="Arial" charset="0"/>
                <a:ea typeface="Arial" charset="0"/>
                <a:cs typeface="Arial" charset="0"/>
              </a:defRPr>
            </a:lvl2pPr>
            <a:lvl3pPr marL="1143000" indent="-228600" eaLnBrk="0" hangingPunct="0">
              <a:spcBef>
                <a:spcPct val="20000"/>
              </a:spcBef>
              <a:buBlip>
                <a:blip r:embed="rId2"/>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2"/>
              </a:buBlip>
              <a:defRPr sz="2400">
                <a:solidFill>
                  <a:schemeClr val="tx1"/>
                </a:solidFill>
                <a:latin typeface="Arial" charset="0"/>
                <a:ea typeface="Arial" charset="0"/>
                <a:cs typeface="Arial" charset="0"/>
              </a:defRPr>
            </a:lvl4pPr>
            <a:lvl5pPr marL="2057400" indent="-228600" eaLnBrk="0" hangingPunct="0">
              <a:spcBef>
                <a:spcPct val="20000"/>
              </a:spcBef>
              <a:buBlip>
                <a:blip r:embed="rId2"/>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9pPr>
          </a:lstStyle>
          <a:p>
            <a:pPr algn="ctr" eaLnBrk="1" hangingPunct="1">
              <a:spcBef>
                <a:spcPct val="50000"/>
              </a:spcBef>
              <a:buFontTx/>
              <a:buNone/>
            </a:pPr>
            <a:r>
              <a:rPr lang="en-US" altLang="en-US" sz="1800">
                <a:solidFill>
                  <a:srgbClr val="990000"/>
                </a:solidFill>
              </a:rPr>
              <a:t>HOLDER</a:t>
            </a:r>
          </a:p>
        </p:txBody>
      </p:sp>
      <p:sp>
        <p:nvSpPr>
          <p:cNvPr id="91" name="TextBox 90"/>
          <p:cNvSpPr txBox="1">
            <a:spLocks noChangeArrowheads="1"/>
          </p:cNvSpPr>
          <p:nvPr/>
        </p:nvSpPr>
        <p:spPr bwMode="auto">
          <a:xfrm>
            <a:off x="3276600" y="4149725"/>
            <a:ext cx="2087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2"/>
              </a:buBlip>
              <a:defRPr sz="2400">
                <a:solidFill>
                  <a:schemeClr val="tx1"/>
                </a:solidFill>
                <a:latin typeface="Arial" charset="0"/>
                <a:ea typeface="Arial" charset="0"/>
                <a:cs typeface="Arial" charset="0"/>
              </a:defRPr>
            </a:lvl2pPr>
            <a:lvl3pPr marL="1143000" indent="-228600" eaLnBrk="0" hangingPunct="0">
              <a:spcBef>
                <a:spcPct val="20000"/>
              </a:spcBef>
              <a:buBlip>
                <a:blip r:embed="rId2"/>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2"/>
              </a:buBlip>
              <a:defRPr sz="2400">
                <a:solidFill>
                  <a:schemeClr val="tx1"/>
                </a:solidFill>
                <a:latin typeface="Arial" charset="0"/>
                <a:ea typeface="Arial" charset="0"/>
                <a:cs typeface="Arial" charset="0"/>
              </a:defRPr>
            </a:lvl4pPr>
            <a:lvl5pPr marL="2057400" indent="-228600" eaLnBrk="0" hangingPunct="0">
              <a:spcBef>
                <a:spcPct val="20000"/>
              </a:spcBef>
              <a:buBlip>
                <a:blip r:embed="rId2"/>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9pPr>
          </a:lstStyle>
          <a:p>
            <a:pPr algn="ctr" eaLnBrk="1" hangingPunct="1">
              <a:spcBef>
                <a:spcPct val="50000"/>
              </a:spcBef>
              <a:buFontTx/>
              <a:buNone/>
            </a:pPr>
            <a:r>
              <a:rPr lang="en-US" altLang="en-US" sz="2000">
                <a:solidFill>
                  <a:srgbClr val="990000"/>
                </a:solidFill>
              </a:rPr>
              <a:t>WIPO</a:t>
            </a:r>
          </a:p>
        </p:txBody>
      </p:sp>
      <p:sp>
        <p:nvSpPr>
          <p:cNvPr id="65" name="Title 1"/>
          <p:cNvSpPr txBox="1">
            <a:spLocks/>
          </p:cNvSpPr>
          <p:nvPr/>
        </p:nvSpPr>
        <p:spPr bwMode="auto">
          <a:xfrm>
            <a:off x="468313" y="11588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Blip>
                <a:blip r:embed="rId2"/>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2"/>
              </a:buBlip>
              <a:defRPr sz="2400">
                <a:solidFill>
                  <a:schemeClr val="tx1"/>
                </a:solidFill>
                <a:latin typeface="Arial" charset="0"/>
                <a:ea typeface="Arial" charset="0"/>
                <a:cs typeface="Arial" charset="0"/>
              </a:defRPr>
            </a:lvl2pPr>
            <a:lvl3pPr marL="1143000" indent="-228600" eaLnBrk="0" hangingPunct="0">
              <a:spcBef>
                <a:spcPct val="20000"/>
              </a:spcBef>
              <a:buBlip>
                <a:blip r:embed="rId2"/>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2"/>
              </a:buBlip>
              <a:defRPr sz="2400">
                <a:solidFill>
                  <a:schemeClr val="tx1"/>
                </a:solidFill>
                <a:latin typeface="Arial" charset="0"/>
                <a:ea typeface="Arial" charset="0"/>
                <a:cs typeface="Arial" charset="0"/>
              </a:defRPr>
            </a:lvl4pPr>
            <a:lvl5pPr marL="2057400" indent="-228600" eaLnBrk="0" hangingPunct="0">
              <a:spcBef>
                <a:spcPct val="20000"/>
              </a:spcBef>
              <a:buBlip>
                <a:blip r:embed="rId2"/>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9pPr>
          </a:lstStyle>
          <a:p>
            <a:pPr>
              <a:spcBef>
                <a:spcPct val="0"/>
              </a:spcBef>
              <a:buNone/>
            </a:pPr>
            <a:r>
              <a:rPr lang="en-US" altLang="en-US" sz="3600" dirty="0">
                <a:solidFill>
                  <a:srgbClr val="00408C"/>
                </a:solidFill>
                <a:latin typeface="+mj-lt"/>
                <a:ea typeface="+mj-ea"/>
                <a:cs typeface="+mj-cs"/>
              </a:rPr>
              <a:t>The international procedure II</a:t>
            </a:r>
          </a:p>
        </p:txBody>
      </p:sp>
      <p:sp>
        <p:nvSpPr>
          <p:cNvPr id="75" name="Rectangle 28"/>
          <p:cNvSpPr>
            <a:spLocks noChangeArrowheads="1"/>
          </p:cNvSpPr>
          <p:nvPr/>
        </p:nvSpPr>
        <p:spPr bwMode="auto">
          <a:xfrm>
            <a:off x="273050" y="4775200"/>
            <a:ext cx="2881313" cy="1601788"/>
          </a:xfrm>
          <a:prstGeom prst="rect">
            <a:avLst/>
          </a:prstGeom>
          <a:solidFill>
            <a:srgbClr val="70899B">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defRPr/>
            </a:pPr>
            <a:r>
              <a:rPr lang="en-US" sz="1400" dirty="0">
                <a:solidFill>
                  <a:srgbClr val="C00000"/>
                </a:solidFill>
                <a:ea typeface="ＭＳ Ｐゴシック" charset="0"/>
              </a:rPr>
              <a:t>Provisional Refusals </a:t>
            </a:r>
            <a:r>
              <a:rPr lang="en-US" sz="1400" dirty="0">
                <a:ea typeface="ＭＳ Ｐゴシック" charset="0"/>
              </a:rPr>
              <a:t>and/or </a:t>
            </a:r>
            <a:r>
              <a:rPr lang="en-US" sz="1400" dirty="0">
                <a:solidFill>
                  <a:srgbClr val="00B050"/>
                </a:solidFill>
                <a:ea typeface="ＭＳ Ｐゴシック" charset="0"/>
              </a:rPr>
              <a:t>Statements of Grants of Protection </a:t>
            </a:r>
            <a:r>
              <a:rPr lang="en-US" sz="1400" dirty="0">
                <a:ea typeface="ＭＳ Ｐゴシック" charset="0"/>
              </a:rPr>
              <a:t>are sent to WIPO. </a:t>
            </a:r>
          </a:p>
          <a:p>
            <a:pPr algn="ctr">
              <a:spcBef>
                <a:spcPct val="50000"/>
              </a:spcBef>
              <a:defRPr/>
            </a:pPr>
            <a:endParaRPr lang="en-US" sz="1400" dirty="0">
              <a:ea typeface="ＭＳ Ｐゴシック" charset="0"/>
            </a:endParaRPr>
          </a:p>
          <a:p>
            <a:pPr algn="ctr">
              <a:spcBef>
                <a:spcPct val="50000"/>
              </a:spcBef>
              <a:defRPr/>
            </a:pPr>
            <a:r>
              <a:rPr lang="en-US" sz="1400" dirty="0">
                <a:ea typeface="ＭＳ Ｐゴシック" charset="0"/>
              </a:rPr>
              <a:t> WIPO notifies the Holder/representative</a:t>
            </a:r>
          </a:p>
        </p:txBody>
      </p:sp>
      <p:sp>
        <p:nvSpPr>
          <p:cNvPr id="92" name="Rectangle 26"/>
          <p:cNvSpPr>
            <a:spLocks noChangeArrowheads="1"/>
          </p:cNvSpPr>
          <p:nvPr/>
        </p:nvSpPr>
        <p:spPr bwMode="auto">
          <a:xfrm>
            <a:off x="7164388" y="1125538"/>
            <a:ext cx="1911350" cy="954087"/>
          </a:xfrm>
          <a:prstGeom prst="rect">
            <a:avLst/>
          </a:prstGeom>
          <a:solidFill>
            <a:srgbClr val="70899B">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defRPr/>
            </a:pPr>
            <a:r>
              <a:rPr lang="en-US" sz="1400" dirty="0">
                <a:ea typeface="ＭＳ Ｐゴシック" charset="0"/>
              </a:rPr>
              <a:t>Substantial examination under the domestic law within 12 / 18 months</a:t>
            </a:r>
          </a:p>
        </p:txBody>
      </p:sp>
      <p:cxnSp>
        <p:nvCxnSpPr>
          <p:cNvPr id="102" name="Elbow Connector 101"/>
          <p:cNvCxnSpPr>
            <a:cxnSpLocks noChangeShapeType="1"/>
            <a:endCxn id="10" idx="0"/>
          </p:cNvCxnSpPr>
          <p:nvPr/>
        </p:nvCxnSpPr>
        <p:spPr bwMode="auto">
          <a:xfrm>
            <a:off x="4284663" y="2133600"/>
            <a:ext cx="2700337" cy="215900"/>
          </a:xfrm>
          <a:prstGeom prst="bentConnector2">
            <a:avLst/>
          </a:prstGeom>
          <a:noFill/>
          <a:ln w="25400">
            <a:solidFill>
              <a:srgbClr val="375D7A"/>
            </a:solidFill>
            <a:miter lim="800000"/>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4" name="Elbow Connector 103"/>
          <p:cNvCxnSpPr>
            <a:cxnSpLocks noChangeShapeType="1"/>
          </p:cNvCxnSpPr>
          <p:nvPr/>
        </p:nvCxnSpPr>
        <p:spPr bwMode="auto">
          <a:xfrm rot="10800000" flipV="1">
            <a:off x="1547813" y="2133600"/>
            <a:ext cx="2736850" cy="215900"/>
          </a:xfrm>
          <a:prstGeom prst="bentConnector3">
            <a:avLst>
              <a:gd name="adj1" fmla="val 99981"/>
            </a:avLst>
          </a:prstGeom>
          <a:noFill/>
          <a:ln w="25400">
            <a:solidFill>
              <a:srgbClr val="375D7A"/>
            </a:solidFill>
            <a:miter lim="800000"/>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6" name="Straight Arrow Connector 115"/>
          <p:cNvCxnSpPr>
            <a:cxnSpLocks noChangeShapeType="1"/>
          </p:cNvCxnSpPr>
          <p:nvPr/>
        </p:nvCxnSpPr>
        <p:spPr bwMode="auto">
          <a:xfrm>
            <a:off x="4284663" y="1916113"/>
            <a:ext cx="0" cy="433387"/>
          </a:xfrm>
          <a:prstGeom prst="straightConnector1">
            <a:avLst/>
          </a:prstGeom>
          <a:noFill/>
          <a:ln w="25400">
            <a:solidFill>
              <a:srgbClr val="375D7A"/>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4218959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2000" fill="hold"/>
                                        <p:tgtEl>
                                          <p:spTgt spid="65"/>
                                        </p:tgtEl>
                                        <p:attrNameLst>
                                          <p:attrName>ppt_x</p:attrName>
                                        </p:attrNameLst>
                                      </p:cBhvr>
                                      <p:tavLst>
                                        <p:tav tm="0">
                                          <p:val>
                                            <p:strVal val="1+#ppt_w/2"/>
                                          </p:val>
                                        </p:tav>
                                        <p:tav tm="100000">
                                          <p:val>
                                            <p:strVal val="#ppt_x"/>
                                          </p:val>
                                        </p:tav>
                                      </p:tavLst>
                                    </p:anim>
                                    <p:anim calcmode="lin" valueType="num">
                                      <p:cBhvr additive="base">
                                        <p:cTn id="8" dur="20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10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8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16"/>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nodeType="afterEffect">
                                  <p:stCondLst>
                                    <p:cond delay="1000"/>
                                  </p:stCondLst>
                                  <p:childTnLst>
                                    <p:set>
                                      <p:cBhvr>
                                        <p:cTn id="22" dur="1" fill="hold">
                                          <p:stCondLst>
                                            <p:cond delay="0"/>
                                          </p:stCondLst>
                                        </p:cTn>
                                        <p:tgtEl>
                                          <p:spTgt spid="104"/>
                                        </p:tgtEl>
                                        <p:attrNameLst>
                                          <p:attrName>style.visibility</p:attrName>
                                        </p:attrNameLst>
                                      </p:cBhvr>
                                      <p:to>
                                        <p:strVal val="visible"/>
                                      </p:to>
                                    </p:set>
                                  </p:childTnLst>
                                </p:cTn>
                              </p:par>
                            </p:childTnLst>
                          </p:cTn>
                        </p:par>
                        <p:par>
                          <p:cTn id="23" fill="hold" nodeType="afterGroup">
                            <p:stCondLst>
                              <p:cond delay="1000"/>
                            </p:stCondLst>
                            <p:childTnLst>
                              <p:par>
                                <p:cTn id="24" presetID="1" presetClass="entr" presetSubtype="0" fill="hold" nodeType="afterEffect">
                                  <p:stCondLst>
                                    <p:cond delay="1000"/>
                                  </p:stCondLst>
                                  <p:childTnLst>
                                    <p:set>
                                      <p:cBhvr>
                                        <p:cTn id="25" dur="1" fill="hold">
                                          <p:stCondLst>
                                            <p:cond delay="0"/>
                                          </p:stCondLst>
                                        </p:cTn>
                                        <p:tgtEl>
                                          <p:spTgt spid="102"/>
                                        </p:tgtEl>
                                        <p:attrNameLst>
                                          <p:attrName>style.visibility</p:attrName>
                                        </p:attrNameLst>
                                      </p:cBhvr>
                                      <p:to>
                                        <p:strVal val="visible"/>
                                      </p:to>
                                    </p:set>
                                  </p:childTnLst>
                                </p:cTn>
                              </p:par>
                            </p:childTnLst>
                          </p:cTn>
                        </p:par>
                        <p:par>
                          <p:cTn id="26" fill="hold" nodeType="afterGroup">
                            <p:stCondLst>
                              <p:cond delay="2000"/>
                            </p:stCondLst>
                            <p:childTnLst>
                              <p:par>
                                <p:cTn id="27" presetID="1" presetClass="entr" presetSubtype="0" fill="hold" nodeType="afterEffect">
                                  <p:stCondLst>
                                    <p:cond delay="1000"/>
                                  </p:stCondLst>
                                  <p:childTnLst>
                                    <p:set>
                                      <p:cBhvr>
                                        <p:cTn id="28" dur="1" fill="hold">
                                          <p:stCondLst>
                                            <p:cond delay="0"/>
                                          </p:stCondLst>
                                        </p:cTn>
                                        <p:tgtEl>
                                          <p:spTgt spid="4"/>
                                        </p:tgtEl>
                                        <p:attrNameLst>
                                          <p:attrName>style.visibility</p:attrName>
                                        </p:attrNameLst>
                                      </p:cBhvr>
                                      <p:to>
                                        <p:strVal val="visible"/>
                                      </p:to>
                                    </p:set>
                                  </p:childTnLst>
                                </p:cTn>
                              </p:par>
                            </p:childTnLst>
                          </p:cTn>
                        </p:par>
                        <p:par>
                          <p:cTn id="29" fill="hold" nodeType="afterGroup">
                            <p:stCondLst>
                              <p:cond delay="3000"/>
                            </p:stCondLst>
                            <p:childTnLst>
                              <p:par>
                                <p:cTn id="30" presetID="1" presetClass="entr" presetSubtype="0" fill="hold" grpId="0" nodeType="afterEffect">
                                  <p:stCondLst>
                                    <p:cond delay="1000"/>
                                  </p:stCondLst>
                                  <p:childTnLst>
                                    <p:set>
                                      <p:cBhvr>
                                        <p:cTn id="31" dur="1" fill="hold">
                                          <p:stCondLst>
                                            <p:cond delay="0"/>
                                          </p:stCondLst>
                                        </p:cTn>
                                        <p:tgtEl>
                                          <p:spTgt spid="87"/>
                                        </p:tgtEl>
                                        <p:attrNameLst>
                                          <p:attrName>style.visibility</p:attrName>
                                        </p:attrNameLst>
                                      </p:cBhvr>
                                      <p:to>
                                        <p:strVal val="visible"/>
                                      </p:to>
                                    </p:set>
                                  </p:childTnLst>
                                </p:cTn>
                              </p:par>
                            </p:childTnLst>
                          </p:cTn>
                        </p:par>
                        <p:par>
                          <p:cTn id="32" fill="hold" nodeType="afterGroup">
                            <p:stCondLst>
                              <p:cond delay="4000"/>
                            </p:stCondLst>
                            <p:childTnLst>
                              <p:par>
                                <p:cTn id="33" presetID="1" presetClass="entr" presetSubtype="0" fill="hold" grpId="0" nodeType="afterEffect">
                                  <p:stCondLst>
                                    <p:cond delay="1000"/>
                                  </p:stCondLst>
                                  <p:childTnLst>
                                    <p:set>
                                      <p:cBhvr>
                                        <p:cTn id="34" dur="1" fill="hold">
                                          <p:stCondLst>
                                            <p:cond delay="0"/>
                                          </p:stCondLst>
                                        </p:cTn>
                                        <p:tgtEl>
                                          <p:spTgt spid="8"/>
                                        </p:tgtEl>
                                        <p:attrNameLst>
                                          <p:attrName>style.visibility</p:attrName>
                                        </p:attrNameLst>
                                      </p:cBhvr>
                                      <p:to>
                                        <p:strVal val="visible"/>
                                      </p:to>
                                    </p:set>
                                  </p:childTnLst>
                                </p:cTn>
                              </p:par>
                            </p:childTnLst>
                          </p:cTn>
                        </p:par>
                        <p:par>
                          <p:cTn id="35" fill="hold" nodeType="afterGroup">
                            <p:stCondLst>
                              <p:cond delay="5000"/>
                            </p:stCondLst>
                            <p:childTnLst>
                              <p:par>
                                <p:cTn id="36" presetID="1" presetClass="entr" presetSubtype="0" fill="hold" grpId="0" nodeType="afterEffect">
                                  <p:stCondLst>
                                    <p:cond delay="1000"/>
                                  </p:stCondLst>
                                  <p:childTnLst>
                                    <p:set>
                                      <p:cBhvr>
                                        <p:cTn id="37" dur="1" fill="hold">
                                          <p:stCondLst>
                                            <p:cond delay="0"/>
                                          </p:stCondLst>
                                        </p:cTn>
                                        <p:tgtEl>
                                          <p:spTgt spid="86"/>
                                        </p:tgtEl>
                                        <p:attrNameLst>
                                          <p:attrName>style.visibility</p:attrName>
                                        </p:attrNameLst>
                                      </p:cBhvr>
                                      <p:to>
                                        <p:strVal val="visible"/>
                                      </p:to>
                                    </p:set>
                                  </p:childTnLst>
                                </p:cTn>
                              </p:par>
                            </p:childTnLst>
                          </p:cTn>
                        </p:par>
                        <p:par>
                          <p:cTn id="38" fill="hold" nodeType="afterGroup">
                            <p:stCondLst>
                              <p:cond delay="6000"/>
                            </p:stCondLst>
                            <p:childTnLst>
                              <p:par>
                                <p:cTn id="39" presetID="1" presetClass="entr" presetSubtype="0" fill="hold" grpId="0" nodeType="afterEffect">
                                  <p:stCondLst>
                                    <p:cond delay="1000"/>
                                  </p:stCondLst>
                                  <p:childTnLst>
                                    <p:set>
                                      <p:cBhvr>
                                        <p:cTn id="40" dur="1" fill="hold">
                                          <p:stCondLst>
                                            <p:cond delay="0"/>
                                          </p:stCondLst>
                                        </p:cTn>
                                        <p:tgtEl>
                                          <p:spTgt spid="10"/>
                                        </p:tgtEl>
                                        <p:attrNameLst>
                                          <p:attrName>style.visibility</p:attrName>
                                        </p:attrNameLst>
                                      </p:cBhvr>
                                      <p:to>
                                        <p:strVal val="visible"/>
                                      </p:to>
                                    </p:set>
                                  </p:childTnLst>
                                </p:cTn>
                              </p:par>
                            </p:childTnLst>
                          </p:cTn>
                        </p:par>
                        <p:par>
                          <p:cTn id="41" fill="hold" nodeType="afterGroup">
                            <p:stCondLst>
                              <p:cond delay="7000"/>
                            </p:stCondLst>
                            <p:childTnLst>
                              <p:par>
                                <p:cTn id="42" presetID="1" presetClass="entr" presetSubtype="0" fill="hold" grpId="0" nodeType="afterEffect">
                                  <p:stCondLst>
                                    <p:cond delay="1000"/>
                                  </p:stCondLst>
                                  <p:childTnLst>
                                    <p:set>
                                      <p:cBhvr>
                                        <p:cTn id="43" dur="1" fill="hold">
                                          <p:stCondLst>
                                            <p:cond delay="0"/>
                                          </p:stCondLst>
                                        </p:cTn>
                                        <p:tgtEl>
                                          <p:spTgt spid="88"/>
                                        </p:tgtEl>
                                        <p:attrNameLst>
                                          <p:attrName>style.visibility</p:attrName>
                                        </p:attrNameLst>
                                      </p:cBhvr>
                                      <p:to>
                                        <p:strVal val="visible"/>
                                      </p:to>
                                    </p:set>
                                  </p:childTnLst>
                                </p:cTn>
                              </p:par>
                            </p:childTnLst>
                          </p:cTn>
                        </p:par>
                        <p:par>
                          <p:cTn id="44" fill="hold" nodeType="afterGroup">
                            <p:stCondLst>
                              <p:cond delay="8000"/>
                            </p:stCondLst>
                            <p:childTnLst>
                              <p:par>
                                <p:cTn id="45" presetID="1" presetClass="entr" presetSubtype="0" fill="hold" grpId="0" nodeType="afterEffect">
                                  <p:stCondLst>
                                    <p:cond delay="1000"/>
                                  </p:stCondLst>
                                  <p:childTnLst>
                                    <p:set>
                                      <p:cBhvr>
                                        <p:cTn id="46" dur="1" fill="hold">
                                          <p:stCondLst>
                                            <p:cond delay="0"/>
                                          </p:stCondLst>
                                        </p:cTn>
                                        <p:tgtEl>
                                          <p:spTgt spid="9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par>
                          <p:cTn id="51" fill="hold" nodeType="afterGroup">
                            <p:stCondLst>
                              <p:cond delay="0"/>
                            </p:stCondLst>
                            <p:childTnLst>
                              <p:par>
                                <p:cTn id="52" presetID="1" presetClass="entr" presetSubtype="0" fill="hold" nodeType="afterEffect">
                                  <p:stCondLst>
                                    <p:cond delay="1000"/>
                                  </p:stCondLst>
                                  <p:childTnLst>
                                    <p:set>
                                      <p:cBhvr>
                                        <p:cTn id="53" dur="1" fill="hold">
                                          <p:stCondLst>
                                            <p:cond delay="0"/>
                                          </p:stCondLst>
                                        </p:cTn>
                                        <p:tgtEl>
                                          <p:spTgt spid="44"/>
                                        </p:tgtEl>
                                        <p:attrNameLst>
                                          <p:attrName>style.visibility</p:attrName>
                                        </p:attrNameLst>
                                      </p:cBhvr>
                                      <p:to>
                                        <p:strVal val="visible"/>
                                      </p:to>
                                    </p:set>
                                  </p:childTnLst>
                                </p:cTn>
                              </p:par>
                            </p:childTnLst>
                          </p:cTn>
                        </p:par>
                        <p:par>
                          <p:cTn id="54" fill="hold" nodeType="afterGroup">
                            <p:stCondLst>
                              <p:cond delay="1000"/>
                            </p:stCondLst>
                            <p:childTnLst>
                              <p:par>
                                <p:cTn id="55" presetID="1" presetClass="entr" presetSubtype="0" fill="hold" nodeType="afterEffect">
                                  <p:stCondLst>
                                    <p:cond delay="1000"/>
                                  </p:stCondLst>
                                  <p:childTnLst>
                                    <p:set>
                                      <p:cBhvr>
                                        <p:cTn id="56" dur="1" fill="hold">
                                          <p:stCondLst>
                                            <p:cond delay="0"/>
                                          </p:stCondLst>
                                        </p:cTn>
                                        <p:tgtEl>
                                          <p:spTgt spid="52"/>
                                        </p:tgtEl>
                                        <p:attrNameLst>
                                          <p:attrName>style.visibility</p:attrName>
                                        </p:attrNameLst>
                                      </p:cBhvr>
                                      <p:to>
                                        <p:strVal val="visible"/>
                                      </p:to>
                                    </p:set>
                                  </p:childTnLst>
                                </p:cTn>
                              </p:par>
                            </p:childTnLst>
                          </p:cTn>
                        </p:par>
                        <p:par>
                          <p:cTn id="57" fill="hold" nodeType="afterGroup">
                            <p:stCondLst>
                              <p:cond delay="2000"/>
                            </p:stCondLst>
                            <p:childTnLst>
                              <p:par>
                                <p:cTn id="58" presetID="1" presetClass="entr" presetSubtype="0" fill="hold" grpId="0" nodeType="afterEffect">
                                  <p:stCondLst>
                                    <p:cond delay="1000"/>
                                  </p:stCondLst>
                                  <p:childTnLst>
                                    <p:set>
                                      <p:cBhvr>
                                        <p:cTn id="59" dur="1" fill="hold">
                                          <p:stCondLst>
                                            <p:cond delay="0"/>
                                          </p:stCondLst>
                                        </p:cTn>
                                        <p:tgtEl>
                                          <p:spTgt spid="6"/>
                                        </p:tgtEl>
                                        <p:attrNameLst>
                                          <p:attrName>style.visibility</p:attrName>
                                        </p:attrNameLst>
                                      </p:cBhvr>
                                      <p:to>
                                        <p:strVal val="visible"/>
                                      </p:to>
                                    </p:set>
                                  </p:childTnLst>
                                </p:cTn>
                              </p:par>
                            </p:childTnLst>
                          </p:cTn>
                        </p:par>
                        <p:par>
                          <p:cTn id="60" fill="hold" nodeType="afterGroup">
                            <p:stCondLst>
                              <p:cond delay="3000"/>
                            </p:stCondLst>
                            <p:childTnLst>
                              <p:par>
                                <p:cTn id="61" presetID="1" presetClass="entr" presetSubtype="0" fill="hold" grpId="0" nodeType="afterEffect">
                                  <p:stCondLst>
                                    <p:cond delay="1000"/>
                                  </p:stCondLst>
                                  <p:childTnLst>
                                    <p:set>
                                      <p:cBhvr>
                                        <p:cTn id="62" dur="1" fill="hold">
                                          <p:stCondLst>
                                            <p:cond delay="0"/>
                                          </p:stCondLst>
                                        </p:cTn>
                                        <p:tgtEl>
                                          <p:spTgt spid="9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1000"/>
                                  </p:stCondLst>
                                  <p:childTnLst>
                                    <p:set>
                                      <p:cBhvr>
                                        <p:cTn id="66" dur="1" fill="hold">
                                          <p:stCondLst>
                                            <p:cond delay="0"/>
                                          </p:stCondLst>
                                        </p:cTn>
                                        <p:tgtEl>
                                          <p:spTgt spid="46"/>
                                        </p:tgtEl>
                                        <p:attrNameLst>
                                          <p:attrName>style.visibility</p:attrName>
                                        </p:attrNameLst>
                                      </p:cBhvr>
                                      <p:to>
                                        <p:strVal val="visible"/>
                                      </p:to>
                                    </p:set>
                                  </p:childTnLst>
                                </p:cTn>
                              </p:par>
                            </p:childTnLst>
                          </p:cTn>
                        </p:par>
                        <p:par>
                          <p:cTn id="67" fill="hold" nodeType="afterGroup">
                            <p:stCondLst>
                              <p:cond delay="1000"/>
                            </p:stCondLst>
                            <p:childTnLst>
                              <p:par>
                                <p:cTn id="68" presetID="1" presetClass="entr" presetSubtype="0" fill="hold" grpId="0" nodeType="afterEffect">
                                  <p:stCondLst>
                                    <p:cond delay="1000"/>
                                  </p:stCondLst>
                                  <p:childTnLst>
                                    <p:set>
                                      <p:cBhvr>
                                        <p:cTn id="69" dur="1" fill="hold">
                                          <p:stCondLst>
                                            <p:cond delay="0"/>
                                          </p:stCondLst>
                                        </p:cTn>
                                        <p:tgtEl>
                                          <p:spTgt spid="7"/>
                                        </p:tgtEl>
                                        <p:attrNameLst>
                                          <p:attrName>style.visibility</p:attrName>
                                        </p:attrNameLst>
                                      </p:cBhvr>
                                      <p:to>
                                        <p:strVal val="visible"/>
                                      </p:to>
                                    </p:set>
                                  </p:childTnLst>
                                </p:cTn>
                              </p:par>
                            </p:childTnLst>
                          </p:cTn>
                        </p:par>
                        <p:par>
                          <p:cTn id="70" fill="hold" nodeType="afterGroup">
                            <p:stCondLst>
                              <p:cond delay="2000"/>
                            </p:stCondLst>
                            <p:childTnLst>
                              <p:par>
                                <p:cTn id="71" presetID="1" presetClass="entr" presetSubtype="0" fill="hold" grpId="0" nodeType="afterEffect">
                                  <p:stCondLst>
                                    <p:cond delay="1000"/>
                                  </p:stCondLst>
                                  <p:childTnLst>
                                    <p:set>
                                      <p:cBhvr>
                                        <p:cTn id="72" dur="1" fill="hold">
                                          <p:stCondLst>
                                            <p:cond delay="0"/>
                                          </p:stCondLst>
                                        </p:cTn>
                                        <p:tgtEl>
                                          <p:spTgt spid="90"/>
                                        </p:tgtEl>
                                        <p:attrNameLst>
                                          <p:attrName>style.visibility</p:attrName>
                                        </p:attrNameLst>
                                      </p:cBhvr>
                                      <p:to>
                                        <p:strVal val="visible"/>
                                      </p:to>
                                    </p:set>
                                  </p:childTnLst>
                                </p:cTn>
                              </p:par>
                            </p:childTnLst>
                          </p:cTn>
                        </p:par>
                        <p:par>
                          <p:cTn id="73" fill="hold" nodeType="afterGroup">
                            <p:stCondLst>
                              <p:cond delay="3000"/>
                            </p:stCondLst>
                            <p:childTnLst>
                              <p:par>
                                <p:cTn id="74" presetID="1" presetClass="entr" presetSubtype="0" fill="hold" grpId="0" nodeType="afterEffect">
                                  <p:stCondLst>
                                    <p:cond delay="1000"/>
                                  </p:stCondLst>
                                  <p:childTnLst>
                                    <p:set>
                                      <p:cBhvr>
                                        <p:cTn id="75"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84" grpId="0"/>
      <p:bldP spid="86" grpId="0"/>
      <p:bldP spid="87" grpId="0"/>
      <p:bldP spid="88" grpId="0"/>
      <p:bldP spid="90" grpId="0"/>
      <p:bldP spid="91" grpId="0"/>
      <p:bldP spid="65" grpId="0"/>
      <p:bldP spid="75" grpId="0" animBg="1"/>
      <p:bldP spid="9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ernate Process 3"/>
          <p:cNvSpPr/>
          <p:nvPr/>
        </p:nvSpPr>
        <p:spPr bwMode="auto">
          <a:xfrm>
            <a:off x="179512" y="1700808"/>
            <a:ext cx="1296144" cy="1079732"/>
          </a:xfrm>
          <a:prstGeom prst="flowChartAlternateProcess">
            <a:avLst/>
          </a:prstGeom>
          <a:solidFill>
            <a:schemeClr val="lt1"/>
          </a:solidFill>
          <a:ln>
            <a:solidFill>
              <a:srgbClr val="D1C556"/>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lgn="ctr">
              <a:spcBef>
                <a:spcPct val="50000"/>
              </a:spcBef>
              <a:defRPr/>
            </a:pPr>
            <a:endParaRPr lang="en-US" spc="50" dirty="0">
              <a:ln w="13500">
                <a:solidFill>
                  <a:schemeClr val="accent1">
                    <a:shade val="2500"/>
                    <a:alpha val="6500"/>
                  </a:schemeClr>
                </a:solidFill>
                <a:prstDash val="solid"/>
              </a:ln>
              <a:solidFill>
                <a:srgbClr val="D1C556">
                  <a:alpha val="95000"/>
                </a:srgbClr>
              </a:solidFill>
              <a:effectLst>
                <a:innerShdw blurRad="50900" dist="38500" dir="13500000">
                  <a:srgbClr val="000000">
                    <a:alpha val="60000"/>
                  </a:srgbClr>
                </a:innerShdw>
              </a:effectLst>
            </a:endParaRPr>
          </a:p>
          <a:p>
            <a:pPr algn="ctr">
              <a:spcBef>
                <a:spcPct val="50000"/>
              </a:spcBef>
              <a:defRPr/>
            </a:pPr>
            <a:endParaRPr lang="en-US" spc="50" dirty="0">
              <a:ln w="13500">
                <a:solidFill>
                  <a:schemeClr val="accent1">
                    <a:shade val="2500"/>
                    <a:alpha val="6500"/>
                  </a:schemeClr>
                </a:solidFill>
                <a:prstDash val="solid"/>
              </a:ln>
              <a:solidFill>
                <a:srgbClr val="D1C556">
                  <a:alpha val="95000"/>
                </a:srgbClr>
              </a:solidFill>
              <a:effectLst>
                <a:innerShdw blurRad="50900" dist="38500" dir="13500000">
                  <a:srgbClr val="000000">
                    <a:alpha val="60000"/>
                  </a:srgbClr>
                </a:innerShdw>
              </a:effectLst>
            </a:endParaRPr>
          </a:p>
        </p:txBody>
      </p:sp>
      <p:sp>
        <p:nvSpPr>
          <p:cNvPr id="6" name="Alternate Process 5"/>
          <p:cNvSpPr/>
          <p:nvPr/>
        </p:nvSpPr>
        <p:spPr bwMode="auto">
          <a:xfrm>
            <a:off x="4067175" y="4149725"/>
            <a:ext cx="1944688" cy="1079500"/>
          </a:xfrm>
          <a:prstGeom prst="flowChartAlternateProcess">
            <a:avLst/>
          </a:prstGeom>
          <a:ln>
            <a:solidFill>
              <a:srgbClr val="2F8BBB"/>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lgn="ctr">
              <a:spcBef>
                <a:spcPct val="50000"/>
              </a:spcBef>
              <a:defRPr/>
            </a:pPr>
            <a:endParaRPr lang="en-US">
              <a:solidFill>
                <a:schemeClr val="bg1"/>
              </a:solidFill>
            </a:endParaRPr>
          </a:p>
        </p:txBody>
      </p:sp>
      <p:sp>
        <p:nvSpPr>
          <p:cNvPr id="7" name="Alternate Process 6"/>
          <p:cNvSpPr/>
          <p:nvPr/>
        </p:nvSpPr>
        <p:spPr bwMode="auto">
          <a:xfrm>
            <a:off x="4067175" y="5661025"/>
            <a:ext cx="1944688" cy="1079500"/>
          </a:xfrm>
          <a:prstGeom prst="flowChartAlternateProcess">
            <a:avLst/>
          </a:prstGeom>
          <a:ln>
            <a:solidFill>
              <a:srgbClr val="2F8BBB"/>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lgn="ctr">
              <a:spcBef>
                <a:spcPct val="50000"/>
              </a:spcBef>
              <a:defRPr/>
            </a:pPr>
            <a:endParaRPr lang="en-US">
              <a:solidFill>
                <a:schemeClr val="bg1"/>
              </a:solidFill>
            </a:endParaRPr>
          </a:p>
        </p:txBody>
      </p:sp>
      <p:sp>
        <p:nvSpPr>
          <p:cNvPr id="8" name="Alternate Process 7"/>
          <p:cNvSpPr/>
          <p:nvPr/>
        </p:nvSpPr>
        <p:spPr bwMode="auto">
          <a:xfrm>
            <a:off x="2124075" y="1700213"/>
            <a:ext cx="1295400" cy="1081087"/>
          </a:xfrm>
          <a:prstGeom prst="flowChartAlternateProcess">
            <a:avLst/>
          </a:prstGeom>
          <a:ln>
            <a:solidFill>
              <a:srgbClr val="D1C556"/>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lgn="ctr">
              <a:spcBef>
                <a:spcPct val="50000"/>
              </a:spcBef>
              <a:defRPr/>
            </a:pPr>
            <a:endParaRPr lang="en-US">
              <a:solidFill>
                <a:schemeClr val="bg1"/>
              </a:solidFill>
            </a:endParaRPr>
          </a:p>
        </p:txBody>
      </p:sp>
      <p:sp>
        <p:nvSpPr>
          <p:cNvPr id="9" name="Alternate Process 8"/>
          <p:cNvSpPr/>
          <p:nvPr/>
        </p:nvSpPr>
        <p:spPr bwMode="auto">
          <a:xfrm>
            <a:off x="4067175" y="836613"/>
            <a:ext cx="1944688" cy="1079500"/>
          </a:xfrm>
          <a:prstGeom prst="flowChartAlternateProcess">
            <a:avLst/>
          </a:prstGeom>
          <a:ln>
            <a:solidFill>
              <a:srgbClr val="99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lgn="ctr">
              <a:spcBef>
                <a:spcPct val="50000"/>
              </a:spcBef>
              <a:defRPr/>
            </a:pPr>
            <a:endParaRPr lang="en-US" dirty="0">
              <a:solidFill>
                <a:srgbClr val="7575D1"/>
              </a:solidFill>
            </a:endParaRPr>
          </a:p>
        </p:txBody>
      </p:sp>
      <p:sp>
        <p:nvSpPr>
          <p:cNvPr id="10" name="Alternate Process 9"/>
          <p:cNvSpPr/>
          <p:nvPr/>
        </p:nvSpPr>
        <p:spPr bwMode="auto">
          <a:xfrm>
            <a:off x="4067175" y="2492375"/>
            <a:ext cx="1944688" cy="1079500"/>
          </a:xfrm>
          <a:prstGeom prst="flowChartAlternateProcess">
            <a:avLst/>
          </a:prstGeom>
          <a:ln>
            <a:solidFill>
              <a:srgbClr val="2F8BBB"/>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lgn="ctr">
              <a:spcBef>
                <a:spcPct val="50000"/>
              </a:spcBef>
              <a:defRPr/>
            </a:pPr>
            <a:endParaRPr lang="en-US">
              <a:solidFill>
                <a:srgbClr val="2F8BBB"/>
              </a:solidFill>
            </a:endParaRPr>
          </a:p>
        </p:txBody>
      </p:sp>
      <p:cxnSp>
        <p:nvCxnSpPr>
          <p:cNvPr id="17416" name="Straight Connector 10"/>
          <p:cNvCxnSpPr>
            <a:cxnSpLocks noChangeShapeType="1"/>
          </p:cNvCxnSpPr>
          <p:nvPr/>
        </p:nvCxnSpPr>
        <p:spPr bwMode="auto">
          <a:xfrm>
            <a:off x="2314575" y="1404938"/>
            <a:ext cx="822325" cy="8239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lg" len="med"/>
              </a14:hiddenLine>
            </a:ext>
          </a:extLst>
        </p:spPr>
      </p:cxnSp>
      <p:cxnSp>
        <p:nvCxnSpPr>
          <p:cNvPr id="35" name="Straight Connector 34"/>
          <p:cNvCxnSpPr>
            <a:cxnSpLocks noChangeShapeType="1"/>
            <a:stCxn id="9" idx="2"/>
            <a:endCxn id="10" idx="0"/>
          </p:cNvCxnSpPr>
          <p:nvPr/>
        </p:nvCxnSpPr>
        <p:spPr bwMode="auto">
          <a:xfrm>
            <a:off x="5040313" y="1916113"/>
            <a:ext cx="0" cy="576262"/>
          </a:xfrm>
          <a:prstGeom prst="line">
            <a:avLst/>
          </a:prstGeom>
          <a:noFill/>
          <a:ln w="25400">
            <a:solidFill>
              <a:srgbClr val="FF0000"/>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418" name="Straight Connector 41"/>
          <p:cNvCxnSpPr>
            <a:cxnSpLocks noChangeShapeType="1"/>
          </p:cNvCxnSpPr>
          <p:nvPr/>
        </p:nvCxnSpPr>
        <p:spPr bwMode="auto">
          <a:xfrm>
            <a:off x="6948488" y="4221163"/>
            <a:ext cx="822325" cy="8223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lg" len="med"/>
              </a14:hiddenLine>
            </a:ext>
          </a:extLst>
        </p:spPr>
      </p:cxnSp>
      <p:cxnSp>
        <p:nvCxnSpPr>
          <p:cNvPr id="46" name="Elbow Connector 45"/>
          <p:cNvCxnSpPr>
            <a:cxnSpLocks noChangeShapeType="1"/>
            <a:stCxn id="6" idx="2"/>
            <a:endCxn id="7" idx="0"/>
          </p:cNvCxnSpPr>
          <p:nvPr/>
        </p:nvCxnSpPr>
        <p:spPr bwMode="auto">
          <a:xfrm>
            <a:off x="5040313" y="5229225"/>
            <a:ext cx="0" cy="431800"/>
          </a:xfrm>
          <a:prstGeom prst="straightConnector1">
            <a:avLst/>
          </a:prstGeom>
          <a:noFill/>
          <a:ln w="25400">
            <a:solidFill>
              <a:srgbClr val="2F8BBB"/>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420" name="Elbow Connector 47"/>
          <p:cNvCxnSpPr>
            <a:cxnSpLocks noChangeShapeType="1"/>
          </p:cNvCxnSpPr>
          <p:nvPr/>
        </p:nvCxnSpPr>
        <p:spPr bwMode="auto">
          <a:xfrm>
            <a:off x="4211638" y="4005263"/>
            <a:ext cx="914400" cy="914400"/>
          </a:xfrm>
          <a:prstGeom prst="bentConnector3">
            <a:avLst>
              <a:gd name="adj1" fmla="val 50000"/>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arrow" w="med" len="med"/>
              </a14:hiddenLine>
            </a:ext>
          </a:extLst>
        </p:spPr>
      </p:cxnSp>
      <p:cxnSp>
        <p:nvCxnSpPr>
          <p:cNvPr id="52" name="Elbow Connector 51"/>
          <p:cNvCxnSpPr>
            <a:cxnSpLocks noChangeShapeType="1"/>
            <a:stCxn id="10" idx="2"/>
            <a:endCxn id="6" idx="0"/>
          </p:cNvCxnSpPr>
          <p:nvPr/>
        </p:nvCxnSpPr>
        <p:spPr bwMode="auto">
          <a:xfrm>
            <a:off x="5040313" y="3571875"/>
            <a:ext cx="0" cy="577850"/>
          </a:xfrm>
          <a:prstGeom prst="straightConnector1">
            <a:avLst/>
          </a:prstGeom>
          <a:noFill/>
          <a:ln w="25400">
            <a:solidFill>
              <a:srgbClr val="2F8BBB"/>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4" name="TextBox 83"/>
          <p:cNvSpPr txBox="1">
            <a:spLocks noChangeArrowheads="1"/>
          </p:cNvSpPr>
          <p:nvPr/>
        </p:nvSpPr>
        <p:spPr bwMode="auto">
          <a:xfrm>
            <a:off x="4067175" y="981075"/>
            <a:ext cx="19446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2"/>
              </a:buBlip>
              <a:defRPr sz="2400">
                <a:solidFill>
                  <a:schemeClr val="tx1"/>
                </a:solidFill>
                <a:latin typeface="Arial" charset="0"/>
                <a:ea typeface="Arial" charset="0"/>
                <a:cs typeface="Arial" charset="0"/>
              </a:defRPr>
            </a:lvl2pPr>
            <a:lvl3pPr marL="1143000" indent="-228600" eaLnBrk="0" hangingPunct="0">
              <a:spcBef>
                <a:spcPct val="20000"/>
              </a:spcBef>
              <a:buBlip>
                <a:blip r:embed="rId2"/>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2"/>
              </a:buBlip>
              <a:defRPr sz="2400">
                <a:solidFill>
                  <a:schemeClr val="tx1"/>
                </a:solidFill>
                <a:latin typeface="Arial" charset="0"/>
                <a:ea typeface="Arial" charset="0"/>
                <a:cs typeface="Arial" charset="0"/>
              </a:defRPr>
            </a:lvl4pPr>
            <a:lvl5pPr marL="2057400" indent="-228600" eaLnBrk="0" hangingPunct="0">
              <a:spcBef>
                <a:spcPct val="20000"/>
              </a:spcBef>
              <a:buBlip>
                <a:blip r:embed="rId2"/>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9pPr>
          </a:lstStyle>
          <a:p>
            <a:pPr algn="ctr" eaLnBrk="1" hangingPunct="1">
              <a:spcBef>
                <a:spcPct val="50000"/>
              </a:spcBef>
              <a:buFontTx/>
              <a:buNone/>
            </a:pPr>
            <a:r>
              <a:rPr lang="en-US" altLang="en-US" sz="1600">
                <a:solidFill>
                  <a:srgbClr val="990000"/>
                </a:solidFill>
              </a:rPr>
              <a:t>NOTIFICATION PROVISIONAL REFUSAL</a:t>
            </a:r>
          </a:p>
        </p:txBody>
      </p:sp>
      <p:sp>
        <p:nvSpPr>
          <p:cNvPr id="87" name="TextBox 86"/>
          <p:cNvSpPr txBox="1">
            <a:spLocks noChangeAspect="1"/>
          </p:cNvSpPr>
          <p:nvPr/>
        </p:nvSpPr>
        <p:spPr bwMode="auto">
          <a:xfrm>
            <a:off x="4067175" y="5949950"/>
            <a:ext cx="194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2"/>
              </a:buBlip>
              <a:defRPr sz="2400">
                <a:solidFill>
                  <a:schemeClr val="tx1"/>
                </a:solidFill>
                <a:latin typeface="Arial" charset="0"/>
                <a:ea typeface="Arial" charset="0"/>
                <a:cs typeface="Arial" charset="0"/>
              </a:defRPr>
            </a:lvl2pPr>
            <a:lvl3pPr marL="1143000" indent="-228600" eaLnBrk="0" hangingPunct="0">
              <a:spcBef>
                <a:spcPct val="20000"/>
              </a:spcBef>
              <a:buBlip>
                <a:blip r:embed="rId2"/>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2"/>
              </a:buBlip>
              <a:defRPr sz="2400">
                <a:solidFill>
                  <a:schemeClr val="tx1"/>
                </a:solidFill>
                <a:latin typeface="Arial" charset="0"/>
                <a:ea typeface="Arial" charset="0"/>
                <a:cs typeface="Arial" charset="0"/>
              </a:defRPr>
            </a:lvl4pPr>
            <a:lvl5pPr marL="2057400" indent="-228600" eaLnBrk="0" hangingPunct="0">
              <a:spcBef>
                <a:spcPct val="20000"/>
              </a:spcBef>
              <a:buBlip>
                <a:blip r:embed="rId2"/>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9pPr>
          </a:lstStyle>
          <a:p>
            <a:pPr algn="ctr" eaLnBrk="1" hangingPunct="1">
              <a:spcBef>
                <a:spcPct val="50000"/>
              </a:spcBef>
              <a:buFontTx/>
              <a:buNone/>
            </a:pPr>
            <a:r>
              <a:rPr lang="en-US" altLang="en-US" sz="2000">
                <a:solidFill>
                  <a:srgbClr val="2F8BBB"/>
                </a:solidFill>
              </a:rPr>
              <a:t>HOLDER</a:t>
            </a:r>
          </a:p>
        </p:txBody>
      </p:sp>
      <p:sp>
        <p:nvSpPr>
          <p:cNvPr id="88" name="TextBox 87"/>
          <p:cNvSpPr txBox="1">
            <a:spLocks noChangeArrowheads="1"/>
          </p:cNvSpPr>
          <p:nvPr/>
        </p:nvSpPr>
        <p:spPr bwMode="auto">
          <a:xfrm>
            <a:off x="4067175" y="2636838"/>
            <a:ext cx="19446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2"/>
              </a:buBlip>
              <a:defRPr sz="2400">
                <a:solidFill>
                  <a:schemeClr val="tx1"/>
                </a:solidFill>
                <a:latin typeface="Arial" charset="0"/>
                <a:ea typeface="Arial" charset="0"/>
                <a:cs typeface="Arial" charset="0"/>
              </a:defRPr>
            </a:lvl2pPr>
            <a:lvl3pPr marL="1143000" indent="-228600" eaLnBrk="0" hangingPunct="0">
              <a:spcBef>
                <a:spcPct val="20000"/>
              </a:spcBef>
              <a:buBlip>
                <a:blip r:embed="rId2"/>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2"/>
              </a:buBlip>
              <a:defRPr sz="2400">
                <a:solidFill>
                  <a:schemeClr val="tx1"/>
                </a:solidFill>
                <a:latin typeface="Arial" charset="0"/>
                <a:ea typeface="Arial" charset="0"/>
                <a:cs typeface="Arial" charset="0"/>
              </a:defRPr>
            </a:lvl4pPr>
            <a:lvl5pPr marL="2057400" indent="-228600" eaLnBrk="0" hangingPunct="0">
              <a:spcBef>
                <a:spcPct val="20000"/>
              </a:spcBef>
              <a:buBlip>
                <a:blip r:embed="rId2"/>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9pPr>
          </a:lstStyle>
          <a:p>
            <a:pPr algn="ctr" eaLnBrk="1" hangingPunct="1">
              <a:spcBef>
                <a:spcPct val="50000"/>
              </a:spcBef>
              <a:buFontTx/>
              <a:buNone/>
            </a:pPr>
            <a:r>
              <a:rPr lang="en-US" altLang="en-US" sz="1600">
                <a:solidFill>
                  <a:srgbClr val="2F8BBB"/>
                </a:solidFill>
              </a:rPr>
              <a:t>NATIONAL /REGIONAL PROCEDURE</a:t>
            </a:r>
          </a:p>
        </p:txBody>
      </p:sp>
      <p:sp>
        <p:nvSpPr>
          <p:cNvPr id="90" name="TextBox 89"/>
          <p:cNvSpPr txBox="1">
            <a:spLocks noChangeArrowheads="1"/>
          </p:cNvSpPr>
          <p:nvPr/>
        </p:nvSpPr>
        <p:spPr bwMode="auto">
          <a:xfrm>
            <a:off x="179388" y="1989138"/>
            <a:ext cx="1296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2"/>
              </a:buBlip>
              <a:defRPr sz="2400">
                <a:solidFill>
                  <a:schemeClr val="tx1"/>
                </a:solidFill>
                <a:latin typeface="Arial" charset="0"/>
                <a:ea typeface="Arial" charset="0"/>
                <a:cs typeface="Arial" charset="0"/>
              </a:defRPr>
            </a:lvl2pPr>
            <a:lvl3pPr marL="1143000" indent="-228600" eaLnBrk="0" hangingPunct="0">
              <a:spcBef>
                <a:spcPct val="20000"/>
              </a:spcBef>
              <a:buBlip>
                <a:blip r:embed="rId2"/>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2"/>
              </a:buBlip>
              <a:defRPr sz="2400">
                <a:solidFill>
                  <a:schemeClr val="tx1"/>
                </a:solidFill>
                <a:latin typeface="Arial" charset="0"/>
                <a:ea typeface="Arial" charset="0"/>
                <a:cs typeface="Arial" charset="0"/>
              </a:defRPr>
            </a:lvl4pPr>
            <a:lvl5pPr marL="2057400" indent="-228600" eaLnBrk="0" hangingPunct="0">
              <a:spcBef>
                <a:spcPct val="20000"/>
              </a:spcBef>
              <a:buBlip>
                <a:blip r:embed="rId2"/>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9pPr>
          </a:lstStyle>
          <a:p>
            <a:pPr algn="ctr" eaLnBrk="1" hangingPunct="1">
              <a:spcBef>
                <a:spcPct val="50000"/>
              </a:spcBef>
              <a:buFontTx/>
              <a:buNone/>
            </a:pPr>
            <a:r>
              <a:rPr lang="en-US" altLang="en-US" sz="2000">
                <a:solidFill>
                  <a:srgbClr val="D1C556"/>
                </a:solidFill>
              </a:rPr>
              <a:t>HOLDER</a:t>
            </a:r>
          </a:p>
        </p:txBody>
      </p:sp>
      <p:sp>
        <p:nvSpPr>
          <p:cNvPr id="91" name="TextBox 90"/>
          <p:cNvSpPr txBox="1">
            <a:spLocks noChangeArrowheads="1"/>
          </p:cNvSpPr>
          <p:nvPr/>
        </p:nvSpPr>
        <p:spPr bwMode="auto">
          <a:xfrm>
            <a:off x="2124075" y="1989138"/>
            <a:ext cx="129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2"/>
              </a:buBlip>
              <a:defRPr sz="2400">
                <a:solidFill>
                  <a:schemeClr val="tx1"/>
                </a:solidFill>
                <a:latin typeface="Arial" charset="0"/>
                <a:ea typeface="Arial" charset="0"/>
                <a:cs typeface="Arial" charset="0"/>
              </a:defRPr>
            </a:lvl2pPr>
            <a:lvl3pPr marL="1143000" indent="-228600" eaLnBrk="0" hangingPunct="0">
              <a:spcBef>
                <a:spcPct val="20000"/>
              </a:spcBef>
              <a:buBlip>
                <a:blip r:embed="rId2"/>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2"/>
              </a:buBlip>
              <a:defRPr sz="2400">
                <a:solidFill>
                  <a:schemeClr val="tx1"/>
                </a:solidFill>
                <a:latin typeface="Arial" charset="0"/>
                <a:ea typeface="Arial" charset="0"/>
                <a:cs typeface="Arial" charset="0"/>
              </a:defRPr>
            </a:lvl4pPr>
            <a:lvl5pPr marL="2057400" indent="-228600" eaLnBrk="0" hangingPunct="0">
              <a:spcBef>
                <a:spcPct val="20000"/>
              </a:spcBef>
              <a:buBlip>
                <a:blip r:embed="rId2"/>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9pPr>
          </a:lstStyle>
          <a:p>
            <a:pPr algn="ctr" eaLnBrk="1" hangingPunct="1">
              <a:spcBef>
                <a:spcPct val="50000"/>
              </a:spcBef>
              <a:buFontTx/>
              <a:buNone/>
            </a:pPr>
            <a:r>
              <a:rPr lang="en-US" altLang="en-US" sz="2000">
                <a:solidFill>
                  <a:srgbClr val="D1C556"/>
                </a:solidFill>
              </a:rPr>
              <a:t>WIPO</a:t>
            </a:r>
          </a:p>
        </p:txBody>
      </p:sp>
      <p:sp>
        <p:nvSpPr>
          <p:cNvPr id="65" name="Title 1"/>
          <p:cNvSpPr txBox="1">
            <a:spLocks/>
          </p:cNvSpPr>
          <p:nvPr/>
        </p:nvSpPr>
        <p:spPr bwMode="auto">
          <a:xfrm>
            <a:off x="468313" y="11588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Blip>
                <a:blip r:embed="rId2"/>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2"/>
              </a:buBlip>
              <a:defRPr sz="2400">
                <a:solidFill>
                  <a:schemeClr val="tx1"/>
                </a:solidFill>
                <a:latin typeface="Arial" charset="0"/>
                <a:ea typeface="Arial" charset="0"/>
                <a:cs typeface="Arial" charset="0"/>
              </a:defRPr>
            </a:lvl2pPr>
            <a:lvl3pPr marL="1143000" indent="-228600" eaLnBrk="0" hangingPunct="0">
              <a:spcBef>
                <a:spcPct val="20000"/>
              </a:spcBef>
              <a:buBlip>
                <a:blip r:embed="rId2"/>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2"/>
              </a:buBlip>
              <a:defRPr sz="2400">
                <a:solidFill>
                  <a:schemeClr val="tx1"/>
                </a:solidFill>
                <a:latin typeface="Arial" charset="0"/>
                <a:ea typeface="Arial" charset="0"/>
                <a:cs typeface="Arial" charset="0"/>
              </a:defRPr>
            </a:lvl4pPr>
            <a:lvl5pPr marL="2057400" indent="-228600" eaLnBrk="0" hangingPunct="0">
              <a:spcBef>
                <a:spcPct val="20000"/>
              </a:spcBef>
              <a:buBlip>
                <a:blip r:embed="rId2"/>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9pPr>
          </a:lstStyle>
          <a:p>
            <a:pPr>
              <a:spcBef>
                <a:spcPct val="0"/>
              </a:spcBef>
              <a:buFontTx/>
              <a:buNone/>
            </a:pPr>
            <a:r>
              <a:rPr lang="en-US" altLang="en-US" sz="3600" dirty="0">
                <a:solidFill>
                  <a:srgbClr val="00408C"/>
                </a:solidFill>
                <a:latin typeface="+mj-lt"/>
                <a:ea typeface="+mj-ea"/>
                <a:cs typeface="+mj-cs"/>
              </a:rPr>
              <a:t>The international procedure III</a:t>
            </a:r>
          </a:p>
        </p:txBody>
      </p:sp>
      <p:sp>
        <p:nvSpPr>
          <p:cNvPr id="63" name="TextBox 62"/>
          <p:cNvSpPr txBox="1">
            <a:spLocks noChangeArrowheads="1"/>
          </p:cNvSpPr>
          <p:nvPr/>
        </p:nvSpPr>
        <p:spPr bwMode="auto">
          <a:xfrm>
            <a:off x="4067175" y="4437063"/>
            <a:ext cx="194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2"/>
              </a:buBlip>
              <a:defRPr sz="2400">
                <a:solidFill>
                  <a:schemeClr val="tx1"/>
                </a:solidFill>
                <a:latin typeface="Arial" charset="0"/>
                <a:ea typeface="Arial" charset="0"/>
                <a:cs typeface="Arial" charset="0"/>
              </a:defRPr>
            </a:lvl2pPr>
            <a:lvl3pPr marL="1143000" indent="-228600" eaLnBrk="0" hangingPunct="0">
              <a:spcBef>
                <a:spcPct val="20000"/>
              </a:spcBef>
              <a:buBlip>
                <a:blip r:embed="rId2"/>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2"/>
              </a:buBlip>
              <a:defRPr sz="2400">
                <a:solidFill>
                  <a:schemeClr val="tx1"/>
                </a:solidFill>
                <a:latin typeface="Arial" charset="0"/>
                <a:ea typeface="Arial" charset="0"/>
                <a:cs typeface="Arial" charset="0"/>
              </a:defRPr>
            </a:lvl4pPr>
            <a:lvl5pPr marL="2057400" indent="-228600" eaLnBrk="0" hangingPunct="0">
              <a:spcBef>
                <a:spcPct val="20000"/>
              </a:spcBef>
              <a:buBlip>
                <a:blip r:embed="rId2"/>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9pPr>
          </a:lstStyle>
          <a:p>
            <a:pPr algn="ctr" eaLnBrk="1" hangingPunct="1">
              <a:spcBef>
                <a:spcPct val="50000"/>
              </a:spcBef>
              <a:buFontTx/>
              <a:buNone/>
            </a:pPr>
            <a:r>
              <a:rPr lang="en-US" altLang="en-US" sz="2000">
                <a:solidFill>
                  <a:srgbClr val="2F8BBB"/>
                </a:solidFill>
              </a:rPr>
              <a:t>WIPO</a:t>
            </a:r>
          </a:p>
        </p:txBody>
      </p:sp>
      <p:sp>
        <p:nvSpPr>
          <p:cNvPr id="72" name="Rectangle 18"/>
          <p:cNvSpPr>
            <a:spLocks noChangeArrowheads="1"/>
          </p:cNvSpPr>
          <p:nvPr/>
        </p:nvSpPr>
        <p:spPr bwMode="auto">
          <a:xfrm>
            <a:off x="6300788" y="2420938"/>
            <a:ext cx="2735262" cy="1169987"/>
          </a:xfrm>
          <a:prstGeom prst="rect">
            <a:avLst/>
          </a:prstGeom>
          <a:solidFill>
            <a:srgbClr val="70899B">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defRPr/>
            </a:pPr>
            <a:r>
              <a:rPr lang="en-US" sz="1400" dirty="0">
                <a:ea typeface="ＭＳ Ｐゴシック" charset="0"/>
              </a:rPr>
              <a:t>This procedure is governed by the domestic law. The holder has to interact directly with the Office of the designated Contracting Party</a:t>
            </a:r>
          </a:p>
        </p:txBody>
      </p:sp>
      <p:sp>
        <p:nvSpPr>
          <p:cNvPr id="73" name="Rectangle 19"/>
          <p:cNvSpPr>
            <a:spLocks noChangeArrowheads="1"/>
          </p:cNvSpPr>
          <p:nvPr/>
        </p:nvSpPr>
        <p:spPr bwMode="auto">
          <a:xfrm>
            <a:off x="6311900" y="3957638"/>
            <a:ext cx="2735263" cy="1924050"/>
          </a:xfrm>
          <a:prstGeom prst="rect">
            <a:avLst/>
          </a:prstGeom>
          <a:solidFill>
            <a:srgbClr val="70899B">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Blip>
                <a:blip r:embed="rId2"/>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2"/>
              </a:buBlip>
              <a:defRPr sz="2400">
                <a:solidFill>
                  <a:schemeClr val="tx1"/>
                </a:solidFill>
                <a:latin typeface="Arial" charset="0"/>
                <a:ea typeface="Arial" charset="0"/>
                <a:cs typeface="Arial" charset="0"/>
              </a:defRPr>
            </a:lvl2pPr>
            <a:lvl3pPr marL="1143000" indent="-228600" eaLnBrk="0" hangingPunct="0">
              <a:spcBef>
                <a:spcPct val="20000"/>
              </a:spcBef>
              <a:buBlip>
                <a:blip r:embed="rId2"/>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2"/>
              </a:buBlip>
              <a:defRPr sz="2400">
                <a:solidFill>
                  <a:schemeClr val="tx1"/>
                </a:solidFill>
                <a:latin typeface="Arial" charset="0"/>
                <a:ea typeface="Arial" charset="0"/>
                <a:cs typeface="Arial" charset="0"/>
              </a:defRPr>
            </a:lvl4pPr>
            <a:lvl5pPr marL="2057400" indent="-228600" eaLnBrk="0" hangingPunct="0">
              <a:spcBef>
                <a:spcPct val="20000"/>
              </a:spcBef>
              <a:buBlip>
                <a:blip r:embed="rId2"/>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9pPr>
          </a:lstStyle>
          <a:p>
            <a:pPr algn="ctr" eaLnBrk="1" hangingPunct="1">
              <a:spcBef>
                <a:spcPct val="50000"/>
              </a:spcBef>
              <a:buFontTx/>
              <a:buNone/>
            </a:pPr>
            <a:r>
              <a:rPr lang="en-US" altLang="en-US" sz="1400"/>
              <a:t>The Offices send WIPO the final decisions (</a:t>
            </a:r>
            <a:r>
              <a:rPr lang="en-US" altLang="en-US" sz="1400">
                <a:solidFill>
                  <a:srgbClr val="00B050"/>
                </a:solidFill>
              </a:rPr>
              <a:t>Statement of Grant of Protection Following a Provisional Refusal </a:t>
            </a:r>
            <a:r>
              <a:rPr lang="en-US" altLang="en-US" sz="1400"/>
              <a:t>(</a:t>
            </a:r>
            <a:r>
              <a:rPr lang="en-US" altLang="en-US" sz="1400">
                <a:solidFill>
                  <a:srgbClr val="00B050"/>
                </a:solidFill>
              </a:rPr>
              <a:t>Total </a:t>
            </a:r>
            <a:r>
              <a:rPr lang="en-US" altLang="en-US" sz="1400"/>
              <a:t>or</a:t>
            </a:r>
            <a:r>
              <a:rPr lang="en-US" altLang="en-US" sz="1400">
                <a:solidFill>
                  <a:srgbClr val="FFC000"/>
                </a:solidFill>
              </a:rPr>
              <a:t> </a:t>
            </a:r>
            <a:r>
              <a:rPr lang="en-US" altLang="en-US" sz="1400">
                <a:solidFill>
                  <a:srgbClr val="B88C00"/>
                </a:solidFill>
              </a:rPr>
              <a:t>Partial</a:t>
            </a:r>
            <a:r>
              <a:rPr lang="en-US" altLang="en-US" sz="1400"/>
              <a:t>) or a </a:t>
            </a:r>
            <a:r>
              <a:rPr lang="en-US" altLang="en-US" sz="1400">
                <a:solidFill>
                  <a:srgbClr val="C00000"/>
                </a:solidFill>
              </a:rPr>
              <a:t>Confirmation of a Total Provisional Refusal</a:t>
            </a:r>
            <a:r>
              <a:rPr lang="en-US" altLang="en-US" sz="1400"/>
              <a:t>).  </a:t>
            </a:r>
          </a:p>
          <a:p>
            <a:pPr algn="ctr" eaLnBrk="1" hangingPunct="1">
              <a:spcBef>
                <a:spcPct val="50000"/>
              </a:spcBef>
              <a:buFontTx/>
              <a:buNone/>
            </a:pPr>
            <a:r>
              <a:rPr lang="en-US" altLang="en-US" sz="1400"/>
              <a:t>WIPO notifies the Holder/representative</a:t>
            </a:r>
          </a:p>
        </p:txBody>
      </p:sp>
      <p:sp>
        <p:nvSpPr>
          <p:cNvPr id="74" name="Rectangle 20"/>
          <p:cNvSpPr>
            <a:spLocks noChangeArrowheads="1"/>
          </p:cNvSpPr>
          <p:nvPr/>
        </p:nvSpPr>
        <p:spPr bwMode="auto">
          <a:xfrm>
            <a:off x="6300788" y="908050"/>
            <a:ext cx="2698750" cy="954088"/>
          </a:xfrm>
          <a:prstGeom prst="rect">
            <a:avLst/>
          </a:prstGeom>
          <a:solidFill>
            <a:srgbClr val="70899B">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defRPr/>
            </a:pPr>
            <a:r>
              <a:rPr lang="en-US" sz="1400" dirty="0">
                <a:ea typeface="ＭＳ Ｐゴシック" charset="0"/>
              </a:rPr>
              <a:t>Each Office has its own deadlines to respond to provisional refusal (from 15 days to 18  months)</a:t>
            </a:r>
          </a:p>
        </p:txBody>
      </p:sp>
      <p:cxnSp>
        <p:nvCxnSpPr>
          <p:cNvPr id="93" name="Straight Connector 92"/>
          <p:cNvCxnSpPr>
            <a:cxnSpLocks noChangeShapeType="1"/>
            <a:stCxn id="90" idx="3"/>
            <a:endCxn id="91" idx="1"/>
          </p:cNvCxnSpPr>
          <p:nvPr/>
        </p:nvCxnSpPr>
        <p:spPr bwMode="auto">
          <a:xfrm>
            <a:off x="1476375" y="2189163"/>
            <a:ext cx="647700" cy="0"/>
          </a:xfrm>
          <a:prstGeom prst="line">
            <a:avLst/>
          </a:prstGeom>
          <a:noFill/>
          <a:ln w="25400">
            <a:solidFill>
              <a:srgbClr val="D1C556"/>
            </a:solidFill>
            <a:prstDash val="dashDot"/>
            <a:round/>
            <a:headEnd/>
            <a:tailEnd type="non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4" name="Straight Connector 93"/>
          <p:cNvCxnSpPr>
            <a:cxnSpLocks noChangeShapeType="1"/>
          </p:cNvCxnSpPr>
          <p:nvPr/>
        </p:nvCxnSpPr>
        <p:spPr bwMode="auto">
          <a:xfrm>
            <a:off x="3419475" y="2205038"/>
            <a:ext cx="1584325" cy="0"/>
          </a:xfrm>
          <a:prstGeom prst="line">
            <a:avLst/>
          </a:prstGeom>
          <a:noFill/>
          <a:ln w="25400">
            <a:solidFill>
              <a:srgbClr val="D1C556"/>
            </a:solidFill>
            <a:prstDash val="dashDot"/>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6" name="Rectangle 33"/>
          <p:cNvSpPr>
            <a:spLocks noChangeArrowheads="1"/>
          </p:cNvSpPr>
          <p:nvPr/>
        </p:nvSpPr>
        <p:spPr bwMode="auto">
          <a:xfrm>
            <a:off x="231775" y="2857500"/>
            <a:ext cx="2324100" cy="923925"/>
          </a:xfrm>
          <a:prstGeom prst="rect">
            <a:avLst/>
          </a:prstGeom>
          <a:solidFill>
            <a:srgbClr val="70899B">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defRPr/>
            </a:pPr>
            <a:r>
              <a:rPr lang="en-US" sz="1800" dirty="0">
                <a:solidFill>
                  <a:srgbClr val="B88C00"/>
                </a:solidFill>
                <a:ea typeface="ＭＳ Ｐゴシック" charset="0"/>
              </a:rPr>
              <a:t>Limitation to overcome the Provisional Refusal</a:t>
            </a:r>
          </a:p>
        </p:txBody>
      </p:sp>
    </p:spTree>
    <p:extLst>
      <p:ext uri="{BB962C8B-B14F-4D97-AF65-F5344CB8AC3E}">
        <p14:creationId xmlns:p14="http://schemas.microsoft.com/office/powerpoint/2010/main" val="148363638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2000" fill="hold"/>
                                        <p:tgtEl>
                                          <p:spTgt spid="65"/>
                                        </p:tgtEl>
                                        <p:attrNameLst>
                                          <p:attrName>ppt_x</p:attrName>
                                        </p:attrNameLst>
                                      </p:cBhvr>
                                      <p:tavLst>
                                        <p:tav tm="0">
                                          <p:val>
                                            <p:strVal val="1+#ppt_w/2"/>
                                          </p:val>
                                        </p:tav>
                                        <p:tav tm="100000">
                                          <p:val>
                                            <p:strVal val="#ppt_x"/>
                                          </p:val>
                                        </p:tav>
                                      </p:tavLst>
                                    </p:anim>
                                    <p:anim calcmode="lin" valueType="num">
                                      <p:cBhvr additive="base">
                                        <p:cTn id="8" dur="20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10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grpId="0" nodeType="afterEffect">
                                  <p:stCondLst>
                                    <p:cond delay="1000"/>
                                  </p:stCondLst>
                                  <p:iterate type="wd">
                                    <p:tmAbs val="500"/>
                                  </p:iterate>
                                  <p:childTnLst>
                                    <p:set>
                                      <p:cBhvr>
                                        <p:cTn id="15" dur="1" fill="hold">
                                          <p:stCondLst>
                                            <p:cond delay="0"/>
                                          </p:stCondLst>
                                        </p:cTn>
                                        <p:tgtEl>
                                          <p:spTgt spid="84"/>
                                        </p:tgtEl>
                                        <p:attrNameLst>
                                          <p:attrName>style.visibility</p:attrName>
                                        </p:attrNameLst>
                                      </p:cBhvr>
                                      <p:to>
                                        <p:strVal val="visible"/>
                                      </p:to>
                                    </p:set>
                                  </p:childTnLst>
                                </p:cTn>
                              </p:par>
                            </p:childTnLst>
                          </p:cTn>
                        </p:par>
                        <p:par>
                          <p:cTn id="16" fill="hold" nodeType="afterGroup">
                            <p:stCondLst>
                              <p:cond delay="3001"/>
                            </p:stCondLst>
                            <p:childTnLst>
                              <p:par>
                                <p:cTn id="17" presetID="1" presetClass="entr" presetSubtype="0" fill="hold" grpId="0" nodeType="afterEffect">
                                  <p:stCondLst>
                                    <p:cond delay="200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1000"/>
                                  </p:stCondLst>
                                  <p:childTnLst>
                                    <p:set>
                                      <p:cBhvr>
                                        <p:cTn id="22" dur="1" fill="hold">
                                          <p:stCondLst>
                                            <p:cond delay="0"/>
                                          </p:stCondLst>
                                        </p:cTn>
                                        <p:tgtEl>
                                          <p:spTgt spid="4"/>
                                        </p:tgtEl>
                                        <p:attrNameLst>
                                          <p:attrName>style.visibility</p:attrName>
                                        </p:attrNameLst>
                                      </p:cBhvr>
                                      <p:to>
                                        <p:strVal val="visible"/>
                                      </p:to>
                                    </p:set>
                                  </p:childTnLst>
                                </p:cTn>
                              </p:par>
                            </p:childTnLst>
                          </p:cTn>
                        </p:par>
                        <p:par>
                          <p:cTn id="23" fill="hold" nodeType="afterGroup">
                            <p:stCondLst>
                              <p:cond delay="1000"/>
                            </p:stCondLst>
                            <p:childTnLst>
                              <p:par>
                                <p:cTn id="24" presetID="1" presetClass="entr" presetSubtype="0" fill="hold" grpId="0" nodeType="afterEffect">
                                  <p:stCondLst>
                                    <p:cond delay="1000"/>
                                  </p:stCondLst>
                                  <p:childTnLst>
                                    <p:set>
                                      <p:cBhvr>
                                        <p:cTn id="25" dur="1" fill="hold">
                                          <p:stCondLst>
                                            <p:cond delay="0"/>
                                          </p:stCondLst>
                                        </p:cTn>
                                        <p:tgtEl>
                                          <p:spTgt spid="90"/>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1000"/>
                                  </p:stCondLst>
                                  <p:childTnLst>
                                    <p:set>
                                      <p:cBhvr>
                                        <p:cTn id="29" dur="1" fill="hold">
                                          <p:stCondLst>
                                            <p:cond delay="0"/>
                                          </p:stCondLst>
                                        </p:cTn>
                                        <p:tgtEl>
                                          <p:spTgt spid="93"/>
                                        </p:tgtEl>
                                        <p:attrNameLst>
                                          <p:attrName>style.visibility</p:attrName>
                                        </p:attrNameLst>
                                      </p:cBhvr>
                                      <p:to>
                                        <p:strVal val="visible"/>
                                      </p:to>
                                    </p:set>
                                  </p:childTnLst>
                                </p:cTn>
                              </p:par>
                            </p:childTnLst>
                          </p:cTn>
                        </p:par>
                        <p:par>
                          <p:cTn id="30" fill="hold" nodeType="afterGroup">
                            <p:stCondLst>
                              <p:cond delay="1000"/>
                            </p:stCondLst>
                            <p:childTnLst>
                              <p:par>
                                <p:cTn id="31" presetID="1" presetClass="entr" presetSubtype="0" fill="hold" grpId="0" nodeType="afterEffect">
                                  <p:stCondLst>
                                    <p:cond delay="1000"/>
                                  </p:stCondLst>
                                  <p:childTnLst>
                                    <p:set>
                                      <p:cBhvr>
                                        <p:cTn id="32" dur="1" fill="hold">
                                          <p:stCondLst>
                                            <p:cond delay="0"/>
                                          </p:stCondLst>
                                        </p:cTn>
                                        <p:tgtEl>
                                          <p:spTgt spid="8"/>
                                        </p:tgtEl>
                                        <p:attrNameLst>
                                          <p:attrName>style.visibility</p:attrName>
                                        </p:attrNameLst>
                                      </p:cBhvr>
                                      <p:to>
                                        <p:strVal val="visible"/>
                                      </p:to>
                                    </p:set>
                                  </p:childTnLst>
                                </p:cTn>
                              </p:par>
                            </p:childTnLst>
                          </p:cTn>
                        </p:par>
                        <p:par>
                          <p:cTn id="33" fill="hold" nodeType="afterGroup">
                            <p:stCondLst>
                              <p:cond delay="2000"/>
                            </p:stCondLst>
                            <p:childTnLst>
                              <p:par>
                                <p:cTn id="34" presetID="1" presetClass="entr" presetSubtype="0" fill="hold" grpId="0" nodeType="afterEffect">
                                  <p:stCondLst>
                                    <p:cond delay="1000"/>
                                  </p:stCondLst>
                                  <p:childTnLst>
                                    <p:set>
                                      <p:cBhvr>
                                        <p:cTn id="35" dur="1" fill="hold">
                                          <p:stCondLst>
                                            <p:cond delay="0"/>
                                          </p:stCondLst>
                                        </p:cTn>
                                        <p:tgtEl>
                                          <p:spTgt spid="91"/>
                                        </p:tgtEl>
                                        <p:attrNameLst>
                                          <p:attrName>style.visibility</p:attrName>
                                        </p:attrNameLst>
                                      </p:cBhvr>
                                      <p:to>
                                        <p:strVal val="visible"/>
                                      </p:to>
                                    </p:set>
                                  </p:childTnLst>
                                </p:cTn>
                              </p:par>
                            </p:childTnLst>
                          </p:cTn>
                        </p:par>
                        <p:par>
                          <p:cTn id="36" fill="hold" nodeType="afterGroup">
                            <p:stCondLst>
                              <p:cond delay="3000"/>
                            </p:stCondLst>
                            <p:childTnLst>
                              <p:par>
                                <p:cTn id="37" presetID="1" presetClass="entr" presetSubtype="0" fill="hold" grpId="0" nodeType="afterEffect">
                                  <p:stCondLst>
                                    <p:cond delay="2000"/>
                                  </p:stCondLst>
                                  <p:childTnLst>
                                    <p:set>
                                      <p:cBhvr>
                                        <p:cTn id="38" dur="1" fill="hold">
                                          <p:stCondLst>
                                            <p:cond delay="0"/>
                                          </p:stCondLst>
                                        </p:cTn>
                                        <p:tgtEl>
                                          <p:spTgt spid="9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100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4"/>
                                        </p:tgtEl>
                                        <p:attrNameLst>
                                          <p:attrName>style.visibility</p:attrName>
                                        </p:attrNameLst>
                                      </p:cBhvr>
                                      <p:to>
                                        <p:strVal val="visible"/>
                                      </p:to>
                                    </p:set>
                                  </p:childTnLst>
                                </p:cTn>
                              </p:par>
                            </p:childTnLst>
                          </p:cTn>
                        </p:par>
                        <p:par>
                          <p:cTn id="45" fill="hold" nodeType="afterGroup">
                            <p:stCondLst>
                              <p:cond delay="1000"/>
                            </p:stCondLst>
                            <p:childTnLst>
                              <p:par>
                                <p:cTn id="46" presetID="1" presetClass="entr" presetSubtype="0" fill="hold" grpId="0" nodeType="afterEffect">
                                  <p:stCondLst>
                                    <p:cond delay="100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2000"/>
                            </p:stCondLst>
                            <p:childTnLst>
                              <p:par>
                                <p:cTn id="49" presetID="1" presetClass="entr" presetSubtype="0" fill="hold" grpId="0" nodeType="afterEffect">
                                  <p:stCondLst>
                                    <p:cond delay="1000"/>
                                  </p:stCondLst>
                                  <p:iterate type="wd">
                                    <p:tmAbs val="500"/>
                                  </p:iterate>
                                  <p:childTnLst>
                                    <p:set>
                                      <p:cBhvr>
                                        <p:cTn id="50" dur="1" fill="hold">
                                          <p:stCondLst>
                                            <p:cond delay="0"/>
                                          </p:stCondLst>
                                        </p:cTn>
                                        <p:tgtEl>
                                          <p:spTgt spid="88"/>
                                        </p:tgtEl>
                                        <p:attrNameLst>
                                          <p:attrName>style.visibility</p:attrName>
                                        </p:attrNameLst>
                                      </p:cBhvr>
                                      <p:to>
                                        <p:strVal val="visible"/>
                                      </p:to>
                                    </p:set>
                                  </p:childTnLst>
                                </p:cTn>
                              </p:par>
                            </p:childTnLst>
                          </p:cTn>
                        </p:par>
                        <p:par>
                          <p:cTn id="51" fill="hold" nodeType="afterGroup">
                            <p:stCondLst>
                              <p:cond delay="4501"/>
                            </p:stCondLst>
                            <p:childTnLst>
                              <p:par>
                                <p:cTn id="52" presetID="1" presetClass="entr" presetSubtype="0" fill="hold" grpId="0" nodeType="afterEffect">
                                  <p:stCondLst>
                                    <p:cond delay="2000"/>
                                  </p:stCondLst>
                                  <p:childTnLst>
                                    <p:set>
                                      <p:cBhvr>
                                        <p:cTn id="53" dur="1" fill="hold">
                                          <p:stCondLst>
                                            <p:cond delay="0"/>
                                          </p:stCondLst>
                                        </p:cTn>
                                        <p:tgtEl>
                                          <p:spTgt spid="72"/>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nodeType="clickEffect">
                                  <p:stCondLst>
                                    <p:cond delay="1000"/>
                                  </p:stCondLst>
                                  <p:childTnLst>
                                    <p:set>
                                      <p:cBhvr>
                                        <p:cTn id="57" dur="1" fill="hold">
                                          <p:stCondLst>
                                            <p:cond delay="0"/>
                                          </p:stCondLst>
                                        </p:cTn>
                                        <p:tgtEl>
                                          <p:spTgt spid="52"/>
                                        </p:tgtEl>
                                        <p:attrNameLst>
                                          <p:attrName>style.visibility</p:attrName>
                                        </p:attrNameLst>
                                      </p:cBhvr>
                                      <p:to>
                                        <p:strVal val="visible"/>
                                      </p:to>
                                    </p:set>
                                  </p:childTnLst>
                                </p:cTn>
                              </p:par>
                            </p:childTnLst>
                          </p:cTn>
                        </p:par>
                        <p:par>
                          <p:cTn id="58" fill="hold" nodeType="afterGroup">
                            <p:stCondLst>
                              <p:cond delay="1000"/>
                            </p:stCondLst>
                            <p:childTnLst>
                              <p:par>
                                <p:cTn id="59" presetID="1" presetClass="entr" presetSubtype="0" fill="hold" grpId="0" nodeType="afterEffect">
                                  <p:stCondLst>
                                    <p:cond delay="1000"/>
                                  </p:stCondLst>
                                  <p:childTnLst>
                                    <p:set>
                                      <p:cBhvr>
                                        <p:cTn id="60" dur="1" fill="hold">
                                          <p:stCondLst>
                                            <p:cond delay="0"/>
                                          </p:stCondLst>
                                        </p:cTn>
                                        <p:tgtEl>
                                          <p:spTgt spid="6"/>
                                        </p:tgtEl>
                                        <p:attrNameLst>
                                          <p:attrName>style.visibility</p:attrName>
                                        </p:attrNameLst>
                                      </p:cBhvr>
                                      <p:to>
                                        <p:strVal val="visible"/>
                                      </p:to>
                                    </p:set>
                                  </p:childTnLst>
                                </p:cTn>
                              </p:par>
                            </p:childTnLst>
                          </p:cTn>
                        </p:par>
                        <p:par>
                          <p:cTn id="61" fill="hold" nodeType="afterGroup">
                            <p:stCondLst>
                              <p:cond delay="2000"/>
                            </p:stCondLst>
                            <p:childTnLst>
                              <p:par>
                                <p:cTn id="62" presetID="1" presetClass="entr" presetSubtype="0" fill="hold" grpId="0" nodeType="afterEffect">
                                  <p:stCondLst>
                                    <p:cond delay="1000"/>
                                  </p:stCondLst>
                                  <p:childTnLst>
                                    <p:set>
                                      <p:cBhvr>
                                        <p:cTn id="63" dur="1" fill="hold">
                                          <p:stCondLst>
                                            <p:cond delay="0"/>
                                          </p:stCondLst>
                                        </p:cTn>
                                        <p:tgtEl>
                                          <p:spTgt spid="63"/>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1000"/>
                                  </p:stCondLst>
                                  <p:childTnLst>
                                    <p:set>
                                      <p:cBhvr>
                                        <p:cTn id="67" dur="1" fill="hold">
                                          <p:stCondLst>
                                            <p:cond delay="0"/>
                                          </p:stCondLst>
                                        </p:cTn>
                                        <p:tgtEl>
                                          <p:spTgt spid="46"/>
                                        </p:tgtEl>
                                        <p:attrNameLst>
                                          <p:attrName>style.visibility</p:attrName>
                                        </p:attrNameLst>
                                      </p:cBhvr>
                                      <p:to>
                                        <p:strVal val="visible"/>
                                      </p:to>
                                    </p:set>
                                  </p:childTnLst>
                                </p:cTn>
                              </p:par>
                            </p:childTnLst>
                          </p:cTn>
                        </p:par>
                        <p:par>
                          <p:cTn id="68" fill="hold" nodeType="afterGroup">
                            <p:stCondLst>
                              <p:cond delay="1000"/>
                            </p:stCondLst>
                            <p:childTnLst>
                              <p:par>
                                <p:cTn id="69" presetID="1" presetClass="entr" presetSubtype="0" fill="hold" grpId="0" nodeType="afterEffect">
                                  <p:stCondLst>
                                    <p:cond delay="1000"/>
                                  </p:stCondLst>
                                  <p:childTnLst>
                                    <p:set>
                                      <p:cBhvr>
                                        <p:cTn id="70" dur="1" fill="hold">
                                          <p:stCondLst>
                                            <p:cond delay="0"/>
                                          </p:stCondLst>
                                        </p:cTn>
                                        <p:tgtEl>
                                          <p:spTgt spid="7"/>
                                        </p:tgtEl>
                                        <p:attrNameLst>
                                          <p:attrName>style.visibility</p:attrName>
                                        </p:attrNameLst>
                                      </p:cBhvr>
                                      <p:to>
                                        <p:strVal val="visible"/>
                                      </p:to>
                                    </p:set>
                                  </p:childTnLst>
                                </p:cTn>
                              </p:par>
                            </p:childTnLst>
                          </p:cTn>
                        </p:par>
                        <p:par>
                          <p:cTn id="71" fill="hold" nodeType="afterGroup">
                            <p:stCondLst>
                              <p:cond delay="2000"/>
                            </p:stCondLst>
                            <p:childTnLst>
                              <p:par>
                                <p:cTn id="72" presetID="1" presetClass="entr" presetSubtype="0" fill="hold" grpId="0" nodeType="afterEffect">
                                  <p:stCondLst>
                                    <p:cond delay="1000"/>
                                  </p:stCondLst>
                                  <p:childTnLst>
                                    <p:set>
                                      <p:cBhvr>
                                        <p:cTn id="73" dur="1" fill="hold">
                                          <p:stCondLst>
                                            <p:cond delay="0"/>
                                          </p:stCondLst>
                                        </p:cTn>
                                        <p:tgtEl>
                                          <p:spTgt spid="87"/>
                                        </p:tgtEl>
                                        <p:attrNameLst>
                                          <p:attrName>style.visibility</p:attrName>
                                        </p:attrNameLst>
                                      </p:cBhvr>
                                      <p:to>
                                        <p:strVal val="visible"/>
                                      </p:to>
                                    </p:set>
                                  </p:childTnLst>
                                </p:cTn>
                              </p:par>
                            </p:childTnLst>
                          </p:cTn>
                        </p:par>
                        <p:par>
                          <p:cTn id="74" fill="hold" nodeType="afterGroup">
                            <p:stCondLst>
                              <p:cond delay="3000"/>
                            </p:stCondLst>
                            <p:childTnLst>
                              <p:par>
                                <p:cTn id="75" presetID="1" presetClass="entr" presetSubtype="0" fill="hold" grpId="0" nodeType="afterEffect">
                                  <p:stCondLst>
                                    <p:cond delay="2000"/>
                                  </p:stCondLst>
                                  <p:childTnLst>
                                    <p:set>
                                      <p:cBhvr>
                                        <p:cTn id="7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84" grpId="0"/>
      <p:bldP spid="87" grpId="0"/>
      <p:bldP spid="88" grpId="0"/>
      <p:bldP spid="90" grpId="0"/>
      <p:bldP spid="91" grpId="0"/>
      <p:bldP spid="65" grpId="0"/>
      <p:bldP spid="63" grpId="0"/>
      <p:bldP spid="72" grpId="0" animBg="1"/>
      <p:bldP spid="73" grpId="0" animBg="1"/>
      <p:bldP spid="74" grpId="0" animBg="1"/>
      <p:bldP spid="9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t>Costs</a:t>
            </a:r>
          </a:p>
        </p:txBody>
      </p:sp>
      <p:sp>
        <p:nvSpPr>
          <p:cNvPr id="3" name="Content Placeholder 2"/>
          <p:cNvSpPr>
            <a:spLocks noGrp="1"/>
          </p:cNvSpPr>
          <p:nvPr>
            <p:ph idx="1"/>
          </p:nvPr>
        </p:nvSpPr>
        <p:spPr>
          <a:xfrm>
            <a:off x="457200" y="1066800"/>
            <a:ext cx="8229600" cy="5059363"/>
          </a:xfrm>
        </p:spPr>
        <p:txBody>
          <a:bodyPr/>
          <a:lstStyle/>
          <a:p>
            <a:pPr marL="0" indent="0">
              <a:buFontTx/>
              <a:buNone/>
              <a:defRPr/>
            </a:pPr>
            <a:endParaRPr lang="en-US" dirty="0" smtClean="0"/>
          </a:p>
          <a:p>
            <a:pPr marL="0" indent="0">
              <a:buFontTx/>
              <a:buNone/>
              <a:defRPr/>
            </a:pPr>
            <a:r>
              <a:rPr lang="en-US" dirty="0" smtClean="0"/>
              <a:t>Fees </a:t>
            </a:r>
            <a:r>
              <a:rPr lang="en-US" dirty="0"/>
              <a:t>payable to WIPO in Swiss </a:t>
            </a:r>
            <a:r>
              <a:rPr lang="en-US" dirty="0" smtClean="0"/>
              <a:t>francs</a:t>
            </a:r>
          </a:p>
          <a:p>
            <a:pPr marL="0" indent="0">
              <a:buFontTx/>
              <a:buNone/>
              <a:defRPr/>
            </a:pPr>
            <a:endParaRPr lang="en-US" dirty="0"/>
          </a:p>
          <a:p>
            <a:pPr>
              <a:defRPr/>
            </a:pPr>
            <a:r>
              <a:rPr lang="en-US" sz="2000" dirty="0" smtClean="0"/>
              <a:t>Basic </a:t>
            </a:r>
            <a:r>
              <a:rPr lang="en-US" sz="2000" dirty="0"/>
              <a:t>fee </a:t>
            </a:r>
          </a:p>
          <a:p>
            <a:pPr lvl="1">
              <a:defRPr/>
            </a:pPr>
            <a:r>
              <a:rPr lang="en-US" sz="2000" dirty="0"/>
              <a:t>653 Swiss francs  - b/w reproduction of mark</a:t>
            </a:r>
          </a:p>
          <a:p>
            <a:pPr lvl="1">
              <a:defRPr/>
            </a:pPr>
            <a:r>
              <a:rPr lang="en-US" sz="2000" dirty="0"/>
              <a:t>903 Swiss francs  - </a:t>
            </a:r>
            <a:r>
              <a:rPr lang="en-US" sz="2000" dirty="0" smtClean="0"/>
              <a:t>color </a:t>
            </a:r>
            <a:r>
              <a:rPr lang="en-US" sz="2000" dirty="0"/>
              <a:t>reproduction of mark</a:t>
            </a:r>
          </a:p>
          <a:p>
            <a:pPr>
              <a:defRPr/>
            </a:pPr>
            <a:endParaRPr lang="en-US" sz="2000" dirty="0"/>
          </a:p>
          <a:p>
            <a:pPr>
              <a:defRPr/>
            </a:pPr>
            <a:r>
              <a:rPr lang="en-US" sz="2000" dirty="0"/>
              <a:t>Standard fees:</a:t>
            </a:r>
          </a:p>
          <a:p>
            <a:pPr lvl="1">
              <a:defRPr/>
            </a:pPr>
            <a:r>
              <a:rPr lang="en-US" sz="2000" dirty="0"/>
              <a:t>100 Swiss francs per designated Contracting Party </a:t>
            </a:r>
            <a:r>
              <a:rPr lang="en-US" sz="2000" dirty="0" smtClean="0"/>
              <a:t> </a:t>
            </a:r>
            <a:endParaRPr lang="en-US" sz="2000" dirty="0"/>
          </a:p>
          <a:p>
            <a:pPr lvl="1">
              <a:defRPr/>
            </a:pPr>
            <a:r>
              <a:rPr lang="en-US" sz="2000" dirty="0"/>
              <a:t>100 Swiss francs per class of goods/services beyond three</a:t>
            </a:r>
          </a:p>
          <a:p>
            <a:pPr marL="0" indent="0">
              <a:buFontTx/>
              <a:buNone/>
              <a:defRPr/>
            </a:pPr>
            <a:r>
              <a:rPr lang="en-US" sz="2000" dirty="0"/>
              <a:t>			OR</a:t>
            </a:r>
          </a:p>
          <a:p>
            <a:pPr>
              <a:defRPr/>
            </a:pPr>
            <a:r>
              <a:rPr lang="en-US" sz="2000" dirty="0"/>
              <a:t>Individual fees where this is declared </a:t>
            </a:r>
          </a:p>
          <a:p>
            <a:pPr>
              <a:defRPr/>
            </a:pPr>
            <a:endParaRPr lang="en-US" dirty="0"/>
          </a:p>
        </p:txBody>
      </p:sp>
    </p:spTree>
    <p:extLst>
      <p:ext uri="{BB962C8B-B14F-4D97-AF65-F5344CB8AC3E}">
        <p14:creationId xmlns:p14="http://schemas.microsoft.com/office/powerpoint/2010/main" val="34386269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dirty="0" smtClean="0"/>
              <a:t>Top Offices of origin</a:t>
            </a:r>
          </a:p>
        </p:txBody>
      </p:sp>
      <p:sp>
        <p:nvSpPr>
          <p:cNvPr id="19459" name="Rectangle 6"/>
          <p:cNvSpPr>
            <a:spLocks noGrp="1" noChangeArrowheads="1"/>
          </p:cNvSpPr>
          <p:nvPr>
            <p:ph type="body" sz="half" idx="1"/>
          </p:nvPr>
        </p:nvSpPr>
        <p:spPr/>
        <p:txBody>
          <a:bodyPr/>
          <a:lstStyle/>
          <a:p>
            <a:pPr eaLnBrk="1" hangingPunct="1">
              <a:buFontTx/>
              <a:buNone/>
            </a:pPr>
            <a:r>
              <a:rPr lang="fr-CH" altLang="en-US" sz="2000" smtClean="0"/>
              <a:t>			</a:t>
            </a:r>
            <a:endParaRPr lang="en-US" altLang="en-US" sz="2000" smtClean="0"/>
          </a:p>
        </p:txBody>
      </p:sp>
      <p:graphicFrame>
        <p:nvGraphicFramePr>
          <p:cNvPr id="124980" name="Group 52"/>
          <p:cNvGraphicFramePr>
            <a:graphicFrameLocks noGrp="1"/>
          </p:cNvGraphicFramePr>
          <p:nvPr>
            <p:ph sz="half" idx="2"/>
          </p:nvPr>
        </p:nvGraphicFramePr>
        <p:xfrm>
          <a:off x="250825" y="1268413"/>
          <a:ext cx="8642350" cy="4752979"/>
        </p:xfrm>
        <a:graphic>
          <a:graphicData uri="http://schemas.openxmlformats.org/drawingml/2006/table">
            <a:tbl>
              <a:tblPr/>
              <a:tblGrid>
                <a:gridCol w="3671202"/>
                <a:gridCol w="1682453"/>
                <a:gridCol w="1758928"/>
                <a:gridCol w="1529767"/>
              </a:tblGrid>
              <a:tr h="54317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70899B"/>
                          </a:solidFill>
                          <a:effectLst/>
                          <a:latin typeface="+mj-lt"/>
                          <a:cs typeface="Arial" charset="0"/>
                        </a:rPr>
                        <a:t>Contracting Parties</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70899B"/>
                          </a:solidFill>
                          <a:effectLst/>
                          <a:latin typeface="+mj-lt"/>
                          <a:cs typeface="Arial" charset="0"/>
                        </a:rPr>
                        <a:t>2012</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noProof="0" dirty="0" smtClean="0">
                          <a:ln>
                            <a:noFill/>
                          </a:ln>
                          <a:solidFill>
                            <a:srgbClr val="70899B"/>
                          </a:solidFill>
                          <a:effectLst/>
                          <a:latin typeface="+mj-lt"/>
                          <a:cs typeface="Arial" charset="0"/>
                        </a:rPr>
                        <a:t>2013</a:t>
                      </a:r>
                      <a:endParaRPr kumimoji="0" lang="en-US" sz="2000" b="1" i="0" u="none" strike="noStrike" cap="none" normalizeH="0" baseline="0" dirty="0" smtClean="0">
                        <a:ln>
                          <a:noFill/>
                        </a:ln>
                        <a:solidFill>
                          <a:srgbClr val="70899B"/>
                        </a:solidFill>
                        <a:effectLst/>
                        <a:latin typeface="+mj-lt"/>
                        <a:cs typeface="Arial" charset="0"/>
                      </a:endParaRP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70899B"/>
                          </a:solidFill>
                          <a:effectLst/>
                          <a:latin typeface="+mj-lt"/>
                          <a:cs typeface="Arial" charset="0"/>
                        </a:rPr>
                        <a:t>2014</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4184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European Union</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6,256</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6,814</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6,698</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4184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United States of America</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5,073</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5,893</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6,030</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4184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Germany</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4,553</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4,357</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3,813</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4184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France</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3,639</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3,514</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3,127</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41911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Switzerland</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2,720</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2,885</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2,809</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4184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Italy</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2,332</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2,118</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2,076</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4184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China</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1,799</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2,455</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1,860</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4184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Japan</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1,898</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1,855</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1,843</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44277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United Kingdom</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1,274</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1,580</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algn="ctr"/>
                      <a:r>
                        <a:rPr lang="en-US" sz="2000" dirty="0" smtClean="0">
                          <a:latin typeface="+mj-lt"/>
                        </a:rPr>
                        <a:t>1,809</a:t>
                      </a:r>
                      <a:endParaRPr lang="en-US" sz="2000" dirty="0">
                        <a:latin typeface="+mj-lt"/>
                      </a:endParaRP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4184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Benelux</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1,774</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1,784</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1,776</a:t>
                      </a:r>
                    </a:p>
                  </a:txBody>
                  <a:tcPr marL="91462" marR="91462" marT="45722" marB="45722"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405537351"/>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74638"/>
            <a:ext cx="8229600" cy="777875"/>
          </a:xfrm>
        </p:spPr>
        <p:txBody>
          <a:bodyPr/>
          <a:lstStyle/>
          <a:p>
            <a:pPr eaLnBrk="1" hangingPunct="1"/>
            <a:r>
              <a:rPr lang="en-US" altLang="en-US" dirty="0" smtClean="0"/>
              <a:t>Top designated Contracting Parties</a:t>
            </a:r>
          </a:p>
        </p:txBody>
      </p:sp>
      <p:sp>
        <p:nvSpPr>
          <p:cNvPr id="20483" name="Rectangle 6"/>
          <p:cNvSpPr>
            <a:spLocks noChangeArrowheads="1"/>
          </p:cNvSpPr>
          <p:nvPr/>
        </p:nvSpPr>
        <p:spPr bwMode="auto">
          <a:xfrm>
            <a:off x="0" y="2359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en-US" altLang="en-US" sz="2800"/>
          </a:p>
        </p:txBody>
      </p:sp>
      <p:sp>
        <p:nvSpPr>
          <p:cNvPr id="20484" name="Rectangle 7"/>
          <p:cNvSpPr>
            <a:spLocks noChangeArrowheads="1"/>
          </p:cNvSpPr>
          <p:nvPr/>
        </p:nvSpPr>
        <p:spPr bwMode="auto">
          <a:xfrm>
            <a:off x="4445000" y="4254500"/>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a:spcBef>
                <a:spcPct val="50000"/>
              </a:spcBef>
              <a:buFontTx/>
              <a:buNone/>
            </a:pPr>
            <a:r>
              <a:rPr lang="en-US" altLang="en-US" sz="1000"/>
              <a:t>  </a:t>
            </a:r>
            <a:endParaRPr lang="en-US" altLang="en-US" sz="2800"/>
          </a:p>
        </p:txBody>
      </p:sp>
      <p:graphicFrame>
        <p:nvGraphicFramePr>
          <p:cNvPr id="13405" name="Group 93"/>
          <p:cNvGraphicFramePr>
            <a:graphicFrameLocks noGrp="1"/>
          </p:cNvGraphicFramePr>
          <p:nvPr/>
        </p:nvGraphicFramePr>
        <p:xfrm>
          <a:off x="179388" y="1123950"/>
          <a:ext cx="8785224" cy="4897435"/>
        </p:xfrm>
        <a:graphic>
          <a:graphicData uri="http://schemas.openxmlformats.org/drawingml/2006/table">
            <a:tbl>
              <a:tblPr/>
              <a:tblGrid>
                <a:gridCol w="3341388"/>
                <a:gridCol w="1877186"/>
                <a:gridCol w="1802097"/>
                <a:gridCol w="1764553"/>
              </a:tblGrid>
              <a:tr h="47350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70899B"/>
                          </a:solidFill>
                          <a:effectLst/>
                          <a:latin typeface="+mj-lt"/>
                          <a:cs typeface="Arial" charset="0"/>
                        </a:rPr>
                        <a:t>Contracting Parties</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noProof="0" dirty="0" smtClean="0">
                          <a:ln>
                            <a:noFill/>
                          </a:ln>
                          <a:solidFill>
                            <a:srgbClr val="70899B"/>
                          </a:solidFill>
                          <a:effectLst/>
                          <a:latin typeface="+mj-lt"/>
                          <a:cs typeface="Arial" charset="0"/>
                        </a:rPr>
                        <a:t>2012</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noProof="0" dirty="0" smtClean="0">
                          <a:ln>
                            <a:noFill/>
                          </a:ln>
                          <a:solidFill>
                            <a:srgbClr val="70899B"/>
                          </a:solidFill>
                          <a:effectLst/>
                          <a:latin typeface="+mj-lt"/>
                          <a:cs typeface="Arial" charset="0"/>
                        </a:rPr>
                        <a:t>2013</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noProof="0" dirty="0" smtClean="0">
                          <a:ln>
                            <a:noFill/>
                          </a:ln>
                          <a:solidFill>
                            <a:srgbClr val="70899B"/>
                          </a:solidFill>
                          <a:effectLst/>
                          <a:latin typeface="+mj-lt"/>
                          <a:cs typeface="Arial" charset="0"/>
                        </a:rPr>
                        <a:t>2014</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43433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China</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algn="ctr"/>
                      <a:r>
                        <a:rPr lang="en-US" sz="2000" dirty="0" smtClean="0">
                          <a:latin typeface="+mj-lt"/>
                        </a:rPr>
                        <a:t>20,120</a:t>
                      </a:r>
                      <a:endParaRPr lang="en-US" sz="2000" dirty="0">
                        <a:latin typeface="+mj-lt"/>
                      </a:endParaRP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20,275</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20,309</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43433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European Union</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algn="ctr"/>
                      <a:r>
                        <a:rPr lang="en-US" sz="2000" dirty="0" smtClean="0">
                          <a:latin typeface="+mj-lt"/>
                        </a:rPr>
                        <a:t>16,889</a:t>
                      </a:r>
                      <a:endParaRPr lang="en-US" sz="2000" dirty="0">
                        <a:latin typeface="+mj-lt"/>
                      </a:endParaRP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17,598</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17,270</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43433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United States of America</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algn="ctr"/>
                      <a:r>
                        <a:rPr lang="en-US" sz="2000" dirty="0" smtClean="0">
                          <a:latin typeface="+mj-lt"/>
                        </a:rPr>
                        <a:t>16,411</a:t>
                      </a:r>
                      <a:endParaRPr lang="en-US" sz="2000" dirty="0">
                        <a:latin typeface="+mj-lt"/>
                      </a:endParaRP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17,322</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17,268</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5149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Russian Federation</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algn="ctr"/>
                      <a:r>
                        <a:rPr lang="en-US" sz="2000" dirty="0" smtClean="0">
                          <a:latin typeface="+mj-lt"/>
                        </a:rPr>
                        <a:t>16,634</a:t>
                      </a:r>
                      <a:endParaRPr lang="en-US" sz="2000" dirty="0">
                        <a:latin typeface="+mj-lt"/>
                      </a:endParaRP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18,239</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16,573</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43433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Japan</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algn="ctr"/>
                      <a:r>
                        <a:rPr lang="en-US" sz="2000" dirty="0" smtClean="0">
                          <a:latin typeface="+mj-lt"/>
                        </a:rPr>
                        <a:t>12,493</a:t>
                      </a:r>
                      <a:endParaRPr lang="en-US" sz="2000" dirty="0">
                        <a:latin typeface="+mj-lt"/>
                      </a:endParaRP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13,179</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12,814</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43433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Switzerland</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algn="ctr"/>
                      <a:r>
                        <a:rPr lang="en-US" sz="2000" dirty="0" smtClean="0">
                          <a:latin typeface="+mj-lt"/>
                        </a:rPr>
                        <a:t>13,464</a:t>
                      </a:r>
                      <a:endParaRPr lang="en-US" sz="2000" dirty="0">
                        <a:latin typeface="+mj-lt"/>
                      </a:endParaRP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13,215</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12,759</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43433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Australia</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algn="ctr"/>
                      <a:r>
                        <a:rPr lang="en-US" sz="2000" dirty="0" smtClean="0">
                          <a:latin typeface="+mj-lt"/>
                        </a:rPr>
                        <a:t>10,753</a:t>
                      </a:r>
                      <a:endParaRPr lang="en-US" sz="2000" dirty="0">
                        <a:latin typeface="+mj-lt"/>
                      </a:endParaRP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11,675</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11,533</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43433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Republic of Korea</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algn="ctr"/>
                      <a:r>
                        <a:rPr lang="en-US" sz="2000" dirty="0" smtClean="0">
                          <a:latin typeface="+mj-lt"/>
                        </a:rPr>
                        <a:t>10,090</a:t>
                      </a:r>
                      <a:endParaRPr lang="en-US" sz="2000" dirty="0">
                        <a:latin typeface="+mj-lt"/>
                      </a:endParaRP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10,967</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10,402</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43433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Turkey</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algn="ctr"/>
                      <a:r>
                        <a:rPr lang="en-US" sz="2000" dirty="0" smtClean="0">
                          <a:latin typeface="+mj-lt"/>
                        </a:rPr>
                        <a:t>9,656</a:t>
                      </a:r>
                      <a:endParaRPr lang="en-US" sz="2000" dirty="0">
                        <a:latin typeface="+mj-lt"/>
                      </a:endParaRP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9,838</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9,513</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434331">
                <a:tc>
                  <a:txBody>
                    <a:bodyPr/>
                    <a:lstStyle/>
                    <a:p>
                      <a:r>
                        <a:rPr lang="en-US" sz="2000" dirty="0" smtClean="0">
                          <a:latin typeface="+mj-lt"/>
                        </a:rPr>
                        <a:t>Mexico</a:t>
                      </a:r>
                      <a:endParaRPr lang="en-US" sz="2000" dirty="0">
                        <a:latin typeface="+mj-lt"/>
                      </a:endParaRP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algn="ctr"/>
                      <a:r>
                        <a:rPr lang="en-US" sz="2000" dirty="0" smtClean="0">
                          <a:latin typeface="+mj-lt"/>
                        </a:rPr>
                        <a:t>-</a:t>
                      </a:r>
                      <a:endParaRPr lang="en-US" sz="2000" dirty="0">
                        <a:latin typeface="+mj-lt"/>
                      </a:endParaRP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algn="ctr"/>
                      <a:r>
                        <a:rPr lang="en-US" sz="2000" dirty="0" smtClean="0">
                          <a:latin typeface="+mj-lt"/>
                        </a:rPr>
                        <a:t>5,095</a:t>
                      </a:r>
                      <a:endParaRPr lang="en-US" sz="2000" dirty="0">
                        <a:latin typeface="+mj-lt"/>
                      </a:endParaRP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8,533</a:t>
                      </a:r>
                    </a:p>
                  </a:txBody>
                  <a:tcPr marL="91459" marR="91459" marT="45697" marB="45697"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125470847"/>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68313" y="333375"/>
            <a:ext cx="8229600" cy="1143000"/>
          </a:xfrm>
        </p:spPr>
        <p:txBody>
          <a:bodyPr/>
          <a:lstStyle/>
          <a:p>
            <a:r>
              <a:rPr lang="en-US" altLang="en-US" dirty="0" smtClean="0"/>
              <a:t>Preparation to use the system</a:t>
            </a:r>
          </a:p>
        </p:txBody>
      </p:sp>
      <p:sp>
        <p:nvSpPr>
          <p:cNvPr id="21507" name="Content Placeholder 2"/>
          <p:cNvSpPr>
            <a:spLocks noGrp="1"/>
          </p:cNvSpPr>
          <p:nvPr>
            <p:ph idx="1"/>
          </p:nvPr>
        </p:nvSpPr>
        <p:spPr>
          <a:xfrm>
            <a:off x="457200" y="1772815"/>
            <a:ext cx="8147050" cy="4320009"/>
          </a:xfrm>
        </p:spPr>
        <p:txBody>
          <a:bodyPr/>
          <a:lstStyle/>
          <a:p>
            <a:r>
              <a:rPr lang="en-US" altLang="en-US" sz="2000" dirty="0" smtClean="0"/>
              <a:t>Classification of Goods and Services</a:t>
            </a:r>
          </a:p>
          <a:p>
            <a:pPr lvl="1"/>
            <a:r>
              <a:rPr lang="en-US" altLang="en-US" sz="2000" dirty="0" smtClean="0"/>
              <a:t>NICE classification – but different practices</a:t>
            </a:r>
          </a:p>
          <a:p>
            <a:pPr lvl="1"/>
            <a:r>
              <a:rPr lang="en-US" altLang="en-US" sz="2000" dirty="0" smtClean="0"/>
              <a:t>Madrid Goods &amp; Services Manager database</a:t>
            </a:r>
          </a:p>
          <a:p>
            <a:r>
              <a:rPr lang="en-US" altLang="en-US" sz="2000" dirty="0" smtClean="0"/>
              <a:t>The cost and the payment method</a:t>
            </a:r>
          </a:p>
          <a:p>
            <a:r>
              <a:rPr lang="en-US" altLang="en-US" sz="2000" dirty="0" smtClean="0"/>
              <a:t>Special requirements or processes in designated states</a:t>
            </a:r>
          </a:p>
          <a:p>
            <a:pPr lvl="1"/>
            <a:r>
              <a:rPr lang="en-US" altLang="en-US" sz="2000" dirty="0" smtClean="0"/>
              <a:t>Declaration of intention to use (USA), indicate the second language (OHIM), second part fees (Japan and Cuba), etc.</a:t>
            </a:r>
          </a:p>
          <a:p>
            <a:r>
              <a:rPr lang="en-US" altLang="en-US" sz="2000" dirty="0" smtClean="0"/>
              <a:t>Refusals from the designated Contracting Parties and time to react</a:t>
            </a:r>
          </a:p>
          <a:p>
            <a:r>
              <a:rPr lang="en-US" altLang="en-US" sz="2000" dirty="0" smtClean="0"/>
              <a:t>Communication – directly to WIPO or via the Office of Origin, etc.</a:t>
            </a:r>
          </a:p>
        </p:txBody>
      </p:sp>
    </p:spTree>
    <p:extLst>
      <p:ext uri="{BB962C8B-B14F-4D97-AF65-F5344CB8AC3E}">
        <p14:creationId xmlns:p14="http://schemas.microsoft.com/office/powerpoint/2010/main" val="19410445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t>WIPO Resources and E-Services</a:t>
            </a:r>
          </a:p>
        </p:txBody>
      </p:sp>
      <p:sp>
        <p:nvSpPr>
          <p:cNvPr id="22531" name="Content Placeholder 2"/>
          <p:cNvSpPr>
            <a:spLocks noGrp="1"/>
          </p:cNvSpPr>
          <p:nvPr>
            <p:ph idx="1"/>
          </p:nvPr>
        </p:nvSpPr>
        <p:spPr/>
        <p:txBody>
          <a:bodyPr/>
          <a:lstStyle/>
          <a:p>
            <a:r>
              <a:rPr lang="en-US" altLang="en-US" dirty="0" smtClean="0"/>
              <a:t>The Madrid Website provides resources and E-Services to assist you to </a:t>
            </a:r>
            <a:r>
              <a:rPr lang="en-US" altLang="en-US" dirty="0" smtClean="0">
                <a:hlinkClick r:id="rId2"/>
              </a:rPr>
              <a:t>search before filing</a:t>
            </a:r>
            <a:r>
              <a:rPr lang="en-US" altLang="en-US" dirty="0" smtClean="0"/>
              <a:t>, </a:t>
            </a:r>
            <a:r>
              <a:rPr lang="en-US" altLang="en-US" dirty="0" smtClean="0">
                <a:hlinkClick r:id="rId3"/>
              </a:rPr>
              <a:t>file an application</a:t>
            </a:r>
            <a:r>
              <a:rPr lang="en-US" altLang="en-US" dirty="0" smtClean="0"/>
              <a:t> and to monitor and </a:t>
            </a:r>
            <a:r>
              <a:rPr lang="en-US" altLang="en-US" dirty="0" smtClean="0">
                <a:hlinkClick r:id="rId4"/>
              </a:rPr>
              <a:t>manage your registration</a:t>
            </a:r>
            <a:endParaRPr lang="en-US" altLang="en-US" dirty="0" smtClean="0"/>
          </a:p>
          <a:p>
            <a:endParaRPr lang="en-US" altLang="en-US" dirty="0" smtClean="0"/>
          </a:p>
          <a:p>
            <a:r>
              <a:rPr lang="en-US" altLang="en-US" dirty="0" smtClean="0"/>
              <a:t>In summary, these resources include…</a:t>
            </a:r>
          </a:p>
        </p:txBody>
      </p:sp>
    </p:spTree>
    <p:extLst>
      <p:ext uri="{BB962C8B-B14F-4D97-AF65-F5344CB8AC3E}">
        <p14:creationId xmlns:p14="http://schemas.microsoft.com/office/powerpoint/2010/main" val="28726108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2288" y="612775"/>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rot="10800000" flipV="1">
            <a:off x="1907704" y="4937553"/>
            <a:ext cx="5370984" cy="954107"/>
          </a:xfrm>
          <a:prstGeom prst="rect">
            <a:avLst/>
          </a:prstGeom>
        </p:spPr>
        <p:txBody>
          <a:bodyPr wrap="square">
            <a:spAutoFit/>
          </a:bodyPr>
          <a:lstStyle/>
          <a:p>
            <a:pPr fontAlgn="base">
              <a:spcBef>
                <a:spcPct val="0"/>
              </a:spcBef>
              <a:spcAft>
                <a:spcPct val="0"/>
              </a:spcAft>
            </a:pPr>
            <a:r>
              <a:rPr lang="en-US" sz="2800" dirty="0">
                <a:solidFill>
                  <a:srgbClr val="00408C"/>
                </a:solidFill>
              </a:rPr>
              <a:t>WIPO HELPS YOU ACCESS INTERNATIONAL MARKETS</a:t>
            </a:r>
          </a:p>
        </p:txBody>
      </p:sp>
    </p:spTree>
    <p:extLst>
      <p:ext uri="{BB962C8B-B14F-4D97-AF65-F5344CB8AC3E}">
        <p14:creationId xmlns:p14="http://schemas.microsoft.com/office/powerpoint/2010/main" val="135419311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400" y="1029105"/>
          <a:ext cx="8839200" cy="5715000"/>
        </p:xfrm>
        <a:graphic>
          <a:graphicData uri="http://schemas.openxmlformats.org/drawingml/2006/table">
            <a:tbl>
              <a:tblPr firstRow="1" bandRow="1">
                <a:effectLst>
                  <a:outerShdw blurRad="50800" dist="38100" dir="2700000" algn="tl" rotWithShape="0">
                    <a:prstClr val="black">
                      <a:alpha val="40000"/>
                    </a:prstClr>
                  </a:outerShdw>
                </a:effectLst>
                <a:tableStyleId>{F5AB1C69-6EDB-4FF4-983F-18BD219EF322}</a:tableStyleId>
              </a:tblPr>
              <a:tblGrid>
                <a:gridCol w="4419600"/>
                <a:gridCol w="4419600"/>
              </a:tblGrid>
              <a:tr h="2774340">
                <a:tc>
                  <a:txBody>
                    <a:bodyPr/>
                    <a:lstStyle/>
                    <a:p>
                      <a:r>
                        <a:rPr lang="fr-CH" sz="1900" dirty="0" smtClean="0">
                          <a:solidFill>
                            <a:srgbClr val="990134"/>
                          </a:solidFill>
                        </a:rPr>
                        <a:t>SEARCH</a:t>
                      </a:r>
                    </a:p>
                    <a:p>
                      <a:endParaRPr lang="fr-CH" sz="1000" dirty="0" smtClean="0">
                        <a:solidFill>
                          <a:srgbClr val="C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700" b="0" dirty="0" smtClean="0">
                          <a:hlinkClick r:id="rId2"/>
                        </a:rPr>
                        <a:t>ROMARIN</a:t>
                      </a:r>
                      <a:r>
                        <a:rPr lang="en-US" sz="1700" b="0" dirty="0" smtClean="0">
                          <a:solidFill>
                            <a:schemeClr val="tx1"/>
                          </a:solidFill>
                        </a:rPr>
                        <a:t> – </a:t>
                      </a:r>
                      <a:r>
                        <a:rPr lang="en-GB" sz="1600" b="0" kern="1200" dirty="0" smtClean="0">
                          <a:solidFill>
                            <a:schemeClr val="tx1"/>
                          </a:solidFill>
                          <a:effectLst/>
                          <a:latin typeface="+mn-lt"/>
                          <a:ea typeface="+mn-ea"/>
                          <a:cs typeface="+mn-cs"/>
                        </a:rPr>
                        <a:t>database of international registrations</a:t>
                      </a:r>
                      <a:endParaRPr lang="en-US" sz="1600" b="0" kern="1200" dirty="0" smtClean="0">
                        <a:solidFill>
                          <a:schemeClr val="tx1"/>
                        </a:solidFill>
                        <a:effectLst/>
                        <a:latin typeface="+mn-lt"/>
                        <a:ea typeface="+mn-ea"/>
                        <a:cs typeface="+mn-cs"/>
                      </a:endParaRPr>
                    </a:p>
                    <a:p>
                      <a:endParaRPr lang="fr-CH" sz="800" dirty="0" smtClean="0">
                        <a:solidFill>
                          <a:schemeClr val="tx1"/>
                        </a:solidFill>
                      </a:endParaRPr>
                    </a:p>
                    <a:p>
                      <a:r>
                        <a:rPr lang="en-US" sz="1700" b="0" kern="1200" dirty="0" smtClean="0">
                          <a:solidFill>
                            <a:schemeClr val="tx1"/>
                          </a:solidFill>
                          <a:effectLst/>
                          <a:latin typeface="+mn-lt"/>
                          <a:ea typeface="+mn-ea"/>
                          <a:cs typeface="+mn-cs"/>
                          <a:hlinkClick r:id="rId3"/>
                        </a:rPr>
                        <a:t>Member Procedures</a:t>
                      </a:r>
                      <a:r>
                        <a:rPr lang="en-US" sz="1700" b="0" kern="1200" dirty="0" smtClean="0">
                          <a:solidFill>
                            <a:schemeClr val="tx1"/>
                          </a:solidFill>
                          <a:effectLst/>
                          <a:latin typeface="+mn-lt"/>
                          <a:ea typeface="+mn-ea"/>
                          <a:cs typeface="+mn-cs"/>
                        </a:rPr>
                        <a:t> </a:t>
                      </a:r>
                    </a:p>
                    <a:p>
                      <a:endParaRPr lang="fr-CH" sz="800" dirty="0" smtClean="0">
                        <a:solidFill>
                          <a:schemeClr val="tx1"/>
                        </a:solidFill>
                      </a:endParaRPr>
                    </a:p>
                    <a:p>
                      <a:r>
                        <a:rPr lang="en-US" sz="1700" b="0" kern="1200" dirty="0" smtClean="0">
                          <a:solidFill>
                            <a:schemeClr val="tx1"/>
                          </a:solidFill>
                          <a:effectLst/>
                          <a:latin typeface="+mn-lt"/>
                          <a:ea typeface="+mn-ea"/>
                          <a:cs typeface="+mn-cs"/>
                          <a:hlinkClick r:id="rId4"/>
                        </a:rPr>
                        <a:t>Global Brand Database</a:t>
                      </a:r>
                      <a:r>
                        <a:rPr lang="en-US" sz="1700" b="0" kern="1200" baseline="0" dirty="0" smtClean="0">
                          <a:solidFill>
                            <a:schemeClr val="tx1"/>
                          </a:solidFill>
                          <a:effectLst/>
                          <a:latin typeface="+mn-lt"/>
                          <a:ea typeface="+mn-ea"/>
                          <a:cs typeface="+mn-cs"/>
                        </a:rPr>
                        <a:t> </a:t>
                      </a:r>
                      <a:r>
                        <a:rPr lang="en-US" sz="1600" b="0" kern="1200" baseline="0" dirty="0" smtClean="0">
                          <a:solidFill>
                            <a:schemeClr val="tx1"/>
                          </a:solidFill>
                          <a:effectLst/>
                          <a:latin typeface="+mn-lt"/>
                          <a:ea typeface="+mn-ea"/>
                          <a:cs typeface="+mn-cs"/>
                        </a:rPr>
                        <a:t>– search marks by </a:t>
                      </a:r>
                      <a:r>
                        <a:rPr lang="en-US" sz="1700" b="0" kern="1200" baseline="0" dirty="0" smtClean="0">
                          <a:solidFill>
                            <a:schemeClr val="tx1"/>
                          </a:solidFill>
                          <a:effectLst/>
                          <a:latin typeface="+mn-lt"/>
                          <a:ea typeface="+mn-ea"/>
                          <a:cs typeface="+mn-cs"/>
                        </a:rPr>
                        <a:t>t</a:t>
                      </a:r>
                      <a:r>
                        <a:rPr lang="en-US" sz="1600" b="0" kern="1200" baseline="0" dirty="0" smtClean="0">
                          <a:solidFill>
                            <a:schemeClr val="tx1"/>
                          </a:solidFill>
                          <a:effectLst/>
                          <a:latin typeface="+mn-lt"/>
                          <a:ea typeface="+mn-ea"/>
                          <a:cs typeface="+mn-cs"/>
                        </a:rPr>
                        <a:t>ext and image from national/international sources, including</a:t>
                      </a:r>
                      <a:r>
                        <a:rPr lang="en-US" sz="1600" b="0" kern="1200" dirty="0" smtClean="0">
                          <a:solidFill>
                            <a:schemeClr val="tx1"/>
                          </a:solidFill>
                          <a:effectLst/>
                          <a:latin typeface="+mn-lt"/>
                          <a:ea typeface="+mn-ea"/>
                          <a:cs typeface="+mn-cs"/>
                        </a:rPr>
                        <a:t> trademarks, appellations of origin</a:t>
                      </a:r>
                      <a:r>
                        <a:rPr lang="en-US" sz="1600" b="0" kern="1200" baseline="0" dirty="0" smtClean="0">
                          <a:solidFill>
                            <a:schemeClr val="tx1"/>
                          </a:solidFill>
                          <a:effectLst/>
                          <a:latin typeface="+mn-lt"/>
                          <a:ea typeface="+mn-ea"/>
                          <a:cs typeface="+mn-cs"/>
                        </a:rPr>
                        <a:t> and </a:t>
                      </a:r>
                      <a:r>
                        <a:rPr lang="en-US" sz="1600" b="0" kern="1200" dirty="0" smtClean="0">
                          <a:solidFill>
                            <a:schemeClr val="tx1"/>
                          </a:solidFill>
                          <a:effectLst/>
                          <a:latin typeface="+mn-lt"/>
                          <a:ea typeface="+mn-ea"/>
                          <a:cs typeface="+mn-cs"/>
                        </a:rPr>
                        <a:t>official emblems (over </a:t>
                      </a:r>
                      <a:r>
                        <a:rPr lang="en-US" sz="1600" b="0" kern="1200" baseline="0" dirty="0" smtClean="0">
                          <a:solidFill>
                            <a:schemeClr val="tx1"/>
                          </a:solidFill>
                          <a:effectLst/>
                          <a:latin typeface="+mn-lt"/>
                          <a:ea typeface="+mn-ea"/>
                          <a:cs typeface="+mn-cs"/>
                        </a:rPr>
                        <a:t>1</a:t>
                      </a:r>
                      <a:r>
                        <a:rPr lang="en-US" sz="1600" b="0" kern="1200" dirty="0" smtClean="0">
                          <a:solidFill>
                            <a:schemeClr val="tx1"/>
                          </a:solidFill>
                          <a:effectLst/>
                          <a:latin typeface="+mn-lt"/>
                          <a:ea typeface="+mn-ea"/>
                          <a:cs typeface="+mn-cs"/>
                        </a:rPr>
                        <a:t>7,880,000 records)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H" sz="1900" dirty="0" smtClean="0">
                          <a:solidFill>
                            <a:srgbClr val="990134"/>
                          </a:solidFill>
                        </a:rPr>
                        <a:t>FILE</a:t>
                      </a:r>
                    </a:p>
                    <a:p>
                      <a:endParaRPr lang="fr-CH" sz="1000" dirty="0" smtClean="0">
                        <a:solidFill>
                          <a:srgbClr val="C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chemeClr val="tx1"/>
                          </a:solidFill>
                          <a:effectLst/>
                          <a:latin typeface="+mn-lt"/>
                          <a:ea typeface="+mn-ea"/>
                          <a:cs typeface="+mn-cs"/>
                          <a:hlinkClick r:id="rId5"/>
                        </a:rPr>
                        <a:t>Forms and E-Forms</a:t>
                      </a:r>
                      <a:endParaRPr lang="en-US" sz="1600" b="0" kern="1200" dirty="0" smtClean="0">
                        <a:solidFill>
                          <a:schemeClr val="tx1"/>
                        </a:solidFill>
                        <a:effectLst/>
                        <a:latin typeface="+mn-lt"/>
                        <a:ea typeface="+mn-ea"/>
                        <a:cs typeface="+mn-cs"/>
                      </a:endParaRPr>
                    </a:p>
                    <a:p>
                      <a:endParaRPr lang="fr-CH" sz="800" dirty="0" smtClean="0">
                        <a:solidFill>
                          <a:schemeClr val="tx1"/>
                        </a:solidFill>
                      </a:endParaRPr>
                    </a:p>
                    <a:p>
                      <a:r>
                        <a:rPr lang="en-US" sz="1600" b="0" kern="1200" dirty="0" smtClean="0">
                          <a:solidFill>
                            <a:schemeClr val="tx1"/>
                          </a:solidFill>
                          <a:effectLst/>
                          <a:latin typeface="+mn-lt"/>
                          <a:ea typeface="+mn-ea"/>
                          <a:cs typeface="+mn-cs"/>
                          <a:hlinkClick r:id="rId6"/>
                        </a:rPr>
                        <a:t>Madrid Goods &amp; Services Manager</a:t>
                      </a:r>
                      <a:r>
                        <a:rPr lang="en-US" sz="1800" b="0" kern="1200" baseline="0" dirty="0" smtClean="0">
                          <a:solidFill>
                            <a:schemeClr val="tx1"/>
                          </a:solidFill>
                          <a:effectLst/>
                          <a:latin typeface="+mn-lt"/>
                          <a:ea typeface="+mn-ea"/>
                          <a:cs typeface="+mn-cs"/>
                        </a:rPr>
                        <a:t> – </a:t>
                      </a:r>
                      <a:r>
                        <a:rPr lang="en-US" sz="1600" b="0" kern="1200" dirty="0" smtClean="0">
                          <a:solidFill>
                            <a:schemeClr val="tx1"/>
                          </a:solidFill>
                          <a:effectLst/>
                          <a:latin typeface="+mn-lt"/>
                          <a:ea typeface="+mn-ea"/>
                          <a:cs typeface="+mn-cs"/>
                        </a:rPr>
                        <a:t>correct good &amp; service specifications and translation </a:t>
                      </a:r>
                    </a:p>
                    <a:p>
                      <a:endParaRPr lang="fr-CH" sz="800" b="0" kern="1200" dirty="0" smtClean="0">
                        <a:solidFill>
                          <a:schemeClr val="tx1"/>
                        </a:solidFill>
                        <a:effectLst/>
                        <a:latin typeface="+mn-lt"/>
                        <a:ea typeface="+mn-ea"/>
                        <a:cs typeface="+mn-cs"/>
                      </a:endParaRPr>
                    </a:p>
                    <a:p>
                      <a:r>
                        <a:rPr lang="en-US" sz="1600" b="0" kern="1200" dirty="0" smtClean="0">
                          <a:solidFill>
                            <a:schemeClr val="tx1"/>
                          </a:solidFill>
                          <a:effectLst/>
                          <a:latin typeface="+mn-lt"/>
                          <a:ea typeface="+mn-ea"/>
                          <a:cs typeface="+mn-cs"/>
                          <a:hlinkClick r:id="rId7"/>
                        </a:rPr>
                        <a:t>International Application Simulator </a:t>
                      </a:r>
                      <a:endParaRPr lang="en-US" sz="1600" b="0" kern="1200" dirty="0" smtClean="0">
                        <a:solidFill>
                          <a:schemeClr val="tx1"/>
                        </a:solidFill>
                        <a:effectLst/>
                        <a:latin typeface="+mn-lt"/>
                        <a:ea typeface="+mn-ea"/>
                        <a:cs typeface="+mn-cs"/>
                      </a:endParaRPr>
                    </a:p>
                    <a:p>
                      <a:endParaRPr lang="fr-CH" sz="800" b="0" kern="1200" dirty="0" smtClean="0">
                        <a:solidFill>
                          <a:schemeClr val="tx1"/>
                        </a:solidFill>
                        <a:effectLst/>
                        <a:latin typeface="+mn-lt"/>
                        <a:ea typeface="+mn-ea"/>
                        <a:cs typeface="+mn-cs"/>
                      </a:endParaRPr>
                    </a:p>
                    <a:p>
                      <a:r>
                        <a:rPr lang="en-GB" sz="1600" b="0" kern="1200" dirty="0" smtClean="0">
                          <a:solidFill>
                            <a:schemeClr val="tx1"/>
                          </a:solidFill>
                          <a:effectLst/>
                          <a:latin typeface="+mn-lt"/>
                          <a:ea typeface="+mn-ea"/>
                          <a:cs typeface="+mn-cs"/>
                          <a:hlinkClick r:id="rId8"/>
                        </a:rPr>
                        <a:t>Fee Calculator</a:t>
                      </a:r>
                      <a:endParaRPr lang="en-GB" sz="1600" b="0" kern="1200" dirty="0" smtClean="0">
                        <a:solidFill>
                          <a:schemeClr val="tx1"/>
                        </a:solidFill>
                        <a:effectLst/>
                        <a:latin typeface="+mn-lt"/>
                        <a:ea typeface="+mn-ea"/>
                        <a:cs typeface="+mn-cs"/>
                      </a:endParaRPr>
                    </a:p>
                    <a:p>
                      <a:endParaRPr lang="en-GB" sz="8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chemeClr val="tx1"/>
                          </a:solidFill>
                          <a:effectLst/>
                          <a:latin typeface="+mn-lt"/>
                          <a:ea typeface="+mn-ea"/>
                          <a:cs typeface="+mn-cs"/>
                          <a:hlinkClick r:id="rId9"/>
                        </a:rPr>
                        <a:t>E-Payment</a:t>
                      </a:r>
                      <a:r>
                        <a:rPr lang="en-US" sz="1600" b="0" kern="1200" dirty="0" smtClean="0">
                          <a:solidFill>
                            <a:schemeClr val="tx1"/>
                          </a:solidFill>
                          <a:effectLst/>
                          <a:latin typeface="+mn-lt"/>
                          <a:ea typeface="+mn-ea"/>
                          <a:cs typeface="+mn-cs"/>
                        </a:rPr>
                        <a:t> – online payment system by credit card/</a:t>
                      </a:r>
                      <a:r>
                        <a:rPr lang="en-US" sz="1600" b="0" kern="1200" dirty="0" smtClean="0">
                          <a:solidFill>
                            <a:schemeClr val="tx1"/>
                          </a:solidFill>
                          <a:effectLst/>
                          <a:latin typeface="+mn-lt"/>
                          <a:ea typeface="+mn-ea"/>
                          <a:cs typeface="+mn-cs"/>
                          <a:hlinkClick r:id="rId10"/>
                        </a:rPr>
                        <a:t>WIPO current account</a:t>
                      </a:r>
                      <a:endParaRPr lang="en-US" sz="1600" b="0" kern="1200" dirty="0" smtClean="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021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900" b="1" dirty="0" smtClean="0">
                          <a:solidFill>
                            <a:srgbClr val="990134"/>
                          </a:solidFill>
                        </a:rPr>
                        <a:t>MONITOR</a:t>
                      </a:r>
                    </a:p>
                    <a:p>
                      <a:endParaRPr lang="fr-CH" sz="1000" dirty="0" smtClean="0"/>
                    </a:p>
                    <a:p>
                      <a:r>
                        <a:rPr lang="en-US" sz="1700" dirty="0" smtClean="0">
                          <a:hlinkClick r:id="rId11"/>
                        </a:rPr>
                        <a:t>Madrid Real-Time Status</a:t>
                      </a:r>
                      <a:r>
                        <a:rPr lang="en-US" sz="1600" dirty="0" smtClean="0"/>
                        <a:t> </a:t>
                      </a:r>
                      <a:r>
                        <a:rPr lang="en-US" sz="1600" kern="1200" dirty="0" smtClean="0">
                          <a:solidFill>
                            <a:schemeClr val="dk1"/>
                          </a:solidFill>
                          <a:effectLst/>
                          <a:latin typeface="+mn-lt"/>
                          <a:ea typeface="+mn-ea"/>
                          <a:cs typeface="+mn-cs"/>
                        </a:rPr>
                        <a:t>of international applications and progress of requests being processed by WIPO</a:t>
                      </a:r>
                      <a:endParaRPr lang="en-US" sz="1500" dirty="0" smtClean="0"/>
                    </a:p>
                    <a:p>
                      <a:endParaRPr lang="fr-CH" sz="800" dirty="0" smtClean="0"/>
                    </a:p>
                    <a:p>
                      <a:r>
                        <a:rPr lang="en-US" sz="1700" dirty="0" smtClean="0">
                          <a:hlinkClick r:id="rId12"/>
                        </a:rPr>
                        <a:t>Madrid Electronic Alert</a:t>
                      </a:r>
                      <a:r>
                        <a:rPr lang="en-US" sz="1700" dirty="0" smtClean="0"/>
                        <a:t> </a:t>
                      </a:r>
                      <a:r>
                        <a:rPr lang="en-US" sz="1600" kern="1200" dirty="0" smtClean="0">
                          <a:solidFill>
                            <a:schemeClr val="dk1"/>
                          </a:solidFill>
                          <a:effectLst/>
                          <a:latin typeface="+mn-lt"/>
                          <a:ea typeface="+mn-ea"/>
                          <a:cs typeface="+mn-cs"/>
                        </a:rPr>
                        <a:t>monitor changes to international registrations (third party tool)</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H" sz="1900" b="1" dirty="0" smtClean="0">
                          <a:solidFill>
                            <a:srgbClr val="990134"/>
                          </a:solidFill>
                        </a:rPr>
                        <a:t>MANAGE</a:t>
                      </a:r>
                    </a:p>
                    <a:p>
                      <a:endParaRPr lang="fr-CH" sz="1000" b="1" dirty="0" smtClean="0">
                        <a:solidFill>
                          <a:srgbClr val="C00000"/>
                        </a:solidFill>
                      </a:endParaRPr>
                    </a:p>
                    <a:p>
                      <a:r>
                        <a:rPr lang="en-US" sz="1700" dirty="0" smtClean="0">
                          <a:hlinkClick r:id="rId13"/>
                        </a:rPr>
                        <a:t>Madrid Portfolio Manager</a:t>
                      </a:r>
                      <a:r>
                        <a:rPr lang="en-US" sz="1700" dirty="0" smtClean="0"/>
                        <a:t> </a:t>
                      </a:r>
                      <a:r>
                        <a:rPr lang="en-US" sz="1600" dirty="0" smtClean="0"/>
                        <a:t>access  registration documents, uploading of requests for recording, payments </a:t>
                      </a:r>
                    </a:p>
                    <a:p>
                      <a:endParaRPr lang="fr-CH" sz="800" dirty="0" smtClean="0"/>
                    </a:p>
                    <a:p>
                      <a:r>
                        <a:rPr lang="en-US" sz="1700" b="0" kern="1200" dirty="0" smtClean="0">
                          <a:solidFill>
                            <a:schemeClr val="dk1"/>
                          </a:solidFill>
                          <a:effectLst/>
                          <a:latin typeface="+mn-lt"/>
                          <a:ea typeface="+mn-ea"/>
                          <a:cs typeface="+mn-cs"/>
                          <a:hlinkClick r:id="rId5"/>
                        </a:rPr>
                        <a:t>Forms and E-Forms </a:t>
                      </a:r>
                      <a:r>
                        <a:rPr lang="en-US" sz="1700" b="0" kern="1200" dirty="0" smtClean="0">
                          <a:solidFill>
                            <a:schemeClr val="dk1"/>
                          </a:solidFill>
                          <a:effectLst/>
                          <a:latin typeface="+mn-lt"/>
                          <a:ea typeface="+mn-ea"/>
                          <a:cs typeface="+mn-cs"/>
                        </a:rPr>
                        <a:t>– </a:t>
                      </a:r>
                      <a:r>
                        <a:rPr lang="en-US" sz="1700" b="0" kern="1200" dirty="0" smtClean="0">
                          <a:solidFill>
                            <a:schemeClr val="dk1"/>
                          </a:solidFill>
                          <a:effectLst/>
                          <a:latin typeface="+mn-lt"/>
                          <a:ea typeface="+mn-ea"/>
                          <a:cs typeface="+mn-cs"/>
                          <a:hlinkClick r:id="rId14"/>
                        </a:rPr>
                        <a:t>E-Subsequent Designation</a:t>
                      </a:r>
                      <a:r>
                        <a:rPr lang="en-US" sz="1700" b="0" kern="1200" dirty="0" smtClean="0">
                          <a:solidFill>
                            <a:schemeClr val="dk1"/>
                          </a:solidFill>
                          <a:effectLst/>
                          <a:latin typeface="+mn-lt"/>
                          <a:ea typeface="+mn-ea"/>
                          <a:cs typeface="+mn-cs"/>
                        </a:rPr>
                        <a:t> and </a:t>
                      </a:r>
                      <a:r>
                        <a:rPr lang="en-US" sz="1700" b="0" kern="1200" dirty="0" smtClean="0">
                          <a:solidFill>
                            <a:schemeClr val="dk1"/>
                          </a:solidFill>
                          <a:effectLst/>
                          <a:latin typeface="+mn-lt"/>
                          <a:ea typeface="+mn-ea"/>
                          <a:cs typeface="+mn-cs"/>
                          <a:hlinkClick r:id="rId15"/>
                        </a:rPr>
                        <a:t>E-Renewal</a:t>
                      </a:r>
                      <a:endParaRPr lang="en-US" sz="1700" b="0" dirty="0" smtClean="0"/>
                    </a:p>
                    <a:p>
                      <a:endParaRPr lang="fr-CH" sz="800" b="1" dirty="0" smtClean="0">
                        <a:solidFill>
                          <a:srgbClr val="C00000"/>
                        </a:solidFill>
                      </a:endParaRPr>
                    </a:p>
                    <a:p>
                      <a:r>
                        <a:rPr lang="en-US" sz="1700" dirty="0" smtClean="0">
                          <a:hlinkClick r:id="rId16"/>
                        </a:rPr>
                        <a:t>Translation request</a:t>
                      </a:r>
                      <a:r>
                        <a:rPr lang="en-US" sz="1700" dirty="0" smtClean="0"/>
                        <a:t> </a:t>
                      </a:r>
                      <a:r>
                        <a:rPr lang="en-US" sz="1600" dirty="0" smtClean="0"/>
                        <a:t>into official Madrid working languages</a:t>
                      </a:r>
                    </a:p>
                    <a:p>
                      <a:endParaRPr lang="fr-CH" sz="800" b="1" dirty="0" smtClean="0">
                        <a:solidFill>
                          <a:srgbClr val="C00000"/>
                        </a:solidFill>
                      </a:endParaRPr>
                    </a:p>
                    <a:p>
                      <a:r>
                        <a:rPr lang="en-US" sz="1700" dirty="0" smtClean="0">
                          <a:hlinkClick r:id="rId17"/>
                        </a:rPr>
                        <a:t>Extracts</a:t>
                      </a:r>
                      <a:r>
                        <a:rPr lang="en-US" sz="1700" dirty="0" smtClean="0"/>
                        <a:t> </a:t>
                      </a:r>
                      <a:r>
                        <a:rPr lang="en-US" sz="1600" dirty="0" smtClean="0"/>
                        <a:t>from the International Register</a:t>
                      </a:r>
                      <a:endParaRPr lang="fr-CH" sz="1600" b="1" dirty="0" smtClean="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Rectangle 2"/>
          <p:cNvSpPr txBox="1">
            <a:spLocks noChangeArrowheads="1"/>
          </p:cNvSpPr>
          <p:nvPr/>
        </p:nvSpPr>
        <p:spPr bwMode="auto">
          <a:xfrm>
            <a:off x="381000" y="152400"/>
            <a:ext cx="83820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rtl="0" eaLnBrk="1" fontAlgn="base" hangingPunct="1">
              <a:spcBef>
                <a:spcPct val="0"/>
              </a:spcBef>
              <a:spcAft>
                <a:spcPct val="0"/>
              </a:spcAft>
              <a:defRPr sz="3600">
                <a:solidFill>
                  <a:srgbClr val="70899B"/>
                </a:solidFill>
                <a:latin typeface="+mj-lt"/>
                <a:ea typeface="+mj-ea"/>
                <a:cs typeface="+mj-cs"/>
              </a:defRPr>
            </a:lvl1pPr>
            <a:lvl2pPr algn="l" rtl="0" eaLnBrk="1" fontAlgn="base" hangingPunct="1">
              <a:spcBef>
                <a:spcPct val="0"/>
              </a:spcBef>
              <a:spcAft>
                <a:spcPct val="0"/>
              </a:spcAft>
              <a:defRPr sz="3600">
                <a:solidFill>
                  <a:srgbClr val="70899B"/>
                </a:solidFill>
                <a:latin typeface="Arial" charset="0"/>
                <a:cs typeface="Arial" charset="0"/>
              </a:defRPr>
            </a:lvl2pPr>
            <a:lvl3pPr algn="l" rtl="0" eaLnBrk="1" fontAlgn="base" hangingPunct="1">
              <a:spcBef>
                <a:spcPct val="0"/>
              </a:spcBef>
              <a:spcAft>
                <a:spcPct val="0"/>
              </a:spcAft>
              <a:defRPr sz="3600">
                <a:solidFill>
                  <a:srgbClr val="70899B"/>
                </a:solidFill>
                <a:latin typeface="Arial" charset="0"/>
                <a:cs typeface="Arial" charset="0"/>
              </a:defRPr>
            </a:lvl3pPr>
            <a:lvl4pPr algn="l" rtl="0" eaLnBrk="1" fontAlgn="base" hangingPunct="1">
              <a:spcBef>
                <a:spcPct val="0"/>
              </a:spcBef>
              <a:spcAft>
                <a:spcPct val="0"/>
              </a:spcAft>
              <a:defRPr sz="3600">
                <a:solidFill>
                  <a:srgbClr val="70899B"/>
                </a:solidFill>
                <a:latin typeface="Arial" charset="0"/>
                <a:cs typeface="Arial" charset="0"/>
              </a:defRPr>
            </a:lvl4pPr>
            <a:lvl5pPr algn="l" rtl="0" eaLnBrk="1" fontAlgn="base" hangingPunct="1">
              <a:spcBef>
                <a:spcPct val="0"/>
              </a:spcBef>
              <a:spcAft>
                <a:spcPct val="0"/>
              </a:spcAft>
              <a:defRPr sz="3600">
                <a:solidFill>
                  <a:srgbClr val="70899B"/>
                </a:solidFill>
                <a:latin typeface="Arial" charset="0"/>
                <a:cs typeface="Arial" charset="0"/>
              </a:defRPr>
            </a:lvl5pPr>
            <a:lvl6pPr marL="457200" algn="l" rtl="0" eaLnBrk="1" fontAlgn="base" hangingPunct="1">
              <a:spcBef>
                <a:spcPct val="0"/>
              </a:spcBef>
              <a:spcAft>
                <a:spcPct val="0"/>
              </a:spcAft>
              <a:defRPr sz="3600">
                <a:solidFill>
                  <a:srgbClr val="70899B"/>
                </a:solidFill>
                <a:latin typeface="Arial" charset="0"/>
                <a:cs typeface="Arial" charset="0"/>
              </a:defRPr>
            </a:lvl6pPr>
            <a:lvl7pPr marL="914400" algn="l" rtl="0" eaLnBrk="1" fontAlgn="base" hangingPunct="1">
              <a:spcBef>
                <a:spcPct val="0"/>
              </a:spcBef>
              <a:spcAft>
                <a:spcPct val="0"/>
              </a:spcAft>
              <a:defRPr sz="3600">
                <a:solidFill>
                  <a:srgbClr val="70899B"/>
                </a:solidFill>
                <a:latin typeface="Arial" charset="0"/>
                <a:cs typeface="Arial" charset="0"/>
              </a:defRPr>
            </a:lvl7pPr>
            <a:lvl8pPr marL="1371600" algn="l" rtl="0" eaLnBrk="1" fontAlgn="base" hangingPunct="1">
              <a:spcBef>
                <a:spcPct val="0"/>
              </a:spcBef>
              <a:spcAft>
                <a:spcPct val="0"/>
              </a:spcAft>
              <a:defRPr sz="3600">
                <a:solidFill>
                  <a:srgbClr val="70899B"/>
                </a:solidFill>
                <a:latin typeface="Arial" charset="0"/>
                <a:cs typeface="Arial" charset="0"/>
              </a:defRPr>
            </a:lvl8pPr>
            <a:lvl9pPr marL="1828800" algn="l" rtl="0" eaLnBrk="1" fontAlgn="base" hangingPunct="1">
              <a:spcBef>
                <a:spcPct val="0"/>
              </a:spcBef>
              <a:spcAft>
                <a:spcPct val="0"/>
              </a:spcAft>
              <a:defRPr sz="3600">
                <a:solidFill>
                  <a:srgbClr val="70899B"/>
                </a:solidFill>
                <a:latin typeface="Arial" charset="0"/>
                <a:cs typeface="Arial" charset="0"/>
              </a:defRPr>
            </a:lvl9pPr>
          </a:lstStyle>
          <a:p>
            <a:pPr>
              <a:defRPr/>
            </a:pPr>
            <a:r>
              <a:rPr lang="en-US" dirty="0">
                <a:solidFill>
                  <a:srgbClr val="00408C"/>
                </a:solidFill>
              </a:rPr>
              <a:t>WIPO Resources and E-Services </a:t>
            </a:r>
            <a:endParaRPr lang="en-US" altLang="en-US" dirty="0">
              <a:solidFill>
                <a:srgbClr val="00408C"/>
              </a:solidFill>
            </a:endParaRPr>
          </a:p>
        </p:txBody>
      </p:sp>
      <p:sp>
        <p:nvSpPr>
          <p:cNvPr id="23556" name="Rectangle 2"/>
          <p:cNvSpPr>
            <a:spLocks noChangeArrowheads="1"/>
          </p:cNvSpPr>
          <p:nvPr/>
        </p:nvSpPr>
        <p:spPr bwMode="auto">
          <a:xfrm>
            <a:off x="179388" y="2133600"/>
            <a:ext cx="2089150" cy="358775"/>
          </a:xfrm>
          <a:prstGeom prst="rect">
            <a:avLst/>
          </a:prstGeom>
          <a:solidFill>
            <a:srgbClr val="FFFF00">
              <a:alpha val="43921"/>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lvl1pPr eaLnBrk="0" hangingPunct="0">
              <a:spcBef>
                <a:spcPct val="20000"/>
              </a:spcBef>
              <a:buBlip>
                <a:blip r:embed="rId18"/>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18"/>
              </a:buBlip>
              <a:defRPr sz="2400">
                <a:solidFill>
                  <a:schemeClr val="tx1"/>
                </a:solidFill>
                <a:latin typeface="Arial" charset="0"/>
                <a:ea typeface="Arial" charset="0"/>
                <a:cs typeface="Arial" charset="0"/>
              </a:defRPr>
            </a:lvl2pPr>
            <a:lvl3pPr marL="1143000" indent="-228600" eaLnBrk="0" hangingPunct="0">
              <a:spcBef>
                <a:spcPct val="20000"/>
              </a:spcBef>
              <a:buBlip>
                <a:blip r:embed="rId18"/>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18"/>
              </a:buBlip>
              <a:defRPr sz="2400">
                <a:solidFill>
                  <a:schemeClr val="tx1"/>
                </a:solidFill>
                <a:latin typeface="Arial" charset="0"/>
                <a:ea typeface="Arial" charset="0"/>
                <a:cs typeface="Arial" charset="0"/>
              </a:defRPr>
            </a:lvl4pPr>
            <a:lvl5pPr marL="2057400" indent="-228600" eaLnBrk="0" hangingPunct="0">
              <a:spcBef>
                <a:spcPct val="20000"/>
              </a:spcBef>
              <a:buBlip>
                <a:blip r:embed="rId18"/>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18"/>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18"/>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18"/>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18"/>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en-US" altLang="en-US" sz="1600" b="0"/>
          </a:p>
        </p:txBody>
      </p:sp>
      <p:sp>
        <p:nvSpPr>
          <p:cNvPr id="23557" name="Rectangle 5"/>
          <p:cNvSpPr>
            <a:spLocks noChangeArrowheads="1"/>
          </p:cNvSpPr>
          <p:nvPr/>
        </p:nvSpPr>
        <p:spPr bwMode="auto">
          <a:xfrm>
            <a:off x="4643438" y="1844675"/>
            <a:ext cx="3241675" cy="360363"/>
          </a:xfrm>
          <a:prstGeom prst="rect">
            <a:avLst/>
          </a:prstGeom>
          <a:solidFill>
            <a:srgbClr val="FFFF00">
              <a:alpha val="43921"/>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eaLnBrk="0" hangingPunct="0">
              <a:spcBef>
                <a:spcPct val="20000"/>
              </a:spcBef>
              <a:buBlip>
                <a:blip r:embed="rId18"/>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18"/>
              </a:buBlip>
              <a:defRPr sz="2400">
                <a:solidFill>
                  <a:schemeClr val="tx1"/>
                </a:solidFill>
                <a:latin typeface="Arial" charset="0"/>
                <a:ea typeface="Arial" charset="0"/>
                <a:cs typeface="Arial" charset="0"/>
              </a:defRPr>
            </a:lvl2pPr>
            <a:lvl3pPr marL="1143000" indent="-228600" eaLnBrk="0" hangingPunct="0">
              <a:spcBef>
                <a:spcPct val="20000"/>
              </a:spcBef>
              <a:buBlip>
                <a:blip r:embed="rId18"/>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18"/>
              </a:buBlip>
              <a:defRPr sz="2400">
                <a:solidFill>
                  <a:schemeClr val="tx1"/>
                </a:solidFill>
                <a:latin typeface="Arial" charset="0"/>
                <a:ea typeface="Arial" charset="0"/>
                <a:cs typeface="Arial" charset="0"/>
              </a:defRPr>
            </a:lvl4pPr>
            <a:lvl5pPr marL="2057400" indent="-228600" eaLnBrk="0" hangingPunct="0">
              <a:spcBef>
                <a:spcPct val="20000"/>
              </a:spcBef>
              <a:buBlip>
                <a:blip r:embed="rId18"/>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18"/>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18"/>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18"/>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18"/>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en-US" altLang="en-US" sz="1600" b="0"/>
          </a:p>
        </p:txBody>
      </p:sp>
      <p:sp>
        <p:nvSpPr>
          <p:cNvPr id="23558" name="Rectangle 6"/>
          <p:cNvSpPr>
            <a:spLocks noChangeArrowheads="1"/>
          </p:cNvSpPr>
          <p:nvPr/>
        </p:nvSpPr>
        <p:spPr bwMode="auto">
          <a:xfrm>
            <a:off x="4643438" y="2852738"/>
            <a:ext cx="1368425" cy="360362"/>
          </a:xfrm>
          <a:prstGeom prst="rect">
            <a:avLst/>
          </a:prstGeom>
          <a:solidFill>
            <a:srgbClr val="FFFF00">
              <a:alpha val="43921"/>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eaLnBrk="0" hangingPunct="0">
              <a:spcBef>
                <a:spcPct val="20000"/>
              </a:spcBef>
              <a:buBlip>
                <a:blip r:embed="rId18"/>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18"/>
              </a:buBlip>
              <a:defRPr sz="2400">
                <a:solidFill>
                  <a:schemeClr val="tx1"/>
                </a:solidFill>
                <a:latin typeface="Arial" charset="0"/>
                <a:ea typeface="Arial" charset="0"/>
                <a:cs typeface="Arial" charset="0"/>
              </a:defRPr>
            </a:lvl2pPr>
            <a:lvl3pPr marL="1143000" indent="-228600" eaLnBrk="0" hangingPunct="0">
              <a:spcBef>
                <a:spcPct val="20000"/>
              </a:spcBef>
              <a:buBlip>
                <a:blip r:embed="rId18"/>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18"/>
              </a:buBlip>
              <a:defRPr sz="2400">
                <a:solidFill>
                  <a:schemeClr val="tx1"/>
                </a:solidFill>
                <a:latin typeface="Arial" charset="0"/>
                <a:ea typeface="Arial" charset="0"/>
                <a:cs typeface="Arial" charset="0"/>
              </a:defRPr>
            </a:lvl4pPr>
            <a:lvl5pPr marL="2057400" indent="-228600" eaLnBrk="0" hangingPunct="0">
              <a:spcBef>
                <a:spcPct val="20000"/>
              </a:spcBef>
              <a:buBlip>
                <a:blip r:embed="rId18"/>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18"/>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18"/>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18"/>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18"/>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en-US" altLang="en-US" sz="1600" b="0"/>
          </a:p>
        </p:txBody>
      </p:sp>
    </p:spTree>
    <p:extLst>
      <p:ext uri="{BB962C8B-B14F-4D97-AF65-F5344CB8AC3E}">
        <p14:creationId xmlns:p14="http://schemas.microsoft.com/office/powerpoint/2010/main" val="30522522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8382000" cy="868362"/>
          </a:xfrm>
        </p:spPr>
        <p:txBody>
          <a:bodyPr/>
          <a:lstStyle/>
          <a:p>
            <a:r>
              <a:rPr lang="en-US" altLang="en-US" smtClean="0"/>
              <a:t>WIPO Resources and E-Services</a:t>
            </a:r>
          </a:p>
        </p:txBody>
      </p:sp>
      <p:graphicFrame>
        <p:nvGraphicFramePr>
          <p:cNvPr id="2" name="Table 1"/>
          <p:cNvGraphicFramePr>
            <a:graphicFrameLocks noGrp="1"/>
          </p:cNvGraphicFramePr>
          <p:nvPr/>
        </p:nvGraphicFramePr>
        <p:xfrm>
          <a:off x="152400" y="1066800"/>
          <a:ext cx="8839200" cy="4565925"/>
        </p:xfrm>
        <a:graphic>
          <a:graphicData uri="http://schemas.openxmlformats.org/drawingml/2006/table">
            <a:tbl>
              <a:tblPr firstRow="1" bandRow="1">
                <a:effectLst>
                  <a:outerShdw blurRad="50800" dist="38100" dir="2700000" algn="tl" rotWithShape="0">
                    <a:prstClr val="black">
                      <a:alpha val="40000"/>
                    </a:prstClr>
                  </a:outerShdw>
                </a:effectLst>
                <a:tableStyleId>{F5AB1C69-6EDB-4FF4-983F-18BD219EF322}</a:tableStyleId>
              </a:tblPr>
              <a:tblGrid>
                <a:gridCol w="4419600"/>
                <a:gridCol w="4419600"/>
              </a:tblGrid>
              <a:tr h="28982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900" b="1" dirty="0" smtClean="0">
                          <a:solidFill>
                            <a:srgbClr val="990134"/>
                          </a:solidFill>
                        </a:rPr>
                        <a:t>CONSULT</a:t>
                      </a:r>
                    </a:p>
                    <a:p>
                      <a:endParaRPr lang="fr-CH" sz="1000" dirty="0" smtClean="0"/>
                    </a:p>
                    <a:p>
                      <a:r>
                        <a:rPr lang="en-US" sz="1700" b="0" dirty="0" smtClean="0">
                          <a:hlinkClick r:id="rId2"/>
                        </a:rPr>
                        <a:t>E-Services overview and tutorials</a:t>
                      </a:r>
                      <a:endParaRPr lang="en-US" sz="1700" b="0" dirty="0" smtClean="0"/>
                    </a:p>
                    <a:p>
                      <a:endParaRPr lang="fr-CH" sz="800" b="0" dirty="0" smtClean="0"/>
                    </a:p>
                    <a:p>
                      <a:r>
                        <a:rPr lang="en-US" sz="1700" b="0" dirty="0" smtClean="0">
                          <a:hlinkClick r:id="rId3"/>
                        </a:rPr>
                        <a:t>Legal texts</a:t>
                      </a:r>
                      <a:r>
                        <a:rPr lang="en-US" sz="1600" b="0" dirty="0" smtClean="0"/>
                        <a:t> </a:t>
                      </a:r>
                      <a:r>
                        <a:rPr lang="en-US" sz="1600" b="0" dirty="0" smtClean="0">
                          <a:solidFill>
                            <a:schemeClr val="tx1"/>
                          </a:solidFill>
                        </a:rPr>
                        <a:t>– Agreement/Protocol, Regulations, Administrative Instructions</a:t>
                      </a:r>
                    </a:p>
                    <a:p>
                      <a:endParaRPr lang="en-US" sz="800" b="0" dirty="0" smtClean="0">
                        <a:solidFill>
                          <a:schemeClr val="tx1"/>
                        </a:solidFill>
                      </a:endParaRPr>
                    </a:p>
                    <a:p>
                      <a:r>
                        <a:rPr lang="en-US" sz="1700" b="0" dirty="0" smtClean="0">
                          <a:hlinkClick r:id="rId4"/>
                        </a:rPr>
                        <a:t>Declarations made under the Madrid Agreement and the Madrid Protocol</a:t>
                      </a:r>
                      <a:endParaRPr lang="en-US" sz="1700" b="0" dirty="0" smtClean="0"/>
                    </a:p>
                    <a:p>
                      <a:endParaRPr lang="fr-CH" sz="8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700" b="0" kern="1200" dirty="0" smtClean="0">
                          <a:solidFill>
                            <a:schemeClr val="dk1"/>
                          </a:solidFill>
                          <a:effectLst/>
                          <a:latin typeface="+mn-lt"/>
                          <a:ea typeface="+mn-ea"/>
                          <a:cs typeface="+mn-cs"/>
                          <a:hlinkClick r:id="rId5"/>
                        </a:rPr>
                        <a:t>Guide to the International Registration of Marks</a:t>
                      </a:r>
                      <a:endParaRPr lang="en-US" sz="1700" b="0" kern="1200" dirty="0" smtClean="0">
                        <a:solidFill>
                          <a:schemeClr val="dk1"/>
                        </a:solidFill>
                        <a:effectLst/>
                        <a:latin typeface="+mn-lt"/>
                        <a:ea typeface="+mn-ea"/>
                        <a:cs typeface="+mn-cs"/>
                      </a:endParaRPr>
                    </a:p>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900" b="0" dirty="0" smtClean="0">
                        <a:hlinkClick r:id="rId6"/>
                      </a:endParaRPr>
                    </a:p>
                    <a:p>
                      <a:endParaRPr lang="en-US" sz="1000" b="0" dirty="0" smtClean="0">
                        <a:hlinkClick r:id="rId6"/>
                      </a:endParaRPr>
                    </a:p>
                    <a:p>
                      <a:r>
                        <a:rPr lang="en-US" sz="1700" b="0" dirty="0" smtClean="0">
                          <a:hlinkClick r:id="rId6"/>
                        </a:rPr>
                        <a:t>WIPO Gazette of International Marks</a:t>
                      </a:r>
                      <a:endParaRPr lang="en-US" sz="1700" b="0" dirty="0" smtClean="0"/>
                    </a:p>
                    <a:p>
                      <a:endParaRPr lang="fr-CH" sz="800" b="0" dirty="0" smtClean="0"/>
                    </a:p>
                    <a:p>
                      <a:r>
                        <a:rPr lang="en-US" sz="1700" b="0" dirty="0" smtClean="0">
                          <a:hlinkClick r:id="rId7"/>
                        </a:rPr>
                        <a:t>Office practices on replacement</a:t>
                      </a:r>
                      <a:endParaRPr lang="en-US" sz="1700" b="0" dirty="0" smtClean="0"/>
                    </a:p>
                    <a:p>
                      <a:endParaRPr lang="fr-CH" sz="800" b="0" dirty="0" smtClean="0"/>
                    </a:p>
                    <a:p>
                      <a:r>
                        <a:rPr lang="en-US" sz="1700" b="0" dirty="0" smtClean="0">
                          <a:hlinkClick r:id="rId8"/>
                        </a:rPr>
                        <a:t>Statistics</a:t>
                      </a:r>
                      <a:endParaRPr lang="en-US" sz="1700" b="0" dirty="0" smtClean="0"/>
                    </a:p>
                    <a:p>
                      <a:endParaRPr lang="fr-CH" sz="8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700" b="1" dirty="0" smtClean="0">
                          <a:hlinkClick r:id="rId9"/>
                        </a:rPr>
                        <a:t>Warning</a:t>
                      </a:r>
                      <a:r>
                        <a:rPr lang="en-US" sz="1700" b="0" dirty="0" smtClean="0">
                          <a:hlinkClick r:id="rId9"/>
                        </a:rPr>
                        <a:t> – misleading invoices</a:t>
                      </a:r>
                      <a:endParaRPr lang="en-US" sz="1700" b="0" dirty="0" smtClean="0"/>
                    </a:p>
                    <a:p>
                      <a:endParaRPr lang="en-US" sz="1000" b="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676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900" b="1" dirty="0" smtClean="0">
                          <a:solidFill>
                            <a:srgbClr val="990134"/>
                          </a:solidFill>
                        </a:rPr>
                        <a:t>UPDATES</a:t>
                      </a:r>
                    </a:p>
                    <a:p>
                      <a:endParaRPr lang="fr-CH"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700" b="0" dirty="0" smtClean="0">
                          <a:hlinkClick r:id="rId10"/>
                        </a:rPr>
                        <a:t>Information Notices</a:t>
                      </a:r>
                      <a:endParaRPr lang="en-US" sz="1700" b="0" dirty="0" smtClean="0"/>
                    </a:p>
                    <a:p>
                      <a:endParaRPr lang="fr-CH" sz="800" dirty="0" smtClean="0"/>
                    </a:p>
                    <a:p>
                      <a:r>
                        <a:rPr lang="en-US" sz="1700" b="0" dirty="0" smtClean="0">
                          <a:hlinkClick r:id="rId11"/>
                        </a:rPr>
                        <a:t>Madrid Highlights</a:t>
                      </a:r>
                      <a:r>
                        <a:rPr lang="en-US" sz="1000" b="0" baseline="0" dirty="0" smtClean="0"/>
                        <a:t> </a:t>
                      </a:r>
                      <a:r>
                        <a:rPr lang="en-US" sz="1600" b="0" dirty="0" smtClean="0">
                          <a:solidFill>
                            <a:schemeClr val="tx1"/>
                          </a:solidFill>
                        </a:rPr>
                        <a:t>– </a:t>
                      </a:r>
                      <a:r>
                        <a:rPr lang="en-US" sz="1600" b="0" dirty="0" smtClean="0"/>
                        <a:t>quarterly newsletter</a:t>
                      </a:r>
                      <a:r>
                        <a:rPr lang="en-US" sz="1600" b="0" baseline="0" dirty="0" smtClean="0"/>
                        <a:t> for Madrid System users</a:t>
                      </a:r>
                      <a:endParaRPr lang="en-US" sz="16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CH" sz="1900" b="0" dirty="0" smtClean="0"/>
                    </a:p>
                    <a:p>
                      <a:endParaRPr lang="fr-CH" sz="1000" b="0" dirty="0" smtClean="0"/>
                    </a:p>
                    <a:p>
                      <a:r>
                        <a:rPr lang="fr-CH" sz="1700" b="0" dirty="0" err="1" smtClean="0">
                          <a:hlinkClick r:id="rId12"/>
                        </a:rPr>
                        <a:t>Subscribe</a:t>
                      </a:r>
                      <a:r>
                        <a:rPr lang="fr-CH" sz="1700" b="0" dirty="0" smtClean="0"/>
                        <a:t> </a:t>
                      </a:r>
                      <a:r>
                        <a:rPr lang="fr-CH" sz="1600" b="0" dirty="0" smtClean="0"/>
                        <a:t>to </a:t>
                      </a:r>
                      <a:r>
                        <a:rPr lang="fr-CH" sz="1600" b="0" dirty="0" err="1" smtClean="0"/>
                        <a:t>receive</a:t>
                      </a:r>
                      <a:r>
                        <a:rPr lang="fr-CH" sz="1600" b="0" dirty="0" smtClean="0"/>
                        <a:t> news and updates on the Madrid System by e-mail</a:t>
                      </a:r>
                      <a:endParaRPr lang="en-US" sz="1600" b="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37220409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dirty="0" smtClean="0"/>
              <a:t>Madrid Goods &amp; Services Manager Languages</a:t>
            </a:r>
          </a:p>
        </p:txBody>
      </p:sp>
      <p:sp>
        <p:nvSpPr>
          <p:cNvPr id="12291" name="Rectangle 3"/>
          <p:cNvSpPr>
            <a:spLocks noGrp="1" noChangeArrowheads="1"/>
          </p:cNvSpPr>
          <p:nvPr>
            <p:ph idx="1"/>
          </p:nvPr>
        </p:nvSpPr>
        <p:spPr>
          <a:xfrm>
            <a:off x="179388" y="1557338"/>
            <a:ext cx="8301037" cy="4321175"/>
          </a:xfrm>
        </p:spPr>
        <p:txBody>
          <a:bodyPr/>
          <a:lstStyle/>
          <a:p>
            <a:pPr eaLnBrk="1" hangingPunct="1">
              <a:lnSpc>
                <a:spcPct val="80000"/>
              </a:lnSpc>
              <a:buFontTx/>
              <a:buNone/>
              <a:defRPr/>
            </a:pPr>
            <a:endParaRPr lang="en-US" dirty="0"/>
          </a:p>
          <a:p>
            <a:pPr eaLnBrk="1" hangingPunct="1">
              <a:lnSpc>
                <a:spcPct val="80000"/>
              </a:lnSpc>
              <a:defRPr/>
            </a:pPr>
            <a:r>
              <a:rPr lang="en-US" b="1" dirty="0" smtClean="0"/>
              <a:t>17 languages available as of February 2015:</a:t>
            </a:r>
          </a:p>
          <a:p>
            <a:pPr marL="0" indent="0" eaLnBrk="1" hangingPunct="1">
              <a:lnSpc>
                <a:spcPct val="80000"/>
              </a:lnSpc>
              <a:buFontTx/>
              <a:buNone/>
              <a:defRPr/>
            </a:pPr>
            <a:endParaRPr lang="en-US" b="1" dirty="0" smtClean="0"/>
          </a:p>
          <a:p>
            <a:pPr lvl="1" eaLnBrk="1" hangingPunct="1">
              <a:lnSpc>
                <a:spcPct val="80000"/>
              </a:lnSpc>
              <a:buFontTx/>
              <a:buChar char="-"/>
              <a:defRPr/>
            </a:pPr>
            <a:r>
              <a:rPr lang="en-US" sz="2000" dirty="0" smtClean="0"/>
              <a:t>English, French and Spanish (Madrid Filing languages)</a:t>
            </a:r>
          </a:p>
          <a:p>
            <a:pPr marL="0" indent="0" eaLnBrk="1" hangingPunct="1">
              <a:lnSpc>
                <a:spcPct val="80000"/>
              </a:lnSpc>
              <a:buFontTx/>
              <a:buNone/>
              <a:defRPr/>
            </a:pPr>
            <a:endParaRPr lang="en-US" sz="2000" dirty="0" smtClean="0"/>
          </a:p>
          <a:p>
            <a:pPr lvl="1" eaLnBrk="1" hangingPunct="1">
              <a:lnSpc>
                <a:spcPct val="80000"/>
              </a:lnSpc>
              <a:buFontTx/>
              <a:buChar char="-"/>
              <a:defRPr/>
            </a:pPr>
            <a:r>
              <a:rPr lang="en-US" sz="2000" dirty="0" smtClean="0"/>
              <a:t>Arabic 		- Korean</a:t>
            </a:r>
          </a:p>
          <a:p>
            <a:pPr lvl="1" eaLnBrk="1" hangingPunct="1">
              <a:lnSpc>
                <a:spcPct val="80000"/>
              </a:lnSpc>
              <a:buFontTx/>
              <a:buChar char="-"/>
              <a:defRPr/>
            </a:pPr>
            <a:r>
              <a:rPr lang="en-US" sz="2000" dirty="0" smtClean="0"/>
              <a:t>Chinese	             - Norwegian</a:t>
            </a:r>
          </a:p>
          <a:p>
            <a:pPr lvl="1" eaLnBrk="1" hangingPunct="1">
              <a:lnSpc>
                <a:spcPct val="80000"/>
              </a:lnSpc>
              <a:buFontTx/>
              <a:buChar char="-"/>
              <a:defRPr/>
            </a:pPr>
            <a:r>
              <a:rPr lang="en-US" sz="2000" dirty="0" smtClean="0"/>
              <a:t>Dutch 		- Portuguese </a:t>
            </a:r>
          </a:p>
          <a:p>
            <a:pPr lvl="1" eaLnBrk="1" hangingPunct="1">
              <a:lnSpc>
                <a:spcPct val="80000"/>
              </a:lnSpc>
              <a:buFontTx/>
              <a:buChar char="-"/>
              <a:defRPr/>
            </a:pPr>
            <a:r>
              <a:rPr lang="en-US" sz="2000" dirty="0" smtClean="0"/>
              <a:t>German             	- Russian</a:t>
            </a:r>
          </a:p>
          <a:p>
            <a:pPr lvl="1" eaLnBrk="1" hangingPunct="1">
              <a:lnSpc>
                <a:spcPct val="80000"/>
              </a:lnSpc>
              <a:buFontTx/>
              <a:buChar char="-"/>
              <a:defRPr/>
            </a:pPr>
            <a:r>
              <a:rPr lang="en-US" sz="2000" dirty="0" smtClean="0"/>
              <a:t>Hebrew	 	- Serbian </a:t>
            </a:r>
          </a:p>
          <a:p>
            <a:pPr lvl="1" eaLnBrk="1" hangingPunct="1">
              <a:lnSpc>
                <a:spcPct val="80000"/>
              </a:lnSpc>
              <a:buFontTx/>
              <a:buChar char="-"/>
              <a:defRPr/>
            </a:pPr>
            <a:r>
              <a:rPr lang="en-US" sz="2000" dirty="0" smtClean="0"/>
              <a:t>Italian 		- Turkish</a:t>
            </a:r>
          </a:p>
          <a:p>
            <a:pPr lvl="1" eaLnBrk="1" hangingPunct="1">
              <a:lnSpc>
                <a:spcPct val="80000"/>
              </a:lnSpc>
              <a:buFontTx/>
              <a:buChar char="-"/>
              <a:defRPr/>
            </a:pPr>
            <a:r>
              <a:rPr lang="en-US" sz="2000" dirty="0" smtClean="0"/>
              <a:t>Japanese	- </a:t>
            </a:r>
            <a:r>
              <a:rPr lang="en-US" sz="2000" dirty="0"/>
              <a:t>U</a:t>
            </a:r>
            <a:r>
              <a:rPr lang="en-US" sz="2000" dirty="0" smtClean="0"/>
              <a:t>krainian</a:t>
            </a:r>
          </a:p>
          <a:p>
            <a:pPr eaLnBrk="1" hangingPunct="1">
              <a:lnSpc>
                <a:spcPct val="80000"/>
              </a:lnSpc>
              <a:buFontTx/>
              <a:buNone/>
              <a:defRPr/>
            </a:pPr>
            <a:endParaRPr lang="en-US" sz="1800" dirty="0"/>
          </a:p>
        </p:txBody>
      </p:sp>
      <p:pic>
        <p:nvPicPr>
          <p:cNvPr id="2560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888" y="3573463"/>
            <a:ext cx="2689225" cy="1957387"/>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18865941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23850" y="274638"/>
            <a:ext cx="8362950" cy="1143000"/>
          </a:xfrm>
        </p:spPr>
        <p:txBody>
          <a:bodyPr/>
          <a:lstStyle/>
          <a:p>
            <a:pPr marL="342900" indent="-342900">
              <a:spcAft>
                <a:spcPts val="600"/>
              </a:spcAft>
            </a:pPr>
            <a:r>
              <a:rPr lang="en-US" altLang="en-US" smtClean="0"/>
              <a:t>Madrid Goods &amp; Services Manager</a:t>
            </a:r>
            <a:endParaRPr lang="en-US" altLang="en-US" b="1" smtClean="0">
              <a:solidFill>
                <a:schemeClr val="tx1"/>
              </a:solidFill>
            </a:endParaRPr>
          </a:p>
        </p:txBody>
      </p:sp>
      <p:sp>
        <p:nvSpPr>
          <p:cNvPr id="26627" name="Content Placeholder 2"/>
          <p:cNvSpPr>
            <a:spLocks noGrp="1"/>
          </p:cNvSpPr>
          <p:nvPr>
            <p:ph sz="half" idx="1"/>
          </p:nvPr>
        </p:nvSpPr>
        <p:spPr>
          <a:xfrm>
            <a:off x="179388" y="1341438"/>
            <a:ext cx="8785225" cy="2651125"/>
          </a:xfrm>
        </p:spPr>
        <p:txBody>
          <a:bodyPr/>
          <a:lstStyle/>
          <a:p>
            <a:pPr>
              <a:spcAft>
                <a:spcPts val="600"/>
              </a:spcAft>
            </a:pPr>
            <a:r>
              <a:rPr lang="en-US" altLang="en-US" sz="2400" smtClean="0"/>
              <a:t>Useful tool for applicants to prepare the list of G&amp;S in a national, regional or international application</a:t>
            </a:r>
          </a:p>
          <a:p>
            <a:pPr>
              <a:spcAft>
                <a:spcPts val="600"/>
              </a:spcAft>
            </a:pPr>
            <a:r>
              <a:rPr lang="en-US" altLang="en-US" sz="2400" smtClean="0"/>
              <a:t>Nice Classification (updated) + pre-accepted terms by WIPO and many National Offices – to avoid irregularities or refusals</a:t>
            </a:r>
          </a:p>
          <a:p>
            <a:pPr>
              <a:spcAft>
                <a:spcPts val="600"/>
              </a:spcAft>
            </a:pPr>
            <a:r>
              <a:rPr lang="en-US" altLang="en-US" sz="2400" smtClean="0"/>
              <a:t>Madrid languages + 12 other searching languages </a:t>
            </a:r>
            <a:r>
              <a:rPr lang="en-US" altLang="en-US" sz="2600" smtClean="0"/>
              <a:t>available</a:t>
            </a:r>
          </a:p>
        </p:txBody>
      </p:sp>
      <p:pic>
        <p:nvPicPr>
          <p:cNvPr id="2662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992563"/>
            <a:ext cx="9144000"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523883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360363"/>
            <a:ext cx="9504363" cy="1512887"/>
          </a:xfrm>
        </p:spPr>
        <p:txBody>
          <a:bodyPr/>
          <a:lstStyle/>
          <a:p>
            <a:r>
              <a:rPr lang="en-US" altLang="en-US" smtClean="0"/>
              <a:t>Madrid Goods &amp; Services Manager </a:t>
            </a:r>
            <a:br>
              <a:rPr lang="en-US" altLang="en-US" smtClean="0"/>
            </a:br>
            <a:r>
              <a:rPr lang="en-US" altLang="en-US" smtClean="0"/>
              <a:t>Exclusive features: </a:t>
            </a:r>
            <a:r>
              <a:rPr lang="fr-CH" altLang="en-US" sz="2400" b="1" smtClean="0"/>
              <a:t>Display </a:t>
            </a:r>
            <a:r>
              <a:rPr lang="en-US" altLang="en-US" sz="2400" b="1" smtClean="0"/>
              <a:t>of </a:t>
            </a:r>
            <a:r>
              <a:rPr lang="en-US" altLang="en-US" sz="2400" b="1" smtClean="0">
                <a:solidFill>
                  <a:srgbClr val="00B050"/>
                </a:solidFill>
              </a:rPr>
              <a:t>Acceptance</a:t>
            </a:r>
            <a:r>
              <a:rPr lang="en-US" altLang="en-US" sz="2400" b="1" smtClean="0"/>
              <a:t> / </a:t>
            </a:r>
            <a:r>
              <a:rPr lang="en-US" altLang="en-US" sz="2400" b="1" smtClean="0">
                <a:solidFill>
                  <a:srgbClr val="FF0000"/>
                </a:solidFill>
              </a:rPr>
              <a:t>Rejection</a:t>
            </a:r>
            <a:r>
              <a:rPr lang="en-US" altLang="en-US" sz="2400" b="1" smtClean="0"/>
              <a:t> </a:t>
            </a:r>
            <a:br>
              <a:rPr lang="en-US" altLang="en-US" sz="2400" b="1" smtClean="0"/>
            </a:br>
            <a:endParaRPr lang="en-US" altLang="en-US" sz="2400" smtClean="0"/>
          </a:p>
        </p:txBody>
      </p:sp>
      <p:pic>
        <p:nvPicPr>
          <p:cNvPr id="2765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850" y="1873250"/>
            <a:ext cx="7993063" cy="3787775"/>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7652"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0"/>
            <a:ext cx="1590675" cy="1081088"/>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4905599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50825" y="274638"/>
            <a:ext cx="8435975" cy="1143000"/>
          </a:xfrm>
        </p:spPr>
        <p:txBody>
          <a:bodyPr/>
          <a:lstStyle/>
          <a:p>
            <a:r>
              <a:rPr lang="en-US" altLang="en-US" smtClean="0"/>
              <a:t>Madrid Goods &amp; Services Manager</a:t>
            </a:r>
            <a:br>
              <a:rPr lang="en-US" altLang="en-US" smtClean="0"/>
            </a:br>
            <a:r>
              <a:rPr lang="en-US" altLang="en-US" smtClean="0"/>
              <a:t>Exclusive features: </a:t>
            </a:r>
            <a:r>
              <a:rPr lang="en-US" altLang="en-US" sz="2400" smtClean="0"/>
              <a:t>User-friendliness</a:t>
            </a:r>
          </a:p>
        </p:txBody>
      </p:sp>
      <p:sp>
        <p:nvSpPr>
          <p:cNvPr id="28675" name="Content Placeholder 2"/>
          <p:cNvSpPr>
            <a:spLocks noGrp="1"/>
          </p:cNvSpPr>
          <p:nvPr>
            <p:ph idx="1"/>
          </p:nvPr>
        </p:nvSpPr>
        <p:spPr>
          <a:xfrm>
            <a:off x="411163" y="1700213"/>
            <a:ext cx="8229600" cy="4570412"/>
          </a:xfrm>
        </p:spPr>
        <p:txBody>
          <a:bodyPr/>
          <a:lstStyle/>
          <a:p>
            <a:r>
              <a:rPr lang="en-US" altLang="en-US" dirty="0" smtClean="0"/>
              <a:t>NICE indications are clearly identified</a:t>
            </a:r>
          </a:p>
          <a:p>
            <a:r>
              <a:rPr lang="en-US" altLang="en-US" dirty="0" smtClean="0"/>
              <a:t>One-click limitation of results to NICE indications</a:t>
            </a:r>
          </a:p>
          <a:p>
            <a:r>
              <a:rPr lang="en-US" altLang="en-US" dirty="0" smtClean="0"/>
              <a:t>Clear identification of all classes containing results </a:t>
            </a:r>
          </a:p>
          <a:p>
            <a:r>
              <a:rPr lang="en-US" altLang="en-US" dirty="0" smtClean="0"/>
              <a:t>One-click restriction of results to a selected class</a:t>
            </a:r>
          </a:p>
          <a:p>
            <a:r>
              <a:rPr lang="en-US" altLang="en-US" dirty="0" smtClean="0"/>
              <a:t>No cumbersome paging to move through the results</a:t>
            </a:r>
          </a:p>
          <a:p>
            <a:r>
              <a:rPr lang="en-US" altLang="en-US" dirty="0" smtClean="0"/>
              <a:t>User list always visible</a:t>
            </a:r>
          </a:p>
          <a:p>
            <a:r>
              <a:rPr lang="en-US" altLang="en-US" dirty="0" smtClean="0"/>
              <a:t>Free-text terms can be typed with or without segmentation by semicolons</a:t>
            </a:r>
          </a:p>
          <a:p>
            <a:r>
              <a:rPr lang="fr-CH" altLang="en-US" dirty="0" smtClean="0"/>
              <a:t>One-click </a:t>
            </a:r>
            <a:r>
              <a:rPr lang="en-US" altLang="en-US" dirty="0" smtClean="0"/>
              <a:t>access</a:t>
            </a:r>
            <a:r>
              <a:rPr lang="fr-CH" altLang="en-US" dirty="0" smtClean="0"/>
              <a:t> to translation</a:t>
            </a:r>
            <a:endParaRPr lang="en-US" altLang="en-US" dirty="0" smtClean="0"/>
          </a:p>
          <a:p>
            <a:r>
              <a:rPr lang="en-US" altLang="en-US" dirty="0" smtClean="0"/>
              <a:t>Print or translate lists in a format directly usable for filing</a:t>
            </a:r>
          </a:p>
        </p:txBody>
      </p:sp>
      <p:pic>
        <p:nvPicPr>
          <p:cNvPr id="2867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88238" y="404813"/>
            <a:ext cx="1590675" cy="1081087"/>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8677"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3788" y="1773238"/>
            <a:ext cx="1062037" cy="368300"/>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8678"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96188" y="2181225"/>
            <a:ext cx="936625" cy="376238"/>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8679" name="Picture 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54925" y="2636838"/>
            <a:ext cx="1516063" cy="433387"/>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11834748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dirty="0" smtClean="0"/>
              <a:t>Recent development – legal framework</a:t>
            </a:r>
          </a:p>
        </p:txBody>
      </p:sp>
      <p:sp>
        <p:nvSpPr>
          <p:cNvPr id="3" name="Content Placeholder 2"/>
          <p:cNvSpPr>
            <a:spLocks noGrp="1"/>
          </p:cNvSpPr>
          <p:nvPr>
            <p:ph idx="1"/>
          </p:nvPr>
        </p:nvSpPr>
        <p:spPr>
          <a:xfrm>
            <a:off x="457200" y="1557338"/>
            <a:ext cx="8229600" cy="4568825"/>
          </a:xfrm>
        </p:spPr>
        <p:txBody>
          <a:bodyPr/>
          <a:lstStyle/>
          <a:p>
            <a:pPr>
              <a:spcBef>
                <a:spcPts val="600"/>
              </a:spcBef>
              <a:spcAft>
                <a:spcPts val="600"/>
              </a:spcAft>
              <a:defRPr/>
            </a:pPr>
            <a:r>
              <a:rPr lang="en-US" sz="2000" dirty="0" smtClean="0"/>
              <a:t>Partial renewal </a:t>
            </a:r>
          </a:p>
          <a:p>
            <a:pPr marL="0" indent="0">
              <a:spcBef>
                <a:spcPts val="600"/>
              </a:spcBef>
              <a:spcAft>
                <a:spcPts val="600"/>
              </a:spcAft>
              <a:buFontTx/>
              <a:buNone/>
              <a:defRPr/>
            </a:pPr>
            <a:r>
              <a:rPr lang="en-US" sz="2000" dirty="0" smtClean="0"/>
              <a:t>    Scope of the protection as indicated after final decisions</a:t>
            </a:r>
          </a:p>
          <a:p>
            <a:pPr>
              <a:spcBef>
                <a:spcPts val="600"/>
              </a:spcBef>
              <a:spcAft>
                <a:spcPts val="600"/>
              </a:spcAft>
              <a:defRPr/>
            </a:pPr>
            <a:r>
              <a:rPr lang="en-US" sz="2000" dirty="0" smtClean="0"/>
              <a:t>Continuous processing </a:t>
            </a:r>
          </a:p>
          <a:p>
            <a:pPr marL="0" indent="0">
              <a:spcBef>
                <a:spcPts val="600"/>
              </a:spcBef>
              <a:spcAft>
                <a:spcPts val="600"/>
              </a:spcAft>
              <a:buFontTx/>
              <a:buNone/>
              <a:defRPr/>
            </a:pPr>
            <a:r>
              <a:rPr lang="en-US" altLang="en-US" sz="2000" dirty="0" smtClean="0"/>
              <a:t>     New Rule 5</a:t>
            </a:r>
            <a:r>
              <a:rPr lang="en-US" altLang="en-US" sz="2000" i="1" dirty="0" smtClean="0"/>
              <a:t>bis</a:t>
            </a:r>
          </a:p>
          <a:p>
            <a:pPr marL="457200" lvl="1" indent="0">
              <a:spcBef>
                <a:spcPts val="600"/>
              </a:spcBef>
              <a:spcAft>
                <a:spcPts val="600"/>
              </a:spcAft>
              <a:buFontTx/>
              <a:buNone/>
              <a:defRPr/>
            </a:pPr>
            <a:r>
              <a:rPr lang="en-US" altLang="en-US" sz="2000" dirty="0" smtClean="0"/>
              <a:t>Relief measure for applicants/holders where the time limit in specific procedures before the International Bureau has not been met</a:t>
            </a:r>
          </a:p>
          <a:p>
            <a:pPr>
              <a:spcBef>
                <a:spcPts val="600"/>
              </a:spcBef>
              <a:spcAft>
                <a:spcPts val="600"/>
              </a:spcAft>
              <a:defRPr/>
            </a:pPr>
            <a:r>
              <a:rPr lang="en-US" altLang="en-US" sz="2000" dirty="0" smtClean="0"/>
              <a:t>Notification of non-renewal to the </a:t>
            </a:r>
            <a:r>
              <a:rPr lang="en-US" altLang="en-US" sz="2000" u="sng" dirty="0" smtClean="0"/>
              <a:t>holder, the representative</a:t>
            </a:r>
            <a:r>
              <a:rPr lang="en-US" altLang="en-US" sz="2000" dirty="0" smtClean="0"/>
              <a:t> and the Office of that Contracting Party concerned</a:t>
            </a:r>
          </a:p>
          <a:p>
            <a:pPr>
              <a:defRPr/>
            </a:pPr>
            <a:endParaRPr lang="en-US" dirty="0" smtClean="0"/>
          </a:p>
          <a:p>
            <a:pPr>
              <a:defRPr/>
            </a:pPr>
            <a:endParaRPr lang="en-US" dirty="0"/>
          </a:p>
        </p:txBody>
      </p:sp>
    </p:spTree>
    <p:extLst>
      <p:ext uri="{BB962C8B-B14F-4D97-AF65-F5344CB8AC3E}">
        <p14:creationId xmlns:p14="http://schemas.microsoft.com/office/powerpoint/2010/main" val="22510265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3"/>
          <p:cNvSpPr>
            <a:spLocks noGrp="1"/>
          </p:cNvSpPr>
          <p:nvPr>
            <p:ph type="title"/>
          </p:nvPr>
        </p:nvSpPr>
        <p:spPr/>
        <p:txBody>
          <a:bodyPr/>
          <a:lstStyle/>
          <a:p>
            <a:r>
              <a:rPr lang="en-US" altLang="en-US" smtClean="0"/>
              <a:t>Other recent developments </a:t>
            </a:r>
          </a:p>
        </p:txBody>
      </p:sp>
      <p:sp>
        <p:nvSpPr>
          <p:cNvPr id="30723" name="Content Placeholder 4"/>
          <p:cNvSpPr>
            <a:spLocks noGrp="1"/>
          </p:cNvSpPr>
          <p:nvPr>
            <p:ph idx="1"/>
          </p:nvPr>
        </p:nvSpPr>
        <p:spPr>
          <a:xfrm>
            <a:off x="468313" y="1700213"/>
            <a:ext cx="8229600" cy="4321175"/>
          </a:xfrm>
        </p:spPr>
        <p:txBody>
          <a:bodyPr/>
          <a:lstStyle/>
          <a:p>
            <a:pPr>
              <a:spcBef>
                <a:spcPts val="600"/>
              </a:spcBef>
              <a:spcAft>
                <a:spcPts val="600"/>
              </a:spcAft>
            </a:pPr>
            <a:r>
              <a:rPr lang="en-US" altLang="en-US" sz="2000" dirty="0" smtClean="0"/>
              <a:t>Web forms</a:t>
            </a:r>
          </a:p>
          <a:p>
            <a:pPr lvl="1">
              <a:spcBef>
                <a:spcPts val="600"/>
              </a:spcBef>
              <a:spcAft>
                <a:spcPts val="600"/>
              </a:spcAft>
            </a:pPr>
            <a:r>
              <a:rPr lang="en-US" altLang="en-US" sz="2000" dirty="0" smtClean="0"/>
              <a:t>Subsequent designations</a:t>
            </a:r>
          </a:p>
          <a:p>
            <a:pPr lvl="1">
              <a:spcBef>
                <a:spcPts val="600"/>
              </a:spcBef>
              <a:spcAft>
                <a:spcPts val="600"/>
              </a:spcAft>
            </a:pPr>
            <a:r>
              <a:rPr lang="en-US" altLang="en-US" sz="2000" dirty="0" smtClean="0"/>
              <a:t>E –renewal</a:t>
            </a:r>
          </a:p>
          <a:p>
            <a:pPr>
              <a:spcBef>
                <a:spcPts val="600"/>
              </a:spcBef>
              <a:spcAft>
                <a:spcPts val="600"/>
              </a:spcAft>
            </a:pPr>
            <a:r>
              <a:rPr lang="en-US" altLang="en-US" sz="2000" dirty="0" smtClean="0"/>
              <a:t>E – filing</a:t>
            </a:r>
          </a:p>
          <a:p>
            <a:pPr lvl="1">
              <a:spcBef>
                <a:spcPts val="600"/>
              </a:spcBef>
              <a:spcAft>
                <a:spcPts val="600"/>
              </a:spcAft>
            </a:pPr>
            <a:r>
              <a:rPr lang="en-US" altLang="en-US" sz="2000" dirty="0" smtClean="0"/>
              <a:t>Benelux</a:t>
            </a:r>
          </a:p>
          <a:p>
            <a:pPr lvl="1">
              <a:spcBef>
                <a:spcPts val="600"/>
              </a:spcBef>
              <a:spcAft>
                <a:spcPts val="600"/>
              </a:spcAft>
            </a:pPr>
            <a:r>
              <a:rPr lang="en-US" altLang="en-US" sz="2000" dirty="0" smtClean="0"/>
              <a:t>Australia</a:t>
            </a:r>
          </a:p>
          <a:p>
            <a:pPr>
              <a:spcBef>
                <a:spcPts val="600"/>
              </a:spcBef>
              <a:spcAft>
                <a:spcPts val="600"/>
              </a:spcAft>
            </a:pPr>
            <a:r>
              <a:rPr lang="en-US" altLang="en-US" sz="2000" dirty="0" smtClean="0"/>
              <a:t>A new version of the Gazette and the ROMARIN database</a:t>
            </a:r>
          </a:p>
          <a:p>
            <a:pPr lvl="1"/>
            <a:endParaRPr lang="en-US" altLang="en-US" dirty="0" smtClean="0"/>
          </a:p>
          <a:p>
            <a:pPr lvl="1"/>
            <a:endParaRPr lang="en-US" altLang="en-US" dirty="0" smtClean="0"/>
          </a:p>
        </p:txBody>
      </p:sp>
    </p:spTree>
    <p:extLst>
      <p:ext uri="{BB962C8B-B14F-4D97-AF65-F5344CB8AC3E}">
        <p14:creationId xmlns:p14="http://schemas.microsoft.com/office/powerpoint/2010/main" val="1793144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5" y="2781300"/>
            <a:ext cx="8229600" cy="3344863"/>
          </a:xfrm>
        </p:spPr>
        <p:txBody>
          <a:bodyPr/>
          <a:lstStyle/>
          <a:p>
            <a:pPr algn="ctr">
              <a:buFontTx/>
              <a:buNone/>
              <a:defRPr/>
            </a:pPr>
            <a:r>
              <a:rPr lang="en-US" altLang="en-US" sz="3600" dirty="0">
                <a:solidFill>
                  <a:srgbClr val="70899B"/>
                </a:solidFill>
                <a:latin typeface="+mj-lt"/>
                <a:cs typeface="+mj-cs"/>
              </a:rPr>
              <a:t>The Madrid system – Germany</a:t>
            </a:r>
            <a:endParaRPr lang="en-US" sz="3600" dirty="0">
              <a:solidFill>
                <a:srgbClr val="70899B"/>
              </a:solidFill>
              <a:latin typeface="+mj-lt"/>
              <a:cs typeface="+mj-cs"/>
            </a:endParaRPr>
          </a:p>
        </p:txBody>
      </p:sp>
    </p:spTree>
    <p:extLst>
      <p:ext uri="{BB962C8B-B14F-4D97-AF65-F5344CB8AC3E}">
        <p14:creationId xmlns:p14="http://schemas.microsoft.com/office/powerpoint/2010/main" val="13959954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79388" y="274638"/>
            <a:ext cx="9577387" cy="1143000"/>
          </a:xfrm>
        </p:spPr>
        <p:txBody>
          <a:bodyPr/>
          <a:lstStyle/>
          <a:p>
            <a:r>
              <a:rPr lang="en-US" altLang="en-US" dirty="0" smtClean="0"/>
              <a:t>International Applications and Registrations Germany as Office of Origin</a:t>
            </a:r>
          </a:p>
        </p:txBody>
      </p:sp>
      <p:graphicFrame>
        <p:nvGraphicFramePr>
          <p:cNvPr id="4" name="Chart 3"/>
          <p:cNvGraphicFramePr>
            <a:graphicFrameLocks/>
          </p:cNvGraphicFramePr>
          <p:nvPr/>
        </p:nvGraphicFramePr>
        <p:xfrm>
          <a:off x="251520" y="1700808"/>
          <a:ext cx="8712968" cy="41764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171137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Provider of Premier Global IP Services</a:t>
            </a:r>
            <a:endParaRPr lang="en-US" dirty="0"/>
          </a:p>
        </p:txBody>
      </p:sp>
      <p:sp>
        <p:nvSpPr>
          <p:cNvPr id="3" name="Content Placeholder 2"/>
          <p:cNvSpPr>
            <a:spLocks noGrp="1"/>
          </p:cNvSpPr>
          <p:nvPr>
            <p:ph idx="1"/>
          </p:nvPr>
        </p:nvSpPr>
        <p:spPr/>
        <p:txBody>
          <a:bodyPr/>
          <a:lstStyle/>
          <a:p>
            <a:pPr>
              <a:buClr>
                <a:srgbClr val="0070C0"/>
              </a:buClr>
              <a:buFont typeface="Wingdings" panose="05000000000000000000" pitchFamily="2" charset="2"/>
              <a:buChar char="§"/>
            </a:pPr>
            <a:r>
              <a:rPr lang="en-US" sz="1800" dirty="0">
                <a:latin typeface="Arial" panose="020B0604020202020204" pitchFamily="34" charset="0"/>
                <a:ea typeface="Arial Unicode MS" pitchFamily="34" charset="-128"/>
                <a:cs typeface="Arial" panose="020B0604020202020204" pitchFamily="34" charset="0"/>
              </a:rPr>
              <a:t>Core business areas:</a:t>
            </a:r>
          </a:p>
          <a:p>
            <a:pPr>
              <a:buClr>
                <a:srgbClr val="0070C0"/>
              </a:buClr>
              <a:buFont typeface="Wingdings" panose="05000000000000000000" pitchFamily="2" charset="2"/>
              <a:buChar char="§"/>
            </a:pPr>
            <a:endParaRPr lang="en-US" sz="1800" dirty="0">
              <a:latin typeface="Arial" panose="020B0604020202020204" pitchFamily="34" charset="0"/>
              <a:ea typeface="Arial Unicode MS" pitchFamily="34" charset="-128"/>
              <a:cs typeface="Arial" panose="020B0604020202020204" pitchFamily="34" charset="0"/>
            </a:endParaRPr>
          </a:p>
          <a:p>
            <a:pPr lvl="1">
              <a:buClr>
                <a:srgbClr val="0070C0"/>
              </a:buClr>
              <a:buFont typeface="Wingdings" panose="05000000000000000000" pitchFamily="2" charset="2"/>
              <a:buChar char="§"/>
            </a:pPr>
            <a:r>
              <a:rPr lang="en-US" sz="1800" dirty="0">
                <a:latin typeface="Arial" panose="020B0604020202020204" pitchFamily="34" charset="0"/>
                <a:ea typeface="Arial Unicode MS" pitchFamily="34" charset="-128"/>
                <a:cs typeface="Arial" panose="020B0604020202020204" pitchFamily="34" charset="0"/>
              </a:rPr>
              <a:t>Patent Cooperation Treaty (Patents)</a:t>
            </a:r>
          </a:p>
          <a:p>
            <a:pPr lvl="1">
              <a:buClr>
                <a:srgbClr val="0070C0"/>
              </a:buClr>
              <a:buFont typeface="Wingdings" panose="05000000000000000000" pitchFamily="2" charset="2"/>
              <a:buChar char="§"/>
            </a:pPr>
            <a:endParaRPr lang="en-US" sz="1800" dirty="0">
              <a:latin typeface="Arial" panose="020B0604020202020204" pitchFamily="34" charset="0"/>
              <a:ea typeface="Arial Unicode MS" pitchFamily="34" charset="-128"/>
              <a:cs typeface="Arial" panose="020B0604020202020204" pitchFamily="34" charset="0"/>
            </a:endParaRPr>
          </a:p>
          <a:p>
            <a:pPr lvl="1">
              <a:buClr>
                <a:srgbClr val="0070C0"/>
              </a:buClr>
              <a:buFont typeface="Wingdings" panose="05000000000000000000" pitchFamily="2" charset="2"/>
              <a:buChar char="§"/>
            </a:pPr>
            <a:r>
              <a:rPr lang="en-US" sz="1800" dirty="0">
                <a:latin typeface="Arial" panose="020B0604020202020204" pitchFamily="34" charset="0"/>
                <a:ea typeface="Arial Unicode MS" pitchFamily="34" charset="-128"/>
                <a:cs typeface="Arial" panose="020B0604020202020204" pitchFamily="34" charset="0"/>
              </a:rPr>
              <a:t>Madrid System (Trademarks)</a:t>
            </a:r>
          </a:p>
          <a:p>
            <a:pPr lvl="1">
              <a:buClr>
                <a:srgbClr val="0070C0"/>
              </a:buClr>
              <a:buFont typeface="Wingdings" panose="05000000000000000000" pitchFamily="2" charset="2"/>
              <a:buChar char="§"/>
            </a:pPr>
            <a:endParaRPr lang="en-US" sz="1800" dirty="0">
              <a:latin typeface="Arial" panose="020B0604020202020204" pitchFamily="34" charset="0"/>
              <a:ea typeface="Arial Unicode MS" pitchFamily="34" charset="-128"/>
              <a:cs typeface="Arial" panose="020B0604020202020204" pitchFamily="34" charset="0"/>
            </a:endParaRPr>
          </a:p>
          <a:p>
            <a:pPr lvl="1">
              <a:buClr>
                <a:srgbClr val="0070C0"/>
              </a:buClr>
              <a:buFont typeface="Wingdings" panose="05000000000000000000" pitchFamily="2" charset="2"/>
              <a:buChar char="§"/>
            </a:pPr>
            <a:r>
              <a:rPr lang="en-US" sz="1800" dirty="0">
                <a:latin typeface="Arial" panose="020B0604020202020204" pitchFamily="34" charset="0"/>
                <a:ea typeface="Arial Unicode MS" pitchFamily="34" charset="-128"/>
                <a:cs typeface="Arial" panose="020B0604020202020204" pitchFamily="34" charset="0"/>
              </a:rPr>
              <a:t>Hague System (Industrial Designs)</a:t>
            </a:r>
          </a:p>
          <a:p>
            <a:pPr marL="457200" lvl="1" indent="0">
              <a:buClr>
                <a:srgbClr val="0070C0"/>
              </a:buClr>
              <a:buNone/>
            </a:pPr>
            <a:endParaRPr lang="en-US" sz="1800" dirty="0">
              <a:latin typeface="Arial" panose="020B0604020202020204" pitchFamily="34" charset="0"/>
              <a:ea typeface="Arial Unicode MS" pitchFamily="34" charset="-128"/>
              <a:cs typeface="Arial" panose="020B0604020202020204" pitchFamily="34" charset="0"/>
            </a:endParaRPr>
          </a:p>
          <a:p>
            <a:pPr lvl="1">
              <a:buClr>
                <a:srgbClr val="0070C0"/>
              </a:buClr>
              <a:buFont typeface="Wingdings" panose="05000000000000000000" pitchFamily="2" charset="2"/>
              <a:buChar char="§"/>
            </a:pPr>
            <a:r>
              <a:rPr lang="en-US" sz="1800" dirty="0">
                <a:latin typeface="Arial" panose="020B0604020202020204" pitchFamily="34" charset="0"/>
                <a:ea typeface="Arial Unicode MS" pitchFamily="34" charset="-128"/>
                <a:cs typeface="Arial" panose="020B0604020202020204" pitchFamily="34" charset="0"/>
              </a:rPr>
              <a:t>WIPO Arbitration and Mediation Center</a:t>
            </a:r>
          </a:p>
          <a:p>
            <a:pPr>
              <a:buClr>
                <a:srgbClr val="0070C0"/>
              </a:buClr>
            </a:pPr>
            <a:endParaRPr lang="en-US" dirty="0"/>
          </a:p>
        </p:txBody>
      </p:sp>
    </p:spTree>
    <p:extLst>
      <p:ext uri="{BB962C8B-B14F-4D97-AF65-F5344CB8AC3E}">
        <p14:creationId xmlns:p14="http://schemas.microsoft.com/office/powerpoint/2010/main" val="121171421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dirty="0" smtClean="0"/>
              <a:t>Top 20 German Madrid applicants</a:t>
            </a:r>
          </a:p>
        </p:txBody>
      </p:sp>
      <p:sp>
        <p:nvSpPr>
          <p:cNvPr id="33795" name="Rectangle 3"/>
          <p:cNvSpPr>
            <a:spLocks noChangeArrowheads="1"/>
          </p:cNvSpPr>
          <p:nvPr/>
        </p:nvSpPr>
        <p:spPr bwMode="auto">
          <a:xfrm>
            <a:off x="3132138" y="1412875"/>
            <a:ext cx="3095625"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eaLnBrk="1" hangingPunct="1">
              <a:spcBef>
                <a:spcPct val="50000"/>
              </a:spcBef>
              <a:buFontTx/>
              <a:buNone/>
            </a:pPr>
            <a:endParaRPr lang="fr-FR" altLang="fr-FR"/>
          </a:p>
        </p:txBody>
      </p:sp>
      <p:sp>
        <p:nvSpPr>
          <p:cNvPr id="33796" name="Rectangle 4"/>
          <p:cNvSpPr>
            <a:spLocks noChangeArrowheads="1"/>
          </p:cNvSpPr>
          <p:nvPr/>
        </p:nvSpPr>
        <p:spPr bwMode="auto">
          <a:xfrm>
            <a:off x="3348038" y="1484313"/>
            <a:ext cx="10795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eaLnBrk="1" hangingPunct="1">
              <a:spcBef>
                <a:spcPct val="50000"/>
              </a:spcBef>
              <a:buFontTx/>
              <a:buNone/>
            </a:pPr>
            <a:endParaRPr lang="fr-FR" altLang="fr-FR"/>
          </a:p>
        </p:txBody>
      </p:sp>
      <p:sp>
        <p:nvSpPr>
          <p:cNvPr id="33797" name="Rectangle 5"/>
          <p:cNvSpPr>
            <a:spLocks noChangeArrowheads="1"/>
          </p:cNvSpPr>
          <p:nvPr/>
        </p:nvSpPr>
        <p:spPr bwMode="auto">
          <a:xfrm>
            <a:off x="3419475" y="1341438"/>
            <a:ext cx="2376488"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eaLnBrk="1" hangingPunct="1">
              <a:spcBef>
                <a:spcPct val="50000"/>
              </a:spcBef>
              <a:buFontTx/>
              <a:buNone/>
            </a:pPr>
            <a:endParaRPr lang="fr-FR" altLang="fr-FR"/>
          </a:p>
        </p:txBody>
      </p:sp>
      <p:sp>
        <p:nvSpPr>
          <p:cNvPr id="33798" name="Rectangle 8"/>
          <p:cNvSpPr>
            <a:spLocks noChangeArrowheads="1"/>
          </p:cNvSpPr>
          <p:nvPr/>
        </p:nvSpPr>
        <p:spPr bwMode="auto">
          <a:xfrm>
            <a:off x="3276600" y="1565275"/>
            <a:ext cx="2590800"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eaLnBrk="1" hangingPunct="1">
              <a:spcBef>
                <a:spcPct val="50000"/>
              </a:spcBef>
              <a:buFontTx/>
              <a:buNone/>
            </a:pPr>
            <a:endParaRPr lang="fr-FR" altLang="fr-FR"/>
          </a:p>
        </p:txBody>
      </p:sp>
      <p:graphicFrame>
        <p:nvGraphicFramePr>
          <p:cNvPr id="11" name="Chart 10"/>
          <p:cNvGraphicFramePr>
            <a:graphicFrameLocks/>
          </p:cNvGraphicFramePr>
          <p:nvPr/>
        </p:nvGraphicFramePr>
        <p:xfrm>
          <a:off x="48945" y="1726213"/>
          <a:ext cx="9046110" cy="426843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4468454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4" name="Titre 1"/>
          <p:cNvSpPr>
            <a:spLocks noGrp="1"/>
          </p:cNvSpPr>
          <p:nvPr>
            <p:ph type="title" idx="4294967295"/>
          </p:nvPr>
        </p:nvSpPr>
        <p:spPr>
          <a:xfrm>
            <a:off x="323850" y="188913"/>
            <a:ext cx="8424614" cy="1138237"/>
          </a:xfrm>
        </p:spPr>
        <p:txBody>
          <a:bodyPr/>
          <a:lstStyle/>
          <a:p>
            <a:pPr>
              <a:defRPr/>
            </a:pPr>
            <a:r>
              <a:rPr lang="en-US" altLang="en-US" dirty="0" smtClean="0">
                <a:latin typeface="+mn-lt"/>
              </a:rPr>
              <a:t>Irregularities in international applications</a:t>
            </a:r>
            <a:endParaRPr lang="en-US" altLang="en-US" dirty="0">
              <a:latin typeface="+mn-lt"/>
            </a:endParaRPr>
          </a:p>
        </p:txBody>
      </p:sp>
      <p:sp>
        <p:nvSpPr>
          <p:cNvPr id="5" name="Espace réservé du contenu 2"/>
          <p:cNvSpPr>
            <a:spLocks noGrp="1"/>
          </p:cNvSpPr>
          <p:nvPr>
            <p:ph idx="4294967295"/>
          </p:nvPr>
        </p:nvSpPr>
        <p:spPr>
          <a:xfrm>
            <a:off x="395288" y="1557338"/>
            <a:ext cx="8210550" cy="5183187"/>
          </a:xfrm>
        </p:spPr>
        <p:txBody>
          <a:bodyPr/>
          <a:lstStyle/>
          <a:p>
            <a:pPr marL="0" indent="0">
              <a:buFontTx/>
              <a:buNone/>
              <a:defRPr/>
            </a:pPr>
            <a:r>
              <a:rPr lang="en-US" altLang="en-US" dirty="0" smtClean="0"/>
              <a:t>1) </a:t>
            </a:r>
            <a:r>
              <a:rPr lang="en-US" altLang="en-US" sz="2000" dirty="0" smtClean="0"/>
              <a:t>Classification </a:t>
            </a:r>
            <a:r>
              <a:rPr lang="en-US" altLang="en-US" sz="2000" dirty="0"/>
              <a:t>of goods and services (Rule 12</a:t>
            </a:r>
            <a:r>
              <a:rPr lang="en-US" altLang="en-US" sz="2000" dirty="0" smtClean="0"/>
              <a:t>)</a:t>
            </a:r>
            <a:endParaRPr lang="en-US" altLang="en-US" sz="2000" b="1" dirty="0"/>
          </a:p>
          <a:p>
            <a:pPr lvl="1">
              <a:defRPr/>
            </a:pPr>
            <a:r>
              <a:rPr lang="en-US" altLang="en-US" sz="2000" dirty="0"/>
              <a:t>Goods and services not properly </a:t>
            </a:r>
            <a:r>
              <a:rPr lang="en-US" altLang="en-US" sz="2000" dirty="0" smtClean="0"/>
              <a:t>classified</a:t>
            </a:r>
            <a:endParaRPr lang="en-US" altLang="en-US" sz="2000" dirty="0"/>
          </a:p>
          <a:p>
            <a:pPr marL="457200" lvl="1" indent="0">
              <a:buFontTx/>
              <a:buNone/>
              <a:defRPr/>
            </a:pPr>
            <a:endParaRPr lang="en-US" altLang="en-US" sz="2000" dirty="0"/>
          </a:p>
          <a:p>
            <a:pPr marL="0" indent="0">
              <a:buFontTx/>
              <a:buNone/>
              <a:defRPr/>
            </a:pPr>
            <a:r>
              <a:rPr lang="en-US" altLang="en-US" sz="2000" dirty="0" smtClean="0"/>
              <a:t>2) Indication </a:t>
            </a:r>
            <a:r>
              <a:rPr lang="en-US" altLang="en-US" sz="2000" dirty="0"/>
              <a:t>of goods and services (Rule </a:t>
            </a:r>
            <a:r>
              <a:rPr lang="en-US" altLang="en-US" sz="2000" dirty="0" smtClean="0"/>
              <a:t>13)</a:t>
            </a:r>
          </a:p>
          <a:p>
            <a:pPr lvl="1">
              <a:defRPr/>
            </a:pPr>
            <a:r>
              <a:rPr lang="en-US" altLang="en-US" sz="2000" dirty="0" smtClean="0"/>
              <a:t>Too </a:t>
            </a:r>
            <a:r>
              <a:rPr lang="en-US" altLang="en-US" sz="2000" dirty="0"/>
              <a:t>vague, linguistically incorrect, or </a:t>
            </a:r>
            <a:r>
              <a:rPr lang="en-US" altLang="en-US" sz="2000" dirty="0" smtClean="0"/>
              <a:t>incomprehensible</a:t>
            </a:r>
            <a:endParaRPr lang="en-US" altLang="en-US" sz="2000" dirty="0"/>
          </a:p>
          <a:p>
            <a:pPr marL="457200" lvl="1" indent="0">
              <a:buFontTx/>
              <a:buNone/>
              <a:defRPr/>
            </a:pPr>
            <a:endParaRPr lang="en-US" altLang="en-US" sz="2000" dirty="0"/>
          </a:p>
          <a:p>
            <a:pPr marL="0" indent="0">
              <a:buFontTx/>
              <a:buNone/>
              <a:defRPr/>
            </a:pPr>
            <a:r>
              <a:rPr lang="en-US" altLang="en-US" sz="2000" dirty="0" smtClean="0"/>
              <a:t>3) Miscellaneous </a:t>
            </a:r>
            <a:r>
              <a:rPr lang="en-US" altLang="en-US" sz="2000" dirty="0"/>
              <a:t>(Rule 11</a:t>
            </a:r>
            <a:r>
              <a:rPr lang="en-US" altLang="en-US" sz="2000" dirty="0" smtClean="0"/>
              <a:t>)</a:t>
            </a:r>
            <a:endParaRPr lang="en-US" altLang="en-US" sz="2000" dirty="0"/>
          </a:p>
          <a:p>
            <a:pPr lvl="1">
              <a:defRPr/>
            </a:pPr>
            <a:r>
              <a:rPr lang="en-US" altLang="en-US" sz="2000" dirty="0"/>
              <a:t>Entitlement, basic </a:t>
            </a:r>
            <a:r>
              <a:rPr lang="en-US" altLang="en-US" sz="2000" dirty="0" smtClean="0"/>
              <a:t>mark/priority</a:t>
            </a:r>
            <a:r>
              <a:rPr lang="en-US" altLang="en-US" sz="2000" dirty="0"/>
              <a:t>, MM18, fees, etc. </a:t>
            </a:r>
          </a:p>
          <a:p>
            <a:pPr lvl="1">
              <a:buFontTx/>
              <a:buNone/>
              <a:defRPr/>
            </a:pPr>
            <a:endParaRPr lang="en-US" altLang="en-US" sz="2000" dirty="0"/>
          </a:p>
        </p:txBody>
      </p:sp>
    </p:spTree>
    <p:extLst>
      <p:ext uri="{BB962C8B-B14F-4D97-AF65-F5344CB8AC3E}">
        <p14:creationId xmlns:p14="http://schemas.microsoft.com/office/powerpoint/2010/main" val="394899732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dirty="0" smtClean="0"/>
              <a:t>Germany - International Applications Irregularities</a:t>
            </a:r>
          </a:p>
        </p:txBody>
      </p:sp>
      <p:sp>
        <p:nvSpPr>
          <p:cNvPr id="35843" name="TextBox 4"/>
          <p:cNvSpPr txBox="1">
            <a:spLocks noChangeArrowheads="1"/>
          </p:cNvSpPr>
          <p:nvPr/>
        </p:nvSpPr>
        <p:spPr bwMode="auto">
          <a:xfrm>
            <a:off x="2051050" y="1412875"/>
            <a:ext cx="5834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2"/>
              </a:buBlip>
              <a:defRPr sz="2400">
                <a:solidFill>
                  <a:schemeClr val="tx1"/>
                </a:solidFill>
                <a:latin typeface="Arial" charset="0"/>
                <a:ea typeface="Arial" charset="0"/>
                <a:cs typeface="Arial" charset="0"/>
              </a:defRPr>
            </a:lvl2pPr>
            <a:lvl3pPr marL="1143000" indent="-228600" eaLnBrk="0" hangingPunct="0">
              <a:spcBef>
                <a:spcPct val="20000"/>
              </a:spcBef>
              <a:buBlip>
                <a:blip r:embed="rId2"/>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2"/>
              </a:buBlip>
              <a:defRPr sz="2400">
                <a:solidFill>
                  <a:schemeClr val="tx1"/>
                </a:solidFill>
                <a:latin typeface="Arial" charset="0"/>
                <a:ea typeface="Arial" charset="0"/>
                <a:cs typeface="Arial" charset="0"/>
              </a:defRPr>
            </a:lvl4pPr>
            <a:lvl5pPr marL="2057400" indent="-228600" eaLnBrk="0" hangingPunct="0">
              <a:spcBef>
                <a:spcPct val="20000"/>
              </a:spcBef>
              <a:buBlip>
                <a:blip r:embed="rId2"/>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ea typeface="Arial" charset="0"/>
                <a:cs typeface="Arial" charset="0"/>
              </a:defRPr>
            </a:lvl9pPr>
          </a:lstStyle>
          <a:p>
            <a:pPr eaLnBrk="1" hangingPunct="1">
              <a:spcBef>
                <a:spcPct val="0"/>
              </a:spcBef>
              <a:buFontTx/>
              <a:buNone/>
            </a:pPr>
            <a:r>
              <a:rPr lang="en-US" altLang="en-US" sz="1600"/>
              <a:t>Total Number of International Applications: 4.259</a:t>
            </a:r>
          </a:p>
        </p:txBody>
      </p:sp>
      <p:graphicFrame>
        <p:nvGraphicFramePr>
          <p:cNvPr id="7" name="Chart 6"/>
          <p:cNvGraphicFramePr>
            <a:graphicFrameLocks/>
          </p:cNvGraphicFramePr>
          <p:nvPr/>
        </p:nvGraphicFramePr>
        <p:xfrm>
          <a:off x="827584" y="1748725"/>
          <a:ext cx="7272808" cy="47019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2901004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dirty="0" smtClean="0"/>
              <a:t>Germany - Breakdown of Irregularity letters in the Madrid system </a:t>
            </a:r>
          </a:p>
        </p:txBody>
      </p:sp>
      <p:graphicFrame>
        <p:nvGraphicFramePr>
          <p:cNvPr id="7" name="Table 6"/>
          <p:cNvGraphicFramePr>
            <a:graphicFrameLocks noGrp="1"/>
          </p:cNvGraphicFramePr>
          <p:nvPr/>
        </p:nvGraphicFramePr>
        <p:xfrm>
          <a:off x="611188" y="1484313"/>
          <a:ext cx="2930525" cy="769936"/>
        </p:xfrm>
        <a:graphic>
          <a:graphicData uri="http://schemas.openxmlformats.org/drawingml/2006/table">
            <a:tbl>
              <a:tblPr>
                <a:tableStyleId>{5C22544A-7EE6-4342-B048-85BDC9FD1C3A}</a:tableStyleId>
              </a:tblPr>
              <a:tblGrid>
                <a:gridCol w="2404880"/>
                <a:gridCol w="525645"/>
              </a:tblGrid>
              <a:tr h="192484">
                <a:tc>
                  <a:txBody>
                    <a:bodyPr/>
                    <a:lstStyle/>
                    <a:p>
                      <a:pPr algn="l" rtl="0" fontAlgn="ctr"/>
                      <a:r>
                        <a:rPr lang="en-US" sz="1200" u="none" strike="noStrike" dirty="0">
                          <a:effectLst/>
                        </a:rPr>
                        <a:t>International applications filed</a:t>
                      </a:r>
                      <a:endParaRPr lang="en-US" sz="1200" b="0" i="0" u="none" strike="noStrike" dirty="0">
                        <a:solidFill>
                          <a:srgbClr val="000000"/>
                        </a:solidFill>
                        <a:effectLst/>
                        <a:latin typeface="Arial"/>
                      </a:endParaRPr>
                    </a:p>
                  </a:txBody>
                  <a:tcPr marL="9528" marR="9528" marT="9529" marB="0" anchor="ctr">
                    <a:noFill/>
                  </a:tcPr>
                </a:tc>
                <a:tc>
                  <a:txBody>
                    <a:bodyPr/>
                    <a:lstStyle/>
                    <a:p>
                      <a:pPr algn="r" rtl="0" fontAlgn="ctr"/>
                      <a:r>
                        <a:rPr lang="en-US" sz="1200" u="none" strike="noStrike" dirty="0" smtClean="0">
                          <a:effectLst/>
                        </a:rPr>
                        <a:t>4259</a:t>
                      </a:r>
                      <a:endParaRPr lang="en-US" sz="1200" b="0" i="0" u="none" strike="noStrike" dirty="0">
                        <a:solidFill>
                          <a:srgbClr val="000000"/>
                        </a:solidFill>
                        <a:effectLst/>
                        <a:latin typeface="Arial"/>
                      </a:endParaRPr>
                    </a:p>
                  </a:txBody>
                  <a:tcPr marL="9528" marR="9528" marT="9529" marB="0" anchor="ctr">
                    <a:noFill/>
                  </a:tcPr>
                </a:tc>
              </a:tr>
              <a:tr h="192484">
                <a:tc>
                  <a:txBody>
                    <a:bodyPr/>
                    <a:lstStyle/>
                    <a:p>
                      <a:pPr algn="l" rtl="0" fontAlgn="ctr"/>
                      <a:r>
                        <a:rPr lang="en-US" sz="1200" u="none" strike="noStrike" dirty="0">
                          <a:effectLst/>
                        </a:rPr>
                        <a:t>Total Number of Errors</a:t>
                      </a:r>
                      <a:endParaRPr lang="en-US" sz="1200" b="0" i="0" u="none" strike="noStrike" dirty="0">
                        <a:solidFill>
                          <a:srgbClr val="000000"/>
                        </a:solidFill>
                        <a:effectLst/>
                        <a:latin typeface="Arial"/>
                      </a:endParaRPr>
                    </a:p>
                  </a:txBody>
                  <a:tcPr marL="9528" marR="9528" marT="9529" marB="0" anchor="ctr">
                    <a:noFill/>
                  </a:tcPr>
                </a:tc>
                <a:tc>
                  <a:txBody>
                    <a:bodyPr/>
                    <a:lstStyle/>
                    <a:p>
                      <a:pPr algn="r" rtl="0" fontAlgn="ctr"/>
                      <a:r>
                        <a:rPr lang="en-US" sz="1200" b="0" i="0" u="none" strike="noStrike" dirty="0" smtClean="0">
                          <a:solidFill>
                            <a:srgbClr val="000000"/>
                          </a:solidFill>
                          <a:effectLst/>
                          <a:latin typeface="Arial"/>
                        </a:rPr>
                        <a:t>1671</a:t>
                      </a:r>
                      <a:endParaRPr lang="en-US" sz="1200" b="0" i="0" u="none" strike="noStrike" dirty="0">
                        <a:solidFill>
                          <a:srgbClr val="000000"/>
                        </a:solidFill>
                        <a:effectLst/>
                        <a:latin typeface="Arial"/>
                      </a:endParaRPr>
                    </a:p>
                  </a:txBody>
                  <a:tcPr marL="9528" marR="9528" marT="9529" marB="0" anchor="ctr">
                    <a:noFill/>
                  </a:tcPr>
                </a:tc>
              </a:tr>
              <a:tr h="192484">
                <a:tc>
                  <a:txBody>
                    <a:bodyPr/>
                    <a:lstStyle/>
                    <a:p>
                      <a:pPr algn="l" rtl="0" fontAlgn="ctr"/>
                      <a:r>
                        <a:rPr lang="en-US" sz="1200" u="none" strike="noStrike" dirty="0">
                          <a:effectLst/>
                        </a:rPr>
                        <a:t>Total Number of </a:t>
                      </a:r>
                      <a:r>
                        <a:rPr lang="en-US" sz="1200" dirty="0" smtClean="0"/>
                        <a:t>Irregularity</a:t>
                      </a:r>
                      <a:r>
                        <a:rPr lang="en-US" sz="1200" baseline="0" dirty="0" smtClean="0"/>
                        <a:t> </a:t>
                      </a:r>
                      <a:r>
                        <a:rPr lang="en-US" sz="1200" u="none" strike="noStrike" dirty="0" smtClean="0">
                          <a:effectLst/>
                        </a:rPr>
                        <a:t>Letters</a:t>
                      </a:r>
                      <a:endParaRPr lang="en-US" sz="1200" b="0" i="0" u="none" strike="noStrike" dirty="0">
                        <a:solidFill>
                          <a:srgbClr val="000000"/>
                        </a:solidFill>
                        <a:effectLst/>
                        <a:latin typeface="Arial"/>
                      </a:endParaRPr>
                    </a:p>
                  </a:txBody>
                  <a:tcPr marL="9528" marR="9528" marT="9529" marB="0" anchor="ctr">
                    <a:noFill/>
                  </a:tcPr>
                </a:tc>
                <a:tc>
                  <a:txBody>
                    <a:bodyPr/>
                    <a:lstStyle/>
                    <a:p>
                      <a:pPr algn="r" rtl="0" fontAlgn="ctr"/>
                      <a:r>
                        <a:rPr lang="en-US" sz="1200" b="0" i="0" u="none" strike="noStrike" dirty="0" smtClean="0">
                          <a:solidFill>
                            <a:srgbClr val="000000"/>
                          </a:solidFill>
                          <a:effectLst/>
                          <a:latin typeface="Arial"/>
                        </a:rPr>
                        <a:t>1902</a:t>
                      </a:r>
                      <a:endParaRPr lang="en-US" sz="1200" b="0" i="0" u="none" strike="noStrike" dirty="0">
                        <a:solidFill>
                          <a:srgbClr val="000000"/>
                        </a:solidFill>
                        <a:effectLst/>
                        <a:latin typeface="Arial"/>
                      </a:endParaRPr>
                    </a:p>
                  </a:txBody>
                  <a:tcPr marL="9528" marR="9528" marT="9529" marB="0" anchor="ctr">
                    <a:noFill/>
                  </a:tcPr>
                </a:tc>
              </a:tr>
              <a:tr h="192484">
                <a:tc>
                  <a:txBody>
                    <a:bodyPr/>
                    <a:lstStyle/>
                    <a:p>
                      <a:pPr algn="l" rtl="0" fontAlgn="ctr"/>
                      <a:r>
                        <a:rPr lang="en-US" sz="1200" u="none" strike="noStrike" dirty="0">
                          <a:effectLst/>
                        </a:rPr>
                        <a:t>Applications with multiple errors</a:t>
                      </a:r>
                      <a:endParaRPr lang="en-US" sz="1200" b="0" i="0" u="none" strike="noStrike" dirty="0">
                        <a:solidFill>
                          <a:srgbClr val="000000"/>
                        </a:solidFill>
                        <a:effectLst/>
                        <a:latin typeface="Arial"/>
                      </a:endParaRPr>
                    </a:p>
                  </a:txBody>
                  <a:tcPr marL="9528" marR="9528" marT="9529" marB="0" anchor="ctr">
                    <a:noFill/>
                  </a:tcPr>
                </a:tc>
                <a:tc>
                  <a:txBody>
                    <a:bodyPr/>
                    <a:lstStyle/>
                    <a:p>
                      <a:pPr algn="r" rtl="0" fontAlgn="ctr"/>
                      <a:r>
                        <a:rPr lang="en-US" sz="1200" b="0" i="0" u="none" strike="noStrike" dirty="0" smtClean="0">
                          <a:solidFill>
                            <a:srgbClr val="000000"/>
                          </a:solidFill>
                          <a:effectLst/>
                          <a:latin typeface="Arial"/>
                        </a:rPr>
                        <a:t>423</a:t>
                      </a:r>
                      <a:endParaRPr lang="en-US" sz="1200" b="0" i="0" u="none" strike="noStrike" dirty="0">
                        <a:solidFill>
                          <a:srgbClr val="000000"/>
                        </a:solidFill>
                        <a:effectLst/>
                        <a:latin typeface="Arial"/>
                      </a:endParaRPr>
                    </a:p>
                  </a:txBody>
                  <a:tcPr marL="9528" marR="9528" marT="9529" marB="0" anchor="ctr">
                    <a:noFill/>
                  </a:tcPr>
                </a:tc>
              </a:tr>
            </a:tbl>
          </a:graphicData>
        </a:graphic>
      </p:graphicFrame>
      <p:graphicFrame>
        <p:nvGraphicFramePr>
          <p:cNvPr id="5" name="Chart 4"/>
          <p:cNvGraphicFramePr>
            <a:graphicFrameLocks/>
          </p:cNvGraphicFramePr>
          <p:nvPr/>
        </p:nvGraphicFramePr>
        <p:xfrm>
          <a:off x="611560" y="1988840"/>
          <a:ext cx="8532440" cy="51845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2571907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0" y="274638"/>
            <a:ext cx="9324975" cy="1143000"/>
          </a:xfrm>
        </p:spPr>
        <p:txBody>
          <a:bodyPr/>
          <a:lstStyle/>
          <a:p>
            <a:r>
              <a:rPr lang="en-US" altLang="en-US" smtClean="0"/>
              <a:t>Contracting Parties designated by Germany</a:t>
            </a:r>
          </a:p>
        </p:txBody>
      </p:sp>
      <p:graphicFrame>
        <p:nvGraphicFramePr>
          <p:cNvPr id="4" name="Chart 3"/>
          <p:cNvGraphicFramePr>
            <a:graphicFrameLocks/>
          </p:cNvGraphicFramePr>
          <p:nvPr/>
        </p:nvGraphicFramePr>
        <p:xfrm>
          <a:off x="0" y="1556792"/>
          <a:ext cx="8964488" cy="43924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301065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07950" y="274638"/>
            <a:ext cx="9036050" cy="1143000"/>
          </a:xfrm>
        </p:spPr>
        <p:txBody>
          <a:bodyPr/>
          <a:lstStyle/>
          <a:p>
            <a:r>
              <a:rPr lang="en-US" altLang="en-US" dirty="0" smtClean="0"/>
              <a:t>Top 10 Contracting Parties designated</a:t>
            </a:r>
            <a:br>
              <a:rPr lang="en-US" altLang="en-US" dirty="0" smtClean="0"/>
            </a:br>
            <a:r>
              <a:rPr lang="en-US" altLang="en-US" dirty="0" smtClean="0"/>
              <a:t> by Germany in 2014 </a:t>
            </a:r>
          </a:p>
        </p:txBody>
      </p:sp>
      <p:graphicFrame>
        <p:nvGraphicFramePr>
          <p:cNvPr id="5" name="Chart 4"/>
          <p:cNvGraphicFramePr>
            <a:graphicFrameLocks/>
          </p:cNvGraphicFramePr>
          <p:nvPr/>
        </p:nvGraphicFramePr>
        <p:xfrm>
          <a:off x="827584" y="1412776"/>
          <a:ext cx="7416824" cy="52912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nvGraphicFramePr>
        <p:xfrm>
          <a:off x="539552" y="1536700"/>
          <a:ext cx="8064896" cy="4877321"/>
        </p:xfrm>
        <a:graphic>
          <a:graphicData uri="http://schemas.openxmlformats.org/drawingml/2006/chart">
            <c:chart xmlns:c="http://schemas.openxmlformats.org/drawingml/2006/chart" xmlns:r="http://schemas.openxmlformats.org/officeDocument/2006/relationships" r:id="rId3"/>
          </a:graphicData>
        </a:graphic>
      </p:graphicFrame>
      <p:sp>
        <p:nvSpPr>
          <p:cNvPr id="38917" name="TextBox 1"/>
          <p:cNvSpPr txBox="1">
            <a:spLocks noChangeArrowheads="1"/>
          </p:cNvSpPr>
          <p:nvPr/>
        </p:nvSpPr>
        <p:spPr bwMode="auto">
          <a:xfrm>
            <a:off x="-109538" y="1536700"/>
            <a:ext cx="2881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algn="ctr" eaLnBrk="1" hangingPunct="1">
              <a:spcBef>
                <a:spcPct val="50000"/>
              </a:spcBef>
              <a:buFontTx/>
              <a:buNone/>
            </a:pPr>
            <a:r>
              <a:rPr lang="en-US" altLang="en-US" sz="1400"/>
              <a:t>Total designations:  33.608</a:t>
            </a:r>
          </a:p>
        </p:txBody>
      </p:sp>
    </p:spTree>
    <p:extLst>
      <p:ext uri="{BB962C8B-B14F-4D97-AF65-F5344CB8AC3E}">
        <p14:creationId xmlns:p14="http://schemas.microsoft.com/office/powerpoint/2010/main" val="363759359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idx="4294967295"/>
          </p:nvPr>
        </p:nvSpPr>
        <p:spPr>
          <a:xfrm>
            <a:off x="0" y="1773238"/>
            <a:ext cx="8229600" cy="4352925"/>
          </a:xfrm>
        </p:spPr>
        <p:txBody>
          <a:bodyPr/>
          <a:lstStyle/>
          <a:p>
            <a:pPr>
              <a:buFontTx/>
              <a:buNone/>
            </a:pPr>
            <a:endParaRPr lang="fr-CH" altLang="en-US" dirty="0" smtClean="0"/>
          </a:p>
          <a:p>
            <a:pPr>
              <a:buFontTx/>
              <a:buNone/>
            </a:pPr>
            <a:r>
              <a:rPr lang="fr-CH" altLang="en-US" dirty="0" smtClean="0"/>
              <a:t>		</a:t>
            </a:r>
          </a:p>
          <a:p>
            <a:pPr>
              <a:buFontTx/>
              <a:buNone/>
            </a:pPr>
            <a:endParaRPr lang="fr-CH" altLang="en-US" dirty="0" smtClean="0"/>
          </a:p>
          <a:p>
            <a:pPr>
              <a:buFontTx/>
              <a:buNone/>
            </a:pPr>
            <a:r>
              <a:rPr lang="fr-CH" altLang="en-US" dirty="0" smtClean="0"/>
              <a:t>		</a:t>
            </a:r>
            <a:r>
              <a:rPr lang="fr-CH" altLang="en-US" sz="3200" dirty="0" smtClean="0">
                <a:solidFill>
                  <a:schemeClr val="hlink"/>
                </a:solidFill>
              </a:rPr>
              <a:t>	</a:t>
            </a:r>
            <a:r>
              <a:rPr lang="fr-CH" altLang="en-US" sz="3600" dirty="0" smtClean="0">
                <a:solidFill>
                  <a:schemeClr val="hlink"/>
                </a:solidFill>
              </a:rPr>
              <a:t>The Hague System</a:t>
            </a:r>
            <a:endParaRPr lang="en-US" altLang="en-US" sz="3600" dirty="0" smtClean="0">
              <a:solidFill>
                <a:schemeClr val="hlink"/>
              </a:solidFill>
            </a:endParaRPr>
          </a:p>
        </p:txBody>
      </p:sp>
    </p:spTree>
    <p:extLst>
      <p:ext uri="{BB962C8B-B14F-4D97-AF65-F5344CB8AC3E}">
        <p14:creationId xmlns:p14="http://schemas.microsoft.com/office/powerpoint/2010/main" val="181917100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txBox="1">
            <a:spLocks noChangeArrowheads="1"/>
          </p:cNvSpPr>
          <p:nvPr/>
        </p:nvSpPr>
        <p:spPr bwMode="auto">
          <a:xfrm>
            <a:off x="457200" y="274638"/>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eaLnBrk="1" hangingPunct="1">
              <a:spcBef>
                <a:spcPct val="0"/>
              </a:spcBef>
              <a:buFontTx/>
              <a:buNone/>
            </a:pPr>
            <a:r>
              <a:rPr lang="en-US" altLang="en-US" sz="3600" dirty="0">
                <a:solidFill>
                  <a:srgbClr val="00408C"/>
                </a:solidFill>
                <a:latin typeface="+mj-lt"/>
                <a:ea typeface="+mj-ea"/>
                <a:cs typeface="+mj-cs"/>
              </a:rPr>
              <a:t>Hague Union in 2014</a:t>
            </a:r>
          </a:p>
        </p:txBody>
      </p:sp>
      <p:sp>
        <p:nvSpPr>
          <p:cNvPr id="40963" name="Rectangle 1971"/>
          <p:cNvSpPr txBox="1">
            <a:spLocks noChangeArrowheads="1"/>
          </p:cNvSpPr>
          <p:nvPr/>
        </p:nvSpPr>
        <p:spPr bwMode="auto">
          <a:xfrm>
            <a:off x="2843213" y="5734050"/>
            <a:ext cx="44656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Blip>
                <a:blip r:embed="rId3"/>
              </a:buBlip>
              <a:tabLst>
                <a:tab pos="2857500" algn="l"/>
              </a:tabLst>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tabLst>
                <a:tab pos="2857500" algn="l"/>
              </a:tabLst>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tabLst>
                <a:tab pos="2857500" algn="l"/>
              </a:tabLst>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tabLst>
                <a:tab pos="2857500" algn="l"/>
              </a:tabLst>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tabLst>
                <a:tab pos="2857500" algn="l"/>
              </a:tabLst>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tabLst>
                <a:tab pos="2857500" algn="l"/>
              </a:tabLst>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tabLst>
                <a:tab pos="2857500" algn="l"/>
              </a:tabLst>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tabLst>
                <a:tab pos="2857500" algn="l"/>
              </a:tabLst>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tabLst>
                <a:tab pos="2857500" algn="l"/>
              </a:tabLst>
              <a:defRPr sz="2400">
                <a:solidFill>
                  <a:schemeClr val="tx1"/>
                </a:solidFill>
                <a:latin typeface="Arial" charset="0"/>
                <a:ea typeface="Arial" charset="0"/>
                <a:cs typeface="Arial" charset="0"/>
              </a:defRPr>
            </a:lvl9pPr>
          </a:lstStyle>
          <a:p>
            <a:pPr eaLnBrk="1" hangingPunct="1">
              <a:spcBef>
                <a:spcPct val="0"/>
              </a:spcBef>
              <a:buFontTx/>
              <a:buNone/>
            </a:pPr>
            <a:r>
              <a:rPr lang="en-US" altLang="en-US" sz="1500">
                <a:solidFill>
                  <a:srgbClr val="0033CC"/>
                </a:solidFill>
              </a:rPr>
              <a:t>46 Geneva Act (1999) </a:t>
            </a:r>
            <a:r>
              <a:rPr lang="en-US" altLang="en-US" sz="1200">
                <a:solidFill>
                  <a:srgbClr val="0033CC"/>
                </a:solidFill>
              </a:rPr>
              <a:t>(including EU and OAPI)</a:t>
            </a:r>
            <a:r>
              <a:rPr lang="en-US" altLang="en-US" sz="1500">
                <a:solidFill>
                  <a:srgbClr val="0033CC"/>
                </a:solidFill>
              </a:rPr>
              <a:t> </a:t>
            </a:r>
          </a:p>
          <a:p>
            <a:pPr eaLnBrk="1" hangingPunct="1">
              <a:spcBef>
                <a:spcPct val="0"/>
              </a:spcBef>
              <a:buFontTx/>
              <a:buNone/>
            </a:pPr>
            <a:r>
              <a:rPr lang="en-US" altLang="en-US" sz="1500">
                <a:solidFill>
                  <a:srgbClr val="CC0000"/>
                </a:solidFill>
              </a:rPr>
              <a:t>15 Hague Act (1960)</a:t>
            </a:r>
            <a:br>
              <a:rPr lang="en-US" altLang="en-US" sz="1500">
                <a:solidFill>
                  <a:srgbClr val="CC0000"/>
                </a:solidFill>
              </a:rPr>
            </a:br>
            <a:endParaRPr lang="en-US" altLang="en-US" sz="800">
              <a:solidFill>
                <a:srgbClr val="CC0000"/>
              </a:solidFill>
            </a:endParaRPr>
          </a:p>
          <a:p>
            <a:pPr eaLnBrk="1" hangingPunct="1">
              <a:spcBef>
                <a:spcPct val="0"/>
              </a:spcBef>
              <a:buFontTx/>
              <a:buNone/>
            </a:pPr>
            <a:r>
              <a:rPr lang="fr-CH" altLang="en-US" sz="1500"/>
              <a:t>61 Contracting Parties</a:t>
            </a:r>
            <a:endParaRPr lang="en-US" altLang="en-US" sz="1500"/>
          </a:p>
        </p:txBody>
      </p:sp>
      <p:sp>
        <p:nvSpPr>
          <p:cNvPr id="40964" name="Line 1972"/>
          <p:cNvSpPr>
            <a:spLocks noChangeShapeType="1"/>
          </p:cNvSpPr>
          <p:nvPr/>
        </p:nvSpPr>
        <p:spPr bwMode="auto">
          <a:xfrm>
            <a:off x="2914650" y="6308725"/>
            <a:ext cx="37449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nvGrpSpPr>
          <p:cNvPr id="40965" name="Group 4290"/>
          <p:cNvGrpSpPr>
            <a:grpSpLocks/>
          </p:cNvGrpSpPr>
          <p:nvPr/>
        </p:nvGrpSpPr>
        <p:grpSpPr bwMode="auto">
          <a:xfrm>
            <a:off x="179388" y="1458913"/>
            <a:ext cx="8785225" cy="4654550"/>
            <a:chOff x="113" y="919"/>
            <a:chExt cx="5534" cy="2932"/>
          </a:xfrm>
        </p:grpSpPr>
        <p:sp>
          <p:nvSpPr>
            <p:cNvPr id="40966" name="Freeform 3860"/>
            <p:cNvSpPr>
              <a:spLocks/>
            </p:cNvSpPr>
            <p:nvPr/>
          </p:nvSpPr>
          <p:spPr bwMode="auto">
            <a:xfrm>
              <a:off x="4447" y="2495"/>
              <a:ext cx="167" cy="133"/>
            </a:xfrm>
            <a:custGeom>
              <a:avLst/>
              <a:gdLst>
                <a:gd name="T0" fmla="*/ 17136 w 149"/>
                <a:gd name="T1" fmla="*/ 0 h 107"/>
                <a:gd name="T2" fmla="*/ 18722 w 149"/>
                <a:gd name="T3" fmla="*/ 101157 h 107"/>
                <a:gd name="T4" fmla="*/ 18232 w 149"/>
                <a:gd name="T5" fmla="*/ 273309 h 107"/>
                <a:gd name="T6" fmla="*/ 19206 w 149"/>
                <a:gd name="T7" fmla="*/ 194267 h 107"/>
                <a:gd name="T8" fmla="*/ 19206 w 149"/>
                <a:gd name="T9" fmla="*/ 273309 h 107"/>
                <a:gd name="T10" fmla="*/ 19704 w 149"/>
                <a:gd name="T11" fmla="*/ 300147 h 107"/>
                <a:gd name="T12" fmla="*/ 22504 w 149"/>
                <a:gd name="T13" fmla="*/ 421447 h 107"/>
                <a:gd name="T14" fmla="*/ 20327 w 149"/>
                <a:gd name="T15" fmla="*/ 523855 h 107"/>
                <a:gd name="T16" fmla="*/ 20744 w 149"/>
                <a:gd name="T17" fmla="*/ 614421 h 107"/>
                <a:gd name="T18" fmla="*/ 18951 w 149"/>
                <a:gd name="T19" fmla="*/ 669230 h 107"/>
                <a:gd name="T20" fmla="*/ 18722 w 149"/>
                <a:gd name="T21" fmla="*/ 716482 h 107"/>
                <a:gd name="T22" fmla="*/ 16763 w 149"/>
                <a:gd name="T23" fmla="*/ 669230 h 107"/>
                <a:gd name="T24" fmla="*/ 14733 w 149"/>
                <a:gd name="T25" fmla="*/ 651147 h 107"/>
                <a:gd name="T26" fmla="*/ 14015 w 149"/>
                <a:gd name="T27" fmla="*/ 838504 h 107"/>
                <a:gd name="T28" fmla="*/ 13602 w 149"/>
                <a:gd name="T29" fmla="*/ 1008002 h 107"/>
                <a:gd name="T30" fmla="*/ 12723 w 149"/>
                <a:gd name="T31" fmla="*/ 1117794 h 107"/>
                <a:gd name="T32" fmla="*/ 11865 w 149"/>
                <a:gd name="T33" fmla="*/ 1365507 h 107"/>
                <a:gd name="T34" fmla="*/ 10061 w 149"/>
                <a:gd name="T35" fmla="*/ 1414308 h 107"/>
                <a:gd name="T36" fmla="*/ 6862 w 149"/>
                <a:gd name="T37" fmla="*/ 1365507 h 107"/>
                <a:gd name="T38" fmla="*/ 6122 w 149"/>
                <a:gd name="T39" fmla="*/ 1466688 h 107"/>
                <a:gd name="T40" fmla="*/ 2889 w 149"/>
                <a:gd name="T41" fmla="*/ 1532596 h 107"/>
                <a:gd name="T42" fmla="*/ 824 w 149"/>
                <a:gd name="T43" fmla="*/ 1389407 h 107"/>
                <a:gd name="T44" fmla="*/ 0 w 149"/>
                <a:gd name="T45" fmla="*/ 1228292 h 107"/>
                <a:gd name="T46" fmla="*/ 0 w 149"/>
                <a:gd name="T47" fmla="*/ 1252937 h 107"/>
                <a:gd name="T48" fmla="*/ 1831 w 149"/>
                <a:gd name="T49" fmla="*/ 1365507 h 107"/>
                <a:gd name="T50" fmla="*/ 3979 w 149"/>
                <a:gd name="T51" fmla="*/ 1389407 h 107"/>
                <a:gd name="T52" fmla="*/ 3629 w 149"/>
                <a:gd name="T53" fmla="*/ 1389407 h 107"/>
                <a:gd name="T54" fmla="*/ 3629 w 149"/>
                <a:gd name="T55" fmla="*/ 1365507 h 107"/>
                <a:gd name="T56" fmla="*/ 3979 w 149"/>
                <a:gd name="T57" fmla="*/ 1228292 h 107"/>
                <a:gd name="T58" fmla="*/ 3979 w 149"/>
                <a:gd name="T59" fmla="*/ 1188386 h 107"/>
                <a:gd name="T60" fmla="*/ 4460 w 149"/>
                <a:gd name="T61" fmla="*/ 1080949 h 107"/>
                <a:gd name="T62" fmla="*/ 6122 w 149"/>
                <a:gd name="T63" fmla="*/ 1008002 h 107"/>
                <a:gd name="T64" fmla="*/ 7691 w 149"/>
                <a:gd name="T65" fmla="*/ 991955 h 107"/>
                <a:gd name="T66" fmla="*/ 8881 w 149"/>
                <a:gd name="T67" fmla="*/ 794998 h 107"/>
                <a:gd name="T68" fmla="*/ 10309 w 149"/>
                <a:gd name="T69" fmla="*/ 614421 h 107"/>
                <a:gd name="T70" fmla="*/ 11352 w 149"/>
                <a:gd name="T71" fmla="*/ 716482 h 107"/>
                <a:gd name="T72" fmla="*/ 12171 w 149"/>
                <a:gd name="T73" fmla="*/ 614421 h 107"/>
                <a:gd name="T74" fmla="*/ 12504 w 149"/>
                <a:gd name="T75" fmla="*/ 523855 h 107"/>
                <a:gd name="T76" fmla="*/ 13344 w 149"/>
                <a:gd name="T77" fmla="*/ 651147 h 107"/>
                <a:gd name="T78" fmla="*/ 13344 w 149"/>
                <a:gd name="T79" fmla="*/ 538403 h 107"/>
                <a:gd name="T80" fmla="*/ 13602 w 149"/>
                <a:gd name="T81" fmla="*/ 468263 h 107"/>
                <a:gd name="T82" fmla="*/ 13344 w 149"/>
                <a:gd name="T83" fmla="*/ 421447 h 107"/>
                <a:gd name="T84" fmla="*/ 14015 w 149"/>
                <a:gd name="T85" fmla="*/ 339721 h 107"/>
                <a:gd name="T86" fmla="*/ 15086 w 149"/>
                <a:gd name="T87" fmla="*/ 176896 h 107"/>
                <a:gd name="T88" fmla="*/ 16063 w 149"/>
                <a:gd name="T89" fmla="*/ 0 h 107"/>
                <a:gd name="T90" fmla="*/ 16513 w 149"/>
                <a:gd name="T91" fmla="*/ 65473 h 107"/>
                <a:gd name="T92" fmla="*/ 17136 w 149"/>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9"/>
                <a:gd name="T142" fmla="*/ 0 h 107"/>
                <a:gd name="T143" fmla="*/ 149 w 149"/>
                <a:gd name="T144" fmla="*/ 107 h 10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9" h="107">
                  <a:moveTo>
                    <a:pt x="114" y="0"/>
                  </a:moveTo>
                  <a:lnTo>
                    <a:pt x="123" y="7"/>
                  </a:lnTo>
                  <a:lnTo>
                    <a:pt x="121" y="19"/>
                  </a:lnTo>
                  <a:lnTo>
                    <a:pt x="128" y="14"/>
                  </a:lnTo>
                  <a:lnTo>
                    <a:pt x="128" y="19"/>
                  </a:lnTo>
                  <a:lnTo>
                    <a:pt x="130" y="21"/>
                  </a:lnTo>
                  <a:lnTo>
                    <a:pt x="149" y="29"/>
                  </a:lnTo>
                  <a:lnTo>
                    <a:pt x="135" y="36"/>
                  </a:lnTo>
                  <a:lnTo>
                    <a:pt x="137" y="43"/>
                  </a:lnTo>
                  <a:lnTo>
                    <a:pt x="126" y="47"/>
                  </a:lnTo>
                  <a:lnTo>
                    <a:pt x="123" y="50"/>
                  </a:lnTo>
                  <a:lnTo>
                    <a:pt x="111" y="47"/>
                  </a:lnTo>
                  <a:lnTo>
                    <a:pt x="97" y="45"/>
                  </a:lnTo>
                  <a:lnTo>
                    <a:pt x="93" y="59"/>
                  </a:lnTo>
                  <a:lnTo>
                    <a:pt x="90" y="71"/>
                  </a:lnTo>
                  <a:lnTo>
                    <a:pt x="85" y="78"/>
                  </a:lnTo>
                  <a:lnTo>
                    <a:pt x="78" y="95"/>
                  </a:lnTo>
                  <a:lnTo>
                    <a:pt x="67" y="99"/>
                  </a:lnTo>
                  <a:lnTo>
                    <a:pt x="45" y="95"/>
                  </a:lnTo>
                  <a:lnTo>
                    <a:pt x="40" y="102"/>
                  </a:lnTo>
                  <a:lnTo>
                    <a:pt x="19" y="107"/>
                  </a:lnTo>
                  <a:lnTo>
                    <a:pt x="5" y="97"/>
                  </a:lnTo>
                  <a:lnTo>
                    <a:pt x="0" y="85"/>
                  </a:lnTo>
                  <a:lnTo>
                    <a:pt x="0" y="88"/>
                  </a:lnTo>
                  <a:lnTo>
                    <a:pt x="12" y="95"/>
                  </a:lnTo>
                  <a:lnTo>
                    <a:pt x="26" y="97"/>
                  </a:lnTo>
                  <a:lnTo>
                    <a:pt x="24" y="97"/>
                  </a:lnTo>
                  <a:lnTo>
                    <a:pt x="24" y="95"/>
                  </a:lnTo>
                  <a:lnTo>
                    <a:pt x="26" y="85"/>
                  </a:lnTo>
                  <a:lnTo>
                    <a:pt x="26" y="83"/>
                  </a:lnTo>
                  <a:lnTo>
                    <a:pt x="29" y="76"/>
                  </a:lnTo>
                  <a:lnTo>
                    <a:pt x="40" y="71"/>
                  </a:lnTo>
                  <a:lnTo>
                    <a:pt x="50" y="69"/>
                  </a:lnTo>
                  <a:lnTo>
                    <a:pt x="59" y="55"/>
                  </a:lnTo>
                  <a:lnTo>
                    <a:pt x="69" y="43"/>
                  </a:lnTo>
                  <a:lnTo>
                    <a:pt x="76" y="50"/>
                  </a:lnTo>
                  <a:lnTo>
                    <a:pt x="81" y="43"/>
                  </a:lnTo>
                  <a:lnTo>
                    <a:pt x="83" y="36"/>
                  </a:lnTo>
                  <a:lnTo>
                    <a:pt x="88" y="45"/>
                  </a:lnTo>
                  <a:lnTo>
                    <a:pt x="88" y="38"/>
                  </a:lnTo>
                  <a:lnTo>
                    <a:pt x="90" y="33"/>
                  </a:lnTo>
                  <a:lnTo>
                    <a:pt x="88" y="29"/>
                  </a:lnTo>
                  <a:lnTo>
                    <a:pt x="93" y="24"/>
                  </a:lnTo>
                  <a:lnTo>
                    <a:pt x="100" y="12"/>
                  </a:lnTo>
                  <a:lnTo>
                    <a:pt x="107" y="0"/>
                  </a:lnTo>
                  <a:lnTo>
                    <a:pt x="109" y="5"/>
                  </a:lnTo>
                  <a:lnTo>
                    <a:pt x="114" y="0"/>
                  </a:lnTo>
                  <a:close/>
                </a:path>
              </a:pathLst>
            </a:custGeom>
            <a:solidFill>
              <a:srgbClr val="E1E1E1"/>
            </a:solidFill>
            <a:ln w="3175">
              <a:solidFill>
                <a:srgbClr val="000000"/>
              </a:solidFill>
              <a:round/>
              <a:headEnd/>
              <a:tailEnd/>
            </a:ln>
          </p:spPr>
          <p:txBody>
            <a:bodyPr/>
            <a:lstStyle/>
            <a:p>
              <a:endParaRPr lang="en-US"/>
            </a:p>
          </p:txBody>
        </p:sp>
        <p:sp>
          <p:nvSpPr>
            <p:cNvPr id="40967" name="Freeform 3828"/>
            <p:cNvSpPr>
              <a:spLocks/>
            </p:cNvSpPr>
            <p:nvPr/>
          </p:nvSpPr>
          <p:spPr bwMode="auto">
            <a:xfrm>
              <a:off x="1488" y="3804"/>
              <a:ext cx="65" cy="47"/>
            </a:xfrm>
            <a:custGeom>
              <a:avLst/>
              <a:gdLst>
                <a:gd name="T0" fmla="*/ 421 w 59"/>
                <a:gd name="T1" fmla="*/ 83937 h 38"/>
                <a:gd name="T2" fmla="*/ 0 w 59"/>
                <a:gd name="T3" fmla="*/ 0 h 38"/>
                <a:gd name="T4" fmla="*/ 511 w 59"/>
                <a:gd name="T5" fmla="*/ 230700 h 38"/>
                <a:gd name="T6" fmla="*/ 1145 w 59"/>
                <a:gd name="T7" fmla="*/ 436903 h 38"/>
                <a:gd name="T8" fmla="*/ 2675 w 59"/>
                <a:gd name="T9" fmla="*/ 436903 h 38"/>
                <a:gd name="T10" fmla="*/ 4191 w 59"/>
                <a:gd name="T11" fmla="*/ 436903 h 38"/>
                <a:gd name="T12" fmla="*/ 4031 w 59"/>
                <a:gd name="T13" fmla="*/ 382958 h 38"/>
                <a:gd name="T14" fmla="*/ 1857 w 59"/>
                <a:gd name="T15" fmla="*/ 285339 h 38"/>
                <a:gd name="T16" fmla="*/ 421 w 59"/>
                <a:gd name="T17" fmla="*/ 83937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38"/>
                <a:gd name="T29" fmla="*/ 59 w 59"/>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38">
                  <a:moveTo>
                    <a:pt x="5" y="7"/>
                  </a:moveTo>
                  <a:lnTo>
                    <a:pt x="0" y="0"/>
                  </a:lnTo>
                  <a:lnTo>
                    <a:pt x="7" y="19"/>
                  </a:lnTo>
                  <a:lnTo>
                    <a:pt x="16" y="38"/>
                  </a:lnTo>
                  <a:lnTo>
                    <a:pt x="38" y="38"/>
                  </a:lnTo>
                  <a:lnTo>
                    <a:pt x="59" y="38"/>
                  </a:lnTo>
                  <a:lnTo>
                    <a:pt x="57" y="33"/>
                  </a:lnTo>
                  <a:lnTo>
                    <a:pt x="26" y="24"/>
                  </a:lnTo>
                  <a:lnTo>
                    <a:pt x="5" y="7"/>
                  </a:lnTo>
                  <a:close/>
                </a:path>
              </a:pathLst>
            </a:custGeom>
            <a:solidFill>
              <a:srgbClr val="E1E1E1"/>
            </a:solidFill>
            <a:ln w="3175">
              <a:solidFill>
                <a:srgbClr val="000000"/>
              </a:solidFill>
              <a:round/>
              <a:headEnd/>
              <a:tailEnd/>
            </a:ln>
          </p:spPr>
          <p:txBody>
            <a:bodyPr/>
            <a:lstStyle/>
            <a:p>
              <a:endParaRPr lang="en-US"/>
            </a:p>
          </p:txBody>
        </p:sp>
        <p:sp>
          <p:nvSpPr>
            <p:cNvPr id="40968" name="Freeform 3829"/>
            <p:cNvSpPr>
              <a:spLocks/>
            </p:cNvSpPr>
            <p:nvPr/>
          </p:nvSpPr>
          <p:spPr bwMode="auto">
            <a:xfrm>
              <a:off x="1452" y="3802"/>
              <a:ext cx="53" cy="49"/>
            </a:xfrm>
            <a:custGeom>
              <a:avLst/>
              <a:gdLst>
                <a:gd name="T0" fmla="*/ 6052 w 47"/>
                <a:gd name="T1" fmla="*/ 2 h 40"/>
                <a:gd name="T2" fmla="*/ 7447 w 47"/>
                <a:gd name="T3" fmla="*/ 161014 h 40"/>
                <a:gd name="T4" fmla="*/ 9461 w 47"/>
                <a:gd name="T5" fmla="*/ 305227 h 40"/>
                <a:gd name="T6" fmla="*/ 8398 w 47"/>
                <a:gd name="T7" fmla="*/ 305227 h 40"/>
                <a:gd name="T8" fmla="*/ 7373 w 47"/>
                <a:gd name="T9" fmla="*/ 305227 h 40"/>
                <a:gd name="T10" fmla="*/ 3622 w 47"/>
                <a:gd name="T11" fmla="*/ 276416 h 40"/>
                <a:gd name="T12" fmla="*/ 2846 w 47"/>
                <a:gd name="T13" fmla="*/ 276416 h 40"/>
                <a:gd name="T14" fmla="*/ 0 w 47"/>
                <a:gd name="T15" fmla="*/ 268899 h 40"/>
                <a:gd name="T16" fmla="*/ 3 w 47"/>
                <a:gd name="T17" fmla="*/ 268899 h 40"/>
                <a:gd name="T18" fmla="*/ 2524 w 47"/>
                <a:gd name="T19" fmla="*/ 249165 h 40"/>
                <a:gd name="T20" fmla="*/ 3212 w 47"/>
                <a:gd name="T21" fmla="*/ 268899 h 40"/>
                <a:gd name="T22" fmla="*/ 4084 w 47"/>
                <a:gd name="T23" fmla="*/ 268899 h 40"/>
                <a:gd name="T24" fmla="*/ 2524 w 47"/>
                <a:gd name="T25" fmla="*/ 225646 h 40"/>
                <a:gd name="T26" fmla="*/ 4605 w 47"/>
                <a:gd name="T27" fmla="*/ 249165 h 40"/>
                <a:gd name="T28" fmla="*/ 5189 w 47"/>
                <a:gd name="T29" fmla="*/ 249165 h 40"/>
                <a:gd name="T30" fmla="*/ 7373 w 47"/>
                <a:gd name="T31" fmla="*/ 268899 h 40"/>
                <a:gd name="T32" fmla="*/ 7447 w 47"/>
                <a:gd name="T33" fmla="*/ 268899 h 40"/>
                <a:gd name="T34" fmla="*/ 3622 w 47"/>
                <a:gd name="T35" fmla="*/ 170429 h 40"/>
                <a:gd name="T36" fmla="*/ 5189 w 47"/>
                <a:gd name="T37" fmla="*/ 129479 h 40"/>
                <a:gd name="T38" fmla="*/ 2846 w 47"/>
                <a:gd name="T39" fmla="*/ 129479 h 40"/>
                <a:gd name="T40" fmla="*/ 2524 w 47"/>
                <a:gd name="T41" fmla="*/ 31278 h 40"/>
                <a:gd name="T42" fmla="*/ 3212 w 47"/>
                <a:gd name="T43" fmla="*/ 0 h 40"/>
                <a:gd name="T44" fmla="*/ 6052 w 47"/>
                <a:gd name="T45" fmla="*/ 2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40"/>
                <a:gd name="T71" fmla="*/ 47 w 47"/>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40">
                  <a:moveTo>
                    <a:pt x="31" y="2"/>
                  </a:moveTo>
                  <a:lnTo>
                    <a:pt x="38" y="21"/>
                  </a:lnTo>
                  <a:lnTo>
                    <a:pt x="47" y="40"/>
                  </a:lnTo>
                  <a:lnTo>
                    <a:pt x="43" y="40"/>
                  </a:lnTo>
                  <a:lnTo>
                    <a:pt x="36" y="40"/>
                  </a:lnTo>
                  <a:lnTo>
                    <a:pt x="19" y="37"/>
                  </a:lnTo>
                  <a:lnTo>
                    <a:pt x="14" y="37"/>
                  </a:lnTo>
                  <a:lnTo>
                    <a:pt x="0" y="35"/>
                  </a:lnTo>
                  <a:lnTo>
                    <a:pt x="3" y="35"/>
                  </a:lnTo>
                  <a:lnTo>
                    <a:pt x="12" y="33"/>
                  </a:lnTo>
                  <a:lnTo>
                    <a:pt x="17" y="35"/>
                  </a:lnTo>
                  <a:lnTo>
                    <a:pt x="21" y="35"/>
                  </a:lnTo>
                  <a:lnTo>
                    <a:pt x="12" y="30"/>
                  </a:lnTo>
                  <a:lnTo>
                    <a:pt x="24" y="33"/>
                  </a:lnTo>
                  <a:lnTo>
                    <a:pt x="26" y="33"/>
                  </a:lnTo>
                  <a:lnTo>
                    <a:pt x="36" y="35"/>
                  </a:lnTo>
                  <a:lnTo>
                    <a:pt x="38" y="35"/>
                  </a:lnTo>
                  <a:lnTo>
                    <a:pt x="19" y="23"/>
                  </a:lnTo>
                  <a:lnTo>
                    <a:pt x="26" y="16"/>
                  </a:lnTo>
                  <a:lnTo>
                    <a:pt x="14" y="16"/>
                  </a:lnTo>
                  <a:lnTo>
                    <a:pt x="12" y="4"/>
                  </a:lnTo>
                  <a:lnTo>
                    <a:pt x="17" y="0"/>
                  </a:lnTo>
                  <a:lnTo>
                    <a:pt x="31" y="2"/>
                  </a:lnTo>
                  <a:close/>
                </a:path>
              </a:pathLst>
            </a:custGeom>
            <a:solidFill>
              <a:srgbClr val="E1E1E1"/>
            </a:solidFill>
            <a:ln w="3175">
              <a:solidFill>
                <a:srgbClr val="000000"/>
              </a:solidFill>
              <a:round/>
              <a:headEnd/>
              <a:tailEnd/>
            </a:ln>
          </p:spPr>
          <p:txBody>
            <a:bodyPr/>
            <a:lstStyle/>
            <a:p>
              <a:endParaRPr lang="en-US"/>
            </a:p>
          </p:txBody>
        </p:sp>
        <p:sp>
          <p:nvSpPr>
            <p:cNvPr id="40969" name="Freeform 3830"/>
            <p:cNvSpPr>
              <a:spLocks/>
            </p:cNvSpPr>
            <p:nvPr/>
          </p:nvSpPr>
          <p:spPr bwMode="auto">
            <a:xfrm>
              <a:off x="4343" y="2616"/>
              <a:ext cx="3" cy="2"/>
            </a:xfrm>
            <a:custGeom>
              <a:avLst/>
              <a:gdLst>
                <a:gd name="T0" fmla="*/ 2 w 4"/>
                <a:gd name="T1" fmla="*/ 0 h 2"/>
                <a:gd name="T2" fmla="*/ 0 w 4"/>
                <a:gd name="T3" fmla="*/ 2 h 2"/>
                <a:gd name="T4" fmla="*/ 0 w 4"/>
                <a:gd name="T5" fmla="*/ 0 h 2"/>
                <a:gd name="T6" fmla="*/ 2 w 4"/>
                <a:gd name="T7" fmla="*/ 0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0"/>
                  </a:moveTo>
                  <a:lnTo>
                    <a:pt x="0" y="2"/>
                  </a:lnTo>
                  <a:lnTo>
                    <a:pt x="0" y="0"/>
                  </a:lnTo>
                  <a:lnTo>
                    <a:pt x="4" y="0"/>
                  </a:lnTo>
                  <a:close/>
                </a:path>
              </a:pathLst>
            </a:custGeom>
            <a:solidFill>
              <a:srgbClr val="E1E1E1"/>
            </a:solidFill>
            <a:ln w="3175">
              <a:solidFill>
                <a:srgbClr val="000000"/>
              </a:solidFill>
              <a:round/>
              <a:headEnd/>
              <a:tailEnd/>
            </a:ln>
          </p:spPr>
          <p:txBody>
            <a:bodyPr/>
            <a:lstStyle/>
            <a:p>
              <a:endParaRPr lang="en-US"/>
            </a:p>
          </p:txBody>
        </p:sp>
        <p:sp>
          <p:nvSpPr>
            <p:cNvPr id="40970" name="Freeform 3831"/>
            <p:cNvSpPr>
              <a:spLocks/>
            </p:cNvSpPr>
            <p:nvPr/>
          </p:nvSpPr>
          <p:spPr bwMode="auto">
            <a:xfrm>
              <a:off x="4433" y="2551"/>
              <a:ext cx="179" cy="187"/>
            </a:xfrm>
            <a:custGeom>
              <a:avLst/>
              <a:gdLst>
                <a:gd name="T0" fmla="*/ 29318 w 159"/>
                <a:gd name="T1" fmla="*/ 755242 h 151"/>
                <a:gd name="T2" fmla="*/ 26642 w 159"/>
                <a:gd name="T3" fmla="*/ 755242 h 151"/>
                <a:gd name="T4" fmla="*/ 26099 w 159"/>
                <a:gd name="T5" fmla="*/ 755242 h 151"/>
                <a:gd name="T6" fmla="*/ 24875 w 159"/>
                <a:gd name="T7" fmla="*/ 1030713 h 151"/>
                <a:gd name="T8" fmla="*/ 25311 w 159"/>
                <a:gd name="T9" fmla="*/ 1030713 h 151"/>
                <a:gd name="T10" fmla="*/ 24875 w 159"/>
                <a:gd name="T11" fmla="*/ 1158285 h 151"/>
                <a:gd name="T12" fmla="*/ 23183 w 159"/>
                <a:gd name="T13" fmla="*/ 1210115 h 151"/>
                <a:gd name="T14" fmla="*/ 21756 w 159"/>
                <a:gd name="T15" fmla="*/ 1351092 h 151"/>
                <a:gd name="T16" fmla="*/ 21756 w 159"/>
                <a:gd name="T17" fmla="*/ 1434432 h 151"/>
                <a:gd name="T18" fmla="*/ 22179 w 159"/>
                <a:gd name="T19" fmla="*/ 1434432 h 151"/>
                <a:gd name="T20" fmla="*/ 21756 w 159"/>
                <a:gd name="T21" fmla="*/ 1498619 h 151"/>
                <a:gd name="T22" fmla="*/ 20906 w 159"/>
                <a:gd name="T23" fmla="*/ 1580764 h 151"/>
                <a:gd name="T24" fmla="*/ 20593 w 159"/>
                <a:gd name="T25" fmla="*/ 1744174 h 151"/>
                <a:gd name="T26" fmla="*/ 16495 w 159"/>
                <a:gd name="T27" fmla="*/ 1842916 h 151"/>
                <a:gd name="T28" fmla="*/ 16212 w 159"/>
                <a:gd name="T29" fmla="*/ 1701096 h 151"/>
                <a:gd name="T30" fmla="*/ 15198 w 159"/>
                <a:gd name="T31" fmla="*/ 1673207 h 151"/>
                <a:gd name="T32" fmla="*/ 13500 w 159"/>
                <a:gd name="T33" fmla="*/ 1673207 h 151"/>
                <a:gd name="T34" fmla="*/ 11625 w 159"/>
                <a:gd name="T35" fmla="*/ 1606876 h 151"/>
                <a:gd name="T36" fmla="*/ 10208 w 159"/>
                <a:gd name="T37" fmla="*/ 1673207 h 151"/>
                <a:gd name="T38" fmla="*/ 8147 w 159"/>
                <a:gd name="T39" fmla="*/ 1701096 h 151"/>
                <a:gd name="T40" fmla="*/ 7963 w 159"/>
                <a:gd name="T41" fmla="*/ 1580764 h 151"/>
                <a:gd name="T42" fmla="*/ 5502 w 159"/>
                <a:gd name="T43" fmla="*/ 1606876 h 151"/>
                <a:gd name="T44" fmla="*/ 5680 w 159"/>
                <a:gd name="T45" fmla="*/ 1580764 h 151"/>
                <a:gd name="T46" fmla="*/ 5502 w 159"/>
                <a:gd name="T47" fmla="*/ 1606876 h 151"/>
                <a:gd name="T48" fmla="*/ 3474 w 159"/>
                <a:gd name="T49" fmla="*/ 1580764 h 151"/>
                <a:gd name="T50" fmla="*/ 3086 w 159"/>
                <a:gd name="T51" fmla="*/ 1351092 h 151"/>
                <a:gd name="T52" fmla="*/ 3086 w 159"/>
                <a:gd name="T53" fmla="*/ 1189465 h 151"/>
                <a:gd name="T54" fmla="*/ 1494 w 159"/>
                <a:gd name="T55" fmla="*/ 1090989 h 151"/>
                <a:gd name="T56" fmla="*/ 1494 w 159"/>
                <a:gd name="T57" fmla="*/ 1090989 h 151"/>
                <a:gd name="T58" fmla="*/ 1047 w 159"/>
                <a:gd name="T59" fmla="*/ 977152 h 151"/>
                <a:gd name="T60" fmla="*/ 1047 w 159"/>
                <a:gd name="T61" fmla="*/ 918324 h 151"/>
                <a:gd name="T62" fmla="*/ 0 w 159"/>
                <a:gd name="T63" fmla="*/ 777591 h 151"/>
                <a:gd name="T64" fmla="*/ 1047 w 159"/>
                <a:gd name="T65" fmla="*/ 627894 h 151"/>
                <a:gd name="T66" fmla="*/ 3 w 159"/>
                <a:gd name="T67" fmla="*/ 627894 h 151"/>
                <a:gd name="T68" fmla="*/ 2400 w 159"/>
                <a:gd name="T69" fmla="*/ 492444 h 151"/>
                <a:gd name="T70" fmla="*/ 3086 w 159"/>
                <a:gd name="T71" fmla="*/ 627894 h 151"/>
                <a:gd name="T72" fmla="*/ 5680 w 159"/>
                <a:gd name="T73" fmla="*/ 755242 h 151"/>
                <a:gd name="T74" fmla="*/ 9462 w 159"/>
                <a:gd name="T75" fmla="*/ 700164 h 151"/>
                <a:gd name="T76" fmla="*/ 10326 w 159"/>
                <a:gd name="T77" fmla="*/ 609848 h 151"/>
                <a:gd name="T78" fmla="*/ 14565 w 159"/>
                <a:gd name="T79" fmla="*/ 665350 h 151"/>
                <a:gd name="T80" fmla="*/ 16495 w 159"/>
                <a:gd name="T81" fmla="*/ 609848 h 151"/>
                <a:gd name="T82" fmla="*/ 17740 w 159"/>
                <a:gd name="T83" fmla="*/ 408346 h 151"/>
                <a:gd name="T84" fmla="*/ 18672 w 159"/>
                <a:gd name="T85" fmla="*/ 321091 h 151"/>
                <a:gd name="T86" fmla="*/ 19262 w 159"/>
                <a:gd name="T87" fmla="*/ 169058 h 151"/>
                <a:gd name="T88" fmla="*/ 19971 w 159"/>
                <a:gd name="T89" fmla="*/ 0 h 151"/>
                <a:gd name="T90" fmla="*/ 22483 w 159"/>
                <a:gd name="T91" fmla="*/ 2 h 151"/>
                <a:gd name="T92" fmla="*/ 24875 w 159"/>
                <a:gd name="T93" fmla="*/ 58038 h 151"/>
                <a:gd name="T94" fmla="*/ 24875 w 159"/>
                <a:gd name="T95" fmla="*/ 58038 h 151"/>
                <a:gd name="T96" fmla="*/ 24875 w 159"/>
                <a:gd name="T97" fmla="*/ 89011 h 151"/>
                <a:gd name="T98" fmla="*/ 25311 w 159"/>
                <a:gd name="T99" fmla="*/ 169058 h 151"/>
                <a:gd name="T100" fmla="*/ 24875 w 159"/>
                <a:gd name="T101" fmla="*/ 169058 h 151"/>
                <a:gd name="T102" fmla="*/ 23813 w 159"/>
                <a:gd name="T103" fmla="*/ 169058 h 151"/>
                <a:gd name="T104" fmla="*/ 24413 w 159"/>
                <a:gd name="T105" fmla="*/ 259277 h 151"/>
                <a:gd name="T106" fmla="*/ 26642 w 159"/>
                <a:gd name="T107" fmla="*/ 459325 h 151"/>
                <a:gd name="T108" fmla="*/ 26099 w 159"/>
                <a:gd name="T109" fmla="*/ 542680 h 151"/>
                <a:gd name="T110" fmla="*/ 27348 w 159"/>
                <a:gd name="T111" fmla="*/ 627894 h 151"/>
                <a:gd name="T112" fmla="*/ 29318 w 159"/>
                <a:gd name="T113" fmla="*/ 755242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9"/>
                <a:gd name="T172" fmla="*/ 0 h 151"/>
                <a:gd name="T173" fmla="*/ 159 w 159"/>
                <a:gd name="T174" fmla="*/ 151 h 1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9" h="151">
                  <a:moveTo>
                    <a:pt x="159" y="62"/>
                  </a:moveTo>
                  <a:lnTo>
                    <a:pt x="145" y="62"/>
                  </a:lnTo>
                  <a:lnTo>
                    <a:pt x="142" y="62"/>
                  </a:lnTo>
                  <a:lnTo>
                    <a:pt x="135" y="85"/>
                  </a:lnTo>
                  <a:lnTo>
                    <a:pt x="138" y="85"/>
                  </a:lnTo>
                  <a:lnTo>
                    <a:pt x="135" y="95"/>
                  </a:lnTo>
                  <a:lnTo>
                    <a:pt x="126" y="99"/>
                  </a:lnTo>
                  <a:lnTo>
                    <a:pt x="119" y="111"/>
                  </a:lnTo>
                  <a:lnTo>
                    <a:pt x="119" y="118"/>
                  </a:lnTo>
                  <a:lnTo>
                    <a:pt x="121" y="118"/>
                  </a:lnTo>
                  <a:lnTo>
                    <a:pt x="119" y="123"/>
                  </a:lnTo>
                  <a:lnTo>
                    <a:pt x="114" y="130"/>
                  </a:lnTo>
                  <a:lnTo>
                    <a:pt x="112" y="144"/>
                  </a:lnTo>
                  <a:lnTo>
                    <a:pt x="90" y="151"/>
                  </a:lnTo>
                  <a:lnTo>
                    <a:pt x="88" y="140"/>
                  </a:lnTo>
                  <a:lnTo>
                    <a:pt x="83" y="137"/>
                  </a:lnTo>
                  <a:lnTo>
                    <a:pt x="74" y="137"/>
                  </a:lnTo>
                  <a:lnTo>
                    <a:pt x="64" y="132"/>
                  </a:lnTo>
                  <a:lnTo>
                    <a:pt x="55" y="137"/>
                  </a:lnTo>
                  <a:lnTo>
                    <a:pt x="45" y="140"/>
                  </a:lnTo>
                  <a:lnTo>
                    <a:pt x="43" y="130"/>
                  </a:lnTo>
                  <a:lnTo>
                    <a:pt x="29" y="132"/>
                  </a:lnTo>
                  <a:lnTo>
                    <a:pt x="31" y="130"/>
                  </a:lnTo>
                  <a:lnTo>
                    <a:pt x="29" y="132"/>
                  </a:lnTo>
                  <a:lnTo>
                    <a:pt x="19" y="130"/>
                  </a:lnTo>
                  <a:lnTo>
                    <a:pt x="17" y="111"/>
                  </a:lnTo>
                  <a:lnTo>
                    <a:pt x="17" y="97"/>
                  </a:lnTo>
                  <a:lnTo>
                    <a:pt x="8" y="90"/>
                  </a:lnTo>
                  <a:lnTo>
                    <a:pt x="5" y="80"/>
                  </a:lnTo>
                  <a:lnTo>
                    <a:pt x="5" y="76"/>
                  </a:lnTo>
                  <a:lnTo>
                    <a:pt x="0" y="64"/>
                  </a:lnTo>
                  <a:lnTo>
                    <a:pt x="5" y="52"/>
                  </a:lnTo>
                  <a:lnTo>
                    <a:pt x="3" y="52"/>
                  </a:lnTo>
                  <a:lnTo>
                    <a:pt x="12" y="40"/>
                  </a:lnTo>
                  <a:lnTo>
                    <a:pt x="17" y="52"/>
                  </a:lnTo>
                  <a:lnTo>
                    <a:pt x="31" y="62"/>
                  </a:lnTo>
                  <a:lnTo>
                    <a:pt x="52" y="57"/>
                  </a:lnTo>
                  <a:lnTo>
                    <a:pt x="57" y="50"/>
                  </a:lnTo>
                  <a:lnTo>
                    <a:pt x="79" y="54"/>
                  </a:lnTo>
                  <a:lnTo>
                    <a:pt x="90" y="50"/>
                  </a:lnTo>
                  <a:lnTo>
                    <a:pt x="97" y="33"/>
                  </a:lnTo>
                  <a:lnTo>
                    <a:pt x="102" y="26"/>
                  </a:lnTo>
                  <a:lnTo>
                    <a:pt x="105" y="14"/>
                  </a:lnTo>
                  <a:lnTo>
                    <a:pt x="109" y="0"/>
                  </a:lnTo>
                  <a:lnTo>
                    <a:pt x="123" y="2"/>
                  </a:lnTo>
                  <a:lnTo>
                    <a:pt x="135" y="5"/>
                  </a:lnTo>
                  <a:lnTo>
                    <a:pt x="135" y="7"/>
                  </a:lnTo>
                  <a:lnTo>
                    <a:pt x="138" y="14"/>
                  </a:lnTo>
                  <a:lnTo>
                    <a:pt x="135" y="14"/>
                  </a:lnTo>
                  <a:lnTo>
                    <a:pt x="131" y="14"/>
                  </a:lnTo>
                  <a:lnTo>
                    <a:pt x="133" y="21"/>
                  </a:lnTo>
                  <a:lnTo>
                    <a:pt x="145" y="38"/>
                  </a:lnTo>
                  <a:lnTo>
                    <a:pt x="142" y="45"/>
                  </a:lnTo>
                  <a:lnTo>
                    <a:pt x="149" y="52"/>
                  </a:lnTo>
                  <a:lnTo>
                    <a:pt x="159" y="62"/>
                  </a:lnTo>
                  <a:close/>
                </a:path>
              </a:pathLst>
            </a:custGeom>
            <a:solidFill>
              <a:srgbClr val="E1E1E1"/>
            </a:solidFill>
            <a:ln w="3175">
              <a:solidFill>
                <a:srgbClr val="000000"/>
              </a:solidFill>
              <a:round/>
              <a:headEnd/>
              <a:tailEnd/>
            </a:ln>
          </p:spPr>
          <p:txBody>
            <a:bodyPr/>
            <a:lstStyle/>
            <a:p>
              <a:endParaRPr lang="en-US"/>
            </a:p>
          </p:txBody>
        </p:sp>
        <p:sp>
          <p:nvSpPr>
            <p:cNvPr id="40971" name="Freeform 3832"/>
            <p:cNvSpPr>
              <a:spLocks/>
            </p:cNvSpPr>
            <p:nvPr/>
          </p:nvSpPr>
          <p:spPr bwMode="auto">
            <a:xfrm>
              <a:off x="4191" y="2525"/>
              <a:ext cx="193" cy="251"/>
            </a:xfrm>
            <a:custGeom>
              <a:avLst/>
              <a:gdLst>
                <a:gd name="T0" fmla="*/ 27308 w 172"/>
                <a:gd name="T1" fmla="*/ 1780934 h 203"/>
                <a:gd name="T2" fmla="*/ 26879 w 172"/>
                <a:gd name="T3" fmla="*/ 1793169 h 203"/>
                <a:gd name="T4" fmla="*/ 26816 w 172"/>
                <a:gd name="T5" fmla="*/ 2034264 h 203"/>
                <a:gd name="T6" fmla="*/ 26229 w 172"/>
                <a:gd name="T7" fmla="*/ 2306163 h 203"/>
                <a:gd name="T8" fmla="*/ 25007 w 172"/>
                <a:gd name="T9" fmla="*/ 2223037 h 203"/>
                <a:gd name="T10" fmla="*/ 24824 w 172"/>
                <a:gd name="T11" fmla="*/ 2290883 h 203"/>
                <a:gd name="T12" fmla="*/ 23678 w 172"/>
                <a:gd name="T13" fmla="*/ 2262225 h 203"/>
                <a:gd name="T14" fmla="*/ 23678 w 172"/>
                <a:gd name="T15" fmla="*/ 2306163 h 203"/>
                <a:gd name="T16" fmla="*/ 21300 w 172"/>
                <a:gd name="T17" fmla="*/ 2143697 h 203"/>
                <a:gd name="T18" fmla="*/ 19728 w 172"/>
                <a:gd name="T19" fmla="*/ 2034264 h 203"/>
                <a:gd name="T20" fmla="*/ 18407 w 172"/>
                <a:gd name="T21" fmla="*/ 1934317 h 203"/>
                <a:gd name="T22" fmla="*/ 16916 w 172"/>
                <a:gd name="T23" fmla="*/ 1830637 h 203"/>
                <a:gd name="T24" fmla="*/ 15668 w 172"/>
                <a:gd name="T25" fmla="*/ 1733747 h 203"/>
                <a:gd name="T26" fmla="*/ 14619 w 172"/>
                <a:gd name="T27" fmla="*/ 1582174 h 203"/>
                <a:gd name="T28" fmla="*/ 13872 w 172"/>
                <a:gd name="T29" fmla="*/ 1426056 h 203"/>
                <a:gd name="T30" fmla="*/ 13141 w 172"/>
                <a:gd name="T31" fmla="*/ 1358944 h 203"/>
                <a:gd name="T32" fmla="*/ 11974 w 172"/>
                <a:gd name="T33" fmla="*/ 1239402 h 203"/>
                <a:gd name="T34" fmla="*/ 10671 w 172"/>
                <a:gd name="T35" fmla="*/ 1066457 h 203"/>
                <a:gd name="T36" fmla="*/ 9510 w 172"/>
                <a:gd name="T37" fmla="*/ 944737 h 203"/>
                <a:gd name="T38" fmla="*/ 9119 w 172"/>
                <a:gd name="T39" fmla="*/ 810694 h 203"/>
                <a:gd name="T40" fmla="*/ 7186 w 172"/>
                <a:gd name="T41" fmla="*/ 663069 h 203"/>
                <a:gd name="T42" fmla="*/ 5593 w 172"/>
                <a:gd name="T43" fmla="*/ 512314 h 203"/>
                <a:gd name="T44" fmla="*/ 3372 w 172"/>
                <a:gd name="T45" fmla="*/ 378226 h 203"/>
                <a:gd name="T46" fmla="*/ 1342 w 172"/>
                <a:gd name="T47" fmla="*/ 240721 h 203"/>
                <a:gd name="T48" fmla="*/ 0 w 172"/>
                <a:gd name="T49" fmla="*/ 0 h 203"/>
                <a:gd name="T50" fmla="*/ 1896 w 172"/>
                <a:gd name="T51" fmla="*/ 2 h 203"/>
                <a:gd name="T52" fmla="*/ 3701 w 172"/>
                <a:gd name="T53" fmla="*/ 54484 h 203"/>
                <a:gd name="T54" fmla="*/ 5593 w 172"/>
                <a:gd name="T55" fmla="*/ 83296 h 203"/>
                <a:gd name="T56" fmla="*/ 7387 w 172"/>
                <a:gd name="T57" fmla="*/ 261045 h 203"/>
                <a:gd name="T58" fmla="*/ 8218 w 172"/>
                <a:gd name="T59" fmla="*/ 297640 h 203"/>
                <a:gd name="T60" fmla="*/ 10232 w 172"/>
                <a:gd name="T61" fmla="*/ 433008 h 203"/>
                <a:gd name="T62" fmla="*/ 12444 w 172"/>
                <a:gd name="T63" fmla="*/ 590202 h 203"/>
                <a:gd name="T64" fmla="*/ 14619 w 172"/>
                <a:gd name="T65" fmla="*/ 729757 h 203"/>
                <a:gd name="T66" fmla="*/ 14343 w 172"/>
                <a:gd name="T67" fmla="*/ 663069 h 203"/>
                <a:gd name="T68" fmla="*/ 16545 w 172"/>
                <a:gd name="T69" fmla="*/ 810694 h 203"/>
                <a:gd name="T70" fmla="*/ 17581 w 172"/>
                <a:gd name="T71" fmla="*/ 912046 h 203"/>
                <a:gd name="T72" fmla="*/ 20423 w 172"/>
                <a:gd name="T73" fmla="*/ 1013711 h 203"/>
                <a:gd name="T74" fmla="*/ 20423 w 172"/>
                <a:gd name="T75" fmla="*/ 1013711 h 203"/>
                <a:gd name="T76" fmla="*/ 22123 w 172"/>
                <a:gd name="T77" fmla="*/ 1127702 h 203"/>
                <a:gd name="T78" fmla="*/ 20654 w 172"/>
                <a:gd name="T79" fmla="*/ 1196748 h 203"/>
                <a:gd name="T80" fmla="*/ 20993 w 172"/>
                <a:gd name="T81" fmla="*/ 1197724 h 203"/>
                <a:gd name="T82" fmla="*/ 20654 w 172"/>
                <a:gd name="T83" fmla="*/ 1239402 h 203"/>
                <a:gd name="T84" fmla="*/ 21300 w 172"/>
                <a:gd name="T85" fmla="*/ 1294202 h 203"/>
                <a:gd name="T86" fmla="*/ 23176 w 172"/>
                <a:gd name="T87" fmla="*/ 1347183 h 203"/>
                <a:gd name="T88" fmla="*/ 23678 w 172"/>
                <a:gd name="T89" fmla="*/ 1480555 h 203"/>
                <a:gd name="T90" fmla="*/ 23901 w 172"/>
                <a:gd name="T91" fmla="*/ 1532463 h 203"/>
                <a:gd name="T92" fmla="*/ 23901 w 172"/>
                <a:gd name="T93" fmla="*/ 1625972 h 203"/>
                <a:gd name="T94" fmla="*/ 26229 w 172"/>
                <a:gd name="T95" fmla="*/ 1625972 h 203"/>
                <a:gd name="T96" fmla="*/ 27308 w 172"/>
                <a:gd name="T97" fmla="*/ 1780934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2"/>
                <a:gd name="T148" fmla="*/ 0 h 203"/>
                <a:gd name="T149" fmla="*/ 172 w 172"/>
                <a:gd name="T150" fmla="*/ 203 h 2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2" h="203">
                  <a:moveTo>
                    <a:pt x="172" y="156"/>
                  </a:moveTo>
                  <a:lnTo>
                    <a:pt x="170" y="158"/>
                  </a:lnTo>
                  <a:lnTo>
                    <a:pt x="168" y="179"/>
                  </a:lnTo>
                  <a:lnTo>
                    <a:pt x="165" y="203"/>
                  </a:lnTo>
                  <a:lnTo>
                    <a:pt x="158" y="196"/>
                  </a:lnTo>
                  <a:lnTo>
                    <a:pt x="156" y="201"/>
                  </a:lnTo>
                  <a:lnTo>
                    <a:pt x="149" y="198"/>
                  </a:lnTo>
                  <a:lnTo>
                    <a:pt x="149" y="203"/>
                  </a:lnTo>
                  <a:lnTo>
                    <a:pt x="135" y="189"/>
                  </a:lnTo>
                  <a:lnTo>
                    <a:pt x="125" y="179"/>
                  </a:lnTo>
                  <a:lnTo>
                    <a:pt x="116" y="170"/>
                  </a:lnTo>
                  <a:lnTo>
                    <a:pt x="106" y="161"/>
                  </a:lnTo>
                  <a:lnTo>
                    <a:pt x="99" y="153"/>
                  </a:lnTo>
                  <a:lnTo>
                    <a:pt x="92" y="139"/>
                  </a:lnTo>
                  <a:lnTo>
                    <a:pt x="87" y="125"/>
                  </a:lnTo>
                  <a:lnTo>
                    <a:pt x="83" y="120"/>
                  </a:lnTo>
                  <a:lnTo>
                    <a:pt x="76" y="109"/>
                  </a:lnTo>
                  <a:lnTo>
                    <a:pt x="68" y="94"/>
                  </a:lnTo>
                  <a:lnTo>
                    <a:pt x="61" y="83"/>
                  </a:lnTo>
                  <a:lnTo>
                    <a:pt x="57" y="71"/>
                  </a:lnTo>
                  <a:lnTo>
                    <a:pt x="45" y="59"/>
                  </a:lnTo>
                  <a:lnTo>
                    <a:pt x="35" y="45"/>
                  </a:lnTo>
                  <a:lnTo>
                    <a:pt x="21" y="33"/>
                  </a:lnTo>
                  <a:lnTo>
                    <a:pt x="9" y="21"/>
                  </a:lnTo>
                  <a:lnTo>
                    <a:pt x="0" y="0"/>
                  </a:lnTo>
                  <a:lnTo>
                    <a:pt x="12" y="2"/>
                  </a:lnTo>
                  <a:lnTo>
                    <a:pt x="23" y="5"/>
                  </a:lnTo>
                  <a:lnTo>
                    <a:pt x="35" y="7"/>
                  </a:lnTo>
                  <a:lnTo>
                    <a:pt x="47" y="23"/>
                  </a:lnTo>
                  <a:lnTo>
                    <a:pt x="52" y="26"/>
                  </a:lnTo>
                  <a:lnTo>
                    <a:pt x="64" y="38"/>
                  </a:lnTo>
                  <a:lnTo>
                    <a:pt x="78" y="52"/>
                  </a:lnTo>
                  <a:lnTo>
                    <a:pt x="92" y="64"/>
                  </a:lnTo>
                  <a:lnTo>
                    <a:pt x="90" y="59"/>
                  </a:lnTo>
                  <a:lnTo>
                    <a:pt x="104" y="71"/>
                  </a:lnTo>
                  <a:lnTo>
                    <a:pt x="111" y="80"/>
                  </a:lnTo>
                  <a:lnTo>
                    <a:pt x="128" y="90"/>
                  </a:lnTo>
                  <a:lnTo>
                    <a:pt x="139" y="99"/>
                  </a:lnTo>
                  <a:lnTo>
                    <a:pt x="130" y="104"/>
                  </a:lnTo>
                  <a:lnTo>
                    <a:pt x="132" y="106"/>
                  </a:lnTo>
                  <a:lnTo>
                    <a:pt x="130" y="109"/>
                  </a:lnTo>
                  <a:lnTo>
                    <a:pt x="135" y="113"/>
                  </a:lnTo>
                  <a:lnTo>
                    <a:pt x="146" y="118"/>
                  </a:lnTo>
                  <a:lnTo>
                    <a:pt x="149" y="130"/>
                  </a:lnTo>
                  <a:lnTo>
                    <a:pt x="151" y="135"/>
                  </a:lnTo>
                  <a:lnTo>
                    <a:pt x="151" y="142"/>
                  </a:lnTo>
                  <a:lnTo>
                    <a:pt x="165" y="142"/>
                  </a:lnTo>
                  <a:lnTo>
                    <a:pt x="172" y="156"/>
                  </a:lnTo>
                  <a:close/>
                </a:path>
              </a:pathLst>
            </a:custGeom>
            <a:solidFill>
              <a:srgbClr val="E1E1E1"/>
            </a:solidFill>
            <a:ln w="3175">
              <a:solidFill>
                <a:srgbClr val="000000"/>
              </a:solidFill>
              <a:round/>
              <a:headEnd/>
              <a:tailEnd/>
            </a:ln>
          </p:spPr>
          <p:txBody>
            <a:bodyPr/>
            <a:lstStyle/>
            <a:p>
              <a:endParaRPr lang="en-US"/>
            </a:p>
          </p:txBody>
        </p:sp>
        <p:sp>
          <p:nvSpPr>
            <p:cNvPr id="40972" name="Freeform 3833"/>
            <p:cNvSpPr>
              <a:spLocks/>
            </p:cNvSpPr>
            <p:nvPr/>
          </p:nvSpPr>
          <p:spPr bwMode="auto">
            <a:xfrm>
              <a:off x="4826" y="2656"/>
              <a:ext cx="170" cy="194"/>
            </a:xfrm>
            <a:custGeom>
              <a:avLst/>
              <a:gdLst>
                <a:gd name="T0" fmla="*/ 12180 w 153"/>
                <a:gd name="T1" fmla="*/ 1937301 h 156"/>
                <a:gd name="T2" fmla="*/ 12732 w 153"/>
                <a:gd name="T3" fmla="*/ 1997056 h 156"/>
                <a:gd name="T4" fmla="*/ 14244 w 153"/>
                <a:gd name="T5" fmla="*/ 2106263 h 156"/>
                <a:gd name="T6" fmla="*/ 15333 w 153"/>
                <a:gd name="T7" fmla="*/ 2088003 h 156"/>
                <a:gd name="T8" fmla="*/ 15652 w 153"/>
                <a:gd name="T9" fmla="*/ 1679013 h 156"/>
                <a:gd name="T10" fmla="*/ 15792 w 153"/>
                <a:gd name="T11" fmla="*/ 1212858 h 156"/>
                <a:gd name="T12" fmla="*/ 15792 w 153"/>
                <a:gd name="T13" fmla="*/ 809375 h 156"/>
                <a:gd name="T14" fmla="*/ 14830 w 153"/>
                <a:gd name="T15" fmla="*/ 551012 h 156"/>
                <a:gd name="T16" fmla="*/ 10962 w 153"/>
                <a:gd name="T17" fmla="*/ 279248 h 156"/>
                <a:gd name="T18" fmla="*/ 8318 w 153"/>
                <a:gd name="T19" fmla="*/ 532442 h 156"/>
                <a:gd name="T20" fmla="*/ 6090 w 153"/>
                <a:gd name="T21" fmla="*/ 685233 h 156"/>
                <a:gd name="T22" fmla="*/ 5347 w 153"/>
                <a:gd name="T23" fmla="*/ 624770 h 156"/>
                <a:gd name="T24" fmla="*/ 4812 w 153"/>
                <a:gd name="T25" fmla="*/ 196914 h 156"/>
                <a:gd name="T26" fmla="*/ 3467 w 153"/>
                <a:gd name="T27" fmla="*/ 42809 h 156"/>
                <a:gd name="T28" fmla="*/ 2 w 153"/>
                <a:gd name="T29" fmla="*/ 180566 h 156"/>
                <a:gd name="T30" fmla="*/ 1088 w 153"/>
                <a:gd name="T31" fmla="*/ 347270 h 156"/>
                <a:gd name="T32" fmla="*/ 3467 w 153"/>
                <a:gd name="T33" fmla="*/ 480259 h 156"/>
                <a:gd name="T34" fmla="*/ 4331 w 153"/>
                <a:gd name="T35" fmla="*/ 532442 h 156"/>
                <a:gd name="T36" fmla="*/ 4014 w 153"/>
                <a:gd name="T37" fmla="*/ 551012 h 156"/>
                <a:gd name="T38" fmla="*/ 2134 w 153"/>
                <a:gd name="T39" fmla="*/ 624770 h 156"/>
                <a:gd name="T40" fmla="*/ 2841 w 153"/>
                <a:gd name="T41" fmla="*/ 830569 h 156"/>
                <a:gd name="T42" fmla="*/ 3467 w 153"/>
                <a:gd name="T43" fmla="*/ 966217 h 156"/>
                <a:gd name="T44" fmla="*/ 4014 w 153"/>
                <a:gd name="T45" fmla="*/ 863043 h 156"/>
                <a:gd name="T46" fmla="*/ 5869 w 153"/>
                <a:gd name="T47" fmla="*/ 932614 h 156"/>
                <a:gd name="T48" fmla="*/ 6913 w 153"/>
                <a:gd name="T49" fmla="*/ 1073271 h 156"/>
                <a:gd name="T50" fmla="*/ 9432 w 153"/>
                <a:gd name="T51" fmla="*/ 1212858 h 156"/>
                <a:gd name="T52" fmla="*/ 11047 w 153"/>
                <a:gd name="T53" fmla="*/ 1398374 h 156"/>
                <a:gd name="T54" fmla="*/ 12274 w 153"/>
                <a:gd name="T55" fmla="*/ 1739004 h 156"/>
                <a:gd name="T56" fmla="*/ 12732 w 153"/>
                <a:gd name="T57" fmla="*/ 1776390 h 156"/>
                <a:gd name="T58" fmla="*/ 12180 w 153"/>
                <a:gd name="T59" fmla="*/ 1875704 h 156"/>
                <a:gd name="T60" fmla="*/ 9942 w 153"/>
                <a:gd name="T61" fmla="*/ 2088003 h 156"/>
                <a:gd name="T62" fmla="*/ 12180 w 153"/>
                <a:gd name="T63" fmla="*/ 1903829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3"/>
                <a:gd name="T97" fmla="*/ 0 h 156"/>
                <a:gd name="T98" fmla="*/ 153 w 153"/>
                <a:gd name="T99" fmla="*/ 156 h 1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3" h="156">
                  <a:moveTo>
                    <a:pt x="118" y="130"/>
                  </a:moveTo>
                  <a:lnTo>
                    <a:pt x="118" y="133"/>
                  </a:lnTo>
                  <a:lnTo>
                    <a:pt x="118" y="140"/>
                  </a:lnTo>
                  <a:lnTo>
                    <a:pt x="123" y="137"/>
                  </a:lnTo>
                  <a:lnTo>
                    <a:pt x="134" y="135"/>
                  </a:lnTo>
                  <a:lnTo>
                    <a:pt x="139" y="144"/>
                  </a:lnTo>
                  <a:lnTo>
                    <a:pt x="146" y="156"/>
                  </a:lnTo>
                  <a:lnTo>
                    <a:pt x="149" y="142"/>
                  </a:lnTo>
                  <a:lnTo>
                    <a:pt x="151" y="128"/>
                  </a:lnTo>
                  <a:lnTo>
                    <a:pt x="151" y="114"/>
                  </a:lnTo>
                  <a:lnTo>
                    <a:pt x="153" y="97"/>
                  </a:lnTo>
                  <a:lnTo>
                    <a:pt x="153" y="83"/>
                  </a:lnTo>
                  <a:lnTo>
                    <a:pt x="153" y="69"/>
                  </a:lnTo>
                  <a:lnTo>
                    <a:pt x="153" y="55"/>
                  </a:lnTo>
                  <a:lnTo>
                    <a:pt x="153" y="38"/>
                  </a:lnTo>
                  <a:lnTo>
                    <a:pt x="144" y="38"/>
                  </a:lnTo>
                  <a:lnTo>
                    <a:pt x="125" y="29"/>
                  </a:lnTo>
                  <a:lnTo>
                    <a:pt x="106" y="19"/>
                  </a:lnTo>
                  <a:lnTo>
                    <a:pt x="94" y="29"/>
                  </a:lnTo>
                  <a:lnTo>
                    <a:pt x="80" y="36"/>
                  </a:lnTo>
                  <a:lnTo>
                    <a:pt x="63" y="55"/>
                  </a:lnTo>
                  <a:lnTo>
                    <a:pt x="59" y="47"/>
                  </a:lnTo>
                  <a:lnTo>
                    <a:pt x="52" y="38"/>
                  </a:lnTo>
                  <a:lnTo>
                    <a:pt x="52" y="43"/>
                  </a:lnTo>
                  <a:lnTo>
                    <a:pt x="47" y="24"/>
                  </a:lnTo>
                  <a:lnTo>
                    <a:pt x="47" y="14"/>
                  </a:lnTo>
                  <a:lnTo>
                    <a:pt x="47" y="7"/>
                  </a:lnTo>
                  <a:lnTo>
                    <a:pt x="33" y="3"/>
                  </a:lnTo>
                  <a:lnTo>
                    <a:pt x="16" y="0"/>
                  </a:lnTo>
                  <a:lnTo>
                    <a:pt x="2" y="12"/>
                  </a:lnTo>
                  <a:lnTo>
                    <a:pt x="0" y="19"/>
                  </a:lnTo>
                  <a:lnTo>
                    <a:pt x="11" y="24"/>
                  </a:lnTo>
                  <a:lnTo>
                    <a:pt x="21" y="33"/>
                  </a:lnTo>
                  <a:lnTo>
                    <a:pt x="33" y="33"/>
                  </a:lnTo>
                  <a:lnTo>
                    <a:pt x="44" y="33"/>
                  </a:lnTo>
                  <a:lnTo>
                    <a:pt x="42" y="36"/>
                  </a:lnTo>
                  <a:lnTo>
                    <a:pt x="40" y="38"/>
                  </a:lnTo>
                  <a:lnTo>
                    <a:pt x="35" y="38"/>
                  </a:lnTo>
                  <a:lnTo>
                    <a:pt x="21" y="43"/>
                  </a:lnTo>
                  <a:lnTo>
                    <a:pt x="14" y="45"/>
                  </a:lnTo>
                  <a:lnTo>
                    <a:pt x="28" y="57"/>
                  </a:lnTo>
                  <a:lnTo>
                    <a:pt x="26" y="64"/>
                  </a:lnTo>
                  <a:lnTo>
                    <a:pt x="33" y="66"/>
                  </a:lnTo>
                  <a:lnTo>
                    <a:pt x="44" y="47"/>
                  </a:lnTo>
                  <a:lnTo>
                    <a:pt x="40" y="59"/>
                  </a:lnTo>
                  <a:lnTo>
                    <a:pt x="54" y="64"/>
                  </a:lnTo>
                  <a:lnTo>
                    <a:pt x="56" y="64"/>
                  </a:lnTo>
                  <a:lnTo>
                    <a:pt x="56" y="69"/>
                  </a:lnTo>
                  <a:lnTo>
                    <a:pt x="68" y="73"/>
                  </a:lnTo>
                  <a:lnTo>
                    <a:pt x="80" y="78"/>
                  </a:lnTo>
                  <a:lnTo>
                    <a:pt x="92" y="83"/>
                  </a:lnTo>
                  <a:lnTo>
                    <a:pt x="104" y="85"/>
                  </a:lnTo>
                  <a:lnTo>
                    <a:pt x="108" y="95"/>
                  </a:lnTo>
                  <a:lnTo>
                    <a:pt x="118" y="114"/>
                  </a:lnTo>
                  <a:lnTo>
                    <a:pt x="120" y="118"/>
                  </a:lnTo>
                  <a:lnTo>
                    <a:pt x="113" y="118"/>
                  </a:lnTo>
                  <a:lnTo>
                    <a:pt x="123" y="121"/>
                  </a:lnTo>
                  <a:lnTo>
                    <a:pt x="115" y="123"/>
                  </a:lnTo>
                  <a:lnTo>
                    <a:pt x="118" y="128"/>
                  </a:lnTo>
                  <a:lnTo>
                    <a:pt x="106" y="125"/>
                  </a:lnTo>
                  <a:lnTo>
                    <a:pt x="97" y="142"/>
                  </a:lnTo>
                  <a:lnTo>
                    <a:pt x="111" y="142"/>
                  </a:lnTo>
                  <a:lnTo>
                    <a:pt x="118" y="130"/>
                  </a:lnTo>
                  <a:close/>
                </a:path>
              </a:pathLst>
            </a:custGeom>
            <a:solidFill>
              <a:srgbClr val="E1E1E1"/>
            </a:solidFill>
            <a:ln w="3175">
              <a:solidFill>
                <a:srgbClr val="000000"/>
              </a:solidFill>
              <a:round/>
              <a:headEnd/>
              <a:tailEnd/>
            </a:ln>
          </p:spPr>
          <p:txBody>
            <a:bodyPr/>
            <a:lstStyle/>
            <a:p>
              <a:endParaRPr lang="en-US"/>
            </a:p>
          </p:txBody>
        </p:sp>
        <p:sp>
          <p:nvSpPr>
            <p:cNvPr id="40973" name="Freeform 3834"/>
            <p:cNvSpPr>
              <a:spLocks/>
            </p:cNvSpPr>
            <p:nvPr/>
          </p:nvSpPr>
          <p:spPr bwMode="auto">
            <a:xfrm>
              <a:off x="4610" y="2613"/>
              <a:ext cx="113" cy="161"/>
            </a:xfrm>
            <a:custGeom>
              <a:avLst/>
              <a:gdLst>
                <a:gd name="T0" fmla="*/ 14117 w 101"/>
                <a:gd name="T1" fmla="*/ 2 h 130"/>
                <a:gd name="T2" fmla="*/ 13542 w 101"/>
                <a:gd name="T3" fmla="*/ 0 h 130"/>
                <a:gd name="T4" fmla="*/ 11278 w 101"/>
                <a:gd name="T5" fmla="*/ 169183 h 130"/>
                <a:gd name="T6" fmla="*/ 8515 w 101"/>
                <a:gd name="T7" fmla="*/ 156816 h 130"/>
                <a:gd name="T8" fmla="*/ 5517 w 101"/>
                <a:gd name="T9" fmla="*/ 89065 h 130"/>
                <a:gd name="T10" fmla="*/ 4633 w 101"/>
                <a:gd name="T11" fmla="*/ 89065 h 130"/>
                <a:gd name="T12" fmla="*/ 3521 w 101"/>
                <a:gd name="T13" fmla="*/ 169183 h 130"/>
                <a:gd name="T14" fmla="*/ 3147 w 101"/>
                <a:gd name="T15" fmla="*/ 169183 h 130"/>
                <a:gd name="T16" fmla="*/ 1988 w 101"/>
                <a:gd name="T17" fmla="*/ 344432 h 130"/>
                <a:gd name="T18" fmla="*/ 2224 w 101"/>
                <a:gd name="T19" fmla="*/ 507867 h 130"/>
                <a:gd name="T20" fmla="*/ 1988 w 101"/>
                <a:gd name="T21" fmla="*/ 507867 h 130"/>
                <a:gd name="T22" fmla="*/ 915 w 101"/>
                <a:gd name="T23" fmla="*/ 712156 h 130"/>
                <a:gd name="T24" fmla="*/ 0 w 101"/>
                <a:gd name="T25" fmla="*/ 912704 h 130"/>
                <a:gd name="T26" fmla="*/ 2 w 101"/>
                <a:gd name="T27" fmla="*/ 1126672 h 130"/>
                <a:gd name="T28" fmla="*/ 1146 w 101"/>
                <a:gd name="T29" fmla="*/ 1138616 h 130"/>
                <a:gd name="T30" fmla="*/ 1146 w 101"/>
                <a:gd name="T31" fmla="*/ 1292113 h 130"/>
                <a:gd name="T32" fmla="*/ 1146 w 101"/>
                <a:gd name="T33" fmla="*/ 1436095 h 130"/>
                <a:gd name="T34" fmla="*/ 1146 w 101"/>
                <a:gd name="T35" fmla="*/ 1584859 h 130"/>
                <a:gd name="T36" fmla="*/ 3147 w 101"/>
                <a:gd name="T37" fmla="*/ 1530852 h 130"/>
                <a:gd name="T38" fmla="*/ 3147 w 101"/>
                <a:gd name="T39" fmla="*/ 1292113 h 130"/>
                <a:gd name="T40" fmla="*/ 2813 w 101"/>
                <a:gd name="T41" fmla="*/ 1003498 h 130"/>
                <a:gd name="T42" fmla="*/ 4633 w 101"/>
                <a:gd name="T43" fmla="*/ 912704 h 130"/>
                <a:gd name="T44" fmla="*/ 4633 w 101"/>
                <a:gd name="T45" fmla="*/ 1033298 h 130"/>
                <a:gd name="T46" fmla="*/ 4880 w 101"/>
                <a:gd name="T47" fmla="*/ 1138616 h 130"/>
                <a:gd name="T48" fmla="*/ 5517 w 101"/>
                <a:gd name="T49" fmla="*/ 1267672 h 130"/>
                <a:gd name="T50" fmla="*/ 6172 w 101"/>
                <a:gd name="T51" fmla="*/ 1374994 h 130"/>
                <a:gd name="T52" fmla="*/ 6835 w 101"/>
                <a:gd name="T53" fmla="*/ 1374994 h 130"/>
                <a:gd name="T54" fmla="*/ 8251 w 101"/>
                <a:gd name="T55" fmla="*/ 1292113 h 130"/>
                <a:gd name="T56" fmla="*/ 8643 w 101"/>
                <a:gd name="T57" fmla="*/ 1267672 h 130"/>
                <a:gd name="T58" fmla="*/ 7345 w 101"/>
                <a:gd name="T59" fmla="*/ 1092296 h 130"/>
                <a:gd name="T60" fmla="*/ 7725 w 101"/>
                <a:gd name="T61" fmla="*/ 1033298 h 130"/>
                <a:gd name="T62" fmla="*/ 6835 w 101"/>
                <a:gd name="T63" fmla="*/ 881978 h 130"/>
                <a:gd name="T64" fmla="*/ 5517 w 101"/>
                <a:gd name="T65" fmla="*/ 742356 h 130"/>
                <a:gd name="T66" fmla="*/ 6172 w 101"/>
                <a:gd name="T67" fmla="*/ 742356 h 130"/>
                <a:gd name="T68" fmla="*/ 7725 w 101"/>
                <a:gd name="T69" fmla="*/ 666139 h 130"/>
                <a:gd name="T70" fmla="*/ 9527 w 101"/>
                <a:gd name="T71" fmla="*/ 543974 h 130"/>
                <a:gd name="T72" fmla="*/ 10286 w 101"/>
                <a:gd name="T73" fmla="*/ 543974 h 130"/>
                <a:gd name="T74" fmla="*/ 9794 w 101"/>
                <a:gd name="T75" fmla="*/ 459843 h 130"/>
                <a:gd name="T76" fmla="*/ 8643 w 101"/>
                <a:gd name="T77" fmla="*/ 492913 h 130"/>
                <a:gd name="T78" fmla="*/ 6172 w 101"/>
                <a:gd name="T79" fmla="*/ 543974 h 130"/>
                <a:gd name="T80" fmla="*/ 4633 w 101"/>
                <a:gd name="T81" fmla="*/ 666139 h 130"/>
                <a:gd name="T82" fmla="*/ 2488 w 101"/>
                <a:gd name="T83" fmla="*/ 426566 h 130"/>
                <a:gd name="T84" fmla="*/ 3521 w 101"/>
                <a:gd name="T85" fmla="*/ 240523 h 130"/>
                <a:gd name="T86" fmla="*/ 6592 w 101"/>
                <a:gd name="T87" fmla="*/ 259491 h 130"/>
                <a:gd name="T88" fmla="*/ 9527 w 101"/>
                <a:gd name="T89" fmla="*/ 278113 h 130"/>
                <a:gd name="T90" fmla="*/ 12875 w 101"/>
                <a:gd name="T91" fmla="*/ 240523 h 130"/>
                <a:gd name="T92" fmla="*/ 14117 w 101"/>
                <a:gd name="T93" fmla="*/ 2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
                <a:gd name="T142" fmla="*/ 0 h 130"/>
                <a:gd name="T143" fmla="*/ 101 w 101"/>
                <a:gd name="T144" fmla="*/ 130 h 1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 h="130">
                  <a:moveTo>
                    <a:pt x="101" y="2"/>
                  </a:moveTo>
                  <a:lnTo>
                    <a:pt x="97" y="0"/>
                  </a:lnTo>
                  <a:lnTo>
                    <a:pt x="80" y="14"/>
                  </a:lnTo>
                  <a:lnTo>
                    <a:pt x="61" y="12"/>
                  </a:lnTo>
                  <a:lnTo>
                    <a:pt x="40" y="7"/>
                  </a:lnTo>
                  <a:lnTo>
                    <a:pt x="33" y="7"/>
                  </a:lnTo>
                  <a:lnTo>
                    <a:pt x="26" y="14"/>
                  </a:lnTo>
                  <a:lnTo>
                    <a:pt x="23" y="14"/>
                  </a:lnTo>
                  <a:lnTo>
                    <a:pt x="14" y="28"/>
                  </a:lnTo>
                  <a:lnTo>
                    <a:pt x="16" y="42"/>
                  </a:lnTo>
                  <a:lnTo>
                    <a:pt x="14" y="42"/>
                  </a:lnTo>
                  <a:lnTo>
                    <a:pt x="7" y="59"/>
                  </a:lnTo>
                  <a:lnTo>
                    <a:pt x="0" y="75"/>
                  </a:lnTo>
                  <a:lnTo>
                    <a:pt x="2" y="92"/>
                  </a:lnTo>
                  <a:lnTo>
                    <a:pt x="9" y="94"/>
                  </a:lnTo>
                  <a:lnTo>
                    <a:pt x="9" y="106"/>
                  </a:lnTo>
                  <a:lnTo>
                    <a:pt x="9" y="118"/>
                  </a:lnTo>
                  <a:lnTo>
                    <a:pt x="9" y="130"/>
                  </a:lnTo>
                  <a:lnTo>
                    <a:pt x="23" y="125"/>
                  </a:lnTo>
                  <a:lnTo>
                    <a:pt x="23" y="106"/>
                  </a:lnTo>
                  <a:lnTo>
                    <a:pt x="21" y="82"/>
                  </a:lnTo>
                  <a:lnTo>
                    <a:pt x="33" y="75"/>
                  </a:lnTo>
                  <a:lnTo>
                    <a:pt x="33" y="85"/>
                  </a:lnTo>
                  <a:lnTo>
                    <a:pt x="35" y="94"/>
                  </a:lnTo>
                  <a:lnTo>
                    <a:pt x="40" y="104"/>
                  </a:lnTo>
                  <a:lnTo>
                    <a:pt x="45" y="113"/>
                  </a:lnTo>
                  <a:lnTo>
                    <a:pt x="49" y="113"/>
                  </a:lnTo>
                  <a:lnTo>
                    <a:pt x="59" y="106"/>
                  </a:lnTo>
                  <a:lnTo>
                    <a:pt x="63" y="104"/>
                  </a:lnTo>
                  <a:lnTo>
                    <a:pt x="52" y="90"/>
                  </a:lnTo>
                  <a:lnTo>
                    <a:pt x="56" y="85"/>
                  </a:lnTo>
                  <a:lnTo>
                    <a:pt x="49" y="73"/>
                  </a:lnTo>
                  <a:lnTo>
                    <a:pt x="40" y="61"/>
                  </a:lnTo>
                  <a:lnTo>
                    <a:pt x="45" y="61"/>
                  </a:lnTo>
                  <a:lnTo>
                    <a:pt x="56" y="54"/>
                  </a:lnTo>
                  <a:lnTo>
                    <a:pt x="68" y="45"/>
                  </a:lnTo>
                  <a:lnTo>
                    <a:pt x="73" y="45"/>
                  </a:lnTo>
                  <a:lnTo>
                    <a:pt x="71" y="38"/>
                  </a:lnTo>
                  <a:lnTo>
                    <a:pt x="63" y="40"/>
                  </a:lnTo>
                  <a:lnTo>
                    <a:pt x="45" y="45"/>
                  </a:lnTo>
                  <a:lnTo>
                    <a:pt x="33" y="54"/>
                  </a:lnTo>
                  <a:lnTo>
                    <a:pt x="18" y="35"/>
                  </a:lnTo>
                  <a:lnTo>
                    <a:pt x="26" y="19"/>
                  </a:lnTo>
                  <a:lnTo>
                    <a:pt x="47" y="21"/>
                  </a:lnTo>
                  <a:lnTo>
                    <a:pt x="68" y="23"/>
                  </a:lnTo>
                  <a:lnTo>
                    <a:pt x="92" y="19"/>
                  </a:lnTo>
                  <a:lnTo>
                    <a:pt x="101" y="2"/>
                  </a:lnTo>
                  <a:close/>
                </a:path>
              </a:pathLst>
            </a:custGeom>
            <a:solidFill>
              <a:srgbClr val="E1E1E1"/>
            </a:solidFill>
            <a:ln w="3175">
              <a:solidFill>
                <a:srgbClr val="000000"/>
              </a:solidFill>
              <a:round/>
              <a:headEnd/>
              <a:tailEnd/>
            </a:ln>
          </p:spPr>
          <p:txBody>
            <a:bodyPr/>
            <a:lstStyle/>
            <a:p>
              <a:endParaRPr lang="en-US"/>
            </a:p>
          </p:txBody>
        </p:sp>
        <p:sp>
          <p:nvSpPr>
            <p:cNvPr id="40974" name="Freeform 3835"/>
            <p:cNvSpPr>
              <a:spLocks/>
            </p:cNvSpPr>
            <p:nvPr/>
          </p:nvSpPr>
          <p:spPr bwMode="auto">
            <a:xfrm>
              <a:off x="4367" y="2779"/>
              <a:ext cx="160" cy="62"/>
            </a:xfrm>
            <a:custGeom>
              <a:avLst/>
              <a:gdLst>
                <a:gd name="T0" fmla="*/ 27175 w 142"/>
                <a:gd name="T1" fmla="*/ 642320 h 50"/>
                <a:gd name="T2" fmla="*/ 27175 w 142"/>
                <a:gd name="T3" fmla="*/ 620898 h 50"/>
                <a:gd name="T4" fmla="*/ 27175 w 142"/>
                <a:gd name="T5" fmla="*/ 432186 h 50"/>
                <a:gd name="T6" fmla="*/ 24909 w 142"/>
                <a:gd name="T7" fmla="*/ 432186 h 50"/>
                <a:gd name="T8" fmla="*/ 22695 w 142"/>
                <a:gd name="T9" fmla="*/ 389723 h 50"/>
                <a:gd name="T10" fmla="*/ 21564 w 142"/>
                <a:gd name="T11" fmla="*/ 251603 h 50"/>
                <a:gd name="T12" fmla="*/ 18115 w 142"/>
                <a:gd name="T13" fmla="*/ 202906 h 50"/>
                <a:gd name="T14" fmla="*/ 16860 w 142"/>
                <a:gd name="T15" fmla="*/ 131963 h 50"/>
                <a:gd name="T16" fmla="*/ 15865 w 142"/>
                <a:gd name="T17" fmla="*/ 219101 h 50"/>
                <a:gd name="T18" fmla="*/ 13280 w 142"/>
                <a:gd name="T19" fmla="*/ 219101 h 50"/>
                <a:gd name="T20" fmla="*/ 10900 w 142"/>
                <a:gd name="T21" fmla="*/ 219101 h 50"/>
                <a:gd name="T22" fmla="*/ 9842 w 142"/>
                <a:gd name="T23" fmla="*/ 131963 h 50"/>
                <a:gd name="T24" fmla="*/ 5802 w 142"/>
                <a:gd name="T25" fmla="*/ 39198 h 50"/>
                <a:gd name="T26" fmla="*/ 2455 w 142"/>
                <a:gd name="T27" fmla="*/ 0 h 50"/>
                <a:gd name="T28" fmla="*/ 1065 w 142"/>
                <a:gd name="T29" fmla="*/ 163634 h 50"/>
                <a:gd name="T30" fmla="*/ 0 w 142"/>
                <a:gd name="T31" fmla="*/ 202906 h 50"/>
                <a:gd name="T32" fmla="*/ 3171 w 142"/>
                <a:gd name="T33" fmla="*/ 251603 h 50"/>
                <a:gd name="T34" fmla="*/ 3171 w 142"/>
                <a:gd name="T35" fmla="*/ 277054 h 50"/>
                <a:gd name="T36" fmla="*/ 5802 w 142"/>
                <a:gd name="T37" fmla="*/ 336889 h 50"/>
                <a:gd name="T38" fmla="*/ 9283 w 142"/>
                <a:gd name="T39" fmla="*/ 389723 h 50"/>
                <a:gd name="T40" fmla="*/ 12282 w 142"/>
                <a:gd name="T41" fmla="*/ 432186 h 50"/>
                <a:gd name="T42" fmla="*/ 14963 w 142"/>
                <a:gd name="T43" fmla="*/ 483257 h 50"/>
                <a:gd name="T44" fmla="*/ 18568 w 142"/>
                <a:gd name="T45" fmla="*/ 528238 h 50"/>
                <a:gd name="T46" fmla="*/ 22695 w 142"/>
                <a:gd name="T47" fmla="*/ 550293 h 50"/>
                <a:gd name="T48" fmla="*/ 24909 w 142"/>
                <a:gd name="T49" fmla="*/ 586630 h 50"/>
                <a:gd name="T50" fmla="*/ 27175 w 142"/>
                <a:gd name="T51" fmla="*/ 642320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2"/>
                <a:gd name="T79" fmla="*/ 0 h 50"/>
                <a:gd name="T80" fmla="*/ 142 w 142"/>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2" h="50">
                  <a:moveTo>
                    <a:pt x="142" y="50"/>
                  </a:moveTo>
                  <a:lnTo>
                    <a:pt x="142" y="48"/>
                  </a:lnTo>
                  <a:lnTo>
                    <a:pt x="142" y="34"/>
                  </a:lnTo>
                  <a:lnTo>
                    <a:pt x="130" y="34"/>
                  </a:lnTo>
                  <a:lnTo>
                    <a:pt x="119" y="31"/>
                  </a:lnTo>
                  <a:lnTo>
                    <a:pt x="114" y="19"/>
                  </a:lnTo>
                  <a:lnTo>
                    <a:pt x="95" y="15"/>
                  </a:lnTo>
                  <a:lnTo>
                    <a:pt x="88" y="10"/>
                  </a:lnTo>
                  <a:lnTo>
                    <a:pt x="83" y="17"/>
                  </a:lnTo>
                  <a:lnTo>
                    <a:pt x="69" y="17"/>
                  </a:lnTo>
                  <a:lnTo>
                    <a:pt x="57" y="17"/>
                  </a:lnTo>
                  <a:lnTo>
                    <a:pt x="52" y="10"/>
                  </a:lnTo>
                  <a:lnTo>
                    <a:pt x="31" y="3"/>
                  </a:lnTo>
                  <a:lnTo>
                    <a:pt x="12" y="0"/>
                  </a:lnTo>
                  <a:lnTo>
                    <a:pt x="5" y="12"/>
                  </a:lnTo>
                  <a:lnTo>
                    <a:pt x="0" y="15"/>
                  </a:lnTo>
                  <a:lnTo>
                    <a:pt x="17" y="19"/>
                  </a:lnTo>
                  <a:lnTo>
                    <a:pt x="17" y="22"/>
                  </a:lnTo>
                  <a:lnTo>
                    <a:pt x="31" y="26"/>
                  </a:lnTo>
                  <a:lnTo>
                    <a:pt x="48" y="31"/>
                  </a:lnTo>
                  <a:lnTo>
                    <a:pt x="64" y="34"/>
                  </a:lnTo>
                  <a:lnTo>
                    <a:pt x="78" y="38"/>
                  </a:lnTo>
                  <a:lnTo>
                    <a:pt x="97" y="41"/>
                  </a:lnTo>
                  <a:lnTo>
                    <a:pt x="119" y="43"/>
                  </a:lnTo>
                  <a:lnTo>
                    <a:pt x="130" y="45"/>
                  </a:lnTo>
                  <a:lnTo>
                    <a:pt x="142" y="50"/>
                  </a:lnTo>
                  <a:close/>
                </a:path>
              </a:pathLst>
            </a:custGeom>
            <a:solidFill>
              <a:srgbClr val="E1E1E1"/>
            </a:solidFill>
            <a:ln w="3175">
              <a:solidFill>
                <a:srgbClr val="000000"/>
              </a:solidFill>
              <a:round/>
              <a:headEnd/>
              <a:tailEnd/>
            </a:ln>
          </p:spPr>
          <p:txBody>
            <a:bodyPr/>
            <a:lstStyle/>
            <a:p>
              <a:endParaRPr lang="en-US"/>
            </a:p>
          </p:txBody>
        </p:sp>
        <p:sp>
          <p:nvSpPr>
            <p:cNvPr id="40975" name="Freeform 3836"/>
            <p:cNvSpPr>
              <a:spLocks/>
            </p:cNvSpPr>
            <p:nvPr/>
          </p:nvSpPr>
          <p:spPr bwMode="auto">
            <a:xfrm>
              <a:off x="4684" y="2835"/>
              <a:ext cx="67" cy="40"/>
            </a:xfrm>
            <a:custGeom>
              <a:avLst/>
              <a:gdLst>
                <a:gd name="T0" fmla="*/ 3853 w 61"/>
                <a:gd name="T1" fmla="*/ 0 h 33"/>
                <a:gd name="T2" fmla="*/ 2415 w 61"/>
                <a:gd name="T3" fmla="*/ 0 h 33"/>
                <a:gd name="T4" fmla="*/ 1409 w 61"/>
                <a:gd name="T5" fmla="*/ 48552 h 33"/>
                <a:gd name="T6" fmla="*/ 447 w 61"/>
                <a:gd name="T7" fmla="*/ 79139 h 33"/>
                <a:gd name="T8" fmla="*/ 2 w 61"/>
                <a:gd name="T9" fmla="*/ 135035 h 33"/>
                <a:gd name="T10" fmla="*/ 0 w 61"/>
                <a:gd name="T11" fmla="*/ 147275 h 33"/>
                <a:gd name="T12" fmla="*/ 2 w 61"/>
                <a:gd name="T13" fmla="*/ 153988 h 33"/>
                <a:gd name="T14" fmla="*/ 1283 w 61"/>
                <a:gd name="T15" fmla="*/ 111404 h 33"/>
                <a:gd name="T16" fmla="*/ 2653 w 61"/>
                <a:gd name="T17" fmla="*/ 58851 h 33"/>
                <a:gd name="T18" fmla="*/ 3853 w 6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33"/>
                <a:gd name="T32" fmla="*/ 61 w 61"/>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33">
                  <a:moveTo>
                    <a:pt x="61" y="0"/>
                  </a:moveTo>
                  <a:lnTo>
                    <a:pt x="38" y="0"/>
                  </a:lnTo>
                  <a:lnTo>
                    <a:pt x="23" y="10"/>
                  </a:lnTo>
                  <a:lnTo>
                    <a:pt x="7" y="17"/>
                  </a:lnTo>
                  <a:lnTo>
                    <a:pt x="2" y="29"/>
                  </a:lnTo>
                  <a:lnTo>
                    <a:pt x="0" y="31"/>
                  </a:lnTo>
                  <a:lnTo>
                    <a:pt x="2" y="33"/>
                  </a:lnTo>
                  <a:lnTo>
                    <a:pt x="21" y="24"/>
                  </a:lnTo>
                  <a:lnTo>
                    <a:pt x="42" y="12"/>
                  </a:lnTo>
                  <a:lnTo>
                    <a:pt x="61" y="0"/>
                  </a:lnTo>
                  <a:close/>
                </a:path>
              </a:pathLst>
            </a:custGeom>
            <a:solidFill>
              <a:srgbClr val="E1E1E1"/>
            </a:solidFill>
            <a:ln w="3175">
              <a:solidFill>
                <a:srgbClr val="000000"/>
              </a:solidFill>
              <a:round/>
              <a:headEnd/>
              <a:tailEnd/>
            </a:ln>
          </p:spPr>
          <p:txBody>
            <a:bodyPr/>
            <a:lstStyle/>
            <a:p>
              <a:endParaRPr lang="en-US"/>
            </a:p>
          </p:txBody>
        </p:sp>
        <p:sp>
          <p:nvSpPr>
            <p:cNvPr id="40976" name="Freeform 3837"/>
            <p:cNvSpPr>
              <a:spLocks/>
            </p:cNvSpPr>
            <p:nvPr/>
          </p:nvSpPr>
          <p:spPr bwMode="auto">
            <a:xfrm>
              <a:off x="4762" y="2600"/>
              <a:ext cx="24" cy="69"/>
            </a:xfrm>
            <a:custGeom>
              <a:avLst/>
              <a:gdLst>
                <a:gd name="T0" fmla="*/ 7427 w 21"/>
                <a:gd name="T1" fmla="*/ 761744 h 55"/>
                <a:gd name="T2" fmla="*/ 4976 w 21"/>
                <a:gd name="T3" fmla="*/ 482673 h 55"/>
                <a:gd name="T4" fmla="*/ 6842 w 21"/>
                <a:gd name="T5" fmla="*/ 307513 h 55"/>
                <a:gd name="T6" fmla="*/ 4976 w 21"/>
                <a:gd name="T7" fmla="*/ 216898 h 55"/>
                <a:gd name="T8" fmla="*/ 3071 w 21"/>
                <a:gd name="T9" fmla="*/ 350160 h 55"/>
                <a:gd name="T10" fmla="*/ 1575 w 21"/>
                <a:gd name="T11" fmla="*/ 519097 h 55"/>
                <a:gd name="T12" fmla="*/ 1575 w 21"/>
                <a:gd name="T13" fmla="*/ 413773 h 55"/>
                <a:gd name="T14" fmla="*/ 2351 w 21"/>
                <a:gd name="T15" fmla="*/ 155742 h 55"/>
                <a:gd name="T16" fmla="*/ 2351 w 21"/>
                <a:gd name="T17" fmla="*/ 0 h 55"/>
                <a:gd name="T18" fmla="*/ 0 w 21"/>
                <a:gd name="T19" fmla="*/ 262899 h 55"/>
                <a:gd name="T20" fmla="*/ 2 w 21"/>
                <a:gd name="T21" fmla="*/ 519097 h 55"/>
                <a:gd name="T22" fmla="*/ 2 w 21"/>
                <a:gd name="T23" fmla="*/ 816999 h 55"/>
                <a:gd name="T24" fmla="*/ 4976 w 21"/>
                <a:gd name="T25" fmla="*/ 1195635 h 55"/>
                <a:gd name="T26" fmla="*/ 2351 w 21"/>
                <a:gd name="T27" fmla="*/ 691395 h 55"/>
                <a:gd name="T28" fmla="*/ 7427 w 21"/>
                <a:gd name="T29" fmla="*/ 761744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55"/>
                <a:gd name="T47" fmla="*/ 21 w 21"/>
                <a:gd name="T48" fmla="*/ 55 h 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55">
                  <a:moveTo>
                    <a:pt x="21" y="36"/>
                  </a:moveTo>
                  <a:lnTo>
                    <a:pt x="14" y="22"/>
                  </a:lnTo>
                  <a:lnTo>
                    <a:pt x="19" y="14"/>
                  </a:lnTo>
                  <a:lnTo>
                    <a:pt x="14" y="10"/>
                  </a:lnTo>
                  <a:lnTo>
                    <a:pt x="9" y="17"/>
                  </a:lnTo>
                  <a:lnTo>
                    <a:pt x="4" y="24"/>
                  </a:lnTo>
                  <a:lnTo>
                    <a:pt x="4" y="19"/>
                  </a:lnTo>
                  <a:lnTo>
                    <a:pt x="7" y="7"/>
                  </a:lnTo>
                  <a:lnTo>
                    <a:pt x="7" y="0"/>
                  </a:lnTo>
                  <a:lnTo>
                    <a:pt x="0" y="12"/>
                  </a:lnTo>
                  <a:lnTo>
                    <a:pt x="2" y="24"/>
                  </a:lnTo>
                  <a:lnTo>
                    <a:pt x="2" y="38"/>
                  </a:lnTo>
                  <a:lnTo>
                    <a:pt x="14" y="55"/>
                  </a:lnTo>
                  <a:lnTo>
                    <a:pt x="7" y="33"/>
                  </a:lnTo>
                  <a:lnTo>
                    <a:pt x="21" y="36"/>
                  </a:lnTo>
                  <a:close/>
                </a:path>
              </a:pathLst>
            </a:custGeom>
            <a:solidFill>
              <a:srgbClr val="E1E1E1"/>
            </a:solidFill>
            <a:ln w="3175">
              <a:solidFill>
                <a:srgbClr val="000000"/>
              </a:solidFill>
              <a:round/>
              <a:headEnd/>
              <a:tailEnd/>
            </a:ln>
          </p:spPr>
          <p:txBody>
            <a:bodyPr/>
            <a:lstStyle/>
            <a:p>
              <a:endParaRPr lang="en-US"/>
            </a:p>
          </p:txBody>
        </p:sp>
        <p:sp>
          <p:nvSpPr>
            <p:cNvPr id="40977" name="Freeform 3838"/>
            <p:cNvSpPr>
              <a:spLocks/>
            </p:cNvSpPr>
            <p:nvPr/>
          </p:nvSpPr>
          <p:spPr bwMode="auto">
            <a:xfrm>
              <a:off x="4770" y="2709"/>
              <a:ext cx="49" cy="24"/>
            </a:xfrm>
            <a:custGeom>
              <a:avLst/>
              <a:gdLst>
                <a:gd name="T0" fmla="*/ 1904 w 45"/>
                <a:gd name="T1" fmla="*/ 458472 h 19"/>
                <a:gd name="T2" fmla="*/ 1771 w 45"/>
                <a:gd name="T3" fmla="*/ 551339 h 19"/>
                <a:gd name="T4" fmla="*/ 975 w 45"/>
                <a:gd name="T5" fmla="*/ 268950 h 19"/>
                <a:gd name="T6" fmla="*/ 488 w 45"/>
                <a:gd name="T7" fmla="*/ 345544 h 19"/>
                <a:gd name="T8" fmla="*/ 0 w 45"/>
                <a:gd name="T9" fmla="*/ 212919 h 19"/>
                <a:gd name="T10" fmla="*/ 0 w 45"/>
                <a:gd name="T11" fmla="*/ 345544 h 19"/>
                <a:gd name="T12" fmla="*/ 0 w 45"/>
                <a:gd name="T13" fmla="*/ 112867 h 19"/>
                <a:gd name="T14" fmla="*/ 377 w 45"/>
                <a:gd name="T15" fmla="*/ 0 h 19"/>
                <a:gd name="T16" fmla="*/ 975 w 45"/>
                <a:gd name="T17" fmla="*/ 70738 h 19"/>
                <a:gd name="T18" fmla="*/ 1606 w 45"/>
                <a:gd name="T19" fmla="*/ 112867 h 19"/>
                <a:gd name="T20" fmla="*/ 1904 w 45"/>
                <a:gd name="T21" fmla="*/ 458472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9"/>
                <a:gd name="T35" fmla="*/ 45 w 45"/>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9">
                  <a:moveTo>
                    <a:pt x="45" y="16"/>
                  </a:moveTo>
                  <a:lnTo>
                    <a:pt x="42" y="19"/>
                  </a:lnTo>
                  <a:lnTo>
                    <a:pt x="24" y="9"/>
                  </a:lnTo>
                  <a:lnTo>
                    <a:pt x="12" y="12"/>
                  </a:lnTo>
                  <a:lnTo>
                    <a:pt x="0" y="7"/>
                  </a:lnTo>
                  <a:lnTo>
                    <a:pt x="0" y="12"/>
                  </a:lnTo>
                  <a:lnTo>
                    <a:pt x="0" y="4"/>
                  </a:lnTo>
                  <a:lnTo>
                    <a:pt x="9" y="0"/>
                  </a:lnTo>
                  <a:lnTo>
                    <a:pt x="24" y="2"/>
                  </a:lnTo>
                  <a:lnTo>
                    <a:pt x="38" y="4"/>
                  </a:lnTo>
                  <a:lnTo>
                    <a:pt x="45" y="16"/>
                  </a:lnTo>
                  <a:close/>
                </a:path>
              </a:pathLst>
            </a:custGeom>
            <a:solidFill>
              <a:srgbClr val="E1E1E1"/>
            </a:solidFill>
            <a:ln w="3175">
              <a:solidFill>
                <a:srgbClr val="000000"/>
              </a:solidFill>
              <a:round/>
              <a:headEnd/>
              <a:tailEnd/>
            </a:ln>
          </p:spPr>
          <p:txBody>
            <a:bodyPr/>
            <a:lstStyle/>
            <a:p>
              <a:endParaRPr lang="en-US"/>
            </a:p>
          </p:txBody>
        </p:sp>
        <p:sp>
          <p:nvSpPr>
            <p:cNvPr id="40978" name="Freeform 3839"/>
            <p:cNvSpPr>
              <a:spLocks/>
            </p:cNvSpPr>
            <p:nvPr/>
          </p:nvSpPr>
          <p:spPr bwMode="auto">
            <a:xfrm>
              <a:off x="4620" y="2830"/>
              <a:ext cx="57" cy="14"/>
            </a:xfrm>
            <a:custGeom>
              <a:avLst/>
              <a:gdLst>
                <a:gd name="T0" fmla="*/ 2975 w 52"/>
                <a:gd name="T1" fmla="*/ 103393 h 11"/>
                <a:gd name="T2" fmla="*/ 2714 w 52"/>
                <a:gd name="T3" fmla="*/ 0 h 11"/>
                <a:gd name="T4" fmla="*/ 2476 w 52"/>
                <a:gd name="T5" fmla="*/ 167479 h 11"/>
                <a:gd name="T6" fmla="*/ 1880 w 52"/>
                <a:gd name="T7" fmla="*/ 167479 h 11"/>
                <a:gd name="T8" fmla="*/ 1189 w 52"/>
                <a:gd name="T9" fmla="*/ 103393 h 11"/>
                <a:gd name="T10" fmla="*/ 411 w 52"/>
                <a:gd name="T11" fmla="*/ 103393 h 11"/>
                <a:gd name="T12" fmla="*/ 0 w 52"/>
                <a:gd name="T13" fmla="*/ 354634 h 11"/>
                <a:gd name="T14" fmla="*/ 411 w 52"/>
                <a:gd name="T15" fmla="*/ 451352 h 11"/>
                <a:gd name="T16" fmla="*/ 1358 w 52"/>
                <a:gd name="T17" fmla="*/ 354634 h 11"/>
                <a:gd name="T18" fmla="*/ 2150 w 52"/>
                <a:gd name="T19" fmla="*/ 354634 h 11"/>
                <a:gd name="T20" fmla="*/ 2975 w 52"/>
                <a:gd name="T21" fmla="*/ 103393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11"/>
                <a:gd name="T35" fmla="*/ 52 w 52"/>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11">
                  <a:moveTo>
                    <a:pt x="52" y="2"/>
                  </a:moveTo>
                  <a:lnTo>
                    <a:pt x="47" y="0"/>
                  </a:lnTo>
                  <a:lnTo>
                    <a:pt x="43" y="4"/>
                  </a:lnTo>
                  <a:lnTo>
                    <a:pt x="33" y="4"/>
                  </a:lnTo>
                  <a:lnTo>
                    <a:pt x="21" y="2"/>
                  </a:lnTo>
                  <a:lnTo>
                    <a:pt x="7" y="2"/>
                  </a:lnTo>
                  <a:lnTo>
                    <a:pt x="0" y="9"/>
                  </a:lnTo>
                  <a:lnTo>
                    <a:pt x="7" y="11"/>
                  </a:lnTo>
                  <a:lnTo>
                    <a:pt x="24" y="9"/>
                  </a:lnTo>
                  <a:lnTo>
                    <a:pt x="38" y="9"/>
                  </a:lnTo>
                  <a:lnTo>
                    <a:pt x="52" y="2"/>
                  </a:lnTo>
                  <a:close/>
                </a:path>
              </a:pathLst>
            </a:custGeom>
            <a:solidFill>
              <a:srgbClr val="E1E1E1"/>
            </a:solidFill>
            <a:ln w="3175">
              <a:solidFill>
                <a:srgbClr val="000000"/>
              </a:solidFill>
              <a:round/>
              <a:headEnd/>
              <a:tailEnd/>
            </a:ln>
          </p:spPr>
          <p:txBody>
            <a:bodyPr/>
            <a:lstStyle/>
            <a:p>
              <a:endParaRPr lang="en-US"/>
            </a:p>
          </p:txBody>
        </p:sp>
        <p:sp>
          <p:nvSpPr>
            <p:cNvPr id="40979" name="Freeform 3840"/>
            <p:cNvSpPr>
              <a:spLocks/>
            </p:cNvSpPr>
            <p:nvPr/>
          </p:nvSpPr>
          <p:spPr bwMode="auto">
            <a:xfrm>
              <a:off x="4367" y="2683"/>
              <a:ext cx="29" cy="31"/>
            </a:xfrm>
            <a:custGeom>
              <a:avLst/>
              <a:gdLst>
                <a:gd name="T0" fmla="*/ 3151 w 26"/>
                <a:gd name="T1" fmla="*/ 40887 h 26"/>
                <a:gd name="T2" fmla="*/ 2901 w 26"/>
                <a:gd name="T3" fmla="*/ 59078 h 26"/>
                <a:gd name="T4" fmla="*/ 1467 w 26"/>
                <a:gd name="T5" fmla="*/ 40887 h 26"/>
                <a:gd name="T6" fmla="*/ 850 w 26"/>
                <a:gd name="T7" fmla="*/ 24122 h 26"/>
                <a:gd name="T8" fmla="*/ 0 w 26"/>
                <a:gd name="T9" fmla="*/ 11936 h 26"/>
                <a:gd name="T10" fmla="*/ 850 w 26"/>
                <a:gd name="T11" fmla="*/ 8396 h 26"/>
                <a:gd name="T12" fmla="*/ 1467 w 26"/>
                <a:gd name="T13" fmla="*/ 0 h 26"/>
                <a:gd name="T14" fmla="*/ 2036 w 26"/>
                <a:gd name="T15" fmla="*/ 34356 h 26"/>
                <a:gd name="T16" fmla="*/ 3151 w 26"/>
                <a:gd name="T17" fmla="*/ 40887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6"/>
                <a:gd name="T29" fmla="*/ 26 w 26"/>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6">
                  <a:moveTo>
                    <a:pt x="26" y="17"/>
                  </a:moveTo>
                  <a:lnTo>
                    <a:pt x="24" y="26"/>
                  </a:lnTo>
                  <a:lnTo>
                    <a:pt x="12" y="17"/>
                  </a:lnTo>
                  <a:lnTo>
                    <a:pt x="7" y="10"/>
                  </a:lnTo>
                  <a:lnTo>
                    <a:pt x="0" y="5"/>
                  </a:lnTo>
                  <a:lnTo>
                    <a:pt x="7" y="3"/>
                  </a:lnTo>
                  <a:lnTo>
                    <a:pt x="12" y="0"/>
                  </a:lnTo>
                  <a:lnTo>
                    <a:pt x="17" y="15"/>
                  </a:lnTo>
                  <a:lnTo>
                    <a:pt x="26" y="17"/>
                  </a:lnTo>
                  <a:close/>
                </a:path>
              </a:pathLst>
            </a:custGeom>
            <a:solidFill>
              <a:srgbClr val="E1E1E1"/>
            </a:solidFill>
            <a:ln w="3175">
              <a:solidFill>
                <a:srgbClr val="000000"/>
              </a:solidFill>
              <a:round/>
              <a:headEnd/>
              <a:tailEnd/>
            </a:ln>
          </p:spPr>
          <p:txBody>
            <a:bodyPr/>
            <a:lstStyle/>
            <a:p>
              <a:endParaRPr lang="en-US"/>
            </a:p>
          </p:txBody>
        </p:sp>
        <p:sp>
          <p:nvSpPr>
            <p:cNvPr id="40980" name="Freeform 3841"/>
            <p:cNvSpPr>
              <a:spLocks/>
            </p:cNvSpPr>
            <p:nvPr/>
          </p:nvSpPr>
          <p:spPr bwMode="auto">
            <a:xfrm>
              <a:off x="4567" y="2826"/>
              <a:ext cx="43" cy="21"/>
            </a:xfrm>
            <a:custGeom>
              <a:avLst/>
              <a:gdLst>
                <a:gd name="T0" fmla="*/ 8680 w 38"/>
                <a:gd name="T1" fmla="*/ 105695 h 17"/>
                <a:gd name="T2" fmla="*/ 8184 w 38"/>
                <a:gd name="T3" fmla="*/ 52699 h 17"/>
                <a:gd name="T4" fmla="*/ 6779 w 38"/>
                <a:gd name="T5" fmla="*/ 80416 h 17"/>
                <a:gd name="T6" fmla="*/ 3604 w 38"/>
                <a:gd name="T7" fmla="*/ 0 h 17"/>
                <a:gd name="T8" fmla="*/ 5222 w 38"/>
                <a:gd name="T9" fmla="*/ 105695 h 17"/>
                <a:gd name="T10" fmla="*/ 3604 w 38"/>
                <a:gd name="T11" fmla="*/ 105695 h 17"/>
                <a:gd name="T12" fmla="*/ 2 w 38"/>
                <a:gd name="T13" fmla="*/ 80416 h 17"/>
                <a:gd name="T14" fmla="*/ 0 w 38"/>
                <a:gd name="T15" fmla="*/ 187250 h 17"/>
                <a:gd name="T16" fmla="*/ 2815 w 38"/>
                <a:gd name="T17" fmla="*/ 151583 h 17"/>
                <a:gd name="T18" fmla="*/ 5909 w 38"/>
                <a:gd name="T19" fmla="*/ 130564 h 17"/>
                <a:gd name="T20" fmla="*/ 6779 w 38"/>
                <a:gd name="T21" fmla="*/ 130564 h 17"/>
                <a:gd name="T22" fmla="*/ 6779 w 38"/>
                <a:gd name="T23" fmla="*/ 130564 h 17"/>
                <a:gd name="T24" fmla="*/ 8680 w 38"/>
                <a:gd name="T25" fmla="*/ 105695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17"/>
                <a:gd name="T41" fmla="*/ 38 w 38"/>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17">
                  <a:moveTo>
                    <a:pt x="38" y="10"/>
                  </a:moveTo>
                  <a:lnTo>
                    <a:pt x="35" y="5"/>
                  </a:lnTo>
                  <a:lnTo>
                    <a:pt x="30" y="7"/>
                  </a:lnTo>
                  <a:lnTo>
                    <a:pt x="16" y="0"/>
                  </a:lnTo>
                  <a:lnTo>
                    <a:pt x="23" y="10"/>
                  </a:lnTo>
                  <a:lnTo>
                    <a:pt x="16" y="10"/>
                  </a:lnTo>
                  <a:lnTo>
                    <a:pt x="2" y="7"/>
                  </a:lnTo>
                  <a:lnTo>
                    <a:pt x="0" y="17"/>
                  </a:lnTo>
                  <a:lnTo>
                    <a:pt x="12" y="14"/>
                  </a:lnTo>
                  <a:lnTo>
                    <a:pt x="26" y="12"/>
                  </a:lnTo>
                  <a:lnTo>
                    <a:pt x="30" y="12"/>
                  </a:lnTo>
                  <a:lnTo>
                    <a:pt x="38" y="10"/>
                  </a:lnTo>
                  <a:close/>
                </a:path>
              </a:pathLst>
            </a:custGeom>
            <a:solidFill>
              <a:srgbClr val="E1E1E1"/>
            </a:solidFill>
            <a:ln w="3175">
              <a:solidFill>
                <a:srgbClr val="000000"/>
              </a:solidFill>
              <a:round/>
              <a:headEnd/>
              <a:tailEnd/>
            </a:ln>
          </p:spPr>
          <p:txBody>
            <a:bodyPr/>
            <a:lstStyle/>
            <a:p>
              <a:endParaRPr lang="en-US"/>
            </a:p>
          </p:txBody>
        </p:sp>
        <p:sp>
          <p:nvSpPr>
            <p:cNvPr id="40981" name="Freeform 3842"/>
            <p:cNvSpPr>
              <a:spLocks/>
            </p:cNvSpPr>
            <p:nvPr/>
          </p:nvSpPr>
          <p:spPr bwMode="auto">
            <a:xfrm>
              <a:off x="4605" y="2855"/>
              <a:ext cx="29" cy="20"/>
            </a:xfrm>
            <a:custGeom>
              <a:avLst/>
              <a:gdLst>
                <a:gd name="T0" fmla="*/ 3151 w 26"/>
                <a:gd name="T1" fmla="*/ 233194 h 16"/>
                <a:gd name="T2" fmla="*/ 2036 w 26"/>
                <a:gd name="T3" fmla="*/ 294188 h 16"/>
                <a:gd name="T4" fmla="*/ 3 w 26"/>
                <a:gd name="T5" fmla="*/ 140076 h 16"/>
                <a:gd name="T6" fmla="*/ 0 w 26"/>
                <a:gd name="T7" fmla="*/ 0 h 16"/>
                <a:gd name="T8" fmla="*/ 2036 w 26"/>
                <a:gd name="T9" fmla="*/ 0 h 16"/>
                <a:gd name="T10" fmla="*/ 3151 w 26"/>
                <a:gd name="T11" fmla="*/ 233194 h 16"/>
                <a:gd name="T12" fmla="*/ 0 60000 65536"/>
                <a:gd name="T13" fmla="*/ 0 60000 65536"/>
                <a:gd name="T14" fmla="*/ 0 60000 65536"/>
                <a:gd name="T15" fmla="*/ 0 60000 65536"/>
                <a:gd name="T16" fmla="*/ 0 60000 65536"/>
                <a:gd name="T17" fmla="*/ 0 60000 65536"/>
                <a:gd name="T18" fmla="*/ 0 w 26"/>
                <a:gd name="T19" fmla="*/ 0 h 16"/>
                <a:gd name="T20" fmla="*/ 26 w 2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6" h="16">
                  <a:moveTo>
                    <a:pt x="26" y="12"/>
                  </a:moveTo>
                  <a:lnTo>
                    <a:pt x="17" y="16"/>
                  </a:lnTo>
                  <a:lnTo>
                    <a:pt x="3" y="7"/>
                  </a:lnTo>
                  <a:lnTo>
                    <a:pt x="0" y="0"/>
                  </a:lnTo>
                  <a:lnTo>
                    <a:pt x="17" y="0"/>
                  </a:lnTo>
                  <a:lnTo>
                    <a:pt x="26" y="12"/>
                  </a:lnTo>
                  <a:close/>
                </a:path>
              </a:pathLst>
            </a:custGeom>
            <a:solidFill>
              <a:srgbClr val="E1E1E1"/>
            </a:solidFill>
            <a:ln w="3175">
              <a:solidFill>
                <a:srgbClr val="000000"/>
              </a:solidFill>
              <a:round/>
              <a:headEnd/>
              <a:tailEnd/>
            </a:ln>
          </p:spPr>
          <p:txBody>
            <a:bodyPr/>
            <a:lstStyle/>
            <a:p>
              <a:endParaRPr lang="en-US"/>
            </a:p>
          </p:txBody>
        </p:sp>
        <p:sp>
          <p:nvSpPr>
            <p:cNvPr id="40982" name="Freeform 3843"/>
            <p:cNvSpPr>
              <a:spLocks/>
            </p:cNvSpPr>
            <p:nvPr/>
          </p:nvSpPr>
          <p:spPr bwMode="auto">
            <a:xfrm>
              <a:off x="4734" y="2714"/>
              <a:ext cx="22" cy="19"/>
            </a:xfrm>
            <a:custGeom>
              <a:avLst/>
              <a:gdLst>
                <a:gd name="T0" fmla="*/ 152 w 21"/>
                <a:gd name="T1" fmla="*/ 258655 h 15"/>
                <a:gd name="T2" fmla="*/ 110 w 21"/>
                <a:gd name="T3" fmla="*/ 486387 h 15"/>
                <a:gd name="T4" fmla="*/ 0 w 21"/>
                <a:gd name="T5" fmla="*/ 161211 h 15"/>
                <a:gd name="T6" fmla="*/ 9 w 21"/>
                <a:gd name="T7" fmla="*/ 0 h 15"/>
                <a:gd name="T8" fmla="*/ 152 w 21"/>
                <a:gd name="T9" fmla="*/ 258655 h 15"/>
                <a:gd name="T10" fmla="*/ 0 60000 65536"/>
                <a:gd name="T11" fmla="*/ 0 60000 65536"/>
                <a:gd name="T12" fmla="*/ 0 60000 65536"/>
                <a:gd name="T13" fmla="*/ 0 60000 65536"/>
                <a:gd name="T14" fmla="*/ 0 60000 65536"/>
                <a:gd name="T15" fmla="*/ 0 w 21"/>
                <a:gd name="T16" fmla="*/ 0 h 15"/>
                <a:gd name="T17" fmla="*/ 21 w 21"/>
                <a:gd name="T18" fmla="*/ 15 h 15"/>
              </a:gdLst>
              <a:ahLst/>
              <a:cxnLst>
                <a:cxn ang="T10">
                  <a:pos x="T0" y="T1"/>
                </a:cxn>
                <a:cxn ang="T11">
                  <a:pos x="T2" y="T3"/>
                </a:cxn>
                <a:cxn ang="T12">
                  <a:pos x="T4" y="T5"/>
                </a:cxn>
                <a:cxn ang="T13">
                  <a:pos x="T6" y="T7"/>
                </a:cxn>
                <a:cxn ang="T14">
                  <a:pos x="T8" y="T9"/>
                </a:cxn>
              </a:cxnLst>
              <a:rect l="T15" t="T16" r="T17" b="T18"/>
              <a:pathLst>
                <a:path w="21" h="15">
                  <a:moveTo>
                    <a:pt x="21" y="8"/>
                  </a:moveTo>
                  <a:lnTo>
                    <a:pt x="14" y="15"/>
                  </a:lnTo>
                  <a:lnTo>
                    <a:pt x="0" y="5"/>
                  </a:lnTo>
                  <a:lnTo>
                    <a:pt x="9" y="0"/>
                  </a:lnTo>
                  <a:lnTo>
                    <a:pt x="21" y="8"/>
                  </a:lnTo>
                  <a:close/>
                </a:path>
              </a:pathLst>
            </a:custGeom>
            <a:solidFill>
              <a:srgbClr val="E1E1E1"/>
            </a:solidFill>
            <a:ln w="3175">
              <a:solidFill>
                <a:srgbClr val="000000"/>
              </a:solidFill>
              <a:round/>
              <a:headEnd/>
              <a:tailEnd/>
            </a:ln>
          </p:spPr>
          <p:txBody>
            <a:bodyPr/>
            <a:lstStyle/>
            <a:p>
              <a:endParaRPr lang="en-US"/>
            </a:p>
          </p:txBody>
        </p:sp>
        <p:sp>
          <p:nvSpPr>
            <p:cNvPr id="40983" name="Freeform 3844"/>
            <p:cNvSpPr>
              <a:spLocks/>
            </p:cNvSpPr>
            <p:nvPr/>
          </p:nvSpPr>
          <p:spPr bwMode="auto">
            <a:xfrm>
              <a:off x="4527" y="2826"/>
              <a:ext cx="21" cy="15"/>
            </a:xfrm>
            <a:custGeom>
              <a:avLst/>
              <a:gdLst>
                <a:gd name="T0" fmla="*/ 1544 w 19"/>
                <a:gd name="T1" fmla="*/ 96399 h 12"/>
                <a:gd name="T2" fmla="*/ 1397 w 19"/>
                <a:gd name="T3" fmla="*/ 61695 h 12"/>
                <a:gd name="T4" fmla="*/ 0 w 19"/>
                <a:gd name="T5" fmla="*/ 0 h 12"/>
                <a:gd name="T6" fmla="*/ 766 w 19"/>
                <a:gd name="T7" fmla="*/ 233194 h 12"/>
                <a:gd name="T8" fmla="*/ 1544 w 19"/>
                <a:gd name="T9" fmla="*/ 96399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19" y="5"/>
                  </a:moveTo>
                  <a:lnTo>
                    <a:pt x="17" y="3"/>
                  </a:lnTo>
                  <a:lnTo>
                    <a:pt x="0" y="0"/>
                  </a:lnTo>
                  <a:lnTo>
                    <a:pt x="10" y="12"/>
                  </a:lnTo>
                  <a:lnTo>
                    <a:pt x="19" y="5"/>
                  </a:lnTo>
                  <a:close/>
                </a:path>
              </a:pathLst>
            </a:custGeom>
            <a:solidFill>
              <a:srgbClr val="E1E1E1"/>
            </a:solidFill>
            <a:ln w="3175">
              <a:solidFill>
                <a:srgbClr val="000000"/>
              </a:solidFill>
              <a:round/>
              <a:headEnd/>
              <a:tailEnd/>
            </a:ln>
          </p:spPr>
          <p:txBody>
            <a:bodyPr/>
            <a:lstStyle/>
            <a:p>
              <a:endParaRPr lang="en-US"/>
            </a:p>
          </p:txBody>
        </p:sp>
        <p:sp>
          <p:nvSpPr>
            <p:cNvPr id="40984" name="Freeform 3845"/>
            <p:cNvSpPr>
              <a:spLocks/>
            </p:cNvSpPr>
            <p:nvPr/>
          </p:nvSpPr>
          <p:spPr bwMode="auto">
            <a:xfrm>
              <a:off x="4228" y="2616"/>
              <a:ext cx="13" cy="20"/>
            </a:xfrm>
            <a:custGeom>
              <a:avLst/>
              <a:gdLst>
                <a:gd name="T0" fmla="*/ 403 w 12"/>
                <a:gd name="T1" fmla="*/ 12386 h 17"/>
                <a:gd name="T2" fmla="*/ 403 w 12"/>
                <a:gd name="T3" fmla="*/ 22115 h 17"/>
                <a:gd name="T4" fmla="*/ 0 w 12"/>
                <a:gd name="T5" fmla="*/ 0 h 17"/>
                <a:gd name="T6" fmla="*/ 2 w 12"/>
                <a:gd name="T7" fmla="*/ 0 h 17"/>
                <a:gd name="T8" fmla="*/ 403 w 12"/>
                <a:gd name="T9" fmla="*/ 12386 h 17"/>
                <a:gd name="T10" fmla="*/ 0 60000 65536"/>
                <a:gd name="T11" fmla="*/ 0 60000 65536"/>
                <a:gd name="T12" fmla="*/ 0 60000 65536"/>
                <a:gd name="T13" fmla="*/ 0 60000 65536"/>
                <a:gd name="T14" fmla="*/ 0 60000 65536"/>
                <a:gd name="T15" fmla="*/ 0 w 12"/>
                <a:gd name="T16" fmla="*/ 0 h 17"/>
                <a:gd name="T17" fmla="*/ 12 w 12"/>
                <a:gd name="T18" fmla="*/ 17 h 17"/>
              </a:gdLst>
              <a:ahLst/>
              <a:cxnLst>
                <a:cxn ang="T10">
                  <a:pos x="T0" y="T1"/>
                </a:cxn>
                <a:cxn ang="T11">
                  <a:pos x="T2" y="T3"/>
                </a:cxn>
                <a:cxn ang="T12">
                  <a:pos x="T4" y="T5"/>
                </a:cxn>
                <a:cxn ang="T13">
                  <a:pos x="T6" y="T7"/>
                </a:cxn>
                <a:cxn ang="T14">
                  <a:pos x="T8" y="T9"/>
                </a:cxn>
              </a:cxnLst>
              <a:rect l="T15" t="T16" r="T17" b="T18"/>
              <a:pathLst>
                <a:path w="12" h="17">
                  <a:moveTo>
                    <a:pt x="12" y="10"/>
                  </a:moveTo>
                  <a:lnTo>
                    <a:pt x="12" y="17"/>
                  </a:lnTo>
                  <a:lnTo>
                    <a:pt x="0" y="0"/>
                  </a:lnTo>
                  <a:lnTo>
                    <a:pt x="2" y="0"/>
                  </a:lnTo>
                  <a:lnTo>
                    <a:pt x="12" y="10"/>
                  </a:lnTo>
                  <a:close/>
                </a:path>
              </a:pathLst>
            </a:custGeom>
            <a:solidFill>
              <a:srgbClr val="E1E1E1"/>
            </a:solidFill>
            <a:ln w="3175">
              <a:solidFill>
                <a:srgbClr val="000000"/>
              </a:solidFill>
              <a:round/>
              <a:headEnd/>
              <a:tailEnd/>
            </a:ln>
          </p:spPr>
          <p:txBody>
            <a:bodyPr/>
            <a:lstStyle/>
            <a:p>
              <a:endParaRPr lang="en-US"/>
            </a:p>
          </p:txBody>
        </p:sp>
        <p:sp>
          <p:nvSpPr>
            <p:cNvPr id="40985" name="Freeform 3846"/>
            <p:cNvSpPr>
              <a:spLocks/>
            </p:cNvSpPr>
            <p:nvPr/>
          </p:nvSpPr>
          <p:spPr bwMode="auto">
            <a:xfrm>
              <a:off x="4552" y="2830"/>
              <a:ext cx="15" cy="17"/>
            </a:xfrm>
            <a:custGeom>
              <a:avLst/>
              <a:gdLst>
                <a:gd name="T0" fmla="*/ 233194 w 12"/>
                <a:gd name="T1" fmla="*/ 2 h 14"/>
                <a:gd name="T2" fmla="*/ 140076 w 12"/>
                <a:gd name="T3" fmla="*/ 0 h 14"/>
                <a:gd name="T4" fmla="*/ 0 w 12"/>
                <a:gd name="T5" fmla="*/ 44821 h 14"/>
                <a:gd name="T6" fmla="*/ 96399 w 12"/>
                <a:gd name="T7" fmla="*/ 75353 h 14"/>
                <a:gd name="T8" fmla="*/ 233194 w 12"/>
                <a:gd name="T9" fmla="*/ 2 h 14"/>
                <a:gd name="T10" fmla="*/ 0 60000 65536"/>
                <a:gd name="T11" fmla="*/ 0 60000 65536"/>
                <a:gd name="T12" fmla="*/ 0 60000 65536"/>
                <a:gd name="T13" fmla="*/ 0 60000 65536"/>
                <a:gd name="T14" fmla="*/ 0 60000 65536"/>
                <a:gd name="T15" fmla="*/ 0 w 12"/>
                <a:gd name="T16" fmla="*/ 0 h 14"/>
                <a:gd name="T17" fmla="*/ 12 w 12"/>
                <a:gd name="T18" fmla="*/ 14 h 14"/>
              </a:gdLst>
              <a:ahLst/>
              <a:cxnLst>
                <a:cxn ang="T10">
                  <a:pos x="T0" y="T1"/>
                </a:cxn>
                <a:cxn ang="T11">
                  <a:pos x="T2" y="T3"/>
                </a:cxn>
                <a:cxn ang="T12">
                  <a:pos x="T4" y="T5"/>
                </a:cxn>
                <a:cxn ang="T13">
                  <a:pos x="T6" y="T7"/>
                </a:cxn>
                <a:cxn ang="T14">
                  <a:pos x="T8" y="T9"/>
                </a:cxn>
              </a:cxnLst>
              <a:rect l="T15" t="T16" r="T17" b="T18"/>
              <a:pathLst>
                <a:path w="12" h="14">
                  <a:moveTo>
                    <a:pt x="12" y="2"/>
                  </a:moveTo>
                  <a:lnTo>
                    <a:pt x="7" y="0"/>
                  </a:lnTo>
                  <a:lnTo>
                    <a:pt x="0" y="9"/>
                  </a:lnTo>
                  <a:lnTo>
                    <a:pt x="5" y="14"/>
                  </a:lnTo>
                  <a:lnTo>
                    <a:pt x="12" y="2"/>
                  </a:lnTo>
                  <a:close/>
                </a:path>
              </a:pathLst>
            </a:custGeom>
            <a:solidFill>
              <a:srgbClr val="E1E1E1"/>
            </a:solidFill>
            <a:ln w="3175">
              <a:solidFill>
                <a:srgbClr val="000000"/>
              </a:solidFill>
              <a:round/>
              <a:headEnd/>
              <a:tailEnd/>
            </a:ln>
          </p:spPr>
          <p:txBody>
            <a:bodyPr/>
            <a:lstStyle/>
            <a:p>
              <a:endParaRPr lang="en-US"/>
            </a:p>
          </p:txBody>
        </p:sp>
        <p:sp>
          <p:nvSpPr>
            <p:cNvPr id="40986" name="Freeform 3847"/>
            <p:cNvSpPr>
              <a:spLocks/>
            </p:cNvSpPr>
            <p:nvPr/>
          </p:nvSpPr>
          <p:spPr bwMode="auto">
            <a:xfrm>
              <a:off x="4413" y="2706"/>
              <a:ext cx="11" cy="12"/>
            </a:xfrm>
            <a:custGeom>
              <a:avLst/>
              <a:gdLst>
                <a:gd name="T0" fmla="*/ 59552 w 9"/>
                <a:gd name="T1" fmla="*/ 9887 h 10"/>
                <a:gd name="T2" fmla="*/ 2 w 9"/>
                <a:gd name="T3" fmla="*/ 29521 h 10"/>
                <a:gd name="T4" fmla="*/ 0 w 9"/>
                <a:gd name="T5" fmla="*/ 29521 h 10"/>
                <a:gd name="T6" fmla="*/ 0 w 9"/>
                <a:gd name="T7" fmla="*/ 0 h 10"/>
                <a:gd name="T8" fmla="*/ 59552 w 9"/>
                <a:gd name="T9" fmla="*/ 9887 h 10"/>
                <a:gd name="T10" fmla="*/ 0 60000 65536"/>
                <a:gd name="T11" fmla="*/ 0 60000 65536"/>
                <a:gd name="T12" fmla="*/ 0 60000 65536"/>
                <a:gd name="T13" fmla="*/ 0 60000 65536"/>
                <a:gd name="T14" fmla="*/ 0 60000 65536"/>
                <a:gd name="T15" fmla="*/ 0 w 9"/>
                <a:gd name="T16" fmla="*/ 0 h 10"/>
                <a:gd name="T17" fmla="*/ 9 w 9"/>
                <a:gd name="T18" fmla="*/ 10 h 10"/>
              </a:gdLst>
              <a:ahLst/>
              <a:cxnLst>
                <a:cxn ang="T10">
                  <a:pos x="T0" y="T1"/>
                </a:cxn>
                <a:cxn ang="T11">
                  <a:pos x="T2" y="T3"/>
                </a:cxn>
                <a:cxn ang="T12">
                  <a:pos x="T4" y="T5"/>
                </a:cxn>
                <a:cxn ang="T13">
                  <a:pos x="T6" y="T7"/>
                </a:cxn>
                <a:cxn ang="T14">
                  <a:pos x="T8" y="T9"/>
                </a:cxn>
              </a:cxnLst>
              <a:rect l="T15" t="T16" r="T17" b="T18"/>
              <a:pathLst>
                <a:path w="9" h="10">
                  <a:moveTo>
                    <a:pt x="9" y="3"/>
                  </a:moveTo>
                  <a:lnTo>
                    <a:pt x="2" y="10"/>
                  </a:lnTo>
                  <a:lnTo>
                    <a:pt x="0" y="10"/>
                  </a:lnTo>
                  <a:lnTo>
                    <a:pt x="0" y="0"/>
                  </a:lnTo>
                  <a:lnTo>
                    <a:pt x="9" y="3"/>
                  </a:lnTo>
                  <a:close/>
                </a:path>
              </a:pathLst>
            </a:custGeom>
            <a:solidFill>
              <a:srgbClr val="E1E1E1"/>
            </a:solidFill>
            <a:ln w="3175">
              <a:solidFill>
                <a:srgbClr val="000000"/>
              </a:solidFill>
              <a:round/>
              <a:headEnd/>
              <a:tailEnd/>
            </a:ln>
          </p:spPr>
          <p:txBody>
            <a:bodyPr/>
            <a:lstStyle/>
            <a:p>
              <a:endParaRPr lang="en-US"/>
            </a:p>
          </p:txBody>
        </p:sp>
        <p:sp>
          <p:nvSpPr>
            <p:cNvPr id="40987" name="Freeform 3848"/>
            <p:cNvSpPr>
              <a:spLocks/>
            </p:cNvSpPr>
            <p:nvPr/>
          </p:nvSpPr>
          <p:spPr bwMode="auto">
            <a:xfrm>
              <a:off x="4671" y="2746"/>
              <a:ext cx="14" cy="28"/>
            </a:xfrm>
            <a:custGeom>
              <a:avLst/>
              <a:gdLst>
                <a:gd name="T0" fmla="*/ 10649 w 12"/>
                <a:gd name="T1" fmla="*/ 608894 h 22"/>
                <a:gd name="T2" fmla="*/ 6599 w 12"/>
                <a:gd name="T3" fmla="*/ 478417 h 22"/>
                <a:gd name="T4" fmla="*/ 9128 w 12"/>
                <a:gd name="T5" fmla="*/ 213155 h 22"/>
                <a:gd name="T6" fmla="*/ 9128 w 12"/>
                <a:gd name="T7" fmla="*/ 0 h 22"/>
                <a:gd name="T8" fmla="*/ 0 w 12"/>
                <a:gd name="T9" fmla="*/ 905958 h 22"/>
                <a:gd name="T10" fmla="*/ 10649 w 12"/>
                <a:gd name="T11" fmla="*/ 608894 h 22"/>
                <a:gd name="T12" fmla="*/ 0 60000 65536"/>
                <a:gd name="T13" fmla="*/ 0 60000 65536"/>
                <a:gd name="T14" fmla="*/ 0 60000 65536"/>
                <a:gd name="T15" fmla="*/ 0 60000 65536"/>
                <a:gd name="T16" fmla="*/ 0 60000 65536"/>
                <a:gd name="T17" fmla="*/ 0 60000 65536"/>
                <a:gd name="T18" fmla="*/ 0 w 12"/>
                <a:gd name="T19" fmla="*/ 0 h 22"/>
                <a:gd name="T20" fmla="*/ 12 w 1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2" h="22">
                  <a:moveTo>
                    <a:pt x="12" y="15"/>
                  </a:moveTo>
                  <a:lnTo>
                    <a:pt x="7" y="12"/>
                  </a:lnTo>
                  <a:lnTo>
                    <a:pt x="10" y="5"/>
                  </a:lnTo>
                  <a:lnTo>
                    <a:pt x="10" y="0"/>
                  </a:lnTo>
                  <a:lnTo>
                    <a:pt x="0" y="22"/>
                  </a:lnTo>
                  <a:lnTo>
                    <a:pt x="12" y="15"/>
                  </a:lnTo>
                  <a:close/>
                </a:path>
              </a:pathLst>
            </a:custGeom>
            <a:solidFill>
              <a:srgbClr val="E1E1E1"/>
            </a:solidFill>
            <a:ln w="3175">
              <a:solidFill>
                <a:srgbClr val="000000"/>
              </a:solidFill>
              <a:round/>
              <a:headEnd/>
              <a:tailEnd/>
            </a:ln>
          </p:spPr>
          <p:txBody>
            <a:bodyPr/>
            <a:lstStyle/>
            <a:p>
              <a:endParaRPr lang="en-US"/>
            </a:p>
          </p:txBody>
        </p:sp>
        <p:sp>
          <p:nvSpPr>
            <p:cNvPr id="40988" name="Freeform 3849"/>
            <p:cNvSpPr>
              <a:spLocks/>
            </p:cNvSpPr>
            <p:nvPr/>
          </p:nvSpPr>
          <p:spPr bwMode="auto">
            <a:xfrm>
              <a:off x="4879" y="2770"/>
              <a:ext cx="6" cy="19"/>
            </a:xfrm>
            <a:custGeom>
              <a:avLst/>
              <a:gdLst>
                <a:gd name="T0" fmla="*/ 3 w 7"/>
                <a:gd name="T1" fmla="*/ 327630 h 15"/>
                <a:gd name="T2" fmla="*/ 3 w 7"/>
                <a:gd name="T3" fmla="*/ 0 h 15"/>
                <a:gd name="T4" fmla="*/ 0 w 7"/>
                <a:gd name="T5" fmla="*/ 100478 h 15"/>
                <a:gd name="T6" fmla="*/ 0 w 7"/>
                <a:gd name="T7" fmla="*/ 486387 h 15"/>
                <a:gd name="T8" fmla="*/ 3 w 7"/>
                <a:gd name="T9" fmla="*/ 327630 h 15"/>
                <a:gd name="T10" fmla="*/ 0 60000 65536"/>
                <a:gd name="T11" fmla="*/ 0 60000 65536"/>
                <a:gd name="T12" fmla="*/ 0 60000 65536"/>
                <a:gd name="T13" fmla="*/ 0 60000 65536"/>
                <a:gd name="T14" fmla="*/ 0 60000 65536"/>
                <a:gd name="T15" fmla="*/ 0 w 7"/>
                <a:gd name="T16" fmla="*/ 0 h 15"/>
                <a:gd name="T17" fmla="*/ 7 w 7"/>
                <a:gd name="T18" fmla="*/ 15 h 15"/>
              </a:gdLst>
              <a:ahLst/>
              <a:cxnLst>
                <a:cxn ang="T10">
                  <a:pos x="T0" y="T1"/>
                </a:cxn>
                <a:cxn ang="T11">
                  <a:pos x="T2" y="T3"/>
                </a:cxn>
                <a:cxn ang="T12">
                  <a:pos x="T4" y="T5"/>
                </a:cxn>
                <a:cxn ang="T13">
                  <a:pos x="T6" y="T7"/>
                </a:cxn>
                <a:cxn ang="T14">
                  <a:pos x="T8" y="T9"/>
                </a:cxn>
              </a:cxnLst>
              <a:rect l="T15" t="T16" r="T17" b="T18"/>
              <a:pathLst>
                <a:path w="7" h="15">
                  <a:moveTo>
                    <a:pt x="7" y="10"/>
                  </a:moveTo>
                  <a:lnTo>
                    <a:pt x="5" y="0"/>
                  </a:lnTo>
                  <a:lnTo>
                    <a:pt x="0" y="3"/>
                  </a:lnTo>
                  <a:lnTo>
                    <a:pt x="0" y="15"/>
                  </a:lnTo>
                  <a:lnTo>
                    <a:pt x="7" y="10"/>
                  </a:lnTo>
                  <a:close/>
                </a:path>
              </a:pathLst>
            </a:custGeom>
            <a:solidFill>
              <a:srgbClr val="E1E1E1"/>
            </a:solidFill>
            <a:ln w="3175">
              <a:solidFill>
                <a:srgbClr val="000000"/>
              </a:solidFill>
              <a:round/>
              <a:headEnd/>
              <a:tailEnd/>
            </a:ln>
          </p:spPr>
          <p:txBody>
            <a:bodyPr/>
            <a:lstStyle/>
            <a:p>
              <a:endParaRPr lang="en-US"/>
            </a:p>
          </p:txBody>
        </p:sp>
        <p:sp>
          <p:nvSpPr>
            <p:cNvPr id="40989" name="Freeform 3850"/>
            <p:cNvSpPr>
              <a:spLocks/>
            </p:cNvSpPr>
            <p:nvPr/>
          </p:nvSpPr>
          <p:spPr bwMode="auto">
            <a:xfrm>
              <a:off x="4254" y="2669"/>
              <a:ext cx="11" cy="17"/>
            </a:xfrm>
            <a:custGeom>
              <a:avLst/>
              <a:gdLst>
                <a:gd name="T0" fmla="*/ 59552 w 9"/>
                <a:gd name="T1" fmla="*/ 75353 h 14"/>
                <a:gd name="T2" fmla="*/ 2 w 9"/>
                <a:gd name="T3" fmla="*/ 75353 h 14"/>
                <a:gd name="T4" fmla="*/ 0 w 9"/>
                <a:gd name="T5" fmla="*/ 0 h 14"/>
                <a:gd name="T6" fmla="*/ 59552 w 9"/>
                <a:gd name="T7" fmla="*/ 75353 h 14"/>
                <a:gd name="T8" fmla="*/ 0 60000 65536"/>
                <a:gd name="T9" fmla="*/ 0 60000 65536"/>
                <a:gd name="T10" fmla="*/ 0 60000 65536"/>
                <a:gd name="T11" fmla="*/ 0 60000 65536"/>
                <a:gd name="T12" fmla="*/ 0 w 9"/>
                <a:gd name="T13" fmla="*/ 0 h 14"/>
                <a:gd name="T14" fmla="*/ 9 w 9"/>
                <a:gd name="T15" fmla="*/ 14 h 14"/>
              </a:gdLst>
              <a:ahLst/>
              <a:cxnLst>
                <a:cxn ang="T8">
                  <a:pos x="T0" y="T1"/>
                </a:cxn>
                <a:cxn ang="T9">
                  <a:pos x="T2" y="T3"/>
                </a:cxn>
                <a:cxn ang="T10">
                  <a:pos x="T4" y="T5"/>
                </a:cxn>
                <a:cxn ang="T11">
                  <a:pos x="T6" y="T7"/>
                </a:cxn>
              </a:cxnLst>
              <a:rect l="T12" t="T13" r="T14" b="T15"/>
              <a:pathLst>
                <a:path w="9" h="14">
                  <a:moveTo>
                    <a:pt x="9" y="14"/>
                  </a:moveTo>
                  <a:lnTo>
                    <a:pt x="2" y="14"/>
                  </a:lnTo>
                  <a:lnTo>
                    <a:pt x="0" y="0"/>
                  </a:lnTo>
                  <a:lnTo>
                    <a:pt x="9" y="14"/>
                  </a:lnTo>
                  <a:close/>
                </a:path>
              </a:pathLst>
            </a:custGeom>
            <a:solidFill>
              <a:srgbClr val="E1E1E1"/>
            </a:solidFill>
            <a:ln w="3175">
              <a:solidFill>
                <a:srgbClr val="000000"/>
              </a:solidFill>
              <a:round/>
              <a:headEnd/>
              <a:tailEnd/>
            </a:ln>
          </p:spPr>
          <p:txBody>
            <a:bodyPr/>
            <a:lstStyle/>
            <a:p>
              <a:endParaRPr lang="en-US"/>
            </a:p>
          </p:txBody>
        </p:sp>
        <p:sp>
          <p:nvSpPr>
            <p:cNvPr id="40990" name="Freeform 3851"/>
            <p:cNvSpPr>
              <a:spLocks/>
            </p:cNvSpPr>
            <p:nvPr/>
          </p:nvSpPr>
          <p:spPr bwMode="auto">
            <a:xfrm>
              <a:off x="4670" y="2750"/>
              <a:ext cx="7" cy="18"/>
            </a:xfrm>
            <a:custGeom>
              <a:avLst/>
              <a:gdLst>
                <a:gd name="T0" fmla="*/ 7 w 7"/>
                <a:gd name="T1" fmla="*/ 434231 h 14"/>
                <a:gd name="T2" fmla="*/ 7 w 7"/>
                <a:gd name="T3" fmla="*/ 0 h 14"/>
                <a:gd name="T4" fmla="*/ 2 w 7"/>
                <a:gd name="T5" fmla="*/ 142818 h 14"/>
                <a:gd name="T6" fmla="*/ 0 w 7"/>
                <a:gd name="T7" fmla="*/ 895560 h 14"/>
                <a:gd name="T8" fmla="*/ 7 w 7"/>
                <a:gd name="T9" fmla="*/ 434231 h 14"/>
                <a:gd name="T10" fmla="*/ 0 60000 65536"/>
                <a:gd name="T11" fmla="*/ 0 60000 65536"/>
                <a:gd name="T12" fmla="*/ 0 60000 65536"/>
                <a:gd name="T13" fmla="*/ 0 60000 65536"/>
                <a:gd name="T14" fmla="*/ 0 60000 65536"/>
                <a:gd name="T15" fmla="*/ 0 w 7"/>
                <a:gd name="T16" fmla="*/ 0 h 14"/>
                <a:gd name="T17" fmla="*/ 7 w 7"/>
                <a:gd name="T18" fmla="*/ 14 h 14"/>
              </a:gdLst>
              <a:ahLst/>
              <a:cxnLst>
                <a:cxn ang="T10">
                  <a:pos x="T0" y="T1"/>
                </a:cxn>
                <a:cxn ang="T11">
                  <a:pos x="T2" y="T3"/>
                </a:cxn>
                <a:cxn ang="T12">
                  <a:pos x="T4" y="T5"/>
                </a:cxn>
                <a:cxn ang="T13">
                  <a:pos x="T6" y="T7"/>
                </a:cxn>
                <a:cxn ang="T14">
                  <a:pos x="T8" y="T9"/>
                </a:cxn>
              </a:cxnLst>
              <a:rect l="T15" t="T16" r="T17" b="T18"/>
              <a:pathLst>
                <a:path w="7" h="14">
                  <a:moveTo>
                    <a:pt x="7" y="7"/>
                  </a:moveTo>
                  <a:lnTo>
                    <a:pt x="7" y="0"/>
                  </a:lnTo>
                  <a:lnTo>
                    <a:pt x="2" y="2"/>
                  </a:lnTo>
                  <a:lnTo>
                    <a:pt x="0" y="14"/>
                  </a:lnTo>
                  <a:lnTo>
                    <a:pt x="7" y="7"/>
                  </a:lnTo>
                  <a:close/>
                </a:path>
              </a:pathLst>
            </a:custGeom>
            <a:solidFill>
              <a:srgbClr val="E1E1E1"/>
            </a:solidFill>
            <a:ln w="3175">
              <a:solidFill>
                <a:srgbClr val="000000"/>
              </a:solidFill>
              <a:round/>
              <a:headEnd/>
              <a:tailEnd/>
            </a:ln>
          </p:spPr>
          <p:txBody>
            <a:bodyPr/>
            <a:lstStyle/>
            <a:p>
              <a:endParaRPr lang="en-US"/>
            </a:p>
          </p:txBody>
        </p:sp>
        <p:sp>
          <p:nvSpPr>
            <p:cNvPr id="40991" name="Freeform 3852"/>
            <p:cNvSpPr>
              <a:spLocks/>
            </p:cNvSpPr>
            <p:nvPr/>
          </p:nvSpPr>
          <p:spPr bwMode="auto">
            <a:xfrm>
              <a:off x="4706" y="2686"/>
              <a:ext cx="17" cy="2"/>
            </a:xfrm>
            <a:custGeom>
              <a:avLst/>
              <a:gdLst>
                <a:gd name="T0" fmla="*/ 75353 w 14"/>
                <a:gd name="T1" fmla="*/ 2 h 2"/>
                <a:gd name="T2" fmla="*/ 36911 w 14"/>
                <a:gd name="T3" fmla="*/ 0 h 2"/>
                <a:gd name="T4" fmla="*/ 0 w 14"/>
                <a:gd name="T5" fmla="*/ 2 h 2"/>
                <a:gd name="T6" fmla="*/ 75353 w 14"/>
                <a:gd name="T7" fmla="*/ 2 h 2"/>
                <a:gd name="T8" fmla="*/ 0 60000 65536"/>
                <a:gd name="T9" fmla="*/ 0 60000 65536"/>
                <a:gd name="T10" fmla="*/ 0 60000 65536"/>
                <a:gd name="T11" fmla="*/ 0 60000 65536"/>
                <a:gd name="T12" fmla="*/ 0 w 14"/>
                <a:gd name="T13" fmla="*/ 0 h 2"/>
                <a:gd name="T14" fmla="*/ 14 w 14"/>
                <a:gd name="T15" fmla="*/ 2 h 2"/>
              </a:gdLst>
              <a:ahLst/>
              <a:cxnLst>
                <a:cxn ang="T8">
                  <a:pos x="T0" y="T1"/>
                </a:cxn>
                <a:cxn ang="T9">
                  <a:pos x="T2" y="T3"/>
                </a:cxn>
                <a:cxn ang="T10">
                  <a:pos x="T4" y="T5"/>
                </a:cxn>
                <a:cxn ang="T11">
                  <a:pos x="T6" y="T7"/>
                </a:cxn>
              </a:cxnLst>
              <a:rect l="T12" t="T13" r="T14" b="T15"/>
              <a:pathLst>
                <a:path w="14" h="2">
                  <a:moveTo>
                    <a:pt x="14" y="2"/>
                  </a:moveTo>
                  <a:lnTo>
                    <a:pt x="7" y="0"/>
                  </a:lnTo>
                  <a:lnTo>
                    <a:pt x="0" y="2"/>
                  </a:lnTo>
                  <a:lnTo>
                    <a:pt x="14" y="2"/>
                  </a:lnTo>
                  <a:close/>
                </a:path>
              </a:pathLst>
            </a:custGeom>
            <a:solidFill>
              <a:srgbClr val="E1E1E1"/>
            </a:solidFill>
            <a:ln w="3175">
              <a:solidFill>
                <a:srgbClr val="000000"/>
              </a:solidFill>
              <a:round/>
              <a:headEnd/>
              <a:tailEnd/>
            </a:ln>
          </p:spPr>
          <p:txBody>
            <a:bodyPr/>
            <a:lstStyle/>
            <a:p>
              <a:endParaRPr lang="en-US"/>
            </a:p>
          </p:txBody>
        </p:sp>
        <p:sp>
          <p:nvSpPr>
            <p:cNvPr id="40992" name="Freeform 3853"/>
            <p:cNvSpPr>
              <a:spLocks/>
            </p:cNvSpPr>
            <p:nvPr/>
          </p:nvSpPr>
          <p:spPr bwMode="auto">
            <a:xfrm>
              <a:off x="4874" y="2789"/>
              <a:ext cx="7" cy="10"/>
            </a:xfrm>
            <a:custGeom>
              <a:avLst/>
              <a:gdLst>
                <a:gd name="T0" fmla="*/ 13983312 w 5"/>
                <a:gd name="T1" fmla="*/ 4 h 9"/>
                <a:gd name="T2" fmla="*/ 0 w 5"/>
                <a:gd name="T3" fmla="*/ 881 h 9"/>
                <a:gd name="T4" fmla="*/ 0 w 5"/>
                <a:gd name="T5" fmla="*/ 0 h 9"/>
                <a:gd name="T6" fmla="*/ 13983312 w 5"/>
                <a:gd name="T7" fmla="*/ 4 h 9"/>
                <a:gd name="T8" fmla="*/ 0 60000 65536"/>
                <a:gd name="T9" fmla="*/ 0 60000 65536"/>
                <a:gd name="T10" fmla="*/ 0 60000 65536"/>
                <a:gd name="T11" fmla="*/ 0 60000 65536"/>
                <a:gd name="T12" fmla="*/ 0 w 5"/>
                <a:gd name="T13" fmla="*/ 0 h 9"/>
                <a:gd name="T14" fmla="*/ 5 w 5"/>
                <a:gd name="T15" fmla="*/ 9 h 9"/>
              </a:gdLst>
              <a:ahLst/>
              <a:cxnLst>
                <a:cxn ang="T8">
                  <a:pos x="T0" y="T1"/>
                </a:cxn>
                <a:cxn ang="T9">
                  <a:pos x="T2" y="T3"/>
                </a:cxn>
                <a:cxn ang="T10">
                  <a:pos x="T4" y="T5"/>
                </a:cxn>
                <a:cxn ang="T11">
                  <a:pos x="T6" y="T7"/>
                </a:cxn>
              </a:cxnLst>
              <a:rect l="T12" t="T13" r="T14" b="T15"/>
              <a:pathLst>
                <a:path w="5" h="9">
                  <a:moveTo>
                    <a:pt x="5" y="4"/>
                  </a:moveTo>
                  <a:lnTo>
                    <a:pt x="0" y="9"/>
                  </a:lnTo>
                  <a:lnTo>
                    <a:pt x="0" y="0"/>
                  </a:lnTo>
                  <a:lnTo>
                    <a:pt x="5" y="4"/>
                  </a:lnTo>
                  <a:close/>
                </a:path>
              </a:pathLst>
            </a:custGeom>
            <a:solidFill>
              <a:srgbClr val="E1E1E1"/>
            </a:solidFill>
            <a:ln w="3175">
              <a:solidFill>
                <a:srgbClr val="000000"/>
              </a:solidFill>
              <a:round/>
              <a:headEnd/>
              <a:tailEnd/>
            </a:ln>
          </p:spPr>
          <p:txBody>
            <a:bodyPr/>
            <a:lstStyle/>
            <a:p>
              <a:endParaRPr lang="en-US"/>
            </a:p>
          </p:txBody>
        </p:sp>
        <p:sp>
          <p:nvSpPr>
            <p:cNvPr id="40993" name="Freeform 3854"/>
            <p:cNvSpPr>
              <a:spLocks/>
            </p:cNvSpPr>
            <p:nvPr/>
          </p:nvSpPr>
          <p:spPr bwMode="auto">
            <a:xfrm>
              <a:off x="4497" y="2802"/>
              <a:ext cx="25" cy="4"/>
            </a:xfrm>
            <a:custGeom>
              <a:avLst/>
              <a:gdLst>
                <a:gd name="T0" fmla="*/ 6053 w 22"/>
                <a:gd name="T1" fmla="*/ 0 h 3"/>
                <a:gd name="T2" fmla="*/ 1916 w 22"/>
                <a:gd name="T3" fmla="*/ 870068 h 3"/>
                <a:gd name="T4" fmla="*/ 0 w 22"/>
                <a:gd name="T5" fmla="*/ 0 h 3"/>
                <a:gd name="T6" fmla="*/ 6053 w 22"/>
                <a:gd name="T7" fmla="*/ 0 h 3"/>
                <a:gd name="T8" fmla="*/ 0 60000 65536"/>
                <a:gd name="T9" fmla="*/ 0 60000 65536"/>
                <a:gd name="T10" fmla="*/ 0 60000 65536"/>
                <a:gd name="T11" fmla="*/ 0 60000 65536"/>
                <a:gd name="T12" fmla="*/ 0 w 22"/>
                <a:gd name="T13" fmla="*/ 0 h 3"/>
                <a:gd name="T14" fmla="*/ 22 w 22"/>
                <a:gd name="T15" fmla="*/ 3 h 3"/>
              </a:gdLst>
              <a:ahLst/>
              <a:cxnLst>
                <a:cxn ang="T8">
                  <a:pos x="T0" y="T1"/>
                </a:cxn>
                <a:cxn ang="T9">
                  <a:pos x="T2" y="T3"/>
                </a:cxn>
                <a:cxn ang="T10">
                  <a:pos x="T4" y="T5"/>
                </a:cxn>
                <a:cxn ang="T11">
                  <a:pos x="T6" y="T7"/>
                </a:cxn>
              </a:cxnLst>
              <a:rect l="T12" t="T13" r="T14" b="T15"/>
              <a:pathLst>
                <a:path w="22" h="3">
                  <a:moveTo>
                    <a:pt x="22" y="0"/>
                  </a:moveTo>
                  <a:lnTo>
                    <a:pt x="7" y="3"/>
                  </a:lnTo>
                  <a:lnTo>
                    <a:pt x="0" y="0"/>
                  </a:lnTo>
                  <a:lnTo>
                    <a:pt x="22" y="0"/>
                  </a:lnTo>
                  <a:close/>
                </a:path>
              </a:pathLst>
            </a:custGeom>
            <a:solidFill>
              <a:srgbClr val="E1E1E1"/>
            </a:solidFill>
            <a:ln w="3175">
              <a:solidFill>
                <a:srgbClr val="000000"/>
              </a:solidFill>
              <a:round/>
              <a:headEnd/>
              <a:tailEnd/>
            </a:ln>
          </p:spPr>
          <p:txBody>
            <a:bodyPr/>
            <a:lstStyle/>
            <a:p>
              <a:endParaRPr lang="en-US"/>
            </a:p>
          </p:txBody>
        </p:sp>
        <p:sp>
          <p:nvSpPr>
            <p:cNvPr id="40994" name="Freeform 3855"/>
            <p:cNvSpPr>
              <a:spLocks/>
            </p:cNvSpPr>
            <p:nvPr/>
          </p:nvSpPr>
          <p:spPr bwMode="auto">
            <a:xfrm>
              <a:off x="4523" y="2540"/>
              <a:ext cx="17" cy="17"/>
            </a:xfrm>
            <a:custGeom>
              <a:avLst/>
              <a:gdLst>
                <a:gd name="T0" fmla="*/ 36911 w 14"/>
                <a:gd name="T1" fmla="*/ 75353 h 14"/>
                <a:gd name="T2" fmla="*/ 0 w 14"/>
                <a:gd name="T3" fmla="*/ 36911 h 14"/>
                <a:gd name="T4" fmla="*/ 75353 w 14"/>
                <a:gd name="T5" fmla="*/ 0 h 14"/>
                <a:gd name="T6" fmla="*/ 75353 w 14"/>
                <a:gd name="T7" fmla="*/ 0 h 14"/>
                <a:gd name="T8" fmla="*/ 65239 w 14"/>
                <a:gd name="T9" fmla="*/ 36911 h 14"/>
                <a:gd name="T10" fmla="*/ 36911 w 14"/>
                <a:gd name="T11" fmla="*/ 75353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7" y="14"/>
                  </a:moveTo>
                  <a:lnTo>
                    <a:pt x="0" y="7"/>
                  </a:lnTo>
                  <a:lnTo>
                    <a:pt x="14" y="0"/>
                  </a:lnTo>
                  <a:lnTo>
                    <a:pt x="12" y="7"/>
                  </a:lnTo>
                  <a:lnTo>
                    <a:pt x="7" y="14"/>
                  </a:lnTo>
                  <a:close/>
                </a:path>
              </a:pathLst>
            </a:custGeom>
            <a:solidFill>
              <a:srgbClr val="0033CC"/>
            </a:solidFill>
            <a:ln w="3175">
              <a:solidFill>
                <a:srgbClr val="000000"/>
              </a:solidFill>
              <a:round/>
              <a:headEnd/>
              <a:tailEnd/>
            </a:ln>
          </p:spPr>
          <p:txBody>
            <a:bodyPr/>
            <a:lstStyle/>
            <a:p>
              <a:endParaRPr lang="en-US"/>
            </a:p>
          </p:txBody>
        </p:sp>
        <p:sp>
          <p:nvSpPr>
            <p:cNvPr id="40995" name="Freeform 3856"/>
            <p:cNvSpPr>
              <a:spLocks/>
            </p:cNvSpPr>
            <p:nvPr/>
          </p:nvSpPr>
          <p:spPr bwMode="auto">
            <a:xfrm>
              <a:off x="5296" y="2495"/>
              <a:ext cx="2" cy="4"/>
            </a:xfrm>
            <a:custGeom>
              <a:avLst/>
              <a:gdLst>
                <a:gd name="T0" fmla="*/ 0 w 2"/>
                <a:gd name="T1" fmla="*/ 0 h 3"/>
                <a:gd name="T2" fmla="*/ 0 w 2"/>
                <a:gd name="T3" fmla="*/ 0 h 3"/>
                <a:gd name="T4" fmla="*/ 0 w 2"/>
                <a:gd name="T5" fmla="*/ 870068 h 3"/>
                <a:gd name="T6" fmla="*/ 2 w 2"/>
                <a:gd name="T7" fmla="*/ 870068 h 3"/>
                <a:gd name="T8" fmla="*/ 2 w 2"/>
                <a:gd name="T9" fmla="*/ 870068 h 3"/>
                <a:gd name="T10" fmla="*/ 2 w 2"/>
                <a:gd name="T11" fmla="*/ 0 h 3"/>
                <a:gd name="T12" fmla="*/ 2 w 2"/>
                <a:gd name="T13" fmla="*/ 0 h 3"/>
                <a:gd name="T14" fmla="*/ 2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0" y="0"/>
                  </a:moveTo>
                  <a:lnTo>
                    <a:pt x="0" y="0"/>
                  </a:lnTo>
                  <a:lnTo>
                    <a:pt x="0" y="3"/>
                  </a:lnTo>
                  <a:lnTo>
                    <a:pt x="2" y="3"/>
                  </a:ln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40996" name="Freeform 3857"/>
            <p:cNvSpPr>
              <a:spLocks/>
            </p:cNvSpPr>
            <p:nvPr/>
          </p:nvSpPr>
          <p:spPr bwMode="auto">
            <a:xfrm>
              <a:off x="5385" y="2527"/>
              <a:ext cx="1" cy="4"/>
            </a:xfrm>
            <a:custGeom>
              <a:avLst/>
              <a:gdLst>
                <a:gd name="T0" fmla="*/ 1 w 2"/>
                <a:gd name="T1" fmla="*/ 870068 h 3"/>
                <a:gd name="T2" fmla="*/ 0 w 2"/>
                <a:gd name="T3" fmla="*/ 870068 h 3"/>
                <a:gd name="T4" fmla="*/ 0 w 2"/>
                <a:gd name="T5" fmla="*/ 0 h 3"/>
                <a:gd name="T6" fmla="*/ 1 w 2"/>
                <a:gd name="T7" fmla="*/ 870068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0" y="3"/>
                  </a:lnTo>
                  <a:lnTo>
                    <a:pt x="0" y="0"/>
                  </a:lnTo>
                  <a:lnTo>
                    <a:pt x="2" y="3"/>
                  </a:lnTo>
                  <a:close/>
                </a:path>
              </a:pathLst>
            </a:custGeom>
            <a:solidFill>
              <a:srgbClr val="E1E1E1"/>
            </a:solidFill>
            <a:ln w="3175">
              <a:solidFill>
                <a:srgbClr val="000000"/>
              </a:solidFill>
              <a:round/>
              <a:headEnd/>
              <a:tailEnd/>
            </a:ln>
          </p:spPr>
          <p:txBody>
            <a:bodyPr/>
            <a:lstStyle/>
            <a:p>
              <a:endParaRPr lang="en-US"/>
            </a:p>
          </p:txBody>
        </p:sp>
        <p:sp>
          <p:nvSpPr>
            <p:cNvPr id="40997" name="Freeform 3858"/>
            <p:cNvSpPr>
              <a:spLocks/>
            </p:cNvSpPr>
            <p:nvPr/>
          </p:nvSpPr>
          <p:spPr bwMode="auto">
            <a:xfrm>
              <a:off x="4939" y="2437"/>
              <a:ext cx="3" cy="2"/>
            </a:xfrm>
            <a:custGeom>
              <a:avLst/>
              <a:gdLst>
                <a:gd name="T0" fmla="*/ 3 w 3"/>
                <a:gd name="T1" fmla="*/ 0 h 2"/>
                <a:gd name="T2" fmla="*/ 0 w 3"/>
                <a:gd name="T3" fmla="*/ 2 h 2"/>
                <a:gd name="T4" fmla="*/ 0 w 3"/>
                <a:gd name="T5" fmla="*/ 0 h 2"/>
                <a:gd name="T6" fmla="*/ 3 w 3"/>
                <a:gd name="T7" fmla="*/ 0 h 2"/>
                <a:gd name="T8" fmla="*/ 3 w 3"/>
                <a:gd name="T9" fmla="*/ 0 h 2"/>
                <a:gd name="T10" fmla="*/ 3 w 3"/>
                <a:gd name="T11" fmla="*/ 0 h 2"/>
                <a:gd name="T12" fmla="*/ 3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0" y="2"/>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40998" name="Freeform 3859"/>
            <p:cNvSpPr>
              <a:spLocks/>
            </p:cNvSpPr>
            <p:nvPr/>
          </p:nvSpPr>
          <p:spPr bwMode="auto">
            <a:xfrm>
              <a:off x="5180" y="2484"/>
              <a:ext cx="2" cy="2"/>
            </a:xfrm>
            <a:custGeom>
              <a:avLst/>
              <a:gdLst>
                <a:gd name="T0" fmla="*/ 0 w 2"/>
                <a:gd name="T1" fmla="*/ 0 h 2"/>
                <a:gd name="T2" fmla="*/ 0 w 2"/>
                <a:gd name="T3" fmla="*/ 2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0"/>
                  </a:move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40999" name="Freeform 3861"/>
            <p:cNvSpPr>
              <a:spLocks/>
            </p:cNvSpPr>
            <p:nvPr/>
          </p:nvSpPr>
          <p:spPr bwMode="auto">
            <a:xfrm>
              <a:off x="4275" y="2504"/>
              <a:ext cx="77" cy="112"/>
            </a:xfrm>
            <a:custGeom>
              <a:avLst/>
              <a:gdLst>
                <a:gd name="T0" fmla="*/ 14148 w 68"/>
                <a:gd name="T1" fmla="*/ 1360910 h 90"/>
                <a:gd name="T2" fmla="*/ 9529 w 68"/>
                <a:gd name="T3" fmla="*/ 1180607 h 90"/>
                <a:gd name="T4" fmla="*/ 5118 w 68"/>
                <a:gd name="T5" fmla="*/ 970741 h 90"/>
                <a:gd name="T6" fmla="*/ 2546 w 68"/>
                <a:gd name="T7" fmla="*/ 645338 h 90"/>
                <a:gd name="T8" fmla="*/ 1548 w 68"/>
                <a:gd name="T9" fmla="*/ 359631 h 90"/>
                <a:gd name="T10" fmla="*/ 0 w 68"/>
                <a:gd name="T11" fmla="*/ 43608 h 90"/>
                <a:gd name="T12" fmla="*/ 2 w 68"/>
                <a:gd name="T13" fmla="*/ 0 h 90"/>
                <a:gd name="T14" fmla="*/ 3265 w 68"/>
                <a:gd name="T15" fmla="*/ 67534 h 90"/>
                <a:gd name="T16" fmla="*/ 3265 w 68"/>
                <a:gd name="T17" fmla="*/ 186608 h 90"/>
                <a:gd name="T18" fmla="*/ 6077 w 68"/>
                <a:gd name="T19" fmla="*/ 186608 h 90"/>
                <a:gd name="T20" fmla="*/ 7327 w 68"/>
                <a:gd name="T21" fmla="*/ 67534 h 90"/>
                <a:gd name="T22" fmla="*/ 9991 w 68"/>
                <a:gd name="T23" fmla="*/ 250828 h 90"/>
                <a:gd name="T24" fmla="*/ 12494 w 68"/>
                <a:gd name="T25" fmla="*/ 388443 h 90"/>
                <a:gd name="T26" fmla="*/ 12810 w 68"/>
                <a:gd name="T27" fmla="*/ 645338 h 90"/>
                <a:gd name="T28" fmla="*/ 12810 w 68"/>
                <a:gd name="T29" fmla="*/ 882197 h 90"/>
                <a:gd name="T30" fmla="*/ 14774 w 68"/>
                <a:gd name="T31" fmla="*/ 1150742 h 90"/>
                <a:gd name="T32" fmla="*/ 16158 w 68"/>
                <a:gd name="T33" fmla="*/ 1360910 h 90"/>
                <a:gd name="T34" fmla="*/ 14774 w 68"/>
                <a:gd name="T35" fmla="*/ 1335706 h 90"/>
                <a:gd name="T36" fmla="*/ 14148 w 68"/>
                <a:gd name="T37" fmla="*/ 1360910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
                <a:gd name="T58" fmla="*/ 0 h 90"/>
                <a:gd name="T59" fmla="*/ 68 w 68"/>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 h="90">
                  <a:moveTo>
                    <a:pt x="59" y="90"/>
                  </a:moveTo>
                  <a:lnTo>
                    <a:pt x="40" y="78"/>
                  </a:lnTo>
                  <a:lnTo>
                    <a:pt x="21" y="64"/>
                  </a:lnTo>
                  <a:lnTo>
                    <a:pt x="11" y="43"/>
                  </a:lnTo>
                  <a:lnTo>
                    <a:pt x="7" y="24"/>
                  </a:lnTo>
                  <a:lnTo>
                    <a:pt x="0" y="3"/>
                  </a:lnTo>
                  <a:lnTo>
                    <a:pt x="2" y="0"/>
                  </a:lnTo>
                  <a:lnTo>
                    <a:pt x="14" y="5"/>
                  </a:lnTo>
                  <a:lnTo>
                    <a:pt x="14" y="12"/>
                  </a:lnTo>
                  <a:lnTo>
                    <a:pt x="26" y="12"/>
                  </a:lnTo>
                  <a:lnTo>
                    <a:pt x="30" y="5"/>
                  </a:lnTo>
                  <a:lnTo>
                    <a:pt x="42" y="17"/>
                  </a:lnTo>
                  <a:lnTo>
                    <a:pt x="52" y="26"/>
                  </a:lnTo>
                  <a:lnTo>
                    <a:pt x="54" y="43"/>
                  </a:lnTo>
                  <a:lnTo>
                    <a:pt x="54" y="59"/>
                  </a:lnTo>
                  <a:lnTo>
                    <a:pt x="63" y="76"/>
                  </a:lnTo>
                  <a:lnTo>
                    <a:pt x="68" y="90"/>
                  </a:lnTo>
                  <a:lnTo>
                    <a:pt x="63" y="88"/>
                  </a:lnTo>
                  <a:lnTo>
                    <a:pt x="59" y="90"/>
                  </a:lnTo>
                  <a:close/>
                </a:path>
              </a:pathLst>
            </a:custGeom>
            <a:solidFill>
              <a:srgbClr val="E1E1E1"/>
            </a:solidFill>
            <a:ln w="3175">
              <a:solidFill>
                <a:srgbClr val="000000"/>
              </a:solidFill>
              <a:round/>
              <a:headEnd/>
              <a:tailEnd/>
            </a:ln>
          </p:spPr>
          <p:txBody>
            <a:bodyPr/>
            <a:lstStyle/>
            <a:p>
              <a:endParaRPr lang="en-US"/>
            </a:p>
          </p:txBody>
        </p:sp>
        <p:sp>
          <p:nvSpPr>
            <p:cNvPr id="41000" name="Freeform 3862"/>
            <p:cNvSpPr>
              <a:spLocks/>
            </p:cNvSpPr>
            <p:nvPr/>
          </p:nvSpPr>
          <p:spPr bwMode="auto">
            <a:xfrm>
              <a:off x="5480" y="2484"/>
              <a:ext cx="3" cy="2"/>
            </a:xfrm>
            <a:custGeom>
              <a:avLst/>
              <a:gdLst>
                <a:gd name="T0" fmla="*/ 3 w 3"/>
                <a:gd name="T1" fmla="*/ 2 h 2"/>
                <a:gd name="T2" fmla="*/ 0 w 3"/>
                <a:gd name="T3" fmla="*/ 2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0" y="2"/>
                  </a:lnTo>
                  <a:lnTo>
                    <a:pt x="0" y="0"/>
                  </a:lnTo>
                  <a:lnTo>
                    <a:pt x="3" y="2"/>
                  </a:lnTo>
                  <a:close/>
                </a:path>
              </a:pathLst>
            </a:custGeom>
            <a:solidFill>
              <a:srgbClr val="E1E1E1"/>
            </a:solidFill>
            <a:ln w="3175">
              <a:solidFill>
                <a:srgbClr val="000000"/>
              </a:solidFill>
              <a:round/>
              <a:headEnd/>
              <a:tailEnd/>
            </a:ln>
          </p:spPr>
          <p:txBody>
            <a:bodyPr/>
            <a:lstStyle/>
            <a:p>
              <a:endParaRPr lang="en-US"/>
            </a:p>
          </p:txBody>
        </p:sp>
        <p:sp>
          <p:nvSpPr>
            <p:cNvPr id="41001" name="Freeform 3863"/>
            <p:cNvSpPr>
              <a:spLocks/>
            </p:cNvSpPr>
            <p:nvPr/>
          </p:nvSpPr>
          <p:spPr bwMode="auto">
            <a:xfrm>
              <a:off x="5536" y="2489"/>
              <a:ext cx="3" cy="1"/>
            </a:xfrm>
            <a:custGeom>
              <a:avLst/>
              <a:gdLst>
                <a:gd name="T0" fmla="*/ 0 w 2"/>
                <a:gd name="T1" fmla="*/ 0 h 1"/>
                <a:gd name="T2" fmla="*/ 136216566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41002" name="Freeform 3864"/>
            <p:cNvSpPr>
              <a:spLocks/>
            </p:cNvSpPr>
            <p:nvPr/>
          </p:nvSpPr>
          <p:spPr bwMode="auto">
            <a:xfrm>
              <a:off x="5483" y="2480"/>
              <a:ext cx="2" cy="1"/>
            </a:xfrm>
            <a:custGeom>
              <a:avLst/>
              <a:gdLst>
                <a:gd name="T0" fmla="*/ 2 w 2"/>
                <a:gd name="T1" fmla="*/ 0 h 1"/>
                <a:gd name="T2" fmla="*/ 0 w 2"/>
                <a:gd name="T3" fmla="*/ 0 h 1"/>
                <a:gd name="T4" fmla="*/ 2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0"/>
                  </a:move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41003" name="Freeform 3865"/>
            <p:cNvSpPr>
              <a:spLocks/>
            </p:cNvSpPr>
            <p:nvPr/>
          </p:nvSpPr>
          <p:spPr bwMode="auto">
            <a:xfrm>
              <a:off x="5457" y="2660"/>
              <a:ext cx="2" cy="1"/>
            </a:xfrm>
            <a:custGeom>
              <a:avLst/>
              <a:gdLst>
                <a:gd name="T0" fmla="*/ 0 w 2"/>
                <a:gd name="T1" fmla="*/ 0 h 1"/>
                <a:gd name="T2" fmla="*/ 0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41004" name="Freeform 3866"/>
            <p:cNvSpPr>
              <a:spLocks/>
            </p:cNvSpPr>
            <p:nvPr/>
          </p:nvSpPr>
          <p:spPr bwMode="auto">
            <a:xfrm>
              <a:off x="4879" y="2478"/>
              <a:ext cx="2" cy="6"/>
            </a:xfrm>
            <a:custGeom>
              <a:avLst/>
              <a:gdLst>
                <a:gd name="T0" fmla="*/ 0 w 2"/>
                <a:gd name="T1" fmla="*/ 14237 h 5"/>
                <a:gd name="T2" fmla="*/ 0 w 2"/>
                <a:gd name="T3" fmla="*/ 2 h 5"/>
                <a:gd name="T4" fmla="*/ 0 w 2"/>
                <a:gd name="T5" fmla="*/ 2 h 5"/>
                <a:gd name="T6" fmla="*/ 2 w 2"/>
                <a:gd name="T7" fmla="*/ 2 h 5"/>
                <a:gd name="T8" fmla="*/ 2 w 2"/>
                <a:gd name="T9" fmla="*/ 0 h 5"/>
                <a:gd name="T10" fmla="*/ 2 w 2"/>
                <a:gd name="T11" fmla="*/ 2 h 5"/>
                <a:gd name="T12" fmla="*/ 2 w 2"/>
                <a:gd name="T13" fmla="*/ 2 h 5"/>
                <a:gd name="T14" fmla="*/ 2 w 2"/>
                <a:gd name="T15" fmla="*/ 14237 h 5"/>
                <a:gd name="T16" fmla="*/ 2 w 2"/>
                <a:gd name="T17" fmla="*/ 14237 h 5"/>
                <a:gd name="T18" fmla="*/ 0 w 2"/>
                <a:gd name="T19" fmla="*/ 14237 h 5"/>
                <a:gd name="T20" fmla="*/ 0 w 2"/>
                <a:gd name="T21" fmla="*/ 14237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5"/>
                <a:gd name="T35" fmla="*/ 2 w 2"/>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5">
                  <a:moveTo>
                    <a:pt x="0" y="5"/>
                  </a:moveTo>
                  <a:lnTo>
                    <a:pt x="0" y="2"/>
                  </a:lnTo>
                  <a:lnTo>
                    <a:pt x="2" y="2"/>
                  </a:lnTo>
                  <a:lnTo>
                    <a:pt x="2" y="0"/>
                  </a:lnTo>
                  <a:lnTo>
                    <a:pt x="2" y="2"/>
                  </a:lnTo>
                  <a:lnTo>
                    <a:pt x="2" y="5"/>
                  </a:lnTo>
                  <a:lnTo>
                    <a:pt x="0" y="5"/>
                  </a:lnTo>
                  <a:close/>
                </a:path>
              </a:pathLst>
            </a:custGeom>
            <a:solidFill>
              <a:srgbClr val="E1E1E1"/>
            </a:solidFill>
            <a:ln w="3175">
              <a:solidFill>
                <a:srgbClr val="000000"/>
              </a:solidFill>
              <a:round/>
              <a:headEnd/>
              <a:tailEnd/>
            </a:ln>
          </p:spPr>
          <p:txBody>
            <a:bodyPr/>
            <a:lstStyle/>
            <a:p>
              <a:endParaRPr lang="en-US"/>
            </a:p>
          </p:txBody>
        </p:sp>
        <p:sp>
          <p:nvSpPr>
            <p:cNvPr id="41005" name="Freeform 3867"/>
            <p:cNvSpPr>
              <a:spLocks/>
            </p:cNvSpPr>
            <p:nvPr/>
          </p:nvSpPr>
          <p:spPr bwMode="auto">
            <a:xfrm>
              <a:off x="4879" y="2486"/>
              <a:ext cx="1" cy="3"/>
            </a:xfrm>
            <a:custGeom>
              <a:avLst/>
              <a:gdLst>
                <a:gd name="T0" fmla="*/ 0 w 1"/>
                <a:gd name="T1" fmla="*/ 136216566 h 2"/>
                <a:gd name="T2" fmla="*/ 0 w 1"/>
                <a:gd name="T3" fmla="*/ 0 h 2"/>
                <a:gd name="T4" fmla="*/ 0 w 1"/>
                <a:gd name="T5" fmla="*/ 136216566 h 2"/>
                <a:gd name="T6" fmla="*/ 0 w 1"/>
                <a:gd name="T7" fmla="*/ 0 h 2"/>
                <a:gd name="T8" fmla="*/ 0 w 1"/>
                <a:gd name="T9" fmla="*/ 0 h 2"/>
                <a:gd name="T10" fmla="*/ 0 w 1"/>
                <a:gd name="T11" fmla="*/ 136216566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2"/>
                  </a:moveTo>
                  <a:lnTo>
                    <a:pt x="0" y="0"/>
                  </a:lnTo>
                  <a:lnTo>
                    <a:pt x="0" y="2"/>
                  </a:ln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41006" name="Freeform 3868"/>
            <p:cNvSpPr>
              <a:spLocks/>
            </p:cNvSpPr>
            <p:nvPr/>
          </p:nvSpPr>
          <p:spPr bwMode="auto">
            <a:xfrm>
              <a:off x="4879" y="2484"/>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2"/>
                  </a:move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41007" name="Freeform 3869"/>
            <p:cNvSpPr>
              <a:spLocks/>
            </p:cNvSpPr>
            <p:nvPr/>
          </p:nvSpPr>
          <p:spPr bwMode="auto">
            <a:xfrm>
              <a:off x="4872" y="2495"/>
              <a:ext cx="2" cy="1"/>
            </a:xfrm>
            <a:custGeom>
              <a:avLst/>
              <a:gdLst>
                <a:gd name="T0" fmla="*/ 2 w 2"/>
                <a:gd name="T1" fmla="*/ 0 h 1"/>
                <a:gd name="T2" fmla="*/ 2 w 2"/>
                <a:gd name="T3" fmla="*/ 0 h 1"/>
                <a:gd name="T4" fmla="*/ 0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2" y="0"/>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41008" name="Freeform 3870"/>
            <p:cNvSpPr>
              <a:spLocks/>
            </p:cNvSpPr>
            <p:nvPr/>
          </p:nvSpPr>
          <p:spPr bwMode="auto">
            <a:xfrm>
              <a:off x="4874" y="2493"/>
              <a:ext cx="1" cy="2"/>
            </a:xfrm>
            <a:custGeom>
              <a:avLst/>
              <a:gdLst>
                <a:gd name="T0" fmla="*/ 0 w 1"/>
                <a:gd name="T1" fmla="*/ 0 h 2"/>
                <a:gd name="T2" fmla="*/ 0 w 1"/>
                <a:gd name="T3" fmla="*/ 2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41009" name="Freeform 3871"/>
            <p:cNvSpPr>
              <a:spLocks/>
            </p:cNvSpPr>
            <p:nvPr/>
          </p:nvSpPr>
          <p:spPr bwMode="auto">
            <a:xfrm>
              <a:off x="4989" y="2703"/>
              <a:ext cx="172" cy="179"/>
            </a:xfrm>
            <a:custGeom>
              <a:avLst/>
              <a:gdLst>
                <a:gd name="T0" fmla="*/ 19922 w 154"/>
                <a:gd name="T1" fmla="*/ 1999948 h 144"/>
                <a:gd name="T2" fmla="*/ 19253 w 154"/>
                <a:gd name="T3" fmla="*/ 2036356 h 144"/>
                <a:gd name="T4" fmla="*/ 19253 w 154"/>
                <a:gd name="T5" fmla="*/ 2072911 h 144"/>
                <a:gd name="T6" fmla="*/ 17975 w 154"/>
                <a:gd name="T7" fmla="*/ 2036356 h 144"/>
                <a:gd name="T8" fmla="*/ 16197 w 154"/>
                <a:gd name="T9" fmla="*/ 1999948 h 144"/>
                <a:gd name="T10" fmla="*/ 14299 w 154"/>
                <a:gd name="T11" fmla="*/ 1949699 h 144"/>
                <a:gd name="T12" fmla="*/ 13221 w 154"/>
                <a:gd name="T13" fmla="*/ 1839323 h 144"/>
                <a:gd name="T14" fmla="*/ 12208 w 154"/>
                <a:gd name="T15" fmla="*/ 1699625 h 144"/>
                <a:gd name="T16" fmla="*/ 10930 w 154"/>
                <a:gd name="T17" fmla="*/ 1533658 h 144"/>
                <a:gd name="T18" fmla="*/ 10130 w 154"/>
                <a:gd name="T19" fmla="*/ 1391903 h 144"/>
                <a:gd name="T20" fmla="*/ 7318 w 154"/>
                <a:gd name="T21" fmla="*/ 1294308 h 144"/>
                <a:gd name="T22" fmla="*/ 7318 w 154"/>
                <a:gd name="T23" fmla="*/ 1367296 h 144"/>
                <a:gd name="T24" fmla="*/ 6271 w 154"/>
                <a:gd name="T25" fmla="*/ 1294308 h 144"/>
                <a:gd name="T26" fmla="*/ 6271 w 154"/>
                <a:gd name="T27" fmla="*/ 1418217 h 144"/>
                <a:gd name="T28" fmla="*/ 5615 w 154"/>
                <a:gd name="T29" fmla="*/ 1418217 h 144"/>
                <a:gd name="T30" fmla="*/ 5615 w 154"/>
                <a:gd name="T31" fmla="*/ 1485652 h 144"/>
                <a:gd name="T32" fmla="*/ 2689 w 154"/>
                <a:gd name="T33" fmla="*/ 1469775 h 144"/>
                <a:gd name="T34" fmla="*/ 5219 w 154"/>
                <a:gd name="T35" fmla="*/ 1599858 h 144"/>
                <a:gd name="T36" fmla="*/ 4042 w 154"/>
                <a:gd name="T37" fmla="*/ 1699625 h 144"/>
                <a:gd name="T38" fmla="*/ 2156 w 154"/>
                <a:gd name="T39" fmla="*/ 1699625 h 144"/>
                <a:gd name="T40" fmla="*/ 0 w 154"/>
                <a:gd name="T41" fmla="*/ 1699625 h 144"/>
                <a:gd name="T42" fmla="*/ 3 w 154"/>
                <a:gd name="T43" fmla="*/ 1485652 h 144"/>
                <a:gd name="T44" fmla="*/ 714 w 154"/>
                <a:gd name="T45" fmla="*/ 1294308 h 144"/>
                <a:gd name="T46" fmla="*/ 714 w 154"/>
                <a:gd name="T47" fmla="*/ 1086050 h 144"/>
                <a:gd name="T48" fmla="*/ 890 w 154"/>
                <a:gd name="T49" fmla="*/ 842051 h 144"/>
                <a:gd name="T50" fmla="*/ 890 w 154"/>
                <a:gd name="T51" fmla="*/ 652873 h 144"/>
                <a:gd name="T52" fmla="*/ 890 w 154"/>
                <a:gd name="T53" fmla="*/ 452009 h 144"/>
                <a:gd name="T54" fmla="*/ 890 w 154"/>
                <a:gd name="T55" fmla="*/ 241692 h 144"/>
                <a:gd name="T56" fmla="*/ 890 w 154"/>
                <a:gd name="T57" fmla="*/ 0 h 144"/>
                <a:gd name="T58" fmla="*/ 3150 w 154"/>
                <a:gd name="T59" fmla="*/ 125832 h 144"/>
                <a:gd name="T60" fmla="*/ 5219 w 154"/>
                <a:gd name="T61" fmla="*/ 241692 h 144"/>
                <a:gd name="T62" fmla="*/ 7024 w 154"/>
                <a:gd name="T63" fmla="*/ 300437 h 144"/>
                <a:gd name="T64" fmla="*/ 8998 w 154"/>
                <a:gd name="T65" fmla="*/ 415705 h 144"/>
                <a:gd name="T66" fmla="*/ 10808 w 154"/>
                <a:gd name="T67" fmla="*/ 652873 h 144"/>
                <a:gd name="T68" fmla="*/ 10808 w 154"/>
                <a:gd name="T69" fmla="*/ 770364 h 144"/>
                <a:gd name="T70" fmla="*/ 12636 w 154"/>
                <a:gd name="T71" fmla="*/ 842051 h 144"/>
                <a:gd name="T72" fmla="*/ 14299 w 154"/>
                <a:gd name="T73" fmla="*/ 951196 h 144"/>
                <a:gd name="T74" fmla="*/ 14299 w 154"/>
                <a:gd name="T75" fmla="*/ 1086050 h 144"/>
                <a:gd name="T76" fmla="*/ 12902 w 154"/>
                <a:gd name="T77" fmla="*/ 1119743 h 144"/>
                <a:gd name="T78" fmla="*/ 14002 w 154"/>
                <a:gd name="T79" fmla="*/ 1317870 h 144"/>
                <a:gd name="T80" fmla="*/ 15058 w 154"/>
                <a:gd name="T81" fmla="*/ 1485652 h 144"/>
                <a:gd name="T82" fmla="*/ 15870 w 154"/>
                <a:gd name="T83" fmla="*/ 1699625 h 144"/>
                <a:gd name="T84" fmla="*/ 17238 w 154"/>
                <a:gd name="T85" fmla="*/ 1699625 h 144"/>
                <a:gd name="T86" fmla="*/ 17238 w 154"/>
                <a:gd name="T87" fmla="*/ 1793548 h 144"/>
                <a:gd name="T88" fmla="*/ 18420 w 154"/>
                <a:gd name="T89" fmla="*/ 1873888 h 144"/>
                <a:gd name="T90" fmla="*/ 17725 w 154"/>
                <a:gd name="T91" fmla="*/ 1906422 h 144"/>
                <a:gd name="T92" fmla="*/ 19922 w 154"/>
                <a:gd name="T93" fmla="*/ 1999948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4"/>
                <a:gd name="T142" fmla="*/ 0 h 144"/>
                <a:gd name="T143" fmla="*/ 154 w 154"/>
                <a:gd name="T144" fmla="*/ 144 h 1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4" h="144">
                  <a:moveTo>
                    <a:pt x="154" y="139"/>
                  </a:moveTo>
                  <a:lnTo>
                    <a:pt x="149" y="142"/>
                  </a:lnTo>
                  <a:lnTo>
                    <a:pt x="149" y="144"/>
                  </a:lnTo>
                  <a:lnTo>
                    <a:pt x="140" y="142"/>
                  </a:lnTo>
                  <a:lnTo>
                    <a:pt x="126" y="139"/>
                  </a:lnTo>
                  <a:lnTo>
                    <a:pt x="111" y="135"/>
                  </a:lnTo>
                  <a:lnTo>
                    <a:pt x="102" y="128"/>
                  </a:lnTo>
                  <a:lnTo>
                    <a:pt x="95" y="118"/>
                  </a:lnTo>
                  <a:lnTo>
                    <a:pt x="85" y="106"/>
                  </a:lnTo>
                  <a:lnTo>
                    <a:pt x="78" y="97"/>
                  </a:lnTo>
                  <a:lnTo>
                    <a:pt x="57" y="90"/>
                  </a:lnTo>
                  <a:lnTo>
                    <a:pt x="57" y="95"/>
                  </a:lnTo>
                  <a:lnTo>
                    <a:pt x="48" y="90"/>
                  </a:lnTo>
                  <a:lnTo>
                    <a:pt x="48" y="99"/>
                  </a:lnTo>
                  <a:lnTo>
                    <a:pt x="43" y="99"/>
                  </a:lnTo>
                  <a:lnTo>
                    <a:pt x="43" y="104"/>
                  </a:lnTo>
                  <a:lnTo>
                    <a:pt x="21" y="102"/>
                  </a:lnTo>
                  <a:lnTo>
                    <a:pt x="40" y="111"/>
                  </a:lnTo>
                  <a:lnTo>
                    <a:pt x="31" y="118"/>
                  </a:lnTo>
                  <a:lnTo>
                    <a:pt x="17" y="118"/>
                  </a:lnTo>
                  <a:lnTo>
                    <a:pt x="0" y="118"/>
                  </a:lnTo>
                  <a:lnTo>
                    <a:pt x="3" y="104"/>
                  </a:lnTo>
                  <a:lnTo>
                    <a:pt x="5" y="90"/>
                  </a:lnTo>
                  <a:lnTo>
                    <a:pt x="5" y="76"/>
                  </a:lnTo>
                  <a:lnTo>
                    <a:pt x="7" y="59"/>
                  </a:lnTo>
                  <a:lnTo>
                    <a:pt x="7" y="45"/>
                  </a:lnTo>
                  <a:lnTo>
                    <a:pt x="7" y="31"/>
                  </a:lnTo>
                  <a:lnTo>
                    <a:pt x="7" y="17"/>
                  </a:lnTo>
                  <a:lnTo>
                    <a:pt x="7" y="0"/>
                  </a:lnTo>
                  <a:lnTo>
                    <a:pt x="24" y="9"/>
                  </a:lnTo>
                  <a:lnTo>
                    <a:pt x="40" y="17"/>
                  </a:lnTo>
                  <a:lnTo>
                    <a:pt x="55" y="21"/>
                  </a:lnTo>
                  <a:lnTo>
                    <a:pt x="69" y="28"/>
                  </a:lnTo>
                  <a:lnTo>
                    <a:pt x="83" y="45"/>
                  </a:lnTo>
                  <a:lnTo>
                    <a:pt x="83" y="54"/>
                  </a:lnTo>
                  <a:lnTo>
                    <a:pt x="97" y="59"/>
                  </a:lnTo>
                  <a:lnTo>
                    <a:pt x="111" y="66"/>
                  </a:lnTo>
                  <a:lnTo>
                    <a:pt x="111" y="76"/>
                  </a:lnTo>
                  <a:lnTo>
                    <a:pt x="100" y="78"/>
                  </a:lnTo>
                  <a:lnTo>
                    <a:pt x="107" y="92"/>
                  </a:lnTo>
                  <a:lnTo>
                    <a:pt x="116" y="104"/>
                  </a:lnTo>
                  <a:lnTo>
                    <a:pt x="123" y="118"/>
                  </a:lnTo>
                  <a:lnTo>
                    <a:pt x="133" y="118"/>
                  </a:lnTo>
                  <a:lnTo>
                    <a:pt x="133" y="125"/>
                  </a:lnTo>
                  <a:lnTo>
                    <a:pt x="142" y="130"/>
                  </a:lnTo>
                  <a:lnTo>
                    <a:pt x="137" y="132"/>
                  </a:lnTo>
                  <a:lnTo>
                    <a:pt x="154" y="139"/>
                  </a:lnTo>
                  <a:close/>
                </a:path>
              </a:pathLst>
            </a:custGeom>
            <a:solidFill>
              <a:srgbClr val="E1E1E1"/>
            </a:solidFill>
            <a:ln w="3175">
              <a:solidFill>
                <a:srgbClr val="000000"/>
              </a:solidFill>
              <a:round/>
              <a:headEnd/>
              <a:tailEnd/>
            </a:ln>
          </p:spPr>
          <p:txBody>
            <a:bodyPr/>
            <a:lstStyle/>
            <a:p>
              <a:endParaRPr lang="en-US"/>
            </a:p>
          </p:txBody>
        </p:sp>
        <p:sp>
          <p:nvSpPr>
            <p:cNvPr id="41010" name="Freeform 3872"/>
            <p:cNvSpPr>
              <a:spLocks/>
            </p:cNvSpPr>
            <p:nvPr/>
          </p:nvSpPr>
          <p:spPr bwMode="auto">
            <a:xfrm>
              <a:off x="5127" y="2744"/>
              <a:ext cx="71" cy="45"/>
            </a:xfrm>
            <a:custGeom>
              <a:avLst/>
              <a:gdLst>
                <a:gd name="T0" fmla="*/ 6226 w 64"/>
                <a:gd name="T1" fmla="*/ 0 h 36"/>
                <a:gd name="T2" fmla="*/ 5637 w 64"/>
                <a:gd name="T3" fmla="*/ 233194 h 36"/>
                <a:gd name="T4" fmla="*/ 5592 w 64"/>
                <a:gd name="T5" fmla="*/ 273586 h 36"/>
                <a:gd name="T6" fmla="*/ 5637 w 64"/>
                <a:gd name="T7" fmla="*/ 364366 h 36"/>
                <a:gd name="T8" fmla="*/ 4580 w 64"/>
                <a:gd name="T9" fmla="*/ 455458 h 36"/>
                <a:gd name="T10" fmla="*/ 2534 w 64"/>
                <a:gd name="T11" fmla="*/ 667936 h 36"/>
                <a:gd name="T12" fmla="*/ 1112 w 64"/>
                <a:gd name="T13" fmla="*/ 574586 h 36"/>
                <a:gd name="T14" fmla="*/ 3 w 64"/>
                <a:gd name="T15" fmla="*/ 481319 h 36"/>
                <a:gd name="T16" fmla="*/ 0 w 64"/>
                <a:gd name="T17" fmla="*/ 364366 h 36"/>
                <a:gd name="T18" fmla="*/ 2059 w 64"/>
                <a:gd name="T19" fmla="*/ 385055 h 36"/>
                <a:gd name="T20" fmla="*/ 2534 w 64"/>
                <a:gd name="T21" fmla="*/ 233194 h 36"/>
                <a:gd name="T22" fmla="*/ 2534 w 64"/>
                <a:gd name="T23" fmla="*/ 308044 h 36"/>
                <a:gd name="T24" fmla="*/ 3459 w 64"/>
                <a:gd name="T25" fmla="*/ 385055 h 36"/>
                <a:gd name="T26" fmla="*/ 4758 w 64"/>
                <a:gd name="T27" fmla="*/ 188280 h 36"/>
                <a:gd name="T28" fmla="*/ 4758 w 64"/>
                <a:gd name="T29" fmla="*/ 0 h 36"/>
                <a:gd name="T30" fmla="*/ 5637 w 64"/>
                <a:gd name="T31" fmla="*/ 0 h 36"/>
                <a:gd name="T32" fmla="*/ 6226 w 6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4"/>
                <a:gd name="T52" fmla="*/ 0 h 36"/>
                <a:gd name="T53" fmla="*/ 64 w 6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4" h="36">
                  <a:moveTo>
                    <a:pt x="64" y="0"/>
                  </a:moveTo>
                  <a:lnTo>
                    <a:pt x="59" y="12"/>
                  </a:lnTo>
                  <a:lnTo>
                    <a:pt x="57" y="14"/>
                  </a:lnTo>
                  <a:lnTo>
                    <a:pt x="59" y="19"/>
                  </a:lnTo>
                  <a:lnTo>
                    <a:pt x="48" y="24"/>
                  </a:lnTo>
                  <a:lnTo>
                    <a:pt x="26" y="36"/>
                  </a:lnTo>
                  <a:lnTo>
                    <a:pt x="12" y="31"/>
                  </a:lnTo>
                  <a:lnTo>
                    <a:pt x="3" y="26"/>
                  </a:lnTo>
                  <a:lnTo>
                    <a:pt x="0" y="19"/>
                  </a:lnTo>
                  <a:lnTo>
                    <a:pt x="21" y="21"/>
                  </a:lnTo>
                  <a:lnTo>
                    <a:pt x="26" y="12"/>
                  </a:lnTo>
                  <a:lnTo>
                    <a:pt x="26" y="17"/>
                  </a:lnTo>
                  <a:lnTo>
                    <a:pt x="36" y="21"/>
                  </a:lnTo>
                  <a:lnTo>
                    <a:pt x="50" y="10"/>
                  </a:lnTo>
                  <a:lnTo>
                    <a:pt x="50" y="0"/>
                  </a:lnTo>
                  <a:lnTo>
                    <a:pt x="59" y="0"/>
                  </a:lnTo>
                  <a:lnTo>
                    <a:pt x="64" y="0"/>
                  </a:lnTo>
                  <a:close/>
                </a:path>
              </a:pathLst>
            </a:custGeom>
            <a:solidFill>
              <a:srgbClr val="E1E1E1"/>
            </a:solidFill>
            <a:ln w="3175">
              <a:solidFill>
                <a:srgbClr val="000000"/>
              </a:solidFill>
              <a:round/>
              <a:headEnd/>
              <a:tailEnd/>
            </a:ln>
          </p:spPr>
          <p:txBody>
            <a:bodyPr/>
            <a:lstStyle/>
            <a:p>
              <a:endParaRPr lang="en-US"/>
            </a:p>
          </p:txBody>
        </p:sp>
        <p:sp>
          <p:nvSpPr>
            <p:cNvPr id="41011" name="Freeform 3873"/>
            <p:cNvSpPr>
              <a:spLocks/>
            </p:cNvSpPr>
            <p:nvPr/>
          </p:nvSpPr>
          <p:spPr bwMode="auto">
            <a:xfrm>
              <a:off x="5238" y="2768"/>
              <a:ext cx="20" cy="31"/>
            </a:xfrm>
            <a:custGeom>
              <a:avLst/>
              <a:gdLst>
                <a:gd name="T0" fmla="*/ 1842 w 18"/>
                <a:gd name="T1" fmla="*/ 58125 h 26"/>
                <a:gd name="T2" fmla="*/ 1492 w 18"/>
                <a:gd name="T3" fmla="*/ 59078 h 26"/>
                <a:gd name="T4" fmla="*/ 2 w 18"/>
                <a:gd name="T5" fmla="*/ 34292 h 26"/>
                <a:gd name="T6" fmla="*/ 0 w 18"/>
                <a:gd name="T7" fmla="*/ 0 h 26"/>
                <a:gd name="T8" fmla="*/ 881 w 18"/>
                <a:gd name="T9" fmla="*/ 28761 h 26"/>
                <a:gd name="T10" fmla="*/ 1842 w 18"/>
                <a:gd name="T11" fmla="*/ 58125 h 26"/>
                <a:gd name="T12" fmla="*/ 0 60000 65536"/>
                <a:gd name="T13" fmla="*/ 0 60000 65536"/>
                <a:gd name="T14" fmla="*/ 0 60000 65536"/>
                <a:gd name="T15" fmla="*/ 0 60000 65536"/>
                <a:gd name="T16" fmla="*/ 0 60000 65536"/>
                <a:gd name="T17" fmla="*/ 0 60000 65536"/>
                <a:gd name="T18" fmla="*/ 0 w 18"/>
                <a:gd name="T19" fmla="*/ 0 h 26"/>
                <a:gd name="T20" fmla="*/ 18 w 18"/>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8" h="26">
                  <a:moveTo>
                    <a:pt x="18" y="24"/>
                  </a:moveTo>
                  <a:lnTo>
                    <a:pt x="14" y="26"/>
                  </a:lnTo>
                  <a:lnTo>
                    <a:pt x="2" y="14"/>
                  </a:lnTo>
                  <a:lnTo>
                    <a:pt x="0" y="0"/>
                  </a:lnTo>
                  <a:lnTo>
                    <a:pt x="9" y="12"/>
                  </a:lnTo>
                  <a:lnTo>
                    <a:pt x="18" y="24"/>
                  </a:lnTo>
                  <a:close/>
                </a:path>
              </a:pathLst>
            </a:custGeom>
            <a:solidFill>
              <a:srgbClr val="E1E1E1"/>
            </a:solidFill>
            <a:ln w="3175">
              <a:solidFill>
                <a:srgbClr val="000000"/>
              </a:solidFill>
              <a:round/>
              <a:headEnd/>
              <a:tailEnd/>
            </a:ln>
          </p:spPr>
          <p:txBody>
            <a:bodyPr/>
            <a:lstStyle/>
            <a:p>
              <a:endParaRPr lang="en-US"/>
            </a:p>
          </p:txBody>
        </p:sp>
        <p:sp>
          <p:nvSpPr>
            <p:cNvPr id="41012" name="Freeform 3874"/>
            <p:cNvSpPr>
              <a:spLocks/>
            </p:cNvSpPr>
            <p:nvPr/>
          </p:nvSpPr>
          <p:spPr bwMode="auto">
            <a:xfrm>
              <a:off x="5174" y="2709"/>
              <a:ext cx="37" cy="43"/>
            </a:xfrm>
            <a:custGeom>
              <a:avLst/>
              <a:gdLst>
                <a:gd name="T0" fmla="*/ 5033 w 33"/>
                <a:gd name="T1" fmla="*/ 241130 h 35"/>
                <a:gd name="T2" fmla="*/ 4282 w 33"/>
                <a:gd name="T3" fmla="*/ 299222 h 35"/>
                <a:gd name="T4" fmla="*/ 2417 w 33"/>
                <a:gd name="T5" fmla="*/ 118104 h 35"/>
                <a:gd name="T6" fmla="*/ 1054 w 33"/>
                <a:gd name="T7" fmla="*/ 63689 h 35"/>
                <a:gd name="T8" fmla="*/ 0 w 33"/>
                <a:gd name="T9" fmla="*/ 0 h 35"/>
                <a:gd name="T10" fmla="*/ 1868 w 33"/>
                <a:gd name="T11" fmla="*/ 63689 h 35"/>
                <a:gd name="T12" fmla="*/ 3571 w 33"/>
                <a:gd name="T13" fmla="*/ 143817 h 35"/>
                <a:gd name="T14" fmla="*/ 5033 w 33"/>
                <a:gd name="T15" fmla="*/ 241130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33" y="28"/>
                  </a:moveTo>
                  <a:lnTo>
                    <a:pt x="28" y="35"/>
                  </a:lnTo>
                  <a:lnTo>
                    <a:pt x="16" y="14"/>
                  </a:lnTo>
                  <a:lnTo>
                    <a:pt x="7" y="7"/>
                  </a:lnTo>
                  <a:lnTo>
                    <a:pt x="0" y="0"/>
                  </a:lnTo>
                  <a:lnTo>
                    <a:pt x="12" y="7"/>
                  </a:lnTo>
                  <a:lnTo>
                    <a:pt x="23" y="16"/>
                  </a:lnTo>
                  <a:lnTo>
                    <a:pt x="33" y="28"/>
                  </a:lnTo>
                  <a:close/>
                </a:path>
              </a:pathLst>
            </a:custGeom>
            <a:solidFill>
              <a:srgbClr val="E1E1E1"/>
            </a:solidFill>
            <a:ln w="3175">
              <a:solidFill>
                <a:srgbClr val="000000"/>
              </a:solidFill>
              <a:round/>
              <a:headEnd/>
              <a:tailEnd/>
            </a:ln>
          </p:spPr>
          <p:txBody>
            <a:bodyPr/>
            <a:lstStyle/>
            <a:p>
              <a:endParaRPr lang="en-US"/>
            </a:p>
          </p:txBody>
        </p:sp>
        <p:sp>
          <p:nvSpPr>
            <p:cNvPr id="41013" name="Freeform 3875"/>
            <p:cNvSpPr>
              <a:spLocks/>
            </p:cNvSpPr>
            <p:nvPr/>
          </p:nvSpPr>
          <p:spPr bwMode="auto">
            <a:xfrm>
              <a:off x="5164" y="2864"/>
              <a:ext cx="4" cy="6"/>
            </a:xfrm>
            <a:custGeom>
              <a:avLst/>
              <a:gdLst>
                <a:gd name="T0" fmla="*/ 2 w 5"/>
                <a:gd name="T1" fmla="*/ 2 h 5"/>
                <a:gd name="T2" fmla="*/ 2 w 5"/>
                <a:gd name="T3" fmla="*/ 14237 h 5"/>
                <a:gd name="T4" fmla="*/ 0 w 5"/>
                <a:gd name="T5" fmla="*/ 0 h 5"/>
                <a:gd name="T6" fmla="*/ 2 w 5"/>
                <a:gd name="T7" fmla="*/ 2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2"/>
                  </a:moveTo>
                  <a:lnTo>
                    <a:pt x="3" y="5"/>
                  </a:lnTo>
                  <a:lnTo>
                    <a:pt x="0" y="0"/>
                  </a:lnTo>
                  <a:lnTo>
                    <a:pt x="5" y="2"/>
                  </a:lnTo>
                  <a:close/>
                </a:path>
              </a:pathLst>
            </a:custGeom>
            <a:solidFill>
              <a:srgbClr val="E1E1E1"/>
            </a:solidFill>
            <a:ln w="3175">
              <a:solidFill>
                <a:srgbClr val="000000"/>
              </a:solidFill>
              <a:round/>
              <a:headEnd/>
              <a:tailEnd/>
            </a:ln>
          </p:spPr>
          <p:txBody>
            <a:bodyPr/>
            <a:lstStyle/>
            <a:p>
              <a:endParaRPr lang="en-US"/>
            </a:p>
          </p:txBody>
        </p:sp>
        <p:sp>
          <p:nvSpPr>
            <p:cNvPr id="41014" name="Freeform 3876"/>
            <p:cNvSpPr>
              <a:spLocks/>
            </p:cNvSpPr>
            <p:nvPr/>
          </p:nvSpPr>
          <p:spPr bwMode="auto">
            <a:xfrm>
              <a:off x="5058" y="2310"/>
              <a:ext cx="2" cy="4"/>
            </a:xfrm>
            <a:custGeom>
              <a:avLst/>
              <a:gdLst>
                <a:gd name="T0" fmla="*/ 2 w 2"/>
                <a:gd name="T1" fmla="*/ 0 h 3"/>
                <a:gd name="T2" fmla="*/ 0 w 2"/>
                <a:gd name="T3" fmla="*/ 0 h 3"/>
                <a:gd name="T4" fmla="*/ 0 w 2"/>
                <a:gd name="T5" fmla="*/ 870068 h 3"/>
                <a:gd name="T6" fmla="*/ 0 w 2"/>
                <a:gd name="T7" fmla="*/ 870068 h 3"/>
                <a:gd name="T8" fmla="*/ 2 w 2"/>
                <a:gd name="T9" fmla="*/ 870068 h 3"/>
                <a:gd name="T10" fmla="*/ 0 w 2"/>
                <a:gd name="T11" fmla="*/ 0 h 3"/>
                <a:gd name="T12" fmla="*/ 2 w 2"/>
                <a:gd name="T13" fmla="*/ 0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0"/>
                  </a:moveTo>
                  <a:lnTo>
                    <a:pt x="0" y="0"/>
                  </a:lnTo>
                  <a:lnTo>
                    <a:pt x="0" y="3"/>
                  </a:lnTo>
                  <a:lnTo>
                    <a:pt x="2" y="3"/>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41015" name="Freeform 3877"/>
            <p:cNvSpPr>
              <a:spLocks/>
            </p:cNvSpPr>
            <p:nvPr/>
          </p:nvSpPr>
          <p:spPr bwMode="auto">
            <a:xfrm>
              <a:off x="5055" y="2314"/>
              <a:ext cx="3" cy="5"/>
            </a:xfrm>
            <a:custGeom>
              <a:avLst/>
              <a:gdLst>
                <a:gd name="T0" fmla="*/ 0 w 3"/>
                <a:gd name="T1" fmla="*/ 0 h 4"/>
                <a:gd name="T2" fmla="*/ 0 w 3"/>
                <a:gd name="T3" fmla="*/ 49356 h 4"/>
                <a:gd name="T4" fmla="*/ 0 w 3"/>
                <a:gd name="T5" fmla="*/ 77119 h 4"/>
                <a:gd name="T6" fmla="*/ 3 w 3"/>
                <a:gd name="T7" fmla="*/ 49356 h 4"/>
                <a:gd name="T8" fmla="*/ 0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0"/>
                  </a:moveTo>
                  <a:lnTo>
                    <a:pt x="0" y="2"/>
                  </a:lnTo>
                  <a:lnTo>
                    <a:pt x="0" y="4"/>
                  </a:lnTo>
                  <a:lnTo>
                    <a:pt x="3" y="2"/>
                  </a:lnTo>
                  <a:lnTo>
                    <a:pt x="0" y="0"/>
                  </a:lnTo>
                  <a:close/>
                </a:path>
              </a:pathLst>
            </a:custGeom>
            <a:solidFill>
              <a:srgbClr val="E1E1E1"/>
            </a:solidFill>
            <a:ln w="3175">
              <a:solidFill>
                <a:srgbClr val="000000"/>
              </a:solidFill>
              <a:round/>
              <a:headEnd/>
              <a:tailEnd/>
            </a:ln>
          </p:spPr>
          <p:txBody>
            <a:bodyPr/>
            <a:lstStyle/>
            <a:p>
              <a:endParaRPr lang="en-US"/>
            </a:p>
          </p:txBody>
        </p:sp>
        <p:sp>
          <p:nvSpPr>
            <p:cNvPr id="41016" name="Freeform 3878"/>
            <p:cNvSpPr>
              <a:spLocks/>
            </p:cNvSpPr>
            <p:nvPr/>
          </p:nvSpPr>
          <p:spPr bwMode="auto">
            <a:xfrm>
              <a:off x="5049" y="2334"/>
              <a:ext cx="4" cy="4"/>
            </a:xfrm>
            <a:custGeom>
              <a:avLst/>
              <a:gdLst>
                <a:gd name="T0" fmla="*/ 0 w 2"/>
                <a:gd name="T1" fmla="*/ 870068 h 3"/>
                <a:gd name="T2" fmla="*/ 0 w 2"/>
                <a:gd name="T3" fmla="*/ 0 h 3"/>
                <a:gd name="T4" fmla="*/ 0 w 2"/>
                <a:gd name="T5" fmla="*/ 0 h 3"/>
                <a:gd name="T6" fmla="*/ 2147483647 w 2"/>
                <a:gd name="T7" fmla="*/ 0 h 3"/>
                <a:gd name="T8" fmla="*/ 0 w 2"/>
                <a:gd name="T9" fmla="*/ 870068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3"/>
                  </a:moveTo>
                  <a:lnTo>
                    <a:pt x="0" y="0"/>
                  </a:lnTo>
                  <a:lnTo>
                    <a:pt x="2" y="0"/>
                  </a:lnTo>
                  <a:lnTo>
                    <a:pt x="0" y="3"/>
                  </a:lnTo>
                  <a:close/>
                </a:path>
              </a:pathLst>
            </a:custGeom>
            <a:solidFill>
              <a:srgbClr val="E1E1E1"/>
            </a:solidFill>
            <a:ln w="3175">
              <a:solidFill>
                <a:srgbClr val="000000"/>
              </a:solidFill>
              <a:round/>
              <a:headEnd/>
              <a:tailEnd/>
            </a:ln>
          </p:spPr>
          <p:txBody>
            <a:bodyPr/>
            <a:lstStyle/>
            <a:p>
              <a:endParaRPr lang="en-US"/>
            </a:p>
          </p:txBody>
        </p:sp>
        <p:sp>
          <p:nvSpPr>
            <p:cNvPr id="41017" name="Freeform 3879"/>
            <p:cNvSpPr>
              <a:spLocks/>
            </p:cNvSpPr>
            <p:nvPr/>
          </p:nvSpPr>
          <p:spPr bwMode="auto">
            <a:xfrm>
              <a:off x="5047" y="2247"/>
              <a:ext cx="0" cy="4"/>
            </a:xfrm>
            <a:custGeom>
              <a:avLst/>
              <a:gdLst>
                <a:gd name="T0" fmla="*/ 0 h 3"/>
                <a:gd name="T1" fmla="*/ 870068 h 3"/>
                <a:gd name="T2" fmla="*/ 0 h 3"/>
                <a:gd name="T3" fmla="*/ 0 h 3"/>
                <a:gd name="T4" fmla="*/ 0 60000 65536"/>
                <a:gd name="T5" fmla="*/ 0 60000 65536"/>
                <a:gd name="T6" fmla="*/ 0 60000 65536"/>
                <a:gd name="T7" fmla="*/ 0 60000 65536"/>
                <a:gd name="T8" fmla="*/ 0 h 3"/>
                <a:gd name="T9" fmla="*/ 3 h 3"/>
              </a:gdLst>
              <a:ahLst/>
              <a:cxnLst>
                <a:cxn ang="T4">
                  <a:pos x="0" y="T0"/>
                </a:cxn>
                <a:cxn ang="T5">
                  <a:pos x="0" y="T1"/>
                </a:cxn>
                <a:cxn ang="T6">
                  <a:pos x="0" y="T2"/>
                </a:cxn>
                <a:cxn ang="T7">
                  <a:pos x="0" y="T3"/>
                </a:cxn>
              </a:cxnLst>
              <a:rect l="0" t="T8" r="0" b="T9"/>
              <a:pathLst>
                <a:path h="3">
                  <a:moveTo>
                    <a:pt x="0" y="0"/>
                  </a:moveTo>
                  <a:lnTo>
                    <a:pt x="0" y="3"/>
                  </a:lnTo>
                  <a:lnTo>
                    <a:pt x="0" y="0"/>
                  </a:lnTo>
                  <a:close/>
                </a:path>
              </a:pathLst>
            </a:custGeom>
            <a:solidFill>
              <a:srgbClr val="E1E1E1"/>
            </a:solidFill>
            <a:ln w="3175">
              <a:solidFill>
                <a:srgbClr val="000000"/>
              </a:solidFill>
              <a:round/>
              <a:headEnd/>
              <a:tailEnd/>
            </a:ln>
          </p:spPr>
          <p:txBody>
            <a:bodyPr/>
            <a:lstStyle/>
            <a:p>
              <a:endParaRPr lang="en-US"/>
            </a:p>
          </p:txBody>
        </p:sp>
        <p:sp>
          <p:nvSpPr>
            <p:cNvPr id="41018" name="Rectangle 3880"/>
            <p:cNvSpPr>
              <a:spLocks noChangeArrowheads="1"/>
            </p:cNvSpPr>
            <p:nvPr/>
          </p:nvSpPr>
          <p:spPr bwMode="auto">
            <a:xfrm>
              <a:off x="5044" y="2232"/>
              <a:ext cx="0" cy="3"/>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en-US" altLang="en-US" sz="1600"/>
            </a:p>
          </p:txBody>
        </p:sp>
        <p:sp>
          <p:nvSpPr>
            <p:cNvPr id="41019" name="Freeform 3881"/>
            <p:cNvSpPr>
              <a:spLocks/>
            </p:cNvSpPr>
            <p:nvPr/>
          </p:nvSpPr>
          <p:spPr bwMode="auto">
            <a:xfrm>
              <a:off x="5049" y="2285"/>
              <a:ext cx="4" cy="2"/>
            </a:xfrm>
            <a:custGeom>
              <a:avLst/>
              <a:gdLst>
                <a:gd name="T0" fmla="*/ 2147483647 w 2"/>
                <a:gd name="T1" fmla="*/ 0 h 2"/>
                <a:gd name="T2" fmla="*/ 0 w 2"/>
                <a:gd name="T3" fmla="*/ 2 h 2"/>
                <a:gd name="T4" fmla="*/ 0 w 2"/>
                <a:gd name="T5" fmla="*/ 0 h 2"/>
                <a:gd name="T6" fmla="*/ 2147483647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41020" name="Freeform 3882"/>
            <p:cNvSpPr>
              <a:spLocks/>
            </p:cNvSpPr>
            <p:nvPr/>
          </p:nvSpPr>
          <p:spPr bwMode="auto">
            <a:xfrm>
              <a:off x="4024" y="2059"/>
              <a:ext cx="89" cy="129"/>
            </a:xfrm>
            <a:custGeom>
              <a:avLst/>
              <a:gdLst>
                <a:gd name="T0" fmla="*/ 9439 w 78"/>
                <a:gd name="T1" fmla="*/ 1104616 h 104"/>
                <a:gd name="T2" fmla="*/ 9439 w 78"/>
                <a:gd name="T3" fmla="*/ 1143274 h 104"/>
                <a:gd name="T4" fmla="*/ 7697 w 78"/>
                <a:gd name="T5" fmla="*/ 1087605 h 104"/>
                <a:gd name="T6" fmla="*/ 7697 w 78"/>
                <a:gd name="T7" fmla="*/ 1087605 h 104"/>
                <a:gd name="T8" fmla="*/ 6457 w 78"/>
                <a:gd name="T9" fmla="*/ 922269 h 104"/>
                <a:gd name="T10" fmla="*/ 5196 w 78"/>
                <a:gd name="T11" fmla="*/ 743535 h 104"/>
                <a:gd name="T12" fmla="*/ 4554 w 78"/>
                <a:gd name="T13" fmla="*/ 607620 h 104"/>
                <a:gd name="T14" fmla="*/ 2 w 78"/>
                <a:gd name="T15" fmla="*/ 455944 h 104"/>
                <a:gd name="T16" fmla="*/ 2247 w 78"/>
                <a:gd name="T17" fmla="*/ 367583 h 104"/>
                <a:gd name="T18" fmla="*/ 3991 w 78"/>
                <a:gd name="T19" fmla="*/ 346234 h 104"/>
                <a:gd name="T20" fmla="*/ 0 w 78"/>
                <a:gd name="T21" fmla="*/ 181426 h 104"/>
                <a:gd name="T22" fmla="*/ 0 w 78"/>
                <a:gd name="T23" fmla="*/ 0 h 104"/>
                <a:gd name="T24" fmla="*/ 3991 w 78"/>
                <a:gd name="T25" fmla="*/ 61790 h 104"/>
                <a:gd name="T26" fmla="*/ 5196 w 78"/>
                <a:gd name="T27" fmla="*/ 164592 h 104"/>
                <a:gd name="T28" fmla="*/ 6457 w 78"/>
                <a:gd name="T29" fmla="*/ 117920 h 104"/>
                <a:gd name="T30" fmla="*/ 9439 w 78"/>
                <a:gd name="T31" fmla="*/ 314106 h 104"/>
                <a:gd name="T32" fmla="*/ 14022 w 78"/>
                <a:gd name="T33" fmla="*/ 314106 h 104"/>
                <a:gd name="T34" fmla="*/ 19436 w 78"/>
                <a:gd name="T35" fmla="*/ 346234 h 104"/>
                <a:gd name="T36" fmla="*/ 22112 w 78"/>
                <a:gd name="T37" fmla="*/ 430598 h 104"/>
                <a:gd name="T38" fmla="*/ 22112 w 78"/>
                <a:gd name="T39" fmla="*/ 532699 h 104"/>
                <a:gd name="T40" fmla="*/ 18074 w 78"/>
                <a:gd name="T41" fmla="*/ 607620 h 104"/>
                <a:gd name="T42" fmla="*/ 18885 w 78"/>
                <a:gd name="T43" fmla="*/ 803447 h 104"/>
                <a:gd name="T44" fmla="*/ 19436 w 78"/>
                <a:gd name="T45" fmla="*/ 833509 h 104"/>
                <a:gd name="T46" fmla="*/ 22112 w 78"/>
                <a:gd name="T47" fmla="*/ 687528 h 104"/>
                <a:gd name="T48" fmla="*/ 24157 w 78"/>
                <a:gd name="T49" fmla="*/ 882934 h 104"/>
                <a:gd name="T50" fmla="*/ 25924 w 78"/>
                <a:gd name="T51" fmla="*/ 1087605 h 104"/>
                <a:gd name="T52" fmla="*/ 25924 w 78"/>
                <a:gd name="T53" fmla="*/ 1236146 h 104"/>
                <a:gd name="T54" fmla="*/ 25230 w 78"/>
                <a:gd name="T55" fmla="*/ 1264310 h 104"/>
                <a:gd name="T56" fmla="*/ 25924 w 78"/>
                <a:gd name="T57" fmla="*/ 1358442 h 104"/>
                <a:gd name="T58" fmla="*/ 22720 w 78"/>
                <a:gd name="T59" fmla="*/ 1104616 h 104"/>
                <a:gd name="T60" fmla="*/ 19436 w 78"/>
                <a:gd name="T61" fmla="*/ 882934 h 104"/>
                <a:gd name="T62" fmla="*/ 16261 w 78"/>
                <a:gd name="T63" fmla="*/ 882934 h 104"/>
                <a:gd name="T64" fmla="*/ 14022 w 78"/>
                <a:gd name="T65" fmla="*/ 743535 h 104"/>
                <a:gd name="T66" fmla="*/ 9439 w 78"/>
                <a:gd name="T67" fmla="*/ 607620 h 104"/>
                <a:gd name="T68" fmla="*/ 7697 w 78"/>
                <a:gd name="T69" fmla="*/ 607620 h 104"/>
                <a:gd name="T70" fmla="*/ 13084 w 78"/>
                <a:gd name="T71" fmla="*/ 774922 h 104"/>
                <a:gd name="T72" fmla="*/ 14885 w 78"/>
                <a:gd name="T73" fmla="*/ 882934 h 104"/>
                <a:gd name="T74" fmla="*/ 15840 w 78"/>
                <a:gd name="T75" fmla="*/ 961201 h 104"/>
                <a:gd name="T76" fmla="*/ 14022 w 78"/>
                <a:gd name="T77" fmla="*/ 1143274 h 104"/>
                <a:gd name="T78" fmla="*/ 13084 w 78"/>
                <a:gd name="T79" fmla="*/ 1049367 h 104"/>
                <a:gd name="T80" fmla="*/ 11467 w 78"/>
                <a:gd name="T81" fmla="*/ 1087605 h 104"/>
                <a:gd name="T82" fmla="*/ 10946 w 78"/>
                <a:gd name="T83" fmla="*/ 1104616 h 104"/>
                <a:gd name="T84" fmla="*/ 9439 w 78"/>
                <a:gd name="T85" fmla="*/ 1104616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104"/>
                <a:gd name="T131" fmla="*/ 78 w 78"/>
                <a:gd name="T132" fmla="*/ 104 h 10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104">
                  <a:moveTo>
                    <a:pt x="28" y="85"/>
                  </a:moveTo>
                  <a:lnTo>
                    <a:pt x="28" y="87"/>
                  </a:lnTo>
                  <a:lnTo>
                    <a:pt x="23" y="83"/>
                  </a:lnTo>
                  <a:lnTo>
                    <a:pt x="19" y="71"/>
                  </a:lnTo>
                  <a:lnTo>
                    <a:pt x="16" y="57"/>
                  </a:lnTo>
                  <a:lnTo>
                    <a:pt x="14" y="47"/>
                  </a:lnTo>
                  <a:lnTo>
                    <a:pt x="2" y="35"/>
                  </a:lnTo>
                  <a:lnTo>
                    <a:pt x="7" y="28"/>
                  </a:lnTo>
                  <a:lnTo>
                    <a:pt x="12" y="26"/>
                  </a:lnTo>
                  <a:lnTo>
                    <a:pt x="0" y="14"/>
                  </a:lnTo>
                  <a:lnTo>
                    <a:pt x="0" y="0"/>
                  </a:lnTo>
                  <a:lnTo>
                    <a:pt x="12" y="5"/>
                  </a:lnTo>
                  <a:lnTo>
                    <a:pt x="16" y="12"/>
                  </a:lnTo>
                  <a:lnTo>
                    <a:pt x="19" y="9"/>
                  </a:lnTo>
                  <a:lnTo>
                    <a:pt x="28" y="24"/>
                  </a:lnTo>
                  <a:lnTo>
                    <a:pt x="42" y="24"/>
                  </a:lnTo>
                  <a:lnTo>
                    <a:pt x="59" y="26"/>
                  </a:lnTo>
                  <a:lnTo>
                    <a:pt x="66" y="33"/>
                  </a:lnTo>
                  <a:lnTo>
                    <a:pt x="66" y="40"/>
                  </a:lnTo>
                  <a:lnTo>
                    <a:pt x="54" y="47"/>
                  </a:lnTo>
                  <a:lnTo>
                    <a:pt x="57" y="61"/>
                  </a:lnTo>
                  <a:lnTo>
                    <a:pt x="59" y="64"/>
                  </a:lnTo>
                  <a:lnTo>
                    <a:pt x="66" y="52"/>
                  </a:lnTo>
                  <a:lnTo>
                    <a:pt x="73" y="68"/>
                  </a:lnTo>
                  <a:lnTo>
                    <a:pt x="78" y="83"/>
                  </a:lnTo>
                  <a:lnTo>
                    <a:pt x="78" y="94"/>
                  </a:lnTo>
                  <a:lnTo>
                    <a:pt x="75" y="97"/>
                  </a:lnTo>
                  <a:lnTo>
                    <a:pt x="78" y="104"/>
                  </a:lnTo>
                  <a:lnTo>
                    <a:pt x="68" y="85"/>
                  </a:lnTo>
                  <a:lnTo>
                    <a:pt x="59" y="68"/>
                  </a:lnTo>
                  <a:lnTo>
                    <a:pt x="49" y="68"/>
                  </a:lnTo>
                  <a:lnTo>
                    <a:pt x="42" y="57"/>
                  </a:lnTo>
                  <a:lnTo>
                    <a:pt x="28" y="47"/>
                  </a:lnTo>
                  <a:lnTo>
                    <a:pt x="23" y="47"/>
                  </a:lnTo>
                  <a:lnTo>
                    <a:pt x="40" y="59"/>
                  </a:lnTo>
                  <a:lnTo>
                    <a:pt x="45" y="68"/>
                  </a:lnTo>
                  <a:lnTo>
                    <a:pt x="47" y="73"/>
                  </a:lnTo>
                  <a:lnTo>
                    <a:pt x="42" y="87"/>
                  </a:lnTo>
                  <a:lnTo>
                    <a:pt x="40" y="80"/>
                  </a:lnTo>
                  <a:lnTo>
                    <a:pt x="35" y="83"/>
                  </a:lnTo>
                  <a:lnTo>
                    <a:pt x="33" y="85"/>
                  </a:lnTo>
                  <a:lnTo>
                    <a:pt x="28" y="85"/>
                  </a:lnTo>
                  <a:close/>
                </a:path>
              </a:pathLst>
            </a:custGeom>
            <a:solidFill>
              <a:srgbClr val="E1E1E1"/>
            </a:solidFill>
            <a:ln w="3175">
              <a:solidFill>
                <a:srgbClr val="000000"/>
              </a:solidFill>
              <a:round/>
              <a:headEnd/>
              <a:tailEnd/>
            </a:ln>
          </p:spPr>
          <p:txBody>
            <a:bodyPr/>
            <a:lstStyle/>
            <a:p>
              <a:endParaRPr lang="en-US"/>
            </a:p>
          </p:txBody>
        </p:sp>
        <p:sp>
          <p:nvSpPr>
            <p:cNvPr id="41021" name="Freeform 3883"/>
            <p:cNvSpPr>
              <a:spLocks/>
            </p:cNvSpPr>
            <p:nvPr/>
          </p:nvSpPr>
          <p:spPr bwMode="auto">
            <a:xfrm>
              <a:off x="4031" y="2025"/>
              <a:ext cx="54" cy="32"/>
            </a:xfrm>
            <a:custGeom>
              <a:avLst/>
              <a:gdLst>
                <a:gd name="T0" fmla="*/ 2353 w 49"/>
                <a:gd name="T1" fmla="*/ 2 h 26"/>
                <a:gd name="T2" fmla="*/ 758 w 49"/>
                <a:gd name="T3" fmla="*/ 0 h 26"/>
                <a:gd name="T4" fmla="*/ 0 w 49"/>
                <a:gd name="T5" fmla="*/ 153553 h 26"/>
                <a:gd name="T6" fmla="*/ 2 w 49"/>
                <a:gd name="T7" fmla="*/ 210102 h 26"/>
                <a:gd name="T8" fmla="*/ 1648 w 49"/>
                <a:gd name="T9" fmla="*/ 242587 h 26"/>
                <a:gd name="T10" fmla="*/ 2678 w 49"/>
                <a:gd name="T11" fmla="*/ 210102 h 26"/>
                <a:gd name="T12" fmla="*/ 3546 w 49"/>
                <a:gd name="T13" fmla="*/ 210102 h 26"/>
                <a:gd name="T14" fmla="*/ 3370 w 49"/>
                <a:gd name="T15" fmla="*/ 130118 h 26"/>
                <a:gd name="T16" fmla="*/ 2994 w 49"/>
                <a:gd name="T17" fmla="*/ 85898 h 26"/>
                <a:gd name="T18" fmla="*/ 2353 w 49"/>
                <a:gd name="T19" fmla="*/ 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26"/>
                <a:gd name="T32" fmla="*/ 49 w 49"/>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26">
                  <a:moveTo>
                    <a:pt x="33" y="2"/>
                  </a:moveTo>
                  <a:lnTo>
                    <a:pt x="11" y="0"/>
                  </a:lnTo>
                  <a:lnTo>
                    <a:pt x="0" y="16"/>
                  </a:lnTo>
                  <a:lnTo>
                    <a:pt x="2" y="23"/>
                  </a:lnTo>
                  <a:lnTo>
                    <a:pt x="23" y="26"/>
                  </a:lnTo>
                  <a:lnTo>
                    <a:pt x="37" y="23"/>
                  </a:lnTo>
                  <a:lnTo>
                    <a:pt x="49" y="23"/>
                  </a:lnTo>
                  <a:lnTo>
                    <a:pt x="47" y="14"/>
                  </a:lnTo>
                  <a:lnTo>
                    <a:pt x="42" y="9"/>
                  </a:lnTo>
                  <a:lnTo>
                    <a:pt x="33" y="2"/>
                  </a:lnTo>
                  <a:close/>
                </a:path>
              </a:pathLst>
            </a:custGeom>
            <a:solidFill>
              <a:srgbClr val="E1E1E1"/>
            </a:solidFill>
            <a:ln w="3175">
              <a:solidFill>
                <a:srgbClr val="000000"/>
              </a:solidFill>
              <a:round/>
              <a:headEnd/>
              <a:tailEnd/>
            </a:ln>
          </p:spPr>
          <p:txBody>
            <a:bodyPr/>
            <a:lstStyle/>
            <a:p>
              <a:endParaRPr lang="en-US"/>
            </a:p>
          </p:txBody>
        </p:sp>
        <p:sp>
          <p:nvSpPr>
            <p:cNvPr id="41022" name="Freeform 3884"/>
            <p:cNvSpPr>
              <a:spLocks/>
            </p:cNvSpPr>
            <p:nvPr/>
          </p:nvSpPr>
          <p:spPr bwMode="auto">
            <a:xfrm>
              <a:off x="4306" y="2323"/>
              <a:ext cx="88" cy="93"/>
            </a:xfrm>
            <a:custGeom>
              <a:avLst/>
              <a:gdLst>
                <a:gd name="T0" fmla="*/ 4014 w 80"/>
                <a:gd name="T1" fmla="*/ 727421 h 75"/>
                <a:gd name="T2" fmla="*/ 4149 w 80"/>
                <a:gd name="T3" fmla="*/ 914633 h 75"/>
                <a:gd name="T4" fmla="*/ 3429 w 80"/>
                <a:gd name="T5" fmla="*/ 873451 h 75"/>
                <a:gd name="T6" fmla="*/ 3117 w 80"/>
                <a:gd name="T7" fmla="*/ 914633 h 75"/>
                <a:gd name="T8" fmla="*/ 2509 w 80"/>
                <a:gd name="T9" fmla="*/ 963538 h 75"/>
                <a:gd name="T10" fmla="*/ 1885 w 80"/>
                <a:gd name="T11" fmla="*/ 963538 h 75"/>
                <a:gd name="T12" fmla="*/ 1558 w 80"/>
                <a:gd name="T13" fmla="*/ 914633 h 75"/>
                <a:gd name="T14" fmla="*/ 1416 w 80"/>
                <a:gd name="T15" fmla="*/ 824017 h 75"/>
                <a:gd name="T16" fmla="*/ 1093 w 80"/>
                <a:gd name="T17" fmla="*/ 873451 h 75"/>
                <a:gd name="T18" fmla="*/ 967 w 80"/>
                <a:gd name="T19" fmla="*/ 727421 h 75"/>
                <a:gd name="T20" fmla="*/ 726 w 80"/>
                <a:gd name="T21" fmla="*/ 699415 h 75"/>
                <a:gd name="T22" fmla="*/ 4 w 80"/>
                <a:gd name="T23" fmla="*/ 518000 h 75"/>
                <a:gd name="T24" fmla="*/ 0 w 80"/>
                <a:gd name="T25" fmla="*/ 336889 h 75"/>
                <a:gd name="T26" fmla="*/ 600 w 80"/>
                <a:gd name="T27" fmla="*/ 92673 h 75"/>
                <a:gd name="T28" fmla="*/ 1759 w 80"/>
                <a:gd name="T29" fmla="*/ 92673 h 75"/>
                <a:gd name="T30" fmla="*/ 2831 w 80"/>
                <a:gd name="T31" fmla="*/ 92673 h 75"/>
                <a:gd name="T32" fmla="*/ 3768 w 80"/>
                <a:gd name="T33" fmla="*/ 176694 h 75"/>
                <a:gd name="T34" fmla="*/ 3768 w 80"/>
                <a:gd name="T35" fmla="*/ 114915 h 75"/>
                <a:gd name="T36" fmla="*/ 4041 w 80"/>
                <a:gd name="T37" fmla="*/ 48606 h 75"/>
                <a:gd name="T38" fmla="*/ 4560 w 80"/>
                <a:gd name="T39" fmla="*/ 92673 h 75"/>
                <a:gd name="T40" fmla="*/ 5300 w 80"/>
                <a:gd name="T41" fmla="*/ 0 h 75"/>
                <a:gd name="T42" fmla="*/ 5358 w 80"/>
                <a:gd name="T43" fmla="*/ 204405 h 75"/>
                <a:gd name="T44" fmla="*/ 5358 w 80"/>
                <a:gd name="T45" fmla="*/ 386865 h 75"/>
                <a:gd name="T46" fmla="*/ 5358 w 80"/>
                <a:gd name="T47" fmla="*/ 586630 h 75"/>
                <a:gd name="T48" fmla="*/ 4428 w 80"/>
                <a:gd name="T49" fmla="*/ 664530 h 75"/>
                <a:gd name="T50" fmla="*/ 4014 w 80"/>
                <a:gd name="T51" fmla="*/ 727421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0"/>
                <a:gd name="T79" fmla="*/ 0 h 75"/>
                <a:gd name="T80" fmla="*/ 80 w 80"/>
                <a:gd name="T81" fmla="*/ 75 h 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0" h="75">
                  <a:moveTo>
                    <a:pt x="59" y="56"/>
                  </a:moveTo>
                  <a:lnTo>
                    <a:pt x="63" y="71"/>
                  </a:lnTo>
                  <a:lnTo>
                    <a:pt x="52" y="68"/>
                  </a:lnTo>
                  <a:lnTo>
                    <a:pt x="47" y="71"/>
                  </a:lnTo>
                  <a:lnTo>
                    <a:pt x="37" y="75"/>
                  </a:lnTo>
                  <a:lnTo>
                    <a:pt x="28" y="75"/>
                  </a:lnTo>
                  <a:lnTo>
                    <a:pt x="23" y="71"/>
                  </a:lnTo>
                  <a:lnTo>
                    <a:pt x="21" y="64"/>
                  </a:lnTo>
                  <a:lnTo>
                    <a:pt x="16" y="68"/>
                  </a:lnTo>
                  <a:lnTo>
                    <a:pt x="14" y="56"/>
                  </a:lnTo>
                  <a:lnTo>
                    <a:pt x="11" y="54"/>
                  </a:lnTo>
                  <a:lnTo>
                    <a:pt x="4" y="40"/>
                  </a:lnTo>
                  <a:lnTo>
                    <a:pt x="0" y="26"/>
                  </a:lnTo>
                  <a:lnTo>
                    <a:pt x="9" y="7"/>
                  </a:lnTo>
                  <a:lnTo>
                    <a:pt x="26" y="7"/>
                  </a:lnTo>
                  <a:lnTo>
                    <a:pt x="42" y="7"/>
                  </a:lnTo>
                  <a:lnTo>
                    <a:pt x="56" y="14"/>
                  </a:lnTo>
                  <a:lnTo>
                    <a:pt x="56" y="9"/>
                  </a:lnTo>
                  <a:lnTo>
                    <a:pt x="61" y="4"/>
                  </a:lnTo>
                  <a:lnTo>
                    <a:pt x="68" y="7"/>
                  </a:lnTo>
                  <a:lnTo>
                    <a:pt x="78" y="0"/>
                  </a:lnTo>
                  <a:lnTo>
                    <a:pt x="80" y="16"/>
                  </a:lnTo>
                  <a:lnTo>
                    <a:pt x="80" y="30"/>
                  </a:lnTo>
                  <a:lnTo>
                    <a:pt x="80" y="45"/>
                  </a:lnTo>
                  <a:lnTo>
                    <a:pt x="66" y="52"/>
                  </a:lnTo>
                  <a:lnTo>
                    <a:pt x="59" y="56"/>
                  </a:lnTo>
                  <a:close/>
                </a:path>
              </a:pathLst>
            </a:custGeom>
            <a:solidFill>
              <a:srgbClr val="E1E1E1"/>
            </a:solidFill>
            <a:ln w="3175">
              <a:solidFill>
                <a:srgbClr val="000000"/>
              </a:solidFill>
              <a:round/>
              <a:headEnd/>
              <a:tailEnd/>
            </a:ln>
          </p:spPr>
          <p:txBody>
            <a:bodyPr/>
            <a:lstStyle/>
            <a:p>
              <a:endParaRPr lang="en-US"/>
            </a:p>
          </p:txBody>
        </p:sp>
        <p:sp>
          <p:nvSpPr>
            <p:cNvPr id="41023" name="Freeform 3885"/>
            <p:cNvSpPr>
              <a:spLocks/>
            </p:cNvSpPr>
            <p:nvPr/>
          </p:nvSpPr>
          <p:spPr bwMode="auto">
            <a:xfrm>
              <a:off x="5046" y="2349"/>
              <a:ext cx="3" cy="7"/>
            </a:xfrm>
            <a:custGeom>
              <a:avLst/>
              <a:gdLst>
                <a:gd name="T0" fmla="*/ 0 w 5"/>
                <a:gd name="T1" fmla="*/ 13983312 h 5"/>
                <a:gd name="T2" fmla="*/ 0 w 5"/>
                <a:gd name="T3" fmla="*/ 5320724 h 5"/>
                <a:gd name="T4" fmla="*/ 1 w 5"/>
                <a:gd name="T5" fmla="*/ 0 h 5"/>
                <a:gd name="T6" fmla="*/ 1 w 5"/>
                <a:gd name="T7" fmla="*/ 0 h 5"/>
                <a:gd name="T8" fmla="*/ 0 w 5"/>
                <a:gd name="T9" fmla="*/ 13983312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5"/>
                  </a:moveTo>
                  <a:lnTo>
                    <a:pt x="0" y="2"/>
                  </a:lnTo>
                  <a:lnTo>
                    <a:pt x="2" y="0"/>
                  </a:lnTo>
                  <a:lnTo>
                    <a:pt x="5" y="0"/>
                  </a:lnTo>
                  <a:lnTo>
                    <a:pt x="0" y="5"/>
                  </a:lnTo>
                  <a:close/>
                </a:path>
              </a:pathLst>
            </a:custGeom>
            <a:solidFill>
              <a:srgbClr val="E1E1E1"/>
            </a:solidFill>
            <a:ln w="3175">
              <a:solidFill>
                <a:srgbClr val="000000"/>
              </a:solidFill>
              <a:round/>
              <a:headEnd/>
              <a:tailEnd/>
            </a:ln>
          </p:spPr>
          <p:txBody>
            <a:bodyPr/>
            <a:lstStyle/>
            <a:p>
              <a:endParaRPr lang="en-US"/>
            </a:p>
          </p:txBody>
        </p:sp>
        <p:sp>
          <p:nvSpPr>
            <p:cNvPr id="41024" name="Freeform 3886"/>
            <p:cNvSpPr>
              <a:spLocks/>
            </p:cNvSpPr>
            <p:nvPr/>
          </p:nvSpPr>
          <p:spPr bwMode="auto">
            <a:xfrm>
              <a:off x="4479" y="2153"/>
              <a:ext cx="3" cy="5"/>
            </a:xfrm>
            <a:custGeom>
              <a:avLst/>
              <a:gdLst>
                <a:gd name="T0" fmla="*/ 136216566 w 2"/>
                <a:gd name="T1" fmla="*/ 0 h 4"/>
                <a:gd name="T2" fmla="*/ 0 w 2"/>
                <a:gd name="T3" fmla="*/ 77119 h 4"/>
                <a:gd name="T4" fmla="*/ 0 w 2"/>
                <a:gd name="T5" fmla="*/ 49356 h 4"/>
                <a:gd name="T6" fmla="*/ 136216566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2" y="0"/>
                  </a:moveTo>
                  <a:lnTo>
                    <a:pt x="0" y="4"/>
                  </a:lnTo>
                  <a:lnTo>
                    <a:pt x="0" y="2"/>
                  </a:lnTo>
                  <a:lnTo>
                    <a:pt x="2" y="0"/>
                  </a:lnTo>
                  <a:close/>
                </a:path>
              </a:pathLst>
            </a:custGeom>
            <a:solidFill>
              <a:srgbClr val="C0C0C0"/>
            </a:solidFill>
            <a:ln w="3175">
              <a:solidFill>
                <a:srgbClr val="000000"/>
              </a:solidFill>
              <a:round/>
              <a:headEnd/>
              <a:tailEnd/>
            </a:ln>
          </p:spPr>
          <p:txBody>
            <a:bodyPr/>
            <a:lstStyle/>
            <a:p>
              <a:endParaRPr lang="en-US"/>
            </a:p>
          </p:txBody>
        </p:sp>
        <p:sp>
          <p:nvSpPr>
            <p:cNvPr id="41025" name="Freeform 3887"/>
            <p:cNvSpPr>
              <a:spLocks/>
            </p:cNvSpPr>
            <p:nvPr/>
          </p:nvSpPr>
          <p:spPr bwMode="auto">
            <a:xfrm>
              <a:off x="4246" y="2153"/>
              <a:ext cx="146" cy="188"/>
            </a:xfrm>
            <a:custGeom>
              <a:avLst/>
              <a:gdLst>
                <a:gd name="T0" fmla="*/ 8652 w 131"/>
                <a:gd name="T1" fmla="*/ 620119 h 151"/>
                <a:gd name="T2" fmla="*/ 8154 w 131"/>
                <a:gd name="T3" fmla="*/ 501981 h 151"/>
                <a:gd name="T4" fmla="*/ 7316 w 131"/>
                <a:gd name="T5" fmla="*/ 400049 h 151"/>
                <a:gd name="T6" fmla="*/ 6249 w 131"/>
                <a:gd name="T7" fmla="*/ 436169 h 151"/>
                <a:gd name="T8" fmla="*/ 5031 w 131"/>
                <a:gd name="T9" fmla="*/ 270124 h 151"/>
                <a:gd name="T10" fmla="*/ 4433 w 131"/>
                <a:gd name="T11" fmla="*/ 166490 h 151"/>
                <a:gd name="T12" fmla="*/ 3111 w 131"/>
                <a:gd name="T13" fmla="*/ 0 h 151"/>
                <a:gd name="T14" fmla="*/ 2221 w 131"/>
                <a:gd name="T15" fmla="*/ 0 h 151"/>
                <a:gd name="T16" fmla="*/ 2625 w 131"/>
                <a:gd name="T17" fmla="*/ 321316 h 151"/>
                <a:gd name="T18" fmla="*/ 1993 w 131"/>
                <a:gd name="T19" fmla="*/ 270124 h 151"/>
                <a:gd name="T20" fmla="*/ 1788 w 131"/>
                <a:gd name="T21" fmla="*/ 254340 h 151"/>
                <a:gd name="T22" fmla="*/ 887 w 131"/>
                <a:gd name="T23" fmla="*/ 436169 h 151"/>
                <a:gd name="T24" fmla="*/ 0 w 131"/>
                <a:gd name="T25" fmla="*/ 543045 h 151"/>
                <a:gd name="T26" fmla="*/ 887 w 131"/>
                <a:gd name="T27" fmla="*/ 620119 h 151"/>
                <a:gd name="T28" fmla="*/ 887 w 131"/>
                <a:gd name="T29" fmla="*/ 760887 h 151"/>
                <a:gd name="T30" fmla="*/ 2221 w 131"/>
                <a:gd name="T31" fmla="*/ 760887 h 151"/>
                <a:gd name="T32" fmla="*/ 2625 w 131"/>
                <a:gd name="T33" fmla="*/ 1048041 h 151"/>
                <a:gd name="T34" fmla="*/ 2625 w 131"/>
                <a:gd name="T35" fmla="*/ 1331978 h 151"/>
                <a:gd name="T36" fmla="*/ 4255 w 131"/>
                <a:gd name="T37" fmla="*/ 1151878 h 151"/>
                <a:gd name="T38" fmla="*/ 5285 w 131"/>
                <a:gd name="T39" fmla="*/ 1206177 h 151"/>
                <a:gd name="T40" fmla="*/ 6249 w 131"/>
                <a:gd name="T41" fmla="*/ 1151878 h 151"/>
                <a:gd name="T42" fmla="*/ 7316 w 131"/>
                <a:gd name="T43" fmla="*/ 1069833 h 151"/>
                <a:gd name="T44" fmla="*/ 9198 w 131"/>
                <a:gd name="T45" fmla="*/ 1331978 h 151"/>
                <a:gd name="T46" fmla="*/ 9502 w 131"/>
                <a:gd name="T47" fmla="*/ 1518064 h 151"/>
                <a:gd name="T48" fmla="*/ 11380 w 131"/>
                <a:gd name="T49" fmla="*/ 1828285 h 151"/>
                <a:gd name="T50" fmla="*/ 11803 w 131"/>
                <a:gd name="T51" fmla="*/ 2064709 h 151"/>
                <a:gd name="T52" fmla="*/ 11268 w 131"/>
                <a:gd name="T53" fmla="*/ 2223049 h 151"/>
                <a:gd name="T54" fmla="*/ 12733 w 131"/>
                <a:gd name="T55" fmla="*/ 2327843 h 151"/>
                <a:gd name="T56" fmla="*/ 12733 w 131"/>
                <a:gd name="T57" fmla="*/ 2257428 h 151"/>
                <a:gd name="T58" fmla="*/ 13443 w 131"/>
                <a:gd name="T59" fmla="*/ 2180308 h 151"/>
                <a:gd name="T60" fmla="*/ 14191 w 131"/>
                <a:gd name="T61" fmla="*/ 2223049 h 151"/>
                <a:gd name="T62" fmla="*/ 15546 w 131"/>
                <a:gd name="T63" fmla="*/ 2117364 h 151"/>
                <a:gd name="T64" fmla="*/ 15060 w 131"/>
                <a:gd name="T65" fmla="*/ 1875720 h 151"/>
                <a:gd name="T66" fmla="*/ 14879 w 131"/>
                <a:gd name="T67" fmla="*/ 1828285 h 151"/>
                <a:gd name="T68" fmla="*/ 14879 w 131"/>
                <a:gd name="T69" fmla="*/ 1751205 h 151"/>
                <a:gd name="T70" fmla="*/ 13221 w 131"/>
                <a:gd name="T71" fmla="*/ 1559589 h 151"/>
                <a:gd name="T72" fmla="*/ 12418 w 131"/>
                <a:gd name="T73" fmla="*/ 1370732 h 151"/>
                <a:gd name="T74" fmla="*/ 10909 w 131"/>
                <a:gd name="T75" fmla="*/ 1206177 h 151"/>
                <a:gd name="T76" fmla="*/ 10129 w 131"/>
                <a:gd name="T77" fmla="*/ 1015308 h 151"/>
                <a:gd name="T78" fmla="*/ 7405 w 131"/>
                <a:gd name="T79" fmla="*/ 808105 h 151"/>
                <a:gd name="T80" fmla="*/ 8048 w 131"/>
                <a:gd name="T81" fmla="*/ 728808 h 151"/>
                <a:gd name="T82" fmla="*/ 9071 w 131"/>
                <a:gd name="T83" fmla="*/ 676109 h 151"/>
                <a:gd name="T84" fmla="*/ 8652 w 131"/>
                <a:gd name="T85" fmla="*/ 620119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1"/>
                <a:gd name="T130" fmla="*/ 0 h 151"/>
                <a:gd name="T131" fmla="*/ 131 w 131"/>
                <a:gd name="T132" fmla="*/ 151 h 1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1" h="151">
                  <a:moveTo>
                    <a:pt x="74" y="40"/>
                  </a:moveTo>
                  <a:lnTo>
                    <a:pt x="69" y="33"/>
                  </a:lnTo>
                  <a:lnTo>
                    <a:pt x="62" y="26"/>
                  </a:lnTo>
                  <a:lnTo>
                    <a:pt x="53" y="28"/>
                  </a:lnTo>
                  <a:lnTo>
                    <a:pt x="43" y="18"/>
                  </a:lnTo>
                  <a:lnTo>
                    <a:pt x="38" y="11"/>
                  </a:lnTo>
                  <a:lnTo>
                    <a:pt x="27" y="0"/>
                  </a:lnTo>
                  <a:lnTo>
                    <a:pt x="19" y="0"/>
                  </a:lnTo>
                  <a:lnTo>
                    <a:pt x="22" y="21"/>
                  </a:lnTo>
                  <a:lnTo>
                    <a:pt x="17" y="18"/>
                  </a:lnTo>
                  <a:lnTo>
                    <a:pt x="15" y="16"/>
                  </a:lnTo>
                  <a:lnTo>
                    <a:pt x="8" y="28"/>
                  </a:lnTo>
                  <a:lnTo>
                    <a:pt x="0" y="35"/>
                  </a:lnTo>
                  <a:lnTo>
                    <a:pt x="8" y="40"/>
                  </a:lnTo>
                  <a:lnTo>
                    <a:pt x="8" y="49"/>
                  </a:lnTo>
                  <a:lnTo>
                    <a:pt x="19" y="49"/>
                  </a:lnTo>
                  <a:lnTo>
                    <a:pt x="22" y="68"/>
                  </a:lnTo>
                  <a:lnTo>
                    <a:pt x="22" y="87"/>
                  </a:lnTo>
                  <a:lnTo>
                    <a:pt x="36" y="75"/>
                  </a:lnTo>
                  <a:lnTo>
                    <a:pt x="45" y="78"/>
                  </a:lnTo>
                  <a:lnTo>
                    <a:pt x="53" y="75"/>
                  </a:lnTo>
                  <a:lnTo>
                    <a:pt x="62" y="70"/>
                  </a:lnTo>
                  <a:lnTo>
                    <a:pt x="79" y="87"/>
                  </a:lnTo>
                  <a:lnTo>
                    <a:pt x="81" y="99"/>
                  </a:lnTo>
                  <a:lnTo>
                    <a:pt x="97" y="118"/>
                  </a:lnTo>
                  <a:lnTo>
                    <a:pt x="100" y="134"/>
                  </a:lnTo>
                  <a:lnTo>
                    <a:pt x="95" y="144"/>
                  </a:lnTo>
                  <a:lnTo>
                    <a:pt x="109" y="151"/>
                  </a:lnTo>
                  <a:lnTo>
                    <a:pt x="109" y="146"/>
                  </a:lnTo>
                  <a:lnTo>
                    <a:pt x="114" y="141"/>
                  </a:lnTo>
                  <a:lnTo>
                    <a:pt x="121" y="144"/>
                  </a:lnTo>
                  <a:lnTo>
                    <a:pt x="131" y="137"/>
                  </a:lnTo>
                  <a:lnTo>
                    <a:pt x="128" y="122"/>
                  </a:lnTo>
                  <a:lnTo>
                    <a:pt x="126" y="118"/>
                  </a:lnTo>
                  <a:lnTo>
                    <a:pt x="126" y="113"/>
                  </a:lnTo>
                  <a:lnTo>
                    <a:pt x="112" y="101"/>
                  </a:lnTo>
                  <a:lnTo>
                    <a:pt x="105" y="89"/>
                  </a:lnTo>
                  <a:lnTo>
                    <a:pt x="93" y="78"/>
                  </a:lnTo>
                  <a:lnTo>
                    <a:pt x="86" y="66"/>
                  </a:lnTo>
                  <a:lnTo>
                    <a:pt x="64" y="52"/>
                  </a:lnTo>
                  <a:lnTo>
                    <a:pt x="67" y="47"/>
                  </a:lnTo>
                  <a:lnTo>
                    <a:pt x="76" y="44"/>
                  </a:lnTo>
                  <a:lnTo>
                    <a:pt x="74" y="40"/>
                  </a:lnTo>
                  <a:close/>
                </a:path>
              </a:pathLst>
            </a:custGeom>
            <a:solidFill>
              <a:srgbClr val="E1E1E1"/>
            </a:solidFill>
            <a:ln w="3175">
              <a:solidFill>
                <a:srgbClr val="000000"/>
              </a:solidFill>
              <a:round/>
              <a:headEnd/>
              <a:tailEnd/>
            </a:ln>
          </p:spPr>
          <p:txBody>
            <a:bodyPr/>
            <a:lstStyle/>
            <a:p>
              <a:endParaRPr lang="en-US"/>
            </a:p>
          </p:txBody>
        </p:sp>
        <p:sp>
          <p:nvSpPr>
            <p:cNvPr id="41026" name="Freeform 3888"/>
            <p:cNvSpPr>
              <a:spLocks/>
            </p:cNvSpPr>
            <p:nvPr/>
          </p:nvSpPr>
          <p:spPr bwMode="auto">
            <a:xfrm>
              <a:off x="4108" y="2015"/>
              <a:ext cx="155" cy="407"/>
            </a:xfrm>
            <a:custGeom>
              <a:avLst/>
              <a:gdLst>
                <a:gd name="T0" fmla="*/ 12132 w 138"/>
                <a:gd name="T1" fmla="*/ 962927 h 329"/>
                <a:gd name="T2" fmla="*/ 12132 w 138"/>
                <a:gd name="T3" fmla="*/ 796847 h 329"/>
                <a:gd name="T4" fmla="*/ 13627 w 138"/>
                <a:gd name="T5" fmla="*/ 549015 h 329"/>
                <a:gd name="T6" fmla="*/ 13162 w 138"/>
                <a:gd name="T7" fmla="*/ 231866 h 329"/>
                <a:gd name="T8" fmla="*/ 9498 w 138"/>
                <a:gd name="T9" fmla="*/ 0 h 329"/>
                <a:gd name="T10" fmla="*/ 9289 w 138"/>
                <a:gd name="T11" fmla="*/ 197461 h 329"/>
                <a:gd name="T12" fmla="*/ 9289 w 138"/>
                <a:gd name="T13" fmla="*/ 302188 h 329"/>
                <a:gd name="T14" fmla="*/ 4930 w 138"/>
                <a:gd name="T15" fmla="*/ 477313 h 329"/>
                <a:gd name="T16" fmla="*/ 4546 w 138"/>
                <a:gd name="T17" fmla="*/ 726094 h 329"/>
                <a:gd name="T18" fmla="*/ 2016 w 138"/>
                <a:gd name="T19" fmla="*/ 962927 h 329"/>
                <a:gd name="T20" fmla="*/ 1598 w 138"/>
                <a:gd name="T21" fmla="*/ 1382914 h 329"/>
                <a:gd name="T22" fmla="*/ 3 w 138"/>
                <a:gd name="T23" fmla="*/ 1508587 h 329"/>
                <a:gd name="T24" fmla="*/ 1598 w 138"/>
                <a:gd name="T25" fmla="*/ 1734267 h 329"/>
                <a:gd name="T26" fmla="*/ 2543 w 138"/>
                <a:gd name="T27" fmla="*/ 1710778 h 329"/>
                <a:gd name="T28" fmla="*/ 3208 w 138"/>
                <a:gd name="T29" fmla="*/ 1817223 h 329"/>
                <a:gd name="T30" fmla="*/ 5196 w 138"/>
                <a:gd name="T31" fmla="*/ 1913389 h 329"/>
                <a:gd name="T32" fmla="*/ 5196 w 138"/>
                <a:gd name="T33" fmla="*/ 2015114 h 329"/>
                <a:gd name="T34" fmla="*/ 6441 w 138"/>
                <a:gd name="T35" fmla="*/ 2093244 h 329"/>
                <a:gd name="T36" fmla="*/ 7234 w 138"/>
                <a:gd name="T37" fmla="*/ 2455644 h 329"/>
                <a:gd name="T38" fmla="*/ 8349 w 138"/>
                <a:gd name="T39" fmla="*/ 2507481 h 329"/>
                <a:gd name="T40" fmla="*/ 9289 w 138"/>
                <a:gd name="T41" fmla="*/ 2686854 h 329"/>
                <a:gd name="T42" fmla="*/ 10433 w 138"/>
                <a:gd name="T43" fmla="*/ 2618127 h 329"/>
                <a:gd name="T44" fmla="*/ 11831 w 138"/>
                <a:gd name="T45" fmla="*/ 2557547 h 329"/>
                <a:gd name="T46" fmla="*/ 13162 w 138"/>
                <a:gd name="T47" fmla="*/ 2536662 h 329"/>
                <a:gd name="T48" fmla="*/ 14524 w 138"/>
                <a:gd name="T49" fmla="*/ 2455644 h 329"/>
                <a:gd name="T50" fmla="*/ 16978 w 138"/>
                <a:gd name="T51" fmla="*/ 2814124 h 329"/>
                <a:gd name="T52" fmla="*/ 18074 w 138"/>
                <a:gd name="T53" fmla="*/ 3051697 h 329"/>
                <a:gd name="T54" fmla="*/ 19868 w 138"/>
                <a:gd name="T55" fmla="*/ 3366479 h 329"/>
                <a:gd name="T56" fmla="*/ 20188 w 138"/>
                <a:gd name="T57" fmla="*/ 3684827 h 329"/>
                <a:gd name="T58" fmla="*/ 20309 w 138"/>
                <a:gd name="T59" fmla="*/ 3808120 h 329"/>
                <a:gd name="T60" fmla="*/ 22646 w 138"/>
                <a:gd name="T61" fmla="*/ 3521702 h 329"/>
                <a:gd name="T62" fmla="*/ 20946 w 138"/>
                <a:gd name="T63" fmla="*/ 3138059 h 329"/>
                <a:gd name="T64" fmla="*/ 18074 w 138"/>
                <a:gd name="T65" fmla="*/ 2894113 h 329"/>
                <a:gd name="T66" fmla="*/ 18649 w 138"/>
                <a:gd name="T67" fmla="*/ 2686854 h 329"/>
                <a:gd name="T68" fmla="*/ 18649 w 138"/>
                <a:gd name="T69" fmla="*/ 2536662 h 329"/>
                <a:gd name="T70" fmla="*/ 14327 w 138"/>
                <a:gd name="T71" fmla="*/ 2093244 h 329"/>
                <a:gd name="T72" fmla="*/ 15982 w 138"/>
                <a:gd name="T73" fmla="*/ 1866246 h 329"/>
                <a:gd name="T74" fmla="*/ 19005 w 138"/>
                <a:gd name="T75" fmla="*/ 1734267 h 329"/>
                <a:gd name="T76" fmla="*/ 21689 w 138"/>
                <a:gd name="T77" fmla="*/ 1628925 h 329"/>
                <a:gd name="T78" fmla="*/ 21988 w 138"/>
                <a:gd name="T79" fmla="*/ 1426863 h 329"/>
                <a:gd name="T80" fmla="*/ 19005 w 138"/>
                <a:gd name="T81" fmla="*/ 1350915 h 329"/>
                <a:gd name="T82" fmla="*/ 17951 w 138"/>
                <a:gd name="T83" fmla="*/ 1161939 h 329"/>
                <a:gd name="T84" fmla="*/ 15306 w 138"/>
                <a:gd name="T85" fmla="*/ 962927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8"/>
                <a:gd name="T130" fmla="*/ 0 h 329"/>
                <a:gd name="T131" fmla="*/ 138 w 138"/>
                <a:gd name="T132" fmla="*/ 329 h 3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8" h="329">
                  <a:moveTo>
                    <a:pt x="93" y="81"/>
                  </a:moveTo>
                  <a:lnTo>
                    <a:pt x="74" y="83"/>
                  </a:lnTo>
                  <a:lnTo>
                    <a:pt x="74" y="76"/>
                  </a:lnTo>
                  <a:lnTo>
                    <a:pt x="74" y="69"/>
                  </a:lnTo>
                  <a:lnTo>
                    <a:pt x="81" y="55"/>
                  </a:lnTo>
                  <a:lnTo>
                    <a:pt x="83" y="48"/>
                  </a:lnTo>
                  <a:lnTo>
                    <a:pt x="81" y="34"/>
                  </a:lnTo>
                  <a:lnTo>
                    <a:pt x="79" y="19"/>
                  </a:lnTo>
                  <a:lnTo>
                    <a:pt x="71" y="15"/>
                  </a:lnTo>
                  <a:lnTo>
                    <a:pt x="57" y="0"/>
                  </a:lnTo>
                  <a:lnTo>
                    <a:pt x="55" y="8"/>
                  </a:lnTo>
                  <a:lnTo>
                    <a:pt x="55" y="17"/>
                  </a:lnTo>
                  <a:lnTo>
                    <a:pt x="50" y="22"/>
                  </a:lnTo>
                  <a:lnTo>
                    <a:pt x="55" y="26"/>
                  </a:lnTo>
                  <a:lnTo>
                    <a:pt x="43" y="24"/>
                  </a:lnTo>
                  <a:lnTo>
                    <a:pt x="29" y="41"/>
                  </a:lnTo>
                  <a:lnTo>
                    <a:pt x="27" y="55"/>
                  </a:lnTo>
                  <a:lnTo>
                    <a:pt x="27" y="62"/>
                  </a:lnTo>
                  <a:lnTo>
                    <a:pt x="19" y="83"/>
                  </a:lnTo>
                  <a:lnTo>
                    <a:pt x="12" y="83"/>
                  </a:lnTo>
                  <a:lnTo>
                    <a:pt x="10" y="100"/>
                  </a:lnTo>
                  <a:lnTo>
                    <a:pt x="10" y="119"/>
                  </a:lnTo>
                  <a:lnTo>
                    <a:pt x="3" y="119"/>
                  </a:lnTo>
                  <a:lnTo>
                    <a:pt x="3" y="130"/>
                  </a:lnTo>
                  <a:lnTo>
                    <a:pt x="0" y="133"/>
                  </a:lnTo>
                  <a:lnTo>
                    <a:pt x="10" y="149"/>
                  </a:lnTo>
                  <a:lnTo>
                    <a:pt x="12" y="152"/>
                  </a:lnTo>
                  <a:lnTo>
                    <a:pt x="15" y="147"/>
                  </a:lnTo>
                  <a:lnTo>
                    <a:pt x="17" y="156"/>
                  </a:lnTo>
                  <a:lnTo>
                    <a:pt x="19" y="156"/>
                  </a:lnTo>
                  <a:lnTo>
                    <a:pt x="27" y="156"/>
                  </a:lnTo>
                  <a:lnTo>
                    <a:pt x="31" y="164"/>
                  </a:lnTo>
                  <a:lnTo>
                    <a:pt x="27" y="166"/>
                  </a:lnTo>
                  <a:lnTo>
                    <a:pt x="31" y="173"/>
                  </a:lnTo>
                  <a:lnTo>
                    <a:pt x="34" y="166"/>
                  </a:lnTo>
                  <a:lnTo>
                    <a:pt x="38" y="180"/>
                  </a:lnTo>
                  <a:lnTo>
                    <a:pt x="43" y="194"/>
                  </a:lnTo>
                  <a:lnTo>
                    <a:pt x="43" y="211"/>
                  </a:lnTo>
                  <a:lnTo>
                    <a:pt x="43" y="225"/>
                  </a:lnTo>
                  <a:lnTo>
                    <a:pt x="50" y="216"/>
                  </a:lnTo>
                  <a:lnTo>
                    <a:pt x="50" y="225"/>
                  </a:lnTo>
                  <a:lnTo>
                    <a:pt x="55" y="230"/>
                  </a:lnTo>
                  <a:lnTo>
                    <a:pt x="57" y="227"/>
                  </a:lnTo>
                  <a:lnTo>
                    <a:pt x="62" y="225"/>
                  </a:lnTo>
                  <a:lnTo>
                    <a:pt x="62" y="227"/>
                  </a:lnTo>
                  <a:lnTo>
                    <a:pt x="71" y="220"/>
                  </a:lnTo>
                  <a:lnTo>
                    <a:pt x="74" y="213"/>
                  </a:lnTo>
                  <a:lnTo>
                    <a:pt x="79" y="218"/>
                  </a:lnTo>
                  <a:lnTo>
                    <a:pt x="83" y="201"/>
                  </a:lnTo>
                  <a:lnTo>
                    <a:pt x="88" y="211"/>
                  </a:lnTo>
                  <a:lnTo>
                    <a:pt x="95" y="218"/>
                  </a:lnTo>
                  <a:lnTo>
                    <a:pt x="102" y="242"/>
                  </a:lnTo>
                  <a:lnTo>
                    <a:pt x="109" y="268"/>
                  </a:lnTo>
                  <a:lnTo>
                    <a:pt x="109" y="263"/>
                  </a:lnTo>
                  <a:lnTo>
                    <a:pt x="114" y="275"/>
                  </a:lnTo>
                  <a:lnTo>
                    <a:pt x="119" y="289"/>
                  </a:lnTo>
                  <a:lnTo>
                    <a:pt x="121" y="301"/>
                  </a:lnTo>
                  <a:lnTo>
                    <a:pt x="121" y="317"/>
                  </a:lnTo>
                  <a:lnTo>
                    <a:pt x="121" y="329"/>
                  </a:lnTo>
                  <a:lnTo>
                    <a:pt x="123" y="327"/>
                  </a:lnTo>
                  <a:lnTo>
                    <a:pt x="131" y="315"/>
                  </a:lnTo>
                  <a:lnTo>
                    <a:pt x="135" y="303"/>
                  </a:lnTo>
                  <a:lnTo>
                    <a:pt x="131" y="287"/>
                  </a:lnTo>
                  <a:lnTo>
                    <a:pt x="126" y="270"/>
                  </a:lnTo>
                  <a:lnTo>
                    <a:pt x="119" y="261"/>
                  </a:lnTo>
                  <a:lnTo>
                    <a:pt x="109" y="249"/>
                  </a:lnTo>
                  <a:lnTo>
                    <a:pt x="109" y="237"/>
                  </a:lnTo>
                  <a:lnTo>
                    <a:pt x="112" y="230"/>
                  </a:lnTo>
                  <a:lnTo>
                    <a:pt x="116" y="220"/>
                  </a:lnTo>
                  <a:lnTo>
                    <a:pt x="112" y="218"/>
                  </a:lnTo>
                  <a:lnTo>
                    <a:pt x="97" y="199"/>
                  </a:lnTo>
                  <a:lnTo>
                    <a:pt x="86" y="180"/>
                  </a:lnTo>
                  <a:lnTo>
                    <a:pt x="90" y="180"/>
                  </a:lnTo>
                  <a:lnTo>
                    <a:pt x="95" y="161"/>
                  </a:lnTo>
                  <a:lnTo>
                    <a:pt x="109" y="159"/>
                  </a:lnTo>
                  <a:lnTo>
                    <a:pt x="114" y="149"/>
                  </a:lnTo>
                  <a:lnTo>
                    <a:pt x="123" y="147"/>
                  </a:lnTo>
                  <a:lnTo>
                    <a:pt x="131" y="140"/>
                  </a:lnTo>
                  <a:lnTo>
                    <a:pt x="138" y="128"/>
                  </a:lnTo>
                  <a:lnTo>
                    <a:pt x="133" y="123"/>
                  </a:lnTo>
                  <a:lnTo>
                    <a:pt x="121" y="128"/>
                  </a:lnTo>
                  <a:lnTo>
                    <a:pt x="114" y="116"/>
                  </a:lnTo>
                  <a:lnTo>
                    <a:pt x="107" y="114"/>
                  </a:lnTo>
                  <a:lnTo>
                    <a:pt x="107" y="100"/>
                  </a:lnTo>
                  <a:lnTo>
                    <a:pt x="97" y="95"/>
                  </a:lnTo>
                  <a:lnTo>
                    <a:pt x="93" y="83"/>
                  </a:lnTo>
                  <a:lnTo>
                    <a:pt x="93" y="81"/>
                  </a:lnTo>
                  <a:close/>
                </a:path>
              </a:pathLst>
            </a:custGeom>
            <a:solidFill>
              <a:srgbClr val="E1E1E1"/>
            </a:solidFill>
            <a:ln w="3175">
              <a:solidFill>
                <a:srgbClr val="000000"/>
              </a:solidFill>
              <a:round/>
              <a:headEnd/>
              <a:tailEnd/>
            </a:ln>
          </p:spPr>
          <p:txBody>
            <a:bodyPr/>
            <a:lstStyle/>
            <a:p>
              <a:endParaRPr lang="en-US"/>
            </a:p>
          </p:txBody>
        </p:sp>
        <p:sp>
          <p:nvSpPr>
            <p:cNvPr id="41027" name="Freeform 3889"/>
            <p:cNvSpPr>
              <a:spLocks/>
            </p:cNvSpPr>
            <p:nvPr/>
          </p:nvSpPr>
          <p:spPr bwMode="auto">
            <a:xfrm>
              <a:off x="4603" y="2235"/>
              <a:ext cx="85" cy="135"/>
            </a:xfrm>
            <a:custGeom>
              <a:avLst/>
              <a:gdLst>
                <a:gd name="T0" fmla="*/ 1972 w 76"/>
                <a:gd name="T1" fmla="*/ 827655 h 109"/>
                <a:gd name="T2" fmla="*/ 1972 w 76"/>
                <a:gd name="T3" fmla="*/ 913970 h 109"/>
                <a:gd name="T4" fmla="*/ 2 w 76"/>
                <a:gd name="T5" fmla="*/ 674588 h 109"/>
                <a:gd name="T6" fmla="*/ 0 w 76"/>
                <a:gd name="T7" fmla="*/ 544667 h 109"/>
                <a:gd name="T8" fmla="*/ 1132 w 76"/>
                <a:gd name="T9" fmla="*/ 544667 h 109"/>
                <a:gd name="T10" fmla="*/ 905 w 76"/>
                <a:gd name="T11" fmla="*/ 321807 h 109"/>
                <a:gd name="T12" fmla="*/ 723 w 76"/>
                <a:gd name="T13" fmla="*/ 110423 h 109"/>
                <a:gd name="T14" fmla="*/ 905 w 76"/>
                <a:gd name="T15" fmla="*/ 0 h 109"/>
                <a:gd name="T16" fmla="*/ 3860 w 76"/>
                <a:gd name="T17" fmla="*/ 46927 h 109"/>
                <a:gd name="T18" fmla="*/ 4317 w 76"/>
                <a:gd name="T19" fmla="*/ 110423 h 109"/>
                <a:gd name="T20" fmla="*/ 4828 w 76"/>
                <a:gd name="T21" fmla="*/ 279371 h 109"/>
                <a:gd name="T22" fmla="*/ 5247 w 76"/>
                <a:gd name="T23" fmla="*/ 410083 h 109"/>
                <a:gd name="T24" fmla="*/ 4607 w 76"/>
                <a:gd name="T25" fmla="*/ 544667 h 109"/>
                <a:gd name="T26" fmla="*/ 3860 w 76"/>
                <a:gd name="T27" fmla="*/ 629880 h 109"/>
                <a:gd name="T28" fmla="*/ 3860 w 76"/>
                <a:gd name="T29" fmla="*/ 780127 h 109"/>
                <a:gd name="T30" fmla="*/ 5247 w 76"/>
                <a:gd name="T31" fmla="*/ 1024257 h 109"/>
                <a:gd name="T32" fmla="*/ 5828 w 76"/>
                <a:gd name="T33" fmla="*/ 1024257 h 109"/>
                <a:gd name="T34" fmla="*/ 5828 w 76"/>
                <a:gd name="T35" fmla="*/ 980613 h 109"/>
                <a:gd name="T36" fmla="*/ 7235 w 76"/>
                <a:gd name="T37" fmla="*/ 980613 h 109"/>
                <a:gd name="T38" fmla="*/ 8153 w 76"/>
                <a:gd name="T39" fmla="*/ 1068671 h 109"/>
                <a:gd name="T40" fmla="*/ 8418 w 76"/>
                <a:gd name="T41" fmla="*/ 1024257 h 109"/>
                <a:gd name="T42" fmla="*/ 9415 w 76"/>
                <a:gd name="T43" fmla="*/ 1094544 h 109"/>
                <a:gd name="T44" fmla="*/ 9017 w 76"/>
                <a:gd name="T45" fmla="*/ 1128498 h 109"/>
                <a:gd name="T46" fmla="*/ 9671 w 76"/>
                <a:gd name="T47" fmla="*/ 1214521 h 109"/>
                <a:gd name="T48" fmla="*/ 10530 w 76"/>
                <a:gd name="T49" fmla="*/ 1240101 h 109"/>
                <a:gd name="T50" fmla="*/ 9671 w 76"/>
                <a:gd name="T51" fmla="*/ 1333087 h 109"/>
                <a:gd name="T52" fmla="*/ 9671 w 76"/>
                <a:gd name="T53" fmla="*/ 1269591 h 109"/>
                <a:gd name="T54" fmla="*/ 8418 w 76"/>
                <a:gd name="T55" fmla="*/ 1214521 h 109"/>
                <a:gd name="T56" fmla="*/ 7340 w 76"/>
                <a:gd name="T57" fmla="*/ 1094544 h 109"/>
                <a:gd name="T58" fmla="*/ 6518 w 76"/>
                <a:gd name="T59" fmla="*/ 1068671 h 109"/>
                <a:gd name="T60" fmla="*/ 6792 w 76"/>
                <a:gd name="T61" fmla="*/ 1214521 h 109"/>
                <a:gd name="T62" fmla="*/ 4607 w 76"/>
                <a:gd name="T63" fmla="*/ 1034792 h 109"/>
                <a:gd name="T64" fmla="*/ 3103 w 76"/>
                <a:gd name="T65" fmla="*/ 1094544 h 109"/>
                <a:gd name="T66" fmla="*/ 2480 w 76"/>
                <a:gd name="T67" fmla="*/ 1068671 h 109"/>
                <a:gd name="T68" fmla="*/ 2480 w 76"/>
                <a:gd name="T69" fmla="*/ 964942 h 109"/>
                <a:gd name="T70" fmla="*/ 2774 w 76"/>
                <a:gd name="T71" fmla="*/ 869048 h 109"/>
                <a:gd name="T72" fmla="*/ 1972 w 76"/>
                <a:gd name="T73" fmla="*/ 827655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109"/>
                <a:gd name="T113" fmla="*/ 76 w 76"/>
                <a:gd name="T114" fmla="*/ 109 h 1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109">
                  <a:moveTo>
                    <a:pt x="14" y="68"/>
                  </a:moveTo>
                  <a:lnTo>
                    <a:pt x="14" y="75"/>
                  </a:lnTo>
                  <a:lnTo>
                    <a:pt x="2" y="56"/>
                  </a:lnTo>
                  <a:lnTo>
                    <a:pt x="0" y="45"/>
                  </a:lnTo>
                  <a:lnTo>
                    <a:pt x="9" y="45"/>
                  </a:lnTo>
                  <a:lnTo>
                    <a:pt x="7" y="26"/>
                  </a:lnTo>
                  <a:lnTo>
                    <a:pt x="5" y="9"/>
                  </a:lnTo>
                  <a:lnTo>
                    <a:pt x="7" y="0"/>
                  </a:lnTo>
                  <a:lnTo>
                    <a:pt x="28" y="4"/>
                  </a:lnTo>
                  <a:lnTo>
                    <a:pt x="31" y="9"/>
                  </a:lnTo>
                  <a:lnTo>
                    <a:pt x="35" y="23"/>
                  </a:lnTo>
                  <a:lnTo>
                    <a:pt x="38" y="33"/>
                  </a:lnTo>
                  <a:lnTo>
                    <a:pt x="33" y="45"/>
                  </a:lnTo>
                  <a:lnTo>
                    <a:pt x="28" y="52"/>
                  </a:lnTo>
                  <a:lnTo>
                    <a:pt x="28" y="64"/>
                  </a:lnTo>
                  <a:lnTo>
                    <a:pt x="38" y="83"/>
                  </a:lnTo>
                  <a:lnTo>
                    <a:pt x="42" y="83"/>
                  </a:lnTo>
                  <a:lnTo>
                    <a:pt x="42" y="80"/>
                  </a:lnTo>
                  <a:lnTo>
                    <a:pt x="52" y="80"/>
                  </a:lnTo>
                  <a:lnTo>
                    <a:pt x="59" y="87"/>
                  </a:lnTo>
                  <a:lnTo>
                    <a:pt x="61" y="83"/>
                  </a:lnTo>
                  <a:lnTo>
                    <a:pt x="68" y="90"/>
                  </a:lnTo>
                  <a:lnTo>
                    <a:pt x="64" y="92"/>
                  </a:lnTo>
                  <a:lnTo>
                    <a:pt x="71" y="99"/>
                  </a:lnTo>
                  <a:lnTo>
                    <a:pt x="76" y="101"/>
                  </a:lnTo>
                  <a:lnTo>
                    <a:pt x="71" y="109"/>
                  </a:lnTo>
                  <a:lnTo>
                    <a:pt x="71" y="104"/>
                  </a:lnTo>
                  <a:lnTo>
                    <a:pt x="61" y="99"/>
                  </a:lnTo>
                  <a:lnTo>
                    <a:pt x="54" y="90"/>
                  </a:lnTo>
                  <a:lnTo>
                    <a:pt x="47" y="87"/>
                  </a:lnTo>
                  <a:lnTo>
                    <a:pt x="50" y="99"/>
                  </a:lnTo>
                  <a:lnTo>
                    <a:pt x="33" y="85"/>
                  </a:lnTo>
                  <a:lnTo>
                    <a:pt x="23" y="90"/>
                  </a:lnTo>
                  <a:lnTo>
                    <a:pt x="19" y="87"/>
                  </a:lnTo>
                  <a:lnTo>
                    <a:pt x="19" y="78"/>
                  </a:lnTo>
                  <a:lnTo>
                    <a:pt x="21" y="71"/>
                  </a:lnTo>
                  <a:lnTo>
                    <a:pt x="14" y="68"/>
                  </a:lnTo>
                  <a:close/>
                </a:path>
              </a:pathLst>
            </a:custGeom>
            <a:solidFill>
              <a:srgbClr val="E1E1E1"/>
            </a:solidFill>
            <a:ln w="3175">
              <a:solidFill>
                <a:srgbClr val="000000"/>
              </a:solidFill>
              <a:round/>
              <a:headEnd/>
              <a:tailEnd/>
            </a:ln>
          </p:spPr>
          <p:txBody>
            <a:bodyPr/>
            <a:lstStyle/>
            <a:p>
              <a:endParaRPr lang="en-US"/>
            </a:p>
          </p:txBody>
        </p:sp>
        <p:sp>
          <p:nvSpPr>
            <p:cNvPr id="41028" name="Freeform 3890"/>
            <p:cNvSpPr>
              <a:spLocks/>
            </p:cNvSpPr>
            <p:nvPr/>
          </p:nvSpPr>
          <p:spPr bwMode="auto">
            <a:xfrm>
              <a:off x="4660" y="2434"/>
              <a:ext cx="80" cy="91"/>
            </a:xfrm>
            <a:custGeom>
              <a:avLst/>
              <a:gdLst>
                <a:gd name="T0" fmla="*/ 3085 w 73"/>
                <a:gd name="T1" fmla="*/ 1182169 h 73"/>
                <a:gd name="T2" fmla="*/ 3072 w 73"/>
                <a:gd name="T3" fmla="*/ 1069331 h 73"/>
                <a:gd name="T4" fmla="*/ 2907 w 73"/>
                <a:gd name="T5" fmla="*/ 1114456 h 73"/>
                <a:gd name="T6" fmla="*/ 1840 w 73"/>
                <a:gd name="T7" fmla="*/ 908116 h 73"/>
                <a:gd name="T8" fmla="*/ 1946 w 73"/>
                <a:gd name="T9" fmla="*/ 679729 h 73"/>
                <a:gd name="T10" fmla="*/ 1619 w 73"/>
                <a:gd name="T11" fmla="*/ 542178 h 73"/>
                <a:gd name="T12" fmla="*/ 1276 w 73"/>
                <a:gd name="T13" fmla="*/ 597588 h 73"/>
                <a:gd name="T14" fmla="*/ 1024 w 73"/>
                <a:gd name="T15" fmla="*/ 597588 h 73"/>
                <a:gd name="T16" fmla="*/ 934 w 73"/>
                <a:gd name="T17" fmla="*/ 650758 h 73"/>
                <a:gd name="T18" fmla="*/ 590 w 73"/>
                <a:gd name="T19" fmla="*/ 542178 h 73"/>
                <a:gd name="T20" fmla="*/ 4 w 73"/>
                <a:gd name="T21" fmla="*/ 720944 h 73"/>
                <a:gd name="T22" fmla="*/ 0 w 73"/>
                <a:gd name="T23" fmla="*/ 793427 h 73"/>
                <a:gd name="T24" fmla="*/ 2 w 73"/>
                <a:gd name="T25" fmla="*/ 578340 h 73"/>
                <a:gd name="T26" fmla="*/ 934 w 73"/>
                <a:gd name="T27" fmla="*/ 418777 h 73"/>
                <a:gd name="T28" fmla="*/ 1276 w 73"/>
                <a:gd name="T29" fmla="*/ 281489 h 73"/>
                <a:gd name="T30" fmla="*/ 1619 w 73"/>
                <a:gd name="T31" fmla="*/ 463943 h 73"/>
                <a:gd name="T32" fmla="*/ 1946 w 73"/>
                <a:gd name="T33" fmla="*/ 418777 h 73"/>
                <a:gd name="T34" fmla="*/ 2282 w 73"/>
                <a:gd name="T35" fmla="*/ 335942 h 73"/>
                <a:gd name="T36" fmla="*/ 2338 w 73"/>
                <a:gd name="T37" fmla="*/ 216186 h 73"/>
                <a:gd name="T38" fmla="*/ 2803 w 73"/>
                <a:gd name="T39" fmla="*/ 216186 h 73"/>
                <a:gd name="T40" fmla="*/ 2907 w 73"/>
                <a:gd name="T41" fmla="*/ 216186 h 73"/>
                <a:gd name="T42" fmla="*/ 2907 w 73"/>
                <a:gd name="T43" fmla="*/ 0 h 73"/>
                <a:gd name="T44" fmla="*/ 3577 w 73"/>
                <a:gd name="T45" fmla="*/ 111602 h 73"/>
                <a:gd name="T46" fmla="*/ 3695 w 73"/>
                <a:gd name="T47" fmla="*/ 335942 h 73"/>
                <a:gd name="T48" fmla="*/ 4060 w 73"/>
                <a:gd name="T49" fmla="*/ 679729 h 73"/>
                <a:gd name="T50" fmla="*/ 3827 w 73"/>
                <a:gd name="T51" fmla="*/ 847333 h 73"/>
                <a:gd name="T52" fmla="*/ 3827 w 73"/>
                <a:gd name="T53" fmla="*/ 963004 h 73"/>
                <a:gd name="T54" fmla="*/ 3381 w 73"/>
                <a:gd name="T55" fmla="*/ 720944 h 73"/>
                <a:gd name="T56" fmla="*/ 3072 w 73"/>
                <a:gd name="T57" fmla="*/ 793427 h 73"/>
                <a:gd name="T58" fmla="*/ 3367 w 73"/>
                <a:gd name="T59" fmla="*/ 963004 h 73"/>
                <a:gd name="T60" fmla="*/ 3085 w 73"/>
                <a:gd name="T61" fmla="*/ 1182169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3"/>
                <a:gd name="T94" fmla="*/ 0 h 73"/>
                <a:gd name="T95" fmla="*/ 73 w 73"/>
                <a:gd name="T96" fmla="*/ 73 h 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3" h="73">
                  <a:moveTo>
                    <a:pt x="56" y="73"/>
                  </a:moveTo>
                  <a:lnTo>
                    <a:pt x="54" y="66"/>
                  </a:lnTo>
                  <a:lnTo>
                    <a:pt x="52" y="68"/>
                  </a:lnTo>
                  <a:lnTo>
                    <a:pt x="33" y="56"/>
                  </a:lnTo>
                  <a:lnTo>
                    <a:pt x="35" y="42"/>
                  </a:lnTo>
                  <a:lnTo>
                    <a:pt x="28" y="33"/>
                  </a:lnTo>
                  <a:lnTo>
                    <a:pt x="23" y="37"/>
                  </a:lnTo>
                  <a:lnTo>
                    <a:pt x="18" y="37"/>
                  </a:lnTo>
                  <a:lnTo>
                    <a:pt x="16" y="40"/>
                  </a:lnTo>
                  <a:lnTo>
                    <a:pt x="11" y="33"/>
                  </a:lnTo>
                  <a:lnTo>
                    <a:pt x="4" y="44"/>
                  </a:lnTo>
                  <a:lnTo>
                    <a:pt x="0" y="49"/>
                  </a:lnTo>
                  <a:lnTo>
                    <a:pt x="2" y="35"/>
                  </a:lnTo>
                  <a:lnTo>
                    <a:pt x="16" y="26"/>
                  </a:lnTo>
                  <a:lnTo>
                    <a:pt x="23" y="18"/>
                  </a:lnTo>
                  <a:lnTo>
                    <a:pt x="28" y="28"/>
                  </a:lnTo>
                  <a:lnTo>
                    <a:pt x="35" y="26"/>
                  </a:lnTo>
                  <a:lnTo>
                    <a:pt x="40" y="21"/>
                  </a:lnTo>
                  <a:lnTo>
                    <a:pt x="42" y="14"/>
                  </a:lnTo>
                  <a:lnTo>
                    <a:pt x="49" y="14"/>
                  </a:lnTo>
                  <a:lnTo>
                    <a:pt x="52" y="14"/>
                  </a:lnTo>
                  <a:lnTo>
                    <a:pt x="52" y="0"/>
                  </a:lnTo>
                  <a:lnTo>
                    <a:pt x="63" y="7"/>
                  </a:lnTo>
                  <a:lnTo>
                    <a:pt x="66" y="21"/>
                  </a:lnTo>
                  <a:lnTo>
                    <a:pt x="73" y="42"/>
                  </a:lnTo>
                  <a:lnTo>
                    <a:pt x="68" y="52"/>
                  </a:lnTo>
                  <a:lnTo>
                    <a:pt x="68" y="59"/>
                  </a:lnTo>
                  <a:lnTo>
                    <a:pt x="61" y="44"/>
                  </a:lnTo>
                  <a:lnTo>
                    <a:pt x="54" y="49"/>
                  </a:lnTo>
                  <a:lnTo>
                    <a:pt x="59" y="59"/>
                  </a:lnTo>
                  <a:lnTo>
                    <a:pt x="56" y="73"/>
                  </a:lnTo>
                  <a:close/>
                </a:path>
              </a:pathLst>
            </a:custGeom>
            <a:solidFill>
              <a:srgbClr val="E1E1E1"/>
            </a:solidFill>
            <a:ln w="3175">
              <a:solidFill>
                <a:srgbClr val="000000"/>
              </a:solidFill>
              <a:round/>
              <a:headEnd/>
              <a:tailEnd/>
            </a:ln>
          </p:spPr>
          <p:txBody>
            <a:bodyPr/>
            <a:lstStyle/>
            <a:p>
              <a:endParaRPr lang="en-US"/>
            </a:p>
          </p:txBody>
        </p:sp>
        <p:sp>
          <p:nvSpPr>
            <p:cNvPr id="41029" name="Freeform 3891"/>
            <p:cNvSpPr>
              <a:spLocks/>
            </p:cNvSpPr>
            <p:nvPr/>
          </p:nvSpPr>
          <p:spPr bwMode="auto">
            <a:xfrm>
              <a:off x="4663" y="2408"/>
              <a:ext cx="16" cy="38"/>
            </a:xfrm>
            <a:custGeom>
              <a:avLst/>
              <a:gdLst>
                <a:gd name="T0" fmla="*/ 4976 w 14"/>
                <a:gd name="T1" fmla="*/ 0 h 31"/>
                <a:gd name="T2" fmla="*/ 4354 w 14"/>
                <a:gd name="T3" fmla="*/ 183428 h 31"/>
                <a:gd name="T4" fmla="*/ 4354 w 14"/>
                <a:gd name="T5" fmla="*/ 244655 h 31"/>
                <a:gd name="T6" fmla="*/ 0 w 14"/>
                <a:gd name="T7" fmla="*/ 170891 h 31"/>
                <a:gd name="T8" fmla="*/ 3 w 14"/>
                <a:gd name="T9" fmla="*/ 134759 h 31"/>
                <a:gd name="T10" fmla="*/ 2351 w 14"/>
                <a:gd name="T11" fmla="*/ 0 h 31"/>
                <a:gd name="T12" fmla="*/ 4976 w 14"/>
                <a:gd name="T13" fmla="*/ 0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0"/>
                  </a:moveTo>
                  <a:lnTo>
                    <a:pt x="12" y="24"/>
                  </a:lnTo>
                  <a:lnTo>
                    <a:pt x="12" y="31"/>
                  </a:lnTo>
                  <a:lnTo>
                    <a:pt x="0" y="22"/>
                  </a:lnTo>
                  <a:lnTo>
                    <a:pt x="3" y="17"/>
                  </a:lnTo>
                  <a:lnTo>
                    <a:pt x="7" y="0"/>
                  </a:lnTo>
                  <a:lnTo>
                    <a:pt x="14" y="0"/>
                  </a:lnTo>
                  <a:close/>
                </a:path>
              </a:pathLst>
            </a:custGeom>
            <a:solidFill>
              <a:srgbClr val="E1E1E1"/>
            </a:solidFill>
            <a:ln w="3175">
              <a:solidFill>
                <a:srgbClr val="000000"/>
              </a:solidFill>
              <a:round/>
              <a:headEnd/>
              <a:tailEnd/>
            </a:ln>
          </p:spPr>
          <p:txBody>
            <a:bodyPr/>
            <a:lstStyle/>
            <a:p>
              <a:endParaRPr lang="en-US"/>
            </a:p>
          </p:txBody>
        </p:sp>
        <p:sp>
          <p:nvSpPr>
            <p:cNvPr id="41030" name="Freeform 3892"/>
            <p:cNvSpPr>
              <a:spLocks/>
            </p:cNvSpPr>
            <p:nvPr/>
          </p:nvSpPr>
          <p:spPr bwMode="auto">
            <a:xfrm>
              <a:off x="4691" y="2370"/>
              <a:ext cx="28" cy="35"/>
            </a:xfrm>
            <a:custGeom>
              <a:avLst/>
              <a:gdLst>
                <a:gd name="T0" fmla="*/ 501 w 26"/>
                <a:gd name="T1" fmla="*/ 481319 h 28"/>
                <a:gd name="T2" fmla="*/ 297 w 26"/>
                <a:gd name="T3" fmla="*/ 341983 h 28"/>
                <a:gd name="T4" fmla="*/ 0 w 26"/>
                <a:gd name="T5" fmla="*/ 49356 h 28"/>
                <a:gd name="T6" fmla="*/ 345 w 26"/>
                <a:gd name="T7" fmla="*/ 0 h 28"/>
                <a:gd name="T8" fmla="*/ 501 w 26"/>
                <a:gd name="T9" fmla="*/ 218869 h 28"/>
                <a:gd name="T10" fmla="*/ 675 w 26"/>
                <a:gd name="T11" fmla="*/ 521158 h 28"/>
                <a:gd name="T12" fmla="*/ 501 w 26"/>
                <a:gd name="T13" fmla="*/ 481319 h 28"/>
                <a:gd name="T14" fmla="*/ 0 60000 65536"/>
                <a:gd name="T15" fmla="*/ 0 60000 65536"/>
                <a:gd name="T16" fmla="*/ 0 60000 65536"/>
                <a:gd name="T17" fmla="*/ 0 60000 65536"/>
                <a:gd name="T18" fmla="*/ 0 60000 65536"/>
                <a:gd name="T19" fmla="*/ 0 60000 65536"/>
                <a:gd name="T20" fmla="*/ 0 60000 65536"/>
                <a:gd name="T21" fmla="*/ 0 w 26"/>
                <a:gd name="T22" fmla="*/ 0 h 28"/>
                <a:gd name="T23" fmla="*/ 26 w 26"/>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8">
                  <a:moveTo>
                    <a:pt x="19" y="26"/>
                  </a:moveTo>
                  <a:lnTo>
                    <a:pt x="12" y="18"/>
                  </a:lnTo>
                  <a:lnTo>
                    <a:pt x="0" y="2"/>
                  </a:lnTo>
                  <a:lnTo>
                    <a:pt x="14" y="0"/>
                  </a:lnTo>
                  <a:lnTo>
                    <a:pt x="19" y="11"/>
                  </a:lnTo>
                  <a:lnTo>
                    <a:pt x="26" y="28"/>
                  </a:lnTo>
                  <a:lnTo>
                    <a:pt x="19" y="26"/>
                  </a:lnTo>
                  <a:close/>
                </a:path>
              </a:pathLst>
            </a:custGeom>
            <a:solidFill>
              <a:srgbClr val="E1E1E1"/>
            </a:solidFill>
            <a:ln w="3175">
              <a:solidFill>
                <a:srgbClr val="000000"/>
              </a:solidFill>
              <a:round/>
              <a:headEnd/>
              <a:tailEnd/>
            </a:ln>
          </p:spPr>
          <p:txBody>
            <a:bodyPr/>
            <a:lstStyle/>
            <a:p>
              <a:endParaRPr lang="en-US"/>
            </a:p>
          </p:txBody>
        </p:sp>
        <p:sp>
          <p:nvSpPr>
            <p:cNvPr id="41031" name="Freeform 3893"/>
            <p:cNvSpPr>
              <a:spLocks/>
            </p:cNvSpPr>
            <p:nvPr/>
          </p:nvSpPr>
          <p:spPr bwMode="auto">
            <a:xfrm>
              <a:off x="4651" y="2387"/>
              <a:ext cx="20" cy="29"/>
            </a:xfrm>
            <a:custGeom>
              <a:avLst/>
              <a:gdLst>
                <a:gd name="T0" fmla="*/ 171 w 19"/>
                <a:gd name="T1" fmla="*/ 104664 h 23"/>
                <a:gd name="T2" fmla="*/ 3 w 19"/>
                <a:gd name="T3" fmla="*/ 0 h 23"/>
                <a:gd name="T4" fmla="*/ 0 w 19"/>
                <a:gd name="T5" fmla="*/ 0 h 23"/>
                <a:gd name="T6" fmla="*/ 5 w 19"/>
                <a:gd name="T7" fmla="*/ 626459 h 23"/>
                <a:gd name="T8" fmla="*/ 171 w 19"/>
                <a:gd name="T9" fmla="*/ 196581 h 23"/>
                <a:gd name="T10" fmla="*/ 171 w 19"/>
                <a:gd name="T11" fmla="*/ 104664 h 23"/>
                <a:gd name="T12" fmla="*/ 0 60000 65536"/>
                <a:gd name="T13" fmla="*/ 0 60000 65536"/>
                <a:gd name="T14" fmla="*/ 0 60000 65536"/>
                <a:gd name="T15" fmla="*/ 0 60000 65536"/>
                <a:gd name="T16" fmla="*/ 0 60000 65536"/>
                <a:gd name="T17" fmla="*/ 0 60000 65536"/>
                <a:gd name="T18" fmla="*/ 0 w 19"/>
                <a:gd name="T19" fmla="*/ 0 h 23"/>
                <a:gd name="T20" fmla="*/ 19 w 19"/>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9" h="23">
                  <a:moveTo>
                    <a:pt x="19" y="4"/>
                  </a:moveTo>
                  <a:lnTo>
                    <a:pt x="3" y="0"/>
                  </a:lnTo>
                  <a:lnTo>
                    <a:pt x="0" y="0"/>
                  </a:lnTo>
                  <a:lnTo>
                    <a:pt x="5" y="23"/>
                  </a:lnTo>
                  <a:lnTo>
                    <a:pt x="19" y="7"/>
                  </a:lnTo>
                  <a:lnTo>
                    <a:pt x="19" y="4"/>
                  </a:lnTo>
                  <a:close/>
                </a:path>
              </a:pathLst>
            </a:custGeom>
            <a:solidFill>
              <a:srgbClr val="E1E1E1"/>
            </a:solidFill>
            <a:ln w="3175">
              <a:solidFill>
                <a:srgbClr val="000000"/>
              </a:solidFill>
              <a:round/>
              <a:headEnd/>
              <a:tailEnd/>
            </a:ln>
          </p:spPr>
          <p:txBody>
            <a:bodyPr/>
            <a:lstStyle/>
            <a:p>
              <a:endParaRPr lang="en-US"/>
            </a:p>
          </p:txBody>
        </p:sp>
        <p:sp>
          <p:nvSpPr>
            <p:cNvPr id="41032" name="Freeform 3894"/>
            <p:cNvSpPr>
              <a:spLocks/>
            </p:cNvSpPr>
            <p:nvPr/>
          </p:nvSpPr>
          <p:spPr bwMode="auto">
            <a:xfrm>
              <a:off x="4575" y="2399"/>
              <a:ext cx="39" cy="62"/>
            </a:xfrm>
            <a:custGeom>
              <a:avLst/>
              <a:gdLst>
                <a:gd name="T0" fmla="*/ 4030 w 35"/>
                <a:gd name="T1" fmla="*/ 176694 h 50"/>
                <a:gd name="T2" fmla="*/ 2468 w 35"/>
                <a:gd name="T3" fmla="*/ 381523 h 50"/>
                <a:gd name="T4" fmla="*/ 1365 w 35"/>
                <a:gd name="T5" fmla="*/ 483257 h 50"/>
                <a:gd name="T6" fmla="*/ 0 w 35"/>
                <a:gd name="T7" fmla="*/ 642320 h 50"/>
                <a:gd name="T8" fmla="*/ 0 w 35"/>
                <a:gd name="T9" fmla="*/ 599239 h 50"/>
                <a:gd name="T10" fmla="*/ 1365 w 35"/>
                <a:gd name="T11" fmla="*/ 425998 h 50"/>
                <a:gd name="T12" fmla="*/ 2750 w 35"/>
                <a:gd name="T13" fmla="*/ 251603 h 50"/>
                <a:gd name="T14" fmla="*/ 3246 w 35"/>
                <a:gd name="T15" fmla="*/ 92673 h 50"/>
                <a:gd name="T16" fmla="*/ 3617 w 35"/>
                <a:gd name="T17" fmla="*/ 0 h 50"/>
                <a:gd name="T18" fmla="*/ 4030 w 35"/>
                <a:gd name="T19" fmla="*/ 176694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50"/>
                <a:gd name="T32" fmla="*/ 35 w 35"/>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50">
                  <a:moveTo>
                    <a:pt x="35" y="14"/>
                  </a:moveTo>
                  <a:lnTo>
                    <a:pt x="21" y="29"/>
                  </a:lnTo>
                  <a:lnTo>
                    <a:pt x="12" y="38"/>
                  </a:lnTo>
                  <a:lnTo>
                    <a:pt x="0" y="50"/>
                  </a:lnTo>
                  <a:lnTo>
                    <a:pt x="0" y="47"/>
                  </a:lnTo>
                  <a:lnTo>
                    <a:pt x="12" y="33"/>
                  </a:lnTo>
                  <a:lnTo>
                    <a:pt x="23" y="19"/>
                  </a:lnTo>
                  <a:lnTo>
                    <a:pt x="28" y="7"/>
                  </a:lnTo>
                  <a:lnTo>
                    <a:pt x="31" y="0"/>
                  </a:lnTo>
                  <a:lnTo>
                    <a:pt x="35" y="14"/>
                  </a:lnTo>
                  <a:close/>
                </a:path>
              </a:pathLst>
            </a:custGeom>
            <a:solidFill>
              <a:srgbClr val="E1E1E1"/>
            </a:solidFill>
            <a:ln w="3175">
              <a:solidFill>
                <a:srgbClr val="000000"/>
              </a:solidFill>
              <a:round/>
              <a:headEnd/>
              <a:tailEnd/>
            </a:ln>
          </p:spPr>
          <p:txBody>
            <a:bodyPr/>
            <a:lstStyle/>
            <a:p>
              <a:endParaRPr lang="en-US"/>
            </a:p>
          </p:txBody>
        </p:sp>
        <p:sp>
          <p:nvSpPr>
            <p:cNvPr id="41033" name="Freeform 3895"/>
            <p:cNvSpPr>
              <a:spLocks/>
            </p:cNvSpPr>
            <p:nvPr/>
          </p:nvSpPr>
          <p:spPr bwMode="auto">
            <a:xfrm>
              <a:off x="4620" y="2352"/>
              <a:ext cx="21" cy="27"/>
            </a:xfrm>
            <a:custGeom>
              <a:avLst/>
              <a:gdLst>
                <a:gd name="T0" fmla="*/ 1544 w 19"/>
                <a:gd name="T1" fmla="*/ 120133 h 22"/>
                <a:gd name="T2" fmla="*/ 1397 w 19"/>
                <a:gd name="T3" fmla="*/ 180944 h 22"/>
                <a:gd name="T4" fmla="*/ 567 w 19"/>
                <a:gd name="T5" fmla="*/ 79759 h 22"/>
                <a:gd name="T6" fmla="*/ 0 w 19"/>
                <a:gd name="T7" fmla="*/ 0 h 22"/>
                <a:gd name="T8" fmla="*/ 1397 w 19"/>
                <a:gd name="T9" fmla="*/ 0 h 22"/>
                <a:gd name="T10" fmla="*/ 1544 w 19"/>
                <a:gd name="T11" fmla="*/ 120133 h 22"/>
                <a:gd name="T12" fmla="*/ 0 60000 65536"/>
                <a:gd name="T13" fmla="*/ 0 60000 65536"/>
                <a:gd name="T14" fmla="*/ 0 60000 65536"/>
                <a:gd name="T15" fmla="*/ 0 60000 65536"/>
                <a:gd name="T16" fmla="*/ 0 60000 65536"/>
                <a:gd name="T17" fmla="*/ 0 60000 65536"/>
                <a:gd name="T18" fmla="*/ 0 w 19"/>
                <a:gd name="T19" fmla="*/ 0 h 22"/>
                <a:gd name="T20" fmla="*/ 19 w 19"/>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9" h="22">
                  <a:moveTo>
                    <a:pt x="19" y="15"/>
                  </a:moveTo>
                  <a:lnTo>
                    <a:pt x="17" y="22"/>
                  </a:lnTo>
                  <a:lnTo>
                    <a:pt x="7" y="10"/>
                  </a:lnTo>
                  <a:lnTo>
                    <a:pt x="0" y="0"/>
                  </a:lnTo>
                  <a:lnTo>
                    <a:pt x="17" y="0"/>
                  </a:lnTo>
                  <a:lnTo>
                    <a:pt x="19" y="15"/>
                  </a:lnTo>
                  <a:close/>
                </a:path>
              </a:pathLst>
            </a:custGeom>
            <a:solidFill>
              <a:srgbClr val="E1E1E1"/>
            </a:solidFill>
            <a:ln w="3175">
              <a:solidFill>
                <a:srgbClr val="000000"/>
              </a:solidFill>
              <a:round/>
              <a:headEnd/>
              <a:tailEnd/>
            </a:ln>
          </p:spPr>
          <p:txBody>
            <a:bodyPr/>
            <a:lstStyle/>
            <a:p>
              <a:endParaRPr lang="en-US"/>
            </a:p>
          </p:txBody>
        </p:sp>
        <p:sp>
          <p:nvSpPr>
            <p:cNvPr id="41034" name="Freeform 3896"/>
            <p:cNvSpPr>
              <a:spLocks/>
            </p:cNvSpPr>
            <p:nvPr/>
          </p:nvSpPr>
          <p:spPr bwMode="auto">
            <a:xfrm>
              <a:off x="4694" y="2396"/>
              <a:ext cx="18" cy="28"/>
            </a:xfrm>
            <a:custGeom>
              <a:avLst/>
              <a:gdLst>
                <a:gd name="T0" fmla="*/ 146 w 17"/>
                <a:gd name="T1" fmla="*/ 2 h 23"/>
                <a:gd name="T2" fmla="*/ 195 w 17"/>
                <a:gd name="T3" fmla="*/ 121331 h 23"/>
                <a:gd name="T4" fmla="*/ 146 w 17"/>
                <a:gd name="T5" fmla="*/ 121331 h 23"/>
                <a:gd name="T6" fmla="*/ 146 w 17"/>
                <a:gd name="T7" fmla="*/ 130738 h 23"/>
                <a:gd name="T8" fmla="*/ 5 w 17"/>
                <a:gd name="T9" fmla="*/ 48893 h 23"/>
                <a:gd name="T10" fmla="*/ 0 w 17"/>
                <a:gd name="T11" fmla="*/ 0 h 23"/>
                <a:gd name="T12" fmla="*/ 146 w 17"/>
                <a:gd name="T13" fmla="*/ 2 h 23"/>
                <a:gd name="T14" fmla="*/ 0 60000 65536"/>
                <a:gd name="T15" fmla="*/ 0 60000 65536"/>
                <a:gd name="T16" fmla="*/ 0 60000 65536"/>
                <a:gd name="T17" fmla="*/ 0 60000 65536"/>
                <a:gd name="T18" fmla="*/ 0 60000 65536"/>
                <a:gd name="T19" fmla="*/ 0 60000 65536"/>
                <a:gd name="T20" fmla="*/ 0 60000 65536"/>
                <a:gd name="T21" fmla="*/ 0 w 17"/>
                <a:gd name="T22" fmla="*/ 0 h 23"/>
                <a:gd name="T23" fmla="*/ 17 w 17"/>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3">
                  <a:moveTo>
                    <a:pt x="12" y="2"/>
                  </a:moveTo>
                  <a:lnTo>
                    <a:pt x="17" y="21"/>
                  </a:lnTo>
                  <a:lnTo>
                    <a:pt x="12" y="21"/>
                  </a:lnTo>
                  <a:lnTo>
                    <a:pt x="12" y="23"/>
                  </a:lnTo>
                  <a:lnTo>
                    <a:pt x="5" y="9"/>
                  </a:lnTo>
                  <a:lnTo>
                    <a:pt x="0" y="0"/>
                  </a:lnTo>
                  <a:lnTo>
                    <a:pt x="12" y="2"/>
                  </a:lnTo>
                  <a:close/>
                </a:path>
              </a:pathLst>
            </a:custGeom>
            <a:solidFill>
              <a:srgbClr val="E1E1E1"/>
            </a:solidFill>
            <a:ln w="3175">
              <a:solidFill>
                <a:srgbClr val="000000"/>
              </a:solidFill>
              <a:round/>
              <a:headEnd/>
              <a:tailEnd/>
            </a:ln>
          </p:spPr>
          <p:txBody>
            <a:bodyPr/>
            <a:lstStyle/>
            <a:p>
              <a:endParaRPr lang="en-US"/>
            </a:p>
          </p:txBody>
        </p:sp>
        <p:sp>
          <p:nvSpPr>
            <p:cNvPr id="41035" name="Freeform 3897"/>
            <p:cNvSpPr>
              <a:spLocks/>
            </p:cNvSpPr>
            <p:nvPr/>
          </p:nvSpPr>
          <p:spPr bwMode="auto">
            <a:xfrm>
              <a:off x="4671" y="2372"/>
              <a:ext cx="17" cy="15"/>
            </a:xfrm>
            <a:custGeom>
              <a:avLst/>
              <a:gdLst>
                <a:gd name="T0" fmla="*/ 3660 w 15"/>
                <a:gd name="T1" fmla="*/ 233194 h 12"/>
                <a:gd name="T2" fmla="*/ 3 w 15"/>
                <a:gd name="T3" fmla="*/ 140076 h 12"/>
                <a:gd name="T4" fmla="*/ 0 w 15"/>
                <a:gd name="T5" fmla="*/ 140076 h 12"/>
                <a:gd name="T6" fmla="*/ 0 w 15"/>
                <a:gd name="T7" fmla="*/ 0 h 12"/>
                <a:gd name="T8" fmla="*/ 3660 w 15"/>
                <a:gd name="T9" fmla="*/ 233194 h 12"/>
                <a:gd name="T10" fmla="*/ 3660 w 15"/>
                <a:gd name="T11" fmla="*/ 233194 h 12"/>
                <a:gd name="T12" fmla="*/ 0 60000 65536"/>
                <a:gd name="T13" fmla="*/ 0 60000 65536"/>
                <a:gd name="T14" fmla="*/ 0 60000 65536"/>
                <a:gd name="T15" fmla="*/ 0 60000 65536"/>
                <a:gd name="T16" fmla="*/ 0 60000 65536"/>
                <a:gd name="T17" fmla="*/ 0 60000 65536"/>
                <a:gd name="T18" fmla="*/ 0 w 15"/>
                <a:gd name="T19" fmla="*/ 0 h 12"/>
                <a:gd name="T20" fmla="*/ 15 w 1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5" h="12">
                  <a:moveTo>
                    <a:pt x="15" y="12"/>
                  </a:moveTo>
                  <a:lnTo>
                    <a:pt x="3" y="7"/>
                  </a:lnTo>
                  <a:lnTo>
                    <a:pt x="0" y="7"/>
                  </a:lnTo>
                  <a:lnTo>
                    <a:pt x="0" y="0"/>
                  </a:lnTo>
                  <a:lnTo>
                    <a:pt x="15" y="12"/>
                  </a:lnTo>
                  <a:close/>
                </a:path>
              </a:pathLst>
            </a:custGeom>
            <a:solidFill>
              <a:srgbClr val="E1E1E1"/>
            </a:solidFill>
            <a:ln w="3175">
              <a:solidFill>
                <a:srgbClr val="000000"/>
              </a:solidFill>
              <a:round/>
              <a:headEnd/>
              <a:tailEnd/>
            </a:ln>
          </p:spPr>
          <p:txBody>
            <a:bodyPr/>
            <a:lstStyle/>
            <a:p>
              <a:endParaRPr lang="en-US"/>
            </a:p>
          </p:txBody>
        </p:sp>
        <p:sp>
          <p:nvSpPr>
            <p:cNvPr id="41036" name="Freeform 3898"/>
            <p:cNvSpPr>
              <a:spLocks/>
            </p:cNvSpPr>
            <p:nvPr/>
          </p:nvSpPr>
          <p:spPr bwMode="auto">
            <a:xfrm>
              <a:off x="4688" y="2424"/>
              <a:ext cx="16" cy="7"/>
            </a:xfrm>
            <a:custGeom>
              <a:avLst/>
              <a:gdLst>
                <a:gd name="T0" fmla="*/ 4976 w 14"/>
                <a:gd name="T1" fmla="*/ 13983312 h 5"/>
                <a:gd name="T2" fmla="*/ 3071 w 14"/>
                <a:gd name="T3" fmla="*/ 0 h 5"/>
                <a:gd name="T4" fmla="*/ 0 w 14"/>
                <a:gd name="T5" fmla="*/ 13983312 h 5"/>
                <a:gd name="T6" fmla="*/ 4976 w 14"/>
                <a:gd name="T7" fmla="*/ 13983312 h 5"/>
                <a:gd name="T8" fmla="*/ 0 60000 65536"/>
                <a:gd name="T9" fmla="*/ 0 60000 65536"/>
                <a:gd name="T10" fmla="*/ 0 60000 65536"/>
                <a:gd name="T11" fmla="*/ 0 60000 65536"/>
                <a:gd name="T12" fmla="*/ 0 w 14"/>
                <a:gd name="T13" fmla="*/ 0 h 5"/>
                <a:gd name="T14" fmla="*/ 14 w 14"/>
                <a:gd name="T15" fmla="*/ 5 h 5"/>
              </a:gdLst>
              <a:ahLst/>
              <a:cxnLst>
                <a:cxn ang="T8">
                  <a:pos x="T0" y="T1"/>
                </a:cxn>
                <a:cxn ang="T9">
                  <a:pos x="T2" y="T3"/>
                </a:cxn>
                <a:cxn ang="T10">
                  <a:pos x="T4" y="T5"/>
                </a:cxn>
                <a:cxn ang="T11">
                  <a:pos x="T6" y="T7"/>
                </a:cxn>
              </a:cxnLst>
              <a:rect l="T12" t="T13" r="T14" b="T15"/>
              <a:pathLst>
                <a:path w="14" h="5">
                  <a:moveTo>
                    <a:pt x="14" y="5"/>
                  </a:moveTo>
                  <a:lnTo>
                    <a:pt x="9" y="0"/>
                  </a:lnTo>
                  <a:lnTo>
                    <a:pt x="0" y="5"/>
                  </a:lnTo>
                  <a:lnTo>
                    <a:pt x="14" y="5"/>
                  </a:lnTo>
                  <a:close/>
                </a:path>
              </a:pathLst>
            </a:custGeom>
            <a:solidFill>
              <a:srgbClr val="E1E1E1"/>
            </a:solidFill>
            <a:ln w="3175">
              <a:solidFill>
                <a:srgbClr val="000000"/>
              </a:solidFill>
              <a:round/>
              <a:headEnd/>
              <a:tailEnd/>
            </a:ln>
          </p:spPr>
          <p:txBody>
            <a:bodyPr/>
            <a:lstStyle/>
            <a:p>
              <a:endParaRPr lang="en-US"/>
            </a:p>
          </p:txBody>
        </p:sp>
        <p:sp>
          <p:nvSpPr>
            <p:cNvPr id="41037" name="Freeform 3899"/>
            <p:cNvSpPr>
              <a:spLocks/>
            </p:cNvSpPr>
            <p:nvPr/>
          </p:nvSpPr>
          <p:spPr bwMode="auto">
            <a:xfrm>
              <a:off x="4679" y="2399"/>
              <a:ext cx="12" cy="40"/>
            </a:xfrm>
            <a:custGeom>
              <a:avLst/>
              <a:gdLst>
                <a:gd name="T0" fmla="*/ 29521 w 10"/>
                <a:gd name="T1" fmla="*/ 0 h 33"/>
                <a:gd name="T2" fmla="*/ 29521 w 10"/>
                <a:gd name="T3" fmla="*/ 48552 h 33"/>
                <a:gd name="T4" fmla="*/ 14237 w 10"/>
                <a:gd name="T5" fmla="*/ 95926 h 33"/>
                <a:gd name="T6" fmla="*/ 0 w 10"/>
                <a:gd name="T7" fmla="*/ 153988 h 33"/>
                <a:gd name="T8" fmla="*/ 14237 w 10"/>
                <a:gd name="T9" fmla="*/ 79139 h 33"/>
                <a:gd name="T10" fmla="*/ 29521 w 10"/>
                <a:gd name="T11" fmla="*/ 0 h 33"/>
                <a:gd name="T12" fmla="*/ 0 60000 65536"/>
                <a:gd name="T13" fmla="*/ 0 60000 65536"/>
                <a:gd name="T14" fmla="*/ 0 60000 65536"/>
                <a:gd name="T15" fmla="*/ 0 60000 65536"/>
                <a:gd name="T16" fmla="*/ 0 60000 65536"/>
                <a:gd name="T17" fmla="*/ 0 60000 65536"/>
                <a:gd name="T18" fmla="*/ 0 w 10"/>
                <a:gd name="T19" fmla="*/ 0 h 33"/>
                <a:gd name="T20" fmla="*/ 10 w 10"/>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0" h="33">
                  <a:moveTo>
                    <a:pt x="10" y="0"/>
                  </a:moveTo>
                  <a:lnTo>
                    <a:pt x="10" y="10"/>
                  </a:lnTo>
                  <a:lnTo>
                    <a:pt x="5" y="21"/>
                  </a:lnTo>
                  <a:lnTo>
                    <a:pt x="0" y="33"/>
                  </a:lnTo>
                  <a:lnTo>
                    <a:pt x="5" y="17"/>
                  </a:lnTo>
                  <a:lnTo>
                    <a:pt x="10" y="0"/>
                  </a:lnTo>
                  <a:close/>
                </a:path>
              </a:pathLst>
            </a:custGeom>
            <a:solidFill>
              <a:srgbClr val="E1E1E1"/>
            </a:solidFill>
            <a:ln w="3175">
              <a:solidFill>
                <a:srgbClr val="000000"/>
              </a:solidFill>
              <a:round/>
              <a:headEnd/>
              <a:tailEnd/>
            </a:ln>
          </p:spPr>
          <p:txBody>
            <a:bodyPr/>
            <a:lstStyle/>
            <a:p>
              <a:endParaRPr lang="en-US"/>
            </a:p>
          </p:txBody>
        </p:sp>
        <p:sp>
          <p:nvSpPr>
            <p:cNvPr id="41038" name="Freeform 3900"/>
            <p:cNvSpPr>
              <a:spLocks/>
            </p:cNvSpPr>
            <p:nvPr/>
          </p:nvSpPr>
          <p:spPr bwMode="auto">
            <a:xfrm>
              <a:off x="4205" y="2197"/>
              <a:ext cx="152" cy="322"/>
            </a:xfrm>
            <a:custGeom>
              <a:avLst/>
              <a:gdLst>
                <a:gd name="T0" fmla="*/ 4293 w 137"/>
                <a:gd name="T1" fmla="*/ 2244993 h 260"/>
                <a:gd name="T2" fmla="*/ 5078 w 137"/>
                <a:gd name="T3" fmla="*/ 1890721 h 260"/>
                <a:gd name="T4" fmla="*/ 5078 w 137"/>
                <a:gd name="T5" fmla="*/ 1530852 h 260"/>
                <a:gd name="T6" fmla="*/ 6505 w 137"/>
                <a:gd name="T7" fmla="*/ 1675350 h 260"/>
                <a:gd name="T8" fmla="*/ 9069 w 137"/>
                <a:gd name="T9" fmla="*/ 1829623 h 260"/>
                <a:gd name="T10" fmla="*/ 9069 w 137"/>
                <a:gd name="T11" fmla="*/ 1733715 h 260"/>
                <a:gd name="T12" fmla="*/ 9492 w 137"/>
                <a:gd name="T13" fmla="*/ 1331117 h 260"/>
                <a:gd name="T14" fmla="*/ 12771 w 137"/>
                <a:gd name="T15" fmla="*/ 1331117 h 260"/>
                <a:gd name="T16" fmla="*/ 12936 w 137"/>
                <a:gd name="T17" fmla="*/ 1021716 h 260"/>
                <a:gd name="T18" fmla="*/ 11177 w 137"/>
                <a:gd name="T19" fmla="*/ 628974 h 260"/>
                <a:gd name="T20" fmla="*/ 8706 w 137"/>
                <a:gd name="T21" fmla="*/ 492913 h 260"/>
                <a:gd name="T22" fmla="*/ 7073 w 137"/>
                <a:gd name="T23" fmla="*/ 492913 h 260"/>
                <a:gd name="T24" fmla="*/ 5646 w 137"/>
                <a:gd name="T25" fmla="*/ 409434 h 260"/>
                <a:gd name="T26" fmla="*/ 4293 w 137"/>
                <a:gd name="T27" fmla="*/ 169183 h 260"/>
                <a:gd name="T28" fmla="*/ 3487 w 137"/>
                <a:gd name="T29" fmla="*/ 0 h 260"/>
                <a:gd name="T30" fmla="*/ 2294 w 137"/>
                <a:gd name="T31" fmla="*/ 156816 h 260"/>
                <a:gd name="T32" fmla="*/ 4 w 137"/>
                <a:gd name="T33" fmla="*/ 409434 h 260"/>
                <a:gd name="T34" fmla="*/ 1002 w 137"/>
                <a:gd name="T35" fmla="*/ 628974 h 260"/>
                <a:gd name="T36" fmla="*/ 2833 w 137"/>
                <a:gd name="T37" fmla="*/ 881978 h 260"/>
                <a:gd name="T38" fmla="*/ 2294 w 137"/>
                <a:gd name="T39" fmla="*/ 1092296 h 260"/>
                <a:gd name="T40" fmla="*/ 3143 w 137"/>
                <a:gd name="T41" fmla="*/ 1395340 h 260"/>
                <a:gd name="T42" fmla="*/ 4293 w 137"/>
                <a:gd name="T43" fmla="*/ 1702877 h 260"/>
                <a:gd name="T44" fmla="*/ 4293 w 137"/>
                <a:gd name="T45" fmla="*/ 2054881 h 260"/>
                <a:gd name="T46" fmla="*/ 3487 w 137"/>
                <a:gd name="T47" fmla="*/ 2226510 h 260"/>
                <a:gd name="T48" fmla="*/ 3143 w 137"/>
                <a:gd name="T49" fmla="*/ 2659149 h 260"/>
                <a:gd name="T50" fmla="*/ 4293 w 137"/>
                <a:gd name="T51" fmla="*/ 2757447 h 260"/>
                <a:gd name="T52" fmla="*/ 5394 w 137"/>
                <a:gd name="T53" fmla="*/ 2923677 h 260"/>
                <a:gd name="T54" fmla="*/ 6375 w 137"/>
                <a:gd name="T55" fmla="*/ 3024979 h 260"/>
                <a:gd name="T56" fmla="*/ 7671 w 137"/>
                <a:gd name="T57" fmla="*/ 3177257 h 260"/>
                <a:gd name="T58" fmla="*/ 9069 w 137"/>
                <a:gd name="T59" fmla="*/ 3093473 h 260"/>
                <a:gd name="T60" fmla="*/ 7217 w 137"/>
                <a:gd name="T61" fmla="*/ 2937282 h 260"/>
                <a:gd name="T62" fmla="*/ 6251 w 137"/>
                <a:gd name="T63" fmla="*/ 2659149 h 260"/>
                <a:gd name="T64" fmla="*/ 4748 w 137"/>
                <a:gd name="T65" fmla="*/ 2454415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260"/>
                <a:gd name="T101" fmla="*/ 137 w 137"/>
                <a:gd name="T102" fmla="*/ 260 h 2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260">
                  <a:moveTo>
                    <a:pt x="49" y="201"/>
                  </a:moveTo>
                  <a:lnTo>
                    <a:pt x="45" y="184"/>
                  </a:lnTo>
                  <a:lnTo>
                    <a:pt x="47" y="170"/>
                  </a:lnTo>
                  <a:lnTo>
                    <a:pt x="52" y="154"/>
                  </a:lnTo>
                  <a:lnTo>
                    <a:pt x="52" y="142"/>
                  </a:lnTo>
                  <a:lnTo>
                    <a:pt x="52" y="125"/>
                  </a:lnTo>
                  <a:lnTo>
                    <a:pt x="68" y="123"/>
                  </a:lnTo>
                  <a:lnTo>
                    <a:pt x="68" y="137"/>
                  </a:lnTo>
                  <a:lnTo>
                    <a:pt x="80" y="137"/>
                  </a:lnTo>
                  <a:lnTo>
                    <a:pt x="94" y="149"/>
                  </a:lnTo>
                  <a:lnTo>
                    <a:pt x="101" y="156"/>
                  </a:lnTo>
                  <a:lnTo>
                    <a:pt x="94" y="142"/>
                  </a:lnTo>
                  <a:lnTo>
                    <a:pt x="90" y="128"/>
                  </a:lnTo>
                  <a:lnTo>
                    <a:pt x="99" y="109"/>
                  </a:lnTo>
                  <a:lnTo>
                    <a:pt x="116" y="109"/>
                  </a:lnTo>
                  <a:lnTo>
                    <a:pt x="132" y="109"/>
                  </a:lnTo>
                  <a:lnTo>
                    <a:pt x="137" y="99"/>
                  </a:lnTo>
                  <a:lnTo>
                    <a:pt x="134" y="83"/>
                  </a:lnTo>
                  <a:lnTo>
                    <a:pt x="118" y="64"/>
                  </a:lnTo>
                  <a:lnTo>
                    <a:pt x="116" y="52"/>
                  </a:lnTo>
                  <a:lnTo>
                    <a:pt x="99" y="35"/>
                  </a:lnTo>
                  <a:lnTo>
                    <a:pt x="90" y="40"/>
                  </a:lnTo>
                  <a:lnTo>
                    <a:pt x="82" y="43"/>
                  </a:lnTo>
                  <a:lnTo>
                    <a:pt x="73" y="40"/>
                  </a:lnTo>
                  <a:lnTo>
                    <a:pt x="59" y="52"/>
                  </a:lnTo>
                  <a:lnTo>
                    <a:pt x="59" y="33"/>
                  </a:lnTo>
                  <a:lnTo>
                    <a:pt x="56" y="14"/>
                  </a:lnTo>
                  <a:lnTo>
                    <a:pt x="45" y="14"/>
                  </a:lnTo>
                  <a:lnTo>
                    <a:pt x="45" y="5"/>
                  </a:lnTo>
                  <a:lnTo>
                    <a:pt x="37" y="0"/>
                  </a:lnTo>
                  <a:lnTo>
                    <a:pt x="28" y="2"/>
                  </a:lnTo>
                  <a:lnTo>
                    <a:pt x="23" y="12"/>
                  </a:lnTo>
                  <a:lnTo>
                    <a:pt x="9" y="14"/>
                  </a:lnTo>
                  <a:lnTo>
                    <a:pt x="4" y="33"/>
                  </a:lnTo>
                  <a:lnTo>
                    <a:pt x="0" y="33"/>
                  </a:lnTo>
                  <a:lnTo>
                    <a:pt x="11" y="52"/>
                  </a:lnTo>
                  <a:lnTo>
                    <a:pt x="26" y="71"/>
                  </a:lnTo>
                  <a:lnTo>
                    <a:pt x="30" y="73"/>
                  </a:lnTo>
                  <a:lnTo>
                    <a:pt x="26" y="83"/>
                  </a:lnTo>
                  <a:lnTo>
                    <a:pt x="23" y="90"/>
                  </a:lnTo>
                  <a:lnTo>
                    <a:pt x="23" y="102"/>
                  </a:lnTo>
                  <a:lnTo>
                    <a:pt x="33" y="114"/>
                  </a:lnTo>
                  <a:lnTo>
                    <a:pt x="40" y="123"/>
                  </a:lnTo>
                  <a:lnTo>
                    <a:pt x="45" y="140"/>
                  </a:lnTo>
                  <a:lnTo>
                    <a:pt x="49" y="156"/>
                  </a:lnTo>
                  <a:lnTo>
                    <a:pt x="45" y="168"/>
                  </a:lnTo>
                  <a:lnTo>
                    <a:pt x="37" y="180"/>
                  </a:lnTo>
                  <a:lnTo>
                    <a:pt x="37" y="182"/>
                  </a:lnTo>
                  <a:lnTo>
                    <a:pt x="35" y="201"/>
                  </a:lnTo>
                  <a:lnTo>
                    <a:pt x="33" y="218"/>
                  </a:lnTo>
                  <a:lnTo>
                    <a:pt x="35" y="215"/>
                  </a:lnTo>
                  <a:lnTo>
                    <a:pt x="45" y="225"/>
                  </a:lnTo>
                  <a:lnTo>
                    <a:pt x="52" y="234"/>
                  </a:lnTo>
                  <a:lnTo>
                    <a:pt x="56" y="239"/>
                  </a:lnTo>
                  <a:lnTo>
                    <a:pt x="64" y="251"/>
                  </a:lnTo>
                  <a:lnTo>
                    <a:pt x="66" y="248"/>
                  </a:lnTo>
                  <a:lnTo>
                    <a:pt x="78" y="253"/>
                  </a:lnTo>
                  <a:lnTo>
                    <a:pt x="78" y="260"/>
                  </a:lnTo>
                  <a:lnTo>
                    <a:pt x="90" y="260"/>
                  </a:lnTo>
                  <a:lnTo>
                    <a:pt x="94" y="253"/>
                  </a:lnTo>
                  <a:lnTo>
                    <a:pt x="87" y="241"/>
                  </a:lnTo>
                  <a:lnTo>
                    <a:pt x="75" y="241"/>
                  </a:lnTo>
                  <a:lnTo>
                    <a:pt x="68" y="229"/>
                  </a:lnTo>
                  <a:lnTo>
                    <a:pt x="64" y="218"/>
                  </a:lnTo>
                  <a:lnTo>
                    <a:pt x="56" y="201"/>
                  </a:lnTo>
                  <a:lnTo>
                    <a:pt x="49" y="201"/>
                  </a:lnTo>
                  <a:close/>
                </a:path>
              </a:pathLst>
            </a:custGeom>
            <a:solidFill>
              <a:srgbClr val="E1E1E1"/>
            </a:solidFill>
            <a:ln w="3175">
              <a:solidFill>
                <a:srgbClr val="000000"/>
              </a:solidFill>
              <a:round/>
              <a:headEnd/>
              <a:tailEnd/>
            </a:ln>
          </p:spPr>
          <p:txBody>
            <a:bodyPr/>
            <a:lstStyle/>
            <a:p>
              <a:endParaRPr lang="en-US"/>
            </a:p>
          </p:txBody>
        </p:sp>
        <p:sp>
          <p:nvSpPr>
            <p:cNvPr id="41039" name="Freeform 3901"/>
            <p:cNvSpPr>
              <a:spLocks/>
            </p:cNvSpPr>
            <p:nvPr/>
          </p:nvSpPr>
          <p:spPr bwMode="auto">
            <a:xfrm>
              <a:off x="4275" y="2133"/>
              <a:ext cx="154" cy="322"/>
            </a:xfrm>
            <a:custGeom>
              <a:avLst/>
              <a:gdLst>
                <a:gd name="T0" fmla="*/ 7213 w 137"/>
                <a:gd name="T1" fmla="*/ 610454 h 260"/>
                <a:gd name="T2" fmla="*/ 4518 w 137"/>
                <a:gd name="T3" fmla="*/ 543974 h 260"/>
                <a:gd name="T4" fmla="*/ 1847 w 137"/>
                <a:gd name="T5" fmla="*/ 344432 h 260"/>
                <a:gd name="T6" fmla="*/ 4 w 137"/>
                <a:gd name="T7" fmla="*/ 156816 h 260"/>
                <a:gd name="T8" fmla="*/ 2652 w 137"/>
                <a:gd name="T9" fmla="*/ 156816 h 260"/>
                <a:gd name="T10" fmla="*/ 4518 w 137"/>
                <a:gd name="T11" fmla="*/ 156816 h 260"/>
                <a:gd name="T12" fmla="*/ 5709 w 137"/>
                <a:gd name="T13" fmla="*/ 156816 h 260"/>
                <a:gd name="T14" fmla="*/ 8542 w 137"/>
                <a:gd name="T15" fmla="*/ 2 h 260"/>
                <a:gd name="T16" fmla="*/ 12132 w 137"/>
                <a:gd name="T17" fmla="*/ 259491 h 260"/>
                <a:gd name="T18" fmla="*/ 15752 w 137"/>
                <a:gd name="T19" fmla="*/ 409434 h 260"/>
                <a:gd name="T20" fmla="*/ 12945 w 137"/>
                <a:gd name="T21" fmla="*/ 528286 h 260"/>
                <a:gd name="T22" fmla="*/ 12132 w 137"/>
                <a:gd name="T23" fmla="*/ 712156 h 260"/>
                <a:gd name="T24" fmla="*/ 12945 w 137"/>
                <a:gd name="T25" fmla="*/ 1126672 h 260"/>
                <a:gd name="T26" fmla="*/ 15329 w 137"/>
                <a:gd name="T27" fmla="*/ 1331117 h 260"/>
                <a:gd name="T28" fmla="*/ 19166 w 137"/>
                <a:gd name="T29" fmla="*/ 1584859 h 260"/>
                <a:gd name="T30" fmla="*/ 22374 w 137"/>
                <a:gd name="T31" fmla="*/ 2026696 h 260"/>
                <a:gd name="T32" fmla="*/ 23378 w 137"/>
                <a:gd name="T33" fmla="*/ 2396326 h 260"/>
                <a:gd name="T34" fmla="*/ 23234 w 137"/>
                <a:gd name="T35" fmla="*/ 2565487 h 260"/>
                <a:gd name="T36" fmla="*/ 19166 w 137"/>
                <a:gd name="T37" fmla="*/ 2806252 h 260"/>
                <a:gd name="T38" fmla="*/ 17485 w 137"/>
                <a:gd name="T39" fmla="*/ 2829677 h 260"/>
                <a:gd name="T40" fmla="*/ 17050 w 137"/>
                <a:gd name="T41" fmla="*/ 2923677 h 260"/>
                <a:gd name="T42" fmla="*/ 15752 w 137"/>
                <a:gd name="T43" fmla="*/ 3010497 h 260"/>
                <a:gd name="T44" fmla="*/ 12466 w 137"/>
                <a:gd name="T45" fmla="*/ 3177257 h 260"/>
                <a:gd name="T46" fmla="*/ 10951 w 137"/>
                <a:gd name="T47" fmla="*/ 2806252 h 260"/>
                <a:gd name="T48" fmla="*/ 13494 w 137"/>
                <a:gd name="T49" fmla="*/ 2717796 h 260"/>
                <a:gd name="T50" fmla="*/ 14569 w 137"/>
                <a:gd name="T51" fmla="*/ 2565487 h 260"/>
                <a:gd name="T52" fmla="*/ 18387 w 137"/>
                <a:gd name="T53" fmla="*/ 2430836 h 260"/>
                <a:gd name="T54" fmla="*/ 18387 w 137"/>
                <a:gd name="T55" fmla="*/ 2074857 h 260"/>
                <a:gd name="T56" fmla="*/ 17485 w 137"/>
                <a:gd name="T57" fmla="*/ 1700004 h 260"/>
                <a:gd name="T58" fmla="*/ 17050 w 137"/>
                <a:gd name="T59" fmla="*/ 1584859 h 260"/>
                <a:gd name="T60" fmla="*/ 13494 w 137"/>
                <a:gd name="T61" fmla="*/ 1292113 h 260"/>
                <a:gd name="T62" fmla="*/ 10224 w 137"/>
                <a:gd name="T63" fmla="*/ 1021716 h 260"/>
                <a:gd name="T64" fmla="*/ 6887 w 137"/>
                <a:gd name="T65" fmla="*/ 778960 h 260"/>
                <a:gd name="T66" fmla="*/ 8108 w 137"/>
                <a:gd name="T67" fmla="*/ 700759 h 2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7"/>
                <a:gd name="T103" fmla="*/ 0 h 260"/>
                <a:gd name="T104" fmla="*/ 137 w 137"/>
                <a:gd name="T105" fmla="*/ 260 h 2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7" h="260">
                  <a:moveTo>
                    <a:pt x="47" y="57"/>
                  </a:moveTo>
                  <a:lnTo>
                    <a:pt x="42" y="50"/>
                  </a:lnTo>
                  <a:lnTo>
                    <a:pt x="35" y="43"/>
                  </a:lnTo>
                  <a:lnTo>
                    <a:pt x="26" y="45"/>
                  </a:lnTo>
                  <a:lnTo>
                    <a:pt x="16" y="35"/>
                  </a:lnTo>
                  <a:lnTo>
                    <a:pt x="11" y="28"/>
                  </a:lnTo>
                  <a:lnTo>
                    <a:pt x="0" y="17"/>
                  </a:lnTo>
                  <a:lnTo>
                    <a:pt x="4" y="12"/>
                  </a:lnTo>
                  <a:lnTo>
                    <a:pt x="11" y="14"/>
                  </a:lnTo>
                  <a:lnTo>
                    <a:pt x="16" y="12"/>
                  </a:lnTo>
                  <a:lnTo>
                    <a:pt x="21" y="12"/>
                  </a:lnTo>
                  <a:lnTo>
                    <a:pt x="26" y="12"/>
                  </a:lnTo>
                  <a:lnTo>
                    <a:pt x="28" y="12"/>
                  </a:lnTo>
                  <a:lnTo>
                    <a:pt x="33" y="12"/>
                  </a:lnTo>
                  <a:lnTo>
                    <a:pt x="42" y="0"/>
                  </a:lnTo>
                  <a:lnTo>
                    <a:pt x="49" y="2"/>
                  </a:lnTo>
                  <a:lnTo>
                    <a:pt x="68" y="9"/>
                  </a:lnTo>
                  <a:lnTo>
                    <a:pt x="70" y="21"/>
                  </a:lnTo>
                  <a:lnTo>
                    <a:pt x="78" y="26"/>
                  </a:lnTo>
                  <a:lnTo>
                    <a:pt x="92" y="33"/>
                  </a:lnTo>
                  <a:lnTo>
                    <a:pt x="85" y="38"/>
                  </a:lnTo>
                  <a:lnTo>
                    <a:pt x="75" y="43"/>
                  </a:lnTo>
                  <a:lnTo>
                    <a:pt x="75" y="45"/>
                  </a:lnTo>
                  <a:lnTo>
                    <a:pt x="70" y="59"/>
                  </a:lnTo>
                  <a:lnTo>
                    <a:pt x="63" y="76"/>
                  </a:lnTo>
                  <a:lnTo>
                    <a:pt x="75" y="92"/>
                  </a:lnTo>
                  <a:lnTo>
                    <a:pt x="78" y="99"/>
                  </a:lnTo>
                  <a:lnTo>
                    <a:pt x="89" y="109"/>
                  </a:lnTo>
                  <a:lnTo>
                    <a:pt x="99" y="118"/>
                  </a:lnTo>
                  <a:lnTo>
                    <a:pt x="111" y="130"/>
                  </a:lnTo>
                  <a:lnTo>
                    <a:pt x="123" y="142"/>
                  </a:lnTo>
                  <a:lnTo>
                    <a:pt x="130" y="166"/>
                  </a:lnTo>
                  <a:lnTo>
                    <a:pt x="137" y="189"/>
                  </a:lnTo>
                  <a:lnTo>
                    <a:pt x="137" y="196"/>
                  </a:lnTo>
                  <a:lnTo>
                    <a:pt x="137" y="201"/>
                  </a:lnTo>
                  <a:lnTo>
                    <a:pt x="134" y="210"/>
                  </a:lnTo>
                  <a:lnTo>
                    <a:pt x="123" y="220"/>
                  </a:lnTo>
                  <a:lnTo>
                    <a:pt x="111" y="229"/>
                  </a:lnTo>
                  <a:lnTo>
                    <a:pt x="101" y="227"/>
                  </a:lnTo>
                  <a:lnTo>
                    <a:pt x="101" y="232"/>
                  </a:lnTo>
                  <a:lnTo>
                    <a:pt x="101" y="236"/>
                  </a:lnTo>
                  <a:lnTo>
                    <a:pt x="99" y="239"/>
                  </a:lnTo>
                  <a:lnTo>
                    <a:pt x="99" y="246"/>
                  </a:lnTo>
                  <a:lnTo>
                    <a:pt x="92" y="246"/>
                  </a:lnTo>
                  <a:lnTo>
                    <a:pt x="80" y="258"/>
                  </a:lnTo>
                  <a:lnTo>
                    <a:pt x="73" y="260"/>
                  </a:lnTo>
                  <a:lnTo>
                    <a:pt x="75" y="239"/>
                  </a:lnTo>
                  <a:lnTo>
                    <a:pt x="63" y="229"/>
                  </a:lnTo>
                  <a:lnTo>
                    <a:pt x="73" y="225"/>
                  </a:lnTo>
                  <a:lnTo>
                    <a:pt x="78" y="222"/>
                  </a:lnTo>
                  <a:lnTo>
                    <a:pt x="89" y="225"/>
                  </a:lnTo>
                  <a:lnTo>
                    <a:pt x="85" y="210"/>
                  </a:lnTo>
                  <a:lnTo>
                    <a:pt x="92" y="206"/>
                  </a:lnTo>
                  <a:lnTo>
                    <a:pt x="106" y="199"/>
                  </a:lnTo>
                  <a:lnTo>
                    <a:pt x="106" y="184"/>
                  </a:lnTo>
                  <a:lnTo>
                    <a:pt x="106" y="170"/>
                  </a:lnTo>
                  <a:lnTo>
                    <a:pt x="104" y="154"/>
                  </a:lnTo>
                  <a:lnTo>
                    <a:pt x="101" y="139"/>
                  </a:lnTo>
                  <a:lnTo>
                    <a:pt x="99" y="135"/>
                  </a:lnTo>
                  <a:lnTo>
                    <a:pt x="99" y="130"/>
                  </a:lnTo>
                  <a:lnTo>
                    <a:pt x="85" y="118"/>
                  </a:lnTo>
                  <a:lnTo>
                    <a:pt x="78" y="106"/>
                  </a:lnTo>
                  <a:lnTo>
                    <a:pt x="66" y="95"/>
                  </a:lnTo>
                  <a:lnTo>
                    <a:pt x="59" y="83"/>
                  </a:lnTo>
                  <a:lnTo>
                    <a:pt x="37" y="69"/>
                  </a:lnTo>
                  <a:lnTo>
                    <a:pt x="40" y="64"/>
                  </a:lnTo>
                  <a:lnTo>
                    <a:pt x="49" y="61"/>
                  </a:lnTo>
                  <a:lnTo>
                    <a:pt x="47" y="57"/>
                  </a:lnTo>
                  <a:close/>
                </a:path>
              </a:pathLst>
            </a:custGeom>
            <a:solidFill>
              <a:srgbClr val="E1E1E1"/>
            </a:solidFill>
            <a:ln w="3175">
              <a:solidFill>
                <a:srgbClr val="000000"/>
              </a:solidFill>
              <a:round/>
              <a:headEnd/>
              <a:tailEnd/>
            </a:ln>
          </p:spPr>
          <p:txBody>
            <a:bodyPr/>
            <a:lstStyle/>
            <a:p>
              <a:endParaRPr lang="en-US"/>
            </a:p>
          </p:txBody>
        </p:sp>
        <p:sp>
          <p:nvSpPr>
            <p:cNvPr id="41040" name="Freeform 3902"/>
            <p:cNvSpPr>
              <a:spLocks/>
            </p:cNvSpPr>
            <p:nvPr/>
          </p:nvSpPr>
          <p:spPr bwMode="auto">
            <a:xfrm>
              <a:off x="3388" y="2071"/>
              <a:ext cx="10" cy="31"/>
            </a:xfrm>
            <a:custGeom>
              <a:avLst/>
              <a:gdLst>
                <a:gd name="T0" fmla="*/ 714 w 9"/>
                <a:gd name="T1" fmla="*/ 59078 h 26"/>
                <a:gd name="T2" fmla="*/ 4 w 9"/>
                <a:gd name="T3" fmla="*/ 59078 h 26"/>
                <a:gd name="T4" fmla="*/ 0 w 9"/>
                <a:gd name="T5" fmla="*/ 58125 h 26"/>
                <a:gd name="T6" fmla="*/ 0 w 9"/>
                <a:gd name="T7" fmla="*/ 16968 h 26"/>
                <a:gd name="T8" fmla="*/ 4 w 9"/>
                <a:gd name="T9" fmla="*/ 0 h 26"/>
                <a:gd name="T10" fmla="*/ 881 w 9"/>
                <a:gd name="T11" fmla="*/ 34356 h 26"/>
                <a:gd name="T12" fmla="*/ 714 w 9"/>
                <a:gd name="T13" fmla="*/ 59078 h 26"/>
                <a:gd name="T14" fmla="*/ 0 60000 65536"/>
                <a:gd name="T15" fmla="*/ 0 60000 65536"/>
                <a:gd name="T16" fmla="*/ 0 60000 65536"/>
                <a:gd name="T17" fmla="*/ 0 60000 65536"/>
                <a:gd name="T18" fmla="*/ 0 60000 65536"/>
                <a:gd name="T19" fmla="*/ 0 60000 65536"/>
                <a:gd name="T20" fmla="*/ 0 60000 65536"/>
                <a:gd name="T21" fmla="*/ 0 w 9"/>
                <a:gd name="T22" fmla="*/ 0 h 26"/>
                <a:gd name="T23" fmla="*/ 9 w 9"/>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6">
                  <a:moveTo>
                    <a:pt x="7" y="26"/>
                  </a:moveTo>
                  <a:lnTo>
                    <a:pt x="4" y="26"/>
                  </a:lnTo>
                  <a:lnTo>
                    <a:pt x="0" y="24"/>
                  </a:lnTo>
                  <a:lnTo>
                    <a:pt x="0" y="7"/>
                  </a:lnTo>
                  <a:lnTo>
                    <a:pt x="4" y="0"/>
                  </a:lnTo>
                  <a:lnTo>
                    <a:pt x="9" y="15"/>
                  </a:lnTo>
                  <a:lnTo>
                    <a:pt x="7" y="26"/>
                  </a:lnTo>
                  <a:close/>
                </a:path>
              </a:pathLst>
            </a:custGeom>
            <a:solidFill>
              <a:srgbClr val="E1E1E1"/>
            </a:solidFill>
            <a:ln w="3175">
              <a:solidFill>
                <a:srgbClr val="000000"/>
              </a:solidFill>
              <a:round/>
              <a:headEnd/>
              <a:tailEnd/>
            </a:ln>
          </p:spPr>
          <p:txBody>
            <a:bodyPr/>
            <a:lstStyle/>
            <a:p>
              <a:endParaRPr lang="en-US"/>
            </a:p>
          </p:txBody>
        </p:sp>
        <p:sp>
          <p:nvSpPr>
            <p:cNvPr id="41041" name="Freeform 3903"/>
            <p:cNvSpPr>
              <a:spLocks/>
            </p:cNvSpPr>
            <p:nvPr/>
          </p:nvSpPr>
          <p:spPr bwMode="auto">
            <a:xfrm>
              <a:off x="3237" y="1772"/>
              <a:ext cx="356" cy="320"/>
            </a:xfrm>
            <a:custGeom>
              <a:avLst/>
              <a:gdLst>
                <a:gd name="T0" fmla="*/ 4413 w 319"/>
                <a:gd name="T1" fmla="*/ 1355877 h 258"/>
                <a:gd name="T2" fmla="*/ 4651 w 319"/>
                <a:gd name="T3" fmla="*/ 1016698 h 258"/>
                <a:gd name="T4" fmla="*/ 3543 w 319"/>
                <a:gd name="T5" fmla="*/ 831164 h 258"/>
                <a:gd name="T6" fmla="*/ 686 w 319"/>
                <a:gd name="T7" fmla="*/ 392749 h 258"/>
                <a:gd name="T8" fmla="*/ 0 w 319"/>
                <a:gd name="T9" fmla="*/ 61709 h 258"/>
                <a:gd name="T10" fmla="*/ 855 w 319"/>
                <a:gd name="T11" fmla="*/ 0 h 258"/>
                <a:gd name="T12" fmla="*/ 3195 w 319"/>
                <a:gd name="T13" fmla="*/ 181134 h 258"/>
                <a:gd name="T14" fmla="*/ 6822 w 319"/>
                <a:gd name="T15" fmla="*/ 0 h 258"/>
                <a:gd name="T16" fmla="*/ 7116 w 319"/>
                <a:gd name="T17" fmla="*/ 164432 h 258"/>
                <a:gd name="T18" fmla="*/ 9816 w 319"/>
                <a:gd name="T19" fmla="*/ 487131 h 258"/>
                <a:gd name="T20" fmla="*/ 13746 w 319"/>
                <a:gd name="T21" fmla="*/ 659451 h 258"/>
                <a:gd name="T22" fmla="*/ 17186 w 319"/>
                <a:gd name="T23" fmla="*/ 670126 h 258"/>
                <a:gd name="T24" fmla="*/ 18501 w 319"/>
                <a:gd name="T25" fmla="*/ 626390 h 258"/>
                <a:gd name="T26" fmla="*/ 19348 w 319"/>
                <a:gd name="T27" fmla="*/ 531682 h 258"/>
                <a:gd name="T28" fmla="*/ 22478 w 319"/>
                <a:gd name="T29" fmla="*/ 385472 h 258"/>
                <a:gd name="T30" fmla="*/ 26973 w 319"/>
                <a:gd name="T31" fmla="*/ 478105 h 258"/>
                <a:gd name="T32" fmla="*/ 30538 w 319"/>
                <a:gd name="T33" fmla="*/ 670126 h 258"/>
                <a:gd name="T34" fmla="*/ 32828 w 319"/>
                <a:gd name="T35" fmla="*/ 920935 h 258"/>
                <a:gd name="T36" fmla="*/ 32570 w 319"/>
                <a:gd name="T37" fmla="*/ 1235616 h 258"/>
                <a:gd name="T38" fmla="*/ 33100 w 319"/>
                <a:gd name="T39" fmla="*/ 1416738 h 258"/>
                <a:gd name="T40" fmla="*/ 33491 w 319"/>
                <a:gd name="T41" fmla="*/ 1630370 h 258"/>
                <a:gd name="T42" fmla="*/ 35516 w 319"/>
                <a:gd name="T43" fmla="*/ 1908449 h 258"/>
                <a:gd name="T44" fmla="*/ 34653 w 319"/>
                <a:gd name="T45" fmla="*/ 2267716 h 258"/>
                <a:gd name="T46" fmla="*/ 37376 w 319"/>
                <a:gd name="T47" fmla="*/ 2594736 h 258"/>
                <a:gd name="T48" fmla="*/ 39222 w 319"/>
                <a:gd name="T49" fmla="*/ 2868869 h 258"/>
                <a:gd name="T50" fmla="*/ 39882 w 319"/>
                <a:gd name="T51" fmla="*/ 3025996 h 258"/>
                <a:gd name="T52" fmla="*/ 37476 w 319"/>
                <a:gd name="T53" fmla="*/ 3185946 h 258"/>
                <a:gd name="T54" fmla="*/ 35516 w 319"/>
                <a:gd name="T55" fmla="*/ 3343702 h 258"/>
                <a:gd name="T56" fmla="*/ 31051 w 319"/>
                <a:gd name="T57" fmla="*/ 3235823 h 258"/>
                <a:gd name="T58" fmla="*/ 28410 w 319"/>
                <a:gd name="T59" fmla="*/ 3053263 h 258"/>
                <a:gd name="T60" fmla="*/ 26024 w 319"/>
                <a:gd name="T61" fmla="*/ 2991639 h 258"/>
                <a:gd name="T62" fmla="*/ 21321 w 319"/>
                <a:gd name="T63" fmla="*/ 2964896 h 258"/>
                <a:gd name="T64" fmla="*/ 18049 w 319"/>
                <a:gd name="T65" fmla="*/ 2753915 h 258"/>
                <a:gd name="T66" fmla="*/ 15400 w 319"/>
                <a:gd name="T67" fmla="*/ 2439709 h 258"/>
                <a:gd name="T68" fmla="*/ 12986 w 319"/>
                <a:gd name="T69" fmla="*/ 2220344 h 258"/>
                <a:gd name="T70" fmla="*/ 12226 w 319"/>
                <a:gd name="T71" fmla="*/ 2128997 h 258"/>
                <a:gd name="T72" fmla="*/ 11190 w 319"/>
                <a:gd name="T73" fmla="*/ 2267716 h 258"/>
                <a:gd name="T74" fmla="*/ 9816 w 319"/>
                <a:gd name="T75" fmla="*/ 2014111 h 258"/>
                <a:gd name="T76" fmla="*/ 8985 w 319"/>
                <a:gd name="T77" fmla="*/ 1830058 h 258"/>
                <a:gd name="T78" fmla="*/ 7116 w 319"/>
                <a:gd name="T79" fmla="*/ 1610385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9"/>
                <a:gd name="T121" fmla="*/ 0 h 258"/>
                <a:gd name="T122" fmla="*/ 319 w 319"/>
                <a:gd name="T123" fmla="*/ 258 h 2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9" h="258">
                  <a:moveTo>
                    <a:pt x="42" y="116"/>
                  </a:moveTo>
                  <a:lnTo>
                    <a:pt x="35" y="104"/>
                  </a:lnTo>
                  <a:lnTo>
                    <a:pt x="35" y="95"/>
                  </a:lnTo>
                  <a:lnTo>
                    <a:pt x="38" y="78"/>
                  </a:lnTo>
                  <a:lnTo>
                    <a:pt x="38" y="71"/>
                  </a:lnTo>
                  <a:lnTo>
                    <a:pt x="28" y="64"/>
                  </a:lnTo>
                  <a:lnTo>
                    <a:pt x="14" y="43"/>
                  </a:lnTo>
                  <a:lnTo>
                    <a:pt x="5" y="31"/>
                  </a:lnTo>
                  <a:lnTo>
                    <a:pt x="0" y="14"/>
                  </a:lnTo>
                  <a:lnTo>
                    <a:pt x="0" y="5"/>
                  </a:lnTo>
                  <a:lnTo>
                    <a:pt x="7" y="0"/>
                  </a:lnTo>
                  <a:lnTo>
                    <a:pt x="9" y="5"/>
                  </a:lnTo>
                  <a:lnTo>
                    <a:pt x="26" y="14"/>
                  </a:lnTo>
                  <a:lnTo>
                    <a:pt x="38" y="7"/>
                  </a:lnTo>
                  <a:lnTo>
                    <a:pt x="54" y="0"/>
                  </a:lnTo>
                  <a:lnTo>
                    <a:pt x="59" y="7"/>
                  </a:lnTo>
                  <a:lnTo>
                    <a:pt x="57" y="12"/>
                  </a:lnTo>
                  <a:lnTo>
                    <a:pt x="71" y="22"/>
                  </a:lnTo>
                  <a:lnTo>
                    <a:pt x="78" y="38"/>
                  </a:lnTo>
                  <a:lnTo>
                    <a:pt x="94" y="43"/>
                  </a:lnTo>
                  <a:lnTo>
                    <a:pt x="109" y="50"/>
                  </a:lnTo>
                  <a:lnTo>
                    <a:pt x="123" y="55"/>
                  </a:lnTo>
                  <a:lnTo>
                    <a:pt x="137" y="52"/>
                  </a:lnTo>
                  <a:lnTo>
                    <a:pt x="147" y="50"/>
                  </a:lnTo>
                  <a:lnTo>
                    <a:pt x="149" y="48"/>
                  </a:lnTo>
                  <a:lnTo>
                    <a:pt x="147" y="40"/>
                  </a:lnTo>
                  <a:lnTo>
                    <a:pt x="154" y="40"/>
                  </a:lnTo>
                  <a:lnTo>
                    <a:pt x="163" y="31"/>
                  </a:lnTo>
                  <a:lnTo>
                    <a:pt x="180" y="29"/>
                  </a:lnTo>
                  <a:lnTo>
                    <a:pt x="194" y="26"/>
                  </a:lnTo>
                  <a:lnTo>
                    <a:pt x="217" y="36"/>
                  </a:lnTo>
                  <a:lnTo>
                    <a:pt x="232" y="43"/>
                  </a:lnTo>
                  <a:lnTo>
                    <a:pt x="244" y="52"/>
                  </a:lnTo>
                  <a:lnTo>
                    <a:pt x="258" y="52"/>
                  </a:lnTo>
                  <a:lnTo>
                    <a:pt x="262" y="71"/>
                  </a:lnTo>
                  <a:lnTo>
                    <a:pt x="260" y="92"/>
                  </a:lnTo>
                  <a:lnTo>
                    <a:pt x="260" y="95"/>
                  </a:lnTo>
                  <a:lnTo>
                    <a:pt x="260" y="104"/>
                  </a:lnTo>
                  <a:lnTo>
                    <a:pt x="265" y="109"/>
                  </a:lnTo>
                  <a:lnTo>
                    <a:pt x="262" y="111"/>
                  </a:lnTo>
                  <a:lnTo>
                    <a:pt x="267" y="126"/>
                  </a:lnTo>
                  <a:lnTo>
                    <a:pt x="270" y="142"/>
                  </a:lnTo>
                  <a:lnTo>
                    <a:pt x="284" y="147"/>
                  </a:lnTo>
                  <a:lnTo>
                    <a:pt x="286" y="154"/>
                  </a:lnTo>
                  <a:lnTo>
                    <a:pt x="277" y="173"/>
                  </a:lnTo>
                  <a:lnTo>
                    <a:pt x="286" y="185"/>
                  </a:lnTo>
                  <a:lnTo>
                    <a:pt x="298" y="199"/>
                  </a:lnTo>
                  <a:lnTo>
                    <a:pt x="310" y="204"/>
                  </a:lnTo>
                  <a:lnTo>
                    <a:pt x="314" y="220"/>
                  </a:lnTo>
                  <a:lnTo>
                    <a:pt x="319" y="225"/>
                  </a:lnTo>
                  <a:lnTo>
                    <a:pt x="319" y="232"/>
                  </a:lnTo>
                  <a:lnTo>
                    <a:pt x="307" y="237"/>
                  </a:lnTo>
                  <a:lnTo>
                    <a:pt x="300" y="244"/>
                  </a:lnTo>
                  <a:lnTo>
                    <a:pt x="298" y="258"/>
                  </a:lnTo>
                  <a:lnTo>
                    <a:pt x="284" y="256"/>
                  </a:lnTo>
                  <a:lnTo>
                    <a:pt x="267" y="253"/>
                  </a:lnTo>
                  <a:lnTo>
                    <a:pt x="248" y="248"/>
                  </a:lnTo>
                  <a:lnTo>
                    <a:pt x="232" y="248"/>
                  </a:lnTo>
                  <a:lnTo>
                    <a:pt x="227" y="234"/>
                  </a:lnTo>
                  <a:lnTo>
                    <a:pt x="220" y="222"/>
                  </a:lnTo>
                  <a:lnTo>
                    <a:pt x="208" y="230"/>
                  </a:lnTo>
                  <a:lnTo>
                    <a:pt x="194" y="232"/>
                  </a:lnTo>
                  <a:lnTo>
                    <a:pt x="170" y="227"/>
                  </a:lnTo>
                  <a:lnTo>
                    <a:pt x="156" y="218"/>
                  </a:lnTo>
                  <a:lnTo>
                    <a:pt x="144" y="211"/>
                  </a:lnTo>
                  <a:lnTo>
                    <a:pt x="130" y="199"/>
                  </a:lnTo>
                  <a:lnTo>
                    <a:pt x="123" y="187"/>
                  </a:lnTo>
                  <a:lnTo>
                    <a:pt x="109" y="168"/>
                  </a:lnTo>
                  <a:lnTo>
                    <a:pt x="104" y="170"/>
                  </a:lnTo>
                  <a:lnTo>
                    <a:pt x="97" y="166"/>
                  </a:lnTo>
                  <a:lnTo>
                    <a:pt x="97" y="163"/>
                  </a:lnTo>
                  <a:lnTo>
                    <a:pt x="92" y="170"/>
                  </a:lnTo>
                  <a:lnTo>
                    <a:pt x="90" y="173"/>
                  </a:lnTo>
                  <a:lnTo>
                    <a:pt x="85" y="166"/>
                  </a:lnTo>
                  <a:lnTo>
                    <a:pt x="78" y="154"/>
                  </a:lnTo>
                  <a:lnTo>
                    <a:pt x="73" y="154"/>
                  </a:lnTo>
                  <a:lnTo>
                    <a:pt x="73" y="140"/>
                  </a:lnTo>
                  <a:lnTo>
                    <a:pt x="68" y="133"/>
                  </a:lnTo>
                  <a:lnTo>
                    <a:pt x="57" y="123"/>
                  </a:lnTo>
                  <a:lnTo>
                    <a:pt x="42" y="116"/>
                  </a:lnTo>
                  <a:close/>
                </a:path>
              </a:pathLst>
            </a:custGeom>
            <a:solidFill>
              <a:srgbClr val="E1E1E1"/>
            </a:solidFill>
            <a:ln w="3175">
              <a:solidFill>
                <a:srgbClr val="000000"/>
              </a:solidFill>
              <a:round/>
              <a:headEnd/>
              <a:tailEnd/>
            </a:ln>
          </p:spPr>
          <p:txBody>
            <a:bodyPr/>
            <a:lstStyle/>
            <a:p>
              <a:endParaRPr lang="en-US"/>
            </a:p>
          </p:txBody>
        </p:sp>
        <p:sp>
          <p:nvSpPr>
            <p:cNvPr id="41042" name="Freeform 3904"/>
            <p:cNvSpPr>
              <a:spLocks/>
            </p:cNvSpPr>
            <p:nvPr/>
          </p:nvSpPr>
          <p:spPr bwMode="auto">
            <a:xfrm>
              <a:off x="3165" y="1825"/>
              <a:ext cx="173" cy="181"/>
            </a:xfrm>
            <a:custGeom>
              <a:avLst/>
              <a:gdLst>
                <a:gd name="T0" fmla="*/ 16489 w 154"/>
                <a:gd name="T1" fmla="*/ 783212 h 146"/>
                <a:gd name="T2" fmla="*/ 16489 w 154"/>
                <a:gd name="T3" fmla="*/ 655637 h 146"/>
                <a:gd name="T4" fmla="*/ 17067 w 154"/>
                <a:gd name="T5" fmla="*/ 441248 h 146"/>
                <a:gd name="T6" fmla="*/ 17067 w 154"/>
                <a:gd name="T7" fmla="*/ 355924 h 146"/>
                <a:gd name="T8" fmla="*/ 15340 w 154"/>
                <a:gd name="T9" fmla="*/ 270257 h 146"/>
                <a:gd name="T10" fmla="*/ 13066 w 154"/>
                <a:gd name="T11" fmla="*/ 0 h 146"/>
                <a:gd name="T12" fmla="*/ 11631 w 154"/>
                <a:gd name="T13" fmla="*/ 2 h 146"/>
                <a:gd name="T14" fmla="*/ 10860 w 154"/>
                <a:gd name="T15" fmla="*/ 0 h 146"/>
                <a:gd name="T16" fmla="*/ 7966 w 154"/>
                <a:gd name="T17" fmla="*/ 0 h 146"/>
                <a:gd name="T18" fmla="*/ 7304 w 154"/>
                <a:gd name="T19" fmla="*/ 2 h 146"/>
                <a:gd name="T20" fmla="*/ 4672 w 154"/>
                <a:gd name="T21" fmla="*/ 203032 h 146"/>
                <a:gd name="T22" fmla="*/ 4672 w 154"/>
                <a:gd name="T23" fmla="*/ 422983 h 146"/>
                <a:gd name="T24" fmla="*/ 4672 w 154"/>
                <a:gd name="T25" fmla="*/ 631762 h 146"/>
                <a:gd name="T26" fmla="*/ 2324 w 154"/>
                <a:gd name="T27" fmla="*/ 761003 h 146"/>
                <a:gd name="T28" fmla="*/ 0 w 154"/>
                <a:gd name="T29" fmla="*/ 862197 h 146"/>
                <a:gd name="T30" fmla="*/ 1135 w 154"/>
                <a:gd name="T31" fmla="*/ 1148423 h 146"/>
                <a:gd name="T32" fmla="*/ 4082 w 154"/>
                <a:gd name="T33" fmla="*/ 1203734 h 146"/>
                <a:gd name="T34" fmla="*/ 6502 w 154"/>
                <a:gd name="T35" fmla="*/ 1325128 h 146"/>
                <a:gd name="T36" fmla="*/ 8574 w 154"/>
                <a:gd name="T37" fmla="*/ 1391782 h 146"/>
                <a:gd name="T38" fmla="*/ 10860 w 154"/>
                <a:gd name="T39" fmla="*/ 1487778 h 146"/>
                <a:gd name="T40" fmla="*/ 13416 w 154"/>
                <a:gd name="T41" fmla="*/ 1660066 h 146"/>
                <a:gd name="T42" fmla="*/ 16143 w 154"/>
                <a:gd name="T43" fmla="*/ 1807653 h 146"/>
                <a:gd name="T44" fmla="*/ 20808 w 154"/>
                <a:gd name="T45" fmla="*/ 1869432 h 146"/>
                <a:gd name="T46" fmla="*/ 22004 w 154"/>
                <a:gd name="T47" fmla="*/ 1660066 h 146"/>
                <a:gd name="T48" fmla="*/ 24095 w 154"/>
                <a:gd name="T49" fmla="*/ 1623763 h 146"/>
                <a:gd name="T50" fmla="*/ 25708 w 154"/>
                <a:gd name="T51" fmla="*/ 1660066 h 146"/>
                <a:gd name="T52" fmla="*/ 24852 w 154"/>
                <a:gd name="T53" fmla="*/ 1560082 h 146"/>
                <a:gd name="T54" fmla="*/ 23811 w 154"/>
                <a:gd name="T55" fmla="*/ 1423063 h 146"/>
                <a:gd name="T56" fmla="*/ 22885 w 154"/>
                <a:gd name="T57" fmla="*/ 1423063 h 146"/>
                <a:gd name="T58" fmla="*/ 22885 w 154"/>
                <a:gd name="T59" fmla="*/ 1238659 h 146"/>
                <a:gd name="T60" fmla="*/ 22004 w 154"/>
                <a:gd name="T61" fmla="*/ 1148423 h 146"/>
                <a:gd name="T62" fmla="*/ 20331 w 154"/>
                <a:gd name="T63" fmla="*/ 1015070 h 146"/>
                <a:gd name="T64" fmla="*/ 17984 w 154"/>
                <a:gd name="T65" fmla="*/ 943435 h 146"/>
                <a:gd name="T66" fmla="*/ 16489 w 154"/>
                <a:gd name="T67" fmla="*/ 783212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4"/>
                <a:gd name="T103" fmla="*/ 0 h 146"/>
                <a:gd name="T104" fmla="*/ 154 w 154"/>
                <a:gd name="T105" fmla="*/ 146 h 1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4" h="146">
                  <a:moveTo>
                    <a:pt x="99" y="61"/>
                  </a:moveTo>
                  <a:lnTo>
                    <a:pt x="99" y="52"/>
                  </a:lnTo>
                  <a:lnTo>
                    <a:pt x="102" y="35"/>
                  </a:lnTo>
                  <a:lnTo>
                    <a:pt x="102" y="28"/>
                  </a:lnTo>
                  <a:lnTo>
                    <a:pt x="92" y="21"/>
                  </a:lnTo>
                  <a:lnTo>
                    <a:pt x="78" y="0"/>
                  </a:lnTo>
                  <a:lnTo>
                    <a:pt x="69" y="2"/>
                  </a:lnTo>
                  <a:lnTo>
                    <a:pt x="66" y="0"/>
                  </a:lnTo>
                  <a:lnTo>
                    <a:pt x="47" y="0"/>
                  </a:lnTo>
                  <a:lnTo>
                    <a:pt x="43" y="2"/>
                  </a:lnTo>
                  <a:lnTo>
                    <a:pt x="28" y="16"/>
                  </a:lnTo>
                  <a:lnTo>
                    <a:pt x="28" y="33"/>
                  </a:lnTo>
                  <a:lnTo>
                    <a:pt x="28" y="49"/>
                  </a:lnTo>
                  <a:lnTo>
                    <a:pt x="14" y="59"/>
                  </a:lnTo>
                  <a:lnTo>
                    <a:pt x="0" y="68"/>
                  </a:lnTo>
                  <a:lnTo>
                    <a:pt x="7" y="90"/>
                  </a:lnTo>
                  <a:lnTo>
                    <a:pt x="24" y="94"/>
                  </a:lnTo>
                  <a:lnTo>
                    <a:pt x="38" y="104"/>
                  </a:lnTo>
                  <a:lnTo>
                    <a:pt x="52" y="109"/>
                  </a:lnTo>
                  <a:lnTo>
                    <a:pt x="66" y="116"/>
                  </a:lnTo>
                  <a:lnTo>
                    <a:pt x="80" y="130"/>
                  </a:lnTo>
                  <a:lnTo>
                    <a:pt x="97" y="142"/>
                  </a:lnTo>
                  <a:lnTo>
                    <a:pt x="125" y="146"/>
                  </a:lnTo>
                  <a:lnTo>
                    <a:pt x="132" y="130"/>
                  </a:lnTo>
                  <a:lnTo>
                    <a:pt x="144" y="127"/>
                  </a:lnTo>
                  <a:lnTo>
                    <a:pt x="154" y="130"/>
                  </a:lnTo>
                  <a:lnTo>
                    <a:pt x="149" y="123"/>
                  </a:lnTo>
                  <a:lnTo>
                    <a:pt x="142" y="111"/>
                  </a:lnTo>
                  <a:lnTo>
                    <a:pt x="137" y="111"/>
                  </a:lnTo>
                  <a:lnTo>
                    <a:pt x="137" y="97"/>
                  </a:lnTo>
                  <a:lnTo>
                    <a:pt x="132" y="90"/>
                  </a:lnTo>
                  <a:lnTo>
                    <a:pt x="121" y="80"/>
                  </a:lnTo>
                  <a:lnTo>
                    <a:pt x="106" y="73"/>
                  </a:lnTo>
                  <a:lnTo>
                    <a:pt x="99" y="61"/>
                  </a:lnTo>
                  <a:close/>
                </a:path>
              </a:pathLst>
            </a:custGeom>
            <a:solidFill>
              <a:srgbClr val="E1E1E1"/>
            </a:solidFill>
            <a:ln w="3175">
              <a:solidFill>
                <a:srgbClr val="000000"/>
              </a:solidFill>
              <a:round/>
              <a:headEnd/>
              <a:tailEnd/>
            </a:ln>
          </p:spPr>
          <p:txBody>
            <a:bodyPr/>
            <a:lstStyle/>
            <a:p>
              <a:endParaRPr lang="en-US"/>
            </a:p>
          </p:txBody>
        </p:sp>
        <p:sp>
          <p:nvSpPr>
            <p:cNvPr id="41043" name="Freeform 3905"/>
            <p:cNvSpPr>
              <a:spLocks/>
            </p:cNvSpPr>
            <p:nvPr/>
          </p:nvSpPr>
          <p:spPr bwMode="auto">
            <a:xfrm>
              <a:off x="3306" y="1983"/>
              <a:ext cx="32" cy="32"/>
            </a:xfrm>
            <a:custGeom>
              <a:avLst/>
              <a:gdLst>
                <a:gd name="T0" fmla="*/ 1807 w 29"/>
                <a:gd name="T1" fmla="*/ 89383 h 26"/>
                <a:gd name="T2" fmla="*/ 1454 w 29"/>
                <a:gd name="T3" fmla="*/ 89383 h 26"/>
                <a:gd name="T4" fmla="*/ 1454 w 29"/>
                <a:gd name="T5" fmla="*/ 135397 h 26"/>
                <a:gd name="T6" fmla="*/ 2200 w 29"/>
                <a:gd name="T7" fmla="*/ 242587 h 26"/>
                <a:gd name="T8" fmla="*/ 1318 w 29"/>
                <a:gd name="T9" fmla="*/ 229076 h 26"/>
                <a:gd name="T10" fmla="*/ 1194 w 29"/>
                <a:gd name="T11" fmla="*/ 170708 h 26"/>
                <a:gd name="T12" fmla="*/ 0 w 29"/>
                <a:gd name="T13" fmla="*/ 170708 h 26"/>
                <a:gd name="T14" fmla="*/ 544 w 29"/>
                <a:gd name="T15" fmla="*/ 30416 h 26"/>
                <a:gd name="T16" fmla="*/ 1454 w 29"/>
                <a:gd name="T17" fmla="*/ 0 h 26"/>
                <a:gd name="T18" fmla="*/ 1807 w 29"/>
                <a:gd name="T19" fmla="*/ 89383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6"/>
                <a:gd name="T32" fmla="*/ 29 w 29"/>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6">
                  <a:moveTo>
                    <a:pt x="24" y="10"/>
                  </a:moveTo>
                  <a:lnTo>
                    <a:pt x="19" y="10"/>
                  </a:lnTo>
                  <a:lnTo>
                    <a:pt x="19" y="15"/>
                  </a:lnTo>
                  <a:lnTo>
                    <a:pt x="29" y="26"/>
                  </a:lnTo>
                  <a:lnTo>
                    <a:pt x="17" y="24"/>
                  </a:lnTo>
                  <a:lnTo>
                    <a:pt x="15" y="19"/>
                  </a:lnTo>
                  <a:lnTo>
                    <a:pt x="0" y="19"/>
                  </a:lnTo>
                  <a:lnTo>
                    <a:pt x="7" y="3"/>
                  </a:lnTo>
                  <a:lnTo>
                    <a:pt x="19" y="0"/>
                  </a:lnTo>
                  <a:lnTo>
                    <a:pt x="24" y="10"/>
                  </a:lnTo>
                  <a:close/>
                </a:path>
              </a:pathLst>
            </a:custGeom>
            <a:solidFill>
              <a:srgbClr val="E1E1E1"/>
            </a:solidFill>
            <a:ln w="3175">
              <a:solidFill>
                <a:srgbClr val="000000"/>
              </a:solidFill>
              <a:round/>
              <a:headEnd/>
              <a:tailEnd/>
            </a:ln>
          </p:spPr>
          <p:txBody>
            <a:bodyPr/>
            <a:lstStyle/>
            <a:p>
              <a:endParaRPr lang="en-US"/>
            </a:p>
          </p:txBody>
        </p:sp>
        <p:sp>
          <p:nvSpPr>
            <p:cNvPr id="41044" name="Freeform 3906"/>
            <p:cNvSpPr>
              <a:spLocks/>
            </p:cNvSpPr>
            <p:nvPr/>
          </p:nvSpPr>
          <p:spPr bwMode="auto">
            <a:xfrm>
              <a:off x="3876" y="1974"/>
              <a:ext cx="144" cy="88"/>
            </a:xfrm>
            <a:custGeom>
              <a:avLst/>
              <a:gdLst>
                <a:gd name="T0" fmla="*/ 13214 w 128"/>
                <a:gd name="T1" fmla="*/ 723609 h 71"/>
                <a:gd name="T2" fmla="*/ 9973 w 128"/>
                <a:gd name="T3" fmla="*/ 690480 h 71"/>
                <a:gd name="T4" fmla="*/ 6866 w 128"/>
                <a:gd name="T5" fmla="*/ 632082 h 71"/>
                <a:gd name="T6" fmla="*/ 3387 w 128"/>
                <a:gd name="T7" fmla="*/ 518779 h 71"/>
                <a:gd name="T8" fmla="*/ 0 w 128"/>
                <a:gd name="T9" fmla="*/ 382330 h 71"/>
                <a:gd name="T10" fmla="*/ 0 w 128"/>
                <a:gd name="T11" fmla="*/ 247390 h 71"/>
                <a:gd name="T12" fmla="*/ 1317 w 128"/>
                <a:gd name="T13" fmla="*/ 59608 h 71"/>
                <a:gd name="T14" fmla="*/ 1875 w 128"/>
                <a:gd name="T15" fmla="*/ 91570 h 71"/>
                <a:gd name="T16" fmla="*/ 3011 w 128"/>
                <a:gd name="T17" fmla="*/ 0 h 71"/>
                <a:gd name="T18" fmla="*/ 5415 w 128"/>
                <a:gd name="T19" fmla="*/ 91570 h 71"/>
                <a:gd name="T20" fmla="*/ 8937 w 128"/>
                <a:gd name="T21" fmla="*/ 306624 h 71"/>
                <a:gd name="T22" fmla="*/ 9973 w 128"/>
                <a:gd name="T23" fmla="*/ 272464 h 71"/>
                <a:gd name="T24" fmla="*/ 10441 w 128"/>
                <a:gd name="T25" fmla="*/ 331971 h 71"/>
                <a:gd name="T26" fmla="*/ 13214 w 128"/>
                <a:gd name="T27" fmla="*/ 418560 h 71"/>
                <a:gd name="T28" fmla="*/ 13655 w 128"/>
                <a:gd name="T29" fmla="*/ 473874 h 71"/>
                <a:gd name="T30" fmla="*/ 16724 w 128"/>
                <a:gd name="T31" fmla="*/ 541898 h 71"/>
                <a:gd name="T32" fmla="*/ 18802 w 128"/>
                <a:gd name="T33" fmla="*/ 575883 h 71"/>
                <a:gd name="T34" fmla="*/ 22653 w 128"/>
                <a:gd name="T35" fmla="*/ 575883 h 71"/>
                <a:gd name="T36" fmla="*/ 22932 w 128"/>
                <a:gd name="T37" fmla="*/ 896867 h 71"/>
                <a:gd name="T38" fmla="*/ 20384 w 128"/>
                <a:gd name="T39" fmla="*/ 896867 h 71"/>
                <a:gd name="T40" fmla="*/ 16724 w 128"/>
                <a:gd name="T41" fmla="*/ 884673 h 71"/>
                <a:gd name="T42" fmla="*/ 14329 w 128"/>
                <a:gd name="T43" fmla="*/ 850330 h 71"/>
                <a:gd name="T44" fmla="*/ 13214 w 128"/>
                <a:gd name="T45" fmla="*/ 723609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8"/>
                <a:gd name="T70" fmla="*/ 0 h 71"/>
                <a:gd name="T71" fmla="*/ 128 w 128"/>
                <a:gd name="T72" fmla="*/ 71 h 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8" h="71">
                  <a:moveTo>
                    <a:pt x="74" y="57"/>
                  </a:moveTo>
                  <a:lnTo>
                    <a:pt x="55" y="55"/>
                  </a:lnTo>
                  <a:lnTo>
                    <a:pt x="38" y="50"/>
                  </a:lnTo>
                  <a:lnTo>
                    <a:pt x="19" y="41"/>
                  </a:lnTo>
                  <a:lnTo>
                    <a:pt x="0" y="31"/>
                  </a:lnTo>
                  <a:lnTo>
                    <a:pt x="0" y="19"/>
                  </a:lnTo>
                  <a:lnTo>
                    <a:pt x="7" y="5"/>
                  </a:lnTo>
                  <a:lnTo>
                    <a:pt x="10" y="7"/>
                  </a:lnTo>
                  <a:lnTo>
                    <a:pt x="17" y="0"/>
                  </a:lnTo>
                  <a:lnTo>
                    <a:pt x="29" y="7"/>
                  </a:lnTo>
                  <a:lnTo>
                    <a:pt x="50" y="24"/>
                  </a:lnTo>
                  <a:lnTo>
                    <a:pt x="55" y="22"/>
                  </a:lnTo>
                  <a:lnTo>
                    <a:pt x="59" y="26"/>
                  </a:lnTo>
                  <a:lnTo>
                    <a:pt x="74" y="33"/>
                  </a:lnTo>
                  <a:lnTo>
                    <a:pt x="76" y="38"/>
                  </a:lnTo>
                  <a:lnTo>
                    <a:pt x="93" y="43"/>
                  </a:lnTo>
                  <a:lnTo>
                    <a:pt x="104" y="45"/>
                  </a:lnTo>
                  <a:lnTo>
                    <a:pt x="126" y="45"/>
                  </a:lnTo>
                  <a:lnTo>
                    <a:pt x="128" y="71"/>
                  </a:lnTo>
                  <a:lnTo>
                    <a:pt x="114" y="71"/>
                  </a:lnTo>
                  <a:lnTo>
                    <a:pt x="93" y="69"/>
                  </a:lnTo>
                  <a:lnTo>
                    <a:pt x="81" y="67"/>
                  </a:lnTo>
                  <a:lnTo>
                    <a:pt x="74" y="57"/>
                  </a:lnTo>
                  <a:close/>
                </a:path>
              </a:pathLst>
            </a:custGeom>
            <a:solidFill>
              <a:srgbClr val="E1E1E1"/>
            </a:solidFill>
            <a:ln w="3175">
              <a:solidFill>
                <a:srgbClr val="000000"/>
              </a:solidFill>
              <a:round/>
              <a:headEnd/>
              <a:tailEnd/>
            </a:ln>
          </p:spPr>
          <p:txBody>
            <a:bodyPr/>
            <a:lstStyle/>
            <a:p>
              <a:endParaRPr lang="en-US"/>
            </a:p>
          </p:txBody>
        </p:sp>
        <p:sp>
          <p:nvSpPr>
            <p:cNvPr id="41045" name="Freeform 3907"/>
            <p:cNvSpPr>
              <a:spLocks/>
            </p:cNvSpPr>
            <p:nvPr/>
          </p:nvSpPr>
          <p:spPr bwMode="auto">
            <a:xfrm>
              <a:off x="3546" y="1831"/>
              <a:ext cx="259" cy="293"/>
            </a:xfrm>
            <a:custGeom>
              <a:avLst/>
              <a:gdLst>
                <a:gd name="T0" fmla="*/ 15403 w 231"/>
                <a:gd name="T1" fmla="*/ 2922781 h 236"/>
                <a:gd name="T2" fmla="*/ 17772 w 231"/>
                <a:gd name="T3" fmla="*/ 3149666 h 236"/>
                <a:gd name="T4" fmla="*/ 20514 w 231"/>
                <a:gd name="T5" fmla="*/ 3149666 h 236"/>
                <a:gd name="T6" fmla="*/ 22776 w 231"/>
                <a:gd name="T7" fmla="*/ 3084098 h 236"/>
                <a:gd name="T8" fmla="*/ 25789 w 231"/>
                <a:gd name="T9" fmla="*/ 3042851 h 236"/>
                <a:gd name="T10" fmla="*/ 23489 w 231"/>
                <a:gd name="T11" fmla="*/ 2714335 h 236"/>
                <a:gd name="T12" fmla="*/ 21458 w 231"/>
                <a:gd name="T13" fmla="*/ 2484120 h 236"/>
                <a:gd name="T14" fmla="*/ 23489 w 231"/>
                <a:gd name="T15" fmla="*/ 2182788 h 236"/>
                <a:gd name="T16" fmla="*/ 27397 w 231"/>
                <a:gd name="T17" fmla="*/ 1984895 h 236"/>
                <a:gd name="T18" fmla="*/ 30245 w 231"/>
                <a:gd name="T19" fmla="*/ 1616447 h 236"/>
                <a:gd name="T20" fmla="*/ 30513 w 231"/>
                <a:gd name="T21" fmla="*/ 1278717 h 236"/>
                <a:gd name="T22" fmla="*/ 31326 w 231"/>
                <a:gd name="T23" fmla="*/ 1089290 h 236"/>
                <a:gd name="T24" fmla="*/ 29095 w 231"/>
                <a:gd name="T25" fmla="*/ 951436 h 236"/>
                <a:gd name="T26" fmla="*/ 28632 w 231"/>
                <a:gd name="T27" fmla="*/ 731287 h 236"/>
                <a:gd name="T28" fmla="*/ 27397 w 231"/>
                <a:gd name="T29" fmla="*/ 548893 h 236"/>
                <a:gd name="T30" fmla="*/ 33122 w 231"/>
                <a:gd name="T31" fmla="*/ 548893 h 236"/>
                <a:gd name="T32" fmla="*/ 32103 w 231"/>
                <a:gd name="T33" fmla="*/ 241115 h 236"/>
                <a:gd name="T34" fmla="*/ 29831 w 231"/>
                <a:gd name="T35" fmla="*/ 50813 h 236"/>
                <a:gd name="T36" fmla="*/ 24272 w 231"/>
                <a:gd name="T37" fmla="*/ 50813 h 236"/>
                <a:gd name="T38" fmla="*/ 20258 w 231"/>
                <a:gd name="T39" fmla="*/ 241115 h 236"/>
                <a:gd name="T40" fmla="*/ 21165 w 231"/>
                <a:gd name="T41" fmla="*/ 630119 h 236"/>
                <a:gd name="T42" fmla="*/ 18411 w 231"/>
                <a:gd name="T43" fmla="*/ 731287 h 236"/>
                <a:gd name="T44" fmla="*/ 18068 w 231"/>
                <a:gd name="T45" fmla="*/ 1017935 h 236"/>
                <a:gd name="T46" fmla="*/ 15403 w 231"/>
                <a:gd name="T47" fmla="*/ 1278717 h 236"/>
                <a:gd name="T48" fmla="*/ 12570 w 231"/>
                <a:gd name="T49" fmla="*/ 1449815 h 236"/>
                <a:gd name="T50" fmla="*/ 12253 w 231"/>
                <a:gd name="T51" fmla="*/ 1689760 h 236"/>
                <a:gd name="T52" fmla="*/ 7587 w 231"/>
                <a:gd name="T53" fmla="*/ 1820734 h 236"/>
                <a:gd name="T54" fmla="*/ 1666 w 231"/>
                <a:gd name="T55" fmla="*/ 1760971 h 236"/>
                <a:gd name="T56" fmla="*/ 1325 w 231"/>
                <a:gd name="T57" fmla="*/ 1858664 h 236"/>
                <a:gd name="T58" fmla="*/ 5033 w 231"/>
                <a:gd name="T59" fmla="*/ 2125357 h 236"/>
                <a:gd name="T60" fmla="*/ 6402 w 231"/>
                <a:gd name="T61" fmla="*/ 2415540 h 236"/>
                <a:gd name="T62" fmla="*/ 4665 w 231"/>
                <a:gd name="T63" fmla="*/ 2584116 h 236"/>
                <a:gd name="T64" fmla="*/ 3310 w 231"/>
                <a:gd name="T65" fmla="*/ 2864131 h 236"/>
                <a:gd name="T66" fmla="*/ 7954 w 231"/>
                <a:gd name="T67" fmla="*/ 2826272 h 236"/>
                <a:gd name="T68" fmla="*/ 12253 w 231"/>
                <a:gd name="T69" fmla="*/ 2826272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31"/>
                <a:gd name="T106" fmla="*/ 0 h 236"/>
                <a:gd name="T107" fmla="*/ 231 w 231"/>
                <a:gd name="T108" fmla="*/ 236 h 2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31" h="236">
                  <a:moveTo>
                    <a:pt x="94" y="205"/>
                  </a:moveTo>
                  <a:lnTo>
                    <a:pt x="101" y="215"/>
                  </a:lnTo>
                  <a:lnTo>
                    <a:pt x="106" y="217"/>
                  </a:lnTo>
                  <a:lnTo>
                    <a:pt x="116" y="231"/>
                  </a:lnTo>
                  <a:lnTo>
                    <a:pt x="127" y="236"/>
                  </a:lnTo>
                  <a:lnTo>
                    <a:pt x="134" y="231"/>
                  </a:lnTo>
                  <a:lnTo>
                    <a:pt x="134" y="224"/>
                  </a:lnTo>
                  <a:lnTo>
                    <a:pt x="149" y="226"/>
                  </a:lnTo>
                  <a:lnTo>
                    <a:pt x="163" y="224"/>
                  </a:lnTo>
                  <a:lnTo>
                    <a:pt x="168" y="224"/>
                  </a:lnTo>
                  <a:lnTo>
                    <a:pt x="160" y="200"/>
                  </a:lnTo>
                  <a:lnTo>
                    <a:pt x="153" y="200"/>
                  </a:lnTo>
                  <a:lnTo>
                    <a:pt x="151" y="189"/>
                  </a:lnTo>
                  <a:lnTo>
                    <a:pt x="139" y="182"/>
                  </a:lnTo>
                  <a:lnTo>
                    <a:pt x="149" y="160"/>
                  </a:lnTo>
                  <a:lnTo>
                    <a:pt x="153" y="160"/>
                  </a:lnTo>
                  <a:lnTo>
                    <a:pt x="168" y="160"/>
                  </a:lnTo>
                  <a:lnTo>
                    <a:pt x="179" y="146"/>
                  </a:lnTo>
                  <a:lnTo>
                    <a:pt x="187" y="132"/>
                  </a:lnTo>
                  <a:lnTo>
                    <a:pt x="196" y="118"/>
                  </a:lnTo>
                  <a:lnTo>
                    <a:pt x="203" y="106"/>
                  </a:lnTo>
                  <a:lnTo>
                    <a:pt x="198" y="94"/>
                  </a:lnTo>
                  <a:lnTo>
                    <a:pt x="208" y="87"/>
                  </a:lnTo>
                  <a:lnTo>
                    <a:pt x="203" y="80"/>
                  </a:lnTo>
                  <a:lnTo>
                    <a:pt x="196" y="75"/>
                  </a:lnTo>
                  <a:lnTo>
                    <a:pt x="189" y="70"/>
                  </a:lnTo>
                  <a:lnTo>
                    <a:pt x="187" y="59"/>
                  </a:lnTo>
                  <a:lnTo>
                    <a:pt x="187" y="54"/>
                  </a:lnTo>
                  <a:lnTo>
                    <a:pt x="179" y="47"/>
                  </a:lnTo>
                  <a:lnTo>
                    <a:pt x="179" y="40"/>
                  </a:lnTo>
                  <a:lnTo>
                    <a:pt x="201" y="42"/>
                  </a:lnTo>
                  <a:lnTo>
                    <a:pt x="217" y="40"/>
                  </a:lnTo>
                  <a:lnTo>
                    <a:pt x="231" y="26"/>
                  </a:lnTo>
                  <a:lnTo>
                    <a:pt x="210" y="18"/>
                  </a:lnTo>
                  <a:lnTo>
                    <a:pt x="201" y="16"/>
                  </a:lnTo>
                  <a:lnTo>
                    <a:pt x="194" y="4"/>
                  </a:lnTo>
                  <a:lnTo>
                    <a:pt x="175" y="0"/>
                  </a:lnTo>
                  <a:lnTo>
                    <a:pt x="158" y="4"/>
                  </a:lnTo>
                  <a:lnTo>
                    <a:pt x="139" y="7"/>
                  </a:lnTo>
                  <a:lnTo>
                    <a:pt x="132" y="18"/>
                  </a:lnTo>
                  <a:lnTo>
                    <a:pt x="142" y="33"/>
                  </a:lnTo>
                  <a:lnTo>
                    <a:pt x="137" y="47"/>
                  </a:lnTo>
                  <a:lnTo>
                    <a:pt x="134" y="54"/>
                  </a:lnTo>
                  <a:lnTo>
                    <a:pt x="120" y="54"/>
                  </a:lnTo>
                  <a:lnTo>
                    <a:pt x="130" y="63"/>
                  </a:lnTo>
                  <a:lnTo>
                    <a:pt x="118" y="75"/>
                  </a:lnTo>
                  <a:lnTo>
                    <a:pt x="116" y="94"/>
                  </a:lnTo>
                  <a:lnTo>
                    <a:pt x="101" y="94"/>
                  </a:lnTo>
                  <a:lnTo>
                    <a:pt x="97" y="99"/>
                  </a:lnTo>
                  <a:lnTo>
                    <a:pt x="82" y="106"/>
                  </a:lnTo>
                  <a:lnTo>
                    <a:pt x="80" y="118"/>
                  </a:lnTo>
                  <a:lnTo>
                    <a:pt x="80" y="125"/>
                  </a:lnTo>
                  <a:lnTo>
                    <a:pt x="66" y="130"/>
                  </a:lnTo>
                  <a:lnTo>
                    <a:pt x="49" y="134"/>
                  </a:lnTo>
                  <a:lnTo>
                    <a:pt x="26" y="134"/>
                  </a:lnTo>
                  <a:lnTo>
                    <a:pt x="11" y="130"/>
                  </a:lnTo>
                  <a:lnTo>
                    <a:pt x="0" y="125"/>
                  </a:lnTo>
                  <a:lnTo>
                    <a:pt x="9" y="137"/>
                  </a:lnTo>
                  <a:lnTo>
                    <a:pt x="21" y="151"/>
                  </a:lnTo>
                  <a:lnTo>
                    <a:pt x="33" y="156"/>
                  </a:lnTo>
                  <a:lnTo>
                    <a:pt x="37" y="172"/>
                  </a:lnTo>
                  <a:lnTo>
                    <a:pt x="42" y="177"/>
                  </a:lnTo>
                  <a:lnTo>
                    <a:pt x="42" y="184"/>
                  </a:lnTo>
                  <a:lnTo>
                    <a:pt x="30" y="189"/>
                  </a:lnTo>
                  <a:lnTo>
                    <a:pt x="23" y="196"/>
                  </a:lnTo>
                  <a:lnTo>
                    <a:pt x="21" y="210"/>
                  </a:lnTo>
                  <a:lnTo>
                    <a:pt x="37" y="208"/>
                  </a:lnTo>
                  <a:lnTo>
                    <a:pt x="52" y="208"/>
                  </a:lnTo>
                  <a:lnTo>
                    <a:pt x="64" y="208"/>
                  </a:lnTo>
                  <a:lnTo>
                    <a:pt x="80" y="208"/>
                  </a:lnTo>
                  <a:lnTo>
                    <a:pt x="94" y="205"/>
                  </a:lnTo>
                  <a:close/>
                </a:path>
              </a:pathLst>
            </a:custGeom>
            <a:solidFill>
              <a:srgbClr val="E1E1E1"/>
            </a:solidFill>
            <a:ln w="3175">
              <a:solidFill>
                <a:srgbClr val="000000"/>
              </a:solidFill>
              <a:round/>
              <a:headEnd/>
              <a:tailEnd/>
            </a:ln>
          </p:spPr>
          <p:txBody>
            <a:bodyPr/>
            <a:lstStyle/>
            <a:p>
              <a:endParaRPr lang="en-US"/>
            </a:p>
          </p:txBody>
        </p:sp>
        <p:sp>
          <p:nvSpPr>
            <p:cNvPr id="41046" name="Freeform 3908"/>
            <p:cNvSpPr>
              <a:spLocks/>
            </p:cNvSpPr>
            <p:nvPr/>
          </p:nvSpPr>
          <p:spPr bwMode="auto">
            <a:xfrm>
              <a:off x="2935" y="1948"/>
              <a:ext cx="196" cy="219"/>
            </a:xfrm>
            <a:custGeom>
              <a:avLst/>
              <a:gdLst>
                <a:gd name="T0" fmla="*/ 20649 w 175"/>
                <a:gd name="T1" fmla="*/ 774977 h 177"/>
                <a:gd name="T2" fmla="*/ 18548 w 175"/>
                <a:gd name="T3" fmla="*/ 547902 h 177"/>
                <a:gd name="T4" fmla="*/ 17259 w 175"/>
                <a:gd name="T5" fmla="*/ 357900 h 177"/>
                <a:gd name="T6" fmla="*/ 17167 w 175"/>
                <a:gd name="T7" fmla="*/ 390074 h 177"/>
                <a:gd name="T8" fmla="*/ 18114 w 175"/>
                <a:gd name="T9" fmla="*/ 547902 h 177"/>
                <a:gd name="T10" fmla="*/ 18548 w 175"/>
                <a:gd name="T11" fmla="*/ 731559 h 177"/>
                <a:gd name="T12" fmla="*/ 19682 w 175"/>
                <a:gd name="T13" fmla="*/ 848950 h 177"/>
                <a:gd name="T14" fmla="*/ 20758 w 175"/>
                <a:gd name="T15" fmla="*/ 1034427 h 177"/>
                <a:gd name="T16" fmla="*/ 21680 w 175"/>
                <a:gd name="T17" fmla="*/ 1156883 h 177"/>
                <a:gd name="T18" fmla="*/ 22924 w 175"/>
                <a:gd name="T19" fmla="*/ 1299643 h 177"/>
                <a:gd name="T20" fmla="*/ 24248 w 175"/>
                <a:gd name="T21" fmla="*/ 1467916 h 177"/>
                <a:gd name="T22" fmla="*/ 25675 w 175"/>
                <a:gd name="T23" fmla="*/ 1608033 h 177"/>
                <a:gd name="T24" fmla="*/ 25398 w 175"/>
                <a:gd name="T25" fmla="*/ 1608033 h 177"/>
                <a:gd name="T26" fmla="*/ 25398 w 175"/>
                <a:gd name="T27" fmla="*/ 1803722 h 177"/>
                <a:gd name="T28" fmla="*/ 24248 w 175"/>
                <a:gd name="T29" fmla="*/ 1844674 h 177"/>
                <a:gd name="T30" fmla="*/ 24060 w 175"/>
                <a:gd name="T31" fmla="*/ 1844674 h 177"/>
                <a:gd name="T32" fmla="*/ 23249 w 175"/>
                <a:gd name="T33" fmla="*/ 1965750 h 177"/>
                <a:gd name="T34" fmla="*/ 22254 w 175"/>
                <a:gd name="T35" fmla="*/ 1989600 h 177"/>
                <a:gd name="T36" fmla="*/ 21631 w 175"/>
                <a:gd name="T37" fmla="*/ 2067348 h 177"/>
                <a:gd name="T38" fmla="*/ 18548 w 175"/>
                <a:gd name="T39" fmla="*/ 2055595 h 177"/>
                <a:gd name="T40" fmla="*/ 15950 w 175"/>
                <a:gd name="T41" fmla="*/ 2024902 h 177"/>
                <a:gd name="T42" fmla="*/ 15950 w 175"/>
                <a:gd name="T43" fmla="*/ 1989600 h 177"/>
                <a:gd name="T44" fmla="*/ 15684 w 175"/>
                <a:gd name="T45" fmla="*/ 2024902 h 177"/>
                <a:gd name="T46" fmla="*/ 13778 w 175"/>
                <a:gd name="T47" fmla="*/ 2024902 h 177"/>
                <a:gd name="T48" fmla="*/ 12220 w 175"/>
                <a:gd name="T49" fmla="*/ 2024902 h 177"/>
                <a:gd name="T50" fmla="*/ 10517 w 175"/>
                <a:gd name="T51" fmla="*/ 2024902 h 177"/>
                <a:gd name="T52" fmla="*/ 8698 w 175"/>
                <a:gd name="T53" fmla="*/ 2024902 h 177"/>
                <a:gd name="T54" fmla="*/ 6971 w 175"/>
                <a:gd name="T55" fmla="*/ 2024902 h 177"/>
                <a:gd name="T56" fmla="*/ 4813 w 175"/>
                <a:gd name="T57" fmla="*/ 2024902 h 177"/>
                <a:gd name="T58" fmla="*/ 3153 w 175"/>
                <a:gd name="T59" fmla="*/ 2024902 h 177"/>
                <a:gd name="T60" fmla="*/ 1426 w 175"/>
                <a:gd name="T61" fmla="*/ 2024902 h 177"/>
                <a:gd name="T62" fmla="*/ 1426 w 175"/>
                <a:gd name="T63" fmla="*/ 1826716 h 177"/>
                <a:gd name="T64" fmla="*/ 1426 w 175"/>
                <a:gd name="T65" fmla="*/ 1636565 h 177"/>
                <a:gd name="T66" fmla="*/ 1015 w 175"/>
                <a:gd name="T67" fmla="*/ 1437606 h 177"/>
                <a:gd name="T68" fmla="*/ 809 w 175"/>
                <a:gd name="T69" fmla="*/ 1237782 h 177"/>
                <a:gd name="T70" fmla="*/ 809 w 175"/>
                <a:gd name="T71" fmla="*/ 1050396 h 177"/>
                <a:gd name="T72" fmla="*/ 809 w 175"/>
                <a:gd name="T73" fmla="*/ 836044 h 177"/>
                <a:gd name="T74" fmla="*/ 3 w 175"/>
                <a:gd name="T75" fmla="*/ 632133 h 177"/>
                <a:gd name="T76" fmla="*/ 0 w 175"/>
                <a:gd name="T77" fmla="*/ 465151 h 177"/>
                <a:gd name="T78" fmla="*/ 0 w 175"/>
                <a:gd name="T79" fmla="*/ 303845 h 177"/>
                <a:gd name="T80" fmla="*/ 0 w 175"/>
                <a:gd name="T81" fmla="*/ 152217 h 177"/>
                <a:gd name="T82" fmla="*/ 3 w 175"/>
                <a:gd name="T83" fmla="*/ 0 h 177"/>
                <a:gd name="T84" fmla="*/ 1789 w 175"/>
                <a:gd name="T85" fmla="*/ 0 h 177"/>
                <a:gd name="T86" fmla="*/ 5329 w 175"/>
                <a:gd name="T87" fmla="*/ 84689 h 177"/>
                <a:gd name="T88" fmla="*/ 8698 w 175"/>
                <a:gd name="T89" fmla="*/ 160413 h 177"/>
                <a:gd name="T90" fmla="*/ 11788 w 175"/>
                <a:gd name="T91" fmla="*/ 84689 h 177"/>
                <a:gd name="T92" fmla="*/ 13192 w 175"/>
                <a:gd name="T93" fmla="*/ 2 h 177"/>
                <a:gd name="T94" fmla="*/ 12302 w 175"/>
                <a:gd name="T95" fmla="*/ 55320 h 177"/>
                <a:gd name="T96" fmla="*/ 13349 w 175"/>
                <a:gd name="T97" fmla="*/ 2 h 177"/>
                <a:gd name="T98" fmla="*/ 15684 w 175"/>
                <a:gd name="T99" fmla="*/ 84689 h 177"/>
                <a:gd name="T100" fmla="*/ 16317 w 175"/>
                <a:gd name="T101" fmla="*/ 123025 h 177"/>
                <a:gd name="T102" fmla="*/ 17259 w 175"/>
                <a:gd name="T103" fmla="*/ 152217 h 177"/>
                <a:gd name="T104" fmla="*/ 20649 w 175"/>
                <a:gd name="T105" fmla="*/ 84689 h 177"/>
                <a:gd name="T106" fmla="*/ 21631 w 175"/>
                <a:gd name="T107" fmla="*/ 288320 h 177"/>
                <a:gd name="T108" fmla="*/ 22514 w 175"/>
                <a:gd name="T109" fmla="*/ 465151 h 177"/>
                <a:gd name="T110" fmla="*/ 22254 w 175"/>
                <a:gd name="T111" fmla="*/ 632133 h 177"/>
                <a:gd name="T112" fmla="*/ 21631 w 175"/>
                <a:gd name="T113" fmla="*/ 801460 h 177"/>
                <a:gd name="T114" fmla="*/ 20649 w 175"/>
                <a:gd name="T115" fmla="*/ 774977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5"/>
                <a:gd name="T175" fmla="*/ 0 h 177"/>
                <a:gd name="T176" fmla="*/ 175 w 175"/>
                <a:gd name="T177" fmla="*/ 177 h 1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5" h="177">
                  <a:moveTo>
                    <a:pt x="140" y="66"/>
                  </a:moveTo>
                  <a:lnTo>
                    <a:pt x="128" y="47"/>
                  </a:lnTo>
                  <a:lnTo>
                    <a:pt x="118" y="31"/>
                  </a:lnTo>
                  <a:lnTo>
                    <a:pt x="116" y="33"/>
                  </a:lnTo>
                  <a:lnTo>
                    <a:pt x="123" y="47"/>
                  </a:lnTo>
                  <a:lnTo>
                    <a:pt x="128" y="62"/>
                  </a:lnTo>
                  <a:lnTo>
                    <a:pt x="135" y="73"/>
                  </a:lnTo>
                  <a:lnTo>
                    <a:pt x="142" y="88"/>
                  </a:lnTo>
                  <a:lnTo>
                    <a:pt x="149" y="99"/>
                  </a:lnTo>
                  <a:lnTo>
                    <a:pt x="156" y="111"/>
                  </a:lnTo>
                  <a:lnTo>
                    <a:pt x="166" y="125"/>
                  </a:lnTo>
                  <a:lnTo>
                    <a:pt x="175" y="137"/>
                  </a:lnTo>
                  <a:lnTo>
                    <a:pt x="173" y="137"/>
                  </a:lnTo>
                  <a:lnTo>
                    <a:pt x="173" y="154"/>
                  </a:lnTo>
                  <a:lnTo>
                    <a:pt x="166" y="158"/>
                  </a:lnTo>
                  <a:lnTo>
                    <a:pt x="163" y="158"/>
                  </a:lnTo>
                  <a:lnTo>
                    <a:pt x="159" y="168"/>
                  </a:lnTo>
                  <a:lnTo>
                    <a:pt x="152" y="170"/>
                  </a:lnTo>
                  <a:lnTo>
                    <a:pt x="147" y="177"/>
                  </a:lnTo>
                  <a:lnTo>
                    <a:pt x="128" y="175"/>
                  </a:lnTo>
                  <a:lnTo>
                    <a:pt x="109" y="173"/>
                  </a:lnTo>
                  <a:lnTo>
                    <a:pt x="109" y="170"/>
                  </a:lnTo>
                  <a:lnTo>
                    <a:pt x="107" y="173"/>
                  </a:lnTo>
                  <a:lnTo>
                    <a:pt x="95" y="173"/>
                  </a:lnTo>
                  <a:lnTo>
                    <a:pt x="83" y="173"/>
                  </a:lnTo>
                  <a:lnTo>
                    <a:pt x="71" y="173"/>
                  </a:lnTo>
                  <a:lnTo>
                    <a:pt x="59" y="173"/>
                  </a:lnTo>
                  <a:lnTo>
                    <a:pt x="48" y="173"/>
                  </a:lnTo>
                  <a:lnTo>
                    <a:pt x="33" y="173"/>
                  </a:lnTo>
                  <a:lnTo>
                    <a:pt x="21" y="173"/>
                  </a:lnTo>
                  <a:lnTo>
                    <a:pt x="10" y="173"/>
                  </a:lnTo>
                  <a:lnTo>
                    <a:pt x="10" y="156"/>
                  </a:lnTo>
                  <a:lnTo>
                    <a:pt x="10" y="140"/>
                  </a:lnTo>
                  <a:lnTo>
                    <a:pt x="7" y="123"/>
                  </a:lnTo>
                  <a:lnTo>
                    <a:pt x="5" y="106"/>
                  </a:lnTo>
                  <a:lnTo>
                    <a:pt x="5" y="90"/>
                  </a:lnTo>
                  <a:lnTo>
                    <a:pt x="5" y="71"/>
                  </a:lnTo>
                  <a:lnTo>
                    <a:pt x="3" y="54"/>
                  </a:lnTo>
                  <a:lnTo>
                    <a:pt x="0" y="40"/>
                  </a:lnTo>
                  <a:lnTo>
                    <a:pt x="0" y="26"/>
                  </a:lnTo>
                  <a:lnTo>
                    <a:pt x="0" y="12"/>
                  </a:lnTo>
                  <a:lnTo>
                    <a:pt x="3" y="0"/>
                  </a:lnTo>
                  <a:lnTo>
                    <a:pt x="12" y="0"/>
                  </a:lnTo>
                  <a:lnTo>
                    <a:pt x="36" y="7"/>
                  </a:lnTo>
                  <a:lnTo>
                    <a:pt x="59" y="14"/>
                  </a:lnTo>
                  <a:lnTo>
                    <a:pt x="81" y="7"/>
                  </a:lnTo>
                  <a:lnTo>
                    <a:pt x="90" y="2"/>
                  </a:lnTo>
                  <a:lnTo>
                    <a:pt x="85" y="5"/>
                  </a:lnTo>
                  <a:lnTo>
                    <a:pt x="92" y="2"/>
                  </a:lnTo>
                  <a:lnTo>
                    <a:pt x="107" y="7"/>
                  </a:lnTo>
                  <a:lnTo>
                    <a:pt x="111" y="10"/>
                  </a:lnTo>
                  <a:lnTo>
                    <a:pt x="118" y="12"/>
                  </a:lnTo>
                  <a:lnTo>
                    <a:pt x="140" y="7"/>
                  </a:lnTo>
                  <a:lnTo>
                    <a:pt x="147" y="24"/>
                  </a:lnTo>
                  <a:lnTo>
                    <a:pt x="154" y="40"/>
                  </a:lnTo>
                  <a:lnTo>
                    <a:pt x="152" y="54"/>
                  </a:lnTo>
                  <a:lnTo>
                    <a:pt x="147" y="69"/>
                  </a:lnTo>
                  <a:lnTo>
                    <a:pt x="140" y="66"/>
                  </a:lnTo>
                  <a:close/>
                </a:path>
              </a:pathLst>
            </a:custGeom>
            <a:solidFill>
              <a:srgbClr val="0033CC"/>
            </a:solidFill>
            <a:ln w="3175">
              <a:solidFill>
                <a:srgbClr val="000000"/>
              </a:solidFill>
              <a:round/>
              <a:headEnd/>
              <a:tailEnd/>
            </a:ln>
          </p:spPr>
          <p:txBody>
            <a:bodyPr/>
            <a:lstStyle/>
            <a:p>
              <a:endParaRPr lang="en-US"/>
            </a:p>
          </p:txBody>
        </p:sp>
        <p:sp>
          <p:nvSpPr>
            <p:cNvPr id="41047" name="Freeform 3909"/>
            <p:cNvSpPr>
              <a:spLocks/>
            </p:cNvSpPr>
            <p:nvPr/>
          </p:nvSpPr>
          <p:spPr bwMode="auto">
            <a:xfrm>
              <a:off x="3689" y="1864"/>
              <a:ext cx="481" cy="606"/>
            </a:xfrm>
            <a:custGeom>
              <a:avLst/>
              <a:gdLst>
                <a:gd name="T0" fmla="*/ 9343 w 431"/>
                <a:gd name="T1" fmla="*/ 200093 h 489"/>
                <a:gd name="T2" fmla="*/ 7618 w 431"/>
                <a:gd name="T3" fmla="*/ 351707 h 489"/>
                <a:gd name="T4" fmla="*/ 8581 w 431"/>
                <a:gd name="T5" fmla="*/ 619954 h 489"/>
                <a:gd name="T6" fmla="*/ 8869 w 431"/>
                <a:gd name="T7" fmla="*/ 852154 h 489"/>
                <a:gd name="T8" fmla="*/ 7618 w 431"/>
                <a:gd name="T9" fmla="*/ 1331469 h 489"/>
                <a:gd name="T10" fmla="*/ 3195 w 431"/>
                <a:gd name="T11" fmla="*/ 1684682 h 489"/>
                <a:gd name="T12" fmla="*/ 2960 w 431"/>
                <a:gd name="T13" fmla="*/ 2048377 h 489"/>
                <a:gd name="T14" fmla="*/ 5124 w 431"/>
                <a:gd name="T15" fmla="*/ 2490790 h 489"/>
                <a:gd name="T16" fmla="*/ 855 w 431"/>
                <a:gd name="T17" fmla="*/ 2490790 h 489"/>
                <a:gd name="T18" fmla="*/ 0 w 431"/>
                <a:gd name="T19" fmla="*/ 2629409 h 489"/>
                <a:gd name="T20" fmla="*/ 2059 w 431"/>
                <a:gd name="T21" fmla="*/ 2841510 h 489"/>
                <a:gd name="T22" fmla="*/ 2845 w 431"/>
                <a:gd name="T23" fmla="*/ 2933015 h 489"/>
                <a:gd name="T24" fmla="*/ 5480 w 431"/>
                <a:gd name="T25" fmla="*/ 3291040 h 489"/>
                <a:gd name="T26" fmla="*/ 8502 w 431"/>
                <a:gd name="T27" fmla="*/ 2962454 h 489"/>
                <a:gd name="T28" fmla="*/ 8869 w 431"/>
                <a:gd name="T29" fmla="*/ 3086746 h 489"/>
                <a:gd name="T30" fmla="*/ 9515 w 431"/>
                <a:gd name="T31" fmla="*/ 3221173 h 489"/>
                <a:gd name="T32" fmla="*/ 10126 w 431"/>
                <a:gd name="T33" fmla="*/ 3686201 h 489"/>
                <a:gd name="T34" fmla="*/ 11851 w 431"/>
                <a:gd name="T35" fmla="*/ 4246552 h 489"/>
                <a:gd name="T36" fmla="*/ 14075 w 431"/>
                <a:gd name="T37" fmla="*/ 4782887 h 489"/>
                <a:gd name="T38" fmla="*/ 17007 w 431"/>
                <a:gd name="T39" fmla="*/ 5408047 h 489"/>
                <a:gd name="T40" fmla="*/ 19349 w 431"/>
                <a:gd name="T41" fmla="*/ 5903822 h 489"/>
                <a:gd name="T42" fmla="*/ 22355 w 431"/>
                <a:gd name="T43" fmla="*/ 6017304 h 489"/>
                <a:gd name="T44" fmla="*/ 23816 w 431"/>
                <a:gd name="T45" fmla="*/ 5814836 h 489"/>
                <a:gd name="T46" fmla="*/ 25090 w 431"/>
                <a:gd name="T47" fmla="*/ 5464438 h 489"/>
                <a:gd name="T48" fmla="*/ 25840 w 431"/>
                <a:gd name="T49" fmla="*/ 4946996 h 489"/>
                <a:gd name="T50" fmla="*/ 26381 w 431"/>
                <a:gd name="T51" fmla="*/ 4419003 h 489"/>
                <a:gd name="T52" fmla="*/ 27697 w 431"/>
                <a:gd name="T53" fmla="*/ 4296217 h 489"/>
                <a:gd name="T54" fmla="*/ 31095 w 431"/>
                <a:gd name="T55" fmla="*/ 3891793 h 489"/>
                <a:gd name="T56" fmla="*/ 35917 w 431"/>
                <a:gd name="T57" fmla="*/ 3466749 h 489"/>
                <a:gd name="T58" fmla="*/ 38728 w 431"/>
                <a:gd name="T59" fmla="*/ 3033034 h 489"/>
                <a:gd name="T60" fmla="*/ 40367 w 431"/>
                <a:gd name="T61" fmla="*/ 3086746 h 489"/>
                <a:gd name="T62" fmla="*/ 40084 w 431"/>
                <a:gd name="T63" fmla="*/ 2877377 h 489"/>
                <a:gd name="T64" fmla="*/ 38027 w 431"/>
                <a:gd name="T65" fmla="*/ 2424683 h 489"/>
                <a:gd name="T66" fmla="*/ 37799 w 431"/>
                <a:gd name="T67" fmla="*/ 2157137 h 489"/>
                <a:gd name="T68" fmla="*/ 39673 w 431"/>
                <a:gd name="T69" fmla="*/ 2132699 h 489"/>
                <a:gd name="T70" fmla="*/ 42964 w 431"/>
                <a:gd name="T71" fmla="*/ 2292902 h 489"/>
                <a:gd name="T72" fmla="*/ 46012 w 431"/>
                <a:gd name="T73" fmla="*/ 2490790 h 489"/>
                <a:gd name="T74" fmla="*/ 45071 w 431"/>
                <a:gd name="T75" fmla="*/ 2786791 h 489"/>
                <a:gd name="T76" fmla="*/ 47434 w 431"/>
                <a:gd name="T77" fmla="*/ 3033034 h 489"/>
                <a:gd name="T78" fmla="*/ 48616 w 431"/>
                <a:gd name="T79" fmla="*/ 2574531 h 489"/>
                <a:gd name="T80" fmla="*/ 50459 w 431"/>
                <a:gd name="T81" fmla="*/ 2216936 h 489"/>
                <a:gd name="T82" fmla="*/ 53831 w 431"/>
                <a:gd name="T83" fmla="*/ 1851147 h 489"/>
                <a:gd name="T84" fmla="*/ 53831 w 431"/>
                <a:gd name="T85" fmla="*/ 1636331 h 489"/>
                <a:gd name="T86" fmla="*/ 51350 w 431"/>
                <a:gd name="T87" fmla="*/ 1443530 h 489"/>
                <a:gd name="T88" fmla="*/ 49411 w 431"/>
                <a:gd name="T89" fmla="*/ 1443530 h 489"/>
                <a:gd name="T90" fmla="*/ 45071 w 431"/>
                <a:gd name="T91" fmla="*/ 1663585 h 489"/>
                <a:gd name="T92" fmla="*/ 44311 w 431"/>
                <a:gd name="T93" fmla="*/ 1922648 h 489"/>
                <a:gd name="T94" fmla="*/ 38603 w 431"/>
                <a:gd name="T95" fmla="*/ 1922648 h 489"/>
                <a:gd name="T96" fmla="*/ 36719 w 431"/>
                <a:gd name="T97" fmla="*/ 1684682 h 489"/>
                <a:gd name="T98" fmla="*/ 32606 w 431"/>
                <a:gd name="T99" fmla="*/ 1988773 h 489"/>
                <a:gd name="T100" fmla="*/ 27863 w 431"/>
                <a:gd name="T101" fmla="*/ 1812084 h 489"/>
                <a:gd name="T102" fmla="*/ 21004 w 431"/>
                <a:gd name="T103" fmla="*/ 1511839 h 489"/>
                <a:gd name="T104" fmla="*/ 20145 w 431"/>
                <a:gd name="T105" fmla="*/ 1065476 h 489"/>
                <a:gd name="T106" fmla="*/ 16095 w 431"/>
                <a:gd name="T107" fmla="*/ 645454 h 489"/>
                <a:gd name="T108" fmla="*/ 16221 w 431"/>
                <a:gd name="T109" fmla="*/ 417372 h 489"/>
                <a:gd name="T110" fmla="*/ 16221 w 431"/>
                <a:gd name="T111" fmla="*/ 266585 h 489"/>
                <a:gd name="T112" fmla="*/ 15415 w 431"/>
                <a:gd name="T113" fmla="*/ 140070 h 489"/>
                <a:gd name="T114" fmla="*/ 13757 w 431"/>
                <a:gd name="T115" fmla="*/ 2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31"/>
                <a:gd name="T175" fmla="*/ 0 h 489"/>
                <a:gd name="T176" fmla="*/ 431 w 431"/>
                <a:gd name="T177" fmla="*/ 489 h 4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31" h="489">
                  <a:moveTo>
                    <a:pt x="104" y="0"/>
                  </a:moveTo>
                  <a:lnTo>
                    <a:pt x="90" y="14"/>
                  </a:lnTo>
                  <a:lnTo>
                    <a:pt x="74" y="16"/>
                  </a:lnTo>
                  <a:lnTo>
                    <a:pt x="52" y="14"/>
                  </a:lnTo>
                  <a:lnTo>
                    <a:pt x="52" y="21"/>
                  </a:lnTo>
                  <a:lnTo>
                    <a:pt x="60" y="28"/>
                  </a:lnTo>
                  <a:lnTo>
                    <a:pt x="60" y="33"/>
                  </a:lnTo>
                  <a:lnTo>
                    <a:pt x="62" y="44"/>
                  </a:lnTo>
                  <a:lnTo>
                    <a:pt x="69" y="49"/>
                  </a:lnTo>
                  <a:lnTo>
                    <a:pt x="76" y="54"/>
                  </a:lnTo>
                  <a:lnTo>
                    <a:pt x="81" y="61"/>
                  </a:lnTo>
                  <a:lnTo>
                    <a:pt x="71" y="68"/>
                  </a:lnTo>
                  <a:lnTo>
                    <a:pt x="76" y="80"/>
                  </a:lnTo>
                  <a:lnTo>
                    <a:pt x="69" y="92"/>
                  </a:lnTo>
                  <a:lnTo>
                    <a:pt x="60" y="106"/>
                  </a:lnTo>
                  <a:lnTo>
                    <a:pt x="52" y="120"/>
                  </a:lnTo>
                  <a:lnTo>
                    <a:pt x="41" y="134"/>
                  </a:lnTo>
                  <a:lnTo>
                    <a:pt x="26" y="134"/>
                  </a:lnTo>
                  <a:lnTo>
                    <a:pt x="22" y="134"/>
                  </a:lnTo>
                  <a:lnTo>
                    <a:pt x="12" y="156"/>
                  </a:lnTo>
                  <a:lnTo>
                    <a:pt x="24" y="163"/>
                  </a:lnTo>
                  <a:lnTo>
                    <a:pt x="26" y="174"/>
                  </a:lnTo>
                  <a:lnTo>
                    <a:pt x="33" y="174"/>
                  </a:lnTo>
                  <a:lnTo>
                    <a:pt x="41" y="198"/>
                  </a:lnTo>
                  <a:lnTo>
                    <a:pt x="36" y="198"/>
                  </a:lnTo>
                  <a:lnTo>
                    <a:pt x="22" y="200"/>
                  </a:lnTo>
                  <a:lnTo>
                    <a:pt x="7" y="198"/>
                  </a:lnTo>
                  <a:lnTo>
                    <a:pt x="7" y="205"/>
                  </a:lnTo>
                  <a:lnTo>
                    <a:pt x="0" y="210"/>
                  </a:lnTo>
                  <a:lnTo>
                    <a:pt x="5" y="208"/>
                  </a:lnTo>
                  <a:lnTo>
                    <a:pt x="3" y="212"/>
                  </a:lnTo>
                  <a:lnTo>
                    <a:pt x="17" y="226"/>
                  </a:lnTo>
                  <a:lnTo>
                    <a:pt x="36" y="222"/>
                  </a:lnTo>
                  <a:lnTo>
                    <a:pt x="33" y="226"/>
                  </a:lnTo>
                  <a:lnTo>
                    <a:pt x="22" y="234"/>
                  </a:lnTo>
                  <a:lnTo>
                    <a:pt x="15" y="234"/>
                  </a:lnTo>
                  <a:lnTo>
                    <a:pt x="29" y="248"/>
                  </a:lnTo>
                  <a:lnTo>
                    <a:pt x="43" y="262"/>
                  </a:lnTo>
                  <a:lnTo>
                    <a:pt x="64" y="257"/>
                  </a:lnTo>
                  <a:lnTo>
                    <a:pt x="64" y="245"/>
                  </a:lnTo>
                  <a:lnTo>
                    <a:pt x="67" y="236"/>
                  </a:lnTo>
                  <a:lnTo>
                    <a:pt x="74" y="236"/>
                  </a:lnTo>
                  <a:lnTo>
                    <a:pt x="71" y="241"/>
                  </a:lnTo>
                  <a:lnTo>
                    <a:pt x="71" y="245"/>
                  </a:lnTo>
                  <a:lnTo>
                    <a:pt x="81" y="245"/>
                  </a:lnTo>
                  <a:lnTo>
                    <a:pt x="74" y="250"/>
                  </a:lnTo>
                  <a:lnTo>
                    <a:pt x="76" y="257"/>
                  </a:lnTo>
                  <a:lnTo>
                    <a:pt x="76" y="271"/>
                  </a:lnTo>
                  <a:lnTo>
                    <a:pt x="81" y="288"/>
                  </a:lnTo>
                  <a:lnTo>
                    <a:pt x="81" y="293"/>
                  </a:lnTo>
                  <a:lnTo>
                    <a:pt x="83" y="297"/>
                  </a:lnTo>
                  <a:lnTo>
                    <a:pt x="88" y="321"/>
                  </a:lnTo>
                  <a:lnTo>
                    <a:pt x="95" y="338"/>
                  </a:lnTo>
                  <a:lnTo>
                    <a:pt x="100" y="354"/>
                  </a:lnTo>
                  <a:lnTo>
                    <a:pt x="104" y="359"/>
                  </a:lnTo>
                  <a:lnTo>
                    <a:pt x="112" y="380"/>
                  </a:lnTo>
                  <a:lnTo>
                    <a:pt x="121" y="399"/>
                  </a:lnTo>
                  <a:lnTo>
                    <a:pt x="128" y="416"/>
                  </a:lnTo>
                  <a:lnTo>
                    <a:pt x="135" y="430"/>
                  </a:lnTo>
                  <a:lnTo>
                    <a:pt x="142" y="444"/>
                  </a:lnTo>
                  <a:lnTo>
                    <a:pt x="147" y="456"/>
                  </a:lnTo>
                  <a:lnTo>
                    <a:pt x="154" y="470"/>
                  </a:lnTo>
                  <a:lnTo>
                    <a:pt x="159" y="484"/>
                  </a:lnTo>
                  <a:lnTo>
                    <a:pt x="171" y="489"/>
                  </a:lnTo>
                  <a:lnTo>
                    <a:pt x="178" y="479"/>
                  </a:lnTo>
                  <a:lnTo>
                    <a:pt x="187" y="470"/>
                  </a:lnTo>
                  <a:lnTo>
                    <a:pt x="197" y="468"/>
                  </a:lnTo>
                  <a:lnTo>
                    <a:pt x="190" y="463"/>
                  </a:lnTo>
                  <a:lnTo>
                    <a:pt x="199" y="449"/>
                  </a:lnTo>
                  <a:lnTo>
                    <a:pt x="204" y="449"/>
                  </a:lnTo>
                  <a:lnTo>
                    <a:pt x="201" y="435"/>
                  </a:lnTo>
                  <a:lnTo>
                    <a:pt x="201" y="423"/>
                  </a:lnTo>
                  <a:lnTo>
                    <a:pt x="204" y="409"/>
                  </a:lnTo>
                  <a:lnTo>
                    <a:pt x="206" y="394"/>
                  </a:lnTo>
                  <a:lnTo>
                    <a:pt x="204" y="378"/>
                  </a:lnTo>
                  <a:lnTo>
                    <a:pt x="201" y="356"/>
                  </a:lnTo>
                  <a:lnTo>
                    <a:pt x="211" y="352"/>
                  </a:lnTo>
                  <a:lnTo>
                    <a:pt x="213" y="349"/>
                  </a:lnTo>
                  <a:lnTo>
                    <a:pt x="216" y="347"/>
                  </a:lnTo>
                  <a:lnTo>
                    <a:pt x="220" y="342"/>
                  </a:lnTo>
                  <a:lnTo>
                    <a:pt x="232" y="335"/>
                  </a:lnTo>
                  <a:lnTo>
                    <a:pt x="235" y="326"/>
                  </a:lnTo>
                  <a:lnTo>
                    <a:pt x="249" y="309"/>
                  </a:lnTo>
                  <a:lnTo>
                    <a:pt x="265" y="295"/>
                  </a:lnTo>
                  <a:lnTo>
                    <a:pt x="277" y="281"/>
                  </a:lnTo>
                  <a:lnTo>
                    <a:pt x="287" y="276"/>
                  </a:lnTo>
                  <a:lnTo>
                    <a:pt x="296" y="262"/>
                  </a:lnTo>
                  <a:lnTo>
                    <a:pt x="296" y="250"/>
                  </a:lnTo>
                  <a:lnTo>
                    <a:pt x="310" y="241"/>
                  </a:lnTo>
                  <a:lnTo>
                    <a:pt x="315" y="245"/>
                  </a:lnTo>
                  <a:lnTo>
                    <a:pt x="320" y="248"/>
                  </a:lnTo>
                  <a:lnTo>
                    <a:pt x="322" y="245"/>
                  </a:lnTo>
                  <a:lnTo>
                    <a:pt x="327" y="245"/>
                  </a:lnTo>
                  <a:lnTo>
                    <a:pt x="324" y="241"/>
                  </a:lnTo>
                  <a:lnTo>
                    <a:pt x="320" y="229"/>
                  </a:lnTo>
                  <a:lnTo>
                    <a:pt x="317" y="215"/>
                  </a:lnTo>
                  <a:lnTo>
                    <a:pt x="315" y="205"/>
                  </a:lnTo>
                  <a:lnTo>
                    <a:pt x="303" y="193"/>
                  </a:lnTo>
                  <a:lnTo>
                    <a:pt x="308" y="186"/>
                  </a:lnTo>
                  <a:lnTo>
                    <a:pt x="313" y="184"/>
                  </a:lnTo>
                  <a:lnTo>
                    <a:pt x="301" y="172"/>
                  </a:lnTo>
                  <a:lnTo>
                    <a:pt x="301" y="158"/>
                  </a:lnTo>
                  <a:lnTo>
                    <a:pt x="313" y="163"/>
                  </a:lnTo>
                  <a:lnTo>
                    <a:pt x="317" y="170"/>
                  </a:lnTo>
                  <a:lnTo>
                    <a:pt x="320" y="167"/>
                  </a:lnTo>
                  <a:lnTo>
                    <a:pt x="329" y="182"/>
                  </a:lnTo>
                  <a:lnTo>
                    <a:pt x="343" y="182"/>
                  </a:lnTo>
                  <a:lnTo>
                    <a:pt x="360" y="184"/>
                  </a:lnTo>
                  <a:lnTo>
                    <a:pt x="367" y="191"/>
                  </a:lnTo>
                  <a:lnTo>
                    <a:pt x="367" y="198"/>
                  </a:lnTo>
                  <a:lnTo>
                    <a:pt x="355" y="205"/>
                  </a:lnTo>
                  <a:lnTo>
                    <a:pt x="358" y="219"/>
                  </a:lnTo>
                  <a:lnTo>
                    <a:pt x="360" y="222"/>
                  </a:lnTo>
                  <a:lnTo>
                    <a:pt x="367" y="210"/>
                  </a:lnTo>
                  <a:lnTo>
                    <a:pt x="374" y="226"/>
                  </a:lnTo>
                  <a:lnTo>
                    <a:pt x="379" y="241"/>
                  </a:lnTo>
                  <a:lnTo>
                    <a:pt x="386" y="241"/>
                  </a:lnTo>
                  <a:lnTo>
                    <a:pt x="386" y="222"/>
                  </a:lnTo>
                  <a:lnTo>
                    <a:pt x="388" y="205"/>
                  </a:lnTo>
                  <a:lnTo>
                    <a:pt x="395" y="205"/>
                  </a:lnTo>
                  <a:lnTo>
                    <a:pt x="403" y="184"/>
                  </a:lnTo>
                  <a:lnTo>
                    <a:pt x="403" y="177"/>
                  </a:lnTo>
                  <a:lnTo>
                    <a:pt x="405" y="163"/>
                  </a:lnTo>
                  <a:lnTo>
                    <a:pt x="419" y="146"/>
                  </a:lnTo>
                  <a:lnTo>
                    <a:pt x="431" y="148"/>
                  </a:lnTo>
                  <a:lnTo>
                    <a:pt x="426" y="144"/>
                  </a:lnTo>
                  <a:lnTo>
                    <a:pt x="431" y="139"/>
                  </a:lnTo>
                  <a:lnTo>
                    <a:pt x="431" y="130"/>
                  </a:lnTo>
                  <a:lnTo>
                    <a:pt x="414" y="122"/>
                  </a:lnTo>
                  <a:lnTo>
                    <a:pt x="414" y="115"/>
                  </a:lnTo>
                  <a:lnTo>
                    <a:pt x="410" y="115"/>
                  </a:lnTo>
                  <a:lnTo>
                    <a:pt x="412" y="111"/>
                  </a:lnTo>
                  <a:lnTo>
                    <a:pt x="403" y="108"/>
                  </a:lnTo>
                  <a:lnTo>
                    <a:pt x="395" y="115"/>
                  </a:lnTo>
                  <a:lnTo>
                    <a:pt x="384" y="111"/>
                  </a:lnTo>
                  <a:lnTo>
                    <a:pt x="372" y="122"/>
                  </a:lnTo>
                  <a:lnTo>
                    <a:pt x="360" y="132"/>
                  </a:lnTo>
                  <a:lnTo>
                    <a:pt x="348" y="139"/>
                  </a:lnTo>
                  <a:lnTo>
                    <a:pt x="353" y="144"/>
                  </a:lnTo>
                  <a:lnTo>
                    <a:pt x="355" y="153"/>
                  </a:lnTo>
                  <a:lnTo>
                    <a:pt x="343" y="153"/>
                  </a:lnTo>
                  <a:lnTo>
                    <a:pt x="329" y="156"/>
                  </a:lnTo>
                  <a:lnTo>
                    <a:pt x="308" y="153"/>
                  </a:lnTo>
                  <a:lnTo>
                    <a:pt x="306" y="146"/>
                  </a:lnTo>
                  <a:lnTo>
                    <a:pt x="301" y="132"/>
                  </a:lnTo>
                  <a:lnTo>
                    <a:pt x="294" y="134"/>
                  </a:lnTo>
                  <a:lnTo>
                    <a:pt x="296" y="160"/>
                  </a:lnTo>
                  <a:lnTo>
                    <a:pt x="282" y="160"/>
                  </a:lnTo>
                  <a:lnTo>
                    <a:pt x="261" y="158"/>
                  </a:lnTo>
                  <a:lnTo>
                    <a:pt x="249" y="156"/>
                  </a:lnTo>
                  <a:lnTo>
                    <a:pt x="242" y="146"/>
                  </a:lnTo>
                  <a:lnTo>
                    <a:pt x="223" y="144"/>
                  </a:lnTo>
                  <a:lnTo>
                    <a:pt x="206" y="139"/>
                  </a:lnTo>
                  <a:lnTo>
                    <a:pt x="187" y="130"/>
                  </a:lnTo>
                  <a:lnTo>
                    <a:pt x="168" y="120"/>
                  </a:lnTo>
                  <a:lnTo>
                    <a:pt x="168" y="108"/>
                  </a:lnTo>
                  <a:lnTo>
                    <a:pt x="175" y="94"/>
                  </a:lnTo>
                  <a:lnTo>
                    <a:pt x="161" y="85"/>
                  </a:lnTo>
                  <a:lnTo>
                    <a:pt x="142" y="73"/>
                  </a:lnTo>
                  <a:lnTo>
                    <a:pt x="135" y="73"/>
                  </a:lnTo>
                  <a:lnTo>
                    <a:pt x="128" y="52"/>
                  </a:lnTo>
                  <a:lnTo>
                    <a:pt x="140" y="52"/>
                  </a:lnTo>
                  <a:lnTo>
                    <a:pt x="140" y="47"/>
                  </a:lnTo>
                  <a:lnTo>
                    <a:pt x="130" y="33"/>
                  </a:lnTo>
                  <a:lnTo>
                    <a:pt x="130" y="26"/>
                  </a:lnTo>
                  <a:lnTo>
                    <a:pt x="130" y="21"/>
                  </a:lnTo>
                  <a:lnTo>
                    <a:pt x="128" y="18"/>
                  </a:lnTo>
                  <a:lnTo>
                    <a:pt x="123" y="16"/>
                  </a:lnTo>
                  <a:lnTo>
                    <a:pt x="123" y="11"/>
                  </a:lnTo>
                  <a:lnTo>
                    <a:pt x="121" y="7"/>
                  </a:lnTo>
                  <a:lnTo>
                    <a:pt x="116" y="4"/>
                  </a:lnTo>
                  <a:lnTo>
                    <a:pt x="109" y="2"/>
                  </a:lnTo>
                  <a:lnTo>
                    <a:pt x="104" y="0"/>
                  </a:lnTo>
                  <a:close/>
                </a:path>
              </a:pathLst>
            </a:custGeom>
            <a:solidFill>
              <a:srgbClr val="E1E1E1"/>
            </a:solidFill>
            <a:ln w="3175">
              <a:solidFill>
                <a:srgbClr val="000000"/>
              </a:solidFill>
              <a:round/>
              <a:headEnd/>
              <a:tailEnd/>
            </a:ln>
          </p:spPr>
          <p:txBody>
            <a:bodyPr/>
            <a:lstStyle/>
            <a:p>
              <a:endParaRPr lang="en-US"/>
            </a:p>
          </p:txBody>
        </p:sp>
        <p:sp>
          <p:nvSpPr>
            <p:cNvPr id="41048" name="Freeform 3910"/>
            <p:cNvSpPr>
              <a:spLocks/>
            </p:cNvSpPr>
            <p:nvPr/>
          </p:nvSpPr>
          <p:spPr bwMode="auto">
            <a:xfrm>
              <a:off x="3092" y="1914"/>
              <a:ext cx="21" cy="83"/>
            </a:xfrm>
            <a:custGeom>
              <a:avLst/>
              <a:gdLst>
                <a:gd name="T0" fmla="*/ 1144 w 19"/>
                <a:gd name="T1" fmla="*/ 433439 h 68"/>
                <a:gd name="T2" fmla="*/ 567 w 19"/>
                <a:gd name="T3" fmla="*/ 333383 h 68"/>
                <a:gd name="T4" fmla="*/ 0 w 19"/>
                <a:gd name="T5" fmla="*/ 223772 h 68"/>
                <a:gd name="T6" fmla="*/ 4 w 19"/>
                <a:gd name="T7" fmla="*/ 122508 h 68"/>
                <a:gd name="T8" fmla="*/ 936 w 19"/>
                <a:gd name="T9" fmla="*/ 2 h 68"/>
                <a:gd name="T10" fmla="*/ 1544 w 19"/>
                <a:gd name="T11" fmla="*/ 0 h 68"/>
                <a:gd name="T12" fmla="*/ 1544 w 19"/>
                <a:gd name="T13" fmla="*/ 55440 h 68"/>
                <a:gd name="T14" fmla="*/ 1544 w 19"/>
                <a:gd name="T15" fmla="*/ 149532 h 68"/>
                <a:gd name="T16" fmla="*/ 1322 w 19"/>
                <a:gd name="T17" fmla="*/ 238353 h 68"/>
                <a:gd name="T18" fmla="*/ 1144 w 19"/>
                <a:gd name="T19" fmla="*/ 333383 h 68"/>
                <a:gd name="T20" fmla="*/ 1144 w 19"/>
                <a:gd name="T21" fmla="*/ 432226 h 68"/>
                <a:gd name="T22" fmla="*/ 1144 w 19"/>
                <a:gd name="T23" fmla="*/ 433439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68"/>
                <a:gd name="T38" fmla="*/ 19 w 19"/>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68">
                  <a:moveTo>
                    <a:pt x="14" y="68"/>
                  </a:moveTo>
                  <a:lnTo>
                    <a:pt x="7" y="52"/>
                  </a:lnTo>
                  <a:lnTo>
                    <a:pt x="0" y="35"/>
                  </a:lnTo>
                  <a:lnTo>
                    <a:pt x="4" y="19"/>
                  </a:lnTo>
                  <a:lnTo>
                    <a:pt x="12" y="2"/>
                  </a:lnTo>
                  <a:lnTo>
                    <a:pt x="19" y="0"/>
                  </a:lnTo>
                  <a:lnTo>
                    <a:pt x="19" y="9"/>
                  </a:lnTo>
                  <a:lnTo>
                    <a:pt x="19" y="23"/>
                  </a:lnTo>
                  <a:lnTo>
                    <a:pt x="16" y="38"/>
                  </a:lnTo>
                  <a:lnTo>
                    <a:pt x="14" y="52"/>
                  </a:lnTo>
                  <a:lnTo>
                    <a:pt x="14" y="66"/>
                  </a:lnTo>
                  <a:lnTo>
                    <a:pt x="14" y="68"/>
                  </a:lnTo>
                  <a:close/>
                </a:path>
              </a:pathLst>
            </a:custGeom>
            <a:solidFill>
              <a:srgbClr val="E1E1E1"/>
            </a:solidFill>
            <a:ln w="3175">
              <a:solidFill>
                <a:srgbClr val="000000"/>
              </a:solidFill>
              <a:round/>
              <a:headEnd/>
              <a:tailEnd/>
            </a:ln>
          </p:spPr>
          <p:txBody>
            <a:bodyPr/>
            <a:lstStyle/>
            <a:p>
              <a:endParaRPr lang="en-US"/>
            </a:p>
          </p:txBody>
        </p:sp>
        <p:sp>
          <p:nvSpPr>
            <p:cNvPr id="41049" name="Freeform 3911"/>
            <p:cNvSpPr>
              <a:spLocks/>
            </p:cNvSpPr>
            <p:nvPr/>
          </p:nvSpPr>
          <p:spPr bwMode="auto">
            <a:xfrm>
              <a:off x="3108" y="1910"/>
              <a:ext cx="66" cy="94"/>
            </a:xfrm>
            <a:custGeom>
              <a:avLst/>
              <a:gdLst>
                <a:gd name="T0" fmla="*/ 3362 w 59"/>
                <a:gd name="T1" fmla="*/ 230700 h 76"/>
                <a:gd name="T2" fmla="*/ 729 w 59"/>
                <a:gd name="T3" fmla="*/ 150806 h 76"/>
                <a:gd name="T4" fmla="*/ 729 w 59"/>
                <a:gd name="T5" fmla="*/ 300497 h 76"/>
                <a:gd name="T6" fmla="*/ 2 w 59"/>
                <a:gd name="T7" fmla="*/ 473659 h 76"/>
                <a:gd name="T8" fmla="*/ 0 w 59"/>
                <a:gd name="T9" fmla="*/ 638285 h 76"/>
                <a:gd name="T10" fmla="*/ 0 w 59"/>
                <a:gd name="T11" fmla="*/ 790230 h 76"/>
                <a:gd name="T12" fmla="*/ 0 w 59"/>
                <a:gd name="T13" fmla="*/ 825909 h 76"/>
                <a:gd name="T14" fmla="*/ 2234 w 59"/>
                <a:gd name="T15" fmla="*/ 871250 h 76"/>
                <a:gd name="T16" fmla="*/ 3882 w 59"/>
                <a:gd name="T17" fmla="*/ 720535 h 76"/>
                <a:gd name="T18" fmla="*/ 5264 w 59"/>
                <a:gd name="T19" fmla="*/ 720535 h 76"/>
                <a:gd name="T20" fmla="*/ 6127 w 59"/>
                <a:gd name="T21" fmla="*/ 597097 h 76"/>
                <a:gd name="T22" fmla="*/ 3882 w 59"/>
                <a:gd name="T23" fmla="*/ 417648 h 76"/>
                <a:gd name="T24" fmla="*/ 6127 w 59"/>
                <a:gd name="T25" fmla="*/ 300497 h 76"/>
                <a:gd name="T26" fmla="*/ 8207 w 59"/>
                <a:gd name="T27" fmla="*/ 250336 h 76"/>
                <a:gd name="T28" fmla="*/ 7249 w 59"/>
                <a:gd name="T29" fmla="*/ 0 h 76"/>
                <a:gd name="T30" fmla="*/ 4858 w 59"/>
                <a:gd name="T31" fmla="*/ 121928 h 76"/>
                <a:gd name="T32" fmla="*/ 3362 w 59"/>
                <a:gd name="T33" fmla="*/ 230700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76"/>
                <a:gd name="T53" fmla="*/ 59 w 59"/>
                <a:gd name="T54" fmla="*/ 76 h 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76">
                  <a:moveTo>
                    <a:pt x="24" y="19"/>
                  </a:moveTo>
                  <a:lnTo>
                    <a:pt x="5" y="12"/>
                  </a:lnTo>
                  <a:lnTo>
                    <a:pt x="5" y="26"/>
                  </a:lnTo>
                  <a:lnTo>
                    <a:pt x="2" y="41"/>
                  </a:lnTo>
                  <a:lnTo>
                    <a:pt x="0" y="55"/>
                  </a:lnTo>
                  <a:lnTo>
                    <a:pt x="0" y="69"/>
                  </a:lnTo>
                  <a:lnTo>
                    <a:pt x="0" y="71"/>
                  </a:lnTo>
                  <a:lnTo>
                    <a:pt x="17" y="76"/>
                  </a:lnTo>
                  <a:lnTo>
                    <a:pt x="28" y="62"/>
                  </a:lnTo>
                  <a:lnTo>
                    <a:pt x="38" y="62"/>
                  </a:lnTo>
                  <a:lnTo>
                    <a:pt x="45" y="52"/>
                  </a:lnTo>
                  <a:lnTo>
                    <a:pt x="28" y="36"/>
                  </a:lnTo>
                  <a:lnTo>
                    <a:pt x="45" y="26"/>
                  </a:lnTo>
                  <a:lnTo>
                    <a:pt x="59" y="22"/>
                  </a:lnTo>
                  <a:lnTo>
                    <a:pt x="52" y="0"/>
                  </a:lnTo>
                  <a:lnTo>
                    <a:pt x="35" y="10"/>
                  </a:lnTo>
                  <a:lnTo>
                    <a:pt x="24" y="19"/>
                  </a:lnTo>
                  <a:close/>
                </a:path>
              </a:pathLst>
            </a:custGeom>
            <a:solidFill>
              <a:srgbClr val="E1E1E1"/>
            </a:solidFill>
            <a:ln w="3175">
              <a:solidFill>
                <a:srgbClr val="000000"/>
              </a:solidFill>
              <a:round/>
              <a:headEnd/>
              <a:tailEnd/>
            </a:ln>
          </p:spPr>
          <p:txBody>
            <a:bodyPr/>
            <a:lstStyle/>
            <a:p>
              <a:endParaRPr lang="en-US"/>
            </a:p>
          </p:txBody>
        </p:sp>
        <p:sp>
          <p:nvSpPr>
            <p:cNvPr id="41050" name="Freeform 3912"/>
            <p:cNvSpPr>
              <a:spLocks/>
            </p:cNvSpPr>
            <p:nvPr/>
          </p:nvSpPr>
          <p:spPr bwMode="auto">
            <a:xfrm>
              <a:off x="3416" y="2094"/>
              <a:ext cx="130" cy="185"/>
            </a:xfrm>
            <a:custGeom>
              <a:avLst/>
              <a:gdLst>
                <a:gd name="T0" fmla="*/ 17529 w 116"/>
                <a:gd name="T1" fmla="*/ 657861 h 149"/>
                <a:gd name="T2" fmla="*/ 15647 w 116"/>
                <a:gd name="T3" fmla="*/ 497993 h 149"/>
                <a:gd name="T4" fmla="*/ 13914 w 116"/>
                <a:gd name="T5" fmla="*/ 357359 h 149"/>
                <a:gd name="T6" fmla="*/ 12037 w 116"/>
                <a:gd name="T7" fmla="*/ 264120 h 149"/>
                <a:gd name="T8" fmla="*/ 9919 w 116"/>
                <a:gd name="T9" fmla="*/ 186702 h 149"/>
                <a:gd name="T10" fmla="*/ 8851 w 116"/>
                <a:gd name="T11" fmla="*/ 0 h 149"/>
                <a:gd name="T12" fmla="*/ 8043 w 116"/>
                <a:gd name="T13" fmla="*/ 63274 h 149"/>
                <a:gd name="T14" fmla="*/ 7871 w 116"/>
                <a:gd name="T15" fmla="*/ 0 h 149"/>
                <a:gd name="T16" fmla="*/ 8043 w 116"/>
                <a:gd name="T17" fmla="*/ 231811 h 149"/>
                <a:gd name="T18" fmla="*/ 7047 w 116"/>
                <a:gd name="T19" fmla="*/ 264120 h 149"/>
                <a:gd name="T20" fmla="*/ 6809 w 116"/>
                <a:gd name="T21" fmla="*/ 589627 h 149"/>
                <a:gd name="T22" fmla="*/ 7871 w 116"/>
                <a:gd name="T23" fmla="*/ 742101 h 149"/>
                <a:gd name="T24" fmla="*/ 7305 w 116"/>
                <a:gd name="T25" fmla="*/ 967639 h 149"/>
                <a:gd name="T26" fmla="*/ 6809 w 116"/>
                <a:gd name="T27" fmla="*/ 1239062 h 149"/>
                <a:gd name="T28" fmla="*/ 5190 w 116"/>
                <a:gd name="T29" fmla="*/ 1305545 h 149"/>
                <a:gd name="T30" fmla="*/ 3545 w 116"/>
                <a:gd name="T31" fmla="*/ 1359788 h 149"/>
                <a:gd name="T32" fmla="*/ 1829 w 116"/>
                <a:gd name="T33" fmla="*/ 1420429 h 149"/>
                <a:gd name="T34" fmla="*/ 0 w 116"/>
                <a:gd name="T35" fmla="*/ 1491710 h 149"/>
                <a:gd name="T36" fmla="*/ 0 w 116"/>
                <a:gd name="T37" fmla="*/ 1588910 h 149"/>
                <a:gd name="T38" fmla="*/ 1299 w 116"/>
                <a:gd name="T39" fmla="*/ 1823930 h 149"/>
                <a:gd name="T40" fmla="*/ 2885 w 116"/>
                <a:gd name="T41" fmla="*/ 2039527 h 149"/>
                <a:gd name="T42" fmla="*/ 4990 w 116"/>
                <a:gd name="T43" fmla="*/ 2012625 h 149"/>
                <a:gd name="T44" fmla="*/ 6809 w 116"/>
                <a:gd name="T45" fmla="*/ 1972808 h 149"/>
                <a:gd name="T46" fmla="*/ 8043 w 116"/>
                <a:gd name="T47" fmla="*/ 1871024 h 149"/>
                <a:gd name="T48" fmla="*/ 8851 w 116"/>
                <a:gd name="T49" fmla="*/ 1742599 h 149"/>
                <a:gd name="T50" fmla="*/ 11079 w 116"/>
                <a:gd name="T51" fmla="*/ 1685143 h 149"/>
                <a:gd name="T52" fmla="*/ 11836 w 116"/>
                <a:gd name="T53" fmla="*/ 1512978 h 149"/>
                <a:gd name="T54" fmla="*/ 13490 w 116"/>
                <a:gd name="T55" fmla="*/ 1469003 h 149"/>
                <a:gd name="T56" fmla="*/ 13490 w 116"/>
                <a:gd name="T57" fmla="*/ 1170023 h 149"/>
                <a:gd name="T58" fmla="*/ 14139 w 116"/>
                <a:gd name="T59" fmla="*/ 1130386 h 149"/>
                <a:gd name="T60" fmla="*/ 14906 w 116"/>
                <a:gd name="T61" fmla="*/ 1103717 h 149"/>
                <a:gd name="T62" fmla="*/ 16478 w 116"/>
                <a:gd name="T63" fmla="*/ 864037 h 149"/>
                <a:gd name="T64" fmla="*/ 17529 w 116"/>
                <a:gd name="T65" fmla="*/ 657861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
                <a:gd name="T100" fmla="*/ 0 h 149"/>
                <a:gd name="T101" fmla="*/ 116 w 116"/>
                <a:gd name="T102" fmla="*/ 149 h 1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 h="149">
                  <a:moveTo>
                    <a:pt x="116" y="48"/>
                  </a:moveTo>
                  <a:lnTo>
                    <a:pt x="104" y="36"/>
                  </a:lnTo>
                  <a:lnTo>
                    <a:pt x="92" y="26"/>
                  </a:lnTo>
                  <a:lnTo>
                    <a:pt x="80" y="19"/>
                  </a:lnTo>
                  <a:lnTo>
                    <a:pt x="66" y="14"/>
                  </a:lnTo>
                  <a:lnTo>
                    <a:pt x="59" y="0"/>
                  </a:lnTo>
                  <a:lnTo>
                    <a:pt x="54" y="5"/>
                  </a:lnTo>
                  <a:lnTo>
                    <a:pt x="52" y="0"/>
                  </a:lnTo>
                  <a:lnTo>
                    <a:pt x="54" y="17"/>
                  </a:lnTo>
                  <a:lnTo>
                    <a:pt x="47" y="19"/>
                  </a:lnTo>
                  <a:lnTo>
                    <a:pt x="45" y="43"/>
                  </a:lnTo>
                  <a:lnTo>
                    <a:pt x="52" y="55"/>
                  </a:lnTo>
                  <a:lnTo>
                    <a:pt x="49" y="71"/>
                  </a:lnTo>
                  <a:lnTo>
                    <a:pt x="45" y="90"/>
                  </a:lnTo>
                  <a:lnTo>
                    <a:pt x="35" y="95"/>
                  </a:lnTo>
                  <a:lnTo>
                    <a:pt x="23" y="100"/>
                  </a:lnTo>
                  <a:lnTo>
                    <a:pt x="12" y="104"/>
                  </a:lnTo>
                  <a:lnTo>
                    <a:pt x="0" y="109"/>
                  </a:lnTo>
                  <a:lnTo>
                    <a:pt x="0" y="116"/>
                  </a:lnTo>
                  <a:lnTo>
                    <a:pt x="9" y="133"/>
                  </a:lnTo>
                  <a:lnTo>
                    <a:pt x="19" y="149"/>
                  </a:lnTo>
                  <a:lnTo>
                    <a:pt x="33" y="147"/>
                  </a:lnTo>
                  <a:lnTo>
                    <a:pt x="45" y="144"/>
                  </a:lnTo>
                  <a:lnTo>
                    <a:pt x="54" y="137"/>
                  </a:lnTo>
                  <a:lnTo>
                    <a:pt x="59" y="128"/>
                  </a:lnTo>
                  <a:lnTo>
                    <a:pt x="73" y="123"/>
                  </a:lnTo>
                  <a:lnTo>
                    <a:pt x="78" y="111"/>
                  </a:lnTo>
                  <a:lnTo>
                    <a:pt x="90" y="107"/>
                  </a:lnTo>
                  <a:lnTo>
                    <a:pt x="90" y="85"/>
                  </a:lnTo>
                  <a:lnTo>
                    <a:pt x="94" y="83"/>
                  </a:lnTo>
                  <a:lnTo>
                    <a:pt x="99" y="81"/>
                  </a:lnTo>
                  <a:lnTo>
                    <a:pt x="109" y="64"/>
                  </a:lnTo>
                  <a:lnTo>
                    <a:pt x="116" y="48"/>
                  </a:lnTo>
                  <a:close/>
                </a:path>
              </a:pathLst>
            </a:custGeom>
            <a:solidFill>
              <a:srgbClr val="0033CC"/>
            </a:solidFill>
            <a:ln w="3175">
              <a:solidFill>
                <a:srgbClr val="000000"/>
              </a:solidFill>
              <a:round/>
              <a:headEnd/>
              <a:tailEnd/>
            </a:ln>
          </p:spPr>
          <p:txBody>
            <a:bodyPr/>
            <a:lstStyle/>
            <a:p>
              <a:endParaRPr lang="en-US"/>
            </a:p>
          </p:txBody>
        </p:sp>
        <p:sp>
          <p:nvSpPr>
            <p:cNvPr id="41051" name="Freeform 3913"/>
            <p:cNvSpPr>
              <a:spLocks/>
            </p:cNvSpPr>
            <p:nvPr/>
          </p:nvSpPr>
          <p:spPr bwMode="auto">
            <a:xfrm>
              <a:off x="3474" y="2068"/>
              <a:ext cx="6" cy="11"/>
            </a:xfrm>
            <a:custGeom>
              <a:avLst/>
              <a:gdLst>
                <a:gd name="T0" fmla="*/ 236557359 w 4"/>
                <a:gd name="T1" fmla="*/ 0 h 9"/>
                <a:gd name="T2" fmla="*/ 0 w 4"/>
                <a:gd name="T3" fmla="*/ 32617 h 9"/>
                <a:gd name="T4" fmla="*/ 136216566 w 4"/>
                <a:gd name="T5" fmla="*/ 59552 h 9"/>
                <a:gd name="T6" fmla="*/ 236557359 w 4"/>
                <a:gd name="T7" fmla="*/ 0 h 9"/>
                <a:gd name="T8" fmla="*/ 0 60000 65536"/>
                <a:gd name="T9" fmla="*/ 0 60000 65536"/>
                <a:gd name="T10" fmla="*/ 0 60000 65536"/>
                <a:gd name="T11" fmla="*/ 0 60000 65536"/>
                <a:gd name="T12" fmla="*/ 0 w 4"/>
                <a:gd name="T13" fmla="*/ 0 h 9"/>
                <a:gd name="T14" fmla="*/ 4 w 4"/>
                <a:gd name="T15" fmla="*/ 9 h 9"/>
              </a:gdLst>
              <a:ahLst/>
              <a:cxnLst>
                <a:cxn ang="T8">
                  <a:pos x="T0" y="T1"/>
                </a:cxn>
                <a:cxn ang="T9">
                  <a:pos x="T2" y="T3"/>
                </a:cxn>
                <a:cxn ang="T10">
                  <a:pos x="T4" y="T5"/>
                </a:cxn>
                <a:cxn ang="T11">
                  <a:pos x="T6" y="T7"/>
                </a:cxn>
              </a:cxnLst>
              <a:rect l="T12" t="T13" r="T14" b="T15"/>
              <a:pathLst>
                <a:path w="4" h="9">
                  <a:moveTo>
                    <a:pt x="4" y="0"/>
                  </a:moveTo>
                  <a:lnTo>
                    <a:pt x="0" y="5"/>
                  </a:lnTo>
                  <a:lnTo>
                    <a:pt x="2" y="9"/>
                  </a:lnTo>
                  <a:lnTo>
                    <a:pt x="4" y="0"/>
                  </a:lnTo>
                  <a:close/>
                </a:path>
              </a:pathLst>
            </a:custGeom>
            <a:solidFill>
              <a:srgbClr val="E1E1E1"/>
            </a:solidFill>
            <a:ln w="3175">
              <a:solidFill>
                <a:srgbClr val="000000"/>
              </a:solidFill>
              <a:round/>
              <a:headEnd/>
              <a:tailEnd/>
            </a:ln>
          </p:spPr>
          <p:txBody>
            <a:bodyPr/>
            <a:lstStyle/>
            <a:p>
              <a:endParaRPr lang="en-US"/>
            </a:p>
          </p:txBody>
        </p:sp>
        <p:sp>
          <p:nvSpPr>
            <p:cNvPr id="41052" name="Freeform 3914"/>
            <p:cNvSpPr>
              <a:spLocks/>
            </p:cNvSpPr>
            <p:nvPr/>
          </p:nvSpPr>
          <p:spPr bwMode="auto">
            <a:xfrm>
              <a:off x="3105" y="1936"/>
              <a:ext cx="369" cy="366"/>
            </a:xfrm>
            <a:custGeom>
              <a:avLst/>
              <a:gdLst>
                <a:gd name="T0" fmla="*/ 8626 w 331"/>
                <a:gd name="T1" fmla="*/ 2357096 h 295"/>
                <a:gd name="T2" fmla="*/ 7437 w 331"/>
                <a:gd name="T3" fmla="*/ 1992699 h 295"/>
                <a:gd name="T4" fmla="*/ 4973 w 331"/>
                <a:gd name="T5" fmla="*/ 1742273 h 295"/>
                <a:gd name="T6" fmla="*/ 2242 w 331"/>
                <a:gd name="T7" fmla="*/ 1246933 h 295"/>
                <a:gd name="T8" fmla="*/ 0 w 331"/>
                <a:gd name="T9" fmla="*/ 970590 h 295"/>
                <a:gd name="T10" fmla="*/ 2242 w 331"/>
                <a:gd name="T11" fmla="*/ 712667 h 295"/>
                <a:gd name="T12" fmla="*/ 4798 w 331"/>
                <a:gd name="T13" fmla="*/ 536206 h 295"/>
                <a:gd name="T14" fmla="*/ 3526 w 331"/>
                <a:gd name="T15" fmla="*/ 182404 h 295"/>
                <a:gd name="T16" fmla="*/ 7340 w 331"/>
                <a:gd name="T17" fmla="*/ 0 h 295"/>
                <a:gd name="T18" fmla="*/ 10955 w 331"/>
                <a:gd name="T19" fmla="*/ 182404 h 295"/>
                <a:gd name="T20" fmla="*/ 14276 w 331"/>
                <a:gd name="T21" fmla="*/ 348348 h 295"/>
                <a:gd name="T22" fmla="*/ 17947 w 331"/>
                <a:gd name="T23" fmla="*/ 692177 h 295"/>
                <a:gd name="T24" fmla="*/ 23146 w 331"/>
                <a:gd name="T25" fmla="*/ 742250 h 295"/>
                <a:gd name="T26" fmla="*/ 24865 w 331"/>
                <a:gd name="T27" fmla="*/ 833814 h 295"/>
                <a:gd name="T28" fmla="*/ 26729 w 331"/>
                <a:gd name="T29" fmla="*/ 1117142 h 295"/>
                <a:gd name="T30" fmla="*/ 28510 w 331"/>
                <a:gd name="T31" fmla="*/ 1429067 h 295"/>
                <a:gd name="T32" fmla="*/ 30147 w 331"/>
                <a:gd name="T33" fmla="*/ 1742273 h 295"/>
                <a:gd name="T34" fmla="*/ 30928 w 331"/>
                <a:gd name="T35" fmla="*/ 1773012 h 295"/>
                <a:gd name="T36" fmla="*/ 31296 w 331"/>
                <a:gd name="T37" fmla="*/ 1829076 h 295"/>
                <a:gd name="T38" fmla="*/ 31296 w 331"/>
                <a:gd name="T39" fmla="*/ 1899845 h 295"/>
                <a:gd name="T40" fmla="*/ 32668 w 331"/>
                <a:gd name="T41" fmla="*/ 2151035 h 295"/>
                <a:gd name="T42" fmla="*/ 38324 w 331"/>
                <a:gd name="T43" fmla="*/ 2269294 h 295"/>
                <a:gd name="T44" fmla="*/ 39500 w 331"/>
                <a:gd name="T45" fmla="*/ 2405542 h 295"/>
                <a:gd name="T46" fmla="*/ 38520 w 331"/>
                <a:gd name="T47" fmla="*/ 2872152 h 295"/>
                <a:gd name="T48" fmla="*/ 36098 w 331"/>
                <a:gd name="T49" fmla="*/ 2999989 h 295"/>
                <a:gd name="T50" fmla="*/ 33219 w 331"/>
                <a:gd name="T51" fmla="*/ 3129733 h 295"/>
                <a:gd name="T52" fmla="*/ 30443 w 331"/>
                <a:gd name="T53" fmla="*/ 3178551 h 295"/>
                <a:gd name="T54" fmla="*/ 27661 w 331"/>
                <a:gd name="T55" fmla="*/ 3284004 h 295"/>
                <a:gd name="T56" fmla="*/ 25274 w 331"/>
                <a:gd name="T57" fmla="*/ 3569963 h 295"/>
                <a:gd name="T58" fmla="*/ 23425 w 331"/>
                <a:gd name="T59" fmla="*/ 3899464 h 295"/>
                <a:gd name="T60" fmla="*/ 21503 w 331"/>
                <a:gd name="T61" fmla="*/ 3563416 h 295"/>
                <a:gd name="T62" fmla="*/ 17504 w 331"/>
                <a:gd name="T63" fmla="*/ 3457951 h 295"/>
                <a:gd name="T64" fmla="*/ 16661 w 331"/>
                <a:gd name="T65" fmla="*/ 3714275 h 295"/>
                <a:gd name="T66" fmla="*/ 14743 w 331"/>
                <a:gd name="T67" fmla="*/ 3399473 h 295"/>
                <a:gd name="T68" fmla="*/ 11487 w 331"/>
                <a:gd name="T69" fmla="*/ 2872152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1"/>
                <a:gd name="T106" fmla="*/ 0 h 295"/>
                <a:gd name="T107" fmla="*/ 331 w 331"/>
                <a:gd name="T108" fmla="*/ 295 h 29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1" h="295">
                  <a:moveTo>
                    <a:pt x="82" y="203"/>
                  </a:moveTo>
                  <a:lnTo>
                    <a:pt x="73" y="179"/>
                  </a:lnTo>
                  <a:lnTo>
                    <a:pt x="71" y="163"/>
                  </a:lnTo>
                  <a:lnTo>
                    <a:pt x="63" y="151"/>
                  </a:lnTo>
                  <a:lnTo>
                    <a:pt x="54" y="141"/>
                  </a:lnTo>
                  <a:lnTo>
                    <a:pt x="42" y="132"/>
                  </a:lnTo>
                  <a:lnTo>
                    <a:pt x="35" y="115"/>
                  </a:lnTo>
                  <a:lnTo>
                    <a:pt x="19" y="94"/>
                  </a:lnTo>
                  <a:lnTo>
                    <a:pt x="4" y="73"/>
                  </a:lnTo>
                  <a:lnTo>
                    <a:pt x="0" y="73"/>
                  </a:lnTo>
                  <a:lnTo>
                    <a:pt x="2" y="49"/>
                  </a:lnTo>
                  <a:lnTo>
                    <a:pt x="19" y="54"/>
                  </a:lnTo>
                  <a:lnTo>
                    <a:pt x="30" y="40"/>
                  </a:lnTo>
                  <a:lnTo>
                    <a:pt x="40" y="40"/>
                  </a:lnTo>
                  <a:lnTo>
                    <a:pt x="47" y="30"/>
                  </a:lnTo>
                  <a:lnTo>
                    <a:pt x="30" y="14"/>
                  </a:lnTo>
                  <a:lnTo>
                    <a:pt x="47" y="4"/>
                  </a:lnTo>
                  <a:lnTo>
                    <a:pt x="61" y="0"/>
                  </a:lnTo>
                  <a:lnTo>
                    <a:pt x="78" y="4"/>
                  </a:lnTo>
                  <a:lnTo>
                    <a:pt x="92" y="14"/>
                  </a:lnTo>
                  <a:lnTo>
                    <a:pt x="106" y="19"/>
                  </a:lnTo>
                  <a:lnTo>
                    <a:pt x="120" y="26"/>
                  </a:lnTo>
                  <a:lnTo>
                    <a:pt x="134" y="40"/>
                  </a:lnTo>
                  <a:lnTo>
                    <a:pt x="151" y="52"/>
                  </a:lnTo>
                  <a:lnTo>
                    <a:pt x="179" y="56"/>
                  </a:lnTo>
                  <a:lnTo>
                    <a:pt x="194" y="56"/>
                  </a:lnTo>
                  <a:lnTo>
                    <a:pt x="196" y="61"/>
                  </a:lnTo>
                  <a:lnTo>
                    <a:pt x="208" y="63"/>
                  </a:lnTo>
                  <a:lnTo>
                    <a:pt x="217" y="80"/>
                  </a:lnTo>
                  <a:lnTo>
                    <a:pt x="224" y="85"/>
                  </a:lnTo>
                  <a:lnTo>
                    <a:pt x="239" y="99"/>
                  </a:lnTo>
                  <a:lnTo>
                    <a:pt x="239" y="108"/>
                  </a:lnTo>
                  <a:lnTo>
                    <a:pt x="246" y="120"/>
                  </a:lnTo>
                  <a:lnTo>
                    <a:pt x="253" y="132"/>
                  </a:lnTo>
                  <a:lnTo>
                    <a:pt x="257" y="134"/>
                  </a:lnTo>
                  <a:lnTo>
                    <a:pt x="260" y="134"/>
                  </a:lnTo>
                  <a:lnTo>
                    <a:pt x="262" y="134"/>
                  </a:lnTo>
                  <a:lnTo>
                    <a:pt x="262" y="139"/>
                  </a:lnTo>
                  <a:lnTo>
                    <a:pt x="262" y="141"/>
                  </a:lnTo>
                  <a:lnTo>
                    <a:pt x="262" y="144"/>
                  </a:lnTo>
                  <a:lnTo>
                    <a:pt x="267" y="149"/>
                  </a:lnTo>
                  <a:lnTo>
                    <a:pt x="274" y="163"/>
                  </a:lnTo>
                  <a:lnTo>
                    <a:pt x="298" y="167"/>
                  </a:lnTo>
                  <a:lnTo>
                    <a:pt x="321" y="172"/>
                  </a:lnTo>
                  <a:lnTo>
                    <a:pt x="324" y="170"/>
                  </a:lnTo>
                  <a:lnTo>
                    <a:pt x="331" y="182"/>
                  </a:lnTo>
                  <a:lnTo>
                    <a:pt x="328" y="198"/>
                  </a:lnTo>
                  <a:lnTo>
                    <a:pt x="324" y="217"/>
                  </a:lnTo>
                  <a:lnTo>
                    <a:pt x="314" y="222"/>
                  </a:lnTo>
                  <a:lnTo>
                    <a:pt x="302" y="227"/>
                  </a:lnTo>
                  <a:lnTo>
                    <a:pt x="291" y="231"/>
                  </a:lnTo>
                  <a:lnTo>
                    <a:pt x="279" y="236"/>
                  </a:lnTo>
                  <a:lnTo>
                    <a:pt x="267" y="238"/>
                  </a:lnTo>
                  <a:lnTo>
                    <a:pt x="255" y="241"/>
                  </a:lnTo>
                  <a:lnTo>
                    <a:pt x="243" y="245"/>
                  </a:lnTo>
                  <a:lnTo>
                    <a:pt x="231" y="248"/>
                  </a:lnTo>
                  <a:lnTo>
                    <a:pt x="222" y="260"/>
                  </a:lnTo>
                  <a:lnTo>
                    <a:pt x="212" y="271"/>
                  </a:lnTo>
                  <a:lnTo>
                    <a:pt x="203" y="283"/>
                  </a:lnTo>
                  <a:lnTo>
                    <a:pt x="196" y="295"/>
                  </a:lnTo>
                  <a:lnTo>
                    <a:pt x="194" y="276"/>
                  </a:lnTo>
                  <a:lnTo>
                    <a:pt x="179" y="269"/>
                  </a:lnTo>
                  <a:lnTo>
                    <a:pt x="165" y="264"/>
                  </a:lnTo>
                  <a:lnTo>
                    <a:pt x="146" y="262"/>
                  </a:lnTo>
                  <a:lnTo>
                    <a:pt x="144" y="276"/>
                  </a:lnTo>
                  <a:lnTo>
                    <a:pt x="139" y="281"/>
                  </a:lnTo>
                  <a:lnTo>
                    <a:pt x="132" y="269"/>
                  </a:lnTo>
                  <a:lnTo>
                    <a:pt x="123" y="257"/>
                  </a:lnTo>
                  <a:lnTo>
                    <a:pt x="111" y="236"/>
                  </a:lnTo>
                  <a:lnTo>
                    <a:pt x="97" y="217"/>
                  </a:lnTo>
                  <a:lnTo>
                    <a:pt x="82" y="203"/>
                  </a:lnTo>
                  <a:close/>
                </a:path>
              </a:pathLst>
            </a:custGeom>
            <a:solidFill>
              <a:srgbClr val="E1E1E1"/>
            </a:solidFill>
            <a:ln w="3175">
              <a:solidFill>
                <a:srgbClr val="000000"/>
              </a:solidFill>
              <a:round/>
              <a:headEnd/>
              <a:tailEnd/>
            </a:ln>
          </p:spPr>
          <p:txBody>
            <a:bodyPr/>
            <a:lstStyle/>
            <a:p>
              <a:endParaRPr lang="en-US"/>
            </a:p>
          </p:txBody>
        </p:sp>
        <p:sp>
          <p:nvSpPr>
            <p:cNvPr id="41053" name="Freeform 3915"/>
            <p:cNvSpPr>
              <a:spLocks/>
            </p:cNvSpPr>
            <p:nvPr/>
          </p:nvSpPr>
          <p:spPr bwMode="auto">
            <a:xfrm>
              <a:off x="3398" y="2074"/>
              <a:ext cx="85" cy="75"/>
            </a:xfrm>
            <a:custGeom>
              <a:avLst/>
              <a:gdLst>
                <a:gd name="T0" fmla="*/ 0 w 76"/>
                <a:gd name="T1" fmla="*/ 289748 h 61"/>
                <a:gd name="T2" fmla="*/ 723 w 76"/>
                <a:gd name="T3" fmla="*/ 337960 h 61"/>
                <a:gd name="T4" fmla="*/ 1584 w 76"/>
                <a:gd name="T5" fmla="*/ 462245 h 61"/>
                <a:gd name="T6" fmla="*/ 4855 w 76"/>
                <a:gd name="T7" fmla="*/ 501723 h 61"/>
                <a:gd name="T8" fmla="*/ 8153 w 76"/>
                <a:gd name="T9" fmla="*/ 538537 h 61"/>
                <a:gd name="T10" fmla="*/ 8449 w 76"/>
                <a:gd name="T11" fmla="*/ 525059 h 61"/>
                <a:gd name="T12" fmla="*/ 9017 w 76"/>
                <a:gd name="T13" fmla="*/ 308967 h 61"/>
                <a:gd name="T14" fmla="*/ 9671 w 76"/>
                <a:gd name="T15" fmla="*/ 289748 h 61"/>
                <a:gd name="T16" fmla="*/ 9450 w 76"/>
                <a:gd name="T17" fmla="*/ 147890 h 61"/>
                <a:gd name="T18" fmla="*/ 9671 w 76"/>
                <a:gd name="T19" fmla="*/ 186875 h 61"/>
                <a:gd name="T20" fmla="*/ 10530 w 76"/>
                <a:gd name="T21" fmla="*/ 147890 h 61"/>
                <a:gd name="T22" fmla="*/ 9671 w 76"/>
                <a:gd name="T23" fmla="*/ 35785 h 61"/>
                <a:gd name="T24" fmla="*/ 9450 w 76"/>
                <a:gd name="T25" fmla="*/ 0 h 61"/>
                <a:gd name="T26" fmla="*/ 7554 w 76"/>
                <a:gd name="T27" fmla="*/ 147890 h 61"/>
                <a:gd name="T28" fmla="*/ 5430 w 76"/>
                <a:gd name="T29" fmla="*/ 289748 h 61"/>
                <a:gd name="T30" fmla="*/ 2217 w 76"/>
                <a:gd name="T31" fmla="*/ 308967 h 61"/>
                <a:gd name="T32" fmla="*/ 723 w 76"/>
                <a:gd name="T33" fmla="*/ 289748 h 61"/>
                <a:gd name="T34" fmla="*/ 0 w 76"/>
                <a:gd name="T35" fmla="*/ 265463 h 61"/>
                <a:gd name="T36" fmla="*/ 0 w 76"/>
                <a:gd name="T37" fmla="*/ 289748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
                <a:gd name="T58" fmla="*/ 0 h 61"/>
                <a:gd name="T59" fmla="*/ 76 w 76"/>
                <a:gd name="T60" fmla="*/ 61 h 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 h="61">
                  <a:moveTo>
                    <a:pt x="0" y="33"/>
                  </a:moveTo>
                  <a:lnTo>
                    <a:pt x="5" y="38"/>
                  </a:lnTo>
                  <a:lnTo>
                    <a:pt x="12" y="52"/>
                  </a:lnTo>
                  <a:lnTo>
                    <a:pt x="36" y="56"/>
                  </a:lnTo>
                  <a:lnTo>
                    <a:pt x="59" y="61"/>
                  </a:lnTo>
                  <a:lnTo>
                    <a:pt x="62" y="59"/>
                  </a:lnTo>
                  <a:lnTo>
                    <a:pt x="64" y="35"/>
                  </a:lnTo>
                  <a:lnTo>
                    <a:pt x="71" y="33"/>
                  </a:lnTo>
                  <a:lnTo>
                    <a:pt x="69" y="16"/>
                  </a:lnTo>
                  <a:lnTo>
                    <a:pt x="71" y="21"/>
                  </a:lnTo>
                  <a:lnTo>
                    <a:pt x="76" y="16"/>
                  </a:lnTo>
                  <a:lnTo>
                    <a:pt x="71" y="4"/>
                  </a:lnTo>
                  <a:lnTo>
                    <a:pt x="69" y="0"/>
                  </a:lnTo>
                  <a:lnTo>
                    <a:pt x="55" y="16"/>
                  </a:lnTo>
                  <a:lnTo>
                    <a:pt x="40" y="33"/>
                  </a:lnTo>
                  <a:lnTo>
                    <a:pt x="17" y="35"/>
                  </a:lnTo>
                  <a:lnTo>
                    <a:pt x="5" y="33"/>
                  </a:lnTo>
                  <a:lnTo>
                    <a:pt x="0" y="30"/>
                  </a:lnTo>
                  <a:lnTo>
                    <a:pt x="0" y="33"/>
                  </a:lnTo>
                  <a:close/>
                </a:path>
              </a:pathLst>
            </a:custGeom>
            <a:solidFill>
              <a:srgbClr val="E1E1E1"/>
            </a:solidFill>
            <a:ln w="3175">
              <a:solidFill>
                <a:srgbClr val="000000"/>
              </a:solidFill>
              <a:round/>
              <a:headEnd/>
              <a:tailEnd/>
            </a:ln>
          </p:spPr>
          <p:txBody>
            <a:bodyPr/>
            <a:lstStyle/>
            <a:p>
              <a:endParaRPr lang="en-US"/>
            </a:p>
          </p:txBody>
        </p:sp>
        <p:sp>
          <p:nvSpPr>
            <p:cNvPr id="41054" name="Freeform 3916"/>
            <p:cNvSpPr>
              <a:spLocks/>
            </p:cNvSpPr>
            <p:nvPr/>
          </p:nvSpPr>
          <p:spPr bwMode="auto">
            <a:xfrm>
              <a:off x="3260" y="2229"/>
              <a:ext cx="179" cy="137"/>
            </a:xfrm>
            <a:custGeom>
              <a:avLst/>
              <a:gdLst>
                <a:gd name="T0" fmla="*/ 1047 w 159"/>
                <a:gd name="T1" fmla="*/ 409977 h 111"/>
                <a:gd name="T2" fmla="*/ 0 w 159"/>
                <a:gd name="T3" fmla="*/ 473936 h 111"/>
                <a:gd name="T4" fmla="*/ 0 w 159"/>
                <a:gd name="T5" fmla="*/ 689584 h 111"/>
                <a:gd name="T6" fmla="*/ 1327 w 159"/>
                <a:gd name="T7" fmla="*/ 944672 h 111"/>
                <a:gd name="T8" fmla="*/ 2702 w 159"/>
                <a:gd name="T9" fmla="*/ 1165947 h 111"/>
                <a:gd name="T10" fmla="*/ 6194 w 159"/>
                <a:gd name="T11" fmla="*/ 1165947 h 111"/>
                <a:gd name="T12" fmla="*/ 9462 w 159"/>
                <a:gd name="T13" fmla="*/ 1041133 h 111"/>
                <a:gd name="T14" fmla="*/ 12792 w 159"/>
                <a:gd name="T15" fmla="*/ 973576 h 111"/>
                <a:gd name="T16" fmla="*/ 15617 w 159"/>
                <a:gd name="T17" fmla="*/ 927880 h 111"/>
                <a:gd name="T18" fmla="*/ 17740 w 159"/>
                <a:gd name="T19" fmla="*/ 874473 h 111"/>
                <a:gd name="T20" fmla="*/ 20547 w 159"/>
                <a:gd name="T21" fmla="*/ 797391 h 111"/>
                <a:gd name="T22" fmla="*/ 22483 w 159"/>
                <a:gd name="T23" fmla="*/ 765391 h 111"/>
                <a:gd name="T24" fmla="*/ 24875 w 159"/>
                <a:gd name="T25" fmla="*/ 689584 h 111"/>
                <a:gd name="T26" fmla="*/ 26808 w 159"/>
                <a:gd name="T27" fmla="*/ 643226 h 111"/>
                <a:gd name="T28" fmla="*/ 26808 w 159"/>
                <a:gd name="T29" fmla="*/ 546465 h 111"/>
                <a:gd name="T30" fmla="*/ 29318 w 159"/>
                <a:gd name="T31" fmla="*/ 409977 h 111"/>
                <a:gd name="T32" fmla="*/ 27348 w 159"/>
                <a:gd name="T33" fmla="*/ 256057 h 111"/>
                <a:gd name="T34" fmla="*/ 25670 w 159"/>
                <a:gd name="T35" fmla="*/ 75598 h 111"/>
                <a:gd name="T36" fmla="*/ 25670 w 159"/>
                <a:gd name="T37" fmla="*/ 0 h 111"/>
                <a:gd name="T38" fmla="*/ 23536 w 159"/>
                <a:gd name="T39" fmla="*/ 2 h 111"/>
                <a:gd name="T40" fmla="*/ 21152 w 159"/>
                <a:gd name="T41" fmla="*/ 49627 h 111"/>
                <a:gd name="T42" fmla="*/ 19167 w 159"/>
                <a:gd name="T43" fmla="*/ 93306 h 111"/>
                <a:gd name="T44" fmla="*/ 17025 w 159"/>
                <a:gd name="T45" fmla="*/ 126920 h 111"/>
                <a:gd name="T46" fmla="*/ 15198 w 159"/>
                <a:gd name="T47" fmla="*/ 256057 h 111"/>
                <a:gd name="T48" fmla="*/ 13433 w 159"/>
                <a:gd name="T49" fmla="*/ 363512 h 111"/>
                <a:gd name="T50" fmla="*/ 11625 w 159"/>
                <a:gd name="T51" fmla="*/ 497856 h 111"/>
                <a:gd name="T52" fmla="*/ 10326 w 159"/>
                <a:gd name="T53" fmla="*/ 620134 h 111"/>
                <a:gd name="T54" fmla="*/ 10208 w 159"/>
                <a:gd name="T55" fmla="*/ 409977 h 111"/>
                <a:gd name="T56" fmla="*/ 7237 w 159"/>
                <a:gd name="T57" fmla="*/ 351090 h 111"/>
                <a:gd name="T58" fmla="*/ 4887 w 159"/>
                <a:gd name="T59" fmla="*/ 294524 h 111"/>
                <a:gd name="T60" fmla="*/ 1327 w 159"/>
                <a:gd name="T61" fmla="*/ 267236 h 111"/>
                <a:gd name="T62" fmla="*/ 1047 w 159"/>
                <a:gd name="T63" fmla="*/ 409977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9"/>
                <a:gd name="T97" fmla="*/ 0 h 111"/>
                <a:gd name="T98" fmla="*/ 159 w 159"/>
                <a:gd name="T99" fmla="*/ 111 h 1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9" h="111">
                  <a:moveTo>
                    <a:pt x="5" y="40"/>
                  </a:moveTo>
                  <a:lnTo>
                    <a:pt x="0" y="45"/>
                  </a:lnTo>
                  <a:lnTo>
                    <a:pt x="0" y="66"/>
                  </a:lnTo>
                  <a:lnTo>
                    <a:pt x="7" y="90"/>
                  </a:lnTo>
                  <a:lnTo>
                    <a:pt x="14" y="111"/>
                  </a:lnTo>
                  <a:lnTo>
                    <a:pt x="33" y="111"/>
                  </a:lnTo>
                  <a:lnTo>
                    <a:pt x="52" y="99"/>
                  </a:lnTo>
                  <a:lnTo>
                    <a:pt x="69" y="92"/>
                  </a:lnTo>
                  <a:lnTo>
                    <a:pt x="85" y="88"/>
                  </a:lnTo>
                  <a:lnTo>
                    <a:pt x="97" y="83"/>
                  </a:lnTo>
                  <a:lnTo>
                    <a:pt x="111" y="76"/>
                  </a:lnTo>
                  <a:lnTo>
                    <a:pt x="123" y="73"/>
                  </a:lnTo>
                  <a:lnTo>
                    <a:pt x="135" y="66"/>
                  </a:lnTo>
                  <a:lnTo>
                    <a:pt x="147" y="61"/>
                  </a:lnTo>
                  <a:lnTo>
                    <a:pt x="147" y="52"/>
                  </a:lnTo>
                  <a:lnTo>
                    <a:pt x="159" y="40"/>
                  </a:lnTo>
                  <a:lnTo>
                    <a:pt x="149" y="24"/>
                  </a:lnTo>
                  <a:lnTo>
                    <a:pt x="140" y="7"/>
                  </a:lnTo>
                  <a:lnTo>
                    <a:pt x="140" y="0"/>
                  </a:lnTo>
                  <a:lnTo>
                    <a:pt x="128" y="2"/>
                  </a:lnTo>
                  <a:lnTo>
                    <a:pt x="116" y="5"/>
                  </a:lnTo>
                  <a:lnTo>
                    <a:pt x="104" y="9"/>
                  </a:lnTo>
                  <a:lnTo>
                    <a:pt x="92" y="12"/>
                  </a:lnTo>
                  <a:lnTo>
                    <a:pt x="83" y="24"/>
                  </a:lnTo>
                  <a:lnTo>
                    <a:pt x="73" y="35"/>
                  </a:lnTo>
                  <a:lnTo>
                    <a:pt x="64" y="47"/>
                  </a:lnTo>
                  <a:lnTo>
                    <a:pt x="57" y="59"/>
                  </a:lnTo>
                  <a:lnTo>
                    <a:pt x="55" y="40"/>
                  </a:lnTo>
                  <a:lnTo>
                    <a:pt x="40" y="33"/>
                  </a:lnTo>
                  <a:lnTo>
                    <a:pt x="26" y="28"/>
                  </a:lnTo>
                  <a:lnTo>
                    <a:pt x="7" y="26"/>
                  </a:lnTo>
                  <a:lnTo>
                    <a:pt x="5" y="40"/>
                  </a:lnTo>
                  <a:close/>
                </a:path>
              </a:pathLst>
            </a:custGeom>
            <a:solidFill>
              <a:srgbClr val="E1E1E1"/>
            </a:solidFill>
            <a:ln w="3175">
              <a:solidFill>
                <a:srgbClr val="000000"/>
              </a:solidFill>
              <a:round/>
              <a:headEnd/>
              <a:tailEnd/>
            </a:ln>
          </p:spPr>
          <p:txBody>
            <a:bodyPr/>
            <a:lstStyle/>
            <a:p>
              <a:endParaRPr lang="en-US"/>
            </a:p>
          </p:txBody>
        </p:sp>
        <p:sp>
          <p:nvSpPr>
            <p:cNvPr id="41055" name="Freeform 3917"/>
            <p:cNvSpPr>
              <a:spLocks/>
            </p:cNvSpPr>
            <p:nvPr/>
          </p:nvSpPr>
          <p:spPr bwMode="auto">
            <a:xfrm>
              <a:off x="3916" y="2431"/>
              <a:ext cx="37" cy="86"/>
            </a:xfrm>
            <a:custGeom>
              <a:avLst/>
              <a:gdLst>
                <a:gd name="T0" fmla="*/ 1054 w 33"/>
                <a:gd name="T1" fmla="*/ 45926 h 69"/>
                <a:gd name="T2" fmla="*/ 2156 w 33"/>
                <a:gd name="T3" fmla="*/ 195644 h 69"/>
                <a:gd name="T4" fmla="*/ 3310 w 33"/>
                <a:gd name="T5" fmla="*/ 378804 h 69"/>
                <a:gd name="T6" fmla="*/ 4282 w 33"/>
                <a:gd name="T7" fmla="*/ 579709 h 69"/>
                <a:gd name="T8" fmla="*/ 5033 w 33"/>
                <a:gd name="T9" fmla="*/ 804460 h 69"/>
                <a:gd name="T10" fmla="*/ 4004 w 33"/>
                <a:gd name="T11" fmla="*/ 1046033 h 69"/>
                <a:gd name="T12" fmla="*/ 1325 w 33"/>
                <a:gd name="T13" fmla="*/ 1111979 h 69"/>
                <a:gd name="T14" fmla="*/ 2 w 33"/>
                <a:gd name="T15" fmla="*/ 722536 h 69"/>
                <a:gd name="T16" fmla="*/ 0 w 33"/>
                <a:gd name="T17" fmla="*/ 465115 h 69"/>
                <a:gd name="T18" fmla="*/ 2 w 33"/>
                <a:gd name="T19" fmla="*/ 508198 h 69"/>
                <a:gd name="T20" fmla="*/ 2 w 33"/>
                <a:gd name="T21" fmla="*/ 267459 h 69"/>
                <a:gd name="T22" fmla="*/ 1054 w 33"/>
                <a:gd name="T23" fmla="*/ 71344 h 69"/>
                <a:gd name="T24" fmla="*/ 1054 w 33"/>
                <a:gd name="T25" fmla="*/ 71344 h 69"/>
                <a:gd name="T26" fmla="*/ 2 w 33"/>
                <a:gd name="T27" fmla="*/ 0 h 69"/>
                <a:gd name="T28" fmla="*/ 1054 w 33"/>
                <a:gd name="T29" fmla="*/ 45926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69"/>
                <a:gd name="T47" fmla="*/ 33 w 33"/>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69">
                  <a:moveTo>
                    <a:pt x="7" y="3"/>
                  </a:moveTo>
                  <a:lnTo>
                    <a:pt x="14" y="12"/>
                  </a:lnTo>
                  <a:lnTo>
                    <a:pt x="21" y="24"/>
                  </a:lnTo>
                  <a:lnTo>
                    <a:pt x="28" y="36"/>
                  </a:lnTo>
                  <a:lnTo>
                    <a:pt x="33" y="50"/>
                  </a:lnTo>
                  <a:lnTo>
                    <a:pt x="26" y="64"/>
                  </a:lnTo>
                  <a:lnTo>
                    <a:pt x="9" y="69"/>
                  </a:lnTo>
                  <a:lnTo>
                    <a:pt x="2" y="45"/>
                  </a:lnTo>
                  <a:lnTo>
                    <a:pt x="0" y="29"/>
                  </a:lnTo>
                  <a:lnTo>
                    <a:pt x="2" y="31"/>
                  </a:lnTo>
                  <a:lnTo>
                    <a:pt x="2" y="17"/>
                  </a:lnTo>
                  <a:lnTo>
                    <a:pt x="7" y="5"/>
                  </a:lnTo>
                  <a:lnTo>
                    <a:pt x="2" y="0"/>
                  </a:lnTo>
                  <a:lnTo>
                    <a:pt x="7" y="3"/>
                  </a:lnTo>
                  <a:close/>
                </a:path>
              </a:pathLst>
            </a:custGeom>
            <a:solidFill>
              <a:srgbClr val="E1E1E1"/>
            </a:solidFill>
            <a:ln w="3175">
              <a:solidFill>
                <a:srgbClr val="000000"/>
              </a:solidFill>
              <a:round/>
              <a:headEnd/>
              <a:tailEnd/>
            </a:ln>
          </p:spPr>
          <p:txBody>
            <a:bodyPr/>
            <a:lstStyle/>
            <a:p>
              <a:endParaRPr lang="en-US"/>
            </a:p>
          </p:txBody>
        </p:sp>
        <p:sp>
          <p:nvSpPr>
            <p:cNvPr id="41056" name="Freeform 3918"/>
            <p:cNvSpPr>
              <a:spLocks/>
            </p:cNvSpPr>
            <p:nvPr/>
          </p:nvSpPr>
          <p:spPr bwMode="auto">
            <a:xfrm>
              <a:off x="3026" y="2671"/>
              <a:ext cx="33" cy="38"/>
            </a:xfrm>
            <a:custGeom>
              <a:avLst/>
              <a:gdLst>
                <a:gd name="T0" fmla="*/ 726 w 30"/>
                <a:gd name="T1" fmla="*/ 58831 h 31"/>
                <a:gd name="T2" fmla="*/ 2 w 30"/>
                <a:gd name="T3" fmla="*/ 143244 h 31"/>
                <a:gd name="T4" fmla="*/ 0 w 30"/>
                <a:gd name="T5" fmla="*/ 215238 h 31"/>
                <a:gd name="T6" fmla="*/ 0 w 30"/>
                <a:gd name="T7" fmla="*/ 244655 h 31"/>
                <a:gd name="T8" fmla="*/ 2 w 30"/>
                <a:gd name="T9" fmla="*/ 244655 h 31"/>
                <a:gd name="T10" fmla="*/ 967 w 30"/>
                <a:gd name="T11" fmla="*/ 215238 h 31"/>
                <a:gd name="T12" fmla="*/ 1093 w 30"/>
                <a:gd name="T13" fmla="*/ 183428 h 31"/>
                <a:gd name="T14" fmla="*/ 1759 w 30"/>
                <a:gd name="T15" fmla="*/ 183428 h 31"/>
                <a:gd name="T16" fmla="*/ 1970 w 30"/>
                <a:gd name="T17" fmla="*/ 183428 h 31"/>
                <a:gd name="T18" fmla="*/ 1558 w 30"/>
                <a:gd name="T19" fmla="*/ 0 h 31"/>
                <a:gd name="T20" fmla="*/ 967 w 30"/>
                <a:gd name="T21" fmla="*/ 58831 h 31"/>
                <a:gd name="T22" fmla="*/ 726 w 30"/>
                <a:gd name="T23" fmla="*/ 58831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31"/>
                <a:gd name="T38" fmla="*/ 30 w 30"/>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31">
                  <a:moveTo>
                    <a:pt x="11" y="7"/>
                  </a:moveTo>
                  <a:lnTo>
                    <a:pt x="2" y="19"/>
                  </a:lnTo>
                  <a:lnTo>
                    <a:pt x="0" y="28"/>
                  </a:lnTo>
                  <a:lnTo>
                    <a:pt x="0" y="31"/>
                  </a:lnTo>
                  <a:lnTo>
                    <a:pt x="2" y="31"/>
                  </a:lnTo>
                  <a:lnTo>
                    <a:pt x="14" y="28"/>
                  </a:lnTo>
                  <a:lnTo>
                    <a:pt x="16" y="24"/>
                  </a:lnTo>
                  <a:lnTo>
                    <a:pt x="26" y="24"/>
                  </a:lnTo>
                  <a:lnTo>
                    <a:pt x="30" y="24"/>
                  </a:lnTo>
                  <a:lnTo>
                    <a:pt x="23" y="0"/>
                  </a:lnTo>
                  <a:lnTo>
                    <a:pt x="14" y="7"/>
                  </a:lnTo>
                  <a:lnTo>
                    <a:pt x="11" y="7"/>
                  </a:lnTo>
                  <a:close/>
                </a:path>
              </a:pathLst>
            </a:custGeom>
            <a:solidFill>
              <a:srgbClr val="0033CC"/>
            </a:solidFill>
            <a:ln w="3175">
              <a:solidFill>
                <a:srgbClr val="000000"/>
              </a:solidFill>
              <a:round/>
              <a:headEnd/>
              <a:tailEnd/>
            </a:ln>
          </p:spPr>
          <p:txBody>
            <a:bodyPr/>
            <a:lstStyle/>
            <a:p>
              <a:endParaRPr lang="en-US"/>
            </a:p>
          </p:txBody>
        </p:sp>
        <p:sp>
          <p:nvSpPr>
            <p:cNvPr id="41057" name="Rectangle 3919"/>
            <p:cNvSpPr>
              <a:spLocks noChangeArrowheads="1"/>
            </p:cNvSpPr>
            <p:nvPr/>
          </p:nvSpPr>
          <p:spPr bwMode="auto">
            <a:xfrm>
              <a:off x="3813" y="2607"/>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en-US" altLang="en-US" sz="1600"/>
            </a:p>
          </p:txBody>
        </p:sp>
        <p:sp>
          <p:nvSpPr>
            <p:cNvPr id="41058" name="Freeform 3920"/>
            <p:cNvSpPr>
              <a:spLocks/>
            </p:cNvSpPr>
            <p:nvPr/>
          </p:nvSpPr>
          <p:spPr bwMode="auto">
            <a:xfrm>
              <a:off x="3815" y="2656"/>
              <a:ext cx="3" cy="1"/>
            </a:xfrm>
            <a:custGeom>
              <a:avLst/>
              <a:gdLst>
                <a:gd name="T0" fmla="*/ 0 w 2"/>
                <a:gd name="T1" fmla="*/ 0 h 1"/>
                <a:gd name="T2" fmla="*/ 136216566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41059" name="Freeform 3921"/>
            <p:cNvSpPr>
              <a:spLocks/>
            </p:cNvSpPr>
            <p:nvPr/>
          </p:nvSpPr>
          <p:spPr bwMode="auto">
            <a:xfrm>
              <a:off x="3813" y="2645"/>
              <a:ext cx="1" cy="2"/>
            </a:xfrm>
            <a:custGeom>
              <a:avLst/>
              <a:gdLst>
                <a:gd name="T0" fmla="*/ 0 w 1"/>
                <a:gd name="T1" fmla="*/ 0 h 2"/>
                <a:gd name="T2" fmla="*/ 0 w 1"/>
                <a:gd name="T3" fmla="*/ 2 h 2"/>
                <a:gd name="T4" fmla="*/ 0 w 1"/>
                <a:gd name="T5" fmla="*/ 0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41060" name="Freeform 3922"/>
            <p:cNvSpPr>
              <a:spLocks/>
            </p:cNvSpPr>
            <p:nvPr/>
          </p:nvSpPr>
          <p:spPr bwMode="auto">
            <a:xfrm>
              <a:off x="3805" y="2662"/>
              <a:ext cx="3" cy="3"/>
            </a:xfrm>
            <a:custGeom>
              <a:avLst/>
              <a:gdLst>
                <a:gd name="T0" fmla="*/ 3 w 3"/>
                <a:gd name="T1" fmla="*/ 0 h 2"/>
                <a:gd name="T2" fmla="*/ 0 w 3"/>
                <a:gd name="T3" fmla="*/ 136216566 h 2"/>
                <a:gd name="T4" fmla="*/ 0 w 3"/>
                <a:gd name="T5" fmla="*/ 0 h 2"/>
                <a:gd name="T6" fmla="*/ 3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0" y="2"/>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41061" name="Freeform 3923"/>
            <p:cNvSpPr>
              <a:spLocks/>
            </p:cNvSpPr>
            <p:nvPr/>
          </p:nvSpPr>
          <p:spPr bwMode="auto">
            <a:xfrm>
              <a:off x="3808" y="2665"/>
              <a:ext cx="1" cy="4"/>
            </a:xfrm>
            <a:custGeom>
              <a:avLst/>
              <a:gdLst>
                <a:gd name="T0" fmla="*/ 0 w 1"/>
                <a:gd name="T1" fmla="*/ 870068 h 3"/>
                <a:gd name="T2" fmla="*/ 0 w 1"/>
                <a:gd name="T3" fmla="*/ 0 h 3"/>
                <a:gd name="T4" fmla="*/ 0 w 1"/>
                <a:gd name="T5" fmla="*/ 870068 h 3"/>
                <a:gd name="T6" fmla="*/ 0 w 1"/>
                <a:gd name="T7" fmla="*/ 870068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3"/>
                  </a:moveTo>
                  <a:lnTo>
                    <a:pt x="0" y="0"/>
                  </a:lnTo>
                  <a:lnTo>
                    <a:pt x="0" y="3"/>
                  </a:lnTo>
                  <a:close/>
                </a:path>
              </a:pathLst>
            </a:custGeom>
            <a:solidFill>
              <a:srgbClr val="E1E1E1"/>
            </a:solidFill>
            <a:ln w="3175">
              <a:solidFill>
                <a:srgbClr val="000000"/>
              </a:solidFill>
              <a:round/>
              <a:headEnd/>
              <a:tailEnd/>
            </a:ln>
          </p:spPr>
          <p:txBody>
            <a:bodyPr/>
            <a:lstStyle/>
            <a:p>
              <a:endParaRPr lang="en-US"/>
            </a:p>
          </p:txBody>
        </p:sp>
        <p:sp>
          <p:nvSpPr>
            <p:cNvPr id="41062" name="Freeform 3924"/>
            <p:cNvSpPr>
              <a:spLocks/>
            </p:cNvSpPr>
            <p:nvPr/>
          </p:nvSpPr>
          <p:spPr bwMode="auto">
            <a:xfrm>
              <a:off x="3808" y="2522"/>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close/>
                </a:path>
              </a:pathLst>
            </a:custGeom>
            <a:solidFill>
              <a:srgbClr val="E1E1E1"/>
            </a:solidFill>
            <a:ln w="3175">
              <a:solidFill>
                <a:srgbClr val="000000"/>
              </a:solidFill>
              <a:round/>
              <a:headEnd/>
              <a:tailEnd/>
            </a:ln>
          </p:spPr>
          <p:txBody>
            <a:bodyPr/>
            <a:lstStyle/>
            <a:p>
              <a:endParaRPr lang="en-US"/>
            </a:p>
          </p:txBody>
        </p:sp>
        <p:sp>
          <p:nvSpPr>
            <p:cNvPr id="41063" name="Freeform 3925"/>
            <p:cNvSpPr>
              <a:spLocks/>
            </p:cNvSpPr>
            <p:nvPr/>
          </p:nvSpPr>
          <p:spPr bwMode="auto">
            <a:xfrm>
              <a:off x="3810" y="2662"/>
              <a:ext cx="3" cy="3"/>
            </a:xfrm>
            <a:custGeom>
              <a:avLst/>
              <a:gdLst>
                <a:gd name="T0" fmla="*/ 0 w 3"/>
                <a:gd name="T1" fmla="*/ 136216566 h 2"/>
                <a:gd name="T2" fmla="*/ 3 w 3"/>
                <a:gd name="T3" fmla="*/ 0 h 2"/>
                <a:gd name="T4" fmla="*/ 0 w 3"/>
                <a:gd name="T5" fmla="*/ 0 h 2"/>
                <a:gd name="T6" fmla="*/ 0 w 3"/>
                <a:gd name="T7" fmla="*/ 136216566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3" y="0"/>
                  </a:ln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41064" name="Freeform 3926"/>
            <p:cNvSpPr>
              <a:spLocks/>
            </p:cNvSpPr>
            <p:nvPr/>
          </p:nvSpPr>
          <p:spPr bwMode="auto">
            <a:xfrm>
              <a:off x="3815" y="2600"/>
              <a:ext cx="3" cy="2"/>
            </a:xfrm>
            <a:custGeom>
              <a:avLst/>
              <a:gdLst>
                <a:gd name="T0" fmla="*/ 136216566 w 2"/>
                <a:gd name="T1" fmla="*/ 0 h 2"/>
                <a:gd name="T2" fmla="*/ 136216566 w 2"/>
                <a:gd name="T3" fmla="*/ 0 h 2"/>
                <a:gd name="T4" fmla="*/ 0 w 2"/>
                <a:gd name="T5" fmla="*/ 0 h 2"/>
                <a:gd name="T6" fmla="*/ 13621656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2" y="0"/>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41065" name="Freeform 3927"/>
            <p:cNvSpPr>
              <a:spLocks/>
            </p:cNvSpPr>
            <p:nvPr/>
          </p:nvSpPr>
          <p:spPr bwMode="auto">
            <a:xfrm>
              <a:off x="3803" y="2493"/>
              <a:ext cx="2" cy="2"/>
            </a:xfrm>
            <a:custGeom>
              <a:avLst/>
              <a:gdLst>
                <a:gd name="T0" fmla="*/ 2 w 2"/>
                <a:gd name="T1" fmla="*/ 2 h 2"/>
                <a:gd name="T2" fmla="*/ 0 w 2"/>
                <a:gd name="T3" fmla="*/ 0 h 2"/>
                <a:gd name="T4" fmla="*/ 0 w 2"/>
                <a:gd name="T5" fmla="*/ 2 h 2"/>
                <a:gd name="T6" fmla="*/ 2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lnTo>
                    <a:pt x="0" y="0"/>
                  </a:lnTo>
                  <a:lnTo>
                    <a:pt x="0" y="2"/>
                  </a:lnTo>
                  <a:lnTo>
                    <a:pt x="2" y="2"/>
                  </a:lnTo>
                  <a:close/>
                </a:path>
              </a:pathLst>
            </a:custGeom>
            <a:solidFill>
              <a:srgbClr val="E1E1E1"/>
            </a:solidFill>
            <a:ln w="3175">
              <a:solidFill>
                <a:srgbClr val="000000"/>
              </a:solidFill>
              <a:round/>
              <a:headEnd/>
              <a:tailEnd/>
            </a:ln>
          </p:spPr>
          <p:txBody>
            <a:bodyPr/>
            <a:lstStyle/>
            <a:p>
              <a:endParaRPr lang="en-US"/>
            </a:p>
          </p:txBody>
        </p:sp>
        <p:sp>
          <p:nvSpPr>
            <p:cNvPr id="41066" name="Freeform 3928"/>
            <p:cNvSpPr>
              <a:spLocks/>
            </p:cNvSpPr>
            <p:nvPr/>
          </p:nvSpPr>
          <p:spPr bwMode="auto">
            <a:xfrm>
              <a:off x="3808" y="2607"/>
              <a:ext cx="2" cy="6"/>
            </a:xfrm>
            <a:custGeom>
              <a:avLst/>
              <a:gdLst>
                <a:gd name="T0" fmla="*/ 2 w 2"/>
                <a:gd name="T1" fmla="*/ 2 h 5"/>
                <a:gd name="T2" fmla="*/ 2 w 2"/>
                <a:gd name="T3" fmla="*/ 0 h 5"/>
                <a:gd name="T4" fmla="*/ 0 w 2"/>
                <a:gd name="T5" fmla="*/ 14237 h 5"/>
                <a:gd name="T6" fmla="*/ 2 w 2"/>
                <a:gd name="T7" fmla="*/ 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2"/>
                  </a:moveTo>
                  <a:lnTo>
                    <a:pt x="2" y="0"/>
                  </a:lnTo>
                  <a:lnTo>
                    <a:pt x="0" y="5"/>
                  </a:lnTo>
                  <a:lnTo>
                    <a:pt x="2" y="2"/>
                  </a:lnTo>
                  <a:close/>
                </a:path>
              </a:pathLst>
            </a:custGeom>
            <a:solidFill>
              <a:srgbClr val="E1E1E1"/>
            </a:solidFill>
            <a:ln w="3175">
              <a:solidFill>
                <a:srgbClr val="000000"/>
              </a:solidFill>
              <a:round/>
              <a:headEnd/>
              <a:tailEnd/>
            </a:ln>
          </p:spPr>
          <p:txBody>
            <a:bodyPr/>
            <a:lstStyle/>
            <a:p>
              <a:endParaRPr lang="en-US"/>
            </a:p>
          </p:txBody>
        </p:sp>
        <p:sp>
          <p:nvSpPr>
            <p:cNvPr id="41067" name="Freeform 3929"/>
            <p:cNvSpPr>
              <a:spLocks/>
            </p:cNvSpPr>
            <p:nvPr/>
          </p:nvSpPr>
          <p:spPr bwMode="auto">
            <a:xfrm>
              <a:off x="3813" y="2595"/>
              <a:ext cx="1" cy="3"/>
            </a:xfrm>
            <a:custGeom>
              <a:avLst/>
              <a:gdLst>
                <a:gd name="T0" fmla="*/ 0 w 1"/>
                <a:gd name="T1" fmla="*/ 136216566 h 2"/>
                <a:gd name="T2" fmla="*/ 0 w 1"/>
                <a:gd name="T3" fmla="*/ 0 h 2"/>
                <a:gd name="T4" fmla="*/ 0 w 1"/>
                <a:gd name="T5" fmla="*/ 13621656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41068" name="Freeform 3930"/>
            <p:cNvSpPr>
              <a:spLocks/>
            </p:cNvSpPr>
            <p:nvPr/>
          </p:nvSpPr>
          <p:spPr bwMode="auto">
            <a:xfrm>
              <a:off x="3810" y="2522"/>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3"/>
                  </a:lnTo>
                  <a:lnTo>
                    <a:pt x="0" y="3"/>
                  </a:lnTo>
                  <a:lnTo>
                    <a:pt x="0" y="0"/>
                  </a:lnTo>
                  <a:close/>
                </a:path>
              </a:pathLst>
            </a:custGeom>
            <a:solidFill>
              <a:srgbClr val="E1E1E1"/>
            </a:solidFill>
            <a:ln w="3175">
              <a:solidFill>
                <a:srgbClr val="000000"/>
              </a:solidFill>
              <a:round/>
              <a:headEnd/>
              <a:tailEnd/>
            </a:ln>
          </p:spPr>
          <p:txBody>
            <a:bodyPr/>
            <a:lstStyle/>
            <a:p>
              <a:endParaRPr lang="en-US"/>
            </a:p>
          </p:txBody>
        </p:sp>
        <p:sp>
          <p:nvSpPr>
            <p:cNvPr id="41069" name="Freeform 3931"/>
            <p:cNvSpPr>
              <a:spLocks/>
            </p:cNvSpPr>
            <p:nvPr/>
          </p:nvSpPr>
          <p:spPr bwMode="auto">
            <a:xfrm>
              <a:off x="3803" y="2499"/>
              <a:ext cx="2" cy="2"/>
            </a:xfrm>
            <a:custGeom>
              <a:avLst/>
              <a:gdLst>
                <a:gd name="T0" fmla="*/ 2 w 2"/>
                <a:gd name="T1" fmla="*/ 2 h 2"/>
                <a:gd name="T2" fmla="*/ 2 w 2"/>
                <a:gd name="T3" fmla="*/ 0 h 2"/>
                <a:gd name="T4" fmla="*/ 0 w 2"/>
                <a:gd name="T5" fmla="*/ 0 h 2"/>
                <a:gd name="T6" fmla="*/ 2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lnTo>
                    <a:pt x="2" y="0"/>
                  </a:lnTo>
                  <a:lnTo>
                    <a:pt x="0" y="0"/>
                  </a:lnTo>
                  <a:lnTo>
                    <a:pt x="2" y="2"/>
                  </a:lnTo>
                  <a:close/>
                </a:path>
              </a:pathLst>
            </a:custGeom>
            <a:solidFill>
              <a:srgbClr val="E1E1E1"/>
            </a:solidFill>
            <a:ln w="3175">
              <a:solidFill>
                <a:srgbClr val="000000"/>
              </a:solidFill>
              <a:round/>
              <a:headEnd/>
              <a:tailEnd/>
            </a:ln>
          </p:spPr>
          <p:txBody>
            <a:bodyPr/>
            <a:lstStyle/>
            <a:p>
              <a:endParaRPr lang="en-US"/>
            </a:p>
          </p:txBody>
        </p:sp>
        <p:sp>
          <p:nvSpPr>
            <p:cNvPr id="41070" name="Freeform 3932"/>
            <p:cNvSpPr>
              <a:spLocks/>
            </p:cNvSpPr>
            <p:nvPr/>
          </p:nvSpPr>
          <p:spPr bwMode="auto">
            <a:xfrm>
              <a:off x="3796" y="2585"/>
              <a:ext cx="4" cy="2"/>
            </a:xfrm>
            <a:custGeom>
              <a:avLst/>
              <a:gdLst>
                <a:gd name="T0" fmla="*/ 870068 w 3"/>
                <a:gd name="T1" fmla="*/ 0 h 2"/>
                <a:gd name="T2" fmla="*/ 0 w 3"/>
                <a:gd name="T3" fmla="*/ 0 h 2"/>
                <a:gd name="T4" fmla="*/ 870068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41071" name="Freeform 3933"/>
            <p:cNvSpPr>
              <a:spLocks/>
            </p:cNvSpPr>
            <p:nvPr/>
          </p:nvSpPr>
          <p:spPr bwMode="auto">
            <a:xfrm>
              <a:off x="3800" y="2489"/>
              <a:ext cx="3" cy="4"/>
            </a:xfrm>
            <a:custGeom>
              <a:avLst/>
              <a:gdLst>
                <a:gd name="T0" fmla="*/ 136216566 w 2"/>
                <a:gd name="T1" fmla="*/ 870068 h 3"/>
                <a:gd name="T2" fmla="*/ 136216566 w 2"/>
                <a:gd name="T3" fmla="*/ 0 h 3"/>
                <a:gd name="T4" fmla="*/ 0 w 2"/>
                <a:gd name="T5" fmla="*/ 870068 h 3"/>
                <a:gd name="T6" fmla="*/ 136216566 w 2"/>
                <a:gd name="T7" fmla="*/ 870068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2" y="0"/>
                  </a:lnTo>
                  <a:lnTo>
                    <a:pt x="0" y="3"/>
                  </a:lnTo>
                  <a:lnTo>
                    <a:pt x="2" y="3"/>
                  </a:lnTo>
                  <a:close/>
                </a:path>
              </a:pathLst>
            </a:custGeom>
            <a:solidFill>
              <a:srgbClr val="E1E1E1"/>
            </a:solidFill>
            <a:ln w="3175">
              <a:solidFill>
                <a:srgbClr val="000000"/>
              </a:solidFill>
              <a:round/>
              <a:headEnd/>
              <a:tailEnd/>
            </a:ln>
          </p:spPr>
          <p:txBody>
            <a:bodyPr/>
            <a:lstStyle/>
            <a:p>
              <a:endParaRPr lang="en-US"/>
            </a:p>
          </p:txBody>
        </p:sp>
        <p:sp>
          <p:nvSpPr>
            <p:cNvPr id="41072" name="Freeform 3934"/>
            <p:cNvSpPr>
              <a:spLocks/>
            </p:cNvSpPr>
            <p:nvPr/>
          </p:nvSpPr>
          <p:spPr bwMode="auto">
            <a:xfrm>
              <a:off x="3810" y="2583"/>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41073" name="Rectangle 3935"/>
            <p:cNvSpPr>
              <a:spLocks noChangeArrowheads="1"/>
            </p:cNvSpPr>
            <p:nvPr/>
          </p:nvSpPr>
          <p:spPr bwMode="auto">
            <a:xfrm>
              <a:off x="3813" y="2636"/>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en-US" altLang="en-US" sz="1600"/>
            </a:p>
          </p:txBody>
        </p:sp>
        <p:sp>
          <p:nvSpPr>
            <p:cNvPr id="41074" name="Freeform 3936"/>
            <p:cNvSpPr>
              <a:spLocks/>
            </p:cNvSpPr>
            <p:nvPr/>
          </p:nvSpPr>
          <p:spPr bwMode="auto">
            <a:xfrm>
              <a:off x="3800" y="2495"/>
              <a:ext cx="3" cy="1"/>
            </a:xfrm>
            <a:custGeom>
              <a:avLst/>
              <a:gdLst>
                <a:gd name="T0" fmla="*/ 0 w 2"/>
                <a:gd name="T1" fmla="*/ 0 h 1"/>
                <a:gd name="T2" fmla="*/ 136216566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41075" name="Freeform 3937"/>
            <p:cNvSpPr>
              <a:spLocks/>
            </p:cNvSpPr>
            <p:nvPr/>
          </p:nvSpPr>
          <p:spPr bwMode="auto">
            <a:xfrm>
              <a:off x="3813" y="2592"/>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41076" name="Freeform 3938"/>
            <p:cNvSpPr>
              <a:spLocks/>
            </p:cNvSpPr>
            <p:nvPr/>
          </p:nvSpPr>
          <p:spPr bwMode="auto">
            <a:xfrm>
              <a:off x="3810" y="2545"/>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3"/>
                  </a:lnTo>
                  <a:lnTo>
                    <a:pt x="0" y="3"/>
                  </a:lnTo>
                  <a:lnTo>
                    <a:pt x="0" y="0"/>
                  </a:lnTo>
                  <a:close/>
                </a:path>
              </a:pathLst>
            </a:custGeom>
            <a:solidFill>
              <a:srgbClr val="E1E1E1"/>
            </a:solidFill>
            <a:ln w="3175">
              <a:solidFill>
                <a:srgbClr val="000000"/>
              </a:solidFill>
              <a:round/>
              <a:headEnd/>
              <a:tailEnd/>
            </a:ln>
          </p:spPr>
          <p:txBody>
            <a:bodyPr/>
            <a:lstStyle/>
            <a:p>
              <a:endParaRPr lang="en-US"/>
            </a:p>
          </p:txBody>
        </p:sp>
        <p:sp>
          <p:nvSpPr>
            <p:cNvPr id="41077" name="Freeform 3939"/>
            <p:cNvSpPr>
              <a:spLocks/>
            </p:cNvSpPr>
            <p:nvPr/>
          </p:nvSpPr>
          <p:spPr bwMode="auto">
            <a:xfrm>
              <a:off x="3491" y="2746"/>
              <a:ext cx="3" cy="6"/>
            </a:xfrm>
            <a:custGeom>
              <a:avLst/>
              <a:gdLst>
                <a:gd name="T0" fmla="*/ 136216566 w 2"/>
                <a:gd name="T1" fmla="*/ 14237 h 5"/>
                <a:gd name="T2" fmla="*/ 0 w 2"/>
                <a:gd name="T3" fmla="*/ 0 h 5"/>
                <a:gd name="T4" fmla="*/ 0 w 2"/>
                <a:gd name="T5" fmla="*/ 9887 h 5"/>
                <a:gd name="T6" fmla="*/ 136216566 w 2"/>
                <a:gd name="T7" fmla="*/ 14237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0"/>
                  </a:lnTo>
                  <a:lnTo>
                    <a:pt x="0" y="3"/>
                  </a:lnTo>
                  <a:lnTo>
                    <a:pt x="2" y="5"/>
                  </a:lnTo>
                  <a:close/>
                </a:path>
              </a:pathLst>
            </a:custGeom>
            <a:solidFill>
              <a:srgbClr val="E1E1E1"/>
            </a:solidFill>
            <a:ln w="3175">
              <a:solidFill>
                <a:srgbClr val="000000"/>
              </a:solidFill>
              <a:round/>
              <a:headEnd/>
              <a:tailEnd/>
            </a:ln>
          </p:spPr>
          <p:txBody>
            <a:bodyPr/>
            <a:lstStyle/>
            <a:p>
              <a:endParaRPr lang="en-US"/>
            </a:p>
          </p:txBody>
        </p:sp>
        <p:sp>
          <p:nvSpPr>
            <p:cNvPr id="41078" name="Freeform 3940"/>
            <p:cNvSpPr>
              <a:spLocks/>
            </p:cNvSpPr>
            <p:nvPr/>
          </p:nvSpPr>
          <p:spPr bwMode="auto">
            <a:xfrm>
              <a:off x="3326" y="2855"/>
              <a:ext cx="6" cy="1"/>
            </a:xfrm>
            <a:custGeom>
              <a:avLst/>
              <a:gdLst>
                <a:gd name="T0" fmla="*/ 14237 w 5"/>
                <a:gd name="T1" fmla="*/ 0 h 1"/>
                <a:gd name="T2" fmla="*/ 0 w 5"/>
                <a:gd name="T3" fmla="*/ 0 h 1"/>
                <a:gd name="T4" fmla="*/ 1423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E1E1E1"/>
            </a:solidFill>
            <a:ln w="3175">
              <a:solidFill>
                <a:srgbClr val="000000"/>
              </a:solidFill>
              <a:round/>
              <a:headEnd/>
              <a:tailEnd/>
            </a:ln>
          </p:spPr>
          <p:txBody>
            <a:bodyPr/>
            <a:lstStyle/>
            <a:p>
              <a:endParaRPr lang="en-US"/>
            </a:p>
          </p:txBody>
        </p:sp>
        <p:sp>
          <p:nvSpPr>
            <p:cNvPr id="41079" name="Freeform 3941"/>
            <p:cNvSpPr>
              <a:spLocks/>
            </p:cNvSpPr>
            <p:nvPr/>
          </p:nvSpPr>
          <p:spPr bwMode="auto">
            <a:xfrm>
              <a:off x="3380" y="2071"/>
              <a:ext cx="2" cy="3"/>
            </a:xfrm>
            <a:custGeom>
              <a:avLst/>
              <a:gdLst>
                <a:gd name="T0" fmla="*/ 2 w 2"/>
                <a:gd name="T1" fmla="*/ 0 h 3"/>
                <a:gd name="T2" fmla="*/ 0 w 2"/>
                <a:gd name="T3" fmla="*/ 3 h 3"/>
                <a:gd name="T4" fmla="*/ 2 w 2"/>
                <a:gd name="T5" fmla="*/ 3 h 3"/>
                <a:gd name="T6" fmla="*/ 2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3"/>
                  </a:lnTo>
                  <a:lnTo>
                    <a:pt x="2" y="3"/>
                  </a:lnTo>
                  <a:lnTo>
                    <a:pt x="2" y="0"/>
                  </a:lnTo>
                  <a:close/>
                </a:path>
              </a:pathLst>
            </a:custGeom>
            <a:solidFill>
              <a:srgbClr val="E1E1E1"/>
            </a:solidFill>
            <a:ln w="3175">
              <a:solidFill>
                <a:srgbClr val="000000"/>
              </a:solidFill>
              <a:round/>
              <a:headEnd/>
              <a:tailEnd/>
            </a:ln>
          </p:spPr>
          <p:txBody>
            <a:bodyPr/>
            <a:lstStyle/>
            <a:p>
              <a:endParaRPr lang="en-US"/>
            </a:p>
          </p:txBody>
        </p:sp>
        <p:sp>
          <p:nvSpPr>
            <p:cNvPr id="41080" name="Freeform 3942"/>
            <p:cNvSpPr>
              <a:spLocks/>
            </p:cNvSpPr>
            <p:nvPr/>
          </p:nvSpPr>
          <p:spPr bwMode="auto">
            <a:xfrm>
              <a:off x="2753" y="2130"/>
              <a:ext cx="180" cy="350"/>
            </a:xfrm>
            <a:custGeom>
              <a:avLst/>
              <a:gdLst>
                <a:gd name="T0" fmla="*/ 21822 w 161"/>
                <a:gd name="T1" fmla="*/ 823356 h 283"/>
                <a:gd name="T2" fmla="*/ 19519 w 161"/>
                <a:gd name="T3" fmla="*/ 701611 h 283"/>
                <a:gd name="T4" fmla="*/ 17374 w 161"/>
                <a:gd name="T5" fmla="*/ 595132 h 283"/>
                <a:gd name="T6" fmla="*/ 15406 w 161"/>
                <a:gd name="T7" fmla="*/ 481207 h 283"/>
                <a:gd name="T8" fmla="*/ 13117 w 161"/>
                <a:gd name="T9" fmla="*/ 402066 h 283"/>
                <a:gd name="T10" fmla="*/ 10878 w 161"/>
                <a:gd name="T11" fmla="*/ 299896 h 283"/>
                <a:gd name="T12" fmla="*/ 8973 w 161"/>
                <a:gd name="T13" fmla="*/ 186424 h 283"/>
                <a:gd name="T14" fmla="*/ 6716 w 161"/>
                <a:gd name="T15" fmla="*/ 83807 h 283"/>
                <a:gd name="T16" fmla="*/ 4456 w 161"/>
                <a:gd name="T17" fmla="*/ 0 h 283"/>
                <a:gd name="T18" fmla="*/ 2461 w 161"/>
                <a:gd name="T19" fmla="*/ 83807 h 283"/>
                <a:gd name="T20" fmla="*/ 2751 w 161"/>
                <a:gd name="T21" fmla="*/ 242487 h 283"/>
                <a:gd name="T22" fmla="*/ 2751 w 161"/>
                <a:gd name="T23" fmla="*/ 402066 h 283"/>
                <a:gd name="T24" fmla="*/ 4767 w 161"/>
                <a:gd name="T25" fmla="*/ 622638 h 283"/>
                <a:gd name="T26" fmla="*/ 4264 w 161"/>
                <a:gd name="T27" fmla="*/ 701611 h 283"/>
                <a:gd name="T28" fmla="*/ 4264 w 161"/>
                <a:gd name="T29" fmla="*/ 867717 h 283"/>
                <a:gd name="T30" fmla="*/ 4264 w 161"/>
                <a:gd name="T31" fmla="*/ 1020364 h 283"/>
                <a:gd name="T32" fmla="*/ 4264 w 161"/>
                <a:gd name="T33" fmla="*/ 1205181 h 283"/>
                <a:gd name="T34" fmla="*/ 3814 w 161"/>
                <a:gd name="T35" fmla="*/ 1360979 h 283"/>
                <a:gd name="T36" fmla="*/ 2751 w 161"/>
                <a:gd name="T37" fmla="*/ 1456673 h 283"/>
                <a:gd name="T38" fmla="*/ 1953 w 161"/>
                <a:gd name="T39" fmla="*/ 1570736 h 283"/>
                <a:gd name="T40" fmla="*/ 902 w 161"/>
                <a:gd name="T41" fmla="*/ 1712837 h 283"/>
                <a:gd name="T42" fmla="*/ 0 w 161"/>
                <a:gd name="T43" fmla="*/ 1843383 h 283"/>
                <a:gd name="T44" fmla="*/ 0 w 161"/>
                <a:gd name="T45" fmla="*/ 1977433 h 283"/>
                <a:gd name="T46" fmla="*/ 902 w 161"/>
                <a:gd name="T47" fmla="*/ 2118350 h 283"/>
                <a:gd name="T48" fmla="*/ 1953 w 161"/>
                <a:gd name="T49" fmla="*/ 2118350 h 283"/>
                <a:gd name="T50" fmla="*/ 2751 w 161"/>
                <a:gd name="T51" fmla="*/ 2329773 h 283"/>
                <a:gd name="T52" fmla="*/ 3288 w 161"/>
                <a:gd name="T53" fmla="*/ 2547098 h 283"/>
                <a:gd name="T54" fmla="*/ 4456 w 161"/>
                <a:gd name="T55" fmla="*/ 2738027 h 283"/>
                <a:gd name="T56" fmla="*/ 1953 w 161"/>
                <a:gd name="T57" fmla="*/ 2738027 h 283"/>
                <a:gd name="T58" fmla="*/ 902 w 161"/>
                <a:gd name="T59" fmla="*/ 2795485 h 283"/>
                <a:gd name="T60" fmla="*/ 2751 w 161"/>
                <a:gd name="T61" fmla="*/ 3009269 h 283"/>
                <a:gd name="T62" fmla="*/ 4264 w 161"/>
                <a:gd name="T63" fmla="*/ 3256668 h 283"/>
                <a:gd name="T64" fmla="*/ 6007 w 161"/>
                <a:gd name="T65" fmla="*/ 3211612 h 283"/>
                <a:gd name="T66" fmla="*/ 6716 w 161"/>
                <a:gd name="T67" fmla="*/ 3234275 h 283"/>
                <a:gd name="T68" fmla="*/ 7784 w 161"/>
                <a:gd name="T69" fmla="*/ 3211612 h 283"/>
                <a:gd name="T70" fmla="*/ 10878 w 161"/>
                <a:gd name="T71" fmla="*/ 3149401 h 283"/>
                <a:gd name="T72" fmla="*/ 11874 w 161"/>
                <a:gd name="T73" fmla="*/ 3069134 h 283"/>
                <a:gd name="T74" fmla="*/ 11637 w 161"/>
                <a:gd name="T75" fmla="*/ 2985911 h 283"/>
                <a:gd name="T76" fmla="*/ 14545 w 161"/>
                <a:gd name="T77" fmla="*/ 2926787 h 283"/>
                <a:gd name="T78" fmla="*/ 15890 w 161"/>
                <a:gd name="T79" fmla="*/ 2771890 h 283"/>
                <a:gd name="T80" fmla="*/ 17525 w 161"/>
                <a:gd name="T81" fmla="*/ 2615142 h 283"/>
                <a:gd name="T82" fmla="*/ 19835 w 161"/>
                <a:gd name="T83" fmla="*/ 2574521 h 283"/>
                <a:gd name="T84" fmla="*/ 19519 w 161"/>
                <a:gd name="T85" fmla="*/ 2468350 h 283"/>
                <a:gd name="T86" fmla="*/ 19257 w 161"/>
                <a:gd name="T87" fmla="*/ 2329773 h 283"/>
                <a:gd name="T88" fmla="*/ 18331 w 161"/>
                <a:gd name="T89" fmla="*/ 2193925 h 283"/>
                <a:gd name="T90" fmla="*/ 17374 w 161"/>
                <a:gd name="T91" fmla="*/ 2173374 h 283"/>
                <a:gd name="T92" fmla="*/ 18331 w 161"/>
                <a:gd name="T93" fmla="*/ 2031719 h 283"/>
                <a:gd name="T94" fmla="*/ 18496 w 161"/>
                <a:gd name="T95" fmla="*/ 1930189 h 283"/>
                <a:gd name="T96" fmla="*/ 18496 w 161"/>
                <a:gd name="T97" fmla="*/ 1873551 h 283"/>
                <a:gd name="T98" fmla="*/ 18496 w 161"/>
                <a:gd name="T99" fmla="*/ 1799836 h 283"/>
                <a:gd name="T100" fmla="*/ 19835 w 161"/>
                <a:gd name="T101" fmla="*/ 1651330 h 283"/>
                <a:gd name="T102" fmla="*/ 20494 w 161"/>
                <a:gd name="T103" fmla="*/ 1598896 h 283"/>
                <a:gd name="T104" fmla="*/ 21822 w 161"/>
                <a:gd name="T105" fmla="*/ 1570736 h 283"/>
                <a:gd name="T106" fmla="*/ 21822 w 161"/>
                <a:gd name="T107" fmla="*/ 1373270 h 283"/>
                <a:gd name="T108" fmla="*/ 21822 w 161"/>
                <a:gd name="T109" fmla="*/ 1205181 h 283"/>
                <a:gd name="T110" fmla="*/ 21822 w 161"/>
                <a:gd name="T111" fmla="*/ 1008393 h 283"/>
                <a:gd name="T112" fmla="*/ 21822 w 161"/>
                <a:gd name="T113" fmla="*/ 823356 h 2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1"/>
                <a:gd name="T172" fmla="*/ 0 h 283"/>
                <a:gd name="T173" fmla="*/ 161 w 161"/>
                <a:gd name="T174" fmla="*/ 283 h 2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1" h="283">
                  <a:moveTo>
                    <a:pt x="161" y="71"/>
                  </a:moveTo>
                  <a:lnTo>
                    <a:pt x="144" y="61"/>
                  </a:lnTo>
                  <a:lnTo>
                    <a:pt x="128" y="52"/>
                  </a:lnTo>
                  <a:lnTo>
                    <a:pt x="114" y="42"/>
                  </a:lnTo>
                  <a:lnTo>
                    <a:pt x="97" y="35"/>
                  </a:lnTo>
                  <a:lnTo>
                    <a:pt x="80" y="26"/>
                  </a:lnTo>
                  <a:lnTo>
                    <a:pt x="66" y="16"/>
                  </a:lnTo>
                  <a:lnTo>
                    <a:pt x="50" y="7"/>
                  </a:lnTo>
                  <a:lnTo>
                    <a:pt x="33" y="0"/>
                  </a:lnTo>
                  <a:lnTo>
                    <a:pt x="19" y="7"/>
                  </a:lnTo>
                  <a:lnTo>
                    <a:pt x="21" y="21"/>
                  </a:lnTo>
                  <a:lnTo>
                    <a:pt x="21" y="35"/>
                  </a:lnTo>
                  <a:lnTo>
                    <a:pt x="35" y="54"/>
                  </a:lnTo>
                  <a:lnTo>
                    <a:pt x="31" y="61"/>
                  </a:lnTo>
                  <a:lnTo>
                    <a:pt x="31" y="75"/>
                  </a:lnTo>
                  <a:lnTo>
                    <a:pt x="31" y="89"/>
                  </a:lnTo>
                  <a:lnTo>
                    <a:pt x="31" y="104"/>
                  </a:lnTo>
                  <a:lnTo>
                    <a:pt x="28" y="118"/>
                  </a:lnTo>
                  <a:lnTo>
                    <a:pt x="21" y="127"/>
                  </a:lnTo>
                  <a:lnTo>
                    <a:pt x="14" y="137"/>
                  </a:lnTo>
                  <a:lnTo>
                    <a:pt x="7" y="149"/>
                  </a:lnTo>
                  <a:lnTo>
                    <a:pt x="0" y="160"/>
                  </a:lnTo>
                  <a:lnTo>
                    <a:pt x="0" y="172"/>
                  </a:lnTo>
                  <a:lnTo>
                    <a:pt x="7" y="184"/>
                  </a:lnTo>
                  <a:lnTo>
                    <a:pt x="14" y="184"/>
                  </a:lnTo>
                  <a:lnTo>
                    <a:pt x="21" y="203"/>
                  </a:lnTo>
                  <a:lnTo>
                    <a:pt x="24" y="222"/>
                  </a:lnTo>
                  <a:lnTo>
                    <a:pt x="33" y="238"/>
                  </a:lnTo>
                  <a:lnTo>
                    <a:pt x="14" y="238"/>
                  </a:lnTo>
                  <a:lnTo>
                    <a:pt x="7" y="243"/>
                  </a:lnTo>
                  <a:lnTo>
                    <a:pt x="21" y="262"/>
                  </a:lnTo>
                  <a:lnTo>
                    <a:pt x="31" y="283"/>
                  </a:lnTo>
                  <a:lnTo>
                    <a:pt x="45" y="279"/>
                  </a:lnTo>
                  <a:lnTo>
                    <a:pt x="50" y="281"/>
                  </a:lnTo>
                  <a:lnTo>
                    <a:pt x="57" y="279"/>
                  </a:lnTo>
                  <a:lnTo>
                    <a:pt x="80" y="274"/>
                  </a:lnTo>
                  <a:lnTo>
                    <a:pt x="88" y="267"/>
                  </a:lnTo>
                  <a:lnTo>
                    <a:pt x="85" y="260"/>
                  </a:lnTo>
                  <a:lnTo>
                    <a:pt x="106" y="255"/>
                  </a:lnTo>
                  <a:lnTo>
                    <a:pt x="118" y="241"/>
                  </a:lnTo>
                  <a:lnTo>
                    <a:pt x="130" y="227"/>
                  </a:lnTo>
                  <a:lnTo>
                    <a:pt x="147" y="224"/>
                  </a:lnTo>
                  <a:lnTo>
                    <a:pt x="144" y="215"/>
                  </a:lnTo>
                  <a:lnTo>
                    <a:pt x="142" y="203"/>
                  </a:lnTo>
                  <a:lnTo>
                    <a:pt x="135" y="191"/>
                  </a:lnTo>
                  <a:lnTo>
                    <a:pt x="128" y="189"/>
                  </a:lnTo>
                  <a:lnTo>
                    <a:pt x="135" y="177"/>
                  </a:lnTo>
                  <a:lnTo>
                    <a:pt x="137" y="168"/>
                  </a:lnTo>
                  <a:lnTo>
                    <a:pt x="137" y="163"/>
                  </a:lnTo>
                  <a:lnTo>
                    <a:pt x="137" y="156"/>
                  </a:lnTo>
                  <a:lnTo>
                    <a:pt x="147" y="144"/>
                  </a:lnTo>
                  <a:lnTo>
                    <a:pt x="151" y="139"/>
                  </a:lnTo>
                  <a:lnTo>
                    <a:pt x="161" y="137"/>
                  </a:lnTo>
                  <a:lnTo>
                    <a:pt x="161" y="120"/>
                  </a:lnTo>
                  <a:lnTo>
                    <a:pt x="161" y="104"/>
                  </a:lnTo>
                  <a:lnTo>
                    <a:pt x="161" y="87"/>
                  </a:lnTo>
                  <a:lnTo>
                    <a:pt x="161" y="71"/>
                  </a:lnTo>
                  <a:close/>
                </a:path>
              </a:pathLst>
            </a:custGeom>
            <a:solidFill>
              <a:srgbClr val="0033CC"/>
            </a:solidFill>
            <a:ln w="3175">
              <a:solidFill>
                <a:srgbClr val="000000"/>
              </a:solidFill>
              <a:round/>
              <a:headEnd/>
              <a:tailEnd/>
            </a:ln>
          </p:spPr>
          <p:txBody>
            <a:bodyPr/>
            <a:lstStyle/>
            <a:p>
              <a:endParaRPr lang="en-US"/>
            </a:p>
          </p:txBody>
        </p:sp>
        <p:sp>
          <p:nvSpPr>
            <p:cNvPr id="41081" name="Freeform 3943"/>
            <p:cNvSpPr>
              <a:spLocks/>
            </p:cNvSpPr>
            <p:nvPr/>
          </p:nvSpPr>
          <p:spPr bwMode="auto">
            <a:xfrm>
              <a:off x="3247" y="2370"/>
              <a:ext cx="27" cy="35"/>
            </a:xfrm>
            <a:custGeom>
              <a:avLst/>
              <a:gdLst>
                <a:gd name="T0" fmla="*/ 0 w 24"/>
                <a:gd name="T1" fmla="*/ 521158 h 28"/>
                <a:gd name="T2" fmla="*/ 3387 w 24"/>
                <a:gd name="T3" fmla="*/ 521158 h 28"/>
                <a:gd name="T4" fmla="*/ 4286 w 24"/>
                <a:gd name="T5" fmla="*/ 341983 h 28"/>
                <a:gd name="T6" fmla="*/ 3011 w 24"/>
                <a:gd name="T7" fmla="*/ 0 h 28"/>
                <a:gd name="T8" fmla="*/ 2373 w 24"/>
                <a:gd name="T9" fmla="*/ 49356 h 28"/>
                <a:gd name="T10" fmla="*/ 0 w 24"/>
                <a:gd name="T11" fmla="*/ 521158 h 28"/>
                <a:gd name="T12" fmla="*/ 0 60000 65536"/>
                <a:gd name="T13" fmla="*/ 0 60000 65536"/>
                <a:gd name="T14" fmla="*/ 0 60000 65536"/>
                <a:gd name="T15" fmla="*/ 0 60000 65536"/>
                <a:gd name="T16" fmla="*/ 0 60000 65536"/>
                <a:gd name="T17" fmla="*/ 0 60000 65536"/>
                <a:gd name="T18" fmla="*/ 0 w 24"/>
                <a:gd name="T19" fmla="*/ 0 h 28"/>
                <a:gd name="T20" fmla="*/ 24 w 2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4" h="28">
                  <a:moveTo>
                    <a:pt x="0" y="28"/>
                  </a:moveTo>
                  <a:lnTo>
                    <a:pt x="19" y="28"/>
                  </a:lnTo>
                  <a:lnTo>
                    <a:pt x="24" y="18"/>
                  </a:lnTo>
                  <a:lnTo>
                    <a:pt x="17" y="0"/>
                  </a:lnTo>
                  <a:lnTo>
                    <a:pt x="12" y="2"/>
                  </a:lnTo>
                  <a:lnTo>
                    <a:pt x="0" y="28"/>
                  </a:lnTo>
                  <a:close/>
                </a:path>
              </a:pathLst>
            </a:custGeom>
            <a:solidFill>
              <a:srgbClr val="E1E1E1"/>
            </a:solidFill>
            <a:ln w="3175">
              <a:solidFill>
                <a:srgbClr val="000000"/>
              </a:solidFill>
              <a:round/>
              <a:headEnd/>
              <a:tailEnd/>
            </a:ln>
          </p:spPr>
          <p:txBody>
            <a:bodyPr/>
            <a:lstStyle/>
            <a:p>
              <a:endParaRPr lang="en-US"/>
            </a:p>
          </p:txBody>
        </p:sp>
        <p:sp>
          <p:nvSpPr>
            <p:cNvPr id="41082" name="Freeform 3944"/>
            <p:cNvSpPr>
              <a:spLocks/>
            </p:cNvSpPr>
            <p:nvPr/>
          </p:nvSpPr>
          <p:spPr bwMode="auto">
            <a:xfrm>
              <a:off x="3150" y="2251"/>
              <a:ext cx="117" cy="128"/>
            </a:xfrm>
            <a:custGeom>
              <a:avLst/>
              <a:gdLst>
                <a:gd name="T0" fmla="*/ 0 w 104"/>
                <a:gd name="T1" fmla="*/ 740617 h 104"/>
                <a:gd name="T2" fmla="*/ 2 w 104"/>
                <a:gd name="T3" fmla="*/ 585253 h 104"/>
                <a:gd name="T4" fmla="*/ 1041 w 104"/>
                <a:gd name="T5" fmla="*/ 368290 h 104"/>
                <a:gd name="T6" fmla="*/ 1667 w 104"/>
                <a:gd name="T7" fmla="*/ 153553 h 104"/>
                <a:gd name="T8" fmla="*/ 3810 w 104"/>
                <a:gd name="T9" fmla="*/ 85898 h 104"/>
                <a:gd name="T10" fmla="*/ 5579 w 104"/>
                <a:gd name="T11" fmla="*/ 2 h 104"/>
                <a:gd name="T12" fmla="*/ 6092 w 104"/>
                <a:gd name="T13" fmla="*/ 0 h 104"/>
                <a:gd name="T14" fmla="*/ 6866 w 104"/>
                <a:gd name="T15" fmla="*/ 105721 h 104"/>
                <a:gd name="T16" fmla="*/ 7711 w 104"/>
                <a:gd name="T17" fmla="*/ 242587 h 104"/>
                <a:gd name="T18" fmla="*/ 8675 w 104"/>
                <a:gd name="T19" fmla="*/ 368290 h 104"/>
                <a:gd name="T20" fmla="*/ 9281 w 104"/>
                <a:gd name="T21" fmla="*/ 482100 h 104"/>
                <a:gd name="T22" fmla="*/ 9776 w 104"/>
                <a:gd name="T23" fmla="*/ 433652 h 104"/>
                <a:gd name="T24" fmla="*/ 10064 w 104"/>
                <a:gd name="T25" fmla="*/ 453280 h 104"/>
                <a:gd name="T26" fmla="*/ 12351 w 104"/>
                <a:gd name="T27" fmla="*/ 556641 h 104"/>
                <a:gd name="T28" fmla="*/ 15632 w 104"/>
                <a:gd name="T29" fmla="*/ 689692 h 104"/>
                <a:gd name="T30" fmla="*/ 18802 w 104"/>
                <a:gd name="T31" fmla="*/ 848852 h 104"/>
                <a:gd name="T32" fmla="*/ 18802 w 104"/>
                <a:gd name="T33" fmla="*/ 877402 h 104"/>
                <a:gd name="T34" fmla="*/ 18802 w 104"/>
                <a:gd name="T35" fmla="*/ 898809 h 104"/>
                <a:gd name="T36" fmla="*/ 17618 w 104"/>
                <a:gd name="T37" fmla="*/ 923348 h 104"/>
                <a:gd name="T38" fmla="*/ 16106 w 104"/>
                <a:gd name="T39" fmla="*/ 968377 h 104"/>
                <a:gd name="T40" fmla="*/ 16106 w 104"/>
                <a:gd name="T41" fmla="*/ 923348 h 104"/>
                <a:gd name="T42" fmla="*/ 13655 w 104"/>
                <a:gd name="T43" fmla="*/ 877402 h 104"/>
                <a:gd name="T44" fmla="*/ 11746 w 104"/>
                <a:gd name="T45" fmla="*/ 758644 h 104"/>
                <a:gd name="T46" fmla="*/ 10998 w 104"/>
                <a:gd name="T47" fmla="*/ 689692 h 104"/>
                <a:gd name="T48" fmla="*/ 9281 w 104"/>
                <a:gd name="T49" fmla="*/ 656894 h 104"/>
                <a:gd name="T50" fmla="*/ 7711 w 104"/>
                <a:gd name="T51" fmla="*/ 656894 h 104"/>
                <a:gd name="T52" fmla="*/ 6092 w 104"/>
                <a:gd name="T53" fmla="*/ 656894 h 104"/>
                <a:gd name="T54" fmla="*/ 4813 w 104"/>
                <a:gd name="T55" fmla="*/ 585253 h 104"/>
                <a:gd name="T56" fmla="*/ 3810 w 104"/>
                <a:gd name="T57" fmla="*/ 720311 h 104"/>
                <a:gd name="T58" fmla="*/ 2670 w 104"/>
                <a:gd name="T59" fmla="*/ 656894 h 104"/>
                <a:gd name="T60" fmla="*/ 1667 w 104"/>
                <a:gd name="T61" fmla="*/ 740617 h 104"/>
                <a:gd name="T62" fmla="*/ 0 w 104"/>
                <a:gd name="T63" fmla="*/ 740617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104"/>
                <a:gd name="T98" fmla="*/ 104 w 104"/>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104">
                  <a:moveTo>
                    <a:pt x="0" y="80"/>
                  </a:moveTo>
                  <a:lnTo>
                    <a:pt x="2" y="63"/>
                  </a:lnTo>
                  <a:lnTo>
                    <a:pt x="5" y="40"/>
                  </a:lnTo>
                  <a:lnTo>
                    <a:pt x="9" y="16"/>
                  </a:lnTo>
                  <a:lnTo>
                    <a:pt x="21" y="9"/>
                  </a:lnTo>
                  <a:lnTo>
                    <a:pt x="31" y="2"/>
                  </a:lnTo>
                  <a:lnTo>
                    <a:pt x="33" y="0"/>
                  </a:lnTo>
                  <a:lnTo>
                    <a:pt x="38" y="11"/>
                  </a:lnTo>
                  <a:lnTo>
                    <a:pt x="42" y="26"/>
                  </a:lnTo>
                  <a:lnTo>
                    <a:pt x="47" y="40"/>
                  </a:lnTo>
                  <a:lnTo>
                    <a:pt x="52" y="52"/>
                  </a:lnTo>
                  <a:lnTo>
                    <a:pt x="54" y="47"/>
                  </a:lnTo>
                  <a:lnTo>
                    <a:pt x="57" y="49"/>
                  </a:lnTo>
                  <a:lnTo>
                    <a:pt x="68" y="59"/>
                  </a:lnTo>
                  <a:lnTo>
                    <a:pt x="87" y="75"/>
                  </a:lnTo>
                  <a:lnTo>
                    <a:pt x="104" y="92"/>
                  </a:lnTo>
                  <a:lnTo>
                    <a:pt x="104" y="94"/>
                  </a:lnTo>
                  <a:lnTo>
                    <a:pt x="104" y="97"/>
                  </a:lnTo>
                  <a:lnTo>
                    <a:pt x="99" y="99"/>
                  </a:lnTo>
                  <a:lnTo>
                    <a:pt x="90" y="104"/>
                  </a:lnTo>
                  <a:lnTo>
                    <a:pt x="90" y="99"/>
                  </a:lnTo>
                  <a:lnTo>
                    <a:pt x="76" y="94"/>
                  </a:lnTo>
                  <a:lnTo>
                    <a:pt x="66" y="82"/>
                  </a:lnTo>
                  <a:lnTo>
                    <a:pt x="61" y="75"/>
                  </a:lnTo>
                  <a:lnTo>
                    <a:pt x="52" y="71"/>
                  </a:lnTo>
                  <a:lnTo>
                    <a:pt x="42" y="71"/>
                  </a:lnTo>
                  <a:lnTo>
                    <a:pt x="33" y="71"/>
                  </a:lnTo>
                  <a:lnTo>
                    <a:pt x="26" y="63"/>
                  </a:lnTo>
                  <a:lnTo>
                    <a:pt x="21" y="78"/>
                  </a:lnTo>
                  <a:lnTo>
                    <a:pt x="14" y="71"/>
                  </a:lnTo>
                  <a:lnTo>
                    <a:pt x="9" y="80"/>
                  </a:lnTo>
                  <a:lnTo>
                    <a:pt x="0" y="80"/>
                  </a:lnTo>
                  <a:close/>
                </a:path>
              </a:pathLst>
            </a:custGeom>
            <a:solidFill>
              <a:srgbClr val="E1E1E1"/>
            </a:solidFill>
            <a:ln w="3175">
              <a:solidFill>
                <a:srgbClr val="000000"/>
              </a:solidFill>
              <a:round/>
              <a:headEnd/>
              <a:tailEnd/>
            </a:ln>
          </p:spPr>
          <p:txBody>
            <a:bodyPr/>
            <a:lstStyle/>
            <a:p>
              <a:endParaRPr lang="en-US"/>
            </a:p>
          </p:txBody>
        </p:sp>
        <p:sp>
          <p:nvSpPr>
            <p:cNvPr id="41083" name="Freeform 3945"/>
            <p:cNvSpPr>
              <a:spLocks/>
            </p:cNvSpPr>
            <p:nvPr/>
          </p:nvSpPr>
          <p:spPr bwMode="auto">
            <a:xfrm>
              <a:off x="3093" y="2328"/>
              <a:ext cx="266" cy="244"/>
            </a:xfrm>
            <a:custGeom>
              <a:avLst/>
              <a:gdLst>
                <a:gd name="T0" fmla="*/ 91 w 266"/>
                <a:gd name="T1" fmla="*/ 238 h 244"/>
                <a:gd name="T2" fmla="*/ 70 w 266"/>
                <a:gd name="T3" fmla="*/ 220 h 244"/>
                <a:gd name="T4" fmla="*/ 53 w 266"/>
                <a:gd name="T5" fmla="*/ 217 h 244"/>
                <a:gd name="T6" fmla="*/ 51 w 266"/>
                <a:gd name="T7" fmla="*/ 199 h 244"/>
                <a:gd name="T8" fmla="*/ 40 w 266"/>
                <a:gd name="T9" fmla="*/ 197 h 244"/>
                <a:gd name="T10" fmla="*/ 33 w 266"/>
                <a:gd name="T11" fmla="*/ 182 h 244"/>
                <a:gd name="T12" fmla="*/ 27 w 266"/>
                <a:gd name="T13" fmla="*/ 167 h 244"/>
                <a:gd name="T14" fmla="*/ 8 w 266"/>
                <a:gd name="T15" fmla="*/ 150 h 244"/>
                <a:gd name="T16" fmla="*/ 0 w 266"/>
                <a:gd name="T17" fmla="*/ 141 h 244"/>
                <a:gd name="T18" fmla="*/ 8 w 266"/>
                <a:gd name="T19" fmla="*/ 133 h 244"/>
                <a:gd name="T20" fmla="*/ 15 w 266"/>
                <a:gd name="T21" fmla="*/ 117 h 244"/>
                <a:gd name="T22" fmla="*/ 24 w 266"/>
                <a:gd name="T23" fmla="*/ 107 h 244"/>
                <a:gd name="T24" fmla="*/ 24 w 266"/>
                <a:gd name="T25" fmla="*/ 83 h 244"/>
                <a:gd name="T26" fmla="*/ 35 w 266"/>
                <a:gd name="T27" fmla="*/ 79 h 244"/>
                <a:gd name="T28" fmla="*/ 40 w 266"/>
                <a:gd name="T29" fmla="*/ 53 h 244"/>
                <a:gd name="T30" fmla="*/ 56 w 266"/>
                <a:gd name="T31" fmla="*/ 21 h 244"/>
                <a:gd name="T32" fmla="*/ 66 w 266"/>
                <a:gd name="T33" fmla="*/ 21 h 244"/>
                <a:gd name="T34" fmla="*/ 72 w 266"/>
                <a:gd name="T35" fmla="*/ 10 h 244"/>
                <a:gd name="T36" fmla="*/ 80 w 266"/>
                <a:gd name="T37" fmla="*/ 19 h 244"/>
                <a:gd name="T38" fmla="*/ 85 w 266"/>
                <a:gd name="T39" fmla="*/ 0 h 244"/>
                <a:gd name="T40" fmla="*/ 93 w 266"/>
                <a:gd name="T41" fmla="*/ 10 h 244"/>
                <a:gd name="T42" fmla="*/ 103 w 266"/>
                <a:gd name="T43" fmla="*/ 10 h 244"/>
                <a:gd name="T44" fmla="*/ 114 w 266"/>
                <a:gd name="T45" fmla="*/ 10 h 244"/>
                <a:gd name="T46" fmla="*/ 125 w 266"/>
                <a:gd name="T47" fmla="*/ 15 h 244"/>
                <a:gd name="T48" fmla="*/ 130 w 266"/>
                <a:gd name="T49" fmla="*/ 24 h 244"/>
                <a:gd name="T50" fmla="*/ 141 w 266"/>
                <a:gd name="T51" fmla="*/ 38 h 244"/>
                <a:gd name="T52" fmla="*/ 157 w 266"/>
                <a:gd name="T53" fmla="*/ 45 h 244"/>
                <a:gd name="T54" fmla="*/ 157 w 266"/>
                <a:gd name="T55" fmla="*/ 51 h 244"/>
                <a:gd name="T56" fmla="*/ 167 w 266"/>
                <a:gd name="T57" fmla="*/ 45 h 244"/>
                <a:gd name="T58" fmla="*/ 154 w 266"/>
                <a:gd name="T59" fmla="*/ 77 h 244"/>
                <a:gd name="T60" fmla="*/ 175 w 266"/>
                <a:gd name="T61" fmla="*/ 77 h 244"/>
                <a:gd name="T62" fmla="*/ 173 w 266"/>
                <a:gd name="T63" fmla="*/ 88 h 244"/>
                <a:gd name="T64" fmla="*/ 183 w 266"/>
                <a:gd name="T65" fmla="*/ 107 h 244"/>
                <a:gd name="T66" fmla="*/ 196 w 266"/>
                <a:gd name="T67" fmla="*/ 120 h 244"/>
                <a:gd name="T68" fmla="*/ 210 w 266"/>
                <a:gd name="T69" fmla="*/ 126 h 244"/>
                <a:gd name="T70" fmla="*/ 223 w 266"/>
                <a:gd name="T71" fmla="*/ 133 h 244"/>
                <a:gd name="T72" fmla="*/ 237 w 266"/>
                <a:gd name="T73" fmla="*/ 139 h 244"/>
                <a:gd name="T74" fmla="*/ 249 w 266"/>
                <a:gd name="T75" fmla="*/ 141 h 244"/>
                <a:gd name="T76" fmla="*/ 266 w 266"/>
                <a:gd name="T77" fmla="*/ 141 h 244"/>
                <a:gd name="T78" fmla="*/ 253 w 266"/>
                <a:gd name="T79" fmla="*/ 161 h 244"/>
                <a:gd name="T80" fmla="*/ 239 w 266"/>
                <a:gd name="T81" fmla="*/ 176 h 244"/>
                <a:gd name="T82" fmla="*/ 226 w 266"/>
                <a:gd name="T83" fmla="*/ 193 h 244"/>
                <a:gd name="T84" fmla="*/ 212 w 266"/>
                <a:gd name="T85" fmla="*/ 212 h 244"/>
                <a:gd name="T86" fmla="*/ 200 w 266"/>
                <a:gd name="T87" fmla="*/ 214 h 244"/>
                <a:gd name="T88" fmla="*/ 186 w 266"/>
                <a:gd name="T89" fmla="*/ 214 h 244"/>
                <a:gd name="T90" fmla="*/ 171 w 266"/>
                <a:gd name="T91" fmla="*/ 225 h 244"/>
                <a:gd name="T92" fmla="*/ 159 w 266"/>
                <a:gd name="T93" fmla="*/ 232 h 244"/>
                <a:gd name="T94" fmla="*/ 144 w 266"/>
                <a:gd name="T95" fmla="*/ 229 h 244"/>
                <a:gd name="T96" fmla="*/ 125 w 266"/>
                <a:gd name="T97" fmla="*/ 235 h 244"/>
                <a:gd name="T98" fmla="*/ 117 w 266"/>
                <a:gd name="T99" fmla="*/ 244 h 244"/>
                <a:gd name="T100" fmla="*/ 91 w 266"/>
                <a:gd name="T101" fmla="*/ 238 h 2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
                <a:gd name="T154" fmla="*/ 0 h 244"/>
                <a:gd name="T155" fmla="*/ 266 w 266"/>
                <a:gd name="T156" fmla="*/ 244 h 2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 h="244">
                  <a:moveTo>
                    <a:pt x="91" y="238"/>
                  </a:moveTo>
                  <a:lnTo>
                    <a:pt x="70" y="220"/>
                  </a:lnTo>
                  <a:lnTo>
                    <a:pt x="53" y="217"/>
                  </a:lnTo>
                  <a:lnTo>
                    <a:pt x="51" y="199"/>
                  </a:lnTo>
                  <a:lnTo>
                    <a:pt x="40" y="197"/>
                  </a:lnTo>
                  <a:lnTo>
                    <a:pt x="33" y="182"/>
                  </a:lnTo>
                  <a:lnTo>
                    <a:pt x="27" y="167"/>
                  </a:lnTo>
                  <a:lnTo>
                    <a:pt x="8" y="150"/>
                  </a:lnTo>
                  <a:lnTo>
                    <a:pt x="0" y="141"/>
                  </a:lnTo>
                  <a:lnTo>
                    <a:pt x="8" y="133"/>
                  </a:lnTo>
                  <a:lnTo>
                    <a:pt x="15" y="117"/>
                  </a:lnTo>
                  <a:lnTo>
                    <a:pt x="24" y="107"/>
                  </a:lnTo>
                  <a:lnTo>
                    <a:pt x="24" y="83"/>
                  </a:lnTo>
                  <a:lnTo>
                    <a:pt x="35" y="79"/>
                  </a:lnTo>
                  <a:lnTo>
                    <a:pt x="40" y="53"/>
                  </a:lnTo>
                  <a:lnTo>
                    <a:pt x="56" y="21"/>
                  </a:lnTo>
                  <a:lnTo>
                    <a:pt x="66" y="21"/>
                  </a:lnTo>
                  <a:lnTo>
                    <a:pt x="72" y="10"/>
                  </a:lnTo>
                  <a:lnTo>
                    <a:pt x="80" y="19"/>
                  </a:lnTo>
                  <a:lnTo>
                    <a:pt x="85" y="0"/>
                  </a:lnTo>
                  <a:lnTo>
                    <a:pt x="93" y="10"/>
                  </a:lnTo>
                  <a:lnTo>
                    <a:pt x="103" y="10"/>
                  </a:lnTo>
                  <a:lnTo>
                    <a:pt x="114" y="10"/>
                  </a:lnTo>
                  <a:lnTo>
                    <a:pt x="125" y="15"/>
                  </a:lnTo>
                  <a:lnTo>
                    <a:pt x="130" y="24"/>
                  </a:lnTo>
                  <a:lnTo>
                    <a:pt x="141" y="38"/>
                  </a:lnTo>
                  <a:lnTo>
                    <a:pt x="157" y="45"/>
                  </a:lnTo>
                  <a:lnTo>
                    <a:pt x="157" y="51"/>
                  </a:lnTo>
                  <a:lnTo>
                    <a:pt x="167" y="45"/>
                  </a:lnTo>
                  <a:lnTo>
                    <a:pt x="154" y="77"/>
                  </a:lnTo>
                  <a:lnTo>
                    <a:pt x="175" y="77"/>
                  </a:lnTo>
                  <a:lnTo>
                    <a:pt x="173" y="88"/>
                  </a:lnTo>
                  <a:lnTo>
                    <a:pt x="183" y="107"/>
                  </a:lnTo>
                  <a:lnTo>
                    <a:pt x="196" y="120"/>
                  </a:lnTo>
                  <a:lnTo>
                    <a:pt x="210" y="126"/>
                  </a:lnTo>
                  <a:lnTo>
                    <a:pt x="223" y="133"/>
                  </a:lnTo>
                  <a:lnTo>
                    <a:pt x="237" y="139"/>
                  </a:lnTo>
                  <a:lnTo>
                    <a:pt x="249" y="141"/>
                  </a:lnTo>
                  <a:lnTo>
                    <a:pt x="266" y="141"/>
                  </a:lnTo>
                  <a:lnTo>
                    <a:pt x="253" y="161"/>
                  </a:lnTo>
                  <a:lnTo>
                    <a:pt x="239" y="176"/>
                  </a:lnTo>
                  <a:lnTo>
                    <a:pt x="226" y="193"/>
                  </a:lnTo>
                  <a:lnTo>
                    <a:pt x="212" y="212"/>
                  </a:lnTo>
                  <a:lnTo>
                    <a:pt x="200" y="214"/>
                  </a:lnTo>
                  <a:lnTo>
                    <a:pt x="186" y="214"/>
                  </a:lnTo>
                  <a:lnTo>
                    <a:pt x="171" y="225"/>
                  </a:lnTo>
                  <a:lnTo>
                    <a:pt x="159" y="232"/>
                  </a:lnTo>
                  <a:lnTo>
                    <a:pt x="144" y="229"/>
                  </a:lnTo>
                  <a:lnTo>
                    <a:pt x="125" y="235"/>
                  </a:lnTo>
                  <a:lnTo>
                    <a:pt x="117" y="244"/>
                  </a:lnTo>
                  <a:lnTo>
                    <a:pt x="91" y="238"/>
                  </a:lnTo>
                  <a:close/>
                </a:path>
              </a:pathLst>
            </a:custGeom>
            <a:solidFill>
              <a:srgbClr val="E1E1E1"/>
            </a:solidFill>
            <a:ln w="3175">
              <a:solidFill>
                <a:srgbClr val="000000"/>
              </a:solidFill>
              <a:round/>
              <a:headEnd/>
              <a:tailEnd/>
            </a:ln>
          </p:spPr>
          <p:txBody>
            <a:bodyPr/>
            <a:lstStyle/>
            <a:p>
              <a:endParaRPr lang="en-US"/>
            </a:p>
          </p:txBody>
        </p:sp>
        <p:sp>
          <p:nvSpPr>
            <p:cNvPr id="41084" name="Freeform 3946"/>
            <p:cNvSpPr>
              <a:spLocks/>
            </p:cNvSpPr>
            <p:nvPr/>
          </p:nvSpPr>
          <p:spPr bwMode="auto">
            <a:xfrm>
              <a:off x="3237" y="2384"/>
              <a:ext cx="177" cy="302"/>
            </a:xfrm>
            <a:custGeom>
              <a:avLst/>
              <a:gdLst>
                <a:gd name="T0" fmla="*/ 22857 w 158"/>
                <a:gd name="T1" fmla="*/ 397382 h 244"/>
                <a:gd name="T2" fmla="*/ 21986 w 158"/>
                <a:gd name="T3" fmla="*/ 653382 h 244"/>
                <a:gd name="T4" fmla="*/ 20177 w 158"/>
                <a:gd name="T5" fmla="*/ 889885 h 244"/>
                <a:gd name="T6" fmla="*/ 18872 w 158"/>
                <a:gd name="T7" fmla="*/ 1136593 h 244"/>
                <a:gd name="T8" fmla="*/ 17358 w 158"/>
                <a:gd name="T9" fmla="*/ 1380152 h 244"/>
                <a:gd name="T10" fmla="*/ 15638 w 158"/>
                <a:gd name="T11" fmla="*/ 1632293 h 244"/>
                <a:gd name="T12" fmla="*/ 14352 w 158"/>
                <a:gd name="T13" fmla="*/ 1768186 h 244"/>
                <a:gd name="T14" fmla="*/ 12811 w 158"/>
                <a:gd name="T15" fmla="*/ 1895794 h 244"/>
                <a:gd name="T16" fmla="*/ 11436 w 158"/>
                <a:gd name="T17" fmla="*/ 1998069 h 244"/>
                <a:gd name="T18" fmla="*/ 9929 w 158"/>
                <a:gd name="T19" fmla="*/ 2114274 h 244"/>
                <a:gd name="T20" fmla="*/ 8524 w 158"/>
                <a:gd name="T21" fmla="*/ 2222808 h 244"/>
                <a:gd name="T22" fmla="*/ 6989 w 158"/>
                <a:gd name="T23" fmla="*/ 2357473 h 244"/>
                <a:gd name="T24" fmla="*/ 5131 w 158"/>
                <a:gd name="T25" fmla="*/ 2508381 h 244"/>
                <a:gd name="T26" fmla="*/ 3540 w 158"/>
                <a:gd name="T27" fmla="*/ 2616847 h 244"/>
                <a:gd name="T28" fmla="*/ 2316 w 158"/>
                <a:gd name="T29" fmla="*/ 2751768 h 244"/>
                <a:gd name="T30" fmla="*/ 1275 w 158"/>
                <a:gd name="T31" fmla="*/ 2904193 h 244"/>
                <a:gd name="T32" fmla="*/ 0 w 158"/>
                <a:gd name="T33" fmla="*/ 2700571 h 244"/>
                <a:gd name="T34" fmla="*/ 0 w 158"/>
                <a:gd name="T35" fmla="*/ 2508381 h 244"/>
                <a:gd name="T36" fmla="*/ 0 w 158"/>
                <a:gd name="T37" fmla="*/ 2346434 h 244"/>
                <a:gd name="T38" fmla="*/ 0 w 158"/>
                <a:gd name="T39" fmla="*/ 2145101 h 244"/>
                <a:gd name="T40" fmla="*/ 0 w 158"/>
                <a:gd name="T41" fmla="*/ 1934690 h 244"/>
                <a:gd name="T42" fmla="*/ 1016 w 158"/>
                <a:gd name="T43" fmla="*/ 1806737 h 244"/>
                <a:gd name="T44" fmla="*/ 2067 w 158"/>
                <a:gd name="T45" fmla="*/ 1688176 h 244"/>
                <a:gd name="T46" fmla="*/ 3540 w 158"/>
                <a:gd name="T47" fmla="*/ 1632293 h 244"/>
                <a:gd name="T48" fmla="*/ 5576 w 158"/>
                <a:gd name="T49" fmla="*/ 1528343 h 244"/>
                <a:gd name="T50" fmla="*/ 7556 w 158"/>
                <a:gd name="T51" fmla="*/ 1528343 h 244"/>
                <a:gd name="T52" fmla="*/ 8863 w 158"/>
                <a:gd name="T53" fmla="*/ 1498447 h 244"/>
                <a:gd name="T54" fmla="*/ 10779 w 158"/>
                <a:gd name="T55" fmla="*/ 1318806 h 244"/>
                <a:gd name="T56" fmla="*/ 12461 w 158"/>
                <a:gd name="T57" fmla="*/ 1154234 h 244"/>
                <a:gd name="T58" fmla="*/ 14352 w 158"/>
                <a:gd name="T59" fmla="*/ 1004565 h 244"/>
                <a:gd name="T60" fmla="*/ 16078 w 158"/>
                <a:gd name="T61" fmla="*/ 811635 h 244"/>
                <a:gd name="T62" fmla="*/ 13832 w 158"/>
                <a:gd name="T63" fmla="*/ 811635 h 244"/>
                <a:gd name="T64" fmla="*/ 12330 w 158"/>
                <a:gd name="T65" fmla="*/ 793764 h 244"/>
                <a:gd name="T66" fmla="*/ 10623 w 158"/>
                <a:gd name="T67" fmla="*/ 741943 h 244"/>
                <a:gd name="T68" fmla="*/ 8770 w 158"/>
                <a:gd name="T69" fmla="*/ 683873 h 244"/>
                <a:gd name="T70" fmla="*/ 6989 w 158"/>
                <a:gd name="T71" fmla="*/ 616498 h 244"/>
                <a:gd name="T72" fmla="*/ 5131 w 158"/>
                <a:gd name="T73" fmla="*/ 491842 h 244"/>
                <a:gd name="T74" fmla="*/ 3823 w 158"/>
                <a:gd name="T75" fmla="*/ 316157 h 244"/>
                <a:gd name="T76" fmla="*/ 4088 w 158"/>
                <a:gd name="T77" fmla="*/ 206380 h 244"/>
                <a:gd name="T78" fmla="*/ 4868 w 158"/>
                <a:gd name="T79" fmla="*/ 87943 h 244"/>
                <a:gd name="T80" fmla="*/ 6239 w 158"/>
                <a:gd name="T81" fmla="*/ 235445 h 244"/>
                <a:gd name="T82" fmla="*/ 7667 w 158"/>
                <a:gd name="T83" fmla="*/ 316157 h 244"/>
                <a:gd name="T84" fmla="*/ 10623 w 158"/>
                <a:gd name="T85" fmla="*/ 235445 h 244"/>
                <a:gd name="T86" fmla="*/ 12461 w 158"/>
                <a:gd name="T87" fmla="*/ 259403 h 244"/>
                <a:gd name="T88" fmla="*/ 15038 w 158"/>
                <a:gd name="T89" fmla="*/ 190227 h 244"/>
                <a:gd name="T90" fmla="*/ 18262 w 158"/>
                <a:gd name="T91" fmla="*/ 124176 h 244"/>
                <a:gd name="T92" fmla="*/ 21188 w 158"/>
                <a:gd name="T93" fmla="*/ 57407 h 244"/>
                <a:gd name="T94" fmla="*/ 22857 w 158"/>
                <a:gd name="T95" fmla="*/ 0 h 244"/>
                <a:gd name="T96" fmla="*/ 23140 w 158"/>
                <a:gd name="T97" fmla="*/ 57407 h 244"/>
                <a:gd name="T98" fmla="*/ 23140 w 158"/>
                <a:gd name="T99" fmla="*/ 316157 h 244"/>
                <a:gd name="T100" fmla="*/ 23368 w 158"/>
                <a:gd name="T101" fmla="*/ 316157 h 244"/>
                <a:gd name="T102" fmla="*/ 22857 w 158"/>
                <a:gd name="T103" fmla="*/ 397382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8"/>
                <a:gd name="T157" fmla="*/ 0 h 244"/>
                <a:gd name="T158" fmla="*/ 158 w 158"/>
                <a:gd name="T159" fmla="*/ 244 h 2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8" h="244">
                  <a:moveTo>
                    <a:pt x="154" y="33"/>
                  </a:moveTo>
                  <a:lnTo>
                    <a:pt x="149" y="55"/>
                  </a:lnTo>
                  <a:lnTo>
                    <a:pt x="137" y="74"/>
                  </a:lnTo>
                  <a:lnTo>
                    <a:pt x="128" y="95"/>
                  </a:lnTo>
                  <a:lnTo>
                    <a:pt x="118" y="116"/>
                  </a:lnTo>
                  <a:lnTo>
                    <a:pt x="106" y="137"/>
                  </a:lnTo>
                  <a:lnTo>
                    <a:pt x="97" y="149"/>
                  </a:lnTo>
                  <a:lnTo>
                    <a:pt x="87" y="159"/>
                  </a:lnTo>
                  <a:lnTo>
                    <a:pt x="78" y="168"/>
                  </a:lnTo>
                  <a:lnTo>
                    <a:pt x="68" y="178"/>
                  </a:lnTo>
                  <a:lnTo>
                    <a:pt x="57" y="187"/>
                  </a:lnTo>
                  <a:lnTo>
                    <a:pt x="47" y="199"/>
                  </a:lnTo>
                  <a:lnTo>
                    <a:pt x="35" y="211"/>
                  </a:lnTo>
                  <a:lnTo>
                    <a:pt x="24" y="220"/>
                  </a:lnTo>
                  <a:lnTo>
                    <a:pt x="16" y="232"/>
                  </a:lnTo>
                  <a:lnTo>
                    <a:pt x="9" y="244"/>
                  </a:lnTo>
                  <a:lnTo>
                    <a:pt x="0" y="227"/>
                  </a:lnTo>
                  <a:lnTo>
                    <a:pt x="0" y="211"/>
                  </a:lnTo>
                  <a:lnTo>
                    <a:pt x="0" y="197"/>
                  </a:lnTo>
                  <a:lnTo>
                    <a:pt x="0" y="180"/>
                  </a:lnTo>
                  <a:lnTo>
                    <a:pt x="0" y="163"/>
                  </a:lnTo>
                  <a:lnTo>
                    <a:pt x="7" y="152"/>
                  </a:lnTo>
                  <a:lnTo>
                    <a:pt x="14" y="142"/>
                  </a:lnTo>
                  <a:lnTo>
                    <a:pt x="24" y="137"/>
                  </a:lnTo>
                  <a:lnTo>
                    <a:pt x="38" y="128"/>
                  </a:lnTo>
                  <a:lnTo>
                    <a:pt x="50" y="128"/>
                  </a:lnTo>
                  <a:lnTo>
                    <a:pt x="61" y="126"/>
                  </a:lnTo>
                  <a:lnTo>
                    <a:pt x="73" y="111"/>
                  </a:lnTo>
                  <a:lnTo>
                    <a:pt x="85" y="97"/>
                  </a:lnTo>
                  <a:lnTo>
                    <a:pt x="97" y="85"/>
                  </a:lnTo>
                  <a:lnTo>
                    <a:pt x="109" y="69"/>
                  </a:lnTo>
                  <a:lnTo>
                    <a:pt x="94" y="69"/>
                  </a:lnTo>
                  <a:lnTo>
                    <a:pt x="83" y="67"/>
                  </a:lnTo>
                  <a:lnTo>
                    <a:pt x="71" y="62"/>
                  </a:lnTo>
                  <a:lnTo>
                    <a:pt x="59" y="57"/>
                  </a:lnTo>
                  <a:lnTo>
                    <a:pt x="47" y="52"/>
                  </a:lnTo>
                  <a:lnTo>
                    <a:pt x="35" y="41"/>
                  </a:lnTo>
                  <a:lnTo>
                    <a:pt x="26" y="26"/>
                  </a:lnTo>
                  <a:lnTo>
                    <a:pt x="28" y="17"/>
                  </a:lnTo>
                  <a:lnTo>
                    <a:pt x="33" y="7"/>
                  </a:lnTo>
                  <a:lnTo>
                    <a:pt x="42" y="19"/>
                  </a:lnTo>
                  <a:lnTo>
                    <a:pt x="52" y="26"/>
                  </a:lnTo>
                  <a:lnTo>
                    <a:pt x="71" y="19"/>
                  </a:lnTo>
                  <a:lnTo>
                    <a:pt x="85" y="22"/>
                  </a:lnTo>
                  <a:lnTo>
                    <a:pt x="102" y="15"/>
                  </a:lnTo>
                  <a:lnTo>
                    <a:pt x="123" y="10"/>
                  </a:lnTo>
                  <a:lnTo>
                    <a:pt x="144" y="5"/>
                  </a:lnTo>
                  <a:lnTo>
                    <a:pt x="154" y="0"/>
                  </a:lnTo>
                  <a:lnTo>
                    <a:pt x="156" y="5"/>
                  </a:lnTo>
                  <a:lnTo>
                    <a:pt x="156" y="26"/>
                  </a:lnTo>
                  <a:lnTo>
                    <a:pt x="158" y="26"/>
                  </a:lnTo>
                  <a:lnTo>
                    <a:pt x="154" y="33"/>
                  </a:lnTo>
                  <a:close/>
                </a:path>
              </a:pathLst>
            </a:custGeom>
            <a:solidFill>
              <a:srgbClr val="E1E1E1"/>
            </a:solidFill>
            <a:ln w="3175">
              <a:solidFill>
                <a:srgbClr val="000000"/>
              </a:solidFill>
              <a:round/>
              <a:headEnd/>
              <a:tailEnd/>
            </a:ln>
          </p:spPr>
          <p:txBody>
            <a:bodyPr/>
            <a:lstStyle/>
            <a:p>
              <a:endParaRPr lang="en-US"/>
            </a:p>
          </p:txBody>
        </p:sp>
        <p:sp>
          <p:nvSpPr>
            <p:cNvPr id="41085" name="Freeform 3947"/>
            <p:cNvSpPr>
              <a:spLocks/>
            </p:cNvSpPr>
            <p:nvPr/>
          </p:nvSpPr>
          <p:spPr bwMode="auto">
            <a:xfrm>
              <a:off x="3026" y="2701"/>
              <a:ext cx="33" cy="45"/>
            </a:xfrm>
            <a:custGeom>
              <a:avLst/>
              <a:gdLst>
                <a:gd name="T0" fmla="*/ 1759 w 30"/>
                <a:gd name="T1" fmla="*/ 47361 h 37"/>
                <a:gd name="T2" fmla="*/ 1759 w 30"/>
                <a:gd name="T3" fmla="*/ 0 h 37"/>
                <a:gd name="T4" fmla="*/ 1093 w 30"/>
                <a:gd name="T5" fmla="*/ 0 h 37"/>
                <a:gd name="T6" fmla="*/ 967 w 30"/>
                <a:gd name="T7" fmla="*/ 21646 h 37"/>
                <a:gd name="T8" fmla="*/ 2 w 30"/>
                <a:gd name="T9" fmla="*/ 38941 h 37"/>
                <a:gd name="T10" fmla="*/ 0 w 30"/>
                <a:gd name="T11" fmla="*/ 38941 h 37"/>
                <a:gd name="T12" fmla="*/ 2 w 30"/>
                <a:gd name="T13" fmla="*/ 38941 h 37"/>
                <a:gd name="T14" fmla="*/ 4 w 30"/>
                <a:gd name="T15" fmla="*/ 126029 h 37"/>
                <a:gd name="T16" fmla="*/ 495 w 30"/>
                <a:gd name="T17" fmla="*/ 204098 h 37"/>
                <a:gd name="T18" fmla="*/ 726 w 30"/>
                <a:gd name="T19" fmla="*/ 204098 h 37"/>
                <a:gd name="T20" fmla="*/ 1287 w 30"/>
                <a:gd name="T21" fmla="*/ 143102 h 37"/>
                <a:gd name="T22" fmla="*/ 1970 w 30"/>
                <a:gd name="T23" fmla="*/ 79545 h 37"/>
                <a:gd name="T24" fmla="*/ 1759 w 30"/>
                <a:gd name="T25" fmla="*/ 47361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37"/>
                <a:gd name="T41" fmla="*/ 30 w 30"/>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37">
                  <a:moveTo>
                    <a:pt x="26" y="9"/>
                  </a:moveTo>
                  <a:lnTo>
                    <a:pt x="26" y="0"/>
                  </a:lnTo>
                  <a:lnTo>
                    <a:pt x="16" y="0"/>
                  </a:lnTo>
                  <a:lnTo>
                    <a:pt x="14" y="4"/>
                  </a:lnTo>
                  <a:lnTo>
                    <a:pt x="2" y="7"/>
                  </a:lnTo>
                  <a:lnTo>
                    <a:pt x="0" y="7"/>
                  </a:lnTo>
                  <a:lnTo>
                    <a:pt x="2" y="7"/>
                  </a:lnTo>
                  <a:lnTo>
                    <a:pt x="4" y="23"/>
                  </a:lnTo>
                  <a:lnTo>
                    <a:pt x="7" y="37"/>
                  </a:lnTo>
                  <a:lnTo>
                    <a:pt x="11" y="37"/>
                  </a:lnTo>
                  <a:lnTo>
                    <a:pt x="19" y="26"/>
                  </a:lnTo>
                  <a:lnTo>
                    <a:pt x="30" y="14"/>
                  </a:lnTo>
                  <a:lnTo>
                    <a:pt x="26" y="9"/>
                  </a:lnTo>
                  <a:close/>
                </a:path>
              </a:pathLst>
            </a:custGeom>
            <a:solidFill>
              <a:srgbClr val="E1E1E1"/>
            </a:solidFill>
            <a:ln w="3175">
              <a:solidFill>
                <a:srgbClr val="000000"/>
              </a:solidFill>
              <a:round/>
              <a:headEnd/>
              <a:tailEnd/>
            </a:ln>
          </p:spPr>
          <p:txBody>
            <a:bodyPr/>
            <a:lstStyle/>
            <a:p>
              <a:endParaRPr lang="en-US"/>
            </a:p>
          </p:txBody>
        </p:sp>
        <p:sp>
          <p:nvSpPr>
            <p:cNvPr id="41086" name="Freeform 3948"/>
            <p:cNvSpPr>
              <a:spLocks/>
            </p:cNvSpPr>
            <p:nvPr/>
          </p:nvSpPr>
          <p:spPr bwMode="auto">
            <a:xfrm>
              <a:off x="2711" y="2569"/>
              <a:ext cx="132" cy="190"/>
            </a:xfrm>
            <a:custGeom>
              <a:avLst/>
              <a:gdLst>
                <a:gd name="T0" fmla="*/ 2795 w 118"/>
                <a:gd name="T1" fmla="*/ 1106348 h 154"/>
                <a:gd name="T2" fmla="*/ 1276 w 118"/>
                <a:gd name="T3" fmla="*/ 1126171 h 154"/>
                <a:gd name="T4" fmla="*/ 1276 w 118"/>
                <a:gd name="T5" fmla="*/ 1179573 h 154"/>
                <a:gd name="T6" fmla="*/ 1276 w 118"/>
                <a:gd name="T7" fmla="*/ 1220482 h 154"/>
                <a:gd name="T8" fmla="*/ 1596 w 118"/>
                <a:gd name="T9" fmla="*/ 1299468 h 154"/>
                <a:gd name="T10" fmla="*/ 1276 w 118"/>
                <a:gd name="T11" fmla="*/ 1336222 h 154"/>
                <a:gd name="T12" fmla="*/ 729 w 118"/>
                <a:gd name="T13" fmla="*/ 1299468 h 154"/>
                <a:gd name="T14" fmla="*/ 0 w 118"/>
                <a:gd name="T15" fmla="*/ 1393849 h 154"/>
                <a:gd name="T16" fmla="*/ 1981 w 118"/>
                <a:gd name="T17" fmla="*/ 1590727 h 154"/>
                <a:gd name="T18" fmla="*/ 3362 w 118"/>
                <a:gd name="T19" fmla="*/ 1489374 h 154"/>
                <a:gd name="T20" fmla="*/ 4343 w 118"/>
                <a:gd name="T21" fmla="*/ 1513811 h 154"/>
                <a:gd name="T22" fmla="*/ 5477 w 118"/>
                <a:gd name="T23" fmla="*/ 1541570 h 154"/>
                <a:gd name="T24" fmla="*/ 6127 w 118"/>
                <a:gd name="T25" fmla="*/ 1489374 h 154"/>
                <a:gd name="T26" fmla="*/ 7249 w 118"/>
                <a:gd name="T27" fmla="*/ 1489374 h 154"/>
                <a:gd name="T28" fmla="*/ 7607 w 118"/>
                <a:gd name="T29" fmla="*/ 1575175 h 154"/>
                <a:gd name="T30" fmla="*/ 9520 w 118"/>
                <a:gd name="T31" fmla="*/ 1446025 h 154"/>
                <a:gd name="T32" fmla="*/ 11342 w 118"/>
                <a:gd name="T33" fmla="*/ 1324654 h 154"/>
                <a:gd name="T34" fmla="*/ 11342 w 118"/>
                <a:gd name="T35" fmla="*/ 1179573 h 154"/>
                <a:gd name="T36" fmla="*/ 11488 w 118"/>
                <a:gd name="T37" fmla="*/ 1034816 h 154"/>
                <a:gd name="T38" fmla="*/ 13298 w 118"/>
                <a:gd name="T39" fmla="*/ 877835 h 154"/>
                <a:gd name="T40" fmla="*/ 14376 w 118"/>
                <a:gd name="T41" fmla="*/ 739841 h 154"/>
                <a:gd name="T42" fmla="*/ 14906 w 118"/>
                <a:gd name="T43" fmla="*/ 611673 h 154"/>
                <a:gd name="T44" fmla="*/ 15322 w 118"/>
                <a:gd name="T45" fmla="*/ 467427 h 154"/>
                <a:gd name="T46" fmla="*/ 15322 w 118"/>
                <a:gd name="T47" fmla="*/ 323159 h 154"/>
                <a:gd name="T48" fmla="*/ 16082 w 118"/>
                <a:gd name="T49" fmla="*/ 173429 h 154"/>
                <a:gd name="T50" fmla="*/ 16537 w 118"/>
                <a:gd name="T51" fmla="*/ 32304 h 154"/>
                <a:gd name="T52" fmla="*/ 14906 w 118"/>
                <a:gd name="T53" fmla="*/ 0 h 154"/>
                <a:gd name="T54" fmla="*/ 13298 w 118"/>
                <a:gd name="T55" fmla="*/ 0 h 154"/>
                <a:gd name="T56" fmla="*/ 11888 w 118"/>
                <a:gd name="T57" fmla="*/ 49173 h 154"/>
                <a:gd name="T58" fmla="*/ 11342 w 118"/>
                <a:gd name="T59" fmla="*/ 253134 h 154"/>
                <a:gd name="T60" fmla="*/ 10733 w 118"/>
                <a:gd name="T61" fmla="*/ 346046 h 154"/>
                <a:gd name="T62" fmla="*/ 9064 w 118"/>
                <a:gd name="T63" fmla="*/ 298631 h 154"/>
                <a:gd name="T64" fmla="*/ 6854 w 118"/>
                <a:gd name="T65" fmla="*/ 263990 h 154"/>
                <a:gd name="T66" fmla="*/ 4896 w 118"/>
                <a:gd name="T67" fmla="*/ 263990 h 154"/>
                <a:gd name="T68" fmla="*/ 4626 w 118"/>
                <a:gd name="T69" fmla="*/ 441386 h 154"/>
                <a:gd name="T70" fmla="*/ 7249 w 118"/>
                <a:gd name="T71" fmla="*/ 404320 h 154"/>
                <a:gd name="T72" fmla="*/ 7249 w 118"/>
                <a:gd name="T73" fmla="*/ 535857 h 154"/>
                <a:gd name="T74" fmla="*/ 6127 w 118"/>
                <a:gd name="T75" fmla="*/ 636280 h 154"/>
                <a:gd name="T76" fmla="*/ 7607 w 118"/>
                <a:gd name="T77" fmla="*/ 801799 h 154"/>
                <a:gd name="T78" fmla="*/ 6854 w 118"/>
                <a:gd name="T79" fmla="*/ 1073667 h 154"/>
                <a:gd name="T80" fmla="*/ 6127 w 118"/>
                <a:gd name="T81" fmla="*/ 1126171 h 154"/>
                <a:gd name="T82" fmla="*/ 5477 w 118"/>
                <a:gd name="T83" fmla="*/ 1053253 h 154"/>
                <a:gd name="T84" fmla="*/ 4626 w 118"/>
                <a:gd name="T85" fmla="*/ 1106348 h 154"/>
                <a:gd name="T86" fmla="*/ 3362 w 118"/>
                <a:gd name="T87" fmla="*/ 1006346 h 154"/>
                <a:gd name="T88" fmla="*/ 2795 w 118"/>
                <a:gd name="T89" fmla="*/ 1106348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8"/>
                <a:gd name="T136" fmla="*/ 0 h 154"/>
                <a:gd name="T137" fmla="*/ 118 w 118"/>
                <a:gd name="T138" fmla="*/ 154 h 1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8" h="154">
                  <a:moveTo>
                    <a:pt x="21" y="107"/>
                  </a:moveTo>
                  <a:lnTo>
                    <a:pt x="10" y="109"/>
                  </a:lnTo>
                  <a:lnTo>
                    <a:pt x="10" y="114"/>
                  </a:lnTo>
                  <a:lnTo>
                    <a:pt x="10" y="118"/>
                  </a:lnTo>
                  <a:lnTo>
                    <a:pt x="12" y="126"/>
                  </a:lnTo>
                  <a:lnTo>
                    <a:pt x="10" y="130"/>
                  </a:lnTo>
                  <a:lnTo>
                    <a:pt x="5" y="126"/>
                  </a:lnTo>
                  <a:lnTo>
                    <a:pt x="0" y="135"/>
                  </a:lnTo>
                  <a:lnTo>
                    <a:pt x="14" y="154"/>
                  </a:lnTo>
                  <a:lnTo>
                    <a:pt x="24" y="144"/>
                  </a:lnTo>
                  <a:lnTo>
                    <a:pt x="31" y="147"/>
                  </a:lnTo>
                  <a:lnTo>
                    <a:pt x="40" y="149"/>
                  </a:lnTo>
                  <a:lnTo>
                    <a:pt x="45" y="144"/>
                  </a:lnTo>
                  <a:lnTo>
                    <a:pt x="52" y="144"/>
                  </a:lnTo>
                  <a:lnTo>
                    <a:pt x="55" y="152"/>
                  </a:lnTo>
                  <a:lnTo>
                    <a:pt x="69" y="140"/>
                  </a:lnTo>
                  <a:lnTo>
                    <a:pt x="81" y="128"/>
                  </a:lnTo>
                  <a:lnTo>
                    <a:pt x="81" y="114"/>
                  </a:lnTo>
                  <a:lnTo>
                    <a:pt x="83" y="100"/>
                  </a:lnTo>
                  <a:lnTo>
                    <a:pt x="95" y="85"/>
                  </a:lnTo>
                  <a:lnTo>
                    <a:pt x="104" y="71"/>
                  </a:lnTo>
                  <a:lnTo>
                    <a:pt x="107" y="59"/>
                  </a:lnTo>
                  <a:lnTo>
                    <a:pt x="111" y="45"/>
                  </a:lnTo>
                  <a:lnTo>
                    <a:pt x="111" y="31"/>
                  </a:lnTo>
                  <a:lnTo>
                    <a:pt x="116" y="17"/>
                  </a:lnTo>
                  <a:lnTo>
                    <a:pt x="118" y="3"/>
                  </a:lnTo>
                  <a:lnTo>
                    <a:pt x="107" y="0"/>
                  </a:lnTo>
                  <a:lnTo>
                    <a:pt x="95" y="0"/>
                  </a:lnTo>
                  <a:lnTo>
                    <a:pt x="85" y="5"/>
                  </a:lnTo>
                  <a:lnTo>
                    <a:pt x="81" y="24"/>
                  </a:lnTo>
                  <a:lnTo>
                    <a:pt x="78" y="33"/>
                  </a:lnTo>
                  <a:lnTo>
                    <a:pt x="64" y="29"/>
                  </a:lnTo>
                  <a:lnTo>
                    <a:pt x="50" y="26"/>
                  </a:lnTo>
                  <a:lnTo>
                    <a:pt x="36" y="26"/>
                  </a:lnTo>
                  <a:lnTo>
                    <a:pt x="33" y="43"/>
                  </a:lnTo>
                  <a:lnTo>
                    <a:pt x="52" y="40"/>
                  </a:lnTo>
                  <a:lnTo>
                    <a:pt x="52" y="52"/>
                  </a:lnTo>
                  <a:lnTo>
                    <a:pt x="45" y="62"/>
                  </a:lnTo>
                  <a:lnTo>
                    <a:pt x="55" y="78"/>
                  </a:lnTo>
                  <a:lnTo>
                    <a:pt x="50" y="104"/>
                  </a:lnTo>
                  <a:lnTo>
                    <a:pt x="45" y="109"/>
                  </a:lnTo>
                  <a:lnTo>
                    <a:pt x="40" y="102"/>
                  </a:lnTo>
                  <a:lnTo>
                    <a:pt x="33" y="107"/>
                  </a:lnTo>
                  <a:lnTo>
                    <a:pt x="24" y="97"/>
                  </a:lnTo>
                  <a:lnTo>
                    <a:pt x="21" y="107"/>
                  </a:lnTo>
                  <a:close/>
                </a:path>
              </a:pathLst>
            </a:custGeom>
            <a:solidFill>
              <a:srgbClr val="0033CC"/>
            </a:solidFill>
            <a:ln w="3175">
              <a:solidFill>
                <a:srgbClr val="000000"/>
              </a:solidFill>
              <a:round/>
              <a:headEnd/>
              <a:tailEnd/>
            </a:ln>
          </p:spPr>
          <p:txBody>
            <a:bodyPr/>
            <a:lstStyle/>
            <a:p>
              <a:endParaRPr lang="en-US"/>
            </a:p>
          </p:txBody>
        </p:sp>
        <p:sp>
          <p:nvSpPr>
            <p:cNvPr id="41087" name="Freeform 3949"/>
            <p:cNvSpPr>
              <a:spLocks/>
            </p:cNvSpPr>
            <p:nvPr/>
          </p:nvSpPr>
          <p:spPr bwMode="auto">
            <a:xfrm>
              <a:off x="3113" y="2545"/>
              <a:ext cx="140" cy="205"/>
            </a:xfrm>
            <a:custGeom>
              <a:avLst/>
              <a:gdLst>
                <a:gd name="T0" fmla="*/ 8698 w 125"/>
                <a:gd name="T1" fmla="*/ 1476931 h 166"/>
                <a:gd name="T2" fmla="*/ 6191 w 125"/>
                <a:gd name="T3" fmla="*/ 1381071 h 166"/>
                <a:gd name="T4" fmla="*/ 4066 w 125"/>
                <a:gd name="T5" fmla="*/ 1289255 h 166"/>
                <a:gd name="T6" fmla="*/ 2307 w 125"/>
                <a:gd name="T7" fmla="*/ 1179996 h 166"/>
                <a:gd name="T8" fmla="*/ 0 w 125"/>
                <a:gd name="T9" fmla="*/ 1101548 h 166"/>
                <a:gd name="T10" fmla="*/ 0 w 125"/>
                <a:gd name="T11" fmla="*/ 871429 h 166"/>
                <a:gd name="T12" fmla="*/ 1789 w 125"/>
                <a:gd name="T13" fmla="*/ 688363 h 166"/>
                <a:gd name="T14" fmla="*/ 2307 w 125"/>
                <a:gd name="T15" fmla="*/ 543359 h 166"/>
                <a:gd name="T16" fmla="*/ 1789 w 125"/>
                <a:gd name="T17" fmla="*/ 387031 h 166"/>
                <a:gd name="T18" fmla="*/ 1015 w 125"/>
                <a:gd name="T19" fmla="*/ 238327 h 166"/>
                <a:gd name="T20" fmla="*/ 0 w 125"/>
                <a:gd name="T21" fmla="*/ 79707 h 166"/>
                <a:gd name="T22" fmla="*/ 1015 w 125"/>
                <a:gd name="T23" fmla="*/ 0 h 166"/>
                <a:gd name="T24" fmla="*/ 2815 w 125"/>
                <a:gd name="T25" fmla="*/ 0 h 166"/>
                <a:gd name="T26" fmla="*/ 4430 w 125"/>
                <a:gd name="T27" fmla="*/ 0 h 166"/>
                <a:gd name="T28" fmla="*/ 6684 w 125"/>
                <a:gd name="T29" fmla="*/ 34270 h 166"/>
                <a:gd name="T30" fmla="*/ 9397 w 125"/>
                <a:gd name="T31" fmla="*/ 185387 h 166"/>
                <a:gd name="T32" fmla="*/ 12715 w 125"/>
                <a:gd name="T33" fmla="*/ 238327 h 166"/>
                <a:gd name="T34" fmla="*/ 13759 w 125"/>
                <a:gd name="T35" fmla="*/ 159576 h 166"/>
                <a:gd name="T36" fmla="*/ 16317 w 125"/>
                <a:gd name="T37" fmla="*/ 104635 h 166"/>
                <a:gd name="T38" fmla="*/ 18437 w 125"/>
                <a:gd name="T39" fmla="*/ 129218 h 166"/>
                <a:gd name="T40" fmla="*/ 17259 w 125"/>
                <a:gd name="T41" fmla="*/ 238327 h 166"/>
                <a:gd name="T42" fmla="*/ 16317 w 125"/>
                <a:gd name="T43" fmla="*/ 363466 h 166"/>
                <a:gd name="T44" fmla="*/ 16317 w 125"/>
                <a:gd name="T45" fmla="*/ 543359 h 166"/>
                <a:gd name="T46" fmla="*/ 16317 w 125"/>
                <a:gd name="T47" fmla="*/ 728926 h 166"/>
                <a:gd name="T48" fmla="*/ 16317 w 125"/>
                <a:gd name="T49" fmla="*/ 871429 h 166"/>
                <a:gd name="T50" fmla="*/ 16317 w 125"/>
                <a:gd name="T51" fmla="*/ 1049248 h 166"/>
                <a:gd name="T52" fmla="*/ 17566 w 125"/>
                <a:gd name="T53" fmla="*/ 1228864 h 166"/>
                <a:gd name="T54" fmla="*/ 16317 w 125"/>
                <a:gd name="T55" fmla="*/ 1248934 h 166"/>
                <a:gd name="T56" fmla="*/ 15431 w 125"/>
                <a:gd name="T57" fmla="*/ 1381071 h 166"/>
                <a:gd name="T58" fmla="*/ 14569 w 125"/>
                <a:gd name="T59" fmla="*/ 1457224 h 166"/>
                <a:gd name="T60" fmla="*/ 13192 w 125"/>
                <a:gd name="T61" fmla="*/ 1601034 h 166"/>
                <a:gd name="T62" fmla="*/ 12302 w 125"/>
                <a:gd name="T63" fmla="*/ 1783102 h 166"/>
                <a:gd name="T64" fmla="*/ 11919 w 125"/>
                <a:gd name="T65" fmla="*/ 1783102 h 166"/>
                <a:gd name="T66" fmla="*/ 10517 w 125"/>
                <a:gd name="T67" fmla="*/ 1656170 h 166"/>
                <a:gd name="T68" fmla="*/ 8698 w 125"/>
                <a:gd name="T69" fmla="*/ 1529462 h 166"/>
                <a:gd name="T70" fmla="*/ 8698 w 125"/>
                <a:gd name="T71" fmla="*/ 1476931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5"/>
                <a:gd name="T109" fmla="*/ 0 h 166"/>
                <a:gd name="T110" fmla="*/ 125 w 125"/>
                <a:gd name="T111" fmla="*/ 166 h 1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5" h="166">
                  <a:moveTo>
                    <a:pt x="59" y="137"/>
                  </a:moveTo>
                  <a:lnTo>
                    <a:pt x="42" y="128"/>
                  </a:lnTo>
                  <a:lnTo>
                    <a:pt x="28" y="119"/>
                  </a:lnTo>
                  <a:lnTo>
                    <a:pt x="16" y="109"/>
                  </a:lnTo>
                  <a:lnTo>
                    <a:pt x="0" y="102"/>
                  </a:lnTo>
                  <a:lnTo>
                    <a:pt x="0" y="81"/>
                  </a:lnTo>
                  <a:lnTo>
                    <a:pt x="12" y="64"/>
                  </a:lnTo>
                  <a:lnTo>
                    <a:pt x="16" y="50"/>
                  </a:lnTo>
                  <a:lnTo>
                    <a:pt x="12" y="36"/>
                  </a:lnTo>
                  <a:lnTo>
                    <a:pt x="7" y="22"/>
                  </a:lnTo>
                  <a:lnTo>
                    <a:pt x="0" y="7"/>
                  </a:lnTo>
                  <a:lnTo>
                    <a:pt x="7" y="0"/>
                  </a:lnTo>
                  <a:lnTo>
                    <a:pt x="19" y="0"/>
                  </a:lnTo>
                  <a:lnTo>
                    <a:pt x="30" y="0"/>
                  </a:lnTo>
                  <a:lnTo>
                    <a:pt x="45" y="3"/>
                  </a:lnTo>
                  <a:lnTo>
                    <a:pt x="64" y="17"/>
                  </a:lnTo>
                  <a:lnTo>
                    <a:pt x="87" y="22"/>
                  </a:lnTo>
                  <a:lnTo>
                    <a:pt x="94" y="15"/>
                  </a:lnTo>
                  <a:lnTo>
                    <a:pt x="111" y="10"/>
                  </a:lnTo>
                  <a:lnTo>
                    <a:pt x="125" y="12"/>
                  </a:lnTo>
                  <a:lnTo>
                    <a:pt x="118" y="22"/>
                  </a:lnTo>
                  <a:lnTo>
                    <a:pt x="111" y="33"/>
                  </a:lnTo>
                  <a:lnTo>
                    <a:pt x="111" y="50"/>
                  </a:lnTo>
                  <a:lnTo>
                    <a:pt x="111" y="67"/>
                  </a:lnTo>
                  <a:lnTo>
                    <a:pt x="111" y="81"/>
                  </a:lnTo>
                  <a:lnTo>
                    <a:pt x="111" y="97"/>
                  </a:lnTo>
                  <a:lnTo>
                    <a:pt x="120" y="114"/>
                  </a:lnTo>
                  <a:lnTo>
                    <a:pt x="111" y="116"/>
                  </a:lnTo>
                  <a:lnTo>
                    <a:pt x="106" y="128"/>
                  </a:lnTo>
                  <a:lnTo>
                    <a:pt x="99" y="135"/>
                  </a:lnTo>
                  <a:lnTo>
                    <a:pt x="90" y="149"/>
                  </a:lnTo>
                  <a:lnTo>
                    <a:pt x="85" y="166"/>
                  </a:lnTo>
                  <a:lnTo>
                    <a:pt x="82" y="166"/>
                  </a:lnTo>
                  <a:lnTo>
                    <a:pt x="71" y="154"/>
                  </a:lnTo>
                  <a:lnTo>
                    <a:pt x="59" y="142"/>
                  </a:lnTo>
                  <a:lnTo>
                    <a:pt x="59" y="137"/>
                  </a:lnTo>
                  <a:close/>
                </a:path>
              </a:pathLst>
            </a:custGeom>
            <a:solidFill>
              <a:srgbClr val="E1E1E1"/>
            </a:solidFill>
            <a:ln w="3175">
              <a:solidFill>
                <a:srgbClr val="000000"/>
              </a:solidFill>
              <a:round/>
              <a:headEnd/>
              <a:tailEnd/>
            </a:ln>
          </p:spPr>
          <p:txBody>
            <a:bodyPr/>
            <a:lstStyle/>
            <a:p>
              <a:endParaRPr lang="en-US"/>
            </a:p>
          </p:txBody>
        </p:sp>
        <p:sp>
          <p:nvSpPr>
            <p:cNvPr id="41088" name="Freeform 3950"/>
            <p:cNvSpPr>
              <a:spLocks/>
            </p:cNvSpPr>
            <p:nvPr/>
          </p:nvSpPr>
          <p:spPr bwMode="auto">
            <a:xfrm>
              <a:off x="5557" y="2580"/>
              <a:ext cx="3" cy="3"/>
            </a:xfrm>
            <a:custGeom>
              <a:avLst/>
              <a:gdLst>
                <a:gd name="T0" fmla="*/ 136216566 w 2"/>
                <a:gd name="T1" fmla="*/ 0 h 2"/>
                <a:gd name="T2" fmla="*/ 0 w 2"/>
                <a:gd name="T3" fmla="*/ 136216566 h 2"/>
                <a:gd name="T4" fmla="*/ 0 w 2"/>
                <a:gd name="T5" fmla="*/ 0 h 2"/>
                <a:gd name="T6" fmla="*/ 13621656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41089" name="Freeform 3951"/>
            <p:cNvSpPr>
              <a:spLocks/>
            </p:cNvSpPr>
            <p:nvPr/>
          </p:nvSpPr>
          <p:spPr bwMode="auto">
            <a:xfrm>
              <a:off x="5563" y="2607"/>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2"/>
                  </a:move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41090" name="Rectangle 3952"/>
            <p:cNvSpPr>
              <a:spLocks noChangeArrowheads="1"/>
            </p:cNvSpPr>
            <p:nvPr/>
          </p:nvSpPr>
          <p:spPr bwMode="auto">
            <a:xfrm>
              <a:off x="5565" y="2616"/>
              <a:ext cx="0" cy="2"/>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en-US" altLang="en-US" sz="1600"/>
            </a:p>
          </p:txBody>
        </p:sp>
        <p:sp>
          <p:nvSpPr>
            <p:cNvPr id="41091" name="Freeform 3953"/>
            <p:cNvSpPr>
              <a:spLocks/>
            </p:cNvSpPr>
            <p:nvPr/>
          </p:nvSpPr>
          <p:spPr bwMode="auto">
            <a:xfrm>
              <a:off x="5567" y="2604"/>
              <a:ext cx="5" cy="3"/>
            </a:xfrm>
            <a:custGeom>
              <a:avLst/>
              <a:gdLst>
                <a:gd name="T0" fmla="*/ 0 w 3"/>
                <a:gd name="T1" fmla="*/ 136216566 h 2"/>
                <a:gd name="T2" fmla="*/ 2147483647 w 3"/>
                <a:gd name="T3" fmla="*/ 0 h 2"/>
                <a:gd name="T4" fmla="*/ 0 w 3"/>
                <a:gd name="T5" fmla="*/ 0 h 2"/>
                <a:gd name="T6" fmla="*/ 0 w 3"/>
                <a:gd name="T7" fmla="*/ 136216566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3" y="0"/>
                  </a:ln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41092" name="Freeform 3954"/>
            <p:cNvSpPr>
              <a:spLocks/>
            </p:cNvSpPr>
            <p:nvPr/>
          </p:nvSpPr>
          <p:spPr bwMode="auto">
            <a:xfrm>
              <a:off x="5563" y="2613"/>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41093" name="Freeform 3955"/>
            <p:cNvSpPr>
              <a:spLocks/>
            </p:cNvSpPr>
            <p:nvPr/>
          </p:nvSpPr>
          <p:spPr bwMode="auto">
            <a:xfrm>
              <a:off x="2564" y="2343"/>
              <a:ext cx="207" cy="208"/>
            </a:xfrm>
            <a:custGeom>
              <a:avLst/>
              <a:gdLst>
                <a:gd name="T0" fmla="*/ 10779 w 187"/>
                <a:gd name="T1" fmla="*/ 1464669 h 168"/>
                <a:gd name="T2" fmla="*/ 9738 w 187"/>
                <a:gd name="T3" fmla="*/ 1517458 h 168"/>
                <a:gd name="T4" fmla="*/ 9271 w 187"/>
                <a:gd name="T5" fmla="*/ 1622820 h 168"/>
                <a:gd name="T6" fmla="*/ 8491 w 187"/>
                <a:gd name="T7" fmla="*/ 1770651 h 168"/>
                <a:gd name="T8" fmla="*/ 8258 w 187"/>
                <a:gd name="T9" fmla="*/ 1938560 h 168"/>
                <a:gd name="T10" fmla="*/ 7566 w 187"/>
                <a:gd name="T11" fmla="*/ 1916874 h 168"/>
                <a:gd name="T12" fmla="*/ 7566 w 187"/>
                <a:gd name="T13" fmla="*/ 2005862 h 168"/>
                <a:gd name="T14" fmla="*/ 6485 w 187"/>
                <a:gd name="T15" fmla="*/ 2005862 h 168"/>
                <a:gd name="T16" fmla="*/ 6175 w 187"/>
                <a:gd name="T17" fmla="*/ 1968081 h 168"/>
                <a:gd name="T18" fmla="*/ 5922 w 187"/>
                <a:gd name="T19" fmla="*/ 2005862 h 168"/>
                <a:gd name="T20" fmla="*/ 5858 w 187"/>
                <a:gd name="T21" fmla="*/ 2005862 h 168"/>
                <a:gd name="T22" fmla="*/ 5578 w 187"/>
                <a:gd name="T23" fmla="*/ 1938560 h 168"/>
                <a:gd name="T24" fmla="*/ 5578 w 187"/>
                <a:gd name="T25" fmla="*/ 2024275 h 168"/>
                <a:gd name="T26" fmla="*/ 5350 w 187"/>
                <a:gd name="T27" fmla="*/ 2005862 h 168"/>
                <a:gd name="T28" fmla="*/ 5350 w 187"/>
                <a:gd name="T29" fmla="*/ 2005862 h 168"/>
                <a:gd name="T30" fmla="*/ 4837 w 187"/>
                <a:gd name="T31" fmla="*/ 2005862 h 168"/>
                <a:gd name="T32" fmla="*/ 4319 w 187"/>
                <a:gd name="T33" fmla="*/ 2024275 h 168"/>
                <a:gd name="T34" fmla="*/ 3567 w 187"/>
                <a:gd name="T35" fmla="*/ 1789820 h 168"/>
                <a:gd name="T36" fmla="*/ 3944 w 187"/>
                <a:gd name="T37" fmla="*/ 1789820 h 168"/>
                <a:gd name="T38" fmla="*/ 3525 w 187"/>
                <a:gd name="T39" fmla="*/ 1770651 h 168"/>
                <a:gd name="T40" fmla="*/ 3567 w 187"/>
                <a:gd name="T41" fmla="*/ 1770651 h 168"/>
                <a:gd name="T42" fmla="*/ 3222 w 187"/>
                <a:gd name="T43" fmla="*/ 1717009 h 168"/>
                <a:gd name="T44" fmla="*/ 1752 w 187"/>
                <a:gd name="T45" fmla="*/ 1604444 h 168"/>
                <a:gd name="T46" fmla="*/ 1167 w 187"/>
                <a:gd name="T47" fmla="*/ 1565760 h 168"/>
                <a:gd name="T48" fmla="*/ 1428 w 187"/>
                <a:gd name="T49" fmla="*/ 1547128 h 168"/>
                <a:gd name="T50" fmla="*/ 0 w 187"/>
                <a:gd name="T51" fmla="*/ 1604444 h 168"/>
                <a:gd name="T52" fmla="*/ 2 w 187"/>
                <a:gd name="T53" fmla="*/ 1310739 h 168"/>
                <a:gd name="T54" fmla="*/ 2 w 187"/>
                <a:gd name="T55" fmla="*/ 1009295 h 168"/>
                <a:gd name="T56" fmla="*/ 1167 w 187"/>
                <a:gd name="T57" fmla="*/ 771752 h 168"/>
                <a:gd name="T58" fmla="*/ 1428 w 187"/>
                <a:gd name="T59" fmla="*/ 568554 h 168"/>
                <a:gd name="T60" fmla="*/ 1167 w 187"/>
                <a:gd name="T61" fmla="*/ 453933 h 168"/>
                <a:gd name="T62" fmla="*/ 1167 w 187"/>
                <a:gd name="T63" fmla="*/ 366638 h 168"/>
                <a:gd name="T64" fmla="*/ 1583 w 187"/>
                <a:gd name="T65" fmla="*/ 237402 h 168"/>
                <a:gd name="T66" fmla="*/ 1939 w 187"/>
                <a:gd name="T67" fmla="*/ 57736 h 168"/>
                <a:gd name="T68" fmla="*/ 3222 w 187"/>
                <a:gd name="T69" fmla="*/ 0 h 168"/>
                <a:gd name="T70" fmla="*/ 4781 w 187"/>
                <a:gd name="T71" fmla="*/ 37665 h 168"/>
                <a:gd name="T72" fmla="*/ 5578 w 187"/>
                <a:gd name="T73" fmla="*/ 154873 h 168"/>
                <a:gd name="T74" fmla="*/ 7140 w 187"/>
                <a:gd name="T75" fmla="*/ 88503 h 168"/>
                <a:gd name="T76" fmla="*/ 8032 w 187"/>
                <a:gd name="T77" fmla="*/ 154873 h 168"/>
                <a:gd name="T78" fmla="*/ 9141 w 187"/>
                <a:gd name="T79" fmla="*/ 207957 h 168"/>
                <a:gd name="T80" fmla="*/ 10472 w 187"/>
                <a:gd name="T81" fmla="*/ 88503 h 168"/>
                <a:gd name="T82" fmla="*/ 12010 w 187"/>
                <a:gd name="T83" fmla="*/ 125090 h 168"/>
                <a:gd name="T84" fmla="*/ 13350 w 187"/>
                <a:gd name="T85" fmla="*/ 154873 h 168"/>
                <a:gd name="T86" fmla="*/ 14792 w 187"/>
                <a:gd name="T87" fmla="*/ 0 h 168"/>
                <a:gd name="T88" fmla="*/ 15487 w 187"/>
                <a:gd name="T89" fmla="*/ 154873 h 168"/>
                <a:gd name="T90" fmla="*/ 15655 w 187"/>
                <a:gd name="T91" fmla="*/ 318774 h 168"/>
                <a:gd name="T92" fmla="*/ 16359 w 187"/>
                <a:gd name="T93" fmla="*/ 366638 h 168"/>
                <a:gd name="T94" fmla="*/ 16105 w 187"/>
                <a:gd name="T95" fmla="*/ 521610 h 168"/>
                <a:gd name="T96" fmla="*/ 14931 w 187"/>
                <a:gd name="T97" fmla="*/ 623338 h 168"/>
                <a:gd name="T98" fmla="*/ 14716 w 187"/>
                <a:gd name="T99" fmla="*/ 799566 h 168"/>
                <a:gd name="T100" fmla="*/ 14113 w 187"/>
                <a:gd name="T101" fmla="*/ 943077 h 168"/>
                <a:gd name="T102" fmla="*/ 13725 w 187"/>
                <a:gd name="T103" fmla="*/ 1112586 h 168"/>
                <a:gd name="T104" fmla="*/ 13137 w 187"/>
                <a:gd name="T105" fmla="*/ 1225639 h 168"/>
                <a:gd name="T106" fmla="*/ 12576 w 187"/>
                <a:gd name="T107" fmla="*/ 1421551 h 168"/>
                <a:gd name="T108" fmla="*/ 11542 w 187"/>
                <a:gd name="T109" fmla="*/ 1565760 h 168"/>
                <a:gd name="T110" fmla="*/ 10779 w 187"/>
                <a:gd name="T111" fmla="*/ 1464669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7"/>
                <a:gd name="T169" fmla="*/ 0 h 168"/>
                <a:gd name="T170" fmla="*/ 187 w 187"/>
                <a:gd name="T171" fmla="*/ 168 h 1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7" h="168">
                  <a:moveTo>
                    <a:pt x="123" y="121"/>
                  </a:moveTo>
                  <a:lnTo>
                    <a:pt x="111" y="126"/>
                  </a:lnTo>
                  <a:lnTo>
                    <a:pt x="106" y="135"/>
                  </a:lnTo>
                  <a:lnTo>
                    <a:pt x="97" y="147"/>
                  </a:lnTo>
                  <a:lnTo>
                    <a:pt x="94" y="161"/>
                  </a:lnTo>
                  <a:lnTo>
                    <a:pt x="87" y="159"/>
                  </a:lnTo>
                  <a:lnTo>
                    <a:pt x="87" y="166"/>
                  </a:lnTo>
                  <a:lnTo>
                    <a:pt x="73" y="166"/>
                  </a:lnTo>
                  <a:lnTo>
                    <a:pt x="71" y="163"/>
                  </a:lnTo>
                  <a:lnTo>
                    <a:pt x="68" y="166"/>
                  </a:lnTo>
                  <a:lnTo>
                    <a:pt x="66" y="166"/>
                  </a:lnTo>
                  <a:lnTo>
                    <a:pt x="64" y="161"/>
                  </a:lnTo>
                  <a:lnTo>
                    <a:pt x="64" y="168"/>
                  </a:lnTo>
                  <a:lnTo>
                    <a:pt x="61" y="166"/>
                  </a:lnTo>
                  <a:lnTo>
                    <a:pt x="56" y="166"/>
                  </a:lnTo>
                  <a:lnTo>
                    <a:pt x="49" y="168"/>
                  </a:lnTo>
                  <a:lnTo>
                    <a:pt x="42" y="149"/>
                  </a:lnTo>
                  <a:lnTo>
                    <a:pt x="45" y="149"/>
                  </a:lnTo>
                  <a:lnTo>
                    <a:pt x="40" y="147"/>
                  </a:lnTo>
                  <a:lnTo>
                    <a:pt x="42" y="147"/>
                  </a:lnTo>
                  <a:lnTo>
                    <a:pt x="38" y="142"/>
                  </a:lnTo>
                  <a:lnTo>
                    <a:pt x="21" y="133"/>
                  </a:lnTo>
                  <a:lnTo>
                    <a:pt x="14" y="130"/>
                  </a:lnTo>
                  <a:lnTo>
                    <a:pt x="16" y="128"/>
                  </a:lnTo>
                  <a:lnTo>
                    <a:pt x="0" y="133"/>
                  </a:lnTo>
                  <a:lnTo>
                    <a:pt x="2" y="109"/>
                  </a:lnTo>
                  <a:lnTo>
                    <a:pt x="2" y="83"/>
                  </a:lnTo>
                  <a:lnTo>
                    <a:pt x="14" y="64"/>
                  </a:lnTo>
                  <a:lnTo>
                    <a:pt x="16" y="48"/>
                  </a:lnTo>
                  <a:lnTo>
                    <a:pt x="14" y="38"/>
                  </a:lnTo>
                  <a:lnTo>
                    <a:pt x="14" y="31"/>
                  </a:lnTo>
                  <a:lnTo>
                    <a:pt x="19" y="19"/>
                  </a:lnTo>
                  <a:lnTo>
                    <a:pt x="23" y="5"/>
                  </a:lnTo>
                  <a:lnTo>
                    <a:pt x="38" y="0"/>
                  </a:lnTo>
                  <a:lnTo>
                    <a:pt x="54" y="3"/>
                  </a:lnTo>
                  <a:lnTo>
                    <a:pt x="64" y="12"/>
                  </a:lnTo>
                  <a:lnTo>
                    <a:pt x="80" y="7"/>
                  </a:lnTo>
                  <a:lnTo>
                    <a:pt x="92" y="12"/>
                  </a:lnTo>
                  <a:lnTo>
                    <a:pt x="104" y="17"/>
                  </a:lnTo>
                  <a:lnTo>
                    <a:pt x="120" y="7"/>
                  </a:lnTo>
                  <a:lnTo>
                    <a:pt x="137" y="10"/>
                  </a:lnTo>
                  <a:lnTo>
                    <a:pt x="153" y="12"/>
                  </a:lnTo>
                  <a:lnTo>
                    <a:pt x="170" y="0"/>
                  </a:lnTo>
                  <a:lnTo>
                    <a:pt x="177" y="12"/>
                  </a:lnTo>
                  <a:lnTo>
                    <a:pt x="179" y="26"/>
                  </a:lnTo>
                  <a:lnTo>
                    <a:pt x="187" y="31"/>
                  </a:lnTo>
                  <a:lnTo>
                    <a:pt x="184" y="43"/>
                  </a:lnTo>
                  <a:lnTo>
                    <a:pt x="172" y="52"/>
                  </a:lnTo>
                  <a:lnTo>
                    <a:pt x="168" y="66"/>
                  </a:lnTo>
                  <a:lnTo>
                    <a:pt x="161" y="78"/>
                  </a:lnTo>
                  <a:lnTo>
                    <a:pt x="156" y="92"/>
                  </a:lnTo>
                  <a:lnTo>
                    <a:pt x="149" y="102"/>
                  </a:lnTo>
                  <a:lnTo>
                    <a:pt x="144" y="118"/>
                  </a:lnTo>
                  <a:lnTo>
                    <a:pt x="132" y="130"/>
                  </a:lnTo>
                  <a:lnTo>
                    <a:pt x="123" y="121"/>
                  </a:lnTo>
                  <a:close/>
                </a:path>
              </a:pathLst>
            </a:custGeom>
            <a:solidFill>
              <a:srgbClr val="E1E1E1"/>
            </a:solidFill>
            <a:ln w="3175">
              <a:solidFill>
                <a:srgbClr val="000000"/>
              </a:solidFill>
              <a:round/>
              <a:headEnd/>
              <a:tailEnd/>
            </a:ln>
          </p:spPr>
          <p:txBody>
            <a:bodyPr/>
            <a:lstStyle/>
            <a:p>
              <a:endParaRPr lang="en-US"/>
            </a:p>
          </p:txBody>
        </p:sp>
        <p:sp>
          <p:nvSpPr>
            <p:cNvPr id="41094" name="Freeform 3956"/>
            <p:cNvSpPr>
              <a:spLocks/>
            </p:cNvSpPr>
            <p:nvPr/>
          </p:nvSpPr>
          <p:spPr bwMode="auto">
            <a:xfrm>
              <a:off x="2529" y="2375"/>
              <a:ext cx="52" cy="135"/>
            </a:xfrm>
            <a:custGeom>
              <a:avLst/>
              <a:gdLst>
                <a:gd name="T0" fmla="*/ 2 w 47"/>
                <a:gd name="T1" fmla="*/ 298200 h 109"/>
                <a:gd name="T2" fmla="*/ 0 w 47"/>
                <a:gd name="T3" fmla="*/ 371942 h 109"/>
                <a:gd name="T4" fmla="*/ 700 w 47"/>
                <a:gd name="T5" fmla="*/ 493639 h 109"/>
                <a:gd name="T6" fmla="*/ 947 w 47"/>
                <a:gd name="T7" fmla="*/ 701676 h 109"/>
                <a:gd name="T8" fmla="*/ 947 w 47"/>
                <a:gd name="T9" fmla="*/ 835499 h 109"/>
                <a:gd name="T10" fmla="*/ 1159 w 47"/>
                <a:gd name="T11" fmla="*/ 1024257 h 109"/>
                <a:gd name="T12" fmla="*/ 1159 w 47"/>
                <a:gd name="T13" fmla="*/ 1195112 h 109"/>
                <a:gd name="T14" fmla="*/ 1159 w 47"/>
                <a:gd name="T15" fmla="*/ 1333087 h 109"/>
                <a:gd name="T16" fmla="*/ 2601 w 47"/>
                <a:gd name="T17" fmla="*/ 1317328 h 109"/>
                <a:gd name="T18" fmla="*/ 2847 w 47"/>
                <a:gd name="T19" fmla="*/ 1024257 h 109"/>
                <a:gd name="T20" fmla="*/ 2847 w 47"/>
                <a:gd name="T21" fmla="*/ 701676 h 109"/>
                <a:gd name="T22" fmla="*/ 3856 w 47"/>
                <a:gd name="T23" fmla="*/ 460662 h 109"/>
                <a:gd name="T24" fmla="*/ 4026 w 47"/>
                <a:gd name="T25" fmla="*/ 267336 h 109"/>
                <a:gd name="T26" fmla="*/ 3856 w 47"/>
                <a:gd name="T27" fmla="*/ 156959 h 109"/>
                <a:gd name="T28" fmla="*/ 2601 w 47"/>
                <a:gd name="T29" fmla="*/ 0 h 109"/>
                <a:gd name="T30" fmla="*/ 2244 w 47"/>
                <a:gd name="T31" fmla="*/ 58121 h 109"/>
                <a:gd name="T32" fmla="*/ 2244 w 47"/>
                <a:gd name="T33" fmla="*/ 89156 h 109"/>
                <a:gd name="T34" fmla="*/ 2244 w 47"/>
                <a:gd name="T35" fmla="*/ 126730 h 109"/>
                <a:gd name="T36" fmla="*/ 2244 w 47"/>
                <a:gd name="T37" fmla="*/ 126730 h 109"/>
                <a:gd name="T38" fmla="*/ 1159 w 47"/>
                <a:gd name="T39" fmla="*/ 209788 h 109"/>
                <a:gd name="T40" fmla="*/ 2 w 47"/>
                <a:gd name="T41" fmla="*/ 298200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109"/>
                <a:gd name="T65" fmla="*/ 47 w 47"/>
                <a:gd name="T66" fmla="*/ 109 h 1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109">
                  <a:moveTo>
                    <a:pt x="2" y="24"/>
                  </a:moveTo>
                  <a:lnTo>
                    <a:pt x="0" y="31"/>
                  </a:lnTo>
                  <a:lnTo>
                    <a:pt x="9" y="40"/>
                  </a:lnTo>
                  <a:lnTo>
                    <a:pt x="12" y="57"/>
                  </a:lnTo>
                  <a:lnTo>
                    <a:pt x="12" y="69"/>
                  </a:lnTo>
                  <a:lnTo>
                    <a:pt x="14" y="83"/>
                  </a:lnTo>
                  <a:lnTo>
                    <a:pt x="14" y="97"/>
                  </a:lnTo>
                  <a:lnTo>
                    <a:pt x="14" y="109"/>
                  </a:lnTo>
                  <a:lnTo>
                    <a:pt x="31" y="107"/>
                  </a:lnTo>
                  <a:lnTo>
                    <a:pt x="33" y="83"/>
                  </a:lnTo>
                  <a:lnTo>
                    <a:pt x="33" y="57"/>
                  </a:lnTo>
                  <a:lnTo>
                    <a:pt x="45" y="38"/>
                  </a:lnTo>
                  <a:lnTo>
                    <a:pt x="47" y="22"/>
                  </a:lnTo>
                  <a:lnTo>
                    <a:pt x="45" y="12"/>
                  </a:lnTo>
                  <a:lnTo>
                    <a:pt x="31" y="0"/>
                  </a:lnTo>
                  <a:lnTo>
                    <a:pt x="26" y="5"/>
                  </a:lnTo>
                  <a:lnTo>
                    <a:pt x="26" y="7"/>
                  </a:lnTo>
                  <a:lnTo>
                    <a:pt x="26" y="10"/>
                  </a:lnTo>
                  <a:lnTo>
                    <a:pt x="14" y="17"/>
                  </a:lnTo>
                  <a:lnTo>
                    <a:pt x="2" y="24"/>
                  </a:lnTo>
                  <a:close/>
                </a:path>
              </a:pathLst>
            </a:custGeom>
            <a:solidFill>
              <a:srgbClr val="0033CC"/>
            </a:solidFill>
            <a:ln w="3175">
              <a:solidFill>
                <a:srgbClr val="000000"/>
              </a:solidFill>
              <a:round/>
              <a:headEnd/>
              <a:tailEnd/>
            </a:ln>
          </p:spPr>
          <p:txBody>
            <a:bodyPr/>
            <a:lstStyle/>
            <a:p>
              <a:endParaRPr lang="en-US"/>
            </a:p>
          </p:txBody>
        </p:sp>
        <p:sp>
          <p:nvSpPr>
            <p:cNvPr id="41095" name="Freeform 3957"/>
            <p:cNvSpPr>
              <a:spLocks/>
            </p:cNvSpPr>
            <p:nvPr/>
          </p:nvSpPr>
          <p:spPr bwMode="auto">
            <a:xfrm>
              <a:off x="2419" y="2314"/>
              <a:ext cx="138" cy="123"/>
            </a:xfrm>
            <a:custGeom>
              <a:avLst/>
              <a:gdLst>
                <a:gd name="T0" fmla="*/ 7875 w 125"/>
                <a:gd name="T1" fmla="*/ 1024217 h 99"/>
                <a:gd name="T2" fmla="*/ 7540 w 125"/>
                <a:gd name="T3" fmla="*/ 1024217 h 99"/>
                <a:gd name="T4" fmla="*/ 6660 w 125"/>
                <a:gd name="T5" fmla="*/ 992906 h 99"/>
                <a:gd name="T6" fmla="*/ 6187 w 125"/>
                <a:gd name="T7" fmla="*/ 992906 h 99"/>
                <a:gd name="T8" fmla="*/ 4734 w 125"/>
                <a:gd name="T9" fmla="*/ 1024217 h 99"/>
                <a:gd name="T10" fmla="*/ 3237 w 125"/>
                <a:gd name="T11" fmla="*/ 1024217 h 99"/>
                <a:gd name="T12" fmla="*/ 3518 w 125"/>
                <a:gd name="T13" fmla="*/ 1215682 h 99"/>
                <a:gd name="T14" fmla="*/ 3518 w 125"/>
                <a:gd name="T15" fmla="*/ 1390017 h 99"/>
                <a:gd name="T16" fmla="*/ 2304 w 125"/>
                <a:gd name="T17" fmla="*/ 1293234 h 99"/>
                <a:gd name="T18" fmla="*/ 1240 w 125"/>
                <a:gd name="T19" fmla="*/ 1367022 h 99"/>
                <a:gd name="T20" fmla="*/ 546 w 125"/>
                <a:gd name="T21" fmla="*/ 1215682 h 99"/>
                <a:gd name="T22" fmla="*/ 0 w 125"/>
                <a:gd name="T23" fmla="*/ 1156246 h 99"/>
                <a:gd name="T24" fmla="*/ 4 w 125"/>
                <a:gd name="T25" fmla="*/ 824370 h 99"/>
                <a:gd name="T26" fmla="*/ 666 w 125"/>
                <a:gd name="T27" fmla="*/ 755666 h 99"/>
                <a:gd name="T28" fmla="*/ 1369 w 125"/>
                <a:gd name="T29" fmla="*/ 650685 h 99"/>
                <a:gd name="T30" fmla="*/ 1620 w 125"/>
                <a:gd name="T31" fmla="*/ 568937 h 99"/>
                <a:gd name="T32" fmla="*/ 1788 w 125"/>
                <a:gd name="T33" fmla="*/ 416705 h 99"/>
                <a:gd name="T34" fmla="*/ 2734 w 125"/>
                <a:gd name="T35" fmla="*/ 485255 h 99"/>
                <a:gd name="T36" fmla="*/ 2734 w 125"/>
                <a:gd name="T37" fmla="*/ 390571 h 99"/>
                <a:gd name="T38" fmla="*/ 3101 w 125"/>
                <a:gd name="T39" fmla="*/ 368574 h 99"/>
                <a:gd name="T40" fmla="*/ 3679 w 125"/>
                <a:gd name="T41" fmla="*/ 230430 h 99"/>
                <a:gd name="T42" fmla="*/ 4173 w 125"/>
                <a:gd name="T43" fmla="*/ 230430 h 99"/>
                <a:gd name="T44" fmla="*/ 4356 w 125"/>
                <a:gd name="T45" fmla="*/ 124502 h 99"/>
                <a:gd name="T46" fmla="*/ 5861 w 125"/>
                <a:gd name="T47" fmla="*/ 0 h 99"/>
                <a:gd name="T48" fmla="*/ 6844 w 125"/>
                <a:gd name="T49" fmla="*/ 2 h 99"/>
                <a:gd name="T50" fmla="*/ 7353 w 125"/>
                <a:gd name="T51" fmla="*/ 230430 h 99"/>
                <a:gd name="T52" fmla="*/ 8228 w 125"/>
                <a:gd name="T53" fmla="*/ 416705 h 99"/>
                <a:gd name="T54" fmla="*/ 8118 w 125"/>
                <a:gd name="T55" fmla="*/ 416705 h 99"/>
                <a:gd name="T56" fmla="*/ 7875 w 125"/>
                <a:gd name="T57" fmla="*/ 485255 h 99"/>
                <a:gd name="T58" fmla="*/ 8707 w 125"/>
                <a:gd name="T59" fmla="*/ 594105 h 99"/>
                <a:gd name="T60" fmla="*/ 9190 w 125"/>
                <a:gd name="T61" fmla="*/ 594105 h 99"/>
                <a:gd name="T62" fmla="*/ 9338 w 125"/>
                <a:gd name="T63" fmla="*/ 650685 h 99"/>
                <a:gd name="T64" fmla="*/ 9613 w 125"/>
                <a:gd name="T65" fmla="*/ 787554 h 99"/>
                <a:gd name="T66" fmla="*/ 9613 w 125"/>
                <a:gd name="T67" fmla="*/ 824370 h 99"/>
                <a:gd name="T68" fmla="*/ 9613 w 125"/>
                <a:gd name="T69" fmla="*/ 824370 h 99"/>
                <a:gd name="T70" fmla="*/ 8707 w 125"/>
                <a:gd name="T71" fmla="*/ 930637 h 99"/>
                <a:gd name="T72" fmla="*/ 7875 w 125"/>
                <a:gd name="T73" fmla="*/ 1024217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5"/>
                <a:gd name="T112" fmla="*/ 0 h 99"/>
                <a:gd name="T113" fmla="*/ 125 w 125"/>
                <a:gd name="T114" fmla="*/ 99 h 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5" h="99">
                  <a:moveTo>
                    <a:pt x="101" y="73"/>
                  </a:moveTo>
                  <a:lnTo>
                    <a:pt x="97" y="73"/>
                  </a:lnTo>
                  <a:lnTo>
                    <a:pt x="85" y="71"/>
                  </a:lnTo>
                  <a:lnTo>
                    <a:pt x="80" y="71"/>
                  </a:lnTo>
                  <a:lnTo>
                    <a:pt x="61" y="73"/>
                  </a:lnTo>
                  <a:lnTo>
                    <a:pt x="42" y="73"/>
                  </a:lnTo>
                  <a:lnTo>
                    <a:pt x="45" y="87"/>
                  </a:lnTo>
                  <a:lnTo>
                    <a:pt x="45" y="99"/>
                  </a:lnTo>
                  <a:lnTo>
                    <a:pt x="30" y="92"/>
                  </a:lnTo>
                  <a:lnTo>
                    <a:pt x="16" y="97"/>
                  </a:lnTo>
                  <a:lnTo>
                    <a:pt x="7" y="87"/>
                  </a:lnTo>
                  <a:lnTo>
                    <a:pt x="0" y="82"/>
                  </a:lnTo>
                  <a:lnTo>
                    <a:pt x="4" y="59"/>
                  </a:lnTo>
                  <a:lnTo>
                    <a:pt x="9" y="54"/>
                  </a:lnTo>
                  <a:lnTo>
                    <a:pt x="18" y="47"/>
                  </a:lnTo>
                  <a:lnTo>
                    <a:pt x="21" y="40"/>
                  </a:lnTo>
                  <a:lnTo>
                    <a:pt x="23" y="30"/>
                  </a:lnTo>
                  <a:lnTo>
                    <a:pt x="35" y="35"/>
                  </a:lnTo>
                  <a:lnTo>
                    <a:pt x="35" y="28"/>
                  </a:lnTo>
                  <a:lnTo>
                    <a:pt x="40" y="26"/>
                  </a:lnTo>
                  <a:lnTo>
                    <a:pt x="47" y="16"/>
                  </a:lnTo>
                  <a:lnTo>
                    <a:pt x="54" y="16"/>
                  </a:lnTo>
                  <a:lnTo>
                    <a:pt x="56" y="9"/>
                  </a:lnTo>
                  <a:lnTo>
                    <a:pt x="75" y="0"/>
                  </a:lnTo>
                  <a:lnTo>
                    <a:pt x="89" y="2"/>
                  </a:lnTo>
                  <a:lnTo>
                    <a:pt x="94" y="16"/>
                  </a:lnTo>
                  <a:lnTo>
                    <a:pt x="106" y="30"/>
                  </a:lnTo>
                  <a:lnTo>
                    <a:pt x="104" y="30"/>
                  </a:lnTo>
                  <a:lnTo>
                    <a:pt x="101" y="35"/>
                  </a:lnTo>
                  <a:lnTo>
                    <a:pt x="113" y="42"/>
                  </a:lnTo>
                  <a:lnTo>
                    <a:pt x="118" y="42"/>
                  </a:lnTo>
                  <a:lnTo>
                    <a:pt x="120" y="47"/>
                  </a:lnTo>
                  <a:lnTo>
                    <a:pt x="125" y="56"/>
                  </a:lnTo>
                  <a:lnTo>
                    <a:pt x="125" y="59"/>
                  </a:lnTo>
                  <a:lnTo>
                    <a:pt x="113" y="66"/>
                  </a:lnTo>
                  <a:lnTo>
                    <a:pt x="101" y="73"/>
                  </a:lnTo>
                  <a:close/>
                </a:path>
              </a:pathLst>
            </a:custGeom>
            <a:solidFill>
              <a:srgbClr val="0033CC"/>
            </a:solidFill>
            <a:ln w="3175">
              <a:solidFill>
                <a:srgbClr val="000000"/>
              </a:solidFill>
              <a:round/>
              <a:headEnd/>
              <a:tailEnd/>
            </a:ln>
          </p:spPr>
          <p:txBody>
            <a:bodyPr/>
            <a:lstStyle/>
            <a:p>
              <a:endParaRPr lang="en-US"/>
            </a:p>
          </p:txBody>
        </p:sp>
        <p:sp>
          <p:nvSpPr>
            <p:cNvPr id="41096" name="Freeform 3958"/>
            <p:cNvSpPr>
              <a:spLocks/>
            </p:cNvSpPr>
            <p:nvPr/>
          </p:nvSpPr>
          <p:spPr bwMode="auto">
            <a:xfrm>
              <a:off x="2666" y="2358"/>
              <a:ext cx="135" cy="251"/>
            </a:xfrm>
            <a:custGeom>
              <a:avLst/>
              <a:gdLst>
                <a:gd name="T0" fmla="*/ 13713 w 121"/>
                <a:gd name="T1" fmla="*/ 617953 h 203"/>
                <a:gd name="T2" fmla="*/ 11502 w 121"/>
                <a:gd name="T3" fmla="*/ 617953 h 203"/>
                <a:gd name="T4" fmla="*/ 10522 w 121"/>
                <a:gd name="T5" fmla="*/ 663069 h 203"/>
                <a:gd name="T6" fmla="*/ 12267 w 121"/>
                <a:gd name="T7" fmla="*/ 884020 h 203"/>
                <a:gd name="T8" fmla="*/ 13608 w 121"/>
                <a:gd name="T9" fmla="*/ 1127702 h 203"/>
                <a:gd name="T10" fmla="*/ 12564 w 121"/>
                <a:gd name="T11" fmla="*/ 1295277 h 203"/>
                <a:gd name="T12" fmla="*/ 11502 w 121"/>
                <a:gd name="T13" fmla="*/ 1480555 h 203"/>
                <a:gd name="T14" fmla="*/ 12267 w 121"/>
                <a:gd name="T15" fmla="*/ 1751571 h 203"/>
                <a:gd name="T16" fmla="*/ 13608 w 121"/>
                <a:gd name="T17" fmla="*/ 1884617 h 203"/>
                <a:gd name="T18" fmla="*/ 14333 w 121"/>
                <a:gd name="T19" fmla="*/ 2015934 h 203"/>
                <a:gd name="T20" fmla="*/ 14956 w 121"/>
                <a:gd name="T21" fmla="*/ 2208114 h 203"/>
                <a:gd name="T22" fmla="*/ 14612 w 121"/>
                <a:gd name="T23" fmla="*/ 2306163 h 203"/>
                <a:gd name="T24" fmla="*/ 12847 w 121"/>
                <a:gd name="T25" fmla="*/ 2263497 h 203"/>
                <a:gd name="T26" fmla="*/ 11120 w 121"/>
                <a:gd name="T27" fmla="*/ 2223037 h 203"/>
                <a:gd name="T28" fmla="*/ 9431 w 121"/>
                <a:gd name="T29" fmla="*/ 2223037 h 203"/>
                <a:gd name="T30" fmla="*/ 7432 w 121"/>
                <a:gd name="T31" fmla="*/ 2223037 h 203"/>
                <a:gd name="T32" fmla="*/ 5484 w 121"/>
                <a:gd name="T33" fmla="*/ 2223037 h 203"/>
                <a:gd name="T34" fmla="*/ 4080 w 121"/>
                <a:gd name="T35" fmla="*/ 2208114 h 203"/>
                <a:gd name="T36" fmla="*/ 2548 w 121"/>
                <a:gd name="T37" fmla="*/ 2208114 h 203"/>
                <a:gd name="T38" fmla="*/ 2548 w 121"/>
                <a:gd name="T39" fmla="*/ 1978597 h 203"/>
                <a:gd name="T40" fmla="*/ 2037 w 121"/>
                <a:gd name="T41" fmla="*/ 1884617 h 203"/>
                <a:gd name="T42" fmla="*/ 2037 w 121"/>
                <a:gd name="T43" fmla="*/ 1830637 h 203"/>
                <a:gd name="T44" fmla="*/ 852 w 121"/>
                <a:gd name="T45" fmla="*/ 1830637 h 203"/>
                <a:gd name="T46" fmla="*/ 2 w 121"/>
                <a:gd name="T47" fmla="*/ 1724050 h 203"/>
                <a:gd name="T48" fmla="*/ 0 w 121"/>
                <a:gd name="T49" fmla="*/ 1724050 h 203"/>
                <a:gd name="T50" fmla="*/ 2 w 121"/>
                <a:gd name="T51" fmla="*/ 1699676 h 203"/>
                <a:gd name="T52" fmla="*/ 685 w 121"/>
                <a:gd name="T53" fmla="*/ 1532463 h 203"/>
                <a:gd name="T54" fmla="*/ 1826 w 121"/>
                <a:gd name="T55" fmla="*/ 1397322 h 203"/>
                <a:gd name="T56" fmla="*/ 2284 w 121"/>
                <a:gd name="T57" fmla="*/ 1295277 h 203"/>
                <a:gd name="T58" fmla="*/ 3928 w 121"/>
                <a:gd name="T59" fmla="*/ 1239402 h 203"/>
                <a:gd name="T60" fmla="*/ 4915 w 121"/>
                <a:gd name="T61" fmla="*/ 1347183 h 203"/>
                <a:gd name="T62" fmla="*/ 6433 w 121"/>
                <a:gd name="T63" fmla="*/ 1197724 h 203"/>
                <a:gd name="T64" fmla="*/ 7055 w 121"/>
                <a:gd name="T65" fmla="*/ 1013711 h 203"/>
                <a:gd name="T66" fmla="*/ 7871 w 121"/>
                <a:gd name="T67" fmla="*/ 912046 h 203"/>
                <a:gd name="T68" fmla="*/ 8498 w 121"/>
                <a:gd name="T69" fmla="*/ 754403 h 203"/>
                <a:gd name="T70" fmla="*/ 9431 w 121"/>
                <a:gd name="T71" fmla="*/ 617953 h 203"/>
                <a:gd name="T72" fmla="*/ 9855 w 121"/>
                <a:gd name="T73" fmla="*/ 455037 h 203"/>
                <a:gd name="T74" fmla="*/ 11502 w 121"/>
                <a:gd name="T75" fmla="*/ 350202 h 203"/>
                <a:gd name="T76" fmla="*/ 11739 w 121"/>
                <a:gd name="T77" fmla="*/ 211124 h 203"/>
                <a:gd name="T78" fmla="*/ 10683 w 121"/>
                <a:gd name="T79" fmla="*/ 157456 h 203"/>
                <a:gd name="T80" fmla="*/ 10522 w 121"/>
                <a:gd name="T81" fmla="*/ 0 h 203"/>
                <a:gd name="T82" fmla="*/ 11502 w 121"/>
                <a:gd name="T83" fmla="*/ 0 h 203"/>
                <a:gd name="T84" fmla="*/ 12267 w 121"/>
                <a:gd name="T85" fmla="*/ 211124 h 203"/>
                <a:gd name="T86" fmla="*/ 12564 w 121"/>
                <a:gd name="T87" fmla="*/ 433008 h 203"/>
                <a:gd name="T88" fmla="*/ 13713 w 121"/>
                <a:gd name="T89" fmla="*/ 617953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1"/>
                <a:gd name="T136" fmla="*/ 0 h 203"/>
                <a:gd name="T137" fmla="*/ 121 w 121"/>
                <a:gd name="T138" fmla="*/ 203 h 2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1" h="203">
                  <a:moveTo>
                    <a:pt x="111" y="54"/>
                  </a:moveTo>
                  <a:lnTo>
                    <a:pt x="92" y="54"/>
                  </a:lnTo>
                  <a:lnTo>
                    <a:pt x="85" y="59"/>
                  </a:lnTo>
                  <a:lnTo>
                    <a:pt x="99" y="78"/>
                  </a:lnTo>
                  <a:lnTo>
                    <a:pt x="109" y="99"/>
                  </a:lnTo>
                  <a:lnTo>
                    <a:pt x="102" y="114"/>
                  </a:lnTo>
                  <a:lnTo>
                    <a:pt x="92" y="130"/>
                  </a:lnTo>
                  <a:lnTo>
                    <a:pt x="99" y="154"/>
                  </a:lnTo>
                  <a:lnTo>
                    <a:pt x="109" y="166"/>
                  </a:lnTo>
                  <a:lnTo>
                    <a:pt x="116" y="177"/>
                  </a:lnTo>
                  <a:lnTo>
                    <a:pt x="121" y="194"/>
                  </a:lnTo>
                  <a:lnTo>
                    <a:pt x="118" y="203"/>
                  </a:lnTo>
                  <a:lnTo>
                    <a:pt x="104" y="199"/>
                  </a:lnTo>
                  <a:lnTo>
                    <a:pt x="90" y="196"/>
                  </a:lnTo>
                  <a:lnTo>
                    <a:pt x="76" y="196"/>
                  </a:lnTo>
                  <a:lnTo>
                    <a:pt x="59" y="196"/>
                  </a:lnTo>
                  <a:lnTo>
                    <a:pt x="45" y="196"/>
                  </a:lnTo>
                  <a:lnTo>
                    <a:pt x="33" y="194"/>
                  </a:lnTo>
                  <a:lnTo>
                    <a:pt x="21" y="194"/>
                  </a:lnTo>
                  <a:lnTo>
                    <a:pt x="21" y="173"/>
                  </a:lnTo>
                  <a:lnTo>
                    <a:pt x="16" y="166"/>
                  </a:lnTo>
                  <a:lnTo>
                    <a:pt x="16" y="161"/>
                  </a:lnTo>
                  <a:lnTo>
                    <a:pt x="7" y="161"/>
                  </a:lnTo>
                  <a:lnTo>
                    <a:pt x="2" y="151"/>
                  </a:lnTo>
                  <a:lnTo>
                    <a:pt x="0" y="151"/>
                  </a:lnTo>
                  <a:lnTo>
                    <a:pt x="2" y="149"/>
                  </a:lnTo>
                  <a:lnTo>
                    <a:pt x="5" y="135"/>
                  </a:lnTo>
                  <a:lnTo>
                    <a:pt x="14" y="123"/>
                  </a:lnTo>
                  <a:lnTo>
                    <a:pt x="19" y="114"/>
                  </a:lnTo>
                  <a:lnTo>
                    <a:pt x="31" y="109"/>
                  </a:lnTo>
                  <a:lnTo>
                    <a:pt x="40" y="118"/>
                  </a:lnTo>
                  <a:lnTo>
                    <a:pt x="52" y="106"/>
                  </a:lnTo>
                  <a:lnTo>
                    <a:pt x="57" y="90"/>
                  </a:lnTo>
                  <a:lnTo>
                    <a:pt x="64" y="80"/>
                  </a:lnTo>
                  <a:lnTo>
                    <a:pt x="69" y="66"/>
                  </a:lnTo>
                  <a:lnTo>
                    <a:pt x="76" y="54"/>
                  </a:lnTo>
                  <a:lnTo>
                    <a:pt x="80" y="40"/>
                  </a:lnTo>
                  <a:lnTo>
                    <a:pt x="92" y="31"/>
                  </a:lnTo>
                  <a:lnTo>
                    <a:pt x="95" y="19"/>
                  </a:lnTo>
                  <a:lnTo>
                    <a:pt x="87" y="14"/>
                  </a:lnTo>
                  <a:lnTo>
                    <a:pt x="85" y="0"/>
                  </a:lnTo>
                  <a:lnTo>
                    <a:pt x="92" y="0"/>
                  </a:lnTo>
                  <a:lnTo>
                    <a:pt x="99" y="19"/>
                  </a:lnTo>
                  <a:lnTo>
                    <a:pt x="102" y="38"/>
                  </a:lnTo>
                  <a:lnTo>
                    <a:pt x="111" y="54"/>
                  </a:lnTo>
                  <a:close/>
                </a:path>
              </a:pathLst>
            </a:custGeom>
            <a:solidFill>
              <a:srgbClr val="0033CC"/>
            </a:solidFill>
            <a:ln w="3175">
              <a:solidFill>
                <a:srgbClr val="000000"/>
              </a:solidFill>
              <a:round/>
              <a:headEnd/>
              <a:tailEnd/>
            </a:ln>
          </p:spPr>
          <p:txBody>
            <a:bodyPr/>
            <a:lstStyle/>
            <a:p>
              <a:endParaRPr lang="en-US"/>
            </a:p>
          </p:txBody>
        </p:sp>
        <p:sp>
          <p:nvSpPr>
            <p:cNvPr id="41097" name="Freeform 3959"/>
            <p:cNvSpPr>
              <a:spLocks/>
            </p:cNvSpPr>
            <p:nvPr/>
          </p:nvSpPr>
          <p:spPr bwMode="auto">
            <a:xfrm>
              <a:off x="2769" y="2408"/>
              <a:ext cx="230" cy="190"/>
            </a:xfrm>
            <a:custGeom>
              <a:avLst/>
              <a:gdLst>
                <a:gd name="T0" fmla="*/ 9595 w 206"/>
                <a:gd name="T1" fmla="*/ 441386 h 154"/>
                <a:gd name="T2" fmla="*/ 8998 w 206"/>
                <a:gd name="T3" fmla="*/ 368441 h 154"/>
                <a:gd name="T4" fmla="*/ 11752 w 206"/>
                <a:gd name="T5" fmla="*/ 323159 h 154"/>
                <a:gd name="T6" fmla="*/ 13355 w 206"/>
                <a:gd name="T7" fmla="*/ 173429 h 154"/>
                <a:gd name="T8" fmla="*/ 14911 w 206"/>
                <a:gd name="T9" fmla="*/ 32304 h 154"/>
                <a:gd name="T10" fmla="*/ 16855 w 206"/>
                <a:gd name="T11" fmla="*/ 0 h 154"/>
                <a:gd name="T12" fmla="*/ 17538 w 206"/>
                <a:gd name="T13" fmla="*/ 125147 h 154"/>
                <a:gd name="T14" fmla="*/ 18724 w 206"/>
                <a:gd name="T15" fmla="*/ 227336 h 154"/>
                <a:gd name="T16" fmla="*/ 18222 w 206"/>
                <a:gd name="T17" fmla="*/ 398703 h 154"/>
                <a:gd name="T18" fmla="*/ 19664 w 206"/>
                <a:gd name="T19" fmla="*/ 441386 h 154"/>
                <a:gd name="T20" fmla="*/ 19859 w 206"/>
                <a:gd name="T21" fmla="*/ 495777 h 154"/>
                <a:gd name="T22" fmla="*/ 21728 w 206"/>
                <a:gd name="T23" fmla="*/ 586519 h 154"/>
                <a:gd name="T24" fmla="*/ 21959 w 206"/>
                <a:gd name="T25" fmla="*/ 661122 h 154"/>
                <a:gd name="T26" fmla="*/ 24108 w 206"/>
                <a:gd name="T27" fmla="*/ 801799 h 154"/>
                <a:gd name="T28" fmla="*/ 24756 w 206"/>
                <a:gd name="T29" fmla="*/ 912791 h 154"/>
                <a:gd name="T30" fmla="*/ 26060 w 206"/>
                <a:gd name="T31" fmla="*/ 1034816 h 154"/>
                <a:gd name="T32" fmla="*/ 26275 w 206"/>
                <a:gd name="T33" fmla="*/ 1073667 h 154"/>
                <a:gd name="T34" fmla="*/ 25210 w 206"/>
                <a:gd name="T35" fmla="*/ 1053253 h 154"/>
                <a:gd name="T36" fmla="*/ 23693 w 206"/>
                <a:gd name="T37" fmla="*/ 1053253 h 154"/>
                <a:gd name="T38" fmla="*/ 21959 w 206"/>
                <a:gd name="T39" fmla="*/ 1034816 h 154"/>
                <a:gd name="T40" fmla="*/ 21221 w 206"/>
                <a:gd name="T41" fmla="*/ 1106348 h 154"/>
                <a:gd name="T42" fmla="*/ 19859 w 206"/>
                <a:gd name="T43" fmla="*/ 1106348 h 154"/>
                <a:gd name="T44" fmla="*/ 17787 w 206"/>
                <a:gd name="T45" fmla="*/ 1148729 h 154"/>
                <a:gd name="T46" fmla="*/ 16855 w 206"/>
                <a:gd name="T47" fmla="*/ 1126171 h 154"/>
                <a:gd name="T48" fmla="*/ 15967 w 206"/>
                <a:gd name="T49" fmla="*/ 1249483 h 154"/>
                <a:gd name="T50" fmla="*/ 14128 w 206"/>
                <a:gd name="T51" fmla="*/ 1194942 h 154"/>
                <a:gd name="T52" fmla="*/ 12049 w 206"/>
                <a:gd name="T53" fmla="*/ 1148729 h 154"/>
                <a:gd name="T54" fmla="*/ 9983 w 206"/>
                <a:gd name="T55" fmla="*/ 1053253 h 154"/>
                <a:gd name="T56" fmla="*/ 8594 w 206"/>
                <a:gd name="T57" fmla="*/ 1220482 h 154"/>
                <a:gd name="T58" fmla="*/ 8594 w 206"/>
                <a:gd name="T59" fmla="*/ 1368466 h 154"/>
                <a:gd name="T60" fmla="*/ 6945 w 206"/>
                <a:gd name="T61" fmla="*/ 1336222 h 154"/>
                <a:gd name="T62" fmla="*/ 5535 w 206"/>
                <a:gd name="T63" fmla="*/ 1336222 h 154"/>
                <a:gd name="T64" fmla="*/ 4160 w 206"/>
                <a:gd name="T65" fmla="*/ 1393849 h 154"/>
                <a:gd name="T66" fmla="*/ 3703 w 206"/>
                <a:gd name="T67" fmla="*/ 1590727 h 154"/>
                <a:gd name="T68" fmla="*/ 2989 w 206"/>
                <a:gd name="T69" fmla="*/ 1417263 h 154"/>
                <a:gd name="T70" fmla="*/ 2134 w 206"/>
                <a:gd name="T71" fmla="*/ 1299468 h 154"/>
                <a:gd name="T72" fmla="*/ 884 w 206"/>
                <a:gd name="T73" fmla="*/ 1179573 h 154"/>
                <a:gd name="T74" fmla="*/ 0 w 206"/>
                <a:gd name="T75" fmla="*/ 931075 h 154"/>
                <a:gd name="T76" fmla="*/ 1230 w 206"/>
                <a:gd name="T77" fmla="*/ 759318 h 154"/>
                <a:gd name="T78" fmla="*/ 2134 w 206"/>
                <a:gd name="T79" fmla="*/ 611673 h 154"/>
                <a:gd name="T80" fmla="*/ 4003 w 206"/>
                <a:gd name="T81" fmla="*/ 571703 h 154"/>
                <a:gd name="T82" fmla="*/ 4616 w 206"/>
                <a:gd name="T83" fmla="*/ 586519 h 154"/>
                <a:gd name="T84" fmla="*/ 5535 w 206"/>
                <a:gd name="T85" fmla="*/ 571703 h 154"/>
                <a:gd name="T86" fmla="*/ 8594 w 206"/>
                <a:gd name="T87" fmla="*/ 515722 h 154"/>
                <a:gd name="T88" fmla="*/ 9595 w 206"/>
                <a:gd name="T89" fmla="*/ 441386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6"/>
                <a:gd name="T136" fmla="*/ 0 h 154"/>
                <a:gd name="T137" fmla="*/ 206 w 206"/>
                <a:gd name="T138" fmla="*/ 154 h 1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6" h="154">
                  <a:moveTo>
                    <a:pt x="74" y="43"/>
                  </a:moveTo>
                  <a:lnTo>
                    <a:pt x="71" y="36"/>
                  </a:lnTo>
                  <a:lnTo>
                    <a:pt x="92" y="31"/>
                  </a:lnTo>
                  <a:lnTo>
                    <a:pt x="104" y="17"/>
                  </a:lnTo>
                  <a:lnTo>
                    <a:pt x="116" y="3"/>
                  </a:lnTo>
                  <a:lnTo>
                    <a:pt x="133" y="0"/>
                  </a:lnTo>
                  <a:lnTo>
                    <a:pt x="137" y="12"/>
                  </a:lnTo>
                  <a:lnTo>
                    <a:pt x="147" y="22"/>
                  </a:lnTo>
                  <a:lnTo>
                    <a:pt x="142" y="38"/>
                  </a:lnTo>
                  <a:lnTo>
                    <a:pt x="154" y="43"/>
                  </a:lnTo>
                  <a:lnTo>
                    <a:pt x="156" y="48"/>
                  </a:lnTo>
                  <a:lnTo>
                    <a:pt x="170" y="57"/>
                  </a:lnTo>
                  <a:lnTo>
                    <a:pt x="173" y="64"/>
                  </a:lnTo>
                  <a:lnTo>
                    <a:pt x="189" y="78"/>
                  </a:lnTo>
                  <a:lnTo>
                    <a:pt x="194" y="88"/>
                  </a:lnTo>
                  <a:lnTo>
                    <a:pt x="204" y="100"/>
                  </a:lnTo>
                  <a:lnTo>
                    <a:pt x="206" y="104"/>
                  </a:lnTo>
                  <a:lnTo>
                    <a:pt x="197" y="102"/>
                  </a:lnTo>
                  <a:lnTo>
                    <a:pt x="185" y="102"/>
                  </a:lnTo>
                  <a:lnTo>
                    <a:pt x="173" y="100"/>
                  </a:lnTo>
                  <a:lnTo>
                    <a:pt x="166" y="107"/>
                  </a:lnTo>
                  <a:lnTo>
                    <a:pt x="156" y="107"/>
                  </a:lnTo>
                  <a:lnTo>
                    <a:pt x="140" y="111"/>
                  </a:lnTo>
                  <a:lnTo>
                    <a:pt x="133" y="109"/>
                  </a:lnTo>
                  <a:lnTo>
                    <a:pt x="126" y="121"/>
                  </a:lnTo>
                  <a:lnTo>
                    <a:pt x="111" y="116"/>
                  </a:lnTo>
                  <a:lnTo>
                    <a:pt x="95" y="111"/>
                  </a:lnTo>
                  <a:lnTo>
                    <a:pt x="78" y="102"/>
                  </a:lnTo>
                  <a:lnTo>
                    <a:pt x="66" y="118"/>
                  </a:lnTo>
                  <a:lnTo>
                    <a:pt x="66" y="133"/>
                  </a:lnTo>
                  <a:lnTo>
                    <a:pt x="55" y="130"/>
                  </a:lnTo>
                  <a:lnTo>
                    <a:pt x="43" y="130"/>
                  </a:lnTo>
                  <a:lnTo>
                    <a:pt x="33" y="135"/>
                  </a:lnTo>
                  <a:lnTo>
                    <a:pt x="29" y="154"/>
                  </a:lnTo>
                  <a:lnTo>
                    <a:pt x="24" y="137"/>
                  </a:lnTo>
                  <a:lnTo>
                    <a:pt x="17" y="126"/>
                  </a:lnTo>
                  <a:lnTo>
                    <a:pt x="7" y="114"/>
                  </a:lnTo>
                  <a:lnTo>
                    <a:pt x="0" y="90"/>
                  </a:lnTo>
                  <a:lnTo>
                    <a:pt x="10" y="74"/>
                  </a:lnTo>
                  <a:lnTo>
                    <a:pt x="17" y="59"/>
                  </a:lnTo>
                  <a:lnTo>
                    <a:pt x="31" y="55"/>
                  </a:lnTo>
                  <a:lnTo>
                    <a:pt x="36" y="57"/>
                  </a:lnTo>
                  <a:lnTo>
                    <a:pt x="43" y="55"/>
                  </a:lnTo>
                  <a:lnTo>
                    <a:pt x="66" y="50"/>
                  </a:lnTo>
                  <a:lnTo>
                    <a:pt x="74" y="43"/>
                  </a:lnTo>
                  <a:close/>
                </a:path>
              </a:pathLst>
            </a:custGeom>
            <a:solidFill>
              <a:srgbClr val="0033CC"/>
            </a:solidFill>
            <a:ln w="3175">
              <a:solidFill>
                <a:srgbClr val="000000"/>
              </a:solidFill>
              <a:round/>
              <a:headEnd/>
              <a:tailEnd/>
            </a:ln>
          </p:spPr>
          <p:txBody>
            <a:bodyPr/>
            <a:lstStyle/>
            <a:p>
              <a:endParaRPr lang="en-US"/>
            </a:p>
          </p:txBody>
        </p:sp>
        <p:sp>
          <p:nvSpPr>
            <p:cNvPr id="41098" name="Freeform 3960"/>
            <p:cNvSpPr>
              <a:spLocks/>
            </p:cNvSpPr>
            <p:nvPr/>
          </p:nvSpPr>
          <p:spPr bwMode="auto">
            <a:xfrm>
              <a:off x="2223" y="2343"/>
              <a:ext cx="48" cy="15"/>
            </a:xfrm>
            <a:custGeom>
              <a:avLst/>
              <a:gdLst>
                <a:gd name="T0" fmla="*/ 2 w 44"/>
                <a:gd name="T1" fmla="*/ 96399 h 12"/>
                <a:gd name="T2" fmla="*/ 0 w 44"/>
                <a:gd name="T3" fmla="*/ 233194 h 12"/>
                <a:gd name="T4" fmla="*/ 470 w 44"/>
                <a:gd name="T5" fmla="*/ 140076 h 12"/>
                <a:gd name="T6" fmla="*/ 1031 w 44"/>
                <a:gd name="T7" fmla="*/ 96399 h 12"/>
                <a:gd name="T8" fmla="*/ 2011 w 44"/>
                <a:gd name="T9" fmla="*/ 140076 h 12"/>
                <a:gd name="T10" fmla="*/ 1941 w 44"/>
                <a:gd name="T11" fmla="*/ 96399 h 12"/>
                <a:gd name="T12" fmla="*/ 945 w 44"/>
                <a:gd name="T13" fmla="*/ 0 h 12"/>
                <a:gd name="T14" fmla="*/ 945 w 44"/>
                <a:gd name="T15" fmla="*/ 96399 h 12"/>
                <a:gd name="T16" fmla="*/ 4 w 44"/>
                <a:gd name="T17" fmla="*/ 96399 h 12"/>
                <a:gd name="T18" fmla="*/ 4 w 44"/>
                <a:gd name="T19" fmla="*/ 96399 h 12"/>
                <a:gd name="T20" fmla="*/ 842 w 44"/>
                <a:gd name="T21" fmla="*/ 96399 h 12"/>
                <a:gd name="T22" fmla="*/ 395 w 44"/>
                <a:gd name="T23" fmla="*/ 188280 h 12"/>
                <a:gd name="T24" fmla="*/ 2 w 44"/>
                <a:gd name="T25" fmla="*/ 96399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12"/>
                <a:gd name="T41" fmla="*/ 44 w 44"/>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12">
                  <a:moveTo>
                    <a:pt x="2" y="5"/>
                  </a:moveTo>
                  <a:lnTo>
                    <a:pt x="0" y="12"/>
                  </a:lnTo>
                  <a:lnTo>
                    <a:pt x="11" y="7"/>
                  </a:lnTo>
                  <a:lnTo>
                    <a:pt x="23" y="5"/>
                  </a:lnTo>
                  <a:lnTo>
                    <a:pt x="44" y="7"/>
                  </a:lnTo>
                  <a:lnTo>
                    <a:pt x="42" y="5"/>
                  </a:lnTo>
                  <a:lnTo>
                    <a:pt x="21" y="0"/>
                  </a:lnTo>
                  <a:lnTo>
                    <a:pt x="21" y="5"/>
                  </a:lnTo>
                  <a:lnTo>
                    <a:pt x="4" y="5"/>
                  </a:lnTo>
                  <a:lnTo>
                    <a:pt x="18" y="5"/>
                  </a:lnTo>
                  <a:lnTo>
                    <a:pt x="9" y="10"/>
                  </a:lnTo>
                  <a:lnTo>
                    <a:pt x="2" y="5"/>
                  </a:lnTo>
                  <a:close/>
                </a:path>
              </a:pathLst>
            </a:custGeom>
            <a:solidFill>
              <a:srgbClr val="E1E1E1"/>
            </a:solidFill>
            <a:ln w="3175">
              <a:solidFill>
                <a:srgbClr val="000000"/>
              </a:solidFill>
              <a:round/>
              <a:headEnd/>
              <a:tailEnd/>
            </a:ln>
          </p:spPr>
          <p:txBody>
            <a:bodyPr/>
            <a:lstStyle/>
            <a:p>
              <a:endParaRPr lang="en-US"/>
            </a:p>
          </p:txBody>
        </p:sp>
        <p:sp>
          <p:nvSpPr>
            <p:cNvPr id="41099" name="Freeform 3961"/>
            <p:cNvSpPr>
              <a:spLocks/>
            </p:cNvSpPr>
            <p:nvPr/>
          </p:nvSpPr>
          <p:spPr bwMode="auto">
            <a:xfrm>
              <a:off x="2459" y="2403"/>
              <a:ext cx="77" cy="139"/>
            </a:xfrm>
            <a:custGeom>
              <a:avLst/>
              <a:gdLst>
                <a:gd name="T0" fmla="*/ 7601 w 69"/>
                <a:gd name="T1" fmla="*/ 865586 h 113"/>
                <a:gd name="T2" fmla="*/ 6164 w 69"/>
                <a:gd name="T3" fmla="*/ 899126 h 113"/>
                <a:gd name="T4" fmla="*/ 4643 w 69"/>
                <a:gd name="T5" fmla="*/ 939581 h 113"/>
                <a:gd name="T6" fmla="*/ 3192 w 69"/>
                <a:gd name="T7" fmla="*/ 978676 h 113"/>
                <a:gd name="T8" fmla="*/ 2058 w 69"/>
                <a:gd name="T9" fmla="*/ 1019484 h 113"/>
                <a:gd name="T10" fmla="*/ 0 w 69"/>
                <a:gd name="T11" fmla="*/ 978676 h 113"/>
                <a:gd name="T12" fmla="*/ 686 w 69"/>
                <a:gd name="T13" fmla="*/ 939581 h 113"/>
                <a:gd name="T14" fmla="*/ 3 w 69"/>
                <a:gd name="T15" fmla="*/ 804437 h 113"/>
                <a:gd name="T16" fmla="*/ 0 w 69"/>
                <a:gd name="T17" fmla="*/ 703678 h 113"/>
                <a:gd name="T18" fmla="*/ 686 w 69"/>
                <a:gd name="T19" fmla="*/ 570461 h 113"/>
                <a:gd name="T20" fmla="*/ 1480 w 69"/>
                <a:gd name="T21" fmla="*/ 471225 h 113"/>
                <a:gd name="T22" fmla="*/ 954 w 69"/>
                <a:gd name="T23" fmla="*/ 253174 h 113"/>
                <a:gd name="T24" fmla="*/ 954 w 69"/>
                <a:gd name="T25" fmla="*/ 150206 h 113"/>
                <a:gd name="T26" fmla="*/ 686 w 69"/>
                <a:gd name="T27" fmla="*/ 2 h 113"/>
                <a:gd name="T28" fmla="*/ 2953 w 69"/>
                <a:gd name="T29" fmla="*/ 2 h 113"/>
                <a:gd name="T30" fmla="*/ 5469 w 69"/>
                <a:gd name="T31" fmla="*/ 0 h 113"/>
                <a:gd name="T32" fmla="*/ 6103 w 69"/>
                <a:gd name="T33" fmla="*/ 0 h 113"/>
                <a:gd name="T34" fmla="*/ 6164 w 69"/>
                <a:gd name="T35" fmla="*/ 36881 h 113"/>
                <a:gd name="T36" fmla="*/ 7101 w 69"/>
                <a:gd name="T37" fmla="*/ 193324 h 113"/>
                <a:gd name="T38" fmla="*/ 7101 w 69"/>
                <a:gd name="T39" fmla="*/ 253174 h 113"/>
                <a:gd name="T40" fmla="*/ 7101 w 69"/>
                <a:gd name="T41" fmla="*/ 383082 h 113"/>
                <a:gd name="T42" fmla="*/ 7601 w 69"/>
                <a:gd name="T43" fmla="*/ 488121 h 113"/>
                <a:gd name="T44" fmla="*/ 7601 w 69"/>
                <a:gd name="T45" fmla="*/ 600432 h 113"/>
                <a:gd name="T46" fmla="*/ 7601 w 69"/>
                <a:gd name="T47" fmla="*/ 722782 h 113"/>
                <a:gd name="T48" fmla="*/ 8567 w 69"/>
                <a:gd name="T49" fmla="*/ 804437 h 113"/>
                <a:gd name="T50" fmla="*/ 7601 w 69"/>
                <a:gd name="T51" fmla="*/ 854364 h 113"/>
                <a:gd name="T52" fmla="*/ 6840 w 69"/>
                <a:gd name="T53" fmla="*/ 804437 h 113"/>
                <a:gd name="T54" fmla="*/ 7601 w 69"/>
                <a:gd name="T55" fmla="*/ 865586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9"/>
                <a:gd name="T85" fmla="*/ 0 h 113"/>
                <a:gd name="T86" fmla="*/ 69 w 69"/>
                <a:gd name="T87" fmla="*/ 113 h 1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9" h="113">
                  <a:moveTo>
                    <a:pt x="60" y="96"/>
                  </a:moveTo>
                  <a:lnTo>
                    <a:pt x="50" y="99"/>
                  </a:lnTo>
                  <a:lnTo>
                    <a:pt x="38" y="104"/>
                  </a:lnTo>
                  <a:lnTo>
                    <a:pt x="26" y="108"/>
                  </a:lnTo>
                  <a:lnTo>
                    <a:pt x="17" y="113"/>
                  </a:lnTo>
                  <a:lnTo>
                    <a:pt x="0" y="108"/>
                  </a:lnTo>
                  <a:lnTo>
                    <a:pt x="5" y="104"/>
                  </a:lnTo>
                  <a:lnTo>
                    <a:pt x="3" y="89"/>
                  </a:lnTo>
                  <a:lnTo>
                    <a:pt x="0" y="78"/>
                  </a:lnTo>
                  <a:lnTo>
                    <a:pt x="5" y="63"/>
                  </a:lnTo>
                  <a:lnTo>
                    <a:pt x="12" y="52"/>
                  </a:lnTo>
                  <a:lnTo>
                    <a:pt x="8" y="28"/>
                  </a:lnTo>
                  <a:lnTo>
                    <a:pt x="8" y="16"/>
                  </a:lnTo>
                  <a:lnTo>
                    <a:pt x="5" y="2"/>
                  </a:lnTo>
                  <a:lnTo>
                    <a:pt x="24" y="2"/>
                  </a:lnTo>
                  <a:lnTo>
                    <a:pt x="43" y="0"/>
                  </a:lnTo>
                  <a:lnTo>
                    <a:pt x="48" y="0"/>
                  </a:lnTo>
                  <a:lnTo>
                    <a:pt x="50" y="4"/>
                  </a:lnTo>
                  <a:lnTo>
                    <a:pt x="57" y="21"/>
                  </a:lnTo>
                  <a:lnTo>
                    <a:pt x="57" y="28"/>
                  </a:lnTo>
                  <a:lnTo>
                    <a:pt x="57" y="42"/>
                  </a:lnTo>
                  <a:lnTo>
                    <a:pt x="60" y="54"/>
                  </a:lnTo>
                  <a:lnTo>
                    <a:pt x="60" y="66"/>
                  </a:lnTo>
                  <a:lnTo>
                    <a:pt x="60" y="80"/>
                  </a:lnTo>
                  <a:lnTo>
                    <a:pt x="69" y="89"/>
                  </a:lnTo>
                  <a:lnTo>
                    <a:pt x="60" y="94"/>
                  </a:lnTo>
                  <a:lnTo>
                    <a:pt x="55" y="89"/>
                  </a:lnTo>
                  <a:lnTo>
                    <a:pt x="60" y="96"/>
                  </a:lnTo>
                  <a:close/>
                </a:path>
              </a:pathLst>
            </a:custGeom>
            <a:solidFill>
              <a:srgbClr val="0033CC"/>
            </a:solidFill>
            <a:ln w="3175">
              <a:solidFill>
                <a:srgbClr val="000000"/>
              </a:solidFill>
              <a:round/>
              <a:headEnd/>
              <a:tailEnd/>
            </a:ln>
          </p:spPr>
          <p:txBody>
            <a:bodyPr/>
            <a:lstStyle/>
            <a:p>
              <a:endParaRPr lang="en-US"/>
            </a:p>
          </p:txBody>
        </p:sp>
        <p:sp>
          <p:nvSpPr>
            <p:cNvPr id="41100" name="Freeform 3962"/>
            <p:cNvSpPr>
              <a:spLocks/>
            </p:cNvSpPr>
            <p:nvPr/>
          </p:nvSpPr>
          <p:spPr bwMode="auto">
            <a:xfrm>
              <a:off x="2252" y="2366"/>
              <a:ext cx="128" cy="120"/>
            </a:xfrm>
            <a:custGeom>
              <a:avLst/>
              <a:gdLst>
                <a:gd name="T0" fmla="*/ 11596 w 115"/>
                <a:gd name="T1" fmla="*/ 286976 h 97"/>
                <a:gd name="T2" fmla="*/ 11247 w 115"/>
                <a:gd name="T3" fmla="*/ 340340 h 97"/>
                <a:gd name="T4" fmla="*/ 11596 w 115"/>
                <a:gd name="T5" fmla="*/ 340340 h 97"/>
                <a:gd name="T6" fmla="*/ 12447 w 115"/>
                <a:gd name="T7" fmla="*/ 520873 h 97"/>
                <a:gd name="T8" fmla="*/ 12059 w 115"/>
                <a:gd name="T9" fmla="*/ 679700 h 97"/>
                <a:gd name="T10" fmla="*/ 12602 w 115"/>
                <a:gd name="T11" fmla="*/ 726852 h 97"/>
                <a:gd name="T12" fmla="*/ 12602 w 115"/>
                <a:gd name="T13" fmla="*/ 771682 h 97"/>
                <a:gd name="T14" fmla="*/ 12770 w 115"/>
                <a:gd name="T15" fmla="*/ 831559 h 97"/>
                <a:gd name="T16" fmla="*/ 12602 w 115"/>
                <a:gd name="T17" fmla="*/ 883655 h 97"/>
                <a:gd name="T18" fmla="*/ 12059 w 115"/>
                <a:gd name="T19" fmla="*/ 904089 h 97"/>
                <a:gd name="T20" fmla="*/ 12059 w 115"/>
                <a:gd name="T21" fmla="*/ 986190 h 97"/>
                <a:gd name="T22" fmla="*/ 11596 w 115"/>
                <a:gd name="T23" fmla="*/ 1069455 h 97"/>
                <a:gd name="T24" fmla="*/ 11596 w 115"/>
                <a:gd name="T25" fmla="*/ 1069455 h 97"/>
                <a:gd name="T26" fmla="*/ 10939 w 115"/>
                <a:gd name="T27" fmla="*/ 1069455 h 97"/>
                <a:gd name="T28" fmla="*/ 10276 w 115"/>
                <a:gd name="T29" fmla="*/ 1121905 h 97"/>
                <a:gd name="T30" fmla="*/ 9828 w 115"/>
                <a:gd name="T31" fmla="*/ 1112410 h 97"/>
                <a:gd name="T32" fmla="*/ 9479 w 115"/>
                <a:gd name="T33" fmla="*/ 883655 h 97"/>
                <a:gd name="T34" fmla="*/ 8294 w 115"/>
                <a:gd name="T35" fmla="*/ 883655 h 97"/>
                <a:gd name="T36" fmla="*/ 7651 w 115"/>
                <a:gd name="T37" fmla="*/ 904089 h 97"/>
                <a:gd name="T38" fmla="*/ 7860 w 115"/>
                <a:gd name="T39" fmla="*/ 750289 h 97"/>
                <a:gd name="T40" fmla="*/ 6874 w 115"/>
                <a:gd name="T41" fmla="*/ 544609 h 97"/>
                <a:gd name="T42" fmla="*/ 4548 w 115"/>
                <a:gd name="T43" fmla="*/ 642919 h 97"/>
                <a:gd name="T44" fmla="*/ 3093 w 115"/>
                <a:gd name="T45" fmla="*/ 771682 h 97"/>
                <a:gd name="T46" fmla="*/ 2963 w 115"/>
                <a:gd name="T47" fmla="*/ 679700 h 97"/>
                <a:gd name="T48" fmla="*/ 2392 w 115"/>
                <a:gd name="T49" fmla="*/ 672177 h 97"/>
                <a:gd name="T50" fmla="*/ 2392 w 115"/>
                <a:gd name="T51" fmla="*/ 606484 h 97"/>
                <a:gd name="T52" fmla="*/ 1576 w 115"/>
                <a:gd name="T53" fmla="*/ 544609 h 97"/>
                <a:gd name="T54" fmla="*/ 745 w 115"/>
                <a:gd name="T55" fmla="*/ 440226 h 97"/>
                <a:gd name="T56" fmla="*/ 745 w 115"/>
                <a:gd name="T57" fmla="*/ 421039 h 97"/>
                <a:gd name="T58" fmla="*/ 745 w 115"/>
                <a:gd name="T59" fmla="*/ 421039 h 97"/>
                <a:gd name="T60" fmla="*/ 4 w 115"/>
                <a:gd name="T61" fmla="*/ 355849 h 97"/>
                <a:gd name="T62" fmla="*/ 0 w 115"/>
                <a:gd name="T63" fmla="*/ 385987 h 97"/>
                <a:gd name="T64" fmla="*/ 2 w 115"/>
                <a:gd name="T65" fmla="*/ 385987 h 97"/>
                <a:gd name="T66" fmla="*/ 4 w 115"/>
                <a:gd name="T67" fmla="*/ 286976 h 97"/>
                <a:gd name="T68" fmla="*/ 1952 w 115"/>
                <a:gd name="T69" fmla="*/ 231972 h 97"/>
                <a:gd name="T70" fmla="*/ 1952 w 115"/>
                <a:gd name="T71" fmla="*/ 122520 h 97"/>
                <a:gd name="T72" fmla="*/ 2392 w 115"/>
                <a:gd name="T73" fmla="*/ 0 h 97"/>
                <a:gd name="T74" fmla="*/ 3832 w 115"/>
                <a:gd name="T75" fmla="*/ 55104 h 97"/>
                <a:gd name="T76" fmla="*/ 6271 w 115"/>
                <a:gd name="T77" fmla="*/ 55104 h 97"/>
                <a:gd name="T78" fmla="*/ 6271 w 115"/>
                <a:gd name="T79" fmla="*/ 122520 h 97"/>
                <a:gd name="T80" fmla="*/ 7286 w 115"/>
                <a:gd name="T81" fmla="*/ 122520 h 97"/>
                <a:gd name="T82" fmla="*/ 7860 w 115"/>
                <a:gd name="T83" fmla="*/ 151571 h 97"/>
                <a:gd name="T84" fmla="*/ 8830 w 115"/>
                <a:gd name="T85" fmla="*/ 151571 h 97"/>
                <a:gd name="T86" fmla="*/ 9828 w 115"/>
                <a:gd name="T87" fmla="*/ 84334 h 97"/>
                <a:gd name="T88" fmla="*/ 10276 w 115"/>
                <a:gd name="T89" fmla="*/ 55104 h 97"/>
                <a:gd name="T90" fmla="*/ 10834 w 115"/>
                <a:gd name="T91" fmla="*/ 231972 h 97"/>
                <a:gd name="T92" fmla="*/ 11596 w 115"/>
                <a:gd name="T93" fmla="*/ 286976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5"/>
                <a:gd name="T142" fmla="*/ 0 h 97"/>
                <a:gd name="T143" fmla="*/ 115 w 115"/>
                <a:gd name="T144" fmla="*/ 97 h 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5" h="97">
                  <a:moveTo>
                    <a:pt x="104" y="24"/>
                  </a:moveTo>
                  <a:lnTo>
                    <a:pt x="101" y="29"/>
                  </a:lnTo>
                  <a:lnTo>
                    <a:pt x="104" y="29"/>
                  </a:lnTo>
                  <a:lnTo>
                    <a:pt x="111" y="45"/>
                  </a:lnTo>
                  <a:lnTo>
                    <a:pt x="108" y="59"/>
                  </a:lnTo>
                  <a:lnTo>
                    <a:pt x="113" y="62"/>
                  </a:lnTo>
                  <a:lnTo>
                    <a:pt x="113" y="66"/>
                  </a:lnTo>
                  <a:lnTo>
                    <a:pt x="115" y="71"/>
                  </a:lnTo>
                  <a:lnTo>
                    <a:pt x="113" y="76"/>
                  </a:lnTo>
                  <a:lnTo>
                    <a:pt x="108" y="78"/>
                  </a:lnTo>
                  <a:lnTo>
                    <a:pt x="108" y="85"/>
                  </a:lnTo>
                  <a:lnTo>
                    <a:pt x="104" y="92"/>
                  </a:lnTo>
                  <a:lnTo>
                    <a:pt x="99" y="92"/>
                  </a:lnTo>
                  <a:lnTo>
                    <a:pt x="92" y="97"/>
                  </a:lnTo>
                  <a:lnTo>
                    <a:pt x="89" y="95"/>
                  </a:lnTo>
                  <a:lnTo>
                    <a:pt x="85" y="76"/>
                  </a:lnTo>
                  <a:lnTo>
                    <a:pt x="75" y="76"/>
                  </a:lnTo>
                  <a:lnTo>
                    <a:pt x="68" y="78"/>
                  </a:lnTo>
                  <a:lnTo>
                    <a:pt x="71" y="64"/>
                  </a:lnTo>
                  <a:lnTo>
                    <a:pt x="61" y="47"/>
                  </a:lnTo>
                  <a:lnTo>
                    <a:pt x="40" y="55"/>
                  </a:lnTo>
                  <a:lnTo>
                    <a:pt x="28" y="66"/>
                  </a:lnTo>
                  <a:lnTo>
                    <a:pt x="26" y="59"/>
                  </a:lnTo>
                  <a:lnTo>
                    <a:pt x="21" y="57"/>
                  </a:lnTo>
                  <a:lnTo>
                    <a:pt x="21" y="52"/>
                  </a:lnTo>
                  <a:lnTo>
                    <a:pt x="14" y="47"/>
                  </a:lnTo>
                  <a:lnTo>
                    <a:pt x="7" y="38"/>
                  </a:lnTo>
                  <a:lnTo>
                    <a:pt x="7" y="36"/>
                  </a:lnTo>
                  <a:lnTo>
                    <a:pt x="4" y="31"/>
                  </a:lnTo>
                  <a:lnTo>
                    <a:pt x="0" y="33"/>
                  </a:lnTo>
                  <a:lnTo>
                    <a:pt x="2" y="33"/>
                  </a:lnTo>
                  <a:lnTo>
                    <a:pt x="4" y="24"/>
                  </a:lnTo>
                  <a:lnTo>
                    <a:pt x="18" y="19"/>
                  </a:lnTo>
                  <a:lnTo>
                    <a:pt x="18" y="10"/>
                  </a:lnTo>
                  <a:lnTo>
                    <a:pt x="21" y="0"/>
                  </a:lnTo>
                  <a:lnTo>
                    <a:pt x="35" y="5"/>
                  </a:lnTo>
                  <a:lnTo>
                    <a:pt x="56" y="5"/>
                  </a:lnTo>
                  <a:lnTo>
                    <a:pt x="56" y="10"/>
                  </a:lnTo>
                  <a:lnTo>
                    <a:pt x="66" y="10"/>
                  </a:lnTo>
                  <a:lnTo>
                    <a:pt x="71" y="12"/>
                  </a:lnTo>
                  <a:lnTo>
                    <a:pt x="80" y="12"/>
                  </a:lnTo>
                  <a:lnTo>
                    <a:pt x="89" y="7"/>
                  </a:lnTo>
                  <a:lnTo>
                    <a:pt x="92" y="5"/>
                  </a:lnTo>
                  <a:lnTo>
                    <a:pt x="97" y="19"/>
                  </a:lnTo>
                  <a:lnTo>
                    <a:pt x="104" y="24"/>
                  </a:lnTo>
                  <a:close/>
                </a:path>
              </a:pathLst>
            </a:custGeom>
            <a:solidFill>
              <a:srgbClr val="0033CC"/>
            </a:solidFill>
            <a:ln w="3175">
              <a:solidFill>
                <a:srgbClr val="000000"/>
              </a:solidFill>
              <a:round/>
              <a:headEnd/>
              <a:tailEnd/>
            </a:ln>
          </p:spPr>
          <p:txBody>
            <a:bodyPr/>
            <a:lstStyle/>
            <a:p>
              <a:endParaRPr lang="en-US"/>
            </a:p>
          </p:txBody>
        </p:sp>
        <p:sp>
          <p:nvSpPr>
            <p:cNvPr id="41101" name="Freeform 3963"/>
            <p:cNvSpPr>
              <a:spLocks/>
            </p:cNvSpPr>
            <p:nvPr/>
          </p:nvSpPr>
          <p:spPr bwMode="auto">
            <a:xfrm>
              <a:off x="2223" y="2366"/>
              <a:ext cx="51" cy="42"/>
            </a:xfrm>
            <a:custGeom>
              <a:avLst/>
              <a:gdLst>
                <a:gd name="T0" fmla="*/ 832 w 47"/>
                <a:gd name="T1" fmla="*/ 774956 h 33"/>
                <a:gd name="T2" fmla="*/ 767 w 47"/>
                <a:gd name="T3" fmla="*/ 986308 h 33"/>
                <a:gd name="T4" fmla="*/ 929 w 47"/>
                <a:gd name="T5" fmla="*/ 1184287 h 33"/>
                <a:gd name="T6" fmla="*/ 1008 w 47"/>
                <a:gd name="T7" fmla="*/ 1302299 h 33"/>
                <a:gd name="T8" fmla="*/ 1094 w 47"/>
                <a:gd name="T9" fmla="*/ 986308 h 33"/>
                <a:gd name="T10" fmla="*/ 1610 w 47"/>
                <a:gd name="T11" fmla="*/ 774956 h 33"/>
                <a:gd name="T12" fmla="*/ 1610 w 47"/>
                <a:gd name="T13" fmla="*/ 439442 h 33"/>
                <a:gd name="T14" fmla="*/ 1733 w 47"/>
                <a:gd name="T15" fmla="*/ 0 h 33"/>
                <a:gd name="T16" fmla="*/ 1261 w 47"/>
                <a:gd name="T17" fmla="*/ 131591 h 33"/>
                <a:gd name="T18" fmla="*/ 767 w 47"/>
                <a:gd name="T19" fmla="*/ 131591 h 33"/>
                <a:gd name="T20" fmla="*/ 0 w 47"/>
                <a:gd name="T21" fmla="*/ 278641 h 33"/>
                <a:gd name="T22" fmla="*/ 321 w 47"/>
                <a:gd name="T23" fmla="*/ 439442 h 33"/>
                <a:gd name="T24" fmla="*/ 273 w 47"/>
                <a:gd name="T25" fmla="*/ 478417 h 33"/>
                <a:gd name="T26" fmla="*/ 483 w 47"/>
                <a:gd name="T27" fmla="*/ 478417 h 33"/>
                <a:gd name="T28" fmla="*/ 378 w 47"/>
                <a:gd name="T29" fmla="*/ 574448 h 33"/>
                <a:gd name="T30" fmla="*/ 832 w 47"/>
                <a:gd name="T31" fmla="*/ 574448 h 33"/>
                <a:gd name="T32" fmla="*/ 1008 w 47"/>
                <a:gd name="T33" fmla="*/ 711824 h 33"/>
                <a:gd name="T34" fmla="*/ 670 w 47"/>
                <a:gd name="T35" fmla="*/ 711824 h 33"/>
                <a:gd name="T36" fmla="*/ 832 w 47"/>
                <a:gd name="T37" fmla="*/ 774956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33"/>
                <a:gd name="T59" fmla="*/ 47 w 47"/>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33">
                  <a:moveTo>
                    <a:pt x="23" y="19"/>
                  </a:moveTo>
                  <a:lnTo>
                    <a:pt x="21" y="24"/>
                  </a:lnTo>
                  <a:lnTo>
                    <a:pt x="26" y="29"/>
                  </a:lnTo>
                  <a:lnTo>
                    <a:pt x="28" y="33"/>
                  </a:lnTo>
                  <a:lnTo>
                    <a:pt x="30" y="24"/>
                  </a:lnTo>
                  <a:lnTo>
                    <a:pt x="44" y="19"/>
                  </a:lnTo>
                  <a:lnTo>
                    <a:pt x="44" y="10"/>
                  </a:lnTo>
                  <a:lnTo>
                    <a:pt x="47" y="0"/>
                  </a:lnTo>
                  <a:lnTo>
                    <a:pt x="35" y="3"/>
                  </a:lnTo>
                  <a:lnTo>
                    <a:pt x="21" y="3"/>
                  </a:lnTo>
                  <a:lnTo>
                    <a:pt x="0" y="7"/>
                  </a:lnTo>
                  <a:lnTo>
                    <a:pt x="9" y="10"/>
                  </a:lnTo>
                  <a:lnTo>
                    <a:pt x="7" y="12"/>
                  </a:lnTo>
                  <a:lnTo>
                    <a:pt x="14" y="12"/>
                  </a:lnTo>
                  <a:lnTo>
                    <a:pt x="11" y="14"/>
                  </a:lnTo>
                  <a:lnTo>
                    <a:pt x="23" y="14"/>
                  </a:lnTo>
                  <a:lnTo>
                    <a:pt x="28" y="17"/>
                  </a:lnTo>
                  <a:lnTo>
                    <a:pt x="18" y="17"/>
                  </a:lnTo>
                  <a:lnTo>
                    <a:pt x="23" y="19"/>
                  </a:lnTo>
                  <a:close/>
                </a:path>
              </a:pathLst>
            </a:custGeom>
            <a:solidFill>
              <a:srgbClr val="0033CC"/>
            </a:solidFill>
            <a:ln w="3175">
              <a:solidFill>
                <a:srgbClr val="000000"/>
              </a:solidFill>
              <a:round/>
              <a:headEnd/>
              <a:tailEnd/>
            </a:ln>
          </p:spPr>
          <p:txBody>
            <a:bodyPr/>
            <a:lstStyle/>
            <a:p>
              <a:endParaRPr lang="en-US"/>
            </a:p>
          </p:txBody>
        </p:sp>
        <p:sp>
          <p:nvSpPr>
            <p:cNvPr id="41102" name="Freeform 3964"/>
            <p:cNvSpPr>
              <a:spLocks/>
            </p:cNvSpPr>
            <p:nvPr/>
          </p:nvSpPr>
          <p:spPr bwMode="auto">
            <a:xfrm>
              <a:off x="2367" y="2411"/>
              <a:ext cx="106" cy="140"/>
            </a:xfrm>
            <a:custGeom>
              <a:avLst/>
              <a:gdLst>
                <a:gd name="T0" fmla="*/ 10572 w 94"/>
                <a:gd name="T1" fmla="*/ 111859 h 113"/>
                <a:gd name="T2" fmla="*/ 8842 w 94"/>
                <a:gd name="T3" fmla="*/ 47476 h 113"/>
                <a:gd name="T4" fmla="*/ 6825 w 94"/>
                <a:gd name="T5" fmla="*/ 90286 h 113"/>
                <a:gd name="T6" fmla="*/ 6598 w 94"/>
                <a:gd name="T7" fmla="*/ 0 h 113"/>
                <a:gd name="T8" fmla="*/ 5798 w 94"/>
                <a:gd name="T9" fmla="*/ 47476 h 113"/>
                <a:gd name="T10" fmla="*/ 4084 w 94"/>
                <a:gd name="T11" fmla="*/ 111859 h 113"/>
                <a:gd name="T12" fmla="*/ 2238 w 94"/>
                <a:gd name="T13" fmla="*/ 90286 h 113"/>
                <a:gd name="T14" fmla="*/ 1384 w 94"/>
                <a:gd name="T15" fmla="*/ 111859 h 113"/>
                <a:gd name="T16" fmla="*/ 965 w 94"/>
                <a:gd name="T17" fmla="*/ 281909 h 113"/>
                <a:gd name="T18" fmla="*/ 1760 w 94"/>
                <a:gd name="T19" fmla="*/ 326525 h 113"/>
                <a:gd name="T20" fmla="*/ 1760 w 94"/>
                <a:gd name="T21" fmla="*/ 372787 h 113"/>
                <a:gd name="T22" fmla="*/ 2238 w 94"/>
                <a:gd name="T23" fmla="*/ 432721 h 113"/>
                <a:gd name="T24" fmla="*/ 1760 w 94"/>
                <a:gd name="T25" fmla="*/ 501205 h 113"/>
                <a:gd name="T26" fmla="*/ 965 w 94"/>
                <a:gd name="T27" fmla="*/ 513410 h 113"/>
                <a:gd name="T28" fmla="*/ 965 w 94"/>
                <a:gd name="T29" fmla="*/ 611968 h 113"/>
                <a:gd name="T30" fmla="*/ 0 w 94"/>
                <a:gd name="T31" fmla="*/ 683780 h 113"/>
                <a:gd name="T32" fmla="*/ 0 w 94"/>
                <a:gd name="T33" fmla="*/ 683780 h 113"/>
                <a:gd name="T34" fmla="*/ 0 w 94"/>
                <a:gd name="T35" fmla="*/ 906851 h 113"/>
                <a:gd name="T36" fmla="*/ 0 w 94"/>
                <a:gd name="T37" fmla="*/ 929637 h 113"/>
                <a:gd name="T38" fmla="*/ 1760 w 94"/>
                <a:gd name="T39" fmla="*/ 1049580 h 113"/>
                <a:gd name="T40" fmla="*/ 3209 w 94"/>
                <a:gd name="T41" fmla="*/ 1144939 h 113"/>
                <a:gd name="T42" fmla="*/ 2846 w 94"/>
                <a:gd name="T43" fmla="*/ 1393374 h 113"/>
                <a:gd name="T44" fmla="*/ 6598 w 94"/>
                <a:gd name="T45" fmla="*/ 1310940 h 113"/>
                <a:gd name="T46" fmla="*/ 10679 w 94"/>
                <a:gd name="T47" fmla="*/ 1231027 h 113"/>
                <a:gd name="T48" fmla="*/ 9515 w 94"/>
                <a:gd name="T49" fmla="*/ 1231027 h 113"/>
                <a:gd name="T50" fmla="*/ 13567 w 94"/>
                <a:gd name="T51" fmla="*/ 1231027 h 113"/>
                <a:gd name="T52" fmla="*/ 11922 w 94"/>
                <a:gd name="T53" fmla="*/ 1231027 h 113"/>
                <a:gd name="T54" fmla="*/ 14033 w 94"/>
                <a:gd name="T55" fmla="*/ 1208023 h 113"/>
                <a:gd name="T56" fmla="*/ 15824 w 94"/>
                <a:gd name="T57" fmla="*/ 1231027 h 113"/>
                <a:gd name="T58" fmla="*/ 16123 w 94"/>
                <a:gd name="T59" fmla="*/ 1252324 h 113"/>
                <a:gd name="T60" fmla="*/ 17252 w 94"/>
                <a:gd name="T61" fmla="*/ 1208023 h 113"/>
                <a:gd name="T62" fmla="*/ 16803 w 94"/>
                <a:gd name="T63" fmla="*/ 1019546 h 113"/>
                <a:gd name="T64" fmla="*/ 16123 w 94"/>
                <a:gd name="T65" fmla="*/ 878333 h 113"/>
                <a:gd name="T66" fmla="*/ 17252 w 94"/>
                <a:gd name="T67" fmla="*/ 683780 h 113"/>
                <a:gd name="T68" fmla="*/ 18524 w 94"/>
                <a:gd name="T69" fmla="*/ 551908 h 113"/>
                <a:gd name="T70" fmla="*/ 17844 w 94"/>
                <a:gd name="T71" fmla="*/ 263552 h 113"/>
                <a:gd name="T72" fmla="*/ 14901 w 94"/>
                <a:gd name="T73" fmla="*/ 171699 h 113"/>
                <a:gd name="T74" fmla="*/ 12042 w 94"/>
                <a:gd name="T75" fmla="*/ 242863 h 113"/>
                <a:gd name="T76" fmla="*/ 10572 w 94"/>
                <a:gd name="T77" fmla="*/ 111859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4"/>
                <a:gd name="T118" fmla="*/ 0 h 113"/>
                <a:gd name="T119" fmla="*/ 94 w 94"/>
                <a:gd name="T120" fmla="*/ 113 h 1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4" h="113">
                  <a:moveTo>
                    <a:pt x="52" y="9"/>
                  </a:moveTo>
                  <a:lnTo>
                    <a:pt x="45" y="4"/>
                  </a:lnTo>
                  <a:lnTo>
                    <a:pt x="35" y="7"/>
                  </a:lnTo>
                  <a:lnTo>
                    <a:pt x="33" y="0"/>
                  </a:lnTo>
                  <a:lnTo>
                    <a:pt x="28" y="4"/>
                  </a:lnTo>
                  <a:lnTo>
                    <a:pt x="21" y="9"/>
                  </a:lnTo>
                  <a:lnTo>
                    <a:pt x="11" y="7"/>
                  </a:lnTo>
                  <a:lnTo>
                    <a:pt x="7" y="9"/>
                  </a:lnTo>
                  <a:lnTo>
                    <a:pt x="4" y="23"/>
                  </a:lnTo>
                  <a:lnTo>
                    <a:pt x="9" y="26"/>
                  </a:lnTo>
                  <a:lnTo>
                    <a:pt x="9" y="30"/>
                  </a:lnTo>
                  <a:lnTo>
                    <a:pt x="11" y="35"/>
                  </a:lnTo>
                  <a:lnTo>
                    <a:pt x="9" y="40"/>
                  </a:lnTo>
                  <a:lnTo>
                    <a:pt x="4" y="42"/>
                  </a:lnTo>
                  <a:lnTo>
                    <a:pt x="4" y="49"/>
                  </a:lnTo>
                  <a:lnTo>
                    <a:pt x="0" y="56"/>
                  </a:lnTo>
                  <a:lnTo>
                    <a:pt x="0" y="73"/>
                  </a:lnTo>
                  <a:lnTo>
                    <a:pt x="0" y="75"/>
                  </a:lnTo>
                  <a:lnTo>
                    <a:pt x="9" y="85"/>
                  </a:lnTo>
                  <a:lnTo>
                    <a:pt x="16" y="92"/>
                  </a:lnTo>
                  <a:lnTo>
                    <a:pt x="14" y="113"/>
                  </a:lnTo>
                  <a:lnTo>
                    <a:pt x="33" y="106"/>
                  </a:lnTo>
                  <a:lnTo>
                    <a:pt x="54" y="99"/>
                  </a:lnTo>
                  <a:lnTo>
                    <a:pt x="49" y="99"/>
                  </a:lnTo>
                  <a:lnTo>
                    <a:pt x="68" y="99"/>
                  </a:lnTo>
                  <a:lnTo>
                    <a:pt x="59" y="99"/>
                  </a:lnTo>
                  <a:lnTo>
                    <a:pt x="71" y="97"/>
                  </a:lnTo>
                  <a:lnTo>
                    <a:pt x="80" y="99"/>
                  </a:lnTo>
                  <a:lnTo>
                    <a:pt x="82" y="101"/>
                  </a:lnTo>
                  <a:lnTo>
                    <a:pt x="87" y="97"/>
                  </a:lnTo>
                  <a:lnTo>
                    <a:pt x="85" y="82"/>
                  </a:lnTo>
                  <a:lnTo>
                    <a:pt x="82" y="71"/>
                  </a:lnTo>
                  <a:lnTo>
                    <a:pt x="87" y="56"/>
                  </a:lnTo>
                  <a:lnTo>
                    <a:pt x="94" y="45"/>
                  </a:lnTo>
                  <a:lnTo>
                    <a:pt x="90" y="21"/>
                  </a:lnTo>
                  <a:lnTo>
                    <a:pt x="75" y="14"/>
                  </a:lnTo>
                  <a:lnTo>
                    <a:pt x="61" y="19"/>
                  </a:lnTo>
                  <a:lnTo>
                    <a:pt x="52" y="9"/>
                  </a:lnTo>
                  <a:close/>
                </a:path>
              </a:pathLst>
            </a:custGeom>
            <a:solidFill>
              <a:srgbClr val="0033CC"/>
            </a:solidFill>
            <a:ln w="3175">
              <a:solidFill>
                <a:srgbClr val="000000"/>
              </a:solidFill>
              <a:round/>
              <a:headEnd/>
              <a:tailEnd/>
            </a:ln>
          </p:spPr>
          <p:txBody>
            <a:bodyPr/>
            <a:lstStyle/>
            <a:p>
              <a:endParaRPr lang="en-US"/>
            </a:p>
          </p:txBody>
        </p:sp>
        <p:sp>
          <p:nvSpPr>
            <p:cNvPr id="41103" name="Freeform 3965"/>
            <p:cNvSpPr>
              <a:spLocks/>
            </p:cNvSpPr>
            <p:nvPr/>
          </p:nvSpPr>
          <p:spPr bwMode="auto">
            <a:xfrm>
              <a:off x="2283" y="2424"/>
              <a:ext cx="53" cy="71"/>
            </a:xfrm>
            <a:custGeom>
              <a:avLst/>
              <a:gdLst>
                <a:gd name="T0" fmla="*/ 9461 w 47"/>
                <a:gd name="T1" fmla="*/ 455921 h 57"/>
                <a:gd name="T2" fmla="*/ 7841 w 47"/>
                <a:gd name="T3" fmla="*/ 656421 h 57"/>
                <a:gd name="T4" fmla="*/ 6598 w 47"/>
                <a:gd name="T5" fmla="*/ 784353 h 57"/>
                <a:gd name="T6" fmla="*/ 5798 w 47"/>
                <a:gd name="T7" fmla="*/ 896325 h 57"/>
                <a:gd name="T8" fmla="*/ 2524 w 47"/>
                <a:gd name="T9" fmla="*/ 755002 h 57"/>
                <a:gd name="T10" fmla="*/ 2846 w 47"/>
                <a:gd name="T11" fmla="*/ 707387 h 57"/>
                <a:gd name="T12" fmla="*/ 2524 w 47"/>
                <a:gd name="T13" fmla="*/ 671192 h 57"/>
                <a:gd name="T14" fmla="*/ 0 w 47"/>
                <a:gd name="T15" fmla="*/ 497461 h 57"/>
                <a:gd name="T16" fmla="*/ 1088 w 47"/>
                <a:gd name="T17" fmla="*/ 455921 h 57"/>
                <a:gd name="T18" fmla="*/ 0 w 47"/>
                <a:gd name="T19" fmla="*/ 372333 h 57"/>
                <a:gd name="T20" fmla="*/ 1088 w 47"/>
                <a:gd name="T21" fmla="*/ 343062 h 57"/>
                <a:gd name="T22" fmla="*/ 0 w 47"/>
                <a:gd name="T23" fmla="*/ 298915 h 57"/>
                <a:gd name="T24" fmla="*/ 2524 w 47"/>
                <a:gd name="T25" fmla="*/ 124169 h 57"/>
                <a:gd name="T26" fmla="*/ 6598 w 47"/>
                <a:gd name="T27" fmla="*/ 0 h 57"/>
                <a:gd name="T28" fmla="*/ 8398 w 47"/>
                <a:gd name="T29" fmla="*/ 261574 h 57"/>
                <a:gd name="T30" fmla="*/ 7841 w 47"/>
                <a:gd name="T31" fmla="*/ 497461 h 57"/>
                <a:gd name="T32" fmla="*/ 9461 w 47"/>
                <a:gd name="T33" fmla="*/ 455921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57"/>
                <a:gd name="T53" fmla="*/ 47 w 47"/>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57">
                  <a:moveTo>
                    <a:pt x="47" y="29"/>
                  </a:moveTo>
                  <a:lnTo>
                    <a:pt x="40" y="41"/>
                  </a:lnTo>
                  <a:lnTo>
                    <a:pt x="33" y="50"/>
                  </a:lnTo>
                  <a:lnTo>
                    <a:pt x="28" y="57"/>
                  </a:lnTo>
                  <a:lnTo>
                    <a:pt x="12" y="48"/>
                  </a:lnTo>
                  <a:lnTo>
                    <a:pt x="14" y="45"/>
                  </a:lnTo>
                  <a:lnTo>
                    <a:pt x="12" y="43"/>
                  </a:lnTo>
                  <a:lnTo>
                    <a:pt x="0" y="31"/>
                  </a:lnTo>
                  <a:lnTo>
                    <a:pt x="5" y="29"/>
                  </a:lnTo>
                  <a:lnTo>
                    <a:pt x="0" y="24"/>
                  </a:lnTo>
                  <a:lnTo>
                    <a:pt x="5" y="22"/>
                  </a:lnTo>
                  <a:lnTo>
                    <a:pt x="0" y="19"/>
                  </a:lnTo>
                  <a:lnTo>
                    <a:pt x="12" y="8"/>
                  </a:lnTo>
                  <a:lnTo>
                    <a:pt x="33" y="0"/>
                  </a:lnTo>
                  <a:lnTo>
                    <a:pt x="43" y="17"/>
                  </a:lnTo>
                  <a:lnTo>
                    <a:pt x="40" y="31"/>
                  </a:lnTo>
                  <a:lnTo>
                    <a:pt x="47" y="29"/>
                  </a:lnTo>
                  <a:close/>
                </a:path>
              </a:pathLst>
            </a:custGeom>
            <a:solidFill>
              <a:srgbClr val="E1E1E1"/>
            </a:solidFill>
            <a:ln w="3175">
              <a:solidFill>
                <a:srgbClr val="000000"/>
              </a:solidFill>
              <a:round/>
              <a:headEnd/>
              <a:tailEnd/>
            </a:ln>
          </p:spPr>
          <p:txBody>
            <a:bodyPr/>
            <a:lstStyle/>
            <a:p>
              <a:endParaRPr lang="en-US"/>
            </a:p>
          </p:txBody>
        </p:sp>
        <p:sp>
          <p:nvSpPr>
            <p:cNvPr id="41104" name="Freeform 3966"/>
            <p:cNvSpPr>
              <a:spLocks/>
            </p:cNvSpPr>
            <p:nvPr/>
          </p:nvSpPr>
          <p:spPr bwMode="auto">
            <a:xfrm>
              <a:off x="2513" y="2403"/>
              <a:ext cx="31" cy="110"/>
            </a:xfrm>
            <a:custGeom>
              <a:avLst/>
              <a:gdLst>
                <a:gd name="T0" fmla="*/ 1053 w 28"/>
                <a:gd name="T1" fmla="*/ 2 h 89"/>
                <a:gd name="T2" fmla="*/ 0 w 28"/>
                <a:gd name="T3" fmla="*/ 0 h 89"/>
                <a:gd name="T4" fmla="*/ 2 w 28"/>
                <a:gd name="T5" fmla="*/ 43388 h 89"/>
                <a:gd name="T6" fmla="*/ 776 w 28"/>
                <a:gd name="T7" fmla="*/ 236263 h 89"/>
                <a:gd name="T8" fmla="*/ 776 w 28"/>
                <a:gd name="T9" fmla="*/ 314381 h 89"/>
                <a:gd name="T10" fmla="*/ 776 w 28"/>
                <a:gd name="T11" fmla="*/ 470141 h 89"/>
                <a:gd name="T12" fmla="*/ 1053 w 28"/>
                <a:gd name="T13" fmla="*/ 609657 h 89"/>
                <a:gd name="T14" fmla="*/ 1053 w 28"/>
                <a:gd name="T15" fmla="*/ 733613 h 89"/>
                <a:gd name="T16" fmla="*/ 1053 w 28"/>
                <a:gd name="T17" fmla="*/ 894503 h 89"/>
                <a:gd name="T18" fmla="*/ 1828 w 28"/>
                <a:gd name="T19" fmla="*/ 998165 h 89"/>
                <a:gd name="T20" fmla="*/ 2481 w 28"/>
                <a:gd name="T21" fmla="*/ 971168 h 89"/>
                <a:gd name="T22" fmla="*/ 2481 w 28"/>
                <a:gd name="T23" fmla="*/ 842191 h 89"/>
                <a:gd name="T24" fmla="*/ 2481 w 28"/>
                <a:gd name="T25" fmla="*/ 681409 h 89"/>
                <a:gd name="T26" fmla="*/ 2341 w 28"/>
                <a:gd name="T27" fmla="*/ 528682 h 89"/>
                <a:gd name="T28" fmla="*/ 2341 w 28"/>
                <a:gd name="T29" fmla="*/ 388561 h 89"/>
                <a:gd name="T30" fmla="*/ 2024 w 28"/>
                <a:gd name="T31" fmla="*/ 197697 h 89"/>
                <a:gd name="T32" fmla="*/ 1291 w 28"/>
                <a:gd name="T33" fmla="*/ 101247 h 89"/>
                <a:gd name="T34" fmla="*/ 1429 w 28"/>
                <a:gd name="T35" fmla="*/ 2 h 89"/>
                <a:gd name="T36" fmla="*/ 1053 w 28"/>
                <a:gd name="T37" fmla="*/ 2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89"/>
                <a:gd name="T59" fmla="*/ 28 w 28"/>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89">
                  <a:moveTo>
                    <a:pt x="12" y="2"/>
                  </a:moveTo>
                  <a:lnTo>
                    <a:pt x="0" y="0"/>
                  </a:lnTo>
                  <a:lnTo>
                    <a:pt x="2" y="4"/>
                  </a:lnTo>
                  <a:lnTo>
                    <a:pt x="9" y="21"/>
                  </a:lnTo>
                  <a:lnTo>
                    <a:pt x="9" y="28"/>
                  </a:lnTo>
                  <a:lnTo>
                    <a:pt x="9" y="42"/>
                  </a:lnTo>
                  <a:lnTo>
                    <a:pt x="12" y="54"/>
                  </a:lnTo>
                  <a:lnTo>
                    <a:pt x="12" y="66"/>
                  </a:lnTo>
                  <a:lnTo>
                    <a:pt x="12" y="80"/>
                  </a:lnTo>
                  <a:lnTo>
                    <a:pt x="21" y="89"/>
                  </a:lnTo>
                  <a:lnTo>
                    <a:pt x="28" y="87"/>
                  </a:lnTo>
                  <a:lnTo>
                    <a:pt x="28" y="75"/>
                  </a:lnTo>
                  <a:lnTo>
                    <a:pt x="28" y="61"/>
                  </a:lnTo>
                  <a:lnTo>
                    <a:pt x="26" y="47"/>
                  </a:lnTo>
                  <a:lnTo>
                    <a:pt x="26" y="35"/>
                  </a:lnTo>
                  <a:lnTo>
                    <a:pt x="23" y="18"/>
                  </a:lnTo>
                  <a:lnTo>
                    <a:pt x="14" y="9"/>
                  </a:lnTo>
                  <a:lnTo>
                    <a:pt x="16" y="2"/>
                  </a:lnTo>
                  <a:lnTo>
                    <a:pt x="12" y="2"/>
                  </a:lnTo>
                  <a:close/>
                </a:path>
              </a:pathLst>
            </a:custGeom>
            <a:solidFill>
              <a:srgbClr val="0033CC"/>
            </a:solidFill>
            <a:ln w="3175">
              <a:solidFill>
                <a:srgbClr val="000000"/>
              </a:solidFill>
              <a:round/>
              <a:headEnd/>
              <a:tailEnd/>
            </a:ln>
          </p:spPr>
          <p:txBody>
            <a:bodyPr/>
            <a:lstStyle/>
            <a:p>
              <a:endParaRPr lang="en-US"/>
            </a:p>
          </p:txBody>
        </p:sp>
        <p:sp>
          <p:nvSpPr>
            <p:cNvPr id="41105" name="Freeform 3967"/>
            <p:cNvSpPr>
              <a:spLocks/>
            </p:cNvSpPr>
            <p:nvPr/>
          </p:nvSpPr>
          <p:spPr bwMode="auto">
            <a:xfrm>
              <a:off x="2367" y="1831"/>
              <a:ext cx="355" cy="396"/>
            </a:xfrm>
            <a:custGeom>
              <a:avLst/>
              <a:gdLst>
                <a:gd name="T0" fmla="*/ 0 w 317"/>
                <a:gd name="T1" fmla="*/ 2227394 h 319"/>
                <a:gd name="T2" fmla="*/ 2050 w 317"/>
                <a:gd name="T3" fmla="*/ 2470788 h 319"/>
                <a:gd name="T4" fmla="*/ 6674 w 317"/>
                <a:gd name="T5" fmla="*/ 2757444 h 319"/>
                <a:gd name="T6" fmla="*/ 10497 w 317"/>
                <a:gd name="T7" fmla="*/ 3021600 h 319"/>
                <a:gd name="T8" fmla="*/ 13309 w 317"/>
                <a:gd name="T9" fmla="*/ 3261015 h 319"/>
                <a:gd name="T10" fmla="*/ 17104 w 317"/>
                <a:gd name="T11" fmla="*/ 3463071 h 319"/>
                <a:gd name="T12" fmla="*/ 20245 w 317"/>
                <a:gd name="T13" fmla="*/ 3708710 h 319"/>
                <a:gd name="T14" fmla="*/ 21978 w 317"/>
                <a:gd name="T15" fmla="*/ 3901494 h 319"/>
                <a:gd name="T16" fmla="*/ 25978 w 317"/>
                <a:gd name="T17" fmla="*/ 4111895 h 319"/>
                <a:gd name="T18" fmla="*/ 28958 w 317"/>
                <a:gd name="T19" fmla="*/ 4321383 h 319"/>
                <a:gd name="T20" fmla="*/ 32429 w 317"/>
                <a:gd name="T21" fmla="*/ 4222815 h 319"/>
                <a:gd name="T22" fmla="*/ 36151 w 317"/>
                <a:gd name="T23" fmla="*/ 3901494 h 319"/>
                <a:gd name="T24" fmla="*/ 40857 w 317"/>
                <a:gd name="T25" fmla="*/ 3573343 h 319"/>
                <a:gd name="T26" fmla="*/ 46240 w 317"/>
                <a:gd name="T27" fmla="*/ 3261015 h 319"/>
                <a:gd name="T28" fmla="*/ 42611 w 317"/>
                <a:gd name="T29" fmla="*/ 3021600 h 319"/>
                <a:gd name="T30" fmla="*/ 40112 w 317"/>
                <a:gd name="T31" fmla="*/ 2620092 h 319"/>
                <a:gd name="T32" fmla="*/ 41290 w 317"/>
                <a:gd name="T33" fmla="*/ 2227394 h 319"/>
                <a:gd name="T34" fmla="*/ 40112 w 317"/>
                <a:gd name="T35" fmla="*/ 1680598 h 319"/>
                <a:gd name="T36" fmla="*/ 39695 w 317"/>
                <a:gd name="T37" fmla="*/ 1409695 h 319"/>
                <a:gd name="T38" fmla="*/ 37473 w 317"/>
                <a:gd name="T39" fmla="*/ 993146 h 319"/>
                <a:gd name="T40" fmla="*/ 36468 w 317"/>
                <a:gd name="T41" fmla="*/ 570087 h 319"/>
                <a:gd name="T42" fmla="*/ 37473 w 317"/>
                <a:gd name="T43" fmla="*/ 97032 h 319"/>
                <a:gd name="T44" fmla="*/ 34351 w 317"/>
                <a:gd name="T45" fmla="*/ 0 h 319"/>
                <a:gd name="T46" fmla="*/ 30311 w 317"/>
                <a:gd name="T47" fmla="*/ 50723 h 319"/>
                <a:gd name="T48" fmla="*/ 25390 w 317"/>
                <a:gd name="T49" fmla="*/ 50723 h 319"/>
                <a:gd name="T50" fmla="*/ 19503 w 317"/>
                <a:gd name="T51" fmla="*/ 213145 h 319"/>
                <a:gd name="T52" fmla="*/ 16509 w 317"/>
                <a:gd name="T53" fmla="*/ 379445 h 319"/>
                <a:gd name="T54" fmla="*/ 15273 w 317"/>
                <a:gd name="T55" fmla="*/ 502904 h 319"/>
                <a:gd name="T56" fmla="*/ 15381 w 317"/>
                <a:gd name="T57" fmla="*/ 851926 h 319"/>
                <a:gd name="T58" fmla="*/ 16509 w 317"/>
                <a:gd name="T59" fmla="*/ 1163561 h 319"/>
                <a:gd name="T60" fmla="*/ 11268 w 317"/>
                <a:gd name="T61" fmla="*/ 1272929 h 319"/>
                <a:gd name="T62" fmla="*/ 9710 w 317"/>
                <a:gd name="T63" fmla="*/ 1498673 h 319"/>
                <a:gd name="T64" fmla="*/ 6174 w 317"/>
                <a:gd name="T65" fmla="*/ 1680598 h 319"/>
                <a:gd name="T66" fmla="*/ 2296 w 317"/>
                <a:gd name="T67" fmla="*/ 1852339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7"/>
                <a:gd name="T103" fmla="*/ 0 h 319"/>
                <a:gd name="T104" fmla="*/ 317 w 317"/>
                <a:gd name="T105" fmla="*/ 319 h 3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7" h="319">
                  <a:moveTo>
                    <a:pt x="4" y="146"/>
                  </a:moveTo>
                  <a:lnTo>
                    <a:pt x="0" y="165"/>
                  </a:lnTo>
                  <a:lnTo>
                    <a:pt x="0" y="172"/>
                  </a:lnTo>
                  <a:lnTo>
                    <a:pt x="14" y="182"/>
                  </a:lnTo>
                  <a:lnTo>
                    <a:pt x="28" y="193"/>
                  </a:lnTo>
                  <a:lnTo>
                    <a:pt x="45" y="203"/>
                  </a:lnTo>
                  <a:lnTo>
                    <a:pt x="59" y="212"/>
                  </a:lnTo>
                  <a:lnTo>
                    <a:pt x="71" y="222"/>
                  </a:lnTo>
                  <a:lnTo>
                    <a:pt x="82" y="231"/>
                  </a:lnTo>
                  <a:lnTo>
                    <a:pt x="92" y="241"/>
                  </a:lnTo>
                  <a:lnTo>
                    <a:pt x="104" y="248"/>
                  </a:lnTo>
                  <a:lnTo>
                    <a:pt x="116" y="255"/>
                  </a:lnTo>
                  <a:lnTo>
                    <a:pt x="127" y="264"/>
                  </a:lnTo>
                  <a:lnTo>
                    <a:pt x="139" y="274"/>
                  </a:lnTo>
                  <a:lnTo>
                    <a:pt x="151" y="283"/>
                  </a:lnTo>
                  <a:lnTo>
                    <a:pt x="151" y="288"/>
                  </a:lnTo>
                  <a:lnTo>
                    <a:pt x="158" y="295"/>
                  </a:lnTo>
                  <a:lnTo>
                    <a:pt x="179" y="304"/>
                  </a:lnTo>
                  <a:lnTo>
                    <a:pt x="182" y="319"/>
                  </a:lnTo>
                  <a:lnTo>
                    <a:pt x="198" y="319"/>
                  </a:lnTo>
                  <a:lnTo>
                    <a:pt x="210" y="314"/>
                  </a:lnTo>
                  <a:lnTo>
                    <a:pt x="222" y="312"/>
                  </a:lnTo>
                  <a:lnTo>
                    <a:pt x="236" y="300"/>
                  </a:lnTo>
                  <a:lnTo>
                    <a:pt x="248" y="288"/>
                  </a:lnTo>
                  <a:lnTo>
                    <a:pt x="265" y="276"/>
                  </a:lnTo>
                  <a:lnTo>
                    <a:pt x="281" y="264"/>
                  </a:lnTo>
                  <a:lnTo>
                    <a:pt x="300" y="252"/>
                  </a:lnTo>
                  <a:lnTo>
                    <a:pt x="317" y="241"/>
                  </a:lnTo>
                  <a:lnTo>
                    <a:pt x="309" y="226"/>
                  </a:lnTo>
                  <a:lnTo>
                    <a:pt x="293" y="222"/>
                  </a:lnTo>
                  <a:lnTo>
                    <a:pt x="286" y="208"/>
                  </a:lnTo>
                  <a:lnTo>
                    <a:pt x="276" y="193"/>
                  </a:lnTo>
                  <a:lnTo>
                    <a:pt x="283" y="186"/>
                  </a:lnTo>
                  <a:lnTo>
                    <a:pt x="283" y="165"/>
                  </a:lnTo>
                  <a:lnTo>
                    <a:pt x="281" y="146"/>
                  </a:lnTo>
                  <a:lnTo>
                    <a:pt x="276" y="125"/>
                  </a:lnTo>
                  <a:lnTo>
                    <a:pt x="276" y="120"/>
                  </a:lnTo>
                  <a:lnTo>
                    <a:pt x="272" y="104"/>
                  </a:lnTo>
                  <a:lnTo>
                    <a:pt x="269" y="87"/>
                  </a:lnTo>
                  <a:lnTo>
                    <a:pt x="257" y="73"/>
                  </a:lnTo>
                  <a:lnTo>
                    <a:pt x="246" y="56"/>
                  </a:lnTo>
                  <a:lnTo>
                    <a:pt x="250" y="42"/>
                  </a:lnTo>
                  <a:lnTo>
                    <a:pt x="257" y="30"/>
                  </a:lnTo>
                  <a:lnTo>
                    <a:pt x="257" y="7"/>
                  </a:lnTo>
                  <a:lnTo>
                    <a:pt x="260" y="0"/>
                  </a:lnTo>
                  <a:lnTo>
                    <a:pt x="236" y="0"/>
                  </a:lnTo>
                  <a:lnTo>
                    <a:pt x="224" y="0"/>
                  </a:lnTo>
                  <a:lnTo>
                    <a:pt x="208" y="4"/>
                  </a:lnTo>
                  <a:lnTo>
                    <a:pt x="191" y="4"/>
                  </a:lnTo>
                  <a:lnTo>
                    <a:pt x="175" y="4"/>
                  </a:lnTo>
                  <a:lnTo>
                    <a:pt x="153" y="9"/>
                  </a:lnTo>
                  <a:lnTo>
                    <a:pt x="134" y="16"/>
                  </a:lnTo>
                  <a:lnTo>
                    <a:pt x="127" y="18"/>
                  </a:lnTo>
                  <a:lnTo>
                    <a:pt x="113" y="28"/>
                  </a:lnTo>
                  <a:lnTo>
                    <a:pt x="99" y="33"/>
                  </a:lnTo>
                  <a:lnTo>
                    <a:pt x="104" y="37"/>
                  </a:lnTo>
                  <a:lnTo>
                    <a:pt x="106" y="52"/>
                  </a:lnTo>
                  <a:lnTo>
                    <a:pt x="106" y="63"/>
                  </a:lnTo>
                  <a:lnTo>
                    <a:pt x="118" y="78"/>
                  </a:lnTo>
                  <a:lnTo>
                    <a:pt x="113" y="85"/>
                  </a:lnTo>
                  <a:lnTo>
                    <a:pt x="97" y="87"/>
                  </a:lnTo>
                  <a:lnTo>
                    <a:pt x="78" y="94"/>
                  </a:lnTo>
                  <a:lnTo>
                    <a:pt x="78" y="104"/>
                  </a:lnTo>
                  <a:lnTo>
                    <a:pt x="66" y="111"/>
                  </a:lnTo>
                  <a:lnTo>
                    <a:pt x="56" y="120"/>
                  </a:lnTo>
                  <a:lnTo>
                    <a:pt x="42" y="125"/>
                  </a:lnTo>
                  <a:lnTo>
                    <a:pt x="28" y="130"/>
                  </a:lnTo>
                  <a:lnTo>
                    <a:pt x="16" y="137"/>
                  </a:lnTo>
                  <a:lnTo>
                    <a:pt x="4" y="146"/>
                  </a:lnTo>
                  <a:close/>
                </a:path>
              </a:pathLst>
            </a:custGeom>
            <a:solidFill>
              <a:srgbClr val="E1E1E1"/>
            </a:solidFill>
            <a:ln w="3175">
              <a:solidFill>
                <a:srgbClr val="000000"/>
              </a:solidFill>
              <a:round/>
              <a:headEnd/>
              <a:tailEnd/>
            </a:ln>
          </p:spPr>
          <p:txBody>
            <a:bodyPr/>
            <a:lstStyle/>
            <a:p>
              <a:endParaRPr lang="en-US"/>
            </a:p>
          </p:txBody>
        </p:sp>
        <p:sp>
          <p:nvSpPr>
            <p:cNvPr id="41106" name="Freeform 3968"/>
            <p:cNvSpPr>
              <a:spLocks/>
            </p:cNvSpPr>
            <p:nvPr/>
          </p:nvSpPr>
          <p:spPr bwMode="auto">
            <a:xfrm>
              <a:off x="2271" y="2010"/>
              <a:ext cx="12" cy="11"/>
            </a:xfrm>
            <a:custGeom>
              <a:avLst/>
              <a:gdLst>
                <a:gd name="T0" fmla="*/ 29521 w 10"/>
                <a:gd name="T1" fmla="*/ 0 h 9"/>
                <a:gd name="T2" fmla="*/ 29521 w 10"/>
                <a:gd name="T3" fmla="*/ 48724 h 9"/>
                <a:gd name="T4" fmla="*/ 0 w 10"/>
                <a:gd name="T5" fmla="*/ 59552 h 9"/>
                <a:gd name="T6" fmla="*/ 29521 w 10"/>
                <a:gd name="T7" fmla="*/ 0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10" y="0"/>
                  </a:moveTo>
                  <a:lnTo>
                    <a:pt x="10" y="7"/>
                  </a:lnTo>
                  <a:lnTo>
                    <a:pt x="0" y="9"/>
                  </a:lnTo>
                  <a:lnTo>
                    <a:pt x="10" y="0"/>
                  </a:lnTo>
                  <a:close/>
                </a:path>
              </a:pathLst>
            </a:custGeom>
            <a:solidFill>
              <a:srgbClr val="E1E1E1"/>
            </a:solidFill>
            <a:ln w="3175">
              <a:solidFill>
                <a:srgbClr val="000000"/>
              </a:solidFill>
              <a:round/>
              <a:headEnd/>
              <a:tailEnd/>
            </a:ln>
          </p:spPr>
          <p:txBody>
            <a:bodyPr/>
            <a:lstStyle/>
            <a:p>
              <a:endParaRPr lang="en-US"/>
            </a:p>
          </p:txBody>
        </p:sp>
        <p:sp>
          <p:nvSpPr>
            <p:cNvPr id="41107" name="Freeform 3969"/>
            <p:cNvSpPr>
              <a:spLocks/>
            </p:cNvSpPr>
            <p:nvPr/>
          </p:nvSpPr>
          <p:spPr bwMode="auto">
            <a:xfrm>
              <a:off x="2232" y="2019"/>
              <a:ext cx="9" cy="9"/>
            </a:xfrm>
            <a:custGeom>
              <a:avLst/>
              <a:gdLst>
                <a:gd name="T0" fmla="*/ 434231 w 7"/>
                <a:gd name="T1" fmla="*/ 0 h 7"/>
                <a:gd name="T2" fmla="*/ 0 w 7"/>
                <a:gd name="T3" fmla="*/ 434231 h 7"/>
                <a:gd name="T4" fmla="*/ 0 w 7"/>
                <a:gd name="T5" fmla="*/ 142818 h 7"/>
                <a:gd name="T6" fmla="*/ 434231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0"/>
                  </a:moveTo>
                  <a:lnTo>
                    <a:pt x="0" y="7"/>
                  </a:lnTo>
                  <a:lnTo>
                    <a:pt x="0" y="2"/>
                  </a:lnTo>
                  <a:lnTo>
                    <a:pt x="7" y="0"/>
                  </a:lnTo>
                  <a:close/>
                </a:path>
              </a:pathLst>
            </a:custGeom>
            <a:solidFill>
              <a:srgbClr val="E1E1E1"/>
            </a:solidFill>
            <a:ln w="3175">
              <a:solidFill>
                <a:srgbClr val="000000"/>
              </a:solidFill>
              <a:round/>
              <a:headEnd/>
              <a:tailEnd/>
            </a:ln>
          </p:spPr>
          <p:txBody>
            <a:bodyPr/>
            <a:lstStyle/>
            <a:p>
              <a:endParaRPr lang="en-US"/>
            </a:p>
          </p:txBody>
        </p:sp>
        <p:sp>
          <p:nvSpPr>
            <p:cNvPr id="41108" name="Freeform 3970"/>
            <p:cNvSpPr>
              <a:spLocks/>
            </p:cNvSpPr>
            <p:nvPr/>
          </p:nvSpPr>
          <p:spPr bwMode="auto">
            <a:xfrm>
              <a:off x="2245" y="2030"/>
              <a:ext cx="9" cy="4"/>
            </a:xfrm>
            <a:custGeom>
              <a:avLst/>
              <a:gdLst>
                <a:gd name="T0" fmla="*/ 434231 w 7"/>
                <a:gd name="T1" fmla="*/ 0 h 3"/>
                <a:gd name="T2" fmla="*/ 434231 w 7"/>
                <a:gd name="T3" fmla="*/ 870068 h 3"/>
                <a:gd name="T4" fmla="*/ 0 w 7"/>
                <a:gd name="T5" fmla="*/ 0 h 3"/>
                <a:gd name="T6" fmla="*/ 434231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7" y="0"/>
                  </a:moveTo>
                  <a:lnTo>
                    <a:pt x="7" y="3"/>
                  </a:lnTo>
                  <a:lnTo>
                    <a:pt x="0" y="0"/>
                  </a:lnTo>
                  <a:lnTo>
                    <a:pt x="7" y="0"/>
                  </a:lnTo>
                  <a:close/>
                </a:path>
              </a:pathLst>
            </a:custGeom>
            <a:solidFill>
              <a:srgbClr val="E1E1E1"/>
            </a:solidFill>
            <a:ln w="3175">
              <a:solidFill>
                <a:srgbClr val="000000"/>
              </a:solidFill>
              <a:round/>
              <a:headEnd/>
              <a:tailEnd/>
            </a:ln>
          </p:spPr>
          <p:txBody>
            <a:bodyPr/>
            <a:lstStyle/>
            <a:p>
              <a:endParaRPr lang="en-US"/>
            </a:p>
          </p:txBody>
        </p:sp>
        <p:sp>
          <p:nvSpPr>
            <p:cNvPr id="41109" name="Freeform 3971"/>
            <p:cNvSpPr>
              <a:spLocks/>
            </p:cNvSpPr>
            <p:nvPr/>
          </p:nvSpPr>
          <p:spPr bwMode="auto">
            <a:xfrm>
              <a:off x="2283" y="2001"/>
              <a:ext cx="5" cy="3"/>
            </a:xfrm>
            <a:custGeom>
              <a:avLst/>
              <a:gdLst>
                <a:gd name="T0" fmla="*/ 5 w 5"/>
                <a:gd name="T1" fmla="*/ 136216566 h 2"/>
                <a:gd name="T2" fmla="*/ 5 w 5"/>
                <a:gd name="T3" fmla="*/ 0 h 2"/>
                <a:gd name="T4" fmla="*/ 0 w 5"/>
                <a:gd name="T5" fmla="*/ 136216566 h 2"/>
                <a:gd name="T6" fmla="*/ 5 w 5"/>
                <a:gd name="T7" fmla="*/ 136216566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2"/>
                  </a:moveTo>
                  <a:lnTo>
                    <a:pt x="5" y="0"/>
                  </a:lnTo>
                  <a:lnTo>
                    <a:pt x="0" y="2"/>
                  </a:lnTo>
                  <a:lnTo>
                    <a:pt x="5" y="2"/>
                  </a:lnTo>
                  <a:close/>
                </a:path>
              </a:pathLst>
            </a:custGeom>
            <a:solidFill>
              <a:srgbClr val="E1E1E1"/>
            </a:solidFill>
            <a:ln w="3175">
              <a:solidFill>
                <a:srgbClr val="000000"/>
              </a:solidFill>
              <a:round/>
              <a:headEnd/>
              <a:tailEnd/>
            </a:ln>
          </p:spPr>
          <p:txBody>
            <a:bodyPr/>
            <a:lstStyle/>
            <a:p>
              <a:endParaRPr lang="en-US"/>
            </a:p>
          </p:txBody>
        </p:sp>
        <p:sp>
          <p:nvSpPr>
            <p:cNvPr id="41110" name="Freeform 3972"/>
            <p:cNvSpPr>
              <a:spLocks/>
            </p:cNvSpPr>
            <p:nvPr/>
          </p:nvSpPr>
          <p:spPr bwMode="auto">
            <a:xfrm>
              <a:off x="2093" y="2279"/>
              <a:ext cx="4" cy="3"/>
            </a:xfrm>
            <a:custGeom>
              <a:avLst/>
              <a:gdLst>
                <a:gd name="T0" fmla="*/ 4 w 4"/>
                <a:gd name="T1" fmla="*/ 3 h 3"/>
                <a:gd name="T2" fmla="*/ 2 w 4"/>
                <a:gd name="T3" fmla="*/ 3 h 3"/>
                <a:gd name="T4" fmla="*/ 0 w 4"/>
                <a:gd name="T5" fmla="*/ 0 h 3"/>
                <a:gd name="T6" fmla="*/ 4 w 4"/>
                <a:gd name="T7" fmla="*/ 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3"/>
                  </a:moveTo>
                  <a:lnTo>
                    <a:pt x="2" y="3"/>
                  </a:lnTo>
                  <a:lnTo>
                    <a:pt x="0" y="0"/>
                  </a:lnTo>
                  <a:lnTo>
                    <a:pt x="4" y="3"/>
                  </a:lnTo>
                  <a:close/>
                </a:path>
              </a:pathLst>
            </a:custGeom>
            <a:solidFill>
              <a:srgbClr val="E1E1E1"/>
            </a:solidFill>
            <a:ln w="3175">
              <a:solidFill>
                <a:srgbClr val="000000"/>
              </a:solidFill>
              <a:round/>
              <a:headEnd/>
              <a:tailEnd/>
            </a:ln>
          </p:spPr>
          <p:txBody>
            <a:bodyPr/>
            <a:lstStyle/>
            <a:p>
              <a:endParaRPr lang="en-US"/>
            </a:p>
          </p:txBody>
        </p:sp>
        <p:sp>
          <p:nvSpPr>
            <p:cNvPr id="41111" name="Freeform 3973"/>
            <p:cNvSpPr>
              <a:spLocks/>
            </p:cNvSpPr>
            <p:nvPr/>
          </p:nvSpPr>
          <p:spPr bwMode="auto">
            <a:xfrm>
              <a:off x="2426" y="1849"/>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close/>
                </a:path>
              </a:pathLst>
            </a:custGeom>
            <a:solidFill>
              <a:srgbClr val="C0C0C0"/>
            </a:solidFill>
            <a:ln w="3175">
              <a:solidFill>
                <a:srgbClr val="000000"/>
              </a:solidFill>
              <a:round/>
              <a:headEnd/>
              <a:tailEnd/>
            </a:ln>
          </p:spPr>
          <p:txBody>
            <a:bodyPr/>
            <a:lstStyle/>
            <a:p>
              <a:endParaRPr lang="en-US"/>
            </a:p>
          </p:txBody>
        </p:sp>
        <p:sp>
          <p:nvSpPr>
            <p:cNvPr id="41112" name="Freeform 3974"/>
            <p:cNvSpPr>
              <a:spLocks/>
            </p:cNvSpPr>
            <p:nvPr/>
          </p:nvSpPr>
          <p:spPr bwMode="auto">
            <a:xfrm>
              <a:off x="2676" y="1914"/>
              <a:ext cx="272" cy="304"/>
            </a:xfrm>
            <a:custGeom>
              <a:avLst/>
              <a:gdLst>
                <a:gd name="T0" fmla="*/ 27304 w 244"/>
                <a:gd name="T1" fmla="*/ 2738299 h 246"/>
                <a:gd name="T2" fmla="*/ 27304 w 244"/>
                <a:gd name="T3" fmla="*/ 2624270 h 246"/>
                <a:gd name="T4" fmla="*/ 29025 w 244"/>
                <a:gd name="T5" fmla="*/ 2624270 h 246"/>
                <a:gd name="T6" fmla="*/ 29025 w 244"/>
                <a:gd name="T7" fmla="*/ 2403261 h 246"/>
                <a:gd name="T8" fmla="*/ 28880 w 244"/>
                <a:gd name="T9" fmla="*/ 2222633 h 246"/>
                <a:gd name="T10" fmla="*/ 28880 w 244"/>
                <a:gd name="T11" fmla="*/ 2040790 h 246"/>
                <a:gd name="T12" fmla="*/ 28880 w 244"/>
                <a:gd name="T13" fmla="*/ 1871536 h 246"/>
                <a:gd name="T14" fmla="*/ 28490 w 244"/>
                <a:gd name="T15" fmla="*/ 1678452 h 246"/>
                <a:gd name="T16" fmla="*/ 28238 w 244"/>
                <a:gd name="T17" fmla="*/ 1490217 h 246"/>
                <a:gd name="T18" fmla="*/ 28238 w 244"/>
                <a:gd name="T19" fmla="*/ 1305589 h 246"/>
                <a:gd name="T20" fmla="*/ 28238 w 244"/>
                <a:gd name="T21" fmla="*/ 1099087 h 246"/>
                <a:gd name="T22" fmla="*/ 28005 w 244"/>
                <a:gd name="T23" fmla="*/ 902103 h 246"/>
                <a:gd name="T24" fmla="*/ 27659 w 244"/>
                <a:gd name="T25" fmla="*/ 753222 h 246"/>
                <a:gd name="T26" fmla="*/ 27659 w 244"/>
                <a:gd name="T27" fmla="*/ 606238 h 246"/>
                <a:gd name="T28" fmla="*/ 27659 w 244"/>
                <a:gd name="T29" fmla="*/ 441118 h 246"/>
                <a:gd name="T30" fmla="*/ 28005 w 244"/>
                <a:gd name="T31" fmla="*/ 308604 h 246"/>
                <a:gd name="T32" fmla="*/ 26863 w 244"/>
                <a:gd name="T33" fmla="*/ 249726 h 246"/>
                <a:gd name="T34" fmla="*/ 23958 w 244"/>
                <a:gd name="T35" fmla="*/ 182337 h 246"/>
                <a:gd name="T36" fmla="*/ 23657 w 244"/>
                <a:gd name="T37" fmla="*/ 100227 h 246"/>
                <a:gd name="T38" fmla="*/ 21492 w 244"/>
                <a:gd name="T39" fmla="*/ 42976 h 246"/>
                <a:gd name="T40" fmla="*/ 20384 w 244"/>
                <a:gd name="T41" fmla="*/ 132327 h 246"/>
                <a:gd name="T42" fmla="*/ 18852 w 244"/>
                <a:gd name="T43" fmla="*/ 233743 h 246"/>
                <a:gd name="T44" fmla="*/ 18852 w 244"/>
                <a:gd name="T45" fmla="*/ 503470 h 246"/>
                <a:gd name="T46" fmla="*/ 16860 w 244"/>
                <a:gd name="T47" fmla="*/ 578618 h 246"/>
                <a:gd name="T48" fmla="*/ 14967 w 244"/>
                <a:gd name="T49" fmla="*/ 503470 h 246"/>
                <a:gd name="T50" fmla="*/ 12962 w 244"/>
                <a:gd name="T51" fmla="*/ 381364 h 246"/>
                <a:gd name="T52" fmla="*/ 10717 w 244"/>
                <a:gd name="T53" fmla="*/ 372086 h 246"/>
                <a:gd name="T54" fmla="*/ 10035 w 244"/>
                <a:gd name="T55" fmla="*/ 182337 h 246"/>
                <a:gd name="T56" fmla="*/ 8132 w 244"/>
                <a:gd name="T57" fmla="*/ 132327 h 246"/>
                <a:gd name="T58" fmla="*/ 6171 w 244"/>
                <a:gd name="T59" fmla="*/ 81105 h 246"/>
                <a:gd name="T60" fmla="*/ 3462 w 244"/>
                <a:gd name="T61" fmla="*/ 0 h 246"/>
                <a:gd name="T62" fmla="*/ 3462 w 244"/>
                <a:gd name="T63" fmla="*/ 182337 h 246"/>
                <a:gd name="T64" fmla="*/ 2242 w 244"/>
                <a:gd name="T65" fmla="*/ 249726 h 246"/>
                <a:gd name="T66" fmla="*/ 832 w 244"/>
                <a:gd name="T67" fmla="*/ 372086 h 246"/>
                <a:gd name="T68" fmla="*/ 832 w 244"/>
                <a:gd name="T69" fmla="*/ 525494 h 246"/>
                <a:gd name="T70" fmla="*/ 0 w 244"/>
                <a:gd name="T71" fmla="*/ 606238 h 246"/>
                <a:gd name="T72" fmla="*/ 0 w 244"/>
                <a:gd name="T73" fmla="*/ 650920 h 246"/>
                <a:gd name="T74" fmla="*/ 669 w 244"/>
                <a:gd name="T75" fmla="*/ 889393 h 246"/>
                <a:gd name="T76" fmla="*/ 832 w 244"/>
                <a:gd name="T77" fmla="*/ 1099087 h 246"/>
                <a:gd name="T78" fmla="*/ 832 w 244"/>
                <a:gd name="T79" fmla="*/ 1325316 h 246"/>
                <a:gd name="T80" fmla="*/ 0 w 244"/>
                <a:gd name="T81" fmla="*/ 1413829 h 246"/>
                <a:gd name="T82" fmla="*/ 1152 w 244"/>
                <a:gd name="T83" fmla="*/ 1571032 h 246"/>
                <a:gd name="T84" fmla="*/ 2011 w 244"/>
                <a:gd name="T85" fmla="*/ 1733870 h 246"/>
                <a:gd name="T86" fmla="*/ 3924 w 244"/>
                <a:gd name="T87" fmla="*/ 1780759 h 246"/>
                <a:gd name="T88" fmla="*/ 4876 w 244"/>
                <a:gd name="T89" fmla="*/ 1941438 h 246"/>
                <a:gd name="T90" fmla="*/ 7530 w 244"/>
                <a:gd name="T91" fmla="*/ 1980315 h 246"/>
                <a:gd name="T92" fmla="*/ 9119 w 244"/>
                <a:gd name="T93" fmla="*/ 2096517 h 246"/>
                <a:gd name="T94" fmla="*/ 10431 w 244"/>
                <a:gd name="T95" fmla="*/ 2023726 h 246"/>
                <a:gd name="T96" fmla="*/ 12170 w 244"/>
                <a:gd name="T97" fmla="*/ 1941438 h 246"/>
                <a:gd name="T98" fmla="*/ 14210 w 244"/>
                <a:gd name="T99" fmla="*/ 2023726 h 246"/>
                <a:gd name="T100" fmla="*/ 16056 w 244"/>
                <a:gd name="T101" fmla="*/ 2123587 h 246"/>
                <a:gd name="T102" fmla="*/ 17681 w 244"/>
                <a:gd name="T103" fmla="*/ 2222633 h 246"/>
                <a:gd name="T104" fmla="*/ 19710 w 244"/>
                <a:gd name="T105" fmla="*/ 2338668 h 246"/>
                <a:gd name="T106" fmla="*/ 21743 w 244"/>
                <a:gd name="T107" fmla="*/ 2403261 h 246"/>
                <a:gd name="T108" fmla="*/ 23427 w 244"/>
                <a:gd name="T109" fmla="*/ 2521952 h 246"/>
                <a:gd name="T110" fmla="*/ 25331 w 244"/>
                <a:gd name="T111" fmla="*/ 2624270 h 246"/>
                <a:gd name="T112" fmla="*/ 27304 w 244"/>
                <a:gd name="T113" fmla="*/ 2738299 h 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4"/>
                <a:gd name="T172" fmla="*/ 0 h 246"/>
                <a:gd name="T173" fmla="*/ 244 w 244"/>
                <a:gd name="T174" fmla="*/ 246 h 2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4" h="246">
                  <a:moveTo>
                    <a:pt x="230" y="246"/>
                  </a:moveTo>
                  <a:lnTo>
                    <a:pt x="230" y="236"/>
                  </a:lnTo>
                  <a:lnTo>
                    <a:pt x="244" y="236"/>
                  </a:lnTo>
                  <a:lnTo>
                    <a:pt x="244" y="217"/>
                  </a:lnTo>
                  <a:lnTo>
                    <a:pt x="242" y="201"/>
                  </a:lnTo>
                  <a:lnTo>
                    <a:pt x="242" y="184"/>
                  </a:lnTo>
                  <a:lnTo>
                    <a:pt x="242" y="168"/>
                  </a:lnTo>
                  <a:lnTo>
                    <a:pt x="239" y="151"/>
                  </a:lnTo>
                  <a:lnTo>
                    <a:pt x="237" y="134"/>
                  </a:lnTo>
                  <a:lnTo>
                    <a:pt x="237" y="118"/>
                  </a:lnTo>
                  <a:lnTo>
                    <a:pt x="237" y="99"/>
                  </a:lnTo>
                  <a:lnTo>
                    <a:pt x="235" y="82"/>
                  </a:lnTo>
                  <a:lnTo>
                    <a:pt x="232" y="68"/>
                  </a:lnTo>
                  <a:lnTo>
                    <a:pt x="232" y="54"/>
                  </a:lnTo>
                  <a:lnTo>
                    <a:pt x="232" y="40"/>
                  </a:lnTo>
                  <a:lnTo>
                    <a:pt x="235" y="28"/>
                  </a:lnTo>
                  <a:lnTo>
                    <a:pt x="225" y="23"/>
                  </a:lnTo>
                  <a:lnTo>
                    <a:pt x="201" y="16"/>
                  </a:lnTo>
                  <a:lnTo>
                    <a:pt x="199" y="9"/>
                  </a:lnTo>
                  <a:lnTo>
                    <a:pt x="180" y="4"/>
                  </a:lnTo>
                  <a:lnTo>
                    <a:pt x="171" y="12"/>
                  </a:lnTo>
                  <a:lnTo>
                    <a:pt x="159" y="21"/>
                  </a:lnTo>
                  <a:lnTo>
                    <a:pt x="159" y="45"/>
                  </a:lnTo>
                  <a:lnTo>
                    <a:pt x="142" y="52"/>
                  </a:lnTo>
                  <a:lnTo>
                    <a:pt x="126" y="45"/>
                  </a:lnTo>
                  <a:lnTo>
                    <a:pt x="109" y="35"/>
                  </a:lnTo>
                  <a:lnTo>
                    <a:pt x="90" y="33"/>
                  </a:lnTo>
                  <a:lnTo>
                    <a:pt x="83" y="16"/>
                  </a:lnTo>
                  <a:lnTo>
                    <a:pt x="67" y="12"/>
                  </a:lnTo>
                  <a:lnTo>
                    <a:pt x="52" y="7"/>
                  </a:lnTo>
                  <a:lnTo>
                    <a:pt x="29" y="0"/>
                  </a:lnTo>
                  <a:lnTo>
                    <a:pt x="29" y="16"/>
                  </a:lnTo>
                  <a:lnTo>
                    <a:pt x="19" y="23"/>
                  </a:lnTo>
                  <a:lnTo>
                    <a:pt x="7" y="33"/>
                  </a:lnTo>
                  <a:lnTo>
                    <a:pt x="7" y="47"/>
                  </a:lnTo>
                  <a:lnTo>
                    <a:pt x="0" y="54"/>
                  </a:lnTo>
                  <a:lnTo>
                    <a:pt x="0" y="59"/>
                  </a:lnTo>
                  <a:lnTo>
                    <a:pt x="5" y="80"/>
                  </a:lnTo>
                  <a:lnTo>
                    <a:pt x="7" y="99"/>
                  </a:lnTo>
                  <a:lnTo>
                    <a:pt x="7" y="120"/>
                  </a:lnTo>
                  <a:lnTo>
                    <a:pt x="0" y="127"/>
                  </a:lnTo>
                  <a:lnTo>
                    <a:pt x="10" y="142"/>
                  </a:lnTo>
                  <a:lnTo>
                    <a:pt x="17" y="156"/>
                  </a:lnTo>
                  <a:lnTo>
                    <a:pt x="33" y="160"/>
                  </a:lnTo>
                  <a:lnTo>
                    <a:pt x="41" y="175"/>
                  </a:lnTo>
                  <a:lnTo>
                    <a:pt x="64" y="179"/>
                  </a:lnTo>
                  <a:lnTo>
                    <a:pt x="76" y="189"/>
                  </a:lnTo>
                  <a:lnTo>
                    <a:pt x="88" y="182"/>
                  </a:lnTo>
                  <a:lnTo>
                    <a:pt x="102" y="175"/>
                  </a:lnTo>
                  <a:lnTo>
                    <a:pt x="119" y="182"/>
                  </a:lnTo>
                  <a:lnTo>
                    <a:pt x="135" y="191"/>
                  </a:lnTo>
                  <a:lnTo>
                    <a:pt x="149" y="201"/>
                  </a:lnTo>
                  <a:lnTo>
                    <a:pt x="166" y="210"/>
                  </a:lnTo>
                  <a:lnTo>
                    <a:pt x="183" y="217"/>
                  </a:lnTo>
                  <a:lnTo>
                    <a:pt x="197" y="227"/>
                  </a:lnTo>
                  <a:lnTo>
                    <a:pt x="213" y="236"/>
                  </a:lnTo>
                  <a:lnTo>
                    <a:pt x="230" y="246"/>
                  </a:lnTo>
                  <a:close/>
                </a:path>
              </a:pathLst>
            </a:custGeom>
            <a:solidFill>
              <a:srgbClr val="E1E1E1"/>
            </a:solidFill>
            <a:ln w="3175">
              <a:solidFill>
                <a:srgbClr val="000000"/>
              </a:solidFill>
              <a:round/>
              <a:headEnd/>
              <a:tailEnd/>
            </a:ln>
          </p:spPr>
          <p:txBody>
            <a:bodyPr/>
            <a:lstStyle/>
            <a:p>
              <a:endParaRPr lang="en-US"/>
            </a:p>
          </p:txBody>
        </p:sp>
        <p:sp>
          <p:nvSpPr>
            <p:cNvPr id="41113" name="Freeform 3975"/>
            <p:cNvSpPr>
              <a:spLocks/>
            </p:cNvSpPr>
            <p:nvPr/>
          </p:nvSpPr>
          <p:spPr bwMode="auto">
            <a:xfrm>
              <a:off x="2301" y="2094"/>
              <a:ext cx="287" cy="328"/>
            </a:xfrm>
            <a:custGeom>
              <a:avLst/>
              <a:gdLst>
                <a:gd name="T0" fmla="*/ 6211 w 258"/>
                <a:gd name="T1" fmla="*/ 2962028 h 265"/>
                <a:gd name="T2" fmla="*/ 7245 w 258"/>
                <a:gd name="T3" fmla="*/ 3159650 h 265"/>
                <a:gd name="T4" fmla="*/ 8668 w 258"/>
                <a:gd name="T5" fmla="*/ 3159650 h 265"/>
                <a:gd name="T6" fmla="*/ 10114 w 258"/>
                <a:gd name="T7" fmla="*/ 3047575 h 265"/>
                <a:gd name="T8" fmla="*/ 11372 w 258"/>
                <a:gd name="T9" fmla="*/ 3100674 h 265"/>
                <a:gd name="T10" fmla="*/ 12342 w 258"/>
                <a:gd name="T11" fmla="*/ 2754345 h 265"/>
                <a:gd name="T12" fmla="*/ 13728 w 258"/>
                <a:gd name="T13" fmla="*/ 2589329 h 265"/>
                <a:gd name="T14" fmla="*/ 15271 w 258"/>
                <a:gd name="T15" fmla="*/ 2539942 h 265"/>
                <a:gd name="T16" fmla="*/ 15654 w 258"/>
                <a:gd name="T17" fmla="*/ 2425770 h 265"/>
                <a:gd name="T18" fmla="*/ 17239 w 258"/>
                <a:gd name="T19" fmla="*/ 2307190 h 265"/>
                <a:gd name="T20" fmla="*/ 19384 w 258"/>
                <a:gd name="T21" fmla="*/ 2115438 h 265"/>
                <a:gd name="T22" fmla="*/ 21548 w 258"/>
                <a:gd name="T23" fmla="*/ 2146472 h 265"/>
                <a:gd name="T24" fmla="*/ 25064 w 258"/>
                <a:gd name="T25" fmla="*/ 2062448 h 265"/>
                <a:gd name="T26" fmla="*/ 27881 w 258"/>
                <a:gd name="T27" fmla="*/ 1897565 h 265"/>
                <a:gd name="T28" fmla="*/ 27978 w 258"/>
                <a:gd name="T29" fmla="*/ 1542296 h 265"/>
                <a:gd name="T30" fmla="*/ 27978 w 258"/>
                <a:gd name="T31" fmla="*/ 1263806 h 265"/>
                <a:gd name="T32" fmla="*/ 25940 w 258"/>
                <a:gd name="T33" fmla="*/ 1102339 h 265"/>
                <a:gd name="T34" fmla="*/ 22897 w 258"/>
                <a:gd name="T35" fmla="*/ 901339 h 265"/>
                <a:gd name="T36" fmla="*/ 21548 w 258"/>
                <a:gd name="T37" fmla="*/ 742295 h 265"/>
                <a:gd name="T38" fmla="*/ 19166 w 258"/>
                <a:gd name="T39" fmla="*/ 514846 h 265"/>
                <a:gd name="T40" fmla="*/ 16425 w 258"/>
                <a:gd name="T41" fmla="*/ 346555 h 265"/>
                <a:gd name="T42" fmla="*/ 14081 w 258"/>
                <a:gd name="T43" fmla="*/ 124318 h 265"/>
                <a:gd name="T44" fmla="*/ 11372 w 258"/>
                <a:gd name="T45" fmla="*/ 0 h 265"/>
                <a:gd name="T46" fmla="*/ 10114 w 258"/>
                <a:gd name="T47" fmla="*/ 235732 h 265"/>
                <a:gd name="T48" fmla="*/ 10229 w 258"/>
                <a:gd name="T49" fmla="*/ 696723 h 265"/>
                <a:gd name="T50" fmla="*/ 10726 w 258"/>
                <a:gd name="T51" fmla="*/ 1137188 h 265"/>
                <a:gd name="T52" fmla="*/ 11372 w 258"/>
                <a:gd name="T53" fmla="*/ 1607202 h 265"/>
                <a:gd name="T54" fmla="*/ 11890 w 258"/>
                <a:gd name="T55" fmla="*/ 1855898 h 265"/>
                <a:gd name="T56" fmla="*/ 10114 w 258"/>
                <a:gd name="T57" fmla="*/ 2023952 h 265"/>
                <a:gd name="T58" fmla="*/ 6792 w 258"/>
                <a:gd name="T59" fmla="*/ 2023952 h 265"/>
                <a:gd name="T60" fmla="*/ 4934 w 258"/>
                <a:gd name="T61" fmla="*/ 2023952 h 265"/>
                <a:gd name="T62" fmla="*/ 2381 w 258"/>
                <a:gd name="T63" fmla="*/ 2090254 h 265"/>
                <a:gd name="T64" fmla="*/ 596 w 258"/>
                <a:gd name="T65" fmla="*/ 2195981 h 265"/>
                <a:gd name="T66" fmla="*/ 596 w 258"/>
                <a:gd name="T67" fmla="*/ 2393102 h 265"/>
                <a:gd name="T68" fmla="*/ 1257 w 258"/>
                <a:gd name="T69" fmla="*/ 2671317 h 265"/>
                <a:gd name="T70" fmla="*/ 2381 w 258"/>
                <a:gd name="T71" fmla="*/ 2745167 h 265"/>
                <a:gd name="T72" fmla="*/ 3922 w 258"/>
                <a:gd name="T73" fmla="*/ 2754345 h 265"/>
                <a:gd name="T74" fmla="*/ 5089 w 258"/>
                <a:gd name="T75" fmla="*/ 2671317 h 265"/>
                <a:gd name="T76" fmla="*/ 6513 w 258"/>
                <a:gd name="T77" fmla="*/ 2907050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8"/>
                <a:gd name="T118" fmla="*/ 0 h 265"/>
                <a:gd name="T119" fmla="*/ 258 w 258"/>
                <a:gd name="T120" fmla="*/ 265 h 2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8" h="265">
                  <a:moveTo>
                    <a:pt x="60" y="244"/>
                  </a:moveTo>
                  <a:lnTo>
                    <a:pt x="57" y="249"/>
                  </a:lnTo>
                  <a:lnTo>
                    <a:pt x="60" y="249"/>
                  </a:lnTo>
                  <a:lnTo>
                    <a:pt x="67" y="265"/>
                  </a:lnTo>
                  <a:lnTo>
                    <a:pt x="71" y="263"/>
                  </a:lnTo>
                  <a:lnTo>
                    <a:pt x="81" y="265"/>
                  </a:lnTo>
                  <a:lnTo>
                    <a:pt x="88" y="260"/>
                  </a:lnTo>
                  <a:lnTo>
                    <a:pt x="93" y="256"/>
                  </a:lnTo>
                  <a:lnTo>
                    <a:pt x="95" y="263"/>
                  </a:lnTo>
                  <a:lnTo>
                    <a:pt x="105" y="260"/>
                  </a:lnTo>
                  <a:lnTo>
                    <a:pt x="109" y="237"/>
                  </a:lnTo>
                  <a:lnTo>
                    <a:pt x="114" y="232"/>
                  </a:lnTo>
                  <a:lnTo>
                    <a:pt x="123" y="225"/>
                  </a:lnTo>
                  <a:lnTo>
                    <a:pt x="126" y="218"/>
                  </a:lnTo>
                  <a:lnTo>
                    <a:pt x="128" y="208"/>
                  </a:lnTo>
                  <a:lnTo>
                    <a:pt x="140" y="213"/>
                  </a:lnTo>
                  <a:lnTo>
                    <a:pt x="140" y="206"/>
                  </a:lnTo>
                  <a:lnTo>
                    <a:pt x="145" y="204"/>
                  </a:lnTo>
                  <a:lnTo>
                    <a:pt x="152" y="194"/>
                  </a:lnTo>
                  <a:lnTo>
                    <a:pt x="159" y="194"/>
                  </a:lnTo>
                  <a:lnTo>
                    <a:pt x="161" y="187"/>
                  </a:lnTo>
                  <a:lnTo>
                    <a:pt x="180" y="178"/>
                  </a:lnTo>
                  <a:lnTo>
                    <a:pt x="194" y="180"/>
                  </a:lnTo>
                  <a:lnTo>
                    <a:pt x="199" y="180"/>
                  </a:lnTo>
                  <a:lnTo>
                    <a:pt x="213" y="173"/>
                  </a:lnTo>
                  <a:lnTo>
                    <a:pt x="230" y="173"/>
                  </a:lnTo>
                  <a:lnTo>
                    <a:pt x="246" y="173"/>
                  </a:lnTo>
                  <a:lnTo>
                    <a:pt x="256" y="159"/>
                  </a:lnTo>
                  <a:lnTo>
                    <a:pt x="256" y="144"/>
                  </a:lnTo>
                  <a:lnTo>
                    <a:pt x="258" y="130"/>
                  </a:lnTo>
                  <a:lnTo>
                    <a:pt x="258" y="118"/>
                  </a:lnTo>
                  <a:lnTo>
                    <a:pt x="258" y="107"/>
                  </a:lnTo>
                  <a:lnTo>
                    <a:pt x="242" y="107"/>
                  </a:lnTo>
                  <a:lnTo>
                    <a:pt x="239" y="92"/>
                  </a:lnTo>
                  <a:lnTo>
                    <a:pt x="218" y="83"/>
                  </a:lnTo>
                  <a:lnTo>
                    <a:pt x="211" y="76"/>
                  </a:lnTo>
                  <a:lnTo>
                    <a:pt x="211" y="71"/>
                  </a:lnTo>
                  <a:lnTo>
                    <a:pt x="199" y="62"/>
                  </a:lnTo>
                  <a:lnTo>
                    <a:pt x="187" y="52"/>
                  </a:lnTo>
                  <a:lnTo>
                    <a:pt x="176" y="43"/>
                  </a:lnTo>
                  <a:lnTo>
                    <a:pt x="164" y="36"/>
                  </a:lnTo>
                  <a:lnTo>
                    <a:pt x="152" y="29"/>
                  </a:lnTo>
                  <a:lnTo>
                    <a:pt x="142" y="19"/>
                  </a:lnTo>
                  <a:lnTo>
                    <a:pt x="131" y="10"/>
                  </a:lnTo>
                  <a:lnTo>
                    <a:pt x="119" y="0"/>
                  </a:lnTo>
                  <a:lnTo>
                    <a:pt x="105" y="0"/>
                  </a:lnTo>
                  <a:lnTo>
                    <a:pt x="93" y="0"/>
                  </a:lnTo>
                  <a:lnTo>
                    <a:pt x="93" y="19"/>
                  </a:lnTo>
                  <a:lnTo>
                    <a:pt x="95" y="40"/>
                  </a:lnTo>
                  <a:lnTo>
                    <a:pt x="95" y="59"/>
                  </a:lnTo>
                  <a:lnTo>
                    <a:pt x="97" y="76"/>
                  </a:lnTo>
                  <a:lnTo>
                    <a:pt x="100" y="95"/>
                  </a:lnTo>
                  <a:lnTo>
                    <a:pt x="102" y="114"/>
                  </a:lnTo>
                  <a:lnTo>
                    <a:pt x="105" y="135"/>
                  </a:lnTo>
                  <a:lnTo>
                    <a:pt x="105" y="154"/>
                  </a:lnTo>
                  <a:lnTo>
                    <a:pt x="109" y="156"/>
                  </a:lnTo>
                  <a:lnTo>
                    <a:pt x="107" y="170"/>
                  </a:lnTo>
                  <a:lnTo>
                    <a:pt x="93" y="170"/>
                  </a:lnTo>
                  <a:lnTo>
                    <a:pt x="76" y="170"/>
                  </a:lnTo>
                  <a:lnTo>
                    <a:pt x="62" y="170"/>
                  </a:lnTo>
                  <a:lnTo>
                    <a:pt x="45" y="170"/>
                  </a:lnTo>
                  <a:lnTo>
                    <a:pt x="24" y="173"/>
                  </a:lnTo>
                  <a:lnTo>
                    <a:pt x="22" y="175"/>
                  </a:lnTo>
                  <a:lnTo>
                    <a:pt x="12" y="170"/>
                  </a:lnTo>
                  <a:lnTo>
                    <a:pt x="5" y="185"/>
                  </a:lnTo>
                  <a:lnTo>
                    <a:pt x="0" y="185"/>
                  </a:lnTo>
                  <a:lnTo>
                    <a:pt x="5" y="201"/>
                  </a:lnTo>
                  <a:lnTo>
                    <a:pt x="10" y="208"/>
                  </a:lnTo>
                  <a:lnTo>
                    <a:pt x="12" y="225"/>
                  </a:lnTo>
                  <a:lnTo>
                    <a:pt x="12" y="230"/>
                  </a:lnTo>
                  <a:lnTo>
                    <a:pt x="22" y="230"/>
                  </a:lnTo>
                  <a:lnTo>
                    <a:pt x="27" y="232"/>
                  </a:lnTo>
                  <a:lnTo>
                    <a:pt x="36" y="232"/>
                  </a:lnTo>
                  <a:lnTo>
                    <a:pt x="45" y="227"/>
                  </a:lnTo>
                  <a:lnTo>
                    <a:pt x="48" y="225"/>
                  </a:lnTo>
                  <a:lnTo>
                    <a:pt x="53" y="239"/>
                  </a:lnTo>
                  <a:lnTo>
                    <a:pt x="60" y="244"/>
                  </a:lnTo>
                  <a:close/>
                </a:path>
              </a:pathLst>
            </a:custGeom>
            <a:solidFill>
              <a:srgbClr val="0033CC"/>
            </a:solidFill>
            <a:ln w="3175">
              <a:solidFill>
                <a:srgbClr val="000000"/>
              </a:solidFill>
              <a:round/>
              <a:headEnd/>
              <a:tailEnd/>
            </a:ln>
          </p:spPr>
          <p:txBody>
            <a:bodyPr/>
            <a:lstStyle/>
            <a:p>
              <a:endParaRPr lang="en-US"/>
            </a:p>
          </p:txBody>
        </p:sp>
        <p:sp>
          <p:nvSpPr>
            <p:cNvPr id="41114" name="Freeform 3976"/>
            <p:cNvSpPr>
              <a:spLocks/>
            </p:cNvSpPr>
            <p:nvPr/>
          </p:nvSpPr>
          <p:spPr bwMode="auto">
            <a:xfrm>
              <a:off x="2753" y="1854"/>
              <a:ext cx="3" cy="1"/>
            </a:xfrm>
            <a:custGeom>
              <a:avLst/>
              <a:gdLst>
                <a:gd name="T0" fmla="*/ 136216566 w 2"/>
                <a:gd name="T1" fmla="*/ 0 h 1"/>
                <a:gd name="T2" fmla="*/ 136216566 w 2"/>
                <a:gd name="T3" fmla="*/ 0 h 1"/>
                <a:gd name="T4" fmla="*/ 0 w 2"/>
                <a:gd name="T5" fmla="*/ 0 h 1"/>
                <a:gd name="T6" fmla="*/ 136216566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2" y="0"/>
                  </a:lnTo>
                  <a:lnTo>
                    <a:pt x="0" y="0"/>
                  </a:lnTo>
                  <a:lnTo>
                    <a:pt x="2" y="0"/>
                  </a:lnTo>
                  <a:close/>
                </a:path>
              </a:pathLst>
            </a:custGeom>
            <a:solidFill>
              <a:srgbClr val="0033CC"/>
            </a:solidFill>
            <a:ln w="3175">
              <a:solidFill>
                <a:srgbClr val="000000"/>
              </a:solidFill>
              <a:round/>
              <a:headEnd/>
              <a:tailEnd/>
            </a:ln>
          </p:spPr>
          <p:txBody>
            <a:bodyPr/>
            <a:lstStyle/>
            <a:p>
              <a:endParaRPr lang="en-US"/>
            </a:p>
          </p:txBody>
        </p:sp>
        <p:sp>
          <p:nvSpPr>
            <p:cNvPr id="41115" name="Freeform 3977"/>
            <p:cNvSpPr>
              <a:spLocks/>
            </p:cNvSpPr>
            <p:nvPr/>
          </p:nvSpPr>
          <p:spPr bwMode="auto">
            <a:xfrm>
              <a:off x="2223" y="2044"/>
              <a:ext cx="209" cy="279"/>
            </a:xfrm>
            <a:custGeom>
              <a:avLst/>
              <a:gdLst>
                <a:gd name="T0" fmla="*/ 693 w 189"/>
                <a:gd name="T1" fmla="*/ 2509568 h 225"/>
                <a:gd name="T2" fmla="*/ 4 w 189"/>
                <a:gd name="T3" fmla="*/ 2587670 h 225"/>
                <a:gd name="T4" fmla="*/ 693 w 189"/>
                <a:gd name="T5" fmla="*/ 2318318 h 225"/>
                <a:gd name="T6" fmla="*/ 847 w 189"/>
                <a:gd name="T7" fmla="*/ 2037417 h 225"/>
                <a:gd name="T8" fmla="*/ 693 w 189"/>
                <a:gd name="T9" fmla="*/ 1827209 h 225"/>
                <a:gd name="T10" fmla="*/ 693 w 189"/>
                <a:gd name="T11" fmla="*/ 1597688 h 225"/>
                <a:gd name="T12" fmla="*/ 0 w 189"/>
                <a:gd name="T13" fmla="*/ 1432980 h 225"/>
                <a:gd name="T14" fmla="*/ 0 w 189"/>
                <a:gd name="T15" fmla="*/ 1502156 h 225"/>
                <a:gd name="T16" fmla="*/ 0 w 189"/>
                <a:gd name="T17" fmla="*/ 1357200 h 225"/>
                <a:gd name="T18" fmla="*/ 1370 w 189"/>
                <a:gd name="T19" fmla="*/ 1357200 h 225"/>
                <a:gd name="T20" fmla="*/ 2505 w 189"/>
                <a:gd name="T21" fmla="*/ 1357200 h 225"/>
                <a:gd name="T22" fmla="*/ 3975 w 189"/>
                <a:gd name="T23" fmla="*/ 1357200 h 225"/>
                <a:gd name="T24" fmla="*/ 5139 w 189"/>
                <a:gd name="T25" fmla="*/ 1357200 h 225"/>
                <a:gd name="T26" fmla="*/ 5139 w 189"/>
                <a:gd name="T27" fmla="*/ 1183819 h 225"/>
                <a:gd name="T28" fmla="*/ 5216 w 189"/>
                <a:gd name="T29" fmla="*/ 980587 h 225"/>
                <a:gd name="T30" fmla="*/ 6458 w 189"/>
                <a:gd name="T31" fmla="*/ 902002 h 225"/>
                <a:gd name="T32" fmla="*/ 6458 w 189"/>
                <a:gd name="T33" fmla="*/ 586630 h 225"/>
                <a:gd name="T34" fmla="*/ 6623 w 189"/>
                <a:gd name="T35" fmla="*/ 311988 h 225"/>
                <a:gd name="T36" fmla="*/ 7739 w 189"/>
                <a:gd name="T37" fmla="*/ 311988 h 225"/>
                <a:gd name="T38" fmla="*/ 8624 w 189"/>
                <a:gd name="T39" fmla="*/ 311988 h 225"/>
                <a:gd name="T40" fmla="*/ 9904 w 189"/>
                <a:gd name="T41" fmla="*/ 311988 h 225"/>
                <a:gd name="T42" fmla="*/ 10952 w 189"/>
                <a:gd name="T43" fmla="*/ 311988 h 225"/>
                <a:gd name="T44" fmla="*/ 10952 w 189"/>
                <a:gd name="T45" fmla="*/ 0 h 225"/>
                <a:gd name="T46" fmla="*/ 12111 w 189"/>
                <a:gd name="T47" fmla="*/ 131963 h 225"/>
                <a:gd name="T48" fmla="*/ 13292 w 189"/>
                <a:gd name="T49" fmla="*/ 271685 h 225"/>
                <a:gd name="T50" fmla="*/ 14699 w 189"/>
                <a:gd name="T51" fmla="*/ 389723 h 225"/>
                <a:gd name="T52" fmla="*/ 15770 w 189"/>
                <a:gd name="T53" fmla="*/ 518000 h 225"/>
                <a:gd name="T54" fmla="*/ 14699 w 189"/>
                <a:gd name="T55" fmla="*/ 518000 h 225"/>
                <a:gd name="T56" fmla="*/ 13545 w 189"/>
                <a:gd name="T57" fmla="*/ 518000 h 225"/>
                <a:gd name="T58" fmla="*/ 13545 w 189"/>
                <a:gd name="T59" fmla="*/ 767514 h 225"/>
                <a:gd name="T60" fmla="*/ 13740 w 189"/>
                <a:gd name="T61" fmla="*/ 1039079 h 225"/>
                <a:gd name="T62" fmla="*/ 13740 w 189"/>
                <a:gd name="T63" fmla="*/ 1288458 h 225"/>
                <a:gd name="T64" fmla="*/ 14049 w 189"/>
                <a:gd name="T65" fmla="*/ 1502156 h 225"/>
                <a:gd name="T66" fmla="*/ 14157 w 189"/>
                <a:gd name="T67" fmla="*/ 1743862 h 225"/>
                <a:gd name="T68" fmla="*/ 14366 w 189"/>
                <a:gd name="T69" fmla="*/ 1993734 h 225"/>
                <a:gd name="T70" fmla="*/ 14699 w 189"/>
                <a:gd name="T71" fmla="*/ 2257099 h 225"/>
                <a:gd name="T72" fmla="*/ 14699 w 189"/>
                <a:gd name="T73" fmla="*/ 2509568 h 225"/>
                <a:gd name="T74" fmla="*/ 14964 w 189"/>
                <a:gd name="T75" fmla="*/ 2526397 h 225"/>
                <a:gd name="T76" fmla="*/ 14828 w 189"/>
                <a:gd name="T77" fmla="*/ 2701165 h 225"/>
                <a:gd name="T78" fmla="*/ 13545 w 189"/>
                <a:gd name="T79" fmla="*/ 2701165 h 225"/>
                <a:gd name="T80" fmla="*/ 12170 w 189"/>
                <a:gd name="T81" fmla="*/ 2701165 h 225"/>
                <a:gd name="T82" fmla="*/ 11005 w 189"/>
                <a:gd name="T83" fmla="*/ 2701165 h 225"/>
                <a:gd name="T84" fmla="*/ 9537 w 189"/>
                <a:gd name="T85" fmla="*/ 2701165 h 225"/>
                <a:gd name="T86" fmla="*/ 9537 w 189"/>
                <a:gd name="T87" fmla="*/ 2701165 h 225"/>
                <a:gd name="T88" fmla="*/ 7799 w 189"/>
                <a:gd name="T89" fmla="*/ 2734459 h 225"/>
                <a:gd name="T90" fmla="*/ 7739 w 189"/>
                <a:gd name="T91" fmla="*/ 2769166 h 225"/>
                <a:gd name="T92" fmla="*/ 6949 w 189"/>
                <a:gd name="T93" fmla="*/ 2701165 h 225"/>
                <a:gd name="T94" fmla="*/ 6328 w 189"/>
                <a:gd name="T95" fmla="*/ 2900877 h 225"/>
                <a:gd name="T96" fmla="*/ 5768 w 189"/>
                <a:gd name="T97" fmla="*/ 2900877 h 225"/>
                <a:gd name="T98" fmla="*/ 4898 w 189"/>
                <a:gd name="T99" fmla="*/ 2701165 h 225"/>
                <a:gd name="T100" fmla="*/ 3975 w 189"/>
                <a:gd name="T101" fmla="*/ 2566195 h 225"/>
                <a:gd name="T102" fmla="*/ 2770 w 189"/>
                <a:gd name="T103" fmla="*/ 2434399 h 225"/>
                <a:gd name="T104" fmla="*/ 1713 w 189"/>
                <a:gd name="T105" fmla="*/ 2479201 h 225"/>
                <a:gd name="T106" fmla="*/ 693 w 189"/>
                <a:gd name="T107" fmla="*/ 2509568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9"/>
                <a:gd name="T163" fmla="*/ 0 h 225"/>
                <a:gd name="T164" fmla="*/ 189 w 189"/>
                <a:gd name="T165" fmla="*/ 225 h 2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9" h="225">
                  <a:moveTo>
                    <a:pt x="9" y="194"/>
                  </a:moveTo>
                  <a:lnTo>
                    <a:pt x="4" y="201"/>
                  </a:lnTo>
                  <a:lnTo>
                    <a:pt x="9" y="180"/>
                  </a:lnTo>
                  <a:lnTo>
                    <a:pt x="11" y="158"/>
                  </a:lnTo>
                  <a:lnTo>
                    <a:pt x="9" y="142"/>
                  </a:lnTo>
                  <a:lnTo>
                    <a:pt x="9" y="123"/>
                  </a:lnTo>
                  <a:lnTo>
                    <a:pt x="0" y="111"/>
                  </a:lnTo>
                  <a:lnTo>
                    <a:pt x="0" y="116"/>
                  </a:lnTo>
                  <a:lnTo>
                    <a:pt x="0" y="106"/>
                  </a:lnTo>
                  <a:lnTo>
                    <a:pt x="16" y="106"/>
                  </a:lnTo>
                  <a:lnTo>
                    <a:pt x="30" y="106"/>
                  </a:lnTo>
                  <a:lnTo>
                    <a:pt x="47" y="106"/>
                  </a:lnTo>
                  <a:lnTo>
                    <a:pt x="61" y="106"/>
                  </a:lnTo>
                  <a:lnTo>
                    <a:pt x="61" y="92"/>
                  </a:lnTo>
                  <a:lnTo>
                    <a:pt x="63" y="76"/>
                  </a:lnTo>
                  <a:lnTo>
                    <a:pt x="78" y="69"/>
                  </a:lnTo>
                  <a:lnTo>
                    <a:pt x="78" y="45"/>
                  </a:lnTo>
                  <a:lnTo>
                    <a:pt x="80" y="24"/>
                  </a:lnTo>
                  <a:lnTo>
                    <a:pt x="92" y="24"/>
                  </a:lnTo>
                  <a:lnTo>
                    <a:pt x="104" y="24"/>
                  </a:lnTo>
                  <a:lnTo>
                    <a:pt x="118" y="24"/>
                  </a:lnTo>
                  <a:lnTo>
                    <a:pt x="130" y="24"/>
                  </a:lnTo>
                  <a:lnTo>
                    <a:pt x="130" y="0"/>
                  </a:lnTo>
                  <a:lnTo>
                    <a:pt x="144" y="10"/>
                  </a:lnTo>
                  <a:lnTo>
                    <a:pt x="158" y="21"/>
                  </a:lnTo>
                  <a:lnTo>
                    <a:pt x="175" y="31"/>
                  </a:lnTo>
                  <a:lnTo>
                    <a:pt x="189" y="40"/>
                  </a:lnTo>
                  <a:lnTo>
                    <a:pt x="175" y="40"/>
                  </a:lnTo>
                  <a:lnTo>
                    <a:pt x="163" y="40"/>
                  </a:lnTo>
                  <a:lnTo>
                    <a:pt x="163" y="59"/>
                  </a:lnTo>
                  <a:lnTo>
                    <a:pt x="165" y="80"/>
                  </a:lnTo>
                  <a:lnTo>
                    <a:pt x="165" y="99"/>
                  </a:lnTo>
                  <a:lnTo>
                    <a:pt x="167" y="116"/>
                  </a:lnTo>
                  <a:lnTo>
                    <a:pt x="170" y="135"/>
                  </a:lnTo>
                  <a:lnTo>
                    <a:pt x="172" y="154"/>
                  </a:lnTo>
                  <a:lnTo>
                    <a:pt x="175" y="175"/>
                  </a:lnTo>
                  <a:lnTo>
                    <a:pt x="175" y="194"/>
                  </a:lnTo>
                  <a:lnTo>
                    <a:pt x="179" y="196"/>
                  </a:lnTo>
                  <a:lnTo>
                    <a:pt x="177" y="210"/>
                  </a:lnTo>
                  <a:lnTo>
                    <a:pt x="163" y="210"/>
                  </a:lnTo>
                  <a:lnTo>
                    <a:pt x="146" y="210"/>
                  </a:lnTo>
                  <a:lnTo>
                    <a:pt x="132" y="210"/>
                  </a:lnTo>
                  <a:lnTo>
                    <a:pt x="115" y="210"/>
                  </a:lnTo>
                  <a:lnTo>
                    <a:pt x="94" y="213"/>
                  </a:lnTo>
                  <a:lnTo>
                    <a:pt x="92" y="215"/>
                  </a:lnTo>
                  <a:lnTo>
                    <a:pt x="82" y="210"/>
                  </a:lnTo>
                  <a:lnTo>
                    <a:pt x="75" y="225"/>
                  </a:lnTo>
                  <a:lnTo>
                    <a:pt x="70" y="225"/>
                  </a:lnTo>
                  <a:lnTo>
                    <a:pt x="59" y="210"/>
                  </a:lnTo>
                  <a:lnTo>
                    <a:pt x="47" y="199"/>
                  </a:lnTo>
                  <a:lnTo>
                    <a:pt x="33" y="189"/>
                  </a:lnTo>
                  <a:lnTo>
                    <a:pt x="21" y="192"/>
                  </a:lnTo>
                  <a:lnTo>
                    <a:pt x="9" y="194"/>
                  </a:lnTo>
                  <a:close/>
                </a:path>
              </a:pathLst>
            </a:custGeom>
            <a:solidFill>
              <a:srgbClr val="0033CC"/>
            </a:solidFill>
            <a:ln w="3175">
              <a:solidFill>
                <a:srgbClr val="000000"/>
              </a:solidFill>
              <a:round/>
              <a:headEnd/>
              <a:tailEnd/>
            </a:ln>
          </p:spPr>
          <p:txBody>
            <a:bodyPr/>
            <a:lstStyle/>
            <a:p>
              <a:endParaRPr lang="en-US"/>
            </a:p>
          </p:txBody>
        </p:sp>
        <p:sp>
          <p:nvSpPr>
            <p:cNvPr id="41116" name="Freeform 3978"/>
            <p:cNvSpPr>
              <a:spLocks/>
            </p:cNvSpPr>
            <p:nvPr/>
          </p:nvSpPr>
          <p:spPr bwMode="auto">
            <a:xfrm>
              <a:off x="2291" y="1854"/>
              <a:ext cx="209" cy="182"/>
            </a:xfrm>
            <a:custGeom>
              <a:avLst/>
              <a:gdLst>
                <a:gd name="T0" fmla="*/ 12930 w 187"/>
                <a:gd name="T1" fmla="*/ 434711 h 147"/>
                <a:gd name="T2" fmla="*/ 10568 w 187"/>
                <a:gd name="T3" fmla="*/ 538214 h 147"/>
                <a:gd name="T4" fmla="*/ 9233 w 187"/>
                <a:gd name="T5" fmla="*/ 660986 h 147"/>
                <a:gd name="T6" fmla="*/ 8261 w 187"/>
                <a:gd name="T7" fmla="*/ 825017 h 147"/>
                <a:gd name="T8" fmla="*/ 7145 w 187"/>
                <a:gd name="T9" fmla="*/ 1009295 h 147"/>
                <a:gd name="T10" fmla="*/ 7145 w 187"/>
                <a:gd name="T11" fmla="*/ 1167619 h 147"/>
                <a:gd name="T12" fmla="*/ 6358 w 187"/>
                <a:gd name="T13" fmla="*/ 1354397 h 147"/>
                <a:gd name="T14" fmla="*/ 5311 w 187"/>
                <a:gd name="T15" fmla="*/ 1478752 h 147"/>
                <a:gd name="T16" fmla="*/ 4145 w 187"/>
                <a:gd name="T17" fmla="*/ 1565760 h 147"/>
                <a:gd name="T18" fmla="*/ 2438 w 187"/>
                <a:gd name="T19" fmla="*/ 1682675 h 147"/>
                <a:gd name="T20" fmla="*/ 0 w 187"/>
                <a:gd name="T21" fmla="*/ 1770651 h 147"/>
                <a:gd name="T22" fmla="*/ 2438 w 187"/>
                <a:gd name="T23" fmla="*/ 1770651 h 147"/>
                <a:gd name="T24" fmla="*/ 4340 w 187"/>
                <a:gd name="T25" fmla="*/ 1770651 h 147"/>
                <a:gd name="T26" fmla="*/ 7059 w 187"/>
                <a:gd name="T27" fmla="*/ 1770651 h 147"/>
                <a:gd name="T28" fmla="*/ 9233 w 187"/>
                <a:gd name="T29" fmla="*/ 1770651 h 147"/>
                <a:gd name="T30" fmla="*/ 9854 w 187"/>
                <a:gd name="T31" fmla="*/ 1547128 h 147"/>
                <a:gd name="T32" fmla="*/ 11278 w 187"/>
                <a:gd name="T33" fmla="*/ 1430141 h 147"/>
                <a:gd name="T34" fmla="*/ 12930 w 187"/>
                <a:gd name="T35" fmla="*/ 1354397 h 147"/>
                <a:gd name="T36" fmla="*/ 14754 w 187"/>
                <a:gd name="T37" fmla="*/ 1283911 h 147"/>
                <a:gd name="T38" fmla="*/ 16681 w 187"/>
                <a:gd name="T39" fmla="*/ 1225639 h 147"/>
                <a:gd name="T40" fmla="*/ 18051 w 187"/>
                <a:gd name="T41" fmla="*/ 1120120 h 147"/>
                <a:gd name="T42" fmla="*/ 19644 w 187"/>
                <a:gd name="T43" fmla="*/ 1030151 h 147"/>
                <a:gd name="T44" fmla="*/ 19644 w 187"/>
                <a:gd name="T45" fmla="*/ 909903 h 147"/>
                <a:gd name="T46" fmla="*/ 22074 w 187"/>
                <a:gd name="T47" fmla="*/ 825017 h 147"/>
                <a:gd name="T48" fmla="*/ 24290 w 187"/>
                <a:gd name="T49" fmla="*/ 815200 h 147"/>
                <a:gd name="T50" fmla="*/ 25039 w 187"/>
                <a:gd name="T51" fmla="*/ 725814 h 147"/>
                <a:gd name="T52" fmla="*/ 23409 w 187"/>
                <a:gd name="T53" fmla="*/ 538214 h 147"/>
                <a:gd name="T54" fmla="*/ 23409 w 187"/>
                <a:gd name="T55" fmla="*/ 406645 h 147"/>
                <a:gd name="T56" fmla="*/ 23021 w 187"/>
                <a:gd name="T57" fmla="*/ 237402 h 147"/>
                <a:gd name="T58" fmla="*/ 22478 w 187"/>
                <a:gd name="T59" fmla="*/ 191748 h 147"/>
                <a:gd name="T60" fmla="*/ 21253 w 187"/>
                <a:gd name="T61" fmla="*/ 154873 h 147"/>
                <a:gd name="T62" fmla="*/ 20521 w 187"/>
                <a:gd name="T63" fmla="*/ 154873 h 147"/>
                <a:gd name="T64" fmla="*/ 17115 w 187"/>
                <a:gd name="T65" fmla="*/ 125090 h 147"/>
                <a:gd name="T66" fmla="*/ 16151 w 187"/>
                <a:gd name="T67" fmla="*/ 0 h 147"/>
                <a:gd name="T68" fmla="*/ 14754 w 187"/>
                <a:gd name="T69" fmla="*/ 101034 h 147"/>
                <a:gd name="T70" fmla="*/ 13849 w 187"/>
                <a:gd name="T71" fmla="*/ 261832 h 147"/>
                <a:gd name="T72" fmla="*/ 12930 w 187"/>
                <a:gd name="T73" fmla="*/ 434711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7"/>
                <a:gd name="T112" fmla="*/ 0 h 147"/>
                <a:gd name="T113" fmla="*/ 187 w 187"/>
                <a:gd name="T114" fmla="*/ 147 h 1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7" h="147">
                  <a:moveTo>
                    <a:pt x="97" y="36"/>
                  </a:moveTo>
                  <a:lnTo>
                    <a:pt x="80" y="45"/>
                  </a:lnTo>
                  <a:lnTo>
                    <a:pt x="69" y="55"/>
                  </a:lnTo>
                  <a:lnTo>
                    <a:pt x="62" y="69"/>
                  </a:lnTo>
                  <a:lnTo>
                    <a:pt x="54" y="83"/>
                  </a:lnTo>
                  <a:lnTo>
                    <a:pt x="54" y="97"/>
                  </a:lnTo>
                  <a:lnTo>
                    <a:pt x="47" y="112"/>
                  </a:lnTo>
                  <a:lnTo>
                    <a:pt x="40" y="123"/>
                  </a:lnTo>
                  <a:lnTo>
                    <a:pt x="31" y="130"/>
                  </a:lnTo>
                  <a:lnTo>
                    <a:pt x="19" y="140"/>
                  </a:lnTo>
                  <a:lnTo>
                    <a:pt x="0" y="147"/>
                  </a:lnTo>
                  <a:lnTo>
                    <a:pt x="19" y="147"/>
                  </a:lnTo>
                  <a:lnTo>
                    <a:pt x="33" y="147"/>
                  </a:lnTo>
                  <a:lnTo>
                    <a:pt x="52" y="147"/>
                  </a:lnTo>
                  <a:lnTo>
                    <a:pt x="69" y="147"/>
                  </a:lnTo>
                  <a:lnTo>
                    <a:pt x="73" y="128"/>
                  </a:lnTo>
                  <a:lnTo>
                    <a:pt x="85" y="119"/>
                  </a:lnTo>
                  <a:lnTo>
                    <a:pt x="97" y="112"/>
                  </a:lnTo>
                  <a:lnTo>
                    <a:pt x="111" y="107"/>
                  </a:lnTo>
                  <a:lnTo>
                    <a:pt x="125" y="102"/>
                  </a:lnTo>
                  <a:lnTo>
                    <a:pt x="135" y="93"/>
                  </a:lnTo>
                  <a:lnTo>
                    <a:pt x="147" y="86"/>
                  </a:lnTo>
                  <a:lnTo>
                    <a:pt x="147" y="76"/>
                  </a:lnTo>
                  <a:lnTo>
                    <a:pt x="166" y="69"/>
                  </a:lnTo>
                  <a:lnTo>
                    <a:pt x="182" y="67"/>
                  </a:lnTo>
                  <a:lnTo>
                    <a:pt x="187" y="60"/>
                  </a:lnTo>
                  <a:lnTo>
                    <a:pt x="175" y="45"/>
                  </a:lnTo>
                  <a:lnTo>
                    <a:pt x="175" y="34"/>
                  </a:lnTo>
                  <a:lnTo>
                    <a:pt x="173" y="19"/>
                  </a:lnTo>
                  <a:lnTo>
                    <a:pt x="168" y="15"/>
                  </a:lnTo>
                  <a:lnTo>
                    <a:pt x="159" y="12"/>
                  </a:lnTo>
                  <a:lnTo>
                    <a:pt x="154" y="12"/>
                  </a:lnTo>
                  <a:lnTo>
                    <a:pt x="128" y="10"/>
                  </a:lnTo>
                  <a:lnTo>
                    <a:pt x="121" y="0"/>
                  </a:lnTo>
                  <a:lnTo>
                    <a:pt x="111" y="8"/>
                  </a:lnTo>
                  <a:lnTo>
                    <a:pt x="104" y="22"/>
                  </a:lnTo>
                  <a:lnTo>
                    <a:pt x="97" y="36"/>
                  </a:lnTo>
                  <a:close/>
                </a:path>
              </a:pathLst>
            </a:custGeom>
            <a:solidFill>
              <a:srgbClr val="CC0000"/>
            </a:solidFill>
            <a:ln w="3175">
              <a:solidFill>
                <a:srgbClr val="000000"/>
              </a:solidFill>
              <a:round/>
              <a:headEnd/>
              <a:tailEnd/>
            </a:ln>
          </p:spPr>
          <p:txBody>
            <a:bodyPr/>
            <a:lstStyle/>
            <a:p>
              <a:endParaRPr lang="en-US"/>
            </a:p>
          </p:txBody>
        </p:sp>
        <p:sp>
          <p:nvSpPr>
            <p:cNvPr id="41117" name="Freeform 3979"/>
            <p:cNvSpPr>
              <a:spLocks/>
            </p:cNvSpPr>
            <p:nvPr/>
          </p:nvSpPr>
          <p:spPr bwMode="auto">
            <a:xfrm>
              <a:off x="2518" y="2130"/>
              <a:ext cx="275" cy="260"/>
            </a:xfrm>
            <a:custGeom>
              <a:avLst/>
              <a:gdLst>
                <a:gd name="T0" fmla="*/ 3837 w 246"/>
                <a:gd name="T1" fmla="*/ 2301697 h 210"/>
                <a:gd name="T2" fmla="*/ 3287 w 246"/>
                <a:gd name="T3" fmla="*/ 2301697 h 210"/>
                <a:gd name="T4" fmla="*/ 1573 w 246"/>
                <a:gd name="T5" fmla="*/ 2215968 h 210"/>
                <a:gd name="T6" fmla="*/ 1965 w 246"/>
                <a:gd name="T7" fmla="*/ 2158808 h 210"/>
                <a:gd name="T8" fmla="*/ 2197 w 246"/>
                <a:gd name="T9" fmla="*/ 2158808 h 210"/>
                <a:gd name="T10" fmla="*/ 721 w 246"/>
                <a:gd name="T11" fmla="*/ 1986454 h 210"/>
                <a:gd name="T12" fmla="*/ 0 w 246"/>
                <a:gd name="T13" fmla="*/ 1825735 h 210"/>
                <a:gd name="T14" fmla="*/ 721 w 246"/>
                <a:gd name="T15" fmla="*/ 1825735 h 210"/>
                <a:gd name="T16" fmla="*/ 2456 w 246"/>
                <a:gd name="T17" fmla="*/ 1726861 h 210"/>
                <a:gd name="T18" fmla="*/ 4795 w 246"/>
                <a:gd name="T19" fmla="*/ 1726861 h 210"/>
                <a:gd name="T20" fmla="*/ 7118 w 246"/>
                <a:gd name="T21" fmla="*/ 1726861 h 210"/>
                <a:gd name="T22" fmla="*/ 8332 w 246"/>
                <a:gd name="T23" fmla="*/ 1565760 h 210"/>
                <a:gd name="T24" fmla="*/ 8332 w 246"/>
                <a:gd name="T25" fmla="*/ 1386815 h 210"/>
                <a:gd name="T26" fmla="*/ 8516 w 246"/>
                <a:gd name="T27" fmla="*/ 1222036 h 210"/>
                <a:gd name="T28" fmla="*/ 8516 w 246"/>
                <a:gd name="T29" fmla="*/ 1066614 h 210"/>
                <a:gd name="T30" fmla="*/ 8516 w 246"/>
                <a:gd name="T31" fmla="*/ 943077 h 210"/>
                <a:gd name="T32" fmla="*/ 10153 w 246"/>
                <a:gd name="T33" fmla="*/ 871525 h 210"/>
                <a:gd name="T34" fmla="*/ 11838 w 246"/>
                <a:gd name="T35" fmla="*/ 855083 h 210"/>
                <a:gd name="T36" fmla="*/ 13728 w 246"/>
                <a:gd name="T37" fmla="*/ 703924 h 210"/>
                <a:gd name="T38" fmla="*/ 15346 w 246"/>
                <a:gd name="T39" fmla="*/ 562012 h 210"/>
                <a:gd name="T40" fmla="*/ 17503 w 246"/>
                <a:gd name="T41" fmla="*/ 421300 h 210"/>
                <a:gd name="T42" fmla="*/ 19798 w 246"/>
                <a:gd name="T43" fmla="*/ 274842 h 210"/>
                <a:gd name="T44" fmla="*/ 22485 w 246"/>
                <a:gd name="T45" fmla="*/ 135664 h 210"/>
                <a:gd name="T46" fmla="*/ 24741 w 246"/>
                <a:gd name="T47" fmla="*/ 0 h 210"/>
                <a:gd name="T48" fmla="*/ 27681 w 246"/>
                <a:gd name="T49" fmla="*/ 46633 h 210"/>
                <a:gd name="T50" fmla="*/ 29398 w 246"/>
                <a:gd name="T51" fmla="*/ 167965 h 210"/>
                <a:gd name="T52" fmla="*/ 30944 w 246"/>
                <a:gd name="T53" fmla="*/ 88503 h 210"/>
                <a:gd name="T54" fmla="*/ 31246 w 246"/>
                <a:gd name="T55" fmla="*/ 257471 h 210"/>
                <a:gd name="T56" fmla="*/ 31246 w 246"/>
                <a:gd name="T57" fmla="*/ 421300 h 210"/>
                <a:gd name="T58" fmla="*/ 32980 w 246"/>
                <a:gd name="T59" fmla="*/ 658431 h 210"/>
                <a:gd name="T60" fmla="*/ 32699 w 246"/>
                <a:gd name="T61" fmla="*/ 734922 h 210"/>
                <a:gd name="T62" fmla="*/ 32699 w 246"/>
                <a:gd name="T63" fmla="*/ 904712 h 210"/>
                <a:gd name="T64" fmla="*/ 32699 w 246"/>
                <a:gd name="T65" fmla="*/ 1066614 h 210"/>
                <a:gd name="T66" fmla="*/ 32699 w 246"/>
                <a:gd name="T67" fmla="*/ 1254454 h 210"/>
                <a:gd name="T68" fmla="*/ 32143 w 246"/>
                <a:gd name="T69" fmla="*/ 1421551 h 210"/>
                <a:gd name="T70" fmla="*/ 31246 w 246"/>
                <a:gd name="T71" fmla="*/ 1527870 h 210"/>
                <a:gd name="T72" fmla="*/ 30308 w 246"/>
                <a:gd name="T73" fmla="*/ 1654025 h 210"/>
                <a:gd name="T74" fmla="*/ 29398 w 246"/>
                <a:gd name="T75" fmla="*/ 1789820 h 210"/>
                <a:gd name="T76" fmla="*/ 28522 w 246"/>
                <a:gd name="T77" fmla="*/ 1922928 h 210"/>
                <a:gd name="T78" fmla="*/ 28522 w 246"/>
                <a:gd name="T79" fmla="*/ 2076127 h 210"/>
                <a:gd name="T80" fmla="*/ 26240 w 246"/>
                <a:gd name="T81" fmla="*/ 2215968 h 210"/>
                <a:gd name="T82" fmla="*/ 23965 w 246"/>
                <a:gd name="T83" fmla="*/ 2192235 h 210"/>
                <a:gd name="T84" fmla="*/ 21695 w 246"/>
                <a:gd name="T85" fmla="*/ 2158808 h 210"/>
                <a:gd name="T86" fmla="*/ 19545 w 246"/>
                <a:gd name="T87" fmla="*/ 2279931 h 210"/>
                <a:gd name="T88" fmla="*/ 18064 w 246"/>
                <a:gd name="T89" fmla="*/ 2215968 h 210"/>
                <a:gd name="T90" fmla="*/ 16337 w 246"/>
                <a:gd name="T91" fmla="*/ 2158808 h 210"/>
                <a:gd name="T92" fmla="*/ 14006 w 246"/>
                <a:gd name="T93" fmla="*/ 2215968 h 210"/>
                <a:gd name="T94" fmla="*/ 12688 w 246"/>
                <a:gd name="T95" fmla="*/ 2111522 h 210"/>
                <a:gd name="T96" fmla="*/ 10590 w 246"/>
                <a:gd name="T97" fmla="*/ 2076127 h 210"/>
                <a:gd name="T98" fmla="*/ 8516 w 246"/>
                <a:gd name="T99" fmla="*/ 2134678 h 210"/>
                <a:gd name="T100" fmla="*/ 8023 w 246"/>
                <a:gd name="T101" fmla="*/ 2301697 h 210"/>
                <a:gd name="T102" fmla="*/ 7267 w 246"/>
                <a:gd name="T103" fmla="*/ 2449990 h 210"/>
                <a:gd name="T104" fmla="*/ 7267 w 246"/>
                <a:gd name="T105" fmla="*/ 2535421 h 210"/>
                <a:gd name="T106" fmla="*/ 5453 w 246"/>
                <a:gd name="T107" fmla="*/ 2380768 h 210"/>
                <a:gd name="T108" fmla="*/ 4795 w 246"/>
                <a:gd name="T109" fmla="*/ 2449990 h 210"/>
                <a:gd name="T110" fmla="*/ 4795 w 246"/>
                <a:gd name="T111" fmla="*/ 2474868 h 210"/>
                <a:gd name="T112" fmla="*/ 4162 w 246"/>
                <a:gd name="T113" fmla="*/ 2371562 h 210"/>
                <a:gd name="T114" fmla="*/ 3837 w 246"/>
                <a:gd name="T115" fmla="*/ 2301697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6"/>
                <a:gd name="T175" fmla="*/ 0 h 210"/>
                <a:gd name="T176" fmla="*/ 246 w 246"/>
                <a:gd name="T177" fmla="*/ 210 h 2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6" h="210">
                  <a:moveTo>
                    <a:pt x="29" y="191"/>
                  </a:moveTo>
                  <a:lnTo>
                    <a:pt x="24" y="191"/>
                  </a:lnTo>
                  <a:lnTo>
                    <a:pt x="12" y="184"/>
                  </a:lnTo>
                  <a:lnTo>
                    <a:pt x="15" y="179"/>
                  </a:lnTo>
                  <a:lnTo>
                    <a:pt x="17" y="179"/>
                  </a:lnTo>
                  <a:lnTo>
                    <a:pt x="5" y="165"/>
                  </a:lnTo>
                  <a:lnTo>
                    <a:pt x="0" y="151"/>
                  </a:lnTo>
                  <a:lnTo>
                    <a:pt x="5" y="151"/>
                  </a:lnTo>
                  <a:lnTo>
                    <a:pt x="19" y="144"/>
                  </a:lnTo>
                  <a:lnTo>
                    <a:pt x="36" y="144"/>
                  </a:lnTo>
                  <a:lnTo>
                    <a:pt x="52" y="144"/>
                  </a:lnTo>
                  <a:lnTo>
                    <a:pt x="62" y="130"/>
                  </a:lnTo>
                  <a:lnTo>
                    <a:pt x="62" y="115"/>
                  </a:lnTo>
                  <a:lnTo>
                    <a:pt x="64" y="101"/>
                  </a:lnTo>
                  <a:lnTo>
                    <a:pt x="64" y="89"/>
                  </a:lnTo>
                  <a:lnTo>
                    <a:pt x="64" y="78"/>
                  </a:lnTo>
                  <a:lnTo>
                    <a:pt x="76" y="73"/>
                  </a:lnTo>
                  <a:lnTo>
                    <a:pt x="88" y="71"/>
                  </a:lnTo>
                  <a:lnTo>
                    <a:pt x="102" y="59"/>
                  </a:lnTo>
                  <a:lnTo>
                    <a:pt x="114" y="47"/>
                  </a:lnTo>
                  <a:lnTo>
                    <a:pt x="131" y="35"/>
                  </a:lnTo>
                  <a:lnTo>
                    <a:pt x="147" y="23"/>
                  </a:lnTo>
                  <a:lnTo>
                    <a:pt x="166" y="11"/>
                  </a:lnTo>
                  <a:lnTo>
                    <a:pt x="183" y="0"/>
                  </a:lnTo>
                  <a:lnTo>
                    <a:pt x="206" y="4"/>
                  </a:lnTo>
                  <a:lnTo>
                    <a:pt x="218" y="14"/>
                  </a:lnTo>
                  <a:lnTo>
                    <a:pt x="230" y="7"/>
                  </a:lnTo>
                  <a:lnTo>
                    <a:pt x="232" y="21"/>
                  </a:lnTo>
                  <a:lnTo>
                    <a:pt x="232" y="35"/>
                  </a:lnTo>
                  <a:lnTo>
                    <a:pt x="246" y="54"/>
                  </a:lnTo>
                  <a:lnTo>
                    <a:pt x="242" y="61"/>
                  </a:lnTo>
                  <a:lnTo>
                    <a:pt x="242" y="75"/>
                  </a:lnTo>
                  <a:lnTo>
                    <a:pt x="242" y="89"/>
                  </a:lnTo>
                  <a:lnTo>
                    <a:pt x="242" y="104"/>
                  </a:lnTo>
                  <a:lnTo>
                    <a:pt x="239" y="118"/>
                  </a:lnTo>
                  <a:lnTo>
                    <a:pt x="232" y="127"/>
                  </a:lnTo>
                  <a:lnTo>
                    <a:pt x="225" y="137"/>
                  </a:lnTo>
                  <a:lnTo>
                    <a:pt x="218" y="149"/>
                  </a:lnTo>
                  <a:lnTo>
                    <a:pt x="211" y="160"/>
                  </a:lnTo>
                  <a:lnTo>
                    <a:pt x="211" y="172"/>
                  </a:lnTo>
                  <a:lnTo>
                    <a:pt x="194" y="184"/>
                  </a:lnTo>
                  <a:lnTo>
                    <a:pt x="178" y="182"/>
                  </a:lnTo>
                  <a:lnTo>
                    <a:pt x="161" y="179"/>
                  </a:lnTo>
                  <a:lnTo>
                    <a:pt x="145" y="189"/>
                  </a:lnTo>
                  <a:lnTo>
                    <a:pt x="133" y="184"/>
                  </a:lnTo>
                  <a:lnTo>
                    <a:pt x="121" y="179"/>
                  </a:lnTo>
                  <a:lnTo>
                    <a:pt x="105" y="184"/>
                  </a:lnTo>
                  <a:lnTo>
                    <a:pt x="95" y="175"/>
                  </a:lnTo>
                  <a:lnTo>
                    <a:pt x="79" y="172"/>
                  </a:lnTo>
                  <a:lnTo>
                    <a:pt x="64" y="177"/>
                  </a:lnTo>
                  <a:lnTo>
                    <a:pt x="60" y="191"/>
                  </a:lnTo>
                  <a:lnTo>
                    <a:pt x="55" y="203"/>
                  </a:lnTo>
                  <a:lnTo>
                    <a:pt x="55" y="210"/>
                  </a:lnTo>
                  <a:lnTo>
                    <a:pt x="41" y="198"/>
                  </a:lnTo>
                  <a:lnTo>
                    <a:pt x="36" y="203"/>
                  </a:lnTo>
                  <a:lnTo>
                    <a:pt x="36" y="205"/>
                  </a:lnTo>
                  <a:lnTo>
                    <a:pt x="31" y="196"/>
                  </a:lnTo>
                  <a:lnTo>
                    <a:pt x="29" y="191"/>
                  </a:lnTo>
                  <a:close/>
                </a:path>
              </a:pathLst>
            </a:custGeom>
            <a:solidFill>
              <a:srgbClr val="0033CC"/>
            </a:solidFill>
            <a:ln w="3175">
              <a:solidFill>
                <a:srgbClr val="000000"/>
              </a:solidFill>
              <a:round/>
              <a:headEnd/>
              <a:tailEnd/>
            </a:ln>
          </p:spPr>
          <p:txBody>
            <a:bodyPr/>
            <a:lstStyle/>
            <a:p>
              <a:endParaRPr lang="en-US"/>
            </a:p>
          </p:txBody>
        </p:sp>
        <p:sp>
          <p:nvSpPr>
            <p:cNvPr id="41118" name="Freeform 3980"/>
            <p:cNvSpPr>
              <a:spLocks/>
            </p:cNvSpPr>
            <p:nvPr/>
          </p:nvSpPr>
          <p:spPr bwMode="auto">
            <a:xfrm>
              <a:off x="2212" y="2279"/>
              <a:ext cx="102" cy="96"/>
            </a:xfrm>
            <a:custGeom>
              <a:avLst/>
              <a:gdLst>
                <a:gd name="T0" fmla="*/ 1778 w 92"/>
                <a:gd name="T1" fmla="*/ 46074 h 78"/>
                <a:gd name="T2" fmla="*/ 1349 w 92"/>
                <a:gd name="T3" fmla="*/ 110010 h 78"/>
                <a:gd name="T4" fmla="*/ 655 w 92"/>
                <a:gd name="T5" fmla="*/ 229076 h 78"/>
                <a:gd name="T6" fmla="*/ 0 w 92"/>
                <a:gd name="T7" fmla="*/ 328049 h 78"/>
                <a:gd name="T8" fmla="*/ 893 w 92"/>
                <a:gd name="T9" fmla="*/ 470618 h 78"/>
                <a:gd name="T10" fmla="*/ 1349 w 92"/>
                <a:gd name="T11" fmla="*/ 414910 h 78"/>
                <a:gd name="T12" fmla="*/ 893 w 92"/>
                <a:gd name="T13" fmla="*/ 452271 h 78"/>
                <a:gd name="T14" fmla="*/ 1349 w 92"/>
                <a:gd name="T15" fmla="*/ 482100 h 78"/>
                <a:gd name="T16" fmla="*/ 1349 w 92"/>
                <a:gd name="T17" fmla="*/ 525638 h 78"/>
                <a:gd name="T18" fmla="*/ 2959 w 92"/>
                <a:gd name="T19" fmla="*/ 525638 h 78"/>
                <a:gd name="T20" fmla="*/ 2959 w 92"/>
                <a:gd name="T21" fmla="*/ 482100 h 78"/>
                <a:gd name="T22" fmla="*/ 4957 w 92"/>
                <a:gd name="T23" fmla="*/ 525638 h 78"/>
                <a:gd name="T24" fmla="*/ 5098 w 92"/>
                <a:gd name="T25" fmla="*/ 556641 h 78"/>
                <a:gd name="T26" fmla="*/ 3082 w 92"/>
                <a:gd name="T27" fmla="*/ 525638 h 78"/>
                <a:gd name="T28" fmla="*/ 1971 w 92"/>
                <a:gd name="T29" fmla="*/ 556641 h 78"/>
                <a:gd name="T30" fmla="*/ 893 w 92"/>
                <a:gd name="T31" fmla="*/ 593354 h 78"/>
                <a:gd name="T32" fmla="*/ 1098 w 92"/>
                <a:gd name="T33" fmla="*/ 656894 h 78"/>
                <a:gd name="T34" fmla="*/ 1971 w 92"/>
                <a:gd name="T35" fmla="*/ 656894 h 78"/>
                <a:gd name="T36" fmla="*/ 2959 w 92"/>
                <a:gd name="T37" fmla="*/ 644655 h 78"/>
                <a:gd name="T38" fmla="*/ 2959 w 92"/>
                <a:gd name="T39" fmla="*/ 656894 h 78"/>
                <a:gd name="T40" fmla="*/ 1349 w 92"/>
                <a:gd name="T41" fmla="*/ 686625 h 78"/>
                <a:gd name="T42" fmla="*/ 893 w 92"/>
                <a:gd name="T43" fmla="*/ 720311 h 78"/>
                <a:gd name="T44" fmla="*/ 2959 w 92"/>
                <a:gd name="T45" fmla="*/ 686625 h 78"/>
                <a:gd name="T46" fmla="*/ 4200 w 92"/>
                <a:gd name="T47" fmla="*/ 686625 h 78"/>
                <a:gd name="T48" fmla="*/ 5269 w 92"/>
                <a:gd name="T49" fmla="*/ 656894 h 78"/>
                <a:gd name="T50" fmla="*/ 6755 w 92"/>
                <a:gd name="T51" fmla="*/ 712889 h 78"/>
                <a:gd name="T52" fmla="*/ 8649 w 92"/>
                <a:gd name="T53" fmla="*/ 712889 h 78"/>
                <a:gd name="T54" fmla="*/ 8386 w 92"/>
                <a:gd name="T55" fmla="*/ 556641 h 78"/>
                <a:gd name="T56" fmla="*/ 7918 w 92"/>
                <a:gd name="T57" fmla="*/ 482100 h 78"/>
                <a:gd name="T58" fmla="*/ 7538 w 92"/>
                <a:gd name="T59" fmla="*/ 328049 h 78"/>
                <a:gd name="T60" fmla="*/ 6442 w 92"/>
                <a:gd name="T61" fmla="*/ 197102 h 78"/>
                <a:gd name="T62" fmla="*/ 5269 w 92"/>
                <a:gd name="T63" fmla="*/ 89383 h 78"/>
                <a:gd name="T64" fmla="*/ 4059 w 92"/>
                <a:gd name="T65" fmla="*/ 0 h 78"/>
                <a:gd name="T66" fmla="*/ 2959 w 92"/>
                <a:gd name="T67" fmla="*/ 30416 h 78"/>
                <a:gd name="T68" fmla="*/ 1778 w 92"/>
                <a:gd name="T69" fmla="*/ 46074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2"/>
                <a:gd name="T106" fmla="*/ 0 h 78"/>
                <a:gd name="T107" fmla="*/ 92 w 92"/>
                <a:gd name="T108" fmla="*/ 78 h 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2" h="78">
                  <a:moveTo>
                    <a:pt x="19" y="5"/>
                  </a:moveTo>
                  <a:lnTo>
                    <a:pt x="14" y="12"/>
                  </a:lnTo>
                  <a:lnTo>
                    <a:pt x="7" y="24"/>
                  </a:lnTo>
                  <a:lnTo>
                    <a:pt x="0" y="36"/>
                  </a:lnTo>
                  <a:lnTo>
                    <a:pt x="10" y="50"/>
                  </a:lnTo>
                  <a:lnTo>
                    <a:pt x="14" y="45"/>
                  </a:lnTo>
                  <a:lnTo>
                    <a:pt x="10" y="48"/>
                  </a:lnTo>
                  <a:lnTo>
                    <a:pt x="14" y="52"/>
                  </a:lnTo>
                  <a:lnTo>
                    <a:pt x="14" y="57"/>
                  </a:lnTo>
                  <a:lnTo>
                    <a:pt x="31" y="57"/>
                  </a:lnTo>
                  <a:lnTo>
                    <a:pt x="31" y="52"/>
                  </a:lnTo>
                  <a:lnTo>
                    <a:pt x="52" y="57"/>
                  </a:lnTo>
                  <a:lnTo>
                    <a:pt x="54" y="59"/>
                  </a:lnTo>
                  <a:lnTo>
                    <a:pt x="33" y="57"/>
                  </a:lnTo>
                  <a:lnTo>
                    <a:pt x="21" y="59"/>
                  </a:lnTo>
                  <a:lnTo>
                    <a:pt x="10" y="64"/>
                  </a:lnTo>
                  <a:lnTo>
                    <a:pt x="12" y="71"/>
                  </a:lnTo>
                  <a:lnTo>
                    <a:pt x="21" y="71"/>
                  </a:lnTo>
                  <a:lnTo>
                    <a:pt x="31" y="69"/>
                  </a:lnTo>
                  <a:lnTo>
                    <a:pt x="31" y="71"/>
                  </a:lnTo>
                  <a:lnTo>
                    <a:pt x="14" y="74"/>
                  </a:lnTo>
                  <a:lnTo>
                    <a:pt x="10" y="78"/>
                  </a:lnTo>
                  <a:lnTo>
                    <a:pt x="31" y="74"/>
                  </a:lnTo>
                  <a:lnTo>
                    <a:pt x="45" y="74"/>
                  </a:lnTo>
                  <a:lnTo>
                    <a:pt x="57" y="71"/>
                  </a:lnTo>
                  <a:lnTo>
                    <a:pt x="71" y="76"/>
                  </a:lnTo>
                  <a:lnTo>
                    <a:pt x="92" y="76"/>
                  </a:lnTo>
                  <a:lnTo>
                    <a:pt x="90" y="59"/>
                  </a:lnTo>
                  <a:lnTo>
                    <a:pt x="85" y="52"/>
                  </a:lnTo>
                  <a:lnTo>
                    <a:pt x="80" y="36"/>
                  </a:lnTo>
                  <a:lnTo>
                    <a:pt x="69" y="21"/>
                  </a:lnTo>
                  <a:lnTo>
                    <a:pt x="57" y="10"/>
                  </a:lnTo>
                  <a:lnTo>
                    <a:pt x="43" y="0"/>
                  </a:lnTo>
                  <a:lnTo>
                    <a:pt x="31" y="3"/>
                  </a:lnTo>
                  <a:lnTo>
                    <a:pt x="19" y="5"/>
                  </a:lnTo>
                  <a:close/>
                </a:path>
              </a:pathLst>
            </a:custGeom>
            <a:solidFill>
              <a:srgbClr val="0033CC"/>
            </a:solidFill>
            <a:ln w="3175">
              <a:solidFill>
                <a:srgbClr val="000000"/>
              </a:solidFill>
              <a:round/>
              <a:headEnd/>
              <a:tailEnd/>
            </a:ln>
          </p:spPr>
          <p:txBody>
            <a:bodyPr/>
            <a:lstStyle/>
            <a:p>
              <a:endParaRPr lang="en-US"/>
            </a:p>
          </p:txBody>
        </p:sp>
        <p:sp>
          <p:nvSpPr>
            <p:cNvPr id="41119" name="Freeform 3981"/>
            <p:cNvSpPr>
              <a:spLocks/>
            </p:cNvSpPr>
            <p:nvPr/>
          </p:nvSpPr>
          <p:spPr bwMode="auto">
            <a:xfrm>
              <a:off x="2643" y="1825"/>
              <a:ext cx="65" cy="156"/>
            </a:xfrm>
            <a:custGeom>
              <a:avLst/>
              <a:gdLst>
                <a:gd name="T0" fmla="*/ 2648 w 59"/>
                <a:gd name="T1" fmla="*/ 2010589 h 125"/>
                <a:gd name="T2" fmla="*/ 2113 w 59"/>
                <a:gd name="T3" fmla="*/ 2137076 h 125"/>
                <a:gd name="T4" fmla="*/ 1857 w 59"/>
                <a:gd name="T5" fmla="*/ 1870022 h 125"/>
                <a:gd name="T6" fmla="*/ 1632 w 59"/>
                <a:gd name="T7" fmla="*/ 1591886 h 125"/>
                <a:gd name="T8" fmla="*/ 752 w 59"/>
                <a:gd name="T9" fmla="*/ 1328075 h 125"/>
                <a:gd name="T10" fmla="*/ 0 w 59"/>
                <a:gd name="T11" fmla="*/ 1054168 h 125"/>
                <a:gd name="T12" fmla="*/ 4 w 59"/>
                <a:gd name="T13" fmla="*/ 818970 h 125"/>
                <a:gd name="T14" fmla="*/ 752 w 59"/>
                <a:gd name="T15" fmla="*/ 604163 h 125"/>
                <a:gd name="T16" fmla="*/ 752 w 59"/>
                <a:gd name="T17" fmla="*/ 207907 h 125"/>
                <a:gd name="T18" fmla="*/ 1005 w 59"/>
                <a:gd name="T19" fmla="*/ 73870 h 125"/>
                <a:gd name="T20" fmla="*/ 2113 w 59"/>
                <a:gd name="T21" fmla="*/ 0 h 125"/>
                <a:gd name="T22" fmla="*/ 2483 w 59"/>
                <a:gd name="T23" fmla="*/ 73870 h 125"/>
                <a:gd name="T24" fmla="*/ 2826 w 59"/>
                <a:gd name="T25" fmla="*/ 143586 h 125"/>
                <a:gd name="T26" fmla="*/ 3453 w 59"/>
                <a:gd name="T27" fmla="*/ 73870 h 125"/>
                <a:gd name="T28" fmla="*/ 2947 w 59"/>
                <a:gd name="T29" fmla="*/ 396593 h 125"/>
                <a:gd name="T30" fmla="*/ 3659 w 59"/>
                <a:gd name="T31" fmla="*/ 604163 h 125"/>
                <a:gd name="T32" fmla="*/ 3214 w 59"/>
                <a:gd name="T33" fmla="*/ 818970 h 125"/>
                <a:gd name="T34" fmla="*/ 2483 w 59"/>
                <a:gd name="T35" fmla="*/ 980325 h 125"/>
                <a:gd name="T36" fmla="*/ 3453 w 59"/>
                <a:gd name="T37" fmla="*/ 1114775 h 125"/>
                <a:gd name="T38" fmla="*/ 4191 w 59"/>
                <a:gd name="T39" fmla="*/ 1223446 h 125"/>
                <a:gd name="T40" fmla="*/ 4191 w 59"/>
                <a:gd name="T41" fmla="*/ 1498415 h 125"/>
                <a:gd name="T42" fmla="*/ 3453 w 59"/>
                <a:gd name="T43" fmla="*/ 1598823 h 125"/>
                <a:gd name="T44" fmla="*/ 2648 w 59"/>
                <a:gd name="T45" fmla="*/ 1774695 h 125"/>
                <a:gd name="T46" fmla="*/ 2648 w 59"/>
                <a:gd name="T47" fmla="*/ 2010589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9"/>
                <a:gd name="T73" fmla="*/ 0 h 125"/>
                <a:gd name="T74" fmla="*/ 59 w 59"/>
                <a:gd name="T75" fmla="*/ 125 h 1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9" h="125">
                  <a:moveTo>
                    <a:pt x="37" y="118"/>
                  </a:moveTo>
                  <a:lnTo>
                    <a:pt x="30" y="125"/>
                  </a:lnTo>
                  <a:lnTo>
                    <a:pt x="26" y="109"/>
                  </a:lnTo>
                  <a:lnTo>
                    <a:pt x="23" y="92"/>
                  </a:lnTo>
                  <a:lnTo>
                    <a:pt x="11" y="78"/>
                  </a:lnTo>
                  <a:lnTo>
                    <a:pt x="0" y="61"/>
                  </a:lnTo>
                  <a:lnTo>
                    <a:pt x="4" y="47"/>
                  </a:lnTo>
                  <a:lnTo>
                    <a:pt x="11" y="35"/>
                  </a:lnTo>
                  <a:lnTo>
                    <a:pt x="11" y="12"/>
                  </a:lnTo>
                  <a:lnTo>
                    <a:pt x="14" y="5"/>
                  </a:lnTo>
                  <a:lnTo>
                    <a:pt x="30" y="0"/>
                  </a:lnTo>
                  <a:lnTo>
                    <a:pt x="35" y="5"/>
                  </a:lnTo>
                  <a:lnTo>
                    <a:pt x="40" y="9"/>
                  </a:lnTo>
                  <a:lnTo>
                    <a:pt x="49" y="5"/>
                  </a:lnTo>
                  <a:lnTo>
                    <a:pt x="42" y="23"/>
                  </a:lnTo>
                  <a:lnTo>
                    <a:pt x="52" y="35"/>
                  </a:lnTo>
                  <a:lnTo>
                    <a:pt x="45" y="47"/>
                  </a:lnTo>
                  <a:lnTo>
                    <a:pt x="35" y="57"/>
                  </a:lnTo>
                  <a:lnTo>
                    <a:pt x="49" y="66"/>
                  </a:lnTo>
                  <a:lnTo>
                    <a:pt x="59" y="71"/>
                  </a:lnTo>
                  <a:lnTo>
                    <a:pt x="59" y="87"/>
                  </a:lnTo>
                  <a:lnTo>
                    <a:pt x="49" y="94"/>
                  </a:lnTo>
                  <a:lnTo>
                    <a:pt x="37" y="104"/>
                  </a:lnTo>
                  <a:lnTo>
                    <a:pt x="37" y="118"/>
                  </a:lnTo>
                  <a:close/>
                </a:path>
              </a:pathLst>
            </a:custGeom>
            <a:solidFill>
              <a:srgbClr val="0033CC"/>
            </a:solidFill>
            <a:ln w="3175">
              <a:solidFill>
                <a:srgbClr val="000000"/>
              </a:solidFill>
              <a:round/>
              <a:headEnd/>
              <a:tailEnd/>
            </a:ln>
          </p:spPr>
          <p:txBody>
            <a:bodyPr/>
            <a:lstStyle/>
            <a:p>
              <a:endParaRPr lang="en-US"/>
            </a:p>
          </p:txBody>
        </p:sp>
        <p:sp>
          <p:nvSpPr>
            <p:cNvPr id="41120" name="Freeform 3982"/>
            <p:cNvSpPr>
              <a:spLocks/>
            </p:cNvSpPr>
            <p:nvPr/>
          </p:nvSpPr>
          <p:spPr bwMode="auto">
            <a:xfrm>
              <a:off x="2314" y="2461"/>
              <a:ext cx="71" cy="90"/>
            </a:xfrm>
            <a:custGeom>
              <a:avLst/>
              <a:gdLst>
                <a:gd name="T0" fmla="*/ 5980 w 64"/>
                <a:gd name="T1" fmla="*/ 731589 h 73"/>
                <a:gd name="T2" fmla="*/ 4289 w 64"/>
                <a:gd name="T3" fmla="*/ 637317 h 73"/>
                <a:gd name="T4" fmla="*/ 2811 w 64"/>
                <a:gd name="T5" fmla="*/ 544928 h 73"/>
                <a:gd name="T6" fmla="*/ 1508 w 64"/>
                <a:gd name="T7" fmla="*/ 393893 h 73"/>
                <a:gd name="T8" fmla="*/ 0 w 64"/>
                <a:gd name="T9" fmla="*/ 280735 h 73"/>
                <a:gd name="T10" fmla="*/ 538 w 64"/>
                <a:gd name="T11" fmla="*/ 208328 h 73"/>
                <a:gd name="T12" fmla="*/ 1112 w 64"/>
                <a:gd name="T13" fmla="*/ 117679 h 73"/>
                <a:gd name="T14" fmla="*/ 1856 w 64"/>
                <a:gd name="T15" fmla="*/ 0 h 73"/>
                <a:gd name="T16" fmla="*/ 2811 w 64"/>
                <a:gd name="T17" fmla="*/ 0 h 73"/>
                <a:gd name="T18" fmla="*/ 3141 w 64"/>
                <a:gd name="T19" fmla="*/ 184696 h 73"/>
                <a:gd name="T20" fmla="*/ 3459 w 64"/>
                <a:gd name="T21" fmla="*/ 208328 h 73"/>
                <a:gd name="T22" fmla="*/ 4128 w 64"/>
                <a:gd name="T23" fmla="*/ 167596 h 73"/>
                <a:gd name="T24" fmla="*/ 4580 w 64"/>
                <a:gd name="T25" fmla="*/ 167596 h 73"/>
                <a:gd name="T26" fmla="*/ 4580 w 64"/>
                <a:gd name="T27" fmla="*/ 335196 h 73"/>
                <a:gd name="T28" fmla="*/ 4580 w 64"/>
                <a:gd name="T29" fmla="*/ 346112 h 73"/>
                <a:gd name="T30" fmla="*/ 5592 w 64"/>
                <a:gd name="T31" fmla="*/ 450011 h 73"/>
                <a:gd name="T32" fmla="*/ 6226 w 64"/>
                <a:gd name="T33" fmla="*/ 516935 h 73"/>
                <a:gd name="T34" fmla="*/ 5980 w 64"/>
                <a:gd name="T35" fmla="*/ 731589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
                <a:gd name="T55" fmla="*/ 0 h 73"/>
                <a:gd name="T56" fmla="*/ 64 w 64"/>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 h="73">
                  <a:moveTo>
                    <a:pt x="62" y="73"/>
                  </a:moveTo>
                  <a:lnTo>
                    <a:pt x="45" y="64"/>
                  </a:lnTo>
                  <a:lnTo>
                    <a:pt x="29" y="54"/>
                  </a:lnTo>
                  <a:lnTo>
                    <a:pt x="15" y="40"/>
                  </a:lnTo>
                  <a:lnTo>
                    <a:pt x="0" y="28"/>
                  </a:lnTo>
                  <a:lnTo>
                    <a:pt x="5" y="21"/>
                  </a:lnTo>
                  <a:lnTo>
                    <a:pt x="12" y="12"/>
                  </a:lnTo>
                  <a:lnTo>
                    <a:pt x="19" y="0"/>
                  </a:lnTo>
                  <a:lnTo>
                    <a:pt x="29" y="0"/>
                  </a:lnTo>
                  <a:lnTo>
                    <a:pt x="33" y="19"/>
                  </a:lnTo>
                  <a:lnTo>
                    <a:pt x="36" y="21"/>
                  </a:lnTo>
                  <a:lnTo>
                    <a:pt x="43" y="16"/>
                  </a:lnTo>
                  <a:lnTo>
                    <a:pt x="48" y="16"/>
                  </a:lnTo>
                  <a:lnTo>
                    <a:pt x="48" y="33"/>
                  </a:lnTo>
                  <a:lnTo>
                    <a:pt x="48" y="35"/>
                  </a:lnTo>
                  <a:lnTo>
                    <a:pt x="57" y="45"/>
                  </a:lnTo>
                  <a:lnTo>
                    <a:pt x="64" y="52"/>
                  </a:lnTo>
                  <a:lnTo>
                    <a:pt x="62" y="73"/>
                  </a:lnTo>
                  <a:close/>
                </a:path>
              </a:pathLst>
            </a:custGeom>
            <a:solidFill>
              <a:srgbClr val="E1E1E1"/>
            </a:solidFill>
            <a:ln w="3175">
              <a:solidFill>
                <a:srgbClr val="000000"/>
              </a:solidFill>
              <a:round/>
              <a:headEnd/>
              <a:tailEnd/>
            </a:ln>
          </p:spPr>
          <p:txBody>
            <a:bodyPr/>
            <a:lstStyle/>
            <a:p>
              <a:endParaRPr lang="en-US"/>
            </a:p>
          </p:txBody>
        </p:sp>
        <p:sp>
          <p:nvSpPr>
            <p:cNvPr id="41121" name="Freeform 3983"/>
            <p:cNvSpPr>
              <a:spLocks/>
            </p:cNvSpPr>
            <p:nvPr/>
          </p:nvSpPr>
          <p:spPr bwMode="auto">
            <a:xfrm>
              <a:off x="1060" y="2437"/>
              <a:ext cx="53" cy="52"/>
            </a:xfrm>
            <a:custGeom>
              <a:avLst/>
              <a:gdLst>
                <a:gd name="T0" fmla="*/ 0 w 49"/>
                <a:gd name="T1" fmla="*/ 318774 h 42"/>
                <a:gd name="T2" fmla="*/ 0 w 49"/>
                <a:gd name="T3" fmla="*/ 167965 h 42"/>
                <a:gd name="T4" fmla="*/ 0 w 49"/>
                <a:gd name="T5" fmla="*/ 2 h 42"/>
                <a:gd name="T6" fmla="*/ 244 w 49"/>
                <a:gd name="T7" fmla="*/ 0 h 42"/>
                <a:gd name="T8" fmla="*/ 361 w 49"/>
                <a:gd name="T9" fmla="*/ 88503 h 42"/>
                <a:gd name="T10" fmla="*/ 493 w 49"/>
                <a:gd name="T11" fmla="*/ 109575 h 42"/>
                <a:gd name="T12" fmla="*/ 730 w 49"/>
                <a:gd name="T13" fmla="*/ 167965 h 42"/>
                <a:gd name="T14" fmla="*/ 1419 w 49"/>
                <a:gd name="T15" fmla="*/ 88503 h 42"/>
                <a:gd name="T16" fmla="*/ 1479 w 49"/>
                <a:gd name="T17" fmla="*/ 88503 h 42"/>
                <a:gd name="T18" fmla="*/ 1535 w 49"/>
                <a:gd name="T19" fmla="*/ 167965 h 42"/>
                <a:gd name="T20" fmla="*/ 1197 w 49"/>
                <a:gd name="T21" fmla="*/ 293926 h 42"/>
                <a:gd name="T22" fmla="*/ 1419 w 49"/>
                <a:gd name="T23" fmla="*/ 421300 h 42"/>
                <a:gd name="T24" fmla="*/ 1036 w 49"/>
                <a:gd name="T25" fmla="*/ 503465 h 42"/>
                <a:gd name="T26" fmla="*/ 875 w 49"/>
                <a:gd name="T27" fmla="*/ 366638 h 42"/>
                <a:gd name="T28" fmla="*/ 809 w 49"/>
                <a:gd name="T29" fmla="*/ 421300 h 42"/>
                <a:gd name="T30" fmla="*/ 624 w 49"/>
                <a:gd name="T31" fmla="*/ 318774 h 42"/>
                <a:gd name="T32" fmla="*/ 4 w 49"/>
                <a:gd name="T33" fmla="*/ 293926 h 42"/>
                <a:gd name="T34" fmla="*/ 0 w 49"/>
                <a:gd name="T35" fmla="*/ 318774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
                <a:gd name="T55" fmla="*/ 0 h 42"/>
                <a:gd name="T56" fmla="*/ 49 w 49"/>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 h="42">
                  <a:moveTo>
                    <a:pt x="0" y="26"/>
                  </a:moveTo>
                  <a:lnTo>
                    <a:pt x="0" y="14"/>
                  </a:lnTo>
                  <a:lnTo>
                    <a:pt x="0" y="2"/>
                  </a:lnTo>
                  <a:lnTo>
                    <a:pt x="7" y="0"/>
                  </a:lnTo>
                  <a:lnTo>
                    <a:pt x="12" y="7"/>
                  </a:lnTo>
                  <a:lnTo>
                    <a:pt x="16" y="9"/>
                  </a:lnTo>
                  <a:lnTo>
                    <a:pt x="23" y="14"/>
                  </a:lnTo>
                  <a:lnTo>
                    <a:pt x="45" y="7"/>
                  </a:lnTo>
                  <a:lnTo>
                    <a:pt x="47" y="7"/>
                  </a:lnTo>
                  <a:lnTo>
                    <a:pt x="49" y="14"/>
                  </a:lnTo>
                  <a:lnTo>
                    <a:pt x="38" y="24"/>
                  </a:lnTo>
                  <a:lnTo>
                    <a:pt x="45" y="35"/>
                  </a:lnTo>
                  <a:lnTo>
                    <a:pt x="33" y="42"/>
                  </a:lnTo>
                  <a:lnTo>
                    <a:pt x="28" y="31"/>
                  </a:lnTo>
                  <a:lnTo>
                    <a:pt x="26" y="35"/>
                  </a:lnTo>
                  <a:lnTo>
                    <a:pt x="19" y="26"/>
                  </a:lnTo>
                  <a:lnTo>
                    <a:pt x="4" y="24"/>
                  </a:lnTo>
                  <a:lnTo>
                    <a:pt x="0" y="26"/>
                  </a:lnTo>
                  <a:close/>
                </a:path>
              </a:pathLst>
            </a:custGeom>
            <a:solidFill>
              <a:srgbClr val="E1E1E1"/>
            </a:solidFill>
            <a:ln w="3175">
              <a:solidFill>
                <a:srgbClr val="000000"/>
              </a:solidFill>
              <a:round/>
              <a:headEnd/>
              <a:tailEnd/>
            </a:ln>
          </p:spPr>
          <p:txBody>
            <a:bodyPr/>
            <a:lstStyle/>
            <a:p>
              <a:endParaRPr lang="en-US"/>
            </a:p>
          </p:txBody>
        </p:sp>
        <p:sp>
          <p:nvSpPr>
            <p:cNvPr id="41122" name="Freeform 3984"/>
            <p:cNvSpPr>
              <a:spLocks/>
            </p:cNvSpPr>
            <p:nvPr/>
          </p:nvSpPr>
          <p:spPr bwMode="auto">
            <a:xfrm>
              <a:off x="1117" y="2439"/>
              <a:ext cx="39" cy="50"/>
            </a:xfrm>
            <a:custGeom>
              <a:avLst/>
              <a:gdLst>
                <a:gd name="T0" fmla="*/ 2215 w 35"/>
                <a:gd name="T1" fmla="*/ 416926 h 40"/>
                <a:gd name="T2" fmla="*/ 3064 w 35"/>
                <a:gd name="T3" fmla="*/ 416926 h 40"/>
                <a:gd name="T4" fmla="*/ 2750 w 35"/>
                <a:gd name="T5" fmla="*/ 364366 h 40"/>
                <a:gd name="T6" fmla="*/ 2215 w 35"/>
                <a:gd name="T7" fmla="*/ 308044 h 40"/>
                <a:gd name="T8" fmla="*/ 1889 w 35"/>
                <a:gd name="T9" fmla="*/ 233194 h 40"/>
                <a:gd name="T10" fmla="*/ 4 w 35"/>
                <a:gd name="T11" fmla="*/ 140076 h 40"/>
                <a:gd name="T12" fmla="*/ 0 w 35"/>
                <a:gd name="T13" fmla="*/ 96399 h 40"/>
                <a:gd name="T14" fmla="*/ 0 w 35"/>
                <a:gd name="T15" fmla="*/ 0 h 40"/>
                <a:gd name="T16" fmla="*/ 1695 w 35"/>
                <a:gd name="T17" fmla="*/ 0 h 40"/>
                <a:gd name="T18" fmla="*/ 2750 w 35"/>
                <a:gd name="T19" fmla="*/ 140076 h 40"/>
                <a:gd name="T20" fmla="*/ 4030 w 35"/>
                <a:gd name="T21" fmla="*/ 233194 h 40"/>
                <a:gd name="T22" fmla="*/ 4030 w 35"/>
                <a:gd name="T23" fmla="*/ 534349 h 40"/>
                <a:gd name="T24" fmla="*/ 3453 w 35"/>
                <a:gd name="T25" fmla="*/ 601649 h 40"/>
                <a:gd name="T26" fmla="*/ 3064 w 35"/>
                <a:gd name="T27" fmla="*/ 750711 h 40"/>
                <a:gd name="T28" fmla="*/ 2750 w 35"/>
                <a:gd name="T29" fmla="*/ 601649 h 40"/>
                <a:gd name="T30" fmla="*/ 2215 w 35"/>
                <a:gd name="T31" fmla="*/ 416926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40"/>
                <a:gd name="T50" fmla="*/ 35 w 35"/>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40">
                  <a:moveTo>
                    <a:pt x="19" y="22"/>
                  </a:moveTo>
                  <a:lnTo>
                    <a:pt x="26" y="22"/>
                  </a:lnTo>
                  <a:lnTo>
                    <a:pt x="23" y="19"/>
                  </a:lnTo>
                  <a:lnTo>
                    <a:pt x="19" y="17"/>
                  </a:lnTo>
                  <a:lnTo>
                    <a:pt x="16" y="12"/>
                  </a:lnTo>
                  <a:lnTo>
                    <a:pt x="4" y="7"/>
                  </a:lnTo>
                  <a:lnTo>
                    <a:pt x="0" y="5"/>
                  </a:lnTo>
                  <a:lnTo>
                    <a:pt x="0" y="0"/>
                  </a:lnTo>
                  <a:lnTo>
                    <a:pt x="14" y="0"/>
                  </a:lnTo>
                  <a:lnTo>
                    <a:pt x="23" y="7"/>
                  </a:lnTo>
                  <a:lnTo>
                    <a:pt x="35" y="12"/>
                  </a:lnTo>
                  <a:lnTo>
                    <a:pt x="35" y="29"/>
                  </a:lnTo>
                  <a:lnTo>
                    <a:pt x="30" y="33"/>
                  </a:lnTo>
                  <a:lnTo>
                    <a:pt x="26" y="40"/>
                  </a:lnTo>
                  <a:lnTo>
                    <a:pt x="23" y="33"/>
                  </a:lnTo>
                  <a:lnTo>
                    <a:pt x="19" y="22"/>
                  </a:lnTo>
                  <a:close/>
                </a:path>
              </a:pathLst>
            </a:custGeom>
            <a:solidFill>
              <a:srgbClr val="E1E1E1"/>
            </a:solidFill>
            <a:ln w="3175">
              <a:solidFill>
                <a:srgbClr val="000000"/>
              </a:solidFill>
              <a:round/>
              <a:headEnd/>
              <a:tailEnd/>
            </a:ln>
          </p:spPr>
          <p:txBody>
            <a:bodyPr/>
            <a:lstStyle/>
            <a:p>
              <a:endParaRPr lang="en-US"/>
            </a:p>
          </p:txBody>
        </p:sp>
        <p:sp>
          <p:nvSpPr>
            <p:cNvPr id="41123" name="Freeform 3985"/>
            <p:cNvSpPr>
              <a:spLocks/>
            </p:cNvSpPr>
            <p:nvPr/>
          </p:nvSpPr>
          <p:spPr bwMode="auto">
            <a:xfrm>
              <a:off x="1553" y="2522"/>
              <a:ext cx="53" cy="78"/>
            </a:xfrm>
            <a:custGeom>
              <a:avLst/>
              <a:gdLst>
                <a:gd name="T0" fmla="*/ 7447 w 47"/>
                <a:gd name="T1" fmla="*/ 108081 h 64"/>
                <a:gd name="T2" fmla="*/ 4605 w 47"/>
                <a:gd name="T3" fmla="*/ 19789 h 64"/>
                <a:gd name="T4" fmla="*/ 2524 w 47"/>
                <a:gd name="T5" fmla="*/ 0 h 64"/>
                <a:gd name="T6" fmla="*/ 1384 w 47"/>
                <a:gd name="T7" fmla="*/ 29394 h 64"/>
                <a:gd name="T8" fmla="*/ 1088 w 47"/>
                <a:gd name="T9" fmla="*/ 134516 h 64"/>
                <a:gd name="T10" fmla="*/ 1985 w 47"/>
                <a:gd name="T11" fmla="*/ 259016 h 64"/>
                <a:gd name="T12" fmla="*/ 0 w 47"/>
                <a:gd name="T13" fmla="*/ 377661 h 64"/>
                <a:gd name="T14" fmla="*/ 2524 w 47"/>
                <a:gd name="T15" fmla="*/ 377661 h 64"/>
                <a:gd name="T16" fmla="*/ 5189 w 47"/>
                <a:gd name="T17" fmla="*/ 385450 h 64"/>
                <a:gd name="T18" fmla="*/ 7373 w 47"/>
                <a:gd name="T19" fmla="*/ 290619 h 64"/>
                <a:gd name="T20" fmla="*/ 9461 w 47"/>
                <a:gd name="T21" fmla="*/ 174380 h 64"/>
                <a:gd name="T22" fmla="*/ 8398 w 47"/>
                <a:gd name="T23" fmla="*/ 111874 h 64"/>
                <a:gd name="T24" fmla="*/ 8398 w 47"/>
                <a:gd name="T25" fmla="*/ 143081 h 64"/>
                <a:gd name="T26" fmla="*/ 7447 w 47"/>
                <a:gd name="T27" fmla="*/ 108081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
                <a:gd name="T43" fmla="*/ 0 h 64"/>
                <a:gd name="T44" fmla="*/ 47 w 47"/>
                <a:gd name="T45" fmla="*/ 64 h 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 h="64">
                  <a:moveTo>
                    <a:pt x="38" y="17"/>
                  </a:moveTo>
                  <a:lnTo>
                    <a:pt x="24" y="3"/>
                  </a:lnTo>
                  <a:lnTo>
                    <a:pt x="12" y="0"/>
                  </a:lnTo>
                  <a:lnTo>
                    <a:pt x="7" y="5"/>
                  </a:lnTo>
                  <a:lnTo>
                    <a:pt x="5" y="22"/>
                  </a:lnTo>
                  <a:lnTo>
                    <a:pt x="10" y="43"/>
                  </a:lnTo>
                  <a:lnTo>
                    <a:pt x="0" y="62"/>
                  </a:lnTo>
                  <a:lnTo>
                    <a:pt x="12" y="62"/>
                  </a:lnTo>
                  <a:lnTo>
                    <a:pt x="26" y="64"/>
                  </a:lnTo>
                  <a:lnTo>
                    <a:pt x="36" y="48"/>
                  </a:lnTo>
                  <a:lnTo>
                    <a:pt x="47" y="29"/>
                  </a:lnTo>
                  <a:lnTo>
                    <a:pt x="43" y="19"/>
                  </a:lnTo>
                  <a:lnTo>
                    <a:pt x="43" y="24"/>
                  </a:lnTo>
                  <a:lnTo>
                    <a:pt x="38" y="17"/>
                  </a:lnTo>
                  <a:close/>
                </a:path>
              </a:pathLst>
            </a:custGeom>
            <a:solidFill>
              <a:srgbClr val="E1E1E1"/>
            </a:solidFill>
            <a:ln w="3175">
              <a:solidFill>
                <a:srgbClr val="000000"/>
              </a:solidFill>
              <a:round/>
              <a:headEnd/>
              <a:tailEnd/>
            </a:ln>
          </p:spPr>
          <p:txBody>
            <a:bodyPr/>
            <a:lstStyle/>
            <a:p>
              <a:endParaRPr lang="en-US"/>
            </a:p>
          </p:txBody>
        </p:sp>
        <p:sp>
          <p:nvSpPr>
            <p:cNvPr id="41124" name="Freeform 3986"/>
            <p:cNvSpPr>
              <a:spLocks/>
            </p:cNvSpPr>
            <p:nvPr/>
          </p:nvSpPr>
          <p:spPr bwMode="auto">
            <a:xfrm>
              <a:off x="1125" y="2375"/>
              <a:ext cx="212" cy="367"/>
            </a:xfrm>
            <a:custGeom>
              <a:avLst/>
              <a:gdLst>
                <a:gd name="T0" fmla="*/ 11889 w 189"/>
                <a:gd name="T1" fmla="*/ 380603 h 296"/>
                <a:gd name="T2" fmla="*/ 10599 w 189"/>
                <a:gd name="T3" fmla="*/ 336017 h 296"/>
                <a:gd name="T4" fmla="*/ 8424 w 189"/>
                <a:gd name="T5" fmla="*/ 661780 h 296"/>
                <a:gd name="T6" fmla="*/ 5536 w 189"/>
                <a:gd name="T7" fmla="*/ 1004406 h 296"/>
                <a:gd name="T8" fmla="*/ 4400 w 189"/>
                <a:gd name="T9" fmla="*/ 820518 h 296"/>
                <a:gd name="T10" fmla="*/ 3660 w 189"/>
                <a:gd name="T11" fmla="*/ 1083979 h 296"/>
                <a:gd name="T12" fmla="*/ 3660 w 189"/>
                <a:gd name="T13" fmla="*/ 1292384 h 296"/>
                <a:gd name="T14" fmla="*/ 3660 w 189"/>
                <a:gd name="T15" fmla="*/ 1590216 h 296"/>
                <a:gd name="T16" fmla="*/ 4105 w 189"/>
                <a:gd name="T17" fmla="*/ 1914398 h 296"/>
                <a:gd name="T18" fmla="*/ 2478 w 189"/>
                <a:gd name="T19" fmla="*/ 2192279 h 296"/>
                <a:gd name="T20" fmla="*/ 847 w 189"/>
                <a:gd name="T21" fmla="*/ 2373595 h 296"/>
                <a:gd name="T22" fmla="*/ 0 w 189"/>
                <a:gd name="T23" fmla="*/ 2498377 h 296"/>
                <a:gd name="T24" fmla="*/ 3660 w 189"/>
                <a:gd name="T25" fmla="*/ 2723667 h 296"/>
                <a:gd name="T26" fmla="*/ 9016 w 189"/>
                <a:gd name="T27" fmla="*/ 2846748 h 296"/>
                <a:gd name="T28" fmla="*/ 10288 w 189"/>
                <a:gd name="T29" fmla="*/ 2946901 h 296"/>
                <a:gd name="T30" fmla="*/ 13698 w 189"/>
                <a:gd name="T31" fmla="*/ 3247054 h 296"/>
                <a:gd name="T32" fmla="*/ 17406 w 189"/>
                <a:gd name="T33" fmla="*/ 3374367 h 296"/>
                <a:gd name="T34" fmla="*/ 21757 w 189"/>
                <a:gd name="T35" fmla="*/ 3421403 h 296"/>
                <a:gd name="T36" fmla="*/ 22082 w 189"/>
                <a:gd name="T37" fmla="*/ 3797394 h 296"/>
                <a:gd name="T38" fmla="*/ 23374 w 189"/>
                <a:gd name="T39" fmla="*/ 3154397 h 296"/>
                <a:gd name="T40" fmla="*/ 21757 w 189"/>
                <a:gd name="T41" fmla="*/ 2718130 h 296"/>
                <a:gd name="T42" fmla="*/ 24101 w 189"/>
                <a:gd name="T43" fmla="*/ 2643136 h 296"/>
                <a:gd name="T44" fmla="*/ 22082 w 189"/>
                <a:gd name="T45" fmla="*/ 2424635 h 296"/>
                <a:gd name="T46" fmla="*/ 26602 w 189"/>
                <a:gd name="T47" fmla="*/ 2424635 h 296"/>
                <a:gd name="T48" fmla="*/ 27034 w 189"/>
                <a:gd name="T49" fmla="*/ 2424635 h 296"/>
                <a:gd name="T50" fmla="*/ 29409 w 189"/>
                <a:gd name="T51" fmla="*/ 2551675 h 296"/>
                <a:gd name="T52" fmla="*/ 29409 w 189"/>
                <a:gd name="T53" fmla="*/ 2337342 h 296"/>
                <a:gd name="T54" fmla="*/ 28426 w 189"/>
                <a:gd name="T55" fmla="*/ 2087198 h 296"/>
                <a:gd name="T56" fmla="*/ 27635 w 189"/>
                <a:gd name="T57" fmla="*/ 1590216 h 296"/>
                <a:gd name="T58" fmla="*/ 26602 w 189"/>
                <a:gd name="T59" fmla="*/ 1427890 h 296"/>
                <a:gd name="T60" fmla="*/ 22082 w 189"/>
                <a:gd name="T61" fmla="*/ 1245328 h 296"/>
                <a:gd name="T62" fmla="*/ 18205 w 189"/>
                <a:gd name="T63" fmla="*/ 1220698 h 296"/>
                <a:gd name="T64" fmla="*/ 16562 w 189"/>
                <a:gd name="T65" fmla="*/ 974417 h 296"/>
                <a:gd name="T66" fmla="*/ 14469 w 189"/>
                <a:gd name="T67" fmla="*/ 734516 h 296"/>
                <a:gd name="T68" fmla="*/ 16562 w 189"/>
                <a:gd name="T69" fmla="*/ 336017 h 296"/>
                <a:gd name="T70" fmla="*/ 20142 w 189"/>
                <a:gd name="T71" fmla="*/ 131524 h 296"/>
                <a:gd name="T72" fmla="*/ 18406 w 189"/>
                <a:gd name="T73" fmla="*/ 39140 h 296"/>
                <a:gd name="T74" fmla="*/ 13949 w 189"/>
                <a:gd name="T75" fmla="*/ 250685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9"/>
                <a:gd name="T115" fmla="*/ 0 h 296"/>
                <a:gd name="T116" fmla="*/ 189 w 189"/>
                <a:gd name="T117" fmla="*/ 296 h 2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9" h="296">
                  <a:moveTo>
                    <a:pt x="80" y="19"/>
                  </a:moveTo>
                  <a:lnTo>
                    <a:pt x="76" y="29"/>
                  </a:lnTo>
                  <a:lnTo>
                    <a:pt x="76" y="24"/>
                  </a:lnTo>
                  <a:lnTo>
                    <a:pt x="68" y="26"/>
                  </a:lnTo>
                  <a:lnTo>
                    <a:pt x="57" y="38"/>
                  </a:lnTo>
                  <a:lnTo>
                    <a:pt x="54" y="52"/>
                  </a:lnTo>
                  <a:lnTo>
                    <a:pt x="35" y="69"/>
                  </a:lnTo>
                  <a:lnTo>
                    <a:pt x="35" y="78"/>
                  </a:lnTo>
                  <a:lnTo>
                    <a:pt x="33" y="69"/>
                  </a:lnTo>
                  <a:lnTo>
                    <a:pt x="28" y="64"/>
                  </a:lnTo>
                  <a:lnTo>
                    <a:pt x="28" y="81"/>
                  </a:lnTo>
                  <a:lnTo>
                    <a:pt x="23" y="85"/>
                  </a:lnTo>
                  <a:lnTo>
                    <a:pt x="19" y="92"/>
                  </a:lnTo>
                  <a:lnTo>
                    <a:pt x="23" y="100"/>
                  </a:lnTo>
                  <a:lnTo>
                    <a:pt x="28" y="116"/>
                  </a:lnTo>
                  <a:lnTo>
                    <a:pt x="23" y="123"/>
                  </a:lnTo>
                  <a:lnTo>
                    <a:pt x="23" y="135"/>
                  </a:lnTo>
                  <a:lnTo>
                    <a:pt x="26" y="149"/>
                  </a:lnTo>
                  <a:lnTo>
                    <a:pt x="28" y="152"/>
                  </a:lnTo>
                  <a:lnTo>
                    <a:pt x="16" y="170"/>
                  </a:lnTo>
                  <a:lnTo>
                    <a:pt x="9" y="175"/>
                  </a:lnTo>
                  <a:lnTo>
                    <a:pt x="5" y="185"/>
                  </a:lnTo>
                  <a:lnTo>
                    <a:pt x="0" y="187"/>
                  </a:lnTo>
                  <a:lnTo>
                    <a:pt x="0" y="194"/>
                  </a:lnTo>
                  <a:lnTo>
                    <a:pt x="14" y="204"/>
                  </a:lnTo>
                  <a:lnTo>
                    <a:pt x="23" y="213"/>
                  </a:lnTo>
                  <a:lnTo>
                    <a:pt x="40" y="213"/>
                  </a:lnTo>
                  <a:lnTo>
                    <a:pt x="57" y="222"/>
                  </a:lnTo>
                  <a:lnTo>
                    <a:pt x="57" y="220"/>
                  </a:lnTo>
                  <a:lnTo>
                    <a:pt x="66" y="230"/>
                  </a:lnTo>
                  <a:lnTo>
                    <a:pt x="76" y="239"/>
                  </a:lnTo>
                  <a:lnTo>
                    <a:pt x="87" y="253"/>
                  </a:lnTo>
                  <a:lnTo>
                    <a:pt x="92" y="260"/>
                  </a:lnTo>
                  <a:lnTo>
                    <a:pt x="111" y="263"/>
                  </a:lnTo>
                  <a:lnTo>
                    <a:pt x="123" y="263"/>
                  </a:lnTo>
                  <a:lnTo>
                    <a:pt x="139" y="267"/>
                  </a:lnTo>
                  <a:lnTo>
                    <a:pt x="132" y="289"/>
                  </a:lnTo>
                  <a:lnTo>
                    <a:pt x="142" y="296"/>
                  </a:lnTo>
                  <a:lnTo>
                    <a:pt x="146" y="270"/>
                  </a:lnTo>
                  <a:lnTo>
                    <a:pt x="149" y="246"/>
                  </a:lnTo>
                  <a:lnTo>
                    <a:pt x="142" y="227"/>
                  </a:lnTo>
                  <a:lnTo>
                    <a:pt x="139" y="211"/>
                  </a:lnTo>
                  <a:lnTo>
                    <a:pt x="151" y="208"/>
                  </a:lnTo>
                  <a:lnTo>
                    <a:pt x="154" y="206"/>
                  </a:lnTo>
                  <a:lnTo>
                    <a:pt x="144" y="201"/>
                  </a:lnTo>
                  <a:lnTo>
                    <a:pt x="142" y="189"/>
                  </a:lnTo>
                  <a:lnTo>
                    <a:pt x="156" y="189"/>
                  </a:lnTo>
                  <a:lnTo>
                    <a:pt x="170" y="189"/>
                  </a:lnTo>
                  <a:lnTo>
                    <a:pt x="168" y="187"/>
                  </a:lnTo>
                  <a:lnTo>
                    <a:pt x="173" y="189"/>
                  </a:lnTo>
                  <a:lnTo>
                    <a:pt x="182" y="182"/>
                  </a:lnTo>
                  <a:lnTo>
                    <a:pt x="187" y="199"/>
                  </a:lnTo>
                  <a:lnTo>
                    <a:pt x="189" y="199"/>
                  </a:lnTo>
                  <a:lnTo>
                    <a:pt x="187" y="182"/>
                  </a:lnTo>
                  <a:lnTo>
                    <a:pt x="177" y="170"/>
                  </a:lnTo>
                  <a:lnTo>
                    <a:pt x="182" y="163"/>
                  </a:lnTo>
                  <a:lnTo>
                    <a:pt x="175" y="140"/>
                  </a:lnTo>
                  <a:lnTo>
                    <a:pt x="177" y="123"/>
                  </a:lnTo>
                  <a:lnTo>
                    <a:pt x="182" y="109"/>
                  </a:lnTo>
                  <a:lnTo>
                    <a:pt x="170" y="111"/>
                  </a:lnTo>
                  <a:lnTo>
                    <a:pt x="154" y="111"/>
                  </a:lnTo>
                  <a:lnTo>
                    <a:pt x="142" y="97"/>
                  </a:lnTo>
                  <a:lnTo>
                    <a:pt x="130" y="95"/>
                  </a:lnTo>
                  <a:lnTo>
                    <a:pt x="116" y="95"/>
                  </a:lnTo>
                  <a:lnTo>
                    <a:pt x="106" y="88"/>
                  </a:lnTo>
                  <a:lnTo>
                    <a:pt x="106" y="76"/>
                  </a:lnTo>
                  <a:lnTo>
                    <a:pt x="99" y="57"/>
                  </a:lnTo>
                  <a:lnTo>
                    <a:pt x="92" y="57"/>
                  </a:lnTo>
                  <a:lnTo>
                    <a:pt x="99" y="40"/>
                  </a:lnTo>
                  <a:lnTo>
                    <a:pt x="106" y="26"/>
                  </a:lnTo>
                  <a:lnTo>
                    <a:pt x="116" y="12"/>
                  </a:lnTo>
                  <a:lnTo>
                    <a:pt x="128" y="10"/>
                  </a:lnTo>
                  <a:lnTo>
                    <a:pt x="128" y="0"/>
                  </a:lnTo>
                  <a:lnTo>
                    <a:pt x="118" y="3"/>
                  </a:lnTo>
                  <a:lnTo>
                    <a:pt x="104" y="10"/>
                  </a:lnTo>
                  <a:lnTo>
                    <a:pt x="90" y="19"/>
                  </a:lnTo>
                  <a:lnTo>
                    <a:pt x="80" y="19"/>
                  </a:lnTo>
                  <a:close/>
                </a:path>
              </a:pathLst>
            </a:custGeom>
            <a:solidFill>
              <a:srgbClr val="E1E1E1"/>
            </a:solidFill>
            <a:ln w="3175">
              <a:solidFill>
                <a:srgbClr val="000000"/>
              </a:solidFill>
              <a:round/>
              <a:headEnd/>
              <a:tailEnd/>
            </a:ln>
          </p:spPr>
          <p:txBody>
            <a:bodyPr/>
            <a:lstStyle/>
            <a:p>
              <a:endParaRPr lang="en-US"/>
            </a:p>
          </p:txBody>
        </p:sp>
        <p:sp>
          <p:nvSpPr>
            <p:cNvPr id="41125" name="Freeform 3987"/>
            <p:cNvSpPr>
              <a:spLocks/>
            </p:cNvSpPr>
            <p:nvPr/>
          </p:nvSpPr>
          <p:spPr bwMode="auto">
            <a:xfrm>
              <a:off x="1436" y="2461"/>
              <a:ext cx="86" cy="157"/>
            </a:xfrm>
            <a:custGeom>
              <a:avLst/>
              <a:gdLst>
                <a:gd name="T0" fmla="*/ 14041 w 76"/>
                <a:gd name="T1" fmla="*/ 1040865 h 127"/>
                <a:gd name="T2" fmla="*/ 12016 w 76"/>
                <a:gd name="T3" fmla="*/ 939720 h 127"/>
                <a:gd name="T4" fmla="*/ 12016 w 76"/>
                <a:gd name="T5" fmla="*/ 749783 h 127"/>
                <a:gd name="T6" fmla="*/ 14041 w 76"/>
                <a:gd name="T7" fmla="*/ 723407 h 127"/>
                <a:gd name="T8" fmla="*/ 14774 w 76"/>
                <a:gd name="T9" fmla="*/ 614903 h 127"/>
                <a:gd name="T10" fmla="*/ 14774 w 76"/>
                <a:gd name="T11" fmla="*/ 450681 h 127"/>
                <a:gd name="T12" fmla="*/ 10480 w 76"/>
                <a:gd name="T13" fmla="*/ 321034 h 127"/>
                <a:gd name="T14" fmla="*/ 9822 w 76"/>
                <a:gd name="T15" fmla="*/ 396869 h 127"/>
                <a:gd name="T16" fmla="*/ 10480 w 76"/>
                <a:gd name="T17" fmla="*/ 210068 h 127"/>
                <a:gd name="T18" fmla="*/ 8184 w 76"/>
                <a:gd name="T19" fmla="*/ 102140 h 127"/>
                <a:gd name="T20" fmla="*/ 5909 w 76"/>
                <a:gd name="T21" fmla="*/ 2 h 127"/>
                <a:gd name="T22" fmla="*/ 6477 w 76"/>
                <a:gd name="T23" fmla="*/ 54064 h 127"/>
                <a:gd name="T24" fmla="*/ 4991 w 76"/>
                <a:gd name="T25" fmla="*/ 0 h 127"/>
                <a:gd name="T26" fmla="*/ 5909 w 76"/>
                <a:gd name="T27" fmla="*/ 54064 h 127"/>
                <a:gd name="T28" fmla="*/ 1943 w 76"/>
                <a:gd name="T29" fmla="*/ 184387 h 127"/>
                <a:gd name="T30" fmla="*/ 3950 w 76"/>
                <a:gd name="T31" fmla="*/ 259690 h 127"/>
                <a:gd name="T32" fmla="*/ 1185 w 76"/>
                <a:gd name="T33" fmla="*/ 348352 h 127"/>
                <a:gd name="T34" fmla="*/ 0 w 76"/>
                <a:gd name="T35" fmla="*/ 509210 h 127"/>
                <a:gd name="T36" fmla="*/ 1943 w 76"/>
                <a:gd name="T37" fmla="*/ 659013 h 127"/>
                <a:gd name="T38" fmla="*/ 3950 w 76"/>
                <a:gd name="T39" fmla="*/ 659013 h 127"/>
                <a:gd name="T40" fmla="*/ 4470 w 76"/>
                <a:gd name="T41" fmla="*/ 772010 h 127"/>
                <a:gd name="T42" fmla="*/ 5909 w 76"/>
                <a:gd name="T43" fmla="*/ 877428 h 127"/>
                <a:gd name="T44" fmla="*/ 4991 w 76"/>
                <a:gd name="T45" fmla="*/ 1059426 h 127"/>
                <a:gd name="T46" fmla="*/ 5648 w 76"/>
                <a:gd name="T47" fmla="*/ 1279310 h 127"/>
                <a:gd name="T48" fmla="*/ 7567 w 76"/>
                <a:gd name="T49" fmla="*/ 1436119 h 127"/>
                <a:gd name="T50" fmla="*/ 9822 w 76"/>
                <a:gd name="T51" fmla="*/ 1436119 h 127"/>
                <a:gd name="T52" fmla="*/ 13597 w 76"/>
                <a:gd name="T53" fmla="*/ 1333465 h 127"/>
                <a:gd name="T54" fmla="*/ 17410 w 76"/>
                <a:gd name="T55" fmla="*/ 1309684 h 127"/>
                <a:gd name="T56" fmla="*/ 15889 w 76"/>
                <a:gd name="T57" fmla="*/ 1179818 h 127"/>
                <a:gd name="T58" fmla="*/ 14041 w 76"/>
                <a:gd name="T59" fmla="*/ 1040865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
                <a:gd name="T91" fmla="*/ 0 h 127"/>
                <a:gd name="T92" fmla="*/ 76 w 76"/>
                <a:gd name="T93" fmla="*/ 127 h 12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 h="127">
                  <a:moveTo>
                    <a:pt x="61" y="92"/>
                  </a:moveTo>
                  <a:lnTo>
                    <a:pt x="52" y="83"/>
                  </a:lnTo>
                  <a:lnTo>
                    <a:pt x="52" y="66"/>
                  </a:lnTo>
                  <a:lnTo>
                    <a:pt x="61" y="64"/>
                  </a:lnTo>
                  <a:lnTo>
                    <a:pt x="64" y="54"/>
                  </a:lnTo>
                  <a:lnTo>
                    <a:pt x="64" y="40"/>
                  </a:lnTo>
                  <a:lnTo>
                    <a:pt x="45" y="28"/>
                  </a:lnTo>
                  <a:lnTo>
                    <a:pt x="43" y="35"/>
                  </a:lnTo>
                  <a:lnTo>
                    <a:pt x="45" y="19"/>
                  </a:lnTo>
                  <a:lnTo>
                    <a:pt x="35" y="9"/>
                  </a:lnTo>
                  <a:lnTo>
                    <a:pt x="26" y="2"/>
                  </a:lnTo>
                  <a:lnTo>
                    <a:pt x="28" y="5"/>
                  </a:lnTo>
                  <a:lnTo>
                    <a:pt x="21" y="0"/>
                  </a:lnTo>
                  <a:lnTo>
                    <a:pt x="26" y="5"/>
                  </a:lnTo>
                  <a:lnTo>
                    <a:pt x="9" y="16"/>
                  </a:lnTo>
                  <a:lnTo>
                    <a:pt x="17" y="23"/>
                  </a:lnTo>
                  <a:lnTo>
                    <a:pt x="5" y="31"/>
                  </a:lnTo>
                  <a:lnTo>
                    <a:pt x="0" y="45"/>
                  </a:lnTo>
                  <a:lnTo>
                    <a:pt x="9" y="59"/>
                  </a:lnTo>
                  <a:lnTo>
                    <a:pt x="17" y="59"/>
                  </a:lnTo>
                  <a:lnTo>
                    <a:pt x="19" y="68"/>
                  </a:lnTo>
                  <a:lnTo>
                    <a:pt x="26" y="78"/>
                  </a:lnTo>
                  <a:lnTo>
                    <a:pt x="21" y="94"/>
                  </a:lnTo>
                  <a:lnTo>
                    <a:pt x="24" y="113"/>
                  </a:lnTo>
                  <a:lnTo>
                    <a:pt x="33" y="127"/>
                  </a:lnTo>
                  <a:lnTo>
                    <a:pt x="43" y="127"/>
                  </a:lnTo>
                  <a:lnTo>
                    <a:pt x="59" y="118"/>
                  </a:lnTo>
                  <a:lnTo>
                    <a:pt x="76" y="116"/>
                  </a:lnTo>
                  <a:lnTo>
                    <a:pt x="69" y="104"/>
                  </a:lnTo>
                  <a:lnTo>
                    <a:pt x="61" y="92"/>
                  </a:lnTo>
                  <a:close/>
                </a:path>
              </a:pathLst>
            </a:custGeom>
            <a:solidFill>
              <a:srgbClr val="E1E1E1"/>
            </a:solidFill>
            <a:ln w="3175">
              <a:solidFill>
                <a:srgbClr val="000000"/>
              </a:solidFill>
              <a:round/>
              <a:headEnd/>
              <a:tailEnd/>
            </a:ln>
          </p:spPr>
          <p:txBody>
            <a:bodyPr/>
            <a:lstStyle/>
            <a:p>
              <a:endParaRPr lang="en-US"/>
            </a:p>
          </p:txBody>
        </p:sp>
        <p:sp>
          <p:nvSpPr>
            <p:cNvPr id="41126" name="Freeform 3988"/>
            <p:cNvSpPr>
              <a:spLocks/>
            </p:cNvSpPr>
            <p:nvPr/>
          </p:nvSpPr>
          <p:spPr bwMode="auto">
            <a:xfrm>
              <a:off x="1495" y="2519"/>
              <a:ext cx="69" cy="88"/>
            </a:xfrm>
            <a:custGeom>
              <a:avLst/>
              <a:gdLst>
                <a:gd name="T0" fmla="*/ 923 w 62"/>
                <a:gd name="T1" fmla="*/ 575883 h 71"/>
                <a:gd name="T2" fmla="*/ 0 w 62"/>
                <a:gd name="T3" fmla="*/ 464633 h 71"/>
                <a:gd name="T4" fmla="*/ 0 w 62"/>
                <a:gd name="T5" fmla="*/ 247390 h 71"/>
                <a:gd name="T6" fmla="*/ 923 w 62"/>
                <a:gd name="T7" fmla="*/ 216098 h 71"/>
                <a:gd name="T8" fmla="*/ 1272 w 62"/>
                <a:gd name="T9" fmla="*/ 91570 h 71"/>
                <a:gd name="T10" fmla="*/ 1576 w 62"/>
                <a:gd name="T11" fmla="*/ 0 h 71"/>
                <a:gd name="T12" fmla="*/ 3708 w 62"/>
                <a:gd name="T13" fmla="*/ 0 h 71"/>
                <a:gd name="T14" fmla="*/ 5118 w 62"/>
                <a:gd name="T15" fmla="*/ 0 h 71"/>
                <a:gd name="T16" fmla="*/ 6972 w 62"/>
                <a:gd name="T17" fmla="*/ 0 h 71"/>
                <a:gd name="T18" fmla="*/ 6517 w 62"/>
                <a:gd name="T19" fmla="*/ 91570 h 71"/>
                <a:gd name="T20" fmla="*/ 6331 w 62"/>
                <a:gd name="T21" fmla="*/ 306624 h 71"/>
                <a:gd name="T22" fmla="*/ 6972 w 62"/>
                <a:gd name="T23" fmla="*/ 575883 h 71"/>
                <a:gd name="T24" fmla="*/ 5696 w 62"/>
                <a:gd name="T25" fmla="*/ 803607 h 71"/>
                <a:gd name="T26" fmla="*/ 4728 w 62"/>
                <a:gd name="T27" fmla="*/ 742248 h 71"/>
                <a:gd name="T28" fmla="*/ 3075 w 62"/>
                <a:gd name="T29" fmla="*/ 803607 h 71"/>
                <a:gd name="T30" fmla="*/ 3422 w 62"/>
                <a:gd name="T31" fmla="*/ 896867 h 71"/>
                <a:gd name="T32" fmla="*/ 2690 w 62"/>
                <a:gd name="T33" fmla="*/ 884673 h 71"/>
                <a:gd name="T34" fmla="*/ 1931 w 62"/>
                <a:gd name="T35" fmla="*/ 723609 h 71"/>
                <a:gd name="T36" fmla="*/ 923 w 62"/>
                <a:gd name="T37" fmla="*/ 575883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
                <a:gd name="T58" fmla="*/ 0 h 71"/>
                <a:gd name="T59" fmla="*/ 62 w 62"/>
                <a:gd name="T60" fmla="*/ 71 h 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 h="71">
                  <a:moveTo>
                    <a:pt x="9" y="45"/>
                  </a:moveTo>
                  <a:lnTo>
                    <a:pt x="0" y="36"/>
                  </a:lnTo>
                  <a:lnTo>
                    <a:pt x="0" y="19"/>
                  </a:lnTo>
                  <a:lnTo>
                    <a:pt x="9" y="17"/>
                  </a:lnTo>
                  <a:lnTo>
                    <a:pt x="12" y="7"/>
                  </a:lnTo>
                  <a:lnTo>
                    <a:pt x="14" y="0"/>
                  </a:lnTo>
                  <a:lnTo>
                    <a:pt x="33" y="0"/>
                  </a:lnTo>
                  <a:lnTo>
                    <a:pt x="47" y="0"/>
                  </a:lnTo>
                  <a:lnTo>
                    <a:pt x="62" y="0"/>
                  </a:lnTo>
                  <a:lnTo>
                    <a:pt x="59" y="7"/>
                  </a:lnTo>
                  <a:lnTo>
                    <a:pt x="57" y="24"/>
                  </a:lnTo>
                  <a:lnTo>
                    <a:pt x="62" y="45"/>
                  </a:lnTo>
                  <a:lnTo>
                    <a:pt x="52" y="64"/>
                  </a:lnTo>
                  <a:lnTo>
                    <a:pt x="43" y="59"/>
                  </a:lnTo>
                  <a:lnTo>
                    <a:pt x="28" y="64"/>
                  </a:lnTo>
                  <a:lnTo>
                    <a:pt x="31" y="71"/>
                  </a:lnTo>
                  <a:lnTo>
                    <a:pt x="24" y="69"/>
                  </a:lnTo>
                  <a:lnTo>
                    <a:pt x="17" y="57"/>
                  </a:lnTo>
                  <a:lnTo>
                    <a:pt x="9" y="45"/>
                  </a:lnTo>
                  <a:close/>
                </a:path>
              </a:pathLst>
            </a:custGeom>
            <a:solidFill>
              <a:srgbClr val="CC0000"/>
            </a:solidFill>
            <a:ln w="3175">
              <a:solidFill>
                <a:srgbClr val="000000"/>
              </a:solidFill>
              <a:round/>
              <a:headEnd/>
              <a:tailEnd/>
            </a:ln>
          </p:spPr>
          <p:txBody>
            <a:bodyPr/>
            <a:lstStyle/>
            <a:p>
              <a:endParaRPr lang="en-US"/>
            </a:p>
          </p:txBody>
        </p:sp>
        <p:sp>
          <p:nvSpPr>
            <p:cNvPr id="41127" name="Freeform 3989"/>
            <p:cNvSpPr>
              <a:spLocks/>
            </p:cNvSpPr>
            <p:nvPr/>
          </p:nvSpPr>
          <p:spPr bwMode="auto">
            <a:xfrm>
              <a:off x="1432" y="2411"/>
              <a:ext cx="16" cy="13"/>
            </a:xfrm>
            <a:custGeom>
              <a:avLst/>
              <a:gdLst>
                <a:gd name="T0" fmla="*/ 3 w 14"/>
                <a:gd name="T1" fmla="*/ 0 h 11"/>
                <a:gd name="T2" fmla="*/ 4976 w 14"/>
                <a:gd name="T3" fmla="*/ 0 h 11"/>
                <a:gd name="T4" fmla="*/ 3510 w 14"/>
                <a:gd name="T5" fmla="*/ 16575 h 11"/>
                <a:gd name="T6" fmla="*/ 0 w 14"/>
                <a:gd name="T7" fmla="*/ 16575 h 11"/>
                <a:gd name="T8" fmla="*/ 2351 w 14"/>
                <a:gd name="T9" fmla="*/ 6083 h 11"/>
                <a:gd name="T10" fmla="*/ 3 w 14"/>
                <a:gd name="T11" fmla="*/ 0 h 11"/>
                <a:gd name="T12" fmla="*/ 0 60000 65536"/>
                <a:gd name="T13" fmla="*/ 0 60000 65536"/>
                <a:gd name="T14" fmla="*/ 0 60000 65536"/>
                <a:gd name="T15" fmla="*/ 0 60000 65536"/>
                <a:gd name="T16" fmla="*/ 0 60000 65536"/>
                <a:gd name="T17" fmla="*/ 0 60000 65536"/>
                <a:gd name="T18" fmla="*/ 0 w 14"/>
                <a:gd name="T19" fmla="*/ 0 h 11"/>
                <a:gd name="T20" fmla="*/ 14 w 1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4" h="11">
                  <a:moveTo>
                    <a:pt x="3" y="0"/>
                  </a:moveTo>
                  <a:lnTo>
                    <a:pt x="14" y="0"/>
                  </a:lnTo>
                  <a:lnTo>
                    <a:pt x="10" y="11"/>
                  </a:lnTo>
                  <a:lnTo>
                    <a:pt x="0" y="11"/>
                  </a:lnTo>
                  <a:lnTo>
                    <a:pt x="7" y="4"/>
                  </a:lnTo>
                  <a:lnTo>
                    <a:pt x="3" y="0"/>
                  </a:lnTo>
                  <a:close/>
                </a:path>
              </a:pathLst>
            </a:custGeom>
            <a:solidFill>
              <a:srgbClr val="E1E1E1"/>
            </a:solidFill>
            <a:ln w="3175">
              <a:solidFill>
                <a:srgbClr val="000000"/>
              </a:solidFill>
              <a:round/>
              <a:headEnd/>
              <a:tailEnd/>
            </a:ln>
          </p:spPr>
          <p:txBody>
            <a:bodyPr/>
            <a:lstStyle/>
            <a:p>
              <a:endParaRPr lang="en-US"/>
            </a:p>
          </p:txBody>
        </p:sp>
        <p:sp>
          <p:nvSpPr>
            <p:cNvPr id="41128" name="Freeform 3990"/>
            <p:cNvSpPr>
              <a:spLocks/>
            </p:cNvSpPr>
            <p:nvPr/>
          </p:nvSpPr>
          <p:spPr bwMode="auto">
            <a:xfrm>
              <a:off x="1228" y="2379"/>
              <a:ext cx="238" cy="252"/>
            </a:xfrm>
            <a:custGeom>
              <a:avLst/>
              <a:gdLst>
                <a:gd name="T0" fmla="*/ 23214 w 213"/>
                <a:gd name="T1" fmla="*/ 570087 h 203"/>
                <a:gd name="T2" fmla="*/ 21874 w 213"/>
                <a:gd name="T3" fmla="*/ 502904 h 203"/>
                <a:gd name="T4" fmla="*/ 21874 w 213"/>
                <a:gd name="T5" fmla="*/ 445337 h 203"/>
                <a:gd name="T6" fmla="*/ 21486 w 213"/>
                <a:gd name="T7" fmla="*/ 379445 h 203"/>
                <a:gd name="T8" fmla="*/ 19984 w 213"/>
                <a:gd name="T9" fmla="*/ 405117 h 203"/>
                <a:gd name="T10" fmla="*/ 15072 w 213"/>
                <a:gd name="T11" fmla="*/ 405117 h 203"/>
                <a:gd name="T12" fmla="*/ 11081 w 213"/>
                <a:gd name="T13" fmla="*/ 405117 h 203"/>
                <a:gd name="T14" fmla="*/ 8222 w 213"/>
                <a:gd name="T15" fmla="*/ 149529 h 203"/>
                <a:gd name="T16" fmla="*/ 6587 w 213"/>
                <a:gd name="T17" fmla="*/ 97032 h 203"/>
                <a:gd name="T18" fmla="*/ 7081 w 213"/>
                <a:gd name="T19" fmla="*/ 149529 h 203"/>
                <a:gd name="T20" fmla="*/ 4082 w 213"/>
                <a:gd name="T21" fmla="*/ 355093 h 203"/>
                <a:gd name="T22" fmla="*/ 3653 w 213"/>
                <a:gd name="T23" fmla="*/ 763677 h 203"/>
                <a:gd name="T24" fmla="*/ 3653 w 213"/>
                <a:gd name="T25" fmla="*/ 379445 h 203"/>
                <a:gd name="T26" fmla="*/ 4722 w 213"/>
                <a:gd name="T27" fmla="*/ 97032 h 203"/>
                <a:gd name="T28" fmla="*/ 1878 w 213"/>
                <a:gd name="T29" fmla="*/ 321582 h 203"/>
                <a:gd name="T30" fmla="*/ 0 w 213"/>
                <a:gd name="T31" fmla="*/ 729132 h 203"/>
                <a:gd name="T32" fmla="*/ 1878 w 213"/>
                <a:gd name="T33" fmla="*/ 993146 h 203"/>
                <a:gd name="T34" fmla="*/ 3254 w 213"/>
                <a:gd name="T35" fmla="*/ 1244423 h 203"/>
                <a:gd name="T36" fmla="*/ 6587 w 213"/>
                <a:gd name="T37" fmla="*/ 1272929 h 203"/>
                <a:gd name="T38" fmla="*/ 10268 w 213"/>
                <a:gd name="T39" fmla="*/ 1460910 h 203"/>
                <a:gd name="T40" fmla="*/ 11081 w 213"/>
                <a:gd name="T41" fmla="*/ 1629729 h 203"/>
                <a:gd name="T42" fmla="*/ 11974 w 213"/>
                <a:gd name="T43" fmla="*/ 2172372 h 203"/>
                <a:gd name="T44" fmla="*/ 12382 w 213"/>
                <a:gd name="T45" fmla="*/ 2434067 h 203"/>
                <a:gd name="T46" fmla="*/ 14336 w 213"/>
                <a:gd name="T47" fmla="*/ 2757444 h 203"/>
                <a:gd name="T48" fmla="*/ 16006 w 213"/>
                <a:gd name="T49" fmla="*/ 2757444 h 203"/>
                <a:gd name="T50" fmla="*/ 19576 w 213"/>
                <a:gd name="T51" fmla="*/ 2434067 h 203"/>
                <a:gd name="T52" fmla="*/ 18970 w 213"/>
                <a:gd name="T53" fmla="*/ 2299455 h 203"/>
                <a:gd name="T54" fmla="*/ 17520 w 213"/>
                <a:gd name="T55" fmla="*/ 1904501 h 203"/>
                <a:gd name="T56" fmla="*/ 21486 w 213"/>
                <a:gd name="T57" fmla="*/ 2076886 h 203"/>
                <a:gd name="T58" fmla="*/ 23685 w 213"/>
                <a:gd name="T59" fmla="*/ 1904501 h 203"/>
                <a:gd name="T60" fmla="*/ 25939 w 213"/>
                <a:gd name="T61" fmla="*/ 1680598 h 203"/>
                <a:gd name="T62" fmla="*/ 24727 w 213"/>
                <a:gd name="T63" fmla="*/ 1498673 h 203"/>
                <a:gd name="T64" fmla="*/ 26924 w 213"/>
                <a:gd name="T65" fmla="*/ 1202019 h 203"/>
                <a:gd name="T66" fmla="*/ 28153 w 213"/>
                <a:gd name="T67" fmla="*/ 962053 h 203"/>
                <a:gd name="T68" fmla="*/ 25534 w 213"/>
                <a:gd name="T69" fmla="*/ 901086 h 203"/>
                <a:gd name="T70" fmla="*/ 24727 w 213"/>
                <a:gd name="T71" fmla="*/ 851926 h 203"/>
                <a:gd name="T72" fmla="*/ 25939 w 213"/>
                <a:gd name="T73" fmla="*/ 707694 h 203"/>
                <a:gd name="T74" fmla="*/ 23685 w 213"/>
                <a:gd name="T75" fmla="*/ 570087 h 203"/>
                <a:gd name="T76" fmla="*/ 23304 w 213"/>
                <a:gd name="T77" fmla="*/ 615184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3"/>
                <a:gd name="T118" fmla="*/ 0 h 203"/>
                <a:gd name="T119" fmla="*/ 213 w 213"/>
                <a:gd name="T120" fmla="*/ 203 h 20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3" h="203">
                  <a:moveTo>
                    <a:pt x="177" y="45"/>
                  </a:moveTo>
                  <a:lnTo>
                    <a:pt x="175" y="42"/>
                  </a:lnTo>
                  <a:lnTo>
                    <a:pt x="173" y="37"/>
                  </a:lnTo>
                  <a:lnTo>
                    <a:pt x="166" y="37"/>
                  </a:lnTo>
                  <a:lnTo>
                    <a:pt x="168" y="37"/>
                  </a:lnTo>
                  <a:lnTo>
                    <a:pt x="166" y="33"/>
                  </a:lnTo>
                  <a:lnTo>
                    <a:pt x="180" y="26"/>
                  </a:lnTo>
                  <a:lnTo>
                    <a:pt x="163" y="28"/>
                  </a:lnTo>
                  <a:lnTo>
                    <a:pt x="144" y="28"/>
                  </a:lnTo>
                  <a:lnTo>
                    <a:pt x="151" y="30"/>
                  </a:lnTo>
                  <a:lnTo>
                    <a:pt x="137" y="37"/>
                  </a:lnTo>
                  <a:lnTo>
                    <a:pt x="114" y="30"/>
                  </a:lnTo>
                  <a:lnTo>
                    <a:pt x="99" y="30"/>
                  </a:lnTo>
                  <a:lnTo>
                    <a:pt x="85" y="30"/>
                  </a:lnTo>
                  <a:lnTo>
                    <a:pt x="81" y="19"/>
                  </a:lnTo>
                  <a:lnTo>
                    <a:pt x="62" y="11"/>
                  </a:lnTo>
                  <a:lnTo>
                    <a:pt x="54" y="0"/>
                  </a:lnTo>
                  <a:lnTo>
                    <a:pt x="50" y="7"/>
                  </a:lnTo>
                  <a:lnTo>
                    <a:pt x="59" y="11"/>
                  </a:lnTo>
                  <a:lnTo>
                    <a:pt x="54" y="11"/>
                  </a:lnTo>
                  <a:lnTo>
                    <a:pt x="36" y="21"/>
                  </a:lnTo>
                  <a:lnTo>
                    <a:pt x="31" y="26"/>
                  </a:lnTo>
                  <a:lnTo>
                    <a:pt x="36" y="47"/>
                  </a:lnTo>
                  <a:lnTo>
                    <a:pt x="28" y="56"/>
                  </a:lnTo>
                  <a:lnTo>
                    <a:pt x="19" y="42"/>
                  </a:lnTo>
                  <a:lnTo>
                    <a:pt x="28" y="28"/>
                  </a:lnTo>
                  <a:lnTo>
                    <a:pt x="24" y="14"/>
                  </a:lnTo>
                  <a:lnTo>
                    <a:pt x="36" y="7"/>
                  </a:lnTo>
                  <a:lnTo>
                    <a:pt x="24" y="9"/>
                  </a:lnTo>
                  <a:lnTo>
                    <a:pt x="14" y="23"/>
                  </a:lnTo>
                  <a:lnTo>
                    <a:pt x="7" y="37"/>
                  </a:lnTo>
                  <a:lnTo>
                    <a:pt x="0" y="54"/>
                  </a:lnTo>
                  <a:lnTo>
                    <a:pt x="7" y="54"/>
                  </a:lnTo>
                  <a:lnTo>
                    <a:pt x="14" y="73"/>
                  </a:lnTo>
                  <a:lnTo>
                    <a:pt x="14" y="85"/>
                  </a:lnTo>
                  <a:lnTo>
                    <a:pt x="24" y="92"/>
                  </a:lnTo>
                  <a:lnTo>
                    <a:pt x="38" y="92"/>
                  </a:lnTo>
                  <a:lnTo>
                    <a:pt x="50" y="94"/>
                  </a:lnTo>
                  <a:lnTo>
                    <a:pt x="62" y="108"/>
                  </a:lnTo>
                  <a:lnTo>
                    <a:pt x="78" y="108"/>
                  </a:lnTo>
                  <a:lnTo>
                    <a:pt x="90" y="106"/>
                  </a:lnTo>
                  <a:lnTo>
                    <a:pt x="85" y="120"/>
                  </a:lnTo>
                  <a:lnTo>
                    <a:pt x="83" y="137"/>
                  </a:lnTo>
                  <a:lnTo>
                    <a:pt x="90" y="160"/>
                  </a:lnTo>
                  <a:lnTo>
                    <a:pt x="85" y="167"/>
                  </a:lnTo>
                  <a:lnTo>
                    <a:pt x="95" y="179"/>
                  </a:lnTo>
                  <a:lnTo>
                    <a:pt x="97" y="196"/>
                  </a:lnTo>
                  <a:lnTo>
                    <a:pt x="109" y="203"/>
                  </a:lnTo>
                  <a:lnTo>
                    <a:pt x="118" y="203"/>
                  </a:lnTo>
                  <a:lnTo>
                    <a:pt x="121" y="203"/>
                  </a:lnTo>
                  <a:lnTo>
                    <a:pt x="137" y="191"/>
                  </a:lnTo>
                  <a:lnTo>
                    <a:pt x="149" y="179"/>
                  </a:lnTo>
                  <a:lnTo>
                    <a:pt x="154" y="175"/>
                  </a:lnTo>
                  <a:lnTo>
                    <a:pt x="144" y="170"/>
                  </a:lnTo>
                  <a:lnTo>
                    <a:pt x="137" y="151"/>
                  </a:lnTo>
                  <a:lnTo>
                    <a:pt x="133" y="141"/>
                  </a:lnTo>
                  <a:lnTo>
                    <a:pt x="149" y="146"/>
                  </a:lnTo>
                  <a:lnTo>
                    <a:pt x="163" y="153"/>
                  </a:lnTo>
                  <a:lnTo>
                    <a:pt x="166" y="144"/>
                  </a:lnTo>
                  <a:lnTo>
                    <a:pt x="180" y="141"/>
                  </a:lnTo>
                  <a:lnTo>
                    <a:pt x="192" y="134"/>
                  </a:lnTo>
                  <a:lnTo>
                    <a:pt x="196" y="125"/>
                  </a:lnTo>
                  <a:lnTo>
                    <a:pt x="187" y="111"/>
                  </a:lnTo>
                  <a:lnTo>
                    <a:pt x="192" y="97"/>
                  </a:lnTo>
                  <a:lnTo>
                    <a:pt x="204" y="89"/>
                  </a:lnTo>
                  <a:lnTo>
                    <a:pt x="196" y="82"/>
                  </a:lnTo>
                  <a:lnTo>
                    <a:pt x="213" y="71"/>
                  </a:lnTo>
                  <a:lnTo>
                    <a:pt x="208" y="66"/>
                  </a:lnTo>
                  <a:lnTo>
                    <a:pt x="194" y="66"/>
                  </a:lnTo>
                  <a:lnTo>
                    <a:pt x="185" y="66"/>
                  </a:lnTo>
                  <a:lnTo>
                    <a:pt x="187" y="63"/>
                  </a:lnTo>
                  <a:lnTo>
                    <a:pt x="192" y="54"/>
                  </a:lnTo>
                  <a:lnTo>
                    <a:pt x="196" y="52"/>
                  </a:lnTo>
                  <a:lnTo>
                    <a:pt x="187" y="42"/>
                  </a:lnTo>
                  <a:lnTo>
                    <a:pt x="180" y="42"/>
                  </a:lnTo>
                  <a:lnTo>
                    <a:pt x="175" y="40"/>
                  </a:lnTo>
                  <a:lnTo>
                    <a:pt x="177" y="45"/>
                  </a:lnTo>
                  <a:close/>
                </a:path>
              </a:pathLst>
            </a:custGeom>
            <a:solidFill>
              <a:srgbClr val="E1E1E1"/>
            </a:solidFill>
            <a:ln w="3175">
              <a:solidFill>
                <a:srgbClr val="000000"/>
              </a:solidFill>
              <a:round/>
              <a:headEnd/>
              <a:tailEnd/>
            </a:ln>
          </p:spPr>
          <p:txBody>
            <a:bodyPr/>
            <a:lstStyle/>
            <a:p>
              <a:endParaRPr lang="en-US"/>
            </a:p>
          </p:txBody>
        </p:sp>
        <p:sp>
          <p:nvSpPr>
            <p:cNvPr id="41129" name="Freeform 3991"/>
            <p:cNvSpPr>
              <a:spLocks/>
            </p:cNvSpPr>
            <p:nvPr/>
          </p:nvSpPr>
          <p:spPr bwMode="auto">
            <a:xfrm>
              <a:off x="1388" y="2403"/>
              <a:ext cx="8" cy="2"/>
            </a:xfrm>
            <a:custGeom>
              <a:avLst/>
              <a:gdLst>
                <a:gd name="T0" fmla="*/ 2351 w 7"/>
                <a:gd name="T1" fmla="*/ 2 h 2"/>
                <a:gd name="T2" fmla="*/ 0 w 7"/>
                <a:gd name="T3" fmla="*/ 0 h 2"/>
                <a:gd name="T4" fmla="*/ 2351 w 7"/>
                <a:gd name="T5" fmla="*/ 2 h 2"/>
                <a:gd name="T6" fmla="*/ 0 60000 65536"/>
                <a:gd name="T7" fmla="*/ 0 60000 65536"/>
                <a:gd name="T8" fmla="*/ 0 60000 65536"/>
                <a:gd name="T9" fmla="*/ 0 w 7"/>
                <a:gd name="T10" fmla="*/ 0 h 2"/>
                <a:gd name="T11" fmla="*/ 7 w 7"/>
                <a:gd name="T12" fmla="*/ 2 h 2"/>
              </a:gdLst>
              <a:ahLst/>
              <a:cxnLst>
                <a:cxn ang="T6">
                  <a:pos x="T0" y="T1"/>
                </a:cxn>
                <a:cxn ang="T7">
                  <a:pos x="T2" y="T3"/>
                </a:cxn>
                <a:cxn ang="T8">
                  <a:pos x="T4" y="T5"/>
                </a:cxn>
              </a:cxnLst>
              <a:rect l="T9" t="T10" r="T11" b="T12"/>
              <a:pathLst>
                <a:path w="7" h="2">
                  <a:moveTo>
                    <a:pt x="7" y="2"/>
                  </a:moveTo>
                  <a:lnTo>
                    <a:pt x="0" y="0"/>
                  </a:lnTo>
                  <a:lnTo>
                    <a:pt x="7" y="2"/>
                  </a:lnTo>
                  <a:close/>
                </a:path>
              </a:pathLst>
            </a:custGeom>
            <a:solidFill>
              <a:srgbClr val="E1E1E1"/>
            </a:solidFill>
            <a:ln w="3175">
              <a:solidFill>
                <a:srgbClr val="000000"/>
              </a:solidFill>
              <a:round/>
              <a:headEnd/>
              <a:tailEnd/>
            </a:ln>
          </p:spPr>
          <p:txBody>
            <a:bodyPr/>
            <a:lstStyle/>
            <a:p>
              <a:endParaRPr lang="en-US"/>
            </a:p>
          </p:txBody>
        </p:sp>
        <p:sp>
          <p:nvSpPr>
            <p:cNvPr id="41130" name="Freeform 3992"/>
            <p:cNvSpPr>
              <a:spLocks/>
            </p:cNvSpPr>
            <p:nvPr/>
          </p:nvSpPr>
          <p:spPr bwMode="auto">
            <a:xfrm>
              <a:off x="1052" y="2135"/>
              <a:ext cx="178" cy="70"/>
            </a:xfrm>
            <a:custGeom>
              <a:avLst/>
              <a:gdLst>
                <a:gd name="T0" fmla="*/ 12365 w 160"/>
                <a:gd name="T1" fmla="*/ 199048 h 57"/>
                <a:gd name="T2" fmla="*/ 12365 w 160"/>
                <a:gd name="T3" fmla="*/ 216948 h 57"/>
                <a:gd name="T4" fmla="*/ 10727 w 160"/>
                <a:gd name="T5" fmla="*/ 157673 h 57"/>
                <a:gd name="T6" fmla="*/ 8909 w 160"/>
                <a:gd name="T7" fmla="*/ 81250 h 57"/>
                <a:gd name="T8" fmla="*/ 7775 w 160"/>
                <a:gd name="T9" fmla="*/ 41934 h 57"/>
                <a:gd name="T10" fmla="*/ 6329 w 160"/>
                <a:gd name="T11" fmla="*/ 27805 h 57"/>
                <a:gd name="T12" fmla="*/ 5863 w 160"/>
                <a:gd name="T13" fmla="*/ 0 h 57"/>
                <a:gd name="T14" fmla="*/ 3714 w 160"/>
                <a:gd name="T15" fmla="*/ 41934 h 57"/>
                <a:gd name="T16" fmla="*/ 1747 w 160"/>
                <a:gd name="T17" fmla="*/ 63243 h 57"/>
                <a:gd name="T18" fmla="*/ 921 w 160"/>
                <a:gd name="T19" fmla="*/ 157673 h 57"/>
                <a:gd name="T20" fmla="*/ 0 w 160"/>
                <a:gd name="T21" fmla="*/ 216948 h 57"/>
                <a:gd name="T22" fmla="*/ 744 w 160"/>
                <a:gd name="T23" fmla="*/ 184806 h 57"/>
                <a:gd name="T24" fmla="*/ 2106 w 160"/>
                <a:gd name="T25" fmla="*/ 143850 h 57"/>
                <a:gd name="T26" fmla="*/ 3313 w 160"/>
                <a:gd name="T27" fmla="*/ 99781 h 57"/>
                <a:gd name="T28" fmla="*/ 5658 w 160"/>
                <a:gd name="T29" fmla="*/ 81250 h 57"/>
                <a:gd name="T30" fmla="*/ 4572 w 160"/>
                <a:gd name="T31" fmla="*/ 122538 h 57"/>
                <a:gd name="T32" fmla="*/ 6117 w 160"/>
                <a:gd name="T33" fmla="*/ 157673 h 57"/>
                <a:gd name="T34" fmla="*/ 7041 w 160"/>
                <a:gd name="T35" fmla="*/ 184806 h 57"/>
                <a:gd name="T36" fmla="*/ 7775 w 160"/>
                <a:gd name="T37" fmla="*/ 199048 h 57"/>
                <a:gd name="T38" fmla="*/ 9991 w 160"/>
                <a:gd name="T39" fmla="*/ 244445 h 57"/>
                <a:gd name="T40" fmla="*/ 10704 w 160"/>
                <a:gd name="T41" fmla="*/ 321554 h 57"/>
                <a:gd name="T42" fmla="*/ 12662 w 160"/>
                <a:gd name="T43" fmla="*/ 401814 h 57"/>
                <a:gd name="T44" fmla="*/ 11531 w 160"/>
                <a:gd name="T45" fmla="*/ 483352 h 57"/>
                <a:gd name="T46" fmla="*/ 13348 w 160"/>
                <a:gd name="T47" fmla="*/ 483352 h 57"/>
                <a:gd name="T48" fmla="*/ 14850 w 160"/>
                <a:gd name="T49" fmla="*/ 483352 h 57"/>
                <a:gd name="T50" fmla="*/ 16396 w 160"/>
                <a:gd name="T51" fmla="*/ 483352 h 57"/>
                <a:gd name="T52" fmla="*/ 17434 w 160"/>
                <a:gd name="T53" fmla="*/ 465794 h 57"/>
                <a:gd name="T54" fmla="*/ 16433 w 160"/>
                <a:gd name="T55" fmla="*/ 401814 h 57"/>
                <a:gd name="T56" fmla="*/ 15181 w 160"/>
                <a:gd name="T57" fmla="*/ 361778 h 57"/>
                <a:gd name="T58" fmla="*/ 14850 w 160"/>
                <a:gd name="T59" fmla="*/ 321554 h 57"/>
                <a:gd name="T60" fmla="*/ 13872 w 160"/>
                <a:gd name="T61" fmla="*/ 278717 h 57"/>
                <a:gd name="T62" fmla="*/ 12662 w 160"/>
                <a:gd name="T63" fmla="*/ 244445 h 57"/>
                <a:gd name="T64" fmla="*/ 12365 w 160"/>
                <a:gd name="T65" fmla="*/ 199048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57"/>
                <a:gd name="T101" fmla="*/ 160 w 16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57">
                  <a:moveTo>
                    <a:pt x="113" y="24"/>
                  </a:moveTo>
                  <a:lnTo>
                    <a:pt x="113" y="26"/>
                  </a:lnTo>
                  <a:lnTo>
                    <a:pt x="99" y="19"/>
                  </a:lnTo>
                  <a:lnTo>
                    <a:pt x="82" y="10"/>
                  </a:lnTo>
                  <a:lnTo>
                    <a:pt x="71" y="5"/>
                  </a:lnTo>
                  <a:lnTo>
                    <a:pt x="59" y="3"/>
                  </a:lnTo>
                  <a:lnTo>
                    <a:pt x="54" y="0"/>
                  </a:lnTo>
                  <a:lnTo>
                    <a:pt x="35" y="5"/>
                  </a:lnTo>
                  <a:lnTo>
                    <a:pt x="16" y="7"/>
                  </a:lnTo>
                  <a:lnTo>
                    <a:pt x="9" y="19"/>
                  </a:lnTo>
                  <a:lnTo>
                    <a:pt x="0" y="26"/>
                  </a:lnTo>
                  <a:lnTo>
                    <a:pt x="7" y="22"/>
                  </a:lnTo>
                  <a:lnTo>
                    <a:pt x="19" y="17"/>
                  </a:lnTo>
                  <a:lnTo>
                    <a:pt x="30" y="12"/>
                  </a:lnTo>
                  <a:lnTo>
                    <a:pt x="52" y="10"/>
                  </a:lnTo>
                  <a:lnTo>
                    <a:pt x="42" y="15"/>
                  </a:lnTo>
                  <a:lnTo>
                    <a:pt x="56" y="19"/>
                  </a:lnTo>
                  <a:lnTo>
                    <a:pt x="66" y="22"/>
                  </a:lnTo>
                  <a:lnTo>
                    <a:pt x="71" y="24"/>
                  </a:lnTo>
                  <a:lnTo>
                    <a:pt x="92" y="29"/>
                  </a:lnTo>
                  <a:lnTo>
                    <a:pt x="97" y="38"/>
                  </a:lnTo>
                  <a:lnTo>
                    <a:pt x="116" y="48"/>
                  </a:lnTo>
                  <a:lnTo>
                    <a:pt x="106" y="57"/>
                  </a:lnTo>
                  <a:lnTo>
                    <a:pt x="123" y="57"/>
                  </a:lnTo>
                  <a:lnTo>
                    <a:pt x="137" y="57"/>
                  </a:lnTo>
                  <a:lnTo>
                    <a:pt x="149" y="57"/>
                  </a:lnTo>
                  <a:lnTo>
                    <a:pt x="160" y="55"/>
                  </a:lnTo>
                  <a:lnTo>
                    <a:pt x="151" y="48"/>
                  </a:lnTo>
                  <a:lnTo>
                    <a:pt x="139" y="43"/>
                  </a:lnTo>
                  <a:lnTo>
                    <a:pt x="137" y="38"/>
                  </a:lnTo>
                  <a:lnTo>
                    <a:pt x="127" y="33"/>
                  </a:lnTo>
                  <a:lnTo>
                    <a:pt x="116" y="29"/>
                  </a:lnTo>
                  <a:lnTo>
                    <a:pt x="113" y="24"/>
                  </a:lnTo>
                  <a:close/>
                </a:path>
              </a:pathLst>
            </a:custGeom>
            <a:solidFill>
              <a:srgbClr val="E1E1E1"/>
            </a:solidFill>
            <a:ln w="3175">
              <a:solidFill>
                <a:srgbClr val="000000"/>
              </a:solidFill>
              <a:round/>
              <a:headEnd/>
              <a:tailEnd/>
            </a:ln>
          </p:spPr>
          <p:txBody>
            <a:bodyPr/>
            <a:lstStyle/>
            <a:p>
              <a:endParaRPr lang="en-US"/>
            </a:p>
          </p:txBody>
        </p:sp>
        <p:sp>
          <p:nvSpPr>
            <p:cNvPr id="41131" name="Freeform 3993"/>
            <p:cNvSpPr>
              <a:spLocks/>
            </p:cNvSpPr>
            <p:nvPr/>
          </p:nvSpPr>
          <p:spPr bwMode="auto">
            <a:xfrm>
              <a:off x="1083" y="2162"/>
              <a:ext cx="8" cy="11"/>
            </a:xfrm>
            <a:custGeom>
              <a:avLst/>
              <a:gdLst>
                <a:gd name="T0" fmla="*/ 0 w 7"/>
                <a:gd name="T1" fmla="*/ 59552 h 9"/>
                <a:gd name="T2" fmla="*/ 2351 w 7"/>
                <a:gd name="T3" fmla="*/ 59552 h 9"/>
                <a:gd name="T4" fmla="*/ 0 w 7"/>
                <a:gd name="T5" fmla="*/ 0 h 9"/>
                <a:gd name="T6" fmla="*/ 0 w 7"/>
                <a:gd name="T7" fmla="*/ 59552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0" y="9"/>
                  </a:moveTo>
                  <a:lnTo>
                    <a:pt x="7" y="9"/>
                  </a:lnTo>
                  <a:lnTo>
                    <a:pt x="0" y="0"/>
                  </a:lnTo>
                  <a:lnTo>
                    <a:pt x="0" y="9"/>
                  </a:lnTo>
                  <a:close/>
                </a:path>
              </a:pathLst>
            </a:custGeom>
            <a:solidFill>
              <a:srgbClr val="E1E1E1"/>
            </a:solidFill>
            <a:ln w="3175">
              <a:solidFill>
                <a:srgbClr val="000000"/>
              </a:solidFill>
              <a:round/>
              <a:headEnd/>
              <a:tailEnd/>
            </a:ln>
          </p:spPr>
          <p:txBody>
            <a:bodyPr/>
            <a:lstStyle/>
            <a:p>
              <a:endParaRPr lang="en-US"/>
            </a:p>
          </p:txBody>
        </p:sp>
        <p:sp>
          <p:nvSpPr>
            <p:cNvPr id="41132" name="Freeform 3994"/>
            <p:cNvSpPr>
              <a:spLocks/>
            </p:cNvSpPr>
            <p:nvPr/>
          </p:nvSpPr>
          <p:spPr bwMode="auto">
            <a:xfrm>
              <a:off x="1104" y="2220"/>
              <a:ext cx="5" cy="2"/>
            </a:xfrm>
            <a:custGeom>
              <a:avLst/>
              <a:gdLst>
                <a:gd name="T0" fmla="*/ 5 w 5"/>
                <a:gd name="T1" fmla="*/ 0 h 2"/>
                <a:gd name="T2" fmla="*/ 5 w 5"/>
                <a:gd name="T3" fmla="*/ 0 h 2"/>
                <a:gd name="T4" fmla="*/ 5 w 5"/>
                <a:gd name="T5" fmla="*/ 0 h 2"/>
                <a:gd name="T6" fmla="*/ 2 w 5"/>
                <a:gd name="T7" fmla="*/ 0 h 2"/>
                <a:gd name="T8" fmla="*/ 2 w 5"/>
                <a:gd name="T9" fmla="*/ 0 h 2"/>
                <a:gd name="T10" fmla="*/ 0 w 5"/>
                <a:gd name="T11" fmla="*/ 0 h 2"/>
                <a:gd name="T12" fmla="*/ 0 w 5"/>
                <a:gd name="T13" fmla="*/ 0 h 2"/>
                <a:gd name="T14" fmla="*/ 0 w 5"/>
                <a:gd name="T15" fmla="*/ 0 h 2"/>
                <a:gd name="T16" fmla="*/ 2 w 5"/>
                <a:gd name="T17" fmla="*/ 0 h 2"/>
                <a:gd name="T18" fmla="*/ 5 w 5"/>
                <a:gd name="T19" fmla="*/ 0 h 2"/>
                <a:gd name="T20" fmla="*/ 5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5" y="0"/>
                  </a:moveTo>
                  <a:lnTo>
                    <a:pt x="5" y="0"/>
                  </a:lnTo>
                  <a:lnTo>
                    <a:pt x="2" y="0"/>
                  </a:lnTo>
                  <a:lnTo>
                    <a:pt x="0" y="0"/>
                  </a:lnTo>
                  <a:lnTo>
                    <a:pt x="2" y="0"/>
                  </a:lnTo>
                  <a:lnTo>
                    <a:pt x="5" y="0"/>
                  </a:lnTo>
                  <a:close/>
                </a:path>
              </a:pathLst>
            </a:custGeom>
            <a:solidFill>
              <a:srgbClr val="E1E1E1"/>
            </a:solidFill>
            <a:ln w="3175">
              <a:solidFill>
                <a:srgbClr val="000000"/>
              </a:solidFill>
              <a:round/>
              <a:headEnd/>
              <a:tailEnd/>
            </a:ln>
          </p:spPr>
          <p:txBody>
            <a:bodyPr/>
            <a:lstStyle/>
            <a:p>
              <a:endParaRPr lang="en-US"/>
            </a:p>
          </p:txBody>
        </p:sp>
        <p:sp>
          <p:nvSpPr>
            <p:cNvPr id="41133" name="Freeform 3995"/>
            <p:cNvSpPr>
              <a:spLocks/>
            </p:cNvSpPr>
            <p:nvPr/>
          </p:nvSpPr>
          <p:spPr bwMode="auto">
            <a:xfrm>
              <a:off x="1131" y="2211"/>
              <a:ext cx="5" cy="2"/>
            </a:xfrm>
            <a:custGeom>
              <a:avLst/>
              <a:gdLst>
                <a:gd name="T0" fmla="*/ 77119 w 4"/>
                <a:gd name="T1" fmla="*/ 0 h 2"/>
                <a:gd name="T2" fmla="*/ 77119 w 4"/>
                <a:gd name="T3" fmla="*/ 0 h 2"/>
                <a:gd name="T4" fmla="*/ 49356 w 4"/>
                <a:gd name="T5" fmla="*/ 0 h 2"/>
                <a:gd name="T6" fmla="*/ 49356 w 4"/>
                <a:gd name="T7" fmla="*/ 0 h 2"/>
                <a:gd name="T8" fmla="*/ 0 w 4"/>
                <a:gd name="T9" fmla="*/ 0 h 2"/>
                <a:gd name="T10" fmla="*/ 49356 w 4"/>
                <a:gd name="T11" fmla="*/ 0 h 2"/>
                <a:gd name="T12" fmla="*/ 77119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4" y="0"/>
                  </a:moveTo>
                  <a:lnTo>
                    <a:pt x="4" y="0"/>
                  </a:lnTo>
                  <a:lnTo>
                    <a:pt x="2" y="0"/>
                  </a:lnTo>
                  <a:lnTo>
                    <a:pt x="0" y="0"/>
                  </a:lnTo>
                  <a:lnTo>
                    <a:pt x="2" y="0"/>
                  </a:lnTo>
                  <a:lnTo>
                    <a:pt x="4" y="0"/>
                  </a:lnTo>
                  <a:close/>
                </a:path>
              </a:pathLst>
            </a:custGeom>
            <a:solidFill>
              <a:srgbClr val="E1E1E1"/>
            </a:solidFill>
            <a:ln w="3175">
              <a:solidFill>
                <a:srgbClr val="000000"/>
              </a:solidFill>
              <a:round/>
              <a:headEnd/>
              <a:tailEnd/>
            </a:ln>
          </p:spPr>
          <p:txBody>
            <a:bodyPr/>
            <a:lstStyle/>
            <a:p>
              <a:endParaRPr lang="en-US"/>
            </a:p>
          </p:txBody>
        </p:sp>
        <p:sp>
          <p:nvSpPr>
            <p:cNvPr id="41134" name="Freeform 3996"/>
            <p:cNvSpPr>
              <a:spLocks/>
            </p:cNvSpPr>
            <p:nvPr/>
          </p:nvSpPr>
          <p:spPr bwMode="auto">
            <a:xfrm>
              <a:off x="1127" y="2211"/>
              <a:ext cx="4" cy="3"/>
            </a:xfrm>
            <a:custGeom>
              <a:avLst/>
              <a:gdLst>
                <a:gd name="T0" fmla="*/ 870068 w 3"/>
                <a:gd name="T1" fmla="*/ 0 h 2"/>
                <a:gd name="T2" fmla="*/ 870068 w 3"/>
                <a:gd name="T3" fmla="*/ 0 h 2"/>
                <a:gd name="T4" fmla="*/ 0 w 3"/>
                <a:gd name="T5" fmla="*/ 0 h 2"/>
                <a:gd name="T6" fmla="*/ 0 w 3"/>
                <a:gd name="T7" fmla="*/ 136216566 h 2"/>
                <a:gd name="T8" fmla="*/ 0 w 3"/>
                <a:gd name="T9" fmla="*/ 0 h 2"/>
                <a:gd name="T10" fmla="*/ 870068 w 3"/>
                <a:gd name="T11" fmla="*/ 0 h 2"/>
                <a:gd name="T12" fmla="*/ 870068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3" y="0"/>
                  </a:lnTo>
                  <a:lnTo>
                    <a:pt x="0" y="0"/>
                  </a:lnTo>
                  <a:lnTo>
                    <a:pt x="0" y="2"/>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41135" name="Freeform 3997"/>
            <p:cNvSpPr>
              <a:spLocks/>
            </p:cNvSpPr>
            <p:nvPr/>
          </p:nvSpPr>
          <p:spPr bwMode="auto">
            <a:xfrm>
              <a:off x="1393" y="2240"/>
              <a:ext cx="2" cy="2"/>
            </a:xfrm>
            <a:custGeom>
              <a:avLst/>
              <a:gdLst>
                <a:gd name="T0" fmla="*/ 2 w 2"/>
                <a:gd name="T1" fmla="*/ 0 h 2"/>
                <a:gd name="T2" fmla="*/ 2 w 2"/>
                <a:gd name="T3" fmla="*/ 0 h 2"/>
                <a:gd name="T4" fmla="*/ 2 w 2"/>
                <a:gd name="T5" fmla="*/ 0 h 2"/>
                <a:gd name="T6" fmla="*/ 0 w 2"/>
                <a:gd name="T7" fmla="*/ 0 h 2"/>
                <a:gd name="T8" fmla="*/ 2 w 2"/>
                <a:gd name="T9" fmla="*/ 0 h 2"/>
                <a:gd name="T10" fmla="*/ 2 w 2"/>
                <a:gd name="T11" fmla="*/ 0 h 2"/>
                <a:gd name="T12" fmla="*/ 2 w 2"/>
                <a:gd name="T13" fmla="*/ 0 h 2"/>
                <a:gd name="T14" fmla="*/ 2 w 2"/>
                <a:gd name="T15" fmla="*/ 0 h 2"/>
                <a:gd name="T16" fmla="*/ 2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2" y="0"/>
                  </a:moveTo>
                  <a:lnTo>
                    <a:pt x="2" y="0"/>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41136" name="Freeform 3998"/>
            <p:cNvSpPr>
              <a:spLocks/>
            </p:cNvSpPr>
            <p:nvPr/>
          </p:nvSpPr>
          <p:spPr bwMode="auto">
            <a:xfrm>
              <a:off x="1401" y="2235"/>
              <a:ext cx="1" cy="2"/>
            </a:xfrm>
            <a:custGeom>
              <a:avLst/>
              <a:gdLst>
                <a:gd name="T0" fmla="*/ 0 w 1"/>
                <a:gd name="T1" fmla="*/ 0 h 2"/>
                <a:gd name="T2" fmla="*/ 0 w 1"/>
                <a:gd name="T3" fmla="*/ 0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41137" name="Freeform 3999"/>
            <p:cNvSpPr>
              <a:spLocks/>
            </p:cNvSpPr>
            <p:nvPr/>
          </p:nvSpPr>
          <p:spPr bwMode="auto">
            <a:xfrm>
              <a:off x="1396" y="2238"/>
              <a:ext cx="5" cy="2"/>
            </a:xfrm>
            <a:custGeom>
              <a:avLst/>
              <a:gdLst>
                <a:gd name="T0" fmla="*/ 2147483647 w 3"/>
                <a:gd name="T1" fmla="*/ 0 h 2"/>
                <a:gd name="T2" fmla="*/ 2147483647 w 3"/>
                <a:gd name="T3" fmla="*/ 2 h 2"/>
                <a:gd name="T4" fmla="*/ 0 w 3"/>
                <a:gd name="T5" fmla="*/ 2 h 2"/>
                <a:gd name="T6" fmla="*/ 0 w 3"/>
                <a:gd name="T7" fmla="*/ 0 h 2"/>
                <a:gd name="T8" fmla="*/ 0 w 3"/>
                <a:gd name="T9" fmla="*/ 2 h 2"/>
                <a:gd name="T10" fmla="*/ 2147483647 w 3"/>
                <a:gd name="T11" fmla="*/ 2 h 2"/>
                <a:gd name="T12" fmla="*/ 2147483647 w 3"/>
                <a:gd name="T13" fmla="*/ 0 h 2"/>
                <a:gd name="T14" fmla="*/ 2147483647 w 3"/>
                <a:gd name="T15" fmla="*/ 2 h 2"/>
                <a:gd name="T16" fmla="*/ 2147483647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0"/>
                  </a:moveTo>
                  <a:lnTo>
                    <a:pt x="3" y="2"/>
                  </a:lnTo>
                  <a:lnTo>
                    <a:pt x="0" y="2"/>
                  </a:lnTo>
                  <a:lnTo>
                    <a:pt x="0" y="0"/>
                  </a:lnTo>
                  <a:lnTo>
                    <a:pt x="0" y="2"/>
                  </a:lnTo>
                  <a:lnTo>
                    <a:pt x="3" y="2"/>
                  </a:lnTo>
                  <a:lnTo>
                    <a:pt x="3" y="0"/>
                  </a:lnTo>
                  <a:lnTo>
                    <a:pt x="3" y="2"/>
                  </a:lnTo>
                  <a:lnTo>
                    <a:pt x="3" y="0"/>
                  </a:lnTo>
                  <a:close/>
                </a:path>
              </a:pathLst>
            </a:custGeom>
            <a:solidFill>
              <a:srgbClr val="E1E1E1"/>
            </a:solidFill>
            <a:ln w="3175">
              <a:solidFill>
                <a:srgbClr val="000000"/>
              </a:solidFill>
              <a:round/>
              <a:headEnd/>
              <a:tailEnd/>
            </a:ln>
          </p:spPr>
          <p:txBody>
            <a:bodyPr/>
            <a:lstStyle/>
            <a:p>
              <a:endParaRPr lang="en-US"/>
            </a:p>
          </p:txBody>
        </p:sp>
        <p:sp>
          <p:nvSpPr>
            <p:cNvPr id="41138" name="Freeform 4000"/>
            <p:cNvSpPr>
              <a:spLocks/>
            </p:cNvSpPr>
            <p:nvPr/>
          </p:nvSpPr>
          <p:spPr bwMode="auto">
            <a:xfrm>
              <a:off x="1388" y="2240"/>
              <a:ext cx="5" cy="2"/>
            </a:xfrm>
            <a:custGeom>
              <a:avLst/>
              <a:gdLst>
                <a:gd name="T0" fmla="*/ 2147483647 w 3"/>
                <a:gd name="T1" fmla="*/ 0 h 2"/>
                <a:gd name="T2" fmla="*/ 0 w 3"/>
                <a:gd name="T3" fmla="*/ 0 h 2"/>
                <a:gd name="T4" fmla="*/ 2147483647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41139" name="Rectangle 4001"/>
            <p:cNvSpPr>
              <a:spLocks noChangeArrowheads="1"/>
            </p:cNvSpPr>
            <p:nvPr/>
          </p:nvSpPr>
          <p:spPr bwMode="auto">
            <a:xfrm>
              <a:off x="1395" y="2240"/>
              <a:ext cx="0" cy="4"/>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en-US" altLang="en-US" sz="1600"/>
            </a:p>
          </p:txBody>
        </p:sp>
        <p:sp>
          <p:nvSpPr>
            <p:cNvPr id="41140" name="Freeform 4002"/>
            <p:cNvSpPr>
              <a:spLocks/>
            </p:cNvSpPr>
            <p:nvPr/>
          </p:nvSpPr>
          <p:spPr bwMode="auto">
            <a:xfrm>
              <a:off x="1268" y="2208"/>
              <a:ext cx="61" cy="50"/>
            </a:xfrm>
            <a:custGeom>
              <a:avLst/>
              <a:gdLst>
                <a:gd name="T0" fmla="*/ 992 w 54"/>
                <a:gd name="T1" fmla="*/ 20061 h 41"/>
                <a:gd name="T2" fmla="*/ 2 w 54"/>
                <a:gd name="T3" fmla="*/ 111124 h 41"/>
                <a:gd name="T4" fmla="*/ 0 w 54"/>
                <a:gd name="T5" fmla="*/ 138151 h 41"/>
                <a:gd name="T6" fmla="*/ 0 w 54"/>
                <a:gd name="T7" fmla="*/ 206888 h 41"/>
                <a:gd name="T8" fmla="*/ 1430 w 54"/>
                <a:gd name="T9" fmla="*/ 252302 h 41"/>
                <a:gd name="T10" fmla="*/ 2327 w 54"/>
                <a:gd name="T11" fmla="*/ 189856 h 41"/>
                <a:gd name="T12" fmla="*/ 4728 w 54"/>
                <a:gd name="T13" fmla="*/ 165265 h 41"/>
                <a:gd name="T14" fmla="*/ 6082 w 54"/>
                <a:gd name="T15" fmla="*/ 177993 h 41"/>
                <a:gd name="T16" fmla="*/ 10049 w 54"/>
                <a:gd name="T17" fmla="*/ 177993 h 41"/>
                <a:gd name="T18" fmla="*/ 11560 w 54"/>
                <a:gd name="T19" fmla="*/ 138151 h 41"/>
                <a:gd name="T20" fmla="*/ 7875 w 54"/>
                <a:gd name="T21" fmla="*/ 92893 h 41"/>
                <a:gd name="T22" fmla="*/ 8896 w 54"/>
                <a:gd name="T23" fmla="*/ 62461 h 41"/>
                <a:gd name="T24" fmla="*/ 6971 w 54"/>
                <a:gd name="T25" fmla="*/ 51218 h 41"/>
                <a:gd name="T26" fmla="*/ 2327 w 54"/>
                <a:gd name="T27" fmla="*/ 0 h 41"/>
                <a:gd name="T28" fmla="*/ 992 w 54"/>
                <a:gd name="T29" fmla="*/ 20061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41"/>
                <a:gd name="T47" fmla="*/ 54 w 54"/>
                <a:gd name="T48" fmla="*/ 41 h 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41">
                  <a:moveTo>
                    <a:pt x="4" y="3"/>
                  </a:moveTo>
                  <a:lnTo>
                    <a:pt x="2" y="17"/>
                  </a:lnTo>
                  <a:lnTo>
                    <a:pt x="0" y="22"/>
                  </a:lnTo>
                  <a:lnTo>
                    <a:pt x="0" y="34"/>
                  </a:lnTo>
                  <a:lnTo>
                    <a:pt x="7" y="41"/>
                  </a:lnTo>
                  <a:lnTo>
                    <a:pt x="11" y="31"/>
                  </a:lnTo>
                  <a:lnTo>
                    <a:pt x="21" y="26"/>
                  </a:lnTo>
                  <a:lnTo>
                    <a:pt x="28" y="29"/>
                  </a:lnTo>
                  <a:lnTo>
                    <a:pt x="47" y="29"/>
                  </a:lnTo>
                  <a:lnTo>
                    <a:pt x="54" y="22"/>
                  </a:lnTo>
                  <a:lnTo>
                    <a:pt x="37" y="15"/>
                  </a:lnTo>
                  <a:lnTo>
                    <a:pt x="42" y="10"/>
                  </a:lnTo>
                  <a:lnTo>
                    <a:pt x="33" y="8"/>
                  </a:lnTo>
                  <a:lnTo>
                    <a:pt x="11" y="0"/>
                  </a:lnTo>
                  <a:lnTo>
                    <a:pt x="4" y="3"/>
                  </a:lnTo>
                  <a:close/>
                </a:path>
              </a:pathLst>
            </a:custGeom>
            <a:solidFill>
              <a:srgbClr val="E1E1E1"/>
            </a:solidFill>
            <a:ln w="3175">
              <a:solidFill>
                <a:srgbClr val="000000"/>
              </a:solidFill>
              <a:round/>
              <a:headEnd/>
              <a:tailEnd/>
            </a:ln>
          </p:spPr>
          <p:txBody>
            <a:bodyPr/>
            <a:lstStyle/>
            <a:p>
              <a:endParaRPr lang="en-US"/>
            </a:p>
          </p:txBody>
        </p:sp>
        <p:sp>
          <p:nvSpPr>
            <p:cNvPr id="41141" name="Freeform 4003"/>
            <p:cNvSpPr>
              <a:spLocks/>
            </p:cNvSpPr>
            <p:nvPr/>
          </p:nvSpPr>
          <p:spPr bwMode="auto">
            <a:xfrm>
              <a:off x="1221" y="2208"/>
              <a:ext cx="52" cy="43"/>
            </a:xfrm>
            <a:custGeom>
              <a:avLst/>
              <a:gdLst>
                <a:gd name="T0" fmla="*/ 25600 w 45"/>
                <a:gd name="T1" fmla="*/ 94705 h 34"/>
                <a:gd name="T2" fmla="*/ 25073 w 45"/>
                <a:gd name="T3" fmla="*/ 533631 h 34"/>
                <a:gd name="T4" fmla="*/ 23486 w 45"/>
                <a:gd name="T5" fmla="*/ 674886 h 34"/>
                <a:gd name="T6" fmla="*/ 23486 w 45"/>
                <a:gd name="T7" fmla="*/ 1040916 h 34"/>
                <a:gd name="T8" fmla="*/ 14858 w 45"/>
                <a:gd name="T9" fmla="*/ 940590 h 34"/>
                <a:gd name="T10" fmla="*/ 5905 w 45"/>
                <a:gd name="T11" fmla="*/ 940590 h 34"/>
                <a:gd name="T12" fmla="*/ 0 w 45"/>
                <a:gd name="T13" fmla="*/ 812080 h 34"/>
                <a:gd name="T14" fmla="*/ 3827 w 45"/>
                <a:gd name="T15" fmla="*/ 674886 h 34"/>
                <a:gd name="T16" fmla="*/ 12425 w 45"/>
                <a:gd name="T17" fmla="*/ 728990 h 34"/>
                <a:gd name="T18" fmla="*/ 19153 w 45"/>
                <a:gd name="T19" fmla="*/ 728990 h 34"/>
                <a:gd name="T20" fmla="*/ 16591 w 45"/>
                <a:gd name="T21" fmla="*/ 306422 h 34"/>
                <a:gd name="T22" fmla="*/ 12425 w 45"/>
                <a:gd name="T23" fmla="*/ 151479 h 34"/>
                <a:gd name="T24" fmla="*/ 10752 w 45"/>
                <a:gd name="T25" fmla="*/ 0 h 34"/>
                <a:gd name="T26" fmla="*/ 21444 w 45"/>
                <a:gd name="T27" fmla="*/ 94705 h 34"/>
                <a:gd name="T28" fmla="*/ 25600 w 45"/>
                <a:gd name="T29" fmla="*/ 94705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34"/>
                <a:gd name="T47" fmla="*/ 45 w 45"/>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34">
                  <a:moveTo>
                    <a:pt x="45" y="3"/>
                  </a:moveTo>
                  <a:lnTo>
                    <a:pt x="43" y="17"/>
                  </a:lnTo>
                  <a:lnTo>
                    <a:pt x="41" y="22"/>
                  </a:lnTo>
                  <a:lnTo>
                    <a:pt x="41" y="34"/>
                  </a:lnTo>
                  <a:lnTo>
                    <a:pt x="26" y="31"/>
                  </a:lnTo>
                  <a:lnTo>
                    <a:pt x="10" y="31"/>
                  </a:lnTo>
                  <a:lnTo>
                    <a:pt x="0" y="26"/>
                  </a:lnTo>
                  <a:lnTo>
                    <a:pt x="7" y="22"/>
                  </a:lnTo>
                  <a:lnTo>
                    <a:pt x="22" y="24"/>
                  </a:lnTo>
                  <a:lnTo>
                    <a:pt x="33" y="24"/>
                  </a:lnTo>
                  <a:lnTo>
                    <a:pt x="29" y="10"/>
                  </a:lnTo>
                  <a:lnTo>
                    <a:pt x="22" y="5"/>
                  </a:lnTo>
                  <a:lnTo>
                    <a:pt x="19" y="0"/>
                  </a:lnTo>
                  <a:lnTo>
                    <a:pt x="36" y="3"/>
                  </a:lnTo>
                  <a:lnTo>
                    <a:pt x="45" y="3"/>
                  </a:lnTo>
                  <a:close/>
                </a:path>
              </a:pathLst>
            </a:custGeom>
            <a:solidFill>
              <a:srgbClr val="E1E1E1"/>
            </a:solidFill>
            <a:ln w="3175">
              <a:solidFill>
                <a:srgbClr val="000000"/>
              </a:solidFill>
              <a:round/>
              <a:headEnd/>
              <a:tailEnd/>
            </a:ln>
          </p:spPr>
          <p:txBody>
            <a:bodyPr/>
            <a:lstStyle/>
            <a:p>
              <a:endParaRPr lang="en-US"/>
            </a:p>
          </p:txBody>
        </p:sp>
        <p:sp>
          <p:nvSpPr>
            <p:cNvPr id="41142" name="Freeform 4004"/>
            <p:cNvSpPr>
              <a:spLocks/>
            </p:cNvSpPr>
            <p:nvPr/>
          </p:nvSpPr>
          <p:spPr bwMode="auto">
            <a:xfrm>
              <a:off x="1268" y="2164"/>
              <a:ext cx="2" cy="3"/>
            </a:xfrm>
            <a:custGeom>
              <a:avLst/>
              <a:gdLst>
                <a:gd name="T0" fmla="*/ 2 w 2"/>
                <a:gd name="T1" fmla="*/ 136216566 h 2"/>
                <a:gd name="T2" fmla="*/ 0 w 2"/>
                <a:gd name="T3" fmla="*/ 136216566 h 2"/>
                <a:gd name="T4" fmla="*/ 0 w 2"/>
                <a:gd name="T5" fmla="*/ 0 h 2"/>
                <a:gd name="T6" fmla="*/ 2 w 2"/>
                <a:gd name="T7" fmla="*/ 136216566 h 2"/>
                <a:gd name="T8" fmla="*/ 2 w 2"/>
                <a:gd name="T9" fmla="*/ 136216566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2"/>
                  </a:moveTo>
                  <a:lnTo>
                    <a:pt x="0" y="2"/>
                  </a:lnTo>
                  <a:lnTo>
                    <a:pt x="0" y="0"/>
                  </a:lnTo>
                  <a:lnTo>
                    <a:pt x="2" y="2"/>
                  </a:lnTo>
                  <a:close/>
                </a:path>
              </a:pathLst>
            </a:custGeom>
            <a:solidFill>
              <a:srgbClr val="E1E1E1"/>
            </a:solidFill>
            <a:ln w="3175">
              <a:solidFill>
                <a:srgbClr val="000000"/>
              </a:solidFill>
              <a:round/>
              <a:headEnd/>
              <a:tailEnd/>
            </a:ln>
          </p:spPr>
          <p:txBody>
            <a:bodyPr/>
            <a:lstStyle/>
            <a:p>
              <a:endParaRPr lang="en-US"/>
            </a:p>
          </p:txBody>
        </p:sp>
        <p:sp>
          <p:nvSpPr>
            <p:cNvPr id="41143" name="Freeform 4005"/>
            <p:cNvSpPr>
              <a:spLocks/>
            </p:cNvSpPr>
            <p:nvPr/>
          </p:nvSpPr>
          <p:spPr bwMode="auto">
            <a:xfrm>
              <a:off x="1276" y="2164"/>
              <a:ext cx="5" cy="3"/>
            </a:xfrm>
            <a:custGeom>
              <a:avLst/>
              <a:gdLst>
                <a:gd name="T0" fmla="*/ 77119 w 4"/>
                <a:gd name="T1" fmla="*/ 136216566 h 2"/>
                <a:gd name="T2" fmla="*/ 0 w 4"/>
                <a:gd name="T3" fmla="*/ 0 h 2"/>
                <a:gd name="T4" fmla="*/ 49356 w 4"/>
                <a:gd name="T5" fmla="*/ 136216566 h 2"/>
                <a:gd name="T6" fmla="*/ 77119 w 4"/>
                <a:gd name="T7" fmla="*/ 136216566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2"/>
                  </a:moveTo>
                  <a:lnTo>
                    <a:pt x="0" y="0"/>
                  </a:lnTo>
                  <a:lnTo>
                    <a:pt x="2" y="2"/>
                  </a:lnTo>
                  <a:lnTo>
                    <a:pt x="4" y="2"/>
                  </a:lnTo>
                  <a:close/>
                </a:path>
              </a:pathLst>
            </a:custGeom>
            <a:solidFill>
              <a:srgbClr val="E1E1E1"/>
            </a:solidFill>
            <a:ln w="3175">
              <a:solidFill>
                <a:srgbClr val="000000"/>
              </a:solidFill>
              <a:round/>
              <a:headEnd/>
              <a:tailEnd/>
            </a:ln>
          </p:spPr>
          <p:txBody>
            <a:bodyPr/>
            <a:lstStyle/>
            <a:p>
              <a:endParaRPr lang="en-US"/>
            </a:p>
          </p:txBody>
        </p:sp>
        <p:sp>
          <p:nvSpPr>
            <p:cNvPr id="41144" name="Freeform 4006"/>
            <p:cNvSpPr>
              <a:spLocks/>
            </p:cNvSpPr>
            <p:nvPr/>
          </p:nvSpPr>
          <p:spPr bwMode="auto">
            <a:xfrm>
              <a:off x="1448" y="2338"/>
              <a:ext cx="4" cy="5"/>
            </a:xfrm>
            <a:custGeom>
              <a:avLst/>
              <a:gdLst>
                <a:gd name="T0" fmla="*/ 2 w 5"/>
                <a:gd name="T1" fmla="*/ 77119 h 4"/>
                <a:gd name="T2" fmla="*/ 0 w 5"/>
                <a:gd name="T3" fmla="*/ 49356 h 4"/>
                <a:gd name="T4" fmla="*/ 2 w 5"/>
                <a:gd name="T5" fmla="*/ 0 h 4"/>
                <a:gd name="T6" fmla="*/ 2 w 5"/>
                <a:gd name="T7" fmla="*/ 77119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3" y="4"/>
                  </a:moveTo>
                  <a:lnTo>
                    <a:pt x="0" y="2"/>
                  </a:lnTo>
                  <a:lnTo>
                    <a:pt x="5" y="0"/>
                  </a:lnTo>
                  <a:lnTo>
                    <a:pt x="3" y="4"/>
                  </a:lnTo>
                  <a:close/>
                </a:path>
              </a:pathLst>
            </a:custGeom>
            <a:solidFill>
              <a:srgbClr val="E1E1E1"/>
            </a:solidFill>
            <a:ln w="3175">
              <a:solidFill>
                <a:srgbClr val="000000"/>
              </a:solidFill>
              <a:round/>
              <a:headEnd/>
              <a:tailEnd/>
            </a:ln>
          </p:spPr>
          <p:txBody>
            <a:bodyPr/>
            <a:lstStyle/>
            <a:p>
              <a:endParaRPr lang="en-US"/>
            </a:p>
          </p:txBody>
        </p:sp>
        <p:sp>
          <p:nvSpPr>
            <p:cNvPr id="41145" name="Freeform 4007"/>
            <p:cNvSpPr>
              <a:spLocks/>
            </p:cNvSpPr>
            <p:nvPr/>
          </p:nvSpPr>
          <p:spPr bwMode="auto">
            <a:xfrm>
              <a:off x="1009" y="2403"/>
              <a:ext cx="57" cy="67"/>
            </a:xfrm>
            <a:custGeom>
              <a:avLst/>
              <a:gdLst>
                <a:gd name="T0" fmla="*/ 651 w 52"/>
                <a:gd name="T1" fmla="*/ 372892 h 54"/>
                <a:gd name="T2" fmla="*/ 0 w 52"/>
                <a:gd name="T3" fmla="*/ 183172 h 54"/>
                <a:gd name="T4" fmla="*/ 2 w 52"/>
                <a:gd name="T5" fmla="*/ 95899 h 54"/>
                <a:gd name="T6" fmla="*/ 2 w 52"/>
                <a:gd name="T7" fmla="*/ 50208 h 54"/>
                <a:gd name="T8" fmla="*/ 4 w 52"/>
                <a:gd name="T9" fmla="*/ 0 h 54"/>
                <a:gd name="T10" fmla="*/ 1489 w 52"/>
                <a:gd name="T11" fmla="*/ 50208 h 54"/>
                <a:gd name="T12" fmla="*/ 1961 w 52"/>
                <a:gd name="T13" fmla="*/ 50208 h 54"/>
                <a:gd name="T14" fmla="*/ 2566 w 52"/>
                <a:gd name="T15" fmla="*/ 209519 h 54"/>
                <a:gd name="T16" fmla="*/ 2975 w 52"/>
                <a:gd name="T17" fmla="*/ 372892 h 54"/>
                <a:gd name="T18" fmla="*/ 2566 w 52"/>
                <a:gd name="T19" fmla="*/ 395341 h 54"/>
                <a:gd name="T20" fmla="*/ 2566 w 52"/>
                <a:gd name="T21" fmla="*/ 560531 h 54"/>
                <a:gd name="T22" fmla="*/ 2566 w 52"/>
                <a:gd name="T23" fmla="*/ 714589 h 54"/>
                <a:gd name="T24" fmla="*/ 2150 w 52"/>
                <a:gd name="T25" fmla="*/ 560531 h 54"/>
                <a:gd name="T26" fmla="*/ 2150 w 52"/>
                <a:gd name="T27" fmla="*/ 616069 h 54"/>
                <a:gd name="T28" fmla="*/ 1880 w 52"/>
                <a:gd name="T29" fmla="*/ 560531 h 54"/>
                <a:gd name="T30" fmla="*/ 1778 w 52"/>
                <a:gd name="T31" fmla="*/ 437251 h 54"/>
                <a:gd name="T32" fmla="*/ 1085 w 52"/>
                <a:gd name="T33" fmla="*/ 313641 h 54"/>
                <a:gd name="T34" fmla="*/ 494 w 52"/>
                <a:gd name="T35" fmla="*/ 209519 h 54"/>
                <a:gd name="T36" fmla="*/ 783 w 52"/>
                <a:gd name="T37" fmla="*/ 313641 h 54"/>
                <a:gd name="T38" fmla="*/ 651 w 52"/>
                <a:gd name="T39" fmla="*/ 372892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54"/>
                <a:gd name="T62" fmla="*/ 52 w 52"/>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54">
                  <a:moveTo>
                    <a:pt x="12" y="28"/>
                  </a:moveTo>
                  <a:lnTo>
                    <a:pt x="0" y="14"/>
                  </a:lnTo>
                  <a:lnTo>
                    <a:pt x="2" y="7"/>
                  </a:lnTo>
                  <a:lnTo>
                    <a:pt x="2" y="4"/>
                  </a:lnTo>
                  <a:lnTo>
                    <a:pt x="4" y="0"/>
                  </a:lnTo>
                  <a:lnTo>
                    <a:pt x="26" y="4"/>
                  </a:lnTo>
                  <a:lnTo>
                    <a:pt x="35" y="4"/>
                  </a:lnTo>
                  <a:lnTo>
                    <a:pt x="45" y="16"/>
                  </a:lnTo>
                  <a:lnTo>
                    <a:pt x="52" y="28"/>
                  </a:lnTo>
                  <a:lnTo>
                    <a:pt x="45" y="30"/>
                  </a:lnTo>
                  <a:lnTo>
                    <a:pt x="45" y="42"/>
                  </a:lnTo>
                  <a:lnTo>
                    <a:pt x="45" y="54"/>
                  </a:lnTo>
                  <a:lnTo>
                    <a:pt x="38" y="42"/>
                  </a:lnTo>
                  <a:lnTo>
                    <a:pt x="38" y="47"/>
                  </a:lnTo>
                  <a:lnTo>
                    <a:pt x="33" y="42"/>
                  </a:lnTo>
                  <a:lnTo>
                    <a:pt x="31" y="33"/>
                  </a:lnTo>
                  <a:lnTo>
                    <a:pt x="19" y="23"/>
                  </a:lnTo>
                  <a:lnTo>
                    <a:pt x="9" y="16"/>
                  </a:lnTo>
                  <a:lnTo>
                    <a:pt x="14" y="23"/>
                  </a:lnTo>
                  <a:lnTo>
                    <a:pt x="12" y="28"/>
                  </a:lnTo>
                  <a:close/>
                </a:path>
              </a:pathLst>
            </a:custGeom>
            <a:solidFill>
              <a:srgbClr val="E1E1E1"/>
            </a:solidFill>
            <a:ln w="3175">
              <a:solidFill>
                <a:srgbClr val="000000"/>
              </a:solidFill>
              <a:round/>
              <a:headEnd/>
              <a:tailEnd/>
            </a:ln>
          </p:spPr>
          <p:txBody>
            <a:bodyPr/>
            <a:lstStyle/>
            <a:p>
              <a:endParaRPr lang="en-US"/>
            </a:p>
          </p:txBody>
        </p:sp>
        <p:sp>
          <p:nvSpPr>
            <p:cNvPr id="41146" name="Freeform 4008"/>
            <p:cNvSpPr>
              <a:spLocks/>
            </p:cNvSpPr>
            <p:nvPr/>
          </p:nvSpPr>
          <p:spPr bwMode="auto">
            <a:xfrm>
              <a:off x="1288" y="2370"/>
              <a:ext cx="6" cy="2"/>
            </a:xfrm>
            <a:custGeom>
              <a:avLst/>
              <a:gdLst>
                <a:gd name="T0" fmla="*/ 0 w 5"/>
                <a:gd name="T1" fmla="*/ 0 h 2"/>
                <a:gd name="T2" fmla="*/ 14237 w 5"/>
                <a:gd name="T3" fmla="*/ 2 h 2"/>
                <a:gd name="T4" fmla="*/ 0 w 5"/>
                <a:gd name="T5" fmla="*/ 0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5" y="2"/>
                  </a:lnTo>
                  <a:lnTo>
                    <a:pt x="0" y="0"/>
                  </a:lnTo>
                  <a:close/>
                </a:path>
              </a:pathLst>
            </a:custGeom>
            <a:solidFill>
              <a:srgbClr val="E1E1E1"/>
            </a:solidFill>
            <a:ln w="3175">
              <a:solidFill>
                <a:srgbClr val="000000"/>
              </a:solidFill>
              <a:round/>
              <a:headEnd/>
              <a:tailEnd/>
            </a:ln>
          </p:spPr>
          <p:txBody>
            <a:bodyPr/>
            <a:lstStyle/>
            <a:p>
              <a:endParaRPr lang="en-US"/>
            </a:p>
          </p:txBody>
        </p:sp>
        <p:sp>
          <p:nvSpPr>
            <p:cNvPr id="41147" name="Freeform 4009"/>
            <p:cNvSpPr>
              <a:spLocks/>
            </p:cNvSpPr>
            <p:nvPr/>
          </p:nvSpPr>
          <p:spPr bwMode="auto">
            <a:xfrm>
              <a:off x="1475" y="2352"/>
              <a:ext cx="1" cy="6"/>
            </a:xfrm>
            <a:custGeom>
              <a:avLst/>
              <a:gdLst>
                <a:gd name="T0" fmla="*/ 1 w 2"/>
                <a:gd name="T1" fmla="*/ 14237 h 5"/>
                <a:gd name="T2" fmla="*/ 0 w 2"/>
                <a:gd name="T3" fmla="*/ 14237 h 5"/>
                <a:gd name="T4" fmla="*/ 0 w 2"/>
                <a:gd name="T5" fmla="*/ 0 h 5"/>
                <a:gd name="T6" fmla="*/ 1 w 2"/>
                <a:gd name="T7" fmla="*/ 14237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5"/>
                  </a:lnTo>
                  <a:lnTo>
                    <a:pt x="0" y="0"/>
                  </a:lnTo>
                  <a:lnTo>
                    <a:pt x="2" y="5"/>
                  </a:lnTo>
                  <a:close/>
                </a:path>
              </a:pathLst>
            </a:custGeom>
            <a:solidFill>
              <a:srgbClr val="E1E1E1"/>
            </a:solidFill>
            <a:ln w="3175">
              <a:solidFill>
                <a:srgbClr val="000000"/>
              </a:solidFill>
              <a:round/>
              <a:headEnd/>
              <a:tailEnd/>
            </a:ln>
          </p:spPr>
          <p:txBody>
            <a:bodyPr/>
            <a:lstStyle/>
            <a:p>
              <a:endParaRPr lang="en-US"/>
            </a:p>
          </p:txBody>
        </p:sp>
        <p:sp>
          <p:nvSpPr>
            <p:cNvPr id="41148" name="Freeform 4010"/>
            <p:cNvSpPr>
              <a:spLocks/>
            </p:cNvSpPr>
            <p:nvPr/>
          </p:nvSpPr>
          <p:spPr bwMode="auto">
            <a:xfrm>
              <a:off x="1443" y="2305"/>
              <a:ext cx="5" cy="5"/>
            </a:xfrm>
            <a:custGeom>
              <a:avLst/>
              <a:gdLst>
                <a:gd name="T0" fmla="*/ 77119 w 4"/>
                <a:gd name="T1" fmla="*/ 3 h 5"/>
                <a:gd name="T2" fmla="*/ 49356 w 4"/>
                <a:gd name="T3" fmla="*/ 5 h 5"/>
                <a:gd name="T4" fmla="*/ 0 w 4"/>
                <a:gd name="T5" fmla="*/ 0 h 5"/>
                <a:gd name="T6" fmla="*/ 77119 w 4"/>
                <a:gd name="T7" fmla="*/ 0 h 5"/>
                <a:gd name="T8" fmla="*/ 77119 w 4"/>
                <a:gd name="T9" fmla="*/ 3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4" y="3"/>
                  </a:moveTo>
                  <a:lnTo>
                    <a:pt x="2" y="5"/>
                  </a:lnTo>
                  <a:lnTo>
                    <a:pt x="0" y="0"/>
                  </a:lnTo>
                  <a:lnTo>
                    <a:pt x="4" y="0"/>
                  </a:lnTo>
                  <a:lnTo>
                    <a:pt x="4" y="3"/>
                  </a:lnTo>
                  <a:close/>
                </a:path>
              </a:pathLst>
            </a:custGeom>
            <a:solidFill>
              <a:srgbClr val="E1E1E1"/>
            </a:solidFill>
            <a:ln w="3175">
              <a:solidFill>
                <a:srgbClr val="000000"/>
              </a:solidFill>
              <a:round/>
              <a:headEnd/>
              <a:tailEnd/>
            </a:ln>
          </p:spPr>
          <p:txBody>
            <a:bodyPr/>
            <a:lstStyle/>
            <a:p>
              <a:endParaRPr lang="en-US"/>
            </a:p>
          </p:txBody>
        </p:sp>
        <p:sp>
          <p:nvSpPr>
            <p:cNvPr id="41149" name="Freeform 4011"/>
            <p:cNvSpPr>
              <a:spLocks/>
            </p:cNvSpPr>
            <p:nvPr/>
          </p:nvSpPr>
          <p:spPr bwMode="auto">
            <a:xfrm>
              <a:off x="940" y="2328"/>
              <a:ext cx="40" cy="30"/>
            </a:xfrm>
            <a:custGeom>
              <a:avLst/>
              <a:gdLst>
                <a:gd name="T0" fmla="*/ 3613 w 36"/>
                <a:gd name="T1" fmla="*/ 364366 h 24"/>
                <a:gd name="T2" fmla="*/ 3467 w 36"/>
                <a:gd name="T3" fmla="*/ 455458 h 24"/>
                <a:gd name="T4" fmla="*/ 2527 w 36"/>
                <a:gd name="T5" fmla="*/ 416926 h 24"/>
                <a:gd name="T6" fmla="*/ 1209 w 36"/>
                <a:gd name="T7" fmla="*/ 308044 h 24"/>
                <a:gd name="T8" fmla="*/ 0 w 36"/>
                <a:gd name="T9" fmla="*/ 233194 h 24"/>
                <a:gd name="T10" fmla="*/ 1492 w 36"/>
                <a:gd name="T11" fmla="*/ 0 h 24"/>
                <a:gd name="T12" fmla="*/ 2527 w 36"/>
                <a:gd name="T13" fmla="*/ 150624 h 24"/>
                <a:gd name="T14" fmla="*/ 3613 w 36"/>
                <a:gd name="T15" fmla="*/ 188280 h 24"/>
                <a:gd name="T16" fmla="*/ 3613 w 36"/>
                <a:gd name="T17" fmla="*/ 364366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24"/>
                <a:gd name="T29" fmla="*/ 36 w 36"/>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24">
                  <a:moveTo>
                    <a:pt x="36" y="19"/>
                  </a:moveTo>
                  <a:lnTo>
                    <a:pt x="33" y="24"/>
                  </a:lnTo>
                  <a:lnTo>
                    <a:pt x="24" y="22"/>
                  </a:lnTo>
                  <a:lnTo>
                    <a:pt x="12" y="17"/>
                  </a:lnTo>
                  <a:lnTo>
                    <a:pt x="0" y="12"/>
                  </a:lnTo>
                  <a:lnTo>
                    <a:pt x="14" y="0"/>
                  </a:lnTo>
                  <a:lnTo>
                    <a:pt x="24" y="8"/>
                  </a:lnTo>
                  <a:lnTo>
                    <a:pt x="36" y="10"/>
                  </a:lnTo>
                  <a:lnTo>
                    <a:pt x="36" y="19"/>
                  </a:lnTo>
                  <a:close/>
                </a:path>
              </a:pathLst>
            </a:custGeom>
            <a:solidFill>
              <a:srgbClr val="E1E1E1"/>
            </a:solidFill>
            <a:ln w="3175">
              <a:solidFill>
                <a:srgbClr val="000000"/>
              </a:solidFill>
              <a:round/>
              <a:headEnd/>
              <a:tailEnd/>
            </a:ln>
          </p:spPr>
          <p:txBody>
            <a:bodyPr/>
            <a:lstStyle/>
            <a:p>
              <a:endParaRPr lang="en-US"/>
            </a:p>
          </p:txBody>
        </p:sp>
        <p:sp>
          <p:nvSpPr>
            <p:cNvPr id="41150" name="Freeform 4012"/>
            <p:cNvSpPr>
              <a:spLocks/>
            </p:cNvSpPr>
            <p:nvPr/>
          </p:nvSpPr>
          <p:spPr bwMode="auto">
            <a:xfrm>
              <a:off x="1435" y="2379"/>
              <a:ext cx="1" cy="2"/>
            </a:xfrm>
            <a:custGeom>
              <a:avLst/>
              <a:gdLst>
                <a:gd name="T0" fmla="*/ 1 w 2"/>
                <a:gd name="T1" fmla="*/ 2 h 2"/>
                <a:gd name="T2" fmla="*/ 1 w 2"/>
                <a:gd name="T3" fmla="*/ 0 h 2"/>
                <a:gd name="T4" fmla="*/ 1 w 2"/>
                <a:gd name="T5" fmla="*/ 0 h 2"/>
                <a:gd name="T6" fmla="*/ 0 w 2"/>
                <a:gd name="T7" fmla="*/ 0 h 2"/>
                <a:gd name="T8" fmla="*/ 0 w 2"/>
                <a:gd name="T9" fmla="*/ 0 h 2"/>
                <a:gd name="T10" fmla="*/ 0 w 2"/>
                <a:gd name="T11" fmla="*/ 2 h 2"/>
                <a:gd name="T12" fmla="*/ 0 w 2"/>
                <a:gd name="T13" fmla="*/ 2 h 2"/>
                <a:gd name="T14" fmla="*/ 0 w 2"/>
                <a:gd name="T15" fmla="*/ 2 h 2"/>
                <a:gd name="T16" fmla="*/ 0 w 2"/>
                <a:gd name="T17" fmla="*/ 2 h 2"/>
                <a:gd name="T18" fmla="*/ 1 w 2"/>
                <a:gd name="T19" fmla="*/ 2 h 2"/>
                <a:gd name="T20" fmla="*/ 1 w 2"/>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2"/>
                <a:gd name="T35" fmla="*/ 2 w 2"/>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2">
                  <a:moveTo>
                    <a:pt x="2" y="2"/>
                  </a:moveTo>
                  <a:lnTo>
                    <a:pt x="2" y="0"/>
                  </a:lnTo>
                  <a:lnTo>
                    <a:pt x="0" y="0"/>
                  </a:lnTo>
                  <a:lnTo>
                    <a:pt x="0" y="2"/>
                  </a:lnTo>
                  <a:lnTo>
                    <a:pt x="2" y="2"/>
                  </a:lnTo>
                  <a:close/>
                </a:path>
              </a:pathLst>
            </a:custGeom>
            <a:solidFill>
              <a:srgbClr val="E1E1E1"/>
            </a:solidFill>
            <a:ln w="3175">
              <a:solidFill>
                <a:srgbClr val="000000"/>
              </a:solidFill>
              <a:round/>
              <a:headEnd/>
              <a:tailEnd/>
            </a:ln>
          </p:spPr>
          <p:txBody>
            <a:bodyPr/>
            <a:lstStyle/>
            <a:p>
              <a:endParaRPr lang="en-US"/>
            </a:p>
          </p:txBody>
        </p:sp>
        <p:sp>
          <p:nvSpPr>
            <p:cNvPr id="41151" name="Freeform 4013"/>
            <p:cNvSpPr>
              <a:spLocks/>
            </p:cNvSpPr>
            <p:nvPr/>
          </p:nvSpPr>
          <p:spPr bwMode="auto">
            <a:xfrm>
              <a:off x="1436" y="2375"/>
              <a:ext cx="3" cy="4"/>
            </a:xfrm>
            <a:custGeom>
              <a:avLst/>
              <a:gdLst>
                <a:gd name="T0" fmla="*/ 136216566 w 2"/>
                <a:gd name="T1" fmla="*/ 0 h 3"/>
                <a:gd name="T2" fmla="*/ 136216566 w 2"/>
                <a:gd name="T3" fmla="*/ 870068 h 3"/>
                <a:gd name="T4" fmla="*/ 0 w 2"/>
                <a:gd name="T5" fmla="*/ 0 h 3"/>
                <a:gd name="T6" fmla="*/ 136216566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2" y="3"/>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41152" name="Freeform 4014"/>
            <p:cNvSpPr>
              <a:spLocks/>
            </p:cNvSpPr>
            <p:nvPr/>
          </p:nvSpPr>
          <p:spPr bwMode="auto">
            <a:xfrm>
              <a:off x="955" y="2296"/>
              <a:ext cx="109" cy="65"/>
            </a:xfrm>
            <a:custGeom>
              <a:avLst/>
              <a:gdLst>
                <a:gd name="T0" fmla="*/ 8651 w 97"/>
                <a:gd name="T1" fmla="*/ 667936 h 52"/>
                <a:gd name="T2" fmla="*/ 7665 w 97"/>
                <a:gd name="T3" fmla="*/ 711654 h 52"/>
                <a:gd name="T4" fmla="*/ 6530 w 97"/>
                <a:gd name="T5" fmla="*/ 802198 h 52"/>
                <a:gd name="T6" fmla="*/ 5811 w 97"/>
                <a:gd name="T7" fmla="*/ 957248 h 52"/>
                <a:gd name="T8" fmla="*/ 5319 w 97"/>
                <a:gd name="T9" fmla="*/ 957248 h 52"/>
                <a:gd name="T10" fmla="*/ 5035 w 97"/>
                <a:gd name="T11" fmla="*/ 834920 h 52"/>
                <a:gd name="T12" fmla="*/ 3748 w 97"/>
                <a:gd name="T13" fmla="*/ 834920 h 52"/>
                <a:gd name="T14" fmla="*/ 3748 w 97"/>
                <a:gd name="T15" fmla="*/ 667936 h 52"/>
                <a:gd name="T16" fmla="*/ 1610 w 97"/>
                <a:gd name="T17" fmla="*/ 641758 h 52"/>
                <a:gd name="T18" fmla="*/ 0 w 97"/>
                <a:gd name="T19" fmla="*/ 481319 h 52"/>
                <a:gd name="T20" fmla="*/ 1610 w 97"/>
                <a:gd name="T21" fmla="*/ 233194 h 52"/>
                <a:gd name="T22" fmla="*/ 3243 w 97"/>
                <a:gd name="T23" fmla="*/ 61695 h 52"/>
                <a:gd name="T24" fmla="*/ 3748 w 97"/>
                <a:gd name="T25" fmla="*/ 61695 h 52"/>
                <a:gd name="T26" fmla="*/ 6530 w 97"/>
                <a:gd name="T27" fmla="*/ 61695 h 52"/>
                <a:gd name="T28" fmla="*/ 8651 w 97"/>
                <a:gd name="T29" fmla="*/ 0 h 52"/>
                <a:gd name="T30" fmla="*/ 10876 w 97"/>
                <a:gd name="T31" fmla="*/ 0 h 52"/>
                <a:gd name="T32" fmla="*/ 13523 w 97"/>
                <a:gd name="T33" fmla="*/ 61695 h 52"/>
                <a:gd name="T34" fmla="*/ 14773 w 97"/>
                <a:gd name="T35" fmla="*/ 140076 h 52"/>
                <a:gd name="T36" fmla="*/ 14475 w 97"/>
                <a:gd name="T37" fmla="*/ 140076 h 52"/>
                <a:gd name="T38" fmla="*/ 14475 w 97"/>
                <a:gd name="T39" fmla="*/ 188280 h 52"/>
                <a:gd name="T40" fmla="*/ 15250 w 97"/>
                <a:gd name="T41" fmla="*/ 188280 h 52"/>
                <a:gd name="T42" fmla="*/ 16266 w 97"/>
                <a:gd name="T43" fmla="*/ 308044 h 52"/>
                <a:gd name="T44" fmla="*/ 14475 w 97"/>
                <a:gd name="T45" fmla="*/ 364366 h 52"/>
                <a:gd name="T46" fmla="*/ 12077 w 97"/>
                <a:gd name="T47" fmla="*/ 416926 h 52"/>
                <a:gd name="T48" fmla="*/ 8651 w 97"/>
                <a:gd name="T49" fmla="*/ 667936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7"/>
                <a:gd name="T76" fmla="*/ 0 h 52"/>
                <a:gd name="T77" fmla="*/ 97 w 97"/>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7" h="52">
                  <a:moveTo>
                    <a:pt x="52" y="36"/>
                  </a:moveTo>
                  <a:lnTo>
                    <a:pt x="45" y="38"/>
                  </a:lnTo>
                  <a:lnTo>
                    <a:pt x="38" y="43"/>
                  </a:lnTo>
                  <a:lnTo>
                    <a:pt x="34" y="52"/>
                  </a:lnTo>
                  <a:lnTo>
                    <a:pt x="31" y="52"/>
                  </a:lnTo>
                  <a:lnTo>
                    <a:pt x="29" y="45"/>
                  </a:lnTo>
                  <a:lnTo>
                    <a:pt x="22" y="45"/>
                  </a:lnTo>
                  <a:lnTo>
                    <a:pt x="22" y="36"/>
                  </a:lnTo>
                  <a:lnTo>
                    <a:pt x="10" y="34"/>
                  </a:lnTo>
                  <a:lnTo>
                    <a:pt x="0" y="26"/>
                  </a:lnTo>
                  <a:lnTo>
                    <a:pt x="10" y="12"/>
                  </a:lnTo>
                  <a:lnTo>
                    <a:pt x="19" y="3"/>
                  </a:lnTo>
                  <a:lnTo>
                    <a:pt x="22" y="3"/>
                  </a:lnTo>
                  <a:lnTo>
                    <a:pt x="38" y="3"/>
                  </a:lnTo>
                  <a:lnTo>
                    <a:pt x="52" y="0"/>
                  </a:lnTo>
                  <a:lnTo>
                    <a:pt x="64" y="0"/>
                  </a:lnTo>
                  <a:lnTo>
                    <a:pt x="79" y="3"/>
                  </a:lnTo>
                  <a:lnTo>
                    <a:pt x="88" y="7"/>
                  </a:lnTo>
                  <a:lnTo>
                    <a:pt x="86" y="7"/>
                  </a:lnTo>
                  <a:lnTo>
                    <a:pt x="86" y="10"/>
                  </a:lnTo>
                  <a:lnTo>
                    <a:pt x="90" y="10"/>
                  </a:lnTo>
                  <a:lnTo>
                    <a:pt x="97" y="17"/>
                  </a:lnTo>
                  <a:lnTo>
                    <a:pt x="86" y="19"/>
                  </a:lnTo>
                  <a:lnTo>
                    <a:pt x="71" y="22"/>
                  </a:lnTo>
                  <a:lnTo>
                    <a:pt x="52" y="36"/>
                  </a:lnTo>
                  <a:close/>
                </a:path>
              </a:pathLst>
            </a:custGeom>
            <a:solidFill>
              <a:srgbClr val="E1E1E1"/>
            </a:solidFill>
            <a:ln w="3175">
              <a:solidFill>
                <a:srgbClr val="000000"/>
              </a:solidFill>
              <a:round/>
              <a:headEnd/>
              <a:tailEnd/>
            </a:ln>
          </p:spPr>
          <p:txBody>
            <a:bodyPr/>
            <a:lstStyle/>
            <a:p>
              <a:endParaRPr lang="en-US"/>
            </a:p>
          </p:txBody>
        </p:sp>
        <p:sp>
          <p:nvSpPr>
            <p:cNvPr id="41153" name="Freeform 4015"/>
            <p:cNvSpPr>
              <a:spLocks/>
            </p:cNvSpPr>
            <p:nvPr/>
          </p:nvSpPr>
          <p:spPr bwMode="auto">
            <a:xfrm>
              <a:off x="1448" y="2319"/>
              <a:ext cx="4" cy="9"/>
            </a:xfrm>
            <a:custGeom>
              <a:avLst/>
              <a:gdLst>
                <a:gd name="T0" fmla="*/ 2 w 5"/>
                <a:gd name="T1" fmla="*/ 434231 h 7"/>
                <a:gd name="T2" fmla="*/ 0 w 5"/>
                <a:gd name="T3" fmla="*/ 0 h 7"/>
                <a:gd name="T4" fmla="*/ 2 w 5"/>
                <a:gd name="T5" fmla="*/ 434231 h 7"/>
                <a:gd name="T6" fmla="*/ 0 60000 65536"/>
                <a:gd name="T7" fmla="*/ 0 60000 65536"/>
                <a:gd name="T8" fmla="*/ 0 60000 65536"/>
                <a:gd name="T9" fmla="*/ 0 w 5"/>
                <a:gd name="T10" fmla="*/ 0 h 7"/>
                <a:gd name="T11" fmla="*/ 5 w 5"/>
                <a:gd name="T12" fmla="*/ 7 h 7"/>
              </a:gdLst>
              <a:ahLst/>
              <a:cxnLst>
                <a:cxn ang="T6">
                  <a:pos x="T0" y="T1"/>
                </a:cxn>
                <a:cxn ang="T7">
                  <a:pos x="T2" y="T3"/>
                </a:cxn>
                <a:cxn ang="T8">
                  <a:pos x="T4" y="T5"/>
                </a:cxn>
              </a:cxnLst>
              <a:rect l="T9" t="T10" r="T11" b="T12"/>
              <a:pathLst>
                <a:path w="5" h="7">
                  <a:moveTo>
                    <a:pt x="5" y="7"/>
                  </a:moveTo>
                  <a:lnTo>
                    <a:pt x="0" y="0"/>
                  </a:lnTo>
                  <a:lnTo>
                    <a:pt x="5" y="7"/>
                  </a:lnTo>
                  <a:close/>
                </a:path>
              </a:pathLst>
            </a:custGeom>
            <a:solidFill>
              <a:srgbClr val="E1E1E1"/>
            </a:solidFill>
            <a:ln w="3175">
              <a:solidFill>
                <a:srgbClr val="000000"/>
              </a:solidFill>
              <a:round/>
              <a:headEnd/>
              <a:tailEnd/>
            </a:ln>
          </p:spPr>
          <p:txBody>
            <a:bodyPr/>
            <a:lstStyle/>
            <a:p>
              <a:endParaRPr lang="en-US"/>
            </a:p>
          </p:txBody>
        </p:sp>
        <p:sp>
          <p:nvSpPr>
            <p:cNvPr id="41154" name="Freeform 4016"/>
            <p:cNvSpPr>
              <a:spLocks/>
            </p:cNvSpPr>
            <p:nvPr/>
          </p:nvSpPr>
          <p:spPr bwMode="auto">
            <a:xfrm>
              <a:off x="982" y="2317"/>
              <a:ext cx="82" cy="91"/>
            </a:xfrm>
            <a:custGeom>
              <a:avLst/>
              <a:gdLst>
                <a:gd name="T0" fmla="*/ 4670 w 73"/>
                <a:gd name="T1" fmla="*/ 308494 h 73"/>
                <a:gd name="T2" fmla="*/ 3630 w 73"/>
                <a:gd name="T3" fmla="*/ 335942 h 73"/>
                <a:gd name="T4" fmla="*/ 2324 w 73"/>
                <a:gd name="T5" fmla="*/ 418777 h 73"/>
                <a:gd name="T6" fmla="*/ 1609 w 73"/>
                <a:gd name="T7" fmla="*/ 578340 h 73"/>
                <a:gd name="T8" fmla="*/ 1135 w 73"/>
                <a:gd name="T9" fmla="*/ 578340 h 73"/>
                <a:gd name="T10" fmla="*/ 0 w 73"/>
                <a:gd name="T11" fmla="*/ 619714 h 73"/>
                <a:gd name="T12" fmla="*/ 2324 w 73"/>
                <a:gd name="T13" fmla="*/ 847333 h 73"/>
                <a:gd name="T14" fmla="*/ 4670 w 73"/>
                <a:gd name="T15" fmla="*/ 1120311 h 73"/>
                <a:gd name="T16" fmla="*/ 8409 w 73"/>
                <a:gd name="T17" fmla="*/ 1182169 h 73"/>
                <a:gd name="T18" fmla="*/ 9658 w 73"/>
                <a:gd name="T19" fmla="*/ 1182169 h 73"/>
                <a:gd name="T20" fmla="*/ 9658 w 73"/>
                <a:gd name="T21" fmla="*/ 989067 h 73"/>
                <a:gd name="T22" fmla="*/ 10540 w 73"/>
                <a:gd name="T23" fmla="*/ 847333 h 73"/>
                <a:gd name="T24" fmla="*/ 10694 w 73"/>
                <a:gd name="T25" fmla="*/ 650758 h 73"/>
                <a:gd name="T26" fmla="*/ 10849 w 73"/>
                <a:gd name="T27" fmla="*/ 728489 h 73"/>
                <a:gd name="T28" fmla="*/ 10849 w 73"/>
                <a:gd name="T29" fmla="*/ 510587 h 73"/>
                <a:gd name="T30" fmla="*/ 11613 w 73"/>
                <a:gd name="T31" fmla="*/ 269492 h 73"/>
                <a:gd name="T32" fmla="*/ 11613 w 73"/>
                <a:gd name="T33" fmla="*/ 2 h 73"/>
                <a:gd name="T34" fmla="*/ 12140 w 73"/>
                <a:gd name="T35" fmla="*/ 0 h 73"/>
                <a:gd name="T36" fmla="*/ 10540 w 73"/>
                <a:gd name="T37" fmla="*/ 2 h 73"/>
                <a:gd name="T38" fmla="*/ 7954 w 73"/>
                <a:gd name="T39" fmla="*/ 71818 h 73"/>
                <a:gd name="T40" fmla="*/ 4670 w 73"/>
                <a:gd name="T41" fmla="*/ 308494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73"/>
                <a:gd name="T65" fmla="*/ 73 w 73"/>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73">
                  <a:moveTo>
                    <a:pt x="28" y="19"/>
                  </a:moveTo>
                  <a:lnTo>
                    <a:pt x="21" y="21"/>
                  </a:lnTo>
                  <a:lnTo>
                    <a:pt x="14" y="26"/>
                  </a:lnTo>
                  <a:lnTo>
                    <a:pt x="10" y="35"/>
                  </a:lnTo>
                  <a:lnTo>
                    <a:pt x="7" y="35"/>
                  </a:lnTo>
                  <a:lnTo>
                    <a:pt x="0" y="38"/>
                  </a:lnTo>
                  <a:lnTo>
                    <a:pt x="14" y="52"/>
                  </a:lnTo>
                  <a:lnTo>
                    <a:pt x="28" y="69"/>
                  </a:lnTo>
                  <a:lnTo>
                    <a:pt x="50" y="73"/>
                  </a:lnTo>
                  <a:lnTo>
                    <a:pt x="59" y="73"/>
                  </a:lnTo>
                  <a:lnTo>
                    <a:pt x="59" y="61"/>
                  </a:lnTo>
                  <a:lnTo>
                    <a:pt x="62" y="52"/>
                  </a:lnTo>
                  <a:lnTo>
                    <a:pt x="64" y="40"/>
                  </a:lnTo>
                  <a:lnTo>
                    <a:pt x="66" y="45"/>
                  </a:lnTo>
                  <a:lnTo>
                    <a:pt x="66" y="31"/>
                  </a:lnTo>
                  <a:lnTo>
                    <a:pt x="69" y="17"/>
                  </a:lnTo>
                  <a:lnTo>
                    <a:pt x="69" y="2"/>
                  </a:lnTo>
                  <a:lnTo>
                    <a:pt x="73" y="0"/>
                  </a:lnTo>
                  <a:lnTo>
                    <a:pt x="62" y="2"/>
                  </a:lnTo>
                  <a:lnTo>
                    <a:pt x="47" y="5"/>
                  </a:lnTo>
                  <a:lnTo>
                    <a:pt x="28" y="19"/>
                  </a:lnTo>
                  <a:close/>
                </a:path>
              </a:pathLst>
            </a:custGeom>
            <a:solidFill>
              <a:srgbClr val="E1E1E1"/>
            </a:solidFill>
            <a:ln w="3175">
              <a:solidFill>
                <a:srgbClr val="000000"/>
              </a:solidFill>
              <a:round/>
              <a:headEnd/>
              <a:tailEnd/>
            </a:ln>
          </p:spPr>
          <p:txBody>
            <a:bodyPr/>
            <a:lstStyle/>
            <a:p>
              <a:endParaRPr lang="en-US"/>
            </a:p>
          </p:txBody>
        </p:sp>
        <p:sp>
          <p:nvSpPr>
            <p:cNvPr id="41155" name="Freeform 4017"/>
            <p:cNvSpPr>
              <a:spLocks/>
            </p:cNvSpPr>
            <p:nvPr/>
          </p:nvSpPr>
          <p:spPr bwMode="auto">
            <a:xfrm>
              <a:off x="1445" y="2352"/>
              <a:ext cx="3" cy="6"/>
            </a:xfrm>
            <a:custGeom>
              <a:avLst/>
              <a:gdLst>
                <a:gd name="T0" fmla="*/ 136216566 w 2"/>
                <a:gd name="T1" fmla="*/ 14237 h 5"/>
                <a:gd name="T2" fmla="*/ 136216566 w 2"/>
                <a:gd name="T3" fmla="*/ 0 h 5"/>
                <a:gd name="T4" fmla="*/ 0 w 2"/>
                <a:gd name="T5" fmla="*/ 9887 h 5"/>
                <a:gd name="T6" fmla="*/ 136216566 w 2"/>
                <a:gd name="T7" fmla="*/ 14237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2" y="0"/>
                  </a:lnTo>
                  <a:lnTo>
                    <a:pt x="0" y="3"/>
                  </a:lnTo>
                  <a:lnTo>
                    <a:pt x="2" y="5"/>
                  </a:lnTo>
                  <a:close/>
                </a:path>
              </a:pathLst>
            </a:custGeom>
            <a:solidFill>
              <a:srgbClr val="E1E1E1"/>
            </a:solidFill>
            <a:ln w="3175">
              <a:solidFill>
                <a:srgbClr val="000000"/>
              </a:solidFill>
              <a:round/>
              <a:headEnd/>
              <a:tailEnd/>
            </a:ln>
          </p:spPr>
          <p:txBody>
            <a:bodyPr/>
            <a:lstStyle/>
            <a:p>
              <a:endParaRPr lang="en-US"/>
            </a:p>
          </p:txBody>
        </p:sp>
        <p:sp>
          <p:nvSpPr>
            <p:cNvPr id="41156" name="Freeform 4018"/>
            <p:cNvSpPr>
              <a:spLocks/>
            </p:cNvSpPr>
            <p:nvPr/>
          </p:nvSpPr>
          <p:spPr bwMode="auto">
            <a:xfrm>
              <a:off x="1425" y="2270"/>
              <a:ext cx="4" cy="1"/>
            </a:xfrm>
            <a:custGeom>
              <a:avLst/>
              <a:gdLst>
                <a:gd name="T0" fmla="*/ 0 w 3"/>
                <a:gd name="T1" fmla="*/ 0 h 1"/>
                <a:gd name="T2" fmla="*/ 0 w 3"/>
                <a:gd name="T3" fmla="*/ 0 h 1"/>
                <a:gd name="T4" fmla="*/ 870068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lnTo>
                    <a:pt x="0" y="0"/>
                  </a:lnTo>
                  <a:lnTo>
                    <a:pt x="3" y="0"/>
                  </a:lnTo>
                  <a:lnTo>
                    <a:pt x="0" y="0"/>
                  </a:lnTo>
                  <a:close/>
                </a:path>
              </a:pathLst>
            </a:custGeom>
            <a:solidFill>
              <a:srgbClr val="E1E1E1"/>
            </a:solidFill>
            <a:ln w="3175">
              <a:solidFill>
                <a:srgbClr val="000000"/>
              </a:solidFill>
              <a:round/>
              <a:headEnd/>
              <a:tailEnd/>
            </a:ln>
          </p:spPr>
          <p:txBody>
            <a:bodyPr/>
            <a:lstStyle/>
            <a:p>
              <a:endParaRPr lang="en-US"/>
            </a:p>
          </p:txBody>
        </p:sp>
        <p:sp>
          <p:nvSpPr>
            <p:cNvPr id="41157" name="Freeform 4019"/>
            <p:cNvSpPr>
              <a:spLocks/>
            </p:cNvSpPr>
            <p:nvPr/>
          </p:nvSpPr>
          <p:spPr bwMode="auto">
            <a:xfrm>
              <a:off x="1423" y="2263"/>
              <a:ext cx="2" cy="4"/>
            </a:xfrm>
            <a:custGeom>
              <a:avLst/>
              <a:gdLst>
                <a:gd name="T0" fmla="*/ 2 w 2"/>
                <a:gd name="T1" fmla="*/ 870068 h 3"/>
                <a:gd name="T2" fmla="*/ 0 w 2"/>
                <a:gd name="T3" fmla="*/ 0 h 3"/>
                <a:gd name="T4" fmla="*/ 2 w 2"/>
                <a:gd name="T5" fmla="*/ 0 h 3"/>
                <a:gd name="T6" fmla="*/ 2 w 2"/>
                <a:gd name="T7" fmla="*/ 870068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0" y="0"/>
                  </a:lnTo>
                  <a:lnTo>
                    <a:pt x="2" y="0"/>
                  </a:lnTo>
                  <a:lnTo>
                    <a:pt x="2" y="3"/>
                  </a:lnTo>
                  <a:close/>
                </a:path>
              </a:pathLst>
            </a:custGeom>
            <a:solidFill>
              <a:srgbClr val="E1E1E1"/>
            </a:solidFill>
            <a:ln w="3175">
              <a:solidFill>
                <a:srgbClr val="000000"/>
              </a:solidFill>
              <a:round/>
              <a:headEnd/>
              <a:tailEnd/>
            </a:ln>
          </p:spPr>
          <p:txBody>
            <a:bodyPr/>
            <a:lstStyle/>
            <a:p>
              <a:endParaRPr lang="en-US"/>
            </a:p>
          </p:txBody>
        </p:sp>
        <p:sp>
          <p:nvSpPr>
            <p:cNvPr id="41158" name="Freeform 4020"/>
            <p:cNvSpPr>
              <a:spLocks/>
            </p:cNvSpPr>
            <p:nvPr/>
          </p:nvSpPr>
          <p:spPr bwMode="auto">
            <a:xfrm>
              <a:off x="1439" y="2287"/>
              <a:ext cx="4" cy="7"/>
            </a:xfrm>
            <a:custGeom>
              <a:avLst/>
              <a:gdLst>
                <a:gd name="T0" fmla="*/ 870068 w 3"/>
                <a:gd name="T1" fmla="*/ 0 h 5"/>
                <a:gd name="T2" fmla="*/ 870068 w 3"/>
                <a:gd name="T3" fmla="*/ 7449014 h 5"/>
                <a:gd name="T4" fmla="*/ 0 w 3"/>
                <a:gd name="T5" fmla="*/ 13983312 h 5"/>
                <a:gd name="T6" fmla="*/ 870068 w 3"/>
                <a:gd name="T7" fmla="*/ 0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3" y="0"/>
                  </a:moveTo>
                  <a:lnTo>
                    <a:pt x="3" y="3"/>
                  </a:lnTo>
                  <a:lnTo>
                    <a:pt x="0" y="5"/>
                  </a:lnTo>
                  <a:lnTo>
                    <a:pt x="3" y="0"/>
                  </a:lnTo>
                  <a:close/>
                </a:path>
              </a:pathLst>
            </a:custGeom>
            <a:solidFill>
              <a:srgbClr val="E1E1E1"/>
            </a:solidFill>
            <a:ln w="3175">
              <a:solidFill>
                <a:srgbClr val="000000"/>
              </a:solidFill>
              <a:round/>
              <a:headEnd/>
              <a:tailEnd/>
            </a:ln>
          </p:spPr>
          <p:txBody>
            <a:bodyPr/>
            <a:lstStyle/>
            <a:p>
              <a:endParaRPr lang="en-US"/>
            </a:p>
          </p:txBody>
        </p:sp>
        <p:sp>
          <p:nvSpPr>
            <p:cNvPr id="41159" name="Freeform 4021"/>
            <p:cNvSpPr>
              <a:spLocks/>
            </p:cNvSpPr>
            <p:nvPr/>
          </p:nvSpPr>
          <p:spPr bwMode="auto">
            <a:xfrm>
              <a:off x="1417" y="2244"/>
              <a:ext cx="5" cy="3"/>
            </a:xfrm>
            <a:custGeom>
              <a:avLst/>
              <a:gdLst>
                <a:gd name="T0" fmla="*/ 2147483647 w 3"/>
                <a:gd name="T1" fmla="*/ 0 h 2"/>
                <a:gd name="T2" fmla="*/ 2147483647 w 3"/>
                <a:gd name="T3" fmla="*/ 0 h 2"/>
                <a:gd name="T4" fmla="*/ 2147483647 w 3"/>
                <a:gd name="T5" fmla="*/ 136216566 h 2"/>
                <a:gd name="T6" fmla="*/ 0 w 3"/>
                <a:gd name="T7" fmla="*/ 136216566 h 2"/>
                <a:gd name="T8" fmla="*/ 0 w 3"/>
                <a:gd name="T9" fmla="*/ 136216566 h 2"/>
                <a:gd name="T10" fmla="*/ 0 w 3"/>
                <a:gd name="T11" fmla="*/ 136216566 h 2"/>
                <a:gd name="T12" fmla="*/ 2147483647 w 3"/>
                <a:gd name="T13" fmla="*/ 136216566 h 2"/>
                <a:gd name="T14" fmla="*/ 2147483647 w 3"/>
                <a:gd name="T15" fmla="*/ 136216566 h 2"/>
                <a:gd name="T16" fmla="*/ 2147483647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0"/>
                  </a:moveTo>
                  <a:lnTo>
                    <a:pt x="3" y="0"/>
                  </a:lnTo>
                  <a:lnTo>
                    <a:pt x="3" y="2"/>
                  </a:lnTo>
                  <a:lnTo>
                    <a:pt x="0" y="2"/>
                  </a:lnTo>
                  <a:lnTo>
                    <a:pt x="3" y="2"/>
                  </a:lnTo>
                  <a:lnTo>
                    <a:pt x="3" y="0"/>
                  </a:lnTo>
                  <a:close/>
                </a:path>
              </a:pathLst>
            </a:custGeom>
            <a:solidFill>
              <a:srgbClr val="E1E1E1"/>
            </a:solidFill>
            <a:ln w="3175">
              <a:solidFill>
                <a:srgbClr val="000000"/>
              </a:solidFill>
              <a:round/>
              <a:headEnd/>
              <a:tailEnd/>
            </a:ln>
          </p:spPr>
          <p:txBody>
            <a:bodyPr/>
            <a:lstStyle/>
            <a:p>
              <a:endParaRPr lang="en-US"/>
            </a:p>
          </p:txBody>
        </p:sp>
        <p:sp>
          <p:nvSpPr>
            <p:cNvPr id="41160" name="Freeform 4022"/>
            <p:cNvSpPr>
              <a:spLocks/>
            </p:cNvSpPr>
            <p:nvPr/>
          </p:nvSpPr>
          <p:spPr bwMode="auto">
            <a:xfrm>
              <a:off x="1439" y="2270"/>
              <a:ext cx="4" cy="2"/>
            </a:xfrm>
            <a:custGeom>
              <a:avLst/>
              <a:gdLst>
                <a:gd name="T0" fmla="*/ 870068 w 3"/>
                <a:gd name="T1" fmla="*/ 0 h 2"/>
                <a:gd name="T2" fmla="*/ 0 w 3"/>
                <a:gd name="T3" fmla="*/ 0 h 2"/>
                <a:gd name="T4" fmla="*/ 0 w 3"/>
                <a:gd name="T5" fmla="*/ 2 h 2"/>
                <a:gd name="T6" fmla="*/ 870068 w 3"/>
                <a:gd name="T7" fmla="*/ 0 h 2"/>
                <a:gd name="T8" fmla="*/ 870068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3" y="0"/>
                  </a:moveTo>
                  <a:lnTo>
                    <a:pt x="0" y="0"/>
                  </a:lnTo>
                  <a:lnTo>
                    <a:pt x="0" y="2"/>
                  </a:lnTo>
                  <a:lnTo>
                    <a:pt x="3" y="0"/>
                  </a:lnTo>
                  <a:close/>
                </a:path>
              </a:pathLst>
            </a:custGeom>
            <a:solidFill>
              <a:srgbClr val="E1E1E1"/>
            </a:solidFill>
            <a:ln w="3175">
              <a:solidFill>
                <a:srgbClr val="000000"/>
              </a:solidFill>
              <a:round/>
              <a:headEnd/>
              <a:tailEnd/>
            </a:ln>
          </p:spPr>
          <p:txBody>
            <a:bodyPr/>
            <a:lstStyle/>
            <a:p>
              <a:endParaRPr lang="en-US"/>
            </a:p>
          </p:txBody>
        </p:sp>
        <p:sp>
          <p:nvSpPr>
            <p:cNvPr id="41161" name="Freeform 4023"/>
            <p:cNvSpPr>
              <a:spLocks/>
            </p:cNvSpPr>
            <p:nvPr/>
          </p:nvSpPr>
          <p:spPr bwMode="auto">
            <a:xfrm>
              <a:off x="1439" y="2255"/>
              <a:ext cx="4" cy="6"/>
            </a:xfrm>
            <a:custGeom>
              <a:avLst/>
              <a:gdLst>
                <a:gd name="T0" fmla="*/ 870068 w 3"/>
                <a:gd name="T1" fmla="*/ 14237 h 5"/>
                <a:gd name="T2" fmla="*/ 870068 w 3"/>
                <a:gd name="T3" fmla="*/ 14237 h 5"/>
                <a:gd name="T4" fmla="*/ 0 w 3"/>
                <a:gd name="T5" fmla="*/ 9887 h 5"/>
                <a:gd name="T6" fmla="*/ 0 w 3"/>
                <a:gd name="T7" fmla="*/ 0 h 5"/>
                <a:gd name="T8" fmla="*/ 870068 w 3"/>
                <a:gd name="T9" fmla="*/ 9887 h 5"/>
                <a:gd name="T10" fmla="*/ 870068 w 3"/>
                <a:gd name="T11" fmla="*/ 14237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3" y="5"/>
                  </a:moveTo>
                  <a:lnTo>
                    <a:pt x="3" y="5"/>
                  </a:lnTo>
                  <a:lnTo>
                    <a:pt x="0" y="3"/>
                  </a:lnTo>
                  <a:lnTo>
                    <a:pt x="0" y="0"/>
                  </a:lnTo>
                  <a:lnTo>
                    <a:pt x="3" y="3"/>
                  </a:lnTo>
                  <a:lnTo>
                    <a:pt x="3" y="5"/>
                  </a:lnTo>
                  <a:close/>
                </a:path>
              </a:pathLst>
            </a:custGeom>
            <a:solidFill>
              <a:srgbClr val="E1E1E1"/>
            </a:solidFill>
            <a:ln w="3175">
              <a:solidFill>
                <a:srgbClr val="000000"/>
              </a:solidFill>
              <a:round/>
              <a:headEnd/>
              <a:tailEnd/>
            </a:ln>
          </p:spPr>
          <p:txBody>
            <a:bodyPr/>
            <a:lstStyle/>
            <a:p>
              <a:endParaRPr lang="en-US"/>
            </a:p>
          </p:txBody>
        </p:sp>
        <p:sp>
          <p:nvSpPr>
            <p:cNvPr id="41162" name="Freeform 4024"/>
            <p:cNvSpPr>
              <a:spLocks/>
            </p:cNvSpPr>
            <p:nvPr/>
          </p:nvSpPr>
          <p:spPr bwMode="auto">
            <a:xfrm>
              <a:off x="961" y="2240"/>
              <a:ext cx="23" cy="56"/>
            </a:xfrm>
            <a:custGeom>
              <a:avLst/>
              <a:gdLst>
                <a:gd name="T0" fmla="*/ 757 w 21"/>
                <a:gd name="T1" fmla="*/ 546375 h 45"/>
                <a:gd name="T2" fmla="*/ 5 w 21"/>
                <a:gd name="T3" fmla="*/ 679933 h 45"/>
                <a:gd name="T4" fmla="*/ 0 w 21"/>
                <a:gd name="T5" fmla="*/ 679933 h 45"/>
                <a:gd name="T6" fmla="*/ 3 w 21"/>
                <a:gd name="T7" fmla="*/ 439051 h 45"/>
                <a:gd name="T8" fmla="*/ 5 w 21"/>
                <a:gd name="T9" fmla="*/ 186608 h 45"/>
                <a:gd name="T10" fmla="*/ 1023 w 21"/>
                <a:gd name="T11" fmla="*/ 0 h 45"/>
                <a:gd name="T12" fmla="*/ 1120 w 21"/>
                <a:gd name="T13" fmla="*/ 43608 h 45"/>
                <a:gd name="T14" fmla="*/ 934 w 21"/>
                <a:gd name="T15" fmla="*/ 288989 h 45"/>
                <a:gd name="T16" fmla="*/ 757 w 21"/>
                <a:gd name="T17" fmla="*/ 546375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5"/>
                <a:gd name="T29" fmla="*/ 21 w 21"/>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5">
                  <a:moveTo>
                    <a:pt x="14" y="36"/>
                  </a:moveTo>
                  <a:lnTo>
                    <a:pt x="5" y="45"/>
                  </a:lnTo>
                  <a:lnTo>
                    <a:pt x="0" y="45"/>
                  </a:lnTo>
                  <a:lnTo>
                    <a:pt x="3" y="29"/>
                  </a:lnTo>
                  <a:lnTo>
                    <a:pt x="5" y="12"/>
                  </a:lnTo>
                  <a:lnTo>
                    <a:pt x="19" y="0"/>
                  </a:lnTo>
                  <a:lnTo>
                    <a:pt x="21" y="3"/>
                  </a:lnTo>
                  <a:lnTo>
                    <a:pt x="17" y="19"/>
                  </a:lnTo>
                  <a:lnTo>
                    <a:pt x="14" y="36"/>
                  </a:lnTo>
                  <a:close/>
                </a:path>
              </a:pathLst>
            </a:custGeom>
            <a:solidFill>
              <a:srgbClr val="CC0000"/>
            </a:solidFill>
            <a:ln w="3175">
              <a:solidFill>
                <a:srgbClr val="000000"/>
              </a:solidFill>
              <a:round/>
              <a:headEnd/>
              <a:tailEnd/>
            </a:ln>
          </p:spPr>
          <p:txBody>
            <a:bodyPr/>
            <a:lstStyle/>
            <a:p>
              <a:endParaRPr lang="en-US"/>
            </a:p>
          </p:txBody>
        </p:sp>
        <p:sp>
          <p:nvSpPr>
            <p:cNvPr id="41163" name="Freeform 4025"/>
            <p:cNvSpPr>
              <a:spLocks/>
            </p:cNvSpPr>
            <p:nvPr/>
          </p:nvSpPr>
          <p:spPr bwMode="auto">
            <a:xfrm>
              <a:off x="906" y="2255"/>
              <a:ext cx="71" cy="88"/>
            </a:xfrm>
            <a:custGeom>
              <a:avLst/>
              <a:gdLst>
                <a:gd name="T0" fmla="*/ 538 w 64"/>
                <a:gd name="T1" fmla="*/ 803607 h 71"/>
                <a:gd name="T2" fmla="*/ 0 w 64"/>
                <a:gd name="T3" fmla="*/ 723609 h 71"/>
                <a:gd name="T4" fmla="*/ 0 w 64"/>
                <a:gd name="T5" fmla="*/ 575883 h 71"/>
                <a:gd name="T6" fmla="*/ 1112 w 64"/>
                <a:gd name="T7" fmla="*/ 382330 h 71"/>
                <a:gd name="T8" fmla="*/ 3011 w 64"/>
                <a:gd name="T9" fmla="*/ 374874 h 71"/>
                <a:gd name="T10" fmla="*/ 1856 w 64"/>
                <a:gd name="T11" fmla="*/ 129930 h 71"/>
                <a:gd name="T12" fmla="*/ 2300 w 64"/>
                <a:gd name="T13" fmla="*/ 129930 h 71"/>
                <a:gd name="T14" fmla="*/ 2552 w 64"/>
                <a:gd name="T15" fmla="*/ 0 h 71"/>
                <a:gd name="T16" fmla="*/ 3866 w 64"/>
                <a:gd name="T17" fmla="*/ 0 h 71"/>
                <a:gd name="T18" fmla="*/ 5278 w 64"/>
                <a:gd name="T19" fmla="*/ 0 h 71"/>
                <a:gd name="T20" fmla="*/ 5081 w 64"/>
                <a:gd name="T21" fmla="*/ 216098 h 71"/>
                <a:gd name="T22" fmla="*/ 4758 w 64"/>
                <a:gd name="T23" fmla="*/ 418560 h 71"/>
                <a:gd name="T24" fmla="*/ 5278 w 64"/>
                <a:gd name="T25" fmla="*/ 418560 h 71"/>
                <a:gd name="T26" fmla="*/ 5813 w 64"/>
                <a:gd name="T27" fmla="*/ 464633 h 71"/>
                <a:gd name="T28" fmla="*/ 6226 w 64"/>
                <a:gd name="T29" fmla="*/ 464633 h 71"/>
                <a:gd name="T30" fmla="*/ 5278 w 64"/>
                <a:gd name="T31" fmla="*/ 575883 h 71"/>
                <a:gd name="T32" fmla="*/ 4289 w 64"/>
                <a:gd name="T33" fmla="*/ 742248 h 71"/>
                <a:gd name="T34" fmla="*/ 3011 w 64"/>
                <a:gd name="T35" fmla="*/ 896867 h 71"/>
                <a:gd name="T36" fmla="*/ 1856 w 64"/>
                <a:gd name="T37" fmla="*/ 850330 h 71"/>
                <a:gd name="T38" fmla="*/ 538 w 64"/>
                <a:gd name="T39" fmla="*/ 803607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
                <a:gd name="T61" fmla="*/ 0 h 71"/>
                <a:gd name="T62" fmla="*/ 64 w 64"/>
                <a:gd name="T63" fmla="*/ 71 h 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 h="71">
                  <a:moveTo>
                    <a:pt x="5" y="64"/>
                  </a:moveTo>
                  <a:lnTo>
                    <a:pt x="0" y="57"/>
                  </a:lnTo>
                  <a:lnTo>
                    <a:pt x="0" y="45"/>
                  </a:lnTo>
                  <a:lnTo>
                    <a:pt x="12" y="31"/>
                  </a:lnTo>
                  <a:lnTo>
                    <a:pt x="31" y="29"/>
                  </a:lnTo>
                  <a:lnTo>
                    <a:pt x="19" y="10"/>
                  </a:lnTo>
                  <a:lnTo>
                    <a:pt x="24" y="10"/>
                  </a:lnTo>
                  <a:lnTo>
                    <a:pt x="27" y="0"/>
                  </a:lnTo>
                  <a:lnTo>
                    <a:pt x="41" y="0"/>
                  </a:lnTo>
                  <a:lnTo>
                    <a:pt x="55" y="0"/>
                  </a:lnTo>
                  <a:lnTo>
                    <a:pt x="53" y="17"/>
                  </a:lnTo>
                  <a:lnTo>
                    <a:pt x="50" y="33"/>
                  </a:lnTo>
                  <a:lnTo>
                    <a:pt x="55" y="33"/>
                  </a:lnTo>
                  <a:lnTo>
                    <a:pt x="60" y="36"/>
                  </a:lnTo>
                  <a:lnTo>
                    <a:pt x="64" y="36"/>
                  </a:lnTo>
                  <a:lnTo>
                    <a:pt x="55" y="45"/>
                  </a:lnTo>
                  <a:lnTo>
                    <a:pt x="45" y="59"/>
                  </a:lnTo>
                  <a:lnTo>
                    <a:pt x="31" y="71"/>
                  </a:lnTo>
                  <a:lnTo>
                    <a:pt x="19" y="67"/>
                  </a:lnTo>
                  <a:lnTo>
                    <a:pt x="5" y="64"/>
                  </a:lnTo>
                  <a:close/>
                </a:path>
              </a:pathLst>
            </a:custGeom>
            <a:solidFill>
              <a:srgbClr val="E1E1E1"/>
            </a:solidFill>
            <a:ln w="3175">
              <a:solidFill>
                <a:srgbClr val="000000"/>
              </a:solidFill>
              <a:round/>
              <a:headEnd/>
              <a:tailEnd/>
            </a:ln>
          </p:spPr>
          <p:txBody>
            <a:bodyPr/>
            <a:lstStyle/>
            <a:p>
              <a:endParaRPr lang="en-US"/>
            </a:p>
          </p:txBody>
        </p:sp>
        <p:sp>
          <p:nvSpPr>
            <p:cNvPr id="41164" name="Freeform 4026"/>
            <p:cNvSpPr>
              <a:spLocks/>
            </p:cNvSpPr>
            <p:nvPr/>
          </p:nvSpPr>
          <p:spPr bwMode="auto">
            <a:xfrm>
              <a:off x="1154" y="2240"/>
              <a:ext cx="37" cy="15"/>
            </a:xfrm>
            <a:custGeom>
              <a:avLst/>
              <a:gdLst>
                <a:gd name="T0" fmla="*/ 2156 w 33"/>
                <a:gd name="T1" fmla="*/ 0 h 12"/>
                <a:gd name="T2" fmla="*/ 0 w 33"/>
                <a:gd name="T3" fmla="*/ 96399 h 12"/>
                <a:gd name="T4" fmla="*/ 2952 w 33"/>
                <a:gd name="T5" fmla="*/ 233194 h 12"/>
                <a:gd name="T6" fmla="*/ 5033 w 33"/>
                <a:gd name="T7" fmla="*/ 188280 h 12"/>
                <a:gd name="T8" fmla="*/ 2156 w 33"/>
                <a:gd name="T9" fmla="*/ 0 h 12"/>
                <a:gd name="T10" fmla="*/ 0 60000 65536"/>
                <a:gd name="T11" fmla="*/ 0 60000 65536"/>
                <a:gd name="T12" fmla="*/ 0 60000 65536"/>
                <a:gd name="T13" fmla="*/ 0 60000 65536"/>
                <a:gd name="T14" fmla="*/ 0 60000 65536"/>
                <a:gd name="T15" fmla="*/ 0 w 33"/>
                <a:gd name="T16" fmla="*/ 0 h 12"/>
                <a:gd name="T17" fmla="*/ 33 w 33"/>
                <a:gd name="T18" fmla="*/ 12 h 12"/>
              </a:gdLst>
              <a:ahLst/>
              <a:cxnLst>
                <a:cxn ang="T10">
                  <a:pos x="T0" y="T1"/>
                </a:cxn>
                <a:cxn ang="T11">
                  <a:pos x="T2" y="T3"/>
                </a:cxn>
                <a:cxn ang="T12">
                  <a:pos x="T4" y="T5"/>
                </a:cxn>
                <a:cxn ang="T13">
                  <a:pos x="T6" y="T7"/>
                </a:cxn>
                <a:cxn ang="T14">
                  <a:pos x="T8" y="T9"/>
                </a:cxn>
              </a:cxnLst>
              <a:rect l="T15" t="T16" r="T17" b="T18"/>
              <a:pathLst>
                <a:path w="33" h="12">
                  <a:moveTo>
                    <a:pt x="14" y="0"/>
                  </a:moveTo>
                  <a:lnTo>
                    <a:pt x="0" y="5"/>
                  </a:lnTo>
                  <a:lnTo>
                    <a:pt x="19" y="12"/>
                  </a:lnTo>
                  <a:lnTo>
                    <a:pt x="33" y="10"/>
                  </a:lnTo>
                  <a:lnTo>
                    <a:pt x="14" y="0"/>
                  </a:lnTo>
                  <a:close/>
                </a:path>
              </a:pathLst>
            </a:custGeom>
            <a:solidFill>
              <a:srgbClr val="E1E1E1"/>
            </a:solidFill>
            <a:ln w="3175">
              <a:solidFill>
                <a:srgbClr val="000000"/>
              </a:solidFill>
              <a:round/>
              <a:headEnd/>
              <a:tailEnd/>
            </a:ln>
          </p:spPr>
          <p:txBody>
            <a:bodyPr/>
            <a:lstStyle/>
            <a:p>
              <a:endParaRPr lang="en-US"/>
            </a:p>
          </p:txBody>
        </p:sp>
        <p:sp>
          <p:nvSpPr>
            <p:cNvPr id="41165" name="Freeform 4027"/>
            <p:cNvSpPr>
              <a:spLocks/>
            </p:cNvSpPr>
            <p:nvPr/>
          </p:nvSpPr>
          <p:spPr bwMode="auto">
            <a:xfrm>
              <a:off x="1350" y="2238"/>
              <a:ext cx="26" cy="13"/>
            </a:xfrm>
            <a:custGeom>
              <a:avLst/>
              <a:gdLst>
                <a:gd name="T0" fmla="*/ 828 w 24"/>
                <a:gd name="T1" fmla="*/ 752575 h 10"/>
                <a:gd name="T2" fmla="*/ 713 w 24"/>
                <a:gd name="T3" fmla="*/ 752575 h 10"/>
                <a:gd name="T4" fmla="*/ 5 w 24"/>
                <a:gd name="T5" fmla="*/ 1049139 h 10"/>
                <a:gd name="T6" fmla="*/ 0 w 24"/>
                <a:gd name="T7" fmla="*/ 752575 h 10"/>
                <a:gd name="T8" fmla="*/ 0 w 24"/>
                <a:gd name="T9" fmla="*/ 0 h 10"/>
                <a:gd name="T10" fmla="*/ 828 w 24"/>
                <a:gd name="T11" fmla="*/ 752575 h 10"/>
                <a:gd name="T12" fmla="*/ 0 60000 65536"/>
                <a:gd name="T13" fmla="*/ 0 60000 65536"/>
                <a:gd name="T14" fmla="*/ 0 60000 65536"/>
                <a:gd name="T15" fmla="*/ 0 60000 65536"/>
                <a:gd name="T16" fmla="*/ 0 60000 65536"/>
                <a:gd name="T17" fmla="*/ 0 60000 65536"/>
                <a:gd name="T18" fmla="*/ 0 w 24"/>
                <a:gd name="T19" fmla="*/ 0 h 10"/>
                <a:gd name="T20" fmla="*/ 24 w 2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24" h="10">
                  <a:moveTo>
                    <a:pt x="24" y="7"/>
                  </a:moveTo>
                  <a:lnTo>
                    <a:pt x="21" y="7"/>
                  </a:lnTo>
                  <a:lnTo>
                    <a:pt x="5" y="10"/>
                  </a:lnTo>
                  <a:lnTo>
                    <a:pt x="0" y="7"/>
                  </a:lnTo>
                  <a:lnTo>
                    <a:pt x="0" y="0"/>
                  </a:lnTo>
                  <a:lnTo>
                    <a:pt x="24" y="7"/>
                  </a:lnTo>
                  <a:close/>
                </a:path>
              </a:pathLst>
            </a:custGeom>
            <a:solidFill>
              <a:srgbClr val="E1E1E1"/>
            </a:solidFill>
            <a:ln w="3175">
              <a:solidFill>
                <a:srgbClr val="000000"/>
              </a:solidFill>
              <a:round/>
              <a:headEnd/>
              <a:tailEnd/>
            </a:ln>
          </p:spPr>
          <p:txBody>
            <a:bodyPr/>
            <a:lstStyle/>
            <a:p>
              <a:endParaRPr lang="en-US"/>
            </a:p>
          </p:txBody>
        </p:sp>
        <p:sp>
          <p:nvSpPr>
            <p:cNvPr id="41166" name="Rectangle 4028"/>
            <p:cNvSpPr>
              <a:spLocks noChangeArrowheads="1"/>
            </p:cNvSpPr>
            <p:nvPr/>
          </p:nvSpPr>
          <p:spPr bwMode="auto">
            <a:xfrm>
              <a:off x="1388" y="2255"/>
              <a:ext cx="7"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en-US" altLang="en-US" sz="1600"/>
            </a:p>
          </p:txBody>
        </p:sp>
        <p:sp>
          <p:nvSpPr>
            <p:cNvPr id="41167" name="Freeform 4029"/>
            <p:cNvSpPr>
              <a:spLocks/>
            </p:cNvSpPr>
            <p:nvPr/>
          </p:nvSpPr>
          <p:spPr bwMode="auto">
            <a:xfrm>
              <a:off x="553" y="1929"/>
              <a:ext cx="464" cy="396"/>
            </a:xfrm>
            <a:custGeom>
              <a:avLst/>
              <a:gdLst>
                <a:gd name="T0" fmla="*/ 6387 w 416"/>
                <a:gd name="T1" fmla="*/ 1573836 h 321"/>
                <a:gd name="T2" fmla="*/ 4025 w 416"/>
                <a:gd name="T3" fmla="*/ 1140276 h 321"/>
                <a:gd name="T4" fmla="*/ 1809 w 416"/>
                <a:gd name="T5" fmla="*/ 936777 h 321"/>
                <a:gd name="T6" fmla="*/ 2533 w 416"/>
                <a:gd name="T7" fmla="*/ 702857 h 321"/>
                <a:gd name="T8" fmla="*/ 2 w 416"/>
                <a:gd name="T9" fmla="*/ 234468 h 321"/>
                <a:gd name="T10" fmla="*/ 4489 w 416"/>
                <a:gd name="T11" fmla="*/ 0 h 321"/>
                <a:gd name="T12" fmla="*/ 8863 w 416"/>
                <a:gd name="T13" fmla="*/ 171731 h 321"/>
                <a:gd name="T14" fmla="*/ 15464 w 416"/>
                <a:gd name="T15" fmla="*/ 234468 h 321"/>
                <a:gd name="T16" fmla="*/ 20311 w 416"/>
                <a:gd name="T17" fmla="*/ 344851 h 321"/>
                <a:gd name="T18" fmla="*/ 23302 w 416"/>
                <a:gd name="T19" fmla="*/ 647444 h 321"/>
                <a:gd name="T20" fmla="*/ 27993 w 416"/>
                <a:gd name="T21" fmla="*/ 702857 h 321"/>
                <a:gd name="T22" fmla="*/ 30935 w 416"/>
                <a:gd name="T23" fmla="*/ 1183471 h 321"/>
                <a:gd name="T24" fmla="*/ 30935 w 416"/>
                <a:gd name="T25" fmla="*/ 1709237 h 321"/>
                <a:gd name="T26" fmla="*/ 31709 w 416"/>
                <a:gd name="T27" fmla="*/ 2282146 h 321"/>
                <a:gd name="T28" fmla="*/ 33212 w 416"/>
                <a:gd name="T29" fmla="*/ 2549246 h 321"/>
                <a:gd name="T30" fmla="*/ 38968 w 416"/>
                <a:gd name="T31" fmla="*/ 2570953 h 321"/>
                <a:gd name="T32" fmla="*/ 41560 w 416"/>
                <a:gd name="T33" fmla="*/ 2549246 h 321"/>
                <a:gd name="T34" fmla="*/ 43702 w 416"/>
                <a:gd name="T35" fmla="*/ 2163782 h 321"/>
                <a:gd name="T36" fmla="*/ 49582 w 416"/>
                <a:gd name="T37" fmla="*/ 2034805 h 321"/>
                <a:gd name="T38" fmla="*/ 50863 w 416"/>
                <a:gd name="T39" fmla="*/ 2108953 h 321"/>
                <a:gd name="T40" fmla="*/ 48656 w 416"/>
                <a:gd name="T41" fmla="*/ 2413118 h 321"/>
                <a:gd name="T42" fmla="*/ 47311 w 416"/>
                <a:gd name="T43" fmla="*/ 2549246 h 321"/>
                <a:gd name="T44" fmla="*/ 43579 w 416"/>
                <a:gd name="T45" fmla="*/ 2717504 h 321"/>
                <a:gd name="T46" fmla="*/ 41047 w 416"/>
                <a:gd name="T47" fmla="*/ 2815358 h 321"/>
                <a:gd name="T48" fmla="*/ 38493 w 416"/>
                <a:gd name="T49" fmla="*/ 3178481 h 321"/>
                <a:gd name="T50" fmla="*/ 34937 w 416"/>
                <a:gd name="T51" fmla="*/ 2987273 h 321"/>
                <a:gd name="T52" fmla="*/ 33713 w 416"/>
                <a:gd name="T53" fmla="*/ 3006743 h 321"/>
                <a:gd name="T54" fmla="*/ 30433 w 416"/>
                <a:gd name="T55" fmla="*/ 3086188 h 321"/>
                <a:gd name="T56" fmla="*/ 23934 w 416"/>
                <a:gd name="T57" fmla="*/ 2833886 h 321"/>
                <a:gd name="T58" fmla="*/ 19238 w 416"/>
                <a:gd name="T59" fmla="*/ 2641014 h 321"/>
                <a:gd name="T60" fmla="*/ 15301 w 416"/>
                <a:gd name="T61" fmla="*/ 2361429 h 321"/>
                <a:gd name="T62" fmla="*/ 15464 w 416"/>
                <a:gd name="T63" fmla="*/ 2163782 h 321"/>
                <a:gd name="T64" fmla="*/ 14623 w 416"/>
                <a:gd name="T65" fmla="*/ 1753975 h 321"/>
                <a:gd name="T66" fmla="*/ 12916 w 416"/>
                <a:gd name="T67" fmla="*/ 1499557 h 321"/>
                <a:gd name="T68" fmla="*/ 12102 w 416"/>
                <a:gd name="T69" fmla="*/ 1385518 h 321"/>
                <a:gd name="T70" fmla="*/ 9991 w 416"/>
                <a:gd name="T71" fmla="*/ 1257779 h 321"/>
                <a:gd name="T72" fmla="*/ 8863 w 416"/>
                <a:gd name="T73" fmla="*/ 892198 h 321"/>
                <a:gd name="T74" fmla="*/ 6769 w 416"/>
                <a:gd name="T75" fmla="*/ 607351 h 321"/>
                <a:gd name="T76" fmla="*/ 4878 w 416"/>
                <a:gd name="T77" fmla="*/ 212564 h 321"/>
                <a:gd name="T78" fmla="*/ 3151 w 416"/>
                <a:gd name="T79" fmla="*/ 497603 h 321"/>
                <a:gd name="T80" fmla="*/ 5392 w 416"/>
                <a:gd name="T81" fmla="*/ 936777 h 321"/>
                <a:gd name="T82" fmla="*/ 6387 w 416"/>
                <a:gd name="T83" fmla="*/ 1257779 h 321"/>
                <a:gd name="T84" fmla="*/ 8345 w 416"/>
                <a:gd name="T85" fmla="*/ 1627899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6"/>
                <a:gd name="T130" fmla="*/ 0 h 321"/>
                <a:gd name="T131" fmla="*/ 416 w 416"/>
                <a:gd name="T132" fmla="*/ 321 h 3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6" h="321">
                  <a:moveTo>
                    <a:pt x="73" y="165"/>
                  </a:moveTo>
                  <a:lnTo>
                    <a:pt x="61" y="170"/>
                  </a:lnTo>
                  <a:lnTo>
                    <a:pt x="52" y="153"/>
                  </a:lnTo>
                  <a:lnTo>
                    <a:pt x="37" y="139"/>
                  </a:lnTo>
                  <a:lnTo>
                    <a:pt x="40" y="125"/>
                  </a:lnTo>
                  <a:lnTo>
                    <a:pt x="33" y="111"/>
                  </a:lnTo>
                  <a:lnTo>
                    <a:pt x="28" y="101"/>
                  </a:lnTo>
                  <a:lnTo>
                    <a:pt x="21" y="101"/>
                  </a:lnTo>
                  <a:lnTo>
                    <a:pt x="14" y="92"/>
                  </a:lnTo>
                  <a:lnTo>
                    <a:pt x="4" y="85"/>
                  </a:lnTo>
                  <a:lnTo>
                    <a:pt x="16" y="87"/>
                  </a:lnTo>
                  <a:lnTo>
                    <a:pt x="21" y="68"/>
                  </a:lnTo>
                  <a:lnTo>
                    <a:pt x="14" y="56"/>
                  </a:lnTo>
                  <a:lnTo>
                    <a:pt x="4" y="44"/>
                  </a:lnTo>
                  <a:lnTo>
                    <a:pt x="2" y="23"/>
                  </a:lnTo>
                  <a:lnTo>
                    <a:pt x="0" y="0"/>
                  </a:lnTo>
                  <a:lnTo>
                    <a:pt x="18" y="0"/>
                  </a:lnTo>
                  <a:lnTo>
                    <a:pt x="37" y="0"/>
                  </a:lnTo>
                  <a:lnTo>
                    <a:pt x="49" y="4"/>
                  </a:lnTo>
                  <a:lnTo>
                    <a:pt x="61" y="11"/>
                  </a:lnTo>
                  <a:lnTo>
                    <a:pt x="73" y="16"/>
                  </a:lnTo>
                  <a:lnTo>
                    <a:pt x="85" y="23"/>
                  </a:lnTo>
                  <a:lnTo>
                    <a:pt x="104" y="23"/>
                  </a:lnTo>
                  <a:lnTo>
                    <a:pt x="127" y="23"/>
                  </a:lnTo>
                  <a:lnTo>
                    <a:pt x="130" y="14"/>
                  </a:lnTo>
                  <a:lnTo>
                    <a:pt x="156" y="14"/>
                  </a:lnTo>
                  <a:lnTo>
                    <a:pt x="167" y="33"/>
                  </a:lnTo>
                  <a:lnTo>
                    <a:pt x="172" y="49"/>
                  </a:lnTo>
                  <a:lnTo>
                    <a:pt x="182" y="56"/>
                  </a:lnTo>
                  <a:lnTo>
                    <a:pt x="191" y="63"/>
                  </a:lnTo>
                  <a:lnTo>
                    <a:pt x="203" y="52"/>
                  </a:lnTo>
                  <a:lnTo>
                    <a:pt x="222" y="52"/>
                  </a:lnTo>
                  <a:lnTo>
                    <a:pt x="229" y="68"/>
                  </a:lnTo>
                  <a:lnTo>
                    <a:pt x="236" y="85"/>
                  </a:lnTo>
                  <a:lnTo>
                    <a:pt x="241" y="106"/>
                  </a:lnTo>
                  <a:lnTo>
                    <a:pt x="253" y="115"/>
                  </a:lnTo>
                  <a:lnTo>
                    <a:pt x="269" y="118"/>
                  </a:lnTo>
                  <a:lnTo>
                    <a:pt x="262" y="141"/>
                  </a:lnTo>
                  <a:lnTo>
                    <a:pt x="253" y="165"/>
                  </a:lnTo>
                  <a:lnTo>
                    <a:pt x="250" y="189"/>
                  </a:lnTo>
                  <a:lnTo>
                    <a:pt x="253" y="205"/>
                  </a:lnTo>
                  <a:lnTo>
                    <a:pt x="260" y="222"/>
                  </a:lnTo>
                  <a:lnTo>
                    <a:pt x="264" y="234"/>
                  </a:lnTo>
                  <a:lnTo>
                    <a:pt x="269" y="245"/>
                  </a:lnTo>
                  <a:lnTo>
                    <a:pt x="272" y="248"/>
                  </a:lnTo>
                  <a:lnTo>
                    <a:pt x="288" y="255"/>
                  </a:lnTo>
                  <a:lnTo>
                    <a:pt x="300" y="252"/>
                  </a:lnTo>
                  <a:lnTo>
                    <a:pt x="319" y="250"/>
                  </a:lnTo>
                  <a:lnTo>
                    <a:pt x="328" y="250"/>
                  </a:lnTo>
                  <a:lnTo>
                    <a:pt x="335" y="252"/>
                  </a:lnTo>
                  <a:lnTo>
                    <a:pt x="340" y="248"/>
                  </a:lnTo>
                  <a:lnTo>
                    <a:pt x="340" y="245"/>
                  </a:lnTo>
                  <a:lnTo>
                    <a:pt x="352" y="231"/>
                  </a:lnTo>
                  <a:lnTo>
                    <a:pt x="359" y="210"/>
                  </a:lnTo>
                  <a:lnTo>
                    <a:pt x="376" y="200"/>
                  </a:lnTo>
                  <a:lnTo>
                    <a:pt x="390" y="198"/>
                  </a:lnTo>
                  <a:lnTo>
                    <a:pt x="406" y="198"/>
                  </a:lnTo>
                  <a:lnTo>
                    <a:pt x="409" y="198"/>
                  </a:lnTo>
                  <a:lnTo>
                    <a:pt x="416" y="200"/>
                  </a:lnTo>
                  <a:lnTo>
                    <a:pt x="416" y="205"/>
                  </a:lnTo>
                  <a:lnTo>
                    <a:pt x="402" y="224"/>
                  </a:lnTo>
                  <a:lnTo>
                    <a:pt x="399" y="234"/>
                  </a:lnTo>
                  <a:lnTo>
                    <a:pt x="399" y="236"/>
                  </a:lnTo>
                  <a:lnTo>
                    <a:pt x="392" y="252"/>
                  </a:lnTo>
                  <a:lnTo>
                    <a:pt x="387" y="248"/>
                  </a:lnTo>
                  <a:lnTo>
                    <a:pt x="385" y="252"/>
                  </a:lnTo>
                  <a:lnTo>
                    <a:pt x="371" y="264"/>
                  </a:lnTo>
                  <a:lnTo>
                    <a:pt x="357" y="264"/>
                  </a:lnTo>
                  <a:lnTo>
                    <a:pt x="343" y="264"/>
                  </a:lnTo>
                  <a:lnTo>
                    <a:pt x="340" y="274"/>
                  </a:lnTo>
                  <a:lnTo>
                    <a:pt x="335" y="274"/>
                  </a:lnTo>
                  <a:lnTo>
                    <a:pt x="347" y="293"/>
                  </a:lnTo>
                  <a:lnTo>
                    <a:pt x="328" y="295"/>
                  </a:lnTo>
                  <a:lnTo>
                    <a:pt x="316" y="309"/>
                  </a:lnTo>
                  <a:lnTo>
                    <a:pt x="316" y="321"/>
                  </a:lnTo>
                  <a:lnTo>
                    <a:pt x="300" y="307"/>
                  </a:lnTo>
                  <a:lnTo>
                    <a:pt x="286" y="290"/>
                  </a:lnTo>
                  <a:lnTo>
                    <a:pt x="293" y="295"/>
                  </a:lnTo>
                  <a:lnTo>
                    <a:pt x="283" y="290"/>
                  </a:lnTo>
                  <a:lnTo>
                    <a:pt x="276" y="293"/>
                  </a:lnTo>
                  <a:lnTo>
                    <a:pt x="279" y="293"/>
                  </a:lnTo>
                  <a:lnTo>
                    <a:pt x="264" y="295"/>
                  </a:lnTo>
                  <a:lnTo>
                    <a:pt x="248" y="300"/>
                  </a:lnTo>
                  <a:lnTo>
                    <a:pt x="231" y="293"/>
                  </a:lnTo>
                  <a:lnTo>
                    <a:pt x="215" y="283"/>
                  </a:lnTo>
                  <a:lnTo>
                    <a:pt x="196" y="276"/>
                  </a:lnTo>
                  <a:lnTo>
                    <a:pt x="179" y="269"/>
                  </a:lnTo>
                  <a:lnTo>
                    <a:pt x="170" y="262"/>
                  </a:lnTo>
                  <a:lnTo>
                    <a:pt x="158" y="257"/>
                  </a:lnTo>
                  <a:lnTo>
                    <a:pt x="146" y="250"/>
                  </a:lnTo>
                  <a:lnTo>
                    <a:pt x="134" y="238"/>
                  </a:lnTo>
                  <a:lnTo>
                    <a:pt x="125" y="229"/>
                  </a:lnTo>
                  <a:lnTo>
                    <a:pt x="123" y="217"/>
                  </a:lnTo>
                  <a:lnTo>
                    <a:pt x="127" y="212"/>
                  </a:lnTo>
                  <a:lnTo>
                    <a:pt x="127" y="210"/>
                  </a:lnTo>
                  <a:lnTo>
                    <a:pt x="132" y="198"/>
                  </a:lnTo>
                  <a:lnTo>
                    <a:pt x="125" y="184"/>
                  </a:lnTo>
                  <a:lnTo>
                    <a:pt x="120" y="170"/>
                  </a:lnTo>
                  <a:lnTo>
                    <a:pt x="111" y="158"/>
                  </a:lnTo>
                  <a:lnTo>
                    <a:pt x="101" y="144"/>
                  </a:lnTo>
                  <a:lnTo>
                    <a:pt x="106" y="146"/>
                  </a:lnTo>
                  <a:lnTo>
                    <a:pt x="99" y="137"/>
                  </a:lnTo>
                  <a:lnTo>
                    <a:pt x="97" y="134"/>
                  </a:lnTo>
                  <a:lnTo>
                    <a:pt x="99" y="134"/>
                  </a:lnTo>
                  <a:lnTo>
                    <a:pt x="87" y="127"/>
                  </a:lnTo>
                  <a:lnTo>
                    <a:pt x="87" y="122"/>
                  </a:lnTo>
                  <a:lnTo>
                    <a:pt x="82" y="122"/>
                  </a:lnTo>
                  <a:lnTo>
                    <a:pt x="87" y="111"/>
                  </a:lnTo>
                  <a:lnTo>
                    <a:pt x="80" y="106"/>
                  </a:lnTo>
                  <a:lnTo>
                    <a:pt x="73" y="87"/>
                  </a:lnTo>
                  <a:lnTo>
                    <a:pt x="73" y="82"/>
                  </a:lnTo>
                  <a:lnTo>
                    <a:pt x="61" y="75"/>
                  </a:lnTo>
                  <a:lnTo>
                    <a:pt x="56" y="59"/>
                  </a:lnTo>
                  <a:lnTo>
                    <a:pt x="49" y="44"/>
                  </a:lnTo>
                  <a:lnTo>
                    <a:pt x="49" y="23"/>
                  </a:lnTo>
                  <a:lnTo>
                    <a:pt x="40" y="21"/>
                  </a:lnTo>
                  <a:lnTo>
                    <a:pt x="28" y="11"/>
                  </a:lnTo>
                  <a:lnTo>
                    <a:pt x="26" y="30"/>
                  </a:lnTo>
                  <a:lnTo>
                    <a:pt x="26" y="49"/>
                  </a:lnTo>
                  <a:lnTo>
                    <a:pt x="33" y="63"/>
                  </a:lnTo>
                  <a:lnTo>
                    <a:pt x="40" y="80"/>
                  </a:lnTo>
                  <a:lnTo>
                    <a:pt x="44" y="92"/>
                  </a:lnTo>
                  <a:lnTo>
                    <a:pt x="49" y="106"/>
                  </a:lnTo>
                  <a:lnTo>
                    <a:pt x="52" y="104"/>
                  </a:lnTo>
                  <a:lnTo>
                    <a:pt x="52" y="122"/>
                  </a:lnTo>
                  <a:lnTo>
                    <a:pt x="56" y="146"/>
                  </a:lnTo>
                  <a:lnTo>
                    <a:pt x="61" y="148"/>
                  </a:lnTo>
                  <a:lnTo>
                    <a:pt x="68" y="158"/>
                  </a:lnTo>
                  <a:lnTo>
                    <a:pt x="73" y="165"/>
                  </a:lnTo>
                  <a:close/>
                </a:path>
              </a:pathLst>
            </a:custGeom>
            <a:solidFill>
              <a:srgbClr val="E1E1E1"/>
            </a:solidFill>
            <a:ln w="3175">
              <a:solidFill>
                <a:srgbClr val="000000"/>
              </a:solidFill>
              <a:round/>
              <a:headEnd/>
              <a:tailEnd/>
            </a:ln>
          </p:spPr>
          <p:txBody>
            <a:bodyPr/>
            <a:lstStyle/>
            <a:p>
              <a:endParaRPr lang="en-US"/>
            </a:p>
          </p:txBody>
        </p:sp>
        <p:sp>
          <p:nvSpPr>
            <p:cNvPr id="41168" name="Freeform 4030"/>
            <p:cNvSpPr>
              <a:spLocks/>
            </p:cNvSpPr>
            <p:nvPr/>
          </p:nvSpPr>
          <p:spPr bwMode="auto">
            <a:xfrm>
              <a:off x="1173" y="2092"/>
              <a:ext cx="8" cy="17"/>
            </a:xfrm>
            <a:custGeom>
              <a:avLst/>
              <a:gdLst>
                <a:gd name="T0" fmla="*/ 8 w 8"/>
                <a:gd name="T1" fmla="*/ 75353 h 14"/>
                <a:gd name="T2" fmla="*/ 5 w 8"/>
                <a:gd name="T3" fmla="*/ 0 h 14"/>
                <a:gd name="T4" fmla="*/ 0 w 8"/>
                <a:gd name="T5" fmla="*/ 44821 h 14"/>
                <a:gd name="T6" fmla="*/ 3 w 8"/>
                <a:gd name="T7" fmla="*/ 75353 h 14"/>
                <a:gd name="T8" fmla="*/ 8 w 8"/>
                <a:gd name="T9" fmla="*/ 75353 h 14"/>
                <a:gd name="T10" fmla="*/ 0 60000 65536"/>
                <a:gd name="T11" fmla="*/ 0 60000 65536"/>
                <a:gd name="T12" fmla="*/ 0 60000 65536"/>
                <a:gd name="T13" fmla="*/ 0 60000 65536"/>
                <a:gd name="T14" fmla="*/ 0 60000 65536"/>
                <a:gd name="T15" fmla="*/ 0 w 8"/>
                <a:gd name="T16" fmla="*/ 0 h 14"/>
                <a:gd name="T17" fmla="*/ 8 w 8"/>
                <a:gd name="T18" fmla="*/ 14 h 14"/>
              </a:gdLst>
              <a:ahLst/>
              <a:cxnLst>
                <a:cxn ang="T10">
                  <a:pos x="T0" y="T1"/>
                </a:cxn>
                <a:cxn ang="T11">
                  <a:pos x="T2" y="T3"/>
                </a:cxn>
                <a:cxn ang="T12">
                  <a:pos x="T4" y="T5"/>
                </a:cxn>
                <a:cxn ang="T13">
                  <a:pos x="T6" y="T7"/>
                </a:cxn>
                <a:cxn ang="T14">
                  <a:pos x="T8" y="T9"/>
                </a:cxn>
              </a:cxnLst>
              <a:rect l="T15" t="T16" r="T17" b="T18"/>
              <a:pathLst>
                <a:path w="8" h="14">
                  <a:moveTo>
                    <a:pt x="8" y="14"/>
                  </a:moveTo>
                  <a:lnTo>
                    <a:pt x="5" y="0"/>
                  </a:lnTo>
                  <a:lnTo>
                    <a:pt x="0" y="9"/>
                  </a:lnTo>
                  <a:lnTo>
                    <a:pt x="3" y="14"/>
                  </a:lnTo>
                  <a:lnTo>
                    <a:pt x="8" y="14"/>
                  </a:lnTo>
                  <a:close/>
                </a:path>
              </a:pathLst>
            </a:custGeom>
            <a:solidFill>
              <a:srgbClr val="E1E1E1"/>
            </a:solidFill>
            <a:ln w="3175">
              <a:solidFill>
                <a:srgbClr val="000000"/>
              </a:solidFill>
              <a:round/>
              <a:headEnd/>
              <a:tailEnd/>
            </a:ln>
          </p:spPr>
          <p:txBody>
            <a:bodyPr/>
            <a:lstStyle/>
            <a:p>
              <a:endParaRPr lang="en-US"/>
            </a:p>
          </p:txBody>
        </p:sp>
        <p:sp>
          <p:nvSpPr>
            <p:cNvPr id="41169" name="Freeform 4031"/>
            <p:cNvSpPr>
              <a:spLocks/>
            </p:cNvSpPr>
            <p:nvPr/>
          </p:nvSpPr>
          <p:spPr bwMode="auto">
            <a:xfrm>
              <a:off x="1189" y="2053"/>
              <a:ext cx="10" cy="21"/>
            </a:xfrm>
            <a:custGeom>
              <a:avLst/>
              <a:gdLst>
                <a:gd name="T0" fmla="*/ 4 w 9"/>
                <a:gd name="T1" fmla="*/ 187250 h 17"/>
                <a:gd name="T2" fmla="*/ 714 w 9"/>
                <a:gd name="T3" fmla="*/ 105695 h 17"/>
                <a:gd name="T4" fmla="*/ 0 w 9"/>
                <a:gd name="T5" fmla="*/ 0 h 17"/>
                <a:gd name="T6" fmla="*/ 881 w 9"/>
                <a:gd name="T7" fmla="*/ 105695 h 17"/>
                <a:gd name="T8" fmla="*/ 4 w 9"/>
                <a:gd name="T9" fmla="*/ 187250 h 17"/>
                <a:gd name="T10" fmla="*/ 0 60000 65536"/>
                <a:gd name="T11" fmla="*/ 0 60000 65536"/>
                <a:gd name="T12" fmla="*/ 0 60000 65536"/>
                <a:gd name="T13" fmla="*/ 0 60000 65536"/>
                <a:gd name="T14" fmla="*/ 0 60000 65536"/>
                <a:gd name="T15" fmla="*/ 0 w 9"/>
                <a:gd name="T16" fmla="*/ 0 h 17"/>
                <a:gd name="T17" fmla="*/ 9 w 9"/>
                <a:gd name="T18" fmla="*/ 17 h 17"/>
              </a:gdLst>
              <a:ahLst/>
              <a:cxnLst>
                <a:cxn ang="T10">
                  <a:pos x="T0" y="T1"/>
                </a:cxn>
                <a:cxn ang="T11">
                  <a:pos x="T2" y="T3"/>
                </a:cxn>
                <a:cxn ang="T12">
                  <a:pos x="T4" y="T5"/>
                </a:cxn>
                <a:cxn ang="T13">
                  <a:pos x="T6" y="T7"/>
                </a:cxn>
                <a:cxn ang="T14">
                  <a:pos x="T8" y="T9"/>
                </a:cxn>
              </a:cxnLst>
              <a:rect l="T15" t="T16" r="T17" b="T18"/>
              <a:pathLst>
                <a:path w="9" h="17">
                  <a:moveTo>
                    <a:pt x="4" y="17"/>
                  </a:moveTo>
                  <a:lnTo>
                    <a:pt x="7" y="10"/>
                  </a:lnTo>
                  <a:lnTo>
                    <a:pt x="0" y="0"/>
                  </a:lnTo>
                  <a:lnTo>
                    <a:pt x="9" y="10"/>
                  </a:lnTo>
                  <a:lnTo>
                    <a:pt x="4" y="17"/>
                  </a:lnTo>
                  <a:close/>
                </a:path>
              </a:pathLst>
            </a:custGeom>
            <a:solidFill>
              <a:srgbClr val="E1E1E1"/>
            </a:solidFill>
            <a:ln w="3175">
              <a:solidFill>
                <a:srgbClr val="000000"/>
              </a:solidFill>
              <a:round/>
              <a:headEnd/>
              <a:tailEnd/>
            </a:ln>
          </p:spPr>
          <p:txBody>
            <a:bodyPr/>
            <a:lstStyle/>
            <a:p>
              <a:endParaRPr lang="en-US"/>
            </a:p>
          </p:txBody>
        </p:sp>
        <p:sp>
          <p:nvSpPr>
            <p:cNvPr id="41170" name="Freeform 4032"/>
            <p:cNvSpPr>
              <a:spLocks/>
            </p:cNvSpPr>
            <p:nvPr/>
          </p:nvSpPr>
          <p:spPr bwMode="auto">
            <a:xfrm>
              <a:off x="1201" y="2086"/>
              <a:ext cx="9" cy="14"/>
            </a:xfrm>
            <a:custGeom>
              <a:avLst/>
              <a:gdLst>
                <a:gd name="T0" fmla="*/ 1041 w 8"/>
                <a:gd name="T1" fmla="*/ 10649 h 12"/>
                <a:gd name="T2" fmla="*/ 1482 w 8"/>
                <a:gd name="T3" fmla="*/ 6599 h 12"/>
                <a:gd name="T4" fmla="*/ 0 w 8"/>
                <a:gd name="T5" fmla="*/ 0 h 12"/>
                <a:gd name="T6" fmla="*/ 0 w 8"/>
                <a:gd name="T7" fmla="*/ 0 h 12"/>
                <a:gd name="T8" fmla="*/ 1041 w 8"/>
                <a:gd name="T9" fmla="*/ 4848 h 12"/>
                <a:gd name="T10" fmla="*/ 1482 w 8"/>
                <a:gd name="T11" fmla="*/ 6599 h 12"/>
                <a:gd name="T12" fmla="*/ 1041 w 8"/>
                <a:gd name="T13" fmla="*/ 10649 h 12"/>
                <a:gd name="T14" fmla="*/ 0 60000 65536"/>
                <a:gd name="T15" fmla="*/ 0 60000 65536"/>
                <a:gd name="T16" fmla="*/ 0 60000 65536"/>
                <a:gd name="T17" fmla="*/ 0 60000 65536"/>
                <a:gd name="T18" fmla="*/ 0 60000 65536"/>
                <a:gd name="T19" fmla="*/ 0 60000 65536"/>
                <a:gd name="T20" fmla="*/ 0 60000 65536"/>
                <a:gd name="T21" fmla="*/ 0 w 8"/>
                <a:gd name="T22" fmla="*/ 0 h 12"/>
                <a:gd name="T23" fmla="*/ 8 w 8"/>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2">
                  <a:moveTo>
                    <a:pt x="5" y="12"/>
                  </a:moveTo>
                  <a:lnTo>
                    <a:pt x="8" y="7"/>
                  </a:lnTo>
                  <a:lnTo>
                    <a:pt x="0" y="0"/>
                  </a:lnTo>
                  <a:lnTo>
                    <a:pt x="5" y="5"/>
                  </a:lnTo>
                  <a:lnTo>
                    <a:pt x="8" y="7"/>
                  </a:lnTo>
                  <a:lnTo>
                    <a:pt x="5" y="12"/>
                  </a:lnTo>
                  <a:close/>
                </a:path>
              </a:pathLst>
            </a:custGeom>
            <a:solidFill>
              <a:srgbClr val="E1E1E1"/>
            </a:solidFill>
            <a:ln w="3175">
              <a:solidFill>
                <a:srgbClr val="000000"/>
              </a:solidFill>
              <a:round/>
              <a:headEnd/>
              <a:tailEnd/>
            </a:ln>
          </p:spPr>
          <p:txBody>
            <a:bodyPr/>
            <a:lstStyle/>
            <a:p>
              <a:endParaRPr lang="en-US"/>
            </a:p>
          </p:txBody>
        </p:sp>
        <p:sp>
          <p:nvSpPr>
            <p:cNvPr id="41171" name="Freeform 4033"/>
            <p:cNvSpPr>
              <a:spLocks/>
            </p:cNvSpPr>
            <p:nvPr/>
          </p:nvSpPr>
          <p:spPr bwMode="auto">
            <a:xfrm>
              <a:off x="1244" y="2176"/>
              <a:ext cx="11" cy="10"/>
            </a:xfrm>
            <a:custGeom>
              <a:avLst/>
              <a:gdLst>
                <a:gd name="T0" fmla="*/ 660 w 10"/>
                <a:gd name="T1" fmla="*/ 0 h 8"/>
                <a:gd name="T2" fmla="*/ 660 w 10"/>
                <a:gd name="T3" fmla="*/ 61695 h 8"/>
                <a:gd name="T4" fmla="*/ 0 w 10"/>
                <a:gd name="T5" fmla="*/ 150624 h 8"/>
                <a:gd name="T6" fmla="*/ 660 w 10"/>
                <a:gd name="T7" fmla="*/ 0 h 8"/>
                <a:gd name="T8" fmla="*/ 0 60000 65536"/>
                <a:gd name="T9" fmla="*/ 0 60000 65536"/>
                <a:gd name="T10" fmla="*/ 0 60000 65536"/>
                <a:gd name="T11" fmla="*/ 0 60000 65536"/>
                <a:gd name="T12" fmla="*/ 0 w 10"/>
                <a:gd name="T13" fmla="*/ 0 h 8"/>
                <a:gd name="T14" fmla="*/ 10 w 10"/>
                <a:gd name="T15" fmla="*/ 8 h 8"/>
              </a:gdLst>
              <a:ahLst/>
              <a:cxnLst>
                <a:cxn ang="T8">
                  <a:pos x="T0" y="T1"/>
                </a:cxn>
                <a:cxn ang="T9">
                  <a:pos x="T2" y="T3"/>
                </a:cxn>
                <a:cxn ang="T10">
                  <a:pos x="T4" y="T5"/>
                </a:cxn>
                <a:cxn ang="T11">
                  <a:pos x="T6" y="T7"/>
                </a:cxn>
              </a:cxnLst>
              <a:rect l="T12" t="T13" r="T14" b="T15"/>
              <a:pathLst>
                <a:path w="10" h="8">
                  <a:moveTo>
                    <a:pt x="10" y="0"/>
                  </a:moveTo>
                  <a:lnTo>
                    <a:pt x="10" y="3"/>
                  </a:lnTo>
                  <a:lnTo>
                    <a:pt x="0" y="8"/>
                  </a:lnTo>
                  <a:lnTo>
                    <a:pt x="10" y="0"/>
                  </a:lnTo>
                  <a:close/>
                </a:path>
              </a:pathLst>
            </a:custGeom>
            <a:solidFill>
              <a:srgbClr val="E1E1E1"/>
            </a:solidFill>
            <a:ln w="3175">
              <a:solidFill>
                <a:srgbClr val="000000"/>
              </a:solidFill>
              <a:round/>
              <a:headEnd/>
              <a:tailEnd/>
            </a:ln>
          </p:spPr>
          <p:txBody>
            <a:bodyPr/>
            <a:lstStyle/>
            <a:p>
              <a:endParaRPr lang="en-US"/>
            </a:p>
          </p:txBody>
        </p:sp>
        <p:sp>
          <p:nvSpPr>
            <p:cNvPr id="41172" name="Freeform 4034"/>
            <p:cNvSpPr>
              <a:spLocks/>
            </p:cNvSpPr>
            <p:nvPr/>
          </p:nvSpPr>
          <p:spPr bwMode="auto">
            <a:xfrm>
              <a:off x="1236" y="2147"/>
              <a:ext cx="8" cy="9"/>
            </a:xfrm>
            <a:custGeom>
              <a:avLst/>
              <a:gdLst>
                <a:gd name="T0" fmla="*/ 2351 w 7"/>
                <a:gd name="T1" fmla="*/ 142818 h 7"/>
                <a:gd name="T2" fmla="*/ 1800 w 7"/>
                <a:gd name="T3" fmla="*/ 0 h 7"/>
                <a:gd name="T4" fmla="*/ 0 w 7"/>
                <a:gd name="T5" fmla="*/ 434231 h 7"/>
                <a:gd name="T6" fmla="*/ 2351 w 7"/>
                <a:gd name="T7" fmla="*/ 142818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2"/>
                  </a:moveTo>
                  <a:lnTo>
                    <a:pt x="5" y="0"/>
                  </a:lnTo>
                  <a:lnTo>
                    <a:pt x="0" y="7"/>
                  </a:lnTo>
                  <a:lnTo>
                    <a:pt x="7" y="2"/>
                  </a:lnTo>
                  <a:close/>
                </a:path>
              </a:pathLst>
            </a:custGeom>
            <a:solidFill>
              <a:srgbClr val="E1E1E1"/>
            </a:solidFill>
            <a:ln w="3175">
              <a:solidFill>
                <a:srgbClr val="000000"/>
              </a:solidFill>
              <a:round/>
              <a:headEnd/>
              <a:tailEnd/>
            </a:ln>
          </p:spPr>
          <p:txBody>
            <a:bodyPr/>
            <a:lstStyle/>
            <a:p>
              <a:endParaRPr lang="en-US"/>
            </a:p>
          </p:txBody>
        </p:sp>
        <p:sp>
          <p:nvSpPr>
            <p:cNvPr id="41173" name="Freeform 4035"/>
            <p:cNvSpPr>
              <a:spLocks/>
            </p:cNvSpPr>
            <p:nvPr/>
          </p:nvSpPr>
          <p:spPr bwMode="auto">
            <a:xfrm>
              <a:off x="1167" y="2059"/>
              <a:ext cx="18" cy="2"/>
            </a:xfrm>
            <a:custGeom>
              <a:avLst/>
              <a:gdLst>
                <a:gd name="T0" fmla="*/ 1317 w 16"/>
                <a:gd name="T1" fmla="*/ 0 h 2"/>
                <a:gd name="T2" fmla="*/ 3004 w 16"/>
                <a:gd name="T3" fmla="*/ 0 h 2"/>
                <a:gd name="T4" fmla="*/ 1667 w 16"/>
                <a:gd name="T5" fmla="*/ 0 h 2"/>
                <a:gd name="T6" fmla="*/ 0 w 16"/>
                <a:gd name="T7" fmla="*/ 0 h 2"/>
                <a:gd name="T8" fmla="*/ 1317 w 16"/>
                <a:gd name="T9" fmla="*/ 0 h 2"/>
                <a:gd name="T10" fmla="*/ 0 60000 65536"/>
                <a:gd name="T11" fmla="*/ 0 60000 65536"/>
                <a:gd name="T12" fmla="*/ 0 60000 65536"/>
                <a:gd name="T13" fmla="*/ 0 60000 65536"/>
                <a:gd name="T14" fmla="*/ 0 60000 65536"/>
                <a:gd name="T15" fmla="*/ 0 w 16"/>
                <a:gd name="T16" fmla="*/ 0 h 2"/>
                <a:gd name="T17" fmla="*/ 16 w 16"/>
                <a:gd name="T18" fmla="*/ 2 h 2"/>
              </a:gdLst>
              <a:ahLst/>
              <a:cxnLst>
                <a:cxn ang="T10">
                  <a:pos x="T0" y="T1"/>
                </a:cxn>
                <a:cxn ang="T11">
                  <a:pos x="T2" y="T3"/>
                </a:cxn>
                <a:cxn ang="T12">
                  <a:pos x="T4" y="T5"/>
                </a:cxn>
                <a:cxn ang="T13">
                  <a:pos x="T6" y="T7"/>
                </a:cxn>
                <a:cxn ang="T14">
                  <a:pos x="T8" y="T9"/>
                </a:cxn>
              </a:cxnLst>
              <a:rect l="T15" t="T16" r="T17" b="T18"/>
              <a:pathLst>
                <a:path w="16" h="2">
                  <a:moveTo>
                    <a:pt x="7" y="0"/>
                  </a:moveTo>
                  <a:lnTo>
                    <a:pt x="16" y="0"/>
                  </a:lnTo>
                  <a:lnTo>
                    <a:pt x="9" y="0"/>
                  </a:lnTo>
                  <a:lnTo>
                    <a:pt x="0" y="0"/>
                  </a:lnTo>
                  <a:lnTo>
                    <a:pt x="7" y="0"/>
                  </a:lnTo>
                  <a:close/>
                </a:path>
              </a:pathLst>
            </a:custGeom>
            <a:solidFill>
              <a:srgbClr val="E1E1E1"/>
            </a:solidFill>
            <a:ln w="3175">
              <a:solidFill>
                <a:srgbClr val="000000"/>
              </a:solidFill>
              <a:round/>
              <a:headEnd/>
              <a:tailEnd/>
            </a:ln>
          </p:spPr>
          <p:txBody>
            <a:bodyPr/>
            <a:lstStyle/>
            <a:p>
              <a:endParaRPr lang="en-US"/>
            </a:p>
          </p:txBody>
        </p:sp>
        <p:sp>
          <p:nvSpPr>
            <p:cNvPr id="41174" name="Freeform 4036"/>
            <p:cNvSpPr>
              <a:spLocks/>
            </p:cNvSpPr>
            <p:nvPr/>
          </p:nvSpPr>
          <p:spPr bwMode="auto">
            <a:xfrm>
              <a:off x="1179" y="2115"/>
              <a:ext cx="4" cy="6"/>
            </a:xfrm>
            <a:custGeom>
              <a:avLst/>
              <a:gdLst>
                <a:gd name="T0" fmla="*/ 2 w 5"/>
                <a:gd name="T1" fmla="*/ 2 h 5"/>
                <a:gd name="T2" fmla="*/ 2 w 5"/>
                <a:gd name="T3" fmla="*/ 0 h 5"/>
                <a:gd name="T4" fmla="*/ 0 w 5"/>
                <a:gd name="T5" fmla="*/ 0 h 5"/>
                <a:gd name="T6" fmla="*/ 2 w 5"/>
                <a:gd name="T7" fmla="*/ 14237 h 5"/>
                <a:gd name="T8" fmla="*/ 2 w 5"/>
                <a:gd name="T9" fmla="*/ 2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5" y="2"/>
                  </a:moveTo>
                  <a:lnTo>
                    <a:pt x="3" y="0"/>
                  </a:lnTo>
                  <a:lnTo>
                    <a:pt x="0" y="0"/>
                  </a:lnTo>
                  <a:lnTo>
                    <a:pt x="3" y="5"/>
                  </a:lnTo>
                  <a:lnTo>
                    <a:pt x="5" y="2"/>
                  </a:lnTo>
                  <a:close/>
                </a:path>
              </a:pathLst>
            </a:custGeom>
            <a:solidFill>
              <a:srgbClr val="E1E1E1"/>
            </a:solidFill>
            <a:ln w="3175">
              <a:solidFill>
                <a:srgbClr val="000000"/>
              </a:solidFill>
              <a:round/>
              <a:headEnd/>
              <a:tailEnd/>
            </a:ln>
          </p:spPr>
          <p:txBody>
            <a:bodyPr/>
            <a:lstStyle/>
            <a:p>
              <a:endParaRPr lang="en-US"/>
            </a:p>
          </p:txBody>
        </p:sp>
        <p:sp>
          <p:nvSpPr>
            <p:cNvPr id="41175" name="Freeform 4037"/>
            <p:cNvSpPr>
              <a:spLocks/>
            </p:cNvSpPr>
            <p:nvPr/>
          </p:nvSpPr>
          <p:spPr bwMode="auto">
            <a:xfrm>
              <a:off x="3506" y="3092"/>
              <a:ext cx="8" cy="6"/>
            </a:xfrm>
            <a:custGeom>
              <a:avLst/>
              <a:gdLst>
                <a:gd name="T0" fmla="*/ 2351 w 7"/>
                <a:gd name="T1" fmla="*/ 0 h 5"/>
                <a:gd name="T2" fmla="*/ 0 w 7"/>
                <a:gd name="T3" fmla="*/ 14237 h 5"/>
                <a:gd name="T4" fmla="*/ 2351 w 7"/>
                <a:gd name="T5" fmla="*/ 9887 h 5"/>
                <a:gd name="T6" fmla="*/ 2351 w 7"/>
                <a:gd name="T7" fmla="*/ 0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7" y="0"/>
                  </a:moveTo>
                  <a:lnTo>
                    <a:pt x="0" y="5"/>
                  </a:lnTo>
                  <a:lnTo>
                    <a:pt x="7" y="3"/>
                  </a:lnTo>
                  <a:lnTo>
                    <a:pt x="7" y="0"/>
                  </a:lnTo>
                  <a:close/>
                </a:path>
              </a:pathLst>
            </a:custGeom>
            <a:solidFill>
              <a:srgbClr val="E1E1E1"/>
            </a:solidFill>
            <a:ln w="3175">
              <a:solidFill>
                <a:srgbClr val="000000"/>
              </a:solidFill>
              <a:round/>
              <a:headEnd/>
              <a:tailEnd/>
            </a:ln>
          </p:spPr>
          <p:txBody>
            <a:bodyPr/>
            <a:lstStyle/>
            <a:p>
              <a:endParaRPr lang="en-US"/>
            </a:p>
          </p:txBody>
        </p:sp>
        <p:sp>
          <p:nvSpPr>
            <p:cNvPr id="41176" name="Freeform 4038"/>
            <p:cNvSpPr>
              <a:spLocks/>
            </p:cNvSpPr>
            <p:nvPr/>
          </p:nvSpPr>
          <p:spPr bwMode="auto">
            <a:xfrm>
              <a:off x="4433" y="2885"/>
              <a:ext cx="700" cy="623"/>
            </a:xfrm>
            <a:custGeom>
              <a:avLst/>
              <a:gdLst>
                <a:gd name="T0" fmla="*/ 44984 w 627"/>
                <a:gd name="T1" fmla="*/ 136816 h 503"/>
                <a:gd name="T2" fmla="*/ 45796 w 627"/>
                <a:gd name="T3" fmla="*/ 321971 h 503"/>
                <a:gd name="T4" fmla="*/ 42261 w 627"/>
                <a:gd name="T5" fmla="*/ 410327 h 503"/>
                <a:gd name="T6" fmla="*/ 40703 w 627"/>
                <a:gd name="T7" fmla="*/ 570871 h 503"/>
                <a:gd name="T8" fmla="*/ 39827 w 627"/>
                <a:gd name="T9" fmla="*/ 864044 h 503"/>
                <a:gd name="T10" fmla="*/ 38373 w 627"/>
                <a:gd name="T11" fmla="*/ 965629 h 503"/>
                <a:gd name="T12" fmla="*/ 35674 w 627"/>
                <a:gd name="T13" fmla="*/ 1035724 h 503"/>
                <a:gd name="T14" fmla="*/ 34064 w 627"/>
                <a:gd name="T15" fmla="*/ 675156 h 503"/>
                <a:gd name="T16" fmla="*/ 32314 w 627"/>
                <a:gd name="T17" fmla="*/ 714109 h 503"/>
                <a:gd name="T18" fmla="*/ 30381 w 627"/>
                <a:gd name="T19" fmla="*/ 965629 h 503"/>
                <a:gd name="T20" fmla="*/ 28622 w 627"/>
                <a:gd name="T21" fmla="*/ 1084671 h 503"/>
                <a:gd name="T22" fmla="*/ 28320 w 627"/>
                <a:gd name="T23" fmla="*/ 1215277 h 503"/>
                <a:gd name="T24" fmla="*/ 26826 w 627"/>
                <a:gd name="T25" fmla="*/ 1215277 h 503"/>
                <a:gd name="T26" fmla="*/ 26200 w 627"/>
                <a:gd name="T27" fmla="*/ 1549898 h 503"/>
                <a:gd name="T28" fmla="*/ 23231 w 627"/>
                <a:gd name="T29" fmla="*/ 1505204 h 503"/>
                <a:gd name="T30" fmla="*/ 18196 w 627"/>
                <a:gd name="T31" fmla="*/ 2002285 h 503"/>
                <a:gd name="T32" fmla="*/ 11915 w 627"/>
                <a:gd name="T33" fmla="*/ 2148137 h 503"/>
                <a:gd name="T34" fmla="*/ 5531 w 627"/>
                <a:gd name="T35" fmla="*/ 2403774 h 503"/>
                <a:gd name="T36" fmla="*/ 3696 w 627"/>
                <a:gd name="T37" fmla="*/ 3218551 h 503"/>
                <a:gd name="T38" fmla="*/ 2866 w 627"/>
                <a:gd name="T39" fmla="*/ 3241493 h 503"/>
                <a:gd name="T40" fmla="*/ 2380 w 627"/>
                <a:gd name="T41" fmla="*/ 3555471 h 503"/>
                <a:gd name="T42" fmla="*/ 2989 w 627"/>
                <a:gd name="T43" fmla="*/ 4317686 h 503"/>
                <a:gd name="T44" fmla="*/ 987 w 627"/>
                <a:gd name="T45" fmla="*/ 5020406 h 503"/>
                <a:gd name="T46" fmla="*/ 2866 w 627"/>
                <a:gd name="T47" fmla="*/ 5335129 h 503"/>
                <a:gd name="T48" fmla="*/ 8993 w 627"/>
                <a:gd name="T49" fmla="*/ 5094213 h 503"/>
                <a:gd name="T50" fmla="*/ 18196 w 627"/>
                <a:gd name="T51" fmla="*/ 4893012 h 503"/>
                <a:gd name="T52" fmla="*/ 27653 w 627"/>
                <a:gd name="T53" fmla="*/ 4631101 h 503"/>
                <a:gd name="T54" fmla="*/ 36783 w 627"/>
                <a:gd name="T55" fmla="*/ 4688521 h 503"/>
                <a:gd name="T56" fmla="*/ 37867 w 627"/>
                <a:gd name="T57" fmla="*/ 5063660 h 503"/>
                <a:gd name="T58" fmla="*/ 39327 w 627"/>
                <a:gd name="T59" fmla="*/ 5233778 h 503"/>
                <a:gd name="T60" fmla="*/ 43996 w 627"/>
                <a:gd name="T61" fmla="*/ 4953028 h 503"/>
                <a:gd name="T62" fmla="*/ 41538 w 627"/>
                <a:gd name="T63" fmla="*/ 5354264 h 503"/>
                <a:gd name="T64" fmla="*/ 43361 w 627"/>
                <a:gd name="T65" fmla="*/ 5411615 h 503"/>
                <a:gd name="T66" fmla="*/ 43663 w 627"/>
                <a:gd name="T67" fmla="*/ 5926749 h 503"/>
                <a:gd name="T68" fmla="*/ 51185 w 627"/>
                <a:gd name="T69" fmla="*/ 6023216 h 503"/>
                <a:gd name="T70" fmla="*/ 51773 w 627"/>
                <a:gd name="T71" fmla="*/ 6060331 h 503"/>
                <a:gd name="T72" fmla="*/ 53998 w 627"/>
                <a:gd name="T73" fmla="*/ 6105240 h 503"/>
                <a:gd name="T74" fmla="*/ 62570 w 627"/>
                <a:gd name="T75" fmla="*/ 5735936 h 503"/>
                <a:gd name="T76" fmla="*/ 69647 w 627"/>
                <a:gd name="T77" fmla="*/ 4979632 h 503"/>
                <a:gd name="T78" fmla="*/ 76150 w 627"/>
                <a:gd name="T79" fmla="*/ 4325530 h 503"/>
                <a:gd name="T80" fmla="*/ 78815 w 627"/>
                <a:gd name="T81" fmla="*/ 3647399 h 503"/>
                <a:gd name="T82" fmla="*/ 78815 w 627"/>
                <a:gd name="T83" fmla="*/ 3034465 h 503"/>
                <a:gd name="T84" fmla="*/ 76764 w 627"/>
                <a:gd name="T85" fmla="*/ 2575231 h 503"/>
                <a:gd name="T86" fmla="*/ 75388 w 627"/>
                <a:gd name="T87" fmla="*/ 2374569 h 503"/>
                <a:gd name="T88" fmla="*/ 72922 w 627"/>
                <a:gd name="T89" fmla="*/ 1940768 h 503"/>
                <a:gd name="T90" fmla="*/ 70173 w 627"/>
                <a:gd name="T91" fmla="*/ 1195998 h 503"/>
                <a:gd name="T92" fmla="*/ 67526 w 627"/>
                <a:gd name="T93" fmla="*/ 814675 h 503"/>
                <a:gd name="T94" fmla="*/ 66624 w 627"/>
                <a:gd name="T95" fmla="*/ 169456 h 503"/>
                <a:gd name="T96" fmla="*/ 64531 w 627"/>
                <a:gd name="T97" fmla="*/ 279502 h 503"/>
                <a:gd name="T98" fmla="*/ 63634 w 627"/>
                <a:gd name="T99" fmla="*/ 508837 h 503"/>
                <a:gd name="T100" fmla="*/ 62570 w 627"/>
                <a:gd name="T101" fmla="*/ 981195 h 503"/>
                <a:gd name="T102" fmla="*/ 57144 w 627"/>
                <a:gd name="T103" fmla="*/ 1379358 h 503"/>
                <a:gd name="T104" fmla="*/ 50687 w 627"/>
                <a:gd name="T105" fmla="*/ 864044 h 503"/>
                <a:gd name="T106" fmla="*/ 53615 w 627"/>
                <a:gd name="T107" fmla="*/ 493920 h 503"/>
                <a:gd name="T108" fmla="*/ 52434 w 627"/>
                <a:gd name="T109" fmla="*/ 321971 h 503"/>
                <a:gd name="T110" fmla="*/ 49118 w 627"/>
                <a:gd name="T111" fmla="*/ 279502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7"/>
                <a:gd name="T169" fmla="*/ 0 h 503"/>
                <a:gd name="T170" fmla="*/ 627 w 627"/>
                <a:gd name="T171" fmla="*/ 503 h 50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7" h="503">
                  <a:moveTo>
                    <a:pt x="367" y="11"/>
                  </a:moveTo>
                  <a:lnTo>
                    <a:pt x="360" y="11"/>
                  </a:lnTo>
                  <a:lnTo>
                    <a:pt x="355" y="9"/>
                  </a:lnTo>
                  <a:lnTo>
                    <a:pt x="355" y="11"/>
                  </a:lnTo>
                  <a:lnTo>
                    <a:pt x="351" y="11"/>
                  </a:lnTo>
                  <a:lnTo>
                    <a:pt x="355" y="14"/>
                  </a:lnTo>
                  <a:lnTo>
                    <a:pt x="362" y="18"/>
                  </a:lnTo>
                  <a:lnTo>
                    <a:pt x="360" y="26"/>
                  </a:lnTo>
                  <a:lnTo>
                    <a:pt x="355" y="28"/>
                  </a:lnTo>
                  <a:lnTo>
                    <a:pt x="341" y="26"/>
                  </a:lnTo>
                  <a:lnTo>
                    <a:pt x="336" y="28"/>
                  </a:lnTo>
                  <a:lnTo>
                    <a:pt x="332" y="33"/>
                  </a:lnTo>
                  <a:lnTo>
                    <a:pt x="327" y="30"/>
                  </a:lnTo>
                  <a:lnTo>
                    <a:pt x="327" y="35"/>
                  </a:lnTo>
                  <a:lnTo>
                    <a:pt x="320" y="44"/>
                  </a:lnTo>
                  <a:lnTo>
                    <a:pt x="320" y="47"/>
                  </a:lnTo>
                  <a:lnTo>
                    <a:pt x="313" y="54"/>
                  </a:lnTo>
                  <a:lnTo>
                    <a:pt x="306" y="66"/>
                  </a:lnTo>
                  <a:lnTo>
                    <a:pt x="310" y="68"/>
                  </a:lnTo>
                  <a:lnTo>
                    <a:pt x="313" y="70"/>
                  </a:lnTo>
                  <a:lnTo>
                    <a:pt x="308" y="78"/>
                  </a:lnTo>
                  <a:lnTo>
                    <a:pt x="313" y="82"/>
                  </a:lnTo>
                  <a:lnTo>
                    <a:pt x="301" y="75"/>
                  </a:lnTo>
                  <a:lnTo>
                    <a:pt x="301" y="78"/>
                  </a:lnTo>
                  <a:lnTo>
                    <a:pt x="289" y="73"/>
                  </a:lnTo>
                  <a:lnTo>
                    <a:pt x="287" y="82"/>
                  </a:lnTo>
                  <a:lnTo>
                    <a:pt x="284" y="82"/>
                  </a:lnTo>
                  <a:lnTo>
                    <a:pt x="280" y="85"/>
                  </a:lnTo>
                  <a:lnTo>
                    <a:pt x="280" y="80"/>
                  </a:lnTo>
                  <a:lnTo>
                    <a:pt x="284" y="70"/>
                  </a:lnTo>
                  <a:lnTo>
                    <a:pt x="268" y="54"/>
                  </a:lnTo>
                  <a:lnTo>
                    <a:pt x="268" y="56"/>
                  </a:lnTo>
                  <a:lnTo>
                    <a:pt x="261" y="59"/>
                  </a:lnTo>
                  <a:lnTo>
                    <a:pt x="256" y="59"/>
                  </a:lnTo>
                  <a:lnTo>
                    <a:pt x="254" y="59"/>
                  </a:lnTo>
                  <a:lnTo>
                    <a:pt x="249" y="68"/>
                  </a:lnTo>
                  <a:lnTo>
                    <a:pt x="246" y="63"/>
                  </a:lnTo>
                  <a:lnTo>
                    <a:pt x="239" y="73"/>
                  </a:lnTo>
                  <a:lnTo>
                    <a:pt x="239" y="78"/>
                  </a:lnTo>
                  <a:lnTo>
                    <a:pt x="232" y="78"/>
                  </a:lnTo>
                  <a:lnTo>
                    <a:pt x="237" y="87"/>
                  </a:lnTo>
                  <a:lnTo>
                    <a:pt x="230" y="82"/>
                  </a:lnTo>
                  <a:lnTo>
                    <a:pt x="225" y="89"/>
                  </a:lnTo>
                  <a:lnTo>
                    <a:pt x="228" y="89"/>
                  </a:lnTo>
                  <a:lnTo>
                    <a:pt x="223" y="94"/>
                  </a:lnTo>
                  <a:lnTo>
                    <a:pt x="223" y="99"/>
                  </a:lnTo>
                  <a:lnTo>
                    <a:pt x="228" y="101"/>
                  </a:lnTo>
                  <a:lnTo>
                    <a:pt x="218" y="99"/>
                  </a:lnTo>
                  <a:lnTo>
                    <a:pt x="213" y="99"/>
                  </a:lnTo>
                  <a:lnTo>
                    <a:pt x="211" y="99"/>
                  </a:lnTo>
                  <a:lnTo>
                    <a:pt x="209" y="101"/>
                  </a:lnTo>
                  <a:lnTo>
                    <a:pt x="211" y="111"/>
                  </a:lnTo>
                  <a:lnTo>
                    <a:pt x="206" y="113"/>
                  </a:lnTo>
                  <a:lnTo>
                    <a:pt x="206" y="127"/>
                  </a:lnTo>
                  <a:lnTo>
                    <a:pt x="202" y="113"/>
                  </a:lnTo>
                  <a:lnTo>
                    <a:pt x="197" y="101"/>
                  </a:lnTo>
                  <a:lnTo>
                    <a:pt x="194" y="106"/>
                  </a:lnTo>
                  <a:lnTo>
                    <a:pt x="183" y="123"/>
                  </a:lnTo>
                  <a:lnTo>
                    <a:pt x="183" y="132"/>
                  </a:lnTo>
                  <a:lnTo>
                    <a:pt x="166" y="149"/>
                  </a:lnTo>
                  <a:lnTo>
                    <a:pt x="154" y="158"/>
                  </a:lnTo>
                  <a:lnTo>
                    <a:pt x="142" y="163"/>
                  </a:lnTo>
                  <a:lnTo>
                    <a:pt x="126" y="167"/>
                  </a:lnTo>
                  <a:lnTo>
                    <a:pt x="112" y="172"/>
                  </a:lnTo>
                  <a:lnTo>
                    <a:pt x="97" y="177"/>
                  </a:lnTo>
                  <a:lnTo>
                    <a:pt x="93" y="175"/>
                  </a:lnTo>
                  <a:lnTo>
                    <a:pt x="71" y="189"/>
                  </a:lnTo>
                  <a:lnTo>
                    <a:pt x="50" y="203"/>
                  </a:lnTo>
                  <a:lnTo>
                    <a:pt x="43" y="208"/>
                  </a:lnTo>
                  <a:lnTo>
                    <a:pt x="43" y="196"/>
                  </a:lnTo>
                  <a:lnTo>
                    <a:pt x="36" y="215"/>
                  </a:lnTo>
                  <a:lnTo>
                    <a:pt x="29" y="234"/>
                  </a:lnTo>
                  <a:lnTo>
                    <a:pt x="29" y="250"/>
                  </a:lnTo>
                  <a:lnTo>
                    <a:pt x="29" y="262"/>
                  </a:lnTo>
                  <a:lnTo>
                    <a:pt x="31" y="276"/>
                  </a:lnTo>
                  <a:lnTo>
                    <a:pt x="26" y="279"/>
                  </a:lnTo>
                  <a:lnTo>
                    <a:pt x="26" y="274"/>
                  </a:lnTo>
                  <a:lnTo>
                    <a:pt x="22" y="264"/>
                  </a:lnTo>
                  <a:lnTo>
                    <a:pt x="22" y="283"/>
                  </a:lnTo>
                  <a:lnTo>
                    <a:pt x="17" y="276"/>
                  </a:lnTo>
                  <a:lnTo>
                    <a:pt x="19" y="290"/>
                  </a:lnTo>
                  <a:lnTo>
                    <a:pt x="19" y="307"/>
                  </a:lnTo>
                  <a:lnTo>
                    <a:pt x="24" y="323"/>
                  </a:lnTo>
                  <a:lnTo>
                    <a:pt x="24" y="338"/>
                  </a:lnTo>
                  <a:lnTo>
                    <a:pt x="24" y="352"/>
                  </a:lnTo>
                  <a:lnTo>
                    <a:pt x="22" y="366"/>
                  </a:lnTo>
                  <a:lnTo>
                    <a:pt x="19" y="378"/>
                  </a:lnTo>
                  <a:lnTo>
                    <a:pt x="19" y="390"/>
                  </a:lnTo>
                  <a:lnTo>
                    <a:pt x="8" y="409"/>
                  </a:lnTo>
                  <a:lnTo>
                    <a:pt x="0" y="409"/>
                  </a:lnTo>
                  <a:lnTo>
                    <a:pt x="0" y="420"/>
                  </a:lnTo>
                  <a:lnTo>
                    <a:pt x="10" y="427"/>
                  </a:lnTo>
                  <a:lnTo>
                    <a:pt x="22" y="435"/>
                  </a:lnTo>
                  <a:lnTo>
                    <a:pt x="41" y="432"/>
                  </a:lnTo>
                  <a:lnTo>
                    <a:pt x="60" y="425"/>
                  </a:lnTo>
                  <a:lnTo>
                    <a:pt x="62" y="423"/>
                  </a:lnTo>
                  <a:lnTo>
                    <a:pt x="71" y="416"/>
                  </a:lnTo>
                  <a:lnTo>
                    <a:pt x="88" y="416"/>
                  </a:lnTo>
                  <a:lnTo>
                    <a:pt x="107" y="413"/>
                  </a:lnTo>
                  <a:lnTo>
                    <a:pt x="126" y="413"/>
                  </a:lnTo>
                  <a:lnTo>
                    <a:pt x="142" y="399"/>
                  </a:lnTo>
                  <a:lnTo>
                    <a:pt x="161" y="392"/>
                  </a:lnTo>
                  <a:lnTo>
                    <a:pt x="180" y="385"/>
                  </a:lnTo>
                  <a:lnTo>
                    <a:pt x="199" y="383"/>
                  </a:lnTo>
                  <a:lnTo>
                    <a:pt x="218" y="378"/>
                  </a:lnTo>
                  <a:lnTo>
                    <a:pt x="237" y="373"/>
                  </a:lnTo>
                  <a:lnTo>
                    <a:pt x="256" y="371"/>
                  </a:lnTo>
                  <a:lnTo>
                    <a:pt x="268" y="373"/>
                  </a:lnTo>
                  <a:lnTo>
                    <a:pt x="289" y="383"/>
                  </a:lnTo>
                  <a:lnTo>
                    <a:pt x="291" y="387"/>
                  </a:lnTo>
                  <a:lnTo>
                    <a:pt x="294" y="392"/>
                  </a:lnTo>
                  <a:lnTo>
                    <a:pt x="296" y="399"/>
                  </a:lnTo>
                  <a:lnTo>
                    <a:pt x="298" y="413"/>
                  </a:lnTo>
                  <a:lnTo>
                    <a:pt x="301" y="425"/>
                  </a:lnTo>
                  <a:lnTo>
                    <a:pt x="296" y="425"/>
                  </a:lnTo>
                  <a:lnTo>
                    <a:pt x="303" y="430"/>
                  </a:lnTo>
                  <a:lnTo>
                    <a:pt x="308" y="427"/>
                  </a:lnTo>
                  <a:lnTo>
                    <a:pt x="325" y="413"/>
                  </a:lnTo>
                  <a:lnTo>
                    <a:pt x="343" y="399"/>
                  </a:lnTo>
                  <a:lnTo>
                    <a:pt x="351" y="390"/>
                  </a:lnTo>
                  <a:lnTo>
                    <a:pt x="346" y="404"/>
                  </a:lnTo>
                  <a:lnTo>
                    <a:pt x="336" y="418"/>
                  </a:lnTo>
                  <a:lnTo>
                    <a:pt x="325" y="432"/>
                  </a:lnTo>
                  <a:lnTo>
                    <a:pt x="317" y="437"/>
                  </a:lnTo>
                  <a:lnTo>
                    <a:pt x="327" y="437"/>
                  </a:lnTo>
                  <a:lnTo>
                    <a:pt x="341" y="420"/>
                  </a:lnTo>
                  <a:lnTo>
                    <a:pt x="346" y="430"/>
                  </a:lnTo>
                  <a:lnTo>
                    <a:pt x="332" y="442"/>
                  </a:lnTo>
                  <a:lnTo>
                    <a:pt x="341" y="442"/>
                  </a:lnTo>
                  <a:lnTo>
                    <a:pt x="343" y="444"/>
                  </a:lnTo>
                  <a:lnTo>
                    <a:pt x="348" y="451"/>
                  </a:lnTo>
                  <a:lnTo>
                    <a:pt x="341" y="468"/>
                  </a:lnTo>
                  <a:lnTo>
                    <a:pt x="343" y="484"/>
                  </a:lnTo>
                  <a:lnTo>
                    <a:pt x="358" y="491"/>
                  </a:lnTo>
                  <a:lnTo>
                    <a:pt x="369" y="496"/>
                  </a:lnTo>
                  <a:lnTo>
                    <a:pt x="379" y="501"/>
                  </a:lnTo>
                  <a:lnTo>
                    <a:pt x="403" y="491"/>
                  </a:lnTo>
                  <a:lnTo>
                    <a:pt x="400" y="489"/>
                  </a:lnTo>
                  <a:lnTo>
                    <a:pt x="410" y="484"/>
                  </a:lnTo>
                  <a:lnTo>
                    <a:pt x="405" y="491"/>
                  </a:lnTo>
                  <a:lnTo>
                    <a:pt x="407" y="494"/>
                  </a:lnTo>
                  <a:lnTo>
                    <a:pt x="414" y="494"/>
                  </a:lnTo>
                  <a:lnTo>
                    <a:pt x="417" y="501"/>
                  </a:lnTo>
                  <a:lnTo>
                    <a:pt x="419" y="503"/>
                  </a:lnTo>
                  <a:lnTo>
                    <a:pt x="424" y="498"/>
                  </a:lnTo>
                  <a:lnTo>
                    <a:pt x="452" y="484"/>
                  </a:lnTo>
                  <a:lnTo>
                    <a:pt x="466" y="484"/>
                  </a:lnTo>
                  <a:lnTo>
                    <a:pt x="485" y="477"/>
                  </a:lnTo>
                  <a:lnTo>
                    <a:pt x="492" y="468"/>
                  </a:lnTo>
                  <a:lnTo>
                    <a:pt x="509" y="449"/>
                  </a:lnTo>
                  <a:lnTo>
                    <a:pt x="526" y="432"/>
                  </a:lnTo>
                  <a:lnTo>
                    <a:pt x="540" y="413"/>
                  </a:lnTo>
                  <a:lnTo>
                    <a:pt x="547" y="406"/>
                  </a:lnTo>
                  <a:lnTo>
                    <a:pt x="563" y="394"/>
                  </a:lnTo>
                  <a:lnTo>
                    <a:pt x="571" y="390"/>
                  </a:lnTo>
                  <a:lnTo>
                    <a:pt x="585" y="371"/>
                  </a:lnTo>
                  <a:lnTo>
                    <a:pt x="597" y="354"/>
                  </a:lnTo>
                  <a:lnTo>
                    <a:pt x="608" y="338"/>
                  </a:lnTo>
                  <a:lnTo>
                    <a:pt x="618" y="323"/>
                  </a:lnTo>
                  <a:lnTo>
                    <a:pt x="618" y="309"/>
                  </a:lnTo>
                  <a:lnTo>
                    <a:pt x="620" y="297"/>
                  </a:lnTo>
                  <a:lnTo>
                    <a:pt x="623" y="283"/>
                  </a:lnTo>
                  <a:lnTo>
                    <a:pt x="627" y="269"/>
                  </a:lnTo>
                  <a:lnTo>
                    <a:pt x="625" y="257"/>
                  </a:lnTo>
                  <a:lnTo>
                    <a:pt x="620" y="248"/>
                  </a:lnTo>
                  <a:lnTo>
                    <a:pt x="613" y="238"/>
                  </a:lnTo>
                  <a:lnTo>
                    <a:pt x="604" y="229"/>
                  </a:lnTo>
                  <a:lnTo>
                    <a:pt x="608" y="208"/>
                  </a:lnTo>
                  <a:lnTo>
                    <a:pt x="604" y="210"/>
                  </a:lnTo>
                  <a:lnTo>
                    <a:pt x="597" y="205"/>
                  </a:lnTo>
                  <a:lnTo>
                    <a:pt x="597" y="212"/>
                  </a:lnTo>
                  <a:lnTo>
                    <a:pt x="592" y="208"/>
                  </a:lnTo>
                  <a:lnTo>
                    <a:pt x="592" y="193"/>
                  </a:lnTo>
                  <a:lnTo>
                    <a:pt x="585" y="177"/>
                  </a:lnTo>
                  <a:lnTo>
                    <a:pt x="587" y="172"/>
                  </a:lnTo>
                  <a:lnTo>
                    <a:pt x="582" y="167"/>
                  </a:lnTo>
                  <a:lnTo>
                    <a:pt x="573" y="158"/>
                  </a:lnTo>
                  <a:lnTo>
                    <a:pt x="554" y="144"/>
                  </a:lnTo>
                  <a:lnTo>
                    <a:pt x="554" y="125"/>
                  </a:lnTo>
                  <a:lnTo>
                    <a:pt x="552" y="111"/>
                  </a:lnTo>
                  <a:lnTo>
                    <a:pt x="552" y="97"/>
                  </a:lnTo>
                  <a:lnTo>
                    <a:pt x="552" y="80"/>
                  </a:lnTo>
                  <a:lnTo>
                    <a:pt x="549" y="73"/>
                  </a:lnTo>
                  <a:lnTo>
                    <a:pt x="540" y="63"/>
                  </a:lnTo>
                  <a:lnTo>
                    <a:pt x="530" y="66"/>
                  </a:lnTo>
                  <a:lnTo>
                    <a:pt x="528" y="52"/>
                  </a:lnTo>
                  <a:lnTo>
                    <a:pt x="528" y="40"/>
                  </a:lnTo>
                  <a:lnTo>
                    <a:pt x="526" y="23"/>
                  </a:lnTo>
                  <a:lnTo>
                    <a:pt x="523" y="14"/>
                  </a:lnTo>
                  <a:lnTo>
                    <a:pt x="521" y="4"/>
                  </a:lnTo>
                  <a:lnTo>
                    <a:pt x="518" y="0"/>
                  </a:lnTo>
                  <a:lnTo>
                    <a:pt x="509" y="16"/>
                  </a:lnTo>
                  <a:lnTo>
                    <a:pt x="507" y="23"/>
                  </a:lnTo>
                  <a:lnTo>
                    <a:pt x="502" y="33"/>
                  </a:lnTo>
                  <a:lnTo>
                    <a:pt x="504" y="35"/>
                  </a:lnTo>
                  <a:lnTo>
                    <a:pt x="500" y="42"/>
                  </a:lnTo>
                  <a:lnTo>
                    <a:pt x="500" y="52"/>
                  </a:lnTo>
                  <a:lnTo>
                    <a:pt x="497" y="52"/>
                  </a:lnTo>
                  <a:lnTo>
                    <a:pt x="495" y="66"/>
                  </a:lnTo>
                  <a:lnTo>
                    <a:pt x="492" y="80"/>
                  </a:lnTo>
                  <a:lnTo>
                    <a:pt x="483" y="101"/>
                  </a:lnTo>
                  <a:lnTo>
                    <a:pt x="471" y="120"/>
                  </a:lnTo>
                  <a:lnTo>
                    <a:pt x="459" y="123"/>
                  </a:lnTo>
                  <a:lnTo>
                    <a:pt x="450" y="113"/>
                  </a:lnTo>
                  <a:lnTo>
                    <a:pt x="433" y="101"/>
                  </a:lnTo>
                  <a:lnTo>
                    <a:pt x="417" y="92"/>
                  </a:lnTo>
                  <a:lnTo>
                    <a:pt x="407" y="82"/>
                  </a:lnTo>
                  <a:lnTo>
                    <a:pt x="398" y="70"/>
                  </a:lnTo>
                  <a:lnTo>
                    <a:pt x="410" y="54"/>
                  </a:lnTo>
                  <a:lnTo>
                    <a:pt x="414" y="42"/>
                  </a:lnTo>
                  <a:lnTo>
                    <a:pt x="417" y="44"/>
                  </a:lnTo>
                  <a:lnTo>
                    <a:pt x="422" y="40"/>
                  </a:lnTo>
                  <a:lnTo>
                    <a:pt x="429" y="28"/>
                  </a:lnTo>
                  <a:lnTo>
                    <a:pt x="422" y="23"/>
                  </a:lnTo>
                  <a:lnTo>
                    <a:pt x="414" y="30"/>
                  </a:lnTo>
                  <a:lnTo>
                    <a:pt x="412" y="26"/>
                  </a:lnTo>
                  <a:lnTo>
                    <a:pt x="407" y="26"/>
                  </a:lnTo>
                  <a:lnTo>
                    <a:pt x="410" y="23"/>
                  </a:lnTo>
                  <a:lnTo>
                    <a:pt x="395" y="26"/>
                  </a:lnTo>
                  <a:lnTo>
                    <a:pt x="386" y="23"/>
                  </a:lnTo>
                  <a:lnTo>
                    <a:pt x="379" y="18"/>
                  </a:lnTo>
                  <a:lnTo>
                    <a:pt x="367" y="11"/>
                  </a:lnTo>
                  <a:close/>
                </a:path>
              </a:pathLst>
            </a:custGeom>
            <a:solidFill>
              <a:srgbClr val="E1E1E1"/>
            </a:solidFill>
            <a:ln w="3175">
              <a:solidFill>
                <a:srgbClr val="000000"/>
              </a:solidFill>
              <a:round/>
              <a:headEnd/>
              <a:tailEnd/>
            </a:ln>
          </p:spPr>
          <p:txBody>
            <a:bodyPr/>
            <a:lstStyle/>
            <a:p>
              <a:endParaRPr lang="en-US"/>
            </a:p>
          </p:txBody>
        </p:sp>
        <p:sp>
          <p:nvSpPr>
            <p:cNvPr id="41177" name="Freeform 4039"/>
            <p:cNvSpPr>
              <a:spLocks/>
            </p:cNvSpPr>
            <p:nvPr/>
          </p:nvSpPr>
          <p:spPr bwMode="auto">
            <a:xfrm>
              <a:off x="4844" y="3549"/>
              <a:ext cx="68" cy="61"/>
            </a:xfrm>
            <a:custGeom>
              <a:avLst/>
              <a:gdLst>
                <a:gd name="T0" fmla="*/ 1379 w 62"/>
                <a:gd name="T1" fmla="*/ 235250 h 50"/>
                <a:gd name="T2" fmla="*/ 415 w 62"/>
                <a:gd name="T3" fmla="*/ 311597 h 50"/>
                <a:gd name="T4" fmla="*/ 0 w 62"/>
                <a:gd name="T5" fmla="*/ 285781 h 50"/>
                <a:gd name="T6" fmla="*/ 0 w 62"/>
                <a:gd name="T7" fmla="*/ 268157 h 50"/>
                <a:gd name="T8" fmla="*/ 0 w 62"/>
                <a:gd name="T9" fmla="*/ 168162 h 50"/>
                <a:gd name="T10" fmla="*/ 2 w 62"/>
                <a:gd name="T11" fmla="*/ 168162 h 50"/>
                <a:gd name="T12" fmla="*/ 5 w 62"/>
                <a:gd name="T13" fmla="*/ 168162 h 50"/>
                <a:gd name="T14" fmla="*/ 415 w 62"/>
                <a:gd name="T15" fmla="*/ 92608 h 50"/>
                <a:gd name="T16" fmla="*/ 415 w 62"/>
                <a:gd name="T17" fmla="*/ 20217 h 50"/>
                <a:gd name="T18" fmla="*/ 658 w 62"/>
                <a:gd name="T19" fmla="*/ 0 h 50"/>
                <a:gd name="T20" fmla="*/ 1512 w 62"/>
                <a:gd name="T21" fmla="*/ 30091 h 50"/>
                <a:gd name="T22" fmla="*/ 2187 w 62"/>
                <a:gd name="T23" fmla="*/ 63391 h 50"/>
                <a:gd name="T24" fmla="*/ 2537 w 62"/>
                <a:gd name="T25" fmla="*/ 20217 h 50"/>
                <a:gd name="T26" fmla="*/ 3662 w 62"/>
                <a:gd name="T27" fmla="*/ 20217 h 50"/>
                <a:gd name="T28" fmla="*/ 2783 w 62"/>
                <a:gd name="T29" fmla="*/ 147676 h 50"/>
                <a:gd name="T30" fmla="*/ 2603 w 62"/>
                <a:gd name="T31" fmla="*/ 147676 h 50"/>
                <a:gd name="T32" fmla="*/ 1512 w 62"/>
                <a:gd name="T33" fmla="*/ 268157 h 50"/>
                <a:gd name="T34" fmla="*/ 1640 w 62"/>
                <a:gd name="T35" fmla="*/ 235250 h 50"/>
                <a:gd name="T36" fmla="*/ 1512 w 62"/>
                <a:gd name="T37" fmla="*/ 235250 h 50"/>
                <a:gd name="T38" fmla="*/ 1379 w 62"/>
                <a:gd name="T39" fmla="*/ 235250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2"/>
                <a:gd name="T61" fmla="*/ 0 h 50"/>
                <a:gd name="T62" fmla="*/ 62 w 62"/>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2" h="50">
                  <a:moveTo>
                    <a:pt x="24" y="38"/>
                  </a:moveTo>
                  <a:lnTo>
                    <a:pt x="7" y="50"/>
                  </a:lnTo>
                  <a:lnTo>
                    <a:pt x="0" y="45"/>
                  </a:lnTo>
                  <a:lnTo>
                    <a:pt x="0" y="43"/>
                  </a:lnTo>
                  <a:lnTo>
                    <a:pt x="0" y="26"/>
                  </a:lnTo>
                  <a:lnTo>
                    <a:pt x="2" y="26"/>
                  </a:lnTo>
                  <a:lnTo>
                    <a:pt x="5" y="26"/>
                  </a:lnTo>
                  <a:lnTo>
                    <a:pt x="7" y="14"/>
                  </a:lnTo>
                  <a:lnTo>
                    <a:pt x="7" y="3"/>
                  </a:lnTo>
                  <a:lnTo>
                    <a:pt x="12" y="0"/>
                  </a:lnTo>
                  <a:lnTo>
                    <a:pt x="26" y="5"/>
                  </a:lnTo>
                  <a:lnTo>
                    <a:pt x="38" y="10"/>
                  </a:lnTo>
                  <a:lnTo>
                    <a:pt x="43" y="3"/>
                  </a:lnTo>
                  <a:lnTo>
                    <a:pt x="62" y="3"/>
                  </a:lnTo>
                  <a:lnTo>
                    <a:pt x="47" y="24"/>
                  </a:lnTo>
                  <a:lnTo>
                    <a:pt x="45" y="24"/>
                  </a:lnTo>
                  <a:lnTo>
                    <a:pt x="26" y="43"/>
                  </a:lnTo>
                  <a:lnTo>
                    <a:pt x="28" y="38"/>
                  </a:lnTo>
                  <a:lnTo>
                    <a:pt x="26" y="38"/>
                  </a:lnTo>
                  <a:lnTo>
                    <a:pt x="24" y="38"/>
                  </a:lnTo>
                  <a:close/>
                </a:path>
              </a:pathLst>
            </a:custGeom>
            <a:solidFill>
              <a:srgbClr val="E1E1E1"/>
            </a:solidFill>
            <a:ln w="3175">
              <a:solidFill>
                <a:srgbClr val="000000"/>
              </a:solidFill>
              <a:round/>
              <a:headEnd/>
              <a:tailEnd/>
            </a:ln>
          </p:spPr>
          <p:txBody>
            <a:bodyPr/>
            <a:lstStyle/>
            <a:p>
              <a:endParaRPr lang="en-US"/>
            </a:p>
          </p:txBody>
        </p:sp>
        <p:sp>
          <p:nvSpPr>
            <p:cNvPr id="41178" name="Freeform 4040"/>
            <p:cNvSpPr>
              <a:spLocks/>
            </p:cNvSpPr>
            <p:nvPr/>
          </p:nvSpPr>
          <p:spPr bwMode="auto">
            <a:xfrm>
              <a:off x="5597" y="3031"/>
              <a:ext cx="21" cy="18"/>
            </a:xfrm>
            <a:custGeom>
              <a:avLst/>
              <a:gdLst>
                <a:gd name="T0" fmla="*/ 1544 w 19"/>
                <a:gd name="T1" fmla="*/ 717810 h 14"/>
                <a:gd name="T2" fmla="*/ 0 w 19"/>
                <a:gd name="T3" fmla="*/ 895560 h 14"/>
                <a:gd name="T4" fmla="*/ 0 w 19"/>
                <a:gd name="T5" fmla="*/ 434231 h 14"/>
                <a:gd name="T6" fmla="*/ 1144 w 19"/>
                <a:gd name="T7" fmla="*/ 0 h 14"/>
                <a:gd name="T8" fmla="*/ 1544 w 19"/>
                <a:gd name="T9" fmla="*/ 717810 h 14"/>
                <a:gd name="T10" fmla="*/ 0 60000 65536"/>
                <a:gd name="T11" fmla="*/ 0 60000 65536"/>
                <a:gd name="T12" fmla="*/ 0 60000 65536"/>
                <a:gd name="T13" fmla="*/ 0 60000 65536"/>
                <a:gd name="T14" fmla="*/ 0 60000 65536"/>
                <a:gd name="T15" fmla="*/ 0 w 19"/>
                <a:gd name="T16" fmla="*/ 0 h 14"/>
                <a:gd name="T17" fmla="*/ 19 w 19"/>
                <a:gd name="T18" fmla="*/ 14 h 14"/>
              </a:gdLst>
              <a:ahLst/>
              <a:cxnLst>
                <a:cxn ang="T10">
                  <a:pos x="T0" y="T1"/>
                </a:cxn>
                <a:cxn ang="T11">
                  <a:pos x="T2" y="T3"/>
                </a:cxn>
                <a:cxn ang="T12">
                  <a:pos x="T4" y="T5"/>
                </a:cxn>
                <a:cxn ang="T13">
                  <a:pos x="T6" y="T7"/>
                </a:cxn>
                <a:cxn ang="T14">
                  <a:pos x="T8" y="T9"/>
                </a:cxn>
              </a:cxnLst>
              <a:rect l="T15" t="T16" r="T17" b="T18"/>
              <a:pathLst>
                <a:path w="19" h="14">
                  <a:moveTo>
                    <a:pt x="19" y="12"/>
                  </a:moveTo>
                  <a:lnTo>
                    <a:pt x="0" y="14"/>
                  </a:lnTo>
                  <a:lnTo>
                    <a:pt x="0" y="7"/>
                  </a:lnTo>
                  <a:lnTo>
                    <a:pt x="14" y="0"/>
                  </a:lnTo>
                  <a:lnTo>
                    <a:pt x="19" y="12"/>
                  </a:lnTo>
                  <a:close/>
                </a:path>
              </a:pathLst>
            </a:custGeom>
            <a:solidFill>
              <a:srgbClr val="E1E1E1"/>
            </a:solidFill>
            <a:ln w="3175">
              <a:solidFill>
                <a:srgbClr val="000000"/>
              </a:solidFill>
              <a:round/>
              <a:headEnd/>
              <a:tailEnd/>
            </a:ln>
          </p:spPr>
          <p:txBody>
            <a:bodyPr/>
            <a:lstStyle/>
            <a:p>
              <a:endParaRPr lang="en-US"/>
            </a:p>
          </p:txBody>
        </p:sp>
        <p:sp>
          <p:nvSpPr>
            <p:cNvPr id="41179" name="Freeform 4041"/>
            <p:cNvSpPr>
              <a:spLocks/>
            </p:cNvSpPr>
            <p:nvPr/>
          </p:nvSpPr>
          <p:spPr bwMode="auto">
            <a:xfrm>
              <a:off x="5625" y="3008"/>
              <a:ext cx="22" cy="14"/>
            </a:xfrm>
            <a:custGeom>
              <a:avLst/>
              <a:gdLst>
                <a:gd name="T0" fmla="*/ 120 w 21"/>
                <a:gd name="T1" fmla="*/ 6599 h 12"/>
                <a:gd name="T2" fmla="*/ 152 w 21"/>
                <a:gd name="T3" fmla="*/ 0 h 12"/>
                <a:gd name="T4" fmla="*/ 0 w 21"/>
                <a:gd name="T5" fmla="*/ 6599 h 12"/>
                <a:gd name="T6" fmla="*/ 0 w 21"/>
                <a:gd name="T7" fmla="*/ 10649 h 12"/>
                <a:gd name="T8" fmla="*/ 120 w 21"/>
                <a:gd name="T9" fmla="*/ 6599 h 12"/>
                <a:gd name="T10" fmla="*/ 0 60000 65536"/>
                <a:gd name="T11" fmla="*/ 0 60000 65536"/>
                <a:gd name="T12" fmla="*/ 0 60000 65536"/>
                <a:gd name="T13" fmla="*/ 0 60000 65536"/>
                <a:gd name="T14" fmla="*/ 0 60000 65536"/>
                <a:gd name="T15" fmla="*/ 0 w 21"/>
                <a:gd name="T16" fmla="*/ 0 h 12"/>
                <a:gd name="T17" fmla="*/ 21 w 21"/>
                <a:gd name="T18" fmla="*/ 12 h 12"/>
              </a:gdLst>
              <a:ahLst/>
              <a:cxnLst>
                <a:cxn ang="T10">
                  <a:pos x="T0" y="T1"/>
                </a:cxn>
                <a:cxn ang="T11">
                  <a:pos x="T2" y="T3"/>
                </a:cxn>
                <a:cxn ang="T12">
                  <a:pos x="T4" y="T5"/>
                </a:cxn>
                <a:cxn ang="T13">
                  <a:pos x="T6" y="T7"/>
                </a:cxn>
                <a:cxn ang="T14">
                  <a:pos x="T8" y="T9"/>
                </a:cxn>
              </a:cxnLst>
              <a:rect l="T15" t="T16" r="T17" b="T18"/>
              <a:pathLst>
                <a:path w="21" h="12">
                  <a:moveTo>
                    <a:pt x="16" y="7"/>
                  </a:moveTo>
                  <a:lnTo>
                    <a:pt x="21" y="0"/>
                  </a:lnTo>
                  <a:lnTo>
                    <a:pt x="0" y="7"/>
                  </a:lnTo>
                  <a:lnTo>
                    <a:pt x="0" y="12"/>
                  </a:lnTo>
                  <a:lnTo>
                    <a:pt x="16" y="7"/>
                  </a:lnTo>
                  <a:close/>
                </a:path>
              </a:pathLst>
            </a:custGeom>
            <a:solidFill>
              <a:srgbClr val="E1E1E1"/>
            </a:solidFill>
            <a:ln w="3175">
              <a:solidFill>
                <a:srgbClr val="000000"/>
              </a:solidFill>
              <a:round/>
              <a:headEnd/>
              <a:tailEnd/>
            </a:ln>
          </p:spPr>
          <p:txBody>
            <a:bodyPr/>
            <a:lstStyle/>
            <a:p>
              <a:endParaRPr lang="en-US"/>
            </a:p>
          </p:txBody>
        </p:sp>
        <p:sp>
          <p:nvSpPr>
            <p:cNvPr id="41180" name="Freeform 4042"/>
            <p:cNvSpPr>
              <a:spLocks/>
            </p:cNvSpPr>
            <p:nvPr/>
          </p:nvSpPr>
          <p:spPr bwMode="auto">
            <a:xfrm>
              <a:off x="5355" y="3096"/>
              <a:ext cx="39" cy="43"/>
            </a:xfrm>
            <a:custGeom>
              <a:avLst/>
              <a:gdLst>
                <a:gd name="T0" fmla="*/ 4030 w 35"/>
                <a:gd name="T1" fmla="*/ 299222 h 35"/>
                <a:gd name="T2" fmla="*/ 3246 w 35"/>
                <a:gd name="T3" fmla="*/ 299222 h 35"/>
                <a:gd name="T4" fmla="*/ 1889 w 35"/>
                <a:gd name="T5" fmla="*/ 178264 h 35"/>
                <a:gd name="T6" fmla="*/ 4 w 35"/>
                <a:gd name="T7" fmla="*/ 78246 h 35"/>
                <a:gd name="T8" fmla="*/ 0 w 35"/>
                <a:gd name="T9" fmla="*/ 0 h 35"/>
                <a:gd name="T10" fmla="*/ 986 w 35"/>
                <a:gd name="T11" fmla="*/ 63689 h 35"/>
                <a:gd name="T12" fmla="*/ 2215 w 35"/>
                <a:gd name="T13" fmla="*/ 143817 h 35"/>
                <a:gd name="T14" fmla="*/ 3246 w 35"/>
                <a:gd name="T15" fmla="*/ 219010 h 35"/>
                <a:gd name="T16" fmla="*/ 4030 w 35"/>
                <a:gd name="T17" fmla="*/ 299222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35"/>
                <a:gd name="T29" fmla="*/ 35 w 35"/>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35">
                  <a:moveTo>
                    <a:pt x="35" y="35"/>
                  </a:moveTo>
                  <a:lnTo>
                    <a:pt x="28" y="35"/>
                  </a:lnTo>
                  <a:lnTo>
                    <a:pt x="16" y="21"/>
                  </a:lnTo>
                  <a:lnTo>
                    <a:pt x="4" y="9"/>
                  </a:lnTo>
                  <a:lnTo>
                    <a:pt x="0" y="0"/>
                  </a:lnTo>
                  <a:lnTo>
                    <a:pt x="9" y="7"/>
                  </a:lnTo>
                  <a:lnTo>
                    <a:pt x="19" y="16"/>
                  </a:lnTo>
                  <a:lnTo>
                    <a:pt x="28" y="26"/>
                  </a:lnTo>
                  <a:lnTo>
                    <a:pt x="35" y="35"/>
                  </a:lnTo>
                  <a:close/>
                </a:path>
              </a:pathLst>
            </a:custGeom>
            <a:solidFill>
              <a:srgbClr val="E1E1E1"/>
            </a:solidFill>
            <a:ln w="3175">
              <a:solidFill>
                <a:srgbClr val="000000"/>
              </a:solidFill>
              <a:round/>
              <a:headEnd/>
              <a:tailEnd/>
            </a:ln>
          </p:spPr>
          <p:txBody>
            <a:bodyPr/>
            <a:lstStyle/>
            <a:p>
              <a:endParaRPr lang="en-US"/>
            </a:p>
          </p:txBody>
        </p:sp>
        <p:sp>
          <p:nvSpPr>
            <p:cNvPr id="41181" name="Freeform 4043"/>
            <p:cNvSpPr>
              <a:spLocks/>
            </p:cNvSpPr>
            <p:nvPr/>
          </p:nvSpPr>
          <p:spPr bwMode="auto">
            <a:xfrm>
              <a:off x="5129" y="3543"/>
              <a:ext cx="198" cy="132"/>
            </a:xfrm>
            <a:custGeom>
              <a:avLst/>
              <a:gdLst>
                <a:gd name="T0" fmla="*/ 15890 w 177"/>
                <a:gd name="T1" fmla="*/ 584825 h 107"/>
                <a:gd name="T2" fmla="*/ 15322 w 177"/>
                <a:gd name="T3" fmla="*/ 492322 h 107"/>
                <a:gd name="T4" fmla="*/ 14915 w 177"/>
                <a:gd name="T5" fmla="*/ 492322 h 107"/>
                <a:gd name="T6" fmla="*/ 14376 w 177"/>
                <a:gd name="T7" fmla="*/ 514066 h 107"/>
                <a:gd name="T8" fmla="*/ 15322 w 177"/>
                <a:gd name="T9" fmla="*/ 613865 h 107"/>
                <a:gd name="T10" fmla="*/ 13430 w 177"/>
                <a:gd name="T11" fmla="*/ 658834 h 107"/>
                <a:gd name="T12" fmla="*/ 12467 w 177"/>
                <a:gd name="T13" fmla="*/ 658834 h 107"/>
                <a:gd name="T14" fmla="*/ 12006 w 177"/>
                <a:gd name="T15" fmla="*/ 737975 h 107"/>
                <a:gd name="T16" fmla="*/ 11351 w 177"/>
                <a:gd name="T17" fmla="*/ 798716 h 107"/>
                <a:gd name="T18" fmla="*/ 11145 w 177"/>
                <a:gd name="T19" fmla="*/ 798716 h 107"/>
                <a:gd name="T20" fmla="*/ 8492 w 177"/>
                <a:gd name="T21" fmla="*/ 974524 h 107"/>
                <a:gd name="T22" fmla="*/ 3498 w 177"/>
                <a:gd name="T23" fmla="*/ 1100655 h 107"/>
                <a:gd name="T24" fmla="*/ 2479 w 177"/>
                <a:gd name="T25" fmla="*/ 1080119 h 107"/>
                <a:gd name="T26" fmla="*/ 912 w 177"/>
                <a:gd name="T27" fmla="*/ 1049744 h 107"/>
                <a:gd name="T28" fmla="*/ 0 w 177"/>
                <a:gd name="T29" fmla="*/ 1030888 h 107"/>
                <a:gd name="T30" fmla="*/ 2 w 177"/>
                <a:gd name="T31" fmla="*/ 1002666 h 107"/>
                <a:gd name="T32" fmla="*/ 0 w 177"/>
                <a:gd name="T33" fmla="*/ 974524 h 107"/>
                <a:gd name="T34" fmla="*/ 1141 w 177"/>
                <a:gd name="T35" fmla="*/ 924315 h 107"/>
                <a:gd name="T36" fmla="*/ 1427 w 177"/>
                <a:gd name="T37" fmla="*/ 910399 h 107"/>
                <a:gd name="T38" fmla="*/ 2216 w 177"/>
                <a:gd name="T39" fmla="*/ 890033 h 107"/>
                <a:gd name="T40" fmla="*/ 3127 w 177"/>
                <a:gd name="T41" fmla="*/ 798716 h 107"/>
                <a:gd name="T42" fmla="*/ 4207 w 177"/>
                <a:gd name="T43" fmla="*/ 782347 h 107"/>
                <a:gd name="T44" fmla="*/ 5477 w 177"/>
                <a:gd name="T45" fmla="*/ 737975 h 107"/>
                <a:gd name="T46" fmla="*/ 8207 w 177"/>
                <a:gd name="T47" fmla="*/ 634175 h 107"/>
                <a:gd name="T48" fmla="*/ 9181 w 177"/>
                <a:gd name="T49" fmla="*/ 613865 h 107"/>
                <a:gd name="T50" fmla="*/ 12909 w 177"/>
                <a:gd name="T51" fmla="*/ 492322 h 107"/>
                <a:gd name="T52" fmla="*/ 14876 w 177"/>
                <a:gd name="T53" fmla="*/ 425424 h 107"/>
                <a:gd name="T54" fmla="*/ 17116 w 177"/>
                <a:gd name="T55" fmla="*/ 322418 h 107"/>
                <a:gd name="T56" fmla="*/ 16537 w 177"/>
                <a:gd name="T57" fmla="*/ 322418 h 107"/>
                <a:gd name="T58" fmla="*/ 18499 w 177"/>
                <a:gd name="T59" fmla="*/ 226595 h 107"/>
                <a:gd name="T60" fmla="*/ 22225 w 177"/>
                <a:gd name="T61" fmla="*/ 0 h 107"/>
                <a:gd name="T62" fmla="*/ 23342 w 177"/>
                <a:gd name="T63" fmla="*/ 0 h 107"/>
                <a:gd name="T64" fmla="*/ 22561 w 177"/>
                <a:gd name="T65" fmla="*/ 48883 h 107"/>
                <a:gd name="T66" fmla="*/ 22225 w 177"/>
                <a:gd name="T67" fmla="*/ 124886 h 107"/>
                <a:gd name="T68" fmla="*/ 24331 w 177"/>
                <a:gd name="T69" fmla="*/ 82060 h 107"/>
                <a:gd name="T70" fmla="*/ 23960 w 177"/>
                <a:gd name="T71" fmla="*/ 101233 h 107"/>
                <a:gd name="T72" fmla="*/ 24331 w 177"/>
                <a:gd name="T73" fmla="*/ 124886 h 107"/>
                <a:gd name="T74" fmla="*/ 23960 w 177"/>
                <a:gd name="T75" fmla="*/ 124886 h 107"/>
                <a:gd name="T76" fmla="*/ 24459 w 177"/>
                <a:gd name="T77" fmla="*/ 124886 h 107"/>
                <a:gd name="T78" fmla="*/ 23524 w 177"/>
                <a:gd name="T79" fmla="*/ 190061 h 107"/>
                <a:gd name="T80" fmla="*/ 20879 w 177"/>
                <a:gd name="T81" fmla="*/ 322418 h 107"/>
                <a:gd name="T82" fmla="*/ 18499 w 177"/>
                <a:gd name="T83" fmla="*/ 466349 h 107"/>
                <a:gd name="T84" fmla="*/ 17116 w 177"/>
                <a:gd name="T85" fmla="*/ 492322 h 107"/>
                <a:gd name="T86" fmla="*/ 17116 w 177"/>
                <a:gd name="T87" fmla="*/ 534055 h 107"/>
                <a:gd name="T88" fmla="*/ 15890 w 177"/>
                <a:gd name="T89" fmla="*/ 534055 h 107"/>
                <a:gd name="T90" fmla="*/ 17116 w 177"/>
                <a:gd name="T91" fmla="*/ 569740 h 107"/>
                <a:gd name="T92" fmla="*/ 17116 w 177"/>
                <a:gd name="T93" fmla="*/ 613865 h 107"/>
                <a:gd name="T94" fmla="*/ 15890 w 177"/>
                <a:gd name="T95" fmla="*/ 584825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7"/>
                <a:gd name="T145" fmla="*/ 0 h 107"/>
                <a:gd name="T146" fmla="*/ 177 w 177"/>
                <a:gd name="T147" fmla="*/ 107 h 10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7" h="107">
                  <a:moveTo>
                    <a:pt x="115" y="57"/>
                  </a:moveTo>
                  <a:lnTo>
                    <a:pt x="111" y="48"/>
                  </a:lnTo>
                  <a:lnTo>
                    <a:pt x="108" y="48"/>
                  </a:lnTo>
                  <a:lnTo>
                    <a:pt x="104" y="50"/>
                  </a:lnTo>
                  <a:lnTo>
                    <a:pt x="111" y="60"/>
                  </a:lnTo>
                  <a:lnTo>
                    <a:pt x="97" y="64"/>
                  </a:lnTo>
                  <a:lnTo>
                    <a:pt x="89" y="64"/>
                  </a:lnTo>
                  <a:lnTo>
                    <a:pt x="87" y="71"/>
                  </a:lnTo>
                  <a:lnTo>
                    <a:pt x="82" y="78"/>
                  </a:lnTo>
                  <a:lnTo>
                    <a:pt x="80" y="78"/>
                  </a:lnTo>
                  <a:lnTo>
                    <a:pt x="61" y="95"/>
                  </a:lnTo>
                  <a:lnTo>
                    <a:pt x="26" y="107"/>
                  </a:lnTo>
                  <a:lnTo>
                    <a:pt x="18" y="105"/>
                  </a:lnTo>
                  <a:lnTo>
                    <a:pt x="7" y="102"/>
                  </a:lnTo>
                  <a:lnTo>
                    <a:pt x="0" y="100"/>
                  </a:lnTo>
                  <a:lnTo>
                    <a:pt x="2" y="97"/>
                  </a:lnTo>
                  <a:lnTo>
                    <a:pt x="0" y="95"/>
                  </a:lnTo>
                  <a:lnTo>
                    <a:pt x="9" y="90"/>
                  </a:lnTo>
                  <a:lnTo>
                    <a:pt x="11" y="88"/>
                  </a:lnTo>
                  <a:lnTo>
                    <a:pt x="16" y="86"/>
                  </a:lnTo>
                  <a:lnTo>
                    <a:pt x="23" y="78"/>
                  </a:lnTo>
                  <a:lnTo>
                    <a:pt x="30" y="76"/>
                  </a:lnTo>
                  <a:lnTo>
                    <a:pt x="40" y="71"/>
                  </a:lnTo>
                  <a:lnTo>
                    <a:pt x="59" y="62"/>
                  </a:lnTo>
                  <a:lnTo>
                    <a:pt x="66" y="60"/>
                  </a:lnTo>
                  <a:lnTo>
                    <a:pt x="94" y="48"/>
                  </a:lnTo>
                  <a:lnTo>
                    <a:pt x="106" y="41"/>
                  </a:lnTo>
                  <a:lnTo>
                    <a:pt x="123" y="31"/>
                  </a:lnTo>
                  <a:lnTo>
                    <a:pt x="118" y="31"/>
                  </a:lnTo>
                  <a:lnTo>
                    <a:pt x="132" y="22"/>
                  </a:lnTo>
                  <a:lnTo>
                    <a:pt x="160" y="0"/>
                  </a:lnTo>
                  <a:lnTo>
                    <a:pt x="168" y="0"/>
                  </a:lnTo>
                  <a:lnTo>
                    <a:pt x="163" y="5"/>
                  </a:lnTo>
                  <a:lnTo>
                    <a:pt x="160" y="12"/>
                  </a:lnTo>
                  <a:lnTo>
                    <a:pt x="175" y="8"/>
                  </a:lnTo>
                  <a:lnTo>
                    <a:pt x="172" y="10"/>
                  </a:lnTo>
                  <a:lnTo>
                    <a:pt x="175" y="12"/>
                  </a:lnTo>
                  <a:lnTo>
                    <a:pt x="172" y="12"/>
                  </a:lnTo>
                  <a:lnTo>
                    <a:pt x="177" y="12"/>
                  </a:lnTo>
                  <a:lnTo>
                    <a:pt x="170" y="19"/>
                  </a:lnTo>
                  <a:lnTo>
                    <a:pt x="151" y="31"/>
                  </a:lnTo>
                  <a:lnTo>
                    <a:pt x="132" y="45"/>
                  </a:lnTo>
                  <a:lnTo>
                    <a:pt x="123" y="48"/>
                  </a:lnTo>
                  <a:lnTo>
                    <a:pt x="123" y="52"/>
                  </a:lnTo>
                  <a:lnTo>
                    <a:pt x="115" y="52"/>
                  </a:lnTo>
                  <a:lnTo>
                    <a:pt x="123" y="55"/>
                  </a:lnTo>
                  <a:lnTo>
                    <a:pt x="123" y="60"/>
                  </a:lnTo>
                  <a:lnTo>
                    <a:pt x="115" y="57"/>
                  </a:lnTo>
                  <a:close/>
                </a:path>
              </a:pathLst>
            </a:custGeom>
            <a:solidFill>
              <a:srgbClr val="E1E1E1"/>
            </a:solidFill>
            <a:ln w="3175">
              <a:solidFill>
                <a:srgbClr val="000000"/>
              </a:solidFill>
              <a:round/>
              <a:headEnd/>
              <a:tailEnd/>
            </a:ln>
          </p:spPr>
          <p:txBody>
            <a:bodyPr/>
            <a:lstStyle/>
            <a:p>
              <a:endParaRPr lang="en-US"/>
            </a:p>
          </p:txBody>
        </p:sp>
        <p:sp>
          <p:nvSpPr>
            <p:cNvPr id="41182" name="Freeform 4044"/>
            <p:cNvSpPr>
              <a:spLocks/>
            </p:cNvSpPr>
            <p:nvPr/>
          </p:nvSpPr>
          <p:spPr bwMode="auto">
            <a:xfrm>
              <a:off x="5333" y="3409"/>
              <a:ext cx="113" cy="157"/>
            </a:xfrm>
            <a:custGeom>
              <a:avLst/>
              <a:gdLst>
                <a:gd name="T0" fmla="*/ 1604 w 101"/>
                <a:gd name="T1" fmla="*/ 962022 h 127"/>
                <a:gd name="T2" fmla="*/ 2514 w 101"/>
                <a:gd name="T3" fmla="*/ 1059426 h 127"/>
                <a:gd name="T4" fmla="*/ 3147 w 101"/>
                <a:gd name="T5" fmla="*/ 1145849 h 127"/>
                <a:gd name="T6" fmla="*/ 0 w 101"/>
                <a:gd name="T7" fmla="*/ 1387850 h 127"/>
                <a:gd name="T8" fmla="*/ 4 w 101"/>
                <a:gd name="T9" fmla="*/ 1436119 h 127"/>
                <a:gd name="T10" fmla="*/ 3521 w 101"/>
                <a:gd name="T11" fmla="*/ 1279310 h 127"/>
                <a:gd name="T12" fmla="*/ 6592 w 101"/>
                <a:gd name="T13" fmla="*/ 1145849 h 127"/>
                <a:gd name="T14" fmla="*/ 8251 w 101"/>
                <a:gd name="T15" fmla="*/ 989389 h 127"/>
                <a:gd name="T16" fmla="*/ 10430 w 101"/>
                <a:gd name="T17" fmla="*/ 926897 h 127"/>
                <a:gd name="T18" fmla="*/ 11555 w 101"/>
                <a:gd name="T19" fmla="*/ 851446 h 127"/>
                <a:gd name="T20" fmla="*/ 14117 w 101"/>
                <a:gd name="T21" fmla="*/ 629496 h 127"/>
                <a:gd name="T22" fmla="*/ 13967 w 101"/>
                <a:gd name="T23" fmla="*/ 629496 h 127"/>
                <a:gd name="T24" fmla="*/ 11555 w 101"/>
                <a:gd name="T25" fmla="*/ 688749 h 127"/>
                <a:gd name="T26" fmla="*/ 9231 w 101"/>
                <a:gd name="T27" fmla="*/ 614903 h 127"/>
                <a:gd name="T28" fmla="*/ 9794 w 101"/>
                <a:gd name="T29" fmla="*/ 430640 h 127"/>
                <a:gd name="T30" fmla="*/ 9086 w 101"/>
                <a:gd name="T31" fmla="*/ 532366 h 127"/>
                <a:gd name="T32" fmla="*/ 7725 w 101"/>
                <a:gd name="T33" fmla="*/ 473359 h 127"/>
                <a:gd name="T34" fmla="*/ 8251 w 101"/>
                <a:gd name="T35" fmla="*/ 430640 h 127"/>
                <a:gd name="T36" fmla="*/ 9086 w 101"/>
                <a:gd name="T37" fmla="*/ 259690 h 127"/>
                <a:gd name="T38" fmla="*/ 9231 w 101"/>
                <a:gd name="T39" fmla="*/ 184387 h 127"/>
                <a:gd name="T40" fmla="*/ 9086 w 101"/>
                <a:gd name="T41" fmla="*/ 184387 h 127"/>
                <a:gd name="T42" fmla="*/ 8251 w 101"/>
                <a:gd name="T43" fmla="*/ 82623 h 127"/>
                <a:gd name="T44" fmla="*/ 7447 w 101"/>
                <a:gd name="T45" fmla="*/ 2 h 127"/>
                <a:gd name="T46" fmla="*/ 7447 w 101"/>
                <a:gd name="T47" fmla="*/ 0 h 127"/>
                <a:gd name="T48" fmla="*/ 7345 w 101"/>
                <a:gd name="T49" fmla="*/ 156095 h 127"/>
                <a:gd name="T50" fmla="*/ 7447 w 101"/>
                <a:gd name="T51" fmla="*/ 210068 h 127"/>
                <a:gd name="T52" fmla="*/ 7345 w 101"/>
                <a:gd name="T53" fmla="*/ 375689 h 127"/>
                <a:gd name="T54" fmla="*/ 7345 w 101"/>
                <a:gd name="T55" fmla="*/ 294902 h 127"/>
                <a:gd name="T56" fmla="*/ 7447 w 101"/>
                <a:gd name="T57" fmla="*/ 342679 h 127"/>
                <a:gd name="T58" fmla="*/ 7447 w 101"/>
                <a:gd name="T59" fmla="*/ 375689 h 127"/>
                <a:gd name="T60" fmla="*/ 7345 w 101"/>
                <a:gd name="T61" fmla="*/ 430640 h 127"/>
                <a:gd name="T62" fmla="*/ 6835 w 101"/>
                <a:gd name="T63" fmla="*/ 509210 h 127"/>
                <a:gd name="T64" fmla="*/ 7447 w 101"/>
                <a:gd name="T65" fmla="*/ 509210 h 127"/>
                <a:gd name="T66" fmla="*/ 7345 w 101"/>
                <a:gd name="T67" fmla="*/ 557141 h 127"/>
                <a:gd name="T68" fmla="*/ 6592 w 101"/>
                <a:gd name="T69" fmla="*/ 629496 h 127"/>
                <a:gd name="T70" fmla="*/ 4633 w 101"/>
                <a:gd name="T71" fmla="*/ 851446 h 127"/>
                <a:gd name="T72" fmla="*/ 1604 w 101"/>
                <a:gd name="T73" fmla="*/ 962022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1"/>
                <a:gd name="T112" fmla="*/ 0 h 127"/>
                <a:gd name="T113" fmla="*/ 101 w 101"/>
                <a:gd name="T114" fmla="*/ 127 h 1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1" h="127">
                  <a:moveTo>
                    <a:pt x="12" y="85"/>
                  </a:moveTo>
                  <a:lnTo>
                    <a:pt x="19" y="94"/>
                  </a:lnTo>
                  <a:lnTo>
                    <a:pt x="23" y="101"/>
                  </a:lnTo>
                  <a:lnTo>
                    <a:pt x="0" y="123"/>
                  </a:lnTo>
                  <a:lnTo>
                    <a:pt x="4" y="127"/>
                  </a:lnTo>
                  <a:lnTo>
                    <a:pt x="26" y="113"/>
                  </a:lnTo>
                  <a:lnTo>
                    <a:pt x="47" y="101"/>
                  </a:lnTo>
                  <a:lnTo>
                    <a:pt x="59" y="87"/>
                  </a:lnTo>
                  <a:lnTo>
                    <a:pt x="75" y="82"/>
                  </a:lnTo>
                  <a:lnTo>
                    <a:pt x="83" y="75"/>
                  </a:lnTo>
                  <a:lnTo>
                    <a:pt x="101" y="56"/>
                  </a:lnTo>
                  <a:lnTo>
                    <a:pt x="99" y="56"/>
                  </a:lnTo>
                  <a:lnTo>
                    <a:pt x="83" y="61"/>
                  </a:lnTo>
                  <a:lnTo>
                    <a:pt x="66" y="54"/>
                  </a:lnTo>
                  <a:lnTo>
                    <a:pt x="71" y="38"/>
                  </a:lnTo>
                  <a:lnTo>
                    <a:pt x="64" y="47"/>
                  </a:lnTo>
                  <a:lnTo>
                    <a:pt x="56" y="42"/>
                  </a:lnTo>
                  <a:lnTo>
                    <a:pt x="59" y="38"/>
                  </a:lnTo>
                  <a:lnTo>
                    <a:pt x="64" y="23"/>
                  </a:lnTo>
                  <a:lnTo>
                    <a:pt x="66" y="16"/>
                  </a:lnTo>
                  <a:lnTo>
                    <a:pt x="64" y="16"/>
                  </a:lnTo>
                  <a:lnTo>
                    <a:pt x="59" y="7"/>
                  </a:lnTo>
                  <a:lnTo>
                    <a:pt x="54" y="2"/>
                  </a:lnTo>
                  <a:lnTo>
                    <a:pt x="54" y="0"/>
                  </a:lnTo>
                  <a:lnTo>
                    <a:pt x="52" y="14"/>
                  </a:lnTo>
                  <a:lnTo>
                    <a:pt x="54" y="19"/>
                  </a:lnTo>
                  <a:lnTo>
                    <a:pt x="52" y="33"/>
                  </a:lnTo>
                  <a:lnTo>
                    <a:pt x="52" y="26"/>
                  </a:lnTo>
                  <a:lnTo>
                    <a:pt x="54" y="30"/>
                  </a:lnTo>
                  <a:lnTo>
                    <a:pt x="54" y="33"/>
                  </a:lnTo>
                  <a:lnTo>
                    <a:pt x="52" y="38"/>
                  </a:lnTo>
                  <a:lnTo>
                    <a:pt x="49" y="45"/>
                  </a:lnTo>
                  <a:lnTo>
                    <a:pt x="54" y="45"/>
                  </a:lnTo>
                  <a:lnTo>
                    <a:pt x="52" y="49"/>
                  </a:lnTo>
                  <a:lnTo>
                    <a:pt x="47" y="56"/>
                  </a:lnTo>
                  <a:lnTo>
                    <a:pt x="33" y="75"/>
                  </a:lnTo>
                  <a:lnTo>
                    <a:pt x="12" y="85"/>
                  </a:lnTo>
                  <a:close/>
                </a:path>
              </a:pathLst>
            </a:custGeom>
            <a:solidFill>
              <a:srgbClr val="E1E1E1"/>
            </a:solidFill>
            <a:ln w="3175">
              <a:solidFill>
                <a:srgbClr val="000000"/>
              </a:solidFill>
              <a:round/>
              <a:headEnd/>
              <a:tailEnd/>
            </a:ln>
          </p:spPr>
          <p:txBody>
            <a:bodyPr/>
            <a:lstStyle/>
            <a:p>
              <a:endParaRPr lang="en-US"/>
            </a:p>
          </p:txBody>
        </p:sp>
        <p:sp>
          <p:nvSpPr>
            <p:cNvPr id="41183" name="Freeform 4045"/>
            <p:cNvSpPr>
              <a:spLocks/>
            </p:cNvSpPr>
            <p:nvPr/>
          </p:nvSpPr>
          <p:spPr bwMode="auto">
            <a:xfrm>
              <a:off x="5129" y="3681"/>
              <a:ext cx="11" cy="5"/>
            </a:xfrm>
            <a:custGeom>
              <a:avLst/>
              <a:gdLst>
                <a:gd name="T0" fmla="*/ 59552 w 9"/>
                <a:gd name="T1" fmla="*/ 49356 h 4"/>
                <a:gd name="T2" fmla="*/ 59552 w 9"/>
                <a:gd name="T3" fmla="*/ 0 h 4"/>
                <a:gd name="T4" fmla="*/ 26687 w 9"/>
                <a:gd name="T5" fmla="*/ 0 h 4"/>
                <a:gd name="T6" fmla="*/ 0 w 9"/>
                <a:gd name="T7" fmla="*/ 77119 h 4"/>
                <a:gd name="T8" fmla="*/ 59552 w 9"/>
                <a:gd name="T9" fmla="*/ 49356 h 4"/>
                <a:gd name="T10" fmla="*/ 0 60000 65536"/>
                <a:gd name="T11" fmla="*/ 0 60000 65536"/>
                <a:gd name="T12" fmla="*/ 0 60000 65536"/>
                <a:gd name="T13" fmla="*/ 0 60000 65536"/>
                <a:gd name="T14" fmla="*/ 0 60000 65536"/>
                <a:gd name="T15" fmla="*/ 0 w 9"/>
                <a:gd name="T16" fmla="*/ 0 h 4"/>
                <a:gd name="T17" fmla="*/ 9 w 9"/>
                <a:gd name="T18" fmla="*/ 4 h 4"/>
              </a:gdLst>
              <a:ahLst/>
              <a:cxnLst>
                <a:cxn ang="T10">
                  <a:pos x="T0" y="T1"/>
                </a:cxn>
                <a:cxn ang="T11">
                  <a:pos x="T2" y="T3"/>
                </a:cxn>
                <a:cxn ang="T12">
                  <a:pos x="T4" y="T5"/>
                </a:cxn>
                <a:cxn ang="T13">
                  <a:pos x="T6" y="T7"/>
                </a:cxn>
                <a:cxn ang="T14">
                  <a:pos x="T8" y="T9"/>
                </a:cxn>
              </a:cxnLst>
              <a:rect l="T15" t="T16" r="T17" b="T18"/>
              <a:pathLst>
                <a:path w="9" h="4">
                  <a:moveTo>
                    <a:pt x="9" y="2"/>
                  </a:moveTo>
                  <a:lnTo>
                    <a:pt x="9" y="0"/>
                  </a:lnTo>
                  <a:lnTo>
                    <a:pt x="4" y="0"/>
                  </a:lnTo>
                  <a:lnTo>
                    <a:pt x="0" y="4"/>
                  </a:lnTo>
                  <a:lnTo>
                    <a:pt x="9" y="2"/>
                  </a:lnTo>
                  <a:close/>
                </a:path>
              </a:pathLst>
            </a:custGeom>
            <a:solidFill>
              <a:srgbClr val="E1E1E1"/>
            </a:solidFill>
            <a:ln w="3175">
              <a:solidFill>
                <a:srgbClr val="000000"/>
              </a:solidFill>
              <a:round/>
              <a:headEnd/>
              <a:tailEnd/>
            </a:ln>
          </p:spPr>
          <p:txBody>
            <a:bodyPr/>
            <a:lstStyle/>
            <a:p>
              <a:endParaRPr lang="en-US"/>
            </a:p>
          </p:txBody>
        </p:sp>
        <p:sp>
          <p:nvSpPr>
            <p:cNvPr id="41184" name="Freeform 4046"/>
            <p:cNvSpPr>
              <a:spLocks/>
            </p:cNvSpPr>
            <p:nvPr/>
          </p:nvSpPr>
          <p:spPr bwMode="auto">
            <a:xfrm>
              <a:off x="3471" y="3111"/>
              <a:ext cx="9" cy="9"/>
            </a:xfrm>
            <a:custGeom>
              <a:avLst/>
              <a:gdLst>
                <a:gd name="T0" fmla="*/ 183623 w 7"/>
                <a:gd name="T1" fmla="*/ 0 h 7"/>
                <a:gd name="T2" fmla="*/ 0 w 7"/>
                <a:gd name="T3" fmla="*/ 434231 h 7"/>
                <a:gd name="T4" fmla="*/ 434231 w 7"/>
                <a:gd name="T5" fmla="*/ 236087 h 7"/>
                <a:gd name="T6" fmla="*/ 183623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3" y="0"/>
                  </a:moveTo>
                  <a:lnTo>
                    <a:pt x="0" y="7"/>
                  </a:lnTo>
                  <a:lnTo>
                    <a:pt x="7" y="4"/>
                  </a:lnTo>
                  <a:lnTo>
                    <a:pt x="3" y="0"/>
                  </a:lnTo>
                  <a:close/>
                </a:path>
              </a:pathLst>
            </a:custGeom>
            <a:solidFill>
              <a:srgbClr val="E1E1E1"/>
            </a:solidFill>
            <a:ln w="3175">
              <a:solidFill>
                <a:srgbClr val="000000"/>
              </a:solidFill>
              <a:round/>
              <a:headEnd/>
              <a:tailEnd/>
            </a:ln>
          </p:spPr>
          <p:txBody>
            <a:bodyPr/>
            <a:lstStyle/>
            <a:p>
              <a:endParaRPr lang="en-US"/>
            </a:p>
          </p:txBody>
        </p:sp>
        <p:sp>
          <p:nvSpPr>
            <p:cNvPr id="41185" name="Freeform 4047"/>
            <p:cNvSpPr>
              <a:spLocks/>
            </p:cNvSpPr>
            <p:nvPr/>
          </p:nvSpPr>
          <p:spPr bwMode="auto">
            <a:xfrm>
              <a:off x="5317" y="2853"/>
              <a:ext cx="20" cy="13"/>
            </a:xfrm>
            <a:custGeom>
              <a:avLst/>
              <a:gdLst>
                <a:gd name="T0" fmla="*/ 1842 w 18"/>
                <a:gd name="T1" fmla="*/ 16575 h 11"/>
                <a:gd name="T2" fmla="*/ 1842 w 18"/>
                <a:gd name="T3" fmla="*/ 14025 h 11"/>
                <a:gd name="T4" fmla="*/ 2 w 18"/>
                <a:gd name="T5" fmla="*/ 0 h 11"/>
                <a:gd name="T6" fmla="*/ 0 w 18"/>
                <a:gd name="T7" fmla="*/ 10041 h 11"/>
                <a:gd name="T8" fmla="*/ 1842 w 18"/>
                <a:gd name="T9" fmla="*/ 16575 h 11"/>
                <a:gd name="T10" fmla="*/ 0 60000 65536"/>
                <a:gd name="T11" fmla="*/ 0 60000 65536"/>
                <a:gd name="T12" fmla="*/ 0 60000 65536"/>
                <a:gd name="T13" fmla="*/ 0 60000 65536"/>
                <a:gd name="T14" fmla="*/ 0 60000 65536"/>
                <a:gd name="T15" fmla="*/ 0 w 18"/>
                <a:gd name="T16" fmla="*/ 0 h 11"/>
                <a:gd name="T17" fmla="*/ 18 w 18"/>
                <a:gd name="T18" fmla="*/ 11 h 11"/>
              </a:gdLst>
              <a:ahLst/>
              <a:cxnLst>
                <a:cxn ang="T10">
                  <a:pos x="T0" y="T1"/>
                </a:cxn>
                <a:cxn ang="T11">
                  <a:pos x="T2" y="T3"/>
                </a:cxn>
                <a:cxn ang="T12">
                  <a:pos x="T4" y="T5"/>
                </a:cxn>
                <a:cxn ang="T13">
                  <a:pos x="T6" y="T7"/>
                </a:cxn>
                <a:cxn ang="T14">
                  <a:pos x="T8" y="T9"/>
                </a:cxn>
              </a:cxnLst>
              <a:rect l="T15" t="T16" r="T17" b="T18"/>
              <a:pathLst>
                <a:path w="18" h="11">
                  <a:moveTo>
                    <a:pt x="18" y="11"/>
                  </a:moveTo>
                  <a:lnTo>
                    <a:pt x="18" y="9"/>
                  </a:lnTo>
                  <a:lnTo>
                    <a:pt x="2" y="0"/>
                  </a:lnTo>
                  <a:lnTo>
                    <a:pt x="0" y="7"/>
                  </a:lnTo>
                  <a:lnTo>
                    <a:pt x="18" y="11"/>
                  </a:lnTo>
                  <a:close/>
                </a:path>
              </a:pathLst>
            </a:custGeom>
            <a:solidFill>
              <a:srgbClr val="E1E1E1"/>
            </a:solidFill>
            <a:ln w="3175">
              <a:solidFill>
                <a:srgbClr val="000000"/>
              </a:solidFill>
              <a:round/>
              <a:headEnd/>
              <a:tailEnd/>
            </a:ln>
          </p:spPr>
          <p:txBody>
            <a:bodyPr/>
            <a:lstStyle/>
            <a:p>
              <a:endParaRPr lang="en-US"/>
            </a:p>
          </p:txBody>
        </p:sp>
        <p:sp>
          <p:nvSpPr>
            <p:cNvPr id="41186" name="Freeform 4048"/>
            <p:cNvSpPr>
              <a:spLocks/>
            </p:cNvSpPr>
            <p:nvPr/>
          </p:nvSpPr>
          <p:spPr bwMode="auto">
            <a:xfrm>
              <a:off x="5269" y="2794"/>
              <a:ext cx="16" cy="17"/>
            </a:xfrm>
            <a:custGeom>
              <a:avLst/>
              <a:gdLst>
                <a:gd name="T0" fmla="*/ 0 w 14"/>
                <a:gd name="T1" fmla="*/ 0 h 14"/>
                <a:gd name="T2" fmla="*/ 4976 w 14"/>
                <a:gd name="T3" fmla="*/ 75353 h 14"/>
                <a:gd name="T4" fmla="*/ 2 w 14"/>
                <a:gd name="T5" fmla="*/ 53703 h 14"/>
                <a:gd name="T6" fmla="*/ 0 w 14"/>
                <a:gd name="T7" fmla="*/ 0 h 14"/>
                <a:gd name="T8" fmla="*/ 0 60000 65536"/>
                <a:gd name="T9" fmla="*/ 0 60000 65536"/>
                <a:gd name="T10" fmla="*/ 0 60000 65536"/>
                <a:gd name="T11" fmla="*/ 0 60000 65536"/>
                <a:gd name="T12" fmla="*/ 0 w 14"/>
                <a:gd name="T13" fmla="*/ 0 h 14"/>
                <a:gd name="T14" fmla="*/ 14 w 14"/>
                <a:gd name="T15" fmla="*/ 14 h 14"/>
              </a:gdLst>
              <a:ahLst/>
              <a:cxnLst>
                <a:cxn ang="T8">
                  <a:pos x="T0" y="T1"/>
                </a:cxn>
                <a:cxn ang="T9">
                  <a:pos x="T2" y="T3"/>
                </a:cxn>
                <a:cxn ang="T10">
                  <a:pos x="T4" y="T5"/>
                </a:cxn>
                <a:cxn ang="T11">
                  <a:pos x="T6" y="T7"/>
                </a:cxn>
              </a:cxnLst>
              <a:rect l="T12" t="T13" r="T14" b="T15"/>
              <a:pathLst>
                <a:path w="14" h="14">
                  <a:moveTo>
                    <a:pt x="0" y="0"/>
                  </a:moveTo>
                  <a:lnTo>
                    <a:pt x="14" y="14"/>
                  </a:lnTo>
                  <a:lnTo>
                    <a:pt x="2" y="10"/>
                  </a:lnTo>
                  <a:lnTo>
                    <a:pt x="0" y="0"/>
                  </a:lnTo>
                  <a:close/>
                </a:path>
              </a:pathLst>
            </a:custGeom>
            <a:solidFill>
              <a:srgbClr val="E1E1E1"/>
            </a:solidFill>
            <a:ln w="3175">
              <a:solidFill>
                <a:srgbClr val="000000"/>
              </a:solidFill>
              <a:round/>
              <a:headEnd/>
              <a:tailEnd/>
            </a:ln>
          </p:spPr>
          <p:txBody>
            <a:bodyPr/>
            <a:lstStyle/>
            <a:p>
              <a:endParaRPr lang="en-US"/>
            </a:p>
          </p:txBody>
        </p:sp>
        <p:sp>
          <p:nvSpPr>
            <p:cNvPr id="41187" name="Freeform 4049"/>
            <p:cNvSpPr>
              <a:spLocks/>
            </p:cNvSpPr>
            <p:nvPr/>
          </p:nvSpPr>
          <p:spPr bwMode="auto">
            <a:xfrm>
              <a:off x="5346" y="2873"/>
              <a:ext cx="12" cy="15"/>
            </a:xfrm>
            <a:custGeom>
              <a:avLst/>
              <a:gdLst>
                <a:gd name="T0" fmla="*/ 470 w 11"/>
                <a:gd name="T1" fmla="*/ 233194 h 12"/>
                <a:gd name="T2" fmla="*/ 0 w 11"/>
                <a:gd name="T3" fmla="*/ 96399 h 12"/>
                <a:gd name="T4" fmla="*/ 0 w 11"/>
                <a:gd name="T5" fmla="*/ 0 h 12"/>
                <a:gd name="T6" fmla="*/ 470 w 11"/>
                <a:gd name="T7" fmla="*/ 188280 h 12"/>
                <a:gd name="T8" fmla="*/ 470 w 11"/>
                <a:gd name="T9" fmla="*/ 233194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11" y="12"/>
                  </a:moveTo>
                  <a:lnTo>
                    <a:pt x="0" y="5"/>
                  </a:lnTo>
                  <a:lnTo>
                    <a:pt x="0" y="0"/>
                  </a:lnTo>
                  <a:lnTo>
                    <a:pt x="11" y="10"/>
                  </a:lnTo>
                  <a:lnTo>
                    <a:pt x="11" y="12"/>
                  </a:lnTo>
                  <a:close/>
                </a:path>
              </a:pathLst>
            </a:custGeom>
            <a:solidFill>
              <a:srgbClr val="E1E1E1"/>
            </a:solidFill>
            <a:ln w="3175">
              <a:solidFill>
                <a:srgbClr val="000000"/>
              </a:solidFill>
              <a:round/>
              <a:headEnd/>
              <a:tailEnd/>
            </a:ln>
          </p:spPr>
          <p:txBody>
            <a:bodyPr/>
            <a:lstStyle/>
            <a:p>
              <a:endParaRPr lang="en-US"/>
            </a:p>
          </p:txBody>
        </p:sp>
        <p:sp>
          <p:nvSpPr>
            <p:cNvPr id="41188" name="Freeform 4050"/>
            <p:cNvSpPr>
              <a:spLocks/>
            </p:cNvSpPr>
            <p:nvPr/>
          </p:nvSpPr>
          <p:spPr bwMode="auto">
            <a:xfrm>
              <a:off x="5279" y="2826"/>
              <a:ext cx="8" cy="9"/>
            </a:xfrm>
            <a:custGeom>
              <a:avLst/>
              <a:gdLst>
                <a:gd name="T0" fmla="*/ 2351 w 7"/>
                <a:gd name="T1" fmla="*/ 434231 h 7"/>
                <a:gd name="T2" fmla="*/ 1800 w 7"/>
                <a:gd name="T3" fmla="*/ 0 h 7"/>
                <a:gd name="T4" fmla="*/ 0 w 7"/>
                <a:gd name="T5" fmla="*/ 183623 h 7"/>
                <a:gd name="T6" fmla="*/ 3 w 7"/>
                <a:gd name="T7" fmla="*/ 303540 h 7"/>
                <a:gd name="T8" fmla="*/ 2351 w 7"/>
                <a:gd name="T9" fmla="*/ 434231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7"/>
                  </a:moveTo>
                  <a:lnTo>
                    <a:pt x="5" y="0"/>
                  </a:lnTo>
                  <a:lnTo>
                    <a:pt x="0" y="3"/>
                  </a:lnTo>
                  <a:lnTo>
                    <a:pt x="3" y="5"/>
                  </a:lnTo>
                  <a:lnTo>
                    <a:pt x="7" y="7"/>
                  </a:lnTo>
                  <a:close/>
                </a:path>
              </a:pathLst>
            </a:custGeom>
            <a:solidFill>
              <a:srgbClr val="E1E1E1"/>
            </a:solidFill>
            <a:ln w="3175">
              <a:solidFill>
                <a:srgbClr val="000000"/>
              </a:solidFill>
              <a:round/>
              <a:headEnd/>
              <a:tailEnd/>
            </a:ln>
          </p:spPr>
          <p:txBody>
            <a:bodyPr/>
            <a:lstStyle/>
            <a:p>
              <a:endParaRPr lang="en-US"/>
            </a:p>
          </p:txBody>
        </p:sp>
        <p:sp>
          <p:nvSpPr>
            <p:cNvPr id="41189" name="Freeform 4051"/>
            <p:cNvSpPr>
              <a:spLocks/>
            </p:cNvSpPr>
            <p:nvPr/>
          </p:nvSpPr>
          <p:spPr bwMode="auto">
            <a:xfrm>
              <a:off x="5337" y="2832"/>
              <a:ext cx="9" cy="29"/>
            </a:xfrm>
            <a:custGeom>
              <a:avLst/>
              <a:gdLst>
                <a:gd name="T0" fmla="*/ 0 w 8"/>
                <a:gd name="T1" fmla="*/ 0 h 24"/>
                <a:gd name="T2" fmla="*/ 1482 w 8"/>
                <a:gd name="T3" fmla="*/ 100712 h 24"/>
                <a:gd name="T4" fmla="*/ 0 w 8"/>
                <a:gd name="T5" fmla="*/ 2 h 24"/>
                <a:gd name="T6" fmla="*/ 0 w 8"/>
                <a:gd name="T7" fmla="*/ 0 h 24"/>
                <a:gd name="T8" fmla="*/ 0 60000 65536"/>
                <a:gd name="T9" fmla="*/ 0 60000 65536"/>
                <a:gd name="T10" fmla="*/ 0 60000 65536"/>
                <a:gd name="T11" fmla="*/ 0 60000 65536"/>
                <a:gd name="T12" fmla="*/ 0 w 8"/>
                <a:gd name="T13" fmla="*/ 0 h 24"/>
                <a:gd name="T14" fmla="*/ 8 w 8"/>
                <a:gd name="T15" fmla="*/ 24 h 24"/>
              </a:gdLst>
              <a:ahLst/>
              <a:cxnLst>
                <a:cxn ang="T8">
                  <a:pos x="T0" y="T1"/>
                </a:cxn>
                <a:cxn ang="T9">
                  <a:pos x="T2" y="T3"/>
                </a:cxn>
                <a:cxn ang="T10">
                  <a:pos x="T4" y="T5"/>
                </a:cxn>
                <a:cxn ang="T11">
                  <a:pos x="T6" y="T7"/>
                </a:cxn>
              </a:cxnLst>
              <a:rect l="T12" t="T13" r="T14" b="T15"/>
              <a:pathLst>
                <a:path w="8" h="24">
                  <a:moveTo>
                    <a:pt x="0" y="0"/>
                  </a:moveTo>
                  <a:lnTo>
                    <a:pt x="8" y="24"/>
                  </a:ln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41190" name="Freeform 4052"/>
            <p:cNvSpPr>
              <a:spLocks/>
            </p:cNvSpPr>
            <p:nvPr/>
          </p:nvSpPr>
          <p:spPr bwMode="auto">
            <a:xfrm>
              <a:off x="5302" y="2817"/>
              <a:ext cx="23" cy="18"/>
            </a:xfrm>
            <a:custGeom>
              <a:avLst/>
              <a:gdLst>
                <a:gd name="T0" fmla="*/ 130 w 22"/>
                <a:gd name="T1" fmla="*/ 895560 h 14"/>
                <a:gd name="T2" fmla="*/ 148 w 22"/>
                <a:gd name="T3" fmla="*/ 895560 h 14"/>
                <a:gd name="T4" fmla="*/ 95 w 22"/>
                <a:gd name="T5" fmla="*/ 434231 h 14"/>
                <a:gd name="T6" fmla="*/ 0 w 22"/>
                <a:gd name="T7" fmla="*/ 0 h 14"/>
                <a:gd name="T8" fmla="*/ 10 w 22"/>
                <a:gd name="T9" fmla="*/ 434231 h 14"/>
                <a:gd name="T10" fmla="*/ 130 w 22"/>
                <a:gd name="T11" fmla="*/ 895560 h 14"/>
                <a:gd name="T12" fmla="*/ 0 60000 65536"/>
                <a:gd name="T13" fmla="*/ 0 60000 65536"/>
                <a:gd name="T14" fmla="*/ 0 60000 65536"/>
                <a:gd name="T15" fmla="*/ 0 60000 65536"/>
                <a:gd name="T16" fmla="*/ 0 60000 65536"/>
                <a:gd name="T17" fmla="*/ 0 60000 65536"/>
                <a:gd name="T18" fmla="*/ 0 w 22"/>
                <a:gd name="T19" fmla="*/ 0 h 14"/>
                <a:gd name="T20" fmla="*/ 22 w 22"/>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2" h="14">
                  <a:moveTo>
                    <a:pt x="19" y="14"/>
                  </a:moveTo>
                  <a:lnTo>
                    <a:pt x="22" y="14"/>
                  </a:lnTo>
                  <a:lnTo>
                    <a:pt x="12" y="7"/>
                  </a:lnTo>
                  <a:lnTo>
                    <a:pt x="0" y="0"/>
                  </a:lnTo>
                  <a:lnTo>
                    <a:pt x="10" y="7"/>
                  </a:lnTo>
                  <a:lnTo>
                    <a:pt x="19" y="14"/>
                  </a:lnTo>
                  <a:close/>
                </a:path>
              </a:pathLst>
            </a:custGeom>
            <a:solidFill>
              <a:srgbClr val="E1E1E1"/>
            </a:solidFill>
            <a:ln w="3175">
              <a:solidFill>
                <a:srgbClr val="000000"/>
              </a:solidFill>
              <a:round/>
              <a:headEnd/>
              <a:tailEnd/>
            </a:ln>
          </p:spPr>
          <p:txBody>
            <a:bodyPr/>
            <a:lstStyle/>
            <a:p>
              <a:endParaRPr lang="en-US"/>
            </a:p>
          </p:txBody>
        </p:sp>
        <p:sp>
          <p:nvSpPr>
            <p:cNvPr id="41191" name="Freeform 4053"/>
            <p:cNvSpPr>
              <a:spLocks/>
            </p:cNvSpPr>
            <p:nvPr/>
          </p:nvSpPr>
          <p:spPr bwMode="auto">
            <a:xfrm>
              <a:off x="5613" y="2922"/>
              <a:ext cx="3" cy="1"/>
            </a:xfrm>
            <a:custGeom>
              <a:avLst/>
              <a:gdLst>
                <a:gd name="T0" fmla="*/ 3 w 3"/>
                <a:gd name="T1" fmla="*/ 0 h 1"/>
                <a:gd name="T2" fmla="*/ 0 w 3"/>
                <a:gd name="T3" fmla="*/ 0 h 1"/>
                <a:gd name="T4" fmla="*/ 3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3" y="0"/>
                  </a:move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41192" name="Freeform 4054"/>
            <p:cNvSpPr>
              <a:spLocks/>
            </p:cNvSpPr>
            <p:nvPr/>
          </p:nvSpPr>
          <p:spPr bwMode="auto">
            <a:xfrm>
              <a:off x="5420" y="2972"/>
              <a:ext cx="11" cy="21"/>
            </a:xfrm>
            <a:custGeom>
              <a:avLst/>
              <a:gdLst>
                <a:gd name="T0" fmla="*/ 59552 w 9"/>
                <a:gd name="T1" fmla="*/ 161285 h 17"/>
                <a:gd name="T2" fmla="*/ 59552 w 9"/>
                <a:gd name="T3" fmla="*/ 85563 h 17"/>
                <a:gd name="T4" fmla="*/ 59552 w 9"/>
                <a:gd name="T5" fmla="*/ 85563 h 17"/>
                <a:gd name="T6" fmla="*/ 32617 w 9"/>
                <a:gd name="T7" fmla="*/ 0 h 17"/>
                <a:gd name="T8" fmla="*/ 0 w 9"/>
                <a:gd name="T9" fmla="*/ 187250 h 17"/>
                <a:gd name="T10" fmla="*/ 59552 w 9"/>
                <a:gd name="T11" fmla="*/ 161285 h 17"/>
                <a:gd name="T12" fmla="*/ 0 60000 65536"/>
                <a:gd name="T13" fmla="*/ 0 60000 65536"/>
                <a:gd name="T14" fmla="*/ 0 60000 65536"/>
                <a:gd name="T15" fmla="*/ 0 60000 65536"/>
                <a:gd name="T16" fmla="*/ 0 60000 65536"/>
                <a:gd name="T17" fmla="*/ 0 60000 65536"/>
                <a:gd name="T18" fmla="*/ 0 w 9"/>
                <a:gd name="T19" fmla="*/ 0 h 17"/>
                <a:gd name="T20" fmla="*/ 9 w 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9" h="17">
                  <a:moveTo>
                    <a:pt x="9" y="15"/>
                  </a:moveTo>
                  <a:lnTo>
                    <a:pt x="9" y="8"/>
                  </a:lnTo>
                  <a:lnTo>
                    <a:pt x="5" y="0"/>
                  </a:lnTo>
                  <a:lnTo>
                    <a:pt x="0" y="17"/>
                  </a:lnTo>
                  <a:lnTo>
                    <a:pt x="9" y="15"/>
                  </a:lnTo>
                  <a:close/>
                </a:path>
              </a:pathLst>
            </a:custGeom>
            <a:solidFill>
              <a:srgbClr val="E1E1E1"/>
            </a:solidFill>
            <a:ln w="3175">
              <a:solidFill>
                <a:srgbClr val="000000"/>
              </a:solidFill>
              <a:round/>
              <a:headEnd/>
              <a:tailEnd/>
            </a:ln>
          </p:spPr>
          <p:txBody>
            <a:bodyPr/>
            <a:lstStyle/>
            <a:p>
              <a:endParaRPr lang="en-US"/>
            </a:p>
          </p:txBody>
        </p:sp>
        <p:sp>
          <p:nvSpPr>
            <p:cNvPr id="41193" name="Freeform 4055"/>
            <p:cNvSpPr>
              <a:spLocks/>
            </p:cNvSpPr>
            <p:nvPr/>
          </p:nvSpPr>
          <p:spPr bwMode="auto">
            <a:xfrm>
              <a:off x="5431" y="2999"/>
              <a:ext cx="5" cy="12"/>
            </a:xfrm>
            <a:custGeom>
              <a:avLst/>
              <a:gdLst>
                <a:gd name="T0" fmla="*/ 5 w 5"/>
                <a:gd name="T1" fmla="*/ 2749845 h 9"/>
                <a:gd name="T2" fmla="*/ 0 w 5"/>
                <a:gd name="T3" fmla="*/ 2749845 h 9"/>
                <a:gd name="T4" fmla="*/ 0 w 5"/>
                <a:gd name="T5" fmla="*/ 0 h 9"/>
                <a:gd name="T6" fmla="*/ 5 w 5"/>
                <a:gd name="T7" fmla="*/ 2749845 h 9"/>
                <a:gd name="T8" fmla="*/ 0 60000 65536"/>
                <a:gd name="T9" fmla="*/ 0 60000 65536"/>
                <a:gd name="T10" fmla="*/ 0 60000 65536"/>
                <a:gd name="T11" fmla="*/ 0 60000 65536"/>
                <a:gd name="T12" fmla="*/ 0 w 5"/>
                <a:gd name="T13" fmla="*/ 0 h 9"/>
                <a:gd name="T14" fmla="*/ 5 w 5"/>
                <a:gd name="T15" fmla="*/ 9 h 9"/>
              </a:gdLst>
              <a:ahLst/>
              <a:cxnLst>
                <a:cxn ang="T8">
                  <a:pos x="T0" y="T1"/>
                </a:cxn>
                <a:cxn ang="T9">
                  <a:pos x="T2" y="T3"/>
                </a:cxn>
                <a:cxn ang="T10">
                  <a:pos x="T4" y="T5"/>
                </a:cxn>
                <a:cxn ang="T11">
                  <a:pos x="T6" y="T7"/>
                </a:cxn>
              </a:cxnLst>
              <a:rect l="T12" t="T13" r="T14" b="T15"/>
              <a:pathLst>
                <a:path w="5" h="9">
                  <a:moveTo>
                    <a:pt x="5" y="9"/>
                  </a:moveTo>
                  <a:lnTo>
                    <a:pt x="0" y="9"/>
                  </a:lnTo>
                  <a:lnTo>
                    <a:pt x="0" y="0"/>
                  </a:lnTo>
                  <a:lnTo>
                    <a:pt x="5" y="9"/>
                  </a:lnTo>
                  <a:close/>
                </a:path>
              </a:pathLst>
            </a:custGeom>
            <a:solidFill>
              <a:srgbClr val="E1E1E1"/>
            </a:solidFill>
            <a:ln w="3175">
              <a:solidFill>
                <a:srgbClr val="000000"/>
              </a:solidFill>
              <a:round/>
              <a:headEnd/>
              <a:tailEnd/>
            </a:ln>
          </p:spPr>
          <p:txBody>
            <a:bodyPr/>
            <a:lstStyle/>
            <a:p>
              <a:endParaRPr lang="en-US"/>
            </a:p>
          </p:txBody>
        </p:sp>
        <p:sp>
          <p:nvSpPr>
            <p:cNvPr id="41194" name="Freeform 4056"/>
            <p:cNvSpPr>
              <a:spLocks/>
            </p:cNvSpPr>
            <p:nvPr/>
          </p:nvSpPr>
          <p:spPr bwMode="auto">
            <a:xfrm>
              <a:off x="5443" y="3002"/>
              <a:ext cx="1" cy="9"/>
            </a:xfrm>
            <a:custGeom>
              <a:avLst/>
              <a:gdLst>
                <a:gd name="T0" fmla="*/ 0 w 1"/>
                <a:gd name="T1" fmla="*/ 0 h 7"/>
                <a:gd name="T2" fmla="*/ 0 w 1"/>
                <a:gd name="T3" fmla="*/ 434231 h 7"/>
                <a:gd name="T4" fmla="*/ 0 w 1"/>
                <a:gd name="T5" fmla="*/ 303540 h 7"/>
                <a:gd name="T6" fmla="*/ 0 w 1"/>
                <a:gd name="T7" fmla="*/ 0 h 7"/>
                <a:gd name="T8" fmla="*/ 0 60000 65536"/>
                <a:gd name="T9" fmla="*/ 0 60000 65536"/>
                <a:gd name="T10" fmla="*/ 0 60000 65536"/>
                <a:gd name="T11" fmla="*/ 0 60000 65536"/>
                <a:gd name="T12" fmla="*/ 0 w 1"/>
                <a:gd name="T13" fmla="*/ 0 h 7"/>
                <a:gd name="T14" fmla="*/ 1 w 1"/>
                <a:gd name="T15" fmla="*/ 7 h 7"/>
              </a:gdLst>
              <a:ahLst/>
              <a:cxnLst>
                <a:cxn ang="T8">
                  <a:pos x="T0" y="T1"/>
                </a:cxn>
                <a:cxn ang="T9">
                  <a:pos x="T2" y="T3"/>
                </a:cxn>
                <a:cxn ang="T10">
                  <a:pos x="T4" y="T5"/>
                </a:cxn>
                <a:cxn ang="T11">
                  <a:pos x="T6" y="T7"/>
                </a:cxn>
              </a:cxnLst>
              <a:rect l="T12" t="T13" r="T14" b="T15"/>
              <a:pathLst>
                <a:path w="1" h="7">
                  <a:moveTo>
                    <a:pt x="0" y="0"/>
                  </a:moveTo>
                  <a:lnTo>
                    <a:pt x="0" y="7"/>
                  </a:lnTo>
                  <a:lnTo>
                    <a:pt x="0" y="5"/>
                  </a:lnTo>
                  <a:lnTo>
                    <a:pt x="0" y="0"/>
                  </a:lnTo>
                  <a:close/>
                </a:path>
              </a:pathLst>
            </a:custGeom>
            <a:solidFill>
              <a:srgbClr val="E1E1E1"/>
            </a:solidFill>
            <a:ln w="3175">
              <a:solidFill>
                <a:srgbClr val="000000"/>
              </a:solidFill>
              <a:round/>
              <a:headEnd/>
              <a:tailEnd/>
            </a:ln>
          </p:spPr>
          <p:txBody>
            <a:bodyPr/>
            <a:lstStyle/>
            <a:p>
              <a:endParaRPr lang="en-US"/>
            </a:p>
          </p:txBody>
        </p:sp>
        <p:sp>
          <p:nvSpPr>
            <p:cNvPr id="41195" name="Freeform 4057"/>
            <p:cNvSpPr>
              <a:spLocks/>
            </p:cNvSpPr>
            <p:nvPr/>
          </p:nvSpPr>
          <p:spPr bwMode="auto">
            <a:xfrm>
              <a:off x="5446" y="3060"/>
              <a:ext cx="6" cy="6"/>
            </a:xfrm>
            <a:custGeom>
              <a:avLst/>
              <a:gdLst>
                <a:gd name="T0" fmla="*/ 14237 w 5"/>
                <a:gd name="T1" fmla="*/ 9887 h 5"/>
                <a:gd name="T2" fmla="*/ 14237 w 5"/>
                <a:gd name="T3" fmla="*/ 0 h 5"/>
                <a:gd name="T4" fmla="*/ 0 w 5"/>
                <a:gd name="T5" fmla="*/ 14237 h 5"/>
                <a:gd name="T6" fmla="*/ 14237 w 5"/>
                <a:gd name="T7" fmla="*/ 9887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3"/>
                  </a:moveTo>
                  <a:lnTo>
                    <a:pt x="5" y="0"/>
                  </a:lnTo>
                  <a:lnTo>
                    <a:pt x="0" y="5"/>
                  </a:lnTo>
                  <a:lnTo>
                    <a:pt x="5" y="3"/>
                  </a:lnTo>
                  <a:close/>
                </a:path>
              </a:pathLst>
            </a:custGeom>
            <a:solidFill>
              <a:srgbClr val="E1E1E1"/>
            </a:solidFill>
            <a:ln w="3175">
              <a:solidFill>
                <a:srgbClr val="000000"/>
              </a:solidFill>
              <a:round/>
              <a:headEnd/>
              <a:tailEnd/>
            </a:ln>
          </p:spPr>
          <p:txBody>
            <a:bodyPr/>
            <a:lstStyle/>
            <a:p>
              <a:endParaRPr lang="en-US"/>
            </a:p>
          </p:txBody>
        </p:sp>
        <p:sp>
          <p:nvSpPr>
            <p:cNvPr id="41196" name="Freeform 4058"/>
            <p:cNvSpPr>
              <a:spLocks/>
            </p:cNvSpPr>
            <p:nvPr/>
          </p:nvSpPr>
          <p:spPr bwMode="auto">
            <a:xfrm>
              <a:off x="1619" y="3774"/>
              <a:ext cx="24" cy="24"/>
            </a:xfrm>
            <a:custGeom>
              <a:avLst/>
              <a:gdLst>
                <a:gd name="T0" fmla="*/ 7427 w 21"/>
                <a:gd name="T1" fmla="*/ 212919 h 19"/>
                <a:gd name="T2" fmla="*/ 5987 w 21"/>
                <a:gd name="T3" fmla="*/ 142569 h 19"/>
                <a:gd name="T4" fmla="*/ 4354 w 21"/>
                <a:gd name="T5" fmla="*/ 142569 h 19"/>
                <a:gd name="T6" fmla="*/ 3510 w 21"/>
                <a:gd name="T7" fmla="*/ 89353 h 19"/>
                <a:gd name="T8" fmla="*/ 1800 w 21"/>
                <a:gd name="T9" fmla="*/ 0 h 19"/>
                <a:gd name="T10" fmla="*/ 1800 w 21"/>
                <a:gd name="T11" fmla="*/ 212919 h 19"/>
                <a:gd name="T12" fmla="*/ 0 w 21"/>
                <a:gd name="T13" fmla="*/ 345544 h 19"/>
                <a:gd name="T14" fmla="*/ 1800 w 21"/>
                <a:gd name="T15" fmla="*/ 551339 h 19"/>
                <a:gd name="T16" fmla="*/ 2351 w 21"/>
                <a:gd name="T17" fmla="*/ 429128 h 19"/>
                <a:gd name="T18" fmla="*/ 3510 w 21"/>
                <a:gd name="T19" fmla="*/ 429128 h 19"/>
                <a:gd name="T20" fmla="*/ 3510 w 21"/>
                <a:gd name="T21" fmla="*/ 345544 h 19"/>
                <a:gd name="T22" fmla="*/ 7427 w 21"/>
                <a:gd name="T23" fmla="*/ 212919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9"/>
                <a:gd name="T38" fmla="*/ 21 w 21"/>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9">
                  <a:moveTo>
                    <a:pt x="21" y="7"/>
                  </a:moveTo>
                  <a:lnTo>
                    <a:pt x="17" y="5"/>
                  </a:lnTo>
                  <a:lnTo>
                    <a:pt x="12" y="5"/>
                  </a:lnTo>
                  <a:lnTo>
                    <a:pt x="10" y="3"/>
                  </a:lnTo>
                  <a:lnTo>
                    <a:pt x="5" y="0"/>
                  </a:lnTo>
                  <a:lnTo>
                    <a:pt x="5" y="7"/>
                  </a:lnTo>
                  <a:lnTo>
                    <a:pt x="0" y="12"/>
                  </a:lnTo>
                  <a:lnTo>
                    <a:pt x="5" y="19"/>
                  </a:lnTo>
                  <a:lnTo>
                    <a:pt x="7" y="14"/>
                  </a:lnTo>
                  <a:lnTo>
                    <a:pt x="10" y="14"/>
                  </a:lnTo>
                  <a:lnTo>
                    <a:pt x="10" y="12"/>
                  </a:lnTo>
                  <a:lnTo>
                    <a:pt x="21" y="7"/>
                  </a:lnTo>
                  <a:close/>
                </a:path>
              </a:pathLst>
            </a:custGeom>
            <a:solidFill>
              <a:srgbClr val="E1E1E1"/>
            </a:solidFill>
            <a:ln w="3175">
              <a:solidFill>
                <a:srgbClr val="000000"/>
              </a:solidFill>
              <a:round/>
              <a:headEnd/>
              <a:tailEnd/>
            </a:ln>
          </p:spPr>
          <p:txBody>
            <a:bodyPr/>
            <a:lstStyle/>
            <a:p>
              <a:endParaRPr lang="en-US"/>
            </a:p>
          </p:txBody>
        </p:sp>
        <p:sp>
          <p:nvSpPr>
            <p:cNvPr id="41197" name="Freeform 4059"/>
            <p:cNvSpPr>
              <a:spLocks/>
            </p:cNvSpPr>
            <p:nvPr/>
          </p:nvSpPr>
          <p:spPr bwMode="auto">
            <a:xfrm>
              <a:off x="1598" y="3778"/>
              <a:ext cx="21" cy="13"/>
            </a:xfrm>
            <a:custGeom>
              <a:avLst/>
              <a:gdLst>
                <a:gd name="T0" fmla="*/ 567 w 19"/>
                <a:gd name="T1" fmla="*/ 6083 h 11"/>
                <a:gd name="T2" fmla="*/ 3 w 19"/>
                <a:gd name="T3" fmla="*/ 0 h 11"/>
                <a:gd name="T4" fmla="*/ 1544 w 19"/>
                <a:gd name="T5" fmla="*/ 0 h 11"/>
                <a:gd name="T6" fmla="*/ 936 w 19"/>
                <a:gd name="T7" fmla="*/ 14025 h 11"/>
                <a:gd name="T8" fmla="*/ 0 w 19"/>
                <a:gd name="T9" fmla="*/ 16575 h 11"/>
                <a:gd name="T10" fmla="*/ 567 w 19"/>
                <a:gd name="T11" fmla="*/ 10041 h 11"/>
                <a:gd name="T12" fmla="*/ 3 w 19"/>
                <a:gd name="T13" fmla="*/ 10041 h 11"/>
                <a:gd name="T14" fmla="*/ 567 w 19"/>
                <a:gd name="T15" fmla="*/ 6083 h 11"/>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1"/>
                <a:gd name="T26" fmla="*/ 19 w 19"/>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1">
                  <a:moveTo>
                    <a:pt x="7" y="4"/>
                  </a:moveTo>
                  <a:lnTo>
                    <a:pt x="3" y="0"/>
                  </a:lnTo>
                  <a:lnTo>
                    <a:pt x="19" y="0"/>
                  </a:lnTo>
                  <a:lnTo>
                    <a:pt x="12" y="9"/>
                  </a:lnTo>
                  <a:lnTo>
                    <a:pt x="0" y="11"/>
                  </a:lnTo>
                  <a:lnTo>
                    <a:pt x="7" y="7"/>
                  </a:lnTo>
                  <a:lnTo>
                    <a:pt x="3" y="7"/>
                  </a:lnTo>
                  <a:lnTo>
                    <a:pt x="7" y="4"/>
                  </a:lnTo>
                  <a:close/>
                </a:path>
              </a:pathLst>
            </a:custGeom>
            <a:solidFill>
              <a:srgbClr val="E1E1E1"/>
            </a:solidFill>
            <a:ln w="3175">
              <a:solidFill>
                <a:srgbClr val="000000"/>
              </a:solidFill>
              <a:round/>
              <a:headEnd/>
              <a:tailEnd/>
            </a:ln>
          </p:spPr>
          <p:txBody>
            <a:bodyPr/>
            <a:lstStyle/>
            <a:p>
              <a:endParaRPr lang="en-US"/>
            </a:p>
          </p:txBody>
        </p:sp>
        <p:sp>
          <p:nvSpPr>
            <p:cNvPr id="41198" name="Freeform 4060"/>
            <p:cNvSpPr>
              <a:spLocks/>
            </p:cNvSpPr>
            <p:nvPr/>
          </p:nvSpPr>
          <p:spPr bwMode="auto">
            <a:xfrm>
              <a:off x="2718" y="3022"/>
              <a:ext cx="237" cy="263"/>
            </a:xfrm>
            <a:custGeom>
              <a:avLst/>
              <a:gdLst>
                <a:gd name="T0" fmla="*/ 20955 w 211"/>
                <a:gd name="T1" fmla="*/ 1823532 h 212"/>
                <a:gd name="T2" fmla="*/ 20955 w 211"/>
                <a:gd name="T3" fmla="*/ 1487708 h 212"/>
                <a:gd name="T4" fmla="*/ 21360 w 211"/>
                <a:gd name="T5" fmla="*/ 1184878 h 212"/>
                <a:gd name="T6" fmla="*/ 23537 w 211"/>
                <a:gd name="T7" fmla="*/ 1184878 h 212"/>
                <a:gd name="T8" fmla="*/ 24114 w 211"/>
                <a:gd name="T9" fmla="*/ 966669 h 212"/>
                <a:gd name="T10" fmla="*/ 24114 w 211"/>
                <a:gd name="T11" fmla="*/ 740060 h 212"/>
                <a:gd name="T12" fmla="*/ 24114 w 211"/>
                <a:gd name="T13" fmla="*/ 535093 h 212"/>
                <a:gd name="T14" fmla="*/ 24114 w 211"/>
                <a:gd name="T15" fmla="*/ 312455 h 212"/>
                <a:gd name="T16" fmla="*/ 27085 w 211"/>
                <a:gd name="T17" fmla="*/ 312455 h 212"/>
                <a:gd name="T18" fmla="*/ 29814 w 211"/>
                <a:gd name="T19" fmla="*/ 254956 h 212"/>
                <a:gd name="T20" fmla="*/ 31093 w 211"/>
                <a:gd name="T21" fmla="*/ 347688 h 212"/>
                <a:gd name="T22" fmla="*/ 33078 w 211"/>
                <a:gd name="T23" fmla="*/ 254956 h 212"/>
                <a:gd name="T24" fmla="*/ 35010 w 211"/>
                <a:gd name="T25" fmla="*/ 182109 h 212"/>
                <a:gd name="T26" fmla="*/ 32336 w 211"/>
                <a:gd name="T27" fmla="*/ 118329 h 212"/>
                <a:gd name="T28" fmla="*/ 30269 w 211"/>
                <a:gd name="T29" fmla="*/ 165663 h 212"/>
                <a:gd name="T30" fmla="*/ 26437 w 211"/>
                <a:gd name="T31" fmla="*/ 182109 h 212"/>
                <a:gd name="T32" fmla="*/ 22671 w 211"/>
                <a:gd name="T33" fmla="*/ 254956 h 212"/>
                <a:gd name="T34" fmla="*/ 20225 w 211"/>
                <a:gd name="T35" fmla="*/ 182109 h 212"/>
                <a:gd name="T36" fmla="*/ 17970 w 211"/>
                <a:gd name="T37" fmla="*/ 165663 h 212"/>
                <a:gd name="T38" fmla="*/ 17248 w 211"/>
                <a:gd name="T39" fmla="*/ 95383 h 212"/>
                <a:gd name="T40" fmla="*/ 14244 w 211"/>
                <a:gd name="T41" fmla="*/ 95383 h 212"/>
                <a:gd name="T42" fmla="*/ 11567 w 211"/>
                <a:gd name="T43" fmla="*/ 95383 h 212"/>
                <a:gd name="T44" fmla="*/ 8352 w 211"/>
                <a:gd name="T45" fmla="*/ 95383 h 212"/>
                <a:gd name="T46" fmla="*/ 5543 w 211"/>
                <a:gd name="T47" fmla="*/ 95383 h 212"/>
                <a:gd name="T48" fmla="*/ 3667 w 211"/>
                <a:gd name="T49" fmla="*/ 0 h 212"/>
                <a:gd name="T50" fmla="*/ 3 w 211"/>
                <a:gd name="T51" fmla="*/ 49959 h 212"/>
                <a:gd name="T52" fmla="*/ 0 w 211"/>
                <a:gd name="T53" fmla="*/ 182109 h 212"/>
                <a:gd name="T54" fmla="*/ 2024 w 211"/>
                <a:gd name="T55" fmla="*/ 494490 h 212"/>
                <a:gd name="T56" fmla="*/ 3667 w 211"/>
                <a:gd name="T57" fmla="*/ 779216 h 212"/>
                <a:gd name="T58" fmla="*/ 5543 w 211"/>
                <a:gd name="T59" fmla="*/ 1054038 h 212"/>
                <a:gd name="T60" fmla="*/ 7267 w 211"/>
                <a:gd name="T61" fmla="*/ 1319013 h 212"/>
                <a:gd name="T62" fmla="*/ 7544 w 211"/>
                <a:gd name="T63" fmla="*/ 1460264 h 212"/>
                <a:gd name="T64" fmla="*/ 6716 w 211"/>
                <a:gd name="T65" fmla="*/ 1425259 h 212"/>
                <a:gd name="T66" fmla="*/ 7267 w 211"/>
                <a:gd name="T67" fmla="*/ 1709180 h 212"/>
                <a:gd name="T68" fmla="*/ 7544 w 211"/>
                <a:gd name="T69" fmla="*/ 1920783 h 212"/>
                <a:gd name="T70" fmla="*/ 8352 w 211"/>
                <a:gd name="T71" fmla="*/ 2174535 h 212"/>
                <a:gd name="T72" fmla="*/ 8552 w 211"/>
                <a:gd name="T73" fmla="*/ 2419739 h 212"/>
                <a:gd name="T74" fmla="*/ 10435 w 211"/>
                <a:gd name="T75" fmla="*/ 2568489 h 212"/>
                <a:gd name="T76" fmla="*/ 11567 w 211"/>
                <a:gd name="T77" fmla="*/ 2742451 h 212"/>
                <a:gd name="T78" fmla="*/ 12681 w 211"/>
                <a:gd name="T79" fmla="*/ 2609351 h 212"/>
                <a:gd name="T80" fmla="*/ 13671 w 211"/>
                <a:gd name="T81" fmla="*/ 2742451 h 212"/>
                <a:gd name="T82" fmla="*/ 17970 w 211"/>
                <a:gd name="T83" fmla="*/ 2787989 h 212"/>
                <a:gd name="T84" fmla="*/ 20225 w 211"/>
                <a:gd name="T85" fmla="*/ 2697654 h 212"/>
                <a:gd name="T86" fmla="*/ 20225 w 211"/>
                <a:gd name="T87" fmla="*/ 2489429 h 212"/>
                <a:gd name="T88" fmla="*/ 20317 w 211"/>
                <a:gd name="T89" fmla="*/ 2262212 h 212"/>
                <a:gd name="T90" fmla="*/ 20317 w 211"/>
                <a:gd name="T91" fmla="*/ 2059320 h 212"/>
                <a:gd name="T92" fmla="*/ 20955 w 211"/>
                <a:gd name="T93" fmla="*/ 1823532 h 2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1"/>
                <a:gd name="T142" fmla="*/ 0 h 212"/>
                <a:gd name="T143" fmla="*/ 211 w 211"/>
                <a:gd name="T144" fmla="*/ 212 h 21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1" h="212">
                  <a:moveTo>
                    <a:pt x="126" y="139"/>
                  </a:moveTo>
                  <a:lnTo>
                    <a:pt x="126" y="113"/>
                  </a:lnTo>
                  <a:lnTo>
                    <a:pt x="128" y="90"/>
                  </a:lnTo>
                  <a:lnTo>
                    <a:pt x="142" y="90"/>
                  </a:lnTo>
                  <a:lnTo>
                    <a:pt x="145" y="73"/>
                  </a:lnTo>
                  <a:lnTo>
                    <a:pt x="145" y="56"/>
                  </a:lnTo>
                  <a:lnTo>
                    <a:pt x="145" y="40"/>
                  </a:lnTo>
                  <a:lnTo>
                    <a:pt x="145" y="23"/>
                  </a:lnTo>
                  <a:lnTo>
                    <a:pt x="163" y="23"/>
                  </a:lnTo>
                  <a:lnTo>
                    <a:pt x="180" y="19"/>
                  </a:lnTo>
                  <a:lnTo>
                    <a:pt x="187" y="26"/>
                  </a:lnTo>
                  <a:lnTo>
                    <a:pt x="199" y="19"/>
                  </a:lnTo>
                  <a:lnTo>
                    <a:pt x="211" y="14"/>
                  </a:lnTo>
                  <a:lnTo>
                    <a:pt x="194" y="9"/>
                  </a:lnTo>
                  <a:lnTo>
                    <a:pt x="182" y="12"/>
                  </a:lnTo>
                  <a:lnTo>
                    <a:pt x="159" y="14"/>
                  </a:lnTo>
                  <a:lnTo>
                    <a:pt x="135" y="19"/>
                  </a:lnTo>
                  <a:lnTo>
                    <a:pt x="121" y="14"/>
                  </a:lnTo>
                  <a:lnTo>
                    <a:pt x="107" y="12"/>
                  </a:lnTo>
                  <a:lnTo>
                    <a:pt x="104" y="7"/>
                  </a:lnTo>
                  <a:lnTo>
                    <a:pt x="85" y="7"/>
                  </a:lnTo>
                  <a:lnTo>
                    <a:pt x="69" y="7"/>
                  </a:lnTo>
                  <a:lnTo>
                    <a:pt x="50" y="7"/>
                  </a:lnTo>
                  <a:lnTo>
                    <a:pt x="33" y="7"/>
                  </a:lnTo>
                  <a:lnTo>
                    <a:pt x="22" y="0"/>
                  </a:lnTo>
                  <a:lnTo>
                    <a:pt x="3" y="4"/>
                  </a:lnTo>
                  <a:lnTo>
                    <a:pt x="0" y="14"/>
                  </a:lnTo>
                  <a:lnTo>
                    <a:pt x="12" y="38"/>
                  </a:lnTo>
                  <a:lnTo>
                    <a:pt x="22" y="59"/>
                  </a:lnTo>
                  <a:lnTo>
                    <a:pt x="33" y="80"/>
                  </a:lnTo>
                  <a:lnTo>
                    <a:pt x="43" y="101"/>
                  </a:lnTo>
                  <a:lnTo>
                    <a:pt x="45" y="111"/>
                  </a:lnTo>
                  <a:lnTo>
                    <a:pt x="40" y="108"/>
                  </a:lnTo>
                  <a:lnTo>
                    <a:pt x="43" y="130"/>
                  </a:lnTo>
                  <a:lnTo>
                    <a:pt x="45" y="146"/>
                  </a:lnTo>
                  <a:lnTo>
                    <a:pt x="50" y="165"/>
                  </a:lnTo>
                  <a:lnTo>
                    <a:pt x="52" y="184"/>
                  </a:lnTo>
                  <a:lnTo>
                    <a:pt x="62" y="196"/>
                  </a:lnTo>
                  <a:lnTo>
                    <a:pt x="69" y="208"/>
                  </a:lnTo>
                  <a:lnTo>
                    <a:pt x="76" y="198"/>
                  </a:lnTo>
                  <a:lnTo>
                    <a:pt x="83" y="208"/>
                  </a:lnTo>
                  <a:lnTo>
                    <a:pt x="107" y="212"/>
                  </a:lnTo>
                  <a:lnTo>
                    <a:pt x="121" y="205"/>
                  </a:lnTo>
                  <a:lnTo>
                    <a:pt x="121" y="189"/>
                  </a:lnTo>
                  <a:lnTo>
                    <a:pt x="123" y="172"/>
                  </a:lnTo>
                  <a:lnTo>
                    <a:pt x="123" y="156"/>
                  </a:lnTo>
                  <a:lnTo>
                    <a:pt x="126" y="139"/>
                  </a:lnTo>
                  <a:close/>
                </a:path>
              </a:pathLst>
            </a:custGeom>
            <a:solidFill>
              <a:srgbClr val="0033CC"/>
            </a:solidFill>
            <a:ln w="3175">
              <a:solidFill>
                <a:srgbClr val="000000"/>
              </a:solidFill>
              <a:round/>
              <a:headEnd/>
              <a:tailEnd/>
            </a:ln>
          </p:spPr>
          <p:txBody>
            <a:bodyPr/>
            <a:lstStyle/>
            <a:p>
              <a:endParaRPr lang="en-US"/>
            </a:p>
          </p:txBody>
        </p:sp>
        <p:sp>
          <p:nvSpPr>
            <p:cNvPr id="41199" name="Freeform 4061"/>
            <p:cNvSpPr>
              <a:spLocks/>
            </p:cNvSpPr>
            <p:nvPr/>
          </p:nvSpPr>
          <p:spPr bwMode="auto">
            <a:xfrm>
              <a:off x="1299" y="2864"/>
              <a:ext cx="217" cy="290"/>
            </a:xfrm>
            <a:custGeom>
              <a:avLst/>
              <a:gdLst>
                <a:gd name="T0" fmla="*/ 11420 w 196"/>
                <a:gd name="T1" fmla="*/ 2321217 h 234"/>
                <a:gd name="T2" fmla="*/ 11290 w 196"/>
                <a:gd name="T3" fmla="*/ 2560126 h 234"/>
                <a:gd name="T4" fmla="*/ 10918 w 196"/>
                <a:gd name="T5" fmla="*/ 2791696 h 234"/>
                <a:gd name="T6" fmla="*/ 10513 w 196"/>
                <a:gd name="T7" fmla="*/ 2741402 h 234"/>
                <a:gd name="T8" fmla="*/ 9210 w 196"/>
                <a:gd name="T9" fmla="*/ 2791696 h 234"/>
                <a:gd name="T10" fmla="*/ 8548 w 196"/>
                <a:gd name="T11" fmla="*/ 2880911 h 234"/>
                <a:gd name="T12" fmla="*/ 7943 w 196"/>
                <a:gd name="T13" fmla="*/ 2770345 h 234"/>
                <a:gd name="T14" fmla="*/ 6201 w 196"/>
                <a:gd name="T15" fmla="*/ 2741402 h 234"/>
                <a:gd name="T16" fmla="*/ 5944 w 196"/>
                <a:gd name="T17" fmla="*/ 2681963 h 234"/>
                <a:gd name="T18" fmla="*/ 4953 w 196"/>
                <a:gd name="T19" fmla="*/ 2938686 h 234"/>
                <a:gd name="T20" fmla="*/ 3956 w 196"/>
                <a:gd name="T21" fmla="*/ 2880911 h 234"/>
                <a:gd name="T22" fmla="*/ 3227 w 196"/>
                <a:gd name="T23" fmla="*/ 2702853 h 234"/>
                <a:gd name="T24" fmla="*/ 2633 w 196"/>
                <a:gd name="T25" fmla="*/ 2507188 h 234"/>
                <a:gd name="T26" fmla="*/ 2341 w 196"/>
                <a:gd name="T27" fmla="*/ 2296315 h 234"/>
                <a:gd name="T28" fmla="*/ 2481 w 196"/>
                <a:gd name="T29" fmla="*/ 2136561 h 234"/>
                <a:gd name="T30" fmla="*/ 1651 w 196"/>
                <a:gd name="T31" fmla="*/ 1991739 h 234"/>
                <a:gd name="T32" fmla="*/ 1291 w 196"/>
                <a:gd name="T33" fmla="*/ 1852889 h 234"/>
                <a:gd name="T34" fmla="*/ 776 w 196"/>
                <a:gd name="T35" fmla="*/ 1723984 h 234"/>
                <a:gd name="T36" fmla="*/ 776 w 196"/>
                <a:gd name="T37" fmla="*/ 1638141 h 234"/>
                <a:gd name="T38" fmla="*/ 1429 w 196"/>
                <a:gd name="T39" fmla="*/ 1464137 h 234"/>
                <a:gd name="T40" fmla="*/ 951 w 196"/>
                <a:gd name="T41" fmla="*/ 1435315 h 234"/>
                <a:gd name="T42" fmla="*/ 776 w 196"/>
                <a:gd name="T43" fmla="*/ 1244960 h 234"/>
                <a:gd name="T44" fmla="*/ 776 w 196"/>
                <a:gd name="T45" fmla="*/ 1051052 h 234"/>
                <a:gd name="T46" fmla="*/ 951 w 196"/>
                <a:gd name="T47" fmla="*/ 953273 h 234"/>
                <a:gd name="T48" fmla="*/ 951 w 196"/>
                <a:gd name="T49" fmla="*/ 646629 h 234"/>
                <a:gd name="T50" fmla="*/ 1429 w 196"/>
                <a:gd name="T51" fmla="*/ 585535 h 234"/>
                <a:gd name="T52" fmla="*/ 633 w 196"/>
                <a:gd name="T53" fmla="*/ 436226 h 234"/>
                <a:gd name="T54" fmla="*/ 0 w 196"/>
                <a:gd name="T55" fmla="*/ 266905 h 234"/>
                <a:gd name="T56" fmla="*/ 1828 w 196"/>
                <a:gd name="T57" fmla="*/ 266905 h 234"/>
                <a:gd name="T58" fmla="*/ 2341 w 196"/>
                <a:gd name="T59" fmla="*/ 215365 h 234"/>
                <a:gd name="T60" fmla="*/ 3563 w 196"/>
                <a:gd name="T61" fmla="*/ 113143 h 234"/>
                <a:gd name="T62" fmla="*/ 4569 w 196"/>
                <a:gd name="T63" fmla="*/ 0 h 234"/>
                <a:gd name="T64" fmla="*/ 5546 w 196"/>
                <a:gd name="T65" fmla="*/ 0 h 234"/>
                <a:gd name="T66" fmla="*/ 5928 w 196"/>
                <a:gd name="T67" fmla="*/ 215365 h 234"/>
                <a:gd name="T68" fmla="*/ 5944 w 196"/>
                <a:gd name="T69" fmla="*/ 381231 h 234"/>
                <a:gd name="T70" fmla="*/ 7174 w 196"/>
                <a:gd name="T71" fmla="*/ 572629 h 234"/>
                <a:gd name="T72" fmla="*/ 8067 w 196"/>
                <a:gd name="T73" fmla="*/ 585535 h 234"/>
                <a:gd name="T74" fmla="*/ 9317 w 196"/>
                <a:gd name="T75" fmla="*/ 684321 h 234"/>
                <a:gd name="T76" fmla="*/ 10918 w 196"/>
                <a:gd name="T77" fmla="*/ 830344 h 234"/>
                <a:gd name="T78" fmla="*/ 12518 w 196"/>
                <a:gd name="T79" fmla="*/ 879503 h 234"/>
                <a:gd name="T80" fmla="*/ 12858 w 196"/>
                <a:gd name="T81" fmla="*/ 953273 h 234"/>
                <a:gd name="T82" fmla="*/ 12858 w 196"/>
                <a:gd name="T83" fmla="*/ 1198484 h 234"/>
                <a:gd name="T84" fmla="*/ 12644 w 196"/>
                <a:gd name="T85" fmla="*/ 1198484 h 234"/>
                <a:gd name="T86" fmla="*/ 13383 w 196"/>
                <a:gd name="T87" fmla="*/ 1275330 h 234"/>
                <a:gd name="T88" fmla="*/ 13419 w 196"/>
                <a:gd name="T89" fmla="*/ 1464137 h 234"/>
                <a:gd name="T90" fmla="*/ 14629 w 196"/>
                <a:gd name="T91" fmla="*/ 1464137 h 234"/>
                <a:gd name="T92" fmla="*/ 16081 w 196"/>
                <a:gd name="T93" fmla="*/ 1485301 h 234"/>
                <a:gd name="T94" fmla="*/ 16081 w 196"/>
                <a:gd name="T95" fmla="*/ 1700862 h 234"/>
                <a:gd name="T96" fmla="*/ 17151 w 196"/>
                <a:gd name="T97" fmla="*/ 1814529 h 234"/>
                <a:gd name="T98" fmla="*/ 17358 w 196"/>
                <a:gd name="T99" fmla="*/ 1902031 h 234"/>
                <a:gd name="T100" fmla="*/ 17151 w 196"/>
                <a:gd name="T101" fmla="*/ 2050705 h 234"/>
                <a:gd name="T102" fmla="*/ 16603 w 196"/>
                <a:gd name="T103" fmla="*/ 2220787 h 234"/>
                <a:gd name="T104" fmla="*/ 16847 w 196"/>
                <a:gd name="T105" fmla="*/ 2296315 h 234"/>
                <a:gd name="T106" fmla="*/ 16603 w 196"/>
                <a:gd name="T107" fmla="*/ 2357218 h 234"/>
                <a:gd name="T108" fmla="*/ 16603 w 196"/>
                <a:gd name="T109" fmla="*/ 2296315 h 234"/>
                <a:gd name="T110" fmla="*/ 15491 w 196"/>
                <a:gd name="T111" fmla="*/ 2136561 h 234"/>
                <a:gd name="T112" fmla="*/ 13419 w 196"/>
                <a:gd name="T113" fmla="*/ 2204507 h 234"/>
                <a:gd name="T114" fmla="*/ 11614 w 196"/>
                <a:gd name="T115" fmla="*/ 2204507 h 234"/>
                <a:gd name="T116" fmla="*/ 11420 w 196"/>
                <a:gd name="T117" fmla="*/ 2321217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6"/>
                <a:gd name="T178" fmla="*/ 0 h 234"/>
                <a:gd name="T179" fmla="*/ 196 w 196"/>
                <a:gd name="T180" fmla="*/ 234 h 2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6" h="234">
                  <a:moveTo>
                    <a:pt x="130" y="184"/>
                  </a:moveTo>
                  <a:lnTo>
                    <a:pt x="127" y="203"/>
                  </a:lnTo>
                  <a:lnTo>
                    <a:pt x="123" y="222"/>
                  </a:lnTo>
                  <a:lnTo>
                    <a:pt x="120" y="218"/>
                  </a:lnTo>
                  <a:lnTo>
                    <a:pt x="104" y="222"/>
                  </a:lnTo>
                  <a:lnTo>
                    <a:pt x="97" y="229"/>
                  </a:lnTo>
                  <a:lnTo>
                    <a:pt x="89" y="220"/>
                  </a:lnTo>
                  <a:lnTo>
                    <a:pt x="71" y="218"/>
                  </a:lnTo>
                  <a:lnTo>
                    <a:pt x="68" y="213"/>
                  </a:lnTo>
                  <a:lnTo>
                    <a:pt x="56" y="234"/>
                  </a:lnTo>
                  <a:lnTo>
                    <a:pt x="45" y="229"/>
                  </a:lnTo>
                  <a:lnTo>
                    <a:pt x="37" y="215"/>
                  </a:lnTo>
                  <a:lnTo>
                    <a:pt x="30" y="199"/>
                  </a:lnTo>
                  <a:lnTo>
                    <a:pt x="26" y="182"/>
                  </a:lnTo>
                  <a:lnTo>
                    <a:pt x="28" y="170"/>
                  </a:lnTo>
                  <a:lnTo>
                    <a:pt x="19" y="158"/>
                  </a:lnTo>
                  <a:lnTo>
                    <a:pt x="14" y="147"/>
                  </a:lnTo>
                  <a:lnTo>
                    <a:pt x="9" y="137"/>
                  </a:lnTo>
                  <a:lnTo>
                    <a:pt x="9" y="130"/>
                  </a:lnTo>
                  <a:lnTo>
                    <a:pt x="16" y="116"/>
                  </a:lnTo>
                  <a:lnTo>
                    <a:pt x="11" y="114"/>
                  </a:lnTo>
                  <a:lnTo>
                    <a:pt x="9" y="99"/>
                  </a:lnTo>
                  <a:lnTo>
                    <a:pt x="9" y="83"/>
                  </a:lnTo>
                  <a:lnTo>
                    <a:pt x="11" y="76"/>
                  </a:lnTo>
                  <a:lnTo>
                    <a:pt x="11" y="52"/>
                  </a:lnTo>
                  <a:lnTo>
                    <a:pt x="16" y="47"/>
                  </a:lnTo>
                  <a:lnTo>
                    <a:pt x="7" y="35"/>
                  </a:lnTo>
                  <a:lnTo>
                    <a:pt x="0" y="21"/>
                  </a:lnTo>
                  <a:lnTo>
                    <a:pt x="21" y="21"/>
                  </a:lnTo>
                  <a:lnTo>
                    <a:pt x="26" y="17"/>
                  </a:lnTo>
                  <a:lnTo>
                    <a:pt x="40" y="9"/>
                  </a:lnTo>
                  <a:lnTo>
                    <a:pt x="52" y="0"/>
                  </a:lnTo>
                  <a:lnTo>
                    <a:pt x="63" y="0"/>
                  </a:lnTo>
                  <a:lnTo>
                    <a:pt x="66" y="17"/>
                  </a:lnTo>
                  <a:lnTo>
                    <a:pt x="68" y="31"/>
                  </a:lnTo>
                  <a:lnTo>
                    <a:pt x="80" y="45"/>
                  </a:lnTo>
                  <a:lnTo>
                    <a:pt x="92" y="47"/>
                  </a:lnTo>
                  <a:lnTo>
                    <a:pt x="106" y="54"/>
                  </a:lnTo>
                  <a:lnTo>
                    <a:pt x="123" y="66"/>
                  </a:lnTo>
                  <a:lnTo>
                    <a:pt x="142" y="69"/>
                  </a:lnTo>
                  <a:lnTo>
                    <a:pt x="146" y="76"/>
                  </a:lnTo>
                  <a:lnTo>
                    <a:pt x="146" y="95"/>
                  </a:lnTo>
                  <a:lnTo>
                    <a:pt x="144" y="95"/>
                  </a:lnTo>
                  <a:lnTo>
                    <a:pt x="151" y="102"/>
                  </a:lnTo>
                  <a:lnTo>
                    <a:pt x="153" y="116"/>
                  </a:lnTo>
                  <a:lnTo>
                    <a:pt x="165" y="116"/>
                  </a:lnTo>
                  <a:lnTo>
                    <a:pt x="182" y="118"/>
                  </a:lnTo>
                  <a:lnTo>
                    <a:pt x="182" y="135"/>
                  </a:lnTo>
                  <a:lnTo>
                    <a:pt x="194" y="144"/>
                  </a:lnTo>
                  <a:lnTo>
                    <a:pt x="196" y="151"/>
                  </a:lnTo>
                  <a:lnTo>
                    <a:pt x="194" y="163"/>
                  </a:lnTo>
                  <a:lnTo>
                    <a:pt x="189" y="177"/>
                  </a:lnTo>
                  <a:lnTo>
                    <a:pt x="191" y="182"/>
                  </a:lnTo>
                  <a:lnTo>
                    <a:pt x="189" y="187"/>
                  </a:lnTo>
                  <a:lnTo>
                    <a:pt x="189" y="182"/>
                  </a:lnTo>
                  <a:lnTo>
                    <a:pt x="175" y="170"/>
                  </a:lnTo>
                  <a:lnTo>
                    <a:pt x="153" y="175"/>
                  </a:lnTo>
                  <a:lnTo>
                    <a:pt x="132" y="175"/>
                  </a:lnTo>
                  <a:lnTo>
                    <a:pt x="130" y="184"/>
                  </a:lnTo>
                  <a:close/>
                </a:path>
              </a:pathLst>
            </a:custGeom>
            <a:solidFill>
              <a:srgbClr val="E1E1E1"/>
            </a:solidFill>
            <a:ln w="3175">
              <a:solidFill>
                <a:srgbClr val="000000"/>
              </a:solidFill>
              <a:round/>
              <a:headEnd/>
              <a:tailEnd/>
            </a:ln>
          </p:spPr>
          <p:txBody>
            <a:bodyPr/>
            <a:lstStyle/>
            <a:p>
              <a:endParaRPr lang="en-US"/>
            </a:p>
          </p:txBody>
        </p:sp>
        <p:sp>
          <p:nvSpPr>
            <p:cNvPr id="41200" name="Freeform 4062"/>
            <p:cNvSpPr>
              <a:spLocks/>
            </p:cNvSpPr>
            <p:nvPr/>
          </p:nvSpPr>
          <p:spPr bwMode="auto">
            <a:xfrm>
              <a:off x="2860" y="3040"/>
              <a:ext cx="160" cy="202"/>
            </a:xfrm>
            <a:custGeom>
              <a:avLst/>
              <a:gdLst>
                <a:gd name="T0" fmla="*/ 0 w 144"/>
                <a:gd name="T1" fmla="*/ 1576572 h 163"/>
                <a:gd name="T2" fmla="*/ 0 w 144"/>
                <a:gd name="T3" fmla="*/ 1243366 h 163"/>
                <a:gd name="T4" fmla="*/ 2 w 144"/>
                <a:gd name="T5" fmla="*/ 952110 h 163"/>
                <a:gd name="T6" fmla="*/ 1658 w 144"/>
                <a:gd name="T7" fmla="*/ 952110 h 163"/>
                <a:gd name="T8" fmla="*/ 1921 w 144"/>
                <a:gd name="T9" fmla="*/ 738004 h 163"/>
                <a:gd name="T10" fmla="*/ 1921 w 144"/>
                <a:gd name="T11" fmla="*/ 520837 h 163"/>
                <a:gd name="T12" fmla="*/ 1921 w 144"/>
                <a:gd name="T13" fmla="*/ 330369 h 163"/>
                <a:gd name="T14" fmla="*/ 1921 w 144"/>
                <a:gd name="T15" fmla="*/ 113027 h 163"/>
                <a:gd name="T16" fmla="*/ 3852 w 144"/>
                <a:gd name="T17" fmla="*/ 113027 h 163"/>
                <a:gd name="T18" fmla="*/ 5507 w 144"/>
                <a:gd name="T19" fmla="*/ 59387 h 163"/>
                <a:gd name="T20" fmla="*/ 6222 w 144"/>
                <a:gd name="T21" fmla="*/ 159853 h 163"/>
                <a:gd name="T22" fmla="*/ 7519 w 144"/>
                <a:gd name="T23" fmla="*/ 59387 h 163"/>
                <a:gd name="T24" fmla="*/ 8738 w 144"/>
                <a:gd name="T25" fmla="*/ 0 h 163"/>
                <a:gd name="T26" fmla="*/ 9709 w 144"/>
                <a:gd name="T27" fmla="*/ 245498 h 163"/>
                <a:gd name="T28" fmla="*/ 10788 w 144"/>
                <a:gd name="T29" fmla="*/ 435858 h 163"/>
                <a:gd name="T30" fmla="*/ 11987 w 144"/>
                <a:gd name="T31" fmla="*/ 571948 h 163"/>
                <a:gd name="T32" fmla="*/ 12180 w 144"/>
                <a:gd name="T33" fmla="*/ 584858 h 163"/>
                <a:gd name="T34" fmla="*/ 12274 w 144"/>
                <a:gd name="T35" fmla="*/ 680612 h 163"/>
                <a:gd name="T36" fmla="*/ 13008 w 144"/>
                <a:gd name="T37" fmla="*/ 852154 h 163"/>
                <a:gd name="T38" fmla="*/ 14244 w 144"/>
                <a:gd name="T39" fmla="*/ 952110 h 163"/>
                <a:gd name="T40" fmla="*/ 14830 w 144"/>
                <a:gd name="T41" fmla="*/ 984414 h 163"/>
                <a:gd name="T42" fmla="*/ 14830 w 144"/>
                <a:gd name="T43" fmla="*/ 1003310 h 163"/>
                <a:gd name="T44" fmla="*/ 12732 w 144"/>
                <a:gd name="T45" fmla="*/ 1157135 h 163"/>
                <a:gd name="T46" fmla="*/ 11047 w 144"/>
                <a:gd name="T47" fmla="*/ 1331469 h 163"/>
                <a:gd name="T48" fmla="*/ 10269 w 144"/>
                <a:gd name="T49" fmla="*/ 1540858 h 163"/>
                <a:gd name="T50" fmla="*/ 9242 w 144"/>
                <a:gd name="T51" fmla="*/ 1605295 h 163"/>
                <a:gd name="T52" fmla="*/ 8318 w 144"/>
                <a:gd name="T53" fmla="*/ 1782244 h 163"/>
                <a:gd name="T54" fmla="*/ 5869 w 144"/>
                <a:gd name="T55" fmla="*/ 1740660 h 163"/>
                <a:gd name="T56" fmla="*/ 4754 w 144"/>
                <a:gd name="T57" fmla="*/ 1692477 h 163"/>
                <a:gd name="T58" fmla="*/ 3852 w 144"/>
                <a:gd name="T59" fmla="*/ 1837847 h 163"/>
                <a:gd name="T60" fmla="*/ 3120 w 144"/>
                <a:gd name="T61" fmla="*/ 1988773 h 163"/>
                <a:gd name="T62" fmla="*/ 1492 w 144"/>
                <a:gd name="T63" fmla="*/ 2048377 h 163"/>
                <a:gd name="T64" fmla="*/ 714 w 144"/>
                <a:gd name="T65" fmla="*/ 1988773 h 163"/>
                <a:gd name="T66" fmla="*/ 881 w 144"/>
                <a:gd name="T67" fmla="*/ 1782244 h 163"/>
                <a:gd name="T68" fmla="*/ 0 w 144"/>
                <a:gd name="T69" fmla="*/ 1576572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163"/>
                <a:gd name="T107" fmla="*/ 144 w 144"/>
                <a:gd name="T108" fmla="*/ 163 h 1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163">
                  <a:moveTo>
                    <a:pt x="0" y="125"/>
                  </a:moveTo>
                  <a:lnTo>
                    <a:pt x="0" y="99"/>
                  </a:lnTo>
                  <a:lnTo>
                    <a:pt x="2" y="76"/>
                  </a:lnTo>
                  <a:lnTo>
                    <a:pt x="16" y="76"/>
                  </a:lnTo>
                  <a:lnTo>
                    <a:pt x="19" y="59"/>
                  </a:lnTo>
                  <a:lnTo>
                    <a:pt x="19" y="42"/>
                  </a:lnTo>
                  <a:lnTo>
                    <a:pt x="19" y="26"/>
                  </a:lnTo>
                  <a:lnTo>
                    <a:pt x="19" y="9"/>
                  </a:lnTo>
                  <a:lnTo>
                    <a:pt x="37" y="9"/>
                  </a:lnTo>
                  <a:lnTo>
                    <a:pt x="54" y="5"/>
                  </a:lnTo>
                  <a:lnTo>
                    <a:pt x="61" y="12"/>
                  </a:lnTo>
                  <a:lnTo>
                    <a:pt x="73" y="5"/>
                  </a:lnTo>
                  <a:lnTo>
                    <a:pt x="85" y="0"/>
                  </a:lnTo>
                  <a:lnTo>
                    <a:pt x="94" y="19"/>
                  </a:lnTo>
                  <a:lnTo>
                    <a:pt x="104" y="35"/>
                  </a:lnTo>
                  <a:lnTo>
                    <a:pt x="116" y="45"/>
                  </a:lnTo>
                  <a:lnTo>
                    <a:pt x="118" y="47"/>
                  </a:lnTo>
                  <a:lnTo>
                    <a:pt x="120" y="54"/>
                  </a:lnTo>
                  <a:lnTo>
                    <a:pt x="127" y="68"/>
                  </a:lnTo>
                  <a:lnTo>
                    <a:pt x="139" y="76"/>
                  </a:lnTo>
                  <a:lnTo>
                    <a:pt x="144" y="78"/>
                  </a:lnTo>
                  <a:lnTo>
                    <a:pt x="144" y="80"/>
                  </a:lnTo>
                  <a:lnTo>
                    <a:pt x="123" y="92"/>
                  </a:lnTo>
                  <a:lnTo>
                    <a:pt x="108" y="106"/>
                  </a:lnTo>
                  <a:lnTo>
                    <a:pt x="99" y="123"/>
                  </a:lnTo>
                  <a:lnTo>
                    <a:pt x="89" y="128"/>
                  </a:lnTo>
                  <a:lnTo>
                    <a:pt x="80" y="142"/>
                  </a:lnTo>
                  <a:lnTo>
                    <a:pt x="56" y="139"/>
                  </a:lnTo>
                  <a:lnTo>
                    <a:pt x="45" y="135"/>
                  </a:lnTo>
                  <a:lnTo>
                    <a:pt x="37" y="146"/>
                  </a:lnTo>
                  <a:lnTo>
                    <a:pt x="30" y="158"/>
                  </a:lnTo>
                  <a:lnTo>
                    <a:pt x="14" y="163"/>
                  </a:lnTo>
                  <a:lnTo>
                    <a:pt x="7" y="158"/>
                  </a:lnTo>
                  <a:lnTo>
                    <a:pt x="9" y="142"/>
                  </a:lnTo>
                  <a:lnTo>
                    <a:pt x="0" y="125"/>
                  </a:lnTo>
                  <a:close/>
                </a:path>
              </a:pathLst>
            </a:custGeom>
            <a:solidFill>
              <a:srgbClr val="0033CC"/>
            </a:solidFill>
            <a:ln w="3175">
              <a:solidFill>
                <a:srgbClr val="000000"/>
              </a:solidFill>
              <a:round/>
              <a:headEnd/>
              <a:tailEnd/>
            </a:ln>
          </p:spPr>
          <p:txBody>
            <a:bodyPr/>
            <a:lstStyle/>
            <a:p>
              <a:endParaRPr lang="en-US"/>
            </a:p>
          </p:txBody>
        </p:sp>
        <p:sp>
          <p:nvSpPr>
            <p:cNvPr id="41201" name="Freeform 4063"/>
            <p:cNvSpPr>
              <a:spLocks/>
            </p:cNvSpPr>
            <p:nvPr/>
          </p:nvSpPr>
          <p:spPr bwMode="auto">
            <a:xfrm>
              <a:off x="3274" y="2899"/>
              <a:ext cx="2" cy="12"/>
            </a:xfrm>
            <a:custGeom>
              <a:avLst/>
              <a:gdLst>
                <a:gd name="T0" fmla="*/ 2 w 2"/>
                <a:gd name="T1" fmla="*/ 29521 h 10"/>
                <a:gd name="T2" fmla="*/ 2 w 2"/>
                <a:gd name="T3" fmla="*/ 20501 h 10"/>
                <a:gd name="T4" fmla="*/ 0 w 2"/>
                <a:gd name="T5" fmla="*/ 0 h 10"/>
                <a:gd name="T6" fmla="*/ 2 w 2"/>
                <a:gd name="T7" fmla="*/ 29521 h 10"/>
                <a:gd name="T8" fmla="*/ 0 60000 65536"/>
                <a:gd name="T9" fmla="*/ 0 60000 65536"/>
                <a:gd name="T10" fmla="*/ 0 60000 65536"/>
                <a:gd name="T11" fmla="*/ 0 60000 65536"/>
                <a:gd name="T12" fmla="*/ 0 w 2"/>
                <a:gd name="T13" fmla="*/ 0 h 10"/>
                <a:gd name="T14" fmla="*/ 2 w 2"/>
                <a:gd name="T15" fmla="*/ 10 h 10"/>
              </a:gdLst>
              <a:ahLst/>
              <a:cxnLst>
                <a:cxn ang="T8">
                  <a:pos x="T0" y="T1"/>
                </a:cxn>
                <a:cxn ang="T9">
                  <a:pos x="T2" y="T3"/>
                </a:cxn>
                <a:cxn ang="T10">
                  <a:pos x="T4" y="T5"/>
                </a:cxn>
                <a:cxn ang="T11">
                  <a:pos x="T6" y="T7"/>
                </a:cxn>
              </a:cxnLst>
              <a:rect l="T12" t="T13" r="T14" b="T15"/>
              <a:pathLst>
                <a:path w="2" h="10">
                  <a:moveTo>
                    <a:pt x="2" y="10"/>
                  </a:moveTo>
                  <a:lnTo>
                    <a:pt x="2" y="7"/>
                  </a:lnTo>
                  <a:lnTo>
                    <a:pt x="0" y="0"/>
                  </a:lnTo>
                  <a:lnTo>
                    <a:pt x="2" y="10"/>
                  </a:lnTo>
                  <a:close/>
                </a:path>
              </a:pathLst>
            </a:custGeom>
            <a:solidFill>
              <a:srgbClr val="E1E1E1"/>
            </a:solidFill>
            <a:ln w="3175">
              <a:solidFill>
                <a:srgbClr val="000000"/>
              </a:solidFill>
              <a:round/>
              <a:headEnd/>
              <a:tailEnd/>
            </a:ln>
          </p:spPr>
          <p:txBody>
            <a:bodyPr/>
            <a:lstStyle/>
            <a:p>
              <a:endParaRPr lang="en-US"/>
            </a:p>
          </p:txBody>
        </p:sp>
        <p:sp>
          <p:nvSpPr>
            <p:cNvPr id="41202" name="Freeform 4064"/>
            <p:cNvSpPr>
              <a:spLocks/>
            </p:cNvSpPr>
            <p:nvPr/>
          </p:nvSpPr>
          <p:spPr bwMode="auto">
            <a:xfrm>
              <a:off x="2975" y="3281"/>
              <a:ext cx="37" cy="43"/>
            </a:xfrm>
            <a:custGeom>
              <a:avLst/>
              <a:gdLst>
                <a:gd name="T0" fmla="*/ 2156 w 33"/>
                <a:gd name="T1" fmla="*/ 34345 h 35"/>
                <a:gd name="T2" fmla="*/ 0 w 33"/>
                <a:gd name="T3" fmla="*/ 159754 h 35"/>
                <a:gd name="T4" fmla="*/ 1325 w 33"/>
                <a:gd name="T5" fmla="*/ 299222 h 35"/>
                <a:gd name="T6" fmla="*/ 2417 w 33"/>
                <a:gd name="T7" fmla="*/ 258332 h 35"/>
                <a:gd name="T8" fmla="*/ 4665 w 33"/>
                <a:gd name="T9" fmla="*/ 159754 h 35"/>
                <a:gd name="T10" fmla="*/ 5033 w 33"/>
                <a:gd name="T11" fmla="*/ 63689 h 35"/>
                <a:gd name="T12" fmla="*/ 3310 w 33"/>
                <a:gd name="T13" fmla="*/ 0 h 35"/>
                <a:gd name="T14" fmla="*/ 2156 w 33"/>
                <a:gd name="T15" fmla="*/ 34345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round/>
              <a:headEnd/>
              <a:tailEnd/>
            </a:ln>
          </p:spPr>
          <p:txBody>
            <a:bodyPr/>
            <a:lstStyle/>
            <a:p>
              <a:endParaRPr lang="en-US"/>
            </a:p>
          </p:txBody>
        </p:sp>
        <p:sp>
          <p:nvSpPr>
            <p:cNvPr id="41203" name="Freeform 4065"/>
            <p:cNvSpPr>
              <a:spLocks/>
            </p:cNvSpPr>
            <p:nvPr/>
          </p:nvSpPr>
          <p:spPr bwMode="auto">
            <a:xfrm>
              <a:off x="3265" y="2913"/>
              <a:ext cx="130" cy="299"/>
            </a:xfrm>
            <a:custGeom>
              <a:avLst/>
              <a:gdLst>
                <a:gd name="T0" fmla="*/ 2947 w 118"/>
                <a:gd name="T1" fmla="*/ 920193 h 241"/>
                <a:gd name="T2" fmla="*/ 2648 w 118"/>
                <a:gd name="T3" fmla="*/ 931899 h 241"/>
                <a:gd name="T4" fmla="*/ 1632 w 118"/>
                <a:gd name="T5" fmla="*/ 1004865 h 241"/>
                <a:gd name="T6" fmla="*/ 1261 w 118"/>
                <a:gd name="T7" fmla="*/ 1187937 h 241"/>
                <a:gd name="T8" fmla="*/ 1005 w 118"/>
                <a:gd name="T9" fmla="*/ 1416404 h 241"/>
                <a:gd name="T10" fmla="*/ 1261 w 118"/>
                <a:gd name="T11" fmla="*/ 1638310 h 241"/>
                <a:gd name="T12" fmla="*/ 1261 w 118"/>
                <a:gd name="T13" fmla="*/ 1868338 h 241"/>
                <a:gd name="T14" fmla="*/ 752 w 118"/>
                <a:gd name="T15" fmla="*/ 2033800 h 241"/>
                <a:gd name="T16" fmla="*/ 2 w 118"/>
                <a:gd name="T17" fmla="*/ 2199176 h 241"/>
                <a:gd name="T18" fmla="*/ 0 w 118"/>
                <a:gd name="T19" fmla="*/ 2495966 h 241"/>
                <a:gd name="T20" fmla="*/ 2 w 118"/>
                <a:gd name="T21" fmla="*/ 2749532 h 241"/>
                <a:gd name="T22" fmla="*/ 511 w 118"/>
                <a:gd name="T23" fmla="*/ 3066467 h 241"/>
                <a:gd name="T24" fmla="*/ 1981 w 118"/>
                <a:gd name="T25" fmla="*/ 3176753 h 241"/>
                <a:gd name="T26" fmla="*/ 2947 w 118"/>
                <a:gd name="T27" fmla="*/ 3096655 h 241"/>
                <a:gd name="T28" fmla="*/ 3804 w 118"/>
                <a:gd name="T29" fmla="*/ 2998290 h 241"/>
                <a:gd name="T30" fmla="*/ 4298 w 118"/>
                <a:gd name="T31" fmla="*/ 2785747 h 241"/>
                <a:gd name="T32" fmla="*/ 4720 w 118"/>
                <a:gd name="T33" fmla="*/ 2560527 h 241"/>
                <a:gd name="T34" fmla="*/ 5200 w 118"/>
                <a:gd name="T35" fmla="*/ 2354268 h 241"/>
                <a:gd name="T36" fmla="*/ 5566 w 118"/>
                <a:gd name="T37" fmla="*/ 2132927 h 241"/>
                <a:gd name="T38" fmla="*/ 5748 w 118"/>
                <a:gd name="T39" fmla="*/ 1938271 h 241"/>
                <a:gd name="T40" fmla="*/ 6316 w 118"/>
                <a:gd name="T41" fmla="*/ 1719182 h 241"/>
                <a:gd name="T42" fmla="*/ 6706 w 118"/>
                <a:gd name="T43" fmla="*/ 1503289 h 241"/>
                <a:gd name="T44" fmla="*/ 7128 w 118"/>
                <a:gd name="T45" fmla="*/ 1283172 h 241"/>
                <a:gd name="T46" fmla="*/ 7494 w 118"/>
                <a:gd name="T47" fmla="*/ 1156173 h 241"/>
                <a:gd name="T48" fmla="*/ 7494 w 118"/>
                <a:gd name="T49" fmla="*/ 825185 h 241"/>
                <a:gd name="T50" fmla="*/ 8139 w 118"/>
                <a:gd name="T51" fmla="*/ 920193 h 241"/>
                <a:gd name="T52" fmla="*/ 8440 w 118"/>
                <a:gd name="T53" fmla="*/ 780613 h 241"/>
                <a:gd name="T54" fmla="*/ 8045 w 118"/>
                <a:gd name="T55" fmla="*/ 481855 h 241"/>
                <a:gd name="T56" fmla="*/ 7666 w 118"/>
                <a:gd name="T57" fmla="*/ 182378 h 241"/>
                <a:gd name="T58" fmla="*/ 7388 w 118"/>
                <a:gd name="T59" fmla="*/ 0 h 241"/>
                <a:gd name="T60" fmla="*/ 7128 w 118"/>
                <a:gd name="T61" fmla="*/ 0 h 241"/>
                <a:gd name="T62" fmla="*/ 6954 w 118"/>
                <a:gd name="T63" fmla="*/ 95501 h 241"/>
                <a:gd name="T64" fmla="*/ 6706 w 118"/>
                <a:gd name="T65" fmla="*/ 317029 h 241"/>
                <a:gd name="T66" fmla="*/ 6174 w 118"/>
                <a:gd name="T67" fmla="*/ 388385 h 241"/>
                <a:gd name="T68" fmla="*/ 6087 w 118"/>
                <a:gd name="T69" fmla="*/ 399233 h 241"/>
                <a:gd name="T70" fmla="*/ 5729 w 118"/>
                <a:gd name="T71" fmla="*/ 388385 h 241"/>
                <a:gd name="T72" fmla="*/ 5748 w 118"/>
                <a:gd name="T73" fmla="*/ 495314 h 241"/>
                <a:gd name="T74" fmla="*/ 5566 w 118"/>
                <a:gd name="T75" fmla="*/ 597820 h 241"/>
                <a:gd name="T76" fmla="*/ 5566 w 118"/>
                <a:gd name="T77" fmla="*/ 614518 h 241"/>
                <a:gd name="T78" fmla="*/ 5015 w 118"/>
                <a:gd name="T79" fmla="*/ 691891 h 241"/>
                <a:gd name="T80" fmla="*/ 5015 w 118"/>
                <a:gd name="T81" fmla="*/ 614518 h 241"/>
                <a:gd name="T82" fmla="*/ 4720 w 118"/>
                <a:gd name="T83" fmla="*/ 780613 h 241"/>
                <a:gd name="T84" fmla="*/ 4441 w 118"/>
                <a:gd name="T85" fmla="*/ 780613 h 241"/>
                <a:gd name="T86" fmla="*/ 4298 w 118"/>
                <a:gd name="T87" fmla="*/ 780613 h 241"/>
                <a:gd name="T88" fmla="*/ 3804 w 118"/>
                <a:gd name="T89" fmla="*/ 877189 h 241"/>
                <a:gd name="T90" fmla="*/ 2947 w 118"/>
                <a:gd name="T91" fmla="*/ 920193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8"/>
                <a:gd name="T139" fmla="*/ 0 h 241"/>
                <a:gd name="T140" fmla="*/ 118 w 118"/>
                <a:gd name="T141" fmla="*/ 241 h 24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8" h="241">
                  <a:moveTo>
                    <a:pt x="42" y="69"/>
                  </a:moveTo>
                  <a:lnTo>
                    <a:pt x="37" y="71"/>
                  </a:lnTo>
                  <a:lnTo>
                    <a:pt x="23" y="76"/>
                  </a:lnTo>
                  <a:lnTo>
                    <a:pt x="18" y="90"/>
                  </a:lnTo>
                  <a:lnTo>
                    <a:pt x="14" y="107"/>
                  </a:lnTo>
                  <a:lnTo>
                    <a:pt x="18" y="123"/>
                  </a:lnTo>
                  <a:lnTo>
                    <a:pt x="18" y="142"/>
                  </a:lnTo>
                  <a:lnTo>
                    <a:pt x="11" y="154"/>
                  </a:lnTo>
                  <a:lnTo>
                    <a:pt x="2" y="166"/>
                  </a:lnTo>
                  <a:lnTo>
                    <a:pt x="0" y="189"/>
                  </a:lnTo>
                  <a:lnTo>
                    <a:pt x="2" y="208"/>
                  </a:lnTo>
                  <a:lnTo>
                    <a:pt x="7" y="232"/>
                  </a:lnTo>
                  <a:lnTo>
                    <a:pt x="28" y="241"/>
                  </a:lnTo>
                  <a:lnTo>
                    <a:pt x="42" y="234"/>
                  </a:lnTo>
                  <a:lnTo>
                    <a:pt x="54" y="227"/>
                  </a:lnTo>
                  <a:lnTo>
                    <a:pt x="61" y="211"/>
                  </a:lnTo>
                  <a:lnTo>
                    <a:pt x="66" y="194"/>
                  </a:lnTo>
                  <a:lnTo>
                    <a:pt x="73" y="178"/>
                  </a:lnTo>
                  <a:lnTo>
                    <a:pt x="78" y="161"/>
                  </a:lnTo>
                  <a:lnTo>
                    <a:pt x="82" y="147"/>
                  </a:lnTo>
                  <a:lnTo>
                    <a:pt x="89" y="130"/>
                  </a:lnTo>
                  <a:lnTo>
                    <a:pt x="94" y="114"/>
                  </a:lnTo>
                  <a:lnTo>
                    <a:pt x="101" y="97"/>
                  </a:lnTo>
                  <a:lnTo>
                    <a:pt x="106" y="88"/>
                  </a:lnTo>
                  <a:lnTo>
                    <a:pt x="106" y="62"/>
                  </a:lnTo>
                  <a:lnTo>
                    <a:pt x="115" y="69"/>
                  </a:lnTo>
                  <a:lnTo>
                    <a:pt x="118" y="59"/>
                  </a:lnTo>
                  <a:lnTo>
                    <a:pt x="113" y="36"/>
                  </a:lnTo>
                  <a:lnTo>
                    <a:pt x="108" y="14"/>
                  </a:lnTo>
                  <a:lnTo>
                    <a:pt x="104" y="0"/>
                  </a:lnTo>
                  <a:lnTo>
                    <a:pt x="101" y="0"/>
                  </a:lnTo>
                  <a:lnTo>
                    <a:pt x="97" y="7"/>
                  </a:lnTo>
                  <a:lnTo>
                    <a:pt x="94" y="24"/>
                  </a:lnTo>
                  <a:lnTo>
                    <a:pt x="87" y="29"/>
                  </a:lnTo>
                  <a:lnTo>
                    <a:pt x="85" y="31"/>
                  </a:lnTo>
                  <a:lnTo>
                    <a:pt x="80" y="29"/>
                  </a:lnTo>
                  <a:lnTo>
                    <a:pt x="82" y="38"/>
                  </a:lnTo>
                  <a:lnTo>
                    <a:pt x="78" y="45"/>
                  </a:lnTo>
                  <a:lnTo>
                    <a:pt x="78" y="47"/>
                  </a:lnTo>
                  <a:lnTo>
                    <a:pt x="70" y="52"/>
                  </a:lnTo>
                  <a:lnTo>
                    <a:pt x="70" y="47"/>
                  </a:lnTo>
                  <a:lnTo>
                    <a:pt x="66" y="59"/>
                  </a:lnTo>
                  <a:lnTo>
                    <a:pt x="63" y="59"/>
                  </a:lnTo>
                  <a:lnTo>
                    <a:pt x="61" y="59"/>
                  </a:lnTo>
                  <a:lnTo>
                    <a:pt x="54" y="66"/>
                  </a:lnTo>
                  <a:lnTo>
                    <a:pt x="42" y="69"/>
                  </a:lnTo>
                  <a:close/>
                </a:path>
              </a:pathLst>
            </a:custGeom>
            <a:solidFill>
              <a:srgbClr val="E1E1E1"/>
            </a:solidFill>
            <a:ln w="3175">
              <a:solidFill>
                <a:srgbClr val="000000"/>
              </a:solidFill>
              <a:round/>
              <a:headEnd/>
              <a:tailEnd/>
            </a:ln>
          </p:spPr>
          <p:txBody>
            <a:bodyPr/>
            <a:lstStyle/>
            <a:p>
              <a:endParaRPr lang="en-US"/>
            </a:p>
          </p:txBody>
        </p:sp>
        <p:sp>
          <p:nvSpPr>
            <p:cNvPr id="41204" name="Freeform 4066"/>
            <p:cNvSpPr>
              <a:spLocks/>
            </p:cNvSpPr>
            <p:nvPr/>
          </p:nvSpPr>
          <p:spPr bwMode="auto">
            <a:xfrm>
              <a:off x="3085" y="2855"/>
              <a:ext cx="57" cy="170"/>
            </a:xfrm>
            <a:custGeom>
              <a:avLst/>
              <a:gdLst>
                <a:gd name="T0" fmla="*/ 9061 w 50"/>
                <a:gd name="T1" fmla="*/ 1289481 h 137"/>
                <a:gd name="T2" fmla="*/ 7555 w 50"/>
                <a:gd name="T3" fmla="*/ 1503558 h 137"/>
                <a:gd name="T4" fmla="*/ 9809 w 50"/>
                <a:gd name="T5" fmla="*/ 1653988 h 137"/>
                <a:gd name="T6" fmla="*/ 12076 w 50"/>
                <a:gd name="T7" fmla="*/ 1820067 h 137"/>
                <a:gd name="T8" fmla="*/ 11776 w 50"/>
                <a:gd name="T9" fmla="*/ 1699112 h 137"/>
                <a:gd name="T10" fmla="*/ 14237 w 50"/>
                <a:gd name="T11" fmla="*/ 1609574 h 137"/>
                <a:gd name="T12" fmla="*/ 15305 w 50"/>
                <a:gd name="T13" fmla="*/ 1423303 h 137"/>
                <a:gd name="T14" fmla="*/ 15732 w 50"/>
                <a:gd name="T15" fmla="*/ 1255496 h 137"/>
                <a:gd name="T16" fmla="*/ 12747 w 50"/>
                <a:gd name="T17" fmla="*/ 1103482 h 137"/>
                <a:gd name="T18" fmla="*/ 9809 w 50"/>
                <a:gd name="T19" fmla="*/ 976480 h 137"/>
                <a:gd name="T20" fmla="*/ 9061 w 50"/>
                <a:gd name="T21" fmla="*/ 716653 h 137"/>
                <a:gd name="T22" fmla="*/ 9809 w 50"/>
                <a:gd name="T23" fmla="*/ 562200 h 137"/>
                <a:gd name="T24" fmla="*/ 12076 w 50"/>
                <a:gd name="T25" fmla="*/ 540182 h 137"/>
                <a:gd name="T26" fmla="*/ 10572 w 50"/>
                <a:gd name="T27" fmla="*/ 319913 h 137"/>
                <a:gd name="T28" fmla="*/ 9061 w 50"/>
                <a:gd name="T29" fmla="*/ 96098 h 137"/>
                <a:gd name="T30" fmla="*/ 7555 w 50"/>
                <a:gd name="T31" fmla="*/ 2 h 137"/>
                <a:gd name="T32" fmla="*/ 2198 w 50"/>
                <a:gd name="T33" fmla="*/ 0 h 137"/>
                <a:gd name="T34" fmla="*/ 2198 w 50"/>
                <a:gd name="T35" fmla="*/ 62411 h 137"/>
                <a:gd name="T36" fmla="*/ 5502 w 50"/>
                <a:gd name="T37" fmla="*/ 257812 h 137"/>
                <a:gd name="T38" fmla="*/ 4465 w 50"/>
                <a:gd name="T39" fmla="*/ 319913 h 137"/>
                <a:gd name="T40" fmla="*/ 3918 w 50"/>
                <a:gd name="T41" fmla="*/ 540182 h 137"/>
                <a:gd name="T42" fmla="*/ 3918 w 50"/>
                <a:gd name="T43" fmla="*/ 697620 h 137"/>
                <a:gd name="T44" fmla="*/ 2857 w 50"/>
                <a:gd name="T45" fmla="*/ 758482 h 137"/>
                <a:gd name="T46" fmla="*/ 0 w 50"/>
                <a:gd name="T47" fmla="*/ 1011782 h 137"/>
                <a:gd name="T48" fmla="*/ 2198 w 50"/>
                <a:gd name="T49" fmla="*/ 1103482 h 137"/>
                <a:gd name="T50" fmla="*/ 4465 w 50"/>
                <a:gd name="T51" fmla="*/ 1195197 h 137"/>
                <a:gd name="T52" fmla="*/ 7555 w 50"/>
                <a:gd name="T53" fmla="*/ 1195197 h 137"/>
                <a:gd name="T54" fmla="*/ 9061 w 50"/>
                <a:gd name="T55" fmla="*/ 1289481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0"/>
                <a:gd name="T85" fmla="*/ 0 h 137"/>
                <a:gd name="T86" fmla="*/ 50 w 50"/>
                <a:gd name="T87" fmla="*/ 137 h 1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0" h="137">
                  <a:moveTo>
                    <a:pt x="28" y="97"/>
                  </a:moveTo>
                  <a:lnTo>
                    <a:pt x="24" y="113"/>
                  </a:lnTo>
                  <a:lnTo>
                    <a:pt x="31" y="125"/>
                  </a:lnTo>
                  <a:lnTo>
                    <a:pt x="38" y="137"/>
                  </a:lnTo>
                  <a:lnTo>
                    <a:pt x="36" y="128"/>
                  </a:lnTo>
                  <a:lnTo>
                    <a:pt x="45" y="121"/>
                  </a:lnTo>
                  <a:lnTo>
                    <a:pt x="47" y="106"/>
                  </a:lnTo>
                  <a:lnTo>
                    <a:pt x="50" y="94"/>
                  </a:lnTo>
                  <a:lnTo>
                    <a:pt x="40" y="83"/>
                  </a:lnTo>
                  <a:lnTo>
                    <a:pt x="31" y="73"/>
                  </a:lnTo>
                  <a:lnTo>
                    <a:pt x="28" y="54"/>
                  </a:lnTo>
                  <a:lnTo>
                    <a:pt x="31" y="42"/>
                  </a:lnTo>
                  <a:lnTo>
                    <a:pt x="38" y="40"/>
                  </a:lnTo>
                  <a:lnTo>
                    <a:pt x="33" y="24"/>
                  </a:lnTo>
                  <a:lnTo>
                    <a:pt x="28" y="7"/>
                  </a:lnTo>
                  <a:lnTo>
                    <a:pt x="24" y="2"/>
                  </a:lnTo>
                  <a:lnTo>
                    <a:pt x="7" y="0"/>
                  </a:lnTo>
                  <a:lnTo>
                    <a:pt x="7" y="5"/>
                  </a:lnTo>
                  <a:lnTo>
                    <a:pt x="17" y="19"/>
                  </a:lnTo>
                  <a:lnTo>
                    <a:pt x="14" y="24"/>
                  </a:lnTo>
                  <a:lnTo>
                    <a:pt x="12" y="40"/>
                  </a:lnTo>
                  <a:lnTo>
                    <a:pt x="12" y="52"/>
                  </a:lnTo>
                  <a:lnTo>
                    <a:pt x="9" y="57"/>
                  </a:lnTo>
                  <a:lnTo>
                    <a:pt x="0" y="76"/>
                  </a:lnTo>
                  <a:lnTo>
                    <a:pt x="7" y="83"/>
                  </a:lnTo>
                  <a:lnTo>
                    <a:pt x="14" y="90"/>
                  </a:lnTo>
                  <a:lnTo>
                    <a:pt x="24" y="90"/>
                  </a:lnTo>
                  <a:lnTo>
                    <a:pt x="28" y="97"/>
                  </a:lnTo>
                  <a:close/>
                </a:path>
              </a:pathLst>
            </a:custGeom>
            <a:solidFill>
              <a:srgbClr val="E1E1E1"/>
            </a:solidFill>
            <a:ln w="3175">
              <a:solidFill>
                <a:srgbClr val="000000"/>
              </a:solidFill>
              <a:round/>
              <a:headEnd/>
              <a:tailEnd/>
            </a:ln>
          </p:spPr>
          <p:txBody>
            <a:bodyPr/>
            <a:lstStyle/>
            <a:p>
              <a:endParaRPr lang="en-US"/>
            </a:p>
          </p:txBody>
        </p:sp>
        <p:sp>
          <p:nvSpPr>
            <p:cNvPr id="41205" name="Freeform 4067"/>
            <p:cNvSpPr>
              <a:spLocks/>
            </p:cNvSpPr>
            <p:nvPr/>
          </p:nvSpPr>
          <p:spPr bwMode="auto">
            <a:xfrm>
              <a:off x="3040" y="2879"/>
              <a:ext cx="187" cy="363"/>
            </a:xfrm>
            <a:custGeom>
              <a:avLst/>
              <a:gdLst>
                <a:gd name="T0" fmla="*/ 16756 w 165"/>
                <a:gd name="T1" fmla="*/ 2107587 h 293"/>
                <a:gd name="T2" fmla="*/ 18045 w 165"/>
                <a:gd name="T3" fmla="*/ 2042195 h 293"/>
                <a:gd name="T4" fmla="*/ 25696 w 165"/>
                <a:gd name="T5" fmla="*/ 1669527 h 293"/>
                <a:gd name="T6" fmla="*/ 32023 w 165"/>
                <a:gd name="T7" fmla="*/ 1462092 h 293"/>
                <a:gd name="T8" fmla="*/ 40241 w 165"/>
                <a:gd name="T9" fmla="*/ 1048967 h 293"/>
                <a:gd name="T10" fmla="*/ 40675 w 165"/>
                <a:gd name="T11" fmla="*/ 877964 h 293"/>
                <a:gd name="T12" fmla="*/ 40675 w 165"/>
                <a:gd name="T13" fmla="*/ 432067 h 293"/>
                <a:gd name="T14" fmla="*/ 40675 w 165"/>
                <a:gd name="T15" fmla="*/ 0 h 293"/>
                <a:gd name="T16" fmla="*/ 35890 w 165"/>
                <a:gd name="T17" fmla="*/ 111816 h 293"/>
                <a:gd name="T18" fmla="*/ 30354 w 165"/>
                <a:gd name="T19" fmla="*/ 197648 h 293"/>
                <a:gd name="T20" fmla="*/ 22673 w 165"/>
                <a:gd name="T21" fmla="*/ 242797 h 293"/>
                <a:gd name="T22" fmla="*/ 19170 w 165"/>
                <a:gd name="T23" fmla="*/ 263428 h 293"/>
                <a:gd name="T24" fmla="*/ 16756 w 165"/>
                <a:gd name="T25" fmla="*/ 432067 h 293"/>
                <a:gd name="T26" fmla="*/ 19889 w 165"/>
                <a:gd name="T27" fmla="*/ 787420 h 293"/>
                <a:gd name="T28" fmla="*/ 21522 w 165"/>
                <a:gd name="T29" fmla="*/ 1083536 h 293"/>
                <a:gd name="T30" fmla="*/ 18624 w 165"/>
                <a:gd name="T31" fmla="*/ 1347580 h 293"/>
                <a:gd name="T32" fmla="*/ 17549 w 165"/>
                <a:gd name="T33" fmla="*/ 1310154 h 293"/>
                <a:gd name="T34" fmla="*/ 16756 w 165"/>
                <a:gd name="T35" fmla="*/ 974586 h 293"/>
                <a:gd name="T36" fmla="*/ 13169 w 165"/>
                <a:gd name="T37" fmla="*/ 877964 h 293"/>
                <a:gd name="T38" fmla="*/ 8740 w 165"/>
                <a:gd name="T39" fmla="*/ 842936 h 293"/>
                <a:gd name="T40" fmla="*/ 2934 w 165"/>
                <a:gd name="T41" fmla="*/ 974586 h 293"/>
                <a:gd name="T42" fmla="*/ 1221 w 165"/>
                <a:gd name="T43" fmla="*/ 1143690 h 293"/>
                <a:gd name="T44" fmla="*/ 2934 w 165"/>
                <a:gd name="T45" fmla="*/ 1230373 h 293"/>
                <a:gd name="T46" fmla="*/ 10253 w 165"/>
                <a:gd name="T47" fmla="*/ 1389125 h 293"/>
                <a:gd name="T48" fmla="*/ 9905 w 165"/>
                <a:gd name="T49" fmla="*/ 1853264 h 293"/>
                <a:gd name="T50" fmla="*/ 8740 w 165"/>
                <a:gd name="T51" fmla="*/ 2228777 h 293"/>
                <a:gd name="T52" fmla="*/ 5298 w 165"/>
                <a:gd name="T53" fmla="*/ 2513478 h 293"/>
                <a:gd name="T54" fmla="*/ 3768 w 165"/>
                <a:gd name="T55" fmla="*/ 2780300 h 293"/>
                <a:gd name="T56" fmla="*/ 4701 w 165"/>
                <a:gd name="T57" fmla="*/ 3201845 h 293"/>
                <a:gd name="T58" fmla="*/ 5298 w 165"/>
                <a:gd name="T59" fmla="*/ 3639248 h 293"/>
                <a:gd name="T60" fmla="*/ 7983 w 165"/>
                <a:gd name="T61" fmla="*/ 3488227 h 293"/>
                <a:gd name="T62" fmla="*/ 11511 w 165"/>
                <a:gd name="T63" fmla="*/ 3219644 h 293"/>
                <a:gd name="T64" fmla="*/ 18045 w 165"/>
                <a:gd name="T65" fmla="*/ 3059359 h 293"/>
                <a:gd name="T66" fmla="*/ 18624 w 165"/>
                <a:gd name="T67" fmla="*/ 2780300 h 293"/>
                <a:gd name="T68" fmla="*/ 18045 w 165"/>
                <a:gd name="T69" fmla="*/ 2645103 h 293"/>
                <a:gd name="T70" fmla="*/ 16756 w 165"/>
                <a:gd name="T71" fmla="*/ 2257356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5"/>
                <a:gd name="T109" fmla="*/ 0 h 293"/>
                <a:gd name="T110" fmla="*/ 165 w 165"/>
                <a:gd name="T111" fmla="*/ 293 h 2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5" h="293">
                  <a:moveTo>
                    <a:pt x="68" y="182"/>
                  </a:moveTo>
                  <a:lnTo>
                    <a:pt x="68" y="170"/>
                  </a:lnTo>
                  <a:lnTo>
                    <a:pt x="68" y="165"/>
                  </a:lnTo>
                  <a:lnTo>
                    <a:pt x="73" y="165"/>
                  </a:lnTo>
                  <a:lnTo>
                    <a:pt x="92" y="151"/>
                  </a:lnTo>
                  <a:lnTo>
                    <a:pt x="104" y="135"/>
                  </a:lnTo>
                  <a:lnTo>
                    <a:pt x="116" y="128"/>
                  </a:lnTo>
                  <a:lnTo>
                    <a:pt x="130" y="118"/>
                  </a:lnTo>
                  <a:lnTo>
                    <a:pt x="151" y="106"/>
                  </a:lnTo>
                  <a:lnTo>
                    <a:pt x="163" y="85"/>
                  </a:lnTo>
                  <a:lnTo>
                    <a:pt x="165" y="71"/>
                  </a:lnTo>
                  <a:lnTo>
                    <a:pt x="163" y="45"/>
                  </a:lnTo>
                  <a:lnTo>
                    <a:pt x="165" y="35"/>
                  </a:lnTo>
                  <a:lnTo>
                    <a:pt x="165" y="12"/>
                  </a:lnTo>
                  <a:lnTo>
                    <a:pt x="165" y="0"/>
                  </a:lnTo>
                  <a:lnTo>
                    <a:pt x="163" y="0"/>
                  </a:lnTo>
                  <a:lnTo>
                    <a:pt x="146" y="9"/>
                  </a:lnTo>
                  <a:lnTo>
                    <a:pt x="130" y="16"/>
                  </a:lnTo>
                  <a:lnTo>
                    <a:pt x="123" y="16"/>
                  </a:lnTo>
                  <a:lnTo>
                    <a:pt x="111" y="21"/>
                  </a:lnTo>
                  <a:lnTo>
                    <a:pt x="92" y="19"/>
                  </a:lnTo>
                  <a:lnTo>
                    <a:pt x="85" y="21"/>
                  </a:lnTo>
                  <a:lnTo>
                    <a:pt x="78" y="21"/>
                  </a:lnTo>
                  <a:lnTo>
                    <a:pt x="71" y="23"/>
                  </a:lnTo>
                  <a:lnTo>
                    <a:pt x="68" y="35"/>
                  </a:lnTo>
                  <a:lnTo>
                    <a:pt x="71" y="54"/>
                  </a:lnTo>
                  <a:lnTo>
                    <a:pt x="80" y="64"/>
                  </a:lnTo>
                  <a:lnTo>
                    <a:pt x="90" y="75"/>
                  </a:lnTo>
                  <a:lnTo>
                    <a:pt x="87" y="87"/>
                  </a:lnTo>
                  <a:lnTo>
                    <a:pt x="85" y="102"/>
                  </a:lnTo>
                  <a:lnTo>
                    <a:pt x="76" y="109"/>
                  </a:lnTo>
                  <a:lnTo>
                    <a:pt x="78" y="118"/>
                  </a:lnTo>
                  <a:lnTo>
                    <a:pt x="71" y="106"/>
                  </a:lnTo>
                  <a:lnTo>
                    <a:pt x="64" y="94"/>
                  </a:lnTo>
                  <a:lnTo>
                    <a:pt x="68" y="78"/>
                  </a:lnTo>
                  <a:lnTo>
                    <a:pt x="64" y="71"/>
                  </a:lnTo>
                  <a:lnTo>
                    <a:pt x="54" y="71"/>
                  </a:lnTo>
                  <a:lnTo>
                    <a:pt x="47" y="64"/>
                  </a:lnTo>
                  <a:lnTo>
                    <a:pt x="35" y="68"/>
                  </a:lnTo>
                  <a:lnTo>
                    <a:pt x="23" y="73"/>
                  </a:lnTo>
                  <a:lnTo>
                    <a:pt x="12" y="78"/>
                  </a:lnTo>
                  <a:lnTo>
                    <a:pt x="0" y="83"/>
                  </a:lnTo>
                  <a:lnTo>
                    <a:pt x="5" y="92"/>
                  </a:lnTo>
                  <a:lnTo>
                    <a:pt x="5" y="99"/>
                  </a:lnTo>
                  <a:lnTo>
                    <a:pt x="12" y="99"/>
                  </a:lnTo>
                  <a:lnTo>
                    <a:pt x="26" y="106"/>
                  </a:lnTo>
                  <a:lnTo>
                    <a:pt x="42" y="111"/>
                  </a:lnTo>
                  <a:lnTo>
                    <a:pt x="42" y="135"/>
                  </a:lnTo>
                  <a:lnTo>
                    <a:pt x="40" y="149"/>
                  </a:lnTo>
                  <a:lnTo>
                    <a:pt x="40" y="165"/>
                  </a:lnTo>
                  <a:lnTo>
                    <a:pt x="35" y="180"/>
                  </a:lnTo>
                  <a:lnTo>
                    <a:pt x="33" y="194"/>
                  </a:lnTo>
                  <a:lnTo>
                    <a:pt x="21" y="203"/>
                  </a:lnTo>
                  <a:lnTo>
                    <a:pt x="12" y="213"/>
                  </a:lnTo>
                  <a:lnTo>
                    <a:pt x="16" y="224"/>
                  </a:lnTo>
                  <a:lnTo>
                    <a:pt x="19" y="239"/>
                  </a:lnTo>
                  <a:lnTo>
                    <a:pt x="19" y="258"/>
                  </a:lnTo>
                  <a:lnTo>
                    <a:pt x="19" y="276"/>
                  </a:lnTo>
                  <a:lnTo>
                    <a:pt x="21" y="293"/>
                  </a:lnTo>
                  <a:lnTo>
                    <a:pt x="33" y="293"/>
                  </a:lnTo>
                  <a:lnTo>
                    <a:pt x="33" y="281"/>
                  </a:lnTo>
                  <a:lnTo>
                    <a:pt x="28" y="276"/>
                  </a:lnTo>
                  <a:lnTo>
                    <a:pt x="47" y="260"/>
                  </a:lnTo>
                  <a:lnTo>
                    <a:pt x="59" y="253"/>
                  </a:lnTo>
                  <a:lnTo>
                    <a:pt x="73" y="246"/>
                  </a:lnTo>
                  <a:lnTo>
                    <a:pt x="73" y="239"/>
                  </a:lnTo>
                  <a:lnTo>
                    <a:pt x="76" y="224"/>
                  </a:lnTo>
                  <a:lnTo>
                    <a:pt x="78" y="208"/>
                  </a:lnTo>
                  <a:lnTo>
                    <a:pt x="73" y="213"/>
                  </a:lnTo>
                  <a:lnTo>
                    <a:pt x="71" y="198"/>
                  </a:lnTo>
                  <a:lnTo>
                    <a:pt x="68" y="182"/>
                  </a:lnTo>
                  <a:close/>
                </a:path>
              </a:pathLst>
            </a:custGeom>
            <a:solidFill>
              <a:srgbClr val="E1E1E1"/>
            </a:solidFill>
            <a:ln w="3175">
              <a:solidFill>
                <a:srgbClr val="000000"/>
              </a:solidFill>
              <a:round/>
              <a:headEnd/>
              <a:tailEnd/>
            </a:ln>
          </p:spPr>
          <p:txBody>
            <a:bodyPr/>
            <a:lstStyle/>
            <a:p>
              <a:endParaRPr lang="en-US"/>
            </a:p>
          </p:txBody>
        </p:sp>
        <p:sp>
          <p:nvSpPr>
            <p:cNvPr id="41206" name="Freeform 4068"/>
            <p:cNvSpPr>
              <a:spLocks/>
            </p:cNvSpPr>
            <p:nvPr/>
          </p:nvSpPr>
          <p:spPr bwMode="auto">
            <a:xfrm>
              <a:off x="2796" y="3139"/>
              <a:ext cx="283" cy="279"/>
            </a:xfrm>
            <a:custGeom>
              <a:avLst/>
              <a:gdLst>
                <a:gd name="T0" fmla="*/ 7354 w 253"/>
                <a:gd name="T1" fmla="*/ 796477 h 225"/>
                <a:gd name="T2" fmla="*/ 7239 w 253"/>
                <a:gd name="T3" fmla="*/ 1224662 h 225"/>
                <a:gd name="T4" fmla="*/ 5254 w 253"/>
                <a:gd name="T5" fmla="*/ 1518581 h 225"/>
                <a:gd name="T6" fmla="*/ 911 w 253"/>
                <a:gd name="T7" fmla="*/ 1343018 h 225"/>
                <a:gd name="T8" fmla="*/ 911 w 253"/>
                <a:gd name="T9" fmla="*/ 1682831 h 225"/>
                <a:gd name="T10" fmla="*/ 2498 w 253"/>
                <a:gd name="T11" fmla="*/ 2094880 h 225"/>
                <a:gd name="T12" fmla="*/ 2498 w 253"/>
                <a:gd name="T13" fmla="*/ 2415708 h 225"/>
                <a:gd name="T14" fmla="*/ 3125 w 253"/>
                <a:gd name="T15" fmla="*/ 2734459 h 225"/>
                <a:gd name="T16" fmla="*/ 5254 w 253"/>
                <a:gd name="T17" fmla="*/ 2809516 h 225"/>
                <a:gd name="T18" fmla="*/ 9056 w 253"/>
                <a:gd name="T19" fmla="*/ 2809516 h 225"/>
                <a:gd name="T20" fmla="*/ 12877 w 253"/>
                <a:gd name="T21" fmla="*/ 2734459 h 225"/>
                <a:gd name="T22" fmla="*/ 18458 w 253"/>
                <a:gd name="T23" fmla="*/ 2682983 h 225"/>
                <a:gd name="T24" fmla="*/ 21828 w 253"/>
                <a:gd name="T25" fmla="*/ 2526397 h 225"/>
                <a:gd name="T26" fmla="*/ 25466 w 253"/>
                <a:gd name="T27" fmla="*/ 2303348 h 225"/>
                <a:gd name="T28" fmla="*/ 28486 w 253"/>
                <a:gd name="T29" fmla="*/ 1993734 h 225"/>
                <a:gd name="T30" fmla="*/ 31067 w 253"/>
                <a:gd name="T31" fmla="*/ 1682831 h 225"/>
                <a:gd name="T32" fmla="*/ 33545 w 253"/>
                <a:gd name="T33" fmla="*/ 1296653 h 225"/>
                <a:gd name="T34" fmla="*/ 33416 w 253"/>
                <a:gd name="T35" fmla="*/ 1075421 h 225"/>
                <a:gd name="T36" fmla="*/ 30697 w 253"/>
                <a:gd name="T37" fmla="*/ 1094453 h 225"/>
                <a:gd name="T38" fmla="*/ 32279 w 253"/>
                <a:gd name="T39" fmla="*/ 796477 h 225"/>
                <a:gd name="T40" fmla="*/ 33071 w 253"/>
                <a:gd name="T41" fmla="*/ 620898 h 225"/>
                <a:gd name="T42" fmla="*/ 32656 w 253"/>
                <a:gd name="T43" fmla="*/ 176694 h 225"/>
                <a:gd name="T44" fmla="*/ 29989 w 253"/>
                <a:gd name="T45" fmla="*/ 0 h 225"/>
                <a:gd name="T46" fmla="*/ 27774 w 253"/>
                <a:gd name="T47" fmla="*/ 0 h 225"/>
                <a:gd name="T48" fmla="*/ 23063 w 253"/>
                <a:gd name="T49" fmla="*/ 336889 h 225"/>
                <a:gd name="T50" fmla="*/ 20157 w 253"/>
                <a:gd name="T51" fmla="*/ 620898 h 225"/>
                <a:gd name="T52" fmla="*/ 15596 w 253"/>
                <a:gd name="T53" fmla="*/ 767514 h 225"/>
                <a:gd name="T54" fmla="*/ 12877 w 253"/>
                <a:gd name="T55" fmla="*/ 846130 h 225"/>
                <a:gd name="T56" fmla="*/ 9694 w 253"/>
                <a:gd name="T57" fmla="*/ 1075421 h 225"/>
                <a:gd name="T58" fmla="*/ 9152 w 253"/>
                <a:gd name="T59" fmla="*/ 796477 h 225"/>
                <a:gd name="T60" fmla="*/ 24210 w 253"/>
                <a:gd name="T61" fmla="*/ 1518581 h 225"/>
                <a:gd name="T62" fmla="*/ 23491 w 253"/>
                <a:gd name="T63" fmla="*/ 1920259 h 225"/>
                <a:gd name="T64" fmla="*/ 26431 w 253"/>
                <a:gd name="T65" fmla="*/ 1719778 h 225"/>
                <a:gd name="T66" fmla="*/ 25221 w 253"/>
                <a:gd name="T67" fmla="*/ 1467936 h 225"/>
                <a:gd name="T68" fmla="*/ 8096 w 253"/>
                <a:gd name="T69" fmla="*/ 586630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225"/>
                <a:gd name="T107" fmla="*/ 253 w 253"/>
                <a:gd name="T108" fmla="*/ 225 h 22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lnTo>
                    <a:pt x="175" y="118"/>
                  </a:lnTo>
                  <a:lnTo>
                    <a:pt x="161" y="133"/>
                  </a:lnTo>
                  <a:lnTo>
                    <a:pt x="170" y="149"/>
                  </a:lnTo>
                  <a:lnTo>
                    <a:pt x="177" y="144"/>
                  </a:lnTo>
                  <a:lnTo>
                    <a:pt x="191" y="133"/>
                  </a:lnTo>
                  <a:lnTo>
                    <a:pt x="194" y="121"/>
                  </a:lnTo>
                  <a:lnTo>
                    <a:pt x="182" y="114"/>
                  </a:lnTo>
                  <a:lnTo>
                    <a:pt x="175" y="118"/>
                  </a:lnTo>
                  <a:lnTo>
                    <a:pt x="57" y="4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07" name="Freeform 4069"/>
            <p:cNvSpPr>
              <a:spLocks/>
            </p:cNvSpPr>
            <p:nvPr/>
          </p:nvSpPr>
          <p:spPr bwMode="auto">
            <a:xfrm>
              <a:off x="2796" y="3139"/>
              <a:ext cx="283" cy="279"/>
            </a:xfrm>
            <a:custGeom>
              <a:avLst/>
              <a:gdLst>
                <a:gd name="T0" fmla="*/ 8096 w 253"/>
                <a:gd name="T1" fmla="*/ 586630 h 225"/>
                <a:gd name="T2" fmla="*/ 7354 w 253"/>
                <a:gd name="T3" fmla="*/ 796477 h 225"/>
                <a:gd name="T4" fmla="*/ 7354 w 253"/>
                <a:gd name="T5" fmla="*/ 1007152 h 225"/>
                <a:gd name="T6" fmla="*/ 7239 w 253"/>
                <a:gd name="T7" fmla="*/ 1224662 h 225"/>
                <a:gd name="T8" fmla="*/ 7239 w 253"/>
                <a:gd name="T9" fmla="*/ 1432980 h 225"/>
                <a:gd name="T10" fmla="*/ 5254 w 253"/>
                <a:gd name="T11" fmla="*/ 1518581 h 225"/>
                <a:gd name="T12" fmla="*/ 1978 w 253"/>
                <a:gd name="T13" fmla="*/ 1467936 h 225"/>
                <a:gd name="T14" fmla="*/ 911 w 253"/>
                <a:gd name="T15" fmla="*/ 1343018 h 225"/>
                <a:gd name="T16" fmla="*/ 0 w 253"/>
                <a:gd name="T17" fmla="*/ 1467936 h 225"/>
                <a:gd name="T18" fmla="*/ 911 w 253"/>
                <a:gd name="T19" fmla="*/ 1682831 h 225"/>
                <a:gd name="T20" fmla="*/ 1595 w 253"/>
                <a:gd name="T21" fmla="*/ 1892049 h 225"/>
                <a:gd name="T22" fmla="*/ 2498 w 253"/>
                <a:gd name="T23" fmla="*/ 2094880 h 225"/>
                <a:gd name="T24" fmla="*/ 3125 w 253"/>
                <a:gd name="T25" fmla="*/ 2318318 h 225"/>
                <a:gd name="T26" fmla="*/ 2498 w 253"/>
                <a:gd name="T27" fmla="*/ 2415708 h 225"/>
                <a:gd name="T28" fmla="*/ 2498 w 253"/>
                <a:gd name="T29" fmla="*/ 2526397 h 225"/>
                <a:gd name="T30" fmla="*/ 3125 w 253"/>
                <a:gd name="T31" fmla="*/ 2734459 h 225"/>
                <a:gd name="T32" fmla="*/ 4333 w 253"/>
                <a:gd name="T33" fmla="*/ 2734459 h 225"/>
                <a:gd name="T34" fmla="*/ 5254 w 253"/>
                <a:gd name="T35" fmla="*/ 2809516 h 225"/>
                <a:gd name="T36" fmla="*/ 6540 w 253"/>
                <a:gd name="T37" fmla="*/ 2900877 h 225"/>
                <a:gd name="T38" fmla="*/ 9056 w 253"/>
                <a:gd name="T39" fmla="*/ 2809516 h 225"/>
                <a:gd name="T40" fmla="*/ 10722 w 253"/>
                <a:gd name="T41" fmla="*/ 2734459 h 225"/>
                <a:gd name="T42" fmla="*/ 12877 w 253"/>
                <a:gd name="T43" fmla="*/ 2734459 h 225"/>
                <a:gd name="T44" fmla="*/ 15310 w 253"/>
                <a:gd name="T45" fmla="*/ 2734459 h 225"/>
                <a:gd name="T46" fmla="*/ 18458 w 253"/>
                <a:gd name="T47" fmla="*/ 2682983 h 225"/>
                <a:gd name="T48" fmla="*/ 19713 w 253"/>
                <a:gd name="T49" fmla="*/ 2655792 h 225"/>
                <a:gd name="T50" fmla="*/ 21828 w 253"/>
                <a:gd name="T51" fmla="*/ 2526397 h 225"/>
                <a:gd name="T52" fmla="*/ 24210 w 253"/>
                <a:gd name="T53" fmla="*/ 2415708 h 225"/>
                <a:gd name="T54" fmla="*/ 25466 w 253"/>
                <a:gd name="T55" fmla="*/ 2303348 h 225"/>
                <a:gd name="T56" fmla="*/ 26810 w 253"/>
                <a:gd name="T57" fmla="*/ 2141768 h 225"/>
                <a:gd name="T58" fmla="*/ 28486 w 253"/>
                <a:gd name="T59" fmla="*/ 1993734 h 225"/>
                <a:gd name="T60" fmla="*/ 29392 w 253"/>
                <a:gd name="T61" fmla="*/ 1862673 h 225"/>
                <a:gd name="T62" fmla="*/ 31067 w 253"/>
                <a:gd name="T63" fmla="*/ 1682831 h 225"/>
                <a:gd name="T64" fmla="*/ 32656 w 253"/>
                <a:gd name="T65" fmla="*/ 1518581 h 225"/>
                <a:gd name="T66" fmla="*/ 33545 w 253"/>
                <a:gd name="T67" fmla="*/ 1296653 h 225"/>
                <a:gd name="T68" fmla="*/ 35117 w 253"/>
                <a:gd name="T69" fmla="*/ 1075421 h 225"/>
                <a:gd name="T70" fmla="*/ 33416 w 253"/>
                <a:gd name="T71" fmla="*/ 1075421 h 225"/>
                <a:gd name="T72" fmla="*/ 32656 w 253"/>
                <a:gd name="T73" fmla="*/ 1156604 h 225"/>
                <a:gd name="T74" fmla="*/ 30697 w 253"/>
                <a:gd name="T75" fmla="*/ 1094453 h 225"/>
                <a:gd name="T76" fmla="*/ 30697 w 253"/>
                <a:gd name="T77" fmla="*/ 914633 h 225"/>
                <a:gd name="T78" fmla="*/ 32279 w 253"/>
                <a:gd name="T79" fmla="*/ 796477 h 225"/>
                <a:gd name="T80" fmla="*/ 33071 w 253"/>
                <a:gd name="T81" fmla="*/ 846130 h 225"/>
                <a:gd name="T82" fmla="*/ 33071 w 253"/>
                <a:gd name="T83" fmla="*/ 620898 h 225"/>
                <a:gd name="T84" fmla="*/ 33071 w 253"/>
                <a:gd name="T85" fmla="*/ 381523 h 225"/>
                <a:gd name="T86" fmla="*/ 32656 w 253"/>
                <a:gd name="T87" fmla="*/ 176694 h 225"/>
                <a:gd name="T88" fmla="*/ 32279 w 253"/>
                <a:gd name="T89" fmla="*/ 39198 h 225"/>
                <a:gd name="T90" fmla="*/ 29989 w 253"/>
                <a:gd name="T91" fmla="*/ 0 h 225"/>
                <a:gd name="T92" fmla="*/ 28152 w 253"/>
                <a:gd name="T93" fmla="*/ 0 h 225"/>
                <a:gd name="T94" fmla="*/ 27774 w 253"/>
                <a:gd name="T95" fmla="*/ 0 h 225"/>
                <a:gd name="T96" fmla="*/ 24830 w 253"/>
                <a:gd name="T97" fmla="*/ 163634 h 225"/>
                <a:gd name="T98" fmla="*/ 23063 w 253"/>
                <a:gd name="T99" fmla="*/ 336889 h 225"/>
                <a:gd name="T100" fmla="*/ 21548 w 253"/>
                <a:gd name="T101" fmla="*/ 550293 h 225"/>
                <a:gd name="T102" fmla="*/ 20157 w 253"/>
                <a:gd name="T103" fmla="*/ 620898 h 225"/>
                <a:gd name="T104" fmla="*/ 18885 w 253"/>
                <a:gd name="T105" fmla="*/ 796477 h 225"/>
                <a:gd name="T106" fmla="*/ 15596 w 253"/>
                <a:gd name="T107" fmla="*/ 767514 h 225"/>
                <a:gd name="T108" fmla="*/ 14178 w 253"/>
                <a:gd name="T109" fmla="*/ 704396 h 225"/>
                <a:gd name="T110" fmla="*/ 12877 w 253"/>
                <a:gd name="T111" fmla="*/ 846130 h 225"/>
                <a:gd name="T112" fmla="*/ 11993 w 253"/>
                <a:gd name="T113" fmla="*/ 1007152 h 225"/>
                <a:gd name="T114" fmla="*/ 9694 w 253"/>
                <a:gd name="T115" fmla="*/ 1075421 h 225"/>
                <a:gd name="T116" fmla="*/ 9056 w 253"/>
                <a:gd name="T117" fmla="*/ 1007152 h 225"/>
                <a:gd name="T118" fmla="*/ 9152 w 253"/>
                <a:gd name="T119" fmla="*/ 796477 h 225"/>
                <a:gd name="T120" fmla="*/ 8096 w 253"/>
                <a:gd name="T121" fmla="*/ 586630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3"/>
                <a:gd name="T184" fmla="*/ 0 h 225"/>
                <a:gd name="T185" fmla="*/ 253 w 253"/>
                <a:gd name="T186" fmla="*/ 225 h 22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close/>
                </a:path>
              </a:pathLst>
            </a:custGeom>
            <a:solidFill>
              <a:srgbClr val="E1E1E1"/>
            </a:solidFill>
            <a:ln w="3175">
              <a:solidFill>
                <a:srgbClr val="000000"/>
              </a:solidFill>
              <a:round/>
              <a:headEnd/>
              <a:tailEnd/>
            </a:ln>
          </p:spPr>
          <p:txBody>
            <a:bodyPr/>
            <a:lstStyle/>
            <a:p>
              <a:endParaRPr lang="en-US"/>
            </a:p>
          </p:txBody>
        </p:sp>
        <p:sp>
          <p:nvSpPr>
            <p:cNvPr id="41208" name="Freeform 4070"/>
            <p:cNvSpPr>
              <a:spLocks/>
            </p:cNvSpPr>
            <p:nvPr/>
          </p:nvSpPr>
          <p:spPr bwMode="auto">
            <a:xfrm>
              <a:off x="2975" y="3281"/>
              <a:ext cx="37" cy="43"/>
            </a:xfrm>
            <a:custGeom>
              <a:avLst/>
              <a:gdLst>
                <a:gd name="T0" fmla="*/ 2156 w 33"/>
                <a:gd name="T1" fmla="*/ 34345 h 35"/>
                <a:gd name="T2" fmla="*/ 0 w 33"/>
                <a:gd name="T3" fmla="*/ 159754 h 35"/>
                <a:gd name="T4" fmla="*/ 1325 w 33"/>
                <a:gd name="T5" fmla="*/ 299222 h 35"/>
                <a:gd name="T6" fmla="*/ 2417 w 33"/>
                <a:gd name="T7" fmla="*/ 258332 h 35"/>
                <a:gd name="T8" fmla="*/ 4665 w 33"/>
                <a:gd name="T9" fmla="*/ 159754 h 35"/>
                <a:gd name="T10" fmla="*/ 5033 w 33"/>
                <a:gd name="T11" fmla="*/ 63689 h 35"/>
                <a:gd name="T12" fmla="*/ 3310 w 33"/>
                <a:gd name="T13" fmla="*/ 0 h 35"/>
                <a:gd name="T14" fmla="*/ 2156 w 33"/>
                <a:gd name="T15" fmla="*/ 34345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round/>
              <a:headEnd/>
              <a:tailEnd/>
            </a:ln>
          </p:spPr>
          <p:txBody>
            <a:bodyPr/>
            <a:lstStyle/>
            <a:p>
              <a:endParaRPr lang="en-US"/>
            </a:p>
          </p:txBody>
        </p:sp>
        <p:sp>
          <p:nvSpPr>
            <p:cNvPr id="41209" name="Freeform 4071"/>
            <p:cNvSpPr>
              <a:spLocks/>
            </p:cNvSpPr>
            <p:nvPr/>
          </p:nvSpPr>
          <p:spPr bwMode="auto">
            <a:xfrm>
              <a:off x="2763" y="3148"/>
              <a:ext cx="6" cy="12"/>
            </a:xfrm>
            <a:custGeom>
              <a:avLst/>
              <a:gdLst>
                <a:gd name="T0" fmla="*/ 14237 w 5"/>
                <a:gd name="T1" fmla="*/ 29521 h 10"/>
                <a:gd name="T2" fmla="*/ 0 w 5"/>
                <a:gd name="T3" fmla="*/ 20501 h 10"/>
                <a:gd name="T4" fmla="*/ 9887 w 5"/>
                <a:gd name="T5" fmla="*/ 0 h 10"/>
                <a:gd name="T6" fmla="*/ 14237 w 5"/>
                <a:gd name="T7" fmla="*/ 29521 h 10"/>
                <a:gd name="T8" fmla="*/ 0 60000 65536"/>
                <a:gd name="T9" fmla="*/ 0 60000 65536"/>
                <a:gd name="T10" fmla="*/ 0 60000 65536"/>
                <a:gd name="T11" fmla="*/ 0 60000 65536"/>
                <a:gd name="T12" fmla="*/ 0 w 5"/>
                <a:gd name="T13" fmla="*/ 0 h 10"/>
                <a:gd name="T14" fmla="*/ 5 w 5"/>
                <a:gd name="T15" fmla="*/ 10 h 10"/>
              </a:gdLst>
              <a:ahLst/>
              <a:cxnLst>
                <a:cxn ang="T8">
                  <a:pos x="T0" y="T1"/>
                </a:cxn>
                <a:cxn ang="T9">
                  <a:pos x="T2" y="T3"/>
                </a:cxn>
                <a:cxn ang="T10">
                  <a:pos x="T4" y="T5"/>
                </a:cxn>
                <a:cxn ang="T11">
                  <a:pos x="T6" y="T7"/>
                </a:cxn>
              </a:cxnLst>
              <a:rect l="T12" t="T13" r="T14" b="T15"/>
              <a:pathLst>
                <a:path w="5" h="10">
                  <a:moveTo>
                    <a:pt x="5" y="10"/>
                  </a:moveTo>
                  <a:lnTo>
                    <a:pt x="0" y="7"/>
                  </a:lnTo>
                  <a:lnTo>
                    <a:pt x="3" y="0"/>
                  </a:lnTo>
                  <a:lnTo>
                    <a:pt x="5" y="10"/>
                  </a:lnTo>
                  <a:close/>
                </a:path>
              </a:pathLst>
            </a:custGeom>
            <a:solidFill>
              <a:srgbClr val="E1E1E1"/>
            </a:solidFill>
            <a:ln w="3175">
              <a:solidFill>
                <a:srgbClr val="000000"/>
              </a:solidFill>
              <a:round/>
              <a:headEnd/>
              <a:tailEnd/>
            </a:ln>
          </p:spPr>
          <p:txBody>
            <a:bodyPr/>
            <a:lstStyle/>
            <a:p>
              <a:endParaRPr lang="en-US"/>
            </a:p>
          </p:txBody>
        </p:sp>
        <p:sp>
          <p:nvSpPr>
            <p:cNvPr id="41210" name="Freeform 4072"/>
            <p:cNvSpPr>
              <a:spLocks/>
            </p:cNvSpPr>
            <p:nvPr/>
          </p:nvSpPr>
          <p:spPr bwMode="auto">
            <a:xfrm>
              <a:off x="3043" y="3216"/>
              <a:ext cx="22" cy="34"/>
            </a:xfrm>
            <a:custGeom>
              <a:avLst/>
              <a:gdLst>
                <a:gd name="T0" fmla="*/ 6573 w 19"/>
                <a:gd name="T1" fmla="*/ 0 h 28"/>
                <a:gd name="T2" fmla="*/ 0 w 19"/>
                <a:gd name="T3" fmla="*/ 44821 h 28"/>
                <a:gd name="T4" fmla="*/ 0 w 19"/>
                <a:gd name="T5" fmla="*/ 118330 h 28"/>
                <a:gd name="T6" fmla="*/ 8813 w 19"/>
                <a:gd name="T7" fmla="*/ 143686 h 28"/>
                <a:gd name="T8" fmla="*/ 11816 w 19"/>
                <a:gd name="T9" fmla="*/ 102969 h 28"/>
                <a:gd name="T10" fmla="*/ 11156 w 19"/>
                <a:gd name="T11" fmla="*/ 20615 h 28"/>
                <a:gd name="T12" fmla="*/ 6573 w 19"/>
                <a:gd name="T13" fmla="*/ 0 h 28"/>
                <a:gd name="T14" fmla="*/ 0 60000 65536"/>
                <a:gd name="T15" fmla="*/ 0 60000 65536"/>
                <a:gd name="T16" fmla="*/ 0 60000 65536"/>
                <a:gd name="T17" fmla="*/ 0 60000 65536"/>
                <a:gd name="T18" fmla="*/ 0 60000 65536"/>
                <a:gd name="T19" fmla="*/ 0 60000 65536"/>
                <a:gd name="T20" fmla="*/ 0 60000 65536"/>
                <a:gd name="T21" fmla="*/ 0 w 19"/>
                <a:gd name="T22" fmla="*/ 0 h 28"/>
                <a:gd name="T23" fmla="*/ 19 w 1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8">
                  <a:moveTo>
                    <a:pt x="10" y="0"/>
                  </a:moveTo>
                  <a:lnTo>
                    <a:pt x="0" y="9"/>
                  </a:lnTo>
                  <a:lnTo>
                    <a:pt x="0" y="23"/>
                  </a:lnTo>
                  <a:lnTo>
                    <a:pt x="14" y="28"/>
                  </a:lnTo>
                  <a:lnTo>
                    <a:pt x="19" y="21"/>
                  </a:lnTo>
                  <a:lnTo>
                    <a:pt x="17" y="4"/>
                  </a:lnTo>
                  <a:lnTo>
                    <a:pt x="10" y="0"/>
                  </a:lnTo>
                  <a:close/>
                </a:path>
              </a:pathLst>
            </a:custGeom>
            <a:solidFill>
              <a:srgbClr val="E1E1E1"/>
            </a:solidFill>
            <a:ln w="3175">
              <a:solidFill>
                <a:srgbClr val="000000"/>
              </a:solidFill>
              <a:round/>
              <a:headEnd/>
              <a:tailEnd/>
            </a:ln>
          </p:spPr>
          <p:txBody>
            <a:bodyPr/>
            <a:lstStyle/>
            <a:p>
              <a:endParaRPr lang="en-US"/>
            </a:p>
          </p:txBody>
        </p:sp>
        <p:sp>
          <p:nvSpPr>
            <p:cNvPr id="41211" name="Freeform 4073"/>
            <p:cNvSpPr>
              <a:spLocks/>
            </p:cNvSpPr>
            <p:nvPr/>
          </p:nvSpPr>
          <p:spPr bwMode="auto">
            <a:xfrm>
              <a:off x="2722" y="2776"/>
              <a:ext cx="213" cy="270"/>
            </a:xfrm>
            <a:custGeom>
              <a:avLst/>
              <a:gdLst>
                <a:gd name="T0" fmla="*/ 23199 w 191"/>
                <a:gd name="T1" fmla="*/ 1571171 h 218"/>
                <a:gd name="T2" fmla="*/ 21311 w 191"/>
                <a:gd name="T3" fmla="*/ 1571171 h 218"/>
                <a:gd name="T4" fmla="*/ 19457 w 191"/>
                <a:gd name="T5" fmla="*/ 1571171 h 218"/>
                <a:gd name="T6" fmla="*/ 19457 w 191"/>
                <a:gd name="T7" fmla="*/ 1736416 h 218"/>
                <a:gd name="T8" fmla="*/ 19457 w 191"/>
                <a:gd name="T9" fmla="*/ 1915785 h 218"/>
                <a:gd name="T10" fmla="*/ 19057 w 191"/>
                <a:gd name="T11" fmla="*/ 2079482 h 218"/>
                <a:gd name="T12" fmla="*/ 19057 w 191"/>
                <a:gd name="T13" fmla="*/ 2270548 h 218"/>
                <a:gd name="T14" fmla="*/ 20566 w 191"/>
                <a:gd name="T15" fmla="*/ 2434905 h 218"/>
                <a:gd name="T16" fmla="*/ 21821 w 191"/>
                <a:gd name="T17" fmla="*/ 2575505 h 218"/>
                <a:gd name="T18" fmla="*/ 18940 w 191"/>
                <a:gd name="T19" fmla="*/ 2613523 h 218"/>
                <a:gd name="T20" fmla="*/ 15853 w 191"/>
                <a:gd name="T21" fmla="*/ 2663596 h 218"/>
                <a:gd name="T22" fmla="*/ 14216 w 191"/>
                <a:gd name="T23" fmla="*/ 2613523 h 218"/>
                <a:gd name="T24" fmla="*/ 12689 w 191"/>
                <a:gd name="T25" fmla="*/ 2575505 h 218"/>
                <a:gd name="T26" fmla="*/ 12290 w 191"/>
                <a:gd name="T27" fmla="*/ 2514624 h 218"/>
                <a:gd name="T28" fmla="*/ 9883 w 191"/>
                <a:gd name="T29" fmla="*/ 2514624 h 218"/>
                <a:gd name="T30" fmla="*/ 8204 w 191"/>
                <a:gd name="T31" fmla="*/ 2514624 h 218"/>
                <a:gd name="T32" fmla="*/ 5623 w 191"/>
                <a:gd name="T33" fmla="*/ 2514624 h 218"/>
                <a:gd name="T34" fmla="*/ 3595 w 191"/>
                <a:gd name="T35" fmla="*/ 2514624 h 218"/>
                <a:gd name="T36" fmla="*/ 2256 w 191"/>
                <a:gd name="T37" fmla="*/ 2434905 h 218"/>
                <a:gd name="T38" fmla="*/ 0 w 191"/>
                <a:gd name="T39" fmla="*/ 2483651 h 218"/>
                <a:gd name="T40" fmla="*/ 0 w 191"/>
                <a:gd name="T41" fmla="*/ 2314940 h 218"/>
                <a:gd name="T42" fmla="*/ 2 w 191"/>
                <a:gd name="T43" fmla="*/ 2143989 h 218"/>
                <a:gd name="T44" fmla="*/ 1036 w 191"/>
                <a:gd name="T45" fmla="*/ 1893728 h 218"/>
                <a:gd name="T46" fmla="*/ 1785 w 191"/>
                <a:gd name="T47" fmla="*/ 1587331 h 218"/>
                <a:gd name="T48" fmla="*/ 2806 w 191"/>
                <a:gd name="T49" fmla="*/ 1438619 h 218"/>
                <a:gd name="T50" fmla="*/ 3595 w 191"/>
                <a:gd name="T51" fmla="*/ 1294086 h 218"/>
                <a:gd name="T52" fmla="*/ 3434 w 191"/>
                <a:gd name="T53" fmla="*/ 1024257 h 218"/>
                <a:gd name="T54" fmla="*/ 2806 w 191"/>
                <a:gd name="T55" fmla="*/ 835499 h 218"/>
                <a:gd name="T56" fmla="*/ 2516 w 191"/>
                <a:gd name="T57" fmla="*/ 701676 h 218"/>
                <a:gd name="T58" fmla="*/ 3129 w 191"/>
                <a:gd name="T59" fmla="*/ 570545 h 218"/>
                <a:gd name="T60" fmla="*/ 2256 w 191"/>
                <a:gd name="T61" fmla="*/ 321807 h 218"/>
                <a:gd name="T62" fmla="*/ 1288 w 191"/>
                <a:gd name="T63" fmla="*/ 58121 h 218"/>
                <a:gd name="T64" fmla="*/ 2806 w 191"/>
                <a:gd name="T65" fmla="*/ 0 h 218"/>
                <a:gd name="T66" fmla="*/ 4271 w 191"/>
                <a:gd name="T67" fmla="*/ 0 h 218"/>
                <a:gd name="T68" fmla="*/ 5943 w 191"/>
                <a:gd name="T69" fmla="*/ 2 h 218"/>
                <a:gd name="T70" fmla="*/ 7535 w 191"/>
                <a:gd name="T71" fmla="*/ 2 h 218"/>
                <a:gd name="T72" fmla="*/ 9371 w 191"/>
                <a:gd name="T73" fmla="*/ 2 h 218"/>
                <a:gd name="T74" fmla="*/ 9883 w 191"/>
                <a:gd name="T75" fmla="*/ 259829 h 218"/>
                <a:gd name="T76" fmla="*/ 10815 w 191"/>
                <a:gd name="T77" fmla="*/ 439768 h 218"/>
                <a:gd name="T78" fmla="*/ 12290 w 191"/>
                <a:gd name="T79" fmla="*/ 493639 h 218"/>
                <a:gd name="T80" fmla="*/ 14493 w 191"/>
                <a:gd name="T81" fmla="*/ 439768 h 218"/>
                <a:gd name="T82" fmla="*/ 14999 w 191"/>
                <a:gd name="T83" fmla="*/ 259829 h 218"/>
                <a:gd name="T84" fmla="*/ 16847 w 191"/>
                <a:gd name="T85" fmla="*/ 259829 h 218"/>
                <a:gd name="T86" fmla="*/ 16727 w 191"/>
                <a:gd name="T87" fmla="*/ 321807 h 218"/>
                <a:gd name="T88" fmla="*/ 19057 w 191"/>
                <a:gd name="T89" fmla="*/ 346010 h 218"/>
                <a:gd name="T90" fmla="*/ 19457 w 191"/>
                <a:gd name="T91" fmla="*/ 611388 h 218"/>
                <a:gd name="T92" fmla="*/ 19457 w 191"/>
                <a:gd name="T93" fmla="*/ 869048 h 218"/>
                <a:gd name="T94" fmla="*/ 19963 w 191"/>
                <a:gd name="T95" fmla="*/ 1076344 h 218"/>
                <a:gd name="T96" fmla="*/ 19963 w 191"/>
                <a:gd name="T97" fmla="*/ 1161552 h 218"/>
                <a:gd name="T98" fmla="*/ 21821 w 191"/>
                <a:gd name="T99" fmla="*/ 1128498 h 218"/>
                <a:gd name="T100" fmla="*/ 23199 w 191"/>
                <a:gd name="T101" fmla="*/ 1094544 h 218"/>
                <a:gd name="T102" fmla="*/ 23199 w 191"/>
                <a:gd name="T103" fmla="*/ 1333087 h 218"/>
                <a:gd name="T104" fmla="*/ 23199 w 191"/>
                <a:gd name="T105" fmla="*/ 1571171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1"/>
                <a:gd name="T160" fmla="*/ 0 h 218"/>
                <a:gd name="T161" fmla="*/ 191 w 191"/>
                <a:gd name="T162" fmla="*/ 218 h 21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1" h="218">
                  <a:moveTo>
                    <a:pt x="191" y="128"/>
                  </a:moveTo>
                  <a:lnTo>
                    <a:pt x="177" y="128"/>
                  </a:lnTo>
                  <a:lnTo>
                    <a:pt x="160" y="128"/>
                  </a:lnTo>
                  <a:lnTo>
                    <a:pt x="160" y="142"/>
                  </a:lnTo>
                  <a:lnTo>
                    <a:pt x="160" y="156"/>
                  </a:lnTo>
                  <a:lnTo>
                    <a:pt x="158" y="170"/>
                  </a:lnTo>
                  <a:lnTo>
                    <a:pt x="158" y="185"/>
                  </a:lnTo>
                  <a:lnTo>
                    <a:pt x="170" y="199"/>
                  </a:lnTo>
                  <a:lnTo>
                    <a:pt x="179" y="211"/>
                  </a:lnTo>
                  <a:lnTo>
                    <a:pt x="156" y="213"/>
                  </a:lnTo>
                  <a:lnTo>
                    <a:pt x="132" y="218"/>
                  </a:lnTo>
                  <a:lnTo>
                    <a:pt x="118" y="213"/>
                  </a:lnTo>
                  <a:lnTo>
                    <a:pt x="104" y="211"/>
                  </a:lnTo>
                  <a:lnTo>
                    <a:pt x="101" y="206"/>
                  </a:lnTo>
                  <a:lnTo>
                    <a:pt x="82" y="206"/>
                  </a:lnTo>
                  <a:lnTo>
                    <a:pt x="66" y="206"/>
                  </a:lnTo>
                  <a:lnTo>
                    <a:pt x="47" y="206"/>
                  </a:lnTo>
                  <a:lnTo>
                    <a:pt x="30" y="206"/>
                  </a:lnTo>
                  <a:lnTo>
                    <a:pt x="19" y="199"/>
                  </a:lnTo>
                  <a:lnTo>
                    <a:pt x="0" y="203"/>
                  </a:lnTo>
                  <a:lnTo>
                    <a:pt x="0" y="189"/>
                  </a:lnTo>
                  <a:lnTo>
                    <a:pt x="2" y="175"/>
                  </a:lnTo>
                  <a:lnTo>
                    <a:pt x="9" y="154"/>
                  </a:lnTo>
                  <a:lnTo>
                    <a:pt x="14" y="130"/>
                  </a:lnTo>
                  <a:lnTo>
                    <a:pt x="23" y="118"/>
                  </a:lnTo>
                  <a:lnTo>
                    <a:pt x="30" y="106"/>
                  </a:lnTo>
                  <a:lnTo>
                    <a:pt x="28" y="83"/>
                  </a:lnTo>
                  <a:lnTo>
                    <a:pt x="23" y="69"/>
                  </a:lnTo>
                  <a:lnTo>
                    <a:pt x="21" y="57"/>
                  </a:lnTo>
                  <a:lnTo>
                    <a:pt x="26" y="47"/>
                  </a:lnTo>
                  <a:lnTo>
                    <a:pt x="19" y="26"/>
                  </a:lnTo>
                  <a:lnTo>
                    <a:pt x="11" y="5"/>
                  </a:lnTo>
                  <a:lnTo>
                    <a:pt x="23" y="0"/>
                  </a:lnTo>
                  <a:lnTo>
                    <a:pt x="35" y="0"/>
                  </a:lnTo>
                  <a:lnTo>
                    <a:pt x="49" y="2"/>
                  </a:lnTo>
                  <a:lnTo>
                    <a:pt x="63" y="2"/>
                  </a:lnTo>
                  <a:lnTo>
                    <a:pt x="78" y="2"/>
                  </a:lnTo>
                  <a:lnTo>
                    <a:pt x="82" y="21"/>
                  </a:lnTo>
                  <a:lnTo>
                    <a:pt x="89" y="36"/>
                  </a:lnTo>
                  <a:lnTo>
                    <a:pt x="101" y="40"/>
                  </a:lnTo>
                  <a:lnTo>
                    <a:pt x="120" y="36"/>
                  </a:lnTo>
                  <a:lnTo>
                    <a:pt x="123" y="21"/>
                  </a:lnTo>
                  <a:lnTo>
                    <a:pt x="139" y="21"/>
                  </a:lnTo>
                  <a:lnTo>
                    <a:pt x="137" y="26"/>
                  </a:lnTo>
                  <a:lnTo>
                    <a:pt x="158" y="28"/>
                  </a:lnTo>
                  <a:lnTo>
                    <a:pt x="160" y="50"/>
                  </a:lnTo>
                  <a:lnTo>
                    <a:pt x="160" y="71"/>
                  </a:lnTo>
                  <a:lnTo>
                    <a:pt x="165" y="88"/>
                  </a:lnTo>
                  <a:lnTo>
                    <a:pt x="165" y="95"/>
                  </a:lnTo>
                  <a:lnTo>
                    <a:pt x="179" y="92"/>
                  </a:lnTo>
                  <a:lnTo>
                    <a:pt x="191" y="90"/>
                  </a:lnTo>
                  <a:lnTo>
                    <a:pt x="191" y="109"/>
                  </a:lnTo>
                  <a:lnTo>
                    <a:pt x="191" y="128"/>
                  </a:lnTo>
                  <a:close/>
                </a:path>
              </a:pathLst>
            </a:custGeom>
            <a:solidFill>
              <a:srgbClr val="E1E1E1"/>
            </a:solidFill>
            <a:ln w="3175">
              <a:solidFill>
                <a:srgbClr val="000000"/>
              </a:solidFill>
              <a:round/>
              <a:headEnd/>
              <a:tailEnd/>
            </a:ln>
          </p:spPr>
          <p:txBody>
            <a:bodyPr/>
            <a:lstStyle/>
            <a:p>
              <a:endParaRPr lang="en-US"/>
            </a:p>
          </p:txBody>
        </p:sp>
        <p:sp>
          <p:nvSpPr>
            <p:cNvPr id="41212" name="Freeform 4074"/>
            <p:cNvSpPr>
              <a:spLocks/>
            </p:cNvSpPr>
            <p:nvPr/>
          </p:nvSpPr>
          <p:spPr bwMode="auto">
            <a:xfrm>
              <a:off x="2727" y="2746"/>
              <a:ext cx="18" cy="30"/>
            </a:xfrm>
            <a:custGeom>
              <a:avLst/>
              <a:gdLst>
                <a:gd name="T0" fmla="*/ 3 w 17"/>
                <a:gd name="T1" fmla="*/ 455458 h 24"/>
                <a:gd name="T2" fmla="*/ 0 w 17"/>
                <a:gd name="T3" fmla="*/ 188280 h 24"/>
                <a:gd name="T4" fmla="*/ 130 w 17"/>
                <a:gd name="T5" fmla="*/ 0 h 24"/>
                <a:gd name="T6" fmla="*/ 195 w 17"/>
                <a:gd name="T7" fmla="*/ 61695 h 24"/>
                <a:gd name="T8" fmla="*/ 130 w 17"/>
                <a:gd name="T9" fmla="*/ 188280 h 24"/>
                <a:gd name="T10" fmla="*/ 7 w 17"/>
                <a:gd name="T11" fmla="*/ 416926 h 24"/>
                <a:gd name="T12" fmla="*/ 3 w 17"/>
                <a:gd name="T13" fmla="*/ 455458 h 24"/>
                <a:gd name="T14" fmla="*/ 0 60000 65536"/>
                <a:gd name="T15" fmla="*/ 0 60000 65536"/>
                <a:gd name="T16" fmla="*/ 0 60000 65536"/>
                <a:gd name="T17" fmla="*/ 0 60000 65536"/>
                <a:gd name="T18" fmla="*/ 0 60000 65536"/>
                <a:gd name="T19" fmla="*/ 0 60000 65536"/>
                <a:gd name="T20" fmla="*/ 0 60000 65536"/>
                <a:gd name="T21" fmla="*/ 0 w 17"/>
                <a:gd name="T22" fmla="*/ 0 h 24"/>
                <a:gd name="T23" fmla="*/ 17 w 17"/>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4">
                  <a:moveTo>
                    <a:pt x="3" y="24"/>
                  </a:moveTo>
                  <a:lnTo>
                    <a:pt x="0" y="10"/>
                  </a:lnTo>
                  <a:lnTo>
                    <a:pt x="10" y="0"/>
                  </a:lnTo>
                  <a:lnTo>
                    <a:pt x="17" y="3"/>
                  </a:lnTo>
                  <a:lnTo>
                    <a:pt x="10" y="10"/>
                  </a:lnTo>
                  <a:lnTo>
                    <a:pt x="7" y="22"/>
                  </a:lnTo>
                  <a:lnTo>
                    <a:pt x="3" y="24"/>
                  </a:lnTo>
                  <a:close/>
                </a:path>
              </a:pathLst>
            </a:custGeom>
            <a:solidFill>
              <a:srgbClr val="E1E1E1"/>
            </a:solidFill>
            <a:ln w="3175">
              <a:solidFill>
                <a:srgbClr val="000000"/>
              </a:solidFill>
              <a:round/>
              <a:headEnd/>
              <a:tailEnd/>
            </a:ln>
          </p:spPr>
          <p:txBody>
            <a:bodyPr/>
            <a:lstStyle/>
            <a:p>
              <a:endParaRPr lang="en-US"/>
            </a:p>
          </p:txBody>
        </p:sp>
        <p:sp>
          <p:nvSpPr>
            <p:cNvPr id="41213" name="Freeform 4075"/>
            <p:cNvSpPr>
              <a:spLocks/>
            </p:cNvSpPr>
            <p:nvPr/>
          </p:nvSpPr>
          <p:spPr bwMode="auto">
            <a:xfrm>
              <a:off x="1219" y="2533"/>
              <a:ext cx="686" cy="861"/>
            </a:xfrm>
            <a:custGeom>
              <a:avLst/>
              <a:gdLst>
                <a:gd name="T0" fmla="*/ 56281 w 615"/>
                <a:gd name="T1" fmla="*/ 1666778 h 695"/>
                <a:gd name="T2" fmla="*/ 55443 w 615"/>
                <a:gd name="T3" fmla="*/ 1493250 h 695"/>
                <a:gd name="T4" fmla="*/ 52927 w 615"/>
                <a:gd name="T5" fmla="*/ 1380929 h 695"/>
                <a:gd name="T6" fmla="*/ 50272 w 615"/>
                <a:gd name="T7" fmla="*/ 1307724 h 695"/>
                <a:gd name="T8" fmla="*/ 47750 w 615"/>
                <a:gd name="T9" fmla="*/ 1521824 h 695"/>
                <a:gd name="T10" fmla="*/ 45357 w 615"/>
                <a:gd name="T11" fmla="*/ 1548150 h 695"/>
                <a:gd name="T12" fmla="*/ 41378 w 615"/>
                <a:gd name="T13" fmla="*/ 1521824 h 695"/>
                <a:gd name="T14" fmla="*/ 44520 w 615"/>
                <a:gd name="T15" fmla="*/ 1034111 h 695"/>
                <a:gd name="T16" fmla="*/ 43791 w 615"/>
                <a:gd name="T17" fmla="*/ 500289 h 695"/>
                <a:gd name="T18" fmla="*/ 42808 w 615"/>
                <a:gd name="T19" fmla="*/ 242501 h 695"/>
                <a:gd name="T20" fmla="*/ 39912 w 615"/>
                <a:gd name="T21" fmla="*/ 673799 h 695"/>
                <a:gd name="T22" fmla="*/ 33756 w 615"/>
                <a:gd name="T23" fmla="*/ 634843 h 695"/>
                <a:gd name="T24" fmla="*/ 29219 w 615"/>
                <a:gd name="T25" fmla="*/ 841559 h 695"/>
                <a:gd name="T26" fmla="*/ 27323 w 615"/>
                <a:gd name="T27" fmla="*/ 242501 h 695"/>
                <a:gd name="T28" fmla="*/ 25124 w 615"/>
                <a:gd name="T29" fmla="*/ 0 h 695"/>
                <a:gd name="T30" fmla="*/ 21053 w 615"/>
                <a:gd name="T31" fmla="*/ 348188 h 695"/>
                <a:gd name="T32" fmla="*/ 18776 w 615"/>
                <a:gd name="T33" fmla="*/ 551038 h 695"/>
                <a:gd name="T34" fmla="*/ 15912 w 615"/>
                <a:gd name="T35" fmla="*/ 972962 h 695"/>
                <a:gd name="T36" fmla="*/ 12764 w 615"/>
                <a:gd name="T37" fmla="*/ 876643 h 695"/>
                <a:gd name="T38" fmla="*/ 10542 w 615"/>
                <a:gd name="T39" fmla="*/ 756678 h 695"/>
                <a:gd name="T40" fmla="*/ 8654 w 615"/>
                <a:gd name="T41" fmla="*/ 972962 h 695"/>
                <a:gd name="T42" fmla="*/ 8245 w 615"/>
                <a:gd name="T43" fmla="*/ 1459863 h 695"/>
                <a:gd name="T44" fmla="*/ 4879 w 615"/>
                <a:gd name="T45" fmla="*/ 2103753 h 695"/>
                <a:gd name="T46" fmla="*/ 850 w 615"/>
                <a:gd name="T47" fmla="*/ 2595393 h 695"/>
                <a:gd name="T48" fmla="*/ 1315 w 615"/>
                <a:gd name="T49" fmla="*/ 3215300 h 695"/>
                <a:gd name="T50" fmla="*/ 6388 w 615"/>
                <a:gd name="T51" fmla="*/ 3252328 h 695"/>
                <a:gd name="T52" fmla="*/ 11400 w 615"/>
                <a:gd name="T53" fmla="*/ 3568608 h 695"/>
                <a:gd name="T54" fmla="*/ 16320 w 615"/>
                <a:gd name="T55" fmla="*/ 3301260 h 695"/>
                <a:gd name="T56" fmla="*/ 19811 w 615"/>
                <a:gd name="T57" fmla="*/ 3890640 h 695"/>
                <a:gd name="T58" fmla="*/ 26577 w 615"/>
                <a:gd name="T59" fmla="*/ 4249415 h 695"/>
                <a:gd name="T60" fmla="*/ 27425 w 615"/>
                <a:gd name="T61" fmla="*/ 4736222 h 695"/>
                <a:gd name="T62" fmla="*/ 32423 w 615"/>
                <a:gd name="T63" fmla="*/ 5092534 h 695"/>
                <a:gd name="T64" fmla="*/ 32078 w 615"/>
                <a:gd name="T65" fmla="*/ 5564502 h 695"/>
                <a:gd name="T66" fmla="*/ 35137 w 615"/>
                <a:gd name="T67" fmla="*/ 6055199 h 695"/>
                <a:gd name="T68" fmla="*/ 38893 w 615"/>
                <a:gd name="T69" fmla="*/ 6443095 h 695"/>
                <a:gd name="T70" fmla="*/ 41142 w 615"/>
                <a:gd name="T71" fmla="*/ 6785063 h 695"/>
                <a:gd name="T72" fmla="*/ 38377 w 615"/>
                <a:gd name="T73" fmla="*/ 7409838 h 695"/>
                <a:gd name="T74" fmla="*/ 36355 w 615"/>
                <a:gd name="T75" fmla="*/ 7815749 h 695"/>
                <a:gd name="T76" fmla="*/ 42456 w 615"/>
                <a:gd name="T77" fmla="*/ 8204890 h 695"/>
                <a:gd name="T78" fmla="*/ 45357 w 615"/>
                <a:gd name="T79" fmla="*/ 8453022 h 695"/>
                <a:gd name="T80" fmla="*/ 47449 w 615"/>
                <a:gd name="T81" fmla="*/ 7963269 h 695"/>
                <a:gd name="T82" fmla="*/ 48541 w 615"/>
                <a:gd name="T83" fmla="*/ 7834512 h 695"/>
                <a:gd name="T84" fmla="*/ 46549 w 615"/>
                <a:gd name="T85" fmla="*/ 8230498 h 695"/>
                <a:gd name="T86" fmla="*/ 50593 w 615"/>
                <a:gd name="T87" fmla="*/ 7522196 h 695"/>
                <a:gd name="T88" fmla="*/ 51190 w 615"/>
                <a:gd name="T89" fmla="*/ 7058151 h 695"/>
                <a:gd name="T90" fmla="*/ 50931 w 615"/>
                <a:gd name="T91" fmla="*/ 6756720 h 695"/>
                <a:gd name="T92" fmla="*/ 56281 w 615"/>
                <a:gd name="T93" fmla="*/ 6379570 h 695"/>
                <a:gd name="T94" fmla="*/ 59412 w 615"/>
                <a:gd name="T95" fmla="*/ 6223576 h 695"/>
                <a:gd name="T96" fmla="*/ 63692 w 615"/>
                <a:gd name="T97" fmla="*/ 6055199 h 695"/>
                <a:gd name="T98" fmla="*/ 66555 w 615"/>
                <a:gd name="T99" fmla="*/ 5405676 h 695"/>
                <a:gd name="T100" fmla="*/ 67680 w 615"/>
                <a:gd name="T101" fmla="*/ 4561111 h 695"/>
                <a:gd name="T102" fmla="*/ 67680 w 615"/>
                <a:gd name="T103" fmla="*/ 3981372 h 695"/>
                <a:gd name="T104" fmla="*/ 70642 w 615"/>
                <a:gd name="T105" fmla="*/ 3646585 h 695"/>
                <a:gd name="T106" fmla="*/ 73163 w 615"/>
                <a:gd name="T107" fmla="*/ 3273293 h 695"/>
                <a:gd name="T108" fmla="*/ 73312 w 615"/>
                <a:gd name="T109" fmla="*/ 2270232 h 695"/>
                <a:gd name="T110" fmla="*/ 66271 w 615"/>
                <a:gd name="T111" fmla="*/ 1849911 h 695"/>
                <a:gd name="T112" fmla="*/ 58291 w 615"/>
                <a:gd name="T113" fmla="*/ 1698151 h 6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5"/>
                <a:gd name="T172" fmla="*/ 0 h 695"/>
                <a:gd name="T173" fmla="*/ 615 w 615"/>
                <a:gd name="T174" fmla="*/ 695 h 6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5" h="695">
                  <a:moveTo>
                    <a:pt x="466" y="135"/>
                  </a:moveTo>
                  <a:lnTo>
                    <a:pt x="461" y="137"/>
                  </a:lnTo>
                  <a:lnTo>
                    <a:pt x="456" y="149"/>
                  </a:lnTo>
                  <a:lnTo>
                    <a:pt x="461" y="135"/>
                  </a:lnTo>
                  <a:lnTo>
                    <a:pt x="459" y="132"/>
                  </a:lnTo>
                  <a:lnTo>
                    <a:pt x="456" y="135"/>
                  </a:lnTo>
                  <a:lnTo>
                    <a:pt x="459" y="125"/>
                  </a:lnTo>
                  <a:lnTo>
                    <a:pt x="454" y="120"/>
                  </a:lnTo>
                  <a:lnTo>
                    <a:pt x="447" y="120"/>
                  </a:lnTo>
                  <a:lnTo>
                    <a:pt x="444" y="118"/>
                  </a:lnTo>
                  <a:lnTo>
                    <a:pt x="437" y="113"/>
                  </a:lnTo>
                  <a:lnTo>
                    <a:pt x="433" y="111"/>
                  </a:lnTo>
                  <a:lnTo>
                    <a:pt x="425" y="109"/>
                  </a:lnTo>
                  <a:lnTo>
                    <a:pt x="421" y="106"/>
                  </a:lnTo>
                  <a:lnTo>
                    <a:pt x="414" y="102"/>
                  </a:lnTo>
                  <a:lnTo>
                    <a:pt x="411" y="106"/>
                  </a:lnTo>
                  <a:lnTo>
                    <a:pt x="402" y="106"/>
                  </a:lnTo>
                  <a:lnTo>
                    <a:pt x="397" y="118"/>
                  </a:lnTo>
                  <a:lnTo>
                    <a:pt x="395" y="120"/>
                  </a:lnTo>
                  <a:lnTo>
                    <a:pt x="390" y="123"/>
                  </a:lnTo>
                  <a:lnTo>
                    <a:pt x="378" y="139"/>
                  </a:lnTo>
                  <a:lnTo>
                    <a:pt x="380" y="125"/>
                  </a:lnTo>
                  <a:lnTo>
                    <a:pt x="376" y="130"/>
                  </a:lnTo>
                  <a:lnTo>
                    <a:pt x="371" y="125"/>
                  </a:lnTo>
                  <a:lnTo>
                    <a:pt x="364" y="125"/>
                  </a:lnTo>
                  <a:lnTo>
                    <a:pt x="359" y="111"/>
                  </a:lnTo>
                  <a:lnTo>
                    <a:pt x="347" y="116"/>
                  </a:lnTo>
                  <a:lnTo>
                    <a:pt x="338" y="123"/>
                  </a:lnTo>
                  <a:lnTo>
                    <a:pt x="331" y="120"/>
                  </a:lnTo>
                  <a:lnTo>
                    <a:pt x="343" y="113"/>
                  </a:lnTo>
                  <a:lnTo>
                    <a:pt x="354" y="94"/>
                  </a:lnTo>
                  <a:lnTo>
                    <a:pt x="364" y="83"/>
                  </a:lnTo>
                  <a:lnTo>
                    <a:pt x="376" y="71"/>
                  </a:lnTo>
                  <a:lnTo>
                    <a:pt x="371" y="59"/>
                  </a:lnTo>
                  <a:lnTo>
                    <a:pt x="364" y="54"/>
                  </a:lnTo>
                  <a:lnTo>
                    <a:pt x="359" y="40"/>
                  </a:lnTo>
                  <a:lnTo>
                    <a:pt x="354" y="24"/>
                  </a:lnTo>
                  <a:lnTo>
                    <a:pt x="350" y="16"/>
                  </a:lnTo>
                  <a:lnTo>
                    <a:pt x="350" y="19"/>
                  </a:lnTo>
                  <a:lnTo>
                    <a:pt x="347" y="19"/>
                  </a:lnTo>
                  <a:lnTo>
                    <a:pt x="336" y="38"/>
                  </a:lnTo>
                  <a:lnTo>
                    <a:pt x="326" y="54"/>
                  </a:lnTo>
                  <a:lnTo>
                    <a:pt x="312" y="52"/>
                  </a:lnTo>
                  <a:lnTo>
                    <a:pt x="300" y="52"/>
                  </a:lnTo>
                  <a:lnTo>
                    <a:pt x="291" y="47"/>
                  </a:lnTo>
                  <a:lnTo>
                    <a:pt x="276" y="52"/>
                  </a:lnTo>
                  <a:lnTo>
                    <a:pt x="279" y="59"/>
                  </a:lnTo>
                  <a:lnTo>
                    <a:pt x="272" y="57"/>
                  </a:lnTo>
                  <a:lnTo>
                    <a:pt x="255" y="59"/>
                  </a:lnTo>
                  <a:lnTo>
                    <a:pt x="239" y="68"/>
                  </a:lnTo>
                  <a:lnTo>
                    <a:pt x="229" y="68"/>
                  </a:lnTo>
                  <a:lnTo>
                    <a:pt x="220" y="54"/>
                  </a:lnTo>
                  <a:lnTo>
                    <a:pt x="217" y="35"/>
                  </a:lnTo>
                  <a:lnTo>
                    <a:pt x="222" y="19"/>
                  </a:lnTo>
                  <a:lnTo>
                    <a:pt x="215" y="9"/>
                  </a:lnTo>
                  <a:lnTo>
                    <a:pt x="213" y="0"/>
                  </a:lnTo>
                  <a:lnTo>
                    <a:pt x="205" y="0"/>
                  </a:lnTo>
                  <a:lnTo>
                    <a:pt x="201" y="9"/>
                  </a:lnTo>
                  <a:lnTo>
                    <a:pt x="189" y="16"/>
                  </a:lnTo>
                  <a:lnTo>
                    <a:pt x="175" y="19"/>
                  </a:lnTo>
                  <a:lnTo>
                    <a:pt x="172" y="28"/>
                  </a:lnTo>
                  <a:lnTo>
                    <a:pt x="158" y="21"/>
                  </a:lnTo>
                  <a:lnTo>
                    <a:pt x="142" y="16"/>
                  </a:lnTo>
                  <a:lnTo>
                    <a:pt x="146" y="26"/>
                  </a:lnTo>
                  <a:lnTo>
                    <a:pt x="153" y="45"/>
                  </a:lnTo>
                  <a:lnTo>
                    <a:pt x="163" y="50"/>
                  </a:lnTo>
                  <a:lnTo>
                    <a:pt x="158" y="54"/>
                  </a:lnTo>
                  <a:lnTo>
                    <a:pt x="146" y="66"/>
                  </a:lnTo>
                  <a:lnTo>
                    <a:pt x="130" y="78"/>
                  </a:lnTo>
                  <a:lnTo>
                    <a:pt x="127" y="78"/>
                  </a:lnTo>
                  <a:lnTo>
                    <a:pt x="118" y="78"/>
                  </a:lnTo>
                  <a:lnTo>
                    <a:pt x="106" y="71"/>
                  </a:lnTo>
                  <a:lnTo>
                    <a:pt x="104" y="71"/>
                  </a:lnTo>
                  <a:lnTo>
                    <a:pt x="99" y="54"/>
                  </a:lnTo>
                  <a:lnTo>
                    <a:pt x="90" y="61"/>
                  </a:lnTo>
                  <a:lnTo>
                    <a:pt x="85" y="59"/>
                  </a:lnTo>
                  <a:lnTo>
                    <a:pt x="87" y="61"/>
                  </a:lnTo>
                  <a:lnTo>
                    <a:pt x="73" y="61"/>
                  </a:lnTo>
                  <a:lnTo>
                    <a:pt x="59" y="61"/>
                  </a:lnTo>
                  <a:lnTo>
                    <a:pt x="61" y="73"/>
                  </a:lnTo>
                  <a:lnTo>
                    <a:pt x="71" y="78"/>
                  </a:lnTo>
                  <a:lnTo>
                    <a:pt x="68" y="80"/>
                  </a:lnTo>
                  <a:lnTo>
                    <a:pt x="56" y="83"/>
                  </a:lnTo>
                  <a:lnTo>
                    <a:pt x="59" y="99"/>
                  </a:lnTo>
                  <a:lnTo>
                    <a:pt x="66" y="118"/>
                  </a:lnTo>
                  <a:lnTo>
                    <a:pt x="63" y="142"/>
                  </a:lnTo>
                  <a:lnTo>
                    <a:pt x="59" y="168"/>
                  </a:lnTo>
                  <a:lnTo>
                    <a:pt x="54" y="168"/>
                  </a:lnTo>
                  <a:lnTo>
                    <a:pt x="40" y="170"/>
                  </a:lnTo>
                  <a:lnTo>
                    <a:pt x="28" y="177"/>
                  </a:lnTo>
                  <a:lnTo>
                    <a:pt x="16" y="182"/>
                  </a:lnTo>
                  <a:lnTo>
                    <a:pt x="11" y="196"/>
                  </a:lnTo>
                  <a:lnTo>
                    <a:pt x="7" y="210"/>
                  </a:lnTo>
                  <a:lnTo>
                    <a:pt x="0" y="224"/>
                  </a:lnTo>
                  <a:lnTo>
                    <a:pt x="7" y="236"/>
                  </a:lnTo>
                  <a:lnTo>
                    <a:pt x="11" y="250"/>
                  </a:lnTo>
                  <a:lnTo>
                    <a:pt x="11" y="260"/>
                  </a:lnTo>
                  <a:lnTo>
                    <a:pt x="19" y="260"/>
                  </a:lnTo>
                  <a:lnTo>
                    <a:pt x="28" y="267"/>
                  </a:lnTo>
                  <a:lnTo>
                    <a:pt x="40" y="272"/>
                  </a:lnTo>
                  <a:lnTo>
                    <a:pt x="52" y="262"/>
                  </a:lnTo>
                  <a:lnTo>
                    <a:pt x="52" y="276"/>
                  </a:lnTo>
                  <a:lnTo>
                    <a:pt x="54" y="288"/>
                  </a:lnTo>
                  <a:lnTo>
                    <a:pt x="71" y="288"/>
                  </a:lnTo>
                  <a:lnTo>
                    <a:pt x="92" y="288"/>
                  </a:lnTo>
                  <a:lnTo>
                    <a:pt x="97" y="284"/>
                  </a:lnTo>
                  <a:lnTo>
                    <a:pt x="111" y="276"/>
                  </a:lnTo>
                  <a:lnTo>
                    <a:pt x="123" y="267"/>
                  </a:lnTo>
                  <a:lnTo>
                    <a:pt x="134" y="267"/>
                  </a:lnTo>
                  <a:lnTo>
                    <a:pt x="137" y="284"/>
                  </a:lnTo>
                  <a:lnTo>
                    <a:pt x="139" y="298"/>
                  </a:lnTo>
                  <a:lnTo>
                    <a:pt x="151" y="312"/>
                  </a:lnTo>
                  <a:lnTo>
                    <a:pt x="163" y="314"/>
                  </a:lnTo>
                  <a:lnTo>
                    <a:pt x="177" y="321"/>
                  </a:lnTo>
                  <a:lnTo>
                    <a:pt x="194" y="333"/>
                  </a:lnTo>
                  <a:lnTo>
                    <a:pt x="213" y="336"/>
                  </a:lnTo>
                  <a:lnTo>
                    <a:pt x="217" y="343"/>
                  </a:lnTo>
                  <a:lnTo>
                    <a:pt x="217" y="362"/>
                  </a:lnTo>
                  <a:lnTo>
                    <a:pt x="215" y="362"/>
                  </a:lnTo>
                  <a:lnTo>
                    <a:pt x="222" y="369"/>
                  </a:lnTo>
                  <a:lnTo>
                    <a:pt x="224" y="383"/>
                  </a:lnTo>
                  <a:lnTo>
                    <a:pt x="236" y="383"/>
                  </a:lnTo>
                  <a:lnTo>
                    <a:pt x="253" y="385"/>
                  </a:lnTo>
                  <a:lnTo>
                    <a:pt x="253" y="402"/>
                  </a:lnTo>
                  <a:lnTo>
                    <a:pt x="265" y="411"/>
                  </a:lnTo>
                  <a:lnTo>
                    <a:pt x="267" y="418"/>
                  </a:lnTo>
                  <a:lnTo>
                    <a:pt x="265" y="430"/>
                  </a:lnTo>
                  <a:lnTo>
                    <a:pt x="260" y="444"/>
                  </a:lnTo>
                  <a:lnTo>
                    <a:pt x="262" y="449"/>
                  </a:lnTo>
                  <a:lnTo>
                    <a:pt x="260" y="454"/>
                  </a:lnTo>
                  <a:lnTo>
                    <a:pt x="265" y="461"/>
                  </a:lnTo>
                  <a:lnTo>
                    <a:pt x="267" y="485"/>
                  </a:lnTo>
                  <a:lnTo>
                    <a:pt x="288" y="489"/>
                  </a:lnTo>
                  <a:lnTo>
                    <a:pt x="300" y="489"/>
                  </a:lnTo>
                  <a:lnTo>
                    <a:pt x="305" y="503"/>
                  </a:lnTo>
                  <a:lnTo>
                    <a:pt x="307" y="520"/>
                  </a:lnTo>
                  <a:lnTo>
                    <a:pt x="317" y="520"/>
                  </a:lnTo>
                  <a:lnTo>
                    <a:pt x="326" y="520"/>
                  </a:lnTo>
                  <a:lnTo>
                    <a:pt x="324" y="534"/>
                  </a:lnTo>
                  <a:lnTo>
                    <a:pt x="324" y="548"/>
                  </a:lnTo>
                  <a:lnTo>
                    <a:pt x="336" y="548"/>
                  </a:lnTo>
                  <a:lnTo>
                    <a:pt x="340" y="572"/>
                  </a:lnTo>
                  <a:lnTo>
                    <a:pt x="331" y="581"/>
                  </a:lnTo>
                  <a:lnTo>
                    <a:pt x="321" y="589"/>
                  </a:lnTo>
                  <a:lnTo>
                    <a:pt x="314" y="598"/>
                  </a:lnTo>
                  <a:lnTo>
                    <a:pt x="305" y="610"/>
                  </a:lnTo>
                  <a:lnTo>
                    <a:pt x="295" y="619"/>
                  </a:lnTo>
                  <a:lnTo>
                    <a:pt x="288" y="631"/>
                  </a:lnTo>
                  <a:lnTo>
                    <a:pt x="298" y="631"/>
                  </a:lnTo>
                  <a:lnTo>
                    <a:pt x="317" y="645"/>
                  </a:lnTo>
                  <a:lnTo>
                    <a:pt x="319" y="645"/>
                  </a:lnTo>
                  <a:lnTo>
                    <a:pt x="331" y="650"/>
                  </a:lnTo>
                  <a:lnTo>
                    <a:pt x="347" y="662"/>
                  </a:lnTo>
                  <a:lnTo>
                    <a:pt x="362" y="674"/>
                  </a:lnTo>
                  <a:lnTo>
                    <a:pt x="359" y="681"/>
                  </a:lnTo>
                  <a:lnTo>
                    <a:pt x="364" y="695"/>
                  </a:lnTo>
                  <a:lnTo>
                    <a:pt x="371" y="683"/>
                  </a:lnTo>
                  <a:lnTo>
                    <a:pt x="376" y="674"/>
                  </a:lnTo>
                  <a:lnTo>
                    <a:pt x="376" y="662"/>
                  </a:lnTo>
                  <a:lnTo>
                    <a:pt x="380" y="650"/>
                  </a:lnTo>
                  <a:lnTo>
                    <a:pt x="388" y="643"/>
                  </a:lnTo>
                  <a:lnTo>
                    <a:pt x="385" y="631"/>
                  </a:lnTo>
                  <a:lnTo>
                    <a:pt x="388" y="631"/>
                  </a:lnTo>
                  <a:lnTo>
                    <a:pt x="392" y="633"/>
                  </a:lnTo>
                  <a:lnTo>
                    <a:pt x="397" y="633"/>
                  </a:lnTo>
                  <a:lnTo>
                    <a:pt x="390" y="645"/>
                  </a:lnTo>
                  <a:lnTo>
                    <a:pt x="383" y="659"/>
                  </a:lnTo>
                  <a:lnTo>
                    <a:pt x="378" y="662"/>
                  </a:lnTo>
                  <a:lnTo>
                    <a:pt x="380" y="664"/>
                  </a:lnTo>
                  <a:lnTo>
                    <a:pt x="390" y="650"/>
                  </a:lnTo>
                  <a:lnTo>
                    <a:pt x="399" y="636"/>
                  </a:lnTo>
                  <a:lnTo>
                    <a:pt x="406" y="622"/>
                  </a:lnTo>
                  <a:lnTo>
                    <a:pt x="414" y="607"/>
                  </a:lnTo>
                  <a:lnTo>
                    <a:pt x="418" y="598"/>
                  </a:lnTo>
                  <a:lnTo>
                    <a:pt x="418" y="584"/>
                  </a:lnTo>
                  <a:lnTo>
                    <a:pt x="418" y="570"/>
                  </a:lnTo>
                  <a:lnTo>
                    <a:pt x="416" y="560"/>
                  </a:lnTo>
                  <a:lnTo>
                    <a:pt x="414" y="553"/>
                  </a:lnTo>
                  <a:lnTo>
                    <a:pt x="418" y="548"/>
                  </a:lnTo>
                  <a:lnTo>
                    <a:pt x="416" y="546"/>
                  </a:lnTo>
                  <a:lnTo>
                    <a:pt x="423" y="544"/>
                  </a:lnTo>
                  <a:lnTo>
                    <a:pt x="435" y="532"/>
                  </a:lnTo>
                  <a:lnTo>
                    <a:pt x="449" y="520"/>
                  </a:lnTo>
                  <a:lnTo>
                    <a:pt x="461" y="515"/>
                  </a:lnTo>
                  <a:lnTo>
                    <a:pt x="473" y="508"/>
                  </a:lnTo>
                  <a:lnTo>
                    <a:pt x="480" y="503"/>
                  </a:lnTo>
                  <a:lnTo>
                    <a:pt x="489" y="503"/>
                  </a:lnTo>
                  <a:lnTo>
                    <a:pt x="485" y="503"/>
                  </a:lnTo>
                  <a:lnTo>
                    <a:pt x="494" y="501"/>
                  </a:lnTo>
                  <a:lnTo>
                    <a:pt x="496" y="501"/>
                  </a:lnTo>
                  <a:lnTo>
                    <a:pt x="515" y="501"/>
                  </a:lnTo>
                  <a:lnTo>
                    <a:pt x="520" y="489"/>
                  </a:lnTo>
                  <a:lnTo>
                    <a:pt x="529" y="485"/>
                  </a:lnTo>
                  <a:lnTo>
                    <a:pt x="529" y="466"/>
                  </a:lnTo>
                  <a:lnTo>
                    <a:pt x="537" y="449"/>
                  </a:lnTo>
                  <a:lnTo>
                    <a:pt x="544" y="437"/>
                  </a:lnTo>
                  <a:lnTo>
                    <a:pt x="548" y="414"/>
                  </a:lnTo>
                  <a:lnTo>
                    <a:pt x="553" y="404"/>
                  </a:lnTo>
                  <a:lnTo>
                    <a:pt x="553" y="385"/>
                  </a:lnTo>
                  <a:lnTo>
                    <a:pt x="553" y="369"/>
                  </a:lnTo>
                  <a:lnTo>
                    <a:pt x="553" y="357"/>
                  </a:lnTo>
                  <a:lnTo>
                    <a:pt x="553" y="343"/>
                  </a:lnTo>
                  <a:lnTo>
                    <a:pt x="551" y="338"/>
                  </a:lnTo>
                  <a:lnTo>
                    <a:pt x="553" y="321"/>
                  </a:lnTo>
                  <a:lnTo>
                    <a:pt x="558" y="319"/>
                  </a:lnTo>
                  <a:lnTo>
                    <a:pt x="560" y="324"/>
                  </a:lnTo>
                  <a:lnTo>
                    <a:pt x="567" y="312"/>
                  </a:lnTo>
                  <a:lnTo>
                    <a:pt x="577" y="295"/>
                  </a:lnTo>
                  <a:lnTo>
                    <a:pt x="579" y="291"/>
                  </a:lnTo>
                  <a:lnTo>
                    <a:pt x="589" y="279"/>
                  </a:lnTo>
                  <a:lnTo>
                    <a:pt x="598" y="265"/>
                  </a:lnTo>
                  <a:lnTo>
                    <a:pt x="612" y="243"/>
                  </a:lnTo>
                  <a:lnTo>
                    <a:pt x="615" y="220"/>
                  </a:lnTo>
                  <a:lnTo>
                    <a:pt x="608" y="201"/>
                  </a:lnTo>
                  <a:lnTo>
                    <a:pt x="600" y="184"/>
                  </a:lnTo>
                  <a:lnTo>
                    <a:pt x="589" y="182"/>
                  </a:lnTo>
                  <a:lnTo>
                    <a:pt x="574" y="180"/>
                  </a:lnTo>
                  <a:lnTo>
                    <a:pt x="558" y="165"/>
                  </a:lnTo>
                  <a:lnTo>
                    <a:pt x="541" y="149"/>
                  </a:lnTo>
                  <a:lnTo>
                    <a:pt x="520" y="142"/>
                  </a:lnTo>
                  <a:lnTo>
                    <a:pt x="506" y="144"/>
                  </a:lnTo>
                  <a:lnTo>
                    <a:pt x="489" y="139"/>
                  </a:lnTo>
                  <a:lnTo>
                    <a:pt x="477" y="137"/>
                  </a:lnTo>
                  <a:lnTo>
                    <a:pt x="466" y="142"/>
                  </a:lnTo>
                  <a:lnTo>
                    <a:pt x="466" y="135"/>
                  </a:lnTo>
                  <a:close/>
                </a:path>
              </a:pathLst>
            </a:custGeom>
            <a:solidFill>
              <a:srgbClr val="E1E1E1"/>
            </a:solidFill>
            <a:ln w="3175">
              <a:solidFill>
                <a:srgbClr val="000000"/>
              </a:solidFill>
              <a:round/>
              <a:headEnd/>
              <a:tailEnd/>
            </a:ln>
          </p:spPr>
          <p:txBody>
            <a:bodyPr/>
            <a:lstStyle/>
            <a:p>
              <a:endParaRPr lang="en-US"/>
            </a:p>
          </p:txBody>
        </p:sp>
        <p:sp>
          <p:nvSpPr>
            <p:cNvPr id="41214" name="Freeform 4076"/>
            <p:cNvSpPr>
              <a:spLocks/>
            </p:cNvSpPr>
            <p:nvPr/>
          </p:nvSpPr>
          <p:spPr bwMode="auto">
            <a:xfrm>
              <a:off x="1623" y="2650"/>
              <a:ext cx="41" cy="38"/>
            </a:xfrm>
            <a:custGeom>
              <a:avLst/>
              <a:gdLst>
                <a:gd name="T0" fmla="*/ 1632 w 37"/>
                <a:gd name="T1" fmla="*/ 224847 h 31"/>
                <a:gd name="T2" fmla="*/ 1473 w 37"/>
                <a:gd name="T3" fmla="*/ 224847 h 31"/>
                <a:gd name="T4" fmla="*/ 647 w 37"/>
                <a:gd name="T5" fmla="*/ 202489 h 31"/>
                <a:gd name="T6" fmla="*/ 4 w 37"/>
                <a:gd name="T7" fmla="*/ 244655 h 31"/>
                <a:gd name="T8" fmla="*/ 0 w 37"/>
                <a:gd name="T9" fmla="*/ 134759 h 31"/>
                <a:gd name="T10" fmla="*/ 2 w 37"/>
                <a:gd name="T11" fmla="*/ 134759 h 31"/>
                <a:gd name="T12" fmla="*/ 0 w 37"/>
                <a:gd name="T13" fmla="*/ 75689 h 31"/>
                <a:gd name="T14" fmla="*/ 4 w 37"/>
                <a:gd name="T15" fmla="*/ 0 h 31"/>
                <a:gd name="T16" fmla="*/ 1938 w 37"/>
                <a:gd name="T17" fmla="*/ 26057 h 31"/>
                <a:gd name="T18" fmla="*/ 3348 w 37"/>
                <a:gd name="T19" fmla="*/ 39153 h 31"/>
                <a:gd name="T20" fmla="*/ 2637 w 37"/>
                <a:gd name="T21" fmla="*/ 143244 h 31"/>
                <a:gd name="T22" fmla="*/ 2637 w 37"/>
                <a:gd name="T23" fmla="*/ 170891 h 31"/>
                <a:gd name="T24" fmla="*/ 2384 w 37"/>
                <a:gd name="T25" fmla="*/ 202489 h 31"/>
                <a:gd name="T26" fmla="*/ 2148 w 37"/>
                <a:gd name="T27" fmla="*/ 202489 h 31"/>
                <a:gd name="T28" fmla="*/ 1632 w 37"/>
                <a:gd name="T29" fmla="*/ 224847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
                <a:gd name="T46" fmla="*/ 0 h 31"/>
                <a:gd name="T47" fmla="*/ 37 w 37"/>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 h="31">
                  <a:moveTo>
                    <a:pt x="18" y="29"/>
                  </a:moveTo>
                  <a:lnTo>
                    <a:pt x="16" y="29"/>
                  </a:lnTo>
                  <a:lnTo>
                    <a:pt x="7" y="26"/>
                  </a:lnTo>
                  <a:lnTo>
                    <a:pt x="4" y="31"/>
                  </a:lnTo>
                  <a:lnTo>
                    <a:pt x="0" y="17"/>
                  </a:lnTo>
                  <a:lnTo>
                    <a:pt x="2" y="17"/>
                  </a:lnTo>
                  <a:lnTo>
                    <a:pt x="0" y="10"/>
                  </a:lnTo>
                  <a:lnTo>
                    <a:pt x="4" y="0"/>
                  </a:lnTo>
                  <a:lnTo>
                    <a:pt x="21" y="3"/>
                  </a:lnTo>
                  <a:lnTo>
                    <a:pt x="37" y="5"/>
                  </a:lnTo>
                  <a:lnTo>
                    <a:pt x="28" y="19"/>
                  </a:lnTo>
                  <a:lnTo>
                    <a:pt x="28" y="22"/>
                  </a:lnTo>
                  <a:lnTo>
                    <a:pt x="26" y="26"/>
                  </a:lnTo>
                  <a:lnTo>
                    <a:pt x="23" y="26"/>
                  </a:lnTo>
                  <a:lnTo>
                    <a:pt x="18" y="29"/>
                  </a:lnTo>
                  <a:close/>
                </a:path>
              </a:pathLst>
            </a:custGeom>
            <a:solidFill>
              <a:srgbClr val="E1E1E1"/>
            </a:solidFill>
            <a:ln w="3175">
              <a:solidFill>
                <a:srgbClr val="000000"/>
              </a:solidFill>
              <a:round/>
              <a:headEnd/>
              <a:tailEnd/>
            </a:ln>
          </p:spPr>
          <p:txBody>
            <a:bodyPr/>
            <a:lstStyle/>
            <a:p>
              <a:endParaRPr lang="en-US"/>
            </a:p>
          </p:txBody>
        </p:sp>
        <p:sp>
          <p:nvSpPr>
            <p:cNvPr id="41215" name="Freeform 4077"/>
            <p:cNvSpPr>
              <a:spLocks/>
            </p:cNvSpPr>
            <p:nvPr/>
          </p:nvSpPr>
          <p:spPr bwMode="auto">
            <a:xfrm>
              <a:off x="2681" y="2598"/>
              <a:ext cx="35" cy="30"/>
            </a:xfrm>
            <a:custGeom>
              <a:avLst/>
              <a:gdLst>
                <a:gd name="T0" fmla="*/ 1414 w 31"/>
                <a:gd name="T1" fmla="*/ 455458 h 24"/>
                <a:gd name="T2" fmla="*/ 0 w 31"/>
                <a:gd name="T3" fmla="*/ 364366 h 24"/>
                <a:gd name="T4" fmla="*/ 2 w 31"/>
                <a:gd name="T5" fmla="*/ 273586 h 24"/>
                <a:gd name="T6" fmla="*/ 1414 w 31"/>
                <a:gd name="T7" fmla="*/ 0 h 24"/>
                <a:gd name="T8" fmla="*/ 3836 w 31"/>
                <a:gd name="T9" fmla="*/ 0 h 24"/>
                <a:gd name="T10" fmla="*/ 6500 w 31"/>
                <a:gd name="T11" fmla="*/ 49356 h 24"/>
                <a:gd name="T12" fmla="*/ 6500 w 31"/>
                <a:gd name="T13" fmla="*/ 455458 h 24"/>
                <a:gd name="T14" fmla="*/ 3836 w 31"/>
                <a:gd name="T15" fmla="*/ 455458 h 24"/>
                <a:gd name="T16" fmla="*/ 1414 w 31"/>
                <a:gd name="T17" fmla="*/ 45545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4"/>
                <a:gd name="T29" fmla="*/ 31 w 31"/>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4">
                  <a:moveTo>
                    <a:pt x="7" y="24"/>
                  </a:moveTo>
                  <a:lnTo>
                    <a:pt x="0" y="19"/>
                  </a:lnTo>
                  <a:lnTo>
                    <a:pt x="2" y="14"/>
                  </a:lnTo>
                  <a:lnTo>
                    <a:pt x="7" y="0"/>
                  </a:lnTo>
                  <a:lnTo>
                    <a:pt x="19" y="0"/>
                  </a:lnTo>
                  <a:lnTo>
                    <a:pt x="31" y="2"/>
                  </a:lnTo>
                  <a:lnTo>
                    <a:pt x="31" y="24"/>
                  </a:lnTo>
                  <a:lnTo>
                    <a:pt x="19" y="24"/>
                  </a:lnTo>
                  <a:lnTo>
                    <a:pt x="7" y="24"/>
                  </a:lnTo>
                  <a:close/>
                </a:path>
              </a:pathLst>
            </a:custGeom>
            <a:solidFill>
              <a:srgbClr val="0033CC"/>
            </a:solidFill>
            <a:ln w="3175">
              <a:solidFill>
                <a:srgbClr val="000000"/>
              </a:solidFill>
              <a:round/>
              <a:headEnd/>
              <a:tailEnd/>
            </a:ln>
          </p:spPr>
          <p:txBody>
            <a:bodyPr/>
            <a:lstStyle/>
            <a:p>
              <a:endParaRPr lang="en-US"/>
            </a:p>
          </p:txBody>
        </p:sp>
        <p:sp>
          <p:nvSpPr>
            <p:cNvPr id="41216" name="Freeform 4078"/>
            <p:cNvSpPr>
              <a:spLocks/>
            </p:cNvSpPr>
            <p:nvPr/>
          </p:nvSpPr>
          <p:spPr bwMode="auto">
            <a:xfrm>
              <a:off x="2666" y="2566"/>
              <a:ext cx="9" cy="11"/>
            </a:xfrm>
            <a:custGeom>
              <a:avLst/>
              <a:gdLst>
                <a:gd name="T0" fmla="*/ 434231 w 7"/>
                <a:gd name="T1" fmla="*/ 0 h 9"/>
                <a:gd name="T2" fmla="*/ 303540 w 7"/>
                <a:gd name="T3" fmla="*/ 0 h 9"/>
                <a:gd name="T4" fmla="*/ 0 w 7"/>
                <a:gd name="T5" fmla="*/ 59552 h 9"/>
                <a:gd name="T6" fmla="*/ 434231 w 7"/>
                <a:gd name="T7" fmla="*/ 0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7" y="0"/>
                  </a:moveTo>
                  <a:lnTo>
                    <a:pt x="5" y="0"/>
                  </a:lnTo>
                  <a:lnTo>
                    <a:pt x="0" y="9"/>
                  </a:lnTo>
                  <a:lnTo>
                    <a:pt x="7" y="0"/>
                  </a:lnTo>
                  <a:close/>
                </a:path>
              </a:pathLst>
            </a:custGeom>
            <a:solidFill>
              <a:srgbClr val="E1E1E1"/>
            </a:solidFill>
            <a:ln w="3175">
              <a:solidFill>
                <a:srgbClr val="000000"/>
              </a:solidFill>
              <a:round/>
              <a:headEnd/>
              <a:tailEnd/>
            </a:ln>
          </p:spPr>
          <p:txBody>
            <a:bodyPr/>
            <a:lstStyle/>
            <a:p>
              <a:endParaRPr lang="en-US"/>
            </a:p>
          </p:txBody>
        </p:sp>
        <p:sp>
          <p:nvSpPr>
            <p:cNvPr id="41217" name="Freeform 4079"/>
            <p:cNvSpPr>
              <a:spLocks/>
            </p:cNvSpPr>
            <p:nvPr/>
          </p:nvSpPr>
          <p:spPr bwMode="auto">
            <a:xfrm>
              <a:off x="2671" y="2600"/>
              <a:ext cx="100" cy="136"/>
            </a:xfrm>
            <a:custGeom>
              <a:avLst/>
              <a:gdLst>
                <a:gd name="T0" fmla="*/ 1492 w 90"/>
                <a:gd name="T1" fmla="*/ 364293 h 109"/>
                <a:gd name="T2" fmla="*/ 1088 w 90"/>
                <a:gd name="T3" fmla="*/ 432007 h 109"/>
                <a:gd name="T4" fmla="*/ 714 w 90"/>
                <a:gd name="T5" fmla="*/ 491619 h 109"/>
                <a:gd name="T6" fmla="*/ 1658 w 90"/>
                <a:gd name="T7" fmla="*/ 613396 h 109"/>
                <a:gd name="T8" fmla="*/ 881 w 90"/>
                <a:gd name="T9" fmla="*/ 561321 h 109"/>
                <a:gd name="T10" fmla="*/ 4 w 90"/>
                <a:gd name="T11" fmla="*/ 882878 h 109"/>
                <a:gd name="T12" fmla="*/ 0 w 90"/>
                <a:gd name="T13" fmla="*/ 882878 h 109"/>
                <a:gd name="T14" fmla="*/ 4 w 90"/>
                <a:gd name="T15" fmla="*/ 1090307 h 109"/>
                <a:gd name="T16" fmla="*/ 881 w 90"/>
                <a:gd name="T17" fmla="*/ 1104498 h 109"/>
                <a:gd name="T18" fmla="*/ 4 w 90"/>
                <a:gd name="T19" fmla="*/ 1046984 h 109"/>
                <a:gd name="T20" fmla="*/ 881 w 90"/>
                <a:gd name="T21" fmla="*/ 1203058 h 109"/>
                <a:gd name="T22" fmla="*/ 881 w 90"/>
                <a:gd name="T23" fmla="*/ 1203058 h 109"/>
                <a:gd name="T24" fmla="*/ 1921 w 90"/>
                <a:gd name="T25" fmla="*/ 1410289 h 109"/>
                <a:gd name="T26" fmla="*/ 1658 w 90"/>
                <a:gd name="T27" fmla="*/ 1410289 h 109"/>
                <a:gd name="T28" fmla="*/ 2634 w 90"/>
                <a:gd name="T29" fmla="*/ 1613312 h 109"/>
                <a:gd name="T30" fmla="*/ 3596 w 90"/>
                <a:gd name="T31" fmla="*/ 1854824 h 109"/>
                <a:gd name="T32" fmla="*/ 4014 w 90"/>
                <a:gd name="T33" fmla="*/ 1697359 h 109"/>
                <a:gd name="T34" fmla="*/ 4754 w 90"/>
                <a:gd name="T35" fmla="*/ 1759627 h 109"/>
                <a:gd name="T36" fmla="*/ 4812 w 90"/>
                <a:gd name="T37" fmla="*/ 1697359 h 109"/>
                <a:gd name="T38" fmla="*/ 4754 w 90"/>
                <a:gd name="T39" fmla="*/ 1556246 h 109"/>
                <a:gd name="T40" fmla="*/ 4754 w 90"/>
                <a:gd name="T41" fmla="*/ 1490892 h 109"/>
                <a:gd name="T42" fmla="*/ 4754 w 90"/>
                <a:gd name="T43" fmla="*/ 1410289 h 109"/>
                <a:gd name="T44" fmla="*/ 5869 w 90"/>
                <a:gd name="T45" fmla="*/ 1374440 h 109"/>
                <a:gd name="T46" fmla="*/ 6090 w 90"/>
                <a:gd name="T47" fmla="*/ 1203058 h 109"/>
                <a:gd name="T48" fmla="*/ 6913 w 90"/>
                <a:gd name="T49" fmla="*/ 1374440 h 109"/>
                <a:gd name="T50" fmla="*/ 7640 w 90"/>
                <a:gd name="T51" fmla="*/ 1293022 h 109"/>
                <a:gd name="T52" fmla="*/ 8318 w 90"/>
                <a:gd name="T53" fmla="*/ 1410289 h 109"/>
                <a:gd name="T54" fmla="*/ 8738 w 90"/>
                <a:gd name="T55" fmla="*/ 1317748 h 109"/>
                <a:gd name="T56" fmla="*/ 9282 w 90"/>
                <a:gd name="T57" fmla="*/ 882878 h 109"/>
                <a:gd name="T58" fmla="*/ 8318 w 90"/>
                <a:gd name="T59" fmla="*/ 613396 h 109"/>
                <a:gd name="T60" fmla="*/ 8948 w 90"/>
                <a:gd name="T61" fmla="*/ 432007 h 109"/>
                <a:gd name="T62" fmla="*/ 8948 w 90"/>
                <a:gd name="T63" fmla="*/ 222410 h 109"/>
                <a:gd name="T64" fmla="*/ 6913 w 90"/>
                <a:gd name="T65" fmla="*/ 277502 h 109"/>
                <a:gd name="T66" fmla="*/ 7334 w 90"/>
                <a:gd name="T67" fmla="*/ 0 h 109"/>
                <a:gd name="T68" fmla="*/ 5507 w 90"/>
                <a:gd name="T69" fmla="*/ 0 h 109"/>
                <a:gd name="T70" fmla="*/ 4014 w 90"/>
                <a:gd name="T71" fmla="*/ 0 h 109"/>
                <a:gd name="T72" fmla="*/ 4014 w 90"/>
                <a:gd name="T73" fmla="*/ 364293 h 109"/>
                <a:gd name="T74" fmla="*/ 2841 w 90"/>
                <a:gd name="T75" fmla="*/ 364293 h 109"/>
                <a:gd name="T76" fmla="*/ 1658 w 90"/>
                <a:gd name="T77" fmla="*/ 364293 h 109"/>
                <a:gd name="T78" fmla="*/ 1492 w 90"/>
                <a:gd name="T79" fmla="*/ 364293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0"/>
                <a:gd name="T121" fmla="*/ 0 h 109"/>
                <a:gd name="T122" fmla="*/ 90 w 90"/>
                <a:gd name="T123" fmla="*/ 109 h 1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0" h="109">
                  <a:moveTo>
                    <a:pt x="14" y="22"/>
                  </a:moveTo>
                  <a:lnTo>
                    <a:pt x="11" y="26"/>
                  </a:lnTo>
                  <a:lnTo>
                    <a:pt x="7" y="29"/>
                  </a:lnTo>
                  <a:lnTo>
                    <a:pt x="16" y="36"/>
                  </a:lnTo>
                  <a:lnTo>
                    <a:pt x="9" y="33"/>
                  </a:lnTo>
                  <a:lnTo>
                    <a:pt x="4" y="52"/>
                  </a:lnTo>
                  <a:lnTo>
                    <a:pt x="0" y="52"/>
                  </a:lnTo>
                  <a:lnTo>
                    <a:pt x="4" y="64"/>
                  </a:lnTo>
                  <a:lnTo>
                    <a:pt x="9" y="66"/>
                  </a:lnTo>
                  <a:lnTo>
                    <a:pt x="4" y="62"/>
                  </a:lnTo>
                  <a:lnTo>
                    <a:pt x="9" y="71"/>
                  </a:lnTo>
                  <a:lnTo>
                    <a:pt x="19" y="83"/>
                  </a:lnTo>
                  <a:lnTo>
                    <a:pt x="16" y="83"/>
                  </a:lnTo>
                  <a:lnTo>
                    <a:pt x="26" y="95"/>
                  </a:lnTo>
                  <a:lnTo>
                    <a:pt x="35" y="109"/>
                  </a:lnTo>
                  <a:lnTo>
                    <a:pt x="40" y="100"/>
                  </a:lnTo>
                  <a:lnTo>
                    <a:pt x="45" y="104"/>
                  </a:lnTo>
                  <a:lnTo>
                    <a:pt x="47" y="100"/>
                  </a:lnTo>
                  <a:lnTo>
                    <a:pt x="45" y="92"/>
                  </a:lnTo>
                  <a:lnTo>
                    <a:pt x="45" y="88"/>
                  </a:lnTo>
                  <a:lnTo>
                    <a:pt x="45" y="83"/>
                  </a:lnTo>
                  <a:lnTo>
                    <a:pt x="56" y="81"/>
                  </a:lnTo>
                  <a:lnTo>
                    <a:pt x="59" y="71"/>
                  </a:lnTo>
                  <a:lnTo>
                    <a:pt x="68" y="81"/>
                  </a:lnTo>
                  <a:lnTo>
                    <a:pt x="75" y="76"/>
                  </a:lnTo>
                  <a:lnTo>
                    <a:pt x="80" y="83"/>
                  </a:lnTo>
                  <a:lnTo>
                    <a:pt x="85" y="78"/>
                  </a:lnTo>
                  <a:lnTo>
                    <a:pt x="90" y="52"/>
                  </a:lnTo>
                  <a:lnTo>
                    <a:pt x="80" y="36"/>
                  </a:lnTo>
                  <a:lnTo>
                    <a:pt x="87" y="26"/>
                  </a:lnTo>
                  <a:lnTo>
                    <a:pt x="87" y="14"/>
                  </a:lnTo>
                  <a:lnTo>
                    <a:pt x="68" y="17"/>
                  </a:lnTo>
                  <a:lnTo>
                    <a:pt x="71" y="0"/>
                  </a:lnTo>
                  <a:lnTo>
                    <a:pt x="54" y="0"/>
                  </a:lnTo>
                  <a:lnTo>
                    <a:pt x="40" y="0"/>
                  </a:lnTo>
                  <a:lnTo>
                    <a:pt x="40" y="22"/>
                  </a:lnTo>
                  <a:lnTo>
                    <a:pt x="28" y="22"/>
                  </a:lnTo>
                  <a:lnTo>
                    <a:pt x="16" y="22"/>
                  </a:lnTo>
                  <a:lnTo>
                    <a:pt x="14" y="22"/>
                  </a:lnTo>
                  <a:close/>
                </a:path>
              </a:pathLst>
            </a:custGeom>
            <a:solidFill>
              <a:srgbClr val="0033CC"/>
            </a:solidFill>
            <a:ln w="3175">
              <a:solidFill>
                <a:srgbClr val="000000"/>
              </a:solidFill>
              <a:round/>
              <a:headEnd/>
              <a:tailEnd/>
            </a:ln>
          </p:spPr>
          <p:txBody>
            <a:bodyPr/>
            <a:lstStyle/>
            <a:p>
              <a:endParaRPr lang="en-US"/>
            </a:p>
          </p:txBody>
        </p:sp>
        <p:sp>
          <p:nvSpPr>
            <p:cNvPr id="41218" name="Freeform 4080"/>
            <p:cNvSpPr>
              <a:spLocks/>
            </p:cNvSpPr>
            <p:nvPr/>
          </p:nvSpPr>
          <p:spPr bwMode="auto">
            <a:xfrm>
              <a:off x="1435" y="3074"/>
              <a:ext cx="147" cy="183"/>
            </a:xfrm>
            <a:custGeom>
              <a:avLst/>
              <a:gdLst>
                <a:gd name="T0" fmla="*/ 783 w 132"/>
                <a:gd name="T1" fmla="*/ 203991 h 147"/>
                <a:gd name="T2" fmla="*/ 4 w 132"/>
                <a:gd name="T3" fmla="*/ 498803 h 147"/>
                <a:gd name="T4" fmla="*/ 0 w 132"/>
                <a:gd name="T5" fmla="*/ 805662 h 147"/>
                <a:gd name="T6" fmla="*/ 1852 w 132"/>
                <a:gd name="T7" fmla="*/ 1011668 h 147"/>
                <a:gd name="T8" fmla="*/ 3385 w 132"/>
                <a:gd name="T9" fmla="*/ 1248592 h 147"/>
                <a:gd name="T10" fmla="*/ 5166 w 132"/>
                <a:gd name="T11" fmla="*/ 1361412 h 147"/>
                <a:gd name="T12" fmla="*/ 6407 w 132"/>
                <a:gd name="T13" fmla="*/ 1420019 h 147"/>
                <a:gd name="T14" fmla="*/ 8050 w 132"/>
                <a:gd name="T15" fmla="*/ 1567853 h 147"/>
                <a:gd name="T16" fmla="*/ 9814 w 132"/>
                <a:gd name="T17" fmla="*/ 1667911 h 147"/>
                <a:gd name="T18" fmla="*/ 8907 w 132"/>
                <a:gd name="T19" fmla="*/ 1935032 h 147"/>
                <a:gd name="T20" fmla="*/ 8304 w 132"/>
                <a:gd name="T21" fmla="*/ 2179742 h 147"/>
                <a:gd name="T22" fmla="*/ 10490 w 132"/>
                <a:gd name="T23" fmla="*/ 2215281 h 147"/>
                <a:gd name="T24" fmla="*/ 12772 w 132"/>
                <a:gd name="T25" fmla="*/ 2261263 h 147"/>
                <a:gd name="T26" fmla="*/ 13699 w 132"/>
                <a:gd name="T27" fmla="*/ 2179742 h 147"/>
                <a:gd name="T28" fmla="*/ 15134 w 132"/>
                <a:gd name="T29" fmla="*/ 1884363 h 147"/>
                <a:gd name="T30" fmla="*/ 14767 w 132"/>
                <a:gd name="T31" fmla="*/ 1698724 h 147"/>
                <a:gd name="T32" fmla="*/ 14767 w 132"/>
                <a:gd name="T33" fmla="*/ 1491414 h 147"/>
                <a:gd name="T34" fmla="*/ 15134 w 132"/>
                <a:gd name="T35" fmla="*/ 1260702 h 147"/>
                <a:gd name="T36" fmla="*/ 14010 w 132"/>
                <a:gd name="T37" fmla="*/ 1260702 h 147"/>
                <a:gd name="T38" fmla="*/ 12900 w 132"/>
                <a:gd name="T39" fmla="*/ 1260702 h 147"/>
                <a:gd name="T40" fmla="*/ 12772 w 132"/>
                <a:gd name="T41" fmla="*/ 1011668 h 147"/>
                <a:gd name="T42" fmla="*/ 12171 w 132"/>
                <a:gd name="T43" fmla="*/ 805662 h 147"/>
                <a:gd name="T44" fmla="*/ 10692 w 132"/>
                <a:gd name="T45" fmla="*/ 805662 h 147"/>
                <a:gd name="T46" fmla="*/ 8304 w 132"/>
                <a:gd name="T47" fmla="*/ 740901 h 147"/>
                <a:gd name="T48" fmla="*/ 8050 w 132"/>
                <a:gd name="T49" fmla="*/ 365752 h 147"/>
                <a:gd name="T50" fmla="*/ 7501 w 132"/>
                <a:gd name="T51" fmla="*/ 253948 h 147"/>
                <a:gd name="T52" fmla="*/ 7501 w 132"/>
                <a:gd name="T53" fmla="*/ 189577 h 147"/>
                <a:gd name="T54" fmla="*/ 5922 w 132"/>
                <a:gd name="T55" fmla="*/ 0 h 147"/>
                <a:gd name="T56" fmla="*/ 3385 w 132"/>
                <a:gd name="T57" fmla="*/ 68225 h 147"/>
                <a:gd name="T58" fmla="*/ 971 w 132"/>
                <a:gd name="T59" fmla="*/ 68225 h 147"/>
                <a:gd name="T60" fmla="*/ 783 w 132"/>
                <a:gd name="T61" fmla="*/ 203991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2"/>
                <a:gd name="T94" fmla="*/ 0 h 147"/>
                <a:gd name="T95" fmla="*/ 132 w 132"/>
                <a:gd name="T96" fmla="*/ 147 h 14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2" h="147">
                  <a:moveTo>
                    <a:pt x="7" y="14"/>
                  </a:moveTo>
                  <a:lnTo>
                    <a:pt x="4" y="33"/>
                  </a:lnTo>
                  <a:lnTo>
                    <a:pt x="0" y="52"/>
                  </a:lnTo>
                  <a:lnTo>
                    <a:pt x="16" y="66"/>
                  </a:lnTo>
                  <a:lnTo>
                    <a:pt x="30" y="81"/>
                  </a:lnTo>
                  <a:lnTo>
                    <a:pt x="45" y="88"/>
                  </a:lnTo>
                  <a:lnTo>
                    <a:pt x="56" y="92"/>
                  </a:lnTo>
                  <a:lnTo>
                    <a:pt x="71" y="102"/>
                  </a:lnTo>
                  <a:lnTo>
                    <a:pt x="85" y="109"/>
                  </a:lnTo>
                  <a:lnTo>
                    <a:pt x="78" y="126"/>
                  </a:lnTo>
                  <a:lnTo>
                    <a:pt x="73" y="142"/>
                  </a:lnTo>
                  <a:lnTo>
                    <a:pt x="92" y="144"/>
                  </a:lnTo>
                  <a:lnTo>
                    <a:pt x="111" y="147"/>
                  </a:lnTo>
                  <a:lnTo>
                    <a:pt x="120" y="142"/>
                  </a:lnTo>
                  <a:lnTo>
                    <a:pt x="132" y="123"/>
                  </a:lnTo>
                  <a:lnTo>
                    <a:pt x="130" y="111"/>
                  </a:lnTo>
                  <a:lnTo>
                    <a:pt x="130" y="97"/>
                  </a:lnTo>
                  <a:lnTo>
                    <a:pt x="132" y="83"/>
                  </a:lnTo>
                  <a:lnTo>
                    <a:pt x="123" y="83"/>
                  </a:lnTo>
                  <a:lnTo>
                    <a:pt x="113" y="83"/>
                  </a:lnTo>
                  <a:lnTo>
                    <a:pt x="111" y="66"/>
                  </a:lnTo>
                  <a:lnTo>
                    <a:pt x="106" y="52"/>
                  </a:lnTo>
                  <a:lnTo>
                    <a:pt x="94" y="52"/>
                  </a:lnTo>
                  <a:lnTo>
                    <a:pt x="73" y="48"/>
                  </a:lnTo>
                  <a:lnTo>
                    <a:pt x="71" y="24"/>
                  </a:lnTo>
                  <a:lnTo>
                    <a:pt x="66" y="17"/>
                  </a:lnTo>
                  <a:lnTo>
                    <a:pt x="66" y="12"/>
                  </a:lnTo>
                  <a:lnTo>
                    <a:pt x="52" y="0"/>
                  </a:lnTo>
                  <a:lnTo>
                    <a:pt x="30" y="5"/>
                  </a:lnTo>
                  <a:lnTo>
                    <a:pt x="9" y="5"/>
                  </a:lnTo>
                  <a:lnTo>
                    <a:pt x="7" y="14"/>
                  </a:lnTo>
                  <a:close/>
                </a:path>
              </a:pathLst>
            </a:custGeom>
            <a:solidFill>
              <a:srgbClr val="E1E1E1"/>
            </a:solidFill>
            <a:ln w="3175">
              <a:solidFill>
                <a:srgbClr val="000000"/>
              </a:solidFill>
              <a:round/>
              <a:headEnd/>
              <a:tailEnd/>
            </a:ln>
          </p:spPr>
          <p:txBody>
            <a:bodyPr/>
            <a:lstStyle/>
            <a:p>
              <a:endParaRPr lang="en-US"/>
            </a:p>
          </p:txBody>
        </p:sp>
        <p:sp>
          <p:nvSpPr>
            <p:cNvPr id="41219" name="Freeform 4081"/>
            <p:cNvSpPr>
              <a:spLocks/>
            </p:cNvSpPr>
            <p:nvPr/>
          </p:nvSpPr>
          <p:spPr bwMode="auto">
            <a:xfrm>
              <a:off x="2629" y="2638"/>
              <a:ext cx="5" cy="9"/>
            </a:xfrm>
            <a:custGeom>
              <a:avLst/>
              <a:gdLst>
                <a:gd name="T0" fmla="*/ 5 w 5"/>
                <a:gd name="T1" fmla="*/ 142818 h 7"/>
                <a:gd name="T2" fmla="*/ 2 w 5"/>
                <a:gd name="T3" fmla="*/ 434231 h 7"/>
                <a:gd name="T4" fmla="*/ 0 w 5"/>
                <a:gd name="T5" fmla="*/ 303540 h 7"/>
                <a:gd name="T6" fmla="*/ 2 w 5"/>
                <a:gd name="T7" fmla="*/ 0 h 7"/>
                <a:gd name="T8" fmla="*/ 5 w 5"/>
                <a:gd name="T9" fmla="*/ 142818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5" y="2"/>
                  </a:moveTo>
                  <a:lnTo>
                    <a:pt x="2" y="7"/>
                  </a:lnTo>
                  <a:lnTo>
                    <a:pt x="0" y="5"/>
                  </a:lnTo>
                  <a:lnTo>
                    <a:pt x="2" y="0"/>
                  </a:lnTo>
                  <a:lnTo>
                    <a:pt x="5" y="2"/>
                  </a:lnTo>
                  <a:close/>
                </a:path>
              </a:pathLst>
            </a:custGeom>
            <a:solidFill>
              <a:srgbClr val="0033CC"/>
            </a:solidFill>
            <a:ln w="3175">
              <a:solidFill>
                <a:srgbClr val="000000"/>
              </a:solidFill>
              <a:round/>
              <a:headEnd/>
              <a:tailEnd/>
            </a:ln>
          </p:spPr>
          <p:txBody>
            <a:bodyPr/>
            <a:lstStyle/>
            <a:p>
              <a:endParaRPr lang="en-US"/>
            </a:p>
          </p:txBody>
        </p:sp>
        <p:sp>
          <p:nvSpPr>
            <p:cNvPr id="41220" name="Freeform 4082"/>
            <p:cNvSpPr>
              <a:spLocks/>
            </p:cNvSpPr>
            <p:nvPr/>
          </p:nvSpPr>
          <p:spPr bwMode="auto">
            <a:xfrm>
              <a:off x="2646" y="2613"/>
              <a:ext cx="2" cy="1"/>
            </a:xfrm>
            <a:custGeom>
              <a:avLst/>
              <a:gdLst>
                <a:gd name="T0" fmla="*/ 0 w 2"/>
                <a:gd name="T1" fmla="*/ 0 h 1"/>
                <a:gd name="T2" fmla="*/ 0 w 2"/>
                <a:gd name="T3" fmla="*/ 0 h 1"/>
                <a:gd name="T4" fmla="*/ 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0" y="0"/>
                  </a:ln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41221" name="Freeform 4083"/>
            <p:cNvSpPr>
              <a:spLocks/>
            </p:cNvSpPr>
            <p:nvPr/>
          </p:nvSpPr>
          <p:spPr bwMode="auto">
            <a:xfrm>
              <a:off x="3034" y="2671"/>
              <a:ext cx="190" cy="234"/>
            </a:xfrm>
            <a:custGeom>
              <a:avLst/>
              <a:gdLst>
                <a:gd name="T0" fmla="*/ 17299 w 170"/>
                <a:gd name="T1" fmla="*/ 488643 h 189"/>
                <a:gd name="T2" fmla="*/ 17299 w 170"/>
                <a:gd name="T3" fmla="*/ 421300 h 189"/>
                <a:gd name="T4" fmla="*/ 15048 w 170"/>
                <a:gd name="T5" fmla="*/ 318774 h 189"/>
                <a:gd name="T6" fmla="*/ 13201 w 170"/>
                <a:gd name="T7" fmla="*/ 207957 h 189"/>
                <a:gd name="T8" fmla="*/ 11569 w 170"/>
                <a:gd name="T9" fmla="*/ 88503 h 189"/>
                <a:gd name="T10" fmla="*/ 9339 w 170"/>
                <a:gd name="T11" fmla="*/ 0 h 189"/>
                <a:gd name="T12" fmla="*/ 7942 w 170"/>
                <a:gd name="T13" fmla="*/ 0 h 189"/>
                <a:gd name="T14" fmla="*/ 5689 w 170"/>
                <a:gd name="T15" fmla="*/ 0 h 189"/>
                <a:gd name="T16" fmla="*/ 4075 w 170"/>
                <a:gd name="T17" fmla="*/ 0 h 189"/>
                <a:gd name="T18" fmla="*/ 2127 w 170"/>
                <a:gd name="T19" fmla="*/ 0 h 189"/>
                <a:gd name="T20" fmla="*/ 3046 w 170"/>
                <a:gd name="T21" fmla="*/ 293926 h 189"/>
                <a:gd name="T22" fmla="*/ 2438 w 170"/>
                <a:gd name="T23" fmla="*/ 293926 h 189"/>
                <a:gd name="T24" fmla="*/ 2438 w 170"/>
                <a:gd name="T25" fmla="*/ 401357 h 189"/>
                <a:gd name="T26" fmla="*/ 3046 w 170"/>
                <a:gd name="T27" fmla="*/ 453933 h 189"/>
                <a:gd name="T28" fmla="*/ 1562 w 170"/>
                <a:gd name="T29" fmla="*/ 604987 h 189"/>
                <a:gd name="T30" fmla="*/ 4 w 170"/>
                <a:gd name="T31" fmla="*/ 734922 h 189"/>
                <a:gd name="T32" fmla="*/ 0 w 170"/>
                <a:gd name="T33" fmla="*/ 734922 h 189"/>
                <a:gd name="T34" fmla="*/ 0 w 170"/>
                <a:gd name="T35" fmla="*/ 871525 h 189"/>
                <a:gd name="T36" fmla="*/ 0 w 170"/>
                <a:gd name="T37" fmla="*/ 1021450 h 189"/>
                <a:gd name="T38" fmla="*/ 896 w 170"/>
                <a:gd name="T39" fmla="*/ 1225639 h 189"/>
                <a:gd name="T40" fmla="*/ 1903 w 170"/>
                <a:gd name="T41" fmla="*/ 1359084 h 189"/>
                <a:gd name="T42" fmla="*/ 2438 w 170"/>
                <a:gd name="T43" fmla="*/ 1547128 h 189"/>
                <a:gd name="T44" fmla="*/ 2725 w 170"/>
                <a:gd name="T45" fmla="*/ 1565760 h 189"/>
                <a:gd name="T46" fmla="*/ 5090 w 170"/>
                <a:gd name="T47" fmla="*/ 1676872 h 189"/>
                <a:gd name="T48" fmla="*/ 7145 w 170"/>
                <a:gd name="T49" fmla="*/ 1789820 h 189"/>
                <a:gd name="T50" fmla="*/ 9339 w 170"/>
                <a:gd name="T51" fmla="*/ 1825735 h 189"/>
                <a:gd name="T52" fmla="*/ 9976 w 170"/>
                <a:gd name="T53" fmla="*/ 1878758 h 189"/>
                <a:gd name="T54" fmla="*/ 10568 w 170"/>
                <a:gd name="T55" fmla="*/ 2083312 h 189"/>
                <a:gd name="T56" fmla="*/ 11278 w 170"/>
                <a:gd name="T57" fmla="*/ 2279931 h 189"/>
                <a:gd name="T58" fmla="*/ 12309 w 170"/>
                <a:gd name="T59" fmla="*/ 2279931 h 189"/>
                <a:gd name="T60" fmla="*/ 13201 w 170"/>
                <a:gd name="T61" fmla="*/ 2260434 h 189"/>
                <a:gd name="T62" fmla="*/ 15745 w 170"/>
                <a:gd name="T63" fmla="*/ 2279931 h 189"/>
                <a:gd name="T64" fmla="*/ 17299 w 170"/>
                <a:gd name="T65" fmla="*/ 2215968 h 189"/>
                <a:gd name="T66" fmla="*/ 18202 w 170"/>
                <a:gd name="T67" fmla="*/ 2215968 h 189"/>
                <a:gd name="T68" fmla="*/ 20343 w 170"/>
                <a:gd name="T69" fmla="*/ 2134678 h 189"/>
                <a:gd name="T70" fmla="*/ 22708 w 170"/>
                <a:gd name="T71" fmla="*/ 2024275 h 189"/>
                <a:gd name="T72" fmla="*/ 21466 w 170"/>
                <a:gd name="T73" fmla="*/ 1878758 h 189"/>
                <a:gd name="T74" fmla="*/ 21008 w 170"/>
                <a:gd name="T75" fmla="*/ 1717009 h 189"/>
                <a:gd name="T76" fmla="*/ 20836 w 170"/>
                <a:gd name="T77" fmla="*/ 1512997 h 189"/>
                <a:gd name="T78" fmla="*/ 20343 w 170"/>
                <a:gd name="T79" fmla="*/ 1464669 h 189"/>
                <a:gd name="T80" fmla="*/ 21008 w 170"/>
                <a:gd name="T81" fmla="*/ 1254454 h 189"/>
                <a:gd name="T82" fmla="*/ 19445 w 170"/>
                <a:gd name="T83" fmla="*/ 1056912 h 189"/>
                <a:gd name="T84" fmla="*/ 20343 w 170"/>
                <a:gd name="T85" fmla="*/ 771752 h 189"/>
                <a:gd name="T86" fmla="*/ 19016 w 170"/>
                <a:gd name="T87" fmla="*/ 623338 h 189"/>
                <a:gd name="T88" fmla="*/ 17299 w 170"/>
                <a:gd name="T89" fmla="*/ 488643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
                <a:gd name="T136" fmla="*/ 0 h 189"/>
                <a:gd name="T137" fmla="*/ 170 w 170"/>
                <a:gd name="T138" fmla="*/ 189 h 18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 h="189">
                  <a:moveTo>
                    <a:pt x="130" y="40"/>
                  </a:moveTo>
                  <a:lnTo>
                    <a:pt x="130" y="35"/>
                  </a:lnTo>
                  <a:lnTo>
                    <a:pt x="113" y="26"/>
                  </a:lnTo>
                  <a:lnTo>
                    <a:pt x="99" y="17"/>
                  </a:lnTo>
                  <a:lnTo>
                    <a:pt x="87" y="7"/>
                  </a:lnTo>
                  <a:lnTo>
                    <a:pt x="71" y="0"/>
                  </a:lnTo>
                  <a:lnTo>
                    <a:pt x="59" y="0"/>
                  </a:lnTo>
                  <a:lnTo>
                    <a:pt x="42" y="0"/>
                  </a:lnTo>
                  <a:lnTo>
                    <a:pt x="30" y="0"/>
                  </a:lnTo>
                  <a:lnTo>
                    <a:pt x="16" y="0"/>
                  </a:lnTo>
                  <a:lnTo>
                    <a:pt x="23" y="24"/>
                  </a:lnTo>
                  <a:lnTo>
                    <a:pt x="19" y="24"/>
                  </a:lnTo>
                  <a:lnTo>
                    <a:pt x="19" y="33"/>
                  </a:lnTo>
                  <a:lnTo>
                    <a:pt x="23" y="38"/>
                  </a:lnTo>
                  <a:lnTo>
                    <a:pt x="12" y="50"/>
                  </a:lnTo>
                  <a:lnTo>
                    <a:pt x="4" y="61"/>
                  </a:lnTo>
                  <a:lnTo>
                    <a:pt x="0" y="61"/>
                  </a:lnTo>
                  <a:lnTo>
                    <a:pt x="0" y="73"/>
                  </a:lnTo>
                  <a:lnTo>
                    <a:pt x="0" y="85"/>
                  </a:lnTo>
                  <a:lnTo>
                    <a:pt x="7" y="102"/>
                  </a:lnTo>
                  <a:lnTo>
                    <a:pt x="14" y="113"/>
                  </a:lnTo>
                  <a:lnTo>
                    <a:pt x="19" y="128"/>
                  </a:lnTo>
                  <a:lnTo>
                    <a:pt x="21" y="130"/>
                  </a:lnTo>
                  <a:lnTo>
                    <a:pt x="38" y="139"/>
                  </a:lnTo>
                  <a:lnTo>
                    <a:pt x="54" y="149"/>
                  </a:lnTo>
                  <a:lnTo>
                    <a:pt x="71" y="151"/>
                  </a:lnTo>
                  <a:lnTo>
                    <a:pt x="75" y="156"/>
                  </a:lnTo>
                  <a:lnTo>
                    <a:pt x="80" y="173"/>
                  </a:lnTo>
                  <a:lnTo>
                    <a:pt x="85" y="189"/>
                  </a:lnTo>
                  <a:lnTo>
                    <a:pt x="92" y="189"/>
                  </a:lnTo>
                  <a:lnTo>
                    <a:pt x="99" y="187"/>
                  </a:lnTo>
                  <a:lnTo>
                    <a:pt x="118" y="189"/>
                  </a:lnTo>
                  <a:lnTo>
                    <a:pt x="130" y="184"/>
                  </a:lnTo>
                  <a:lnTo>
                    <a:pt x="137" y="184"/>
                  </a:lnTo>
                  <a:lnTo>
                    <a:pt x="153" y="177"/>
                  </a:lnTo>
                  <a:lnTo>
                    <a:pt x="170" y="168"/>
                  </a:lnTo>
                  <a:lnTo>
                    <a:pt x="161" y="156"/>
                  </a:lnTo>
                  <a:lnTo>
                    <a:pt x="158" y="142"/>
                  </a:lnTo>
                  <a:lnTo>
                    <a:pt x="156" y="125"/>
                  </a:lnTo>
                  <a:lnTo>
                    <a:pt x="153" y="121"/>
                  </a:lnTo>
                  <a:lnTo>
                    <a:pt x="158" y="104"/>
                  </a:lnTo>
                  <a:lnTo>
                    <a:pt x="146" y="87"/>
                  </a:lnTo>
                  <a:lnTo>
                    <a:pt x="153" y="64"/>
                  </a:lnTo>
                  <a:lnTo>
                    <a:pt x="142" y="52"/>
                  </a:lnTo>
                  <a:lnTo>
                    <a:pt x="130" y="40"/>
                  </a:lnTo>
                  <a:close/>
                </a:path>
              </a:pathLst>
            </a:custGeom>
            <a:solidFill>
              <a:srgbClr val="E1E1E1"/>
            </a:solidFill>
            <a:ln w="3175">
              <a:solidFill>
                <a:srgbClr val="000000"/>
              </a:solidFill>
              <a:round/>
              <a:headEnd/>
              <a:tailEnd/>
            </a:ln>
          </p:spPr>
          <p:txBody>
            <a:bodyPr/>
            <a:lstStyle/>
            <a:p>
              <a:endParaRPr lang="en-US"/>
            </a:p>
          </p:txBody>
        </p:sp>
        <p:sp>
          <p:nvSpPr>
            <p:cNvPr id="41222" name="Freeform 4084"/>
            <p:cNvSpPr>
              <a:spLocks/>
            </p:cNvSpPr>
            <p:nvPr/>
          </p:nvSpPr>
          <p:spPr bwMode="auto">
            <a:xfrm>
              <a:off x="3204" y="2776"/>
              <a:ext cx="6" cy="16"/>
            </a:xfrm>
            <a:custGeom>
              <a:avLst/>
              <a:gdLst>
                <a:gd name="T0" fmla="*/ 14237 w 5"/>
                <a:gd name="T1" fmla="*/ 3666460 h 12"/>
                <a:gd name="T2" fmla="*/ 9887 w 5"/>
                <a:gd name="T3" fmla="*/ 0 h 12"/>
                <a:gd name="T4" fmla="*/ 0 w 5"/>
                <a:gd name="T5" fmla="*/ 1546788 h 12"/>
                <a:gd name="T6" fmla="*/ 14237 w 5"/>
                <a:gd name="T7" fmla="*/ 3666460 h 12"/>
                <a:gd name="T8" fmla="*/ 0 60000 65536"/>
                <a:gd name="T9" fmla="*/ 0 60000 65536"/>
                <a:gd name="T10" fmla="*/ 0 60000 65536"/>
                <a:gd name="T11" fmla="*/ 0 60000 65536"/>
                <a:gd name="T12" fmla="*/ 0 w 5"/>
                <a:gd name="T13" fmla="*/ 0 h 12"/>
                <a:gd name="T14" fmla="*/ 5 w 5"/>
                <a:gd name="T15" fmla="*/ 12 h 12"/>
              </a:gdLst>
              <a:ahLst/>
              <a:cxnLst>
                <a:cxn ang="T8">
                  <a:pos x="T0" y="T1"/>
                </a:cxn>
                <a:cxn ang="T9">
                  <a:pos x="T2" y="T3"/>
                </a:cxn>
                <a:cxn ang="T10">
                  <a:pos x="T4" y="T5"/>
                </a:cxn>
                <a:cxn ang="T11">
                  <a:pos x="T6" y="T7"/>
                </a:cxn>
              </a:cxnLst>
              <a:rect l="T12" t="T13" r="T14" b="T15"/>
              <a:pathLst>
                <a:path w="5" h="12">
                  <a:moveTo>
                    <a:pt x="5" y="12"/>
                  </a:moveTo>
                  <a:lnTo>
                    <a:pt x="3" y="0"/>
                  </a:lnTo>
                  <a:lnTo>
                    <a:pt x="0" y="5"/>
                  </a:lnTo>
                  <a:lnTo>
                    <a:pt x="5" y="12"/>
                  </a:lnTo>
                  <a:close/>
                </a:path>
              </a:pathLst>
            </a:custGeom>
            <a:solidFill>
              <a:srgbClr val="E1E1E1"/>
            </a:solidFill>
            <a:ln w="3175">
              <a:solidFill>
                <a:srgbClr val="000000"/>
              </a:solidFill>
              <a:round/>
              <a:headEnd/>
              <a:tailEnd/>
            </a:ln>
          </p:spPr>
          <p:txBody>
            <a:bodyPr/>
            <a:lstStyle/>
            <a:p>
              <a:endParaRPr lang="en-US"/>
            </a:p>
          </p:txBody>
        </p:sp>
        <p:sp>
          <p:nvSpPr>
            <p:cNvPr id="41223" name="Freeform 4085"/>
            <p:cNvSpPr>
              <a:spLocks/>
            </p:cNvSpPr>
            <p:nvPr/>
          </p:nvSpPr>
          <p:spPr bwMode="auto">
            <a:xfrm>
              <a:off x="3038" y="2553"/>
              <a:ext cx="93" cy="127"/>
            </a:xfrm>
            <a:custGeom>
              <a:avLst/>
              <a:gdLst>
                <a:gd name="T0" fmla="*/ 11058 w 83"/>
                <a:gd name="T1" fmla="*/ 236782 h 102"/>
                <a:gd name="T2" fmla="*/ 9890 w 83"/>
                <a:gd name="T3" fmla="*/ 0 h 102"/>
                <a:gd name="T4" fmla="*/ 8827 w 83"/>
                <a:gd name="T5" fmla="*/ 152736 h 102"/>
                <a:gd name="T6" fmla="*/ 6371 w 83"/>
                <a:gd name="T7" fmla="*/ 152736 h 102"/>
                <a:gd name="T8" fmla="*/ 5391 w 83"/>
                <a:gd name="T9" fmla="*/ 190171 h 102"/>
                <a:gd name="T10" fmla="*/ 4593 w 83"/>
                <a:gd name="T11" fmla="*/ 152736 h 102"/>
                <a:gd name="T12" fmla="*/ 2873 w 83"/>
                <a:gd name="T13" fmla="*/ 190171 h 102"/>
                <a:gd name="T14" fmla="*/ 2873 w 83"/>
                <a:gd name="T15" fmla="*/ 236782 h 102"/>
                <a:gd name="T16" fmla="*/ 2564 w 83"/>
                <a:gd name="T17" fmla="*/ 445794 h 102"/>
                <a:gd name="T18" fmla="*/ 3832 w 83"/>
                <a:gd name="T19" fmla="*/ 586210 h 102"/>
                <a:gd name="T20" fmla="*/ 2288 w 83"/>
                <a:gd name="T21" fmla="*/ 773457 h 102"/>
                <a:gd name="T22" fmla="*/ 822 w 83"/>
                <a:gd name="T23" fmla="*/ 963030 h 102"/>
                <a:gd name="T24" fmla="*/ 3 w 83"/>
                <a:gd name="T25" fmla="*/ 1254114 h 102"/>
                <a:gd name="T26" fmla="*/ 0 w 83"/>
                <a:gd name="T27" fmla="*/ 1575886 h 102"/>
                <a:gd name="T28" fmla="*/ 3 w 83"/>
                <a:gd name="T29" fmla="*/ 1575886 h 102"/>
                <a:gd name="T30" fmla="*/ 1822 w 83"/>
                <a:gd name="T31" fmla="*/ 1470255 h 102"/>
                <a:gd name="T32" fmla="*/ 3832 w 83"/>
                <a:gd name="T33" fmla="*/ 1470255 h 102"/>
                <a:gd name="T34" fmla="*/ 5686 w 83"/>
                <a:gd name="T35" fmla="*/ 1470255 h 102"/>
                <a:gd name="T36" fmla="*/ 8111 w 83"/>
                <a:gd name="T37" fmla="*/ 1470255 h 102"/>
                <a:gd name="T38" fmla="*/ 9890 w 83"/>
                <a:gd name="T39" fmla="*/ 1470255 h 102"/>
                <a:gd name="T40" fmla="*/ 9890 w 83"/>
                <a:gd name="T41" fmla="*/ 1145625 h 102"/>
                <a:gd name="T42" fmla="*/ 11837 w 83"/>
                <a:gd name="T43" fmla="*/ 882207 h 102"/>
                <a:gd name="T44" fmla="*/ 12390 w 83"/>
                <a:gd name="T45" fmla="*/ 661521 h 102"/>
                <a:gd name="T46" fmla="*/ 11837 w 83"/>
                <a:gd name="T47" fmla="*/ 445794 h 102"/>
                <a:gd name="T48" fmla="*/ 11058 w 83"/>
                <a:gd name="T49" fmla="*/ 236782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
                <a:gd name="T76" fmla="*/ 0 h 102"/>
                <a:gd name="T77" fmla="*/ 83 w 83"/>
                <a:gd name="T78" fmla="*/ 102 h 1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 h="102">
                  <a:moveTo>
                    <a:pt x="74" y="15"/>
                  </a:moveTo>
                  <a:lnTo>
                    <a:pt x="67" y="0"/>
                  </a:lnTo>
                  <a:lnTo>
                    <a:pt x="60" y="10"/>
                  </a:lnTo>
                  <a:lnTo>
                    <a:pt x="43" y="10"/>
                  </a:lnTo>
                  <a:lnTo>
                    <a:pt x="36" y="12"/>
                  </a:lnTo>
                  <a:lnTo>
                    <a:pt x="31" y="10"/>
                  </a:lnTo>
                  <a:lnTo>
                    <a:pt x="19" y="12"/>
                  </a:lnTo>
                  <a:lnTo>
                    <a:pt x="19" y="15"/>
                  </a:lnTo>
                  <a:lnTo>
                    <a:pt x="17" y="29"/>
                  </a:lnTo>
                  <a:lnTo>
                    <a:pt x="26" y="38"/>
                  </a:lnTo>
                  <a:lnTo>
                    <a:pt x="15" y="50"/>
                  </a:lnTo>
                  <a:lnTo>
                    <a:pt x="5" y="62"/>
                  </a:lnTo>
                  <a:lnTo>
                    <a:pt x="3" y="81"/>
                  </a:lnTo>
                  <a:lnTo>
                    <a:pt x="0" y="102"/>
                  </a:lnTo>
                  <a:lnTo>
                    <a:pt x="3" y="102"/>
                  </a:lnTo>
                  <a:lnTo>
                    <a:pt x="12" y="95"/>
                  </a:lnTo>
                  <a:lnTo>
                    <a:pt x="26" y="95"/>
                  </a:lnTo>
                  <a:lnTo>
                    <a:pt x="38" y="95"/>
                  </a:lnTo>
                  <a:lnTo>
                    <a:pt x="55" y="95"/>
                  </a:lnTo>
                  <a:lnTo>
                    <a:pt x="67" y="95"/>
                  </a:lnTo>
                  <a:lnTo>
                    <a:pt x="67" y="74"/>
                  </a:lnTo>
                  <a:lnTo>
                    <a:pt x="79" y="57"/>
                  </a:lnTo>
                  <a:lnTo>
                    <a:pt x="83" y="43"/>
                  </a:lnTo>
                  <a:lnTo>
                    <a:pt x="79" y="29"/>
                  </a:lnTo>
                  <a:lnTo>
                    <a:pt x="74" y="15"/>
                  </a:lnTo>
                  <a:close/>
                </a:path>
              </a:pathLst>
            </a:custGeom>
            <a:solidFill>
              <a:srgbClr val="E1E1E1"/>
            </a:solidFill>
            <a:ln w="3175">
              <a:solidFill>
                <a:srgbClr val="000000"/>
              </a:solidFill>
              <a:round/>
              <a:headEnd/>
              <a:tailEnd/>
            </a:ln>
          </p:spPr>
          <p:txBody>
            <a:bodyPr/>
            <a:lstStyle/>
            <a:p>
              <a:endParaRPr lang="en-US"/>
            </a:p>
          </p:txBody>
        </p:sp>
        <p:sp>
          <p:nvSpPr>
            <p:cNvPr id="41224" name="Freeform 4086"/>
            <p:cNvSpPr>
              <a:spLocks/>
            </p:cNvSpPr>
            <p:nvPr/>
          </p:nvSpPr>
          <p:spPr bwMode="auto">
            <a:xfrm>
              <a:off x="2729" y="2531"/>
              <a:ext cx="338" cy="413"/>
            </a:xfrm>
            <a:custGeom>
              <a:avLst/>
              <a:gdLst>
                <a:gd name="T0" fmla="*/ 37952 w 302"/>
                <a:gd name="T1" fmla="*/ 1720660 h 333"/>
                <a:gd name="T2" fmla="*/ 37678 w 302"/>
                <a:gd name="T3" fmla="*/ 1875275 h 333"/>
                <a:gd name="T4" fmla="*/ 38143 w 302"/>
                <a:gd name="T5" fmla="*/ 2080439 h 333"/>
                <a:gd name="T6" fmla="*/ 38563 w 302"/>
                <a:gd name="T7" fmla="*/ 2420087 h 333"/>
                <a:gd name="T8" fmla="*/ 39641 w 302"/>
                <a:gd name="T9" fmla="*/ 2807414 h 333"/>
                <a:gd name="T10" fmla="*/ 41408 w 302"/>
                <a:gd name="T11" fmla="*/ 3140182 h 333"/>
                <a:gd name="T12" fmla="*/ 37678 w 302"/>
                <a:gd name="T13" fmla="*/ 3189041 h 333"/>
                <a:gd name="T14" fmla="*/ 36663 w 302"/>
                <a:gd name="T15" fmla="*/ 3585841 h 333"/>
                <a:gd name="T16" fmla="*/ 36261 w 302"/>
                <a:gd name="T17" fmla="*/ 3955177 h 333"/>
                <a:gd name="T18" fmla="*/ 39198 w 302"/>
                <a:gd name="T19" fmla="*/ 4056539 h 333"/>
                <a:gd name="T20" fmla="*/ 37952 w 302"/>
                <a:gd name="T21" fmla="*/ 4331359 h 333"/>
                <a:gd name="T22" fmla="*/ 35156 w 302"/>
                <a:gd name="T23" fmla="*/ 4115897 h 333"/>
                <a:gd name="T24" fmla="*/ 33057 w 302"/>
                <a:gd name="T25" fmla="*/ 3936323 h 333"/>
                <a:gd name="T26" fmla="*/ 29012 w 302"/>
                <a:gd name="T27" fmla="*/ 3898494 h 333"/>
                <a:gd name="T28" fmla="*/ 26875 w 302"/>
                <a:gd name="T29" fmla="*/ 3859640 h 333"/>
                <a:gd name="T30" fmla="*/ 24407 w 302"/>
                <a:gd name="T31" fmla="*/ 3768752 h 333"/>
                <a:gd name="T32" fmla="*/ 22406 w 302"/>
                <a:gd name="T33" fmla="*/ 3722567 h 333"/>
                <a:gd name="T34" fmla="*/ 21720 w 302"/>
                <a:gd name="T35" fmla="*/ 3229804 h 333"/>
                <a:gd name="T36" fmla="*/ 18254 w 302"/>
                <a:gd name="T37" fmla="*/ 2918898 h 333"/>
                <a:gd name="T38" fmla="*/ 16310 w 302"/>
                <a:gd name="T39" fmla="*/ 2844332 h 333"/>
                <a:gd name="T40" fmla="*/ 13484 w 302"/>
                <a:gd name="T41" fmla="*/ 3094636 h 333"/>
                <a:gd name="T42" fmla="*/ 10765 w 302"/>
                <a:gd name="T43" fmla="*/ 2844332 h 333"/>
                <a:gd name="T44" fmla="*/ 7914 w 302"/>
                <a:gd name="T45" fmla="*/ 2604176 h 333"/>
                <a:gd name="T46" fmla="*/ 3923 w 302"/>
                <a:gd name="T47" fmla="*/ 2580244 h 333"/>
                <a:gd name="T48" fmla="*/ 4 w 302"/>
                <a:gd name="T49" fmla="*/ 2604176 h 333"/>
                <a:gd name="T50" fmla="*/ 4 w 302"/>
                <a:gd name="T51" fmla="*/ 2544174 h 333"/>
                <a:gd name="T52" fmla="*/ 1996 w 302"/>
                <a:gd name="T53" fmla="*/ 2308222 h 333"/>
                <a:gd name="T54" fmla="*/ 3923 w 302"/>
                <a:gd name="T55" fmla="*/ 2265105 h 333"/>
                <a:gd name="T56" fmla="*/ 5477 w 302"/>
                <a:gd name="T57" fmla="*/ 2363166 h 333"/>
                <a:gd name="T58" fmla="*/ 9205 w 302"/>
                <a:gd name="T59" fmla="*/ 2051356 h 333"/>
                <a:gd name="T60" fmla="*/ 9288 w 302"/>
                <a:gd name="T61" fmla="*/ 1693007 h 333"/>
                <a:gd name="T62" fmla="*/ 12369 w 302"/>
                <a:gd name="T63" fmla="*/ 1307935 h 333"/>
                <a:gd name="T64" fmla="*/ 13484 w 302"/>
                <a:gd name="T65" fmla="*/ 975561 h 333"/>
                <a:gd name="T66" fmla="*/ 14122 w 302"/>
                <a:gd name="T67" fmla="*/ 603357 h 333"/>
                <a:gd name="T68" fmla="*/ 14281 w 302"/>
                <a:gd name="T69" fmla="*/ 224767 h 333"/>
                <a:gd name="T70" fmla="*/ 18254 w 302"/>
                <a:gd name="T71" fmla="*/ 143264 h 333"/>
                <a:gd name="T72" fmla="*/ 22819 w 302"/>
                <a:gd name="T73" fmla="*/ 273309 h 333"/>
                <a:gd name="T74" fmla="*/ 24799 w 302"/>
                <a:gd name="T75" fmla="*/ 143264 h 333"/>
                <a:gd name="T76" fmla="*/ 28583 w 302"/>
                <a:gd name="T77" fmla="*/ 93138 h 333"/>
                <a:gd name="T78" fmla="*/ 31181 w 302"/>
                <a:gd name="T79" fmla="*/ 2 h 333"/>
                <a:gd name="T80" fmla="*/ 34158 w 302"/>
                <a:gd name="T81" fmla="*/ 48821 h 333"/>
                <a:gd name="T82" fmla="*/ 36663 w 302"/>
                <a:gd name="T83" fmla="*/ 205610 h 333"/>
                <a:gd name="T84" fmla="*/ 38563 w 302"/>
                <a:gd name="T85" fmla="*/ 143264 h 333"/>
                <a:gd name="T86" fmla="*/ 41793 w 302"/>
                <a:gd name="T87" fmla="*/ 428796 h 333"/>
                <a:gd name="T88" fmla="*/ 42787 w 302"/>
                <a:gd name="T89" fmla="*/ 732703 h 333"/>
                <a:gd name="T90" fmla="*/ 39796 w 302"/>
                <a:gd name="T91" fmla="*/ 1045060 h 333"/>
                <a:gd name="T92" fmla="*/ 39198 w 302"/>
                <a:gd name="T93" fmla="*/ 1560578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02"/>
                <a:gd name="T142" fmla="*/ 0 h 333"/>
                <a:gd name="T143" fmla="*/ 302 w 302"/>
                <a:gd name="T144" fmla="*/ 333 h 3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02" h="333">
                  <a:moveTo>
                    <a:pt x="276" y="120"/>
                  </a:moveTo>
                  <a:lnTo>
                    <a:pt x="267" y="132"/>
                  </a:lnTo>
                  <a:lnTo>
                    <a:pt x="265" y="141"/>
                  </a:lnTo>
                  <a:lnTo>
                    <a:pt x="265" y="144"/>
                  </a:lnTo>
                  <a:lnTo>
                    <a:pt x="267" y="144"/>
                  </a:lnTo>
                  <a:lnTo>
                    <a:pt x="269" y="160"/>
                  </a:lnTo>
                  <a:lnTo>
                    <a:pt x="272" y="174"/>
                  </a:lnTo>
                  <a:lnTo>
                    <a:pt x="272" y="186"/>
                  </a:lnTo>
                  <a:lnTo>
                    <a:pt x="272" y="198"/>
                  </a:lnTo>
                  <a:lnTo>
                    <a:pt x="279" y="215"/>
                  </a:lnTo>
                  <a:lnTo>
                    <a:pt x="286" y="226"/>
                  </a:lnTo>
                  <a:lnTo>
                    <a:pt x="291" y="241"/>
                  </a:lnTo>
                  <a:lnTo>
                    <a:pt x="276" y="243"/>
                  </a:lnTo>
                  <a:lnTo>
                    <a:pt x="265" y="245"/>
                  </a:lnTo>
                  <a:lnTo>
                    <a:pt x="255" y="260"/>
                  </a:lnTo>
                  <a:lnTo>
                    <a:pt x="258" y="276"/>
                  </a:lnTo>
                  <a:lnTo>
                    <a:pt x="255" y="290"/>
                  </a:lnTo>
                  <a:lnTo>
                    <a:pt x="255" y="304"/>
                  </a:lnTo>
                  <a:lnTo>
                    <a:pt x="269" y="316"/>
                  </a:lnTo>
                  <a:lnTo>
                    <a:pt x="276" y="312"/>
                  </a:lnTo>
                  <a:lnTo>
                    <a:pt x="272" y="333"/>
                  </a:lnTo>
                  <a:lnTo>
                    <a:pt x="267" y="333"/>
                  </a:lnTo>
                  <a:lnTo>
                    <a:pt x="262" y="333"/>
                  </a:lnTo>
                  <a:lnTo>
                    <a:pt x="248" y="316"/>
                  </a:lnTo>
                  <a:lnTo>
                    <a:pt x="239" y="309"/>
                  </a:lnTo>
                  <a:lnTo>
                    <a:pt x="232" y="302"/>
                  </a:lnTo>
                  <a:lnTo>
                    <a:pt x="227" y="309"/>
                  </a:lnTo>
                  <a:lnTo>
                    <a:pt x="205" y="300"/>
                  </a:lnTo>
                  <a:lnTo>
                    <a:pt x="203" y="295"/>
                  </a:lnTo>
                  <a:lnTo>
                    <a:pt x="189" y="297"/>
                  </a:lnTo>
                  <a:lnTo>
                    <a:pt x="184" y="288"/>
                  </a:lnTo>
                  <a:lnTo>
                    <a:pt x="172" y="290"/>
                  </a:lnTo>
                  <a:lnTo>
                    <a:pt x="158" y="293"/>
                  </a:lnTo>
                  <a:lnTo>
                    <a:pt x="158" y="286"/>
                  </a:lnTo>
                  <a:lnTo>
                    <a:pt x="153" y="269"/>
                  </a:lnTo>
                  <a:lnTo>
                    <a:pt x="153" y="248"/>
                  </a:lnTo>
                  <a:lnTo>
                    <a:pt x="151" y="226"/>
                  </a:lnTo>
                  <a:lnTo>
                    <a:pt x="130" y="224"/>
                  </a:lnTo>
                  <a:lnTo>
                    <a:pt x="132" y="219"/>
                  </a:lnTo>
                  <a:lnTo>
                    <a:pt x="116" y="219"/>
                  </a:lnTo>
                  <a:lnTo>
                    <a:pt x="113" y="234"/>
                  </a:lnTo>
                  <a:lnTo>
                    <a:pt x="94" y="238"/>
                  </a:lnTo>
                  <a:lnTo>
                    <a:pt x="82" y="234"/>
                  </a:lnTo>
                  <a:lnTo>
                    <a:pt x="75" y="219"/>
                  </a:lnTo>
                  <a:lnTo>
                    <a:pt x="71" y="200"/>
                  </a:lnTo>
                  <a:lnTo>
                    <a:pt x="56" y="200"/>
                  </a:lnTo>
                  <a:lnTo>
                    <a:pt x="42" y="200"/>
                  </a:lnTo>
                  <a:lnTo>
                    <a:pt x="28" y="198"/>
                  </a:lnTo>
                  <a:lnTo>
                    <a:pt x="16" y="198"/>
                  </a:lnTo>
                  <a:lnTo>
                    <a:pt x="4" y="200"/>
                  </a:lnTo>
                  <a:lnTo>
                    <a:pt x="0" y="198"/>
                  </a:lnTo>
                  <a:lnTo>
                    <a:pt x="4" y="196"/>
                  </a:lnTo>
                  <a:lnTo>
                    <a:pt x="7" y="184"/>
                  </a:lnTo>
                  <a:lnTo>
                    <a:pt x="14" y="177"/>
                  </a:lnTo>
                  <a:lnTo>
                    <a:pt x="23" y="179"/>
                  </a:lnTo>
                  <a:lnTo>
                    <a:pt x="28" y="174"/>
                  </a:lnTo>
                  <a:lnTo>
                    <a:pt x="35" y="174"/>
                  </a:lnTo>
                  <a:lnTo>
                    <a:pt x="38" y="182"/>
                  </a:lnTo>
                  <a:lnTo>
                    <a:pt x="52" y="170"/>
                  </a:lnTo>
                  <a:lnTo>
                    <a:pt x="64" y="158"/>
                  </a:lnTo>
                  <a:lnTo>
                    <a:pt x="64" y="144"/>
                  </a:lnTo>
                  <a:lnTo>
                    <a:pt x="66" y="130"/>
                  </a:lnTo>
                  <a:lnTo>
                    <a:pt x="78" y="115"/>
                  </a:lnTo>
                  <a:lnTo>
                    <a:pt x="87" y="101"/>
                  </a:lnTo>
                  <a:lnTo>
                    <a:pt x="90" y="89"/>
                  </a:lnTo>
                  <a:lnTo>
                    <a:pt x="94" y="75"/>
                  </a:lnTo>
                  <a:lnTo>
                    <a:pt x="94" y="61"/>
                  </a:lnTo>
                  <a:lnTo>
                    <a:pt x="99" y="47"/>
                  </a:lnTo>
                  <a:lnTo>
                    <a:pt x="101" y="33"/>
                  </a:lnTo>
                  <a:lnTo>
                    <a:pt x="101" y="18"/>
                  </a:lnTo>
                  <a:lnTo>
                    <a:pt x="113" y="2"/>
                  </a:lnTo>
                  <a:lnTo>
                    <a:pt x="130" y="11"/>
                  </a:lnTo>
                  <a:lnTo>
                    <a:pt x="146" y="16"/>
                  </a:lnTo>
                  <a:lnTo>
                    <a:pt x="161" y="21"/>
                  </a:lnTo>
                  <a:lnTo>
                    <a:pt x="168" y="9"/>
                  </a:lnTo>
                  <a:lnTo>
                    <a:pt x="175" y="11"/>
                  </a:lnTo>
                  <a:lnTo>
                    <a:pt x="191" y="7"/>
                  </a:lnTo>
                  <a:lnTo>
                    <a:pt x="201" y="7"/>
                  </a:lnTo>
                  <a:lnTo>
                    <a:pt x="208" y="0"/>
                  </a:lnTo>
                  <a:lnTo>
                    <a:pt x="220" y="2"/>
                  </a:lnTo>
                  <a:lnTo>
                    <a:pt x="232" y="2"/>
                  </a:lnTo>
                  <a:lnTo>
                    <a:pt x="241" y="4"/>
                  </a:lnTo>
                  <a:lnTo>
                    <a:pt x="243" y="9"/>
                  </a:lnTo>
                  <a:lnTo>
                    <a:pt x="258" y="16"/>
                  </a:lnTo>
                  <a:lnTo>
                    <a:pt x="267" y="14"/>
                  </a:lnTo>
                  <a:lnTo>
                    <a:pt x="272" y="11"/>
                  </a:lnTo>
                  <a:lnTo>
                    <a:pt x="284" y="21"/>
                  </a:lnTo>
                  <a:lnTo>
                    <a:pt x="295" y="33"/>
                  </a:lnTo>
                  <a:lnTo>
                    <a:pt x="293" y="47"/>
                  </a:lnTo>
                  <a:lnTo>
                    <a:pt x="302" y="56"/>
                  </a:lnTo>
                  <a:lnTo>
                    <a:pt x="291" y="68"/>
                  </a:lnTo>
                  <a:lnTo>
                    <a:pt x="281" y="80"/>
                  </a:lnTo>
                  <a:lnTo>
                    <a:pt x="279" y="99"/>
                  </a:lnTo>
                  <a:lnTo>
                    <a:pt x="276" y="120"/>
                  </a:lnTo>
                  <a:close/>
                </a:path>
              </a:pathLst>
            </a:custGeom>
            <a:solidFill>
              <a:srgbClr val="E1E1E1"/>
            </a:solidFill>
            <a:ln w="3175">
              <a:solidFill>
                <a:srgbClr val="000000"/>
              </a:solidFill>
              <a:round/>
              <a:headEnd/>
              <a:tailEnd/>
            </a:ln>
          </p:spPr>
          <p:txBody>
            <a:bodyPr/>
            <a:lstStyle/>
            <a:p>
              <a:endParaRPr lang="en-US"/>
            </a:p>
          </p:txBody>
        </p:sp>
        <p:sp>
          <p:nvSpPr>
            <p:cNvPr id="41225" name="Freeform 4087"/>
            <p:cNvSpPr>
              <a:spLocks/>
            </p:cNvSpPr>
            <p:nvPr/>
          </p:nvSpPr>
          <p:spPr bwMode="auto">
            <a:xfrm>
              <a:off x="2898" y="2830"/>
              <a:ext cx="207" cy="216"/>
            </a:xfrm>
            <a:custGeom>
              <a:avLst/>
              <a:gdLst>
                <a:gd name="T0" fmla="*/ 4665 w 185"/>
                <a:gd name="T1" fmla="*/ 891974 h 175"/>
                <a:gd name="T2" fmla="*/ 2538 w 185"/>
                <a:gd name="T3" fmla="*/ 891974 h 175"/>
                <a:gd name="T4" fmla="*/ 2 w 185"/>
                <a:gd name="T5" fmla="*/ 891974 h 175"/>
                <a:gd name="T6" fmla="*/ 2 w 185"/>
                <a:gd name="T7" fmla="*/ 1042238 h 175"/>
                <a:gd name="T8" fmla="*/ 2 w 185"/>
                <a:gd name="T9" fmla="*/ 1184906 h 175"/>
                <a:gd name="T10" fmla="*/ 0 w 185"/>
                <a:gd name="T11" fmla="*/ 1336385 h 175"/>
                <a:gd name="T12" fmla="*/ 0 w 185"/>
                <a:gd name="T13" fmla="*/ 1494442 h 175"/>
                <a:gd name="T14" fmla="*/ 1619 w 185"/>
                <a:gd name="T15" fmla="*/ 1648723 h 175"/>
                <a:gd name="T16" fmla="*/ 2840 w 185"/>
                <a:gd name="T17" fmla="*/ 1762143 h 175"/>
                <a:gd name="T18" fmla="*/ 4665 w 185"/>
                <a:gd name="T19" fmla="*/ 1741730 h 175"/>
                <a:gd name="T20" fmla="*/ 6978 w 185"/>
                <a:gd name="T21" fmla="*/ 1791924 h 175"/>
                <a:gd name="T22" fmla="*/ 10319 w 185"/>
                <a:gd name="T23" fmla="*/ 1844568 h 175"/>
                <a:gd name="T24" fmla="*/ 12282 w 185"/>
                <a:gd name="T25" fmla="*/ 1715783 h 175"/>
                <a:gd name="T26" fmla="*/ 14482 w 185"/>
                <a:gd name="T27" fmla="*/ 1566978 h 175"/>
                <a:gd name="T28" fmla="*/ 15325 w 185"/>
                <a:gd name="T29" fmla="*/ 1462513 h 175"/>
                <a:gd name="T30" fmla="*/ 16836 w 185"/>
                <a:gd name="T31" fmla="*/ 1411124 h 175"/>
                <a:gd name="T32" fmla="*/ 18730 w 185"/>
                <a:gd name="T33" fmla="*/ 1390102 h 175"/>
                <a:gd name="T34" fmla="*/ 17968 w 185"/>
                <a:gd name="T35" fmla="*/ 1297960 h 175"/>
                <a:gd name="T36" fmla="*/ 19688 w 185"/>
                <a:gd name="T37" fmla="*/ 1243194 h 175"/>
                <a:gd name="T38" fmla="*/ 21078 w 185"/>
                <a:gd name="T39" fmla="*/ 1184906 h 175"/>
                <a:gd name="T40" fmla="*/ 22729 w 185"/>
                <a:gd name="T41" fmla="*/ 1128163 h 175"/>
                <a:gd name="T42" fmla="*/ 24576 w 185"/>
                <a:gd name="T43" fmla="*/ 1092791 h 175"/>
                <a:gd name="T44" fmla="*/ 23539 w 185"/>
                <a:gd name="T45" fmla="*/ 1025335 h 175"/>
                <a:gd name="T46" fmla="*/ 24821 w 185"/>
                <a:gd name="T47" fmla="*/ 816032 h 175"/>
                <a:gd name="T48" fmla="*/ 25351 w 185"/>
                <a:gd name="T49" fmla="*/ 768187 h 175"/>
                <a:gd name="T50" fmla="*/ 25351 w 185"/>
                <a:gd name="T51" fmla="*/ 643897 h 175"/>
                <a:gd name="T52" fmla="*/ 25432 w 185"/>
                <a:gd name="T53" fmla="*/ 474357 h 175"/>
                <a:gd name="T54" fmla="*/ 26076 w 185"/>
                <a:gd name="T55" fmla="*/ 410591 h 175"/>
                <a:gd name="T56" fmla="*/ 24576 w 185"/>
                <a:gd name="T57" fmla="*/ 268157 h 175"/>
                <a:gd name="T58" fmla="*/ 24576 w 185"/>
                <a:gd name="T59" fmla="*/ 217257 h 175"/>
                <a:gd name="T60" fmla="*/ 22339 w 185"/>
                <a:gd name="T61" fmla="*/ 115538 h 175"/>
                <a:gd name="T62" fmla="*/ 19965 w 185"/>
                <a:gd name="T63" fmla="*/ 2 h 175"/>
                <a:gd name="T64" fmla="*/ 19688 w 185"/>
                <a:gd name="T65" fmla="*/ 0 h 175"/>
                <a:gd name="T66" fmla="*/ 17596 w 185"/>
                <a:gd name="T67" fmla="*/ 2 h 175"/>
                <a:gd name="T68" fmla="*/ 16058 w 185"/>
                <a:gd name="T69" fmla="*/ 40332 h 175"/>
                <a:gd name="T70" fmla="*/ 14482 w 185"/>
                <a:gd name="T71" fmla="*/ 193483 h 175"/>
                <a:gd name="T72" fmla="*/ 15017 w 185"/>
                <a:gd name="T73" fmla="*/ 363822 h 175"/>
                <a:gd name="T74" fmla="*/ 14482 w 185"/>
                <a:gd name="T75" fmla="*/ 506787 h 175"/>
                <a:gd name="T76" fmla="*/ 14482 w 185"/>
                <a:gd name="T77" fmla="*/ 661137 h 175"/>
                <a:gd name="T78" fmla="*/ 16716 w 185"/>
                <a:gd name="T79" fmla="*/ 794753 h 175"/>
                <a:gd name="T80" fmla="*/ 17596 w 185"/>
                <a:gd name="T81" fmla="*/ 757376 h 175"/>
                <a:gd name="T82" fmla="*/ 16836 w 185"/>
                <a:gd name="T83" fmla="*/ 974931 h 175"/>
                <a:gd name="T84" fmla="*/ 16204 w 185"/>
                <a:gd name="T85" fmla="*/ 974931 h 175"/>
                <a:gd name="T86" fmla="*/ 15679 w 185"/>
                <a:gd name="T87" fmla="*/ 974931 h 175"/>
                <a:gd name="T88" fmla="*/ 13696 w 185"/>
                <a:gd name="T89" fmla="*/ 794753 h 175"/>
                <a:gd name="T90" fmla="*/ 12282 w 185"/>
                <a:gd name="T91" fmla="*/ 717308 h 175"/>
                <a:gd name="T92" fmla="*/ 11463 w 185"/>
                <a:gd name="T93" fmla="*/ 643897 h 175"/>
                <a:gd name="T94" fmla="*/ 10679 w 185"/>
                <a:gd name="T95" fmla="*/ 717308 h 175"/>
                <a:gd name="T96" fmla="*/ 7487 w 185"/>
                <a:gd name="T97" fmla="*/ 622374 h 175"/>
                <a:gd name="T98" fmla="*/ 7366 w 185"/>
                <a:gd name="T99" fmla="*/ 575531 h 175"/>
                <a:gd name="T100" fmla="*/ 5344 w 185"/>
                <a:gd name="T101" fmla="*/ 585492 h 175"/>
                <a:gd name="T102" fmla="*/ 4665 w 185"/>
                <a:gd name="T103" fmla="*/ 498364 h 175"/>
                <a:gd name="T104" fmla="*/ 4665 w 185"/>
                <a:gd name="T105" fmla="*/ 690262 h 175"/>
                <a:gd name="T106" fmla="*/ 4665 w 185"/>
                <a:gd name="T107" fmla="*/ 891974 h 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5"/>
                <a:gd name="T163" fmla="*/ 0 h 175"/>
                <a:gd name="T164" fmla="*/ 185 w 185"/>
                <a:gd name="T165" fmla="*/ 175 h 17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5" h="175">
                  <a:moveTo>
                    <a:pt x="33" y="85"/>
                  </a:moveTo>
                  <a:lnTo>
                    <a:pt x="19" y="85"/>
                  </a:lnTo>
                  <a:lnTo>
                    <a:pt x="2" y="85"/>
                  </a:lnTo>
                  <a:lnTo>
                    <a:pt x="2" y="99"/>
                  </a:lnTo>
                  <a:lnTo>
                    <a:pt x="2" y="113"/>
                  </a:lnTo>
                  <a:lnTo>
                    <a:pt x="0" y="127"/>
                  </a:lnTo>
                  <a:lnTo>
                    <a:pt x="0" y="142"/>
                  </a:lnTo>
                  <a:lnTo>
                    <a:pt x="12" y="156"/>
                  </a:lnTo>
                  <a:lnTo>
                    <a:pt x="21" y="168"/>
                  </a:lnTo>
                  <a:lnTo>
                    <a:pt x="33" y="165"/>
                  </a:lnTo>
                  <a:lnTo>
                    <a:pt x="50" y="170"/>
                  </a:lnTo>
                  <a:lnTo>
                    <a:pt x="73" y="175"/>
                  </a:lnTo>
                  <a:lnTo>
                    <a:pt x="88" y="163"/>
                  </a:lnTo>
                  <a:lnTo>
                    <a:pt x="104" y="149"/>
                  </a:lnTo>
                  <a:lnTo>
                    <a:pt x="109" y="139"/>
                  </a:lnTo>
                  <a:lnTo>
                    <a:pt x="121" y="134"/>
                  </a:lnTo>
                  <a:lnTo>
                    <a:pt x="133" y="132"/>
                  </a:lnTo>
                  <a:lnTo>
                    <a:pt x="128" y="123"/>
                  </a:lnTo>
                  <a:lnTo>
                    <a:pt x="140" y="118"/>
                  </a:lnTo>
                  <a:lnTo>
                    <a:pt x="151" y="113"/>
                  </a:lnTo>
                  <a:lnTo>
                    <a:pt x="163" y="108"/>
                  </a:lnTo>
                  <a:lnTo>
                    <a:pt x="175" y="104"/>
                  </a:lnTo>
                  <a:lnTo>
                    <a:pt x="168" y="97"/>
                  </a:lnTo>
                  <a:lnTo>
                    <a:pt x="177" y="78"/>
                  </a:lnTo>
                  <a:lnTo>
                    <a:pt x="180" y="73"/>
                  </a:lnTo>
                  <a:lnTo>
                    <a:pt x="180" y="61"/>
                  </a:lnTo>
                  <a:lnTo>
                    <a:pt x="182" y="45"/>
                  </a:lnTo>
                  <a:lnTo>
                    <a:pt x="185" y="40"/>
                  </a:lnTo>
                  <a:lnTo>
                    <a:pt x="175" y="26"/>
                  </a:lnTo>
                  <a:lnTo>
                    <a:pt x="175" y="21"/>
                  </a:lnTo>
                  <a:lnTo>
                    <a:pt x="159" y="11"/>
                  </a:lnTo>
                  <a:lnTo>
                    <a:pt x="142" y="2"/>
                  </a:lnTo>
                  <a:lnTo>
                    <a:pt x="140" y="0"/>
                  </a:lnTo>
                  <a:lnTo>
                    <a:pt x="125" y="2"/>
                  </a:lnTo>
                  <a:lnTo>
                    <a:pt x="114" y="4"/>
                  </a:lnTo>
                  <a:lnTo>
                    <a:pt x="104" y="19"/>
                  </a:lnTo>
                  <a:lnTo>
                    <a:pt x="107" y="35"/>
                  </a:lnTo>
                  <a:lnTo>
                    <a:pt x="104" y="49"/>
                  </a:lnTo>
                  <a:lnTo>
                    <a:pt x="104" y="63"/>
                  </a:lnTo>
                  <a:lnTo>
                    <a:pt x="118" y="75"/>
                  </a:lnTo>
                  <a:lnTo>
                    <a:pt x="125" y="71"/>
                  </a:lnTo>
                  <a:lnTo>
                    <a:pt x="121" y="92"/>
                  </a:lnTo>
                  <a:lnTo>
                    <a:pt x="116" y="92"/>
                  </a:lnTo>
                  <a:lnTo>
                    <a:pt x="111" y="92"/>
                  </a:lnTo>
                  <a:lnTo>
                    <a:pt x="97" y="75"/>
                  </a:lnTo>
                  <a:lnTo>
                    <a:pt x="88" y="68"/>
                  </a:lnTo>
                  <a:lnTo>
                    <a:pt x="81" y="61"/>
                  </a:lnTo>
                  <a:lnTo>
                    <a:pt x="76" y="68"/>
                  </a:lnTo>
                  <a:lnTo>
                    <a:pt x="54" y="59"/>
                  </a:lnTo>
                  <a:lnTo>
                    <a:pt x="52" y="54"/>
                  </a:lnTo>
                  <a:lnTo>
                    <a:pt x="38" y="56"/>
                  </a:lnTo>
                  <a:lnTo>
                    <a:pt x="33" y="47"/>
                  </a:lnTo>
                  <a:lnTo>
                    <a:pt x="33" y="66"/>
                  </a:lnTo>
                  <a:lnTo>
                    <a:pt x="33" y="85"/>
                  </a:lnTo>
                  <a:close/>
                </a:path>
              </a:pathLst>
            </a:custGeom>
            <a:solidFill>
              <a:srgbClr val="E1E1E1"/>
            </a:solidFill>
            <a:ln w="3175">
              <a:solidFill>
                <a:srgbClr val="000000"/>
              </a:solidFill>
              <a:round/>
              <a:headEnd/>
              <a:tailEnd/>
            </a:ln>
          </p:spPr>
          <p:txBody>
            <a:bodyPr/>
            <a:lstStyle/>
            <a:p>
              <a:endParaRPr lang="en-US"/>
            </a:p>
          </p:txBody>
        </p:sp>
        <p:sp>
          <p:nvSpPr>
            <p:cNvPr id="41226" name="Freeform 4088"/>
            <p:cNvSpPr>
              <a:spLocks/>
            </p:cNvSpPr>
            <p:nvPr/>
          </p:nvSpPr>
          <p:spPr bwMode="auto">
            <a:xfrm>
              <a:off x="2955" y="2993"/>
              <a:ext cx="134" cy="150"/>
            </a:xfrm>
            <a:custGeom>
              <a:avLst/>
              <a:gdLst>
                <a:gd name="T0" fmla="*/ 7725 w 120"/>
                <a:gd name="T1" fmla="*/ 1485493 h 121"/>
                <a:gd name="T2" fmla="*/ 6926 w 120"/>
                <a:gd name="T3" fmla="*/ 1452355 h 121"/>
                <a:gd name="T4" fmla="*/ 5449 w 120"/>
                <a:gd name="T5" fmla="*/ 1346013 h 121"/>
                <a:gd name="T6" fmla="*/ 4491 w 120"/>
                <a:gd name="T7" fmla="*/ 1171566 h 121"/>
                <a:gd name="T8" fmla="*/ 4188 w 120"/>
                <a:gd name="T9" fmla="*/ 1078165 h 121"/>
                <a:gd name="T10" fmla="*/ 4022 w 120"/>
                <a:gd name="T11" fmla="*/ 1061531 h 121"/>
                <a:gd name="T12" fmla="*/ 2397 w 120"/>
                <a:gd name="T13" fmla="*/ 925110 h 121"/>
                <a:gd name="T14" fmla="*/ 1108 w 120"/>
                <a:gd name="T15" fmla="*/ 727065 h 121"/>
                <a:gd name="T16" fmla="*/ 0 w 120"/>
                <a:gd name="T17" fmla="*/ 478805 h 121"/>
                <a:gd name="T18" fmla="*/ 2989 w 120"/>
                <a:gd name="T19" fmla="*/ 546086 h 121"/>
                <a:gd name="T20" fmla="*/ 4880 w 120"/>
                <a:gd name="T21" fmla="*/ 386236 h 121"/>
                <a:gd name="T22" fmla="*/ 6926 w 120"/>
                <a:gd name="T23" fmla="*/ 217765 h 121"/>
                <a:gd name="T24" fmla="*/ 7725 w 120"/>
                <a:gd name="T25" fmla="*/ 92207 h 121"/>
                <a:gd name="T26" fmla="*/ 9067 w 120"/>
                <a:gd name="T27" fmla="*/ 2 h 121"/>
                <a:gd name="T28" fmla="*/ 10756 w 120"/>
                <a:gd name="T29" fmla="*/ 0 h 121"/>
                <a:gd name="T30" fmla="*/ 10756 w 120"/>
                <a:gd name="T31" fmla="*/ 92207 h 121"/>
                <a:gd name="T32" fmla="*/ 11518 w 120"/>
                <a:gd name="T33" fmla="*/ 92207 h 121"/>
                <a:gd name="T34" fmla="*/ 13412 w 120"/>
                <a:gd name="T35" fmla="*/ 175664 h 121"/>
                <a:gd name="T36" fmla="*/ 15553 w 120"/>
                <a:gd name="T37" fmla="*/ 248338 h 121"/>
                <a:gd name="T38" fmla="*/ 15553 w 120"/>
                <a:gd name="T39" fmla="*/ 546086 h 121"/>
                <a:gd name="T40" fmla="*/ 15120 w 120"/>
                <a:gd name="T41" fmla="*/ 727065 h 121"/>
                <a:gd name="T42" fmla="*/ 15120 w 120"/>
                <a:gd name="T43" fmla="*/ 925110 h 121"/>
                <a:gd name="T44" fmla="*/ 14363 w 120"/>
                <a:gd name="T45" fmla="*/ 1117339 h 121"/>
                <a:gd name="T46" fmla="*/ 14171 w 120"/>
                <a:gd name="T47" fmla="*/ 1289688 h 121"/>
                <a:gd name="T48" fmla="*/ 12690 w 120"/>
                <a:gd name="T49" fmla="*/ 1420853 h 121"/>
                <a:gd name="T50" fmla="*/ 11518 w 120"/>
                <a:gd name="T51" fmla="*/ 1545698 h 121"/>
                <a:gd name="T52" fmla="*/ 9644 w 120"/>
                <a:gd name="T53" fmla="*/ 1505709 h 121"/>
                <a:gd name="T54" fmla="*/ 7798 w 120"/>
                <a:gd name="T55" fmla="*/ 1505709 h 121"/>
                <a:gd name="T56" fmla="*/ 7725 w 120"/>
                <a:gd name="T57" fmla="*/ 1485493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0"/>
                <a:gd name="T88" fmla="*/ 0 h 121"/>
                <a:gd name="T89" fmla="*/ 120 w 120"/>
                <a:gd name="T90" fmla="*/ 121 h 1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0" h="121">
                  <a:moveTo>
                    <a:pt x="59" y="116"/>
                  </a:moveTo>
                  <a:lnTo>
                    <a:pt x="54" y="114"/>
                  </a:lnTo>
                  <a:lnTo>
                    <a:pt x="42" y="106"/>
                  </a:lnTo>
                  <a:lnTo>
                    <a:pt x="35" y="92"/>
                  </a:lnTo>
                  <a:lnTo>
                    <a:pt x="33" y="85"/>
                  </a:lnTo>
                  <a:lnTo>
                    <a:pt x="31" y="83"/>
                  </a:lnTo>
                  <a:lnTo>
                    <a:pt x="19" y="73"/>
                  </a:lnTo>
                  <a:lnTo>
                    <a:pt x="9" y="57"/>
                  </a:lnTo>
                  <a:lnTo>
                    <a:pt x="0" y="38"/>
                  </a:lnTo>
                  <a:lnTo>
                    <a:pt x="23" y="43"/>
                  </a:lnTo>
                  <a:lnTo>
                    <a:pt x="38" y="31"/>
                  </a:lnTo>
                  <a:lnTo>
                    <a:pt x="54" y="17"/>
                  </a:lnTo>
                  <a:lnTo>
                    <a:pt x="59" y="7"/>
                  </a:lnTo>
                  <a:lnTo>
                    <a:pt x="71" y="2"/>
                  </a:lnTo>
                  <a:lnTo>
                    <a:pt x="83" y="0"/>
                  </a:lnTo>
                  <a:lnTo>
                    <a:pt x="83" y="7"/>
                  </a:lnTo>
                  <a:lnTo>
                    <a:pt x="90" y="7"/>
                  </a:lnTo>
                  <a:lnTo>
                    <a:pt x="104" y="14"/>
                  </a:lnTo>
                  <a:lnTo>
                    <a:pt x="120" y="19"/>
                  </a:lnTo>
                  <a:lnTo>
                    <a:pt x="120" y="43"/>
                  </a:lnTo>
                  <a:lnTo>
                    <a:pt x="118" y="57"/>
                  </a:lnTo>
                  <a:lnTo>
                    <a:pt x="118" y="73"/>
                  </a:lnTo>
                  <a:lnTo>
                    <a:pt x="113" y="88"/>
                  </a:lnTo>
                  <a:lnTo>
                    <a:pt x="111" y="102"/>
                  </a:lnTo>
                  <a:lnTo>
                    <a:pt x="99" y="111"/>
                  </a:lnTo>
                  <a:lnTo>
                    <a:pt x="90" y="121"/>
                  </a:lnTo>
                  <a:lnTo>
                    <a:pt x="75" y="118"/>
                  </a:lnTo>
                  <a:lnTo>
                    <a:pt x="61" y="118"/>
                  </a:lnTo>
                  <a:lnTo>
                    <a:pt x="59" y="116"/>
                  </a:lnTo>
                  <a:close/>
                </a:path>
              </a:pathLst>
            </a:custGeom>
            <a:solidFill>
              <a:srgbClr val="E1E1E1"/>
            </a:solidFill>
            <a:ln w="3175">
              <a:solidFill>
                <a:srgbClr val="000000"/>
              </a:solidFill>
              <a:round/>
              <a:headEnd/>
              <a:tailEnd/>
            </a:ln>
          </p:spPr>
          <p:txBody>
            <a:bodyPr/>
            <a:lstStyle/>
            <a:p>
              <a:endParaRPr lang="en-US"/>
            </a:p>
          </p:txBody>
        </p:sp>
        <p:sp>
          <p:nvSpPr>
            <p:cNvPr id="41227" name="Freeform 4089"/>
            <p:cNvSpPr>
              <a:spLocks/>
            </p:cNvSpPr>
            <p:nvPr/>
          </p:nvSpPr>
          <p:spPr bwMode="auto">
            <a:xfrm>
              <a:off x="1540" y="3315"/>
              <a:ext cx="84" cy="105"/>
            </a:xfrm>
            <a:custGeom>
              <a:avLst/>
              <a:gdLst>
                <a:gd name="T0" fmla="*/ 6108 w 76"/>
                <a:gd name="T1" fmla="*/ 463923 h 85"/>
                <a:gd name="T2" fmla="*/ 4830 w 76"/>
                <a:gd name="T3" fmla="*/ 338858 h 85"/>
                <a:gd name="T4" fmla="*/ 3577 w 76"/>
                <a:gd name="T5" fmla="*/ 199234 h 85"/>
                <a:gd name="T6" fmla="*/ 2549 w 76"/>
                <a:gd name="T7" fmla="*/ 151583 h 85"/>
                <a:gd name="T8" fmla="*/ 2397 w 76"/>
                <a:gd name="T9" fmla="*/ 151583 h 85"/>
                <a:gd name="T10" fmla="*/ 766 w 76"/>
                <a:gd name="T11" fmla="*/ 0 h 85"/>
                <a:gd name="T12" fmla="*/ 0 w 76"/>
                <a:gd name="T13" fmla="*/ 0 h 85"/>
                <a:gd name="T14" fmla="*/ 0 w 76"/>
                <a:gd name="T15" fmla="*/ 2 h 85"/>
                <a:gd name="T16" fmla="*/ 0 w 76"/>
                <a:gd name="T17" fmla="*/ 231309 h 85"/>
                <a:gd name="T18" fmla="*/ 0 w 76"/>
                <a:gd name="T19" fmla="*/ 436018 h 85"/>
                <a:gd name="T20" fmla="*/ 0 w 76"/>
                <a:gd name="T21" fmla="*/ 463923 h 85"/>
                <a:gd name="T22" fmla="*/ 0 w 76"/>
                <a:gd name="T23" fmla="*/ 615709 h 85"/>
                <a:gd name="T24" fmla="*/ 567 w 76"/>
                <a:gd name="T25" fmla="*/ 779753 h 85"/>
                <a:gd name="T26" fmla="*/ 2169 w 76"/>
                <a:gd name="T27" fmla="*/ 874494 h 85"/>
                <a:gd name="T28" fmla="*/ 4209 w 76"/>
                <a:gd name="T29" fmla="*/ 933670 h 85"/>
                <a:gd name="T30" fmla="*/ 5143 w 76"/>
                <a:gd name="T31" fmla="*/ 852885 h 85"/>
                <a:gd name="T32" fmla="*/ 6275 w 76"/>
                <a:gd name="T33" fmla="*/ 695173 h 85"/>
                <a:gd name="T34" fmla="*/ 5684 w 76"/>
                <a:gd name="T35" fmla="*/ 548212 h 85"/>
                <a:gd name="T36" fmla="*/ 6108 w 76"/>
                <a:gd name="T37" fmla="*/ 463923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
                <a:gd name="T58" fmla="*/ 0 h 85"/>
                <a:gd name="T59" fmla="*/ 76 w 76"/>
                <a:gd name="T60" fmla="*/ 85 h 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 h="85">
                  <a:moveTo>
                    <a:pt x="74" y="43"/>
                  </a:moveTo>
                  <a:lnTo>
                    <a:pt x="59" y="31"/>
                  </a:lnTo>
                  <a:lnTo>
                    <a:pt x="43" y="19"/>
                  </a:lnTo>
                  <a:lnTo>
                    <a:pt x="31" y="14"/>
                  </a:lnTo>
                  <a:lnTo>
                    <a:pt x="29" y="14"/>
                  </a:lnTo>
                  <a:lnTo>
                    <a:pt x="10" y="0"/>
                  </a:lnTo>
                  <a:lnTo>
                    <a:pt x="0" y="0"/>
                  </a:lnTo>
                  <a:lnTo>
                    <a:pt x="0" y="2"/>
                  </a:lnTo>
                  <a:lnTo>
                    <a:pt x="0" y="21"/>
                  </a:lnTo>
                  <a:lnTo>
                    <a:pt x="0" y="40"/>
                  </a:lnTo>
                  <a:lnTo>
                    <a:pt x="0" y="43"/>
                  </a:lnTo>
                  <a:lnTo>
                    <a:pt x="0" y="57"/>
                  </a:lnTo>
                  <a:lnTo>
                    <a:pt x="7" y="71"/>
                  </a:lnTo>
                  <a:lnTo>
                    <a:pt x="26" y="80"/>
                  </a:lnTo>
                  <a:lnTo>
                    <a:pt x="52" y="85"/>
                  </a:lnTo>
                  <a:lnTo>
                    <a:pt x="64" y="78"/>
                  </a:lnTo>
                  <a:lnTo>
                    <a:pt x="76" y="64"/>
                  </a:lnTo>
                  <a:lnTo>
                    <a:pt x="71" y="50"/>
                  </a:lnTo>
                  <a:lnTo>
                    <a:pt x="74" y="43"/>
                  </a:lnTo>
                  <a:close/>
                </a:path>
              </a:pathLst>
            </a:custGeom>
            <a:solidFill>
              <a:srgbClr val="E1E1E1"/>
            </a:solidFill>
            <a:ln w="3175">
              <a:solidFill>
                <a:srgbClr val="000000"/>
              </a:solidFill>
              <a:round/>
              <a:headEnd/>
              <a:tailEnd/>
            </a:ln>
          </p:spPr>
          <p:txBody>
            <a:bodyPr/>
            <a:lstStyle/>
            <a:p>
              <a:endParaRPr lang="en-US"/>
            </a:p>
          </p:txBody>
        </p:sp>
        <p:sp>
          <p:nvSpPr>
            <p:cNvPr id="41228" name="Freeform 4090"/>
            <p:cNvSpPr>
              <a:spLocks/>
            </p:cNvSpPr>
            <p:nvPr/>
          </p:nvSpPr>
          <p:spPr bwMode="auto">
            <a:xfrm>
              <a:off x="1329" y="3128"/>
              <a:ext cx="269" cy="670"/>
            </a:xfrm>
            <a:custGeom>
              <a:avLst/>
              <a:gdLst>
                <a:gd name="T0" fmla="*/ 17189 w 241"/>
                <a:gd name="T1" fmla="*/ 4182270 h 541"/>
                <a:gd name="T2" fmla="*/ 16349 w 241"/>
                <a:gd name="T3" fmla="*/ 4445117 h 541"/>
                <a:gd name="T4" fmla="*/ 17715 w 241"/>
                <a:gd name="T5" fmla="*/ 4467290 h 541"/>
                <a:gd name="T6" fmla="*/ 18636 w 241"/>
                <a:gd name="T7" fmla="*/ 4592334 h 541"/>
                <a:gd name="T8" fmla="*/ 16555 w 241"/>
                <a:gd name="T9" fmla="*/ 4550448 h 541"/>
                <a:gd name="T10" fmla="*/ 16555 w 241"/>
                <a:gd name="T11" fmla="*/ 4781861 h 541"/>
                <a:gd name="T12" fmla="*/ 16555 w 241"/>
                <a:gd name="T13" fmla="*/ 5041547 h 541"/>
                <a:gd name="T14" fmla="*/ 14563 w 241"/>
                <a:gd name="T15" fmla="*/ 5372668 h 541"/>
                <a:gd name="T16" fmla="*/ 18478 w 241"/>
                <a:gd name="T17" fmla="*/ 5572114 h 541"/>
                <a:gd name="T18" fmla="*/ 18478 w 241"/>
                <a:gd name="T19" fmla="*/ 5687364 h 541"/>
                <a:gd name="T20" fmla="*/ 16555 w 241"/>
                <a:gd name="T21" fmla="*/ 5970194 h 541"/>
                <a:gd name="T22" fmla="*/ 15572 w 241"/>
                <a:gd name="T23" fmla="*/ 6086929 h 541"/>
                <a:gd name="T24" fmla="*/ 15762 w 241"/>
                <a:gd name="T25" fmla="*/ 6182353 h 541"/>
                <a:gd name="T26" fmla="*/ 15400 w 241"/>
                <a:gd name="T27" fmla="*/ 6327876 h 541"/>
                <a:gd name="T28" fmla="*/ 15572 w 241"/>
                <a:gd name="T29" fmla="*/ 6448585 h 541"/>
                <a:gd name="T30" fmla="*/ 17715 w 241"/>
                <a:gd name="T31" fmla="*/ 6608969 h 541"/>
                <a:gd name="T32" fmla="*/ 11334 w 241"/>
                <a:gd name="T33" fmla="*/ 6497101 h 541"/>
                <a:gd name="T34" fmla="*/ 9097 w 241"/>
                <a:gd name="T35" fmla="*/ 6253465 h 541"/>
                <a:gd name="T36" fmla="*/ 6542 w 241"/>
                <a:gd name="T37" fmla="*/ 5970194 h 541"/>
                <a:gd name="T38" fmla="*/ 7530 w 241"/>
                <a:gd name="T39" fmla="*/ 5542520 h 541"/>
                <a:gd name="T40" fmla="*/ 6856 w 241"/>
                <a:gd name="T41" fmla="*/ 5163785 h 541"/>
                <a:gd name="T42" fmla="*/ 5726 w 241"/>
                <a:gd name="T43" fmla="*/ 5010778 h 541"/>
                <a:gd name="T44" fmla="*/ 5503 w 241"/>
                <a:gd name="T45" fmla="*/ 4869257 h 541"/>
                <a:gd name="T46" fmla="*/ 3554 w 241"/>
                <a:gd name="T47" fmla="*/ 4522285 h 541"/>
                <a:gd name="T48" fmla="*/ 2653 w 241"/>
                <a:gd name="T49" fmla="*/ 4063528 h 541"/>
                <a:gd name="T50" fmla="*/ 2968 w 241"/>
                <a:gd name="T51" fmla="*/ 3727112 h 541"/>
                <a:gd name="T52" fmla="*/ 2130 w 241"/>
                <a:gd name="T53" fmla="*/ 3413932 h 541"/>
                <a:gd name="T54" fmla="*/ 2377 w 241"/>
                <a:gd name="T55" fmla="*/ 3092625 h 541"/>
                <a:gd name="T56" fmla="*/ 2377 w 241"/>
                <a:gd name="T57" fmla="*/ 2649404 h 541"/>
                <a:gd name="T58" fmla="*/ 883 w 241"/>
                <a:gd name="T59" fmla="*/ 2340187 h 541"/>
                <a:gd name="T60" fmla="*/ 0 w 241"/>
                <a:gd name="T61" fmla="*/ 2016379 h 541"/>
                <a:gd name="T62" fmla="*/ 2 w 241"/>
                <a:gd name="T63" fmla="*/ 1733227 h 541"/>
                <a:gd name="T64" fmla="*/ 883 w 241"/>
                <a:gd name="T65" fmla="*/ 1374617 h 541"/>
                <a:gd name="T66" fmla="*/ 2377 w 241"/>
                <a:gd name="T67" fmla="*/ 1126259 h 541"/>
                <a:gd name="T68" fmla="*/ 1531 w 241"/>
                <a:gd name="T69" fmla="*/ 700595 h 541"/>
                <a:gd name="T70" fmla="*/ 3554 w 241"/>
                <a:gd name="T71" fmla="*/ 492761 h 541"/>
                <a:gd name="T72" fmla="*/ 3554 w 241"/>
                <a:gd name="T73" fmla="*/ 259420 h 541"/>
                <a:gd name="T74" fmla="*/ 5503 w 241"/>
                <a:gd name="T75" fmla="*/ 58057 h 541"/>
                <a:gd name="T76" fmla="*/ 8592 w 241"/>
                <a:gd name="T77" fmla="*/ 195448 h 541"/>
                <a:gd name="T78" fmla="*/ 11655 w 241"/>
                <a:gd name="T79" fmla="*/ 58057 h 541"/>
                <a:gd name="T80" fmla="*/ 13991 w 241"/>
                <a:gd name="T81" fmla="*/ 277894 h 541"/>
                <a:gd name="T82" fmla="*/ 17593 w 241"/>
                <a:gd name="T83" fmla="*/ 543844 h 541"/>
                <a:gd name="T84" fmla="*/ 20801 w 241"/>
                <a:gd name="T85" fmla="*/ 712018 h 541"/>
                <a:gd name="T86" fmla="*/ 21737 w 241"/>
                <a:gd name="T87" fmla="*/ 1021385 h 541"/>
                <a:gd name="T88" fmla="*/ 23540 w 241"/>
                <a:gd name="T89" fmla="*/ 1235731 h 541"/>
                <a:gd name="T90" fmla="*/ 27081 w 241"/>
                <a:gd name="T91" fmla="*/ 1211933 h 541"/>
                <a:gd name="T92" fmla="*/ 28323 w 241"/>
                <a:gd name="T93" fmla="*/ 826262 h 541"/>
                <a:gd name="T94" fmla="*/ 30276 w 241"/>
                <a:gd name="T95" fmla="*/ 1126259 h 541"/>
                <a:gd name="T96" fmla="*/ 27944 w 241"/>
                <a:gd name="T97" fmla="*/ 1330760 h 541"/>
                <a:gd name="T98" fmla="*/ 25916 w 241"/>
                <a:gd name="T99" fmla="*/ 1584390 h 541"/>
                <a:gd name="T100" fmla="*/ 23903 w 241"/>
                <a:gd name="T101" fmla="*/ 1844176 h 541"/>
                <a:gd name="T102" fmla="*/ 23903 w 241"/>
                <a:gd name="T103" fmla="*/ 2104671 h 541"/>
                <a:gd name="T104" fmla="*/ 23903 w 241"/>
                <a:gd name="T105" fmla="*/ 2477926 h 541"/>
                <a:gd name="T106" fmla="*/ 24464 w 241"/>
                <a:gd name="T107" fmla="*/ 2810195 h 541"/>
                <a:gd name="T108" fmla="*/ 27081 w 241"/>
                <a:gd name="T109" fmla="*/ 3131408 h 541"/>
                <a:gd name="T110" fmla="*/ 27825 w 241"/>
                <a:gd name="T111" fmla="*/ 3430206 h 541"/>
                <a:gd name="T112" fmla="*/ 25231 w 241"/>
                <a:gd name="T113" fmla="*/ 3671319 h 541"/>
                <a:gd name="T114" fmla="*/ 21990 w 241"/>
                <a:gd name="T115" fmla="*/ 3727112 h 541"/>
                <a:gd name="T116" fmla="*/ 19186 w 241"/>
                <a:gd name="T117" fmla="*/ 3744761 h 541"/>
                <a:gd name="T118" fmla="*/ 19773 w 241"/>
                <a:gd name="T119" fmla="*/ 4095430 h 5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1"/>
                <a:gd name="T181" fmla="*/ 0 h 541"/>
                <a:gd name="T182" fmla="*/ 241 w 241"/>
                <a:gd name="T183" fmla="*/ 541 h 5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1" h="541">
                  <a:moveTo>
                    <a:pt x="156" y="343"/>
                  </a:moveTo>
                  <a:lnTo>
                    <a:pt x="135" y="343"/>
                  </a:lnTo>
                  <a:lnTo>
                    <a:pt x="118" y="340"/>
                  </a:lnTo>
                  <a:lnTo>
                    <a:pt x="130" y="364"/>
                  </a:lnTo>
                  <a:lnTo>
                    <a:pt x="135" y="366"/>
                  </a:lnTo>
                  <a:lnTo>
                    <a:pt x="142" y="366"/>
                  </a:lnTo>
                  <a:lnTo>
                    <a:pt x="147" y="364"/>
                  </a:lnTo>
                  <a:lnTo>
                    <a:pt x="149" y="376"/>
                  </a:lnTo>
                  <a:lnTo>
                    <a:pt x="142" y="373"/>
                  </a:lnTo>
                  <a:lnTo>
                    <a:pt x="132" y="373"/>
                  </a:lnTo>
                  <a:lnTo>
                    <a:pt x="142" y="378"/>
                  </a:lnTo>
                  <a:lnTo>
                    <a:pt x="132" y="392"/>
                  </a:lnTo>
                  <a:lnTo>
                    <a:pt x="135" y="406"/>
                  </a:lnTo>
                  <a:lnTo>
                    <a:pt x="132" y="413"/>
                  </a:lnTo>
                  <a:lnTo>
                    <a:pt x="116" y="423"/>
                  </a:lnTo>
                  <a:lnTo>
                    <a:pt x="116" y="440"/>
                  </a:lnTo>
                  <a:lnTo>
                    <a:pt x="137" y="449"/>
                  </a:lnTo>
                  <a:lnTo>
                    <a:pt x="147" y="456"/>
                  </a:lnTo>
                  <a:lnTo>
                    <a:pt x="142" y="463"/>
                  </a:lnTo>
                  <a:lnTo>
                    <a:pt x="147" y="466"/>
                  </a:lnTo>
                  <a:lnTo>
                    <a:pt x="140" y="477"/>
                  </a:lnTo>
                  <a:lnTo>
                    <a:pt x="132" y="489"/>
                  </a:lnTo>
                  <a:lnTo>
                    <a:pt x="130" y="501"/>
                  </a:lnTo>
                  <a:lnTo>
                    <a:pt x="123" y="499"/>
                  </a:lnTo>
                  <a:lnTo>
                    <a:pt x="118" y="501"/>
                  </a:lnTo>
                  <a:lnTo>
                    <a:pt x="125" y="506"/>
                  </a:lnTo>
                  <a:lnTo>
                    <a:pt x="121" y="513"/>
                  </a:lnTo>
                  <a:lnTo>
                    <a:pt x="121" y="518"/>
                  </a:lnTo>
                  <a:lnTo>
                    <a:pt x="128" y="529"/>
                  </a:lnTo>
                  <a:lnTo>
                    <a:pt x="123" y="529"/>
                  </a:lnTo>
                  <a:lnTo>
                    <a:pt x="135" y="532"/>
                  </a:lnTo>
                  <a:lnTo>
                    <a:pt x="142" y="541"/>
                  </a:lnTo>
                  <a:lnTo>
                    <a:pt x="118" y="536"/>
                  </a:lnTo>
                  <a:lnTo>
                    <a:pt x="90" y="532"/>
                  </a:lnTo>
                  <a:lnTo>
                    <a:pt x="83" y="525"/>
                  </a:lnTo>
                  <a:lnTo>
                    <a:pt x="73" y="513"/>
                  </a:lnTo>
                  <a:lnTo>
                    <a:pt x="66" y="513"/>
                  </a:lnTo>
                  <a:lnTo>
                    <a:pt x="52" y="489"/>
                  </a:lnTo>
                  <a:lnTo>
                    <a:pt x="61" y="477"/>
                  </a:lnTo>
                  <a:lnTo>
                    <a:pt x="59" y="454"/>
                  </a:lnTo>
                  <a:lnTo>
                    <a:pt x="54" y="435"/>
                  </a:lnTo>
                  <a:lnTo>
                    <a:pt x="54" y="423"/>
                  </a:lnTo>
                  <a:lnTo>
                    <a:pt x="52" y="413"/>
                  </a:lnTo>
                  <a:lnTo>
                    <a:pt x="45" y="411"/>
                  </a:lnTo>
                  <a:lnTo>
                    <a:pt x="54" y="406"/>
                  </a:lnTo>
                  <a:lnTo>
                    <a:pt x="43" y="399"/>
                  </a:lnTo>
                  <a:lnTo>
                    <a:pt x="35" y="380"/>
                  </a:lnTo>
                  <a:lnTo>
                    <a:pt x="28" y="371"/>
                  </a:lnTo>
                  <a:lnTo>
                    <a:pt x="28" y="357"/>
                  </a:lnTo>
                  <a:lnTo>
                    <a:pt x="21" y="333"/>
                  </a:lnTo>
                  <a:lnTo>
                    <a:pt x="19" y="314"/>
                  </a:lnTo>
                  <a:lnTo>
                    <a:pt x="24" y="305"/>
                  </a:lnTo>
                  <a:lnTo>
                    <a:pt x="21" y="293"/>
                  </a:lnTo>
                  <a:lnTo>
                    <a:pt x="17" y="279"/>
                  </a:lnTo>
                  <a:lnTo>
                    <a:pt x="12" y="265"/>
                  </a:lnTo>
                  <a:lnTo>
                    <a:pt x="19" y="253"/>
                  </a:lnTo>
                  <a:lnTo>
                    <a:pt x="17" y="241"/>
                  </a:lnTo>
                  <a:lnTo>
                    <a:pt x="19" y="217"/>
                  </a:lnTo>
                  <a:lnTo>
                    <a:pt x="17" y="205"/>
                  </a:lnTo>
                  <a:lnTo>
                    <a:pt x="7" y="191"/>
                  </a:lnTo>
                  <a:lnTo>
                    <a:pt x="0" y="177"/>
                  </a:lnTo>
                  <a:lnTo>
                    <a:pt x="0" y="165"/>
                  </a:lnTo>
                  <a:lnTo>
                    <a:pt x="5" y="153"/>
                  </a:lnTo>
                  <a:lnTo>
                    <a:pt x="2" y="142"/>
                  </a:lnTo>
                  <a:lnTo>
                    <a:pt x="2" y="130"/>
                  </a:lnTo>
                  <a:lnTo>
                    <a:pt x="7" y="113"/>
                  </a:lnTo>
                  <a:lnTo>
                    <a:pt x="17" y="97"/>
                  </a:lnTo>
                  <a:lnTo>
                    <a:pt x="19" y="92"/>
                  </a:lnTo>
                  <a:lnTo>
                    <a:pt x="14" y="83"/>
                  </a:lnTo>
                  <a:lnTo>
                    <a:pt x="12" y="57"/>
                  </a:lnTo>
                  <a:lnTo>
                    <a:pt x="14" y="47"/>
                  </a:lnTo>
                  <a:lnTo>
                    <a:pt x="28" y="40"/>
                  </a:lnTo>
                  <a:lnTo>
                    <a:pt x="31" y="23"/>
                  </a:lnTo>
                  <a:lnTo>
                    <a:pt x="28" y="21"/>
                  </a:lnTo>
                  <a:lnTo>
                    <a:pt x="40" y="0"/>
                  </a:lnTo>
                  <a:lnTo>
                    <a:pt x="43" y="5"/>
                  </a:lnTo>
                  <a:lnTo>
                    <a:pt x="61" y="7"/>
                  </a:lnTo>
                  <a:lnTo>
                    <a:pt x="69" y="16"/>
                  </a:lnTo>
                  <a:lnTo>
                    <a:pt x="76" y="9"/>
                  </a:lnTo>
                  <a:lnTo>
                    <a:pt x="92" y="5"/>
                  </a:lnTo>
                  <a:lnTo>
                    <a:pt x="95" y="9"/>
                  </a:lnTo>
                  <a:lnTo>
                    <a:pt x="111" y="23"/>
                  </a:lnTo>
                  <a:lnTo>
                    <a:pt x="125" y="38"/>
                  </a:lnTo>
                  <a:lnTo>
                    <a:pt x="140" y="45"/>
                  </a:lnTo>
                  <a:lnTo>
                    <a:pt x="151" y="49"/>
                  </a:lnTo>
                  <a:lnTo>
                    <a:pt x="166" y="59"/>
                  </a:lnTo>
                  <a:lnTo>
                    <a:pt x="180" y="66"/>
                  </a:lnTo>
                  <a:lnTo>
                    <a:pt x="173" y="83"/>
                  </a:lnTo>
                  <a:lnTo>
                    <a:pt x="168" y="99"/>
                  </a:lnTo>
                  <a:lnTo>
                    <a:pt x="187" y="101"/>
                  </a:lnTo>
                  <a:lnTo>
                    <a:pt x="206" y="104"/>
                  </a:lnTo>
                  <a:lnTo>
                    <a:pt x="215" y="99"/>
                  </a:lnTo>
                  <a:lnTo>
                    <a:pt x="227" y="80"/>
                  </a:lnTo>
                  <a:lnTo>
                    <a:pt x="225" y="68"/>
                  </a:lnTo>
                  <a:lnTo>
                    <a:pt x="237" y="68"/>
                  </a:lnTo>
                  <a:lnTo>
                    <a:pt x="241" y="92"/>
                  </a:lnTo>
                  <a:lnTo>
                    <a:pt x="232" y="101"/>
                  </a:lnTo>
                  <a:lnTo>
                    <a:pt x="222" y="109"/>
                  </a:lnTo>
                  <a:lnTo>
                    <a:pt x="215" y="118"/>
                  </a:lnTo>
                  <a:lnTo>
                    <a:pt x="206" y="130"/>
                  </a:lnTo>
                  <a:lnTo>
                    <a:pt x="196" y="139"/>
                  </a:lnTo>
                  <a:lnTo>
                    <a:pt x="189" y="151"/>
                  </a:lnTo>
                  <a:lnTo>
                    <a:pt x="189" y="153"/>
                  </a:lnTo>
                  <a:lnTo>
                    <a:pt x="189" y="172"/>
                  </a:lnTo>
                  <a:lnTo>
                    <a:pt x="189" y="191"/>
                  </a:lnTo>
                  <a:lnTo>
                    <a:pt x="189" y="203"/>
                  </a:lnTo>
                  <a:lnTo>
                    <a:pt x="187" y="210"/>
                  </a:lnTo>
                  <a:lnTo>
                    <a:pt x="194" y="231"/>
                  </a:lnTo>
                  <a:lnTo>
                    <a:pt x="213" y="246"/>
                  </a:lnTo>
                  <a:lnTo>
                    <a:pt x="215" y="257"/>
                  </a:lnTo>
                  <a:lnTo>
                    <a:pt x="225" y="265"/>
                  </a:lnTo>
                  <a:lnTo>
                    <a:pt x="220" y="281"/>
                  </a:lnTo>
                  <a:lnTo>
                    <a:pt x="213" y="295"/>
                  </a:lnTo>
                  <a:lnTo>
                    <a:pt x="201" y="300"/>
                  </a:lnTo>
                  <a:lnTo>
                    <a:pt x="189" y="302"/>
                  </a:lnTo>
                  <a:lnTo>
                    <a:pt x="175" y="305"/>
                  </a:lnTo>
                  <a:lnTo>
                    <a:pt x="163" y="307"/>
                  </a:lnTo>
                  <a:lnTo>
                    <a:pt x="151" y="307"/>
                  </a:lnTo>
                  <a:lnTo>
                    <a:pt x="156" y="314"/>
                  </a:lnTo>
                  <a:lnTo>
                    <a:pt x="158" y="335"/>
                  </a:lnTo>
                  <a:lnTo>
                    <a:pt x="156" y="343"/>
                  </a:lnTo>
                  <a:close/>
                </a:path>
              </a:pathLst>
            </a:custGeom>
            <a:solidFill>
              <a:srgbClr val="E1E1E1"/>
            </a:solidFill>
            <a:ln w="3175">
              <a:solidFill>
                <a:srgbClr val="000000"/>
              </a:solidFill>
              <a:round/>
              <a:headEnd/>
              <a:tailEnd/>
            </a:ln>
          </p:spPr>
          <p:txBody>
            <a:bodyPr/>
            <a:lstStyle/>
            <a:p>
              <a:endParaRPr lang="en-US"/>
            </a:p>
          </p:txBody>
        </p:sp>
        <p:sp>
          <p:nvSpPr>
            <p:cNvPr id="41229" name="Freeform 4091"/>
            <p:cNvSpPr>
              <a:spLocks/>
            </p:cNvSpPr>
            <p:nvPr/>
          </p:nvSpPr>
          <p:spPr bwMode="auto">
            <a:xfrm>
              <a:off x="1294" y="3034"/>
              <a:ext cx="194" cy="796"/>
            </a:xfrm>
            <a:custGeom>
              <a:avLst/>
              <a:gdLst>
                <a:gd name="T0" fmla="*/ 2662 w 173"/>
                <a:gd name="T1" fmla="*/ 3063043 h 643"/>
                <a:gd name="T2" fmla="*/ 2985 w 173"/>
                <a:gd name="T3" fmla="*/ 3582285 h 643"/>
                <a:gd name="T4" fmla="*/ 2173 w 173"/>
                <a:gd name="T5" fmla="*/ 4142092 h 643"/>
                <a:gd name="T6" fmla="*/ 3437 w 173"/>
                <a:gd name="T7" fmla="*/ 4593561 h 643"/>
                <a:gd name="T8" fmla="*/ 5082 w 173"/>
                <a:gd name="T9" fmla="*/ 5153396 h 643"/>
                <a:gd name="T10" fmla="*/ 6940 w 173"/>
                <a:gd name="T11" fmla="*/ 5153396 h 643"/>
                <a:gd name="T12" fmla="*/ 8037 w 173"/>
                <a:gd name="T13" fmla="*/ 5297322 h 643"/>
                <a:gd name="T14" fmla="*/ 8037 w 173"/>
                <a:gd name="T15" fmla="*/ 5472421 h 643"/>
                <a:gd name="T16" fmla="*/ 9638 w 173"/>
                <a:gd name="T17" fmla="*/ 5788069 h 643"/>
                <a:gd name="T18" fmla="*/ 9092 w 173"/>
                <a:gd name="T19" fmla="*/ 5949231 h 643"/>
                <a:gd name="T20" fmla="*/ 9092 w 173"/>
                <a:gd name="T21" fmla="*/ 6139028 h 643"/>
                <a:gd name="T22" fmla="*/ 8595 w 173"/>
                <a:gd name="T23" fmla="*/ 6153594 h 643"/>
                <a:gd name="T24" fmla="*/ 7465 w 173"/>
                <a:gd name="T25" fmla="*/ 6061445 h 643"/>
                <a:gd name="T26" fmla="*/ 5936 w 173"/>
                <a:gd name="T27" fmla="*/ 6241882 h 643"/>
                <a:gd name="T28" fmla="*/ 9638 w 173"/>
                <a:gd name="T29" fmla="*/ 6353145 h 643"/>
                <a:gd name="T30" fmla="*/ 8595 w 173"/>
                <a:gd name="T31" fmla="*/ 6438515 h 643"/>
                <a:gd name="T32" fmla="*/ 11434 w 173"/>
                <a:gd name="T33" fmla="*/ 6502910 h 643"/>
                <a:gd name="T34" fmla="*/ 9092 w 173"/>
                <a:gd name="T35" fmla="*/ 6516233 h 643"/>
                <a:gd name="T36" fmla="*/ 11434 w 173"/>
                <a:gd name="T37" fmla="*/ 6850530 h 643"/>
                <a:gd name="T38" fmla="*/ 12822 w 173"/>
                <a:gd name="T39" fmla="*/ 7003069 h 643"/>
                <a:gd name="T40" fmla="*/ 14844 w 173"/>
                <a:gd name="T41" fmla="*/ 7208552 h 643"/>
                <a:gd name="T42" fmla="*/ 15830 w 173"/>
                <a:gd name="T43" fmla="*/ 7297702 h 643"/>
                <a:gd name="T44" fmla="*/ 16915 w 173"/>
                <a:gd name="T45" fmla="*/ 7475380 h 643"/>
                <a:gd name="T46" fmla="*/ 18156 w 173"/>
                <a:gd name="T47" fmla="*/ 7570585 h 643"/>
                <a:gd name="T48" fmla="*/ 22736 w 173"/>
                <a:gd name="T49" fmla="*/ 7462597 h 643"/>
                <a:gd name="T50" fmla="*/ 23027 w 173"/>
                <a:gd name="T51" fmla="*/ 7337893 h 643"/>
                <a:gd name="T52" fmla="*/ 16123 w 173"/>
                <a:gd name="T53" fmla="*/ 7060094 h 643"/>
                <a:gd name="T54" fmla="*/ 14253 w 173"/>
                <a:gd name="T55" fmla="*/ 6636349 h 643"/>
                <a:gd name="T56" fmla="*/ 13237 w 173"/>
                <a:gd name="T57" fmla="*/ 5983886 h 643"/>
                <a:gd name="T58" fmla="*/ 13237 w 173"/>
                <a:gd name="T59" fmla="*/ 5788069 h 643"/>
                <a:gd name="T60" fmla="*/ 9092 w 173"/>
                <a:gd name="T61" fmla="*/ 5360769 h 643"/>
                <a:gd name="T62" fmla="*/ 7782 w 173"/>
                <a:gd name="T63" fmla="*/ 4679092 h 643"/>
                <a:gd name="T64" fmla="*/ 7465 w 173"/>
                <a:gd name="T65" fmla="*/ 4245941 h 643"/>
                <a:gd name="T66" fmla="*/ 7465 w 173"/>
                <a:gd name="T67" fmla="*/ 3795644 h 643"/>
                <a:gd name="T68" fmla="*/ 5936 w 173"/>
                <a:gd name="T69" fmla="*/ 3208995 h 643"/>
                <a:gd name="T70" fmla="*/ 5519 w 173"/>
                <a:gd name="T71" fmla="*/ 2739229 h 643"/>
                <a:gd name="T72" fmla="*/ 5936 w 173"/>
                <a:gd name="T73" fmla="*/ 2267672 h 643"/>
                <a:gd name="T74" fmla="*/ 6940 w 173"/>
                <a:gd name="T75" fmla="*/ 1908642 h 643"/>
                <a:gd name="T76" fmla="*/ 9092 w 173"/>
                <a:gd name="T77" fmla="*/ 1388533 h 643"/>
                <a:gd name="T78" fmla="*/ 7465 w 173"/>
                <a:gd name="T79" fmla="*/ 1108691 h 643"/>
                <a:gd name="T80" fmla="*/ 4532 w 173"/>
                <a:gd name="T81" fmla="*/ 536269 h 643"/>
                <a:gd name="T82" fmla="*/ 2662 w 173"/>
                <a:gd name="T83" fmla="*/ 124753 h 643"/>
                <a:gd name="T84" fmla="*/ 3 w 173"/>
                <a:gd name="T85" fmla="*/ 167421 h 643"/>
                <a:gd name="T86" fmla="*/ 1065 w 173"/>
                <a:gd name="T87" fmla="*/ 745973 h 643"/>
                <a:gd name="T88" fmla="*/ 1065 w 173"/>
                <a:gd name="T89" fmla="*/ 1305494 h 643"/>
                <a:gd name="T90" fmla="*/ 1502 w 173"/>
                <a:gd name="T91" fmla="*/ 2103376 h 643"/>
                <a:gd name="T92" fmla="*/ 1888 w 173"/>
                <a:gd name="T93" fmla="*/ 2739229 h 6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3"/>
                <a:gd name="T142" fmla="*/ 0 h 643"/>
                <a:gd name="T143" fmla="*/ 173 w 173"/>
                <a:gd name="T144" fmla="*/ 643 h 6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3" h="643">
                  <a:moveTo>
                    <a:pt x="12" y="229"/>
                  </a:moveTo>
                  <a:lnTo>
                    <a:pt x="14" y="241"/>
                  </a:lnTo>
                  <a:lnTo>
                    <a:pt x="17" y="255"/>
                  </a:lnTo>
                  <a:lnTo>
                    <a:pt x="19" y="270"/>
                  </a:lnTo>
                  <a:lnTo>
                    <a:pt x="22" y="281"/>
                  </a:lnTo>
                  <a:lnTo>
                    <a:pt x="19" y="298"/>
                  </a:lnTo>
                  <a:lnTo>
                    <a:pt x="17" y="315"/>
                  </a:lnTo>
                  <a:lnTo>
                    <a:pt x="14" y="329"/>
                  </a:lnTo>
                  <a:lnTo>
                    <a:pt x="14" y="345"/>
                  </a:lnTo>
                  <a:lnTo>
                    <a:pt x="12" y="352"/>
                  </a:lnTo>
                  <a:lnTo>
                    <a:pt x="14" y="367"/>
                  </a:lnTo>
                  <a:lnTo>
                    <a:pt x="22" y="383"/>
                  </a:lnTo>
                  <a:lnTo>
                    <a:pt x="24" y="400"/>
                  </a:lnTo>
                  <a:lnTo>
                    <a:pt x="24" y="416"/>
                  </a:lnTo>
                  <a:lnTo>
                    <a:pt x="33" y="430"/>
                  </a:lnTo>
                  <a:lnTo>
                    <a:pt x="33" y="433"/>
                  </a:lnTo>
                  <a:lnTo>
                    <a:pt x="38" y="430"/>
                  </a:lnTo>
                  <a:lnTo>
                    <a:pt x="45" y="430"/>
                  </a:lnTo>
                  <a:lnTo>
                    <a:pt x="50" y="428"/>
                  </a:lnTo>
                  <a:lnTo>
                    <a:pt x="48" y="437"/>
                  </a:lnTo>
                  <a:lnTo>
                    <a:pt x="52" y="442"/>
                  </a:lnTo>
                  <a:lnTo>
                    <a:pt x="50" y="440"/>
                  </a:lnTo>
                  <a:lnTo>
                    <a:pt x="50" y="447"/>
                  </a:lnTo>
                  <a:lnTo>
                    <a:pt x="52" y="456"/>
                  </a:lnTo>
                  <a:lnTo>
                    <a:pt x="55" y="466"/>
                  </a:lnTo>
                  <a:lnTo>
                    <a:pt x="55" y="475"/>
                  </a:lnTo>
                  <a:lnTo>
                    <a:pt x="62" y="482"/>
                  </a:lnTo>
                  <a:lnTo>
                    <a:pt x="59" y="492"/>
                  </a:lnTo>
                  <a:lnTo>
                    <a:pt x="62" y="497"/>
                  </a:lnTo>
                  <a:lnTo>
                    <a:pt x="59" y="497"/>
                  </a:lnTo>
                  <a:lnTo>
                    <a:pt x="59" y="501"/>
                  </a:lnTo>
                  <a:lnTo>
                    <a:pt x="59" y="511"/>
                  </a:lnTo>
                  <a:lnTo>
                    <a:pt x="62" y="511"/>
                  </a:lnTo>
                  <a:lnTo>
                    <a:pt x="57" y="518"/>
                  </a:lnTo>
                  <a:lnTo>
                    <a:pt x="55" y="513"/>
                  </a:lnTo>
                  <a:lnTo>
                    <a:pt x="50" y="511"/>
                  </a:lnTo>
                  <a:lnTo>
                    <a:pt x="50" y="506"/>
                  </a:lnTo>
                  <a:lnTo>
                    <a:pt x="48" y="506"/>
                  </a:lnTo>
                  <a:lnTo>
                    <a:pt x="43" y="506"/>
                  </a:lnTo>
                  <a:lnTo>
                    <a:pt x="36" y="523"/>
                  </a:lnTo>
                  <a:lnTo>
                    <a:pt x="38" y="520"/>
                  </a:lnTo>
                  <a:lnTo>
                    <a:pt x="43" y="518"/>
                  </a:lnTo>
                  <a:lnTo>
                    <a:pt x="52" y="523"/>
                  </a:lnTo>
                  <a:lnTo>
                    <a:pt x="62" y="530"/>
                  </a:lnTo>
                  <a:lnTo>
                    <a:pt x="59" y="532"/>
                  </a:lnTo>
                  <a:lnTo>
                    <a:pt x="62" y="534"/>
                  </a:lnTo>
                  <a:lnTo>
                    <a:pt x="55" y="537"/>
                  </a:lnTo>
                  <a:lnTo>
                    <a:pt x="69" y="537"/>
                  </a:lnTo>
                  <a:lnTo>
                    <a:pt x="74" y="542"/>
                  </a:lnTo>
                  <a:lnTo>
                    <a:pt x="74" y="546"/>
                  </a:lnTo>
                  <a:lnTo>
                    <a:pt x="64" y="544"/>
                  </a:lnTo>
                  <a:lnTo>
                    <a:pt x="59" y="544"/>
                  </a:lnTo>
                  <a:lnTo>
                    <a:pt x="66" y="553"/>
                  </a:lnTo>
                  <a:lnTo>
                    <a:pt x="74" y="565"/>
                  </a:lnTo>
                  <a:lnTo>
                    <a:pt x="74" y="572"/>
                  </a:lnTo>
                  <a:lnTo>
                    <a:pt x="78" y="579"/>
                  </a:lnTo>
                  <a:lnTo>
                    <a:pt x="74" y="582"/>
                  </a:lnTo>
                  <a:lnTo>
                    <a:pt x="83" y="584"/>
                  </a:lnTo>
                  <a:lnTo>
                    <a:pt x="88" y="594"/>
                  </a:lnTo>
                  <a:lnTo>
                    <a:pt x="85" y="596"/>
                  </a:lnTo>
                  <a:lnTo>
                    <a:pt x="95" y="601"/>
                  </a:lnTo>
                  <a:lnTo>
                    <a:pt x="97" y="605"/>
                  </a:lnTo>
                  <a:lnTo>
                    <a:pt x="95" y="603"/>
                  </a:lnTo>
                  <a:lnTo>
                    <a:pt x="102" y="608"/>
                  </a:lnTo>
                  <a:lnTo>
                    <a:pt x="102" y="615"/>
                  </a:lnTo>
                  <a:lnTo>
                    <a:pt x="107" y="622"/>
                  </a:lnTo>
                  <a:lnTo>
                    <a:pt x="109" y="624"/>
                  </a:lnTo>
                  <a:lnTo>
                    <a:pt x="118" y="629"/>
                  </a:lnTo>
                  <a:lnTo>
                    <a:pt x="118" y="631"/>
                  </a:lnTo>
                  <a:lnTo>
                    <a:pt x="126" y="636"/>
                  </a:lnTo>
                  <a:lnTo>
                    <a:pt x="145" y="643"/>
                  </a:lnTo>
                  <a:lnTo>
                    <a:pt x="147" y="622"/>
                  </a:lnTo>
                  <a:lnTo>
                    <a:pt x="159" y="617"/>
                  </a:lnTo>
                  <a:lnTo>
                    <a:pt x="173" y="617"/>
                  </a:lnTo>
                  <a:lnTo>
                    <a:pt x="149" y="612"/>
                  </a:lnTo>
                  <a:lnTo>
                    <a:pt x="121" y="608"/>
                  </a:lnTo>
                  <a:lnTo>
                    <a:pt x="114" y="601"/>
                  </a:lnTo>
                  <a:lnTo>
                    <a:pt x="104" y="589"/>
                  </a:lnTo>
                  <a:lnTo>
                    <a:pt x="97" y="589"/>
                  </a:lnTo>
                  <a:lnTo>
                    <a:pt x="83" y="565"/>
                  </a:lnTo>
                  <a:lnTo>
                    <a:pt x="92" y="553"/>
                  </a:lnTo>
                  <a:lnTo>
                    <a:pt x="90" y="530"/>
                  </a:lnTo>
                  <a:lnTo>
                    <a:pt x="85" y="511"/>
                  </a:lnTo>
                  <a:lnTo>
                    <a:pt x="85" y="499"/>
                  </a:lnTo>
                  <a:lnTo>
                    <a:pt x="83" y="489"/>
                  </a:lnTo>
                  <a:lnTo>
                    <a:pt x="76" y="487"/>
                  </a:lnTo>
                  <a:lnTo>
                    <a:pt x="85" y="482"/>
                  </a:lnTo>
                  <a:lnTo>
                    <a:pt x="74" y="475"/>
                  </a:lnTo>
                  <a:lnTo>
                    <a:pt x="66" y="456"/>
                  </a:lnTo>
                  <a:lnTo>
                    <a:pt x="59" y="447"/>
                  </a:lnTo>
                  <a:lnTo>
                    <a:pt x="59" y="433"/>
                  </a:lnTo>
                  <a:lnTo>
                    <a:pt x="52" y="409"/>
                  </a:lnTo>
                  <a:lnTo>
                    <a:pt x="50" y="390"/>
                  </a:lnTo>
                  <a:lnTo>
                    <a:pt x="55" y="381"/>
                  </a:lnTo>
                  <a:lnTo>
                    <a:pt x="52" y="369"/>
                  </a:lnTo>
                  <a:lnTo>
                    <a:pt x="48" y="355"/>
                  </a:lnTo>
                  <a:lnTo>
                    <a:pt x="43" y="341"/>
                  </a:lnTo>
                  <a:lnTo>
                    <a:pt x="50" y="329"/>
                  </a:lnTo>
                  <a:lnTo>
                    <a:pt x="48" y="317"/>
                  </a:lnTo>
                  <a:lnTo>
                    <a:pt x="50" y="293"/>
                  </a:lnTo>
                  <a:lnTo>
                    <a:pt x="48" y="281"/>
                  </a:lnTo>
                  <a:lnTo>
                    <a:pt x="38" y="267"/>
                  </a:lnTo>
                  <a:lnTo>
                    <a:pt x="31" y="253"/>
                  </a:lnTo>
                  <a:lnTo>
                    <a:pt x="31" y="241"/>
                  </a:lnTo>
                  <a:lnTo>
                    <a:pt x="36" y="229"/>
                  </a:lnTo>
                  <a:lnTo>
                    <a:pt x="33" y="218"/>
                  </a:lnTo>
                  <a:lnTo>
                    <a:pt x="33" y="206"/>
                  </a:lnTo>
                  <a:lnTo>
                    <a:pt x="38" y="189"/>
                  </a:lnTo>
                  <a:lnTo>
                    <a:pt x="48" y="173"/>
                  </a:lnTo>
                  <a:lnTo>
                    <a:pt x="50" y="168"/>
                  </a:lnTo>
                  <a:lnTo>
                    <a:pt x="45" y="159"/>
                  </a:lnTo>
                  <a:lnTo>
                    <a:pt x="43" y="133"/>
                  </a:lnTo>
                  <a:lnTo>
                    <a:pt x="45" y="123"/>
                  </a:lnTo>
                  <a:lnTo>
                    <a:pt x="59" y="116"/>
                  </a:lnTo>
                  <a:lnTo>
                    <a:pt x="62" y="99"/>
                  </a:lnTo>
                  <a:lnTo>
                    <a:pt x="59" y="97"/>
                  </a:lnTo>
                  <a:lnTo>
                    <a:pt x="48" y="92"/>
                  </a:lnTo>
                  <a:lnTo>
                    <a:pt x="40" y="78"/>
                  </a:lnTo>
                  <a:lnTo>
                    <a:pt x="33" y="62"/>
                  </a:lnTo>
                  <a:lnTo>
                    <a:pt x="29" y="45"/>
                  </a:lnTo>
                  <a:lnTo>
                    <a:pt x="31" y="33"/>
                  </a:lnTo>
                  <a:lnTo>
                    <a:pt x="22" y="21"/>
                  </a:lnTo>
                  <a:lnTo>
                    <a:pt x="17" y="10"/>
                  </a:lnTo>
                  <a:lnTo>
                    <a:pt x="12" y="0"/>
                  </a:lnTo>
                  <a:lnTo>
                    <a:pt x="7" y="7"/>
                  </a:lnTo>
                  <a:lnTo>
                    <a:pt x="3" y="14"/>
                  </a:lnTo>
                  <a:lnTo>
                    <a:pt x="0" y="17"/>
                  </a:lnTo>
                  <a:lnTo>
                    <a:pt x="3" y="38"/>
                  </a:lnTo>
                  <a:lnTo>
                    <a:pt x="7" y="62"/>
                  </a:lnTo>
                  <a:lnTo>
                    <a:pt x="7" y="81"/>
                  </a:lnTo>
                  <a:lnTo>
                    <a:pt x="7" y="99"/>
                  </a:lnTo>
                  <a:lnTo>
                    <a:pt x="7" y="109"/>
                  </a:lnTo>
                  <a:lnTo>
                    <a:pt x="10" y="130"/>
                  </a:lnTo>
                  <a:lnTo>
                    <a:pt x="12" y="149"/>
                  </a:lnTo>
                  <a:lnTo>
                    <a:pt x="10" y="175"/>
                  </a:lnTo>
                  <a:lnTo>
                    <a:pt x="10" y="199"/>
                  </a:lnTo>
                  <a:lnTo>
                    <a:pt x="12" y="211"/>
                  </a:lnTo>
                  <a:lnTo>
                    <a:pt x="12" y="229"/>
                  </a:lnTo>
                  <a:close/>
                </a:path>
              </a:pathLst>
            </a:custGeom>
            <a:solidFill>
              <a:srgbClr val="E1E1E1"/>
            </a:solidFill>
            <a:ln w="3175">
              <a:solidFill>
                <a:srgbClr val="000000"/>
              </a:solidFill>
              <a:round/>
              <a:headEnd/>
              <a:tailEnd/>
            </a:ln>
          </p:spPr>
          <p:txBody>
            <a:bodyPr/>
            <a:lstStyle/>
            <a:p>
              <a:endParaRPr lang="en-US"/>
            </a:p>
          </p:txBody>
        </p:sp>
        <p:sp>
          <p:nvSpPr>
            <p:cNvPr id="41230" name="Freeform 4092"/>
            <p:cNvSpPr>
              <a:spLocks/>
            </p:cNvSpPr>
            <p:nvPr/>
          </p:nvSpPr>
          <p:spPr bwMode="auto">
            <a:xfrm>
              <a:off x="1327" y="3572"/>
              <a:ext cx="12" cy="33"/>
            </a:xfrm>
            <a:custGeom>
              <a:avLst/>
              <a:gdLst>
                <a:gd name="T0" fmla="*/ 4 w 11"/>
                <a:gd name="T1" fmla="*/ 0 h 26"/>
                <a:gd name="T2" fmla="*/ 0 w 11"/>
                <a:gd name="T3" fmla="*/ 0 h 26"/>
                <a:gd name="T4" fmla="*/ 332 w 11"/>
                <a:gd name="T5" fmla="*/ 932973 h 26"/>
                <a:gd name="T6" fmla="*/ 395 w 11"/>
                <a:gd name="T7" fmla="*/ 838351 h 26"/>
                <a:gd name="T8" fmla="*/ 470 w 11"/>
                <a:gd name="T9" fmla="*/ 660519 h 26"/>
                <a:gd name="T10" fmla="*/ 395 w 11"/>
                <a:gd name="T11" fmla="*/ 250847 h 26"/>
                <a:gd name="T12" fmla="*/ 395 w 11"/>
                <a:gd name="T13" fmla="*/ 250847 h 26"/>
                <a:gd name="T14" fmla="*/ 4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26"/>
                <a:gd name="T26" fmla="*/ 11 w 1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26">
                  <a:moveTo>
                    <a:pt x="4" y="0"/>
                  </a:moveTo>
                  <a:lnTo>
                    <a:pt x="0" y="0"/>
                  </a:lnTo>
                  <a:lnTo>
                    <a:pt x="7" y="26"/>
                  </a:lnTo>
                  <a:lnTo>
                    <a:pt x="9" y="24"/>
                  </a:lnTo>
                  <a:lnTo>
                    <a:pt x="11" y="19"/>
                  </a:lnTo>
                  <a:lnTo>
                    <a:pt x="9" y="7"/>
                  </a:lnTo>
                  <a:lnTo>
                    <a:pt x="4" y="0"/>
                  </a:lnTo>
                  <a:close/>
                </a:path>
              </a:pathLst>
            </a:custGeom>
            <a:solidFill>
              <a:srgbClr val="E1E1E1"/>
            </a:solidFill>
            <a:ln w="3175">
              <a:solidFill>
                <a:srgbClr val="000000"/>
              </a:solidFill>
              <a:round/>
              <a:headEnd/>
              <a:tailEnd/>
            </a:ln>
          </p:spPr>
          <p:txBody>
            <a:bodyPr/>
            <a:lstStyle/>
            <a:p>
              <a:endParaRPr lang="en-US"/>
            </a:p>
          </p:txBody>
        </p:sp>
        <p:sp>
          <p:nvSpPr>
            <p:cNvPr id="41231" name="Freeform 4093"/>
            <p:cNvSpPr>
              <a:spLocks/>
            </p:cNvSpPr>
            <p:nvPr/>
          </p:nvSpPr>
          <p:spPr bwMode="auto">
            <a:xfrm>
              <a:off x="1357" y="3722"/>
              <a:ext cx="17" cy="26"/>
            </a:xfrm>
            <a:custGeom>
              <a:avLst/>
              <a:gdLst>
                <a:gd name="T0" fmla="*/ 36911 w 14"/>
                <a:gd name="T1" fmla="*/ 0 h 21"/>
                <a:gd name="T2" fmla="*/ 0 w 14"/>
                <a:gd name="T3" fmla="*/ 109575 h 21"/>
                <a:gd name="T4" fmla="*/ 36911 w 14"/>
                <a:gd name="T5" fmla="*/ 237402 h 21"/>
                <a:gd name="T6" fmla="*/ 75353 w 14"/>
                <a:gd name="T7" fmla="*/ 257471 h 21"/>
                <a:gd name="T8" fmla="*/ 75353 w 14"/>
                <a:gd name="T9" fmla="*/ 167965 h 21"/>
                <a:gd name="T10" fmla="*/ 36911 w 14"/>
                <a:gd name="T11" fmla="*/ 0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7" y="0"/>
                  </a:moveTo>
                  <a:lnTo>
                    <a:pt x="0" y="9"/>
                  </a:lnTo>
                  <a:lnTo>
                    <a:pt x="7" y="19"/>
                  </a:lnTo>
                  <a:lnTo>
                    <a:pt x="14" y="21"/>
                  </a:lnTo>
                  <a:lnTo>
                    <a:pt x="14" y="14"/>
                  </a:lnTo>
                  <a:lnTo>
                    <a:pt x="7" y="0"/>
                  </a:lnTo>
                  <a:close/>
                </a:path>
              </a:pathLst>
            </a:custGeom>
            <a:solidFill>
              <a:srgbClr val="E1E1E1"/>
            </a:solidFill>
            <a:ln w="3175">
              <a:solidFill>
                <a:srgbClr val="000000"/>
              </a:solidFill>
              <a:round/>
              <a:headEnd/>
              <a:tailEnd/>
            </a:ln>
          </p:spPr>
          <p:txBody>
            <a:bodyPr/>
            <a:lstStyle/>
            <a:p>
              <a:endParaRPr lang="en-US"/>
            </a:p>
          </p:txBody>
        </p:sp>
        <p:sp>
          <p:nvSpPr>
            <p:cNvPr id="41232" name="Freeform 4094"/>
            <p:cNvSpPr>
              <a:spLocks/>
            </p:cNvSpPr>
            <p:nvPr/>
          </p:nvSpPr>
          <p:spPr bwMode="auto">
            <a:xfrm>
              <a:off x="1091" y="2616"/>
              <a:ext cx="100" cy="143"/>
            </a:xfrm>
            <a:custGeom>
              <a:avLst/>
              <a:gdLst>
                <a:gd name="T0" fmla="*/ 0 w 90"/>
                <a:gd name="T1" fmla="*/ 476364 h 116"/>
                <a:gd name="T2" fmla="*/ 2 w 90"/>
                <a:gd name="T3" fmla="*/ 635107 h 116"/>
                <a:gd name="T4" fmla="*/ 0 w 90"/>
                <a:gd name="T5" fmla="*/ 685373 h 116"/>
                <a:gd name="T6" fmla="*/ 1209 w 90"/>
                <a:gd name="T7" fmla="*/ 706326 h 116"/>
                <a:gd name="T8" fmla="*/ 1492 w 90"/>
                <a:gd name="T9" fmla="*/ 685373 h 116"/>
                <a:gd name="T10" fmla="*/ 1729 w 90"/>
                <a:gd name="T11" fmla="*/ 706326 h 116"/>
                <a:gd name="T12" fmla="*/ 1729 w 90"/>
                <a:gd name="T13" fmla="*/ 824246 h 116"/>
                <a:gd name="T14" fmla="*/ 979 w 90"/>
                <a:gd name="T15" fmla="*/ 870729 h 116"/>
                <a:gd name="T16" fmla="*/ 979 w 90"/>
                <a:gd name="T17" fmla="*/ 965169 h 116"/>
                <a:gd name="T18" fmla="*/ 714 w 90"/>
                <a:gd name="T19" fmla="*/ 1036945 h 116"/>
                <a:gd name="T20" fmla="*/ 1209 w 90"/>
                <a:gd name="T21" fmla="*/ 1036945 h 116"/>
                <a:gd name="T22" fmla="*/ 3157 w 90"/>
                <a:gd name="T23" fmla="*/ 1157391 h 116"/>
                <a:gd name="T24" fmla="*/ 3613 w 90"/>
                <a:gd name="T25" fmla="*/ 1077606 h 116"/>
                <a:gd name="T26" fmla="*/ 3613 w 90"/>
                <a:gd name="T27" fmla="*/ 1016096 h 116"/>
                <a:gd name="T28" fmla="*/ 4014 w 90"/>
                <a:gd name="T29" fmla="*/ 946750 h 116"/>
                <a:gd name="T30" fmla="*/ 4440 w 90"/>
                <a:gd name="T31" fmla="*/ 824246 h 116"/>
                <a:gd name="T32" fmla="*/ 4440 w 90"/>
                <a:gd name="T33" fmla="*/ 824246 h 116"/>
                <a:gd name="T34" fmla="*/ 4440 w 90"/>
                <a:gd name="T35" fmla="*/ 870729 h 116"/>
                <a:gd name="T36" fmla="*/ 4812 w 90"/>
                <a:gd name="T37" fmla="*/ 870729 h 116"/>
                <a:gd name="T38" fmla="*/ 4754 w 90"/>
                <a:gd name="T39" fmla="*/ 824246 h 116"/>
                <a:gd name="T40" fmla="*/ 5282 w 90"/>
                <a:gd name="T41" fmla="*/ 796551 h 116"/>
                <a:gd name="T42" fmla="*/ 6090 w 90"/>
                <a:gd name="T43" fmla="*/ 761595 h 116"/>
                <a:gd name="T44" fmla="*/ 7681 w 90"/>
                <a:gd name="T45" fmla="*/ 635107 h 116"/>
                <a:gd name="T46" fmla="*/ 8738 w 90"/>
                <a:gd name="T47" fmla="*/ 448997 h 116"/>
                <a:gd name="T48" fmla="*/ 9282 w 90"/>
                <a:gd name="T49" fmla="*/ 448997 h 116"/>
                <a:gd name="T50" fmla="*/ 8489 w 90"/>
                <a:gd name="T51" fmla="*/ 279784 h 116"/>
                <a:gd name="T52" fmla="*/ 9054 w 90"/>
                <a:gd name="T53" fmla="*/ 279784 h 116"/>
                <a:gd name="T54" fmla="*/ 7334 w 90"/>
                <a:gd name="T55" fmla="*/ 184106 h 116"/>
                <a:gd name="T56" fmla="*/ 5507 w 90"/>
                <a:gd name="T57" fmla="*/ 184106 h 116"/>
                <a:gd name="T58" fmla="*/ 4754 w 90"/>
                <a:gd name="T59" fmla="*/ 95096 h 116"/>
                <a:gd name="T60" fmla="*/ 3157 w 90"/>
                <a:gd name="T61" fmla="*/ 0 h 116"/>
                <a:gd name="T62" fmla="*/ 2634 w 90"/>
                <a:gd name="T63" fmla="*/ 73015 h 116"/>
                <a:gd name="T64" fmla="*/ 1209 w 90"/>
                <a:gd name="T65" fmla="*/ 136788 h 116"/>
                <a:gd name="T66" fmla="*/ 714 w 90"/>
                <a:gd name="T67" fmla="*/ 279784 h 116"/>
                <a:gd name="T68" fmla="*/ 714 w 90"/>
                <a:gd name="T69" fmla="*/ 356898 h 116"/>
                <a:gd name="T70" fmla="*/ 0 w 90"/>
                <a:gd name="T71" fmla="*/ 476364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
                <a:gd name="T109" fmla="*/ 0 h 116"/>
                <a:gd name="T110" fmla="*/ 90 w 90"/>
                <a:gd name="T111" fmla="*/ 116 h 1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 h="116">
                  <a:moveTo>
                    <a:pt x="0" y="47"/>
                  </a:moveTo>
                  <a:lnTo>
                    <a:pt x="2" y="64"/>
                  </a:lnTo>
                  <a:lnTo>
                    <a:pt x="0" y="69"/>
                  </a:lnTo>
                  <a:lnTo>
                    <a:pt x="12" y="71"/>
                  </a:lnTo>
                  <a:lnTo>
                    <a:pt x="14" y="69"/>
                  </a:lnTo>
                  <a:lnTo>
                    <a:pt x="17" y="71"/>
                  </a:lnTo>
                  <a:lnTo>
                    <a:pt x="17" y="83"/>
                  </a:lnTo>
                  <a:lnTo>
                    <a:pt x="10" y="88"/>
                  </a:lnTo>
                  <a:lnTo>
                    <a:pt x="10" y="97"/>
                  </a:lnTo>
                  <a:lnTo>
                    <a:pt x="7" y="104"/>
                  </a:lnTo>
                  <a:lnTo>
                    <a:pt x="12" y="104"/>
                  </a:lnTo>
                  <a:lnTo>
                    <a:pt x="31" y="116"/>
                  </a:lnTo>
                  <a:lnTo>
                    <a:pt x="36" y="109"/>
                  </a:lnTo>
                  <a:lnTo>
                    <a:pt x="36" y="102"/>
                  </a:lnTo>
                  <a:lnTo>
                    <a:pt x="40" y="95"/>
                  </a:lnTo>
                  <a:lnTo>
                    <a:pt x="43" y="83"/>
                  </a:lnTo>
                  <a:lnTo>
                    <a:pt x="43" y="88"/>
                  </a:lnTo>
                  <a:lnTo>
                    <a:pt x="47" y="88"/>
                  </a:lnTo>
                  <a:lnTo>
                    <a:pt x="45" y="83"/>
                  </a:lnTo>
                  <a:lnTo>
                    <a:pt x="50" y="80"/>
                  </a:lnTo>
                  <a:lnTo>
                    <a:pt x="59" y="76"/>
                  </a:lnTo>
                  <a:lnTo>
                    <a:pt x="76" y="64"/>
                  </a:lnTo>
                  <a:lnTo>
                    <a:pt x="85" y="45"/>
                  </a:lnTo>
                  <a:lnTo>
                    <a:pt x="90" y="45"/>
                  </a:lnTo>
                  <a:lnTo>
                    <a:pt x="83" y="28"/>
                  </a:lnTo>
                  <a:lnTo>
                    <a:pt x="88" y="28"/>
                  </a:lnTo>
                  <a:lnTo>
                    <a:pt x="71" y="19"/>
                  </a:lnTo>
                  <a:lnTo>
                    <a:pt x="54" y="19"/>
                  </a:lnTo>
                  <a:lnTo>
                    <a:pt x="45" y="10"/>
                  </a:lnTo>
                  <a:lnTo>
                    <a:pt x="31" y="0"/>
                  </a:lnTo>
                  <a:lnTo>
                    <a:pt x="26" y="7"/>
                  </a:lnTo>
                  <a:lnTo>
                    <a:pt x="12" y="14"/>
                  </a:lnTo>
                  <a:lnTo>
                    <a:pt x="7" y="28"/>
                  </a:lnTo>
                  <a:lnTo>
                    <a:pt x="7" y="36"/>
                  </a:lnTo>
                  <a:lnTo>
                    <a:pt x="0" y="47"/>
                  </a:lnTo>
                  <a:close/>
                </a:path>
              </a:pathLst>
            </a:custGeom>
            <a:solidFill>
              <a:srgbClr val="E1E1E1"/>
            </a:solidFill>
            <a:ln w="3175">
              <a:solidFill>
                <a:srgbClr val="000000"/>
              </a:solidFill>
              <a:round/>
              <a:headEnd/>
              <a:tailEnd/>
            </a:ln>
          </p:spPr>
          <p:txBody>
            <a:bodyPr/>
            <a:lstStyle/>
            <a:p>
              <a:endParaRPr lang="en-US"/>
            </a:p>
          </p:txBody>
        </p:sp>
        <p:sp>
          <p:nvSpPr>
            <p:cNvPr id="41233" name="Freeform 4095"/>
            <p:cNvSpPr>
              <a:spLocks/>
            </p:cNvSpPr>
            <p:nvPr/>
          </p:nvSpPr>
          <p:spPr bwMode="auto">
            <a:xfrm>
              <a:off x="903" y="2647"/>
              <a:ext cx="11" cy="22"/>
            </a:xfrm>
            <a:custGeom>
              <a:avLst/>
              <a:gdLst>
                <a:gd name="T0" fmla="*/ 0 w 10"/>
                <a:gd name="T1" fmla="*/ 0 h 17"/>
                <a:gd name="T2" fmla="*/ 495 w 10"/>
                <a:gd name="T3" fmla="*/ 846055 h 17"/>
                <a:gd name="T4" fmla="*/ 0 w 10"/>
                <a:gd name="T5" fmla="*/ 1166845 h 17"/>
                <a:gd name="T6" fmla="*/ 660 w 10"/>
                <a:gd name="T7" fmla="*/ 1416923 h 17"/>
                <a:gd name="T8" fmla="*/ 409 w 10"/>
                <a:gd name="T9" fmla="*/ 0 h 17"/>
                <a:gd name="T10" fmla="*/ 0 w 10"/>
                <a:gd name="T11" fmla="*/ 0 h 17"/>
                <a:gd name="T12" fmla="*/ 0 60000 65536"/>
                <a:gd name="T13" fmla="*/ 0 60000 65536"/>
                <a:gd name="T14" fmla="*/ 0 60000 65536"/>
                <a:gd name="T15" fmla="*/ 0 60000 65536"/>
                <a:gd name="T16" fmla="*/ 0 60000 65536"/>
                <a:gd name="T17" fmla="*/ 0 60000 65536"/>
                <a:gd name="T18" fmla="*/ 0 w 10"/>
                <a:gd name="T19" fmla="*/ 0 h 17"/>
                <a:gd name="T20" fmla="*/ 10 w 1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0" h="17">
                  <a:moveTo>
                    <a:pt x="0" y="0"/>
                  </a:moveTo>
                  <a:lnTo>
                    <a:pt x="7" y="10"/>
                  </a:lnTo>
                  <a:lnTo>
                    <a:pt x="0" y="14"/>
                  </a:lnTo>
                  <a:lnTo>
                    <a:pt x="10" y="17"/>
                  </a:lnTo>
                  <a:lnTo>
                    <a:pt x="5" y="0"/>
                  </a:lnTo>
                  <a:lnTo>
                    <a:pt x="0" y="0"/>
                  </a:lnTo>
                  <a:close/>
                </a:path>
              </a:pathLst>
            </a:custGeom>
            <a:solidFill>
              <a:srgbClr val="E1E1E1"/>
            </a:solidFill>
            <a:ln w="3175">
              <a:solidFill>
                <a:srgbClr val="000000"/>
              </a:solidFill>
              <a:round/>
              <a:headEnd/>
              <a:tailEnd/>
            </a:ln>
          </p:spPr>
          <p:txBody>
            <a:bodyPr/>
            <a:lstStyle/>
            <a:p>
              <a:endParaRPr lang="en-US"/>
            </a:p>
          </p:txBody>
        </p:sp>
        <p:sp>
          <p:nvSpPr>
            <p:cNvPr id="41234" name="Freeform 4096"/>
            <p:cNvSpPr>
              <a:spLocks/>
            </p:cNvSpPr>
            <p:nvPr/>
          </p:nvSpPr>
          <p:spPr bwMode="auto">
            <a:xfrm>
              <a:off x="1104" y="2709"/>
              <a:ext cx="5" cy="3"/>
            </a:xfrm>
            <a:custGeom>
              <a:avLst/>
              <a:gdLst>
                <a:gd name="T0" fmla="*/ 5 w 5"/>
                <a:gd name="T1" fmla="*/ 0 h 2"/>
                <a:gd name="T2" fmla="*/ 0 w 5"/>
                <a:gd name="T3" fmla="*/ 136216566 h 2"/>
                <a:gd name="T4" fmla="*/ 0 w 5"/>
                <a:gd name="T5" fmla="*/ 0 h 2"/>
                <a:gd name="T6" fmla="*/ 5 w 5"/>
                <a:gd name="T7" fmla="*/ 0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0"/>
                  </a:moveTo>
                  <a:lnTo>
                    <a:pt x="0" y="2"/>
                  </a:lnTo>
                  <a:lnTo>
                    <a:pt x="0" y="0"/>
                  </a:lnTo>
                  <a:lnTo>
                    <a:pt x="5" y="0"/>
                  </a:lnTo>
                  <a:close/>
                </a:path>
              </a:pathLst>
            </a:custGeom>
            <a:solidFill>
              <a:srgbClr val="E1E1E1"/>
            </a:solidFill>
            <a:ln w="3175">
              <a:solidFill>
                <a:srgbClr val="000000"/>
              </a:solidFill>
              <a:round/>
              <a:headEnd/>
              <a:tailEnd/>
            </a:ln>
          </p:spPr>
          <p:txBody>
            <a:bodyPr/>
            <a:lstStyle/>
            <a:p>
              <a:endParaRPr lang="en-US"/>
            </a:p>
          </p:txBody>
        </p:sp>
        <p:sp>
          <p:nvSpPr>
            <p:cNvPr id="41235" name="Freeform 4097"/>
            <p:cNvSpPr>
              <a:spLocks/>
            </p:cNvSpPr>
            <p:nvPr/>
          </p:nvSpPr>
          <p:spPr bwMode="auto">
            <a:xfrm>
              <a:off x="918" y="2660"/>
              <a:ext cx="8" cy="2"/>
            </a:xfrm>
            <a:custGeom>
              <a:avLst/>
              <a:gdLst>
                <a:gd name="T0" fmla="*/ 2351 w 7"/>
                <a:gd name="T1" fmla="*/ 2 h 2"/>
                <a:gd name="T2" fmla="*/ 1800 w 7"/>
                <a:gd name="T3" fmla="*/ 2 h 2"/>
                <a:gd name="T4" fmla="*/ 0 w 7"/>
                <a:gd name="T5" fmla="*/ 0 h 2"/>
                <a:gd name="T6" fmla="*/ 2351 w 7"/>
                <a:gd name="T7" fmla="*/ 2 h 2"/>
                <a:gd name="T8" fmla="*/ 0 60000 65536"/>
                <a:gd name="T9" fmla="*/ 0 60000 65536"/>
                <a:gd name="T10" fmla="*/ 0 60000 65536"/>
                <a:gd name="T11" fmla="*/ 0 60000 65536"/>
                <a:gd name="T12" fmla="*/ 0 w 7"/>
                <a:gd name="T13" fmla="*/ 0 h 2"/>
                <a:gd name="T14" fmla="*/ 7 w 7"/>
                <a:gd name="T15" fmla="*/ 2 h 2"/>
              </a:gdLst>
              <a:ahLst/>
              <a:cxnLst>
                <a:cxn ang="T8">
                  <a:pos x="T0" y="T1"/>
                </a:cxn>
                <a:cxn ang="T9">
                  <a:pos x="T2" y="T3"/>
                </a:cxn>
                <a:cxn ang="T10">
                  <a:pos x="T4" y="T5"/>
                </a:cxn>
                <a:cxn ang="T11">
                  <a:pos x="T6" y="T7"/>
                </a:cxn>
              </a:cxnLst>
              <a:rect l="T12" t="T13" r="T14" b="T15"/>
              <a:pathLst>
                <a:path w="7" h="2">
                  <a:moveTo>
                    <a:pt x="7" y="2"/>
                  </a:moveTo>
                  <a:lnTo>
                    <a:pt x="5" y="2"/>
                  </a:lnTo>
                  <a:lnTo>
                    <a:pt x="0" y="0"/>
                  </a:lnTo>
                  <a:lnTo>
                    <a:pt x="7" y="2"/>
                  </a:lnTo>
                  <a:close/>
                </a:path>
              </a:pathLst>
            </a:custGeom>
            <a:solidFill>
              <a:srgbClr val="E1E1E1"/>
            </a:solidFill>
            <a:ln w="3175">
              <a:solidFill>
                <a:srgbClr val="000000"/>
              </a:solidFill>
              <a:round/>
              <a:headEnd/>
              <a:tailEnd/>
            </a:ln>
          </p:spPr>
          <p:txBody>
            <a:bodyPr/>
            <a:lstStyle/>
            <a:p>
              <a:endParaRPr lang="en-US"/>
            </a:p>
          </p:txBody>
        </p:sp>
        <p:sp>
          <p:nvSpPr>
            <p:cNvPr id="41236" name="Freeform 4098"/>
            <p:cNvSpPr>
              <a:spLocks/>
            </p:cNvSpPr>
            <p:nvPr/>
          </p:nvSpPr>
          <p:spPr bwMode="auto">
            <a:xfrm>
              <a:off x="1084" y="2647"/>
              <a:ext cx="230" cy="408"/>
            </a:xfrm>
            <a:custGeom>
              <a:avLst/>
              <a:gdLst>
                <a:gd name="T0" fmla="*/ 25361 w 206"/>
                <a:gd name="T1" fmla="*/ 3338275 h 329"/>
                <a:gd name="T2" fmla="*/ 25652 w 206"/>
                <a:gd name="T3" fmla="*/ 3739766 h 329"/>
                <a:gd name="T4" fmla="*/ 25361 w 206"/>
                <a:gd name="T5" fmla="*/ 3955510 h 329"/>
                <a:gd name="T6" fmla="*/ 24756 w 206"/>
                <a:gd name="T7" fmla="*/ 4137130 h 329"/>
                <a:gd name="T8" fmla="*/ 23859 w 206"/>
                <a:gd name="T9" fmla="*/ 4269014 h 329"/>
                <a:gd name="T10" fmla="*/ 21862 w 206"/>
                <a:gd name="T11" fmla="*/ 4009183 h 329"/>
                <a:gd name="T12" fmla="*/ 18222 w 206"/>
                <a:gd name="T13" fmla="*/ 3827684 h 329"/>
                <a:gd name="T14" fmla="*/ 14911 w 206"/>
                <a:gd name="T15" fmla="*/ 3609766 h 329"/>
                <a:gd name="T16" fmla="*/ 11216 w 206"/>
                <a:gd name="T17" fmla="*/ 3277868 h 329"/>
                <a:gd name="T18" fmla="*/ 9983 w 206"/>
                <a:gd name="T19" fmla="*/ 2874036 h 329"/>
                <a:gd name="T20" fmla="*/ 7697 w 206"/>
                <a:gd name="T21" fmla="*/ 2488075 h 329"/>
                <a:gd name="T22" fmla="*/ 5754 w 206"/>
                <a:gd name="T23" fmla="*/ 2170669 h 329"/>
                <a:gd name="T24" fmla="*/ 4160 w 206"/>
                <a:gd name="T25" fmla="*/ 1819511 h 329"/>
                <a:gd name="T26" fmla="*/ 1911 w 206"/>
                <a:gd name="T27" fmla="*/ 1525311 h 329"/>
                <a:gd name="T28" fmla="*/ 709 w 206"/>
                <a:gd name="T29" fmla="*/ 1348594 h 329"/>
                <a:gd name="T30" fmla="*/ 884 w 206"/>
                <a:gd name="T31" fmla="*/ 917169 h 329"/>
                <a:gd name="T32" fmla="*/ 1911 w 206"/>
                <a:gd name="T33" fmla="*/ 917169 h 329"/>
                <a:gd name="T34" fmla="*/ 2134 w 206"/>
                <a:gd name="T35" fmla="*/ 1011850 h 329"/>
                <a:gd name="T36" fmla="*/ 5186 w 206"/>
                <a:gd name="T37" fmla="*/ 1079384 h 329"/>
                <a:gd name="T38" fmla="*/ 5754 w 206"/>
                <a:gd name="T39" fmla="*/ 904698 h 329"/>
                <a:gd name="T40" fmla="*/ 6180 w 206"/>
                <a:gd name="T41" fmla="*/ 739580 h 329"/>
                <a:gd name="T42" fmla="*/ 6774 w 206"/>
                <a:gd name="T43" fmla="*/ 799771 h 329"/>
                <a:gd name="T44" fmla="*/ 6945 w 206"/>
                <a:gd name="T45" fmla="*/ 701855 h 329"/>
                <a:gd name="T46" fmla="*/ 10252 w 206"/>
                <a:gd name="T47" fmla="*/ 484785 h 329"/>
                <a:gd name="T48" fmla="*/ 12049 w 206"/>
                <a:gd name="T49" fmla="*/ 252153 h 329"/>
                <a:gd name="T50" fmla="*/ 11961 w 206"/>
                <a:gd name="T51" fmla="*/ 2 h 329"/>
                <a:gd name="T52" fmla="*/ 13093 w 206"/>
                <a:gd name="T53" fmla="*/ 132212 h 329"/>
                <a:gd name="T54" fmla="*/ 15708 w 206"/>
                <a:gd name="T55" fmla="*/ 427818 h 329"/>
                <a:gd name="T56" fmla="*/ 18724 w 206"/>
                <a:gd name="T57" fmla="*/ 551769 h 329"/>
                <a:gd name="T58" fmla="*/ 22223 w 206"/>
                <a:gd name="T59" fmla="*/ 601192 h 329"/>
                <a:gd name="T60" fmla="*/ 22715 w 206"/>
                <a:gd name="T61" fmla="*/ 989892 h 329"/>
                <a:gd name="T62" fmla="*/ 20345 w 206"/>
                <a:gd name="T63" fmla="*/ 1011850 h 329"/>
                <a:gd name="T64" fmla="*/ 17321 w 206"/>
                <a:gd name="T65" fmla="*/ 1166855 h 329"/>
                <a:gd name="T66" fmla="*/ 15967 w 206"/>
                <a:gd name="T67" fmla="*/ 1525311 h 329"/>
                <a:gd name="T68" fmla="*/ 15967 w 206"/>
                <a:gd name="T69" fmla="*/ 1868804 h 329"/>
                <a:gd name="T70" fmla="*/ 16648 w 206"/>
                <a:gd name="T71" fmla="*/ 2170669 h 329"/>
                <a:gd name="T72" fmla="*/ 18724 w 206"/>
                <a:gd name="T73" fmla="*/ 2264421 h 329"/>
                <a:gd name="T74" fmla="*/ 21862 w 206"/>
                <a:gd name="T75" fmla="*/ 2208890 h 329"/>
                <a:gd name="T76" fmla="*/ 21959 w 206"/>
                <a:gd name="T77" fmla="*/ 2535636 h 329"/>
                <a:gd name="T78" fmla="*/ 25210 w 206"/>
                <a:gd name="T79" fmla="*/ 2711835 h 329"/>
                <a:gd name="T80" fmla="*/ 25652 w 206"/>
                <a:gd name="T81" fmla="*/ 2946285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6"/>
                <a:gd name="T124" fmla="*/ 0 h 329"/>
                <a:gd name="T125" fmla="*/ 206 w 206"/>
                <a:gd name="T126" fmla="*/ 329 h 3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6" h="329">
                  <a:moveTo>
                    <a:pt x="201" y="251"/>
                  </a:moveTo>
                  <a:lnTo>
                    <a:pt x="199" y="258"/>
                  </a:lnTo>
                  <a:lnTo>
                    <a:pt x="199" y="274"/>
                  </a:lnTo>
                  <a:lnTo>
                    <a:pt x="201" y="289"/>
                  </a:lnTo>
                  <a:lnTo>
                    <a:pt x="206" y="291"/>
                  </a:lnTo>
                  <a:lnTo>
                    <a:pt x="199" y="305"/>
                  </a:lnTo>
                  <a:lnTo>
                    <a:pt x="199" y="312"/>
                  </a:lnTo>
                  <a:lnTo>
                    <a:pt x="194" y="319"/>
                  </a:lnTo>
                  <a:lnTo>
                    <a:pt x="190" y="326"/>
                  </a:lnTo>
                  <a:lnTo>
                    <a:pt x="187" y="329"/>
                  </a:lnTo>
                  <a:lnTo>
                    <a:pt x="175" y="319"/>
                  </a:lnTo>
                  <a:lnTo>
                    <a:pt x="171" y="310"/>
                  </a:lnTo>
                  <a:lnTo>
                    <a:pt x="154" y="303"/>
                  </a:lnTo>
                  <a:lnTo>
                    <a:pt x="142" y="296"/>
                  </a:lnTo>
                  <a:lnTo>
                    <a:pt x="128" y="286"/>
                  </a:lnTo>
                  <a:lnTo>
                    <a:pt x="116" y="279"/>
                  </a:lnTo>
                  <a:lnTo>
                    <a:pt x="102" y="267"/>
                  </a:lnTo>
                  <a:lnTo>
                    <a:pt x="88" y="253"/>
                  </a:lnTo>
                  <a:lnTo>
                    <a:pt x="88" y="244"/>
                  </a:lnTo>
                  <a:lnTo>
                    <a:pt x="78" y="222"/>
                  </a:lnTo>
                  <a:lnTo>
                    <a:pt x="69" y="203"/>
                  </a:lnTo>
                  <a:lnTo>
                    <a:pt x="59" y="192"/>
                  </a:lnTo>
                  <a:lnTo>
                    <a:pt x="52" y="180"/>
                  </a:lnTo>
                  <a:lnTo>
                    <a:pt x="45" y="168"/>
                  </a:lnTo>
                  <a:lnTo>
                    <a:pt x="41" y="154"/>
                  </a:lnTo>
                  <a:lnTo>
                    <a:pt x="33" y="140"/>
                  </a:lnTo>
                  <a:lnTo>
                    <a:pt x="26" y="128"/>
                  </a:lnTo>
                  <a:lnTo>
                    <a:pt x="15" y="118"/>
                  </a:lnTo>
                  <a:lnTo>
                    <a:pt x="3" y="109"/>
                  </a:lnTo>
                  <a:lnTo>
                    <a:pt x="5" y="104"/>
                  </a:lnTo>
                  <a:lnTo>
                    <a:pt x="0" y="80"/>
                  </a:lnTo>
                  <a:lnTo>
                    <a:pt x="7" y="71"/>
                  </a:lnTo>
                  <a:lnTo>
                    <a:pt x="15" y="62"/>
                  </a:lnTo>
                  <a:lnTo>
                    <a:pt x="15" y="71"/>
                  </a:lnTo>
                  <a:lnTo>
                    <a:pt x="12" y="78"/>
                  </a:lnTo>
                  <a:lnTo>
                    <a:pt x="17" y="78"/>
                  </a:lnTo>
                  <a:lnTo>
                    <a:pt x="36" y="90"/>
                  </a:lnTo>
                  <a:lnTo>
                    <a:pt x="41" y="83"/>
                  </a:lnTo>
                  <a:lnTo>
                    <a:pt x="41" y="76"/>
                  </a:lnTo>
                  <a:lnTo>
                    <a:pt x="45" y="69"/>
                  </a:lnTo>
                  <a:lnTo>
                    <a:pt x="48" y="57"/>
                  </a:lnTo>
                  <a:lnTo>
                    <a:pt x="48" y="62"/>
                  </a:lnTo>
                  <a:lnTo>
                    <a:pt x="52" y="62"/>
                  </a:lnTo>
                  <a:lnTo>
                    <a:pt x="50" y="57"/>
                  </a:lnTo>
                  <a:lnTo>
                    <a:pt x="55" y="54"/>
                  </a:lnTo>
                  <a:lnTo>
                    <a:pt x="64" y="50"/>
                  </a:lnTo>
                  <a:lnTo>
                    <a:pt x="81" y="38"/>
                  </a:lnTo>
                  <a:lnTo>
                    <a:pt x="90" y="19"/>
                  </a:lnTo>
                  <a:lnTo>
                    <a:pt x="95" y="19"/>
                  </a:lnTo>
                  <a:lnTo>
                    <a:pt x="88" y="2"/>
                  </a:lnTo>
                  <a:lnTo>
                    <a:pt x="93" y="2"/>
                  </a:lnTo>
                  <a:lnTo>
                    <a:pt x="93" y="0"/>
                  </a:lnTo>
                  <a:lnTo>
                    <a:pt x="102" y="10"/>
                  </a:lnTo>
                  <a:lnTo>
                    <a:pt x="112" y="19"/>
                  </a:lnTo>
                  <a:lnTo>
                    <a:pt x="123" y="33"/>
                  </a:lnTo>
                  <a:lnTo>
                    <a:pt x="128" y="40"/>
                  </a:lnTo>
                  <a:lnTo>
                    <a:pt x="147" y="43"/>
                  </a:lnTo>
                  <a:lnTo>
                    <a:pt x="159" y="43"/>
                  </a:lnTo>
                  <a:lnTo>
                    <a:pt x="175" y="47"/>
                  </a:lnTo>
                  <a:lnTo>
                    <a:pt x="168" y="69"/>
                  </a:lnTo>
                  <a:lnTo>
                    <a:pt x="178" y="76"/>
                  </a:lnTo>
                  <a:lnTo>
                    <a:pt x="173" y="76"/>
                  </a:lnTo>
                  <a:lnTo>
                    <a:pt x="159" y="78"/>
                  </a:lnTo>
                  <a:lnTo>
                    <a:pt x="147" y="85"/>
                  </a:lnTo>
                  <a:lnTo>
                    <a:pt x="135" y="90"/>
                  </a:lnTo>
                  <a:lnTo>
                    <a:pt x="130" y="104"/>
                  </a:lnTo>
                  <a:lnTo>
                    <a:pt x="126" y="118"/>
                  </a:lnTo>
                  <a:lnTo>
                    <a:pt x="119" y="132"/>
                  </a:lnTo>
                  <a:lnTo>
                    <a:pt x="126" y="144"/>
                  </a:lnTo>
                  <a:lnTo>
                    <a:pt x="130" y="158"/>
                  </a:lnTo>
                  <a:lnTo>
                    <a:pt x="130" y="168"/>
                  </a:lnTo>
                  <a:lnTo>
                    <a:pt x="138" y="168"/>
                  </a:lnTo>
                  <a:lnTo>
                    <a:pt x="147" y="175"/>
                  </a:lnTo>
                  <a:lnTo>
                    <a:pt x="159" y="180"/>
                  </a:lnTo>
                  <a:lnTo>
                    <a:pt x="171" y="170"/>
                  </a:lnTo>
                  <a:lnTo>
                    <a:pt x="171" y="184"/>
                  </a:lnTo>
                  <a:lnTo>
                    <a:pt x="173" y="196"/>
                  </a:lnTo>
                  <a:lnTo>
                    <a:pt x="190" y="196"/>
                  </a:lnTo>
                  <a:lnTo>
                    <a:pt x="197" y="210"/>
                  </a:lnTo>
                  <a:lnTo>
                    <a:pt x="206" y="222"/>
                  </a:lnTo>
                  <a:lnTo>
                    <a:pt x="201" y="227"/>
                  </a:lnTo>
                  <a:lnTo>
                    <a:pt x="201" y="251"/>
                  </a:lnTo>
                  <a:close/>
                </a:path>
              </a:pathLst>
            </a:custGeom>
            <a:solidFill>
              <a:srgbClr val="E1E1E1"/>
            </a:solidFill>
            <a:ln w="3175">
              <a:solidFill>
                <a:srgbClr val="000000"/>
              </a:solidFill>
              <a:round/>
              <a:headEnd/>
              <a:tailEnd/>
            </a:ln>
          </p:spPr>
          <p:txBody>
            <a:bodyPr/>
            <a:lstStyle/>
            <a:p>
              <a:endParaRPr lang="en-US"/>
            </a:p>
          </p:txBody>
        </p:sp>
        <p:sp>
          <p:nvSpPr>
            <p:cNvPr id="41237" name="Freeform 4099"/>
            <p:cNvSpPr>
              <a:spLocks/>
            </p:cNvSpPr>
            <p:nvPr/>
          </p:nvSpPr>
          <p:spPr bwMode="auto">
            <a:xfrm>
              <a:off x="3714" y="1474"/>
              <a:ext cx="900" cy="726"/>
            </a:xfrm>
            <a:custGeom>
              <a:avLst/>
              <a:gdLst>
                <a:gd name="T0" fmla="*/ 45087 w 804"/>
                <a:gd name="T1" fmla="*/ 5549295 h 586"/>
                <a:gd name="T2" fmla="*/ 35544 w 804"/>
                <a:gd name="T3" fmla="*/ 5574312 h 586"/>
                <a:gd name="T4" fmla="*/ 28510 w 804"/>
                <a:gd name="T5" fmla="*/ 5286991 h 586"/>
                <a:gd name="T6" fmla="*/ 21569 w 804"/>
                <a:gd name="T7" fmla="*/ 5074482 h 586"/>
                <a:gd name="T8" fmla="*/ 16543 w 804"/>
                <a:gd name="T9" fmla="*/ 4560157 h 586"/>
                <a:gd name="T10" fmla="*/ 14778 w 804"/>
                <a:gd name="T11" fmla="*/ 4135638 h 586"/>
                <a:gd name="T12" fmla="*/ 12099 w 804"/>
                <a:gd name="T13" fmla="*/ 3933231 h 586"/>
                <a:gd name="T14" fmla="*/ 3494 w 804"/>
                <a:gd name="T15" fmla="*/ 3591137 h 586"/>
                <a:gd name="T16" fmla="*/ 1267 w 804"/>
                <a:gd name="T17" fmla="*/ 3219644 h 586"/>
                <a:gd name="T18" fmla="*/ 4724 w 804"/>
                <a:gd name="T19" fmla="*/ 2844561 h 586"/>
                <a:gd name="T20" fmla="*/ 10808 w 804"/>
                <a:gd name="T21" fmla="*/ 2321099 h 586"/>
                <a:gd name="T22" fmla="*/ 8303 w 804"/>
                <a:gd name="T23" fmla="*/ 1853264 h 586"/>
                <a:gd name="T24" fmla="*/ 11794 w 804"/>
                <a:gd name="T25" fmla="*/ 1310154 h 586"/>
                <a:gd name="T26" fmla="*/ 17927 w 804"/>
                <a:gd name="T27" fmla="*/ 938867 h 586"/>
                <a:gd name="T28" fmla="*/ 24971 w 804"/>
                <a:gd name="T29" fmla="*/ 1207422 h 586"/>
                <a:gd name="T30" fmla="*/ 34257 w 804"/>
                <a:gd name="T31" fmla="*/ 1822053 h 586"/>
                <a:gd name="T32" fmla="*/ 46771 w 804"/>
                <a:gd name="T33" fmla="*/ 2321099 h 586"/>
                <a:gd name="T34" fmla="*/ 58863 w 804"/>
                <a:gd name="T35" fmla="*/ 2471256 h 586"/>
                <a:gd name="T36" fmla="*/ 68382 w 804"/>
                <a:gd name="T37" fmla="*/ 2401960 h 586"/>
                <a:gd name="T38" fmla="*/ 72782 w 804"/>
                <a:gd name="T39" fmla="*/ 1785341 h 586"/>
                <a:gd name="T40" fmla="*/ 82555 w 804"/>
                <a:gd name="T41" fmla="*/ 1462092 h 586"/>
                <a:gd name="T42" fmla="*/ 79247 w 804"/>
                <a:gd name="T43" fmla="*/ 1207422 h 586"/>
                <a:gd name="T44" fmla="*/ 75144 w 804"/>
                <a:gd name="T45" fmla="*/ 768879 h 586"/>
                <a:gd name="T46" fmla="*/ 77594 w 804"/>
                <a:gd name="T47" fmla="*/ 171626 h 586"/>
                <a:gd name="T48" fmla="*/ 87922 w 804"/>
                <a:gd name="T49" fmla="*/ 158185 h 586"/>
                <a:gd name="T50" fmla="*/ 98420 w 804"/>
                <a:gd name="T51" fmla="*/ 846687 h 586"/>
                <a:gd name="T52" fmla="*/ 112977 w 804"/>
                <a:gd name="T53" fmla="*/ 1087716 h 586"/>
                <a:gd name="T54" fmla="*/ 111636 w 804"/>
                <a:gd name="T55" fmla="*/ 1873504 h 586"/>
                <a:gd name="T56" fmla="*/ 111934 w 804"/>
                <a:gd name="T57" fmla="*/ 2257356 h 586"/>
                <a:gd name="T58" fmla="*/ 108210 w 804"/>
                <a:gd name="T59" fmla="*/ 2552697 h 586"/>
                <a:gd name="T60" fmla="*/ 102453 w 804"/>
                <a:gd name="T61" fmla="*/ 3059359 h 586"/>
                <a:gd name="T62" fmla="*/ 99421 w 804"/>
                <a:gd name="T63" fmla="*/ 2796656 h 586"/>
                <a:gd name="T64" fmla="*/ 93348 w 804"/>
                <a:gd name="T65" fmla="*/ 3113968 h 586"/>
                <a:gd name="T66" fmla="*/ 98781 w 804"/>
                <a:gd name="T67" fmla="*/ 3488227 h 586"/>
                <a:gd name="T68" fmla="*/ 103153 w 804"/>
                <a:gd name="T69" fmla="*/ 3615429 h 586"/>
                <a:gd name="T70" fmla="*/ 103153 w 804"/>
                <a:gd name="T71" fmla="*/ 4231261 h 586"/>
                <a:gd name="T72" fmla="*/ 105494 w 804"/>
                <a:gd name="T73" fmla="*/ 4695788 h 586"/>
                <a:gd name="T74" fmla="*/ 107806 w 804"/>
                <a:gd name="T75" fmla="*/ 5103504 h 586"/>
                <a:gd name="T76" fmla="*/ 110576 w 804"/>
                <a:gd name="T77" fmla="*/ 5286991 h 586"/>
                <a:gd name="T78" fmla="*/ 110576 w 804"/>
                <a:gd name="T79" fmla="*/ 5485727 h 586"/>
                <a:gd name="T80" fmla="*/ 108210 w 804"/>
                <a:gd name="T81" fmla="*/ 5885678 h 586"/>
                <a:gd name="T82" fmla="*/ 108210 w 804"/>
                <a:gd name="T83" fmla="*/ 6027598 h 586"/>
                <a:gd name="T84" fmla="*/ 107278 w 804"/>
                <a:gd name="T85" fmla="*/ 6251497 h 586"/>
                <a:gd name="T86" fmla="*/ 104956 w 804"/>
                <a:gd name="T87" fmla="*/ 6494531 h 586"/>
                <a:gd name="T88" fmla="*/ 101044 w 804"/>
                <a:gd name="T89" fmla="*/ 6708053 h 586"/>
                <a:gd name="T90" fmla="*/ 98781 w 804"/>
                <a:gd name="T91" fmla="*/ 6804651 h 586"/>
                <a:gd name="T92" fmla="*/ 96232 w 804"/>
                <a:gd name="T93" fmla="*/ 6804651 h 586"/>
                <a:gd name="T94" fmla="*/ 94540 w 804"/>
                <a:gd name="T95" fmla="*/ 6945548 h 586"/>
                <a:gd name="T96" fmla="*/ 90266 w 804"/>
                <a:gd name="T97" fmla="*/ 7165341 h 586"/>
                <a:gd name="T98" fmla="*/ 87673 w 804"/>
                <a:gd name="T99" fmla="*/ 7010691 h 586"/>
                <a:gd name="T100" fmla="*/ 82923 w 804"/>
                <a:gd name="T101" fmla="*/ 6920360 h 586"/>
                <a:gd name="T102" fmla="*/ 76547 w 804"/>
                <a:gd name="T103" fmla="*/ 6747422 h 586"/>
                <a:gd name="T104" fmla="*/ 73438 w 804"/>
                <a:gd name="T105" fmla="*/ 6774679 h 586"/>
                <a:gd name="T106" fmla="*/ 70422 w 804"/>
                <a:gd name="T107" fmla="*/ 7037031 h 586"/>
                <a:gd name="T108" fmla="*/ 65612 w 804"/>
                <a:gd name="T109" fmla="*/ 6836723 h 586"/>
                <a:gd name="T110" fmla="*/ 60888 w 804"/>
                <a:gd name="T111" fmla="*/ 6455877 h 586"/>
                <a:gd name="T112" fmla="*/ 61997 w 804"/>
                <a:gd name="T113" fmla="*/ 5850687 h 586"/>
                <a:gd name="T114" fmla="*/ 55810 w 804"/>
                <a:gd name="T115" fmla="*/ 5414489 h 586"/>
                <a:gd name="T116" fmla="*/ 53110 w 804"/>
                <a:gd name="T117" fmla="*/ 5335104 h 5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04"/>
                <a:gd name="T178" fmla="*/ 0 h 586"/>
                <a:gd name="T179" fmla="*/ 804 w 804"/>
                <a:gd name="T180" fmla="*/ 586 h 5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04" h="586">
                  <a:moveTo>
                    <a:pt x="360" y="426"/>
                  </a:moveTo>
                  <a:lnTo>
                    <a:pt x="348" y="437"/>
                  </a:lnTo>
                  <a:lnTo>
                    <a:pt x="336" y="447"/>
                  </a:lnTo>
                  <a:lnTo>
                    <a:pt x="324" y="454"/>
                  </a:lnTo>
                  <a:lnTo>
                    <a:pt x="315" y="447"/>
                  </a:lnTo>
                  <a:lnTo>
                    <a:pt x="293" y="445"/>
                  </a:lnTo>
                  <a:lnTo>
                    <a:pt x="282" y="461"/>
                  </a:lnTo>
                  <a:lnTo>
                    <a:pt x="277" y="447"/>
                  </a:lnTo>
                  <a:lnTo>
                    <a:pt x="270" y="449"/>
                  </a:lnTo>
                  <a:lnTo>
                    <a:pt x="248" y="449"/>
                  </a:lnTo>
                  <a:lnTo>
                    <a:pt x="237" y="447"/>
                  </a:lnTo>
                  <a:lnTo>
                    <a:pt x="220" y="442"/>
                  </a:lnTo>
                  <a:lnTo>
                    <a:pt x="218" y="437"/>
                  </a:lnTo>
                  <a:lnTo>
                    <a:pt x="203" y="430"/>
                  </a:lnTo>
                  <a:lnTo>
                    <a:pt x="199" y="426"/>
                  </a:lnTo>
                  <a:lnTo>
                    <a:pt x="194" y="428"/>
                  </a:lnTo>
                  <a:lnTo>
                    <a:pt x="173" y="411"/>
                  </a:lnTo>
                  <a:lnTo>
                    <a:pt x="161" y="404"/>
                  </a:lnTo>
                  <a:lnTo>
                    <a:pt x="154" y="411"/>
                  </a:lnTo>
                  <a:lnTo>
                    <a:pt x="151" y="409"/>
                  </a:lnTo>
                  <a:lnTo>
                    <a:pt x="137" y="400"/>
                  </a:lnTo>
                  <a:lnTo>
                    <a:pt x="118" y="388"/>
                  </a:lnTo>
                  <a:lnTo>
                    <a:pt x="111" y="388"/>
                  </a:lnTo>
                  <a:lnTo>
                    <a:pt x="104" y="367"/>
                  </a:lnTo>
                  <a:lnTo>
                    <a:pt x="116" y="367"/>
                  </a:lnTo>
                  <a:lnTo>
                    <a:pt x="116" y="362"/>
                  </a:lnTo>
                  <a:lnTo>
                    <a:pt x="106" y="348"/>
                  </a:lnTo>
                  <a:lnTo>
                    <a:pt x="106" y="341"/>
                  </a:lnTo>
                  <a:lnTo>
                    <a:pt x="106" y="336"/>
                  </a:lnTo>
                  <a:lnTo>
                    <a:pt x="104" y="333"/>
                  </a:lnTo>
                  <a:lnTo>
                    <a:pt x="99" y="331"/>
                  </a:lnTo>
                  <a:lnTo>
                    <a:pt x="99" y="326"/>
                  </a:lnTo>
                  <a:lnTo>
                    <a:pt x="97" y="322"/>
                  </a:lnTo>
                  <a:lnTo>
                    <a:pt x="92" y="319"/>
                  </a:lnTo>
                  <a:lnTo>
                    <a:pt x="85" y="317"/>
                  </a:lnTo>
                  <a:lnTo>
                    <a:pt x="80" y="315"/>
                  </a:lnTo>
                  <a:lnTo>
                    <a:pt x="59" y="307"/>
                  </a:lnTo>
                  <a:lnTo>
                    <a:pt x="50" y="305"/>
                  </a:lnTo>
                  <a:lnTo>
                    <a:pt x="43" y="293"/>
                  </a:lnTo>
                  <a:lnTo>
                    <a:pt x="24" y="289"/>
                  </a:lnTo>
                  <a:lnTo>
                    <a:pt x="24" y="284"/>
                  </a:lnTo>
                  <a:lnTo>
                    <a:pt x="28" y="284"/>
                  </a:lnTo>
                  <a:lnTo>
                    <a:pt x="33" y="281"/>
                  </a:lnTo>
                  <a:lnTo>
                    <a:pt x="21" y="263"/>
                  </a:lnTo>
                  <a:lnTo>
                    <a:pt x="9" y="260"/>
                  </a:lnTo>
                  <a:lnTo>
                    <a:pt x="0" y="246"/>
                  </a:lnTo>
                  <a:lnTo>
                    <a:pt x="5" y="234"/>
                  </a:lnTo>
                  <a:lnTo>
                    <a:pt x="17" y="227"/>
                  </a:lnTo>
                  <a:lnTo>
                    <a:pt x="24" y="225"/>
                  </a:lnTo>
                  <a:lnTo>
                    <a:pt x="33" y="229"/>
                  </a:lnTo>
                  <a:lnTo>
                    <a:pt x="40" y="218"/>
                  </a:lnTo>
                  <a:lnTo>
                    <a:pt x="57" y="213"/>
                  </a:lnTo>
                  <a:lnTo>
                    <a:pt x="69" y="203"/>
                  </a:lnTo>
                  <a:lnTo>
                    <a:pt x="80" y="194"/>
                  </a:lnTo>
                  <a:lnTo>
                    <a:pt x="76" y="187"/>
                  </a:lnTo>
                  <a:lnTo>
                    <a:pt x="78" y="182"/>
                  </a:lnTo>
                  <a:lnTo>
                    <a:pt x="78" y="180"/>
                  </a:lnTo>
                  <a:lnTo>
                    <a:pt x="71" y="166"/>
                  </a:lnTo>
                  <a:lnTo>
                    <a:pt x="66" y="154"/>
                  </a:lnTo>
                  <a:lnTo>
                    <a:pt x="57" y="149"/>
                  </a:lnTo>
                  <a:lnTo>
                    <a:pt x="73" y="142"/>
                  </a:lnTo>
                  <a:lnTo>
                    <a:pt x="92" y="144"/>
                  </a:lnTo>
                  <a:lnTo>
                    <a:pt x="88" y="137"/>
                  </a:lnTo>
                  <a:lnTo>
                    <a:pt x="85" y="123"/>
                  </a:lnTo>
                  <a:lnTo>
                    <a:pt x="83" y="106"/>
                  </a:lnTo>
                  <a:lnTo>
                    <a:pt x="106" y="111"/>
                  </a:lnTo>
                  <a:lnTo>
                    <a:pt x="118" y="111"/>
                  </a:lnTo>
                  <a:lnTo>
                    <a:pt x="111" y="92"/>
                  </a:lnTo>
                  <a:lnTo>
                    <a:pt x="118" y="88"/>
                  </a:lnTo>
                  <a:lnTo>
                    <a:pt x="125" y="76"/>
                  </a:lnTo>
                  <a:lnTo>
                    <a:pt x="135" y="73"/>
                  </a:lnTo>
                  <a:lnTo>
                    <a:pt x="137" y="76"/>
                  </a:lnTo>
                  <a:lnTo>
                    <a:pt x="142" y="83"/>
                  </a:lnTo>
                  <a:lnTo>
                    <a:pt x="163" y="95"/>
                  </a:lnTo>
                  <a:lnTo>
                    <a:pt x="175" y="97"/>
                  </a:lnTo>
                  <a:lnTo>
                    <a:pt x="196" y="111"/>
                  </a:lnTo>
                  <a:lnTo>
                    <a:pt x="201" y="128"/>
                  </a:lnTo>
                  <a:lnTo>
                    <a:pt x="206" y="142"/>
                  </a:lnTo>
                  <a:lnTo>
                    <a:pt x="222" y="144"/>
                  </a:lnTo>
                  <a:lnTo>
                    <a:pt x="239" y="147"/>
                  </a:lnTo>
                  <a:lnTo>
                    <a:pt x="260" y="154"/>
                  </a:lnTo>
                  <a:lnTo>
                    <a:pt x="282" y="159"/>
                  </a:lnTo>
                  <a:lnTo>
                    <a:pt x="293" y="173"/>
                  </a:lnTo>
                  <a:lnTo>
                    <a:pt x="308" y="187"/>
                  </a:lnTo>
                  <a:lnTo>
                    <a:pt x="326" y="187"/>
                  </a:lnTo>
                  <a:lnTo>
                    <a:pt x="348" y="189"/>
                  </a:lnTo>
                  <a:lnTo>
                    <a:pt x="367" y="189"/>
                  </a:lnTo>
                  <a:lnTo>
                    <a:pt x="388" y="192"/>
                  </a:lnTo>
                  <a:lnTo>
                    <a:pt x="393" y="196"/>
                  </a:lnTo>
                  <a:lnTo>
                    <a:pt x="412" y="199"/>
                  </a:lnTo>
                  <a:lnTo>
                    <a:pt x="428" y="201"/>
                  </a:lnTo>
                  <a:lnTo>
                    <a:pt x="438" y="208"/>
                  </a:lnTo>
                  <a:lnTo>
                    <a:pt x="449" y="201"/>
                  </a:lnTo>
                  <a:lnTo>
                    <a:pt x="459" y="194"/>
                  </a:lnTo>
                  <a:lnTo>
                    <a:pt x="478" y="194"/>
                  </a:lnTo>
                  <a:lnTo>
                    <a:pt x="494" y="192"/>
                  </a:lnTo>
                  <a:lnTo>
                    <a:pt x="506" y="182"/>
                  </a:lnTo>
                  <a:lnTo>
                    <a:pt x="520" y="170"/>
                  </a:lnTo>
                  <a:lnTo>
                    <a:pt x="511" y="161"/>
                  </a:lnTo>
                  <a:lnTo>
                    <a:pt x="509" y="144"/>
                  </a:lnTo>
                  <a:lnTo>
                    <a:pt x="530" y="151"/>
                  </a:lnTo>
                  <a:lnTo>
                    <a:pt x="542" y="142"/>
                  </a:lnTo>
                  <a:lnTo>
                    <a:pt x="556" y="140"/>
                  </a:lnTo>
                  <a:lnTo>
                    <a:pt x="561" y="128"/>
                  </a:lnTo>
                  <a:lnTo>
                    <a:pt x="577" y="118"/>
                  </a:lnTo>
                  <a:lnTo>
                    <a:pt x="601" y="118"/>
                  </a:lnTo>
                  <a:lnTo>
                    <a:pt x="596" y="109"/>
                  </a:lnTo>
                  <a:lnTo>
                    <a:pt x="565" y="95"/>
                  </a:lnTo>
                  <a:lnTo>
                    <a:pt x="558" y="99"/>
                  </a:lnTo>
                  <a:lnTo>
                    <a:pt x="554" y="97"/>
                  </a:lnTo>
                  <a:lnTo>
                    <a:pt x="537" y="99"/>
                  </a:lnTo>
                  <a:lnTo>
                    <a:pt x="525" y="92"/>
                  </a:lnTo>
                  <a:lnTo>
                    <a:pt x="530" y="90"/>
                  </a:lnTo>
                  <a:lnTo>
                    <a:pt x="528" y="76"/>
                  </a:lnTo>
                  <a:lnTo>
                    <a:pt x="525" y="62"/>
                  </a:lnTo>
                  <a:lnTo>
                    <a:pt x="546" y="66"/>
                  </a:lnTo>
                  <a:lnTo>
                    <a:pt x="556" y="54"/>
                  </a:lnTo>
                  <a:lnTo>
                    <a:pt x="554" y="43"/>
                  </a:lnTo>
                  <a:lnTo>
                    <a:pt x="551" y="21"/>
                  </a:lnTo>
                  <a:lnTo>
                    <a:pt x="542" y="14"/>
                  </a:lnTo>
                  <a:lnTo>
                    <a:pt x="535" y="12"/>
                  </a:lnTo>
                  <a:lnTo>
                    <a:pt x="544" y="2"/>
                  </a:lnTo>
                  <a:lnTo>
                    <a:pt x="563" y="2"/>
                  </a:lnTo>
                  <a:lnTo>
                    <a:pt x="580" y="0"/>
                  </a:lnTo>
                  <a:lnTo>
                    <a:pt x="615" y="12"/>
                  </a:lnTo>
                  <a:lnTo>
                    <a:pt x="632" y="24"/>
                  </a:lnTo>
                  <a:lnTo>
                    <a:pt x="643" y="36"/>
                  </a:lnTo>
                  <a:lnTo>
                    <a:pt x="660" y="47"/>
                  </a:lnTo>
                  <a:lnTo>
                    <a:pt x="674" y="59"/>
                  </a:lnTo>
                  <a:lnTo>
                    <a:pt x="688" y="69"/>
                  </a:lnTo>
                  <a:lnTo>
                    <a:pt x="714" y="73"/>
                  </a:lnTo>
                  <a:lnTo>
                    <a:pt x="729" y="80"/>
                  </a:lnTo>
                  <a:lnTo>
                    <a:pt x="745" y="99"/>
                  </a:lnTo>
                  <a:lnTo>
                    <a:pt x="769" y="97"/>
                  </a:lnTo>
                  <a:lnTo>
                    <a:pt x="790" y="88"/>
                  </a:lnTo>
                  <a:lnTo>
                    <a:pt x="797" y="104"/>
                  </a:lnTo>
                  <a:lnTo>
                    <a:pt x="802" y="125"/>
                  </a:lnTo>
                  <a:lnTo>
                    <a:pt x="804" y="147"/>
                  </a:lnTo>
                  <a:lnTo>
                    <a:pt x="785" y="142"/>
                  </a:lnTo>
                  <a:lnTo>
                    <a:pt x="781" y="151"/>
                  </a:lnTo>
                  <a:lnTo>
                    <a:pt x="792" y="168"/>
                  </a:lnTo>
                  <a:lnTo>
                    <a:pt x="802" y="182"/>
                  </a:lnTo>
                  <a:lnTo>
                    <a:pt x="797" y="187"/>
                  </a:lnTo>
                  <a:lnTo>
                    <a:pt x="800" y="192"/>
                  </a:lnTo>
                  <a:lnTo>
                    <a:pt x="783" y="182"/>
                  </a:lnTo>
                  <a:lnTo>
                    <a:pt x="783" y="192"/>
                  </a:lnTo>
                  <a:lnTo>
                    <a:pt x="774" y="199"/>
                  </a:lnTo>
                  <a:lnTo>
                    <a:pt x="769" y="201"/>
                  </a:lnTo>
                  <a:lnTo>
                    <a:pt x="774" y="211"/>
                  </a:lnTo>
                  <a:lnTo>
                    <a:pt x="757" y="206"/>
                  </a:lnTo>
                  <a:lnTo>
                    <a:pt x="750" y="208"/>
                  </a:lnTo>
                  <a:lnTo>
                    <a:pt x="743" y="225"/>
                  </a:lnTo>
                  <a:lnTo>
                    <a:pt x="733" y="234"/>
                  </a:lnTo>
                  <a:lnTo>
                    <a:pt x="726" y="237"/>
                  </a:lnTo>
                  <a:lnTo>
                    <a:pt x="717" y="246"/>
                  </a:lnTo>
                  <a:lnTo>
                    <a:pt x="707" y="251"/>
                  </a:lnTo>
                  <a:lnTo>
                    <a:pt x="695" y="255"/>
                  </a:lnTo>
                  <a:lnTo>
                    <a:pt x="703" y="246"/>
                  </a:lnTo>
                  <a:lnTo>
                    <a:pt x="693" y="241"/>
                  </a:lnTo>
                  <a:lnTo>
                    <a:pt x="695" y="225"/>
                  </a:lnTo>
                  <a:lnTo>
                    <a:pt x="688" y="220"/>
                  </a:lnTo>
                  <a:lnTo>
                    <a:pt x="679" y="222"/>
                  </a:lnTo>
                  <a:lnTo>
                    <a:pt x="672" y="234"/>
                  </a:lnTo>
                  <a:lnTo>
                    <a:pt x="662" y="246"/>
                  </a:lnTo>
                  <a:lnTo>
                    <a:pt x="653" y="251"/>
                  </a:lnTo>
                  <a:lnTo>
                    <a:pt x="646" y="253"/>
                  </a:lnTo>
                  <a:lnTo>
                    <a:pt x="651" y="265"/>
                  </a:lnTo>
                  <a:lnTo>
                    <a:pt x="672" y="270"/>
                  </a:lnTo>
                  <a:lnTo>
                    <a:pt x="679" y="284"/>
                  </a:lnTo>
                  <a:lnTo>
                    <a:pt x="691" y="281"/>
                  </a:lnTo>
                  <a:lnTo>
                    <a:pt x="703" y="272"/>
                  </a:lnTo>
                  <a:lnTo>
                    <a:pt x="722" y="281"/>
                  </a:lnTo>
                  <a:lnTo>
                    <a:pt x="731" y="281"/>
                  </a:lnTo>
                  <a:lnTo>
                    <a:pt x="731" y="291"/>
                  </a:lnTo>
                  <a:lnTo>
                    <a:pt x="722" y="291"/>
                  </a:lnTo>
                  <a:lnTo>
                    <a:pt x="712" y="296"/>
                  </a:lnTo>
                  <a:lnTo>
                    <a:pt x="707" y="305"/>
                  </a:lnTo>
                  <a:lnTo>
                    <a:pt x="705" y="310"/>
                  </a:lnTo>
                  <a:lnTo>
                    <a:pt x="700" y="329"/>
                  </a:lnTo>
                  <a:lnTo>
                    <a:pt x="722" y="341"/>
                  </a:lnTo>
                  <a:lnTo>
                    <a:pt x="733" y="355"/>
                  </a:lnTo>
                  <a:lnTo>
                    <a:pt x="743" y="367"/>
                  </a:lnTo>
                  <a:lnTo>
                    <a:pt x="759" y="383"/>
                  </a:lnTo>
                  <a:lnTo>
                    <a:pt x="736" y="376"/>
                  </a:lnTo>
                  <a:lnTo>
                    <a:pt x="738" y="378"/>
                  </a:lnTo>
                  <a:lnTo>
                    <a:pt x="752" y="388"/>
                  </a:lnTo>
                  <a:lnTo>
                    <a:pt x="766" y="395"/>
                  </a:lnTo>
                  <a:lnTo>
                    <a:pt x="752" y="407"/>
                  </a:lnTo>
                  <a:lnTo>
                    <a:pt x="745" y="409"/>
                  </a:lnTo>
                  <a:lnTo>
                    <a:pt x="755" y="411"/>
                  </a:lnTo>
                  <a:lnTo>
                    <a:pt x="766" y="409"/>
                  </a:lnTo>
                  <a:lnTo>
                    <a:pt x="776" y="414"/>
                  </a:lnTo>
                  <a:lnTo>
                    <a:pt x="769" y="423"/>
                  </a:lnTo>
                  <a:lnTo>
                    <a:pt x="776" y="423"/>
                  </a:lnTo>
                  <a:lnTo>
                    <a:pt x="774" y="426"/>
                  </a:lnTo>
                  <a:lnTo>
                    <a:pt x="769" y="430"/>
                  </a:lnTo>
                  <a:lnTo>
                    <a:pt x="771" y="430"/>
                  </a:lnTo>
                  <a:lnTo>
                    <a:pt x="774" y="435"/>
                  </a:lnTo>
                  <a:lnTo>
                    <a:pt x="769" y="435"/>
                  </a:lnTo>
                  <a:lnTo>
                    <a:pt x="774" y="442"/>
                  </a:lnTo>
                  <a:lnTo>
                    <a:pt x="771" y="442"/>
                  </a:lnTo>
                  <a:lnTo>
                    <a:pt x="762" y="447"/>
                  </a:lnTo>
                  <a:lnTo>
                    <a:pt x="766" y="454"/>
                  </a:lnTo>
                  <a:lnTo>
                    <a:pt x="762" y="461"/>
                  </a:lnTo>
                  <a:lnTo>
                    <a:pt x="757" y="475"/>
                  </a:lnTo>
                  <a:lnTo>
                    <a:pt x="755" y="475"/>
                  </a:lnTo>
                  <a:lnTo>
                    <a:pt x="759" y="480"/>
                  </a:lnTo>
                  <a:lnTo>
                    <a:pt x="752" y="482"/>
                  </a:lnTo>
                  <a:lnTo>
                    <a:pt x="750" y="482"/>
                  </a:lnTo>
                  <a:lnTo>
                    <a:pt x="757" y="485"/>
                  </a:lnTo>
                  <a:lnTo>
                    <a:pt x="757" y="494"/>
                  </a:lnTo>
                  <a:lnTo>
                    <a:pt x="755" y="494"/>
                  </a:lnTo>
                  <a:lnTo>
                    <a:pt x="755" y="497"/>
                  </a:lnTo>
                  <a:lnTo>
                    <a:pt x="750" y="501"/>
                  </a:lnTo>
                  <a:lnTo>
                    <a:pt x="750" y="504"/>
                  </a:lnTo>
                  <a:lnTo>
                    <a:pt x="748" y="508"/>
                  </a:lnTo>
                  <a:lnTo>
                    <a:pt x="740" y="511"/>
                  </a:lnTo>
                  <a:lnTo>
                    <a:pt x="738" y="513"/>
                  </a:lnTo>
                  <a:lnTo>
                    <a:pt x="738" y="518"/>
                  </a:lnTo>
                  <a:lnTo>
                    <a:pt x="733" y="523"/>
                  </a:lnTo>
                  <a:lnTo>
                    <a:pt x="722" y="532"/>
                  </a:lnTo>
                  <a:lnTo>
                    <a:pt x="719" y="539"/>
                  </a:lnTo>
                  <a:lnTo>
                    <a:pt x="710" y="541"/>
                  </a:lnTo>
                  <a:lnTo>
                    <a:pt x="707" y="541"/>
                  </a:lnTo>
                  <a:lnTo>
                    <a:pt x="705" y="541"/>
                  </a:lnTo>
                  <a:lnTo>
                    <a:pt x="698" y="544"/>
                  </a:lnTo>
                  <a:lnTo>
                    <a:pt x="695" y="541"/>
                  </a:lnTo>
                  <a:lnTo>
                    <a:pt x="691" y="546"/>
                  </a:lnTo>
                  <a:lnTo>
                    <a:pt x="691" y="549"/>
                  </a:lnTo>
                  <a:lnTo>
                    <a:pt x="684" y="549"/>
                  </a:lnTo>
                  <a:lnTo>
                    <a:pt x="677" y="537"/>
                  </a:lnTo>
                  <a:lnTo>
                    <a:pt x="674" y="541"/>
                  </a:lnTo>
                  <a:lnTo>
                    <a:pt x="677" y="553"/>
                  </a:lnTo>
                  <a:lnTo>
                    <a:pt x="672" y="549"/>
                  </a:lnTo>
                  <a:lnTo>
                    <a:pt x="674" y="556"/>
                  </a:lnTo>
                  <a:lnTo>
                    <a:pt x="669" y="553"/>
                  </a:lnTo>
                  <a:lnTo>
                    <a:pt x="665" y="560"/>
                  </a:lnTo>
                  <a:lnTo>
                    <a:pt x="660" y="556"/>
                  </a:lnTo>
                  <a:lnTo>
                    <a:pt x="660" y="560"/>
                  </a:lnTo>
                  <a:lnTo>
                    <a:pt x="655" y="560"/>
                  </a:lnTo>
                  <a:lnTo>
                    <a:pt x="643" y="565"/>
                  </a:lnTo>
                  <a:lnTo>
                    <a:pt x="636" y="567"/>
                  </a:lnTo>
                  <a:lnTo>
                    <a:pt x="632" y="567"/>
                  </a:lnTo>
                  <a:lnTo>
                    <a:pt x="632" y="577"/>
                  </a:lnTo>
                  <a:lnTo>
                    <a:pt x="636" y="586"/>
                  </a:lnTo>
                  <a:lnTo>
                    <a:pt x="627" y="584"/>
                  </a:lnTo>
                  <a:lnTo>
                    <a:pt x="625" y="567"/>
                  </a:lnTo>
                  <a:lnTo>
                    <a:pt x="620" y="563"/>
                  </a:lnTo>
                  <a:lnTo>
                    <a:pt x="613" y="565"/>
                  </a:lnTo>
                  <a:lnTo>
                    <a:pt x="608" y="560"/>
                  </a:lnTo>
                  <a:lnTo>
                    <a:pt x="601" y="560"/>
                  </a:lnTo>
                  <a:lnTo>
                    <a:pt x="594" y="565"/>
                  </a:lnTo>
                  <a:lnTo>
                    <a:pt x="580" y="558"/>
                  </a:lnTo>
                  <a:lnTo>
                    <a:pt x="572" y="553"/>
                  </a:lnTo>
                  <a:lnTo>
                    <a:pt x="570" y="541"/>
                  </a:lnTo>
                  <a:lnTo>
                    <a:pt x="551" y="534"/>
                  </a:lnTo>
                  <a:lnTo>
                    <a:pt x="544" y="532"/>
                  </a:lnTo>
                  <a:lnTo>
                    <a:pt x="535" y="544"/>
                  </a:lnTo>
                  <a:lnTo>
                    <a:pt x="530" y="544"/>
                  </a:lnTo>
                  <a:lnTo>
                    <a:pt x="528" y="544"/>
                  </a:lnTo>
                  <a:lnTo>
                    <a:pt x="523" y="544"/>
                  </a:lnTo>
                  <a:lnTo>
                    <a:pt x="518" y="544"/>
                  </a:lnTo>
                  <a:lnTo>
                    <a:pt x="513" y="546"/>
                  </a:lnTo>
                  <a:lnTo>
                    <a:pt x="506" y="544"/>
                  </a:lnTo>
                  <a:lnTo>
                    <a:pt x="502" y="549"/>
                  </a:lnTo>
                  <a:lnTo>
                    <a:pt x="494" y="549"/>
                  </a:lnTo>
                  <a:lnTo>
                    <a:pt x="497" y="570"/>
                  </a:lnTo>
                  <a:lnTo>
                    <a:pt x="492" y="567"/>
                  </a:lnTo>
                  <a:lnTo>
                    <a:pt x="490" y="565"/>
                  </a:lnTo>
                  <a:lnTo>
                    <a:pt x="485" y="560"/>
                  </a:lnTo>
                  <a:lnTo>
                    <a:pt x="473" y="565"/>
                  </a:lnTo>
                  <a:lnTo>
                    <a:pt x="466" y="553"/>
                  </a:lnTo>
                  <a:lnTo>
                    <a:pt x="459" y="551"/>
                  </a:lnTo>
                  <a:lnTo>
                    <a:pt x="459" y="537"/>
                  </a:lnTo>
                  <a:lnTo>
                    <a:pt x="449" y="532"/>
                  </a:lnTo>
                  <a:lnTo>
                    <a:pt x="445" y="520"/>
                  </a:lnTo>
                  <a:lnTo>
                    <a:pt x="445" y="518"/>
                  </a:lnTo>
                  <a:lnTo>
                    <a:pt x="426" y="520"/>
                  </a:lnTo>
                  <a:lnTo>
                    <a:pt x="426" y="513"/>
                  </a:lnTo>
                  <a:lnTo>
                    <a:pt x="426" y="506"/>
                  </a:lnTo>
                  <a:lnTo>
                    <a:pt x="433" y="492"/>
                  </a:lnTo>
                  <a:lnTo>
                    <a:pt x="435" y="485"/>
                  </a:lnTo>
                  <a:lnTo>
                    <a:pt x="433" y="471"/>
                  </a:lnTo>
                  <a:lnTo>
                    <a:pt x="431" y="456"/>
                  </a:lnTo>
                  <a:lnTo>
                    <a:pt x="423" y="452"/>
                  </a:lnTo>
                  <a:lnTo>
                    <a:pt x="409" y="437"/>
                  </a:lnTo>
                  <a:lnTo>
                    <a:pt x="407" y="445"/>
                  </a:lnTo>
                  <a:lnTo>
                    <a:pt x="390" y="437"/>
                  </a:lnTo>
                  <a:lnTo>
                    <a:pt x="390" y="430"/>
                  </a:lnTo>
                  <a:lnTo>
                    <a:pt x="386" y="430"/>
                  </a:lnTo>
                  <a:lnTo>
                    <a:pt x="388" y="426"/>
                  </a:lnTo>
                  <a:lnTo>
                    <a:pt x="379" y="423"/>
                  </a:lnTo>
                  <a:lnTo>
                    <a:pt x="371" y="430"/>
                  </a:lnTo>
                  <a:lnTo>
                    <a:pt x="360" y="426"/>
                  </a:lnTo>
                  <a:close/>
                </a:path>
              </a:pathLst>
            </a:custGeom>
            <a:solidFill>
              <a:srgbClr val="E1E1E1"/>
            </a:solidFill>
            <a:ln w="3175">
              <a:solidFill>
                <a:srgbClr val="000000"/>
              </a:solidFill>
              <a:round/>
              <a:headEnd/>
              <a:tailEnd/>
            </a:ln>
          </p:spPr>
          <p:txBody>
            <a:bodyPr/>
            <a:lstStyle/>
            <a:p>
              <a:endParaRPr lang="en-US"/>
            </a:p>
          </p:txBody>
        </p:sp>
        <p:sp>
          <p:nvSpPr>
            <p:cNvPr id="41238" name="Freeform 4100"/>
            <p:cNvSpPr>
              <a:spLocks/>
            </p:cNvSpPr>
            <p:nvPr/>
          </p:nvSpPr>
          <p:spPr bwMode="auto">
            <a:xfrm>
              <a:off x="4400" y="2205"/>
              <a:ext cx="39" cy="39"/>
            </a:xfrm>
            <a:custGeom>
              <a:avLst/>
              <a:gdLst>
                <a:gd name="T0" fmla="*/ 3064 w 35"/>
                <a:gd name="T1" fmla="*/ 0 h 31"/>
                <a:gd name="T2" fmla="*/ 1365 w 35"/>
                <a:gd name="T3" fmla="*/ 60425 h 31"/>
                <a:gd name="T4" fmla="*/ 0 w 35"/>
                <a:gd name="T5" fmla="*/ 239574 h 31"/>
                <a:gd name="T6" fmla="*/ 2 w 35"/>
                <a:gd name="T7" fmla="*/ 573320 h 31"/>
                <a:gd name="T8" fmla="*/ 1695 w 35"/>
                <a:gd name="T9" fmla="*/ 755015 h 31"/>
                <a:gd name="T10" fmla="*/ 2215 w 35"/>
                <a:gd name="T11" fmla="*/ 667301 h 31"/>
                <a:gd name="T12" fmla="*/ 3246 w 35"/>
                <a:gd name="T13" fmla="*/ 455716 h 31"/>
                <a:gd name="T14" fmla="*/ 4030 w 35"/>
                <a:gd name="T15" fmla="*/ 175596 h 31"/>
                <a:gd name="T16" fmla="*/ 3848 w 35"/>
                <a:gd name="T17" fmla="*/ 0 h 31"/>
                <a:gd name="T18" fmla="*/ 3064 w 3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31"/>
                <a:gd name="T32" fmla="*/ 35 w 35"/>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31">
                  <a:moveTo>
                    <a:pt x="26" y="0"/>
                  </a:moveTo>
                  <a:lnTo>
                    <a:pt x="12" y="2"/>
                  </a:lnTo>
                  <a:lnTo>
                    <a:pt x="0" y="10"/>
                  </a:lnTo>
                  <a:lnTo>
                    <a:pt x="2" y="24"/>
                  </a:lnTo>
                  <a:lnTo>
                    <a:pt x="14" y="31"/>
                  </a:lnTo>
                  <a:lnTo>
                    <a:pt x="19" y="28"/>
                  </a:lnTo>
                  <a:lnTo>
                    <a:pt x="28" y="19"/>
                  </a:lnTo>
                  <a:lnTo>
                    <a:pt x="35" y="7"/>
                  </a:lnTo>
                  <a:lnTo>
                    <a:pt x="33" y="0"/>
                  </a:lnTo>
                  <a:lnTo>
                    <a:pt x="26" y="0"/>
                  </a:lnTo>
                  <a:close/>
                </a:path>
              </a:pathLst>
            </a:custGeom>
            <a:solidFill>
              <a:srgbClr val="E1E1E1"/>
            </a:solidFill>
            <a:ln w="3175">
              <a:solidFill>
                <a:srgbClr val="000000"/>
              </a:solidFill>
              <a:round/>
              <a:headEnd/>
              <a:tailEnd/>
            </a:ln>
          </p:spPr>
          <p:txBody>
            <a:bodyPr/>
            <a:lstStyle/>
            <a:p>
              <a:endParaRPr lang="en-US"/>
            </a:p>
          </p:txBody>
        </p:sp>
        <p:sp>
          <p:nvSpPr>
            <p:cNvPr id="41239" name="Freeform 4101"/>
            <p:cNvSpPr>
              <a:spLocks/>
            </p:cNvSpPr>
            <p:nvPr/>
          </p:nvSpPr>
          <p:spPr bwMode="auto">
            <a:xfrm>
              <a:off x="4698" y="1735"/>
              <a:ext cx="148" cy="175"/>
            </a:xfrm>
            <a:custGeom>
              <a:avLst/>
              <a:gdLst>
                <a:gd name="T0" fmla="*/ 18947 w 132"/>
                <a:gd name="T1" fmla="*/ 1433725 h 141"/>
                <a:gd name="T2" fmla="*/ 18620 w 132"/>
                <a:gd name="T3" fmla="*/ 1343296 h 141"/>
                <a:gd name="T4" fmla="*/ 18620 w 132"/>
                <a:gd name="T5" fmla="*/ 1450445 h 141"/>
                <a:gd name="T6" fmla="*/ 17679 w 132"/>
                <a:gd name="T7" fmla="*/ 1521176 h 141"/>
                <a:gd name="T8" fmla="*/ 17679 w 132"/>
                <a:gd name="T9" fmla="*/ 1572344 h 141"/>
                <a:gd name="T10" fmla="*/ 16836 w 132"/>
                <a:gd name="T11" fmla="*/ 1488512 h 141"/>
                <a:gd name="T12" fmla="*/ 16159 w 132"/>
                <a:gd name="T13" fmla="*/ 1612311 h 141"/>
                <a:gd name="T14" fmla="*/ 13738 w 132"/>
                <a:gd name="T15" fmla="*/ 1612311 h 141"/>
                <a:gd name="T16" fmla="*/ 12719 w 132"/>
                <a:gd name="T17" fmla="*/ 1572344 h 141"/>
                <a:gd name="T18" fmla="*/ 11990 w 132"/>
                <a:gd name="T19" fmla="*/ 1521176 h 141"/>
                <a:gd name="T20" fmla="*/ 12719 w 132"/>
                <a:gd name="T21" fmla="*/ 1612311 h 141"/>
                <a:gd name="T22" fmla="*/ 13063 w 132"/>
                <a:gd name="T23" fmla="*/ 1667211 h 141"/>
                <a:gd name="T24" fmla="*/ 11990 w 132"/>
                <a:gd name="T25" fmla="*/ 1779446 h 141"/>
                <a:gd name="T26" fmla="*/ 11651 w 132"/>
                <a:gd name="T27" fmla="*/ 1889664 h 141"/>
                <a:gd name="T28" fmla="*/ 9978 w 132"/>
                <a:gd name="T29" fmla="*/ 1739332 h 141"/>
                <a:gd name="T30" fmla="*/ 9268 w 132"/>
                <a:gd name="T31" fmla="*/ 1572344 h 141"/>
                <a:gd name="T32" fmla="*/ 6575 w 132"/>
                <a:gd name="T33" fmla="*/ 1612311 h 141"/>
                <a:gd name="T34" fmla="*/ 3310 w 132"/>
                <a:gd name="T35" fmla="*/ 1667211 h 141"/>
                <a:gd name="T36" fmla="*/ 2633 w 132"/>
                <a:gd name="T37" fmla="*/ 1779446 h 141"/>
                <a:gd name="T38" fmla="*/ 0 w 132"/>
                <a:gd name="T39" fmla="*/ 1739332 h 141"/>
                <a:gd name="T40" fmla="*/ 2 w 132"/>
                <a:gd name="T41" fmla="*/ 1628830 h 141"/>
                <a:gd name="T42" fmla="*/ 1868 w 132"/>
                <a:gd name="T43" fmla="*/ 1521176 h 141"/>
                <a:gd name="T44" fmla="*/ 3310 w 132"/>
                <a:gd name="T45" fmla="*/ 1401291 h 141"/>
                <a:gd name="T46" fmla="*/ 5383 w 132"/>
                <a:gd name="T47" fmla="*/ 1343296 h 141"/>
                <a:gd name="T48" fmla="*/ 7954 w 132"/>
                <a:gd name="T49" fmla="*/ 1343296 h 141"/>
                <a:gd name="T50" fmla="*/ 8266 w 132"/>
                <a:gd name="T51" fmla="*/ 1401291 h 141"/>
                <a:gd name="T52" fmla="*/ 9978 w 132"/>
                <a:gd name="T53" fmla="*/ 1336857 h 141"/>
                <a:gd name="T54" fmla="*/ 9268 w 132"/>
                <a:gd name="T55" fmla="*/ 1193028 h 141"/>
                <a:gd name="T56" fmla="*/ 9024 w 132"/>
                <a:gd name="T57" fmla="*/ 1004484 h 141"/>
                <a:gd name="T58" fmla="*/ 10118 w 132"/>
                <a:gd name="T59" fmla="*/ 941593 h 141"/>
                <a:gd name="T60" fmla="*/ 10118 w 132"/>
                <a:gd name="T61" fmla="*/ 1004484 h 141"/>
                <a:gd name="T62" fmla="*/ 10928 w 132"/>
                <a:gd name="T63" fmla="*/ 1108696 h 141"/>
                <a:gd name="T64" fmla="*/ 11990 w 132"/>
                <a:gd name="T65" fmla="*/ 987510 h 141"/>
                <a:gd name="T66" fmla="*/ 13063 w 132"/>
                <a:gd name="T67" fmla="*/ 893292 h 141"/>
                <a:gd name="T68" fmla="*/ 13578 w 132"/>
                <a:gd name="T69" fmla="*/ 725113 h 141"/>
                <a:gd name="T70" fmla="*/ 13578 w 132"/>
                <a:gd name="T71" fmla="*/ 543214 h 141"/>
                <a:gd name="T72" fmla="*/ 12253 w 132"/>
                <a:gd name="T73" fmla="*/ 352641 h 141"/>
                <a:gd name="T74" fmla="*/ 11651 w 132"/>
                <a:gd name="T75" fmla="*/ 148613 h 141"/>
                <a:gd name="T76" fmla="*/ 11651 w 132"/>
                <a:gd name="T77" fmla="*/ 2 h 141"/>
                <a:gd name="T78" fmla="*/ 12719 w 132"/>
                <a:gd name="T79" fmla="*/ 96476 h 141"/>
                <a:gd name="T80" fmla="*/ 13578 w 132"/>
                <a:gd name="T81" fmla="*/ 50462 h 141"/>
                <a:gd name="T82" fmla="*/ 13063 w 132"/>
                <a:gd name="T83" fmla="*/ 2 h 141"/>
                <a:gd name="T84" fmla="*/ 11990 w 132"/>
                <a:gd name="T85" fmla="*/ 2 h 141"/>
                <a:gd name="T86" fmla="*/ 12253 w 132"/>
                <a:gd name="T87" fmla="*/ 0 h 141"/>
                <a:gd name="T88" fmla="*/ 13578 w 132"/>
                <a:gd name="T89" fmla="*/ 0 h 141"/>
                <a:gd name="T90" fmla="*/ 15768 w 132"/>
                <a:gd name="T91" fmla="*/ 211885 h 141"/>
                <a:gd name="T92" fmla="*/ 17772 w 132"/>
                <a:gd name="T93" fmla="*/ 441098 h 141"/>
                <a:gd name="T94" fmla="*/ 18068 w 132"/>
                <a:gd name="T95" fmla="*/ 725113 h 141"/>
                <a:gd name="T96" fmla="*/ 17679 w 132"/>
                <a:gd name="T97" fmla="*/ 795651 h 141"/>
                <a:gd name="T98" fmla="*/ 18947 w 132"/>
                <a:gd name="T99" fmla="*/ 1108696 h 141"/>
                <a:gd name="T100" fmla="*/ 20258 w 132"/>
                <a:gd name="T101" fmla="*/ 1336857 h 141"/>
                <a:gd name="T102" fmla="*/ 19166 w 132"/>
                <a:gd name="T103" fmla="*/ 1521176 h 141"/>
                <a:gd name="T104" fmla="*/ 18947 w 132"/>
                <a:gd name="T105" fmla="*/ 1433725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
                <a:gd name="T160" fmla="*/ 0 h 141"/>
                <a:gd name="T161" fmla="*/ 132 w 132"/>
                <a:gd name="T162" fmla="*/ 141 h 1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 h="141">
                  <a:moveTo>
                    <a:pt x="123" y="106"/>
                  </a:moveTo>
                  <a:lnTo>
                    <a:pt x="121" y="101"/>
                  </a:lnTo>
                  <a:lnTo>
                    <a:pt x="121" y="108"/>
                  </a:lnTo>
                  <a:lnTo>
                    <a:pt x="114" y="113"/>
                  </a:lnTo>
                  <a:lnTo>
                    <a:pt x="114" y="118"/>
                  </a:lnTo>
                  <a:lnTo>
                    <a:pt x="109" y="111"/>
                  </a:lnTo>
                  <a:lnTo>
                    <a:pt x="106" y="120"/>
                  </a:lnTo>
                  <a:lnTo>
                    <a:pt x="90" y="120"/>
                  </a:lnTo>
                  <a:lnTo>
                    <a:pt x="83" y="118"/>
                  </a:lnTo>
                  <a:lnTo>
                    <a:pt x="78" y="113"/>
                  </a:lnTo>
                  <a:lnTo>
                    <a:pt x="83" y="120"/>
                  </a:lnTo>
                  <a:lnTo>
                    <a:pt x="85" y="125"/>
                  </a:lnTo>
                  <a:lnTo>
                    <a:pt x="78" y="132"/>
                  </a:lnTo>
                  <a:lnTo>
                    <a:pt x="76" y="141"/>
                  </a:lnTo>
                  <a:lnTo>
                    <a:pt x="64" y="130"/>
                  </a:lnTo>
                  <a:lnTo>
                    <a:pt x="61" y="118"/>
                  </a:lnTo>
                  <a:lnTo>
                    <a:pt x="43" y="120"/>
                  </a:lnTo>
                  <a:lnTo>
                    <a:pt x="21" y="125"/>
                  </a:lnTo>
                  <a:lnTo>
                    <a:pt x="17" y="132"/>
                  </a:lnTo>
                  <a:lnTo>
                    <a:pt x="0" y="130"/>
                  </a:lnTo>
                  <a:lnTo>
                    <a:pt x="2" y="122"/>
                  </a:lnTo>
                  <a:lnTo>
                    <a:pt x="12" y="113"/>
                  </a:lnTo>
                  <a:lnTo>
                    <a:pt x="21" y="104"/>
                  </a:lnTo>
                  <a:lnTo>
                    <a:pt x="35" y="101"/>
                  </a:lnTo>
                  <a:lnTo>
                    <a:pt x="52" y="101"/>
                  </a:lnTo>
                  <a:lnTo>
                    <a:pt x="54" y="104"/>
                  </a:lnTo>
                  <a:lnTo>
                    <a:pt x="64" y="99"/>
                  </a:lnTo>
                  <a:lnTo>
                    <a:pt x="61" y="89"/>
                  </a:lnTo>
                  <a:lnTo>
                    <a:pt x="59" y="75"/>
                  </a:lnTo>
                  <a:lnTo>
                    <a:pt x="66" y="70"/>
                  </a:lnTo>
                  <a:lnTo>
                    <a:pt x="66" y="75"/>
                  </a:lnTo>
                  <a:lnTo>
                    <a:pt x="71" y="82"/>
                  </a:lnTo>
                  <a:lnTo>
                    <a:pt x="78" y="73"/>
                  </a:lnTo>
                  <a:lnTo>
                    <a:pt x="85" y="66"/>
                  </a:lnTo>
                  <a:lnTo>
                    <a:pt x="88" y="54"/>
                  </a:lnTo>
                  <a:lnTo>
                    <a:pt x="88" y="40"/>
                  </a:lnTo>
                  <a:lnTo>
                    <a:pt x="80" y="26"/>
                  </a:lnTo>
                  <a:lnTo>
                    <a:pt x="76" y="11"/>
                  </a:lnTo>
                  <a:lnTo>
                    <a:pt x="76" y="2"/>
                  </a:lnTo>
                  <a:lnTo>
                    <a:pt x="83" y="7"/>
                  </a:lnTo>
                  <a:lnTo>
                    <a:pt x="88" y="4"/>
                  </a:lnTo>
                  <a:lnTo>
                    <a:pt x="85" y="2"/>
                  </a:lnTo>
                  <a:lnTo>
                    <a:pt x="78" y="2"/>
                  </a:lnTo>
                  <a:lnTo>
                    <a:pt x="80" y="0"/>
                  </a:lnTo>
                  <a:lnTo>
                    <a:pt x="88" y="0"/>
                  </a:lnTo>
                  <a:lnTo>
                    <a:pt x="102" y="16"/>
                  </a:lnTo>
                  <a:lnTo>
                    <a:pt x="116" y="33"/>
                  </a:lnTo>
                  <a:lnTo>
                    <a:pt x="118" y="54"/>
                  </a:lnTo>
                  <a:lnTo>
                    <a:pt x="114" y="59"/>
                  </a:lnTo>
                  <a:lnTo>
                    <a:pt x="123" y="82"/>
                  </a:lnTo>
                  <a:lnTo>
                    <a:pt x="132" y="99"/>
                  </a:lnTo>
                  <a:lnTo>
                    <a:pt x="125" y="113"/>
                  </a:lnTo>
                  <a:lnTo>
                    <a:pt x="123" y="106"/>
                  </a:lnTo>
                  <a:close/>
                </a:path>
              </a:pathLst>
            </a:custGeom>
            <a:solidFill>
              <a:srgbClr val="E1E1E1"/>
            </a:solidFill>
            <a:ln w="3175">
              <a:solidFill>
                <a:srgbClr val="000000"/>
              </a:solidFill>
              <a:round/>
              <a:headEnd/>
              <a:tailEnd/>
            </a:ln>
          </p:spPr>
          <p:txBody>
            <a:bodyPr/>
            <a:lstStyle/>
            <a:p>
              <a:endParaRPr lang="en-US"/>
            </a:p>
          </p:txBody>
        </p:sp>
        <p:sp>
          <p:nvSpPr>
            <p:cNvPr id="41240" name="Freeform 4102"/>
            <p:cNvSpPr>
              <a:spLocks/>
            </p:cNvSpPr>
            <p:nvPr/>
          </p:nvSpPr>
          <p:spPr bwMode="auto">
            <a:xfrm>
              <a:off x="4751" y="1644"/>
              <a:ext cx="85" cy="91"/>
            </a:xfrm>
            <a:custGeom>
              <a:avLst/>
              <a:gdLst>
                <a:gd name="T0" fmla="*/ 8153 w 76"/>
                <a:gd name="T1" fmla="*/ 259673 h 74"/>
                <a:gd name="T2" fmla="*/ 6073 w 76"/>
                <a:gd name="T3" fmla="*/ 234776 h 74"/>
                <a:gd name="T4" fmla="*/ 3353 w 76"/>
                <a:gd name="T5" fmla="*/ 126248 h 74"/>
                <a:gd name="T6" fmla="*/ 0 w 76"/>
                <a:gd name="T7" fmla="*/ 0 h 74"/>
                <a:gd name="T8" fmla="*/ 3 w 76"/>
                <a:gd name="T9" fmla="*/ 84427 h 74"/>
                <a:gd name="T10" fmla="*/ 1266 w 76"/>
                <a:gd name="T11" fmla="*/ 234776 h 74"/>
                <a:gd name="T12" fmla="*/ 2217 w 76"/>
                <a:gd name="T13" fmla="*/ 357519 h 74"/>
                <a:gd name="T14" fmla="*/ 905 w 76"/>
                <a:gd name="T15" fmla="*/ 357519 h 74"/>
                <a:gd name="T16" fmla="*/ 723 w 76"/>
                <a:gd name="T17" fmla="*/ 357519 h 74"/>
                <a:gd name="T18" fmla="*/ 723 w 76"/>
                <a:gd name="T19" fmla="*/ 441526 h 74"/>
                <a:gd name="T20" fmla="*/ 905 w 76"/>
                <a:gd name="T21" fmla="*/ 536900 h 74"/>
                <a:gd name="T22" fmla="*/ 2480 w 76"/>
                <a:gd name="T23" fmla="*/ 664857 h 74"/>
                <a:gd name="T24" fmla="*/ 3353 w 76"/>
                <a:gd name="T25" fmla="*/ 624517 h 74"/>
                <a:gd name="T26" fmla="*/ 4317 w 76"/>
                <a:gd name="T27" fmla="*/ 624517 h 74"/>
                <a:gd name="T28" fmla="*/ 1584 w 76"/>
                <a:gd name="T29" fmla="*/ 508301 h 74"/>
                <a:gd name="T30" fmla="*/ 2480 w 76"/>
                <a:gd name="T31" fmla="*/ 497059 h 74"/>
                <a:gd name="T32" fmla="*/ 3470 w 76"/>
                <a:gd name="T33" fmla="*/ 465272 h 74"/>
                <a:gd name="T34" fmla="*/ 7554 w 76"/>
                <a:gd name="T35" fmla="*/ 549763 h 74"/>
                <a:gd name="T36" fmla="*/ 8062 w 76"/>
                <a:gd name="T37" fmla="*/ 508301 h 74"/>
                <a:gd name="T38" fmla="*/ 9017 w 76"/>
                <a:gd name="T39" fmla="*/ 404202 h 74"/>
                <a:gd name="T40" fmla="*/ 10530 w 76"/>
                <a:gd name="T41" fmla="*/ 357519 h 74"/>
                <a:gd name="T42" fmla="*/ 9450 w 76"/>
                <a:gd name="T43" fmla="*/ 291969 h 74"/>
                <a:gd name="T44" fmla="*/ 9017 w 76"/>
                <a:gd name="T45" fmla="*/ 193071 h 74"/>
                <a:gd name="T46" fmla="*/ 8153 w 76"/>
                <a:gd name="T47" fmla="*/ 259673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6"/>
                <a:gd name="T73" fmla="*/ 0 h 74"/>
                <a:gd name="T74" fmla="*/ 76 w 76"/>
                <a:gd name="T75" fmla="*/ 74 h 7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6" h="74">
                  <a:moveTo>
                    <a:pt x="59" y="29"/>
                  </a:moveTo>
                  <a:lnTo>
                    <a:pt x="45" y="26"/>
                  </a:lnTo>
                  <a:lnTo>
                    <a:pt x="24" y="14"/>
                  </a:lnTo>
                  <a:lnTo>
                    <a:pt x="0" y="0"/>
                  </a:lnTo>
                  <a:lnTo>
                    <a:pt x="3" y="10"/>
                  </a:lnTo>
                  <a:lnTo>
                    <a:pt x="10" y="26"/>
                  </a:lnTo>
                  <a:lnTo>
                    <a:pt x="17" y="40"/>
                  </a:lnTo>
                  <a:lnTo>
                    <a:pt x="7" y="40"/>
                  </a:lnTo>
                  <a:lnTo>
                    <a:pt x="5" y="40"/>
                  </a:lnTo>
                  <a:lnTo>
                    <a:pt x="5" y="50"/>
                  </a:lnTo>
                  <a:lnTo>
                    <a:pt x="7" y="59"/>
                  </a:lnTo>
                  <a:lnTo>
                    <a:pt x="19" y="74"/>
                  </a:lnTo>
                  <a:lnTo>
                    <a:pt x="24" y="69"/>
                  </a:lnTo>
                  <a:lnTo>
                    <a:pt x="31" y="69"/>
                  </a:lnTo>
                  <a:lnTo>
                    <a:pt x="12" y="57"/>
                  </a:lnTo>
                  <a:lnTo>
                    <a:pt x="19" y="55"/>
                  </a:lnTo>
                  <a:lnTo>
                    <a:pt x="26" y="52"/>
                  </a:lnTo>
                  <a:lnTo>
                    <a:pt x="55" y="62"/>
                  </a:lnTo>
                  <a:lnTo>
                    <a:pt x="57" y="57"/>
                  </a:lnTo>
                  <a:lnTo>
                    <a:pt x="64" y="45"/>
                  </a:lnTo>
                  <a:lnTo>
                    <a:pt x="76" y="40"/>
                  </a:lnTo>
                  <a:lnTo>
                    <a:pt x="69" y="33"/>
                  </a:lnTo>
                  <a:lnTo>
                    <a:pt x="64" y="22"/>
                  </a:lnTo>
                  <a:lnTo>
                    <a:pt x="59" y="29"/>
                  </a:lnTo>
                  <a:close/>
                </a:path>
              </a:pathLst>
            </a:custGeom>
            <a:solidFill>
              <a:srgbClr val="E1E1E1"/>
            </a:solidFill>
            <a:ln w="3175">
              <a:solidFill>
                <a:srgbClr val="000000"/>
              </a:solidFill>
              <a:round/>
              <a:headEnd/>
              <a:tailEnd/>
            </a:ln>
          </p:spPr>
          <p:txBody>
            <a:bodyPr/>
            <a:lstStyle/>
            <a:p>
              <a:endParaRPr lang="en-US"/>
            </a:p>
          </p:txBody>
        </p:sp>
        <p:sp>
          <p:nvSpPr>
            <p:cNvPr id="41241" name="Freeform 4103"/>
            <p:cNvSpPr>
              <a:spLocks/>
            </p:cNvSpPr>
            <p:nvPr/>
          </p:nvSpPr>
          <p:spPr bwMode="auto">
            <a:xfrm>
              <a:off x="4684" y="1898"/>
              <a:ext cx="43" cy="62"/>
            </a:xfrm>
            <a:custGeom>
              <a:avLst/>
              <a:gdLst>
                <a:gd name="T0" fmla="*/ 968 w 40"/>
                <a:gd name="T1" fmla="*/ 204405 h 50"/>
                <a:gd name="T2" fmla="*/ 911 w 40"/>
                <a:gd name="T3" fmla="*/ 389723 h 50"/>
                <a:gd name="T4" fmla="*/ 911 w 40"/>
                <a:gd name="T5" fmla="*/ 586630 h 50"/>
                <a:gd name="T6" fmla="*/ 788 w 40"/>
                <a:gd name="T7" fmla="*/ 642320 h 50"/>
                <a:gd name="T8" fmla="*/ 627 w 40"/>
                <a:gd name="T9" fmla="*/ 518000 h 50"/>
                <a:gd name="T10" fmla="*/ 674 w 40"/>
                <a:gd name="T11" fmla="*/ 599239 h 50"/>
                <a:gd name="T12" fmla="*/ 549 w 40"/>
                <a:gd name="T13" fmla="*/ 586630 h 50"/>
                <a:gd name="T14" fmla="*/ 469 w 40"/>
                <a:gd name="T15" fmla="*/ 389723 h 50"/>
                <a:gd name="T16" fmla="*/ 469 w 40"/>
                <a:gd name="T17" fmla="*/ 311988 h 50"/>
                <a:gd name="T18" fmla="*/ 228 w 40"/>
                <a:gd name="T19" fmla="*/ 176694 h 50"/>
                <a:gd name="T20" fmla="*/ 327 w 40"/>
                <a:gd name="T21" fmla="*/ 311988 h 50"/>
                <a:gd name="T22" fmla="*/ 228 w 40"/>
                <a:gd name="T23" fmla="*/ 311988 h 50"/>
                <a:gd name="T24" fmla="*/ 5 w 40"/>
                <a:gd name="T25" fmla="*/ 204405 h 50"/>
                <a:gd name="T26" fmla="*/ 197 w 40"/>
                <a:gd name="T27" fmla="*/ 204405 h 50"/>
                <a:gd name="T28" fmla="*/ 0 w 40"/>
                <a:gd name="T29" fmla="*/ 114915 h 50"/>
                <a:gd name="T30" fmla="*/ 378 w 40"/>
                <a:gd name="T31" fmla="*/ 0 h 50"/>
                <a:gd name="T32" fmla="*/ 627 w 40"/>
                <a:gd name="T33" fmla="*/ 60271 h 50"/>
                <a:gd name="T34" fmla="*/ 733 w 40"/>
                <a:gd name="T35" fmla="*/ 114915 h 50"/>
                <a:gd name="T36" fmla="*/ 733 w 40"/>
                <a:gd name="T37" fmla="*/ 163634 h 50"/>
                <a:gd name="T38" fmla="*/ 968 w 40"/>
                <a:gd name="T39" fmla="*/ 204405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50"/>
                <a:gd name="T62" fmla="*/ 40 w 40"/>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50">
                  <a:moveTo>
                    <a:pt x="40" y="16"/>
                  </a:moveTo>
                  <a:lnTo>
                    <a:pt x="38" y="31"/>
                  </a:lnTo>
                  <a:lnTo>
                    <a:pt x="38" y="45"/>
                  </a:lnTo>
                  <a:lnTo>
                    <a:pt x="33" y="50"/>
                  </a:lnTo>
                  <a:lnTo>
                    <a:pt x="26" y="40"/>
                  </a:lnTo>
                  <a:lnTo>
                    <a:pt x="28" y="47"/>
                  </a:lnTo>
                  <a:lnTo>
                    <a:pt x="23" y="45"/>
                  </a:lnTo>
                  <a:lnTo>
                    <a:pt x="19" y="31"/>
                  </a:lnTo>
                  <a:lnTo>
                    <a:pt x="19" y="24"/>
                  </a:lnTo>
                  <a:lnTo>
                    <a:pt x="9" y="14"/>
                  </a:lnTo>
                  <a:lnTo>
                    <a:pt x="14" y="24"/>
                  </a:lnTo>
                  <a:lnTo>
                    <a:pt x="9" y="24"/>
                  </a:lnTo>
                  <a:lnTo>
                    <a:pt x="5" y="16"/>
                  </a:lnTo>
                  <a:lnTo>
                    <a:pt x="7" y="16"/>
                  </a:lnTo>
                  <a:lnTo>
                    <a:pt x="0" y="9"/>
                  </a:lnTo>
                  <a:lnTo>
                    <a:pt x="16" y="0"/>
                  </a:lnTo>
                  <a:lnTo>
                    <a:pt x="26" y="5"/>
                  </a:lnTo>
                  <a:lnTo>
                    <a:pt x="31" y="9"/>
                  </a:lnTo>
                  <a:lnTo>
                    <a:pt x="31" y="12"/>
                  </a:lnTo>
                  <a:lnTo>
                    <a:pt x="40" y="16"/>
                  </a:lnTo>
                  <a:close/>
                </a:path>
              </a:pathLst>
            </a:custGeom>
            <a:solidFill>
              <a:srgbClr val="E1E1E1"/>
            </a:solidFill>
            <a:ln w="3175">
              <a:solidFill>
                <a:srgbClr val="000000"/>
              </a:solidFill>
              <a:round/>
              <a:headEnd/>
              <a:tailEnd/>
            </a:ln>
          </p:spPr>
          <p:txBody>
            <a:bodyPr/>
            <a:lstStyle/>
            <a:p>
              <a:endParaRPr lang="en-US"/>
            </a:p>
          </p:txBody>
        </p:sp>
        <p:sp>
          <p:nvSpPr>
            <p:cNvPr id="41242" name="Freeform 4104"/>
            <p:cNvSpPr>
              <a:spLocks/>
            </p:cNvSpPr>
            <p:nvPr/>
          </p:nvSpPr>
          <p:spPr bwMode="auto">
            <a:xfrm>
              <a:off x="4725" y="1890"/>
              <a:ext cx="39" cy="35"/>
            </a:xfrm>
            <a:custGeom>
              <a:avLst/>
              <a:gdLst>
                <a:gd name="T0" fmla="*/ 3246 w 35"/>
                <a:gd name="T1" fmla="*/ 294188 h 28"/>
                <a:gd name="T2" fmla="*/ 1889 w 35"/>
                <a:gd name="T3" fmla="*/ 294188 h 28"/>
                <a:gd name="T4" fmla="*/ 1695 w 35"/>
                <a:gd name="T5" fmla="*/ 521158 h 28"/>
                <a:gd name="T6" fmla="*/ 4 w 35"/>
                <a:gd name="T7" fmla="*/ 364366 h 28"/>
                <a:gd name="T8" fmla="*/ 0 w 35"/>
                <a:gd name="T9" fmla="*/ 294188 h 28"/>
                <a:gd name="T10" fmla="*/ 0 w 35"/>
                <a:gd name="T11" fmla="*/ 294188 h 28"/>
                <a:gd name="T12" fmla="*/ 794 w 35"/>
                <a:gd name="T13" fmla="*/ 96399 h 28"/>
                <a:gd name="T14" fmla="*/ 1889 w 35"/>
                <a:gd name="T15" fmla="*/ 96399 h 28"/>
                <a:gd name="T16" fmla="*/ 2750 w 35"/>
                <a:gd name="T17" fmla="*/ 0 h 28"/>
                <a:gd name="T18" fmla="*/ 3453 w 35"/>
                <a:gd name="T19" fmla="*/ 96399 h 28"/>
                <a:gd name="T20" fmla="*/ 4030 w 35"/>
                <a:gd name="T21" fmla="*/ 175095 h 28"/>
                <a:gd name="T22" fmla="*/ 3246 w 35"/>
                <a:gd name="T23" fmla="*/ 294188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28"/>
                <a:gd name="T38" fmla="*/ 35 w 35"/>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28">
                  <a:moveTo>
                    <a:pt x="28" y="16"/>
                  </a:moveTo>
                  <a:lnTo>
                    <a:pt x="16" y="16"/>
                  </a:lnTo>
                  <a:lnTo>
                    <a:pt x="14" y="28"/>
                  </a:lnTo>
                  <a:lnTo>
                    <a:pt x="4" y="19"/>
                  </a:lnTo>
                  <a:lnTo>
                    <a:pt x="0" y="16"/>
                  </a:lnTo>
                  <a:lnTo>
                    <a:pt x="7" y="5"/>
                  </a:lnTo>
                  <a:lnTo>
                    <a:pt x="16" y="5"/>
                  </a:lnTo>
                  <a:lnTo>
                    <a:pt x="23" y="0"/>
                  </a:lnTo>
                  <a:lnTo>
                    <a:pt x="30" y="5"/>
                  </a:lnTo>
                  <a:lnTo>
                    <a:pt x="35" y="9"/>
                  </a:lnTo>
                  <a:lnTo>
                    <a:pt x="28" y="16"/>
                  </a:lnTo>
                  <a:close/>
                </a:path>
              </a:pathLst>
            </a:custGeom>
            <a:solidFill>
              <a:srgbClr val="E1E1E1"/>
            </a:solidFill>
            <a:ln w="3175">
              <a:solidFill>
                <a:srgbClr val="000000"/>
              </a:solidFill>
              <a:round/>
              <a:headEnd/>
              <a:tailEnd/>
            </a:ln>
          </p:spPr>
          <p:txBody>
            <a:bodyPr/>
            <a:lstStyle/>
            <a:p>
              <a:endParaRPr lang="en-US"/>
            </a:p>
          </p:txBody>
        </p:sp>
        <p:sp>
          <p:nvSpPr>
            <p:cNvPr id="41243" name="Freeform 4105"/>
            <p:cNvSpPr>
              <a:spLocks/>
            </p:cNvSpPr>
            <p:nvPr/>
          </p:nvSpPr>
          <p:spPr bwMode="auto">
            <a:xfrm>
              <a:off x="4698" y="2057"/>
              <a:ext cx="8" cy="14"/>
            </a:xfrm>
            <a:custGeom>
              <a:avLst/>
              <a:gdLst>
                <a:gd name="T0" fmla="*/ 0 w 7"/>
                <a:gd name="T1" fmla="*/ 451352 h 11"/>
                <a:gd name="T2" fmla="*/ 2351 w 7"/>
                <a:gd name="T3" fmla="*/ 0 h 11"/>
                <a:gd name="T4" fmla="*/ 1800 w 7"/>
                <a:gd name="T5" fmla="*/ 0 h 11"/>
                <a:gd name="T6" fmla="*/ 0 w 7"/>
                <a:gd name="T7" fmla="*/ 451352 h 11"/>
                <a:gd name="T8" fmla="*/ 0 60000 65536"/>
                <a:gd name="T9" fmla="*/ 0 60000 65536"/>
                <a:gd name="T10" fmla="*/ 0 60000 65536"/>
                <a:gd name="T11" fmla="*/ 0 60000 65536"/>
                <a:gd name="T12" fmla="*/ 0 w 7"/>
                <a:gd name="T13" fmla="*/ 0 h 11"/>
                <a:gd name="T14" fmla="*/ 7 w 7"/>
                <a:gd name="T15" fmla="*/ 11 h 11"/>
              </a:gdLst>
              <a:ahLst/>
              <a:cxnLst>
                <a:cxn ang="T8">
                  <a:pos x="T0" y="T1"/>
                </a:cxn>
                <a:cxn ang="T9">
                  <a:pos x="T2" y="T3"/>
                </a:cxn>
                <a:cxn ang="T10">
                  <a:pos x="T4" y="T5"/>
                </a:cxn>
                <a:cxn ang="T11">
                  <a:pos x="T6" y="T7"/>
                </a:cxn>
              </a:cxnLst>
              <a:rect l="T12" t="T13" r="T14" b="T15"/>
              <a:pathLst>
                <a:path w="7" h="11">
                  <a:moveTo>
                    <a:pt x="0" y="11"/>
                  </a:moveTo>
                  <a:lnTo>
                    <a:pt x="7" y="0"/>
                  </a:lnTo>
                  <a:lnTo>
                    <a:pt x="5" y="0"/>
                  </a:lnTo>
                  <a:lnTo>
                    <a:pt x="0" y="11"/>
                  </a:lnTo>
                  <a:close/>
                </a:path>
              </a:pathLst>
            </a:custGeom>
            <a:solidFill>
              <a:srgbClr val="E1E1E1"/>
            </a:solidFill>
            <a:ln w="3175">
              <a:solidFill>
                <a:srgbClr val="000000"/>
              </a:solidFill>
              <a:round/>
              <a:headEnd/>
              <a:tailEnd/>
            </a:ln>
          </p:spPr>
          <p:txBody>
            <a:bodyPr/>
            <a:lstStyle/>
            <a:p>
              <a:endParaRPr lang="en-US"/>
            </a:p>
          </p:txBody>
        </p:sp>
        <p:sp>
          <p:nvSpPr>
            <p:cNvPr id="41244" name="Freeform 4106"/>
            <p:cNvSpPr>
              <a:spLocks/>
            </p:cNvSpPr>
            <p:nvPr/>
          </p:nvSpPr>
          <p:spPr bwMode="auto">
            <a:xfrm>
              <a:off x="4783" y="1802"/>
              <a:ext cx="3" cy="6"/>
            </a:xfrm>
            <a:custGeom>
              <a:avLst/>
              <a:gdLst>
                <a:gd name="T0" fmla="*/ 136216566 w 2"/>
                <a:gd name="T1" fmla="*/ 14237 h 5"/>
                <a:gd name="T2" fmla="*/ 0 w 2"/>
                <a:gd name="T3" fmla="*/ 0 h 5"/>
                <a:gd name="T4" fmla="*/ 0 w 2"/>
                <a:gd name="T5" fmla="*/ 14237 h 5"/>
                <a:gd name="T6" fmla="*/ 136216566 w 2"/>
                <a:gd name="T7" fmla="*/ 14237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0"/>
                  </a:lnTo>
                  <a:lnTo>
                    <a:pt x="0" y="5"/>
                  </a:lnTo>
                  <a:lnTo>
                    <a:pt x="2" y="5"/>
                  </a:lnTo>
                  <a:close/>
                </a:path>
              </a:pathLst>
            </a:custGeom>
            <a:solidFill>
              <a:srgbClr val="E1E1E1"/>
            </a:solidFill>
            <a:ln w="3175">
              <a:solidFill>
                <a:srgbClr val="000000"/>
              </a:solidFill>
              <a:round/>
              <a:headEnd/>
              <a:tailEnd/>
            </a:ln>
          </p:spPr>
          <p:txBody>
            <a:bodyPr/>
            <a:lstStyle/>
            <a:p>
              <a:endParaRPr lang="en-US"/>
            </a:p>
          </p:txBody>
        </p:sp>
        <p:sp>
          <p:nvSpPr>
            <p:cNvPr id="41245" name="Freeform 4107"/>
            <p:cNvSpPr>
              <a:spLocks/>
            </p:cNvSpPr>
            <p:nvPr/>
          </p:nvSpPr>
          <p:spPr bwMode="auto">
            <a:xfrm>
              <a:off x="4697" y="1930"/>
              <a:ext cx="1" cy="3"/>
            </a:xfrm>
            <a:custGeom>
              <a:avLst/>
              <a:gdLst>
                <a:gd name="T0" fmla="*/ 1 w 2"/>
                <a:gd name="T1" fmla="*/ 0 h 2"/>
                <a:gd name="T2" fmla="*/ 1 w 2"/>
                <a:gd name="T3" fmla="*/ 136216566 h 2"/>
                <a:gd name="T4" fmla="*/ 0 w 2"/>
                <a:gd name="T5" fmla="*/ 136216566 h 2"/>
                <a:gd name="T6" fmla="*/ 1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2" y="2"/>
                  </a:lnTo>
                  <a:lnTo>
                    <a:pt x="0" y="2"/>
                  </a:lnTo>
                  <a:lnTo>
                    <a:pt x="2" y="0"/>
                  </a:lnTo>
                  <a:close/>
                </a:path>
              </a:pathLst>
            </a:custGeom>
            <a:solidFill>
              <a:srgbClr val="E1E1E1"/>
            </a:solidFill>
            <a:ln w="3175">
              <a:solidFill>
                <a:srgbClr val="000000"/>
              </a:solidFill>
              <a:round/>
              <a:headEnd/>
              <a:tailEnd/>
            </a:ln>
          </p:spPr>
          <p:txBody>
            <a:bodyPr/>
            <a:lstStyle/>
            <a:p>
              <a:endParaRPr lang="en-US"/>
            </a:p>
          </p:txBody>
        </p:sp>
        <p:sp>
          <p:nvSpPr>
            <p:cNvPr id="41246" name="Freeform 4108"/>
            <p:cNvSpPr>
              <a:spLocks/>
            </p:cNvSpPr>
            <p:nvPr/>
          </p:nvSpPr>
          <p:spPr bwMode="auto">
            <a:xfrm>
              <a:off x="4534" y="1699"/>
              <a:ext cx="80" cy="112"/>
            </a:xfrm>
            <a:custGeom>
              <a:avLst/>
              <a:gdLst>
                <a:gd name="T0" fmla="*/ 3573 w 71"/>
                <a:gd name="T1" fmla="*/ 931600 h 90"/>
                <a:gd name="T2" fmla="*/ 1934 w 71"/>
                <a:gd name="T3" fmla="*/ 882197 h 90"/>
                <a:gd name="T4" fmla="*/ 0 w 71"/>
                <a:gd name="T5" fmla="*/ 792205 h 90"/>
                <a:gd name="T6" fmla="*/ 1934 w 71"/>
                <a:gd name="T7" fmla="*/ 645338 h 90"/>
                <a:gd name="T8" fmla="*/ 3171 w 71"/>
                <a:gd name="T9" fmla="*/ 388443 h 90"/>
                <a:gd name="T10" fmla="*/ 4536 w 71"/>
                <a:gd name="T11" fmla="*/ 359631 h 90"/>
                <a:gd name="T12" fmla="*/ 7752 w 71"/>
                <a:gd name="T13" fmla="*/ 439051 h 90"/>
                <a:gd name="T14" fmla="*/ 6880 w 71"/>
                <a:gd name="T15" fmla="*/ 288989 h 90"/>
                <a:gd name="T16" fmla="*/ 7752 w 71"/>
                <a:gd name="T17" fmla="*/ 250828 h 90"/>
                <a:gd name="T18" fmla="*/ 9352 w 71"/>
                <a:gd name="T19" fmla="*/ 149953 h 90"/>
                <a:gd name="T20" fmla="*/ 9352 w 71"/>
                <a:gd name="T21" fmla="*/ 0 h 90"/>
                <a:gd name="T22" fmla="*/ 12794 w 71"/>
                <a:gd name="T23" fmla="*/ 149953 h 90"/>
                <a:gd name="T24" fmla="*/ 13280 w 71"/>
                <a:gd name="T25" fmla="*/ 186608 h 90"/>
                <a:gd name="T26" fmla="*/ 11817 w 71"/>
                <a:gd name="T27" fmla="*/ 312142 h 90"/>
                <a:gd name="T28" fmla="*/ 13280 w 71"/>
                <a:gd name="T29" fmla="*/ 601559 h 90"/>
                <a:gd name="T30" fmla="*/ 11090 w 71"/>
                <a:gd name="T31" fmla="*/ 748607 h 90"/>
                <a:gd name="T32" fmla="*/ 9842 w 71"/>
                <a:gd name="T33" fmla="*/ 882197 h 90"/>
                <a:gd name="T34" fmla="*/ 10488 w 71"/>
                <a:gd name="T35" fmla="*/ 1047210 h 90"/>
                <a:gd name="T36" fmla="*/ 13378 w 71"/>
                <a:gd name="T37" fmla="*/ 1180607 h 90"/>
                <a:gd name="T38" fmla="*/ 12282 w 71"/>
                <a:gd name="T39" fmla="*/ 1243694 h 90"/>
                <a:gd name="T40" fmla="*/ 9842 w 71"/>
                <a:gd name="T41" fmla="*/ 1335706 h 90"/>
                <a:gd name="T42" fmla="*/ 9842 w 71"/>
                <a:gd name="T43" fmla="*/ 1360910 h 90"/>
                <a:gd name="T44" fmla="*/ 7752 w 71"/>
                <a:gd name="T45" fmla="*/ 1360910 h 90"/>
                <a:gd name="T46" fmla="*/ 6880 w 71"/>
                <a:gd name="T47" fmla="*/ 1360910 h 90"/>
                <a:gd name="T48" fmla="*/ 5661 w 71"/>
                <a:gd name="T49" fmla="*/ 1335706 h 90"/>
                <a:gd name="T50" fmla="*/ 4536 w 71"/>
                <a:gd name="T51" fmla="*/ 1284631 h 90"/>
                <a:gd name="T52" fmla="*/ 5024 w 71"/>
                <a:gd name="T53" fmla="*/ 1150742 h 90"/>
                <a:gd name="T54" fmla="*/ 5661 w 71"/>
                <a:gd name="T55" fmla="*/ 1150742 h 90"/>
                <a:gd name="T56" fmla="*/ 4268 w 71"/>
                <a:gd name="T57" fmla="*/ 1073335 h 90"/>
                <a:gd name="T58" fmla="*/ 3573 w 71"/>
                <a:gd name="T59" fmla="*/ 931600 h 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90"/>
                <a:gd name="T92" fmla="*/ 71 w 71"/>
                <a:gd name="T93" fmla="*/ 90 h 9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90">
                  <a:moveTo>
                    <a:pt x="19" y="62"/>
                  </a:moveTo>
                  <a:lnTo>
                    <a:pt x="10" y="59"/>
                  </a:lnTo>
                  <a:lnTo>
                    <a:pt x="0" y="52"/>
                  </a:lnTo>
                  <a:lnTo>
                    <a:pt x="10" y="43"/>
                  </a:lnTo>
                  <a:lnTo>
                    <a:pt x="17" y="26"/>
                  </a:lnTo>
                  <a:lnTo>
                    <a:pt x="24" y="24"/>
                  </a:lnTo>
                  <a:lnTo>
                    <a:pt x="41" y="29"/>
                  </a:lnTo>
                  <a:lnTo>
                    <a:pt x="36" y="19"/>
                  </a:lnTo>
                  <a:lnTo>
                    <a:pt x="41" y="17"/>
                  </a:lnTo>
                  <a:lnTo>
                    <a:pt x="50" y="10"/>
                  </a:lnTo>
                  <a:lnTo>
                    <a:pt x="50" y="0"/>
                  </a:lnTo>
                  <a:lnTo>
                    <a:pt x="67" y="10"/>
                  </a:lnTo>
                  <a:lnTo>
                    <a:pt x="69" y="12"/>
                  </a:lnTo>
                  <a:lnTo>
                    <a:pt x="62" y="21"/>
                  </a:lnTo>
                  <a:lnTo>
                    <a:pt x="69" y="40"/>
                  </a:lnTo>
                  <a:lnTo>
                    <a:pt x="59" y="50"/>
                  </a:lnTo>
                  <a:lnTo>
                    <a:pt x="52" y="59"/>
                  </a:lnTo>
                  <a:lnTo>
                    <a:pt x="55" y="69"/>
                  </a:lnTo>
                  <a:lnTo>
                    <a:pt x="71" y="78"/>
                  </a:lnTo>
                  <a:lnTo>
                    <a:pt x="64" y="83"/>
                  </a:lnTo>
                  <a:lnTo>
                    <a:pt x="52" y="88"/>
                  </a:lnTo>
                  <a:lnTo>
                    <a:pt x="52" y="90"/>
                  </a:lnTo>
                  <a:lnTo>
                    <a:pt x="41" y="90"/>
                  </a:lnTo>
                  <a:lnTo>
                    <a:pt x="36" y="90"/>
                  </a:lnTo>
                  <a:lnTo>
                    <a:pt x="29" y="88"/>
                  </a:lnTo>
                  <a:lnTo>
                    <a:pt x="24" y="85"/>
                  </a:lnTo>
                  <a:lnTo>
                    <a:pt x="26" y="76"/>
                  </a:lnTo>
                  <a:lnTo>
                    <a:pt x="29" y="76"/>
                  </a:lnTo>
                  <a:lnTo>
                    <a:pt x="22" y="71"/>
                  </a:lnTo>
                  <a:lnTo>
                    <a:pt x="19" y="62"/>
                  </a:lnTo>
                  <a:close/>
                </a:path>
              </a:pathLst>
            </a:custGeom>
            <a:solidFill>
              <a:srgbClr val="CC0000"/>
            </a:solidFill>
            <a:ln w="3175">
              <a:solidFill>
                <a:srgbClr val="000000"/>
              </a:solidFill>
              <a:round/>
              <a:headEnd/>
              <a:tailEnd/>
            </a:ln>
          </p:spPr>
          <p:txBody>
            <a:bodyPr/>
            <a:lstStyle/>
            <a:p>
              <a:endParaRPr lang="en-US"/>
            </a:p>
          </p:txBody>
        </p:sp>
        <p:sp>
          <p:nvSpPr>
            <p:cNvPr id="41247" name="Freeform 4109"/>
            <p:cNvSpPr>
              <a:spLocks/>
            </p:cNvSpPr>
            <p:nvPr/>
          </p:nvSpPr>
          <p:spPr bwMode="auto">
            <a:xfrm>
              <a:off x="4592" y="1796"/>
              <a:ext cx="69" cy="90"/>
            </a:xfrm>
            <a:custGeom>
              <a:avLst/>
              <a:gdLst>
                <a:gd name="T0" fmla="*/ 4084 w 62"/>
                <a:gd name="T1" fmla="*/ 709405 h 73"/>
                <a:gd name="T2" fmla="*/ 4084 w 62"/>
                <a:gd name="T3" fmla="*/ 687679 h 73"/>
                <a:gd name="T4" fmla="*/ 3298 w 62"/>
                <a:gd name="T5" fmla="*/ 709405 h 73"/>
                <a:gd name="T6" fmla="*/ 2963 w 62"/>
                <a:gd name="T7" fmla="*/ 731589 h 73"/>
                <a:gd name="T8" fmla="*/ 2690 w 62"/>
                <a:gd name="T9" fmla="*/ 709405 h 73"/>
                <a:gd name="T10" fmla="*/ 2690 w 62"/>
                <a:gd name="T11" fmla="*/ 687679 h 73"/>
                <a:gd name="T12" fmla="*/ 2690 w 62"/>
                <a:gd name="T13" fmla="*/ 687679 h 73"/>
                <a:gd name="T14" fmla="*/ 2149 w 62"/>
                <a:gd name="T15" fmla="*/ 637317 h 73"/>
                <a:gd name="T16" fmla="*/ 1931 w 62"/>
                <a:gd name="T17" fmla="*/ 516935 h 73"/>
                <a:gd name="T18" fmla="*/ 1931 w 62"/>
                <a:gd name="T19" fmla="*/ 477377 h 73"/>
                <a:gd name="T20" fmla="*/ 1931 w 62"/>
                <a:gd name="T21" fmla="*/ 450011 h 73"/>
                <a:gd name="T22" fmla="*/ 745 w 62"/>
                <a:gd name="T23" fmla="*/ 358509 h 73"/>
                <a:gd name="T24" fmla="*/ 601 w 62"/>
                <a:gd name="T25" fmla="*/ 335196 h 73"/>
                <a:gd name="T26" fmla="*/ 601 w 62"/>
                <a:gd name="T27" fmla="*/ 290791 h 73"/>
                <a:gd name="T28" fmla="*/ 1272 w 62"/>
                <a:gd name="T29" fmla="*/ 335196 h 73"/>
                <a:gd name="T30" fmla="*/ 1272 w 62"/>
                <a:gd name="T31" fmla="*/ 290791 h 73"/>
                <a:gd name="T32" fmla="*/ 3 w 62"/>
                <a:gd name="T33" fmla="*/ 168977 h 73"/>
                <a:gd name="T34" fmla="*/ 0 w 62"/>
                <a:gd name="T35" fmla="*/ 117679 h 73"/>
                <a:gd name="T36" fmla="*/ 0 w 62"/>
                <a:gd name="T37" fmla="*/ 95451 h 73"/>
                <a:gd name="T38" fmla="*/ 1272 w 62"/>
                <a:gd name="T39" fmla="*/ 48118 h 73"/>
                <a:gd name="T40" fmla="*/ 2149 w 62"/>
                <a:gd name="T41" fmla="*/ 0 h 73"/>
                <a:gd name="T42" fmla="*/ 4084 w 62"/>
                <a:gd name="T43" fmla="*/ 168977 h 73"/>
                <a:gd name="T44" fmla="*/ 5696 w 62"/>
                <a:gd name="T45" fmla="*/ 335196 h 73"/>
                <a:gd name="T46" fmla="*/ 6972 w 62"/>
                <a:gd name="T47" fmla="*/ 593400 h 73"/>
                <a:gd name="T48" fmla="*/ 6143 w 62"/>
                <a:gd name="T49" fmla="*/ 619543 h 73"/>
                <a:gd name="T50" fmla="*/ 5262 w 62"/>
                <a:gd name="T51" fmla="*/ 658302 h 73"/>
                <a:gd name="T52" fmla="*/ 4728 w 62"/>
                <a:gd name="T53" fmla="*/ 637317 h 73"/>
                <a:gd name="T54" fmla="*/ 4728 w 62"/>
                <a:gd name="T55" fmla="*/ 658302 h 73"/>
                <a:gd name="T56" fmla="*/ 4593 w 62"/>
                <a:gd name="T57" fmla="*/ 687679 h 73"/>
                <a:gd name="T58" fmla="*/ 4132 w 62"/>
                <a:gd name="T59" fmla="*/ 687679 h 73"/>
                <a:gd name="T60" fmla="*/ 4084 w 62"/>
                <a:gd name="T61" fmla="*/ 709405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2"/>
                <a:gd name="T94" fmla="*/ 0 h 73"/>
                <a:gd name="T95" fmla="*/ 62 w 62"/>
                <a:gd name="T96" fmla="*/ 73 h 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2" h="73">
                  <a:moveTo>
                    <a:pt x="36" y="71"/>
                  </a:moveTo>
                  <a:lnTo>
                    <a:pt x="36" y="69"/>
                  </a:lnTo>
                  <a:lnTo>
                    <a:pt x="29" y="71"/>
                  </a:lnTo>
                  <a:lnTo>
                    <a:pt x="26" y="73"/>
                  </a:lnTo>
                  <a:lnTo>
                    <a:pt x="24" y="71"/>
                  </a:lnTo>
                  <a:lnTo>
                    <a:pt x="24" y="69"/>
                  </a:lnTo>
                  <a:lnTo>
                    <a:pt x="19" y="64"/>
                  </a:lnTo>
                  <a:lnTo>
                    <a:pt x="17" y="52"/>
                  </a:lnTo>
                  <a:lnTo>
                    <a:pt x="17" y="47"/>
                  </a:lnTo>
                  <a:lnTo>
                    <a:pt x="17" y="45"/>
                  </a:lnTo>
                  <a:lnTo>
                    <a:pt x="7" y="36"/>
                  </a:lnTo>
                  <a:lnTo>
                    <a:pt x="5" y="33"/>
                  </a:lnTo>
                  <a:lnTo>
                    <a:pt x="5" y="29"/>
                  </a:lnTo>
                  <a:lnTo>
                    <a:pt x="12" y="33"/>
                  </a:lnTo>
                  <a:lnTo>
                    <a:pt x="12" y="29"/>
                  </a:lnTo>
                  <a:lnTo>
                    <a:pt x="3" y="17"/>
                  </a:lnTo>
                  <a:lnTo>
                    <a:pt x="0" y="12"/>
                  </a:lnTo>
                  <a:lnTo>
                    <a:pt x="0" y="10"/>
                  </a:lnTo>
                  <a:lnTo>
                    <a:pt x="12" y="5"/>
                  </a:lnTo>
                  <a:lnTo>
                    <a:pt x="19" y="0"/>
                  </a:lnTo>
                  <a:lnTo>
                    <a:pt x="36" y="17"/>
                  </a:lnTo>
                  <a:lnTo>
                    <a:pt x="52" y="33"/>
                  </a:lnTo>
                  <a:lnTo>
                    <a:pt x="62" y="59"/>
                  </a:lnTo>
                  <a:lnTo>
                    <a:pt x="55" y="62"/>
                  </a:lnTo>
                  <a:lnTo>
                    <a:pt x="48" y="66"/>
                  </a:lnTo>
                  <a:lnTo>
                    <a:pt x="43" y="64"/>
                  </a:lnTo>
                  <a:lnTo>
                    <a:pt x="43" y="66"/>
                  </a:lnTo>
                  <a:lnTo>
                    <a:pt x="41" y="69"/>
                  </a:lnTo>
                  <a:lnTo>
                    <a:pt x="38" y="69"/>
                  </a:lnTo>
                  <a:lnTo>
                    <a:pt x="36" y="71"/>
                  </a:lnTo>
                  <a:close/>
                </a:path>
              </a:pathLst>
            </a:custGeom>
            <a:solidFill>
              <a:srgbClr val="E1E1E1"/>
            </a:solidFill>
            <a:ln w="3175">
              <a:solidFill>
                <a:srgbClr val="000000"/>
              </a:solidFill>
              <a:round/>
              <a:headEnd/>
              <a:tailEnd/>
            </a:ln>
          </p:spPr>
          <p:txBody>
            <a:bodyPr/>
            <a:lstStyle/>
            <a:p>
              <a:endParaRPr lang="en-US"/>
            </a:p>
          </p:txBody>
        </p:sp>
        <p:sp>
          <p:nvSpPr>
            <p:cNvPr id="41248" name="Freeform 4110"/>
            <p:cNvSpPr>
              <a:spLocks/>
            </p:cNvSpPr>
            <p:nvPr/>
          </p:nvSpPr>
          <p:spPr bwMode="auto">
            <a:xfrm>
              <a:off x="4583" y="2092"/>
              <a:ext cx="27" cy="70"/>
            </a:xfrm>
            <a:custGeom>
              <a:avLst/>
              <a:gdLst>
                <a:gd name="T0" fmla="*/ 3004 w 24"/>
                <a:gd name="T1" fmla="*/ 483352 h 57"/>
                <a:gd name="T2" fmla="*/ 2 w 24"/>
                <a:gd name="T3" fmla="*/ 358633 h 57"/>
                <a:gd name="T4" fmla="*/ 0 w 24"/>
                <a:gd name="T5" fmla="*/ 176658 h 57"/>
                <a:gd name="T6" fmla="*/ 1317 w 24"/>
                <a:gd name="T7" fmla="*/ 99781 h 57"/>
                <a:gd name="T8" fmla="*/ 2670 w 24"/>
                <a:gd name="T9" fmla="*/ 0 h 57"/>
                <a:gd name="T10" fmla="*/ 4286 w 24"/>
                <a:gd name="T11" fmla="*/ 2 h 57"/>
                <a:gd name="T12" fmla="*/ 3810 w 24"/>
                <a:gd name="T13" fmla="*/ 141371 h 57"/>
                <a:gd name="T14" fmla="*/ 3387 w 24"/>
                <a:gd name="T15" fmla="*/ 261837 h 57"/>
                <a:gd name="T16" fmla="*/ 3004 w 24"/>
                <a:gd name="T17" fmla="*/ 358633 h 57"/>
                <a:gd name="T18" fmla="*/ 3004 w 24"/>
                <a:gd name="T19" fmla="*/ 483352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57"/>
                <a:gd name="T32" fmla="*/ 24 w 24"/>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57">
                  <a:moveTo>
                    <a:pt x="16" y="57"/>
                  </a:moveTo>
                  <a:lnTo>
                    <a:pt x="2" y="42"/>
                  </a:lnTo>
                  <a:lnTo>
                    <a:pt x="0" y="21"/>
                  </a:lnTo>
                  <a:lnTo>
                    <a:pt x="7" y="12"/>
                  </a:lnTo>
                  <a:lnTo>
                    <a:pt x="14" y="0"/>
                  </a:lnTo>
                  <a:lnTo>
                    <a:pt x="24" y="2"/>
                  </a:lnTo>
                  <a:lnTo>
                    <a:pt x="21" y="16"/>
                  </a:lnTo>
                  <a:lnTo>
                    <a:pt x="19" y="31"/>
                  </a:lnTo>
                  <a:lnTo>
                    <a:pt x="16" y="42"/>
                  </a:lnTo>
                  <a:lnTo>
                    <a:pt x="16" y="57"/>
                  </a:lnTo>
                  <a:close/>
                </a:path>
              </a:pathLst>
            </a:custGeom>
            <a:solidFill>
              <a:srgbClr val="E1E1E1"/>
            </a:solidFill>
            <a:ln w="3175">
              <a:solidFill>
                <a:srgbClr val="000000"/>
              </a:solidFill>
              <a:round/>
              <a:headEnd/>
              <a:tailEnd/>
            </a:ln>
          </p:spPr>
          <p:txBody>
            <a:bodyPr/>
            <a:lstStyle/>
            <a:p>
              <a:endParaRPr lang="en-US"/>
            </a:p>
          </p:txBody>
        </p:sp>
        <p:sp>
          <p:nvSpPr>
            <p:cNvPr id="41249" name="Freeform 4111"/>
            <p:cNvSpPr>
              <a:spLocks/>
            </p:cNvSpPr>
            <p:nvPr/>
          </p:nvSpPr>
          <p:spPr bwMode="auto">
            <a:xfrm>
              <a:off x="3866" y="1503"/>
              <a:ext cx="520" cy="228"/>
            </a:xfrm>
            <a:custGeom>
              <a:avLst/>
              <a:gdLst>
                <a:gd name="T0" fmla="*/ 34507 w 466"/>
                <a:gd name="T1" fmla="*/ 2192375 h 184"/>
                <a:gd name="T2" fmla="*/ 31612 w 466"/>
                <a:gd name="T3" fmla="*/ 2108253 h 184"/>
                <a:gd name="T4" fmla="*/ 26569 w 466"/>
                <a:gd name="T5" fmla="*/ 2063982 h 184"/>
                <a:gd name="T6" fmla="*/ 21545 w 466"/>
                <a:gd name="T7" fmla="*/ 2040076 h 184"/>
                <a:gd name="T8" fmla="*/ 18309 w 466"/>
                <a:gd name="T9" fmla="*/ 1686956 h 184"/>
                <a:gd name="T10" fmla="*/ 12963 w 466"/>
                <a:gd name="T11" fmla="*/ 1533369 h 184"/>
                <a:gd name="T12" fmla="*/ 8836 w 466"/>
                <a:gd name="T13" fmla="*/ 1471169 h 184"/>
                <a:gd name="T14" fmla="*/ 7616 w 466"/>
                <a:gd name="T15" fmla="*/ 1092794 h 184"/>
                <a:gd name="T16" fmla="*/ 3535 w 466"/>
                <a:gd name="T17" fmla="*/ 886651 h 184"/>
                <a:gd name="T18" fmla="*/ 2 w 466"/>
                <a:gd name="T19" fmla="*/ 641730 h 184"/>
                <a:gd name="T20" fmla="*/ 854 w 466"/>
                <a:gd name="T21" fmla="*/ 570169 h 184"/>
                <a:gd name="T22" fmla="*/ 4402 w 466"/>
                <a:gd name="T23" fmla="*/ 376084 h 184"/>
                <a:gd name="T24" fmla="*/ 9484 w 466"/>
                <a:gd name="T25" fmla="*/ 327977 h 184"/>
                <a:gd name="T26" fmla="*/ 12676 w 466"/>
                <a:gd name="T27" fmla="*/ 434445 h 184"/>
                <a:gd name="T28" fmla="*/ 16810 w 466"/>
                <a:gd name="T29" fmla="*/ 376084 h 184"/>
                <a:gd name="T30" fmla="*/ 15356 w 466"/>
                <a:gd name="T31" fmla="*/ 0 h 184"/>
                <a:gd name="T32" fmla="*/ 21545 w 466"/>
                <a:gd name="T33" fmla="*/ 159521 h 184"/>
                <a:gd name="T34" fmla="*/ 25387 w 466"/>
                <a:gd name="T35" fmla="*/ 415706 h 184"/>
                <a:gd name="T36" fmla="*/ 30924 w 466"/>
                <a:gd name="T37" fmla="*/ 415706 h 184"/>
                <a:gd name="T38" fmla="*/ 34051 w 466"/>
                <a:gd name="T39" fmla="*/ 517887 h 184"/>
                <a:gd name="T40" fmla="*/ 39584 w 466"/>
                <a:gd name="T41" fmla="*/ 583022 h 184"/>
                <a:gd name="T42" fmla="*/ 43507 w 466"/>
                <a:gd name="T43" fmla="*/ 415706 h 184"/>
                <a:gd name="T44" fmla="*/ 48464 w 466"/>
                <a:gd name="T45" fmla="*/ 470509 h 184"/>
                <a:gd name="T46" fmla="*/ 49226 w 466"/>
                <a:gd name="T47" fmla="*/ 826582 h 184"/>
                <a:gd name="T48" fmla="*/ 50073 w 466"/>
                <a:gd name="T49" fmla="*/ 934877 h 184"/>
                <a:gd name="T50" fmla="*/ 52745 w 466"/>
                <a:gd name="T51" fmla="*/ 934877 h 184"/>
                <a:gd name="T52" fmla="*/ 57360 w 466"/>
                <a:gd name="T53" fmla="*/ 1061578 h 184"/>
                <a:gd name="T54" fmla="*/ 54998 w 466"/>
                <a:gd name="T55" fmla="*/ 1176287 h 184"/>
                <a:gd name="T56" fmla="*/ 52415 w 466"/>
                <a:gd name="T57" fmla="*/ 1457573 h 184"/>
                <a:gd name="T58" fmla="*/ 49226 w 466"/>
                <a:gd name="T59" fmla="*/ 1592975 h 184"/>
                <a:gd name="T60" fmla="*/ 46956 w 466"/>
                <a:gd name="T61" fmla="*/ 1715467 h 184"/>
                <a:gd name="T62" fmla="*/ 46312 w 466"/>
                <a:gd name="T63" fmla="*/ 1977320 h 184"/>
                <a:gd name="T64" fmla="*/ 42739 w 466"/>
                <a:gd name="T65" fmla="*/ 2125687 h 184"/>
                <a:gd name="T66" fmla="*/ 38989 w 466"/>
                <a:gd name="T67" fmla="*/ 2204056 h 184"/>
                <a:gd name="T68" fmla="*/ 36553 w 466"/>
                <a:gd name="T69" fmla="*/ 2204056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6"/>
                <a:gd name="T106" fmla="*/ 0 h 184"/>
                <a:gd name="T107" fmla="*/ 466 w 466"/>
                <a:gd name="T108" fmla="*/ 184 h 1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6" h="184">
                  <a:moveTo>
                    <a:pt x="293" y="177"/>
                  </a:moveTo>
                  <a:lnTo>
                    <a:pt x="277" y="175"/>
                  </a:lnTo>
                  <a:lnTo>
                    <a:pt x="258" y="172"/>
                  </a:lnTo>
                  <a:lnTo>
                    <a:pt x="253" y="168"/>
                  </a:lnTo>
                  <a:lnTo>
                    <a:pt x="232" y="165"/>
                  </a:lnTo>
                  <a:lnTo>
                    <a:pt x="213" y="165"/>
                  </a:lnTo>
                  <a:lnTo>
                    <a:pt x="191" y="163"/>
                  </a:lnTo>
                  <a:lnTo>
                    <a:pt x="173" y="163"/>
                  </a:lnTo>
                  <a:lnTo>
                    <a:pt x="158" y="149"/>
                  </a:lnTo>
                  <a:lnTo>
                    <a:pt x="147" y="135"/>
                  </a:lnTo>
                  <a:lnTo>
                    <a:pt x="125" y="130"/>
                  </a:lnTo>
                  <a:lnTo>
                    <a:pt x="104" y="123"/>
                  </a:lnTo>
                  <a:lnTo>
                    <a:pt x="87" y="120"/>
                  </a:lnTo>
                  <a:lnTo>
                    <a:pt x="71" y="118"/>
                  </a:lnTo>
                  <a:lnTo>
                    <a:pt x="66" y="104"/>
                  </a:lnTo>
                  <a:lnTo>
                    <a:pt x="61" y="87"/>
                  </a:lnTo>
                  <a:lnTo>
                    <a:pt x="40" y="73"/>
                  </a:lnTo>
                  <a:lnTo>
                    <a:pt x="28" y="71"/>
                  </a:lnTo>
                  <a:lnTo>
                    <a:pt x="7" y="59"/>
                  </a:lnTo>
                  <a:lnTo>
                    <a:pt x="2" y="52"/>
                  </a:lnTo>
                  <a:lnTo>
                    <a:pt x="0" y="49"/>
                  </a:lnTo>
                  <a:lnTo>
                    <a:pt x="7" y="45"/>
                  </a:lnTo>
                  <a:lnTo>
                    <a:pt x="19" y="40"/>
                  </a:lnTo>
                  <a:lnTo>
                    <a:pt x="35" y="30"/>
                  </a:lnTo>
                  <a:lnTo>
                    <a:pt x="47" y="23"/>
                  </a:lnTo>
                  <a:lnTo>
                    <a:pt x="76" y="26"/>
                  </a:lnTo>
                  <a:lnTo>
                    <a:pt x="83" y="33"/>
                  </a:lnTo>
                  <a:lnTo>
                    <a:pt x="102" y="35"/>
                  </a:lnTo>
                  <a:lnTo>
                    <a:pt x="123" y="40"/>
                  </a:lnTo>
                  <a:lnTo>
                    <a:pt x="135" y="30"/>
                  </a:lnTo>
                  <a:lnTo>
                    <a:pt x="120" y="19"/>
                  </a:lnTo>
                  <a:lnTo>
                    <a:pt x="123" y="0"/>
                  </a:lnTo>
                  <a:lnTo>
                    <a:pt x="149" y="7"/>
                  </a:lnTo>
                  <a:lnTo>
                    <a:pt x="173" y="12"/>
                  </a:lnTo>
                  <a:lnTo>
                    <a:pt x="182" y="21"/>
                  </a:lnTo>
                  <a:lnTo>
                    <a:pt x="203" y="33"/>
                  </a:lnTo>
                  <a:lnTo>
                    <a:pt x="229" y="28"/>
                  </a:lnTo>
                  <a:lnTo>
                    <a:pt x="248" y="33"/>
                  </a:lnTo>
                  <a:lnTo>
                    <a:pt x="267" y="35"/>
                  </a:lnTo>
                  <a:lnTo>
                    <a:pt x="274" y="42"/>
                  </a:lnTo>
                  <a:lnTo>
                    <a:pt x="303" y="49"/>
                  </a:lnTo>
                  <a:lnTo>
                    <a:pt x="319" y="47"/>
                  </a:lnTo>
                  <a:lnTo>
                    <a:pt x="336" y="45"/>
                  </a:lnTo>
                  <a:lnTo>
                    <a:pt x="350" y="33"/>
                  </a:lnTo>
                  <a:lnTo>
                    <a:pt x="378" y="38"/>
                  </a:lnTo>
                  <a:lnTo>
                    <a:pt x="390" y="38"/>
                  </a:lnTo>
                  <a:lnTo>
                    <a:pt x="393" y="52"/>
                  </a:lnTo>
                  <a:lnTo>
                    <a:pt x="395" y="66"/>
                  </a:lnTo>
                  <a:lnTo>
                    <a:pt x="390" y="68"/>
                  </a:lnTo>
                  <a:lnTo>
                    <a:pt x="402" y="75"/>
                  </a:lnTo>
                  <a:lnTo>
                    <a:pt x="419" y="73"/>
                  </a:lnTo>
                  <a:lnTo>
                    <a:pt x="423" y="75"/>
                  </a:lnTo>
                  <a:lnTo>
                    <a:pt x="430" y="71"/>
                  </a:lnTo>
                  <a:lnTo>
                    <a:pt x="461" y="85"/>
                  </a:lnTo>
                  <a:lnTo>
                    <a:pt x="466" y="94"/>
                  </a:lnTo>
                  <a:lnTo>
                    <a:pt x="442" y="94"/>
                  </a:lnTo>
                  <a:lnTo>
                    <a:pt x="426" y="104"/>
                  </a:lnTo>
                  <a:lnTo>
                    <a:pt x="421" y="116"/>
                  </a:lnTo>
                  <a:lnTo>
                    <a:pt x="407" y="118"/>
                  </a:lnTo>
                  <a:lnTo>
                    <a:pt x="395" y="127"/>
                  </a:lnTo>
                  <a:lnTo>
                    <a:pt x="374" y="120"/>
                  </a:lnTo>
                  <a:lnTo>
                    <a:pt x="376" y="137"/>
                  </a:lnTo>
                  <a:lnTo>
                    <a:pt x="385" y="146"/>
                  </a:lnTo>
                  <a:lnTo>
                    <a:pt x="371" y="158"/>
                  </a:lnTo>
                  <a:lnTo>
                    <a:pt x="359" y="168"/>
                  </a:lnTo>
                  <a:lnTo>
                    <a:pt x="343" y="170"/>
                  </a:lnTo>
                  <a:lnTo>
                    <a:pt x="324" y="170"/>
                  </a:lnTo>
                  <a:lnTo>
                    <a:pt x="314" y="177"/>
                  </a:lnTo>
                  <a:lnTo>
                    <a:pt x="303" y="184"/>
                  </a:lnTo>
                  <a:lnTo>
                    <a:pt x="293" y="177"/>
                  </a:lnTo>
                  <a:close/>
                </a:path>
              </a:pathLst>
            </a:custGeom>
            <a:solidFill>
              <a:srgbClr val="0033CC"/>
            </a:solidFill>
            <a:ln w="3175">
              <a:solidFill>
                <a:srgbClr val="000000"/>
              </a:solidFill>
              <a:round/>
              <a:headEnd/>
              <a:tailEnd/>
            </a:ln>
          </p:spPr>
          <p:txBody>
            <a:bodyPr/>
            <a:lstStyle/>
            <a:p>
              <a:endParaRPr lang="en-US"/>
            </a:p>
          </p:txBody>
        </p:sp>
        <p:sp>
          <p:nvSpPr>
            <p:cNvPr id="41250" name="Freeform 4112"/>
            <p:cNvSpPr>
              <a:spLocks/>
            </p:cNvSpPr>
            <p:nvPr/>
          </p:nvSpPr>
          <p:spPr bwMode="auto">
            <a:xfrm>
              <a:off x="3237" y="1433"/>
              <a:ext cx="618" cy="302"/>
            </a:xfrm>
            <a:custGeom>
              <a:avLst/>
              <a:gdLst>
                <a:gd name="T0" fmla="*/ 8423 w 553"/>
                <a:gd name="T1" fmla="*/ 1708221 h 244"/>
                <a:gd name="T2" fmla="*/ 5915 w 553"/>
                <a:gd name="T3" fmla="*/ 1828281 h 244"/>
                <a:gd name="T4" fmla="*/ 2126 w 553"/>
                <a:gd name="T5" fmla="*/ 1493485 h 244"/>
                <a:gd name="T6" fmla="*/ 2 w 553"/>
                <a:gd name="T7" fmla="*/ 1101415 h 244"/>
                <a:gd name="T8" fmla="*/ 2717 w 553"/>
                <a:gd name="T9" fmla="*/ 952892 h 244"/>
                <a:gd name="T10" fmla="*/ 4629 w 553"/>
                <a:gd name="T11" fmla="*/ 787680 h 244"/>
                <a:gd name="T12" fmla="*/ 8423 w 553"/>
                <a:gd name="T13" fmla="*/ 683873 h 244"/>
                <a:gd name="T14" fmla="*/ 13557 w 553"/>
                <a:gd name="T15" fmla="*/ 860888 h 244"/>
                <a:gd name="T16" fmla="*/ 19998 w 553"/>
                <a:gd name="T17" fmla="*/ 846433 h 244"/>
                <a:gd name="T18" fmla="*/ 23894 w 553"/>
                <a:gd name="T19" fmla="*/ 846433 h 244"/>
                <a:gd name="T20" fmla="*/ 22618 w 553"/>
                <a:gd name="T21" fmla="*/ 397382 h 244"/>
                <a:gd name="T22" fmla="*/ 21935 w 553"/>
                <a:gd name="T23" fmla="*/ 316157 h 244"/>
                <a:gd name="T24" fmla="*/ 26703 w 553"/>
                <a:gd name="T25" fmla="*/ 255438 h 244"/>
                <a:gd name="T26" fmla="*/ 31321 w 553"/>
                <a:gd name="T27" fmla="*/ 108847 h 244"/>
                <a:gd name="T28" fmla="*/ 35409 w 553"/>
                <a:gd name="T29" fmla="*/ 2 h 244"/>
                <a:gd name="T30" fmla="*/ 38710 w 553"/>
                <a:gd name="T31" fmla="*/ 108847 h 244"/>
                <a:gd name="T32" fmla="*/ 43270 w 553"/>
                <a:gd name="T33" fmla="*/ 316157 h 244"/>
                <a:gd name="T34" fmla="*/ 47392 w 553"/>
                <a:gd name="T35" fmla="*/ 255438 h 244"/>
                <a:gd name="T36" fmla="*/ 50188 w 553"/>
                <a:gd name="T37" fmla="*/ 206380 h 244"/>
                <a:gd name="T38" fmla="*/ 52322 w 553"/>
                <a:gd name="T39" fmla="*/ 449046 h 244"/>
                <a:gd name="T40" fmla="*/ 57252 w 553"/>
                <a:gd name="T41" fmla="*/ 763043 h 244"/>
                <a:gd name="T42" fmla="*/ 59990 w 553"/>
                <a:gd name="T43" fmla="*/ 846433 h 244"/>
                <a:gd name="T44" fmla="*/ 63698 w 553"/>
                <a:gd name="T45" fmla="*/ 860888 h 244"/>
                <a:gd name="T46" fmla="*/ 68881 w 553"/>
                <a:gd name="T47" fmla="*/ 1154234 h 244"/>
                <a:gd name="T48" fmla="*/ 73570 w 553"/>
                <a:gd name="T49" fmla="*/ 1296662 h 244"/>
                <a:gd name="T50" fmla="*/ 71547 w 553"/>
                <a:gd name="T51" fmla="*/ 1493485 h 244"/>
                <a:gd name="T52" fmla="*/ 70935 w 553"/>
                <a:gd name="T53" fmla="*/ 1708221 h 244"/>
                <a:gd name="T54" fmla="*/ 68040 w 553"/>
                <a:gd name="T55" fmla="*/ 1854635 h 244"/>
                <a:gd name="T56" fmla="*/ 68976 w 553"/>
                <a:gd name="T57" fmla="*/ 2104054 h 244"/>
                <a:gd name="T58" fmla="*/ 64454 w 553"/>
                <a:gd name="T59" fmla="*/ 2156894 h 244"/>
                <a:gd name="T60" fmla="*/ 66384 w 553"/>
                <a:gd name="T61" fmla="*/ 2357473 h 244"/>
                <a:gd name="T62" fmla="*/ 67257 w 553"/>
                <a:gd name="T63" fmla="*/ 2554193 h 244"/>
                <a:gd name="T64" fmla="*/ 64454 w 553"/>
                <a:gd name="T65" fmla="*/ 2473020 h 244"/>
                <a:gd name="T66" fmla="*/ 59512 w 553"/>
                <a:gd name="T67" fmla="*/ 2500532 h 244"/>
                <a:gd name="T68" fmla="*/ 55032 w 553"/>
                <a:gd name="T69" fmla="*/ 2500532 h 244"/>
                <a:gd name="T70" fmla="*/ 51758 w 553"/>
                <a:gd name="T71" fmla="*/ 2616847 h 244"/>
                <a:gd name="T72" fmla="*/ 48709 w 553"/>
                <a:gd name="T73" fmla="*/ 2669598 h 244"/>
                <a:gd name="T74" fmla="*/ 44909 w 553"/>
                <a:gd name="T75" fmla="*/ 2904193 h 244"/>
                <a:gd name="T76" fmla="*/ 41188 w 553"/>
                <a:gd name="T77" fmla="*/ 2751768 h 244"/>
                <a:gd name="T78" fmla="*/ 39426 w 553"/>
                <a:gd name="T79" fmla="*/ 2414598 h 244"/>
                <a:gd name="T80" fmla="*/ 34859 w 553"/>
                <a:gd name="T81" fmla="*/ 2414598 h 244"/>
                <a:gd name="T82" fmla="*/ 31193 w 553"/>
                <a:gd name="T83" fmla="*/ 2391529 h 244"/>
                <a:gd name="T84" fmla="*/ 26703 w 553"/>
                <a:gd name="T85" fmla="*/ 2060921 h 244"/>
                <a:gd name="T86" fmla="*/ 21667 w 553"/>
                <a:gd name="T87" fmla="*/ 2020297 h 244"/>
                <a:gd name="T88" fmla="*/ 19998 w 553"/>
                <a:gd name="T89" fmla="*/ 2287890 h 244"/>
                <a:gd name="T90" fmla="*/ 20954 w 553"/>
                <a:gd name="T91" fmla="*/ 2669598 h 244"/>
                <a:gd name="T92" fmla="*/ 19132 w 553"/>
                <a:gd name="T93" fmla="*/ 2786948 h 244"/>
                <a:gd name="T94" fmla="*/ 17259 w 553"/>
                <a:gd name="T95" fmla="*/ 2586140 h 244"/>
                <a:gd name="T96" fmla="*/ 12266 w 553"/>
                <a:gd name="T97" fmla="*/ 2537988 h 244"/>
                <a:gd name="T98" fmla="*/ 9822 w 553"/>
                <a:gd name="T99" fmla="*/ 2287890 h 244"/>
                <a:gd name="T100" fmla="*/ 11065 w 553"/>
                <a:gd name="T101" fmla="*/ 2222808 h 244"/>
                <a:gd name="T102" fmla="*/ 11261 w 553"/>
                <a:gd name="T103" fmla="*/ 2060921 h 244"/>
                <a:gd name="T104" fmla="*/ 12875 w 553"/>
                <a:gd name="T105" fmla="*/ 1957781 h 244"/>
                <a:gd name="T106" fmla="*/ 10077 w 553"/>
                <a:gd name="T107" fmla="*/ 1708221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3"/>
                <a:gd name="T163" fmla="*/ 0 h 244"/>
                <a:gd name="T164" fmla="*/ 553 w 553"/>
                <a:gd name="T165" fmla="*/ 244 h 2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3" h="244">
                  <a:moveTo>
                    <a:pt x="76" y="144"/>
                  </a:moveTo>
                  <a:lnTo>
                    <a:pt x="64" y="144"/>
                  </a:lnTo>
                  <a:lnTo>
                    <a:pt x="47" y="151"/>
                  </a:lnTo>
                  <a:lnTo>
                    <a:pt x="45" y="154"/>
                  </a:lnTo>
                  <a:lnTo>
                    <a:pt x="33" y="137"/>
                  </a:lnTo>
                  <a:lnTo>
                    <a:pt x="16" y="125"/>
                  </a:lnTo>
                  <a:lnTo>
                    <a:pt x="0" y="111"/>
                  </a:lnTo>
                  <a:lnTo>
                    <a:pt x="2" y="92"/>
                  </a:lnTo>
                  <a:lnTo>
                    <a:pt x="5" y="73"/>
                  </a:lnTo>
                  <a:lnTo>
                    <a:pt x="21" y="80"/>
                  </a:lnTo>
                  <a:lnTo>
                    <a:pt x="24" y="73"/>
                  </a:lnTo>
                  <a:lnTo>
                    <a:pt x="35" y="66"/>
                  </a:lnTo>
                  <a:lnTo>
                    <a:pt x="45" y="57"/>
                  </a:lnTo>
                  <a:lnTo>
                    <a:pt x="64" y="57"/>
                  </a:lnTo>
                  <a:lnTo>
                    <a:pt x="83" y="66"/>
                  </a:lnTo>
                  <a:lnTo>
                    <a:pt x="102" y="73"/>
                  </a:lnTo>
                  <a:lnTo>
                    <a:pt x="123" y="71"/>
                  </a:lnTo>
                  <a:lnTo>
                    <a:pt x="149" y="71"/>
                  </a:lnTo>
                  <a:lnTo>
                    <a:pt x="177" y="76"/>
                  </a:lnTo>
                  <a:lnTo>
                    <a:pt x="180" y="71"/>
                  </a:lnTo>
                  <a:lnTo>
                    <a:pt x="165" y="54"/>
                  </a:lnTo>
                  <a:lnTo>
                    <a:pt x="170" y="33"/>
                  </a:lnTo>
                  <a:lnTo>
                    <a:pt x="184" y="33"/>
                  </a:lnTo>
                  <a:lnTo>
                    <a:pt x="165" y="26"/>
                  </a:lnTo>
                  <a:lnTo>
                    <a:pt x="184" y="21"/>
                  </a:lnTo>
                  <a:lnTo>
                    <a:pt x="201" y="21"/>
                  </a:lnTo>
                  <a:lnTo>
                    <a:pt x="220" y="14"/>
                  </a:lnTo>
                  <a:lnTo>
                    <a:pt x="236" y="9"/>
                  </a:lnTo>
                  <a:lnTo>
                    <a:pt x="251" y="7"/>
                  </a:lnTo>
                  <a:lnTo>
                    <a:pt x="267" y="2"/>
                  </a:lnTo>
                  <a:lnTo>
                    <a:pt x="281" y="0"/>
                  </a:lnTo>
                  <a:lnTo>
                    <a:pt x="291" y="9"/>
                  </a:lnTo>
                  <a:lnTo>
                    <a:pt x="317" y="19"/>
                  </a:lnTo>
                  <a:lnTo>
                    <a:pt x="326" y="26"/>
                  </a:lnTo>
                  <a:lnTo>
                    <a:pt x="338" y="26"/>
                  </a:lnTo>
                  <a:lnTo>
                    <a:pt x="357" y="21"/>
                  </a:lnTo>
                  <a:lnTo>
                    <a:pt x="374" y="14"/>
                  </a:lnTo>
                  <a:lnTo>
                    <a:pt x="378" y="17"/>
                  </a:lnTo>
                  <a:lnTo>
                    <a:pt x="374" y="26"/>
                  </a:lnTo>
                  <a:lnTo>
                    <a:pt x="393" y="38"/>
                  </a:lnTo>
                  <a:lnTo>
                    <a:pt x="411" y="50"/>
                  </a:lnTo>
                  <a:lnTo>
                    <a:pt x="430" y="64"/>
                  </a:lnTo>
                  <a:lnTo>
                    <a:pt x="449" y="76"/>
                  </a:lnTo>
                  <a:lnTo>
                    <a:pt x="452" y="71"/>
                  </a:lnTo>
                  <a:lnTo>
                    <a:pt x="464" y="76"/>
                  </a:lnTo>
                  <a:lnTo>
                    <a:pt x="480" y="73"/>
                  </a:lnTo>
                  <a:lnTo>
                    <a:pt x="499" y="85"/>
                  </a:lnTo>
                  <a:lnTo>
                    <a:pt x="518" y="97"/>
                  </a:lnTo>
                  <a:lnTo>
                    <a:pt x="537" y="92"/>
                  </a:lnTo>
                  <a:lnTo>
                    <a:pt x="553" y="109"/>
                  </a:lnTo>
                  <a:lnTo>
                    <a:pt x="546" y="121"/>
                  </a:lnTo>
                  <a:lnTo>
                    <a:pt x="539" y="125"/>
                  </a:lnTo>
                  <a:lnTo>
                    <a:pt x="546" y="144"/>
                  </a:lnTo>
                  <a:lnTo>
                    <a:pt x="534" y="144"/>
                  </a:lnTo>
                  <a:lnTo>
                    <a:pt x="511" y="139"/>
                  </a:lnTo>
                  <a:lnTo>
                    <a:pt x="513" y="156"/>
                  </a:lnTo>
                  <a:lnTo>
                    <a:pt x="516" y="170"/>
                  </a:lnTo>
                  <a:lnTo>
                    <a:pt x="520" y="177"/>
                  </a:lnTo>
                  <a:lnTo>
                    <a:pt x="501" y="175"/>
                  </a:lnTo>
                  <a:lnTo>
                    <a:pt x="485" y="182"/>
                  </a:lnTo>
                  <a:lnTo>
                    <a:pt x="494" y="187"/>
                  </a:lnTo>
                  <a:lnTo>
                    <a:pt x="499" y="199"/>
                  </a:lnTo>
                  <a:lnTo>
                    <a:pt x="506" y="213"/>
                  </a:lnTo>
                  <a:lnTo>
                    <a:pt x="506" y="215"/>
                  </a:lnTo>
                  <a:lnTo>
                    <a:pt x="504" y="220"/>
                  </a:lnTo>
                  <a:lnTo>
                    <a:pt x="485" y="208"/>
                  </a:lnTo>
                  <a:lnTo>
                    <a:pt x="466" y="210"/>
                  </a:lnTo>
                  <a:lnTo>
                    <a:pt x="447" y="210"/>
                  </a:lnTo>
                  <a:lnTo>
                    <a:pt x="426" y="213"/>
                  </a:lnTo>
                  <a:lnTo>
                    <a:pt x="414" y="210"/>
                  </a:lnTo>
                  <a:lnTo>
                    <a:pt x="404" y="222"/>
                  </a:lnTo>
                  <a:lnTo>
                    <a:pt x="390" y="220"/>
                  </a:lnTo>
                  <a:lnTo>
                    <a:pt x="376" y="215"/>
                  </a:lnTo>
                  <a:lnTo>
                    <a:pt x="367" y="225"/>
                  </a:lnTo>
                  <a:lnTo>
                    <a:pt x="352" y="234"/>
                  </a:lnTo>
                  <a:lnTo>
                    <a:pt x="338" y="244"/>
                  </a:lnTo>
                  <a:lnTo>
                    <a:pt x="324" y="239"/>
                  </a:lnTo>
                  <a:lnTo>
                    <a:pt x="310" y="232"/>
                  </a:lnTo>
                  <a:lnTo>
                    <a:pt x="310" y="215"/>
                  </a:lnTo>
                  <a:lnTo>
                    <a:pt x="296" y="203"/>
                  </a:lnTo>
                  <a:lnTo>
                    <a:pt x="279" y="203"/>
                  </a:lnTo>
                  <a:lnTo>
                    <a:pt x="262" y="203"/>
                  </a:lnTo>
                  <a:lnTo>
                    <a:pt x="248" y="201"/>
                  </a:lnTo>
                  <a:lnTo>
                    <a:pt x="234" y="201"/>
                  </a:lnTo>
                  <a:lnTo>
                    <a:pt x="220" y="184"/>
                  </a:lnTo>
                  <a:lnTo>
                    <a:pt x="201" y="173"/>
                  </a:lnTo>
                  <a:lnTo>
                    <a:pt x="180" y="163"/>
                  </a:lnTo>
                  <a:lnTo>
                    <a:pt x="163" y="170"/>
                  </a:lnTo>
                  <a:lnTo>
                    <a:pt x="147" y="177"/>
                  </a:lnTo>
                  <a:lnTo>
                    <a:pt x="149" y="192"/>
                  </a:lnTo>
                  <a:lnTo>
                    <a:pt x="154" y="208"/>
                  </a:lnTo>
                  <a:lnTo>
                    <a:pt x="158" y="225"/>
                  </a:lnTo>
                  <a:lnTo>
                    <a:pt x="161" y="241"/>
                  </a:lnTo>
                  <a:lnTo>
                    <a:pt x="144" y="234"/>
                  </a:lnTo>
                  <a:lnTo>
                    <a:pt x="128" y="232"/>
                  </a:lnTo>
                  <a:lnTo>
                    <a:pt x="130" y="218"/>
                  </a:lnTo>
                  <a:lnTo>
                    <a:pt x="106" y="218"/>
                  </a:lnTo>
                  <a:lnTo>
                    <a:pt x="92" y="213"/>
                  </a:lnTo>
                  <a:lnTo>
                    <a:pt x="85" y="210"/>
                  </a:lnTo>
                  <a:lnTo>
                    <a:pt x="73" y="192"/>
                  </a:lnTo>
                  <a:lnTo>
                    <a:pt x="66" y="187"/>
                  </a:lnTo>
                  <a:lnTo>
                    <a:pt x="83" y="187"/>
                  </a:lnTo>
                  <a:lnTo>
                    <a:pt x="76" y="180"/>
                  </a:lnTo>
                  <a:lnTo>
                    <a:pt x="85" y="173"/>
                  </a:lnTo>
                  <a:lnTo>
                    <a:pt x="102" y="173"/>
                  </a:lnTo>
                  <a:lnTo>
                    <a:pt x="97" y="165"/>
                  </a:lnTo>
                  <a:lnTo>
                    <a:pt x="94" y="147"/>
                  </a:lnTo>
                  <a:lnTo>
                    <a:pt x="76" y="144"/>
                  </a:lnTo>
                  <a:close/>
                </a:path>
              </a:pathLst>
            </a:custGeom>
            <a:solidFill>
              <a:srgbClr val="E1E1E1"/>
            </a:solidFill>
            <a:ln w="3175">
              <a:solidFill>
                <a:srgbClr val="000000"/>
              </a:solidFill>
              <a:round/>
              <a:headEnd/>
              <a:tailEnd/>
            </a:ln>
          </p:spPr>
          <p:txBody>
            <a:bodyPr/>
            <a:lstStyle/>
            <a:p>
              <a:endParaRPr lang="en-US"/>
            </a:p>
          </p:txBody>
        </p:sp>
        <p:sp>
          <p:nvSpPr>
            <p:cNvPr id="41251" name="Freeform 4113"/>
            <p:cNvSpPr>
              <a:spLocks/>
            </p:cNvSpPr>
            <p:nvPr/>
          </p:nvSpPr>
          <p:spPr bwMode="auto">
            <a:xfrm>
              <a:off x="3139" y="1675"/>
              <a:ext cx="135" cy="60"/>
            </a:xfrm>
            <a:custGeom>
              <a:avLst/>
              <a:gdLst>
                <a:gd name="T0" fmla="*/ 2938 w 121"/>
                <a:gd name="T1" fmla="*/ 308044 h 48"/>
                <a:gd name="T2" fmla="*/ 0 w 121"/>
                <a:gd name="T3" fmla="*/ 61695 h 48"/>
                <a:gd name="T4" fmla="*/ 3 w 121"/>
                <a:gd name="T5" fmla="*/ 0 h 48"/>
                <a:gd name="T6" fmla="*/ 2284 w 121"/>
                <a:gd name="T7" fmla="*/ 61695 h 48"/>
                <a:gd name="T8" fmla="*/ 4405 w 121"/>
                <a:gd name="T9" fmla="*/ 61695 h 48"/>
                <a:gd name="T10" fmla="*/ 6790 w 121"/>
                <a:gd name="T11" fmla="*/ 233194 h 48"/>
                <a:gd name="T12" fmla="*/ 9575 w 121"/>
                <a:gd name="T13" fmla="*/ 416926 h 48"/>
                <a:gd name="T14" fmla="*/ 12407 w 121"/>
                <a:gd name="T15" fmla="*/ 534349 h 48"/>
                <a:gd name="T16" fmla="*/ 14956 w 121"/>
                <a:gd name="T17" fmla="*/ 711654 h 48"/>
                <a:gd name="T18" fmla="*/ 14333 w 121"/>
                <a:gd name="T19" fmla="*/ 889568 h 48"/>
                <a:gd name="T20" fmla="*/ 12564 w 121"/>
                <a:gd name="T21" fmla="*/ 834920 h 48"/>
                <a:gd name="T22" fmla="*/ 9967 w 121"/>
                <a:gd name="T23" fmla="*/ 802198 h 48"/>
                <a:gd name="T24" fmla="*/ 7432 w 121"/>
                <a:gd name="T25" fmla="*/ 802198 h 48"/>
                <a:gd name="T26" fmla="*/ 5079 w 121"/>
                <a:gd name="T27" fmla="*/ 834920 h 48"/>
                <a:gd name="T28" fmla="*/ 5079 w 121"/>
                <a:gd name="T29" fmla="*/ 574586 h 48"/>
                <a:gd name="T30" fmla="*/ 2938 w 121"/>
                <a:gd name="T31" fmla="*/ 308044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1"/>
                <a:gd name="T49" fmla="*/ 0 h 48"/>
                <a:gd name="T50" fmla="*/ 121 w 121"/>
                <a:gd name="T51" fmla="*/ 48 h 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1" h="48">
                  <a:moveTo>
                    <a:pt x="24" y="17"/>
                  </a:moveTo>
                  <a:lnTo>
                    <a:pt x="0" y="3"/>
                  </a:lnTo>
                  <a:lnTo>
                    <a:pt x="3" y="0"/>
                  </a:lnTo>
                  <a:lnTo>
                    <a:pt x="19" y="3"/>
                  </a:lnTo>
                  <a:lnTo>
                    <a:pt x="36" y="3"/>
                  </a:lnTo>
                  <a:lnTo>
                    <a:pt x="55" y="12"/>
                  </a:lnTo>
                  <a:lnTo>
                    <a:pt x="78" y="22"/>
                  </a:lnTo>
                  <a:lnTo>
                    <a:pt x="100" y="29"/>
                  </a:lnTo>
                  <a:lnTo>
                    <a:pt x="121" y="38"/>
                  </a:lnTo>
                  <a:lnTo>
                    <a:pt x="116" y="48"/>
                  </a:lnTo>
                  <a:lnTo>
                    <a:pt x="102" y="45"/>
                  </a:lnTo>
                  <a:lnTo>
                    <a:pt x="81" y="43"/>
                  </a:lnTo>
                  <a:lnTo>
                    <a:pt x="59" y="43"/>
                  </a:lnTo>
                  <a:lnTo>
                    <a:pt x="41" y="45"/>
                  </a:lnTo>
                  <a:lnTo>
                    <a:pt x="41" y="31"/>
                  </a:lnTo>
                  <a:lnTo>
                    <a:pt x="24" y="17"/>
                  </a:lnTo>
                  <a:close/>
                </a:path>
              </a:pathLst>
            </a:custGeom>
            <a:solidFill>
              <a:srgbClr val="0033CC"/>
            </a:solidFill>
            <a:ln w="3175">
              <a:solidFill>
                <a:srgbClr val="000000"/>
              </a:solidFill>
              <a:round/>
              <a:headEnd/>
              <a:tailEnd/>
            </a:ln>
          </p:spPr>
          <p:txBody>
            <a:bodyPr/>
            <a:lstStyle/>
            <a:p>
              <a:endParaRPr lang="en-US"/>
            </a:p>
          </p:txBody>
        </p:sp>
        <p:sp>
          <p:nvSpPr>
            <p:cNvPr id="41252" name="Freeform 4114"/>
            <p:cNvSpPr>
              <a:spLocks/>
            </p:cNvSpPr>
            <p:nvPr/>
          </p:nvSpPr>
          <p:spPr bwMode="auto">
            <a:xfrm>
              <a:off x="3647" y="1691"/>
              <a:ext cx="158" cy="87"/>
            </a:xfrm>
            <a:custGeom>
              <a:avLst/>
              <a:gdLst>
                <a:gd name="T0" fmla="*/ 7030 w 141"/>
                <a:gd name="T1" fmla="*/ 333219 h 71"/>
                <a:gd name="T2" fmla="*/ 4548 w 141"/>
                <a:gd name="T3" fmla="*/ 240642 h 71"/>
                <a:gd name="T4" fmla="*/ 1299 w 141"/>
                <a:gd name="T5" fmla="*/ 240642 h 71"/>
                <a:gd name="T6" fmla="*/ 0 w 141"/>
                <a:gd name="T7" fmla="*/ 132736 h 71"/>
                <a:gd name="T8" fmla="*/ 1299 w 141"/>
                <a:gd name="T9" fmla="*/ 58016 h 71"/>
                <a:gd name="T10" fmla="*/ 3427 w 141"/>
                <a:gd name="T11" fmla="*/ 91484 h 71"/>
                <a:gd name="T12" fmla="*/ 5568 w 141"/>
                <a:gd name="T13" fmla="*/ 108325 h 71"/>
                <a:gd name="T14" fmla="*/ 7030 w 141"/>
                <a:gd name="T15" fmla="*/ 2 h 71"/>
                <a:gd name="T16" fmla="*/ 8828 w 141"/>
                <a:gd name="T17" fmla="*/ 38639 h 71"/>
                <a:gd name="T18" fmla="*/ 11987 w 141"/>
                <a:gd name="T19" fmla="*/ 2 h 71"/>
                <a:gd name="T20" fmla="*/ 14871 w 141"/>
                <a:gd name="T21" fmla="*/ 2 h 71"/>
                <a:gd name="T22" fmla="*/ 17520 w 141"/>
                <a:gd name="T23" fmla="*/ 0 h 71"/>
                <a:gd name="T24" fmla="*/ 20614 w 141"/>
                <a:gd name="T25" fmla="*/ 91484 h 71"/>
                <a:gd name="T26" fmla="*/ 21122 w 141"/>
                <a:gd name="T27" fmla="*/ 140628 h 71"/>
                <a:gd name="T28" fmla="*/ 19548 w 141"/>
                <a:gd name="T29" fmla="*/ 211151 h 71"/>
                <a:gd name="T30" fmla="*/ 17520 w 141"/>
                <a:gd name="T31" fmla="*/ 294871 h 71"/>
                <a:gd name="T32" fmla="*/ 15051 w 141"/>
                <a:gd name="T33" fmla="*/ 333219 h 71"/>
                <a:gd name="T34" fmla="*/ 13953 w 141"/>
                <a:gd name="T35" fmla="*/ 408558 h 71"/>
                <a:gd name="T36" fmla="*/ 12666 w 141"/>
                <a:gd name="T37" fmla="*/ 381959 h 71"/>
                <a:gd name="T38" fmla="*/ 11668 w 141"/>
                <a:gd name="T39" fmla="*/ 401897 h 71"/>
                <a:gd name="T40" fmla="*/ 9892 w 141"/>
                <a:gd name="T41" fmla="*/ 449317 h 71"/>
                <a:gd name="T42" fmla="*/ 9002 w 141"/>
                <a:gd name="T43" fmla="*/ 542519 h 71"/>
                <a:gd name="T44" fmla="*/ 5170 w 141"/>
                <a:gd name="T45" fmla="*/ 529238 h 71"/>
                <a:gd name="T46" fmla="*/ 1632 w 141"/>
                <a:gd name="T47" fmla="*/ 500627 h 71"/>
                <a:gd name="T48" fmla="*/ 1299 w 141"/>
                <a:gd name="T49" fmla="*/ 408558 h 71"/>
                <a:gd name="T50" fmla="*/ 4118 w 141"/>
                <a:gd name="T51" fmla="*/ 361321 h 71"/>
                <a:gd name="T52" fmla="*/ 7030 w 141"/>
                <a:gd name="T53" fmla="*/ 333219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1"/>
                <a:gd name="T82" fmla="*/ 0 h 71"/>
                <a:gd name="T83" fmla="*/ 141 w 141"/>
                <a:gd name="T84" fmla="*/ 71 h 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1" h="71">
                  <a:moveTo>
                    <a:pt x="47" y="43"/>
                  </a:moveTo>
                  <a:lnTo>
                    <a:pt x="30" y="31"/>
                  </a:lnTo>
                  <a:lnTo>
                    <a:pt x="9" y="31"/>
                  </a:lnTo>
                  <a:lnTo>
                    <a:pt x="0" y="17"/>
                  </a:lnTo>
                  <a:lnTo>
                    <a:pt x="9" y="7"/>
                  </a:lnTo>
                  <a:lnTo>
                    <a:pt x="23" y="12"/>
                  </a:lnTo>
                  <a:lnTo>
                    <a:pt x="37" y="14"/>
                  </a:lnTo>
                  <a:lnTo>
                    <a:pt x="47" y="2"/>
                  </a:lnTo>
                  <a:lnTo>
                    <a:pt x="59" y="5"/>
                  </a:lnTo>
                  <a:lnTo>
                    <a:pt x="80" y="2"/>
                  </a:lnTo>
                  <a:lnTo>
                    <a:pt x="99" y="2"/>
                  </a:lnTo>
                  <a:lnTo>
                    <a:pt x="118" y="0"/>
                  </a:lnTo>
                  <a:lnTo>
                    <a:pt x="137" y="12"/>
                  </a:lnTo>
                  <a:lnTo>
                    <a:pt x="141" y="19"/>
                  </a:lnTo>
                  <a:lnTo>
                    <a:pt x="130" y="28"/>
                  </a:lnTo>
                  <a:lnTo>
                    <a:pt x="118" y="38"/>
                  </a:lnTo>
                  <a:lnTo>
                    <a:pt x="101" y="43"/>
                  </a:lnTo>
                  <a:lnTo>
                    <a:pt x="94" y="54"/>
                  </a:lnTo>
                  <a:lnTo>
                    <a:pt x="85" y="50"/>
                  </a:lnTo>
                  <a:lnTo>
                    <a:pt x="78" y="52"/>
                  </a:lnTo>
                  <a:lnTo>
                    <a:pt x="66" y="59"/>
                  </a:lnTo>
                  <a:lnTo>
                    <a:pt x="61" y="71"/>
                  </a:lnTo>
                  <a:lnTo>
                    <a:pt x="35" y="69"/>
                  </a:lnTo>
                  <a:lnTo>
                    <a:pt x="11" y="66"/>
                  </a:lnTo>
                  <a:lnTo>
                    <a:pt x="9" y="54"/>
                  </a:lnTo>
                  <a:lnTo>
                    <a:pt x="28" y="47"/>
                  </a:lnTo>
                  <a:lnTo>
                    <a:pt x="47" y="43"/>
                  </a:lnTo>
                  <a:close/>
                </a:path>
              </a:pathLst>
            </a:custGeom>
            <a:solidFill>
              <a:srgbClr val="0033CC"/>
            </a:solidFill>
            <a:ln w="3175">
              <a:solidFill>
                <a:srgbClr val="000000"/>
              </a:solidFill>
              <a:round/>
              <a:headEnd/>
              <a:tailEnd/>
            </a:ln>
          </p:spPr>
          <p:txBody>
            <a:bodyPr/>
            <a:lstStyle/>
            <a:p>
              <a:endParaRPr lang="en-US"/>
            </a:p>
          </p:txBody>
        </p:sp>
        <p:sp>
          <p:nvSpPr>
            <p:cNvPr id="41253" name="Freeform 4115"/>
            <p:cNvSpPr>
              <a:spLocks/>
            </p:cNvSpPr>
            <p:nvPr/>
          </p:nvSpPr>
          <p:spPr bwMode="auto">
            <a:xfrm>
              <a:off x="3356" y="1703"/>
              <a:ext cx="237" cy="166"/>
            </a:xfrm>
            <a:custGeom>
              <a:avLst/>
              <a:gdLst>
                <a:gd name="T0" fmla="*/ 22444 w 213"/>
                <a:gd name="T1" fmla="*/ 1289665 h 134"/>
                <a:gd name="T2" fmla="*/ 21638 w 213"/>
                <a:gd name="T3" fmla="*/ 1453579 h 134"/>
                <a:gd name="T4" fmla="*/ 20369 w 213"/>
                <a:gd name="T5" fmla="*/ 1546385 h 134"/>
                <a:gd name="T6" fmla="*/ 19792 w 213"/>
                <a:gd name="T7" fmla="*/ 1655591 h 134"/>
                <a:gd name="T8" fmla="*/ 18645 w 213"/>
                <a:gd name="T9" fmla="*/ 1631973 h 134"/>
                <a:gd name="T10" fmla="*/ 17109 w 213"/>
                <a:gd name="T11" fmla="*/ 1559862 h 134"/>
                <a:gd name="T12" fmla="*/ 16655 w 213"/>
                <a:gd name="T13" fmla="*/ 1336441 h 134"/>
                <a:gd name="T14" fmla="*/ 15060 w 213"/>
                <a:gd name="T15" fmla="*/ 1336441 h 134"/>
                <a:gd name="T16" fmla="*/ 13819 w 213"/>
                <a:gd name="T17" fmla="*/ 1223431 h 134"/>
                <a:gd name="T18" fmla="*/ 12164 w 213"/>
                <a:gd name="T19" fmla="*/ 1139641 h 134"/>
                <a:gd name="T20" fmla="*/ 9656 w 213"/>
                <a:gd name="T21" fmla="*/ 1015178 h 134"/>
                <a:gd name="T22" fmla="*/ 8071 w 213"/>
                <a:gd name="T23" fmla="*/ 1046305 h 134"/>
                <a:gd name="T24" fmla="*/ 6294 w 213"/>
                <a:gd name="T25" fmla="*/ 1078814 h 134"/>
                <a:gd name="T26" fmla="*/ 5178 w 213"/>
                <a:gd name="T27" fmla="*/ 1184446 h 134"/>
                <a:gd name="T28" fmla="*/ 4569 w 213"/>
                <a:gd name="T29" fmla="*/ 1184446 h 134"/>
                <a:gd name="T30" fmla="*/ 4125 w 213"/>
                <a:gd name="T31" fmla="*/ 1015178 h 134"/>
                <a:gd name="T32" fmla="*/ 3690 w 213"/>
                <a:gd name="T33" fmla="*/ 840370 h 134"/>
                <a:gd name="T34" fmla="*/ 2678 w 213"/>
                <a:gd name="T35" fmla="*/ 755789 h 134"/>
                <a:gd name="T36" fmla="*/ 2678 w 213"/>
                <a:gd name="T37" fmla="*/ 755789 h 134"/>
                <a:gd name="T38" fmla="*/ 2921 w 213"/>
                <a:gd name="T39" fmla="*/ 725776 h 134"/>
                <a:gd name="T40" fmla="*/ 3250 w 213"/>
                <a:gd name="T41" fmla="*/ 681792 h 134"/>
                <a:gd name="T42" fmla="*/ 2678 w 213"/>
                <a:gd name="T43" fmla="*/ 610095 h 134"/>
                <a:gd name="T44" fmla="*/ 2120 w 213"/>
                <a:gd name="T45" fmla="*/ 633861 h 134"/>
                <a:gd name="T46" fmla="*/ 2120 w 213"/>
                <a:gd name="T47" fmla="*/ 633861 h 134"/>
                <a:gd name="T48" fmla="*/ 1712 w 213"/>
                <a:gd name="T49" fmla="*/ 431051 h 134"/>
                <a:gd name="T50" fmla="*/ 1712 w 213"/>
                <a:gd name="T51" fmla="*/ 412608 h 134"/>
                <a:gd name="T52" fmla="*/ 2678 w 213"/>
                <a:gd name="T53" fmla="*/ 431051 h 134"/>
                <a:gd name="T54" fmla="*/ 3332 w 213"/>
                <a:gd name="T55" fmla="*/ 460657 h 134"/>
                <a:gd name="T56" fmla="*/ 4023 w 213"/>
                <a:gd name="T57" fmla="*/ 460657 h 134"/>
                <a:gd name="T58" fmla="*/ 4023 w 213"/>
                <a:gd name="T59" fmla="*/ 431051 h 134"/>
                <a:gd name="T60" fmla="*/ 4125 w 213"/>
                <a:gd name="T61" fmla="*/ 347957 h 134"/>
                <a:gd name="T62" fmla="*/ 2678 w 213"/>
                <a:gd name="T63" fmla="*/ 197261 h 134"/>
                <a:gd name="T64" fmla="*/ 1268 w 213"/>
                <a:gd name="T65" fmla="*/ 170768 h 134"/>
                <a:gd name="T66" fmla="*/ 1268 w 213"/>
                <a:gd name="T67" fmla="*/ 347957 h 134"/>
                <a:gd name="T68" fmla="*/ 1268 w 213"/>
                <a:gd name="T69" fmla="*/ 347957 h 134"/>
                <a:gd name="T70" fmla="*/ 3 w 213"/>
                <a:gd name="T71" fmla="*/ 137849 h 134"/>
                <a:gd name="T72" fmla="*/ 3 w 213"/>
                <a:gd name="T73" fmla="*/ 2 h 134"/>
                <a:gd name="T74" fmla="*/ 0 w 213"/>
                <a:gd name="T75" fmla="*/ 0 h 134"/>
                <a:gd name="T76" fmla="*/ 2678 w 213"/>
                <a:gd name="T77" fmla="*/ 0 h 134"/>
                <a:gd name="T78" fmla="*/ 2407 w 213"/>
                <a:gd name="T79" fmla="*/ 170768 h 134"/>
                <a:gd name="T80" fmla="*/ 4125 w 213"/>
                <a:gd name="T81" fmla="*/ 197261 h 134"/>
                <a:gd name="T82" fmla="*/ 6116 w 213"/>
                <a:gd name="T83" fmla="*/ 280881 h 134"/>
                <a:gd name="T84" fmla="*/ 8425 w 213"/>
                <a:gd name="T85" fmla="*/ 347957 h 134"/>
                <a:gd name="T86" fmla="*/ 8071 w 213"/>
                <a:gd name="T87" fmla="*/ 197261 h 134"/>
                <a:gd name="T88" fmla="*/ 8830 w 213"/>
                <a:gd name="T89" fmla="*/ 170768 h 134"/>
                <a:gd name="T90" fmla="*/ 10201 w 213"/>
                <a:gd name="T91" fmla="*/ 0 h 134"/>
                <a:gd name="T92" fmla="*/ 12164 w 213"/>
                <a:gd name="T93" fmla="*/ 170768 h 134"/>
                <a:gd name="T94" fmla="*/ 13302 w 213"/>
                <a:gd name="T95" fmla="*/ 371856 h 134"/>
                <a:gd name="T96" fmla="*/ 15635 w 213"/>
                <a:gd name="T97" fmla="*/ 498221 h 134"/>
                <a:gd name="T98" fmla="*/ 16757 w 213"/>
                <a:gd name="T99" fmla="*/ 547601 h 134"/>
                <a:gd name="T100" fmla="*/ 19792 w 213"/>
                <a:gd name="T101" fmla="*/ 755789 h 134"/>
                <a:gd name="T102" fmla="*/ 22444 w 213"/>
                <a:gd name="T103" fmla="*/ 923898 h 134"/>
                <a:gd name="T104" fmla="*/ 23476 w 213"/>
                <a:gd name="T105" fmla="*/ 1159864 h 134"/>
                <a:gd name="T106" fmla="*/ 22766 w 213"/>
                <a:gd name="T107" fmla="*/ 1223431 h 134"/>
                <a:gd name="T108" fmla="*/ 22444 w 213"/>
                <a:gd name="T109" fmla="*/ 1289665 h 1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3"/>
                <a:gd name="T166" fmla="*/ 0 h 134"/>
                <a:gd name="T167" fmla="*/ 213 w 213"/>
                <a:gd name="T168" fmla="*/ 134 h 13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3" h="134">
                  <a:moveTo>
                    <a:pt x="204" y="104"/>
                  </a:moveTo>
                  <a:lnTo>
                    <a:pt x="197" y="118"/>
                  </a:lnTo>
                  <a:lnTo>
                    <a:pt x="185" y="125"/>
                  </a:lnTo>
                  <a:lnTo>
                    <a:pt x="180" y="134"/>
                  </a:lnTo>
                  <a:lnTo>
                    <a:pt x="171" y="132"/>
                  </a:lnTo>
                  <a:lnTo>
                    <a:pt x="156" y="127"/>
                  </a:lnTo>
                  <a:lnTo>
                    <a:pt x="152" y="108"/>
                  </a:lnTo>
                  <a:lnTo>
                    <a:pt x="138" y="108"/>
                  </a:lnTo>
                  <a:lnTo>
                    <a:pt x="126" y="99"/>
                  </a:lnTo>
                  <a:lnTo>
                    <a:pt x="111" y="92"/>
                  </a:lnTo>
                  <a:lnTo>
                    <a:pt x="88" y="82"/>
                  </a:lnTo>
                  <a:lnTo>
                    <a:pt x="74" y="85"/>
                  </a:lnTo>
                  <a:lnTo>
                    <a:pt x="57" y="87"/>
                  </a:lnTo>
                  <a:lnTo>
                    <a:pt x="48" y="96"/>
                  </a:lnTo>
                  <a:lnTo>
                    <a:pt x="41" y="96"/>
                  </a:lnTo>
                  <a:lnTo>
                    <a:pt x="38" y="82"/>
                  </a:lnTo>
                  <a:lnTo>
                    <a:pt x="33" y="68"/>
                  </a:lnTo>
                  <a:lnTo>
                    <a:pt x="24" y="61"/>
                  </a:lnTo>
                  <a:lnTo>
                    <a:pt x="26" y="59"/>
                  </a:lnTo>
                  <a:lnTo>
                    <a:pt x="29" y="56"/>
                  </a:lnTo>
                  <a:lnTo>
                    <a:pt x="24" y="49"/>
                  </a:lnTo>
                  <a:lnTo>
                    <a:pt x="19" y="52"/>
                  </a:lnTo>
                  <a:lnTo>
                    <a:pt x="15" y="35"/>
                  </a:lnTo>
                  <a:lnTo>
                    <a:pt x="15" y="33"/>
                  </a:lnTo>
                  <a:lnTo>
                    <a:pt x="24" y="35"/>
                  </a:lnTo>
                  <a:lnTo>
                    <a:pt x="31" y="37"/>
                  </a:lnTo>
                  <a:lnTo>
                    <a:pt x="36" y="37"/>
                  </a:lnTo>
                  <a:lnTo>
                    <a:pt x="36" y="35"/>
                  </a:lnTo>
                  <a:lnTo>
                    <a:pt x="38" y="28"/>
                  </a:lnTo>
                  <a:lnTo>
                    <a:pt x="24" y="16"/>
                  </a:lnTo>
                  <a:lnTo>
                    <a:pt x="12" y="14"/>
                  </a:lnTo>
                  <a:lnTo>
                    <a:pt x="12" y="28"/>
                  </a:lnTo>
                  <a:lnTo>
                    <a:pt x="3" y="11"/>
                  </a:lnTo>
                  <a:lnTo>
                    <a:pt x="3" y="2"/>
                  </a:lnTo>
                  <a:lnTo>
                    <a:pt x="0" y="0"/>
                  </a:lnTo>
                  <a:lnTo>
                    <a:pt x="24" y="0"/>
                  </a:lnTo>
                  <a:lnTo>
                    <a:pt x="22" y="14"/>
                  </a:lnTo>
                  <a:lnTo>
                    <a:pt x="38" y="16"/>
                  </a:lnTo>
                  <a:lnTo>
                    <a:pt x="55" y="23"/>
                  </a:lnTo>
                  <a:lnTo>
                    <a:pt x="76" y="28"/>
                  </a:lnTo>
                  <a:lnTo>
                    <a:pt x="74" y="16"/>
                  </a:lnTo>
                  <a:lnTo>
                    <a:pt x="81" y="14"/>
                  </a:lnTo>
                  <a:lnTo>
                    <a:pt x="93" y="0"/>
                  </a:lnTo>
                  <a:lnTo>
                    <a:pt x="111" y="14"/>
                  </a:lnTo>
                  <a:lnTo>
                    <a:pt x="121" y="30"/>
                  </a:lnTo>
                  <a:lnTo>
                    <a:pt x="142" y="40"/>
                  </a:lnTo>
                  <a:lnTo>
                    <a:pt x="154" y="44"/>
                  </a:lnTo>
                  <a:lnTo>
                    <a:pt x="180" y="61"/>
                  </a:lnTo>
                  <a:lnTo>
                    <a:pt x="204" y="75"/>
                  </a:lnTo>
                  <a:lnTo>
                    <a:pt x="213" y="94"/>
                  </a:lnTo>
                  <a:lnTo>
                    <a:pt x="208" y="99"/>
                  </a:lnTo>
                  <a:lnTo>
                    <a:pt x="204" y="104"/>
                  </a:lnTo>
                  <a:close/>
                </a:path>
              </a:pathLst>
            </a:custGeom>
            <a:solidFill>
              <a:srgbClr val="E1E1E1"/>
            </a:solidFill>
            <a:ln w="3175">
              <a:solidFill>
                <a:srgbClr val="000000"/>
              </a:solidFill>
              <a:round/>
              <a:headEnd/>
              <a:tailEnd/>
            </a:ln>
          </p:spPr>
          <p:txBody>
            <a:bodyPr/>
            <a:lstStyle/>
            <a:p>
              <a:endParaRPr lang="en-US"/>
            </a:p>
          </p:txBody>
        </p:sp>
        <p:sp>
          <p:nvSpPr>
            <p:cNvPr id="41254" name="Freeform 4116"/>
            <p:cNvSpPr>
              <a:spLocks/>
            </p:cNvSpPr>
            <p:nvPr/>
          </p:nvSpPr>
          <p:spPr bwMode="auto">
            <a:xfrm>
              <a:off x="3527" y="1799"/>
              <a:ext cx="219" cy="198"/>
            </a:xfrm>
            <a:custGeom>
              <a:avLst/>
              <a:gdLst>
                <a:gd name="T0" fmla="*/ 0 w 196"/>
                <a:gd name="T1" fmla="*/ 833451 h 160"/>
                <a:gd name="T2" fmla="*/ 0 w 196"/>
                <a:gd name="T3" fmla="*/ 855385 h 160"/>
                <a:gd name="T4" fmla="*/ 0 w 196"/>
                <a:gd name="T5" fmla="*/ 969139 h 160"/>
                <a:gd name="T6" fmla="*/ 716 w 196"/>
                <a:gd name="T7" fmla="*/ 1031396 h 160"/>
                <a:gd name="T8" fmla="*/ 2 w 196"/>
                <a:gd name="T9" fmla="*/ 1046087 h 160"/>
                <a:gd name="T10" fmla="*/ 894 w 196"/>
                <a:gd name="T11" fmla="*/ 1232265 h 160"/>
                <a:gd name="T12" fmla="*/ 1247 w 196"/>
                <a:gd name="T13" fmla="*/ 1420935 h 160"/>
                <a:gd name="T14" fmla="*/ 3254 w 196"/>
                <a:gd name="T15" fmla="*/ 1484146 h 160"/>
                <a:gd name="T16" fmla="*/ 3384 w 196"/>
                <a:gd name="T17" fmla="*/ 1553605 h 160"/>
                <a:gd name="T18" fmla="*/ 2171 w 196"/>
                <a:gd name="T19" fmla="*/ 1781260 h 160"/>
                <a:gd name="T20" fmla="*/ 3651 w 196"/>
                <a:gd name="T21" fmla="*/ 1841909 h 160"/>
                <a:gd name="T22" fmla="*/ 5671 w 196"/>
                <a:gd name="T23" fmla="*/ 1887098 h 160"/>
                <a:gd name="T24" fmla="*/ 8834 w 196"/>
                <a:gd name="T25" fmla="*/ 1887098 h 160"/>
                <a:gd name="T26" fmla="*/ 11029 w 196"/>
                <a:gd name="T27" fmla="*/ 1841909 h 160"/>
                <a:gd name="T28" fmla="*/ 12817 w 196"/>
                <a:gd name="T29" fmla="*/ 1781260 h 160"/>
                <a:gd name="T30" fmla="*/ 12817 w 196"/>
                <a:gd name="T31" fmla="*/ 1698951 h 160"/>
                <a:gd name="T32" fmla="*/ 13080 w 196"/>
                <a:gd name="T33" fmla="*/ 1553605 h 160"/>
                <a:gd name="T34" fmla="*/ 15065 w 196"/>
                <a:gd name="T35" fmla="*/ 1484146 h 160"/>
                <a:gd name="T36" fmla="*/ 15450 w 196"/>
                <a:gd name="T37" fmla="*/ 1420935 h 160"/>
                <a:gd name="T38" fmla="*/ 17497 w 196"/>
                <a:gd name="T39" fmla="*/ 1420935 h 160"/>
                <a:gd name="T40" fmla="*/ 17880 w 196"/>
                <a:gd name="T41" fmla="*/ 1199310 h 160"/>
                <a:gd name="T42" fmla="*/ 19289 w 196"/>
                <a:gd name="T43" fmla="*/ 1046087 h 160"/>
                <a:gd name="T44" fmla="*/ 18045 w 196"/>
                <a:gd name="T45" fmla="*/ 947789 h 160"/>
                <a:gd name="T46" fmla="*/ 19978 w 196"/>
                <a:gd name="T47" fmla="*/ 947789 h 160"/>
                <a:gd name="T48" fmla="*/ 20254 w 196"/>
                <a:gd name="T49" fmla="*/ 855385 h 160"/>
                <a:gd name="T50" fmla="*/ 21015 w 196"/>
                <a:gd name="T51" fmla="*/ 691220 h 160"/>
                <a:gd name="T52" fmla="*/ 19550 w 196"/>
                <a:gd name="T53" fmla="*/ 515888 h 160"/>
                <a:gd name="T54" fmla="*/ 20440 w 196"/>
                <a:gd name="T55" fmla="*/ 395642 h 160"/>
                <a:gd name="T56" fmla="*/ 23208 w 196"/>
                <a:gd name="T57" fmla="*/ 358463 h 160"/>
                <a:gd name="T58" fmla="*/ 25287 w 196"/>
                <a:gd name="T59" fmla="*/ 313709 h 160"/>
                <a:gd name="T60" fmla="*/ 25287 w 196"/>
                <a:gd name="T61" fmla="*/ 253502 h 160"/>
                <a:gd name="T62" fmla="*/ 25931 w 196"/>
                <a:gd name="T63" fmla="*/ 253502 h 160"/>
                <a:gd name="T64" fmla="*/ 24407 w 196"/>
                <a:gd name="T65" fmla="*/ 208769 h 160"/>
                <a:gd name="T66" fmla="*/ 23681 w 196"/>
                <a:gd name="T67" fmla="*/ 208769 h 160"/>
                <a:gd name="T68" fmla="*/ 22292 w 196"/>
                <a:gd name="T69" fmla="*/ 253502 h 160"/>
                <a:gd name="T70" fmla="*/ 19550 w 196"/>
                <a:gd name="T71" fmla="*/ 358463 h 160"/>
                <a:gd name="T72" fmla="*/ 18968 w 196"/>
                <a:gd name="T73" fmla="*/ 108094 h 160"/>
                <a:gd name="T74" fmla="*/ 18293 w 196"/>
                <a:gd name="T75" fmla="*/ 87349 h 160"/>
                <a:gd name="T76" fmla="*/ 17880 w 196"/>
                <a:gd name="T77" fmla="*/ 0 h 160"/>
                <a:gd name="T78" fmla="*/ 16913 w 196"/>
                <a:gd name="T79" fmla="*/ 2 h 160"/>
                <a:gd name="T80" fmla="*/ 16372 w 196"/>
                <a:gd name="T81" fmla="*/ 165535 h 160"/>
                <a:gd name="T82" fmla="*/ 15385 w 196"/>
                <a:gd name="T83" fmla="*/ 208769 h 160"/>
                <a:gd name="T84" fmla="*/ 14615 w 196"/>
                <a:gd name="T85" fmla="*/ 253502 h 160"/>
                <a:gd name="T86" fmla="*/ 13483 w 196"/>
                <a:gd name="T87" fmla="*/ 253502 h 160"/>
                <a:gd name="T88" fmla="*/ 12375 w 196"/>
                <a:gd name="T89" fmla="*/ 269846 h 160"/>
                <a:gd name="T90" fmla="*/ 11946 w 196"/>
                <a:gd name="T91" fmla="*/ 253502 h 160"/>
                <a:gd name="T92" fmla="*/ 9711 w 196"/>
                <a:gd name="T93" fmla="*/ 208769 h 160"/>
                <a:gd name="T94" fmla="*/ 7906 w 196"/>
                <a:gd name="T95" fmla="*/ 190198 h 160"/>
                <a:gd name="T96" fmla="*/ 7080 w 196"/>
                <a:gd name="T97" fmla="*/ 253502 h 160"/>
                <a:gd name="T98" fmla="*/ 6586 w 196"/>
                <a:gd name="T99" fmla="*/ 313709 h 160"/>
                <a:gd name="T100" fmla="*/ 5671 w 196"/>
                <a:gd name="T101" fmla="*/ 480416 h 160"/>
                <a:gd name="T102" fmla="*/ 4079 w 196"/>
                <a:gd name="T103" fmla="*/ 551991 h 160"/>
                <a:gd name="T104" fmla="*/ 3384 w 196"/>
                <a:gd name="T105" fmla="*/ 650968 h 160"/>
                <a:gd name="T106" fmla="*/ 2171 w 196"/>
                <a:gd name="T107" fmla="*/ 638411 h 160"/>
                <a:gd name="T108" fmla="*/ 2 w 196"/>
                <a:gd name="T109" fmla="*/ 578549 h 160"/>
                <a:gd name="T110" fmla="*/ 0 w 196"/>
                <a:gd name="T111" fmla="*/ 833451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60"/>
                <a:gd name="T170" fmla="*/ 196 w 196"/>
                <a:gd name="T171" fmla="*/ 160 h 1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60">
                  <a:moveTo>
                    <a:pt x="0" y="70"/>
                  </a:moveTo>
                  <a:lnTo>
                    <a:pt x="0" y="73"/>
                  </a:lnTo>
                  <a:lnTo>
                    <a:pt x="0" y="82"/>
                  </a:lnTo>
                  <a:lnTo>
                    <a:pt x="5" y="87"/>
                  </a:lnTo>
                  <a:lnTo>
                    <a:pt x="2" y="89"/>
                  </a:lnTo>
                  <a:lnTo>
                    <a:pt x="7" y="104"/>
                  </a:lnTo>
                  <a:lnTo>
                    <a:pt x="10" y="120"/>
                  </a:lnTo>
                  <a:lnTo>
                    <a:pt x="24" y="125"/>
                  </a:lnTo>
                  <a:lnTo>
                    <a:pt x="26" y="132"/>
                  </a:lnTo>
                  <a:lnTo>
                    <a:pt x="17" y="151"/>
                  </a:lnTo>
                  <a:lnTo>
                    <a:pt x="28" y="156"/>
                  </a:lnTo>
                  <a:lnTo>
                    <a:pt x="43" y="160"/>
                  </a:lnTo>
                  <a:lnTo>
                    <a:pt x="66" y="160"/>
                  </a:lnTo>
                  <a:lnTo>
                    <a:pt x="83" y="156"/>
                  </a:lnTo>
                  <a:lnTo>
                    <a:pt x="97" y="151"/>
                  </a:lnTo>
                  <a:lnTo>
                    <a:pt x="97" y="144"/>
                  </a:lnTo>
                  <a:lnTo>
                    <a:pt x="99" y="132"/>
                  </a:lnTo>
                  <a:lnTo>
                    <a:pt x="114" y="125"/>
                  </a:lnTo>
                  <a:lnTo>
                    <a:pt x="118" y="120"/>
                  </a:lnTo>
                  <a:lnTo>
                    <a:pt x="133" y="120"/>
                  </a:lnTo>
                  <a:lnTo>
                    <a:pt x="135" y="101"/>
                  </a:lnTo>
                  <a:lnTo>
                    <a:pt x="147" y="89"/>
                  </a:lnTo>
                  <a:lnTo>
                    <a:pt x="137" y="80"/>
                  </a:lnTo>
                  <a:lnTo>
                    <a:pt x="151" y="80"/>
                  </a:lnTo>
                  <a:lnTo>
                    <a:pt x="154" y="73"/>
                  </a:lnTo>
                  <a:lnTo>
                    <a:pt x="159" y="59"/>
                  </a:lnTo>
                  <a:lnTo>
                    <a:pt x="149" y="44"/>
                  </a:lnTo>
                  <a:lnTo>
                    <a:pt x="156" y="33"/>
                  </a:lnTo>
                  <a:lnTo>
                    <a:pt x="175" y="30"/>
                  </a:lnTo>
                  <a:lnTo>
                    <a:pt x="192" y="26"/>
                  </a:lnTo>
                  <a:lnTo>
                    <a:pt x="192" y="21"/>
                  </a:lnTo>
                  <a:lnTo>
                    <a:pt x="196" y="21"/>
                  </a:lnTo>
                  <a:lnTo>
                    <a:pt x="185" y="18"/>
                  </a:lnTo>
                  <a:lnTo>
                    <a:pt x="180" y="18"/>
                  </a:lnTo>
                  <a:lnTo>
                    <a:pt x="168" y="21"/>
                  </a:lnTo>
                  <a:lnTo>
                    <a:pt x="149" y="30"/>
                  </a:lnTo>
                  <a:lnTo>
                    <a:pt x="144" y="9"/>
                  </a:lnTo>
                  <a:lnTo>
                    <a:pt x="140" y="7"/>
                  </a:lnTo>
                  <a:lnTo>
                    <a:pt x="135" y="0"/>
                  </a:lnTo>
                  <a:lnTo>
                    <a:pt x="128" y="2"/>
                  </a:lnTo>
                  <a:lnTo>
                    <a:pt x="125" y="14"/>
                  </a:lnTo>
                  <a:lnTo>
                    <a:pt x="116" y="18"/>
                  </a:lnTo>
                  <a:lnTo>
                    <a:pt x="111" y="21"/>
                  </a:lnTo>
                  <a:lnTo>
                    <a:pt x="102" y="21"/>
                  </a:lnTo>
                  <a:lnTo>
                    <a:pt x="95" y="23"/>
                  </a:lnTo>
                  <a:lnTo>
                    <a:pt x="90" y="21"/>
                  </a:lnTo>
                  <a:lnTo>
                    <a:pt x="73" y="18"/>
                  </a:lnTo>
                  <a:lnTo>
                    <a:pt x="59" y="16"/>
                  </a:lnTo>
                  <a:lnTo>
                    <a:pt x="54" y="21"/>
                  </a:lnTo>
                  <a:lnTo>
                    <a:pt x="50" y="26"/>
                  </a:lnTo>
                  <a:lnTo>
                    <a:pt x="43" y="40"/>
                  </a:lnTo>
                  <a:lnTo>
                    <a:pt x="31" y="47"/>
                  </a:lnTo>
                  <a:lnTo>
                    <a:pt x="26" y="56"/>
                  </a:lnTo>
                  <a:lnTo>
                    <a:pt x="17" y="54"/>
                  </a:lnTo>
                  <a:lnTo>
                    <a:pt x="2" y="49"/>
                  </a:lnTo>
                  <a:lnTo>
                    <a:pt x="0" y="70"/>
                  </a:lnTo>
                  <a:close/>
                </a:path>
              </a:pathLst>
            </a:custGeom>
            <a:solidFill>
              <a:srgbClr val="E1E1E1"/>
            </a:solidFill>
            <a:ln w="3175">
              <a:solidFill>
                <a:srgbClr val="000000"/>
              </a:solidFill>
              <a:round/>
              <a:headEnd/>
              <a:tailEnd/>
            </a:ln>
          </p:spPr>
          <p:txBody>
            <a:bodyPr/>
            <a:lstStyle/>
            <a:p>
              <a:endParaRPr lang="en-US"/>
            </a:p>
          </p:txBody>
        </p:sp>
        <p:sp>
          <p:nvSpPr>
            <p:cNvPr id="41255" name="Freeform 4117"/>
            <p:cNvSpPr>
              <a:spLocks/>
            </p:cNvSpPr>
            <p:nvPr/>
          </p:nvSpPr>
          <p:spPr bwMode="auto">
            <a:xfrm>
              <a:off x="3054" y="1860"/>
              <a:ext cx="35" cy="23"/>
            </a:xfrm>
            <a:custGeom>
              <a:avLst/>
              <a:gdLst>
                <a:gd name="T0" fmla="*/ 26854 w 30"/>
                <a:gd name="T1" fmla="*/ 0 h 19"/>
                <a:gd name="T2" fmla="*/ 10479 w 30"/>
                <a:gd name="T3" fmla="*/ 21856 h 19"/>
                <a:gd name="T4" fmla="*/ 0 w 30"/>
                <a:gd name="T5" fmla="*/ 56812 h 19"/>
                <a:gd name="T6" fmla="*/ 4155 w 30"/>
                <a:gd name="T7" fmla="*/ 87618 h 19"/>
                <a:gd name="T8" fmla="*/ 19415 w 30"/>
                <a:gd name="T9" fmla="*/ 56812 h 19"/>
                <a:gd name="T10" fmla="*/ 19415 w 30"/>
                <a:gd name="T11" fmla="*/ 32027 h 19"/>
                <a:gd name="T12" fmla="*/ 26854 w 30"/>
                <a:gd name="T13" fmla="*/ 0 h 19"/>
                <a:gd name="T14" fmla="*/ 0 60000 65536"/>
                <a:gd name="T15" fmla="*/ 0 60000 65536"/>
                <a:gd name="T16" fmla="*/ 0 60000 65536"/>
                <a:gd name="T17" fmla="*/ 0 60000 65536"/>
                <a:gd name="T18" fmla="*/ 0 60000 65536"/>
                <a:gd name="T19" fmla="*/ 0 60000 65536"/>
                <a:gd name="T20" fmla="*/ 0 60000 65536"/>
                <a:gd name="T21" fmla="*/ 0 w 30"/>
                <a:gd name="T22" fmla="*/ 0 h 19"/>
                <a:gd name="T23" fmla="*/ 30 w 30"/>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9">
                  <a:moveTo>
                    <a:pt x="30" y="0"/>
                  </a:moveTo>
                  <a:lnTo>
                    <a:pt x="11" y="5"/>
                  </a:lnTo>
                  <a:lnTo>
                    <a:pt x="0" y="12"/>
                  </a:lnTo>
                  <a:lnTo>
                    <a:pt x="4" y="19"/>
                  </a:lnTo>
                  <a:lnTo>
                    <a:pt x="21" y="12"/>
                  </a:lnTo>
                  <a:lnTo>
                    <a:pt x="21" y="7"/>
                  </a:lnTo>
                  <a:lnTo>
                    <a:pt x="30" y="0"/>
                  </a:lnTo>
                  <a:close/>
                </a:path>
              </a:pathLst>
            </a:custGeom>
            <a:solidFill>
              <a:srgbClr val="0033CC"/>
            </a:solidFill>
            <a:ln w="3175">
              <a:solidFill>
                <a:srgbClr val="000000"/>
              </a:solidFill>
              <a:round/>
              <a:headEnd/>
              <a:tailEnd/>
            </a:ln>
          </p:spPr>
          <p:txBody>
            <a:bodyPr/>
            <a:lstStyle/>
            <a:p>
              <a:endParaRPr lang="en-US"/>
            </a:p>
          </p:txBody>
        </p:sp>
        <p:sp>
          <p:nvSpPr>
            <p:cNvPr id="41256" name="Line 4118"/>
            <p:cNvSpPr>
              <a:spLocks noChangeShapeType="1"/>
            </p:cNvSpPr>
            <p:nvPr/>
          </p:nvSpPr>
          <p:spPr bwMode="auto">
            <a:xfrm>
              <a:off x="3736" y="1831"/>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57" name="Line 4119"/>
            <p:cNvSpPr>
              <a:spLocks noChangeShapeType="1"/>
            </p:cNvSpPr>
            <p:nvPr/>
          </p:nvSpPr>
          <p:spPr bwMode="auto">
            <a:xfrm>
              <a:off x="3739" y="1834"/>
              <a:ext cx="1"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58" name="Line 4120"/>
            <p:cNvSpPr>
              <a:spLocks noChangeShapeType="1"/>
            </p:cNvSpPr>
            <p:nvPr/>
          </p:nvSpPr>
          <p:spPr bwMode="auto">
            <a:xfrm flipH="1">
              <a:off x="3734" y="1836"/>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59" name="Line 4121"/>
            <p:cNvSpPr>
              <a:spLocks noChangeShapeType="1"/>
            </p:cNvSpPr>
            <p:nvPr/>
          </p:nvSpPr>
          <p:spPr bwMode="auto">
            <a:xfrm flipH="1">
              <a:off x="3729" y="1840"/>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60" name="Line 4122"/>
            <p:cNvSpPr>
              <a:spLocks noChangeShapeType="1"/>
            </p:cNvSpPr>
            <p:nvPr/>
          </p:nvSpPr>
          <p:spPr bwMode="auto">
            <a:xfrm flipH="1">
              <a:off x="3726" y="1845"/>
              <a:ext cx="5"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61" name="Line 4123"/>
            <p:cNvSpPr>
              <a:spLocks noChangeShapeType="1"/>
            </p:cNvSpPr>
            <p:nvPr/>
          </p:nvSpPr>
          <p:spPr bwMode="auto">
            <a:xfrm flipH="1">
              <a:off x="3723" y="1845"/>
              <a:ext cx="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62" name="Line 4124"/>
            <p:cNvSpPr>
              <a:spLocks noChangeShapeType="1"/>
            </p:cNvSpPr>
            <p:nvPr/>
          </p:nvSpPr>
          <p:spPr bwMode="auto">
            <a:xfrm>
              <a:off x="3726" y="185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63" name="Line 4125"/>
            <p:cNvSpPr>
              <a:spLocks noChangeShapeType="1"/>
            </p:cNvSpPr>
            <p:nvPr/>
          </p:nvSpPr>
          <p:spPr bwMode="auto">
            <a:xfrm>
              <a:off x="3726" y="1858"/>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64" name="Freeform 4126"/>
            <p:cNvSpPr>
              <a:spLocks/>
            </p:cNvSpPr>
            <p:nvPr/>
          </p:nvSpPr>
          <p:spPr bwMode="auto">
            <a:xfrm>
              <a:off x="3726" y="1864"/>
              <a:ext cx="5" cy="11"/>
            </a:xfrm>
            <a:custGeom>
              <a:avLst/>
              <a:gdLst>
                <a:gd name="T0" fmla="*/ 0 w 2"/>
                <a:gd name="T1" fmla="*/ 0 h 4"/>
                <a:gd name="T2" fmla="*/ 2147483647 w 2"/>
                <a:gd name="T3" fmla="*/ 2147483647 h 4"/>
                <a:gd name="T4" fmla="*/ 2147483647 w 2"/>
                <a:gd name="T5" fmla="*/ 2147483647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0"/>
                  </a:moveTo>
                  <a:lnTo>
                    <a:pt x="1" y="2"/>
                  </a:lnTo>
                  <a:lnTo>
                    <a:pt x="2" y="4"/>
                  </a:lnTo>
                </a:path>
              </a:pathLst>
            </a:custGeom>
            <a:solidFill>
              <a:srgbClr val="C0C0C0"/>
            </a:solidFill>
            <a:ln w="3175">
              <a:solidFill>
                <a:srgbClr val="000000"/>
              </a:solidFill>
              <a:round/>
              <a:headEnd/>
              <a:tailEnd/>
            </a:ln>
          </p:spPr>
          <p:txBody>
            <a:bodyPr/>
            <a:lstStyle/>
            <a:p>
              <a:endParaRPr lang="en-US"/>
            </a:p>
          </p:txBody>
        </p:sp>
        <p:sp>
          <p:nvSpPr>
            <p:cNvPr id="41265" name="Line 4127"/>
            <p:cNvSpPr>
              <a:spLocks noChangeShapeType="1"/>
            </p:cNvSpPr>
            <p:nvPr/>
          </p:nvSpPr>
          <p:spPr bwMode="auto">
            <a:xfrm>
              <a:off x="3741" y="1898"/>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66" name="Freeform 4128"/>
            <p:cNvSpPr>
              <a:spLocks/>
            </p:cNvSpPr>
            <p:nvPr/>
          </p:nvSpPr>
          <p:spPr bwMode="auto">
            <a:xfrm>
              <a:off x="3746" y="1901"/>
              <a:ext cx="1" cy="15"/>
            </a:xfrm>
            <a:custGeom>
              <a:avLst/>
              <a:gdLst>
                <a:gd name="T0" fmla="*/ 0 w 1"/>
                <a:gd name="T1" fmla="*/ 0 h 5"/>
                <a:gd name="T2" fmla="*/ 0 w 1"/>
                <a:gd name="T3" fmla="*/ 2147483647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3"/>
                  </a:lnTo>
                  <a:lnTo>
                    <a:pt x="0" y="5"/>
                  </a:lnTo>
                </a:path>
              </a:pathLst>
            </a:custGeom>
            <a:solidFill>
              <a:srgbClr val="C0C0C0"/>
            </a:solidFill>
            <a:ln w="3175">
              <a:solidFill>
                <a:srgbClr val="000000"/>
              </a:solidFill>
              <a:round/>
              <a:headEnd/>
              <a:tailEnd/>
            </a:ln>
          </p:spPr>
          <p:txBody>
            <a:bodyPr/>
            <a:lstStyle/>
            <a:p>
              <a:endParaRPr lang="en-US"/>
            </a:p>
          </p:txBody>
        </p:sp>
        <p:sp>
          <p:nvSpPr>
            <p:cNvPr id="41267" name="Freeform 4129"/>
            <p:cNvSpPr>
              <a:spLocks/>
            </p:cNvSpPr>
            <p:nvPr/>
          </p:nvSpPr>
          <p:spPr bwMode="auto">
            <a:xfrm>
              <a:off x="3746" y="1914"/>
              <a:ext cx="14" cy="5"/>
            </a:xfrm>
            <a:custGeom>
              <a:avLst/>
              <a:gdLst>
                <a:gd name="T0" fmla="*/ 0 w 5"/>
                <a:gd name="T1" fmla="*/ 0 h 2"/>
                <a:gd name="T2" fmla="*/ 2147483647 w 5"/>
                <a:gd name="T3" fmla="*/ 2147483647 h 2"/>
                <a:gd name="T4" fmla="*/ 2147483647 w 5"/>
                <a:gd name="T5" fmla="*/ 2147483647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3" y="2"/>
                  </a:lnTo>
                  <a:lnTo>
                    <a:pt x="5" y="2"/>
                  </a:lnTo>
                </a:path>
              </a:pathLst>
            </a:custGeom>
            <a:solidFill>
              <a:srgbClr val="C0C0C0"/>
            </a:solidFill>
            <a:ln w="3175">
              <a:solidFill>
                <a:srgbClr val="000000"/>
              </a:solidFill>
              <a:round/>
              <a:headEnd/>
              <a:tailEnd/>
            </a:ln>
          </p:spPr>
          <p:txBody>
            <a:bodyPr/>
            <a:lstStyle/>
            <a:p>
              <a:endParaRPr lang="en-US"/>
            </a:p>
          </p:txBody>
        </p:sp>
        <p:sp>
          <p:nvSpPr>
            <p:cNvPr id="41268" name="Line 4130"/>
            <p:cNvSpPr>
              <a:spLocks noChangeShapeType="1"/>
            </p:cNvSpPr>
            <p:nvPr/>
          </p:nvSpPr>
          <p:spPr bwMode="auto">
            <a:xfrm flipV="1">
              <a:off x="3834" y="1890"/>
              <a:ext cx="12"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69" name="Freeform 4131"/>
            <p:cNvSpPr>
              <a:spLocks/>
            </p:cNvSpPr>
            <p:nvPr/>
          </p:nvSpPr>
          <p:spPr bwMode="auto">
            <a:xfrm>
              <a:off x="3843" y="1860"/>
              <a:ext cx="5" cy="32"/>
            </a:xfrm>
            <a:custGeom>
              <a:avLst/>
              <a:gdLst>
                <a:gd name="T0" fmla="*/ 0 w 2"/>
                <a:gd name="T1" fmla="*/ 2147483647 h 11"/>
                <a:gd name="T2" fmla="*/ 2147483647 w 2"/>
                <a:gd name="T3" fmla="*/ 2147483647 h 11"/>
                <a:gd name="T4" fmla="*/ 2147483647 w 2"/>
                <a:gd name="T5" fmla="*/ 0 h 11"/>
                <a:gd name="T6" fmla="*/ 0 60000 65536"/>
                <a:gd name="T7" fmla="*/ 0 60000 65536"/>
                <a:gd name="T8" fmla="*/ 0 60000 65536"/>
                <a:gd name="T9" fmla="*/ 0 w 2"/>
                <a:gd name="T10" fmla="*/ 0 h 11"/>
                <a:gd name="T11" fmla="*/ 2 w 2"/>
                <a:gd name="T12" fmla="*/ 11 h 11"/>
              </a:gdLst>
              <a:ahLst/>
              <a:cxnLst>
                <a:cxn ang="T6">
                  <a:pos x="T0" y="T1"/>
                </a:cxn>
                <a:cxn ang="T7">
                  <a:pos x="T2" y="T3"/>
                </a:cxn>
                <a:cxn ang="T8">
                  <a:pos x="T4" y="T5"/>
                </a:cxn>
              </a:cxnLst>
              <a:rect l="T9" t="T10" r="T11" b="T12"/>
              <a:pathLst>
                <a:path w="2" h="11">
                  <a:moveTo>
                    <a:pt x="0" y="11"/>
                  </a:moveTo>
                  <a:lnTo>
                    <a:pt x="1" y="7"/>
                  </a:lnTo>
                  <a:lnTo>
                    <a:pt x="2" y="0"/>
                  </a:lnTo>
                </a:path>
              </a:pathLst>
            </a:custGeom>
            <a:solidFill>
              <a:srgbClr val="C0C0C0"/>
            </a:solidFill>
            <a:ln w="3175">
              <a:solidFill>
                <a:srgbClr val="000000"/>
              </a:solidFill>
              <a:round/>
              <a:headEnd/>
              <a:tailEnd/>
            </a:ln>
          </p:spPr>
          <p:txBody>
            <a:bodyPr/>
            <a:lstStyle/>
            <a:p>
              <a:endParaRPr lang="en-US"/>
            </a:p>
          </p:txBody>
        </p:sp>
        <p:sp>
          <p:nvSpPr>
            <p:cNvPr id="41270" name="Line 4132"/>
            <p:cNvSpPr>
              <a:spLocks noChangeShapeType="1"/>
            </p:cNvSpPr>
            <p:nvPr/>
          </p:nvSpPr>
          <p:spPr bwMode="auto">
            <a:xfrm flipH="1" flipV="1">
              <a:off x="3832" y="1858"/>
              <a:ext cx="1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71" name="Line 4133"/>
            <p:cNvSpPr>
              <a:spLocks noChangeShapeType="1"/>
            </p:cNvSpPr>
            <p:nvPr/>
          </p:nvSpPr>
          <p:spPr bwMode="auto">
            <a:xfrm flipH="1" flipV="1">
              <a:off x="3826" y="1854"/>
              <a:ext cx="8"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72" name="Freeform 4134"/>
            <p:cNvSpPr>
              <a:spLocks/>
            </p:cNvSpPr>
            <p:nvPr/>
          </p:nvSpPr>
          <p:spPr bwMode="auto">
            <a:xfrm>
              <a:off x="3105" y="1883"/>
              <a:ext cx="17" cy="33"/>
            </a:xfrm>
            <a:custGeom>
              <a:avLst/>
              <a:gdLst>
                <a:gd name="T0" fmla="*/ 198 w 16"/>
                <a:gd name="T1" fmla="*/ 410019 h 26"/>
                <a:gd name="T2" fmla="*/ 7 w 16"/>
                <a:gd name="T3" fmla="*/ 838351 h 26"/>
                <a:gd name="T4" fmla="*/ 0 w 16"/>
                <a:gd name="T5" fmla="*/ 932973 h 26"/>
                <a:gd name="T6" fmla="*/ 2 w 16"/>
                <a:gd name="T7" fmla="*/ 410019 h 26"/>
                <a:gd name="T8" fmla="*/ 7 w 16"/>
                <a:gd name="T9" fmla="*/ 0 h 26"/>
                <a:gd name="T10" fmla="*/ 223 w 16"/>
                <a:gd name="T11" fmla="*/ 94508 h 26"/>
                <a:gd name="T12" fmla="*/ 198 w 16"/>
                <a:gd name="T13" fmla="*/ 410019 h 26"/>
                <a:gd name="T14" fmla="*/ 0 60000 65536"/>
                <a:gd name="T15" fmla="*/ 0 60000 65536"/>
                <a:gd name="T16" fmla="*/ 0 60000 65536"/>
                <a:gd name="T17" fmla="*/ 0 60000 65536"/>
                <a:gd name="T18" fmla="*/ 0 60000 65536"/>
                <a:gd name="T19" fmla="*/ 0 60000 65536"/>
                <a:gd name="T20" fmla="*/ 0 60000 65536"/>
                <a:gd name="T21" fmla="*/ 0 w 16"/>
                <a:gd name="T22" fmla="*/ 0 h 26"/>
                <a:gd name="T23" fmla="*/ 16 w 16"/>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6">
                  <a:moveTo>
                    <a:pt x="14" y="12"/>
                  </a:moveTo>
                  <a:lnTo>
                    <a:pt x="7" y="24"/>
                  </a:lnTo>
                  <a:lnTo>
                    <a:pt x="0" y="26"/>
                  </a:lnTo>
                  <a:lnTo>
                    <a:pt x="2" y="12"/>
                  </a:lnTo>
                  <a:lnTo>
                    <a:pt x="7" y="0"/>
                  </a:lnTo>
                  <a:lnTo>
                    <a:pt x="16" y="2"/>
                  </a:lnTo>
                  <a:lnTo>
                    <a:pt x="14" y="12"/>
                  </a:lnTo>
                  <a:close/>
                </a:path>
              </a:pathLst>
            </a:custGeom>
            <a:solidFill>
              <a:srgbClr val="E1E1E1"/>
            </a:solidFill>
            <a:ln w="3175">
              <a:solidFill>
                <a:srgbClr val="000000"/>
              </a:solidFill>
              <a:round/>
              <a:headEnd/>
              <a:tailEnd/>
            </a:ln>
          </p:spPr>
          <p:txBody>
            <a:bodyPr/>
            <a:lstStyle/>
            <a:p>
              <a:endParaRPr lang="en-US"/>
            </a:p>
          </p:txBody>
        </p:sp>
        <p:sp>
          <p:nvSpPr>
            <p:cNvPr id="41273" name="Freeform 4135"/>
            <p:cNvSpPr>
              <a:spLocks/>
            </p:cNvSpPr>
            <p:nvPr/>
          </p:nvSpPr>
          <p:spPr bwMode="auto">
            <a:xfrm>
              <a:off x="3110" y="1825"/>
              <a:ext cx="104" cy="108"/>
            </a:xfrm>
            <a:custGeom>
              <a:avLst/>
              <a:gdLst>
                <a:gd name="T0" fmla="*/ 7930 w 93"/>
                <a:gd name="T1" fmla="*/ 97032 h 87"/>
                <a:gd name="T2" fmla="*/ 4824 w 93"/>
                <a:gd name="T3" fmla="*/ 97032 h 87"/>
                <a:gd name="T4" fmla="*/ 1973 w 93"/>
                <a:gd name="T5" fmla="*/ 120454 h 87"/>
                <a:gd name="T6" fmla="*/ 902 w 93"/>
                <a:gd name="T7" fmla="*/ 170593 h 87"/>
                <a:gd name="T8" fmla="*/ 902 w 93"/>
                <a:gd name="T9" fmla="*/ 262888 h 87"/>
                <a:gd name="T10" fmla="*/ 3 w 93"/>
                <a:gd name="T11" fmla="*/ 321582 h 87"/>
                <a:gd name="T12" fmla="*/ 0 w 93"/>
                <a:gd name="T13" fmla="*/ 321582 h 87"/>
                <a:gd name="T14" fmla="*/ 3 w 93"/>
                <a:gd name="T15" fmla="*/ 628345 h 87"/>
                <a:gd name="T16" fmla="*/ 1577 w 93"/>
                <a:gd name="T17" fmla="*/ 665412 h 87"/>
                <a:gd name="T18" fmla="*/ 1261 w 93"/>
                <a:gd name="T19" fmla="*/ 800034 h 87"/>
                <a:gd name="T20" fmla="*/ 3 w 93"/>
                <a:gd name="T21" fmla="*/ 962053 h 87"/>
                <a:gd name="T22" fmla="*/ 3 w 93"/>
                <a:gd name="T23" fmla="*/ 1085673 h 87"/>
                <a:gd name="T24" fmla="*/ 3081 w 93"/>
                <a:gd name="T25" fmla="*/ 1176844 h 87"/>
                <a:gd name="T26" fmla="*/ 4534 w 93"/>
                <a:gd name="T27" fmla="*/ 1057563 h 87"/>
                <a:gd name="T28" fmla="*/ 6747 w 93"/>
                <a:gd name="T29" fmla="*/ 914779 h 87"/>
                <a:gd name="T30" fmla="*/ 8868 w 93"/>
                <a:gd name="T31" fmla="*/ 800034 h 87"/>
                <a:gd name="T32" fmla="*/ 10551 w 93"/>
                <a:gd name="T33" fmla="*/ 665412 h 87"/>
                <a:gd name="T34" fmla="*/ 10551 w 93"/>
                <a:gd name="T35" fmla="*/ 445337 h 87"/>
                <a:gd name="T36" fmla="*/ 10551 w 93"/>
                <a:gd name="T37" fmla="*/ 213145 h 87"/>
                <a:gd name="T38" fmla="*/ 12630 w 93"/>
                <a:gd name="T39" fmla="*/ 2 h 87"/>
                <a:gd name="T40" fmla="*/ 11970 w 93"/>
                <a:gd name="T41" fmla="*/ 0 h 87"/>
                <a:gd name="T42" fmla="*/ 10099 w 93"/>
                <a:gd name="T43" fmla="*/ 62966 h 87"/>
                <a:gd name="T44" fmla="*/ 7930 w 93"/>
                <a:gd name="T45" fmla="*/ 97032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3"/>
                <a:gd name="T70" fmla="*/ 0 h 87"/>
                <a:gd name="T71" fmla="*/ 93 w 93"/>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3" h="87">
                  <a:moveTo>
                    <a:pt x="57" y="7"/>
                  </a:moveTo>
                  <a:lnTo>
                    <a:pt x="36" y="7"/>
                  </a:lnTo>
                  <a:lnTo>
                    <a:pt x="15" y="9"/>
                  </a:lnTo>
                  <a:lnTo>
                    <a:pt x="7" y="12"/>
                  </a:lnTo>
                  <a:lnTo>
                    <a:pt x="7" y="19"/>
                  </a:lnTo>
                  <a:lnTo>
                    <a:pt x="3" y="23"/>
                  </a:lnTo>
                  <a:lnTo>
                    <a:pt x="0" y="23"/>
                  </a:lnTo>
                  <a:lnTo>
                    <a:pt x="3" y="47"/>
                  </a:lnTo>
                  <a:lnTo>
                    <a:pt x="12" y="49"/>
                  </a:lnTo>
                  <a:lnTo>
                    <a:pt x="10" y="59"/>
                  </a:lnTo>
                  <a:lnTo>
                    <a:pt x="3" y="71"/>
                  </a:lnTo>
                  <a:lnTo>
                    <a:pt x="3" y="80"/>
                  </a:lnTo>
                  <a:lnTo>
                    <a:pt x="22" y="87"/>
                  </a:lnTo>
                  <a:lnTo>
                    <a:pt x="33" y="78"/>
                  </a:lnTo>
                  <a:lnTo>
                    <a:pt x="50" y="68"/>
                  </a:lnTo>
                  <a:lnTo>
                    <a:pt x="64" y="59"/>
                  </a:lnTo>
                  <a:lnTo>
                    <a:pt x="78" y="49"/>
                  </a:lnTo>
                  <a:lnTo>
                    <a:pt x="78" y="33"/>
                  </a:lnTo>
                  <a:lnTo>
                    <a:pt x="78" y="16"/>
                  </a:lnTo>
                  <a:lnTo>
                    <a:pt x="93" y="2"/>
                  </a:lnTo>
                  <a:lnTo>
                    <a:pt x="88" y="0"/>
                  </a:lnTo>
                  <a:lnTo>
                    <a:pt x="74" y="5"/>
                  </a:lnTo>
                  <a:lnTo>
                    <a:pt x="57" y="7"/>
                  </a:lnTo>
                  <a:close/>
                </a:path>
              </a:pathLst>
            </a:custGeom>
            <a:solidFill>
              <a:srgbClr val="0033CC"/>
            </a:solidFill>
            <a:ln w="3175">
              <a:solidFill>
                <a:srgbClr val="000000"/>
              </a:solidFill>
              <a:round/>
              <a:headEnd/>
              <a:tailEnd/>
            </a:ln>
          </p:spPr>
          <p:txBody>
            <a:bodyPr/>
            <a:lstStyle/>
            <a:p>
              <a:endParaRPr lang="en-US"/>
            </a:p>
          </p:txBody>
        </p:sp>
        <p:sp>
          <p:nvSpPr>
            <p:cNvPr id="41274" name="Freeform 4136"/>
            <p:cNvSpPr>
              <a:spLocks/>
            </p:cNvSpPr>
            <p:nvPr/>
          </p:nvSpPr>
          <p:spPr bwMode="auto">
            <a:xfrm>
              <a:off x="3612" y="1729"/>
              <a:ext cx="141" cy="107"/>
            </a:xfrm>
            <a:custGeom>
              <a:avLst/>
              <a:gdLst>
                <a:gd name="T0" fmla="*/ 20782 w 125"/>
                <a:gd name="T1" fmla="*/ 670207 h 87"/>
                <a:gd name="T2" fmla="*/ 18424 w 125"/>
                <a:gd name="T3" fmla="*/ 699639 h 87"/>
                <a:gd name="T4" fmla="*/ 14480 w 125"/>
                <a:gd name="T5" fmla="*/ 783368 h 87"/>
                <a:gd name="T6" fmla="*/ 13677 w 125"/>
                <a:gd name="T7" fmla="*/ 597257 h 87"/>
                <a:gd name="T8" fmla="*/ 12758 w 125"/>
                <a:gd name="T9" fmla="*/ 575935 h 87"/>
                <a:gd name="T10" fmla="*/ 12072 w 125"/>
                <a:gd name="T11" fmla="*/ 512847 h 87"/>
                <a:gd name="T12" fmla="*/ 10702 w 125"/>
                <a:gd name="T13" fmla="*/ 539341 h 87"/>
                <a:gd name="T14" fmla="*/ 9688 w 125"/>
                <a:gd name="T15" fmla="*/ 636944 h 87"/>
                <a:gd name="T16" fmla="*/ 7929 w 125"/>
                <a:gd name="T17" fmla="*/ 670207 h 87"/>
                <a:gd name="T18" fmla="*/ 6948 w 125"/>
                <a:gd name="T19" fmla="*/ 699639 h 87"/>
                <a:gd name="T20" fmla="*/ 5218 w 125"/>
                <a:gd name="T21" fmla="*/ 699639 h 87"/>
                <a:gd name="T22" fmla="*/ 3696 w 125"/>
                <a:gd name="T23" fmla="*/ 719485 h 87"/>
                <a:gd name="T24" fmla="*/ 2857 w 125"/>
                <a:gd name="T25" fmla="*/ 699639 h 87"/>
                <a:gd name="T26" fmla="*/ 3696 w 125"/>
                <a:gd name="T27" fmla="*/ 597257 h 87"/>
                <a:gd name="T28" fmla="*/ 4169 w 125"/>
                <a:gd name="T29" fmla="*/ 485620 h 87"/>
                <a:gd name="T30" fmla="*/ 3223 w 125"/>
                <a:gd name="T31" fmla="*/ 421087 h 87"/>
                <a:gd name="T32" fmla="*/ 1387 w 125"/>
                <a:gd name="T33" fmla="*/ 380754 h 87"/>
                <a:gd name="T34" fmla="*/ 0 w 125"/>
                <a:gd name="T35" fmla="*/ 314459 h 87"/>
                <a:gd name="T36" fmla="*/ 2857 w 125"/>
                <a:gd name="T37" fmla="*/ 191664 h 87"/>
                <a:gd name="T38" fmla="*/ 6160 w 125"/>
                <a:gd name="T39" fmla="*/ 68111 h 87"/>
                <a:gd name="T40" fmla="*/ 7929 w 125"/>
                <a:gd name="T41" fmla="*/ 0 h 87"/>
                <a:gd name="T42" fmla="*/ 12145 w 125"/>
                <a:gd name="T43" fmla="*/ 0 h 87"/>
                <a:gd name="T44" fmla="*/ 15454 w 125"/>
                <a:gd name="T45" fmla="*/ 104094 h 87"/>
                <a:gd name="T46" fmla="*/ 12072 w 125"/>
                <a:gd name="T47" fmla="*/ 149641 h 87"/>
                <a:gd name="T48" fmla="*/ 7929 w 125"/>
                <a:gd name="T49" fmla="*/ 204669 h 87"/>
                <a:gd name="T50" fmla="*/ 8448 w 125"/>
                <a:gd name="T51" fmla="*/ 314459 h 87"/>
                <a:gd name="T52" fmla="*/ 13051 w 125"/>
                <a:gd name="T53" fmla="*/ 342379 h 87"/>
                <a:gd name="T54" fmla="*/ 18424 w 125"/>
                <a:gd name="T55" fmla="*/ 358662 h 87"/>
                <a:gd name="T56" fmla="*/ 20355 w 125"/>
                <a:gd name="T57" fmla="*/ 485620 h 87"/>
                <a:gd name="T58" fmla="*/ 22513 w 125"/>
                <a:gd name="T59" fmla="*/ 512847 h 87"/>
                <a:gd name="T60" fmla="*/ 24978 w 125"/>
                <a:gd name="T61" fmla="*/ 670207 h 87"/>
                <a:gd name="T62" fmla="*/ 23835 w 125"/>
                <a:gd name="T63" fmla="*/ 699639 h 87"/>
                <a:gd name="T64" fmla="*/ 22046 w 125"/>
                <a:gd name="T65" fmla="*/ 670207 h 87"/>
                <a:gd name="T66" fmla="*/ 20782 w 125"/>
                <a:gd name="T67" fmla="*/ 670207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5"/>
                <a:gd name="T103" fmla="*/ 0 h 87"/>
                <a:gd name="T104" fmla="*/ 125 w 125"/>
                <a:gd name="T105" fmla="*/ 87 h 8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5" h="87">
                  <a:moveTo>
                    <a:pt x="104" y="75"/>
                  </a:moveTo>
                  <a:lnTo>
                    <a:pt x="92" y="78"/>
                  </a:lnTo>
                  <a:lnTo>
                    <a:pt x="73" y="87"/>
                  </a:lnTo>
                  <a:lnTo>
                    <a:pt x="68" y="66"/>
                  </a:lnTo>
                  <a:lnTo>
                    <a:pt x="64" y="64"/>
                  </a:lnTo>
                  <a:lnTo>
                    <a:pt x="59" y="57"/>
                  </a:lnTo>
                  <a:lnTo>
                    <a:pt x="52" y="59"/>
                  </a:lnTo>
                  <a:lnTo>
                    <a:pt x="49" y="71"/>
                  </a:lnTo>
                  <a:lnTo>
                    <a:pt x="40" y="75"/>
                  </a:lnTo>
                  <a:lnTo>
                    <a:pt x="35" y="78"/>
                  </a:lnTo>
                  <a:lnTo>
                    <a:pt x="26" y="78"/>
                  </a:lnTo>
                  <a:lnTo>
                    <a:pt x="19" y="80"/>
                  </a:lnTo>
                  <a:lnTo>
                    <a:pt x="14" y="78"/>
                  </a:lnTo>
                  <a:lnTo>
                    <a:pt x="19" y="66"/>
                  </a:lnTo>
                  <a:lnTo>
                    <a:pt x="21" y="54"/>
                  </a:lnTo>
                  <a:lnTo>
                    <a:pt x="16" y="47"/>
                  </a:lnTo>
                  <a:lnTo>
                    <a:pt x="7" y="42"/>
                  </a:lnTo>
                  <a:lnTo>
                    <a:pt x="0" y="35"/>
                  </a:lnTo>
                  <a:lnTo>
                    <a:pt x="14" y="21"/>
                  </a:lnTo>
                  <a:lnTo>
                    <a:pt x="31" y="7"/>
                  </a:lnTo>
                  <a:lnTo>
                    <a:pt x="40" y="0"/>
                  </a:lnTo>
                  <a:lnTo>
                    <a:pt x="61" y="0"/>
                  </a:lnTo>
                  <a:lnTo>
                    <a:pt x="78" y="12"/>
                  </a:lnTo>
                  <a:lnTo>
                    <a:pt x="59" y="16"/>
                  </a:lnTo>
                  <a:lnTo>
                    <a:pt x="40" y="23"/>
                  </a:lnTo>
                  <a:lnTo>
                    <a:pt x="42" y="35"/>
                  </a:lnTo>
                  <a:lnTo>
                    <a:pt x="66" y="38"/>
                  </a:lnTo>
                  <a:lnTo>
                    <a:pt x="92" y="40"/>
                  </a:lnTo>
                  <a:lnTo>
                    <a:pt x="101" y="54"/>
                  </a:lnTo>
                  <a:lnTo>
                    <a:pt x="113" y="57"/>
                  </a:lnTo>
                  <a:lnTo>
                    <a:pt x="125" y="75"/>
                  </a:lnTo>
                  <a:lnTo>
                    <a:pt x="120" y="78"/>
                  </a:lnTo>
                  <a:lnTo>
                    <a:pt x="109" y="75"/>
                  </a:lnTo>
                  <a:lnTo>
                    <a:pt x="104" y="75"/>
                  </a:lnTo>
                  <a:close/>
                </a:path>
              </a:pathLst>
            </a:custGeom>
            <a:solidFill>
              <a:srgbClr val="0033CC"/>
            </a:solidFill>
            <a:ln w="3175">
              <a:solidFill>
                <a:srgbClr val="000000"/>
              </a:solidFill>
              <a:round/>
              <a:headEnd/>
              <a:tailEnd/>
            </a:ln>
          </p:spPr>
          <p:txBody>
            <a:bodyPr/>
            <a:lstStyle/>
            <a:p>
              <a:endParaRPr lang="en-US"/>
            </a:p>
          </p:txBody>
        </p:sp>
        <p:sp>
          <p:nvSpPr>
            <p:cNvPr id="41275" name="Freeform 4137"/>
            <p:cNvSpPr>
              <a:spLocks/>
            </p:cNvSpPr>
            <p:nvPr/>
          </p:nvSpPr>
          <p:spPr bwMode="auto">
            <a:xfrm>
              <a:off x="3402" y="1635"/>
              <a:ext cx="255" cy="190"/>
            </a:xfrm>
            <a:custGeom>
              <a:avLst/>
              <a:gdLst>
                <a:gd name="T0" fmla="*/ 18668 w 229"/>
                <a:gd name="T1" fmla="*/ 1336222 h 154"/>
                <a:gd name="T2" fmla="*/ 15806 w 229"/>
                <a:gd name="T3" fmla="*/ 1194942 h 154"/>
                <a:gd name="T4" fmla="*/ 12866 w 229"/>
                <a:gd name="T5" fmla="*/ 1022703 h 154"/>
                <a:gd name="T6" fmla="*/ 11447 w 229"/>
                <a:gd name="T7" fmla="*/ 978449 h 154"/>
                <a:gd name="T8" fmla="*/ 8955 w 229"/>
                <a:gd name="T9" fmla="*/ 877835 h 154"/>
                <a:gd name="T10" fmla="*/ 7980 w 229"/>
                <a:gd name="T11" fmla="*/ 711508 h 154"/>
                <a:gd name="T12" fmla="*/ 5825 w 229"/>
                <a:gd name="T13" fmla="*/ 571703 h 154"/>
                <a:gd name="T14" fmla="*/ 4631 w 229"/>
                <a:gd name="T15" fmla="*/ 711508 h 154"/>
                <a:gd name="T16" fmla="*/ 3759 w 229"/>
                <a:gd name="T17" fmla="*/ 739841 h 154"/>
                <a:gd name="T18" fmla="*/ 3875 w 229"/>
                <a:gd name="T19" fmla="*/ 853689 h 154"/>
                <a:gd name="T20" fmla="*/ 1590 w 229"/>
                <a:gd name="T21" fmla="*/ 801799 h 154"/>
                <a:gd name="T22" fmla="*/ 1151 w 229"/>
                <a:gd name="T23" fmla="*/ 636280 h 154"/>
                <a:gd name="T24" fmla="*/ 749 w 229"/>
                <a:gd name="T25" fmla="*/ 467427 h 154"/>
                <a:gd name="T26" fmla="*/ 2 w 229"/>
                <a:gd name="T27" fmla="*/ 298631 h 154"/>
                <a:gd name="T28" fmla="*/ 0 w 229"/>
                <a:gd name="T29" fmla="*/ 140569 h 154"/>
                <a:gd name="T30" fmla="*/ 1771 w 229"/>
                <a:gd name="T31" fmla="*/ 74850 h 154"/>
                <a:gd name="T32" fmla="*/ 3759 w 229"/>
                <a:gd name="T33" fmla="*/ 0 h 154"/>
                <a:gd name="T34" fmla="*/ 6206 w 229"/>
                <a:gd name="T35" fmla="*/ 101435 h 154"/>
                <a:gd name="T36" fmla="*/ 8228 w 229"/>
                <a:gd name="T37" fmla="*/ 213971 h 154"/>
                <a:gd name="T38" fmla="*/ 9895 w 229"/>
                <a:gd name="T39" fmla="*/ 398703 h 154"/>
                <a:gd name="T40" fmla="*/ 11447 w 229"/>
                <a:gd name="T41" fmla="*/ 398703 h 154"/>
                <a:gd name="T42" fmla="*/ 13050 w 229"/>
                <a:gd name="T43" fmla="*/ 404320 h 154"/>
                <a:gd name="T44" fmla="*/ 15078 w 229"/>
                <a:gd name="T45" fmla="*/ 404320 h 154"/>
                <a:gd name="T46" fmla="*/ 16940 w 229"/>
                <a:gd name="T47" fmla="*/ 404320 h 154"/>
                <a:gd name="T48" fmla="*/ 18668 w 229"/>
                <a:gd name="T49" fmla="*/ 535857 h 154"/>
                <a:gd name="T50" fmla="*/ 18668 w 229"/>
                <a:gd name="T51" fmla="*/ 711508 h 154"/>
                <a:gd name="T52" fmla="*/ 20065 w 229"/>
                <a:gd name="T53" fmla="*/ 785021 h 154"/>
                <a:gd name="T54" fmla="*/ 21664 w 229"/>
                <a:gd name="T55" fmla="*/ 838746 h 154"/>
                <a:gd name="T56" fmla="*/ 23240 w 229"/>
                <a:gd name="T57" fmla="*/ 739841 h 154"/>
                <a:gd name="T58" fmla="*/ 25020 w 229"/>
                <a:gd name="T59" fmla="*/ 636280 h 154"/>
                <a:gd name="T60" fmla="*/ 26046 w 229"/>
                <a:gd name="T61" fmla="*/ 785021 h 154"/>
                <a:gd name="T62" fmla="*/ 25020 w 229"/>
                <a:gd name="T63" fmla="*/ 853689 h 154"/>
                <a:gd name="T64" fmla="*/ 23148 w 229"/>
                <a:gd name="T65" fmla="*/ 1006346 h 154"/>
                <a:gd name="T66" fmla="*/ 21501 w 229"/>
                <a:gd name="T67" fmla="*/ 1148729 h 154"/>
                <a:gd name="T68" fmla="*/ 22253 w 229"/>
                <a:gd name="T69" fmla="*/ 1220482 h 154"/>
                <a:gd name="T70" fmla="*/ 23240 w 229"/>
                <a:gd name="T71" fmla="*/ 1276721 h 154"/>
                <a:gd name="T72" fmla="*/ 23942 w 229"/>
                <a:gd name="T73" fmla="*/ 1336222 h 154"/>
                <a:gd name="T74" fmla="*/ 23572 w 229"/>
                <a:gd name="T75" fmla="*/ 1465236 h 154"/>
                <a:gd name="T76" fmla="*/ 23148 w 229"/>
                <a:gd name="T77" fmla="*/ 1590727 h 154"/>
                <a:gd name="T78" fmla="*/ 21096 w 229"/>
                <a:gd name="T79" fmla="*/ 1556737 h 154"/>
                <a:gd name="T80" fmla="*/ 19472 w 229"/>
                <a:gd name="T81" fmla="*/ 1541570 h 154"/>
                <a:gd name="T82" fmla="*/ 18668 w 229"/>
                <a:gd name="T83" fmla="*/ 1336222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9"/>
                <a:gd name="T127" fmla="*/ 0 h 154"/>
                <a:gd name="T128" fmla="*/ 229 w 229"/>
                <a:gd name="T129" fmla="*/ 154 h 15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9" h="154">
                  <a:moveTo>
                    <a:pt x="163" y="130"/>
                  </a:moveTo>
                  <a:lnTo>
                    <a:pt x="139" y="116"/>
                  </a:lnTo>
                  <a:lnTo>
                    <a:pt x="113" y="99"/>
                  </a:lnTo>
                  <a:lnTo>
                    <a:pt x="101" y="95"/>
                  </a:lnTo>
                  <a:lnTo>
                    <a:pt x="80" y="85"/>
                  </a:lnTo>
                  <a:lnTo>
                    <a:pt x="70" y="69"/>
                  </a:lnTo>
                  <a:lnTo>
                    <a:pt x="52" y="55"/>
                  </a:lnTo>
                  <a:lnTo>
                    <a:pt x="40" y="69"/>
                  </a:lnTo>
                  <a:lnTo>
                    <a:pt x="33" y="71"/>
                  </a:lnTo>
                  <a:lnTo>
                    <a:pt x="35" y="83"/>
                  </a:lnTo>
                  <a:lnTo>
                    <a:pt x="14" y="78"/>
                  </a:lnTo>
                  <a:lnTo>
                    <a:pt x="11" y="62"/>
                  </a:lnTo>
                  <a:lnTo>
                    <a:pt x="7" y="45"/>
                  </a:lnTo>
                  <a:lnTo>
                    <a:pt x="2" y="29"/>
                  </a:lnTo>
                  <a:lnTo>
                    <a:pt x="0" y="14"/>
                  </a:lnTo>
                  <a:lnTo>
                    <a:pt x="16" y="7"/>
                  </a:lnTo>
                  <a:lnTo>
                    <a:pt x="33" y="0"/>
                  </a:lnTo>
                  <a:lnTo>
                    <a:pt x="54" y="10"/>
                  </a:lnTo>
                  <a:lnTo>
                    <a:pt x="73" y="21"/>
                  </a:lnTo>
                  <a:lnTo>
                    <a:pt x="87" y="38"/>
                  </a:lnTo>
                  <a:lnTo>
                    <a:pt x="101" y="38"/>
                  </a:lnTo>
                  <a:lnTo>
                    <a:pt x="115" y="40"/>
                  </a:lnTo>
                  <a:lnTo>
                    <a:pt x="132" y="40"/>
                  </a:lnTo>
                  <a:lnTo>
                    <a:pt x="149" y="40"/>
                  </a:lnTo>
                  <a:lnTo>
                    <a:pt x="163" y="52"/>
                  </a:lnTo>
                  <a:lnTo>
                    <a:pt x="163" y="69"/>
                  </a:lnTo>
                  <a:lnTo>
                    <a:pt x="177" y="76"/>
                  </a:lnTo>
                  <a:lnTo>
                    <a:pt x="191" y="81"/>
                  </a:lnTo>
                  <a:lnTo>
                    <a:pt x="205" y="71"/>
                  </a:lnTo>
                  <a:lnTo>
                    <a:pt x="220" y="62"/>
                  </a:lnTo>
                  <a:lnTo>
                    <a:pt x="229" y="76"/>
                  </a:lnTo>
                  <a:lnTo>
                    <a:pt x="220" y="83"/>
                  </a:lnTo>
                  <a:lnTo>
                    <a:pt x="203" y="97"/>
                  </a:lnTo>
                  <a:lnTo>
                    <a:pt x="189" y="111"/>
                  </a:lnTo>
                  <a:lnTo>
                    <a:pt x="196" y="118"/>
                  </a:lnTo>
                  <a:lnTo>
                    <a:pt x="205" y="123"/>
                  </a:lnTo>
                  <a:lnTo>
                    <a:pt x="210" y="130"/>
                  </a:lnTo>
                  <a:lnTo>
                    <a:pt x="208" y="142"/>
                  </a:lnTo>
                  <a:lnTo>
                    <a:pt x="203" y="154"/>
                  </a:lnTo>
                  <a:lnTo>
                    <a:pt x="186" y="151"/>
                  </a:lnTo>
                  <a:lnTo>
                    <a:pt x="172" y="149"/>
                  </a:lnTo>
                  <a:lnTo>
                    <a:pt x="163" y="130"/>
                  </a:lnTo>
                  <a:close/>
                </a:path>
              </a:pathLst>
            </a:custGeom>
            <a:solidFill>
              <a:srgbClr val="E1E1E1"/>
            </a:solidFill>
            <a:ln w="3175">
              <a:solidFill>
                <a:srgbClr val="000000"/>
              </a:solidFill>
              <a:round/>
              <a:headEnd/>
              <a:tailEnd/>
            </a:ln>
          </p:spPr>
          <p:txBody>
            <a:bodyPr/>
            <a:lstStyle/>
            <a:p>
              <a:endParaRPr lang="en-US"/>
            </a:p>
          </p:txBody>
        </p:sp>
        <p:sp>
          <p:nvSpPr>
            <p:cNvPr id="41276" name="Freeform 4138"/>
            <p:cNvSpPr>
              <a:spLocks/>
            </p:cNvSpPr>
            <p:nvPr/>
          </p:nvSpPr>
          <p:spPr bwMode="auto">
            <a:xfrm>
              <a:off x="2843" y="1714"/>
              <a:ext cx="40" cy="32"/>
            </a:xfrm>
            <a:custGeom>
              <a:avLst/>
              <a:gdLst>
                <a:gd name="T0" fmla="*/ 979 w 36"/>
                <a:gd name="T1" fmla="*/ 242587 h 26"/>
                <a:gd name="T2" fmla="*/ 0 w 36"/>
                <a:gd name="T3" fmla="*/ 69792 h 26"/>
                <a:gd name="T4" fmla="*/ 579 w 36"/>
                <a:gd name="T5" fmla="*/ 69792 h 26"/>
                <a:gd name="T6" fmla="*/ 579 w 36"/>
                <a:gd name="T7" fmla="*/ 46074 h 26"/>
                <a:gd name="T8" fmla="*/ 979 w 36"/>
                <a:gd name="T9" fmla="*/ 2 h 26"/>
                <a:gd name="T10" fmla="*/ 1209 w 36"/>
                <a:gd name="T11" fmla="*/ 46074 h 26"/>
                <a:gd name="T12" fmla="*/ 1556 w 36"/>
                <a:gd name="T13" fmla="*/ 0 h 26"/>
                <a:gd name="T14" fmla="*/ 1729 w 36"/>
                <a:gd name="T15" fmla="*/ 0 h 26"/>
                <a:gd name="T16" fmla="*/ 2274 w 36"/>
                <a:gd name="T17" fmla="*/ 2 h 26"/>
                <a:gd name="T18" fmla="*/ 2274 w 36"/>
                <a:gd name="T19" fmla="*/ 0 h 26"/>
                <a:gd name="T20" fmla="*/ 2634 w 36"/>
                <a:gd name="T21" fmla="*/ 0 h 26"/>
                <a:gd name="T22" fmla="*/ 3157 w 36"/>
                <a:gd name="T23" fmla="*/ 46074 h 26"/>
                <a:gd name="T24" fmla="*/ 3508 w 36"/>
                <a:gd name="T25" fmla="*/ 2 h 26"/>
                <a:gd name="T26" fmla="*/ 3613 w 36"/>
                <a:gd name="T27" fmla="*/ 46074 h 26"/>
                <a:gd name="T28" fmla="*/ 3613 w 36"/>
                <a:gd name="T29" fmla="*/ 170708 h 26"/>
                <a:gd name="T30" fmla="*/ 979 w 36"/>
                <a:gd name="T31" fmla="*/ 242587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26"/>
                <a:gd name="T50" fmla="*/ 36 w 36"/>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26">
                  <a:moveTo>
                    <a:pt x="10" y="26"/>
                  </a:moveTo>
                  <a:lnTo>
                    <a:pt x="0" y="7"/>
                  </a:lnTo>
                  <a:lnTo>
                    <a:pt x="5" y="7"/>
                  </a:lnTo>
                  <a:lnTo>
                    <a:pt x="5" y="5"/>
                  </a:lnTo>
                  <a:lnTo>
                    <a:pt x="10" y="2"/>
                  </a:lnTo>
                  <a:lnTo>
                    <a:pt x="12" y="5"/>
                  </a:lnTo>
                  <a:lnTo>
                    <a:pt x="15" y="0"/>
                  </a:lnTo>
                  <a:lnTo>
                    <a:pt x="17" y="0"/>
                  </a:lnTo>
                  <a:lnTo>
                    <a:pt x="22" y="2"/>
                  </a:lnTo>
                  <a:lnTo>
                    <a:pt x="22" y="0"/>
                  </a:lnTo>
                  <a:lnTo>
                    <a:pt x="26" y="0"/>
                  </a:lnTo>
                  <a:lnTo>
                    <a:pt x="31" y="5"/>
                  </a:lnTo>
                  <a:lnTo>
                    <a:pt x="34" y="2"/>
                  </a:lnTo>
                  <a:lnTo>
                    <a:pt x="36" y="5"/>
                  </a:lnTo>
                  <a:lnTo>
                    <a:pt x="36" y="19"/>
                  </a:lnTo>
                  <a:lnTo>
                    <a:pt x="10" y="26"/>
                  </a:lnTo>
                  <a:close/>
                </a:path>
              </a:pathLst>
            </a:custGeom>
            <a:solidFill>
              <a:srgbClr val="0033CC"/>
            </a:solidFill>
            <a:ln w="3175">
              <a:solidFill>
                <a:srgbClr val="000000"/>
              </a:solidFill>
              <a:round/>
              <a:headEnd/>
              <a:tailEnd/>
            </a:ln>
          </p:spPr>
          <p:txBody>
            <a:bodyPr/>
            <a:lstStyle/>
            <a:p>
              <a:endParaRPr lang="en-US"/>
            </a:p>
          </p:txBody>
        </p:sp>
        <p:sp>
          <p:nvSpPr>
            <p:cNvPr id="41277" name="Freeform 4139"/>
            <p:cNvSpPr>
              <a:spLocks/>
            </p:cNvSpPr>
            <p:nvPr/>
          </p:nvSpPr>
          <p:spPr bwMode="auto">
            <a:xfrm>
              <a:off x="2876" y="1673"/>
              <a:ext cx="94" cy="64"/>
            </a:xfrm>
            <a:custGeom>
              <a:avLst/>
              <a:gdLst>
                <a:gd name="T0" fmla="*/ 464 w 85"/>
                <a:gd name="T1" fmla="*/ 46074 h 52"/>
                <a:gd name="T2" fmla="*/ 0 w 85"/>
                <a:gd name="T3" fmla="*/ 0 h 52"/>
                <a:gd name="T4" fmla="*/ 0 w 85"/>
                <a:gd name="T5" fmla="*/ 85898 h 52"/>
                <a:gd name="T6" fmla="*/ 464 w 85"/>
                <a:gd name="T7" fmla="*/ 197102 h 52"/>
                <a:gd name="T8" fmla="*/ 0 w 85"/>
                <a:gd name="T9" fmla="*/ 258587 h 52"/>
                <a:gd name="T10" fmla="*/ 464 w 85"/>
                <a:gd name="T11" fmla="*/ 322766 h 52"/>
                <a:gd name="T12" fmla="*/ 567 w 85"/>
                <a:gd name="T13" fmla="*/ 352342 h 52"/>
                <a:gd name="T14" fmla="*/ 567 w 85"/>
                <a:gd name="T15" fmla="*/ 482100 h 52"/>
                <a:gd name="T16" fmla="*/ 1894 w 85"/>
                <a:gd name="T17" fmla="*/ 470618 h 52"/>
                <a:gd name="T18" fmla="*/ 4143 w 85"/>
                <a:gd name="T19" fmla="*/ 482100 h 52"/>
                <a:gd name="T20" fmla="*/ 4582 w 85"/>
                <a:gd name="T21" fmla="*/ 414910 h 52"/>
                <a:gd name="T22" fmla="*/ 4905 w 85"/>
                <a:gd name="T23" fmla="*/ 414910 h 52"/>
                <a:gd name="T24" fmla="*/ 4905 w 85"/>
                <a:gd name="T25" fmla="*/ 368290 h 52"/>
                <a:gd name="T26" fmla="*/ 6633 w 85"/>
                <a:gd name="T27" fmla="*/ 352342 h 52"/>
                <a:gd name="T28" fmla="*/ 6337 w 85"/>
                <a:gd name="T29" fmla="*/ 286278 h 52"/>
                <a:gd name="T30" fmla="*/ 6465 w 85"/>
                <a:gd name="T31" fmla="*/ 242587 h 52"/>
                <a:gd name="T32" fmla="*/ 7008 w 85"/>
                <a:gd name="T33" fmla="*/ 130118 h 52"/>
                <a:gd name="T34" fmla="*/ 7064 w 85"/>
                <a:gd name="T35" fmla="*/ 69792 h 52"/>
                <a:gd name="T36" fmla="*/ 4905 w 85"/>
                <a:gd name="T37" fmla="*/ 2 h 52"/>
                <a:gd name="T38" fmla="*/ 2965 w 85"/>
                <a:gd name="T39" fmla="*/ 85898 h 52"/>
                <a:gd name="T40" fmla="*/ 1549 w 85"/>
                <a:gd name="T41" fmla="*/ 46074 h 52"/>
                <a:gd name="T42" fmla="*/ 464 w 85"/>
                <a:gd name="T43" fmla="*/ 4607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5"/>
                <a:gd name="T67" fmla="*/ 0 h 52"/>
                <a:gd name="T68" fmla="*/ 85 w 85"/>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5" h="52">
                  <a:moveTo>
                    <a:pt x="5" y="5"/>
                  </a:moveTo>
                  <a:lnTo>
                    <a:pt x="0" y="0"/>
                  </a:lnTo>
                  <a:lnTo>
                    <a:pt x="0" y="9"/>
                  </a:lnTo>
                  <a:lnTo>
                    <a:pt x="5" y="21"/>
                  </a:lnTo>
                  <a:lnTo>
                    <a:pt x="0" y="28"/>
                  </a:lnTo>
                  <a:lnTo>
                    <a:pt x="5" y="35"/>
                  </a:lnTo>
                  <a:lnTo>
                    <a:pt x="7" y="38"/>
                  </a:lnTo>
                  <a:lnTo>
                    <a:pt x="7" y="52"/>
                  </a:lnTo>
                  <a:lnTo>
                    <a:pt x="23" y="50"/>
                  </a:lnTo>
                  <a:lnTo>
                    <a:pt x="49" y="52"/>
                  </a:lnTo>
                  <a:lnTo>
                    <a:pt x="54" y="45"/>
                  </a:lnTo>
                  <a:lnTo>
                    <a:pt x="59" y="45"/>
                  </a:lnTo>
                  <a:lnTo>
                    <a:pt x="59" y="40"/>
                  </a:lnTo>
                  <a:lnTo>
                    <a:pt x="80" y="38"/>
                  </a:lnTo>
                  <a:lnTo>
                    <a:pt x="75" y="31"/>
                  </a:lnTo>
                  <a:lnTo>
                    <a:pt x="78" y="26"/>
                  </a:lnTo>
                  <a:lnTo>
                    <a:pt x="83" y="14"/>
                  </a:lnTo>
                  <a:lnTo>
                    <a:pt x="85" y="7"/>
                  </a:lnTo>
                  <a:lnTo>
                    <a:pt x="59" y="2"/>
                  </a:lnTo>
                  <a:lnTo>
                    <a:pt x="35" y="9"/>
                  </a:lnTo>
                  <a:lnTo>
                    <a:pt x="19" y="5"/>
                  </a:lnTo>
                  <a:lnTo>
                    <a:pt x="5" y="5"/>
                  </a:lnTo>
                  <a:close/>
                </a:path>
              </a:pathLst>
            </a:custGeom>
            <a:solidFill>
              <a:srgbClr val="0033CC"/>
            </a:solidFill>
            <a:ln w="3175">
              <a:solidFill>
                <a:srgbClr val="000000"/>
              </a:solidFill>
              <a:round/>
              <a:headEnd/>
              <a:tailEnd/>
            </a:ln>
          </p:spPr>
          <p:txBody>
            <a:bodyPr/>
            <a:lstStyle/>
            <a:p>
              <a:endParaRPr lang="en-US"/>
            </a:p>
          </p:txBody>
        </p:sp>
        <p:sp>
          <p:nvSpPr>
            <p:cNvPr id="41278" name="Freeform 4140"/>
            <p:cNvSpPr>
              <a:spLocks/>
            </p:cNvSpPr>
            <p:nvPr/>
          </p:nvSpPr>
          <p:spPr bwMode="auto">
            <a:xfrm>
              <a:off x="2826" y="1708"/>
              <a:ext cx="27" cy="64"/>
            </a:xfrm>
            <a:custGeom>
              <a:avLst/>
              <a:gdLst>
                <a:gd name="T0" fmla="*/ 0 w 24"/>
                <a:gd name="T1" fmla="*/ 110010 h 52"/>
                <a:gd name="T2" fmla="*/ 3 w 24"/>
                <a:gd name="T3" fmla="*/ 328049 h 52"/>
                <a:gd name="T4" fmla="*/ 2670 w 24"/>
                <a:gd name="T5" fmla="*/ 482100 h 52"/>
                <a:gd name="T6" fmla="*/ 3011 w 24"/>
                <a:gd name="T7" fmla="*/ 452271 h 52"/>
                <a:gd name="T8" fmla="*/ 4286 w 24"/>
                <a:gd name="T9" fmla="*/ 310681 h 52"/>
                <a:gd name="T10" fmla="*/ 4286 w 24"/>
                <a:gd name="T11" fmla="*/ 286278 h 52"/>
                <a:gd name="T12" fmla="*/ 2670 w 24"/>
                <a:gd name="T13" fmla="*/ 110010 h 52"/>
                <a:gd name="T14" fmla="*/ 2373 w 24"/>
                <a:gd name="T15" fmla="*/ 30416 h 52"/>
                <a:gd name="T16" fmla="*/ 3 w 24"/>
                <a:gd name="T17" fmla="*/ 0 h 52"/>
                <a:gd name="T18" fmla="*/ 0 w 24"/>
                <a:gd name="T19" fmla="*/ 110010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52"/>
                <a:gd name="T32" fmla="*/ 24 w 24"/>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52">
                  <a:moveTo>
                    <a:pt x="0" y="12"/>
                  </a:moveTo>
                  <a:lnTo>
                    <a:pt x="3" y="36"/>
                  </a:lnTo>
                  <a:lnTo>
                    <a:pt x="14" y="52"/>
                  </a:lnTo>
                  <a:lnTo>
                    <a:pt x="17" y="48"/>
                  </a:lnTo>
                  <a:lnTo>
                    <a:pt x="24" y="33"/>
                  </a:lnTo>
                  <a:lnTo>
                    <a:pt x="24" y="31"/>
                  </a:lnTo>
                  <a:lnTo>
                    <a:pt x="14" y="12"/>
                  </a:lnTo>
                  <a:lnTo>
                    <a:pt x="12" y="3"/>
                  </a:lnTo>
                  <a:lnTo>
                    <a:pt x="3" y="0"/>
                  </a:lnTo>
                  <a:lnTo>
                    <a:pt x="0" y="12"/>
                  </a:lnTo>
                  <a:close/>
                </a:path>
              </a:pathLst>
            </a:custGeom>
            <a:solidFill>
              <a:srgbClr val="0033CC"/>
            </a:solidFill>
            <a:ln w="3175">
              <a:solidFill>
                <a:srgbClr val="000000"/>
              </a:solidFill>
              <a:round/>
              <a:headEnd/>
              <a:tailEnd/>
            </a:ln>
          </p:spPr>
          <p:txBody>
            <a:bodyPr/>
            <a:lstStyle/>
            <a:p>
              <a:endParaRPr lang="en-US"/>
            </a:p>
          </p:txBody>
        </p:sp>
        <p:sp>
          <p:nvSpPr>
            <p:cNvPr id="41279" name="Freeform 4141"/>
            <p:cNvSpPr>
              <a:spLocks/>
            </p:cNvSpPr>
            <p:nvPr/>
          </p:nvSpPr>
          <p:spPr bwMode="auto">
            <a:xfrm>
              <a:off x="3204" y="1729"/>
              <a:ext cx="75" cy="58"/>
            </a:xfrm>
            <a:custGeom>
              <a:avLst/>
              <a:gdLst>
                <a:gd name="T0" fmla="*/ 1418 w 67"/>
                <a:gd name="T1" fmla="*/ 75301 h 47"/>
                <a:gd name="T2" fmla="*/ 0 w 67"/>
                <a:gd name="T3" fmla="*/ 0 h 47"/>
                <a:gd name="T4" fmla="*/ 3135 w 67"/>
                <a:gd name="T5" fmla="*/ 0 h 47"/>
                <a:gd name="T6" fmla="*/ 6141 w 67"/>
                <a:gd name="T7" fmla="*/ 2 h 47"/>
                <a:gd name="T8" fmla="*/ 8303 w 67"/>
                <a:gd name="T9" fmla="*/ 49447 h 47"/>
                <a:gd name="T10" fmla="*/ 7728 w 67"/>
                <a:gd name="T11" fmla="*/ 192477 h 47"/>
                <a:gd name="T12" fmla="*/ 8651 w 67"/>
                <a:gd name="T13" fmla="*/ 237525 h 47"/>
                <a:gd name="T14" fmla="*/ 8303 w 67"/>
                <a:gd name="T15" fmla="*/ 293116 h 47"/>
                <a:gd name="T16" fmla="*/ 9643 w 67"/>
                <a:gd name="T17" fmla="*/ 438591 h 47"/>
                <a:gd name="T18" fmla="*/ 8651 w 67"/>
                <a:gd name="T19" fmla="*/ 495129 h 47"/>
                <a:gd name="T20" fmla="*/ 8303 w 67"/>
                <a:gd name="T21" fmla="*/ 438591 h 47"/>
                <a:gd name="T22" fmla="*/ 7728 w 67"/>
                <a:gd name="T23" fmla="*/ 407623 h 47"/>
                <a:gd name="T24" fmla="*/ 7511 w 67"/>
                <a:gd name="T25" fmla="*/ 401225 h 47"/>
                <a:gd name="T26" fmla="*/ 6874 w 67"/>
                <a:gd name="T27" fmla="*/ 401225 h 47"/>
                <a:gd name="T28" fmla="*/ 6141 w 67"/>
                <a:gd name="T29" fmla="*/ 361718 h 47"/>
                <a:gd name="T30" fmla="*/ 5919 w 67"/>
                <a:gd name="T31" fmla="*/ 361718 h 47"/>
                <a:gd name="T32" fmla="*/ 5149 w 67"/>
                <a:gd name="T33" fmla="*/ 361718 h 47"/>
                <a:gd name="T34" fmla="*/ 3135 w 67"/>
                <a:gd name="T35" fmla="*/ 293116 h 47"/>
                <a:gd name="T36" fmla="*/ 2491 w 67"/>
                <a:gd name="T37" fmla="*/ 192477 h 47"/>
                <a:gd name="T38" fmla="*/ 1418 w 67"/>
                <a:gd name="T39" fmla="*/ 75301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7"/>
                <a:gd name="T61" fmla="*/ 0 h 47"/>
                <a:gd name="T62" fmla="*/ 67 w 67"/>
                <a:gd name="T63" fmla="*/ 47 h 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7" h="47">
                  <a:moveTo>
                    <a:pt x="10" y="7"/>
                  </a:moveTo>
                  <a:lnTo>
                    <a:pt x="0" y="0"/>
                  </a:lnTo>
                  <a:lnTo>
                    <a:pt x="22" y="0"/>
                  </a:lnTo>
                  <a:lnTo>
                    <a:pt x="43" y="2"/>
                  </a:lnTo>
                  <a:lnTo>
                    <a:pt x="57" y="5"/>
                  </a:lnTo>
                  <a:lnTo>
                    <a:pt x="55" y="19"/>
                  </a:lnTo>
                  <a:lnTo>
                    <a:pt x="62" y="23"/>
                  </a:lnTo>
                  <a:lnTo>
                    <a:pt x="57" y="28"/>
                  </a:lnTo>
                  <a:lnTo>
                    <a:pt x="67" y="42"/>
                  </a:lnTo>
                  <a:lnTo>
                    <a:pt x="62" y="47"/>
                  </a:lnTo>
                  <a:lnTo>
                    <a:pt x="57" y="42"/>
                  </a:lnTo>
                  <a:lnTo>
                    <a:pt x="55" y="40"/>
                  </a:lnTo>
                  <a:lnTo>
                    <a:pt x="53" y="38"/>
                  </a:lnTo>
                  <a:lnTo>
                    <a:pt x="48" y="38"/>
                  </a:lnTo>
                  <a:lnTo>
                    <a:pt x="43" y="35"/>
                  </a:lnTo>
                  <a:lnTo>
                    <a:pt x="41" y="35"/>
                  </a:lnTo>
                  <a:lnTo>
                    <a:pt x="36" y="35"/>
                  </a:lnTo>
                  <a:lnTo>
                    <a:pt x="22" y="28"/>
                  </a:lnTo>
                  <a:lnTo>
                    <a:pt x="17" y="19"/>
                  </a:lnTo>
                  <a:lnTo>
                    <a:pt x="10" y="7"/>
                  </a:lnTo>
                  <a:close/>
                </a:path>
              </a:pathLst>
            </a:custGeom>
            <a:solidFill>
              <a:srgbClr val="0033CC"/>
            </a:solidFill>
            <a:ln w="3175">
              <a:solidFill>
                <a:srgbClr val="000000"/>
              </a:solidFill>
              <a:round/>
              <a:headEnd/>
              <a:tailEnd/>
            </a:ln>
          </p:spPr>
          <p:txBody>
            <a:bodyPr/>
            <a:lstStyle/>
            <a:p>
              <a:endParaRPr lang="en-US"/>
            </a:p>
          </p:txBody>
        </p:sp>
        <p:sp>
          <p:nvSpPr>
            <p:cNvPr id="41280" name="Freeform 4142"/>
            <p:cNvSpPr>
              <a:spLocks/>
            </p:cNvSpPr>
            <p:nvPr/>
          </p:nvSpPr>
          <p:spPr bwMode="auto">
            <a:xfrm>
              <a:off x="3267" y="1722"/>
              <a:ext cx="65" cy="77"/>
            </a:xfrm>
            <a:custGeom>
              <a:avLst/>
              <a:gdLst>
                <a:gd name="T0" fmla="*/ 828 w 59"/>
                <a:gd name="T1" fmla="*/ 641841 h 62"/>
                <a:gd name="T2" fmla="*/ 2 w 59"/>
                <a:gd name="T3" fmla="*/ 453294 h 62"/>
                <a:gd name="T4" fmla="*/ 511 w 59"/>
                <a:gd name="T5" fmla="*/ 385101 h 62"/>
                <a:gd name="T6" fmla="*/ 0 w 59"/>
                <a:gd name="T7" fmla="*/ 331299 h 62"/>
                <a:gd name="T8" fmla="*/ 2 w 59"/>
                <a:gd name="T9" fmla="*/ 139259 h 62"/>
                <a:gd name="T10" fmla="*/ 511 w 59"/>
                <a:gd name="T11" fmla="*/ 0 h 62"/>
                <a:gd name="T12" fmla="*/ 2182 w 59"/>
                <a:gd name="T13" fmla="*/ 63949 h 62"/>
                <a:gd name="T14" fmla="*/ 2826 w 59"/>
                <a:gd name="T15" fmla="*/ 234656 h 62"/>
                <a:gd name="T16" fmla="*/ 4191 w 59"/>
                <a:gd name="T17" fmla="*/ 385101 h 62"/>
                <a:gd name="T18" fmla="*/ 3541 w 59"/>
                <a:gd name="T19" fmla="*/ 385101 h 62"/>
                <a:gd name="T20" fmla="*/ 3214 w 59"/>
                <a:gd name="T21" fmla="*/ 693310 h 62"/>
                <a:gd name="T22" fmla="*/ 3214 w 59"/>
                <a:gd name="T23" fmla="*/ 861046 h 62"/>
                <a:gd name="T24" fmla="*/ 2182 w 59"/>
                <a:gd name="T25" fmla="*/ 727667 h 62"/>
                <a:gd name="T26" fmla="*/ 2328 w 59"/>
                <a:gd name="T27" fmla="*/ 641841 h 62"/>
                <a:gd name="T28" fmla="*/ 1981 w 59"/>
                <a:gd name="T29" fmla="*/ 558250 h 62"/>
                <a:gd name="T30" fmla="*/ 828 w 59"/>
                <a:gd name="T31" fmla="*/ 641841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
                <a:gd name="T49" fmla="*/ 0 h 62"/>
                <a:gd name="T50" fmla="*/ 59 w 59"/>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 h="62">
                  <a:moveTo>
                    <a:pt x="12" y="47"/>
                  </a:moveTo>
                  <a:lnTo>
                    <a:pt x="2" y="33"/>
                  </a:lnTo>
                  <a:lnTo>
                    <a:pt x="7" y="28"/>
                  </a:lnTo>
                  <a:lnTo>
                    <a:pt x="0" y="24"/>
                  </a:lnTo>
                  <a:lnTo>
                    <a:pt x="2" y="10"/>
                  </a:lnTo>
                  <a:lnTo>
                    <a:pt x="7" y="0"/>
                  </a:lnTo>
                  <a:lnTo>
                    <a:pt x="31" y="5"/>
                  </a:lnTo>
                  <a:lnTo>
                    <a:pt x="40" y="17"/>
                  </a:lnTo>
                  <a:lnTo>
                    <a:pt x="59" y="28"/>
                  </a:lnTo>
                  <a:lnTo>
                    <a:pt x="50" y="28"/>
                  </a:lnTo>
                  <a:lnTo>
                    <a:pt x="45" y="50"/>
                  </a:lnTo>
                  <a:lnTo>
                    <a:pt x="45" y="62"/>
                  </a:lnTo>
                  <a:lnTo>
                    <a:pt x="31" y="52"/>
                  </a:lnTo>
                  <a:lnTo>
                    <a:pt x="33" y="47"/>
                  </a:lnTo>
                  <a:lnTo>
                    <a:pt x="28" y="40"/>
                  </a:lnTo>
                  <a:lnTo>
                    <a:pt x="12" y="47"/>
                  </a:lnTo>
                  <a:close/>
                </a:path>
              </a:pathLst>
            </a:custGeom>
            <a:solidFill>
              <a:srgbClr val="0033CC"/>
            </a:solidFill>
            <a:ln w="3175">
              <a:solidFill>
                <a:srgbClr val="000000"/>
              </a:solidFill>
              <a:round/>
              <a:headEnd/>
              <a:tailEnd/>
            </a:ln>
          </p:spPr>
          <p:txBody>
            <a:bodyPr/>
            <a:lstStyle/>
            <a:p>
              <a:endParaRPr lang="en-US"/>
            </a:p>
          </p:txBody>
        </p:sp>
        <p:sp>
          <p:nvSpPr>
            <p:cNvPr id="41281" name="Freeform 4143"/>
            <p:cNvSpPr>
              <a:spLocks/>
            </p:cNvSpPr>
            <p:nvPr/>
          </p:nvSpPr>
          <p:spPr bwMode="auto">
            <a:xfrm>
              <a:off x="3245" y="1772"/>
              <a:ext cx="29" cy="17"/>
            </a:xfrm>
            <a:custGeom>
              <a:avLst/>
              <a:gdLst>
                <a:gd name="T0" fmla="*/ 3151 w 26"/>
                <a:gd name="T1" fmla="*/ 65239 h 14"/>
                <a:gd name="T2" fmla="*/ 2271 w 26"/>
                <a:gd name="T3" fmla="*/ 75353 h 14"/>
                <a:gd name="T4" fmla="*/ 2 w 26"/>
                <a:gd name="T5" fmla="*/ 25033 h 14"/>
                <a:gd name="T6" fmla="*/ 0 w 26"/>
                <a:gd name="T7" fmla="*/ 0 h 14"/>
                <a:gd name="T8" fmla="*/ 0 w 26"/>
                <a:gd name="T9" fmla="*/ 0 h 14"/>
                <a:gd name="T10" fmla="*/ 683 w 26"/>
                <a:gd name="T11" fmla="*/ 0 h 14"/>
                <a:gd name="T12" fmla="*/ 850 w 26"/>
                <a:gd name="T13" fmla="*/ 0 h 14"/>
                <a:gd name="T14" fmla="*/ 1467 w 26"/>
                <a:gd name="T15" fmla="*/ 16977 h 14"/>
                <a:gd name="T16" fmla="*/ 2036 w 26"/>
                <a:gd name="T17" fmla="*/ 16977 h 14"/>
                <a:gd name="T18" fmla="*/ 2271 w 26"/>
                <a:gd name="T19" fmla="*/ 25033 h 14"/>
                <a:gd name="T20" fmla="*/ 2533 w 26"/>
                <a:gd name="T21" fmla="*/ 36911 h 14"/>
                <a:gd name="T22" fmla="*/ 3151 w 26"/>
                <a:gd name="T23" fmla="*/ 65239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4"/>
                <a:gd name="T38" fmla="*/ 26 w 26"/>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4">
                  <a:moveTo>
                    <a:pt x="26" y="12"/>
                  </a:moveTo>
                  <a:lnTo>
                    <a:pt x="19" y="14"/>
                  </a:lnTo>
                  <a:lnTo>
                    <a:pt x="2" y="5"/>
                  </a:lnTo>
                  <a:lnTo>
                    <a:pt x="0" y="0"/>
                  </a:lnTo>
                  <a:lnTo>
                    <a:pt x="5" y="0"/>
                  </a:lnTo>
                  <a:lnTo>
                    <a:pt x="7" y="0"/>
                  </a:lnTo>
                  <a:lnTo>
                    <a:pt x="12" y="3"/>
                  </a:lnTo>
                  <a:lnTo>
                    <a:pt x="17" y="3"/>
                  </a:lnTo>
                  <a:lnTo>
                    <a:pt x="19" y="5"/>
                  </a:lnTo>
                  <a:lnTo>
                    <a:pt x="21" y="7"/>
                  </a:lnTo>
                  <a:lnTo>
                    <a:pt x="26" y="12"/>
                  </a:lnTo>
                  <a:close/>
                </a:path>
              </a:pathLst>
            </a:custGeom>
            <a:solidFill>
              <a:srgbClr val="0033CC"/>
            </a:solidFill>
            <a:ln w="3175">
              <a:solidFill>
                <a:srgbClr val="000000"/>
              </a:solidFill>
              <a:round/>
              <a:headEnd/>
              <a:tailEnd/>
            </a:ln>
          </p:spPr>
          <p:txBody>
            <a:bodyPr/>
            <a:lstStyle/>
            <a:p>
              <a:endParaRPr lang="en-US"/>
            </a:p>
          </p:txBody>
        </p:sp>
        <p:sp>
          <p:nvSpPr>
            <p:cNvPr id="41282" name="Freeform 4144"/>
            <p:cNvSpPr>
              <a:spLocks/>
            </p:cNvSpPr>
            <p:nvPr/>
          </p:nvSpPr>
          <p:spPr bwMode="auto">
            <a:xfrm>
              <a:off x="2843" y="1729"/>
              <a:ext cx="101" cy="111"/>
            </a:xfrm>
            <a:custGeom>
              <a:avLst/>
              <a:gdLst>
                <a:gd name="T0" fmla="*/ 2712 w 90"/>
                <a:gd name="T1" fmla="*/ 485949 h 90"/>
                <a:gd name="T2" fmla="*/ 856 w 90"/>
                <a:gd name="T3" fmla="*/ 430076 h 90"/>
                <a:gd name="T4" fmla="*/ 0 w 90"/>
                <a:gd name="T5" fmla="*/ 351338 h 90"/>
                <a:gd name="T6" fmla="*/ 3 w 90"/>
                <a:gd name="T7" fmla="*/ 319470 h 90"/>
                <a:gd name="T8" fmla="*/ 1524 w 90"/>
                <a:gd name="T9" fmla="*/ 170290 h 90"/>
                <a:gd name="T10" fmla="*/ 1524 w 90"/>
                <a:gd name="T11" fmla="*/ 138724 h 90"/>
                <a:gd name="T12" fmla="*/ 5758 w 90"/>
                <a:gd name="T13" fmla="*/ 73945 h 90"/>
                <a:gd name="T14" fmla="*/ 8237 w 90"/>
                <a:gd name="T15" fmla="*/ 48612 h 90"/>
                <a:gd name="T16" fmla="*/ 12534 w 90"/>
                <a:gd name="T17" fmla="*/ 73945 h 90"/>
                <a:gd name="T18" fmla="*/ 13173 w 90"/>
                <a:gd name="T19" fmla="*/ 0 h 90"/>
                <a:gd name="T20" fmla="*/ 14066 w 90"/>
                <a:gd name="T21" fmla="*/ 0 h 90"/>
                <a:gd name="T22" fmla="*/ 14399 w 90"/>
                <a:gd name="T23" fmla="*/ 48612 h 90"/>
                <a:gd name="T24" fmla="*/ 13173 w 90"/>
                <a:gd name="T25" fmla="*/ 170290 h 90"/>
                <a:gd name="T26" fmla="*/ 10560 w 90"/>
                <a:gd name="T27" fmla="*/ 123118 h 90"/>
                <a:gd name="T28" fmla="*/ 8237 w 90"/>
                <a:gd name="T29" fmla="*/ 187277 h 90"/>
                <a:gd name="T30" fmla="*/ 9410 w 90"/>
                <a:gd name="T31" fmla="*/ 260252 h 90"/>
                <a:gd name="T32" fmla="*/ 8237 w 90"/>
                <a:gd name="T33" fmla="*/ 260252 h 90"/>
                <a:gd name="T34" fmla="*/ 8237 w 90"/>
                <a:gd name="T35" fmla="*/ 284869 h 90"/>
                <a:gd name="T36" fmla="*/ 7655 w 90"/>
                <a:gd name="T37" fmla="*/ 284869 h 90"/>
                <a:gd name="T38" fmla="*/ 8090 w 90"/>
                <a:gd name="T39" fmla="*/ 319470 h 90"/>
                <a:gd name="T40" fmla="*/ 6541 w 90"/>
                <a:gd name="T41" fmla="*/ 187277 h 90"/>
                <a:gd name="T42" fmla="*/ 5758 w 90"/>
                <a:gd name="T43" fmla="*/ 230975 h 90"/>
                <a:gd name="T44" fmla="*/ 6821 w 90"/>
                <a:gd name="T45" fmla="*/ 394013 h 90"/>
                <a:gd name="T46" fmla="*/ 7252 w 90"/>
                <a:gd name="T47" fmla="*/ 462220 h 90"/>
                <a:gd name="T48" fmla="*/ 6541 w 90"/>
                <a:gd name="T49" fmla="*/ 430076 h 90"/>
                <a:gd name="T50" fmla="*/ 6541 w 90"/>
                <a:gd name="T51" fmla="*/ 485949 h 90"/>
                <a:gd name="T52" fmla="*/ 6078 w 90"/>
                <a:gd name="T53" fmla="*/ 491197 h 90"/>
                <a:gd name="T54" fmla="*/ 9410 w 90"/>
                <a:gd name="T55" fmla="*/ 654193 h 90"/>
                <a:gd name="T56" fmla="*/ 9133 w 90"/>
                <a:gd name="T57" fmla="*/ 694331 h 90"/>
                <a:gd name="T58" fmla="*/ 8090 w 90"/>
                <a:gd name="T59" fmla="*/ 668353 h 90"/>
                <a:gd name="T60" fmla="*/ 7655 w 90"/>
                <a:gd name="T61" fmla="*/ 668353 h 90"/>
                <a:gd name="T62" fmla="*/ 8090 w 90"/>
                <a:gd name="T63" fmla="*/ 771124 h 90"/>
                <a:gd name="T64" fmla="*/ 6821 w 90"/>
                <a:gd name="T65" fmla="*/ 771124 h 90"/>
                <a:gd name="T66" fmla="*/ 7655 w 90"/>
                <a:gd name="T67" fmla="*/ 915960 h 90"/>
                <a:gd name="T68" fmla="*/ 6541 w 90"/>
                <a:gd name="T69" fmla="*/ 884376 h 90"/>
                <a:gd name="T70" fmla="*/ 5758 w 90"/>
                <a:gd name="T71" fmla="*/ 915960 h 90"/>
                <a:gd name="T72" fmla="*/ 5028 w 90"/>
                <a:gd name="T73" fmla="*/ 841276 h 90"/>
                <a:gd name="T74" fmla="*/ 4667 w 90"/>
                <a:gd name="T75" fmla="*/ 884376 h 90"/>
                <a:gd name="T76" fmla="*/ 3557 w 90"/>
                <a:gd name="T77" fmla="*/ 731446 h 90"/>
                <a:gd name="T78" fmla="*/ 3043 w 90"/>
                <a:gd name="T79" fmla="*/ 654193 h 90"/>
                <a:gd name="T80" fmla="*/ 5028 w 90"/>
                <a:gd name="T81" fmla="*/ 602165 h 90"/>
                <a:gd name="T82" fmla="*/ 7252 w 90"/>
                <a:gd name="T83" fmla="*/ 654193 h 90"/>
                <a:gd name="T84" fmla="*/ 7252 w 90"/>
                <a:gd name="T85" fmla="*/ 625236 h 90"/>
                <a:gd name="T86" fmla="*/ 5758 w 90"/>
                <a:gd name="T87" fmla="*/ 579404 h 90"/>
                <a:gd name="T88" fmla="*/ 3557 w 90"/>
                <a:gd name="T89" fmla="*/ 579404 h 90"/>
                <a:gd name="T90" fmla="*/ 2712 w 90"/>
                <a:gd name="T91" fmla="*/ 579404 h 90"/>
                <a:gd name="T92" fmla="*/ 1919 w 90"/>
                <a:gd name="T93" fmla="*/ 485949 h 90"/>
                <a:gd name="T94" fmla="*/ 2712 w 90"/>
                <a:gd name="T95" fmla="*/ 485949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0"/>
                <a:gd name="T145" fmla="*/ 0 h 90"/>
                <a:gd name="T146" fmla="*/ 90 w 90"/>
                <a:gd name="T147" fmla="*/ 90 h 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0" h="90">
                  <a:moveTo>
                    <a:pt x="17" y="47"/>
                  </a:moveTo>
                  <a:lnTo>
                    <a:pt x="5" y="42"/>
                  </a:lnTo>
                  <a:lnTo>
                    <a:pt x="0" y="35"/>
                  </a:lnTo>
                  <a:lnTo>
                    <a:pt x="3" y="31"/>
                  </a:lnTo>
                  <a:lnTo>
                    <a:pt x="10" y="16"/>
                  </a:lnTo>
                  <a:lnTo>
                    <a:pt x="10" y="14"/>
                  </a:lnTo>
                  <a:lnTo>
                    <a:pt x="36" y="7"/>
                  </a:lnTo>
                  <a:lnTo>
                    <a:pt x="52" y="5"/>
                  </a:lnTo>
                  <a:lnTo>
                    <a:pt x="78" y="7"/>
                  </a:lnTo>
                  <a:lnTo>
                    <a:pt x="83" y="0"/>
                  </a:lnTo>
                  <a:lnTo>
                    <a:pt x="88" y="0"/>
                  </a:lnTo>
                  <a:lnTo>
                    <a:pt x="90" y="5"/>
                  </a:lnTo>
                  <a:lnTo>
                    <a:pt x="83" y="16"/>
                  </a:lnTo>
                  <a:lnTo>
                    <a:pt x="67" y="12"/>
                  </a:lnTo>
                  <a:lnTo>
                    <a:pt x="52" y="19"/>
                  </a:lnTo>
                  <a:lnTo>
                    <a:pt x="60" y="26"/>
                  </a:lnTo>
                  <a:lnTo>
                    <a:pt x="52" y="26"/>
                  </a:lnTo>
                  <a:lnTo>
                    <a:pt x="52" y="28"/>
                  </a:lnTo>
                  <a:lnTo>
                    <a:pt x="48" y="28"/>
                  </a:lnTo>
                  <a:lnTo>
                    <a:pt x="50" y="31"/>
                  </a:lnTo>
                  <a:lnTo>
                    <a:pt x="41" y="19"/>
                  </a:lnTo>
                  <a:lnTo>
                    <a:pt x="36" y="23"/>
                  </a:lnTo>
                  <a:lnTo>
                    <a:pt x="43" y="38"/>
                  </a:lnTo>
                  <a:lnTo>
                    <a:pt x="45" y="45"/>
                  </a:lnTo>
                  <a:lnTo>
                    <a:pt x="41" y="42"/>
                  </a:lnTo>
                  <a:lnTo>
                    <a:pt x="41" y="47"/>
                  </a:lnTo>
                  <a:lnTo>
                    <a:pt x="38" y="49"/>
                  </a:lnTo>
                  <a:lnTo>
                    <a:pt x="60" y="64"/>
                  </a:lnTo>
                  <a:lnTo>
                    <a:pt x="57" y="68"/>
                  </a:lnTo>
                  <a:lnTo>
                    <a:pt x="50" y="66"/>
                  </a:lnTo>
                  <a:lnTo>
                    <a:pt x="48" y="66"/>
                  </a:lnTo>
                  <a:lnTo>
                    <a:pt x="50" y="75"/>
                  </a:lnTo>
                  <a:lnTo>
                    <a:pt x="43" y="75"/>
                  </a:lnTo>
                  <a:lnTo>
                    <a:pt x="48" y="90"/>
                  </a:lnTo>
                  <a:lnTo>
                    <a:pt x="41" y="87"/>
                  </a:lnTo>
                  <a:lnTo>
                    <a:pt x="36" y="90"/>
                  </a:lnTo>
                  <a:lnTo>
                    <a:pt x="31" y="83"/>
                  </a:lnTo>
                  <a:lnTo>
                    <a:pt x="29" y="87"/>
                  </a:lnTo>
                  <a:lnTo>
                    <a:pt x="22" y="71"/>
                  </a:lnTo>
                  <a:lnTo>
                    <a:pt x="19" y="64"/>
                  </a:lnTo>
                  <a:lnTo>
                    <a:pt x="31" y="59"/>
                  </a:lnTo>
                  <a:lnTo>
                    <a:pt x="45" y="64"/>
                  </a:lnTo>
                  <a:lnTo>
                    <a:pt x="45" y="61"/>
                  </a:lnTo>
                  <a:lnTo>
                    <a:pt x="36" y="57"/>
                  </a:lnTo>
                  <a:lnTo>
                    <a:pt x="22" y="57"/>
                  </a:lnTo>
                  <a:lnTo>
                    <a:pt x="17" y="57"/>
                  </a:lnTo>
                  <a:lnTo>
                    <a:pt x="12" y="47"/>
                  </a:lnTo>
                  <a:lnTo>
                    <a:pt x="17" y="47"/>
                  </a:lnTo>
                  <a:close/>
                </a:path>
              </a:pathLst>
            </a:custGeom>
            <a:solidFill>
              <a:srgbClr val="0033CC"/>
            </a:solidFill>
            <a:ln w="3175">
              <a:solidFill>
                <a:srgbClr val="000000"/>
              </a:solidFill>
              <a:round/>
              <a:headEnd/>
              <a:tailEnd/>
            </a:ln>
          </p:spPr>
          <p:txBody>
            <a:bodyPr/>
            <a:lstStyle/>
            <a:p>
              <a:endParaRPr lang="en-US"/>
            </a:p>
          </p:txBody>
        </p:sp>
        <p:sp>
          <p:nvSpPr>
            <p:cNvPr id="41283" name="Freeform 4145"/>
            <p:cNvSpPr>
              <a:spLocks/>
            </p:cNvSpPr>
            <p:nvPr/>
          </p:nvSpPr>
          <p:spPr bwMode="auto">
            <a:xfrm>
              <a:off x="2906" y="1864"/>
              <a:ext cx="49" cy="11"/>
            </a:xfrm>
            <a:custGeom>
              <a:avLst/>
              <a:gdLst>
                <a:gd name="T0" fmla="*/ 9597 w 43"/>
                <a:gd name="T1" fmla="*/ 26687 h 9"/>
                <a:gd name="T2" fmla="*/ 3157 w 43"/>
                <a:gd name="T3" fmla="*/ 0 h 9"/>
                <a:gd name="T4" fmla="*/ 3 w 43"/>
                <a:gd name="T5" fmla="*/ 0 h 9"/>
                <a:gd name="T6" fmla="*/ 0 w 43"/>
                <a:gd name="T7" fmla="*/ 26687 h 9"/>
                <a:gd name="T8" fmla="*/ 4383 w 43"/>
                <a:gd name="T9" fmla="*/ 48724 h 9"/>
                <a:gd name="T10" fmla="*/ 9597 w 43"/>
                <a:gd name="T11" fmla="*/ 59552 h 9"/>
                <a:gd name="T12" fmla="*/ 13563 w 43"/>
                <a:gd name="T13" fmla="*/ 26687 h 9"/>
                <a:gd name="T14" fmla="*/ 9597 w 43"/>
                <a:gd name="T15" fmla="*/ 26687 h 9"/>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9"/>
                <a:gd name="T26" fmla="*/ 43 w 4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9">
                  <a:moveTo>
                    <a:pt x="31" y="4"/>
                  </a:moveTo>
                  <a:lnTo>
                    <a:pt x="10" y="0"/>
                  </a:lnTo>
                  <a:lnTo>
                    <a:pt x="3" y="0"/>
                  </a:lnTo>
                  <a:lnTo>
                    <a:pt x="0" y="4"/>
                  </a:lnTo>
                  <a:lnTo>
                    <a:pt x="14" y="7"/>
                  </a:lnTo>
                  <a:lnTo>
                    <a:pt x="31" y="9"/>
                  </a:lnTo>
                  <a:lnTo>
                    <a:pt x="43" y="4"/>
                  </a:lnTo>
                  <a:lnTo>
                    <a:pt x="31" y="4"/>
                  </a:lnTo>
                  <a:close/>
                </a:path>
              </a:pathLst>
            </a:custGeom>
            <a:solidFill>
              <a:srgbClr val="0033CC"/>
            </a:solidFill>
            <a:ln w="3175">
              <a:solidFill>
                <a:srgbClr val="000000"/>
              </a:solidFill>
              <a:round/>
              <a:headEnd/>
              <a:tailEnd/>
            </a:ln>
          </p:spPr>
          <p:txBody>
            <a:bodyPr/>
            <a:lstStyle/>
            <a:p>
              <a:endParaRPr lang="en-US"/>
            </a:p>
          </p:txBody>
        </p:sp>
        <p:sp>
          <p:nvSpPr>
            <p:cNvPr id="41284" name="Freeform 4146"/>
            <p:cNvSpPr>
              <a:spLocks/>
            </p:cNvSpPr>
            <p:nvPr/>
          </p:nvSpPr>
          <p:spPr bwMode="auto">
            <a:xfrm>
              <a:off x="2892" y="1787"/>
              <a:ext cx="26" cy="21"/>
            </a:xfrm>
            <a:custGeom>
              <a:avLst/>
              <a:gdLst>
                <a:gd name="T0" fmla="*/ 34346 w 22"/>
                <a:gd name="T1" fmla="*/ 187250 h 17"/>
                <a:gd name="T2" fmla="*/ 16004 w 22"/>
                <a:gd name="T3" fmla="*/ 52699 h 17"/>
                <a:gd name="T4" fmla="*/ 0 w 22"/>
                <a:gd name="T5" fmla="*/ 0 h 17"/>
                <a:gd name="T6" fmla="*/ 16004 w 22"/>
                <a:gd name="T7" fmla="*/ 80416 h 17"/>
                <a:gd name="T8" fmla="*/ 34346 w 22"/>
                <a:gd name="T9" fmla="*/ 187250 h 17"/>
                <a:gd name="T10" fmla="*/ 0 60000 65536"/>
                <a:gd name="T11" fmla="*/ 0 60000 65536"/>
                <a:gd name="T12" fmla="*/ 0 60000 65536"/>
                <a:gd name="T13" fmla="*/ 0 60000 65536"/>
                <a:gd name="T14" fmla="*/ 0 60000 65536"/>
                <a:gd name="T15" fmla="*/ 0 w 22"/>
                <a:gd name="T16" fmla="*/ 0 h 17"/>
                <a:gd name="T17" fmla="*/ 22 w 22"/>
                <a:gd name="T18" fmla="*/ 17 h 17"/>
              </a:gdLst>
              <a:ahLst/>
              <a:cxnLst>
                <a:cxn ang="T10">
                  <a:pos x="T0" y="T1"/>
                </a:cxn>
                <a:cxn ang="T11">
                  <a:pos x="T2" y="T3"/>
                </a:cxn>
                <a:cxn ang="T12">
                  <a:pos x="T4" y="T5"/>
                </a:cxn>
                <a:cxn ang="T13">
                  <a:pos x="T6" y="T7"/>
                </a:cxn>
                <a:cxn ang="T14">
                  <a:pos x="T8" y="T9"/>
                </a:cxn>
              </a:cxnLst>
              <a:rect l="T15" t="T16" r="T17" b="T18"/>
              <a:pathLst>
                <a:path w="22" h="17">
                  <a:moveTo>
                    <a:pt x="22" y="17"/>
                  </a:moveTo>
                  <a:lnTo>
                    <a:pt x="10" y="5"/>
                  </a:lnTo>
                  <a:lnTo>
                    <a:pt x="0" y="0"/>
                  </a:lnTo>
                  <a:lnTo>
                    <a:pt x="10" y="7"/>
                  </a:lnTo>
                  <a:lnTo>
                    <a:pt x="22" y="17"/>
                  </a:lnTo>
                  <a:close/>
                </a:path>
              </a:pathLst>
            </a:custGeom>
            <a:solidFill>
              <a:srgbClr val="0033CC"/>
            </a:solidFill>
            <a:ln w="3175">
              <a:solidFill>
                <a:srgbClr val="000000"/>
              </a:solidFill>
              <a:round/>
              <a:headEnd/>
              <a:tailEnd/>
            </a:ln>
          </p:spPr>
          <p:txBody>
            <a:bodyPr/>
            <a:lstStyle/>
            <a:p>
              <a:endParaRPr lang="en-US"/>
            </a:p>
          </p:txBody>
        </p:sp>
        <p:sp>
          <p:nvSpPr>
            <p:cNvPr id="41285" name="Freeform 4147"/>
            <p:cNvSpPr>
              <a:spLocks/>
            </p:cNvSpPr>
            <p:nvPr/>
          </p:nvSpPr>
          <p:spPr bwMode="auto">
            <a:xfrm>
              <a:off x="2938" y="1778"/>
              <a:ext cx="10" cy="6"/>
            </a:xfrm>
            <a:custGeom>
              <a:avLst/>
              <a:gdLst>
                <a:gd name="T0" fmla="*/ 881 w 9"/>
                <a:gd name="T1" fmla="*/ 14237 h 5"/>
                <a:gd name="T2" fmla="*/ 2 w 9"/>
                <a:gd name="T3" fmla="*/ 2 h 5"/>
                <a:gd name="T4" fmla="*/ 0 w 9"/>
                <a:gd name="T5" fmla="*/ 0 h 5"/>
                <a:gd name="T6" fmla="*/ 714 w 9"/>
                <a:gd name="T7" fmla="*/ 2 h 5"/>
                <a:gd name="T8" fmla="*/ 881 w 9"/>
                <a:gd name="T9" fmla="*/ 14237 h 5"/>
                <a:gd name="T10" fmla="*/ 0 60000 65536"/>
                <a:gd name="T11" fmla="*/ 0 60000 65536"/>
                <a:gd name="T12" fmla="*/ 0 60000 65536"/>
                <a:gd name="T13" fmla="*/ 0 60000 65536"/>
                <a:gd name="T14" fmla="*/ 0 60000 65536"/>
                <a:gd name="T15" fmla="*/ 0 w 9"/>
                <a:gd name="T16" fmla="*/ 0 h 5"/>
                <a:gd name="T17" fmla="*/ 9 w 9"/>
                <a:gd name="T18" fmla="*/ 5 h 5"/>
              </a:gdLst>
              <a:ahLst/>
              <a:cxnLst>
                <a:cxn ang="T10">
                  <a:pos x="T0" y="T1"/>
                </a:cxn>
                <a:cxn ang="T11">
                  <a:pos x="T2" y="T3"/>
                </a:cxn>
                <a:cxn ang="T12">
                  <a:pos x="T4" y="T5"/>
                </a:cxn>
                <a:cxn ang="T13">
                  <a:pos x="T6" y="T7"/>
                </a:cxn>
                <a:cxn ang="T14">
                  <a:pos x="T8" y="T9"/>
                </a:cxn>
              </a:cxnLst>
              <a:rect l="T15" t="T16" r="T17" b="T18"/>
              <a:pathLst>
                <a:path w="9" h="5">
                  <a:moveTo>
                    <a:pt x="9" y="5"/>
                  </a:moveTo>
                  <a:lnTo>
                    <a:pt x="2" y="2"/>
                  </a:lnTo>
                  <a:lnTo>
                    <a:pt x="0" y="0"/>
                  </a:lnTo>
                  <a:lnTo>
                    <a:pt x="7" y="2"/>
                  </a:lnTo>
                  <a:lnTo>
                    <a:pt x="9" y="5"/>
                  </a:lnTo>
                  <a:close/>
                </a:path>
              </a:pathLst>
            </a:custGeom>
            <a:solidFill>
              <a:srgbClr val="C0C0C0"/>
            </a:solidFill>
            <a:ln w="3175">
              <a:solidFill>
                <a:srgbClr val="000000"/>
              </a:solidFill>
              <a:round/>
              <a:headEnd/>
              <a:tailEnd/>
            </a:ln>
          </p:spPr>
          <p:txBody>
            <a:bodyPr/>
            <a:lstStyle/>
            <a:p>
              <a:endParaRPr lang="en-US"/>
            </a:p>
          </p:txBody>
        </p:sp>
        <p:sp>
          <p:nvSpPr>
            <p:cNvPr id="41286" name="Freeform 4148"/>
            <p:cNvSpPr>
              <a:spLocks/>
            </p:cNvSpPr>
            <p:nvPr/>
          </p:nvSpPr>
          <p:spPr bwMode="auto">
            <a:xfrm>
              <a:off x="2851" y="1802"/>
              <a:ext cx="4" cy="6"/>
            </a:xfrm>
            <a:custGeom>
              <a:avLst/>
              <a:gdLst>
                <a:gd name="T0" fmla="*/ 0 w 4"/>
                <a:gd name="T1" fmla="*/ 0 h 5"/>
                <a:gd name="T2" fmla="*/ 4 w 4"/>
                <a:gd name="T3" fmla="*/ 2 h 5"/>
                <a:gd name="T4" fmla="*/ 0 w 4"/>
                <a:gd name="T5" fmla="*/ 14237 h 5"/>
                <a:gd name="T6" fmla="*/ 0 w 4"/>
                <a:gd name="T7" fmla="*/ 0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0" y="0"/>
                  </a:moveTo>
                  <a:lnTo>
                    <a:pt x="4" y="2"/>
                  </a:lnTo>
                  <a:lnTo>
                    <a:pt x="0" y="5"/>
                  </a:lnTo>
                  <a:lnTo>
                    <a:pt x="0" y="0"/>
                  </a:lnTo>
                  <a:close/>
                </a:path>
              </a:pathLst>
            </a:custGeom>
            <a:solidFill>
              <a:srgbClr val="0033CC"/>
            </a:solidFill>
            <a:ln w="3175">
              <a:solidFill>
                <a:srgbClr val="000000"/>
              </a:solidFill>
              <a:round/>
              <a:headEnd/>
              <a:tailEnd/>
            </a:ln>
          </p:spPr>
          <p:txBody>
            <a:bodyPr/>
            <a:lstStyle/>
            <a:p>
              <a:endParaRPr lang="en-US"/>
            </a:p>
          </p:txBody>
        </p:sp>
        <p:sp>
          <p:nvSpPr>
            <p:cNvPr id="41287" name="Freeform 4149"/>
            <p:cNvSpPr>
              <a:spLocks/>
            </p:cNvSpPr>
            <p:nvPr/>
          </p:nvSpPr>
          <p:spPr bwMode="auto">
            <a:xfrm>
              <a:off x="2941" y="1796"/>
              <a:ext cx="3" cy="6"/>
            </a:xfrm>
            <a:custGeom>
              <a:avLst/>
              <a:gdLst>
                <a:gd name="T0" fmla="*/ 136216566 w 2"/>
                <a:gd name="T1" fmla="*/ 0 h 5"/>
                <a:gd name="T2" fmla="*/ 0 w 2"/>
                <a:gd name="T3" fmla="*/ 14237 h 5"/>
                <a:gd name="T4" fmla="*/ 0 w 2"/>
                <a:gd name="T5" fmla="*/ 0 h 5"/>
                <a:gd name="T6" fmla="*/ 136216566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0"/>
                  </a:moveTo>
                  <a:lnTo>
                    <a:pt x="0" y="5"/>
                  </a:lnTo>
                  <a:lnTo>
                    <a:pt x="0" y="0"/>
                  </a:lnTo>
                  <a:lnTo>
                    <a:pt x="2" y="0"/>
                  </a:lnTo>
                  <a:close/>
                </a:path>
              </a:pathLst>
            </a:custGeom>
            <a:solidFill>
              <a:srgbClr val="C0C0C0"/>
            </a:solidFill>
            <a:ln w="3175">
              <a:solidFill>
                <a:srgbClr val="000000"/>
              </a:solidFill>
              <a:round/>
              <a:headEnd/>
              <a:tailEnd/>
            </a:ln>
          </p:spPr>
          <p:txBody>
            <a:bodyPr/>
            <a:lstStyle/>
            <a:p>
              <a:endParaRPr lang="en-US"/>
            </a:p>
          </p:txBody>
        </p:sp>
        <p:sp>
          <p:nvSpPr>
            <p:cNvPr id="41288" name="Freeform 4150"/>
            <p:cNvSpPr>
              <a:spLocks/>
            </p:cNvSpPr>
            <p:nvPr/>
          </p:nvSpPr>
          <p:spPr bwMode="auto">
            <a:xfrm>
              <a:off x="2623" y="1615"/>
              <a:ext cx="190" cy="196"/>
            </a:xfrm>
            <a:custGeom>
              <a:avLst/>
              <a:gdLst>
                <a:gd name="T0" fmla="*/ 12605 w 170"/>
                <a:gd name="T1" fmla="*/ 49928 h 158"/>
                <a:gd name="T2" fmla="*/ 9854 w 170"/>
                <a:gd name="T3" fmla="*/ 0 h 158"/>
                <a:gd name="T4" fmla="*/ 7942 w 170"/>
                <a:gd name="T5" fmla="*/ 2 h 158"/>
                <a:gd name="T6" fmla="*/ 6634 w 170"/>
                <a:gd name="T7" fmla="*/ 0 h 158"/>
                <a:gd name="T8" fmla="*/ 6634 w 170"/>
                <a:gd name="T9" fmla="*/ 2 h 158"/>
                <a:gd name="T10" fmla="*/ 6358 w 170"/>
                <a:gd name="T11" fmla="*/ 49928 h 158"/>
                <a:gd name="T12" fmla="*/ 5720 w 170"/>
                <a:gd name="T13" fmla="*/ 118234 h 158"/>
                <a:gd name="T14" fmla="*/ 4340 w 170"/>
                <a:gd name="T15" fmla="*/ 118234 h 158"/>
                <a:gd name="T16" fmla="*/ 3709 w 170"/>
                <a:gd name="T17" fmla="*/ 208427 h 158"/>
                <a:gd name="T18" fmla="*/ 2438 w 170"/>
                <a:gd name="T19" fmla="*/ 118234 h 158"/>
                <a:gd name="T20" fmla="*/ 1562 w 170"/>
                <a:gd name="T21" fmla="*/ 208427 h 158"/>
                <a:gd name="T22" fmla="*/ 2 w 170"/>
                <a:gd name="T23" fmla="*/ 208427 h 158"/>
                <a:gd name="T24" fmla="*/ 2 w 170"/>
                <a:gd name="T25" fmla="*/ 312204 h 158"/>
                <a:gd name="T26" fmla="*/ 0 w 170"/>
                <a:gd name="T27" fmla="*/ 391111 h 158"/>
                <a:gd name="T28" fmla="*/ 0 w 170"/>
                <a:gd name="T29" fmla="*/ 457360 h 158"/>
                <a:gd name="T30" fmla="*/ 0 w 170"/>
                <a:gd name="T31" fmla="*/ 555759 h 158"/>
                <a:gd name="T32" fmla="*/ 1562 w 170"/>
                <a:gd name="T33" fmla="*/ 612278 h 158"/>
                <a:gd name="T34" fmla="*/ 1562 w 170"/>
                <a:gd name="T35" fmla="*/ 708533 h 158"/>
                <a:gd name="T36" fmla="*/ 3262 w 170"/>
                <a:gd name="T37" fmla="*/ 595985 h 158"/>
                <a:gd name="T38" fmla="*/ 5720 w 170"/>
                <a:gd name="T39" fmla="*/ 649617 h 158"/>
                <a:gd name="T40" fmla="*/ 7145 w 170"/>
                <a:gd name="T41" fmla="*/ 873082 h 158"/>
                <a:gd name="T42" fmla="*/ 8876 w 170"/>
                <a:gd name="T43" fmla="*/ 1023373 h 158"/>
                <a:gd name="T44" fmla="*/ 10351 w 170"/>
                <a:gd name="T45" fmla="*/ 1168815 h 158"/>
                <a:gd name="T46" fmla="*/ 11087 w 170"/>
                <a:gd name="T47" fmla="*/ 1203513 h 158"/>
                <a:gd name="T48" fmla="*/ 11278 w 170"/>
                <a:gd name="T49" fmla="*/ 1203513 h 158"/>
                <a:gd name="T50" fmla="*/ 12605 w 170"/>
                <a:gd name="T51" fmla="*/ 1305124 h 158"/>
                <a:gd name="T52" fmla="*/ 15223 w 170"/>
                <a:gd name="T53" fmla="*/ 1454148 h 158"/>
                <a:gd name="T54" fmla="*/ 16151 w 170"/>
                <a:gd name="T55" fmla="*/ 1483808 h 158"/>
                <a:gd name="T56" fmla="*/ 17115 w 170"/>
                <a:gd name="T57" fmla="*/ 1574824 h 158"/>
                <a:gd name="T58" fmla="*/ 18202 w 170"/>
                <a:gd name="T59" fmla="*/ 1814172 h 158"/>
                <a:gd name="T60" fmla="*/ 17935 w 170"/>
                <a:gd name="T61" fmla="*/ 2008398 h 158"/>
                <a:gd name="T62" fmla="*/ 18643 w 170"/>
                <a:gd name="T63" fmla="*/ 2067527 h 158"/>
                <a:gd name="T64" fmla="*/ 19644 w 170"/>
                <a:gd name="T65" fmla="*/ 1916757 h 158"/>
                <a:gd name="T66" fmla="*/ 20175 w 170"/>
                <a:gd name="T67" fmla="*/ 1814172 h 158"/>
                <a:gd name="T68" fmla="*/ 20521 w 170"/>
                <a:gd name="T69" fmla="*/ 1763913 h 158"/>
                <a:gd name="T70" fmla="*/ 19644 w 170"/>
                <a:gd name="T71" fmla="*/ 1666680 h 158"/>
                <a:gd name="T72" fmla="*/ 20045 w 170"/>
                <a:gd name="T73" fmla="*/ 1483808 h 158"/>
                <a:gd name="T74" fmla="*/ 21253 w 170"/>
                <a:gd name="T75" fmla="*/ 1517906 h 158"/>
                <a:gd name="T76" fmla="*/ 22478 w 170"/>
                <a:gd name="T77" fmla="*/ 1619015 h 158"/>
                <a:gd name="T78" fmla="*/ 22708 w 170"/>
                <a:gd name="T79" fmla="*/ 1517906 h 158"/>
                <a:gd name="T80" fmla="*/ 20175 w 170"/>
                <a:gd name="T81" fmla="*/ 1391529 h 158"/>
                <a:gd name="T82" fmla="*/ 18051 w 170"/>
                <a:gd name="T83" fmla="*/ 1269501 h 158"/>
                <a:gd name="T84" fmla="*/ 18202 w 170"/>
                <a:gd name="T85" fmla="*/ 1168815 h 158"/>
                <a:gd name="T86" fmla="*/ 17299 w 170"/>
                <a:gd name="T87" fmla="*/ 1146250 h 158"/>
                <a:gd name="T88" fmla="*/ 14754 w 170"/>
                <a:gd name="T89" fmla="*/ 1083064 h 158"/>
                <a:gd name="T90" fmla="*/ 13849 w 170"/>
                <a:gd name="T91" fmla="*/ 926182 h 158"/>
                <a:gd name="T92" fmla="*/ 12930 w 170"/>
                <a:gd name="T93" fmla="*/ 777286 h 158"/>
                <a:gd name="T94" fmla="*/ 11087 w 170"/>
                <a:gd name="T95" fmla="*/ 689423 h 158"/>
                <a:gd name="T96" fmla="*/ 10351 w 170"/>
                <a:gd name="T97" fmla="*/ 485176 h 158"/>
                <a:gd name="T98" fmla="*/ 10091 w 170"/>
                <a:gd name="T99" fmla="*/ 368688 h 158"/>
                <a:gd name="T100" fmla="*/ 11666 w 170"/>
                <a:gd name="T101" fmla="*/ 279987 h 158"/>
                <a:gd name="T102" fmla="*/ 12930 w 170"/>
                <a:gd name="T103" fmla="*/ 312204 h 158"/>
                <a:gd name="T104" fmla="*/ 12309 w 170"/>
                <a:gd name="T105" fmla="*/ 146670 h 158"/>
                <a:gd name="T106" fmla="*/ 12605 w 170"/>
                <a:gd name="T107" fmla="*/ 49928 h 158"/>
                <a:gd name="T108" fmla="*/ 10568 w 170"/>
                <a:gd name="T109" fmla="*/ 689423 h 158"/>
                <a:gd name="T110" fmla="*/ 10351 w 170"/>
                <a:gd name="T111" fmla="*/ 689423 h 158"/>
                <a:gd name="T112" fmla="*/ 10568 w 170"/>
                <a:gd name="T113" fmla="*/ 689423 h 158"/>
                <a:gd name="T114" fmla="*/ 10568 w 170"/>
                <a:gd name="T115" fmla="*/ 689423 h 158"/>
                <a:gd name="T116" fmla="*/ 12605 w 170"/>
                <a:gd name="T117" fmla="*/ 49928 h 158"/>
                <a:gd name="T118" fmla="*/ 11278 w 170"/>
                <a:gd name="T119" fmla="*/ 1203513 h 158"/>
                <a:gd name="T120" fmla="*/ 12605 w 170"/>
                <a:gd name="T121" fmla="*/ 49928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0"/>
                <a:gd name="T184" fmla="*/ 0 h 158"/>
                <a:gd name="T185" fmla="*/ 170 w 170"/>
                <a:gd name="T186" fmla="*/ 158 h 1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lnTo>
                    <a:pt x="80" y="52"/>
                  </a:lnTo>
                  <a:lnTo>
                    <a:pt x="78" y="52"/>
                  </a:lnTo>
                  <a:lnTo>
                    <a:pt x="80" y="52"/>
                  </a:lnTo>
                  <a:lnTo>
                    <a:pt x="95" y="4"/>
                  </a:lnTo>
                  <a:lnTo>
                    <a:pt x="85" y="92"/>
                  </a:lnTo>
                  <a:lnTo>
                    <a:pt x="95"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89" name="Freeform 4151"/>
            <p:cNvSpPr>
              <a:spLocks/>
            </p:cNvSpPr>
            <p:nvPr/>
          </p:nvSpPr>
          <p:spPr bwMode="auto">
            <a:xfrm>
              <a:off x="2623" y="1615"/>
              <a:ext cx="190" cy="196"/>
            </a:xfrm>
            <a:custGeom>
              <a:avLst/>
              <a:gdLst>
                <a:gd name="T0" fmla="*/ 12605 w 170"/>
                <a:gd name="T1" fmla="*/ 49928 h 158"/>
                <a:gd name="T2" fmla="*/ 9854 w 170"/>
                <a:gd name="T3" fmla="*/ 0 h 158"/>
                <a:gd name="T4" fmla="*/ 7942 w 170"/>
                <a:gd name="T5" fmla="*/ 2 h 158"/>
                <a:gd name="T6" fmla="*/ 6634 w 170"/>
                <a:gd name="T7" fmla="*/ 0 h 158"/>
                <a:gd name="T8" fmla="*/ 6634 w 170"/>
                <a:gd name="T9" fmla="*/ 2 h 158"/>
                <a:gd name="T10" fmla="*/ 6358 w 170"/>
                <a:gd name="T11" fmla="*/ 49928 h 158"/>
                <a:gd name="T12" fmla="*/ 5720 w 170"/>
                <a:gd name="T13" fmla="*/ 118234 h 158"/>
                <a:gd name="T14" fmla="*/ 4340 w 170"/>
                <a:gd name="T15" fmla="*/ 118234 h 158"/>
                <a:gd name="T16" fmla="*/ 3709 w 170"/>
                <a:gd name="T17" fmla="*/ 208427 h 158"/>
                <a:gd name="T18" fmla="*/ 2438 w 170"/>
                <a:gd name="T19" fmla="*/ 118234 h 158"/>
                <a:gd name="T20" fmla="*/ 1562 w 170"/>
                <a:gd name="T21" fmla="*/ 208427 h 158"/>
                <a:gd name="T22" fmla="*/ 2 w 170"/>
                <a:gd name="T23" fmla="*/ 208427 h 158"/>
                <a:gd name="T24" fmla="*/ 2 w 170"/>
                <a:gd name="T25" fmla="*/ 312204 h 158"/>
                <a:gd name="T26" fmla="*/ 0 w 170"/>
                <a:gd name="T27" fmla="*/ 391111 h 158"/>
                <a:gd name="T28" fmla="*/ 0 w 170"/>
                <a:gd name="T29" fmla="*/ 457360 h 158"/>
                <a:gd name="T30" fmla="*/ 0 w 170"/>
                <a:gd name="T31" fmla="*/ 555759 h 158"/>
                <a:gd name="T32" fmla="*/ 1562 w 170"/>
                <a:gd name="T33" fmla="*/ 612278 h 158"/>
                <a:gd name="T34" fmla="*/ 1562 w 170"/>
                <a:gd name="T35" fmla="*/ 708533 h 158"/>
                <a:gd name="T36" fmla="*/ 3262 w 170"/>
                <a:gd name="T37" fmla="*/ 595985 h 158"/>
                <a:gd name="T38" fmla="*/ 5720 w 170"/>
                <a:gd name="T39" fmla="*/ 649617 h 158"/>
                <a:gd name="T40" fmla="*/ 7145 w 170"/>
                <a:gd name="T41" fmla="*/ 873082 h 158"/>
                <a:gd name="T42" fmla="*/ 8876 w 170"/>
                <a:gd name="T43" fmla="*/ 1023373 h 158"/>
                <a:gd name="T44" fmla="*/ 10351 w 170"/>
                <a:gd name="T45" fmla="*/ 1168815 h 158"/>
                <a:gd name="T46" fmla="*/ 11087 w 170"/>
                <a:gd name="T47" fmla="*/ 1203513 h 158"/>
                <a:gd name="T48" fmla="*/ 11278 w 170"/>
                <a:gd name="T49" fmla="*/ 1203513 h 158"/>
                <a:gd name="T50" fmla="*/ 12605 w 170"/>
                <a:gd name="T51" fmla="*/ 1305124 h 158"/>
                <a:gd name="T52" fmla="*/ 15223 w 170"/>
                <a:gd name="T53" fmla="*/ 1454148 h 158"/>
                <a:gd name="T54" fmla="*/ 16151 w 170"/>
                <a:gd name="T55" fmla="*/ 1483808 h 158"/>
                <a:gd name="T56" fmla="*/ 17115 w 170"/>
                <a:gd name="T57" fmla="*/ 1574824 h 158"/>
                <a:gd name="T58" fmla="*/ 18202 w 170"/>
                <a:gd name="T59" fmla="*/ 1814172 h 158"/>
                <a:gd name="T60" fmla="*/ 17935 w 170"/>
                <a:gd name="T61" fmla="*/ 2008398 h 158"/>
                <a:gd name="T62" fmla="*/ 18643 w 170"/>
                <a:gd name="T63" fmla="*/ 2067527 h 158"/>
                <a:gd name="T64" fmla="*/ 19644 w 170"/>
                <a:gd name="T65" fmla="*/ 1916757 h 158"/>
                <a:gd name="T66" fmla="*/ 20175 w 170"/>
                <a:gd name="T67" fmla="*/ 1814172 h 158"/>
                <a:gd name="T68" fmla="*/ 20521 w 170"/>
                <a:gd name="T69" fmla="*/ 1763913 h 158"/>
                <a:gd name="T70" fmla="*/ 19644 w 170"/>
                <a:gd name="T71" fmla="*/ 1666680 h 158"/>
                <a:gd name="T72" fmla="*/ 20045 w 170"/>
                <a:gd name="T73" fmla="*/ 1483808 h 158"/>
                <a:gd name="T74" fmla="*/ 21253 w 170"/>
                <a:gd name="T75" fmla="*/ 1517906 h 158"/>
                <a:gd name="T76" fmla="*/ 22478 w 170"/>
                <a:gd name="T77" fmla="*/ 1619015 h 158"/>
                <a:gd name="T78" fmla="*/ 22708 w 170"/>
                <a:gd name="T79" fmla="*/ 1517906 h 158"/>
                <a:gd name="T80" fmla="*/ 20175 w 170"/>
                <a:gd name="T81" fmla="*/ 1391529 h 158"/>
                <a:gd name="T82" fmla="*/ 18051 w 170"/>
                <a:gd name="T83" fmla="*/ 1269501 h 158"/>
                <a:gd name="T84" fmla="*/ 18202 w 170"/>
                <a:gd name="T85" fmla="*/ 1168815 h 158"/>
                <a:gd name="T86" fmla="*/ 17299 w 170"/>
                <a:gd name="T87" fmla="*/ 1146250 h 158"/>
                <a:gd name="T88" fmla="*/ 14754 w 170"/>
                <a:gd name="T89" fmla="*/ 1083064 h 158"/>
                <a:gd name="T90" fmla="*/ 13849 w 170"/>
                <a:gd name="T91" fmla="*/ 926182 h 158"/>
                <a:gd name="T92" fmla="*/ 12930 w 170"/>
                <a:gd name="T93" fmla="*/ 777286 h 158"/>
                <a:gd name="T94" fmla="*/ 11087 w 170"/>
                <a:gd name="T95" fmla="*/ 689423 h 158"/>
                <a:gd name="T96" fmla="*/ 10351 w 170"/>
                <a:gd name="T97" fmla="*/ 485176 h 158"/>
                <a:gd name="T98" fmla="*/ 10091 w 170"/>
                <a:gd name="T99" fmla="*/ 368688 h 158"/>
                <a:gd name="T100" fmla="*/ 11666 w 170"/>
                <a:gd name="T101" fmla="*/ 279987 h 158"/>
                <a:gd name="T102" fmla="*/ 12930 w 170"/>
                <a:gd name="T103" fmla="*/ 312204 h 158"/>
                <a:gd name="T104" fmla="*/ 12309 w 170"/>
                <a:gd name="T105" fmla="*/ 146670 h 158"/>
                <a:gd name="T106" fmla="*/ 12605 w 170"/>
                <a:gd name="T107" fmla="*/ 49928 h 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0"/>
                <a:gd name="T163" fmla="*/ 0 h 158"/>
                <a:gd name="T164" fmla="*/ 170 w 170"/>
                <a:gd name="T165" fmla="*/ 158 h 15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close/>
                </a:path>
              </a:pathLst>
            </a:custGeom>
            <a:solidFill>
              <a:srgbClr val="0033CC"/>
            </a:solidFill>
            <a:ln w="3175">
              <a:solidFill>
                <a:srgbClr val="000000"/>
              </a:solidFill>
              <a:round/>
              <a:headEnd/>
              <a:tailEnd/>
            </a:ln>
          </p:spPr>
          <p:txBody>
            <a:bodyPr/>
            <a:lstStyle/>
            <a:p>
              <a:endParaRPr lang="en-US"/>
            </a:p>
          </p:txBody>
        </p:sp>
        <p:sp>
          <p:nvSpPr>
            <p:cNvPr id="41290" name="Freeform 4152"/>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0"/>
                  </a:lnTo>
                  <a:lnTo>
                    <a:pt x="2" y="0"/>
                  </a:lnTo>
                  <a:close/>
                </a:path>
              </a:pathLst>
            </a:custGeom>
            <a:solidFill>
              <a:srgbClr val="C0C0C0"/>
            </a:solidFill>
            <a:ln w="3175">
              <a:solidFill>
                <a:srgbClr val="000000"/>
              </a:solidFill>
              <a:round/>
              <a:headEnd/>
              <a:tailEnd/>
            </a:ln>
          </p:spPr>
          <p:txBody>
            <a:bodyPr/>
            <a:lstStyle/>
            <a:p>
              <a:endParaRPr lang="en-US"/>
            </a:p>
          </p:txBody>
        </p:sp>
        <p:sp>
          <p:nvSpPr>
            <p:cNvPr id="41291" name="Freeform 4153"/>
            <p:cNvSpPr>
              <a:spLocks/>
            </p:cNvSpPr>
            <p:nvPr/>
          </p:nvSpPr>
          <p:spPr bwMode="auto">
            <a:xfrm>
              <a:off x="2722" y="1802"/>
              <a:ext cx="49" cy="34"/>
            </a:xfrm>
            <a:custGeom>
              <a:avLst/>
              <a:gdLst>
                <a:gd name="T0" fmla="*/ 1592 w 45"/>
                <a:gd name="T1" fmla="*/ 97448 h 28"/>
                <a:gd name="T2" fmla="*/ 1592 w 45"/>
                <a:gd name="T3" fmla="*/ 143686 h 28"/>
                <a:gd name="T4" fmla="*/ 884 w 45"/>
                <a:gd name="T5" fmla="*/ 102969 h 28"/>
                <a:gd name="T6" fmla="*/ 2 w 45"/>
                <a:gd name="T7" fmla="*/ 65239 h 28"/>
                <a:gd name="T8" fmla="*/ 0 w 45"/>
                <a:gd name="T9" fmla="*/ 25033 h 28"/>
                <a:gd name="T10" fmla="*/ 448 w 45"/>
                <a:gd name="T11" fmla="*/ 25033 h 28"/>
                <a:gd name="T12" fmla="*/ 1156 w 45"/>
                <a:gd name="T13" fmla="*/ 2 h 28"/>
                <a:gd name="T14" fmla="*/ 1904 w 45"/>
                <a:gd name="T15" fmla="*/ 0 h 28"/>
                <a:gd name="T16" fmla="*/ 1592 w 45"/>
                <a:gd name="T17" fmla="*/ 97448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28"/>
                <a:gd name="T29" fmla="*/ 45 w 45"/>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28">
                  <a:moveTo>
                    <a:pt x="37" y="19"/>
                  </a:moveTo>
                  <a:lnTo>
                    <a:pt x="37" y="28"/>
                  </a:lnTo>
                  <a:lnTo>
                    <a:pt x="21" y="21"/>
                  </a:lnTo>
                  <a:lnTo>
                    <a:pt x="2" y="12"/>
                  </a:lnTo>
                  <a:lnTo>
                    <a:pt x="0" y="5"/>
                  </a:lnTo>
                  <a:lnTo>
                    <a:pt x="11" y="5"/>
                  </a:lnTo>
                  <a:lnTo>
                    <a:pt x="28" y="2"/>
                  </a:lnTo>
                  <a:lnTo>
                    <a:pt x="45" y="0"/>
                  </a:lnTo>
                  <a:lnTo>
                    <a:pt x="37" y="19"/>
                  </a:lnTo>
                  <a:close/>
                </a:path>
              </a:pathLst>
            </a:custGeom>
            <a:solidFill>
              <a:srgbClr val="0033CC"/>
            </a:solidFill>
            <a:ln w="3175">
              <a:solidFill>
                <a:srgbClr val="000000"/>
              </a:solidFill>
              <a:round/>
              <a:headEnd/>
              <a:tailEnd/>
            </a:ln>
          </p:spPr>
          <p:txBody>
            <a:bodyPr/>
            <a:lstStyle/>
            <a:p>
              <a:endParaRPr lang="en-US"/>
            </a:p>
          </p:txBody>
        </p:sp>
        <p:sp>
          <p:nvSpPr>
            <p:cNvPr id="41292" name="Freeform 4154"/>
            <p:cNvSpPr>
              <a:spLocks/>
            </p:cNvSpPr>
            <p:nvPr/>
          </p:nvSpPr>
          <p:spPr bwMode="auto">
            <a:xfrm>
              <a:off x="2650" y="1737"/>
              <a:ext cx="25" cy="52"/>
            </a:xfrm>
            <a:custGeom>
              <a:avLst/>
              <a:gdLst>
                <a:gd name="T0" fmla="*/ 26575 w 21"/>
                <a:gd name="T1" fmla="*/ 421300 h 42"/>
                <a:gd name="T2" fmla="*/ 9336 w 21"/>
                <a:gd name="T3" fmla="*/ 503465 h 42"/>
                <a:gd name="T4" fmla="*/ 2 w 21"/>
                <a:gd name="T5" fmla="*/ 401357 h 42"/>
                <a:gd name="T6" fmla="*/ 0 w 21"/>
                <a:gd name="T7" fmla="*/ 237402 h 42"/>
                <a:gd name="T8" fmla="*/ 0 w 21"/>
                <a:gd name="T9" fmla="*/ 57736 h 42"/>
                <a:gd name="T10" fmla="*/ 26575 w 21"/>
                <a:gd name="T11" fmla="*/ 0 h 42"/>
                <a:gd name="T12" fmla="*/ 46892 w 21"/>
                <a:gd name="T13" fmla="*/ 154873 h 42"/>
                <a:gd name="T14" fmla="*/ 40081 w 21"/>
                <a:gd name="T15" fmla="*/ 421300 h 42"/>
                <a:gd name="T16" fmla="*/ 26575 w 21"/>
                <a:gd name="T17" fmla="*/ 42130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2"/>
                <a:gd name="T29" fmla="*/ 21 w 21"/>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2">
                  <a:moveTo>
                    <a:pt x="12" y="35"/>
                  </a:moveTo>
                  <a:lnTo>
                    <a:pt x="4" y="42"/>
                  </a:lnTo>
                  <a:lnTo>
                    <a:pt x="2" y="33"/>
                  </a:lnTo>
                  <a:lnTo>
                    <a:pt x="0" y="19"/>
                  </a:lnTo>
                  <a:lnTo>
                    <a:pt x="0" y="5"/>
                  </a:lnTo>
                  <a:lnTo>
                    <a:pt x="12" y="0"/>
                  </a:lnTo>
                  <a:lnTo>
                    <a:pt x="21" y="12"/>
                  </a:lnTo>
                  <a:lnTo>
                    <a:pt x="19" y="35"/>
                  </a:lnTo>
                  <a:lnTo>
                    <a:pt x="12" y="35"/>
                  </a:lnTo>
                  <a:close/>
                </a:path>
              </a:pathLst>
            </a:custGeom>
            <a:solidFill>
              <a:srgbClr val="0033CC"/>
            </a:solidFill>
            <a:ln w="3175">
              <a:solidFill>
                <a:srgbClr val="000000"/>
              </a:solidFill>
              <a:round/>
              <a:headEnd/>
              <a:tailEnd/>
            </a:ln>
          </p:spPr>
          <p:txBody>
            <a:bodyPr/>
            <a:lstStyle/>
            <a:p>
              <a:endParaRPr lang="en-US"/>
            </a:p>
          </p:txBody>
        </p:sp>
        <p:sp>
          <p:nvSpPr>
            <p:cNvPr id="41293" name="Freeform 4155"/>
            <p:cNvSpPr>
              <a:spLocks/>
            </p:cNvSpPr>
            <p:nvPr/>
          </p:nvSpPr>
          <p:spPr bwMode="auto">
            <a:xfrm>
              <a:off x="2632" y="1682"/>
              <a:ext cx="2" cy="2"/>
            </a:xfrm>
            <a:custGeom>
              <a:avLst/>
              <a:gdLst>
                <a:gd name="T0" fmla="*/ 1 w 3"/>
                <a:gd name="T1" fmla="*/ 0 h 2"/>
                <a:gd name="T2" fmla="*/ 0 w 3"/>
                <a:gd name="T3" fmla="*/ 0 h 2"/>
                <a:gd name="T4" fmla="*/ 0 w 3"/>
                <a:gd name="T5" fmla="*/ 2 h 2"/>
                <a:gd name="T6" fmla="*/ 1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0" y="0"/>
                  </a:lnTo>
                  <a:lnTo>
                    <a:pt x="0" y="2"/>
                  </a:lnTo>
                  <a:lnTo>
                    <a:pt x="3" y="0"/>
                  </a:lnTo>
                  <a:close/>
                </a:path>
              </a:pathLst>
            </a:custGeom>
            <a:solidFill>
              <a:srgbClr val="C0C0C0"/>
            </a:solidFill>
            <a:ln w="3175">
              <a:solidFill>
                <a:srgbClr val="000000"/>
              </a:solidFill>
              <a:round/>
              <a:headEnd/>
              <a:tailEnd/>
            </a:ln>
          </p:spPr>
          <p:txBody>
            <a:bodyPr/>
            <a:lstStyle/>
            <a:p>
              <a:endParaRPr lang="en-US"/>
            </a:p>
          </p:txBody>
        </p:sp>
        <p:sp>
          <p:nvSpPr>
            <p:cNvPr id="41294" name="Freeform 4156"/>
            <p:cNvSpPr>
              <a:spLocks/>
            </p:cNvSpPr>
            <p:nvPr/>
          </p:nvSpPr>
          <p:spPr bwMode="auto">
            <a:xfrm>
              <a:off x="2944" y="1722"/>
              <a:ext cx="309" cy="132"/>
            </a:xfrm>
            <a:custGeom>
              <a:avLst/>
              <a:gdLst>
                <a:gd name="T0" fmla="*/ 22711 w 277"/>
                <a:gd name="T1" fmla="*/ 1391484 h 106"/>
                <a:gd name="T2" fmla="*/ 19166 w 277"/>
                <a:gd name="T3" fmla="*/ 1476657 h 106"/>
                <a:gd name="T4" fmla="*/ 18646 w 277"/>
                <a:gd name="T5" fmla="*/ 1644815 h 106"/>
                <a:gd name="T6" fmla="*/ 18251 w 277"/>
                <a:gd name="T7" fmla="*/ 1630785 h 106"/>
                <a:gd name="T8" fmla="*/ 17775 w 277"/>
                <a:gd name="T9" fmla="*/ 1435219 h 106"/>
                <a:gd name="T10" fmla="*/ 14883 w 277"/>
                <a:gd name="T11" fmla="*/ 1511740 h 106"/>
                <a:gd name="T12" fmla="*/ 11700 w 277"/>
                <a:gd name="T13" fmla="*/ 1541653 h 106"/>
                <a:gd name="T14" fmla="*/ 8445 w 277"/>
                <a:gd name="T15" fmla="*/ 1511740 h 106"/>
                <a:gd name="T16" fmla="*/ 5991 w 277"/>
                <a:gd name="T17" fmla="*/ 1476657 h 106"/>
                <a:gd name="T18" fmla="*/ 3921 w 277"/>
                <a:gd name="T19" fmla="*/ 1435219 h 106"/>
                <a:gd name="T20" fmla="*/ 4036 w 277"/>
                <a:gd name="T21" fmla="*/ 1376740 h 106"/>
                <a:gd name="T22" fmla="*/ 2825 w 277"/>
                <a:gd name="T23" fmla="*/ 1285179 h 106"/>
                <a:gd name="T24" fmla="*/ 2038 w 277"/>
                <a:gd name="T25" fmla="*/ 1105564 h 106"/>
                <a:gd name="T26" fmla="*/ 3 w 277"/>
                <a:gd name="T27" fmla="*/ 913329 h 106"/>
                <a:gd name="T28" fmla="*/ 1468 w 277"/>
                <a:gd name="T29" fmla="*/ 1009745 h 106"/>
                <a:gd name="T30" fmla="*/ 1180 w 277"/>
                <a:gd name="T31" fmla="*/ 819075 h 106"/>
                <a:gd name="T32" fmla="*/ 0 w 277"/>
                <a:gd name="T33" fmla="*/ 665518 h 106"/>
                <a:gd name="T34" fmla="*/ 1824 w 277"/>
                <a:gd name="T35" fmla="*/ 441071 h 106"/>
                <a:gd name="T36" fmla="*/ 4623 w 277"/>
                <a:gd name="T37" fmla="*/ 402210 h 106"/>
                <a:gd name="T38" fmla="*/ 5453 w 277"/>
                <a:gd name="T39" fmla="*/ 322987 h 106"/>
                <a:gd name="T40" fmla="*/ 7776 w 277"/>
                <a:gd name="T41" fmla="*/ 208280 h 106"/>
                <a:gd name="T42" fmla="*/ 12367 w 277"/>
                <a:gd name="T43" fmla="*/ 0 h 106"/>
                <a:gd name="T44" fmla="*/ 15150 w 277"/>
                <a:gd name="T45" fmla="*/ 0 h 106"/>
                <a:gd name="T46" fmla="*/ 16900 w 277"/>
                <a:gd name="T47" fmla="*/ 153522 h 106"/>
                <a:gd name="T48" fmla="*/ 21417 w 277"/>
                <a:gd name="T49" fmla="*/ 259368 h 106"/>
                <a:gd name="T50" fmla="*/ 26605 w 277"/>
                <a:gd name="T51" fmla="*/ 107856 h 106"/>
                <a:gd name="T52" fmla="*/ 29964 w 277"/>
                <a:gd name="T53" fmla="*/ 191178 h 106"/>
                <a:gd name="T54" fmla="*/ 31471 w 277"/>
                <a:gd name="T55" fmla="*/ 522887 h 106"/>
                <a:gd name="T56" fmla="*/ 32209 w 277"/>
                <a:gd name="T57" fmla="*/ 697915 h 106"/>
                <a:gd name="T58" fmla="*/ 33081 w 277"/>
                <a:gd name="T59" fmla="*/ 1105564 h 106"/>
                <a:gd name="T60" fmla="*/ 33081 w 277"/>
                <a:gd name="T61" fmla="*/ 1320836 h 106"/>
                <a:gd name="T62" fmla="*/ 30119 w 277"/>
                <a:gd name="T63" fmla="*/ 1285179 h 106"/>
                <a:gd name="T64" fmla="*/ 29044 w 277"/>
                <a:gd name="T65" fmla="*/ 1285179 h 106"/>
                <a:gd name="T66" fmla="*/ 25335 w 277"/>
                <a:gd name="T67" fmla="*/ 1391484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7"/>
                <a:gd name="T103" fmla="*/ 0 h 106"/>
                <a:gd name="T104" fmla="*/ 277 w 277"/>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7" h="106">
                  <a:moveTo>
                    <a:pt x="206" y="90"/>
                  </a:moveTo>
                  <a:lnTo>
                    <a:pt x="185" y="90"/>
                  </a:lnTo>
                  <a:lnTo>
                    <a:pt x="164" y="92"/>
                  </a:lnTo>
                  <a:lnTo>
                    <a:pt x="156" y="95"/>
                  </a:lnTo>
                  <a:lnTo>
                    <a:pt x="156" y="102"/>
                  </a:lnTo>
                  <a:lnTo>
                    <a:pt x="152" y="106"/>
                  </a:lnTo>
                  <a:lnTo>
                    <a:pt x="149" y="106"/>
                  </a:lnTo>
                  <a:lnTo>
                    <a:pt x="149" y="104"/>
                  </a:lnTo>
                  <a:lnTo>
                    <a:pt x="149" y="90"/>
                  </a:lnTo>
                  <a:lnTo>
                    <a:pt x="145" y="92"/>
                  </a:lnTo>
                  <a:lnTo>
                    <a:pt x="133" y="92"/>
                  </a:lnTo>
                  <a:lnTo>
                    <a:pt x="121" y="97"/>
                  </a:lnTo>
                  <a:lnTo>
                    <a:pt x="107" y="104"/>
                  </a:lnTo>
                  <a:lnTo>
                    <a:pt x="95" y="99"/>
                  </a:lnTo>
                  <a:lnTo>
                    <a:pt x="71" y="90"/>
                  </a:lnTo>
                  <a:lnTo>
                    <a:pt x="69" y="97"/>
                  </a:lnTo>
                  <a:lnTo>
                    <a:pt x="62" y="102"/>
                  </a:lnTo>
                  <a:lnTo>
                    <a:pt x="48" y="95"/>
                  </a:lnTo>
                  <a:lnTo>
                    <a:pt x="38" y="92"/>
                  </a:lnTo>
                  <a:lnTo>
                    <a:pt x="31" y="92"/>
                  </a:lnTo>
                  <a:lnTo>
                    <a:pt x="24" y="92"/>
                  </a:lnTo>
                  <a:lnTo>
                    <a:pt x="33" y="88"/>
                  </a:lnTo>
                  <a:lnTo>
                    <a:pt x="22" y="88"/>
                  </a:lnTo>
                  <a:lnTo>
                    <a:pt x="22" y="83"/>
                  </a:lnTo>
                  <a:lnTo>
                    <a:pt x="17" y="76"/>
                  </a:lnTo>
                  <a:lnTo>
                    <a:pt x="17" y="71"/>
                  </a:lnTo>
                  <a:lnTo>
                    <a:pt x="5" y="66"/>
                  </a:lnTo>
                  <a:lnTo>
                    <a:pt x="3" y="59"/>
                  </a:lnTo>
                  <a:lnTo>
                    <a:pt x="7" y="62"/>
                  </a:lnTo>
                  <a:lnTo>
                    <a:pt x="12" y="64"/>
                  </a:lnTo>
                  <a:lnTo>
                    <a:pt x="10" y="57"/>
                  </a:lnTo>
                  <a:lnTo>
                    <a:pt x="10" y="52"/>
                  </a:lnTo>
                  <a:lnTo>
                    <a:pt x="7" y="45"/>
                  </a:lnTo>
                  <a:lnTo>
                    <a:pt x="0" y="43"/>
                  </a:lnTo>
                  <a:lnTo>
                    <a:pt x="0" y="31"/>
                  </a:lnTo>
                  <a:lnTo>
                    <a:pt x="14" y="28"/>
                  </a:lnTo>
                  <a:lnTo>
                    <a:pt x="19" y="24"/>
                  </a:lnTo>
                  <a:lnTo>
                    <a:pt x="38" y="26"/>
                  </a:lnTo>
                  <a:lnTo>
                    <a:pt x="50" y="21"/>
                  </a:lnTo>
                  <a:lnTo>
                    <a:pt x="45" y="21"/>
                  </a:lnTo>
                  <a:lnTo>
                    <a:pt x="38" y="14"/>
                  </a:lnTo>
                  <a:lnTo>
                    <a:pt x="64" y="14"/>
                  </a:lnTo>
                  <a:lnTo>
                    <a:pt x="85" y="2"/>
                  </a:lnTo>
                  <a:lnTo>
                    <a:pt x="100" y="0"/>
                  </a:lnTo>
                  <a:lnTo>
                    <a:pt x="111" y="0"/>
                  </a:lnTo>
                  <a:lnTo>
                    <a:pt x="123" y="0"/>
                  </a:lnTo>
                  <a:lnTo>
                    <a:pt x="133" y="5"/>
                  </a:lnTo>
                  <a:lnTo>
                    <a:pt x="137" y="10"/>
                  </a:lnTo>
                  <a:lnTo>
                    <a:pt x="156" y="12"/>
                  </a:lnTo>
                  <a:lnTo>
                    <a:pt x="175" y="17"/>
                  </a:lnTo>
                  <a:lnTo>
                    <a:pt x="194" y="17"/>
                  </a:lnTo>
                  <a:lnTo>
                    <a:pt x="216" y="7"/>
                  </a:lnTo>
                  <a:lnTo>
                    <a:pt x="234" y="5"/>
                  </a:lnTo>
                  <a:lnTo>
                    <a:pt x="244" y="12"/>
                  </a:lnTo>
                  <a:lnTo>
                    <a:pt x="251" y="24"/>
                  </a:lnTo>
                  <a:lnTo>
                    <a:pt x="256" y="33"/>
                  </a:lnTo>
                  <a:lnTo>
                    <a:pt x="270" y="40"/>
                  </a:lnTo>
                  <a:lnTo>
                    <a:pt x="263" y="45"/>
                  </a:lnTo>
                  <a:lnTo>
                    <a:pt x="263" y="54"/>
                  </a:lnTo>
                  <a:lnTo>
                    <a:pt x="268" y="71"/>
                  </a:lnTo>
                  <a:lnTo>
                    <a:pt x="277" y="83"/>
                  </a:lnTo>
                  <a:lnTo>
                    <a:pt x="268" y="85"/>
                  </a:lnTo>
                  <a:lnTo>
                    <a:pt x="265" y="83"/>
                  </a:lnTo>
                  <a:lnTo>
                    <a:pt x="246" y="83"/>
                  </a:lnTo>
                  <a:lnTo>
                    <a:pt x="242" y="85"/>
                  </a:lnTo>
                  <a:lnTo>
                    <a:pt x="237" y="83"/>
                  </a:lnTo>
                  <a:lnTo>
                    <a:pt x="223" y="88"/>
                  </a:lnTo>
                  <a:lnTo>
                    <a:pt x="206" y="90"/>
                  </a:lnTo>
                  <a:close/>
                </a:path>
              </a:pathLst>
            </a:custGeom>
            <a:solidFill>
              <a:srgbClr val="0033CC"/>
            </a:solidFill>
            <a:ln w="3175">
              <a:solidFill>
                <a:srgbClr val="000000"/>
              </a:solidFill>
              <a:round/>
              <a:headEnd/>
              <a:tailEnd/>
            </a:ln>
          </p:spPr>
          <p:txBody>
            <a:bodyPr/>
            <a:lstStyle/>
            <a:p>
              <a:endParaRPr lang="en-US"/>
            </a:p>
          </p:txBody>
        </p:sp>
        <p:sp>
          <p:nvSpPr>
            <p:cNvPr id="41295" name="Freeform 4157"/>
            <p:cNvSpPr>
              <a:spLocks/>
            </p:cNvSpPr>
            <p:nvPr/>
          </p:nvSpPr>
          <p:spPr bwMode="auto">
            <a:xfrm>
              <a:off x="2935" y="1720"/>
              <a:ext cx="50" cy="41"/>
            </a:xfrm>
            <a:custGeom>
              <a:avLst/>
              <a:gdLst>
                <a:gd name="T0" fmla="*/ 579 w 45"/>
                <a:gd name="T1" fmla="*/ 2 h 33"/>
                <a:gd name="T2" fmla="*/ 579 w 45"/>
                <a:gd name="T3" fmla="*/ 100209 h 33"/>
                <a:gd name="T4" fmla="*/ 714 w 45"/>
                <a:gd name="T5" fmla="*/ 174884 h 33"/>
                <a:gd name="T6" fmla="*/ 0 w 45"/>
                <a:gd name="T7" fmla="*/ 330522 h 33"/>
                <a:gd name="T8" fmla="*/ 979 w 45"/>
                <a:gd name="T9" fmla="*/ 368574 h 33"/>
                <a:gd name="T10" fmla="*/ 579 w 45"/>
                <a:gd name="T11" fmla="*/ 461771 h 33"/>
                <a:gd name="T12" fmla="*/ 2134 w 45"/>
                <a:gd name="T13" fmla="*/ 296657 h 33"/>
                <a:gd name="T14" fmla="*/ 4754 w 45"/>
                <a:gd name="T15" fmla="*/ 269954 h 33"/>
                <a:gd name="T16" fmla="*/ 3613 w 45"/>
                <a:gd name="T17" fmla="*/ 174884 h 33"/>
                <a:gd name="T18" fmla="*/ 2634 w 45"/>
                <a:gd name="T19" fmla="*/ 0 h 33"/>
                <a:gd name="T20" fmla="*/ 579 w 45"/>
                <a:gd name="T21" fmla="*/ 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33"/>
                <a:gd name="T35" fmla="*/ 45 w 45"/>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33">
                  <a:moveTo>
                    <a:pt x="5" y="2"/>
                  </a:moveTo>
                  <a:lnTo>
                    <a:pt x="5" y="7"/>
                  </a:lnTo>
                  <a:lnTo>
                    <a:pt x="7" y="12"/>
                  </a:lnTo>
                  <a:lnTo>
                    <a:pt x="0" y="23"/>
                  </a:lnTo>
                  <a:lnTo>
                    <a:pt x="10" y="26"/>
                  </a:lnTo>
                  <a:lnTo>
                    <a:pt x="5" y="33"/>
                  </a:lnTo>
                  <a:lnTo>
                    <a:pt x="21" y="21"/>
                  </a:lnTo>
                  <a:lnTo>
                    <a:pt x="45" y="19"/>
                  </a:lnTo>
                  <a:lnTo>
                    <a:pt x="36" y="12"/>
                  </a:lnTo>
                  <a:lnTo>
                    <a:pt x="26" y="0"/>
                  </a:lnTo>
                  <a:lnTo>
                    <a:pt x="5" y="2"/>
                  </a:lnTo>
                  <a:close/>
                </a:path>
              </a:pathLst>
            </a:custGeom>
            <a:solidFill>
              <a:srgbClr val="0033CC"/>
            </a:solidFill>
            <a:ln w="3175">
              <a:solidFill>
                <a:srgbClr val="000000"/>
              </a:solidFill>
              <a:round/>
              <a:headEnd/>
              <a:tailEnd/>
            </a:ln>
          </p:spPr>
          <p:txBody>
            <a:bodyPr/>
            <a:lstStyle/>
            <a:p>
              <a:endParaRPr lang="en-US"/>
            </a:p>
          </p:txBody>
        </p:sp>
        <p:sp>
          <p:nvSpPr>
            <p:cNvPr id="41296" name="Freeform 4158"/>
            <p:cNvSpPr>
              <a:spLocks/>
            </p:cNvSpPr>
            <p:nvPr/>
          </p:nvSpPr>
          <p:spPr bwMode="auto">
            <a:xfrm>
              <a:off x="2862" y="1422"/>
              <a:ext cx="136" cy="96"/>
            </a:xfrm>
            <a:custGeom>
              <a:avLst/>
              <a:gdLst>
                <a:gd name="T0" fmla="*/ 20653 w 121"/>
                <a:gd name="T1" fmla="*/ 391706 h 78"/>
                <a:gd name="T2" fmla="*/ 19710 w 121"/>
                <a:gd name="T3" fmla="*/ 433652 h 78"/>
                <a:gd name="T4" fmla="*/ 20653 w 121"/>
                <a:gd name="T5" fmla="*/ 585253 h 78"/>
                <a:gd name="T6" fmla="*/ 17842 w 121"/>
                <a:gd name="T7" fmla="*/ 646939 h 78"/>
                <a:gd name="T8" fmla="*/ 17842 w 121"/>
                <a:gd name="T9" fmla="*/ 720311 h 78"/>
                <a:gd name="T10" fmla="*/ 13806 w 121"/>
                <a:gd name="T11" fmla="*/ 685097 h 78"/>
                <a:gd name="T12" fmla="*/ 9762 w 121"/>
                <a:gd name="T13" fmla="*/ 628502 h 78"/>
                <a:gd name="T14" fmla="*/ 5690 w 121"/>
                <a:gd name="T15" fmla="*/ 628502 h 78"/>
                <a:gd name="T16" fmla="*/ 1450 w 121"/>
                <a:gd name="T17" fmla="*/ 628502 h 78"/>
                <a:gd name="T18" fmla="*/ 2 w 121"/>
                <a:gd name="T19" fmla="*/ 585253 h 78"/>
                <a:gd name="T20" fmla="*/ 2059 w 121"/>
                <a:gd name="T21" fmla="*/ 482100 h 78"/>
                <a:gd name="T22" fmla="*/ 0 w 121"/>
                <a:gd name="T23" fmla="*/ 258587 h 78"/>
                <a:gd name="T24" fmla="*/ 3285 w 121"/>
                <a:gd name="T25" fmla="*/ 153553 h 78"/>
                <a:gd name="T26" fmla="*/ 6875 w 121"/>
                <a:gd name="T27" fmla="*/ 2 h 78"/>
                <a:gd name="T28" fmla="*/ 9981 w 121"/>
                <a:gd name="T29" fmla="*/ 0 h 78"/>
                <a:gd name="T30" fmla="*/ 13352 w 121"/>
                <a:gd name="T31" fmla="*/ 37435 h 78"/>
                <a:gd name="T32" fmla="*/ 16867 w 121"/>
                <a:gd name="T33" fmla="*/ 69792 h 78"/>
                <a:gd name="T34" fmla="*/ 17510 w 121"/>
                <a:gd name="T35" fmla="*/ 258587 h 78"/>
                <a:gd name="T36" fmla="*/ 20653 w 121"/>
                <a:gd name="T37" fmla="*/ 391706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
                <a:gd name="T58" fmla="*/ 0 h 78"/>
                <a:gd name="T59" fmla="*/ 121 w 121"/>
                <a:gd name="T60" fmla="*/ 78 h 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 h="78">
                  <a:moveTo>
                    <a:pt x="121" y="42"/>
                  </a:moveTo>
                  <a:lnTo>
                    <a:pt x="116" y="47"/>
                  </a:lnTo>
                  <a:lnTo>
                    <a:pt x="121" y="63"/>
                  </a:lnTo>
                  <a:lnTo>
                    <a:pt x="104" y="70"/>
                  </a:lnTo>
                  <a:lnTo>
                    <a:pt x="104" y="78"/>
                  </a:lnTo>
                  <a:lnTo>
                    <a:pt x="80" y="73"/>
                  </a:lnTo>
                  <a:lnTo>
                    <a:pt x="57" y="68"/>
                  </a:lnTo>
                  <a:lnTo>
                    <a:pt x="33" y="68"/>
                  </a:lnTo>
                  <a:lnTo>
                    <a:pt x="9" y="68"/>
                  </a:lnTo>
                  <a:lnTo>
                    <a:pt x="2" y="63"/>
                  </a:lnTo>
                  <a:lnTo>
                    <a:pt x="12" y="52"/>
                  </a:lnTo>
                  <a:lnTo>
                    <a:pt x="0" y="28"/>
                  </a:lnTo>
                  <a:lnTo>
                    <a:pt x="19" y="16"/>
                  </a:lnTo>
                  <a:lnTo>
                    <a:pt x="40" y="2"/>
                  </a:lnTo>
                  <a:lnTo>
                    <a:pt x="59" y="0"/>
                  </a:lnTo>
                  <a:lnTo>
                    <a:pt x="78" y="4"/>
                  </a:lnTo>
                  <a:lnTo>
                    <a:pt x="99" y="7"/>
                  </a:lnTo>
                  <a:lnTo>
                    <a:pt x="102" y="28"/>
                  </a:lnTo>
                  <a:lnTo>
                    <a:pt x="121" y="42"/>
                  </a:lnTo>
                  <a:close/>
                </a:path>
              </a:pathLst>
            </a:custGeom>
            <a:solidFill>
              <a:srgbClr val="E1E1E1"/>
            </a:solidFill>
            <a:ln w="3175">
              <a:solidFill>
                <a:srgbClr val="000000"/>
              </a:solidFill>
              <a:round/>
              <a:headEnd/>
              <a:tailEnd/>
            </a:ln>
          </p:spPr>
          <p:txBody>
            <a:bodyPr/>
            <a:lstStyle/>
            <a:p>
              <a:endParaRPr lang="en-US"/>
            </a:p>
          </p:txBody>
        </p:sp>
        <p:sp>
          <p:nvSpPr>
            <p:cNvPr id="41297" name="Freeform 4159"/>
            <p:cNvSpPr>
              <a:spLocks/>
            </p:cNvSpPr>
            <p:nvPr/>
          </p:nvSpPr>
          <p:spPr bwMode="auto">
            <a:xfrm>
              <a:off x="2637" y="1400"/>
              <a:ext cx="34" cy="44"/>
            </a:xfrm>
            <a:custGeom>
              <a:avLst/>
              <a:gdLst>
                <a:gd name="T0" fmla="*/ 953 w 31"/>
                <a:gd name="T1" fmla="*/ 771316 h 35"/>
                <a:gd name="T2" fmla="*/ 953 w 31"/>
                <a:gd name="T3" fmla="*/ 819235 h 35"/>
                <a:gd name="T4" fmla="*/ 5 w 31"/>
                <a:gd name="T5" fmla="*/ 819235 h 35"/>
                <a:gd name="T6" fmla="*/ 5 w 31"/>
                <a:gd name="T7" fmla="*/ 771316 h 35"/>
                <a:gd name="T8" fmla="*/ 0 w 31"/>
                <a:gd name="T9" fmla="*/ 560581 h 35"/>
                <a:gd name="T10" fmla="*/ 0 w 31"/>
                <a:gd name="T11" fmla="*/ 172024 h 35"/>
                <a:gd name="T12" fmla="*/ 415 w 31"/>
                <a:gd name="T13" fmla="*/ 118202 h 35"/>
                <a:gd name="T14" fmla="*/ 499 w 31"/>
                <a:gd name="T15" fmla="*/ 172024 h 35"/>
                <a:gd name="T16" fmla="*/ 658 w 31"/>
                <a:gd name="T17" fmla="*/ 118202 h 35"/>
                <a:gd name="T18" fmla="*/ 1104 w 31"/>
                <a:gd name="T19" fmla="*/ 0 h 35"/>
                <a:gd name="T20" fmla="*/ 1379 w 31"/>
                <a:gd name="T21" fmla="*/ 172024 h 35"/>
                <a:gd name="T22" fmla="*/ 1799 w 31"/>
                <a:gd name="T23" fmla="*/ 172024 h 35"/>
                <a:gd name="T24" fmla="*/ 1640 w 31"/>
                <a:gd name="T25" fmla="*/ 341777 h 35"/>
                <a:gd name="T26" fmla="*/ 1104 w 31"/>
                <a:gd name="T27" fmla="*/ 488049 h 35"/>
                <a:gd name="T28" fmla="*/ 1104 w 31"/>
                <a:gd name="T29" fmla="*/ 560581 h 35"/>
                <a:gd name="T30" fmla="*/ 953 w 31"/>
                <a:gd name="T31" fmla="*/ 771316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
                <a:gd name="T49" fmla="*/ 0 h 35"/>
                <a:gd name="T50" fmla="*/ 31 w 31"/>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 h="35">
                  <a:moveTo>
                    <a:pt x="16" y="33"/>
                  </a:moveTo>
                  <a:lnTo>
                    <a:pt x="16" y="35"/>
                  </a:lnTo>
                  <a:lnTo>
                    <a:pt x="5" y="35"/>
                  </a:lnTo>
                  <a:lnTo>
                    <a:pt x="5" y="33"/>
                  </a:lnTo>
                  <a:lnTo>
                    <a:pt x="0" y="24"/>
                  </a:lnTo>
                  <a:lnTo>
                    <a:pt x="0" y="7"/>
                  </a:lnTo>
                  <a:lnTo>
                    <a:pt x="7" y="5"/>
                  </a:lnTo>
                  <a:lnTo>
                    <a:pt x="9" y="7"/>
                  </a:lnTo>
                  <a:lnTo>
                    <a:pt x="12" y="5"/>
                  </a:lnTo>
                  <a:lnTo>
                    <a:pt x="19" y="0"/>
                  </a:lnTo>
                  <a:lnTo>
                    <a:pt x="24" y="7"/>
                  </a:lnTo>
                  <a:lnTo>
                    <a:pt x="31" y="7"/>
                  </a:lnTo>
                  <a:lnTo>
                    <a:pt x="28" y="14"/>
                  </a:lnTo>
                  <a:lnTo>
                    <a:pt x="19" y="21"/>
                  </a:lnTo>
                  <a:lnTo>
                    <a:pt x="19" y="24"/>
                  </a:lnTo>
                  <a:lnTo>
                    <a:pt x="16" y="33"/>
                  </a:lnTo>
                  <a:close/>
                </a:path>
              </a:pathLst>
            </a:custGeom>
            <a:solidFill>
              <a:srgbClr val="0033CC"/>
            </a:solidFill>
            <a:ln w="3175">
              <a:solidFill>
                <a:srgbClr val="000000"/>
              </a:solidFill>
              <a:round/>
              <a:headEnd/>
              <a:tailEnd/>
            </a:ln>
          </p:spPr>
          <p:txBody>
            <a:bodyPr/>
            <a:lstStyle/>
            <a:p>
              <a:endParaRPr lang="en-US"/>
            </a:p>
          </p:txBody>
        </p:sp>
        <p:sp>
          <p:nvSpPr>
            <p:cNvPr id="41298" name="Freeform 4160"/>
            <p:cNvSpPr>
              <a:spLocks/>
            </p:cNvSpPr>
            <p:nvPr/>
          </p:nvSpPr>
          <p:spPr bwMode="auto">
            <a:xfrm>
              <a:off x="2676" y="1422"/>
              <a:ext cx="25" cy="20"/>
            </a:xfrm>
            <a:custGeom>
              <a:avLst/>
              <a:gdLst>
                <a:gd name="T0" fmla="*/ 6053 w 22"/>
                <a:gd name="T1" fmla="*/ 77119 h 16"/>
                <a:gd name="T2" fmla="*/ 5327 w 22"/>
                <a:gd name="T3" fmla="*/ 49356 h 16"/>
                <a:gd name="T4" fmla="*/ 4125 w 22"/>
                <a:gd name="T5" fmla="*/ 0 h 16"/>
                <a:gd name="T6" fmla="*/ 4125 w 22"/>
                <a:gd name="T7" fmla="*/ 77119 h 16"/>
                <a:gd name="T8" fmla="*/ 2811 w 22"/>
                <a:gd name="T9" fmla="*/ 77119 h 16"/>
                <a:gd name="T10" fmla="*/ 1484 w 22"/>
                <a:gd name="T11" fmla="*/ 0 h 16"/>
                <a:gd name="T12" fmla="*/ 3 w 22"/>
                <a:gd name="T13" fmla="*/ 77119 h 16"/>
                <a:gd name="T14" fmla="*/ 0 w 22"/>
                <a:gd name="T15" fmla="*/ 140076 h 16"/>
                <a:gd name="T16" fmla="*/ 3428 w 22"/>
                <a:gd name="T17" fmla="*/ 294188 h 16"/>
                <a:gd name="T18" fmla="*/ 4688 w 22"/>
                <a:gd name="T19" fmla="*/ 218869 h 16"/>
                <a:gd name="T20" fmla="*/ 4688 w 22"/>
                <a:gd name="T21" fmla="*/ 175095 h 16"/>
                <a:gd name="T22" fmla="*/ 6053 w 22"/>
                <a:gd name="T23" fmla="*/ 77119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16"/>
                <a:gd name="T38" fmla="*/ 22 w 22"/>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16">
                  <a:moveTo>
                    <a:pt x="22" y="4"/>
                  </a:moveTo>
                  <a:lnTo>
                    <a:pt x="19" y="2"/>
                  </a:lnTo>
                  <a:lnTo>
                    <a:pt x="15" y="0"/>
                  </a:lnTo>
                  <a:lnTo>
                    <a:pt x="15" y="4"/>
                  </a:lnTo>
                  <a:lnTo>
                    <a:pt x="10" y="4"/>
                  </a:lnTo>
                  <a:lnTo>
                    <a:pt x="5" y="0"/>
                  </a:lnTo>
                  <a:lnTo>
                    <a:pt x="3" y="4"/>
                  </a:lnTo>
                  <a:lnTo>
                    <a:pt x="0" y="7"/>
                  </a:lnTo>
                  <a:lnTo>
                    <a:pt x="12" y="16"/>
                  </a:lnTo>
                  <a:lnTo>
                    <a:pt x="17" y="11"/>
                  </a:lnTo>
                  <a:lnTo>
                    <a:pt x="17" y="9"/>
                  </a:lnTo>
                  <a:lnTo>
                    <a:pt x="22" y="4"/>
                  </a:lnTo>
                  <a:close/>
                </a:path>
              </a:pathLst>
            </a:custGeom>
            <a:solidFill>
              <a:srgbClr val="0033CC"/>
            </a:solidFill>
            <a:ln w="3175">
              <a:solidFill>
                <a:srgbClr val="000000"/>
              </a:solidFill>
              <a:round/>
              <a:headEnd/>
              <a:tailEnd/>
            </a:ln>
          </p:spPr>
          <p:txBody>
            <a:bodyPr/>
            <a:lstStyle/>
            <a:p>
              <a:endParaRPr lang="en-US"/>
            </a:p>
          </p:txBody>
        </p:sp>
        <p:sp>
          <p:nvSpPr>
            <p:cNvPr id="41299" name="Freeform 4161"/>
            <p:cNvSpPr>
              <a:spLocks/>
            </p:cNvSpPr>
            <p:nvPr/>
          </p:nvSpPr>
          <p:spPr bwMode="auto">
            <a:xfrm>
              <a:off x="2639" y="1386"/>
              <a:ext cx="29" cy="21"/>
            </a:xfrm>
            <a:custGeom>
              <a:avLst/>
              <a:gdLst>
                <a:gd name="T0" fmla="*/ 2801 w 26"/>
                <a:gd name="T1" fmla="*/ 130564 h 17"/>
                <a:gd name="T2" fmla="*/ 3 w 26"/>
                <a:gd name="T3" fmla="*/ 130564 h 17"/>
                <a:gd name="T4" fmla="*/ 0 w 26"/>
                <a:gd name="T5" fmla="*/ 187250 h 17"/>
                <a:gd name="T6" fmla="*/ 0 w 26"/>
                <a:gd name="T7" fmla="*/ 105695 h 17"/>
                <a:gd name="T8" fmla="*/ 1809 w 26"/>
                <a:gd name="T9" fmla="*/ 105695 h 17"/>
                <a:gd name="T10" fmla="*/ 3151 w 26"/>
                <a:gd name="T11" fmla="*/ 0 h 17"/>
                <a:gd name="T12" fmla="*/ 2801 w 26"/>
                <a:gd name="T13" fmla="*/ 130564 h 17"/>
                <a:gd name="T14" fmla="*/ 0 60000 65536"/>
                <a:gd name="T15" fmla="*/ 0 60000 65536"/>
                <a:gd name="T16" fmla="*/ 0 60000 65536"/>
                <a:gd name="T17" fmla="*/ 0 60000 65536"/>
                <a:gd name="T18" fmla="*/ 0 60000 65536"/>
                <a:gd name="T19" fmla="*/ 0 60000 65536"/>
                <a:gd name="T20" fmla="*/ 0 60000 65536"/>
                <a:gd name="T21" fmla="*/ 0 w 26"/>
                <a:gd name="T22" fmla="*/ 0 h 17"/>
                <a:gd name="T23" fmla="*/ 26 w 26"/>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7">
                  <a:moveTo>
                    <a:pt x="22" y="12"/>
                  </a:moveTo>
                  <a:lnTo>
                    <a:pt x="3" y="12"/>
                  </a:lnTo>
                  <a:lnTo>
                    <a:pt x="0" y="17"/>
                  </a:lnTo>
                  <a:lnTo>
                    <a:pt x="0" y="10"/>
                  </a:lnTo>
                  <a:lnTo>
                    <a:pt x="14" y="10"/>
                  </a:lnTo>
                  <a:lnTo>
                    <a:pt x="26" y="0"/>
                  </a:lnTo>
                  <a:lnTo>
                    <a:pt x="22" y="12"/>
                  </a:lnTo>
                  <a:close/>
                </a:path>
              </a:pathLst>
            </a:custGeom>
            <a:solidFill>
              <a:srgbClr val="0033CC"/>
            </a:solidFill>
            <a:ln w="3175">
              <a:solidFill>
                <a:srgbClr val="000000"/>
              </a:solidFill>
              <a:round/>
              <a:headEnd/>
              <a:tailEnd/>
            </a:ln>
          </p:spPr>
          <p:txBody>
            <a:bodyPr/>
            <a:lstStyle/>
            <a:p>
              <a:endParaRPr lang="en-US"/>
            </a:p>
          </p:txBody>
        </p:sp>
        <p:sp>
          <p:nvSpPr>
            <p:cNvPr id="41300" name="Freeform 4162"/>
            <p:cNvSpPr>
              <a:spLocks/>
            </p:cNvSpPr>
            <p:nvPr/>
          </p:nvSpPr>
          <p:spPr bwMode="auto">
            <a:xfrm>
              <a:off x="2658" y="1431"/>
              <a:ext cx="17" cy="11"/>
            </a:xfrm>
            <a:custGeom>
              <a:avLst/>
              <a:gdLst>
                <a:gd name="T0" fmla="*/ 75353 w 14"/>
                <a:gd name="T1" fmla="*/ 26687 h 9"/>
                <a:gd name="T2" fmla="*/ 44821 w 14"/>
                <a:gd name="T3" fmla="*/ 0 h 9"/>
                <a:gd name="T4" fmla="*/ 0 w 14"/>
                <a:gd name="T5" fmla="*/ 2 h 9"/>
                <a:gd name="T6" fmla="*/ 65239 w 14"/>
                <a:gd name="T7" fmla="*/ 59552 h 9"/>
                <a:gd name="T8" fmla="*/ 75353 w 14"/>
                <a:gd name="T9" fmla="*/ 26687 h 9"/>
                <a:gd name="T10" fmla="*/ 0 60000 65536"/>
                <a:gd name="T11" fmla="*/ 0 60000 65536"/>
                <a:gd name="T12" fmla="*/ 0 60000 65536"/>
                <a:gd name="T13" fmla="*/ 0 60000 65536"/>
                <a:gd name="T14" fmla="*/ 0 60000 65536"/>
                <a:gd name="T15" fmla="*/ 0 w 14"/>
                <a:gd name="T16" fmla="*/ 0 h 9"/>
                <a:gd name="T17" fmla="*/ 14 w 14"/>
                <a:gd name="T18" fmla="*/ 9 h 9"/>
              </a:gdLst>
              <a:ahLst/>
              <a:cxnLst>
                <a:cxn ang="T10">
                  <a:pos x="T0" y="T1"/>
                </a:cxn>
                <a:cxn ang="T11">
                  <a:pos x="T2" y="T3"/>
                </a:cxn>
                <a:cxn ang="T12">
                  <a:pos x="T4" y="T5"/>
                </a:cxn>
                <a:cxn ang="T13">
                  <a:pos x="T6" y="T7"/>
                </a:cxn>
                <a:cxn ang="T14">
                  <a:pos x="T8" y="T9"/>
                </a:cxn>
              </a:cxnLst>
              <a:rect l="T15" t="T16" r="T17" b="T18"/>
              <a:pathLst>
                <a:path w="14" h="9">
                  <a:moveTo>
                    <a:pt x="14" y="4"/>
                  </a:moveTo>
                  <a:lnTo>
                    <a:pt x="9" y="0"/>
                  </a:lnTo>
                  <a:lnTo>
                    <a:pt x="0" y="2"/>
                  </a:lnTo>
                  <a:lnTo>
                    <a:pt x="12" y="9"/>
                  </a:lnTo>
                  <a:lnTo>
                    <a:pt x="14" y="4"/>
                  </a:lnTo>
                  <a:close/>
                </a:path>
              </a:pathLst>
            </a:custGeom>
            <a:solidFill>
              <a:srgbClr val="0033CC"/>
            </a:solidFill>
            <a:ln w="3175">
              <a:solidFill>
                <a:srgbClr val="000000"/>
              </a:solidFill>
              <a:round/>
              <a:headEnd/>
              <a:tailEnd/>
            </a:ln>
          </p:spPr>
          <p:txBody>
            <a:bodyPr/>
            <a:lstStyle/>
            <a:p>
              <a:endParaRPr lang="en-US"/>
            </a:p>
          </p:txBody>
        </p:sp>
        <p:sp>
          <p:nvSpPr>
            <p:cNvPr id="41301" name="Freeform 4163"/>
            <p:cNvSpPr>
              <a:spLocks/>
            </p:cNvSpPr>
            <p:nvPr/>
          </p:nvSpPr>
          <p:spPr bwMode="auto">
            <a:xfrm>
              <a:off x="2689" y="1444"/>
              <a:ext cx="6" cy="3"/>
            </a:xfrm>
            <a:custGeom>
              <a:avLst/>
              <a:gdLst>
                <a:gd name="T0" fmla="*/ 14237 w 5"/>
                <a:gd name="T1" fmla="*/ 0 h 3"/>
                <a:gd name="T2" fmla="*/ 9887 w 5"/>
                <a:gd name="T3" fmla="*/ 0 h 3"/>
                <a:gd name="T4" fmla="*/ 0 w 5"/>
                <a:gd name="T5" fmla="*/ 3 h 3"/>
                <a:gd name="T6" fmla="*/ 14237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5" y="0"/>
                  </a:moveTo>
                  <a:lnTo>
                    <a:pt x="3" y="0"/>
                  </a:lnTo>
                  <a:lnTo>
                    <a:pt x="0" y="3"/>
                  </a:lnTo>
                  <a:lnTo>
                    <a:pt x="5" y="0"/>
                  </a:lnTo>
                  <a:close/>
                </a:path>
              </a:pathLst>
            </a:custGeom>
            <a:solidFill>
              <a:srgbClr val="E1E1E1"/>
            </a:solidFill>
            <a:ln w="3175">
              <a:solidFill>
                <a:srgbClr val="000000"/>
              </a:solidFill>
              <a:round/>
              <a:headEnd/>
              <a:tailEnd/>
            </a:ln>
          </p:spPr>
          <p:txBody>
            <a:bodyPr/>
            <a:lstStyle/>
            <a:p>
              <a:endParaRPr lang="en-US"/>
            </a:p>
          </p:txBody>
        </p:sp>
        <p:sp>
          <p:nvSpPr>
            <p:cNvPr id="41302" name="Freeform 4164"/>
            <p:cNvSpPr>
              <a:spLocks/>
            </p:cNvSpPr>
            <p:nvPr/>
          </p:nvSpPr>
          <p:spPr bwMode="auto">
            <a:xfrm>
              <a:off x="2847" y="1347"/>
              <a:ext cx="68" cy="37"/>
            </a:xfrm>
            <a:custGeom>
              <a:avLst/>
              <a:gdLst>
                <a:gd name="T0" fmla="*/ 30276 w 59"/>
                <a:gd name="T1" fmla="*/ 864710 h 29"/>
                <a:gd name="T2" fmla="*/ 28446 w 59"/>
                <a:gd name="T3" fmla="*/ 142835 h 29"/>
                <a:gd name="T4" fmla="*/ 12907 w 59"/>
                <a:gd name="T5" fmla="*/ 0 h 29"/>
                <a:gd name="T6" fmla="*/ 0 w 59"/>
                <a:gd name="T7" fmla="*/ 378487 h 29"/>
                <a:gd name="T8" fmla="*/ 3 w 59"/>
                <a:gd name="T9" fmla="*/ 531206 h 29"/>
                <a:gd name="T10" fmla="*/ 6347 w 59"/>
                <a:gd name="T11" fmla="*/ 1002918 h 29"/>
                <a:gd name="T12" fmla="*/ 8884 w 59"/>
                <a:gd name="T13" fmla="*/ 1002918 h 29"/>
                <a:gd name="T14" fmla="*/ 18067 w 59"/>
                <a:gd name="T15" fmla="*/ 1103251 h 29"/>
                <a:gd name="T16" fmla="*/ 27055 w 59"/>
                <a:gd name="T17" fmla="*/ 1305169 h 29"/>
                <a:gd name="T18" fmla="*/ 30276 w 59"/>
                <a:gd name="T19" fmla="*/ 86471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29"/>
                <a:gd name="T32" fmla="*/ 59 w 59"/>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29">
                  <a:moveTo>
                    <a:pt x="59" y="19"/>
                  </a:moveTo>
                  <a:lnTo>
                    <a:pt x="55" y="3"/>
                  </a:lnTo>
                  <a:lnTo>
                    <a:pt x="24" y="0"/>
                  </a:lnTo>
                  <a:lnTo>
                    <a:pt x="0" y="8"/>
                  </a:lnTo>
                  <a:lnTo>
                    <a:pt x="3" y="12"/>
                  </a:lnTo>
                  <a:lnTo>
                    <a:pt x="12" y="22"/>
                  </a:lnTo>
                  <a:lnTo>
                    <a:pt x="17" y="22"/>
                  </a:lnTo>
                  <a:lnTo>
                    <a:pt x="36" y="24"/>
                  </a:lnTo>
                  <a:lnTo>
                    <a:pt x="52" y="29"/>
                  </a:lnTo>
                  <a:lnTo>
                    <a:pt x="59" y="19"/>
                  </a:lnTo>
                  <a:close/>
                </a:path>
              </a:pathLst>
            </a:custGeom>
            <a:solidFill>
              <a:srgbClr val="0033CC"/>
            </a:solidFill>
            <a:ln w="3175">
              <a:solidFill>
                <a:srgbClr val="000000"/>
              </a:solidFill>
              <a:round/>
              <a:headEnd/>
              <a:tailEnd/>
            </a:ln>
          </p:spPr>
          <p:txBody>
            <a:bodyPr/>
            <a:lstStyle/>
            <a:p>
              <a:endParaRPr lang="en-US"/>
            </a:p>
          </p:txBody>
        </p:sp>
        <p:sp>
          <p:nvSpPr>
            <p:cNvPr id="41303" name="Freeform 4165"/>
            <p:cNvSpPr>
              <a:spLocks/>
            </p:cNvSpPr>
            <p:nvPr/>
          </p:nvSpPr>
          <p:spPr bwMode="auto">
            <a:xfrm>
              <a:off x="2822" y="1375"/>
              <a:ext cx="105" cy="49"/>
            </a:xfrm>
            <a:custGeom>
              <a:avLst/>
              <a:gdLst>
                <a:gd name="T0" fmla="*/ 3954 w 95"/>
                <a:gd name="T1" fmla="*/ 197242 h 40"/>
                <a:gd name="T2" fmla="*/ 2181 w 95"/>
                <a:gd name="T3" fmla="*/ 225646 h 40"/>
                <a:gd name="T4" fmla="*/ 464 w 95"/>
                <a:gd name="T5" fmla="*/ 249165 h 40"/>
                <a:gd name="T6" fmla="*/ 0 w 95"/>
                <a:gd name="T7" fmla="*/ 249165 h 40"/>
                <a:gd name="T8" fmla="*/ 464 w 95"/>
                <a:gd name="T9" fmla="*/ 90325 h 40"/>
                <a:gd name="T10" fmla="*/ 1397 w 95"/>
                <a:gd name="T11" fmla="*/ 90325 h 40"/>
                <a:gd name="T12" fmla="*/ 2817 w 95"/>
                <a:gd name="T13" fmla="*/ 161014 h 40"/>
                <a:gd name="T14" fmla="*/ 3350 w 95"/>
                <a:gd name="T15" fmla="*/ 107298 h 40"/>
                <a:gd name="T16" fmla="*/ 3350 w 95"/>
                <a:gd name="T17" fmla="*/ 0 h 40"/>
                <a:gd name="T18" fmla="*/ 4860 w 95"/>
                <a:gd name="T19" fmla="*/ 2 h 40"/>
                <a:gd name="T20" fmla="*/ 6275 w 95"/>
                <a:gd name="T21" fmla="*/ 57498 h 40"/>
                <a:gd name="T22" fmla="*/ 6943 w 95"/>
                <a:gd name="T23" fmla="*/ 139126 h 40"/>
                <a:gd name="T24" fmla="*/ 7674 w 95"/>
                <a:gd name="T25" fmla="*/ 291572 h 40"/>
                <a:gd name="T26" fmla="*/ 6275 w 95"/>
                <a:gd name="T27" fmla="*/ 305227 h 40"/>
                <a:gd name="T28" fmla="*/ 3954 w 95"/>
                <a:gd name="T29" fmla="*/ 197242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5"/>
                <a:gd name="T46" fmla="*/ 0 h 40"/>
                <a:gd name="T47" fmla="*/ 95 w 95"/>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5" h="40">
                  <a:moveTo>
                    <a:pt x="48" y="26"/>
                  </a:moveTo>
                  <a:lnTo>
                    <a:pt x="27" y="30"/>
                  </a:lnTo>
                  <a:lnTo>
                    <a:pt x="5" y="33"/>
                  </a:lnTo>
                  <a:lnTo>
                    <a:pt x="0" y="33"/>
                  </a:lnTo>
                  <a:lnTo>
                    <a:pt x="5" y="12"/>
                  </a:lnTo>
                  <a:lnTo>
                    <a:pt x="17" y="12"/>
                  </a:lnTo>
                  <a:lnTo>
                    <a:pt x="34" y="21"/>
                  </a:lnTo>
                  <a:lnTo>
                    <a:pt x="41" y="14"/>
                  </a:lnTo>
                  <a:lnTo>
                    <a:pt x="41" y="0"/>
                  </a:lnTo>
                  <a:lnTo>
                    <a:pt x="60" y="2"/>
                  </a:lnTo>
                  <a:lnTo>
                    <a:pt x="76" y="7"/>
                  </a:lnTo>
                  <a:lnTo>
                    <a:pt x="86" y="19"/>
                  </a:lnTo>
                  <a:lnTo>
                    <a:pt x="95" y="38"/>
                  </a:lnTo>
                  <a:lnTo>
                    <a:pt x="76" y="40"/>
                  </a:lnTo>
                  <a:lnTo>
                    <a:pt x="48" y="26"/>
                  </a:lnTo>
                  <a:close/>
                </a:path>
              </a:pathLst>
            </a:custGeom>
            <a:solidFill>
              <a:srgbClr val="0033CC"/>
            </a:solidFill>
            <a:ln w="3175">
              <a:solidFill>
                <a:srgbClr val="000000"/>
              </a:solidFill>
              <a:round/>
              <a:headEnd/>
              <a:tailEnd/>
            </a:ln>
          </p:spPr>
          <p:txBody>
            <a:bodyPr/>
            <a:lstStyle/>
            <a:p>
              <a:endParaRPr lang="en-US"/>
            </a:p>
          </p:txBody>
        </p:sp>
        <p:sp>
          <p:nvSpPr>
            <p:cNvPr id="41304" name="Freeform 4166"/>
            <p:cNvSpPr>
              <a:spLocks/>
            </p:cNvSpPr>
            <p:nvPr/>
          </p:nvSpPr>
          <p:spPr bwMode="auto">
            <a:xfrm>
              <a:off x="2822" y="1407"/>
              <a:ext cx="84" cy="49"/>
            </a:xfrm>
            <a:custGeom>
              <a:avLst/>
              <a:gdLst>
                <a:gd name="T0" fmla="*/ 3 w 76"/>
                <a:gd name="T1" fmla="*/ 225646 h 40"/>
                <a:gd name="T2" fmla="*/ 0 w 76"/>
                <a:gd name="T3" fmla="*/ 57498 h 40"/>
                <a:gd name="T4" fmla="*/ 464 w 76"/>
                <a:gd name="T5" fmla="*/ 57498 h 40"/>
                <a:gd name="T6" fmla="*/ 2181 w 76"/>
                <a:gd name="T7" fmla="*/ 31278 h 40"/>
                <a:gd name="T8" fmla="*/ 3954 w 76"/>
                <a:gd name="T9" fmla="*/ 0 h 40"/>
                <a:gd name="T10" fmla="*/ 6275 w 76"/>
                <a:gd name="T11" fmla="*/ 107298 h 40"/>
                <a:gd name="T12" fmla="*/ 4524 w 76"/>
                <a:gd name="T13" fmla="*/ 208776 h 40"/>
                <a:gd name="T14" fmla="*/ 2946 w 76"/>
                <a:gd name="T15" fmla="*/ 305227 h 40"/>
                <a:gd name="T16" fmla="*/ 1973 w 76"/>
                <a:gd name="T17" fmla="*/ 305227 h 40"/>
                <a:gd name="T18" fmla="*/ 1973 w 76"/>
                <a:gd name="T19" fmla="*/ 249165 h 40"/>
                <a:gd name="T20" fmla="*/ 936 w 76"/>
                <a:gd name="T21" fmla="*/ 225646 h 40"/>
                <a:gd name="T22" fmla="*/ 3 w 76"/>
                <a:gd name="T23" fmla="*/ 225646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
                <a:gd name="T37" fmla="*/ 0 h 40"/>
                <a:gd name="T38" fmla="*/ 76 w 76"/>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 h="40">
                  <a:moveTo>
                    <a:pt x="3" y="30"/>
                  </a:moveTo>
                  <a:lnTo>
                    <a:pt x="0" y="7"/>
                  </a:lnTo>
                  <a:lnTo>
                    <a:pt x="5" y="7"/>
                  </a:lnTo>
                  <a:lnTo>
                    <a:pt x="27" y="4"/>
                  </a:lnTo>
                  <a:lnTo>
                    <a:pt x="48" y="0"/>
                  </a:lnTo>
                  <a:lnTo>
                    <a:pt x="76" y="14"/>
                  </a:lnTo>
                  <a:lnTo>
                    <a:pt x="55" y="28"/>
                  </a:lnTo>
                  <a:lnTo>
                    <a:pt x="36" y="40"/>
                  </a:lnTo>
                  <a:lnTo>
                    <a:pt x="24" y="40"/>
                  </a:lnTo>
                  <a:lnTo>
                    <a:pt x="24" y="33"/>
                  </a:lnTo>
                  <a:lnTo>
                    <a:pt x="12" y="30"/>
                  </a:lnTo>
                  <a:lnTo>
                    <a:pt x="3" y="30"/>
                  </a:lnTo>
                  <a:close/>
                </a:path>
              </a:pathLst>
            </a:custGeom>
            <a:solidFill>
              <a:srgbClr val="0033CC"/>
            </a:solidFill>
            <a:ln w="3175">
              <a:solidFill>
                <a:srgbClr val="000000"/>
              </a:solidFill>
              <a:round/>
              <a:headEnd/>
              <a:tailEnd/>
            </a:ln>
          </p:spPr>
          <p:txBody>
            <a:bodyPr/>
            <a:lstStyle/>
            <a:p>
              <a:endParaRPr lang="en-US"/>
            </a:p>
          </p:txBody>
        </p:sp>
        <p:sp>
          <p:nvSpPr>
            <p:cNvPr id="41305" name="Freeform 4167"/>
            <p:cNvSpPr>
              <a:spLocks/>
            </p:cNvSpPr>
            <p:nvPr/>
          </p:nvSpPr>
          <p:spPr bwMode="auto">
            <a:xfrm>
              <a:off x="2566" y="1474"/>
              <a:ext cx="57" cy="58"/>
            </a:xfrm>
            <a:custGeom>
              <a:avLst/>
              <a:gdLst>
                <a:gd name="T0" fmla="*/ 2295 w 52"/>
                <a:gd name="T1" fmla="*/ 293116 h 47"/>
                <a:gd name="T2" fmla="*/ 2832 w 52"/>
                <a:gd name="T3" fmla="*/ 215502 h 47"/>
                <a:gd name="T4" fmla="*/ 2714 w 52"/>
                <a:gd name="T5" fmla="*/ 141511 h 47"/>
                <a:gd name="T6" fmla="*/ 2975 w 52"/>
                <a:gd name="T7" fmla="*/ 49447 h 47"/>
                <a:gd name="T8" fmla="*/ 2061 w 52"/>
                <a:gd name="T9" fmla="*/ 0 h 47"/>
                <a:gd name="T10" fmla="*/ 990 w 52"/>
                <a:gd name="T11" fmla="*/ 126392 h 47"/>
                <a:gd name="T12" fmla="*/ 5 w 52"/>
                <a:gd name="T13" fmla="*/ 293116 h 47"/>
                <a:gd name="T14" fmla="*/ 0 w 52"/>
                <a:gd name="T15" fmla="*/ 370978 h 47"/>
                <a:gd name="T16" fmla="*/ 651 w 52"/>
                <a:gd name="T17" fmla="*/ 370978 h 47"/>
                <a:gd name="T18" fmla="*/ 1778 w 52"/>
                <a:gd name="T19" fmla="*/ 370978 h 47"/>
                <a:gd name="T20" fmla="*/ 1880 w 52"/>
                <a:gd name="T21" fmla="*/ 446375 h 47"/>
                <a:gd name="T22" fmla="*/ 2061 w 52"/>
                <a:gd name="T23" fmla="*/ 495129 h 47"/>
                <a:gd name="T24" fmla="*/ 2295 w 52"/>
                <a:gd name="T25" fmla="*/ 293116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
                <a:gd name="T40" fmla="*/ 0 h 47"/>
                <a:gd name="T41" fmla="*/ 52 w 52"/>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 h="47">
                  <a:moveTo>
                    <a:pt x="40" y="28"/>
                  </a:moveTo>
                  <a:lnTo>
                    <a:pt x="50" y="21"/>
                  </a:lnTo>
                  <a:lnTo>
                    <a:pt x="47" y="14"/>
                  </a:lnTo>
                  <a:lnTo>
                    <a:pt x="52" y="5"/>
                  </a:lnTo>
                  <a:lnTo>
                    <a:pt x="36" y="0"/>
                  </a:lnTo>
                  <a:lnTo>
                    <a:pt x="17" y="12"/>
                  </a:lnTo>
                  <a:lnTo>
                    <a:pt x="5" y="28"/>
                  </a:lnTo>
                  <a:lnTo>
                    <a:pt x="0" y="36"/>
                  </a:lnTo>
                  <a:lnTo>
                    <a:pt x="12" y="36"/>
                  </a:lnTo>
                  <a:lnTo>
                    <a:pt x="31" y="36"/>
                  </a:lnTo>
                  <a:lnTo>
                    <a:pt x="33" y="43"/>
                  </a:lnTo>
                  <a:lnTo>
                    <a:pt x="36" y="47"/>
                  </a:lnTo>
                  <a:lnTo>
                    <a:pt x="40" y="28"/>
                  </a:lnTo>
                  <a:close/>
                </a:path>
              </a:pathLst>
            </a:custGeom>
            <a:solidFill>
              <a:srgbClr val="0033CC"/>
            </a:solidFill>
            <a:ln w="3175">
              <a:solidFill>
                <a:srgbClr val="000000"/>
              </a:solidFill>
              <a:round/>
              <a:headEnd/>
              <a:tailEnd/>
            </a:ln>
          </p:spPr>
          <p:txBody>
            <a:bodyPr/>
            <a:lstStyle/>
            <a:p>
              <a:endParaRPr lang="en-US"/>
            </a:p>
          </p:txBody>
        </p:sp>
        <p:sp>
          <p:nvSpPr>
            <p:cNvPr id="41306" name="Freeform 4168"/>
            <p:cNvSpPr>
              <a:spLocks/>
            </p:cNvSpPr>
            <p:nvPr/>
          </p:nvSpPr>
          <p:spPr bwMode="auto">
            <a:xfrm>
              <a:off x="2727" y="1447"/>
              <a:ext cx="154" cy="121"/>
            </a:xfrm>
            <a:custGeom>
              <a:avLst/>
              <a:gdLst>
                <a:gd name="T0" fmla="*/ 7101 w 138"/>
                <a:gd name="T1" fmla="*/ 73094 h 97"/>
                <a:gd name="T2" fmla="*/ 6840 w 138"/>
                <a:gd name="T3" fmla="*/ 0 h 97"/>
                <a:gd name="T4" fmla="*/ 4436 w 138"/>
                <a:gd name="T5" fmla="*/ 2 h 97"/>
                <a:gd name="T6" fmla="*/ 2297 w 138"/>
                <a:gd name="T7" fmla="*/ 113739 h 97"/>
                <a:gd name="T8" fmla="*/ 0 w 138"/>
                <a:gd name="T9" fmla="*/ 203572 h 97"/>
                <a:gd name="T10" fmla="*/ 686 w 138"/>
                <a:gd name="T11" fmla="*/ 272416 h 97"/>
                <a:gd name="T12" fmla="*/ 3 w 138"/>
                <a:gd name="T13" fmla="*/ 316771 h 97"/>
                <a:gd name="T14" fmla="*/ 3 w 138"/>
                <a:gd name="T15" fmla="*/ 558027 h 97"/>
                <a:gd name="T16" fmla="*/ 1188 w 138"/>
                <a:gd name="T17" fmla="*/ 869291 h 97"/>
                <a:gd name="T18" fmla="*/ 1480 w 138"/>
                <a:gd name="T19" fmla="*/ 1095019 h 97"/>
                <a:gd name="T20" fmla="*/ 1844 w 138"/>
                <a:gd name="T21" fmla="*/ 1095019 h 97"/>
                <a:gd name="T22" fmla="*/ 4103 w 138"/>
                <a:gd name="T23" fmla="*/ 1193512 h 97"/>
                <a:gd name="T24" fmla="*/ 4643 w 138"/>
                <a:gd name="T25" fmla="*/ 1303239 h 97"/>
                <a:gd name="T26" fmla="*/ 5469 w 138"/>
                <a:gd name="T27" fmla="*/ 1258779 h 97"/>
                <a:gd name="T28" fmla="*/ 6840 w 138"/>
                <a:gd name="T29" fmla="*/ 1258779 h 97"/>
                <a:gd name="T30" fmla="*/ 8567 w 138"/>
                <a:gd name="T31" fmla="*/ 1510696 h 97"/>
                <a:gd name="T32" fmla="*/ 10608 w 138"/>
                <a:gd name="T33" fmla="*/ 1510696 h 97"/>
                <a:gd name="T34" fmla="*/ 11012 w 138"/>
                <a:gd name="T35" fmla="*/ 1540930 h 97"/>
                <a:gd name="T36" fmla="*/ 12683 w 138"/>
                <a:gd name="T37" fmla="*/ 1540930 h 97"/>
                <a:gd name="T38" fmla="*/ 15210 w 138"/>
                <a:gd name="T39" fmla="*/ 1625690 h 97"/>
                <a:gd name="T40" fmla="*/ 15374 w 138"/>
                <a:gd name="T41" fmla="*/ 1540930 h 97"/>
                <a:gd name="T42" fmla="*/ 17308 w 138"/>
                <a:gd name="T43" fmla="*/ 1226799 h 97"/>
                <a:gd name="T44" fmla="*/ 17308 w 138"/>
                <a:gd name="T45" fmla="*/ 1095019 h 97"/>
                <a:gd name="T46" fmla="*/ 16161 w 138"/>
                <a:gd name="T47" fmla="*/ 793857 h 97"/>
                <a:gd name="T48" fmla="*/ 15374 w 138"/>
                <a:gd name="T49" fmla="*/ 696870 h 97"/>
                <a:gd name="T50" fmla="*/ 16544 w 138"/>
                <a:gd name="T51" fmla="*/ 528779 h 97"/>
                <a:gd name="T52" fmla="*/ 15210 w 138"/>
                <a:gd name="T53" fmla="*/ 113739 h 97"/>
                <a:gd name="T54" fmla="*/ 11838 w 138"/>
                <a:gd name="T55" fmla="*/ 113739 h 97"/>
                <a:gd name="T56" fmla="*/ 8843 w 138"/>
                <a:gd name="T57" fmla="*/ 73094 h 97"/>
                <a:gd name="T58" fmla="*/ 7101 w 138"/>
                <a:gd name="T59" fmla="*/ 73094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8"/>
                <a:gd name="T91" fmla="*/ 0 h 97"/>
                <a:gd name="T92" fmla="*/ 138 w 138"/>
                <a:gd name="T93" fmla="*/ 97 h 9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8" h="97">
                  <a:moveTo>
                    <a:pt x="57" y="5"/>
                  </a:moveTo>
                  <a:lnTo>
                    <a:pt x="55" y="0"/>
                  </a:lnTo>
                  <a:lnTo>
                    <a:pt x="36" y="2"/>
                  </a:lnTo>
                  <a:lnTo>
                    <a:pt x="19" y="7"/>
                  </a:lnTo>
                  <a:lnTo>
                    <a:pt x="0" y="12"/>
                  </a:lnTo>
                  <a:lnTo>
                    <a:pt x="5" y="16"/>
                  </a:lnTo>
                  <a:lnTo>
                    <a:pt x="3" y="19"/>
                  </a:lnTo>
                  <a:lnTo>
                    <a:pt x="3" y="33"/>
                  </a:lnTo>
                  <a:lnTo>
                    <a:pt x="10" y="52"/>
                  </a:lnTo>
                  <a:lnTo>
                    <a:pt x="12" y="66"/>
                  </a:lnTo>
                  <a:lnTo>
                    <a:pt x="15" y="66"/>
                  </a:lnTo>
                  <a:lnTo>
                    <a:pt x="33" y="71"/>
                  </a:lnTo>
                  <a:lnTo>
                    <a:pt x="38" y="78"/>
                  </a:lnTo>
                  <a:lnTo>
                    <a:pt x="43" y="75"/>
                  </a:lnTo>
                  <a:lnTo>
                    <a:pt x="55" y="75"/>
                  </a:lnTo>
                  <a:lnTo>
                    <a:pt x="69" y="90"/>
                  </a:lnTo>
                  <a:lnTo>
                    <a:pt x="85" y="90"/>
                  </a:lnTo>
                  <a:lnTo>
                    <a:pt x="88" y="92"/>
                  </a:lnTo>
                  <a:lnTo>
                    <a:pt x="102" y="92"/>
                  </a:lnTo>
                  <a:lnTo>
                    <a:pt x="121" y="97"/>
                  </a:lnTo>
                  <a:lnTo>
                    <a:pt x="123" y="92"/>
                  </a:lnTo>
                  <a:lnTo>
                    <a:pt x="138" y="73"/>
                  </a:lnTo>
                  <a:lnTo>
                    <a:pt x="138" y="66"/>
                  </a:lnTo>
                  <a:lnTo>
                    <a:pt x="130" y="47"/>
                  </a:lnTo>
                  <a:lnTo>
                    <a:pt x="123" y="42"/>
                  </a:lnTo>
                  <a:lnTo>
                    <a:pt x="133" y="31"/>
                  </a:lnTo>
                  <a:lnTo>
                    <a:pt x="121" y="7"/>
                  </a:lnTo>
                  <a:lnTo>
                    <a:pt x="95" y="7"/>
                  </a:lnTo>
                  <a:lnTo>
                    <a:pt x="71" y="5"/>
                  </a:lnTo>
                  <a:lnTo>
                    <a:pt x="57" y="5"/>
                  </a:lnTo>
                  <a:close/>
                </a:path>
              </a:pathLst>
            </a:custGeom>
            <a:solidFill>
              <a:srgbClr val="0033CC"/>
            </a:solidFill>
            <a:ln w="3175">
              <a:solidFill>
                <a:srgbClr val="000000"/>
              </a:solidFill>
              <a:round/>
              <a:headEnd/>
              <a:tailEnd/>
            </a:ln>
          </p:spPr>
          <p:txBody>
            <a:bodyPr/>
            <a:lstStyle/>
            <a:p>
              <a:endParaRPr lang="en-US"/>
            </a:p>
          </p:txBody>
        </p:sp>
        <p:sp>
          <p:nvSpPr>
            <p:cNvPr id="41307" name="Freeform 4169"/>
            <p:cNvSpPr>
              <a:spLocks/>
            </p:cNvSpPr>
            <p:nvPr/>
          </p:nvSpPr>
          <p:spPr bwMode="auto">
            <a:xfrm>
              <a:off x="2833" y="1585"/>
              <a:ext cx="152" cy="99"/>
            </a:xfrm>
            <a:custGeom>
              <a:avLst/>
              <a:gdLst>
                <a:gd name="T0" fmla="*/ 12133 w 137"/>
                <a:gd name="T1" fmla="*/ 757833 h 80"/>
                <a:gd name="T2" fmla="*/ 11890 w 137"/>
                <a:gd name="T3" fmla="*/ 927863 h 80"/>
                <a:gd name="T4" fmla="*/ 9443 w 137"/>
                <a:gd name="T5" fmla="*/ 855385 h 80"/>
                <a:gd name="T6" fmla="*/ 7073 w 137"/>
                <a:gd name="T7" fmla="*/ 947789 h 80"/>
                <a:gd name="T8" fmla="*/ 5617 w 137"/>
                <a:gd name="T9" fmla="*/ 896490 h 80"/>
                <a:gd name="T10" fmla="*/ 4134 w 137"/>
                <a:gd name="T11" fmla="*/ 896490 h 80"/>
                <a:gd name="T12" fmla="*/ 3718 w 137"/>
                <a:gd name="T13" fmla="*/ 840670 h 80"/>
                <a:gd name="T14" fmla="*/ 3718 w 137"/>
                <a:gd name="T15" fmla="*/ 757833 h 80"/>
                <a:gd name="T16" fmla="*/ 3143 w 137"/>
                <a:gd name="T17" fmla="*/ 715954 h 80"/>
                <a:gd name="T18" fmla="*/ 2722 w 137"/>
                <a:gd name="T19" fmla="*/ 715954 h 80"/>
                <a:gd name="T20" fmla="*/ 2068 w 137"/>
                <a:gd name="T21" fmla="*/ 691220 h 80"/>
                <a:gd name="T22" fmla="*/ 0 w 137"/>
                <a:gd name="T23" fmla="*/ 446053 h 80"/>
                <a:gd name="T24" fmla="*/ 814 w 137"/>
                <a:gd name="T25" fmla="*/ 395642 h 80"/>
                <a:gd name="T26" fmla="*/ 2068 w 137"/>
                <a:gd name="T27" fmla="*/ 234074 h 80"/>
                <a:gd name="T28" fmla="*/ 3143 w 137"/>
                <a:gd name="T29" fmla="*/ 57038 h 80"/>
                <a:gd name="T30" fmla="*/ 3143 w 137"/>
                <a:gd name="T31" fmla="*/ 57038 h 80"/>
                <a:gd name="T32" fmla="*/ 5863 w 137"/>
                <a:gd name="T33" fmla="*/ 87349 h 80"/>
                <a:gd name="T34" fmla="*/ 8174 w 137"/>
                <a:gd name="T35" fmla="*/ 0 h 80"/>
                <a:gd name="T36" fmla="*/ 8174 w 137"/>
                <a:gd name="T37" fmla="*/ 0 h 80"/>
                <a:gd name="T38" fmla="*/ 9443 w 137"/>
                <a:gd name="T39" fmla="*/ 108094 h 80"/>
                <a:gd name="T40" fmla="*/ 10357 w 137"/>
                <a:gd name="T41" fmla="*/ 253502 h 80"/>
                <a:gd name="T42" fmla="*/ 10717 w 137"/>
                <a:gd name="T43" fmla="*/ 413243 h 80"/>
                <a:gd name="T44" fmla="*/ 11177 w 137"/>
                <a:gd name="T45" fmla="*/ 594515 h 80"/>
                <a:gd name="T46" fmla="*/ 12133 w 137"/>
                <a:gd name="T47" fmla="*/ 594515 h 80"/>
                <a:gd name="T48" fmla="*/ 12963 w 137"/>
                <a:gd name="T49" fmla="*/ 612390 h 80"/>
                <a:gd name="T50" fmla="*/ 13286 w 137"/>
                <a:gd name="T51" fmla="*/ 679329 h 80"/>
                <a:gd name="T52" fmla="*/ 12386 w 137"/>
                <a:gd name="T53" fmla="*/ 715954 h 80"/>
                <a:gd name="T54" fmla="*/ 12386 w 137"/>
                <a:gd name="T55" fmla="*/ 691220 h 80"/>
                <a:gd name="T56" fmla="*/ 12133 w 137"/>
                <a:gd name="T57" fmla="*/ 757833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7"/>
                <a:gd name="T88" fmla="*/ 0 h 80"/>
                <a:gd name="T89" fmla="*/ 137 w 137"/>
                <a:gd name="T90" fmla="*/ 80 h 8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7" h="80">
                  <a:moveTo>
                    <a:pt x="125" y="64"/>
                  </a:moveTo>
                  <a:lnTo>
                    <a:pt x="123" y="78"/>
                  </a:lnTo>
                  <a:lnTo>
                    <a:pt x="97" y="73"/>
                  </a:lnTo>
                  <a:lnTo>
                    <a:pt x="73" y="80"/>
                  </a:lnTo>
                  <a:lnTo>
                    <a:pt x="57" y="76"/>
                  </a:lnTo>
                  <a:lnTo>
                    <a:pt x="43" y="76"/>
                  </a:lnTo>
                  <a:lnTo>
                    <a:pt x="38" y="71"/>
                  </a:lnTo>
                  <a:lnTo>
                    <a:pt x="38" y="64"/>
                  </a:lnTo>
                  <a:lnTo>
                    <a:pt x="33" y="61"/>
                  </a:lnTo>
                  <a:lnTo>
                    <a:pt x="28" y="61"/>
                  </a:lnTo>
                  <a:lnTo>
                    <a:pt x="21" y="59"/>
                  </a:lnTo>
                  <a:lnTo>
                    <a:pt x="0" y="38"/>
                  </a:lnTo>
                  <a:lnTo>
                    <a:pt x="9" y="33"/>
                  </a:lnTo>
                  <a:lnTo>
                    <a:pt x="21" y="19"/>
                  </a:lnTo>
                  <a:lnTo>
                    <a:pt x="33" y="5"/>
                  </a:lnTo>
                  <a:lnTo>
                    <a:pt x="61" y="7"/>
                  </a:lnTo>
                  <a:lnTo>
                    <a:pt x="85" y="0"/>
                  </a:lnTo>
                  <a:lnTo>
                    <a:pt x="97" y="9"/>
                  </a:lnTo>
                  <a:lnTo>
                    <a:pt x="106" y="21"/>
                  </a:lnTo>
                  <a:lnTo>
                    <a:pt x="111" y="35"/>
                  </a:lnTo>
                  <a:lnTo>
                    <a:pt x="116" y="50"/>
                  </a:lnTo>
                  <a:lnTo>
                    <a:pt x="125" y="50"/>
                  </a:lnTo>
                  <a:lnTo>
                    <a:pt x="135" y="52"/>
                  </a:lnTo>
                  <a:lnTo>
                    <a:pt x="137" y="57"/>
                  </a:lnTo>
                  <a:lnTo>
                    <a:pt x="128" y="61"/>
                  </a:lnTo>
                  <a:lnTo>
                    <a:pt x="128" y="59"/>
                  </a:lnTo>
                  <a:lnTo>
                    <a:pt x="125" y="64"/>
                  </a:lnTo>
                  <a:close/>
                </a:path>
              </a:pathLst>
            </a:custGeom>
            <a:solidFill>
              <a:srgbClr val="0033CC"/>
            </a:solidFill>
            <a:ln w="3175">
              <a:solidFill>
                <a:srgbClr val="000000"/>
              </a:solidFill>
              <a:round/>
              <a:headEnd/>
              <a:tailEnd/>
            </a:ln>
          </p:spPr>
          <p:txBody>
            <a:bodyPr/>
            <a:lstStyle/>
            <a:p>
              <a:endParaRPr lang="en-US"/>
            </a:p>
          </p:txBody>
        </p:sp>
        <p:sp>
          <p:nvSpPr>
            <p:cNvPr id="41308" name="Freeform 4170"/>
            <p:cNvSpPr>
              <a:spLocks/>
            </p:cNvSpPr>
            <p:nvPr/>
          </p:nvSpPr>
          <p:spPr bwMode="auto">
            <a:xfrm>
              <a:off x="2702" y="1527"/>
              <a:ext cx="102" cy="50"/>
            </a:xfrm>
            <a:custGeom>
              <a:avLst/>
              <a:gdLst>
                <a:gd name="T0" fmla="*/ 18624 w 90"/>
                <a:gd name="T1" fmla="*/ 218869 h 40"/>
                <a:gd name="T2" fmla="*/ 22126 w 90"/>
                <a:gd name="T3" fmla="*/ 481319 h 40"/>
                <a:gd name="T4" fmla="*/ 22126 w 90"/>
                <a:gd name="T5" fmla="*/ 481319 h 40"/>
                <a:gd name="T6" fmla="*/ 21726 w 90"/>
                <a:gd name="T7" fmla="*/ 521158 h 40"/>
                <a:gd name="T8" fmla="*/ 20451 w 90"/>
                <a:gd name="T9" fmla="*/ 569323 h 40"/>
                <a:gd name="T10" fmla="*/ 20451 w 90"/>
                <a:gd name="T11" fmla="*/ 601649 h 40"/>
                <a:gd name="T12" fmla="*/ 19170 w 90"/>
                <a:gd name="T13" fmla="*/ 692106 h 40"/>
                <a:gd name="T14" fmla="*/ 17549 w 90"/>
                <a:gd name="T15" fmla="*/ 692106 h 40"/>
                <a:gd name="T16" fmla="*/ 16342 w 90"/>
                <a:gd name="T17" fmla="*/ 750711 h 40"/>
                <a:gd name="T18" fmla="*/ 15199 w 90"/>
                <a:gd name="T19" fmla="*/ 692106 h 40"/>
                <a:gd name="T20" fmla="*/ 9905 w 90"/>
                <a:gd name="T21" fmla="*/ 651448 h 40"/>
                <a:gd name="T22" fmla="*/ 7712 w 90"/>
                <a:gd name="T23" fmla="*/ 750711 h 40"/>
                <a:gd name="T24" fmla="*/ 6004 w 90"/>
                <a:gd name="T25" fmla="*/ 692106 h 40"/>
                <a:gd name="T26" fmla="*/ 1221 w 90"/>
                <a:gd name="T27" fmla="*/ 364366 h 40"/>
                <a:gd name="T28" fmla="*/ 0 w 90"/>
                <a:gd name="T29" fmla="*/ 273586 h 40"/>
                <a:gd name="T30" fmla="*/ 7712 w 90"/>
                <a:gd name="T31" fmla="*/ 0 h 40"/>
                <a:gd name="T32" fmla="*/ 7983 w 90"/>
                <a:gd name="T33" fmla="*/ 49356 h 40"/>
                <a:gd name="T34" fmla="*/ 8789 w 90"/>
                <a:gd name="T35" fmla="*/ 49356 h 40"/>
                <a:gd name="T36" fmla="*/ 13169 w 90"/>
                <a:gd name="T37" fmla="*/ 140076 h 40"/>
                <a:gd name="T38" fmla="*/ 14500 w 90"/>
                <a:gd name="T39" fmla="*/ 273586 h 40"/>
                <a:gd name="T40" fmla="*/ 15922 w 90"/>
                <a:gd name="T41" fmla="*/ 218869 h 40"/>
                <a:gd name="T42" fmla="*/ 18624 w 90"/>
                <a:gd name="T43" fmla="*/ 218869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40"/>
                <a:gd name="T68" fmla="*/ 90 w 90"/>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40">
                  <a:moveTo>
                    <a:pt x="76" y="11"/>
                  </a:moveTo>
                  <a:lnTo>
                    <a:pt x="90" y="26"/>
                  </a:lnTo>
                  <a:lnTo>
                    <a:pt x="88" y="28"/>
                  </a:lnTo>
                  <a:lnTo>
                    <a:pt x="83" y="30"/>
                  </a:lnTo>
                  <a:lnTo>
                    <a:pt x="83" y="33"/>
                  </a:lnTo>
                  <a:lnTo>
                    <a:pt x="78" y="37"/>
                  </a:lnTo>
                  <a:lnTo>
                    <a:pt x="71" y="37"/>
                  </a:lnTo>
                  <a:lnTo>
                    <a:pt x="66" y="40"/>
                  </a:lnTo>
                  <a:lnTo>
                    <a:pt x="62" y="37"/>
                  </a:lnTo>
                  <a:lnTo>
                    <a:pt x="40" y="35"/>
                  </a:lnTo>
                  <a:lnTo>
                    <a:pt x="31" y="40"/>
                  </a:lnTo>
                  <a:lnTo>
                    <a:pt x="24" y="37"/>
                  </a:lnTo>
                  <a:lnTo>
                    <a:pt x="5" y="19"/>
                  </a:lnTo>
                  <a:lnTo>
                    <a:pt x="0" y="14"/>
                  </a:lnTo>
                  <a:lnTo>
                    <a:pt x="31" y="0"/>
                  </a:lnTo>
                  <a:lnTo>
                    <a:pt x="33" y="2"/>
                  </a:lnTo>
                  <a:lnTo>
                    <a:pt x="36" y="2"/>
                  </a:lnTo>
                  <a:lnTo>
                    <a:pt x="54" y="7"/>
                  </a:lnTo>
                  <a:lnTo>
                    <a:pt x="59" y="14"/>
                  </a:lnTo>
                  <a:lnTo>
                    <a:pt x="64" y="11"/>
                  </a:lnTo>
                  <a:lnTo>
                    <a:pt x="76" y="11"/>
                  </a:lnTo>
                  <a:close/>
                </a:path>
              </a:pathLst>
            </a:custGeom>
            <a:solidFill>
              <a:srgbClr val="0033CC"/>
            </a:solidFill>
            <a:ln w="3175">
              <a:solidFill>
                <a:srgbClr val="000000"/>
              </a:solidFill>
              <a:round/>
              <a:headEnd/>
              <a:tailEnd/>
            </a:ln>
          </p:spPr>
          <p:txBody>
            <a:bodyPr/>
            <a:lstStyle/>
            <a:p>
              <a:endParaRPr lang="en-US"/>
            </a:p>
          </p:txBody>
        </p:sp>
        <p:sp>
          <p:nvSpPr>
            <p:cNvPr id="41309" name="Freeform 4171"/>
            <p:cNvSpPr>
              <a:spLocks/>
            </p:cNvSpPr>
            <p:nvPr/>
          </p:nvSpPr>
          <p:spPr bwMode="auto">
            <a:xfrm>
              <a:off x="2552" y="1518"/>
              <a:ext cx="58" cy="41"/>
            </a:xfrm>
            <a:custGeom>
              <a:avLst/>
              <a:gdLst>
                <a:gd name="T0" fmla="*/ 1467 w 52"/>
                <a:gd name="T1" fmla="*/ 0 h 33"/>
                <a:gd name="T2" fmla="*/ 0 w 52"/>
                <a:gd name="T3" fmla="*/ 52251 h 33"/>
                <a:gd name="T4" fmla="*/ 850 w 52"/>
                <a:gd name="T5" fmla="*/ 154684 h 33"/>
                <a:gd name="T6" fmla="*/ 2901 w 52"/>
                <a:gd name="T7" fmla="*/ 330522 h 33"/>
                <a:gd name="T8" fmla="*/ 4025 w 52"/>
                <a:gd name="T9" fmla="*/ 296657 h 33"/>
                <a:gd name="T10" fmla="*/ 4025 w 52"/>
                <a:gd name="T11" fmla="*/ 330522 h 33"/>
                <a:gd name="T12" fmla="*/ 5955 w 52"/>
                <a:gd name="T13" fmla="*/ 461771 h 33"/>
                <a:gd name="T14" fmla="*/ 5955 w 52"/>
                <a:gd name="T15" fmla="*/ 390571 h 33"/>
                <a:gd name="T16" fmla="*/ 6387 w 52"/>
                <a:gd name="T17" fmla="*/ 296657 h 33"/>
                <a:gd name="T18" fmla="*/ 6387 w 52"/>
                <a:gd name="T19" fmla="*/ 154684 h 33"/>
                <a:gd name="T20" fmla="*/ 5955 w 52"/>
                <a:gd name="T21" fmla="*/ 154684 h 33"/>
                <a:gd name="T22" fmla="*/ 5441 w 52"/>
                <a:gd name="T23" fmla="*/ 100209 h 33"/>
                <a:gd name="T24" fmla="*/ 5339 w 52"/>
                <a:gd name="T25" fmla="*/ 0 h 33"/>
                <a:gd name="T26" fmla="*/ 2901 w 52"/>
                <a:gd name="T27" fmla="*/ 0 h 33"/>
                <a:gd name="T28" fmla="*/ 1467 w 5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
                <a:gd name="T46" fmla="*/ 0 h 33"/>
                <a:gd name="T47" fmla="*/ 52 w 52"/>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 h="33">
                  <a:moveTo>
                    <a:pt x="12" y="0"/>
                  </a:moveTo>
                  <a:lnTo>
                    <a:pt x="0" y="4"/>
                  </a:lnTo>
                  <a:lnTo>
                    <a:pt x="7" y="11"/>
                  </a:lnTo>
                  <a:lnTo>
                    <a:pt x="24" y="23"/>
                  </a:lnTo>
                  <a:lnTo>
                    <a:pt x="33" y="21"/>
                  </a:lnTo>
                  <a:lnTo>
                    <a:pt x="33" y="23"/>
                  </a:lnTo>
                  <a:lnTo>
                    <a:pt x="48" y="33"/>
                  </a:lnTo>
                  <a:lnTo>
                    <a:pt x="48" y="28"/>
                  </a:lnTo>
                  <a:lnTo>
                    <a:pt x="52" y="21"/>
                  </a:lnTo>
                  <a:lnTo>
                    <a:pt x="52" y="11"/>
                  </a:lnTo>
                  <a:lnTo>
                    <a:pt x="48" y="11"/>
                  </a:lnTo>
                  <a:lnTo>
                    <a:pt x="45" y="7"/>
                  </a:lnTo>
                  <a:lnTo>
                    <a:pt x="43" y="0"/>
                  </a:lnTo>
                  <a:lnTo>
                    <a:pt x="24" y="0"/>
                  </a:lnTo>
                  <a:lnTo>
                    <a:pt x="12" y="0"/>
                  </a:lnTo>
                  <a:close/>
                </a:path>
              </a:pathLst>
            </a:custGeom>
            <a:solidFill>
              <a:srgbClr val="0033CC"/>
            </a:solidFill>
            <a:ln w="3175">
              <a:solidFill>
                <a:srgbClr val="000000"/>
              </a:solidFill>
              <a:round/>
              <a:headEnd/>
              <a:tailEnd/>
            </a:ln>
          </p:spPr>
          <p:txBody>
            <a:bodyPr/>
            <a:lstStyle/>
            <a:p>
              <a:endParaRPr lang="en-US"/>
            </a:p>
          </p:txBody>
        </p:sp>
        <p:sp>
          <p:nvSpPr>
            <p:cNvPr id="41310" name="Freeform 4172"/>
            <p:cNvSpPr>
              <a:spLocks/>
            </p:cNvSpPr>
            <p:nvPr/>
          </p:nvSpPr>
          <p:spPr bwMode="auto">
            <a:xfrm>
              <a:off x="2606" y="1444"/>
              <a:ext cx="134" cy="159"/>
            </a:xfrm>
            <a:custGeom>
              <a:avLst/>
              <a:gdLst>
                <a:gd name="T0" fmla="*/ 3913 w 120"/>
                <a:gd name="T1" fmla="*/ 333290 h 128"/>
                <a:gd name="T2" fmla="*/ 4188 w 120"/>
                <a:gd name="T3" fmla="*/ 333290 h 128"/>
                <a:gd name="T4" fmla="*/ 4188 w 120"/>
                <a:gd name="T5" fmla="*/ 307582 h 128"/>
                <a:gd name="T6" fmla="*/ 4677 w 120"/>
                <a:gd name="T7" fmla="*/ 236068 h 128"/>
                <a:gd name="T8" fmla="*/ 6085 w 120"/>
                <a:gd name="T9" fmla="*/ 307582 h 128"/>
                <a:gd name="T10" fmla="*/ 5449 w 120"/>
                <a:gd name="T11" fmla="*/ 236068 h 128"/>
                <a:gd name="T12" fmla="*/ 4677 w 120"/>
                <a:gd name="T13" fmla="*/ 139982 h 128"/>
                <a:gd name="T14" fmla="*/ 4491 w 120"/>
                <a:gd name="T15" fmla="*/ 139982 h 128"/>
                <a:gd name="T16" fmla="*/ 4188 w 120"/>
                <a:gd name="T17" fmla="*/ 0 h 128"/>
                <a:gd name="T18" fmla="*/ 5600 w 120"/>
                <a:gd name="T19" fmla="*/ 0 h 128"/>
                <a:gd name="T20" fmla="*/ 6085 w 120"/>
                <a:gd name="T21" fmla="*/ 0 h 128"/>
                <a:gd name="T22" fmla="*/ 6253 w 120"/>
                <a:gd name="T23" fmla="*/ 112690 h 128"/>
                <a:gd name="T24" fmla="*/ 8070 w 120"/>
                <a:gd name="T25" fmla="*/ 139982 h 128"/>
                <a:gd name="T26" fmla="*/ 8070 w 120"/>
                <a:gd name="T27" fmla="*/ 173884 h 128"/>
                <a:gd name="T28" fmla="*/ 8708 w 120"/>
                <a:gd name="T29" fmla="*/ 215997 h 128"/>
                <a:gd name="T30" fmla="*/ 11237 w 120"/>
                <a:gd name="T31" fmla="*/ 112690 h 128"/>
                <a:gd name="T32" fmla="*/ 11237 w 120"/>
                <a:gd name="T33" fmla="*/ 139982 h 128"/>
                <a:gd name="T34" fmla="*/ 13412 w 120"/>
                <a:gd name="T35" fmla="*/ 215997 h 128"/>
                <a:gd name="T36" fmla="*/ 14012 w 120"/>
                <a:gd name="T37" fmla="*/ 215997 h 128"/>
                <a:gd name="T38" fmla="*/ 14363 w 120"/>
                <a:gd name="T39" fmla="*/ 268309 h 128"/>
                <a:gd name="T40" fmla="*/ 14171 w 120"/>
                <a:gd name="T41" fmla="*/ 307582 h 128"/>
                <a:gd name="T42" fmla="*/ 14171 w 120"/>
                <a:gd name="T43" fmla="*/ 507376 h 128"/>
                <a:gd name="T44" fmla="*/ 15120 w 120"/>
                <a:gd name="T45" fmla="*/ 754259 h 128"/>
                <a:gd name="T46" fmla="*/ 15553 w 120"/>
                <a:gd name="T47" fmla="*/ 967755 h 128"/>
                <a:gd name="T48" fmla="*/ 15120 w 120"/>
                <a:gd name="T49" fmla="*/ 933970 h 128"/>
                <a:gd name="T50" fmla="*/ 11237 w 120"/>
                <a:gd name="T51" fmla="*/ 1130014 h 128"/>
                <a:gd name="T52" fmla="*/ 11799 w 120"/>
                <a:gd name="T53" fmla="*/ 1202133 h 128"/>
                <a:gd name="T54" fmla="*/ 14171 w 120"/>
                <a:gd name="T55" fmla="*/ 1445712 h 128"/>
                <a:gd name="T56" fmla="*/ 12690 w 120"/>
                <a:gd name="T57" fmla="*/ 1593409 h 128"/>
                <a:gd name="T58" fmla="*/ 12862 w 120"/>
                <a:gd name="T59" fmla="*/ 1715539 h 128"/>
                <a:gd name="T60" fmla="*/ 12267 w 120"/>
                <a:gd name="T61" fmla="*/ 1764770 h 128"/>
                <a:gd name="T62" fmla="*/ 10177 w 120"/>
                <a:gd name="T63" fmla="*/ 1764770 h 128"/>
                <a:gd name="T64" fmla="*/ 8708 w 120"/>
                <a:gd name="T65" fmla="*/ 1764770 h 128"/>
                <a:gd name="T66" fmla="*/ 8070 w 120"/>
                <a:gd name="T67" fmla="*/ 1790171 h 128"/>
                <a:gd name="T68" fmla="*/ 6795 w 120"/>
                <a:gd name="T69" fmla="*/ 1790171 h 128"/>
                <a:gd name="T70" fmla="*/ 5190 w 120"/>
                <a:gd name="T71" fmla="*/ 1715539 h 128"/>
                <a:gd name="T72" fmla="*/ 2989 w 120"/>
                <a:gd name="T73" fmla="*/ 1764770 h 128"/>
                <a:gd name="T74" fmla="*/ 3913 w 120"/>
                <a:gd name="T75" fmla="*/ 1382550 h 128"/>
                <a:gd name="T76" fmla="*/ 1108 w 120"/>
                <a:gd name="T77" fmla="*/ 1329056 h 128"/>
                <a:gd name="T78" fmla="*/ 888 w 120"/>
                <a:gd name="T79" fmla="*/ 1301429 h 128"/>
                <a:gd name="T80" fmla="*/ 888 w 120"/>
                <a:gd name="T81" fmla="*/ 1301429 h 128"/>
                <a:gd name="T82" fmla="*/ 4 w 120"/>
                <a:gd name="T83" fmla="*/ 1130014 h 128"/>
                <a:gd name="T84" fmla="*/ 4 w 120"/>
                <a:gd name="T85" fmla="*/ 985730 h 128"/>
                <a:gd name="T86" fmla="*/ 0 w 120"/>
                <a:gd name="T87" fmla="*/ 985730 h 128"/>
                <a:gd name="T88" fmla="*/ 4 w 120"/>
                <a:gd name="T89" fmla="*/ 732335 h 128"/>
                <a:gd name="T90" fmla="*/ 1858 w 120"/>
                <a:gd name="T91" fmla="*/ 630256 h 128"/>
                <a:gd name="T92" fmla="*/ 1381 w 120"/>
                <a:gd name="T93" fmla="*/ 520668 h 128"/>
                <a:gd name="T94" fmla="*/ 2075 w 120"/>
                <a:gd name="T95" fmla="*/ 408454 h 128"/>
                <a:gd name="T96" fmla="*/ 1858 w 120"/>
                <a:gd name="T97" fmla="*/ 364260 h 128"/>
                <a:gd name="T98" fmla="*/ 2075 w 120"/>
                <a:gd name="T99" fmla="*/ 307582 h 128"/>
                <a:gd name="T100" fmla="*/ 3913 w 120"/>
                <a:gd name="T101" fmla="*/ 333290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0"/>
                <a:gd name="T154" fmla="*/ 0 h 128"/>
                <a:gd name="T155" fmla="*/ 120 w 120"/>
                <a:gd name="T156" fmla="*/ 128 h 12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0" h="128">
                  <a:moveTo>
                    <a:pt x="30" y="24"/>
                  </a:moveTo>
                  <a:lnTo>
                    <a:pt x="33" y="24"/>
                  </a:lnTo>
                  <a:lnTo>
                    <a:pt x="33" y="22"/>
                  </a:lnTo>
                  <a:lnTo>
                    <a:pt x="37" y="17"/>
                  </a:lnTo>
                  <a:lnTo>
                    <a:pt x="47" y="22"/>
                  </a:lnTo>
                  <a:lnTo>
                    <a:pt x="42" y="17"/>
                  </a:lnTo>
                  <a:lnTo>
                    <a:pt x="37" y="10"/>
                  </a:lnTo>
                  <a:lnTo>
                    <a:pt x="35" y="10"/>
                  </a:lnTo>
                  <a:lnTo>
                    <a:pt x="33" y="0"/>
                  </a:lnTo>
                  <a:lnTo>
                    <a:pt x="44" y="0"/>
                  </a:lnTo>
                  <a:lnTo>
                    <a:pt x="47" y="0"/>
                  </a:lnTo>
                  <a:lnTo>
                    <a:pt x="49" y="8"/>
                  </a:lnTo>
                  <a:lnTo>
                    <a:pt x="63" y="10"/>
                  </a:lnTo>
                  <a:lnTo>
                    <a:pt x="63" y="12"/>
                  </a:lnTo>
                  <a:lnTo>
                    <a:pt x="68" y="15"/>
                  </a:lnTo>
                  <a:lnTo>
                    <a:pt x="87" y="8"/>
                  </a:lnTo>
                  <a:lnTo>
                    <a:pt x="87" y="10"/>
                  </a:lnTo>
                  <a:lnTo>
                    <a:pt x="104" y="15"/>
                  </a:lnTo>
                  <a:lnTo>
                    <a:pt x="108" y="15"/>
                  </a:lnTo>
                  <a:lnTo>
                    <a:pt x="113" y="19"/>
                  </a:lnTo>
                  <a:lnTo>
                    <a:pt x="111" y="22"/>
                  </a:lnTo>
                  <a:lnTo>
                    <a:pt x="111" y="36"/>
                  </a:lnTo>
                  <a:lnTo>
                    <a:pt x="118" y="55"/>
                  </a:lnTo>
                  <a:lnTo>
                    <a:pt x="120" y="69"/>
                  </a:lnTo>
                  <a:lnTo>
                    <a:pt x="118" y="67"/>
                  </a:lnTo>
                  <a:lnTo>
                    <a:pt x="87" y="81"/>
                  </a:lnTo>
                  <a:lnTo>
                    <a:pt x="92" y="86"/>
                  </a:lnTo>
                  <a:lnTo>
                    <a:pt x="111" y="104"/>
                  </a:lnTo>
                  <a:lnTo>
                    <a:pt x="99" y="114"/>
                  </a:lnTo>
                  <a:lnTo>
                    <a:pt x="101" y="123"/>
                  </a:lnTo>
                  <a:lnTo>
                    <a:pt x="96" y="126"/>
                  </a:lnTo>
                  <a:lnTo>
                    <a:pt x="80" y="126"/>
                  </a:lnTo>
                  <a:lnTo>
                    <a:pt x="68" y="126"/>
                  </a:lnTo>
                  <a:lnTo>
                    <a:pt x="63" y="128"/>
                  </a:lnTo>
                  <a:lnTo>
                    <a:pt x="52" y="128"/>
                  </a:lnTo>
                  <a:lnTo>
                    <a:pt x="40" y="123"/>
                  </a:lnTo>
                  <a:lnTo>
                    <a:pt x="23" y="126"/>
                  </a:lnTo>
                  <a:lnTo>
                    <a:pt x="30" y="100"/>
                  </a:lnTo>
                  <a:lnTo>
                    <a:pt x="9" y="95"/>
                  </a:lnTo>
                  <a:lnTo>
                    <a:pt x="7" y="93"/>
                  </a:lnTo>
                  <a:lnTo>
                    <a:pt x="4" y="81"/>
                  </a:lnTo>
                  <a:lnTo>
                    <a:pt x="4" y="71"/>
                  </a:lnTo>
                  <a:lnTo>
                    <a:pt x="0" y="71"/>
                  </a:lnTo>
                  <a:lnTo>
                    <a:pt x="4" y="52"/>
                  </a:lnTo>
                  <a:lnTo>
                    <a:pt x="14" y="45"/>
                  </a:lnTo>
                  <a:lnTo>
                    <a:pt x="11" y="38"/>
                  </a:lnTo>
                  <a:lnTo>
                    <a:pt x="16" y="29"/>
                  </a:lnTo>
                  <a:lnTo>
                    <a:pt x="14" y="26"/>
                  </a:lnTo>
                  <a:lnTo>
                    <a:pt x="16" y="22"/>
                  </a:lnTo>
                  <a:lnTo>
                    <a:pt x="30" y="24"/>
                  </a:lnTo>
                  <a:close/>
                </a:path>
              </a:pathLst>
            </a:custGeom>
            <a:solidFill>
              <a:srgbClr val="0033CC"/>
            </a:solidFill>
            <a:ln w="3175">
              <a:solidFill>
                <a:srgbClr val="000000"/>
              </a:solidFill>
              <a:round/>
              <a:headEnd/>
              <a:tailEnd/>
            </a:ln>
          </p:spPr>
          <p:txBody>
            <a:bodyPr/>
            <a:lstStyle/>
            <a:p>
              <a:endParaRPr lang="en-US"/>
            </a:p>
          </p:txBody>
        </p:sp>
        <p:sp>
          <p:nvSpPr>
            <p:cNvPr id="41311" name="Freeform 4173"/>
            <p:cNvSpPr>
              <a:spLocks/>
            </p:cNvSpPr>
            <p:nvPr/>
          </p:nvSpPr>
          <p:spPr bwMode="auto">
            <a:xfrm>
              <a:off x="2708" y="1450"/>
              <a:ext cx="10" cy="6"/>
            </a:xfrm>
            <a:custGeom>
              <a:avLst/>
              <a:gdLst>
                <a:gd name="T0" fmla="*/ 0 w 9"/>
                <a:gd name="T1" fmla="*/ 14237 h 5"/>
                <a:gd name="T2" fmla="*/ 881 w 9"/>
                <a:gd name="T3" fmla="*/ 14237 h 5"/>
                <a:gd name="T4" fmla="*/ 4 w 9"/>
                <a:gd name="T5" fmla="*/ 0 h 5"/>
                <a:gd name="T6" fmla="*/ 0 w 9"/>
                <a:gd name="T7" fmla="*/ 14237 h 5"/>
                <a:gd name="T8" fmla="*/ 0 60000 65536"/>
                <a:gd name="T9" fmla="*/ 0 60000 65536"/>
                <a:gd name="T10" fmla="*/ 0 60000 65536"/>
                <a:gd name="T11" fmla="*/ 0 60000 65536"/>
                <a:gd name="T12" fmla="*/ 0 w 9"/>
                <a:gd name="T13" fmla="*/ 0 h 5"/>
                <a:gd name="T14" fmla="*/ 9 w 9"/>
                <a:gd name="T15" fmla="*/ 5 h 5"/>
              </a:gdLst>
              <a:ahLst/>
              <a:cxnLst>
                <a:cxn ang="T8">
                  <a:pos x="T0" y="T1"/>
                </a:cxn>
                <a:cxn ang="T9">
                  <a:pos x="T2" y="T3"/>
                </a:cxn>
                <a:cxn ang="T10">
                  <a:pos x="T4" y="T5"/>
                </a:cxn>
                <a:cxn ang="T11">
                  <a:pos x="T6" y="T7"/>
                </a:cxn>
              </a:cxnLst>
              <a:rect l="T12" t="T13" r="T14" b="T15"/>
              <a:pathLst>
                <a:path w="9" h="5">
                  <a:moveTo>
                    <a:pt x="0" y="5"/>
                  </a:moveTo>
                  <a:lnTo>
                    <a:pt x="9" y="5"/>
                  </a:lnTo>
                  <a:lnTo>
                    <a:pt x="4" y="0"/>
                  </a:lnTo>
                  <a:lnTo>
                    <a:pt x="0" y="5"/>
                  </a:lnTo>
                  <a:close/>
                </a:path>
              </a:pathLst>
            </a:custGeom>
            <a:solidFill>
              <a:srgbClr val="0033CC"/>
            </a:solidFill>
            <a:ln w="3175">
              <a:solidFill>
                <a:srgbClr val="000000"/>
              </a:solidFill>
              <a:round/>
              <a:headEnd/>
              <a:tailEnd/>
            </a:ln>
          </p:spPr>
          <p:txBody>
            <a:bodyPr/>
            <a:lstStyle/>
            <a:p>
              <a:endParaRPr lang="en-US"/>
            </a:p>
          </p:txBody>
        </p:sp>
        <p:sp>
          <p:nvSpPr>
            <p:cNvPr id="41312" name="Freeform 4174"/>
            <p:cNvSpPr>
              <a:spLocks/>
            </p:cNvSpPr>
            <p:nvPr/>
          </p:nvSpPr>
          <p:spPr bwMode="auto">
            <a:xfrm>
              <a:off x="2606" y="1545"/>
              <a:ext cx="7" cy="14"/>
            </a:xfrm>
            <a:custGeom>
              <a:avLst/>
              <a:gdLst>
                <a:gd name="T0" fmla="*/ 4 w 7"/>
                <a:gd name="T1" fmla="*/ 0 h 12"/>
                <a:gd name="T2" fmla="*/ 0 w 7"/>
                <a:gd name="T3" fmla="*/ 6599 h 12"/>
                <a:gd name="T4" fmla="*/ 0 w 7"/>
                <a:gd name="T5" fmla="*/ 10649 h 12"/>
                <a:gd name="T6" fmla="*/ 7 w 7"/>
                <a:gd name="T7" fmla="*/ 10649 h 12"/>
                <a:gd name="T8" fmla="*/ 7 w 7"/>
                <a:gd name="T9" fmla="*/ 10649 h 12"/>
                <a:gd name="T10" fmla="*/ 4 w 7"/>
                <a:gd name="T11" fmla="*/ 0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4" y="0"/>
                  </a:moveTo>
                  <a:lnTo>
                    <a:pt x="0" y="7"/>
                  </a:lnTo>
                  <a:lnTo>
                    <a:pt x="0" y="12"/>
                  </a:lnTo>
                  <a:lnTo>
                    <a:pt x="7" y="12"/>
                  </a:lnTo>
                  <a:lnTo>
                    <a:pt x="4" y="0"/>
                  </a:lnTo>
                  <a:close/>
                </a:path>
              </a:pathLst>
            </a:custGeom>
            <a:solidFill>
              <a:srgbClr val="0033CC"/>
            </a:solidFill>
            <a:ln w="3175">
              <a:solidFill>
                <a:srgbClr val="000000"/>
              </a:solidFill>
              <a:round/>
              <a:headEnd/>
              <a:tailEnd/>
            </a:ln>
          </p:spPr>
          <p:txBody>
            <a:bodyPr/>
            <a:lstStyle/>
            <a:p>
              <a:endParaRPr lang="en-US"/>
            </a:p>
          </p:txBody>
        </p:sp>
        <p:sp>
          <p:nvSpPr>
            <p:cNvPr id="41313" name="Freeform 4175"/>
            <p:cNvSpPr>
              <a:spLocks/>
            </p:cNvSpPr>
            <p:nvPr/>
          </p:nvSpPr>
          <p:spPr bwMode="auto">
            <a:xfrm>
              <a:off x="2927" y="1573"/>
              <a:ext cx="71" cy="77"/>
            </a:xfrm>
            <a:custGeom>
              <a:avLst/>
              <a:gdLst>
                <a:gd name="T0" fmla="*/ 4772 w 62"/>
                <a:gd name="T1" fmla="*/ 0 h 62"/>
                <a:gd name="T2" fmla="*/ 0 w 62"/>
                <a:gd name="T3" fmla="*/ 139259 h 62"/>
                <a:gd name="T4" fmla="*/ 0 w 62"/>
                <a:gd name="T5" fmla="*/ 139259 h 62"/>
                <a:gd name="T6" fmla="*/ 4772 w 62"/>
                <a:gd name="T7" fmla="*/ 266760 h 62"/>
                <a:gd name="T8" fmla="*/ 8206 w 62"/>
                <a:gd name="T9" fmla="*/ 436774 h 62"/>
                <a:gd name="T10" fmla="*/ 10429 w 62"/>
                <a:gd name="T11" fmla="*/ 626248 h 62"/>
                <a:gd name="T12" fmla="*/ 12323 w 62"/>
                <a:gd name="T13" fmla="*/ 836670 h 62"/>
                <a:gd name="T14" fmla="*/ 15733 w 62"/>
                <a:gd name="T15" fmla="*/ 836670 h 62"/>
                <a:gd name="T16" fmla="*/ 19189 w 62"/>
                <a:gd name="T17" fmla="*/ 861046 h 62"/>
                <a:gd name="T18" fmla="*/ 19189 w 62"/>
                <a:gd name="T19" fmla="*/ 748028 h 62"/>
                <a:gd name="T20" fmla="*/ 24271 w 62"/>
                <a:gd name="T21" fmla="*/ 593982 h 62"/>
                <a:gd name="T22" fmla="*/ 19189 w 62"/>
                <a:gd name="T23" fmla="*/ 471775 h 62"/>
                <a:gd name="T24" fmla="*/ 14633 w 62"/>
                <a:gd name="T25" fmla="*/ 331299 h 62"/>
                <a:gd name="T26" fmla="*/ 10911 w 62"/>
                <a:gd name="T27" fmla="*/ 172951 h 62"/>
                <a:gd name="T28" fmla="*/ 6488 w 62"/>
                <a:gd name="T29" fmla="*/ 41460 h 62"/>
                <a:gd name="T30" fmla="*/ 4772 w 62"/>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62"/>
                <a:gd name="T50" fmla="*/ 62 w 62"/>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62">
                  <a:moveTo>
                    <a:pt x="12" y="0"/>
                  </a:moveTo>
                  <a:lnTo>
                    <a:pt x="0" y="10"/>
                  </a:lnTo>
                  <a:lnTo>
                    <a:pt x="12" y="19"/>
                  </a:lnTo>
                  <a:lnTo>
                    <a:pt x="21" y="31"/>
                  </a:lnTo>
                  <a:lnTo>
                    <a:pt x="26" y="45"/>
                  </a:lnTo>
                  <a:lnTo>
                    <a:pt x="31" y="60"/>
                  </a:lnTo>
                  <a:lnTo>
                    <a:pt x="40" y="60"/>
                  </a:lnTo>
                  <a:lnTo>
                    <a:pt x="50" y="62"/>
                  </a:lnTo>
                  <a:lnTo>
                    <a:pt x="50" y="55"/>
                  </a:lnTo>
                  <a:lnTo>
                    <a:pt x="62" y="43"/>
                  </a:lnTo>
                  <a:lnTo>
                    <a:pt x="50" y="34"/>
                  </a:lnTo>
                  <a:lnTo>
                    <a:pt x="38" y="24"/>
                  </a:lnTo>
                  <a:lnTo>
                    <a:pt x="28" y="12"/>
                  </a:lnTo>
                  <a:lnTo>
                    <a:pt x="17" y="3"/>
                  </a:lnTo>
                  <a:lnTo>
                    <a:pt x="12" y="0"/>
                  </a:lnTo>
                  <a:close/>
                </a:path>
              </a:pathLst>
            </a:custGeom>
            <a:solidFill>
              <a:srgbClr val="0033CC"/>
            </a:solidFill>
            <a:ln w="3175">
              <a:solidFill>
                <a:srgbClr val="000000"/>
              </a:solidFill>
              <a:round/>
              <a:headEnd/>
              <a:tailEnd/>
            </a:ln>
          </p:spPr>
          <p:txBody>
            <a:bodyPr/>
            <a:lstStyle/>
            <a:p>
              <a:endParaRPr lang="en-US"/>
            </a:p>
          </p:txBody>
        </p:sp>
        <p:sp>
          <p:nvSpPr>
            <p:cNvPr id="41314" name="Freeform 4176"/>
            <p:cNvSpPr>
              <a:spLocks/>
            </p:cNvSpPr>
            <p:nvPr/>
          </p:nvSpPr>
          <p:spPr bwMode="auto">
            <a:xfrm>
              <a:off x="2586" y="1126"/>
              <a:ext cx="320" cy="251"/>
            </a:xfrm>
            <a:custGeom>
              <a:avLst/>
              <a:gdLst>
                <a:gd name="T0" fmla="*/ 23400 w 286"/>
                <a:gd name="T1" fmla="*/ 297640 h 203"/>
                <a:gd name="T2" fmla="*/ 22171 w 286"/>
                <a:gd name="T3" fmla="*/ 261045 h 203"/>
                <a:gd name="T4" fmla="*/ 21923 w 286"/>
                <a:gd name="T5" fmla="*/ 297640 h 203"/>
                <a:gd name="T6" fmla="*/ 20198 w 286"/>
                <a:gd name="T7" fmla="*/ 297640 h 203"/>
                <a:gd name="T8" fmla="*/ 19683 w 286"/>
                <a:gd name="T9" fmla="*/ 399090 h 203"/>
                <a:gd name="T10" fmla="*/ 19168 w 286"/>
                <a:gd name="T11" fmla="*/ 477335 h 203"/>
                <a:gd name="T12" fmla="*/ 17592 w 286"/>
                <a:gd name="T13" fmla="*/ 512314 h 203"/>
                <a:gd name="T14" fmla="*/ 16198 w 286"/>
                <a:gd name="T15" fmla="*/ 512314 h 203"/>
                <a:gd name="T16" fmla="*/ 16198 w 286"/>
                <a:gd name="T17" fmla="*/ 590202 h 203"/>
                <a:gd name="T18" fmla="*/ 15311 w 286"/>
                <a:gd name="T19" fmla="*/ 652131 h 203"/>
                <a:gd name="T20" fmla="*/ 13988 w 286"/>
                <a:gd name="T21" fmla="*/ 729757 h 203"/>
                <a:gd name="T22" fmla="*/ 12888 w 286"/>
                <a:gd name="T23" fmla="*/ 819854 h 203"/>
                <a:gd name="T24" fmla="*/ 11946 w 286"/>
                <a:gd name="T25" fmla="*/ 912046 h 203"/>
                <a:gd name="T26" fmla="*/ 12230 w 286"/>
                <a:gd name="T27" fmla="*/ 1013711 h 203"/>
                <a:gd name="T28" fmla="*/ 10677 w 286"/>
                <a:gd name="T29" fmla="*/ 1127702 h 203"/>
                <a:gd name="T30" fmla="*/ 8256 w 286"/>
                <a:gd name="T31" fmla="*/ 1239402 h 203"/>
                <a:gd name="T32" fmla="*/ 9577 w 286"/>
                <a:gd name="T33" fmla="*/ 1253406 h 203"/>
                <a:gd name="T34" fmla="*/ 8529 w 286"/>
                <a:gd name="T35" fmla="*/ 1318624 h 203"/>
                <a:gd name="T36" fmla="*/ 6595 w 286"/>
                <a:gd name="T37" fmla="*/ 1318624 h 203"/>
                <a:gd name="T38" fmla="*/ 5572 w 286"/>
                <a:gd name="T39" fmla="*/ 1426056 h 203"/>
                <a:gd name="T40" fmla="*/ 3394 w 286"/>
                <a:gd name="T41" fmla="*/ 1426056 h 203"/>
                <a:gd name="T42" fmla="*/ 4646 w 286"/>
                <a:gd name="T43" fmla="*/ 1444329 h 203"/>
                <a:gd name="T44" fmla="*/ 3394 w 286"/>
                <a:gd name="T45" fmla="*/ 1549778 h 203"/>
                <a:gd name="T46" fmla="*/ 2267 w 286"/>
                <a:gd name="T47" fmla="*/ 1549778 h 203"/>
                <a:gd name="T48" fmla="*/ 737 w 286"/>
                <a:gd name="T49" fmla="*/ 1582174 h 203"/>
                <a:gd name="T50" fmla="*/ 2267 w 286"/>
                <a:gd name="T51" fmla="*/ 1630656 h 203"/>
                <a:gd name="T52" fmla="*/ 2 w 286"/>
                <a:gd name="T53" fmla="*/ 1724050 h 203"/>
                <a:gd name="T54" fmla="*/ 2267 w 286"/>
                <a:gd name="T55" fmla="*/ 1724050 h 203"/>
                <a:gd name="T56" fmla="*/ 3899 w 286"/>
                <a:gd name="T57" fmla="*/ 1780934 h 203"/>
                <a:gd name="T58" fmla="*/ 0 w 286"/>
                <a:gd name="T59" fmla="*/ 1780934 h 203"/>
                <a:gd name="T60" fmla="*/ 0 w 286"/>
                <a:gd name="T61" fmla="*/ 1830637 h 203"/>
                <a:gd name="T62" fmla="*/ 2 w 286"/>
                <a:gd name="T63" fmla="*/ 1913111 h 203"/>
                <a:gd name="T64" fmla="*/ 2267 w 286"/>
                <a:gd name="T65" fmla="*/ 1880514 h 203"/>
                <a:gd name="T66" fmla="*/ 2267 w 286"/>
                <a:gd name="T67" fmla="*/ 1880514 h 203"/>
                <a:gd name="T68" fmla="*/ 737 w 286"/>
                <a:gd name="T69" fmla="*/ 2034264 h 203"/>
                <a:gd name="T70" fmla="*/ 1988 w 286"/>
                <a:gd name="T71" fmla="*/ 2034264 h 203"/>
                <a:gd name="T72" fmla="*/ 1156 w 286"/>
                <a:gd name="T73" fmla="*/ 2143697 h 203"/>
                <a:gd name="T74" fmla="*/ 5318 w 286"/>
                <a:gd name="T75" fmla="*/ 2306163 h 203"/>
                <a:gd name="T76" fmla="*/ 9577 w 286"/>
                <a:gd name="T77" fmla="*/ 2015934 h 203"/>
                <a:gd name="T78" fmla="*/ 11300 w 286"/>
                <a:gd name="T79" fmla="*/ 2143697 h 203"/>
                <a:gd name="T80" fmla="*/ 12888 w 286"/>
                <a:gd name="T81" fmla="*/ 1780934 h 203"/>
                <a:gd name="T82" fmla="*/ 11946 w 286"/>
                <a:gd name="T83" fmla="*/ 1444329 h 203"/>
                <a:gd name="T84" fmla="*/ 15311 w 286"/>
                <a:gd name="T85" fmla="*/ 1196748 h 203"/>
                <a:gd name="T86" fmla="*/ 15311 w 286"/>
                <a:gd name="T87" fmla="*/ 860161 h 203"/>
                <a:gd name="T88" fmla="*/ 18124 w 286"/>
                <a:gd name="T89" fmla="*/ 535394 h 203"/>
                <a:gd name="T90" fmla="*/ 23523 w 286"/>
                <a:gd name="T91" fmla="*/ 433008 h 203"/>
                <a:gd name="T92" fmla="*/ 25286 w 286"/>
                <a:gd name="T93" fmla="*/ 297640 h 203"/>
                <a:gd name="T94" fmla="*/ 31056 w 286"/>
                <a:gd name="T95" fmla="*/ 399090 h 203"/>
                <a:gd name="T96" fmla="*/ 34748 w 286"/>
                <a:gd name="T97" fmla="*/ 157456 h 203"/>
                <a:gd name="T98" fmla="*/ 39033 w 286"/>
                <a:gd name="T99" fmla="*/ 261045 h 203"/>
                <a:gd name="T100" fmla="*/ 39269 w 286"/>
                <a:gd name="T101" fmla="*/ 211124 h 203"/>
                <a:gd name="T102" fmla="*/ 40160 w 286"/>
                <a:gd name="T103" fmla="*/ 138097 h 203"/>
                <a:gd name="T104" fmla="*/ 36112 w 286"/>
                <a:gd name="T105" fmla="*/ 83296 h 203"/>
                <a:gd name="T106" fmla="*/ 35543 w 286"/>
                <a:gd name="T107" fmla="*/ 83296 h 203"/>
                <a:gd name="T108" fmla="*/ 34190 w 286"/>
                <a:gd name="T109" fmla="*/ 2 h 203"/>
                <a:gd name="T110" fmla="*/ 30557 w 286"/>
                <a:gd name="T111" fmla="*/ 157456 h 203"/>
                <a:gd name="T112" fmla="*/ 29830 w 286"/>
                <a:gd name="T113" fmla="*/ 2 h 203"/>
                <a:gd name="T114" fmla="*/ 26950 w 286"/>
                <a:gd name="T115" fmla="*/ 157456 h 203"/>
                <a:gd name="T116" fmla="*/ 26224 w 286"/>
                <a:gd name="T117" fmla="*/ 157456 h 203"/>
                <a:gd name="T118" fmla="*/ 23828 w 286"/>
                <a:gd name="T119" fmla="*/ 240721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6"/>
                <a:gd name="T181" fmla="*/ 0 h 203"/>
                <a:gd name="T182" fmla="*/ 286 w 286"/>
                <a:gd name="T183" fmla="*/ 203 h 2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6" h="203">
                  <a:moveTo>
                    <a:pt x="170" y="21"/>
                  </a:moveTo>
                  <a:lnTo>
                    <a:pt x="170" y="21"/>
                  </a:lnTo>
                  <a:lnTo>
                    <a:pt x="166" y="26"/>
                  </a:lnTo>
                  <a:lnTo>
                    <a:pt x="166" y="16"/>
                  </a:lnTo>
                  <a:lnTo>
                    <a:pt x="163" y="21"/>
                  </a:lnTo>
                  <a:lnTo>
                    <a:pt x="158" y="23"/>
                  </a:lnTo>
                  <a:lnTo>
                    <a:pt x="158" y="19"/>
                  </a:lnTo>
                  <a:lnTo>
                    <a:pt x="156" y="21"/>
                  </a:lnTo>
                  <a:lnTo>
                    <a:pt x="156" y="26"/>
                  </a:lnTo>
                  <a:lnTo>
                    <a:pt x="147" y="23"/>
                  </a:lnTo>
                  <a:lnTo>
                    <a:pt x="149" y="26"/>
                  </a:lnTo>
                  <a:lnTo>
                    <a:pt x="144" y="26"/>
                  </a:lnTo>
                  <a:lnTo>
                    <a:pt x="140" y="31"/>
                  </a:lnTo>
                  <a:lnTo>
                    <a:pt x="140" y="33"/>
                  </a:lnTo>
                  <a:lnTo>
                    <a:pt x="140" y="35"/>
                  </a:lnTo>
                  <a:lnTo>
                    <a:pt x="125" y="38"/>
                  </a:lnTo>
                  <a:lnTo>
                    <a:pt x="140" y="40"/>
                  </a:lnTo>
                  <a:lnTo>
                    <a:pt x="137" y="42"/>
                  </a:lnTo>
                  <a:lnTo>
                    <a:pt x="128" y="42"/>
                  </a:lnTo>
                  <a:lnTo>
                    <a:pt x="125" y="45"/>
                  </a:lnTo>
                  <a:lnTo>
                    <a:pt x="123" y="47"/>
                  </a:lnTo>
                  <a:lnTo>
                    <a:pt x="121" y="45"/>
                  </a:lnTo>
                  <a:lnTo>
                    <a:pt x="116" y="45"/>
                  </a:lnTo>
                  <a:lnTo>
                    <a:pt x="109" y="52"/>
                  </a:lnTo>
                  <a:lnTo>
                    <a:pt x="121" y="49"/>
                  </a:lnTo>
                  <a:lnTo>
                    <a:pt x="116" y="52"/>
                  </a:lnTo>
                  <a:lnTo>
                    <a:pt x="118" y="54"/>
                  </a:lnTo>
                  <a:lnTo>
                    <a:pt x="109" y="54"/>
                  </a:lnTo>
                  <a:lnTo>
                    <a:pt x="109" y="57"/>
                  </a:lnTo>
                  <a:lnTo>
                    <a:pt x="118" y="61"/>
                  </a:lnTo>
                  <a:lnTo>
                    <a:pt x="109" y="61"/>
                  </a:lnTo>
                  <a:lnTo>
                    <a:pt x="99" y="64"/>
                  </a:lnTo>
                  <a:lnTo>
                    <a:pt x="92" y="68"/>
                  </a:lnTo>
                  <a:lnTo>
                    <a:pt x="90" y="73"/>
                  </a:lnTo>
                  <a:lnTo>
                    <a:pt x="92" y="73"/>
                  </a:lnTo>
                  <a:lnTo>
                    <a:pt x="99" y="73"/>
                  </a:lnTo>
                  <a:lnTo>
                    <a:pt x="90" y="78"/>
                  </a:lnTo>
                  <a:lnTo>
                    <a:pt x="85" y="80"/>
                  </a:lnTo>
                  <a:lnTo>
                    <a:pt x="87" y="85"/>
                  </a:lnTo>
                  <a:lnTo>
                    <a:pt x="87" y="87"/>
                  </a:lnTo>
                  <a:lnTo>
                    <a:pt x="87" y="90"/>
                  </a:lnTo>
                  <a:lnTo>
                    <a:pt x="76" y="94"/>
                  </a:lnTo>
                  <a:lnTo>
                    <a:pt x="80" y="92"/>
                  </a:lnTo>
                  <a:lnTo>
                    <a:pt x="76" y="99"/>
                  </a:lnTo>
                  <a:lnTo>
                    <a:pt x="71" y="101"/>
                  </a:lnTo>
                  <a:lnTo>
                    <a:pt x="66" y="101"/>
                  </a:lnTo>
                  <a:lnTo>
                    <a:pt x="59" y="109"/>
                  </a:lnTo>
                  <a:lnTo>
                    <a:pt x="57" y="113"/>
                  </a:lnTo>
                  <a:lnTo>
                    <a:pt x="61" y="116"/>
                  </a:lnTo>
                  <a:lnTo>
                    <a:pt x="69" y="111"/>
                  </a:lnTo>
                  <a:lnTo>
                    <a:pt x="73" y="109"/>
                  </a:lnTo>
                  <a:lnTo>
                    <a:pt x="73" y="113"/>
                  </a:lnTo>
                  <a:lnTo>
                    <a:pt x="61" y="116"/>
                  </a:lnTo>
                  <a:lnTo>
                    <a:pt x="57" y="116"/>
                  </a:lnTo>
                  <a:lnTo>
                    <a:pt x="50" y="116"/>
                  </a:lnTo>
                  <a:lnTo>
                    <a:pt x="47" y="116"/>
                  </a:lnTo>
                  <a:lnTo>
                    <a:pt x="40" y="120"/>
                  </a:lnTo>
                  <a:lnTo>
                    <a:pt x="38" y="125"/>
                  </a:lnTo>
                  <a:lnTo>
                    <a:pt x="40" y="125"/>
                  </a:lnTo>
                  <a:lnTo>
                    <a:pt x="35" y="125"/>
                  </a:lnTo>
                  <a:lnTo>
                    <a:pt x="40" y="127"/>
                  </a:lnTo>
                  <a:lnTo>
                    <a:pt x="24" y="125"/>
                  </a:lnTo>
                  <a:lnTo>
                    <a:pt x="21" y="127"/>
                  </a:lnTo>
                  <a:lnTo>
                    <a:pt x="28" y="127"/>
                  </a:lnTo>
                  <a:lnTo>
                    <a:pt x="33" y="127"/>
                  </a:lnTo>
                  <a:lnTo>
                    <a:pt x="26" y="130"/>
                  </a:lnTo>
                  <a:lnTo>
                    <a:pt x="17" y="132"/>
                  </a:lnTo>
                  <a:lnTo>
                    <a:pt x="24" y="137"/>
                  </a:lnTo>
                  <a:lnTo>
                    <a:pt x="17" y="132"/>
                  </a:lnTo>
                  <a:lnTo>
                    <a:pt x="17" y="137"/>
                  </a:lnTo>
                  <a:lnTo>
                    <a:pt x="9" y="137"/>
                  </a:lnTo>
                  <a:lnTo>
                    <a:pt x="9" y="139"/>
                  </a:lnTo>
                  <a:lnTo>
                    <a:pt x="5" y="139"/>
                  </a:lnTo>
                  <a:lnTo>
                    <a:pt x="0" y="139"/>
                  </a:lnTo>
                  <a:lnTo>
                    <a:pt x="0" y="142"/>
                  </a:lnTo>
                  <a:lnTo>
                    <a:pt x="17" y="144"/>
                  </a:lnTo>
                  <a:lnTo>
                    <a:pt x="0" y="144"/>
                  </a:lnTo>
                  <a:lnTo>
                    <a:pt x="5" y="149"/>
                  </a:lnTo>
                  <a:lnTo>
                    <a:pt x="2" y="151"/>
                  </a:lnTo>
                  <a:lnTo>
                    <a:pt x="2" y="153"/>
                  </a:lnTo>
                  <a:lnTo>
                    <a:pt x="17" y="151"/>
                  </a:lnTo>
                  <a:lnTo>
                    <a:pt x="26" y="151"/>
                  </a:lnTo>
                  <a:lnTo>
                    <a:pt x="28" y="151"/>
                  </a:lnTo>
                  <a:lnTo>
                    <a:pt x="28" y="156"/>
                  </a:lnTo>
                  <a:lnTo>
                    <a:pt x="26" y="156"/>
                  </a:lnTo>
                  <a:lnTo>
                    <a:pt x="17" y="156"/>
                  </a:lnTo>
                  <a:lnTo>
                    <a:pt x="0" y="156"/>
                  </a:lnTo>
                  <a:lnTo>
                    <a:pt x="2" y="161"/>
                  </a:lnTo>
                  <a:lnTo>
                    <a:pt x="0" y="161"/>
                  </a:lnTo>
                  <a:lnTo>
                    <a:pt x="7" y="163"/>
                  </a:lnTo>
                  <a:lnTo>
                    <a:pt x="5" y="165"/>
                  </a:lnTo>
                  <a:lnTo>
                    <a:pt x="2" y="168"/>
                  </a:lnTo>
                  <a:lnTo>
                    <a:pt x="7" y="168"/>
                  </a:lnTo>
                  <a:lnTo>
                    <a:pt x="9" y="172"/>
                  </a:lnTo>
                  <a:lnTo>
                    <a:pt x="17" y="165"/>
                  </a:lnTo>
                  <a:lnTo>
                    <a:pt x="21" y="163"/>
                  </a:lnTo>
                  <a:lnTo>
                    <a:pt x="17" y="170"/>
                  </a:lnTo>
                  <a:lnTo>
                    <a:pt x="17" y="165"/>
                  </a:lnTo>
                  <a:lnTo>
                    <a:pt x="12" y="175"/>
                  </a:lnTo>
                  <a:lnTo>
                    <a:pt x="14" y="175"/>
                  </a:lnTo>
                  <a:lnTo>
                    <a:pt x="5" y="179"/>
                  </a:lnTo>
                  <a:lnTo>
                    <a:pt x="5" y="184"/>
                  </a:lnTo>
                  <a:lnTo>
                    <a:pt x="9" y="182"/>
                  </a:lnTo>
                  <a:lnTo>
                    <a:pt x="14" y="179"/>
                  </a:lnTo>
                  <a:lnTo>
                    <a:pt x="17" y="184"/>
                  </a:lnTo>
                  <a:lnTo>
                    <a:pt x="14" y="189"/>
                  </a:lnTo>
                  <a:lnTo>
                    <a:pt x="9" y="189"/>
                  </a:lnTo>
                  <a:lnTo>
                    <a:pt x="9" y="198"/>
                  </a:lnTo>
                  <a:lnTo>
                    <a:pt x="21" y="203"/>
                  </a:lnTo>
                  <a:lnTo>
                    <a:pt x="38" y="203"/>
                  </a:lnTo>
                  <a:lnTo>
                    <a:pt x="59" y="187"/>
                  </a:lnTo>
                  <a:lnTo>
                    <a:pt x="69" y="187"/>
                  </a:lnTo>
                  <a:lnTo>
                    <a:pt x="69" y="177"/>
                  </a:lnTo>
                  <a:lnTo>
                    <a:pt x="73" y="175"/>
                  </a:lnTo>
                  <a:lnTo>
                    <a:pt x="76" y="187"/>
                  </a:lnTo>
                  <a:lnTo>
                    <a:pt x="80" y="189"/>
                  </a:lnTo>
                  <a:lnTo>
                    <a:pt x="90" y="175"/>
                  </a:lnTo>
                  <a:lnTo>
                    <a:pt x="92" y="161"/>
                  </a:lnTo>
                  <a:lnTo>
                    <a:pt x="92" y="156"/>
                  </a:lnTo>
                  <a:lnTo>
                    <a:pt x="97" y="151"/>
                  </a:lnTo>
                  <a:lnTo>
                    <a:pt x="87" y="144"/>
                  </a:lnTo>
                  <a:lnTo>
                    <a:pt x="85" y="127"/>
                  </a:lnTo>
                  <a:lnTo>
                    <a:pt x="85" y="113"/>
                  </a:lnTo>
                  <a:lnTo>
                    <a:pt x="97" y="106"/>
                  </a:lnTo>
                  <a:lnTo>
                    <a:pt x="109" y="104"/>
                  </a:lnTo>
                  <a:lnTo>
                    <a:pt x="99" y="99"/>
                  </a:lnTo>
                  <a:lnTo>
                    <a:pt x="111" y="80"/>
                  </a:lnTo>
                  <a:lnTo>
                    <a:pt x="109" y="75"/>
                  </a:lnTo>
                  <a:lnTo>
                    <a:pt x="121" y="73"/>
                  </a:lnTo>
                  <a:lnTo>
                    <a:pt x="123" y="64"/>
                  </a:lnTo>
                  <a:lnTo>
                    <a:pt x="130" y="47"/>
                  </a:lnTo>
                  <a:lnTo>
                    <a:pt x="147" y="42"/>
                  </a:lnTo>
                  <a:lnTo>
                    <a:pt x="147" y="38"/>
                  </a:lnTo>
                  <a:lnTo>
                    <a:pt x="168" y="38"/>
                  </a:lnTo>
                  <a:lnTo>
                    <a:pt x="168" y="31"/>
                  </a:lnTo>
                  <a:lnTo>
                    <a:pt x="173" y="31"/>
                  </a:lnTo>
                  <a:lnTo>
                    <a:pt x="180" y="26"/>
                  </a:lnTo>
                  <a:lnTo>
                    <a:pt x="194" y="33"/>
                  </a:lnTo>
                  <a:lnTo>
                    <a:pt x="206" y="35"/>
                  </a:lnTo>
                  <a:lnTo>
                    <a:pt x="222" y="35"/>
                  </a:lnTo>
                  <a:lnTo>
                    <a:pt x="227" y="33"/>
                  </a:lnTo>
                  <a:lnTo>
                    <a:pt x="232" y="21"/>
                  </a:lnTo>
                  <a:lnTo>
                    <a:pt x="248" y="14"/>
                  </a:lnTo>
                  <a:lnTo>
                    <a:pt x="267" y="21"/>
                  </a:lnTo>
                  <a:lnTo>
                    <a:pt x="267" y="31"/>
                  </a:lnTo>
                  <a:lnTo>
                    <a:pt x="279" y="23"/>
                  </a:lnTo>
                  <a:lnTo>
                    <a:pt x="286" y="21"/>
                  </a:lnTo>
                  <a:lnTo>
                    <a:pt x="286" y="19"/>
                  </a:lnTo>
                  <a:lnTo>
                    <a:pt x="281" y="19"/>
                  </a:lnTo>
                  <a:lnTo>
                    <a:pt x="274" y="19"/>
                  </a:lnTo>
                  <a:lnTo>
                    <a:pt x="265" y="14"/>
                  </a:lnTo>
                  <a:lnTo>
                    <a:pt x="286" y="12"/>
                  </a:lnTo>
                  <a:lnTo>
                    <a:pt x="277" y="7"/>
                  </a:lnTo>
                  <a:lnTo>
                    <a:pt x="265" y="5"/>
                  </a:lnTo>
                  <a:lnTo>
                    <a:pt x="258" y="7"/>
                  </a:lnTo>
                  <a:lnTo>
                    <a:pt x="255" y="14"/>
                  </a:lnTo>
                  <a:lnTo>
                    <a:pt x="253" y="9"/>
                  </a:lnTo>
                  <a:lnTo>
                    <a:pt x="253" y="7"/>
                  </a:lnTo>
                  <a:lnTo>
                    <a:pt x="251" y="7"/>
                  </a:lnTo>
                  <a:lnTo>
                    <a:pt x="251" y="0"/>
                  </a:lnTo>
                  <a:lnTo>
                    <a:pt x="244" y="2"/>
                  </a:lnTo>
                  <a:lnTo>
                    <a:pt x="237" y="9"/>
                  </a:lnTo>
                  <a:lnTo>
                    <a:pt x="232" y="2"/>
                  </a:lnTo>
                  <a:lnTo>
                    <a:pt x="218" y="14"/>
                  </a:lnTo>
                  <a:lnTo>
                    <a:pt x="225" y="5"/>
                  </a:lnTo>
                  <a:lnTo>
                    <a:pt x="220" y="2"/>
                  </a:lnTo>
                  <a:lnTo>
                    <a:pt x="213" y="2"/>
                  </a:lnTo>
                  <a:lnTo>
                    <a:pt x="210" y="7"/>
                  </a:lnTo>
                  <a:lnTo>
                    <a:pt x="199" y="14"/>
                  </a:lnTo>
                  <a:lnTo>
                    <a:pt x="192" y="14"/>
                  </a:lnTo>
                  <a:lnTo>
                    <a:pt x="192" y="12"/>
                  </a:lnTo>
                  <a:lnTo>
                    <a:pt x="180" y="14"/>
                  </a:lnTo>
                  <a:lnTo>
                    <a:pt x="187" y="14"/>
                  </a:lnTo>
                  <a:lnTo>
                    <a:pt x="184" y="19"/>
                  </a:lnTo>
                  <a:lnTo>
                    <a:pt x="177" y="19"/>
                  </a:lnTo>
                  <a:lnTo>
                    <a:pt x="170" y="21"/>
                  </a:lnTo>
                  <a:close/>
                </a:path>
              </a:pathLst>
            </a:custGeom>
            <a:solidFill>
              <a:srgbClr val="0033CC"/>
            </a:solidFill>
            <a:ln w="3175">
              <a:solidFill>
                <a:srgbClr val="000000"/>
              </a:solidFill>
              <a:round/>
              <a:headEnd/>
              <a:tailEnd/>
            </a:ln>
          </p:spPr>
          <p:txBody>
            <a:bodyPr/>
            <a:lstStyle/>
            <a:p>
              <a:endParaRPr lang="en-US"/>
            </a:p>
          </p:txBody>
        </p:sp>
        <p:sp>
          <p:nvSpPr>
            <p:cNvPr id="41315" name="Freeform 4177"/>
            <p:cNvSpPr>
              <a:spLocks/>
            </p:cNvSpPr>
            <p:nvPr/>
          </p:nvSpPr>
          <p:spPr bwMode="auto">
            <a:xfrm>
              <a:off x="2637" y="973"/>
              <a:ext cx="119" cy="59"/>
            </a:xfrm>
            <a:custGeom>
              <a:avLst/>
              <a:gdLst>
                <a:gd name="T0" fmla="*/ 4276 w 106"/>
                <a:gd name="T1" fmla="*/ 112693 h 47"/>
                <a:gd name="T2" fmla="*/ 1940 w 106"/>
                <a:gd name="T3" fmla="*/ 112693 h 47"/>
                <a:gd name="T4" fmla="*/ 0 w 106"/>
                <a:gd name="T5" fmla="*/ 112693 h 47"/>
                <a:gd name="T6" fmla="*/ 2 w 106"/>
                <a:gd name="T7" fmla="*/ 268702 h 47"/>
                <a:gd name="T8" fmla="*/ 1940 w 106"/>
                <a:gd name="T9" fmla="*/ 198281 h 47"/>
                <a:gd name="T10" fmla="*/ 1940 w 106"/>
                <a:gd name="T11" fmla="*/ 312456 h 47"/>
                <a:gd name="T12" fmla="*/ 863 w 106"/>
                <a:gd name="T13" fmla="*/ 312456 h 47"/>
                <a:gd name="T14" fmla="*/ 2529 w 106"/>
                <a:gd name="T15" fmla="*/ 423428 h 47"/>
                <a:gd name="T16" fmla="*/ 4510 w 106"/>
                <a:gd name="T17" fmla="*/ 531537 h 47"/>
                <a:gd name="T18" fmla="*/ 5684 w 106"/>
                <a:gd name="T19" fmla="*/ 452264 h 47"/>
                <a:gd name="T20" fmla="*/ 6792 w 106"/>
                <a:gd name="T21" fmla="*/ 351292 h 47"/>
                <a:gd name="T22" fmla="*/ 7411 w 106"/>
                <a:gd name="T23" fmla="*/ 423428 h 47"/>
                <a:gd name="T24" fmla="*/ 9340 w 106"/>
                <a:gd name="T25" fmla="*/ 351292 h 47"/>
                <a:gd name="T26" fmla="*/ 9542 w 106"/>
                <a:gd name="T27" fmla="*/ 452264 h 47"/>
                <a:gd name="T28" fmla="*/ 5389 w 106"/>
                <a:gd name="T29" fmla="*/ 567736 h 47"/>
                <a:gd name="T30" fmla="*/ 5063 w 106"/>
                <a:gd name="T31" fmla="*/ 617897 h 47"/>
                <a:gd name="T32" fmla="*/ 9542 w 106"/>
                <a:gd name="T33" fmla="*/ 617897 h 47"/>
                <a:gd name="T34" fmla="*/ 7625 w 106"/>
                <a:gd name="T35" fmla="*/ 694915 h 47"/>
                <a:gd name="T36" fmla="*/ 8729 w 106"/>
                <a:gd name="T37" fmla="*/ 712690 h 47"/>
                <a:gd name="T38" fmla="*/ 5684 w 106"/>
                <a:gd name="T39" fmla="*/ 775658 h 47"/>
                <a:gd name="T40" fmla="*/ 8729 w 106"/>
                <a:gd name="T41" fmla="*/ 884326 h 47"/>
                <a:gd name="T42" fmla="*/ 10485 w 106"/>
                <a:gd name="T43" fmla="*/ 1043189 h 47"/>
                <a:gd name="T44" fmla="*/ 10712 w 106"/>
                <a:gd name="T45" fmla="*/ 938703 h 47"/>
                <a:gd name="T46" fmla="*/ 12351 w 106"/>
                <a:gd name="T47" fmla="*/ 712690 h 47"/>
                <a:gd name="T48" fmla="*/ 13061 w 106"/>
                <a:gd name="T49" fmla="*/ 567736 h 47"/>
                <a:gd name="T50" fmla="*/ 13501 w 106"/>
                <a:gd name="T51" fmla="*/ 531537 h 47"/>
                <a:gd name="T52" fmla="*/ 17137 w 106"/>
                <a:gd name="T53" fmla="*/ 351292 h 47"/>
                <a:gd name="T54" fmla="*/ 12755 w 106"/>
                <a:gd name="T55" fmla="*/ 268702 h 47"/>
                <a:gd name="T56" fmla="*/ 12351 w 106"/>
                <a:gd name="T57" fmla="*/ 157953 h 47"/>
                <a:gd name="T58" fmla="*/ 11002 w 106"/>
                <a:gd name="T59" fmla="*/ 157953 h 47"/>
                <a:gd name="T60" fmla="*/ 10712 w 106"/>
                <a:gd name="T61" fmla="*/ 112693 h 47"/>
                <a:gd name="T62" fmla="*/ 8729 w 106"/>
                <a:gd name="T63" fmla="*/ 0 h 47"/>
                <a:gd name="T64" fmla="*/ 8729 w 106"/>
                <a:gd name="T65" fmla="*/ 312456 h 47"/>
                <a:gd name="T66" fmla="*/ 6169 w 106"/>
                <a:gd name="T67" fmla="*/ 56968 h 47"/>
                <a:gd name="T68" fmla="*/ 5063 w 106"/>
                <a:gd name="T69" fmla="*/ 157953 h 47"/>
                <a:gd name="T70" fmla="*/ 3884 w 106"/>
                <a:gd name="T71" fmla="*/ 157953 h 47"/>
                <a:gd name="T72" fmla="*/ 4276 w 106"/>
                <a:gd name="T73" fmla="*/ 112693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6"/>
                <a:gd name="T112" fmla="*/ 0 h 47"/>
                <a:gd name="T113" fmla="*/ 106 w 106"/>
                <a:gd name="T114" fmla="*/ 47 h 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6" h="47">
                  <a:moveTo>
                    <a:pt x="26" y="5"/>
                  </a:moveTo>
                  <a:lnTo>
                    <a:pt x="12" y="5"/>
                  </a:lnTo>
                  <a:lnTo>
                    <a:pt x="0" y="5"/>
                  </a:lnTo>
                  <a:lnTo>
                    <a:pt x="2" y="12"/>
                  </a:lnTo>
                  <a:lnTo>
                    <a:pt x="12" y="9"/>
                  </a:lnTo>
                  <a:lnTo>
                    <a:pt x="12" y="14"/>
                  </a:lnTo>
                  <a:lnTo>
                    <a:pt x="5" y="14"/>
                  </a:lnTo>
                  <a:lnTo>
                    <a:pt x="16" y="19"/>
                  </a:lnTo>
                  <a:lnTo>
                    <a:pt x="28" y="24"/>
                  </a:lnTo>
                  <a:lnTo>
                    <a:pt x="35" y="21"/>
                  </a:lnTo>
                  <a:lnTo>
                    <a:pt x="42" y="16"/>
                  </a:lnTo>
                  <a:lnTo>
                    <a:pt x="45" y="19"/>
                  </a:lnTo>
                  <a:lnTo>
                    <a:pt x="57" y="16"/>
                  </a:lnTo>
                  <a:lnTo>
                    <a:pt x="59" y="21"/>
                  </a:lnTo>
                  <a:lnTo>
                    <a:pt x="33" y="26"/>
                  </a:lnTo>
                  <a:lnTo>
                    <a:pt x="31" y="28"/>
                  </a:lnTo>
                  <a:lnTo>
                    <a:pt x="59" y="28"/>
                  </a:lnTo>
                  <a:lnTo>
                    <a:pt x="47" y="31"/>
                  </a:lnTo>
                  <a:lnTo>
                    <a:pt x="54" y="33"/>
                  </a:lnTo>
                  <a:lnTo>
                    <a:pt x="35" y="35"/>
                  </a:lnTo>
                  <a:lnTo>
                    <a:pt x="54" y="40"/>
                  </a:lnTo>
                  <a:lnTo>
                    <a:pt x="64" y="47"/>
                  </a:lnTo>
                  <a:lnTo>
                    <a:pt x="66" y="42"/>
                  </a:lnTo>
                  <a:lnTo>
                    <a:pt x="76" y="33"/>
                  </a:lnTo>
                  <a:lnTo>
                    <a:pt x="80" y="26"/>
                  </a:lnTo>
                  <a:lnTo>
                    <a:pt x="83" y="24"/>
                  </a:lnTo>
                  <a:lnTo>
                    <a:pt x="106" y="16"/>
                  </a:lnTo>
                  <a:lnTo>
                    <a:pt x="78" y="12"/>
                  </a:lnTo>
                  <a:lnTo>
                    <a:pt x="76" y="7"/>
                  </a:lnTo>
                  <a:lnTo>
                    <a:pt x="68" y="7"/>
                  </a:lnTo>
                  <a:lnTo>
                    <a:pt x="66" y="5"/>
                  </a:lnTo>
                  <a:lnTo>
                    <a:pt x="54" y="0"/>
                  </a:lnTo>
                  <a:lnTo>
                    <a:pt x="54" y="14"/>
                  </a:lnTo>
                  <a:lnTo>
                    <a:pt x="38" y="2"/>
                  </a:lnTo>
                  <a:lnTo>
                    <a:pt x="31" y="7"/>
                  </a:lnTo>
                  <a:lnTo>
                    <a:pt x="24" y="7"/>
                  </a:lnTo>
                  <a:lnTo>
                    <a:pt x="26" y="5"/>
                  </a:lnTo>
                  <a:close/>
                </a:path>
              </a:pathLst>
            </a:custGeom>
            <a:solidFill>
              <a:srgbClr val="E1E1E1"/>
            </a:solidFill>
            <a:ln w="3175">
              <a:solidFill>
                <a:srgbClr val="000000"/>
              </a:solidFill>
              <a:round/>
              <a:headEnd/>
              <a:tailEnd/>
            </a:ln>
          </p:spPr>
          <p:txBody>
            <a:bodyPr/>
            <a:lstStyle/>
            <a:p>
              <a:endParaRPr lang="en-US"/>
            </a:p>
          </p:txBody>
        </p:sp>
        <p:sp>
          <p:nvSpPr>
            <p:cNvPr id="41316" name="Freeform 4178"/>
            <p:cNvSpPr>
              <a:spLocks/>
            </p:cNvSpPr>
            <p:nvPr/>
          </p:nvSpPr>
          <p:spPr bwMode="auto">
            <a:xfrm>
              <a:off x="2716" y="967"/>
              <a:ext cx="97" cy="18"/>
            </a:xfrm>
            <a:custGeom>
              <a:avLst/>
              <a:gdLst>
                <a:gd name="T0" fmla="*/ 4465 w 87"/>
                <a:gd name="T1" fmla="*/ 303540 h 14"/>
                <a:gd name="T2" fmla="*/ 1785 w 87"/>
                <a:gd name="T3" fmla="*/ 142818 h 14"/>
                <a:gd name="T4" fmla="*/ 833 w 87"/>
                <a:gd name="T5" fmla="*/ 303540 h 14"/>
                <a:gd name="T6" fmla="*/ 0 w 87"/>
                <a:gd name="T7" fmla="*/ 303540 h 14"/>
                <a:gd name="T8" fmla="*/ 0 w 87"/>
                <a:gd name="T9" fmla="*/ 434231 h 14"/>
                <a:gd name="T10" fmla="*/ 4261 w 87"/>
                <a:gd name="T11" fmla="*/ 645134 h 14"/>
                <a:gd name="T12" fmla="*/ 2243 w 87"/>
                <a:gd name="T13" fmla="*/ 717810 h 14"/>
                <a:gd name="T14" fmla="*/ 5354 w 87"/>
                <a:gd name="T15" fmla="*/ 895560 h 14"/>
                <a:gd name="T16" fmla="*/ 9138 w 87"/>
                <a:gd name="T17" fmla="*/ 717810 h 14"/>
                <a:gd name="T18" fmla="*/ 10375 w 87"/>
                <a:gd name="T19" fmla="*/ 434231 h 14"/>
                <a:gd name="T20" fmla="*/ 9562 w 87"/>
                <a:gd name="T21" fmla="*/ 303540 h 14"/>
                <a:gd name="T22" fmla="*/ 6188 w 87"/>
                <a:gd name="T23" fmla="*/ 142818 h 14"/>
                <a:gd name="T24" fmla="*/ 5550 w 87"/>
                <a:gd name="T25" fmla="*/ 142818 h 14"/>
                <a:gd name="T26" fmla="*/ 4978 w 87"/>
                <a:gd name="T27" fmla="*/ 0 h 14"/>
                <a:gd name="T28" fmla="*/ 4802 w 87"/>
                <a:gd name="T29" fmla="*/ 142818 h 14"/>
                <a:gd name="T30" fmla="*/ 4465 w 87"/>
                <a:gd name="T31" fmla="*/ 30354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7"/>
                <a:gd name="T49" fmla="*/ 0 h 14"/>
                <a:gd name="T50" fmla="*/ 87 w 87"/>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7" h="14">
                  <a:moveTo>
                    <a:pt x="38" y="5"/>
                  </a:moveTo>
                  <a:lnTo>
                    <a:pt x="14" y="2"/>
                  </a:lnTo>
                  <a:lnTo>
                    <a:pt x="7" y="5"/>
                  </a:lnTo>
                  <a:lnTo>
                    <a:pt x="0" y="5"/>
                  </a:lnTo>
                  <a:lnTo>
                    <a:pt x="0" y="7"/>
                  </a:lnTo>
                  <a:lnTo>
                    <a:pt x="35" y="10"/>
                  </a:lnTo>
                  <a:lnTo>
                    <a:pt x="19" y="12"/>
                  </a:lnTo>
                  <a:lnTo>
                    <a:pt x="45" y="14"/>
                  </a:lnTo>
                  <a:lnTo>
                    <a:pt x="76" y="12"/>
                  </a:lnTo>
                  <a:lnTo>
                    <a:pt x="87" y="7"/>
                  </a:lnTo>
                  <a:lnTo>
                    <a:pt x="80" y="5"/>
                  </a:lnTo>
                  <a:lnTo>
                    <a:pt x="52" y="2"/>
                  </a:lnTo>
                  <a:lnTo>
                    <a:pt x="47" y="2"/>
                  </a:lnTo>
                  <a:lnTo>
                    <a:pt x="42" y="0"/>
                  </a:lnTo>
                  <a:lnTo>
                    <a:pt x="40" y="2"/>
                  </a:lnTo>
                  <a:lnTo>
                    <a:pt x="38" y="5"/>
                  </a:lnTo>
                  <a:close/>
                </a:path>
              </a:pathLst>
            </a:custGeom>
            <a:solidFill>
              <a:srgbClr val="E1E1E1"/>
            </a:solidFill>
            <a:ln w="3175">
              <a:solidFill>
                <a:srgbClr val="000000"/>
              </a:solidFill>
              <a:round/>
              <a:headEnd/>
              <a:tailEnd/>
            </a:ln>
          </p:spPr>
          <p:txBody>
            <a:bodyPr/>
            <a:lstStyle/>
            <a:p>
              <a:endParaRPr lang="en-US"/>
            </a:p>
          </p:txBody>
        </p:sp>
        <p:sp>
          <p:nvSpPr>
            <p:cNvPr id="41317" name="Freeform 4179"/>
            <p:cNvSpPr>
              <a:spLocks/>
            </p:cNvSpPr>
            <p:nvPr/>
          </p:nvSpPr>
          <p:spPr bwMode="auto">
            <a:xfrm>
              <a:off x="2751" y="1006"/>
              <a:ext cx="47" cy="11"/>
            </a:xfrm>
            <a:custGeom>
              <a:avLst/>
              <a:gdLst>
                <a:gd name="T0" fmla="*/ 4669 w 42"/>
                <a:gd name="T1" fmla="*/ 59552 h 9"/>
                <a:gd name="T2" fmla="*/ 2775 w 42"/>
                <a:gd name="T3" fmla="*/ 59552 h 9"/>
                <a:gd name="T4" fmla="*/ 4 w 42"/>
                <a:gd name="T5" fmla="*/ 59552 h 9"/>
                <a:gd name="T6" fmla="*/ 1263 w 42"/>
                <a:gd name="T7" fmla="*/ 2 h 9"/>
                <a:gd name="T8" fmla="*/ 0 w 42"/>
                <a:gd name="T9" fmla="*/ 0 h 9"/>
                <a:gd name="T10" fmla="*/ 3579 w 42"/>
                <a:gd name="T11" fmla="*/ 0 h 9"/>
                <a:gd name="T12" fmla="*/ 5905 w 42"/>
                <a:gd name="T13" fmla="*/ 32617 h 9"/>
                <a:gd name="T14" fmla="*/ 4669 w 42"/>
                <a:gd name="T15" fmla="*/ 59552 h 9"/>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9"/>
                <a:gd name="T26" fmla="*/ 42 w 4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9">
                  <a:moveTo>
                    <a:pt x="33" y="9"/>
                  </a:moveTo>
                  <a:lnTo>
                    <a:pt x="19" y="9"/>
                  </a:lnTo>
                  <a:lnTo>
                    <a:pt x="4" y="9"/>
                  </a:lnTo>
                  <a:lnTo>
                    <a:pt x="9" y="2"/>
                  </a:lnTo>
                  <a:lnTo>
                    <a:pt x="0" y="0"/>
                  </a:lnTo>
                  <a:lnTo>
                    <a:pt x="26" y="0"/>
                  </a:lnTo>
                  <a:lnTo>
                    <a:pt x="42" y="5"/>
                  </a:lnTo>
                  <a:lnTo>
                    <a:pt x="33" y="9"/>
                  </a:lnTo>
                  <a:close/>
                </a:path>
              </a:pathLst>
            </a:custGeom>
            <a:solidFill>
              <a:srgbClr val="E1E1E1"/>
            </a:solidFill>
            <a:ln w="3175">
              <a:solidFill>
                <a:srgbClr val="000000"/>
              </a:solidFill>
              <a:round/>
              <a:headEnd/>
              <a:tailEnd/>
            </a:ln>
          </p:spPr>
          <p:txBody>
            <a:bodyPr/>
            <a:lstStyle/>
            <a:p>
              <a:endParaRPr lang="en-US"/>
            </a:p>
          </p:txBody>
        </p:sp>
        <p:sp>
          <p:nvSpPr>
            <p:cNvPr id="41318" name="Freeform 4180"/>
            <p:cNvSpPr>
              <a:spLocks/>
            </p:cNvSpPr>
            <p:nvPr/>
          </p:nvSpPr>
          <p:spPr bwMode="auto">
            <a:xfrm>
              <a:off x="2711" y="1167"/>
              <a:ext cx="16" cy="8"/>
            </a:xfrm>
            <a:custGeom>
              <a:avLst/>
              <a:gdLst>
                <a:gd name="T0" fmla="*/ 2351 w 14"/>
                <a:gd name="T1" fmla="*/ 0 h 7"/>
                <a:gd name="T2" fmla="*/ 2 w 14"/>
                <a:gd name="T3" fmla="*/ 1800 h 7"/>
                <a:gd name="T4" fmla="*/ 0 w 14"/>
                <a:gd name="T5" fmla="*/ 2351 h 7"/>
                <a:gd name="T6" fmla="*/ 1800 w 14"/>
                <a:gd name="T7" fmla="*/ 1800 h 7"/>
                <a:gd name="T8" fmla="*/ 3510 w 14"/>
                <a:gd name="T9" fmla="*/ 2351 h 7"/>
                <a:gd name="T10" fmla="*/ 4976 w 14"/>
                <a:gd name="T11" fmla="*/ 0 h 7"/>
                <a:gd name="T12" fmla="*/ 3510 w 14"/>
                <a:gd name="T13" fmla="*/ 2 h 7"/>
                <a:gd name="T14" fmla="*/ 2351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7"/>
                <a:gd name="T26" fmla="*/ 14 w 14"/>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7">
                  <a:moveTo>
                    <a:pt x="7" y="0"/>
                  </a:moveTo>
                  <a:lnTo>
                    <a:pt x="2" y="5"/>
                  </a:lnTo>
                  <a:lnTo>
                    <a:pt x="0" y="7"/>
                  </a:lnTo>
                  <a:lnTo>
                    <a:pt x="5" y="5"/>
                  </a:lnTo>
                  <a:lnTo>
                    <a:pt x="10" y="7"/>
                  </a:lnTo>
                  <a:lnTo>
                    <a:pt x="14" y="0"/>
                  </a:lnTo>
                  <a:lnTo>
                    <a:pt x="10" y="2"/>
                  </a:lnTo>
                  <a:lnTo>
                    <a:pt x="7" y="0"/>
                  </a:lnTo>
                  <a:close/>
                </a:path>
              </a:pathLst>
            </a:custGeom>
            <a:solidFill>
              <a:srgbClr val="E1E1E1"/>
            </a:solidFill>
            <a:ln w="3175">
              <a:solidFill>
                <a:srgbClr val="000000"/>
              </a:solidFill>
              <a:round/>
              <a:headEnd/>
              <a:tailEnd/>
            </a:ln>
          </p:spPr>
          <p:txBody>
            <a:bodyPr/>
            <a:lstStyle/>
            <a:p>
              <a:endParaRPr lang="en-US"/>
            </a:p>
          </p:txBody>
        </p:sp>
        <p:sp>
          <p:nvSpPr>
            <p:cNvPr id="41319" name="Freeform 4181"/>
            <p:cNvSpPr>
              <a:spLocks/>
            </p:cNvSpPr>
            <p:nvPr/>
          </p:nvSpPr>
          <p:spPr bwMode="auto">
            <a:xfrm>
              <a:off x="2780" y="1143"/>
              <a:ext cx="166" cy="199"/>
            </a:xfrm>
            <a:custGeom>
              <a:avLst/>
              <a:gdLst>
                <a:gd name="T0" fmla="*/ 14523 w 149"/>
                <a:gd name="T1" fmla="*/ 972607 h 161"/>
                <a:gd name="T2" fmla="*/ 13924 w 149"/>
                <a:gd name="T3" fmla="*/ 899924 h 161"/>
                <a:gd name="T4" fmla="*/ 13924 w 149"/>
                <a:gd name="T5" fmla="*/ 743381 h 161"/>
                <a:gd name="T6" fmla="*/ 12026 w 149"/>
                <a:gd name="T7" fmla="*/ 561236 h 161"/>
                <a:gd name="T8" fmla="*/ 13083 w 149"/>
                <a:gd name="T9" fmla="*/ 446665 h 161"/>
                <a:gd name="T10" fmla="*/ 11218 w 149"/>
                <a:gd name="T11" fmla="*/ 318495 h 161"/>
                <a:gd name="T12" fmla="*/ 10994 w 149"/>
                <a:gd name="T13" fmla="*/ 208472 h 161"/>
                <a:gd name="T14" fmla="*/ 10994 w 149"/>
                <a:gd name="T15" fmla="*/ 191369 h 161"/>
                <a:gd name="T16" fmla="*/ 10994 w 149"/>
                <a:gd name="T17" fmla="*/ 81990 h 161"/>
                <a:gd name="T18" fmla="*/ 8857 w 149"/>
                <a:gd name="T19" fmla="*/ 0 h 161"/>
                <a:gd name="T20" fmla="*/ 6841 w 149"/>
                <a:gd name="T21" fmla="*/ 81990 h 161"/>
                <a:gd name="T22" fmla="*/ 6405 w 149"/>
                <a:gd name="T23" fmla="*/ 208472 h 161"/>
                <a:gd name="T24" fmla="*/ 5778 w 149"/>
                <a:gd name="T25" fmla="*/ 236537 h 161"/>
                <a:gd name="T26" fmla="*/ 3820 w 149"/>
                <a:gd name="T27" fmla="*/ 236537 h 161"/>
                <a:gd name="T28" fmla="*/ 2458 w 149"/>
                <a:gd name="T29" fmla="*/ 208472 h 161"/>
                <a:gd name="T30" fmla="*/ 788 w 149"/>
                <a:gd name="T31" fmla="*/ 136456 h 161"/>
                <a:gd name="T32" fmla="*/ 0 w 149"/>
                <a:gd name="T33" fmla="*/ 191369 h 161"/>
                <a:gd name="T34" fmla="*/ 3820 w 149"/>
                <a:gd name="T35" fmla="*/ 346501 h 161"/>
                <a:gd name="T36" fmla="*/ 5235 w 149"/>
                <a:gd name="T37" fmla="*/ 582267 h 161"/>
                <a:gd name="T38" fmla="*/ 5778 w 149"/>
                <a:gd name="T39" fmla="*/ 743381 h 161"/>
                <a:gd name="T40" fmla="*/ 6497 w 149"/>
                <a:gd name="T41" fmla="*/ 719696 h 161"/>
                <a:gd name="T42" fmla="*/ 7171 w 149"/>
                <a:gd name="T43" fmla="*/ 773826 h 161"/>
                <a:gd name="T44" fmla="*/ 7622 w 149"/>
                <a:gd name="T45" fmla="*/ 899924 h 161"/>
                <a:gd name="T46" fmla="*/ 5235 w 149"/>
                <a:gd name="T47" fmla="*/ 1059808 h 161"/>
                <a:gd name="T48" fmla="*/ 3985 w 149"/>
                <a:gd name="T49" fmla="*/ 1165421 h 161"/>
                <a:gd name="T50" fmla="*/ 3050 w 149"/>
                <a:gd name="T51" fmla="*/ 1221447 h 161"/>
                <a:gd name="T52" fmla="*/ 3211 w 149"/>
                <a:gd name="T53" fmla="*/ 1429223 h 161"/>
                <a:gd name="T54" fmla="*/ 3429 w 149"/>
                <a:gd name="T55" fmla="*/ 1648240 h 161"/>
                <a:gd name="T56" fmla="*/ 5235 w 149"/>
                <a:gd name="T57" fmla="*/ 1699367 h 161"/>
                <a:gd name="T58" fmla="*/ 5235 w 149"/>
                <a:gd name="T59" fmla="*/ 1715214 h 161"/>
                <a:gd name="T60" fmla="*/ 6007 w 149"/>
                <a:gd name="T61" fmla="*/ 1715214 h 161"/>
                <a:gd name="T62" fmla="*/ 6497 w 149"/>
                <a:gd name="T63" fmla="*/ 1806143 h 161"/>
                <a:gd name="T64" fmla="*/ 6841 w 149"/>
                <a:gd name="T65" fmla="*/ 1766555 h 161"/>
                <a:gd name="T66" fmla="*/ 10457 w 149"/>
                <a:gd name="T67" fmla="*/ 1699367 h 161"/>
                <a:gd name="T68" fmla="*/ 11218 w 149"/>
                <a:gd name="T69" fmla="*/ 1664347 h 161"/>
                <a:gd name="T70" fmla="*/ 13083 w 149"/>
                <a:gd name="T71" fmla="*/ 1664347 h 161"/>
                <a:gd name="T72" fmla="*/ 14258 w 149"/>
                <a:gd name="T73" fmla="*/ 1560436 h 161"/>
                <a:gd name="T74" fmla="*/ 15318 w 149"/>
                <a:gd name="T75" fmla="*/ 1461251 h 161"/>
                <a:gd name="T76" fmla="*/ 16180 w 149"/>
                <a:gd name="T77" fmla="*/ 1359035 h 161"/>
                <a:gd name="T78" fmla="*/ 17283 w 149"/>
                <a:gd name="T79" fmla="*/ 1237871 h 161"/>
                <a:gd name="T80" fmla="*/ 14718 w 149"/>
                <a:gd name="T81" fmla="*/ 1112328 h 161"/>
                <a:gd name="T82" fmla="*/ 15318 w 149"/>
                <a:gd name="T83" fmla="*/ 1059808 h 161"/>
                <a:gd name="T84" fmla="*/ 14523 w 149"/>
                <a:gd name="T85" fmla="*/ 972607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161"/>
                <a:gd name="T131" fmla="*/ 149 w 149"/>
                <a:gd name="T132" fmla="*/ 161 h 1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161">
                  <a:moveTo>
                    <a:pt x="125" y="87"/>
                  </a:moveTo>
                  <a:lnTo>
                    <a:pt x="120" y="80"/>
                  </a:lnTo>
                  <a:lnTo>
                    <a:pt x="120" y="66"/>
                  </a:lnTo>
                  <a:lnTo>
                    <a:pt x="104" y="50"/>
                  </a:lnTo>
                  <a:lnTo>
                    <a:pt x="113" y="40"/>
                  </a:lnTo>
                  <a:lnTo>
                    <a:pt x="97" y="28"/>
                  </a:lnTo>
                  <a:lnTo>
                    <a:pt x="94" y="19"/>
                  </a:lnTo>
                  <a:lnTo>
                    <a:pt x="94" y="17"/>
                  </a:lnTo>
                  <a:lnTo>
                    <a:pt x="94" y="7"/>
                  </a:lnTo>
                  <a:lnTo>
                    <a:pt x="75" y="0"/>
                  </a:lnTo>
                  <a:lnTo>
                    <a:pt x="59" y="7"/>
                  </a:lnTo>
                  <a:lnTo>
                    <a:pt x="54" y="19"/>
                  </a:lnTo>
                  <a:lnTo>
                    <a:pt x="49" y="21"/>
                  </a:lnTo>
                  <a:lnTo>
                    <a:pt x="33" y="21"/>
                  </a:lnTo>
                  <a:lnTo>
                    <a:pt x="21" y="19"/>
                  </a:lnTo>
                  <a:lnTo>
                    <a:pt x="7" y="12"/>
                  </a:lnTo>
                  <a:lnTo>
                    <a:pt x="0" y="17"/>
                  </a:lnTo>
                  <a:lnTo>
                    <a:pt x="33" y="31"/>
                  </a:lnTo>
                  <a:lnTo>
                    <a:pt x="45" y="52"/>
                  </a:lnTo>
                  <a:lnTo>
                    <a:pt x="49" y="66"/>
                  </a:lnTo>
                  <a:lnTo>
                    <a:pt x="56" y="64"/>
                  </a:lnTo>
                  <a:lnTo>
                    <a:pt x="61" y="69"/>
                  </a:lnTo>
                  <a:lnTo>
                    <a:pt x="66" y="80"/>
                  </a:lnTo>
                  <a:lnTo>
                    <a:pt x="45" y="95"/>
                  </a:lnTo>
                  <a:lnTo>
                    <a:pt x="35" y="104"/>
                  </a:lnTo>
                  <a:lnTo>
                    <a:pt x="26" y="109"/>
                  </a:lnTo>
                  <a:lnTo>
                    <a:pt x="28" y="128"/>
                  </a:lnTo>
                  <a:lnTo>
                    <a:pt x="30" y="147"/>
                  </a:lnTo>
                  <a:lnTo>
                    <a:pt x="45" y="151"/>
                  </a:lnTo>
                  <a:lnTo>
                    <a:pt x="45" y="154"/>
                  </a:lnTo>
                  <a:lnTo>
                    <a:pt x="52" y="154"/>
                  </a:lnTo>
                  <a:lnTo>
                    <a:pt x="56" y="161"/>
                  </a:lnTo>
                  <a:lnTo>
                    <a:pt x="59" y="158"/>
                  </a:lnTo>
                  <a:lnTo>
                    <a:pt x="90" y="151"/>
                  </a:lnTo>
                  <a:lnTo>
                    <a:pt x="97" y="149"/>
                  </a:lnTo>
                  <a:lnTo>
                    <a:pt x="113" y="149"/>
                  </a:lnTo>
                  <a:lnTo>
                    <a:pt x="123" y="139"/>
                  </a:lnTo>
                  <a:lnTo>
                    <a:pt x="132" y="130"/>
                  </a:lnTo>
                  <a:lnTo>
                    <a:pt x="139" y="121"/>
                  </a:lnTo>
                  <a:lnTo>
                    <a:pt x="149" y="111"/>
                  </a:lnTo>
                  <a:lnTo>
                    <a:pt x="127" y="99"/>
                  </a:lnTo>
                  <a:lnTo>
                    <a:pt x="132" y="95"/>
                  </a:lnTo>
                  <a:lnTo>
                    <a:pt x="125" y="87"/>
                  </a:lnTo>
                  <a:close/>
                </a:path>
              </a:pathLst>
            </a:custGeom>
            <a:solidFill>
              <a:srgbClr val="0033CC"/>
            </a:solidFill>
            <a:ln w="3175">
              <a:solidFill>
                <a:srgbClr val="000000"/>
              </a:solidFill>
              <a:round/>
              <a:headEnd/>
              <a:tailEnd/>
            </a:ln>
          </p:spPr>
          <p:txBody>
            <a:bodyPr/>
            <a:lstStyle/>
            <a:p>
              <a:endParaRPr lang="en-US"/>
            </a:p>
          </p:txBody>
        </p:sp>
        <p:sp>
          <p:nvSpPr>
            <p:cNvPr id="41320" name="Freeform 4182"/>
            <p:cNvSpPr>
              <a:spLocks/>
            </p:cNvSpPr>
            <p:nvPr/>
          </p:nvSpPr>
          <p:spPr bwMode="auto">
            <a:xfrm>
              <a:off x="2664" y="1605"/>
              <a:ext cx="2" cy="6"/>
            </a:xfrm>
            <a:custGeom>
              <a:avLst/>
              <a:gdLst>
                <a:gd name="T0" fmla="*/ 0 w 2"/>
                <a:gd name="T1" fmla="*/ 0 h 5"/>
                <a:gd name="T2" fmla="*/ 0 w 2"/>
                <a:gd name="T3" fmla="*/ 14237 h 5"/>
                <a:gd name="T4" fmla="*/ 2 w 2"/>
                <a:gd name="T5" fmla="*/ 14237 h 5"/>
                <a:gd name="T6" fmla="*/ 0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0" y="0"/>
                  </a:moveTo>
                  <a:lnTo>
                    <a:pt x="0" y="5"/>
                  </a:lnTo>
                  <a:lnTo>
                    <a:pt x="2" y="5"/>
                  </a:lnTo>
                  <a:lnTo>
                    <a:pt x="0" y="0"/>
                  </a:lnTo>
                  <a:close/>
                </a:path>
              </a:pathLst>
            </a:custGeom>
            <a:solidFill>
              <a:srgbClr val="C0C0C0"/>
            </a:solidFill>
            <a:ln w="3175">
              <a:solidFill>
                <a:srgbClr val="000000"/>
              </a:solidFill>
              <a:round/>
              <a:headEnd/>
              <a:tailEnd/>
            </a:ln>
          </p:spPr>
          <p:txBody>
            <a:bodyPr/>
            <a:lstStyle/>
            <a:p>
              <a:endParaRPr lang="en-US"/>
            </a:p>
          </p:txBody>
        </p:sp>
        <p:sp>
          <p:nvSpPr>
            <p:cNvPr id="41321" name="Freeform 4183"/>
            <p:cNvSpPr>
              <a:spLocks/>
            </p:cNvSpPr>
            <p:nvPr/>
          </p:nvSpPr>
          <p:spPr bwMode="auto">
            <a:xfrm>
              <a:off x="2664" y="1570"/>
              <a:ext cx="118" cy="53"/>
            </a:xfrm>
            <a:custGeom>
              <a:avLst/>
              <a:gdLst>
                <a:gd name="T0" fmla="*/ 4138 w 106"/>
                <a:gd name="T1" fmla="*/ 353704 h 43"/>
                <a:gd name="T2" fmla="*/ 2691 w 106"/>
                <a:gd name="T3" fmla="*/ 374841 h 43"/>
                <a:gd name="T4" fmla="*/ 1576 w 106"/>
                <a:gd name="T5" fmla="*/ 353704 h 43"/>
                <a:gd name="T6" fmla="*/ 2 w 106"/>
                <a:gd name="T7" fmla="*/ 332561 h 43"/>
                <a:gd name="T8" fmla="*/ 0 w 106"/>
                <a:gd name="T9" fmla="*/ 304116 h 43"/>
                <a:gd name="T10" fmla="*/ 0 w 106"/>
                <a:gd name="T11" fmla="*/ 277713 h 43"/>
                <a:gd name="T12" fmla="*/ 0 w 106"/>
                <a:gd name="T13" fmla="*/ 253637 h 43"/>
                <a:gd name="T14" fmla="*/ 923 w 106"/>
                <a:gd name="T15" fmla="*/ 253637 h 43"/>
                <a:gd name="T16" fmla="*/ 1143 w 106"/>
                <a:gd name="T17" fmla="*/ 253637 h 43"/>
                <a:gd name="T18" fmla="*/ 1754 w 106"/>
                <a:gd name="T19" fmla="*/ 241945 h 43"/>
                <a:gd name="T20" fmla="*/ 3103 w 106"/>
                <a:gd name="T21" fmla="*/ 241945 h 43"/>
                <a:gd name="T22" fmla="*/ 5013 w 106"/>
                <a:gd name="T23" fmla="*/ 241945 h 43"/>
                <a:gd name="T24" fmla="*/ 5581 w 106"/>
                <a:gd name="T25" fmla="*/ 205781 h 43"/>
                <a:gd name="T26" fmla="*/ 5192 w 106"/>
                <a:gd name="T27" fmla="*/ 116906 h 43"/>
                <a:gd name="T28" fmla="*/ 6572 w 106"/>
                <a:gd name="T29" fmla="*/ 2 h 43"/>
                <a:gd name="T30" fmla="*/ 7316 w 106"/>
                <a:gd name="T31" fmla="*/ 47616 h 43"/>
                <a:gd name="T32" fmla="*/ 8327 w 106"/>
                <a:gd name="T33" fmla="*/ 0 h 43"/>
                <a:gd name="T34" fmla="*/ 10860 w 106"/>
                <a:gd name="T35" fmla="*/ 2 h 43"/>
                <a:gd name="T36" fmla="*/ 11823 w 106"/>
                <a:gd name="T37" fmla="*/ 166954 h 43"/>
                <a:gd name="T38" fmla="*/ 11338 w 106"/>
                <a:gd name="T39" fmla="*/ 205781 h 43"/>
                <a:gd name="T40" fmla="*/ 11000 w 106"/>
                <a:gd name="T41" fmla="*/ 241945 h 43"/>
                <a:gd name="T42" fmla="*/ 10552 w 106"/>
                <a:gd name="T43" fmla="*/ 332561 h 43"/>
                <a:gd name="T44" fmla="*/ 10319 w 106"/>
                <a:gd name="T45" fmla="*/ 353704 h 43"/>
                <a:gd name="T46" fmla="*/ 7316 w 106"/>
                <a:gd name="T47" fmla="*/ 421901 h 43"/>
                <a:gd name="T48" fmla="*/ 6572 w 106"/>
                <a:gd name="T49" fmla="*/ 390011 h 43"/>
                <a:gd name="T50" fmla="*/ 4138 w 106"/>
                <a:gd name="T51" fmla="*/ 353704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43"/>
                <a:gd name="T80" fmla="*/ 106 w 106"/>
                <a:gd name="T81" fmla="*/ 43 h 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43">
                  <a:moveTo>
                    <a:pt x="37" y="36"/>
                  </a:moveTo>
                  <a:lnTo>
                    <a:pt x="23" y="38"/>
                  </a:lnTo>
                  <a:lnTo>
                    <a:pt x="14" y="36"/>
                  </a:lnTo>
                  <a:lnTo>
                    <a:pt x="2" y="33"/>
                  </a:lnTo>
                  <a:lnTo>
                    <a:pt x="0" y="31"/>
                  </a:lnTo>
                  <a:lnTo>
                    <a:pt x="0" y="28"/>
                  </a:lnTo>
                  <a:lnTo>
                    <a:pt x="0" y="26"/>
                  </a:lnTo>
                  <a:lnTo>
                    <a:pt x="9" y="26"/>
                  </a:lnTo>
                  <a:lnTo>
                    <a:pt x="11" y="26"/>
                  </a:lnTo>
                  <a:lnTo>
                    <a:pt x="16" y="24"/>
                  </a:lnTo>
                  <a:lnTo>
                    <a:pt x="28" y="24"/>
                  </a:lnTo>
                  <a:lnTo>
                    <a:pt x="44" y="24"/>
                  </a:lnTo>
                  <a:lnTo>
                    <a:pt x="49" y="21"/>
                  </a:lnTo>
                  <a:lnTo>
                    <a:pt x="47" y="12"/>
                  </a:lnTo>
                  <a:lnTo>
                    <a:pt x="59" y="2"/>
                  </a:lnTo>
                  <a:lnTo>
                    <a:pt x="66" y="5"/>
                  </a:lnTo>
                  <a:lnTo>
                    <a:pt x="75" y="0"/>
                  </a:lnTo>
                  <a:lnTo>
                    <a:pt x="97" y="2"/>
                  </a:lnTo>
                  <a:lnTo>
                    <a:pt x="106" y="17"/>
                  </a:lnTo>
                  <a:lnTo>
                    <a:pt x="101" y="21"/>
                  </a:lnTo>
                  <a:lnTo>
                    <a:pt x="99" y="24"/>
                  </a:lnTo>
                  <a:lnTo>
                    <a:pt x="94" y="33"/>
                  </a:lnTo>
                  <a:lnTo>
                    <a:pt x="92" y="36"/>
                  </a:lnTo>
                  <a:lnTo>
                    <a:pt x="66" y="43"/>
                  </a:lnTo>
                  <a:lnTo>
                    <a:pt x="59" y="40"/>
                  </a:lnTo>
                  <a:lnTo>
                    <a:pt x="37" y="36"/>
                  </a:lnTo>
                  <a:close/>
                </a:path>
              </a:pathLst>
            </a:custGeom>
            <a:solidFill>
              <a:srgbClr val="0033CC"/>
            </a:solidFill>
            <a:ln w="3175">
              <a:solidFill>
                <a:srgbClr val="000000"/>
              </a:solidFill>
              <a:round/>
              <a:headEnd/>
              <a:tailEnd/>
            </a:ln>
          </p:spPr>
          <p:txBody>
            <a:bodyPr/>
            <a:lstStyle/>
            <a:p>
              <a:endParaRPr lang="en-US"/>
            </a:p>
          </p:txBody>
        </p:sp>
        <p:sp>
          <p:nvSpPr>
            <p:cNvPr id="41322" name="Freeform 4184"/>
            <p:cNvSpPr>
              <a:spLocks/>
            </p:cNvSpPr>
            <p:nvPr/>
          </p:nvSpPr>
          <p:spPr bwMode="auto">
            <a:xfrm>
              <a:off x="2763" y="1650"/>
              <a:ext cx="63" cy="58"/>
            </a:xfrm>
            <a:custGeom>
              <a:avLst/>
              <a:gdLst>
                <a:gd name="T0" fmla="*/ 4209 w 57"/>
                <a:gd name="T1" fmla="*/ 75301 h 47"/>
                <a:gd name="T2" fmla="*/ 4209 w 57"/>
                <a:gd name="T3" fmla="*/ 92925 h 47"/>
                <a:gd name="T4" fmla="*/ 4209 w 57"/>
                <a:gd name="T5" fmla="*/ 126392 h 47"/>
                <a:gd name="T6" fmla="*/ 3954 w 57"/>
                <a:gd name="T7" fmla="*/ 141511 h 47"/>
                <a:gd name="T8" fmla="*/ 3954 w 57"/>
                <a:gd name="T9" fmla="*/ 174631 h 47"/>
                <a:gd name="T10" fmla="*/ 4209 w 57"/>
                <a:gd name="T11" fmla="*/ 174631 h 47"/>
                <a:gd name="T12" fmla="*/ 4652 w 57"/>
                <a:gd name="T13" fmla="*/ 215502 h 47"/>
                <a:gd name="T14" fmla="*/ 4209 w 57"/>
                <a:gd name="T15" fmla="*/ 255003 h 47"/>
                <a:gd name="T16" fmla="*/ 4652 w 57"/>
                <a:gd name="T17" fmla="*/ 265939 h 47"/>
                <a:gd name="T18" fmla="*/ 4652 w 57"/>
                <a:gd name="T19" fmla="*/ 325131 h 47"/>
                <a:gd name="T20" fmla="*/ 3954 w 57"/>
                <a:gd name="T21" fmla="*/ 349544 h 47"/>
                <a:gd name="T22" fmla="*/ 4209 w 57"/>
                <a:gd name="T23" fmla="*/ 361718 h 47"/>
                <a:gd name="T24" fmla="*/ 4093 w 57"/>
                <a:gd name="T25" fmla="*/ 361718 h 47"/>
                <a:gd name="T26" fmla="*/ 3954 w 57"/>
                <a:gd name="T27" fmla="*/ 361718 h 47"/>
                <a:gd name="T28" fmla="*/ 3703 w 57"/>
                <a:gd name="T29" fmla="*/ 407623 h 47"/>
                <a:gd name="T30" fmla="*/ 3577 w 57"/>
                <a:gd name="T31" fmla="*/ 407623 h 47"/>
                <a:gd name="T32" fmla="*/ 3703 w 57"/>
                <a:gd name="T33" fmla="*/ 495129 h 47"/>
                <a:gd name="T34" fmla="*/ 3577 w 57"/>
                <a:gd name="T35" fmla="*/ 495129 h 47"/>
                <a:gd name="T36" fmla="*/ 3114 w 57"/>
                <a:gd name="T37" fmla="*/ 471845 h 47"/>
                <a:gd name="T38" fmla="*/ 2946 w 57"/>
                <a:gd name="T39" fmla="*/ 446375 h 47"/>
                <a:gd name="T40" fmla="*/ 2549 w 57"/>
                <a:gd name="T41" fmla="*/ 407623 h 47"/>
                <a:gd name="T42" fmla="*/ 2549 w 57"/>
                <a:gd name="T43" fmla="*/ 407623 h 47"/>
                <a:gd name="T44" fmla="*/ 1973 w 57"/>
                <a:gd name="T45" fmla="*/ 361718 h 47"/>
                <a:gd name="T46" fmla="*/ 1973 w 57"/>
                <a:gd name="T47" fmla="*/ 349544 h 47"/>
                <a:gd name="T48" fmla="*/ 1785 w 57"/>
                <a:gd name="T49" fmla="*/ 325131 h 47"/>
                <a:gd name="T50" fmla="*/ 766 w 57"/>
                <a:gd name="T51" fmla="*/ 215502 h 47"/>
                <a:gd name="T52" fmla="*/ 766 w 57"/>
                <a:gd name="T53" fmla="*/ 192477 h 47"/>
                <a:gd name="T54" fmla="*/ 627 w 57"/>
                <a:gd name="T55" fmla="*/ 192477 h 47"/>
                <a:gd name="T56" fmla="*/ 464 w 57"/>
                <a:gd name="T57" fmla="*/ 92925 h 47"/>
                <a:gd name="T58" fmla="*/ 0 w 57"/>
                <a:gd name="T59" fmla="*/ 92925 h 47"/>
                <a:gd name="T60" fmla="*/ 0 w 57"/>
                <a:gd name="T61" fmla="*/ 0 h 47"/>
                <a:gd name="T62" fmla="*/ 464 w 57"/>
                <a:gd name="T63" fmla="*/ 0 h 47"/>
                <a:gd name="T64" fmla="*/ 766 w 57"/>
                <a:gd name="T65" fmla="*/ 49447 h 47"/>
                <a:gd name="T66" fmla="*/ 936 w 57"/>
                <a:gd name="T67" fmla="*/ 0 h 47"/>
                <a:gd name="T68" fmla="*/ 1397 w 57"/>
                <a:gd name="T69" fmla="*/ 0 h 47"/>
                <a:gd name="T70" fmla="*/ 1785 w 57"/>
                <a:gd name="T71" fmla="*/ 0 h 47"/>
                <a:gd name="T72" fmla="*/ 2549 w 57"/>
                <a:gd name="T73" fmla="*/ 49447 h 47"/>
                <a:gd name="T74" fmla="*/ 2817 w 57"/>
                <a:gd name="T75" fmla="*/ 0 h 47"/>
                <a:gd name="T76" fmla="*/ 2817 w 57"/>
                <a:gd name="T77" fmla="*/ 2 h 47"/>
                <a:gd name="T78" fmla="*/ 2946 w 57"/>
                <a:gd name="T79" fmla="*/ 2 h 47"/>
                <a:gd name="T80" fmla="*/ 3350 w 57"/>
                <a:gd name="T81" fmla="*/ 2 h 47"/>
                <a:gd name="T82" fmla="*/ 3350 w 57"/>
                <a:gd name="T83" fmla="*/ 2 h 47"/>
                <a:gd name="T84" fmla="*/ 3703 w 57"/>
                <a:gd name="T85" fmla="*/ 49447 h 47"/>
                <a:gd name="T86" fmla="*/ 3954 w 57"/>
                <a:gd name="T87" fmla="*/ 75301 h 47"/>
                <a:gd name="T88" fmla="*/ 4209 w 57"/>
                <a:gd name="T89" fmla="*/ 75301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7"/>
                <a:gd name="T136" fmla="*/ 0 h 47"/>
                <a:gd name="T137" fmla="*/ 57 w 57"/>
                <a:gd name="T138" fmla="*/ 47 h 4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7" h="47">
                  <a:moveTo>
                    <a:pt x="52" y="7"/>
                  </a:moveTo>
                  <a:lnTo>
                    <a:pt x="52" y="9"/>
                  </a:lnTo>
                  <a:lnTo>
                    <a:pt x="52" y="12"/>
                  </a:lnTo>
                  <a:lnTo>
                    <a:pt x="48" y="14"/>
                  </a:lnTo>
                  <a:lnTo>
                    <a:pt x="48" y="17"/>
                  </a:lnTo>
                  <a:lnTo>
                    <a:pt x="52" y="17"/>
                  </a:lnTo>
                  <a:lnTo>
                    <a:pt x="57" y="21"/>
                  </a:lnTo>
                  <a:lnTo>
                    <a:pt x="52" y="24"/>
                  </a:lnTo>
                  <a:lnTo>
                    <a:pt x="57" y="26"/>
                  </a:lnTo>
                  <a:lnTo>
                    <a:pt x="57" y="31"/>
                  </a:lnTo>
                  <a:lnTo>
                    <a:pt x="48" y="33"/>
                  </a:lnTo>
                  <a:lnTo>
                    <a:pt x="52" y="35"/>
                  </a:lnTo>
                  <a:lnTo>
                    <a:pt x="50" y="35"/>
                  </a:lnTo>
                  <a:lnTo>
                    <a:pt x="48" y="35"/>
                  </a:lnTo>
                  <a:lnTo>
                    <a:pt x="45" y="40"/>
                  </a:lnTo>
                  <a:lnTo>
                    <a:pt x="43" y="40"/>
                  </a:lnTo>
                  <a:lnTo>
                    <a:pt x="45" y="47"/>
                  </a:lnTo>
                  <a:lnTo>
                    <a:pt x="43" y="47"/>
                  </a:lnTo>
                  <a:lnTo>
                    <a:pt x="38" y="45"/>
                  </a:lnTo>
                  <a:lnTo>
                    <a:pt x="36" y="43"/>
                  </a:lnTo>
                  <a:lnTo>
                    <a:pt x="31" y="40"/>
                  </a:lnTo>
                  <a:lnTo>
                    <a:pt x="24" y="35"/>
                  </a:lnTo>
                  <a:lnTo>
                    <a:pt x="24" y="33"/>
                  </a:lnTo>
                  <a:lnTo>
                    <a:pt x="22" y="31"/>
                  </a:lnTo>
                  <a:lnTo>
                    <a:pt x="10" y="21"/>
                  </a:lnTo>
                  <a:lnTo>
                    <a:pt x="10" y="19"/>
                  </a:lnTo>
                  <a:lnTo>
                    <a:pt x="8" y="19"/>
                  </a:lnTo>
                  <a:lnTo>
                    <a:pt x="5" y="9"/>
                  </a:lnTo>
                  <a:lnTo>
                    <a:pt x="0" y="9"/>
                  </a:lnTo>
                  <a:lnTo>
                    <a:pt x="0" y="0"/>
                  </a:lnTo>
                  <a:lnTo>
                    <a:pt x="5" y="0"/>
                  </a:lnTo>
                  <a:lnTo>
                    <a:pt x="10" y="5"/>
                  </a:lnTo>
                  <a:lnTo>
                    <a:pt x="12" y="0"/>
                  </a:lnTo>
                  <a:lnTo>
                    <a:pt x="17" y="0"/>
                  </a:lnTo>
                  <a:lnTo>
                    <a:pt x="22" y="0"/>
                  </a:lnTo>
                  <a:lnTo>
                    <a:pt x="31" y="5"/>
                  </a:lnTo>
                  <a:lnTo>
                    <a:pt x="34" y="0"/>
                  </a:lnTo>
                  <a:lnTo>
                    <a:pt x="34" y="2"/>
                  </a:lnTo>
                  <a:lnTo>
                    <a:pt x="36" y="2"/>
                  </a:lnTo>
                  <a:lnTo>
                    <a:pt x="41" y="2"/>
                  </a:lnTo>
                  <a:lnTo>
                    <a:pt x="45" y="5"/>
                  </a:lnTo>
                  <a:lnTo>
                    <a:pt x="48" y="7"/>
                  </a:lnTo>
                  <a:lnTo>
                    <a:pt x="52" y="7"/>
                  </a:lnTo>
                  <a:close/>
                </a:path>
              </a:pathLst>
            </a:custGeom>
            <a:solidFill>
              <a:srgbClr val="0033CC"/>
            </a:solidFill>
            <a:ln w="3175">
              <a:solidFill>
                <a:srgbClr val="000000"/>
              </a:solidFill>
              <a:round/>
              <a:headEnd/>
              <a:tailEnd/>
            </a:ln>
          </p:spPr>
          <p:txBody>
            <a:bodyPr/>
            <a:lstStyle/>
            <a:p>
              <a:endParaRPr lang="en-US"/>
            </a:p>
          </p:txBody>
        </p:sp>
        <p:sp>
          <p:nvSpPr>
            <p:cNvPr id="41323" name="Freeform 4185"/>
            <p:cNvSpPr>
              <a:spLocks/>
            </p:cNvSpPr>
            <p:nvPr/>
          </p:nvSpPr>
          <p:spPr bwMode="auto">
            <a:xfrm>
              <a:off x="2731" y="1620"/>
              <a:ext cx="91" cy="79"/>
            </a:xfrm>
            <a:custGeom>
              <a:avLst/>
              <a:gdLst>
                <a:gd name="T0" fmla="*/ 21127 w 80"/>
                <a:gd name="T1" fmla="*/ 306522 h 64"/>
                <a:gd name="T2" fmla="*/ 21657 w 80"/>
                <a:gd name="T3" fmla="*/ 328944 h 64"/>
                <a:gd name="T4" fmla="*/ 21657 w 80"/>
                <a:gd name="T5" fmla="*/ 269936 h 64"/>
                <a:gd name="T6" fmla="*/ 23186 w 80"/>
                <a:gd name="T7" fmla="*/ 257214 h 64"/>
                <a:gd name="T8" fmla="*/ 23186 w 80"/>
                <a:gd name="T9" fmla="*/ 257214 h 64"/>
                <a:gd name="T10" fmla="*/ 21657 w 80"/>
                <a:gd name="T11" fmla="*/ 231495 h 64"/>
                <a:gd name="T12" fmla="*/ 21127 w 80"/>
                <a:gd name="T13" fmla="*/ 231495 h 64"/>
                <a:gd name="T14" fmla="*/ 21657 w 80"/>
                <a:gd name="T15" fmla="*/ 231495 h 64"/>
                <a:gd name="T16" fmla="*/ 21127 w 80"/>
                <a:gd name="T17" fmla="*/ 193944 h 64"/>
                <a:gd name="T18" fmla="*/ 20464 w 80"/>
                <a:gd name="T19" fmla="*/ 127286 h 64"/>
                <a:gd name="T20" fmla="*/ 14547 w 80"/>
                <a:gd name="T21" fmla="*/ 127286 h 64"/>
                <a:gd name="T22" fmla="*/ 11094 w 80"/>
                <a:gd name="T23" fmla="*/ 0 h 64"/>
                <a:gd name="T24" fmla="*/ 11094 w 80"/>
                <a:gd name="T25" fmla="*/ 32869 h 64"/>
                <a:gd name="T26" fmla="*/ 10373 w 80"/>
                <a:gd name="T27" fmla="*/ 32869 h 64"/>
                <a:gd name="T28" fmla="*/ 8789 w 80"/>
                <a:gd name="T29" fmla="*/ 50082 h 64"/>
                <a:gd name="T30" fmla="*/ 8017 w 80"/>
                <a:gd name="T31" fmla="*/ 50082 h 64"/>
                <a:gd name="T32" fmla="*/ 7639 w 80"/>
                <a:gd name="T33" fmla="*/ 50082 h 64"/>
                <a:gd name="T34" fmla="*/ 7639 w 80"/>
                <a:gd name="T35" fmla="*/ 103118 h 64"/>
                <a:gd name="T36" fmla="*/ 7639 w 80"/>
                <a:gd name="T37" fmla="*/ 127286 h 64"/>
                <a:gd name="T38" fmla="*/ 8017 w 80"/>
                <a:gd name="T39" fmla="*/ 143522 h 64"/>
                <a:gd name="T40" fmla="*/ 7639 w 80"/>
                <a:gd name="T41" fmla="*/ 143522 h 64"/>
                <a:gd name="T42" fmla="*/ 5972 w 80"/>
                <a:gd name="T43" fmla="*/ 177160 h 64"/>
                <a:gd name="T44" fmla="*/ 5972 w 80"/>
                <a:gd name="T45" fmla="*/ 177160 h 64"/>
                <a:gd name="T46" fmla="*/ 5972 w 80"/>
                <a:gd name="T47" fmla="*/ 231495 h 64"/>
                <a:gd name="T48" fmla="*/ 4789 w 80"/>
                <a:gd name="T49" fmla="*/ 231495 h 64"/>
                <a:gd name="T50" fmla="*/ 4011 w 80"/>
                <a:gd name="T51" fmla="*/ 193944 h 64"/>
                <a:gd name="T52" fmla="*/ 4011 w 80"/>
                <a:gd name="T53" fmla="*/ 193944 h 64"/>
                <a:gd name="T54" fmla="*/ 3526 w 80"/>
                <a:gd name="T55" fmla="*/ 177160 h 64"/>
                <a:gd name="T56" fmla="*/ 2861 w 80"/>
                <a:gd name="T57" fmla="*/ 231495 h 64"/>
                <a:gd name="T58" fmla="*/ 2 w 80"/>
                <a:gd name="T59" fmla="*/ 231495 h 64"/>
                <a:gd name="T60" fmla="*/ 0 w 80"/>
                <a:gd name="T61" fmla="*/ 193944 h 64"/>
                <a:gd name="T62" fmla="*/ 2 w 80"/>
                <a:gd name="T63" fmla="*/ 257214 h 64"/>
                <a:gd name="T64" fmla="*/ 1502 w 80"/>
                <a:gd name="T65" fmla="*/ 306522 h 64"/>
                <a:gd name="T66" fmla="*/ 2861 w 80"/>
                <a:gd name="T67" fmla="*/ 257214 h 64"/>
                <a:gd name="T68" fmla="*/ 5447 w 80"/>
                <a:gd name="T69" fmla="*/ 450262 h 64"/>
                <a:gd name="T70" fmla="*/ 6793 w 80"/>
                <a:gd name="T71" fmla="*/ 505214 h 64"/>
                <a:gd name="T72" fmla="*/ 11094 w 80"/>
                <a:gd name="T73" fmla="*/ 582966 h 64"/>
                <a:gd name="T74" fmla="*/ 15326 w 80"/>
                <a:gd name="T75" fmla="*/ 678193 h 64"/>
                <a:gd name="T76" fmla="*/ 16547 w 80"/>
                <a:gd name="T77" fmla="*/ 678193 h 64"/>
                <a:gd name="T78" fmla="*/ 16738 w 80"/>
                <a:gd name="T79" fmla="*/ 678193 h 64"/>
                <a:gd name="T80" fmla="*/ 16738 w 80"/>
                <a:gd name="T81" fmla="*/ 678193 h 64"/>
                <a:gd name="T82" fmla="*/ 14715 w 80"/>
                <a:gd name="T83" fmla="*/ 623624 h 64"/>
                <a:gd name="T84" fmla="*/ 14715 w 80"/>
                <a:gd name="T85" fmla="*/ 597151 h 64"/>
                <a:gd name="T86" fmla="*/ 14547 w 80"/>
                <a:gd name="T87" fmla="*/ 582966 h 64"/>
                <a:gd name="T88" fmla="*/ 11094 w 80"/>
                <a:gd name="T89" fmla="*/ 478846 h 64"/>
                <a:gd name="T90" fmla="*/ 11094 w 80"/>
                <a:gd name="T91" fmla="*/ 450262 h 64"/>
                <a:gd name="T92" fmla="*/ 10373 w 80"/>
                <a:gd name="T93" fmla="*/ 450262 h 64"/>
                <a:gd name="T94" fmla="*/ 9753 w 80"/>
                <a:gd name="T95" fmla="*/ 352725 h 64"/>
                <a:gd name="T96" fmla="*/ 8017 w 80"/>
                <a:gd name="T97" fmla="*/ 352725 h 64"/>
                <a:gd name="T98" fmla="*/ 8017 w 80"/>
                <a:gd name="T99" fmla="*/ 257214 h 64"/>
                <a:gd name="T100" fmla="*/ 9753 w 80"/>
                <a:gd name="T101" fmla="*/ 257214 h 64"/>
                <a:gd name="T102" fmla="*/ 11094 w 80"/>
                <a:gd name="T103" fmla="*/ 306522 h 64"/>
                <a:gd name="T104" fmla="*/ 11372 w 80"/>
                <a:gd name="T105" fmla="*/ 257214 h 64"/>
                <a:gd name="T106" fmla="*/ 12922 w 80"/>
                <a:gd name="T107" fmla="*/ 257214 h 64"/>
                <a:gd name="T108" fmla="*/ 14547 w 80"/>
                <a:gd name="T109" fmla="*/ 257214 h 64"/>
                <a:gd name="T110" fmla="*/ 16738 w 80"/>
                <a:gd name="T111" fmla="*/ 306522 h 64"/>
                <a:gd name="T112" fmla="*/ 17990 w 80"/>
                <a:gd name="T113" fmla="*/ 257214 h 64"/>
                <a:gd name="T114" fmla="*/ 17990 w 80"/>
                <a:gd name="T115" fmla="*/ 269936 h 64"/>
                <a:gd name="T116" fmla="*/ 18573 w 80"/>
                <a:gd name="T117" fmla="*/ 269936 h 64"/>
                <a:gd name="T118" fmla="*/ 19830 w 80"/>
                <a:gd name="T119" fmla="*/ 269936 h 64"/>
                <a:gd name="T120" fmla="*/ 19830 w 80"/>
                <a:gd name="T121" fmla="*/ 269936 h 64"/>
                <a:gd name="T122" fmla="*/ 21127 w 80"/>
                <a:gd name="T123" fmla="*/ 306522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0"/>
                <a:gd name="T187" fmla="*/ 0 h 64"/>
                <a:gd name="T188" fmla="*/ 80 w 80"/>
                <a:gd name="T189" fmla="*/ 64 h 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0" h="64">
                  <a:moveTo>
                    <a:pt x="73" y="29"/>
                  </a:moveTo>
                  <a:lnTo>
                    <a:pt x="76" y="31"/>
                  </a:lnTo>
                  <a:lnTo>
                    <a:pt x="76" y="26"/>
                  </a:lnTo>
                  <a:lnTo>
                    <a:pt x="80" y="24"/>
                  </a:lnTo>
                  <a:lnTo>
                    <a:pt x="76" y="22"/>
                  </a:lnTo>
                  <a:lnTo>
                    <a:pt x="73" y="22"/>
                  </a:lnTo>
                  <a:lnTo>
                    <a:pt x="76" y="22"/>
                  </a:lnTo>
                  <a:lnTo>
                    <a:pt x="73" y="19"/>
                  </a:lnTo>
                  <a:lnTo>
                    <a:pt x="71" y="12"/>
                  </a:lnTo>
                  <a:lnTo>
                    <a:pt x="50" y="12"/>
                  </a:lnTo>
                  <a:lnTo>
                    <a:pt x="38" y="0"/>
                  </a:lnTo>
                  <a:lnTo>
                    <a:pt x="38" y="3"/>
                  </a:lnTo>
                  <a:lnTo>
                    <a:pt x="36" y="3"/>
                  </a:lnTo>
                  <a:lnTo>
                    <a:pt x="31" y="5"/>
                  </a:lnTo>
                  <a:lnTo>
                    <a:pt x="28" y="5"/>
                  </a:lnTo>
                  <a:lnTo>
                    <a:pt x="26" y="5"/>
                  </a:lnTo>
                  <a:lnTo>
                    <a:pt x="26" y="10"/>
                  </a:lnTo>
                  <a:lnTo>
                    <a:pt x="26" y="12"/>
                  </a:lnTo>
                  <a:lnTo>
                    <a:pt x="28" y="14"/>
                  </a:lnTo>
                  <a:lnTo>
                    <a:pt x="26" y="14"/>
                  </a:lnTo>
                  <a:lnTo>
                    <a:pt x="21" y="17"/>
                  </a:lnTo>
                  <a:lnTo>
                    <a:pt x="21" y="22"/>
                  </a:lnTo>
                  <a:lnTo>
                    <a:pt x="17" y="22"/>
                  </a:lnTo>
                  <a:lnTo>
                    <a:pt x="14" y="19"/>
                  </a:lnTo>
                  <a:lnTo>
                    <a:pt x="12" y="17"/>
                  </a:lnTo>
                  <a:lnTo>
                    <a:pt x="10" y="22"/>
                  </a:lnTo>
                  <a:lnTo>
                    <a:pt x="2" y="22"/>
                  </a:lnTo>
                  <a:lnTo>
                    <a:pt x="0" y="19"/>
                  </a:lnTo>
                  <a:lnTo>
                    <a:pt x="2" y="24"/>
                  </a:lnTo>
                  <a:lnTo>
                    <a:pt x="5" y="29"/>
                  </a:lnTo>
                  <a:lnTo>
                    <a:pt x="10" y="24"/>
                  </a:lnTo>
                  <a:lnTo>
                    <a:pt x="19" y="43"/>
                  </a:lnTo>
                  <a:lnTo>
                    <a:pt x="24" y="48"/>
                  </a:lnTo>
                  <a:lnTo>
                    <a:pt x="38" y="55"/>
                  </a:lnTo>
                  <a:lnTo>
                    <a:pt x="54" y="64"/>
                  </a:lnTo>
                  <a:lnTo>
                    <a:pt x="57" y="64"/>
                  </a:lnTo>
                  <a:lnTo>
                    <a:pt x="59" y="64"/>
                  </a:lnTo>
                  <a:lnTo>
                    <a:pt x="52" y="59"/>
                  </a:lnTo>
                  <a:lnTo>
                    <a:pt x="52" y="57"/>
                  </a:lnTo>
                  <a:lnTo>
                    <a:pt x="50" y="55"/>
                  </a:lnTo>
                  <a:lnTo>
                    <a:pt x="38" y="45"/>
                  </a:lnTo>
                  <a:lnTo>
                    <a:pt x="38" y="43"/>
                  </a:lnTo>
                  <a:lnTo>
                    <a:pt x="36" y="43"/>
                  </a:lnTo>
                  <a:lnTo>
                    <a:pt x="33" y="33"/>
                  </a:lnTo>
                  <a:lnTo>
                    <a:pt x="28" y="33"/>
                  </a:lnTo>
                  <a:lnTo>
                    <a:pt x="28" y="24"/>
                  </a:lnTo>
                  <a:lnTo>
                    <a:pt x="33" y="24"/>
                  </a:lnTo>
                  <a:lnTo>
                    <a:pt x="38" y="29"/>
                  </a:lnTo>
                  <a:lnTo>
                    <a:pt x="40" y="24"/>
                  </a:lnTo>
                  <a:lnTo>
                    <a:pt x="45" y="24"/>
                  </a:lnTo>
                  <a:lnTo>
                    <a:pt x="50" y="24"/>
                  </a:lnTo>
                  <a:lnTo>
                    <a:pt x="59" y="29"/>
                  </a:lnTo>
                  <a:lnTo>
                    <a:pt x="62" y="24"/>
                  </a:lnTo>
                  <a:lnTo>
                    <a:pt x="62" y="26"/>
                  </a:lnTo>
                  <a:lnTo>
                    <a:pt x="64" y="26"/>
                  </a:lnTo>
                  <a:lnTo>
                    <a:pt x="69" y="26"/>
                  </a:lnTo>
                  <a:lnTo>
                    <a:pt x="73" y="29"/>
                  </a:lnTo>
                  <a:close/>
                </a:path>
              </a:pathLst>
            </a:custGeom>
            <a:solidFill>
              <a:srgbClr val="0033CC"/>
            </a:solidFill>
            <a:ln w="3175">
              <a:solidFill>
                <a:srgbClr val="000000"/>
              </a:solidFill>
              <a:round/>
              <a:headEnd/>
              <a:tailEnd/>
            </a:ln>
          </p:spPr>
          <p:txBody>
            <a:bodyPr/>
            <a:lstStyle/>
            <a:p>
              <a:endParaRPr lang="en-US"/>
            </a:p>
          </p:txBody>
        </p:sp>
        <p:sp>
          <p:nvSpPr>
            <p:cNvPr id="41324" name="Freeform 4186"/>
            <p:cNvSpPr>
              <a:spLocks/>
            </p:cNvSpPr>
            <p:nvPr/>
          </p:nvSpPr>
          <p:spPr bwMode="auto">
            <a:xfrm>
              <a:off x="2788" y="1699"/>
              <a:ext cx="22" cy="13"/>
            </a:xfrm>
            <a:custGeom>
              <a:avLst/>
              <a:gdLst>
                <a:gd name="T0" fmla="*/ 138 w 21"/>
                <a:gd name="T1" fmla="*/ 1049139 h 10"/>
                <a:gd name="T2" fmla="*/ 152 w 21"/>
                <a:gd name="T3" fmla="*/ 752575 h 10"/>
                <a:gd name="T4" fmla="*/ 120 w 21"/>
                <a:gd name="T5" fmla="*/ 578904 h 10"/>
                <a:gd name="T6" fmla="*/ 110 w 21"/>
                <a:gd name="T7" fmla="*/ 342547 h 10"/>
                <a:gd name="T8" fmla="*/ 9 w 21"/>
                <a:gd name="T9" fmla="*/ 0 h 10"/>
                <a:gd name="T10" fmla="*/ 7 w 21"/>
                <a:gd name="T11" fmla="*/ 0 h 10"/>
                <a:gd name="T12" fmla="*/ 0 w 21"/>
                <a:gd name="T13" fmla="*/ 0 h 10"/>
                <a:gd name="T14" fmla="*/ 138 w 21"/>
                <a:gd name="T15" fmla="*/ 1049139 h 10"/>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0"/>
                <a:gd name="T26" fmla="*/ 21 w 21"/>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0">
                  <a:moveTo>
                    <a:pt x="19" y="10"/>
                  </a:moveTo>
                  <a:lnTo>
                    <a:pt x="21" y="7"/>
                  </a:lnTo>
                  <a:lnTo>
                    <a:pt x="16" y="5"/>
                  </a:lnTo>
                  <a:lnTo>
                    <a:pt x="14" y="3"/>
                  </a:lnTo>
                  <a:lnTo>
                    <a:pt x="9" y="0"/>
                  </a:lnTo>
                  <a:lnTo>
                    <a:pt x="7" y="0"/>
                  </a:lnTo>
                  <a:lnTo>
                    <a:pt x="0" y="0"/>
                  </a:lnTo>
                  <a:lnTo>
                    <a:pt x="19" y="10"/>
                  </a:lnTo>
                  <a:close/>
                </a:path>
              </a:pathLst>
            </a:custGeom>
            <a:solidFill>
              <a:srgbClr val="0033CC"/>
            </a:solidFill>
            <a:ln w="3175">
              <a:solidFill>
                <a:srgbClr val="000000"/>
              </a:solidFill>
              <a:round/>
              <a:headEnd/>
              <a:tailEnd/>
            </a:ln>
          </p:spPr>
          <p:txBody>
            <a:bodyPr/>
            <a:lstStyle/>
            <a:p>
              <a:endParaRPr lang="en-US"/>
            </a:p>
          </p:txBody>
        </p:sp>
        <p:sp>
          <p:nvSpPr>
            <p:cNvPr id="41325" name="Freeform 4187"/>
            <p:cNvSpPr>
              <a:spLocks/>
            </p:cNvSpPr>
            <p:nvPr/>
          </p:nvSpPr>
          <p:spPr bwMode="auto">
            <a:xfrm>
              <a:off x="2441" y="1523"/>
              <a:ext cx="198" cy="189"/>
            </a:xfrm>
            <a:custGeom>
              <a:avLst/>
              <a:gdLst>
                <a:gd name="T0" fmla="*/ 24331 w 177"/>
                <a:gd name="T1" fmla="*/ 1768101 h 152"/>
                <a:gd name="T2" fmla="*/ 24331 w 177"/>
                <a:gd name="T3" fmla="*/ 1861919 h 152"/>
                <a:gd name="T4" fmla="*/ 23994 w 177"/>
                <a:gd name="T5" fmla="*/ 1861919 h 152"/>
                <a:gd name="T6" fmla="*/ 23524 w 177"/>
                <a:gd name="T7" fmla="*/ 1861919 h 152"/>
                <a:gd name="T8" fmla="*/ 23524 w 177"/>
                <a:gd name="T9" fmla="*/ 1895542 h 152"/>
                <a:gd name="T10" fmla="*/ 21865 w 177"/>
                <a:gd name="T11" fmla="*/ 2031909 h 152"/>
                <a:gd name="T12" fmla="*/ 19174 w 177"/>
                <a:gd name="T13" fmla="*/ 1969871 h 152"/>
                <a:gd name="T14" fmla="*/ 18665 w 177"/>
                <a:gd name="T15" fmla="*/ 1927727 h 152"/>
                <a:gd name="T16" fmla="*/ 18499 w 177"/>
                <a:gd name="T17" fmla="*/ 1969871 h 152"/>
                <a:gd name="T18" fmla="*/ 16675 w 177"/>
                <a:gd name="T19" fmla="*/ 1969871 h 152"/>
                <a:gd name="T20" fmla="*/ 15322 w 177"/>
                <a:gd name="T21" fmla="*/ 2031909 h 152"/>
                <a:gd name="T22" fmla="*/ 15322 w 177"/>
                <a:gd name="T23" fmla="*/ 2211981 h 152"/>
                <a:gd name="T24" fmla="*/ 12698 w 177"/>
                <a:gd name="T25" fmla="*/ 2171948 h 152"/>
                <a:gd name="T26" fmla="*/ 12698 w 177"/>
                <a:gd name="T27" fmla="*/ 2171948 h 152"/>
                <a:gd name="T28" fmla="*/ 12006 w 177"/>
                <a:gd name="T29" fmla="*/ 2171948 h 152"/>
                <a:gd name="T30" fmla="*/ 6854 w 177"/>
                <a:gd name="T31" fmla="*/ 2031909 h 152"/>
                <a:gd name="T32" fmla="*/ 5477 w 177"/>
                <a:gd name="T33" fmla="*/ 1969871 h 152"/>
                <a:gd name="T34" fmla="*/ 6559 w 177"/>
                <a:gd name="T35" fmla="*/ 1834276 h 152"/>
                <a:gd name="T36" fmla="*/ 6854 w 177"/>
                <a:gd name="T37" fmla="*/ 1623565 h 152"/>
                <a:gd name="T38" fmla="*/ 6854 w 177"/>
                <a:gd name="T39" fmla="*/ 1444460 h 152"/>
                <a:gd name="T40" fmla="*/ 8103 w 177"/>
                <a:gd name="T41" fmla="*/ 1550341 h 152"/>
                <a:gd name="T42" fmla="*/ 6854 w 177"/>
                <a:gd name="T43" fmla="*/ 1341138 h 152"/>
                <a:gd name="T44" fmla="*/ 7249 w 177"/>
                <a:gd name="T45" fmla="*/ 1279268 h 152"/>
                <a:gd name="T46" fmla="*/ 6127 w 177"/>
                <a:gd name="T47" fmla="*/ 1204271 h 152"/>
                <a:gd name="T48" fmla="*/ 5264 w 177"/>
                <a:gd name="T49" fmla="*/ 1028829 h 152"/>
                <a:gd name="T50" fmla="*/ 5477 w 177"/>
                <a:gd name="T51" fmla="*/ 960540 h 152"/>
                <a:gd name="T52" fmla="*/ 4626 w 177"/>
                <a:gd name="T53" fmla="*/ 926994 h 152"/>
                <a:gd name="T54" fmla="*/ 3362 w 177"/>
                <a:gd name="T55" fmla="*/ 901663 h 152"/>
                <a:gd name="T56" fmla="*/ 1596 w 177"/>
                <a:gd name="T57" fmla="*/ 827418 h 152"/>
                <a:gd name="T58" fmla="*/ 2 w 177"/>
                <a:gd name="T59" fmla="*/ 806117 h 152"/>
                <a:gd name="T60" fmla="*/ 729 w 177"/>
                <a:gd name="T61" fmla="*/ 725147 h 152"/>
                <a:gd name="T62" fmla="*/ 912 w 177"/>
                <a:gd name="T63" fmla="*/ 705306 h 152"/>
                <a:gd name="T64" fmla="*/ 0 w 177"/>
                <a:gd name="T65" fmla="*/ 705306 h 152"/>
                <a:gd name="T66" fmla="*/ 2216 w 177"/>
                <a:gd name="T67" fmla="*/ 583187 h 152"/>
                <a:gd name="T68" fmla="*/ 3882 w 177"/>
                <a:gd name="T69" fmla="*/ 621268 h 152"/>
                <a:gd name="T70" fmla="*/ 6127 w 177"/>
                <a:gd name="T71" fmla="*/ 621268 h 152"/>
                <a:gd name="T72" fmla="*/ 5477 w 177"/>
                <a:gd name="T73" fmla="*/ 377200 h 152"/>
                <a:gd name="T74" fmla="*/ 6127 w 177"/>
                <a:gd name="T75" fmla="*/ 346140 h 152"/>
                <a:gd name="T76" fmla="*/ 6854 w 177"/>
                <a:gd name="T77" fmla="*/ 456185 h 152"/>
                <a:gd name="T78" fmla="*/ 10147 w 177"/>
                <a:gd name="T79" fmla="*/ 425769 h 152"/>
                <a:gd name="T80" fmla="*/ 9500 w 177"/>
                <a:gd name="T81" fmla="*/ 425769 h 152"/>
                <a:gd name="T82" fmla="*/ 11888 w 177"/>
                <a:gd name="T83" fmla="*/ 243970 h 152"/>
                <a:gd name="T84" fmla="*/ 12006 w 177"/>
                <a:gd name="T85" fmla="*/ 66013 h 152"/>
                <a:gd name="T86" fmla="*/ 13697 w 177"/>
                <a:gd name="T87" fmla="*/ 0 h 152"/>
                <a:gd name="T88" fmla="*/ 14876 w 177"/>
                <a:gd name="T89" fmla="*/ 102062 h 152"/>
                <a:gd name="T90" fmla="*/ 17116 w 177"/>
                <a:gd name="T91" fmla="*/ 278377 h 152"/>
                <a:gd name="T92" fmla="*/ 18499 w 177"/>
                <a:gd name="T93" fmla="*/ 243970 h 152"/>
                <a:gd name="T94" fmla="*/ 18499 w 177"/>
                <a:gd name="T95" fmla="*/ 278377 h 152"/>
                <a:gd name="T96" fmla="*/ 20215 w 177"/>
                <a:gd name="T97" fmla="*/ 425769 h 152"/>
                <a:gd name="T98" fmla="*/ 21419 w 177"/>
                <a:gd name="T99" fmla="*/ 425769 h 152"/>
                <a:gd name="T100" fmla="*/ 21750 w 177"/>
                <a:gd name="T101" fmla="*/ 456185 h 152"/>
                <a:gd name="T102" fmla="*/ 24459 w 177"/>
                <a:gd name="T103" fmla="*/ 529410 h 152"/>
                <a:gd name="T104" fmla="*/ 23524 w 177"/>
                <a:gd name="T105" fmla="*/ 901663 h 152"/>
                <a:gd name="T106" fmla="*/ 23342 w 177"/>
                <a:gd name="T107" fmla="*/ 926994 h 152"/>
                <a:gd name="T108" fmla="*/ 22561 w 177"/>
                <a:gd name="T109" fmla="*/ 960540 h 152"/>
                <a:gd name="T110" fmla="*/ 20879 w 177"/>
                <a:gd name="T111" fmla="*/ 1204271 h 152"/>
                <a:gd name="T112" fmla="*/ 21865 w 177"/>
                <a:gd name="T113" fmla="*/ 1186392 h 152"/>
                <a:gd name="T114" fmla="*/ 23111 w 177"/>
                <a:gd name="T115" fmla="*/ 1310459 h 152"/>
                <a:gd name="T116" fmla="*/ 23111 w 177"/>
                <a:gd name="T117" fmla="*/ 1421965 h 152"/>
                <a:gd name="T118" fmla="*/ 22561 w 177"/>
                <a:gd name="T119" fmla="*/ 1506347 h 152"/>
                <a:gd name="T120" fmla="*/ 22561 w 177"/>
                <a:gd name="T121" fmla="*/ 1590669 h 152"/>
                <a:gd name="T122" fmla="*/ 22561 w 177"/>
                <a:gd name="T123" fmla="*/ 1685971 h 152"/>
                <a:gd name="T124" fmla="*/ 24331 w 177"/>
                <a:gd name="T125" fmla="*/ 1768101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7"/>
                <a:gd name="T190" fmla="*/ 0 h 152"/>
                <a:gd name="T191" fmla="*/ 177 w 177"/>
                <a:gd name="T192" fmla="*/ 152 h 15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7" h="152">
                  <a:moveTo>
                    <a:pt x="175" y="121"/>
                  </a:moveTo>
                  <a:lnTo>
                    <a:pt x="175" y="128"/>
                  </a:lnTo>
                  <a:lnTo>
                    <a:pt x="173" y="128"/>
                  </a:lnTo>
                  <a:lnTo>
                    <a:pt x="170" y="128"/>
                  </a:lnTo>
                  <a:lnTo>
                    <a:pt x="170" y="130"/>
                  </a:lnTo>
                  <a:lnTo>
                    <a:pt x="158" y="140"/>
                  </a:lnTo>
                  <a:lnTo>
                    <a:pt x="139" y="135"/>
                  </a:lnTo>
                  <a:lnTo>
                    <a:pt x="135" y="133"/>
                  </a:lnTo>
                  <a:lnTo>
                    <a:pt x="132" y="135"/>
                  </a:lnTo>
                  <a:lnTo>
                    <a:pt x="120" y="135"/>
                  </a:lnTo>
                  <a:lnTo>
                    <a:pt x="111" y="140"/>
                  </a:lnTo>
                  <a:lnTo>
                    <a:pt x="111" y="152"/>
                  </a:lnTo>
                  <a:lnTo>
                    <a:pt x="92" y="149"/>
                  </a:lnTo>
                  <a:lnTo>
                    <a:pt x="87" y="149"/>
                  </a:lnTo>
                  <a:lnTo>
                    <a:pt x="50" y="140"/>
                  </a:lnTo>
                  <a:lnTo>
                    <a:pt x="40" y="135"/>
                  </a:lnTo>
                  <a:lnTo>
                    <a:pt x="47" y="126"/>
                  </a:lnTo>
                  <a:lnTo>
                    <a:pt x="50" y="111"/>
                  </a:lnTo>
                  <a:lnTo>
                    <a:pt x="50" y="100"/>
                  </a:lnTo>
                  <a:lnTo>
                    <a:pt x="57" y="107"/>
                  </a:lnTo>
                  <a:lnTo>
                    <a:pt x="50" y="92"/>
                  </a:lnTo>
                  <a:lnTo>
                    <a:pt x="52" y="88"/>
                  </a:lnTo>
                  <a:lnTo>
                    <a:pt x="45" y="83"/>
                  </a:lnTo>
                  <a:lnTo>
                    <a:pt x="38" y="71"/>
                  </a:lnTo>
                  <a:lnTo>
                    <a:pt x="40" y="66"/>
                  </a:lnTo>
                  <a:lnTo>
                    <a:pt x="33" y="64"/>
                  </a:lnTo>
                  <a:lnTo>
                    <a:pt x="24" y="62"/>
                  </a:lnTo>
                  <a:lnTo>
                    <a:pt x="12" y="57"/>
                  </a:lnTo>
                  <a:lnTo>
                    <a:pt x="2" y="55"/>
                  </a:lnTo>
                  <a:lnTo>
                    <a:pt x="5" y="50"/>
                  </a:lnTo>
                  <a:lnTo>
                    <a:pt x="7" y="48"/>
                  </a:lnTo>
                  <a:lnTo>
                    <a:pt x="0" y="48"/>
                  </a:lnTo>
                  <a:lnTo>
                    <a:pt x="16" y="40"/>
                  </a:lnTo>
                  <a:lnTo>
                    <a:pt x="28" y="43"/>
                  </a:lnTo>
                  <a:lnTo>
                    <a:pt x="45" y="43"/>
                  </a:lnTo>
                  <a:lnTo>
                    <a:pt x="40" y="26"/>
                  </a:lnTo>
                  <a:lnTo>
                    <a:pt x="45" y="24"/>
                  </a:lnTo>
                  <a:lnTo>
                    <a:pt x="50" y="31"/>
                  </a:lnTo>
                  <a:lnTo>
                    <a:pt x="73" y="29"/>
                  </a:lnTo>
                  <a:lnTo>
                    <a:pt x="68" y="29"/>
                  </a:lnTo>
                  <a:lnTo>
                    <a:pt x="85" y="17"/>
                  </a:lnTo>
                  <a:lnTo>
                    <a:pt x="87" y="5"/>
                  </a:lnTo>
                  <a:lnTo>
                    <a:pt x="99" y="0"/>
                  </a:lnTo>
                  <a:lnTo>
                    <a:pt x="106" y="7"/>
                  </a:lnTo>
                  <a:lnTo>
                    <a:pt x="123" y="19"/>
                  </a:lnTo>
                  <a:lnTo>
                    <a:pt x="132" y="17"/>
                  </a:lnTo>
                  <a:lnTo>
                    <a:pt x="132" y="19"/>
                  </a:lnTo>
                  <a:lnTo>
                    <a:pt x="147" y="29"/>
                  </a:lnTo>
                  <a:lnTo>
                    <a:pt x="154" y="29"/>
                  </a:lnTo>
                  <a:lnTo>
                    <a:pt x="156" y="31"/>
                  </a:lnTo>
                  <a:lnTo>
                    <a:pt x="177" y="36"/>
                  </a:lnTo>
                  <a:lnTo>
                    <a:pt x="170" y="62"/>
                  </a:lnTo>
                  <a:lnTo>
                    <a:pt x="168" y="64"/>
                  </a:lnTo>
                  <a:lnTo>
                    <a:pt x="163" y="66"/>
                  </a:lnTo>
                  <a:lnTo>
                    <a:pt x="151" y="83"/>
                  </a:lnTo>
                  <a:lnTo>
                    <a:pt x="158" y="81"/>
                  </a:lnTo>
                  <a:lnTo>
                    <a:pt x="165" y="90"/>
                  </a:lnTo>
                  <a:lnTo>
                    <a:pt x="165" y="97"/>
                  </a:lnTo>
                  <a:lnTo>
                    <a:pt x="163" y="104"/>
                  </a:lnTo>
                  <a:lnTo>
                    <a:pt x="163" y="109"/>
                  </a:lnTo>
                  <a:lnTo>
                    <a:pt x="163" y="116"/>
                  </a:lnTo>
                  <a:lnTo>
                    <a:pt x="175" y="121"/>
                  </a:lnTo>
                  <a:close/>
                </a:path>
              </a:pathLst>
            </a:custGeom>
            <a:solidFill>
              <a:srgbClr val="0033CC"/>
            </a:solidFill>
            <a:ln w="3175">
              <a:solidFill>
                <a:srgbClr val="000000"/>
              </a:solidFill>
              <a:round/>
              <a:headEnd/>
              <a:tailEnd/>
            </a:ln>
          </p:spPr>
          <p:txBody>
            <a:bodyPr/>
            <a:lstStyle/>
            <a:p>
              <a:endParaRPr lang="en-US"/>
            </a:p>
          </p:txBody>
        </p:sp>
        <p:sp>
          <p:nvSpPr>
            <p:cNvPr id="41326" name="Freeform 4188"/>
            <p:cNvSpPr>
              <a:spLocks/>
            </p:cNvSpPr>
            <p:nvPr/>
          </p:nvSpPr>
          <p:spPr bwMode="auto">
            <a:xfrm>
              <a:off x="2655" y="1703"/>
              <a:ext cx="13" cy="28"/>
            </a:xfrm>
            <a:custGeom>
              <a:avLst/>
              <a:gdLst>
                <a:gd name="T0" fmla="*/ 291 w 12"/>
                <a:gd name="T1" fmla="*/ 130738 h 23"/>
                <a:gd name="T2" fmla="*/ 3 w 12"/>
                <a:gd name="T3" fmla="*/ 121331 h 23"/>
                <a:gd name="T4" fmla="*/ 0 w 12"/>
                <a:gd name="T5" fmla="*/ 48893 h 23"/>
                <a:gd name="T6" fmla="*/ 291 w 12"/>
                <a:gd name="T7" fmla="*/ 0 h 23"/>
                <a:gd name="T8" fmla="*/ 403 w 12"/>
                <a:gd name="T9" fmla="*/ 48893 h 23"/>
                <a:gd name="T10" fmla="*/ 291 w 12"/>
                <a:gd name="T11" fmla="*/ 130738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8" y="23"/>
                  </a:moveTo>
                  <a:lnTo>
                    <a:pt x="3" y="21"/>
                  </a:lnTo>
                  <a:lnTo>
                    <a:pt x="0" y="9"/>
                  </a:lnTo>
                  <a:lnTo>
                    <a:pt x="8" y="0"/>
                  </a:lnTo>
                  <a:lnTo>
                    <a:pt x="12" y="9"/>
                  </a:lnTo>
                  <a:lnTo>
                    <a:pt x="8" y="23"/>
                  </a:lnTo>
                  <a:close/>
                </a:path>
              </a:pathLst>
            </a:custGeom>
            <a:solidFill>
              <a:srgbClr val="0033CC"/>
            </a:solidFill>
            <a:ln w="3175">
              <a:solidFill>
                <a:srgbClr val="000000"/>
              </a:solidFill>
              <a:round/>
              <a:headEnd/>
              <a:tailEnd/>
            </a:ln>
          </p:spPr>
          <p:txBody>
            <a:bodyPr/>
            <a:lstStyle/>
            <a:p>
              <a:endParaRPr lang="en-US"/>
            </a:p>
          </p:txBody>
        </p:sp>
        <p:sp>
          <p:nvSpPr>
            <p:cNvPr id="41327" name="Freeform 4189"/>
            <p:cNvSpPr>
              <a:spLocks/>
            </p:cNvSpPr>
            <p:nvPr/>
          </p:nvSpPr>
          <p:spPr bwMode="auto">
            <a:xfrm>
              <a:off x="2768" y="1583"/>
              <a:ext cx="102" cy="52"/>
            </a:xfrm>
            <a:custGeom>
              <a:avLst/>
              <a:gdLst>
                <a:gd name="T0" fmla="*/ 3740 w 92"/>
                <a:gd name="T1" fmla="*/ 503465 h 42"/>
                <a:gd name="T2" fmla="*/ 1778 w 92"/>
                <a:gd name="T3" fmla="*/ 503465 h 42"/>
                <a:gd name="T4" fmla="*/ 655 w 92"/>
                <a:gd name="T5" fmla="*/ 363908 h 42"/>
                <a:gd name="T6" fmla="*/ 2 w 92"/>
                <a:gd name="T7" fmla="*/ 340281 h 42"/>
                <a:gd name="T8" fmla="*/ 0 w 92"/>
                <a:gd name="T9" fmla="*/ 318774 h 42"/>
                <a:gd name="T10" fmla="*/ 2 w 92"/>
                <a:gd name="T11" fmla="*/ 274842 h 42"/>
                <a:gd name="T12" fmla="*/ 655 w 92"/>
                <a:gd name="T13" fmla="*/ 167965 h 42"/>
                <a:gd name="T14" fmla="*/ 805 w 92"/>
                <a:gd name="T15" fmla="*/ 135664 h 42"/>
                <a:gd name="T16" fmla="*/ 1349 w 92"/>
                <a:gd name="T17" fmla="*/ 88503 h 42"/>
                <a:gd name="T18" fmla="*/ 1778 w 92"/>
                <a:gd name="T19" fmla="*/ 88503 h 42"/>
                <a:gd name="T20" fmla="*/ 3302 w 92"/>
                <a:gd name="T21" fmla="*/ 88503 h 42"/>
                <a:gd name="T22" fmla="*/ 5269 w 92"/>
                <a:gd name="T23" fmla="*/ 0 h 42"/>
                <a:gd name="T24" fmla="*/ 7538 w 92"/>
                <a:gd name="T25" fmla="*/ 0 h 42"/>
                <a:gd name="T26" fmla="*/ 8649 w 92"/>
                <a:gd name="T27" fmla="*/ 88503 h 42"/>
                <a:gd name="T28" fmla="*/ 7538 w 92"/>
                <a:gd name="T29" fmla="*/ 257471 h 42"/>
                <a:gd name="T30" fmla="*/ 6346 w 92"/>
                <a:gd name="T31" fmla="*/ 421300 h 42"/>
                <a:gd name="T32" fmla="*/ 5531 w 92"/>
                <a:gd name="T33" fmla="*/ 488643 h 42"/>
                <a:gd name="T34" fmla="*/ 3740 w 92"/>
                <a:gd name="T35" fmla="*/ 503465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2"/>
                <a:gd name="T55" fmla="*/ 0 h 42"/>
                <a:gd name="T56" fmla="*/ 92 w 92"/>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2" h="42">
                  <a:moveTo>
                    <a:pt x="40" y="42"/>
                  </a:moveTo>
                  <a:lnTo>
                    <a:pt x="19" y="42"/>
                  </a:lnTo>
                  <a:lnTo>
                    <a:pt x="7" y="30"/>
                  </a:lnTo>
                  <a:lnTo>
                    <a:pt x="2" y="28"/>
                  </a:lnTo>
                  <a:lnTo>
                    <a:pt x="0" y="26"/>
                  </a:lnTo>
                  <a:lnTo>
                    <a:pt x="2" y="23"/>
                  </a:lnTo>
                  <a:lnTo>
                    <a:pt x="7" y="14"/>
                  </a:lnTo>
                  <a:lnTo>
                    <a:pt x="9" y="11"/>
                  </a:lnTo>
                  <a:lnTo>
                    <a:pt x="14" y="7"/>
                  </a:lnTo>
                  <a:lnTo>
                    <a:pt x="19" y="7"/>
                  </a:lnTo>
                  <a:lnTo>
                    <a:pt x="35" y="7"/>
                  </a:lnTo>
                  <a:lnTo>
                    <a:pt x="57" y="0"/>
                  </a:lnTo>
                  <a:lnTo>
                    <a:pt x="80" y="0"/>
                  </a:lnTo>
                  <a:lnTo>
                    <a:pt x="92" y="7"/>
                  </a:lnTo>
                  <a:lnTo>
                    <a:pt x="80" y="21"/>
                  </a:lnTo>
                  <a:lnTo>
                    <a:pt x="68" y="35"/>
                  </a:lnTo>
                  <a:lnTo>
                    <a:pt x="59" y="40"/>
                  </a:lnTo>
                  <a:lnTo>
                    <a:pt x="40" y="42"/>
                  </a:lnTo>
                  <a:close/>
                </a:path>
              </a:pathLst>
            </a:custGeom>
            <a:solidFill>
              <a:srgbClr val="0033CC"/>
            </a:solidFill>
            <a:ln w="3175">
              <a:solidFill>
                <a:srgbClr val="000000"/>
              </a:solidFill>
              <a:round/>
              <a:headEnd/>
              <a:tailEnd/>
            </a:ln>
          </p:spPr>
          <p:txBody>
            <a:bodyPr/>
            <a:lstStyle/>
            <a:p>
              <a:endParaRPr lang="en-US"/>
            </a:p>
          </p:txBody>
        </p:sp>
        <p:sp>
          <p:nvSpPr>
            <p:cNvPr id="41328" name="Freeform 4190"/>
            <p:cNvSpPr>
              <a:spLocks/>
            </p:cNvSpPr>
            <p:nvPr/>
          </p:nvSpPr>
          <p:spPr bwMode="auto">
            <a:xfrm>
              <a:off x="2884" y="1011"/>
              <a:ext cx="2095" cy="718"/>
            </a:xfrm>
            <a:custGeom>
              <a:avLst/>
              <a:gdLst>
                <a:gd name="T0" fmla="*/ 218164 w 1874"/>
                <a:gd name="T1" fmla="*/ 1615579 h 579"/>
                <a:gd name="T2" fmla="*/ 197723 w 1874"/>
                <a:gd name="T3" fmla="*/ 1290127 h 579"/>
                <a:gd name="T4" fmla="*/ 178398 w 1874"/>
                <a:gd name="T5" fmla="*/ 1051026 h 579"/>
                <a:gd name="T6" fmla="*/ 164084 w 1874"/>
                <a:gd name="T7" fmla="*/ 915843 h 579"/>
                <a:gd name="T8" fmla="*/ 159069 w 1874"/>
                <a:gd name="T9" fmla="*/ 1051026 h 579"/>
                <a:gd name="T10" fmla="*/ 144081 w 1874"/>
                <a:gd name="T11" fmla="*/ 965229 h 579"/>
                <a:gd name="T12" fmla="*/ 119495 w 1874"/>
                <a:gd name="T13" fmla="*/ 665631 h 579"/>
                <a:gd name="T14" fmla="*/ 117115 w 1874"/>
                <a:gd name="T15" fmla="*/ 387291 h 579"/>
                <a:gd name="T16" fmla="*/ 104311 w 1874"/>
                <a:gd name="T17" fmla="*/ 204758 h 579"/>
                <a:gd name="T18" fmla="*/ 94411 w 1874"/>
                <a:gd name="T19" fmla="*/ 251852 h 579"/>
                <a:gd name="T20" fmla="*/ 80181 w 1874"/>
                <a:gd name="T21" fmla="*/ 518713 h 579"/>
                <a:gd name="T22" fmla="*/ 75987 w 1874"/>
                <a:gd name="T23" fmla="*/ 952998 h 579"/>
                <a:gd name="T24" fmla="*/ 80181 w 1874"/>
                <a:gd name="T25" fmla="*/ 1051026 h 579"/>
                <a:gd name="T26" fmla="*/ 68737 w 1874"/>
                <a:gd name="T27" fmla="*/ 1125457 h 579"/>
                <a:gd name="T28" fmla="*/ 73909 w 1874"/>
                <a:gd name="T29" fmla="*/ 1553426 h 579"/>
                <a:gd name="T30" fmla="*/ 72900 w 1874"/>
                <a:gd name="T31" fmla="*/ 1823837 h 579"/>
                <a:gd name="T32" fmla="*/ 68737 w 1874"/>
                <a:gd name="T33" fmla="*/ 1983921 h 579"/>
                <a:gd name="T34" fmla="*/ 57453 w 1874"/>
                <a:gd name="T35" fmla="*/ 847554 h 579"/>
                <a:gd name="T36" fmla="*/ 62516 w 1874"/>
                <a:gd name="T37" fmla="*/ 1615579 h 579"/>
                <a:gd name="T38" fmla="*/ 48301 w 1874"/>
                <a:gd name="T39" fmla="*/ 1730695 h 579"/>
                <a:gd name="T40" fmla="*/ 39680 w 1874"/>
                <a:gd name="T41" fmla="*/ 1599847 h 579"/>
                <a:gd name="T42" fmla="*/ 26299 w 1874"/>
                <a:gd name="T43" fmla="*/ 1886264 h 579"/>
                <a:gd name="T44" fmla="*/ 24355 w 1874"/>
                <a:gd name="T45" fmla="*/ 2099193 h 579"/>
                <a:gd name="T46" fmla="*/ 17499 w 1874"/>
                <a:gd name="T47" fmla="*/ 2594389 h 579"/>
                <a:gd name="T48" fmla="*/ 7415 w 1874"/>
                <a:gd name="T49" fmla="*/ 1983921 h 579"/>
                <a:gd name="T50" fmla="*/ 6421 w 1874"/>
                <a:gd name="T51" fmla="*/ 1599847 h 579"/>
                <a:gd name="T52" fmla="*/ 1573 w 1874"/>
                <a:gd name="T53" fmla="*/ 1484302 h 579"/>
                <a:gd name="T54" fmla="*/ 5134 w 1874"/>
                <a:gd name="T55" fmla="*/ 2594389 h 579"/>
                <a:gd name="T56" fmla="*/ 3838 w 1874"/>
                <a:gd name="T57" fmla="*/ 3330400 h 579"/>
                <a:gd name="T58" fmla="*/ 7627 w 1874"/>
                <a:gd name="T59" fmla="*/ 4333498 h 579"/>
                <a:gd name="T60" fmla="*/ 20480 w 1874"/>
                <a:gd name="T61" fmla="*/ 5334932 h 579"/>
                <a:gd name="T62" fmla="*/ 27699 w 1874"/>
                <a:gd name="T63" fmla="*/ 6314377 h 579"/>
                <a:gd name="T64" fmla="*/ 28146 w 1874"/>
                <a:gd name="T65" fmla="*/ 6828303 h 579"/>
                <a:gd name="T66" fmla="*/ 50257 w 1874"/>
                <a:gd name="T67" fmla="*/ 7490476 h 579"/>
                <a:gd name="T68" fmla="*/ 48907 w 1874"/>
                <a:gd name="T69" fmla="*/ 6441247 h 579"/>
                <a:gd name="T70" fmla="*/ 47320 w 1874"/>
                <a:gd name="T71" fmla="*/ 5247783 h 579"/>
                <a:gd name="T72" fmla="*/ 64840 w 1874"/>
                <a:gd name="T73" fmla="*/ 5091956 h 579"/>
                <a:gd name="T74" fmla="*/ 78624 w 1874"/>
                <a:gd name="T75" fmla="*/ 4423517 h 579"/>
                <a:gd name="T76" fmla="*/ 93074 w 1874"/>
                <a:gd name="T77" fmla="*/ 4737593 h 579"/>
                <a:gd name="T78" fmla="*/ 112377 w 1874"/>
                <a:gd name="T79" fmla="*/ 5648929 h 579"/>
                <a:gd name="T80" fmla="*/ 129661 w 1874"/>
                <a:gd name="T81" fmla="*/ 5560043 h 579"/>
                <a:gd name="T82" fmla="*/ 145738 w 1874"/>
                <a:gd name="T83" fmla="*/ 5560043 h 579"/>
                <a:gd name="T84" fmla="*/ 169467 w 1874"/>
                <a:gd name="T85" fmla="*/ 5617157 h 579"/>
                <a:gd name="T86" fmla="*/ 176150 w 1874"/>
                <a:gd name="T87" fmla="*/ 4854515 h 579"/>
                <a:gd name="T88" fmla="*/ 198799 w 1874"/>
                <a:gd name="T89" fmla="*/ 5856063 h 579"/>
                <a:gd name="T90" fmla="*/ 207166 w 1874"/>
                <a:gd name="T91" fmla="*/ 6996420 h 579"/>
                <a:gd name="T92" fmla="*/ 211022 w 1874"/>
                <a:gd name="T93" fmla="*/ 7214391 h 579"/>
                <a:gd name="T94" fmla="*/ 215961 w 1874"/>
                <a:gd name="T95" fmla="*/ 5808133 h 579"/>
                <a:gd name="T96" fmla="*/ 203426 w 1874"/>
                <a:gd name="T97" fmla="*/ 4645818 h 579"/>
                <a:gd name="T98" fmla="*/ 197723 w 1874"/>
                <a:gd name="T99" fmla="*/ 4177612 h 579"/>
                <a:gd name="T100" fmla="*/ 205752 w 1874"/>
                <a:gd name="T101" fmla="*/ 3550640 h 579"/>
                <a:gd name="T102" fmla="*/ 218288 w 1874"/>
                <a:gd name="T103" fmla="*/ 3603174 h 579"/>
                <a:gd name="T104" fmla="*/ 224412 w 1874"/>
                <a:gd name="T105" fmla="*/ 3214611 h 579"/>
                <a:gd name="T106" fmla="*/ 228611 w 1874"/>
                <a:gd name="T107" fmla="*/ 2935442 h 579"/>
                <a:gd name="T108" fmla="*/ 228611 w 1874"/>
                <a:gd name="T109" fmla="*/ 4092645 h 579"/>
                <a:gd name="T110" fmla="*/ 242656 w 1874"/>
                <a:gd name="T111" fmla="*/ 4893299 h 579"/>
                <a:gd name="T112" fmla="*/ 242656 w 1874"/>
                <a:gd name="T113" fmla="*/ 4266137 h 579"/>
                <a:gd name="T114" fmla="*/ 235908 w 1874"/>
                <a:gd name="T115" fmla="*/ 3440241 h 579"/>
                <a:gd name="T116" fmla="*/ 245525 w 1874"/>
                <a:gd name="T117" fmla="*/ 3214611 h 579"/>
                <a:gd name="T118" fmla="*/ 251482 w 1874"/>
                <a:gd name="T119" fmla="*/ 2804644 h 579"/>
                <a:gd name="T120" fmla="*/ 240173 w 1874"/>
                <a:gd name="T121" fmla="*/ 1983921 h 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74"/>
                <a:gd name="T184" fmla="*/ 0 h 579"/>
                <a:gd name="T185" fmla="*/ 1874 w 1874"/>
                <a:gd name="T186" fmla="*/ 579 h 57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74" h="579">
                  <a:moveTo>
                    <a:pt x="1734" y="123"/>
                  </a:moveTo>
                  <a:lnTo>
                    <a:pt x="1699" y="115"/>
                  </a:lnTo>
                  <a:lnTo>
                    <a:pt x="1663" y="111"/>
                  </a:lnTo>
                  <a:lnTo>
                    <a:pt x="1630" y="108"/>
                  </a:lnTo>
                  <a:lnTo>
                    <a:pt x="1602" y="106"/>
                  </a:lnTo>
                  <a:lnTo>
                    <a:pt x="1611" y="113"/>
                  </a:lnTo>
                  <a:lnTo>
                    <a:pt x="1630" y="123"/>
                  </a:lnTo>
                  <a:lnTo>
                    <a:pt x="1628" y="125"/>
                  </a:lnTo>
                  <a:lnTo>
                    <a:pt x="1616" y="125"/>
                  </a:lnTo>
                  <a:lnTo>
                    <a:pt x="1599" y="120"/>
                  </a:lnTo>
                  <a:lnTo>
                    <a:pt x="1595" y="118"/>
                  </a:lnTo>
                  <a:lnTo>
                    <a:pt x="1576" y="111"/>
                  </a:lnTo>
                  <a:lnTo>
                    <a:pt x="1564" y="113"/>
                  </a:lnTo>
                  <a:lnTo>
                    <a:pt x="1517" y="113"/>
                  </a:lnTo>
                  <a:lnTo>
                    <a:pt x="1517" y="120"/>
                  </a:lnTo>
                  <a:lnTo>
                    <a:pt x="1500" y="113"/>
                  </a:lnTo>
                  <a:lnTo>
                    <a:pt x="1481" y="108"/>
                  </a:lnTo>
                  <a:lnTo>
                    <a:pt x="1465" y="99"/>
                  </a:lnTo>
                  <a:lnTo>
                    <a:pt x="1436" y="92"/>
                  </a:lnTo>
                  <a:lnTo>
                    <a:pt x="1408" y="94"/>
                  </a:lnTo>
                  <a:lnTo>
                    <a:pt x="1379" y="94"/>
                  </a:lnTo>
                  <a:lnTo>
                    <a:pt x="1372" y="94"/>
                  </a:lnTo>
                  <a:lnTo>
                    <a:pt x="1351" y="87"/>
                  </a:lnTo>
                  <a:lnTo>
                    <a:pt x="1344" y="89"/>
                  </a:lnTo>
                  <a:lnTo>
                    <a:pt x="1344" y="87"/>
                  </a:lnTo>
                  <a:lnTo>
                    <a:pt x="1337" y="85"/>
                  </a:lnTo>
                  <a:lnTo>
                    <a:pt x="1323" y="82"/>
                  </a:lnTo>
                  <a:lnTo>
                    <a:pt x="1330" y="80"/>
                  </a:lnTo>
                  <a:lnTo>
                    <a:pt x="1304" y="75"/>
                  </a:lnTo>
                  <a:lnTo>
                    <a:pt x="1287" y="78"/>
                  </a:lnTo>
                  <a:lnTo>
                    <a:pt x="1285" y="78"/>
                  </a:lnTo>
                  <a:lnTo>
                    <a:pt x="1287" y="75"/>
                  </a:lnTo>
                  <a:lnTo>
                    <a:pt x="1285" y="73"/>
                  </a:lnTo>
                  <a:lnTo>
                    <a:pt x="1245" y="71"/>
                  </a:lnTo>
                  <a:lnTo>
                    <a:pt x="1207" y="66"/>
                  </a:lnTo>
                  <a:lnTo>
                    <a:pt x="1216" y="71"/>
                  </a:lnTo>
                  <a:lnTo>
                    <a:pt x="1202" y="75"/>
                  </a:lnTo>
                  <a:lnTo>
                    <a:pt x="1207" y="75"/>
                  </a:lnTo>
                  <a:lnTo>
                    <a:pt x="1211" y="75"/>
                  </a:lnTo>
                  <a:lnTo>
                    <a:pt x="1216" y="80"/>
                  </a:lnTo>
                  <a:lnTo>
                    <a:pt x="1223" y="87"/>
                  </a:lnTo>
                  <a:lnTo>
                    <a:pt x="1204" y="85"/>
                  </a:lnTo>
                  <a:lnTo>
                    <a:pt x="1207" y="87"/>
                  </a:lnTo>
                  <a:lnTo>
                    <a:pt x="1209" y="92"/>
                  </a:lnTo>
                  <a:lnTo>
                    <a:pt x="1178" y="82"/>
                  </a:lnTo>
                  <a:lnTo>
                    <a:pt x="1166" y="87"/>
                  </a:lnTo>
                  <a:lnTo>
                    <a:pt x="1140" y="82"/>
                  </a:lnTo>
                  <a:lnTo>
                    <a:pt x="1136" y="80"/>
                  </a:lnTo>
                  <a:lnTo>
                    <a:pt x="1143" y="89"/>
                  </a:lnTo>
                  <a:lnTo>
                    <a:pt x="1138" y="97"/>
                  </a:lnTo>
                  <a:lnTo>
                    <a:pt x="1122" y="92"/>
                  </a:lnTo>
                  <a:lnTo>
                    <a:pt x="1098" y="82"/>
                  </a:lnTo>
                  <a:lnTo>
                    <a:pt x="1074" y="73"/>
                  </a:lnTo>
                  <a:lnTo>
                    <a:pt x="1067" y="75"/>
                  </a:lnTo>
                  <a:lnTo>
                    <a:pt x="1086" y="87"/>
                  </a:lnTo>
                  <a:lnTo>
                    <a:pt x="1060" y="73"/>
                  </a:lnTo>
                  <a:lnTo>
                    <a:pt x="1017" y="68"/>
                  </a:lnTo>
                  <a:lnTo>
                    <a:pt x="977" y="63"/>
                  </a:lnTo>
                  <a:lnTo>
                    <a:pt x="954" y="59"/>
                  </a:lnTo>
                  <a:lnTo>
                    <a:pt x="956" y="56"/>
                  </a:lnTo>
                  <a:lnTo>
                    <a:pt x="937" y="54"/>
                  </a:lnTo>
                  <a:lnTo>
                    <a:pt x="899" y="56"/>
                  </a:lnTo>
                  <a:lnTo>
                    <a:pt x="885" y="52"/>
                  </a:lnTo>
                  <a:lnTo>
                    <a:pt x="871" y="52"/>
                  </a:lnTo>
                  <a:lnTo>
                    <a:pt x="871" y="49"/>
                  </a:lnTo>
                  <a:lnTo>
                    <a:pt x="849" y="52"/>
                  </a:lnTo>
                  <a:lnTo>
                    <a:pt x="868" y="54"/>
                  </a:lnTo>
                  <a:lnTo>
                    <a:pt x="847" y="61"/>
                  </a:lnTo>
                  <a:lnTo>
                    <a:pt x="826" y="63"/>
                  </a:lnTo>
                  <a:lnTo>
                    <a:pt x="826" y="59"/>
                  </a:lnTo>
                  <a:lnTo>
                    <a:pt x="847" y="45"/>
                  </a:lnTo>
                  <a:lnTo>
                    <a:pt x="868" y="30"/>
                  </a:lnTo>
                  <a:lnTo>
                    <a:pt x="859" y="28"/>
                  </a:lnTo>
                  <a:lnTo>
                    <a:pt x="849" y="23"/>
                  </a:lnTo>
                  <a:lnTo>
                    <a:pt x="866" y="28"/>
                  </a:lnTo>
                  <a:lnTo>
                    <a:pt x="852" y="19"/>
                  </a:lnTo>
                  <a:lnTo>
                    <a:pt x="849" y="21"/>
                  </a:lnTo>
                  <a:lnTo>
                    <a:pt x="842" y="19"/>
                  </a:lnTo>
                  <a:lnTo>
                    <a:pt x="823" y="14"/>
                  </a:lnTo>
                  <a:lnTo>
                    <a:pt x="788" y="14"/>
                  </a:lnTo>
                  <a:lnTo>
                    <a:pt x="774" y="16"/>
                  </a:lnTo>
                  <a:lnTo>
                    <a:pt x="774" y="9"/>
                  </a:lnTo>
                  <a:lnTo>
                    <a:pt x="757" y="7"/>
                  </a:lnTo>
                  <a:lnTo>
                    <a:pt x="741" y="7"/>
                  </a:lnTo>
                  <a:lnTo>
                    <a:pt x="752" y="4"/>
                  </a:lnTo>
                  <a:lnTo>
                    <a:pt x="724" y="0"/>
                  </a:lnTo>
                  <a:lnTo>
                    <a:pt x="708" y="9"/>
                  </a:lnTo>
                  <a:lnTo>
                    <a:pt x="715" y="16"/>
                  </a:lnTo>
                  <a:lnTo>
                    <a:pt x="724" y="16"/>
                  </a:lnTo>
                  <a:lnTo>
                    <a:pt x="700" y="19"/>
                  </a:lnTo>
                  <a:lnTo>
                    <a:pt x="708" y="19"/>
                  </a:lnTo>
                  <a:lnTo>
                    <a:pt x="691" y="21"/>
                  </a:lnTo>
                  <a:lnTo>
                    <a:pt x="672" y="23"/>
                  </a:lnTo>
                  <a:lnTo>
                    <a:pt x="641" y="23"/>
                  </a:lnTo>
                  <a:lnTo>
                    <a:pt x="656" y="23"/>
                  </a:lnTo>
                  <a:lnTo>
                    <a:pt x="629" y="28"/>
                  </a:lnTo>
                  <a:lnTo>
                    <a:pt x="603" y="33"/>
                  </a:lnTo>
                  <a:lnTo>
                    <a:pt x="594" y="35"/>
                  </a:lnTo>
                  <a:lnTo>
                    <a:pt x="594" y="40"/>
                  </a:lnTo>
                  <a:lnTo>
                    <a:pt x="587" y="40"/>
                  </a:lnTo>
                  <a:lnTo>
                    <a:pt x="601" y="45"/>
                  </a:lnTo>
                  <a:lnTo>
                    <a:pt x="589" y="47"/>
                  </a:lnTo>
                  <a:lnTo>
                    <a:pt x="606" y="49"/>
                  </a:lnTo>
                  <a:lnTo>
                    <a:pt x="606" y="52"/>
                  </a:lnTo>
                  <a:lnTo>
                    <a:pt x="575" y="54"/>
                  </a:lnTo>
                  <a:lnTo>
                    <a:pt x="542" y="56"/>
                  </a:lnTo>
                  <a:lnTo>
                    <a:pt x="549" y="63"/>
                  </a:lnTo>
                  <a:lnTo>
                    <a:pt x="563" y="73"/>
                  </a:lnTo>
                  <a:lnTo>
                    <a:pt x="577" y="78"/>
                  </a:lnTo>
                  <a:lnTo>
                    <a:pt x="599" y="85"/>
                  </a:lnTo>
                  <a:lnTo>
                    <a:pt x="608" y="99"/>
                  </a:lnTo>
                  <a:lnTo>
                    <a:pt x="613" y="101"/>
                  </a:lnTo>
                  <a:lnTo>
                    <a:pt x="606" y="101"/>
                  </a:lnTo>
                  <a:lnTo>
                    <a:pt x="596" y="94"/>
                  </a:lnTo>
                  <a:lnTo>
                    <a:pt x="594" y="99"/>
                  </a:lnTo>
                  <a:lnTo>
                    <a:pt x="587" y="89"/>
                  </a:lnTo>
                  <a:lnTo>
                    <a:pt x="594" y="82"/>
                  </a:lnTo>
                  <a:lnTo>
                    <a:pt x="568" y="80"/>
                  </a:lnTo>
                  <a:lnTo>
                    <a:pt x="542" y="73"/>
                  </a:lnTo>
                  <a:lnTo>
                    <a:pt x="523" y="75"/>
                  </a:lnTo>
                  <a:lnTo>
                    <a:pt x="535" y="80"/>
                  </a:lnTo>
                  <a:lnTo>
                    <a:pt x="511" y="80"/>
                  </a:lnTo>
                  <a:lnTo>
                    <a:pt x="516" y="85"/>
                  </a:lnTo>
                  <a:lnTo>
                    <a:pt x="542" y="89"/>
                  </a:lnTo>
                  <a:lnTo>
                    <a:pt x="549" y="94"/>
                  </a:lnTo>
                  <a:lnTo>
                    <a:pt x="509" y="87"/>
                  </a:lnTo>
                  <a:lnTo>
                    <a:pt x="495" y="68"/>
                  </a:lnTo>
                  <a:lnTo>
                    <a:pt x="488" y="66"/>
                  </a:lnTo>
                  <a:lnTo>
                    <a:pt x="495" y="78"/>
                  </a:lnTo>
                  <a:lnTo>
                    <a:pt x="485" y="82"/>
                  </a:lnTo>
                  <a:lnTo>
                    <a:pt x="490" y="89"/>
                  </a:lnTo>
                  <a:lnTo>
                    <a:pt x="506" y="99"/>
                  </a:lnTo>
                  <a:lnTo>
                    <a:pt x="504" y="111"/>
                  </a:lnTo>
                  <a:lnTo>
                    <a:pt x="516" y="123"/>
                  </a:lnTo>
                  <a:lnTo>
                    <a:pt x="547" y="120"/>
                  </a:lnTo>
                  <a:lnTo>
                    <a:pt x="563" y="125"/>
                  </a:lnTo>
                  <a:lnTo>
                    <a:pt x="568" y="134"/>
                  </a:lnTo>
                  <a:lnTo>
                    <a:pt x="573" y="141"/>
                  </a:lnTo>
                  <a:lnTo>
                    <a:pt x="589" y="146"/>
                  </a:lnTo>
                  <a:lnTo>
                    <a:pt x="566" y="141"/>
                  </a:lnTo>
                  <a:lnTo>
                    <a:pt x="556" y="127"/>
                  </a:lnTo>
                  <a:lnTo>
                    <a:pt x="547" y="123"/>
                  </a:lnTo>
                  <a:lnTo>
                    <a:pt x="528" y="127"/>
                  </a:lnTo>
                  <a:lnTo>
                    <a:pt x="540" y="141"/>
                  </a:lnTo>
                  <a:lnTo>
                    <a:pt x="528" y="158"/>
                  </a:lnTo>
                  <a:lnTo>
                    <a:pt x="523" y="160"/>
                  </a:lnTo>
                  <a:lnTo>
                    <a:pt x="516" y="165"/>
                  </a:lnTo>
                  <a:lnTo>
                    <a:pt x="483" y="160"/>
                  </a:lnTo>
                  <a:lnTo>
                    <a:pt x="480" y="158"/>
                  </a:lnTo>
                  <a:lnTo>
                    <a:pt x="502" y="158"/>
                  </a:lnTo>
                  <a:lnTo>
                    <a:pt x="497" y="158"/>
                  </a:lnTo>
                  <a:lnTo>
                    <a:pt x="511" y="158"/>
                  </a:lnTo>
                  <a:lnTo>
                    <a:pt x="509" y="153"/>
                  </a:lnTo>
                  <a:lnTo>
                    <a:pt x="518" y="139"/>
                  </a:lnTo>
                  <a:lnTo>
                    <a:pt x="518" y="132"/>
                  </a:lnTo>
                  <a:lnTo>
                    <a:pt x="499" y="120"/>
                  </a:lnTo>
                  <a:lnTo>
                    <a:pt x="490" y="106"/>
                  </a:lnTo>
                  <a:lnTo>
                    <a:pt x="480" y="89"/>
                  </a:lnTo>
                  <a:lnTo>
                    <a:pt x="469" y="85"/>
                  </a:lnTo>
                  <a:lnTo>
                    <a:pt x="469" y="71"/>
                  </a:lnTo>
                  <a:lnTo>
                    <a:pt x="450" y="66"/>
                  </a:lnTo>
                  <a:lnTo>
                    <a:pt x="426" y="66"/>
                  </a:lnTo>
                  <a:lnTo>
                    <a:pt x="424" y="87"/>
                  </a:lnTo>
                  <a:lnTo>
                    <a:pt x="414" y="94"/>
                  </a:lnTo>
                  <a:lnTo>
                    <a:pt x="417" y="97"/>
                  </a:lnTo>
                  <a:lnTo>
                    <a:pt x="424" y="97"/>
                  </a:lnTo>
                  <a:lnTo>
                    <a:pt x="428" y="106"/>
                  </a:lnTo>
                  <a:lnTo>
                    <a:pt x="433" y="113"/>
                  </a:lnTo>
                  <a:lnTo>
                    <a:pt x="447" y="118"/>
                  </a:lnTo>
                  <a:lnTo>
                    <a:pt x="457" y="125"/>
                  </a:lnTo>
                  <a:lnTo>
                    <a:pt x="464" y="125"/>
                  </a:lnTo>
                  <a:lnTo>
                    <a:pt x="457" y="134"/>
                  </a:lnTo>
                  <a:lnTo>
                    <a:pt x="440" y="125"/>
                  </a:lnTo>
                  <a:lnTo>
                    <a:pt x="412" y="118"/>
                  </a:lnTo>
                  <a:lnTo>
                    <a:pt x="386" y="113"/>
                  </a:lnTo>
                  <a:lnTo>
                    <a:pt x="360" y="111"/>
                  </a:lnTo>
                  <a:lnTo>
                    <a:pt x="353" y="113"/>
                  </a:lnTo>
                  <a:lnTo>
                    <a:pt x="367" y="125"/>
                  </a:lnTo>
                  <a:lnTo>
                    <a:pt x="357" y="130"/>
                  </a:lnTo>
                  <a:lnTo>
                    <a:pt x="357" y="134"/>
                  </a:lnTo>
                  <a:lnTo>
                    <a:pt x="350" y="132"/>
                  </a:lnTo>
                  <a:lnTo>
                    <a:pt x="348" y="125"/>
                  </a:lnTo>
                  <a:lnTo>
                    <a:pt x="331" y="127"/>
                  </a:lnTo>
                  <a:lnTo>
                    <a:pt x="317" y="130"/>
                  </a:lnTo>
                  <a:lnTo>
                    <a:pt x="303" y="134"/>
                  </a:lnTo>
                  <a:lnTo>
                    <a:pt x="286" y="134"/>
                  </a:lnTo>
                  <a:lnTo>
                    <a:pt x="291" y="130"/>
                  </a:lnTo>
                  <a:lnTo>
                    <a:pt x="286" y="125"/>
                  </a:lnTo>
                  <a:lnTo>
                    <a:pt x="294" y="123"/>
                  </a:lnTo>
                  <a:lnTo>
                    <a:pt x="275" y="130"/>
                  </a:lnTo>
                  <a:lnTo>
                    <a:pt x="272" y="130"/>
                  </a:lnTo>
                  <a:lnTo>
                    <a:pt x="249" y="137"/>
                  </a:lnTo>
                  <a:lnTo>
                    <a:pt x="234" y="141"/>
                  </a:lnTo>
                  <a:lnTo>
                    <a:pt x="237" y="141"/>
                  </a:lnTo>
                  <a:lnTo>
                    <a:pt x="227" y="146"/>
                  </a:lnTo>
                  <a:lnTo>
                    <a:pt x="225" y="153"/>
                  </a:lnTo>
                  <a:lnTo>
                    <a:pt x="208" y="156"/>
                  </a:lnTo>
                  <a:lnTo>
                    <a:pt x="194" y="146"/>
                  </a:lnTo>
                  <a:lnTo>
                    <a:pt x="211" y="139"/>
                  </a:lnTo>
                  <a:lnTo>
                    <a:pt x="192" y="130"/>
                  </a:lnTo>
                  <a:lnTo>
                    <a:pt x="168" y="127"/>
                  </a:lnTo>
                  <a:lnTo>
                    <a:pt x="180" y="134"/>
                  </a:lnTo>
                  <a:lnTo>
                    <a:pt x="187" y="151"/>
                  </a:lnTo>
                  <a:lnTo>
                    <a:pt x="192" y="160"/>
                  </a:lnTo>
                  <a:lnTo>
                    <a:pt x="192" y="170"/>
                  </a:lnTo>
                  <a:lnTo>
                    <a:pt x="185" y="170"/>
                  </a:lnTo>
                  <a:lnTo>
                    <a:pt x="180" y="163"/>
                  </a:lnTo>
                  <a:lnTo>
                    <a:pt x="168" y="160"/>
                  </a:lnTo>
                  <a:lnTo>
                    <a:pt x="156" y="170"/>
                  </a:lnTo>
                  <a:lnTo>
                    <a:pt x="145" y="177"/>
                  </a:lnTo>
                  <a:lnTo>
                    <a:pt x="156" y="191"/>
                  </a:lnTo>
                  <a:lnTo>
                    <a:pt x="128" y="189"/>
                  </a:lnTo>
                  <a:lnTo>
                    <a:pt x="109" y="182"/>
                  </a:lnTo>
                  <a:lnTo>
                    <a:pt x="109" y="189"/>
                  </a:lnTo>
                  <a:lnTo>
                    <a:pt x="123" y="193"/>
                  </a:lnTo>
                  <a:lnTo>
                    <a:pt x="130" y="201"/>
                  </a:lnTo>
                  <a:lnTo>
                    <a:pt x="114" y="201"/>
                  </a:lnTo>
                  <a:lnTo>
                    <a:pt x="90" y="189"/>
                  </a:lnTo>
                  <a:lnTo>
                    <a:pt x="81" y="177"/>
                  </a:lnTo>
                  <a:lnTo>
                    <a:pt x="81" y="172"/>
                  </a:lnTo>
                  <a:lnTo>
                    <a:pt x="83" y="172"/>
                  </a:lnTo>
                  <a:lnTo>
                    <a:pt x="66" y="165"/>
                  </a:lnTo>
                  <a:lnTo>
                    <a:pt x="59" y="160"/>
                  </a:lnTo>
                  <a:lnTo>
                    <a:pt x="45" y="151"/>
                  </a:lnTo>
                  <a:lnTo>
                    <a:pt x="55" y="153"/>
                  </a:lnTo>
                  <a:lnTo>
                    <a:pt x="85" y="160"/>
                  </a:lnTo>
                  <a:lnTo>
                    <a:pt x="119" y="167"/>
                  </a:lnTo>
                  <a:lnTo>
                    <a:pt x="149" y="160"/>
                  </a:lnTo>
                  <a:lnTo>
                    <a:pt x="152" y="149"/>
                  </a:lnTo>
                  <a:lnTo>
                    <a:pt x="140" y="141"/>
                  </a:lnTo>
                  <a:lnTo>
                    <a:pt x="107" y="130"/>
                  </a:lnTo>
                  <a:lnTo>
                    <a:pt x="74" y="120"/>
                  </a:lnTo>
                  <a:lnTo>
                    <a:pt x="52" y="120"/>
                  </a:lnTo>
                  <a:lnTo>
                    <a:pt x="48" y="123"/>
                  </a:lnTo>
                  <a:lnTo>
                    <a:pt x="52" y="115"/>
                  </a:lnTo>
                  <a:lnTo>
                    <a:pt x="45" y="118"/>
                  </a:lnTo>
                  <a:lnTo>
                    <a:pt x="33" y="113"/>
                  </a:lnTo>
                  <a:lnTo>
                    <a:pt x="45" y="111"/>
                  </a:lnTo>
                  <a:lnTo>
                    <a:pt x="31" y="108"/>
                  </a:lnTo>
                  <a:lnTo>
                    <a:pt x="26" y="111"/>
                  </a:lnTo>
                  <a:lnTo>
                    <a:pt x="19" y="111"/>
                  </a:lnTo>
                  <a:lnTo>
                    <a:pt x="19" y="113"/>
                  </a:lnTo>
                  <a:lnTo>
                    <a:pt x="12" y="115"/>
                  </a:lnTo>
                  <a:lnTo>
                    <a:pt x="0" y="123"/>
                  </a:lnTo>
                  <a:lnTo>
                    <a:pt x="0" y="125"/>
                  </a:lnTo>
                  <a:lnTo>
                    <a:pt x="3" y="134"/>
                  </a:lnTo>
                  <a:lnTo>
                    <a:pt x="19" y="146"/>
                  </a:lnTo>
                  <a:lnTo>
                    <a:pt x="10" y="156"/>
                  </a:lnTo>
                  <a:lnTo>
                    <a:pt x="26" y="172"/>
                  </a:lnTo>
                  <a:lnTo>
                    <a:pt x="26" y="186"/>
                  </a:lnTo>
                  <a:lnTo>
                    <a:pt x="31" y="193"/>
                  </a:lnTo>
                  <a:lnTo>
                    <a:pt x="38" y="201"/>
                  </a:lnTo>
                  <a:lnTo>
                    <a:pt x="33" y="205"/>
                  </a:lnTo>
                  <a:lnTo>
                    <a:pt x="55" y="217"/>
                  </a:lnTo>
                  <a:lnTo>
                    <a:pt x="45" y="227"/>
                  </a:lnTo>
                  <a:lnTo>
                    <a:pt x="38" y="236"/>
                  </a:lnTo>
                  <a:lnTo>
                    <a:pt x="29" y="245"/>
                  </a:lnTo>
                  <a:lnTo>
                    <a:pt x="19" y="255"/>
                  </a:lnTo>
                  <a:lnTo>
                    <a:pt x="26" y="255"/>
                  </a:lnTo>
                  <a:lnTo>
                    <a:pt x="29" y="257"/>
                  </a:lnTo>
                  <a:lnTo>
                    <a:pt x="50" y="264"/>
                  </a:lnTo>
                  <a:lnTo>
                    <a:pt x="38" y="264"/>
                  </a:lnTo>
                  <a:lnTo>
                    <a:pt x="26" y="269"/>
                  </a:lnTo>
                  <a:lnTo>
                    <a:pt x="22" y="274"/>
                  </a:lnTo>
                  <a:lnTo>
                    <a:pt x="26" y="290"/>
                  </a:lnTo>
                  <a:lnTo>
                    <a:pt x="19" y="300"/>
                  </a:lnTo>
                  <a:lnTo>
                    <a:pt x="29" y="312"/>
                  </a:lnTo>
                  <a:lnTo>
                    <a:pt x="38" y="331"/>
                  </a:lnTo>
                  <a:lnTo>
                    <a:pt x="57" y="335"/>
                  </a:lnTo>
                  <a:lnTo>
                    <a:pt x="78" y="338"/>
                  </a:lnTo>
                  <a:lnTo>
                    <a:pt x="81" y="359"/>
                  </a:lnTo>
                  <a:lnTo>
                    <a:pt x="100" y="373"/>
                  </a:lnTo>
                  <a:lnTo>
                    <a:pt x="95" y="378"/>
                  </a:lnTo>
                  <a:lnTo>
                    <a:pt x="100" y="394"/>
                  </a:lnTo>
                  <a:lnTo>
                    <a:pt x="109" y="390"/>
                  </a:lnTo>
                  <a:lnTo>
                    <a:pt x="133" y="392"/>
                  </a:lnTo>
                  <a:lnTo>
                    <a:pt x="135" y="397"/>
                  </a:lnTo>
                  <a:lnTo>
                    <a:pt x="152" y="413"/>
                  </a:lnTo>
                  <a:lnTo>
                    <a:pt x="171" y="430"/>
                  </a:lnTo>
                  <a:lnTo>
                    <a:pt x="180" y="425"/>
                  </a:lnTo>
                  <a:lnTo>
                    <a:pt x="199" y="432"/>
                  </a:lnTo>
                  <a:lnTo>
                    <a:pt x="220" y="439"/>
                  </a:lnTo>
                  <a:lnTo>
                    <a:pt x="230" y="465"/>
                  </a:lnTo>
                  <a:lnTo>
                    <a:pt x="220" y="470"/>
                  </a:lnTo>
                  <a:lnTo>
                    <a:pt x="213" y="479"/>
                  </a:lnTo>
                  <a:lnTo>
                    <a:pt x="218" y="484"/>
                  </a:lnTo>
                  <a:lnTo>
                    <a:pt x="206" y="489"/>
                  </a:lnTo>
                  <a:lnTo>
                    <a:pt x="199" y="491"/>
                  </a:lnTo>
                  <a:lnTo>
                    <a:pt x="211" y="501"/>
                  </a:lnTo>
                  <a:lnTo>
                    <a:pt x="206" y="501"/>
                  </a:lnTo>
                  <a:lnTo>
                    <a:pt x="204" y="505"/>
                  </a:lnTo>
                  <a:lnTo>
                    <a:pt x="201" y="501"/>
                  </a:lnTo>
                  <a:lnTo>
                    <a:pt x="201" y="513"/>
                  </a:lnTo>
                  <a:lnTo>
                    <a:pt x="189" y="513"/>
                  </a:lnTo>
                  <a:lnTo>
                    <a:pt x="185" y="515"/>
                  </a:lnTo>
                  <a:lnTo>
                    <a:pt x="208" y="527"/>
                  </a:lnTo>
                  <a:lnTo>
                    <a:pt x="227" y="539"/>
                  </a:lnTo>
                  <a:lnTo>
                    <a:pt x="230" y="536"/>
                  </a:lnTo>
                  <a:lnTo>
                    <a:pt x="246" y="539"/>
                  </a:lnTo>
                  <a:lnTo>
                    <a:pt x="263" y="539"/>
                  </a:lnTo>
                  <a:lnTo>
                    <a:pt x="282" y="548"/>
                  </a:lnTo>
                  <a:lnTo>
                    <a:pt x="305" y="558"/>
                  </a:lnTo>
                  <a:lnTo>
                    <a:pt x="327" y="565"/>
                  </a:lnTo>
                  <a:lnTo>
                    <a:pt x="348" y="574"/>
                  </a:lnTo>
                  <a:lnTo>
                    <a:pt x="372" y="579"/>
                  </a:lnTo>
                  <a:lnTo>
                    <a:pt x="360" y="565"/>
                  </a:lnTo>
                  <a:lnTo>
                    <a:pt x="348" y="550"/>
                  </a:lnTo>
                  <a:lnTo>
                    <a:pt x="346" y="539"/>
                  </a:lnTo>
                  <a:lnTo>
                    <a:pt x="346" y="543"/>
                  </a:lnTo>
                  <a:lnTo>
                    <a:pt x="336" y="532"/>
                  </a:lnTo>
                  <a:lnTo>
                    <a:pt x="331" y="527"/>
                  </a:lnTo>
                  <a:lnTo>
                    <a:pt x="339" y="508"/>
                  </a:lnTo>
                  <a:lnTo>
                    <a:pt x="353" y="501"/>
                  </a:lnTo>
                  <a:lnTo>
                    <a:pt x="362" y="498"/>
                  </a:lnTo>
                  <a:lnTo>
                    <a:pt x="360" y="494"/>
                  </a:lnTo>
                  <a:lnTo>
                    <a:pt x="348" y="477"/>
                  </a:lnTo>
                  <a:lnTo>
                    <a:pt x="331" y="465"/>
                  </a:lnTo>
                  <a:lnTo>
                    <a:pt x="315" y="451"/>
                  </a:lnTo>
                  <a:lnTo>
                    <a:pt x="317" y="432"/>
                  </a:lnTo>
                  <a:lnTo>
                    <a:pt x="320" y="413"/>
                  </a:lnTo>
                  <a:lnTo>
                    <a:pt x="336" y="420"/>
                  </a:lnTo>
                  <a:lnTo>
                    <a:pt x="339" y="413"/>
                  </a:lnTo>
                  <a:lnTo>
                    <a:pt x="350" y="406"/>
                  </a:lnTo>
                  <a:lnTo>
                    <a:pt x="360" y="397"/>
                  </a:lnTo>
                  <a:lnTo>
                    <a:pt x="379" y="397"/>
                  </a:lnTo>
                  <a:lnTo>
                    <a:pt x="398" y="406"/>
                  </a:lnTo>
                  <a:lnTo>
                    <a:pt x="417" y="413"/>
                  </a:lnTo>
                  <a:lnTo>
                    <a:pt x="438" y="411"/>
                  </a:lnTo>
                  <a:lnTo>
                    <a:pt x="464" y="411"/>
                  </a:lnTo>
                  <a:lnTo>
                    <a:pt x="492" y="416"/>
                  </a:lnTo>
                  <a:lnTo>
                    <a:pt x="495" y="411"/>
                  </a:lnTo>
                  <a:lnTo>
                    <a:pt x="480" y="394"/>
                  </a:lnTo>
                  <a:lnTo>
                    <a:pt x="485" y="373"/>
                  </a:lnTo>
                  <a:lnTo>
                    <a:pt x="499" y="373"/>
                  </a:lnTo>
                  <a:lnTo>
                    <a:pt x="480" y="366"/>
                  </a:lnTo>
                  <a:lnTo>
                    <a:pt x="499" y="361"/>
                  </a:lnTo>
                  <a:lnTo>
                    <a:pt x="516" y="361"/>
                  </a:lnTo>
                  <a:lnTo>
                    <a:pt x="535" y="354"/>
                  </a:lnTo>
                  <a:lnTo>
                    <a:pt x="551" y="349"/>
                  </a:lnTo>
                  <a:lnTo>
                    <a:pt x="566" y="347"/>
                  </a:lnTo>
                  <a:lnTo>
                    <a:pt x="582" y="342"/>
                  </a:lnTo>
                  <a:lnTo>
                    <a:pt x="596" y="340"/>
                  </a:lnTo>
                  <a:lnTo>
                    <a:pt x="606" y="349"/>
                  </a:lnTo>
                  <a:lnTo>
                    <a:pt x="632" y="359"/>
                  </a:lnTo>
                  <a:lnTo>
                    <a:pt x="641" y="366"/>
                  </a:lnTo>
                  <a:lnTo>
                    <a:pt x="653" y="366"/>
                  </a:lnTo>
                  <a:lnTo>
                    <a:pt x="672" y="361"/>
                  </a:lnTo>
                  <a:lnTo>
                    <a:pt x="689" y="354"/>
                  </a:lnTo>
                  <a:lnTo>
                    <a:pt x="693" y="357"/>
                  </a:lnTo>
                  <a:lnTo>
                    <a:pt x="689" y="366"/>
                  </a:lnTo>
                  <a:lnTo>
                    <a:pt x="708" y="378"/>
                  </a:lnTo>
                  <a:lnTo>
                    <a:pt x="726" y="390"/>
                  </a:lnTo>
                  <a:lnTo>
                    <a:pt x="745" y="404"/>
                  </a:lnTo>
                  <a:lnTo>
                    <a:pt x="764" y="416"/>
                  </a:lnTo>
                  <a:lnTo>
                    <a:pt x="767" y="411"/>
                  </a:lnTo>
                  <a:lnTo>
                    <a:pt x="779" y="416"/>
                  </a:lnTo>
                  <a:lnTo>
                    <a:pt x="795" y="413"/>
                  </a:lnTo>
                  <a:lnTo>
                    <a:pt x="814" y="425"/>
                  </a:lnTo>
                  <a:lnTo>
                    <a:pt x="833" y="437"/>
                  </a:lnTo>
                  <a:lnTo>
                    <a:pt x="852" y="432"/>
                  </a:lnTo>
                  <a:lnTo>
                    <a:pt x="868" y="449"/>
                  </a:lnTo>
                  <a:lnTo>
                    <a:pt x="878" y="446"/>
                  </a:lnTo>
                  <a:lnTo>
                    <a:pt x="885" y="442"/>
                  </a:lnTo>
                  <a:lnTo>
                    <a:pt x="897" y="437"/>
                  </a:lnTo>
                  <a:lnTo>
                    <a:pt x="913" y="427"/>
                  </a:lnTo>
                  <a:lnTo>
                    <a:pt x="925" y="420"/>
                  </a:lnTo>
                  <a:lnTo>
                    <a:pt x="954" y="423"/>
                  </a:lnTo>
                  <a:lnTo>
                    <a:pt x="961" y="430"/>
                  </a:lnTo>
                  <a:lnTo>
                    <a:pt x="980" y="432"/>
                  </a:lnTo>
                  <a:lnTo>
                    <a:pt x="1001" y="437"/>
                  </a:lnTo>
                  <a:lnTo>
                    <a:pt x="1013" y="427"/>
                  </a:lnTo>
                  <a:lnTo>
                    <a:pt x="998" y="416"/>
                  </a:lnTo>
                  <a:lnTo>
                    <a:pt x="1001" y="397"/>
                  </a:lnTo>
                  <a:lnTo>
                    <a:pt x="1027" y="404"/>
                  </a:lnTo>
                  <a:lnTo>
                    <a:pt x="1051" y="409"/>
                  </a:lnTo>
                  <a:lnTo>
                    <a:pt x="1060" y="418"/>
                  </a:lnTo>
                  <a:lnTo>
                    <a:pt x="1081" y="430"/>
                  </a:lnTo>
                  <a:lnTo>
                    <a:pt x="1107" y="425"/>
                  </a:lnTo>
                  <a:lnTo>
                    <a:pt x="1126" y="430"/>
                  </a:lnTo>
                  <a:lnTo>
                    <a:pt x="1145" y="432"/>
                  </a:lnTo>
                  <a:lnTo>
                    <a:pt x="1152" y="439"/>
                  </a:lnTo>
                  <a:lnTo>
                    <a:pt x="1181" y="446"/>
                  </a:lnTo>
                  <a:lnTo>
                    <a:pt x="1197" y="444"/>
                  </a:lnTo>
                  <a:lnTo>
                    <a:pt x="1214" y="442"/>
                  </a:lnTo>
                  <a:lnTo>
                    <a:pt x="1228" y="430"/>
                  </a:lnTo>
                  <a:lnTo>
                    <a:pt x="1256" y="435"/>
                  </a:lnTo>
                  <a:lnTo>
                    <a:pt x="1268" y="435"/>
                  </a:lnTo>
                  <a:lnTo>
                    <a:pt x="1289" y="439"/>
                  </a:lnTo>
                  <a:lnTo>
                    <a:pt x="1299" y="427"/>
                  </a:lnTo>
                  <a:lnTo>
                    <a:pt x="1297" y="416"/>
                  </a:lnTo>
                  <a:lnTo>
                    <a:pt x="1294" y="394"/>
                  </a:lnTo>
                  <a:lnTo>
                    <a:pt x="1285" y="387"/>
                  </a:lnTo>
                  <a:lnTo>
                    <a:pt x="1278" y="385"/>
                  </a:lnTo>
                  <a:lnTo>
                    <a:pt x="1287" y="375"/>
                  </a:lnTo>
                  <a:lnTo>
                    <a:pt x="1306" y="375"/>
                  </a:lnTo>
                  <a:lnTo>
                    <a:pt x="1323" y="373"/>
                  </a:lnTo>
                  <a:lnTo>
                    <a:pt x="1358" y="385"/>
                  </a:lnTo>
                  <a:lnTo>
                    <a:pt x="1375" y="397"/>
                  </a:lnTo>
                  <a:lnTo>
                    <a:pt x="1386" y="409"/>
                  </a:lnTo>
                  <a:lnTo>
                    <a:pt x="1403" y="420"/>
                  </a:lnTo>
                  <a:lnTo>
                    <a:pt x="1417" y="432"/>
                  </a:lnTo>
                  <a:lnTo>
                    <a:pt x="1431" y="442"/>
                  </a:lnTo>
                  <a:lnTo>
                    <a:pt x="1457" y="446"/>
                  </a:lnTo>
                  <a:lnTo>
                    <a:pt x="1472" y="453"/>
                  </a:lnTo>
                  <a:lnTo>
                    <a:pt x="1488" y="472"/>
                  </a:lnTo>
                  <a:lnTo>
                    <a:pt x="1512" y="470"/>
                  </a:lnTo>
                  <a:lnTo>
                    <a:pt x="1533" y="461"/>
                  </a:lnTo>
                  <a:lnTo>
                    <a:pt x="1540" y="477"/>
                  </a:lnTo>
                  <a:lnTo>
                    <a:pt x="1545" y="498"/>
                  </a:lnTo>
                  <a:lnTo>
                    <a:pt x="1547" y="520"/>
                  </a:lnTo>
                  <a:lnTo>
                    <a:pt x="1528" y="515"/>
                  </a:lnTo>
                  <a:lnTo>
                    <a:pt x="1524" y="524"/>
                  </a:lnTo>
                  <a:lnTo>
                    <a:pt x="1535" y="541"/>
                  </a:lnTo>
                  <a:lnTo>
                    <a:pt x="1545" y="555"/>
                  </a:lnTo>
                  <a:lnTo>
                    <a:pt x="1540" y="560"/>
                  </a:lnTo>
                  <a:lnTo>
                    <a:pt x="1543" y="565"/>
                  </a:lnTo>
                  <a:lnTo>
                    <a:pt x="1545" y="567"/>
                  </a:lnTo>
                  <a:lnTo>
                    <a:pt x="1545" y="562"/>
                  </a:lnTo>
                  <a:lnTo>
                    <a:pt x="1552" y="550"/>
                  </a:lnTo>
                  <a:lnTo>
                    <a:pt x="1557" y="550"/>
                  </a:lnTo>
                  <a:lnTo>
                    <a:pt x="1564" y="558"/>
                  </a:lnTo>
                  <a:lnTo>
                    <a:pt x="1573" y="560"/>
                  </a:lnTo>
                  <a:lnTo>
                    <a:pt x="1590" y="550"/>
                  </a:lnTo>
                  <a:lnTo>
                    <a:pt x="1595" y="539"/>
                  </a:lnTo>
                  <a:lnTo>
                    <a:pt x="1599" y="527"/>
                  </a:lnTo>
                  <a:lnTo>
                    <a:pt x="1602" y="513"/>
                  </a:lnTo>
                  <a:lnTo>
                    <a:pt x="1604" y="496"/>
                  </a:lnTo>
                  <a:lnTo>
                    <a:pt x="1604" y="479"/>
                  </a:lnTo>
                  <a:lnTo>
                    <a:pt x="1606" y="461"/>
                  </a:lnTo>
                  <a:lnTo>
                    <a:pt x="1599" y="449"/>
                  </a:lnTo>
                  <a:lnTo>
                    <a:pt x="1592" y="432"/>
                  </a:lnTo>
                  <a:lnTo>
                    <a:pt x="1583" y="423"/>
                  </a:lnTo>
                  <a:lnTo>
                    <a:pt x="1580" y="413"/>
                  </a:lnTo>
                  <a:lnTo>
                    <a:pt x="1576" y="401"/>
                  </a:lnTo>
                  <a:lnTo>
                    <a:pt x="1566" y="390"/>
                  </a:lnTo>
                  <a:lnTo>
                    <a:pt x="1550" y="378"/>
                  </a:lnTo>
                  <a:lnTo>
                    <a:pt x="1559" y="380"/>
                  </a:lnTo>
                  <a:lnTo>
                    <a:pt x="1524" y="361"/>
                  </a:lnTo>
                  <a:lnTo>
                    <a:pt x="1507" y="359"/>
                  </a:lnTo>
                  <a:lnTo>
                    <a:pt x="1512" y="366"/>
                  </a:lnTo>
                  <a:lnTo>
                    <a:pt x="1500" y="373"/>
                  </a:lnTo>
                  <a:lnTo>
                    <a:pt x="1500" y="366"/>
                  </a:lnTo>
                  <a:lnTo>
                    <a:pt x="1491" y="364"/>
                  </a:lnTo>
                  <a:lnTo>
                    <a:pt x="1488" y="366"/>
                  </a:lnTo>
                  <a:lnTo>
                    <a:pt x="1479" y="354"/>
                  </a:lnTo>
                  <a:lnTo>
                    <a:pt x="1455" y="352"/>
                  </a:lnTo>
                  <a:lnTo>
                    <a:pt x="1462" y="338"/>
                  </a:lnTo>
                  <a:lnTo>
                    <a:pt x="1465" y="323"/>
                  </a:lnTo>
                  <a:lnTo>
                    <a:pt x="1469" y="312"/>
                  </a:lnTo>
                  <a:lnTo>
                    <a:pt x="1474" y="302"/>
                  </a:lnTo>
                  <a:lnTo>
                    <a:pt x="1469" y="293"/>
                  </a:lnTo>
                  <a:lnTo>
                    <a:pt x="1476" y="279"/>
                  </a:lnTo>
                  <a:lnTo>
                    <a:pt x="1493" y="276"/>
                  </a:lnTo>
                  <a:lnTo>
                    <a:pt x="1509" y="274"/>
                  </a:lnTo>
                  <a:lnTo>
                    <a:pt x="1514" y="274"/>
                  </a:lnTo>
                  <a:lnTo>
                    <a:pt x="1521" y="276"/>
                  </a:lnTo>
                  <a:lnTo>
                    <a:pt x="1524" y="274"/>
                  </a:lnTo>
                  <a:lnTo>
                    <a:pt x="1554" y="276"/>
                  </a:lnTo>
                  <a:lnTo>
                    <a:pt x="1557" y="274"/>
                  </a:lnTo>
                  <a:lnTo>
                    <a:pt x="1552" y="271"/>
                  </a:lnTo>
                  <a:lnTo>
                    <a:pt x="1578" y="271"/>
                  </a:lnTo>
                  <a:lnTo>
                    <a:pt x="1597" y="276"/>
                  </a:lnTo>
                  <a:lnTo>
                    <a:pt x="1592" y="279"/>
                  </a:lnTo>
                  <a:lnTo>
                    <a:pt x="1595" y="283"/>
                  </a:lnTo>
                  <a:lnTo>
                    <a:pt x="1609" y="281"/>
                  </a:lnTo>
                  <a:lnTo>
                    <a:pt x="1618" y="279"/>
                  </a:lnTo>
                  <a:lnTo>
                    <a:pt x="1640" y="279"/>
                  </a:lnTo>
                  <a:lnTo>
                    <a:pt x="1635" y="276"/>
                  </a:lnTo>
                  <a:lnTo>
                    <a:pt x="1623" y="274"/>
                  </a:lnTo>
                  <a:lnTo>
                    <a:pt x="1618" y="269"/>
                  </a:lnTo>
                  <a:lnTo>
                    <a:pt x="1618" y="253"/>
                  </a:lnTo>
                  <a:lnTo>
                    <a:pt x="1616" y="236"/>
                  </a:lnTo>
                  <a:lnTo>
                    <a:pt x="1642" y="236"/>
                  </a:lnTo>
                  <a:lnTo>
                    <a:pt x="1651" y="234"/>
                  </a:lnTo>
                  <a:lnTo>
                    <a:pt x="1663" y="248"/>
                  </a:lnTo>
                  <a:lnTo>
                    <a:pt x="1666" y="248"/>
                  </a:lnTo>
                  <a:lnTo>
                    <a:pt x="1675" y="255"/>
                  </a:lnTo>
                  <a:lnTo>
                    <a:pt x="1682" y="238"/>
                  </a:lnTo>
                  <a:lnTo>
                    <a:pt x="1689" y="238"/>
                  </a:lnTo>
                  <a:lnTo>
                    <a:pt x="1675" y="224"/>
                  </a:lnTo>
                  <a:lnTo>
                    <a:pt x="1680" y="222"/>
                  </a:lnTo>
                  <a:lnTo>
                    <a:pt x="1701" y="224"/>
                  </a:lnTo>
                  <a:lnTo>
                    <a:pt x="1706" y="227"/>
                  </a:lnTo>
                  <a:lnTo>
                    <a:pt x="1694" y="227"/>
                  </a:lnTo>
                  <a:lnTo>
                    <a:pt x="1703" y="238"/>
                  </a:lnTo>
                  <a:lnTo>
                    <a:pt x="1713" y="248"/>
                  </a:lnTo>
                  <a:lnTo>
                    <a:pt x="1706" y="255"/>
                  </a:lnTo>
                  <a:lnTo>
                    <a:pt x="1703" y="267"/>
                  </a:lnTo>
                  <a:lnTo>
                    <a:pt x="1699" y="281"/>
                  </a:lnTo>
                  <a:lnTo>
                    <a:pt x="1699" y="297"/>
                  </a:lnTo>
                  <a:lnTo>
                    <a:pt x="1687" y="300"/>
                  </a:lnTo>
                  <a:lnTo>
                    <a:pt x="1692" y="305"/>
                  </a:lnTo>
                  <a:lnTo>
                    <a:pt x="1694" y="316"/>
                  </a:lnTo>
                  <a:lnTo>
                    <a:pt x="1706" y="331"/>
                  </a:lnTo>
                  <a:lnTo>
                    <a:pt x="1715" y="345"/>
                  </a:lnTo>
                  <a:lnTo>
                    <a:pt x="1737" y="361"/>
                  </a:lnTo>
                  <a:lnTo>
                    <a:pt x="1758" y="380"/>
                  </a:lnTo>
                  <a:lnTo>
                    <a:pt x="1779" y="397"/>
                  </a:lnTo>
                  <a:lnTo>
                    <a:pt x="1800" y="416"/>
                  </a:lnTo>
                  <a:lnTo>
                    <a:pt x="1805" y="406"/>
                  </a:lnTo>
                  <a:lnTo>
                    <a:pt x="1793" y="383"/>
                  </a:lnTo>
                  <a:lnTo>
                    <a:pt x="1798" y="378"/>
                  </a:lnTo>
                  <a:lnTo>
                    <a:pt x="1808" y="380"/>
                  </a:lnTo>
                  <a:lnTo>
                    <a:pt x="1805" y="378"/>
                  </a:lnTo>
                  <a:lnTo>
                    <a:pt x="1793" y="359"/>
                  </a:lnTo>
                  <a:lnTo>
                    <a:pt x="1808" y="354"/>
                  </a:lnTo>
                  <a:lnTo>
                    <a:pt x="1789" y="335"/>
                  </a:lnTo>
                  <a:lnTo>
                    <a:pt x="1786" y="326"/>
                  </a:lnTo>
                  <a:lnTo>
                    <a:pt x="1789" y="323"/>
                  </a:lnTo>
                  <a:lnTo>
                    <a:pt x="1789" y="326"/>
                  </a:lnTo>
                  <a:lnTo>
                    <a:pt x="1798" y="331"/>
                  </a:lnTo>
                  <a:lnTo>
                    <a:pt x="1786" y="319"/>
                  </a:lnTo>
                  <a:lnTo>
                    <a:pt x="1781" y="319"/>
                  </a:lnTo>
                  <a:lnTo>
                    <a:pt x="1765" y="300"/>
                  </a:lnTo>
                  <a:lnTo>
                    <a:pt x="1758" y="302"/>
                  </a:lnTo>
                  <a:lnTo>
                    <a:pt x="1746" y="295"/>
                  </a:lnTo>
                  <a:lnTo>
                    <a:pt x="1739" y="279"/>
                  </a:lnTo>
                  <a:lnTo>
                    <a:pt x="1729" y="267"/>
                  </a:lnTo>
                  <a:lnTo>
                    <a:pt x="1739" y="264"/>
                  </a:lnTo>
                  <a:lnTo>
                    <a:pt x="1748" y="267"/>
                  </a:lnTo>
                  <a:lnTo>
                    <a:pt x="1746" y="264"/>
                  </a:lnTo>
                  <a:lnTo>
                    <a:pt x="1753" y="255"/>
                  </a:lnTo>
                  <a:lnTo>
                    <a:pt x="1765" y="267"/>
                  </a:lnTo>
                  <a:lnTo>
                    <a:pt x="1767" y="260"/>
                  </a:lnTo>
                  <a:lnTo>
                    <a:pt x="1789" y="255"/>
                  </a:lnTo>
                  <a:lnTo>
                    <a:pt x="1812" y="264"/>
                  </a:lnTo>
                  <a:lnTo>
                    <a:pt x="1812" y="260"/>
                  </a:lnTo>
                  <a:lnTo>
                    <a:pt x="1819" y="248"/>
                  </a:lnTo>
                  <a:lnTo>
                    <a:pt x="1819" y="243"/>
                  </a:lnTo>
                  <a:lnTo>
                    <a:pt x="1819" y="241"/>
                  </a:lnTo>
                  <a:lnTo>
                    <a:pt x="1834" y="231"/>
                  </a:lnTo>
                  <a:lnTo>
                    <a:pt x="1848" y="224"/>
                  </a:lnTo>
                  <a:lnTo>
                    <a:pt x="1841" y="219"/>
                  </a:lnTo>
                  <a:lnTo>
                    <a:pt x="1843" y="219"/>
                  </a:lnTo>
                  <a:lnTo>
                    <a:pt x="1871" y="227"/>
                  </a:lnTo>
                  <a:lnTo>
                    <a:pt x="1874" y="224"/>
                  </a:lnTo>
                  <a:lnTo>
                    <a:pt x="1862" y="217"/>
                  </a:lnTo>
                  <a:lnTo>
                    <a:pt x="1848" y="208"/>
                  </a:lnTo>
                  <a:lnTo>
                    <a:pt x="1841" y="208"/>
                  </a:lnTo>
                  <a:lnTo>
                    <a:pt x="1817" y="193"/>
                  </a:lnTo>
                  <a:lnTo>
                    <a:pt x="1817" y="196"/>
                  </a:lnTo>
                  <a:lnTo>
                    <a:pt x="1800" y="189"/>
                  </a:lnTo>
                  <a:lnTo>
                    <a:pt x="1810" y="189"/>
                  </a:lnTo>
                  <a:lnTo>
                    <a:pt x="1824" y="186"/>
                  </a:lnTo>
                  <a:lnTo>
                    <a:pt x="1800" y="170"/>
                  </a:lnTo>
                  <a:lnTo>
                    <a:pt x="1779" y="153"/>
                  </a:lnTo>
                  <a:lnTo>
                    <a:pt x="1755" y="139"/>
                  </a:lnTo>
                  <a:lnTo>
                    <a:pt x="1734" y="123"/>
                  </a:lnTo>
                  <a:close/>
                </a:path>
              </a:pathLst>
            </a:custGeom>
            <a:solidFill>
              <a:srgbClr val="E1E1E1"/>
            </a:solidFill>
            <a:ln w="3175">
              <a:solidFill>
                <a:srgbClr val="000000"/>
              </a:solidFill>
              <a:round/>
              <a:headEnd/>
              <a:tailEnd/>
            </a:ln>
          </p:spPr>
          <p:txBody>
            <a:bodyPr/>
            <a:lstStyle/>
            <a:p>
              <a:endParaRPr lang="en-US"/>
            </a:p>
          </p:txBody>
        </p:sp>
        <p:sp>
          <p:nvSpPr>
            <p:cNvPr id="41329" name="Freeform 4191"/>
            <p:cNvSpPr>
              <a:spLocks/>
            </p:cNvSpPr>
            <p:nvPr/>
          </p:nvSpPr>
          <p:spPr bwMode="auto">
            <a:xfrm>
              <a:off x="4622" y="1454"/>
              <a:ext cx="145" cy="178"/>
            </a:xfrm>
            <a:custGeom>
              <a:avLst/>
              <a:gdLst>
                <a:gd name="T0" fmla="*/ 13864 w 130"/>
                <a:gd name="T1" fmla="*/ 1115151 h 144"/>
                <a:gd name="T2" fmla="*/ 11754 w 130"/>
                <a:gd name="T3" fmla="*/ 959767 h 144"/>
                <a:gd name="T4" fmla="*/ 9886 w 130"/>
                <a:gd name="T5" fmla="*/ 768461 h 144"/>
                <a:gd name="T6" fmla="*/ 7550 w 130"/>
                <a:gd name="T7" fmla="*/ 611929 h 144"/>
                <a:gd name="T8" fmla="*/ 5339 w 130"/>
                <a:gd name="T9" fmla="*/ 449503 h 144"/>
                <a:gd name="T10" fmla="*/ 5007 w 130"/>
                <a:gd name="T11" fmla="*/ 374544 h 144"/>
                <a:gd name="T12" fmla="*/ 2801 w 130"/>
                <a:gd name="T13" fmla="*/ 183738 h 144"/>
                <a:gd name="T14" fmla="*/ 3 w 130"/>
                <a:gd name="T15" fmla="*/ 0 h 144"/>
                <a:gd name="T16" fmla="*/ 0 w 130"/>
                <a:gd name="T17" fmla="*/ 2 h 144"/>
                <a:gd name="T18" fmla="*/ 1825 w 130"/>
                <a:gd name="T19" fmla="*/ 155756 h 144"/>
                <a:gd name="T20" fmla="*/ 1825 w 130"/>
                <a:gd name="T21" fmla="*/ 183738 h 144"/>
                <a:gd name="T22" fmla="*/ 683 w 130"/>
                <a:gd name="T23" fmla="*/ 198303 h 144"/>
                <a:gd name="T24" fmla="*/ 2801 w 130"/>
                <a:gd name="T25" fmla="*/ 374544 h 144"/>
                <a:gd name="T26" fmla="*/ 4373 w 130"/>
                <a:gd name="T27" fmla="*/ 555636 h 144"/>
                <a:gd name="T28" fmla="*/ 6069 w 130"/>
                <a:gd name="T29" fmla="*/ 707417 h 144"/>
                <a:gd name="T30" fmla="*/ 7550 w 130"/>
                <a:gd name="T31" fmla="*/ 902145 h 144"/>
                <a:gd name="T32" fmla="*/ 9196 w 130"/>
                <a:gd name="T33" fmla="*/ 1080912 h 144"/>
                <a:gd name="T34" fmla="*/ 10477 w 130"/>
                <a:gd name="T35" fmla="*/ 1240742 h 144"/>
                <a:gd name="T36" fmla="*/ 11754 w 130"/>
                <a:gd name="T37" fmla="*/ 1428666 h 144"/>
                <a:gd name="T38" fmla="*/ 13378 w 130"/>
                <a:gd name="T39" fmla="*/ 1615879 h 144"/>
                <a:gd name="T40" fmla="*/ 13718 w 130"/>
                <a:gd name="T41" fmla="*/ 1615879 h 144"/>
                <a:gd name="T42" fmla="*/ 13718 w 130"/>
                <a:gd name="T43" fmla="*/ 1475462 h 144"/>
                <a:gd name="T44" fmla="*/ 15055 w 130"/>
                <a:gd name="T45" fmla="*/ 1563428 h 144"/>
                <a:gd name="T46" fmla="*/ 15880 w 130"/>
                <a:gd name="T47" fmla="*/ 1615879 h 144"/>
                <a:gd name="T48" fmla="*/ 14764 w 130"/>
                <a:gd name="T49" fmla="*/ 1475462 h 144"/>
                <a:gd name="T50" fmla="*/ 11441 w 130"/>
                <a:gd name="T51" fmla="*/ 1240742 h 144"/>
                <a:gd name="T52" fmla="*/ 10477 w 130"/>
                <a:gd name="T53" fmla="*/ 986172 h 144"/>
                <a:gd name="T54" fmla="*/ 11441 w 130"/>
                <a:gd name="T55" fmla="*/ 986172 h 144"/>
                <a:gd name="T56" fmla="*/ 13378 w 130"/>
                <a:gd name="T57" fmla="*/ 1054964 h 144"/>
                <a:gd name="T58" fmla="*/ 13864 w 130"/>
                <a:gd name="T59" fmla="*/ 1115151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0"/>
                <a:gd name="T91" fmla="*/ 0 h 144"/>
                <a:gd name="T92" fmla="*/ 130 w 130"/>
                <a:gd name="T93" fmla="*/ 144 h 1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0" h="144">
                  <a:moveTo>
                    <a:pt x="114" y="99"/>
                  </a:moveTo>
                  <a:lnTo>
                    <a:pt x="97" y="85"/>
                  </a:lnTo>
                  <a:lnTo>
                    <a:pt x="81" y="68"/>
                  </a:lnTo>
                  <a:lnTo>
                    <a:pt x="62" y="54"/>
                  </a:lnTo>
                  <a:lnTo>
                    <a:pt x="43" y="40"/>
                  </a:lnTo>
                  <a:lnTo>
                    <a:pt x="41" y="33"/>
                  </a:lnTo>
                  <a:lnTo>
                    <a:pt x="22" y="16"/>
                  </a:lnTo>
                  <a:lnTo>
                    <a:pt x="3" y="0"/>
                  </a:lnTo>
                  <a:lnTo>
                    <a:pt x="0" y="2"/>
                  </a:lnTo>
                  <a:lnTo>
                    <a:pt x="15" y="14"/>
                  </a:lnTo>
                  <a:lnTo>
                    <a:pt x="15" y="16"/>
                  </a:lnTo>
                  <a:lnTo>
                    <a:pt x="5" y="18"/>
                  </a:lnTo>
                  <a:lnTo>
                    <a:pt x="22" y="33"/>
                  </a:lnTo>
                  <a:lnTo>
                    <a:pt x="36" y="49"/>
                  </a:lnTo>
                  <a:lnTo>
                    <a:pt x="50" y="63"/>
                  </a:lnTo>
                  <a:lnTo>
                    <a:pt x="62" y="80"/>
                  </a:lnTo>
                  <a:lnTo>
                    <a:pt x="74" y="96"/>
                  </a:lnTo>
                  <a:lnTo>
                    <a:pt x="86" y="111"/>
                  </a:lnTo>
                  <a:lnTo>
                    <a:pt x="97" y="127"/>
                  </a:lnTo>
                  <a:lnTo>
                    <a:pt x="109" y="144"/>
                  </a:lnTo>
                  <a:lnTo>
                    <a:pt x="112" y="144"/>
                  </a:lnTo>
                  <a:lnTo>
                    <a:pt x="112" y="132"/>
                  </a:lnTo>
                  <a:lnTo>
                    <a:pt x="123" y="139"/>
                  </a:lnTo>
                  <a:lnTo>
                    <a:pt x="130" y="144"/>
                  </a:lnTo>
                  <a:lnTo>
                    <a:pt x="121" y="132"/>
                  </a:lnTo>
                  <a:lnTo>
                    <a:pt x="93" y="111"/>
                  </a:lnTo>
                  <a:lnTo>
                    <a:pt x="86" y="87"/>
                  </a:lnTo>
                  <a:lnTo>
                    <a:pt x="93" y="87"/>
                  </a:lnTo>
                  <a:lnTo>
                    <a:pt x="109" y="94"/>
                  </a:lnTo>
                  <a:lnTo>
                    <a:pt x="114" y="99"/>
                  </a:lnTo>
                  <a:close/>
                </a:path>
              </a:pathLst>
            </a:custGeom>
            <a:solidFill>
              <a:srgbClr val="E1E1E1"/>
            </a:solidFill>
            <a:ln w="3175">
              <a:solidFill>
                <a:srgbClr val="000000"/>
              </a:solidFill>
              <a:round/>
              <a:headEnd/>
              <a:tailEnd/>
            </a:ln>
          </p:spPr>
          <p:txBody>
            <a:bodyPr/>
            <a:lstStyle/>
            <a:p>
              <a:endParaRPr lang="en-US"/>
            </a:p>
          </p:txBody>
        </p:sp>
        <p:sp>
          <p:nvSpPr>
            <p:cNvPr id="41330" name="Freeform 4192"/>
            <p:cNvSpPr>
              <a:spLocks/>
            </p:cNvSpPr>
            <p:nvPr/>
          </p:nvSpPr>
          <p:spPr bwMode="auto">
            <a:xfrm>
              <a:off x="3163" y="1023"/>
              <a:ext cx="149" cy="62"/>
            </a:xfrm>
            <a:custGeom>
              <a:avLst/>
              <a:gdLst>
                <a:gd name="T0" fmla="*/ 14403 w 134"/>
                <a:gd name="T1" fmla="*/ 2 h 50"/>
                <a:gd name="T2" fmla="*/ 13287 w 134"/>
                <a:gd name="T3" fmla="*/ 131963 h 50"/>
                <a:gd name="T4" fmla="*/ 10125 w 134"/>
                <a:gd name="T5" fmla="*/ 251603 h 50"/>
                <a:gd name="T6" fmla="*/ 6936 w 134"/>
                <a:gd name="T7" fmla="*/ 336889 h 50"/>
                <a:gd name="T8" fmla="*/ 5994 w 134"/>
                <a:gd name="T9" fmla="*/ 336889 h 50"/>
                <a:gd name="T10" fmla="*/ 6634 w 134"/>
                <a:gd name="T11" fmla="*/ 357891 h 50"/>
                <a:gd name="T12" fmla="*/ 6238 w 134"/>
                <a:gd name="T13" fmla="*/ 389723 h 50"/>
                <a:gd name="T14" fmla="*/ 5745 w 134"/>
                <a:gd name="T15" fmla="*/ 389723 h 50"/>
                <a:gd name="T16" fmla="*/ 5745 w 134"/>
                <a:gd name="T17" fmla="*/ 425998 h 50"/>
                <a:gd name="T18" fmla="*/ 4488 w 134"/>
                <a:gd name="T19" fmla="*/ 425998 h 50"/>
                <a:gd name="T20" fmla="*/ 4848 w 134"/>
                <a:gd name="T21" fmla="*/ 483257 h 50"/>
                <a:gd name="T22" fmla="*/ 4488 w 134"/>
                <a:gd name="T23" fmla="*/ 518000 h 50"/>
                <a:gd name="T24" fmla="*/ 4848 w 134"/>
                <a:gd name="T25" fmla="*/ 586630 h 50"/>
                <a:gd name="T26" fmla="*/ 3205 w 134"/>
                <a:gd name="T27" fmla="*/ 550293 h 50"/>
                <a:gd name="T28" fmla="*/ 4488 w 134"/>
                <a:gd name="T29" fmla="*/ 586630 h 50"/>
                <a:gd name="T30" fmla="*/ 3669 w 134"/>
                <a:gd name="T31" fmla="*/ 586630 h 50"/>
                <a:gd name="T32" fmla="*/ 3963 w 134"/>
                <a:gd name="T33" fmla="*/ 642320 h 50"/>
                <a:gd name="T34" fmla="*/ 726 w 134"/>
                <a:gd name="T35" fmla="*/ 599239 h 50"/>
                <a:gd name="T36" fmla="*/ 1524 w 134"/>
                <a:gd name="T37" fmla="*/ 586630 h 50"/>
                <a:gd name="T38" fmla="*/ 0 w 134"/>
                <a:gd name="T39" fmla="*/ 586630 h 50"/>
                <a:gd name="T40" fmla="*/ 1524 w 134"/>
                <a:gd name="T41" fmla="*/ 483257 h 50"/>
                <a:gd name="T42" fmla="*/ 1988 w 134"/>
                <a:gd name="T43" fmla="*/ 483257 h 50"/>
                <a:gd name="T44" fmla="*/ 1109 w 134"/>
                <a:gd name="T45" fmla="*/ 473089 h 50"/>
                <a:gd name="T46" fmla="*/ 1524 w 134"/>
                <a:gd name="T47" fmla="*/ 425998 h 50"/>
                <a:gd name="T48" fmla="*/ 2211 w 134"/>
                <a:gd name="T49" fmla="*/ 389723 h 50"/>
                <a:gd name="T50" fmla="*/ 1988 w 134"/>
                <a:gd name="T51" fmla="*/ 357891 h 50"/>
                <a:gd name="T52" fmla="*/ 1988 w 134"/>
                <a:gd name="T53" fmla="*/ 336889 h 50"/>
                <a:gd name="T54" fmla="*/ 1109 w 134"/>
                <a:gd name="T55" fmla="*/ 336889 h 50"/>
                <a:gd name="T56" fmla="*/ 2211 w 134"/>
                <a:gd name="T57" fmla="*/ 271685 h 50"/>
                <a:gd name="T58" fmla="*/ 2936 w 134"/>
                <a:gd name="T59" fmla="*/ 271685 h 50"/>
                <a:gd name="T60" fmla="*/ 5745 w 134"/>
                <a:gd name="T61" fmla="*/ 176694 h 50"/>
                <a:gd name="T62" fmla="*/ 5994 w 134"/>
                <a:gd name="T63" fmla="*/ 131963 h 50"/>
                <a:gd name="T64" fmla="*/ 10746 w 134"/>
                <a:gd name="T65" fmla="*/ 60271 h 50"/>
                <a:gd name="T66" fmla="*/ 13109 w 134"/>
                <a:gd name="T67" fmla="*/ 0 h 50"/>
                <a:gd name="T68" fmla="*/ 14403 w 134"/>
                <a:gd name="T69" fmla="*/ 2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4"/>
                <a:gd name="T106" fmla="*/ 0 h 50"/>
                <a:gd name="T107" fmla="*/ 134 w 134"/>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4" h="50">
                  <a:moveTo>
                    <a:pt x="134" y="2"/>
                  </a:moveTo>
                  <a:lnTo>
                    <a:pt x="125" y="10"/>
                  </a:lnTo>
                  <a:lnTo>
                    <a:pt x="94" y="19"/>
                  </a:lnTo>
                  <a:lnTo>
                    <a:pt x="66" y="26"/>
                  </a:lnTo>
                  <a:lnTo>
                    <a:pt x="56" y="26"/>
                  </a:lnTo>
                  <a:lnTo>
                    <a:pt x="61" y="28"/>
                  </a:lnTo>
                  <a:lnTo>
                    <a:pt x="59" y="31"/>
                  </a:lnTo>
                  <a:lnTo>
                    <a:pt x="54" y="31"/>
                  </a:lnTo>
                  <a:lnTo>
                    <a:pt x="54" y="33"/>
                  </a:lnTo>
                  <a:lnTo>
                    <a:pt x="42" y="33"/>
                  </a:lnTo>
                  <a:lnTo>
                    <a:pt x="45" y="38"/>
                  </a:lnTo>
                  <a:lnTo>
                    <a:pt x="42" y="40"/>
                  </a:lnTo>
                  <a:lnTo>
                    <a:pt x="45" y="45"/>
                  </a:lnTo>
                  <a:lnTo>
                    <a:pt x="30" y="43"/>
                  </a:lnTo>
                  <a:lnTo>
                    <a:pt x="42" y="45"/>
                  </a:lnTo>
                  <a:lnTo>
                    <a:pt x="35" y="45"/>
                  </a:lnTo>
                  <a:lnTo>
                    <a:pt x="37" y="50"/>
                  </a:lnTo>
                  <a:lnTo>
                    <a:pt x="7" y="47"/>
                  </a:lnTo>
                  <a:lnTo>
                    <a:pt x="14" y="45"/>
                  </a:lnTo>
                  <a:lnTo>
                    <a:pt x="0" y="45"/>
                  </a:lnTo>
                  <a:lnTo>
                    <a:pt x="14" y="38"/>
                  </a:lnTo>
                  <a:lnTo>
                    <a:pt x="19" y="38"/>
                  </a:lnTo>
                  <a:lnTo>
                    <a:pt x="11" y="36"/>
                  </a:lnTo>
                  <a:lnTo>
                    <a:pt x="14" y="33"/>
                  </a:lnTo>
                  <a:lnTo>
                    <a:pt x="21" y="31"/>
                  </a:lnTo>
                  <a:lnTo>
                    <a:pt x="19" y="28"/>
                  </a:lnTo>
                  <a:lnTo>
                    <a:pt x="19" y="26"/>
                  </a:lnTo>
                  <a:lnTo>
                    <a:pt x="11" y="26"/>
                  </a:lnTo>
                  <a:lnTo>
                    <a:pt x="21" y="21"/>
                  </a:lnTo>
                  <a:lnTo>
                    <a:pt x="28" y="21"/>
                  </a:lnTo>
                  <a:lnTo>
                    <a:pt x="54" y="14"/>
                  </a:lnTo>
                  <a:lnTo>
                    <a:pt x="56" y="10"/>
                  </a:lnTo>
                  <a:lnTo>
                    <a:pt x="101" y="5"/>
                  </a:lnTo>
                  <a:lnTo>
                    <a:pt x="123" y="0"/>
                  </a:lnTo>
                  <a:lnTo>
                    <a:pt x="134" y="2"/>
                  </a:lnTo>
                  <a:close/>
                </a:path>
              </a:pathLst>
            </a:custGeom>
            <a:solidFill>
              <a:srgbClr val="E1E1E1"/>
            </a:solidFill>
            <a:ln w="3175">
              <a:solidFill>
                <a:srgbClr val="000000"/>
              </a:solidFill>
              <a:round/>
              <a:headEnd/>
              <a:tailEnd/>
            </a:ln>
          </p:spPr>
          <p:txBody>
            <a:bodyPr/>
            <a:lstStyle/>
            <a:p>
              <a:endParaRPr lang="en-US"/>
            </a:p>
          </p:txBody>
        </p:sp>
        <p:sp>
          <p:nvSpPr>
            <p:cNvPr id="41331" name="Freeform 4193"/>
            <p:cNvSpPr>
              <a:spLocks/>
            </p:cNvSpPr>
            <p:nvPr/>
          </p:nvSpPr>
          <p:spPr bwMode="auto">
            <a:xfrm>
              <a:off x="3153" y="1085"/>
              <a:ext cx="86" cy="49"/>
            </a:xfrm>
            <a:custGeom>
              <a:avLst/>
              <a:gdLst>
                <a:gd name="T0" fmla="*/ 5729 w 78"/>
                <a:gd name="T1" fmla="*/ 291572 h 40"/>
                <a:gd name="T2" fmla="*/ 3490 w 78"/>
                <a:gd name="T3" fmla="*/ 197242 h 40"/>
                <a:gd name="T4" fmla="*/ 2953 w 78"/>
                <a:gd name="T5" fmla="*/ 90325 h 40"/>
                <a:gd name="T6" fmla="*/ 2953 w 78"/>
                <a:gd name="T7" fmla="*/ 57498 h 40"/>
                <a:gd name="T8" fmla="*/ 2953 w 78"/>
                <a:gd name="T9" fmla="*/ 57498 h 40"/>
                <a:gd name="T10" fmla="*/ 3165 w 78"/>
                <a:gd name="T11" fmla="*/ 2 h 40"/>
                <a:gd name="T12" fmla="*/ 1030 w 78"/>
                <a:gd name="T13" fmla="*/ 0 h 40"/>
                <a:gd name="T14" fmla="*/ 697 w 78"/>
                <a:gd name="T15" fmla="*/ 31278 h 40"/>
                <a:gd name="T16" fmla="*/ 428 w 78"/>
                <a:gd name="T17" fmla="*/ 70435 h 40"/>
                <a:gd name="T18" fmla="*/ 697 w 78"/>
                <a:gd name="T19" fmla="*/ 90325 h 40"/>
                <a:gd name="T20" fmla="*/ 428 w 78"/>
                <a:gd name="T21" fmla="*/ 139126 h 40"/>
                <a:gd name="T22" fmla="*/ 0 w 78"/>
                <a:gd name="T23" fmla="*/ 161014 h 40"/>
                <a:gd name="T24" fmla="*/ 520 w 78"/>
                <a:gd name="T25" fmla="*/ 208776 h 40"/>
                <a:gd name="T26" fmla="*/ 1253 w 78"/>
                <a:gd name="T27" fmla="*/ 208776 h 40"/>
                <a:gd name="T28" fmla="*/ 1762 w 78"/>
                <a:gd name="T29" fmla="*/ 208776 h 40"/>
                <a:gd name="T30" fmla="*/ 2142 w 78"/>
                <a:gd name="T31" fmla="*/ 208776 h 40"/>
                <a:gd name="T32" fmla="*/ 2429 w 78"/>
                <a:gd name="T33" fmla="*/ 249165 h 40"/>
                <a:gd name="T34" fmla="*/ 2251 w 78"/>
                <a:gd name="T35" fmla="*/ 268899 h 40"/>
                <a:gd name="T36" fmla="*/ 3165 w 78"/>
                <a:gd name="T37" fmla="*/ 291572 h 40"/>
                <a:gd name="T38" fmla="*/ 3848 w 78"/>
                <a:gd name="T39" fmla="*/ 305227 h 40"/>
                <a:gd name="T40" fmla="*/ 4713 w 78"/>
                <a:gd name="T41" fmla="*/ 305227 h 40"/>
                <a:gd name="T42" fmla="*/ 5421 w 78"/>
                <a:gd name="T43" fmla="*/ 305227 h 40"/>
                <a:gd name="T44" fmla="*/ 5729 w 78"/>
                <a:gd name="T45" fmla="*/ 291572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8"/>
                <a:gd name="T70" fmla="*/ 0 h 40"/>
                <a:gd name="T71" fmla="*/ 78 w 78"/>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8" h="40">
                  <a:moveTo>
                    <a:pt x="78" y="38"/>
                  </a:moveTo>
                  <a:lnTo>
                    <a:pt x="47" y="26"/>
                  </a:lnTo>
                  <a:lnTo>
                    <a:pt x="40" y="12"/>
                  </a:lnTo>
                  <a:lnTo>
                    <a:pt x="40" y="7"/>
                  </a:lnTo>
                  <a:lnTo>
                    <a:pt x="43" y="2"/>
                  </a:lnTo>
                  <a:lnTo>
                    <a:pt x="14" y="0"/>
                  </a:lnTo>
                  <a:lnTo>
                    <a:pt x="10" y="4"/>
                  </a:lnTo>
                  <a:lnTo>
                    <a:pt x="5" y="9"/>
                  </a:lnTo>
                  <a:lnTo>
                    <a:pt x="10" y="12"/>
                  </a:lnTo>
                  <a:lnTo>
                    <a:pt x="5" y="19"/>
                  </a:lnTo>
                  <a:lnTo>
                    <a:pt x="0" y="21"/>
                  </a:lnTo>
                  <a:lnTo>
                    <a:pt x="7" y="28"/>
                  </a:lnTo>
                  <a:lnTo>
                    <a:pt x="17" y="28"/>
                  </a:lnTo>
                  <a:lnTo>
                    <a:pt x="24" y="28"/>
                  </a:lnTo>
                  <a:lnTo>
                    <a:pt x="29" y="28"/>
                  </a:lnTo>
                  <a:lnTo>
                    <a:pt x="33" y="33"/>
                  </a:lnTo>
                  <a:lnTo>
                    <a:pt x="31" y="35"/>
                  </a:lnTo>
                  <a:lnTo>
                    <a:pt x="43" y="38"/>
                  </a:lnTo>
                  <a:lnTo>
                    <a:pt x="52" y="40"/>
                  </a:lnTo>
                  <a:lnTo>
                    <a:pt x="64" y="40"/>
                  </a:lnTo>
                  <a:lnTo>
                    <a:pt x="74" y="40"/>
                  </a:lnTo>
                  <a:lnTo>
                    <a:pt x="78" y="38"/>
                  </a:lnTo>
                  <a:close/>
                </a:path>
              </a:pathLst>
            </a:custGeom>
            <a:solidFill>
              <a:srgbClr val="E1E1E1"/>
            </a:solidFill>
            <a:ln w="3175">
              <a:solidFill>
                <a:srgbClr val="000000"/>
              </a:solidFill>
              <a:round/>
              <a:headEnd/>
              <a:tailEnd/>
            </a:ln>
          </p:spPr>
          <p:txBody>
            <a:bodyPr/>
            <a:lstStyle/>
            <a:p>
              <a:endParaRPr lang="en-US"/>
            </a:p>
          </p:txBody>
        </p:sp>
        <p:sp>
          <p:nvSpPr>
            <p:cNvPr id="41332" name="Freeform 4194"/>
            <p:cNvSpPr>
              <a:spLocks/>
            </p:cNvSpPr>
            <p:nvPr/>
          </p:nvSpPr>
          <p:spPr bwMode="auto">
            <a:xfrm>
              <a:off x="4125" y="1035"/>
              <a:ext cx="103" cy="27"/>
            </a:xfrm>
            <a:custGeom>
              <a:avLst/>
              <a:gdLst>
                <a:gd name="T0" fmla="*/ 13106 w 92"/>
                <a:gd name="T1" fmla="*/ 558297 h 21"/>
                <a:gd name="T2" fmla="*/ 4742 w 92"/>
                <a:gd name="T3" fmla="*/ 0 h 21"/>
                <a:gd name="T4" fmla="*/ 5799 w 92"/>
                <a:gd name="T5" fmla="*/ 236087 h 21"/>
                <a:gd name="T6" fmla="*/ 4742 w 92"/>
                <a:gd name="T7" fmla="*/ 142818 h 21"/>
                <a:gd name="T8" fmla="*/ 5503 w 92"/>
                <a:gd name="T9" fmla="*/ 434231 h 21"/>
                <a:gd name="T10" fmla="*/ 1267 w 92"/>
                <a:gd name="T11" fmla="*/ 142818 h 21"/>
                <a:gd name="T12" fmla="*/ 0 w 92"/>
                <a:gd name="T13" fmla="*/ 236087 h 21"/>
                <a:gd name="T14" fmla="*/ 0 w 92"/>
                <a:gd name="T15" fmla="*/ 434231 h 21"/>
                <a:gd name="T16" fmla="*/ 4 w 92"/>
                <a:gd name="T17" fmla="*/ 558297 h 21"/>
                <a:gd name="T18" fmla="*/ 1011 w 92"/>
                <a:gd name="T19" fmla="*/ 696547 h 21"/>
                <a:gd name="T20" fmla="*/ 6492 w 92"/>
                <a:gd name="T21" fmla="*/ 1341831 h 21"/>
                <a:gd name="T22" fmla="*/ 6492 w 92"/>
                <a:gd name="T23" fmla="*/ 1151434 h 21"/>
                <a:gd name="T24" fmla="*/ 10456 w 92"/>
                <a:gd name="T25" fmla="*/ 1043646 h 21"/>
                <a:gd name="T26" fmla="*/ 12478 w 92"/>
                <a:gd name="T27" fmla="*/ 1043646 h 21"/>
                <a:gd name="T28" fmla="*/ 11618 w 92"/>
                <a:gd name="T29" fmla="*/ 1043646 h 21"/>
                <a:gd name="T30" fmla="*/ 13106 w 92"/>
                <a:gd name="T31" fmla="*/ 696547 h 21"/>
                <a:gd name="T32" fmla="*/ 13106 w 92"/>
                <a:gd name="T33" fmla="*/ 558297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2"/>
                <a:gd name="T52" fmla="*/ 0 h 21"/>
                <a:gd name="T53" fmla="*/ 92 w 92"/>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2" h="21">
                  <a:moveTo>
                    <a:pt x="92" y="9"/>
                  </a:moveTo>
                  <a:lnTo>
                    <a:pt x="33" y="0"/>
                  </a:lnTo>
                  <a:lnTo>
                    <a:pt x="40" y="4"/>
                  </a:lnTo>
                  <a:lnTo>
                    <a:pt x="33" y="2"/>
                  </a:lnTo>
                  <a:lnTo>
                    <a:pt x="38" y="7"/>
                  </a:lnTo>
                  <a:lnTo>
                    <a:pt x="9" y="2"/>
                  </a:lnTo>
                  <a:lnTo>
                    <a:pt x="0" y="4"/>
                  </a:lnTo>
                  <a:lnTo>
                    <a:pt x="0" y="7"/>
                  </a:lnTo>
                  <a:lnTo>
                    <a:pt x="4" y="9"/>
                  </a:lnTo>
                  <a:lnTo>
                    <a:pt x="7" y="11"/>
                  </a:lnTo>
                  <a:lnTo>
                    <a:pt x="45" y="21"/>
                  </a:lnTo>
                  <a:lnTo>
                    <a:pt x="45" y="18"/>
                  </a:lnTo>
                  <a:lnTo>
                    <a:pt x="73" y="16"/>
                  </a:lnTo>
                  <a:lnTo>
                    <a:pt x="87" y="16"/>
                  </a:lnTo>
                  <a:lnTo>
                    <a:pt x="80" y="16"/>
                  </a:lnTo>
                  <a:lnTo>
                    <a:pt x="92" y="11"/>
                  </a:lnTo>
                  <a:lnTo>
                    <a:pt x="92" y="9"/>
                  </a:lnTo>
                  <a:close/>
                </a:path>
              </a:pathLst>
            </a:custGeom>
            <a:solidFill>
              <a:srgbClr val="E1E1E1"/>
            </a:solidFill>
            <a:ln w="3175">
              <a:solidFill>
                <a:srgbClr val="000000"/>
              </a:solidFill>
              <a:round/>
              <a:headEnd/>
              <a:tailEnd/>
            </a:ln>
          </p:spPr>
          <p:txBody>
            <a:bodyPr/>
            <a:lstStyle/>
            <a:p>
              <a:endParaRPr lang="en-US"/>
            </a:p>
          </p:txBody>
        </p:sp>
        <p:sp>
          <p:nvSpPr>
            <p:cNvPr id="41333" name="Freeform 4195"/>
            <p:cNvSpPr>
              <a:spLocks/>
            </p:cNvSpPr>
            <p:nvPr/>
          </p:nvSpPr>
          <p:spPr bwMode="auto">
            <a:xfrm>
              <a:off x="3548" y="973"/>
              <a:ext cx="80" cy="18"/>
            </a:xfrm>
            <a:custGeom>
              <a:avLst/>
              <a:gdLst>
                <a:gd name="T0" fmla="*/ 11090 w 71"/>
                <a:gd name="T1" fmla="*/ 142818 h 14"/>
                <a:gd name="T2" fmla="*/ 8239 w 71"/>
                <a:gd name="T3" fmla="*/ 0 h 14"/>
                <a:gd name="T4" fmla="*/ 6537 w 71"/>
                <a:gd name="T5" fmla="*/ 142818 h 14"/>
                <a:gd name="T6" fmla="*/ 5419 w 71"/>
                <a:gd name="T7" fmla="*/ 0 h 14"/>
                <a:gd name="T8" fmla="*/ 2 w 71"/>
                <a:gd name="T9" fmla="*/ 142818 h 14"/>
                <a:gd name="T10" fmla="*/ 0 w 71"/>
                <a:gd name="T11" fmla="*/ 434231 h 14"/>
                <a:gd name="T12" fmla="*/ 1352 w 71"/>
                <a:gd name="T13" fmla="*/ 434231 h 14"/>
                <a:gd name="T14" fmla="*/ 4026 w 71"/>
                <a:gd name="T15" fmla="*/ 895560 h 14"/>
                <a:gd name="T16" fmla="*/ 13378 w 71"/>
                <a:gd name="T17" fmla="*/ 895560 h 14"/>
                <a:gd name="T18" fmla="*/ 12282 w 71"/>
                <a:gd name="T19" fmla="*/ 717810 h 14"/>
                <a:gd name="T20" fmla="*/ 11090 w 71"/>
                <a:gd name="T21" fmla="*/ 142818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14"/>
                <a:gd name="T35" fmla="*/ 71 w 71"/>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14">
                  <a:moveTo>
                    <a:pt x="59" y="2"/>
                  </a:moveTo>
                  <a:lnTo>
                    <a:pt x="43" y="0"/>
                  </a:lnTo>
                  <a:lnTo>
                    <a:pt x="35" y="2"/>
                  </a:lnTo>
                  <a:lnTo>
                    <a:pt x="28" y="0"/>
                  </a:lnTo>
                  <a:lnTo>
                    <a:pt x="2" y="2"/>
                  </a:lnTo>
                  <a:lnTo>
                    <a:pt x="0" y="7"/>
                  </a:lnTo>
                  <a:lnTo>
                    <a:pt x="7" y="7"/>
                  </a:lnTo>
                  <a:lnTo>
                    <a:pt x="21" y="14"/>
                  </a:lnTo>
                  <a:lnTo>
                    <a:pt x="71" y="14"/>
                  </a:lnTo>
                  <a:lnTo>
                    <a:pt x="64" y="12"/>
                  </a:lnTo>
                  <a:lnTo>
                    <a:pt x="59" y="2"/>
                  </a:lnTo>
                  <a:close/>
                </a:path>
              </a:pathLst>
            </a:custGeom>
            <a:solidFill>
              <a:srgbClr val="E1E1E1"/>
            </a:solidFill>
            <a:ln w="3175">
              <a:solidFill>
                <a:srgbClr val="000000"/>
              </a:solidFill>
              <a:round/>
              <a:headEnd/>
              <a:tailEnd/>
            </a:ln>
          </p:spPr>
          <p:txBody>
            <a:bodyPr/>
            <a:lstStyle/>
            <a:p>
              <a:endParaRPr lang="en-US"/>
            </a:p>
          </p:txBody>
        </p:sp>
        <p:sp>
          <p:nvSpPr>
            <p:cNvPr id="41334" name="Freeform 4196"/>
            <p:cNvSpPr>
              <a:spLocks/>
            </p:cNvSpPr>
            <p:nvPr/>
          </p:nvSpPr>
          <p:spPr bwMode="auto">
            <a:xfrm>
              <a:off x="3638" y="982"/>
              <a:ext cx="62" cy="24"/>
            </a:xfrm>
            <a:custGeom>
              <a:avLst/>
              <a:gdLst>
                <a:gd name="T0" fmla="*/ 10413 w 55"/>
                <a:gd name="T1" fmla="*/ 345544 h 19"/>
                <a:gd name="T2" fmla="*/ 5122 w 55"/>
                <a:gd name="T3" fmla="*/ 142569 h 19"/>
                <a:gd name="T4" fmla="*/ 3603 w 55"/>
                <a:gd name="T5" fmla="*/ 268950 h 19"/>
                <a:gd name="T6" fmla="*/ 2835 w 55"/>
                <a:gd name="T7" fmla="*/ 70738 h 19"/>
                <a:gd name="T8" fmla="*/ 1545 w 55"/>
                <a:gd name="T9" fmla="*/ 0 h 19"/>
                <a:gd name="T10" fmla="*/ 1964 w 55"/>
                <a:gd name="T11" fmla="*/ 142569 h 19"/>
                <a:gd name="T12" fmla="*/ 0 w 55"/>
                <a:gd name="T13" fmla="*/ 142569 h 19"/>
                <a:gd name="T14" fmla="*/ 3 w 55"/>
                <a:gd name="T15" fmla="*/ 212919 h 19"/>
                <a:gd name="T16" fmla="*/ 1545 w 55"/>
                <a:gd name="T17" fmla="*/ 268950 h 19"/>
                <a:gd name="T18" fmla="*/ 3 w 55"/>
                <a:gd name="T19" fmla="*/ 345544 h 19"/>
                <a:gd name="T20" fmla="*/ 1079 w 55"/>
                <a:gd name="T21" fmla="*/ 551339 h 19"/>
                <a:gd name="T22" fmla="*/ 10621 w 55"/>
                <a:gd name="T23" fmla="*/ 345544 h 19"/>
                <a:gd name="T24" fmla="*/ 10413 w 55"/>
                <a:gd name="T25" fmla="*/ 345544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19"/>
                <a:gd name="T41" fmla="*/ 55 w 55"/>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19">
                  <a:moveTo>
                    <a:pt x="52" y="12"/>
                  </a:moveTo>
                  <a:lnTo>
                    <a:pt x="26" y="5"/>
                  </a:lnTo>
                  <a:lnTo>
                    <a:pt x="19" y="9"/>
                  </a:lnTo>
                  <a:lnTo>
                    <a:pt x="15" y="2"/>
                  </a:lnTo>
                  <a:lnTo>
                    <a:pt x="8" y="0"/>
                  </a:lnTo>
                  <a:lnTo>
                    <a:pt x="10" y="5"/>
                  </a:lnTo>
                  <a:lnTo>
                    <a:pt x="0" y="5"/>
                  </a:lnTo>
                  <a:lnTo>
                    <a:pt x="3" y="7"/>
                  </a:lnTo>
                  <a:lnTo>
                    <a:pt x="8" y="9"/>
                  </a:lnTo>
                  <a:lnTo>
                    <a:pt x="3" y="12"/>
                  </a:lnTo>
                  <a:lnTo>
                    <a:pt x="5" y="19"/>
                  </a:lnTo>
                  <a:lnTo>
                    <a:pt x="55" y="12"/>
                  </a:lnTo>
                  <a:lnTo>
                    <a:pt x="52" y="12"/>
                  </a:lnTo>
                  <a:close/>
                </a:path>
              </a:pathLst>
            </a:custGeom>
            <a:solidFill>
              <a:srgbClr val="E1E1E1"/>
            </a:solidFill>
            <a:ln w="3175">
              <a:solidFill>
                <a:srgbClr val="000000"/>
              </a:solidFill>
              <a:round/>
              <a:headEnd/>
              <a:tailEnd/>
            </a:ln>
          </p:spPr>
          <p:txBody>
            <a:bodyPr/>
            <a:lstStyle/>
            <a:p>
              <a:endParaRPr lang="en-US"/>
            </a:p>
          </p:txBody>
        </p:sp>
        <p:sp>
          <p:nvSpPr>
            <p:cNvPr id="41335" name="Freeform 4197"/>
            <p:cNvSpPr>
              <a:spLocks/>
            </p:cNvSpPr>
            <p:nvPr/>
          </p:nvSpPr>
          <p:spPr bwMode="auto">
            <a:xfrm>
              <a:off x="3514" y="958"/>
              <a:ext cx="63" cy="15"/>
            </a:xfrm>
            <a:custGeom>
              <a:avLst/>
              <a:gdLst>
                <a:gd name="T0" fmla="*/ 21775 w 55"/>
                <a:gd name="T1" fmla="*/ 96399 h 12"/>
                <a:gd name="T2" fmla="*/ 12512 w 55"/>
                <a:gd name="T3" fmla="*/ 0 h 12"/>
                <a:gd name="T4" fmla="*/ 3 w 55"/>
                <a:gd name="T5" fmla="*/ 49356 h 12"/>
                <a:gd name="T6" fmla="*/ 3788 w 55"/>
                <a:gd name="T7" fmla="*/ 49356 h 12"/>
                <a:gd name="T8" fmla="*/ 2520 w 55"/>
                <a:gd name="T9" fmla="*/ 140076 h 12"/>
                <a:gd name="T10" fmla="*/ 0 w 55"/>
                <a:gd name="T11" fmla="*/ 140076 h 12"/>
                <a:gd name="T12" fmla="*/ 5539 w 55"/>
                <a:gd name="T13" fmla="*/ 175095 h 12"/>
                <a:gd name="T14" fmla="*/ 4836 w 55"/>
                <a:gd name="T15" fmla="*/ 233194 h 12"/>
                <a:gd name="T16" fmla="*/ 21775 w 55"/>
                <a:gd name="T17" fmla="*/ 175095 h 12"/>
                <a:gd name="T18" fmla="*/ 19330 w 55"/>
                <a:gd name="T19" fmla="*/ 140076 h 12"/>
                <a:gd name="T20" fmla="*/ 21775 w 55"/>
                <a:gd name="T21" fmla="*/ 96399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12"/>
                <a:gd name="T35" fmla="*/ 55 w 55"/>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12">
                  <a:moveTo>
                    <a:pt x="55" y="5"/>
                  </a:moveTo>
                  <a:lnTo>
                    <a:pt x="31" y="0"/>
                  </a:lnTo>
                  <a:lnTo>
                    <a:pt x="3" y="2"/>
                  </a:lnTo>
                  <a:lnTo>
                    <a:pt x="10" y="2"/>
                  </a:lnTo>
                  <a:lnTo>
                    <a:pt x="7" y="7"/>
                  </a:lnTo>
                  <a:lnTo>
                    <a:pt x="0" y="7"/>
                  </a:lnTo>
                  <a:lnTo>
                    <a:pt x="14" y="9"/>
                  </a:lnTo>
                  <a:lnTo>
                    <a:pt x="12" y="12"/>
                  </a:lnTo>
                  <a:lnTo>
                    <a:pt x="55" y="9"/>
                  </a:lnTo>
                  <a:lnTo>
                    <a:pt x="50" y="7"/>
                  </a:lnTo>
                  <a:lnTo>
                    <a:pt x="55" y="5"/>
                  </a:lnTo>
                  <a:close/>
                </a:path>
              </a:pathLst>
            </a:custGeom>
            <a:solidFill>
              <a:srgbClr val="E1E1E1"/>
            </a:solidFill>
            <a:ln w="3175">
              <a:solidFill>
                <a:srgbClr val="000000"/>
              </a:solidFill>
              <a:round/>
              <a:headEnd/>
              <a:tailEnd/>
            </a:ln>
          </p:spPr>
          <p:txBody>
            <a:bodyPr/>
            <a:lstStyle/>
            <a:p>
              <a:endParaRPr lang="en-US"/>
            </a:p>
          </p:txBody>
        </p:sp>
        <p:sp>
          <p:nvSpPr>
            <p:cNvPr id="41336" name="Freeform 4198"/>
            <p:cNvSpPr>
              <a:spLocks/>
            </p:cNvSpPr>
            <p:nvPr/>
          </p:nvSpPr>
          <p:spPr bwMode="auto">
            <a:xfrm>
              <a:off x="4236" y="1047"/>
              <a:ext cx="66" cy="15"/>
            </a:xfrm>
            <a:custGeom>
              <a:avLst/>
              <a:gdLst>
                <a:gd name="T0" fmla="*/ 8207 w 59"/>
                <a:gd name="T1" fmla="*/ 96399 h 12"/>
                <a:gd name="T2" fmla="*/ 1981 w 59"/>
                <a:gd name="T3" fmla="*/ 49356 h 12"/>
                <a:gd name="T4" fmla="*/ 0 w 59"/>
                <a:gd name="T5" fmla="*/ 0 h 12"/>
                <a:gd name="T6" fmla="*/ 912 w 59"/>
                <a:gd name="T7" fmla="*/ 96399 h 12"/>
                <a:gd name="T8" fmla="*/ 7370 w 59"/>
                <a:gd name="T9" fmla="*/ 233194 h 12"/>
                <a:gd name="T10" fmla="*/ 8207 w 59"/>
                <a:gd name="T11" fmla="*/ 96399 h 12"/>
                <a:gd name="T12" fmla="*/ 0 60000 65536"/>
                <a:gd name="T13" fmla="*/ 0 60000 65536"/>
                <a:gd name="T14" fmla="*/ 0 60000 65536"/>
                <a:gd name="T15" fmla="*/ 0 60000 65536"/>
                <a:gd name="T16" fmla="*/ 0 60000 65536"/>
                <a:gd name="T17" fmla="*/ 0 60000 65536"/>
                <a:gd name="T18" fmla="*/ 0 w 59"/>
                <a:gd name="T19" fmla="*/ 0 h 12"/>
                <a:gd name="T20" fmla="*/ 59 w 59"/>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59" h="12">
                  <a:moveTo>
                    <a:pt x="59" y="5"/>
                  </a:moveTo>
                  <a:lnTo>
                    <a:pt x="14" y="2"/>
                  </a:lnTo>
                  <a:lnTo>
                    <a:pt x="0" y="0"/>
                  </a:lnTo>
                  <a:lnTo>
                    <a:pt x="7" y="5"/>
                  </a:lnTo>
                  <a:lnTo>
                    <a:pt x="54" y="12"/>
                  </a:lnTo>
                  <a:lnTo>
                    <a:pt x="59" y="5"/>
                  </a:lnTo>
                  <a:close/>
                </a:path>
              </a:pathLst>
            </a:custGeom>
            <a:solidFill>
              <a:srgbClr val="E1E1E1"/>
            </a:solidFill>
            <a:ln w="3175">
              <a:solidFill>
                <a:srgbClr val="000000"/>
              </a:solidFill>
              <a:round/>
              <a:headEnd/>
              <a:tailEnd/>
            </a:ln>
          </p:spPr>
          <p:txBody>
            <a:bodyPr/>
            <a:lstStyle/>
            <a:p>
              <a:endParaRPr lang="en-US"/>
            </a:p>
          </p:txBody>
        </p:sp>
        <p:sp>
          <p:nvSpPr>
            <p:cNvPr id="41337" name="Freeform 4199"/>
            <p:cNvSpPr>
              <a:spLocks/>
            </p:cNvSpPr>
            <p:nvPr/>
          </p:nvSpPr>
          <p:spPr bwMode="auto">
            <a:xfrm>
              <a:off x="2813" y="1444"/>
              <a:ext cx="34" cy="12"/>
            </a:xfrm>
            <a:custGeom>
              <a:avLst/>
              <a:gdLst>
                <a:gd name="T0" fmla="*/ 547 w 31"/>
                <a:gd name="T1" fmla="*/ 0 h 10"/>
                <a:gd name="T2" fmla="*/ 547 w 31"/>
                <a:gd name="T3" fmla="*/ 9887 h 10"/>
                <a:gd name="T4" fmla="*/ 3 w 31"/>
                <a:gd name="T5" fmla="*/ 0 h 10"/>
                <a:gd name="T6" fmla="*/ 0 w 31"/>
                <a:gd name="T7" fmla="*/ 9887 h 10"/>
                <a:gd name="T8" fmla="*/ 3 w 31"/>
                <a:gd name="T9" fmla="*/ 14237 h 10"/>
                <a:gd name="T10" fmla="*/ 3 w 31"/>
                <a:gd name="T11" fmla="*/ 14237 h 10"/>
                <a:gd name="T12" fmla="*/ 0 w 31"/>
                <a:gd name="T13" fmla="*/ 24601 h 10"/>
                <a:gd name="T14" fmla="*/ 415 w 31"/>
                <a:gd name="T15" fmla="*/ 29521 h 10"/>
                <a:gd name="T16" fmla="*/ 1799 w 31"/>
                <a:gd name="T17" fmla="*/ 29521 h 10"/>
                <a:gd name="T18" fmla="*/ 1799 w 31"/>
                <a:gd name="T19" fmla="*/ 9887 h 10"/>
                <a:gd name="T20" fmla="*/ 1104 w 31"/>
                <a:gd name="T21" fmla="*/ 0 h 10"/>
                <a:gd name="T22" fmla="*/ 547 w 3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0"/>
                <a:gd name="T38" fmla="*/ 31 w 31"/>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0">
                  <a:moveTo>
                    <a:pt x="10" y="0"/>
                  </a:moveTo>
                  <a:lnTo>
                    <a:pt x="10" y="3"/>
                  </a:lnTo>
                  <a:lnTo>
                    <a:pt x="3" y="0"/>
                  </a:lnTo>
                  <a:lnTo>
                    <a:pt x="0" y="3"/>
                  </a:lnTo>
                  <a:lnTo>
                    <a:pt x="3" y="5"/>
                  </a:lnTo>
                  <a:lnTo>
                    <a:pt x="0" y="8"/>
                  </a:lnTo>
                  <a:lnTo>
                    <a:pt x="7" y="10"/>
                  </a:lnTo>
                  <a:lnTo>
                    <a:pt x="31" y="10"/>
                  </a:lnTo>
                  <a:lnTo>
                    <a:pt x="31" y="3"/>
                  </a:lnTo>
                  <a:lnTo>
                    <a:pt x="19" y="0"/>
                  </a:lnTo>
                  <a:lnTo>
                    <a:pt x="10" y="0"/>
                  </a:lnTo>
                  <a:close/>
                </a:path>
              </a:pathLst>
            </a:custGeom>
            <a:solidFill>
              <a:srgbClr val="E1E1E1"/>
            </a:solidFill>
            <a:ln w="3175">
              <a:solidFill>
                <a:srgbClr val="000000"/>
              </a:solidFill>
              <a:round/>
              <a:headEnd/>
              <a:tailEnd/>
            </a:ln>
          </p:spPr>
          <p:txBody>
            <a:bodyPr/>
            <a:lstStyle/>
            <a:p>
              <a:endParaRPr lang="en-US"/>
            </a:p>
          </p:txBody>
        </p:sp>
        <p:sp>
          <p:nvSpPr>
            <p:cNvPr id="41338" name="Freeform 4200"/>
            <p:cNvSpPr>
              <a:spLocks/>
            </p:cNvSpPr>
            <p:nvPr/>
          </p:nvSpPr>
          <p:spPr bwMode="auto">
            <a:xfrm>
              <a:off x="4209" y="1076"/>
              <a:ext cx="51" cy="11"/>
            </a:xfrm>
            <a:custGeom>
              <a:avLst/>
              <a:gdLst>
                <a:gd name="T0" fmla="*/ 11226 w 45"/>
                <a:gd name="T1" fmla="*/ 59552 h 9"/>
                <a:gd name="T2" fmla="*/ 0 w 45"/>
                <a:gd name="T3" fmla="*/ 48724 h 9"/>
                <a:gd name="T4" fmla="*/ 3660 w 45"/>
                <a:gd name="T5" fmla="*/ 0 h 9"/>
                <a:gd name="T6" fmla="*/ 9961 w 45"/>
                <a:gd name="T7" fmla="*/ 48724 h 9"/>
                <a:gd name="T8" fmla="*/ 11226 w 45"/>
                <a:gd name="T9" fmla="*/ 59552 h 9"/>
                <a:gd name="T10" fmla="*/ 0 60000 65536"/>
                <a:gd name="T11" fmla="*/ 0 60000 65536"/>
                <a:gd name="T12" fmla="*/ 0 60000 65536"/>
                <a:gd name="T13" fmla="*/ 0 60000 65536"/>
                <a:gd name="T14" fmla="*/ 0 60000 65536"/>
                <a:gd name="T15" fmla="*/ 0 w 45"/>
                <a:gd name="T16" fmla="*/ 0 h 9"/>
                <a:gd name="T17" fmla="*/ 45 w 45"/>
                <a:gd name="T18" fmla="*/ 9 h 9"/>
              </a:gdLst>
              <a:ahLst/>
              <a:cxnLst>
                <a:cxn ang="T10">
                  <a:pos x="T0" y="T1"/>
                </a:cxn>
                <a:cxn ang="T11">
                  <a:pos x="T2" y="T3"/>
                </a:cxn>
                <a:cxn ang="T12">
                  <a:pos x="T4" y="T5"/>
                </a:cxn>
                <a:cxn ang="T13">
                  <a:pos x="T6" y="T7"/>
                </a:cxn>
                <a:cxn ang="T14">
                  <a:pos x="T8" y="T9"/>
                </a:cxn>
              </a:cxnLst>
              <a:rect l="T15" t="T16" r="T17" b="T18"/>
              <a:pathLst>
                <a:path w="45" h="9">
                  <a:moveTo>
                    <a:pt x="45" y="9"/>
                  </a:moveTo>
                  <a:lnTo>
                    <a:pt x="0" y="7"/>
                  </a:lnTo>
                  <a:lnTo>
                    <a:pt x="15" y="0"/>
                  </a:lnTo>
                  <a:lnTo>
                    <a:pt x="41" y="7"/>
                  </a:lnTo>
                  <a:lnTo>
                    <a:pt x="45" y="9"/>
                  </a:lnTo>
                  <a:close/>
                </a:path>
              </a:pathLst>
            </a:custGeom>
            <a:solidFill>
              <a:srgbClr val="E1E1E1"/>
            </a:solidFill>
            <a:ln w="3175">
              <a:solidFill>
                <a:srgbClr val="000000"/>
              </a:solidFill>
              <a:round/>
              <a:headEnd/>
              <a:tailEnd/>
            </a:ln>
          </p:spPr>
          <p:txBody>
            <a:bodyPr/>
            <a:lstStyle/>
            <a:p>
              <a:endParaRPr lang="en-US"/>
            </a:p>
          </p:txBody>
        </p:sp>
        <p:sp>
          <p:nvSpPr>
            <p:cNvPr id="41339" name="Freeform 4201"/>
            <p:cNvSpPr>
              <a:spLocks/>
            </p:cNvSpPr>
            <p:nvPr/>
          </p:nvSpPr>
          <p:spPr bwMode="auto">
            <a:xfrm>
              <a:off x="3131" y="1155"/>
              <a:ext cx="29" cy="15"/>
            </a:xfrm>
            <a:custGeom>
              <a:avLst/>
              <a:gdLst>
                <a:gd name="T0" fmla="*/ 3151 w 26"/>
                <a:gd name="T1" fmla="*/ 150624 h 12"/>
                <a:gd name="T2" fmla="*/ 850 w 26"/>
                <a:gd name="T3" fmla="*/ 233194 h 12"/>
                <a:gd name="T4" fmla="*/ 0 w 26"/>
                <a:gd name="T5" fmla="*/ 61695 h 12"/>
                <a:gd name="T6" fmla="*/ 850 w 26"/>
                <a:gd name="T7" fmla="*/ 0 h 12"/>
                <a:gd name="T8" fmla="*/ 3151 w 26"/>
                <a:gd name="T9" fmla="*/ 150624 h 12"/>
                <a:gd name="T10" fmla="*/ 0 60000 65536"/>
                <a:gd name="T11" fmla="*/ 0 60000 65536"/>
                <a:gd name="T12" fmla="*/ 0 60000 65536"/>
                <a:gd name="T13" fmla="*/ 0 60000 65536"/>
                <a:gd name="T14" fmla="*/ 0 60000 65536"/>
                <a:gd name="T15" fmla="*/ 0 w 26"/>
                <a:gd name="T16" fmla="*/ 0 h 12"/>
                <a:gd name="T17" fmla="*/ 26 w 26"/>
                <a:gd name="T18" fmla="*/ 12 h 12"/>
              </a:gdLst>
              <a:ahLst/>
              <a:cxnLst>
                <a:cxn ang="T10">
                  <a:pos x="T0" y="T1"/>
                </a:cxn>
                <a:cxn ang="T11">
                  <a:pos x="T2" y="T3"/>
                </a:cxn>
                <a:cxn ang="T12">
                  <a:pos x="T4" y="T5"/>
                </a:cxn>
                <a:cxn ang="T13">
                  <a:pos x="T6" y="T7"/>
                </a:cxn>
                <a:cxn ang="T14">
                  <a:pos x="T8" y="T9"/>
                </a:cxn>
              </a:cxnLst>
              <a:rect l="T15" t="T16" r="T17" b="T18"/>
              <a:pathLst>
                <a:path w="26" h="12">
                  <a:moveTo>
                    <a:pt x="26" y="8"/>
                  </a:moveTo>
                  <a:lnTo>
                    <a:pt x="7" y="12"/>
                  </a:lnTo>
                  <a:lnTo>
                    <a:pt x="0" y="3"/>
                  </a:lnTo>
                  <a:lnTo>
                    <a:pt x="7" y="0"/>
                  </a:lnTo>
                  <a:lnTo>
                    <a:pt x="26" y="8"/>
                  </a:lnTo>
                  <a:close/>
                </a:path>
              </a:pathLst>
            </a:custGeom>
            <a:solidFill>
              <a:srgbClr val="E1E1E1"/>
            </a:solidFill>
            <a:ln w="3175">
              <a:solidFill>
                <a:srgbClr val="000000"/>
              </a:solidFill>
              <a:round/>
              <a:headEnd/>
              <a:tailEnd/>
            </a:ln>
          </p:spPr>
          <p:txBody>
            <a:bodyPr/>
            <a:lstStyle/>
            <a:p>
              <a:endParaRPr lang="en-US"/>
            </a:p>
          </p:txBody>
        </p:sp>
        <p:sp>
          <p:nvSpPr>
            <p:cNvPr id="41340" name="Freeform 4202"/>
            <p:cNvSpPr>
              <a:spLocks/>
            </p:cNvSpPr>
            <p:nvPr/>
          </p:nvSpPr>
          <p:spPr bwMode="auto">
            <a:xfrm>
              <a:off x="3028" y="961"/>
              <a:ext cx="48" cy="12"/>
            </a:xfrm>
            <a:custGeom>
              <a:avLst/>
              <a:gdLst>
                <a:gd name="T0" fmla="*/ 5510 w 43"/>
                <a:gd name="T1" fmla="*/ 9887 h 10"/>
                <a:gd name="T2" fmla="*/ 2131 w 43"/>
                <a:gd name="T3" fmla="*/ 20501 h 10"/>
                <a:gd name="T4" fmla="*/ 883 w 43"/>
                <a:gd name="T5" fmla="*/ 29521 h 10"/>
                <a:gd name="T6" fmla="*/ 0 w 43"/>
                <a:gd name="T7" fmla="*/ 29521 h 10"/>
                <a:gd name="T8" fmla="*/ 1101 w 43"/>
                <a:gd name="T9" fmla="*/ 14237 h 10"/>
                <a:gd name="T10" fmla="*/ 2979 w 43"/>
                <a:gd name="T11" fmla="*/ 9887 h 10"/>
                <a:gd name="T12" fmla="*/ 4445 w 43"/>
                <a:gd name="T13" fmla="*/ 0 h 10"/>
                <a:gd name="T14" fmla="*/ 5510 w 43"/>
                <a:gd name="T15" fmla="*/ 9887 h 10"/>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10"/>
                <a:gd name="T26" fmla="*/ 43 w 4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10">
                  <a:moveTo>
                    <a:pt x="43" y="3"/>
                  </a:moveTo>
                  <a:lnTo>
                    <a:pt x="17" y="7"/>
                  </a:lnTo>
                  <a:lnTo>
                    <a:pt x="7" y="10"/>
                  </a:lnTo>
                  <a:lnTo>
                    <a:pt x="0" y="10"/>
                  </a:lnTo>
                  <a:lnTo>
                    <a:pt x="9" y="5"/>
                  </a:lnTo>
                  <a:lnTo>
                    <a:pt x="24" y="3"/>
                  </a:lnTo>
                  <a:lnTo>
                    <a:pt x="35" y="0"/>
                  </a:lnTo>
                  <a:lnTo>
                    <a:pt x="43" y="3"/>
                  </a:lnTo>
                  <a:close/>
                </a:path>
              </a:pathLst>
            </a:custGeom>
            <a:solidFill>
              <a:srgbClr val="E1E1E1"/>
            </a:solidFill>
            <a:ln w="3175">
              <a:solidFill>
                <a:srgbClr val="000000"/>
              </a:solidFill>
              <a:round/>
              <a:headEnd/>
              <a:tailEnd/>
            </a:ln>
          </p:spPr>
          <p:txBody>
            <a:bodyPr/>
            <a:lstStyle/>
            <a:p>
              <a:endParaRPr lang="en-US"/>
            </a:p>
          </p:txBody>
        </p:sp>
        <p:sp>
          <p:nvSpPr>
            <p:cNvPr id="41341" name="Freeform 4203"/>
            <p:cNvSpPr>
              <a:spLocks/>
            </p:cNvSpPr>
            <p:nvPr/>
          </p:nvSpPr>
          <p:spPr bwMode="auto">
            <a:xfrm>
              <a:off x="4844" y="1647"/>
              <a:ext cx="15" cy="23"/>
            </a:xfrm>
            <a:custGeom>
              <a:avLst/>
              <a:gdLst>
                <a:gd name="T0" fmla="*/ 280 w 14"/>
                <a:gd name="T1" fmla="*/ 0 h 19"/>
                <a:gd name="T2" fmla="*/ 2 w 14"/>
                <a:gd name="T3" fmla="*/ 2 h 19"/>
                <a:gd name="T4" fmla="*/ 0 w 14"/>
                <a:gd name="T5" fmla="*/ 87618 h 19"/>
                <a:gd name="T6" fmla="*/ 174 w 14"/>
                <a:gd name="T7" fmla="*/ 40803 h 19"/>
                <a:gd name="T8" fmla="*/ 244 w 14"/>
                <a:gd name="T9" fmla="*/ 2 h 19"/>
                <a:gd name="T10" fmla="*/ 280 w 14"/>
                <a:gd name="T11" fmla="*/ 0 h 19"/>
                <a:gd name="T12" fmla="*/ 0 60000 65536"/>
                <a:gd name="T13" fmla="*/ 0 60000 65536"/>
                <a:gd name="T14" fmla="*/ 0 60000 65536"/>
                <a:gd name="T15" fmla="*/ 0 60000 65536"/>
                <a:gd name="T16" fmla="*/ 0 60000 65536"/>
                <a:gd name="T17" fmla="*/ 0 60000 65536"/>
                <a:gd name="T18" fmla="*/ 0 w 14"/>
                <a:gd name="T19" fmla="*/ 0 h 19"/>
                <a:gd name="T20" fmla="*/ 14 w 1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4" h="19">
                  <a:moveTo>
                    <a:pt x="14" y="0"/>
                  </a:moveTo>
                  <a:lnTo>
                    <a:pt x="2" y="2"/>
                  </a:lnTo>
                  <a:lnTo>
                    <a:pt x="0" y="19"/>
                  </a:lnTo>
                  <a:lnTo>
                    <a:pt x="7" y="9"/>
                  </a:lnTo>
                  <a:lnTo>
                    <a:pt x="12" y="2"/>
                  </a:lnTo>
                  <a:lnTo>
                    <a:pt x="14" y="0"/>
                  </a:lnTo>
                  <a:close/>
                </a:path>
              </a:pathLst>
            </a:custGeom>
            <a:solidFill>
              <a:srgbClr val="E1E1E1"/>
            </a:solidFill>
            <a:ln w="3175">
              <a:solidFill>
                <a:srgbClr val="000000"/>
              </a:solidFill>
              <a:round/>
              <a:headEnd/>
              <a:tailEnd/>
            </a:ln>
          </p:spPr>
          <p:txBody>
            <a:bodyPr/>
            <a:lstStyle/>
            <a:p>
              <a:endParaRPr lang="en-US"/>
            </a:p>
          </p:txBody>
        </p:sp>
        <p:sp>
          <p:nvSpPr>
            <p:cNvPr id="41342" name="Freeform 4204"/>
            <p:cNvSpPr>
              <a:spLocks/>
            </p:cNvSpPr>
            <p:nvPr/>
          </p:nvSpPr>
          <p:spPr bwMode="auto">
            <a:xfrm>
              <a:off x="4746" y="1118"/>
              <a:ext cx="18" cy="14"/>
            </a:xfrm>
            <a:custGeom>
              <a:avLst/>
              <a:gdLst>
                <a:gd name="T0" fmla="*/ 925 w 16"/>
                <a:gd name="T1" fmla="*/ 0 h 12"/>
                <a:gd name="T2" fmla="*/ 0 w 16"/>
                <a:gd name="T3" fmla="*/ 4155 h 12"/>
                <a:gd name="T4" fmla="*/ 1667 w 16"/>
                <a:gd name="T5" fmla="*/ 10649 h 12"/>
                <a:gd name="T6" fmla="*/ 3004 w 16"/>
                <a:gd name="T7" fmla="*/ 8982 h 12"/>
                <a:gd name="T8" fmla="*/ 925 w 16"/>
                <a:gd name="T9" fmla="*/ 0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4" y="0"/>
                  </a:moveTo>
                  <a:lnTo>
                    <a:pt x="0" y="4"/>
                  </a:lnTo>
                  <a:lnTo>
                    <a:pt x="9" y="12"/>
                  </a:lnTo>
                  <a:lnTo>
                    <a:pt x="16" y="9"/>
                  </a:lnTo>
                  <a:lnTo>
                    <a:pt x="4" y="0"/>
                  </a:lnTo>
                  <a:close/>
                </a:path>
              </a:pathLst>
            </a:custGeom>
            <a:solidFill>
              <a:srgbClr val="E1E1E1"/>
            </a:solidFill>
            <a:ln w="3175">
              <a:solidFill>
                <a:srgbClr val="000000"/>
              </a:solidFill>
              <a:round/>
              <a:headEnd/>
              <a:tailEnd/>
            </a:ln>
          </p:spPr>
          <p:txBody>
            <a:bodyPr/>
            <a:lstStyle/>
            <a:p>
              <a:endParaRPr lang="en-US"/>
            </a:p>
          </p:txBody>
        </p:sp>
        <p:sp>
          <p:nvSpPr>
            <p:cNvPr id="41343" name="Freeform 4205"/>
            <p:cNvSpPr>
              <a:spLocks/>
            </p:cNvSpPr>
            <p:nvPr/>
          </p:nvSpPr>
          <p:spPr bwMode="auto">
            <a:xfrm>
              <a:off x="3253" y="1137"/>
              <a:ext cx="31" cy="12"/>
            </a:xfrm>
            <a:custGeom>
              <a:avLst/>
              <a:gdLst>
                <a:gd name="T0" fmla="*/ 2481 w 28"/>
                <a:gd name="T1" fmla="*/ 29521 h 10"/>
                <a:gd name="T2" fmla="*/ 2 w 28"/>
                <a:gd name="T3" fmla="*/ 0 h 10"/>
                <a:gd name="T4" fmla="*/ 0 w 28"/>
                <a:gd name="T5" fmla="*/ 9887 h 10"/>
                <a:gd name="T6" fmla="*/ 1491 w 28"/>
                <a:gd name="T7" fmla="*/ 29521 h 10"/>
                <a:gd name="T8" fmla="*/ 2481 w 28"/>
                <a:gd name="T9" fmla="*/ 29521 h 10"/>
                <a:gd name="T10" fmla="*/ 0 60000 65536"/>
                <a:gd name="T11" fmla="*/ 0 60000 65536"/>
                <a:gd name="T12" fmla="*/ 0 60000 65536"/>
                <a:gd name="T13" fmla="*/ 0 60000 65536"/>
                <a:gd name="T14" fmla="*/ 0 60000 65536"/>
                <a:gd name="T15" fmla="*/ 0 w 28"/>
                <a:gd name="T16" fmla="*/ 0 h 10"/>
                <a:gd name="T17" fmla="*/ 28 w 28"/>
                <a:gd name="T18" fmla="*/ 10 h 10"/>
              </a:gdLst>
              <a:ahLst/>
              <a:cxnLst>
                <a:cxn ang="T10">
                  <a:pos x="T0" y="T1"/>
                </a:cxn>
                <a:cxn ang="T11">
                  <a:pos x="T2" y="T3"/>
                </a:cxn>
                <a:cxn ang="T12">
                  <a:pos x="T4" y="T5"/>
                </a:cxn>
                <a:cxn ang="T13">
                  <a:pos x="T6" y="T7"/>
                </a:cxn>
                <a:cxn ang="T14">
                  <a:pos x="T8" y="T9"/>
                </a:cxn>
              </a:cxnLst>
              <a:rect l="T15" t="T16" r="T17" b="T18"/>
              <a:pathLst>
                <a:path w="28" h="10">
                  <a:moveTo>
                    <a:pt x="28" y="10"/>
                  </a:moveTo>
                  <a:lnTo>
                    <a:pt x="2" y="0"/>
                  </a:lnTo>
                  <a:lnTo>
                    <a:pt x="0" y="3"/>
                  </a:lnTo>
                  <a:lnTo>
                    <a:pt x="17" y="10"/>
                  </a:lnTo>
                  <a:lnTo>
                    <a:pt x="28" y="10"/>
                  </a:lnTo>
                  <a:close/>
                </a:path>
              </a:pathLst>
            </a:custGeom>
            <a:solidFill>
              <a:srgbClr val="E1E1E1"/>
            </a:solidFill>
            <a:ln w="3175">
              <a:solidFill>
                <a:srgbClr val="000000"/>
              </a:solidFill>
              <a:round/>
              <a:headEnd/>
              <a:tailEnd/>
            </a:ln>
          </p:spPr>
          <p:txBody>
            <a:bodyPr/>
            <a:lstStyle/>
            <a:p>
              <a:endParaRPr lang="en-US"/>
            </a:p>
          </p:txBody>
        </p:sp>
        <p:sp>
          <p:nvSpPr>
            <p:cNvPr id="41344" name="Freeform 4206"/>
            <p:cNvSpPr>
              <a:spLocks/>
            </p:cNvSpPr>
            <p:nvPr/>
          </p:nvSpPr>
          <p:spPr bwMode="auto">
            <a:xfrm>
              <a:off x="2831" y="1369"/>
              <a:ext cx="16" cy="8"/>
            </a:xfrm>
            <a:custGeom>
              <a:avLst/>
              <a:gdLst>
                <a:gd name="T0" fmla="*/ 16 w 16"/>
                <a:gd name="T1" fmla="*/ 2 h 7"/>
                <a:gd name="T2" fmla="*/ 2 w 16"/>
                <a:gd name="T3" fmla="*/ 2351 h 7"/>
                <a:gd name="T4" fmla="*/ 0 w 16"/>
                <a:gd name="T5" fmla="*/ 2 h 7"/>
                <a:gd name="T6" fmla="*/ 14 w 16"/>
                <a:gd name="T7" fmla="*/ 0 h 7"/>
                <a:gd name="T8" fmla="*/ 16 w 16"/>
                <a:gd name="T9" fmla="*/ 2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16" y="2"/>
                  </a:moveTo>
                  <a:lnTo>
                    <a:pt x="2" y="7"/>
                  </a:lnTo>
                  <a:lnTo>
                    <a:pt x="0" y="2"/>
                  </a:lnTo>
                  <a:lnTo>
                    <a:pt x="14" y="0"/>
                  </a:lnTo>
                  <a:lnTo>
                    <a:pt x="16" y="2"/>
                  </a:lnTo>
                  <a:close/>
                </a:path>
              </a:pathLst>
            </a:custGeom>
            <a:solidFill>
              <a:srgbClr val="0033CC"/>
            </a:solidFill>
            <a:ln w="3175">
              <a:solidFill>
                <a:srgbClr val="000000"/>
              </a:solidFill>
              <a:round/>
              <a:headEnd/>
              <a:tailEnd/>
            </a:ln>
          </p:spPr>
          <p:txBody>
            <a:bodyPr/>
            <a:lstStyle/>
            <a:p>
              <a:endParaRPr lang="en-US"/>
            </a:p>
          </p:txBody>
        </p:sp>
        <p:sp>
          <p:nvSpPr>
            <p:cNvPr id="41345" name="Freeform 4207"/>
            <p:cNvSpPr>
              <a:spLocks/>
            </p:cNvSpPr>
            <p:nvPr/>
          </p:nvSpPr>
          <p:spPr bwMode="auto">
            <a:xfrm>
              <a:off x="4844" y="1354"/>
              <a:ext cx="11" cy="15"/>
            </a:xfrm>
            <a:custGeom>
              <a:avLst/>
              <a:gdLst>
                <a:gd name="T0" fmla="*/ 660 w 10"/>
                <a:gd name="T1" fmla="*/ 61695 h 12"/>
                <a:gd name="T2" fmla="*/ 409 w 10"/>
                <a:gd name="T3" fmla="*/ 233194 h 12"/>
                <a:gd name="T4" fmla="*/ 0 w 10"/>
                <a:gd name="T5" fmla="*/ 140076 h 12"/>
                <a:gd name="T6" fmla="*/ 409 w 10"/>
                <a:gd name="T7" fmla="*/ 0 h 12"/>
                <a:gd name="T8" fmla="*/ 660 w 10"/>
                <a:gd name="T9" fmla="*/ 61695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10" y="3"/>
                  </a:moveTo>
                  <a:lnTo>
                    <a:pt x="5" y="12"/>
                  </a:lnTo>
                  <a:lnTo>
                    <a:pt x="0" y="7"/>
                  </a:lnTo>
                  <a:lnTo>
                    <a:pt x="5" y="0"/>
                  </a:lnTo>
                  <a:lnTo>
                    <a:pt x="10" y="3"/>
                  </a:lnTo>
                  <a:close/>
                </a:path>
              </a:pathLst>
            </a:custGeom>
            <a:solidFill>
              <a:srgbClr val="C0C0C0"/>
            </a:solidFill>
            <a:ln w="3175">
              <a:solidFill>
                <a:srgbClr val="000000"/>
              </a:solidFill>
              <a:round/>
              <a:headEnd/>
              <a:tailEnd/>
            </a:ln>
          </p:spPr>
          <p:txBody>
            <a:bodyPr/>
            <a:lstStyle/>
            <a:p>
              <a:endParaRPr lang="en-US"/>
            </a:p>
          </p:txBody>
        </p:sp>
        <p:sp>
          <p:nvSpPr>
            <p:cNvPr id="41346" name="Freeform 4208"/>
            <p:cNvSpPr>
              <a:spLocks/>
            </p:cNvSpPr>
            <p:nvPr/>
          </p:nvSpPr>
          <p:spPr bwMode="auto">
            <a:xfrm>
              <a:off x="4645" y="1149"/>
              <a:ext cx="22" cy="3"/>
            </a:xfrm>
            <a:custGeom>
              <a:avLst/>
              <a:gdLst>
                <a:gd name="T0" fmla="*/ 11816 w 19"/>
                <a:gd name="T1" fmla="*/ 0 h 2"/>
                <a:gd name="T2" fmla="*/ 10205 w 19"/>
                <a:gd name="T3" fmla="*/ 136216566 h 2"/>
                <a:gd name="T4" fmla="*/ 0 w 19"/>
                <a:gd name="T5" fmla="*/ 0 h 2"/>
                <a:gd name="T6" fmla="*/ 10205 w 19"/>
                <a:gd name="T7" fmla="*/ 0 h 2"/>
                <a:gd name="T8" fmla="*/ 11816 w 19"/>
                <a:gd name="T9" fmla="*/ 0 h 2"/>
                <a:gd name="T10" fmla="*/ 0 60000 65536"/>
                <a:gd name="T11" fmla="*/ 0 60000 65536"/>
                <a:gd name="T12" fmla="*/ 0 60000 65536"/>
                <a:gd name="T13" fmla="*/ 0 60000 65536"/>
                <a:gd name="T14" fmla="*/ 0 60000 65536"/>
                <a:gd name="T15" fmla="*/ 0 w 19"/>
                <a:gd name="T16" fmla="*/ 0 h 2"/>
                <a:gd name="T17" fmla="*/ 19 w 19"/>
                <a:gd name="T18" fmla="*/ 2 h 2"/>
              </a:gdLst>
              <a:ahLst/>
              <a:cxnLst>
                <a:cxn ang="T10">
                  <a:pos x="T0" y="T1"/>
                </a:cxn>
                <a:cxn ang="T11">
                  <a:pos x="T2" y="T3"/>
                </a:cxn>
                <a:cxn ang="T12">
                  <a:pos x="T4" y="T5"/>
                </a:cxn>
                <a:cxn ang="T13">
                  <a:pos x="T6" y="T7"/>
                </a:cxn>
                <a:cxn ang="T14">
                  <a:pos x="T8" y="T9"/>
                </a:cxn>
              </a:cxnLst>
              <a:rect l="T15" t="T16" r="T17" b="T18"/>
              <a:pathLst>
                <a:path w="19" h="2">
                  <a:moveTo>
                    <a:pt x="19" y="0"/>
                  </a:moveTo>
                  <a:lnTo>
                    <a:pt x="16" y="2"/>
                  </a:lnTo>
                  <a:lnTo>
                    <a:pt x="0" y="0"/>
                  </a:lnTo>
                  <a:lnTo>
                    <a:pt x="16" y="0"/>
                  </a:lnTo>
                  <a:lnTo>
                    <a:pt x="19" y="0"/>
                  </a:lnTo>
                  <a:close/>
                </a:path>
              </a:pathLst>
            </a:custGeom>
            <a:solidFill>
              <a:srgbClr val="E1E1E1"/>
            </a:solidFill>
            <a:ln w="3175">
              <a:solidFill>
                <a:srgbClr val="000000"/>
              </a:solidFill>
              <a:round/>
              <a:headEnd/>
              <a:tailEnd/>
            </a:ln>
          </p:spPr>
          <p:txBody>
            <a:bodyPr/>
            <a:lstStyle/>
            <a:p>
              <a:endParaRPr lang="en-US"/>
            </a:p>
          </p:txBody>
        </p:sp>
        <p:sp>
          <p:nvSpPr>
            <p:cNvPr id="41347" name="Freeform 4209"/>
            <p:cNvSpPr>
              <a:spLocks/>
            </p:cNvSpPr>
            <p:nvPr/>
          </p:nvSpPr>
          <p:spPr bwMode="auto">
            <a:xfrm>
              <a:off x="3367" y="1081"/>
              <a:ext cx="21" cy="9"/>
            </a:xfrm>
            <a:custGeom>
              <a:avLst/>
              <a:gdLst>
                <a:gd name="T0" fmla="*/ 1544 w 19"/>
                <a:gd name="T1" fmla="*/ 303540 h 7"/>
                <a:gd name="T2" fmla="*/ 0 w 19"/>
                <a:gd name="T3" fmla="*/ 434231 h 7"/>
                <a:gd name="T4" fmla="*/ 2 w 19"/>
                <a:gd name="T5" fmla="*/ 0 h 7"/>
                <a:gd name="T6" fmla="*/ 693 w 19"/>
                <a:gd name="T7" fmla="*/ 183623 h 7"/>
                <a:gd name="T8" fmla="*/ 1544 w 19"/>
                <a:gd name="T9" fmla="*/ 303540 h 7"/>
                <a:gd name="T10" fmla="*/ 0 60000 65536"/>
                <a:gd name="T11" fmla="*/ 0 60000 65536"/>
                <a:gd name="T12" fmla="*/ 0 60000 65536"/>
                <a:gd name="T13" fmla="*/ 0 60000 65536"/>
                <a:gd name="T14" fmla="*/ 0 60000 65536"/>
                <a:gd name="T15" fmla="*/ 0 w 19"/>
                <a:gd name="T16" fmla="*/ 0 h 7"/>
                <a:gd name="T17" fmla="*/ 19 w 19"/>
                <a:gd name="T18" fmla="*/ 7 h 7"/>
              </a:gdLst>
              <a:ahLst/>
              <a:cxnLst>
                <a:cxn ang="T10">
                  <a:pos x="T0" y="T1"/>
                </a:cxn>
                <a:cxn ang="T11">
                  <a:pos x="T2" y="T3"/>
                </a:cxn>
                <a:cxn ang="T12">
                  <a:pos x="T4" y="T5"/>
                </a:cxn>
                <a:cxn ang="T13">
                  <a:pos x="T6" y="T7"/>
                </a:cxn>
                <a:cxn ang="T14">
                  <a:pos x="T8" y="T9"/>
                </a:cxn>
              </a:cxnLst>
              <a:rect l="T15" t="T16" r="T17" b="T18"/>
              <a:pathLst>
                <a:path w="19" h="7">
                  <a:moveTo>
                    <a:pt x="19" y="5"/>
                  </a:moveTo>
                  <a:lnTo>
                    <a:pt x="0" y="7"/>
                  </a:lnTo>
                  <a:lnTo>
                    <a:pt x="2" y="0"/>
                  </a:lnTo>
                  <a:lnTo>
                    <a:pt x="9" y="3"/>
                  </a:lnTo>
                  <a:lnTo>
                    <a:pt x="19" y="5"/>
                  </a:lnTo>
                  <a:close/>
                </a:path>
              </a:pathLst>
            </a:custGeom>
            <a:solidFill>
              <a:srgbClr val="E1E1E1"/>
            </a:solidFill>
            <a:ln w="3175">
              <a:solidFill>
                <a:srgbClr val="000000"/>
              </a:solidFill>
              <a:round/>
              <a:headEnd/>
              <a:tailEnd/>
            </a:ln>
          </p:spPr>
          <p:txBody>
            <a:bodyPr/>
            <a:lstStyle/>
            <a:p>
              <a:endParaRPr lang="en-US"/>
            </a:p>
          </p:txBody>
        </p:sp>
        <p:sp>
          <p:nvSpPr>
            <p:cNvPr id="41348" name="Freeform 4210"/>
            <p:cNvSpPr>
              <a:spLocks/>
            </p:cNvSpPr>
            <p:nvPr/>
          </p:nvSpPr>
          <p:spPr bwMode="auto">
            <a:xfrm>
              <a:off x="3157" y="965"/>
              <a:ext cx="31" cy="2"/>
            </a:xfrm>
            <a:custGeom>
              <a:avLst/>
              <a:gdLst>
                <a:gd name="T0" fmla="*/ 2481 w 28"/>
                <a:gd name="T1" fmla="*/ 0 h 2"/>
                <a:gd name="T2" fmla="*/ 0 w 28"/>
                <a:gd name="T3" fmla="*/ 0 h 2"/>
                <a:gd name="T4" fmla="*/ 1291 w 28"/>
                <a:gd name="T5" fmla="*/ 2 h 2"/>
                <a:gd name="T6" fmla="*/ 2481 w 28"/>
                <a:gd name="T7" fmla="*/ 0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0"/>
                  </a:moveTo>
                  <a:lnTo>
                    <a:pt x="0" y="0"/>
                  </a:lnTo>
                  <a:lnTo>
                    <a:pt x="14" y="2"/>
                  </a:lnTo>
                  <a:lnTo>
                    <a:pt x="28" y="0"/>
                  </a:lnTo>
                  <a:close/>
                </a:path>
              </a:pathLst>
            </a:custGeom>
            <a:solidFill>
              <a:srgbClr val="E1E1E1"/>
            </a:solidFill>
            <a:ln w="3175">
              <a:solidFill>
                <a:srgbClr val="000000"/>
              </a:solidFill>
              <a:round/>
              <a:headEnd/>
              <a:tailEnd/>
            </a:ln>
          </p:spPr>
          <p:txBody>
            <a:bodyPr/>
            <a:lstStyle/>
            <a:p>
              <a:endParaRPr lang="en-US"/>
            </a:p>
          </p:txBody>
        </p:sp>
        <p:sp>
          <p:nvSpPr>
            <p:cNvPr id="41349" name="Freeform 4211"/>
            <p:cNvSpPr>
              <a:spLocks/>
            </p:cNvSpPr>
            <p:nvPr/>
          </p:nvSpPr>
          <p:spPr bwMode="auto">
            <a:xfrm>
              <a:off x="3192" y="958"/>
              <a:ext cx="32" cy="3"/>
            </a:xfrm>
            <a:custGeom>
              <a:avLst/>
              <a:gdLst>
                <a:gd name="T0" fmla="*/ 10011 w 28"/>
                <a:gd name="T1" fmla="*/ 136216566 h 2"/>
                <a:gd name="T2" fmla="*/ 0 w 28"/>
                <a:gd name="T3" fmla="*/ 136216566 h 2"/>
                <a:gd name="T4" fmla="*/ 8054 w 28"/>
                <a:gd name="T5" fmla="*/ 0 h 2"/>
                <a:gd name="T6" fmla="*/ 10011 w 28"/>
                <a:gd name="T7" fmla="*/ 136216566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2"/>
                  </a:moveTo>
                  <a:lnTo>
                    <a:pt x="0" y="2"/>
                  </a:lnTo>
                  <a:lnTo>
                    <a:pt x="23" y="0"/>
                  </a:lnTo>
                  <a:lnTo>
                    <a:pt x="28" y="2"/>
                  </a:lnTo>
                  <a:close/>
                </a:path>
              </a:pathLst>
            </a:custGeom>
            <a:solidFill>
              <a:srgbClr val="E1E1E1"/>
            </a:solidFill>
            <a:ln w="3175">
              <a:solidFill>
                <a:srgbClr val="000000"/>
              </a:solidFill>
              <a:round/>
              <a:headEnd/>
              <a:tailEnd/>
            </a:ln>
          </p:spPr>
          <p:txBody>
            <a:bodyPr/>
            <a:lstStyle/>
            <a:p>
              <a:endParaRPr lang="en-US"/>
            </a:p>
          </p:txBody>
        </p:sp>
        <p:sp>
          <p:nvSpPr>
            <p:cNvPr id="41350" name="Freeform 4212"/>
            <p:cNvSpPr>
              <a:spLocks/>
            </p:cNvSpPr>
            <p:nvPr/>
          </p:nvSpPr>
          <p:spPr bwMode="auto">
            <a:xfrm>
              <a:off x="3849" y="1064"/>
              <a:ext cx="22" cy="6"/>
            </a:xfrm>
            <a:custGeom>
              <a:avLst/>
              <a:gdLst>
                <a:gd name="T0" fmla="*/ 11816 w 19"/>
                <a:gd name="T1" fmla="*/ 0 h 5"/>
                <a:gd name="T2" fmla="*/ 0 w 19"/>
                <a:gd name="T3" fmla="*/ 9887 h 5"/>
                <a:gd name="T4" fmla="*/ 11816 w 19"/>
                <a:gd name="T5" fmla="*/ 14237 h 5"/>
                <a:gd name="T6" fmla="*/ 11816 w 19"/>
                <a:gd name="T7" fmla="*/ 0 h 5"/>
                <a:gd name="T8" fmla="*/ 0 60000 65536"/>
                <a:gd name="T9" fmla="*/ 0 60000 65536"/>
                <a:gd name="T10" fmla="*/ 0 60000 65536"/>
                <a:gd name="T11" fmla="*/ 0 60000 65536"/>
                <a:gd name="T12" fmla="*/ 0 w 19"/>
                <a:gd name="T13" fmla="*/ 0 h 5"/>
                <a:gd name="T14" fmla="*/ 19 w 19"/>
                <a:gd name="T15" fmla="*/ 5 h 5"/>
              </a:gdLst>
              <a:ahLst/>
              <a:cxnLst>
                <a:cxn ang="T8">
                  <a:pos x="T0" y="T1"/>
                </a:cxn>
                <a:cxn ang="T9">
                  <a:pos x="T2" y="T3"/>
                </a:cxn>
                <a:cxn ang="T10">
                  <a:pos x="T4" y="T5"/>
                </a:cxn>
                <a:cxn ang="T11">
                  <a:pos x="T6" y="T7"/>
                </a:cxn>
              </a:cxnLst>
              <a:rect l="T12" t="T13" r="T14" b="T15"/>
              <a:pathLst>
                <a:path w="19" h="5">
                  <a:moveTo>
                    <a:pt x="19" y="0"/>
                  </a:moveTo>
                  <a:lnTo>
                    <a:pt x="0" y="3"/>
                  </a:lnTo>
                  <a:lnTo>
                    <a:pt x="19" y="5"/>
                  </a:lnTo>
                  <a:lnTo>
                    <a:pt x="19" y="0"/>
                  </a:lnTo>
                  <a:close/>
                </a:path>
              </a:pathLst>
            </a:custGeom>
            <a:solidFill>
              <a:srgbClr val="E1E1E1"/>
            </a:solidFill>
            <a:ln w="3175">
              <a:solidFill>
                <a:srgbClr val="000000"/>
              </a:solidFill>
              <a:round/>
              <a:headEnd/>
              <a:tailEnd/>
            </a:ln>
          </p:spPr>
          <p:txBody>
            <a:bodyPr/>
            <a:lstStyle/>
            <a:p>
              <a:endParaRPr lang="en-US"/>
            </a:p>
          </p:txBody>
        </p:sp>
        <p:sp>
          <p:nvSpPr>
            <p:cNvPr id="41351" name="Freeform 4213"/>
            <p:cNvSpPr>
              <a:spLocks/>
            </p:cNvSpPr>
            <p:nvPr/>
          </p:nvSpPr>
          <p:spPr bwMode="auto">
            <a:xfrm>
              <a:off x="4889" y="1532"/>
              <a:ext cx="4" cy="15"/>
            </a:xfrm>
            <a:custGeom>
              <a:avLst/>
              <a:gdLst>
                <a:gd name="T0" fmla="*/ 2 w 5"/>
                <a:gd name="T1" fmla="*/ 61695 h 12"/>
                <a:gd name="T2" fmla="*/ 0 w 5"/>
                <a:gd name="T3" fmla="*/ 233194 h 12"/>
                <a:gd name="T4" fmla="*/ 0 w 5"/>
                <a:gd name="T5" fmla="*/ 0 h 12"/>
                <a:gd name="T6" fmla="*/ 2 w 5"/>
                <a:gd name="T7" fmla="*/ 61695 h 12"/>
                <a:gd name="T8" fmla="*/ 0 60000 65536"/>
                <a:gd name="T9" fmla="*/ 0 60000 65536"/>
                <a:gd name="T10" fmla="*/ 0 60000 65536"/>
                <a:gd name="T11" fmla="*/ 0 60000 65536"/>
                <a:gd name="T12" fmla="*/ 0 w 5"/>
                <a:gd name="T13" fmla="*/ 0 h 12"/>
                <a:gd name="T14" fmla="*/ 5 w 5"/>
                <a:gd name="T15" fmla="*/ 12 h 12"/>
              </a:gdLst>
              <a:ahLst/>
              <a:cxnLst>
                <a:cxn ang="T8">
                  <a:pos x="T0" y="T1"/>
                </a:cxn>
                <a:cxn ang="T9">
                  <a:pos x="T2" y="T3"/>
                </a:cxn>
                <a:cxn ang="T10">
                  <a:pos x="T4" y="T5"/>
                </a:cxn>
                <a:cxn ang="T11">
                  <a:pos x="T6" y="T7"/>
                </a:cxn>
              </a:cxnLst>
              <a:rect l="T12" t="T13" r="T14" b="T15"/>
              <a:pathLst>
                <a:path w="5" h="12">
                  <a:moveTo>
                    <a:pt x="5" y="3"/>
                  </a:moveTo>
                  <a:lnTo>
                    <a:pt x="0" y="12"/>
                  </a:lnTo>
                  <a:lnTo>
                    <a:pt x="0" y="0"/>
                  </a:lnTo>
                  <a:lnTo>
                    <a:pt x="5" y="3"/>
                  </a:lnTo>
                  <a:close/>
                </a:path>
              </a:pathLst>
            </a:custGeom>
            <a:solidFill>
              <a:srgbClr val="E1E1E1"/>
            </a:solidFill>
            <a:ln w="3175">
              <a:solidFill>
                <a:srgbClr val="000000"/>
              </a:solidFill>
              <a:round/>
              <a:headEnd/>
              <a:tailEnd/>
            </a:ln>
          </p:spPr>
          <p:txBody>
            <a:bodyPr/>
            <a:lstStyle/>
            <a:p>
              <a:endParaRPr lang="en-US"/>
            </a:p>
          </p:txBody>
        </p:sp>
        <p:sp>
          <p:nvSpPr>
            <p:cNvPr id="41352" name="Freeform 4214"/>
            <p:cNvSpPr>
              <a:spLocks/>
            </p:cNvSpPr>
            <p:nvPr/>
          </p:nvSpPr>
          <p:spPr bwMode="auto">
            <a:xfrm>
              <a:off x="4830" y="1667"/>
              <a:ext cx="8" cy="15"/>
            </a:xfrm>
            <a:custGeom>
              <a:avLst/>
              <a:gdLst>
                <a:gd name="T0" fmla="*/ 2351 w 7"/>
                <a:gd name="T1" fmla="*/ 0 h 12"/>
                <a:gd name="T2" fmla="*/ 0 w 7"/>
                <a:gd name="T3" fmla="*/ 233194 h 12"/>
                <a:gd name="T4" fmla="*/ 0 w 7"/>
                <a:gd name="T5" fmla="*/ 61695 h 12"/>
                <a:gd name="T6" fmla="*/ 2351 w 7"/>
                <a:gd name="T7" fmla="*/ 0 h 12"/>
                <a:gd name="T8" fmla="*/ 0 60000 65536"/>
                <a:gd name="T9" fmla="*/ 0 60000 65536"/>
                <a:gd name="T10" fmla="*/ 0 60000 65536"/>
                <a:gd name="T11" fmla="*/ 0 60000 65536"/>
                <a:gd name="T12" fmla="*/ 0 w 7"/>
                <a:gd name="T13" fmla="*/ 0 h 12"/>
                <a:gd name="T14" fmla="*/ 7 w 7"/>
                <a:gd name="T15" fmla="*/ 12 h 12"/>
              </a:gdLst>
              <a:ahLst/>
              <a:cxnLst>
                <a:cxn ang="T8">
                  <a:pos x="T0" y="T1"/>
                </a:cxn>
                <a:cxn ang="T9">
                  <a:pos x="T2" y="T3"/>
                </a:cxn>
                <a:cxn ang="T10">
                  <a:pos x="T4" y="T5"/>
                </a:cxn>
                <a:cxn ang="T11">
                  <a:pos x="T6" y="T7"/>
                </a:cxn>
              </a:cxnLst>
              <a:rect l="T12" t="T13" r="T14" b="T15"/>
              <a:pathLst>
                <a:path w="7" h="12">
                  <a:moveTo>
                    <a:pt x="7" y="0"/>
                  </a:moveTo>
                  <a:lnTo>
                    <a:pt x="0" y="12"/>
                  </a:lnTo>
                  <a:lnTo>
                    <a:pt x="0" y="3"/>
                  </a:lnTo>
                  <a:lnTo>
                    <a:pt x="7" y="0"/>
                  </a:lnTo>
                  <a:close/>
                </a:path>
              </a:pathLst>
            </a:custGeom>
            <a:solidFill>
              <a:srgbClr val="E1E1E1"/>
            </a:solidFill>
            <a:ln w="3175">
              <a:solidFill>
                <a:srgbClr val="000000"/>
              </a:solidFill>
              <a:round/>
              <a:headEnd/>
              <a:tailEnd/>
            </a:ln>
          </p:spPr>
          <p:txBody>
            <a:bodyPr/>
            <a:lstStyle/>
            <a:p>
              <a:endParaRPr lang="en-US"/>
            </a:p>
          </p:txBody>
        </p:sp>
        <p:sp>
          <p:nvSpPr>
            <p:cNvPr id="41353" name="Freeform 4215"/>
            <p:cNvSpPr>
              <a:spLocks/>
            </p:cNvSpPr>
            <p:nvPr/>
          </p:nvSpPr>
          <p:spPr bwMode="auto">
            <a:xfrm>
              <a:off x="4198" y="1070"/>
              <a:ext cx="9" cy="6"/>
            </a:xfrm>
            <a:custGeom>
              <a:avLst/>
              <a:gdLst>
                <a:gd name="T0" fmla="*/ 9 w 9"/>
                <a:gd name="T1" fmla="*/ 0 h 5"/>
                <a:gd name="T2" fmla="*/ 0 w 9"/>
                <a:gd name="T3" fmla="*/ 0 h 5"/>
                <a:gd name="T4" fmla="*/ 9 w 9"/>
                <a:gd name="T5" fmla="*/ 14237 h 5"/>
                <a:gd name="T6" fmla="*/ 9 w 9"/>
                <a:gd name="T7" fmla="*/ 0 h 5"/>
                <a:gd name="T8" fmla="*/ 0 60000 65536"/>
                <a:gd name="T9" fmla="*/ 0 60000 65536"/>
                <a:gd name="T10" fmla="*/ 0 60000 65536"/>
                <a:gd name="T11" fmla="*/ 0 60000 65536"/>
                <a:gd name="T12" fmla="*/ 0 w 9"/>
                <a:gd name="T13" fmla="*/ 0 h 5"/>
                <a:gd name="T14" fmla="*/ 9 w 9"/>
                <a:gd name="T15" fmla="*/ 5 h 5"/>
              </a:gdLst>
              <a:ahLst/>
              <a:cxnLst>
                <a:cxn ang="T8">
                  <a:pos x="T0" y="T1"/>
                </a:cxn>
                <a:cxn ang="T9">
                  <a:pos x="T2" y="T3"/>
                </a:cxn>
                <a:cxn ang="T10">
                  <a:pos x="T4" y="T5"/>
                </a:cxn>
                <a:cxn ang="T11">
                  <a:pos x="T6" y="T7"/>
                </a:cxn>
              </a:cxnLst>
              <a:rect l="T12" t="T13" r="T14" b="T15"/>
              <a:pathLst>
                <a:path w="9" h="5">
                  <a:moveTo>
                    <a:pt x="9" y="0"/>
                  </a:moveTo>
                  <a:lnTo>
                    <a:pt x="0" y="0"/>
                  </a:lnTo>
                  <a:lnTo>
                    <a:pt x="9" y="5"/>
                  </a:lnTo>
                  <a:lnTo>
                    <a:pt x="9" y="0"/>
                  </a:lnTo>
                  <a:close/>
                </a:path>
              </a:pathLst>
            </a:custGeom>
            <a:solidFill>
              <a:srgbClr val="E1E1E1"/>
            </a:solidFill>
            <a:ln w="3175">
              <a:solidFill>
                <a:srgbClr val="000000"/>
              </a:solidFill>
              <a:round/>
              <a:headEnd/>
              <a:tailEnd/>
            </a:ln>
          </p:spPr>
          <p:txBody>
            <a:bodyPr/>
            <a:lstStyle/>
            <a:p>
              <a:endParaRPr lang="en-US"/>
            </a:p>
          </p:txBody>
        </p:sp>
        <p:sp>
          <p:nvSpPr>
            <p:cNvPr id="41354" name="Freeform 4216"/>
            <p:cNvSpPr>
              <a:spLocks/>
            </p:cNvSpPr>
            <p:nvPr/>
          </p:nvSpPr>
          <p:spPr bwMode="auto">
            <a:xfrm>
              <a:off x="3012" y="965"/>
              <a:ext cx="31" cy="2"/>
            </a:xfrm>
            <a:custGeom>
              <a:avLst/>
              <a:gdLst>
                <a:gd name="T0" fmla="*/ 2481 w 28"/>
                <a:gd name="T1" fmla="*/ 0 h 2"/>
                <a:gd name="T2" fmla="*/ 0 w 28"/>
                <a:gd name="T3" fmla="*/ 2 h 2"/>
                <a:gd name="T4" fmla="*/ 633 w 28"/>
                <a:gd name="T5" fmla="*/ 0 h 2"/>
                <a:gd name="T6" fmla="*/ 2481 w 28"/>
                <a:gd name="T7" fmla="*/ 0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0"/>
                  </a:moveTo>
                  <a:lnTo>
                    <a:pt x="0" y="2"/>
                  </a:lnTo>
                  <a:lnTo>
                    <a:pt x="7" y="0"/>
                  </a:lnTo>
                  <a:lnTo>
                    <a:pt x="28" y="0"/>
                  </a:lnTo>
                  <a:close/>
                </a:path>
              </a:pathLst>
            </a:custGeom>
            <a:solidFill>
              <a:srgbClr val="E1E1E1"/>
            </a:solidFill>
            <a:ln w="3175">
              <a:solidFill>
                <a:srgbClr val="000000"/>
              </a:solidFill>
              <a:round/>
              <a:headEnd/>
              <a:tailEnd/>
            </a:ln>
          </p:spPr>
          <p:txBody>
            <a:bodyPr/>
            <a:lstStyle/>
            <a:p>
              <a:endParaRPr lang="en-US"/>
            </a:p>
          </p:txBody>
        </p:sp>
        <p:sp>
          <p:nvSpPr>
            <p:cNvPr id="41355" name="Freeform 4217"/>
            <p:cNvSpPr>
              <a:spLocks/>
            </p:cNvSpPr>
            <p:nvPr/>
          </p:nvSpPr>
          <p:spPr bwMode="auto">
            <a:xfrm>
              <a:off x="3463" y="1100"/>
              <a:ext cx="14" cy="5"/>
            </a:xfrm>
            <a:custGeom>
              <a:avLst/>
              <a:gdLst>
                <a:gd name="T0" fmla="*/ 10649 w 12"/>
                <a:gd name="T1" fmla="*/ 0 h 4"/>
                <a:gd name="T2" fmla="*/ 0 w 12"/>
                <a:gd name="T3" fmla="*/ 77119 h 4"/>
                <a:gd name="T4" fmla="*/ 0 w 12"/>
                <a:gd name="T5" fmla="*/ 0 h 4"/>
                <a:gd name="T6" fmla="*/ 10649 w 12"/>
                <a:gd name="T7" fmla="*/ 0 h 4"/>
                <a:gd name="T8" fmla="*/ 0 60000 65536"/>
                <a:gd name="T9" fmla="*/ 0 60000 65536"/>
                <a:gd name="T10" fmla="*/ 0 60000 65536"/>
                <a:gd name="T11" fmla="*/ 0 60000 65536"/>
                <a:gd name="T12" fmla="*/ 0 w 12"/>
                <a:gd name="T13" fmla="*/ 0 h 4"/>
                <a:gd name="T14" fmla="*/ 12 w 12"/>
                <a:gd name="T15" fmla="*/ 4 h 4"/>
              </a:gdLst>
              <a:ahLst/>
              <a:cxnLst>
                <a:cxn ang="T8">
                  <a:pos x="T0" y="T1"/>
                </a:cxn>
                <a:cxn ang="T9">
                  <a:pos x="T2" y="T3"/>
                </a:cxn>
                <a:cxn ang="T10">
                  <a:pos x="T4" y="T5"/>
                </a:cxn>
                <a:cxn ang="T11">
                  <a:pos x="T6" y="T7"/>
                </a:cxn>
              </a:cxnLst>
              <a:rect l="T12" t="T13" r="T14" b="T15"/>
              <a:pathLst>
                <a:path w="12" h="4">
                  <a:moveTo>
                    <a:pt x="12" y="0"/>
                  </a:moveTo>
                  <a:lnTo>
                    <a:pt x="0" y="4"/>
                  </a:lnTo>
                  <a:lnTo>
                    <a:pt x="0" y="0"/>
                  </a:lnTo>
                  <a:lnTo>
                    <a:pt x="12" y="0"/>
                  </a:lnTo>
                  <a:close/>
                </a:path>
              </a:pathLst>
            </a:custGeom>
            <a:solidFill>
              <a:srgbClr val="E1E1E1"/>
            </a:solidFill>
            <a:ln w="3175">
              <a:solidFill>
                <a:srgbClr val="000000"/>
              </a:solidFill>
              <a:round/>
              <a:headEnd/>
              <a:tailEnd/>
            </a:ln>
          </p:spPr>
          <p:txBody>
            <a:bodyPr/>
            <a:lstStyle/>
            <a:p>
              <a:endParaRPr lang="en-US"/>
            </a:p>
          </p:txBody>
        </p:sp>
        <p:sp>
          <p:nvSpPr>
            <p:cNvPr id="41356" name="Freeform 4218"/>
            <p:cNvSpPr>
              <a:spLocks/>
            </p:cNvSpPr>
            <p:nvPr/>
          </p:nvSpPr>
          <p:spPr bwMode="auto">
            <a:xfrm>
              <a:off x="3139" y="970"/>
              <a:ext cx="21" cy="3"/>
            </a:xfrm>
            <a:custGeom>
              <a:avLst/>
              <a:gdLst>
                <a:gd name="T0" fmla="*/ 1544 w 19"/>
                <a:gd name="T1" fmla="*/ 0 h 3"/>
                <a:gd name="T2" fmla="*/ 0 w 19"/>
                <a:gd name="T3" fmla="*/ 0 h 3"/>
                <a:gd name="T4" fmla="*/ 766 w 19"/>
                <a:gd name="T5" fmla="*/ 3 h 3"/>
                <a:gd name="T6" fmla="*/ 1544 w 19"/>
                <a:gd name="T7" fmla="*/ 0 h 3"/>
                <a:gd name="T8" fmla="*/ 0 60000 65536"/>
                <a:gd name="T9" fmla="*/ 0 60000 65536"/>
                <a:gd name="T10" fmla="*/ 0 60000 65536"/>
                <a:gd name="T11" fmla="*/ 0 60000 65536"/>
                <a:gd name="T12" fmla="*/ 0 w 19"/>
                <a:gd name="T13" fmla="*/ 0 h 3"/>
                <a:gd name="T14" fmla="*/ 19 w 19"/>
                <a:gd name="T15" fmla="*/ 3 h 3"/>
              </a:gdLst>
              <a:ahLst/>
              <a:cxnLst>
                <a:cxn ang="T8">
                  <a:pos x="T0" y="T1"/>
                </a:cxn>
                <a:cxn ang="T9">
                  <a:pos x="T2" y="T3"/>
                </a:cxn>
                <a:cxn ang="T10">
                  <a:pos x="T4" y="T5"/>
                </a:cxn>
                <a:cxn ang="T11">
                  <a:pos x="T6" y="T7"/>
                </a:cxn>
              </a:cxnLst>
              <a:rect l="T12" t="T13" r="T14" b="T15"/>
              <a:pathLst>
                <a:path w="19" h="3">
                  <a:moveTo>
                    <a:pt x="19" y="0"/>
                  </a:moveTo>
                  <a:lnTo>
                    <a:pt x="0" y="0"/>
                  </a:lnTo>
                  <a:lnTo>
                    <a:pt x="10" y="3"/>
                  </a:lnTo>
                  <a:lnTo>
                    <a:pt x="19" y="0"/>
                  </a:lnTo>
                  <a:close/>
                </a:path>
              </a:pathLst>
            </a:custGeom>
            <a:solidFill>
              <a:srgbClr val="E1E1E1"/>
            </a:solidFill>
            <a:ln w="3175">
              <a:solidFill>
                <a:srgbClr val="000000"/>
              </a:solidFill>
              <a:round/>
              <a:headEnd/>
              <a:tailEnd/>
            </a:ln>
          </p:spPr>
          <p:txBody>
            <a:bodyPr/>
            <a:lstStyle/>
            <a:p>
              <a:endParaRPr lang="en-US"/>
            </a:p>
          </p:txBody>
        </p:sp>
        <p:sp>
          <p:nvSpPr>
            <p:cNvPr id="41357" name="Freeform 4219"/>
            <p:cNvSpPr>
              <a:spLocks/>
            </p:cNvSpPr>
            <p:nvPr/>
          </p:nvSpPr>
          <p:spPr bwMode="auto">
            <a:xfrm>
              <a:off x="4950" y="1436"/>
              <a:ext cx="25" cy="14"/>
            </a:xfrm>
            <a:custGeom>
              <a:avLst/>
              <a:gdLst>
                <a:gd name="T0" fmla="*/ 914 w 23"/>
                <a:gd name="T1" fmla="*/ 10649 h 12"/>
                <a:gd name="T2" fmla="*/ 0 w 23"/>
                <a:gd name="T3" fmla="*/ 0 h 12"/>
                <a:gd name="T4" fmla="*/ 774 w 23"/>
                <a:gd name="T5" fmla="*/ 6599 h 12"/>
                <a:gd name="T6" fmla="*/ 914 w 23"/>
                <a:gd name="T7" fmla="*/ 10649 h 12"/>
                <a:gd name="T8" fmla="*/ 0 60000 65536"/>
                <a:gd name="T9" fmla="*/ 0 60000 65536"/>
                <a:gd name="T10" fmla="*/ 0 60000 65536"/>
                <a:gd name="T11" fmla="*/ 0 60000 65536"/>
                <a:gd name="T12" fmla="*/ 0 w 23"/>
                <a:gd name="T13" fmla="*/ 0 h 12"/>
                <a:gd name="T14" fmla="*/ 23 w 23"/>
                <a:gd name="T15" fmla="*/ 12 h 12"/>
              </a:gdLst>
              <a:ahLst/>
              <a:cxnLst>
                <a:cxn ang="T8">
                  <a:pos x="T0" y="T1"/>
                </a:cxn>
                <a:cxn ang="T9">
                  <a:pos x="T2" y="T3"/>
                </a:cxn>
                <a:cxn ang="T10">
                  <a:pos x="T4" y="T5"/>
                </a:cxn>
                <a:cxn ang="T11">
                  <a:pos x="T6" y="T7"/>
                </a:cxn>
              </a:cxnLst>
              <a:rect l="T12" t="T13" r="T14" b="T15"/>
              <a:pathLst>
                <a:path w="23" h="12">
                  <a:moveTo>
                    <a:pt x="23" y="12"/>
                  </a:moveTo>
                  <a:lnTo>
                    <a:pt x="0" y="0"/>
                  </a:lnTo>
                  <a:lnTo>
                    <a:pt x="19" y="7"/>
                  </a:lnTo>
                  <a:lnTo>
                    <a:pt x="23" y="12"/>
                  </a:lnTo>
                  <a:close/>
                </a:path>
              </a:pathLst>
            </a:custGeom>
            <a:solidFill>
              <a:srgbClr val="C0C0C0"/>
            </a:solidFill>
            <a:ln w="3175">
              <a:solidFill>
                <a:srgbClr val="000000"/>
              </a:solidFill>
              <a:round/>
              <a:headEnd/>
              <a:tailEnd/>
            </a:ln>
          </p:spPr>
          <p:txBody>
            <a:bodyPr/>
            <a:lstStyle/>
            <a:p>
              <a:endParaRPr lang="en-US"/>
            </a:p>
          </p:txBody>
        </p:sp>
        <p:sp>
          <p:nvSpPr>
            <p:cNvPr id="41358" name="Freeform 4220"/>
            <p:cNvSpPr>
              <a:spLocks/>
            </p:cNvSpPr>
            <p:nvPr/>
          </p:nvSpPr>
          <p:spPr bwMode="auto">
            <a:xfrm>
              <a:off x="4104" y="1040"/>
              <a:ext cx="13" cy="9"/>
            </a:xfrm>
            <a:custGeom>
              <a:avLst/>
              <a:gdLst>
                <a:gd name="T0" fmla="*/ 403 w 12"/>
                <a:gd name="T1" fmla="*/ 303540 h 7"/>
                <a:gd name="T2" fmla="*/ 0 w 12"/>
                <a:gd name="T3" fmla="*/ 0 h 7"/>
                <a:gd name="T4" fmla="*/ 403 w 12"/>
                <a:gd name="T5" fmla="*/ 434231 h 7"/>
                <a:gd name="T6" fmla="*/ 403 w 12"/>
                <a:gd name="T7" fmla="*/ 303540 h 7"/>
                <a:gd name="T8" fmla="*/ 0 60000 65536"/>
                <a:gd name="T9" fmla="*/ 0 60000 65536"/>
                <a:gd name="T10" fmla="*/ 0 60000 65536"/>
                <a:gd name="T11" fmla="*/ 0 60000 65536"/>
                <a:gd name="T12" fmla="*/ 0 w 12"/>
                <a:gd name="T13" fmla="*/ 0 h 7"/>
                <a:gd name="T14" fmla="*/ 12 w 12"/>
                <a:gd name="T15" fmla="*/ 7 h 7"/>
              </a:gdLst>
              <a:ahLst/>
              <a:cxnLst>
                <a:cxn ang="T8">
                  <a:pos x="T0" y="T1"/>
                </a:cxn>
                <a:cxn ang="T9">
                  <a:pos x="T2" y="T3"/>
                </a:cxn>
                <a:cxn ang="T10">
                  <a:pos x="T4" y="T5"/>
                </a:cxn>
                <a:cxn ang="T11">
                  <a:pos x="T6" y="T7"/>
                </a:cxn>
              </a:cxnLst>
              <a:rect l="T12" t="T13" r="T14" b="T15"/>
              <a:pathLst>
                <a:path w="12" h="7">
                  <a:moveTo>
                    <a:pt x="12" y="5"/>
                  </a:moveTo>
                  <a:lnTo>
                    <a:pt x="0" y="0"/>
                  </a:lnTo>
                  <a:lnTo>
                    <a:pt x="12" y="7"/>
                  </a:lnTo>
                  <a:lnTo>
                    <a:pt x="12" y="5"/>
                  </a:lnTo>
                  <a:close/>
                </a:path>
              </a:pathLst>
            </a:custGeom>
            <a:solidFill>
              <a:srgbClr val="E1E1E1"/>
            </a:solidFill>
            <a:ln w="3175">
              <a:solidFill>
                <a:srgbClr val="000000"/>
              </a:solidFill>
              <a:round/>
              <a:headEnd/>
              <a:tailEnd/>
            </a:ln>
          </p:spPr>
          <p:txBody>
            <a:bodyPr/>
            <a:lstStyle/>
            <a:p>
              <a:endParaRPr lang="en-US"/>
            </a:p>
          </p:txBody>
        </p:sp>
        <p:sp>
          <p:nvSpPr>
            <p:cNvPr id="41359" name="Freeform 4221"/>
            <p:cNvSpPr>
              <a:spLocks/>
            </p:cNvSpPr>
            <p:nvPr/>
          </p:nvSpPr>
          <p:spPr bwMode="auto">
            <a:xfrm>
              <a:off x="2831" y="1360"/>
              <a:ext cx="12" cy="2"/>
            </a:xfrm>
            <a:custGeom>
              <a:avLst/>
              <a:gdLst>
                <a:gd name="T0" fmla="*/ 470 w 11"/>
                <a:gd name="T1" fmla="*/ 2 h 2"/>
                <a:gd name="T2" fmla="*/ 0 w 11"/>
                <a:gd name="T3" fmla="*/ 2 h 2"/>
                <a:gd name="T4" fmla="*/ 4 w 11"/>
                <a:gd name="T5" fmla="*/ 0 h 2"/>
                <a:gd name="T6" fmla="*/ 470 w 11"/>
                <a:gd name="T7" fmla="*/ 2 h 2"/>
                <a:gd name="T8" fmla="*/ 0 60000 65536"/>
                <a:gd name="T9" fmla="*/ 0 60000 65536"/>
                <a:gd name="T10" fmla="*/ 0 60000 65536"/>
                <a:gd name="T11" fmla="*/ 0 60000 65536"/>
                <a:gd name="T12" fmla="*/ 0 w 11"/>
                <a:gd name="T13" fmla="*/ 0 h 2"/>
                <a:gd name="T14" fmla="*/ 11 w 11"/>
                <a:gd name="T15" fmla="*/ 2 h 2"/>
              </a:gdLst>
              <a:ahLst/>
              <a:cxnLst>
                <a:cxn ang="T8">
                  <a:pos x="T0" y="T1"/>
                </a:cxn>
                <a:cxn ang="T9">
                  <a:pos x="T2" y="T3"/>
                </a:cxn>
                <a:cxn ang="T10">
                  <a:pos x="T4" y="T5"/>
                </a:cxn>
                <a:cxn ang="T11">
                  <a:pos x="T6" y="T7"/>
                </a:cxn>
              </a:cxnLst>
              <a:rect l="T12" t="T13" r="T14" b="T15"/>
              <a:pathLst>
                <a:path w="11" h="2">
                  <a:moveTo>
                    <a:pt x="11" y="2"/>
                  </a:moveTo>
                  <a:lnTo>
                    <a:pt x="0" y="2"/>
                  </a:lnTo>
                  <a:lnTo>
                    <a:pt x="4" y="0"/>
                  </a:lnTo>
                  <a:lnTo>
                    <a:pt x="11" y="2"/>
                  </a:lnTo>
                  <a:close/>
                </a:path>
              </a:pathLst>
            </a:custGeom>
            <a:solidFill>
              <a:srgbClr val="0033CC"/>
            </a:solidFill>
            <a:ln w="3175">
              <a:solidFill>
                <a:srgbClr val="000000"/>
              </a:solidFill>
              <a:round/>
              <a:headEnd/>
              <a:tailEnd/>
            </a:ln>
          </p:spPr>
          <p:txBody>
            <a:bodyPr/>
            <a:lstStyle/>
            <a:p>
              <a:endParaRPr lang="en-US"/>
            </a:p>
          </p:txBody>
        </p:sp>
        <p:sp>
          <p:nvSpPr>
            <p:cNvPr id="41360" name="Freeform 4222"/>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0"/>
                  </a:lnTo>
                  <a:lnTo>
                    <a:pt x="2" y="0"/>
                  </a:lnTo>
                  <a:close/>
                </a:path>
              </a:pathLst>
            </a:custGeom>
            <a:solidFill>
              <a:srgbClr val="C0C0C0"/>
            </a:solidFill>
            <a:ln w="3175">
              <a:solidFill>
                <a:srgbClr val="000000"/>
              </a:solidFill>
              <a:round/>
              <a:headEnd/>
              <a:tailEnd/>
            </a:ln>
          </p:spPr>
          <p:txBody>
            <a:bodyPr/>
            <a:lstStyle/>
            <a:p>
              <a:endParaRPr lang="en-US"/>
            </a:p>
          </p:txBody>
        </p:sp>
        <p:sp>
          <p:nvSpPr>
            <p:cNvPr id="41361" name="Freeform 4223"/>
            <p:cNvSpPr>
              <a:spLocks/>
            </p:cNvSpPr>
            <p:nvPr/>
          </p:nvSpPr>
          <p:spPr bwMode="auto">
            <a:xfrm>
              <a:off x="2771" y="1559"/>
              <a:ext cx="91" cy="33"/>
            </a:xfrm>
            <a:custGeom>
              <a:avLst/>
              <a:gdLst>
                <a:gd name="T0" fmla="*/ 8017 w 80"/>
                <a:gd name="T1" fmla="*/ 0 h 26"/>
                <a:gd name="T2" fmla="*/ 8017 w 80"/>
                <a:gd name="T3" fmla="*/ 0 h 26"/>
                <a:gd name="T4" fmla="*/ 7639 w 80"/>
                <a:gd name="T5" fmla="*/ 94508 h 26"/>
                <a:gd name="T6" fmla="*/ 5972 w 80"/>
                <a:gd name="T7" fmla="*/ 152247 h 26"/>
                <a:gd name="T8" fmla="*/ 5972 w 80"/>
                <a:gd name="T9" fmla="*/ 250847 h 26"/>
                <a:gd name="T10" fmla="*/ 4563 w 80"/>
                <a:gd name="T11" fmla="*/ 404102 h 26"/>
                <a:gd name="T12" fmla="*/ 2515 w 80"/>
                <a:gd name="T13" fmla="*/ 404102 h 26"/>
                <a:gd name="T14" fmla="*/ 1320 w 80"/>
                <a:gd name="T15" fmla="*/ 512899 h 26"/>
                <a:gd name="T16" fmla="*/ 0 w 80"/>
                <a:gd name="T17" fmla="*/ 404102 h 26"/>
                <a:gd name="T18" fmla="*/ 2515 w 80"/>
                <a:gd name="T19" fmla="*/ 932973 h 26"/>
                <a:gd name="T20" fmla="*/ 4011 w 80"/>
                <a:gd name="T21" fmla="*/ 932973 h 26"/>
                <a:gd name="T22" fmla="*/ 8689 w 80"/>
                <a:gd name="T23" fmla="*/ 932973 h 26"/>
                <a:gd name="T24" fmla="*/ 14715 w 80"/>
                <a:gd name="T25" fmla="*/ 660519 h 26"/>
                <a:gd name="T26" fmla="*/ 21634 w 80"/>
                <a:gd name="T27" fmla="*/ 660519 h 26"/>
                <a:gd name="T28" fmla="*/ 23186 w 80"/>
                <a:gd name="T29" fmla="*/ 250847 h 26"/>
                <a:gd name="T30" fmla="*/ 17433 w 80"/>
                <a:gd name="T31" fmla="*/ 94508 h 26"/>
                <a:gd name="T32" fmla="*/ 13421 w 80"/>
                <a:gd name="T33" fmla="*/ 94508 h 26"/>
                <a:gd name="T34" fmla="*/ 12789 w 80"/>
                <a:gd name="T35" fmla="*/ 0 h 26"/>
                <a:gd name="T36" fmla="*/ 8017 w 8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
                <a:gd name="T58" fmla="*/ 0 h 26"/>
                <a:gd name="T59" fmla="*/ 80 w 80"/>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 h="26">
                  <a:moveTo>
                    <a:pt x="28" y="0"/>
                  </a:moveTo>
                  <a:lnTo>
                    <a:pt x="28" y="0"/>
                  </a:lnTo>
                  <a:lnTo>
                    <a:pt x="26" y="2"/>
                  </a:lnTo>
                  <a:lnTo>
                    <a:pt x="21" y="4"/>
                  </a:lnTo>
                  <a:lnTo>
                    <a:pt x="21" y="7"/>
                  </a:lnTo>
                  <a:lnTo>
                    <a:pt x="16" y="11"/>
                  </a:lnTo>
                  <a:lnTo>
                    <a:pt x="9" y="11"/>
                  </a:lnTo>
                  <a:lnTo>
                    <a:pt x="4" y="14"/>
                  </a:lnTo>
                  <a:lnTo>
                    <a:pt x="0" y="11"/>
                  </a:lnTo>
                  <a:lnTo>
                    <a:pt x="9" y="26"/>
                  </a:lnTo>
                  <a:lnTo>
                    <a:pt x="14" y="26"/>
                  </a:lnTo>
                  <a:lnTo>
                    <a:pt x="30" y="26"/>
                  </a:lnTo>
                  <a:lnTo>
                    <a:pt x="52" y="19"/>
                  </a:lnTo>
                  <a:lnTo>
                    <a:pt x="75" y="19"/>
                  </a:lnTo>
                  <a:lnTo>
                    <a:pt x="80" y="7"/>
                  </a:lnTo>
                  <a:lnTo>
                    <a:pt x="61" y="2"/>
                  </a:lnTo>
                  <a:lnTo>
                    <a:pt x="47" y="2"/>
                  </a:lnTo>
                  <a:lnTo>
                    <a:pt x="44" y="0"/>
                  </a:lnTo>
                  <a:lnTo>
                    <a:pt x="28" y="0"/>
                  </a:lnTo>
                  <a:close/>
                </a:path>
              </a:pathLst>
            </a:custGeom>
            <a:solidFill>
              <a:srgbClr val="0033CC"/>
            </a:solidFill>
            <a:ln w="3175">
              <a:solidFill>
                <a:srgbClr val="000000"/>
              </a:solidFill>
              <a:round/>
              <a:headEnd/>
              <a:tailEnd/>
            </a:ln>
          </p:spPr>
          <p:txBody>
            <a:bodyPr/>
            <a:lstStyle/>
            <a:p>
              <a:endParaRPr lang="en-US"/>
            </a:p>
          </p:txBody>
        </p:sp>
        <p:sp>
          <p:nvSpPr>
            <p:cNvPr id="41362" name="Freeform 4224"/>
            <p:cNvSpPr>
              <a:spLocks/>
            </p:cNvSpPr>
            <p:nvPr/>
          </p:nvSpPr>
          <p:spPr bwMode="auto">
            <a:xfrm>
              <a:off x="2727" y="1615"/>
              <a:ext cx="46" cy="32"/>
            </a:xfrm>
            <a:custGeom>
              <a:avLst/>
              <a:gdLst>
                <a:gd name="T0" fmla="*/ 7 w 43"/>
                <a:gd name="T1" fmla="*/ 242587 h 26"/>
                <a:gd name="T2" fmla="*/ 279 w 43"/>
                <a:gd name="T3" fmla="*/ 242587 h 26"/>
                <a:gd name="T4" fmla="*/ 319 w 43"/>
                <a:gd name="T5" fmla="*/ 197102 h 26"/>
                <a:gd name="T6" fmla="*/ 365 w 43"/>
                <a:gd name="T7" fmla="*/ 210102 h 26"/>
                <a:gd name="T8" fmla="*/ 365 w 43"/>
                <a:gd name="T9" fmla="*/ 210102 h 26"/>
                <a:gd name="T10" fmla="*/ 446 w 43"/>
                <a:gd name="T11" fmla="*/ 242587 h 26"/>
                <a:gd name="T12" fmla="*/ 510 w 43"/>
                <a:gd name="T13" fmla="*/ 242587 h 26"/>
                <a:gd name="T14" fmla="*/ 510 w 43"/>
                <a:gd name="T15" fmla="*/ 197102 h 26"/>
                <a:gd name="T16" fmla="*/ 510 w 43"/>
                <a:gd name="T17" fmla="*/ 197102 h 26"/>
                <a:gd name="T18" fmla="*/ 587 w 43"/>
                <a:gd name="T19" fmla="*/ 166642 h 26"/>
                <a:gd name="T20" fmla="*/ 628 w 43"/>
                <a:gd name="T21" fmla="*/ 166642 h 26"/>
                <a:gd name="T22" fmla="*/ 587 w 43"/>
                <a:gd name="T23" fmla="*/ 153553 h 26"/>
                <a:gd name="T24" fmla="*/ 587 w 43"/>
                <a:gd name="T25" fmla="*/ 130118 h 26"/>
                <a:gd name="T26" fmla="*/ 587 w 43"/>
                <a:gd name="T27" fmla="*/ 85898 h 26"/>
                <a:gd name="T28" fmla="*/ 628 w 43"/>
                <a:gd name="T29" fmla="*/ 85898 h 26"/>
                <a:gd name="T30" fmla="*/ 716 w 43"/>
                <a:gd name="T31" fmla="*/ 85898 h 26"/>
                <a:gd name="T32" fmla="*/ 789 w 43"/>
                <a:gd name="T33" fmla="*/ 69792 h 26"/>
                <a:gd name="T34" fmla="*/ 823 w 43"/>
                <a:gd name="T35" fmla="*/ 69792 h 26"/>
                <a:gd name="T36" fmla="*/ 823 w 43"/>
                <a:gd name="T37" fmla="*/ 37435 h 26"/>
                <a:gd name="T38" fmla="*/ 738 w 43"/>
                <a:gd name="T39" fmla="*/ 2 h 26"/>
                <a:gd name="T40" fmla="*/ 716 w 43"/>
                <a:gd name="T41" fmla="*/ 0 h 26"/>
                <a:gd name="T42" fmla="*/ 199 w 43"/>
                <a:gd name="T43" fmla="*/ 69792 h 26"/>
                <a:gd name="T44" fmla="*/ 3 w 43"/>
                <a:gd name="T45" fmla="*/ 37435 h 26"/>
                <a:gd name="T46" fmla="*/ 0 w 43"/>
                <a:gd name="T47" fmla="*/ 105721 h 26"/>
                <a:gd name="T48" fmla="*/ 5 w 43"/>
                <a:gd name="T49" fmla="*/ 210102 h 26"/>
                <a:gd name="T50" fmla="*/ 7 w 43"/>
                <a:gd name="T51" fmla="*/ 242587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
                <a:gd name="T79" fmla="*/ 0 h 26"/>
                <a:gd name="T80" fmla="*/ 43 w 43"/>
                <a:gd name="T81" fmla="*/ 26 h 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 h="26">
                  <a:moveTo>
                    <a:pt x="7" y="26"/>
                  </a:moveTo>
                  <a:lnTo>
                    <a:pt x="15" y="26"/>
                  </a:lnTo>
                  <a:lnTo>
                    <a:pt x="17" y="21"/>
                  </a:lnTo>
                  <a:lnTo>
                    <a:pt x="19" y="23"/>
                  </a:lnTo>
                  <a:lnTo>
                    <a:pt x="22" y="26"/>
                  </a:lnTo>
                  <a:lnTo>
                    <a:pt x="26" y="26"/>
                  </a:lnTo>
                  <a:lnTo>
                    <a:pt x="26" y="21"/>
                  </a:lnTo>
                  <a:lnTo>
                    <a:pt x="31" y="18"/>
                  </a:lnTo>
                  <a:lnTo>
                    <a:pt x="33" y="18"/>
                  </a:lnTo>
                  <a:lnTo>
                    <a:pt x="31" y="16"/>
                  </a:lnTo>
                  <a:lnTo>
                    <a:pt x="31" y="14"/>
                  </a:lnTo>
                  <a:lnTo>
                    <a:pt x="31" y="9"/>
                  </a:lnTo>
                  <a:lnTo>
                    <a:pt x="33" y="9"/>
                  </a:lnTo>
                  <a:lnTo>
                    <a:pt x="36" y="9"/>
                  </a:lnTo>
                  <a:lnTo>
                    <a:pt x="41" y="7"/>
                  </a:lnTo>
                  <a:lnTo>
                    <a:pt x="43" y="7"/>
                  </a:lnTo>
                  <a:lnTo>
                    <a:pt x="43" y="4"/>
                  </a:lnTo>
                  <a:lnTo>
                    <a:pt x="38" y="2"/>
                  </a:lnTo>
                  <a:lnTo>
                    <a:pt x="36" y="0"/>
                  </a:lnTo>
                  <a:lnTo>
                    <a:pt x="10" y="7"/>
                  </a:lnTo>
                  <a:lnTo>
                    <a:pt x="3" y="4"/>
                  </a:lnTo>
                  <a:lnTo>
                    <a:pt x="0" y="11"/>
                  </a:lnTo>
                  <a:lnTo>
                    <a:pt x="5" y="23"/>
                  </a:lnTo>
                  <a:lnTo>
                    <a:pt x="7" y="26"/>
                  </a:lnTo>
                  <a:close/>
                </a:path>
              </a:pathLst>
            </a:custGeom>
            <a:solidFill>
              <a:srgbClr val="0033CC"/>
            </a:solidFill>
            <a:ln w="3175">
              <a:solidFill>
                <a:srgbClr val="000000"/>
              </a:solidFill>
              <a:round/>
              <a:headEnd/>
              <a:tailEnd/>
            </a:ln>
          </p:spPr>
          <p:txBody>
            <a:bodyPr/>
            <a:lstStyle/>
            <a:p>
              <a:endParaRPr lang="en-US"/>
            </a:p>
          </p:txBody>
        </p:sp>
        <p:sp>
          <p:nvSpPr>
            <p:cNvPr id="41363" name="Freeform 4225"/>
            <p:cNvSpPr>
              <a:spLocks/>
            </p:cNvSpPr>
            <p:nvPr/>
          </p:nvSpPr>
          <p:spPr bwMode="auto">
            <a:xfrm>
              <a:off x="2675" y="1165"/>
              <a:ext cx="160" cy="268"/>
            </a:xfrm>
            <a:custGeom>
              <a:avLst/>
              <a:gdLst>
                <a:gd name="T0" fmla="*/ 10480 w 144"/>
                <a:gd name="T1" fmla="*/ 882386 h 217"/>
                <a:gd name="T2" fmla="*/ 8738 w 144"/>
                <a:gd name="T3" fmla="*/ 1013929 h 217"/>
                <a:gd name="T4" fmla="*/ 7681 w 144"/>
                <a:gd name="T5" fmla="*/ 1089767 h 217"/>
                <a:gd name="T6" fmla="*/ 7519 w 144"/>
                <a:gd name="T7" fmla="*/ 1230460 h 217"/>
                <a:gd name="T8" fmla="*/ 9282 w 144"/>
                <a:gd name="T9" fmla="*/ 1480463 h 217"/>
                <a:gd name="T10" fmla="*/ 8738 w 144"/>
                <a:gd name="T11" fmla="*/ 1655058 h 217"/>
                <a:gd name="T12" fmla="*/ 8318 w 144"/>
                <a:gd name="T13" fmla="*/ 1603755 h 217"/>
                <a:gd name="T14" fmla="*/ 9432 w 144"/>
                <a:gd name="T15" fmla="*/ 1655058 h 217"/>
                <a:gd name="T16" fmla="*/ 8318 w 144"/>
                <a:gd name="T17" fmla="*/ 1683171 h 217"/>
                <a:gd name="T18" fmla="*/ 7246 w 144"/>
                <a:gd name="T19" fmla="*/ 1781602 h 217"/>
                <a:gd name="T20" fmla="*/ 7334 w 144"/>
                <a:gd name="T21" fmla="*/ 1884160 h 217"/>
                <a:gd name="T22" fmla="*/ 7334 w 144"/>
                <a:gd name="T23" fmla="*/ 1909998 h 217"/>
                <a:gd name="T24" fmla="*/ 6767 w 144"/>
                <a:gd name="T25" fmla="*/ 2193889 h 217"/>
                <a:gd name="T26" fmla="*/ 4440 w 144"/>
                <a:gd name="T27" fmla="*/ 2346943 h 217"/>
                <a:gd name="T28" fmla="*/ 2527 w 144"/>
                <a:gd name="T29" fmla="*/ 2193889 h 217"/>
                <a:gd name="T30" fmla="*/ 881 w 144"/>
                <a:gd name="T31" fmla="*/ 1909998 h 217"/>
                <a:gd name="T32" fmla="*/ 714 w 144"/>
                <a:gd name="T33" fmla="*/ 1836498 h 217"/>
                <a:gd name="T34" fmla="*/ 0 w 144"/>
                <a:gd name="T35" fmla="*/ 1738825 h 217"/>
                <a:gd name="T36" fmla="*/ 1209 w 144"/>
                <a:gd name="T37" fmla="*/ 1563406 h 217"/>
                <a:gd name="T38" fmla="*/ 1492 w 144"/>
                <a:gd name="T39" fmla="*/ 1345887 h 217"/>
                <a:gd name="T40" fmla="*/ 881 w 144"/>
                <a:gd name="T41" fmla="*/ 1230460 h 217"/>
                <a:gd name="T42" fmla="*/ 714 w 144"/>
                <a:gd name="T43" fmla="*/ 882386 h 217"/>
                <a:gd name="T44" fmla="*/ 3157 w 144"/>
                <a:gd name="T45" fmla="*/ 785909 h 217"/>
                <a:gd name="T46" fmla="*/ 3467 w 144"/>
                <a:gd name="T47" fmla="*/ 533516 h 217"/>
                <a:gd name="T48" fmla="*/ 4440 w 144"/>
                <a:gd name="T49" fmla="*/ 452185 h 217"/>
                <a:gd name="T50" fmla="*/ 5347 w 144"/>
                <a:gd name="T51" fmla="*/ 177728 h 217"/>
                <a:gd name="T52" fmla="*/ 7246 w 144"/>
                <a:gd name="T53" fmla="*/ 79813 h 217"/>
                <a:gd name="T54" fmla="*/ 9282 w 144"/>
                <a:gd name="T55" fmla="*/ 0 h 217"/>
                <a:gd name="T56" fmla="*/ 13297 w 144"/>
                <a:gd name="T57" fmla="*/ 150348 h 217"/>
                <a:gd name="T58" fmla="*/ 14830 w 144"/>
                <a:gd name="T59" fmla="*/ 533516 h 217"/>
                <a:gd name="T60" fmla="*/ 12820 w 144"/>
                <a:gd name="T61" fmla="*/ 533516 h 217"/>
                <a:gd name="T62" fmla="*/ 12420 w 144"/>
                <a:gd name="T63" fmla="*/ 558459 h 217"/>
                <a:gd name="T64" fmla="*/ 11459 w 144"/>
                <a:gd name="T65" fmla="*/ 686036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4"/>
                <a:gd name="T100" fmla="*/ 0 h 217"/>
                <a:gd name="T101" fmla="*/ 144 w 144"/>
                <a:gd name="T102" fmla="*/ 217 h 2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4" h="217">
                  <a:moveTo>
                    <a:pt x="116" y="73"/>
                  </a:moveTo>
                  <a:lnTo>
                    <a:pt x="102" y="82"/>
                  </a:lnTo>
                  <a:lnTo>
                    <a:pt x="90" y="89"/>
                  </a:lnTo>
                  <a:lnTo>
                    <a:pt x="85" y="94"/>
                  </a:lnTo>
                  <a:lnTo>
                    <a:pt x="78" y="94"/>
                  </a:lnTo>
                  <a:lnTo>
                    <a:pt x="76" y="101"/>
                  </a:lnTo>
                  <a:lnTo>
                    <a:pt x="73" y="104"/>
                  </a:lnTo>
                  <a:lnTo>
                    <a:pt x="73" y="113"/>
                  </a:lnTo>
                  <a:lnTo>
                    <a:pt x="76" y="132"/>
                  </a:lnTo>
                  <a:lnTo>
                    <a:pt x="90" y="137"/>
                  </a:lnTo>
                  <a:lnTo>
                    <a:pt x="97" y="144"/>
                  </a:lnTo>
                  <a:lnTo>
                    <a:pt x="85" y="153"/>
                  </a:lnTo>
                  <a:lnTo>
                    <a:pt x="78" y="146"/>
                  </a:lnTo>
                  <a:lnTo>
                    <a:pt x="80" y="148"/>
                  </a:lnTo>
                  <a:lnTo>
                    <a:pt x="64" y="151"/>
                  </a:lnTo>
                  <a:lnTo>
                    <a:pt x="92" y="153"/>
                  </a:lnTo>
                  <a:lnTo>
                    <a:pt x="85" y="160"/>
                  </a:lnTo>
                  <a:lnTo>
                    <a:pt x="80" y="156"/>
                  </a:lnTo>
                  <a:lnTo>
                    <a:pt x="73" y="165"/>
                  </a:lnTo>
                  <a:lnTo>
                    <a:pt x="69" y="165"/>
                  </a:lnTo>
                  <a:lnTo>
                    <a:pt x="73" y="167"/>
                  </a:lnTo>
                  <a:lnTo>
                    <a:pt x="71" y="174"/>
                  </a:lnTo>
                  <a:lnTo>
                    <a:pt x="73" y="179"/>
                  </a:lnTo>
                  <a:lnTo>
                    <a:pt x="71" y="177"/>
                  </a:lnTo>
                  <a:lnTo>
                    <a:pt x="69" y="191"/>
                  </a:lnTo>
                  <a:lnTo>
                    <a:pt x="66" y="203"/>
                  </a:lnTo>
                  <a:lnTo>
                    <a:pt x="45" y="208"/>
                  </a:lnTo>
                  <a:lnTo>
                    <a:pt x="43" y="217"/>
                  </a:lnTo>
                  <a:lnTo>
                    <a:pt x="28" y="217"/>
                  </a:lnTo>
                  <a:lnTo>
                    <a:pt x="24" y="203"/>
                  </a:lnTo>
                  <a:lnTo>
                    <a:pt x="21" y="193"/>
                  </a:lnTo>
                  <a:lnTo>
                    <a:pt x="9" y="177"/>
                  </a:lnTo>
                  <a:lnTo>
                    <a:pt x="9" y="172"/>
                  </a:lnTo>
                  <a:lnTo>
                    <a:pt x="7" y="170"/>
                  </a:lnTo>
                  <a:lnTo>
                    <a:pt x="5" y="170"/>
                  </a:lnTo>
                  <a:lnTo>
                    <a:pt x="0" y="160"/>
                  </a:lnTo>
                  <a:lnTo>
                    <a:pt x="2" y="158"/>
                  </a:lnTo>
                  <a:lnTo>
                    <a:pt x="12" y="144"/>
                  </a:lnTo>
                  <a:lnTo>
                    <a:pt x="14" y="130"/>
                  </a:lnTo>
                  <a:lnTo>
                    <a:pt x="14" y="125"/>
                  </a:lnTo>
                  <a:lnTo>
                    <a:pt x="19" y="120"/>
                  </a:lnTo>
                  <a:lnTo>
                    <a:pt x="9" y="113"/>
                  </a:lnTo>
                  <a:lnTo>
                    <a:pt x="7" y="96"/>
                  </a:lnTo>
                  <a:lnTo>
                    <a:pt x="7" y="82"/>
                  </a:lnTo>
                  <a:lnTo>
                    <a:pt x="19" y="75"/>
                  </a:lnTo>
                  <a:lnTo>
                    <a:pt x="31" y="73"/>
                  </a:lnTo>
                  <a:lnTo>
                    <a:pt x="21" y="68"/>
                  </a:lnTo>
                  <a:lnTo>
                    <a:pt x="33" y="49"/>
                  </a:lnTo>
                  <a:lnTo>
                    <a:pt x="31" y="44"/>
                  </a:lnTo>
                  <a:lnTo>
                    <a:pt x="43" y="42"/>
                  </a:lnTo>
                  <a:lnTo>
                    <a:pt x="45" y="33"/>
                  </a:lnTo>
                  <a:lnTo>
                    <a:pt x="52" y="16"/>
                  </a:lnTo>
                  <a:lnTo>
                    <a:pt x="69" y="11"/>
                  </a:lnTo>
                  <a:lnTo>
                    <a:pt x="69" y="7"/>
                  </a:lnTo>
                  <a:lnTo>
                    <a:pt x="90" y="7"/>
                  </a:lnTo>
                  <a:lnTo>
                    <a:pt x="90" y="0"/>
                  </a:lnTo>
                  <a:lnTo>
                    <a:pt x="95" y="0"/>
                  </a:lnTo>
                  <a:lnTo>
                    <a:pt x="128" y="14"/>
                  </a:lnTo>
                  <a:lnTo>
                    <a:pt x="140" y="35"/>
                  </a:lnTo>
                  <a:lnTo>
                    <a:pt x="144" y="49"/>
                  </a:lnTo>
                  <a:lnTo>
                    <a:pt x="128" y="47"/>
                  </a:lnTo>
                  <a:lnTo>
                    <a:pt x="125" y="49"/>
                  </a:lnTo>
                  <a:lnTo>
                    <a:pt x="123" y="54"/>
                  </a:lnTo>
                  <a:lnTo>
                    <a:pt x="121" y="52"/>
                  </a:lnTo>
                  <a:lnTo>
                    <a:pt x="114" y="56"/>
                  </a:lnTo>
                  <a:lnTo>
                    <a:pt x="111" y="63"/>
                  </a:lnTo>
                  <a:lnTo>
                    <a:pt x="116" y="73"/>
                  </a:lnTo>
                  <a:close/>
                </a:path>
              </a:pathLst>
            </a:custGeom>
            <a:solidFill>
              <a:srgbClr val="0033CC"/>
            </a:solidFill>
            <a:ln w="3175">
              <a:solidFill>
                <a:srgbClr val="000000"/>
              </a:solidFill>
              <a:round/>
              <a:headEnd/>
              <a:tailEnd/>
            </a:ln>
          </p:spPr>
          <p:txBody>
            <a:bodyPr/>
            <a:lstStyle/>
            <a:p>
              <a:endParaRPr lang="en-US"/>
            </a:p>
          </p:txBody>
        </p:sp>
        <p:sp>
          <p:nvSpPr>
            <p:cNvPr id="41364" name="Freeform 4226"/>
            <p:cNvSpPr>
              <a:spLocks/>
            </p:cNvSpPr>
            <p:nvPr/>
          </p:nvSpPr>
          <p:spPr bwMode="auto">
            <a:xfrm>
              <a:off x="2777" y="1384"/>
              <a:ext cx="7" cy="16"/>
            </a:xfrm>
            <a:custGeom>
              <a:avLst/>
              <a:gdLst>
                <a:gd name="T0" fmla="*/ 7 w 7"/>
                <a:gd name="T1" fmla="*/ 0 h 14"/>
                <a:gd name="T2" fmla="*/ 7 w 7"/>
                <a:gd name="T3" fmla="*/ 2 h 14"/>
                <a:gd name="T4" fmla="*/ 5 w 7"/>
                <a:gd name="T5" fmla="*/ 4354 h 14"/>
                <a:gd name="T6" fmla="*/ 5 w 7"/>
                <a:gd name="T7" fmla="*/ 4976 h 14"/>
                <a:gd name="T8" fmla="*/ 0 w 7"/>
                <a:gd name="T9" fmla="*/ 2351 h 14"/>
                <a:gd name="T10" fmla="*/ 7 w 7"/>
                <a:gd name="T11" fmla="*/ 0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7" y="0"/>
                  </a:moveTo>
                  <a:lnTo>
                    <a:pt x="7" y="2"/>
                  </a:lnTo>
                  <a:lnTo>
                    <a:pt x="5" y="12"/>
                  </a:lnTo>
                  <a:lnTo>
                    <a:pt x="5" y="14"/>
                  </a:lnTo>
                  <a:lnTo>
                    <a:pt x="0" y="7"/>
                  </a:lnTo>
                  <a:lnTo>
                    <a:pt x="7" y="0"/>
                  </a:lnTo>
                  <a:close/>
                </a:path>
              </a:pathLst>
            </a:custGeom>
            <a:solidFill>
              <a:srgbClr val="0033CC"/>
            </a:solidFill>
            <a:ln w="3175">
              <a:solidFill>
                <a:srgbClr val="000000"/>
              </a:solidFill>
              <a:round/>
              <a:headEnd/>
              <a:tailEnd/>
            </a:ln>
          </p:spPr>
          <p:txBody>
            <a:bodyPr/>
            <a:lstStyle/>
            <a:p>
              <a:endParaRPr lang="en-US"/>
            </a:p>
          </p:txBody>
        </p:sp>
        <p:sp>
          <p:nvSpPr>
            <p:cNvPr id="41365" name="Freeform 4227"/>
            <p:cNvSpPr>
              <a:spLocks/>
            </p:cNvSpPr>
            <p:nvPr/>
          </p:nvSpPr>
          <p:spPr bwMode="auto">
            <a:xfrm>
              <a:off x="2610" y="1597"/>
              <a:ext cx="69" cy="38"/>
            </a:xfrm>
            <a:custGeom>
              <a:avLst/>
              <a:gdLst>
                <a:gd name="T0" fmla="*/ 6517 w 62"/>
                <a:gd name="T1" fmla="*/ 143244 h 31"/>
                <a:gd name="T2" fmla="*/ 6143 w 62"/>
                <a:gd name="T3" fmla="*/ 183428 h 31"/>
                <a:gd name="T4" fmla="*/ 5058 w 62"/>
                <a:gd name="T5" fmla="*/ 183428 h 31"/>
                <a:gd name="T6" fmla="*/ 4545 w 62"/>
                <a:gd name="T7" fmla="*/ 244655 h 31"/>
                <a:gd name="T8" fmla="*/ 3422 w 62"/>
                <a:gd name="T9" fmla="*/ 183428 h 31"/>
                <a:gd name="T10" fmla="*/ 2690 w 62"/>
                <a:gd name="T11" fmla="*/ 244655 h 31"/>
                <a:gd name="T12" fmla="*/ 1576 w 62"/>
                <a:gd name="T13" fmla="*/ 244655 h 31"/>
                <a:gd name="T14" fmla="*/ 745 w 62"/>
                <a:gd name="T15" fmla="*/ 170891 h 31"/>
                <a:gd name="T16" fmla="*/ 0 w 62"/>
                <a:gd name="T17" fmla="*/ 183428 h 31"/>
                <a:gd name="T18" fmla="*/ 1272 w 62"/>
                <a:gd name="T19" fmla="*/ 58831 h 31"/>
                <a:gd name="T20" fmla="*/ 1931 w 62"/>
                <a:gd name="T21" fmla="*/ 39153 h 31"/>
                <a:gd name="T22" fmla="*/ 2149 w 62"/>
                <a:gd name="T23" fmla="*/ 26057 h 31"/>
                <a:gd name="T24" fmla="*/ 4084 w 62"/>
                <a:gd name="T25" fmla="*/ 0 h 31"/>
                <a:gd name="T26" fmla="*/ 5262 w 62"/>
                <a:gd name="T27" fmla="*/ 39153 h 31"/>
                <a:gd name="T28" fmla="*/ 5262 w 62"/>
                <a:gd name="T29" fmla="*/ 58831 h 31"/>
                <a:gd name="T30" fmla="*/ 5262 w 62"/>
                <a:gd name="T31" fmla="*/ 75689 h 31"/>
                <a:gd name="T32" fmla="*/ 5262 w 62"/>
                <a:gd name="T33" fmla="*/ 92780 h 31"/>
                <a:gd name="T34" fmla="*/ 5629 w 62"/>
                <a:gd name="T35" fmla="*/ 92780 h 31"/>
                <a:gd name="T36" fmla="*/ 6972 w 62"/>
                <a:gd name="T37" fmla="*/ 113730 h 31"/>
                <a:gd name="T38" fmla="*/ 6972 w 62"/>
                <a:gd name="T39" fmla="*/ 134759 h 31"/>
                <a:gd name="T40" fmla="*/ 6517 w 62"/>
                <a:gd name="T41" fmla="*/ 143244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31"/>
                <a:gd name="T65" fmla="*/ 62 w 62"/>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31">
                  <a:moveTo>
                    <a:pt x="59" y="19"/>
                  </a:moveTo>
                  <a:lnTo>
                    <a:pt x="55" y="24"/>
                  </a:lnTo>
                  <a:lnTo>
                    <a:pt x="45" y="24"/>
                  </a:lnTo>
                  <a:lnTo>
                    <a:pt x="40" y="31"/>
                  </a:lnTo>
                  <a:lnTo>
                    <a:pt x="31" y="24"/>
                  </a:lnTo>
                  <a:lnTo>
                    <a:pt x="24" y="31"/>
                  </a:lnTo>
                  <a:lnTo>
                    <a:pt x="14" y="31"/>
                  </a:lnTo>
                  <a:lnTo>
                    <a:pt x="7" y="22"/>
                  </a:lnTo>
                  <a:lnTo>
                    <a:pt x="0" y="24"/>
                  </a:lnTo>
                  <a:lnTo>
                    <a:pt x="12" y="7"/>
                  </a:lnTo>
                  <a:lnTo>
                    <a:pt x="17" y="5"/>
                  </a:lnTo>
                  <a:lnTo>
                    <a:pt x="19" y="3"/>
                  </a:lnTo>
                  <a:lnTo>
                    <a:pt x="36" y="0"/>
                  </a:lnTo>
                  <a:lnTo>
                    <a:pt x="48" y="5"/>
                  </a:lnTo>
                  <a:lnTo>
                    <a:pt x="48" y="7"/>
                  </a:lnTo>
                  <a:lnTo>
                    <a:pt x="48" y="10"/>
                  </a:lnTo>
                  <a:lnTo>
                    <a:pt x="48" y="12"/>
                  </a:lnTo>
                  <a:lnTo>
                    <a:pt x="50" y="12"/>
                  </a:lnTo>
                  <a:lnTo>
                    <a:pt x="62" y="15"/>
                  </a:lnTo>
                  <a:lnTo>
                    <a:pt x="62" y="17"/>
                  </a:lnTo>
                  <a:lnTo>
                    <a:pt x="59" y="19"/>
                  </a:lnTo>
                  <a:close/>
                </a:path>
              </a:pathLst>
            </a:custGeom>
            <a:solidFill>
              <a:srgbClr val="0033CC"/>
            </a:solidFill>
            <a:ln w="3175">
              <a:solidFill>
                <a:srgbClr val="000000"/>
              </a:solidFill>
              <a:round/>
              <a:headEnd/>
              <a:tailEnd/>
            </a:ln>
          </p:spPr>
          <p:txBody>
            <a:bodyPr/>
            <a:lstStyle/>
            <a:p>
              <a:endParaRPr lang="en-US"/>
            </a:p>
          </p:txBody>
        </p:sp>
        <p:sp>
          <p:nvSpPr>
            <p:cNvPr id="41366" name="Freeform 4228"/>
            <p:cNvSpPr>
              <a:spLocks/>
            </p:cNvSpPr>
            <p:nvPr/>
          </p:nvSpPr>
          <p:spPr bwMode="auto">
            <a:xfrm>
              <a:off x="2855" y="1495"/>
              <a:ext cx="287" cy="172"/>
            </a:xfrm>
            <a:custGeom>
              <a:avLst/>
              <a:gdLst>
                <a:gd name="T0" fmla="*/ 20533 w 256"/>
                <a:gd name="T1" fmla="*/ 0 h 139"/>
                <a:gd name="T2" fmla="*/ 19220 w 256"/>
                <a:gd name="T3" fmla="*/ 44778 h 139"/>
                <a:gd name="T4" fmla="*/ 16642 w 256"/>
                <a:gd name="T5" fmla="*/ 129908 h 139"/>
                <a:gd name="T6" fmla="*/ 16642 w 256"/>
                <a:gd name="T7" fmla="*/ 233486 h 139"/>
                <a:gd name="T8" fmla="*/ 12998 w 256"/>
                <a:gd name="T9" fmla="*/ 160749 h 139"/>
                <a:gd name="T10" fmla="*/ 9516 w 256"/>
                <a:gd name="T11" fmla="*/ 104984 h 139"/>
                <a:gd name="T12" fmla="*/ 5840 w 256"/>
                <a:gd name="T13" fmla="*/ 104984 h 139"/>
                <a:gd name="T14" fmla="*/ 2153 w 256"/>
                <a:gd name="T15" fmla="*/ 104984 h 139"/>
                <a:gd name="T16" fmla="*/ 3401 w 256"/>
                <a:gd name="T17" fmla="*/ 333041 h 139"/>
                <a:gd name="T18" fmla="*/ 3401 w 256"/>
                <a:gd name="T19" fmla="*/ 412108 h 139"/>
                <a:gd name="T20" fmla="*/ 1052 w 256"/>
                <a:gd name="T21" fmla="*/ 636096 h 139"/>
                <a:gd name="T22" fmla="*/ 837 w 256"/>
                <a:gd name="T23" fmla="*/ 688475 h 139"/>
                <a:gd name="T24" fmla="*/ 0 w 256"/>
                <a:gd name="T25" fmla="*/ 838189 h 139"/>
                <a:gd name="T26" fmla="*/ 1862 w 256"/>
                <a:gd name="T27" fmla="*/ 917215 h 139"/>
                <a:gd name="T28" fmla="*/ 1862 w 256"/>
                <a:gd name="T29" fmla="*/ 917215 h 139"/>
                <a:gd name="T30" fmla="*/ 6159 w 256"/>
                <a:gd name="T31" fmla="*/ 943649 h 139"/>
                <a:gd name="T32" fmla="*/ 9811 w 256"/>
                <a:gd name="T33" fmla="*/ 851926 h 139"/>
                <a:gd name="T34" fmla="*/ 11594 w 256"/>
                <a:gd name="T35" fmla="*/ 741238 h 139"/>
                <a:gd name="T36" fmla="*/ 12331 w 256"/>
                <a:gd name="T37" fmla="*/ 780823 h 139"/>
                <a:gd name="T38" fmla="*/ 14073 w 256"/>
                <a:gd name="T39" fmla="*/ 883601 h 139"/>
                <a:gd name="T40" fmla="*/ 15498 w 256"/>
                <a:gd name="T41" fmla="*/ 1028991 h 139"/>
                <a:gd name="T42" fmla="*/ 17375 w 256"/>
                <a:gd name="T43" fmla="*/ 1134971 h 139"/>
                <a:gd name="T44" fmla="*/ 19220 w 256"/>
                <a:gd name="T45" fmla="*/ 1242121 h 139"/>
                <a:gd name="T46" fmla="*/ 20533 w 256"/>
                <a:gd name="T47" fmla="*/ 1167681 h 139"/>
                <a:gd name="T48" fmla="*/ 21424 w 256"/>
                <a:gd name="T49" fmla="*/ 1195583 h 139"/>
                <a:gd name="T50" fmla="*/ 21424 w 256"/>
                <a:gd name="T51" fmla="*/ 1079340 h 139"/>
                <a:gd name="T52" fmla="*/ 21655 w 256"/>
                <a:gd name="T53" fmla="*/ 1167681 h 139"/>
                <a:gd name="T54" fmla="*/ 23337 w 256"/>
                <a:gd name="T55" fmla="*/ 1195583 h 139"/>
                <a:gd name="T56" fmla="*/ 20916 w 256"/>
                <a:gd name="T57" fmla="*/ 1195583 h 139"/>
                <a:gd name="T58" fmla="*/ 21655 w 256"/>
                <a:gd name="T59" fmla="*/ 1242121 h 139"/>
                <a:gd name="T60" fmla="*/ 23449 w 256"/>
                <a:gd name="T61" fmla="*/ 1304455 h 139"/>
                <a:gd name="T62" fmla="*/ 25699 w 256"/>
                <a:gd name="T63" fmla="*/ 1304455 h 139"/>
                <a:gd name="T64" fmla="*/ 23449 w 256"/>
                <a:gd name="T65" fmla="*/ 1444900 h 139"/>
                <a:gd name="T66" fmla="*/ 24922 w 256"/>
                <a:gd name="T67" fmla="*/ 1479426 h 139"/>
                <a:gd name="T68" fmla="*/ 26173 w 256"/>
                <a:gd name="T69" fmla="*/ 1550076 h 139"/>
                <a:gd name="T70" fmla="*/ 26289 w 256"/>
                <a:gd name="T71" fmla="*/ 1641907 h 139"/>
                <a:gd name="T72" fmla="*/ 29342 w 256"/>
                <a:gd name="T73" fmla="*/ 1550076 h 139"/>
                <a:gd name="T74" fmla="*/ 30635 w 256"/>
                <a:gd name="T75" fmla="*/ 1523765 h 139"/>
                <a:gd name="T76" fmla="*/ 32300 w 256"/>
                <a:gd name="T77" fmla="*/ 1479426 h 139"/>
                <a:gd name="T78" fmla="*/ 30440 w 256"/>
                <a:gd name="T79" fmla="*/ 1444900 h 139"/>
                <a:gd name="T80" fmla="*/ 28086 w 256"/>
                <a:gd name="T81" fmla="*/ 1328034 h 139"/>
                <a:gd name="T82" fmla="*/ 28931 w 256"/>
                <a:gd name="T83" fmla="*/ 1242121 h 139"/>
                <a:gd name="T84" fmla="*/ 28505 w 256"/>
                <a:gd name="T85" fmla="*/ 1304455 h 139"/>
                <a:gd name="T86" fmla="*/ 28931 w 256"/>
                <a:gd name="T87" fmla="*/ 1242121 h 139"/>
                <a:gd name="T88" fmla="*/ 32300 w 256"/>
                <a:gd name="T89" fmla="*/ 1167681 h 139"/>
                <a:gd name="T90" fmla="*/ 35300 w 256"/>
                <a:gd name="T91" fmla="*/ 1041316 h 139"/>
                <a:gd name="T92" fmla="*/ 36499 w 256"/>
                <a:gd name="T93" fmla="*/ 1041316 h 139"/>
                <a:gd name="T94" fmla="*/ 37511 w 256"/>
                <a:gd name="T95" fmla="*/ 943649 h 139"/>
                <a:gd name="T96" fmla="*/ 39167 w 256"/>
                <a:gd name="T97" fmla="*/ 883601 h 139"/>
                <a:gd name="T98" fmla="*/ 37511 w 256"/>
                <a:gd name="T99" fmla="*/ 577071 h 139"/>
                <a:gd name="T100" fmla="*/ 34345 w 256"/>
                <a:gd name="T101" fmla="*/ 493576 h 139"/>
                <a:gd name="T102" fmla="*/ 31383 w 256"/>
                <a:gd name="T103" fmla="*/ 412108 h 139"/>
                <a:gd name="T104" fmla="*/ 30187 w 256"/>
                <a:gd name="T105" fmla="*/ 466354 h 139"/>
                <a:gd name="T106" fmla="*/ 27217 w 256"/>
                <a:gd name="T107" fmla="*/ 269144 h 139"/>
                <a:gd name="T108" fmla="*/ 24482 w 256"/>
                <a:gd name="T109" fmla="*/ 84842 h 139"/>
                <a:gd name="T110" fmla="*/ 24277 w 256"/>
                <a:gd name="T111" fmla="*/ 2 h 139"/>
                <a:gd name="T112" fmla="*/ 20533 w 256"/>
                <a:gd name="T113" fmla="*/ 0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6"/>
                <a:gd name="T172" fmla="*/ 0 h 139"/>
                <a:gd name="T173" fmla="*/ 256 w 256"/>
                <a:gd name="T174" fmla="*/ 139 h 1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6" h="139">
                  <a:moveTo>
                    <a:pt x="135" y="0"/>
                  </a:moveTo>
                  <a:lnTo>
                    <a:pt x="126" y="4"/>
                  </a:lnTo>
                  <a:lnTo>
                    <a:pt x="109" y="11"/>
                  </a:lnTo>
                  <a:lnTo>
                    <a:pt x="109" y="19"/>
                  </a:lnTo>
                  <a:lnTo>
                    <a:pt x="85" y="14"/>
                  </a:lnTo>
                  <a:lnTo>
                    <a:pt x="62" y="9"/>
                  </a:lnTo>
                  <a:lnTo>
                    <a:pt x="38" y="9"/>
                  </a:lnTo>
                  <a:lnTo>
                    <a:pt x="14" y="9"/>
                  </a:lnTo>
                  <a:lnTo>
                    <a:pt x="22" y="28"/>
                  </a:lnTo>
                  <a:lnTo>
                    <a:pt x="22" y="35"/>
                  </a:lnTo>
                  <a:lnTo>
                    <a:pt x="7" y="54"/>
                  </a:lnTo>
                  <a:lnTo>
                    <a:pt x="5" y="59"/>
                  </a:lnTo>
                  <a:lnTo>
                    <a:pt x="0" y="71"/>
                  </a:lnTo>
                  <a:lnTo>
                    <a:pt x="12" y="78"/>
                  </a:lnTo>
                  <a:lnTo>
                    <a:pt x="40" y="80"/>
                  </a:lnTo>
                  <a:lnTo>
                    <a:pt x="64" y="73"/>
                  </a:lnTo>
                  <a:lnTo>
                    <a:pt x="76" y="63"/>
                  </a:lnTo>
                  <a:lnTo>
                    <a:pt x="81" y="66"/>
                  </a:lnTo>
                  <a:lnTo>
                    <a:pt x="92" y="75"/>
                  </a:lnTo>
                  <a:lnTo>
                    <a:pt x="102" y="87"/>
                  </a:lnTo>
                  <a:lnTo>
                    <a:pt x="114" y="97"/>
                  </a:lnTo>
                  <a:lnTo>
                    <a:pt x="126" y="106"/>
                  </a:lnTo>
                  <a:lnTo>
                    <a:pt x="135" y="99"/>
                  </a:lnTo>
                  <a:lnTo>
                    <a:pt x="140" y="101"/>
                  </a:lnTo>
                  <a:lnTo>
                    <a:pt x="140" y="92"/>
                  </a:lnTo>
                  <a:lnTo>
                    <a:pt x="142" y="99"/>
                  </a:lnTo>
                  <a:lnTo>
                    <a:pt x="152" y="101"/>
                  </a:lnTo>
                  <a:lnTo>
                    <a:pt x="137" y="101"/>
                  </a:lnTo>
                  <a:lnTo>
                    <a:pt x="142" y="106"/>
                  </a:lnTo>
                  <a:lnTo>
                    <a:pt x="154" y="111"/>
                  </a:lnTo>
                  <a:lnTo>
                    <a:pt x="168" y="111"/>
                  </a:lnTo>
                  <a:lnTo>
                    <a:pt x="154" y="123"/>
                  </a:lnTo>
                  <a:lnTo>
                    <a:pt x="163" y="125"/>
                  </a:lnTo>
                  <a:lnTo>
                    <a:pt x="171" y="132"/>
                  </a:lnTo>
                  <a:lnTo>
                    <a:pt x="173" y="139"/>
                  </a:lnTo>
                  <a:lnTo>
                    <a:pt x="192" y="132"/>
                  </a:lnTo>
                  <a:lnTo>
                    <a:pt x="201" y="130"/>
                  </a:lnTo>
                  <a:lnTo>
                    <a:pt x="211" y="125"/>
                  </a:lnTo>
                  <a:lnTo>
                    <a:pt x="199" y="123"/>
                  </a:lnTo>
                  <a:lnTo>
                    <a:pt x="185" y="113"/>
                  </a:lnTo>
                  <a:lnTo>
                    <a:pt x="189" y="106"/>
                  </a:lnTo>
                  <a:lnTo>
                    <a:pt x="187" y="111"/>
                  </a:lnTo>
                  <a:lnTo>
                    <a:pt x="189" y="106"/>
                  </a:lnTo>
                  <a:lnTo>
                    <a:pt x="211" y="99"/>
                  </a:lnTo>
                  <a:lnTo>
                    <a:pt x="232" y="89"/>
                  </a:lnTo>
                  <a:lnTo>
                    <a:pt x="239" y="89"/>
                  </a:lnTo>
                  <a:lnTo>
                    <a:pt x="246" y="80"/>
                  </a:lnTo>
                  <a:lnTo>
                    <a:pt x="256" y="75"/>
                  </a:lnTo>
                  <a:lnTo>
                    <a:pt x="246" y="49"/>
                  </a:lnTo>
                  <a:lnTo>
                    <a:pt x="225" y="42"/>
                  </a:lnTo>
                  <a:lnTo>
                    <a:pt x="206" y="35"/>
                  </a:lnTo>
                  <a:lnTo>
                    <a:pt x="197" y="40"/>
                  </a:lnTo>
                  <a:lnTo>
                    <a:pt x="178" y="23"/>
                  </a:lnTo>
                  <a:lnTo>
                    <a:pt x="161" y="7"/>
                  </a:lnTo>
                  <a:lnTo>
                    <a:pt x="159" y="2"/>
                  </a:lnTo>
                  <a:lnTo>
                    <a:pt x="135" y="0"/>
                  </a:lnTo>
                  <a:close/>
                </a:path>
              </a:pathLst>
            </a:custGeom>
            <a:solidFill>
              <a:srgbClr val="0033CC"/>
            </a:solidFill>
            <a:ln w="3175">
              <a:solidFill>
                <a:srgbClr val="000000"/>
              </a:solidFill>
              <a:round/>
              <a:headEnd/>
              <a:tailEnd/>
            </a:ln>
          </p:spPr>
          <p:txBody>
            <a:bodyPr/>
            <a:lstStyle/>
            <a:p>
              <a:endParaRPr lang="en-US"/>
            </a:p>
          </p:txBody>
        </p:sp>
        <p:sp>
          <p:nvSpPr>
            <p:cNvPr id="41367" name="Freeform 4229"/>
            <p:cNvSpPr>
              <a:spLocks/>
            </p:cNvSpPr>
            <p:nvPr/>
          </p:nvSpPr>
          <p:spPr bwMode="auto">
            <a:xfrm>
              <a:off x="2808" y="1689"/>
              <a:ext cx="22" cy="30"/>
            </a:xfrm>
            <a:custGeom>
              <a:avLst/>
              <a:gdLst>
                <a:gd name="T0" fmla="*/ 7186 w 19"/>
                <a:gd name="T1" fmla="*/ 0 h 30"/>
                <a:gd name="T2" fmla="*/ 5677 w 19"/>
                <a:gd name="T3" fmla="*/ 0 h 30"/>
                <a:gd name="T4" fmla="*/ 4234 w 19"/>
                <a:gd name="T5" fmla="*/ 0 h 30"/>
                <a:gd name="T6" fmla="*/ 2727 w 19"/>
                <a:gd name="T7" fmla="*/ 7 h 30"/>
                <a:gd name="T8" fmla="*/ 2 w 19"/>
                <a:gd name="T9" fmla="*/ 7 h 30"/>
                <a:gd name="T10" fmla="*/ 2727 w 19"/>
                <a:gd name="T11" fmla="*/ 15 h 30"/>
                <a:gd name="T12" fmla="*/ 2 w 19"/>
                <a:gd name="T13" fmla="*/ 15 h 30"/>
                <a:gd name="T14" fmla="*/ 0 w 19"/>
                <a:gd name="T15" fmla="*/ 19 h 30"/>
                <a:gd name="T16" fmla="*/ 7186 w 19"/>
                <a:gd name="T17" fmla="*/ 28 h 30"/>
                <a:gd name="T18" fmla="*/ 10205 w 19"/>
                <a:gd name="T19" fmla="*/ 30 h 30"/>
                <a:gd name="T20" fmla="*/ 11816 w 19"/>
                <a:gd name="T21" fmla="*/ 15 h 30"/>
                <a:gd name="T22" fmla="*/ 9635 w 19"/>
                <a:gd name="T23" fmla="*/ 8 h 30"/>
                <a:gd name="T24" fmla="*/ 7186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30"/>
                <a:gd name="T41" fmla="*/ 19 w 19"/>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30">
                  <a:moveTo>
                    <a:pt x="11" y="0"/>
                  </a:moveTo>
                  <a:lnTo>
                    <a:pt x="9" y="0"/>
                  </a:lnTo>
                  <a:lnTo>
                    <a:pt x="7" y="0"/>
                  </a:lnTo>
                  <a:lnTo>
                    <a:pt x="4" y="7"/>
                  </a:lnTo>
                  <a:lnTo>
                    <a:pt x="2" y="7"/>
                  </a:lnTo>
                  <a:lnTo>
                    <a:pt x="4" y="15"/>
                  </a:lnTo>
                  <a:lnTo>
                    <a:pt x="2" y="15"/>
                  </a:lnTo>
                  <a:lnTo>
                    <a:pt x="0" y="19"/>
                  </a:lnTo>
                  <a:lnTo>
                    <a:pt x="11" y="28"/>
                  </a:lnTo>
                  <a:lnTo>
                    <a:pt x="16" y="30"/>
                  </a:lnTo>
                  <a:lnTo>
                    <a:pt x="19" y="15"/>
                  </a:lnTo>
                  <a:lnTo>
                    <a:pt x="15" y="8"/>
                  </a:lnTo>
                  <a:lnTo>
                    <a:pt x="11" y="0"/>
                  </a:lnTo>
                  <a:close/>
                </a:path>
              </a:pathLst>
            </a:custGeom>
            <a:solidFill>
              <a:srgbClr val="0033CC"/>
            </a:solidFill>
            <a:ln w="3175">
              <a:solidFill>
                <a:srgbClr val="000000"/>
              </a:solidFill>
              <a:round/>
              <a:headEnd/>
              <a:tailEnd/>
            </a:ln>
          </p:spPr>
          <p:txBody>
            <a:bodyPr/>
            <a:lstStyle/>
            <a:p>
              <a:endParaRPr lang="en-US"/>
            </a:p>
          </p:txBody>
        </p:sp>
        <p:sp>
          <p:nvSpPr>
            <p:cNvPr id="41368" name="Freeform 4230"/>
            <p:cNvSpPr>
              <a:spLocks/>
            </p:cNvSpPr>
            <p:nvPr/>
          </p:nvSpPr>
          <p:spPr bwMode="auto">
            <a:xfrm>
              <a:off x="535" y="1109"/>
              <a:ext cx="1146" cy="620"/>
            </a:xfrm>
            <a:custGeom>
              <a:avLst/>
              <a:gdLst>
                <a:gd name="T0" fmla="*/ 107148 w 1025"/>
                <a:gd name="T1" fmla="*/ 997355 h 501"/>
                <a:gd name="T2" fmla="*/ 113239 w 1025"/>
                <a:gd name="T3" fmla="*/ 413513 h 501"/>
                <a:gd name="T4" fmla="*/ 102080 w 1025"/>
                <a:gd name="T5" fmla="*/ 651241 h 501"/>
                <a:gd name="T6" fmla="*/ 97527 w 1025"/>
                <a:gd name="T7" fmla="*/ 395920 h 501"/>
                <a:gd name="T8" fmla="*/ 97240 w 1025"/>
                <a:gd name="T9" fmla="*/ 46105 h 501"/>
                <a:gd name="T10" fmla="*/ 95552 w 1025"/>
                <a:gd name="T11" fmla="*/ 480662 h 501"/>
                <a:gd name="T12" fmla="*/ 88490 w 1025"/>
                <a:gd name="T13" fmla="*/ 886340 h 501"/>
                <a:gd name="T14" fmla="*/ 89893 w 1025"/>
                <a:gd name="T15" fmla="*/ 651241 h 501"/>
                <a:gd name="T16" fmla="*/ 84267 w 1025"/>
                <a:gd name="T17" fmla="*/ 750360 h 501"/>
                <a:gd name="T18" fmla="*/ 73483 w 1025"/>
                <a:gd name="T19" fmla="*/ 638870 h 501"/>
                <a:gd name="T20" fmla="*/ 68918 w 1025"/>
                <a:gd name="T21" fmla="*/ 783702 h 501"/>
                <a:gd name="T22" fmla="*/ 58984 w 1025"/>
                <a:gd name="T23" fmla="*/ 552159 h 501"/>
                <a:gd name="T24" fmla="*/ 46456 w 1025"/>
                <a:gd name="T25" fmla="*/ 413513 h 501"/>
                <a:gd name="T26" fmla="*/ 39250 w 1025"/>
                <a:gd name="T27" fmla="*/ 334145 h 501"/>
                <a:gd name="T28" fmla="*/ 17171 w 1025"/>
                <a:gd name="T29" fmla="*/ 841111 h 501"/>
                <a:gd name="T30" fmla="*/ 3289 w 1025"/>
                <a:gd name="T31" fmla="*/ 2233209 h 501"/>
                <a:gd name="T32" fmla="*/ 10038 w 1025"/>
                <a:gd name="T33" fmla="*/ 2987603 h 501"/>
                <a:gd name="T34" fmla="*/ 6498 w 1025"/>
                <a:gd name="T35" fmla="*/ 3257979 h 501"/>
                <a:gd name="T36" fmla="*/ 8712 w 1025"/>
                <a:gd name="T37" fmla="*/ 3514347 h 501"/>
                <a:gd name="T38" fmla="*/ 8712 w 1025"/>
                <a:gd name="T39" fmla="*/ 3790686 h 501"/>
                <a:gd name="T40" fmla="*/ 5139 w 1025"/>
                <a:gd name="T41" fmla="*/ 3961677 h 501"/>
                <a:gd name="T42" fmla="*/ 8030 w 1025"/>
                <a:gd name="T43" fmla="*/ 4031830 h 501"/>
                <a:gd name="T44" fmla="*/ 9530 w 1025"/>
                <a:gd name="T45" fmla="*/ 4232444 h 501"/>
                <a:gd name="T46" fmla="*/ 10435 w 1025"/>
                <a:gd name="T47" fmla="*/ 4385371 h 501"/>
                <a:gd name="T48" fmla="*/ 36684 w 1025"/>
                <a:gd name="T49" fmla="*/ 4385371 h 501"/>
                <a:gd name="T50" fmla="*/ 63242 w 1025"/>
                <a:gd name="T51" fmla="*/ 4322536 h 501"/>
                <a:gd name="T52" fmla="*/ 78557 w 1025"/>
                <a:gd name="T53" fmla="*/ 4830567 h 501"/>
                <a:gd name="T54" fmla="*/ 78020 w 1025"/>
                <a:gd name="T55" fmla="*/ 5831538 h 501"/>
                <a:gd name="T56" fmla="*/ 93979 w 1025"/>
                <a:gd name="T57" fmla="*/ 5382691 h 501"/>
                <a:gd name="T58" fmla="*/ 110615 w 1025"/>
                <a:gd name="T59" fmla="*/ 4744885 h 501"/>
                <a:gd name="T60" fmla="*/ 117081 w 1025"/>
                <a:gd name="T61" fmla="*/ 5023987 h 501"/>
                <a:gd name="T62" fmla="*/ 113719 w 1025"/>
                <a:gd name="T63" fmla="*/ 5300891 h 501"/>
                <a:gd name="T64" fmla="*/ 123530 w 1025"/>
                <a:gd name="T65" fmla="*/ 5170628 h 501"/>
                <a:gd name="T66" fmla="*/ 116808 w 1025"/>
                <a:gd name="T67" fmla="*/ 4793138 h 501"/>
                <a:gd name="T68" fmla="*/ 120403 w 1025"/>
                <a:gd name="T69" fmla="*/ 4428198 h 501"/>
                <a:gd name="T70" fmla="*/ 109277 w 1025"/>
                <a:gd name="T71" fmla="*/ 4575418 h 501"/>
                <a:gd name="T72" fmla="*/ 132212 w 1025"/>
                <a:gd name="T73" fmla="*/ 3961677 h 501"/>
                <a:gd name="T74" fmla="*/ 138929 w 1025"/>
                <a:gd name="T75" fmla="*/ 3483604 h 501"/>
                <a:gd name="T76" fmla="*/ 132064 w 1025"/>
                <a:gd name="T77" fmla="*/ 3483604 h 501"/>
                <a:gd name="T78" fmla="*/ 133278 w 1025"/>
                <a:gd name="T79" fmla="*/ 3201291 h 501"/>
                <a:gd name="T80" fmla="*/ 132407 w 1025"/>
                <a:gd name="T81" fmla="*/ 3073613 h 501"/>
                <a:gd name="T82" fmla="*/ 130597 w 1025"/>
                <a:gd name="T83" fmla="*/ 2814977 h 501"/>
                <a:gd name="T84" fmla="*/ 130597 w 1025"/>
                <a:gd name="T85" fmla="*/ 2570318 h 501"/>
                <a:gd name="T86" fmla="*/ 130309 w 1025"/>
                <a:gd name="T87" fmla="*/ 2204588 h 501"/>
                <a:gd name="T88" fmla="*/ 127420 w 1025"/>
                <a:gd name="T89" fmla="*/ 2370295 h 501"/>
                <a:gd name="T90" fmla="*/ 121318 w 1025"/>
                <a:gd name="T91" fmla="*/ 2586850 h 501"/>
                <a:gd name="T92" fmla="*/ 120585 w 1025"/>
                <a:gd name="T93" fmla="*/ 2280745 h 501"/>
                <a:gd name="T94" fmla="*/ 119311 w 1025"/>
                <a:gd name="T95" fmla="*/ 1888040 h 501"/>
                <a:gd name="T96" fmla="*/ 109390 w 1025"/>
                <a:gd name="T97" fmla="*/ 1924225 h 501"/>
                <a:gd name="T98" fmla="*/ 104472 w 1025"/>
                <a:gd name="T99" fmla="*/ 2987603 h 501"/>
                <a:gd name="T100" fmla="*/ 95158 w 1025"/>
                <a:gd name="T101" fmla="*/ 3850757 h 501"/>
                <a:gd name="T102" fmla="*/ 92112 w 1025"/>
                <a:gd name="T103" fmla="*/ 3337751 h 501"/>
                <a:gd name="T104" fmla="*/ 80795 w 1025"/>
                <a:gd name="T105" fmla="*/ 2729468 h 501"/>
                <a:gd name="T106" fmla="*/ 77059 w 1025"/>
                <a:gd name="T107" fmla="*/ 2370295 h 501"/>
                <a:gd name="T108" fmla="*/ 87419 w 1025"/>
                <a:gd name="T109" fmla="*/ 1657317 h 501"/>
                <a:gd name="T110" fmla="*/ 92615 w 1025"/>
                <a:gd name="T111" fmla="*/ 1452815 h 501"/>
                <a:gd name="T112" fmla="*/ 97527 w 1025"/>
                <a:gd name="T113" fmla="*/ 1149152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25"/>
                <a:gd name="T172" fmla="*/ 0 h 501"/>
                <a:gd name="T173" fmla="*/ 1025 w 1025"/>
                <a:gd name="T174" fmla="*/ 501 h 50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25" h="501">
                  <a:moveTo>
                    <a:pt x="755" y="87"/>
                  </a:moveTo>
                  <a:lnTo>
                    <a:pt x="750" y="82"/>
                  </a:lnTo>
                  <a:lnTo>
                    <a:pt x="764" y="82"/>
                  </a:lnTo>
                  <a:lnTo>
                    <a:pt x="774" y="87"/>
                  </a:lnTo>
                  <a:lnTo>
                    <a:pt x="781" y="87"/>
                  </a:lnTo>
                  <a:lnTo>
                    <a:pt x="776" y="78"/>
                  </a:lnTo>
                  <a:lnTo>
                    <a:pt x="781" y="80"/>
                  </a:lnTo>
                  <a:lnTo>
                    <a:pt x="786" y="80"/>
                  </a:lnTo>
                  <a:lnTo>
                    <a:pt x="790" y="85"/>
                  </a:lnTo>
                  <a:lnTo>
                    <a:pt x="819" y="75"/>
                  </a:lnTo>
                  <a:lnTo>
                    <a:pt x="824" y="66"/>
                  </a:lnTo>
                  <a:lnTo>
                    <a:pt x="821" y="59"/>
                  </a:lnTo>
                  <a:lnTo>
                    <a:pt x="824" y="52"/>
                  </a:lnTo>
                  <a:lnTo>
                    <a:pt x="838" y="47"/>
                  </a:lnTo>
                  <a:lnTo>
                    <a:pt x="831" y="47"/>
                  </a:lnTo>
                  <a:lnTo>
                    <a:pt x="840" y="42"/>
                  </a:lnTo>
                  <a:lnTo>
                    <a:pt x="824" y="35"/>
                  </a:lnTo>
                  <a:lnTo>
                    <a:pt x="835" y="35"/>
                  </a:lnTo>
                  <a:lnTo>
                    <a:pt x="800" y="35"/>
                  </a:lnTo>
                  <a:lnTo>
                    <a:pt x="797" y="42"/>
                  </a:lnTo>
                  <a:lnTo>
                    <a:pt x="800" y="45"/>
                  </a:lnTo>
                  <a:lnTo>
                    <a:pt x="797" y="49"/>
                  </a:lnTo>
                  <a:lnTo>
                    <a:pt x="788" y="49"/>
                  </a:lnTo>
                  <a:lnTo>
                    <a:pt x="760" y="71"/>
                  </a:lnTo>
                  <a:lnTo>
                    <a:pt x="750" y="71"/>
                  </a:lnTo>
                  <a:lnTo>
                    <a:pt x="750" y="59"/>
                  </a:lnTo>
                  <a:lnTo>
                    <a:pt x="753" y="56"/>
                  </a:lnTo>
                  <a:lnTo>
                    <a:pt x="760" y="47"/>
                  </a:lnTo>
                  <a:lnTo>
                    <a:pt x="750" y="42"/>
                  </a:lnTo>
                  <a:lnTo>
                    <a:pt x="729" y="56"/>
                  </a:lnTo>
                  <a:lnTo>
                    <a:pt x="734" y="45"/>
                  </a:lnTo>
                  <a:lnTo>
                    <a:pt x="729" y="40"/>
                  </a:lnTo>
                  <a:lnTo>
                    <a:pt x="741" y="37"/>
                  </a:lnTo>
                  <a:lnTo>
                    <a:pt x="734" y="35"/>
                  </a:lnTo>
                  <a:lnTo>
                    <a:pt x="722" y="35"/>
                  </a:lnTo>
                  <a:lnTo>
                    <a:pt x="719" y="33"/>
                  </a:lnTo>
                  <a:lnTo>
                    <a:pt x="729" y="28"/>
                  </a:lnTo>
                  <a:lnTo>
                    <a:pt x="729" y="26"/>
                  </a:lnTo>
                  <a:lnTo>
                    <a:pt x="736" y="26"/>
                  </a:lnTo>
                  <a:lnTo>
                    <a:pt x="731" y="16"/>
                  </a:lnTo>
                  <a:lnTo>
                    <a:pt x="734" y="9"/>
                  </a:lnTo>
                  <a:lnTo>
                    <a:pt x="729" y="4"/>
                  </a:lnTo>
                  <a:lnTo>
                    <a:pt x="724" y="4"/>
                  </a:lnTo>
                  <a:lnTo>
                    <a:pt x="727" y="0"/>
                  </a:lnTo>
                  <a:lnTo>
                    <a:pt x="717" y="4"/>
                  </a:lnTo>
                  <a:lnTo>
                    <a:pt x="724" y="4"/>
                  </a:lnTo>
                  <a:lnTo>
                    <a:pt x="705" y="7"/>
                  </a:lnTo>
                  <a:lnTo>
                    <a:pt x="708" y="9"/>
                  </a:lnTo>
                  <a:lnTo>
                    <a:pt x="696" y="11"/>
                  </a:lnTo>
                  <a:lnTo>
                    <a:pt x="691" y="21"/>
                  </a:lnTo>
                  <a:lnTo>
                    <a:pt x="693" y="21"/>
                  </a:lnTo>
                  <a:lnTo>
                    <a:pt x="684" y="23"/>
                  </a:lnTo>
                  <a:lnTo>
                    <a:pt x="679" y="33"/>
                  </a:lnTo>
                  <a:lnTo>
                    <a:pt x="705" y="40"/>
                  </a:lnTo>
                  <a:lnTo>
                    <a:pt x="698" y="40"/>
                  </a:lnTo>
                  <a:lnTo>
                    <a:pt x="701" y="40"/>
                  </a:lnTo>
                  <a:lnTo>
                    <a:pt x="693" y="45"/>
                  </a:lnTo>
                  <a:lnTo>
                    <a:pt x="686" y="49"/>
                  </a:lnTo>
                  <a:lnTo>
                    <a:pt x="698" y="45"/>
                  </a:lnTo>
                  <a:lnTo>
                    <a:pt x="693" y="52"/>
                  </a:lnTo>
                  <a:lnTo>
                    <a:pt x="670" y="59"/>
                  </a:lnTo>
                  <a:lnTo>
                    <a:pt x="658" y="71"/>
                  </a:lnTo>
                  <a:lnTo>
                    <a:pt x="653" y="75"/>
                  </a:lnTo>
                  <a:lnTo>
                    <a:pt x="644" y="75"/>
                  </a:lnTo>
                  <a:lnTo>
                    <a:pt x="646" y="80"/>
                  </a:lnTo>
                  <a:lnTo>
                    <a:pt x="644" y="75"/>
                  </a:lnTo>
                  <a:lnTo>
                    <a:pt x="646" y="75"/>
                  </a:lnTo>
                  <a:lnTo>
                    <a:pt x="656" y="75"/>
                  </a:lnTo>
                  <a:lnTo>
                    <a:pt x="651" y="73"/>
                  </a:lnTo>
                  <a:lnTo>
                    <a:pt x="656" y="71"/>
                  </a:lnTo>
                  <a:lnTo>
                    <a:pt x="646" y="71"/>
                  </a:lnTo>
                  <a:lnTo>
                    <a:pt x="663" y="56"/>
                  </a:lnTo>
                  <a:lnTo>
                    <a:pt x="653" y="59"/>
                  </a:lnTo>
                  <a:lnTo>
                    <a:pt x="656" y="56"/>
                  </a:lnTo>
                  <a:lnTo>
                    <a:pt x="644" y="54"/>
                  </a:lnTo>
                  <a:lnTo>
                    <a:pt x="632" y="56"/>
                  </a:lnTo>
                  <a:lnTo>
                    <a:pt x="634" y="61"/>
                  </a:lnTo>
                  <a:lnTo>
                    <a:pt x="644" y="63"/>
                  </a:lnTo>
                  <a:lnTo>
                    <a:pt x="632" y="63"/>
                  </a:lnTo>
                  <a:lnTo>
                    <a:pt x="627" y="59"/>
                  </a:lnTo>
                  <a:lnTo>
                    <a:pt x="622" y="63"/>
                  </a:lnTo>
                  <a:lnTo>
                    <a:pt x="601" y="63"/>
                  </a:lnTo>
                  <a:lnTo>
                    <a:pt x="578" y="63"/>
                  </a:lnTo>
                  <a:lnTo>
                    <a:pt x="570" y="59"/>
                  </a:lnTo>
                  <a:lnTo>
                    <a:pt x="561" y="59"/>
                  </a:lnTo>
                  <a:lnTo>
                    <a:pt x="556" y="52"/>
                  </a:lnTo>
                  <a:lnTo>
                    <a:pt x="554" y="45"/>
                  </a:lnTo>
                  <a:lnTo>
                    <a:pt x="516" y="56"/>
                  </a:lnTo>
                  <a:lnTo>
                    <a:pt x="525" y="56"/>
                  </a:lnTo>
                  <a:lnTo>
                    <a:pt x="542" y="54"/>
                  </a:lnTo>
                  <a:lnTo>
                    <a:pt x="554" y="52"/>
                  </a:lnTo>
                  <a:lnTo>
                    <a:pt x="533" y="59"/>
                  </a:lnTo>
                  <a:lnTo>
                    <a:pt x="521" y="59"/>
                  </a:lnTo>
                  <a:lnTo>
                    <a:pt x="514" y="78"/>
                  </a:lnTo>
                  <a:lnTo>
                    <a:pt x="509" y="75"/>
                  </a:lnTo>
                  <a:lnTo>
                    <a:pt x="504" y="85"/>
                  </a:lnTo>
                  <a:lnTo>
                    <a:pt x="502" y="73"/>
                  </a:lnTo>
                  <a:lnTo>
                    <a:pt x="509" y="73"/>
                  </a:lnTo>
                  <a:lnTo>
                    <a:pt x="507" y="66"/>
                  </a:lnTo>
                  <a:lnTo>
                    <a:pt x="502" y="68"/>
                  </a:lnTo>
                  <a:lnTo>
                    <a:pt x="502" y="63"/>
                  </a:lnTo>
                  <a:lnTo>
                    <a:pt x="492" y="61"/>
                  </a:lnTo>
                  <a:lnTo>
                    <a:pt x="447" y="63"/>
                  </a:lnTo>
                  <a:lnTo>
                    <a:pt x="431" y="61"/>
                  </a:lnTo>
                  <a:lnTo>
                    <a:pt x="450" y="56"/>
                  </a:lnTo>
                  <a:lnTo>
                    <a:pt x="455" y="54"/>
                  </a:lnTo>
                  <a:lnTo>
                    <a:pt x="443" y="45"/>
                  </a:lnTo>
                  <a:lnTo>
                    <a:pt x="436" y="47"/>
                  </a:lnTo>
                  <a:lnTo>
                    <a:pt x="405" y="40"/>
                  </a:lnTo>
                  <a:lnTo>
                    <a:pt x="374" y="33"/>
                  </a:lnTo>
                  <a:lnTo>
                    <a:pt x="360" y="40"/>
                  </a:lnTo>
                  <a:lnTo>
                    <a:pt x="353" y="37"/>
                  </a:lnTo>
                  <a:lnTo>
                    <a:pt x="360" y="35"/>
                  </a:lnTo>
                  <a:lnTo>
                    <a:pt x="362" y="28"/>
                  </a:lnTo>
                  <a:lnTo>
                    <a:pt x="358" y="30"/>
                  </a:lnTo>
                  <a:lnTo>
                    <a:pt x="350" y="33"/>
                  </a:lnTo>
                  <a:lnTo>
                    <a:pt x="343" y="35"/>
                  </a:lnTo>
                  <a:lnTo>
                    <a:pt x="339" y="40"/>
                  </a:lnTo>
                  <a:lnTo>
                    <a:pt x="334" y="28"/>
                  </a:lnTo>
                  <a:lnTo>
                    <a:pt x="329" y="21"/>
                  </a:lnTo>
                  <a:lnTo>
                    <a:pt x="331" y="26"/>
                  </a:lnTo>
                  <a:lnTo>
                    <a:pt x="305" y="33"/>
                  </a:lnTo>
                  <a:lnTo>
                    <a:pt x="308" y="33"/>
                  </a:lnTo>
                  <a:lnTo>
                    <a:pt x="279" y="35"/>
                  </a:lnTo>
                  <a:lnTo>
                    <a:pt x="308" y="28"/>
                  </a:lnTo>
                  <a:lnTo>
                    <a:pt x="289" y="28"/>
                  </a:lnTo>
                  <a:lnTo>
                    <a:pt x="258" y="35"/>
                  </a:lnTo>
                  <a:lnTo>
                    <a:pt x="230" y="45"/>
                  </a:lnTo>
                  <a:lnTo>
                    <a:pt x="225" y="49"/>
                  </a:lnTo>
                  <a:lnTo>
                    <a:pt x="216" y="47"/>
                  </a:lnTo>
                  <a:lnTo>
                    <a:pt x="213" y="49"/>
                  </a:lnTo>
                  <a:lnTo>
                    <a:pt x="190" y="42"/>
                  </a:lnTo>
                  <a:lnTo>
                    <a:pt x="168" y="35"/>
                  </a:lnTo>
                  <a:lnTo>
                    <a:pt x="147" y="52"/>
                  </a:lnTo>
                  <a:lnTo>
                    <a:pt x="126" y="71"/>
                  </a:lnTo>
                  <a:lnTo>
                    <a:pt x="102" y="87"/>
                  </a:lnTo>
                  <a:lnTo>
                    <a:pt x="83" y="106"/>
                  </a:lnTo>
                  <a:lnTo>
                    <a:pt x="62" y="125"/>
                  </a:lnTo>
                  <a:lnTo>
                    <a:pt x="41" y="144"/>
                  </a:lnTo>
                  <a:lnTo>
                    <a:pt x="22" y="163"/>
                  </a:lnTo>
                  <a:lnTo>
                    <a:pt x="0" y="182"/>
                  </a:lnTo>
                  <a:lnTo>
                    <a:pt x="26" y="182"/>
                  </a:lnTo>
                  <a:lnTo>
                    <a:pt x="19" y="186"/>
                  </a:lnTo>
                  <a:lnTo>
                    <a:pt x="24" y="189"/>
                  </a:lnTo>
                  <a:lnTo>
                    <a:pt x="24" y="205"/>
                  </a:lnTo>
                  <a:lnTo>
                    <a:pt x="36" y="201"/>
                  </a:lnTo>
                  <a:lnTo>
                    <a:pt x="43" y="193"/>
                  </a:lnTo>
                  <a:lnTo>
                    <a:pt x="64" y="189"/>
                  </a:lnTo>
                  <a:lnTo>
                    <a:pt x="67" y="208"/>
                  </a:lnTo>
                  <a:lnTo>
                    <a:pt x="64" y="222"/>
                  </a:lnTo>
                  <a:lnTo>
                    <a:pt x="59" y="238"/>
                  </a:lnTo>
                  <a:lnTo>
                    <a:pt x="67" y="245"/>
                  </a:lnTo>
                  <a:lnTo>
                    <a:pt x="74" y="253"/>
                  </a:lnTo>
                  <a:lnTo>
                    <a:pt x="59" y="269"/>
                  </a:lnTo>
                  <a:lnTo>
                    <a:pt x="71" y="260"/>
                  </a:lnTo>
                  <a:lnTo>
                    <a:pt x="71" y="262"/>
                  </a:lnTo>
                  <a:lnTo>
                    <a:pt x="59" y="269"/>
                  </a:lnTo>
                  <a:lnTo>
                    <a:pt x="62" y="269"/>
                  </a:lnTo>
                  <a:lnTo>
                    <a:pt x="55" y="276"/>
                  </a:lnTo>
                  <a:lnTo>
                    <a:pt x="50" y="276"/>
                  </a:lnTo>
                  <a:lnTo>
                    <a:pt x="52" y="281"/>
                  </a:lnTo>
                  <a:lnTo>
                    <a:pt x="48" y="276"/>
                  </a:lnTo>
                  <a:lnTo>
                    <a:pt x="48" y="283"/>
                  </a:lnTo>
                  <a:lnTo>
                    <a:pt x="55" y="283"/>
                  </a:lnTo>
                  <a:lnTo>
                    <a:pt x="50" y="283"/>
                  </a:lnTo>
                  <a:lnTo>
                    <a:pt x="50" y="288"/>
                  </a:lnTo>
                  <a:lnTo>
                    <a:pt x="45" y="283"/>
                  </a:lnTo>
                  <a:lnTo>
                    <a:pt x="48" y="295"/>
                  </a:lnTo>
                  <a:lnTo>
                    <a:pt x="64" y="286"/>
                  </a:lnTo>
                  <a:lnTo>
                    <a:pt x="59" y="295"/>
                  </a:lnTo>
                  <a:lnTo>
                    <a:pt x="64" y="297"/>
                  </a:lnTo>
                  <a:lnTo>
                    <a:pt x="55" y="295"/>
                  </a:lnTo>
                  <a:lnTo>
                    <a:pt x="52" y="307"/>
                  </a:lnTo>
                  <a:lnTo>
                    <a:pt x="55" y="305"/>
                  </a:lnTo>
                  <a:lnTo>
                    <a:pt x="45" y="316"/>
                  </a:lnTo>
                  <a:lnTo>
                    <a:pt x="52" y="312"/>
                  </a:lnTo>
                  <a:lnTo>
                    <a:pt x="52" y="316"/>
                  </a:lnTo>
                  <a:lnTo>
                    <a:pt x="71" y="307"/>
                  </a:lnTo>
                  <a:lnTo>
                    <a:pt x="64" y="316"/>
                  </a:lnTo>
                  <a:lnTo>
                    <a:pt x="64" y="321"/>
                  </a:lnTo>
                  <a:lnTo>
                    <a:pt x="62" y="316"/>
                  </a:lnTo>
                  <a:lnTo>
                    <a:pt x="45" y="323"/>
                  </a:lnTo>
                  <a:lnTo>
                    <a:pt x="48" y="328"/>
                  </a:lnTo>
                  <a:lnTo>
                    <a:pt x="52" y="323"/>
                  </a:lnTo>
                  <a:lnTo>
                    <a:pt x="59" y="326"/>
                  </a:lnTo>
                  <a:lnTo>
                    <a:pt x="43" y="331"/>
                  </a:lnTo>
                  <a:lnTo>
                    <a:pt x="41" y="331"/>
                  </a:lnTo>
                  <a:lnTo>
                    <a:pt x="48" y="333"/>
                  </a:lnTo>
                  <a:lnTo>
                    <a:pt x="38" y="335"/>
                  </a:lnTo>
                  <a:lnTo>
                    <a:pt x="50" y="340"/>
                  </a:lnTo>
                  <a:lnTo>
                    <a:pt x="52" y="338"/>
                  </a:lnTo>
                  <a:lnTo>
                    <a:pt x="57" y="340"/>
                  </a:lnTo>
                  <a:lnTo>
                    <a:pt x="52" y="340"/>
                  </a:lnTo>
                  <a:lnTo>
                    <a:pt x="57" y="340"/>
                  </a:lnTo>
                  <a:lnTo>
                    <a:pt x="52" y="342"/>
                  </a:lnTo>
                  <a:lnTo>
                    <a:pt x="64" y="340"/>
                  </a:lnTo>
                  <a:lnTo>
                    <a:pt x="67" y="335"/>
                  </a:lnTo>
                  <a:lnTo>
                    <a:pt x="59" y="342"/>
                  </a:lnTo>
                  <a:lnTo>
                    <a:pt x="55" y="342"/>
                  </a:lnTo>
                  <a:lnTo>
                    <a:pt x="52" y="347"/>
                  </a:lnTo>
                  <a:lnTo>
                    <a:pt x="64" y="342"/>
                  </a:lnTo>
                  <a:lnTo>
                    <a:pt x="64" y="347"/>
                  </a:lnTo>
                  <a:lnTo>
                    <a:pt x="71" y="340"/>
                  </a:lnTo>
                  <a:lnTo>
                    <a:pt x="67" y="349"/>
                  </a:lnTo>
                  <a:lnTo>
                    <a:pt x="76" y="347"/>
                  </a:lnTo>
                  <a:lnTo>
                    <a:pt x="64" y="354"/>
                  </a:lnTo>
                  <a:lnTo>
                    <a:pt x="71" y="359"/>
                  </a:lnTo>
                  <a:lnTo>
                    <a:pt x="78" y="352"/>
                  </a:lnTo>
                  <a:lnTo>
                    <a:pt x="74" y="361"/>
                  </a:lnTo>
                  <a:lnTo>
                    <a:pt x="76" y="361"/>
                  </a:lnTo>
                  <a:lnTo>
                    <a:pt x="69" y="361"/>
                  </a:lnTo>
                  <a:lnTo>
                    <a:pt x="76" y="364"/>
                  </a:lnTo>
                  <a:lnTo>
                    <a:pt x="81" y="361"/>
                  </a:lnTo>
                  <a:lnTo>
                    <a:pt x="76" y="366"/>
                  </a:lnTo>
                  <a:lnTo>
                    <a:pt x="81" y="366"/>
                  </a:lnTo>
                  <a:lnTo>
                    <a:pt x="76" y="371"/>
                  </a:lnTo>
                  <a:lnTo>
                    <a:pt x="81" y="371"/>
                  </a:lnTo>
                  <a:lnTo>
                    <a:pt x="104" y="371"/>
                  </a:lnTo>
                  <a:lnTo>
                    <a:pt x="128" y="371"/>
                  </a:lnTo>
                  <a:lnTo>
                    <a:pt x="152" y="371"/>
                  </a:lnTo>
                  <a:lnTo>
                    <a:pt x="175" y="371"/>
                  </a:lnTo>
                  <a:lnTo>
                    <a:pt x="199" y="371"/>
                  </a:lnTo>
                  <a:lnTo>
                    <a:pt x="223" y="371"/>
                  </a:lnTo>
                  <a:lnTo>
                    <a:pt x="246" y="371"/>
                  </a:lnTo>
                  <a:lnTo>
                    <a:pt x="270" y="371"/>
                  </a:lnTo>
                  <a:lnTo>
                    <a:pt x="294" y="371"/>
                  </a:lnTo>
                  <a:lnTo>
                    <a:pt x="320" y="371"/>
                  </a:lnTo>
                  <a:lnTo>
                    <a:pt x="343" y="371"/>
                  </a:lnTo>
                  <a:lnTo>
                    <a:pt x="367" y="371"/>
                  </a:lnTo>
                  <a:lnTo>
                    <a:pt x="391" y="371"/>
                  </a:lnTo>
                  <a:lnTo>
                    <a:pt x="414" y="371"/>
                  </a:lnTo>
                  <a:lnTo>
                    <a:pt x="438" y="371"/>
                  </a:lnTo>
                  <a:lnTo>
                    <a:pt x="462" y="371"/>
                  </a:lnTo>
                  <a:lnTo>
                    <a:pt x="466" y="366"/>
                  </a:lnTo>
                  <a:lnTo>
                    <a:pt x="466" y="375"/>
                  </a:lnTo>
                  <a:lnTo>
                    <a:pt x="481" y="378"/>
                  </a:lnTo>
                  <a:lnTo>
                    <a:pt x="502" y="387"/>
                  </a:lnTo>
                  <a:lnTo>
                    <a:pt x="514" y="385"/>
                  </a:lnTo>
                  <a:lnTo>
                    <a:pt x="525" y="390"/>
                  </a:lnTo>
                  <a:lnTo>
                    <a:pt x="544" y="385"/>
                  </a:lnTo>
                  <a:lnTo>
                    <a:pt x="556" y="392"/>
                  </a:lnTo>
                  <a:lnTo>
                    <a:pt x="568" y="399"/>
                  </a:lnTo>
                  <a:lnTo>
                    <a:pt x="580" y="409"/>
                  </a:lnTo>
                  <a:lnTo>
                    <a:pt x="592" y="416"/>
                  </a:lnTo>
                  <a:lnTo>
                    <a:pt x="592" y="423"/>
                  </a:lnTo>
                  <a:lnTo>
                    <a:pt x="599" y="423"/>
                  </a:lnTo>
                  <a:lnTo>
                    <a:pt x="596" y="427"/>
                  </a:lnTo>
                  <a:lnTo>
                    <a:pt x="608" y="435"/>
                  </a:lnTo>
                  <a:lnTo>
                    <a:pt x="604" y="451"/>
                  </a:lnTo>
                  <a:lnTo>
                    <a:pt x="601" y="465"/>
                  </a:lnTo>
                  <a:lnTo>
                    <a:pt x="594" y="477"/>
                  </a:lnTo>
                  <a:lnTo>
                    <a:pt x="575" y="494"/>
                  </a:lnTo>
                  <a:lnTo>
                    <a:pt x="580" y="501"/>
                  </a:lnTo>
                  <a:lnTo>
                    <a:pt x="596" y="496"/>
                  </a:lnTo>
                  <a:lnTo>
                    <a:pt x="611" y="489"/>
                  </a:lnTo>
                  <a:lnTo>
                    <a:pt x="627" y="484"/>
                  </a:lnTo>
                  <a:lnTo>
                    <a:pt x="641" y="480"/>
                  </a:lnTo>
                  <a:lnTo>
                    <a:pt x="644" y="470"/>
                  </a:lnTo>
                  <a:lnTo>
                    <a:pt x="660" y="468"/>
                  </a:lnTo>
                  <a:lnTo>
                    <a:pt x="679" y="465"/>
                  </a:lnTo>
                  <a:lnTo>
                    <a:pt x="693" y="456"/>
                  </a:lnTo>
                  <a:lnTo>
                    <a:pt x="705" y="444"/>
                  </a:lnTo>
                  <a:lnTo>
                    <a:pt x="734" y="442"/>
                  </a:lnTo>
                  <a:lnTo>
                    <a:pt x="762" y="442"/>
                  </a:lnTo>
                  <a:lnTo>
                    <a:pt x="771" y="435"/>
                  </a:lnTo>
                  <a:lnTo>
                    <a:pt x="786" y="425"/>
                  </a:lnTo>
                  <a:lnTo>
                    <a:pt x="797" y="411"/>
                  </a:lnTo>
                  <a:lnTo>
                    <a:pt x="809" y="399"/>
                  </a:lnTo>
                  <a:lnTo>
                    <a:pt x="809" y="401"/>
                  </a:lnTo>
                  <a:lnTo>
                    <a:pt x="816" y="401"/>
                  </a:lnTo>
                  <a:lnTo>
                    <a:pt x="826" y="406"/>
                  </a:lnTo>
                  <a:lnTo>
                    <a:pt x="821" y="427"/>
                  </a:lnTo>
                  <a:lnTo>
                    <a:pt x="824" y="437"/>
                  </a:lnTo>
                  <a:lnTo>
                    <a:pt x="828" y="442"/>
                  </a:lnTo>
                  <a:lnTo>
                    <a:pt x="840" y="435"/>
                  </a:lnTo>
                  <a:lnTo>
                    <a:pt x="840" y="437"/>
                  </a:lnTo>
                  <a:lnTo>
                    <a:pt x="859" y="430"/>
                  </a:lnTo>
                  <a:lnTo>
                    <a:pt x="864" y="423"/>
                  </a:lnTo>
                  <a:lnTo>
                    <a:pt x="864" y="425"/>
                  </a:lnTo>
                  <a:lnTo>
                    <a:pt x="868" y="425"/>
                  </a:lnTo>
                  <a:lnTo>
                    <a:pt x="857" y="435"/>
                  </a:lnTo>
                  <a:lnTo>
                    <a:pt x="878" y="435"/>
                  </a:lnTo>
                  <a:lnTo>
                    <a:pt x="866" y="439"/>
                  </a:lnTo>
                  <a:lnTo>
                    <a:pt x="864" y="437"/>
                  </a:lnTo>
                  <a:lnTo>
                    <a:pt x="842" y="446"/>
                  </a:lnTo>
                  <a:lnTo>
                    <a:pt x="847" y="446"/>
                  </a:lnTo>
                  <a:lnTo>
                    <a:pt x="833" y="451"/>
                  </a:lnTo>
                  <a:lnTo>
                    <a:pt x="838" y="449"/>
                  </a:lnTo>
                  <a:lnTo>
                    <a:pt x="833" y="458"/>
                  </a:lnTo>
                  <a:lnTo>
                    <a:pt x="835" y="468"/>
                  </a:lnTo>
                  <a:lnTo>
                    <a:pt x="845" y="465"/>
                  </a:lnTo>
                  <a:lnTo>
                    <a:pt x="864" y="449"/>
                  </a:lnTo>
                  <a:lnTo>
                    <a:pt x="868" y="449"/>
                  </a:lnTo>
                  <a:lnTo>
                    <a:pt x="871" y="446"/>
                  </a:lnTo>
                  <a:lnTo>
                    <a:pt x="873" y="449"/>
                  </a:lnTo>
                  <a:lnTo>
                    <a:pt x="892" y="442"/>
                  </a:lnTo>
                  <a:lnTo>
                    <a:pt x="911" y="437"/>
                  </a:lnTo>
                  <a:lnTo>
                    <a:pt x="904" y="435"/>
                  </a:lnTo>
                  <a:lnTo>
                    <a:pt x="909" y="435"/>
                  </a:lnTo>
                  <a:lnTo>
                    <a:pt x="902" y="425"/>
                  </a:lnTo>
                  <a:lnTo>
                    <a:pt x="894" y="430"/>
                  </a:lnTo>
                  <a:lnTo>
                    <a:pt x="883" y="427"/>
                  </a:lnTo>
                  <a:lnTo>
                    <a:pt x="876" y="423"/>
                  </a:lnTo>
                  <a:lnTo>
                    <a:pt x="868" y="420"/>
                  </a:lnTo>
                  <a:lnTo>
                    <a:pt x="868" y="406"/>
                  </a:lnTo>
                  <a:lnTo>
                    <a:pt x="861" y="406"/>
                  </a:lnTo>
                  <a:lnTo>
                    <a:pt x="871" y="394"/>
                  </a:lnTo>
                  <a:lnTo>
                    <a:pt x="859" y="394"/>
                  </a:lnTo>
                  <a:lnTo>
                    <a:pt x="859" y="392"/>
                  </a:lnTo>
                  <a:lnTo>
                    <a:pt x="847" y="390"/>
                  </a:lnTo>
                  <a:lnTo>
                    <a:pt x="850" y="387"/>
                  </a:lnTo>
                  <a:lnTo>
                    <a:pt x="864" y="387"/>
                  </a:lnTo>
                  <a:lnTo>
                    <a:pt x="883" y="383"/>
                  </a:lnTo>
                  <a:lnTo>
                    <a:pt x="883" y="375"/>
                  </a:lnTo>
                  <a:lnTo>
                    <a:pt x="887" y="375"/>
                  </a:lnTo>
                  <a:lnTo>
                    <a:pt x="887" y="373"/>
                  </a:lnTo>
                  <a:lnTo>
                    <a:pt x="871" y="366"/>
                  </a:lnTo>
                  <a:lnTo>
                    <a:pt x="850" y="373"/>
                  </a:lnTo>
                  <a:lnTo>
                    <a:pt x="828" y="378"/>
                  </a:lnTo>
                  <a:lnTo>
                    <a:pt x="814" y="387"/>
                  </a:lnTo>
                  <a:lnTo>
                    <a:pt x="800" y="399"/>
                  </a:lnTo>
                  <a:lnTo>
                    <a:pt x="779" y="411"/>
                  </a:lnTo>
                  <a:lnTo>
                    <a:pt x="793" y="399"/>
                  </a:lnTo>
                  <a:lnTo>
                    <a:pt x="805" y="387"/>
                  </a:lnTo>
                  <a:lnTo>
                    <a:pt x="790" y="383"/>
                  </a:lnTo>
                  <a:lnTo>
                    <a:pt x="805" y="387"/>
                  </a:lnTo>
                  <a:lnTo>
                    <a:pt x="824" y="373"/>
                  </a:lnTo>
                  <a:lnTo>
                    <a:pt x="845" y="366"/>
                  </a:lnTo>
                  <a:lnTo>
                    <a:pt x="861" y="352"/>
                  </a:lnTo>
                  <a:lnTo>
                    <a:pt x="892" y="352"/>
                  </a:lnTo>
                  <a:lnTo>
                    <a:pt x="923" y="352"/>
                  </a:lnTo>
                  <a:lnTo>
                    <a:pt x="949" y="352"/>
                  </a:lnTo>
                  <a:lnTo>
                    <a:pt x="975" y="335"/>
                  </a:lnTo>
                  <a:lnTo>
                    <a:pt x="999" y="331"/>
                  </a:lnTo>
                  <a:lnTo>
                    <a:pt x="1025" y="316"/>
                  </a:lnTo>
                  <a:lnTo>
                    <a:pt x="1017" y="312"/>
                  </a:lnTo>
                  <a:lnTo>
                    <a:pt x="1022" y="312"/>
                  </a:lnTo>
                  <a:lnTo>
                    <a:pt x="1013" y="309"/>
                  </a:lnTo>
                  <a:lnTo>
                    <a:pt x="1022" y="307"/>
                  </a:lnTo>
                  <a:lnTo>
                    <a:pt x="1025" y="300"/>
                  </a:lnTo>
                  <a:lnTo>
                    <a:pt x="1025" y="295"/>
                  </a:lnTo>
                  <a:lnTo>
                    <a:pt x="1017" y="293"/>
                  </a:lnTo>
                  <a:lnTo>
                    <a:pt x="1010" y="293"/>
                  </a:lnTo>
                  <a:lnTo>
                    <a:pt x="1010" y="283"/>
                  </a:lnTo>
                  <a:lnTo>
                    <a:pt x="999" y="283"/>
                  </a:lnTo>
                  <a:lnTo>
                    <a:pt x="1006" y="283"/>
                  </a:lnTo>
                  <a:lnTo>
                    <a:pt x="982" y="293"/>
                  </a:lnTo>
                  <a:lnTo>
                    <a:pt x="965" y="297"/>
                  </a:lnTo>
                  <a:lnTo>
                    <a:pt x="973" y="295"/>
                  </a:lnTo>
                  <a:lnTo>
                    <a:pt x="965" y="290"/>
                  </a:lnTo>
                  <a:lnTo>
                    <a:pt x="975" y="293"/>
                  </a:lnTo>
                  <a:lnTo>
                    <a:pt x="999" y="283"/>
                  </a:lnTo>
                  <a:lnTo>
                    <a:pt x="982" y="286"/>
                  </a:lnTo>
                  <a:lnTo>
                    <a:pt x="1013" y="276"/>
                  </a:lnTo>
                  <a:lnTo>
                    <a:pt x="994" y="269"/>
                  </a:lnTo>
                  <a:lnTo>
                    <a:pt x="989" y="269"/>
                  </a:lnTo>
                  <a:lnTo>
                    <a:pt x="994" y="264"/>
                  </a:lnTo>
                  <a:lnTo>
                    <a:pt x="982" y="271"/>
                  </a:lnTo>
                  <a:lnTo>
                    <a:pt x="987" y="267"/>
                  </a:lnTo>
                  <a:lnTo>
                    <a:pt x="987" y="264"/>
                  </a:lnTo>
                  <a:lnTo>
                    <a:pt x="980" y="269"/>
                  </a:lnTo>
                  <a:lnTo>
                    <a:pt x="982" y="264"/>
                  </a:lnTo>
                  <a:lnTo>
                    <a:pt x="975" y="269"/>
                  </a:lnTo>
                  <a:lnTo>
                    <a:pt x="977" y="264"/>
                  </a:lnTo>
                  <a:lnTo>
                    <a:pt x="980" y="262"/>
                  </a:lnTo>
                  <a:lnTo>
                    <a:pt x="982" y="257"/>
                  </a:lnTo>
                  <a:lnTo>
                    <a:pt x="977" y="260"/>
                  </a:lnTo>
                  <a:lnTo>
                    <a:pt x="977" y="257"/>
                  </a:lnTo>
                  <a:lnTo>
                    <a:pt x="970" y="250"/>
                  </a:lnTo>
                  <a:lnTo>
                    <a:pt x="963" y="248"/>
                  </a:lnTo>
                  <a:lnTo>
                    <a:pt x="970" y="248"/>
                  </a:lnTo>
                  <a:lnTo>
                    <a:pt x="965" y="245"/>
                  </a:lnTo>
                  <a:lnTo>
                    <a:pt x="970" y="243"/>
                  </a:lnTo>
                  <a:lnTo>
                    <a:pt x="963" y="243"/>
                  </a:lnTo>
                  <a:lnTo>
                    <a:pt x="968" y="243"/>
                  </a:lnTo>
                  <a:lnTo>
                    <a:pt x="963" y="238"/>
                  </a:lnTo>
                  <a:lnTo>
                    <a:pt x="965" y="238"/>
                  </a:lnTo>
                  <a:lnTo>
                    <a:pt x="970" y="241"/>
                  </a:lnTo>
                  <a:lnTo>
                    <a:pt x="977" y="234"/>
                  </a:lnTo>
                  <a:lnTo>
                    <a:pt x="975" y="229"/>
                  </a:lnTo>
                  <a:lnTo>
                    <a:pt x="970" y="227"/>
                  </a:lnTo>
                  <a:lnTo>
                    <a:pt x="975" y="224"/>
                  </a:lnTo>
                  <a:lnTo>
                    <a:pt x="970" y="219"/>
                  </a:lnTo>
                  <a:lnTo>
                    <a:pt x="970" y="217"/>
                  </a:lnTo>
                  <a:lnTo>
                    <a:pt x="963" y="217"/>
                  </a:lnTo>
                  <a:lnTo>
                    <a:pt x="970" y="215"/>
                  </a:lnTo>
                  <a:lnTo>
                    <a:pt x="970" y="210"/>
                  </a:lnTo>
                  <a:lnTo>
                    <a:pt x="958" y="215"/>
                  </a:lnTo>
                  <a:lnTo>
                    <a:pt x="970" y="205"/>
                  </a:lnTo>
                  <a:lnTo>
                    <a:pt x="965" y="203"/>
                  </a:lnTo>
                  <a:lnTo>
                    <a:pt x="963" y="201"/>
                  </a:lnTo>
                  <a:lnTo>
                    <a:pt x="965" y="198"/>
                  </a:lnTo>
                  <a:lnTo>
                    <a:pt x="963" y="196"/>
                  </a:lnTo>
                  <a:lnTo>
                    <a:pt x="961" y="186"/>
                  </a:lnTo>
                  <a:lnTo>
                    <a:pt x="956" y="186"/>
                  </a:lnTo>
                  <a:lnTo>
                    <a:pt x="961" y="182"/>
                  </a:lnTo>
                  <a:lnTo>
                    <a:pt x="951" y="186"/>
                  </a:lnTo>
                  <a:lnTo>
                    <a:pt x="951" y="189"/>
                  </a:lnTo>
                  <a:lnTo>
                    <a:pt x="944" y="189"/>
                  </a:lnTo>
                  <a:lnTo>
                    <a:pt x="947" y="193"/>
                  </a:lnTo>
                  <a:lnTo>
                    <a:pt x="942" y="198"/>
                  </a:lnTo>
                  <a:lnTo>
                    <a:pt x="939" y="201"/>
                  </a:lnTo>
                  <a:lnTo>
                    <a:pt x="930" y="208"/>
                  </a:lnTo>
                  <a:lnTo>
                    <a:pt x="930" y="212"/>
                  </a:lnTo>
                  <a:lnTo>
                    <a:pt x="928" y="205"/>
                  </a:lnTo>
                  <a:lnTo>
                    <a:pt x="913" y="212"/>
                  </a:lnTo>
                  <a:lnTo>
                    <a:pt x="904" y="222"/>
                  </a:lnTo>
                  <a:lnTo>
                    <a:pt x="904" y="215"/>
                  </a:lnTo>
                  <a:lnTo>
                    <a:pt x="899" y="217"/>
                  </a:lnTo>
                  <a:lnTo>
                    <a:pt x="904" y="210"/>
                  </a:lnTo>
                  <a:lnTo>
                    <a:pt x="894" y="219"/>
                  </a:lnTo>
                  <a:lnTo>
                    <a:pt x="880" y="224"/>
                  </a:lnTo>
                  <a:lnTo>
                    <a:pt x="899" y="212"/>
                  </a:lnTo>
                  <a:lnTo>
                    <a:pt x="897" y="205"/>
                  </a:lnTo>
                  <a:lnTo>
                    <a:pt x="880" y="208"/>
                  </a:lnTo>
                  <a:lnTo>
                    <a:pt x="878" y="205"/>
                  </a:lnTo>
                  <a:lnTo>
                    <a:pt x="883" y="203"/>
                  </a:lnTo>
                  <a:lnTo>
                    <a:pt x="887" y="205"/>
                  </a:lnTo>
                  <a:lnTo>
                    <a:pt x="892" y="198"/>
                  </a:lnTo>
                  <a:lnTo>
                    <a:pt x="890" y="193"/>
                  </a:lnTo>
                  <a:lnTo>
                    <a:pt x="894" y="186"/>
                  </a:lnTo>
                  <a:lnTo>
                    <a:pt x="880" y="186"/>
                  </a:lnTo>
                  <a:lnTo>
                    <a:pt x="897" y="184"/>
                  </a:lnTo>
                  <a:lnTo>
                    <a:pt x="899" y="175"/>
                  </a:lnTo>
                  <a:lnTo>
                    <a:pt x="904" y="170"/>
                  </a:lnTo>
                  <a:lnTo>
                    <a:pt x="897" y="172"/>
                  </a:lnTo>
                  <a:lnTo>
                    <a:pt x="880" y="165"/>
                  </a:lnTo>
                  <a:lnTo>
                    <a:pt x="883" y="158"/>
                  </a:lnTo>
                  <a:lnTo>
                    <a:pt x="880" y="160"/>
                  </a:lnTo>
                  <a:lnTo>
                    <a:pt x="876" y="153"/>
                  </a:lnTo>
                  <a:lnTo>
                    <a:pt x="864" y="146"/>
                  </a:lnTo>
                  <a:lnTo>
                    <a:pt x="850" y="151"/>
                  </a:lnTo>
                  <a:lnTo>
                    <a:pt x="835" y="151"/>
                  </a:lnTo>
                  <a:lnTo>
                    <a:pt x="840" y="151"/>
                  </a:lnTo>
                  <a:lnTo>
                    <a:pt x="816" y="146"/>
                  </a:lnTo>
                  <a:lnTo>
                    <a:pt x="805" y="158"/>
                  </a:lnTo>
                  <a:lnTo>
                    <a:pt x="807" y="163"/>
                  </a:lnTo>
                  <a:lnTo>
                    <a:pt x="797" y="175"/>
                  </a:lnTo>
                  <a:lnTo>
                    <a:pt x="802" y="175"/>
                  </a:lnTo>
                  <a:lnTo>
                    <a:pt x="797" y="186"/>
                  </a:lnTo>
                  <a:lnTo>
                    <a:pt x="793" y="193"/>
                  </a:lnTo>
                  <a:lnTo>
                    <a:pt x="788" y="193"/>
                  </a:lnTo>
                  <a:lnTo>
                    <a:pt x="769" y="210"/>
                  </a:lnTo>
                  <a:lnTo>
                    <a:pt x="786" y="224"/>
                  </a:lnTo>
                  <a:lnTo>
                    <a:pt x="776" y="238"/>
                  </a:lnTo>
                  <a:lnTo>
                    <a:pt x="769" y="253"/>
                  </a:lnTo>
                  <a:lnTo>
                    <a:pt x="750" y="262"/>
                  </a:lnTo>
                  <a:lnTo>
                    <a:pt x="729" y="271"/>
                  </a:lnTo>
                  <a:lnTo>
                    <a:pt x="722" y="276"/>
                  </a:lnTo>
                  <a:lnTo>
                    <a:pt x="722" y="288"/>
                  </a:lnTo>
                  <a:lnTo>
                    <a:pt x="717" y="312"/>
                  </a:lnTo>
                  <a:lnTo>
                    <a:pt x="710" y="321"/>
                  </a:lnTo>
                  <a:lnTo>
                    <a:pt x="705" y="328"/>
                  </a:lnTo>
                  <a:lnTo>
                    <a:pt x="703" y="333"/>
                  </a:lnTo>
                  <a:lnTo>
                    <a:pt x="701" y="326"/>
                  </a:lnTo>
                  <a:lnTo>
                    <a:pt x="691" y="335"/>
                  </a:lnTo>
                  <a:lnTo>
                    <a:pt x="691" y="342"/>
                  </a:lnTo>
                  <a:lnTo>
                    <a:pt x="682" y="331"/>
                  </a:lnTo>
                  <a:lnTo>
                    <a:pt x="672" y="338"/>
                  </a:lnTo>
                  <a:lnTo>
                    <a:pt x="682" y="328"/>
                  </a:lnTo>
                  <a:lnTo>
                    <a:pt x="672" y="316"/>
                  </a:lnTo>
                  <a:lnTo>
                    <a:pt x="674" y="312"/>
                  </a:lnTo>
                  <a:lnTo>
                    <a:pt x="674" y="300"/>
                  </a:lnTo>
                  <a:lnTo>
                    <a:pt x="679" y="283"/>
                  </a:lnTo>
                  <a:lnTo>
                    <a:pt x="686" y="267"/>
                  </a:lnTo>
                  <a:lnTo>
                    <a:pt x="670" y="267"/>
                  </a:lnTo>
                  <a:lnTo>
                    <a:pt x="653" y="264"/>
                  </a:lnTo>
                  <a:lnTo>
                    <a:pt x="648" y="269"/>
                  </a:lnTo>
                  <a:lnTo>
                    <a:pt x="656" y="264"/>
                  </a:lnTo>
                  <a:lnTo>
                    <a:pt x="641" y="257"/>
                  </a:lnTo>
                  <a:lnTo>
                    <a:pt x="630" y="253"/>
                  </a:lnTo>
                  <a:lnTo>
                    <a:pt x="615" y="236"/>
                  </a:lnTo>
                  <a:lnTo>
                    <a:pt x="596" y="231"/>
                  </a:lnTo>
                  <a:lnTo>
                    <a:pt x="575" y="236"/>
                  </a:lnTo>
                  <a:lnTo>
                    <a:pt x="573" y="236"/>
                  </a:lnTo>
                  <a:lnTo>
                    <a:pt x="585" y="217"/>
                  </a:lnTo>
                  <a:lnTo>
                    <a:pt x="582" y="208"/>
                  </a:lnTo>
                  <a:lnTo>
                    <a:pt x="568" y="210"/>
                  </a:lnTo>
                  <a:lnTo>
                    <a:pt x="563" y="217"/>
                  </a:lnTo>
                  <a:lnTo>
                    <a:pt x="568" y="208"/>
                  </a:lnTo>
                  <a:lnTo>
                    <a:pt x="568" y="201"/>
                  </a:lnTo>
                  <a:lnTo>
                    <a:pt x="587" y="177"/>
                  </a:lnTo>
                  <a:lnTo>
                    <a:pt x="613" y="158"/>
                  </a:lnTo>
                  <a:lnTo>
                    <a:pt x="615" y="153"/>
                  </a:lnTo>
                  <a:lnTo>
                    <a:pt x="627" y="151"/>
                  </a:lnTo>
                  <a:lnTo>
                    <a:pt x="625" y="149"/>
                  </a:lnTo>
                  <a:lnTo>
                    <a:pt x="632" y="151"/>
                  </a:lnTo>
                  <a:lnTo>
                    <a:pt x="634" y="146"/>
                  </a:lnTo>
                  <a:lnTo>
                    <a:pt x="644" y="144"/>
                  </a:lnTo>
                  <a:lnTo>
                    <a:pt x="644" y="141"/>
                  </a:lnTo>
                  <a:lnTo>
                    <a:pt x="665" y="137"/>
                  </a:lnTo>
                  <a:lnTo>
                    <a:pt x="667" y="132"/>
                  </a:lnTo>
                  <a:lnTo>
                    <a:pt x="651" y="127"/>
                  </a:lnTo>
                  <a:lnTo>
                    <a:pt x="653" y="127"/>
                  </a:lnTo>
                  <a:lnTo>
                    <a:pt x="639" y="125"/>
                  </a:lnTo>
                  <a:lnTo>
                    <a:pt x="639" y="120"/>
                  </a:lnTo>
                  <a:lnTo>
                    <a:pt x="658" y="123"/>
                  </a:lnTo>
                  <a:lnTo>
                    <a:pt x="677" y="127"/>
                  </a:lnTo>
                  <a:lnTo>
                    <a:pt x="682" y="123"/>
                  </a:lnTo>
                  <a:lnTo>
                    <a:pt x="686" y="120"/>
                  </a:lnTo>
                  <a:lnTo>
                    <a:pt x="693" y="123"/>
                  </a:lnTo>
                  <a:lnTo>
                    <a:pt x="693" y="118"/>
                  </a:lnTo>
                  <a:lnTo>
                    <a:pt x="701" y="123"/>
                  </a:lnTo>
                  <a:lnTo>
                    <a:pt x="729" y="106"/>
                  </a:lnTo>
                  <a:lnTo>
                    <a:pt x="731" y="104"/>
                  </a:lnTo>
                  <a:lnTo>
                    <a:pt x="705" y="99"/>
                  </a:lnTo>
                  <a:lnTo>
                    <a:pt x="691" y="92"/>
                  </a:lnTo>
                  <a:lnTo>
                    <a:pt x="719" y="97"/>
                  </a:lnTo>
                  <a:lnTo>
                    <a:pt x="729" y="101"/>
                  </a:lnTo>
                  <a:lnTo>
                    <a:pt x="755" y="87"/>
                  </a:lnTo>
                  <a:close/>
                </a:path>
              </a:pathLst>
            </a:custGeom>
            <a:solidFill>
              <a:srgbClr val="E1E1E1"/>
            </a:solidFill>
            <a:ln w="3175">
              <a:solidFill>
                <a:srgbClr val="000000"/>
              </a:solidFill>
              <a:round/>
              <a:headEnd/>
              <a:tailEnd/>
            </a:ln>
          </p:spPr>
          <p:txBody>
            <a:bodyPr/>
            <a:lstStyle/>
            <a:p>
              <a:endParaRPr lang="en-US"/>
            </a:p>
          </p:txBody>
        </p:sp>
        <p:sp>
          <p:nvSpPr>
            <p:cNvPr id="41369" name="Freeform 4231"/>
            <p:cNvSpPr>
              <a:spLocks/>
            </p:cNvSpPr>
            <p:nvPr/>
          </p:nvSpPr>
          <p:spPr bwMode="auto">
            <a:xfrm>
              <a:off x="1396" y="1076"/>
              <a:ext cx="313" cy="226"/>
            </a:xfrm>
            <a:custGeom>
              <a:avLst/>
              <a:gdLst>
                <a:gd name="T0" fmla="*/ 27578 w 280"/>
                <a:gd name="T1" fmla="*/ 578508 h 182"/>
                <a:gd name="T2" fmla="*/ 26220 w 280"/>
                <a:gd name="T3" fmla="*/ 450106 h 182"/>
                <a:gd name="T4" fmla="*/ 24721 w 280"/>
                <a:gd name="T5" fmla="*/ 450106 h 182"/>
                <a:gd name="T6" fmla="*/ 22115 w 280"/>
                <a:gd name="T7" fmla="*/ 507921 h 182"/>
                <a:gd name="T8" fmla="*/ 22705 w 280"/>
                <a:gd name="T9" fmla="*/ 358201 h 182"/>
                <a:gd name="T10" fmla="*/ 23572 w 280"/>
                <a:gd name="T11" fmla="*/ 324685 h 182"/>
                <a:gd name="T12" fmla="*/ 18060 w 280"/>
                <a:gd name="T13" fmla="*/ 324685 h 182"/>
                <a:gd name="T14" fmla="*/ 17197 w 280"/>
                <a:gd name="T15" fmla="*/ 358201 h 182"/>
                <a:gd name="T16" fmla="*/ 16307 w 280"/>
                <a:gd name="T17" fmla="*/ 324685 h 182"/>
                <a:gd name="T18" fmla="*/ 14635 w 280"/>
                <a:gd name="T19" fmla="*/ 324685 h 182"/>
                <a:gd name="T20" fmla="*/ 12504 w 280"/>
                <a:gd name="T21" fmla="*/ 97702 h 182"/>
                <a:gd name="T22" fmla="*/ 10007 w 280"/>
                <a:gd name="T23" fmla="*/ 150653 h 182"/>
                <a:gd name="T24" fmla="*/ 9312 w 280"/>
                <a:gd name="T25" fmla="*/ 288463 h 182"/>
                <a:gd name="T26" fmla="*/ 8330 w 280"/>
                <a:gd name="T27" fmla="*/ 476180 h 182"/>
                <a:gd name="T28" fmla="*/ 5983 w 280"/>
                <a:gd name="T29" fmla="*/ 358201 h 182"/>
                <a:gd name="T30" fmla="*/ 3284 w 280"/>
                <a:gd name="T31" fmla="*/ 187075 h 182"/>
                <a:gd name="T32" fmla="*/ 720 w 280"/>
                <a:gd name="T33" fmla="*/ 673008 h 182"/>
                <a:gd name="T34" fmla="*/ 4161 w 280"/>
                <a:gd name="T35" fmla="*/ 736078 h 182"/>
                <a:gd name="T36" fmla="*/ 10146 w 280"/>
                <a:gd name="T37" fmla="*/ 736078 h 182"/>
                <a:gd name="T38" fmla="*/ 15335 w 280"/>
                <a:gd name="T39" fmla="*/ 673008 h 182"/>
                <a:gd name="T40" fmla="*/ 17063 w 280"/>
                <a:gd name="T41" fmla="*/ 835713 h 182"/>
                <a:gd name="T42" fmla="*/ 16307 w 280"/>
                <a:gd name="T43" fmla="*/ 1024257 h 182"/>
                <a:gd name="T44" fmla="*/ 20443 w 280"/>
                <a:gd name="T45" fmla="*/ 1024257 h 182"/>
                <a:gd name="T46" fmla="*/ 19526 w 280"/>
                <a:gd name="T47" fmla="*/ 1458659 h 182"/>
                <a:gd name="T48" fmla="*/ 23572 w 280"/>
                <a:gd name="T49" fmla="*/ 1548635 h 182"/>
                <a:gd name="T50" fmla="*/ 18229 w 280"/>
                <a:gd name="T51" fmla="*/ 1478159 h 182"/>
                <a:gd name="T52" fmla="*/ 13050 w 280"/>
                <a:gd name="T53" fmla="*/ 1811302 h 182"/>
                <a:gd name="T54" fmla="*/ 8330 w 280"/>
                <a:gd name="T55" fmla="*/ 1917863 h 182"/>
                <a:gd name="T56" fmla="*/ 13718 w 280"/>
                <a:gd name="T57" fmla="*/ 1917863 h 182"/>
                <a:gd name="T58" fmla="*/ 15625 w 280"/>
                <a:gd name="T59" fmla="*/ 1917863 h 182"/>
                <a:gd name="T60" fmla="*/ 17063 w 280"/>
                <a:gd name="T61" fmla="*/ 2103242 h 182"/>
                <a:gd name="T62" fmla="*/ 19783 w 280"/>
                <a:gd name="T63" fmla="*/ 2332657 h 182"/>
                <a:gd name="T64" fmla="*/ 23572 w 280"/>
                <a:gd name="T65" fmla="*/ 2233595 h 182"/>
                <a:gd name="T66" fmla="*/ 25228 w 280"/>
                <a:gd name="T67" fmla="*/ 2233595 h 182"/>
                <a:gd name="T68" fmla="*/ 27578 w 280"/>
                <a:gd name="T69" fmla="*/ 2332657 h 182"/>
                <a:gd name="T70" fmla="*/ 29003 w 280"/>
                <a:gd name="T71" fmla="*/ 2142429 h 182"/>
                <a:gd name="T72" fmla="*/ 28593 w 280"/>
                <a:gd name="T73" fmla="*/ 1981161 h 182"/>
                <a:gd name="T74" fmla="*/ 27654 w 280"/>
                <a:gd name="T75" fmla="*/ 1878511 h 182"/>
                <a:gd name="T76" fmla="*/ 26767 w 280"/>
                <a:gd name="T77" fmla="*/ 1777213 h 182"/>
                <a:gd name="T78" fmla="*/ 26220 w 280"/>
                <a:gd name="T79" fmla="*/ 1650204 h 182"/>
                <a:gd name="T80" fmla="*/ 27578 w 280"/>
                <a:gd name="T81" fmla="*/ 1579367 h 182"/>
                <a:gd name="T82" fmla="*/ 29003 w 280"/>
                <a:gd name="T83" fmla="*/ 1478159 h 182"/>
                <a:gd name="T84" fmla="*/ 32654 w 280"/>
                <a:gd name="T85" fmla="*/ 1520714 h 182"/>
                <a:gd name="T86" fmla="*/ 30006 w 280"/>
                <a:gd name="T87" fmla="*/ 1708027 h 182"/>
                <a:gd name="T88" fmla="*/ 31716 w 280"/>
                <a:gd name="T89" fmla="*/ 1777213 h 182"/>
                <a:gd name="T90" fmla="*/ 34120 w 280"/>
                <a:gd name="T91" fmla="*/ 1693761 h 182"/>
                <a:gd name="T92" fmla="*/ 35684 w 280"/>
                <a:gd name="T93" fmla="*/ 1579367 h 182"/>
                <a:gd name="T94" fmla="*/ 36809 w 280"/>
                <a:gd name="T95" fmla="*/ 1478159 h 182"/>
                <a:gd name="T96" fmla="*/ 36015 w 280"/>
                <a:gd name="T97" fmla="*/ 1458659 h 182"/>
                <a:gd name="T98" fmla="*/ 34120 w 280"/>
                <a:gd name="T99" fmla="*/ 1425320 h 182"/>
                <a:gd name="T100" fmla="*/ 34120 w 280"/>
                <a:gd name="T101" fmla="*/ 1328925 h 182"/>
                <a:gd name="T102" fmla="*/ 34120 w 280"/>
                <a:gd name="T103" fmla="*/ 1288640 h 182"/>
                <a:gd name="T104" fmla="*/ 32928 w 280"/>
                <a:gd name="T105" fmla="*/ 1174672 h 182"/>
                <a:gd name="T106" fmla="*/ 31922 w 280"/>
                <a:gd name="T107" fmla="*/ 1174672 h 182"/>
                <a:gd name="T108" fmla="*/ 30006 w 280"/>
                <a:gd name="T109" fmla="*/ 1132189 h 182"/>
                <a:gd name="T110" fmla="*/ 29372 w 280"/>
                <a:gd name="T111" fmla="*/ 1024257 h 182"/>
                <a:gd name="T112" fmla="*/ 30275 w 280"/>
                <a:gd name="T113" fmla="*/ 972540 h 182"/>
                <a:gd name="T114" fmla="*/ 30006 w 280"/>
                <a:gd name="T115" fmla="*/ 911763 h 182"/>
                <a:gd name="T116" fmla="*/ 27654 w 280"/>
                <a:gd name="T117" fmla="*/ 835713 h 182"/>
                <a:gd name="T118" fmla="*/ 27578 w 280"/>
                <a:gd name="T119" fmla="*/ 835713 h 182"/>
                <a:gd name="T120" fmla="*/ 29372 w 280"/>
                <a:gd name="T121" fmla="*/ 639587 h 182"/>
                <a:gd name="T122" fmla="*/ 25782 w 280"/>
                <a:gd name="T123" fmla="*/ 736078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0"/>
                <a:gd name="T187" fmla="*/ 0 h 182"/>
                <a:gd name="T188" fmla="*/ 280 w 280"/>
                <a:gd name="T189" fmla="*/ 182 h 1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0" h="182">
                  <a:moveTo>
                    <a:pt x="194" y="47"/>
                  </a:moveTo>
                  <a:lnTo>
                    <a:pt x="192" y="49"/>
                  </a:lnTo>
                  <a:lnTo>
                    <a:pt x="211" y="42"/>
                  </a:lnTo>
                  <a:lnTo>
                    <a:pt x="204" y="42"/>
                  </a:lnTo>
                  <a:lnTo>
                    <a:pt x="190" y="45"/>
                  </a:lnTo>
                  <a:lnTo>
                    <a:pt x="199" y="40"/>
                  </a:lnTo>
                  <a:lnTo>
                    <a:pt x="206" y="37"/>
                  </a:lnTo>
                  <a:lnTo>
                    <a:pt x="194" y="33"/>
                  </a:lnTo>
                  <a:lnTo>
                    <a:pt x="183" y="40"/>
                  </a:lnTo>
                  <a:lnTo>
                    <a:pt x="183" y="35"/>
                  </a:lnTo>
                  <a:lnTo>
                    <a:pt x="176" y="40"/>
                  </a:lnTo>
                  <a:lnTo>
                    <a:pt x="183" y="33"/>
                  </a:lnTo>
                  <a:lnTo>
                    <a:pt x="176" y="35"/>
                  </a:lnTo>
                  <a:lnTo>
                    <a:pt x="180" y="30"/>
                  </a:lnTo>
                  <a:lnTo>
                    <a:pt x="164" y="37"/>
                  </a:lnTo>
                  <a:lnTo>
                    <a:pt x="171" y="33"/>
                  </a:lnTo>
                  <a:lnTo>
                    <a:pt x="166" y="33"/>
                  </a:lnTo>
                  <a:lnTo>
                    <a:pt x="183" y="26"/>
                  </a:lnTo>
                  <a:lnTo>
                    <a:pt x="168" y="26"/>
                  </a:lnTo>
                  <a:lnTo>
                    <a:pt x="161" y="30"/>
                  </a:lnTo>
                  <a:lnTo>
                    <a:pt x="168" y="26"/>
                  </a:lnTo>
                  <a:lnTo>
                    <a:pt x="157" y="28"/>
                  </a:lnTo>
                  <a:lnTo>
                    <a:pt x="176" y="23"/>
                  </a:lnTo>
                  <a:lnTo>
                    <a:pt x="168" y="19"/>
                  </a:lnTo>
                  <a:lnTo>
                    <a:pt x="140" y="19"/>
                  </a:lnTo>
                  <a:lnTo>
                    <a:pt x="150" y="23"/>
                  </a:lnTo>
                  <a:lnTo>
                    <a:pt x="133" y="23"/>
                  </a:lnTo>
                  <a:lnTo>
                    <a:pt x="138" y="30"/>
                  </a:lnTo>
                  <a:lnTo>
                    <a:pt x="128" y="26"/>
                  </a:lnTo>
                  <a:lnTo>
                    <a:pt x="131" y="28"/>
                  </a:lnTo>
                  <a:lnTo>
                    <a:pt x="128" y="26"/>
                  </a:lnTo>
                  <a:lnTo>
                    <a:pt x="128" y="21"/>
                  </a:lnTo>
                  <a:lnTo>
                    <a:pt x="126" y="23"/>
                  </a:lnTo>
                  <a:lnTo>
                    <a:pt x="119" y="23"/>
                  </a:lnTo>
                  <a:lnTo>
                    <a:pt x="121" y="23"/>
                  </a:lnTo>
                  <a:lnTo>
                    <a:pt x="114" y="23"/>
                  </a:lnTo>
                  <a:lnTo>
                    <a:pt x="109" y="26"/>
                  </a:lnTo>
                  <a:lnTo>
                    <a:pt x="112" y="21"/>
                  </a:lnTo>
                  <a:lnTo>
                    <a:pt x="109" y="23"/>
                  </a:lnTo>
                  <a:lnTo>
                    <a:pt x="123" y="14"/>
                  </a:lnTo>
                  <a:lnTo>
                    <a:pt x="121" y="2"/>
                  </a:lnTo>
                  <a:lnTo>
                    <a:pt x="93" y="4"/>
                  </a:lnTo>
                  <a:lnTo>
                    <a:pt x="93" y="7"/>
                  </a:lnTo>
                  <a:lnTo>
                    <a:pt x="83" y="7"/>
                  </a:lnTo>
                  <a:lnTo>
                    <a:pt x="76" y="9"/>
                  </a:lnTo>
                  <a:lnTo>
                    <a:pt x="88" y="11"/>
                  </a:lnTo>
                  <a:lnTo>
                    <a:pt x="74" y="11"/>
                  </a:lnTo>
                  <a:lnTo>
                    <a:pt x="83" y="16"/>
                  </a:lnTo>
                  <a:lnTo>
                    <a:pt x="64" y="14"/>
                  </a:lnTo>
                  <a:lnTo>
                    <a:pt x="64" y="21"/>
                  </a:lnTo>
                  <a:lnTo>
                    <a:pt x="69" y="21"/>
                  </a:lnTo>
                  <a:lnTo>
                    <a:pt x="69" y="26"/>
                  </a:lnTo>
                  <a:lnTo>
                    <a:pt x="57" y="26"/>
                  </a:lnTo>
                  <a:lnTo>
                    <a:pt x="55" y="28"/>
                  </a:lnTo>
                  <a:lnTo>
                    <a:pt x="62" y="35"/>
                  </a:lnTo>
                  <a:lnTo>
                    <a:pt x="50" y="40"/>
                  </a:lnTo>
                  <a:lnTo>
                    <a:pt x="34" y="40"/>
                  </a:lnTo>
                  <a:lnTo>
                    <a:pt x="55" y="35"/>
                  </a:lnTo>
                  <a:lnTo>
                    <a:pt x="45" y="26"/>
                  </a:lnTo>
                  <a:lnTo>
                    <a:pt x="64" y="9"/>
                  </a:lnTo>
                  <a:lnTo>
                    <a:pt x="83" y="0"/>
                  </a:lnTo>
                  <a:lnTo>
                    <a:pt x="45" y="4"/>
                  </a:lnTo>
                  <a:lnTo>
                    <a:pt x="24" y="14"/>
                  </a:lnTo>
                  <a:lnTo>
                    <a:pt x="0" y="35"/>
                  </a:lnTo>
                  <a:lnTo>
                    <a:pt x="26" y="42"/>
                  </a:lnTo>
                  <a:lnTo>
                    <a:pt x="3" y="42"/>
                  </a:lnTo>
                  <a:lnTo>
                    <a:pt x="5" y="49"/>
                  </a:lnTo>
                  <a:lnTo>
                    <a:pt x="17" y="52"/>
                  </a:lnTo>
                  <a:lnTo>
                    <a:pt x="22" y="49"/>
                  </a:lnTo>
                  <a:lnTo>
                    <a:pt x="26" y="49"/>
                  </a:lnTo>
                  <a:lnTo>
                    <a:pt x="31" y="54"/>
                  </a:lnTo>
                  <a:lnTo>
                    <a:pt x="74" y="56"/>
                  </a:lnTo>
                  <a:lnTo>
                    <a:pt x="64" y="52"/>
                  </a:lnTo>
                  <a:lnTo>
                    <a:pt x="83" y="59"/>
                  </a:lnTo>
                  <a:lnTo>
                    <a:pt x="76" y="54"/>
                  </a:lnTo>
                  <a:lnTo>
                    <a:pt x="109" y="56"/>
                  </a:lnTo>
                  <a:lnTo>
                    <a:pt x="107" y="49"/>
                  </a:lnTo>
                  <a:lnTo>
                    <a:pt x="114" y="47"/>
                  </a:lnTo>
                  <a:lnTo>
                    <a:pt x="114" y="49"/>
                  </a:lnTo>
                  <a:lnTo>
                    <a:pt x="123" y="54"/>
                  </a:lnTo>
                  <a:lnTo>
                    <a:pt x="119" y="59"/>
                  </a:lnTo>
                  <a:lnTo>
                    <a:pt x="128" y="59"/>
                  </a:lnTo>
                  <a:lnTo>
                    <a:pt x="126" y="61"/>
                  </a:lnTo>
                  <a:lnTo>
                    <a:pt x="131" y="61"/>
                  </a:lnTo>
                  <a:lnTo>
                    <a:pt x="133" y="71"/>
                  </a:lnTo>
                  <a:lnTo>
                    <a:pt x="123" y="73"/>
                  </a:lnTo>
                  <a:lnTo>
                    <a:pt x="121" y="75"/>
                  </a:lnTo>
                  <a:lnTo>
                    <a:pt x="135" y="71"/>
                  </a:lnTo>
                  <a:lnTo>
                    <a:pt x="142" y="71"/>
                  </a:lnTo>
                  <a:lnTo>
                    <a:pt x="147" y="78"/>
                  </a:lnTo>
                  <a:lnTo>
                    <a:pt x="152" y="75"/>
                  </a:lnTo>
                  <a:lnTo>
                    <a:pt x="150" y="82"/>
                  </a:lnTo>
                  <a:lnTo>
                    <a:pt x="157" y="82"/>
                  </a:lnTo>
                  <a:lnTo>
                    <a:pt x="154" y="99"/>
                  </a:lnTo>
                  <a:lnTo>
                    <a:pt x="145" y="106"/>
                  </a:lnTo>
                  <a:lnTo>
                    <a:pt x="161" y="106"/>
                  </a:lnTo>
                  <a:lnTo>
                    <a:pt x="168" y="101"/>
                  </a:lnTo>
                  <a:lnTo>
                    <a:pt x="183" y="108"/>
                  </a:lnTo>
                  <a:lnTo>
                    <a:pt x="176" y="113"/>
                  </a:lnTo>
                  <a:lnTo>
                    <a:pt x="164" y="113"/>
                  </a:lnTo>
                  <a:lnTo>
                    <a:pt x="157" y="115"/>
                  </a:lnTo>
                  <a:lnTo>
                    <a:pt x="161" y="108"/>
                  </a:lnTo>
                  <a:lnTo>
                    <a:pt x="135" y="108"/>
                  </a:lnTo>
                  <a:lnTo>
                    <a:pt x="121" y="115"/>
                  </a:lnTo>
                  <a:lnTo>
                    <a:pt x="123" y="125"/>
                  </a:lnTo>
                  <a:lnTo>
                    <a:pt x="95" y="130"/>
                  </a:lnTo>
                  <a:lnTo>
                    <a:pt x="97" y="132"/>
                  </a:lnTo>
                  <a:lnTo>
                    <a:pt x="95" y="134"/>
                  </a:lnTo>
                  <a:lnTo>
                    <a:pt x="95" y="130"/>
                  </a:lnTo>
                  <a:lnTo>
                    <a:pt x="76" y="127"/>
                  </a:lnTo>
                  <a:lnTo>
                    <a:pt x="62" y="139"/>
                  </a:lnTo>
                  <a:lnTo>
                    <a:pt x="74" y="144"/>
                  </a:lnTo>
                  <a:lnTo>
                    <a:pt x="88" y="141"/>
                  </a:lnTo>
                  <a:lnTo>
                    <a:pt x="93" y="139"/>
                  </a:lnTo>
                  <a:lnTo>
                    <a:pt x="102" y="139"/>
                  </a:lnTo>
                  <a:lnTo>
                    <a:pt x="105" y="132"/>
                  </a:lnTo>
                  <a:lnTo>
                    <a:pt x="109" y="137"/>
                  </a:lnTo>
                  <a:lnTo>
                    <a:pt x="109" y="141"/>
                  </a:lnTo>
                  <a:lnTo>
                    <a:pt x="116" y="139"/>
                  </a:lnTo>
                  <a:lnTo>
                    <a:pt x="121" y="139"/>
                  </a:lnTo>
                  <a:lnTo>
                    <a:pt x="119" y="144"/>
                  </a:lnTo>
                  <a:lnTo>
                    <a:pt x="126" y="149"/>
                  </a:lnTo>
                  <a:lnTo>
                    <a:pt x="126" y="153"/>
                  </a:lnTo>
                  <a:lnTo>
                    <a:pt x="135" y="156"/>
                  </a:lnTo>
                  <a:lnTo>
                    <a:pt x="126" y="158"/>
                  </a:lnTo>
                  <a:lnTo>
                    <a:pt x="133" y="163"/>
                  </a:lnTo>
                  <a:lnTo>
                    <a:pt x="147" y="170"/>
                  </a:lnTo>
                  <a:lnTo>
                    <a:pt x="166" y="177"/>
                  </a:lnTo>
                  <a:lnTo>
                    <a:pt x="185" y="182"/>
                  </a:lnTo>
                  <a:lnTo>
                    <a:pt x="185" y="175"/>
                  </a:lnTo>
                  <a:lnTo>
                    <a:pt x="176" y="163"/>
                  </a:lnTo>
                  <a:lnTo>
                    <a:pt x="164" y="153"/>
                  </a:lnTo>
                  <a:lnTo>
                    <a:pt x="176" y="158"/>
                  </a:lnTo>
                  <a:lnTo>
                    <a:pt x="180" y="153"/>
                  </a:lnTo>
                  <a:lnTo>
                    <a:pt x="187" y="163"/>
                  </a:lnTo>
                  <a:lnTo>
                    <a:pt x="190" y="160"/>
                  </a:lnTo>
                  <a:lnTo>
                    <a:pt x="192" y="165"/>
                  </a:lnTo>
                  <a:lnTo>
                    <a:pt x="202" y="167"/>
                  </a:lnTo>
                  <a:lnTo>
                    <a:pt x="204" y="170"/>
                  </a:lnTo>
                  <a:lnTo>
                    <a:pt x="204" y="165"/>
                  </a:lnTo>
                  <a:lnTo>
                    <a:pt x="209" y="165"/>
                  </a:lnTo>
                  <a:lnTo>
                    <a:pt x="211" y="153"/>
                  </a:lnTo>
                  <a:lnTo>
                    <a:pt x="216" y="156"/>
                  </a:lnTo>
                  <a:lnTo>
                    <a:pt x="216" y="153"/>
                  </a:lnTo>
                  <a:lnTo>
                    <a:pt x="218" y="149"/>
                  </a:lnTo>
                  <a:lnTo>
                    <a:pt x="213" y="146"/>
                  </a:lnTo>
                  <a:lnTo>
                    <a:pt x="213" y="144"/>
                  </a:lnTo>
                  <a:lnTo>
                    <a:pt x="216" y="141"/>
                  </a:lnTo>
                  <a:lnTo>
                    <a:pt x="211" y="137"/>
                  </a:lnTo>
                  <a:lnTo>
                    <a:pt x="209" y="137"/>
                  </a:lnTo>
                  <a:lnTo>
                    <a:pt x="206" y="137"/>
                  </a:lnTo>
                  <a:lnTo>
                    <a:pt x="204" y="132"/>
                  </a:lnTo>
                  <a:lnTo>
                    <a:pt x="202" y="132"/>
                  </a:lnTo>
                  <a:lnTo>
                    <a:pt x="204" y="130"/>
                  </a:lnTo>
                  <a:lnTo>
                    <a:pt x="199" y="130"/>
                  </a:lnTo>
                  <a:lnTo>
                    <a:pt x="199" y="125"/>
                  </a:lnTo>
                  <a:lnTo>
                    <a:pt x="199" y="120"/>
                  </a:lnTo>
                  <a:lnTo>
                    <a:pt x="192" y="123"/>
                  </a:lnTo>
                  <a:lnTo>
                    <a:pt x="194" y="120"/>
                  </a:lnTo>
                  <a:lnTo>
                    <a:pt x="194" y="118"/>
                  </a:lnTo>
                  <a:lnTo>
                    <a:pt x="192" y="113"/>
                  </a:lnTo>
                  <a:lnTo>
                    <a:pt x="199" y="118"/>
                  </a:lnTo>
                  <a:lnTo>
                    <a:pt x="204" y="115"/>
                  </a:lnTo>
                  <a:lnTo>
                    <a:pt x="204" y="111"/>
                  </a:lnTo>
                  <a:lnTo>
                    <a:pt x="209" y="108"/>
                  </a:lnTo>
                  <a:lnTo>
                    <a:pt x="206" y="108"/>
                  </a:lnTo>
                  <a:lnTo>
                    <a:pt x="216" y="108"/>
                  </a:lnTo>
                  <a:lnTo>
                    <a:pt x="223" y="113"/>
                  </a:lnTo>
                  <a:lnTo>
                    <a:pt x="228" y="113"/>
                  </a:lnTo>
                  <a:lnTo>
                    <a:pt x="218" y="118"/>
                  </a:lnTo>
                  <a:lnTo>
                    <a:pt x="242" y="111"/>
                  </a:lnTo>
                  <a:lnTo>
                    <a:pt x="230" y="118"/>
                  </a:lnTo>
                  <a:lnTo>
                    <a:pt x="223" y="120"/>
                  </a:lnTo>
                  <a:lnTo>
                    <a:pt x="228" y="123"/>
                  </a:lnTo>
                  <a:lnTo>
                    <a:pt x="223" y="125"/>
                  </a:lnTo>
                  <a:lnTo>
                    <a:pt x="230" y="125"/>
                  </a:lnTo>
                  <a:lnTo>
                    <a:pt x="228" y="130"/>
                  </a:lnTo>
                  <a:lnTo>
                    <a:pt x="232" y="127"/>
                  </a:lnTo>
                  <a:lnTo>
                    <a:pt x="235" y="130"/>
                  </a:lnTo>
                  <a:lnTo>
                    <a:pt x="242" y="132"/>
                  </a:lnTo>
                  <a:lnTo>
                    <a:pt x="242" y="125"/>
                  </a:lnTo>
                  <a:lnTo>
                    <a:pt x="246" y="118"/>
                  </a:lnTo>
                  <a:lnTo>
                    <a:pt x="254" y="123"/>
                  </a:lnTo>
                  <a:lnTo>
                    <a:pt x="256" y="118"/>
                  </a:lnTo>
                  <a:lnTo>
                    <a:pt x="261" y="118"/>
                  </a:lnTo>
                  <a:lnTo>
                    <a:pt x="258" y="118"/>
                  </a:lnTo>
                  <a:lnTo>
                    <a:pt x="265" y="115"/>
                  </a:lnTo>
                  <a:lnTo>
                    <a:pt x="261" y="113"/>
                  </a:lnTo>
                  <a:lnTo>
                    <a:pt x="265" y="111"/>
                  </a:lnTo>
                  <a:lnTo>
                    <a:pt x="275" y="111"/>
                  </a:lnTo>
                  <a:lnTo>
                    <a:pt x="275" y="108"/>
                  </a:lnTo>
                  <a:lnTo>
                    <a:pt x="273" y="106"/>
                  </a:lnTo>
                  <a:lnTo>
                    <a:pt x="280" y="106"/>
                  </a:lnTo>
                  <a:lnTo>
                    <a:pt x="270" y="101"/>
                  </a:lnTo>
                  <a:lnTo>
                    <a:pt x="268" y="106"/>
                  </a:lnTo>
                  <a:lnTo>
                    <a:pt x="263" y="106"/>
                  </a:lnTo>
                  <a:lnTo>
                    <a:pt x="263" y="101"/>
                  </a:lnTo>
                  <a:lnTo>
                    <a:pt x="254" y="106"/>
                  </a:lnTo>
                  <a:lnTo>
                    <a:pt x="254" y="104"/>
                  </a:lnTo>
                  <a:lnTo>
                    <a:pt x="261" y="97"/>
                  </a:lnTo>
                  <a:lnTo>
                    <a:pt x="258" y="99"/>
                  </a:lnTo>
                  <a:lnTo>
                    <a:pt x="244" y="99"/>
                  </a:lnTo>
                  <a:lnTo>
                    <a:pt x="254" y="97"/>
                  </a:lnTo>
                  <a:lnTo>
                    <a:pt x="242" y="97"/>
                  </a:lnTo>
                  <a:lnTo>
                    <a:pt x="251" y="97"/>
                  </a:lnTo>
                  <a:lnTo>
                    <a:pt x="244" y="97"/>
                  </a:lnTo>
                  <a:lnTo>
                    <a:pt x="254" y="94"/>
                  </a:lnTo>
                  <a:lnTo>
                    <a:pt x="246" y="89"/>
                  </a:lnTo>
                  <a:lnTo>
                    <a:pt x="244" y="89"/>
                  </a:lnTo>
                  <a:lnTo>
                    <a:pt x="246" y="85"/>
                  </a:lnTo>
                  <a:lnTo>
                    <a:pt x="242" y="89"/>
                  </a:lnTo>
                  <a:lnTo>
                    <a:pt x="239" y="87"/>
                  </a:lnTo>
                  <a:lnTo>
                    <a:pt x="235" y="89"/>
                  </a:lnTo>
                  <a:lnTo>
                    <a:pt x="237" y="85"/>
                  </a:lnTo>
                  <a:lnTo>
                    <a:pt x="230" y="89"/>
                  </a:lnTo>
                  <a:lnTo>
                    <a:pt x="235" y="85"/>
                  </a:lnTo>
                  <a:lnTo>
                    <a:pt x="228" y="85"/>
                  </a:lnTo>
                  <a:lnTo>
                    <a:pt x="223" y="82"/>
                  </a:lnTo>
                  <a:lnTo>
                    <a:pt x="216" y="82"/>
                  </a:lnTo>
                  <a:lnTo>
                    <a:pt x="228" y="80"/>
                  </a:lnTo>
                  <a:lnTo>
                    <a:pt x="209" y="78"/>
                  </a:lnTo>
                  <a:lnTo>
                    <a:pt x="218" y="75"/>
                  </a:lnTo>
                  <a:lnTo>
                    <a:pt x="209" y="73"/>
                  </a:lnTo>
                  <a:lnTo>
                    <a:pt x="223" y="73"/>
                  </a:lnTo>
                  <a:lnTo>
                    <a:pt x="218" y="73"/>
                  </a:lnTo>
                  <a:lnTo>
                    <a:pt x="225" y="71"/>
                  </a:lnTo>
                  <a:lnTo>
                    <a:pt x="211" y="71"/>
                  </a:lnTo>
                  <a:lnTo>
                    <a:pt x="218" y="68"/>
                  </a:lnTo>
                  <a:lnTo>
                    <a:pt x="211" y="68"/>
                  </a:lnTo>
                  <a:lnTo>
                    <a:pt x="223" y="66"/>
                  </a:lnTo>
                  <a:lnTo>
                    <a:pt x="213" y="66"/>
                  </a:lnTo>
                  <a:lnTo>
                    <a:pt x="239" y="68"/>
                  </a:lnTo>
                  <a:lnTo>
                    <a:pt x="218" y="61"/>
                  </a:lnTo>
                  <a:lnTo>
                    <a:pt x="206" y="61"/>
                  </a:lnTo>
                  <a:lnTo>
                    <a:pt x="239" y="59"/>
                  </a:lnTo>
                  <a:lnTo>
                    <a:pt x="232" y="49"/>
                  </a:lnTo>
                  <a:lnTo>
                    <a:pt x="213" y="59"/>
                  </a:lnTo>
                  <a:lnTo>
                    <a:pt x="204" y="61"/>
                  </a:lnTo>
                  <a:lnTo>
                    <a:pt x="225" y="52"/>
                  </a:lnTo>
                  <a:lnTo>
                    <a:pt x="206" y="56"/>
                  </a:lnTo>
                  <a:lnTo>
                    <a:pt x="232" y="47"/>
                  </a:lnTo>
                  <a:lnTo>
                    <a:pt x="218" y="47"/>
                  </a:lnTo>
                  <a:lnTo>
                    <a:pt x="211" y="47"/>
                  </a:lnTo>
                  <a:lnTo>
                    <a:pt x="218" y="42"/>
                  </a:lnTo>
                  <a:lnTo>
                    <a:pt x="202" y="47"/>
                  </a:lnTo>
                  <a:lnTo>
                    <a:pt x="192" y="54"/>
                  </a:lnTo>
                  <a:lnTo>
                    <a:pt x="194" y="47"/>
                  </a:lnTo>
                  <a:close/>
                </a:path>
              </a:pathLst>
            </a:custGeom>
            <a:solidFill>
              <a:srgbClr val="E1E1E1"/>
            </a:solidFill>
            <a:ln w="3175">
              <a:solidFill>
                <a:srgbClr val="000000"/>
              </a:solidFill>
              <a:round/>
              <a:headEnd/>
              <a:tailEnd/>
            </a:ln>
          </p:spPr>
          <p:txBody>
            <a:bodyPr/>
            <a:lstStyle/>
            <a:p>
              <a:endParaRPr lang="en-US"/>
            </a:p>
          </p:txBody>
        </p:sp>
        <p:sp>
          <p:nvSpPr>
            <p:cNvPr id="41370" name="Freeform 4232"/>
            <p:cNvSpPr>
              <a:spLocks/>
            </p:cNvSpPr>
            <p:nvPr/>
          </p:nvSpPr>
          <p:spPr bwMode="auto">
            <a:xfrm>
              <a:off x="1489" y="935"/>
              <a:ext cx="382" cy="97"/>
            </a:xfrm>
            <a:custGeom>
              <a:avLst/>
              <a:gdLst>
                <a:gd name="T0" fmla="*/ 12454 w 341"/>
                <a:gd name="T1" fmla="*/ 830569 h 78"/>
                <a:gd name="T2" fmla="*/ 9040 w 341"/>
                <a:gd name="T3" fmla="*/ 932614 h 78"/>
                <a:gd name="T4" fmla="*/ 7508 w 341"/>
                <a:gd name="T5" fmla="*/ 830569 h 78"/>
                <a:gd name="T6" fmla="*/ 9040 w 341"/>
                <a:gd name="T7" fmla="*/ 809375 h 78"/>
                <a:gd name="T8" fmla="*/ 5983 w 341"/>
                <a:gd name="T9" fmla="*/ 728347 h 78"/>
                <a:gd name="T10" fmla="*/ 13806 w 341"/>
                <a:gd name="T11" fmla="*/ 662139 h 78"/>
                <a:gd name="T12" fmla="*/ 10127 w 341"/>
                <a:gd name="T13" fmla="*/ 470152 h 78"/>
                <a:gd name="T14" fmla="*/ 15037 w 341"/>
                <a:gd name="T15" fmla="*/ 470152 h 78"/>
                <a:gd name="T16" fmla="*/ 17313 w 341"/>
                <a:gd name="T17" fmla="*/ 480259 h 78"/>
                <a:gd name="T18" fmla="*/ 15762 w 341"/>
                <a:gd name="T19" fmla="*/ 420841 h 78"/>
                <a:gd name="T20" fmla="*/ 23140 w 341"/>
                <a:gd name="T21" fmla="*/ 304530 h 78"/>
                <a:gd name="T22" fmla="*/ 26567 w 341"/>
                <a:gd name="T23" fmla="*/ 244880 h 78"/>
                <a:gd name="T24" fmla="*/ 19395 w 341"/>
                <a:gd name="T25" fmla="*/ 304530 h 78"/>
                <a:gd name="T26" fmla="*/ 11117 w 341"/>
                <a:gd name="T27" fmla="*/ 347270 h 78"/>
                <a:gd name="T28" fmla="*/ 17867 w 341"/>
                <a:gd name="T29" fmla="*/ 279248 h 78"/>
                <a:gd name="T30" fmla="*/ 10127 w 341"/>
                <a:gd name="T31" fmla="*/ 378710 h 78"/>
                <a:gd name="T32" fmla="*/ 7665 w 341"/>
                <a:gd name="T33" fmla="*/ 304530 h 78"/>
                <a:gd name="T34" fmla="*/ 15037 w 341"/>
                <a:gd name="T35" fmla="*/ 279248 h 78"/>
                <a:gd name="T36" fmla="*/ 7508 w 341"/>
                <a:gd name="T37" fmla="*/ 279248 h 78"/>
                <a:gd name="T38" fmla="*/ 12324 w 341"/>
                <a:gd name="T39" fmla="*/ 196914 h 78"/>
                <a:gd name="T40" fmla="*/ 6245 w 341"/>
                <a:gd name="T41" fmla="*/ 196914 h 78"/>
                <a:gd name="T42" fmla="*/ 14335 w 341"/>
                <a:gd name="T43" fmla="*/ 102387 h 78"/>
                <a:gd name="T44" fmla="*/ 24234 w 341"/>
                <a:gd name="T45" fmla="*/ 180566 h 78"/>
                <a:gd name="T46" fmla="*/ 23140 w 341"/>
                <a:gd name="T47" fmla="*/ 2 h 78"/>
                <a:gd name="T48" fmla="*/ 30610 w 341"/>
                <a:gd name="T49" fmla="*/ 2 h 78"/>
                <a:gd name="T50" fmla="*/ 28676 w 341"/>
                <a:gd name="T51" fmla="*/ 0 h 78"/>
                <a:gd name="T52" fmla="*/ 39555 w 341"/>
                <a:gd name="T53" fmla="*/ 2 h 78"/>
                <a:gd name="T54" fmla="*/ 50428 w 341"/>
                <a:gd name="T55" fmla="*/ 102387 h 78"/>
                <a:gd name="T56" fmla="*/ 43420 w 341"/>
                <a:gd name="T57" fmla="*/ 196914 h 78"/>
                <a:gd name="T58" fmla="*/ 36032 w 341"/>
                <a:gd name="T59" fmla="*/ 279248 h 78"/>
                <a:gd name="T60" fmla="*/ 44574 w 341"/>
                <a:gd name="T61" fmla="*/ 196914 h 78"/>
                <a:gd name="T62" fmla="*/ 36802 w 341"/>
                <a:gd name="T63" fmla="*/ 378710 h 78"/>
                <a:gd name="T64" fmla="*/ 28676 w 341"/>
                <a:gd name="T65" fmla="*/ 532442 h 78"/>
                <a:gd name="T66" fmla="*/ 21743 w 341"/>
                <a:gd name="T67" fmla="*/ 585681 h 78"/>
                <a:gd name="T68" fmla="*/ 25922 w 341"/>
                <a:gd name="T69" fmla="*/ 662139 h 78"/>
                <a:gd name="T70" fmla="*/ 19837 w 341"/>
                <a:gd name="T71" fmla="*/ 685233 h 78"/>
                <a:gd name="T72" fmla="*/ 24822 w 341"/>
                <a:gd name="T73" fmla="*/ 728347 h 78"/>
                <a:gd name="T74" fmla="*/ 18232 w 341"/>
                <a:gd name="T75" fmla="*/ 830569 h 78"/>
                <a:gd name="T76" fmla="*/ 17867 w 341"/>
                <a:gd name="T77" fmla="*/ 966217 h 78"/>
                <a:gd name="T78" fmla="*/ 12454 w 341"/>
                <a:gd name="T79" fmla="*/ 966217 h 78"/>
                <a:gd name="T80" fmla="*/ 16845 w 341"/>
                <a:gd name="T81" fmla="*/ 1124466 h 78"/>
                <a:gd name="T82" fmla="*/ 11423 w 341"/>
                <a:gd name="T83" fmla="*/ 1148640 h 78"/>
                <a:gd name="T84" fmla="*/ 5575 w 341"/>
                <a:gd name="T85" fmla="*/ 1148640 h 78"/>
                <a:gd name="T86" fmla="*/ 0 w 341"/>
                <a:gd name="T87" fmla="*/ 1124466 h 78"/>
                <a:gd name="T88" fmla="*/ 3799 w 341"/>
                <a:gd name="T89" fmla="*/ 1007316 h 78"/>
                <a:gd name="T90" fmla="*/ 3255 w 341"/>
                <a:gd name="T91" fmla="*/ 905765 h 78"/>
                <a:gd name="T92" fmla="*/ 9040 w 341"/>
                <a:gd name="T93" fmla="*/ 966217 h 78"/>
                <a:gd name="T94" fmla="*/ 12454 w 341"/>
                <a:gd name="T95" fmla="*/ 830569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1"/>
                <a:gd name="T145" fmla="*/ 0 h 78"/>
                <a:gd name="T146" fmla="*/ 341 w 341"/>
                <a:gd name="T147" fmla="*/ 78 h 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1" h="78">
                  <a:moveTo>
                    <a:pt x="85" y="57"/>
                  </a:moveTo>
                  <a:lnTo>
                    <a:pt x="62" y="64"/>
                  </a:lnTo>
                  <a:lnTo>
                    <a:pt x="50" y="57"/>
                  </a:lnTo>
                  <a:lnTo>
                    <a:pt x="62" y="55"/>
                  </a:lnTo>
                  <a:lnTo>
                    <a:pt x="40" y="50"/>
                  </a:lnTo>
                  <a:lnTo>
                    <a:pt x="93" y="45"/>
                  </a:lnTo>
                  <a:lnTo>
                    <a:pt x="69" y="31"/>
                  </a:lnTo>
                  <a:lnTo>
                    <a:pt x="102" y="31"/>
                  </a:lnTo>
                  <a:lnTo>
                    <a:pt x="116" y="33"/>
                  </a:lnTo>
                  <a:lnTo>
                    <a:pt x="107" y="28"/>
                  </a:lnTo>
                  <a:lnTo>
                    <a:pt x="156" y="21"/>
                  </a:lnTo>
                  <a:lnTo>
                    <a:pt x="180" y="17"/>
                  </a:lnTo>
                  <a:lnTo>
                    <a:pt x="130" y="21"/>
                  </a:lnTo>
                  <a:lnTo>
                    <a:pt x="76" y="24"/>
                  </a:lnTo>
                  <a:lnTo>
                    <a:pt x="121" y="19"/>
                  </a:lnTo>
                  <a:lnTo>
                    <a:pt x="69" y="26"/>
                  </a:lnTo>
                  <a:lnTo>
                    <a:pt x="52" y="21"/>
                  </a:lnTo>
                  <a:lnTo>
                    <a:pt x="102" y="19"/>
                  </a:lnTo>
                  <a:lnTo>
                    <a:pt x="50" y="19"/>
                  </a:lnTo>
                  <a:lnTo>
                    <a:pt x="83" y="14"/>
                  </a:lnTo>
                  <a:lnTo>
                    <a:pt x="43" y="14"/>
                  </a:lnTo>
                  <a:lnTo>
                    <a:pt x="97" y="7"/>
                  </a:lnTo>
                  <a:lnTo>
                    <a:pt x="163" y="12"/>
                  </a:lnTo>
                  <a:lnTo>
                    <a:pt x="156" y="2"/>
                  </a:lnTo>
                  <a:lnTo>
                    <a:pt x="208" y="2"/>
                  </a:lnTo>
                  <a:lnTo>
                    <a:pt x="194" y="0"/>
                  </a:lnTo>
                  <a:lnTo>
                    <a:pt x="268" y="2"/>
                  </a:lnTo>
                  <a:lnTo>
                    <a:pt x="341" y="7"/>
                  </a:lnTo>
                  <a:lnTo>
                    <a:pt x="294" y="14"/>
                  </a:lnTo>
                  <a:lnTo>
                    <a:pt x="244" y="19"/>
                  </a:lnTo>
                  <a:lnTo>
                    <a:pt x="301" y="14"/>
                  </a:lnTo>
                  <a:lnTo>
                    <a:pt x="249" y="26"/>
                  </a:lnTo>
                  <a:lnTo>
                    <a:pt x="194" y="36"/>
                  </a:lnTo>
                  <a:lnTo>
                    <a:pt x="147" y="40"/>
                  </a:lnTo>
                  <a:lnTo>
                    <a:pt x="175" y="45"/>
                  </a:lnTo>
                  <a:lnTo>
                    <a:pt x="135" y="47"/>
                  </a:lnTo>
                  <a:lnTo>
                    <a:pt x="168" y="50"/>
                  </a:lnTo>
                  <a:lnTo>
                    <a:pt x="123" y="57"/>
                  </a:lnTo>
                  <a:lnTo>
                    <a:pt x="121" y="66"/>
                  </a:lnTo>
                  <a:lnTo>
                    <a:pt x="85" y="66"/>
                  </a:lnTo>
                  <a:lnTo>
                    <a:pt x="114" y="76"/>
                  </a:lnTo>
                  <a:lnTo>
                    <a:pt x="78" y="78"/>
                  </a:lnTo>
                  <a:lnTo>
                    <a:pt x="38" y="78"/>
                  </a:lnTo>
                  <a:lnTo>
                    <a:pt x="0" y="76"/>
                  </a:lnTo>
                  <a:lnTo>
                    <a:pt x="26" y="69"/>
                  </a:lnTo>
                  <a:lnTo>
                    <a:pt x="22" y="62"/>
                  </a:lnTo>
                  <a:lnTo>
                    <a:pt x="62" y="66"/>
                  </a:lnTo>
                  <a:lnTo>
                    <a:pt x="85" y="57"/>
                  </a:lnTo>
                  <a:close/>
                </a:path>
              </a:pathLst>
            </a:custGeom>
            <a:solidFill>
              <a:srgbClr val="E1E1E1"/>
            </a:solidFill>
            <a:ln w="3175">
              <a:solidFill>
                <a:srgbClr val="000000"/>
              </a:solidFill>
              <a:round/>
              <a:headEnd/>
              <a:tailEnd/>
            </a:ln>
          </p:spPr>
          <p:txBody>
            <a:bodyPr/>
            <a:lstStyle/>
            <a:p>
              <a:endParaRPr lang="en-US"/>
            </a:p>
          </p:txBody>
        </p:sp>
        <p:sp>
          <p:nvSpPr>
            <p:cNvPr id="41371" name="Freeform 4233"/>
            <p:cNvSpPr>
              <a:spLocks/>
            </p:cNvSpPr>
            <p:nvPr/>
          </p:nvSpPr>
          <p:spPr bwMode="auto">
            <a:xfrm>
              <a:off x="1027" y="1085"/>
              <a:ext cx="212" cy="88"/>
            </a:xfrm>
            <a:custGeom>
              <a:avLst/>
              <a:gdLst>
                <a:gd name="T0" fmla="*/ 15311 w 190"/>
                <a:gd name="T1" fmla="*/ 803607 h 71"/>
                <a:gd name="T2" fmla="*/ 14733 w 190"/>
                <a:gd name="T3" fmla="*/ 742248 h 71"/>
                <a:gd name="T4" fmla="*/ 14043 w 190"/>
                <a:gd name="T5" fmla="*/ 742248 h 71"/>
                <a:gd name="T6" fmla="*/ 11528 w 190"/>
                <a:gd name="T7" fmla="*/ 803607 h 71"/>
                <a:gd name="T8" fmla="*/ 7635 w 190"/>
                <a:gd name="T9" fmla="*/ 855806 h 71"/>
                <a:gd name="T10" fmla="*/ 3547 w 190"/>
                <a:gd name="T11" fmla="*/ 896867 h 71"/>
                <a:gd name="T12" fmla="*/ 3547 w 190"/>
                <a:gd name="T13" fmla="*/ 803607 h 71"/>
                <a:gd name="T14" fmla="*/ 0 w 190"/>
                <a:gd name="T15" fmla="*/ 686062 h 71"/>
                <a:gd name="T16" fmla="*/ 854 w 190"/>
                <a:gd name="T17" fmla="*/ 587337 h 71"/>
                <a:gd name="T18" fmla="*/ 5084 w 190"/>
                <a:gd name="T19" fmla="*/ 575883 h 71"/>
                <a:gd name="T20" fmla="*/ 9260 w 190"/>
                <a:gd name="T21" fmla="*/ 523113 h 71"/>
                <a:gd name="T22" fmla="*/ 5445 w 190"/>
                <a:gd name="T23" fmla="*/ 509975 h 71"/>
                <a:gd name="T24" fmla="*/ 1186 w 190"/>
                <a:gd name="T25" fmla="*/ 473874 h 71"/>
                <a:gd name="T26" fmla="*/ 854 w 190"/>
                <a:gd name="T27" fmla="*/ 437213 h 71"/>
                <a:gd name="T28" fmla="*/ 6133 w 190"/>
                <a:gd name="T29" fmla="*/ 331971 h 71"/>
                <a:gd name="T30" fmla="*/ 2051 w 190"/>
                <a:gd name="T31" fmla="*/ 352751 h 71"/>
                <a:gd name="T32" fmla="*/ 3179 w 190"/>
                <a:gd name="T33" fmla="*/ 302455 h 71"/>
                <a:gd name="T34" fmla="*/ 1186 w 190"/>
                <a:gd name="T35" fmla="*/ 302455 h 71"/>
                <a:gd name="T36" fmla="*/ 4083 w 190"/>
                <a:gd name="T37" fmla="*/ 200801 h 71"/>
                <a:gd name="T38" fmla="*/ 3937 w 190"/>
                <a:gd name="T39" fmla="*/ 161040 h 71"/>
                <a:gd name="T40" fmla="*/ 7635 w 190"/>
                <a:gd name="T41" fmla="*/ 91570 h 71"/>
                <a:gd name="T42" fmla="*/ 10948 w 190"/>
                <a:gd name="T43" fmla="*/ 0 h 71"/>
                <a:gd name="T44" fmla="*/ 11528 w 190"/>
                <a:gd name="T45" fmla="*/ 48093 h 71"/>
                <a:gd name="T46" fmla="*/ 9461 w 190"/>
                <a:gd name="T47" fmla="*/ 161040 h 71"/>
                <a:gd name="T48" fmla="*/ 10948 w 190"/>
                <a:gd name="T49" fmla="*/ 113495 h 71"/>
                <a:gd name="T50" fmla="*/ 12419 w 190"/>
                <a:gd name="T51" fmla="*/ 48093 h 71"/>
                <a:gd name="T52" fmla="*/ 13853 w 190"/>
                <a:gd name="T53" fmla="*/ 161040 h 71"/>
                <a:gd name="T54" fmla="*/ 12863 w 190"/>
                <a:gd name="T55" fmla="*/ 200801 h 71"/>
                <a:gd name="T56" fmla="*/ 13630 w 190"/>
                <a:gd name="T57" fmla="*/ 174352 h 71"/>
                <a:gd name="T58" fmla="*/ 15311 w 190"/>
                <a:gd name="T59" fmla="*/ 161040 h 71"/>
                <a:gd name="T60" fmla="*/ 15622 w 190"/>
                <a:gd name="T61" fmla="*/ 113495 h 71"/>
                <a:gd name="T62" fmla="*/ 16006 w 190"/>
                <a:gd name="T63" fmla="*/ 48093 h 71"/>
                <a:gd name="T64" fmla="*/ 17286 w 190"/>
                <a:gd name="T65" fmla="*/ 161040 h 71"/>
                <a:gd name="T66" fmla="*/ 16439 w 190"/>
                <a:gd name="T67" fmla="*/ 302455 h 71"/>
                <a:gd name="T68" fmla="*/ 17988 w 190"/>
                <a:gd name="T69" fmla="*/ 247390 h 71"/>
                <a:gd name="T70" fmla="*/ 19288 w 190"/>
                <a:gd name="T71" fmla="*/ 2 h 71"/>
                <a:gd name="T72" fmla="*/ 21701 w 190"/>
                <a:gd name="T73" fmla="*/ 2 h 71"/>
                <a:gd name="T74" fmla="*/ 22219 w 190"/>
                <a:gd name="T75" fmla="*/ 161040 h 71"/>
                <a:gd name="T76" fmla="*/ 20526 w 190"/>
                <a:gd name="T77" fmla="*/ 380041 h 71"/>
                <a:gd name="T78" fmla="*/ 20847 w 190"/>
                <a:gd name="T79" fmla="*/ 509975 h 71"/>
                <a:gd name="T80" fmla="*/ 21269 w 190"/>
                <a:gd name="T81" fmla="*/ 509975 h 71"/>
                <a:gd name="T82" fmla="*/ 23572 w 190"/>
                <a:gd name="T83" fmla="*/ 587337 h 71"/>
                <a:gd name="T84" fmla="*/ 23261 w 190"/>
                <a:gd name="T85" fmla="*/ 626962 h 71"/>
                <a:gd name="T86" fmla="*/ 22245 w 190"/>
                <a:gd name="T87" fmla="*/ 686062 h 71"/>
                <a:gd name="T88" fmla="*/ 22245 w 190"/>
                <a:gd name="T89" fmla="*/ 626962 h 71"/>
                <a:gd name="T90" fmla="*/ 21477 w 190"/>
                <a:gd name="T91" fmla="*/ 648365 h 71"/>
                <a:gd name="T92" fmla="*/ 20847 w 190"/>
                <a:gd name="T93" fmla="*/ 648365 h 71"/>
                <a:gd name="T94" fmla="*/ 19626 w 190"/>
                <a:gd name="T95" fmla="*/ 686062 h 71"/>
                <a:gd name="T96" fmla="*/ 19288 w 190"/>
                <a:gd name="T97" fmla="*/ 686062 h 71"/>
                <a:gd name="T98" fmla="*/ 18934 w 190"/>
                <a:gd name="T99" fmla="*/ 803607 h 71"/>
                <a:gd name="T100" fmla="*/ 20847 w 190"/>
                <a:gd name="T101" fmla="*/ 713770 h 71"/>
                <a:gd name="T102" fmla="*/ 20847 w 190"/>
                <a:gd name="T103" fmla="*/ 742248 h 71"/>
                <a:gd name="T104" fmla="*/ 19626 w 190"/>
                <a:gd name="T105" fmla="*/ 803607 h 71"/>
                <a:gd name="T106" fmla="*/ 15311 w 190"/>
                <a:gd name="T107" fmla="*/ 803607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0"/>
                <a:gd name="T163" fmla="*/ 0 h 71"/>
                <a:gd name="T164" fmla="*/ 190 w 190"/>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0" h="71">
                  <a:moveTo>
                    <a:pt x="123" y="64"/>
                  </a:moveTo>
                  <a:lnTo>
                    <a:pt x="119" y="59"/>
                  </a:lnTo>
                  <a:lnTo>
                    <a:pt x="114" y="59"/>
                  </a:lnTo>
                  <a:lnTo>
                    <a:pt x="93" y="64"/>
                  </a:lnTo>
                  <a:lnTo>
                    <a:pt x="62" y="68"/>
                  </a:lnTo>
                  <a:lnTo>
                    <a:pt x="29" y="71"/>
                  </a:lnTo>
                  <a:lnTo>
                    <a:pt x="29" y="64"/>
                  </a:lnTo>
                  <a:lnTo>
                    <a:pt x="0" y="54"/>
                  </a:lnTo>
                  <a:lnTo>
                    <a:pt x="7" y="47"/>
                  </a:lnTo>
                  <a:lnTo>
                    <a:pt x="41" y="45"/>
                  </a:lnTo>
                  <a:lnTo>
                    <a:pt x="74" y="42"/>
                  </a:lnTo>
                  <a:lnTo>
                    <a:pt x="43" y="40"/>
                  </a:lnTo>
                  <a:lnTo>
                    <a:pt x="10" y="38"/>
                  </a:lnTo>
                  <a:lnTo>
                    <a:pt x="7" y="35"/>
                  </a:lnTo>
                  <a:lnTo>
                    <a:pt x="50" y="26"/>
                  </a:lnTo>
                  <a:lnTo>
                    <a:pt x="17" y="28"/>
                  </a:lnTo>
                  <a:lnTo>
                    <a:pt x="26" y="23"/>
                  </a:lnTo>
                  <a:lnTo>
                    <a:pt x="10" y="23"/>
                  </a:lnTo>
                  <a:lnTo>
                    <a:pt x="33" y="16"/>
                  </a:lnTo>
                  <a:lnTo>
                    <a:pt x="31" y="12"/>
                  </a:lnTo>
                  <a:lnTo>
                    <a:pt x="62" y="7"/>
                  </a:lnTo>
                  <a:lnTo>
                    <a:pt x="88" y="0"/>
                  </a:lnTo>
                  <a:lnTo>
                    <a:pt x="93" y="4"/>
                  </a:lnTo>
                  <a:lnTo>
                    <a:pt x="76" y="12"/>
                  </a:lnTo>
                  <a:lnTo>
                    <a:pt x="88" y="9"/>
                  </a:lnTo>
                  <a:lnTo>
                    <a:pt x="100" y="4"/>
                  </a:lnTo>
                  <a:lnTo>
                    <a:pt x="111" y="12"/>
                  </a:lnTo>
                  <a:lnTo>
                    <a:pt x="104" y="16"/>
                  </a:lnTo>
                  <a:lnTo>
                    <a:pt x="109" y="14"/>
                  </a:lnTo>
                  <a:lnTo>
                    <a:pt x="123" y="12"/>
                  </a:lnTo>
                  <a:lnTo>
                    <a:pt x="126" y="9"/>
                  </a:lnTo>
                  <a:lnTo>
                    <a:pt x="128" y="4"/>
                  </a:lnTo>
                  <a:lnTo>
                    <a:pt x="140" y="12"/>
                  </a:lnTo>
                  <a:lnTo>
                    <a:pt x="133" y="23"/>
                  </a:lnTo>
                  <a:lnTo>
                    <a:pt x="145" y="19"/>
                  </a:lnTo>
                  <a:lnTo>
                    <a:pt x="156" y="2"/>
                  </a:lnTo>
                  <a:lnTo>
                    <a:pt x="175" y="2"/>
                  </a:lnTo>
                  <a:lnTo>
                    <a:pt x="178" y="12"/>
                  </a:lnTo>
                  <a:lnTo>
                    <a:pt x="166" y="30"/>
                  </a:lnTo>
                  <a:lnTo>
                    <a:pt x="168" y="40"/>
                  </a:lnTo>
                  <a:lnTo>
                    <a:pt x="171" y="40"/>
                  </a:lnTo>
                  <a:lnTo>
                    <a:pt x="190" y="47"/>
                  </a:lnTo>
                  <a:lnTo>
                    <a:pt x="187" y="49"/>
                  </a:lnTo>
                  <a:lnTo>
                    <a:pt x="180" y="54"/>
                  </a:lnTo>
                  <a:lnTo>
                    <a:pt x="180" y="49"/>
                  </a:lnTo>
                  <a:lnTo>
                    <a:pt x="173" y="52"/>
                  </a:lnTo>
                  <a:lnTo>
                    <a:pt x="168" y="52"/>
                  </a:lnTo>
                  <a:lnTo>
                    <a:pt x="159" y="54"/>
                  </a:lnTo>
                  <a:lnTo>
                    <a:pt x="156" y="54"/>
                  </a:lnTo>
                  <a:lnTo>
                    <a:pt x="152" y="64"/>
                  </a:lnTo>
                  <a:lnTo>
                    <a:pt x="168" y="56"/>
                  </a:lnTo>
                  <a:lnTo>
                    <a:pt x="168" y="59"/>
                  </a:lnTo>
                  <a:lnTo>
                    <a:pt x="159" y="64"/>
                  </a:lnTo>
                  <a:lnTo>
                    <a:pt x="123" y="64"/>
                  </a:lnTo>
                  <a:close/>
                </a:path>
              </a:pathLst>
            </a:custGeom>
            <a:solidFill>
              <a:srgbClr val="E1E1E1"/>
            </a:solidFill>
            <a:ln w="3175">
              <a:solidFill>
                <a:srgbClr val="000000"/>
              </a:solidFill>
              <a:round/>
              <a:headEnd/>
              <a:tailEnd/>
            </a:ln>
          </p:spPr>
          <p:txBody>
            <a:bodyPr/>
            <a:lstStyle/>
            <a:p>
              <a:endParaRPr lang="en-US"/>
            </a:p>
          </p:txBody>
        </p:sp>
        <p:sp>
          <p:nvSpPr>
            <p:cNvPr id="41372" name="Freeform 4234"/>
            <p:cNvSpPr>
              <a:spLocks/>
            </p:cNvSpPr>
            <p:nvPr/>
          </p:nvSpPr>
          <p:spPr bwMode="auto">
            <a:xfrm>
              <a:off x="967" y="1064"/>
              <a:ext cx="152" cy="62"/>
            </a:xfrm>
            <a:custGeom>
              <a:avLst/>
              <a:gdLst>
                <a:gd name="T0" fmla="*/ 5863 w 137"/>
                <a:gd name="T1" fmla="*/ 425998 h 50"/>
                <a:gd name="T2" fmla="*/ 3857 w 137"/>
                <a:gd name="T3" fmla="*/ 586630 h 50"/>
                <a:gd name="T4" fmla="*/ 814 w 137"/>
                <a:gd name="T5" fmla="*/ 642320 h 50"/>
                <a:gd name="T6" fmla="*/ 538 w 137"/>
                <a:gd name="T7" fmla="*/ 518000 h 50"/>
                <a:gd name="T8" fmla="*/ 0 w 137"/>
                <a:gd name="T9" fmla="*/ 473089 h 50"/>
                <a:gd name="T10" fmla="*/ 1864 w 137"/>
                <a:gd name="T11" fmla="*/ 336889 h 50"/>
                <a:gd name="T12" fmla="*/ 2545 w 137"/>
                <a:gd name="T13" fmla="*/ 271685 h 50"/>
                <a:gd name="T14" fmla="*/ 4763 w 137"/>
                <a:gd name="T15" fmla="*/ 131963 h 50"/>
                <a:gd name="T16" fmla="*/ 4763 w 137"/>
                <a:gd name="T17" fmla="*/ 39198 h 50"/>
                <a:gd name="T18" fmla="*/ 8884 w 137"/>
                <a:gd name="T19" fmla="*/ 0 h 50"/>
                <a:gd name="T20" fmla="*/ 9857 w 137"/>
                <a:gd name="T21" fmla="*/ 60271 h 50"/>
                <a:gd name="T22" fmla="*/ 10062 w 137"/>
                <a:gd name="T23" fmla="*/ 92673 h 50"/>
                <a:gd name="T24" fmla="*/ 12386 w 137"/>
                <a:gd name="T25" fmla="*/ 60271 h 50"/>
                <a:gd name="T26" fmla="*/ 13286 w 137"/>
                <a:gd name="T27" fmla="*/ 176694 h 50"/>
                <a:gd name="T28" fmla="*/ 10357 w 137"/>
                <a:gd name="T29" fmla="*/ 311988 h 50"/>
                <a:gd name="T30" fmla="*/ 7263 w 137"/>
                <a:gd name="T31" fmla="*/ 389723 h 50"/>
                <a:gd name="T32" fmla="*/ 5863 w 137"/>
                <a:gd name="T33" fmla="*/ 425998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7"/>
                <a:gd name="T52" fmla="*/ 0 h 50"/>
                <a:gd name="T53" fmla="*/ 137 w 137"/>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7" h="50">
                  <a:moveTo>
                    <a:pt x="61" y="33"/>
                  </a:moveTo>
                  <a:lnTo>
                    <a:pt x="40" y="45"/>
                  </a:lnTo>
                  <a:lnTo>
                    <a:pt x="9" y="50"/>
                  </a:lnTo>
                  <a:lnTo>
                    <a:pt x="5" y="40"/>
                  </a:lnTo>
                  <a:lnTo>
                    <a:pt x="0" y="36"/>
                  </a:lnTo>
                  <a:lnTo>
                    <a:pt x="19" y="26"/>
                  </a:lnTo>
                  <a:lnTo>
                    <a:pt x="26" y="21"/>
                  </a:lnTo>
                  <a:lnTo>
                    <a:pt x="50" y="10"/>
                  </a:lnTo>
                  <a:lnTo>
                    <a:pt x="50" y="3"/>
                  </a:lnTo>
                  <a:lnTo>
                    <a:pt x="92" y="0"/>
                  </a:lnTo>
                  <a:lnTo>
                    <a:pt x="102" y="5"/>
                  </a:lnTo>
                  <a:lnTo>
                    <a:pt x="104" y="7"/>
                  </a:lnTo>
                  <a:lnTo>
                    <a:pt x="128" y="5"/>
                  </a:lnTo>
                  <a:lnTo>
                    <a:pt x="137" y="14"/>
                  </a:lnTo>
                  <a:lnTo>
                    <a:pt x="106" y="24"/>
                  </a:lnTo>
                  <a:lnTo>
                    <a:pt x="76" y="31"/>
                  </a:lnTo>
                  <a:lnTo>
                    <a:pt x="61" y="33"/>
                  </a:lnTo>
                  <a:close/>
                </a:path>
              </a:pathLst>
            </a:custGeom>
            <a:solidFill>
              <a:srgbClr val="E1E1E1"/>
            </a:solidFill>
            <a:ln w="3175">
              <a:solidFill>
                <a:srgbClr val="000000"/>
              </a:solidFill>
              <a:round/>
              <a:headEnd/>
              <a:tailEnd/>
            </a:ln>
          </p:spPr>
          <p:txBody>
            <a:bodyPr/>
            <a:lstStyle/>
            <a:p>
              <a:endParaRPr lang="en-US"/>
            </a:p>
          </p:txBody>
        </p:sp>
        <p:sp>
          <p:nvSpPr>
            <p:cNvPr id="41373" name="Freeform 4235"/>
            <p:cNvSpPr>
              <a:spLocks/>
            </p:cNvSpPr>
            <p:nvPr/>
          </p:nvSpPr>
          <p:spPr bwMode="auto">
            <a:xfrm>
              <a:off x="1596" y="1514"/>
              <a:ext cx="102" cy="106"/>
            </a:xfrm>
            <a:custGeom>
              <a:avLst/>
              <a:gdLst>
                <a:gd name="T0" fmla="*/ 4471 w 92"/>
                <a:gd name="T1" fmla="*/ 1136327 h 85"/>
                <a:gd name="T2" fmla="*/ 4471 w 92"/>
                <a:gd name="T3" fmla="*/ 1069359 h 85"/>
                <a:gd name="T4" fmla="*/ 1971 w 92"/>
                <a:gd name="T5" fmla="*/ 1136327 h 85"/>
                <a:gd name="T6" fmla="*/ 0 w 92"/>
                <a:gd name="T7" fmla="*/ 1085116 h 85"/>
                <a:gd name="T8" fmla="*/ 533 w 92"/>
                <a:gd name="T9" fmla="*/ 975343 h 85"/>
                <a:gd name="T10" fmla="*/ 1496 w 92"/>
                <a:gd name="T11" fmla="*/ 862046 h 85"/>
                <a:gd name="T12" fmla="*/ 533 w 92"/>
                <a:gd name="T13" fmla="*/ 862046 h 85"/>
                <a:gd name="T14" fmla="*/ 805 w 92"/>
                <a:gd name="T15" fmla="*/ 825033 h 85"/>
                <a:gd name="T16" fmla="*/ 1971 w 92"/>
                <a:gd name="T17" fmla="*/ 716322 h 85"/>
                <a:gd name="T18" fmla="*/ 2261 w 92"/>
                <a:gd name="T19" fmla="*/ 716322 h 85"/>
                <a:gd name="T20" fmla="*/ 2423 w 92"/>
                <a:gd name="T21" fmla="*/ 627168 h 85"/>
                <a:gd name="T22" fmla="*/ 2261 w 92"/>
                <a:gd name="T23" fmla="*/ 627168 h 85"/>
                <a:gd name="T24" fmla="*/ 2669 w 92"/>
                <a:gd name="T25" fmla="*/ 596016 h 85"/>
                <a:gd name="T26" fmla="*/ 4200 w 92"/>
                <a:gd name="T27" fmla="*/ 219356 h 85"/>
                <a:gd name="T28" fmla="*/ 5531 w 92"/>
                <a:gd name="T29" fmla="*/ 46767 h 85"/>
                <a:gd name="T30" fmla="*/ 6153 w 92"/>
                <a:gd name="T31" fmla="*/ 0 h 85"/>
                <a:gd name="T32" fmla="*/ 6822 w 92"/>
                <a:gd name="T33" fmla="*/ 0 h 85"/>
                <a:gd name="T34" fmla="*/ 6093 w 92"/>
                <a:gd name="T35" fmla="*/ 72730 h 85"/>
                <a:gd name="T36" fmla="*/ 6093 w 92"/>
                <a:gd name="T37" fmla="*/ 113107 h 85"/>
                <a:gd name="T38" fmla="*/ 5531 w 92"/>
                <a:gd name="T39" fmla="*/ 219356 h 85"/>
                <a:gd name="T40" fmla="*/ 4033 w 92"/>
                <a:gd name="T41" fmla="*/ 596016 h 85"/>
                <a:gd name="T42" fmla="*/ 5269 w 92"/>
                <a:gd name="T43" fmla="*/ 390142 h 85"/>
                <a:gd name="T44" fmla="*/ 4957 w 92"/>
                <a:gd name="T45" fmla="*/ 425413 h 85"/>
                <a:gd name="T46" fmla="*/ 6093 w 92"/>
                <a:gd name="T47" fmla="*/ 425413 h 85"/>
                <a:gd name="T48" fmla="*/ 5098 w 92"/>
                <a:gd name="T49" fmla="*/ 515490 h 85"/>
                <a:gd name="T50" fmla="*/ 5098 w 92"/>
                <a:gd name="T51" fmla="*/ 596016 h 85"/>
                <a:gd name="T52" fmla="*/ 6093 w 92"/>
                <a:gd name="T53" fmla="*/ 627168 h 85"/>
                <a:gd name="T54" fmla="*/ 5724 w 92"/>
                <a:gd name="T55" fmla="*/ 661583 h 85"/>
                <a:gd name="T56" fmla="*/ 7099 w 92"/>
                <a:gd name="T57" fmla="*/ 596016 h 85"/>
                <a:gd name="T58" fmla="*/ 6822 w 92"/>
                <a:gd name="T59" fmla="*/ 627168 h 85"/>
                <a:gd name="T60" fmla="*/ 8157 w 92"/>
                <a:gd name="T61" fmla="*/ 627168 h 85"/>
                <a:gd name="T62" fmla="*/ 7181 w 92"/>
                <a:gd name="T63" fmla="*/ 782115 h 85"/>
                <a:gd name="T64" fmla="*/ 7538 w 92"/>
                <a:gd name="T65" fmla="*/ 825033 h 85"/>
                <a:gd name="T66" fmla="*/ 7099 w 92"/>
                <a:gd name="T67" fmla="*/ 911206 h 85"/>
                <a:gd name="T68" fmla="*/ 8649 w 92"/>
                <a:gd name="T69" fmla="*/ 825033 h 85"/>
                <a:gd name="T70" fmla="*/ 7099 w 92"/>
                <a:gd name="T71" fmla="*/ 975343 h 85"/>
                <a:gd name="T72" fmla="*/ 7181 w 92"/>
                <a:gd name="T73" fmla="*/ 1028865 h 85"/>
                <a:gd name="T74" fmla="*/ 7099 w 92"/>
                <a:gd name="T75" fmla="*/ 1028865 h 85"/>
                <a:gd name="T76" fmla="*/ 7099 w 92"/>
                <a:gd name="T77" fmla="*/ 1136327 h 85"/>
                <a:gd name="T78" fmla="*/ 8386 w 92"/>
                <a:gd name="T79" fmla="*/ 975343 h 85"/>
                <a:gd name="T80" fmla="*/ 7918 w 92"/>
                <a:gd name="T81" fmla="*/ 1136327 h 85"/>
                <a:gd name="T82" fmla="*/ 8386 w 92"/>
                <a:gd name="T83" fmla="*/ 1069359 h 85"/>
                <a:gd name="T84" fmla="*/ 8649 w 92"/>
                <a:gd name="T85" fmla="*/ 1176677 h 85"/>
                <a:gd name="T86" fmla="*/ 7538 w 92"/>
                <a:gd name="T87" fmla="*/ 1407988 h 85"/>
                <a:gd name="T88" fmla="*/ 6822 w 92"/>
                <a:gd name="T89" fmla="*/ 1384200 h 85"/>
                <a:gd name="T90" fmla="*/ 6822 w 92"/>
                <a:gd name="T91" fmla="*/ 1283498 h 85"/>
                <a:gd name="T92" fmla="*/ 6153 w 92"/>
                <a:gd name="T93" fmla="*/ 1340616 h 85"/>
                <a:gd name="T94" fmla="*/ 6822 w 92"/>
                <a:gd name="T95" fmla="*/ 1136327 h 85"/>
                <a:gd name="T96" fmla="*/ 6755 w 92"/>
                <a:gd name="T97" fmla="*/ 1069359 h 85"/>
                <a:gd name="T98" fmla="*/ 6093 w 92"/>
                <a:gd name="T99" fmla="*/ 1200401 h 85"/>
                <a:gd name="T100" fmla="*/ 6153 w 92"/>
                <a:gd name="T101" fmla="*/ 1136327 h 85"/>
                <a:gd name="T102" fmla="*/ 4200 w 92"/>
                <a:gd name="T103" fmla="*/ 1384200 h 85"/>
                <a:gd name="T104" fmla="*/ 4200 w 92"/>
                <a:gd name="T105" fmla="*/ 1283498 h 85"/>
                <a:gd name="T106" fmla="*/ 5724 w 92"/>
                <a:gd name="T107" fmla="*/ 1085116 h 85"/>
                <a:gd name="T108" fmla="*/ 5269 w 92"/>
                <a:gd name="T109" fmla="*/ 1136327 h 85"/>
                <a:gd name="T110" fmla="*/ 5724 w 92"/>
                <a:gd name="T111" fmla="*/ 1085116 h 85"/>
                <a:gd name="T112" fmla="*/ 4957 w 92"/>
                <a:gd name="T113" fmla="*/ 1085116 h 85"/>
                <a:gd name="T114" fmla="*/ 4471 w 92"/>
                <a:gd name="T115" fmla="*/ 1176677 h 85"/>
                <a:gd name="T116" fmla="*/ 3740 w 92"/>
                <a:gd name="T117" fmla="*/ 1176677 h 85"/>
                <a:gd name="T118" fmla="*/ 4471 w 92"/>
                <a:gd name="T119" fmla="*/ 1136327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2"/>
                <a:gd name="T181" fmla="*/ 0 h 85"/>
                <a:gd name="T182" fmla="*/ 92 w 92"/>
                <a:gd name="T183" fmla="*/ 85 h 8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2" h="85">
                  <a:moveTo>
                    <a:pt x="47" y="69"/>
                  </a:moveTo>
                  <a:lnTo>
                    <a:pt x="47" y="64"/>
                  </a:lnTo>
                  <a:lnTo>
                    <a:pt x="21" y="69"/>
                  </a:lnTo>
                  <a:lnTo>
                    <a:pt x="0" y="66"/>
                  </a:lnTo>
                  <a:lnTo>
                    <a:pt x="5" y="59"/>
                  </a:lnTo>
                  <a:lnTo>
                    <a:pt x="16" y="52"/>
                  </a:lnTo>
                  <a:lnTo>
                    <a:pt x="5" y="52"/>
                  </a:lnTo>
                  <a:lnTo>
                    <a:pt x="9" y="50"/>
                  </a:lnTo>
                  <a:lnTo>
                    <a:pt x="21" y="43"/>
                  </a:lnTo>
                  <a:lnTo>
                    <a:pt x="24" y="43"/>
                  </a:lnTo>
                  <a:lnTo>
                    <a:pt x="26" y="38"/>
                  </a:lnTo>
                  <a:lnTo>
                    <a:pt x="24" y="38"/>
                  </a:lnTo>
                  <a:lnTo>
                    <a:pt x="28" y="36"/>
                  </a:lnTo>
                  <a:lnTo>
                    <a:pt x="45" y="14"/>
                  </a:lnTo>
                  <a:lnTo>
                    <a:pt x="59" y="3"/>
                  </a:lnTo>
                  <a:lnTo>
                    <a:pt x="66" y="0"/>
                  </a:lnTo>
                  <a:lnTo>
                    <a:pt x="73" y="0"/>
                  </a:lnTo>
                  <a:lnTo>
                    <a:pt x="64" y="5"/>
                  </a:lnTo>
                  <a:lnTo>
                    <a:pt x="64" y="7"/>
                  </a:lnTo>
                  <a:lnTo>
                    <a:pt x="59" y="14"/>
                  </a:lnTo>
                  <a:lnTo>
                    <a:pt x="42" y="36"/>
                  </a:lnTo>
                  <a:lnTo>
                    <a:pt x="57" y="24"/>
                  </a:lnTo>
                  <a:lnTo>
                    <a:pt x="52" y="26"/>
                  </a:lnTo>
                  <a:lnTo>
                    <a:pt x="64" y="26"/>
                  </a:lnTo>
                  <a:lnTo>
                    <a:pt x="54" y="31"/>
                  </a:lnTo>
                  <a:lnTo>
                    <a:pt x="54" y="36"/>
                  </a:lnTo>
                  <a:lnTo>
                    <a:pt x="64" y="38"/>
                  </a:lnTo>
                  <a:lnTo>
                    <a:pt x="61" y="40"/>
                  </a:lnTo>
                  <a:lnTo>
                    <a:pt x="76" y="36"/>
                  </a:lnTo>
                  <a:lnTo>
                    <a:pt x="73" y="38"/>
                  </a:lnTo>
                  <a:lnTo>
                    <a:pt x="87" y="38"/>
                  </a:lnTo>
                  <a:lnTo>
                    <a:pt x="78" y="47"/>
                  </a:lnTo>
                  <a:lnTo>
                    <a:pt x="80" y="50"/>
                  </a:lnTo>
                  <a:lnTo>
                    <a:pt x="76" y="55"/>
                  </a:lnTo>
                  <a:lnTo>
                    <a:pt x="92" y="50"/>
                  </a:lnTo>
                  <a:lnTo>
                    <a:pt x="76" y="59"/>
                  </a:lnTo>
                  <a:lnTo>
                    <a:pt x="78" y="62"/>
                  </a:lnTo>
                  <a:lnTo>
                    <a:pt x="76" y="62"/>
                  </a:lnTo>
                  <a:lnTo>
                    <a:pt x="76" y="69"/>
                  </a:lnTo>
                  <a:lnTo>
                    <a:pt x="90" y="59"/>
                  </a:lnTo>
                  <a:lnTo>
                    <a:pt x="85" y="69"/>
                  </a:lnTo>
                  <a:lnTo>
                    <a:pt x="90" y="64"/>
                  </a:lnTo>
                  <a:lnTo>
                    <a:pt x="92" y="71"/>
                  </a:lnTo>
                  <a:lnTo>
                    <a:pt x="80" y="85"/>
                  </a:lnTo>
                  <a:lnTo>
                    <a:pt x="73" y="83"/>
                  </a:lnTo>
                  <a:lnTo>
                    <a:pt x="73" y="78"/>
                  </a:lnTo>
                  <a:lnTo>
                    <a:pt x="66" y="81"/>
                  </a:lnTo>
                  <a:lnTo>
                    <a:pt x="73" y="69"/>
                  </a:lnTo>
                  <a:lnTo>
                    <a:pt x="71" y="64"/>
                  </a:lnTo>
                  <a:lnTo>
                    <a:pt x="64" y="73"/>
                  </a:lnTo>
                  <a:lnTo>
                    <a:pt x="66" y="69"/>
                  </a:lnTo>
                  <a:lnTo>
                    <a:pt x="45" y="83"/>
                  </a:lnTo>
                  <a:lnTo>
                    <a:pt x="45" y="78"/>
                  </a:lnTo>
                  <a:lnTo>
                    <a:pt x="61" y="66"/>
                  </a:lnTo>
                  <a:lnTo>
                    <a:pt x="57" y="69"/>
                  </a:lnTo>
                  <a:lnTo>
                    <a:pt x="61" y="66"/>
                  </a:lnTo>
                  <a:lnTo>
                    <a:pt x="52" y="66"/>
                  </a:lnTo>
                  <a:lnTo>
                    <a:pt x="47" y="71"/>
                  </a:lnTo>
                  <a:lnTo>
                    <a:pt x="40" y="71"/>
                  </a:lnTo>
                  <a:lnTo>
                    <a:pt x="47" y="69"/>
                  </a:lnTo>
                  <a:close/>
                </a:path>
              </a:pathLst>
            </a:custGeom>
            <a:solidFill>
              <a:srgbClr val="E1E1E1"/>
            </a:solidFill>
            <a:ln w="3175">
              <a:solidFill>
                <a:srgbClr val="000000"/>
              </a:solidFill>
              <a:round/>
              <a:headEnd/>
              <a:tailEnd/>
            </a:ln>
          </p:spPr>
          <p:txBody>
            <a:bodyPr/>
            <a:lstStyle/>
            <a:p>
              <a:endParaRPr lang="en-US"/>
            </a:p>
          </p:txBody>
        </p:sp>
        <p:sp>
          <p:nvSpPr>
            <p:cNvPr id="41374" name="Freeform 4236"/>
            <p:cNvSpPr>
              <a:spLocks/>
            </p:cNvSpPr>
            <p:nvPr/>
          </p:nvSpPr>
          <p:spPr bwMode="auto">
            <a:xfrm>
              <a:off x="1396" y="1025"/>
              <a:ext cx="181" cy="37"/>
            </a:xfrm>
            <a:custGeom>
              <a:avLst/>
              <a:gdLst>
                <a:gd name="T0" fmla="*/ 11022 w 161"/>
                <a:gd name="T1" fmla="*/ 677746 h 29"/>
                <a:gd name="T2" fmla="*/ 8549 w 161"/>
                <a:gd name="T3" fmla="*/ 378487 h 29"/>
                <a:gd name="T4" fmla="*/ 12341 w 161"/>
                <a:gd name="T5" fmla="*/ 378487 h 29"/>
                <a:gd name="T6" fmla="*/ 5087 w 161"/>
                <a:gd name="T7" fmla="*/ 232511 h 29"/>
                <a:gd name="T8" fmla="*/ 6764 w 161"/>
                <a:gd name="T9" fmla="*/ 0 h 29"/>
                <a:gd name="T10" fmla="*/ 0 w 161"/>
                <a:gd name="T11" fmla="*/ 0 h 29"/>
                <a:gd name="T12" fmla="*/ 6017 w 161"/>
                <a:gd name="T13" fmla="*/ 378487 h 29"/>
                <a:gd name="T14" fmla="*/ 4525 w 161"/>
                <a:gd name="T15" fmla="*/ 786071 h 29"/>
                <a:gd name="T16" fmla="*/ 3772 w 161"/>
                <a:gd name="T17" fmla="*/ 1305169 h 29"/>
                <a:gd name="T18" fmla="*/ 9804 w 161"/>
                <a:gd name="T19" fmla="*/ 1305169 h 29"/>
                <a:gd name="T20" fmla="*/ 15352 w 161"/>
                <a:gd name="T21" fmla="*/ 1305169 h 29"/>
                <a:gd name="T22" fmla="*/ 21196 w 161"/>
                <a:gd name="T23" fmla="*/ 1172434 h 29"/>
                <a:gd name="T24" fmla="*/ 27208 w 161"/>
                <a:gd name="T25" fmla="*/ 1172434 h 29"/>
                <a:gd name="T26" fmla="*/ 27631 w 161"/>
                <a:gd name="T27" fmla="*/ 864710 h 29"/>
                <a:gd name="T28" fmla="*/ 23319 w 161"/>
                <a:gd name="T29" fmla="*/ 531206 h 29"/>
                <a:gd name="T30" fmla="*/ 17287 w 161"/>
                <a:gd name="T31" fmla="*/ 677746 h 29"/>
                <a:gd name="T32" fmla="*/ 11022 w 161"/>
                <a:gd name="T33" fmla="*/ 677746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29"/>
                <a:gd name="T53" fmla="*/ 161 w 161"/>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29">
                  <a:moveTo>
                    <a:pt x="64" y="15"/>
                  </a:moveTo>
                  <a:lnTo>
                    <a:pt x="48" y="8"/>
                  </a:lnTo>
                  <a:lnTo>
                    <a:pt x="71" y="8"/>
                  </a:lnTo>
                  <a:lnTo>
                    <a:pt x="29" y="5"/>
                  </a:lnTo>
                  <a:lnTo>
                    <a:pt x="38" y="0"/>
                  </a:lnTo>
                  <a:lnTo>
                    <a:pt x="0" y="0"/>
                  </a:lnTo>
                  <a:lnTo>
                    <a:pt x="34" y="8"/>
                  </a:lnTo>
                  <a:lnTo>
                    <a:pt x="26" y="17"/>
                  </a:lnTo>
                  <a:lnTo>
                    <a:pt x="22" y="29"/>
                  </a:lnTo>
                  <a:lnTo>
                    <a:pt x="57" y="29"/>
                  </a:lnTo>
                  <a:lnTo>
                    <a:pt x="88" y="29"/>
                  </a:lnTo>
                  <a:lnTo>
                    <a:pt x="123" y="26"/>
                  </a:lnTo>
                  <a:lnTo>
                    <a:pt x="157" y="26"/>
                  </a:lnTo>
                  <a:lnTo>
                    <a:pt x="161" y="19"/>
                  </a:lnTo>
                  <a:lnTo>
                    <a:pt x="135" y="12"/>
                  </a:lnTo>
                  <a:lnTo>
                    <a:pt x="100" y="15"/>
                  </a:lnTo>
                  <a:lnTo>
                    <a:pt x="64" y="15"/>
                  </a:lnTo>
                  <a:close/>
                </a:path>
              </a:pathLst>
            </a:custGeom>
            <a:solidFill>
              <a:srgbClr val="E1E1E1"/>
            </a:solidFill>
            <a:ln w="3175">
              <a:solidFill>
                <a:srgbClr val="000000"/>
              </a:solidFill>
              <a:round/>
              <a:headEnd/>
              <a:tailEnd/>
            </a:ln>
          </p:spPr>
          <p:txBody>
            <a:bodyPr/>
            <a:lstStyle/>
            <a:p>
              <a:endParaRPr lang="en-US"/>
            </a:p>
          </p:txBody>
        </p:sp>
        <p:sp>
          <p:nvSpPr>
            <p:cNvPr id="41375" name="Freeform 4237"/>
            <p:cNvSpPr>
              <a:spLocks/>
            </p:cNvSpPr>
            <p:nvPr/>
          </p:nvSpPr>
          <p:spPr bwMode="auto">
            <a:xfrm>
              <a:off x="1458" y="958"/>
              <a:ext cx="115" cy="46"/>
            </a:xfrm>
            <a:custGeom>
              <a:avLst/>
              <a:gdLst>
                <a:gd name="T0" fmla="*/ 1713 w 104"/>
                <a:gd name="T1" fmla="*/ 562838 h 36"/>
                <a:gd name="T2" fmla="*/ 1146 w 104"/>
                <a:gd name="T3" fmla="*/ 344725 h 36"/>
                <a:gd name="T4" fmla="*/ 4200 w 104"/>
                <a:gd name="T5" fmla="*/ 0 h 36"/>
                <a:gd name="T6" fmla="*/ 7726 w 104"/>
                <a:gd name="T7" fmla="*/ 344725 h 36"/>
                <a:gd name="T8" fmla="*/ 6987 w 104"/>
                <a:gd name="T9" fmla="*/ 918955 h 36"/>
                <a:gd name="T10" fmla="*/ 8601 w 104"/>
                <a:gd name="T11" fmla="*/ 1174220 h 36"/>
                <a:gd name="T12" fmla="*/ 5585 w 104"/>
                <a:gd name="T13" fmla="*/ 1364760 h 36"/>
                <a:gd name="T14" fmla="*/ 4200 w 104"/>
                <a:gd name="T15" fmla="*/ 1743860 h 36"/>
                <a:gd name="T16" fmla="*/ 3461 w 104"/>
                <a:gd name="T17" fmla="*/ 1500392 h 36"/>
                <a:gd name="T18" fmla="*/ 3461 w 104"/>
                <a:gd name="T19" fmla="*/ 1743860 h 36"/>
                <a:gd name="T20" fmla="*/ 567 w 104"/>
                <a:gd name="T21" fmla="*/ 1244521 h 36"/>
                <a:gd name="T22" fmla="*/ 4200 w 104"/>
                <a:gd name="T23" fmla="*/ 1174220 h 36"/>
                <a:gd name="T24" fmla="*/ 0 w 104"/>
                <a:gd name="T25" fmla="*/ 835883 h 36"/>
                <a:gd name="T26" fmla="*/ 1713 w 104"/>
                <a:gd name="T27" fmla="*/ 562838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36"/>
                <a:gd name="T44" fmla="*/ 104 w 104"/>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36">
                  <a:moveTo>
                    <a:pt x="21" y="12"/>
                  </a:moveTo>
                  <a:lnTo>
                    <a:pt x="14" y="7"/>
                  </a:lnTo>
                  <a:lnTo>
                    <a:pt x="50" y="0"/>
                  </a:lnTo>
                  <a:lnTo>
                    <a:pt x="92" y="7"/>
                  </a:lnTo>
                  <a:lnTo>
                    <a:pt x="83" y="19"/>
                  </a:lnTo>
                  <a:lnTo>
                    <a:pt x="104" y="24"/>
                  </a:lnTo>
                  <a:lnTo>
                    <a:pt x="66" y="28"/>
                  </a:lnTo>
                  <a:lnTo>
                    <a:pt x="50" y="36"/>
                  </a:lnTo>
                  <a:lnTo>
                    <a:pt x="42" y="31"/>
                  </a:lnTo>
                  <a:lnTo>
                    <a:pt x="42" y="36"/>
                  </a:lnTo>
                  <a:lnTo>
                    <a:pt x="7" y="26"/>
                  </a:lnTo>
                  <a:lnTo>
                    <a:pt x="50" y="24"/>
                  </a:lnTo>
                  <a:lnTo>
                    <a:pt x="0" y="17"/>
                  </a:lnTo>
                  <a:lnTo>
                    <a:pt x="21" y="12"/>
                  </a:lnTo>
                  <a:close/>
                </a:path>
              </a:pathLst>
            </a:custGeom>
            <a:solidFill>
              <a:srgbClr val="E1E1E1"/>
            </a:solidFill>
            <a:ln w="3175">
              <a:solidFill>
                <a:srgbClr val="000000"/>
              </a:solidFill>
              <a:round/>
              <a:headEnd/>
              <a:tailEnd/>
            </a:ln>
          </p:spPr>
          <p:txBody>
            <a:bodyPr/>
            <a:lstStyle/>
            <a:p>
              <a:endParaRPr lang="en-US"/>
            </a:p>
          </p:txBody>
        </p:sp>
        <p:sp>
          <p:nvSpPr>
            <p:cNvPr id="41376" name="Freeform 4238"/>
            <p:cNvSpPr>
              <a:spLocks/>
            </p:cNvSpPr>
            <p:nvPr/>
          </p:nvSpPr>
          <p:spPr bwMode="auto">
            <a:xfrm>
              <a:off x="1125" y="1025"/>
              <a:ext cx="156" cy="39"/>
            </a:xfrm>
            <a:custGeom>
              <a:avLst/>
              <a:gdLst>
                <a:gd name="T0" fmla="*/ 6091 w 139"/>
                <a:gd name="T1" fmla="*/ 755015 h 31"/>
                <a:gd name="T2" fmla="*/ 3710 w 139"/>
                <a:gd name="T3" fmla="*/ 696195 h 31"/>
                <a:gd name="T4" fmla="*/ 10845 w 139"/>
                <a:gd name="T5" fmla="*/ 455716 h 31"/>
                <a:gd name="T6" fmla="*/ 5645 w 139"/>
                <a:gd name="T7" fmla="*/ 455716 h 31"/>
                <a:gd name="T8" fmla="*/ 0 w 139"/>
                <a:gd name="T9" fmla="*/ 455716 h 31"/>
                <a:gd name="T10" fmla="*/ 5245 w 139"/>
                <a:gd name="T11" fmla="*/ 409653 h 31"/>
                <a:gd name="T12" fmla="*/ 3048 w 139"/>
                <a:gd name="T13" fmla="*/ 362236 h 31"/>
                <a:gd name="T14" fmla="*/ 6497 w 139"/>
                <a:gd name="T15" fmla="*/ 287931 h 31"/>
                <a:gd name="T16" fmla="*/ 5030 w 139"/>
                <a:gd name="T17" fmla="*/ 190431 h 31"/>
                <a:gd name="T18" fmla="*/ 11452 w 139"/>
                <a:gd name="T19" fmla="*/ 239574 h 31"/>
                <a:gd name="T20" fmla="*/ 15602 w 139"/>
                <a:gd name="T21" fmla="*/ 409653 h 31"/>
                <a:gd name="T22" fmla="*/ 15798 w 139"/>
                <a:gd name="T23" fmla="*/ 120318 h 31"/>
                <a:gd name="T24" fmla="*/ 19774 w 139"/>
                <a:gd name="T25" fmla="*/ 0 h 31"/>
                <a:gd name="T26" fmla="*/ 17730 w 139"/>
                <a:gd name="T27" fmla="*/ 362236 h 31"/>
                <a:gd name="T28" fmla="*/ 22260 w 139"/>
                <a:gd name="T29" fmla="*/ 287931 h 31"/>
                <a:gd name="T30" fmla="*/ 18827 w 139"/>
                <a:gd name="T31" fmla="*/ 573320 h 31"/>
                <a:gd name="T32" fmla="*/ 16354 w 139"/>
                <a:gd name="T33" fmla="*/ 573320 h 31"/>
                <a:gd name="T34" fmla="*/ 10845 w 139"/>
                <a:gd name="T35" fmla="*/ 696195 h 31"/>
                <a:gd name="T36" fmla="*/ 6091 w 139"/>
                <a:gd name="T37" fmla="*/ 755015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
                <a:gd name="T58" fmla="*/ 0 h 31"/>
                <a:gd name="T59" fmla="*/ 139 w 139"/>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 h="31">
                  <a:moveTo>
                    <a:pt x="38" y="31"/>
                  </a:moveTo>
                  <a:lnTo>
                    <a:pt x="23" y="29"/>
                  </a:lnTo>
                  <a:lnTo>
                    <a:pt x="68" y="19"/>
                  </a:lnTo>
                  <a:lnTo>
                    <a:pt x="35" y="19"/>
                  </a:lnTo>
                  <a:lnTo>
                    <a:pt x="0" y="19"/>
                  </a:lnTo>
                  <a:lnTo>
                    <a:pt x="33" y="17"/>
                  </a:lnTo>
                  <a:lnTo>
                    <a:pt x="19" y="15"/>
                  </a:lnTo>
                  <a:lnTo>
                    <a:pt x="40" y="12"/>
                  </a:lnTo>
                  <a:lnTo>
                    <a:pt x="31" y="8"/>
                  </a:lnTo>
                  <a:lnTo>
                    <a:pt x="71" y="10"/>
                  </a:lnTo>
                  <a:lnTo>
                    <a:pt x="97" y="17"/>
                  </a:lnTo>
                  <a:lnTo>
                    <a:pt x="99" y="5"/>
                  </a:lnTo>
                  <a:lnTo>
                    <a:pt x="123" y="0"/>
                  </a:lnTo>
                  <a:lnTo>
                    <a:pt x="111" y="15"/>
                  </a:lnTo>
                  <a:lnTo>
                    <a:pt x="139" y="12"/>
                  </a:lnTo>
                  <a:lnTo>
                    <a:pt x="118" y="24"/>
                  </a:lnTo>
                  <a:lnTo>
                    <a:pt x="102" y="24"/>
                  </a:lnTo>
                  <a:lnTo>
                    <a:pt x="68" y="29"/>
                  </a:lnTo>
                  <a:lnTo>
                    <a:pt x="38" y="31"/>
                  </a:lnTo>
                  <a:close/>
                </a:path>
              </a:pathLst>
            </a:custGeom>
            <a:solidFill>
              <a:srgbClr val="E1E1E1"/>
            </a:solidFill>
            <a:ln w="3175">
              <a:solidFill>
                <a:srgbClr val="000000"/>
              </a:solidFill>
              <a:round/>
              <a:headEnd/>
              <a:tailEnd/>
            </a:ln>
          </p:spPr>
          <p:txBody>
            <a:bodyPr/>
            <a:lstStyle/>
            <a:p>
              <a:endParaRPr lang="en-US"/>
            </a:p>
          </p:txBody>
        </p:sp>
        <p:sp>
          <p:nvSpPr>
            <p:cNvPr id="41377" name="Freeform 4239"/>
            <p:cNvSpPr>
              <a:spLocks/>
            </p:cNvSpPr>
            <p:nvPr/>
          </p:nvSpPr>
          <p:spPr bwMode="auto">
            <a:xfrm>
              <a:off x="1331" y="1223"/>
              <a:ext cx="98" cy="56"/>
            </a:xfrm>
            <a:custGeom>
              <a:avLst/>
              <a:gdLst>
                <a:gd name="T0" fmla="*/ 7135 w 88"/>
                <a:gd name="T1" fmla="*/ 492270 h 45"/>
                <a:gd name="T2" fmla="*/ 5922 w 88"/>
                <a:gd name="T3" fmla="*/ 479817 h 45"/>
                <a:gd name="T4" fmla="*/ 6381 w 88"/>
                <a:gd name="T5" fmla="*/ 430428 h 45"/>
                <a:gd name="T6" fmla="*/ 5432 w 88"/>
                <a:gd name="T7" fmla="*/ 479817 h 45"/>
                <a:gd name="T8" fmla="*/ 2184 w 88"/>
                <a:gd name="T9" fmla="*/ 679933 h 45"/>
                <a:gd name="T10" fmla="*/ 1961 w 88"/>
                <a:gd name="T11" fmla="*/ 535644 h 45"/>
                <a:gd name="T12" fmla="*/ 0 w 88"/>
                <a:gd name="T13" fmla="*/ 535644 h 45"/>
                <a:gd name="T14" fmla="*/ 1961 w 88"/>
                <a:gd name="T15" fmla="*/ 388443 h 45"/>
                <a:gd name="T16" fmla="*/ 3359 w 88"/>
                <a:gd name="T17" fmla="*/ 201558 h 45"/>
                <a:gd name="T18" fmla="*/ 4675 w 88"/>
                <a:gd name="T19" fmla="*/ 0 h 45"/>
                <a:gd name="T20" fmla="*/ 5432 w 88"/>
                <a:gd name="T21" fmla="*/ 67534 h 45"/>
                <a:gd name="T22" fmla="*/ 5166 w 88"/>
                <a:gd name="T23" fmla="*/ 186608 h 45"/>
                <a:gd name="T24" fmla="*/ 5922 w 88"/>
                <a:gd name="T25" fmla="*/ 104586 h 45"/>
                <a:gd name="T26" fmla="*/ 8813 w 88"/>
                <a:gd name="T27" fmla="*/ 352809 h 45"/>
                <a:gd name="T28" fmla="*/ 7946 w 88"/>
                <a:gd name="T29" fmla="*/ 479817 h 45"/>
                <a:gd name="T30" fmla="*/ 9814 w 88"/>
                <a:gd name="T31" fmla="*/ 479817 h 45"/>
                <a:gd name="T32" fmla="*/ 9984 w 88"/>
                <a:gd name="T33" fmla="*/ 535644 h 45"/>
                <a:gd name="T34" fmla="*/ 8353 w 88"/>
                <a:gd name="T35" fmla="*/ 567449 h 45"/>
                <a:gd name="T36" fmla="*/ 7135 w 88"/>
                <a:gd name="T37" fmla="*/ 492270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8"/>
                <a:gd name="T58" fmla="*/ 0 h 45"/>
                <a:gd name="T59" fmla="*/ 88 w 88"/>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8" h="45">
                  <a:moveTo>
                    <a:pt x="62" y="33"/>
                  </a:moveTo>
                  <a:lnTo>
                    <a:pt x="52" y="31"/>
                  </a:lnTo>
                  <a:lnTo>
                    <a:pt x="55" y="28"/>
                  </a:lnTo>
                  <a:lnTo>
                    <a:pt x="48" y="31"/>
                  </a:lnTo>
                  <a:lnTo>
                    <a:pt x="19" y="45"/>
                  </a:lnTo>
                  <a:lnTo>
                    <a:pt x="17" y="35"/>
                  </a:lnTo>
                  <a:lnTo>
                    <a:pt x="0" y="35"/>
                  </a:lnTo>
                  <a:lnTo>
                    <a:pt x="17" y="26"/>
                  </a:lnTo>
                  <a:lnTo>
                    <a:pt x="29" y="14"/>
                  </a:lnTo>
                  <a:lnTo>
                    <a:pt x="41" y="0"/>
                  </a:lnTo>
                  <a:lnTo>
                    <a:pt x="48" y="5"/>
                  </a:lnTo>
                  <a:lnTo>
                    <a:pt x="45" y="12"/>
                  </a:lnTo>
                  <a:lnTo>
                    <a:pt x="52" y="7"/>
                  </a:lnTo>
                  <a:lnTo>
                    <a:pt x="76" y="23"/>
                  </a:lnTo>
                  <a:lnTo>
                    <a:pt x="69" y="31"/>
                  </a:lnTo>
                  <a:lnTo>
                    <a:pt x="85" y="31"/>
                  </a:lnTo>
                  <a:lnTo>
                    <a:pt x="88" y="35"/>
                  </a:lnTo>
                  <a:lnTo>
                    <a:pt x="74" y="38"/>
                  </a:lnTo>
                  <a:lnTo>
                    <a:pt x="62" y="33"/>
                  </a:lnTo>
                  <a:close/>
                </a:path>
              </a:pathLst>
            </a:custGeom>
            <a:solidFill>
              <a:srgbClr val="E1E1E1"/>
            </a:solidFill>
            <a:ln w="3175">
              <a:solidFill>
                <a:srgbClr val="000000"/>
              </a:solidFill>
              <a:round/>
              <a:headEnd/>
              <a:tailEnd/>
            </a:ln>
          </p:spPr>
          <p:txBody>
            <a:bodyPr/>
            <a:lstStyle/>
            <a:p>
              <a:endParaRPr lang="en-US"/>
            </a:p>
          </p:txBody>
        </p:sp>
        <p:sp>
          <p:nvSpPr>
            <p:cNvPr id="41378" name="Freeform 4240"/>
            <p:cNvSpPr>
              <a:spLocks/>
            </p:cNvSpPr>
            <p:nvPr/>
          </p:nvSpPr>
          <p:spPr bwMode="auto">
            <a:xfrm>
              <a:off x="1259" y="1079"/>
              <a:ext cx="88" cy="40"/>
            </a:xfrm>
            <a:custGeom>
              <a:avLst/>
              <a:gdLst>
                <a:gd name="T0" fmla="*/ 9025 w 79"/>
                <a:gd name="T1" fmla="*/ 0 h 33"/>
                <a:gd name="T2" fmla="*/ 3568 w 79"/>
                <a:gd name="T3" fmla="*/ 0 h 33"/>
                <a:gd name="T4" fmla="*/ 4329 w 79"/>
                <a:gd name="T5" fmla="*/ 33045 h 33"/>
                <a:gd name="T6" fmla="*/ 3042 w 79"/>
                <a:gd name="T7" fmla="*/ 58851 h 33"/>
                <a:gd name="T8" fmla="*/ 0 w 79"/>
                <a:gd name="T9" fmla="*/ 58851 h 33"/>
                <a:gd name="T10" fmla="*/ 1976 w 79"/>
                <a:gd name="T11" fmla="*/ 111404 h 33"/>
                <a:gd name="T12" fmla="*/ 3886 w 79"/>
                <a:gd name="T13" fmla="*/ 153988 h 33"/>
                <a:gd name="T14" fmla="*/ 4205 w 79"/>
                <a:gd name="T15" fmla="*/ 126595 h 33"/>
                <a:gd name="T16" fmla="*/ 6425 w 79"/>
                <a:gd name="T17" fmla="*/ 126595 h 33"/>
                <a:gd name="T18" fmla="*/ 7879 w 79"/>
                <a:gd name="T19" fmla="*/ 58851 h 33"/>
                <a:gd name="T20" fmla="*/ 9025 w 7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33"/>
                <a:gd name="T35" fmla="*/ 79 w 79"/>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33">
                  <a:moveTo>
                    <a:pt x="79" y="0"/>
                  </a:moveTo>
                  <a:lnTo>
                    <a:pt x="31" y="0"/>
                  </a:lnTo>
                  <a:lnTo>
                    <a:pt x="38" y="7"/>
                  </a:lnTo>
                  <a:lnTo>
                    <a:pt x="26" y="12"/>
                  </a:lnTo>
                  <a:lnTo>
                    <a:pt x="0" y="12"/>
                  </a:lnTo>
                  <a:lnTo>
                    <a:pt x="17" y="24"/>
                  </a:lnTo>
                  <a:lnTo>
                    <a:pt x="34" y="33"/>
                  </a:lnTo>
                  <a:lnTo>
                    <a:pt x="36" y="26"/>
                  </a:lnTo>
                  <a:lnTo>
                    <a:pt x="55" y="26"/>
                  </a:lnTo>
                  <a:lnTo>
                    <a:pt x="67" y="12"/>
                  </a:lnTo>
                  <a:lnTo>
                    <a:pt x="79" y="0"/>
                  </a:lnTo>
                  <a:close/>
                </a:path>
              </a:pathLst>
            </a:custGeom>
            <a:solidFill>
              <a:srgbClr val="E1E1E1"/>
            </a:solidFill>
            <a:ln w="3175">
              <a:solidFill>
                <a:srgbClr val="000000"/>
              </a:solidFill>
              <a:round/>
              <a:headEnd/>
              <a:tailEnd/>
            </a:ln>
          </p:spPr>
          <p:txBody>
            <a:bodyPr/>
            <a:lstStyle/>
            <a:p>
              <a:endParaRPr lang="en-US"/>
            </a:p>
          </p:txBody>
        </p:sp>
        <p:sp>
          <p:nvSpPr>
            <p:cNvPr id="41379" name="Freeform 4241"/>
            <p:cNvSpPr>
              <a:spLocks/>
            </p:cNvSpPr>
            <p:nvPr/>
          </p:nvSpPr>
          <p:spPr bwMode="auto">
            <a:xfrm>
              <a:off x="1339" y="1070"/>
              <a:ext cx="90" cy="39"/>
            </a:xfrm>
            <a:custGeom>
              <a:avLst/>
              <a:gdLst>
                <a:gd name="T0" fmla="*/ 5282 w 81"/>
                <a:gd name="T1" fmla="*/ 455716 h 31"/>
                <a:gd name="T2" fmla="*/ 2527 w 81"/>
                <a:gd name="T3" fmla="*/ 455716 h 31"/>
                <a:gd name="T4" fmla="*/ 2634 w 81"/>
                <a:gd name="T5" fmla="*/ 573320 h 31"/>
                <a:gd name="T6" fmla="*/ 1556 w 81"/>
                <a:gd name="T7" fmla="*/ 755015 h 31"/>
                <a:gd name="T8" fmla="*/ 0 w 81"/>
                <a:gd name="T9" fmla="*/ 755015 h 31"/>
                <a:gd name="T10" fmla="*/ 3 w 81"/>
                <a:gd name="T11" fmla="*/ 667301 h 31"/>
                <a:gd name="T12" fmla="*/ 1921 w 81"/>
                <a:gd name="T13" fmla="*/ 220911 h 31"/>
                <a:gd name="T14" fmla="*/ 2634 w 81"/>
                <a:gd name="T15" fmla="*/ 175596 h 31"/>
                <a:gd name="T16" fmla="*/ 2634 w 81"/>
                <a:gd name="T17" fmla="*/ 120318 h 31"/>
                <a:gd name="T18" fmla="*/ 3508 w 81"/>
                <a:gd name="T19" fmla="*/ 0 h 31"/>
                <a:gd name="T20" fmla="*/ 8354 w 81"/>
                <a:gd name="T21" fmla="*/ 120318 h 31"/>
                <a:gd name="T22" fmla="*/ 7246 w 81"/>
                <a:gd name="T23" fmla="*/ 220911 h 31"/>
                <a:gd name="T24" fmla="*/ 5282 w 81"/>
                <a:gd name="T25" fmla="*/ 455716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31"/>
                <a:gd name="T41" fmla="*/ 81 w 81"/>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31">
                  <a:moveTo>
                    <a:pt x="50" y="19"/>
                  </a:moveTo>
                  <a:lnTo>
                    <a:pt x="24" y="19"/>
                  </a:lnTo>
                  <a:lnTo>
                    <a:pt x="26" y="24"/>
                  </a:lnTo>
                  <a:lnTo>
                    <a:pt x="15" y="31"/>
                  </a:lnTo>
                  <a:lnTo>
                    <a:pt x="0" y="31"/>
                  </a:lnTo>
                  <a:lnTo>
                    <a:pt x="3" y="28"/>
                  </a:lnTo>
                  <a:lnTo>
                    <a:pt x="19" y="9"/>
                  </a:lnTo>
                  <a:lnTo>
                    <a:pt x="26" y="7"/>
                  </a:lnTo>
                  <a:lnTo>
                    <a:pt x="26" y="5"/>
                  </a:lnTo>
                  <a:lnTo>
                    <a:pt x="34" y="0"/>
                  </a:lnTo>
                  <a:lnTo>
                    <a:pt x="81" y="5"/>
                  </a:lnTo>
                  <a:lnTo>
                    <a:pt x="69" y="9"/>
                  </a:lnTo>
                  <a:lnTo>
                    <a:pt x="50" y="19"/>
                  </a:lnTo>
                  <a:close/>
                </a:path>
              </a:pathLst>
            </a:custGeom>
            <a:solidFill>
              <a:srgbClr val="E1E1E1"/>
            </a:solidFill>
            <a:ln w="3175">
              <a:solidFill>
                <a:srgbClr val="000000"/>
              </a:solidFill>
              <a:round/>
              <a:headEnd/>
              <a:tailEnd/>
            </a:ln>
          </p:spPr>
          <p:txBody>
            <a:bodyPr/>
            <a:lstStyle/>
            <a:p>
              <a:endParaRPr lang="en-US"/>
            </a:p>
          </p:txBody>
        </p:sp>
        <p:sp>
          <p:nvSpPr>
            <p:cNvPr id="41380" name="Freeform 4242"/>
            <p:cNvSpPr>
              <a:spLocks/>
            </p:cNvSpPr>
            <p:nvPr/>
          </p:nvSpPr>
          <p:spPr bwMode="auto">
            <a:xfrm>
              <a:off x="563" y="1532"/>
              <a:ext cx="47" cy="51"/>
            </a:xfrm>
            <a:custGeom>
              <a:avLst/>
              <a:gdLst>
                <a:gd name="T0" fmla="*/ 1526 w 43"/>
                <a:gd name="T1" fmla="*/ 432491 h 41"/>
                <a:gd name="T2" fmla="*/ 1396 w 43"/>
                <a:gd name="T3" fmla="*/ 432491 h 41"/>
                <a:gd name="T4" fmla="*/ 888 w 43"/>
                <a:gd name="T5" fmla="*/ 432491 h 41"/>
                <a:gd name="T6" fmla="*/ 971 w 43"/>
                <a:gd name="T7" fmla="*/ 383731 h 41"/>
                <a:gd name="T8" fmla="*/ 888 w 43"/>
                <a:gd name="T9" fmla="*/ 351254 h 41"/>
                <a:gd name="T10" fmla="*/ 365 w 43"/>
                <a:gd name="T11" fmla="*/ 351254 h 41"/>
                <a:gd name="T12" fmla="*/ 971 w 43"/>
                <a:gd name="T13" fmla="*/ 282381 h 41"/>
                <a:gd name="T14" fmla="*/ 365 w 43"/>
                <a:gd name="T15" fmla="*/ 227012 h 41"/>
                <a:gd name="T16" fmla="*/ 365 w 43"/>
                <a:gd name="T17" fmla="*/ 182500 h 41"/>
                <a:gd name="T18" fmla="*/ 2 w 43"/>
                <a:gd name="T19" fmla="*/ 146716 h 41"/>
                <a:gd name="T20" fmla="*/ 2 w 43"/>
                <a:gd name="T21" fmla="*/ 103588 h 41"/>
                <a:gd name="T22" fmla="*/ 365 w 43"/>
                <a:gd name="T23" fmla="*/ 43268 h 41"/>
                <a:gd name="T24" fmla="*/ 5 w 43"/>
                <a:gd name="T25" fmla="*/ 66948 h 41"/>
                <a:gd name="T26" fmla="*/ 0 w 43"/>
                <a:gd name="T27" fmla="*/ 0 h 41"/>
                <a:gd name="T28" fmla="*/ 888 w 43"/>
                <a:gd name="T29" fmla="*/ 43268 h 41"/>
                <a:gd name="T30" fmla="*/ 1526 w 43"/>
                <a:gd name="T31" fmla="*/ 66948 h 41"/>
                <a:gd name="T32" fmla="*/ 1656 w 43"/>
                <a:gd name="T33" fmla="*/ 182500 h 41"/>
                <a:gd name="T34" fmla="*/ 1993 w 43"/>
                <a:gd name="T35" fmla="*/ 351254 h 41"/>
                <a:gd name="T36" fmla="*/ 2162 w 43"/>
                <a:gd name="T37" fmla="*/ 537977 h 41"/>
                <a:gd name="T38" fmla="*/ 2162 w 43"/>
                <a:gd name="T39" fmla="*/ 604656 h 41"/>
                <a:gd name="T40" fmla="*/ 1061 w 43"/>
                <a:gd name="T41" fmla="*/ 486096 h 41"/>
                <a:gd name="T42" fmla="*/ 1526 w 43"/>
                <a:gd name="T43" fmla="*/ 432491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41"/>
                <a:gd name="T68" fmla="*/ 43 w 43"/>
                <a:gd name="T69" fmla="*/ 41 h 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41">
                  <a:moveTo>
                    <a:pt x="31" y="29"/>
                  </a:moveTo>
                  <a:lnTo>
                    <a:pt x="28" y="29"/>
                  </a:lnTo>
                  <a:lnTo>
                    <a:pt x="17" y="29"/>
                  </a:lnTo>
                  <a:lnTo>
                    <a:pt x="19" y="26"/>
                  </a:lnTo>
                  <a:lnTo>
                    <a:pt x="17" y="24"/>
                  </a:lnTo>
                  <a:lnTo>
                    <a:pt x="7" y="24"/>
                  </a:lnTo>
                  <a:lnTo>
                    <a:pt x="19" y="19"/>
                  </a:lnTo>
                  <a:lnTo>
                    <a:pt x="7" y="15"/>
                  </a:lnTo>
                  <a:lnTo>
                    <a:pt x="7" y="12"/>
                  </a:lnTo>
                  <a:lnTo>
                    <a:pt x="2" y="10"/>
                  </a:lnTo>
                  <a:lnTo>
                    <a:pt x="2" y="7"/>
                  </a:lnTo>
                  <a:lnTo>
                    <a:pt x="7" y="3"/>
                  </a:lnTo>
                  <a:lnTo>
                    <a:pt x="5" y="5"/>
                  </a:lnTo>
                  <a:lnTo>
                    <a:pt x="0" y="0"/>
                  </a:lnTo>
                  <a:lnTo>
                    <a:pt x="17" y="3"/>
                  </a:lnTo>
                  <a:lnTo>
                    <a:pt x="31" y="5"/>
                  </a:lnTo>
                  <a:lnTo>
                    <a:pt x="33" y="12"/>
                  </a:lnTo>
                  <a:lnTo>
                    <a:pt x="40" y="24"/>
                  </a:lnTo>
                  <a:lnTo>
                    <a:pt x="43" y="36"/>
                  </a:lnTo>
                  <a:lnTo>
                    <a:pt x="43" y="41"/>
                  </a:lnTo>
                  <a:lnTo>
                    <a:pt x="21" y="33"/>
                  </a:lnTo>
                  <a:lnTo>
                    <a:pt x="31" y="29"/>
                  </a:lnTo>
                  <a:close/>
                </a:path>
              </a:pathLst>
            </a:custGeom>
            <a:solidFill>
              <a:srgbClr val="E1E1E1"/>
            </a:solidFill>
            <a:ln w="3175">
              <a:solidFill>
                <a:srgbClr val="000000"/>
              </a:solidFill>
              <a:round/>
              <a:headEnd/>
              <a:tailEnd/>
            </a:ln>
          </p:spPr>
          <p:txBody>
            <a:bodyPr/>
            <a:lstStyle/>
            <a:p>
              <a:endParaRPr lang="en-US"/>
            </a:p>
          </p:txBody>
        </p:sp>
        <p:sp>
          <p:nvSpPr>
            <p:cNvPr id="41381" name="Freeform 4243"/>
            <p:cNvSpPr>
              <a:spLocks/>
            </p:cNvSpPr>
            <p:nvPr/>
          </p:nvSpPr>
          <p:spPr bwMode="auto">
            <a:xfrm>
              <a:off x="1083" y="1017"/>
              <a:ext cx="113" cy="23"/>
            </a:xfrm>
            <a:custGeom>
              <a:avLst/>
              <a:gdLst>
                <a:gd name="T0" fmla="*/ 5549 w 102"/>
                <a:gd name="T1" fmla="*/ 56812 h 19"/>
                <a:gd name="T2" fmla="*/ 5549 w 102"/>
                <a:gd name="T3" fmla="*/ 32027 h 19"/>
                <a:gd name="T4" fmla="*/ 4521 w 102"/>
                <a:gd name="T5" fmla="*/ 56812 h 19"/>
                <a:gd name="T6" fmla="*/ 3482 w 102"/>
                <a:gd name="T7" fmla="*/ 68772 h 19"/>
                <a:gd name="T8" fmla="*/ 3482 w 102"/>
                <a:gd name="T9" fmla="*/ 68772 h 19"/>
                <a:gd name="T10" fmla="*/ 2561 w 102"/>
                <a:gd name="T11" fmla="*/ 87618 h 19"/>
                <a:gd name="T12" fmla="*/ 1701 w 102"/>
                <a:gd name="T13" fmla="*/ 87618 h 19"/>
                <a:gd name="T14" fmla="*/ 1701 w 102"/>
                <a:gd name="T15" fmla="*/ 75032 h 19"/>
                <a:gd name="T16" fmla="*/ 1077 w 102"/>
                <a:gd name="T17" fmla="*/ 87618 h 19"/>
                <a:gd name="T18" fmla="*/ 0 w 102"/>
                <a:gd name="T19" fmla="*/ 87618 h 19"/>
                <a:gd name="T20" fmla="*/ 645 w 102"/>
                <a:gd name="T21" fmla="*/ 68772 h 19"/>
                <a:gd name="T22" fmla="*/ 3972 w 102"/>
                <a:gd name="T23" fmla="*/ 32027 h 19"/>
                <a:gd name="T24" fmla="*/ 6206 w 102"/>
                <a:gd name="T25" fmla="*/ 0 h 19"/>
                <a:gd name="T26" fmla="*/ 7666 w 102"/>
                <a:gd name="T27" fmla="*/ 0 h 19"/>
                <a:gd name="T28" fmla="*/ 9259 w 102"/>
                <a:gd name="T29" fmla="*/ 0 h 19"/>
                <a:gd name="T30" fmla="*/ 7666 w 102"/>
                <a:gd name="T31" fmla="*/ 14915 h 19"/>
                <a:gd name="T32" fmla="*/ 8142 w 102"/>
                <a:gd name="T33" fmla="*/ 32027 h 19"/>
                <a:gd name="T34" fmla="*/ 7666 w 102"/>
                <a:gd name="T35" fmla="*/ 32027 h 19"/>
                <a:gd name="T36" fmla="*/ 6206 w 102"/>
                <a:gd name="T37" fmla="*/ 56812 h 19"/>
                <a:gd name="T38" fmla="*/ 5401 w 102"/>
                <a:gd name="T39" fmla="*/ 68772 h 19"/>
                <a:gd name="T40" fmla="*/ 5549 w 102"/>
                <a:gd name="T41" fmla="*/ 56812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9"/>
                <a:gd name="T65" fmla="*/ 102 w 102"/>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9">
                  <a:moveTo>
                    <a:pt x="61" y="12"/>
                  </a:moveTo>
                  <a:lnTo>
                    <a:pt x="61" y="7"/>
                  </a:lnTo>
                  <a:lnTo>
                    <a:pt x="50" y="12"/>
                  </a:lnTo>
                  <a:lnTo>
                    <a:pt x="38" y="15"/>
                  </a:lnTo>
                  <a:lnTo>
                    <a:pt x="28" y="19"/>
                  </a:lnTo>
                  <a:lnTo>
                    <a:pt x="19" y="19"/>
                  </a:lnTo>
                  <a:lnTo>
                    <a:pt x="19" y="17"/>
                  </a:lnTo>
                  <a:lnTo>
                    <a:pt x="12" y="19"/>
                  </a:lnTo>
                  <a:lnTo>
                    <a:pt x="0" y="19"/>
                  </a:lnTo>
                  <a:lnTo>
                    <a:pt x="7" y="15"/>
                  </a:lnTo>
                  <a:lnTo>
                    <a:pt x="43" y="7"/>
                  </a:lnTo>
                  <a:lnTo>
                    <a:pt x="69" y="0"/>
                  </a:lnTo>
                  <a:lnTo>
                    <a:pt x="85" y="0"/>
                  </a:lnTo>
                  <a:lnTo>
                    <a:pt x="102" y="0"/>
                  </a:lnTo>
                  <a:lnTo>
                    <a:pt x="85" y="3"/>
                  </a:lnTo>
                  <a:lnTo>
                    <a:pt x="90" y="7"/>
                  </a:lnTo>
                  <a:lnTo>
                    <a:pt x="85" y="7"/>
                  </a:lnTo>
                  <a:lnTo>
                    <a:pt x="69" y="12"/>
                  </a:lnTo>
                  <a:lnTo>
                    <a:pt x="59" y="15"/>
                  </a:lnTo>
                  <a:lnTo>
                    <a:pt x="61" y="12"/>
                  </a:lnTo>
                  <a:close/>
                </a:path>
              </a:pathLst>
            </a:custGeom>
            <a:solidFill>
              <a:srgbClr val="E1E1E1"/>
            </a:solidFill>
            <a:ln w="3175">
              <a:solidFill>
                <a:srgbClr val="000000"/>
              </a:solidFill>
              <a:round/>
              <a:headEnd/>
              <a:tailEnd/>
            </a:ln>
          </p:spPr>
          <p:txBody>
            <a:bodyPr/>
            <a:lstStyle/>
            <a:p>
              <a:endParaRPr lang="en-US"/>
            </a:p>
          </p:txBody>
        </p:sp>
        <p:sp>
          <p:nvSpPr>
            <p:cNvPr id="41382" name="Freeform 4244"/>
            <p:cNvSpPr>
              <a:spLocks/>
            </p:cNvSpPr>
            <p:nvPr/>
          </p:nvSpPr>
          <p:spPr bwMode="auto">
            <a:xfrm>
              <a:off x="1310" y="1029"/>
              <a:ext cx="68" cy="27"/>
            </a:xfrm>
            <a:custGeom>
              <a:avLst/>
              <a:gdLst>
                <a:gd name="T0" fmla="*/ 1658 w 62"/>
                <a:gd name="T1" fmla="*/ 434231 h 21"/>
                <a:gd name="T2" fmla="*/ 1104 w 62"/>
                <a:gd name="T3" fmla="*/ 303540 h 21"/>
                <a:gd name="T4" fmla="*/ 1379 w 62"/>
                <a:gd name="T5" fmla="*/ 303540 h 21"/>
                <a:gd name="T6" fmla="*/ 1007 w 62"/>
                <a:gd name="T7" fmla="*/ 434231 h 21"/>
                <a:gd name="T8" fmla="*/ 869 w 62"/>
                <a:gd name="T9" fmla="*/ 558297 h 21"/>
                <a:gd name="T10" fmla="*/ 869 w 62"/>
                <a:gd name="T11" fmla="*/ 558297 h 21"/>
                <a:gd name="T12" fmla="*/ 0 w 62"/>
                <a:gd name="T13" fmla="*/ 895560 h 21"/>
                <a:gd name="T14" fmla="*/ 2373 w 62"/>
                <a:gd name="T15" fmla="*/ 717810 h 21"/>
                <a:gd name="T16" fmla="*/ 1007 w 62"/>
                <a:gd name="T17" fmla="*/ 1043646 h 21"/>
                <a:gd name="T18" fmla="*/ 869 w 62"/>
                <a:gd name="T19" fmla="*/ 1186584 h 21"/>
                <a:gd name="T20" fmla="*/ 2187 w 62"/>
                <a:gd name="T21" fmla="*/ 1341831 h 21"/>
                <a:gd name="T22" fmla="*/ 2373 w 62"/>
                <a:gd name="T23" fmla="*/ 1186584 h 21"/>
                <a:gd name="T24" fmla="*/ 2603 w 62"/>
                <a:gd name="T25" fmla="*/ 1043646 h 21"/>
                <a:gd name="T26" fmla="*/ 3052 w 62"/>
                <a:gd name="T27" fmla="*/ 1043646 h 21"/>
                <a:gd name="T28" fmla="*/ 3347 w 62"/>
                <a:gd name="T29" fmla="*/ 895560 h 21"/>
                <a:gd name="T30" fmla="*/ 2886 w 62"/>
                <a:gd name="T31" fmla="*/ 717810 h 21"/>
                <a:gd name="T32" fmla="*/ 3662 w 62"/>
                <a:gd name="T33" fmla="*/ 303540 h 21"/>
                <a:gd name="T34" fmla="*/ 3471 w 62"/>
                <a:gd name="T35" fmla="*/ 0 h 21"/>
                <a:gd name="T36" fmla="*/ 2837 w 62"/>
                <a:gd name="T37" fmla="*/ 142818 h 21"/>
                <a:gd name="T38" fmla="*/ 1973 w 62"/>
                <a:gd name="T39" fmla="*/ 142818 h 21"/>
                <a:gd name="T40" fmla="*/ 2187 w 62"/>
                <a:gd name="T41" fmla="*/ 434231 h 21"/>
                <a:gd name="T42" fmla="*/ 1973 w 62"/>
                <a:gd name="T43" fmla="*/ 434231 h 21"/>
                <a:gd name="T44" fmla="*/ 1658 w 62"/>
                <a:gd name="T45" fmla="*/ 434231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2"/>
                <a:gd name="T70" fmla="*/ 0 h 21"/>
                <a:gd name="T71" fmla="*/ 62 w 62"/>
                <a:gd name="T72" fmla="*/ 21 h 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2" h="21">
                  <a:moveTo>
                    <a:pt x="29" y="7"/>
                  </a:moveTo>
                  <a:lnTo>
                    <a:pt x="19" y="5"/>
                  </a:lnTo>
                  <a:lnTo>
                    <a:pt x="24" y="5"/>
                  </a:lnTo>
                  <a:lnTo>
                    <a:pt x="17" y="7"/>
                  </a:lnTo>
                  <a:lnTo>
                    <a:pt x="15" y="9"/>
                  </a:lnTo>
                  <a:lnTo>
                    <a:pt x="0" y="14"/>
                  </a:lnTo>
                  <a:lnTo>
                    <a:pt x="41" y="12"/>
                  </a:lnTo>
                  <a:lnTo>
                    <a:pt x="17" y="16"/>
                  </a:lnTo>
                  <a:lnTo>
                    <a:pt x="15" y="19"/>
                  </a:lnTo>
                  <a:lnTo>
                    <a:pt x="38" y="21"/>
                  </a:lnTo>
                  <a:lnTo>
                    <a:pt x="41" y="19"/>
                  </a:lnTo>
                  <a:lnTo>
                    <a:pt x="45" y="16"/>
                  </a:lnTo>
                  <a:lnTo>
                    <a:pt x="52" y="16"/>
                  </a:lnTo>
                  <a:lnTo>
                    <a:pt x="57" y="14"/>
                  </a:lnTo>
                  <a:lnTo>
                    <a:pt x="50" y="12"/>
                  </a:lnTo>
                  <a:lnTo>
                    <a:pt x="62" y="5"/>
                  </a:lnTo>
                  <a:lnTo>
                    <a:pt x="60" y="0"/>
                  </a:lnTo>
                  <a:lnTo>
                    <a:pt x="48" y="2"/>
                  </a:lnTo>
                  <a:lnTo>
                    <a:pt x="34" y="2"/>
                  </a:lnTo>
                  <a:lnTo>
                    <a:pt x="38" y="7"/>
                  </a:lnTo>
                  <a:lnTo>
                    <a:pt x="34" y="7"/>
                  </a:lnTo>
                  <a:lnTo>
                    <a:pt x="29" y="7"/>
                  </a:lnTo>
                  <a:close/>
                </a:path>
              </a:pathLst>
            </a:custGeom>
            <a:solidFill>
              <a:srgbClr val="E1E1E1"/>
            </a:solidFill>
            <a:ln w="3175">
              <a:solidFill>
                <a:srgbClr val="000000"/>
              </a:solidFill>
              <a:round/>
              <a:headEnd/>
              <a:tailEnd/>
            </a:ln>
          </p:spPr>
          <p:txBody>
            <a:bodyPr/>
            <a:lstStyle/>
            <a:p>
              <a:endParaRPr lang="en-US"/>
            </a:p>
          </p:txBody>
        </p:sp>
        <p:sp>
          <p:nvSpPr>
            <p:cNvPr id="41383" name="Freeform 4245"/>
            <p:cNvSpPr>
              <a:spLocks/>
            </p:cNvSpPr>
            <p:nvPr/>
          </p:nvSpPr>
          <p:spPr bwMode="auto">
            <a:xfrm>
              <a:off x="1337" y="989"/>
              <a:ext cx="59" cy="22"/>
            </a:xfrm>
            <a:custGeom>
              <a:avLst/>
              <a:gdLst>
                <a:gd name="T0" fmla="*/ 1648 w 54"/>
                <a:gd name="T1" fmla="*/ 2 h 19"/>
                <a:gd name="T2" fmla="*/ 1801 w 54"/>
                <a:gd name="T3" fmla="*/ 2 h 19"/>
                <a:gd name="T4" fmla="*/ 2349 w 54"/>
                <a:gd name="T5" fmla="*/ 2 h 19"/>
                <a:gd name="T6" fmla="*/ 2586 w 54"/>
                <a:gd name="T7" fmla="*/ 2 h 19"/>
                <a:gd name="T8" fmla="*/ 2586 w 54"/>
                <a:gd name="T9" fmla="*/ 5677 h 19"/>
                <a:gd name="T10" fmla="*/ 2619 w 54"/>
                <a:gd name="T11" fmla="*/ 8813 h 19"/>
                <a:gd name="T12" fmla="*/ 1982 w 54"/>
                <a:gd name="T13" fmla="*/ 11816 h 19"/>
                <a:gd name="T14" fmla="*/ 1164 w 54"/>
                <a:gd name="T15" fmla="*/ 7611 h 19"/>
                <a:gd name="T16" fmla="*/ 0 w 54"/>
                <a:gd name="T17" fmla="*/ 7611 h 19"/>
                <a:gd name="T18" fmla="*/ 5 w 54"/>
                <a:gd name="T19" fmla="*/ 4234 h 19"/>
                <a:gd name="T20" fmla="*/ 968 w 54"/>
                <a:gd name="T21" fmla="*/ 4234 h 19"/>
                <a:gd name="T22" fmla="*/ 886 w 54"/>
                <a:gd name="T23" fmla="*/ 2 h 19"/>
                <a:gd name="T24" fmla="*/ 476 w 54"/>
                <a:gd name="T25" fmla="*/ 2 h 19"/>
                <a:gd name="T26" fmla="*/ 5 w 54"/>
                <a:gd name="T27" fmla="*/ 0 h 19"/>
                <a:gd name="T28" fmla="*/ 1648 w 54"/>
                <a:gd name="T29" fmla="*/ 0 h 19"/>
                <a:gd name="T30" fmla="*/ 1648 w 54"/>
                <a:gd name="T31" fmla="*/ 2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19"/>
                <a:gd name="T50" fmla="*/ 54 w 54"/>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19">
                  <a:moveTo>
                    <a:pt x="33" y="2"/>
                  </a:moveTo>
                  <a:lnTo>
                    <a:pt x="36" y="2"/>
                  </a:lnTo>
                  <a:lnTo>
                    <a:pt x="47" y="2"/>
                  </a:lnTo>
                  <a:lnTo>
                    <a:pt x="52" y="2"/>
                  </a:lnTo>
                  <a:lnTo>
                    <a:pt x="52" y="9"/>
                  </a:lnTo>
                  <a:lnTo>
                    <a:pt x="54" y="14"/>
                  </a:lnTo>
                  <a:lnTo>
                    <a:pt x="40" y="19"/>
                  </a:lnTo>
                  <a:lnTo>
                    <a:pt x="24" y="12"/>
                  </a:lnTo>
                  <a:lnTo>
                    <a:pt x="0" y="12"/>
                  </a:lnTo>
                  <a:lnTo>
                    <a:pt x="5" y="7"/>
                  </a:lnTo>
                  <a:lnTo>
                    <a:pt x="19" y="7"/>
                  </a:lnTo>
                  <a:lnTo>
                    <a:pt x="17" y="2"/>
                  </a:lnTo>
                  <a:lnTo>
                    <a:pt x="10" y="2"/>
                  </a:lnTo>
                  <a:lnTo>
                    <a:pt x="5" y="0"/>
                  </a:lnTo>
                  <a:lnTo>
                    <a:pt x="33" y="0"/>
                  </a:lnTo>
                  <a:lnTo>
                    <a:pt x="33" y="2"/>
                  </a:lnTo>
                  <a:close/>
                </a:path>
              </a:pathLst>
            </a:custGeom>
            <a:solidFill>
              <a:srgbClr val="E1E1E1"/>
            </a:solidFill>
            <a:ln w="3175">
              <a:solidFill>
                <a:srgbClr val="000000"/>
              </a:solidFill>
              <a:round/>
              <a:headEnd/>
              <a:tailEnd/>
            </a:ln>
          </p:spPr>
          <p:txBody>
            <a:bodyPr/>
            <a:lstStyle/>
            <a:p>
              <a:endParaRPr lang="en-US"/>
            </a:p>
          </p:txBody>
        </p:sp>
        <p:sp>
          <p:nvSpPr>
            <p:cNvPr id="41384" name="Freeform 4246"/>
            <p:cNvSpPr>
              <a:spLocks/>
            </p:cNvSpPr>
            <p:nvPr/>
          </p:nvSpPr>
          <p:spPr bwMode="auto">
            <a:xfrm>
              <a:off x="1241" y="1149"/>
              <a:ext cx="53" cy="24"/>
            </a:xfrm>
            <a:custGeom>
              <a:avLst/>
              <a:gdLst>
                <a:gd name="T0" fmla="*/ 7841 w 47"/>
                <a:gd name="T1" fmla="*/ 268950 h 19"/>
                <a:gd name="T2" fmla="*/ 7841 w 47"/>
                <a:gd name="T3" fmla="*/ 212919 h 19"/>
                <a:gd name="T4" fmla="*/ 5189 w 47"/>
                <a:gd name="T5" fmla="*/ 0 h 19"/>
                <a:gd name="T6" fmla="*/ 4084 w 47"/>
                <a:gd name="T7" fmla="*/ 112867 h 19"/>
                <a:gd name="T8" fmla="*/ 3622 w 47"/>
                <a:gd name="T9" fmla="*/ 70738 h 19"/>
                <a:gd name="T10" fmla="*/ 2846 w 47"/>
                <a:gd name="T11" fmla="*/ 212919 h 19"/>
                <a:gd name="T12" fmla="*/ 0 w 47"/>
                <a:gd name="T13" fmla="*/ 345544 h 19"/>
                <a:gd name="T14" fmla="*/ 5189 w 47"/>
                <a:gd name="T15" fmla="*/ 551339 h 19"/>
                <a:gd name="T16" fmla="*/ 9461 w 47"/>
                <a:gd name="T17" fmla="*/ 429128 h 19"/>
                <a:gd name="T18" fmla="*/ 8390 w 47"/>
                <a:gd name="T19" fmla="*/ 429128 h 19"/>
                <a:gd name="T20" fmla="*/ 7841 w 47"/>
                <a:gd name="T21" fmla="*/ 26895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19"/>
                <a:gd name="T35" fmla="*/ 47 w 47"/>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19">
                  <a:moveTo>
                    <a:pt x="40" y="9"/>
                  </a:moveTo>
                  <a:lnTo>
                    <a:pt x="40" y="7"/>
                  </a:lnTo>
                  <a:lnTo>
                    <a:pt x="26" y="0"/>
                  </a:lnTo>
                  <a:lnTo>
                    <a:pt x="21" y="4"/>
                  </a:lnTo>
                  <a:lnTo>
                    <a:pt x="19" y="2"/>
                  </a:lnTo>
                  <a:lnTo>
                    <a:pt x="14" y="7"/>
                  </a:lnTo>
                  <a:lnTo>
                    <a:pt x="0" y="12"/>
                  </a:lnTo>
                  <a:lnTo>
                    <a:pt x="26" y="19"/>
                  </a:lnTo>
                  <a:lnTo>
                    <a:pt x="47" y="14"/>
                  </a:lnTo>
                  <a:lnTo>
                    <a:pt x="42" y="14"/>
                  </a:lnTo>
                  <a:lnTo>
                    <a:pt x="40" y="9"/>
                  </a:lnTo>
                  <a:close/>
                </a:path>
              </a:pathLst>
            </a:custGeom>
            <a:solidFill>
              <a:srgbClr val="E1E1E1"/>
            </a:solidFill>
            <a:ln w="3175">
              <a:solidFill>
                <a:srgbClr val="000000"/>
              </a:solidFill>
              <a:round/>
              <a:headEnd/>
              <a:tailEnd/>
            </a:ln>
          </p:spPr>
          <p:txBody>
            <a:bodyPr/>
            <a:lstStyle/>
            <a:p>
              <a:endParaRPr lang="en-US"/>
            </a:p>
          </p:txBody>
        </p:sp>
        <p:sp>
          <p:nvSpPr>
            <p:cNvPr id="41385" name="Freeform 4247"/>
            <p:cNvSpPr>
              <a:spLocks/>
            </p:cNvSpPr>
            <p:nvPr/>
          </p:nvSpPr>
          <p:spPr bwMode="auto">
            <a:xfrm>
              <a:off x="1533" y="1079"/>
              <a:ext cx="55" cy="17"/>
            </a:xfrm>
            <a:custGeom>
              <a:avLst/>
              <a:gdLst>
                <a:gd name="T0" fmla="*/ 13938 w 48"/>
                <a:gd name="T1" fmla="*/ 0 h 14"/>
                <a:gd name="T2" fmla="*/ 3 w 48"/>
                <a:gd name="T3" fmla="*/ 0 h 14"/>
                <a:gd name="T4" fmla="*/ 0 w 48"/>
                <a:gd name="T5" fmla="*/ 25033 h 14"/>
                <a:gd name="T6" fmla="*/ 1936 w 48"/>
                <a:gd name="T7" fmla="*/ 44821 h 14"/>
                <a:gd name="T8" fmla="*/ 3824 w 48"/>
                <a:gd name="T9" fmla="*/ 75353 h 14"/>
                <a:gd name="T10" fmla="*/ 19187 w 48"/>
                <a:gd name="T11" fmla="*/ 65239 h 14"/>
                <a:gd name="T12" fmla="*/ 13938 w 48"/>
                <a:gd name="T13" fmla="*/ 0 h 14"/>
                <a:gd name="T14" fmla="*/ 0 60000 65536"/>
                <a:gd name="T15" fmla="*/ 0 60000 65536"/>
                <a:gd name="T16" fmla="*/ 0 60000 65536"/>
                <a:gd name="T17" fmla="*/ 0 60000 65536"/>
                <a:gd name="T18" fmla="*/ 0 60000 65536"/>
                <a:gd name="T19" fmla="*/ 0 60000 65536"/>
                <a:gd name="T20" fmla="*/ 0 60000 65536"/>
                <a:gd name="T21" fmla="*/ 0 w 48"/>
                <a:gd name="T22" fmla="*/ 0 h 14"/>
                <a:gd name="T23" fmla="*/ 48 w 48"/>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4">
                  <a:moveTo>
                    <a:pt x="34" y="0"/>
                  </a:moveTo>
                  <a:lnTo>
                    <a:pt x="3" y="0"/>
                  </a:lnTo>
                  <a:lnTo>
                    <a:pt x="0" y="5"/>
                  </a:lnTo>
                  <a:lnTo>
                    <a:pt x="5" y="9"/>
                  </a:lnTo>
                  <a:lnTo>
                    <a:pt x="10" y="14"/>
                  </a:lnTo>
                  <a:lnTo>
                    <a:pt x="48" y="12"/>
                  </a:lnTo>
                  <a:lnTo>
                    <a:pt x="34" y="0"/>
                  </a:lnTo>
                  <a:close/>
                </a:path>
              </a:pathLst>
            </a:custGeom>
            <a:solidFill>
              <a:srgbClr val="E1E1E1"/>
            </a:solidFill>
            <a:ln w="3175">
              <a:solidFill>
                <a:srgbClr val="000000"/>
              </a:solidFill>
              <a:round/>
              <a:headEnd/>
              <a:tailEnd/>
            </a:ln>
          </p:spPr>
          <p:txBody>
            <a:bodyPr/>
            <a:lstStyle/>
            <a:p>
              <a:endParaRPr lang="en-US"/>
            </a:p>
          </p:txBody>
        </p:sp>
        <p:sp>
          <p:nvSpPr>
            <p:cNvPr id="41386" name="Freeform 4248"/>
            <p:cNvSpPr>
              <a:spLocks/>
            </p:cNvSpPr>
            <p:nvPr/>
          </p:nvSpPr>
          <p:spPr bwMode="auto">
            <a:xfrm>
              <a:off x="1511" y="1177"/>
              <a:ext cx="34" cy="19"/>
            </a:xfrm>
            <a:custGeom>
              <a:avLst/>
              <a:gdLst>
                <a:gd name="T0" fmla="*/ 1512 w 31"/>
                <a:gd name="T1" fmla="*/ 327630 h 15"/>
                <a:gd name="T2" fmla="*/ 3 w 31"/>
                <a:gd name="T3" fmla="*/ 486387 h 15"/>
                <a:gd name="T4" fmla="*/ 0 w 31"/>
                <a:gd name="T5" fmla="*/ 235155 h 15"/>
                <a:gd name="T6" fmla="*/ 1104 w 31"/>
                <a:gd name="T7" fmla="*/ 0 h 15"/>
                <a:gd name="T8" fmla="*/ 1799 w 31"/>
                <a:gd name="T9" fmla="*/ 100478 h 15"/>
                <a:gd name="T10" fmla="*/ 1512 w 31"/>
                <a:gd name="T11" fmla="*/ 327630 h 15"/>
                <a:gd name="T12" fmla="*/ 0 60000 65536"/>
                <a:gd name="T13" fmla="*/ 0 60000 65536"/>
                <a:gd name="T14" fmla="*/ 0 60000 65536"/>
                <a:gd name="T15" fmla="*/ 0 60000 65536"/>
                <a:gd name="T16" fmla="*/ 0 60000 65536"/>
                <a:gd name="T17" fmla="*/ 0 60000 65536"/>
                <a:gd name="T18" fmla="*/ 0 w 31"/>
                <a:gd name="T19" fmla="*/ 0 h 15"/>
                <a:gd name="T20" fmla="*/ 31 w 31"/>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1" h="15">
                  <a:moveTo>
                    <a:pt x="26" y="10"/>
                  </a:moveTo>
                  <a:lnTo>
                    <a:pt x="3" y="15"/>
                  </a:lnTo>
                  <a:lnTo>
                    <a:pt x="0" y="7"/>
                  </a:lnTo>
                  <a:lnTo>
                    <a:pt x="19" y="0"/>
                  </a:lnTo>
                  <a:lnTo>
                    <a:pt x="31" y="3"/>
                  </a:lnTo>
                  <a:lnTo>
                    <a:pt x="26" y="10"/>
                  </a:lnTo>
                  <a:close/>
                </a:path>
              </a:pathLst>
            </a:custGeom>
            <a:solidFill>
              <a:srgbClr val="E1E1E1"/>
            </a:solidFill>
            <a:ln w="3175">
              <a:solidFill>
                <a:srgbClr val="000000"/>
              </a:solidFill>
              <a:round/>
              <a:headEnd/>
              <a:tailEnd/>
            </a:ln>
          </p:spPr>
          <p:txBody>
            <a:bodyPr/>
            <a:lstStyle/>
            <a:p>
              <a:endParaRPr lang="en-US"/>
            </a:p>
          </p:txBody>
        </p:sp>
        <p:sp>
          <p:nvSpPr>
            <p:cNvPr id="41387" name="Freeform 4249"/>
            <p:cNvSpPr>
              <a:spLocks/>
            </p:cNvSpPr>
            <p:nvPr/>
          </p:nvSpPr>
          <p:spPr bwMode="auto">
            <a:xfrm>
              <a:off x="1411" y="994"/>
              <a:ext cx="37" cy="17"/>
            </a:xfrm>
            <a:custGeom>
              <a:avLst/>
              <a:gdLst>
                <a:gd name="T0" fmla="*/ 0 w 33"/>
                <a:gd name="T1" fmla="*/ 1778 h 15"/>
                <a:gd name="T2" fmla="*/ 838 w 33"/>
                <a:gd name="T3" fmla="*/ 0 h 15"/>
                <a:gd name="T4" fmla="*/ 5033 w 33"/>
                <a:gd name="T5" fmla="*/ 1778 h 15"/>
                <a:gd name="T6" fmla="*/ 4489 w 33"/>
                <a:gd name="T7" fmla="*/ 2284 h 15"/>
                <a:gd name="T8" fmla="*/ 838 w 33"/>
                <a:gd name="T9" fmla="*/ 3660 h 15"/>
                <a:gd name="T10" fmla="*/ 3 w 33"/>
                <a:gd name="T11" fmla="*/ 2284 h 15"/>
                <a:gd name="T12" fmla="*/ 0 w 33"/>
                <a:gd name="T13" fmla="*/ 1778 h 15"/>
                <a:gd name="T14" fmla="*/ 0 60000 65536"/>
                <a:gd name="T15" fmla="*/ 0 60000 65536"/>
                <a:gd name="T16" fmla="*/ 0 60000 65536"/>
                <a:gd name="T17" fmla="*/ 0 60000 65536"/>
                <a:gd name="T18" fmla="*/ 0 60000 65536"/>
                <a:gd name="T19" fmla="*/ 0 60000 65536"/>
                <a:gd name="T20" fmla="*/ 0 60000 65536"/>
                <a:gd name="T21" fmla="*/ 0 w 33"/>
                <a:gd name="T22" fmla="*/ 0 h 15"/>
                <a:gd name="T23" fmla="*/ 33 w 3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5">
                  <a:moveTo>
                    <a:pt x="0" y="8"/>
                  </a:moveTo>
                  <a:lnTo>
                    <a:pt x="5" y="0"/>
                  </a:lnTo>
                  <a:lnTo>
                    <a:pt x="33" y="8"/>
                  </a:lnTo>
                  <a:lnTo>
                    <a:pt x="29" y="10"/>
                  </a:lnTo>
                  <a:lnTo>
                    <a:pt x="5" y="15"/>
                  </a:lnTo>
                  <a:lnTo>
                    <a:pt x="3" y="10"/>
                  </a:lnTo>
                  <a:lnTo>
                    <a:pt x="0" y="8"/>
                  </a:lnTo>
                  <a:close/>
                </a:path>
              </a:pathLst>
            </a:custGeom>
            <a:solidFill>
              <a:srgbClr val="E1E1E1"/>
            </a:solidFill>
            <a:ln w="3175">
              <a:solidFill>
                <a:srgbClr val="000000"/>
              </a:solidFill>
              <a:round/>
              <a:headEnd/>
              <a:tailEnd/>
            </a:ln>
          </p:spPr>
          <p:txBody>
            <a:bodyPr/>
            <a:lstStyle/>
            <a:p>
              <a:endParaRPr lang="en-US"/>
            </a:p>
          </p:txBody>
        </p:sp>
        <p:sp>
          <p:nvSpPr>
            <p:cNvPr id="41388" name="Freeform 4250"/>
            <p:cNvSpPr>
              <a:spLocks/>
            </p:cNvSpPr>
            <p:nvPr/>
          </p:nvSpPr>
          <p:spPr bwMode="auto">
            <a:xfrm>
              <a:off x="1368" y="1047"/>
              <a:ext cx="40" cy="15"/>
            </a:xfrm>
            <a:custGeom>
              <a:avLst/>
              <a:gdLst>
                <a:gd name="T0" fmla="*/ 979 w 36"/>
                <a:gd name="T1" fmla="*/ 175095 h 12"/>
                <a:gd name="T2" fmla="*/ 0 w 36"/>
                <a:gd name="T3" fmla="*/ 140076 h 12"/>
                <a:gd name="T4" fmla="*/ 2927 w 36"/>
                <a:gd name="T5" fmla="*/ 0 h 12"/>
                <a:gd name="T6" fmla="*/ 3613 w 36"/>
                <a:gd name="T7" fmla="*/ 140076 h 12"/>
                <a:gd name="T8" fmla="*/ 3157 w 36"/>
                <a:gd name="T9" fmla="*/ 233194 h 12"/>
                <a:gd name="T10" fmla="*/ 979 w 36"/>
                <a:gd name="T11" fmla="*/ 175095 h 12"/>
                <a:gd name="T12" fmla="*/ 0 60000 65536"/>
                <a:gd name="T13" fmla="*/ 0 60000 65536"/>
                <a:gd name="T14" fmla="*/ 0 60000 65536"/>
                <a:gd name="T15" fmla="*/ 0 60000 65536"/>
                <a:gd name="T16" fmla="*/ 0 60000 65536"/>
                <a:gd name="T17" fmla="*/ 0 60000 65536"/>
                <a:gd name="T18" fmla="*/ 0 w 36"/>
                <a:gd name="T19" fmla="*/ 0 h 12"/>
                <a:gd name="T20" fmla="*/ 36 w 3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6" h="12">
                  <a:moveTo>
                    <a:pt x="10" y="9"/>
                  </a:moveTo>
                  <a:lnTo>
                    <a:pt x="0" y="7"/>
                  </a:lnTo>
                  <a:lnTo>
                    <a:pt x="29" y="0"/>
                  </a:lnTo>
                  <a:lnTo>
                    <a:pt x="36" y="7"/>
                  </a:lnTo>
                  <a:lnTo>
                    <a:pt x="31" y="12"/>
                  </a:lnTo>
                  <a:lnTo>
                    <a:pt x="10" y="9"/>
                  </a:lnTo>
                  <a:close/>
                </a:path>
              </a:pathLst>
            </a:custGeom>
            <a:solidFill>
              <a:srgbClr val="E1E1E1"/>
            </a:solidFill>
            <a:ln w="3175">
              <a:solidFill>
                <a:srgbClr val="000000"/>
              </a:solidFill>
              <a:round/>
              <a:headEnd/>
              <a:tailEnd/>
            </a:ln>
          </p:spPr>
          <p:txBody>
            <a:bodyPr/>
            <a:lstStyle/>
            <a:p>
              <a:endParaRPr lang="en-US"/>
            </a:p>
          </p:txBody>
        </p:sp>
        <p:sp>
          <p:nvSpPr>
            <p:cNvPr id="41389" name="Freeform 4251"/>
            <p:cNvSpPr>
              <a:spLocks/>
            </p:cNvSpPr>
            <p:nvPr/>
          </p:nvSpPr>
          <p:spPr bwMode="auto">
            <a:xfrm>
              <a:off x="1219" y="1079"/>
              <a:ext cx="32" cy="15"/>
            </a:xfrm>
            <a:custGeom>
              <a:avLst/>
              <a:gdLst>
                <a:gd name="T0" fmla="*/ 161 w 30"/>
                <a:gd name="T1" fmla="*/ 233194 h 12"/>
                <a:gd name="T2" fmla="*/ 0 w 30"/>
                <a:gd name="T3" fmla="*/ 49356 h 12"/>
                <a:gd name="T4" fmla="*/ 450 w 30"/>
                <a:gd name="T5" fmla="*/ 0 h 12"/>
                <a:gd name="T6" fmla="*/ 512 w 30"/>
                <a:gd name="T7" fmla="*/ 49356 h 12"/>
                <a:gd name="T8" fmla="*/ 161 w 30"/>
                <a:gd name="T9" fmla="*/ 233194 h 12"/>
                <a:gd name="T10" fmla="*/ 0 60000 65536"/>
                <a:gd name="T11" fmla="*/ 0 60000 65536"/>
                <a:gd name="T12" fmla="*/ 0 60000 65536"/>
                <a:gd name="T13" fmla="*/ 0 60000 65536"/>
                <a:gd name="T14" fmla="*/ 0 60000 65536"/>
                <a:gd name="T15" fmla="*/ 0 w 30"/>
                <a:gd name="T16" fmla="*/ 0 h 12"/>
                <a:gd name="T17" fmla="*/ 30 w 30"/>
                <a:gd name="T18" fmla="*/ 12 h 12"/>
              </a:gdLst>
              <a:ahLst/>
              <a:cxnLst>
                <a:cxn ang="T10">
                  <a:pos x="T0" y="T1"/>
                </a:cxn>
                <a:cxn ang="T11">
                  <a:pos x="T2" y="T3"/>
                </a:cxn>
                <a:cxn ang="T12">
                  <a:pos x="T4" y="T5"/>
                </a:cxn>
                <a:cxn ang="T13">
                  <a:pos x="T6" y="T7"/>
                </a:cxn>
                <a:cxn ang="T14">
                  <a:pos x="T8" y="T9"/>
                </a:cxn>
              </a:cxnLst>
              <a:rect l="T15" t="T16" r="T17" b="T18"/>
              <a:pathLst>
                <a:path w="30" h="12">
                  <a:moveTo>
                    <a:pt x="9" y="12"/>
                  </a:moveTo>
                  <a:lnTo>
                    <a:pt x="0" y="2"/>
                  </a:lnTo>
                  <a:lnTo>
                    <a:pt x="26" y="0"/>
                  </a:lnTo>
                  <a:lnTo>
                    <a:pt x="30" y="2"/>
                  </a:lnTo>
                  <a:lnTo>
                    <a:pt x="9" y="12"/>
                  </a:lnTo>
                  <a:close/>
                </a:path>
              </a:pathLst>
            </a:custGeom>
            <a:solidFill>
              <a:srgbClr val="E1E1E1"/>
            </a:solidFill>
            <a:ln w="3175">
              <a:solidFill>
                <a:srgbClr val="000000"/>
              </a:solidFill>
              <a:round/>
              <a:headEnd/>
              <a:tailEnd/>
            </a:ln>
          </p:spPr>
          <p:txBody>
            <a:bodyPr/>
            <a:lstStyle/>
            <a:p>
              <a:endParaRPr lang="en-US"/>
            </a:p>
          </p:txBody>
        </p:sp>
        <p:sp>
          <p:nvSpPr>
            <p:cNvPr id="41390" name="Freeform 4252"/>
            <p:cNvSpPr>
              <a:spLocks/>
            </p:cNvSpPr>
            <p:nvPr/>
          </p:nvSpPr>
          <p:spPr bwMode="auto">
            <a:xfrm>
              <a:off x="1822" y="1137"/>
              <a:ext cx="35" cy="21"/>
            </a:xfrm>
            <a:custGeom>
              <a:avLst/>
              <a:gdLst>
                <a:gd name="T0" fmla="*/ 6500 w 31"/>
                <a:gd name="T1" fmla="*/ 130564 h 17"/>
                <a:gd name="T2" fmla="*/ 1414 w 31"/>
                <a:gd name="T3" fmla="*/ 0 h 17"/>
                <a:gd name="T4" fmla="*/ 0 w 31"/>
                <a:gd name="T5" fmla="*/ 52699 h 17"/>
                <a:gd name="T6" fmla="*/ 0 w 31"/>
                <a:gd name="T7" fmla="*/ 80416 h 17"/>
                <a:gd name="T8" fmla="*/ 0 w 31"/>
                <a:gd name="T9" fmla="*/ 105695 h 17"/>
                <a:gd name="T10" fmla="*/ 3 w 31"/>
                <a:gd name="T11" fmla="*/ 130564 h 17"/>
                <a:gd name="T12" fmla="*/ 1414 w 31"/>
                <a:gd name="T13" fmla="*/ 151583 h 17"/>
                <a:gd name="T14" fmla="*/ 3 w 31"/>
                <a:gd name="T15" fmla="*/ 187250 h 17"/>
                <a:gd name="T16" fmla="*/ 6500 w 31"/>
                <a:gd name="T17" fmla="*/ 130564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7"/>
                <a:gd name="T29" fmla="*/ 31 w 31"/>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7">
                  <a:moveTo>
                    <a:pt x="31" y="12"/>
                  </a:moveTo>
                  <a:lnTo>
                    <a:pt x="7" y="0"/>
                  </a:lnTo>
                  <a:lnTo>
                    <a:pt x="0" y="5"/>
                  </a:lnTo>
                  <a:lnTo>
                    <a:pt x="0" y="7"/>
                  </a:lnTo>
                  <a:lnTo>
                    <a:pt x="0" y="10"/>
                  </a:lnTo>
                  <a:lnTo>
                    <a:pt x="3" y="12"/>
                  </a:lnTo>
                  <a:lnTo>
                    <a:pt x="7" y="14"/>
                  </a:lnTo>
                  <a:lnTo>
                    <a:pt x="3" y="17"/>
                  </a:lnTo>
                  <a:lnTo>
                    <a:pt x="31" y="12"/>
                  </a:lnTo>
                  <a:close/>
                </a:path>
              </a:pathLst>
            </a:custGeom>
            <a:solidFill>
              <a:srgbClr val="E1E1E1"/>
            </a:solidFill>
            <a:ln w="3175">
              <a:solidFill>
                <a:srgbClr val="000000"/>
              </a:solidFill>
              <a:round/>
              <a:headEnd/>
              <a:tailEnd/>
            </a:ln>
          </p:spPr>
          <p:txBody>
            <a:bodyPr/>
            <a:lstStyle/>
            <a:p>
              <a:endParaRPr lang="en-US"/>
            </a:p>
          </p:txBody>
        </p:sp>
        <p:sp>
          <p:nvSpPr>
            <p:cNvPr id="41391" name="Freeform 4253"/>
            <p:cNvSpPr>
              <a:spLocks/>
            </p:cNvSpPr>
            <p:nvPr/>
          </p:nvSpPr>
          <p:spPr bwMode="auto">
            <a:xfrm>
              <a:off x="2191" y="1210"/>
              <a:ext cx="143" cy="60"/>
            </a:xfrm>
            <a:custGeom>
              <a:avLst/>
              <a:gdLst>
                <a:gd name="T0" fmla="*/ 25545 w 126"/>
                <a:gd name="T1" fmla="*/ 0 h 48"/>
                <a:gd name="T2" fmla="*/ 25051 w 126"/>
                <a:gd name="T3" fmla="*/ 96399 h 48"/>
                <a:gd name="T4" fmla="*/ 21741 w 126"/>
                <a:gd name="T5" fmla="*/ 140076 h 48"/>
                <a:gd name="T6" fmla="*/ 19449 w 126"/>
                <a:gd name="T7" fmla="*/ 96399 h 48"/>
                <a:gd name="T8" fmla="*/ 19449 w 126"/>
                <a:gd name="T9" fmla="*/ 233194 h 48"/>
                <a:gd name="T10" fmla="*/ 19449 w 126"/>
                <a:gd name="T11" fmla="*/ 188280 h 48"/>
                <a:gd name="T12" fmla="*/ 16185 w 126"/>
                <a:gd name="T13" fmla="*/ 140076 h 48"/>
                <a:gd name="T14" fmla="*/ 15444 w 126"/>
                <a:gd name="T15" fmla="*/ 233194 h 48"/>
                <a:gd name="T16" fmla="*/ 13305 w 126"/>
                <a:gd name="T17" fmla="*/ 140076 h 48"/>
                <a:gd name="T18" fmla="*/ 11546 w 126"/>
                <a:gd name="T19" fmla="*/ 308044 h 48"/>
                <a:gd name="T20" fmla="*/ 10173 w 126"/>
                <a:gd name="T21" fmla="*/ 364366 h 48"/>
                <a:gd name="T22" fmla="*/ 8145 w 126"/>
                <a:gd name="T23" fmla="*/ 291493 h 48"/>
                <a:gd name="T24" fmla="*/ 9309 w 126"/>
                <a:gd name="T25" fmla="*/ 233194 h 48"/>
                <a:gd name="T26" fmla="*/ 4944 w 126"/>
                <a:gd name="T27" fmla="*/ 0 h 48"/>
                <a:gd name="T28" fmla="*/ 5611 w 126"/>
                <a:gd name="T29" fmla="*/ 96399 h 48"/>
                <a:gd name="T30" fmla="*/ 6324 w 126"/>
                <a:gd name="T31" fmla="*/ 188280 h 48"/>
                <a:gd name="T32" fmla="*/ 3838 w 126"/>
                <a:gd name="T33" fmla="*/ 96399 h 48"/>
                <a:gd name="T34" fmla="*/ 3307 w 126"/>
                <a:gd name="T35" fmla="*/ 188280 h 48"/>
                <a:gd name="T36" fmla="*/ 3307 w 126"/>
                <a:gd name="T37" fmla="*/ 188280 h 48"/>
                <a:gd name="T38" fmla="*/ 3838 w 126"/>
                <a:gd name="T39" fmla="*/ 233194 h 48"/>
                <a:gd name="T40" fmla="*/ 3307 w 126"/>
                <a:gd name="T41" fmla="*/ 233194 h 48"/>
                <a:gd name="T42" fmla="*/ 3 w 126"/>
                <a:gd name="T43" fmla="*/ 233194 h 48"/>
                <a:gd name="T44" fmla="*/ 1364 w 126"/>
                <a:gd name="T45" fmla="*/ 291493 h 48"/>
                <a:gd name="T46" fmla="*/ 0 w 126"/>
                <a:gd name="T47" fmla="*/ 291493 h 48"/>
                <a:gd name="T48" fmla="*/ 7177 w 126"/>
                <a:gd name="T49" fmla="*/ 308044 h 48"/>
                <a:gd name="T50" fmla="*/ 5611 w 126"/>
                <a:gd name="T51" fmla="*/ 364366 h 48"/>
                <a:gd name="T52" fmla="*/ 6324 w 126"/>
                <a:gd name="T53" fmla="*/ 416926 h 48"/>
                <a:gd name="T54" fmla="*/ 3 w 126"/>
                <a:gd name="T55" fmla="*/ 455458 h 48"/>
                <a:gd name="T56" fmla="*/ 4944 w 126"/>
                <a:gd name="T57" fmla="*/ 534349 h 48"/>
                <a:gd name="T58" fmla="*/ 7177 w 126"/>
                <a:gd name="T59" fmla="*/ 574586 h 48"/>
                <a:gd name="T60" fmla="*/ 6324 w 126"/>
                <a:gd name="T61" fmla="*/ 601649 h 48"/>
                <a:gd name="T62" fmla="*/ 7177 w 126"/>
                <a:gd name="T63" fmla="*/ 601649 h 48"/>
                <a:gd name="T64" fmla="*/ 6324 w 126"/>
                <a:gd name="T65" fmla="*/ 667936 h 48"/>
                <a:gd name="T66" fmla="*/ 3838 w 126"/>
                <a:gd name="T67" fmla="*/ 752061 h 48"/>
                <a:gd name="T68" fmla="*/ 6324 w 126"/>
                <a:gd name="T69" fmla="*/ 802198 h 48"/>
                <a:gd name="T70" fmla="*/ 10173 w 126"/>
                <a:gd name="T71" fmla="*/ 834920 h 48"/>
                <a:gd name="T72" fmla="*/ 17478 w 126"/>
                <a:gd name="T73" fmla="*/ 889568 h 48"/>
                <a:gd name="T74" fmla="*/ 22512 w 126"/>
                <a:gd name="T75" fmla="*/ 802198 h 48"/>
                <a:gd name="T76" fmla="*/ 28003 w 126"/>
                <a:gd name="T77" fmla="*/ 667936 h 48"/>
                <a:gd name="T78" fmla="*/ 30475 w 126"/>
                <a:gd name="T79" fmla="*/ 534349 h 48"/>
                <a:gd name="T80" fmla="*/ 32771 w 126"/>
                <a:gd name="T81" fmla="*/ 455458 h 48"/>
                <a:gd name="T82" fmla="*/ 32908 w 126"/>
                <a:gd name="T83" fmla="*/ 455458 h 48"/>
                <a:gd name="T84" fmla="*/ 31781 w 126"/>
                <a:gd name="T85" fmla="*/ 416926 h 48"/>
                <a:gd name="T86" fmla="*/ 32908 w 126"/>
                <a:gd name="T87" fmla="*/ 364366 h 48"/>
                <a:gd name="T88" fmla="*/ 32908 w 126"/>
                <a:gd name="T89" fmla="*/ 308044 h 48"/>
                <a:gd name="T90" fmla="*/ 30475 w 126"/>
                <a:gd name="T91" fmla="*/ 308044 h 48"/>
                <a:gd name="T92" fmla="*/ 31093 w 126"/>
                <a:gd name="T93" fmla="*/ 291493 h 48"/>
                <a:gd name="T94" fmla="*/ 29720 w 126"/>
                <a:gd name="T95" fmla="*/ 233194 h 48"/>
                <a:gd name="T96" fmla="*/ 29080 w 126"/>
                <a:gd name="T97" fmla="*/ 140076 h 48"/>
                <a:gd name="T98" fmla="*/ 31093 w 126"/>
                <a:gd name="T99" fmla="*/ 61695 h 48"/>
                <a:gd name="T100" fmla="*/ 28003 w 126"/>
                <a:gd name="T101" fmla="*/ 96399 h 48"/>
                <a:gd name="T102" fmla="*/ 25545 w 126"/>
                <a:gd name="T103" fmla="*/ 0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6"/>
                <a:gd name="T157" fmla="*/ 0 h 48"/>
                <a:gd name="T158" fmla="*/ 126 w 126"/>
                <a:gd name="T159" fmla="*/ 48 h 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6" h="48">
                  <a:moveTo>
                    <a:pt x="97" y="0"/>
                  </a:moveTo>
                  <a:lnTo>
                    <a:pt x="95" y="5"/>
                  </a:lnTo>
                  <a:lnTo>
                    <a:pt x="83" y="7"/>
                  </a:lnTo>
                  <a:lnTo>
                    <a:pt x="74" y="5"/>
                  </a:lnTo>
                  <a:lnTo>
                    <a:pt x="74" y="12"/>
                  </a:lnTo>
                  <a:lnTo>
                    <a:pt x="74" y="10"/>
                  </a:lnTo>
                  <a:lnTo>
                    <a:pt x="62" y="7"/>
                  </a:lnTo>
                  <a:lnTo>
                    <a:pt x="60" y="12"/>
                  </a:lnTo>
                  <a:lnTo>
                    <a:pt x="50" y="7"/>
                  </a:lnTo>
                  <a:lnTo>
                    <a:pt x="43" y="17"/>
                  </a:lnTo>
                  <a:lnTo>
                    <a:pt x="38" y="19"/>
                  </a:lnTo>
                  <a:lnTo>
                    <a:pt x="31" y="15"/>
                  </a:lnTo>
                  <a:lnTo>
                    <a:pt x="36" y="12"/>
                  </a:lnTo>
                  <a:lnTo>
                    <a:pt x="19" y="0"/>
                  </a:lnTo>
                  <a:lnTo>
                    <a:pt x="22" y="5"/>
                  </a:lnTo>
                  <a:lnTo>
                    <a:pt x="24" y="10"/>
                  </a:lnTo>
                  <a:lnTo>
                    <a:pt x="15" y="5"/>
                  </a:lnTo>
                  <a:lnTo>
                    <a:pt x="12" y="10"/>
                  </a:lnTo>
                  <a:lnTo>
                    <a:pt x="15" y="12"/>
                  </a:lnTo>
                  <a:lnTo>
                    <a:pt x="12" y="12"/>
                  </a:lnTo>
                  <a:lnTo>
                    <a:pt x="3" y="12"/>
                  </a:lnTo>
                  <a:lnTo>
                    <a:pt x="5" y="15"/>
                  </a:lnTo>
                  <a:lnTo>
                    <a:pt x="0" y="15"/>
                  </a:lnTo>
                  <a:lnTo>
                    <a:pt x="27" y="17"/>
                  </a:lnTo>
                  <a:lnTo>
                    <a:pt x="22" y="19"/>
                  </a:lnTo>
                  <a:lnTo>
                    <a:pt x="24" y="22"/>
                  </a:lnTo>
                  <a:lnTo>
                    <a:pt x="3" y="24"/>
                  </a:lnTo>
                  <a:lnTo>
                    <a:pt x="19" y="29"/>
                  </a:lnTo>
                  <a:lnTo>
                    <a:pt x="27" y="31"/>
                  </a:lnTo>
                  <a:lnTo>
                    <a:pt x="24" y="33"/>
                  </a:lnTo>
                  <a:lnTo>
                    <a:pt x="27" y="33"/>
                  </a:lnTo>
                  <a:lnTo>
                    <a:pt x="24" y="36"/>
                  </a:lnTo>
                  <a:lnTo>
                    <a:pt x="15" y="41"/>
                  </a:lnTo>
                  <a:lnTo>
                    <a:pt x="24" y="43"/>
                  </a:lnTo>
                  <a:lnTo>
                    <a:pt x="38" y="45"/>
                  </a:lnTo>
                  <a:lnTo>
                    <a:pt x="67" y="48"/>
                  </a:lnTo>
                  <a:lnTo>
                    <a:pt x="86" y="43"/>
                  </a:lnTo>
                  <a:lnTo>
                    <a:pt x="107" y="36"/>
                  </a:lnTo>
                  <a:lnTo>
                    <a:pt x="116" y="29"/>
                  </a:lnTo>
                  <a:lnTo>
                    <a:pt x="124" y="24"/>
                  </a:lnTo>
                  <a:lnTo>
                    <a:pt x="126" y="24"/>
                  </a:lnTo>
                  <a:lnTo>
                    <a:pt x="121" y="22"/>
                  </a:lnTo>
                  <a:lnTo>
                    <a:pt x="126" y="19"/>
                  </a:lnTo>
                  <a:lnTo>
                    <a:pt x="126" y="17"/>
                  </a:lnTo>
                  <a:lnTo>
                    <a:pt x="116" y="17"/>
                  </a:lnTo>
                  <a:lnTo>
                    <a:pt x="119" y="15"/>
                  </a:lnTo>
                  <a:lnTo>
                    <a:pt x="114" y="12"/>
                  </a:lnTo>
                  <a:lnTo>
                    <a:pt x="112" y="7"/>
                  </a:lnTo>
                  <a:lnTo>
                    <a:pt x="119" y="3"/>
                  </a:lnTo>
                  <a:lnTo>
                    <a:pt x="107" y="5"/>
                  </a:lnTo>
                  <a:lnTo>
                    <a:pt x="97" y="0"/>
                  </a:lnTo>
                  <a:close/>
                </a:path>
              </a:pathLst>
            </a:custGeom>
            <a:solidFill>
              <a:srgbClr val="0033CC"/>
            </a:solidFill>
            <a:ln w="3175">
              <a:solidFill>
                <a:srgbClr val="000000"/>
              </a:solidFill>
              <a:round/>
              <a:headEnd/>
              <a:tailEnd/>
            </a:ln>
          </p:spPr>
          <p:txBody>
            <a:bodyPr/>
            <a:lstStyle/>
            <a:p>
              <a:endParaRPr lang="en-US"/>
            </a:p>
          </p:txBody>
        </p:sp>
        <p:sp>
          <p:nvSpPr>
            <p:cNvPr id="41392" name="Freeform 4254"/>
            <p:cNvSpPr>
              <a:spLocks/>
            </p:cNvSpPr>
            <p:nvPr/>
          </p:nvSpPr>
          <p:spPr bwMode="auto">
            <a:xfrm>
              <a:off x="2360" y="1436"/>
              <a:ext cx="61" cy="78"/>
            </a:xfrm>
            <a:custGeom>
              <a:avLst/>
              <a:gdLst>
                <a:gd name="T0" fmla="*/ 2413 w 56"/>
                <a:gd name="T1" fmla="*/ 290619 h 64"/>
                <a:gd name="T2" fmla="*/ 2413 w 56"/>
                <a:gd name="T3" fmla="*/ 199803 h 64"/>
                <a:gd name="T4" fmla="*/ 2413 w 56"/>
                <a:gd name="T5" fmla="*/ 111874 h 64"/>
                <a:gd name="T6" fmla="*/ 2033 w 56"/>
                <a:gd name="T7" fmla="*/ 108081 h 64"/>
                <a:gd name="T8" fmla="*/ 1912 w 56"/>
                <a:gd name="T9" fmla="*/ 108081 h 64"/>
                <a:gd name="T10" fmla="*/ 1491 w 56"/>
                <a:gd name="T11" fmla="*/ 108081 h 64"/>
                <a:gd name="T12" fmla="*/ 1792 w 56"/>
                <a:gd name="T13" fmla="*/ 29394 h 64"/>
                <a:gd name="T14" fmla="*/ 2033 w 56"/>
                <a:gd name="T15" fmla="*/ 0 h 64"/>
                <a:gd name="T16" fmla="*/ 1755 w 56"/>
                <a:gd name="T17" fmla="*/ 19789 h 64"/>
                <a:gd name="T18" fmla="*/ 1491 w 56"/>
                <a:gd name="T19" fmla="*/ 19789 h 64"/>
                <a:gd name="T20" fmla="*/ 1145 w 56"/>
                <a:gd name="T21" fmla="*/ 43661 h 64"/>
                <a:gd name="T22" fmla="*/ 1168 w 56"/>
                <a:gd name="T23" fmla="*/ 74307 h 64"/>
                <a:gd name="T24" fmla="*/ 1145 w 56"/>
                <a:gd name="T25" fmla="*/ 108081 h 64"/>
                <a:gd name="T26" fmla="*/ 319 w 56"/>
                <a:gd name="T27" fmla="*/ 111874 h 64"/>
                <a:gd name="T28" fmla="*/ 378 w 56"/>
                <a:gd name="T29" fmla="*/ 143081 h 64"/>
                <a:gd name="T30" fmla="*/ 4 w 56"/>
                <a:gd name="T31" fmla="*/ 174380 h 64"/>
                <a:gd name="T32" fmla="*/ 813 w 56"/>
                <a:gd name="T33" fmla="*/ 219647 h 64"/>
                <a:gd name="T34" fmla="*/ 319 w 56"/>
                <a:gd name="T35" fmla="*/ 275056 h 64"/>
                <a:gd name="T36" fmla="*/ 813 w 56"/>
                <a:gd name="T37" fmla="*/ 259016 h 64"/>
                <a:gd name="T38" fmla="*/ 319 w 56"/>
                <a:gd name="T39" fmla="*/ 300817 h 64"/>
                <a:gd name="T40" fmla="*/ 0 w 56"/>
                <a:gd name="T41" fmla="*/ 315676 h 64"/>
                <a:gd name="T42" fmla="*/ 4 w 56"/>
                <a:gd name="T43" fmla="*/ 335225 h 64"/>
                <a:gd name="T44" fmla="*/ 0 w 56"/>
                <a:gd name="T45" fmla="*/ 338638 h 64"/>
                <a:gd name="T46" fmla="*/ 319 w 56"/>
                <a:gd name="T47" fmla="*/ 354192 h 64"/>
                <a:gd name="T48" fmla="*/ 4 w 56"/>
                <a:gd name="T49" fmla="*/ 377661 h 64"/>
                <a:gd name="T50" fmla="*/ 378 w 56"/>
                <a:gd name="T51" fmla="*/ 377661 h 64"/>
                <a:gd name="T52" fmla="*/ 378 w 56"/>
                <a:gd name="T53" fmla="*/ 385450 h 64"/>
                <a:gd name="T54" fmla="*/ 972 w 56"/>
                <a:gd name="T55" fmla="*/ 377661 h 64"/>
                <a:gd name="T56" fmla="*/ 1611 w 56"/>
                <a:gd name="T57" fmla="*/ 335225 h 64"/>
                <a:gd name="T58" fmla="*/ 2269 w 56"/>
                <a:gd name="T59" fmla="*/ 315676 h 64"/>
                <a:gd name="T60" fmla="*/ 2413 w 56"/>
                <a:gd name="T61" fmla="*/ 290619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
                <a:gd name="T94" fmla="*/ 0 h 64"/>
                <a:gd name="T95" fmla="*/ 56 w 56"/>
                <a:gd name="T96" fmla="*/ 64 h 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 h="64">
                  <a:moveTo>
                    <a:pt x="56" y="48"/>
                  </a:moveTo>
                  <a:lnTo>
                    <a:pt x="56" y="33"/>
                  </a:lnTo>
                  <a:lnTo>
                    <a:pt x="56" y="19"/>
                  </a:lnTo>
                  <a:lnTo>
                    <a:pt x="47" y="17"/>
                  </a:lnTo>
                  <a:lnTo>
                    <a:pt x="44" y="17"/>
                  </a:lnTo>
                  <a:lnTo>
                    <a:pt x="35" y="17"/>
                  </a:lnTo>
                  <a:lnTo>
                    <a:pt x="42" y="5"/>
                  </a:lnTo>
                  <a:lnTo>
                    <a:pt x="47" y="0"/>
                  </a:lnTo>
                  <a:lnTo>
                    <a:pt x="40" y="3"/>
                  </a:lnTo>
                  <a:lnTo>
                    <a:pt x="35" y="3"/>
                  </a:lnTo>
                  <a:lnTo>
                    <a:pt x="26" y="7"/>
                  </a:lnTo>
                  <a:lnTo>
                    <a:pt x="28" y="12"/>
                  </a:lnTo>
                  <a:lnTo>
                    <a:pt x="26" y="17"/>
                  </a:lnTo>
                  <a:lnTo>
                    <a:pt x="7" y="19"/>
                  </a:lnTo>
                  <a:lnTo>
                    <a:pt x="9" y="24"/>
                  </a:lnTo>
                  <a:lnTo>
                    <a:pt x="4" y="29"/>
                  </a:lnTo>
                  <a:lnTo>
                    <a:pt x="18" y="36"/>
                  </a:lnTo>
                  <a:lnTo>
                    <a:pt x="7" y="45"/>
                  </a:lnTo>
                  <a:lnTo>
                    <a:pt x="18" y="43"/>
                  </a:lnTo>
                  <a:lnTo>
                    <a:pt x="7" y="50"/>
                  </a:lnTo>
                  <a:lnTo>
                    <a:pt x="0" y="52"/>
                  </a:lnTo>
                  <a:lnTo>
                    <a:pt x="4" y="55"/>
                  </a:lnTo>
                  <a:lnTo>
                    <a:pt x="0" y="57"/>
                  </a:lnTo>
                  <a:lnTo>
                    <a:pt x="7" y="59"/>
                  </a:lnTo>
                  <a:lnTo>
                    <a:pt x="4" y="62"/>
                  </a:lnTo>
                  <a:lnTo>
                    <a:pt x="9" y="62"/>
                  </a:lnTo>
                  <a:lnTo>
                    <a:pt x="9" y="64"/>
                  </a:lnTo>
                  <a:lnTo>
                    <a:pt x="23" y="62"/>
                  </a:lnTo>
                  <a:lnTo>
                    <a:pt x="37" y="55"/>
                  </a:lnTo>
                  <a:lnTo>
                    <a:pt x="52" y="52"/>
                  </a:lnTo>
                  <a:lnTo>
                    <a:pt x="56" y="48"/>
                  </a:lnTo>
                  <a:close/>
                </a:path>
              </a:pathLst>
            </a:custGeom>
            <a:solidFill>
              <a:srgbClr val="0033CC"/>
            </a:solidFill>
            <a:ln w="3175">
              <a:solidFill>
                <a:srgbClr val="000000"/>
              </a:solidFill>
              <a:round/>
              <a:headEnd/>
              <a:tailEnd/>
            </a:ln>
          </p:spPr>
          <p:txBody>
            <a:bodyPr/>
            <a:lstStyle/>
            <a:p>
              <a:endParaRPr lang="en-US"/>
            </a:p>
          </p:txBody>
        </p:sp>
        <p:sp>
          <p:nvSpPr>
            <p:cNvPr id="41393" name="Freeform 4255"/>
            <p:cNvSpPr>
              <a:spLocks/>
            </p:cNvSpPr>
            <p:nvPr/>
          </p:nvSpPr>
          <p:spPr bwMode="auto">
            <a:xfrm>
              <a:off x="2428" y="1369"/>
              <a:ext cx="113" cy="176"/>
            </a:xfrm>
            <a:custGeom>
              <a:avLst/>
              <a:gdLst>
                <a:gd name="T0" fmla="*/ 792 w 102"/>
                <a:gd name="T1" fmla="*/ 541898 h 142"/>
                <a:gd name="T2" fmla="*/ 1535 w 102"/>
                <a:gd name="T3" fmla="*/ 541898 h 142"/>
                <a:gd name="T4" fmla="*/ 1077 w 102"/>
                <a:gd name="T5" fmla="*/ 723609 h 142"/>
                <a:gd name="T6" fmla="*/ 1884 w 102"/>
                <a:gd name="T7" fmla="*/ 777080 h 142"/>
                <a:gd name="T8" fmla="*/ 2837 w 102"/>
                <a:gd name="T9" fmla="*/ 832465 h 142"/>
                <a:gd name="T10" fmla="*/ 3482 w 102"/>
                <a:gd name="T11" fmla="*/ 1072230 h 142"/>
                <a:gd name="T12" fmla="*/ 1535 w 102"/>
                <a:gd name="T13" fmla="*/ 1203502 h 142"/>
                <a:gd name="T14" fmla="*/ 2207 w 102"/>
                <a:gd name="T15" fmla="*/ 1278836 h 142"/>
                <a:gd name="T16" fmla="*/ 792 w 102"/>
                <a:gd name="T17" fmla="*/ 1432980 h 142"/>
                <a:gd name="T18" fmla="*/ 2561 w 102"/>
                <a:gd name="T19" fmla="*/ 1530089 h 142"/>
                <a:gd name="T20" fmla="*/ 3482 w 102"/>
                <a:gd name="T21" fmla="*/ 1530089 h 142"/>
                <a:gd name="T22" fmla="*/ 1322 w 102"/>
                <a:gd name="T23" fmla="*/ 1673089 h 142"/>
                <a:gd name="T24" fmla="*/ 525 w 102"/>
                <a:gd name="T25" fmla="*/ 1792129 h 142"/>
                <a:gd name="T26" fmla="*/ 2380 w 102"/>
                <a:gd name="T27" fmla="*/ 1751645 h 142"/>
                <a:gd name="T28" fmla="*/ 3972 w 102"/>
                <a:gd name="T29" fmla="*/ 1673089 h 142"/>
                <a:gd name="T30" fmla="*/ 7343 w 102"/>
                <a:gd name="T31" fmla="*/ 1673089 h 142"/>
                <a:gd name="T32" fmla="*/ 7666 w 102"/>
                <a:gd name="T33" fmla="*/ 1491664 h 142"/>
                <a:gd name="T34" fmla="*/ 9259 w 102"/>
                <a:gd name="T35" fmla="*/ 1278836 h 142"/>
                <a:gd name="T36" fmla="*/ 7343 w 102"/>
                <a:gd name="T37" fmla="*/ 1224277 h 142"/>
                <a:gd name="T38" fmla="*/ 6634 w 102"/>
                <a:gd name="T39" fmla="*/ 1053930 h 142"/>
                <a:gd name="T40" fmla="*/ 6875 w 102"/>
                <a:gd name="T41" fmla="*/ 963141 h 142"/>
                <a:gd name="T42" fmla="*/ 4735 w 102"/>
                <a:gd name="T43" fmla="*/ 575883 h 142"/>
                <a:gd name="T44" fmla="*/ 3972 w 102"/>
                <a:gd name="T45" fmla="*/ 473874 h 142"/>
                <a:gd name="T46" fmla="*/ 3588 w 102"/>
                <a:gd name="T47" fmla="*/ 437213 h 142"/>
                <a:gd name="T48" fmla="*/ 2561 w 102"/>
                <a:gd name="T49" fmla="*/ 216098 h 142"/>
                <a:gd name="T50" fmla="*/ 2561 w 102"/>
                <a:gd name="T51" fmla="*/ 161040 h 142"/>
                <a:gd name="T52" fmla="*/ 1535 w 102"/>
                <a:gd name="T53" fmla="*/ 0 h 142"/>
                <a:gd name="T54" fmla="*/ 1077 w 102"/>
                <a:gd name="T55" fmla="*/ 161040 h 142"/>
                <a:gd name="T56" fmla="*/ 525 w 102"/>
                <a:gd name="T57" fmla="*/ 216098 h 142"/>
                <a:gd name="T58" fmla="*/ 525 w 102"/>
                <a:gd name="T59" fmla="*/ 306624 h 142"/>
                <a:gd name="T60" fmla="*/ 2 w 102"/>
                <a:gd name="T61" fmla="*/ 382330 h 142"/>
                <a:gd name="T62" fmla="*/ 792 w 102"/>
                <a:gd name="T63" fmla="*/ 382330 h 142"/>
                <a:gd name="T64" fmla="*/ 2 w 102"/>
                <a:gd name="T65" fmla="*/ 686062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2"/>
                <a:gd name="T100" fmla="*/ 0 h 142"/>
                <a:gd name="T101" fmla="*/ 102 w 102"/>
                <a:gd name="T102" fmla="*/ 142 h 1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2" h="142">
                  <a:moveTo>
                    <a:pt x="2" y="54"/>
                  </a:moveTo>
                  <a:lnTo>
                    <a:pt x="9" y="43"/>
                  </a:lnTo>
                  <a:lnTo>
                    <a:pt x="14" y="43"/>
                  </a:lnTo>
                  <a:lnTo>
                    <a:pt x="17" y="43"/>
                  </a:lnTo>
                  <a:lnTo>
                    <a:pt x="14" y="47"/>
                  </a:lnTo>
                  <a:lnTo>
                    <a:pt x="12" y="57"/>
                  </a:lnTo>
                  <a:lnTo>
                    <a:pt x="14" y="64"/>
                  </a:lnTo>
                  <a:lnTo>
                    <a:pt x="21" y="61"/>
                  </a:lnTo>
                  <a:lnTo>
                    <a:pt x="36" y="59"/>
                  </a:lnTo>
                  <a:lnTo>
                    <a:pt x="31" y="66"/>
                  </a:lnTo>
                  <a:lnTo>
                    <a:pt x="38" y="73"/>
                  </a:lnTo>
                  <a:lnTo>
                    <a:pt x="38" y="85"/>
                  </a:lnTo>
                  <a:lnTo>
                    <a:pt x="33" y="87"/>
                  </a:lnTo>
                  <a:lnTo>
                    <a:pt x="17" y="95"/>
                  </a:lnTo>
                  <a:lnTo>
                    <a:pt x="19" y="95"/>
                  </a:lnTo>
                  <a:lnTo>
                    <a:pt x="24" y="102"/>
                  </a:lnTo>
                  <a:lnTo>
                    <a:pt x="12" y="109"/>
                  </a:lnTo>
                  <a:lnTo>
                    <a:pt x="9" y="113"/>
                  </a:lnTo>
                  <a:lnTo>
                    <a:pt x="24" y="116"/>
                  </a:lnTo>
                  <a:lnTo>
                    <a:pt x="28" y="121"/>
                  </a:lnTo>
                  <a:lnTo>
                    <a:pt x="45" y="113"/>
                  </a:lnTo>
                  <a:lnTo>
                    <a:pt x="38" y="121"/>
                  </a:lnTo>
                  <a:lnTo>
                    <a:pt x="26" y="123"/>
                  </a:lnTo>
                  <a:lnTo>
                    <a:pt x="14" y="132"/>
                  </a:lnTo>
                  <a:lnTo>
                    <a:pt x="0" y="142"/>
                  </a:lnTo>
                  <a:lnTo>
                    <a:pt x="5" y="142"/>
                  </a:lnTo>
                  <a:lnTo>
                    <a:pt x="9" y="142"/>
                  </a:lnTo>
                  <a:lnTo>
                    <a:pt x="26" y="139"/>
                  </a:lnTo>
                  <a:lnTo>
                    <a:pt x="31" y="135"/>
                  </a:lnTo>
                  <a:lnTo>
                    <a:pt x="43" y="132"/>
                  </a:lnTo>
                  <a:lnTo>
                    <a:pt x="57" y="132"/>
                  </a:lnTo>
                  <a:lnTo>
                    <a:pt x="80" y="132"/>
                  </a:lnTo>
                  <a:lnTo>
                    <a:pt x="97" y="121"/>
                  </a:lnTo>
                  <a:lnTo>
                    <a:pt x="85" y="118"/>
                  </a:lnTo>
                  <a:lnTo>
                    <a:pt x="90" y="113"/>
                  </a:lnTo>
                  <a:lnTo>
                    <a:pt x="102" y="102"/>
                  </a:lnTo>
                  <a:lnTo>
                    <a:pt x="97" y="95"/>
                  </a:lnTo>
                  <a:lnTo>
                    <a:pt x="80" y="97"/>
                  </a:lnTo>
                  <a:lnTo>
                    <a:pt x="83" y="92"/>
                  </a:lnTo>
                  <a:lnTo>
                    <a:pt x="73" y="83"/>
                  </a:lnTo>
                  <a:lnTo>
                    <a:pt x="76" y="83"/>
                  </a:lnTo>
                  <a:lnTo>
                    <a:pt x="76" y="76"/>
                  </a:lnTo>
                  <a:lnTo>
                    <a:pt x="64" y="66"/>
                  </a:lnTo>
                  <a:lnTo>
                    <a:pt x="52" y="45"/>
                  </a:lnTo>
                  <a:lnTo>
                    <a:pt x="33" y="43"/>
                  </a:lnTo>
                  <a:lnTo>
                    <a:pt x="43" y="38"/>
                  </a:lnTo>
                  <a:lnTo>
                    <a:pt x="38" y="35"/>
                  </a:lnTo>
                  <a:lnTo>
                    <a:pt x="40" y="35"/>
                  </a:lnTo>
                  <a:lnTo>
                    <a:pt x="54" y="17"/>
                  </a:lnTo>
                  <a:lnTo>
                    <a:pt x="28" y="17"/>
                  </a:lnTo>
                  <a:lnTo>
                    <a:pt x="24" y="14"/>
                  </a:lnTo>
                  <a:lnTo>
                    <a:pt x="28" y="12"/>
                  </a:lnTo>
                  <a:lnTo>
                    <a:pt x="38" y="0"/>
                  </a:lnTo>
                  <a:lnTo>
                    <a:pt x="17" y="0"/>
                  </a:lnTo>
                  <a:lnTo>
                    <a:pt x="14" y="5"/>
                  </a:lnTo>
                  <a:lnTo>
                    <a:pt x="12" y="12"/>
                  </a:lnTo>
                  <a:lnTo>
                    <a:pt x="7" y="12"/>
                  </a:lnTo>
                  <a:lnTo>
                    <a:pt x="5" y="17"/>
                  </a:lnTo>
                  <a:lnTo>
                    <a:pt x="5" y="19"/>
                  </a:lnTo>
                  <a:lnTo>
                    <a:pt x="5" y="24"/>
                  </a:lnTo>
                  <a:lnTo>
                    <a:pt x="2" y="31"/>
                  </a:lnTo>
                  <a:lnTo>
                    <a:pt x="2" y="33"/>
                  </a:lnTo>
                  <a:lnTo>
                    <a:pt x="9" y="31"/>
                  </a:lnTo>
                  <a:lnTo>
                    <a:pt x="2" y="54"/>
                  </a:lnTo>
                  <a:close/>
                </a:path>
              </a:pathLst>
            </a:custGeom>
            <a:solidFill>
              <a:srgbClr val="0033CC"/>
            </a:solidFill>
            <a:ln w="3175">
              <a:solidFill>
                <a:srgbClr val="000000"/>
              </a:solidFill>
              <a:round/>
              <a:headEnd/>
              <a:tailEnd/>
            </a:ln>
          </p:spPr>
          <p:txBody>
            <a:bodyPr/>
            <a:lstStyle/>
            <a:p>
              <a:endParaRPr lang="en-US"/>
            </a:p>
          </p:txBody>
        </p:sp>
        <p:sp>
          <p:nvSpPr>
            <p:cNvPr id="41394" name="Freeform 4256"/>
            <p:cNvSpPr>
              <a:spLocks/>
            </p:cNvSpPr>
            <p:nvPr/>
          </p:nvSpPr>
          <p:spPr bwMode="auto">
            <a:xfrm>
              <a:off x="2399" y="1436"/>
              <a:ext cx="33" cy="23"/>
            </a:xfrm>
            <a:custGeom>
              <a:avLst/>
              <a:gdLst>
                <a:gd name="T0" fmla="*/ 475 w 31"/>
                <a:gd name="T1" fmla="*/ 68772 h 19"/>
                <a:gd name="T2" fmla="*/ 438 w 31"/>
                <a:gd name="T3" fmla="*/ 46932 h 19"/>
                <a:gd name="T4" fmla="*/ 283 w 31"/>
                <a:gd name="T5" fmla="*/ 0 h 19"/>
                <a:gd name="T6" fmla="*/ 7 w 31"/>
                <a:gd name="T7" fmla="*/ 21856 h 19"/>
                <a:gd name="T8" fmla="*/ 0 w 31"/>
                <a:gd name="T9" fmla="*/ 75032 h 19"/>
                <a:gd name="T10" fmla="*/ 152 w 31"/>
                <a:gd name="T11" fmla="*/ 75032 h 19"/>
                <a:gd name="T12" fmla="*/ 183 w 31"/>
                <a:gd name="T13" fmla="*/ 75032 h 19"/>
                <a:gd name="T14" fmla="*/ 320 w 31"/>
                <a:gd name="T15" fmla="*/ 87618 h 19"/>
                <a:gd name="T16" fmla="*/ 475 w 31"/>
                <a:gd name="T17" fmla="*/ 68772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9"/>
                <a:gd name="T29" fmla="*/ 31 w 3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9">
                  <a:moveTo>
                    <a:pt x="31" y="15"/>
                  </a:moveTo>
                  <a:lnTo>
                    <a:pt x="28" y="10"/>
                  </a:lnTo>
                  <a:lnTo>
                    <a:pt x="19" y="0"/>
                  </a:lnTo>
                  <a:lnTo>
                    <a:pt x="7" y="5"/>
                  </a:lnTo>
                  <a:lnTo>
                    <a:pt x="0" y="17"/>
                  </a:lnTo>
                  <a:lnTo>
                    <a:pt x="9" y="17"/>
                  </a:lnTo>
                  <a:lnTo>
                    <a:pt x="12" y="17"/>
                  </a:lnTo>
                  <a:lnTo>
                    <a:pt x="21" y="19"/>
                  </a:lnTo>
                  <a:lnTo>
                    <a:pt x="31" y="15"/>
                  </a:lnTo>
                  <a:close/>
                </a:path>
              </a:pathLst>
            </a:custGeom>
            <a:solidFill>
              <a:srgbClr val="0033CC"/>
            </a:solidFill>
            <a:ln w="3175">
              <a:solidFill>
                <a:srgbClr val="000000"/>
              </a:solidFill>
              <a:round/>
              <a:headEnd/>
              <a:tailEnd/>
            </a:ln>
          </p:spPr>
          <p:txBody>
            <a:bodyPr/>
            <a:lstStyle/>
            <a:p>
              <a:endParaRPr lang="en-US"/>
            </a:p>
          </p:txBody>
        </p:sp>
        <p:sp>
          <p:nvSpPr>
            <p:cNvPr id="41395" name="Freeform 4257"/>
            <p:cNvSpPr>
              <a:spLocks/>
            </p:cNvSpPr>
            <p:nvPr/>
          </p:nvSpPr>
          <p:spPr bwMode="auto">
            <a:xfrm>
              <a:off x="2419" y="1389"/>
              <a:ext cx="13" cy="9"/>
            </a:xfrm>
            <a:custGeom>
              <a:avLst/>
              <a:gdLst>
                <a:gd name="T0" fmla="*/ 269 w 12"/>
                <a:gd name="T1" fmla="*/ 142818 h 7"/>
                <a:gd name="T2" fmla="*/ 2 w 12"/>
                <a:gd name="T3" fmla="*/ 0 h 7"/>
                <a:gd name="T4" fmla="*/ 0 w 12"/>
                <a:gd name="T5" fmla="*/ 142818 h 7"/>
                <a:gd name="T6" fmla="*/ 317 w 12"/>
                <a:gd name="T7" fmla="*/ 434231 h 7"/>
                <a:gd name="T8" fmla="*/ 403 w 12"/>
                <a:gd name="T9" fmla="*/ 236087 h 7"/>
                <a:gd name="T10" fmla="*/ 269 w 12"/>
                <a:gd name="T11" fmla="*/ 142818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7" y="2"/>
                  </a:moveTo>
                  <a:lnTo>
                    <a:pt x="2" y="0"/>
                  </a:lnTo>
                  <a:lnTo>
                    <a:pt x="0" y="2"/>
                  </a:lnTo>
                  <a:lnTo>
                    <a:pt x="9" y="7"/>
                  </a:lnTo>
                  <a:lnTo>
                    <a:pt x="12" y="4"/>
                  </a:lnTo>
                  <a:lnTo>
                    <a:pt x="7" y="2"/>
                  </a:lnTo>
                  <a:close/>
                </a:path>
              </a:pathLst>
            </a:custGeom>
            <a:solidFill>
              <a:srgbClr val="0033CC"/>
            </a:solidFill>
            <a:ln w="3175">
              <a:solidFill>
                <a:srgbClr val="000000"/>
              </a:solidFill>
              <a:round/>
              <a:headEnd/>
              <a:tailEnd/>
            </a:ln>
          </p:spPr>
          <p:txBody>
            <a:bodyPr/>
            <a:lstStyle/>
            <a:p>
              <a:endParaRPr lang="en-US"/>
            </a:p>
          </p:txBody>
        </p:sp>
        <p:sp>
          <p:nvSpPr>
            <p:cNvPr id="41396" name="Freeform 4258"/>
            <p:cNvSpPr>
              <a:spLocks/>
            </p:cNvSpPr>
            <p:nvPr/>
          </p:nvSpPr>
          <p:spPr bwMode="auto">
            <a:xfrm>
              <a:off x="2416" y="1371"/>
              <a:ext cx="12" cy="13"/>
            </a:xfrm>
            <a:custGeom>
              <a:avLst/>
              <a:gdLst>
                <a:gd name="T0" fmla="*/ 12 w 12"/>
                <a:gd name="T1" fmla="*/ 578904 h 10"/>
                <a:gd name="T2" fmla="*/ 10 w 12"/>
                <a:gd name="T3" fmla="*/ 0 h 10"/>
                <a:gd name="T4" fmla="*/ 3 w 12"/>
                <a:gd name="T5" fmla="*/ 578904 h 10"/>
                <a:gd name="T6" fmla="*/ 0 w 12"/>
                <a:gd name="T7" fmla="*/ 1049139 h 10"/>
                <a:gd name="T8" fmla="*/ 12 w 12"/>
                <a:gd name="T9" fmla="*/ 578904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12" y="5"/>
                  </a:moveTo>
                  <a:lnTo>
                    <a:pt x="10" y="0"/>
                  </a:lnTo>
                  <a:lnTo>
                    <a:pt x="3" y="5"/>
                  </a:lnTo>
                  <a:lnTo>
                    <a:pt x="0" y="10"/>
                  </a:lnTo>
                  <a:lnTo>
                    <a:pt x="12" y="5"/>
                  </a:lnTo>
                  <a:close/>
                </a:path>
              </a:pathLst>
            </a:custGeom>
            <a:solidFill>
              <a:srgbClr val="0033CC"/>
            </a:solidFill>
            <a:ln w="3175">
              <a:solidFill>
                <a:srgbClr val="000000"/>
              </a:solidFill>
              <a:round/>
              <a:headEnd/>
              <a:tailEnd/>
            </a:ln>
          </p:spPr>
          <p:txBody>
            <a:bodyPr/>
            <a:lstStyle/>
            <a:p>
              <a:endParaRPr lang="en-US"/>
            </a:p>
          </p:txBody>
        </p:sp>
        <p:sp>
          <p:nvSpPr>
            <p:cNvPr id="41397" name="Freeform 4259"/>
            <p:cNvSpPr>
              <a:spLocks/>
            </p:cNvSpPr>
            <p:nvPr/>
          </p:nvSpPr>
          <p:spPr bwMode="auto">
            <a:xfrm>
              <a:off x="2498" y="1328"/>
              <a:ext cx="2" cy="10"/>
            </a:xfrm>
            <a:custGeom>
              <a:avLst/>
              <a:gdLst>
                <a:gd name="T0" fmla="*/ 0 w 2"/>
                <a:gd name="T1" fmla="*/ 0 h 9"/>
                <a:gd name="T2" fmla="*/ 0 w 2"/>
                <a:gd name="T3" fmla="*/ 579 h 9"/>
                <a:gd name="T4" fmla="*/ 0 w 2"/>
                <a:gd name="T5" fmla="*/ 714 h 9"/>
                <a:gd name="T6" fmla="*/ 0 w 2"/>
                <a:gd name="T7" fmla="*/ 881 h 9"/>
                <a:gd name="T8" fmla="*/ 2 w 2"/>
                <a:gd name="T9" fmla="*/ 2 h 9"/>
                <a:gd name="T10" fmla="*/ 0 w 2"/>
                <a:gd name="T11" fmla="*/ 0 h 9"/>
                <a:gd name="T12" fmla="*/ 0 60000 65536"/>
                <a:gd name="T13" fmla="*/ 0 60000 65536"/>
                <a:gd name="T14" fmla="*/ 0 60000 65536"/>
                <a:gd name="T15" fmla="*/ 0 60000 65536"/>
                <a:gd name="T16" fmla="*/ 0 60000 65536"/>
                <a:gd name="T17" fmla="*/ 0 60000 65536"/>
                <a:gd name="T18" fmla="*/ 0 w 2"/>
                <a:gd name="T19" fmla="*/ 0 h 9"/>
                <a:gd name="T20" fmla="*/ 2 w 2"/>
                <a:gd name="T21" fmla="*/ 9 h 9"/>
              </a:gdLst>
              <a:ahLst/>
              <a:cxnLst>
                <a:cxn ang="T12">
                  <a:pos x="T0" y="T1"/>
                </a:cxn>
                <a:cxn ang="T13">
                  <a:pos x="T2" y="T3"/>
                </a:cxn>
                <a:cxn ang="T14">
                  <a:pos x="T4" y="T5"/>
                </a:cxn>
                <a:cxn ang="T15">
                  <a:pos x="T6" y="T7"/>
                </a:cxn>
                <a:cxn ang="T16">
                  <a:pos x="T8" y="T9"/>
                </a:cxn>
                <a:cxn ang="T17">
                  <a:pos x="T10" y="T11"/>
                </a:cxn>
              </a:cxnLst>
              <a:rect l="T18" t="T19" r="T20" b="T21"/>
              <a:pathLst>
                <a:path w="2" h="9">
                  <a:moveTo>
                    <a:pt x="0" y="0"/>
                  </a:moveTo>
                  <a:lnTo>
                    <a:pt x="0" y="5"/>
                  </a:lnTo>
                  <a:lnTo>
                    <a:pt x="0" y="7"/>
                  </a:lnTo>
                  <a:lnTo>
                    <a:pt x="0" y="9"/>
                  </a:lnTo>
                  <a:lnTo>
                    <a:pt x="2" y="2"/>
                  </a:lnTo>
                  <a:lnTo>
                    <a:pt x="0" y="0"/>
                  </a:lnTo>
                  <a:close/>
                </a:path>
              </a:pathLst>
            </a:custGeom>
            <a:solidFill>
              <a:srgbClr val="0033CC"/>
            </a:solidFill>
            <a:ln w="3175">
              <a:solidFill>
                <a:srgbClr val="000000"/>
              </a:solidFill>
              <a:round/>
              <a:headEnd/>
              <a:tailEnd/>
            </a:ln>
          </p:spPr>
          <p:txBody>
            <a:bodyPr/>
            <a:lstStyle/>
            <a:p>
              <a:endParaRPr lang="en-US"/>
            </a:p>
          </p:txBody>
        </p:sp>
        <p:sp>
          <p:nvSpPr>
            <p:cNvPr id="41398" name="Freeform 4260"/>
            <p:cNvSpPr>
              <a:spLocks/>
            </p:cNvSpPr>
            <p:nvPr/>
          </p:nvSpPr>
          <p:spPr bwMode="auto">
            <a:xfrm>
              <a:off x="2426" y="1412"/>
              <a:ext cx="6" cy="4"/>
            </a:xfrm>
            <a:custGeom>
              <a:avLst/>
              <a:gdLst>
                <a:gd name="T0" fmla="*/ 0 w 7"/>
                <a:gd name="T1" fmla="*/ 870068 h 3"/>
                <a:gd name="T2" fmla="*/ 3 w 7"/>
                <a:gd name="T3" fmla="*/ 0 h 3"/>
                <a:gd name="T4" fmla="*/ 0 w 7"/>
                <a:gd name="T5" fmla="*/ 0 h 3"/>
                <a:gd name="T6" fmla="*/ 0 w 7"/>
                <a:gd name="T7" fmla="*/ 870068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0" y="3"/>
                  </a:moveTo>
                  <a:lnTo>
                    <a:pt x="7" y="0"/>
                  </a:lnTo>
                  <a:lnTo>
                    <a:pt x="0" y="0"/>
                  </a:lnTo>
                  <a:lnTo>
                    <a:pt x="0" y="3"/>
                  </a:lnTo>
                  <a:close/>
                </a:path>
              </a:pathLst>
            </a:custGeom>
            <a:solidFill>
              <a:srgbClr val="0033CC"/>
            </a:solidFill>
            <a:ln w="3175">
              <a:solidFill>
                <a:srgbClr val="000000"/>
              </a:solidFill>
              <a:round/>
              <a:headEnd/>
              <a:tailEnd/>
            </a:ln>
          </p:spPr>
          <p:txBody>
            <a:bodyPr/>
            <a:lstStyle/>
            <a:p>
              <a:endParaRPr lang="en-US"/>
            </a:p>
          </p:txBody>
        </p:sp>
        <p:sp>
          <p:nvSpPr>
            <p:cNvPr id="41399" name="Freeform 4261"/>
            <p:cNvSpPr>
              <a:spLocks/>
            </p:cNvSpPr>
            <p:nvPr/>
          </p:nvSpPr>
          <p:spPr bwMode="auto">
            <a:xfrm>
              <a:off x="2449" y="1474"/>
              <a:ext cx="6" cy="6"/>
            </a:xfrm>
            <a:custGeom>
              <a:avLst/>
              <a:gdLst>
                <a:gd name="T0" fmla="*/ 14237 w 5"/>
                <a:gd name="T1" fmla="*/ 14237 h 5"/>
                <a:gd name="T2" fmla="*/ 0 w 5"/>
                <a:gd name="T3" fmla="*/ 0 h 5"/>
                <a:gd name="T4" fmla="*/ 0 w 5"/>
                <a:gd name="T5" fmla="*/ 14237 h 5"/>
                <a:gd name="T6" fmla="*/ 14237 w 5"/>
                <a:gd name="T7" fmla="*/ 14237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5"/>
                  </a:moveTo>
                  <a:lnTo>
                    <a:pt x="0" y="0"/>
                  </a:lnTo>
                  <a:lnTo>
                    <a:pt x="0" y="5"/>
                  </a:lnTo>
                  <a:lnTo>
                    <a:pt x="5" y="5"/>
                  </a:lnTo>
                  <a:close/>
                </a:path>
              </a:pathLst>
            </a:custGeom>
            <a:solidFill>
              <a:srgbClr val="0033CC"/>
            </a:solidFill>
            <a:ln w="3175">
              <a:solidFill>
                <a:srgbClr val="000000"/>
              </a:solidFill>
              <a:round/>
              <a:headEnd/>
              <a:tailEnd/>
            </a:ln>
          </p:spPr>
          <p:txBody>
            <a:bodyPr/>
            <a:lstStyle/>
            <a:p>
              <a:endParaRPr lang="en-US"/>
            </a:p>
          </p:txBody>
        </p:sp>
        <p:sp>
          <p:nvSpPr>
            <p:cNvPr id="41400" name="Rectangle 4262"/>
            <p:cNvSpPr>
              <a:spLocks noChangeArrowheads="1"/>
            </p:cNvSpPr>
            <p:nvPr/>
          </p:nvSpPr>
          <p:spPr bwMode="auto">
            <a:xfrm>
              <a:off x="2539" y="1708"/>
              <a:ext cx="5" cy="0"/>
            </a:xfrm>
            <a:prstGeom prst="rect">
              <a:avLst/>
            </a:prstGeom>
            <a:solidFill>
              <a:srgbClr val="C0C0C0"/>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en-US" altLang="en-US" sz="1600"/>
            </a:p>
          </p:txBody>
        </p:sp>
        <p:sp>
          <p:nvSpPr>
            <p:cNvPr id="41401" name="Freeform 4263"/>
            <p:cNvSpPr>
              <a:spLocks/>
            </p:cNvSpPr>
            <p:nvPr/>
          </p:nvSpPr>
          <p:spPr bwMode="auto">
            <a:xfrm>
              <a:off x="2089" y="1811"/>
              <a:ext cx="14" cy="2"/>
            </a:xfrm>
            <a:custGeom>
              <a:avLst/>
              <a:gdLst>
                <a:gd name="T0" fmla="*/ 4848 w 12"/>
                <a:gd name="T1" fmla="*/ 2 h 2"/>
                <a:gd name="T2" fmla="*/ 0 w 12"/>
                <a:gd name="T3" fmla="*/ 0 h 2"/>
                <a:gd name="T4" fmla="*/ 10649 w 12"/>
                <a:gd name="T5" fmla="*/ 0 h 2"/>
                <a:gd name="T6" fmla="*/ 4848 w 12"/>
                <a:gd name="T7" fmla="*/ 2 h 2"/>
                <a:gd name="T8" fmla="*/ 0 60000 65536"/>
                <a:gd name="T9" fmla="*/ 0 60000 65536"/>
                <a:gd name="T10" fmla="*/ 0 60000 65536"/>
                <a:gd name="T11" fmla="*/ 0 60000 65536"/>
                <a:gd name="T12" fmla="*/ 0 w 12"/>
                <a:gd name="T13" fmla="*/ 0 h 2"/>
                <a:gd name="T14" fmla="*/ 12 w 12"/>
                <a:gd name="T15" fmla="*/ 2 h 2"/>
              </a:gdLst>
              <a:ahLst/>
              <a:cxnLst>
                <a:cxn ang="T8">
                  <a:pos x="T0" y="T1"/>
                </a:cxn>
                <a:cxn ang="T9">
                  <a:pos x="T2" y="T3"/>
                </a:cxn>
                <a:cxn ang="T10">
                  <a:pos x="T4" y="T5"/>
                </a:cxn>
                <a:cxn ang="T11">
                  <a:pos x="T6" y="T7"/>
                </a:cxn>
              </a:cxnLst>
              <a:rect l="T12" t="T13" r="T14" b="T15"/>
              <a:pathLst>
                <a:path w="12" h="2">
                  <a:moveTo>
                    <a:pt x="5" y="2"/>
                  </a:moveTo>
                  <a:lnTo>
                    <a:pt x="0" y="0"/>
                  </a:lnTo>
                  <a:lnTo>
                    <a:pt x="12" y="0"/>
                  </a:lnTo>
                  <a:lnTo>
                    <a:pt x="5" y="2"/>
                  </a:lnTo>
                  <a:close/>
                </a:path>
              </a:pathLst>
            </a:custGeom>
            <a:solidFill>
              <a:srgbClr val="E1E1E1"/>
            </a:solidFill>
            <a:ln w="3175">
              <a:solidFill>
                <a:srgbClr val="000000"/>
              </a:solidFill>
              <a:round/>
              <a:headEnd/>
              <a:tailEnd/>
            </a:ln>
          </p:spPr>
          <p:txBody>
            <a:bodyPr/>
            <a:lstStyle/>
            <a:p>
              <a:endParaRPr lang="en-US"/>
            </a:p>
          </p:txBody>
        </p:sp>
        <p:sp>
          <p:nvSpPr>
            <p:cNvPr id="41402" name="Freeform 4264"/>
            <p:cNvSpPr>
              <a:spLocks/>
            </p:cNvSpPr>
            <p:nvPr/>
          </p:nvSpPr>
          <p:spPr bwMode="auto">
            <a:xfrm>
              <a:off x="2047" y="1796"/>
              <a:ext cx="7" cy="3"/>
            </a:xfrm>
            <a:custGeom>
              <a:avLst/>
              <a:gdLst>
                <a:gd name="T0" fmla="*/ 3 w 7"/>
                <a:gd name="T1" fmla="*/ 0 h 3"/>
                <a:gd name="T2" fmla="*/ 0 w 7"/>
                <a:gd name="T3" fmla="*/ 3 h 3"/>
                <a:gd name="T4" fmla="*/ 7 w 7"/>
                <a:gd name="T5" fmla="*/ 3 h 3"/>
                <a:gd name="T6" fmla="*/ 3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3" y="0"/>
                  </a:moveTo>
                  <a:lnTo>
                    <a:pt x="0" y="3"/>
                  </a:lnTo>
                  <a:lnTo>
                    <a:pt x="7" y="3"/>
                  </a:lnTo>
                  <a:lnTo>
                    <a:pt x="3" y="0"/>
                  </a:lnTo>
                  <a:close/>
                </a:path>
              </a:pathLst>
            </a:custGeom>
            <a:solidFill>
              <a:srgbClr val="E1E1E1"/>
            </a:solidFill>
            <a:ln w="3175">
              <a:solidFill>
                <a:srgbClr val="000000"/>
              </a:solidFill>
              <a:round/>
              <a:headEnd/>
              <a:tailEnd/>
            </a:ln>
          </p:spPr>
          <p:txBody>
            <a:bodyPr/>
            <a:lstStyle/>
            <a:p>
              <a:endParaRPr lang="en-US"/>
            </a:p>
          </p:txBody>
        </p:sp>
        <p:sp>
          <p:nvSpPr>
            <p:cNvPr id="41403" name="Rectangle 4265"/>
            <p:cNvSpPr>
              <a:spLocks noChangeArrowheads="1"/>
            </p:cNvSpPr>
            <p:nvPr/>
          </p:nvSpPr>
          <p:spPr bwMode="auto">
            <a:xfrm>
              <a:off x="2069" y="1793"/>
              <a:ext cx="5"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en-US" altLang="en-US" sz="1600"/>
            </a:p>
          </p:txBody>
        </p:sp>
        <p:sp>
          <p:nvSpPr>
            <p:cNvPr id="41404" name="Freeform 4266"/>
            <p:cNvSpPr>
              <a:spLocks/>
            </p:cNvSpPr>
            <p:nvPr/>
          </p:nvSpPr>
          <p:spPr bwMode="auto">
            <a:xfrm>
              <a:off x="1425" y="1933"/>
              <a:ext cx="4" cy="1"/>
            </a:xfrm>
            <a:custGeom>
              <a:avLst/>
              <a:gdLst>
                <a:gd name="T0" fmla="*/ 870068 w 3"/>
                <a:gd name="T1" fmla="*/ 0 h 1"/>
                <a:gd name="T2" fmla="*/ 870068 w 3"/>
                <a:gd name="T3" fmla="*/ 0 h 1"/>
                <a:gd name="T4" fmla="*/ 0 w 3"/>
                <a:gd name="T5" fmla="*/ 0 h 1"/>
                <a:gd name="T6" fmla="*/ 870068 w 3"/>
                <a:gd name="T7" fmla="*/ 0 h 1"/>
                <a:gd name="T8" fmla="*/ 870068 w 3"/>
                <a:gd name="T9" fmla="*/ 0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3" y="0"/>
                  </a:moveTo>
                  <a:lnTo>
                    <a:pt x="3" y="0"/>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41405" name="Freeform 4267"/>
            <p:cNvSpPr>
              <a:spLocks/>
            </p:cNvSpPr>
            <p:nvPr/>
          </p:nvSpPr>
          <p:spPr bwMode="auto">
            <a:xfrm>
              <a:off x="2360" y="1720"/>
              <a:ext cx="52" cy="111"/>
            </a:xfrm>
            <a:custGeom>
              <a:avLst/>
              <a:gdLst>
                <a:gd name="T0" fmla="*/ 1736 w 47"/>
                <a:gd name="T1" fmla="*/ 0 h 90"/>
                <a:gd name="T2" fmla="*/ 1159 w 47"/>
                <a:gd name="T3" fmla="*/ 2 h 90"/>
                <a:gd name="T4" fmla="*/ 1159 w 47"/>
                <a:gd name="T5" fmla="*/ 230975 h 90"/>
                <a:gd name="T6" fmla="*/ 700 w 47"/>
                <a:gd name="T7" fmla="*/ 351338 h 90"/>
                <a:gd name="T8" fmla="*/ 4 w 47"/>
                <a:gd name="T9" fmla="*/ 485949 h 90"/>
                <a:gd name="T10" fmla="*/ 0 w 47"/>
                <a:gd name="T11" fmla="*/ 602165 h 90"/>
                <a:gd name="T12" fmla="*/ 572 w 47"/>
                <a:gd name="T13" fmla="*/ 654193 h 90"/>
                <a:gd name="T14" fmla="*/ 856 w 47"/>
                <a:gd name="T15" fmla="*/ 654193 h 90"/>
                <a:gd name="T16" fmla="*/ 700 w 47"/>
                <a:gd name="T17" fmla="*/ 915960 h 90"/>
                <a:gd name="T18" fmla="*/ 2573 w 47"/>
                <a:gd name="T19" fmla="*/ 867142 h 90"/>
                <a:gd name="T20" fmla="*/ 2573 w 47"/>
                <a:gd name="T21" fmla="*/ 833794 h 90"/>
                <a:gd name="T22" fmla="*/ 3039 w 47"/>
                <a:gd name="T23" fmla="*/ 731446 h 90"/>
                <a:gd name="T24" fmla="*/ 3039 w 47"/>
                <a:gd name="T25" fmla="*/ 668353 h 90"/>
                <a:gd name="T26" fmla="*/ 3039 w 47"/>
                <a:gd name="T27" fmla="*/ 570071 h 90"/>
                <a:gd name="T28" fmla="*/ 2573 w 47"/>
                <a:gd name="T29" fmla="*/ 430076 h 90"/>
                <a:gd name="T30" fmla="*/ 3039 w 47"/>
                <a:gd name="T31" fmla="*/ 430076 h 90"/>
                <a:gd name="T32" fmla="*/ 3467 w 47"/>
                <a:gd name="T33" fmla="*/ 211015 h 90"/>
                <a:gd name="T34" fmla="*/ 4026 w 47"/>
                <a:gd name="T35" fmla="*/ 123118 h 90"/>
                <a:gd name="T36" fmla="*/ 4026 w 47"/>
                <a:gd name="T37" fmla="*/ 2 h 90"/>
                <a:gd name="T38" fmla="*/ 2351 w 47"/>
                <a:gd name="T39" fmla="*/ 2 h 90"/>
                <a:gd name="T40" fmla="*/ 1736 w 47"/>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90"/>
                <a:gd name="T65" fmla="*/ 47 w 47"/>
                <a:gd name="T66" fmla="*/ 90 h 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90">
                  <a:moveTo>
                    <a:pt x="21" y="0"/>
                  </a:moveTo>
                  <a:lnTo>
                    <a:pt x="14" y="2"/>
                  </a:lnTo>
                  <a:lnTo>
                    <a:pt x="14" y="23"/>
                  </a:lnTo>
                  <a:lnTo>
                    <a:pt x="9" y="35"/>
                  </a:lnTo>
                  <a:lnTo>
                    <a:pt x="4" y="47"/>
                  </a:lnTo>
                  <a:lnTo>
                    <a:pt x="0" y="59"/>
                  </a:lnTo>
                  <a:lnTo>
                    <a:pt x="7" y="64"/>
                  </a:lnTo>
                  <a:lnTo>
                    <a:pt x="11" y="64"/>
                  </a:lnTo>
                  <a:lnTo>
                    <a:pt x="9" y="90"/>
                  </a:lnTo>
                  <a:lnTo>
                    <a:pt x="30" y="85"/>
                  </a:lnTo>
                  <a:lnTo>
                    <a:pt x="30" y="82"/>
                  </a:lnTo>
                  <a:lnTo>
                    <a:pt x="35" y="71"/>
                  </a:lnTo>
                  <a:lnTo>
                    <a:pt x="35" y="66"/>
                  </a:lnTo>
                  <a:lnTo>
                    <a:pt x="35" y="56"/>
                  </a:lnTo>
                  <a:lnTo>
                    <a:pt x="30" y="42"/>
                  </a:lnTo>
                  <a:lnTo>
                    <a:pt x="35" y="42"/>
                  </a:lnTo>
                  <a:lnTo>
                    <a:pt x="40" y="21"/>
                  </a:lnTo>
                  <a:lnTo>
                    <a:pt x="47" y="12"/>
                  </a:lnTo>
                  <a:lnTo>
                    <a:pt x="47" y="2"/>
                  </a:lnTo>
                  <a:lnTo>
                    <a:pt x="28" y="2"/>
                  </a:lnTo>
                  <a:lnTo>
                    <a:pt x="21" y="0"/>
                  </a:lnTo>
                  <a:close/>
                </a:path>
              </a:pathLst>
            </a:custGeom>
            <a:solidFill>
              <a:srgbClr val="0033CC"/>
            </a:solidFill>
            <a:ln w="3175">
              <a:solidFill>
                <a:srgbClr val="000000"/>
              </a:solidFill>
              <a:round/>
              <a:headEnd/>
              <a:tailEnd/>
            </a:ln>
          </p:spPr>
          <p:txBody>
            <a:bodyPr/>
            <a:lstStyle/>
            <a:p>
              <a:endParaRPr lang="en-US"/>
            </a:p>
          </p:txBody>
        </p:sp>
        <p:sp>
          <p:nvSpPr>
            <p:cNvPr id="41406" name="Freeform 4268"/>
            <p:cNvSpPr>
              <a:spLocks/>
            </p:cNvSpPr>
            <p:nvPr/>
          </p:nvSpPr>
          <p:spPr bwMode="auto">
            <a:xfrm>
              <a:off x="2370" y="1682"/>
              <a:ext cx="196" cy="167"/>
            </a:xfrm>
            <a:custGeom>
              <a:avLst/>
              <a:gdLst>
                <a:gd name="T0" fmla="*/ 5557 w 175"/>
                <a:gd name="T1" fmla="*/ 385502 h 135"/>
                <a:gd name="T2" fmla="*/ 2815 w 175"/>
                <a:gd name="T3" fmla="*/ 385502 h 135"/>
                <a:gd name="T4" fmla="*/ 1789 w 175"/>
                <a:gd name="T5" fmla="*/ 355309 h 135"/>
                <a:gd name="T6" fmla="*/ 809 w 175"/>
                <a:gd name="T7" fmla="*/ 385502 h 135"/>
                <a:gd name="T8" fmla="*/ 809 w 175"/>
                <a:gd name="T9" fmla="*/ 301807 h 135"/>
                <a:gd name="T10" fmla="*/ 2 w 175"/>
                <a:gd name="T11" fmla="*/ 286677 h 135"/>
                <a:gd name="T12" fmla="*/ 2 w 175"/>
                <a:gd name="T13" fmla="*/ 243976 h 135"/>
                <a:gd name="T14" fmla="*/ 0 w 175"/>
                <a:gd name="T15" fmla="*/ 231745 h 135"/>
                <a:gd name="T16" fmla="*/ 0 w 175"/>
                <a:gd name="T17" fmla="*/ 104188 h 135"/>
                <a:gd name="T18" fmla="*/ 3153 w 175"/>
                <a:gd name="T19" fmla="*/ 0 h 135"/>
                <a:gd name="T20" fmla="*/ 5968 w 175"/>
                <a:gd name="T21" fmla="*/ 2 h 135"/>
                <a:gd name="T22" fmla="*/ 8390 w 175"/>
                <a:gd name="T23" fmla="*/ 55039 h 135"/>
                <a:gd name="T24" fmla="*/ 10642 w 175"/>
                <a:gd name="T25" fmla="*/ 55039 h 135"/>
                <a:gd name="T26" fmla="*/ 13192 w 175"/>
                <a:gd name="T27" fmla="*/ 84224 h 135"/>
                <a:gd name="T28" fmla="*/ 15328 w 175"/>
                <a:gd name="T29" fmla="*/ 84224 h 135"/>
                <a:gd name="T30" fmla="*/ 16561 w 175"/>
                <a:gd name="T31" fmla="*/ 151442 h 135"/>
                <a:gd name="T32" fmla="*/ 22044 w 175"/>
                <a:gd name="T33" fmla="*/ 243976 h 135"/>
                <a:gd name="T34" fmla="*/ 22044 w 175"/>
                <a:gd name="T35" fmla="*/ 243976 h 135"/>
                <a:gd name="T36" fmla="*/ 22924 w 175"/>
                <a:gd name="T37" fmla="*/ 243976 h 135"/>
                <a:gd name="T38" fmla="*/ 25675 w 175"/>
                <a:gd name="T39" fmla="*/ 286677 h 135"/>
                <a:gd name="T40" fmla="*/ 25398 w 175"/>
                <a:gd name="T41" fmla="*/ 406928 h 135"/>
                <a:gd name="T42" fmla="*/ 22924 w 175"/>
                <a:gd name="T43" fmla="*/ 520099 h 135"/>
                <a:gd name="T44" fmla="*/ 20758 w 175"/>
                <a:gd name="T45" fmla="*/ 604718 h 135"/>
                <a:gd name="T46" fmla="*/ 19330 w 175"/>
                <a:gd name="T47" fmla="*/ 770310 h 135"/>
                <a:gd name="T48" fmla="*/ 18437 w 175"/>
                <a:gd name="T49" fmla="*/ 902728 h 135"/>
                <a:gd name="T50" fmla="*/ 19330 w 175"/>
                <a:gd name="T51" fmla="*/ 1037843 h 135"/>
                <a:gd name="T52" fmla="*/ 17259 w 175"/>
                <a:gd name="T53" fmla="*/ 1214167 h 135"/>
                <a:gd name="T54" fmla="*/ 17167 w 175"/>
                <a:gd name="T55" fmla="*/ 1270782 h 135"/>
                <a:gd name="T56" fmla="*/ 15328 w 175"/>
                <a:gd name="T57" fmla="*/ 1341344 h 135"/>
                <a:gd name="T58" fmla="*/ 14241 w 175"/>
                <a:gd name="T59" fmla="*/ 1458188 h 135"/>
                <a:gd name="T60" fmla="*/ 11779 w 175"/>
                <a:gd name="T61" fmla="*/ 1458188 h 135"/>
                <a:gd name="T62" fmla="*/ 8756 w 175"/>
                <a:gd name="T63" fmla="*/ 1477314 h 135"/>
                <a:gd name="T64" fmla="*/ 7486 w 175"/>
                <a:gd name="T65" fmla="*/ 1572004 h 135"/>
                <a:gd name="T66" fmla="*/ 5968 w 175"/>
                <a:gd name="T67" fmla="*/ 1572004 h 135"/>
                <a:gd name="T68" fmla="*/ 5557 w 175"/>
                <a:gd name="T69" fmla="*/ 1416068 h 135"/>
                <a:gd name="T70" fmla="*/ 3793 w 175"/>
                <a:gd name="T71" fmla="*/ 1341344 h 135"/>
                <a:gd name="T72" fmla="*/ 3153 w 175"/>
                <a:gd name="T73" fmla="*/ 1341344 h 135"/>
                <a:gd name="T74" fmla="*/ 3153 w 175"/>
                <a:gd name="T75" fmla="*/ 1314222 h 135"/>
                <a:gd name="T76" fmla="*/ 3793 w 175"/>
                <a:gd name="T77" fmla="*/ 1184746 h 135"/>
                <a:gd name="T78" fmla="*/ 3793 w 175"/>
                <a:gd name="T79" fmla="*/ 1119026 h 135"/>
                <a:gd name="T80" fmla="*/ 3793 w 175"/>
                <a:gd name="T81" fmla="*/ 1015437 h 135"/>
                <a:gd name="T82" fmla="*/ 3153 w 175"/>
                <a:gd name="T83" fmla="*/ 838975 h 135"/>
                <a:gd name="T84" fmla="*/ 3793 w 175"/>
                <a:gd name="T85" fmla="*/ 838975 h 135"/>
                <a:gd name="T86" fmla="*/ 4554 w 175"/>
                <a:gd name="T87" fmla="*/ 586422 h 135"/>
                <a:gd name="T88" fmla="*/ 5557 w 175"/>
                <a:gd name="T89" fmla="*/ 503385 h 135"/>
                <a:gd name="T90" fmla="*/ 5557 w 175"/>
                <a:gd name="T91" fmla="*/ 385502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5"/>
                <a:gd name="T139" fmla="*/ 0 h 135"/>
                <a:gd name="T140" fmla="*/ 175 w 175"/>
                <a:gd name="T141" fmla="*/ 135 h 13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5" h="135">
                  <a:moveTo>
                    <a:pt x="38" y="33"/>
                  </a:moveTo>
                  <a:lnTo>
                    <a:pt x="19" y="33"/>
                  </a:lnTo>
                  <a:lnTo>
                    <a:pt x="12" y="31"/>
                  </a:lnTo>
                  <a:lnTo>
                    <a:pt x="5" y="33"/>
                  </a:lnTo>
                  <a:lnTo>
                    <a:pt x="5" y="26"/>
                  </a:lnTo>
                  <a:lnTo>
                    <a:pt x="2" y="24"/>
                  </a:lnTo>
                  <a:lnTo>
                    <a:pt x="2" y="21"/>
                  </a:lnTo>
                  <a:lnTo>
                    <a:pt x="0" y="19"/>
                  </a:lnTo>
                  <a:lnTo>
                    <a:pt x="0" y="9"/>
                  </a:lnTo>
                  <a:lnTo>
                    <a:pt x="21" y="0"/>
                  </a:lnTo>
                  <a:lnTo>
                    <a:pt x="40" y="2"/>
                  </a:lnTo>
                  <a:lnTo>
                    <a:pt x="57" y="5"/>
                  </a:lnTo>
                  <a:lnTo>
                    <a:pt x="73" y="5"/>
                  </a:lnTo>
                  <a:lnTo>
                    <a:pt x="90" y="7"/>
                  </a:lnTo>
                  <a:lnTo>
                    <a:pt x="104" y="7"/>
                  </a:lnTo>
                  <a:lnTo>
                    <a:pt x="114" y="12"/>
                  </a:lnTo>
                  <a:lnTo>
                    <a:pt x="151" y="21"/>
                  </a:lnTo>
                  <a:lnTo>
                    <a:pt x="156" y="21"/>
                  </a:lnTo>
                  <a:lnTo>
                    <a:pt x="175" y="24"/>
                  </a:lnTo>
                  <a:lnTo>
                    <a:pt x="173" y="35"/>
                  </a:lnTo>
                  <a:lnTo>
                    <a:pt x="156" y="45"/>
                  </a:lnTo>
                  <a:lnTo>
                    <a:pt x="142" y="52"/>
                  </a:lnTo>
                  <a:lnTo>
                    <a:pt x="132" y="66"/>
                  </a:lnTo>
                  <a:lnTo>
                    <a:pt x="125" y="78"/>
                  </a:lnTo>
                  <a:lnTo>
                    <a:pt x="132" y="90"/>
                  </a:lnTo>
                  <a:lnTo>
                    <a:pt x="118" y="104"/>
                  </a:lnTo>
                  <a:lnTo>
                    <a:pt x="116" y="109"/>
                  </a:lnTo>
                  <a:lnTo>
                    <a:pt x="104" y="116"/>
                  </a:lnTo>
                  <a:lnTo>
                    <a:pt x="97" y="125"/>
                  </a:lnTo>
                  <a:lnTo>
                    <a:pt x="80" y="125"/>
                  </a:lnTo>
                  <a:lnTo>
                    <a:pt x="61" y="128"/>
                  </a:lnTo>
                  <a:lnTo>
                    <a:pt x="50" y="135"/>
                  </a:lnTo>
                  <a:lnTo>
                    <a:pt x="40" y="135"/>
                  </a:lnTo>
                  <a:lnTo>
                    <a:pt x="38" y="121"/>
                  </a:lnTo>
                  <a:lnTo>
                    <a:pt x="26" y="116"/>
                  </a:lnTo>
                  <a:lnTo>
                    <a:pt x="21" y="116"/>
                  </a:lnTo>
                  <a:lnTo>
                    <a:pt x="21" y="113"/>
                  </a:lnTo>
                  <a:lnTo>
                    <a:pt x="26" y="102"/>
                  </a:lnTo>
                  <a:lnTo>
                    <a:pt x="26" y="97"/>
                  </a:lnTo>
                  <a:lnTo>
                    <a:pt x="26" y="87"/>
                  </a:lnTo>
                  <a:lnTo>
                    <a:pt x="21" y="73"/>
                  </a:lnTo>
                  <a:lnTo>
                    <a:pt x="26" y="73"/>
                  </a:lnTo>
                  <a:lnTo>
                    <a:pt x="31" y="50"/>
                  </a:lnTo>
                  <a:lnTo>
                    <a:pt x="38" y="43"/>
                  </a:lnTo>
                  <a:lnTo>
                    <a:pt x="38" y="33"/>
                  </a:lnTo>
                  <a:close/>
                </a:path>
              </a:pathLst>
            </a:custGeom>
            <a:solidFill>
              <a:srgbClr val="0033CC"/>
            </a:solidFill>
            <a:ln w="3175">
              <a:solidFill>
                <a:srgbClr val="000000"/>
              </a:solidFill>
              <a:round/>
              <a:headEnd/>
              <a:tailEnd/>
            </a:ln>
          </p:spPr>
          <p:txBody>
            <a:bodyPr/>
            <a:lstStyle/>
            <a:p>
              <a:endParaRPr lang="en-US"/>
            </a:p>
          </p:txBody>
        </p:sp>
        <p:sp>
          <p:nvSpPr>
            <p:cNvPr id="41407" name="Freeform 4269"/>
            <p:cNvSpPr>
              <a:spLocks/>
            </p:cNvSpPr>
            <p:nvPr/>
          </p:nvSpPr>
          <p:spPr bwMode="auto">
            <a:xfrm>
              <a:off x="2555" y="1768"/>
              <a:ext cx="17" cy="10"/>
            </a:xfrm>
            <a:custGeom>
              <a:avLst/>
              <a:gdLst>
                <a:gd name="T0" fmla="*/ 75353 w 14"/>
                <a:gd name="T1" fmla="*/ 2 h 9"/>
                <a:gd name="T2" fmla="*/ 36911 w 14"/>
                <a:gd name="T3" fmla="*/ 881 h 9"/>
                <a:gd name="T4" fmla="*/ 0 w 14"/>
                <a:gd name="T5" fmla="*/ 4 h 9"/>
                <a:gd name="T6" fmla="*/ 44821 w 14"/>
                <a:gd name="T7" fmla="*/ 0 h 9"/>
                <a:gd name="T8" fmla="*/ 75353 w 14"/>
                <a:gd name="T9" fmla="*/ 2 h 9"/>
                <a:gd name="T10" fmla="*/ 0 60000 65536"/>
                <a:gd name="T11" fmla="*/ 0 60000 65536"/>
                <a:gd name="T12" fmla="*/ 0 60000 65536"/>
                <a:gd name="T13" fmla="*/ 0 60000 65536"/>
                <a:gd name="T14" fmla="*/ 0 60000 65536"/>
                <a:gd name="T15" fmla="*/ 0 w 14"/>
                <a:gd name="T16" fmla="*/ 0 h 9"/>
                <a:gd name="T17" fmla="*/ 14 w 14"/>
                <a:gd name="T18" fmla="*/ 9 h 9"/>
              </a:gdLst>
              <a:ahLst/>
              <a:cxnLst>
                <a:cxn ang="T10">
                  <a:pos x="T0" y="T1"/>
                </a:cxn>
                <a:cxn ang="T11">
                  <a:pos x="T2" y="T3"/>
                </a:cxn>
                <a:cxn ang="T12">
                  <a:pos x="T4" y="T5"/>
                </a:cxn>
                <a:cxn ang="T13">
                  <a:pos x="T6" y="T7"/>
                </a:cxn>
                <a:cxn ang="T14">
                  <a:pos x="T8" y="T9"/>
                </a:cxn>
              </a:cxnLst>
              <a:rect l="T15" t="T16" r="T17" b="T18"/>
              <a:pathLst>
                <a:path w="14" h="9">
                  <a:moveTo>
                    <a:pt x="14" y="2"/>
                  </a:moveTo>
                  <a:lnTo>
                    <a:pt x="7" y="9"/>
                  </a:lnTo>
                  <a:lnTo>
                    <a:pt x="0" y="4"/>
                  </a:lnTo>
                  <a:lnTo>
                    <a:pt x="9" y="0"/>
                  </a:lnTo>
                  <a:lnTo>
                    <a:pt x="14" y="2"/>
                  </a:lnTo>
                  <a:close/>
                </a:path>
              </a:pathLst>
            </a:custGeom>
            <a:solidFill>
              <a:srgbClr val="0033CC"/>
            </a:solidFill>
            <a:ln w="3175">
              <a:solidFill>
                <a:srgbClr val="000000"/>
              </a:solidFill>
              <a:round/>
              <a:headEnd/>
              <a:tailEnd/>
            </a:ln>
          </p:spPr>
          <p:txBody>
            <a:bodyPr/>
            <a:lstStyle/>
            <a:p>
              <a:endParaRPr lang="en-US"/>
            </a:p>
          </p:txBody>
        </p:sp>
        <p:sp>
          <p:nvSpPr>
            <p:cNvPr id="41408" name="Freeform 4270"/>
            <p:cNvSpPr>
              <a:spLocks/>
            </p:cNvSpPr>
            <p:nvPr/>
          </p:nvSpPr>
          <p:spPr bwMode="auto">
            <a:xfrm>
              <a:off x="498" y="1561"/>
              <a:ext cx="960" cy="529"/>
            </a:xfrm>
            <a:custGeom>
              <a:avLst/>
              <a:gdLst>
                <a:gd name="T0" fmla="*/ 113121 w 859"/>
                <a:gd name="T1" fmla="*/ 476428 h 426"/>
                <a:gd name="T2" fmla="*/ 107062 w 859"/>
                <a:gd name="T3" fmla="*/ 956488 h 426"/>
                <a:gd name="T4" fmla="*/ 94897 w 859"/>
                <a:gd name="T5" fmla="*/ 1364729 h 426"/>
                <a:gd name="T6" fmla="*/ 85764 w 859"/>
                <a:gd name="T7" fmla="*/ 1694699 h 426"/>
                <a:gd name="T8" fmla="*/ 84325 w 859"/>
                <a:gd name="T9" fmla="*/ 1364729 h 426"/>
                <a:gd name="T10" fmla="*/ 83239 w 859"/>
                <a:gd name="T11" fmla="*/ 783564 h 426"/>
                <a:gd name="T12" fmla="*/ 76853 w 859"/>
                <a:gd name="T13" fmla="*/ 265366 h 426"/>
                <a:gd name="T14" fmla="*/ 66440 w 859"/>
                <a:gd name="T15" fmla="*/ 121368 h 426"/>
                <a:gd name="T16" fmla="*/ 56570 w 859"/>
                <a:gd name="T17" fmla="*/ 63382 h 426"/>
                <a:gd name="T18" fmla="*/ 40528 w 859"/>
                <a:gd name="T19" fmla="*/ 63382 h 426"/>
                <a:gd name="T20" fmla="*/ 24602 w 859"/>
                <a:gd name="T21" fmla="*/ 63382 h 426"/>
                <a:gd name="T22" fmla="*/ 13598 w 859"/>
                <a:gd name="T23" fmla="*/ 450483 h 426"/>
                <a:gd name="T24" fmla="*/ 12275 w 859"/>
                <a:gd name="T25" fmla="*/ 450483 h 426"/>
                <a:gd name="T26" fmla="*/ 9914 w 859"/>
                <a:gd name="T27" fmla="*/ 552622 h 426"/>
                <a:gd name="T28" fmla="*/ 8438 w 859"/>
                <a:gd name="T29" fmla="*/ 719303 h 426"/>
                <a:gd name="T30" fmla="*/ 3393 w 859"/>
                <a:gd name="T31" fmla="*/ 1521464 h 426"/>
                <a:gd name="T32" fmla="*/ 0 w 859"/>
                <a:gd name="T33" fmla="*/ 2398967 h 426"/>
                <a:gd name="T34" fmla="*/ 1247 w 859"/>
                <a:gd name="T35" fmla="*/ 2733349 h 426"/>
                <a:gd name="T36" fmla="*/ 1247 w 859"/>
                <a:gd name="T37" fmla="*/ 2996227 h 426"/>
                <a:gd name="T38" fmla="*/ 2175 w 859"/>
                <a:gd name="T39" fmla="*/ 3600281 h 426"/>
                <a:gd name="T40" fmla="*/ 11264 w 859"/>
                <a:gd name="T41" fmla="*/ 4067059 h 426"/>
                <a:gd name="T42" fmla="*/ 20297 w 859"/>
                <a:gd name="T43" fmla="*/ 4388750 h 426"/>
                <a:gd name="T44" fmla="*/ 29211 w 859"/>
                <a:gd name="T45" fmla="*/ 4730333 h 426"/>
                <a:gd name="T46" fmla="*/ 36981 w 859"/>
                <a:gd name="T47" fmla="*/ 5004063 h 426"/>
                <a:gd name="T48" fmla="*/ 42234 w 859"/>
                <a:gd name="T49" fmla="*/ 5428875 h 426"/>
                <a:gd name="T50" fmla="*/ 43162 w 859"/>
                <a:gd name="T51" fmla="*/ 5190435 h 426"/>
                <a:gd name="T52" fmla="*/ 45365 w 859"/>
                <a:gd name="T53" fmla="*/ 5072402 h 426"/>
                <a:gd name="T54" fmla="*/ 49494 w 859"/>
                <a:gd name="T55" fmla="*/ 4808604 h 426"/>
                <a:gd name="T56" fmla="*/ 54080 w 859"/>
                <a:gd name="T57" fmla="*/ 4777197 h 426"/>
                <a:gd name="T58" fmla="*/ 58201 w 859"/>
                <a:gd name="T59" fmla="*/ 4808604 h 426"/>
                <a:gd name="T60" fmla="*/ 60050 w 859"/>
                <a:gd name="T61" fmla="*/ 4713991 h 426"/>
                <a:gd name="T62" fmla="*/ 62607 w 859"/>
                <a:gd name="T63" fmla="*/ 4615159 h 426"/>
                <a:gd name="T64" fmla="*/ 64954 w 859"/>
                <a:gd name="T65" fmla="*/ 4615159 h 426"/>
                <a:gd name="T66" fmla="*/ 68030 w 859"/>
                <a:gd name="T67" fmla="*/ 4667543 h 426"/>
                <a:gd name="T68" fmla="*/ 73165 w 859"/>
                <a:gd name="T69" fmla="*/ 5004063 h 426"/>
                <a:gd name="T70" fmla="*/ 72763 w 859"/>
                <a:gd name="T71" fmla="*/ 5351189 h 426"/>
                <a:gd name="T72" fmla="*/ 73778 w 859"/>
                <a:gd name="T73" fmla="*/ 5551732 h 426"/>
                <a:gd name="T74" fmla="*/ 77345 w 859"/>
                <a:gd name="T75" fmla="*/ 5454346 h 426"/>
                <a:gd name="T76" fmla="*/ 76853 w 859"/>
                <a:gd name="T77" fmla="*/ 4834752 h 426"/>
                <a:gd name="T78" fmla="*/ 78112 w 859"/>
                <a:gd name="T79" fmla="*/ 4214899 h 426"/>
                <a:gd name="T80" fmla="*/ 82556 w 859"/>
                <a:gd name="T81" fmla="*/ 3906794 h 426"/>
                <a:gd name="T82" fmla="*/ 87884 w 859"/>
                <a:gd name="T83" fmla="*/ 3406363 h 426"/>
                <a:gd name="T84" fmla="*/ 90952 w 859"/>
                <a:gd name="T85" fmla="*/ 3245119 h 426"/>
                <a:gd name="T86" fmla="*/ 90100 w 859"/>
                <a:gd name="T87" fmla="*/ 3211126 h 426"/>
                <a:gd name="T88" fmla="*/ 90665 w 859"/>
                <a:gd name="T89" fmla="*/ 2996227 h 426"/>
                <a:gd name="T90" fmla="*/ 90952 w 859"/>
                <a:gd name="T91" fmla="*/ 2883348 h 426"/>
                <a:gd name="T92" fmla="*/ 90443 w 859"/>
                <a:gd name="T93" fmla="*/ 2574010 h 426"/>
                <a:gd name="T94" fmla="*/ 91659 w 859"/>
                <a:gd name="T95" fmla="*/ 2433945 h 426"/>
                <a:gd name="T96" fmla="*/ 92263 w 859"/>
                <a:gd name="T97" fmla="*/ 2661665 h 426"/>
                <a:gd name="T98" fmla="*/ 93985 w 859"/>
                <a:gd name="T99" fmla="*/ 2637475 h 426"/>
                <a:gd name="T100" fmla="*/ 94282 w 859"/>
                <a:gd name="T101" fmla="*/ 2503783 h 426"/>
                <a:gd name="T102" fmla="*/ 98078 w 859"/>
                <a:gd name="T103" fmla="*/ 2051170 h 426"/>
                <a:gd name="T104" fmla="*/ 103546 w 859"/>
                <a:gd name="T105" fmla="*/ 1863196 h 426"/>
                <a:gd name="T106" fmla="*/ 106123 w 859"/>
                <a:gd name="T107" fmla="*/ 1757816 h 426"/>
                <a:gd name="T108" fmla="*/ 107637 w 859"/>
                <a:gd name="T109" fmla="*/ 1330177 h 426"/>
                <a:gd name="T110" fmla="*/ 110889 w 859"/>
                <a:gd name="T111" fmla="*/ 1175243 h 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59"/>
                <a:gd name="T169" fmla="*/ 0 h 426"/>
                <a:gd name="T170" fmla="*/ 859 w 859"/>
                <a:gd name="T171" fmla="*/ 426 h 42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59" h="426">
                  <a:moveTo>
                    <a:pt x="857" y="78"/>
                  </a:moveTo>
                  <a:lnTo>
                    <a:pt x="857" y="71"/>
                  </a:lnTo>
                  <a:lnTo>
                    <a:pt x="854" y="61"/>
                  </a:lnTo>
                  <a:lnTo>
                    <a:pt x="859" y="40"/>
                  </a:lnTo>
                  <a:lnTo>
                    <a:pt x="849" y="35"/>
                  </a:lnTo>
                  <a:lnTo>
                    <a:pt x="842" y="35"/>
                  </a:lnTo>
                  <a:lnTo>
                    <a:pt x="842" y="33"/>
                  </a:lnTo>
                  <a:lnTo>
                    <a:pt x="830" y="45"/>
                  </a:lnTo>
                  <a:lnTo>
                    <a:pt x="819" y="59"/>
                  </a:lnTo>
                  <a:lnTo>
                    <a:pt x="804" y="69"/>
                  </a:lnTo>
                  <a:lnTo>
                    <a:pt x="795" y="76"/>
                  </a:lnTo>
                  <a:lnTo>
                    <a:pt x="767" y="76"/>
                  </a:lnTo>
                  <a:lnTo>
                    <a:pt x="738" y="78"/>
                  </a:lnTo>
                  <a:lnTo>
                    <a:pt x="726" y="90"/>
                  </a:lnTo>
                  <a:lnTo>
                    <a:pt x="712" y="99"/>
                  </a:lnTo>
                  <a:lnTo>
                    <a:pt x="693" y="102"/>
                  </a:lnTo>
                  <a:lnTo>
                    <a:pt x="677" y="104"/>
                  </a:lnTo>
                  <a:lnTo>
                    <a:pt x="674" y="114"/>
                  </a:lnTo>
                  <a:lnTo>
                    <a:pt x="660" y="118"/>
                  </a:lnTo>
                  <a:lnTo>
                    <a:pt x="644" y="123"/>
                  </a:lnTo>
                  <a:lnTo>
                    <a:pt x="629" y="130"/>
                  </a:lnTo>
                  <a:lnTo>
                    <a:pt x="613" y="135"/>
                  </a:lnTo>
                  <a:lnTo>
                    <a:pt x="608" y="128"/>
                  </a:lnTo>
                  <a:lnTo>
                    <a:pt x="627" y="111"/>
                  </a:lnTo>
                  <a:lnTo>
                    <a:pt x="634" y="99"/>
                  </a:lnTo>
                  <a:lnTo>
                    <a:pt x="637" y="85"/>
                  </a:lnTo>
                  <a:lnTo>
                    <a:pt x="641" y="69"/>
                  </a:lnTo>
                  <a:lnTo>
                    <a:pt x="629" y="61"/>
                  </a:lnTo>
                  <a:lnTo>
                    <a:pt x="632" y="57"/>
                  </a:lnTo>
                  <a:lnTo>
                    <a:pt x="625" y="57"/>
                  </a:lnTo>
                  <a:lnTo>
                    <a:pt x="625" y="50"/>
                  </a:lnTo>
                  <a:lnTo>
                    <a:pt x="613" y="43"/>
                  </a:lnTo>
                  <a:lnTo>
                    <a:pt x="601" y="33"/>
                  </a:lnTo>
                  <a:lnTo>
                    <a:pt x="589" y="26"/>
                  </a:lnTo>
                  <a:lnTo>
                    <a:pt x="577" y="19"/>
                  </a:lnTo>
                  <a:lnTo>
                    <a:pt x="558" y="24"/>
                  </a:lnTo>
                  <a:lnTo>
                    <a:pt x="547" y="19"/>
                  </a:lnTo>
                  <a:lnTo>
                    <a:pt x="535" y="21"/>
                  </a:lnTo>
                  <a:lnTo>
                    <a:pt x="514" y="12"/>
                  </a:lnTo>
                  <a:lnTo>
                    <a:pt x="499" y="9"/>
                  </a:lnTo>
                  <a:lnTo>
                    <a:pt x="499" y="0"/>
                  </a:lnTo>
                  <a:lnTo>
                    <a:pt x="495" y="5"/>
                  </a:lnTo>
                  <a:lnTo>
                    <a:pt x="471" y="5"/>
                  </a:lnTo>
                  <a:lnTo>
                    <a:pt x="447" y="5"/>
                  </a:lnTo>
                  <a:lnTo>
                    <a:pt x="424" y="5"/>
                  </a:lnTo>
                  <a:lnTo>
                    <a:pt x="400" y="5"/>
                  </a:lnTo>
                  <a:lnTo>
                    <a:pt x="376" y="5"/>
                  </a:lnTo>
                  <a:lnTo>
                    <a:pt x="353" y="5"/>
                  </a:lnTo>
                  <a:lnTo>
                    <a:pt x="327" y="5"/>
                  </a:lnTo>
                  <a:lnTo>
                    <a:pt x="303" y="5"/>
                  </a:lnTo>
                  <a:lnTo>
                    <a:pt x="279" y="5"/>
                  </a:lnTo>
                  <a:lnTo>
                    <a:pt x="256" y="5"/>
                  </a:lnTo>
                  <a:lnTo>
                    <a:pt x="232" y="5"/>
                  </a:lnTo>
                  <a:lnTo>
                    <a:pt x="208" y="5"/>
                  </a:lnTo>
                  <a:lnTo>
                    <a:pt x="185" y="5"/>
                  </a:lnTo>
                  <a:lnTo>
                    <a:pt x="161" y="5"/>
                  </a:lnTo>
                  <a:lnTo>
                    <a:pt x="137" y="5"/>
                  </a:lnTo>
                  <a:lnTo>
                    <a:pt x="114" y="5"/>
                  </a:lnTo>
                  <a:lnTo>
                    <a:pt x="109" y="21"/>
                  </a:lnTo>
                  <a:lnTo>
                    <a:pt x="102" y="33"/>
                  </a:lnTo>
                  <a:lnTo>
                    <a:pt x="90" y="40"/>
                  </a:lnTo>
                  <a:lnTo>
                    <a:pt x="92" y="35"/>
                  </a:lnTo>
                  <a:lnTo>
                    <a:pt x="92" y="38"/>
                  </a:lnTo>
                  <a:lnTo>
                    <a:pt x="104" y="24"/>
                  </a:lnTo>
                  <a:lnTo>
                    <a:pt x="92" y="33"/>
                  </a:lnTo>
                  <a:lnTo>
                    <a:pt x="90" y="35"/>
                  </a:lnTo>
                  <a:lnTo>
                    <a:pt x="100" y="28"/>
                  </a:lnTo>
                  <a:lnTo>
                    <a:pt x="104" y="21"/>
                  </a:lnTo>
                  <a:lnTo>
                    <a:pt x="81" y="17"/>
                  </a:lnTo>
                  <a:lnTo>
                    <a:pt x="74" y="40"/>
                  </a:lnTo>
                  <a:lnTo>
                    <a:pt x="74" y="43"/>
                  </a:lnTo>
                  <a:lnTo>
                    <a:pt x="74" y="45"/>
                  </a:lnTo>
                  <a:lnTo>
                    <a:pt x="71" y="47"/>
                  </a:lnTo>
                  <a:lnTo>
                    <a:pt x="69" y="47"/>
                  </a:lnTo>
                  <a:lnTo>
                    <a:pt x="64" y="52"/>
                  </a:lnTo>
                  <a:lnTo>
                    <a:pt x="76" y="57"/>
                  </a:lnTo>
                  <a:lnTo>
                    <a:pt x="69" y="57"/>
                  </a:lnTo>
                  <a:lnTo>
                    <a:pt x="62" y="64"/>
                  </a:lnTo>
                  <a:lnTo>
                    <a:pt x="43" y="88"/>
                  </a:lnTo>
                  <a:lnTo>
                    <a:pt x="26" y="111"/>
                  </a:lnTo>
                  <a:lnTo>
                    <a:pt x="21" y="125"/>
                  </a:lnTo>
                  <a:lnTo>
                    <a:pt x="17" y="140"/>
                  </a:lnTo>
                  <a:lnTo>
                    <a:pt x="3" y="156"/>
                  </a:lnTo>
                  <a:lnTo>
                    <a:pt x="3" y="163"/>
                  </a:lnTo>
                  <a:lnTo>
                    <a:pt x="0" y="175"/>
                  </a:lnTo>
                  <a:lnTo>
                    <a:pt x="3" y="187"/>
                  </a:lnTo>
                  <a:lnTo>
                    <a:pt x="5" y="199"/>
                  </a:lnTo>
                  <a:lnTo>
                    <a:pt x="3" y="194"/>
                  </a:lnTo>
                  <a:lnTo>
                    <a:pt x="3" y="199"/>
                  </a:lnTo>
                  <a:lnTo>
                    <a:pt x="10" y="199"/>
                  </a:lnTo>
                  <a:lnTo>
                    <a:pt x="12" y="199"/>
                  </a:lnTo>
                  <a:lnTo>
                    <a:pt x="10" y="208"/>
                  </a:lnTo>
                  <a:lnTo>
                    <a:pt x="7" y="206"/>
                  </a:lnTo>
                  <a:lnTo>
                    <a:pt x="5" y="208"/>
                  </a:lnTo>
                  <a:lnTo>
                    <a:pt x="10" y="218"/>
                  </a:lnTo>
                  <a:lnTo>
                    <a:pt x="5" y="225"/>
                  </a:lnTo>
                  <a:lnTo>
                    <a:pt x="7" y="234"/>
                  </a:lnTo>
                  <a:lnTo>
                    <a:pt x="12" y="246"/>
                  </a:lnTo>
                  <a:lnTo>
                    <a:pt x="10" y="260"/>
                  </a:lnTo>
                  <a:lnTo>
                    <a:pt x="17" y="262"/>
                  </a:lnTo>
                  <a:lnTo>
                    <a:pt x="33" y="270"/>
                  </a:lnTo>
                  <a:lnTo>
                    <a:pt x="48" y="281"/>
                  </a:lnTo>
                  <a:lnTo>
                    <a:pt x="48" y="296"/>
                  </a:lnTo>
                  <a:lnTo>
                    <a:pt x="66" y="296"/>
                  </a:lnTo>
                  <a:lnTo>
                    <a:pt x="85" y="296"/>
                  </a:lnTo>
                  <a:lnTo>
                    <a:pt x="97" y="300"/>
                  </a:lnTo>
                  <a:lnTo>
                    <a:pt x="109" y="307"/>
                  </a:lnTo>
                  <a:lnTo>
                    <a:pt x="121" y="312"/>
                  </a:lnTo>
                  <a:lnTo>
                    <a:pt x="133" y="319"/>
                  </a:lnTo>
                  <a:lnTo>
                    <a:pt x="152" y="319"/>
                  </a:lnTo>
                  <a:lnTo>
                    <a:pt x="175" y="319"/>
                  </a:lnTo>
                  <a:lnTo>
                    <a:pt x="178" y="310"/>
                  </a:lnTo>
                  <a:lnTo>
                    <a:pt x="204" y="310"/>
                  </a:lnTo>
                  <a:lnTo>
                    <a:pt x="215" y="329"/>
                  </a:lnTo>
                  <a:lnTo>
                    <a:pt x="220" y="345"/>
                  </a:lnTo>
                  <a:lnTo>
                    <a:pt x="230" y="352"/>
                  </a:lnTo>
                  <a:lnTo>
                    <a:pt x="239" y="359"/>
                  </a:lnTo>
                  <a:lnTo>
                    <a:pt x="251" y="348"/>
                  </a:lnTo>
                  <a:lnTo>
                    <a:pt x="270" y="348"/>
                  </a:lnTo>
                  <a:lnTo>
                    <a:pt x="277" y="364"/>
                  </a:lnTo>
                  <a:lnTo>
                    <a:pt x="284" y="381"/>
                  </a:lnTo>
                  <a:lnTo>
                    <a:pt x="289" y="402"/>
                  </a:lnTo>
                  <a:lnTo>
                    <a:pt x="301" y="411"/>
                  </a:lnTo>
                  <a:lnTo>
                    <a:pt x="317" y="414"/>
                  </a:lnTo>
                  <a:lnTo>
                    <a:pt x="317" y="395"/>
                  </a:lnTo>
                  <a:lnTo>
                    <a:pt x="315" y="390"/>
                  </a:lnTo>
                  <a:lnTo>
                    <a:pt x="315" y="388"/>
                  </a:lnTo>
                  <a:lnTo>
                    <a:pt x="320" y="390"/>
                  </a:lnTo>
                  <a:lnTo>
                    <a:pt x="322" y="381"/>
                  </a:lnTo>
                  <a:lnTo>
                    <a:pt x="324" y="378"/>
                  </a:lnTo>
                  <a:lnTo>
                    <a:pt x="334" y="371"/>
                  </a:lnTo>
                  <a:lnTo>
                    <a:pt x="338" y="369"/>
                  </a:lnTo>
                  <a:lnTo>
                    <a:pt x="338" y="366"/>
                  </a:lnTo>
                  <a:lnTo>
                    <a:pt x="346" y="366"/>
                  </a:lnTo>
                  <a:lnTo>
                    <a:pt x="341" y="369"/>
                  </a:lnTo>
                  <a:lnTo>
                    <a:pt x="350" y="364"/>
                  </a:lnTo>
                  <a:lnTo>
                    <a:pt x="348" y="364"/>
                  </a:lnTo>
                  <a:lnTo>
                    <a:pt x="364" y="352"/>
                  </a:lnTo>
                  <a:lnTo>
                    <a:pt x="367" y="348"/>
                  </a:lnTo>
                  <a:lnTo>
                    <a:pt x="372" y="350"/>
                  </a:lnTo>
                  <a:lnTo>
                    <a:pt x="369" y="352"/>
                  </a:lnTo>
                  <a:lnTo>
                    <a:pt x="381" y="345"/>
                  </a:lnTo>
                  <a:lnTo>
                    <a:pt x="383" y="345"/>
                  </a:lnTo>
                  <a:lnTo>
                    <a:pt x="395" y="348"/>
                  </a:lnTo>
                  <a:lnTo>
                    <a:pt x="407" y="348"/>
                  </a:lnTo>
                  <a:lnTo>
                    <a:pt x="417" y="348"/>
                  </a:lnTo>
                  <a:lnTo>
                    <a:pt x="421" y="352"/>
                  </a:lnTo>
                  <a:lnTo>
                    <a:pt x="431" y="355"/>
                  </a:lnTo>
                  <a:lnTo>
                    <a:pt x="440" y="355"/>
                  </a:lnTo>
                  <a:lnTo>
                    <a:pt x="438" y="350"/>
                  </a:lnTo>
                  <a:lnTo>
                    <a:pt x="450" y="357"/>
                  </a:lnTo>
                  <a:lnTo>
                    <a:pt x="447" y="362"/>
                  </a:lnTo>
                  <a:lnTo>
                    <a:pt x="452" y="355"/>
                  </a:lnTo>
                  <a:lnTo>
                    <a:pt x="445" y="348"/>
                  </a:lnTo>
                  <a:lnTo>
                    <a:pt x="452" y="343"/>
                  </a:lnTo>
                  <a:lnTo>
                    <a:pt x="447" y="343"/>
                  </a:lnTo>
                  <a:lnTo>
                    <a:pt x="447" y="340"/>
                  </a:lnTo>
                  <a:lnTo>
                    <a:pt x="435" y="338"/>
                  </a:lnTo>
                  <a:lnTo>
                    <a:pt x="447" y="338"/>
                  </a:lnTo>
                  <a:lnTo>
                    <a:pt x="471" y="336"/>
                  </a:lnTo>
                  <a:lnTo>
                    <a:pt x="476" y="329"/>
                  </a:lnTo>
                  <a:lnTo>
                    <a:pt x="476" y="336"/>
                  </a:lnTo>
                  <a:lnTo>
                    <a:pt x="483" y="336"/>
                  </a:lnTo>
                  <a:lnTo>
                    <a:pt x="490" y="333"/>
                  </a:lnTo>
                  <a:lnTo>
                    <a:pt x="488" y="336"/>
                  </a:lnTo>
                  <a:lnTo>
                    <a:pt x="502" y="336"/>
                  </a:lnTo>
                  <a:lnTo>
                    <a:pt x="497" y="336"/>
                  </a:lnTo>
                  <a:lnTo>
                    <a:pt x="506" y="338"/>
                  </a:lnTo>
                  <a:lnTo>
                    <a:pt x="509" y="338"/>
                  </a:lnTo>
                  <a:lnTo>
                    <a:pt x="511" y="340"/>
                  </a:lnTo>
                  <a:lnTo>
                    <a:pt x="509" y="340"/>
                  </a:lnTo>
                  <a:lnTo>
                    <a:pt x="511" y="348"/>
                  </a:lnTo>
                  <a:lnTo>
                    <a:pt x="535" y="340"/>
                  </a:lnTo>
                  <a:lnTo>
                    <a:pt x="542" y="352"/>
                  </a:lnTo>
                  <a:lnTo>
                    <a:pt x="549" y="364"/>
                  </a:lnTo>
                  <a:lnTo>
                    <a:pt x="544" y="383"/>
                  </a:lnTo>
                  <a:lnTo>
                    <a:pt x="544" y="381"/>
                  </a:lnTo>
                  <a:lnTo>
                    <a:pt x="547" y="383"/>
                  </a:lnTo>
                  <a:lnTo>
                    <a:pt x="549" y="378"/>
                  </a:lnTo>
                  <a:lnTo>
                    <a:pt x="547" y="390"/>
                  </a:lnTo>
                  <a:lnTo>
                    <a:pt x="549" y="397"/>
                  </a:lnTo>
                  <a:lnTo>
                    <a:pt x="551" y="400"/>
                  </a:lnTo>
                  <a:lnTo>
                    <a:pt x="554" y="402"/>
                  </a:lnTo>
                  <a:lnTo>
                    <a:pt x="556" y="400"/>
                  </a:lnTo>
                  <a:lnTo>
                    <a:pt x="554" y="404"/>
                  </a:lnTo>
                  <a:lnTo>
                    <a:pt x="556" y="414"/>
                  </a:lnTo>
                  <a:lnTo>
                    <a:pt x="563" y="426"/>
                  </a:lnTo>
                  <a:lnTo>
                    <a:pt x="573" y="426"/>
                  </a:lnTo>
                  <a:lnTo>
                    <a:pt x="577" y="411"/>
                  </a:lnTo>
                  <a:lnTo>
                    <a:pt x="582" y="397"/>
                  </a:lnTo>
                  <a:lnTo>
                    <a:pt x="580" y="381"/>
                  </a:lnTo>
                  <a:lnTo>
                    <a:pt x="577" y="366"/>
                  </a:lnTo>
                  <a:lnTo>
                    <a:pt x="580" y="378"/>
                  </a:lnTo>
                  <a:lnTo>
                    <a:pt x="577" y="366"/>
                  </a:lnTo>
                  <a:lnTo>
                    <a:pt x="577" y="352"/>
                  </a:lnTo>
                  <a:lnTo>
                    <a:pt x="577" y="336"/>
                  </a:lnTo>
                  <a:lnTo>
                    <a:pt x="575" y="324"/>
                  </a:lnTo>
                  <a:lnTo>
                    <a:pt x="580" y="319"/>
                  </a:lnTo>
                  <a:lnTo>
                    <a:pt x="582" y="317"/>
                  </a:lnTo>
                  <a:lnTo>
                    <a:pt x="587" y="307"/>
                  </a:lnTo>
                  <a:lnTo>
                    <a:pt x="592" y="300"/>
                  </a:lnTo>
                  <a:lnTo>
                    <a:pt x="594" y="300"/>
                  </a:lnTo>
                  <a:lnTo>
                    <a:pt x="596" y="298"/>
                  </a:lnTo>
                  <a:lnTo>
                    <a:pt x="618" y="284"/>
                  </a:lnTo>
                  <a:lnTo>
                    <a:pt x="620" y="284"/>
                  </a:lnTo>
                  <a:lnTo>
                    <a:pt x="637" y="272"/>
                  </a:lnTo>
                  <a:lnTo>
                    <a:pt x="641" y="270"/>
                  </a:lnTo>
                  <a:lnTo>
                    <a:pt x="653" y="260"/>
                  </a:lnTo>
                  <a:lnTo>
                    <a:pt x="672" y="253"/>
                  </a:lnTo>
                  <a:lnTo>
                    <a:pt x="660" y="248"/>
                  </a:lnTo>
                  <a:lnTo>
                    <a:pt x="667" y="251"/>
                  </a:lnTo>
                  <a:lnTo>
                    <a:pt x="670" y="248"/>
                  </a:lnTo>
                  <a:lnTo>
                    <a:pt x="663" y="244"/>
                  </a:lnTo>
                  <a:lnTo>
                    <a:pt x="679" y="244"/>
                  </a:lnTo>
                  <a:lnTo>
                    <a:pt x="684" y="236"/>
                  </a:lnTo>
                  <a:lnTo>
                    <a:pt x="679" y="239"/>
                  </a:lnTo>
                  <a:lnTo>
                    <a:pt x="674" y="234"/>
                  </a:lnTo>
                  <a:lnTo>
                    <a:pt x="670" y="234"/>
                  </a:lnTo>
                  <a:lnTo>
                    <a:pt x="670" y="232"/>
                  </a:lnTo>
                  <a:lnTo>
                    <a:pt x="677" y="234"/>
                  </a:lnTo>
                  <a:lnTo>
                    <a:pt x="679" y="232"/>
                  </a:lnTo>
                  <a:lnTo>
                    <a:pt x="684" y="234"/>
                  </a:lnTo>
                  <a:lnTo>
                    <a:pt x="684" y="222"/>
                  </a:lnTo>
                  <a:lnTo>
                    <a:pt x="686" y="239"/>
                  </a:lnTo>
                  <a:lnTo>
                    <a:pt x="681" y="218"/>
                  </a:lnTo>
                  <a:lnTo>
                    <a:pt x="677" y="218"/>
                  </a:lnTo>
                  <a:lnTo>
                    <a:pt x="672" y="210"/>
                  </a:lnTo>
                  <a:lnTo>
                    <a:pt x="679" y="215"/>
                  </a:lnTo>
                  <a:lnTo>
                    <a:pt x="677" y="208"/>
                  </a:lnTo>
                  <a:lnTo>
                    <a:pt x="684" y="210"/>
                  </a:lnTo>
                  <a:lnTo>
                    <a:pt x="677" y="199"/>
                  </a:lnTo>
                  <a:lnTo>
                    <a:pt x="684" y="203"/>
                  </a:lnTo>
                  <a:lnTo>
                    <a:pt x="677" y="192"/>
                  </a:lnTo>
                  <a:lnTo>
                    <a:pt x="672" y="192"/>
                  </a:lnTo>
                  <a:lnTo>
                    <a:pt x="679" y="187"/>
                  </a:lnTo>
                  <a:lnTo>
                    <a:pt x="677" y="192"/>
                  </a:lnTo>
                  <a:lnTo>
                    <a:pt x="686" y="196"/>
                  </a:lnTo>
                  <a:lnTo>
                    <a:pt x="684" y="187"/>
                  </a:lnTo>
                  <a:lnTo>
                    <a:pt x="686" y="194"/>
                  </a:lnTo>
                  <a:lnTo>
                    <a:pt x="689" y="177"/>
                  </a:lnTo>
                  <a:lnTo>
                    <a:pt x="700" y="175"/>
                  </a:lnTo>
                  <a:lnTo>
                    <a:pt x="691" y="182"/>
                  </a:lnTo>
                  <a:lnTo>
                    <a:pt x="691" y="187"/>
                  </a:lnTo>
                  <a:lnTo>
                    <a:pt x="689" y="194"/>
                  </a:lnTo>
                  <a:lnTo>
                    <a:pt x="693" y="194"/>
                  </a:lnTo>
                  <a:lnTo>
                    <a:pt x="691" y="201"/>
                  </a:lnTo>
                  <a:lnTo>
                    <a:pt x="693" y="203"/>
                  </a:lnTo>
                  <a:lnTo>
                    <a:pt x="689" y="206"/>
                  </a:lnTo>
                  <a:lnTo>
                    <a:pt x="686" y="213"/>
                  </a:lnTo>
                  <a:lnTo>
                    <a:pt x="705" y="192"/>
                  </a:lnTo>
                  <a:lnTo>
                    <a:pt x="703" y="175"/>
                  </a:lnTo>
                  <a:lnTo>
                    <a:pt x="712" y="166"/>
                  </a:lnTo>
                  <a:lnTo>
                    <a:pt x="705" y="170"/>
                  </a:lnTo>
                  <a:lnTo>
                    <a:pt x="710" y="177"/>
                  </a:lnTo>
                  <a:lnTo>
                    <a:pt x="710" y="182"/>
                  </a:lnTo>
                  <a:lnTo>
                    <a:pt x="726" y="166"/>
                  </a:lnTo>
                  <a:lnTo>
                    <a:pt x="726" y="168"/>
                  </a:lnTo>
                  <a:lnTo>
                    <a:pt x="731" y="156"/>
                  </a:lnTo>
                  <a:lnTo>
                    <a:pt x="738" y="142"/>
                  </a:lnTo>
                  <a:lnTo>
                    <a:pt x="736" y="149"/>
                  </a:lnTo>
                  <a:lnTo>
                    <a:pt x="741" y="147"/>
                  </a:lnTo>
                  <a:lnTo>
                    <a:pt x="757" y="142"/>
                  </a:lnTo>
                  <a:lnTo>
                    <a:pt x="774" y="140"/>
                  </a:lnTo>
                  <a:lnTo>
                    <a:pt x="776" y="135"/>
                  </a:lnTo>
                  <a:lnTo>
                    <a:pt x="778" y="135"/>
                  </a:lnTo>
                  <a:lnTo>
                    <a:pt x="786" y="140"/>
                  </a:lnTo>
                  <a:lnTo>
                    <a:pt x="788" y="140"/>
                  </a:lnTo>
                  <a:lnTo>
                    <a:pt x="797" y="135"/>
                  </a:lnTo>
                  <a:lnTo>
                    <a:pt x="797" y="128"/>
                  </a:lnTo>
                  <a:lnTo>
                    <a:pt x="797" y="130"/>
                  </a:lnTo>
                  <a:lnTo>
                    <a:pt x="790" y="128"/>
                  </a:lnTo>
                  <a:lnTo>
                    <a:pt x="790" y="118"/>
                  </a:lnTo>
                  <a:lnTo>
                    <a:pt x="790" y="116"/>
                  </a:lnTo>
                  <a:lnTo>
                    <a:pt x="809" y="97"/>
                  </a:lnTo>
                  <a:lnTo>
                    <a:pt x="814" y="95"/>
                  </a:lnTo>
                  <a:lnTo>
                    <a:pt x="816" y="95"/>
                  </a:lnTo>
                  <a:lnTo>
                    <a:pt x="830" y="83"/>
                  </a:lnTo>
                  <a:lnTo>
                    <a:pt x="830" y="88"/>
                  </a:lnTo>
                  <a:lnTo>
                    <a:pt x="833" y="85"/>
                  </a:lnTo>
                  <a:lnTo>
                    <a:pt x="840" y="88"/>
                  </a:lnTo>
                  <a:lnTo>
                    <a:pt x="857" y="78"/>
                  </a:lnTo>
                  <a:close/>
                </a:path>
              </a:pathLst>
            </a:custGeom>
            <a:solidFill>
              <a:srgbClr val="E1E1E1"/>
            </a:solidFill>
            <a:ln w="3175">
              <a:solidFill>
                <a:srgbClr val="000000"/>
              </a:solidFill>
              <a:round/>
              <a:headEnd/>
              <a:tailEnd/>
            </a:ln>
          </p:spPr>
          <p:txBody>
            <a:bodyPr/>
            <a:lstStyle/>
            <a:p>
              <a:endParaRPr lang="en-US"/>
            </a:p>
          </p:txBody>
        </p:sp>
        <p:sp>
          <p:nvSpPr>
            <p:cNvPr id="41409" name="Freeform 4271"/>
            <p:cNvSpPr>
              <a:spLocks/>
            </p:cNvSpPr>
            <p:nvPr/>
          </p:nvSpPr>
          <p:spPr bwMode="auto">
            <a:xfrm>
              <a:off x="113" y="1122"/>
              <a:ext cx="609" cy="322"/>
            </a:xfrm>
            <a:custGeom>
              <a:avLst/>
              <a:gdLst>
                <a:gd name="T0" fmla="*/ 53404 w 546"/>
                <a:gd name="T1" fmla="*/ 2772887 h 260"/>
                <a:gd name="T2" fmla="*/ 51403 w 546"/>
                <a:gd name="T3" fmla="*/ 2226510 h 260"/>
                <a:gd name="T4" fmla="*/ 48479 w 546"/>
                <a:gd name="T5" fmla="*/ 2140154 h 260"/>
                <a:gd name="T6" fmla="*/ 51137 w 546"/>
                <a:gd name="T7" fmla="*/ 1628541 h 260"/>
                <a:gd name="T8" fmla="*/ 61478 w 546"/>
                <a:gd name="T9" fmla="*/ 734569 h 260"/>
                <a:gd name="T10" fmla="*/ 60312 w 546"/>
                <a:gd name="T11" fmla="*/ 194211 h 260"/>
                <a:gd name="T12" fmla="*/ 52035 w 546"/>
                <a:gd name="T13" fmla="*/ 58069 h 260"/>
                <a:gd name="T14" fmla="*/ 49984 w 546"/>
                <a:gd name="T15" fmla="*/ 0 h 260"/>
                <a:gd name="T16" fmla="*/ 42719 w 546"/>
                <a:gd name="T17" fmla="*/ 126622 h 260"/>
                <a:gd name="T18" fmla="*/ 39181 w 546"/>
                <a:gd name="T19" fmla="*/ 194211 h 260"/>
                <a:gd name="T20" fmla="*/ 27735 w 546"/>
                <a:gd name="T21" fmla="*/ 528286 h 260"/>
                <a:gd name="T22" fmla="*/ 30433 w 546"/>
                <a:gd name="T23" fmla="*/ 867863 h 260"/>
                <a:gd name="T24" fmla="*/ 29191 w 546"/>
                <a:gd name="T25" fmla="*/ 909735 h 260"/>
                <a:gd name="T26" fmla="*/ 26852 w 546"/>
                <a:gd name="T27" fmla="*/ 867863 h 260"/>
                <a:gd name="T28" fmla="*/ 18861 w 546"/>
                <a:gd name="T29" fmla="*/ 1130349 h 260"/>
                <a:gd name="T30" fmla="*/ 26555 w 546"/>
                <a:gd name="T31" fmla="*/ 1159580 h 260"/>
                <a:gd name="T32" fmla="*/ 21584 w 546"/>
                <a:gd name="T33" fmla="*/ 1451642 h 260"/>
                <a:gd name="T34" fmla="*/ 15301 w 546"/>
                <a:gd name="T35" fmla="*/ 1628541 h 260"/>
                <a:gd name="T36" fmla="*/ 11465 w 546"/>
                <a:gd name="T37" fmla="*/ 1797803 h 260"/>
                <a:gd name="T38" fmla="*/ 12916 w 546"/>
                <a:gd name="T39" fmla="*/ 1859410 h 260"/>
                <a:gd name="T40" fmla="*/ 12430 w 546"/>
                <a:gd name="T41" fmla="*/ 1962787 h 260"/>
                <a:gd name="T42" fmla="*/ 9448 w 546"/>
                <a:gd name="T43" fmla="*/ 2026696 h 260"/>
                <a:gd name="T44" fmla="*/ 12916 w 546"/>
                <a:gd name="T45" fmla="*/ 2140154 h 260"/>
                <a:gd name="T46" fmla="*/ 13793 w 546"/>
                <a:gd name="T47" fmla="*/ 2369474 h 260"/>
                <a:gd name="T48" fmla="*/ 17067 w 546"/>
                <a:gd name="T49" fmla="*/ 2348000 h 260"/>
                <a:gd name="T50" fmla="*/ 16468 w 546"/>
                <a:gd name="T51" fmla="*/ 2509985 h 260"/>
                <a:gd name="T52" fmla="*/ 13793 w 546"/>
                <a:gd name="T53" fmla="*/ 2659149 h 260"/>
                <a:gd name="T54" fmla="*/ 6069 w 546"/>
                <a:gd name="T55" fmla="*/ 2976754 h 260"/>
                <a:gd name="T56" fmla="*/ 0 w 546"/>
                <a:gd name="T57" fmla="*/ 3151750 h 260"/>
                <a:gd name="T58" fmla="*/ 1809 w 546"/>
                <a:gd name="T59" fmla="*/ 3151750 h 260"/>
                <a:gd name="T60" fmla="*/ 6069 w 546"/>
                <a:gd name="T61" fmla="*/ 3010497 h 260"/>
                <a:gd name="T62" fmla="*/ 10257 w 546"/>
                <a:gd name="T63" fmla="*/ 2965587 h 260"/>
                <a:gd name="T64" fmla="*/ 24462 w 546"/>
                <a:gd name="T65" fmla="*/ 2369474 h 260"/>
                <a:gd name="T66" fmla="*/ 27993 w 546"/>
                <a:gd name="T67" fmla="*/ 2098470 h 260"/>
                <a:gd name="T68" fmla="*/ 34826 w 546"/>
                <a:gd name="T69" fmla="*/ 1890721 h 260"/>
                <a:gd name="T70" fmla="*/ 28236 w 546"/>
                <a:gd name="T71" fmla="*/ 2201860 h 260"/>
                <a:gd name="T72" fmla="*/ 30935 w 546"/>
                <a:gd name="T73" fmla="*/ 2201860 h 260"/>
                <a:gd name="T74" fmla="*/ 31709 w 546"/>
                <a:gd name="T75" fmla="*/ 2162842 h 260"/>
                <a:gd name="T76" fmla="*/ 35612 w 546"/>
                <a:gd name="T77" fmla="*/ 2054881 h 260"/>
                <a:gd name="T78" fmla="*/ 36801 w 546"/>
                <a:gd name="T79" fmla="*/ 1962787 h 260"/>
                <a:gd name="T80" fmla="*/ 37416 w 546"/>
                <a:gd name="T81" fmla="*/ 1962787 h 260"/>
                <a:gd name="T82" fmla="*/ 38968 w 546"/>
                <a:gd name="T83" fmla="*/ 2001390 h 260"/>
                <a:gd name="T84" fmla="*/ 39669 w 546"/>
                <a:gd name="T85" fmla="*/ 2098470 h 260"/>
                <a:gd name="T86" fmla="*/ 43368 w 546"/>
                <a:gd name="T87" fmla="*/ 2140154 h 260"/>
                <a:gd name="T88" fmla="*/ 48479 w 546"/>
                <a:gd name="T89" fmla="*/ 2162842 h 260"/>
                <a:gd name="T90" fmla="*/ 48325 w 546"/>
                <a:gd name="T91" fmla="*/ 2348000 h 260"/>
                <a:gd name="T92" fmla="*/ 50412 w 546"/>
                <a:gd name="T93" fmla="*/ 2369474 h 260"/>
                <a:gd name="T94" fmla="*/ 51137 w 546"/>
                <a:gd name="T95" fmla="*/ 2454415 h 260"/>
                <a:gd name="T96" fmla="*/ 52787 w 546"/>
                <a:gd name="T97" fmla="*/ 2509985 h 260"/>
                <a:gd name="T98" fmla="*/ 53845 w 546"/>
                <a:gd name="T99" fmla="*/ 2569631 h 260"/>
                <a:gd name="T100" fmla="*/ 52787 w 546"/>
                <a:gd name="T101" fmla="*/ 2659149 h 260"/>
                <a:gd name="T102" fmla="*/ 53404 w 546"/>
                <a:gd name="T103" fmla="*/ 2899963 h 260"/>
                <a:gd name="T104" fmla="*/ 53953 w 546"/>
                <a:gd name="T105" fmla="*/ 2923677 h 260"/>
                <a:gd name="T106" fmla="*/ 52580 w 546"/>
                <a:gd name="T107" fmla="*/ 3151750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46"/>
                <a:gd name="T163" fmla="*/ 0 h 260"/>
                <a:gd name="T164" fmla="*/ 546 w 546"/>
                <a:gd name="T165" fmla="*/ 260 h 26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46" h="260">
                  <a:moveTo>
                    <a:pt x="442" y="253"/>
                  </a:moveTo>
                  <a:lnTo>
                    <a:pt x="452" y="242"/>
                  </a:lnTo>
                  <a:lnTo>
                    <a:pt x="445" y="234"/>
                  </a:lnTo>
                  <a:lnTo>
                    <a:pt x="437" y="227"/>
                  </a:lnTo>
                  <a:lnTo>
                    <a:pt x="442" y="211"/>
                  </a:lnTo>
                  <a:lnTo>
                    <a:pt x="445" y="197"/>
                  </a:lnTo>
                  <a:lnTo>
                    <a:pt x="442" y="178"/>
                  </a:lnTo>
                  <a:lnTo>
                    <a:pt x="421" y="182"/>
                  </a:lnTo>
                  <a:lnTo>
                    <a:pt x="414" y="190"/>
                  </a:lnTo>
                  <a:lnTo>
                    <a:pt x="402" y="194"/>
                  </a:lnTo>
                  <a:lnTo>
                    <a:pt x="402" y="178"/>
                  </a:lnTo>
                  <a:lnTo>
                    <a:pt x="397" y="175"/>
                  </a:lnTo>
                  <a:lnTo>
                    <a:pt x="404" y="171"/>
                  </a:lnTo>
                  <a:lnTo>
                    <a:pt x="378" y="171"/>
                  </a:lnTo>
                  <a:lnTo>
                    <a:pt x="400" y="152"/>
                  </a:lnTo>
                  <a:lnTo>
                    <a:pt x="419" y="133"/>
                  </a:lnTo>
                  <a:lnTo>
                    <a:pt x="440" y="114"/>
                  </a:lnTo>
                  <a:lnTo>
                    <a:pt x="461" y="95"/>
                  </a:lnTo>
                  <a:lnTo>
                    <a:pt x="480" y="76"/>
                  </a:lnTo>
                  <a:lnTo>
                    <a:pt x="504" y="60"/>
                  </a:lnTo>
                  <a:lnTo>
                    <a:pt x="525" y="41"/>
                  </a:lnTo>
                  <a:lnTo>
                    <a:pt x="546" y="24"/>
                  </a:lnTo>
                  <a:lnTo>
                    <a:pt x="520" y="17"/>
                  </a:lnTo>
                  <a:lnTo>
                    <a:pt x="494" y="15"/>
                  </a:lnTo>
                  <a:lnTo>
                    <a:pt x="471" y="12"/>
                  </a:lnTo>
                  <a:lnTo>
                    <a:pt x="437" y="10"/>
                  </a:lnTo>
                  <a:lnTo>
                    <a:pt x="426" y="5"/>
                  </a:lnTo>
                  <a:lnTo>
                    <a:pt x="419" y="5"/>
                  </a:lnTo>
                  <a:lnTo>
                    <a:pt x="414" y="3"/>
                  </a:lnTo>
                  <a:lnTo>
                    <a:pt x="402" y="5"/>
                  </a:lnTo>
                  <a:lnTo>
                    <a:pt x="409" y="0"/>
                  </a:lnTo>
                  <a:lnTo>
                    <a:pt x="402" y="0"/>
                  </a:lnTo>
                  <a:lnTo>
                    <a:pt x="369" y="8"/>
                  </a:lnTo>
                  <a:lnTo>
                    <a:pt x="362" y="5"/>
                  </a:lnTo>
                  <a:lnTo>
                    <a:pt x="350" y="10"/>
                  </a:lnTo>
                  <a:lnTo>
                    <a:pt x="350" y="12"/>
                  </a:lnTo>
                  <a:lnTo>
                    <a:pt x="343" y="15"/>
                  </a:lnTo>
                  <a:lnTo>
                    <a:pt x="348" y="10"/>
                  </a:lnTo>
                  <a:lnTo>
                    <a:pt x="322" y="15"/>
                  </a:lnTo>
                  <a:lnTo>
                    <a:pt x="291" y="24"/>
                  </a:lnTo>
                  <a:lnTo>
                    <a:pt x="265" y="34"/>
                  </a:lnTo>
                  <a:lnTo>
                    <a:pt x="241" y="36"/>
                  </a:lnTo>
                  <a:lnTo>
                    <a:pt x="227" y="43"/>
                  </a:lnTo>
                  <a:lnTo>
                    <a:pt x="236" y="60"/>
                  </a:lnTo>
                  <a:lnTo>
                    <a:pt x="232" y="62"/>
                  </a:lnTo>
                  <a:lnTo>
                    <a:pt x="253" y="64"/>
                  </a:lnTo>
                  <a:lnTo>
                    <a:pt x="248" y="71"/>
                  </a:lnTo>
                  <a:lnTo>
                    <a:pt x="262" y="71"/>
                  </a:lnTo>
                  <a:lnTo>
                    <a:pt x="243" y="71"/>
                  </a:lnTo>
                  <a:lnTo>
                    <a:pt x="241" y="67"/>
                  </a:lnTo>
                  <a:lnTo>
                    <a:pt x="239" y="74"/>
                  </a:lnTo>
                  <a:lnTo>
                    <a:pt x="243" y="78"/>
                  </a:lnTo>
                  <a:lnTo>
                    <a:pt x="234" y="78"/>
                  </a:lnTo>
                  <a:lnTo>
                    <a:pt x="208" y="76"/>
                  </a:lnTo>
                  <a:lnTo>
                    <a:pt x="220" y="71"/>
                  </a:lnTo>
                  <a:lnTo>
                    <a:pt x="189" y="76"/>
                  </a:lnTo>
                  <a:lnTo>
                    <a:pt x="149" y="86"/>
                  </a:lnTo>
                  <a:lnTo>
                    <a:pt x="161" y="90"/>
                  </a:lnTo>
                  <a:lnTo>
                    <a:pt x="154" y="93"/>
                  </a:lnTo>
                  <a:lnTo>
                    <a:pt x="149" y="102"/>
                  </a:lnTo>
                  <a:lnTo>
                    <a:pt x="184" y="102"/>
                  </a:lnTo>
                  <a:lnTo>
                    <a:pt x="189" y="104"/>
                  </a:lnTo>
                  <a:lnTo>
                    <a:pt x="217" y="95"/>
                  </a:lnTo>
                  <a:lnTo>
                    <a:pt x="210" y="102"/>
                  </a:lnTo>
                  <a:lnTo>
                    <a:pt x="206" y="104"/>
                  </a:lnTo>
                  <a:lnTo>
                    <a:pt x="201" y="114"/>
                  </a:lnTo>
                  <a:lnTo>
                    <a:pt x="177" y="119"/>
                  </a:lnTo>
                  <a:lnTo>
                    <a:pt x="147" y="128"/>
                  </a:lnTo>
                  <a:lnTo>
                    <a:pt x="154" y="123"/>
                  </a:lnTo>
                  <a:lnTo>
                    <a:pt x="142" y="126"/>
                  </a:lnTo>
                  <a:lnTo>
                    <a:pt x="125" y="133"/>
                  </a:lnTo>
                  <a:lnTo>
                    <a:pt x="130" y="133"/>
                  </a:lnTo>
                  <a:lnTo>
                    <a:pt x="123" y="135"/>
                  </a:lnTo>
                  <a:lnTo>
                    <a:pt x="102" y="145"/>
                  </a:lnTo>
                  <a:lnTo>
                    <a:pt x="94" y="147"/>
                  </a:lnTo>
                  <a:lnTo>
                    <a:pt x="97" y="147"/>
                  </a:lnTo>
                  <a:lnTo>
                    <a:pt x="87" y="152"/>
                  </a:lnTo>
                  <a:lnTo>
                    <a:pt x="90" y="154"/>
                  </a:lnTo>
                  <a:lnTo>
                    <a:pt x="106" y="152"/>
                  </a:lnTo>
                  <a:lnTo>
                    <a:pt x="92" y="156"/>
                  </a:lnTo>
                  <a:lnTo>
                    <a:pt x="92" y="159"/>
                  </a:lnTo>
                  <a:lnTo>
                    <a:pt x="106" y="161"/>
                  </a:lnTo>
                  <a:lnTo>
                    <a:pt x="102" y="161"/>
                  </a:lnTo>
                  <a:lnTo>
                    <a:pt x="106" y="164"/>
                  </a:lnTo>
                  <a:lnTo>
                    <a:pt x="94" y="164"/>
                  </a:lnTo>
                  <a:lnTo>
                    <a:pt x="90" y="161"/>
                  </a:lnTo>
                  <a:lnTo>
                    <a:pt x="78" y="166"/>
                  </a:lnTo>
                  <a:lnTo>
                    <a:pt x="85" y="178"/>
                  </a:lnTo>
                  <a:lnTo>
                    <a:pt x="106" y="173"/>
                  </a:lnTo>
                  <a:lnTo>
                    <a:pt x="123" y="164"/>
                  </a:lnTo>
                  <a:lnTo>
                    <a:pt x="106" y="175"/>
                  </a:lnTo>
                  <a:lnTo>
                    <a:pt x="99" y="185"/>
                  </a:lnTo>
                  <a:lnTo>
                    <a:pt x="94" y="190"/>
                  </a:lnTo>
                  <a:lnTo>
                    <a:pt x="87" y="199"/>
                  </a:lnTo>
                  <a:lnTo>
                    <a:pt x="113" y="194"/>
                  </a:lnTo>
                  <a:lnTo>
                    <a:pt x="118" y="194"/>
                  </a:lnTo>
                  <a:lnTo>
                    <a:pt x="118" y="201"/>
                  </a:lnTo>
                  <a:lnTo>
                    <a:pt x="135" y="190"/>
                  </a:lnTo>
                  <a:lnTo>
                    <a:pt x="139" y="192"/>
                  </a:lnTo>
                  <a:lnTo>
                    <a:pt x="130" y="194"/>
                  </a:lnTo>
                  <a:lnTo>
                    <a:pt x="132" y="199"/>
                  </a:lnTo>
                  <a:lnTo>
                    <a:pt x="156" y="192"/>
                  </a:lnTo>
                  <a:lnTo>
                    <a:pt x="135" y="206"/>
                  </a:lnTo>
                  <a:lnTo>
                    <a:pt x="137" y="206"/>
                  </a:lnTo>
                  <a:lnTo>
                    <a:pt x="135" y="206"/>
                  </a:lnTo>
                  <a:lnTo>
                    <a:pt x="123" y="213"/>
                  </a:lnTo>
                  <a:lnTo>
                    <a:pt x="113" y="218"/>
                  </a:lnTo>
                  <a:lnTo>
                    <a:pt x="92" y="230"/>
                  </a:lnTo>
                  <a:lnTo>
                    <a:pt x="59" y="239"/>
                  </a:lnTo>
                  <a:lnTo>
                    <a:pt x="54" y="244"/>
                  </a:lnTo>
                  <a:lnTo>
                    <a:pt x="50" y="244"/>
                  </a:lnTo>
                  <a:lnTo>
                    <a:pt x="47" y="246"/>
                  </a:lnTo>
                  <a:lnTo>
                    <a:pt x="47" y="244"/>
                  </a:lnTo>
                  <a:lnTo>
                    <a:pt x="35" y="244"/>
                  </a:lnTo>
                  <a:lnTo>
                    <a:pt x="0" y="258"/>
                  </a:lnTo>
                  <a:lnTo>
                    <a:pt x="5" y="258"/>
                  </a:lnTo>
                  <a:lnTo>
                    <a:pt x="12" y="256"/>
                  </a:lnTo>
                  <a:lnTo>
                    <a:pt x="14" y="258"/>
                  </a:lnTo>
                  <a:lnTo>
                    <a:pt x="31" y="249"/>
                  </a:lnTo>
                  <a:lnTo>
                    <a:pt x="38" y="249"/>
                  </a:lnTo>
                  <a:lnTo>
                    <a:pt x="31" y="249"/>
                  </a:lnTo>
                  <a:lnTo>
                    <a:pt x="50" y="246"/>
                  </a:lnTo>
                  <a:lnTo>
                    <a:pt x="59" y="246"/>
                  </a:lnTo>
                  <a:lnTo>
                    <a:pt x="64" y="246"/>
                  </a:lnTo>
                  <a:lnTo>
                    <a:pt x="78" y="242"/>
                  </a:lnTo>
                  <a:lnTo>
                    <a:pt x="83" y="242"/>
                  </a:lnTo>
                  <a:lnTo>
                    <a:pt x="87" y="237"/>
                  </a:lnTo>
                  <a:lnTo>
                    <a:pt x="130" y="223"/>
                  </a:lnTo>
                  <a:lnTo>
                    <a:pt x="165" y="208"/>
                  </a:lnTo>
                  <a:lnTo>
                    <a:pt x="199" y="194"/>
                  </a:lnTo>
                  <a:lnTo>
                    <a:pt x="191" y="190"/>
                  </a:lnTo>
                  <a:lnTo>
                    <a:pt x="220" y="178"/>
                  </a:lnTo>
                  <a:lnTo>
                    <a:pt x="225" y="175"/>
                  </a:lnTo>
                  <a:lnTo>
                    <a:pt x="229" y="171"/>
                  </a:lnTo>
                  <a:lnTo>
                    <a:pt x="253" y="161"/>
                  </a:lnTo>
                  <a:lnTo>
                    <a:pt x="277" y="154"/>
                  </a:lnTo>
                  <a:lnTo>
                    <a:pt x="293" y="152"/>
                  </a:lnTo>
                  <a:lnTo>
                    <a:pt x="284" y="154"/>
                  </a:lnTo>
                  <a:lnTo>
                    <a:pt x="286" y="159"/>
                  </a:lnTo>
                  <a:lnTo>
                    <a:pt x="279" y="159"/>
                  </a:lnTo>
                  <a:lnTo>
                    <a:pt x="255" y="164"/>
                  </a:lnTo>
                  <a:lnTo>
                    <a:pt x="232" y="180"/>
                  </a:lnTo>
                  <a:lnTo>
                    <a:pt x="243" y="178"/>
                  </a:lnTo>
                  <a:lnTo>
                    <a:pt x="227" y="187"/>
                  </a:lnTo>
                  <a:lnTo>
                    <a:pt x="236" y="187"/>
                  </a:lnTo>
                  <a:lnTo>
                    <a:pt x="253" y="180"/>
                  </a:lnTo>
                  <a:lnTo>
                    <a:pt x="248" y="182"/>
                  </a:lnTo>
                  <a:lnTo>
                    <a:pt x="253" y="180"/>
                  </a:lnTo>
                  <a:lnTo>
                    <a:pt x="258" y="180"/>
                  </a:lnTo>
                  <a:lnTo>
                    <a:pt x="260" y="178"/>
                  </a:lnTo>
                  <a:lnTo>
                    <a:pt x="270" y="175"/>
                  </a:lnTo>
                  <a:lnTo>
                    <a:pt x="277" y="175"/>
                  </a:lnTo>
                  <a:lnTo>
                    <a:pt x="291" y="168"/>
                  </a:lnTo>
                  <a:lnTo>
                    <a:pt x="291" y="166"/>
                  </a:lnTo>
                  <a:lnTo>
                    <a:pt x="296" y="166"/>
                  </a:lnTo>
                  <a:lnTo>
                    <a:pt x="291" y="164"/>
                  </a:lnTo>
                  <a:lnTo>
                    <a:pt x="300" y="161"/>
                  </a:lnTo>
                  <a:lnTo>
                    <a:pt x="312" y="154"/>
                  </a:lnTo>
                  <a:lnTo>
                    <a:pt x="303" y="159"/>
                  </a:lnTo>
                  <a:lnTo>
                    <a:pt x="307" y="159"/>
                  </a:lnTo>
                  <a:lnTo>
                    <a:pt x="307" y="161"/>
                  </a:lnTo>
                  <a:lnTo>
                    <a:pt x="326" y="156"/>
                  </a:lnTo>
                  <a:lnTo>
                    <a:pt x="322" y="159"/>
                  </a:lnTo>
                  <a:lnTo>
                    <a:pt x="322" y="161"/>
                  </a:lnTo>
                  <a:lnTo>
                    <a:pt x="319" y="164"/>
                  </a:lnTo>
                  <a:lnTo>
                    <a:pt x="324" y="164"/>
                  </a:lnTo>
                  <a:lnTo>
                    <a:pt x="319" y="166"/>
                  </a:lnTo>
                  <a:lnTo>
                    <a:pt x="324" y="171"/>
                  </a:lnTo>
                  <a:lnTo>
                    <a:pt x="338" y="164"/>
                  </a:lnTo>
                  <a:lnTo>
                    <a:pt x="333" y="168"/>
                  </a:lnTo>
                  <a:lnTo>
                    <a:pt x="336" y="173"/>
                  </a:lnTo>
                  <a:lnTo>
                    <a:pt x="355" y="175"/>
                  </a:lnTo>
                  <a:lnTo>
                    <a:pt x="371" y="175"/>
                  </a:lnTo>
                  <a:lnTo>
                    <a:pt x="371" y="178"/>
                  </a:lnTo>
                  <a:lnTo>
                    <a:pt x="390" y="175"/>
                  </a:lnTo>
                  <a:lnTo>
                    <a:pt x="397" y="178"/>
                  </a:lnTo>
                  <a:lnTo>
                    <a:pt x="390" y="180"/>
                  </a:lnTo>
                  <a:lnTo>
                    <a:pt x="395" y="175"/>
                  </a:lnTo>
                  <a:lnTo>
                    <a:pt x="385" y="182"/>
                  </a:lnTo>
                  <a:lnTo>
                    <a:pt x="395" y="192"/>
                  </a:lnTo>
                  <a:lnTo>
                    <a:pt x="402" y="204"/>
                  </a:lnTo>
                  <a:lnTo>
                    <a:pt x="409" y="201"/>
                  </a:lnTo>
                  <a:lnTo>
                    <a:pt x="407" y="194"/>
                  </a:lnTo>
                  <a:lnTo>
                    <a:pt x="414" y="194"/>
                  </a:lnTo>
                  <a:lnTo>
                    <a:pt x="419" y="192"/>
                  </a:lnTo>
                  <a:lnTo>
                    <a:pt x="421" y="194"/>
                  </a:lnTo>
                  <a:lnTo>
                    <a:pt x="416" y="199"/>
                  </a:lnTo>
                  <a:lnTo>
                    <a:pt x="419" y="201"/>
                  </a:lnTo>
                  <a:lnTo>
                    <a:pt x="419" y="204"/>
                  </a:lnTo>
                  <a:lnTo>
                    <a:pt x="433" y="187"/>
                  </a:lnTo>
                  <a:lnTo>
                    <a:pt x="430" y="199"/>
                  </a:lnTo>
                  <a:lnTo>
                    <a:pt x="433" y="206"/>
                  </a:lnTo>
                  <a:lnTo>
                    <a:pt x="435" y="204"/>
                  </a:lnTo>
                  <a:lnTo>
                    <a:pt x="437" y="206"/>
                  </a:lnTo>
                  <a:lnTo>
                    <a:pt x="433" y="211"/>
                  </a:lnTo>
                  <a:lnTo>
                    <a:pt x="440" y="211"/>
                  </a:lnTo>
                  <a:lnTo>
                    <a:pt x="435" y="211"/>
                  </a:lnTo>
                  <a:lnTo>
                    <a:pt x="435" y="213"/>
                  </a:lnTo>
                  <a:lnTo>
                    <a:pt x="430" y="213"/>
                  </a:lnTo>
                  <a:lnTo>
                    <a:pt x="433" y="218"/>
                  </a:lnTo>
                  <a:lnTo>
                    <a:pt x="428" y="220"/>
                  </a:lnTo>
                  <a:lnTo>
                    <a:pt x="428" y="223"/>
                  </a:lnTo>
                  <a:lnTo>
                    <a:pt x="430" y="230"/>
                  </a:lnTo>
                  <a:lnTo>
                    <a:pt x="437" y="237"/>
                  </a:lnTo>
                  <a:lnTo>
                    <a:pt x="430" y="237"/>
                  </a:lnTo>
                  <a:lnTo>
                    <a:pt x="419" y="249"/>
                  </a:lnTo>
                  <a:lnTo>
                    <a:pt x="423" y="246"/>
                  </a:lnTo>
                  <a:lnTo>
                    <a:pt x="442" y="239"/>
                  </a:lnTo>
                  <a:lnTo>
                    <a:pt x="430" y="253"/>
                  </a:lnTo>
                  <a:lnTo>
                    <a:pt x="426" y="256"/>
                  </a:lnTo>
                  <a:lnTo>
                    <a:pt x="437" y="253"/>
                  </a:lnTo>
                  <a:lnTo>
                    <a:pt x="430" y="258"/>
                  </a:lnTo>
                  <a:lnTo>
                    <a:pt x="426" y="260"/>
                  </a:lnTo>
                  <a:lnTo>
                    <a:pt x="442" y="253"/>
                  </a:lnTo>
                  <a:close/>
                </a:path>
              </a:pathLst>
            </a:custGeom>
            <a:solidFill>
              <a:srgbClr val="E1E1E1"/>
            </a:solidFill>
            <a:ln w="3175">
              <a:solidFill>
                <a:srgbClr val="000000"/>
              </a:solidFill>
              <a:round/>
              <a:headEnd/>
              <a:tailEnd/>
            </a:ln>
          </p:spPr>
          <p:txBody>
            <a:bodyPr/>
            <a:lstStyle/>
            <a:p>
              <a:endParaRPr lang="en-US"/>
            </a:p>
          </p:txBody>
        </p:sp>
        <p:sp>
          <p:nvSpPr>
            <p:cNvPr id="41410" name="Freeform 4272"/>
            <p:cNvSpPr>
              <a:spLocks/>
            </p:cNvSpPr>
            <p:nvPr/>
          </p:nvSpPr>
          <p:spPr bwMode="auto">
            <a:xfrm>
              <a:off x="286" y="1380"/>
              <a:ext cx="41" cy="27"/>
            </a:xfrm>
            <a:custGeom>
              <a:avLst/>
              <a:gdLst>
                <a:gd name="T0" fmla="*/ 3348 w 37"/>
                <a:gd name="T1" fmla="*/ 40938 h 22"/>
                <a:gd name="T2" fmla="*/ 3245 w 37"/>
                <a:gd name="T3" fmla="*/ 40938 h 22"/>
                <a:gd name="T4" fmla="*/ 3245 w 37"/>
                <a:gd name="T5" fmla="*/ 27180 h 22"/>
                <a:gd name="T6" fmla="*/ 3245 w 37"/>
                <a:gd name="T7" fmla="*/ 27180 h 22"/>
                <a:gd name="T8" fmla="*/ 2726 w 37"/>
                <a:gd name="T9" fmla="*/ 0 h 22"/>
                <a:gd name="T10" fmla="*/ 2637 w 37"/>
                <a:gd name="T11" fmla="*/ 27180 h 22"/>
                <a:gd name="T12" fmla="*/ 2148 w 37"/>
                <a:gd name="T13" fmla="*/ 27180 h 22"/>
                <a:gd name="T14" fmla="*/ 1473 w 37"/>
                <a:gd name="T15" fmla="*/ 40938 h 22"/>
                <a:gd name="T16" fmla="*/ 976 w 37"/>
                <a:gd name="T17" fmla="*/ 97886 h 22"/>
                <a:gd name="T18" fmla="*/ 976 w 37"/>
                <a:gd name="T19" fmla="*/ 40938 h 22"/>
                <a:gd name="T20" fmla="*/ 0 w 37"/>
                <a:gd name="T21" fmla="*/ 97886 h 22"/>
                <a:gd name="T22" fmla="*/ 0 w 37"/>
                <a:gd name="T23" fmla="*/ 139887 h 22"/>
                <a:gd name="T24" fmla="*/ 2 w 37"/>
                <a:gd name="T25" fmla="*/ 120133 h 22"/>
                <a:gd name="T26" fmla="*/ 4 w 37"/>
                <a:gd name="T27" fmla="*/ 120133 h 22"/>
                <a:gd name="T28" fmla="*/ 0 w 37"/>
                <a:gd name="T29" fmla="*/ 180944 h 22"/>
                <a:gd name="T30" fmla="*/ 647 w 37"/>
                <a:gd name="T31" fmla="*/ 139887 h 22"/>
                <a:gd name="T32" fmla="*/ 2148 w 37"/>
                <a:gd name="T33" fmla="*/ 79759 h 22"/>
                <a:gd name="T34" fmla="*/ 2637 w 37"/>
                <a:gd name="T35" fmla="*/ 79759 h 22"/>
                <a:gd name="T36" fmla="*/ 3348 w 37"/>
                <a:gd name="T37" fmla="*/ 40938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22"/>
                <a:gd name="T59" fmla="*/ 37 w 3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22">
                  <a:moveTo>
                    <a:pt x="37" y="5"/>
                  </a:moveTo>
                  <a:lnTo>
                    <a:pt x="35" y="5"/>
                  </a:lnTo>
                  <a:lnTo>
                    <a:pt x="35" y="3"/>
                  </a:lnTo>
                  <a:lnTo>
                    <a:pt x="30" y="0"/>
                  </a:lnTo>
                  <a:lnTo>
                    <a:pt x="28" y="3"/>
                  </a:lnTo>
                  <a:lnTo>
                    <a:pt x="23" y="3"/>
                  </a:lnTo>
                  <a:lnTo>
                    <a:pt x="16" y="5"/>
                  </a:lnTo>
                  <a:lnTo>
                    <a:pt x="11" y="12"/>
                  </a:lnTo>
                  <a:lnTo>
                    <a:pt x="11" y="5"/>
                  </a:lnTo>
                  <a:lnTo>
                    <a:pt x="0" y="12"/>
                  </a:lnTo>
                  <a:lnTo>
                    <a:pt x="0" y="17"/>
                  </a:lnTo>
                  <a:lnTo>
                    <a:pt x="2" y="15"/>
                  </a:lnTo>
                  <a:lnTo>
                    <a:pt x="4" y="15"/>
                  </a:lnTo>
                  <a:lnTo>
                    <a:pt x="0" y="22"/>
                  </a:lnTo>
                  <a:lnTo>
                    <a:pt x="7" y="17"/>
                  </a:lnTo>
                  <a:lnTo>
                    <a:pt x="23" y="10"/>
                  </a:lnTo>
                  <a:lnTo>
                    <a:pt x="28" y="10"/>
                  </a:lnTo>
                  <a:lnTo>
                    <a:pt x="37" y="5"/>
                  </a:lnTo>
                  <a:close/>
                </a:path>
              </a:pathLst>
            </a:custGeom>
            <a:solidFill>
              <a:srgbClr val="E1E1E1"/>
            </a:solidFill>
            <a:ln w="3175">
              <a:solidFill>
                <a:srgbClr val="000000"/>
              </a:solidFill>
              <a:round/>
              <a:headEnd/>
              <a:tailEnd/>
            </a:ln>
          </p:spPr>
          <p:txBody>
            <a:bodyPr/>
            <a:lstStyle/>
            <a:p>
              <a:endParaRPr lang="en-US"/>
            </a:p>
          </p:txBody>
        </p:sp>
        <p:sp>
          <p:nvSpPr>
            <p:cNvPr id="41411" name="Freeform 4273"/>
            <p:cNvSpPr>
              <a:spLocks/>
            </p:cNvSpPr>
            <p:nvPr/>
          </p:nvSpPr>
          <p:spPr bwMode="auto">
            <a:xfrm>
              <a:off x="179" y="1266"/>
              <a:ext cx="38" cy="15"/>
            </a:xfrm>
            <a:custGeom>
              <a:avLst/>
              <a:gdLst>
                <a:gd name="T0" fmla="*/ 1303 w 35"/>
                <a:gd name="T1" fmla="*/ 140076 h 12"/>
                <a:gd name="T2" fmla="*/ 635 w 35"/>
                <a:gd name="T3" fmla="*/ 233194 h 12"/>
                <a:gd name="T4" fmla="*/ 421 w 35"/>
                <a:gd name="T5" fmla="*/ 61695 h 12"/>
                <a:gd name="T6" fmla="*/ 496 w 35"/>
                <a:gd name="T7" fmla="*/ 140076 h 12"/>
                <a:gd name="T8" fmla="*/ 0 w 35"/>
                <a:gd name="T9" fmla="*/ 140076 h 12"/>
                <a:gd name="T10" fmla="*/ 5 w 35"/>
                <a:gd name="T11" fmla="*/ 0 h 12"/>
                <a:gd name="T12" fmla="*/ 712 w 35"/>
                <a:gd name="T13" fmla="*/ 0 h 12"/>
                <a:gd name="T14" fmla="*/ 1303 w 35"/>
                <a:gd name="T15" fmla="*/ 140076 h 1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2"/>
                <a:gd name="T26" fmla="*/ 35 w 35"/>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2">
                  <a:moveTo>
                    <a:pt x="35" y="7"/>
                  </a:moveTo>
                  <a:lnTo>
                    <a:pt x="17" y="12"/>
                  </a:lnTo>
                  <a:lnTo>
                    <a:pt x="12" y="3"/>
                  </a:lnTo>
                  <a:lnTo>
                    <a:pt x="14" y="7"/>
                  </a:lnTo>
                  <a:lnTo>
                    <a:pt x="0" y="7"/>
                  </a:lnTo>
                  <a:lnTo>
                    <a:pt x="5" y="0"/>
                  </a:lnTo>
                  <a:lnTo>
                    <a:pt x="19" y="0"/>
                  </a:lnTo>
                  <a:lnTo>
                    <a:pt x="35" y="7"/>
                  </a:lnTo>
                  <a:close/>
                </a:path>
              </a:pathLst>
            </a:custGeom>
            <a:solidFill>
              <a:srgbClr val="E1E1E1"/>
            </a:solidFill>
            <a:ln w="3175">
              <a:solidFill>
                <a:srgbClr val="000000"/>
              </a:solidFill>
              <a:round/>
              <a:headEnd/>
              <a:tailEnd/>
            </a:ln>
          </p:spPr>
          <p:txBody>
            <a:bodyPr/>
            <a:lstStyle/>
            <a:p>
              <a:endParaRPr lang="en-US"/>
            </a:p>
          </p:txBody>
        </p:sp>
        <p:sp>
          <p:nvSpPr>
            <p:cNvPr id="41412" name="Freeform 4274"/>
            <p:cNvSpPr>
              <a:spLocks/>
            </p:cNvSpPr>
            <p:nvPr/>
          </p:nvSpPr>
          <p:spPr bwMode="auto">
            <a:xfrm>
              <a:off x="559" y="1416"/>
              <a:ext cx="18" cy="31"/>
            </a:xfrm>
            <a:custGeom>
              <a:avLst/>
              <a:gdLst>
                <a:gd name="T0" fmla="*/ 1667 w 16"/>
                <a:gd name="T1" fmla="*/ 51784 h 26"/>
                <a:gd name="T2" fmla="*/ 1317 w 16"/>
                <a:gd name="T3" fmla="*/ 59078 h 26"/>
                <a:gd name="T4" fmla="*/ 1317 w 16"/>
                <a:gd name="T5" fmla="*/ 48841 h 26"/>
                <a:gd name="T6" fmla="*/ 0 w 16"/>
                <a:gd name="T7" fmla="*/ 36427 h 26"/>
                <a:gd name="T8" fmla="*/ 1317 w 16"/>
                <a:gd name="T9" fmla="*/ 36427 h 26"/>
                <a:gd name="T10" fmla="*/ 1667 w 16"/>
                <a:gd name="T11" fmla="*/ 28761 h 26"/>
                <a:gd name="T12" fmla="*/ 925 w 16"/>
                <a:gd name="T13" fmla="*/ 28761 h 26"/>
                <a:gd name="T14" fmla="*/ 1667 w 16"/>
                <a:gd name="T15" fmla="*/ 16968 h 26"/>
                <a:gd name="T16" fmla="*/ 1667 w 16"/>
                <a:gd name="T17" fmla="*/ 0 h 26"/>
                <a:gd name="T18" fmla="*/ 2670 w 16"/>
                <a:gd name="T19" fmla="*/ 0 h 26"/>
                <a:gd name="T20" fmla="*/ 3004 w 16"/>
                <a:gd name="T21" fmla="*/ 28761 h 26"/>
                <a:gd name="T22" fmla="*/ 2670 w 16"/>
                <a:gd name="T23" fmla="*/ 28761 h 26"/>
                <a:gd name="T24" fmla="*/ 2670 w 16"/>
                <a:gd name="T25" fmla="*/ 34292 h 26"/>
                <a:gd name="T26" fmla="*/ 1667 w 16"/>
                <a:gd name="T27" fmla="*/ 51784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26"/>
                <a:gd name="T44" fmla="*/ 16 w 16"/>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26">
                  <a:moveTo>
                    <a:pt x="9" y="23"/>
                  </a:moveTo>
                  <a:lnTo>
                    <a:pt x="7" y="26"/>
                  </a:lnTo>
                  <a:lnTo>
                    <a:pt x="7" y="21"/>
                  </a:lnTo>
                  <a:lnTo>
                    <a:pt x="0" y="16"/>
                  </a:lnTo>
                  <a:lnTo>
                    <a:pt x="7" y="16"/>
                  </a:lnTo>
                  <a:lnTo>
                    <a:pt x="9" y="12"/>
                  </a:lnTo>
                  <a:lnTo>
                    <a:pt x="4" y="12"/>
                  </a:lnTo>
                  <a:lnTo>
                    <a:pt x="9" y="7"/>
                  </a:lnTo>
                  <a:lnTo>
                    <a:pt x="9" y="0"/>
                  </a:lnTo>
                  <a:lnTo>
                    <a:pt x="14" y="0"/>
                  </a:lnTo>
                  <a:lnTo>
                    <a:pt x="16" y="12"/>
                  </a:lnTo>
                  <a:lnTo>
                    <a:pt x="14" y="12"/>
                  </a:lnTo>
                  <a:lnTo>
                    <a:pt x="14" y="14"/>
                  </a:lnTo>
                  <a:lnTo>
                    <a:pt x="9" y="23"/>
                  </a:lnTo>
                  <a:close/>
                </a:path>
              </a:pathLst>
            </a:custGeom>
            <a:solidFill>
              <a:srgbClr val="E1E1E1"/>
            </a:solidFill>
            <a:ln w="3175">
              <a:solidFill>
                <a:srgbClr val="000000"/>
              </a:solidFill>
              <a:round/>
              <a:headEnd/>
              <a:tailEnd/>
            </a:ln>
          </p:spPr>
          <p:txBody>
            <a:bodyPr/>
            <a:lstStyle/>
            <a:p>
              <a:endParaRPr lang="en-US"/>
            </a:p>
          </p:txBody>
        </p:sp>
        <p:sp>
          <p:nvSpPr>
            <p:cNvPr id="41413" name="Freeform 4275"/>
            <p:cNvSpPr>
              <a:spLocks/>
            </p:cNvSpPr>
            <p:nvPr/>
          </p:nvSpPr>
          <p:spPr bwMode="auto">
            <a:xfrm>
              <a:off x="569" y="1375"/>
              <a:ext cx="22" cy="25"/>
            </a:xfrm>
            <a:custGeom>
              <a:avLst/>
              <a:gdLst>
                <a:gd name="T0" fmla="*/ 11156 w 19"/>
                <a:gd name="T1" fmla="*/ 26575 h 21"/>
                <a:gd name="T2" fmla="*/ 8813 w 19"/>
                <a:gd name="T3" fmla="*/ 31637 h 21"/>
                <a:gd name="T4" fmla="*/ 0 w 19"/>
                <a:gd name="T5" fmla="*/ 46892 h 21"/>
                <a:gd name="T6" fmla="*/ 3158 w 19"/>
                <a:gd name="T7" fmla="*/ 33668 h 21"/>
                <a:gd name="T8" fmla="*/ 8813 w 19"/>
                <a:gd name="T9" fmla="*/ 0 h 21"/>
                <a:gd name="T10" fmla="*/ 11816 w 19"/>
                <a:gd name="T11" fmla="*/ 2 h 21"/>
                <a:gd name="T12" fmla="*/ 11156 w 19"/>
                <a:gd name="T13" fmla="*/ 26575 h 21"/>
                <a:gd name="T14" fmla="*/ 0 60000 65536"/>
                <a:gd name="T15" fmla="*/ 0 60000 65536"/>
                <a:gd name="T16" fmla="*/ 0 60000 65536"/>
                <a:gd name="T17" fmla="*/ 0 60000 65536"/>
                <a:gd name="T18" fmla="*/ 0 60000 65536"/>
                <a:gd name="T19" fmla="*/ 0 60000 65536"/>
                <a:gd name="T20" fmla="*/ 0 60000 65536"/>
                <a:gd name="T21" fmla="*/ 0 w 19"/>
                <a:gd name="T22" fmla="*/ 0 h 21"/>
                <a:gd name="T23" fmla="*/ 19 w 1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1">
                  <a:moveTo>
                    <a:pt x="17" y="12"/>
                  </a:moveTo>
                  <a:lnTo>
                    <a:pt x="14" y="14"/>
                  </a:lnTo>
                  <a:lnTo>
                    <a:pt x="0" y="21"/>
                  </a:lnTo>
                  <a:lnTo>
                    <a:pt x="5" y="16"/>
                  </a:lnTo>
                  <a:lnTo>
                    <a:pt x="14" y="0"/>
                  </a:lnTo>
                  <a:lnTo>
                    <a:pt x="19" y="2"/>
                  </a:lnTo>
                  <a:lnTo>
                    <a:pt x="17" y="12"/>
                  </a:lnTo>
                  <a:close/>
                </a:path>
              </a:pathLst>
            </a:custGeom>
            <a:solidFill>
              <a:srgbClr val="E1E1E1"/>
            </a:solidFill>
            <a:ln w="3175">
              <a:solidFill>
                <a:srgbClr val="000000"/>
              </a:solidFill>
              <a:round/>
              <a:headEnd/>
              <a:tailEnd/>
            </a:ln>
          </p:spPr>
          <p:txBody>
            <a:bodyPr/>
            <a:lstStyle/>
            <a:p>
              <a:endParaRPr lang="en-US"/>
            </a:p>
          </p:txBody>
        </p:sp>
        <p:sp>
          <p:nvSpPr>
            <p:cNvPr id="41414" name="Freeform 4276"/>
            <p:cNvSpPr>
              <a:spLocks/>
            </p:cNvSpPr>
            <p:nvPr/>
          </p:nvSpPr>
          <p:spPr bwMode="auto">
            <a:xfrm>
              <a:off x="163" y="1331"/>
              <a:ext cx="21" cy="11"/>
            </a:xfrm>
            <a:custGeom>
              <a:avLst/>
              <a:gdLst>
                <a:gd name="T0" fmla="*/ 1544 w 19"/>
                <a:gd name="T1" fmla="*/ 495 h 10"/>
                <a:gd name="T2" fmla="*/ 936 w 19"/>
                <a:gd name="T3" fmla="*/ 660 h 10"/>
                <a:gd name="T4" fmla="*/ 0 w 19"/>
                <a:gd name="T5" fmla="*/ 495 h 10"/>
                <a:gd name="T6" fmla="*/ 1544 w 19"/>
                <a:gd name="T7" fmla="*/ 0 h 10"/>
                <a:gd name="T8" fmla="*/ 1544 w 19"/>
                <a:gd name="T9" fmla="*/ 495 h 10"/>
                <a:gd name="T10" fmla="*/ 0 60000 65536"/>
                <a:gd name="T11" fmla="*/ 0 60000 65536"/>
                <a:gd name="T12" fmla="*/ 0 60000 65536"/>
                <a:gd name="T13" fmla="*/ 0 60000 65536"/>
                <a:gd name="T14" fmla="*/ 0 60000 65536"/>
                <a:gd name="T15" fmla="*/ 0 w 19"/>
                <a:gd name="T16" fmla="*/ 0 h 10"/>
                <a:gd name="T17" fmla="*/ 19 w 19"/>
                <a:gd name="T18" fmla="*/ 10 h 10"/>
              </a:gdLst>
              <a:ahLst/>
              <a:cxnLst>
                <a:cxn ang="T10">
                  <a:pos x="T0" y="T1"/>
                </a:cxn>
                <a:cxn ang="T11">
                  <a:pos x="T2" y="T3"/>
                </a:cxn>
                <a:cxn ang="T12">
                  <a:pos x="T4" y="T5"/>
                </a:cxn>
                <a:cxn ang="T13">
                  <a:pos x="T6" y="T7"/>
                </a:cxn>
                <a:cxn ang="T14">
                  <a:pos x="T8" y="T9"/>
                </a:cxn>
              </a:cxnLst>
              <a:rect l="T15" t="T16" r="T17" b="T18"/>
              <a:pathLst>
                <a:path w="19" h="10">
                  <a:moveTo>
                    <a:pt x="19" y="7"/>
                  </a:moveTo>
                  <a:lnTo>
                    <a:pt x="12" y="10"/>
                  </a:lnTo>
                  <a:lnTo>
                    <a:pt x="0" y="7"/>
                  </a:lnTo>
                  <a:lnTo>
                    <a:pt x="19" y="0"/>
                  </a:lnTo>
                  <a:lnTo>
                    <a:pt x="19" y="7"/>
                  </a:lnTo>
                  <a:close/>
                </a:path>
              </a:pathLst>
            </a:custGeom>
            <a:solidFill>
              <a:srgbClr val="E1E1E1"/>
            </a:solidFill>
            <a:ln w="3175">
              <a:solidFill>
                <a:srgbClr val="000000"/>
              </a:solidFill>
              <a:round/>
              <a:headEnd/>
              <a:tailEnd/>
            </a:ln>
          </p:spPr>
          <p:txBody>
            <a:bodyPr/>
            <a:lstStyle/>
            <a:p>
              <a:endParaRPr lang="en-US"/>
            </a:p>
          </p:txBody>
        </p:sp>
        <p:sp>
          <p:nvSpPr>
            <p:cNvPr id="41415" name="Freeform 4277"/>
            <p:cNvSpPr>
              <a:spLocks/>
            </p:cNvSpPr>
            <p:nvPr/>
          </p:nvSpPr>
          <p:spPr bwMode="auto">
            <a:xfrm>
              <a:off x="557" y="1375"/>
              <a:ext cx="20" cy="17"/>
            </a:xfrm>
            <a:custGeom>
              <a:avLst/>
              <a:gdLst>
                <a:gd name="T0" fmla="*/ 154 w 19"/>
                <a:gd name="T1" fmla="*/ 75353 h 14"/>
                <a:gd name="T2" fmla="*/ 132 w 19"/>
                <a:gd name="T3" fmla="*/ 44821 h 14"/>
                <a:gd name="T4" fmla="*/ 107 w 19"/>
                <a:gd name="T5" fmla="*/ 20615 h 14"/>
                <a:gd name="T6" fmla="*/ 171 w 19"/>
                <a:gd name="T7" fmla="*/ 36911 h 14"/>
                <a:gd name="T8" fmla="*/ 154 w 19"/>
                <a:gd name="T9" fmla="*/ 36911 h 14"/>
                <a:gd name="T10" fmla="*/ 119 w 19"/>
                <a:gd name="T11" fmla="*/ 20615 h 14"/>
                <a:gd name="T12" fmla="*/ 154 w 19"/>
                <a:gd name="T13" fmla="*/ 0 h 14"/>
                <a:gd name="T14" fmla="*/ 7 w 19"/>
                <a:gd name="T15" fmla="*/ 2 h 14"/>
                <a:gd name="T16" fmla="*/ 5 w 19"/>
                <a:gd name="T17" fmla="*/ 36911 h 14"/>
                <a:gd name="T18" fmla="*/ 0 w 19"/>
                <a:gd name="T19" fmla="*/ 36911 h 14"/>
                <a:gd name="T20" fmla="*/ 5 w 19"/>
                <a:gd name="T21" fmla="*/ 75353 h 14"/>
                <a:gd name="T22" fmla="*/ 7 w 19"/>
                <a:gd name="T23" fmla="*/ 44821 h 14"/>
                <a:gd name="T24" fmla="*/ 154 w 19"/>
                <a:gd name="T25" fmla="*/ 75353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4"/>
                <a:gd name="T41" fmla="*/ 19 w 19"/>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4">
                  <a:moveTo>
                    <a:pt x="17" y="14"/>
                  </a:moveTo>
                  <a:lnTo>
                    <a:pt x="14" y="9"/>
                  </a:lnTo>
                  <a:lnTo>
                    <a:pt x="10" y="4"/>
                  </a:lnTo>
                  <a:lnTo>
                    <a:pt x="19" y="7"/>
                  </a:lnTo>
                  <a:lnTo>
                    <a:pt x="17" y="7"/>
                  </a:lnTo>
                  <a:lnTo>
                    <a:pt x="12" y="4"/>
                  </a:lnTo>
                  <a:lnTo>
                    <a:pt x="17" y="0"/>
                  </a:lnTo>
                  <a:lnTo>
                    <a:pt x="7" y="2"/>
                  </a:lnTo>
                  <a:lnTo>
                    <a:pt x="5" y="7"/>
                  </a:lnTo>
                  <a:lnTo>
                    <a:pt x="0" y="7"/>
                  </a:lnTo>
                  <a:lnTo>
                    <a:pt x="5" y="14"/>
                  </a:lnTo>
                  <a:lnTo>
                    <a:pt x="7" y="9"/>
                  </a:lnTo>
                  <a:lnTo>
                    <a:pt x="17" y="14"/>
                  </a:lnTo>
                  <a:close/>
                </a:path>
              </a:pathLst>
            </a:custGeom>
            <a:solidFill>
              <a:srgbClr val="E1E1E1"/>
            </a:solidFill>
            <a:ln w="3175">
              <a:solidFill>
                <a:srgbClr val="000000"/>
              </a:solidFill>
              <a:round/>
              <a:headEnd/>
              <a:tailEnd/>
            </a:ln>
          </p:spPr>
          <p:txBody>
            <a:bodyPr/>
            <a:lstStyle/>
            <a:p>
              <a:endParaRPr lang="en-US"/>
            </a:p>
          </p:txBody>
        </p:sp>
        <p:sp>
          <p:nvSpPr>
            <p:cNvPr id="41416" name="Freeform 4278"/>
            <p:cNvSpPr>
              <a:spLocks/>
            </p:cNvSpPr>
            <p:nvPr/>
          </p:nvSpPr>
          <p:spPr bwMode="auto">
            <a:xfrm>
              <a:off x="557" y="1392"/>
              <a:ext cx="10" cy="24"/>
            </a:xfrm>
            <a:custGeom>
              <a:avLst/>
              <a:gdLst>
                <a:gd name="T0" fmla="*/ 0 w 10"/>
                <a:gd name="T1" fmla="*/ 551339 h 19"/>
                <a:gd name="T2" fmla="*/ 10 w 10"/>
                <a:gd name="T3" fmla="*/ 0 h 19"/>
                <a:gd name="T4" fmla="*/ 3 w 10"/>
                <a:gd name="T5" fmla="*/ 70738 h 19"/>
                <a:gd name="T6" fmla="*/ 0 w 10"/>
                <a:gd name="T7" fmla="*/ 551339 h 19"/>
                <a:gd name="T8" fmla="*/ 0 60000 65536"/>
                <a:gd name="T9" fmla="*/ 0 60000 65536"/>
                <a:gd name="T10" fmla="*/ 0 60000 65536"/>
                <a:gd name="T11" fmla="*/ 0 60000 65536"/>
                <a:gd name="T12" fmla="*/ 0 w 10"/>
                <a:gd name="T13" fmla="*/ 0 h 19"/>
                <a:gd name="T14" fmla="*/ 10 w 10"/>
                <a:gd name="T15" fmla="*/ 19 h 19"/>
              </a:gdLst>
              <a:ahLst/>
              <a:cxnLst>
                <a:cxn ang="T8">
                  <a:pos x="T0" y="T1"/>
                </a:cxn>
                <a:cxn ang="T9">
                  <a:pos x="T2" y="T3"/>
                </a:cxn>
                <a:cxn ang="T10">
                  <a:pos x="T4" y="T5"/>
                </a:cxn>
                <a:cxn ang="T11">
                  <a:pos x="T6" y="T7"/>
                </a:cxn>
              </a:cxnLst>
              <a:rect l="T12" t="T13" r="T14" b="T15"/>
              <a:pathLst>
                <a:path w="10" h="19">
                  <a:moveTo>
                    <a:pt x="0" y="19"/>
                  </a:moveTo>
                  <a:lnTo>
                    <a:pt x="10" y="0"/>
                  </a:lnTo>
                  <a:lnTo>
                    <a:pt x="3" y="2"/>
                  </a:lnTo>
                  <a:lnTo>
                    <a:pt x="0" y="19"/>
                  </a:lnTo>
                  <a:close/>
                </a:path>
              </a:pathLst>
            </a:custGeom>
            <a:solidFill>
              <a:srgbClr val="E1E1E1"/>
            </a:solidFill>
            <a:ln w="3175">
              <a:solidFill>
                <a:srgbClr val="000000"/>
              </a:solidFill>
              <a:round/>
              <a:headEnd/>
              <a:tailEnd/>
            </a:ln>
          </p:spPr>
          <p:txBody>
            <a:bodyPr/>
            <a:lstStyle/>
            <a:p>
              <a:endParaRPr lang="en-US"/>
            </a:p>
          </p:txBody>
        </p:sp>
        <p:sp>
          <p:nvSpPr>
            <p:cNvPr id="41417" name="Freeform 4279"/>
            <p:cNvSpPr>
              <a:spLocks/>
            </p:cNvSpPr>
            <p:nvPr/>
          </p:nvSpPr>
          <p:spPr bwMode="auto">
            <a:xfrm>
              <a:off x="575" y="1398"/>
              <a:ext cx="14" cy="14"/>
            </a:xfrm>
            <a:custGeom>
              <a:avLst/>
              <a:gdLst>
                <a:gd name="T0" fmla="*/ 10649 w 12"/>
                <a:gd name="T1" fmla="*/ 278641 h 11"/>
                <a:gd name="T2" fmla="*/ 10649 w 12"/>
                <a:gd name="T3" fmla="*/ 167479 h 11"/>
                <a:gd name="T4" fmla="*/ 4848 w 12"/>
                <a:gd name="T5" fmla="*/ 0 h 11"/>
                <a:gd name="T6" fmla="*/ 0 w 12"/>
                <a:gd name="T7" fmla="*/ 354634 h 11"/>
                <a:gd name="T8" fmla="*/ 4848 w 12"/>
                <a:gd name="T9" fmla="*/ 451352 h 11"/>
                <a:gd name="T10" fmla="*/ 6599 w 12"/>
                <a:gd name="T11" fmla="*/ 278641 h 11"/>
                <a:gd name="T12" fmla="*/ 10649 w 12"/>
                <a:gd name="T13" fmla="*/ 278641 h 11"/>
                <a:gd name="T14" fmla="*/ 0 60000 65536"/>
                <a:gd name="T15" fmla="*/ 0 60000 65536"/>
                <a:gd name="T16" fmla="*/ 0 60000 65536"/>
                <a:gd name="T17" fmla="*/ 0 60000 65536"/>
                <a:gd name="T18" fmla="*/ 0 60000 65536"/>
                <a:gd name="T19" fmla="*/ 0 60000 65536"/>
                <a:gd name="T20" fmla="*/ 0 60000 65536"/>
                <a:gd name="T21" fmla="*/ 0 w 12"/>
                <a:gd name="T22" fmla="*/ 0 h 11"/>
                <a:gd name="T23" fmla="*/ 12 w 1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1">
                  <a:moveTo>
                    <a:pt x="12" y="7"/>
                  </a:moveTo>
                  <a:lnTo>
                    <a:pt x="12" y="4"/>
                  </a:lnTo>
                  <a:lnTo>
                    <a:pt x="5" y="0"/>
                  </a:lnTo>
                  <a:lnTo>
                    <a:pt x="0" y="9"/>
                  </a:lnTo>
                  <a:lnTo>
                    <a:pt x="5" y="11"/>
                  </a:lnTo>
                  <a:lnTo>
                    <a:pt x="7" y="7"/>
                  </a:lnTo>
                  <a:lnTo>
                    <a:pt x="12" y="7"/>
                  </a:lnTo>
                  <a:close/>
                </a:path>
              </a:pathLst>
            </a:custGeom>
            <a:solidFill>
              <a:srgbClr val="E1E1E1"/>
            </a:solidFill>
            <a:ln w="3175">
              <a:solidFill>
                <a:srgbClr val="000000"/>
              </a:solidFill>
              <a:round/>
              <a:headEnd/>
              <a:tailEnd/>
            </a:ln>
          </p:spPr>
          <p:txBody>
            <a:bodyPr/>
            <a:lstStyle/>
            <a:p>
              <a:endParaRPr lang="en-US"/>
            </a:p>
          </p:txBody>
        </p:sp>
        <p:sp>
          <p:nvSpPr>
            <p:cNvPr id="41418" name="Freeform 4280"/>
            <p:cNvSpPr>
              <a:spLocks/>
            </p:cNvSpPr>
            <p:nvPr/>
          </p:nvSpPr>
          <p:spPr bwMode="auto">
            <a:xfrm>
              <a:off x="563" y="1403"/>
              <a:ext cx="12" cy="15"/>
            </a:xfrm>
            <a:custGeom>
              <a:avLst/>
              <a:gdLst>
                <a:gd name="T0" fmla="*/ 12 w 12"/>
                <a:gd name="T1" fmla="*/ 96399 h 12"/>
                <a:gd name="T2" fmla="*/ 0 w 12"/>
                <a:gd name="T3" fmla="*/ 233194 h 12"/>
                <a:gd name="T4" fmla="*/ 7 w 12"/>
                <a:gd name="T5" fmla="*/ 0 h 12"/>
                <a:gd name="T6" fmla="*/ 12 w 12"/>
                <a:gd name="T7" fmla="*/ 96399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12" y="5"/>
                  </a:moveTo>
                  <a:lnTo>
                    <a:pt x="0" y="12"/>
                  </a:lnTo>
                  <a:lnTo>
                    <a:pt x="7" y="0"/>
                  </a:lnTo>
                  <a:lnTo>
                    <a:pt x="12" y="5"/>
                  </a:lnTo>
                  <a:close/>
                </a:path>
              </a:pathLst>
            </a:custGeom>
            <a:solidFill>
              <a:srgbClr val="E1E1E1"/>
            </a:solidFill>
            <a:ln w="3175">
              <a:solidFill>
                <a:srgbClr val="000000"/>
              </a:solidFill>
              <a:round/>
              <a:headEnd/>
              <a:tailEnd/>
            </a:ln>
          </p:spPr>
          <p:txBody>
            <a:bodyPr/>
            <a:lstStyle/>
            <a:p>
              <a:endParaRPr lang="en-US"/>
            </a:p>
          </p:txBody>
        </p:sp>
        <p:sp>
          <p:nvSpPr>
            <p:cNvPr id="41419" name="Freeform 4281"/>
            <p:cNvSpPr>
              <a:spLocks/>
            </p:cNvSpPr>
            <p:nvPr/>
          </p:nvSpPr>
          <p:spPr bwMode="auto">
            <a:xfrm>
              <a:off x="1319" y="1740"/>
              <a:ext cx="36" cy="13"/>
            </a:xfrm>
            <a:custGeom>
              <a:avLst/>
              <a:gdLst>
                <a:gd name="T0" fmla="*/ 1515 w 33"/>
                <a:gd name="T1" fmla="*/ 0 h 10"/>
                <a:gd name="T2" fmla="*/ 1031 w 33"/>
                <a:gd name="T3" fmla="*/ 342547 h 10"/>
                <a:gd name="T4" fmla="*/ 1193 w 33"/>
                <a:gd name="T5" fmla="*/ 0 h 10"/>
                <a:gd name="T6" fmla="*/ 0 w 33"/>
                <a:gd name="T7" fmla="*/ 1049139 h 10"/>
                <a:gd name="T8" fmla="*/ 728 w 33"/>
                <a:gd name="T9" fmla="*/ 578904 h 10"/>
                <a:gd name="T10" fmla="*/ 1515 w 33"/>
                <a:gd name="T11" fmla="*/ 0 h 10"/>
                <a:gd name="T12" fmla="*/ 0 60000 65536"/>
                <a:gd name="T13" fmla="*/ 0 60000 65536"/>
                <a:gd name="T14" fmla="*/ 0 60000 65536"/>
                <a:gd name="T15" fmla="*/ 0 60000 65536"/>
                <a:gd name="T16" fmla="*/ 0 60000 65536"/>
                <a:gd name="T17" fmla="*/ 0 60000 65536"/>
                <a:gd name="T18" fmla="*/ 0 w 33"/>
                <a:gd name="T19" fmla="*/ 0 h 10"/>
                <a:gd name="T20" fmla="*/ 33 w 3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3" h="10">
                  <a:moveTo>
                    <a:pt x="33" y="0"/>
                  </a:moveTo>
                  <a:lnTo>
                    <a:pt x="23" y="3"/>
                  </a:lnTo>
                  <a:lnTo>
                    <a:pt x="26" y="0"/>
                  </a:lnTo>
                  <a:lnTo>
                    <a:pt x="0" y="10"/>
                  </a:lnTo>
                  <a:lnTo>
                    <a:pt x="16" y="5"/>
                  </a:lnTo>
                  <a:lnTo>
                    <a:pt x="33" y="0"/>
                  </a:lnTo>
                  <a:close/>
                </a:path>
              </a:pathLst>
            </a:custGeom>
            <a:solidFill>
              <a:srgbClr val="E1E1E1"/>
            </a:solidFill>
            <a:ln w="3175">
              <a:solidFill>
                <a:srgbClr val="000000"/>
              </a:solidFill>
              <a:round/>
              <a:headEnd/>
              <a:tailEnd/>
            </a:ln>
          </p:spPr>
          <p:txBody>
            <a:bodyPr/>
            <a:lstStyle/>
            <a:p>
              <a:endParaRPr lang="en-US"/>
            </a:p>
          </p:txBody>
        </p:sp>
        <p:sp>
          <p:nvSpPr>
            <p:cNvPr id="41420" name="Freeform 4282"/>
            <p:cNvSpPr>
              <a:spLocks/>
            </p:cNvSpPr>
            <p:nvPr/>
          </p:nvSpPr>
          <p:spPr bwMode="auto">
            <a:xfrm>
              <a:off x="2223" y="2036"/>
              <a:ext cx="144" cy="152"/>
            </a:xfrm>
            <a:custGeom>
              <a:avLst/>
              <a:gdLst>
                <a:gd name="T0" fmla="*/ 0 w 130"/>
                <a:gd name="T1" fmla="*/ 1254266 h 123"/>
                <a:gd name="T2" fmla="*/ 0 w 130"/>
                <a:gd name="T3" fmla="*/ 1368407 h 123"/>
                <a:gd name="T4" fmla="*/ 0 w 130"/>
                <a:gd name="T5" fmla="*/ 1254266 h 123"/>
                <a:gd name="T6" fmla="*/ 779 w 130"/>
                <a:gd name="T7" fmla="*/ 1027543 h 123"/>
                <a:gd name="T8" fmla="*/ 1881 w 130"/>
                <a:gd name="T9" fmla="*/ 794146 h 123"/>
                <a:gd name="T10" fmla="*/ 1439 w 130"/>
                <a:gd name="T11" fmla="*/ 794146 h 123"/>
                <a:gd name="T12" fmla="*/ 2557 w 130"/>
                <a:gd name="T13" fmla="*/ 632697 h 123"/>
                <a:gd name="T14" fmla="*/ 3232 w 130"/>
                <a:gd name="T15" fmla="*/ 471279 h 123"/>
                <a:gd name="T16" fmla="*/ 3582 w 130"/>
                <a:gd name="T17" fmla="*/ 344105 h 123"/>
                <a:gd name="T18" fmla="*/ 4723 w 130"/>
                <a:gd name="T19" fmla="*/ 202081 h 123"/>
                <a:gd name="T20" fmla="*/ 5438 w 130"/>
                <a:gd name="T21" fmla="*/ 0 h 123"/>
                <a:gd name="T22" fmla="*/ 7325 w 130"/>
                <a:gd name="T23" fmla="*/ 0 h 123"/>
                <a:gd name="T24" fmla="*/ 8431 w 130"/>
                <a:gd name="T25" fmla="*/ 0 h 123"/>
                <a:gd name="T26" fmla="*/ 10047 w 130"/>
                <a:gd name="T27" fmla="*/ 0 h 123"/>
                <a:gd name="T28" fmla="*/ 11720 w 130"/>
                <a:gd name="T29" fmla="*/ 0 h 123"/>
                <a:gd name="T30" fmla="*/ 11720 w 130"/>
                <a:gd name="T31" fmla="*/ 81105 h 123"/>
                <a:gd name="T32" fmla="*/ 11720 w 130"/>
                <a:gd name="T33" fmla="*/ 344105 h 123"/>
                <a:gd name="T34" fmla="*/ 10606 w 130"/>
                <a:gd name="T35" fmla="*/ 344105 h 123"/>
                <a:gd name="T36" fmla="*/ 9339 w 130"/>
                <a:gd name="T37" fmla="*/ 344105 h 123"/>
                <a:gd name="T38" fmla="*/ 8188 w 130"/>
                <a:gd name="T39" fmla="*/ 344105 h 123"/>
                <a:gd name="T40" fmla="*/ 7325 w 130"/>
                <a:gd name="T41" fmla="*/ 344105 h 123"/>
                <a:gd name="T42" fmla="*/ 6924 w 130"/>
                <a:gd name="T43" fmla="*/ 578618 h 123"/>
                <a:gd name="T44" fmla="*/ 6924 w 130"/>
                <a:gd name="T45" fmla="*/ 845798 h 123"/>
                <a:gd name="T46" fmla="*/ 5643 w 130"/>
                <a:gd name="T47" fmla="*/ 925806 h 123"/>
                <a:gd name="T48" fmla="*/ 5438 w 130"/>
                <a:gd name="T49" fmla="*/ 1099087 h 123"/>
                <a:gd name="T50" fmla="*/ 5438 w 130"/>
                <a:gd name="T51" fmla="*/ 1254266 h 123"/>
                <a:gd name="T52" fmla="*/ 4264 w 130"/>
                <a:gd name="T53" fmla="*/ 1254266 h 123"/>
                <a:gd name="T54" fmla="*/ 2658 w 130"/>
                <a:gd name="T55" fmla="*/ 1254266 h 123"/>
                <a:gd name="T56" fmla="*/ 1439 w 130"/>
                <a:gd name="T57" fmla="*/ 1254266 h 123"/>
                <a:gd name="T58" fmla="*/ 0 w 130"/>
                <a:gd name="T59" fmla="*/ 1254266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0"/>
                <a:gd name="T91" fmla="*/ 0 h 123"/>
                <a:gd name="T92" fmla="*/ 130 w 130"/>
                <a:gd name="T93" fmla="*/ 123 h 1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0" h="123">
                  <a:moveTo>
                    <a:pt x="0" y="113"/>
                  </a:moveTo>
                  <a:lnTo>
                    <a:pt x="0" y="123"/>
                  </a:lnTo>
                  <a:lnTo>
                    <a:pt x="0" y="113"/>
                  </a:lnTo>
                  <a:lnTo>
                    <a:pt x="9" y="92"/>
                  </a:lnTo>
                  <a:lnTo>
                    <a:pt x="21" y="71"/>
                  </a:lnTo>
                  <a:lnTo>
                    <a:pt x="16" y="71"/>
                  </a:lnTo>
                  <a:lnTo>
                    <a:pt x="28" y="57"/>
                  </a:lnTo>
                  <a:lnTo>
                    <a:pt x="35" y="43"/>
                  </a:lnTo>
                  <a:lnTo>
                    <a:pt x="40" y="31"/>
                  </a:lnTo>
                  <a:lnTo>
                    <a:pt x="52" y="19"/>
                  </a:lnTo>
                  <a:lnTo>
                    <a:pt x="61" y="0"/>
                  </a:lnTo>
                  <a:lnTo>
                    <a:pt x="80" y="0"/>
                  </a:lnTo>
                  <a:lnTo>
                    <a:pt x="94" y="0"/>
                  </a:lnTo>
                  <a:lnTo>
                    <a:pt x="113" y="0"/>
                  </a:lnTo>
                  <a:lnTo>
                    <a:pt x="130" y="0"/>
                  </a:lnTo>
                  <a:lnTo>
                    <a:pt x="130" y="7"/>
                  </a:lnTo>
                  <a:lnTo>
                    <a:pt x="130" y="31"/>
                  </a:lnTo>
                  <a:lnTo>
                    <a:pt x="118" y="31"/>
                  </a:lnTo>
                  <a:lnTo>
                    <a:pt x="104" y="31"/>
                  </a:lnTo>
                  <a:lnTo>
                    <a:pt x="92" y="31"/>
                  </a:lnTo>
                  <a:lnTo>
                    <a:pt x="80" y="31"/>
                  </a:lnTo>
                  <a:lnTo>
                    <a:pt x="78" y="52"/>
                  </a:lnTo>
                  <a:lnTo>
                    <a:pt x="78" y="76"/>
                  </a:lnTo>
                  <a:lnTo>
                    <a:pt x="63" y="83"/>
                  </a:lnTo>
                  <a:lnTo>
                    <a:pt x="61" y="99"/>
                  </a:lnTo>
                  <a:lnTo>
                    <a:pt x="61" y="113"/>
                  </a:lnTo>
                  <a:lnTo>
                    <a:pt x="47" y="113"/>
                  </a:lnTo>
                  <a:lnTo>
                    <a:pt x="30" y="113"/>
                  </a:lnTo>
                  <a:lnTo>
                    <a:pt x="16" y="113"/>
                  </a:lnTo>
                  <a:lnTo>
                    <a:pt x="0" y="113"/>
                  </a:lnTo>
                  <a:close/>
                </a:path>
              </a:pathLst>
            </a:custGeom>
            <a:solidFill>
              <a:srgbClr val="E1E1E1"/>
            </a:solidFill>
            <a:ln w="3175">
              <a:solidFill>
                <a:srgbClr val="000000"/>
              </a:solidFill>
              <a:round/>
              <a:headEnd/>
              <a:tailEnd/>
            </a:ln>
          </p:spPr>
          <p:txBody>
            <a:bodyPr/>
            <a:lstStyle/>
            <a:p>
              <a:endParaRPr lang="en-US"/>
            </a:p>
          </p:txBody>
        </p:sp>
        <p:sp>
          <p:nvSpPr>
            <p:cNvPr id="41421" name="Freeform 4283"/>
            <p:cNvSpPr>
              <a:spLocks/>
            </p:cNvSpPr>
            <p:nvPr/>
          </p:nvSpPr>
          <p:spPr bwMode="auto">
            <a:xfrm>
              <a:off x="1342" y="2363"/>
              <a:ext cx="6" cy="6"/>
            </a:xfrm>
            <a:custGeom>
              <a:avLst/>
              <a:gdLst>
                <a:gd name="T0" fmla="*/ 6 w 6"/>
                <a:gd name="T1" fmla="*/ 6 h 6"/>
                <a:gd name="T2" fmla="*/ 0 w 6"/>
                <a:gd name="T3" fmla="*/ 6 h 6"/>
                <a:gd name="T4" fmla="*/ 0 w 6"/>
                <a:gd name="T5" fmla="*/ 0 h 6"/>
                <a:gd name="T6" fmla="*/ 6 w 6"/>
                <a:gd name="T7" fmla="*/ 6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0" y="0"/>
                  </a:lnTo>
                  <a:lnTo>
                    <a:pt x="6" y="6"/>
                  </a:lnTo>
                  <a:close/>
                </a:path>
              </a:pathLst>
            </a:custGeom>
            <a:solidFill>
              <a:srgbClr val="E1E1E1"/>
            </a:solidFill>
            <a:ln w="1270">
              <a:solidFill>
                <a:srgbClr val="000000"/>
              </a:solidFill>
              <a:round/>
              <a:headEnd/>
              <a:tailEnd/>
            </a:ln>
          </p:spPr>
          <p:txBody>
            <a:bodyPr/>
            <a:lstStyle/>
            <a:p>
              <a:endParaRPr lang="en-US"/>
            </a:p>
          </p:txBody>
        </p:sp>
        <p:sp>
          <p:nvSpPr>
            <p:cNvPr id="41422" name="Freeform 4284"/>
            <p:cNvSpPr>
              <a:spLocks/>
            </p:cNvSpPr>
            <p:nvPr/>
          </p:nvSpPr>
          <p:spPr bwMode="auto">
            <a:xfrm>
              <a:off x="1319" y="2377"/>
              <a:ext cx="12" cy="6"/>
            </a:xfrm>
            <a:custGeom>
              <a:avLst/>
              <a:gdLst>
                <a:gd name="T0" fmla="*/ 12 w 12"/>
                <a:gd name="T1" fmla="*/ 0 h 6"/>
                <a:gd name="T2" fmla="*/ 12 w 12"/>
                <a:gd name="T3" fmla="*/ 6 h 6"/>
                <a:gd name="T4" fmla="*/ 0 w 12"/>
                <a:gd name="T5" fmla="*/ 6 h 6"/>
                <a:gd name="T6" fmla="*/ 12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12" y="6"/>
                  </a:lnTo>
                  <a:lnTo>
                    <a:pt x="0" y="6"/>
                  </a:lnTo>
                  <a:lnTo>
                    <a:pt x="12" y="0"/>
                  </a:lnTo>
                  <a:close/>
                </a:path>
              </a:pathLst>
            </a:custGeom>
            <a:solidFill>
              <a:srgbClr val="E1E1E1"/>
            </a:solidFill>
            <a:ln w="1270">
              <a:solidFill>
                <a:srgbClr val="000000"/>
              </a:solidFill>
              <a:round/>
              <a:headEnd/>
              <a:tailEnd/>
            </a:ln>
          </p:spPr>
          <p:txBody>
            <a:bodyPr/>
            <a:lstStyle/>
            <a:p>
              <a:endParaRPr lang="en-US"/>
            </a:p>
          </p:txBody>
        </p:sp>
        <p:sp>
          <p:nvSpPr>
            <p:cNvPr id="41423" name="Oval 4285"/>
            <p:cNvSpPr>
              <a:spLocks noChangeArrowheads="1"/>
            </p:cNvSpPr>
            <p:nvPr/>
          </p:nvSpPr>
          <p:spPr bwMode="auto">
            <a:xfrm flipV="1">
              <a:off x="4328" y="2593"/>
              <a:ext cx="38" cy="34"/>
            </a:xfrm>
            <a:prstGeom prst="ellipse">
              <a:avLst/>
            </a:prstGeom>
            <a:noFill/>
            <a:ln w="635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algn="ctr" eaLnBrk="1" hangingPunct="1">
                <a:spcBef>
                  <a:spcPct val="50000"/>
                </a:spcBef>
                <a:buFontTx/>
                <a:buNone/>
              </a:pPr>
              <a:endParaRPr lang="en-US" altLang="en-US" sz="1600"/>
            </a:p>
          </p:txBody>
        </p:sp>
        <p:sp>
          <p:nvSpPr>
            <p:cNvPr id="41424" name="Freeform 4286"/>
            <p:cNvSpPr>
              <a:spLocks/>
            </p:cNvSpPr>
            <p:nvPr/>
          </p:nvSpPr>
          <p:spPr bwMode="auto">
            <a:xfrm>
              <a:off x="2810" y="1633"/>
              <a:ext cx="70" cy="90"/>
            </a:xfrm>
            <a:custGeom>
              <a:avLst/>
              <a:gdLst>
                <a:gd name="T0" fmla="*/ 1802 w 62"/>
                <a:gd name="T1" fmla="*/ 17 h 90"/>
                <a:gd name="T2" fmla="*/ 1802 w 62"/>
                <a:gd name="T3" fmla="*/ 17 h 90"/>
                <a:gd name="T4" fmla="*/ 1109 w 62"/>
                <a:gd name="T5" fmla="*/ 20 h 90"/>
                <a:gd name="T6" fmla="*/ 1109 w 62"/>
                <a:gd name="T7" fmla="*/ 26 h 90"/>
                <a:gd name="T8" fmla="*/ 1802 w 62"/>
                <a:gd name="T9" fmla="*/ 26 h 90"/>
                <a:gd name="T10" fmla="*/ 1802 w 62"/>
                <a:gd name="T11" fmla="*/ 28 h 90"/>
                <a:gd name="T12" fmla="*/ 1802 w 62"/>
                <a:gd name="T13" fmla="*/ 32 h 90"/>
                <a:gd name="T14" fmla="*/ 1109 w 62"/>
                <a:gd name="T15" fmla="*/ 35 h 90"/>
                <a:gd name="T16" fmla="*/ 1109 w 62"/>
                <a:gd name="T17" fmla="*/ 38 h 90"/>
                <a:gd name="T18" fmla="*/ 1802 w 62"/>
                <a:gd name="T19" fmla="*/ 38 h 90"/>
                <a:gd name="T20" fmla="*/ 2930 w 62"/>
                <a:gd name="T21" fmla="*/ 43 h 90"/>
                <a:gd name="T22" fmla="*/ 1802 w 62"/>
                <a:gd name="T23" fmla="*/ 47 h 90"/>
                <a:gd name="T24" fmla="*/ 2930 w 62"/>
                <a:gd name="T25" fmla="*/ 49 h 90"/>
                <a:gd name="T26" fmla="*/ 1802 w 62"/>
                <a:gd name="T27" fmla="*/ 61 h 90"/>
                <a:gd name="T28" fmla="*/ 1802 w 62"/>
                <a:gd name="T29" fmla="*/ 57 h 90"/>
                <a:gd name="T30" fmla="*/ 2595 w 62"/>
                <a:gd name="T31" fmla="*/ 62 h 90"/>
                <a:gd name="T32" fmla="*/ 2595 w 62"/>
                <a:gd name="T33" fmla="*/ 60 h 90"/>
                <a:gd name="T34" fmla="*/ 2595 w 62"/>
                <a:gd name="T35" fmla="*/ 62 h 90"/>
                <a:gd name="T36" fmla="*/ 2035 w 62"/>
                <a:gd name="T37" fmla="*/ 65 h 90"/>
                <a:gd name="T38" fmla="*/ 2595 w 62"/>
                <a:gd name="T39" fmla="*/ 65 h 90"/>
                <a:gd name="T40" fmla="*/ 2666 w 62"/>
                <a:gd name="T41" fmla="*/ 63 h 90"/>
                <a:gd name="T42" fmla="*/ 2666 w 62"/>
                <a:gd name="T43" fmla="*/ 68 h 90"/>
                <a:gd name="T44" fmla="*/ 2666 w 62"/>
                <a:gd name="T45" fmla="*/ 71 h 90"/>
                <a:gd name="T46" fmla="*/ 3010 w 62"/>
                <a:gd name="T47" fmla="*/ 71 h 90"/>
                <a:gd name="T48" fmla="*/ 3836 w 62"/>
                <a:gd name="T49" fmla="*/ 74 h 90"/>
                <a:gd name="T50" fmla="*/ 3398 w 62"/>
                <a:gd name="T51" fmla="*/ 75 h 90"/>
                <a:gd name="T52" fmla="*/ 5375 w 62"/>
                <a:gd name="T53" fmla="*/ 79 h 90"/>
                <a:gd name="T54" fmla="*/ 5991 w 62"/>
                <a:gd name="T55" fmla="*/ 90 h 90"/>
                <a:gd name="T56" fmla="*/ 6852 w 62"/>
                <a:gd name="T57" fmla="*/ 90 h 90"/>
                <a:gd name="T58" fmla="*/ 6852 w 62"/>
                <a:gd name="T59" fmla="*/ 88 h 90"/>
                <a:gd name="T60" fmla="*/ 7945 w 62"/>
                <a:gd name="T61" fmla="*/ 84 h 90"/>
                <a:gd name="T62" fmla="*/ 8286 w 62"/>
                <a:gd name="T63" fmla="*/ 88 h 90"/>
                <a:gd name="T64" fmla="*/ 8970 w 62"/>
                <a:gd name="T65" fmla="*/ 81 h 90"/>
                <a:gd name="T66" fmla="*/ 9355 w 62"/>
                <a:gd name="T67" fmla="*/ 81 h 90"/>
                <a:gd name="T68" fmla="*/ 10253 w 62"/>
                <a:gd name="T69" fmla="*/ 84 h 90"/>
                <a:gd name="T70" fmla="*/ 10253 w 62"/>
                <a:gd name="T71" fmla="*/ 81 h 90"/>
                <a:gd name="T72" fmla="*/ 11225 w 62"/>
                <a:gd name="T73" fmla="*/ 81 h 90"/>
                <a:gd name="T74" fmla="*/ 12409 w 62"/>
                <a:gd name="T75" fmla="*/ 88 h 90"/>
                <a:gd name="T76" fmla="*/ 12909 w 62"/>
                <a:gd name="T77" fmla="*/ 84 h 90"/>
                <a:gd name="T78" fmla="*/ 11660 w 62"/>
                <a:gd name="T79" fmla="*/ 75 h 90"/>
                <a:gd name="T80" fmla="*/ 12909 w 62"/>
                <a:gd name="T81" fmla="*/ 67 h 90"/>
                <a:gd name="T82" fmla="*/ 11660 w 62"/>
                <a:gd name="T83" fmla="*/ 52 h 90"/>
                <a:gd name="T84" fmla="*/ 11660 w 62"/>
                <a:gd name="T85" fmla="*/ 41 h 90"/>
                <a:gd name="T86" fmla="*/ 11660 w 62"/>
                <a:gd name="T87" fmla="*/ 32 h 90"/>
                <a:gd name="T88" fmla="*/ 10991 w 62"/>
                <a:gd name="T89" fmla="*/ 28 h 90"/>
                <a:gd name="T90" fmla="*/ 9861 w 62"/>
                <a:gd name="T91" fmla="*/ 28 h 90"/>
                <a:gd name="T92" fmla="*/ 8286 w 62"/>
                <a:gd name="T93" fmla="*/ 26 h 90"/>
                <a:gd name="T94" fmla="*/ 3836 w 62"/>
                <a:gd name="T95" fmla="*/ 0 h 90"/>
                <a:gd name="T96" fmla="*/ 0 w 62"/>
                <a:gd name="T97" fmla="*/ 2 h 90"/>
                <a:gd name="T98" fmla="*/ 2 w 62"/>
                <a:gd name="T99" fmla="*/ 11 h 90"/>
                <a:gd name="T100" fmla="*/ 1109 w 62"/>
                <a:gd name="T101" fmla="*/ 15 h 90"/>
                <a:gd name="T102" fmla="*/ 2 w 62"/>
                <a:gd name="T103" fmla="*/ 15 h 90"/>
                <a:gd name="T104" fmla="*/ 1109 w 62"/>
                <a:gd name="T105" fmla="*/ 15 h 90"/>
                <a:gd name="T106" fmla="*/ 1802 w 62"/>
                <a:gd name="T107" fmla="*/ 17 h 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
                <a:gd name="T163" fmla="*/ 0 h 90"/>
                <a:gd name="T164" fmla="*/ 62 w 62"/>
                <a:gd name="T165" fmla="*/ 90 h 9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 h="90">
                  <a:moveTo>
                    <a:pt x="9" y="17"/>
                  </a:moveTo>
                  <a:lnTo>
                    <a:pt x="9" y="17"/>
                  </a:lnTo>
                  <a:lnTo>
                    <a:pt x="5" y="20"/>
                  </a:lnTo>
                  <a:lnTo>
                    <a:pt x="5" y="26"/>
                  </a:lnTo>
                  <a:lnTo>
                    <a:pt x="9" y="26"/>
                  </a:lnTo>
                  <a:lnTo>
                    <a:pt x="9" y="28"/>
                  </a:lnTo>
                  <a:lnTo>
                    <a:pt x="9" y="32"/>
                  </a:lnTo>
                  <a:lnTo>
                    <a:pt x="5" y="35"/>
                  </a:lnTo>
                  <a:lnTo>
                    <a:pt x="5" y="38"/>
                  </a:lnTo>
                  <a:lnTo>
                    <a:pt x="9" y="38"/>
                  </a:lnTo>
                  <a:lnTo>
                    <a:pt x="14" y="43"/>
                  </a:lnTo>
                  <a:lnTo>
                    <a:pt x="9" y="47"/>
                  </a:lnTo>
                  <a:lnTo>
                    <a:pt x="14" y="49"/>
                  </a:lnTo>
                  <a:lnTo>
                    <a:pt x="9" y="61"/>
                  </a:lnTo>
                  <a:lnTo>
                    <a:pt x="9" y="57"/>
                  </a:lnTo>
                  <a:lnTo>
                    <a:pt x="12" y="62"/>
                  </a:lnTo>
                  <a:lnTo>
                    <a:pt x="12" y="60"/>
                  </a:lnTo>
                  <a:lnTo>
                    <a:pt x="12" y="62"/>
                  </a:lnTo>
                  <a:lnTo>
                    <a:pt x="10" y="65"/>
                  </a:lnTo>
                  <a:lnTo>
                    <a:pt x="12" y="65"/>
                  </a:lnTo>
                  <a:lnTo>
                    <a:pt x="13" y="63"/>
                  </a:lnTo>
                  <a:lnTo>
                    <a:pt x="13" y="68"/>
                  </a:lnTo>
                  <a:lnTo>
                    <a:pt x="13" y="71"/>
                  </a:lnTo>
                  <a:lnTo>
                    <a:pt x="15" y="71"/>
                  </a:lnTo>
                  <a:lnTo>
                    <a:pt x="19" y="74"/>
                  </a:lnTo>
                  <a:lnTo>
                    <a:pt x="17" y="75"/>
                  </a:lnTo>
                  <a:lnTo>
                    <a:pt x="26" y="79"/>
                  </a:lnTo>
                  <a:lnTo>
                    <a:pt x="28" y="90"/>
                  </a:lnTo>
                  <a:lnTo>
                    <a:pt x="33" y="90"/>
                  </a:lnTo>
                  <a:lnTo>
                    <a:pt x="33" y="88"/>
                  </a:lnTo>
                  <a:lnTo>
                    <a:pt x="38" y="84"/>
                  </a:lnTo>
                  <a:lnTo>
                    <a:pt x="40" y="88"/>
                  </a:lnTo>
                  <a:lnTo>
                    <a:pt x="43" y="81"/>
                  </a:lnTo>
                  <a:lnTo>
                    <a:pt x="45" y="81"/>
                  </a:lnTo>
                  <a:lnTo>
                    <a:pt x="50" y="84"/>
                  </a:lnTo>
                  <a:lnTo>
                    <a:pt x="50" y="81"/>
                  </a:lnTo>
                  <a:lnTo>
                    <a:pt x="54" y="81"/>
                  </a:lnTo>
                  <a:lnTo>
                    <a:pt x="59" y="88"/>
                  </a:lnTo>
                  <a:lnTo>
                    <a:pt x="62" y="84"/>
                  </a:lnTo>
                  <a:lnTo>
                    <a:pt x="57" y="75"/>
                  </a:lnTo>
                  <a:lnTo>
                    <a:pt x="62" y="67"/>
                  </a:lnTo>
                  <a:lnTo>
                    <a:pt x="57" y="52"/>
                  </a:lnTo>
                  <a:lnTo>
                    <a:pt x="57" y="41"/>
                  </a:lnTo>
                  <a:lnTo>
                    <a:pt x="57" y="32"/>
                  </a:lnTo>
                  <a:lnTo>
                    <a:pt x="52" y="28"/>
                  </a:lnTo>
                  <a:lnTo>
                    <a:pt x="47" y="28"/>
                  </a:lnTo>
                  <a:lnTo>
                    <a:pt x="40" y="26"/>
                  </a:lnTo>
                  <a:lnTo>
                    <a:pt x="19" y="0"/>
                  </a:lnTo>
                  <a:lnTo>
                    <a:pt x="0" y="2"/>
                  </a:lnTo>
                  <a:lnTo>
                    <a:pt x="2" y="11"/>
                  </a:lnTo>
                  <a:lnTo>
                    <a:pt x="5" y="15"/>
                  </a:lnTo>
                  <a:lnTo>
                    <a:pt x="2" y="15"/>
                  </a:lnTo>
                  <a:lnTo>
                    <a:pt x="5" y="15"/>
                  </a:lnTo>
                  <a:lnTo>
                    <a:pt x="9" y="17"/>
                  </a:lnTo>
                  <a:close/>
                </a:path>
              </a:pathLst>
            </a:custGeom>
            <a:solidFill>
              <a:srgbClr val="0033CC"/>
            </a:solidFill>
            <a:ln w="3175">
              <a:solidFill>
                <a:srgbClr val="000000"/>
              </a:solidFill>
              <a:round/>
              <a:headEnd/>
              <a:tailEnd/>
            </a:ln>
          </p:spPr>
          <p:txBody>
            <a:bodyPr/>
            <a:lstStyle/>
            <a:p>
              <a:endParaRPr lang="en-US"/>
            </a:p>
          </p:txBody>
        </p:sp>
        <p:sp>
          <p:nvSpPr>
            <p:cNvPr id="41425" name="Freeform 4287"/>
            <p:cNvSpPr>
              <a:spLocks/>
            </p:cNvSpPr>
            <p:nvPr/>
          </p:nvSpPr>
          <p:spPr bwMode="auto">
            <a:xfrm>
              <a:off x="2893" y="2129"/>
              <a:ext cx="295" cy="333"/>
            </a:xfrm>
            <a:custGeom>
              <a:avLst/>
              <a:gdLst>
                <a:gd name="T0" fmla="*/ 80 w 290"/>
                <a:gd name="T1" fmla="*/ 331 h 322"/>
                <a:gd name="T2" fmla="*/ 109 w 290"/>
                <a:gd name="T3" fmla="*/ 207 h 322"/>
                <a:gd name="T4" fmla="*/ 345 w 290"/>
                <a:gd name="T5" fmla="*/ 112 h 322"/>
                <a:gd name="T6" fmla="*/ 345 w 290"/>
                <a:gd name="T7" fmla="*/ 112 h 322"/>
                <a:gd name="T8" fmla="*/ 437 w 290"/>
                <a:gd name="T9" fmla="*/ 142 h 322"/>
                <a:gd name="T10" fmla="*/ 461 w 290"/>
                <a:gd name="T11" fmla="*/ 89 h 322"/>
                <a:gd name="T12" fmla="*/ 485 w 290"/>
                <a:gd name="T13" fmla="*/ 7 h 322"/>
                <a:gd name="T14" fmla="*/ 526 w 290"/>
                <a:gd name="T15" fmla="*/ 13 h 322"/>
                <a:gd name="T16" fmla="*/ 566 w 290"/>
                <a:gd name="T17" fmla="*/ 207 h 322"/>
                <a:gd name="T18" fmla="*/ 577 w 290"/>
                <a:gd name="T19" fmla="*/ 448 h 322"/>
                <a:gd name="T20" fmla="*/ 589 w 290"/>
                <a:gd name="T21" fmla="*/ 566 h 322"/>
                <a:gd name="T22" fmla="*/ 553 w 290"/>
                <a:gd name="T23" fmla="*/ 740 h 322"/>
                <a:gd name="T24" fmla="*/ 539 w 290"/>
                <a:gd name="T25" fmla="*/ 940 h 322"/>
                <a:gd name="T26" fmla="*/ 496 w 290"/>
                <a:gd name="T27" fmla="*/ 1213 h 322"/>
                <a:gd name="T28" fmla="*/ 472 w 290"/>
                <a:gd name="T29" fmla="*/ 1318 h 322"/>
                <a:gd name="T30" fmla="*/ 371 w 290"/>
                <a:gd name="T31" fmla="*/ 1191 h 322"/>
                <a:gd name="T32" fmla="*/ 335 w 290"/>
                <a:gd name="T33" fmla="*/ 1261 h 322"/>
                <a:gd name="T34" fmla="*/ 329 w 290"/>
                <a:gd name="T35" fmla="*/ 1270 h 322"/>
                <a:gd name="T36" fmla="*/ 318 w 290"/>
                <a:gd name="T37" fmla="*/ 1261 h 322"/>
                <a:gd name="T38" fmla="*/ 298 w 290"/>
                <a:gd name="T39" fmla="*/ 1271 h 322"/>
                <a:gd name="T40" fmla="*/ 291 w 290"/>
                <a:gd name="T41" fmla="*/ 1301 h 322"/>
                <a:gd name="T42" fmla="*/ 282 w 290"/>
                <a:gd name="T43" fmla="*/ 1304 h 322"/>
                <a:gd name="T44" fmla="*/ 251 w 290"/>
                <a:gd name="T45" fmla="*/ 1309 h 322"/>
                <a:gd name="T46" fmla="*/ 125 w 290"/>
                <a:gd name="T47" fmla="*/ 1318 h 322"/>
                <a:gd name="T48" fmla="*/ 103 w 290"/>
                <a:gd name="T49" fmla="*/ 1363 h 322"/>
                <a:gd name="T50" fmla="*/ 119 w 290"/>
                <a:gd name="T51" fmla="*/ 1318 h 322"/>
                <a:gd name="T52" fmla="*/ 268 w 290"/>
                <a:gd name="T53" fmla="*/ 1314 h 322"/>
                <a:gd name="T54" fmla="*/ 357 w 290"/>
                <a:gd name="T55" fmla="*/ 1228 h 322"/>
                <a:gd name="T56" fmla="*/ 461 w 290"/>
                <a:gd name="T57" fmla="*/ 1314 h 322"/>
                <a:gd name="T58" fmla="*/ 398 w 290"/>
                <a:gd name="T59" fmla="*/ 1140 h 322"/>
                <a:gd name="T60" fmla="*/ 247 w 290"/>
                <a:gd name="T61" fmla="*/ 1339 h 322"/>
                <a:gd name="T62" fmla="*/ 119 w 290"/>
                <a:gd name="T63" fmla="*/ 1318 h 322"/>
                <a:gd name="T64" fmla="*/ 74 w 290"/>
                <a:gd name="T65" fmla="*/ 1405 h 322"/>
                <a:gd name="T66" fmla="*/ 74 w 290"/>
                <a:gd name="T67" fmla="*/ 1266 h 322"/>
                <a:gd name="T68" fmla="*/ 18 w 290"/>
                <a:gd name="T69" fmla="*/ 1148 h 322"/>
                <a:gd name="T70" fmla="*/ 6 w 290"/>
                <a:gd name="T71" fmla="*/ 1035 h 322"/>
                <a:gd name="T72" fmla="*/ 6 w 290"/>
                <a:gd name="T73" fmla="*/ 940 h 322"/>
                <a:gd name="T74" fmla="*/ 12 w 290"/>
                <a:gd name="T75" fmla="*/ 881 h 322"/>
                <a:gd name="T76" fmla="*/ 18 w 290"/>
                <a:gd name="T77" fmla="*/ 768 h 322"/>
                <a:gd name="T78" fmla="*/ 80 w 290"/>
                <a:gd name="T79" fmla="*/ 740 h 322"/>
                <a:gd name="T80" fmla="*/ 80 w 290"/>
                <a:gd name="T81" fmla="*/ 566 h 322"/>
                <a:gd name="T82" fmla="*/ 80 w 290"/>
                <a:gd name="T83" fmla="*/ 355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0"/>
                <a:gd name="T127" fmla="*/ 0 h 322"/>
                <a:gd name="T128" fmla="*/ 290 w 290"/>
                <a:gd name="T129" fmla="*/ 322 h 3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E1E1E1"/>
            </a:solidFill>
            <a:ln w="3175">
              <a:solidFill>
                <a:srgbClr val="000000"/>
              </a:solidFill>
              <a:round/>
              <a:headEnd/>
              <a:tailEnd/>
            </a:ln>
          </p:spPr>
          <p:txBody>
            <a:bodyPr/>
            <a:lstStyle/>
            <a:p>
              <a:endParaRPr lang="en-US"/>
            </a:p>
          </p:txBody>
        </p:sp>
        <p:sp>
          <p:nvSpPr>
            <p:cNvPr id="41426" name="Freeform 4288"/>
            <p:cNvSpPr>
              <a:spLocks/>
            </p:cNvSpPr>
            <p:nvPr/>
          </p:nvSpPr>
          <p:spPr bwMode="auto">
            <a:xfrm>
              <a:off x="2935" y="2394"/>
              <a:ext cx="217" cy="177"/>
            </a:xfrm>
            <a:custGeom>
              <a:avLst/>
              <a:gdLst>
                <a:gd name="T0" fmla="*/ 81 w 209"/>
                <a:gd name="T1" fmla="*/ 4 h 198"/>
                <a:gd name="T2" fmla="*/ 396 w 209"/>
                <a:gd name="T3" fmla="*/ 4 h 198"/>
                <a:gd name="T4" fmla="*/ 563 w 209"/>
                <a:gd name="T5" fmla="*/ 4 h 198"/>
                <a:gd name="T6" fmla="*/ 754 w 209"/>
                <a:gd name="T7" fmla="*/ 2 h 198"/>
                <a:gd name="T8" fmla="*/ 908 w 209"/>
                <a:gd name="T9" fmla="*/ 4 h 198"/>
                <a:gd name="T10" fmla="*/ 919 w 209"/>
                <a:gd name="T11" fmla="*/ 4 h 198"/>
                <a:gd name="T12" fmla="*/ 810 w 209"/>
                <a:gd name="T13" fmla="*/ 4 h 198"/>
                <a:gd name="T14" fmla="*/ 841 w 209"/>
                <a:gd name="T15" fmla="*/ 4 h 198"/>
                <a:gd name="T16" fmla="*/ 929 w 209"/>
                <a:gd name="T17" fmla="*/ 4 h 198"/>
                <a:gd name="T18" fmla="*/ 954 w 209"/>
                <a:gd name="T19" fmla="*/ 4 h 198"/>
                <a:gd name="T20" fmla="*/ 1026 w 209"/>
                <a:gd name="T21" fmla="*/ 4 h 198"/>
                <a:gd name="T22" fmla="*/ 1059 w 209"/>
                <a:gd name="T23" fmla="*/ 4 h 198"/>
                <a:gd name="T24" fmla="*/ 1095 w 209"/>
                <a:gd name="T25" fmla="*/ 4 h 198"/>
                <a:gd name="T26" fmla="*/ 929 w 209"/>
                <a:gd name="T27" fmla="*/ 4 h 198"/>
                <a:gd name="T28" fmla="*/ 906 w 209"/>
                <a:gd name="T29" fmla="*/ 4 h 198"/>
                <a:gd name="T30" fmla="*/ 873 w 209"/>
                <a:gd name="T31" fmla="*/ 4 h 198"/>
                <a:gd name="T32" fmla="*/ 780 w 209"/>
                <a:gd name="T33" fmla="*/ 4 h 198"/>
                <a:gd name="T34" fmla="*/ 707 w 209"/>
                <a:gd name="T35" fmla="*/ 4 h 198"/>
                <a:gd name="T36" fmla="*/ 707 w 209"/>
                <a:gd name="T37" fmla="*/ 4 h 198"/>
                <a:gd name="T38" fmla="*/ 648 w 209"/>
                <a:gd name="T39" fmla="*/ 4 h 198"/>
                <a:gd name="T40" fmla="*/ 621 w 209"/>
                <a:gd name="T41" fmla="*/ 4 h 198"/>
                <a:gd name="T42" fmla="*/ 555 w 209"/>
                <a:gd name="T43" fmla="*/ 4 h 198"/>
                <a:gd name="T44" fmla="*/ 496 w 209"/>
                <a:gd name="T45" fmla="*/ 4 h 198"/>
                <a:gd name="T46" fmla="*/ 460 w 209"/>
                <a:gd name="T47" fmla="*/ 4 h 198"/>
                <a:gd name="T48" fmla="*/ 396 w 209"/>
                <a:gd name="T49" fmla="*/ 4 h 198"/>
                <a:gd name="T50" fmla="*/ 334 w 209"/>
                <a:gd name="T51" fmla="*/ 4 h 198"/>
                <a:gd name="T52" fmla="*/ 299 w 209"/>
                <a:gd name="T53" fmla="*/ 4 h 198"/>
                <a:gd name="T54" fmla="*/ 299 w 209"/>
                <a:gd name="T55" fmla="*/ 4 h 198"/>
                <a:gd name="T56" fmla="*/ 239 w 209"/>
                <a:gd name="T57" fmla="*/ 4 h 198"/>
                <a:gd name="T58" fmla="*/ 214 w 209"/>
                <a:gd name="T59" fmla="*/ 4 h 198"/>
                <a:gd name="T60" fmla="*/ 109 w 209"/>
                <a:gd name="T61" fmla="*/ 4 h 198"/>
                <a:gd name="T62" fmla="*/ 109 w 209"/>
                <a:gd name="T63" fmla="*/ 4 h 198"/>
                <a:gd name="T64" fmla="*/ 101 w 209"/>
                <a:gd name="T65" fmla="*/ 4 h 198"/>
                <a:gd name="T66" fmla="*/ 3 w 209"/>
                <a:gd name="T67" fmla="*/ 4 h 198"/>
                <a:gd name="T68" fmla="*/ 3 w 209"/>
                <a:gd name="T69" fmla="*/ 4 h 198"/>
                <a:gd name="T70" fmla="*/ 0 w 209"/>
                <a:gd name="T71" fmla="*/ 4 h 198"/>
                <a:gd name="T72" fmla="*/ 84 w 209"/>
                <a:gd name="T73" fmla="*/ 4 h 198"/>
                <a:gd name="T74" fmla="*/ 101 w 209"/>
                <a:gd name="T75" fmla="*/ 4 h 198"/>
                <a:gd name="T76" fmla="*/ 216 w 209"/>
                <a:gd name="T77" fmla="*/ 4 h 198"/>
                <a:gd name="T78" fmla="*/ 257 w 209"/>
                <a:gd name="T79" fmla="*/ 4 h 198"/>
                <a:gd name="T80" fmla="*/ 353 w 209"/>
                <a:gd name="T81" fmla="*/ 4 h 198"/>
                <a:gd name="T82" fmla="*/ 434 w 209"/>
                <a:gd name="T83" fmla="*/ 4 h 198"/>
                <a:gd name="T84" fmla="*/ 542 w 209"/>
                <a:gd name="T85" fmla="*/ 4 h 198"/>
                <a:gd name="T86" fmla="*/ 648 w 209"/>
                <a:gd name="T87" fmla="*/ 4 h 198"/>
                <a:gd name="T88" fmla="*/ 760 w 209"/>
                <a:gd name="T89" fmla="*/ 2 h 198"/>
                <a:gd name="T90" fmla="*/ 906 w 209"/>
                <a:gd name="T91" fmla="*/ 4 h 198"/>
                <a:gd name="T92" fmla="*/ 850 w 209"/>
                <a:gd name="T93" fmla="*/ 4 h 198"/>
                <a:gd name="T94" fmla="*/ 751 w 209"/>
                <a:gd name="T95" fmla="*/ 0 h 198"/>
                <a:gd name="T96" fmla="*/ 621 w 209"/>
                <a:gd name="T97" fmla="*/ 4 h 198"/>
                <a:gd name="T98" fmla="*/ 386 w 209"/>
                <a:gd name="T99" fmla="*/ 4 h 198"/>
                <a:gd name="T100" fmla="*/ 322 w 209"/>
                <a:gd name="T101" fmla="*/ 4 h 198"/>
                <a:gd name="T102" fmla="*/ 84 w 209"/>
                <a:gd name="T103" fmla="*/ 4 h 198"/>
                <a:gd name="T104" fmla="*/ 3 w 209"/>
                <a:gd name="T105" fmla="*/ 4 h 198"/>
                <a:gd name="T106" fmla="*/ 81 w 209"/>
                <a:gd name="T107" fmla="*/ 4 h 1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9"/>
                <a:gd name="T163" fmla="*/ 0 h 198"/>
                <a:gd name="T164" fmla="*/ 209 w 209"/>
                <a:gd name="T165" fmla="*/ 198 h 19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9" h="198">
                  <a:moveTo>
                    <a:pt x="14" y="44"/>
                  </a:moveTo>
                  <a:lnTo>
                    <a:pt x="76" y="48"/>
                  </a:lnTo>
                  <a:lnTo>
                    <a:pt x="108" y="36"/>
                  </a:lnTo>
                  <a:lnTo>
                    <a:pt x="144" y="2"/>
                  </a:lnTo>
                  <a:lnTo>
                    <a:pt x="173" y="45"/>
                  </a:lnTo>
                  <a:lnTo>
                    <a:pt x="177" y="48"/>
                  </a:lnTo>
                  <a:lnTo>
                    <a:pt x="154" y="89"/>
                  </a:lnTo>
                  <a:lnTo>
                    <a:pt x="160" y="96"/>
                  </a:lnTo>
                  <a:lnTo>
                    <a:pt x="178" y="110"/>
                  </a:lnTo>
                  <a:lnTo>
                    <a:pt x="184" y="126"/>
                  </a:lnTo>
                  <a:lnTo>
                    <a:pt x="196" y="147"/>
                  </a:lnTo>
                  <a:lnTo>
                    <a:pt x="203" y="147"/>
                  </a:lnTo>
                  <a:lnTo>
                    <a:pt x="209" y="169"/>
                  </a:lnTo>
                  <a:lnTo>
                    <a:pt x="178" y="169"/>
                  </a:lnTo>
                  <a:lnTo>
                    <a:pt x="172" y="176"/>
                  </a:lnTo>
                  <a:lnTo>
                    <a:pt x="166" y="190"/>
                  </a:lnTo>
                  <a:lnTo>
                    <a:pt x="148" y="190"/>
                  </a:lnTo>
                  <a:lnTo>
                    <a:pt x="136" y="190"/>
                  </a:lnTo>
                  <a:lnTo>
                    <a:pt x="124" y="190"/>
                  </a:lnTo>
                  <a:lnTo>
                    <a:pt x="118" y="198"/>
                  </a:lnTo>
                  <a:lnTo>
                    <a:pt x="106" y="184"/>
                  </a:lnTo>
                  <a:lnTo>
                    <a:pt x="94" y="169"/>
                  </a:lnTo>
                  <a:lnTo>
                    <a:pt x="88" y="176"/>
                  </a:lnTo>
                  <a:lnTo>
                    <a:pt x="76" y="176"/>
                  </a:lnTo>
                  <a:lnTo>
                    <a:pt x="64" y="161"/>
                  </a:lnTo>
                  <a:lnTo>
                    <a:pt x="58" y="161"/>
                  </a:lnTo>
                  <a:lnTo>
                    <a:pt x="58" y="147"/>
                  </a:lnTo>
                  <a:lnTo>
                    <a:pt x="46" y="132"/>
                  </a:lnTo>
                  <a:lnTo>
                    <a:pt x="40" y="126"/>
                  </a:lnTo>
                  <a:lnTo>
                    <a:pt x="22" y="104"/>
                  </a:lnTo>
                  <a:lnTo>
                    <a:pt x="22" y="96"/>
                  </a:lnTo>
                  <a:lnTo>
                    <a:pt x="20" y="91"/>
                  </a:lnTo>
                  <a:lnTo>
                    <a:pt x="3" y="81"/>
                  </a:lnTo>
                  <a:lnTo>
                    <a:pt x="3" y="75"/>
                  </a:lnTo>
                  <a:lnTo>
                    <a:pt x="0" y="71"/>
                  </a:lnTo>
                  <a:lnTo>
                    <a:pt x="15" y="45"/>
                  </a:lnTo>
                  <a:lnTo>
                    <a:pt x="20" y="44"/>
                  </a:lnTo>
                  <a:lnTo>
                    <a:pt x="41" y="44"/>
                  </a:lnTo>
                  <a:lnTo>
                    <a:pt x="50" y="45"/>
                  </a:lnTo>
                  <a:lnTo>
                    <a:pt x="67" y="49"/>
                  </a:lnTo>
                  <a:lnTo>
                    <a:pt x="84" y="44"/>
                  </a:lnTo>
                  <a:lnTo>
                    <a:pt x="104" y="36"/>
                  </a:lnTo>
                  <a:lnTo>
                    <a:pt x="124" y="22"/>
                  </a:lnTo>
                  <a:lnTo>
                    <a:pt x="145" y="2"/>
                  </a:lnTo>
                  <a:lnTo>
                    <a:pt x="172" y="44"/>
                  </a:lnTo>
                  <a:lnTo>
                    <a:pt x="163" y="31"/>
                  </a:lnTo>
                  <a:lnTo>
                    <a:pt x="143" y="0"/>
                  </a:lnTo>
                  <a:lnTo>
                    <a:pt x="118" y="29"/>
                  </a:lnTo>
                  <a:lnTo>
                    <a:pt x="74" y="48"/>
                  </a:lnTo>
                  <a:lnTo>
                    <a:pt x="62" y="49"/>
                  </a:lnTo>
                  <a:lnTo>
                    <a:pt x="15" y="45"/>
                  </a:lnTo>
                  <a:lnTo>
                    <a:pt x="3" y="65"/>
                  </a:lnTo>
                  <a:lnTo>
                    <a:pt x="14" y="44"/>
                  </a:lnTo>
                  <a:close/>
                </a:path>
              </a:pathLst>
            </a:custGeom>
            <a:solidFill>
              <a:srgbClr val="E1E1E1"/>
            </a:solidFill>
            <a:ln w="3175">
              <a:solidFill>
                <a:srgbClr val="000000"/>
              </a:solidFill>
              <a:round/>
              <a:headEnd/>
              <a:tailEnd/>
            </a:ln>
          </p:spPr>
          <p:txBody>
            <a:bodyPr/>
            <a:lstStyle/>
            <a:p>
              <a:endParaRPr lang="en-US"/>
            </a:p>
          </p:txBody>
        </p:sp>
        <p:sp>
          <p:nvSpPr>
            <p:cNvPr id="41427" name="Freeform 4289"/>
            <p:cNvSpPr>
              <a:spLocks/>
            </p:cNvSpPr>
            <p:nvPr/>
          </p:nvSpPr>
          <p:spPr bwMode="auto">
            <a:xfrm>
              <a:off x="1691" y="919"/>
              <a:ext cx="703" cy="418"/>
            </a:xfrm>
            <a:custGeom>
              <a:avLst/>
              <a:gdLst>
                <a:gd name="T0" fmla="*/ 215 w 694"/>
                <a:gd name="T1" fmla="*/ 55729 h 371"/>
                <a:gd name="T2" fmla="*/ 251 w 694"/>
                <a:gd name="T3" fmla="*/ 54559 h 371"/>
                <a:gd name="T4" fmla="*/ 224 w 694"/>
                <a:gd name="T5" fmla="*/ 57948 h 371"/>
                <a:gd name="T6" fmla="*/ 242 w 694"/>
                <a:gd name="T7" fmla="*/ 60212 h 371"/>
                <a:gd name="T8" fmla="*/ 260 w 694"/>
                <a:gd name="T9" fmla="*/ 63706 h 371"/>
                <a:gd name="T10" fmla="*/ 260 w 694"/>
                <a:gd name="T11" fmla="*/ 66070 h 371"/>
                <a:gd name="T12" fmla="*/ 292 w 694"/>
                <a:gd name="T13" fmla="*/ 67073 h 371"/>
                <a:gd name="T14" fmla="*/ 340 w 694"/>
                <a:gd name="T15" fmla="*/ 68220 h 371"/>
                <a:gd name="T16" fmla="*/ 360 w 694"/>
                <a:gd name="T17" fmla="*/ 69443 h 371"/>
                <a:gd name="T18" fmla="*/ 390 w 694"/>
                <a:gd name="T19" fmla="*/ 68220 h 371"/>
                <a:gd name="T20" fmla="*/ 410 w 694"/>
                <a:gd name="T21" fmla="*/ 66070 h 371"/>
                <a:gd name="T22" fmla="*/ 420 w 694"/>
                <a:gd name="T23" fmla="*/ 62555 h 371"/>
                <a:gd name="T24" fmla="*/ 455 w 694"/>
                <a:gd name="T25" fmla="*/ 58913 h 371"/>
                <a:gd name="T26" fmla="*/ 479 w 694"/>
                <a:gd name="T27" fmla="*/ 56948 h 371"/>
                <a:gd name="T28" fmla="*/ 535 w 694"/>
                <a:gd name="T29" fmla="*/ 51393 h 371"/>
                <a:gd name="T30" fmla="*/ 623 w 694"/>
                <a:gd name="T31" fmla="*/ 50185 h 371"/>
                <a:gd name="T32" fmla="*/ 716 w 694"/>
                <a:gd name="T33" fmla="*/ 43555 h 371"/>
                <a:gd name="T34" fmla="*/ 877 w 694"/>
                <a:gd name="T35" fmla="*/ 41094 h 371"/>
                <a:gd name="T36" fmla="*/ 822 w 694"/>
                <a:gd name="T37" fmla="*/ 36473 h 371"/>
                <a:gd name="T38" fmla="*/ 888 w 694"/>
                <a:gd name="T39" fmla="*/ 33165 h 371"/>
                <a:gd name="T40" fmla="*/ 928 w 694"/>
                <a:gd name="T41" fmla="*/ 36473 h 371"/>
                <a:gd name="T42" fmla="*/ 960 w 694"/>
                <a:gd name="T43" fmla="*/ 33165 h 371"/>
                <a:gd name="T44" fmla="*/ 899 w 694"/>
                <a:gd name="T45" fmla="*/ 29600 h 371"/>
                <a:gd name="T46" fmla="*/ 866 w 694"/>
                <a:gd name="T47" fmla="*/ 28381 h 371"/>
                <a:gd name="T48" fmla="*/ 928 w 694"/>
                <a:gd name="T49" fmla="*/ 26257 h 371"/>
                <a:gd name="T50" fmla="*/ 992 w 694"/>
                <a:gd name="T51" fmla="*/ 25124 h 371"/>
                <a:gd name="T52" fmla="*/ 1014 w 694"/>
                <a:gd name="T53" fmla="*/ 21543 h 371"/>
                <a:gd name="T54" fmla="*/ 1003 w 694"/>
                <a:gd name="T55" fmla="*/ 19327 h 371"/>
                <a:gd name="T56" fmla="*/ 1074 w 694"/>
                <a:gd name="T57" fmla="*/ 16971 h 371"/>
                <a:gd name="T58" fmla="*/ 1014 w 694"/>
                <a:gd name="T59" fmla="*/ 13796 h 371"/>
                <a:gd name="T60" fmla="*/ 1106 w 694"/>
                <a:gd name="T61" fmla="*/ 8091 h 371"/>
                <a:gd name="T62" fmla="*/ 1172 w 694"/>
                <a:gd name="T63" fmla="*/ 5753 h 371"/>
                <a:gd name="T64" fmla="*/ 1026 w 694"/>
                <a:gd name="T65" fmla="*/ 4532 h 371"/>
                <a:gd name="T66" fmla="*/ 844 w 694"/>
                <a:gd name="T67" fmla="*/ 4532 h 371"/>
                <a:gd name="T68" fmla="*/ 833 w 694"/>
                <a:gd name="T69" fmla="*/ 1200 h 371"/>
                <a:gd name="T70" fmla="*/ 696 w 694"/>
                <a:gd name="T71" fmla="*/ 1200 h 371"/>
                <a:gd name="T72" fmla="*/ 672 w 694"/>
                <a:gd name="T73" fmla="*/ 2454 h 371"/>
                <a:gd name="T74" fmla="*/ 505 w 694"/>
                <a:gd name="T75" fmla="*/ 3510 h 371"/>
                <a:gd name="T76" fmla="*/ 380 w 694"/>
                <a:gd name="T77" fmla="*/ 4532 h 371"/>
                <a:gd name="T78" fmla="*/ 242 w 694"/>
                <a:gd name="T79" fmla="*/ 5753 h 371"/>
                <a:gd name="T80" fmla="*/ 6 w 694"/>
                <a:gd name="T81" fmla="*/ 12467 h 371"/>
                <a:gd name="T82" fmla="*/ 110 w 694"/>
                <a:gd name="T83" fmla="*/ 14938 h 371"/>
                <a:gd name="T84" fmla="*/ 30 w 694"/>
                <a:gd name="T85" fmla="*/ 16971 h 371"/>
                <a:gd name="T86" fmla="*/ 140 w 694"/>
                <a:gd name="T87" fmla="*/ 18267 h 371"/>
                <a:gd name="T88" fmla="*/ 260 w 694"/>
                <a:gd name="T89" fmla="*/ 24070 h 371"/>
                <a:gd name="T90" fmla="*/ 242 w 694"/>
                <a:gd name="T91" fmla="*/ 30811 h 371"/>
                <a:gd name="T92" fmla="*/ 304 w 694"/>
                <a:gd name="T93" fmla="*/ 30811 h 371"/>
                <a:gd name="T94" fmla="*/ 304 w 694"/>
                <a:gd name="T95" fmla="*/ 33165 h 371"/>
                <a:gd name="T96" fmla="*/ 251 w 694"/>
                <a:gd name="T97" fmla="*/ 34426 h 371"/>
                <a:gd name="T98" fmla="*/ 316 w 694"/>
                <a:gd name="T99" fmla="*/ 39921 h 371"/>
                <a:gd name="T100" fmla="*/ 280 w 694"/>
                <a:gd name="T101" fmla="*/ 42312 h 371"/>
                <a:gd name="T102" fmla="*/ 233 w 694"/>
                <a:gd name="T103" fmla="*/ 43555 h 371"/>
                <a:gd name="T104" fmla="*/ 280 w 694"/>
                <a:gd name="T105" fmla="*/ 44542 h 371"/>
                <a:gd name="T106" fmla="*/ 280 w 694"/>
                <a:gd name="T107" fmla="*/ 46895 h 371"/>
                <a:gd name="T108" fmla="*/ 224 w 694"/>
                <a:gd name="T109" fmla="*/ 48105 h 371"/>
                <a:gd name="T110" fmla="*/ 203 w 694"/>
                <a:gd name="T111" fmla="*/ 50185 h 371"/>
                <a:gd name="T112" fmla="*/ 260 w 694"/>
                <a:gd name="T113" fmla="*/ 51393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4"/>
                <a:gd name="T172" fmla="*/ 0 h 371"/>
                <a:gd name="T173" fmla="*/ 694 w 694"/>
                <a:gd name="T174" fmla="*/ 371 h 3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0033CC"/>
            </a:solidFill>
            <a:ln w="9525">
              <a:solidFill>
                <a:srgbClr val="000000"/>
              </a:solidFill>
              <a:round/>
              <a:headEnd/>
              <a:tailEnd/>
            </a:ln>
          </p:spPr>
          <p:txBody>
            <a:bodyPr/>
            <a:lstStyle/>
            <a:p>
              <a:endParaRPr lang="en-US"/>
            </a:p>
          </p:txBody>
        </p:sp>
      </p:grpSp>
    </p:spTree>
    <p:extLst>
      <p:ext uri="{BB962C8B-B14F-4D97-AF65-F5344CB8AC3E}">
        <p14:creationId xmlns:p14="http://schemas.microsoft.com/office/powerpoint/2010/main" val="247258904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smtClean="0"/>
              <a:t>Hague Union in 2015</a:t>
            </a:r>
            <a:endParaRPr lang="en-US" altLang="en-US" sz="1800" smtClean="0"/>
          </a:p>
        </p:txBody>
      </p:sp>
      <p:sp>
        <p:nvSpPr>
          <p:cNvPr id="41987" name="Rectangle 1971"/>
          <p:cNvSpPr>
            <a:spLocks noGrp="1" noChangeArrowheads="1"/>
          </p:cNvSpPr>
          <p:nvPr>
            <p:ph type="body" idx="1"/>
          </p:nvPr>
        </p:nvSpPr>
        <p:spPr>
          <a:xfrm>
            <a:off x="2843213" y="5734050"/>
            <a:ext cx="4465637" cy="936625"/>
          </a:xfrm>
        </p:spPr>
        <p:txBody>
          <a:bodyPr/>
          <a:lstStyle/>
          <a:p>
            <a:pPr marL="0" indent="0">
              <a:spcBef>
                <a:spcPct val="0"/>
              </a:spcBef>
              <a:buFontTx/>
              <a:buNone/>
              <a:tabLst>
                <a:tab pos="2857500" algn="l"/>
              </a:tabLst>
            </a:pPr>
            <a:r>
              <a:rPr lang="en-US" altLang="en-US" sz="1500" b="1" smtClean="0">
                <a:solidFill>
                  <a:srgbClr val="0033CC"/>
                </a:solidFill>
              </a:rPr>
              <a:t>49 Geneva Act (1999) </a:t>
            </a:r>
            <a:r>
              <a:rPr lang="en-US" altLang="en-US" sz="1200" b="1" smtClean="0">
                <a:solidFill>
                  <a:srgbClr val="0033CC"/>
                </a:solidFill>
              </a:rPr>
              <a:t>(including EU and OAPI)</a:t>
            </a:r>
            <a:r>
              <a:rPr lang="en-US" altLang="en-US" sz="1500" b="1" smtClean="0">
                <a:solidFill>
                  <a:srgbClr val="0033CC"/>
                </a:solidFill>
              </a:rPr>
              <a:t> </a:t>
            </a:r>
          </a:p>
          <a:p>
            <a:pPr marL="0" indent="0">
              <a:spcBef>
                <a:spcPct val="0"/>
              </a:spcBef>
              <a:buFontTx/>
              <a:buNone/>
              <a:tabLst>
                <a:tab pos="2857500" algn="l"/>
              </a:tabLst>
            </a:pPr>
            <a:r>
              <a:rPr lang="en-US" altLang="en-US" sz="1500" b="1" smtClean="0">
                <a:solidFill>
                  <a:srgbClr val="CC0000"/>
                </a:solidFill>
              </a:rPr>
              <a:t>15 Hague Act (1960)</a:t>
            </a:r>
            <a:br>
              <a:rPr lang="en-US" altLang="en-US" sz="1500" b="1" smtClean="0">
                <a:solidFill>
                  <a:srgbClr val="CC0000"/>
                </a:solidFill>
              </a:rPr>
            </a:br>
            <a:endParaRPr lang="en-US" altLang="en-US" sz="800" b="1" smtClean="0">
              <a:solidFill>
                <a:srgbClr val="CC0000"/>
              </a:solidFill>
            </a:endParaRPr>
          </a:p>
          <a:p>
            <a:pPr marL="0" indent="0">
              <a:spcBef>
                <a:spcPct val="0"/>
              </a:spcBef>
              <a:buFontTx/>
              <a:buNone/>
              <a:tabLst>
                <a:tab pos="2857500" algn="l"/>
              </a:tabLst>
            </a:pPr>
            <a:r>
              <a:rPr lang="fr-CH" altLang="en-US" sz="1500" b="1" smtClean="0"/>
              <a:t>64 Contracting Parties</a:t>
            </a:r>
            <a:endParaRPr lang="en-US" altLang="en-US" sz="1500" b="1" smtClean="0"/>
          </a:p>
        </p:txBody>
      </p:sp>
      <p:sp>
        <p:nvSpPr>
          <p:cNvPr id="41988" name="Line 1972"/>
          <p:cNvSpPr>
            <a:spLocks noChangeShapeType="1"/>
          </p:cNvSpPr>
          <p:nvPr/>
        </p:nvSpPr>
        <p:spPr bwMode="auto">
          <a:xfrm>
            <a:off x="2914650" y="6308725"/>
            <a:ext cx="37449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nvGrpSpPr>
          <p:cNvPr id="41989" name="Group 5681"/>
          <p:cNvGrpSpPr>
            <a:grpSpLocks/>
          </p:cNvGrpSpPr>
          <p:nvPr/>
        </p:nvGrpSpPr>
        <p:grpSpPr bwMode="auto">
          <a:xfrm>
            <a:off x="179388" y="1458913"/>
            <a:ext cx="8785225" cy="4654550"/>
            <a:chOff x="113" y="919"/>
            <a:chExt cx="5534" cy="2932"/>
          </a:xfrm>
        </p:grpSpPr>
        <p:sp>
          <p:nvSpPr>
            <p:cNvPr id="41990" name="Freeform 5219"/>
            <p:cNvSpPr>
              <a:spLocks/>
            </p:cNvSpPr>
            <p:nvPr/>
          </p:nvSpPr>
          <p:spPr bwMode="auto">
            <a:xfrm>
              <a:off x="1488" y="3804"/>
              <a:ext cx="65" cy="47"/>
            </a:xfrm>
            <a:custGeom>
              <a:avLst/>
              <a:gdLst>
                <a:gd name="T0" fmla="*/ 37 w 59"/>
                <a:gd name="T1" fmla="*/ 413 h 38"/>
                <a:gd name="T2" fmla="*/ 0 w 59"/>
                <a:gd name="T3" fmla="*/ 0 h 38"/>
                <a:gd name="T4" fmla="*/ 45 w 59"/>
                <a:gd name="T5" fmla="*/ 1135 h 38"/>
                <a:gd name="T6" fmla="*/ 102 w 59"/>
                <a:gd name="T7" fmla="*/ 2151 h 38"/>
                <a:gd name="T8" fmla="*/ 238 w 59"/>
                <a:gd name="T9" fmla="*/ 2151 h 38"/>
                <a:gd name="T10" fmla="*/ 371 w 59"/>
                <a:gd name="T11" fmla="*/ 2151 h 38"/>
                <a:gd name="T12" fmla="*/ 358 w 59"/>
                <a:gd name="T13" fmla="*/ 1885 h 38"/>
                <a:gd name="T14" fmla="*/ 165 w 59"/>
                <a:gd name="T15" fmla="*/ 1404 h 38"/>
                <a:gd name="T16" fmla="*/ 37 w 59"/>
                <a:gd name="T17" fmla="*/ 413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38"/>
                <a:gd name="T29" fmla="*/ 59 w 59"/>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38">
                  <a:moveTo>
                    <a:pt x="5" y="7"/>
                  </a:moveTo>
                  <a:lnTo>
                    <a:pt x="0" y="0"/>
                  </a:lnTo>
                  <a:lnTo>
                    <a:pt x="7" y="19"/>
                  </a:lnTo>
                  <a:lnTo>
                    <a:pt x="16" y="38"/>
                  </a:lnTo>
                  <a:lnTo>
                    <a:pt x="38" y="38"/>
                  </a:lnTo>
                  <a:lnTo>
                    <a:pt x="59" y="38"/>
                  </a:lnTo>
                  <a:lnTo>
                    <a:pt x="57" y="33"/>
                  </a:lnTo>
                  <a:lnTo>
                    <a:pt x="26" y="24"/>
                  </a:lnTo>
                  <a:lnTo>
                    <a:pt x="5" y="7"/>
                  </a:lnTo>
                  <a:close/>
                </a:path>
              </a:pathLst>
            </a:custGeom>
            <a:solidFill>
              <a:srgbClr val="E1E1E1"/>
            </a:solidFill>
            <a:ln w="3175">
              <a:solidFill>
                <a:srgbClr val="000000"/>
              </a:solidFill>
              <a:round/>
              <a:headEnd/>
              <a:tailEnd/>
            </a:ln>
          </p:spPr>
          <p:txBody>
            <a:bodyPr/>
            <a:lstStyle/>
            <a:p>
              <a:endParaRPr lang="en-US"/>
            </a:p>
          </p:txBody>
        </p:sp>
        <p:sp>
          <p:nvSpPr>
            <p:cNvPr id="41991" name="Freeform 5220"/>
            <p:cNvSpPr>
              <a:spLocks/>
            </p:cNvSpPr>
            <p:nvPr/>
          </p:nvSpPr>
          <p:spPr bwMode="auto">
            <a:xfrm>
              <a:off x="1452" y="3802"/>
              <a:ext cx="53" cy="49"/>
            </a:xfrm>
            <a:custGeom>
              <a:avLst/>
              <a:gdLst>
                <a:gd name="T0" fmla="*/ 300 w 47"/>
                <a:gd name="T1" fmla="*/ 2 h 40"/>
                <a:gd name="T2" fmla="*/ 370 w 47"/>
                <a:gd name="T3" fmla="*/ 1007 h 40"/>
                <a:gd name="T4" fmla="*/ 469 w 47"/>
                <a:gd name="T5" fmla="*/ 1910 h 40"/>
                <a:gd name="T6" fmla="*/ 417 w 47"/>
                <a:gd name="T7" fmla="*/ 1910 h 40"/>
                <a:gd name="T8" fmla="*/ 366 w 47"/>
                <a:gd name="T9" fmla="*/ 1910 h 40"/>
                <a:gd name="T10" fmla="*/ 180 w 47"/>
                <a:gd name="T11" fmla="*/ 1730 h 40"/>
                <a:gd name="T12" fmla="*/ 141 w 47"/>
                <a:gd name="T13" fmla="*/ 1730 h 40"/>
                <a:gd name="T14" fmla="*/ 0 w 47"/>
                <a:gd name="T15" fmla="*/ 1683 h 40"/>
                <a:gd name="T16" fmla="*/ 3 w 47"/>
                <a:gd name="T17" fmla="*/ 1683 h 40"/>
                <a:gd name="T18" fmla="*/ 125 w 47"/>
                <a:gd name="T19" fmla="*/ 1559 h 40"/>
                <a:gd name="T20" fmla="*/ 160 w 47"/>
                <a:gd name="T21" fmla="*/ 1683 h 40"/>
                <a:gd name="T22" fmla="*/ 203 w 47"/>
                <a:gd name="T23" fmla="*/ 1683 h 40"/>
                <a:gd name="T24" fmla="*/ 125 w 47"/>
                <a:gd name="T25" fmla="*/ 1412 h 40"/>
                <a:gd name="T26" fmla="*/ 229 w 47"/>
                <a:gd name="T27" fmla="*/ 1559 h 40"/>
                <a:gd name="T28" fmla="*/ 257 w 47"/>
                <a:gd name="T29" fmla="*/ 1559 h 40"/>
                <a:gd name="T30" fmla="*/ 366 w 47"/>
                <a:gd name="T31" fmla="*/ 1683 h 40"/>
                <a:gd name="T32" fmla="*/ 370 w 47"/>
                <a:gd name="T33" fmla="*/ 1683 h 40"/>
                <a:gd name="T34" fmla="*/ 180 w 47"/>
                <a:gd name="T35" fmla="*/ 1068 h 40"/>
                <a:gd name="T36" fmla="*/ 257 w 47"/>
                <a:gd name="T37" fmla="*/ 811 h 40"/>
                <a:gd name="T38" fmla="*/ 141 w 47"/>
                <a:gd name="T39" fmla="*/ 811 h 40"/>
                <a:gd name="T40" fmla="*/ 125 w 47"/>
                <a:gd name="T41" fmla="*/ 196 h 40"/>
                <a:gd name="T42" fmla="*/ 160 w 47"/>
                <a:gd name="T43" fmla="*/ 0 h 40"/>
                <a:gd name="T44" fmla="*/ 300 w 47"/>
                <a:gd name="T45" fmla="*/ 2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40"/>
                <a:gd name="T71" fmla="*/ 47 w 47"/>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40">
                  <a:moveTo>
                    <a:pt x="31" y="2"/>
                  </a:moveTo>
                  <a:lnTo>
                    <a:pt x="38" y="21"/>
                  </a:lnTo>
                  <a:lnTo>
                    <a:pt x="47" y="40"/>
                  </a:lnTo>
                  <a:lnTo>
                    <a:pt x="43" y="40"/>
                  </a:lnTo>
                  <a:lnTo>
                    <a:pt x="36" y="40"/>
                  </a:lnTo>
                  <a:lnTo>
                    <a:pt x="19" y="37"/>
                  </a:lnTo>
                  <a:lnTo>
                    <a:pt x="14" y="37"/>
                  </a:lnTo>
                  <a:lnTo>
                    <a:pt x="0" y="35"/>
                  </a:lnTo>
                  <a:lnTo>
                    <a:pt x="3" y="35"/>
                  </a:lnTo>
                  <a:lnTo>
                    <a:pt x="12" y="33"/>
                  </a:lnTo>
                  <a:lnTo>
                    <a:pt x="17" y="35"/>
                  </a:lnTo>
                  <a:lnTo>
                    <a:pt x="21" y="35"/>
                  </a:lnTo>
                  <a:lnTo>
                    <a:pt x="12" y="30"/>
                  </a:lnTo>
                  <a:lnTo>
                    <a:pt x="24" y="33"/>
                  </a:lnTo>
                  <a:lnTo>
                    <a:pt x="26" y="33"/>
                  </a:lnTo>
                  <a:lnTo>
                    <a:pt x="36" y="35"/>
                  </a:lnTo>
                  <a:lnTo>
                    <a:pt x="38" y="35"/>
                  </a:lnTo>
                  <a:lnTo>
                    <a:pt x="19" y="23"/>
                  </a:lnTo>
                  <a:lnTo>
                    <a:pt x="26" y="16"/>
                  </a:lnTo>
                  <a:lnTo>
                    <a:pt x="14" y="16"/>
                  </a:lnTo>
                  <a:lnTo>
                    <a:pt x="12" y="4"/>
                  </a:lnTo>
                  <a:lnTo>
                    <a:pt x="17" y="0"/>
                  </a:lnTo>
                  <a:lnTo>
                    <a:pt x="31" y="2"/>
                  </a:lnTo>
                  <a:close/>
                </a:path>
              </a:pathLst>
            </a:custGeom>
            <a:solidFill>
              <a:srgbClr val="E1E1E1"/>
            </a:solidFill>
            <a:ln w="3175">
              <a:solidFill>
                <a:srgbClr val="000000"/>
              </a:solidFill>
              <a:round/>
              <a:headEnd/>
              <a:tailEnd/>
            </a:ln>
          </p:spPr>
          <p:txBody>
            <a:bodyPr/>
            <a:lstStyle/>
            <a:p>
              <a:endParaRPr lang="en-US"/>
            </a:p>
          </p:txBody>
        </p:sp>
        <p:sp>
          <p:nvSpPr>
            <p:cNvPr id="41992" name="Freeform 5221"/>
            <p:cNvSpPr>
              <a:spLocks/>
            </p:cNvSpPr>
            <p:nvPr/>
          </p:nvSpPr>
          <p:spPr bwMode="auto">
            <a:xfrm>
              <a:off x="1294" y="3034"/>
              <a:ext cx="194" cy="796"/>
            </a:xfrm>
            <a:custGeom>
              <a:avLst/>
              <a:gdLst>
                <a:gd name="T0" fmla="*/ 151 w 173"/>
                <a:gd name="T1" fmla="*/ 14744 h 643"/>
                <a:gd name="T2" fmla="*/ 169 w 173"/>
                <a:gd name="T3" fmla="*/ 17243 h 643"/>
                <a:gd name="T4" fmla="*/ 123 w 173"/>
                <a:gd name="T5" fmla="*/ 19938 h 643"/>
                <a:gd name="T6" fmla="*/ 195 w 173"/>
                <a:gd name="T7" fmla="*/ 22111 h 643"/>
                <a:gd name="T8" fmla="*/ 290 w 173"/>
                <a:gd name="T9" fmla="*/ 24805 h 643"/>
                <a:gd name="T10" fmla="*/ 396 w 173"/>
                <a:gd name="T11" fmla="*/ 24805 h 643"/>
                <a:gd name="T12" fmla="*/ 458 w 173"/>
                <a:gd name="T13" fmla="*/ 25498 h 643"/>
                <a:gd name="T14" fmla="*/ 458 w 173"/>
                <a:gd name="T15" fmla="*/ 26341 h 643"/>
                <a:gd name="T16" fmla="*/ 549 w 173"/>
                <a:gd name="T17" fmla="*/ 27860 h 643"/>
                <a:gd name="T18" fmla="*/ 518 w 173"/>
                <a:gd name="T19" fmla="*/ 28636 h 643"/>
                <a:gd name="T20" fmla="*/ 518 w 173"/>
                <a:gd name="T21" fmla="*/ 29550 h 643"/>
                <a:gd name="T22" fmla="*/ 490 w 173"/>
                <a:gd name="T23" fmla="*/ 29619 h 643"/>
                <a:gd name="T24" fmla="*/ 425 w 173"/>
                <a:gd name="T25" fmla="*/ 29176 h 643"/>
                <a:gd name="T26" fmla="*/ 338 w 173"/>
                <a:gd name="T27" fmla="*/ 30044 h 643"/>
                <a:gd name="T28" fmla="*/ 549 w 173"/>
                <a:gd name="T29" fmla="*/ 30580 h 643"/>
                <a:gd name="T30" fmla="*/ 490 w 173"/>
                <a:gd name="T31" fmla="*/ 30991 h 643"/>
                <a:gd name="T32" fmla="*/ 652 w 173"/>
                <a:gd name="T33" fmla="*/ 31301 h 643"/>
                <a:gd name="T34" fmla="*/ 518 w 173"/>
                <a:gd name="T35" fmla="*/ 31365 h 643"/>
                <a:gd name="T36" fmla="*/ 652 w 173"/>
                <a:gd name="T37" fmla="*/ 32975 h 643"/>
                <a:gd name="T38" fmla="*/ 731 w 173"/>
                <a:gd name="T39" fmla="*/ 33708 h 643"/>
                <a:gd name="T40" fmla="*/ 847 w 173"/>
                <a:gd name="T41" fmla="*/ 34697 h 643"/>
                <a:gd name="T42" fmla="*/ 903 w 173"/>
                <a:gd name="T43" fmla="*/ 35127 h 643"/>
                <a:gd name="T44" fmla="*/ 966 w 173"/>
                <a:gd name="T45" fmla="*/ 35981 h 643"/>
                <a:gd name="T46" fmla="*/ 1036 w 173"/>
                <a:gd name="T47" fmla="*/ 36440 h 643"/>
                <a:gd name="T48" fmla="*/ 1297 w 173"/>
                <a:gd name="T49" fmla="*/ 35920 h 643"/>
                <a:gd name="T50" fmla="*/ 1313 w 173"/>
                <a:gd name="T51" fmla="*/ 35320 h 643"/>
                <a:gd name="T52" fmla="*/ 920 w 173"/>
                <a:gd name="T53" fmla="*/ 33983 h 643"/>
                <a:gd name="T54" fmla="*/ 812 w 173"/>
                <a:gd name="T55" fmla="*/ 31943 h 643"/>
                <a:gd name="T56" fmla="*/ 755 w 173"/>
                <a:gd name="T57" fmla="*/ 28803 h 643"/>
                <a:gd name="T58" fmla="*/ 755 w 173"/>
                <a:gd name="T59" fmla="*/ 27860 h 643"/>
                <a:gd name="T60" fmla="*/ 518 w 173"/>
                <a:gd name="T61" fmla="*/ 25803 h 643"/>
                <a:gd name="T62" fmla="*/ 444 w 173"/>
                <a:gd name="T63" fmla="*/ 22523 h 643"/>
                <a:gd name="T64" fmla="*/ 425 w 173"/>
                <a:gd name="T65" fmla="*/ 20437 h 643"/>
                <a:gd name="T66" fmla="*/ 425 w 173"/>
                <a:gd name="T67" fmla="*/ 18270 h 643"/>
                <a:gd name="T68" fmla="*/ 338 w 173"/>
                <a:gd name="T69" fmla="*/ 15446 h 643"/>
                <a:gd name="T70" fmla="*/ 315 w 173"/>
                <a:gd name="T71" fmla="*/ 13185 h 643"/>
                <a:gd name="T72" fmla="*/ 338 w 173"/>
                <a:gd name="T73" fmla="*/ 10916 h 643"/>
                <a:gd name="T74" fmla="*/ 396 w 173"/>
                <a:gd name="T75" fmla="*/ 9187 h 643"/>
                <a:gd name="T76" fmla="*/ 518 w 173"/>
                <a:gd name="T77" fmla="*/ 6684 h 643"/>
                <a:gd name="T78" fmla="*/ 425 w 173"/>
                <a:gd name="T79" fmla="*/ 5337 h 643"/>
                <a:gd name="T80" fmla="*/ 259 w 173"/>
                <a:gd name="T81" fmla="*/ 2582 h 643"/>
                <a:gd name="T82" fmla="*/ 151 w 173"/>
                <a:gd name="T83" fmla="*/ 600 h 643"/>
                <a:gd name="T84" fmla="*/ 3 w 173"/>
                <a:gd name="T85" fmla="*/ 806 h 643"/>
                <a:gd name="T86" fmla="*/ 61 w 173"/>
                <a:gd name="T87" fmla="*/ 3591 h 643"/>
                <a:gd name="T88" fmla="*/ 61 w 173"/>
                <a:gd name="T89" fmla="*/ 6284 h 643"/>
                <a:gd name="T90" fmla="*/ 85 w 173"/>
                <a:gd name="T91" fmla="*/ 10125 h 643"/>
                <a:gd name="T92" fmla="*/ 107 w 173"/>
                <a:gd name="T93" fmla="*/ 13185 h 6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3"/>
                <a:gd name="T142" fmla="*/ 0 h 643"/>
                <a:gd name="T143" fmla="*/ 173 w 173"/>
                <a:gd name="T144" fmla="*/ 643 h 6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3" h="643">
                  <a:moveTo>
                    <a:pt x="12" y="229"/>
                  </a:moveTo>
                  <a:lnTo>
                    <a:pt x="14" y="241"/>
                  </a:lnTo>
                  <a:lnTo>
                    <a:pt x="17" y="255"/>
                  </a:lnTo>
                  <a:lnTo>
                    <a:pt x="19" y="270"/>
                  </a:lnTo>
                  <a:lnTo>
                    <a:pt x="22" y="281"/>
                  </a:lnTo>
                  <a:lnTo>
                    <a:pt x="19" y="298"/>
                  </a:lnTo>
                  <a:lnTo>
                    <a:pt x="17" y="315"/>
                  </a:lnTo>
                  <a:lnTo>
                    <a:pt x="14" y="329"/>
                  </a:lnTo>
                  <a:lnTo>
                    <a:pt x="14" y="345"/>
                  </a:lnTo>
                  <a:lnTo>
                    <a:pt x="12" y="352"/>
                  </a:lnTo>
                  <a:lnTo>
                    <a:pt x="14" y="367"/>
                  </a:lnTo>
                  <a:lnTo>
                    <a:pt x="22" y="383"/>
                  </a:lnTo>
                  <a:lnTo>
                    <a:pt x="24" y="400"/>
                  </a:lnTo>
                  <a:lnTo>
                    <a:pt x="24" y="416"/>
                  </a:lnTo>
                  <a:lnTo>
                    <a:pt x="33" y="430"/>
                  </a:lnTo>
                  <a:lnTo>
                    <a:pt x="33" y="433"/>
                  </a:lnTo>
                  <a:lnTo>
                    <a:pt x="38" y="430"/>
                  </a:lnTo>
                  <a:lnTo>
                    <a:pt x="45" y="430"/>
                  </a:lnTo>
                  <a:lnTo>
                    <a:pt x="50" y="428"/>
                  </a:lnTo>
                  <a:lnTo>
                    <a:pt x="48" y="437"/>
                  </a:lnTo>
                  <a:lnTo>
                    <a:pt x="52" y="442"/>
                  </a:lnTo>
                  <a:lnTo>
                    <a:pt x="50" y="440"/>
                  </a:lnTo>
                  <a:lnTo>
                    <a:pt x="50" y="447"/>
                  </a:lnTo>
                  <a:lnTo>
                    <a:pt x="52" y="456"/>
                  </a:lnTo>
                  <a:lnTo>
                    <a:pt x="55" y="466"/>
                  </a:lnTo>
                  <a:lnTo>
                    <a:pt x="55" y="475"/>
                  </a:lnTo>
                  <a:lnTo>
                    <a:pt x="62" y="482"/>
                  </a:lnTo>
                  <a:lnTo>
                    <a:pt x="59" y="492"/>
                  </a:lnTo>
                  <a:lnTo>
                    <a:pt x="62" y="497"/>
                  </a:lnTo>
                  <a:lnTo>
                    <a:pt x="59" y="497"/>
                  </a:lnTo>
                  <a:lnTo>
                    <a:pt x="59" y="501"/>
                  </a:lnTo>
                  <a:lnTo>
                    <a:pt x="59" y="511"/>
                  </a:lnTo>
                  <a:lnTo>
                    <a:pt x="62" y="511"/>
                  </a:lnTo>
                  <a:lnTo>
                    <a:pt x="57" y="518"/>
                  </a:lnTo>
                  <a:lnTo>
                    <a:pt x="55" y="513"/>
                  </a:lnTo>
                  <a:lnTo>
                    <a:pt x="50" y="511"/>
                  </a:lnTo>
                  <a:lnTo>
                    <a:pt x="50" y="506"/>
                  </a:lnTo>
                  <a:lnTo>
                    <a:pt x="48" y="506"/>
                  </a:lnTo>
                  <a:lnTo>
                    <a:pt x="43" y="506"/>
                  </a:lnTo>
                  <a:lnTo>
                    <a:pt x="36" y="523"/>
                  </a:lnTo>
                  <a:lnTo>
                    <a:pt x="38" y="520"/>
                  </a:lnTo>
                  <a:lnTo>
                    <a:pt x="43" y="518"/>
                  </a:lnTo>
                  <a:lnTo>
                    <a:pt x="52" y="523"/>
                  </a:lnTo>
                  <a:lnTo>
                    <a:pt x="62" y="530"/>
                  </a:lnTo>
                  <a:lnTo>
                    <a:pt x="59" y="532"/>
                  </a:lnTo>
                  <a:lnTo>
                    <a:pt x="62" y="534"/>
                  </a:lnTo>
                  <a:lnTo>
                    <a:pt x="55" y="537"/>
                  </a:lnTo>
                  <a:lnTo>
                    <a:pt x="69" y="537"/>
                  </a:lnTo>
                  <a:lnTo>
                    <a:pt x="74" y="542"/>
                  </a:lnTo>
                  <a:lnTo>
                    <a:pt x="74" y="546"/>
                  </a:lnTo>
                  <a:lnTo>
                    <a:pt x="64" y="544"/>
                  </a:lnTo>
                  <a:lnTo>
                    <a:pt x="59" y="544"/>
                  </a:lnTo>
                  <a:lnTo>
                    <a:pt x="66" y="553"/>
                  </a:lnTo>
                  <a:lnTo>
                    <a:pt x="74" y="565"/>
                  </a:lnTo>
                  <a:lnTo>
                    <a:pt x="74" y="572"/>
                  </a:lnTo>
                  <a:lnTo>
                    <a:pt x="78" y="579"/>
                  </a:lnTo>
                  <a:lnTo>
                    <a:pt x="74" y="582"/>
                  </a:lnTo>
                  <a:lnTo>
                    <a:pt x="83" y="584"/>
                  </a:lnTo>
                  <a:lnTo>
                    <a:pt x="88" y="594"/>
                  </a:lnTo>
                  <a:lnTo>
                    <a:pt x="85" y="596"/>
                  </a:lnTo>
                  <a:lnTo>
                    <a:pt x="95" y="601"/>
                  </a:lnTo>
                  <a:lnTo>
                    <a:pt x="97" y="605"/>
                  </a:lnTo>
                  <a:lnTo>
                    <a:pt x="95" y="603"/>
                  </a:lnTo>
                  <a:lnTo>
                    <a:pt x="102" y="608"/>
                  </a:lnTo>
                  <a:lnTo>
                    <a:pt x="102" y="615"/>
                  </a:lnTo>
                  <a:lnTo>
                    <a:pt x="107" y="622"/>
                  </a:lnTo>
                  <a:lnTo>
                    <a:pt x="109" y="624"/>
                  </a:lnTo>
                  <a:lnTo>
                    <a:pt x="118" y="629"/>
                  </a:lnTo>
                  <a:lnTo>
                    <a:pt x="118" y="631"/>
                  </a:lnTo>
                  <a:lnTo>
                    <a:pt x="126" y="636"/>
                  </a:lnTo>
                  <a:lnTo>
                    <a:pt x="145" y="643"/>
                  </a:lnTo>
                  <a:lnTo>
                    <a:pt x="147" y="622"/>
                  </a:lnTo>
                  <a:lnTo>
                    <a:pt x="159" y="617"/>
                  </a:lnTo>
                  <a:lnTo>
                    <a:pt x="173" y="617"/>
                  </a:lnTo>
                  <a:lnTo>
                    <a:pt x="149" y="612"/>
                  </a:lnTo>
                  <a:lnTo>
                    <a:pt x="121" y="608"/>
                  </a:lnTo>
                  <a:lnTo>
                    <a:pt x="114" y="601"/>
                  </a:lnTo>
                  <a:lnTo>
                    <a:pt x="104" y="589"/>
                  </a:lnTo>
                  <a:lnTo>
                    <a:pt x="97" y="589"/>
                  </a:lnTo>
                  <a:lnTo>
                    <a:pt x="83" y="565"/>
                  </a:lnTo>
                  <a:lnTo>
                    <a:pt x="92" y="553"/>
                  </a:lnTo>
                  <a:lnTo>
                    <a:pt x="90" y="530"/>
                  </a:lnTo>
                  <a:lnTo>
                    <a:pt x="85" y="511"/>
                  </a:lnTo>
                  <a:lnTo>
                    <a:pt x="85" y="499"/>
                  </a:lnTo>
                  <a:lnTo>
                    <a:pt x="83" y="489"/>
                  </a:lnTo>
                  <a:lnTo>
                    <a:pt x="76" y="487"/>
                  </a:lnTo>
                  <a:lnTo>
                    <a:pt x="85" y="482"/>
                  </a:lnTo>
                  <a:lnTo>
                    <a:pt x="74" y="475"/>
                  </a:lnTo>
                  <a:lnTo>
                    <a:pt x="66" y="456"/>
                  </a:lnTo>
                  <a:lnTo>
                    <a:pt x="59" y="447"/>
                  </a:lnTo>
                  <a:lnTo>
                    <a:pt x="59" y="433"/>
                  </a:lnTo>
                  <a:lnTo>
                    <a:pt x="52" y="409"/>
                  </a:lnTo>
                  <a:lnTo>
                    <a:pt x="50" y="390"/>
                  </a:lnTo>
                  <a:lnTo>
                    <a:pt x="55" y="381"/>
                  </a:lnTo>
                  <a:lnTo>
                    <a:pt x="52" y="369"/>
                  </a:lnTo>
                  <a:lnTo>
                    <a:pt x="48" y="355"/>
                  </a:lnTo>
                  <a:lnTo>
                    <a:pt x="43" y="341"/>
                  </a:lnTo>
                  <a:lnTo>
                    <a:pt x="50" y="329"/>
                  </a:lnTo>
                  <a:lnTo>
                    <a:pt x="48" y="317"/>
                  </a:lnTo>
                  <a:lnTo>
                    <a:pt x="50" y="293"/>
                  </a:lnTo>
                  <a:lnTo>
                    <a:pt x="48" y="281"/>
                  </a:lnTo>
                  <a:lnTo>
                    <a:pt x="38" y="267"/>
                  </a:lnTo>
                  <a:lnTo>
                    <a:pt x="31" y="253"/>
                  </a:lnTo>
                  <a:lnTo>
                    <a:pt x="31" y="241"/>
                  </a:lnTo>
                  <a:lnTo>
                    <a:pt x="36" y="229"/>
                  </a:lnTo>
                  <a:lnTo>
                    <a:pt x="33" y="218"/>
                  </a:lnTo>
                  <a:lnTo>
                    <a:pt x="33" y="206"/>
                  </a:lnTo>
                  <a:lnTo>
                    <a:pt x="38" y="189"/>
                  </a:lnTo>
                  <a:lnTo>
                    <a:pt x="48" y="173"/>
                  </a:lnTo>
                  <a:lnTo>
                    <a:pt x="50" y="168"/>
                  </a:lnTo>
                  <a:lnTo>
                    <a:pt x="45" y="159"/>
                  </a:lnTo>
                  <a:lnTo>
                    <a:pt x="43" y="133"/>
                  </a:lnTo>
                  <a:lnTo>
                    <a:pt x="45" y="123"/>
                  </a:lnTo>
                  <a:lnTo>
                    <a:pt x="59" y="116"/>
                  </a:lnTo>
                  <a:lnTo>
                    <a:pt x="62" y="99"/>
                  </a:lnTo>
                  <a:lnTo>
                    <a:pt x="59" y="97"/>
                  </a:lnTo>
                  <a:lnTo>
                    <a:pt x="48" y="92"/>
                  </a:lnTo>
                  <a:lnTo>
                    <a:pt x="40" y="78"/>
                  </a:lnTo>
                  <a:lnTo>
                    <a:pt x="33" y="62"/>
                  </a:lnTo>
                  <a:lnTo>
                    <a:pt x="29" y="45"/>
                  </a:lnTo>
                  <a:lnTo>
                    <a:pt x="31" y="33"/>
                  </a:lnTo>
                  <a:lnTo>
                    <a:pt x="22" y="21"/>
                  </a:lnTo>
                  <a:lnTo>
                    <a:pt x="17" y="10"/>
                  </a:lnTo>
                  <a:lnTo>
                    <a:pt x="12" y="0"/>
                  </a:lnTo>
                  <a:lnTo>
                    <a:pt x="7" y="7"/>
                  </a:lnTo>
                  <a:lnTo>
                    <a:pt x="3" y="14"/>
                  </a:lnTo>
                  <a:lnTo>
                    <a:pt x="0" y="17"/>
                  </a:lnTo>
                  <a:lnTo>
                    <a:pt x="3" y="38"/>
                  </a:lnTo>
                  <a:lnTo>
                    <a:pt x="7" y="62"/>
                  </a:lnTo>
                  <a:lnTo>
                    <a:pt x="7" y="81"/>
                  </a:lnTo>
                  <a:lnTo>
                    <a:pt x="7" y="99"/>
                  </a:lnTo>
                  <a:lnTo>
                    <a:pt x="7" y="109"/>
                  </a:lnTo>
                  <a:lnTo>
                    <a:pt x="10" y="130"/>
                  </a:lnTo>
                  <a:lnTo>
                    <a:pt x="12" y="149"/>
                  </a:lnTo>
                  <a:lnTo>
                    <a:pt x="10" y="175"/>
                  </a:lnTo>
                  <a:lnTo>
                    <a:pt x="10" y="199"/>
                  </a:lnTo>
                  <a:lnTo>
                    <a:pt x="12" y="211"/>
                  </a:lnTo>
                  <a:lnTo>
                    <a:pt x="12" y="229"/>
                  </a:lnTo>
                  <a:close/>
                </a:path>
              </a:pathLst>
            </a:custGeom>
            <a:solidFill>
              <a:srgbClr val="E1E1E1"/>
            </a:solidFill>
            <a:ln w="3175">
              <a:solidFill>
                <a:srgbClr val="000000"/>
              </a:solidFill>
              <a:round/>
              <a:headEnd/>
              <a:tailEnd/>
            </a:ln>
          </p:spPr>
          <p:txBody>
            <a:bodyPr/>
            <a:lstStyle/>
            <a:p>
              <a:endParaRPr lang="en-US"/>
            </a:p>
          </p:txBody>
        </p:sp>
        <p:sp>
          <p:nvSpPr>
            <p:cNvPr id="41993" name="Freeform 5222"/>
            <p:cNvSpPr>
              <a:spLocks/>
            </p:cNvSpPr>
            <p:nvPr/>
          </p:nvSpPr>
          <p:spPr bwMode="auto">
            <a:xfrm>
              <a:off x="4447" y="2495"/>
              <a:ext cx="167" cy="133"/>
            </a:xfrm>
            <a:custGeom>
              <a:avLst/>
              <a:gdLst>
                <a:gd name="T0" fmla="*/ 990 w 149"/>
                <a:gd name="T1" fmla="*/ 0 h 107"/>
                <a:gd name="T2" fmla="*/ 1082 w 149"/>
                <a:gd name="T3" fmla="*/ 440 h 107"/>
                <a:gd name="T4" fmla="*/ 1054 w 149"/>
                <a:gd name="T5" fmla="*/ 1188 h 107"/>
                <a:gd name="T6" fmla="*/ 1110 w 149"/>
                <a:gd name="T7" fmla="*/ 845 h 107"/>
                <a:gd name="T8" fmla="*/ 1110 w 149"/>
                <a:gd name="T9" fmla="*/ 1188 h 107"/>
                <a:gd name="T10" fmla="*/ 1138 w 149"/>
                <a:gd name="T11" fmla="*/ 1305 h 107"/>
                <a:gd name="T12" fmla="*/ 1301 w 149"/>
                <a:gd name="T13" fmla="*/ 1833 h 107"/>
                <a:gd name="T14" fmla="*/ 1175 w 149"/>
                <a:gd name="T15" fmla="*/ 2278 h 107"/>
                <a:gd name="T16" fmla="*/ 1198 w 149"/>
                <a:gd name="T17" fmla="*/ 2672 h 107"/>
                <a:gd name="T18" fmla="*/ 1096 w 149"/>
                <a:gd name="T19" fmla="*/ 2910 h 107"/>
                <a:gd name="T20" fmla="*/ 1082 w 149"/>
                <a:gd name="T21" fmla="*/ 3115 h 107"/>
                <a:gd name="T22" fmla="*/ 968 w 149"/>
                <a:gd name="T23" fmla="*/ 2910 h 107"/>
                <a:gd name="T24" fmla="*/ 851 w 149"/>
                <a:gd name="T25" fmla="*/ 2832 h 107"/>
                <a:gd name="T26" fmla="*/ 809 w 149"/>
                <a:gd name="T27" fmla="*/ 3646 h 107"/>
                <a:gd name="T28" fmla="*/ 786 w 149"/>
                <a:gd name="T29" fmla="*/ 4383 h 107"/>
                <a:gd name="T30" fmla="*/ 735 w 149"/>
                <a:gd name="T31" fmla="*/ 4860 h 107"/>
                <a:gd name="T32" fmla="*/ 685 w 149"/>
                <a:gd name="T33" fmla="*/ 5937 h 107"/>
                <a:gd name="T34" fmla="*/ 581 w 149"/>
                <a:gd name="T35" fmla="*/ 6150 h 107"/>
                <a:gd name="T36" fmla="*/ 396 w 149"/>
                <a:gd name="T37" fmla="*/ 5937 h 107"/>
                <a:gd name="T38" fmla="*/ 353 w 149"/>
                <a:gd name="T39" fmla="*/ 6378 h 107"/>
                <a:gd name="T40" fmla="*/ 167 w 149"/>
                <a:gd name="T41" fmla="*/ 6664 h 107"/>
                <a:gd name="T42" fmla="*/ 48 w 149"/>
                <a:gd name="T43" fmla="*/ 6041 h 107"/>
                <a:gd name="T44" fmla="*/ 0 w 149"/>
                <a:gd name="T45" fmla="*/ 5341 h 107"/>
                <a:gd name="T46" fmla="*/ 0 w 149"/>
                <a:gd name="T47" fmla="*/ 5448 h 107"/>
                <a:gd name="T48" fmla="*/ 106 w 149"/>
                <a:gd name="T49" fmla="*/ 5937 h 107"/>
                <a:gd name="T50" fmla="*/ 230 w 149"/>
                <a:gd name="T51" fmla="*/ 6041 h 107"/>
                <a:gd name="T52" fmla="*/ 210 w 149"/>
                <a:gd name="T53" fmla="*/ 6041 h 107"/>
                <a:gd name="T54" fmla="*/ 210 w 149"/>
                <a:gd name="T55" fmla="*/ 5937 h 107"/>
                <a:gd name="T56" fmla="*/ 230 w 149"/>
                <a:gd name="T57" fmla="*/ 5341 h 107"/>
                <a:gd name="T58" fmla="*/ 230 w 149"/>
                <a:gd name="T59" fmla="*/ 5167 h 107"/>
                <a:gd name="T60" fmla="*/ 258 w 149"/>
                <a:gd name="T61" fmla="*/ 4700 h 107"/>
                <a:gd name="T62" fmla="*/ 353 w 149"/>
                <a:gd name="T63" fmla="*/ 4383 h 107"/>
                <a:gd name="T64" fmla="*/ 444 w 149"/>
                <a:gd name="T65" fmla="*/ 4313 h 107"/>
                <a:gd name="T66" fmla="*/ 513 w 149"/>
                <a:gd name="T67" fmla="*/ 3457 h 107"/>
                <a:gd name="T68" fmla="*/ 596 w 149"/>
                <a:gd name="T69" fmla="*/ 2672 h 107"/>
                <a:gd name="T70" fmla="*/ 656 w 149"/>
                <a:gd name="T71" fmla="*/ 3115 h 107"/>
                <a:gd name="T72" fmla="*/ 703 w 149"/>
                <a:gd name="T73" fmla="*/ 2672 h 107"/>
                <a:gd name="T74" fmla="*/ 722 w 149"/>
                <a:gd name="T75" fmla="*/ 2278 h 107"/>
                <a:gd name="T76" fmla="*/ 771 w 149"/>
                <a:gd name="T77" fmla="*/ 2832 h 107"/>
                <a:gd name="T78" fmla="*/ 771 w 149"/>
                <a:gd name="T79" fmla="*/ 2341 h 107"/>
                <a:gd name="T80" fmla="*/ 786 w 149"/>
                <a:gd name="T81" fmla="*/ 2036 h 107"/>
                <a:gd name="T82" fmla="*/ 771 w 149"/>
                <a:gd name="T83" fmla="*/ 1833 h 107"/>
                <a:gd name="T84" fmla="*/ 809 w 149"/>
                <a:gd name="T85" fmla="*/ 1477 h 107"/>
                <a:gd name="T86" fmla="*/ 873 w 149"/>
                <a:gd name="T87" fmla="*/ 769 h 107"/>
                <a:gd name="T88" fmla="*/ 928 w 149"/>
                <a:gd name="T89" fmla="*/ 0 h 107"/>
                <a:gd name="T90" fmla="*/ 954 w 149"/>
                <a:gd name="T91" fmla="*/ 285 h 107"/>
                <a:gd name="T92" fmla="*/ 990 w 149"/>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9"/>
                <a:gd name="T142" fmla="*/ 0 h 107"/>
                <a:gd name="T143" fmla="*/ 149 w 149"/>
                <a:gd name="T144" fmla="*/ 107 h 10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9" h="107">
                  <a:moveTo>
                    <a:pt x="114" y="0"/>
                  </a:moveTo>
                  <a:lnTo>
                    <a:pt x="123" y="7"/>
                  </a:lnTo>
                  <a:lnTo>
                    <a:pt x="121" y="19"/>
                  </a:lnTo>
                  <a:lnTo>
                    <a:pt x="128" y="14"/>
                  </a:lnTo>
                  <a:lnTo>
                    <a:pt x="128" y="19"/>
                  </a:lnTo>
                  <a:lnTo>
                    <a:pt x="130" y="21"/>
                  </a:lnTo>
                  <a:lnTo>
                    <a:pt x="149" y="29"/>
                  </a:lnTo>
                  <a:lnTo>
                    <a:pt x="135" y="36"/>
                  </a:lnTo>
                  <a:lnTo>
                    <a:pt x="137" y="43"/>
                  </a:lnTo>
                  <a:lnTo>
                    <a:pt x="126" y="47"/>
                  </a:lnTo>
                  <a:lnTo>
                    <a:pt x="123" y="50"/>
                  </a:lnTo>
                  <a:lnTo>
                    <a:pt x="111" y="47"/>
                  </a:lnTo>
                  <a:lnTo>
                    <a:pt x="97" y="45"/>
                  </a:lnTo>
                  <a:lnTo>
                    <a:pt x="93" y="59"/>
                  </a:lnTo>
                  <a:lnTo>
                    <a:pt x="90" y="71"/>
                  </a:lnTo>
                  <a:lnTo>
                    <a:pt x="85" y="78"/>
                  </a:lnTo>
                  <a:lnTo>
                    <a:pt x="78" y="95"/>
                  </a:lnTo>
                  <a:lnTo>
                    <a:pt x="67" y="99"/>
                  </a:lnTo>
                  <a:lnTo>
                    <a:pt x="45" y="95"/>
                  </a:lnTo>
                  <a:lnTo>
                    <a:pt x="40" y="102"/>
                  </a:lnTo>
                  <a:lnTo>
                    <a:pt x="19" y="107"/>
                  </a:lnTo>
                  <a:lnTo>
                    <a:pt x="5" y="97"/>
                  </a:lnTo>
                  <a:lnTo>
                    <a:pt x="0" y="85"/>
                  </a:lnTo>
                  <a:lnTo>
                    <a:pt x="0" y="88"/>
                  </a:lnTo>
                  <a:lnTo>
                    <a:pt x="12" y="95"/>
                  </a:lnTo>
                  <a:lnTo>
                    <a:pt x="26" y="97"/>
                  </a:lnTo>
                  <a:lnTo>
                    <a:pt x="24" y="97"/>
                  </a:lnTo>
                  <a:lnTo>
                    <a:pt x="24" y="95"/>
                  </a:lnTo>
                  <a:lnTo>
                    <a:pt x="26" y="85"/>
                  </a:lnTo>
                  <a:lnTo>
                    <a:pt x="26" y="83"/>
                  </a:lnTo>
                  <a:lnTo>
                    <a:pt x="29" y="76"/>
                  </a:lnTo>
                  <a:lnTo>
                    <a:pt x="40" y="71"/>
                  </a:lnTo>
                  <a:lnTo>
                    <a:pt x="50" y="69"/>
                  </a:lnTo>
                  <a:lnTo>
                    <a:pt x="59" y="55"/>
                  </a:lnTo>
                  <a:lnTo>
                    <a:pt x="69" y="43"/>
                  </a:lnTo>
                  <a:lnTo>
                    <a:pt x="76" y="50"/>
                  </a:lnTo>
                  <a:lnTo>
                    <a:pt x="81" y="43"/>
                  </a:lnTo>
                  <a:lnTo>
                    <a:pt x="83" y="36"/>
                  </a:lnTo>
                  <a:lnTo>
                    <a:pt x="88" y="45"/>
                  </a:lnTo>
                  <a:lnTo>
                    <a:pt x="88" y="38"/>
                  </a:lnTo>
                  <a:lnTo>
                    <a:pt x="90" y="33"/>
                  </a:lnTo>
                  <a:lnTo>
                    <a:pt x="88" y="29"/>
                  </a:lnTo>
                  <a:lnTo>
                    <a:pt x="93" y="24"/>
                  </a:lnTo>
                  <a:lnTo>
                    <a:pt x="100" y="12"/>
                  </a:lnTo>
                  <a:lnTo>
                    <a:pt x="107" y="0"/>
                  </a:lnTo>
                  <a:lnTo>
                    <a:pt x="109" y="5"/>
                  </a:lnTo>
                  <a:lnTo>
                    <a:pt x="114" y="0"/>
                  </a:lnTo>
                  <a:close/>
                </a:path>
              </a:pathLst>
            </a:custGeom>
            <a:solidFill>
              <a:srgbClr val="E1E1E1"/>
            </a:solidFill>
            <a:ln w="3175">
              <a:solidFill>
                <a:srgbClr val="000000"/>
              </a:solidFill>
              <a:round/>
              <a:headEnd/>
              <a:tailEnd/>
            </a:ln>
          </p:spPr>
          <p:txBody>
            <a:bodyPr/>
            <a:lstStyle/>
            <a:p>
              <a:endParaRPr lang="en-US"/>
            </a:p>
          </p:txBody>
        </p:sp>
        <p:sp>
          <p:nvSpPr>
            <p:cNvPr id="41994" name="Freeform 5223"/>
            <p:cNvSpPr>
              <a:spLocks/>
            </p:cNvSpPr>
            <p:nvPr/>
          </p:nvSpPr>
          <p:spPr bwMode="auto">
            <a:xfrm>
              <a:off x="4343" y="2616"/>
              <a:ext cx="3" cy="2"/>
            </a:xfrm>
            <a:custGeom>
              <a:avLst/>
              <a:gdLst>
                <a:gd name="T0" fmla="*/ 2 w 4"/>
                <a:gd name="T1" fmla="*/ 0 h 2"/>
                <a:gd name="T2" fmla="*/ 0 w 4"/>
                <a:gd name="T3" fmla="*/ 2 h 2"/>
                <a:gd name="T4" fmla="*/ 0 w 4"/>
                <a:gd name="T5" fmla="*/ 0 h 2"/>
                <a:gd name="T6" fmla="*/ 2 w 4"/>
                <a:gd name="T7" fmla="*/ 0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0"/>
                  </a:moveTo>
                  <a:lnTo>
                    <a:pt x="0" y="2"/>
                  </a:lnTo>
                  <a:lnTo>
                    <a:pt x="0" y="0"/>
                  </a:lnTo>
                  <a:lnTo>
                    <a:pt x="4" y="0"/>
                  </a:lnTo>
                  <a:close/>
                </a:path>
              </a:pathLst>
            </a:custGeom>
            <a:solidFill>
              <a:srgbClr val="E1E1E1"/>
            </a:solidFill>
            <a:ln w="3175">
              <a:solidFill>
                <a:srgbClr val="000000"/>
              </a:solidFill>
              <a:round/>
              <a:headEnd/>
              <a:tailEnd/>
            </a:ln>
          </p:spPr>
          <p:txBody>
            <a:bodyPr/>
            <a:lstStyle/>
            <a:p>
              <a:endParaRPr lang="en-US"/>
            </a:p>
          </p:txBody>
        </p:sp>
        <p:sp>
          <p:nvSpPr>
            <p:cNvPr id="41995" name="Freeform 5224"/>
            <p:cNvSpPr>
              <a:spLocks/>
            </p:cNvSpPr>
            <p:nvPr/>
          </p:nvSpPr>
          <p:spPr bwMode="auto">
            <a:xfrm>
              <a:off x="4433" y="2551"/>
              <a:ext cx="179" cy="187"/>
            </a:xfrm>
            <a:custGeom>
              <a:avLst/>
              <a:gdLst>
                <a:gd name="T0" fmla="*/ 1515 w 159"/>
                <a:gd name="T1" fmla="*/ 3601 h 151"/>
                <a:gd name="T2" fmla="*/ 1379 w 159"/>
                <a:gd name="T3" fmla="*/ 3601 h 151"/>
                <a:gd name="T4" fmla="*/ 1350 w 159"/>
                <a:gd name="T5" fmla="*/ 3601 h 151"/>
                <a:gd name="T6" fmla="*/ 1286 w 159"/>
                <a:gd name="T7" fmla="*/ 4915 h 151"/>
                <a:gd name="T8" fmla="*/ 1309 w 159"/>
                <a:gd name="T9" fmla="*/ 4915 h 151"/>
                <a:gd name="T10" fmla="*/ 1286 w 159"/>
                <a:gd name="T11" fmla="*/ 5523 h 151"/>
                <a:gd name="T12" fmla="*/ 1199 w 159"/>
                <a:gd name="T13" fmla="*/ 5770 h 151"/>
                <a:gd name="T14" fmla="*/ 1126 w 159"/>
                <a:gd name="T15" fmla="*/ 6443 h 151"/>
                <a:gd name="T16" fmla="*/ 1126 w 159"/>
                <a:gd name="T17" fmla="*/ 6840 h 151"/>
                <a:gd name="T18" fmla="*/ 1147 w 159"/>
                <a:gd name="T19" fmla="*/ 6840 h 151"/>
                <a:gd name="T20" fmla="*/ 1126 w 159"/>
                <a:gd name="T21" fmla="*/ 7146 h 151"/>
                <a:gd name="T22" fmla="*/ 1081 w 159"/>
                <a:gd name="T23" fmla="*/ 7538 h 151"/>
                <a:gd name="T24" fmla="*/ 1065 w 159"/>
                <a:gd name="T25" fmla="*/ 8317 h 151"/>
                <a:gd name="T26" fmla="*/ 853 w 159"/>
                <a:gd name="T27" fmla="*/ 8788 h 151"/>
                <a:gd name="T28" fmla="*/ 838 w 159"/>
                <a:gd name="T29" fmla="*/ 8112 h 151"/>
                <a:gd name="T30" fmla="*/ 787 w 159"/>
                <a:gd name="T31" fmla="*/ 7979 h 151"/>
                <a:gd name="T32" fmla="*/ 699 w 159"/>
                <a:gd name="T33" fmla="*/ 7979 h 151"/>
                <a:gd name="T34" fmla="*/ 601 w 159"/>
                <a:gd name="T35" fmla="*/ 7662 h 151"/>
                <a:gd name="T36" fmla="*/ 528 w 159"/>
                <a:gd name="T37" fmla="*/ 7979 h 151"/>
                <a:gd name="T38" fmla="*/ 421 w 159"/>
                <a:gd name="T39" fmla="*/ 8112 h 151"/>
                <a:gd name="T40" fmla="*/ 411 w 159"/>
                <a:gd name="T41" fmla="*/ 7538 h 151"/>
                <a:gd name="T42" fmla="*/ 285 w 159"/>
                <a:gd name="T43" fmla="*/ 7662 h 151"/>
                <a:gd name="T44" fmla="*/ 293 w 159"/>
                <a:gd name="T45" fmla="*/ 7538 h 151"/>
                <a:gd name="T46" fmla="*/ 285 w 159"/>
                <a:gd name="T47" fmla="*/ 7662 h 151"/>
                <a:gd name="T48" fmla="*/ 179 w 159"/>
                <a:gd name="T49" fmla="*/ 7538 h 151"/>
                <a:gd name="T50" fmla="*/ 159 w 159"/>
                <a:gd name="T51" fmla="*/ 6443 h 151"/>
                <a:gd name="T52" fmla="*/ 159 w 159"/>
                <a:gd name="T53" fmla="*/ 5672 h 151"/>
                <a:gd name="T54" fmla="*/ 77 w 159"/>
                <a:gd name="T55" fmla="*/ 5203 h 151"/>
                <a:gd name="T56" fmla="*/ 77 w 159"/>
                <a:gd name="T57" fmla="*/ 5203 h 151"/>
                <a:gd name="T58" fmla="*/ 53 w 159"/>
                <a:gd name="T59" fmla="*/ 4659 h 151"/>
                <a:gd name="T60" fmla="*/ 53 w 159"/>
                <a:gd name="T61" fmla="*/ 4379 h 151"/>
                <a:gd name="T62" fmla="*/ 0 w 159"/>
                <a:gd name="T63" fmla="*/ 3707 h 151"/>
                <a:gd name="T64" fmla="*/ 53 w 159"/>
                <a:gd name="T65" fmla="*/ 2993 h 151"/>
                <a:gd name="T66" fmla="*/ 3 w 159"/>
                <a:gd name="T67" fmla="*/ 2993 h 151"/>
                <a:gd name="T68" fmla="*/ 124 w 159"/>
                <a:gd name="T69" fmla="*/ 2348 h 151"/>
                <a:gd name="T70" fmla="*/ 159 w 159"/>
                <a:gd name="T71" fmla="*/ 2993 h 151"/>
                <a:gd name="T72" fmla="*/ 293 w 159"/>
                <a:gd name="T73" fmla="*/ 3601 h 151"/>
                <a:gd name="T74" fmla="*/ 490 w 159"/>
                <a:gd name="T75" fmla="*/ 3338 h 151"/>
                <a:gd name="T76" fmla="*/ 534 w 159"/>
                <a:gd name="T77" fmla="*/ 2908 h 151"/>
                <a:gd name="T78" fmla="*/ 753 w 159"/>
                <a:gd name="T79" fmla="*/ 3173 h 151"/>
                <a:gd name="T80" fmla="*/ 853 w 159"/>
                <a:gd name="T81" fmla="*/ 2908 h 151"/>
                <a:gd name="T82" fmla="*/ 918 w 159"/>
                <a:gd name="T83" fmla="*/ 1947 h 151"/>
                <a:gd name="T84" fmla="*/ 966 w 159"/>
                <a:gd name="T85" fmla="*/ 1531 h 151"/>
                <a:gd name="T86" fmla="*/ 997 w 159"/>
                <a:gd name="T87" fmla="*/ 806 h 151"/>
                <a:gd name="T88" fmla="*/ 1033 w 159"/>
                <a:gd name="T89" fmla="*/ 0 h 151"/>
                <a:gd name="T90" fmla="*/ 1163 w 159"/>
                <a:gd name="T91" fmla="*/ 2 h 151"/>
                <a:gd name="T92" fmla="*/ 1286 w 159"/>
                <a:gd name="T93" fmla="*/ 277 h 151"/>
                <a:gd name="T94" fmla="*/ 1286 w 159"/>
                <a:gd name="T95" fmla="*/ 277 h 151"/>
                <a:gd name="T96" fmla="*/ 1286 w 159"/>
                <a:gd name="T97" fmla="*/ 425 h 151"/>
                <a:gd name="T98" fmla="*/ 1309 w 159"/>
                <a:gd name="T99" fmla="*/ 806 h 151"/>
                <a:gd name="T100" fmla="*/ 1286 w 159"/>
                <a:gd name="T101" fmla="*/ 806 h 151"/>
                <a:gd name="T102" fmla="*/ 1232 w 159"/>
                <a:gd name="T103" fmla="*/ 806 h 151"/>
                <a:gd name="T104" fmla="*/ 1263 w 159"/>
                <a:gd name="T105" fmla="*/ 1236 h 151"/>
                <a:gd name="T106" fmla="*/ 1379 w 159"/>
                <a:gd name="T107" fmla="*/ 2190 h 151"/>
                <a:gd name="T108" fmla="*/ 1350 w 159"/>
                <a:gd name="T109" fmla="*/ 2588 h 151"/>
                <a:gd name="T110" fmla="*/ 1414 w 159"/>
                <a:gd name="T111" fmla="*/ 2993 h 151"/>
                <a:gd name="T112" fmla="*/ 1515 w 159"/>
                <a:gd name="T113" fmla="*/ 3601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9"/>
                <a:gd name="T172" fmla="*/ 0 h 151"/>
                <a:gd name="T173" fmla="*/ 159 w 159"/>
                <a:gd name="T174" fmla="*/ 151 h 1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9" h="151">
                  <a:moveTo>
                    <a:pt x="159" y="62"/>
                  </a:moveTo>
                  <a:lnTo>
                    <a:pt x="145" y="62"/>
                  </a:lnTo>
                  <a:lnTo>
                    <a:pt x="142" y="62"/>
                  </a:lnTo>
                  <a:lnTo>
                    <a:pt x="135" y="85"/>
                  </a:lnTo>
                  <a:lnTo>
                    <a:pt x="138" y="85"/>
                  </a:lnTo>
                  <a:lnTo>
                    <a:pt x="135" y="95"/>
                  </a:lnTo>
                  <a:lnTo>
                    <a:pt x="126" y="99"/>
                  </a:lnTo>
                  <a:lnTo>
                    <a:pt x="119" y="111"/>
                  </a:lnTo>
                  <a:lnTo>
                    <a:pt x="119" y="118"/>
                  </a:lnTo>
                  <a:lnTo>
                    <a:pt x="121" y="118"/>
                  </a:lnTo>
                  <a:lnTo>
                    <a:pt x="119" y="123"/>
                  </a:lnTo>
                  <a:lnTo>
                    <a:pt x="114" y="130"/>
                  </a:lnTo>
                  <a:lnTo>
                    <a:pt x="112" y="144"/>
                  </a:lnTo>
                  <a:lnTo>
                    <a:pt x="90" y="151"/>
                  </a:lnTo>
                  <a:lnTo>
                    <a:pt x="88" y="140"/>
                  </a:lnTo>
                  <a:lnTo>
                    <a:pt x="83" y="137"/>
                  </a:lnTo>
                  <a:lnTo>
                    <a:pt x="74" y="137"/>
                  </a:lnTo>
                  <a:lnTo>
                    <a:pt x="64" y="132"/>
                  </a:lnTo>
                  <a:lnTo>
                    <a:pt x="55" y="137"/>
                  </a:lnTo>
                  <a:lnTo>
                    <a:pt x="45" y="140"/>
                  </a:lnTo>
                  <a:lnTo>
                    <a:pt x="43" y="130"/>
                  </a:lnTo>
                  <a:lnTo>
                    <a:pt x="29" y="132"/>
                  </a:lnTo>
                  <a:lnTo>
                    <a:pt x="31" y="130"/>
                  </a:lnTo>
                  <a:lnTo>
                    <a:pt x="29" y="132"/>
                  </a:lnTo>
                  <a:lnTo>
                    <a:pt x="19" y="130"/>
                  </a:lnTo>
                  <a:lnTo>
                    <a:pt x="17" y="111"/>
                  </a:lnTo>
                  <a:lnTo>
                    <a:pt x="17" y="97"/>
                  </a:lnTo>
                  <a:lnTo>
                    <a:pt x="8" y="90"/>
                  </a:lnTo>
                  <a:lnTo>
                    <a:pt x="5" y="80"/>
                  </a:lnTo>
                  <a:lnTo>
                    <a:pt x="5" y="76"/>
                  </a:lnTo>
                  <a:lnTo>
                    <a:pt x="0" y="64"/>
                  </a:lnTo>
                  <a:lnTo>
                    <a:pt x="5" y="52"/>
                  </a:lnTo>
                  <a:lnTo>
                    <a:pt x="3" y="52"/>
                  </a:lnTo>
                  <a:lnTo>
                    <a:pt x="12" y="40"/>
                  </a:lnTo>
                  <a:lnTo>
                    <a:pt x="17" y="52"/>
                  </a:lnTo>
                  <a:lnTo>
                    <a:pt x="31" y="62"/>
                  </a:lnTo>
                  <a:lnTo>
                    <a:pt x="52" y="57"/>
                  </a:lnTo>
                  <a:lnTo>
                    <a:pt x="57" y="50"/>
                  </a:lnTo>
                  <a:lnTo>
                    <a:pt x="79" y="54"/>
                  </a:lnTo>
                  <a:lnTo>
                    <a:pt x="90" y="50"/>
                  </a:lnTo>
                  <a:lnTo>
                    <a:pt x="97" y="33"/>
                  </a:lnTo>
                  <a:lnTo>
                    <a:pt x="102" y="26"/>
                  </a:lnTo>
                  <a:lnTo>
                    <a:pt x="105" y="14"/>
                  </a:lnTo>
                  <a:lnTo>
                    <a:pt x="109" y="0"/>
                  </a:lnTo>
                  <a:lnTo>
                    <a:pt x="123" y="2"/>
                  </a:lnTo>
                  <a:lnTo>
                    <a:pt x="135" y="5"/>
                  </a:lnTo>
                  <a:lnTo>
                    <a:pt x="135" y="7"/>
                  </a:lnTo>
                  <a:lnTo>
                    <a:pt x="138" y="14"/>
                  </a:lnTo>
                  <a:lnTo>
                    <a:pt x="135" y="14"/>
                  </a:lnTo>
                  <a:lnTo>
                    <a:pt x="131" y="14"/>
                  </a:lnTo>
                  <a:lnTo>
                    <a:pt x="133" y="21"/>
                  </a:lnTo>
                  <a:lnTo>
                    <a:pt x="145" y="38"/>
                  </a:lnTo>
                  <a:lnTo>
                    <a:pt x="142" y="45"/>
                  </a:lnTo>
                  <a:lnTo>
                    <a:pt x="149" y="52"/>
                  </a:lnTo>
                  <a:lnTo>
                    <a:pt x="159" y="62"/>
                  </a:lnTo>
                  <a:close/>
                </a:path>
              </a:pathLst>
            </a:custGeom>
            <a:solidFill>
              <a:srgbClr val="E1E1E1"/>
            </a:solidFill>
            <a:ln w="3175">
              <a:solidFill>
                <a:srgbClr val="000000"/>
              </a:solidFill>
              <a:round/>
              <a:headEnd/>
              <a:tailEnd/>
            </a:ln>
          </p:spPr>
          <p:txBody>
            <a:bodyPr/>
            <a:lstStyle/>
            <a:p>
              <a:endParaRPr lang="en-US"/>
            </a:p>
          </p:txBody>
        </p:sp>
        <p:sp>
          <p:nvSpPr>
            <p:cNvPr id="41996" name="Freeform 5225"/>
            <p:cNvSpPr>
              <a:spLocks/>
            </p:cNvSpPr>
            <p:nvPr/>
          </p:nvSpPr>
          <p:spPr bwMode="auto">
            <a:xfrm>
              <a:off x="4191" y="2525"/>
              <a:ext cx="193" cy="251"/>
            </a:xfrm>
            <a:custGeom>
              <a:avLst/>
              <a:gdLst>
                <a:gd name="T0" fmla="*/ 1533 w 172"/>
                <a:gd name="T1" fmla="*/ 8834 h 203"/>
                <a:gd name="T2" fmla="*/ 1508 w 172"/>
                <a:gd name="T3" fmla="*/ 8896 h 203"/>
                <a:gd name="T4" fmla="*/ 1505 w 172"/>
                <a:gd name="T5" fmla="*/ 10092 h 203"/>
                <a:gd name="T6" fmla="*/ 1472 w 172"/>
                <a:gd name="T7" fmla="*/ 11440 h 203"/>
                <a:gd name="T8" fmla="*/ 1404 w 172"/>
                <a:gd name="T9" fmla="*/ 11028 h 203"/>
                <a:gd name="T10" fmla="*/ 1393 w 172"/>
                <a:gd name="T11" fmla="*/ 11365 h 203"/>
                <a:gd name="T12" fmla="*/ 1330 w 172"/>
                <a:gd name="T13" fmla="*/ 11223 h 203"/>
                <a:gd name="T14" fmla="*/ 1330 w 172"/>
                <a:gd name="T15" fmla="*/ 11440 h 203"/>
                <a:gd name="T16" fmla="*/ 1196 w 172"/>
                <a:gd name="T17" fmla="*/ 10635 h 203"/>
                <a:gd name="T18" fmla="*/ 1108 w 172"/>
                <a:gd name="T19" fmla="*/ 10092 h 203"/>
                <a:gd name="T20" fmla="*/ 1033 w 172"/>
                <a:gd name="T21" fmla="*/ 9596 h 203"/>
                <a:gd name="T22" fmla="*/ 949 w 172"/>
                <a:gd name="T23" fmla="*/ 9082 h 203"/>
                <a:gd name="T24" fmla="*/ 880 w 172"/>
                <a:gd name="T25" fmla="*/ 8601 h 203"/>
                <a:gd name="T26" fmla="*/ 821 w 172"/>
                <a:gd name="T27" fmla="*/ 7849 h 203"/>
                <a:gd name="T28" fmla="*/ 778 w 172"/>
                <a:gd name="T29" fmla="*/ 7075 h 203"/>
                <a:gd name="T30" fmla="*/ 738 w 172"/>
                <a:gd name="T31" fmla="*/ 6742 h 203"/>
                <a:gd name="T32" fmla="*/ 673 w 172"/>
                <a:gd name="T33" fmla="*/ 6148 h 203"/>
                <a:gd name="T34" fmla="*/ 600 w 172"/>
                <a:gd name="T35" fmla="*/ 5290 h 203"/>
                <a:gd name="T36" fmla="*/ 535 w 172"/>
                <a:gd name="T37" fmla="*/ 4687 h 203"/>
                <a:gd name="T38" fmla="*/ 512 w 172"/>
                <a:gd name="T39" fmla="*/ 4021 h 203"/>
                <a:gd name="T40" fmla="*/ 404 w 172"/>
                <a:gd name="T41" fmla="*/ 3289 h 203"/>
                <a:gd name="T42" fmla="*/ 315 w 172"/>
                <a:gd name="T43" fmla="*/ 2541 h 203"/>
                <a:gd name="T44" fmla="*/ 190 w 172"/>
                <a:gd name="T45" fmla="*/ 1876 h 203"/>
                <a:gd name="T46" fmla="*/ 76 w 172"/>
                <a:gd name="T47" fmla="*/ 1194 h 203"/>
                <a:gd name="T48" fmla="*/ 0 w 172"/>
                <a:gd name="T49" fmla="*/ 0 h 203"/>
                <a:gd name="T50" fmla="*/ 107 w 172"/>
                <a:gd name="T51" fmla="*/ 2 h 203"/>
                <a:gd name="T52" fmla="*/ 208 w 172"/>
                <a:gd name="T53" fmla="*/ 270 h 203"/>
                <a:gd name="T54" fmla="*/ 315 w 172"/>
                <a:gd name="T55" fmla="*/ 413 h 203"/>
                <a:gd name="T56" fmla="*/ 414 w 172"/>
                <a:gd name="T57" fmla="*/ 1295 h 203"/>
                <a:gd name="T58" fmla="*/ 462 w 172"/>
                <a:gd name="T59" fmla="*/ 1476 h 203"/>
                <a:gd name="T60" fmla="*/ 575 w 172"/>
                <a:gd name="T61" fmla="*/ 2148 h 203"/>
                <a:gd name="T62" fmla="*/ 699 w 172"/>
                <a:gd name="T63" fmla="*/ 2928 h 203"/>
                <a:gd name="T64" fmla="*/ 821 w 172"/>
                <a:gd name="T65" fmla="*/ 3620 h 203"/>
                <a:gd name="T66" fmla="*/ 806 w 172"/>
                <a:gd name="T67" fmla="*/ 3289 h 203"/>
                <a:gd name="T68" fmla="*/ 929 w 172"/>
                <a:gd name="T69" fmla="*/ 4021 h 203"/>
                <a:gd name="T70" fmla="*/ 987 w 172"/>
                <a:gd name="T71" fmla="*/ 4524 h 203"/>
                <a:gd name="T72" fmla="*/ 1147 w 172"/>
                <a:gd name="T73" fmla="*/ 5029 h 203"/>
                <a:gd name="T74" fmla="*/ 1147 w 172"/>
                <a:gd name="T75" fmla="*/ 5029 h 203"/>
                <a:gd name="T76" fmla="*/ 1241 w 172"/>
                <a:gd name="T77" fmla="*/ 5594 h 203"/>
                <a:gd name="T78" fmla="*/ 1159 w 172"/>
                <a:gd name="T79" fmla="*/ 5937 h 203"/>
                <a:gd name="T80" fmla="*/ 1179 w 172"/>
                <a:gd name="T81" fmla="*/ 5941 h 203"/>
                <a:gd name="T82" fmla="*/ 1159 w 172"/>
                <a:gd name="T83" fmla="*/ 6148 h 203"/>
                <a:gd name="T84" fmla="*/ 1196 w 172"/>
                <a:gd name="T85" fmla="*/ 6421 h 203"/>
                <a:gd name="T86" fmla="*/ 1301 w 172"/>
                <a:gd name="T87" fmla="*/ 6683 h 203"/>
                <a:gd name="T88" fmla="*/ 1330 w 172"/>
                <a:gd name="T89" fmla="*/ 7345 h 203"/>
                <a:gd name="T90" fmla="*/ 1342 w 172"/>
                <a:gd name="T91" fmla="*/ 7602 h 203"/>
                <a:gd name="T92" fmla="*/ 1342 w 172"/>
                <a:gd name="T93" fmla="*/ 8067 h 203"/>
                <a:gd name="T94" fmla="*/ 1472 w 172"/>
                <a:gd name="T95" fmla="*/ 8067 h 203"/>
                <a:gd name="T96" fmla="*/ 1533 w 172"/>
                <a:gd name="T97" fmla="*/ 8834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2"/>
                <a:gd name="T148" fmla="*/ 0 h 203"/>
                <a:gd name="T149" fmla="*/ 172 w 172"/>
                <a:gd name="T150" fmla="*/ 203 h 2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2" h="203">
                  <a:moveTo>
                    <a:pt x="172" y="156"/>
                  </a:moveTo>
                  <a:lnTo>
                    <a:pt x="170" y="158"/>
                  </a:lnTo>
                  <a:lnTo>
                    <a:pt x="168" y="179"/>
                  </a:lnTo>
                  <a:lnTo>
                    <a:pt x="165" y="203"/>
                  </a:lnTo>
                  <a:lnTo>
                    <a:pt x="158" y="196"/>
                  </a:lnTo>
                  <a:lnTo>
                    <a:pt x="156" y="201"/>
                  </a:lnTo>
                  <a:lnTo>
                    <a:pt x="149" y="198"/>
                  </a:lnTo>
                  <a:lnTo>
                    <a:pt x="149" y="203"/>
                  </a:lnTo>
                  <a:lnTo>
                    <a:pt x="135" y="189"/>
                  </a:lnTo>
                  <a:lnTo>
                    <a:pt x="125" y="179"/>
                  </a:lnTo>
                  <a:lnTo>
                    <a:pt x="116" y="170"/>
                  </a:lnTo>
                  <a:lnTo>
                    <a:pt x="106" y="161"/>
                  </a:lnTo>
                  <a:lnTo>
                    <a:pt x="99" y="153"/>
                  </a:lnTo>
                  <a:lnTo>
                    <a:pt x="92" y="139"/>
                  </a:lnTo>
                  <a:lnTo>
                    <a:pt x="87" y="125"/>
                  </a:lnTo>
                  <a:lnTo>
                    <a:pt x="83" y="120"/>
                  </a:lnTo>
                  <a:lnTo>
                    <a:pt x="76" y="109"/>
                  </a:lnTo>
                  <a:lnTo>
                    <a:pt x="68" y="94"/>
                  </a:lnTo>
                  <a:lnTo>
                    <a:pt x="61" y="83"/>
                  </a:lnTo>
                  <a:lnTo>
                    <a:pt x="57" y="71"/>
                  </a:lnTo>
                  <a:lnTo>
                    <a:pt x="45" y="59"/>
                  </a:lnTo>
                  <a:lnTo>
                    <a:pt x="35" y="45"/>
                  </a:lnTo>
                  <a:lnTo>
                    <a:pt x="21" y="33"/>
                  </a:lnTo>
                  <a:lnTo>
                    <a:pt x="9" y="21"/>
                  </a:lnTo>
                  <a:lnTo>
                    <a:pt x="0" y="0"/>
                  </a:lnTo>
                  <a:lnTo>
                    <a:pt x="12" y="2"/>
                  </a:lnTo>
                  <a:lnTo>
                    <a:pt x="23" y="5"/>
                  </a:lnTo>
                  <a:lnTo>
                    <a:pt x="35" y="7"/>
                  </a:lnTo>
                  <a:lnTo>
                    <a:pt x="47" y="23"/>
                  </a:lnTo>
                  <a:lnTo>
                    <a:pt x="52" y="26"/>
                  </a:lnTo>
                  <a:lnTo>
                    <a:pt x="64" y="38"/>
                  </a:lnTo>
                  <a:lnTo>
                    <a:pt x="78" y="52"/>
                  </a:lnTo>
                  <a:lnTo>
                    <a:pt x="92" y="64"/>
                  </a:lnTo>
                  <a:lnTo>
                    <a:pt x="90" y="59"/>
                  </a:lnTo>
                  <a:lnTo>
                    <a:pt x="104" y="71"/>
                  </a:lnTo>
                  <a:lnTo>
                    <a:pt x="111" y="80"/>
                  </a:lnTo>
                  <a:lnTo>
                    <a:pt x="128" y="90"/>
                  </a:lnTo>
                  <a:lnTo>
                    <a:pt x="139" y="99"/>
                  </a:lnTo>
                  <a:lnTo>
                    <a:pt x="130" y="104"/>
                  </a:lnTo>
                  <a:lnTo>
                    <a:pt x="132" y="106"/>
                  </a:lnTo>
                  <a:lnTo>
                    <a:pt x="130" y="109"/>
                  </a:lnTo>
                  <a:lnTo>
                    <a:pt x="135" y="113"/>
                  </a:lnTo>
                  <a:lnTo>
                    <a:pt x="146" y="118"/>
                  </a:lnTo>
                  <a:lnTo>
                    <a:pt x="149" y="130"/>
                  </a:lnTo>
                  <a:lnTo>
                    <a:pt x="151" y="135"/>
                  </a:lnTo>
                  <a:lnTo>
                    <a:pt x="151" y="142"/>
                  </a:lnTo>
                  <a:lnTo>
                    <a:pt x="165" y="142"/>
                  </a:lnTo>
                  <a:lnTo>
                    <a:pt x="172" y="156"/>
                  </a:lnTo>
                  <a:close/>
                </a:path>
              </a:pathLst>
            </a:custGeom>
            <a:solidFill>
              <a:srgbClr val="E1E1E1"/>
            </a:solidFill>
            <a:ln w="3175">
              <a:solidFill>
                <a:srgbClr val="000000"/>
              </a:solidFill>
              <a:round/>
              <a:headEnd/>
              <a:tailEnd/>
            </a:ln>
          </p:spPr>
          <p:txBody>
            <a:bodyPr/>
            <a:lstStyle/>
            <a:p>
              <a:endParaRPr lang="en-US"/>
            </a:p>
          </p:txBody>
        </p:sp>
        <p:sp>
          <p:nvSpPr>
            <p:cNvPr id="41997" name="Freeform 5226"/>
            <p:cNvSpPr>
              <a:spLocks/>
            </p:cNvSpPr>
            <p:nvPr/>
          </p:nvSpPr>
          <p:spPr bwMode="auto">
            <a:xfrm>
              <a:off x="4826" y="2656"/>
              <a:ext cx="170" cy="194"/>
            </a:xfrm>
            <a:custGeom>
              <a:avLst/>
              <a:gdLst>
                <a:gd name="T0" fmla="*/ 874 w 153"/>
                <a:gd name="T1" fmla="*/ 8323 h 156"/>
                <a:gd name="T2" fmla="*/ 914 w 153"/>
                <a:gd name="T3" fmla="*/ 8580 h 156"/>
                <a:gd name="T4" fmla="*/ 1023 w 153"/>
                <a:gd name="T5" fmla="*/ 9048 h 156"/>
                <a:gd name="T6" fmla="*/ 1101 w 153"/>
                <a:gd name="T7" fmla="*/ 8971 h 156"/>
                <a:gd name="T8" fmla="*/ 1124 w 153"/>
                <a:gd name="T9" fmla="*/ 7214 h 156"/>
                <a:gd name="T10" fmla="*/ 1134 w 153"/>
                <a:gd name="T11" fmla="*/ 5211 h 156"/>
                <a:gd name="T12" fmla="*/ 1134 w 153"/>
                <a:gd name="T13" fmla="*/ 3477 h 156"/>
                <a:gd name="T14" fmla="*/ 1066 w 153"/>
                <a:gd name="T15" fmla="*/ 2367 h 156"/>
                <a:gd name="T16" fmla="*/ 787 w 153"/>
                <a:gd name="T17" fmla="*/ 1200 h 156"/>
                <a:gd name="T18" fmla="*/ 598 w 153"/>
                <a:gd name="T19" fmla="*/ 2287 h 156"/>
                <a:gd name="T20" fmla="*/ 437 w 153"/>
                <a:gd name="T21" fmla="*/ 2944 h 156"/>
                <a:gd name="T22" fmla="*/ 384 w 153"/>
                <a:gd name="T23" fmla="*/ 2684 h 156"/>
                <a:gd name="T24" fmla="*/ 346 w 153"/>
                <a:gd name="T25" fmla="*/ 846 h 156"/>
                <a:gd name="T26" fmla="*/ 249 w 153"/>
                <a:gd name="T27" fmla="*/ 184 h 156"/>
                <a:gd name="T28" fmla="*/ 2 w 153"/>
                <a:gd name="T29" fmla="*/ 776 h 156"/>
                <a:gd name="T30" fmla="*/ 78 w 153"/>
                <a:gd name="T31" fmla="*/ 1492 h 156"/>
                <a:gd name="T32" fmla="*/ 249 w 153"/>
                <a:gd name="T33" fmla="*/ 2063 h 156"/>
                <a:gd name="T34" fmla="*/ 311 w 153"/>
                <a:gd name="T35" fmla="*/ 2287 h 156"/>
                <a:gd name="T36" fmla="*/ 288 w 153"/>
                <a:gd name="T37" fmla="*/ 2367 h 156"/>
                <a:gd name="T38" fmla="*/ 153 w 153"/>
                <a:gd name="T39" fmla="*/ 2684 h 156"/>
                <a:gd name="T40" fmla="*/ 204 w 153"/>
                <a:gd name="T41" fmla="*/ 3568 h 156"/>
                <a:gd name="T42" fmla="*/ 249 w 153"/>
                <a:gd name="T43" fmla="*/ 4151 h 156"/>
                <a:gd name="T44" fmla="*/ 288 w 153"/>
                <a:gd name="T45" fmla="*/ 3708 h 156"/>
                <a:gd name="T46" fmla="*/ 421 w 153"/>
                <a:gd name="T47" fmla="*/ 4006 h 156"/>
                <a:gd name="T48" fmla="*/ 497 w 153"/>
                <a:gd name="T49" fmla="*/ 4611 h 156"/>
                <a:gd name="T50" fmla="*/ 677 w 153"/>
                <a:gd name="T51" fmla="*/ 5211 h 156"/>
                <a:gd name="T52" fmla="*/ 793 w 153"/>
                <a:gd name="T53" fmla="*/ 6008 h 156"/>
                <a:gd name="T54" fmla="*/ 881 w 153"/>
                <a:gd name="T55" fmla="*/ 7471 h 156"/>
                <a:gd name="T56" fmla="*/ 914 w 153"/>
                <a:gd name="T57" fmla="*/ 7632 h 156"/>
                <a:gd name="T58" fmla="*/ 874 w 153"/>
                <a:gd name="T59" fmla="*/ 8058 h 156"/>
                <a:gd name="T60" fmla="*/ 714 w 153"/>
                <a:gd name="T61" fmla="*/ 8971 h 156"/>
                <a:gd name="T62" fmla="*/ 874 w 153"/>
                <a:gd name="T63" fmla="*/ 8179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3"/>
                <a:gd name="T97" fmla="*/ 0 h 156"/>
                <a:gd name="T98" fmla="*/ 153 w 153"/>
                <a:gd name="T99" fmla="*/ 156 h 1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3" h="156">
                  <a:moveTo>
                    <a:pt x="118" y="130"/>
                  </a:moveTo>
                  <a:lnTo>
                    <a:pt x="118" y="133"/>
                  </a:lnTo>
                  <a:lnTo>
                    <a:pt x="118" y="140"/>
                  </a:lnTo>
                  <a:lnTo>
                    <a:pt x="123" y="137"/>
                  </a:lnTo>
                  <a:lnTo>
                    <a:pt x="134" y="135"/>
                  </a:lnTo>
                  <a:lnTo>
                    <a:pt x="139" y="144"/>
                  </a:lnTo>
                  <a:lnTo>
                    <a:pt x="146" y="156"/>
                  </a:lnTo>
                  <a:lnTo>
                    <a:pt x="149" y="142"/>
                  </a:lnTo>
                  <a:lnTo>
                    <a:pt x="151" y="128"/>
                  </a:lnTo>
                  <a:lnTo>
                    <a:pt x="151" y="114"/>
                  </a:lnTo>
                  <a:lnTo>
                    <a:pt x="153" y="97"/>
                  </a:lnTo>
                  <a:lnTo>
                    <a:pt x="153" y="83"/>
                  </a:lnTo>
                  <a:lnTo>
                    <a:pt x="153" y="69"/>
                  </a:lnTo>
                  <a:lnTo>
                    <a:pt x="153" y="55"/>
                  </a:lnTo>
                  <a:lnTo>
                    <a:pt x="153" y="38"/>
                  </a:lnTo>
                  <a:lnTo>
                    <a:pt x="144" y="38"/>
                  </a:lnTo>
                  <a:lnTo>
                    <a:pt x="125" y="29"/>
                  </a:lnTo>
                  <a:lnTo>
                    <a:pt x="106" y="19"/>
                  </a:lnTo>
                  <a:lnTo>
                    <a:pt x="94" y="29"/>
                  </a:lnTo>
                  <a:lnTo>
                    <a:pt x="80" y="36"/>
                  </a:lnTo>
                  <a:lnTo>
                    <a:pt x="63" y="55"/>
                  </a:lnTo>
                  <a:lnTo>
                    <a:pt x="59" y="47"/>
                  </a:lnTo>
                  <a:lnTo>
                    <a:pt x="52" y="38"/>
                  </a:lnTo>
                  <a:lnTo>
                    <a:pt x="52" y="43"/>
                  </a:lnTo>
                  <a:lnTo>
                    <a:pt x="47" y="24"/>
                  </a:lnTo>
                  <a:lnTo>
                    <a:pt x="47" y="14"/>
                  </a:lnTo>
                  <a:lnTo>
                    <a:pt x="47" y="7"/>
                  </a:lnTo>
                  <a:lnTo>
                    <a:pt x="33" y="3"/>
                  </a:lnTo>
                  <a:lnTo>
                    <a:pt x="16" y="0"/>
                  </a:lnTo>
                  <a:lnTo>
                    <a:pt x="2" y="12"/>
                  </a:lnTo>
                  <a:lnTo>
                    <a:pt x="0" y="19"/>
                  </a:lnTo>
                  <a:lnTo>
                    <a:pt x="11" y="24"/>
                  </a:lnTo>
                  <a:lnTo>
                    <a:pt x="21" y="33"/>
                  </a:lnTo>
                  <a:lnTo>
                    <a:pt x="33" y="33"/>
                  </a:lnTo>
                  <a:lnTo>
                    <a:pt x="44" y="33"/>
                  </a:lnTo>
                  <a:lnTo>
                    <a:pt x="42" y="36"/>
                  </a:lnTo>
                  <a:lnTo>
                    <a:pt x="40" y="38"/>
                  </a:lnTo>
                  <a:lnTo>
                    <a:pt x="35" y="38"/>
                  </a:lnTo>
                  <a:lnTo>
                    <a:pt x="21" y="43"/>
                  </a:lnTo>
                  <a:lnTo>
                    <a:pt x="14" y="45"/>
                  </a:lnTo>
                  <a:lnTo>
                    <a:pt x="28" y="57"/>
                  </a:lnTo>
                  <a:lnTo>
                    <a:pt x="26" y="64"/>
                  </a:lnTo>
                  <a:lnTo>
                    <a:pt x="33" y="66"/>
                  </a:lnTo>
                  <a:lnTo>
                    <a:pt x="44" y="47"/>
                  </a:lnTo>
                  <a:lnTo>
                    <a:pt x="40" y="59"/>
                  </a:lnTo>
                  <a:lnTo>
                    <a:pt x="54" y="64"/>
                  </a:lnTo>
                  <a:lnTo>
                    <a:pt x="56" y="64"/>
                  </a:lnTo>
                  <a:lnTo>
                    <a:pt x="56" y="69"/>
                  </a:lnTo>
                  <a:lnTo>
                    <a:pt x="68" y="73"/>
                  </a:lnTo>
                  <a:lnTo>
                    <a:pt x="80" y="78"/>
                  </a:lnTo>
                  <a:lnTo>
                    <a:pt x="92" y="83"/>
                  </a:lnTo>
                  <a:lnTo>
                    <a:pt x="104" y="85"/>
                  </a:lnTo>
                  <a:lnTo>
                    <a:pt x="108" y="95"/>
                  </a:lnTo>
                  <a:lnTo>
                    <a:pt x="118" y="114"/>
                  </a:lnTo>
                  <a:lnTo>
                    <a:pt x="120" y="118"/>
                  </a:lnTo>
                  <a:lnTo>
                    <a:pt x="113" y="118"/>
                  </a:lnTo>
                  <a:lnTo>
                    <a:pt x="123" y="121"/>
                  </a:lnTo>
                  <a:lnTo>
                    <a:pt x="115" y="123"/>
                  </a:lnTo>
                  <a:lnTo>
                    <a:pt x="118" y="128"/>
                  </a:lnTo>
                  <a:lnTo>
                    <a:pt x="106" y="125"/>
                  </a:lnTo>
                  <a:lnTo>
                    <a:pt x="97" y="142"/>
                  </a:lnTo>
                  <a:lnTo>
                    <a:pt x="111" y="142"/>
                  </a:lnTo>
                  <a:lnTo>
                    <a:pt x="118" y="130"/>
                  </a:lnTo>
                  <a:close/>
                </a:path>
              </a:pathLst>
            </a:custGeom>
            <a:solidFill>
              <a:srgbClr val="E1E1E1"/>
            </a:solidFill>
            <a:ln w="3175">
              <a:solidFill>
                <a:srgbClr val="000000"/>
              </a:solidFill>
              <a:round/>
              <a:headEnd/>
              <a:tailEnd/>
            </a:ln>
          </p:spPr>
          <p:txBody>
            <a:bodyPr/>
            <a:lstStyle/>
            <a:p>
              <a:endParaRPr lang="en-US"/>
            </a:p>
          </p:txBody>
        </p:sp>
        <p:sp>
          <p:nvSpPr>
            <p:cNvPr id="41998" name="Freeform 5227"/>
            <p:cNvSpPr>
              <a:spLocks/>
            </p:cNvSpPr>
            <p:nvPr/>
          </p:nvSpPr>
          <p:spPr bwMode="auto">
            <a:xfrm>
              <a:off x="4610" y="2613"/>
              <a:ext cx="113" cy="161"/>
            </a:xfrm>
            <a:custGeom>
              <a:avLst/>
              <a:gdLst>
                <a:gd name="T0" fmla="*/ 853 w 101"/>
                <a:gd name="T1" fmla="*/ 2 h 130"/>
                <a:gd name="T2" fmla="*/ 818 w 101"/>
                <a:gd name="T3" fmla="*/ 0 h 130"/>
                <a:gd name="T4" fmla="*/ 681 w 101"/>
                <a:gd name="T5" fmla="*/ 806 h 130"/>
                <a:gd name="T6" fmla="*/ 515 w 101"/>
                <a:gd name="T7" fmla="*/ 747 h 130"/>
                <a:gd name="T8" fmla="*/ 333 w 101"/>
                <a:gd name="T9" fmla="*/ 425 h 130"/>
                <a:gd name="T10" fmla="*/ 281 w 101"/>
                <a:gd name="T11" fmla="*/ 425 h 130"/>
                <a:gd name="T12" fmla="*/ 213 w 101"/>
                <a:gd name="T13" fmla="*/ 806 h 130"/>
                <a:gd name="T14" fmla="*/ 190 w 101"/>
                <a:gd name="T15" fmla="*/ 806 h 130"/>
                <a:gd name="T16" fmla="*/ 120 w 101"/>
                <a:gd name="T17" fmla="*/ 1641 h 130"/>
                <a:gd name="T18" fmla="*/ 134 w 101"/>
                <a:gd name="T19" fmla="*/ 2419 h 130"/>
                <a:gd name="T20" fmla="*/ 120 w 101"/>
                <a:gd name="T21" fmla="*/ 2419 h 130"/>
                <a:gd name="T22" fmla="*/ 56 w 101"/>
                <a:gd name="T23" fmla="*/ 3392 h 130"/>
                <a:gd name="T24" fmla="*/ 0 w 101"/>
                <a:gd name="T25" fmla="*/ 4348 h 130"/>
                <a:gd name="T26" fmla="*/ 2 w 101"/>
                <a:gd name="T27" fmla="*/ 5366 h 130"/>
                <a:gd name="T28" fmla="*/ 70 w 101"/>
                <a:gd name="T29" fmla="*/ 5423 h 130"/>
                <a:gd name="T30" fmla="*/ 70 w 101"/>
                <a:gd name="T31" fmla="*/ 6155 h 130"/>
                <a:gd name="T32" fmla="*/ 70 w 101"/>
                <a:gd name="T33" fmla="*/ 6841 h 130"/>
                <a:gd name="T34" fmla="*/ 70 w 101"/>
                <a:gd name="T35" fmla="*/ 7550 h 130"/>
                <a:gd name="T36" fmla="*/ 190 w 101"/>
                <a:gd name="T37" fmla="*/ 7292 h 130"/>
                <a:gd name="T38" fmla="*/ 190 w 101"/>
                <a:gd name="T39" fmla="*/ 6155 h 130"/>
                <a:gd name="T40" fmla="*/ 170 w 101"/>
                <a:gd name="T41" fmla="*/ 4780 h 130"/>
                <a:gd name="T42" fmla="*/ 281 w 101"/>
                <a:gd name="T43" fmla="*/ 4348 h 130"/>
                <a:gd name="T44" fmla="*/ 281 w 101"/>
                <a:gd name="T45" fmla="*/ 4922 h 130"/>
                <a:gd name="T46" fmla="*/ 294 w 101"/>
                <a:gd name="T47" fmla="*/ 5423 h 130"/>
                <a:gd name="T48" fmla="*/ 333 w 101"/>
                <a:gd name="T49" fmla="*/ 6039 h 130"/>
                <a:gd name="T50" fmla="*/ 373 w 101"/>
                <a:gd name="T51" fmla="*/ 6550 h 130"/>
                <a:gd name="T52" fmla="*/ 412 w 101"/>
                <a:gd name="T53" fmla="*/ 6550 h 130"/>
                <a:gd name="T54" fmla="*/ 498 w 101"/>
                <a:gd name="T55" fmla="*/ 6155 h 130"/>
                <a:gd name="T56" fmla="*/ 522 w 101"/>
                <a:gd name="T57" fmla="*/ 6039 h 130"/>
                <a:gd name="T58" fmla="*/ 443 w 101"/>
                <a:gd name="T59" fmla="*/ 5203 h 130"/>
                <a:gd name="T60" fmla="*/ 467 w 101"/>
                <a:gd name="T61" fmla="*/ 4922 h 130"/>
                <a:gd name="T62" fmla="*/ 412 w 101"/>
                <a:gd name="T63" fmla="*/ 4201 h 130"/>
                <a:gd name="T64" fmla="*/ 333 w 101"/>
                <a:gd name="T65" fmla="*/ 3536 h 130"/>
                <a:gd name="T66" fmla="*/ 373 w 101"/>
                <a:gd name="T67" fmla="*/ 3536 h 130"/>
                <a:gd name="T68" fmla="*/ 467 w 101"/>
                <a:gd name="T69" fmla="*/ 3173 h 130"/>
                <a:gd name="T70" fmla="*/ 576 w 101"/>
                <a:gd name="T71" fmla="*/ 2591 h 130"/>
                <a:gd name="T72" fmla="*/ 621 w 101"/>
                <a:gd name="T73" fmla="*/ 2591 h 130"/>
                <a:gd name="T74" fmla="*/ 592 w 101"/>
                <a:gd name="T75" fmla="*/ 2191 h 130"/>
                <a:gd name="T76" fmla="*/ 522 w 101"/>
                <a:gd name="T77" fmla="*/ 2348 h 130"/>
                <a:gd name="T78" fmla="*/ 373 w 101"/>
                <a:gd name="T79" fmla="*/ 2591 h 130"/>
                <a:gd name="T80" fmla="*/ 281 w 101"/>
                <a:gd name="T81" fmla="*/ 3173 h 130"/>
                <a:gd name="T82" fmla="*/ 150 w 101"/>
                <a:gd name="T83" fmla="*/ 2032 h 130"/>
                <a:gd name="T84" fmla="*/ 213 w 101"/>
                <a:gd name="T85" fmla="*/ 1146 h 130"/>
                <a:gd name="T86" fmla="*/ 398 w 101"/>
                <a:gd name="T87" fmla="*/ 1236 h 130"/>
                <a:gd name="T88" fmla="*/ 576 w 101"/>
                <a:gd name="T89" fmla="*/ 1325 h 130"/>
                <a:gd name="T90" fmla="*/ 778 w 101"/>
                <a:gd name="T91" fmla="*/ 1146 h 130"/>
                <a:gd name="T92" fmla="*/ 853 w 101"/>
                <a:gd name="T93" fmla="*/ 2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
                <a:gd name="T142" fmla="*/ 0 h 130"/>
                <a:gd name="T143" fmla="*/ 101 w 101"/>
                <a:gd name="T144" fmla="*/ 130 h 1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 h="130">
                  <a:moveTo>
                    <a:pt x="101" y="2"/>
                  </a:moveTo>
                  <a:lnTo>
                    <a:pt x="97" y="0"/>
                  </a:lnTo>
                  <a:lnTo>
                    <a:pt x="80" y="14"/>
                  </a:lnTo>
                  <a:lnTo>
                    <a:pt x="61" y="12"/>
                  </a:lnTo>
                  <a:lnTo>
                    <a:pt x="40" y="7"/>
                  </a:lnTo>
                  <a:lnTo>
                    <a:pt x="33" y="7"/>
                  </a:lnTo>
                  <a:lnTo>
                    <a:pt x="26" y="14"/>
                  </a:lnTo>
                  <a:lnTo>
                    <a:pt x="23" y="14"/>
                  </a:lnTo>
                  <a:lnTo>
                    <a:pt x="14" y="28"/>
                  </a:lnTo>
                  <a:lnTo>
                    <a:pt x="16" y="42"/>
                  </a:lnTo>
                  <a:lnTo>
                    <a:pt x="14" y="42"/>
                  </a:lnTo>
                  <a:lnTo>
                    <a:pt x="7" y="59"/>
                  </a:lnTo>
                  <a:lnTo>
                    <a:pt x="0" y="75"/>
                  </a:lnTo>
                  <a:lnTo>
                    <a:pt x="2" y="92"/>
                  </a:lnTo>
                  <a:lnTo>
                    <a:pt x="9" y="94"/>
                  </a:lnTo>
                  <a:lnTo>
                    <a:pt x="9" y="106"/>
                  </a:lnTo>
                  <a:lnTo>
                    <a:pt x="9" y="118"/>
                  </a:lnTo>
                  <a:lnTo>
                    <a:pt x="9" y="130"/>
                  </a:lnTo>
                  <a:lnTo>
                    <a:pt x="23" y="125"/>
                  </a:lnTo>
                  <a:lnTo>
                    <a:pt x="23" y="106"/>
                  </a:lnTo>
                  <a:lnTo>
                    <a:pt x="21" y="82"/>
                  </a:lnTo>
                  <a:lnTo>
                    <a:pt x="33" y="75"/>
                  </a:lnTo>
                  <a:lnTo>
                    <a:pt x="33" y="85"/>
                  </a:lnTo>
                  <a:lnTo>
                    <a:pt x="35" y="94"/>
                  </a:lnTo>
                  <a:lnTo>
                    <a:pt x="40" y="104"/>
                  </a:lnTo>
                  <a:lnTo>
                    <a:pt x="45" y="113"/>
                  </a:lnTo>
                  <a:lnTo>
                    <a:pt x="49" y="113"/>
                  </a:lnTo>
                  <a:lnTo>
                    <a:pt x="59" y="106"/>
                  </a:lnTo>
                  <a:lnTo>
                    <a:pt x="63" y="104"/>
                  </a:lnTo>
                  <a:lnTo>
                    <a:pt x="52" y="90"/>
                  </a:lnTo>
                  <a:lnTo>
                    <a:pt x="56" y="85"/>
                  </a:lnTo>
                  <a:lnTo>
                    <a:pt x="49" y="73"/>
                  </a:lnTo>
                  <a:lnTo>
                    <a:pt x="40" y="61"/>
                  </a:lnTo>
                  <a:lnTo>
                    <a:pt x="45" y="61"/>
                  </a:lnTo>
                  <a:lnTo>
                    <a:pt x="56" y="54"/>
                  </a:lnTo>
                  <a:lnTo>
                    <a:pt x="68" y="45"/>
                  </a:lnTo>
                  <a:lnTo>
                    <a:pt x="73" y="45"/>
                  </a:lnTo>
                  <a:lnTo>
                    <a:pt x="71" y="38"/>
                  </a:lnTo>
                  <a:lnTo>
                    <a:pt x="63" y="40"/>
                  </a:lnTo>
                  <a:lnTo>
                    <a:pt x="45" y="45"/>
                  </a:lnTo>
                  <a:lnTo>
                    <a:pt x="33" y="54"/>
                  </a:lnTo>
                  <a:lnTo>
                    <a:pt x="18" y="35"/>
                  </a:lnTo>
                  <a:lnTo>
                    <a:pt x="26" y="19"/>
                  </a:lnTo>
                  <a:lnTo>
                    <a:pt x="47" y="21"/>
                  </a:lnTo>
                  <a:lnTo>
                    <a:pt x="68" y="23"/>
                  </a:lnTo>
                  <a:lnTo>
                    <a:pt x="92" y="19"/>
                  </a:lnTo>
                  <a:lnTo>
                    <a:pt x="101" y="2"/>
                  </a:lnTo>
                  <a:close/>
                </a:path>
              </a:pathLst>
            </a:custGeom>
            <a:solidFill>
              <a:srgbClr val="E1E1E1"/>
            </a:solidFill>
            <a:ln w="3175">
              <a:solidFill>
                <a:srgbClr val="000000"/>
              </a:solidFill>
              <a:round/>
              <a:headEnd/>
              <a:tailEnd/>
            </a:ln>
          </p:spPr>
          <p:txBody>
            <a:bodyPr/>
            <a:lstStyle/>
            <a:p>
              <a:endParaRPr lang="en-US"/>
            </a:p>
          </p:txBody>
        </p:sp>
        <p:sp>
          <p:nvSpPr>
            <p:cNvPr id="41999" name="Freeform 5228"/>
            <p:cNvSpPr>
              <a:spLocks/>
            </p:cNvSpPr>
            <p:nvPr/>
          </p:nvSpPr>
          <p:spPr bwMode="auto">
            <a:xfrm>
              <a:off x="4367" y="2779"/>
              <a:ext cx="160" cy="62"/>
            </a:xfrm>
            <a:custGeom>
              <a:avLst/>
              <a:gdLst>
                <a:gd name="T0" fmla="*/ 1376 w 142"/>
                <a:gd name="T1" fmla="*/ 2966 h 50"/>
                <a:gd name="T2" fmla="*/ 1376 w 142"/>
                <a:gd name="T3" fmla="*/ 2868 h 50"/>
                <a:gd name="T4" fmla="*/ 1376 w 142"/>
                <a:gd name="T5" fmla="*/ 1996 h 50"/>
                <a:gd name="T6" fmla="*/ 1260 w 142"/>
                <a:gd name="T7" fmla="*/ 1996 h 50"/>
                <a:gd name="T8" fmla="*/ 1148 w 142"/>
                <a:gd name="T9" fmla="*/ 1800 h 50"/>
                <a:gd name="T10" fmla="*/ 1092 w 142"/>
                <a:gd name="T11" fmla="*/ 1161 h 50"/>
                <a:gd name="T12" fmla="*/ 917 w 142"/>
                <a:gd name="T13" fmla="*/ 936 h 50"/>
                <a:gd name="T14" fmla="*/ 854 w 142"/>
                <a:gd name="T15" fmla="*/ 609 h 50"/>
                <a:gd name="T16" fmla="*/ 802 w 142"/>
                <a:gd name="T17" fmla="*/ 1012 h 50"/>
                <a:gd name="T18" fmla="*/ 673 w 142"/>
                <a:gd name="T19" fmla="*/ 1012 h 50"/>
                <a:gd name="T20" fmla="*/ 550 w 142"/>
                <a:gd name="T21" fmla="*/ 1012 h 50"/>
                <a:gd name="T22" fmla="*/ 498 w 142"/>
                <a:gd name="T23" fmla="*/ 609 h 50"/>
                <a:gd name="T24" fmla="*/ 294 w 142"/>
                <a:gd name="T25" fmla="*/ 181 h 50"/>
                <a:gd name="T26" fmla="*/ 124 w 142"/>
                <a:gd name="T27" fmla="*/ 0 h 50"/>
                <a:gd name="T28" fmla="*/ 53 w 142"/>
                <a:gd name="T29" fmla="*/ 755 h 50"/>
                <a:gd name="T30" fmla="*/ 0 w 142"/>
                <a:gd name="T31" fmla="*/ 936 h 50"/>
                <a:gd name="T32" fmla="*/ 160 w 142"/>
                <a:gd name="T33" fmla="*/ 1161 h 50"/>
                <a:gd name="T34" fmla="*/ 160 w 142"/>
                <a:gd name="T35" fmla="*/ 1280 h 50"/>
                <a:gd name="T36" fmla="*/ 294 w 142"/>
                <a:gd name="T37" fmla="*/ 1556 h 50"/>
                <a:gd name="T38" fmla="*/ 470 w 142"/>
                <a:gd name="T39" fmla="*/ 1800 h 50"/>
                <a:gd name="T40" fmla="*/ 620 w 142"/>
                <a:gd name="T41" fmla="*/ 1996 h 50"/>
                <a:gd name="T42" fmla="*/ 758 w 142"/>
                <a:gd name="T43" fmla="*/ 2232 h 50"/>
                <a:gd name="T44" fmla="*/ 940 w 142"/>
                <a:gd name="T45" fmla="*/ 2440 h 50"/>
                <a:gd name="T46" fmla="*/ 1148 w 142"/>
                <a:gd name="T47" fmla="*/ 2542 h 50"/>
                <a:gd name="T48" fmla="*/ 1260 w 142"/>
                <a:gd name="T49" fmla="*/ 2709 h 50"/>
                <a:gd name="T50" fmla="*/ 1376 w 142"/>
                <a:gd name="T51" fmla="*/ 2966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2"/>
                <a:gd name="T79" fmla="*/ 0 h 50"/>
                <a:gd name="T80" fmla="*/ 142 w 142"/>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2" h="50">
                  <a:moveTo>
                    <a:pt x="142" y="50"/>
                  </a:moveTo>
                  <a:lnTo>
                    <a:pt x="142" y="48"/>
                  </a:lnTo>
                  <a:lnTo>
                    <a:pt x="142" y="34"/>
                  </a:lnTo>
                  <a:lnTo>
                    <a:pt x="130" y="34"/>
                  </a:lnTo>
                  <a:lnTo>
                    <a:pt x="119" y="31"/>
                  </a:lnTo>
                  <a:lnTo>
                    <a:pt x="114" y="19"/>
                  </a:lnTo>
                  <a:lnTo>
                    <a:pt x="95" y="15"/>
                  </a:lnTo>
                  <a:lnTo>
                    <a:pt x="88" y="10"/>
                  </a:lnTo>
                  <a:lnTo>
                    <a:pt x="83" y="17"/>
                  </a:lnTo>
                  <a:lnTo>
                    <a:pt x="69" y="17"/>
                  </a:lnTo>
                  <a:lnTo>
                    <a:pt x="57" y="17"/>
                  </a:lnTo>
                  <a:lnTo>
                    <a:pt x="52" y="10"/>
                  </a:lnTo>
                  <a:lnTo>
                    <a:pt x="31" y="3"/>
                  </a:lnTo>
                  <a:lnTo>
                    <a:pt x="12" y="0"/>
                  </a:lnTo>
                  <a:lnTo>
                    <a:pt x="5" y="12"/>
                  </a:lnTo>
                  <a:lnTo>
                    <a:pt x="0" y="15"/>
                  </a:lnTo>
                  <a:lnTo>
                    <a:pt x="17" y="19"/>
                  </a:lnTo>
                  <a:lnTo>
                    <a:pt x="17" y="22"/>
                  </a:lnTo>
                  <a:lnTo>
                    <a:pt x="31" y="26"/>
                  </a:lnTo>
                  <a:lnTo>
                    <a:pt x="48" y="31"/>
                  </a:lnTo>
                  <a:lnTo>
                    <a:pt x="64" y="34"/>
                  </a:lnTo>
                  <a:lnTo>
                    <a:pt x="78" y="38"/>
                  </a:lnTo>
                  <a:lnTo>
                    <a:pt x="97" y="41"/>
                  </a:lnTo>
                  <a:lnTo>
                    <a:pt x="119" y="43"/>
                  </a:lnTo>
                  <a:lnTo>
                    <a:pt x="130" y="45"/>
                  </a:lnTo>
                  <a:lnTo>
                    <a:pt x="142" y="50"/>
                  </a:lnTo>
                  <a:close/>
                </a:path>
              </a:pathLst>
            </a:custGeom>
            <a:solidFill>
              <a:srgbClr val="E1E1E1"/>
            </a:solidFill>
            <a:ln w="3175">
              <a:solidFill>
                <a:srgbClr val="000000"/>
              </a:solidFill>
              <a:round/>
              <a:headEnd/>
              <a:tailEnd/>
            </a:ln>
          </p:spPr>
          <p:txBody>
            <a:bodyPr/>
            <a:lstStyle/>
            <a:p>
              <a:endParaRPr lang="en-US"/>
            </a:p>
          </p:txBody>
        </p:sp>
        <p:sp>
          <p:nvSpPr>
            <p:cNvPr id="42000" name="Freeform 5229"/>
            <p:cNvSpPr>
              <a:spLocks/>
            </p:cNvSpPr>
            <p:nvPr/>
          </p:nvSpPr>
          <p:spPr bwMode="auto">
            <a:xfrm>
              <a:off x="4684" y="2835"/>
              <a:ext cx="67" cy="40"/>
            </a:xfrm>
            <a:custGeom>
              <a:avLst/>
              <a:gdLst>
                <a:gd name="T0" fmla="*/ 369 w 61"/>
                <a:gd name="T1" fmla="*/ 0 h 33"/>
                <a:gd name="T2" fmla="*/ 232 w 61"/>
                <a:gd name="T3" fmla="*/ 0 h 33"/>
                <a:gd name="T4" fmla="*/ 135 w 61"/>
                <a:gd name="T5" fmla="*/ 396 h 33"/>
                <a:gd name="T6" fmla="*/ 42 w 61"/>
                <a:gd name="T7" fmla="*/ 645 h 33"/>
                <a:gd name="T8" fmla="*/ 2 w 61"/>
                <a:gd name="T9" fmla="*/ 1101 h 33"/>
                <a:gd name="T10" fmla="*/ 0 w 61"/>
                <a:gd name="T11" fmla="*/ 1200 h 33"/>
                <a:gd name="T12" fmla="*/ 2 w 61"/>
                <a:gd name="T13" fmla="*/ 1256 h 33"/>
                <a:gd name="T14" fmla="*/ 123 w 61"/>
                <a:gd name="T15" fmla="*/ 908 h 33"/>
                <a:gd name="T16" fmla="*/ 255 w 61"/>
                <a:gd name="T17" fmla="*/ 480 h 33"/>
                <a:gd name="T18" fmla="*/ 369 w 6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33"/>
                <a:gd name="T32" fmla="*/ 61 w 61"/>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33">
                  <a:moveTo>
                    <a:pt x="61" y="0"/>
                  </a:moveTo>
                  <a:lnTo>
                    <a:pt x="38" y="0"/>
                  </a:lnTo>
                  <a:lnTo>
                    <a:pt x="23" y="10"/>
                  </a:lnTo>
                  <a:lnTo>
                    <a:pt x="7" y="17"/>
                  </a:lnTo>
                  <a:lnTo>
                    <a:pt x="2" y="29"/>
                  </a:lnTo>
                  <a:lnTo>
                    <a:pt x="0" y="31"/>
                  </a:lnTo>
                  <a:lnTo>
                    <a:pt x="2" y="33"/>
                  </a:lnTo>
                  <a:lnTo>
                    <a:pt x="21" y="24"/>
                  </a:lnTo>
                  <a:lnTo>
                    <a:pt x="42" y="12"/>
                  </a:lnTo>
                  <a:lnTo>
                    <a:pt x="61" y="0"/>
                  </a:lnTo>
                  <a:close/>
                </a:path>
              </a:pathLst>
            </a:custGeom>
            <a:solidFill>
              <a:srgbClr val="E1E1E1"/>
            </a:solidFill>
            <a:ln w="3175">
              <a:solidFill>
                <a:srgbClr val="000000"/>
              </a:solidFill>
              <a:round/>
              <a:headEnd/>
              <a:tailEnd/>
            </a:ln>
          </p:spPr>
          <p:txBody>
            <a:bodyPr/>
            <a:lstStyle/>
            <a:p>
              <a:endParaRPr lang="en-US"/>
            </a:p>
          </p:txBody>
        </p:sp>
        <p:sp>
          <p:nvSpPr>
            <p:cNvPr id="42001" name="Freeform 5230"/>
            <p:cNvSpPr>
              <a:spLocks/>
            </p:cNvSpPr>
            <p:nvPr/>
          </p:nvSpPr>
          <p:spPr bwMode="auto">
            <a:xfrm>
              <a:off x="4762" y="2600"/>
              <a:ext cx="24" cy="69"/>
            </a:xfrm>
            <a:custGeom>
              <a:avLst/>
              <a:gdLst>
                <a:gd name="T0" fmla="*/ 264 w 21"/>
                <a:gd name="T1" fmla="*/ 2628 h 55"/>
                <a:gd name="T2" fmla="*/ 177 w 21"/>
                <a:gd name="T3" fmla="*/ 1665 h 55"/>
                <a:gd name="T4" fmla="*/ 243 w 21"/>
                <a:gd name="T5" fmla="*/ 1061 h 55"/>
                <a:gd name="T6" fmla="*/ 177 w 21"/>
                <a:gd name="T7" fmla="*/ 748 h 55"/>
                <a:gd name="T8" fmla="*/ 109 w 21"/>
                <a:gd name="T9" fmla="*/ 1208 h 55"/>
                <a:gd name="T10" fmla="*/ 56 w 21"/>
                <a:gd name="T11" fmla="*/ 1791 h 55"/>
                <a:gd name="T12" fmla="*/ 56 w 21"/>
                <a:gd name="T13" fmla="*/ 1428 h 55"/>
                <a:gd name="T14" fmla="*/ 83 w 21"/>
                <a:gd name="T15" fmla="*/ 537 h 55"/>
                <a:gd name="T16" fmla="*/ 83 w 21"/>
                <a:gd name="T17" fmla="*/ 0 h 55"/>
                <a:gd name="T18" fmla="*/ 0 w 21"/>
                <a:gd name="T19" fmla="*/ 907 h 55"/>
                <a:gd name="T20" fmla="*/ 2 w 21"/>
                <a:gd name="T21" fmla="*/ 1791 h 55"/>
                <a:gd name="T22" fmla="*/ 2 w 21"/>
                <a:gd name="T23" fmla="*/ 2819 h 55"/>
                <a:gd name="T24" fmla="*/ 177 w 21"/>
                <a:gd name="T25" fmla="*/ 4125 h 55"/>
                <a:gd name="T26" fmla="*/ 83 w 21"/>
                <a:gd name="T27" fmla="*/ 2385 h 55"/>
                <a:gd name="T28" fmla="*/ 264 w 21"/>
                <a:gd name="T29" fmla="*/ 2628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55"/>
                <a:gd name="T47" fmla="*/ 21 w 21"/>
                <a:gd name="T48" fmla="*/ 55 h 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55">
                  <a:moveTo>
                    <a:pt x="21" y="36"/>
                  </a:moveTo>
                  <a:lnTo>
                    <a:pt x="14" y="22"/>
                  </a:lnTo>
                  <a:lnTo>
                    <a:pt x="19" y="14"/>
                  </a:lnTo>
                  <a:lnTo>
                    <a:pt x="14" y="10"/>
                  </a:lnTo>
                  <a:lnTo>
                    <a:pt x="9" y="17"/>
                  </a:lnTo>
                  <a:lnTo>
                    <a:pt x="4" y="24"/>
                  </a:lnTo>
                  <a:lnTo>
                    <a:pt x="4" y="19"/>
                  </a:lnTo>
                  <a:lnTo>
                    <a:pt x="7" y="7"/>
                  </a:lnTo>
                  <a:lnTo>
                    <a:pt x="7" y="0"/>
                  </a:lnTo>
                  <a:lnTo>
                    <a:pt x="0" y="12"/>
                  </a:lnTo>
                  <a:lnTo>
                    <a:pt x="2" y="24"/>
                  </a:lnTo>
                  <a:lnTo>
                    <a:pt x="2" y="38"/>
                  </a:lnTo>
                  <a:lnTo>
                    <a:pt x="14" y="55"/>
                  </a:lnTo>
                  <a:lnTo>
                    <a:pt x="7" y="33"/>
                  </a:lnTo>
                  <a:lnTo>
                    <a:pt x="21" y="36"/>
                  </a:lnTo>
                  <a:close/>
                </a:path>
              </a:pathLst>
            </a:custGeom>
            <a:solidFill>
              <a:srgbClr val="E1E1E1"/>
            </a:solidFill>
            <a:ln w="3175">
              <a:solidFill>
                <a:srgbClr val="000000"/>
              </a:solidFill>
              <a:round/>
              <a:headEnd/>
              <a:tailEnd/>
            </a:ln>
          </p:spPr>
          <p:txBody>
            <a:bodyPr/>
            <a:lstStyle/>
            <a:p>
              <a:endParaRPr lang="en-US"/>
            </a:p>
          </p:txBody>
        </p:sp>
        <p:sp>
          <p:nvSpPr>
            <p:cNvPr id="42002" name="Freeform 5231"/>
            <p:cNvSpPr>
              <a:spLocks/>
            </p:cNvSpPr>
            <p:nvPr/>
          </p:nvSpPr>
          <p:spPr bwMode="auto">
            <a:xfrm>
              <a:off x="4770" y="2709"/>
              <a:ext cx="49" cy="24"/>
            </a:xfrm>
            <a:custGeom>
              <a:avLst/>
              <a:gdLst>
                <a:gd name="T0" fmla="*/ 226 w 45"/>
                <a:gd name="T1" fmla="*/ 1333 h 19"/>
                <a:gd name="T2" fmla="*/ 210 w 45"/>
                <a:gd name="T3" fmla="*/ 1603 h 19"/>
                <a:gd name="T4" fmla="*/ 117 w 45"/>
                <a:gd name="T5" fmla="*/ 782 h 19"/>
                <a:gd name="T6" fmla="*/ 58 w 45"/>
                <a:gd name="T7" fmla="*/ 1005 h 19"/>
                <a:gd name="T8" fmla="*/ 0 w 45"/>
                <a:gd name="T9" fmla="*/ 619 h 19"/>
                <a:gd name="T10" fmla="*/ 0 w 45"/>
                <a:gd name="T11" fmla="*/ 1005 h 19"/>
                <a:gd name="T12" fmla="*/ 0 w 45"/>
                <a:gd name="T13" fmla="*/ 328 h 19"/>
                <a:gd name="T14" fmla="*/ 45 w 45"/>
                <a:gd name="T15" fmla="*/ 0 h 19"/>
                <a:gd name="T16" fmla="*/ 117 w 45"/>
                <a:gd name="T17" fmla="*/ 206 h 19"/>
                <a:gd name="T18" fmla="*/ 191 w 45"/>
                <a:gd name="T19" fmla="*/ 328 h 19"/>
                <a:gd name="T20" fmla="*/ 226 w 45"/>
                <a:gd name="T21" fmla="*/ 1333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9"/>
                <a:gd name="T35" fmla="*/ 45 w 45"/>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9">
                  <a:moveTo>
                    <a:pt x="45" y="16"/>
                  </a:moveTo>
                  <a:lnTo>
                    <a:pt x="42" y="19"/>
                  </a:lnTo>
                  <a:lnTo>
                    <a:pt x="24" y="9"/>
                  </a:lnTo>
                  <a:lnTo>
                    <a:pt x="12" y="12"/>
                  </a:lnTo>
                  <a:lnTo>
                    <a:pt x="0" y="7"/>
                  </a:lnTo>
                  <a:lnTo>
                    <a:pt x="0" y="12"/>
                  </a:lnTo>
                  <a:lnTo>
                    <a:pt x="0" y="4"/>
                  </a:lnTo>
                  <a:lnTo>
                    <a:pt x="9" y="0"/>
                  </a:lnTo>
                  <a:lnTo>
                    <a:pt x="24" y="2"/>
                  </a:lnTo>
                  <a:lnTo>
                    <a:pt x="38" y="4"/>
                  </a:lnTo>
                  <a:lnTo>
                    <a:pt x="45" y="16"/>
                  </a:lnTo>
                  <a:close/>
                </a:path>
              </a:pathLst>
            </a:custGeom>
            <a:solidFill>
              <a:srgbClr val="E1E1E1"/>
            </a:solidFill>
            <a:ln w="3175">
              <a:solidFill>
                <a:srgbClr val="000000"/>
              </a:solidFill>
              <a:round/>
              <a:headEnd/>
              <a:tailEnd/>
            </a:ln>
          </p:spPr>
          <p:txBody>
            <a:bodyPr/>
            <a:lstStyle/>
            <a:p>
              <a:endParaRPr lang="en-US"/>
            </a:p>
          </p:txBody>
        </p:sp>
        <p:sp>
          <p:nvSpPr>
            <p:cNvPr id="42003" name="Freeform 5232"/>
            <p:cNvSpPr>
              <a:spLocks/>
            </p:cNvSpPr>
            <p:nvPr/>
          </p:nvSpPr>
          <p:spPr bwMode="auto">
            <a:xfrm>
              <a:off x="4620" y="2830"/>
              <a:ext cx="57" cy="14"/>
            </a:xfrm>
            <a:custGeom>
              <a:avLst/>
              <a:gdLst>
                <a:gd name="T0" fmla="*/ 299 w 52"/>
                <a:gd name="T1" fmla="*/ 249 h 11"/>
                <a:gd name="T2" fmla="*/ 273 w 52"/>
                <a:gd name="T3" fmla="*/ 0 h 11"/>
                <a:gd name="T4" fmla="*/ 249 w 52"/>
                <a:gd name="T5" fmla="*/ 403 h 11"/>
                <a:gd name="T6" fmla="*/ 189 w 52"/>
                <a:gd name="T7" fmla="*/ 403 h 11"/>
                <a:gd name="T8" fmla="*/ 119 w 52"/>
                <a:gd name="T9" fmla="*/ 249 h 11"/>
                <a:gd name="T10" fmla="*/ 42 w 52"/>
                <a:gd name="T11" fmla="*/ 249 h 11"/>
                <a:gd name="T12" fmla="*/ 0 w 52"/>
                <a:gd name="T13" fmla="*/ 854 h 11"/>
                <a:gd name="T14" fmla="*/ 42 w 52"/>
                <a:gd name="T15" fmla="*/ 1087 h 11"/>
                <a:gd name="T16" fmla="*/ 137 w 52"/>
                <a:gd name="T17" fmla="*/ 854 h 11"/>
                <a:gd name="T18" fmla="*/ 216 w 52"/>
                <a:gd name="T19" fmla="*/ 854 h 11"/>
                <a:gd name="T20" fmla="*/ 299 w 52"/>
                <a:gd name="T21" fmla="*/ 249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11"/>
                <a:gd name="T35" fmla="*/ 52 w 52"/>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11">
                  <a:moveTo>
                    <a:pt x="52" y="2"/>
                  </a:moveTo>
                  <a:lnTo>
                    <a:pt x="47" y="0"/>
                  </a:lnTo>
                  <a:lnTo>
                    <a:pt x="43" y="4"/>
                  </a:lnTo>
                  <a:lnTo>
                    <a:pt x="33" y="4"/>
                  </a:lnTo>
                  <a:lnTo>
                    <a:pt x="21" y="2"/>
                  </a:lnTo>
                  <a:lnTo>
                    <a:pt x="7" y="2"/>
                  </a:lnTo>
                  <a:lnTo>
                    <a:pt x="0" y="9"/>
                  </a:lnTo>
                  <a:lnTo>
                    <a:pt x="7" y="11"/>
                  </a:lnTo>
                  <a:lnTo>
                    <a:pt x="24" y="9"/>
                  </a:lnTo>
                  <a:lnTo>
                    <a:pt x="38" y="9"/>
                  </a:lnTo>
                  <a:lnTo>
                    <a:pt x="52" y="2"/>
                  </a:lnTo>
                  <a:close/>
                </a:path>
              </a:pathLst>
            </a:custGeom>
            <a:solidFill>
              <a:srgbClr val="E1E1E1"/>
            </a:solidFill>
            <a:ln w="3175">
              <a:solidFill>
                <a:srgbClr val="000000"/>
              </a:solidFill>
              <a:round/>
              <a:headEnd/>
              <a:tailEnd/>
            </a:ln>
          </p:spPr>
          <p:txBody>
            <a:bodyPr/>
            <a:lstStyle/>
            <a:p>
              <a:endParaRPr lang="en-US"/>
            </a:p>
          </p:txBody>
        </p:sp>
        <p:sp>
          <p:nvSpPr>
            <p:cNvPr id="42004" name="Freeform 5233"/>
            <p:cNvSpPr>
              <a:spLocks/>
            </p:cNvSpPr>
            <p:nvPr/>
          </p:nvSpPr>
          <p:spPr bwMode="auto">
            <a:xfrm>
              <a:off x="4367" y="2683"/>
              <a:ext cx="29" cy="31"/>
            </a:xfrm>
            <a:custGeom>
              <a:avLst/>
              <a:gdLst>
                <a:gd name="T0" fmla="*/ 205 w 26"/>
                <a:gd name="T1" fmla="*/ 503 h 26"/>
                <a:gd name="T2" fmla="*/ 190 w 26"/>
                <a:gd name="T3" fmla="*/ 727 h 26"/>
                <a:gd name="T4" fmla="*/ 96 w 26"/>
                <a:gd name="T5" fmla="*/ 503 h 26"/>
                <a:gd name="T6" fmla="*/ 56 w 26"/>
                <a:gd name="T7" fmla="*/ 297 h 26"/>
                <a:gd name="T8" fmla="*/ 0 w 26"/>
                <a:gd name="T9" fmla="*/ 147 h 26"/>
                <a:gd name="T10" fmla="*/ 56 w 26"/>
                <a:gd name="T11" fmla="*/ 103 h 26"/>
                <a:gd name="T12" fmla="*/ 96 w 26"/>
                <a:gd name="T13" fmla="*/ 0 h 26"/>
                <a:gd name="T14" fmla="*/ 133 w 26"/>
                <a:gd name="T15" fmla="*/ 423 h 26"/>
                <a:gd name="T16" fmla="*/ 205 w 26"/>
                <a:gd name="T17" fmla="*/ 503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6"/>
                <a:gd name="T29" fmla="*/ 26 w 26"/>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6">
                  <a:moveTo>
                    <a:pt x="26" y="17"/>
                  </a:moveTo>
                  <a:lnTo>
                    <a:pt x="24" y="26"/>
                  </a:lnTo>
                  <a:lnTo>
                    <a:pt x="12" y="17"/>
                  </a:lnTo>
                  <a:lnTo>
                    <a:pt x="7" y="10"/>
                  </a:lnTo>
                  <a:lnTo>
                    <a:pt x="0" y="5"/>
                  </a:lnTo>
                  <a:lnTo>
                    <a:pt x="7" y="3"/>
                  </a:lnTo>
                  <a:lnTo>
                    <a:pt x="12" y="0"/>
                  </a:lnTo>
                  <a:lnTo>
                    <a:pt x="17" y="15"/>
                  </a:lnTo>
                  <a:lnTo>
                    <a:pt x="26" y="17"/>
                  </a:lnTo>
                  <a:close/>
                </a:path>
              </a:pathLst>
            </a:custGeom>
            <a:solidFill>
              <a:srgbClr val="E1E1E1"/>
            </a:solidFill>
            <a:ln w="3175">
              <a:solidFill>
                <a:srgbClr val="000000"/>
              </a:solidFill>
              <a:round/>
              <a:headEnd/>
              <a:tailEnd/>
            </a:ln>
          </p:spPr>
          <p:txBody>
            <a:bodyPr/>
            <a:lstStyle/>
            <a:p>
              <a:endParaRPr lang="en-US"/>
            </a:p>
          </p:txBody>
        </p:sp>
        <p:sp>
          <p:nvSpPr>
            <p:cNvPr id="42005" name="Freeform 5234"/>
            <p:cNvSpPr>
              <a:spLocks/>
            </p:cNvSpPr>
            <p:nvPr/>
          </p:nvSpPr>
          <p:spPr bwMode="auto">
            <a:xfrm>
              <a:off x="4567" y="2826"/>
              <a:ext cx="43" cy="21"/>
            </a:xfrm>
            <a:custGeom>
              <a:avLst/>
              <a:gdLst>
                <a:gd name="T0" fmla="*/ 395 w 38"/>
                <a:gd name="T1" fmla="*/ 537 h 17"/>
                <a:gd name="T2" fmla="*/ 372 w 38"/>
                <a:gd name="T3" fmla="*/ 267 h 17"/>
                <a:gd name="T4" fmla="*/ 308 w 38"/>
                <a:gd name="T5" fmla="*/ 408 h 17"/>
                <a:gd name="T6" fmla="*/ 164 w 38"/>
                <a:gd name="T7" fmla="*/ 0 h 17"/>
                <a:gd name="T8" fmla="*/ 238 w 38"/>
                <a:gd name="T9" fmla="*/ 537 h 17"/>
                <a:gd name="T10" fmla="*/ 164 w 38"/>
                <a:gd name="T11" fmla="*/ 537 h 17"/>
                <a:gd name="T12" fmla="*/ 2 w 38"/>
                <a:gd name="T13" fmla="*/ 408 h 17"/>
                <a:gd name="T14" fmla="*/ 0 w 38"/>
                <a:gd name="T15" fmla="*/ 951 h 17"/>
                <a:gd name="T16" fmla="*/ 128 w 38"/>
                <a:gd name="T17" fmla="*/ 770 h 17"/>
                <a:gd name="T18" fmla="*/ 269 w 38"/>
                <a:gd name="T19" fmla="*/ 663 h 17"/>
                <a:gd name="T20" fmla="*/ 308 w 38"/>
                <a:gd name="T21" fmla="*/ 663 h 17"/>
                <a:gd name="T22" fmla="*/ 308 w 38"/>
                <a:gd name="T23" fmla="*/ 663 h 17"/>
                <a:gd name="T24" fmla="*/ 395 w 38"/>
                <a:gd name="T25" fmla="*/ 53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17"/>
                <a:gd name="T41" fmla="*/ 38 w 38"/>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17">
                  <a:moveTo>
                    <a:pt x="38" y="10"/>
                  </a:moveTo>
                  <a:lnTo>
                    <a:pt x="35" y="5"/>
                  </a:lnTo>
                  <a:lnTo>
                    <a:pt x="30" y="7"/>
                  </a:lnTo>
                  <a:lnTo>
                    <a:pt x="16" y="0"/>
                  </a:lnTo>
                  <a:lnTo>
                    <a:pt x="23" y="10"/>
                  </a:lnTo>
                  <a:lnTo>
                    <a:pt x="16" y="10"/>
                  </a:lnTo>
                  <a:lnTo>
                    <a:pt x="2" y="7"/>
                  </a:lnTo>
                  <a:lnTo>
                    <a:pt x="0" y="17"/>
                  </a:lnTo>
                  <a:lnTo>
                    <a:pt x="12" y="14"/>
                  </a:lnTo>
                  <a:lnTo>
                    <a:pt x="26" y="12"/>
                  </a:lnTo>
                  <a:lnTo>
                    <a:pt x="30" y="12"/>
                  </a:lnTo>
                  <a:lnTo>
                    <a:pt x="38" y="10"/>
                  </a:lnTo>
                  <a:close/>
                </a:path>
              </a:pathLst>
            </a:custGeom>
            <a:solidFill>
              <a:srgbClr val="E1E1E1"/>
            </a:solidFill>
            <a:ln w="3175">
              <a:solidFill>
                <a:srgbClr val="000000"/>
              </a:solidFill>
              <a:round/>
              <a:headEnd/>
              <a:tailEnd/>
            </a:ln>
          </p:spPr>
          <p:txBody>
            <a:bodyPr/>
            <a:lstStyle/>
            <a:p>
              <a:endParaRPr lang="en-US"/>
            </a:p>
          </p:txBody>
        </p:sp>
        <p:sp>
          <p:nvSpPr>
            <p:cNvPr id="42006" name="Freeform 5235"/>
            <p:cNvSpPr>
              <a:spLocks/>
            </p:cNvSpPr>
            <p:nvPr/>
          </p:nvSpPr>
          <p:spPr bwMode="auto">
            <a:xfrm>
              <a:off x="4605" y="2855"/>
              <a:ext cx="29" cy="20"/>
            </a:xfrm>
            <a:custGeom>
              <a:avLst/>
              <a:gdLst>
                <a:gd name="T0" fmla="*/ 205 w 26"/>
                <a:gd name="T1" fmla="*/ 881 h 16"/>
                <a:gd name="T2" fmla="*/ 133 w 26"/>
                <a:gd name="T3" fmla="*/ 1111 h 16"/>
                <a:gd name="T4" fmla="*/ 3 w 26"/>
                <a:gd name="T5" fmla="*/ 529 h 16"/>
                <a:gd name="T6" fmla="*/ 0 w 26"/>
                <a:gd name="T7" fmla="*/ 0 h 16"/>
                <a:gd name="T8" fmla="*/ 133 w 26"/>
                <a:gd name="T9" fmla="*/ 0 h 16"/>
                <a:gd name="T10" fmla="*/ 205 w 26"/>
                <a:gd name="T11" fmla="*/ 881 h 16"/>
                <a:gd name="T12" fmla="*/ 0 60000 65536"/>
                <a:gd name="T13" fmla="*/ 0 60000 65536"/>
                <a:gd name="T14" fmla="*/ 0 60000 65536"/>
                <a:gd name="T15" fmla="*/ 0 60000 65536"/>
                <a:gd name="T16" fmla="*/ 0 60000 65536"/>
                <a:gd name="T17" fmla="*/ 0 60000 65536"/>
                <a:gd name="T18" fmla="*/ 0 w 26"/>
                <a:gd name="T19" fmla="*/ 0 h 16"/>
                <a:gd name="T20" fmla="*/ 26 w 2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6" h="16">
                  <a:moveTo>
                    <a:pt x="26" y="12"/>
                  </a:moveTo>
                  <a:lnTo>
                    <a:pt x="17" y="16"/>
                  </a:lnTo>
                  <a:lnTo>
                    <a:pt x="3" y="7"/>
                  </a:lnTo>
                  <a:lnTo>
                    <a:pt x="0" y="0"/>
                  </a:lnTo>
                  <a:lnTo>
                    <a:pt x="17" y="0"/>
                  </a:lnTo>
                  <a:lnTo>
                    <a:pt x="26" y="12"/>
                  </a:lnTo>
                  <a:close/>
                </a:path>
              </a:pathLst>
            </a:custGeom>
            <a:solidFill>
              <a:srgbClr val="E1E1E1"/>
            </a:solidFill>
            <a:ln w="3175">
              <a:solidFill>
                <a:srgbClr val="000000"/>
              </a:solidFill>
              <a:round/>
              <a:headEnd/>
              <a:tailEnd/>
            </a:ln>
          </p:spPr>
          <p:txBody>
            <a:bodyPr/>
            <a:lstStyle/>
            <a:p>
              <a:endParaRPr lang="en-US"/>
            </a:p>
          </p:txBody>
        </p:sp>
        <p:sp>
          <p:nvSpPr>
            <p:cNvPr id="42007" name="Freeform 5236"/>
            <p:cNvSpPr>
              <a:spLocks/>
            </p:cNvSpPr>
            <p:nvPr/>
          </p:nvSpPr>
          <p:spPr bwMode="auto">
            <a:xfrm>
              <a:off x="4734" y="2714"/>
              <a:ext cx="22" cy="19"/>
            </a:xfrm>
            <a:custGeom>
              <a:avLst/>
              <a:gdLst>
                <a:gd name="T0" fmla="*/ 48 w 21"/>
                <a:gd name="T1" fmla="*/ 702 h 15"/>
                <a:gd name="T2" fmla="*/ 34 w 21"/>
                <a:gd name="T3" fmla="*/ 1319 h 15"/>
                <a:gd name="T4" fmla="*/ 0 w 21"/>
                <a:gd name="T5" fmla="*/ 437 h 15"/>
                <a:gd name="T6" fmla="*/ 9 w 21"/>
                <a:gd name="T7" fmla="*/ 0 h 15"/>
                <a:gd name="T8" fmla="*/ 48 w 21"/>
                <a:gd name="T9" fmla="*/ 702 h 15"/>
                <a:gd name="T10" fmla="*/ 0 60000 65536"/>
                <a:gd name="T11" fmla="*/ 0 60000 65536"/>
                <a:gd name="T12" fmla="*/ 0 60000 65536"/>
                <a:gd name="T13" fmla="*/ 0 60000 65536"/>
                <a:gd name="T14" fmla="*/ 0 60000 65536"/>
                <a:gd name="T15" fmla="*/ 0 w 21"/>
                <a:gd name="T16" fmla="*/ 0 h 15"/>
                <a:gd name="T17" fmla="*/ 21 w 21"/>
                <a:gd name="T18" fmla="*/ 15 h 15"/>
              </a:gdLst>
              <a:ahLst/>
              <a:cxnLst>
                <a:cxn ang="T10">
                  <a:pos x="T0" y="T1"/>
                </a:cxn>
                <a:cxn ang="T11">
                  <a:pos x="T2" y="T3"/>
                </a:cxn>
                <a:cxn ang="T12">
                  <a:pos x="T4" y="T5"/>
                </a:cxn>
                <a:cxn ang="T13">
                  <a:pos x="T6" y="T7"/>
                </a:cxn>
                <a:cxn ang="T14">
                  <a:pos x="T8" y="T9"/>
                </a:cxn>
              </a:cxnLst>
              <a:rect l="T15" t="T16" r="T17" b="T18"/>
              <a:pathLst>
                <a:path w="21" h="15">
                  <a:moveTo>
                    <a:pt x="21" y="8"/>
                  </a:moveTo>
                  <a:lnTo>
                    <a:pt x="14" y="15"/>
                  </a:lnTo>
                  <a:lnTo>
                    <a:pt x="0" y="5"/>
                  </a:lnTo>
                  <a:lnTo>
                    <a:pt x="9" y="0"/>
                  </a:lnTo>
                  <a:lnTo>
                    <a:pt x="21" y="8"/>
                  </a:lnTo>
                  <a:close/>
                </a:path>
              </a:pathLst>
            </a:custGeom>
            <a:solidFill>
              <a:srgbClr val="E1E1E1"/>
            </a:solidFill>
            <a:ln w="3175">
              <a:solidFill>
                <a:srgbClr val="000000"/>
              </a:solidFill>
              <a:round/>
              <a:headEnd/>
              <a:tailEnd/>
            </a:ln>
          </p:spPr>
          <p:txBody>
            <a:bodyPr/>
            <a:lstStyle/>
            <a:p>
              <a:endParaRPr lang="en-US"/>
            </a:p>
          </p:txBody>
        </p:sp>
        <p:sp>
          <p:nvSpPr>
            <p:cNvPr id="42008" name="Freeform 5237"/>
            <p:cNvSpPr>
              <a:spLocks/>
            </p:cNvSpPr>
            <p:nvPr/>
          </p:nvSpPr>
          <p:spPr bwMode="auto">
            <a:xfrm>
              <a:off x="4527" y="2826"/>
              <a:ext cx="21" cy="15"/>
            </a:xfrm>
            <a:custGeom>
              <a:avLst/>
              <a:gdLst>
                <a:gd name="T0" fmla="*/ 126 w 19"/>
                <a:gd name="T1" fmla="*/ 364 h 12"/>
                <a:gd name="T2" fmla="*/ 114 w 19"/>
                <a:gd name="T3" fmla="*/ 233 h 12"/>
                <a:gd name="T4" fmla="*/ 0 w 19"/>
                <a:gd name="T5" fmla="*/ 0 h 12"/>
                <a:gd name="T6" fmla="*/ 62 w 19"/>
                <a:gd name="T7" fmla="*/ 881 h 12"/>
                <a:gd name="T8" fmla="*/ 126 w 19"/>
                <a:gd name="T9" fmla="*/ 364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19" y="5"/>
                  </a:moveTo>
                  <a:lnTo>
                    <a:pt x="17" y="3"/>
                  </a:lnTo>
                  <a:lnTo>
                    <a:pt x="0" y="0"/>
                  </a:lnTo>
                  <a:lnTo>
                    <a:pt x="10" y="12"/>
                  </a:lnTo>
                  <a:lnTo>
                    <a:pt x="19" y="5"/>
                  </a:lnTo>
                  <a:close/>
                </a:path>
              </a:pathLst>
            </a:custGeom>
            <a:solidFill>
              <a:srgbClr val="E1E1E1"/>
            </a:solidFill>
            <a:ln w="3175">
              <a:solidFill>
                <a:srgbClr val="000000"/>
              </a:solidFill>
              <a:round/>
              <a:headEnd/>
              <a:tailEnd/>
            </a:ln>
          </p:spPr>
          <p:txBody>
            <a:bodyPr/>
            <a:lstStyle/>
            <a:p>
              <a:endParaRPr lang="en-US"/>
            </a:p>
          </p:txBody>
        </p:sp>
        <p:sp>
          <p:nvSpPr>
            <p:cNvPr id="42009" name="Freeform 5238"/>
            <p:cNvSpPr>
              <a:spLocks/>
            </p:cNvSpPr>
            <p:nvPr/>
          </p:nvSpPr>
          <p:spPr bwMode="auto">
            <a:xfrm>
              <a:off x="4228" y="2616"/>
              <a:ext cx="13" cy="20"/>
            </a:xfrm>
            <a:custGeom>
              <a:avLst/>
              <a:gdLst>
                <a:gd name="T0" fmla="*/ 54 w 12"/>
                <a:gd name="T1" fmla="*/ 213 h 17"/>
                <a:gd name="T2" fmla="*/ 54 w 12"/>
                <a:gd name="T3" fmla="*/ 381 h 17"/>
                <a:gd name="T4" fmla="*/ 0 w 12"/>
                <a:gd name="T5" fmla="*/ 0 h 17"/>
                <a:gd name="T6" fmla="*/ 2 w 12"/>
                <a:gd name="T7" fmla="*/ 0 h 17"/>
                <a:gd name="T8" fmla="*/ 54 w 12"/>
                <a:gd name="T9" fmla="*/ 213 h 17"/>
                <a:gd name="T10" fmla="*/ 0 60000 65536"/>
                <a:gd name="T11" fmla="*/ 0 60000 65536"/>
                <a:gd name="T12" fmla="*/ 0 60000 65536"/>
                <a:gd name="T13" fmla="*/ 0 60000 65536"/>
                <a:gd name="T14" fmla="*/ 0 60000 65536"/>
                <a:gd name="T15" fmla="*/ 0 w 12"/>
                <a:gd name="T16" fmla="*/ 0 h 17"/>
                <a:gd name="T17" fmla="*/ 12 w 12"/>
                <a:gd name="T18" fmla="*/ 17 h 17"/>
              </a:gdLst>
              <a:ahLst/>
              <a:cxnLst>
                <a:cxn ang="T10">
                  <a:pos x="T0" y="T1"/>
                </a:cxn>
                <a:cxn ang="T11">
                  <a:pos x="T2" y="T3"/>
                </a:cxn>
                <a:cxn ang="T12">
                  <a:pos x="T4" y="T5"/>
                </a:cxn>
                <a:cxn ang="T13">
                  <a:pos x="T6" y="T7"/>
                </a:cxn>
                <a:cxn ang="T14">
                  <a:pos x="T8" y="T9"/>
                </a:cxn>
              </a:cxnLst>
              <a:rect l="T15" t="T16" r="T17" b="T18"/>
              <a:pathLst>
                <a:path w="12" h="17">
                  <a:moveTo>
                    <a:pt x="12" y="10"/>
                  </a:moveTo>
                  <a:lnTo>
                    <a:pt x="12" y="17"/>
                  </a:lnTo>
                  <a:lnTo>
                    <a:pt x="0" y="0"/>
                  </a:lnTo>
                  <a:lnTo>
                    <a:pt x="2" y="0"/>
                  </a:lnTo>
                  <a:lnTo>
                    <a:pt x="12" y="10"/>
                  </a:lnTo>
                  <a:close/>
                </a:path>
              </a:pathLst>
            </a:custGeom>
            <a:solidFill>
              <a:srgbClr val="E1E1E1"/>
            </a:solidFill>
            <a:ln w="3175">
              <a:solidFill>
                <a:srgbClr val="000000"/>
              </a:solidFill>
              <a:round/>
              <a:headEnd/>
              <a:tailEnd/>
            </a:ln>
          </p:spPr>
          <p:txBody>
            <a:bodyPr/>
            <a:lstStyle/>
            <a:p>
              <a:endParaRPr lang="en-US"/>
            </a:p>
          </p:txBody>
        </p:sp>
        <p:sp>
          <p:nvSpPr>
            <p:cNvPr id="42010" name="Freeform 5239"/>
            <p:cNvSpPr>
              <a:spLocks/>
            </p:cNvSpPr>
            <p:nvPr/>
          </p:nvSpPr>
          <p:spPr bwMode="auto">
            <a:xfrm>
              <a:off x="4552" y="2830"/>
              <a:ext cx="15" cy="17"/>
            </a:xfrm>
            <a:custGeom>
              <a:avLst/>
              <a:gdLst>
                <a:gd name="T0" fmla="*/ 881 w 12"/>
                <a:gd name="T1" fmla="*/ 2 h 14"/>
                <a:gd name="T2" fmla="*/ 529 w 12"/>
                <a:gd name="T3" fmla="*/ 0 h 14"/>
                <a:gd name="T4" fmla="*/ 0 w 12"/>
                <a:gd name="T5" fmla="*/ 349 h 14"/>
                <a:gd name="T6" fmla="*/ 364 w 12"/>
                <a:gd name="T7" fmla="*/ 544 h 14"/>
                <a:gd name="T8" fmla="*/ 881 w 12"/>
                <a:gd name="T9" fmla="*/ 2 h 14"/>
                <a:gd name="T10" fmla="*/ 0 60000 65536"/>
                <a:gd name="T11" fmla="*/ 0 60000 65536"/>
                <a:gd name="T12" fmla="*/ 0 60000 65536"/>
                <a:gd name="T13" fmla="*/ 0 60000 65536"/>
                <a:gd name="T14" fmla="*/ 0 60000 65536"/>
                <a:gd name="T15" fmla="*/ 0 w 12"/>
                <a:gd name="T16" fmla="*/ 0 h 14"/>
                <a:gd name="T17" fmla="*/ 12 w 12"/>
                <a:gd name="T18" fmla="*/ 14 h 14"/>
              </a:gdLst>
              <a:ahLst/>
              <a:cxnLst>
                <a:cxn ang="T10">
                  <a:pos x="T0" y="T1"/>
                </a:cxn>
                <a:cxn ang="T11">
                  <a:pos x="T2" y="T3"/>
                </a:cxn>
                <a:cxn ang="T12">
                  <a:pos x="T4" y="T5"/>
                </a:cxn>
                <a:cxn ang="T13">
                  <a:pos x="T6" y="T7"/>
                </a:cxn>
                <a:cxn ang="T14">
                  <a:pos x="T8" y="T9"/>
                </a:cxn>
              </a:cxnLst>
              <a:rect l="T15" t="T16" r="T17" b="T18"/>
              <a:pathLst>
                <a:path w="12" h="14">
                  <a:moveTo>
                    <a:pt x="12" y="2"/>
                  </a:moveTo>
                  <a:lnTo>
                    <a:pt x="7" y="0"/>
                  </a:lnTo>
                  <a:lnTo>
                    <a:pt x="0" y="9"/>
                  </a:lnTo>
                  <a:lnTo>
                    <a:pt x="5" y="14"/>
                  </a:lnTo>
                  <a:lnTo>
                    <a:pt x="12" y="2"/>
                  </a:lnTo>
                  <a:close/>
                </a:path>
              </a:pathLst>
            </a:custGeom>
            <a:solidFill>
              <a:srgbClr val="E1E1E1"/>
            </a:solidFill>
            <a:ln w="3175">
              <a:solidFill>
                <a:srgbClr val="000000"/>
              </a:solidFill>
              <a:round/>
              <a:headEnd/>
              <a:tailEnd/>
            </a:ln>
          </p:spPr>
          <p:txBody>
            <a:bodyPr/>
            <a:lstStyle/>
            <a:p>
              <a:endParaRPr lang="en-US"/>
            </a:p>
          </p:txBody>
        </p:sp>
        <p:sp>
          <p:nvSpPr>
            <p:cNvPr id="42011" name="Freeform 5240"/>
            <p:cNvSpPr>
              <a:spLocks/>
            </p:cNvSpPr>
            <p:nvPr/>
          </p:nvSpPr>
          <p:spPr bwMode="auto">
            <a:xfrm>
              <a:off x="4413" y="2706"/>
              <a:ext cx="11" cy="12"/>
            </a:xfrm>
            <a:custGeom>
              <a:avLst/>
              <a:gdLst>
                <a:gd name="T0" fmla="*/ 395 w 9"/>
                <a:gd name="T1" fmla="*/ 103 h 10"/>
                <a:gd name="T2" fmla="*/ 2 w 9"/>
                <a:gd name="T3" fmla="*/ 310 h 10"/>
                <a:gd name="T4" fmla="*/ 0 w 9"/>
                <a:gd name="T5" fmla="*/ 310 h 10"/>
                <a:gd name="T6" fmla="*/ 0 w 9"/>
                <a:gd name="T7" fmla="*/ 0 h 10"/>
                <a:gd name="T8" fmla="*/ 395 w 9"/>
                <a:gd name="T9" fmla="*/ 103 h 10"/>
                <a:gd name="T10" fmla="*/ 0 60000 65536"/>
                <a:gd name="T11" fmla="*/ 0 60000 65536"/>
                <a:gd name="T12" fmla="*/ 0 60000 65536"/>
                <a:gd name="T13" fmla="*/ 0 60000 65536"/>
                <a:gd name="T14" fmla="*/ 0 60000 65536"/>
                <a:gd name="T15" fmla="*/ 0 w 9"/>
                <a:gd name="T16" fmla="*/ 0 h 10"/>
                <a:gd name="T17" fmla="*/ 9 w 9"/>
                <a:gd name="T18" fmla="*/ 10 h 10"/>
              </a:gdLst>
              <a:ahLst/>
              <a:cxnLst>
                <a:cxn ang="T10">
                  <a:pos x="T0" y="T1"/>
                </a:cxn>
                <a:cxn ang="T11">
                  <a:pos x="T2" y="T3"/>
                </a:cxn>
                <a:cxn ang="T12">
                  <a:pos x="T4" y="T5"/>
                </a:cxn>
                <a:cxn ang="T13">
                  <a:pos x="T6" y="T7"/>
                </a:cxn>
                <a:cxn ang="T14">
                  <a:pos x="T8" y="T9"/>
                </a:cxn>
              </a:cxnLst>
              <a:rect l="T15" t="T16" r="T17" b="T18"/>
              <a:pathLst>
                <a:path w="9" h="10">
                  <a:moveTo>
                    <a:pt x="9" y="3"/>
                  </a:moveTo>
                  <a:lnTo>
                    <a:pt x="2" y="10"/>
                  </a:lnTo>
                  <a:lnTo>
                    <a:pt x="0" y="10"/>
                  </a:lnTo>
                  <a:lnTo>
                    <a:pt x="0" y="0"/>
                  </a:lnTo>
                  <a:lnTo>
                    <a:pt x="9" y="3"/>
                  </a:lnTo>
                  <a:close/>
                </a:path>
              </a:pathLst>
            </a:custGeom>
            <a:solidFill>
              <a:srgbClr val="E1E1E1"/>
            </a:solidFill>
            <a:ln w="3175">
              <a:solidFill>
                <a:srgbClr val="000000"/>
              </a:solidFill>
              <a:round/>
              <a:headEnd/>
              <a:tailEnd/>
            </a:ln>
          </p:spPr>
          <p:txBody>
            <a:bodyPr/>
            <a:lstStyle/>
            <a:p>
              <a:endParaRPr lang="en-US"/>
            </a:p>
          </p:txBody>
        </p:sp>
        <p:sp>
          <p:nvSpPr>
            <p:cNvPr id="42012" name="Freeform 5241"/>
            <p:cNvSpPr>
              <a:spLocks/>
            </p:cNvSpPr>
            <p:nvPr/>
          </p:nvSpPr>
          <p:spPr bwMode="auto">
            <a:xfrm>
              <a:off x="4671" y="2746"/>
              <a:ext cx="14" cy="28"/>
            </a:xfrm>
            <a:custGeom>
              <a:avLst/>
              <a:gdLst>
                <a:gd name="T0" fmla="*/ 225 w 12"/>
                <a:gd name="T1" fmla="*/ 1466 h 22"/>
                <a:gd name="T2" fmla="*/ 140 w 12"/>
                <a:gd name="T3" fmla="*/ 1152 h 22"/>
                <a:gd name="T4" fmla="*/ 193 w 12"/>
                <a:gd name="T5" fmla="*/ 513 h 22"/>
                <a:gd name="T6" fmla="*/ 193 w 12"/>
                <a:gd name="T7" fmla="*/ 0 h 22"/>
                <a:gd name="T8" fmla="*/ 0 w 12"/>
                <a:gd name="T9" fmla="*/ 2181 h 22"/>
                <a:gd name="T10" fmla="*/ 225 w 12"/>
                <a:gd name="T11" fmla="*/ 1466 h 22"/>
                <a:gd name="T12" fmla="*/ 0 60000 65536"/>
                <a:gd name="T13" fmla="*/ 0 60000 65536"/>
                <a:gd name="T14" fmla="*/ 0 60000 65536"/>
                <a:gd name="T15" fmla="*/ 0 60000 65536"/>
                <a:gd name="T16" fmla="*/ 0 60000 65536"/>
                <a:gd name="T17" fmla="*/ 0 60000 65536"/>
                <a:gd name="T18" fmla="*/ 0 w 12"/>
                <a:gd name="T19" fmla="*/ 0 h 22"/>
                <a:gd name="T20" fmla="*/ 12 w 1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2" h="22">
                  <a:moveTo>
                    <a:pt x="12" y="15"/>
                  </a:moveTo>
                  <a:lnTo>
                    <a:pt x="7" y="12"/>
                  </a:lnTo>
                  <a:lnTo>
                    <a:pt x="10" y="5"/>
                  </a:lnTo>
                  <a:lnTo>
                    <a:pt x="10" y="0"/>
                  </a:lnTo>
                  <a:lnTo>
                    <a:pt x="0" y="22"/>
                  </a:lnTo>
                  <a:lnTo>
                    <a:pt x="12" y="15"/>
                  </a:lnTo>
                  <a:close/>
                </a:path>
              </a:pathLst>
            </a:custGeom>
            <a:solidFill>
              <a:srgbClr val="E1E1E1"/>
            </a:solidFill>
            <a:ln w="3175">
              <a:solidFill>
                <a:srgbClr val="000000"/>
              </a:solidFill>
              <a:round/>
              <a:headEnd/>
              <a:tailEnd/>
            </a:ln>
          </p:spPr>
          <p:txBody>
            <a:bodyPr/>
            <a:lstStyle/>
            <a:p>
              <a:endParaRPr lang="en-US"/>
            </a:p>
          </p:txBody>
        </p:sp>
        <p:sp>
          <p:nvSpPr>
            <p:cNvPr id="42013" name="Freeform 5242"/>
            <p:cNvSpPr>
              <a:spLocks/>
            </p:cNvSpPr>
            <p:nvPr/>
          </p:nvSpPr>
          <p:spPr bwMode="auto">
            <a:xfrm>
              <a:off x="4879" y="2770"/>
              <a:ext cx="6" cy="19"/>
            </a:xfrm>
            <a:custGeom>
              <a:avLst/>
              <a:gdLst>
                <a:gd name="T0" fmla="*/ 3 w 7"/>
                <a:gd name="T1" fmla="*/ 889 h 15"/>
                <a:gd name="T2" fmla="*/ 3 w 7"/>
                <a:gd name="T3" fmla="*/ 0 h 15"/>
                <a:gd name="T4" fmla="*/ 0 w 7"/>
                <a:gd name="T5" fmla="*/ 272 h 15"/>
                <a:gd name="T6" fmla="*/ 0 w 7"/>
                <a:gd name="T7" fmla="*/ 1319 h 15"/>
                <a:gd name="T8" fmla="*/ 3 w 7"/>
                <a:gd name="T9" fmla="*/ 889 h 15"/>
                <a:gd name="T10" fmla="*/ 0 60000 65536"/>
                <a:gd name="T11" fmla="*/ 0 60000 65536"/>
                <a:gd name="T12" fmla="*/ 0 60000 65536"/>
                <a:gd name="T13" fmla="*/ 0 60000 65536"/>
                <a:gd name="T14" fmla="*/ 0 60000 65536"/>
                <a:gd name="T15" fmla="*/ 0 w 7"/>
                <a:gd name="T16" fmla="*/ 0 h 15"/>
                <a:gd name="T17" fmla="*/ 7 w 7"/>
                <a:gd name="T18" fmla="*/ 15 h 15"/>
              </a:gdLst>
              <a:ahLst/>
              <a:cxnLst>
                <a:cxn ang="T10">
                  <a:pos x="T0" y="T1"/>
                </a:cxn>
                <a:cxn ang="T11">
                  <a:pos x="T2" y="T3"/>
                </a:cxn>
                <a:cxn ang="T12">
                  <a:pos x="T4" y="T5"/>
                </a:cxn>
                <a:cxn ang="T13">
                  <a:pos x="T6" y="T7"/>
                </a:cxn>
                <a:cxn ang="T14">
                  <a:pos x="T8" y="T9"/>
                </a:cxn>
              </a:cxnLst>
              <a:rect l="T15" t="T16" r="T17" b="T18"/>
              <a:pathLst>
                <a:path w="7" h="15">
                  <a:moveTo>
                    <a:pt x="7" y="10"/>
                  </a:moveTo>
                  <a:lnTo>
                    <a:pt x="5" y="0"/>
                  </a:lnTo>
                  <a:lnTo>
                    <a:pt x="0" y="3"/>
                  </a:lnTo>
                  <a:lnTo>
                    <a:pt x="0" y="15"/>
                  </a:lnTo>
                  <a:lnTo>
                    <a:pt x="7" y="10"/>
                  </a:lnTo>
                  <a:close/>
                </a:path>
              </a:pathLst>
            </a:custGeom>
            <a:solidFill>
              <a:srgbClr val="E1E1E1"/>
            </a:solidFill>
            <a:ln w="3175">
              <a:solidFill>
                <a:srgbClr val="000000"/>
              </a:solidFill>
              <a:round/>
              <a:headEnd/>
              <a:tailEnd/>
            </a:ln>
          </p:spPr>
          <p:txBody>
            <a:bodyPr/>
            <a:lstStyle/>
            <a:p>
              <a:endParaRPr lang="en-US"/>
            </a:p>
          </p:txBody>
        </p:sp>
        <p:sp>
          <p:nvSpPr>
            <p:cNvPr id="42014" name="Freeform 5243"/>
            <p:cNvSpPr>
              <a:spLocks/>
            </p:cNvSpPr>
            <p:nvPr/>
          </p:nvSpPr>
          <p:spPr bwMode="auto">
            <a:xfrm>
              <a:off x="4254" y="2669"/>
              <a:ext cx="11" cy="17"/>
            </a:xfrm>
            <a:custGeom>
              <a:avLst/>
              <a:gdLst>
                <a:gd name="T0" fmla="*/ 395 w 9"/>
                <a:gd name="T1" fmla="*/ 544 h 14"/>
                <a:gd name="T2" fmla="*/ 2 w 9"/>
                <a:gd name="T3" fmla="*/ 544 h 14"/>
                <a:gd name="T4" fmla="*/ 0 w 9"/>
                <a:gd name="T5" fmla="*/ 0 h 14"/>
                <a:gd name="T6" fmla="*/ 395 w 9"/>
                <a:gd name="T7" fmla="*/ 544 h 14"/>
                <a:gd name="T8" fmla="*/ 0 60000 65536"/>
                <a:gd name="T9" fmla="*/ 0 60000 65536"/>
                <a:gd name="T10" fmla="*/ 0 60000 65536"/>
                <a:gd name="T11" fmla="*/ 0 60000 65536"/>
                <a:gd name="T12" fmla="*/ 0 w 9"/>
                <a:gd name="T13" fmla="*/ 0 h 14"/>
                <a:gd name="T14" fmla="*/ 9 w 9"/>
                <a:gd name="T15" fmla="*/ 14 h 14"/>
              </a:gdLst>
              <a:ahLst/>
              <a:cxnLst>
                <a:cxn ang="T8">
                  <a:pos x="T0" y="T1"/>
                </a:cxn>
                <a:cxn ang="T9">
                  <a:pos x="T2" y="T3"/>
                </a:cxn>
                <a:cxn ang="T10">
                  <a:pos x="T4" y="T5"/>
                </a:cxn>
                <a:cxn ang="T11">
                  <a:pos x="T6" y="T7"/>
                </a:cxn>
              </a:cxnLst>
              <a:rect l="T12" t="T13" r="T14" b="T15"/>
              <a:pathLst>
                <a:path w="9" h="14">
                  <a:moveTo>
                    <a:pt x="9" y="14"/>
                  </a:moveTo>
                  <a:lnTo>
                    <a:pt x="2" y="14"/>
                  </a:lnTo>
                  <a:lnTo>
                    <a:pt x="0" y="0"/>
                  </a:lnTo>
                  <a:lnTo>
                    <a:pt x="9" y="14"/>
                  </a:lnTo>
                  <a:close/>
                </a:path>
              </a:pathLst>
            </a:custGeom>
            <a:solidFill>
              <a:srgbClr val="E1E1E1"/>
            </a:solidFill>
            <a:ln w="3175">
              <a:solidFill>
                <a:srgbClr val="000000"/>
              </a:solidFill>
              <a:round/>
              <a:headEnd/>
              <a:tailEnd/>
            </a:ln>
          </p:spPr>
          <p:txBody>
            <a:bodyPr/>
            <a:lstStyle/>
            <a:p>
              <a:endParaRPr lang="en-US"/>
            </a:p>
          </p:txBody>
        </p:sp>
        <p:sp>
          <p:nvSpPr>
            <p:cNvPr id="42015" name="Freeform 5244"/>
            <p:cNvSpPr>
              <a:spLocks/>
            </p:cNvSpPr>
            <p:nvPr/>
          </p:nvSpPr>
          <p:spPr bwMode="auto">
            <a:xfrm>
              <a:off x="4670" y="2750"/>
              <a:ext cx="7" cy="18"/>
            </a:xfrm>
            <a:custGeom>
              <a:avLst/>
              <a:gdLst>
                <a:gd name="T0" fmla="*/ 7 w 7"/>
                <a:gd name="T1" fmla="*/ 811 h 14"/>
                <a:gd name="T2" fmla="*/ 7 w 7"/>
                <a:gd name="T3" fmla="*/ 0 h 14"/>
                <a:gd name="T4" fmla="*/ 2 w 7"/>
                <a:gd name="T5" fmla="*/ 267 h 14"/>
                <a:gd name="T6" fmla="*/ 0 w 7"/>
                <a:gd name="T7" fmla="*/ 1673 h 14"/>
                <a:gd name="T8" fmla="*/ 7 w 7"/>
                <a:gd name="T9" fmla="*/ 811 h 14"/>
                <a:gd name="T10" fmla="*/ 0 60000 65536"/>
                <a:gd name="T11" fmla="*/ 0 60000 65536"/>
                <a:gd name="T12" fmla="*/ 0 60000 65536"/>
                <a:gd name="T13" fmla="*/ 0 60000 65536"/>
                <a:gd name="T14" fmla="*/ 0 60000 65536"/>
                <a:gd name="T15" fmla="*/ 0 w 7"/>
                <a:gd name="T16" fmla="*/ 0 h 14"/>
                <a:gd name="T17" fmla="*/ 7 w 7"/>
                <a:gd name="T18" fmla="*/ 14 h 14"/>
              </a:gdLst>
              <a:ahLst/>
              <a:cxnLst>
                <a:cxn ang="T10">
                  <a:pos x="T0" y="T1"/>
                </a:cxn>
                <a:cxn ang="T11">
                  <a:pos x="T2" y="T3"/>
                </a:cxn>
                <a:cxn ang="T12">
                  <a:pos x="T4" y="T5"/>
                </a:cxn>
                <a:cxn ang="T13">
                  <a:pos x="T6" y="T7"/>
                </a:cxn>
                <a:cxn ang="T14">
                  <a:pos x="T8" y="T9"/>
                </a:cxn>
              </a:cxnLst>
              <a:rect l="T15" t="T16" r="T17" b="T18"/>
              <a:pathLst>
                <a:path w="7" h="14">
                  <a:moveTo>
                    <a:pt x="7" y="7"/>
                  </a:moveTo>
                  <a:lnTo>
                    <a:pt x="7" y="0"/>
                  </a:lnTo>
                  <a:lnTo>
                    <a:pt x="2" y="2"/>
                  </a:lnTo>
                  <a:lnTo>
                    <a:pt x="0" y="14"/>
                  </a:lnTo>
                  <a:lnTo>
                    <a:pt x="7" y="7"/>
                  </a:lnTo>
                  <a:close/>
                </a:path>
              </a:pathLst>
            </a:custGeom>
            <a:solidFill>
              <a:srgbClr val="E1E1E1"/>
            </a:solidFill>
            <a:ln w="3175">
              <a:solidFill>
                <a:srgbClr val="000000"/>
              </a:solidFill>
              <a:round/>
              <a:headEnd/>
              <a:tailEnd/>
            </a:ln>
          </p:spPr>
          <p:txBody>
            <a:bodyPr/>
            <a:lstStyle/>
            <a:p>
              <a:endParaRPr lang="en-US"/>
            </a:p>
          </p:txBody>
        </p:sp>
        <p:sp>
          <p:nvSpPr>
            <p:cNvPr id="42016" name="Freeform 5245"/>
            <p:cNvSpPr>
              <a:spLocks/>
            </p:cNvSpPr>
            <p:nvPr/>
          </p:nvSpPr>
          <p:spPr bwMode="auto">
            <a:xfrm>
              <a:off x="4706" y="2686"/>
              <a:ext cx="17" cy="2"/>
            </a:xfrm>
            <a:custGeom>
              <a:avLst/>
              <a:gdLst>
                <a:gd name="T0" fmla="*/ 544 w 14"/>
                <a:gd name="T1" fmla="*/ 2 h 2"/>
                <a:gd name="T2" fmla="*/ 287 w 14"/>
                <a:gd name="T3" fmla="*/ 0 h 2"/>
                <a:gd name="T4" fmla="*/ 0 w 14"/>
                <a:gd name="T5" fmla="*/ 2 h 2"/>
                <a:gd name="T6" fmla="*/ 544 w 14"/>
                <a:gd name="T7" fmla="*/ 2 h 2"/>
                <a:gd name="T8" fmla="*/ 0 60000 65536"/>
                <a:gd name="T9" fmla="*/ 0 60000 65536"/>
                <a:gd name="T10" fmla="*/ 0 60000 65536"/>
                <a:gd name="T11" fmla="*/ 0 60000 65536"/>
                <a:gd name="T12" fmla="*/ 0 w 14"/>
                <a:gd name="T13" fmla="*/ 0 h 2"/>
                <a:gd name="T14" fmla="*/ 14 w 14"/>
                <a:gd name="T15" fmla="*/ 2 h 2"/>
              </a:gdLst>
              <a:ahLst/>
              <a:cxnLst>
                <a:cxn ang="T8">
                  <a:pos x="T0" y="T1"/>
                </a:cxn>
                <a:cxn ang="T9">
                  <a:pos x="T2" y="T3"/>
                </a:cxn>
                <a:cxn ang="T10">
                  <a:pos x="T4" y="T5"/>
                </a:cxn>
                <a:cxn ang="T11">
                  <a:pos x="T6" y="T7"/>
                </a:cxn>
              </a:cxnLst>
              <a:rect l="T12" t="T13" r="T14" b="T15"/>
              <a:pathLst>
                <a:path w="14" h="2">
                  <a:moveTo>
                    <a:pt x="14" y="2"/>
                  </a:moveTo>
                  <a:lnTo>
                    <a:pt x="7" y="0"/>
                  </a:lnTo>
                  <a:lnTo>
                    <a:pt x="0" y="2"/>
                  </a:lnTo>
                  <a:lnTo>
                    <a:pt x="14" y="2"/>
                  </a:lnTo>
                  <a:close/>
                </a:path>
              </a:pathLst>
            </a:custGeom>
            <a:solidFill>
              <a:srgbClr val="E1E1E1"/>
            </a:solidFill>
            <a:ln w="3175">
              <a:solidFill>
                <a:srgbClr val="000000"/>
              </a:solidFill>
              <a:round/>
              <a:headEnd/>
              <a:tailEnd/>
            </a:ln>
          </p:spPr>
          <p:txBody>
            <a:bodyPr/>
            <a:lstStyle/>
            <a:p>
              <a:endParaRPr lang="en-US"/>
            </a:p>
          </p:txBody>
        </p:sp>
        <p:sp>
          <p:nvSpPr>
            <p:cNvPr id="42017" name="Freeform 5246"/>
            <p:cNvSpPr>
              <a:spLocks/>
            </p:cNvSpPr>
            <p:nvPr/>
          </p:nvSpPr>
          <p:spPr bwMode="auto">
            <a:xfrm>
              <a:off x="4874" y="2789"/>
              <a:ext cx="7" cy="10"/>
            </a:xfrm>
            <a:custGeom>
              <a:avLst/>
              <a:gdLst>
                <a:gd name="T0" fmla="*/ 3108 w 5"/>
                <a:gd name="T1" fmla="*/ 4 h 9"/>
                <a:gd name="T2" fmla="*/ 0 w 5"/>
                <a:gd name="T3" fmla="*/ 63 h 9"/>
                <a:gd name="T4" fmla="*/ 0 w 5"/>
                <a:gd name="T5" fmla="*/ 0 h 9"/>
                <a:gd name="T6" fmla="*/ 3108 w 5"/>
                <a:gd name="T7" fmla="*/ 4 h 9"/>
                <a:gd name="T8" fmla="*/ 0 60000 65536"/>
                <a:gd name="T9" fmla="*/ 0 60000 65536"/>
                <a:gd name="T10" fmla="*/ 0 60000 65536"/>
                <a:gd name="T11" fmla="*/ 0 60000 65536"/>
                <a:gd name="T12" fmla="*/ 0 w 5"/>
                <a:gd name="T13" fmla="*/ 0 h 9"/>
                <a:gd name="T14" fmla="*/ 5 w 5"/>
                <a:gd name="T15" fmla="*/ 9 h 9"/>
              </a:gdLst>
              <a:ahLst/>
              <a:cxnLst>
                <a:cxn ang="T8">
                  <a:pos x="T0" y="T1"/>
                </a:cxn>
                <a:cxn ang="T9">
                  <a:pos x="T2" y="T3"/>
                </a:cxn>
                <a:cxn ang="T10">
                  <a:pos x="T4" y="T5"/>
                </a:cxn>
                <a:cxn ang="T11">
                  <a:pos x="T6" y="T7"/>
                </a:cxn>
              </a:cxnLst>
              <a:rect l="T12" t="T13" r="T14" b="T15"/>
              <a:pathLst>
                <a:path w="5" h="9">
                  <a:moveTo>
                    <a:pt x="5" y="4"/>
                  </a:moveTo>
                  <a:lnTo>
                    <a:pt x="0" y="9"/>
                  </a:lnTo>
                  <a:lnTo>
                    <a:pt x="0" y="0"/>
                  </a:lnTo>
                  <a:lnTo>
                    <a:pt x="5" y="4"/>
                  </a:lnTo>
                  <a:close/>
                </a:path>
              </a:pathLst>
            </a:custGeom>
            <a:solidFill>
              <a:srgbClr val="E1E1E1"/>
            </a:solidFill>
            <a:ln w="3175">
              <a:solidFill>
                <a:srgbClr val="000000"/>
              </a:solidFill>
              <a:round/>
              <a:headEnd/>
              <a:tailEnd/>
            </a:ln>
          </p:spPr>
          <p:txBody>
            <a:bodyPr/>
            <a:lstStyle/>
            <a:p>
              <a:endParaRPr lang="en-US"/>
            </a:p>
          </p:txBody>
        </p:sp>
        <p:sp>
          <p:nvSpPr>
            <p:cNvPr id="42018" name="Freeform 5247"/>
            <p:cNvSpPr>
              <a:spLocks/>
            </p:cNvSpPr>
            <p:nvPr/>
          </p:nvSpPr>
          <p:spPr bwMode="auto">
            <a:xfrm>
              <a:off x="4497" y="2802"/>
              <a:ext cx="25" cy="4"/>
            </a:xfrm>
            <a:custGeom>
              <a:avLst/>
              <a:gdLst>
                <a:gd name="T0" fmla="*/ 247 w 22"/>
                <a:gd name="T1" fmla="*/ 0 h 3"/>
                <a:gd name="T2" fmla="*/ 77 w 22"/>
                <a:gd name="T3" fmla="*/ 655 h 3"/>
                <a:gd name="T4" fmla="*/ 0 w 22"/>
                <a:gd name="T5" fmla="*/ 0 h 3"/>
                <a:gd name="T6" fmla="*/ 247 w 22"/>
                <a:gd name="T7" fmla="*/ 0 h 3"/>
                <a:gd name="T8" fmla="*/ 0 60000 65536"/>
                <a:gd name="T9" fmla="*/ 0 60000 65536"/>
                <a:gd name="T10" fmla="*/ 0 60000 65536"/>
                <a:gd name="T11" fmla="*/ 0 60000 65536"/>
                <a:gd name="T12" fmla="*/ 0 w 22"/>
                <a:gd name="T13" fmla="*/ 0 h 3"/>
                <a:gd name="T14" fmla="*/ 22 w 22"/>
                <a:gd name="T15" fmla="*/ 3 h 3"/>
              </a:gdLst>
              <a:ahLst/>
              <a:cxnLst>
                <a:cxn ang="T8">
                  <a:pos x="T0" y="T1"/>
                </a:cxn>
                <a:cxn ang="T9">
                  <a:pos x="T2" y="T3"/>
                </a:cxn>
                <a:cxn ang="T10">
                  <a:pos x="T4" y="T5"/>
                </a:cxn>
                <a:cxn ang="T11">
                  <a:pos x="T6" y="T7"/>
                </a:cxn>
              </a:cxnLst>
              <a:rect l="T12" t="T13" r="T14" b="T15"/>
              <a:pathLst>
                <a:path w="22" h="3">
                  <a:moveTo>
                    <a:pt x="22" y="0"/>
                  </a:moveTo>
                  <a:lnTo>
                    <a:pt x="7" y="3"/>
                  </a:lnTo>
                  <a:lnTo>
                    <a:pt x="0" y="0"/>
                  </a:lnTo>
                  <a:lnTo>
                    <a:pt x="22" y="0"/>
                  </a:lnTo>
                  <a:close/>
                </a:path>
              </a:pathLst>
            </a:custGeom>
            <a:solidFill>
              <a:srgbClr val="E1E1E1"/>
            </a:solidFill>
            <a:ln w="3175">
              <a:solidFill>
                <a:srgbClr val="000000"/>
              </a:solidFill>
              <a:round/>
              <a:headEnd/>
              <a:tailEnd/>
            </a:ln>
          </p:spPr>
          <p:txBody>
            <a:bodyPr/>
            <a:lstStyle/>
            <a:p>
              <a:endParaRPr lang="en-US"/>
            </a:p>
          </p:txBody>
        </p:sp>
        <p:sp>
          <p:nvSpPr>
            <p:cNvPr id="42019" name="Freeform 5248"/>
            <p:cNvSpPr>
              <a:spLocks/>
            </p:cNvSpPr>
            <p:nvPr/>
          </p:nvSpPr>
          <p:spPr bwMode="auto">
            <a:xfrm>
              <a:off x="4523" y="2540"/>
              <a:ext cx="17" cy="17"/>
            </a:xfrm>
            <a:custGeom>
              <a:avLst/>
              <a:gdLst>
                <a:gd name="T0" fmla="*/ 287 w 14"/>
                <a:gd name="T1" fmla="*/ 544 h 14"/>
                <a:gd name="T2" fmla="*/ 0 w 14"/>
                <a:gd name="T3" fmla="*/ 287 h 14"/>
                <a:gd name="T4" fmla="*/ 544 w 14"/>
                <a:gd name="T5" fmla="*/ 0 h 14"/>
                <a:gd name="T6" fmla="*/ 544 w 14"/>
                <a:gd name="T7" fmla="*/ 0 h 14"/>
                <a:gd name="T8" fmla="*/ 509 w 14"/>
                <a:gd name="T9" fmla="*/ 287 h 14"/>
                <a:gd name="T10" fmla="*/ 287 w 14"/>
                <a:gd name="T11" fmla="*/ 544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7" y="14"/>
                  </a:moveTo>
                  <a:lnTo>
                    <a:pt x="0" y="7"/>
                  </a:lnTo>
                  <a:lnTo>
                    <a:pt x="14" y="0"/>
                  </a:lnTo>
                  <a:lnTo>
                    <a:pt x="12" y="7"/>
                  </a:lnTo>
                  <a:lnTo>
                    <a:pt x="7" y="14"/>
                  </a:lnTo>
                  <a:close/>
                </a:path>
              </a:pathLst>
            </a:custGeom>
            <a:solidFill>
              <a:srgbClr val="0033CC"/>
            </a:solidFill>
            <a:ln w="3175">
              <a:solidFill>
                <a:srgbClr val="000000"/>
              </a:solidFill>
              <a:round/>
              <a:headEnd/>
              <a:tailEnd/>
            </a:ln>
          </p:spPr>
          <p:txBody>
            <a:bodyPr/>
            <a:lstStyle/>
            <a:p>
              <a:endParaRPr lang="en-US"/>
            </a:p>
          </p:txBody>
        </p:sp>
        <p:sp>
          <p:nvSpPr>
            <p:cNvPr id="42020" name="Freeform 5249"/>
            <p:cNvSpPr>
              <a:spLocks/>
            </p:cNvSpPr>
            <p:nvPr/>
          </p:nvSpPr>
          <p:spPr bwMode="auto">
            <a:xfrm>
              <a:off x="5296" y="2495"/>
              <a:ext cx="2" cy="4"/>
            </a:xfrm>
            <a:custGeom>
              <a:avLst/>
              <a:gdLst>
                <a:gd name="T0" fmla="*/ 0 w 2"/>
                <a:gd name="T1" fmla="*/ 0 h 3"/>
                <a:gd name="T2" fmla="*/ 0 w 2"/>
                <a:gd name="T3" fmla="*/ 0 h 3"/>
                <a:gd name="T4" fmla="*/ 0 w 2"/>
                <a:gd name="T5" fmla="*/ 655 h 3"/>
                <a:gd name="T6" fmla="*/ 2 w 2"/>
                <a:gd name="T7" fmla="*/ 655 h 3"/>
                <a:gd name="T8" fmla="*/ 2 w 2"/>
                <a:gd name="T9" fmla="*/ 655 h 3"/>
                <a:gd name="T10" fmla="*/ 2 w 2"/>
                <a:gd name="T11" fmla="*/ 0 h 3"/>
                <a:gd name="T12" fmla="*/ 2 w 2"/>
                <a:gd name="T13" fmla="*/ 0 h 3"/>
                <a:gd name="T14" fmla="*/ 2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0" y="0"/>
                  </a:moveTo>
                  <a:lnTo>
                    <a:pt x="0" y="0"/>
                  </a:lnTo>
                  <a:lnTo>
                    <a:pt x="0" y="3"/>
                  </a:lnTo>
                  <a:lnTo>
                    <a:pt x="2" y="3"/>
                  </a:ln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42021" name="Freeform 5250"/>
            <p:cNvSpPr>
              <a:spLocks/>
            </p:cNvSpPr>
            <p:nvPr/>
          </p:nvSpPr>
          <p:spPr bwMode="auto">
            <a:xfrm>
              <a:off x="5385" y="2527"/>
              <a:ext cx="1" cy="4"/>
            </a:xfrm>
            <a:custGeom>
              <a:avLst/>
              <a:gdLst>
                <a:gd name="T0" fmla="*/ 1 w 2"/>
                <a:gd name="T1" fmla="*/ 655 h 3"/>
                <a:gd name="T2" fmla="*/ 0 w 2"/>
                <a:gd name="T3" fmla="*/ 655 h 3"/>
                <a:gd name="T4" fmla="*/ 0 w 2"/>
                <a:gd name="T5" fmla="*/ 0 h 3"/>
                <a:gd name="T6" fmla="*/ 1 w 2"/>
                <a:gd name="T7" fmla="*/ 655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0" y="3"/>
                  </a:lnTo>
                  <a:lnTo>
                    <a:pt x="0" y="0"/>
                  </a:lnTo>
                  <a:lnTo>
                    <a:pt x="2" y="3"/>
                  </a:lnTo>
                  <a:close/>
                </a:path>
              </a:pathLst>
            </a:custGeom>
            <a:solidFill>
              <a:srgbClr val="E1E1E1"/>
            </a:solidFill>
            <a:ln w="3175">
              <a:solidFill>
                <a:srgbClr val="000000"/>
              </a:solidFill>
              <a:round/>
              <a:headEnd/>
              <a:tailEnd/>
            </a:ln>
          </p:spPr>
          <p:txBody>
            <a:bodyPr/>
            <a:lstStyle/>
            <a:p>
              <a:endParaRPr lang="en-US"/>
            </a:p>
          </p:txBody>
        </p:sp>
        <p:sp>
          <p:nvSpPr>
            <p:cNvPr id="42022" name="Freeform 5251"/>
            <p:cNvSpPr>
              <a:spLocks/>
            </p:cNvSpPr>
            <p:nvPr/>
          </p:nvSpPr>
          <p:spPr bwMode="auto">
            <a:xfrm>
              <a:off x="4939" y="2437"/>
              <a:ext cx="3" cy="2"/>
            </a:xfrm>
            <a:custGeom>
              <a:avLst/>
              <a:gdLst>
                <a:gd name="T0" fmla="*/ 3 w 3"/>
                <a:gd name="T1" fmla="*/ 0 h 2"/>
                <a:gd name="T2" fmla="*/ 0 w 3"/>
                <a:gd name="T3" fmla="*/ 2 h 2"/>
                <a:gd name="T4" fmla="*/ 0 w 3"/>
                <a:gd name="T5" fmla="*/ 0 h 2"/>
                <a:gd name="T6" fmla="*/ 3 w 3"/>
                <a:gd name="T7" fmla="*/ 0 h 2"/>
                <a:gd name="T8" fmla="*/ 3 w 3"/>
                <a:gd name="T9" fmla="*/ 0 h 2"/>
                <a:gd name="T10" fmla="*/ 3 w 3"/>
                <a:gd name="T11" fmla="*/ 0 h 2"/>
                <a:gd name="T12" fmla="*/ 3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0" y="2"/>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42023" name="Freeform 5252"/>
            <p:cNvSpPr>
              <a:spLocks/>
            </p:cNvSpPr>
            <p:nvPr/>
          </p:nvSpPr>
          <p:spPr bwMode="auto">
            <a:xfrm>
              <a:off x="5180" y="2484"/>
              <a:ext cx="2" cy="2"/>
            </a:xfrm>
            <a:custGeom>
              <a:avLst/>
              <a:gdLst>
                <a:gd name="T0" fmla="*/ 0 w 2"/>
                <a:gd name="T1" fmla="*/ 0 h 2"/>
                <a:gd name="T2" fmla="*/ 0 w 2"/>
                <a:gd name="T3" fmla="*/ 2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0"/>
                  </a:move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42024" name="Freeform 5253"/>
            <p:cNvSpPr>
              <a:spLocks/>
            </p:cNvSpPr>
            <p:nvPr/>
          </p:nvSpPr>
          <p:spPr bwMode="auto">
            <a:xfrm>
              <a:off x="4275" y="2504"/>
              <a:ext cx="77" cy="112"/>
            </a:xfrm>
            <a:custGeom>
              <a:avLst/>
              <a:gdLst>
                <a:gd name="T0" fmla="*/ 632 w 68"/>
                <a:gd name="T1" fmla="*/ 5747 h 90"/>
                <a:gd name="T2" fmla="*/ 426 w 68"/>
                <a:gd name="T3" fmla="*/ 4985 h 90"/>
                <a:gd name="T4" fmla="*/ 229 w 68"/>
                <a:gd name="T5" fmla="*/ 4099 h 90"/>
                <a:gd name="T6" fmla="*/ 113 w 68"/>
                <a:gd name="T7" fmla="*/ 2725 h 90"/>
                <a:gd name="T8" fmla="*/ 69 w 68"/>
                <a:gd name="T9" fmla="*/ 1519 h 90"/>
                <a:gd name="T10" fmla="*/ 0 w 68"/>
                <a:gd name="T11" fmla="*/ 184 h 90"/>
                <a:gd name="T12" fmla="*/ 2 w 68"/>
                <a:gd name="T13" fmla="*/ 0 h 90"/>
                <a:gd name="T14" fmla="*/ 145 w 68"/>
                <a:gd name="T15" fmla="*/ 285 h 90"/>
                <a:gd name="T16" fmla="*/ 145 w 68"/>
                <a:gd name="T17" fmla="*/ 788 h 90"/>
                <a:gd name="T18" fmla="*/ 271 w 68"/>
                <a:gd name="T19" fmla="*/ 788 h 90"/>
                <a:gd name="T20" fmla="*/ 328 w 68"/>
                <a:gd name="T21" fmla="*/ 285 h 90"/>
                <a:gd name="T22" fmla="*/ 446 w 68"/>
                <a:gd name="T23" fmla="*/ 1059 h 90"/>
                <a:gd name="T24" fmla="*/ 558 w 68"/>
                <a:gd name="T25" fmla="*/ 1640 h 90"/>
                <a:gd name="T26" fmla="*/ 572 w 68"/>
                <a:gd name="T27" fmla="*/ 2725 h 90"/>
                <a:gd name="T28" fmla="*/ 572 w 68"/>
                <a:gd name="T29" fmla="*/ 3726 h 90"/>
                <a:gd name="T30" fmla="*/ 661 w 68"/>
                <a:gd name="T31" fmla="*/ 4860 h 90"/>
                <a:gd name="T32" fmla="*/ 722 w 68"/>
                <a:gd name="T33" fmla="*/ 5747 h 90"/>
                <a:gd name="T34" fmla="*/ 661 w 68"/>
                <a:gd name="T35" fmla="*/ 5640 h 90"/>
                <a:gd name="T36" fmla="*/ 632 w 68"/>
                <a:gd name="T37" fmla="*/ 57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
                <a:gd name="T58" fmla="*/ 0 h 90"/>
                <a:gd name="T59" fmla="*/ 68 w 68"/>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 h="90">
                  <a:moveTo>
                    <a:pt x="59" y="90"/>
                  </a:moveTo>
                  <a:lnTo>
                    <a:pt x="40" y="78"/>
                  </a:lnTo>
                  <a:lnTo>
                    <a:pt x="21" y="64"/>
                  </a:lnTo>
                  <a:lnTo>
                    <a:pt x="11" y="43"/>
                  </a:lnTo>
                  <a:lnTo>
                    <a:pt x="7" y="24"/>
                  </a:lnTo>
                  <a:lnTo>
                    <a:pt x="0" y="3"/>
                  </a:lnTo>
                  <a:lnTo>
                    <a:pt x="2" y="0"/>
                  </a:lnTo>
                  <a:lnTo>
                    <a:pt x="14" y="5"/>
                  </a:lnTo>
                  <a:lnTo>
                    <a:pt x="14" y="12"/>
                  </a:lnTo>
                  <a:lnTo>
                    <a:pt x="26" y="12"/>
                  </a:lnTo>
                  <a:lnTo>
                    <a:pt x="30" y="5"/>
                  </a:lnTo>
                  <a:lnTo>
                    <a:pt x="42" y="17"/>
                  </a:lnTo>
                  <a:lnTo>
                    <a:pt x="52" y="26"/>
                  </a:lnTo>
                  <a:lnTo>
                    <a:pt x="54" y="43"/>
                  </a:lnTo>
                  <a:lnTo>
                    <a:pt x="54" y="59"/>
                  </a:lnTo>
                  <a:lnTo>
                    <a:pt x="63" y="76"/>
                  </a:lnTo>
                  <a:lnTo>
                    <a:pt x="68" y="90"/>
                  </a:lnTo>
                  <a:lnTo>
                    <a:pt x="63" y="88"/>
                  </a:lnTo>
                  <a:lnTo>
                    <a:pt x="59" y="90"/>
                  </a:lnTo>
                  <a:close/>
                </a:path>
              </a:pathLst>
            </a:custGeom>
            <a:solidFill>
              <a:srgbClr val="E1E1E1"/>
            </a:solidFill>
            <a:ln w="3175">
              <a:solidFill>
                <a:srgbClr val="000000"/>
              </a:solidFill>
              <a:round/>
              <a:headEnd/>
              <a:tailEnd/>
            </a:ln>
          </p:spPr>
          <p:txBody>
            <a:bodyPr/>
            <a:lstStyle/>
            <a:p>
              <a:endParaRPr lang="en-US"/>
            </a:p>
          </p:txBody>
        </p:sp>
        <p:sp>
          <p:nvSpPr>
            <p:cNvPr id="42025" name="Freeform 5254"/>
            <p:cNvSpPr>
              <a:spLocks/>
            </p:cNvSpPr>
            <p:nvPr/>
          </p:nvSpPr>
          <p:spPr bwMode="auto">
            <a:xfrm>
              <a:off x="5480" y="2484"/>
              <a:ext cx="3" cy="2"/>
            </a:xfrm>
            <a:custGeom>
              <a:avLst/>
              <a:gdLst>
                <a:gd name="T0" fmla="*/ 3 w 3"/>
                <a:gd name="T1" fmla="*/ 2 h 2"/>
                <a:gd name="T2" fmla="*/ 0 w 3"/>
                <a:gd name="T3" fmla="*/ 2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0" y="2"/>
                  </a:lnTo>
                  <a:lnTo>
                    <a:pt x="0" y="0"/>
                  </a:lnTo>
                  <a:lnTo>
                    <a:pt x="3" y="2"/>
                  </a:lnTo>
                  <a:close/>
                </a:path>
              </a:pathLst>
            </a:custGeom>
            <a:solidFill>
              <a:srgbClr val="E1E1E1"/>
            </a:solidFill>
            <a:ln w="3175">
              <a:solidFill>
                <a:srgbClr val="000000"/>
              </a:solidFill>
              <a:round/>
              <a:headEnd/>
              <a:tailEnd/>
            </a:ln>
          </p:spPr>
          <p:txBody>
            <a:bodyPr/>
            <a:lstStyle/>
            <a:p>
              <a:endParaRPr lang="en-US"/>
            </a:p>
          </p:txBody>
        </p:sp>
        <p:sp>
          <p:nvSpPr>
            <p:cNvPr id="42026" name="Freeform 5255"/>
            <p:cNvSpPr>
              <a:spLocks/>
            </p:cNvSpPr>
            <p:nvPr/>
          </p:nvSpPr>
          <p:spPr bwMode="auto">
            <a:xfrm>
              <a:off x="5536" y="2489"/>
              <a:ext cx="3" cy="1"/>
            </a:xfrm>
            <a:custGeom>
              <a:avLst/>
              <a:gdLst>
                <a:gd name="T0" fmla="*/ 0 w 2"/>
                <a:gd name="T1" fmla="*/ 0 h 1"/>
                <a:gd name="T2" fmla="*/ 5394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42027" name="Freeform 5256"/>
            <p:cNvSpPr>
              <a:spLocks/>
            </p:cNvSpPr>
            <p:nvPr/>
          </p:nvSpPr>
          <p:spPr bwMode="auto">
            <a:xfrm>
              <a:off x="5483" y="2480"/>
              <a:ext cx="2" cy="1"/>
            </a:xfrm>
            <a:custGeom>
              <a:avLst/>
              <a:gdLst>
                <a:gd name="T0" fmla="*/ 2 w 2"/>
                <a:gd name="T1" fmla="*/ 0 h 1"/>
                <a:gd name="T2" fmla="*/ 0 w 2"/>
                <a:gd name="T3" fmla="*/ 0 h 1"/>
                <a:gd name="T4" fmla="*/ 2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0"/>
                  </a:move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42028" name="Freeform 5257"/>
            <p:cNvSpPr>
              <a:spLocks/>
            </p:cNvSpPr>
            <p:nvPr/>
          </p:nvSpPr>
          <p:spPr bwMode="auto">
            <a:xfrm>
              <a:off x="5457" y="2660"/>
              <a:ext cx="2" cy="1"/>
            </a:xfrm>
            <a:custGeom>
              <a:avLst/>
              <a:gdLst>
                <a:gd name="T0" fmla="*/ 0 w 2"/>
                <a:gd name="T1" fmla="*/ 0 h 1"/>
                <a:gd name="T2" fmla="*/ 0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42029" name="Freeform 5258"/>
            <p:cNvSpPr>
              <a:spLocks/>
            </p:cNvSpPr>
            <p:nvPr/>
          </p:nvSpPr>
          <p:spPr bwMode="auto">
            <a:xfrm>
              <a:off x="4879" y="2478"/>
              <a:ext cx="2" cy="6"/>
            </a:xfrm>
            <a:custGeom>
              <a:avLst/>
              <a:gdLst>
                <a:gd name="T0" fmla="*/ 0 w 2"/>
                <a:gd name="T1" fmla="*/ 149 h 5"/>
                <a:gd name="T2" fmla="*/ 0 w 2"/>
                <a:gd name="T3" fmla="*/ 2 h 5"/>
                <a:gd name="T4" fmla="*/ 0 w 2"/>
                <a:gd name="T5" fmla="*/ 2 h 5"/>
                <a:gd name="T6" fmla="*/ 2 w 2"/>
                <a:gd name="T7" fmla="*/ 2 h 5"/>
                <a:gd name="T8" fmla="*/ 2 w 2"/>
                <a:gd name="T9" fmla="*/ 0 h 5"/>
                <a:gd name="T10" fmla="*/ 2 w 2"/>
                <a:gd name="T11" fmla="*/ 2 h 5"/>
                <a:gd name="T12" fmla="*/ 2 w 2"/>
                <a:gd name="T13" fmla="*/ 2 h 5"/>
                <a:gd name="T14" fmla="*/ 2 w 2"/>
                <a:gd name="T15" fmla="*/ 149 h 5"/>
                <a:gd name="T16" fmla="*/ 2 w 2"/>
                <a:gd name="T17" fmla="*/ 149 h 5"/>
                <a:gd name="T18" fmla="*/ 0 w 2"/>
                <a:gd name="T19" fmla="*/ 149 h 5"/>
                <a:gd name="T20" fmla="*/ 0 w 2"/>
                <a:gd name="T21" fmla="*/ 149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5"/>
                <a:gd name="T35" fmla="*/ 2 w 2"/>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5">
                  <a:moveTo>
                    <a:pt x="0" y="5"/>
                  </a:moveTo>
                  <a:lnTo>
                    <a:pt x="0" y="2"/>
                  </a:lnTo>
                  <a:lnTo>
                    <a:pt x="2" y="2"/>
                  </a:lnTo>
                  <a:lnTo>
                    <a:pt x="2" y="0"/>
                  </a:lnTo>
                  <a:lnTo>
                    <a:pt x="2" y="2"/>
                  </a:lnTo>
                  <a:lnTo>
                    <a:pt x="2" y="5"/>
                  </a:lnTo>
                  <a:lnTo>
                    <a:pt x="0" y="5"/>
                  </a:lnTo>
                  <a:close/>
                </a:path>
              </a:pathLst>
            </a:custGeom>
            <a:solidFill>
              <a:srgbClr val="E1E1E1"/>
            </a:solidFill>
            <a:ln w="3175">
              <a:solidFill>
                <a:srgbClr val="000000"/>
              </a:solidFill>
              <a:round/>
              <a:headEnd/>
              <a:tailEnd/>
            </a:ln>
          </p:spPr>
          <p:txBody>
            <a:bodyPr/>
            <a:lstStyle/>
            <a:p>
              <a:endParaRPr lang="en-US"/>
            </a:p>
          </p:txBody>
        </p:sp>
        <p:sp>
          <p:nvSpPr>
            <p:cNvPr id="42030" name="Freeform 5259"/>
            <p:cNvSpPr>
              <a:spLocks/>
            </p:cNvSpPr>
            <p:nvPr/>
          </p:nvSpPr>
          <p:spPr bwMode="auto">
            <a:xfrm>
              <a:off x="4879" y="2486"/>
              <a:ext cx="1" cy="3"/>
            </a:xfrm>
            <a:custGeom>
              <a:avLst/>
              <a:gdLst>
                <a:gd name="T0" fmla="*/ 0 w 1"/>
                <a:gd name="T1" fmla="*/ 5394 h 2"/>
                <a:gd name="T2" fmla="*/ 0 w 1"/>
                <a:gd name="T3" fmla="*/ 0 h 2"/>
                <a:gd name="T4" fmla="*/ 0 w 1"/>
                <a:gd name="T5" fmla="*/ 5394 h 2"/>
                <a:gd name="T6" fmla="*/ 0 w 1"/>
                <a:gd name="T7" fmla="*/ 0 h 2"/>
                <a:gd name="T8" fmla="*/ 0 w 1"/>
                <a:gd name="T9" fmla="*/ 0 h 2"/>
                <a:gd name="T10" fmla="*/ 0 w 1"/>
                <a:gd name="T11" fmla="*/ 5394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2"/>
                  </a:moveTo>
                  <a:lnTo>
                    <a:pt x="0" y="0"/>
                  </a:lnTo>
                  <a:lnTo>
                    <a:pt x="0" y="2"/>
                  </a:ln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42031" name="Freeform 5260"/>
            <p:cNvSpPr>
              <a:spLocks/>
            </p:cNvSpPr>
            <p:nvPr/>
          </p:nvSpPr>
          <p:spPr bwMode="auto">
            <a:xfrm>
              <a:off x="4879" y="2484"/>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2"/>
                  </a:move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42032" name="Freeform 5261"/>
            <p:cNvSpPr>
              <a:spLocks/>
            </p:cNvSpPr>
            <p:nvPr/>
          </p:nvSpPr>
          <p:spPr bwMode="auto">
            <a:xfrm>
              <a:off x="4872" y="2495"/>
              <a:ext cx="2" cy="1"/>
            </a:xfrm>
            <a:custGeom>
              <a:avLst/>
              <a:gdLst>
                <a:gd name="T0" fmla="*/ 2 w 2"/>
                <a:gd name="T1" fmla="*/ 0 h 1"/>
                <a:gd name="T2" fmla="*/ 2 w 2"/>
                <a:gd name="T3" fmla="*/ 0 h 1"/>
                <a:gd name="T4" fmla="*/ 0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2" y="0"/>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42033" name="Freeform 5262"/>
            <p:cNvSpPr>
              <a:spLocks/>
            </p:cNvSpPr>
            <p:nvPr/>
          </p:nvSpPr>
          <p:spPr bwMode="auto">
            <a:xfrm>
              <a:off x="4874" y="2493"/>
              <a:ext cx="1" cy="2"/>
            </a:xfrm>
            <a:custGeom>
              <a:avLst/>
              <a:gdLst>
                <a:gd name="T0" fmla="*/ 0 w 1"/>
                <a:gd name="T1" fmla="*/ 0 h 2"/>
                <a:gd name="T2" fmla="*/ 0 w 1"/>
                <a:gd name="T3" fmla="*/ 2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42034" name="Freeform 5263"/>
            <p:cNvSpPr>
              <a:spLocks/>
            </p:cNvSpPr>
            <p:nvPr/>
          </p:nvSpPr>
          <p:spPr bwMode="auto">
            <a:xfrm>
              <a:off x="4989" y="2703"/>
              <a:ext cx="172" cy="179"/>
            </a:xfrm>
            <a:custGeom>
              <a:avLst/>
              <a:gdLst>
                <a:gd name="T0" fmla="*/ 1256 w 154"/>
                <a:gd name="T1" fmla="*/ 8684 h 144"/>
                <a:gd name="T2" fmla="*/ 1214 w 154"/>
                <a:gd name="T3" fmla="*/ 8843 h 144"/>
                <a:gd name="T4" fmla="*/ 1214 w 154"/>
                <a:gd name="T5" fmla="*/ 9001 h 144"/>
                <a:gd name="T6" fmla="*/ 1134 w 154"/>
                <a:gd name="T7" fmla="*/ 8843 h 144"/>
                <a:gd name="T8" fmla="*/ 1022 w 154"/>
                <a:gd name="T9" fmla="*/ 8684 h 144"/>
                <a:gd name="T10" fmla="*/ 902 w 154"/>
                <a:gd name="T11" fmla="*/ 8466 h 144"/>
                <a:gd name="T12" fmla="*/ 834 w 154"/>
                <a:gd name="T13" fmla="*/ 7987 h 144"/>
                <a:gd name="T14" fmla="*/ 770 w 154"/>
                <a:gd name="T15" fmla="*/ 7380 h 144"/>
                <a:gd name="T16" fmla="*/ 689 w 154"/>
                <a:gd name="T17" fmla="*/ 6660 h 144"/>
                <a:gd name="T18" fmla="*/ 639 w 154"/>
                <a:gd name="T19" fmla="*/ 6044 h 144"/>
                <a:gd name="T20" fmla="*/ 461 w 154"/>
                <a:gd name="T21" fmla="*/ 5620 h 144"/>
                <a:gd name="T22" fmla="*/ 461 w 154"/>
                <a:gd name="T23" fmla="*/ 5937 h 144"/>
                <a:gd name="T24" fmla="*/ 395 w 154"/>
                <a:gd name="T25" fmla="*/ 5620 h 144"/>
                <a:gd name="T26" fmla="*/ 395 w 154"/>
                <a:gd name="T27" fmla="*/ 6158 h 144"/>
                <a:gd name="T28" fmla="*/ 354 w 154"/>
                <a:gd name="T29" fmla="*/ 6158 h 144"/>
                <a:gd name="T30" fmla="*/ 354 w 154"/>
                <a:gd name="T31" fmla="*/ 6451 h 144"/>
                <a:gd name="T32" fmla="*/ 169 w 154"/>
                <a:gd name="T33" fmla="*/ 6383 h 144"/>
                <a:gd name="T34" fmla="*/ 329 w 154"/>
                <a:gd name="T35" fmla="*/ 6947 h 144"/>
                <a:gd name="T36" fmla="*/ 255 w 154"/>
                <a:gd name="T37" fmla="*/ 7380 h 144"/>
                <a:gd name="T38" fmla="*/ 135 w 154"/>
                <a:gd name="T39" fmla="*/ 7380 h 144"/>
                <a:gd name="T40" fmla="*/ 0 w 154"/>
                <a:gd name="T41" fmla="*/ 7380 h 144"/>
                <a:gd name="T42" fmla="*/ 3 w 154"/>
                <a:gd name="T43" fmla="*/ 6451 h 144"/>
                <a:gd name="T44" fmla="*/ 45 w 154"/>
                <a:gd name="T45" fmla="*/ 5620 h 144"/>
                <a:gd name="T46" fmla="*/ 45 w 154"/>
                <a:gd name="T47" fmla="*/ 4716 h 144"/>
                <a:gd name="T48" fmla="*/ 56 w 154"/>
                <a:gd name="T49" fmla="*/ 3656 h 144"/>
                <a:gd name="T50" fmla="*/ 56 w 154"/>
                <a:gd name="T51" fmla="*/ 2835 h 144"/>
                <a:gd name="T52" fmla="*/ 56 w 154"/>
                <a:gd name="T53" fmla="*/ 1963 h 144"/>
                <a:gd name="T54" fmla="*/ 56 w 154"/>
                <a:gd name="T55" fmla="*/ 1050 h 144"/>
                <a:gd name="T56" fmla="*/ 56 w 154"/>
                <a:gd name="T57" fmla="*/ 0 h 144"/>
                <a:gd name="T58" fmla="*/ 200 w 154"/>
                <a:gd name="T59" fmla="*/ 547 h 144"/>
                <a:gd name="T60" fmla="*/ 329 w 154"/>
                <a:gd name="T61" fmla="*/ 1050 h 144"/>
                <a:gd name="T62" fmla="*/ 442 w 154"/>
                <a:gd name="T63" fmla="*/ 1305 h 144"/>
                <a:gd name="T64" fmla="*/ 568 w 154"/>
                <a:gd name="T65" fmla="*/ 1805 h 144"/>
                <a:gd name="T66" fmla="*/ 681 w 154"/>
                <a:gd name="T67" fmla="*/ 2835 h 144"/>
                <a:gd name="T68" fmla="*/ 681 w 154"/>
                <a:gd name="T69" fmla="*/ 3345 h 144"/>
                <a:gd name="T70" fmla="*/ 797 w 154"/>
                <a:gd name="T71" fmla="*/ 3656 h 144"/>
                <a:gd name="T72" fmla="*/ 902 w 154"/>
                <a:gd name="T73" fmla="*/ 4131 h 144"/>
                <a:gd name="T74" fmla="*/ 902 w 154"/>
                <a:gd name="T75" fmla="*/ 4716 h 144"/>
                <a:gd name="T76" fmla="*/ 814 w 154"/>
                <a:gd name="T77" fmla="*/ 4862 h 144"/>
                <a:gd name="T78" fmla="*/ 883 w 154"/>
                <a:gd name="T79" fmla="*/ 5723 h 144"/>
                <a:gd name="T80" fmla="*/ 949 w 154"/>
                <a:gd name="T81" fmla="*/ 6451 h 144"/>
                <a:gd name="T82" fmla="*/ 1001 w 154"/>
                <a:gd name="T83" fmla="*/ 7380 h 144"/>
                <a:gd name="T84" fmla="*/ 1087 w 154"/>
                <a:gd name="T85" fmla="*/ 7380 h 144"/>
                <a:gd name="T86" fmla="*/ 1087 w 154"/>
                <a:gd name="T87" fmla="*/ 7789 h 144"/>
                <a:gd name="T88" fmla="*/ 1162 w 154"/>
                <a:gd name="T89" fmla="*/ 8137 h 144"/>
                <a:gd name="T90" fmla="*/ 1118 w 154"/>
                <a:gd name="T91" fmla="*/ 8279 h 144"/>
                <a:gd name="T92" fmla="*/ 1256 w 154"/>
                <a:gd name="T93" fmla="*/ 8684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4"/>
                <a:gd name="T142" fmla="*/ 0 h 144"/>
                <a:gd name="T143" fmla="*/ 154 w 154"/>
                <a:gd name="T144" fmla="*/ 144 h 1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4" h="144">
                  <a:moveTo>
                    <a:pt x="154" y="139"/>
                  </a:moveTo>
                  <a:lnTo>
                    <a:pt x="149" y="142"/>
                  </a:lnTo>
                  <a:lnTo>
                    <a:pt x="149" y="144"/>
                  </a:lnTo>
                  <a:lnTo>
                    <a:pt x="140" y="142"/>
                  </a:lnTo>
                  <a:lnTo>
                    <a:pt x="126" y="139"/>
                  </a:lnTo>
                  <a:lnTo>
                    <a:pt x="111" y="135"/>
                  </a:lnTo>
                  <a:lnTo>
                    <a:pt x="102" y="128"/>
                  </a:lnTo>
                  <a:lnTo>
                    <a:pt x="95" y="118"/>
                  </a:lnTo>
                  <a:lnTo>
                    <a:pt x="85" y="106"/>
                  </a:lnTo>
                  <a:lnTo>
                    <a:pt x="78" y="97"/>
                  </a:lnTo>
                  <a:lnTo>
                    <a:pt x="57" y="90"/>
                  </a:lnTo>
                  <a:lnTo>
                    <a:pt x="57" y="95"/>
                  </a:lnTo>
                  <a:lnTo>
                    <a:pt x="48" y="90"/>
                  </a:lnTo>
                  <a:lnTo>
                    <a:pt x="48" y="99"/>
                  </a:lnTo>
                  <a:lnTo>
                    <a:pt x="43" y="99"/>
                  </a:lnTo>
                  <a:lnTo>
                    <a:pt x="43" y="104"/>
                  </a:lnTo>
                  <a:lnTo>
                    <a:pt x="21" y="102"/>
                  </a:lnTo>
                  <a:lnTo>
                    <a:pt x="40" y="111"/>
                  </a:lnTo>
                  <a:lnTo>
                    <a:pt x="31" y="118"/>
                  </a:lnTo>
                  <a:lnTo>
                    <a:pt x="17" y="118"/>
                  </a:lnTo>
                  <a:lnTo>
                    <a:pt x="0" y="118"/>
                  </a:lnTo>
                  <a:lnTo>
                    <a:pt x="3" y="104"/>
                  </a:lnTo>
                  <a:lnTo>
                    <a:pt x="5" y="90"/>
                  </a:lnTo>
                  <a:lnTo>
                    <a:pt x="5" y="76"/>
                  </a:lnTo>
                  <a:lnTo>
                    <a:pt x="7" y="59"/>
                  </a:lnTo>
                  <a:lnTo>
                    <a:pt x="7" y="45"/>
                  </a:lnTo>
                  <a:lnTo>
                    <a:pt x="7" y="31"/>
                  </a:lnTo>
                  <a:lnTo>
                    <a:pt x="7" y="17"/>
                  </a:lnTo>
                  <a:lnTo>
                    <a:pt x="7" y="0"/>
                  </a:lnTo>
                  <a:lnTo>
                    <a:pt x="24" y="9"/>
                  </a:lnTo>
                  <a:lnTo>
                    <a:pt x="40" y="17"/>
                  </a:lnTo>
                  <a:lnTo>
                    <a:pt x="55" y="21"/>
                  </a:lnTo>
                  <a:lnTo>
                    <a:pt x="69" y="28"/>
                  </a:lnTo>
                  <a:lnTo>
                    <a:pt x="83" y="45"/>
                  </a:lnTo>
                  <a:lnTo>
                    <a:pt x="83" y="54"/>
                  </a:lnTo>
                  <a:lnTo>
                    <a:pt x="97" y="59"/>
                  </a:lnTo>
                  <a:lnTo>
                    <a:pt x="111" y="66"/>
                  </a:lnTo>
                  <a:lnTo>
                    <a:pt x="111" y="76"/>
                  </a:lnTo>
                  <a:lnTo>
                    <a:pt x="100" y="78"/>
                  </a:lnTo>
                  <a:lnTo>
                    <a:pt x="107" y="92"/>
                  </a:lnTo>
                  <a:lnTo>
                    <a:pt x="116" y="104"/>
                  </a:lnTo>
                  <a:lnTo>
                    <a:pt x="123" y="118"/>
                  </a:lnTo>
                  <a:lnTo>
                    <a:pt x="133" y="118"/>
                  </a:lnTo>
                  <a:lnTo>
                    <a:pt x="133" y="125"/>
                  </a:lnTo>
                  <a:lnTo>
                    <a:pt x="142" y="130"/>
                  </a:lnTo>
                  <a:lnTo>
                    <a:pt x="137" y="132"/>
                  </a:lnTo>
                  <a:lnTo>
                    <a:pt x="154" y="139"/>
                  </a:lnTo>
                  <a:close/>
                </a:path>
              </a:pathLst>
            </a:custGeom>
            <a:solidFill>
              <a:srgbClr val="E1E1E1"/>
            </a:solidFill>
            <a:ln w="3175">
              <a:solidFill>
                <a:srgbClr val="000000"/>
              </a:solidFill>
              <a:round/>
              <a:headEnd/>
              <a:tailEnd/>
            </a:ln>
          </p:spPr>
          <p:txBody>
            <a:bodyPr/>
            <a:lstStyle/>
            <a:p>
              <a:endParaRPr lang="en-US"/>
            </a:p>
          </p:txBody>
        </p:sp>
        <p:sp>
          <p:nvSpPr>
            <p:cNvPr id="42035" name="Freeform 5264"/>
            <p:cNvSpPr>
              <a:spLocks/>
            </p:cNvSpPr>
            <p:nvPr/>
          </p:nvSpPr>
          <p:spPr bwMode="auto">
            <a:xfrm>
              <a:off x="5127" y="2744"/>
              <a:ext cx="71" cy="45"/>
            </a:xfrm>
            <a:custGeom>
              <a:avLst/>
              <a:gdLst>
                <a:gd name="T0" fmla="*/ 465 w 64"/>
                <a:gd name="T1" fmla="*/ 0 h 36"/>
                <a:gd name="T2" fmla="*/ 420 w 64"/>
                <a:gd name="T3" fmla="*/ 881 h 36"/>
                <a:gd name="T4" fmla="*/ 417 w 64"/>
                <a:gd name="T5" fmla="*/ 1033 h 36"/>
                <a:gd name="T6" fmla="*/ 420 w 64"/>
                <a:gd name="T7" fmla="*/ 1376 h 36"/>
                <a:gd name="T8" fmla="*/ 342 w 64"/>
                <a:gd name="T9" fmla="*/ 1720 h 36"/>
                <a:gd name="T10" fmla="*/ 189 w 64"/>
                <a:gd name="T11" fmla="*/ 2523 h 36"/>
                <a:gd name="T12" fmla="*/ 83 w 64"/>
                <a:gd name="T13" fmla="*/ 2170 h 36"/>
                <a:gd name="T14" fmla="*/ 3 w 64"/>
                <a:gd name="T15" fmla="*/ 1818 h 36"/>
                <a:gd name="T16" fmla="*/ 0 w 64"/>
                <a:gd name="T17" fmla="*/ 1376 h 36"/>
                <a:gd name="T18" fmla="*/ 153 w 64"/>
                <a:gd name="T19" fmla="*/ 1454 h 36"/>
                <a:gd name="T20" fmla="*/ 189 w 64"/>
                <a:gd name="T21" fmla="*/ 881 h 36"/>
                <a:gd name="T22" fmla="*/ 189 w 64"/>
                <a:gd name="T23" fmla="*/ 1163 h 36"/>
                <a:gd name="T24" fmla="*/ 258 w 64"/>
                <a:gd name="T25" fmla="*/ 1454 h 36"/>
                <a:gd name="T26" fmla="*/ 355 w 64"/>
                <a:gd name="T27" fmla="*/ 711 h 36"/>
                <a:gd name="T28" fmla="*/ 355 w 64"/>
                <a:gd name="T29" fmla="*/ 0 h 36"/>
                <a:gd name="T30" fmla="*/ 420 w 64"/>
                <a:gd name="T31" fmla="*/ 0 h 36"/>
                <a:gd name="T32" fmla="*/ 465 w 6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4"/>
                <a:gd name="T52" fmla="*/ 0 h 36"/>
                <a:gd name="T53" fmla="*/ 64 w 6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4" h="36">
                  <a:moveTo>
                    <a:pt x="64" y="0"/>
                  </a:moveTo>
                  <a:lnTo>
                    <a:pt x="59" y="12"/>
                  </a:lnTo>
                  <a:lnTo>
                    <a:pt x="57" y="14"/>
                  </a:lnTo>
                  <a:lnTo>
                    <a:pt x="59" y="19"/>
                  </a:lnTo>
                  <a:lnTo>
                    <a:pt x="48" y="24"/>
                  </a:lnTo>
                  <a:lnTo>
                    <a:pt x="26" y="36"/>
                  </a:lnTo>
                  <a:lnTo>
                    <a:pt x="12" y="31"/>
                  </a:lnTo>
                  <a:lnTo>
                    <a:pt x="3" y="26"/>
                  </a:lnTo>
                  <a:lnTo>
                    <a:pt x="0" y="19"/>
                  </a:lnTo>
                  <a:lnTo>
                    <a:pt x="21" y="21"/>
                  </a:lnTo>
                  <a:lnTo>
                    <a:pt x="26" y="12"/>
                  </a:lnTo>
                  <a:lnTo>
                    <a:pt x="26" y="17"/>
                  </a:lnTo>
                  <a:lnTo>
                    <a:pt x="36" y="21"/>
                  </a:lnTo>
                  <a:lnTo>
                    <a:pt x="50" y="10"/>
                  </a:lnTo>
                  <a:lnTo>
                    <a:pt x="50" y="0"/>
                  </a:lnTo>
                  <a:lnTo>
                    <a:pt x="59" y="0"/>
                  </a:lnTo>
                  <a:lnTo>
                    <a:pt x="64" y="0"/>
                  </a:lnTo>
                  <a:close/>
                </a:path>
              </a:pathLst>
            </a:custGeom>
            <a:solidFill>
              <a:srgbClr val="E1E1E1"/>
            </a:solidFill>
            <a:ln w="3175">
              <a:solidFill>
                <a:srgbClr val="000000"/>
              </a:solidFill>
              <a:round/>
              <a:headEnd/>
              <a:tailEnd/>
            </a:ln>
          </p:spPr>
          <p:txBody>
            <a:bodyPr/>
            <a:lstStyle/>
            <a:p>
              <a:endParaRPr lang="en-US"/>
            </a:p>
          </p:txBody>
        </p:sp>
        <p:sp>
          <p:nvSpPr>
            <p:cNvPr id="42036" name="Freeform 5265"/>
            <p:cNvSpPr>
              <a:spLocks/>
            </p:cNvSpPr>
            <p:nvPr/>
          </p:nvSpPr>
          <p:spPr bwMode="auto">
            <a:xfrm>
              <a:off x="5238" y="2768"/>
              <a:ext cx="20" cy="31"/>
            </a:xfrm>
            <a:custGeom>
              <a:avLst/>
              <a:gdLst>
                <a:gd name="T0" fmla="*/ 133 w 18"/>
                <a:gd name="T1" fmla="*/ 715 h 26"/>
                <a:gd name="T2" fmla="*/ 108 w 18"/>
                <a:gd name="T3" fmla="*/ 727 h 26"/>
                <a:gd name="T4" fmla="*/ 2 w 18"/>
                <a:gd name="T5" fmla="*/ 422 h 26"/>
                <a:gd name="T6" fmla="*/ 0 w 18"/>
                <a:gd name="T7" fmla="*/ 0 h 26"/>
                <a:gd name="T8" fmla="*/ 63 w 18"/>
                <a:gd name="T9" fmla="*/ 354 h 26"/>
                <a:gd name="T10" fmla="*/ 133 w 18"/>
                <a:gd name="T11" fmla="*/ 715 h 26"/>
                <a:gd name="T12" fmla="*/ 0 60000 65536"/>
                <a:gd name="T13" fmla="*/ 0 60000 65536"/>
                <a:gd name="T14" fmla="*/ 0 60000 65536"/>
                <a:gd name="T15" fmla="*/ 0 60000 65536"/>
                <a:gd name="T16" fmla="*/ 0 60000 65536"/>
                <a:gd name="T17" fmla="*/ 0 60000 65536"/>
                <a:gd name="T18" fmla="*/ 0 w 18"/>
                <a:gd name="T19" fmla="*/ 0 h 26"/>
                <a:gd name="T20" fmla="*/ 18 w 18"/>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8" h="26">
                  <a:moveTo>
                    <a:pt x="18" y="24"/>
                  </a:moveTo>
                  <a:lnTo>
                    <a:pt x="14" y="26"/>
                  </a:lnTo>
                  <a:lnTo>
                    <a:pt x="2" y="14"/>
                  </a:lnTo>
                  <a:lnTo>
                    <a:pt x="0" y="0"/>
                  </a:lnTo>
                  <a:lnTo>
                    <a:pt x="9" y="12"/>
                  </a:lnTo>
                  <a:lnTo>
                    <a:pt x="18" y="24"/>
                  </a:lnTo>
                  <a:close/>
                </a:path>
              </a:pathLst>
            </a:custGeom>
            <a:solidFill>
              <a:srgbClr val="E1E1E1"/>
            </a:solidFill>
            <a:ln w="3175">
              <a:solidFill>
                <a:srgbClr val="000000"/>
              </a:solidFill>
              <a:round/>
              <a:headEnd/>
              <a:tailEnd/>
            </a:ln>
          </p:spPr>
          <p:txBody>
            <a:bodyPr/>
            <a:lstStyle/>
            <a:p>
              <a:endParaRPr lang="en-US"/>
            </a:p>
          </p:txBody>
        </p:sp>
        <p:sp>
          <p:nvSpPr>
            <p:cNvPr id="42037" name="Freeform 5266"/>
            <p:cNvSpPr>
              <a:spLocks/>
            </p:cNvSpPr>
            <p:nvPr/>
          </p:nvSpPr>
          <p:spPr bwMode="auto">
            <a:xfrm>
              <a:off x="5174" y="2709"/>
              <a:ext cx="37" cy="43"/>
            </a:xfrm>
            <a:custGeom>
              <a:avLst/>
              <a:gdLst>
                <a:gd name="T0" fmla="*/ 289 w 33"/>
                <a:gd name="T1" fmla="*/ 1404 h 35"/>
                <a:gd name="T2" fmla="*/ 246 w 33"/>
                <a:gd name="T3" fmla="*/ 1742 h 35"/>
                <a:gd name="T4" fmla="*/ 138 w 33"/>
                <a:gd name="T5" fmla="*/ 688 h 35"/>
                <a:gd name="T6" fmla="*/ 61 w 33"/>
                <a:gd name="T7" fmla="*/ 371 h 35"/>
                <a:gd name="T8" fmla="*/ 0 w 33"/>
                <a:gd name="T9" fmla="*/ 0 h 35"/>
                <a:gd name="T10" fmla="*/ 107 w 33"/>
                <a:gd name="T11" fmla="*/ 371 h 35"/>
                <a:gd name="T12" fmla="*/ 205 w 33"/>
                <a:gd name="T13" fmla="*/ 837 h 35"/>
                <a:gd name="T14" fmla="*/ 289 w 33"/>
                <a:gd name="T15" fmla="*/ 1404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33" y="28"/>
                  </a:moveTo>
                  <a:lnTo>
                    <a:pt x="28" y="35"/>
                  </a:lnTo>
                  <a:lnTo>
                    <a:pt x="16" y="14"/>
                  </a:lnTo>
                  <a:lnTo>
                    <a:pt x="7" y="7"/>
                  </a:lnTo>
                  <a:lnTo>
                    <a:pt x="0" y="0"/>
                  </a:lnTo>
                  <a:lnTo>
                    <a:pt x="12" y="7"/>
                  </a:lnTo>
                  <a:lnTo>
                    <a:pt x="23" y="16"/>
                  </a:lnTo>
                  <a:lnTo>
                    <a:pt x="33" y="28"/>
                  </a:lnTo>
                  <a:close/>
                </a:path>
              </a:pathLst>
            </a:custGeom>
            <a:solidFill>
              <a:srgbClr val="E1E1E1"/>
            </a:solidFill>
            <a:ln w="3175">
              <a:solidFill>
                <a:srgbClr val="000000"/>
              </a:solidFill>
              <a:round/>
              <a:headEnd/>
              <a:tailEnd/>
            </a:ln>
          </p:spPr>
          <p:txBody>
            <a:bodyPr/>
            <a:lstStyle/>
            <a:p>
              <a:endParaRPr lang="en-US"/>
            </a:p>
          </p:txBody>
        </p:sp>
        <p:sp>
          <p:nvSpPr>
            <p:cNvPr id="42038" name="Freeform 5267"/>
            <p:cNvSpPr>
              <a:spLocks/>
            </p:cNvSpPr>
            <p:nvPr/>
          </p:nvSpPr>
          <p:spPr bwMode="auto">
            <a:xfrm>
              <a:off x="5164" y="2864"/>
              <a:ext cx="4" cy="6"/>
            </a:xfrm>
            <a:custGeom>
              <a:avLst/>
              <a:gdLst>
                <a:gd name="T0" fmla="*/ 2 w 5"/>
                <a:gd name="T1" fmla="*/ 2 h 5"/>
                <a:gd name="T2" fmla="*/ 2 w 5"/>
                <a:gd name="T3" fmla="*/ 149 h 5"/>
                <a:gd name="T4" fmla="*/ 0 w 5"/>
                <a:gd name="T5" fmla="*/ 0 h 5"/>
                <a:gd name="T6" fmla="*/ 2 w 5"/>
                <a:gd name="T7" fmla="*/ 2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2"/>
                  </a:moveTo>
                  <a:lnTo>
                    <a:pt x="3" y="5"/>
                  </a:lnTo>
                  <a:lnTo>
                    <a:pt x="0" y="0"/>
                  </a:lnTo>
                  <a:lnTo>
                    <a:pt x="5" y="2"/>
                  </a:lnTo>
                  <a:close/>
                </a:path>
              </a:pathLst>
            </a:custGeom>
            <a:solidFill>
              <a:srgbClr val="E1E1E1"/>
            </a:solidFill>
            <a:ln w="3175">
              <a:solidFill>
                <a:srgbClr val="000000"/>
              </a:solidFill>
              <a:round/>
              <a:headEnd/>
              <a:tailEnd/>
            </a:ln>
          </p:spPr>
          <p:txBody>
            <a:bodyPr/>
            <a:lstStyle/>
            <a:p>
              <a:endParaRPr lang="en-US"/>
            </a:p>
          </p:txBody>
        </p:sp>
        <p:sp>
          <p:nvSpPr>
            <p:cNvPr id="42039" name="Freeform 5268"/>
            <p:cNvSpPr>
              <a:spLocks/>
            </p:cNvSpPr>
            <p:nvPr/>
          </p:nvSpPr>
          <p:spPr bwMode="auto">
            <a:xfrm>
              <a:off x="5058" y="2310"/>
              <a:ext cx="2" cy="4"/>
            </a:xfrm>
            <a:custGeom>
              <a:avLst/>
              <a:gdLst>
                <a:gd name="T0" fmla="*/ 2 w 2"/>
                <a:gd name="T1" fmla="*/ 0 h 3"/>
                <a:gd name="T2" fmla="*/ 0 w 2"/>
                <a:gd name="T3" fmla="*/ 0 h 3"/>
                <a:gd name="T4" fmla="*/ 0 w 2"/>
                <a:gd name="T5" fmla="*/ 655 h 3"/>
                <a:gd name="T6" fmla="*/ 0 w 2"/>
                <a:gd name="T7" fmla="*/ 655 h 3"/>
                <a:gd name="T8" fmla="*/ 2 w 2"/>
                <a:gd name="T9" fmla="*/ 655 h 3"/>
                <a:gd name="T10" fmla="*/ 0 w 2"/>
                <a:gd name="T11" fmla="*/ 0 h 3"/>
                <a:gd name="T12" fmla="*/ 2 w 2"/>
                <a:gd name="T13" fmla="*/ 0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0"/>
                  </a:moveTo>
                  <a:lnTo>
                    <a:pt x="0" y="0"/>
                  </a:lnTo>
                  <a:lnTo>
                    <a:pt x="0" y="3"/>
                  </a:lnTo>
                  <a:lnTo>
                    <a:pt x="2" y="3"/>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42040" name="Freeform 5269"/>
            <p:cNvSpPr>
              <a:spLocks/>
            </p:cNvSpPr>
            <p:nvPr/>
          </p:nvSpPr>
          <p:spPr bwMode="auto">
            <a:xfrm>
              <a:off x="5055" y="2314"/>
              <a:ext cx="3" cy="5"/>
            </a:xfrm>
            <a:custGeom>
              <a:avLst/>
              <a:gdLst>
                <a:gd name="T0" fmla="*/ 0 w 3"/>
                <a:gd name="T1" fmla="*/ 0 h 4"/>
                <a:gd name="T2" fmla="*/ 0 w 3"/>
                <a:gd name="T3" fmla="*/ 186 h 4"/>
                <a:gd name="T4" fmla="*/ 0 w 3"/>
                <a:gd name="T5" fmla="*/ 291 h 4"/>
                <a:gd name="T6" fmla="*/ 3 w 3"/>
                <a:gd name="T7" fmla="*/ 186 h 4"/>
                <a:gd name="T8" fmla="*/ 0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0"/>
                  </a:moveTo>
                  <a:lnTo>
                    <a:pt x="0" y="2"/>
                  </a:lnTo>
                  <a:lnTo>
                    <a:pt x="0" y="4"/>
                  </a:lnTo>
                  <a:lnTo>
                    <a:pt x="3" y="2"/>
                  </a:lnTo>
                  <a:lnTo>
                    <a:pt x="0" y="0"/>
                  </a:lnTo>
                  <a:close/>
                </a:path>
              </a:pathLst>
            </a:custGeom>
            <a:solidFill>
              <a:srgbClr val="E1E1E1"/>
            </a:solidFill>
            <a:ln w="3175">
              <a:solidFill>
                <a:srgbClr val="000000"/>
              </a:solidFill>
              <a:round/>
              <a:headEnd/>
              <a:tailEnd/>
            </a:ln>
          </p:spPr>
          <p:txBody>
            <a:bodyPr/>
            <a:lstStyle/>
            <a:p>
              <a:endParaRPr lang="en-US"/>
            </a:p>
          </p:txBody>
        </p:sp>
        <p:sp>
          <p:nvSpPr>
            <p:cNvPr id="42041" name="Freeform 5270"/>
            <p:cNvSpPr>
              <a:spLocks/>
            </p:cNvSpPr>
            <p:nvPr/>
          </p:nvSpPr>
          <p:spPr bwMode="auto">
            <a:xfrm>
              <a:off x="5049" y="2334"/>
              <a:ext cx="4" cy="4"/>
            </a:xfrm>
            <a:custGeom>
              <a:avLst/>
              <a:gdLst>
                <a:gd name="T0" fmla="*/ 0 w 2"/>
                <a:gd name="T1" fmla="*/ 655 h 3"/>
                <a:gd name="T2" fmla="*/ 0 w 2"/>
                <a:gd name="T3" fmla="*/ 0 h 3"/>
                <a:gd name="T4" fmla="*/ 0 w 2"/>
                <a:gd name="T5" fmla="*/ 0 h 3"/>
                <a:gd name="T6" fmla="*/ 1048576 w 2"/>
                <a:gd name="T7" fmla="*/ 0 h 3"/>
                <a:gd name="T8" fmla="*/ 0 w 2"/>
                <a:gd name="T9" fmla="*/ 655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3"/>
                  </a:moveTo>
                  <a:lnTo>
                    <a:pt x="0" y="0"/>
                  </a:lnTo>
                  <a:lnTo>
                    <a:pt x="2" y="0"/>
                  </a:lnTo>
                  <a:lnTo>
                    <a:pt x="0" y="3"/>
                  </a:lnTo>
                  <a:close/>
                </a:path>
              </a:pathLst>
            </a:custGeom>
            <a:solidFill>
              <a:srgbClr val="E1E1E1"/>
            </a:solidFill>
            <a:ln w="3175">
              <a:solidFill>
                <a:srgbClr val="000000"/>
              </a:solidFill>
              <a:round/>
              <a:headEnd/>
              <a:tailEnd/>
            </a:ln>
          </p:spPr>
          <p:txBody>
            <a:bodyPr/>
            <a:lstStyle/>
            <a:p>
              <a:endParaRPr lang="en-US"/>
            </a:p>
          </p:txBody>
        </p:sp>
        <p:sp>
          <p:nvSpPr>
            <p:cNvPr id="42042" name="Freeform 5271"/>
            <p:cNvSpPr>
              <a:spLocks/>
            </p:cNvSpPr>
            <p:nvPr/>
          </p:nvSpPr>
          <p:spPr bwMode="auto">
            <a:xfrm>
              <a:off x="5047" y="2247"/>
              <a:ext cx="0" cy="4"/>
            </a:xfrm>
            <a:custGeom>
              <a:avLst/>
              <a:gdLst>
                <a:gd name="T0" fmla="*/ 0 h 3"/>
                <a:gd name="T1" fmla="*/ 655 h 3"/>
                <a:gd name="T2" fmla="*/ 0 h 3"/>
                <a:gd name="T3" fmla="*/ 0 h 3"/>
                <a:gd name="T4" fmla="*/ 0 60000 65536"/>
                <a:gd name="T5" fmla="*/ 0 60000 65536"/>
                <a:gd name="T6" fmla="*/ 0 60000 65536"/>
                <a:gd name="T7" fmla="*/ 0 60000 65536"/>
                <a:gd name="T8" fmla="*/ 0 h 3"/>
                <a:gd name="T9" fmla="*/ 3 h 3"/>
              </a:gdLst>
              <a:ahLst/>
              <a:cxnLst>
                <a:cxn ang="T4">
                  <a:pos x="0" y="T0"/>
                </a:cxn>
                <a:cxn ang="T5">
                  <a:pos x="0" y="T1"/>
                </a:cxn>
                <a:cxn ang="T6">
                  <a:pos x="0" y="T2"/>
                </a:cxn>
                <a:cxn ang="T7">
                  <a:pos x="0" y="T3"/>
                </a:cxn>
              </a:cxnLst>
              <a:rect l="0" t="T8" r="0" b="T9"/>
              <a:pathLst>
                <a:path h="3">
                  <a:moveTo>
                    <a:pt x="0" y="0"/>
                  </a:moveTo>
                  <a:lnTo>
                    <a:pt x="0" y="3"/>
                  </a:lnTo>
                  <a:lnTo>
                    <a:pt x="0" y="0"/>
                  </a:lnTo>
                  <a:close/>
                </a:path>
              </a:pathLst>
            </a:custGeom>
            <a:solidFill>
              <a:srgbClr val="E1E1E1"/>
            </a:solidFill>
            <a:ln w="3175">
              <a:solidFill>
                <a:srgbClr val="000000"/>
              </a:solidFill>
              <a:round/>
              <a:headEnd/>
              <a:tailEnd/>
            </a:ln>
          </p:spPr>
          <p:txBody>
            <a:bodyPr/>
            <a:lstStyle/>
            <a:p>
              <a:endParaRPr lang="en-US"/>
            </a:p>
          </p:txBody>
        </p:sp>
        <p:sp>
          <p:nvSpPr>
            <p:cNvPr id="42043" name="Rectangle 5272"/>
            <p:cNvSpPr>
              <a:spLocks noChangeArrowheads="1"/>
            </p:cNvSpPr>
            <p:nvPr/>
          </p:nvSpPr>
          <p:spPr bwMode="auto">
            <a:xfrm>
              <a:off x="5044" y="2232"/>
              <a:ext cx="0" cy="3"/>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eaLnBrk="1" hangingPunct="1">
                <a:spcBef>
                  <a:spcPct val="50000"/>
                </a:spcBef>
                <a:buFontTx/>
                <a:buNone/>
              </a:pPr>
              <a:endParaRPr lang="nl-NL" altLang="en-US" sz="2800"/>
            </a:p>
          </p:txBody>
        </p:sp>
        <p:sp>
          <p:nvSpPr>
            <p:cNvPr id="42044" name="Freeform 5273"/>
            <p:cNvSpPr>
              <a:spLocks/>
            </p:cNvSpPr>
            <p:nvPr/>
          </p:nvSpPr>
          <p:spPr bwMode="auto">
            <a:xfrm>
              <a:off x="5049" y="2285"/>
              <a:ext cx="4" cy="2"/>
            </a:xfrm>
            <a:custGeom>
              <a:avLst/>
              <a:gdLst>
                <a:gd name="T0" fmla="*/ 1048576 w 2"/>
                <a:gd name="T1" fmla="*/ 0 h 2"/>
                <a:gd name="T2" fmla="*/ 0 w 2"/>
                <a:gd name="T3" fmla="*/ 2 h 2"/>
                <a:gd name="T4" fmla="*/ 0 w 2"/>
                <a:gd name="T5" fmla="*/ 0 h 2"/>
                <a:gd name="T6" fmla="*/ 104857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42045" name="Freeform 5274"/>
            <p:cNvSpPr>
              <a:spLocks/>
            </p:cNvSpPr>
            <p:nvPr/>
          </p:nvSpPr>
          <p:spPr bwMode="auto">
            <a:xfrm>
              <a:off x="4024" y="2059"/>
              <a:ext cx="89" cy="129"/>
            </a:xfrm>
            <a:custGeom>
              <a:avLst/>
              <a:gdLst>
                <a:gd name="T0" fmla="*/ 350 w 78"/>
                <a:gd name="T1" fmla="*/ 5062 h 104"/>
                <a:gd name="T2" fmla="*/ 350 w 78"/>
                <a:gd name="T3" fmla="*/ 5239 h 104"/>
                <a:gd name="T4" fmla="*/ 284 w 78"/>
                <a:gd name="T5" fmla="*/ 4984 h 104"/>
                <a:gd name="T6" fmla="*/ 284 w 78"/>
                <a:gd name="T7" fmla="*/ 4984 h 104"/>
                <a:gd name="T8" fmla="*/ 238 w 78"/>
                <a:gd name="T9" fmla="*/ 4226 h 104"/>
                <a:gd name="T10" fmla="*/ 192 w 78"/>
                <a:gd name="T11" fmla="*/ 3407 h 104"/>
                <a:gd name="T12" fmla="*/ 168 w 78"/>
                <a:gd name="T13" fmla="*/ 2785 h 104"/>
                <a:gd name="T14" fmla="*/ 2 w 78"/>
                <a:gd name="T15" fmla="*/ 2089 h 104"/>
                <a:gd name="T16" fmla="*/ 83 w 78"/>
                <a:gd name="T17" fmla="*/ 1684 h 104"/>
                <a:gd name="T18" fmla="*/ 147 w 78"/>
                <a:gd name="T19" fmla="*/ 1586 h 104"/>
                <a:gd name="T20" fmla="*/ 0 w 78"/>
                <a:gd name="T21" fmla="*/ 831 h 104"/>
                <a:gd name="T22" fmla="*/ 0 w 78"/>
                <a:gd name="T23" fmla="*/ 0 h 104"/>
                <a:gd name="T24" fmla="*/ 147 w 78"/>
                <a:gd name="T25" fmla="*/ 283 h 104"/>
                <a:gd name="T26" fmla="*/ 192 w 78"/>
                <a:gd name="T27" fmla="*/ 755 h 104"/>
                <a:gd name="T28" fmla="*/ 238 w 78"/>
                <a:gd name="T29" fmla="*/ 540 h 104"/>
                <a:gd name="T30" fmla="*/ 350 w 78"/>
                <a:gd name="T31" fmla="*/ 1440 h 104"/>
                <a:gd name="T32" fmla="*/ 519 w 78"/>
                <a:gd name="T33" fmla="*/ 1440 h 104"/>
                <a:gd name="T34" fmla="*/ 718 w 78"/>
                <a:gd name="T35" fmla="*/ 1586 h 104"/>
                <a:gd name="T36" fmla="*/ 818 w 78"/>
                <a:gd name="T37" fmla="*/ 1973 h 104"/>
                <a:gd name="T38" fmla="*/ 818 w 78"/>
                <a:gd name="T39" fmla="*/ 2440 h 104"/>
                <a:gd name="T40" fmla="*/ 668 w 78"/>
                <a:gd name="T41" fmla="*/ 2785 h 104"/>
                <a:gd name="T42" fmla="*/ 698 w 78"/>
                <a:gd name="T43" fmla="*/ 3681 h 104"/>
                <a:gd name="T44" fmla="*/ 718 w 78"/>
                <a:gd name="T45" fmla="*/ 3819 h 104"/>
                <a:gd name="T46" fmla="*/ 818 w 78"/>
                <a:gd name="T47" fmla="*/ 3151 h 104"/>
                <a:gd name="T48" fmla="*/ 892 w 78"/>
                <a:gd name="T49" fmla="*/ 4046 h 104"/>
                <a:gd name="T50" fmla="*/ 958 w 78"/>
                <a:gd name="T51" fmla="*/ 4984 h 104"/>
                <a:gd name="T52" fmla="*/ 958 w 78"/>
                <a:gd name="T53" fmla="*/ 5664 h 104"/>
                <a:gd name="T54" fmla="*/ 933 w 78"/>
                <a:gd name="T55" fmla="*/ 5793 h 104"/>
                <a:gd name="T56" fmla="*/ 958 w 78"/>
                <a:gd name="T57" fmla="*/ 6225 h 104"/>
                <a:gd name="T58" fmla="*/ 840 w 78"/>
                <a:gd name="T59" fmla="*/ 5062 h 104"/>
                <a:gd name="T60" fmla="*/ 718 w 78"/>
                <a:gd name="T61" fmla="*/ 4046 h 104"/>
                <a:gd name="T62" fmla="*/ 600 w 78"/>
                <a:gd name="T63" fmla="*/ 4046 h 104"/>
                <a:gd name="T64" fmla="*/ 519 w 78"/>
                <a:gd name="T65" fmla="*/ 3407 h 104"/>
                <a:gd name="T66" fmla="*/ 350 w 78"/>
                <a:gd name="T67" fmla="*/ 2785 h 104"/>
                <a:gd name="T68" fmla="*/ 284 w 78"/>
                <a:gd name="T69" fmla="*/ 2785 h 104"/>
                <a:gd name="T70" fmla="*/ 483 w 78"/>
                <a:gd name="T71" fmla="*/ 3551 h 104"/>
                <a:gd name="T72" fmla="*/ 550 w 78"/>
                <a:gd name="T73" fmla="*/ 4046 h 104"/>
                <a:gd name="T74" fmla="*/ 585 w 78"/>
                <a:gd name="T75" fmla="*/ 4405 h 104"/>
                <a:gd name="T76" fmla="*/ 519 w 78"/>
                <a:gd name="T77" fmla="*/ 5239 h 104"/>
                <a:gd name="T78" fmla="*/ 483 w 78"/>
                <a:gd name="T79" fmla="*/ 4808 h 104"/>
                <a:gd name="T80" fmla="*/ 423 w 78"/>
                <a:gd name="T81" fmla="*/ 4984 h 104"/>
                <a:gd name="T82" fmla="*/ 404 w 78"/>
                <a:gd name="T83" fmla="*/ 5062 h 104"/>
                <a:gd name="T84" fmla="*/ 350 w 78"/>
                <a:gd name="T85" fmla="*/ 5062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104"/>
                <a:gd name="T131" fmla="*/ 78 w 78"/>
                <a:gd name="T132" fmla="*/ 104 h 10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104">
                  <a:moveTo>
                    <a:pt x="28" y="85"/>
                  </a:moveTo>
                  <a:lnTo>
                    <a:pt x="28" y="87"/>
                  </a:lnTo>
                  <a:lnTo>
                    <a:pt x="23" y="83"/>
                  </a:lnTo>
                  <a:lnTo>
                    <a:pt x="19" y="71"/>
                  </a:lnTo>
                  <a:lnTo>
                    <a:pt x="16" y="57"/>
                  </a:lnTo>
                  <a:lnTo>
                    <a:pt x="14" y="47"/>
                  </a:lnTo>
                  <a:lnTo>
                    <a:pt x="2" y="35"/>
                  </a:lnTo>
                  <a:lnTo>
                    <a:pt x="7" y="28"/>
                  </a:lnTo>
                  <a:lnTo>
                    <a:pt x="12" y="26"/>
                  </a:lnTo>
                  <a:lnTo>
                    <a:pt x="0" y="14"/>
                  </a:lnTo>
                  <a:lnTo>
                    <a:pt x="0" y="0"/>
                  </a:lnTo>
                  <a:lnTo>
                    <a:pt x="12" y="5"/>
                  </a:lnTo>
                  <a:lnTo>
                    <a:pt x="16" y="12"/>
                  </a:lnTo>
                  <a:lnTo>
                    <a:pt x="19" y="9"/>
                  </a:lnTo>
                  <a:lnTo>
                    <a:pt x="28" y="24"/>
                  </a:lnTo>
                  <a:lnTo>
                    <a:pt x="42" y="24"/>
                  </a:lnTo>
                  <a:lnTo>
                    <a:pt x="59" y="26"/>
                  </a:lnTo>
                  <a:lnTo>
                    <a:pt x="66" y="33"/>
                  </a:lnTo>
                  <a:lnTo>
                    <a:pt x="66" y="40"/>
                  </a:lnTo>
                  <a:lnTo>
                    <a:pt x="54" y="47"/>
                  </a:lnTo>
                  <a:lnTo>
                    <a:pt x="57" y="61"/>
                  </a:lnTo>
                  <a:lnTo>
                    <a:pt x="59" y="64"/>
                  </a:lnTo>
                  <a:lnTo>
                    <a:pt x="66" y="52"/>
                  </a:lnTo>
                  <a:lnTo>
                    <a:pt x="73" y="68"/>
                  </a:lnTo>
                  <a:lnTo>
                    <a:pt x="78" y="83"/>
                  </a:lnTo>
                  <a:lnTo>
                    <a:pt x="78" y="94"/>
                  </a:lnTo>
                  <a:lnTo>
                    <a:pt x="75" y="97"/>
                  </a:lnTo>
                  <a:lnTo>
                    <a:pt x="78" y="104"/>
                  </a:lnTo>
                  <a:lnTo>
                    <a:pt x="68" y="85"/>
                  </a:lnTo>
                  <a:lnTo>
                    <a:pt x="59" y="68"/>
                  </a:lnTo>
                  <a:lnTo>
                    <a:pt x="49" y="68"/>
                  </a:lnTo>
                  <a:lnTo>
                    <a:pt x="42" y="57"/>
                  </a:lnTo>
                  <a:lnTo>
                    <a:pt x="28" y="47"/>
                  </a:lnTo>
                  <a:lnTo>
                    <a:pt x="23" y="47"/>
                  </a:lnTo>
                  <a:lnTo>
                    <a:pt x="40" y="59"/>
                  </a:lnTo>
                  <a:lnTo>
                    <a:pt x="45" y="68"/>
                  </a:lnTo>
                  <a:lnTo>
                    <a:pt x="47" y="73"/>
                  </a:lnTo>
                  <a:lnTo>
                    <a:pt x="42" y="87"/>
                  </a:lnTo>
                  <a:lnTo>
                    <a:pt x="40" y="80"/>
                  </a:lnTo>
                  <a:lnTo>
                    <a:pt x="35" y="83"/>
                  </a:lnTo>
                  <a:lnTo>
                    <a:pt x="33" y="85"/>
                  </a:lnTo>
                  <a:lnTo>
                    <a:pt x="28" y="85"/>
                  </a:lnTo>
                  <a:close/>
                </a:path>
              </a:pathLst>
            </a:custGeom>
            <a:solidFill>
              <a:srgbClr val="E1E1E1"/>
            </a:solidFill>
            <a:ln w="3175">
              <a:solidFill>
                <a:srgbClr val="000000"/>
              </a:solidFill>
              <a:round/>
              <a:headEnd/>
              <a:tailEnd/>
            </a:ln>
          </p:spPr>
          <p:txBody>
            <a:bodyPr/>
            <a:lstStyle/>
            <a:p>
              <a:endParaRPr lang="en-US"/>
            </a:p>
          </p:txBody>
        </p:sp>
        <p:sp>
          <p:nvSpPr>
            <p:cNvPr id="42046" name="Freeform 5275"/>
            <p:cNvSpPr>
              <a:spLocks/>
            </p:cNvSpPr>
            <p:nvPr/>
          </p:nvSpPr>
          <p:spPr bwMode="auto">
            <a:xfrm>
              <a:off x="4031" y="2025"/>
              <a:ext cx="54" cy="32"/>
            </a:xfrm>
            <a:custGeom>
              <a:avLst/>
              <a:gdLst>
                <a:gd name="T0" fmla="*/ 207 w 49"/>
                <a:gd name="T1" fmla="*/ 2 h 26"/>
                <a:gd name="T2" fmla="*/ 67 w 49"/>
                <a:gd name="T3" fmla="*/ 0 h 26"/>
                <a:gd name="T4" fmla="*/ 0 w 49"/>
                <a:gd name="T5" fmla="*/ 854 h 26"/>
                <a:gd name="T6" fmla="*/ 2 w 49"/>
                <a:gd name="T7" fmla="*/ 1170 h 26"/>
                <a:gd name="T8" fmla="*/ 145 w 49"/>
                <a:gd name="T9" fmla="*/ 1350 h 26"/>
                <a:gd name="T10" fmla="*/ 236 w 49"/>
                <a:gd name="T11" fmla="*/ 1170 h 26"/>
                <a:gd name="T12" fmla="*/ 313 w 49"/>
                <a:gd name="T13" fmla="*/ 1170 h 26"/>
                <a:gd name="T14" fmla="*/ 298 w 49"/>
                <a:gd name="T15" fmla="*/ 724 h 26"/>
                <a:gd name="T16" fmla="*/ 263 w 49"/>
                <a:gd name="T17" fmla="*/ 478 h 26"/>
                <a:gd name="T18" fmla="*/ 207 w 49"/>
                <a:gd name="T19" fmla="*/ 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26"/>
                <a:gd name="T32" fmla="*/ 49 w 49"/>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26">
                  <a:moveTo>
                    <a:pt x="33" y="2"/>
                  </a:moveTo>
                  <a:lnTo>
                    <a:pt x="11" y="0"/>
                  </a:lnTo>
                  <a:lnTo>
                    <a:pt x="0" y="16"/>
                  </a:lnTo>
                  <a:lnTo>
                    <a:pt x="2" y="23"/>
                  </a:lnTo>
                  <a:lnTo>
                    <a:pt x="23" y="26"/>
                  </a:lnTo>
                  <a:lnTo>
                    <a:pt x="37" y="23"/>
                  </a:lnTo>
                  <a:lnTo>
                    <a:pt x="49" y="23"/>
                  </a:lnTo>
                  <a:lnTo>
                    <a:pt x="47" y="14"/>
                  </a:lnTo>
                  <a:lnTo>
                    <a:pt x="42" y="9"/>
                  </a:lnTo>
                  <a:lnTo>
                    <a:pt x="33" y="2"/>
                  </a:lnTo>
                  <a:close/>
                </a:path>
              </a:pathLst>
            </a:custGeom>
            <a:solidFill>
              <a:srgbClr val="E1E1E1"/>
            </a:solidFill>
            <a:ln w="3175">
              <a:solidFill>
                <a:srgbClr val="000000"/>
              </a:solidFill>
              <a:round/>
              <a:headEnd/>
              <a:tailEnd/>
            </a:ln>
          </p:spPr>
          <p:txBody>
            <a:bodyPr/>
            <a:lstStyle/>
            <a:p>
              <a:endParaRPr lang="en-US"/>
            </a:p>
          </p:txBody>
        </p:sp>
        <p:sp>
          <p:nvSpPr>
            <p:cNvPr id="42047" name="Freeform 5276"/>
            <p:cNvSpPr>
              <a:spLocks/>
            </p:cNvSpPr>
            <p:nvPr/>
          </p:nvSpPr>
          <p:spPr bwMode="auto">
            <a:xfrm>
              <a:off x="4306" y="2323"/>
              <a:ext cx="88" cy="93"/>
            </a:xfrm>
            <a:custGeom>
              <a:avLst/>
              <a:gdLst>
                <a:gd name="T0" fmla="*/ 370 w 80"/>
                <a:gd name="T1" fmla="*/ 3359 h 75"/>
                <a:gd name="T2" fmla="*/ 384 w 80"/>
                <a:gd name="T3" fmla="*/ 4223 h 75"/>
                <a:gd name="T4" fmla="*/ 317 w 80"/>
                <a:gd name="T5" fmla="*/ 4034 h 75"/>
                <a:gd name="T6" fmla="*/ 288 w 80"/>
                <a:gd name="T7" fmla="*/ 4223 h 75"/>
                <a:gd name="T8" fmla="*/ 231 w 80"/>
                <a:gd name="T9" fmla="*/ 4450 h 75"/>
                <a:gd name="T10" fmla="*/ 174 w 80"/>
                <a:gd name="T11" fmla="*/ 4450 h 75"/>
                <a:gd name="T12" fmla="*/ 144 w 80"/>
                <a:gd name="T13" fmla="*/ 4223 h 75"/>
                <a:gd name="T14" fmla="*/ 131 w 80"/>
                <a:gd name="T15" fmla="*/ 3806 h 75"/>
                <a:gd name="T16" fmla="*/ 101 w 80"/>
                <a:gd name="T17" fmla="*/ 4034 h 75"/>
                <a:gd name="T18" fmla="*/ 89 w 80"/>
                <a:gd name="T19" fmla="*/ 3359 h 75"/>
                <a:gd name="T20" fmla="*/ 67 w 80"/>
                <a:gd name="T21" fmla="*/ 3230 h 75"/>
                <a:gd name="T22" fmla="*/ 4 w 80"/>
                <a:gd name="T23" fmla="*/ 2392 h 75"/>
                <a:gd name="T24" fmla="*/ 0 w 80"/>
                <a:gd name="T25" fmla="*/ 1556 h 75"/>
                <a:gd name="T26" fmla="*/ 55 w 80"/>
                <a:gd name="T27" fmla="*/ 428 h 75"/>
                <a:gd name="T28" fmla="*/ 162 w 80"/>
                <a:gd name="T29" fmla="*/ 428 h 75"/>
                <a:gd name="T30" fmla="*/ 261 w 80"/>
                <a:gd name="T31" fmla="*/ 428 h 75"/>
                <a:gd name="T32" fmla="*/ 348 w 80"/>
                <a:gd name="T33" fmla="*/ 816 h 75"/>
                <a:gd name="T34" fmla="*/ 348 w 80"/>
                <a:gd name="T35" fmla="*/ 531 h 75"/>
                <a:gd name="T36" fmla="*/ 372 w 80"/>
                <a:gd name="T37" fmla="*/ 224 h 75"/>
                <a:gd name="T38" fmla="*/ 421 w 80"/>
                <a:gd name="T39" fmla="*/ 428 h 75"/>
                <a:gd name="T40" fmla="*/ 488 w 80"/>
                <a:gd name="T41" fmla="*/ 0 h 75"/>
                <a:gd name="T42" fmla="*/ 494 w 80"/>
                <a:gd name="T43" fmla="*/ 944 h 75"/>
                <a:gd name="T44" fmla="*/ 494 w 80"/>
                <a:gd name="T45" fmla="*/ 1786 h 75"/>
                <a:gd name="T46" fmla="*/ 494 w 80"/>
                <a:gd name="T47" fmla="*/ 2709 h 75"/>
                <a:gd name="T48" fmla="*/ 408 w 80"/>
                <a:gd name="T49" fmla="*/ 3069 h 75"/>
                <a:gd name="T50" fmla="*/ 370 w 80"/>
                <a:gd name="T51" fmla="*/ 3359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0"/>
                <a:gd name="T79" fmla="*/ 0 h 75"/>
                <a:gd name="T80" fmla="*/ 80 w 80"/>
                <a:gd name="T81" fmla="*/ 75 h 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0" h="75">
                  <a:moveTo>
                    <a:pt x="59" y="56"/>
                  </a:moveTo>
                  <a:lnTo>
                    <a:pt x="63" y="71"/>
                  </a:lnTo>
                  <a:lnTo>
                    <a:pt x="52" y="68"/>
                  </a:lnTo>
                  <a:lnTo>
                    <a:pt x="47" y="71"/>
                  </a:lnTo>
                  <a:lnTo>
                    <a:pt x="37" y="75"/>
                  </a:lnTo>
                  <a:lnTo>
                    <a:pt x="28" y="75"/>
                  </a:lnTo>
                  <a:lnTo>
                    <a:pt x="23" y="71"/>
                  </a:lnTo>
                  <a:lnTo>
                    <a:pt x="21" y="64"/>
                  </a:lnTo>
                  <a:lnTo>
                    <a:pt x="16" y="68"/>
                  </a:lnTo>
                  <a:lnTo>
                    <a:pt x="14" y="56"/>
                  </a:lnTo>
                  <a:lnTo>
                    <a:pt x="11" y="54"/>
                  </a:lnTo>
                  <a:lnTo>
                    <a:pt x="4" y="40"/>
                  </a:lnTo>
                  <a:lnTo>
                    <a:pt x="0" y="26"/>
                  </a:lnTo>
                  <a:lnTo>
                    <a:pt x="9" y="7"/>
                  </a:lnTo>
                  <a:lnTo>
                    <a:pt x="26" y="7"/>
                  </a:lnTo>
                  <a:lnTo>
                    <a:pt x="42" y="7"/>
                  </a:lnTo>
                  <a:lnTo>
                    <a:pt x="56" y="14"/>
                  </a:lnTo>
                  <a:lnTo>
                    <a:pt x="56" y="9"/>
                  </a:lnTo>
                  <a:lnTo>
                    <a:pt x="61" y="4"/>
                  </a:lnTo>
                  <a:lnTo>
                    <a:pt x="68" y="7"/>
                  </a:lnTo>
                  <a:lnTo>
                    <a:pt x="78" y="0"/>
                  </a:lnTo>
                  <a:lnTo>
                    <a:pt x="80" y="16"/>
                  </a:lnTo>
                  <a:lnTo>
                    <a:pt x="80" y="30"/>
                  </a:lnTo>
                  <a:lnTo>
                    <a:pt x="80" y="45"/>
                  </a:lnTo>
                  <a:lnTo>
                    <a:pt x="66" y="52"/>
                  </a:lnTo>
                  <a:lnTo>
                    <a:pt x="59" y="56"/>
                  </a:lnTo>
                  <a:close/>
                </a:path>
              </a:pathLst>
            </a:custGeom>
            <a:solidFill>
              <a:srgbClr val="E1E1E1"/>
            </a:solidFill>
            <a:ln w="3175">
              <a:solidFill>
                <a:srgbClr val="000000"/>
              </a:solidFill>
              <a:round/>
              <a:headEnd/>
              <a:tailEnd/>
            </a:ln>
          </p:spPr>
          <p:txBody>
            <a:bodyPr/>
            <a:lstStyle/>
            <a:p>
              <a:endParaRPr lang="en-US"/>
            </a:p>
          </p:txBody>
        </p:sp>
        <p:sp>
          <p:nvSpPr>
            <p:cNvPr id="42048" name="Freeform 5277"/>
            <p:cNvSpPr>
              <a:spLocks/>
            </p:cNvSpPr>
            <p:nvPr/>
          </p:nvSpPr>
          <p:spPr bwMode="auto">
            <a:xfrm>
              <a:off x="5046" y="2349"/>
              <a:ext cx="3" cy="7"/>
            </a:xfrm>
            <a:custGeom>
              <a:avLst/>
              <a:gdLst>
                <a:gd name="T0" fmla="*/ 0 w 5"/>
                <a:gd name="T1" fmla="*/ 3108 h 5"/>
                <a:gd name="T2" fmla="*/ 0 w 5"/>
                <a:gd name="T3" fmla="*/ 1182 h 5"/>
                <a:gd name="T4" fmla="*/ 1 w 5"/>
                <a:gd name="T5" fmla="*/ 0 h 5"/>
                <a:gd name="T6" fmla="*/ 1 w 5"/>
                <a:gd name="T7" fmla="*/ 0 h 5"/>
                <a:gd name="T8" fmla="*/ 0 w 5"/>
                <a:gd name="T9" fmla="*/ 3108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5"/>
                  </a:moveTo>
                  <a:lnTo>
                    <a:pt x="0" y="2"/>
                  </a:lnTo>
                  <a:lnTo>
                    <a:pt x="2" y="0"/>
                  </a:lnTo>
                  <a:lnTo>
                    <a:pt x="5" y="0"/>
                  </a:lnTo>
                  <a:lnTo>
                    <a:pt x="0" y="5"/>
                  </a:lnTo>
                  <a:close/>
                </a:path>
              </a:pathLst>
            </a:custGeom>
            <a:solidFill>
              <a:srgbClr val="E1E1E1"/>
            </a:solidFill>
            <a:ln w="3175">
              <a:solidFill>
                <a:srgbClr val="000000"/>
              </a:solidFill>
              <a:round/>
              <a:headEnd/>
              <a:tailEnd/>
            </a:ln>
          </p:spPr>
          <p:txBody>
            <a:bodyPr/>
            <a:lstStyle/>
            <a:p>
              <a:endParaRPr lang="en-US"/>
            </a:p>
          </p:txBody>
        </p:sp>
        <p:sp>
          <p:nvSpPr>
            <p:cNvPr id="42049" name="Freeform 5278"/>
            <p:cNvSpPr>
              <a:spLocks/>
            </p:cNvSpPr>
            <p:nvPr/>
          </p:nvSpPr>
          <p:spPr bwMode="auto">
            <a:xfrm>
              <a:off x="4479" y="2153"/>
              <a:ext cx="3" cy="5"/>
            </a:xfrm>
            <a:custGeom>
              <a:avLst/>
              <a:gdLst>
                <a:gd name="T0" fmla="*/ 5394 w 2"/>
                <a:gd name="T1" fmla="*/ 0 h 4"/>
                <a:gd name="T2" fmla="*/ 0 w 2"/>
                <a:gd name="T3" fmla="*/ 291 h 4"/>
                <a:gd name="T4" fmla="*/ 0 w 2"/>
                <a:gd name="T5" fmla="*/ 186 h 4"/>
                <a:gd name="T6" fmla="*/ 5394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2" y="0"/>
                  </a:moveTo>
                  <a:lnTo>
                    <a:pt x="0" y="4"/>
                  </a:lnTo>
                  <a:lnTo>
                    <a:pt x="0" y="2"/>
                  </a:lnTo>
                  <a:lnTo>
                    <a:pt x="2" y="0"/>
                  </a:lnTo>
                  <a:close/>
                </a:path>
              </a:pathLst>
            </a:custGeom>
            <a:solidFill>
              <a:srgbClr val="C0C0C0"/>
            </a:solidFill>
            <a:ln w="3175">
              <a:solidFill>
                <a:srgbClr val="000000"/>
              </a:solidFill>
              <a:round/>
              <a:headEnd/>
              <a:tailEnd/>
            </a:ln>
          </p:spPr>
          <p:txBody>
            <a:bodyPr/>
            <a:lstStyle/>
            <a:p>
              <a:endParaRPr lang="en-US"/>
            </a:p>
          </p:txBody>
        </p:sp>
        <p:sp>
          <p:nvSpPr>
            <p:cNvPr id="42050" name="Freeform 5279"/>
            <p:cNvSpPr>
              <a:spLocks/>
            </p:cNvSpPr>
            <p:nvPr/>
          </p:nvSpPr>
          <p:spPr bwMode="auto">
            <a:xfrm>
              <a:off x="4246" y="2153"/>
              <a:ext cx="146" cy="188"/>
            </a:xfrm>
            <a:custGeom>
              <a:avLst/>
              <a:gdLst>
                <a:gd name="T0" fmla="*/ 575 w 131"/>
                <a:gd name="T1" fmla="*/ 2588 h 151"/>
                <a:gd name="T2" fmla="*/ 542 w 131"/>
                <a:gd name="T3" fmla="*/ 2095 h 151"/>
                <a:gd name="T4" fmla="*/ 486 w 131"/>
                <a:gd name="T5" fmla="*/ 1670 h 151"/>
                <a:gd name="T6" fmla="*/ 415 w 131"/>
                <a:gd name="T7" fmla="*/ 1821 h 151"/>
                <a:gd name="T8" fmla="*/ 334 w 131"/>
                <a:gd name="T9" fmla="*/ 1127 h 151"/>
                <a:gd name="T10" fmla="*/ 294 w 131"/>
                <a:gd name="T11" fmla="*/ 695 h 151"/>
                <a:gd name="T12" fmla="*/ 207 w 131"/>
                <a:gd name="T13" fmla="*/ 0 h 151"/>
                <a:gd name="T14" fmla="*/ 148 w 131"/>
                <a:gd name="T15" fmla="*/ 0 h 151"/>
                <a:gd name="T16" fmla="*/ 174 w 131"/>
                <a:gd name="T17" fmla="*/ 1341 h 151"/>
                <a:gd name="T18" fmla="*/ 133 w 131"/>
                <a:gd name="T19" fmla="*/ 1127 h 151"/>
                <a:gd name="T20" fmla="*/ 119 w 131"/>
                <a:gd name="T21" fmla="*/ 1061 h 151"/>
                <a:gd name="T22" fmla="*/ 59 w 131"/>
                <a:gd name="T23" fmla="*/ 1821 h 151"/>
                <a:gd name="T24" fmla="*/ 0 w 131"/>
                <a:gd name="T25" fmla="*/ 2267 h 151"/>
                <a:gd name="T26" fmla="*/ 59 w 131"/>
                <a:gd name="T27" fmla="*/ 2588 h 151"/>
                <a:gd name="T28" fmla="*/ 59 w 131"/>
                <a:gd name="T29" fmla="*/ 3175 h 151"/>
                <a:gd name="T30" fmla="*/ 148 w 131"/>
                <a:gd name="T31" fmla="*/ 3175 h 151"/>
                <a:gd name="T32" fmla="*/ 174 w 131"/>
                <a:gd name="T33" fmla="*/ 4374 h 151"/>
                <a:gd name="T34" fmla="*/ 174 w 131"/>
                <a:gd name="T35" fmla="*/ 5559 h 151"/>
                <a:gd name="T36" fmla="*/ 283 w 131"/>
                <a:gd name="T37" fmla="*/ 4807 h 151"/>
                <a:gd name="T38" fmla="*/ 351 w 131"/>
                <a:gd name="T39" fmla="*/ 5034 h 151"/>
                <a:gd name="T40" fmla="*/ 415 w 131"/>
                <a:gd name="T41" fmla="*/ 4807 h 151"/>
                <a:gd name="T42" fmla="*/ 486 w 131"/>
                <a:gd name="T43" fmla="*/ 4465 h 151"/>
                <a:gd name="T44" fmla="*/ 612 w 131"/>
                <a:gd name="T45" fmla="*/ 5559 h 151"/>
                <a:gd name="T46" fmla="*/ 632 w 131"/>
                <a:gd name="T47" fmla="*/ 6335 h 151"/>
                <a:gd name="T48" fmla="*/ 757 w 131"/>
                <a:gd name="T49" fmla="*/ 7630 h 151"/>
                <a:gd name="T50" fmla="*/ 785 w 131"/>
                <a:gd name="T51" fmla="*/ 8617 h 151"/>
                <a:gd name="T52" fmla="*/ 749 w 131"/>
                <a:gd name="T53" fmla="*/ 9278 h 151"/>
                <a:gd name="T54" fmla="*/ 847 w 131"/>
                <a:gd name="T55" fmla="*/ 9715 h 151"/>
                <a:gd name="T56" fmla="*/ 847 w 131"/>
                <a:gd name="T57" fmla="*/ 9421 h 151"/>
                <a:gd name="T58" fmla="*/ 894 w 131"/>
                <a:gd name="T59" fmla="*/ 9099 h 151"/>
                <a:gd name="T60" fmla="*/ 944 w 131"/>
                <a:gd name="T61" fmla="*/ 9278 h 151"/>
                <a:gd name="T62" fmla="*/ 1034 w 131"/>
                <a:gd name="T63" fmla="*/ 8836 h 151"/>
                <a:gd name="T64" fmla="*/ 1002 w 131"/>
                <a:gd name="T65" fmla="*/ 7828 h 151"/>
                <a:gd name="T66" fmla="*/ 989 w 131"/>
                <a:gd name="T67" fmla="*/ 7630 h 151"/>
                <a:gd name="T68" fmla="*/ 989 w 131"/>
                <a:gd name="T69" fmla="*/ 7308 h 151"/>
                <a:gd name="T70" fmla="*/ 880 w 131"/>
                <a:gd name="T71" fmla="*/ 6508 h 151"/>
                <a:gd name="T72" fmla="*/ 826 w 131"/>
                <a:gd name="T73" fmla="*/ 5720 h 151"/>
                <a:gd name="T74" fmla="*/ 726 w 131"/>
                <a:gd name="T75" fmla="*/ 5034 h 151"/>
                <a:gd name="T76" fmla="*/ 673 w 131"/>
                <a:gd name="T77" fmla="*/ 4237 h 151"/>
                <a:gd name="T78" fmla="*/ 493 w 131"/>
                <a:gd name="T79" fmla="*/ 3372 h 151"/>
                <a:gd name="T80" fmla="*/ 536 w 131"/>
                <a:gd name="T81" fmla="*/ 3042 h 151"/>
                <a:gd name="T82" fmla="*/ 603 w 131"/>
                <a:gd name="T83" fmla="*/ 2822 h 151"/>
                <a:gd name="T84" fmla="*/ 575 w 131"/>
                <a:gd name="T85" fmla="*/ 2588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1"/>
                <a:gd name="T130" fmla="*/ 0 h 151"/>
                <a:gd name="T131" fmla="*/ 131 w 131"/>
                <a:gd name="T132" fmla="*/ 151 h 1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1" h="151">
                  <a:moveTo>
                    <a:pt x="74" y="40"/>
                  </a:moveTo>
                  <a:lnTo>
                    <a:pt x="69" y="33"/>
                  </a:lnTo>
                  <a:lnTo>
                    <a:pt x="62" y="26"/>
                  </a:lnTo>
                  <a:lnTo>
                    <a:pt x="53" y="28"/>
                  </a:lnTo>
                  <a:lnTo>
                    <a:pt x="43" y="18"/>
                  </a:lnTo>
                  <a:lnTo>
                    <a:pt x="38" y="11"/>
                  </a:lnTo>
                  <a:lnTo>
                    <a:pt x="27" y="0"/>
                  </a:lnTo>
                  <a:lnTo>
                    <a:pt x="19" y="0"/>
                  </a:lnTo>
                  <a:lnTo>
                    <a:pt x="22" y="21"/>
                  </a:lnTo>
                  <a:lnTo>
                    <a:pt x="17" y="18"/>
                  </a:lnTo>
                  <a:lnTo>
                    <a:pt x="15" y="16"/>
                  </a:lnTo>
                  <a:lnTo>
                    <a:pt x="8" y="28"/>
                  </a:lnTo>
                  <a:lnTo>
                    <a:pt x="0" y="35"/>
                  </a:lnTo>
                  <a:lnTo>
                    <a:pt x="8" y="40"/>
                  </a:lnTo>
                  <a:lnTo>
                    <a:pt x="8" y="49"/>
                  </a:lnTo>
                  <a:lnTo>
                    <a:pt x="19" y="49"/>
                  </a:lnTo>
                  <a:lnTo>
                    <a:pt x="22" y="68"/>
                  </a:lnTo>
                  <a:lnTo>
                    <a:pt x="22" y="87"/>
                  </a:lnTo>
                  <a:lnTo>
                    <a:pt x="36" y="75"/>
                  </a:lnTo>
                  <a:lnTo>
                    <a:pt x="45" y="78"/>
                  </a:lnTo>
                  <a:lnTo>
                    <a:pt x="53" y="75"/>
                  </a:lnTo>
                  <a:lnTo>
                    <a:pt x="62" y="70"/>
                  </a:lnTo>
                  <a:lnTo>
                    <a:pt x="79" y="87"/>
                  </a:lnTo>
                  <a:lnTo>
                    <a:pt x="81" y="99"/>
                  </a:lnTo>
                  <a:lnTo>
                    <a:pt x="97" y="118"/>
                  </a:lnTo>
                  <a:lnTo>
                    <a:pt x="100" y="134"/>
                  </a:lnTo>
                  <a:lnTo>
                    <a:pt x="95" y="144"/>
                  </a:lnTo>
                  <a:lnTo>
                    <a:pt x="109" y="151"/>
                  </a:lnTo>
                  <a:lnTo>
                    <a:pt x="109" y="146"/>
                  </a:lnTo>
                  <a:lnTo>
                    <a:pt x="114" y="141"/>
                  </a:lnTo>
                  <a:lnTo>
                    <a:pt x="121" y="144"/>
                  </a:lnTo>
                  <a:lnTo>
                    <a:pt x="131" y="137"/>
                  </a:lnTo>
                  <a:lnTo>
                    <a:pt x="128" y="122"/>
                  </a:lnTo>
                  <a:lnTo>
                    <a:pt x="126" y="118"/>
                  </a:lnTo>
                  <a:lnTo>
                    <a:pt x="126" y="113"/>
                  </a:lnTo>
                  <a:lnTo>
                    <a:pt x="112" y="101"/>
                  </a:lnTo>
                  <a:lnTo>
                    <a:pt x="105" y="89"/>
                  </a:lnTo>
                  <a:lnTo>
                    <a:pt x="93" y="78"/>
                  </a:lnTo>
                  <a:lnTo>
                    <a:pt x="86" y="66"/>
                  </a:lnTo>
                  <a:lnTo>
                    <a:pt x="64" y="52"/>
                  </a:lnTo>
                  <a:lnTo>
                    <a:pt x="67" y="47"/>
                  </a:lnTo>
                  <a:lnTo>
                    <a:pt x="76" y="44"/>
                  </a:lnTo>
                  <a:lnTo>
                    <a:pt x="74" y="40"/>
                  </a:lnTo>
                  <a:close/>
                </a:path>
              </a:pathLst>
            </a:custGeom>
            <a:solidFill>
              <a:srgbClr val="E1E1E1"/>
            </a:solidFill>
            <a:ln w="3175">
              <a:solidFill>
                <a:srgbClr val="000000"/>
              </a:solidFill>
              <a:round/>
              <a:headEnd/>
              <a:tailEnd/>
            </a:ln>
          </p:spPr>
          <p:txBody>
            <a:bodyPr/>
            <a:lstStyle/>
            <a:p>
              <a:endParaRPr lang="en-US"/>
            </a:p>
          </p:txBody>
        </p:sp>
        <p:sp>
          <p:nvSpPr>
            <p:cNvPr id="42051" name="Freeform 5280"/>
            <p:cNvSpPr>
              <a:spLocks/>
            </p:cNvSpPr>
            <p:nvPr/>
          </p:nvSpPr>
          <p:spPr bwMode="auto">
            <a:xfrm>
              <a:off x="4108" y="2015"/>
              <a:ext cx="155" cy="407"/>
            </a:xfrm>
            <a:custGeom>
              <a:avLst/>
              <a:gdLst>
                <a:gd name="T0" fmla="*/ 665 w 138"/>
                <a:gd name="T1" fmla="*/ 4717 h 329"/>
                <a:gd name="T2" fmla="*/ 665 w 138"/>
                <a:gd name="T3" fmla="*/ 3903 h 329"/>
                <a:gd name="T4" fmla="*/ 747 w 138"/>
                <a:gd name="T5" fmla="*/ 2689 h 329"/>
                <a:gd name="T6" fmla="*/ 721 w 138"/>
                <a:gd name="T7" fmla="*/ 1136 h 329"/>
                <a:gd name="T8" fmla="*/ 520 w 138"/>
                <a:gd name="T9" fmla="*/ 0 h 329"/>
                <a:gd name="T10" fmla="*/ 509 w 138"/>
                <a:gd name="T11" fmla="*/ 967 h 329"/>
                <a:gd name="T12" fmla="*/ 509 w 138"/>
                <a:gd name="T13" fmla="*/ 1480 h 329"/>
                <a:gd name="T14" fmla="*/ 271 w 138"/>
                <a:gd name="T15" fmla="*/ 2338 h 329"/>
                <a:gd name="T16" fmla="*/ 249 w 138"/>
                <a:gd name="T17" fmla="*/ 3557 h 329"/>
                <a:gd name="T18" fmla="*/ 111 w 138"/>
                <a:gd name="T19" fmla="*/ 4717 h 329"/>
                <a:gd name="T20" fmla="*/ 88 w 138"/>
                <a:gd name="T21" fmla="*/ 6773 h 329"/>
                <a:gd name="T22" fmla="*/ 3 w 138"/>
                <a:gd name="T23" fmla="*/ 7389 h 329"/>
                <a:gd name="T24" fmla="*/ 88 w 138"/>
                <a:gd name="T25" fmla="*/ 8495 h 329"/>
                <a:gd name="T26" fmla="*/ 140 w 138"/>
                <a:gd name="T27" fmla="*/ 8379 h 329"/>
                <a:gd name="T28" fmla="*/ 176 w 138"/>
                <a:gd name="T29" fmla="*/ 8901 h 329"/>
                <a:gd name="T30" fmla="*/ 285 w 138"/>
                <a:gd name="T31" fmla="*/ 9372 h 329"/>
                <a:gd name="T32" fmla="*/ 285 w 138"/>
                <a:gd name="T33" fmla="*/ 9871 h 329"/>
                <a:gd name="T34" fmla="*/ 353 w 138"/>
                <a:gd name="T35" fmla="*/ 10253 h 329"/>
                <a:gd name="T36" fmla="*/ 396 w 138"/>
                <a:gd name="T37" fmla="*/ 12028 h 329"/>
                <a:gd name="T38" fmla="*/ 458 w 138"/>
                <a:gd name="T39" fmla="*/ 12282 h 329"/>
                <a:gd name="T40" fmla="*/ 509 w 138"/>
                <a:gd name="T41" fmla="*/ 13161 h 329"/>
                <a:gd name="T42" fmla="*/ 572 w 138"/>
                <a:gd name="T43" fmla="*/ 12824 h 329"/>
                <a:gd name="T44" fmla="*/ 648 w 138"/>
                <a:gd name="T45" fmla="*/ 12528 h 329"/>
                <a:gd name="T46" fmla="*/ 721 w 138"/>
                <a:gd name="T47" fmla="*/ 12425 h 329"/>
                <a:gd name="T48" fmla="*/ 796 w 138"/>
                <a:gd name="T49" fmla="*/ 12028 h 329"/>
                <a:gd name="T50" fmla="*/ 930 w 138"/>
                <a:gd name="T51" fmla="*/ 13784 h 329"/>
                <a:gd name="T52" fmla="*/ 990 w 138"/>
                <a:gd name="T53" fmla="*/ 14948 h 329"/>
                <a:gd name="T54" fmla="*/ 1089 w 138"/>
                <a:gd name="T55" fmla="*/ 16490 h 329"/>
                <a:gd name="T56" fmla="*/ 1106 w 138"/>
                <a:gd name="T57" fmla="*/ 18049 h 329"/>
                <a:gd name="T58" fmla="*/ 1113 w 138"/>
                <a:gd name="T59" fmla="*/ 18653 h 329"/>
                <a:gd name="T60" fmla="*/ 1240 w 138"/>
                <a:gd name="T61" fmla="*/ 17250 h 329"/>
                <a:gd name="T62" fmla="*/ 1148 w 138"/>
                <a:gd name="T63" fmla="*/ 15371 h 329"/>
                <a:gd name="T64" fmla="*/ 990 w 138"/>
                <a:gd name="T65" fmla="*/ 14176 h 329"/>
                <a:gd name="T66" fmla="*/ 1022 w 138"/>
                <a:gd name="T67" fmla="*/ 13161 h 329"/>
                <a:gd name="T68" fmla="*/ 1022 w 138"/>
                <a:gd name="T69" fmla="*/ 12425 h 329"/>
                <a:gd name="T70" fmla="*/ 784 w 138"/>
                <a:gd name="T71" fmla="*/ 10253 h 329"/>
                <a:gd name="T72" fmla="*/ 875 w 138"/>
                <a:gd name="T73" fmla="*/ 9141 h 329"/>
                <a:gd name="T74" fmla="*/ 1042 w 138"/>
                <a:gd name="T75" fmla="*/ 8495 h 329"/>
                <a:gd name="T76" fmla="*/ 1188 w 138"/>
                <a:gd name="T77" fmla="*/ 7979 h 329"/>
                <a:gd name="T78" fmla="*/ 1205 w 138"/>
                <a:gd name="T79" fmla="*/ 6988 h 329"/>
                <a:gd name="T80" fmla="*/ 1042 w 138"/>
                <a:gd name="T81" fmla="*/ 6617 h 329"/>
                <a:gd name="T82" fmla="*/ 983 w 138"/>
                <a:gd name="T83" fmla="*/ 5692 h 329"/>
                <a:gd name="T84" fmla="*/ 839 w 138"/>
                <a:gd name="T85" fmla="*/ 4717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8"/>
                <a:gd name="T130" fmla="*/ 0 h 329"/>
                <a:gd name="T131" fmla="*/ 138 w 138"/>
                <a:gd name="T132" fmla="*/ 329 h 3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8" h="329">
                  <a:moveTo>
                    <a:pt x="93" y="81"/>
                  </a:moveTo>
                  <a:lnTo>
                    <a:pt x="74" y="83"/>
                  </a:lnTo>
                  <a:lnTo>
                    <a:pt x="74" y="76"/>
                  </a:lnTo>
                  <a:lnTo>
                    <a:pt x="74" y="69"/>
                  </a:lnTo>
                  <a:lnTo>
                    <a:pt x="81" y="55"/>
                  </a:lnTo>
                  <a:lnTo>
                    <a:pt x="83" y="48"/>
                  </a:lnTo>
                  <a:lnTo>
                    <a:pt x="81" y="34"/>
                  </a:lnTo>
                  <a:lnTo>
                    <a:pt x="79" y="19"/>
                  </a:lnTo>
                  <a:lnTo>
                    <a:pt x="71" y="15"/>
                  </a:lnTo>
                  <a:lnTo>
                    <a:pt x="57" y="0"/>
                  </a:lnTo>
                  <a:lnTo>
                    <a:pt x="55" y="8"/>
                  </a:lnTo>
                  <a:lnTo>
                    <a:pt x="55" y="17"/>
                  </a:lnTo>
                  <a:lnTo>
                    <a:pt x="50" y="22"/>
                  </a:lnTo>
                  <a:lnTo>
                    <a:pt x="55" y="26"/>
                  </a:lnTo>
                  <a:lnTo>
                    <a:pt x="43" y="24"/>
                  </a:lnTo>
                  <a:lnTo>
                    <a:pt x="29" y="41"/>
                  </a:lnTo>
                  <a:lnTo>
                    <a:pt x="27" y="55"/>
                  </a:lnTo>
                  <a:lnTo>
                    <a:pt x="27" y="62"/>
                  </a:lnTo>
                  <a:lnTo>
                    <a:pt x="19" y="83"/>
                  </a:lnTo>
                  <a:lnTo>
                    <a:pt x="12" y="83"/>
                  </a:lnTo>
                  <a:lnTo>
                    <a:pt x="10" y="100"/>
                  </a:lnTo>
                  <a:lnTo>
                    <a:pt x="10" y="119"/>
                  </a:lnTo>
                  <a:lnTo>
                    <a:pt x="3" y="119"/>
                  </a:lnTo>
                  <a:lnTo>
                    <a:pt x="3" y="130"/>
                  </a:lnTo>
                  <a:lnTo>
                    <a:pt x="0" y="133"/>
                  </a:lnTo>
                  <a:lnTo>
                    <a:pt x="10" y="149"/>
                  </a:lnTo>
                  <a:lnTo>
                    <a:pt x="12" y="152"/>
                  </a:lnTo>
                  <a:lnTo>
                    <a:pt x="15" y="147"/>
                  </a:lnTo>
                  <a:lnTo>
                    <a:pt x="17" y="156"/>
                  </a:lnTo>
                  <a:lnTo>
                    <a:pt x="19" y="156"/>
                  </a:lnTo>
                  <a:lnTo>
                    <a:pt x="27" y="156"/>
                  </a:lnTo>
                  <a:lnTo>
                    <a:pt x="31" y="164"/>
                  </a:lnTo>
                  <a:lnTo>
                    <a:pt x="27" y="166"/>
                  </a:lnTo>
                  <a:lnTo>
                    <a:pt x="31" y="173"/>
                  </a:lnTo>
                  <a:lnTo>
                    <a:pt x="34" y="166"/>
                  </a:lnTo>
                  <a:lnTo>
                    <a:pt x="38" y="180"/>
                  </a:lnTo>
                  <a:lnTo>
                    <a:pt x="43" y="194"/>
                  </a:lnTo>
                  <a:lnTo>
                    <a:pt x="43" y="211"/>
                  </a:lnTo>
                  <a:lnTo>
                    <a:pt x="43" y="225"/>
                  </a:lnTo>
                  <a:lnTo>
                    <a:pt x="50" y="216"/>
                  </a:lnTo>
                  <a:lnTo>
                    <a:pt x="50" y="225"/>
                  </a:lnTo>
                  <a:lnTo>
                    <a:pt x="55" y="230"/>
                  </a:lnTo>
                  <a:lnTo>
                    <a:pt x="57" y="227"/>
                  </a:lnTo>
                  <a:lnTo>
                    <a:pt x="62" y="225"/>
                  </a:lnTo>
                  <a:lnTo>
                    <a:pt x="62" y="227"/>
                  </a:lnTo>
                  <a:lnTo>
                    <a:pt x="71" y="220"/>
                  </a:lnTo>
                  <a:lnTo>
                    <a:pt x="74" y="213"/>
                  </a:lnTo>
                  <a:lnTo>
                    <a:pt x="79" y="218"/>
                  </a:lnTo>
                  <a:lnTo>
                    <a:pt x="83" y="201"/>
                  </a:lnTo>
                  <a:lnTo>
                    <a:pt x="88" y="211"/>
                  </a:lnTo>
                  <a:lnTo>
                    <a:pt x="95" y="218"/>
                  </a:lnTo>
                  <a:lnTo>
                    <a:pt x="102" y="242"/>
                  </a:lnTo>
                  <a:lnTo>
                    <a:pt x="109" y="268"/>
                  </a:lnTo>
                  <a:lnTo>
                    <a:pt x="109" y="263"/>
                  </a:lnTo>
                  <a:lnTo>
                    <a:pt x="114" y="275"/>
                  </a:lnTo>
                  <a:lnTo>
                    <a:pt x="119" y="289"/>
                  </a:lnTo>
                  <a:lnTo>
                    <a:pt x="121" y="301"/>
                  </a:lnTo>
                  <a:lnTo>
                    <a:pt x="121" y="317"/>
                  </a:lnTo>
                  <a:lnTo>
                    <a:pt x="121" y="329"/>
                  </a:lnTo>
                  <a:lnTo>
                    <a:pt x="123" y="327"/>
                  </a:lnTo>
                  <a:lnTo>
                    <a:pt x="131" y="315"/>
                  </a:lnTo>
                  <a:lnTo>
                    <a:pt x="135" y="303"/>
                  </a:lnTo>
                  <a:lnTo>
                    <a:pt x="131" y="287"/>
                  </a:lnTo>
                  <a:lnTo>
                    <a:pt x="126" y="270"/>
                  </a:lnTo>
                  <a:lnTo>
                    <a:pt x="119" y="261"/>
                  </a:lnTo>
                  <a:lnTo>
                    <a:pt x="109" y="249"/>
                  </a:lnTo>
                  <a:lnTo>
                    <a:pt x="109" y="237"/>
                  </a:lnTo>
                  <a:lnTo>
                    <a:pt x="112" y="230"/>
                  </a:lnTo>
                  <a:lnTo>
                    <a:pt x="116" y="220"/>
                  </a:lnTo>
                  <a:lnTo>
                    <a:pt x="112" y="218"/>
                  </a:lnTo>
                  <a:lnTo>
                    <a:pt x="97" y="199"/>
                  </a:lnTo>
                  <a:lnTo>
                    <a:pt x="86" y="180"/>
                  </a:lnTo>
                  <a:lnTo>
                    <a:pt x="90" y="180"/>
                  </a:lnTo>
                  <a:lnTo>
                    <a:pt x="95" y="161"/>
                  </a:lnTo>
                  <a:lnTo>
                    <a:pt x="109" y="159"/>
                  </a:lnTo>
                  <a:lnTo>
                    <a:pt x="114" y="149"/>
                  </a:lnTo>
                  <a:lnTo>
                    <a:pt x="123" y="147"/>
                  </a:lnTo>
                  <a:lnTo>
                    <a:pt x="131" y="140"/>
                  </a:lnTo>
                  <a:lnTo>
                    <a:pt x="138" y="128"/>
                  </a:lnTo>
                  <a:lnTo>
                    <a:pt x="133" y="123"/>
                  </a:lnTo>
                  <a:lnTo>
                    <a:pt x="121" y="128"/>
                  </a:lnTo>
                  <a:lnTo>
                    <a:pt x="114" y="116"/>
                  </a:lnTo>
                  <a:lnTo>
                    <a:pt x="107" y="114"/>
                  </a:lnTo>
                  <a:lnTo>
                    <a:pt x="107" y="100"/>
                  </a:lnTo>
                  <a:lnTo>
                    <a:pt x="97" y="95"/>
                  </a:lnTo>
                  <a:lnTo>
                    <a:pt x="93" y="83"/>
                  </a:lnTo>
                  <a:lnTo>
                    <a:pt x="93" y="81"/>
                  </a:lnTo>
                  <a:close/>
                </a:path>
              </a:pathLst>
            </a:custGeom>
            <a:solidFill>
              <a:srgbClr val="E1E1E1"/>
            </a:solidFill>
            <a:ln w="3175">
              <a:solidFill>
                <a:srgbClr val="000000"/>
              </a:solidFill>
              <a:round/>
              <a:headEnd/>
              <a:tailEnd/>
            </a:ln>
          </p:spPr>
          <p:txBody>
            <a:bodyPr/>
            <a:lstStyle/>
            <a:p>
              <a:endParaRPr lang="en-US"/>
            </a:p>
          </p:txBody>
        </p:sp>
        <p:sp>
          <p:nvSpPr>
            <p:cNvPr id="42052" name="Freeform 5281"/>
            <p:cNvSpPr>
              <a:spLocks/>
            </p:cNvSpPr>
            <p:nvPr/>
          </p:nvSpPr>
          <p:spPr bwMode="auto">
            <a:xfrm>
              <a:off x="4603" y="2235"/>
              <a:ext cx="85" cy="135"/>
            </a:xfrm>
            <a:custGeom>
              <a:avLst/>
              <a:gdLst>
                <a:gd name="T0" fmla="*/ 120 w 76"/>
                <a:gd name="T1" fmla="*/ 3937 h 109"/>
                <a:gd name="T2" fmla="*/ 120 w 76"/>
                <a:gd name="T3" fmla="*/ 4348 h 109"/>
                <a:gd name="T4" fmla="*/ 2 w 76"/>
                <a:gd name="T5" fmla="*/ 3209 h 109"/>
                <a:gd name="T6" fmla="*/ 0 w 76"/>
                <a:gd name="T7" fmla="*/ 2591 h 109"/>
                <a:gd name="T8" fmla="*/ 70 w 76"/>
                <a:gd name="T9" fmla="*/ 2591 h 109"/>
                <a:gd name="T10" fmla="*/ 56 w 76"/>
                <a:gd name="T11" fmla="*/ 1531 h 109"/>
                <a:gd name="T12" fmla="*/ 45 w 76"/>
                <a:gd name="T13" fmla="*/ 526 h 109"/>
                <a:gd name="T14" fmla="*/ 56 w 76"/>
                <a:gd name="T15" fmla="*/ 0 h 109"/>
                <a:gd name="T16" fmla="*/ 235 w 76"/>
                <a:gd name="T17" fmla="*/ 224 h 109"/>
                <a:gd name="T18" fmla="*/ 263 w 76"/>
                <a:gd name="T19" fmla="*/ 526 h 109"/>
                <a:gd name="T20" fmla="*/ 294 w 76"/>
                <a:gd name="T21" fmla="*/ 1329 h 109"/>
                <a:gd name="T22" fmla="*/ 320 w 76"/>
                <a:gd name="T23" fmla="*/ 1951 h 109"/>
                <a:gd name="T24" fmla="*/ 281 w 76"/>
                <a:gd name="T25" fmla="*/ 2591 h 109"/>
                <a:gd name="T26" fmla="*/ 235 w 76"/>
                <a:gd name="T27" fmla="*/ 2996 h 109"/>
                <a:gd name="T28" fmla="*/ 235 w 76"/>
                <a:gd name="T29" fmla="*/ 3711 h 109"/>
                <a:gd name="T30" fmla="*/ 320 w 76"/>
                <a:gd name="T31" fmla="*/ 4872 h 109"/>
                <a:gd name="T32" fmla="*/ 355 w 76"/>
                <a:gd name="T33" fmla="*/ 4872 h 109"/>
                <a:gd name="T34" fmla="*/ 355 w 76"/>
                <a:gd name="T35" fmla="*/ 4664 h 109"/>
                <a:gd name="T36" fmla="*/ 441 w 76"/>
                <a:gd name="T37" fmla="*/ 4664 h 109"/>
                <a:gd name="T38" fmla="*/ 497 w 76"/>
                <a:gd name="T39" fmla="*/ 5083 h 109"/>
                <a:gd name="T40" fmla="*/ 513 w 76"/>
                <a:gd name="T41" fmla="*/ 4872 h 109"/>
                <a:gd name="T42" fmla="*/ 574 w 76"/>
                <a:gd name="T43" fmla="*/ 5207 h 109"/>
                <a:gd name="T44" fmla="*/ 550 w 76"/>
                <a:gd name="T45" fmla="*/ 5368 h 109"/>
                <a:gd name="T46" fmla="*/ 589 w 76"/>
                <a:gd name="T47" fmla="*/ 5777 h 109"/>
                <a:gd name="T48" fmla="*/ 642 w 76"/>
                <a:gd name="T49" fmla="*/ 5899 h 109"/>
                <a:gd name="T50" fmla="*/ 589 w 76"/>
                <a:gd name="T51" fmla="*/ 6341 h 109"/>
                <a:gd name="T52" fmla="*/ 589 w 76"/>
                <a:gd name="T53" fmla="*/ 6039 h 109"/>
                <a:gd name="T54" fmla="*/ 513 w 76"/>
                <a:gd name="T55" fmla="*/ 5777 h 109"/>
                <a:gd name="T56" fmla="*/ 447 w 76"/>
                <a:gd name="T57" fmla="*/ 5207 h 109"/>
                <a:gd name="T58" fmla="*/ 397 w 76"/>
                <a:gd name="T59" fmla="*/ 5083 h 109"/>
                <a:gd name="T60" fmla="*/ 413 w 76"/>
                <a:gd name="T61" fmla="*/ 5777 h 109"/>
                <a:gd name="T62" fmla="*/ 281 w 76"/>
                <a:gd name="T63" fmla="*/ 4922 h 109"/>
                <a:gd name="T64" fmla="*/ 189 w 76"/>
                <a:gd name="T65" fmla="*/ 5207 h 109"/>
                <a:gd name="T66" fmla="*/ 151 w 76"/>
                <a:gd name="T67" fmla="*/ 5083 h 109"/>
                <a:gd name="T68" fmla="*/ 151 w 76"/>
                <a:gd name="T69" fmla="*/ 4590 h 109"/>
                <a:gd name="T70" fmla="*/ 169 w 76"/>
                <a:gd name="T71" fmla="*/ 4134 h 109"/>
                <a:gd name="T72" fmla="*/ 120 w 76"/>
                <a:gd name="T73" fmla="*/ 3937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109"/>
                <a:gd name="T113" fmla="*/ 76 w 76"/>
                <a:gd name="T114" fmla="*/ 109 h 1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109">
                  <a:moveTo>
                    <a:pt x="14" y="68"/>
                  </a:moveTo>
                  <a:lnTo>
                    <a:pt x="14" y="75"/>
                  </a:lnTo>
                  <a:lnTo>
                    <a:pt x="2" y="56"/>
                  </a:lnTo>
                  <a:lnTo>
                    <a:pt x="0" y="45"/>
                  </a:lnTo>
                  <a:lnTo>
                    <a:pt x="9" y="45"/>
                  </a:lnTo>
                  <a:lnTo>
                    <a:pt x="7" y="26"/>
                  </a:lnTo>
                  <a:lnTo>
                    <a:pt x="5" y="9"/>
                  </a:lnTo>
                  <a:lnTo>
                    <a:pt x="7" y="0"/>
                  </a:lnTo>
                  <a:lnTo>
                    <a:pt x="28" y="4"/>
                  </a:lnTo>
                  <a:lnTo>
                    <a:pt x="31" y="9"/>
                  </a:lnTo>
                  <a:lnTo>
                    <a:pt x="35" y="23"/>
                  </a:lnTo>
                  <a:lnTo>
                    <a:pt x="38" y="33"/>
                  </a:lnTo>
                  <a:lnTo>
                    <a:pt x="33" y="45"/>
                  </a:lnTo>
                  <a:lnTo>
                    <a:pt x="28" y="52"/>
                  </a:lnTo>
                  <a:lnTo>
                    <a:pt x="28" y="64"/>
                  </a:lnTo>
                  <a:lnTo>
                    <a:pt x="38" y="83"/>
                  </a:lnTo>
                  <a:lnTo>
                    <a:pt x="42" y="83"/>
                  </a:lnTo>
                  <a:lnTo>
                    <a:pt x="42" y="80"/>
                  </a:lnTo>
                  <a:lnTo>
                    <a:pt x="52" y="80"/>
                  </a:lnTo>
                  <a:lnTo>
                    <a:pt x="59" y="87"/>
                  </a:lnTo>
                  <a:lnTo>
                    <a:pt x="61" y="83"/>
                  </a:lnTo>
                  <a:lnTo>
                    <a:pt x="68" y="90"/>
                  </a:lnTo>
                  <a:lnTo>
                    <a:pt x="64" y="92"/>
                  </a:lnTo>
                  <a:lnTo>
                    <a:pt x="71" y="99"/>
                  </a:lnTo>
                  <a:lnTo>
                    <a:pt x="76" y="101"/>
                  </a:lnTo>
                  <a:lnTo>
                    <a:pt x="71" y="109"/>
                  </a:lnTo>
                  <a:lnTo>
                    <a:pt x="71" y="104"/>
                  </a:lnTo>
                  <a:lnTo>
                    <a:pt x="61" y="99"/>
                  </a:lnTo>
                  <a:lnTo>
                    <a:pt x="54" y="90"/>
                  </a:lnTo>
                  <a:lnTo>
                    <a:pt x="47" y="87"/>
                  </a:lnTo>
                  <a:lnTo>
                    <a:pt x="50" y="99"/>
                  </a:lnTo>
                  <a:lnTo>
                    <a:pt x="33" y="85"/>
                  </a:lnTo>
                  <a:lnTo>
                    <a:pt x="23" y="90"/>
                  </a:lnTo>
                  <a:lnTo>
                    <a:pt x="19" y="87"/>
                  </a:lnTo>
                  <a:lnTo>
                    <a:pt x="19" y="78"/>
                  </a:lnTo>
                  <a:lnTo>
                    <a:pt x="21" y="71"/>
                  </a:lnTo>
                  <a:lnTo>
                    <a:pt x="14" y="68"/>
                  </a:lnTo>
                  <a:close/>
                </a:path>
              </a:pathLst>
            </a:custGeom>
            <a:solidFill>
              <a:srgbClr val="E1E1E1"/>
            </a:solidFill>
            <a:ln w="3175">
              <a:solidFill>
                <a:srgbClr val="000000"/>
              </a:solidFill>
              <a:round/>
              <a:headEnd/>
              <a:tailEnd/>
            </a:ln>
          </p:spPr>
          <p:txBody>
            <a:bodyPr/>
            <a:lstStyle/>
            <a:p>
              <a:endParaRPr lang="en-US"/>
            </a:p>
          </p:txBody>
        </p:sp>
        <p:sp>
          <p:nvSpPr>
            <p:cNvPr id="42053" name="Freeform 5282"/>
            <p:cNvSpPr>
              <a:spLocks/>
            </p:cNvSpPr>
            <p:nvPr/>
          </p:nvSpPr>
          <p:spPr bwMode="auto">
            <a:xfrm>
              <a:off x="4660" y="2434"/>
              <a:ext cx="80" cy="91"/>
            </a:xfrm>
            <a:custGeom>
              <a:avLst/>
              <a:gdLst>
                <a:gd name="T0" fmla="*/ 313 w 73"/>
                <a:gd name="T1" fmla="*/ 4783 h 73"/>
                <a:gd name="T2" fmla="*/ 310 w 73"/>
                <a:gd name="T3" fmla="*/ 4326 h 73"/>
                <a:gd name="T4" fmla="*/ 294 w 73"/>
                <a:gd name="T5" fmla="*/ 4508 h 73"/>
                <a:gd name="T6" fmla="*/ 186 w 73"/>
                <a:gd name="T7" fmla="*/ 3674 h 73"/>
                <a:gd name="T8" fmla="*/ 197 w 73"/>
                <a:gd name="T9" fmla="*/ 2750 h 73"/>
                <a:gd name="T10" fmla="*/ 162 w 73"/>
                <a:gd name="T11" fmla="*/ 2194 h 73"/>
                <a:gd name="T12" fmla="*/ 129 w 73"/>
                <a:gd name="T13" fmla="*/ 2418 h 73"/>
                <a:gd name="T14" fmla="*/ 102 w 73"/>
                <a:gd name="T15" fmla="*/ 2418 h 73"/>
                <a:gd name="T16" fmla="*/ 93 w 73"/>
                <a:gd name="T17" fmla="*/ 2633 h 73"/>
                <a:gd name="T18" fmla="*/ 59 w 73"/>
                <a:gd name="T19" fmla="*/ 2194 h 73"/>
                <a:gd name="T20" fmla="*/ 4 w 73"/>
                <a:gd name="T21" fmla="*/ 2917 h 73"/>
                <a:gd name="T22" fmla="*/ 0 w 73"/>
                <a:gd name="T23" fmla="*/ 3210 h 73"/>
                <a:gd name="T24" fmla="*/ 2 w 73"/>
                <a:gd name="T25" fmla="*/ 2340 h 73"/>
                <a:gd name="T26" fmla="*/ 93 w 73"/>
                <a:gd name="T27" fmla="*/ 1694 h 73"/>
                <a:gd name="T28" fmla="*/ 129 w 73"/>
                <a:gd name="T29" fmla="*/ 1139 h 73"/>
                <a:gd name="T30" fmla="*/ 162 w 73"/>
                <a:gd name="T31" fmla="*/ 1877 h 73"/>
                <a:gd name="T32" fmla="*/ 197 w 73"/>
                <a:gd name="T33" fmla="*/ 1694 h 73"/>
                <a:gd name="T34" fmla="*/ 232 w 73"/>
                <a:gd name="T35" fmla="*/ 1359 h 73"/>
                <a:gd name="T36" fmla="*/ 237 w 73"/>
                <a:gd name="T37" fmla="*/ 874 h 73"/>
                <a:gd name="T38" fmla="*/ 283 w 73"/>
                <a:gd name="T39" fmla="*/ 874 h 73"/>
                <a:gd name="T40" fmla="*/ 294 w 73"/>
                <a:gd name="T41" fmla="*/ 874 h 73"/>
                <a:gd name="T42" fmla="*/ 294 w 73"/>
                <a:gd name="T43" fmla="*/ 0 h 73"/>
                <a:gd name="T44" fmla="*/ 363 w 73"/>
                <a:gd name="T45" fmla="*/ 451 h 73"/>
                <a:gd name="T46" fmla="*/ 375 w 73"/>
                <a:gd name="T47" fmla="*/ 1359 h 73"/>
                <a:gd name="T48" fmla="*/ 412 w 73"/>
                <a:gd name="T49" fmla="*/ 2750 h 73"/>
                <a:gd name="T50" fmla="*/ 387 w 73"/>
                <a:gd name="T51" fmla="*/ 3428 h 73"/>
                <a:gd name="T52" fmla="*/ 387 w 73"/>
                <a:gd name="T53" fmla="*/ 3896 h 73"/>
                <a:gd name="T54" fmla="*/ 343 w 73"/>
                <a:gd name="T55" fmla="*/ 2917 h 73"/>
                <a:gd name="T56" fmla="*/ 310 w 73"/>
                <a:gd name="T57" fmla="*/ 3210 h 73"/>
                <a:gd name="T58" fmla="*/ 340 w 73"/>
                <a:gd name="T59" fmla="*/ 3896 h 73"/>
                <a:gd name="T60" fmla="*/ 313 w 73"/>
                <a:gd name="T61" fmla="*/ 4783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3"/>
                <a:gd name="T94" fmla="*/ 0 h 73"/>
                <a:gd name="T95" fmla="*/ 73 w 73"/>
                <a:gd name="T96" fmla="*/ 73 h 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3" h="73">
                  <a:moveTo>
                    <a:pt x="56" y="73"/>
                  </a:moveTo>
                  <a:lnTo>
                    <a:pt x="54" y="66"/>
                  </a:lnTo>
                  <a:lnTo>
                    <a:pt x="52" y="68"/>
                  </a:lnTo>
                  <a:lnTo>
                    <a:pt x="33" y="56"/>
                  </a:lnTo>
                  <a:lnTo>
                    <a:pt x="35" y="42"/>
                  </a:lnTo>
                  <a:lnTo>
                    <a:pt x="28" y="33"/>
                  </a:lnTo>
                  <a:lnTo>
                    <a:pt x="23" y="37"/>
                  </a:lnTo>
                  <a:lnTo>
                    <a:pt x="18" y="37"/>
                  </a:lnTo>
                  <a:lnTo>
                    <a:pt x="16" y="40"/>
                  </a:lnTo>
                  <a:lnTo>
                    <a:pt x="11" y="33"/>
                  </a:lnTo>
                  <a:lnTo>
                    <a:pt x="4" y="44"/>
                  </a:lnTo>
                  <a:lnTo>
                    <a:pt x="0" y="49"/>
                  </a:lnTo>
                  <a:lnTo>
                    <a:pt x="2" y="35"/>
                  </a:lnTo>
                  <a:lnTo>
                    <a:pt x="16" y="26"/>
                  </a:lnTo>
                  <a:lnTo>
                    <a:pt x="23" y="18"/>
                  </a:lnTo>
                  <a:lnTo>
                    <a:pt x="28" y="28"/>
                  </a:lnTo>
                  <a:lnTo>
                    <a:pt x="35" y="26"/>
                  </a:lnTo>
                  <a:lnTo>
                    <a:pt x="40" y="21"/>
                  </a:lnTo>
                  <a:lnTo>
                    <a:pt x="42" y="14"/>
                  </a:lnTo>
                  <a:lnTo>
                    <a:pt x="49" y="14"/>
                  </a:lnTo>
                  <a:lnTo>
                    <a:pt x="52" y="14"/>
                  </a:lnTo>
                  <a:lnTo>
                    <a:pt x="52" y="0"/>
                  </a:lnTo>
                  <a:lnTo>
                    <a:pt x="63" y="7"/>
                  </a:lnTo>
                  <a:lnTo>
                    <a:pt x="66" y="21"/>
                  </a:lnTo>
                  <a:lnTo>
                    <a:pt x="73" y="42"/>
                  </a:lnTo>
                  <a:lnTo>
                    <a:pt x="68" y="52"/>
                  </a:lnTo>
                  <a:lnTo>
                    <a:pt x="68" y="59"/>
                  </a:lnTo>
                  <a:lnTo>
                    <a:pt x="61" y="44"/>
                  </a:lnTo>
                  <a:lnTo>
                    <a:pt x="54" y="49"/>
                  </a:lnTo>
                  <a:lnTo>
                    <a:pt x="59" y="59"/>
                  </a:lnTo>
                  <a:lnTo>
                    <a:pt x="56" y="73"/>
                  </a:lnTo>
                  <a:close/>
                </a:path>
              </a:pathLst>
            </a:custGeom>
            <a:solidFill>
              <a:srgbClr val="E1E1E1"/>
            </a:solidFill>
            <a:ln w="3175">
              <a:solidFill>
                <a:srgbClr val="000000"/>
              </a:solidFill>
              <a:round/>
              <a:headEnd/>
              <a:tailEnd/>
            </a:ln>
          </p:spPr>
          <p:txBody>
            <a:bodyPr/>
            <a:lstStyle/>
            <a:p>
              <a:endParaRPr lang="en-US"/>
            </a:p>
          </p:txBody>
        </p:sp>
        <p:sp>
          <p:nvSpPr>
            <p:cNvPr id="42054" name="Freeform 5283"/>
            <p:cNvSpPr>
              <a:spLocks/>
            </p:cNvSpPr>
            <p:nvPr/>
          </p:nvSpPr>
          <p:spPr bwMode="auto">
            <a:xfrm>
              <a:off x="4663" y="2408"/>
              <a:ext cx="16" cy="38"/>
            </a:xfrm>
            <a:custGeom>
              <a:avLst/>
              <a:gdLst>
                <a:gd name="T0" fmla="*/ 177 w 14"/>
                <a:gd name="T1" fmla="*/ 0 h 31"/>
                <a:gd name="T2" fmla="*/ 155 w 14"/>
                <a:gd name="T3" fmla="*/ 1129 h 31"/>
                <a:gd name="T4" fmla="*/ 155 w 14"/>
                <a:gd name="T5" fmla="*/ 1507 h 31"/>
                <a:gd name="T6" fmla="*/ 0 w 14"/>
                <a:gd name="T7" fmla="*/ 1052 h 31"/>
                <a:gd name="T8" fmla="*/ 3 w 14"/>
                <a:gd name="T9" fmla="*/ 830 h 31"/>
                <a:gd name="T10" fmla="*/ 83 w 14"/>
                <a:gd name="T11" fmla="*/ 0 h 31"/>
                <a:gd name="T12" fmla="*/ 177 w 14"/>
                <a:gd name="T13" fmla="*/ 0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0"/>
                  </a:moveTo>
                  <a:lnTo>
                    <a:pt x="12" y="24"/>
                  </a:lnTo>
                  <a:lnTo>
                    <a:pt x="12" y="31"/>
                  </a:lnTo>
                  <a:lnTo>
                    <a:pt x="0" y="22"/>
                  </a:lnTo>
                  <a:lnTo>
                    <a:pt x="3" y="17"/>
                  </a:lnTo>
                  <a:lnTo>
                    <a:pt x="7" y="0"/>
                  </a:lnTo>
                  <a:lnTo>
                    <a:pt x="14" y="0"/>
                  </a:lnTo>
                  <a:close/>
                </a:path>
              </a:pathLst>
            </a:custGeom>
            <a:solidFill>
              <a:srgbClr val="E1E1E1"/>
            </a:solidFill>
            <a:ln w="3175">
              <a:solidFill>
                <a:srgbClr val="000000"/>
              </a:solidFill>
              <a:round/>
              <a:headEnd/>
              <a:tailEnd/>
            </a:ln>
          </p:spPr>
          <p:txBody>
            <a:bodyPr/>
            <a:lstStyle/>
            <a:p>
              <a:endParaRPr lang="en-US"/>
            </a:p>
          </p:txBody>
        </p:sp>
        <p:sp>
          <p:nvSpPr>
            <p:cNvPr id="42055" name="Freeform 5284"/>
            <p:cNvSpPr>
              <a:spLocks/>
            </p:cNvSpPr>
            <p:nvPr/>
          </p:nvSpPr>
          <p:spPr bwMode="auto">
            <a:xfrm>
              <a:off x="4691" y="2370"/>
              <a:ext cx="28" cy="35"/>
            </a:xfrm>
            <a:custGeom>
              <a:avLst/>
              <a:gdLst>
                <a:gd name="T0" fmla="*/ 78 w 26"/>
                <a:gd name="T1" fmla="*/ 1818 h 28"/>
                <a:gd name="T2" fmla="*/ 46 w 26"/>
                <a:gd name="T3" fmla="*/ 1291 h 28"/>
                <a:gd name="T4" fmla="*/ 0 w 26"/>
                <a:gd name="T5" fmla="*/ 186 h 28"/>
                <a:gd name="T6" fmla="*/ 54 w 26"/>
                <a:gd name="T7" fmla="*/ 0 h 28"/>
                <a:gd name="T8" fmla="*/ 78 w 26"/>
                <a:gd name="T9" fmla="*/ 826 h 28"/>
                <a:gd name="T10" fmla="*/ 104 w 26"/>
                <a:gd name="T11" fmla="*/ 1969 h 28"/>
                <a:gd name="T12" fmla="*/ 78 w 26"/>
                <a:gd name="T13" fmla="*/ 1818 h 28"/>
                <a:gd name="T14" fmla="*/ 0 60000 65536"/>
                <a:gd name="T15" fmla="*/ 0 60000 65536"/>
                <a:gd name="T16" fmla="*/ 0 60000 65536"/>
                <a:gd name="T17" fmla="*/ 0 60000 65536"/>
                <a:gd name="T18" fmla="*/ 0 60000 65536"/>
                <a:gd name="T19" fmla="*/ 0 60000 65536"/>
                <a:gd name="T20" fmla="*/ 0 60000 65536"/>
                <a:gd name="T21" fmla="*/ 0 w 26"/>
                <a:gd name="T22" fmla="*/ 0 h 28"/>
                <a:gd name="T23" fmla="*/ 26 w 26"/>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8">
                  <a:moveTo>
                    <a:pt x="19" y="26"/>
                  </a:moveTo>
                  <a:lnTo>
                    <a:pt x="12" y="18"/>
                  </a:lnTo>
                  <a:lnTo>
                    <a:pt x="0" y="2"/>
                  </a:lnTo>
                  <a:lnTo>
                    <a:pt x="14" y="0"/>
                  </a:lnTo>
                  <a:lnTo>
                    <a:pt x="19" y="11"/>
                  </a:lnTo>
                  <a:lnTo>
                    <a:pt x="26" y="28"/>
                  </a:lnTo>
                  <a:lnTo>
                    <a:pt x="19" y="26"/>
                  </a:lnTo>
                  <a:close/>
                </a:path>
              </a:pathLst>
            </a:custGeom>
            <a:solidFill>
              <a:srgbClr val="E1E1E1"/>
            </a:solidFill>
            <a:ln w="3175">
              <a:solidFill>
                <a:srgbClr val="000000"/>
              </a:solidFill>
              <a:round/>
              <a:headEnd/>
              <a:tailEnd/>
            </a:ln>
          </p:spPr>
          <p:txBody>
            <a:bodyPr/>
            <a:lstStyle/>
            <a:p>
              <a:endParaRPr lang="en-US"/>
            </a:p>
          </p:txBody>
        </p:sp>
        <p:sp>
          <p:nvSpPr>
            <p:cNvPr id="42056" name="Freeform 5285"/>
            <p:cNvSpPr>
              <a:spLocks/>
            </p:cNvSpPr>
            <p:nvPr/>
          </p:nvSpPr>
          <p:spPr bwMode="auto">
            <a:xfrm>
              <a:off x="4651" y="2387"/>
              <a:ext cx="20" cy="29"/>
            </a:xfrm>
            <a:custGeom>
              <a:avLst/>
              <a:gdLst>
                <a:gd name="T0" fmla="*/ 47 w 19"/>
                <a:gd name="T1" fmla="*/ 318 h 23"/>
                <a:gd name="T2" fmla="*/ 3 w 19"/>
                <a:gd name="T3" fmla="*/ 0 h 23"/>
                <a:gd name="T4" fmla="*/ 0 w 19"/>
                <a:gd name="T5" fmla="*/ 0 h 23"/>
                <a:gd name="T6" fmla="*/ 5 w 19"/>
                <a:gd name="T7" fmla="*/ 1906 h 23"/>
                <a:gd name="T8" fmla="*/ 47 w 19"/>
                <a:gd name="T9" fmla="*/ 598 h 23"/>
                <a:gd name="T10" fmla="*/ 47 w 19"/>
                <a:gd name="T11" fmla="*/ 318 h 23"/>
                <a:gd name="T12" fmla="*/ 0 60000 65536"/>
                <a:gd name="T13" fmla="*/ 0 60000 65536"/>
                <a:gd name="T14" fmla="*/ 0 60000 65536"/>
                <a:gd name="T15" fmla="*/ 0 60000 65536"/>
                <a:gd name="T16" fmla="*/ 0 60000 65536"/>
                <a:gd name="T17" fmla="*/ 0 60000 65536"/>
                <a:gd name="T18" fmla="*/ 0 w 19"/>
                <a:gd name="T19" fmla="*/ 0 h 23"/>
                <a:gd name="T20" fmla="*/ 19 w 19"/>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9" h="23">
                  <a:moveTo>
                    <a:pt x="19" y="4"/>
                  </a:moveTo>
                  <a:lnTo>
                    <a:pt x="3" y="0"/>
                  </a:lnTo>
                  <a:lnTo>
                    <a:pt x="0" y="0"/>
                  </a:lnTo>
                  <a:lnTo>
                    <a:pt x="5" y="23"/>
                  </a:lnTo>
                  <a:lnTo>
                    <a:pt x="19" y="7"/>
                  </a:lnTo>
                  <a:lnTo>
                    <a:pt x="19" y="4"/>
                  </a:lnTo>
                  <a:close/>
                </a:path>
              </a:pathLst>
            </a:custGeom>
            <a:solidFill>
              <a:srgbClr val="E1E1E1"/>
            </a:solidFill>
            <a:ln w="3175">
              <a:solidFill>
                <a:srgbClr val="000000"/>
              </a:solidFill>
              <a:round/>
              <a:headEnd/>
              <a:tailEnd/>
            </a:ln>
          </p:spPr>
          <p:txBody>
            <a:bodyPr/>
            <a:lstStyle/>
            <a:p>
              <a:endParaRPr lang="en-US"/>
            </a:p>
          </p:txBody>
        </p:sp>
        <p:sp>
          <p:nvSpPr>
            <p:cNvPr id="42057" name="Freeform 5286"/>
            <p:cNvSpPr>
              <a:spLocks/>
            </p:cNvSpPr>
            <p:nvPr/>
          </p:nvSpPr>
          <p:spPr bwMode="auto">
            <a:xfrm>
              <a:off x="4575" y="2399"/>
              <a:ext cx="39" cy="62"/>
            </a:xfrm>
            <a:custGeom>
              <a:avLst/>
              <a:gdLst>
                <a:gd name="T0" fmla="*/ 269 w 35"/>
                <a:gd name="T1" fmla="*/ 816 h 50"/>
                <a:gd name="T2" fmla="*/ 165 w 35"/>
                <a:gd name="T3" fmla="*/ 1762 h 50"/>
                <a:gd name="T4" fmla="*/ 91 w 35"/>
                <a:gd name="T5" fmla="*/ 2232 h 50"/>
                <a:gd name="T6" fmla="*/ 0 w 35"/>
                <a:gd name="T7" fmla="*/ 2966 h 50"/>
                <a:gd name="T8" fmla="*/ 0 w 35"/>
                <a:gd name="T9" fmla="*/ 2768 h 50"/>
                <a:gd name="T10" fmla="*/ 91 w 35"/>
                <a:gd name="T11" fmla="*/ 1968 h 50"/>
                <a:gd name="T12" fmla="*/ 184 w 35"/>
                <a:gd name="T13" fmla="*/ 1161 h 50"/>
                <a:gd name="T14" fmla="*/ 216 w 35"/>
                <a:gd name="T15" fmla="*/ 428 h 50"/>
                <a:gd name="T16" fmla="*/ 241 w 35"/>
                <a:gd name="T17" fmla="*/ 0 h 50"/>
                <a:gd name="T18" fmla="*/ 269 w 35"/>
                <a:gd name="T19" fmla="*/ 816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50"/>
                <a:gd name="T32" fmla="*/ 35 w 35"/>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50">
                  <a:moveTo>
                    <a:pt x="35" y="14"/>
                  </a:moveTo>
                  <a:lnTo>
                    <a:pt x="21" y="29"/>
                  </a:lnTo>
                  <a:lnTo>
                    <a:pt x="12" y="38"/>
                  </a:lnTo>
                  <a:lnTo>
                    <a:pt x="0" y="50"/>
                  </a:lnTo>
                  <a:lnTo>
                    <a:pt x="0" y="47"/>
                  </a:lnTo>
                  <a:lnTo>
                    <a:pt x="12" y="33"/>
                  </a:lnTo>
                  <a:lnTo>
                    <a:pt x="23" y="19"/>
                  </a:lnTo>
                  <a:lnTo>
                    <a:pt x="28" y="7"/>
                  </a:lnTo>
                  <a:lnTo>
                    <a:pt x="31" y="0"/>
                  </a:lnTo>
                  <a:lnTo>
                    <a:pt x="35" y="14"/>
                  </a:lnTo>
                  <a:close/>
                </a:path>
              </a:pathLst>
            </a:custGeom>
            <a:solidFill>
              <a:srgbClr val="E1E1E1"/>
            </a:solidFill>
            <a:ln w="3175">
              <a:solidFill>
                <a:srgbClr val="000000"/>
              </a:solidFill>
              <a:round/>
              <a:headEnd/>
              <a:tailEnd/>
            </a:ln>
          </p:spPr>
          <p:txBody>
            <a:bodyPr/>
            <a:lstStyle/>
            <a:p>
              <a:endParaRPr lang="en-US"/>
            </a:p>
          </p:txBody>
        </p:sp>
        <p:sp>
          <p:nvSpPr>
            <p:cNvPr id="42058" name="Freeform 5287"/>
            <p:cNvSpPr>
              <a:spLocks/>
            </p:cNvSpPr>
            <p:nvPr/>
          </p:nvSpPr>
          <p:spPr bwMode="auto">
            <a:xfrm>
              <a:off x="4620" y="2352"/>
              <a:ext cx="21" cy="27"/>
            </a:xfrm>
            <a:custGeom>
              <a:avLst/>
              <a:gdLst>
                <a:gd name="T0" fmla="*/ 126 w 19"/>
                <a:gd name="T1" fmla="*/ 718 h 22"/>
                <a:gd name="T2" fmla="*/ 114 w 19"/>
                <a:gd name="T3" fmla="*/ 1081 h 22"/>
                <a:gd name="T4" fmla="*/ 46 w 19"/>
                <a:gd name="T5" fmla="*/ 477 h 22"/>
                <a:gd name="T6" fmla="*/ 0 w 19"/>
                <a:gd name="T7" fmla="*/ 0 h 22"/>
                <a:gd name="T8" fmla="*/ 114 w 19"/>
                <a:gd name="T9" fmla="*/ 0 h 22"/>
                <a:gd name="T10" fmla="*/ 126 w 19"/>
                <a:gd name="T11" fmla="*/ 718 h 22"/>
                <a:gd name="T12" fmla="*/ 0 60000 65536"/>
                <a:gd name="T13" fmla="*/ 0 60000 65536"/>
                <a:gd name="T14" fmla="*/ 0 60000 65536"/>
                <a:gd name="T15" fmla="*/ 0 60000 65536"/>
                <a:gd name="T16" fmla="*/ 0 60000 65536"/>
                <a:gd name="T17" fmla="*/ 0 60000 65536"/>
                <a:gd name="T18" fmla="*/ 0 w 19"/>
                <a:gd name="T19" fmla="*/ 0 h 22"/>
                <a:gd name="T20" fmla="*/ 19 w 19"/>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9" h="22">
                  <a:moveTo>
                    <a:pt x="19" y="15"/>
                  </a:moveTo>
                  <a:lnTo>
                    <a:pt x="17" y="22"/>
                  </a:lnTo>
                  <a:lnTo>
                    <a:pt x="7" y="10"/>
                  </a:lnTo>
                  <a:lnTo>
                    <a:pt x="0" y="0"/>
                  </a:lnTo>
                  <a:lnTo>
                    <a:pt x="17" y="0"/>
                  </a:lnTo>
                  <a:lnTo>
                    <a:pt x="19" y="15"/>
                  </a:lnTo>
                  <a:close/>
                </a:path>
              </a:pathLst>
            </a:custGeom>
            <a:solidFill>
              <a:srgbClr val="E1E1E1"/>
            </a:solidFill>
            <a:ln w="3175">
              <a:solidFill>
                <a:srgbClr val="000000"/>
              </a:solidFill>
              <a:round/>
              <a:headEnd/>
              <a:tailEnd/>
            </a:ln>
          </p:spPr>
          <p:txBody>
            <a:bodyPr/>
            <a:lstStyle/>
            <a:p>
              <a:endParaRPr lang="en-US"/>
            </a:p>
          </p:txBody>
        </p:sp>
        <p:sp>
          <p:nvSpPr>
            <p:cNvPr id="42059" name="Freeform 5288"/>
            <p:cNvSpPr>
              <a:spLocks/>
            </p:cNvSpPr>
            <p:nvPr/>
          </p:nvSpPr>
          <p:spPr bwMode="auto">
            <a:xfrm>
              <a:off x="4694" y="2396"/>
              <a:ext cx="18" cy="28"/>
            </a:xfrm>
            <a:custGeom>
              <a:avLst/>
              <a:gdLst>
                <a:gd name="T0" fmla="*/ 36 w 17"/>
                <a:gd name="T1" fmla="*/ 2 h 23"/>
                <a:gd name="T2" fmla="*/ 47 w 17"/>
                <a:gd name="T3" fmla="*/ 887 h 23"/>
                <a:gd name="T4" fmla="*/ 36 w 17"/>
                <a:gd name="T5" fmla="*/ 887 h 23"/>
                <a:gd name="T6" fmla="*/ 36 w 17"/>
                <a:gd name="T7" fmla="*/ 956 h 23"/>
                <a:gd name="T8" fmla="*/ 5 w 17"/>
                <a:gd name="T9" fmla="*/ 357 h 23"/>
                <a:gd name="T10" fmla="*/ 0 w 17"/>
                <a:gd name="T11" fmla="*/ 0 h 23"/>
                <a:gd name="T12" fmla="*/ 36 w 17"/>
                <a:gd name="T13" fmla="*/ 2 h 23"/>
                <a:gd name="T14" fmla="*/ 0 60000 65536"/>
                <a:gd name="T15" fmla="*/ 0 60000 65536"/>
                <a:gd name="T16" fmla="*/ 0 60000 65536"/>
                <a:gd name="T17" fmla="*/ 0 60000 65536"/>
                <a:gd name="T18" fmla="*/ 0 60000 65536"/>
                <a:gd name="T19" fmla="*/ 0 60000 65536"/>
                <a:gd name="T20" fmla="*/ 0 60000 65536"/>
                <a:gd name="T21" fmla="*/ 0 w 17"/>
                <a:gd name="T22" fmla="*/ 0 h 23"/>
                <a:gd name="T23" fmla="*/ 17 w 17"/>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3">
                  <a:moveTo>
                    <a:pt x="12" y="2"/>
                  </a:moveTo>
                  <a:lnTo>
                    <a:pt x="17" y="21"/>
                  </a:lnTo>
                  <a:lnTo>
                    <a:pt x="12" y="21"/>
                  </a:lnTo>
                  <a:lnTo>
                    <a:pt x="12" y="23"/>
                  </a:lnTo>
                  <a:lnTo>
                    <a:pt x="5" y="9"/>
                  </a:lnTo>
                  <a:lnTo>
                    <a:pt x="0" y="0"/>
                  </a:lnTo>
                  <a:lnTo>
                    <a:pt x="12" y="2"/>
                  </a:lnTo>
                  <a:close/>
                </a:path>
              </a:pathLst>
            </a:custGeom>
            <a:solidFill>
              <a:srgbClr val="E1E1E1"/>
            </a:solidFill>
            <a:ln w="3175">
              <a:solidFill>
                <a:srgbClr val="000000"/>
              </a:solidFill>
              <a:round/>
              <a:headEnd/>
              <a:tailEnd/>
            </a:ln>
          </p:spPr>
          <p:txBody>
            <a:bodyPr/>
            <a:lstStyle/>
            <a:p>
              <a:endParaRPr lang="en-US"/>
            </a:p>
          </p:txBody>
        </p:sp>
        <p:sp>
          <p:nvSpPr>
            <p:cNvPr id="42060" name="Freeform 5289"/>
            <p:cNvSpPr>
              <a:spLocks/>
            </p:cNvSpPr>
            <p:nvPr/>
          </p:nvSpPr>
          <p:spPr bwMode="auto">
            <a:xfrm>
              <a:off x="4671" y="2372"/>
              <a:ext cx="17" cy="15"/>
            </a:xfrm>
            <a:custGeom>
              <a:avLst/>
              <a:gdLst>
                <a:gd name="T0" fmla="*/ 161 w 15"/>
                <a:gd name="T1" fmla="*/ 881 h 12"/>
                <a:gd name="T2" fmla="*/ 3 w 15"/>
                <a:gd name="T3" fmla="*/ 529 h 12"/>
                <a:gd name="T4" fmla="*/ 0 w 15"/>
                <a:gd name="T5" fmla="*/ 529 h 12"/>
                <a:gd name="T6" fmla="*/ 0 w 15"/>
                <a:gd name="T7" fmla="*/ 0 h 12"/>
                <a:gd name="T8" fmla="*/ 161 w 15"/>
                <a:gd name="T9" fmla="*/ 881 h 12"/>
                <a:gd name="T10" fmla="*/ 161 w 15"/>
                <a:gd name="T11" fmla="*/ 881 h 12"/>
                <a:gd name="T12" fmla="*/ 0 60000 65536"/>
                <a:gd name="T13" fmla="*/ 0 60000 65536"/>
                <a:gd name="T14" fmla="*/ 0 60000 65536"/>
                <a:gd name="T15" fmla="*/ 0 60000 65536"/>
                <a:gd name="T16" fmla="*/ 0 60000 65536"/>
                <a:gd name="T17" fmla="*/ 0 60000 65536"/>
                <a:gd name="T18" fmla="*/ 0 w 15"/>
                <a:gd name="T19" fmla="*/ 0 h 12"/>
                <a:gd name="T20" fmla="*/ 15 w 1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5" h="12">
                  <a:moveTo>
                    <a:pt x="15" y="12"/>
                  </a:moveTo>
                  <a:lnTo>
                    <a:pt x="3" y="7"/>
                  </a:lnTo>
                  <a:lnTo>
                    <a:pt x="0" y="7"/>
                  </a:lnTo>
                  <a:lnTo>
                    <a:pt x="0" y="0"/>
                  </a:lnTo>
                  <a:lnTo>
                    <a:pt x="15" y="12"/>
                  </a:lnTo>
                  <a:close/>
                </a:path>
              </a:pathLst>
            </a:custGeom>
            <a:solidFill>
              <a:srgbClr val="E1E1E1"/>
            </a:solidFill>
            <a:ln w="3175">
              <a:solidFill>
                <a:srgbClr val="000000"/>
              </a:solidFill>
              <a:round/>
              <a:headEnd/>
              <a:tailEnd/>
            </a:ln>
          </p:spPr>
          <p:txBody>
            <a:bodyPr/>
            <a:lstStyle/>
            <a:p>
              <a:endParaRPr lang="en-US"/>
            </a:p>
          </p:txBody>
        </p:sp>
        <p:sp>
          <p:nvSpPr>
            <p:cNvPr id="42061" name="Freeform 5290"/>
            <p:cNvSpPr>
              <a:spLocks/>
            </p:cNvSpPr>
            <p:nvPr/>
          </p:nvSpPr>
          <p:spPr bwMode="auto">
            <a:xfrm>
              <a:off x="4688" y="2424"/>
              <a:ext cx="16" cy="7"/>
            </a:xfrm>
            <a:custGeom>
              <a:avLst/>
              <a:gdLst>
                <a:gd name="T0" fmla="*/ 177 w 14"/>
                <a:gd name="T1" fmla="*/ 3108 h 5"/>
                <a:gd name="T2" fmla="*/ 109 w 14"/>
                <a:gd name="T3" fmla="*/ 0 h 5"/>
                <a:gd name="T4" fmla="*/ 0 w 14"/>
                <a:gd name="T5" fmla="*/ 3108 h 5"/>
                <a:gd name="T6" fmla="*/ 177 w 14"/>
                <a:gd name="T7" fmla="*/ 3108 h 5"/>
                <a:gd name="T8" fmla="*/ 0 60000 65536"/>
                <a:gd name="T9" fmla="*/ 0 60000 65536"/>
                <a:gd name="T10" fmla="*/ 0 60000 65536"/>
                <a:gd name="T11" fmla="*/ 0 60000 65536"/>
                <a:gd name="T12" fmla="*/ 0 w 14"/>
                <a:gd name="T13" fmla="*/ 0 h 5"/>
                <a:gd name="T14" fmla="*/ 14 w 14"/>
                <a:gd name="T15" fmla="*/ 5 h 5"/>
              </a:gdLst>
              <a:ahLst/>
              <a:cxnLst>
                <a:cxn ang="T8">
                  <a:pos x="T0" y="T1"/>
                </a:cxn>
                <a:cxn ang="T9">
                  <a:pos x="T2" y="T3"/>
                </a:cxn>
                <a:cxn ang="T10">
                  <a:pos x="T4" y="T5"/>
                </a:cxn>
                <a:cxn ang="T11">
                  <a:pos x="T6" y="T7"/>
                </a:cxn>
              </a:cxnLst>
              <a:rect l="T12" t="T13" r="T14" b="T15"/>
              <a:pathLst>
                <a:path w="14" h="5">
                  <a:moveTo>
                    <a:pt x="14" y="5"/>
                  </a:moveTo>
                  <a:lnTo>
                    <a:pt x="9" y="0"/>
                  </a:lnTo>
                  <a:lnTo>
                    <a:pt x="0" y="5"/>
                  </a:lnTo>
                  <a:lnTo>
                    <a:pt x="14" y="5"/>
                  </a:lnTo>
                  <a:close/>
                </a:path>
              </a:pathLst>
            </a:custGeom>
            <a:solidFill>
              <a:srgbClr val="E1E1E1"/>
            </a:solidFill>
            <a:ln w="3175">
              <a:solidFill>
                <a:srgbClr val="000000"/>
              </a:solidFill>
              <a:round/>
              <a:headEnd/>
              <a:tailEnd/>
            </a:ln>
          </p:spPr>
          <p:txBody>
            <a:bodyPr/>
            <a:lstStyle/>
            <a:p>
              <a:endParaRPr lang="en-US"/>
            </a:p>
          </p:txBody>
        </p:sp>
        <p:sp>
          <p:nvSpPr>
            <p:cNvPr id="42062" name="Freeform 5291"/>
            <p:cNvSpPr>
              <a:spLocks/>
            </p:cNvSpPr>
            <p:nvPr/>
          </p:nvSpPr>
          <p:spPr bwMode="auto">
            <a:xfrm>
              <a:off x="4679" y="2399"/>
              <a:ext cx="12" cy="40"/>
            </a:xfrm>
            <a:custGeom>
              <a:avLst/>
              <a:gdLst>
                <a:gd name="T0" fmla="*/ 310 w 10"/>
                <a:gd name="T1" fmla="*/ 0 h 33"/>
                <a:gd name="T2" fmla="*/ 310 w 10"/>
                <a:gd name="T3" fmla="*/ 396 h 33"/>
                <a:gd name="T4" fmla="*/ 149 w 10"/>
                <a:gd name="T5" fmla="*/ 782 h 33"/>
                <a:gd name="T6" fmla="*/ 0 w 10"/>
                <a:gd name="T7" fmla="*/ 1256 h 33"/>
                <a:gd name="T8" fmla="*/ 149 w 10"/>
                <a:gd name="T9" fmla="*/ 645 h 33"/>
                <a:gd name="T10" fmla="*/ 310 w 10"/>
                <a:gd name="T11" fmla="*/ 0 h 33"/>
                <a:gd name="T12" fmla="*/ 0 60000 65536"/>
                <a:gd name="T13" fmla="*/ 0 60000 65536"/>
                <a:gd name="T14" fmla="*/ 0 60000 65536"/>
                <a:gd name="T15" fmla="*/ 0 60000 65536"/>
                <a:gd name="T16" fmla="*/ 0 60000 65536"/>
                <a:gd name="T17" fmla="*/ 0 60000 65536"/>
                <a:gd name="T18" fmla="*/ 0 w 10"/>
                <a:gd name="T19" fmla="*/ 0 h 33"/>
                <a:gd name="T20" fmla="*/ 10 w 10"/>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0" h="33">
                  <a:moveTo>
                    <a:pt x="10" y="0"/>
                  </a:moveTo>
                  <a:lnTo>
                    <a:pt x="10" y="10"/>
                  </a:lnTo>
                  <a:lnTo>
                    <a:pt x="5" y="21"/>
                  </a:lnTo>
                  <a:lnTo>
                    <a:pt x="0" y="33"/>
                  </a:lnTo>
                  <a:lnTo>
                    <a:pt x="5" y="17"/>
                  </a:lnTo>
                  <a:lnTo>
                    <a:pt x="10" y="0"/>
                  </a:lnTo>
                  <a:close/>
                </a:path>
              </a:pathLst>
            </a:custGeom>
            <a:solidFill>
              <a:srgbClr val="E1E1E1"/>
            </a:solidFill>
            <a:ln w="3175">
              <a:solidFill>
                <a:srgbClr val="000000"/>
              </a:solidFill>
              <a:round/>
              <a:headEnd/>
              <a:tailEnd/>
            </a:ln>
          </p:spPr>
          <p:txBody>
            <a:bodyPr/>
            <a:lstStyle/>
            <a:p>
              <a:endParaRPr lang="en-US"/>
            </a:p>
          </p:txBody>
        </p:sp>
        <p:sp>
          <p:nvSpPr>
            <p:cNvPr id="42063" name="Freeform 5292"/>
            <p:cNvSpPr>
              <a:spLocks/>
            </p:cNvSpPr>
            <p:nvPr/>
          </p:nvSpPr>
          <p:spPr bwMode="auto">
            <a:xfrm>
              <a:off x="4205" y="2197"/>
              <a:ext cx="152" cy="322"/>
            </a:xfrm>
            <a:custGeom>
              <a:avLst/>
              <a:gdLst>
                <a:gd name="T0" fmla="*/ 320 w 137"/>
                <a:gd name="T1" fmla="*/ 10695 h 260"/>
                <a:gd name="T2" fmla="*/ 378 w 137"/>
                <a:gd name="T3" fmla="*/ 9006 h 260"/>
                <a:gd name="T4" fmla="*/ 378 w 137"/>
                <a:gd name="T5" fmla="*/ 7292 h 260"/>
                <a:gd name="T6" fmla="*/ 485 w 137"/>
                <a:gd name="T7" fmla="*/ 7981 h 260"/>
                <a:gd name="T8" fmla="*/ 676 w 137"/>
                <a:gd name="T9" fmla="*/ 8716 h 260"/>
                <a:gd name="T10" fmla="*/ 676 w 137"/>
                <a:gd name="T11" fmla="*/ 8259 h 260"/>
                <a:gd name="T12" fmla="*/ 707 w 137"/>
                <a:gd name="T13" fmla="*/ 6341 h 260"/>
                <a:gd name="T14" fmla="*/ 951 w 137"/>
                <a:gd name="T15" fmla="*/ 6341 h 260"/>
                <a:gd name="T16" fmla="*/ 963 w 137"/>
                <a:gd name="T17" fmla="*/ 4867 h 260"/>
                <a:gd name="T18" fmla="*/ 833 w 137"/>
                <a:gd name="T19" fmla="*/ 2996 h 260"/>
                <a:gd name="T20" fmla="*/ 648 w 137"/>
                <a:gd name="T21" fmla="*/ 2348 h 260"/>
                <a:gd name="T22" fmla="*/ 526 w 137"/>
                <a:gd name="T23" fmla="*/ 2348 h 260"/>
                <a:gd name="T24" fmla="*/ 420 w 137"/>
                <a:gd name="T25" fmla="*/ 1951 h 260"/>
                <a:gd name="T26" fmla="*/ 320 w 137"/>
                <a:gd name="T27" fmla="*/ 806 h 260"/>
                <a:gd name="T28" fmla="*/ 260 w 137"/>
                <a:gd name="T29" fmla="*/ 0 h 260"/>
                <a:gd name="T30" fmla="*/ 170 w 137"/>
                <a:gd name="T31" fmla="*/ 747 h 260"/>
                <a:gd name="T32" fmla="*/ 4 w 137"/>
                <a:gd name="T33" fmla="*/ 1951 h 260"/>
                <a:gd name="T34" fmla="*/ 75 w 137"/>
                <a:gd name="T35" fmla="*/ 2996 h 260"/>
                <a:gd name="T36" fmla="*/ 211 w 137"/>
                <a:gd name="T37" fmla="*/ 4201 h 260"/>
                <a:gd name="T38" fmla="*/ 170 w 137"/>
                <a:gd name="T39" fmla="*/ 5203 h 260"/>
                <a:gd name="T40" fmla="*/ 234 w 137"/>
                <a:gd name="T41" fmla="*/ 6646 h 260"/>
                <a:gd name="T42" fmla="*/ 320 w 137"/>
                <a:gd name="T43" fmla="*/ 8112 h 260"/>
                <a:gd name="T44" fmla="*/ 320 w 137"/>
                <a:gd name="T45" fmla="*/ 9789 h 260"/>
                <a:gd name="T46" fmla="*/ 260 w 137"/>
                <a:gd name="T47" fmla="*/ 10607 h 260"/>
                <a:gd name="T48" fmla="*/ 234 w 137"/>
                <a:gd name="T49" fmla="*/ 12667 h 260"/>
                <a:gd name="T50" fmla="*/ 320 w 137"/>
                <a:gd name="T51" fmla="*/ 13136 h 260"/>
                <a:gd name="T52" fmla="*/ 402 w 137"/>
                <a:gd name="T53" fmla="*/ 13927 h 260"/>
                <a:gd name="T54" fmla="*/ 474 w 137"/>
                <a:gd name="T55" fmla="*/ 14410 h 260"/>
                <a:gd name="T56" fmla="*/ 571 w 137"/>
                <a:gd name="T57" fmla="*/ 15135 h 260"/>
                <a:gd name="T58" fmla="*/ 676 w 137"/>
                <a:gd name="T59" fmla="*/ 14736 h 260"/>
                <a:gd name="T60" fmla="*/ 538 w 137"/>
                <a:gd name="T61" fmla="*/ 13992 h 260"/>
                <a:gd name="T62" fmla="*/ 465 w 137"/>
                <a:gd name="T63" fmla="*/ 12667 h 260"/>
                <a:gd name="T64" fmla="*/ 353 w 137"/>
                <a:gd name="T65" fmla="*/ 11692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260"/>
                <a:gd name="T101" fmla="*/ 137 w 137"/>
                <a:gd name="T102" fmla="*/ 260 h 2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260">
                  <a:moveTo>
                    <a:pt x="49" y="201"/>
                  </a:moveTo>
                  <a:lnTo>
                    <a:pt x="45" y="184"/>
                  </a:lnTo>
                  <a:lnTo>
                    <a:pt x="47" y="170"/>
                  </a:lnTo>
                  <a:lnTo>
                    <a:pt x="52" y="154"/>
                  </a:lnTo>
                  <a:lnTo>
                    <a:pt x="52" y="142"/>
                  </a:lnTo>
                  <a:lnTo>
                    <a:pt x="52" y="125"/>
                  </a:lnTo>
                  <a:lnTo>
                    <a:pt x="68" y="123"/>
                  </a:lnTo>
                  <a:lnTo>
                    <a:pt x="68" y="137"/>
                  </a:lnTo>
                  <a:lnTo>
                    <a:pt x="80" y="137"/>
                  </a:lnTo>
                  <a:lnTo>
                    <a:pt x="94" y="149"/>
                  </a:lnTo>
                  <a:lnTo>
                    <a:pt x="101" y="156"/>
                  </a:lnTo>
                  <a:lnTo>
                    <a:pt x="94" y="142"/>
                  </a:lnTo>
                  <a:lnTo>
                    <a:pt x="90" y="128"/>
                  </a:lnTo>
                  <a:lnTo>
                    <a:pt x="99" y="109"/>
                  </a:lnTo>
                  <a:lnTo>
                    <a:pt x="116" y="109"/>
                  </a:lnTo>
                  <a:lnTo>
                    <a:pt x="132" y="109"/>
                  </a:lnTo>
                  <a:lnTo>
                    <a:pt x="137" y="99"/>
                  </a:lnTo>
                  <a:lnTo>
                    <a:pt x="134" y="83"/>
                  </a:lnTo>
                  <a:lnTo>
                    <a:pt x="118" y="64"/>
                  </a:lnTo>
                  <a:lnTo>
                    <a:pt x="116" y="52"/>
                  </a:lnTo>
                  <a:lnTo>
                    <a:pt x="99" y="35"/>
                  </a:lnTo>
                  <a:lnTo>
                    <a:pt x="90" y="40"/>
                  </a:lnTo>
                  <a:lnTo>
                    <a:pt x="82" y="43"/>
                  </a:lnTo>
                  <a:lnTo>
                    <a:pt x="73" y="40"/>
                  </a:lnTo>
                  <a:lnTo>
                    <a:pt x="59" y="52"/>
                  </a:lnTo>
                  <a:lnTo>
                    <a:pt x="59" y="33"/>
                  </a:lnTo>
                  <a:lnTo>
                    <a:pt x="56" y="14"/>
                  </a:lnTo>
                  <a:lnTo>
                    <a:pt x="45" y="14"/>
                  </a:lnTo>
                  <a:lnTo>
                    <a:pt x="45" y="5"/>
                  </a:lnTo>
                  <a:lnTo>
                    <a:pt x="37" y="0"/>
                  </a:lnTo>
                  <a:lnTo>
                    <a:pt x="28" y="2"/>
                  </a:lnTo>
                  <a:lnTo>
                    <a:pt x="23" y="12"/>
                  </a:lnTo>
                  <a:lnTo>
                    <a:pt x="9" y="14"/>
                  </a:lnTo>
                  <a:lnTo>
                    <a:pt x="4" y="33"/>
                  </a:lnTo>
                  <a:lnTo>
                    <a:pt x="0" y="33"/>
                  </a:lnTo>
                  <a:lnTo>
                    <a:pt x="11" y="52"/>
                  </a:lnTo>
                  <a:lnTo>
                    <a:pt x="26" y="71"/>
                  </a:lnTo>
                  <a:lnTo>
                    <a:pt x="30" y="73"/>
                  </a:lnTo>
                  <a:lnTo>
                    <a:pt x="26" y="83"/>
                  </a:lnTo>
                  <a:lnTo>
                    <a:pt x="23" y="90"/>
                  </a:lnTo>
                  <a:lnTo>
                    <a:pt x="23" y="102"/>
                  </a:lnTo>
                  <a:lnTo>
                    <a:pt x="33" y="114"/>
                  </a:lnTo>
                  <a:lnTo>
                    <a:pt x="40" y="123"/>
                  </a:lnTo>
                  <a:lnTo>
                    <a:pt x="45" y="140"/>
                  </a:lnTo>
                  <a:lnTo>
                    <a:pt x="49" y="156"/>
                  </a:lnTo>
                  <a:lnTo>
                    <a:pt x="45" y="168"/>
                  </a:lnTo>
                  <a:lnTo>
                    <a:pt x="37" y="180"/>
                  </a:lnTo>
                  <a:lnTo>
                    <a:pt x="37" y="182"/>
                  </a:lnTo>
                  <a:lnTo>
                    <a:pt x="35" y="201"/>
                  </a:lnTo>
                  <a:lnTo>
                    <a:pt x="33" y="218"/>
                  </a:lnTo>
                  <a:lnTo>
                    <a:pt x="35" y="215"/>
                  </a:lnTo>
                  <a:lnTo>
                    <a:pt x="45" y="225"/>
                  </a:lnTo>
                  <a:lnTo>
                    <a:pt x="52" y="234"/>
                  </a:lnTo>
                  <a:lnTo>
                    <a:pt x="56" y="239"/>
                  </a:lnTo>
                  <a:lnTo>
                    <a:pt x="64" y="251"/>
                  </a:lnTo>
                  <a:lnTo>
                    <a:pt x="66" y="248"/>
                  </a:lnTo>
                  <a:lnTo>
                    <a:pt x="78" y="253"/>
                  </a:lnTo>
                  <a:lnTo>
                    <a:pt x="78" y="260"/>
                  </a:lnTo>
                  <a:lnTo>
                    <a:pt x="90" y="260"/>
                  </a:lnTo>
                  <a:lnTo>
                    <a:pt x="94" y="253"/>
                  </a:lnTo>
                  <a:lnTo>
                    <a:pt x="87" y="241"/>
                  </a:lnTo>
                  <a:lnTo>
                    <a:pt x="75" y="241"/>
                  </a:lnTo>
                  <a:lnTo>
                    <a:pt x="68" y="229"/>
                  </a:lnTo>
                  <a:lnTo>
                    <a:pt x="64" y="218"/>
                  </a:lnTo>
                  <a:lnTo>
                    <a:pt x="56" y="201"/>
                  </a:lnTo>
                  <a:lnTo>
                    <a:pt x="49" y="201"/>
                  </a:lnTo>
                  <a:close/>
                </a:path>
              </a:pathLst>
            </a:custGeom>
            <a:solidFill>
              <a:srgbClr val="E1E1E1"/>
            </a:solidFill>
            <a:ln w="3175">
              <a:solidFill>
                <a:srgbClr val="000000"/>
              </a:solidFill>
              <a:round/>
              <a:headEnd/>
              <a:tailEnd/>
            </a:ln>
          </p:spPr>
          <p:txBody>
            <a:bodyPr/>
            <a:lstStyle/>
            <a:p>
              <a:endParaRPr lang="en-US"/>
            </a:p>
          </p:txBody>
        </p:sp>
        <p:sp>
          <p:nvSpPr>
            <p:cNvPr id="42064" name="Freeform 5293"/>
            <p:cNvSpPr>
              <a:spLocks/>
            </p:cNvSpPr>
            <p:nvPr/>
          </p:nvSpPr>
          <p:spPr bwMode="auto">
            <a:xfrm>
              <a:off x="4275" y="2133"/>
              <a:ext cx="154" cy="322"/>
            </a:xfrm>
            <a:custGeom>
              <a:avLst/>
              <a:gdLst>
                <a:gd name="T0" fmla="*/ 387 w 137"/>
                <a:gd name="T1" fmla="*/ 2908 h 260"/>
                <a:gd name="T2" fmla="*/ 242 w 137"/>
                <a:gd name="T3" fmla="*/ 2591 h 260"/>
                <a:gd name="T4" fmla="*/ 99 w 137"/>
                <a:gd name="T5" fmla="*/ 1641 h 260"/>
                <a:gd name="T6" fmla="*/ 4 w 137"/>
                <a:gd name="T7" fmla="*/ 747 h 260"/>
                <a:gd name="T8" fmla="*/ 142 w 137"/>
                <a:gd name="T9" fmla="*/ 747 h 260"/>
                <a:gd name="T10" fmla="*/ 242 w 137"/>
                <a:gd name="T11" fmla="*/ 747 h 260"/>
                <a:gd name="T12" fmla="*/ 306 w 137"/>
                <a:gd name="T13" fmla="*/ 747 h 260"/>
                <a:gd name="T14" fmla="*/ 459 w 137"/>
                <a:gd name="T15" fmla="*/ 2 h 260"/>
                <a:gd name="T16" fmla="*/ 652 w 137"/>
                <a:gd name="T17" fmla="*/ 1236 h 260"/>
                <a:gd name="T18" fmla="*/ 845 w 137"/>
                <a:gd name="T19" fmla="*/ 1951 h 260"/>
                <a:gd name="T20" fmla="*/ 695 w 137"/>
                <a:gd name="T21" fmla="*/ 2517 h 260"/>
                <a:gd name="T22" fmla="*/ 652 w 137"/>
                <a:gd name="T23" fmla="*/ 3392 h 260"/>
                <a:gd name="T24" fmla="*/ 695 w 137"/>
                <a:gd name="T25" fmla="*/ 5366 h 260"/>
                <a:gd name="T26" fmla="*/ 824 w 137"/>
                <a:gd name="T27" fmla="*/ 6341 h 260"/>
                <a:gd name="T28" fmla="*/ 1029 w 137"/>
                <a:gd name="T29" fmla="*/ 7550 h 260"/>
                <a:gd name="T30" fmla="*/ 1201 w 137"/>
                <a:gd name="T31" fmla="*/ 9655 h 260"/>
                <a:gd name="T32" fmla="*/ 1256 w 137"/>
                <a:gd name="T33" fmla="*/ 11415 h 260"/>
                <a:gd name="T34" fmla="*/ 1247 w 137"/>
                <a:gd name="T35" fmla="*/ 12221 h 260"/>
                <a:gd name="T36" fmla="*/ 1029 w 137"/>
                <a:gd name="T37" fmla="*/ 13368 h 260"/>
                <a:gd name="T38" fmla="*/ 939 w 137"/>
                <a:gd name="T39" fmla="*/ 13479 h 260"/>
                <a:gd name="T40" fmla="*/ 915 w 137"/>
                <a:gd name="T41" fmla="*/ 13927 h 260"/>
                <a:gd name="T42" fmla="*/ 845 w 137"/>
                <a:gd name="T43" fmla="*/ 14341 h 260"/>
                <a:gd name="T44" fmla="*/ 669 w 137"/>
                <a:gd name="T45" fmla="*/ 15135 h 260"/>
                <a:gd name="T46" fmla="*/ 588 w 137"/>
                <a:gd name="T47" fmla="*/ 13368 h 260"/>
                <a:gd name="T48" fmla="*/ 724 w 137"/>
                <a:gd name="T49" fmla="*/ 12947 h 260"/>
                <a:gd name="T50" fmla="*/ 783 w 137"/>
                <a:gd name="T51" fmla="*/ 12221 h 260"/>
                <a:gd name="T52" fmla="*/ 987 w 137"/>
                <a:gd name="T53" fmla="*/ 11580 h 260"/>
                <a:gd name="T54" fmla="*/ 987 w 137"/>
                <a:gd name="T55" fmla="*/ 9884 h 260"/>
                <a:gd name="T56" fmla="*/ 939 w 137"/>
                <a:gd name="T57" fmla="*/ 8098 h 260"/>
                <a:gd name="T58" fmla="*/ 915 w 137"/>
                <a:gd name="T59" fmla="*/ 7550 h 260"/>
                <a:gd name="T60" fmla="*/ 724 w 137"/>
                <a:gd name="T61" fmla="*/ 6155 h 260"/>
                <a:gd name="T62" fmla="*/ 549 w 137"/>
                <a:gd name="T63" fmla="*/ 4867 h 260"/>
                <a:gd name="T64" fmla="*/ 370 w 137"/>
                <a:gd name="T65" fmla="*/ 3710 h 260"/>
                <a:gd name="T66" fmla="*/ 435 w 137"/>
                <a:gd name="T67" fmla="*/ 3338 h 2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7"/>
                <a:gd name="T103" fmla="*/ 0 h 260"/>
                <a:gd name="T104" fmla="*/ 137 w 137"/>
                <a:gd name="T105" fmla="*/ 260 h 2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7" h="260">
                  <a:moveTo>
                    <a:pt x="47" y="57"/>
                  </a:moveTo>
                  <a:lnTo>
                    <a:pt x="42" y="50"/>
                  </a:lnTo>
                  <a:lnTo>
                    <a:pt x="35" y="43"/>
                  </a:lnTo>
                  <a:lnTo>
                    <a:pt x="26" y="45"/>
                  </a:lnTo>
                  <a:lnTo>
                    <a:pt x="16" y="35"/>
                  </a:lnTo>
                  <a:lnTo>
                    <a:pt x="11" y="28"/>
                  </a:lnTo>
                  <a:lnTo>
                    <a:pt x="0" y="17"/>
                  </a:lnTo>
                  <a:lnTo>
                    <a:pt x="4" y="12"/>
                  </a:lnTo>
                  <a:lnTo>
                    <a:pt x="11" y="14"/>
                  </a:lnTo>
                  <a:lnTo>
                    <a:pt x="16" y="12"/>
                  </a:lnTo>
                  <a:lnTo>
                    <a:pt x="21" y="12"/>
                  </a:lnTo>
                  <a:lnTo>
                    <a:pt x="26" y="12"/>
                  </a:lnTo>
                  <a:lnTo>
                    <a:pt x="28" y="12"/>
                  </a:lnTo>
                  <a:lnTo>
                    <a:pt x="33" y="12"/>
                  </a:lnTo>
                  <a:lnTo>
                    <a:pt x="42" y="0"/>
                  </a:lnTo>
                  <a:lnTo>
                    <a:pt x="49" y="2"/>
                  </a:lnTo>
                  <a:lnTo>
                    <a:pt x="68" y="9"/>
                  </a:lnTo>
                  <a:lnTo>
                    <a:pt x="70" y="21"/>
                  </a:lnTo>
                  <a:lnTo>
                    <a:pt x="78" y="26"/>
                  </a:lnTo>
                  <a:lnTo>
                    <a:pt x="92" y="33"/>
                  </a:lnTo>
                  <a:lnTo>
                    <a:pt x="85" y="38"/>
                  </a:lnTo>
                  <a:lnTo>
                    <a:pt x="75" y="43"/>
                  </a:lnTo>
                  <a:lnTo>
                    <a:pt x="75" y="45"/>
                  </a:lnTo>
                  <a:lnTo>
                    <a:pt x="70" y="59"/>
                  </a:lnTo>
                  <a:lnTo>
                    <a:pt x="63" y="76"/>
                  </a:lnTo>
                  <a:lnTo>
                    <a:pt x="75" y="92"/>
                  </a:lnTo>
                  <a:lnTo>
                    <a:pt x="78" y="99"/>
                  </a:lnTo>
                  <a:lnTo>
                    <a:pt x="89" y="109"/>
                  </a:lnTo>
                  <a:lnTo>
                    <a:pt x="99" y="118"/>
                  </a:lnTo>
                  <a:lnTo>
                    <a:pt x="111" y="130"/>
                  </a:lnTo>
                  <a:lnTo>
                    <a:pt x="123" y="142"/>
                  </a:lnTo>
                  <a:lnTo>
                    <a:pt x="130" y="166"/>
                  </a:lnTo>
                  <a:lnTo>
                    <a:pt x="137" y="189"/>
                  </a:lnTo>
                  <a:lnTo>
                    <a:pt x="137" y="196"/>
                  </a:lnTo>
                  <a:lnTo>
                    <a:pt x="137" y="201"/>
                  </a:lnTo>
                  <a:lnTo>
                    <a:pt x="134" y="210"/>
                  </a:lnTo>
                  <a:lnTo>
                    <a:pt x="123" y="220"/>
                  </a:lnTo>
                  <a:lnTo>
                    <a:pt x="111" y="229"/>
                  </a:lnTo>
                  <a:lnTo>
                    <a:pt x="101" y="227"/>
                  </a:lnTo>
                  <a:lnTo>
                    <a:pt x="101" y="232"/>
                  </a:lnTo>
                  <a:lnTo>
                    <a:pt x="101" y="236"/>
                  </a:lnTo>
                  <a:lnTo>
                    <a:pt x="99" y="239"/>
                  </a:lnTo>
                  <a:lnTo>
                    <a:pt x="99" y="246"/>
                  </a:lnTo>
                  <a:lnTo>
                    <a:pt x="92" y="246"/>
                  </a:lnTo>
                  <a:lnTo>
                    <a:pt x="80" y="258"/>
                  </a:lnTo>
                  <a:lnTo>
                    <a:pt x="73" y="260"/>
                  </a:lnTo>
                  <a:lnTo>
                    <a:pt x="75" y="239"/>
                  </a:lnTo>
                  <a:lnTo>
                    <a:pt x="63" y="229"/>
                  </a:lnTo>
                  <a:lnTo>
                    <a:pt x="73" y="225"/>
                  </a:lnTo>
                  <a:lnTo>
                    <a:pt x="78" y="222"/>
                  </a:lnTo>
                  <a:lnTo>
                    <a:pt x="89" y="225"/>
                  </a:lnTo>
                  <a:lnTo>
                    <a:pt x="85" y="210"/>
                  </a:lnTo>
                  <a:lnTo>
                    <a:pt x="92" y="206"/>
                  </a:lnTo>
                  <a:lnTo>
                    <a:pt x="106" y="199"/>
                  </a:lnTo>
                  <a:lnTo>
                    <a:pt x="106" y="184"/>
                  </a:lnTo>
                  <a:lnTo>
                    <a:pt x="106" y="170"/>
                  </a:lnTo>
                  <a:lnTo>
                    <a:pt x="104" y="154"/>
                  </a:lnTo>
                  <a:lnTo>
                    <a:pt x="101" y="139"/>
                  </a:lnTo>
                  <a:lnTo>
                    <a:pt x="99" y="135"/>
                  </a:lnTo>
                  <a:lnTo>
                    <a:pt x="99" y="130"/>
                  </a:lnTo>
                  <a:lnTo>
                    <a:pt x="85" y="118"/>
                  </a:lnTo>
                  <a:lnTo>
                    <a:pt x="78" y="106"/>
                  </a:lnTo>
                  <a:lnTo>
                    <a:pt x="66" y="95"/>
                  </a:lnTo>
                  <a:lnTo>
                    <a:pt x="59" y="83"/>
                  </a:lnTo>
                  <a:lnTo>
                    <a:pt x="37" y="69"/>
                  </a:lnTo>
                  <a:lnTo>
                    <a:pt x="40" y="64"/>
                  </a:lnTo>
                  <a:lnTo>
                    <a:pt x="49" y="61"/>
                  </a:lnTo>
                  <a:lnTo>
                    <a:pt x="47" y="57"/>
                  </a:lnTo>
                  <a:close/>
                </a:path>
              </a:pathLst>
            </a:custGeom>
            <a:solidFill>
              <a:srgbClr val="E1E1E1"/>
            </a:solidFill>
            <a:ln w="3175">
              <a:solidFill>
                <a:srgbClr val="000000"/>
              </a:solidFill>
              <a:round/>
              <a:headEnd/>
              <a:tailEnd/>
            </a:ln>
          </p:spPr>
          <p:txBody>
            <a:bodyPr/>
            <a:lstStyle/>
            <a:p>
              <a:endParaRPr lang="en-US"/>
            </a:p>
          </p:txBody>
        </p:sp>
        <p:sp>
          <p:nvSpPr>
            <p:cNvPr id="42065" name="Freeform 5294"/>
            <p:cNvSpPr>
              <a:spLocks/>
            </p:cNvSpPr>
            <p:nvPr/>
          </p:nvSpPr>
          <p:spPr bwMode="auto">
            <a:xfrm>
              <a:off x="3388" y="2071"/>
              <a:ext cx="10" cy="31"/>
            </a:xfrm>
            <a:custGeom>
              <a:avLst/>
              <a:gdLst>
                <a:gd name="T0" fmla="*/ 51 w 9"/>
                <a:gd name="T1" fmla="*/ 727 h 26"/>
                <a:gd name="T2" fmla="*/ 4 w 9"/>
                <a:gd name="T3" fmla="*/ 727 h 26"/>
                <a:gd name="T4" fmla="*/ 0 w 9"/>
                <a:gd name="T5" fmla="*/ 715 h 26"/>
                <a:gd name="T6" fmla="*/ 0 w 9"/>
                <a:gd name="T7" fmla="*/ 209 h 26"/>
                <a:gd name="T8" fmla="*/ 4 w 9"/>
                <a:gd name="T9" fmla="*/ 0 h 26"/>
                <a:gd name="T10" fmla="*/ 63 w 9"/>
                <a:gd name="T11" fmla="*/ 423 h 26"/>
                <a:gd name="T12" fmla="*/ 51 w 9"/>
                <a:gd name="T13" fmla="*/ 727 h 26"/>
                <a:gd name="T14" fmla="*/ 0 60000 65536"/>
                <a:gd name="T15" fmla="*/ 0 60000 65536"/>
                <a:gd name="T16" fmla="*/ 0 60000 65536"/>
                <a:gd name="T17" fmla="*/ 0 60000 65536"/>
                <a:gd name="T18" fmla="*/ 0 60000 65536"/>
                <a:gd name="T19" fmla="*/ 0 60000 65536"/>
                <a:gd name="T20" fmla="*/ 0 60000 65536"/>
                <a:gd name="T21" fmla="*/ 0 w 9"/>
                <a:gd name="T22" fmla="*/ 0 h 26"/>
                <a:gd name="T23" fmla="*/ 9 w 9"/>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6">
                  <a:moveTo>
                    <a:pt x="7" y="26"/>
                  </a:moveTo>
                  <a:lnTo>
                    <a:pt x="4" y="26"/>
                  </a:lnTo>
                  <a:lnTo>
                    <a:pt x="0" y="24"/>
                  </a:lnTo>
                  <a:lnTo>
                    <a:pt x="0" y="7"/>
                  </a:lnTo>
                  <a:lnTo>
                    <a:pt x="4" y="0"/>
                  </a:lnTo>
                  <a:lnTo>
                    <a:pt x="9" y="15"/>
                  </a:lnTo>
                  <a:lnTo>
                    <a:pt x="7" y="26"/>
                  </a:lnTo>
                  <a:close/>
                </a:path>
              </a:pathLst>
            </a:custGeom>
            <a:solidFill>
              <a:srgbClr val="E1E1E1"/>
            </a:solidFill>
            <a:ln w="3175">
              <a:solidFill>
                <a:srgbClr val="000000"/>
              </a:solidFill>
              <a:round/>
              <a:headEnd/>
              <a:tailEnd/>
            </a:ln>
          </p:spPr>
          <p:txBody>
            <a:bodyPr/>
            <a:lstStyle/>
            <a:p>
              <a:endParaRPr lang="en-US"/>
            </a:p>
          </p:txBody>
        </p:sp>
        <p:sp>
          <p:nvSpPr>
            <p:cNvPr id="42066" name="Freeform 5295"/>
            <p:cNvSpPr>
              <a:spLocks/>
            </p:cNvSpPr>
            <p:nvPr/>
          </p:nvSpPr>
          <p:spPr bwMode="auto">
            <a:xfrm>
              <a:off x="3237" y="1772"/>
              <a:ext cx="356" cy="320"/>
            </a:xfrm>
            <a:custGeom>
              <a:avLst/>
              <a:gdLst>
                <a:gd name="T0" fmla="*/ 283 w 319"/>
                <a:gd name="T1" fmla="*/ 6223 h 258"/>
                <a:gd name="T2" fmla="*/ 299 w 319"/>
                <a:gd name="T3" fmla="*/ 4666 h 258"/>
                <a:gd name="T4" fmla="*/ 228 w 319"/>
                <a:gd name="T5" fmla="*/ 3814 h 258"/>
                <a:gd name="T6" fmla="*/ 45 w 319"/>
                <a:gd name="T7" fmla="*/ 1803 h 258"/>
                <a:gd name="T8" fmla="*/ 0 w 319"/>
                <a:gd name="T9" fmla="*/ 283 h 258"/>
                <a:gd name="T10" fmla="*/ 56 w 319"/>
                <a:gd name="T11" fmla="*/ 0 h 258"/>
                <a:gd name="T12" fmla="*/ 205 w 319"/>
                <a:gd name="T13" fmla="*/ 831 h 258"/>
                <a:gd name="T14" fmla="*/ 439 w 319"/>
                <a:gd name="T15" fmla="*/ 0 h 258"/>
                <a:gd name="T16" fmla="*/ 458 w 319"/>
                <a:gd name="T17" fmla="*/ 755 h 258"/>
                <a:gd name="T18" fmla="*/ 631 w 319"/>
                <a:gd name="T19" fmla="*/ 2236 h 258"/>
                <a:gd name="T20" fmla="*/ 884 w 319"/>
                <a:gd name="T21" fmla="*/ 3026 h 258"/>
                <a:gd name="T22" fmla="*/ 1106 w 319"/>
                <a:gd name="T23" fmla="*/ 3075 h 258"/>
                <a:gd name="T24" fmla="*/ 1190 w 319"/>
                <a:gd name="T25" fmla="*/ 2874 h 258"/>
                <a:gd name="T26" fmla="*/ 1244 w 319"/>
                <a:gd name="T27" fmla="*/ 2440 h 258"/>
                <a:gd name="T28" fmla="*/ 1446 w 319"/>
                <a:gd name="T29" fmla="*/ 1769 h 258"/>
                <a:gd name="T30" fmla="*/ 1736 w 319"/>
                <a:gd name="T31" fmla="*/ 2194 h 258"/>
                <a:gd name="T32" fmla="*/ 1965 w 319"/>
                <a:gd name="T33" fmla="*/ 3075 h 258"/>
                <a:gd name="T34" fmla="*/ 2113 w 319"/>
                <a:gd name="T35" fmla="*/ 4226 h 258"/>
                <a:gd name="T36" fmla="*/ 2095 w 319"/>
                <a:gd name="T37" fmla="*/ 5671 h 258"/>
                <a:gd name="T38" fmla="*/ 2130 w 319"/>
                <a:gd name="T39" fmla="*/ 6502 h 258"/>
                <a:gd name="T40" fmla="*/ 2154 w 319"/>
                <a:gd name="T41" fmla="*/ 7483 h 258"/>
                <a:gd name="T42" fmla="*/ 2286 w 319"/>
                <a:gd name="T43" fmla="*/ 8758 h 258"/>
                <a:gd name="T44" fmla="*/ 2229 w 319"/>
                <a:gd name="T45" fmla="*/ 10407 h 258"/>
                <a:gd name="T46" fmla="*/ 2404 w 319"/>
                <a:gd name="T47" fmla="*/ 11908 h 258"/>
                <a:gd name="T48" fmla="*/ 2523 w 319"/>
                <a:gd name="T49" fmla="*/ 13166 h 258"/>
                <a:gd name="T50" fmla="*/ 2565 w 319"/>
                <a:gd name="T51" fmla="*/ 13887 h 258"/>
                <a:gd name="T52" fmla="*/ 2412 w 319"/>
                <a:gd name="T53" fmla="*/ 14621 h 258"/>
                <a:gd name="T54" fmla="*/ 2286 w 319"/>
                <a:gd name="T55" fmla="*/ 15345 h 258"/>
                <a:gd name="T56" fmla="*/ 1997 w 319"/>
                <a:gd name="T57" fmla="*/ 14850 h 258"/>
                <a:gd name="T58" fmla="*/ 1828 w 319"/>
                <a:gd name="T59" fmla="*/ 14013 h 258"/>
                <a:gd name="T60" fmla="*/ 1675 w 319"/>
                <a:gd name="T61" fmla="*/ 13730 h 258"/>
                <a:gd name="T62" fmla="*/ 1372 w 319"/>
                <a:gd name="T63" fmla="*/ 13607 h 258"/>
                <a:gd name="T64" fmla="*/ 1161 w 319"/>
                <a:gd name="T65" fmla="*/ 12639 h 258"/>
                <a:gd name="T66" fmla="*/ 991 w 319"/>
                <a:gd name="T67" fmla="*/ 11196 h 258"/>
                <a:gd name="T68" fmla="*/ 835 w 319"/>
                <a:gd name="T69" fmla="*/ 10190 h 258"/>
                <a:gd name="T70" fmla="*/ 786 w 319"/>
                <a:gd name="T71" fmla="*/ 9771 h 258"/>
                <a:gd name="T72" fmla="*/ 720 w 319"/>
                <a:gd name="T73" fmla="*/ 10407 h 258"/>
                <a:gd name="T74" fmla="*/ 631 w 319"/>
                <a:gd name="T75" fmla="*/ 9244 h 258"/>
                <a:gd name="T76" fmla="*/ 578 w 319"/>
                <a:gd name="T77" fmla="*/ 8399 h 258"/>
                <a:gd name="T78" fmla="*/ 458 w 319"/>
                <a:gd name="T79" fmla="*/ 7390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9"/>
                <a:gd name="T121" fmla="*/ 0 h 258"/>
                <a:gd name="T122" fmla="*/ 319 w 319"/>
                <a:gd name="T123" fmla="*/ 258 h 2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9" h="258">
                  <a:moveTo>
                    <a:pt x="42" y="116"/>
                  </a:moveTo>
                  <a:lnTo>
                    <a:pt x="35" y="104"/>
                  </a:lnTo>
                  <a:lnTo>
                    <a:pt x="35" y="95"/>
                  </a:lnTo>
                  <a:lnTo>
                    <a:pt x="38" y="78"/>
                  </a:lnTo>
                  <a:lnTo>
                    <a:pt x="38" y="71"/>
                  </a:lnTo>
                  <a:lnTo>
                    <a:pt x="28" y="64"/>
                  </a:lnTo>
                  <a:lnTo>
                    <a:pt x="14" y="43"/>
                  </a:lnTo>
                  <a:lnTo>
                    <a:pt x="5" y="31"/>
                  </a:lnTo>
                  <a:lnTo>
                    <a:pt x="0" y="14"/>
                  </a:lnTo>
                  <a:lnTo>
                    <a:pt x="0" y="5"/>
                  </a:lnTo>
                  <a:lnTo>
                    <a:pt x="7" y="0"/>
                  </a:lnTo>
                  <a:lnTo>
                    <a:pt x="9" y="5"/>
                  </a:lnTo>
                  <a:lnTo>
                    <a:pt x="26" y="14"/>
                  </a:lnTo>
                  <a:lnTo>
                    <a:pt x="38" y="7"/>
                  </a:lnTo>
                  <a:lnTo>
                    <a:pt x="54" y="0"/>
                  </a:lnTo>
                  <a:lnTo>
                    <a:pt x="59" y="7"/>
                  </a:lnTo>
                  <a:lnTo>
                    <a:pt x="57" y="12"/>
                  </a:lnTo>
                  <a:lnTo>
                    <a:pt x="71" y="22"/>
                  </a:lnTo>
                  <a:lnTo>
                    <a:pt x="78" y="38"/>
                  </a:lnTo>
                  <a:lnTo>
                    <a:pt x="94" y="43"/>
                  </a:lnTo>
                  <a:lnTo>
                    <a:pt x="109" y="50"/>
                  </a:lnTo>
                  <a:lnTo>
                    <a:pt x="123" y="55"/>
                  </a:lnTo>
                  <a:lnTo>
                    <a:pt x="137" y="52"/>
                  </a:lnTo>
                  <a:lnTo>
                    <a:pt x="147" y="50"/>
                  </a:lnTo>
                  <a:lnTo>
                    <a:pt x="149" y="48"/>
                  </a:lnTo>
                  <a:lnTo>
                    <a:pt x="147" y="40"/>
                  </a:lnTo>
                  <a:lnTo>
                    <a:pt x="154" y="40"/>
                  </a:lnTo>
                  <a:lnTo>
                    <a:pt x="163" y="31"/>
                  </a:lnTo>
                  <a:lnTo>
                    <a:pt x="180" y="29"/>
                  </a:lnTo>
                  <a:lnTo>
                    <a:pt x="194" y="26"/>
                  </a:lnTo>
                  <a:lnTo>
                    <a:pt x="217" y="36"/>
                  </a:lnTo>
                  <a:lnTo>
                    <a:pt x="232" y="43"/>
                  </a:lnTo>
                  <a:lnTo>
                    <a:pt x="244" y="52"/>
                  </a:lnTo>
                  <a:lnTo>
                    <a:pt x="258" y="52"/>
                  </a:lnTo>
                  <a:lnTo>
                    <a:pt x="262" y="71"/>
                  </a:lnTo>
                  <a:lnTo>
                    <a:pt x="260" y="92"/>
                  </a:lnTo>
                  <a:lnTo>
                    <a:pt x="260" y="95"/>
                  </a:lnTo>
                  <a:lnTo>
                    <a:pt x="260" y="104"/>
                  </a:lnTo>
                  <a:lnTo>
                    <a:pt x="265" y="109"/>
                  </a:lnTo>
                  <a:lnTo>
                    <a:pt x="262" y="111"/>
                  </a:lnTo>
                  <a:lnTo>
                    <a:pt x="267" y="126"/>
                  </a:lnTo>
                  <a:lnTo>
                    <a:pt x="270" y="142"/>
                  </a:lnTo>
                  <a:lnTo>
                    <a:pt x="284" y="147"/>
                  </a:lnTo>
                  <a:lnTo>
                    <a:pt x="286" y="154"/>
                  </a:lnTo>
                  <a:lnTo>
                    <a:pt x="277" y="173"/>
                  </a:lnTo>
                  <a:lnTo>
                    <a:pt x="286" y="185"/>
                  </a:lnTo>
                  <a:lnTo>
                    <a:pt x="298" y="199"/>
                  </a:lnTo>
                  <a:lnTo>
                    <a:pt x="310" y="204"/>
                  </a:lnTo>
                  <a:lnTo>
                    <a:pt x="314" y="220"/>
                  </a:lnTo>
                  <a:lnTo>
                    <a:pt x="319" y="225"/>
                  </a:lnTo>
                  <a:lnTo>
                    <a:pt x="319" y="232"/>
                  </a:lnTo>
                  <a:lnTo>
                    <a:pt x="307" y="237"/>
                  </a:lnTo>
                  <a:lnTo>
                    <a:pt x="300" y="244"/>
                  </a:lnTo>
                  <a:lnTo>
                    <a:pt x="298" y="258"/>
                  </a:lnTo>
                  <a:lnTo>
                    <a:pt x="284" y="256"/>
                  </a:lnTo>
                  <a:lnTo>
                    <a:pt x="267" y="253"/>
                  </a:lnTo>
                  <a:lnTo>
                    <a:pt x="248" y="248"/>
                  </a:lnTo>
                  <a:lnTo>
                    <a:pt x="232" y="248"/>
                  </a:lnTo>
                  <a:lnTo>
                    <a:pt x="227" y="234"/>
                  </a:lnTo>
                  <a:lnTo>
                    <a:pt x="220" y="222"/>
                  </a:lnTo>
                  <a:lnTo>
                    <a:pt x="208" y="230"/>
                  </a:lnTo>
                  <a:lnTo>
                    <a:pt x="194" y="232"/>
                  </a:lnTo>
                  <a:lnTo>
                    <a:pt x="170" y="227"/>
                  </a:lnTo>
                  <a:lnTo>
                    <a:pt x="156" y="218"/>
                  </a:lnTo>
                  <a:lnTo>
                    <a:pt x="144" y="211"/>
                  </a:lnTo>
                  <a:lnTo>
                    <a:pt x="130" y="199"/>
                  </a:lnTo>
                  <a:lnTo>
                    <a:pt x="123" y="187"/>
                  </a:lnTo>
                  <a:lnTo>
                    <a:pt x="109" y="168"/>
                  </a:lnTo>
                  <a:lnTo>
                    <a:pt x="104" y="170"/>
                  </a:lnTo>
                  <a:lnTo>
                    <a:pt x="97" y="166"/>
                  </a:lnTo>
                  <a:lnTo>
                    <a:pt x="97" y="163"/>
                  </a:lnTo>
                  <a:lnTo>
                    <a:pt x="92" y="170"/>
                  </a:lnTo>
                  <a:lnTo>
                    <a:pt x="90" y="173"/>
                  </a:lnTo>
                  <a:lnTo>
                    <a:pt x="85" y="166"/>
                  </a:lnTo>
                  <a:lnTo>
                    <a:pt x="78" y="154"/>
                  </a:lnTo>
                  <a:lnTo>
                    <a:pt x="73" y="154"/>
                  </a:lnTo>
                  <a:lnTo>
                    <a:pt x="73" y="140"/>
                  </a:lnTo>
                  <a:lnTo>
                    <a:pt x="68" y="133"/>
                  </a:lnTo>
                  <a:lnTo>
                    <a:pt x="57" y="123"/>
                  </a:lnTo>
                  <a:lnTo>
                    <a:pt x="42" y="116"/>
                  </a:lnTo>
                  <a:close/>
                </a:path>
              </a:pathLst>
            </a:custGeom>
            <a:solidFill>
              <a:srgbClr val="E1E1E1"/>
            </a:solidFill>
            <a:ln w="3175">
              <a:solidFill>
                <a:srgbClr val="000000"/>
              </a:solidFill>
              <a:round/>
              <a:headEnd/>
              <a:tailEnd/>
            </a:ln>
          </p:spPr>
          <p:txBody>
            <a:bodyPr/>
            <a:lstStyle/>
            <a:p>
              <a:endParaRPr lang="en-US"/>
            </a:p>
          </p:txBody>
        </p:sp>
        <p:sp>
          <p:nvSpPr>
            <p:cNvPr id="42067" name="Freeform 5296"/>
            <p:cNvSpPr>
              <a:spLocks/>
            </p:cNvSpPr>
            <p:nvPr/>
          </p:nvSpPr>
          <p:spPr bwMode="auto">
            <a:xfrm>
              <a:off x="3165" y="1825"/>
              <a:ext cx="173" cy="181"/>
            </a:xfrm>
            <a:custGeom>
              <a:avLst/>
              <a:gdLst>
                <a:gd name="T0" fmla="*/ 899 w 154"/>
                <a:gd name="T1" fmla="*/ 3637 h 146"/>
                <a:gd name="T2" fmla="*/ 899 w 154"/>
                <a:gd name="T3" fmla="*/ 3044 h 146"/>
                <a:gd name="T4" fmla="*/ 931 w 154"/>
                <a:gd name="T5" fmla="*/ 2049 h 146"/>
                <a:gd name="T6" fmla="*/ 931 w 154"/>
                <a:gd name="T7" fmla="*/ 1653 h 146"/>
                <a:gd name="T8" fmla="*/ 838 w 154"/>
                <a:gd name="T9" fmla="*/ 1255 h 146"/>
                <a:gd name="T10" fmla="*/ 712 w 154"/>
                <a:gd name="T11" fmla="*/ 0 h 146"/>
                <a:gd name="T12" fmla="*/ 634 w 154"/>
                <a:gd name="T13" fmla="*/ 2 h 146"/>
                <a:gd name="T14" fmla="*/ 593 w 154"/>
                <a:gd name="T15" fmla="*/ 0 h 146"/>
                <a:gd name="T16" fmla="*/ 434 w 154"/>
                <a:gd name="T17" fmla="*/ 0 h 146"/>
                <a:gd name="T18" fmla="*/ 398 w 154"/>
                <a:gd name="T19" fmla="*/ 2 h 146"/>
                <a:gd name="T20" fmla="*/ 255 w 154"/>
                <a:gd name="T21" fmla="*/ 943 h 146"/>
                <a:gd name="T22" fmla="*/ 255 w 154"/>
                <a:gd name="T23" fmla="*/ 1964 h 146"/>
                <a:gd name="T24" fmla="*/ 255 w 154"/>
                <a:gd name="T25" fmla="*/ 2934 h 146"/>
                <a:gd name="T26" fmla="*/ 126 w 154"/>
                <a:gd name="T27" fmla="*/ 3534 h 146"/>
                <a:gd name="T28" fmla="*/ 0 w 154"/>
                <a:gd name="T29" fmla="*/ 4003 h 146"/>
                <a:gd name="T30" fmla="*/ 61 w 154"/>
                <a:gd name="T31" fmla="*/ 5333 h 146"/>
                <a:gd name="T32" fmla="*/ 222 w 154"/>
                <a:gd name="T33" fmla="*/ 5590 h 146"/>
                <a:gd name="T34" fmla="*/ 354 w 154"/>
                <a:gd name="T35" fmla="*/ 6153 h 146"/>
                <a:gd name="T36" fmla="*/ 468 w 154"/>
                <a:gd name="T37" fmla="*/ 6463 h 146"/>
                <a:gd name="T38" fmla="*/ 593 w 154"/>
                <a:gd name="T39" fmla="*/ 6909 h 146"/>
                <a:gd name="T40" fmla="*/ 732 w 154"/>
                <a:gd name="T41" fmla="*/ 7709 h 146"/>
                <a:gd name="T42" fmla="*/ 881 w 154"/>
                <a:gd name="T43" fmla="*/ 8394 h 146"/>
                <a:gd name="T44" fmla="*/ 1135 w 154"/>
                <a:gd name="T45" fmla="*/ 8681 h 146"/>
                <a:gd name="T46" fmla="*/ 1201 w 154"/>
                <a:gd name="T47" fmla="*/ 7709 h 146"/>
                <a:gd name="T48" fmla="*/ 1315 w 154"/>
                <a:gd name="T49" fmla="*/ 7540 h 146"/>
                <a:gd name="T50" fmla="*/ 1403 w 154"/>
                <a:gd name="T51" fmla="*/ 7709 h 146"/>
                <a:gd name="T52" fmla="*/ 1357 w 154"/>
                <a:gd name="T53" fmla="*/ 7244 h 146"/>
                <a:gd name="T54" fmla="*/ 1300 w 154"/>
                <a:gd name="T55" fmla="*/ 6608 h 146"/>
                <a:gd name="T56" fmla="*/ 1249 w 154"/>
                <a:gd name="T57" fmla="*/ 6608 h 146"/>
                <a:gd name="T58" fmla="*/ 1249 w 154"/>
                <a:gd name="T59" fmla="*/ 5752 h 146"/>
                <a:gd name="T60" fmla="*/ 1201 w 154"/>
                <a:gd name="T61" fmla="*/ 5333 h 146"/>
                <a:gd name="T62" fmla="*/ 1108 w 154"/>
                <a:gd name="T63" fmla="*/ 4713 h 146"/>
                <a:gd name="T64" fmla="*/ 981 w 154"/>
                <a:gd name="T65" fmla="*/ 4381 h 146"/>
                <a:gd name="T66" fmla="*/ 899 w 154"/>
                <a:gd name="T67" fmla="*/ 3637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4"/>
                <a:gd name="T103" fmla="*/ 0 h 146"/>
                <a:gd name="T104" fmla="*/ 154 w 154"/>
                <a:gd name="T105" fmla="*/ 146 h 1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4" h="146">
                  <a:moveTo>
                    <a:pt x="99" y="61"/>
                  </a:moveTo>
                  <a:lnTo>
                    <a:pt x="99" y="52"/>
                  </a:lnTo>
                  <a:lnTo>
                    <a:pt x="102" y="35"/>
                  </a:lnTo>
                  <a:lnTo>
                    <a:pt x="102" y="28"/>
                  </a:lnTo>
                  <a:lnTo>
                    <a:pt x="92" y="21"/>
                  </a:lnTo>
                  <a:lnTo>
                    <a:pt x="78" y="0"/>
                  </a:lnTo>
                  <a:lnTo>
                    <a:pt x="69" y="2"/>
                  </a:lnTo>
                  <a:lnTo>
                    <a:pt x="66" y="0"/>
                  </a:lnTo>
                  <a:lnTo>
                    <a:pt x="47" y="0"/>
                  </a:lnTo>
                  <a:lnTo>
                    <a:pt x="43" y="2"/>
                  </a:lnTo>
                  <a:lnTo>
                    <a:pt x="28" y="16"/>
                  </a:lnTo>
                  <a:lnTo>
                    <a:pt x="28" y="33"/>
                  </a:lnTo>
                  <a:lnTo>
                    <a:pt x="28" y="49"/>
                  </a:lnTo>
                  <a:lnTo>
                    <a:pt x="14" y="59"/>
                  </a:lnTo>
                  <a:lnTo>
                    <a:pt x="0" y="68"/>
                  </a:lnTo>
                  <a:lnTo>
                    <a:pt x="7" y="90"/>
                  </a:lnTo>
                  <a:lnTo>
                    <a:pt x="24" y="94"/>
                  </a:lnTo>
                  <a:lnTo>
                    <a:pt x="38" y="104"/>
                  </a:lnTo>
                  <a:lnTo>
                    <a:pt x="52" y="109"/>
                  </a:lnTo>
                  <a:lnTo>
                    <a:pt x="66" y="116"/>
                  </a:lnTo>
                  <a:lnTo>
                    <a:pt x="80" y="130"/>
                  </a:lnTo>
                  <a:lnTo>
                    <a:pt x="97" y="142"/>
                  </a:lnTo>
                  <a:lnTo>
                    <a:pt x="125" y="146"/>
                  </a:lnTo>
                  <a:lnTo>
                    <a:pt x="132" y="130"/>
                  </a:lnTo>
                  <a:lnTo>
                    <a:pt x="144" y="127"/>
                  </a:lnTo>
                  <a:lnTo>
                    <a:pt x="154" y="130"/>
                  </a:lnTo>
                  <a:lnTo>
                    <a:pt x="149" y="123"/>
                  </a:lnTo>
                  <a:lnTo>
                    <a:pt x="142" y="111"/>
                  </a:lnTo>
                  <a:lnTo>
                    <a:pt x="137" y="111"/>
                  </a:lnTo>
                  <a:lnTo>
                    <a:pt x="137" y="97"/>
                  </a:lnTo>
                  <a:lnTo>
                    <a:pt x="132" y="90"/>
                  </a:lnTo>
                  <a:lnTo>
                    <a:pt x="121" y="80"/>
                  </a:lnTo>
                  <a:lnTo>
                    <a:pt x="106" y="73"/>
                  </a:lnTo>
                  <a:lnTo>
                    <a:pt x="99" y="61"/>
                  </a:lnTo>
                  <a:close/>
                </a:path>
              </a:pathLst>
            </a:custGeom>
            <a:solidFill>
              <a:srgbClr val="E1E1E1"/>
            </a:solidFill>
            <a:ln w="3175">
              <a:solidFill>
                <a:srgbClr val="000000"/>
              </a:solidFill>
              <a:round/>
              <a:headEnd/>
              <a:tailEnd/>
            </a:ln>
          </p:spPr>
          <p:txBody>
            <a:bodyPr/>
            <a:lstStyle/>
            <a:p>
              <a:endParaRPr lang="en-US"/>
            </a:p>
          </p:txBody>
        </p:sp>
        <p:sp>
          <p:nvSpPr>
            <p:cNvPr id="42068" name="Freeform 5297"/>
            <p:cNvSpPr>
              <a:spLocks/>
            </p:cNvSpPr>
            <p:nvPr/>
          </p:nvSpPr>
          <p:spPr bwMode="auto">
            <a:xfrm>
              <a:off x="3306" y="1983"/>
              <a:ext cx="32" cy="32"/>
            </a:xfrm>
            <a:custGeom>
              <a:avLst/>
              <a:gdLst>
                <a:gd name="T0" fmla="*/ 154 w 29"/>
                <a:gd name="T1" fmla="*/ 498 h 26"/>
                <a:gd name="T2" fmla="*/ 125 w 29"/>
                <a:gd name="T3" fmla="*/ 498 h 26"/>
                <a:gd name="T4" fmla="*/ 125 w 29"/>
                <a:gd name="T5" fmla="*/ 754 h 26"/>
                <a:gd name="T6" fmla="*/ 188 w 29"/>
                <a:gd name="T7" fmla="*/ 1350 h 26"/>
                <a:gd name="T8" fmla="*/ 113 w 29"/>
                <a:gd name="T9" fmla="*/ 1275 h 26"/>
                <a:gd name="T10" fmla="*/ 102 w 29"/>
                <a:gd name="T11" fmla="*/ 951 h 26"/>
                <a:gd name="T12" fmla="*/ 0 w 29"/>
                <a:gd name="T13" fmla="*/ 951 h 26"/>
                <a:gd name="T14" fmla="*/ 46 w 29"/>
                <a:gd name="T15" fmla="*/ 169 h 26"/>
                <a:gd name="T16" fmla="*/ 125 w 29"/>
                <a:gd name="T17" fmla="*/ 0 h 26"/>
                <a:gd name="T18" fmla="*/ 154 w 29"/>
                <a:gd name="T19" fmla="*/ 498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6"/>
                <a:gd name="T32" fmla="*/ 29 w 29"/>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6">
                  <a:moveTo>
                    <a:pt x="24" y="10"/>
                  </a:moveTo>
                  <a:lnTo>
                    <a:pt x="19" y="10"/>
                  </a:lnTo>
                  <a:lnTo>
                    <a:pt x="19" y="15"/>
                  </a:lnTo>
                  <a:lnTo>
                    <a:pt x="29" y="26"/>
                  </a:lnTo>
                  <a:lnTo>
                    <a:pt x="17" y="24"/>
                  </a:lnTo>
                  <a:lnTo>
                    <a:pt x="15" y="19"/>
                  </a:lnTo>
                  <a:lnTo>
                    <a:pt x="0" y="19"/>
                  </a:lnTo>
                  <a:lnTo>
                    <a:pt x="7" y="3"/>
                  </a:lnTo>
                  <a:lnTo>
                    <a:pt x="19" y="0"/>
                  </a:lnTo>
                  <a:lnTo>
                    <a:pt x="24" y="10"/>
                  </a:lnTo>
                  <a:close/>
                </a:path>
              </a:pathLst>
            </a:custGeom>
            <a:solidFill>
              <a:srgbClr val="E1E1E1"/>
            </a:solidFill>
            <a:ln w="3175">
              <a:solidFill>
                <a:srgbClr val="000000"/>
              </a:solidFill>
              <a:round/>
              <a:headEnd/>
              <a:tailEnd/>
            </a:ln>
          </p:spPr>
          <p:txBody>
            <a:bodyPr/>
            <a:lstStyle/>
            <a:p>
              <a:endParaRPr lang="en-US"/>
            </a:p>
          </p:txBody>
        </p:sp>
        <p:sp>
          <p:nvSpPr>
            <p:cNvPr id="42069" name="Freeform 5298"/>
            <p:cNvSpPr>
              <a:spLocks/>
            </p:cNvSpPr>
            <p:nvPr/>
          </p:nvSpPr>
          <p:spPr bwMode="auto">
            <a:xfrm>
              <a:off x="3876" y="1974"/>
              <a:ext cx="144" cy="88"/>
            </a:xfrm>
            <a:custGeom>
              <a:avLst/>
              <a:gdLst>
                <a:gd name="T0" fmla="*/ 695 w 128"/>
                <a:gd name="T1" fmla="*/ 3380 h 71"/>
                <a:gd name="T2" fmla="*/ 524 w 128"/>
                <a:gd name="T3" fmla="*/ 3226 h 71"/>
                <a:gd name="T4" fmla="*/ 362 w 128"/>
                <a:gd name="T5" fmla="*/ 2952 h 71"/>
                <a:gd name="T6" fmla="*/ 179 w 128"/>
                <a:gd name="T7" fmla="*/ 2424 h 71"/>
                <a:gd name="T8" fmla="*/ 0 w 128"/>
                <a:gd name="T9" fmla="*/ 1786 h 71"/>
                <a:gd name="T10" fmla="*/ 0 w 128"/>
                <a:gd name="T11" fmla="*/ 1155 h 71"/>
                <a:gd name="T12" fmla="*/ 68 w 128"/>
                <a:gd name="T13" fmla="*/ 278 h 71"/>
                <a:gd name="T14" fmla="*/ 98 w 128"/>
                <a:gd name="T15" fmla="*/ 428 h 71"/>
                <a:gd name="T16" fmla="*/ 159 w 128"/>
                <a:gd name="T17" fmla="*/ 0 h 71"/>
                <a:gd name="T18" fmla="*/ 285 w 128"/>
                <a:gd name="T19" fmla="*/ 428 h 71"/>
                <a:gd name="T20" fmla="*/ 469 w 128"/>
                <a:gd name="T21" fmla="*/ 1432 h 71"/>
                <a:gd name="T22" fmla="*/ 524 w 128"/>
                <a:gd name="T23" fmla="*/ 1273 h 71"/>
                <a:gd name="T24" fmla="*/ 549 w 128"/>
                <a:gd name="T25" fmla="*/ 1551 h 71"/>
                <a:gd name="T26" fmla="*/ 695 w 128"/>
                <a:gd name="T27" fmla="*/ 1956 h 71"/>
                <a:gd name="T28" fmla="*/ 718 w 128"/>
                <a:gd name="T29" fmla="*/ 2214 h 71"/>
                <a:gd name="T30" fmla="*/ 880 w 128"/>
                <a:gd name="T31" fmla="*/ 2532 h 71"/>
                <a:gd name="T32" fmla="*/ 989 w 128"/>
                <a:gd name="T33" fmla="*/ 2690 h 71"/>
                <a:gd name="T34" fmla="*/ 1191 w 128"/>
                <a:gd name="T35" fmla="*/ 2690 h 71"/>
                <a:gd name="T36" fmla="*/ 1205 w 128"/>
                <a:gd name="T37" fmla="*/ 4189 h 71"/>
                <a:gd name="T38" fmla="*/ 1071 w 128"/>
                <a:gd name="T39" fmla="*/ 4189 h 71"/>
                <a:gd name="T40" fmla="*/ 880 w 128"/>
                <a:gd name="T41" fmla="*/ 4132 h 71"/>
                <a:gd name="T42" fmla="*/ 755 w 128"/>
                <a:gd name="T43" fmla="*/ 3971 h 71"/>
                <a:gd name="T44" fmla="*/ 695 w 128"/>
                <a:gd name="T45" fmla="*/ 3380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8"/>
                <a:gd name="T70" fmla="*/ 0 h 71"/>
                <a:gd name="T71" fmla="*/ 128 w 128"/>
                <a:gd name="T72" fmla="*/ 71 h 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8" h="71">
                  <a:moveTo>
                    <a:pt x="74" y="57"/>
                  </a:moveTo>
                  <a:lnTo>
                    <a:pt x="55" y="55"/>
                  </a:lnTo>
                  <a:lnTo>
                    <a:pt x="38" y="50"/>
                  </a:lnTo>
                  <a:lnTo>
                    <a:pt x="19" y="41"/>
                  </a:lnTo>
                  <a:lnTo>
                    <a:pt x="0" y="31"/>
                  </a:lnTo>
                  <a:lnTo>
                    <a:pt x="0" y="19"/>
                  </a:lnTo>
                  <a:lnTo>
                    <a:pt x="7" y="5"/>
                  </a:lnTo>
                  <a:lnTo>
                    <a:pt x="10" y="7"/>
                  </a:lnTo>
                  <a:lnTo>
                    <a:pt x="17" y="0"/>
                  </a:lnTo>
                  <a:lnTo>
                    <a:pt x="29" y="7"/>
                  </a:lnTo>
                  <a:lnTo>
                    <a:pt x="50" y="24"/>
                  </a:lnTo>
                  <a:lnTo>
                    <a:pt x="55" y="22"/>
                  </a:lnTo>
                  <a:lnTo>
                    <a:pt x="59" y="26"/>
                  </a:lnTo>
                  <a:lnTo>
                    <a:pt x="74" y="33"/>
                  </a:lnTo>
                  <a:lnTo>
                    <a:pt x="76" y="38"/>
                  </a:lnTo>
                  <a:lnTo>
                    <a:pt x="93" y="43"/>
                  </a:lnTo>
                  <a:lnTo>
                    <a:pt x="104" y="45"/>
                  </a:lnTo>
                  <a:lnTo>
                    <a:pt x="126" y="45"/>
                  </a:lnTo>
                  <a:lnTo>
                    <a:pt x="128" y="71"/>
                  </a:lnTo>
                  <a:lnTo>
                    <a:pt x="114" y="71"/>
                  </a:lnTo>
                  <a:lnTo>
                    <a:pt x="93" y="69"/>
                  </a:lnTo>
                  <a:lnTo>
                    <a:pt x="81" y="67"/>
                  </a:lnTo>
                  <a:lnTo>
                    <a:pt x="74" y="57"/>
                  </a:lnTo>
                  <a:close/>
                </a:path>
              </a:pathLst>
            </a:custGeom>
            <a:solidFill>
              <a:srgbClr val="E1E1E1"/>
            </a:solidFill>
            <a:ln w="3175">
              <a:solidFill>
                <a:srgbClr val="000000"/>
              </a:solidFill>
              <a:round/>
              <a:headEnd/>
              <a:tailEnd/>
            </a:ln>
          </p:spPr>
          <p:txBody>
            <a:bodyPr/>
            <a:lstStyle/>
            <a:p>
              <a:endParaRPr lang="en-US"/>
            </a:p>
          </p:txBody>
        </p:sp>
        <p:sp>
          <p:nvSpPr>
            <p:cNvPr id="42070" name="Freeform 5299"/>
            <p:cNvSpPr>
              <a:spLocks/>
            </p:cNvSpPr>
            <p:nvPr/>
          </p:nvSpPr>
          <p:spPr bwMode="auto">
            <a:xfrm>
              <a:off x="3546" y="1831"/>
              <a:ext cx="259" cy="293"/>
            </a:xfrm>
            <a:custGeom>
              <a:avLst/>
              <a:gdLst>
                <a:gd name="T0" fmla="*/ 882 w 231"/>
                <a:gd name="T1" fmla="*/ 13089 h 236"/>
                <a:gd name="T2" fmla="*/ 1018 w 231"/>
                <a:gd name="T3" fmla="*/ 14105 h 236"/>
                <a:gd name="T4" fmla="*/ 1174 w 231"/>
                <a:gd name="T5" fmla="*/ 14105 h 236"/>
                <a:gd name="T6" fmla="*/ 1304 w 231"/>
                <a:gd name="T7" fmla="*/ 13811 h 236"/>
                <a:gd name="T8" fmla="*/ 1476 w 231"/>
                <a:gd name="T9" fmla="*/ 13627 h 236"/>
                <a:gd name="T10" fmla="*/ 1344 w 231"/>
                <a:gd name="T11" fmla="*/ 12156 h 236"/>
                <a:gd name="T12" fmla="*/ 1228 w 231"/>
                <a:gd name="T13" fmla="*/ 11124 h 236"/>
                <a:gd name="T14" fmla="*/ 1344 w 231"/>
                <a:gd name="T15" fmla="*/ 9776 h 236"/>
                <a:gd name="T16" fmla="*/ 1569 w 231"/>
                <a:gd name="T17" fmla="*/ 8889 h 236"/>
                <a:gd name="T18" fmla="*/ 1731 w 231"/>
                <a:gd name="T19" fmla="*/ 7239 h 236"/>
                <a:gd name="T20" fmla="*/ 1747 w 231"/>
                <a:gd name="T21" fmla="*/ 5726 h 236"/>
                <a:gd name="T22" fmla="*/ 1794 w 231"/>
                <a:gd name="T23" fmla="*/ 4878 h 236"/>
                <a:gd name="T24" fmla="*/ 1666 w 231"/>
                <a:gd name="T25" fmla="*/ 4261 h 236"/>
                <a:gd name="T26" fmla="*/ 1639 w 231"/>
                <a:gd name="T27" fmla="*/ 3275 h 236"/>
                <a:gd name="T28" fmla="*/ 1569 w 231"/>
                <a:gd name="T29" fmla="*/ 2458 h 236"/>
                <a:gd name="T30" fmla="*/ 1896 w 231"/>
                <a:gd name="T31" fmla="*/ 2458 h 236"/>
                <a:gd name="T32" fmla="*/ 1838 w 231"/>
                <a:gd name="T33" fmla="*/ 1079 h 236"/>
                <a:gd name="T34" fmla="*/ 1709 w 231"/>
                <a:gd name="T35" fmla="*/ 228 h 236"/>
                <a:gd name="T36" fmla="*/ 1390 w 231"/>
                <a:gd name="T37" fmla="*/ 228 h 236"/>
                <a:gd name="T38" fmla="*/ 1160 w 231"/>
                <a:gd name="T39" fmla="*/ 1079 h 236"/>
                <a:gd name="T40" fmla="*/ 1212 w 231"/>
                <a:gd name="T41" fmla="*/ 2822 h 236"/>
                <a:gd name="T42" fmla="*/ 1054 w 231"/>
                <a:gd name="T43" fmla="*/ 3275 h 236"/>
                <a:gd name="T44" fmla="*/ 1035 w 231"/>
                <a:gd name="T45" fmla="*/ 4558 h 236"/>
                <a:gd name="T46" fmla="*/ 882 w 231"/>
                <a:gd name="T47" fmla="*/ 5726 h 236"/>
                <a:gd name="T48" fmla="*/ 720 w 231"/>
                <a:gd name="T49" fmla="*/ 6492 h 236"/>
                <a:gd name="T50" fmla="*/ 702 w 231"/>
                <a:gd name="T51" fmla="*/ 7567 h 236"/>
                <a:gd name="T52" fmla="*/ 435 w 231"/>
                <a:gd name="T53" fmla="*/ 8154 h 236"/>
                <a:gd name="T54" fmla="*/ 95 w 231"/>
                <a:gd name="T55" fmla="*/ 7886 h 236"/>
                <a:gd name="T56" fmla="*/ 76 w 231"/>
                <a:gd name="T57" fmla="*/ 8324 h 236"/>
                <a:gd name="T58" fmla="*/ 289 w 231"/>
                <a:gd name="T59" fmla="*/ 9518 h 236"/>
                <a:gd name="T60" fmla="*/ 367 w 231"/>
                <a:gd name="T61" fmla="*/ 10817 h 236"/>
                <a:gd name="T62" fmla="*/ 267 w 231"/>
                <a:gd name="T63" fmla="*/ 11572 h 236"/>
                <a:gd name="T64" fmla="*/ 189 w 231"/>
                <a:gd name="T65" fmla="*/ 12826 h 236"/>
                <a:gd name="T66" fmla="*/ 456 w 231"/>
                <a:gd name="T67" fmla="*/ 12656 h 236"/>
                <a:gd name="T68" fmla="*/ 702 w 231"/>
                <a:gd name="T69" fmla="*/ 12656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31"/>
                <a:gd name="T106" fmla="*/ 0 h 236"/>
                <a:gd name="T107" fmla="*/ 231 w 231"/>
                <a:gd name="T108" fmla="*/ 236 h 2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31" h="236">
                  <a:moveTo>
                    <a:pt x="94" y="205"/>
                  </a:moveTo>
                  <a:lnTo>
                    <a:pt x="101" y="215"/>
                  </a:lnTo>
                  <a:lnTo>
                    <a:pt x="106" y="217"/>
                  </a:lnTo>
                  <a:lnTo>
                    <a:pt x="116" y="231"/>
                  </a:lnTo>
                  <a:lnTo>
                    <a:pt x="127" y="236"/>
                  </a:lnTo>
                  <a:lnTo>
                    <a:pt x="134" y="231"/>
                  </a:lnTo>
                  <a:lnTo>
                    <a:pt x="134" y="224"/>
                  </a:lnTo>
                  <a:lnTo>
                    <a:pt x="149" y="226"/>
                  </a:lnTo>
                  <a:lnTo>
                    <a:pt x="163" y="224"/>
                  </a:lnTo>
                  <a:lnTo>
                    <a:pt x="168" y="224"/>
                  </a:lnTo>
                  <a:lnTo>
                    <a:pt x="160" y="200"/>
                  </a:lnTo>
                  <a:lnTo>
                    <a:pt x="153" y="200"/>
                  </a:lnTo>
                  <a:lnTo>
                    <a:pt x="151" y="189"/>
                  </a:lnTo>
                  <a:lnTo>
                    <a:pt x="139" y="182"/>
                  </a:lnTo>
                  <a:lnTo>
                    <a:pt x="149" y="160"/>
                  </a:lnTo>
                  <a:lnTo>
                    <a:pt x="153" y="160"/>
                  </a:lnTo>
                  <a:lnTo>
                    <a:pt x="168" y="160"/>
                  </a:lnTo>
                  <a:lnTo>
                    <a:pt x="179" y="146"/>
                  </a:lnTo>
                  <a:lnTo>
                    <a:pt x="187" y="132"/>
                  </a:lnTo>
                  <a:lnTo>
                    <a:pt x="196" y="118"/>
                  </a:lnTo>
                  <a:lnTo>
                    <a:pt x="203" y="106"/>
                  </a:lnTo>
                  <a:lnTo>
                    <a:pt x="198" y="94"/>
                  </a:lnTo>
                  <a:lnTo>
                    <a:pt x="208" y="87"/>
                  </a:lnTo>
                  <a:lnTo>
                    <a:pt x="203" y="80"/>
                  </a:lnTo>
                  <a:lnTo>
                    <a:pt x="196" y="75"/>
                  </a:lnTo>
                  <a:lnTo>
                    <a:pt x="189" y="70"/>
                  </a:lnTo>
                  <a:lnTo>
                    <a:pt x="187" y="59"/>
                  </a:lnTo>
                  <a:lnTo>
                    <a:pt x="187" y="54"/>
                  </a:lnTo>
                  <a:lnTo>
                    <a:pt x="179" y="47"/>
                  </a:lnTo>
                  <a:lnTo>
                    <a:pt x="179" y="40"/>
                  </a:lnTo>
                  <a:lnTo>
                    <a:pt x="201" y="42"/>
                  </a:lnTo>
                  <a:lnTo>
                    <a:pt x="217" y="40"/>
                  </a:lnTo>
                  <a:lnTo>
                    <a:pt x="231" y="26"/>
                  </a:lnTo>
                  <a:lnTo>
                    <a:pt x="210" y="18"/>
                  </a:lnTo>
                  <a:lnTo>
                    <a:pt x="201" y="16"/>
                  </a:lnTo>
                  <a:lnTo>
                    <a:pt x="194" y="4"/>
                  </a:lnTo>
                  <a:lnTo>
                    <a:pt x="175" y="0"/>
                  </a:lnTo>
                  <a:lnTo>
                    <a:pt x="158" y="4"/>
                  </a:lnTo>
                  <a:lnTo>
                    <a:pt x="139" y="7"/>
                  </a:lnTo>
                  <a:lnTo>
                    <a:pt x="132" y="18"/>
                  </a:lnTo>
                  <a:lnTo>
                    <a:pt x="142" y="33"/>
                  </a:lnTo>
                  <a:lnTo>
                    <a:pt x="137" y="47"/>
                  </a:lnTo>
                  <a:lnTo>
                    <a:pt x="134" y="54"/>
                  </a:lnTo>
                  <a:lnTo>
                    <a:pt x="120" y="54"/>
                  </a:lnTo>
                  <a:lnTo>
                    <a:pt x="130" y="63"/>
                  </a:lnTo>
                  <a:lnTo>
                    <a:pt x="118" y="75"/>
                  </a:lnTo>
                  <a:lnTo>
                    <a:pt x="116" y="94"/>
                  </a:lnTo>
                  <a:lnTo>
                    <a:pt x="101" y="94"/>
                  </a:lnTo>
                  <a:lnTo>
                    <a:pt x="97" y="99"/>
                  </a:lnTo>
                  <a:lnTo>
                    <a:pt x="82" y="106"/>
                  </a:lnTo>
                  <a:lnTo>
                    <a:pt x="80" y="118"/>
                  </a:lnTo>
                  <a:lnTo>
                    <a:pt x="80" y="125"/>
                  </a:lnTo>
                  <a:lnTo>
                    <a:pt x="66" y="130"/>
                  </a:lnTo>
                  <a:lnTo>
                    <a:pt x="49" y="134"/>
                  </a:lnTo>
                  <a:lnTo>
                    <a:pt x="26" y="134"/>
                  </a:lnTo>
                  <a:lnTo>
                    <a:pt x="11" y="130"/>
                  </a:lnTo>
                  <a:lnTo>
                    <a:pt x="0" y="125"/>
                  </a:lnTo>
                  <a:lnTo>
                    <a:pt x="9" y="137"/>
                  </a:lnTo>
                  <a:lnTo>
                    <a:pt x="21" y="151"/>
                  </a:lnTo>
                  <a:lnTo>
                    <a:pt x="33" y="156"/>
                  </a:lnTo>
                  <a:lnTo>
                    <a:pt x="37" y="172"/>
                  </a:lnTo>
                  <a:lnTo>
                    <a:pt x="42" y="177"/>
                  </a:lnTo>
                  <a:lnTo>
                    <a:pt x="42" y="184"/>
                  </a:lnTo>
                  <a:lnTo>
                    <a:pt x="30" y="189"/>
                  </a:lnTo>
                  <a:lnTo>
                    <a:pt x="23" y="196"/>
                  </a:lnTo>
                  <a:lnTo>
                    <a:pt x="21" y="210"/>
                  </a:lnTo>
                  <a:lnTo>
                    <a:pt x="37" y="208"/>
                  </a:lnTo>
                  <a:lnTo>
                    <a:pt x="52" y="208"/>
                  </a:lnTo>
                  <a:lnTo>
                    <a:pt x="64" y="208"/>
                  </a:lnTo>
                  <a:lnTo>
                    <a:pt x="80" y="208"/>
                  </a:lnTo>
                  <a:lnTo>
                    <a:pt x="94" y="205"/>
                  </a:lnTo>
                  <a:close/>
                </a:path>
              </a:pathLst>
            </a:custGeom>
            <a:solidFill>
              <a:srgbClr val="E1E1E1"/>
            </a:solidFill>
            <a:ln w="3175">
              <a:solidFill>
                <a:srgbClr val="000000"/>
              </a:solidFill>
              <a:round/>
              <a:headEnd/>
              <a:tailEnd/>
            </a:ln>
          </p:spPr>
          <p:txBody>
            <a:bodyPr/>
            <a:lstStyle/>
            <a:p>
              <a:endParaRPr lang="en-US"/>
            </a:p>
          </p:txBody>
        </p:sp>
        <p:sp>
          <p:nvSpPr>
            <p:cNvPr id="42071" name="Freeform 5300"/>
            <p:cNvSpPr>
              <a:spLocks/>
            </p:cNvSpPr>
            <p:nvPr/>
          </p:nvSpPr>
          <p:spPr bwMode="auto">
            <a:xfrm>
              <a:off x="2935" y="1948"/>
              <a:ext cx="196" cy="219"/>
            </a:xfrm>
            <a:custGeom>
              <a:avLst/>
              <a:gdLst>
                <a:gd name="T0" fmla="*/ 1214 w 175"/>
                <a:gd name="T1" fmla="*/ 3781 h 177"/>
                <a:gd name="T2" fmla="*/ 1091 w 175"/>
                <a:gd name="T3" fmla="*/ 2673 h 177"/>
                <a:gd name="T4" fmla="*/ 1015 w 175"/>
                <a:gd name="T5" fmla="*/ 1746 h 177"/>
                <a:gd name="T6" fmla="*/ 1010 w 175"/>
                <a:gd name="T7" fmla="*/ 1903 h 177"/>
                <a:gd name="T8" fmla="*/ 1066 w 175"/>
                <a:gd name="T9" fmla="*/ 2673 h 177"/>
                <a:gd name="T10" fmla="*/ 1091 w 175"/>
                <a:gd name="T11" fmla="*/ 3568 h 177"/>
                <a:gd name="T12" fmla="*/ 1158 w 175"/>
                <a:gd name="T13" fmla="*/ 4141 h 177"/>
                <a:gd name="T14" fmla="*/ 1221 w 175"/>
                <a:gd name="T15" fmla="*/ 5046 h 177"/>
                <a:gd name="T16" fmla="*/ 1276 w 175"/>
                <a:gd name="T17" fmla="*/ 5643 h 177"/>
                <a:gd name="T18" fmla="*/ 1348 w 175"/>
                <a:gd name="T19" fmla="*/ 6340 h 177"/>
                <a:gd name="T20" fmla="*/ 1426 w 175"/>
                <a:gd name="T21" fmla="*/ 7161 h 177"/>
                <a:gd name="T22" fmla="*/ 1510 w 175"/>
                <a:gd name="T23" fmla="*/ 7844 h 177"/>
                <a:gd name="T24" fmla="*/ 1494 w 175"/>
                <a:gd name="T25" fmla="*/ 7844 h 177"/>
                <a:gd name="T26" fmla="*/ 1494 w 175"/>
                <a:gd name="T27" fmla="*/ 8798 h 177"/>
                <a:gd name="T28" fmla="*/ 1426 w 175"/>
                <a:gd name="T29" fmla="*/ 8998 h 177"/>
                <a:gd name="T30" fmla="*/ 1416 w 175"/>
                <a:gd name="T31" fmla="*/ 8998 h 177"/>
                <a:gd name="T32" fmla="*/ 1368 w 175"/>
                <a:gd name="T33" fmla="*/ 9589 h 177"/>
                <a:gd name="T34" fmla="*/ 1309 w 175"/>
                <a:gd name="T35" fmla="*/ 9705 h 177"/>
                <a:gd name="T36" fmla="*/ 1272 w 175"/>
                <a:gd name="T37" fmla="*/ 10084 h 177"/>
                <a:gd name="T38" fmla="*/ 1091 w 175"/>
                <a:gd name="T39" fmla="*/ 10027 h 177"/>
                <a:gd name="T40" fmla="*/ 939 w 175"/>
                <a:gd name="T41" fmla="*/ 9877 h 177"/>
                <a:gd name="T42" fmla="*/ 939 w 175"/>
                <a:gd name="T43" fmla="*/ 9705 h 177"/>
                <a:gd name="T44" fmla="*/ 922 w 175"/>
                <a:gd name="T45" fmla="*/ 9877 h 177"/>
                <a:gd name="T46" fmla="*/ 811 w 175"/>
                <a:gd name="T47" fmla="*/ 9877 h 177"/>
                <a:gd name="T48" fmla="*/ 719 w 175"/>
                <a:gd name="T49" fmla="*/ 9877 h 177"/>
                <a:gd name="T50" fmla="*/ 619 w 175"/>
                <a:gd name="T51" fmla="*/ 9877 h 177"/>
                <a:gd name="T52" fmla="*/ 512 w 175"/>
                <a:gd name="T53" fmla="*/ 9877 h 177"/>
                <a:gd name="T54" fmla="*/ 410 w 175"/>
                <a:gd name="T55" fmla="*/ 9877 h 177"/>
                <a:gd name="T56" fmla="*/ 283 w 175"/>
                <a:gd name="T57" fmla="*/ 9877 h 177"/>
                <a:gd name="T58" fmla="*/ 186 w 175"/>
                <a:gd name="T59" fmla="*/ 9877 h 177"/>
                <a:gd name="T60" fmla="*/ 84 w 175"/>
                <a:gd name="T61" fmla="*/ 9877 h 177"/>
                <a:gd name="T62" fmla="*/ 84 w 175"/>
                <a:gd name="T63" fmla="*/ 8910 h 177"/>
                <a:gd name="T64" fmla="*/ 84 w 175"/>
                <a:gd name="T65" fmla="*/ 7983 h 177"/>
                <a:gd name="T66" fmla="*/ 60 w 175"/>
                <a:gd name="T67" fmla="*/ 7012 h 177"/>
                <a:gd name="T68" fmla="*/ 48 w 175"/>
                <a:gd name="T69" fmla="*/ 6037 h 177"/>
                <a:gd name="T70" fmla="*/ 48 w 175"/>
                <a:gd name="T71" fmla="*/ 5124 h 177"/>
                <a:gd name="T72" fmla="*/ 48 w 175"/>
                <a:gd name="T73" fmla="*/ 4078 h 177"/>
                <a:gd name="T74" fmla="*/ 3 w 175"/>
                <a:gd name="T75" fmla="*/ 3083 h 177"/>
                <a:gd name="T76" fmla="*/ 0 w 175"/>
                <a:gd name="T77" fmla="*/ 2269 h 177"/>
                <a:gd name="T78" fmla="*/ 0 w 175"/>
                <a:gd name="T79" fmla="*/ 1482 h 177"/>
                <a:gd name="T80" fmla="*/ 0 w 175"/>
                <a:gd name="T81" fmla="*/ 742 h 177"/>
                <a:gd name="T82" fmla="*/ 3 w 175"/>
                <a:gd name="T83" fmla="*/ 0 h 177"/>
                <a:gd name="T84" fmla="*/ 105 w 175"/>
                <a:gd name="T85" fmla="*/ 0 h 177"/>
                <a:gd name="T86" fmla="*/ 314 w 175"/>
                <a:gd name="T87" fmla="*/ 413 h 177"/>
                <a:gd name="T88" fmla="*/ 512 w 175"/>
                <a:gd name="T89" fmla="*/ 782 h 177"/>
                <a:gd name="T90" fmla="*/ 694 w 175"/>
                <a:gd name="T91" fmla="*/ 413 h 177"/>
                <a:gd name="T92" fmla="*/ 776 w 175"/>
                <a:gd name="T93" fmla="*/ 2 h 177"/>
                <a:gd name="T94" fmla="*/ 724 w 175"/>
                <a:gd name="T95" fmla="*/ 270 h 177"/>
                <a:gd name="T96" fmla="*/ 786 w 175"/>
                <a:gd name="T97" fmla="*/ 2 h 177"/>
                <a:gd name="T98" fmla="*/ 922 w 175"/>
                <a:gd name="T99" fmla="*/ 413 h 177"/>
                <a:gd name="T100" fmla="*/ 960 w 175"/>
                <a:gd name="T101" fmla="*/ 600 h 177"/>
                <a:gd name="T102" fmla="*/ 1015 w 175"/>
                <a:gd name="T103" fmla="*/ 742 h 177"/>
                <a:gd name="T104" fmla="*/ 1214 w 175"/>
                <a:gd name="T105" fmla="*/ 413 h 177"/>
                <a:gd name="T106" fmla="*/ 1272 w 175"/>
                <a:gd name="T107" fmla="*/ 1406 h 177"/>
                <a:gd name="T108" fmla="*/ 1325 w 175"/>
                <a:gd name="T109" fmla="*/ 2269 h 177"/>
                <a:gd name="T110" fmla="*/ 1309 w 175"/>
                <a:gd name="T111" fmla="*/ 3083 h 177"/>
                <a:gd name="T112" fmla="*/ 1272 w 175"/>
                <a:gd name="T113" fmla="*/ 3909 h 177"/>
                <a:gd name="T114" fmla="*/ 1214 w 175"/>
                <a:gd name="T115" fmla="*/ 3781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5"/>
                <a:gd name="T175" fmla="*/ 0 h 177"/>
                <a:gd name="T176" fmla="*/ 175 w 175"/>
                <a:gd name="T177" fmla="*/ 177 h 1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5" h="177">
                  <a:moveTo>
                    <a:pt x="140" y="66"/>
                  </a:moveTo>
                  <a:lnTo>
                    <a:pt x="128" y="47"/>
                  </a:lnTo>
                  <a:lnTo>
                    <a:pt x="118" y="31"/>
                  </a:lnTo>
                  <a:lnTo>
                    <a:pt x="116" y="33"/>
                  </a:lnTo>
                  <a:lnTo>
                    <a:pt x="123" y="47"/>
                  </a:lnTo>
                  <a:lnTo>
                    <a:pt x="128" y="62"/>
                  </a:lnTo>
                  <a:lnTo>
                    <a:pt x="135" y="73"/>
                  </a:lnTo>
                  <a:lnTo>
                    <a:pt x="142" y="88"/>
                  </a:lnTo>
                  <a:lnTo>
                    <a:pt x="149" y="99"/>
                  </a:lnTo>
                  <a:lnTo>
                    <a:pt x="156" y="111"/>
                  </a:lnTo>
                  <a:lnTo>
                    <a:pt x="166" y="125"/>
                  </a:lnTo>
                  <a:lnTo>
                    <a:pt x="175" y="137"/>
                  </a:lnTo>
                  <a:lnTo>
                    <a:pt x="173" y="137"/>
                  </a:lnTo>
                  <a:lnTo>
                    <a:pt x="173" y="154"/>
                  </a:lnTo>
                  <a:lnTo>
                    <a:pt x="166" y="158"/>
                  </a:lnTo>
                  <a:lnTo>
                    <a:pt x="163" y="158"/>
                  </a:lnTo>
                  <a:lnTo>
                    <a:pt x="159" y="168"/>
                  </a:lnTo>
                  <a:lnTo>
                    <a:pt x="152" y="170"/>
                  </a:lnTo>
                  <a:lnTo>
                    <a:pt x="147" y="177"/>
                  </a:lnTo>
                  <a:lnTo>
                    <a:pt x="128" y="175"/>
                  </a:lnTo>
                  <a:lnTo>
                    <a:pt x="109" y="173"/>
                  </a:lnTo>
                  <a:lnTo>
                    <a:pt x="109" y="170"/>
                  </a:lnTo>
                  <a:lnTo>
                    <a:pt x="107" y="173"/>
                  </a:lnTo>
                  <a:lnTo>
                    <a:pt x="95" y="173"/>
                  </a:lnTo>
                  <a:lnTo>
                    <a:pt x="83" y="173"/>
                  </a:lnTo>
                  <a:lnTo>
                    <a:pt x="71" y="173"/>
                  </a:lnTo>
                  <a:lnTo>
                    <a:pt x="59" y="173"/>
                  </a:lnTo>
                  <a:lnTo>
                    <a:pt x="48" y="173"/>
                  </a:lnTo>
                  <a:lnTo>
                    <a:pt x="33" y="173"/>
                  </a:lnTo>
                  <a:lnTo>
                    <a:pt x="21" y="173"/>
                  </a:lnTo>
                  <a:lnTo>
                    <a:pt x="10" y="173"/>
                  </a:lnTo>
                  <a:lnTo>
                    <a:pt x="10" y="156"/>
                  </a:lnTo>
                  <a:lnTo>
                    <a:pt x="10" y="140"/>
                  </a:lnTo>
                  <a:lnTo>
                    <a:pt x="7" y="123"/>
                  </a:lnTo>
                  <a:lnTo>
                    <a:pt x="5" y="106"/>
                  </a:lnTo>
                  <a:lnTo>
                    <a:pt x="5" y="90"/>
                  </a:lnTo>
                  <a:lnTo>
                    <a:pt x="5" y="71"/>
                  </a:lnTo>
                  <a:lnTo>
                    <a:pt x="3" y="54"/>
                  </a:lnTo>
                  <a:lnTo>
                    <a:pt x="0" y="40"/>
                  </a:lnTo>
                  <a:lnTo>
                    <a:pt x="0" y="26"/>
                  </a:lnTo>
                  <a:lnTo>
                    <a:pt x="0" y="12"/>
                  </a:lnTo>
                  <a:lnTo>
                    <a:pt x="3" y="0"/>
                  </a:lnTo>
                  <a:lnTo>
                    <a:pt x="12" y="0"/>
                  </a:lnTo>
                  <a:lnTo>
                    <a:pt x="36" y="7"/>
                  </a:lnTo>
                  <a:lnTo>
                    <a:pt x="59" y="14"/>
                  </a:lnTo>
                  <a:lnTo>
                    <a:pt x="81" y="7"/>
                  </a:lnTo>
                  <a:lnTo>
                    <a:pt x="90" y="2"/>
                  </a:lnTo>
                  <a:lnTo>
                    <a:pt x="85" y="5"/>
                  </a:lnTo>
                  <a:lnTo>
                    <a:pt x="92" y="2"/>
                  </a:lnTo>
                  <a:lnTo>
                    <a:pt x="107" y="7"/>
                  </a:lnTo>
                  <a:lnTo>
                    <a:pt x="111" y="10"/>
                  </a:lnTo>
                  <a:lnTo>
                    <a:pt x="118" y="12"/>
                  </a:lnTo>
                  <a:lnTo>
                    <a:pt x="140" y="7"/>
                  </a:lnTo>
                  <a:lnTo>
                    <a:pt x="147" y="24"/>
                  </a:lnTo>
                  <a:lnTo>
                    <a:pt x="154" y="40"/>
                  </a:lnTo>
                  <a:lnTo>
                    <a:pt x="152" y="54"/>
                  </a:lnTo>
                  <a:lnTo>
                    <a:pt x="147" y="69"/>
                  </a:lnTo>
                  <a:lnTo>
                    <a:pt x="140" y="66"/>
                  </a:lnTo>
                  <a:close/>
                </a:path>
              </a:pathLst>
            </a:custGeom>
            <a:solidFill>
              <a:srgbClr val="0033CC"/>
            </a:solidFill>
            <a:ln w="3175">
              <a:solidFill>
                <a:srgbClr val="000000"/>
              </a:solidFill>
              <a:round/>
              <a:headEnd/>
              <a:tailEnd/>
            </a:ln>
          </p:spPr>
          <p:txBody>
            <a:bodyPr/>
            <a:lstStyle/>
            <a:p>
              <a:endParaRPr lang="en-US"/>
            </a:p>
          </p:txBody>
        </p:sp>
        <p:sp>
          <p:nvSpPr>
            <p:cNvPr id="42072" name="Freeform 5301"/>
            <p:cNvSpPr>
              <a:spLocks/>
            </p:cNvSpPr>
            <p:nvPr/>
          </p:nvSpPr>
          <p:spPr bwMode="auto">
            <a:xfrm>
              <a:off x="3689" y="1864"/>
              <a:ext cx="481" cy="606"/>
            </a:xfrm>
            <a:custGeom>
              <a:avLst/>
              <a:gdLst>
                <a:gd name="T0" fmla="*/ 600 w 431"/>
                <a:gd name="T1" fmla="*/ 938 h 489"/>
                <a:gd name="T2" fmla="*/ 490 w 431"/>
                <a:gd name="T3" fmla="*/ 1648 h 489"/>
                <a:gd name="T4" fmla="*/ 551 w 431"/>
                <a:gd name="T5" fmla="*/ 2906 h 489"/>
                <a:gd name="T6" fmla="*/ 570 w 431"/>
                <a:gd name="T7" fmla="*/ 3994 h 489"/>
                <a:gd name="T8" fmla="*/ 490 w 431"/>
                <a:gd name="T9" fmla="*/ 6241 h 489"/>
                <a:gd name="T10" fmla="*/ 205 w 431"/>
                <a:gd name="T11" fmla="*/ 7897 h 489"/>
                <a:gd name="T12" fmla="*/ 190 w 431"/>
                <a:gd name="T13" fmla="*/ 9601 h 489"/>
                <a:gd name="T14" fmla="*/ 329 w 431"/>
                <a:gd name="T15" fmla="*/ 11675 h 489"/>
                <a:gd name="T16" fmla="*/ 56 w 431"/>
                <a:gd name="T17" fmla="*/ 11675 h 489"/>
                <a:gd name="T18" fmla="*/ 0 w 431"/>
                <a:gd name="T19" fmla="*/ 12324 h 489"/>
                <a:gd name="T20" fmla="*/ 133 w 431"/>
                <a:gd name="T21" fmla="*/ 13318 h 489"/>
                <a:gd name="T22" fmla="*/ 183 w 431"/>
                <a:gd name="T23" fmla="*/ 13748 h 489"/>
                <a:gd name="T24" fmla="*/ 352 w 431"/>
                <a:gd name="T25" fmla="*/ 15425 h 489"/>
                <a:gd name="T26" fmla="*/ 547 w 431"/>
                <a:gd name="T27" fmla="*/ 13886 h 489"/>
                <a:gd name="T28" fmla="*/ 570 w 431"/>
                <a:gd name="T29" fmla="*/ 14468 h 489"/>
                <a:gd name="T30" fmla="*/ 612 w 431"/>
                <a:gd name="T31" fmla="*/ 15098 h 489"/>
                <a:gd name="T32" fmla="*/ 651 w 431"/>
                <a:gd name="T33" fmla="*/ 17278 h 489"/>
                <a:gd name="T34" fmla="*/ 762 w 431"/>
                <a:gd name="T35" fmla="*/ 19904 h 489"/>
                <a:gd name="T36" fmla="*/ 905 w 431"/>
                <a:gd name="T37" fmla="*/ 22418 h 489"/>
                <a:gd name="T38" fmla="*/ 1093 w 431"/>
                <a:gd name="T39" fmla="*/ 25348 h 489"/>
                <a:gd name="T40" fmla="*/ 1244 w 431"/>
                <a:gd name="T41" fmla="*/ 27672 h 489"/>
                <a:gd name="T42" fmla="*/ 1436 w 431"/>
                <a:gd name="T43" fmla="*/ 28204 h 489"/>
                <a:gd name="T44" fmla="*/ 1532 w 431"/>
                <a:gd name="T45" fmla="*/ 27255 h 489"/>
                <a:gd name="T46" fmla="*/ 1614 w 431"/>
                <a:gd name="T47" fmla="*/ 25613 h 489"/>
                <a:gd name="T48" fmla="*/ 1661 w 431"/>
                <a:gd name="T49" fmla="*/ 23187 h 489"/>
                <a:gd name="T50" fmla="*/ 1696 w 431"/>
                <a:gd name="T51" fmla="*/ 20712 h 489"/>
                <a:gd name="T52" fmla="*/ 1781 w 431"/>
                <a:gd name="T53" fmla="*/ 20136 h 489"/>
                <a:gd name="T54" fmla="*/ 2000 w 431"/>
                <a:gd name="T55" fmla="*/ 18241 h 489"/>
                <a:gd name="T56" fmla="*/ 2309 w 431"/>
                <a:gd name="T57" fmla="*/ 16248 h 489"/>
                <a:gd name="T58" fmla="*/ 2491 w 431"/>
                <a:gd name="T59" fmla="*/ 14216 h 489"/>
                <a:gd name="T60" fmla="*/ 2596 w 431"/>
                <a:gd name="T61" fmla="*/ 14468 h 489"/>
                <a:gd name="T62" fmla="*/ 2577 w 431"/>
                <a:gd name="T63" fmla="*/ 13486 h 489"/>
                <a:gd name="T64" fmla="*/ 2446 w 431"/>
                <a:gd name="T65" fmla="*/ 11365 h 489"/>
                <a:gd name="T66" fmla="*/ 2431 w 431"/>
                <a:gd name="T67" fmla="*/ 10111 h 489"/>
                <a:gd name="T68" fmla="*/ 2552 w 431"/>
                <a:gd name="T69" fmla="*/ 9996 h 489"/>
                <a:gd name="T70" fmla="*/ 2763 w 431"/>
                <a:gd name="T71" fmla="*/ 10747 h 489"/>
                <a:gd name="T72" fmla="*/ 2960 w 431"/>
                <a:gd name="T73" fmla="*/ 11675 h 489"/>
                <a:gd name="T74" fmla="*/ 2899 w 431"/>
                <a:gd name="T75" fmla="*/ 13062 h 489"/>
                <a:gd name="T76" fmla="*/ 3050 w 431"/>
                <a:gd name="T77" fmla="*/ 14216 h 489"/>
                <a:gd name="T78" fmla="*/ 3125 w 431"/>
                <a:gd name="T79" fmla="*/ 12068 h 489"/>
                <a:gd name="T80" fmla="*/ 3246 w 431"/>
                <a:gd name="T81" fmla="*/ 10391 h 489"/>
                <a:gd name="T82" fmla="*/ 3463 w 431"/>
                <a:gd name="T83" fmla="*/ 8676 h 489"/>
                <a:gd name="T84" fmla="*/ 3463 w 431"/>
                <a:gd name="T85" fmla="*/ 7670 h 489"/>
                <a:gd name="T86" fmla="*/ 3303 w 431"/>
                <a:gd name="T87" fmla="*/ 6766 h 489"/>
                <a:gd name="T88" fmla="*/ 3178 w 431"/>
                <a:gd name="T89" fmla="*/ 6766 h 489"/>
                <a:gd name="T90" fmla="*/ 2899 w 431"/>
                <a:gd name="T91" fmla="*/ 7797 h 489"/>
                <a:gd name="T92" fmla="*/ 2849 w 431"/>
                <a:gd name="T93" fmla="*/ 9012 h 489"/>
                <a:gd name="T94" fmla="*/ 2483 w 431"/>
                <a:gd name="T95" fmla="*/ 9012 h 489"/>
                <a:gd name="T96" fmla="*/ 2361 w 431"/>
                <a:gd name="T97" fmla="*/ 7897 h 489"/>
                <a:gd name="T98" fmla="*/ 2098 w 431"/>
                <a:gd name="T99" fmla="*/ 9322 h 489"/>
                <a:gd name="T100" fmla="*/ 1792 w 431"/>
                <a:gd name="T101" fmla="*/ 8494 h 489"/>
                <a:gd name="T102" fmla="*/ 1350 w 431"/>
                <a:gd name="T103" fmla="*/ 7086 h 489"/>
                <a:gd name="T104" fmla="*/ 1296 w 431"/>
                <a:gd name="T105" fmla="*/ 4994 h 489"/>
                <a:gd name="T106" fmla="*/ 1035 w 431"/>
                <a:gd name="T107" fmla="*/ 3025 h 489"/>
                <a:gd name="T108" fmla="*/ 1042 w 431"/>
                <a:gd name="T109" fmla="*/ 1956 h 489"/>
                <a:gd name="T110" fmla="*/ 1042 w 431"/>
                <a:gd name="T111" fmla="*/ 1250 h 489"/>
                <a:gd name="T112" fmla="*/ 991 w 431"/>
                <a:gd name="T113" fmla="*/ 657 h 489"/>
                <a:gd name="T114" fmla="*/ 884 w 431"/>
                <a:gd name="T115" fmla="*/ 2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31"/>
                <a:gd name="T175" fmla="*/ 0 h 489"/>
                <a:gd name="T176" fmla="*/ 431 w 431"/>
                <a:gd name="T177" fmla="*/ 489 h 4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31" h="489">
                  <a:moveTo>
                    <a:pt x="104" y="0"/>
                  </a:moveTo>
                  <a:lnTo>
                    <a:pt x="90" y="14"/>
                  </a:lnTo>
                  <a:lnTo>
                    <a:pt x="74" y="16"/>
                  </a:lnTo>
                  <a:lnTo>
                    <a:pt x="52" y="14"/>
                  </a:lnTo>
                  <a:lnTo>
                    <a:pt x="52" y="21"/>
                  </a:lnTo>
                  <a:lnTo>
                    <a:pt x="60" y="28"/>
                  </a:lnTo>
                  <a:lnTo>
                    <a:pt x="60" y="33"/>
                  </a:lnTo>
                  <a:lnTo>
                    <a:pt x="62" y="44"/>
                  </a:lnTo>
                  <a:lnTo>
                    <a:pt x="69" y="49"/>
                  </a:lnTo>
                  <a:lnTo>
                    <a:pt x="76" y="54"/>
                  </a:lnTo>
                  <a:lnTo>
                    <a:pt x="81" y="61"/>
                  </a:lnTo>
                  <a:lnTo>
                    <a:pt x="71" y="68"/>
                  </a:lnTo>
                  <a:lnTo>
                    <a:pt x="76" y="80"/>
                  </a:lnTo>
                  <a:lnTo>
                    <a:pt x="69" y="92"/>
                  </a:lnTo>
                  <a:lnTo>
                    <a:pt x="60" y="106"/>
                  </a:lnTo>
                  <a:lnTo>
                    <a:pt x="52" y="120"/>
                  </a:lnTo>
                  <a:lnTo>
                    <a:pt x="41" y="134"/>
                  </a:lnTo>
                  <a:lnTo>
                    <a:pt x="26" y="134"/>
                  </a:lnTo>
                  <a:lnTo>
                    <a:pt x="22" y="134"/>
                  </a:lnTo>
                  <a:lnTo>
                    <a:pt x="12" y="156"/>
                  </a:lnTo>
                  <a:lnTo>
                    <a:pt x="24" y="163"/>
                  </a:lnTo>
                  <a:lnTo>
                    <a:pt x="26" y="174"/>
                  </a:lnTo>
                  <a:lnTo>
                    <a:pt x="33" y="174"/>
                  </a:lnTo>
                  <a:lnTo>
                    <a:pt x="41" y="198"/>
                  </a:lnTo>
                  <a:lnTo>
                    <a:pt x="36" y="198"/>
                  </a:lnTo>
                  <a:lnTo>
                    <a:pt x="22" y="200"/>
                  </a:lnTo>
                  <a:lnTo>
                    <a:pt x="7" y="198"/>
                  </a:lnTo>
                  <a:lnTo>
                    <a:pt x="7" y="205"/>
                  </a:lnTo>
                  <a:lnTo>
                    <a:pt x="0" y="210"/>
                  </a:lnTo>
                  <a:lnTo>
                    <a:pt x="5" y="208"/>
                  </a:lnTo>
                  <a:lnTo>
                    <a:pt x="3" y="212"/>
                  </a:lnTo>
                  <a:lnTo>
                    <a:pt x="17" y="226"/>
                  </a:lnTo>
                  <a:lnTo>
                    <a:pt x="36" y="222"/>
                  </a:lnTo>
                  <a:lnTo>
                    <a:pt x="33" y="226"/>
                  </a:lnTo>
                  <a:lnTo>
                    <a:pt x="22" y="234"/>
                  </a:lnTo>
                  <a:lnTo>
                    <a:pt x="15" y="234"/>
                  </a:lnTo>
                  <a:lnTo>
                    <a:pt x="29" y="248"/>
                  </a:lnTo>
                  <a:lnTo>
                    <a:pt x="43" y="262"/>
                  </a:lnTo>
                  <a:lnTo>
                    <a:pt x="64" y="257"/>
                  </a:lnTo>
                  <a:lnTo>
                    <a:pt x="64" y="245"/>
                  </a:lnTo>
                  <a:lnTo>
                    <a:pt x="67" y="236"/>
                  </a:lnTo>
                  <a:lnTo>
                    <a:pt x="74" y="236"/>
                  </a:lnTo>
                  <a:lnTo>
                    <a:pt x="71" y="241"/>
                  </a:lnTo>
                  <a:lnTo>
                    <a:pt x="71" y="245"/>
                  </a:lnTo>
                  <a:lnTo>
                    <a:pt x="81" y="245"/>
                  </a:lnTo>
                  <a:lnTo>
                    <a:pt x="74" y="250"/>
                  </a:lnTo>
                  <a:lnTo>
                    <a:pt x="76" y="257"/>
                  </a:lnTo>
                  <a:lnTo>
                    <a:pt x="76" y="271"/>
                  </a:lnTo>
                  <a:lnTo>
                    <a:pt x="81" y="288"/>
                  </a:lnTo>
                  <a:lnTo>
                    <a:pt x="81" y="293"/>
                  </a:lnTo>
                  <a:lnTo>
                    <a:pt x="83" y="297"/>
                  </a:lnTo>
                  <a:lnTo>
                    <a:pt x="88" y="321"/>
                  </a:lnTo>
                  <a:lnTo>
                    <a:pt x="95" y="338"/>
                  </a:lnTo>
                  <a:lnTo>
                    <a:pt x="100" y="354"/>
                  </a:lnTo>
                  <a:lnTo>
                    <a:pt x="104" y="359"/>
                  </a:lnTo>
                  <a:lnTo>
                    <a:pt x="112" y="380"/>
                  </a:lnTo>
                  <a:lnTo>
                    <a:pt x="121" y="399"/>
                  </a:lnTo>
                  <a:lnTo>
                    <a:pt x="128" y="416"/>
                  </a:lnTo>
                  <a:lnTo>
                    <a:pt x="135" y="430"/>
                  </a:lnTo>
                  <a:lnTo>
                    <a:pt x="142" y="444"/>
                  </a:lnTo>
                  <a:lnTo>
                    <a:pt x="147" y="456"/>
                  </a:lnTo>
                  <a:lnTo>
                    <a:pt x="154" y="470"/>
                  </a:lnTo>
                  <a:lnTo>
                    <a:pt x="159" y="484"/>
                  </a:lnTo>
                  <a:lnTo>
                    <a:pt x="171" y="489"/>
                  </a:lnTo>
                  <a:lnTo>
                    <a:pt x="178" y="479"/>
                  </a:lnTo>
                  <a:lnTo>
                    <a:pt x="187" y="470"/>
                  </a:lnTo>
                  <a:lnTo>
                    <a:pt x="197" y="468"/>
                  </a:lnTo>
                  <a:lnTo>
                    <a:pt x="190" y="463"/>
                  </a:lnTo>
                  <a:lnTo>
                    <a:pt x="199" y="449"/>
                  </a:lnTo>
                  <a:lnTo>
                    <a:pt x="204" y="449"/>
                  </a:lnTo>
                  <a:lnTo>
                    <a:pt x="201" y="435"/>
                  </a:lnTo>
                  <a:lnTo>
                    <a:pt x="201" y="423"/>
                  </a:lnTo>
                  <a:lnTo>
                    <a:pt x="204" y="409"/>
                  </a:lnTo>
                  <a:lnTo>
                    <a:pt x="206" y="394"/>
                  </a:lnTo>
                  <a:lnTo>
                    <a:pt x="204" y="378"/>
                  </a:lnTo>
                  <a:lnTo>
                    <a:pt x="201" y="356"/>
                  </a:lnTo>
                  <a:lnTo>
                    <a:pt x="211" y="352"/>
                  </a:lnTo>
                  <a:lnTo>
                    <a:pt x="213" y="349"/>
                  </a:lnTo>
                  <a:lnTo>
                    <a:pt x="216" y="347"/>
                  </a:lnTo>
                  <a:lnTo>
                    <a:pt x="220" y="342"/>
                  </a:lnTo>
                  <a:lnTo>
                    <a:pt x="232" y="335"/>
                  </a:lnTo>
                  <a:lnTo>
                    <a:pt x="235" y="326"/>
                  </a:lnTo>
                  <a:lnTo>
                    <a:pt x="249" y="309"/>
                  </a:lnTo>
                  <a:lnTo>
                    <a:pt x="265" y="295"/>
                  </a:lnTo>
                  <a:lnTo>
                    <a:pt x="277" y="281"/>
                  </a:lnTo>
                  <a:lnTo>
                    <a:pt x="287" y="276"/>
                  </a:lnTo>
                  <a:lnTo>
                    <a:pt x="296" y="262"/>
                  </a:lnTo>
                  <a:lnTo>
                    <a:pt x="296" y="250"/>
                  </a:lnTo>
                  <a:lnTo>
                    <a:pt x="310" y="241"/>
                  </a:lnTo>
                  <a:lnTo>
                    <a:pt x="315" y="245"/>
                  </a:lnTo>
                  <a:lnTo>
                    <a:pt x="320" y="248"/>
                  </a:lnTo>
                  <a:lnTo>
                    <a:pt x="322" y="245"/>
                  </a:lnTo>
                  <a:lnTo>
                    <a:pt x="327" y="245"/>
                  </a:lnTo>
                  <a:lnTo>
                    <a:pt x="324" y="241"/>
                  </a:lnTo>
                  <a:lnTo>
                    <a:pt x="320" y="229"/>
                  </a:lnTo>
                  <a:lnTo>
                    <a:pt x="317" y="215"/>
                  </a:lnTo>
                  <a:lnTo>
                    <a:pt x="315" y="205"/>
                  </a:lnTo>
                  <a:lnTo>
                    <a:pt x="303" y="193"/>
                  </a:lnTo>
                  <a:lnTo>
                    <a:pt x="308" y="186"/>
                  </a:lnTo>
                  <a:lnTo>
                    <a:pt x="313" y="184"/>
                  </a:lnTo>
                  <a:lnTo>
                    <a:pt x="301" y="172"/>
                  </a:lnTo>
                  <a:lnTo>
                    <a:pt x="301" y="158"/>
                  </a:lnTo>
                  <a:lnTo>
                    <a:pt x="313" y="163"/>
                  </a:lnTo>
                  <a:lnTo>
                    <a:pt x="317" y="170"/>
                  </a:lnTo>
                  <a:lnTo>
                    <a:pt x="320" y="167"/>
                  </a:lnTo>
                  <a:lnTo>
                    <a:pt x="329" y="182"/>
                  </a:lnTo>
                  <a:lnTo>
                    <a:pt x="343" y="182"/>
                  </a:lnTo>
                  <a:lnTo>
                    <a:pt x="360" y="184"/>
                  </a:lnTo>
                  <a:lnTo>
                    <a:pt x="367" y="191"/>
                  </a:lnTo>
                  <a:lnTo>
                    <a:pt x="367" y="198"/>
                  </a:lnTo>
                  <a:lnTo>
                    <a:pt x="355" y="205"/>
                  </a:lnTo>
                  <a:lnTo>
                    <a:pt x="358" y="219"/>
                  </a:lnTo>
                  <a:lnTo>
                    <a:pt x="360" y="222"/>
                  </a:lnTo>
                  <a:lnTo>
                    <a:pt x="367" y="210"/>
                  </a:lnTo>
                  <a:lnTo>
                    <a:pt x="374" y="226"/>
                  </a:lnTo>
                  <a:lnTo>
                    <a:pt x="379" y="241"/>
                  </a:lnTo>
                  <a:lnTo>
                    <a:pt x="386" y="241"/>
                  </a:lnTo>
                  <a:lnTo>
                    <a:pt x="386" y="222"/>
                  </a:lnTo>
                  <a:lnTo>
                    <a:pt x="388" y="205"/>
                  </a:lnTo>
                  <a:lnTo>
                    <a:pt x="395" y="205"/>
                  </a:lnTo>
                  <a:lnTo>
                    <a:pt x="403" y="184"/>
                  </a:lnTo>
                  <a:lnTo>
                    <a:pt x="403" y="177"/>
                  </a:lnTo>
                  <a:lnTo>
                    <a:pt x="405" y="163"/>
                  </a:lnTo>
                  <a:lnTo>
                    <a:pt x="419" y="146"/>
                  </a:lnTo>
                  <a:lnTo>
                    <a:pt x="431" y="148"/>
                  </a:lnTo>
                  <a:lnTo>
                    <a:pt x="426" y="144"/>
                  </a:lnTo>
                  <a:lnTo>
                    <a:pt x="431" y="139"/>
                  </a:lnTo>
                  <a:lnTo>
                    <a:pt x="431" y="130"/>
                  </a:lnTo>
                  <a:lnTo>
                    <a:pt x="414" y="122"/>
                  </a:lnTo>
                  <a:lnTo>
                    <a:pt x="414" y="115"/>
                  </a:lnTo>
                  <a:lnTo>
                    <a:pt x="410" y="115"/>
                  </a:lnTo>
                  <a:lnTo>
                    <a:pt x="412" y="111"/>
                  </a:lnTo>
                  <a:lnTo>
                    <a:pt x="403" y="108"/>
                  </a:lnTo>
                  <a:lnTo>
                    <a:pt x="395" y="115"/>
                  </a:lnTo>
                  <a:lnTo>
                    <a:pt x="384" y="111"/>
                  </a:lnTo>
                  <a:lnTo>
                    <a:pt x="372" y="122"/>
                  </a:lnTo>
                  <a:lnTo>
                    <a:pt x="360" y="132"/>
                  </a:lnTo>
                  <a:lnTo>
                    <a:pt x="348" y="139"/>
                  </a:lnTo>
                  <a:lnTo>
                    <a:pt x="353" y="144"/>
                  </a:lnTo>
                  <a:lnTo>
                    <a:pt x="355" y="153"/>
                  </a:lnTo>
                  <a:lnTo>
                    <a:pt x="343" y="153"/>
                  </a:lnTo>
                  <a:lnTo>
                    <a:pt x="329" y="156"/>
                  </a:lnTo>
                  <a:lnTo>
                    <a:pt x="308" y="153"/>
                  </a:lnTo>
                  <a:lnTo>
                    <a:pt x="306" y="146"/>
                  </a:lnTo>
                  <a:lnTo>
                    <a:pt x="301" y="132"/>
                  </a:lnTo>
                  <a:lnTo>
                    <a:pt x="294" y="134"/>
                  </a:lnTo>
                  <a:lnTo>
                    <a:pt x="296" y="160"/>
                  </a:lnTo>
                  <a:lnTo>
                    <a:pt x="282" y="160"/>
                  </a:lnTo>
                  <a:lnTo>
                    <a:pt x="261" y="158"/>
                  </a:lnTo>
                  <a:lnTo>
                    <a:pt x="249" y="156"/>
                  </a:lnTo>
                  <a:lnTo>
                    <a:pt x="242" y="146"/>
                  </a:lnTo>
                  <a:lnTo>
                    <a:pt x="223" y="144"/>
                  </a:lnTo>
                  <a:lnTo>
                    <a:pt x="206" y="139"/>
                  </a:lnTo>
                  <a:lnTo>
                    <a:pt x="187" y="130"/>
                  </a:lnTo>
                  <a:lnTo>
                    <a:pt x="168" y="120"/>
                  </a:lnTo>
                  <a:lnTo>
                    <a:pt x="168" y="108"/>
                  </a:lnTo>
                  <a:lnTo>
                    <a:pt x="175" y="94"/>
                  </a:lnTo>
                  <a:lnTo>
                    <a:pt x="161" y="85"/>
                  </a:lnTo>
                  <a:lnTo>
                    <a:pt x="142" y="73"/>
                  </a:lnTo>
                  <a:lnTo>
                    <a:pt x="135" y="73"/>
                  </a:lnTo>
                  <a:lnTo>
                    <a:pt x="128" y="52"/>
                  </a:lnTo>
                  <a:lnTo>
                    <a:pt x="140" y="52"/>
                  </a:lnTo>
                  <a:lnTo>
                    <a:pt x="140" y="47"/>
                  </a:lnTo>
                  <a:lnTo>
                    <a:pt x="130" y="33"/>
                  </a:lnTo>
                  <a:lnTo>
                    <a:pt x="130" y="26"/>
                  </a:lnTo>
                  <a:lnTo>
                    <a:pt x="130" y="21"/>
                  </a:lnTo>
                  <a:lnTo>
                    <a:pt x="128" y="18"/>
                  </a:lnTo>
                  <a:lnTo>
                    <a:pt x="123" y="16"/>
                  </a:lnTo>
                  <a:lnTo>
                    <a:pt x="123" y="11"/>
                  </a:lnTo>
                  <a:lnTo>
                    <a:pt x="121" y="7"/>
                  </a:lnTo>
                  <a:lnTo>
                    <a:pt x="116" y="4"/>
                  </a:lnTo>
                  <a:lnTo>
                    <a:pt x="109" y="2"/>
                  </a:lnTo>
                  <a:lnTo>
                    <a:pt x="104" y="0"/>
                  </a:lnTo>
                  <a:close/>
                </a:path>
              </a:pathLst>
            </a:custGeom>
            <a:solidFill>
              <a:srgbClr val="E1E1E1"/>
            </a:solidFill>
            <a:ln w="3175">
              <a:solidFill>
                <a:srgbClr val="000000"/>
              </a:solidFill>
              <a:round/>
              <a:headEnd/>
              <a:tailEnd/>
            </a:ln>
          </p:spPr>
          <p:txBody>
            <a:bodyPr/>
            <a:lstStyle/>
            <a:p>
              <a:endParaRPr lang="en-US"/>
            </a:p>
          </p:txBody>
        </p:sp>
        <p:sp>
          <p:nvSpPr>
            <p:cNvPr id="42073" name="Freeform 5302"/>
            <p:cNvSpPr>
              <a:spLocks/>
            </p:cNvSpPr>
            <p:nvPr/>
          </p:nvSpPr>
          <p:spPr bwMode="auto">
            <a:xfrm>
              <a:off x="3092" y="1914"/>
              <a:ext cx="21" cy="83"/>
            </a:xfrm>
            <a:custGeom>
              <a:avLst/>
              <a:gdLst>
                <a:gd name="T0" fmla="*/ 93 w 19"/>
                <a:gd name="T1" fmla="*/ 2970 h 68"/>
                <a:gd name="T2" fmla="*/ 46 w 19"/>
                <a:gd name="T3" fmla="*/ 2284 h 68"/>
                <a:gd name="T4" fmla="*/ 0 w 19"/>
                <a:gd name="T5" fmla="*/ 1533 h 68"/>
                <a:gd name="T6" fmla="*/ 4 w 19"/>
                <a:gd name="T7" fmla="*/ 839 h 68"/>
                <a:gd name="T8" fmla="*/ 76 w 19"/>
                <a:gd name="T9" fmla="*/ 2 h 68"/>
                <a:gd name="T10" fmla="*/ 126 w 19"/>
                <a:gd name="T11" fmla="*/ 0 h 68"/>
                <a:gd name="T12" fmla="*/ 126 w 19"/>
                <a:gd name="T13" fmla="*/ 380 h 68"/>
                <a:gd name="T14" fmla="*/ 126 w 19"/>
                <a:gd name="T15" fmla="*/ 1024 h 68"/>
                <a:gd name="T16" fmla="*/ 109 w 19"/>
                <a:gd name="T17" fmla="*/ 1633 h 68"/>
                <a:gd name="T18" fmla="*/ 93 w 19"/>
                <a:gd name="T19" fmla="*/ 2284 h 68"/>
                <a:gd name="T20" fmla="*/ 93 w 19"/>
                <a:gd name="T21" fmla="*/ 2962 h 68"/>
                <a:gd name="T22" fmla="*/ 93 w 19"/>
                <a:gd name="T23" fmla="*/ 2970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68"/>
                <a:gd name="T38" fmla="*/ 19 w 19"/>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68">
                  <a:moveTo>
                    <a:pt x="14" y="68"/>
                  </a:moveTo>
                  <a:lnTo>
                    <a:pt x="7" y="52"/>
                  </a:lnTo>
                  <a:lnTo>
                    <a:pt x="0" y="35"/>
                  </a:lnTo>
                  <a:lnTo>
                    <a:pt x="4" y="19"/>
                  </a:lnTo>
                  <a:lnTo>
                    <a:pt x="12" y="2"/>
                  </a:lnTo>
                  <a:lnTo>
                    <a:pt x="19" y="0"/>
                  </a:lnTo>
                  <a:lnTo>
                    <a:pt x="19" y="9"/>
                  </a:lnTo>
                  <a:lnTo>
                    <a:pt x="19" y="23"/>
                  </a:lnTo>
                  <a:lnTo>
                    <a:pt x="16" y="38"/>
                  </a:lnTo>
                  <a:lnTo>
                    <a:pt x="14" y="52"/>
                  </a:lnTo>
                  <a:lnTo>
                    <a:pt x="14" y="66"/>
                  </a:lnTo>
                  <a:lnTo>
                    <a:pt x="14" y="68"/>
                  </a:lnTo>
                  <a:close/>
                </a:path>
              </a:pathLst>
            </a:custGeom>
            <a:solidFill>
              <a:srgbClr val="E1E1E1"/>
            </a:solidFill>
            <a:ln w="3175">
              <a:solidFill>
                <a:srgbClr val="000000"/>
              </a:solidFill>
              <a:round/>
              <a:headEnd/>
              <a:tailEnd/>
            </a:ln>
          </p:spPr>
          <p:txBody>
            <a:bodyPr/>
            <a:lstStyle/>
            <a:p>
              <a:endParaRPr lang="en-US"/>
            </a:p>
          </p:txBody>
        </p:sp>
        <p:sp>
          <p:nvSpPr>
            <p:cNvPr id="42074" name="Freeform 5303"/>
            <p:cNvSpPr>
              <a:spLocks/>
            </p:cNvSpPr>
            <p:nvPr/>
          </p:nvSpPr>
          <p:spPr bwMode="auto">
            <a:xfrm>
              <a:off x="3108" y="1910"/>
              <a:ext cx="66" cy="94"/>
            </a:xfrm>
            <a:custGeom>
              <a:avLst/>
              <a:gdLst>
                <a:gd name="T0" fmla="*/ 205 w 59"/>
                <a:gd name="T1" fmla="*/ 1135 h 76"/>
                <a:gd name="T2" fmla="*/ 45 w 59"/>
                <a:gd name="T3" fmla="*/ 742 h 76"/>
                <a:gd name="T4" fmla="*/ 45 w 59"/>
                <a:gd name="T5" fmla="*/ 1479 h 76"/>
                <a:gd name="T6" fmla="*/ 2 w 59"/>
                <a:gd name="T7" fmla="*/ 2331 h 76"/>
                <a:gd name="T8" fmla="*/ 0 w 59"/>
                <a:gd name="T9" fmla="*/ 3142 h 76"/>
                <a:gd name="T10" fmla="*/ 0 w 59"/>
                <a:gd name="T11" fmla="*/ 3890 h 76"/>
                <a:gd name="T12" fmla="*/ 0 w 59"/>
                <a:gd name="T13" fmla="*/ 4064 h 76"/>
                <a:gd name="T14" fmla="*/ 136 w 59"/>
                <a:gd name="T15" fmla="*/ 4288 h 76"/>
                <a:gd name="T16" fmla="*/ 235 w 59"/>
                <a:gd name="T17" fmla="*/ 3547 h 76"/>
                <a:gd name="T18" fmla="*/ 320 w 59"/>
                <a:gd name="T19" fmla="*/ 3547 h 76"/>
                <a:gd name="T20" fmla="*/ 373 w 59"/>
                <a:gd name="T21" fmla="*/ 2938 h 76"/>
                <a:gd name="T22" fmla="*/ 235 w 59"/>
                <a:gd name="T23" fmla="*/ 2056 h 76"/>
                <a:gd name="T24" fmla="*/ 373 w 59"/>
                <a:gd name="T25" fmla="*/ 1479 h 76"/>
                <a:gd name="T26" fmla="*/ 497 w 59"/>
                <a:gd name="T27" fmla="*/ 1232 h 76"/>
                <a:gd name="T28" fmla="*/ 441 w 59"/>
                <a:gd name="T29" fmla="*/ 0 h 76"/>
                <a:gd name="T30" fmla="*/ 294 w 59"/>
                <a:gd name="T31" fmla="*/ 600 h 76"/>
                <a:gd name="T32" fmla="*/ 205 w 59"/>
                <a:gd name="T33" fmla="*/ 1135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76"/>
                <a:gd name="T53" fmla="*/ 59 w 59"/>
                <a:gd name="T54" fmla="*/ 76 h 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76">
                  <a:moveTo>
                    <a:pt x="24" y="19"/>
                  </a:moveTo>
                  <a:lnTo>
                    <a:pt x="5" y="12"/>
                  </a:lnTo>
                  <a:lnTo>
                    <a:pt x="5" y="26"/>
                  </a:lnTo>
                  <a:lnTo>
                    <a:pt x="2" y="41"/>
                  </a:lnTo>
                  <a:lnTo>
                    <a:pt x="0" y="55"/>
                  </a:lnTo>
                  <a:lnTo>
                    <a:pt x="0" y="69"/>
                  </a:lnTo>
                  <a:lnTo>
                    <a:pt x="0" y="71"/>
                  </a:lnTo>
                  <a:lnTo>
                    <a:pt x="17" y="76"/>
                  </a:lnTo>
                  <a:lnTo>
                    <a:pt x="28" y="62"/>
                  </a:lnTo>
                  <a:lnTo>
                    <a:pt x="38" y="62"/>
                  </a:lnTo>
                  <a:lnTo>
                    <a:pt x="45" y="52"/>
                  </a:lnTo>
                  <a:lnTo>
                    <a:pt x="28" y="36"/>
                  </a:lnTo>
                  <a:lnTo>
                    <a:pt x="45" y="26"/>
                  </a:lnTo>
                  <a:lnTo>
                    <a:pt x="59" y="22"/>
                  </a:lnTo>
                  <a:lnTo>
                    <a:pt x="52" y="0"/>
                  </a:lnTo>
                  <a:lnTo>
                    <a:pt x="35" y="10"/>
                  </a:lnTo>
                  <a:lnTo>
                    <a:pt x="24" y="19"/>
                  </a:lnTo>
                  <a:close/>
                </a:path>
              </a:pathLst>
            </a:custGeom>
            <a:solidFill>
              <a:srgbClr val="E1E1E1"/>
            </a:solidFill>
            <a:ln w="3175">
              <a:solidFill>
                <a:srgbClr val="000000"/>
              </a:solidFill>
              <a:round/>
              <a:headEnd/>
              <a:tailEnd/>
            </a:ln>
          </p:spPr>
          <p:txBody>
            <a:bodyPr/>
            <a:lstStyle/>
            <a:p>
              <a:endParaRPr lang="en-US"/>
            </a:p>
          </p:txBody>
        </p:sp>
        <p:sp>
          <p:nvSpPr>
            <p:cNvPr id="42075" name="Freeform 5304"/>
            <p:cNvSpPr>
              <a:spLocks/>
            </p:cNvSpPr>
            <p:nvPr/>
          </p:nvSpPr>
          <p:spPr bwMode="auto">
            <a:xfrm>
              <a:off x="3416" y="2094"/>
              <a:ext cx="130" cy="185"/>
            </a:xfrm>
            <a:custGeom>
              <a:avLst/>
              <a:gdLst>
                <a:gd name="T0" fmla="*/ 1015 w 116"/>
                <a:gd name="T1" fmla="*/ 2941 h 149"/>
                <a:gd name="T2" fmla="*/ 907 w 116"/>
                <a:gd name="T3" fmla="*/ 2226 h 149"/>
                <a:gd name="T4" fmla="*/ 806 w 116"/>
                <a:gd name="T5" fmla="*/ 1597 h 149"/>
                <a:gd name="T6" fmla="*/ 697 w 116"/>
                <a:gd name="T7" fmla="*/ 1181 h 149"/>
                <a:gd name="T8" fmla="*/ 575 w 116"/>
                <a:gd name="T9" fmla="*/ 834 h 149"/>
                <a:gd name="T10" fmla="*/ 513 w 116"/>
                <a:gd name="T11" fmla="*/ 0 h 149"/>
                <a:gd name="T12" fmla="*/ 466 w 116"/>
                <a:gd name="T13" fmla="*/ 283 h 149"/>
                <a:gd name="T14" fmla="*/ 456 w 116"/>
                <a:gd name="T15" fmla="*/ 0 h 149"/>
                <a:gd name="T16" fmla="*/ 466 w 116"/>
                <a:gd name="T17" fmla="*/ 1036 h 149"/>
                <a:gd name="T18" fmla="*/ 409 w 116"/>
                <a:gd name="T19" fmla="*/ 1181 h 149"/>
                <a:gd name="T20" fmla="*/ 394 w 116"/>
                <a:gd name="T21" fmla="*/ 2636 h 149"/>
                <a:gd name="T22" fmla="*/ 456 w 116"/>
                <a:gd name="T23" fmla="*/ 3318 h 149"/>
                <a:gd name="T24" fmla="*/ 424 w 116"/>
                <a:gd name="T25" fmla="*/ 4326 h 149"/>
                <a:gd name="T26" fmla="*/ 394 w 116"/>
                <a:gd name="T27" fmla="*/ 5539 h 149"/>
                <a:gd name="T28" fmla="*/ 301 w 116"/>
                <a:gd name="T29" fmla="*/ 5837 h 149"/>
                <a:gd name="T30" fmla="*/ 205 w 116"/>
                <a:gd name="T31" fmla="*/ 6079 h 149"/>
                <a:gd name="T32" fmla="*/ 106 w 116"/>
                <a:gd name="T33" fmla="*/ 6351 h 149"/>
                <a:gd name="T34" fmla="*/ 0 w 116"/>
                <a:gd name="T35" fmla="*/ 6669 h 149"/>
                <a:gd name="T36" fmla="*/ 0 w 116"/>
                <a:gd name="T37" fmla="*/ 7103 h 149"/>
                <a:gd name="T38" fmla="*/ 76 w 116"/>
                <a:gd name="T39" fmla="*/ 8154 h 149"/>
                <a:gd name="T40" fmla="*/ 167 w 116"/>
                <a:gd name="T41" fmla="*/ 9118 h 149"/>
                <a:gd name="T42" fmla="*/ 289 w 116"/>
                <a:gd name="T43" fmla="*/ 8998 h 149"/>
                <a:gd name="T44" fmla="*/ 394 w 116"/>
                <a:gd name="T45" fmla="*/ 8819 h 149"/>
                <a:gd name="T46" fmla="*/ 466 w 116"/>
                <a:gd name="T47" fmla="*/ 8365 h 149"/>
                <a:gd name="T48" fmla="*/ 513 w 116"/>
                <a:gd name="T49" fmla="*/ 7790 h 149"/>
                <a:gd name="T50" fmla="*/ 642 w 116"/>
                <a:gd name="T51" fmla="*/ 7533 h 149"/>
                <a:gd name="T52" fmla="*/ 677 w 116"/>
                <a:gd name="T53" fmla="*/ 6764 h 149"/>
                <a:gd name="T54" fmla="*/ 781 w 116"/>
                <a:gd name="T55" fmla="*/ 6567 h 149"/>
                <a:gd name="T56" fmla="*/ 781 w 116"/>
                <a:gd name="T57" fmla="*/ 5231 h 149"/>
                <a:gd name="T58" fmla="*/ 818 w 116"/>
                <a:gd name="T59" fmla="*/ 5053 h 149"/>
                <a:gd name="T60" fmla="*/ 864 w 116"/>
                <a:gd name="T61" fmla="*/ 4934 h 149"/>
                <a:gd name="T62" fmla="*/ 954 w 116"/>
                <a:gd name="T63" fmla="*/ 3863 h 149"/>
                <a:gd name="T64" fmla="*/ 1015 w 116"/>
                <a:gd name="T65" fmla="*/ 2941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
                <a:gd name="T100" fmla="*/ 0 h 149"/>
                <a:gd name="T101" fmla="*/ 116 w 116"/>
                <a:gd name="T102" fmla="*/ 149 h 1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 h="149">
                  <a:moveTo>
                    <a:pt x="116" y="48"/>
                  </a:moveTo>
                  <a:lnTo>
                    <a:pt x="104" y="36"/>
                  </a:lnTo>
                  <a:lnTo>
                    <a:pt x="92" y="26"/>
                  </a:lnTo>
                  <a:lnTo>
                    <a:pt x="80" y="19"/>
                  </a:lnTo>
                  <a:lnTo>
                    <a:pt x="66" y="14"/>
                  </a:lnTo>
                  <a:lnTo>
                    <a:pt x="59" y="0"/>
                  </a:lnTo>
                  <a:lnTo>
                    <a:pt x="54" y="5"/>
                  </a:lnTo>
                  <a:lnTo>
                    <a:pt x="52" y="0"/>
                  </a:lnTo>
                  <a:lnTo>
                    <a:pt x="54" y="17"/>
                  </a:lnTo>
                  <a:lnTo>
                    <a:pt x="47" y="19"/>
                  </a:lnTo>
                  <a:lnTo>
                    <a:pt x="45" y="43"/>
                  </a:lnTo>
                  <a:lnTo>
                    <a:pt x="52" y="55"/>
                  </a:lnTo>
                  <a:lnTo>
                    <a:pt x="49" y="71"/>
                  </a:lnTo>
                  <a:lnTo>
                    <a:pt x="45" y="90"/>
                  </a:lnTo>
                  <a:lnTo>
                    <a:pt x="35" y="95"/>
                  </a:lnTo>
                  <a:lnTo>
                    <a:pt x="23" y="100"/>
                  </a:lnTo>
                  <a:lnTo>
                    <a:pt x="12" y="104"/>
                  </a:lnTo>
                  <a:lnTo>
                    <a:pt x="0" y="109"/>
                  </a:lnTo>
                  <a:lnTo>
                    <a:pt x="0" y="116"/>
                  </a:lnTo>
                  <a:lnTo>
                    <a:pt x="9" y="133"/>
                  </a:lnTo>
                  <a:lnTo>
                    <a:pt x="19" y="149"/>
                  </a:lnTo>
                  <a:lnTo>
                    <a:pt x="33" y="147"/>
                  </a:lnTo>
                  <a:lnTo>
                    <a:pt x="45" y="144"/>
                  </a:lnTo>
                  <a:lnTo>
                    <a:pt x="54" y="137"/>
                  </a:lnTo>
                  <a:lnTo>
                    <a:pt x="59" y="128"/>
                  </a:lnTo>
                  <a:lnTo>
                    <a:pt x="73" y="123"/>
                  </a:lnTo>
                  <a:lnTo>
                    <a:pt x="78" y="111"/>
                  </a:lnTo>
                  <a:lnTo>
                    <a:pt x="90" y="107"/>
                  </a:lnTo>
                  <a:lnTo>
                    <a:pt x="90" y="85"/>
                  </a:lnTo>
                  <a:lnTo>
                    <a:pt x="94" y="83"/>
                  </a:lnTo>
                  <a:lnTo>
                    <a:pt x="99" y="81"/>
                  </a:lnTo>
                  <a:lnTo>
                    <a:pt x="109" y="64"/>
                  </a:lnTo>
                  <a:lnTo>
                    <a:pt x="116" y="48"/>
                  </a:lnTo>
                  <a:close/>
                </a:path>
              </a:pathLst>
            </a:custGeom>
            <a:solidFill>
              <a:srgbClr val="0033CC"/>
            </a:solidFill>
            <a:ln w="3175">
              <a:solidFill>
                <a:srgbClr val="000000"/>
              </a:solidFill>
              <a:round/>
              <a:headEnd/>
              <a:tailEnd/>
            </a:ln>
          </p:spPr>
          <p:txBody>
            <a:bodyPr/>
            <a:lstStyle/>
            <a:p>
              <a:endParaRPr lang="en-US"/>
            </a:p>
          </p:txBody>
        </p:sp>
        <p:sp>
          <p:nvSpPr>
            <p:cNvPr id="42076" name="Freeform 5305"/>
            <p:cNvSpPr>
              <a:spLocks/>
            </p:cNvSpPr>
            <p:nvPr/>
          </p:nvSpPr>
          <p:spPr bwMode="auto">
            <a:xfrm>
              <a:off x="3474" y="2068"/>
              <a:ext cx="6" cy="11"/>
            </a:xfrm>
            <a:custGeom>
              <a:avLst/>
              <a:gdLst>
                <a:gd name="T0" fmla="*/ 9368 w 4"/>
                <a:gd name="T1" fmla="*/ 0 h 9"/>
                <a:gd name="T2" fmla="*/ 0 w 4"/>
                <a:gd name="T3" fmla="*/ 216 h 9"/>
                <a:gd name="T4" fmla="*/ 5394 w 4"/>
                <a:gd name="T5" fmla="*/ 395 h 9"/>
                <a:gd name="T6" fmla="*/ 9368 w 4"/>
                <a:gd name="T7" fmla="*/ 0 h 9"/>
                <a:gd name="T8" fmla="*/ 0 60000 65536"/>
                <a:gd name="T9" fmla="*/ 0 60000 65536"/>
                <a:gd name="T10" fmla="*/ 0 60000 65536"/>
                <a:gd name="T11" fmla="*/ 0 60000 65536"/>
                <a:gd name="T12" fmla="*/ 0 w 4"/>
                <a:gd name="T13" fmla="*/ 0 h 9"/>
                <a:gd name="T14" fmla="*/ 4 w 4"/>
                <a:gd name="T15" fmla="*/ 9 h 9"/>
              </a:gdLst>
              <a:ahLst/>
              <a:cxnLst>
                <a:cxn ang="T8">
                  <a:pos x="T0" y="T1"/>
                </a:cxn>
                <a:cxn ang="T9">
                  <a:pos x="T2" y="T3"/>
                </a:cxn>
                <a:cxn ang="T10">
                  <a:pos x="T4" y="T5"/>
                </a:cxn>
                <a:cxn ang="T11">
                  <a:pos x="T6" y="T7"/>
                </a:cxn>
              </a:cxnLst>
              <a:rect l="T12" t="T13" r="T14" b="T15"/>
              <a:pathLst>
                <a:path w="4" h="9">
                  <a:moveTo>
                    <a:pt x="4" y="0"/>
                  </a:moveTo>
                  <a:lnTo>
                    <a:pt x="0" y="5"/>
                  </a:lnTo>
                  <a:lnTo>
                    <a:pt x="2" y="9"/>
                  </a:lnTo>
                  <a:lnTo>
                    <a:pt x="4" y="0"/>
                  </a:lnTo>
                  <a:close/>
                </a:path>
              </a:pathLst>
            </a:custGeom>
            <a:solidFill>
              <a:srgbClr val="E1E1E1"/>
            </a:solidFill>
            <a:ln w="3175">
              <a:solidFill>
                <a:srgbClr val="000000"/>
              </a:solidFill>
              <a:round/>
              <a:headEnd/>
              <a:tailEnd/>
            </a:ln>
          </p:spPr>
          <p:txBody>
            <a:bodyPr/>
            <a:lstStyle/>
            <a:p>
              <a:endParaRPr lang="en-US"/>
            </a:p>
          </p:txBody>
        </p:sp>
        <p:sp>
          <p:nvSpPr>
            <p:cNvPr id="42077" name="Freeform 5306"/>
            <p:cNvSpPr>
              <a:spLocks/>
            </p:cNvSpPr>
            <p:nvPr/>
          </p:nvSpPr>
          <p:spPr bwMode="auto">
            <a:xfrm>
              <a:off x="3105" y="1936"/>
              <a:ext cx="369" cy="366"/>
            </a:xfrm>
            <a:custGeom>
              <a:avLst/>
              <a:gdLst>
                <a:gd name="T0" fmla="*/ 570 w 331"/>
                <a:gd name="T1" fmla="*/ 10738 h 295"/>
                <a:gd name="T2" fmla="*/ 492 w 331"/>
                <a:gd name="T3" fmla="*/ 9077 h 295"/>
                <a:gd name="T4" fmla="*/ 328 w 331"/>
                <a:gd name="T5" fmla="*/ 7937 h 295"/>
                <a:gd name="T6" fmla="*/ 148 w 331"/>
                <a:gd name="T7" fmla="*/ 5681 h 295"/>
                <a:gd name="T8" fmla="*/ 0 w 331"/>
                <a:gd name="T9" fmla="*/ 4422 h 295"/>
                <a:gd name="T10" fmla="*/ 148 w 331"/>
                <a:gd name="T11" fmla="*/ 3247 h 295"/>
                <a:gd name="T12" fmla="*/ 317 w 331"/>
                <a:gd name="T13" fmla="*/ 2443 h 295"/>
                <a:gd name="T14" fmla="*/ 234 w 331"/>
                <a:gd name="T15" fmla="*/ 831 h 295"/>
                <a:gd name="T16" fmla="*/ 485 w 331"/>
                <a:gd name="T17" fmla="*/ 0 h 295"/>
                <a:gd name="T18" fmla="*/ 725 w 331"/>
                <a:gd name="T19" fmla="*/ 831 h 295"/>
                <a:gd name="T20" fmla="*/ 943 w 331"/>
                <a:gd name="T21" fmla="*/ 1587 h 295"/>
                <a:gd name="T22" fmla="*/ 1186 w 331"/>
                <a:gd name="T23" fmla="*/ 3153 h 295"/>
                <a:gd name="T24" fmla="*/ 1530 w 331"/>
                <a:gd name="T25" fmla="*/ 3381 h 295"/>
                <a:gd name="T26" fmla="*/ 1643 w 331"/>
                <a:gd name="T27" fmla="*/ 3799 h 295"/>
                <a:gd name="T28" fmla="*/ 1766 w 331"/>
                <a:gd name="T29" fmla="*/ 5089 h 295"/>
                <a:gd name="T30" fmla="*/ 1884 w 331"/>
                <a:gd name="T31" fmla="*/ 6510 h 295"/>
                <a:gd name="T32" fmla="*/ 1992 w 331"/>
                <a:gd name="T33" fmla="*/ 7937 h 295"/>
                <a:gd name="T34" fmla="*/ 2043 w 331"/>
                <a:gd name="T35" fmla="*/ 8077 h 295"/>
                <a:gd name="T36" fmla="*/ 2067 w 331"/>
                <a:gd name="T37" fmla="*/ 8332 h 295"/>
                <a:gd name="T38" fmla="*/ 2067 w 331"/>
                <a:gd name="T39" fmla="*/ 8655 h 295"/>
                <a:gd name="T40" fmla="*/ 2158 w 331"/>
                <a:gd name="T41" fmla="*/ 9799 h 295"/>
                <a:gd name="T42" fmla="*/ 2532 w 331"/>
                <a:gd name="T43" fmla="*/ 10337 h 295"/>
                <a:gd name="T44" fmla="*/ 2610 w 331"/>
                <a:gd name="T45" fmla="*/ 10958 h 295"/>
                <a:gd name="T46" fmla="*/ 2545 w 331"/>
                <a:gd name="T47" fmla="*/ 13083 h 295"/>
                <a:gd name="T48" fmla="*/ 2386 w 331"/>
                <a:gd name="T49" fmla="*/ 13666 h 295"/>
                <a:gd name="T50" fmla="*/ 2195 w 331"/>
                <a:gd name="T51" fmla="*/ 14257 h 295"/>
                <a:gd name="T52" fmla="*/ 2011 w 331"/>
                <a:gd name="T53" fmla="*/ 14479 h 295"/>
                <a:gd name="T54" fmla="*/ 1827 w 331"/>
                <a:gd name="T55" fmla="*/ 14960 h 295"/>
                <a:gd name="T56" fmla="*/ 1670 w 331"/>
                <a:gd name="T57" fmla="*/ 16262 h 295"/>
                <a:gd name="T58" fmla="*/ 1548 w 331"/>
                <a:gd name="T59" fmla="*/ 17763 h 295"/>
                <a:gd name="T60" fmla="*/ 1420 w 331"/>
                <a:gd name="T61" fmla="*/ 16232 h 295"/>
                <a:gd name="T62" fmla="*/ 1156 w 331"/>
                <a:gd name="T63" fmla="*/ 15752 h 295"/>
                <a:gd name="T64" fmla="*/ 1101 w 331"/>
                <a:gd name="T65" fmla="*/ 16920 h 295"/>
                <a:gd name="T66" fmla="*/ 973 w 331"/>
                <a:gd name="T67" fmla="*/ 15486 h 295"/>
                <a:gd name="T68" fmla="*/ 759 w 331"/>
                <a:gd name="T69" fmla="*/ 13083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1"/>
                <a:gd name="T106" fmla="*/ 0 h 295"/>
                <a:gd name="T107" fmla="*/ 331 w 331"/>
                <a:gd name="T108" fmla="*/ 295 h 29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1" h="295">
                  <a:moveTo>
                    <a:pt x="82" y="203"/>
                  </a:moveTo>
                  <a:lnTo>
                    <a:pt x="73" y="179"/>
                  </a:lnTo>
                  <a:lnTo>
                    <a:pt x="71" y="163"/>
                  </a:lnTo>
                  <a:lnTo>
                    <a:pt x="63" y="151"/>
                  </a:lnTo>
                  <a:lnTo>
                    <a:pt x="54" y="141"/>
                  </a:lnTo>
                  <a:lnTo>
                    <a:pt x="42" y="132"/>
                  </a:lnTo>
                  <a:lnTo>
                    <a:pt x="35" y="115"/>
                  </a:lnTo>
                  <a:lnTo>
                    <a:pt x="19" y="94"/>
                  </a:lnTo>
                  <a:lnTo>
                    <a:pt x="4" y="73"/>
                  </a:lnTo>
                  <a:lnTo>
                    <a:pt x="0" y="73"/>
                  </a:lnTo>
                  <a:lnTo>
                    <a:pt x="2" y="49"/>
                  </a:lnTo>
                  <a:lnTo>
                    <a:pt x="19" y="54"/>
                  </a:lnTo>
                  <a:lnTo>
                    <a:pt x="30" y="40"/>
                  </a:lnTo>
                  <a:lnTo>
                    <a:pt x="40" y="40"/>
                  </a:lnTo>
                  <a:lnTo>
                    <a:pt x="47" y="30"/>
                  </a:lnTo>
                  <a:lnTo>
                    <a:pt x="30" y="14"/>
                  </a:lnTo>
                  <a:lnTo>
                    <a:pt x="47" y="4"/>
                  </a:lnTo>
                  <a:lnTo>
                    <a:pt x="61" y="0"/>
                  </a:lnTo>
                  <a:lnTo>
                    <a:pt x="78" y="4"/>
                  </a:lnTo>
                  <a:lnTo>
                    <a:pt x="92" y="14"/>
                  </a:lnTo>
                  <a:lnTo>
                    <a:pt x="106" y="19"/>
                  </a:lnTo>
                  <a:lnTo>
                    <a:pt x="120" y="26"/>
                  </a:lnTo>
                  <a:lnTo>
                    <a:pt x="134" y="40"/>
                  </a:lnTo>
                  <a:lnTo>
                    <a:pt x="151" y="52"/>
                  </a:lnTo>
                  <a:lnTo>
                    <a:pt x="179" y="56"/>
                  </a:lnTo>
                  <a:lnTo>
                    <a:pt x="194" y="56"/>
                  </a:lnTo>
                  <a:lnTo>
                    <a:pt x="196" y="61"/>
                  </a:lnTo>
                  <a:lnTo>
                    <a:pt x="208" y="63"/>
                  </a:lnTo>
                  <a:lnTo>
                    <a:pt x="217" y="80"/>
                  </a:lnTo>
                  <a:lnTo>
                    <a:pt x="224" y="85"/>
                  </a:lnTo>
                  <a:lnTo>
                    <a:pt x="239" y="99"/>
                  </a:lnTo>
                  <a:lnTo>
                    <a:pt x="239" y="108"/>
                  </a:lnTo>
                  <a:lnTo>
                    <a:pt x="246" y="120"/>
                  </a:lnTo>
                  <a:lnTo>
                    <a:pt x="253" y="132"/>
                  </a:lnTo>
                  <a:lnTo>
                    <a:pt x="257" y="134"/>
                  </a:lnTo>
                  <a:lnTo>
                    <a:pt x="260" y="134"/>
                  </a:lnTo>
                  <a:lnTo>
                    <a:pt x="262" y="134"/>
                  </a:lnTo>
                  <a:lnTo>
                    <a:pt x="262" y="139"/>
                  </a:lnTo>
                  <a:lnTo>
                    <a:pt x="262" y="141"/>
                  </a:lnTo>
                  <a:lnTo>
                    <a:pt x="262" y="144"/>
                  </a:lnTo>
                  <a:lnTo>
                    <a:pt x="267" y="149"/>
                  </a:lnTo>
                  <a:lnTo>
                    <a:pt x="274" y="163"/>
                  </a:lnTo>
                  <a:lnTo>
                    <a:pt x="298" y="167"/>
                  </a:lnTo>
                  <a:lnTo>
                    <a:pt x="321" y="172"/>
                  </a:lnTo>
                  <a:lnTo>
                    <a:pt x="324" y="170"/>
                  </a:lnTo>
                  <a:lnTo>
                    <a:pt x="331" y="182"/>
                  </a:lnTo>
                  <a:lnTo>
                    <a:pt x="328" y="198"/>
                  </a:lnTo>
                  <a:lnTo>
                    <a:pt x="324" y="217"/>
                  </a:lnTo>
                  <a:lnTo>
                    <a:pt x="314" y="222"/>
                  </a:lnTo>
                  <a:lnTo>
                    <a:pt x="302" y="227"/>
                  </a:lnTo>
                  <a:lnTo>
                    <a:pt x="291" y="231"/>
                  </a:lnTo>
                  <a:lnTo>
                    <a:pt x="279" y="236"/>
                  </a:lnTo>
                  <a:lnTo>
                    <a:pt x="267" y="238"/>
                  </a:lnTo>
                  <a:lnTo>
                    <a:pt x="255" y="241"/>
                  </a:lnTo>
                  <a:lnTo>
                    <a:pt x="243" y="245"/>
                  </a:lnTo>
                  <a:lnTo>
                    <a:pt x="231" y="248"/>
                  </a:lnTo>
                  <a:lnTo>
                    <a:pt x="222" y="260"/>
                  </a:lnTo>
                  <a:lnTo>
                    <a:pt x="212" y="271"/>
                  </a:lnTo>
                  <a:lnTo>
                    <a:pt x="203" y="283"/>
                  </a:lnTo>
                  <a:lnTo>
                    <a:pt x="196" y="295"/>
                  </a:lnTo>
                  <a:lnTo>
                    <a:pt x="194" y="276"/>
                  </a:lnTo>
                  <a:lnTo>
                    <a:pt x="179" y="269"/>
                  </a:lnTo>
                  <a:lnTo>
                    <a:pt x="165" y="264"/>
                  </a:lnTo>
                  <a:lnTo>
                    <a:pt x="146" y="262"/>
                  </a:lnTo>
                  <a:lnTo>
                    <a:pt x="144" y="276"/>
                  </a:lnTo>
                  <a:lnTo>
                    <a:pt x="139" y="281"/>
                  </a:lnTo>
                  <a:lnTo>
                    <a:pt x="132" y="269"/>
                  </a:lnTo>
                  <a:lnTo>
                    <a:pt x="123" y="257"/>
                  </a:lnTo>
                  <a:lnTo>
                    <a:pt x="111" y="236"/>
                  </a:lnTo>
                  <a:lnTo>
                    <a:pt x="97" y="217"/>
                  </a:lnTo>
                  <a:lnTo>
                    <a:pt x="82" y="203"/>
                  </a:lnTo>
                  <a:close/>
                </a:path>
              </a:pathLst>
            </a:custGeom>
            <a:solidFill>
              <a:srgbClr val="E1E1E1"/>
            </a:solidFill>
            <a:ln w="3175">
              <a:solidFill>
                <a:srgbClr val="000000"/>
              </a:solidFill>
              <a:round/>
              <a:headEnd/>
              <a:tailEnd/>
            </a:ln>
          </p:spPr>
          <p:txBody>
            <a:bodyPr/>
            <a:lstStyle/>
            <a:p>
              <a:endParaRPr lang="en-US"/>
            </a:p>
          </p:txBody>
        </p:sp>
        <p:sp>
          <p:nvSpPr>
            <p:cNvPr id="42078" name="Freeform 5307"/>
            <p:cNvSpPr>
              <a:spLocks/>
            </p:cNvSpPr>
            <p:nvPr/>
          </p:nvSpPr>
          <p:spPr bwMode="auto">
            <a:xfrm>
              <a:off x="3398" y="2074"/>
              <a:ext cx="85" cy="75"/>
            </a:xfrm>
            <a:custGeom>
              <a:avLst/>
              <a:gdLst>
                <a:gd name="T0" fmla="*/ 0 w 76"/>
                <a:gd name="T1" fmla="*/ 1655 h 61"/>
                <a:gd name="T2" fmla="*/ 45 w 76"/>
                <a:gd name="T3" fmla="*/ 1930 h 61"/>
                <a:gd name="T4" fmla="*/ 97 w 76"/>
                <a:gd name="T5" fmla="*/ 2640 h 61"/>
                <a:gd name="T6" fmla="*/ 295 w 76"/>
                <a:gd name="T7" fmla="*/ 2865 h 61"/>
                <a:gd name="T8" fmla="*/ 497 w 76"/>
                <a:gd name="T9" fmla="*/ 3076 h 61"/>
                <a:gd name="T10" fmla="*/ 516 w 76"/>
                <a:gd name="T11" fmla="*/ 2999 h 61"/>
                <a:gd name="T12" fmla="*/ 550 w 76"/>
                <a:gd name="T13" fmla="*/ 1764 h 61"/>
                <a:gd name="T14" fmla="*/ 589 w 76"/>
                <a:gd name="T15" fmla="*/ 1655 h 61"/>
                <a:gd name="T16" fmla="*/ 577 w 76"/>
                <a:gd name="T17" fmla="*/ 845 h 61"/>
                <a:gd name="T18" fmla="*/ 589 w 76"/>
                <a:gd name="T19" fmla="*/ 1068 h 61"/>
                <a:gd name="T20" fmla="*/ 642 w 76"/>
                <a:gd name="T21" fmla="*/ 845 h 61"/>
                <a:gd name="T22" fmla="*/ 589 w 76"/>
                <a:gd name="T23" fmla="*/ 205 h 61"/>
                <a:gd name="T24" fmla="*/ 577 w 76"/>
                <a:gd name="T25" fmla="*/ 0 h 61"/>
                <a:gd name="T26" fmla="*/ 461 w 76"/>
                <a:gd name="T27" fmla="*/ 845 h 61"/>
                <a:gd name="T28" fmla="*/ 330 w 76"/>
                <a:gd name="T29" fmla="*/ 1655 h 61"/>
                <a:gd name="T30" fmla="*/ 135 w 76"/>
                <a:gd name="T31" fmla="*/ 1764 h 61"/>
                <a:gd name="T32" fmla="*/ 45 w 76"/>
                <a:gd name="T33" fmla="*/ 1655 h 61"/>
                <a:gd name="T34" fmla="*/ 0 w 76"/>
                <a:gd name="T35" fmla="*/ 1516 h 61"/>
                <a:gd name="T36" fmla="*/ 0 w 76"/>
                <a:gd name="T37" fmla="*/ 1655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
                <a:gd name="T58" fmla="*/ 0 h 61"/>
                <a:gd name="T59" fmla="*/ 76 w 76"/>
                <a:gd name="T60" fmla="*/ 61 h 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 h="61">
                  <a:moveTo>
                    <a:pt x="0" y="33"/>
                  </a:moveTo>
                  <a:lnTo>
                    <a:pt x="5" y="38"/>
                  </a:lnTo>
                  <a:lnTo>
                    <a:pt x="12" y="52"/>
                  </a:lnTo>
                  <a:lnTo>
                    <a:pt x="36" y="56"/>
                  </a:lnTo>
                  <a:lnTo>
                    <a:pt x="59" y="61"/>
                  </a:lnTo>
                  <a:lnTo>
                    <a:pt x="62" y="59"/>
                  </a:lnTo>
                  <a:lnTo>
                    <a:pt x="64" y="35"/>
                  </a:lnTo>
                  <a:lnTo>
                    <a:pt x="71" y="33"/>
                  </a:lnTo>
                  <a:lnTo>
                    <a:pt x="69" y="16"/>
                  </a:lnTo>
                  <a:lnTo>
                    <a:pt x="71" y="21"/>
                  </a:lnTo>
                  <a:lnTo>
                    <a:pt x="76" y="16"/>
                  </a:lnTo>
                  <a:lnTo>
                    <a:pt x="71" y="4"/>
                  </a:lnTo>
                  <a:lnTo>
                    <a:pt x="69" y="0"/>
                  </a:lnTo>
                  <a:lnTo>
                    <a:pt x="55" y="16"/>
                  </a:lnTo>
                  <a:lnTo>
                    <a:pt x="40" y="33"/>
                  </a:lnTo>
                  <a:lnTo>
                    <a:pt x="17" y="35"/>
                  </a:lnTo>
                  <a:lnTo>
                    <a:pt x="5" y="33"/>
                  </a:lnTo>
                  <a:lnTo>
                    <a:pt x="0" y="30"/>
                  </a:lnTo>
                  <a:lnTo>
                    <a:pt x="0" y="33"/>
                  </a:lnTo>
                  <a:close/>
                </a:path>
              </a:pathLst>
            </a:custGeom>
            <a:solidFill>
              <a:srgbClr val="E1E1E1"/>
            </a:solidFill>
            <a:ln w="3175">
              <a:solidFill>
                <a:srgbClr val="000000"/>
              </a:solidFill>
              <a:round/>
              <a:headEnd/>
              <a:tailEnd/>
            </a:ln>
          </p:spPr>
          <p:txBody>
            <a:bodyPr/>
            <a:lstStyle/>
            <a:p>
              <a:endParaRPr lang="en-US"/>
            </a:p>
          </p:txBody>
        </p:sp>
        <p:sp>
          <p:nvSpPr>
            <p:cNvPr id="42079" name="Freeform 5308"/>
            <p:cNvSpPr>
              <a:spLocks/>
            </p:cNvSpPr>
            <p:nvPr/>
          </p:nvSpPr>
          <p:spPr bwMode="auto">
            <a:xfrm>
              <a:off x="3260" y="2229"/>
              <a:ext cx="179" cy="137"/>
            </a:xfrm>
            <a:custGeom>
              <a:avLst/>
              <a:gdLst>
                <a:gd name="T0" fmla="*/ 53 w 159"/>
                <a:gd name="T1" fmla="*/ 2128 h 111"/>
                <a:gd name="T2" fmla="*/ 0 w 159"/>
                <a:gd name="T3" fmla="*/ 2459 h 111"/>
                <a:gd name="T4" fmla="*/ 0 w 159"/>
                <a:gd name="T5" fmla="*/ 3578 h 111"/>
                <a:gd name="T6" fmla="*/ 68 w 159"/>
                <a:gd name="T7" fmla="*/ 4902 h 111"/>
                <a:gd name="T8" fmla="*/ 140 w 159"/>
                <a:gd name="T9" fmla="*/ 6050 h 111"/>
                <a:gd name="T10" fmla="*/ 321 w 159"/>
                <a:gd name="T11" fmla="*/ 6050 h 111"/>
                <a:gd name="T12" fmla="*/ 490 w 159"/>
                <a:gd name="T13" fmla="*/ 5402 h 111"/>
                <a:gd name="T14" fmla="*/ 661 w 159"/>
                <a:gd name="T15" fmla="*/ 5052 h 111"/>
                <a:gd name="T16" fmla="*/ 807 w 159"/>
                <a:gd name="T17" fmla="*/ 4814 h 111"/>
                <a:gd name="T18" fmla="*/ 918 w 159"/>
                <a:gd name="T19" fmla="*/ 4538 h 111"/>
                <a:gd name="T20" fmla="*/ 1062 w 159"/>
                <a:gd name="T21" fmla="*/ 4138 h 111"/>
                <a:gd name="T22" fmla="*/ 1163 w 159"/>
                <a:gd name="T23" fmla="*/ 3972 h 111"/>
                <a:gd name="T24" fmla="*/ 1286 w 159"/>
                <a:gd name="T25" fmla="*/ 3578 h 111"/>
                <a:gd name="T26" fmla="*/ 1387 w 159"/>
                <a:gd name="T27" fmla="*/ 3337 h 111"/>
                <a:gd name="T28" fmla="*/ 1387 w 159"/>
                <a:gd name="T29" fmla="*/ 2835 h 111"/>
                <a:gd name="T30" fmla="*/ 1515 w 159"/>
                <a:gd name="T31" fmla="*/ 2128 h 111"/>
                <a:gd name="T32" fmla="*/ 1414 w 159"/>
                <a:gd name="T33" fmla="*/ 1329 h 111"/>
                <a:gd name="T34" fmla="*/ 1327 w 159"/>
                <a:gd name="T35" fmla="*/ 392 h 111"/>
                <a:gd name="T36" fmla="*/ 1327 w 159"/>
                <a:gd name="T37" fmla="*/ 0 h 111"/>
                <a:gd name="T38" fmla="*/ 1217 w 159"/>
                <a:gd name="T39" fmla="*/ 2 h 111"/>
                <a:gd name="T40" fmla="*/ 1094 w 159"/>
                <a:gd name="T41" fmla="*/ 258 h 111"/>
                <a:gd name="T42" fmla="*/ 991 w 159"/>
                <a:gd name="T43" fmla="*/ 484 h 111"/>
                <a:gd name="T44" fmla="*/ 880 w 159"/>
                <a:gd name="T45" fmla="*/ 659 h 111"/>
                <a:gd name="T46" fmla="*/ 787 w 159"/>
                <a:gd name="T47" fmla="*/ 1329 h 111"/>
                <a:gd name="T48" fmla="*/ 695 w 159"/>
                <a:gd name="T49" fmla="*/ 1886 h 111"/>
                <a:gd name="T50" fmla="*/ 601 w 159"/>
                <a:gd name="T51" fmla="*/ 2583 h 111"/>
                <a:gd name="T52" fmla="*/ 534 w 159"/>
                <a:gd name="T53" fmla="*/ 3218 h 111"/>
                <a:gd name="T54" fmla="*/ 528 w 159"/>
                <a:gd name="T55" fmla="*/ 2128 h 111"/>
                <a:gd name="T56" fmla="*/ 374 w 159"/>
                <a:gd name="T57" fmla="*/ 1822 h 111"/>
                <a:gd name="T58" fmla="*/ 253 w 159"/>
                <a:gd name="T59" fmla="*/ 1528 h 111"/>
                <a:gd name="T60" fmla="*/ 68 w 159"/>
                <a:gd name="T61" fmla="*/ 1386 h 111"/>
                <a:gd name="T62" fmla="*/ 53 w 159"/>
                <a:gd name="T63" fmla="*/ 2128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9"/>
                <a:gd name="T97" fmla="*/ 0 h 111"/>
                <a:gd name="T98" fmla="*/ 159 w 159"/>
                <a:gd name="T99" fmla="*/ 111 h 1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9" h="111">
                  <a:moveTo>
                    <a:pt x="5" y="40"/>
                  </a:moveTo>
                  <a:lnTo>
                    <a:pt x="0" y="45"/>
                  </a:lnTo>
                  <a:lnTo>
                    <a:pt x="0" y="66"/>
                  </a:lnTo>
                  <a:lnTo>
                    <a:pt x="7" y="90"/>
                  </a:lnTo>
                  <a:lnTo>
                    <a:pt x="14" y="111"/>
                  </a:lnTo>
                  <a:lnTo>
                    <a:pt x="33" y="111"/>
                  </a:lnTo>
                  <a:lnTo>
                    <a:pt x="52" y="99"/>
                  </a:lnTo>
                  <a:lnTo>
                    <a:pt x="69" y="92"/>
                  </a:lnTo>
                  <a:lnTo>
                    <a:pt x="85" y="88"/>
                  </a:lnTo>
                  <a:lnTo>
                    <a:pt x="97" y="83"/>
                  </a:lnTo>
                  <a:lnTo>
                    <a:pt x="111" y="76"/>
                  </a:lnTo>
                  <a:lnTo>
                    <a:pt x="123" y="73"/>
                  </a:lnTo>
                  <a:lnTo>
                    <a:pt x="135" y="66"/>
                  </a:lnTo>
                  <a:lnTo>
                    <a:pt x="147" y="61"/>
                  </a:lnTo>
                  <a:lnTo>
                    <a:pt x="147" y="52"/>
                  </a:lnTo>
                  <a:lnTo>
                    <a:pt x="159" y="40"/>
                  </a:lnTo>
                  <a:lnTo>
                    <a:pt x="149" y="24"/>
                  </a:lnTo>
                  <a:lnTo>
                    <a:pt x="140" y="7"/>
                  </a:lnTo>
                  <a:lnTo>
                    <a:pt x="140" y="0"/>
                  </a:lnTo>
                  <a:lnTo>
                    <a:pt x="128" y="2"/>
                  </a:lnTo>
                  <a:lnTo>
                    <a:pt x="116" y="5"/>
                  </a:lnTo>
                  <a:lnTo>
                    <a:pt x="104" y="9"/>
                  </a:lnTo>
                  <a:lnTo>
                    <a:pt x="92" y="12"/>
                  </a:lnTo>
                  <a:lnTo>
                    <a:pt x="83" y="24"/>
                  </a:lnTo>
                  <a:lnTo>
                    <a:pt x="73" y="35"/>
                  </a:lnTo>
                  <a:lnTo>
                    <a:pt x="64" y="47"/>
                  </a:lnTo>
                  <a:lnTo>
                    <a:pt x="57" y="59"/>
                  </a:lnTo>
                  <a:lnTo>
                    <a:pt x="55" y="40"/>
                  </a:lnTo>
                  <a:lnTo>
                    <a:pt x="40" y="33"/>
                  </a:lnTo>
                  <a:lnTo>
                    <a:pt x="26" y="28"/>
                  </a:lnTo>
                  <a:lnTo>
                    <a:pt x="7" y="26"/>
                  </a:lnTo>
                  <a:lnTo>
                    <a:pt x="5" y="40"/>
                  </a:lnTo>
                  <a:close/>
                </a:path>
              </a:pathLst>
            </a:custGeom>
            <a:solidFill>
              <a:srgbClr val="E1E1E1"/>
            </a:solidFill>
            <a:ln w="3175">
              <a:solidFill>
                <a:srgbClr val="000000"/>
              </a:solidFill>
              <a:round/>
              <a:headEnd/>
              <a:tailEnd/>
            </a:ln>
          </p:spPr>
          <p:txBody>
            <a:bodyPr/>
            <a:lstStyle/>
            <a:p>
              <a:endParaRPr lang="en-US"/>
            </a:p>
          </p:txBody>
        </p:sp>
        <p:sp>
          <p:nvSpPr>
            <p:cNvPr id="42080" name="Freeform 5309"/>
            <p:cNvSpPr>
              <a:spLocks/>
            </p:cNvSpPr>
            <p:nvPr/>
          </p:nvSpPr>
          <p:spPr bwMode="auto">
            <a:xfrm>
              <a:off x="3916" y="2431"/>
              <a:ext cx="37" cy="86"/>
            </a:xfrm>
            <a:custGeom>
              <a:avLst/>
              <a:gdLst>
                <a:gd name="T0" fmla="*/ 61 w 33"/>
                <a:gd name="T1" fmla="*/ 187 h 69"/>
                <a:gd name="T2" fmla="*/ 123 w 33"/>
                <a:gd name="T3" fmla="*/ 795 h 69"/>
                <a:gd name="T4" fmla="*/ 189 w 33"/>
                <a:gd name="T5" fmla="*/ 1539 h 69"/>
                <a:gd name="T6" fmla="*/ 246 w 33"/>
                <a:gd name="T7" fmla="*/ 2356 h 69"/>
                <a:gd name="T8" fmla="*/ 289 w 33"/>
                <a:gd name="T9" fmla="*/ 3268 h 69"/>
                <a:gd name="T10" fmla="*/ 230 w 33"/>
                <a:gd name="T11" fmla="*/ 4249 h 69"/>
                <a:gd name="T12" fmla="*/ 76 w 33"/>
                <a:gd name="T13" fmla="*/ 4517 h 69"/>
                <a:gd name="T14" fmla="*/ 2 w 33"/>
                <a:gd name="T15" fmla="*/ 2936 h 69"/>
                <a:gd name="T16" fmla="*/ 0 w 33"/>
                <a:gd name="T17" fmla="*/ 1890 h 69"/>
                <a:gd name="T18" fmla="*/ 2 w 33"/>
                <a:gd name="T19" fmla="*/ 2064 h 69"/>
                <a:gd name="T20" fmla="*/ 2 w 33"/>
                <a:gd name="T21" fmla="*/ 1086 h 69"/>
                <a:gd name="T22" fmla="*/ 61 w 33"/>
                <a:gd name="T23" fmla="*/ 290 h 69"/>
                <a:gd name="T24" fmla="*/ 61 w 33"/>
                <a:gd name="T25" fmla="*/ 290 h 69"/>
                <a:gd name="T26" fmla="*/ 2 w 33"/>
                <a:gd name="T27" fmla="*/ 0 h 69"/>
                <a:gd name="T28" fmla="*/ 61 w 33"/>
                <a:gd name="T29" fmla="*/ 187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69"/>
                <a:gd name="T47" fmla="*/ 33 w 33"/>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69">
                  <a:moveTo>
                    <a:pt x="7" y="3"/>
                  </a:moveTo>
                  <a:lnTo>
                    <a:pt x="14" y="12"/>
                  </a:lnTo>
                  <a:lnTo>
                    <a:pt x="21" y="24"/>
                  </a:lnTo>
                  <a:lnTo>
                    <a:pt x="28" y="36"/>
                  </a:lnTo>
                  <a:lnTo>
                    <a:pt x="33" y="50"/>
                  </a:lnTo>
                  <a:lnTo>
                    <a:pt x="26" y="64"/>
                  </a:lnTo>
                  <a:lnTo>
                    <a:pt x="9" y="69"/>
                  </a:lnTo>
                  <a:lnTo>
                    <a:pt x="2" y="45"/>
                  </a:lnTo>
                  <a:lnTo>
                    <a:pt x="0" y="29"/>
                  </a:lnTo>
                  <a:lnTo>
                    <a:pt x="2" y="31"/>
                  </a:lnTo>
                  <a:lnTo>
                    <a:pt x="2" y="17"/>
                  </a:lnTo>
                  <a:lnTo>
                    <a:pt x="7" y="5"/>
                  </a:lnTo>
                  <a:lnTo>
                    <a:pt x="2" y="0"/>
                  </a:lnTo>
                  <a:lnTo>
                    <a:pt x="7" y="3"/>
                  </a:lnTo>
                  <a:close/>
                </a:path>
              </a:pathLst>
            </a:custGeom>
            <a:solidFill>
              <a:srgbClr val="E1E1E1"/>
            </a:solidFill>
            <a:ln w="3175">
              <a:solidFill>
                <a:srgbClr val="000000"/>
              </a:solidFill>
              <a:round/>
              <a:headEnd/>
              <a:tailEnd/>
            </a:ln>
          </p:spPr>
          <p:txBody>
            <a:bodyPr/>
            <a:lstStyle/>
            <a:p>
              <a:endParaRPr lang="en-US"/>
            </a:p>
          </p:txBody>
        </p:sp>
        <p:sp>
          <p:nvSpPr>
            <p:cNvPr id="42081" name="Freeform 5310"/>
            <p:cNvSpPr>
              <a:spLocks/>
            </p:cNvSpPr>
            <p:nvPr/>
          </p:nvSpPr>
          <p:spPr bwMode="auto">
            <a:xfrm>
              <a:off x="3026" y="2671"/>
              <a:ext cx="33" cy="38"/>
            </a:xfrm>
            <a:custGeom>
              <a:avLst/>
              <a:gdLst>
                <a:gd name="T0" fmla="*/ 67 w 30"/>
                <a:gd name="T1" fmla="*/ 362 h 31"/>
                <a:gd name="T2" fmla="*/ 2 w 30"/>
                <a:gd name="T3" fmla="*/ 883 h 31"/>
                <a:gd name="T4" fmla="*/ 0 w 30"/>
                <a:gd name="T5" fmla="*/ 1326 h 31"/>
                <a:gd name="T6" fmla="*/ 0 w 30"/>
                <a:gd name="T7" fmla="*/ 1507 h 31"/>
                <a:gd name="T8" fmla="*/ 2 w 30"/>
                <a:gd name="T9" fmla="*/ 1507 h 31"/>
                <a:gd name="T10" fmla="*/ 89 w 30"/>
                <a:gd name="T11" fmla="*/ 1326 h 31"/>
                <a:gd name="T12" fmla="*/ 101 w 30"/>
                <a:gd name="T13" fmla="*/ 1129 h 31"/>
                <a:gd name="T14" fmla="*/ 162 w 30"/>
                <a:gd name="T15" fmla="*/ 1129 h 31"/>
                <a:gd name="T16" fmla="*/ 182 w 30"/>
                <a:gd name="T17" fmla="*/ 1129 h 31"/>
                <a:gd name="T18" fmla="*/ 144 w 30"/>
                <a:gd name="T19" fmla="*/ 0 h 31"/>
                <a:gd name="T20" fmla="*/ 89 w 30"/>
                <a:gd name="T21" fmla="*/ 362 h 31"/>
                <a:gd name="T22" fmla="*/ 67 w 30"/>
                <a:gd name="T23" fmla="*/ 362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31"/>
                <a:gd name="T38" fmla="*/ 30 w 30"/>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31">
                  <a:moveTo>
                    <a:pt x="11" y="7"/>
                  </a:moveTo>
                  <a:lnTo>
                    <a:pt x="2" y="19"/>
                  </a:lnTo>
                  <a:lnTo>
                    <a:pt x="0" y="28"/>
                  </a:lnTo>
                  <a:lnTo>
                    <a:pt x="0" y="31"/>
                  </a:lnTo>
                  <a:lnTo>
                    <a:pt x="2" y="31"/>
                  </a:lnTo>
                  <a:lnTo>
                    <a:pt x="14" y="28"/>
                  </a:lnTo>
                  <a:lnTo>
                    <a:pt x="16" y="24"/>
                  </a:lnTo>
                  <a:lnTo>
                    <a:pt x="26" y="24"/>
                  </a:lnTo>
                  <a:lnTo>
                    <a:pt x="30" y="24"/>
                  </a:lnTo>
                  <a:lnTo>
                    <a:pt x="23" y="0"/>
                  </a:lnTo>
                  <a:lnTo>
                    <a:pt x="14" y="7"/>
                  </a:lnTo>
                  <a:lnTo>
                    <a:pt x="11" y="7"/>
                  </a:lnTo>
                  <a:close/>
                </a:path>
              </a:pathLst>
            </a:custGeom>
            <a:solidFill>
              <a:srgbClr val="0033CC"/>
            </a:solidFill>
            <a:ln w="3175">
              <a:solidFill>
                <a:srgbClr val="000000"/>
              </a:solidFill>
              <a:round/>
              <a:headEnd/>
              <a:tailEnd/>
            </a:ln>
          </p:spPr>
          <p:txBody>
            <a:bodyPr/>
            <a:lstStyle/>
            <a:p>
              <a:endParaRPr lang="en-US"/>
            </a:p>
          </p:txBody>
        </p:sp>
        <p:sp>
          <p:nvSpPr>
            <p:cNvPr id="42082" name="Rectangle 5311"/>
            <p:cNvSpPr>
              <a:spLocks noChangeArrowheads="1"/>
            </p:cNvSpPr>
            <p:nvPr/>
          </p:nvSpPr>
          <p:spPr bwMode="auto">
            <a:xfrm>
              <a:off x="3813" y="2607"/>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eaLnBrk="1" hangingPunct="1">
                <a:spcBef>
                  <a:spcPct val="50000"/>
                </a:spcBef>
                <a:buFontTx/>
                <a:buNone/>
              </a:pPr>
              <a:endParaRPr lang="nl-NL" altLang="en-US" sz="2800"/>
            </a:p>
          </p:txBody>
        </p:sp>
        <p:sp>
          <p:nvSpPr>
            <p:cNvPr id="42083" name="Freeform 5312"/>
            <p:cNvSpPr>
              <a:spLocks/>
            </p:cNvSpPr>
            <p:nvPr/>
          </p:nvSpPr>
          <p:spPr bwMode="auto">
            <a:xfrm>
              <a:off x="3815" y="2656"/>
              <a:ext cx="3" cy="1"/>
            </a:xfrm>
            <a:custGeom>
              <a:avLst/>
              <a:gdLst>
                <a:gd name="T0" fmla="*/ 0 w 2"/>
                <a:gd name="T1" fmla="*/ 0 h 1"/>
                <a:gd name="T2" fmla="*/ 5394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42084" name="Freeform 5313"/>
            <p:cNvSpPr>
              <a:spLocks/>
            </p:cNvSpPr>
            <p:nvPr/>
          </p:nvSpPr>
          <p:spPr bwMode="auto">
            <a:xfrm>
              <a:off x="3813" y="2645"/>
              <a:ext cx="1" cy="2"/>
            </a:xfrm>
            <a:custGeom>
              <a:avLst/>
              <a:gdLst>
                <a:gd name="T0" fmla="*/ 0 w 1"/>
                <a:gd name="T1" fmla="*/ 0 h 2"/>
                <a:gd name="T2" fmla="*/ 0 w 1"/>
                <a:gd name="T3" fmla="*/ 2 h 2"/>
                <a:gd name="T4" fmla="*/ 0 w 1"/>
                <a:gd name="T5" fmla="*/ 0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42085" name="Freeform 5314"/>
            <p:cNvSpPr>
              <a:spLocks/>
            </p:cNvSpPr>
            <p:nvPr/>
          </p:nvSpPr>
          <p:spPr bwMode="auto">
            <a:xfrm>
              <a:off x="3805" y="2662"/>
              <a:ext cx="3" cy="3"/>
            </a:xfrm>
            <a:custGeom>
              <a:avLst/>
              <a:gdLst>
                <a:gd name="T0" fmla="*/ 3 w 3"/>
                <a:gd name="T1" fmla="*/ 0 h 2"/>
                <a:gd name="T2" fmla="*/ 0 w 3"/>
                <a:gd name="T3" fmla="*/ 5394 h 2"/>
                <a:gd name="T4" fmla="*/ 0 w 3"/>
                <a:gd name="T5" fmla="*/ 0 h 2"/>
                <a:gd name="T6" fmla="*/ 3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0" y="2"/>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42086" name="Freeform 5315"/>
            <p:cNvSpPr>
              <a:spLocks/>
            </p:cNvSpPr>
            <p:nvPr/>
          </p:nvSpPr>
          <p:spPr bwMode="auto">
            <a:xfrm>
              <a:off x="3808" y="2665"/>
              <a:ext cx="1" cy="4"/>
            </a:xfrm>
            <a:custGeom>
              <a:avLst/>
              <a:gdLst>
                <a:gd name="T0" fmla="*/ 0 w 1"/>
                <a:gd name="T1" fmla="*/ 655 h 3"/>
                <a:gd name="T2" fmla="*/ 0 w 1"/>
                <a:gd name="T3" fmla="*/ 0 h 3"/>
                <a:gd name="T4" fmla="*/ 0 w 1"/>
                <a:gd name="T5" fmla="*/ 655 h 3"/>
                <a:gd name="T6" fmla="*/ 0 w 1"/>
                <a:gd name="T7" fmla="*/ 655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3"/>
                  </a:moveTo>
                  <a:lnTo>
                    <a:pt x="0" y="0"/>
                  </a:lnTo>
                  <a:lnTo>
                    <a:pt x="0" y="3"/>
                  </a:lnTo>
                  <a:close/>
                </a:path>
              </a:pathLst>
            </a:custGeom>
            <a:solidFill>
              <a:srgbClr val="E1E1E1"/>
            </a:solidFill>
            <a:ln w="3175">
              <a:solidFill>
                <a:srgbClr val="000000"/>
              </a:solidFill>
              <a:round/>
              <a:headEnd/>
              <a:tailEnd/>
            </a:ln>
          </p:spPr>
          <p:txBody>
            <a:bodyPr/>
            <a:lstStyle/>
            <a:p>
              <a:endParaRPr lang="en-US"/>
            </a:p>
          </p:txBody>
        </p:sp>
        <p:sp>
          <p:nvSpPr>
            <p:cNvPr id="42087" name="Freeform 5316"/>
            <p:cNvSpPr>
              <a:spLocks/>
            </p:cNvSpPr>
            <p:nvPr/>
          </p:nvSpPr>
          <p:spPr bwMode="auto">
            <a:xfrm>
              <a:off x="3808" y="2522"/>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close/>
                </a:path>
              </a:pathLst>
            </a:custGeom>
            <a:solidFill>
              <a:srgbClr val="E1E1E1"/>
            </a:solidFill>
            <a:ln w="3175">
              <a:solidFill>
                <a:srgbClr val="000000"/>
              </a:solidFill>
              <a:round/>
              <a:headEnd/>
              <a:tailEnd/>
            </a:ln>
          </p:spPr>
          <p:txBody>
            <a:bodyPr/>
            <a:lstStyle/>
            <a:p>
              <a:endParaRPr lang="en-US"/>
            </a:p>
          </p:txBody>
        </p:sp>
        <p:sp>
          <p:nvSpPr>
            <p:cNvPr id="42088" name="Freeform 5317"/>
            <p:cNvSpPr>
              <a:spLocks/>
            </p:cNvSpPr>
            <p:nvPr/>
          </p:nvSpPr>
          <p:spPr bwMode="auto">
            <a:xfrm>
              <a:off x="3810" y="2662"/>
              <a:ext cx="3" cy="3"/>
            </a:xfrm>
            <a:custGeom>
              <a:avLst/>
              <a:gdLst>
                <a:gd name="T0" fmla="*/ 0 w 3"/>
                <a:gd name="T1" fmla="*/ 5394 h 2"/>
                <a:gd name="T2" fmla="*/ 3 w 3"/>
                <a:gd name="T3" fmla="*/ 0 h 2"/>
                <a:gd name="T4" fmla="*/ 0 w 3"/>
                <a:gd name="T5" fmla="*/ 0 h 2"/>
                <a:gd name="T6" fmla="*/ 0 w 3"/>
                <a:gd name="T7" fmla="*/ 5394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3" y="0"/>
                  </a:ln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42089" name="Freeform 5318"/>
            <p:cNvSpPr>
              <a:spLocks/>
            </p:cNvSpPr>
            <p:nvPr/>
          </p:nvSpPr>
          <p:spPr bwMode="auto">
            <a:xfrm>
              <a:off x="3815" y="2600"/>
              <a:ext cx="3" cy="2"/>
            </a:xfrm>
            <a:custGeom>
              <a:avLst/>
              <a:gdLst>
                <a:gd name="T0" fmla="*/ 5394 w 2"/>
                <a:gd name="T1" fmla="*/ 0 h 2"/>
                <a:gd name="T2" fmla="*/ 5394 w 2"/>
                <a:gd name="T3" fmla="*/ 0 h 2"/>
                <a:gd name="T4" fmla="*/ 0 w 2"/>
                <a:gd name="T5" fmla="*/ 0 h 2"/>
                <a:gd name="T6" fmla="*/ 5394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2" y="0"/>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42090" name="Freeform 5319"/>
            <p:cNvSpPr>
              <a:spLocks/>
            </p:cNvSpPr>
            <p:nvPr/>
          </p:nvSpPr>
          <p:spPr bwMode="auto">
            <a:xfrm>
              <a:off x="3803" y="2493"/>
              <a:ext cx="2" cy="2"/>
            </a:xfrm>
            <a:custGeom>
              <a:avLst/>
              <a:gdLst>
                <a:gd name="T0" fmla="*/ 2 w 2"/>
                <a:gd name="T1" fmla="*/ 2 h 2"/>
                <a:gd name="T2" fmla="*/ 0 w 2"/>
                <a:gd name="T3" fmla="*/ 0 h 2"/>
                <a:gd name="T4" fmla="*/ 0 w 2"/>
                <a:gd name="T5" fmla="*/ 2 h 2"/>
                <a:gd name="T6" fmla="*/ 2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lnTo>
                    <a:pt x="0" y="0"/>
                  </a:lnTo>
                  <a:lnTo>
                    <a:pt x="0" y="2"/>
                  </a:lnTo>
                  <a:lnTo>
                    <a:pt x="2" y="2"/>
                  </a:lnTo>
                  <a:close/>
                </a:path>
              </a:pathLst>
            </a:custGeom>
            <a:solidFill>
              <a:srgbClr val="E1E1E1"/>
            </a:solidFill>
            <a:ln w="3175">
              <a:solidFill>
                <a:srgbClr val="000000"/>
              </a:solidFill>
              <a:round/>
              <a:headEnd/>
              <a:tailEnd/>
            </a:ln>
          </p:spPr>
          <p:txBody>
            <a:bodyPr/>
            <a:lstStyle/>
            <a:p>
              <a:endParaRPr lang="en-US"/>
            </a:p>
          </p:txBody>
        </p:sp>
        <p:sp>
          <p:nvSpPr>
            <p:cNvPr id="42091" name="Freeform 5320"/>
            <p:cNvSpPr>
              <a:spLocks/>
            </p:cNvSpPr>
            <p:nvPr/>
          </p:nvSpPr>
          <p:spPr bwMode="auto">
            <a:xfrm>
              <a:off x="3808" y="2607"/>
              <a:ext cx="2" cy="6"/>
            </a:xfrm>
            <a:custGeom>
              <a:avLst/>
              <a:gdLst>
                <a:gd name="T0" fmla="*/ 2 w 2"/>
                <a:gd name="T1" fmla="*/ 2 h 5"/>
                <a:gd name="T2" fmla="*/ 2 w 2"/>
                <a:gd name="T3" fmla="*/ 0 h 5"/>
                <a:gd name="T4" fmla="*/ 0 w 2"/>
                <a:gd name="T5" fmla="*/ 149 h 5"/>
                <a:gd name="T6" fmla="*/ 2 w 2"/>
                <a:gd name="T7" fmla="*/ 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2"/>
                  </a:moveTo>
                  <a:lnTo>
                    <a:pt x="2" y="0"/>
                  </a:lnTo>
                  <a:lnTo>
                    <a:pt x="0" y="5"/>
                  </a:lnTo>
                  <a:lnTo>
                    <a:pt x="2" y="2"/>
                  </a:lnTo>
                  <a:close/>
                </a:path>
              </a:pathLst>
            </a:custGeom>
            <a:solidFill>
              <a:srgbClr val="E1E1E1"/>
            </a:solidFill>
            <a:ln w="3175">
              <a:solidFill>
                <a:srgbClr val="000000"/>
              </a:solidFill>
              <a:round/>
              <a:headEnd/>
              <a:tailEnd/>
            </a:ln>
          </p:spPr>
          <p:txBody>
            <a:bodyPr/>
            <a:lstStyle/>
            <a:p>
              <a:endParaRPr lang="en-US"/>
            </a:p>
          </p:txBody>
        </p:sp>
        <p:sp>
          <p:nvSpPr>
            <p:cNvPr id="42092" name="Freeform 5321"/>
            <p:cNvSpPr>
              <a:spLocks/>
            </p:cNvSpPr>
            <p:nvPr/>
          </p:nvSpPr>
          <p:spPr bwMode="auto">
            <a:xfrm>
              <a:off x="3813" y="2595"/>
              <a:ext cx="1" cy="3"/>
            </a:xfrm>
            <a:custGeom>
              <a:avLst/>
              <a:gdLst>
                <a:gd name="T0" fmla="*/ 0 w 1"/>
                <a:gd name="T1" fmla="*/ 5394 h 2"/>
                <a:gd name="T2" fmla="*/ 0 w 1"/>
                <a:gd name="T3" fmla="*/ 0 h 2"/>
                <a:gd name="T4" fmla="*/ 0 w 1"/>
                <a:gd name="T5" fmla="*/ 5394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42093" name="Freeform 5322"/>
            <p:cNvSpPr>
              <a:spLocks/>
            </p:cNvSpPr>
            <p:nvPr/>
          </p:nvSpPr>
          <p:spPr bwMode="auto">
            <a:xfrm>
              <a:off x="3810" y="2522"/>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3"/>
                  </a:lnTo>
                  <a:lnTo>
                    <a:pt x="0" y="3"/>
                  </a:lnTo>
                  <a:lnTo>
                    <a:pt x="0" y="0"/>
                  </a:lnTo>
                  <a:close/>
                </a:path>
              </a:pathLst>
            </a:custGeom>
            <a:solidFill>
              <a:srgbClr val="E1E1E1"/>
            </a:solidFill>
            <a:ln w="3175">
              <a:solidFill>
                <a:srgbClr val="000000"/>
              </a:solidFill>
              <a:round/>
              <a:headEnd/>
              <a:tailEnd/>
            </a:ln>
          </p:spPr>
          <p:txBody>
            <a:bodyPr/>
            <a:lstStyle/>
            <a:p>
              <a:endParaRPr lang="en-US"/>
            </a:p>
          </p:txBody>
        </p:sp>
        <p:sp>
          <p:nvSpPr>
            <p:cNvPr id="42094" name="Freeform 5323"/>
            <p:cNvSpPr>
              <a:spLocks/>
            </p:cNvSpPr>
            <p:nvPr/>
          </p:nvSpPr>
          <p:spPr bwMode="auto">
            <a:xfrm>
              <a:off x="3803" y="2499"/>
              <a:ext cx="2" cy="2"/>
            </a:xfrm>
            <a:custGeom>
              <a:avLst/>
              <a:gdLst>
                <a:gd name="T0" fmla="*/ 2 w 2"/>
                <a:gd name="T1" fmla="*/ 2 h 2"/>
                <a:gd name="T2" fmla="*/ 2 w 2"/>
                <a:gd name="T3" fmla="*/ 0 h 2"/>
                <a:gd name="T4" fmla="*/ 0 w 2"/>
                <a:gd name="T5" fmla="*/ 0 h 2"/>
                <a:gd name="T6" fmla="*/ 2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lnTo>
                    <a:pt x="2" y="0"/>
                  </a:lnTo>
                  <a:lnTo>
                    <a:pt x="0" y="0"/>
                  </a:lnTo>
                  <a:lnTo>
                    <a:pt x="2" y="2"/>
                  </a:lnTo>
                  <a:close/>
                </a:path>
              </a:pathLst>
            </a:custGeom>
            <a:solidFill>
              <a:srgbClr val="E1E1E1"/>
            </a:solidFill>
            <a:ln w="3175">
              <a:solidFill>
                <a:srgbClr val="000000"/>
              </a:solidFill>
              <a:round/>
              <a:headEnd/>
              <a:tailEnd/>
            </a:ln>
          </p:spPr>
          <p:txBody>
            <a:bodyPr/>
            <a:lstStyle/>
            <a:p>
              <a:endParaRPr lang="en-US"/>
            </a:p>
          </p:txBody>
        </p:sp>
        <p:sp>
          <p:nvSpPr>
            <p:cNvPr id="42095" name="Freeform 5324"/>
            <p:cNvSpPr>
              <a:spLocks/>
            </p:cNvSpPr>
            <p:nvPr/>
          </p:nvSpPr>
          <p:spPr bwMode="auto">
            <a:xfrm>
              <a:off x="3796" y="2585"/>
              <a:ext cx="4" cy="2"/>
            </a:xfrm>
            <a:custGeom>
              <a:avLst/>
              <a:gdLst>
                <a:gd name="T0" fmla="*/ 655 w 3"/>
                <a:gd name="T1" fmla="*/ 0 h 2"/>
                <a:gd name="T2" fmla="*/ 0 w 3"/>
                <a:gd name="T3" fmla="*/ 0 h 2"/>
                <a:gd name="T4" fmla="*/ 655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42096" name="Freeform 5325"/>
            <p:cNvSpPr>
              <a:spLocks/>
            </p:cNvSpPr>
            <p:nvPr/>
          </p:nvSpPr>
          <p:spPr bwMode="auto">
            <a:xfrm>
              <a:off x="3800" y="2489"/>
              <a:ext cx="3" cy="4"/>
            </a:xfrm>
            <a:custGeom>
              <a:avLst/>
              <a:gdLst>
                <a:gd name="T0" fmla="*/ 5394 w 2"/>
                <a:gd name="T1" fmla="*/ 655 h 3"/>
                <a:gd name="T2" fmla="*/ 5394 w 2"/>
                <a:gd name="T3" fmla="*/ 0 h 3"/>
                <a:gd name="T4" fmla="*/ 0 w 2"/>
                <a:gd name="T5" fmla="*/ 655 h 3"/>
                <a:gd name="T6" fmla="*/ 5394 w 2"/>
                <a:gd name="T7" fmla="*/ 655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2" y="0"/>
                  </a:lnTo>
                  <a:lnTo>
                    <a:pt x="0" y="3"/>
                  </a:lnTo>
                  <a:lnTo>
                    <a:pt x="2" y="3"/>
                  </a:lnTo>
                  <a:close/>
                </a:path>
              </a:pathLst>
            </a:custGeom>
            <a:solidFill>
              <a:srgbClr val="E1E1E1"/>
            </a:solidFill>
            <a:ln w="3175">
              <a:solidFill>
                <a:srgbClr val="000000"/>
              </a:solidFill>
              <a:round/>
              <a:headEnd/>
              <a:tailEnd/>
            </a:ln>
          </p:spPr>
          <p:txBody>
            <a:bodyPr/>
            <a:lstStyle/>
            <a:p>
              <a:endParaRPr lang="en-US"/>
            </a:p>
          </p:txBody>
        </p:sp>
        <p:sp>
          <p:nvSpPr>
            <p:cNvPr id="42097" name="Freeform 5326"/>
            <p:cNvSpPr>
              <a:spLocks/>
            </p:cNvSpPr>
            <p:nvPr/>
          </p:nvSpPr>
          <p:spPr bwMode="auto">
            <a:xfrm>
              <a:off x="3810" y="2583"/>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42098" name="Rectangle 5327"/>
            <p:cNvSpPr>
              <a:spLocks noChangeArrowheads="1"/>
            </p:cNvSpPr>
            <p:nvPr/>
          </p:nvSpPr>
          <p:spPr bwMode="auto">
            <a:xfrm>
              <a:off x="3813" y="2636"/>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eaLnBrk="1" hangingPunct="1">
                <a:spcBef>
                  <a:spcPct val="50000"/>
                </a:spcBef>
                <a:buFontTx/>
                <a:buNone/>
              </a:pPr>
              <a:endParaRPr lang="nl-NL" altLang="en-US" sz="2800"/>
            </a:p>
          </p:txBody>
        </p:sp>
        <p:sp>
          <p:nvSpPr>
            <p:cNvPr id="42099" name="Freeform 5328"/>
            <p:cNvSpPr>
              <a:spLocks/>
            </p:cNvSpPr>
            <p:nvPr/>
          </p:nvSpPr>
          <p:spPr bwMode="auto">
            <a:xfrm>
              <a:off x="3800" y="2495"/>
              <a:ext cx="3" cy="1"/>
            </a:xfrm>
            <a:custGeom>
              <a:avLst/>
              <a:gdLst>
                <a:gd name="T0" fmla="*/ 0 w 2"/>
                <a:gd name="T1" fmla="*/ 0 h 1"/>
                <a:gd name="T2" fmla="*/ 5394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42100" name="Freeform 5329"/>
            <p:cNvSpPr>
              <a:spLocks/>
            </p:cNvSpPr>
            <p:nvPr/>
          </p:nvSpPr>
          <p:spPr bwMode="auto">
            <a:xfrm>
              <a:off x="3813" y="2592"/>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42101" name="Freeform 5330"/>
            <p:cNvSpPr>
              <a:spLocks/>
            </p:cNvSpPr>
            <p:nvPr/>
          </p:nvSpPr>
          <p:spPr bwMode="auto">
            <a:xfrm>
              <a:off x="3810" y="2545"/>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3"/>
                  </a:lnTo>
                  <a:lnTo>
                    <a:pt x="0" y="3"/>
                  </a:lnTo>
                  <a:lnTo>
                    <a:pt x="0" y="0"/>
                  </a:lnTo>
                  <a:close/>
                </a:path>
              </a:pathLst>
            </a:custGeom>
            <a:solidFill>
              <a:srgbClr val="E1E1E1"/>
            </a:solidFill>
            <a:ln w="3175">
              <a:solidFill>
                <a:srgbClr val="000000"/>
              </a:solidFill>
              <a:round/>
              <a:headEnd/>
              <a:tailEnd/>
            </a:ln>
          </p:spPr>
          <p:txBody>
            <a:bodyPr/>
            <a:lstStyle/>
            <a:p>
              <a:endParaRPr lang="en-US"/>
            </a:p>
          </p:txBody>
        </p:sp>
        <p:sp>
          <p:nvSpPr>
            <p:cNvPr id="42102" name="Freeform 5331"/>
            <p:cNvSpPr>
              <a:spLocks/>
            </p:cNvSpPr>
            <p:nvPr/>
          </p:nvSpPr>
          <p:spPr bwMode="auto">
            <a:xfrm>
              <a:off x="3491" y="2746"/>
              <a:ext cx="3" cy="6"/>
            </a:xfrm>
            <a:custGeom>
              <a:avLst/>
              <a:gdLst>
                <a:gd name="T0" fmla="*/ 5394 w 2"/>
                <a:gd name="T1" fmla="*/ 149 h 5"/>
                <a:gd name="T2" fmla="*/ 0 w 2"/>
                <a:gd name="T3" fmla="*/ 0 h 5"/>
                <a:gd name="T4" fmla="*/ 0 w 2"/>
                <a:gd name="T5" fmla="*/ 103 h 5"/>
                <a:gd name="T6" fmla="*/ 5394 w 2"/>
                <a:gd name="T7" fmla="*/ 149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0"/>
                  </a:lnTo>
                  <a:lnTo>
                    <a:pt x="0" y="3"/>
                  </a:lnTo>
                  <a:lnTo>
                    <a:pt x="2" y="5"/>
                  </a:lnTo>
                  <a:close/>
                </a:path>
              </a:pathLst>
            </a:custGeom>
            <a:solidFill>
              <a:srgbClr val="E1E1E1"/>
            </a:solidFill>
            <a:ln w="3175">
              <a:solidFill>
                <a:srgbClr val="000000"/>
              </a:solidFill>
              <a:round/>
              <a:headEnd/>
              <a:tailEnd/>
            </a:ln>
          </p:spPr>
          <p:txBody>
            <a:bodyPr/>
            <a:lstStyle/>
            <a:p>
              <a:endParaRPr lang="en-US"/>
            </a:p>
          </p:txBody>
        </p:sp>
        <p:sp>
          <p:nvSpPr>
            <p:cNvPr id="42103" name="Freeform 5332"/>
            <p:cNvSpPr>
              <a:spLocks/>
            </p:cNvSpPr>
            <p:nvPr/>
          </p:nvSpPr>
          <p:spPr bwMode="auto">
            <a:xfrm>
              <a:off x="3326" y="2855"/>
              <a:ext cx="6" cy="1"/>
            </a:xfrm>
            <a:custGeom>
              <a:avLst/>
              <a:gdLst>
                <a:gd name="T0" fmla="*/ 149 w 5"/>
                <a:gd name="T1" fmla="*/ 0 h 1"/>
                <a:gd name="T2" fmla="*/ 0 w 5"/>
                <a:gd name="T3" fmla="*/ 0 h 1"/>
                <a:gd name="T4" fmla="*/ 149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E1E1E1"/>
            </a:solidFill>
            <a:ln w="3175">
              <a:solidFill>
                <a:srgbClr val="000000"/>
              </a:solidFill>
              <a:round/>
              <a:headEnd/>
              <a:tailEnd/>
            </a:ln>
          </p:spPr>
          <p:txBody>
            <a:bodyPr/>
            <a:lstStyle/>
            <a:p>
              <a:endParaRPr lang="en-US"/>
            </a:p>
          </p:txBody>
        </p:sp>
        <p:sp>
          <p:nvSpPr>
            <p:cNvPr id="42104" name="Freeform 5333"/>
            <p:cNvSpPr>
              <a:spLocks/>
            </p:cNvSpPr>
            <p:nvPr/>
          </p:nvSpPr>
          <p:spPr bwMode="auto">
            <a:xfrm>
              <a:off x="3380" y="2071"/>
              <a:ext cx="2" cy="3"/>
            </a:xfrm>
            <a:custGeom>
              <a:avLst/>
              <a:gdLst>
                <a:gd name="T0" fmla="*/ 2 w 2"/>
                <a:gd name="T1" fmla="*/ 0 h 3"/>
                <a:gd name="T2" fmla="*/ 0 w 2"/>
                <a:gd name="T3" fmla="*/ 3 h 3"/>
                <a:gd name="T4" fmla="*/ 2 w 2"/>
                <a:gd name="T5" fmla="*/ 3 h 3"/>
                <a:gd name="T6" fmla="*/ 2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3"/>
                  </a:lnTo>
                  <a:lnTo>
                    <a:pt x="2" y="3"/>
                  </a:lnTo>
                  <a:lnTo>
                    <a:pt x="2" y="0"/>
                  </a:lnTo>
                  <a:close/>
                </a:path>
              </a:pathLst>
            </a:custGeom>
            <a:solidFill>
              <a:srgbClr val="E1E1E1"/>
            </a:solidFill>
            <a:ln w="3175">
              <a:solidFill>
                <a:srgbClr val="000000"/>
              </a:solidFill>
              <a:round/>
              <a:headEnd/>
              <a:tailEnd/>
            </a:ln>
          </p:spPr>
          <p:txBody>
            <a:bodyPr/>
            <a:lstStyle/>
            <a:p>
              <a:endParaRPr lang="en-US"/>
            </a:p>
          </p:txBody>
        </p:sp>
        <p:sp>
          <p:nvSpPr>
            <p:cNvPr id="42105" name="Freeform 5334"/>
            <p:cNvSpPr>
              <a:spLocks/>
            </p:cNvSpPr>
            <p:nvPr/>
          </p:nvSpPr>
          <p:spPr bwMode="auto">
            <a:xfrm>
              <a:off x="2753" y="2130"/>
              <a:ext cx="180" cy="350"/>
            </a:xfrm>
            <a:custGeom>
              <a:avLst/>
              <a:gdLst>
                <a:gd name="T0" fmla="*/ 1343 w 161"/>
                <a:gd name="T1" fmla="*/ 4061 h 283"/>
                <a:gd name="T2" fmla="*/ 1201 w 161"/>
                <a:gd name="T3" fmla="*/ 3460 h 283"/>
                <a:gd name="T4" fmla="*/ 1069 w 161"/>
                <a:gd name="T5" fmla="*/ 2935 h 283"/>
                <a:gd name="T6" fmla="*/ 947 w 161"/>
                <a:gd name="T7" fmla="*/ 2373 h 283"/>
                <a:gd name="T8" fmla="*/ 807 w 161"/>
                <a:gd name="T9" fmla="*/ 1983 h 283"/>
                <a:gd name="T10" fmla="*/ 670 w 161"/>
                <a:gd name="T11" fmla="*/ 1479 h 283"/>
                <a:gd name="T12" fmla="*/ 552 w 161"/>
                <a:gd name="T13" fmla="*/ 919 h 283"/>
                <a:gd name="T14" fmla="*/ 413 w 161"/>
                <a:gd name="T15" fmla="*/ 413 h 283"/>
                <a:gd name="T16" fmla="*/ 275 w 161"/>
                <a:gd name="T17" fmla="*/ 0 h 283"/>
                <a:gd name="T18" fmla="*/ 151 w 161"/>
                <a:gd name="T19" fmla="*/ 413 h 283"/>
                <a:gd name="T20" fmla="*/ 169 w 161"/>
                <a:gd name="T21" fmla="*/ 1196 h 283"/>
                <a:gd name="T22" fmla="*/ 169 w 161"/>
                <a:gd name="T23" fmla="*/ 1983 h 283"/>
                <a:gd name="T24" fmla="*/ 293 w 161"/>
                <a:gd name="T25" fmla="*/ 3070 h 283"/>
                <a:gd name="T26" fmla="*/ 262 w 161"/>
                <a:gd name="T27" fmla="*/ 3460 h 283"/>
                <a:gd name="T28" fmla="*/ 262 w 161"/>
                <a:gd name="T29" fmla="*/ 4279 h 283"/>
                <a:gd name="T30" fmla="*/ 262 w 161"/>
                <a:gd name="T31" fmla="*/ 5032 h 283"/>
                <a:gd name="T32" fmla="*/ 262 w 161"/>
                <a:gd name="T33" fmla="*/ 5943 h 283"/>
                <a:gd name="T34" fmla="*/ 234 w 161"/>
                <a:gd name="T35" fmla="*/ 6711 h 283"/>
                <a:gd name="T36" fmla="*/ 169 w 161"/>
                <a:gd name="T37" fmla="*/ 7183 h 283"/>
                <a:gd name="T38" fmla="*/ 119 w 161"/>
                <a:gd name="T39" fmla="*/ 7745 h 283"/>
                <a:gd name="T40" fmla="*/ 56 w 161"/>
                <a:gd name="T41" fmla="*/ 8446 h 283"/>
                <a:gd name="T42" fmla="*/ 0 w 161"/>
                <a:gd name="T43" fmla="*/ 9090 h 283"/>
                <a:gd name="T44" fmla="*/ 0 w 161"/>
                <a:gd name="T45" fmla="*/ 9751 h 283"/>
                <a:gd name="T46" fmla="*/ 56 w 161"/>
                <a:gd name="T47" fmla="*/ 10446 h 283"/>
                <a:gd name="T48" fmla="*/ 119 w 161"/>
                <a:gd name="T49" fmla="*/ 10446 h 283"/>
                <a:gd name="T50" fmla="*/ 169 w 161"/>
                <a:gd name="T51" fmla="*/ 11489 h 283"/>
                <a:gd name="T52" fmla="*/ 202 w 161"/>
                <a:gd name="T53" fmla="*/ 12560 h 283"/>
                <a:gd name="T54" fmla="*/ 275 w 161"/>
                <a:gd name="T55" fmla="*/ 13502 h 283"/>
                <a:gd name="T56" fmla="*/ 119 w 161"/>
                <a:gd name="T57" fmla="*/ 13502 h 283"/>
                <a:gd name="T58" fmla="*/ 56 w 161"/>
                <a:gd name="T59" fmla="*/ 13785 h 283"/>
                <a:gd name="T60" fmla="*/ 169 w 161"/>
                <a:gd name="T61" fmla="*/ 14840 h 283"/>
                <a:gd name="T62" fmla="*/ 262 w 161"/>
                <a:gd name="T63" fmla="*/ 16060 h 283"/>
                <a:gd name="T64" fmla="*/ 369 w 161"/>
                <a:gd name="T65" fmla="*/ 15837 h 283"/>
                <a:gd name="T66" fmla="*/ 413 w 161"/>
                <a:gd name="T67" fmla="*/ 15949 h 283"/>
                <a:gd name="T68" fmla="*/ 479 w 161"/>
                <a:gd name="T69" fmla="*/ 15837 h 283"/>
                <a:gd name="T70" fmla="*/ 670 w 161"/>
                <a:gd name="T71" fmla="*/ 15531 h 283"/>
                <a:gd name="T72" fmla="*/ 731 w 161"/>
                <a:gd name="T73" fmla="*/ 15135 h 283"/>
                <a:gd name="T74" fmla="*/ 716 w 161"/>
                <a:gd name="T75" fmla="*/ 14725 h 283"/>
                <a:gd name="T76" fmla="*/ 894 w 161"/>
                <a:gd name="T77" fmla="*/ 14433 h 283"/>
                <a:gd name="T78" fmla="*/ 978 w 161"/>
                <a:gd name="T79" fmla="*/ 13669 h 283"/>
                <a:gd name="T80" fmla="*/ 1078 w 161"/>
                <a:gd name="T81" fmla="*/ 12896 h 283"/>
                <a:gd name="T82" fmla="*/ 1220 w 161"/>
                <a:gd name="T83" fmla="*/ 12695 h 283"/>
                <a:gd name="T84" fmla="*/ 1201 w 161"/>
                <a:gd name="T85" fmla="*/ 12172 h 283"/>
                <a:gd name="T86" fmla="*/ 1184 w 161"/>
                <a:gd name="T87" fmla="*/ 11489 h 283"/>
                <a:gd name="T88" fmla="*/ 1127 w 161"/>
                <a:gd name="T89" fmla="*/ 10819 h 283"/>
                <a:gd name="T90" fmla="*/ 1069 w 161"/>
                <a:gd name="T91" fmla="*/ 10718 h 283"/>
                <a:gd name="T92" fmla="*/ 1127 w 161"/>
                <a:gd name="T93" fmla="*/ 10019 h 283"/>
                <a:gd name="T94" fmla="*/ 1137 w 161"/>
                <a:gd name="T95" fmla="*/ 9518 h 283"/>
                <a:gd name="T96" fmla="*/ 1137 w 161"/>
                <a:gd name="T97" fmla="*/ 9239 h 283"/>
                <a:gd name="T98" fmla="*/ 1137 w 161"/>
                <a:gd name="T99" fmla="*/ 8875 h 283"/>
                <a:gd name="T100" fmla="*/ 1220 w 161"/>
                <a:gd name="T101" fmla="*/ 8143 h 283"/>
                <a:gd name="T102" fmla="*/ 1260 w 161"/>
                <a:gd name="T103" fmla="*/ 7884 h 283"/>
                <a:gd name="T104" fmla="*/ 1343 w 161"/>
                <a:gd name="T105" fmla="*/ 7745 h 283"/>
                <a:gd name="T106" fmla="*/ 1343 w 161"/>
                <a:gd name="T107" fmla="*/ 6772 h 283"/>
                <a:gd name="T108" fmla="*/ 1343 w 161"/>
                <a:gd name="T109" fmla="*/ 5943 h 283"/>
                <a:gd name="T110" fmla="*/ 1343 w 161"/>
                <a:gd name="T111" fmla="*/ 4973 h 283"/>
                <a:gd name="T112" fmla="*/ 1343 w 161"/>
                <a:gd name="T113" fmla="*/ 4061 h 2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1"/>
                <a:gd name="T172" fmla="*/ 0 h 283"/>
                <a:gd name="T173" fmla="*/ 161 w 161"/>
                <a:gd name="T174" fmla="*/ 283 h 2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1" h="283">
                  <a:moveTo>
                    <a:pt x="161" y="71"/>
                  </a:moveTo>
                  <a:lnTo>
                    <a:pt x="144" y="61"/>
                  </a:lnTo>
                  <a:lnTo>
                    <a:pt x="128" y="52"/>
                  </a:lnTo>
                  <a:lnTo>
                    <a:pt x="114" y="42"/>
                  </a:lnTo>
                  <a:lnTo>
                    <a:pt x="97" y="35"/>
                  </a:lnTo>
                  <a:lnTo>
                    <a:pt x="80" y="26"/>
                  </a:lnTo>
                  <a:lnTo>
                    <a:pt x="66" y="16"/>
                  </a:lnTo>
                  <a:lnTo>
                    <a:pt x="50" y="7"/>
                  </a:lnTo>
                  <a:lnTo>
                    <a:pt x="33" y="0"/>
                  </a:lnTo>
                  <a:lnTo>
                    <a:pt x="19" y="7"/>
                  </a:lnTo>
                  <a:lnTo>
                    <a:pt x="21" y="21"/>
                  </a:lnTo>
                  <a:lnTo>
                    <a:pt x="21" y="35"/>
                  </a:lnTo>
                  <a:lnTo>
                    <a:pt x="35" y="54"/>
                  </a:lnTo>
                  <a:lnTo>
                    <a:pt x="31" y="61"/>
                  </a:lnTo>
                  <a:lnTo>
                    <a:pt x="31" y="75"/>
                  </a:lnTo>
                  <a:lnTo>
                    <a:pt x="31" y="89"/>
                  </a:lnTo>
                  <a:lnTo>
                    <a:pt x="31" y="104"/>
                  </a:lnTo>
                  <a:lnTo>
                    <a:pt x="28" y="118"/>
                  </a:lnTo>
                  <a:lnTo>
                    <a:pt x="21" y="127"/>
                  </a:lnTo>
                  <a:lnTo>
                    <a:pt x="14" y="137"/>
                  </a:lnTo>
                  <a:lnTo>
                    <a:pt x="7" y="149"/>
                  </a:lnTo>
                  <a:lnTo>
                    <a:pt x="0" y="160"/>
                  </a:lnTo>
                  <a:lnTo>
                    <a:pt x="0" y="172"/>
                  </a:lnTo>
                  <a:lnTo>
                    <a:pt x="7" y="184"/>
                  </a:lnTo>
                  <a:lnTo>
                    <a:pt x="14" y="184"/>
                  </a:lnTo>
                  <a:lnTo>
                    <a:pt x="21" y="203"/>
                  </a:lnTo>
                  <a:lnTo>
                    <a:pt x="24" y="222"/>
                  </a:lnTo>
                  <a:lnTo>
                    <a:pt x="33" y="238"/>
                  </a:lnTo>
                  <a:lnTo>
                    <a:pt x="14" y="238"/>
                  </a:lnTo>
                  <a:lnTo>
                    <a:pt x="7" y="243"/>
                  </a:lnTo>
                  <a:lnTo>
                    <a:pt x="21" y="262"/>
                  </a:lnTo>
                  <a:lnTo>
                    <a:pt x="31" y="283"/>
                  </a:lnTo>
                  <a:lnTo>
                    <a:pt x="45" y="279"/>
                  </a:lnTo>
                  <a:lnTo>
                    <a:pt x="50" y="281"/>
                  </a:lnTo>
                  <a:lnTo>
                    <a:pt x="57" y="279"/>
                  </a:lnTo>
                  <a:lnTo>
                    <a:pt x="80" y="274"/>
                  </a:lnTo>
                  <a:lnTo>
                    <a:pt x="88" y="267"/>
                  </a:lnTo>
                  <a:lnTo>
                    <a:pt x="85" y="260"/>
                  </a:lnTo>
                  <a:lnTo>
                    <a:pt x="106" y="255"/>
                  </a:lnTo>
                  <a:lnTo>
                    <a:pt x="118" y="241"/>
                  </a:lnTo>
                  <a:lnTo>
                    <a:pt x="130" y="227"/>
                  </a:lnTo>
                  <a:lnTo>
                    <a:pt x="147" y="224"/>
                  </a:lnTo>
                  <a:lnTo>
                    <a:pt x="144" y="215"/>
                  </a:lnTo>
                  <a:lnTo>
                    <a:pt x="142" y="203"/>
                  </a:lnTo>
                  <a:lnTo>
                    <a:pt x="135" y="191"/>
                  </a:lnTo>
                  <a:lnTo>
                    <a:pt x="128" y="189"/>
                  </a:lnTo>
                  <a:lnTo>
                    <a:pt x="135" y="177"/>
                  </a:lnTo>
                  <a:lnTo>
                    <a:pt x="137" y="168"/>
                  </a:lnTo>
                  <a:lnTo>
                    <a:pt x="137" y="163"/>
                  </a:lnTo>
                  <a:lnTo>
                    <a:pt x="137" y="156"/>
                  </a:lnTo>
                  <a:lnTo>
                    <a:pt x="147" y="144"/>
                  </a:lnTo>
                  <a:lnTo>
                    <a:pt x="151" y="139"/>
                  </a:lnTo>
                  <a:lnTo>
                    <a:pt x="161" y="137"/>
                  </a:lnTo>
                  <a:lnTo>
                    <a:pt x="161" y="120"/>
                  </a:lnTo>
                  <a:lnTo>
                    <a:pt x="161" y="104"/>
                  </a:lnTo>
                  <a:lnTo>
                    <a:pt x="161" y="87"/>
                  </a:lnTo>
                  <a:lnTo>
                    <a:pt x="161" y="71"/>
                  </a:lnTo>
                  <a:close/>
                </a:path>
              </a:pathLst>
            </a:custGeom>
            <a:solidFill>
              <a:srgbClr val="0033CC"/>
            </a:solidFill>
            <a:ln w="3175">
              <a:solidFill>
                <a:srgbClr val="000000"/>
              </a:solidFill>
              <a:round/>
              <a:headEnd/>
              <a:tailEnd/>
            </a:ln>
          </p:spPr>
          <p:txBody>
            <a:bodyPr/>
            <a:lstStyle/>
            <a:p>
              <a:endParaRPr lang="en-US"/>
            </a:p>
          </p:txBody>
        </p:sp>
        <p:sp>
          <p:nvSpPr>
            <p:cNvPr id="42106" name="Freeform 5335"/>
            <p:cNvSpPr>
              <a:spLocks/>
            </p:cNvSpPr>
            <p:nvPr/>
          </p:nvSpPr>
          <p:spPr bwMode="auto">
            <a:xfrm>
              <a:off x="3247" y="2370"/>
              <a:ext cx="27" cy="35"/>
            </a:xfrm>
            <a:custGeom>
              <a:avLst/>
              <a:gdLst>
                <a:gd name="T0" fmla="*/ 0 w 24"/>
                <a:gd name="T1" fmla="*/ 1969 h 28"/>
                <a:gd name="T2" fmla="*/ 179 w 24"/>
                <a:gd name="T3" fmla="*/ 1969 h 28"/>
                <a:gd name="T4" fmla="*/ 226 w 24"/>
                <a:gd name="T5" fmla="*/ 1291 h 28"/>
                <a:gd name="T6" fmla="*/ 159 w 24"/>
                <a:gd name="T7" fmla="*/ 0 h 28"/>
                <a:gd name="T8" fmla="*/ 124 w 24"/>
                <a:gd name="T9" fmla="*/ 186 h 28"/>
                <a:gd name="T10" fmla="*/ 0 w 24"/>
                <a:gd name="T11" fmla="*/ 1969 h 28"/>
                <a:gd name="T12" fmla="*/ 0 60000 65536"/>
                <a:gd name="T13" fmla="*/ 0 60000 65536"/>
                <a:gd name="T14" fmla="*/ 0 60000 65536"/>
                <a:gd name="T15" fmla="*/ 0 60000 65536"/>
                <a:gd name="T16" fmla="*/ 0 60000 65536"/>
                <a:gd name="T17" fmla="*/ 0 60000 65536"/>
                <a:gd name="T18" fmla="*/ 0 w 24"/>
                <a:gd name="T19" fmla="*/ 0 h 28"/>
                <a:gd name="T20" fmla="*/ 24 w 2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4" h="28">
                  <a:moveTo>
                    <a:pt x="0" y="28"/>
                  </a:moveTo>
                  <a:lnTo>
                    <a:pt x="19" y="28"/>
                  </a:lnTo>
                  <a:lnTo>
                    <a:pt x="24" y="18"/>
                  </a:lnTo>
                  <a:lnTo>
                    <a:pt x="17" y="0"/>
                  </a:lnTo>
                  <a:lnTo>
                    <a:pt x="12" y="2"/>
                  </a:lnTo>
                  <a:lnTo>
                    <a:pt x="0" y="28"/>
                  </a:lnTo>
                  <a:close/>
                </a:path>
              </a:pathLst>
            </a:custGeom>
            <a:solidFill>
              <a:srgbClr val="E1E1E1"/>
            </a:solidFill>
            <a:ln w="3175">
              <a:solidFill>
                <a:srgbClr val="000000"/>
              </a:solidFill>
              <a:round/>
              <a:headEnd/>
              <a:tailEnd/>
            </a:ln>
          </p:spPr>
          <p:txBody>
            <a:bodyPr/>
            <a:lstStyle/>
            <a:p>
              <a:endParaRPr lang="en-US"/>
            </a:p>
          </p:txBody>
        </p:sp>
        <p:sp>
          <p:nvSpPr>
            <p:cNvPr id="42107" name="Freeform 5336"/>
            <p:cNvSpPr>
              <a:spLocks/>
            </p:cNvSpPr>
            <p:nvPr/>
          </p:nvSpPr>
          <p:spPr bwMode="auto">
            <a:xfrm>
              <a:off x="3150" y="2251"/>
              <a:ext cx="117" cy="128"/>
            </a:xfrm>
            <a:custGeom>
              <a:avLst/>
              <a:gdLst>
                <a:gd name="T0" fmla="*/ 0 w 104"/>
                <a:gd name="T1" fmla="*/ 4123 h 104"/>
                <a:gd name="T2" fmla="*/ 2 w 104"/>
                <a:gd name="T3" fmla="*/ 3258 h 104"/>
                <a:gd name="T4" fmla="*/ 53 w 104"/>
                <a:gd name="T5" fmla="*/ 2050 h 104"/>
                <a:gd name="T6" fmla="*/ 87 w 104"/>
                <a:gd name="T7" fmla="*/ 854 h 104"/>
                <a:gd name="T8" fmla="*/ 201 w 104"/>
                <a:gd name="T9" fmla="*/ 478 h 104"/>
                <a:gd name="T10" fmla="*/ 293 w 104"/>
                <a:gd name="T11" fmla="*/ 2 h 104"/>
                <a:gd name="T12" fmla="*/ 321 w 104"/>
                <a:gd name="T13" fmla="*/ 0 h 104"/>
                <a:gd name="T14" fmla="*/ 362 w 104"/>
                <a:gd name="T15" fmla="*/ 588 h 104"/>
                <a:gd name="T16" fmla="*/ 406 w 104"/>
                <a:gd name="T17" fmla="*/ 1350 h 104"/>
                <a:gd name="T18" fmla="*/ 457 w 104"/>
                <a:gd name="T19" fmla="*/ 2050 h 104"/>
                <a:gd name="T20" fmla="*/ 488 w 104"/>
                <a:gd name="T21" fmla="*/ 2684 h 104"/>
                <a:gd name="T22" fmla="*/ 515 w 104"/>
                <a:gd name="T23" fmla="*/ 2414 h 104"/>
                <a:gd name="T24" fmla="*/ 530 w 104"/>
                <a:gd name="T25" fmla="*/ 2523 h 104"/>
                <a:gd name="T26" fmla="*/ 650 w 104"/>
                <a:gd name="T27" fmla="*/ 3099 h 104"/>
                <a:gd name="T28" fmla="*/ 822 w 104"/>
                <a:gd name="T29" fmla="*/ 3839 h 104"/>
                <a:gd name="T30" fmla="*/ 989 w 104"/>
                <a:gd name="T31" fmla="*/ 4725 h 104"/>
                <a:gd name="T32" fmla="*/ 989 w 104"/>
                <a:gd name="T33" fmla="*/ 4885 h 104"/>
                <a:gd name="T34" fmla="*/ 989 w 104"/>
                <a:gd name="T35" fmla="*/ 5003 h 104"/>
                <a:gd name="T36" fmla="*/ 927 w 104"/>
                <a:gd name="T37" fmla="*/ 5140 h 104"/>
                <a:gd name="T38" fmla="*/ 846 w 104"/>
                <a:gd name="T39" fmla="*/ 5391 h 104"/>
                <a:gd name="T40" fmla="*/ 846 w 104"/>
                <a:gd name="T41" fmla="*/ 5140 h 104"/>
                <a:gd name="T42" fmla="*/ 718 w 104"/>
                <a:gd name="T43" fmla="*/ 4885 h 104"/>
                <a:gd name="T44" fmla="*/ 618 w 104"/>
                <a:gd name="T45" fmla="*/ 4223 h 104"/>
                <a:gd name="T46" fmla="*/ 579 w 104"/>
                <a:gd name="T47" fmla="*/ 3839 h 104"/>
                <a:gd name="T48" fmla="*/ 488 w 104"/>
                <a:gd name="T49" fmla="*/ 3657 h 104"/>
                <a:gd name="T50" fmla="*/ 406 w 104"/>
                <a:gd name="T51" fmla="*/ 3657 h 104"/>
                <a:gd name="T52" fmla="*/ 321 w 104"/>
                <a:gd name="T53" fmla="*/ 3657 h 104"/>
                <a:gd name="T54" fmla="*/ 253 w 104"/>
                <a:gd name="T55" fmla="*/ 3258 h 104"/>
                <a:gd name="T56" fmla="*/ 201 w 104"/>
                <a:gd name="T57" fmla="*/ 4010 h 104"/>
                <a:gd name="T58" fmla="*/ 140 w 104"/>
                <a:gd name="T59" fmla="*/ 3657 h 104"/>
                <a:gd name="T60" fmla="*/ 87 w 104"/>
                <a:gd name="T61" fmla="*/ 4123 h 104"/>
                <a:gd name="T62" fmla="*/ 0 w 104"/>
                <a:gd name="T63" fmla="*/ 4123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104"/>
                <a:gd name="T98" fmla="*/ 104 w 104"/>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104">
                  <a:moveTo>
                    <a:pt x="0" y="80"/>
                  </a:moveTo>
                  <a:lnTo>
                    <a:pt x="2" y="63"/>
                  </a:lnTo>
                  <a:lnTo>
                    <a:pt x="5" y="40"/>
                  </a:lnTo>
                  <a:lnTo>
                    <a:pt x="9" y="16"/>
                  </a:lnTo>
                  <a:lnTo>
                    <a:pt x="21" y="9"/>
                  </a:lnTo>
                  <a:lnTo>
                    <a:pt x="31" y="2"/>
                  </a:lnTo>
                  <a:lnTo>
                    <a:pt x="33" y="0"/>
                  </a:lnTo>
                  <a:lnTo>
                    <a:pt x="38" y="11"/>
                  </a:lnTo>
                  <a:lnTo>
                    <a:pt x="42" y="26"/>
                  </a:lnTo>
                  <a:lnTo>
                    <a:pt x="47" y="40"/>
                  </a:lnTo>
                  <a:lnTo>
                    <a:pt x="52" y="52"/>
                  </a:lnTo>
                  <a:lnTo>
                    <a:pt x="54" y="47"/>
                  </a:lnTo>
                  <a:lnTo>
                    <a:pt x="57" y="49"/>
                  </a:lnTo>
                  <a:lnTo>
                    <a:pt x="68" y="59"/>
                  </a:lnTo>
                  <a:lnTo>
                    <a:pt x="87" y="75"/>
                  </a:lnTo>
                  <a:lnTo>
                    <a:pt x="104" y="92"/>
                  </a:lnTo>
                  <a:lnTo>
                    <a:pt x="104" y="94"/>
                  </a:lnTo>
                  <a:lnTo>
                    <a:pt x="104" y="97"/>
                  </a:lnTo>
                  <a:lnTo>
                    <a:pt x="99" y="99"/>
                  </a:lnTo>
                  <a:lnTo>
                    <a:pt x="90" y="104"/>
                  </a:lnTo>
                  <a:lnTo>
                    <a:pt x="90" y="99"/>
                  </a:lnTo>
                  <a:lnTo>
                    <a:pt x="76" y="94"/>
                  </a:lnTo>
                  <a:lnTo>
                    <a:pt x="66" y="82"/>
                  </a:lnTo>
                  <a:lnTo>
                    <a:pt x="61" y="75"/>
                  </a:lnTo>
                  <a:lnTo>
                    <a:pt x="52" y="71"/>
                  </a:lnTo>
                  <a:lnTo>
                    <a:pt x="42" y="71"/>
                  </a:lnTo>
                  <a:lnTo>
                    <a:pt x="33" y="71"/>
                  </a:lnTo>
                  <a:lnTo>
                    <a:pt x="26" y="63"/>
                  </a:lnTo>
                  <a:lnTo>
                    <a:pt x="21" y="78"/>
                  </a:lnTo>
                  <a:lnTo>
                    <a:pt x="14" y="71"/>
                  </a:lnTo>
                  <a:lnTo>
                    <a:pt x="9" y="80"/>
                  </a:lnTo>
                  <a:lnTo>
                    <a:pt x="0" y="80"/>
                  </a:lnTo>
                  <a:close/>
                </a:path>
              </a:pathLst>
            </a:custGeom>
            <a:solidFill>
              <a:srgbClr val="E1E1E1"/>
            </a:solidFill>
            <a:ln w="3175">
              <a:solidFill>
                <a:srgbClr val="000000"/>
              </a:solidFill>
              <a:round/>
              <a:headEnd/>
              <a:tailEnd/>
            </a:ln>
          </p:spPr>
          <p:txBody>
            <a:bodyPr/>
            <a:lstStyle/>
            <a:p>
              <a:endParaRPr lang="en-US"/>
            </a:p>
          </p:txBody>
        </p:sp>
        <p:sp>
          <p:nvSpPr>
            <p:cNvPr id="42108" name="Freeform 5337"/>
            <p:cNvSpPr>
              <a:spLocks/>
            </p:cNvSpPr>
            <p:nvPr/>
          </p:nvSpPr>
          <p:spPr bwMode="auto">
            <a:xfrm>
              <a:off x="3093" y="2328"/>
              <a:ext cx="266" cy="244"/>
            </a:xfrm>
            <a:custGeom>
              <a:avLst/>
              <a:gdLst>
                <a:gd name="T0" fmla="*/ 91 w 266"/>
                <a:gd name="T1" fmla="*/ 238 h 244"/>
                <a:gd name="T2" fmla="*/ 70 w 266"/>
                <a:gd name="T3" fmla="*/ 220 h 244"/>
                <a:gd name="T4" fmla="*/ 53 w 266"/>
                <a:gd name="T5" fmla="*/ 217 h 244"/>
                <a:gd name="T6" fmla="*/ 51 w 266"/>
                <a:gd name="T7" fmla="*/ 199 h 244"/>
                <a:gd name="T8" fmla="*/ 40 w 266"/>
                <a:gd name="T9" fmla="*/ 197 h 244"/>
                <a:gd name="T10" fmla="*/ 33 w 266"/>
                <a:gd name="T11" fmla="*/ 182 h 244"/>
                <a:gd name="T12" fmla="*/ 27 w 266"/>
                <a:gd name="T13" fmla="*/ 167 h 244"/>
                <a:gd name="T14" fmla="*/ 8 w 266"/>
                <a:gd name="T15" fmla="*/ 150 h 244"/>
                <a:gd name="T16" fmla="*/ 0 w 266"/>
                <a:gd name="T17" fmla="*/ 141 h 244"/>
                <a:gd name="T18" fmla="*/ 8 w 266"/>
                <a:gd name="T19" fmla="*/ 133 h 244"/>
                <a:gd name="T20" fmla="*/ 15 w 266"/>
                <a:gd name="T21" fmla="*/ 117 h 244"/>
                <a:gd name="T22" fmla="*/ 24 w 266"/>
                <a:gd name="T23" fmla="*/ 107 h 244"/>
                <a:gd name="T24" fmla="*/ 24 w 266"/>
                <a:gd name="T25" fmla="*/ 83 h 244"/>
                <a:gd name="T26" fmla="*/ 35 w 266"/>
                <a:gd name="T27" fmla="*/ 79 h 244"/>
                <a:gd name="T28" fmla="*/ 40 w 266"/>
                <a:gd name="T29" fmla="*/ 53 h 244"/>
                <a:gd name="T30" fmla="*/ 56 w 266"/>
                <a:gd name="T31" fmla="*/ 21 h 244"/>
                <a:gd name="T32" fmla="*/ 66 w 266"/>
                <a:gd name="T33" fmla="*/ 21 h 244"/>
                <a:gd name="T34" fmla="*/ 72 w 266"/>
                <a:gd name="T35" fmla="*/ 10 h 244"/>
                <a:gd name="T36" fmla="*/ 80 w 266"/>
                <a:gd name="T37" fmla="*/ 19 h 244"/>
                <a:gd name="T38" fmla="*/ 85 w 266"/>
                <a:gd name="T39" fmla="*/ 0 h 244"/>
                <a:gd name="T40" fmla="*/ 93 w 266"/>
                <a:gd name="T41" fmla="*/ 10 h 244"/>
                <a:gd name="T42" fmla="*/ 103 w 266"/>
                <a:gd name="T43" fmla="*/ 10 h 244"/>
                <a:gd name="T44" fmla="*/ 114 w 266"/>
                <a:gd name="T45" fmla="*/ 10 h 244"/>
                <a:gd name="T46" fmla="*/ 125 w 266"/>
                <a:gd name="T47" fmla="*/ 15 h 244"/>
                <a:gd name="T48" fmla="*/ 130 w 266"/>
                <a:gd name="T49" fmla="*/ 24 h 244"/>
                <a:gd name="T50" fmla="*/ 141 w 266"/>
                <a:gd name="T51" fmla="*/ 38 h 244"/>
                <a:gd name="T52" fmla="*/ 157 w 266"/>
                <a:gd name="T53" fmla="*/ 45 h 244"/>
                <a:gd name="T54" fmla="*/ 157 w 266"/>
                <a:gd name="T55" fmla="*/ 51 h 244"/>
                <a:gd name="T56" fmla="*/ 167 w 266"/>
                <a:gd name="T57" fmla="*/ 45 h 244"/>
                <a:gd name="T58" fmla="*/ 154 w 266"/>
                <a:gd name="T59" fmla="*/ 77 h 244"/>
                <a:gd name="T60" fmla="*/ 175 w 266"/>
                <a:gd name="T61" fmla="*/ 77 h 244"/>
                <a:gd name="T62" fmla="*/ 173 w 266"/>
                <a:gd name="T63" fmla="*/ 88 h 244"/>
                <a:gd name="T64" fmla="*/ 183 w 266"/>
                <a:gd name="T65" fmla="*/ 107 h 244"/>
                <a:gd name="T66" fmla="*/ 196 w 266"/>
                <a:gd name="T67" fmla="*/ 120 h 244"/>
                <a:gd name="T68" fmla="*/ 210 w 266"/>
                <a:gd name="T69" fmla="*/ 126 h 244"/>
                <a:gd name="T70" fmla="*/ 223 w 266"/>
                <a:gd name="T71" fmla="*/ 133 h 244"/>
                <a:gd name="T72" fmla="*/ 237 w 266"/>
                <a:gd name="T73" fmla="*/ 139 h 244"/>
                <a:gd name="T74" fmla="*/ 249 w 266"/>
                <a:gd name="T75" fmla="*/ 141 h 244"/>
                <a:gd name="T76" fmla="*/ 266 w 266"/>
                <a:gd name="T77" fmla="*/ 141 h 244"/>
                <a:gd name="T78" fmla="*/ 253 w 266"/>
                <a:gd name="T79" fmla="*/ 161 h 244"/>
                <a:gd name="T80" fmla="*/ 239 w 266"/>
                <a:gd name="T81" fmla="*/ 176 h 244"/>
                <a:gd name="T82" fmla="*/ 226 w 266"/>
                <a:gd name="T83" fmla="*/ 193 h 244"/>
                <a:gd name="T84" fmla="*/ 212 w 266"/>
                <a:gd name="T85" fmla="*/ 212 h 244"/>
                <a:gd name="T86" fmla="*/ 200 w 266"/>
                <a:gd name="T87" fmla="*/ 214 h 244"/>
                <a:gd name="T88" fmla="*/ 186 w 266"/>
                <a:gd name="T89" fmla="*/ 214 h 244"/>
                <a:gd name="T90" fmla="*/ 171 w 266"/>
                <a:gd name="T91" fmla="*/ 225 h 244"/>
                <a:gd name="T92" fmla="*/ 159 w 266"/>
                <a:gd name="T93" fmla="*/ 232 h 244"/>
                <a:gd name="T94" fmla="*/ 144 w 266"/>
                <a:gd name="T95" fmla="*/ 229 h 244"/>
                <a:gd name="T96" fmla="*/ 125 w 266"/>
                <a:gd name="T97" fmla="*/ 235 h 244"/>
                <a:gd name="T98" fmla="*/ 117 w 266"/>
                <a:gd name="T99" fmla="*/ 244 h 244"/>
                <a:gd name="T100" fmla="*/ 91 w 266"/>
                <a:gd name="T101" fmla="*/ 238 h 2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
                <a:gd name="T154" fmla="*/ 0 h 244"/>
                <a:gd name="T155" fmla="*/ 266 w 266"/>
                <a:gd name="T156" fmla="*/ 244 h 2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 h="244">
                  <a:moveTo>
                    <a:pt x="91" y="238"/>
                  </a:moveTo>
                  <a:lnTo>
                    <a:pt x="70" y="220"/>
                  </a:lnTo>
                  <a:lnTo>
                    <a:pt x="53" y="217"/>
                  </a:lnTo>
                  <a:lnTo>
                    <a:pt x="51" y="199"/>
                  </a:lnTo>
                  <a:lnTo>
                    <a:pt x="40" y="197"/>
                  </a:lnTo>
                  <a:lnTo>
                    <a:pt x="33" y="182"/>
                  </a:lnTo>
                  <a:lnTo>
                    <a:pt x="27" y="167"/>
                  </a:lnTo>
                  <a:lnTo>
                    <a:pt x="8" y="150"/>
                  </a:lnTo>
                  <a:lnTo>
                    <a:pt x="0" y="141"/>
                  </a:lnTo>
                  <a:lnTo>
                    <a:pt x="8" y="133"/>
                  </a:lnTo>
                  <a:lnTo>
                    <a:pt x="15" y="117"/>
                  </a:lnTo>
                  <a:lnTo>
                    <a:pt x="24" y="107"/>
                  </a:lnTo>
                  <a:lnTo>
                    <a:pt x="24" y="83"/>
                  </a:lnTo>
                  <a:lnTo>
                    <a:pt x="35" y="79"/>
                  </a:lnTo>
                  <a:lnTo>
                    <a:pt x="40" y="53"/>
                  </a:lnTo>
                  <a:lnTo>
                    <a:pt x="56" y="21"/>
                  </a:lnTo>
                  <a:lnTo>
                    <a:pt x="66" y="21"/>
                  </a:lnTo>
                  <a:lnTo>
                    <a:pt x="72" y="10"/>
                  </a:lnTo>
                  <a:lnTo>
                    <a:pt x="80" y="19"/>
                  </a:lnTo>
                  <a:lnTo>
                    <a:pt x="85" y="0"/>
                  </a:lnTo>
                  <a:lnTo>
                    <a:pt x="93" y="10"/>
                  </a:lnTo>
                  <a:lnTo>
                    <a:pt x="103" y="10"/>
                  </a:lnTo>
                  <a:lnTo>
                    <a:pt x="114" y="10"/>
                  </a:lnTo>
                  <a:lnTo>
                    <a:pt x="125" y="15"/>
                  </a:lnTo>
                  <a:lnTo>
                    <a:pt x="130" y="24"/>
                  </a:lnTo>
                  <a:lnTo>
                    <a:pt x="141" y="38"/>
                  </a:lnTo>
                  <a:lnTo>
                    <a:pt x="157" y="45"/>
                  </a:lnTo>
                  <a:lnTo>
                    <a:pt x="157" y="51"/>
                  </a:lnTo>
                  <a:lnTo>
                    <a:pt x="167" y="45"/>
                  </a:lnTo>
                  <a:lnTo>
                    <a:pt x="154" y="77"/>
                  </a:lnTo>
                  <a:lnTo>
                    <a:pt x="175" y="77"/>
                  </a:lnTo>
                  <a:lnTo>
                    <a:pt x="173" y="88"/>
                  </a:lnTo>
                  <a:lnTo>
                    <a:pt x="183" y="107"/>
                  </a:lnTo>
                  <a:lnTo>
                    <a:pt x="196" y="120"/>
                  </a:lnTo>
                  <a:lnTo>
                    <a:pt x="210" y="126"/>
                  </a:lnTo>
                  <a:lnTo>
                    <a:pt x="223" y="133"/>
                  </a:lnTo>
                  <a:lnTo>
                    <a:pt x="237" y="139"/>
                  </a:lnTo>
                  <a:lnTo>
                    <a:pt x="249" y="141"/>
                  </a:lnTo>
                  <a:lnTo>
                    <a:pt x="266" y="141"/>
                  </a:lnTo>
                  <a:lnTo>
                    <a:pt x="253" y="161"/>
                  </a:lnTo>
                  <a:lnTo>
                    <a:pt x="239" y="176"/>
                  </a:lnTo>
                  <a:lnTo>
                    <a:pt x="226" y="193"/>
                  </a:lnTo>
                  <a:lnTo>
                    <a:pt x="212" y="212"/>
                  </a:lnTo>
                  <a:lnTo>
                    <a:pt x="200" y="214"/>
                  </a:lnTo>
                  <a:lnTo>
                    <a:pt x="186" y="214"/>
                  </a:lnTo>
                  <a:lnTo>
                    <a:pt x="171" y="225"/>
                  </a:lnTo>
                  <a:lnTo>
                    <a:pt x="159" y="232"/>
                  </a:lnTo>
                  <a:lnTo>
                    <a:pt x="144" y="229"/>
                  </a:lnTo>
                  <a:lnTo>
                    <a:pt x="125" y="235"/>
                  </a:lnTo>
                  <a:lnTo>
                    <a:pt x="117" y="244"/>
                  </a:lnTo>
                  <a:lnTo>
                    <a:pt x="91" y="238"/>
                  </a:lnTo>
                  <a:close/>
                </a:path>
              </a:pathLst>
            </a:custGeom>
            <a:solidFill>
              <a:srgbClr val="E1E1E1"/>
            </a:solidFill>
            <a:ln w="3175">
              <a:solidFill>
                <a:srgbClr val="000000"/>
              </a:solidFill>
              <a:round/>
              <a:headEnd/>
              <a:tailEnd/>
            </a:ln>
          </p:spPr>
          <p:txBody>
            <a:bodyPr/>
            <a:lstStyle/>
            <a:p>
              <a:endParaRPr lang="en-US"/>
            </a:p>
          </p:txBody>
        </p:sp>
        <p:sp>
          <p:nvSpPr>
            <p:cNvPr id="42109" name="Freeform 5338"/>
            <p:cNvSpPr>
              <a:spLocks/>
            </p:cNvSpPr>
            <p:nvPr/>
          </p:nvSpPr>
          <p:spPr bwMode="auto">
            <a:xfrm>
              <a:off x="3237" y="2384"/>
              <a:ext cx="177" cy="302"/>
            </a:xfrm>
            <a:custGeom>
              <a:avLst/>
              <a:gdLst>
                <a:gd name="T0" fmla="*/ 1336 w 158"/>
                <a:gd name="T1" fmla="*/ 1922 h 244"/>
                <a:gd name="T2" fmla="*/ 1286 w 158"/>
                <a:gd name="T3" fmla="*/ 3160 h 244"/>
                <a:gd name="T4" fmla="*/ 1180 w 158"/>
                <a:gd name="T5" fmla="*/ 4305 h 244"/>
                <a:gd name="T6" fmla="*/ 1103 w 158"/>
                <a:gd name="T7" fmla="*/ 5497 h 244"/>
                <a:gd name="T8" fmla="*/ 1016 w 158"/>
                <a:gd name="T9" fmla="*/ 6675 h 244"/>
                <a:gd name="T10" fmla="*/ 915 w 158"/>
                <a:gd name="T11" fmla="*/ 7895 h 244"/>
                <a:gd name="T12" fmla="*/ 839 w 158"/>
                <a:gd name="T13" fmla="*/ 8553 h 244"/>
                <a:gd name="T14" fmla="*/ 749 w 158"/>
                <a:gd name="T15" fmla="*/ 9170 h 244"/>
                <a:gd name="T16" fmla="*/ 669 w 158"/>
                <a:gd name="T17" fmla="*/ 9665 h 244"/>
                <a:gd name="T18" fmla="*/ 581 w 158"/>
                <a:gd name="T19" fmla="*/ 10226 h 244"/>
                <a:gd name="T20" fmla="*/ 499 w 158"/>
                <a:gd name="T21" fmla="*/ 10751 h 244"/>
                <a:gd name="T22" fmla="*/ 409 w 158"/>
                <a:gd name="T23" fmla="*/ 11403 h 244"/>
                <a:gd name="T24" fmla="*/ 300 w 158"/>
                <a:gd name="T25" fmla="*/ 12133 h 244"/>
                <a:gd name="T26" fmla="*/ 208 w 158"/>
                <a:gd name="T27" fmla="*/ 12657 h 244"/>
                <a:gd name="T28" fmla="*/ 136 w 158"/>
                <a:gd name="T29" fmla="*/ 13310 h 244"/>
                <a:gd name="T30" fmla="*/ 75 w 158"/>
                <a:gd name="T31" fmla="*/ 14048 h 244"/>
                <a:gd name="T32" fmla="*/ 0 w 158"/>
                <a:gd name="T33" fmla="*/ 13063 h 244"/>
                <a:gd name="T34" fmla="*/ 0 w 158"/>
                <a:gd name="T35" fmla="*/ 12133 h 244"/>
                <a:gd name="T36" fmla="*/ 0 w 158"/>
                <a:gd name="T37" fmla="*/ 11350 h 244"/>
                <a:gd name="T38" fmla="*/ 0 w 158"/>
                <a:gd name="T39" fmla="*/ 10376 h 244"/>
                <a:gd name="T40" fmla="*/ 0 w 158"/>
                <a:gd name="T41" fmla="*/ 9358 h 244"/>
                <a:gd name="T42" fmla="*/ 60 w 158"/>
                <a:gd name="T43" fmla="*/ 8739 h 244"/>
                <a:gd name="T44" fmla="*/ 121 w 158"/>
                <a:gd name="T45" fmla="*/ 8166 h 244"/>
                <a:gd name="T46" fmla="*/ 208 w 158"/>
                <a:gd name="T47" fmla="*/ 7895 h 244"/>
                <a:gd name="T48" fmla="*/ 327 w 158"/>
                <a:gd name="T49" fmla="*/ 7393 h 244"/>
                <a:gd name="T50" fmla="*/ 441 w 158"/>
                <a:gd name="T51" fmla="*/ 7393 h 244"/>
                <a:gd name="T52" fmla="*/ 519 w 158"/>
                <a:gd name="T53" fmla="*/ 7248 h 244"/>
                <a:gd name="T54" fmla="*/ 630 w 158"/>
                <a:gd name="T55" fmla="*/ 6379 h 244"/>
                <a:gd name="T56" fmla="*/ 729 w 158"/>
                <a:gd name="T57" fmla="*/ 5583 h 244"/>
                <a:gd name="T58" fmla="*/ 839 w 158"/>
                <a:gd name="T59" fmla="*/ 4859 h 244"/>
                <a:gd name="T60" fmla="*/ 940 w 158"/>
                <a:gd name="T61" fmla="*/ 3926 h 244"/>
                <a:gd name="T62" fmla="*/ 810 w 158"/>
                <a:gd name="T63" fmla="*/ 3926 h 244"/>
                <a:gd name="T64" fmla="*/ 721 w 158"/>
                <a:gd name="T65" fmla="*/ 3839 h 244"/>
                <a:gd name="T66" fmla="*/ 620 w 158"/>
                <a:gd name="T67" fmla="*/ 3588 h 244"/>
                <a:gd name="T68" fmla="*/ 513 w 158"/>
                <a:gd name="T69" fmla="*/ 3308 h 244"/>
                <a:gd name="T70" fmla="*/ 409 w 158"/>
                <a:gd name="T71" fmla="*/ 2982 h 244"/>
                <a:gd name="T72" fmla="*/ 300 w 158"/>
                <a:gd name="T73" fmla="*/ 2379 h 244"/>
                <a:gd name="T74" fmla="*/ 223 w 158"/>
                <a:gd name="T75" fmla="*/ 1529 h 244"/>
                <a:gd name="T76" fmla="*/ 239 w 158"/>
                <a:gd name="T77" fmla="*/ 998 h 244"/>
                <a:gd name="T78" fmla="*/ 285 w 158"/>
                <a:gd name="T79" fmla="*/ 425 h 244"/>
                <a:gd name="T80" fmla="*/ 365 w 158"/>
                <a:gd name="T81" fmla="*/ 1139 h 244"/>
                <a:gd name="T82" fmla="*/ 448 w 158"/>
                <a:gd name="T83" fmla="*/ 1529 h 244"/>
                <a:gd name="T84" fmla="*/ 620 w 158"/>
                <a:gd name="T85" fmla="*/ 1139 h 244"/>
                <a:gd name="T86" fmla="*/ 729 w 158"/>
                <a:gd name="T87" fmla="*/ 1255 h 244"/>
                <a:gd name="T88" fmla="*/ 879 w 158"/>
                <a:gd name="T89" fmla="*/ 920 h 244"/>
                <a:gd name="T90" fmla="*/ 1068 w 158"/>
                <a:gd name="T91" fmla="*/ 600 h 244"/>
                <a:gd name="T92" fmla="*/ 1239 w 158"/>
                <a:gd name="T93" fmla="*/ 277 h 244"/>
                <a:gd name="T94" fmla="*/ 1336 w 158"/>
                <a:gd name="T95" fmla="*/ 0 h 244"/>
                <a:gd name="T96" fmla="*/ 1354 w 158"/>
                <a:gd name="T97" fmla="*/ 277 h 244"/>
                <a:gd name="T98" fmla="*/ 1354 w 158"/>
                <a:gd name="T99" fmla="*/ 1529 h 244"/>
                <a:gd name="T100" fmla="*/ 1367 w 158"/>
                <a:gd name="T101" fmla="*/ 1529 h 244"/>
                <a:gd name="T102" fmla="*/ 1336 w 158"/>
                <a:gd name="T103" fmla="*/ 1922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8"/>
                <a:gd name="T157" fmla="*/ 0 h 244"/>
                <a:gd name="T158" fmla="*/ 158 w 158"/>
                <a:gd name="T159" fmla="*/ 244 h 2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8" h="244">
                  <a:moveTo>
                    <a:pt x="154" y="33"/>
                  </a:moveTo>
                  <a:lnTo>
                    <a:pt x="149" y="55"/>
                  </a:lnTo>
                  <a:lnTo>
                    <a:pt x="137" y="74"/>
                  </a:lnTo>
                  <a:lnTo>
                    <a:pt x="128" y="95"/>
                  </a:lnTo>
                  <a:lnTo>
                    <a:pt x="118" y="116"/>
                  </a:lnTo>
                  <a:lnTo>
                    <a:pt x="106" y="137"/>
                  </a:lnTo>
                  <a:lnTo>
                    <a:pt x="97" y="149"/>
                  </a:lnTo>
                  <a:lnTo>
                    <a:pt x="87" y="159"/>
                  </a:lnTo>
                  <a:lnTo>
                    <a:pt x="78" y="168"/>
                  </a:lnTo>
                  <a:lnTo>
                    <a:pt x="68" y="178"/>
                  </a:lnTo>
                  <a:lnTo>
                    <a:pt x="57" y="187"/>
                  </a:lnTo>
                  <a:lnTo>
                    <a:pt x="47" y="199"/>
                  </a:lnTo>
                  <a:lnTo>
                    <a:pt x="35" y="211"/>
                  </a:lnTo>
                  <a:lnTo>
                    <a:pt x="24" y="220"/>
                  </a:lnTo>
                  <a:lnTo>
                    <a:pt x="16" y="232"/>
                  </a:lnTo>
                  <a:lnTo>
                    <a:pt x="9" y="244"/>
                  </a:lnTo>
                  <a:lnTo>
                    <a:pt x="0" y="227"/>
                  </a:lnTo>
                  <a:lnTo>
                    <a:pt x="0" y="211"/>
                  </a:lnTo>
                  <a:lnTo>
                    <a:pt x="0" y="197"/>
                  </a:lnTo>
                  <a:lnTo>
                    <a:pt x="0" y="180"/>
                  </a:lnTo>
                  <a:lnTo>
                    <a:pt x="0" y="163"/>
                  </a:lnTo>
                  <a:lnTo>
                    <a:pt x="7" y="152"/>
                  </a:lnTo>
                  <a:lnTo>
                    <a:pt x="14" y="142"/>
                  </a:lnTo>
                  <a:lnTo>
                    <a:pt x="24" y="137"/>
                  </a:lnTo>
                  <a:lnTo>
                    <a:pt x="38" y="128"/>
                  </a:lnTo>
                  <a:lnTo>
                    <a:pt x="50" y="128"/>
                  </a:lnTo>
                  <a:lnTo>
                    <a:pt x="61" y="126"/>
                  </a:lnTo>
                  <a:lnTo>
                    <a:pt x="73" y="111"/>
                  </a:lnTo>
                  <a:lnTo>
                    <a:pt x="85" y="97"/>
                  </a:lnTo>
                  <a:lnTo>
                    <a:pt x="97" y="85"/>
                  </a:lnTo>
                  <a:lnTo>
                    <a:pt x="109" y="69"/>
                  </a:lnTo>
                  <a:lnTo>
                    <a:pt x="94" y="69"/>
                  </a:lnTo>
                  <a:lnTo>
                    <a:pt x="83" y="67"/>
                  </a:lnTo>
                  <a:lnTo>
                    <a:pt x="71" y="62"/>
                  </a:lnTo>
                  <a:lnTo>
                    <a:pt x="59" y="57"/>
                  </a:lnTo>
                  <a:lnTo>
                    <a:pt x="47" y="52"/>
                  </a:lnTo>
                  <a:lnTo>
                    <a:pt x="35" y="41"/>
                  </a:lnTo>
                  <a:lnTo>
                    <a:pt x="26" y="26"/>
                  </a:lnTo>
                  <a:lnTo>
                    <a:pt x="28" y="17"/>
                  </a:lnTo>
                  <a:lnTo>
                    <a:pt x="33" y="7"/>
                  </a:lnTo>
                  <a:lnTo>
                    <a:pt x="42" y="19"/>
                  </a:lnTo>
                  <a:lnTo>
                    <a:pt x="52" y="26"/>
                  </a:lnTo>
                  <a:lnTo>
                    <a:pt x="71" y="19"/>
                  </a:lnTo>
                  <a:lnTo>
                    <a:pt x="85" y="22"/>
                  </a:lnTo>
                  <a:lnTo>
                    <a:pt x="102" y="15"/>
                  </a:lnTo>
                  <a:lnTo>
                    <a:pt x="123" y="10"/>
                  </a:lnTo>
                  <a:lnTo>
                    <a:pt x="144" y="5"/>
                  </a:lnTo>
                  <a:lnTo>
                    <a:pt x="154" y="0"/>
                  </a:lnTo>
                  <a:lnTo>
                    <a:pt x="156" y="5"/>
                  </a:lnTo>
                  <a:lnTo>
                    <a:pt x="156" y="26"/>
                  </a:lnTo>
                  <a:lnTo>
                    <a:pt x="158" y="26"/>
                  </a:lnTo>
                  <a:lnTo>
                    <a:pt x="154" y="33"/>
                  </a:lnTo>
                  <a:close/>
                </a:path>
              </a:pathLst>
            </a:custGeom>
            <a:solidFill>
              <a:srgbClr val="E1E1E1"/>
            </a:solidFill>
            <a:ln w="3175">
              <a:solidFill>
                <a:srgbClr val="000000"/>
              </a:solidFill>
              <a:round/>
              <a:headEnd/>
              <a:tailEnd/>
            </a:ln>
          </p:spPr>
          <p:txBody>
            <a:bodyPr/>
            <a:lstStyle/>
            <a:p>
              <a:endParaRPr lang="en-US"/>
            </a:p>
          </p:txBody>
        </p:sp>
        <p:sp>
          <p:nvSpPr>
            <p:cNvPr id="42110" name="Freeform 5339"/>
            <p:cNvSpPr>
              <a:spLocks/>
            </p:cNvSpPr>
            <p:nvPr/>
          </p:nvSpPr>
          <p:spPr bwMode="auto">
            <a:xfrm>
              <a:off x="3026" y="2701"/>
              <a:ext cx="33" cy="45"/>
            </a:xfrm>
            <a:custGeom>
              <a:avLst/>
              <a:gdLst>
                <a:gd name="T0" fmla="*/ 162 w 30"/>
                <a:gd name="T1" fmla="*/ 355 h 37"/>
                <a:gd name="T2" fmla="*/ 162 w 30"/>
                <a:gd name="T3" fmla="*/ 0 h 37"/>
                <a:gd name="T4" fmla="*/ 101 w 30"/>
                <a:gd name="T5" fmla="*/ 0 h 37"/>
                <a:gd name="T6" fmla="*/ 89 w 30"/>
                <a:gd name="T7" fmla="*/ 162 h 37"/>
                <a:gd name="T8" fmla="*/ 2 w 30"/>
                <a:gd name="T9" fmla="*/ 292 h 37"/>
                <a:gd name="T10" fmla="*/ 0 w 30"/>
                <a:gd name="T11" fmla="*/ 292 h 37"/>
                <a:gd name="T12" fmla="*/ 2 w 30"/>
                <a:gd name="T13" fmla="*/ 292 h 37"/>
                <a:gd name="T14" fmla="*/ 4 w 30"/>
                <a:gd name="T15" fmla="*/ 945 h 37"/>
                <a:gd name="T16" fmla="*/ 45 w 30"/>
                <a:gd name="T17" fmla="*/ 1530 h 37"/>
                <a:gd name="T18" fmla="*/ 67 w 30"/>
                <a:gd name="T19" fmla="*/ 1530 h 37"/>
                <a:gd name="T20" fmla="*/ 119 w 30"/>
                <a:gd name="T21" fmla="*/ 1073 h 37"/>
                <a:gd name="T22" fmla="*/ 182 w 30"/>
                <a:gd name="T23" fmla="*/ 596 h 37"/>
                <a:gd name="T24" fmla="*/ 162 w 30"/>
                <a:gd name="T25" fmla="*/ 355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37"/>
                <a:gd name="T41" fmla="*/ 30 w 30"/>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37">
                  <a:moveTo>
                    <a:pt x="26" y="9"/>
                  </a:moveTo>
                  <a:lnTo>
                    <a:pt x="26" y="0"/>
                  </a:lnTo>
                  <a:lnTo>
                    <a:pt x="16" y="0"/>
                  </a:lnTo>
                  <a:lnTo>
                    <a:pt x="14" y="4"/>
                  </a:lnTo>
                  <a:lnTo>
                    <a:pt x="2" y="7"/>
                  </a:lnTo>
                  <a:lnTo>
                    <a:pt x="0" y="7"/>
                  </a:lnTo>
                  <a:lnTo>
                    <a:pt x="2" y="7"/>
                  </a:lnTo>
                  <a:lnTo>
                    <a:pt x="4" y="23"/>
                  </a:lnTo>
                  <a:lnTo>
                    <a:pt x="7" y="37"/>
                  </a:lnTo>
                  <a:lnTo>
                    <a:pt x="11" y="37"/>
                  </a:lnTo>
                  <a:lnTo>
                    <a:pt x="19" y="26"/>
                  </a:lnTo>
                  <a:lnTo>
                    <a:pt x="30" y="14"/>
                  </a:lnTo>
                  <a:lnTo>
                    <a:pt x="26" y="9"/>
                  </a:lnTo>
                  <a:close/>
                </a:path>
              </a:pathLst>
            </a:custGeom>
            <a:solidFill>
              <a:srgbClr val="E1E1E1"/>
            </a:solidFill>
            <a:ln w="3175">
              <a:solidFill>
                <a:srgbClr val="000000"/>
              </a:solidFill>
              <a:round/>
              <a:headEnd/>
              <a:tailEnd/>
            </a:ln>
          </p:spPr>
          <p:txBody>
            <a:bodyPr/>
            <a:lstStyle/>
            <a:p>
              <a:endParaRPr lang="en-US"/>
            </a:p>
          </p:txBody>
        </p:sp>
        <p:sp>
          <p:nvSpPr>
            <p:cNvPr id="42111" name="Freeform 5340"/>
            <p:cNvSpPr>
              <a:spLocks/>
            </p:cNvSpPr>
            <p:nvPr/>
          </p:nvSpPr>
          <p:spPr bwMode="auto">
            <a:xfrm>
              <a:off x="2711" y="2569"/>
              <a:ext cx="132" cy="190"/>
            </a:xfrm>
            <a:custGeom>
              <a:avLst/>
              <a:gdLst>
                <a:gd name="T0" fmla="*/ 170 w 118"/>
                <a:gd name="T1" fmla="*/ 5795 h 154"/>
                <a:gd name="T2" fmla="*/ 78 w 118"/>
                <a:gd name="T3" fmla="*/ 5899 h 154"/>
                <a:gd name="T4" fmla="*/ 78 w 118"/>
                <a:gd name="T5" fmla="*/ 6179 h 154"/>
                <a:gd name="T6" fmla="*/ 78 w 118"/>
                <a:gd name="T7" fmla="*/ 6393 h 154"/>
                <a:gd name="T8" fmla="*/ 97 w 118"/>
                <a:gd name="T9" fmla="*/ 6807 h 154"/>
                <a:gd name="T10" fmla="*/ 78 w 118"/>
                <a:gd name="T11" fmla="*/ 6999 h 154"/>
                <a:gd name="T12" fmla="*/ 45 w 118"/>
                <a:gd name="T13" fmla="*/ 6807 h 154"/>
                <a:gd name="T14" fmla="*/ 0 w 118"/>
                <a:gd name="T15" fmla="*/ 7301 h 154"/>
                <a:gd name="T16" fmla="*/ 120 w 118"/>
                <a:gd name="T17" fmla="*/ 8333 h 154"/>
                <a:gd name="T18" fmla="*/ 205 w 118"/>
                <a:gd name="T19" fmla="*/ 7801 h 154"/>
                <a:gd name="T20" fmla="*/ 263 w 118"/>
                <a:gd name="T21" fmla="*/ 7929 h 154"/>
                <a:gd name="T22" fmla="*/ 333 w 118"/>
                <a:gd name="T23" fmla="*/ 8075 h 154"/>
                <a:gd name="T24" fmla="*/ 373 w 118"/>
                <a:gd name="T25" fmla="*/ 7801 h 154"/>
                <a:gd name="T26" fmla="*/ 441 w 118"/>
                <a:gd name="T27" fmla="*/ 7801 h 154"/>
                <a:gd name="T28" fmla="*/ 461 w 118"/>
                <a:gd name="T29" fmla="*/ 8250 h 154"/>
                <a:gd name="T30" fmla="*/ 577 w 118"/>
                <a:gd name="T31" fmla="*/ 7574 h 154"/>
                <a:gd name="T32" fmla="*/ 688 w 118"/>
                <a:gd name="T33" fmla="*/ 6939 h 154"/>
                <a:gd name="T34" fmla="*/ 688 w 118"/>
                <a:gd name="T35" fmla="*/ 6179 h 154"/>
                <a:gd name="T36" fmla="*/ 696 w 118"/>
                <a:gd name="T37" fmla="*/ 5420 h 154"/>
                <a:gd name="T38" fmla="*/ 805 w 118"/>
                <a:gd name="T39" fmla="*/ 4598 h 154"/>
                <a:gd name="T40" fmla="*/ 871 w 118"/>
                <a:gd name="T41" fmla="*/ 3875 h 154"/>
                <a:gd name="T42" fmla="*/ 904 w 118"/>
                <a:gd name="T43" fmla="*/ 3204 h 154"/>
                <a:gd name="T44" fmla="*/ 930 w 118"/>
                <a:gd name="T45" fmla="*/ 2449 h 154"/>
                <a:gd name="T46" fmla="*/ 930 w 118"/>
                <a:gd name="T47" fmla="*/ 1693 h 154"/>
                <a:gd name="T48" fmla="*/ 974 w 118"/>
                <a:gd name="T49" fmla="*/ 909 h 154"/>
                <a:gd name="T50" fmla="*/ 1003 w 118"/>
                <a:gd name="T51" fmla="*/ 169 h 154"/>
                <a:gd name="T52" fmla="*/ 904 w 118"/>
                <a:gd name="T53" fmla="*/ 0 h 154"/>
                <a:gd name="T54" fmla="*/ 805 w 118"/>
                <a:gd name="T55" fmla="*/ 0 h 154"/>
                <a:gd name="T56" fmla="*/ 720 w 118"/>
                <a:gd name="T57" fmla="*/ 258 h 154"/>
                <a:gd name="T58" fmla="*/ 688 w 118"/>
                <a:gd name="T59" fmla="*/ 1326 h 154"/>
                <a:gd name="T60" fmla="*/ 652 w 118"/>
                <a:gd name="T61" fmla="*/ 1812 h 154"/>
                <a:gd name="T62" fmla="*/ 550 w 118"/>
                <a:gd name="T63" fmla="*/ 1564 h 154"/>
                <a:gd name="T64" fmla="*/ 417 w 118"/>
                <a:gd name="T65" fmla="*/ 1383 h 154"/>
                <a:gd name="T66" fmla="*/ 298 w 118"/>
                <a:gd name="T67" fmla="*/ 1383 h 154"/>
                <a:gd name="T68" fmla="*/ 281 w 118"/>
                <a:gd name="T69" fmla="*/ 2312 h 154"/>
                <a:gd name="T70" fmla="*/ 441 w 118"/>
                <a:gd name="T71" fmla="*/ 2118 h 154"/>
                <a:gd name="T72" fmla="*/ 441 w 118"/>
                <a:gd name="T73" fmla="*/ 2807 h 154"/>
                <a:gd name="T74" fmla="*/ 373 w 118"/>
                <a:gd name="T75" fmla="*/ 3334 h 154"/>
                <a:gd name="T76" fmla="*/ 461 w 118"/>
                <a:gd name="T77" fmla="*/ 4200 h 154"/>
                <a:gd name="T78" fmla="*/ 417 w 118"/>
                <a:gd name="T79" fmla="*/ 5624 h 154"/>
                <a:gd name="T80" fmla="*/ 373 w 118"/>
                <a:gd name="T81" fmla="*/ 5899 h 154"/>
                <a:gd name="T82" fmla="*/ 333 w 118"/>
                <a:gd name="T83" fmla="*/ 5517 h 154"/>
                <a:gd name="T84" fmla="*/ 281 w 118"/>
                <a:gd name="T85" fmla="*/ 5795 h 154"/>
                <a:gd name="T86" fmla="*/ 205 w 118"/>
                <a:gd name="T87" fmla="*/ 5272 h 154"/>
                <a:gd name="T88" fmla="*/ 170 w 118"/>
                <a:gd name="T89" fmla="*/ 5795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8"/>
                <a:gd name="T136" fmla="*/ 0 h 154"/>
                <a:gd name="T137" fmla="*/ 118 w 118"/>
                <a:gd name="T138" fmla="*/ 154 h 1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8" h="154">
                  <a:moveTo>
                    <a:pt x="21" y="107"/>
                  </a:moveTo>
                  <a:lnTo>
                    <a:pt x="10" y="109"/>
                  </a:lnTo>
                  <a:lnTo>
                    <a:pt x="10" y="114"/>
                  </a:lnTo>
                  <a:lnTo>
                    <a:pt x="10" y="118"/>
                  </a:lnTo>
                  <a:lnTo>
                    <a:pt x="12" y="126"/>
                  </a:lnTo>
                  <a:lnTo>
                    <a:pt x="10" y="130"/>
                  </a:lnTo>
                  <a:lnTo>
                    <a:pt x="5" y="126"/>
                  </a:lnTo>
                  <a:lnTo>
                    <a:pt x="0" y="135"/>
                  </a:lnTo>
                  <a:lnTo>
                    <a:pt x="14" y="154"/>
                  </a:lnTo>
                  <a:lnTo>
                    <a:pt x="24" y="144"/>
                  </a:lnTo>
                  <a:lnTo>
                    <a:pt x="31" y="147"/>
                  </a:lnTo>
                  <a:lnTo>
                    <a:pt x="40" y="149"/>
                  </a:lnTo>
                  <a:lnTo>
                    <a:pt x="45" y="144"/>
                  </a:lnTo>
                  <a:lnTo>
                    <a:pt x="52" y="144"/>
                  </a:lnTo>
                  <a:lnTo>
                    <a:pt x="55" y="152"/>
                  </a:lnTo>
                  <a:lnTo>
                    <a:pt x="69" y="140"/>
                  </a:lnTo>
                  <a:lnTo>
                    <a:pt x="81" y="128"/>
                  </a:lnTo>
                  <a:lnTo>
                    <a:pt x="81" y="114"/>
                  </a:lnTo>
                  <a:lnTo>
                    <a:pt x="83" y="100"/>
                  </a:lnTo>
                  <a:lnTo>
                    <a:pt x="95" y="85"/>
                  </a:lnTo>
                  <a:lnTo>
                    <a:pt x="104" y="71"/>
                  </a:lnTo>
                  <a:lnTo>
                    <a:pt x="107" y="59"/>
                  </a:lnTo>
                  <a:lnTo>
                    <a:pt x="111" y="45"/>
                  </a:lnTo>
                  <a:lnTo>
                    <a:pt x="111" y="31"/>
                  </a:lnTo>
                  <a:lnTo>
                    <a:pt x="116" y="17"/>
                  </a:lnTo>
                  <a:lnTo>
                    <a:pt x="118" y="3"/>
                  </a:lnTo>
                  <a:lnTo>
                    <a:pt x="107" y="0"/>
                  </a:lnTo>
                  <a:lnTo>
                    <a:pt x="95" y="0"/>
                  </a:lnTo>
                  <a:lnTo>
                    <a:pt x="85" y="5"/>
                  </a:lnTo>
                  <a:lnTo>
                    <a:pt x="81" y="24"/>
                  </a:lnTo>
                  <a:lnTo>
                    <a:pt x="78" y="33"/>
                  </a:lnTo>
                  <a:lnTo>
                    <a:pt x="64" y="29"/>
                  </a:lnTo>
                  <a:lnTo>
                    <a:pt x="50" y="26"/>
                  </a:lnTo>
                  <a:lnTo>
                    <a:pt x="36" y="26"/>
                  </a:lnTo>
                  <a:lnTo>
                    <a:pt x="33" y="43"/>
                  </a:lnTo>
                  <a:lnTo>
                    <a:pt x="52" y="40"/>
                  </a:lnTo>
                  <a:lnTo>
                    <a:pt x="52" y="52"/>
                  </a:lnTo>
                  <a:lnTo>
                    <a:pt x="45" y="62"/>
                  </a:lnTo>
                  <a:lnTo>
                    <a:pt x="55" y="78"/>
                  </a:lnTo>
                  <a:lnTo>
                    <a:pt x="50" y="104"/>
                  </a:lnTo>
                  <a:lnTo>
                    <a:pt x="45" y="109"/>
                  </a:lnTo>
                  <a:lnTo>
                    <a:pt x="40" y="102"/>
                  </a:lnTo>
                  <a:lnTo>
                    <a:pt x="33" y="107"/>
                  </a:lnTo>
                  <a:lnTo>
                    <a:pt x="24" y="97"/>
                  </a:lnTo>
                  <a:lnTo>
                    <a:pt x="21" y="107"/>
                  </a:lnTo>
                  <a:close/>
                </a:path>
              </a:pathLst>
            </a:custGeom>
            <a:solidFill>
              <a:srgbClr val="0033CC"/>
            </a:solidFill>
            <a:ln w="3175">
              <a:solidFill>
                <a:srgbClr val="000000"/>
              </a:solidFill>
              <a:round/>
              <a:headEnd/>
              <a:tailEnd/>
            </a:ln>
          </p:spPr>
          <p:txBody>
            <a:bodyPr/>
            <a:lstStyle/>
            <a:p>
              <a:endParaRPr lang="en-US"/>
            </a:p>
          </p:txBody>
        </p:sp>
        <p:sp>
          <p:nvSpPr>
            <p:cNvPr id="42112" name="Freeform 5341"/>
            <p:cNvSpPr>
              <a:spLocks/>
            </p:cNvSpPr>
            <p:nvPr/>
          </p:nvSpPr>
          <p:spPr bwMode="auto">
            <a:xfrm>
              <a:off x="3113" y="2545"/>
              <a:ext cx="140" cy="205"/>
            </a:xfrm>
            <a:custGeom>
              <a:avLst/>
              <a:gdLst>
                <a:gd name="T0" fmla="*/ 512 w 125"/>
                <a:gd name="T1" fmla="*/ 7554 h 166"/>
                <a:gd name="T2" fmla="*/ 364 w 125"/>
                <a:gd name="T3" fmla="*/ 7064 h 166"/>
                <a:gd name="T4" fmla="*/ 239 w 125"/>
                <a:gd name="T5" fmla="*/ 6595 h 166"/>
                <a:gd name="T6" fmla="*/ 136 w 125"/>
                <a:gd name="T7" fmla="*/ 6036 h 166"/>
                <a:gd name="T8" fmla="*/ 0 w 125"/>
                <a:gd name="T9" fmla="*/ 5634 h 166"/>
                <a:gd name="T10" fmla="*/ 0 w 125"/>
                <a:gd name="T11" fmla="*/ 4458 h 166"/>
                <a:gd name="T12" fmla="*/ 105 w 125"/>
                <a:gd name="T13" fmla="*/ 3521 h 166"/>
                <a:gd name="T14" fmla="*/ 136 w 125"/>
                <a:gd name="T15" fmla="*/ 2779 h 166"/>
                <a:gd name="T16" fmla="*/ 105 w 125"/>
                <a:gd name="T17" fmla="*/ 1980 h 166"/>
                <a:gd name="T18" fmla="*/ 60 w 125"/>
                <a:gd name="T19" fmla="*/ 1219 h 166"/>
                <a:gd name="T20" fmla="*/ 0 w 125"/>
                <a:gd name="T21" fmla="*/ 408 h 166"/>
                <a:gd name="T22" fmla="*/ 60 w 125"/>
                <a:gd name="T23" fmla="*/ 0 h 166"/>
                <a:gd name="T24" fmla="*/ 166 w 125"/>
                <a:gd name="T25" fmla="*/ 0 h 166"/>
                <a:gd name="T26" fmla="*/ 261 w 125"/>
                <a:gd name="T27" fmla="*/ 0 h 166"/>
                <a:gd name="T28" fmla="*/ 394 w 125"/>
                <a:gd name="T29" fmla="*/ 175 h 166"/>
                <a:gd name="T30" fmla="*/ 554 w 125"/>
                <a:gd name="T31" fmla="*/ 948 h 166"/>
                <a:gd name="T32" fmla="*/ 748 w 125"/>
                <a:gd name="T33" fmla="*/ 1219 h 166"/>
                <a:gd name="T34" fmla="*/ 809 w 125"/>
                <a:gd name="T35" fmla="*/ 816 h 166"/>
                <a:gd name="T36" fmla="*/ 960 w 125"/>
                <a:gd name="T37" fmla="*/ 535 h 166"/>
                <a:gd name="T38" fmla="*/ 1084 w 125"/>
                <a:gd name="T39" fmla="*/ 661 h 166"/>
                <a:gd name="T40" fmla="*/ 1015 w 125"/>
                <a:gd name="T41" fmla="*/ 1219 h 166"/>
                <a:gd name="T42" fmla="*/ 960 w 125"/>
                <a:gd name="T43" fmla="*/ 1859 h 166"/>
                <a:gd name="T44" fmla="*/ 960 w 125"/>
                <a:gd name="T45" fmla="*/ 2779 h 166"/>
                <a:gd name="T46" fmla="*/ 960 w 125"/>
                <a:gd name="T47" fmla="*/ 3728 h 166"/>
                <a:gd name="T48" fmla="*/ 960 w 125"/>
                <a:gd name="T49" fmla="*/ 4458 h 166"/>
                <a:gd name="T50" fmla="*/ 960 w 125"/>
                <a:gd name="T51" fmla="*/ 5366 h 166"/>
                <a:gd name="T52" fmla="*/ 1033 w 125"/>
                <a:gd name="T53" fmla="*/ 6285 h 166"/>
                <a:gd name="T54" fmla="*/ 960 w 125"/>
                <a:gd name="T55" fmla="*/ 6388 h 166"/>
                <a:gd name="T56" fmla="*/ 908 w 125"/>
                <a:gd name="T57" fmla="*/ 7064 h 166"/>
                <a:gd name="T58" fmla="*/ 857 w 125"/>
                <a:gd name="T59" fmla="*/ 7454 h 166"/>
                <a:gd name="T60" fmla="*/ 776 w 125"/>
                <a:gd name="T61" fmla="*/ 8190 h 166"/>
                <a:gd name="T62" fmla="*/ 724 w 125"/>
                <a:gd name="T63" fmla="*/ 9120 h 166"/>
                <a:gd name="T64" fmla="*/ 702 w 125"/>
                <a:gd name="T65" fmla="*/ 9120 h 166"/>
                <a:gd name="T66" fmla="*/ 619 w 125"/>
                <a:gd name="T67" fmla="*/ 8472 h 166"/>
                <a:gd name="T68" fmla="*/ 512 w 125"/>
                <a:gd name="T69" fmla="*/ 7823 h 166"/>
                <a:gd name="T70" fmla="*/ 512 w 125"/>
                <a:gd name="T71" fmla="*/ 7554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5"/>
                <a:gd name="T109" fmla="*/ 0 h 166"/>
                <a:gd name="T110" fmla="*/ 125 w 125"/>
                <a:gd name="T111" fmla="*/ 166 h 1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5" h="166">
                  <a:moveTo>
                    <a:pt x="59" y="137"/>
                  </a:moveTo>
                  <a:lnTo>
                    <a:pt x="42" y="128"/>
                  </a:lnTo>
                  <a:lnTo>
                    <a:pt x="28" y="119"/>
                  </a:lnTo>
                  <a:lnTo>
                    <a:pt x="16" y="109"/>
                  </a:lnTo>
                  <a:lnTo>
                    <a:pt x="0" y="102"/>
                  </a:lnTo>
                  <a:lnTo>
                    <a:pt x="0" y="81"/>
                  </a:lnTo>
                  <a:lnTo>
                    <a:pt x="12" y="64"/>
                  </a:lnTo>
                  <a:lnTo>
                    <a:pt x="16" y="50"/>
                  </a:lnTo>
                  <a:lnTo>
                    <a:pt x="12" y="36"/>
                  </a:lnTo>
                  <a:lnTo>
                    <a:pt x="7" y="22"/>
                  </a:lnTo>
                  <a:lnTo>
                    <a:pt x="0" y="7"/>
                  </a:lnTo>
                  <a:lnTo>
                    <a:pt x="7" y="0"/>
                  </a:lnTo>
                  <a:lnTo>
                    <a:pt x="19" y="0"/>
                  </a:lnTo>
                  <a:lnTo>
                    <a:pt x="30" y="0"/>
                  </a:lnTo>
                  <a:lnTo>
                    <a:pt x="45" y="3"/>
                  </a:lnTo>
                  <a:lnTo>
                    <a:pt x="64" y="17"/>
                  </a:lnTo>
                  <a:lnTo>
                    <a:pt x="87" y="22"/>
                  </a:lnTo>
                  <a:lnTo>
                    <a:pt x="94" y="15"/>
                  </a:lnTo>
                  <a:lnTo>
                    <a:pt x="111" y="10"/>
                  </a:lnTo>
                  <a:lnTo>
                    <a:pt x="125" y="12"/>
                  </a:lnTo>
                  <a:lnTo>
                    <a:pt x="118" y="22"/>
                  </a:lnTo>
                  <a:lnTo>
                    <a:pt x="111" y="33"/>
                  </a:lnTo>
                  <a:lnTo>
                    <a:pt x="111" y="50"/>
                  </a:lnTo>
                  <a:lnTo>
                    <a:pt x="111" y="67"/>
                  </a:lnTo>
                  <a:lnTo>
                    <a:pt x="111" y="81"/>
                  </a:lnTo>
                  <a:lnTo>
                    <a:pt x="111" y="97"/>
                  </a:lnTo>
                  <a:lnTo>
                    <a:pt x="120" y="114"/>
                  </a:lnTo>
                  <a:lnTo>
                    <a:pt x="111" y="116"/>
                  </a:lnTo>
                  <a:lnTo>
                    <a:pt x="106" y="128"/>
                  </a:lnTo>
                  <a:lnTo>
                    <a:pt x="99" y="135"/>
                  </a:lnTo>
                  <a:lnTo>
                    <a:pt x="90" y="149"/>
                  </a:lnTo>
                  <a:lnTo>
                    <a:pt x="85" y="166"/>
                  </a:lnTo>
                  <a:lnTo>
                    <a:pt x="82" y="166"/>
                  </a:lnTo>
                  <a:lnTo>
                    <a:pt x="71" y="154"/>
                  </a:lnTo>
                  <a:lnTo>
                    <a:pt x="59" y="142"/>
                  </a:lnTo>
                  <a:lnTo>
                    <a:pt x="59" y="137"/>
                  </a:lnTo>
                  <a:close/>
                </a:path>
              </a:pathLst>
            </a:custGeom>
            <a:solidFill>
              <a:srgbClr val="E1E1E1"/>
            </a:solidFill>
            <a:ln w="3175">
              <a:solidFill>
                <a:srgbClr val="000000"/>
              </a:solidFill>
              <a:round/>
              <a:headEnd/>
              <a:tailEnd/>
            </a:ln>
          </p:spPr>
          <p:txBody>
            <a:bodyPr/>
            <a:lstStyle/>
            <a:p>
              <a:endParaRPr lang="en-US"/>
            </a:p>
          </p:txBody>
        </p:sp>
        <p:sp>
          <p:nvSpPr>
            <p:cNvPr id="42113" name="Freeform 5342"/>
            <p:cNvSpPr>
              <a:spLocks/>
            </p:cNvSpPr>
            <p:nvPr/>
          </p:nvSpPr>
          <p:spPr bwMode="auto">
            <a:xfrm>
              <a:off x="5557" y="2580"/>
              <a:ext cx="3" cy="3"/>
            </a:xfrm>
            <a:custGeom>
              <a:avLst/>
              <a:gdLst>
                <a:gd name="T0" fmla="*/ 5394 w 2"/>
                <a:gd name="T1" fmla="*/ 0 h 2"/>
                <a:gd name="T2" fmla="*/ 0 w 2"/>
                <a:gd name="T3" fmla="*/ 5394 h 2"/>
                <a:gd name="T4" fmla="*/ 0 w 2"/>
                <a:gd name="T5" fmla="*/ 0 h 2"/>
                <a:gd name="T6" fmla="*/ 5394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42114" name="Freeform 5343"/>
            <p:cNvSpPr>
              <a:spLocks/>
            </p:cNvSpPr>
            <p:nvPr/>
          </p:nvSpPr>
          <p:spPr bwMode="auto">
            <a:xfrm>
              <a:off x="5563" y="2607"/>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2"/>
                  </a:move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42115" name="Rectangle 5344"/>
            <p:cNvSpPr>
              <a:spLocks noChangeArrowheads="1"/>
            </p:cNvSpPr>
            <p:nvPr/>
          </p:nvSpPr>
          <p:spPr bwMode="auto">
            <a:xfrm>
              <a:off x="5565" y="2616"/>
              <a:ext cx="0" cy="2"/>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eaLnBrk="1" hangingPunct="1">
                <a:spcBef>
                  <a:spcPct val="50000"/>
                </a:spcBef>
                <a:buFontTx/>
                <a:buNone/>
              </a:pPr>
              <a:endParaRPr lang="nl-NL" altLang="en-US" sz="2800"/>
            </a:p>
          </p:txBody>
        </p:sp>
        <p:sp>
          <p:nvSpPr>
            <p:cNvPr id="42116" name="Freeform 5345"/>
            <p:cNvSpPr>
              <a:spLocks/>
            </p:cNvSpPr>
            <p:nvPr/>
          </p:nvSpPr>
          <p:spPr bwMode="auto">
            <a:xfrm>
              <a:off x="5567" y="2604"/>
              <a:ext cx="5" cy="3"/>
            </a:xfrm>
            <a:custGeom>
              <a:avLst/>
              <a:gdLst>
                <a:gd name="T0" fmla="*/ 0 w 3"/>
                <a:gd name="T1" fmla="*/ 5394 h 2"/>
                <a:gd name="T2" fmla="*/ 47430 w 3"/>
                <a:gd name="T3" fmla="*/ 0 h 2"/>
                <a:gd name="T4" fmla="*/ 0 w 3"/>
                <a:gd name="T5" fmla="*/ 0 h 2"/>
                <a:gd name="T6" fmla="*/ 0 w 3"/>
                <a:gd name="T7" fmla="*/ 5394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3" y="0"/>
                  </a:ln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42117" name="Freeform 5346"/>
            <p:cNvSpPr>
              <a:spLocks/>
            </p:cNvSpPr>
            <p:nvPr/>
          </p:nvSpPr>
          <p:spPr bwMode="auto">
            <a:xfrm>
              <a:off x="5563" y="2613"/>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42118" name="Freeform 5347"/>
            <p:cNvSpPr>
              <a:spLocks/>
            </p:cNvSpPr>
            <p:nvPr/>
          </p:nvSpPr>
          <p:spPr bwMode="auto">
            <a:xfrm>
              <a:off x="2564" y="2343"/>
              <a:ext cx="207" cy="208"/>
            </a:xfrm>
            <a:custGeom>
              <a:avLst/>
              <a:gdLst>
                <a:gd name="T0" fmla="*/ 850 w 187"/>
                <a:gd name="T1" fmla="*/ 7029 h 168"/>
                <a:gd name="T2" fmla="*/ 768 w 187"/>
                <a:gd name="T3" fmla="*/ 7282 h 168"/>
                <a:gd name="T4" fmla="*/ 731 w 187"/>
                <a:gd name="T5" fmla="*/ 7788 h 168"/>
                <a:gd name="T6" fmla="*/ 669 w 187"/>
                <a:gd name="T7" fmla="*/ 8497 h 168"/>
                <a:gd name="T8" fmla="*/ 651 w 187"/>
                <a:gd name="T9" fmla="*/ 9303 h 168"/>
                <a:gd name="T10" fmla="*/ 596 w 187"/>
                <a:gd name="T11" fmla="*/ 9199 h 168"/>
                <a:gd name="T12" fmla="*/ 596 w 187"/>
                <a:gd name="T13" fmla="*/ 9626 h 168"/>
                <a:gd name="T14" fmla="*/ 511 w 187"/>
                <a:gd name="T15" fmla="*/ 9626 h 168"/>
                <a:gd name="T16" fmla="*/ 486 w 187"/>
                <a:gd name="T17" fmla="*/ 9444 h 168"/>
                <a:gd name="T18" fmla="*/ 466 w 187"/>
                <a:gd name="T19" fmla="*/ 9626 h 168"/>
                <a:gd name="T20" fmla="*/ 462 w 187"/>
                <a:gd name="T21" fmla="*/ 9626 h 168"/>
                <a:gd name="T22" fmla="*/ 439 w 187"/>
                <a:gd name="T23" fmla="*/ 9303 h 168"/>
                <a:gd name="T24" fmla="*/ 439 w 187"/>
                <a:gd name="T25" fmla="*/ 9714 h 168"/>
                <a:gd name="T26" fmla="*/ 421 w 187"/>
                <a:gd name="T27" fmla="*/ 9626 h 168"/>
                <a:gd name="T28" fmla="*/ 421 w 187"/>
                <a:gd name="T29" fmla="*/ 9626 h 168"/>
                <a:gd name="T30" fmla="*/ 382 w 187"/>
                <a:gd name="T31" fmla="*/ 9626 h 168"/>
                <a:gd name="T32" fmla="*/ 341 w 187"/>
                <a:gd name="T33" fmla="*/ 9714 h 168"/>
                <a:gd name="T34" fmla="*/ 282 w 187"/>
                <a:gd name="T35" fmla="*/ 8590 h 168"/>
                <a:gd name="T36" fmla="*/ 310 w 187"/>
                <a:gd name="T37" fmla="*/ 8590 h 168"/>
                <a:gd name="T38" fmla="*/ 278 w 187"/>
                <a:gd name="T39" fmla="*/ 8497 h 168"/>
                <a:gd name="T40" fmla="*/ 282 w 187"/>
                <a:gd name="T41" fmla="*/ 8497 h 168"/>
                <a:gd name="T42" fmla="*/ 255 w 187"/>
                <a:gd name="T43" fmla="*/ 8240 h 168"/>
                <a:gd name="T44" fmla="*/ 139 w 187"/>
                <a:gd name="T45" fmla="*/ 7700 h 168"/>
                <a:gd name="T46" fmla="*/ 93 w 187"/>
                <a:gd name="T47" fmla="*/ 7514 h 168"/>
                <a:gd name="T48" fmla="*/ 113 w 187"/>
                <a:gd name="T49" fmla="*/ 7424 h 168"/>
                <a:gd name="T50" fmla="*/ 0 w 187"/>
                <a:gd name="T51" fmla="*/ 7700 h 168"/>
                <a:gd name="T52" fmla="*/ 2 w 187"/>
                <a:gd name="T53" fmla="*/ 6290 h 168"/>
                <a:gd name="T54" fmla="*/ 2 w 187"/>
                <a:gd name="T55" fmla="*/ 4843 h 168"/>
                <a:gd name="T56" fmla="*/ 93 w 187"/>
                <a:gd name="T57" fmla="*/ 3703 h 168"/>
                <a:gd name="T58" fmla="*/ 113 w 187"/>
                <a:gd name="T59" fmla="*/ 2728 h 168"/>
                <a:gd name="T60" fmla="*/ 93 w 187"/>
                <a:gd name="T61" fmla="*/ 2178 h 168"/>
                <a:gd name="T62" fmla="*/ 93 w 187"/>
                <a:gd name="T63" fmla="*/ 1759 h 168"/>
                <a:gd name="T64" fmla="*/ 126 w 187"/>
                <a:gd name="T65" fmla="*/ 1139 h 168"/>
                <a:gd name="T66" fmla="*/ 154 w 187"/>
                <a:gd name="T67" fmla="*/ 277 h 168"/>
                <a:gd name="T68" fmla="*/ 255 w 187"/>
                <a:gd name="T69" fmla="*/ 0 h 168"/>
                <a:gd name="T70" fmla="*/ 377 w 187"/>
                <a:gd name="T71" fmla="*/ 181 h 168"/>
                <a:gd name="T72" fmla="*/ 439 w 187"/>
                <a:gd name="T73" fmla="*/ 743 h 168"/>
                <a:gd name="T74" fmla="*/ 562 w 187"/>
                <a:gd name="T75" fmla="*/ 425 h 168"/>
                <a:gd name="T76" fmla="*/ 632 w 187"/>
                <a:gd name="T77" fmla="*/ 743 h 168"/>
                <a:gd name="T78" fmla="*/ 721 w 187"/>
                <a:gd name="T79" fmla="*/ 998 h 168"/>
                <a:gd name="T80" fmla="*/ 825 w 187"/>
                <a:gd name="T81" fmla="*/ 425 h 168"/>
                <a:gd name="T82" fmla="*/ 948 w 187"/>
                <a:gd name="T83" fmla="*/ 600 h 168"/>
                <a:gd name="T84" fmla="*/ 1052 w 187"/>
                <a:gd name="T85" fmla="*/ 743 h 168"/>
                <a:gd name="T86" fmla="*/ 1167 w 187"/>
                <a:gd name="T87" fmla="*/ 0 h 168"/>
                <a:gd name="T88" fmla="*/ 1221 w 187"/>
                <a:gd name="T89" fmla="*/ 743 h 168"/>
                <a:gd name="T90" fmla="*/ 1234 w 187"/>
                <a:gd name="T91" fmla="*/ 1530 h 168"/>
                <a:gd name="T92" fmla="*/ 1290 w 187"/>
                <a:gd name="T93" fmla="*/ 1759 h 168"/>
                <a:gd name="T94" fmla="*/ 1270 w 187"/>
                <a:gd name="T95" fmla="*/ 2503 h 168"/>
                <a:gd name="T96" fmla="*/ 1178 w 187"/>
                <a:gd name="T97" fmla="*/ 2991 h 168"/>
                <a:gd name="T98" fmla="*/ 1161 w 187"/>
                <a:gd name="T99" fmla="*/ 3837 h 168"/>
                <a:gd name="T100" fmla="*/ 1112 w 187"/>
                <a:gd name="T101" fmla="*/ 4526 h 168"/>
                <a:gd name="T102" fmla="*/ 1081 w 187"/>
                <a:gd name="T103" fmla="*/ 5339 h 168"/>
                <a:gd name="T104" fmla="*/ 1035 w 187"/>
                <a:gd name="T105" fmla="*/ 5882 h 168"/>
                <a:gd name="T106" fmla="*/ 992 w 187"/>
                <a:gd name="T107" fmla="*/ 6822 h 168"/>
                <a:gd name="T108" fmla="*/ 910 w 187"/>
                <a:gd name="T109" fmla="*/ 7514 h 168"/>
                <a:gd name="T110" fmla="*/ 850 w 187"/>
                <a:gd name="T111" fmla="*/ 7029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7"/>
                <a:gd name="T169" fmla="*/ 0 h 168"/>
                <a:gd name="T170" fmla="*/ 187 w 187"/>
                <a:gd name="T171" fmla="*/ 168 h 1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7" h="168">
                  <a:moveTo>
                    <a:pt x="123" y="121"/>
                  </a:moveTo>
                  <a:lnTo>
                    <a:pt x="111" y="126"/>
                  </a:lnTo>
                  <a:lnTo>
                    <a:pt x="106" y="135"/>
                  </a:lnTo>
                  <a:lnTo>
                    <a:pt x="97" y="147"/>
                  </a:lnTo>
                  <a:lnTo>
                    <a:pt x="94" y="161"/>
                  </a:lnTo>
                  <a:lnTo>
                    <a:pt x="87" y="159"/>
                  </a:lnTo>
                  <a:lnTo>
                    <a:pt x="87" y="166"/>
                  </a:lnTo>
                  <a:lnTo>
                    <a:pt x="73" y="166"/>
                  </a:lnTo>
                  <a:lnTo>
                    <a:pt x="71" y="163"/>
                  </a:lnTo>
                  <a:lnTo>
                    <a:pt x="68" y="166"/>
                  </a:lnTo>
                  <a:lnTo>
                    <a:pt x="66" y="166"/>
                  </a:lnTo>
                  <a:lnTo>
                    <a:pt x="64" y="161"/>
                  </a:lnTo>
                  <a:lnTo>
                    <a:pt x="64" y="168"/>
                  </a:lnTo>
                  <a:lnTo>
                    <a:pt x="61" y="166"/>
                  </a:lnTo>
                  <a:lnTo>
                    <a:pt x="56" y="166"/>
                  </a:lnTo>
                  <a:lnTo>
                    <a:pt x="49" y="168"/>
                  </a:lnTo>
                  <a:lnTo>
                    <a:pt x="42" y="149"/>
                  </a:lnTo>
                  <a:lnTo>
                    <a:pt x="45" y="149"/>
                  </a:lnTo>
                  <a:lnTo>
                    <a:pt x="40" y="147"/>
                  </a:lnTo>
                  <a:lnTo>
                    <a:pt x="42" y="147"/>
                  </a:lnTo>
                  <a:lnTo>
                    <a:pt x="38" y="142"/>
                  </a:lnTo>
                  <a:lnTo>
                    <a:pt x="21" y="133"/>
                  </a:lnTo>
                  <a:lnTo>
                    <a:pt x="14" y="130"/>
                  </a:lnTo>
                  <a:lnTo>
                    <a:pt x="16" y="128"/>
                  </a:lnTo>
                  <a:lnTo>
                    <a:pt x="0" y="133"/>
                  </a:lnTo>
                  <a:lnTo>
                    <a:pt x="2" y="109"/>
                  </a:lnTo>
                  <a:lnTo>
                    <a:pt x="2" y="83"/>
                  </a:lnTo>
                  <a:lnTo>
                    <a:pt x="14" y="64"/>
                  </a:lnTo>
                  <a:lnTo>
                    <a:pt x="16" y="48"/>
                  </a:lnTo>
                  <a:lnTo>
                    <a:pt x="14" y="38"/>
                  </a:lnTo>
                  <a:lnTo>
                    <a:pt x="14" y="31"/>
                  </a:lnTo>
                  <a:lnTo>
                    <a:pt x="19" y="19"/>
                  </a:lnTo>
                  <a:lnTo>
                    <a:pt x="23" y="5"/>
                  </a:lnTo>
                  <a:lnTo>
                    <a:pt x="38" y="0"/>
                  </a:lnTo>
                  <a:lnTo>
                    <a:pt x="54" y="3"/>
                  </a:lnTo>
                  <a:lnTo>
                    <a:pt x="64" y="12"/>
                  </a:lnTo>
                  <a:lnTo>
                    <a:pt x="80" y="7"/>
                  </a:lnTo>
                  <a:lnTo>
                    <a:pt x="92" y="12"/>
                  </a:lnTo>
                  <a:lnTo>
                    <a:pt x="104" y="17"/>
                  </a:lnTo>
                  <a:lnTo>
                    <a:pt x="120" y="7"/>
                  </a:lnTo>
                  <a:lnTo>
                    <a:pt x="137" y="10"/>
                  </a:lnTo>
                  <a:lnTo>
                    <a:pt x="153" y="12"/>
                  </a:lnTo>
                  <a:lnTo>
                    <a:pt x="170" y="0"/>
                  </a:lnTo>
                  <a:lnTo>
                    <a:pt x="177" y="12"/>
                  </a:lnTo>
                  <a:lnTo>
                    <a:pt x="179" y="26"/>
                  </a:lnTo>
                  <a:lnTo>
                    <a:pt x="187" y="31"/>
                  </a:lnTo>
                  <a:lnTo>
                    <a:pt x="184" y="43"/>
                  </a:lnTo>
                  <a:lnTo>
                    <a:pt x="172" y="52"/>
                  </a:lnTo>
                  <a:lnTo>
                    <a:pt x="168" y="66"/>
                  </a:lnTo>
                  <a:lnTo>
                    <a:pt x="161" y="78"/>
                  </a:lnTo>
                  <a:lnTo>
                    <a:pt x="156" y="92"/>
                  </a:lnTo>
                  <a:lnTo>
                    <a:pt x="149" y="102"/>
                  </a:lnTo>
                  <a:lnTo>
                    <a:pt x="144" y="118"/>
                  </a:lnTo>
                  <a:lnTo>
                    <a:pt x="132" y="130"/>
                  </a:lnTo>
                  <a:lnTo>
                    <a:pt x="123" y="121"/>
                  </a:lnTo>
                  <a:close/>
                </a:path>
              </a:pathLst>
            </a:custGeom>
            <a:solidFill>
              <a:srgbClr val="E1E1E1"/>
            </a:solidFill>
            <a:ln w="3175">
              <a:solidFill>
                <a:srgbClr val="000000"/>
              </a:solidFill>
              <a:round/>
              <a:headEnd/>
              <a:tailEnd/>
            </a:ln>
          </p:spPr>
          <p:txBody>
            <a:bodyPr/>
            <a:lstStyle/>
            <a:p>
              <a:endParaRPr lang="en-US"/>
            </a:p>
          </p:txBody>
        </p:sp>
        <p:sp>
          <p:nvSpPr>
            <p:cNvPr id="42119" name="Freeform 5348"/>
            <p:cNvSpPr>
              <a:spLocks/>
            </p:cNvSpPr>
            <p:nvPr/>
          </p:nvSpPr>
          <p:spPr bwMode="auto">
            <a:xfrm>
              <a:off x="2529" y="2375"/>
              <a:ext cx="52" cy="135"/>
            </a:xfrm>
            <a:custGeom>
              <a:avLst/>
              <a:gdLst>
                <a:gd name="T0" fmla="*/ 2 w 47"/>
                <a:gd name="T1" fmla="*/ 1419 h 109"/>
                <a:gd name="T2" fmla="*/ 0 w 47"/>
                <a:gd name="T3" fmla="*/ 1769 h 109"/>
                <a:gd name="T4" fmla="*/ 56 w 47"/>
                <a:gd name="T5" fmla="*/ 2348 h 109"/>
                <a:gd name="T6" fmla="*/ 76 w 47"/>
                <a:gd name="T7" fmla="*/ 3338 h 109"/>
                <a:gd name="T8" fmla="*/ 76 w 47"/>
                <a:gd name="T9" fmla="*/ 3974 h 109"/>
                <a:gd name="T10" fmla="*/ 93 w 47"/>
                <a:gd name="T11" fmla="*/ 4872 h 109"/>
                <a:gd name="T12" fmla="*/ 93 w 47"/>
                <a:gd name="T13" fmla="*/ 5685 h 109"/>
                <a:gd name="T14" fmla="*/ 93 w 47"/>
                <a:gd name="T15" fmla="*/ 6341 h 109"/>
                <a:gd name="T16" fmla="*/ 208 w 47"/>
                <a:gd name="T17" fmla="*/ 6266 h 109"/>
                <a:gd name="T18" fmla="*/ 228 w 47"/>
                <a:gd name="T19" fmla="*/ 4872 h 109"/>
                <a:gd name="T20" fmla="*/ 228 w 47"/>
                <a:gd name="T21" fmla="*/ 3338 h 109"/>
                <a:gd name="T22" fmla="*/ 309 w 47"/>
                <a:gd name="T23" fmla="*/ 2191 h 109"/>
                <a:gd name="T24" fmla="*/ 322 w 47"/>
                <a:gd name="T25" fmla="*/ 1272 h 109"/>
                <a:gd name="T26" fmla="*/ 309 w 47"/>
                <a:gd name="T27" fmla="*/ 747 h 109"/>
                <a:gd name="T28" fmla="*/ 208 w 47"/>
                <a:gd name="T29" fmla="*/ 0 h 109"/>
                <a:gd name="T30" fmla="*/ 179 w 47"/>
                <a:gd name="T31" fmla="*/ 277 h 109"/>
                <a:gd name="T32" fmla="*/ 179 w 47"/>
                <a:gd name="T33" fmla="*/ 425 h 109"/>
                <a:gd name="T34" fmla="*/ 179 w 47"/>
                <a:gd name="T35" fmla="*/ 603 h 109"/>
                <a:gd name="T36" fmla="*/ 179 w 47"/>
                <a:gd name="T37" fmla="*/ 603 h 109"/>
                <a:gd name="T38" fmla="*/ 93 w 47"/>
                <a:gd name="T39" fmla="*/ 998 h 109"/>
                <a:gd name="T40" fmla="*/ 2 w 47"/>
                <a:gd name="T41" fmla="*/ 1419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109"/>
                <a:gd name="T65" fmla="*/ 47 w 47"/>
                <a:gd name="T66" fmla="*/ 109 h 1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109">
                  <a:moveTo>
                    <a:pt x="2" y="24"/>
                  </a:moveTo>
                  <a:lnTo>
                    <a:pt x="0" y="31"/>
                  </a:lnTo>
                  <a:lnTo>
                    <a:pt x="9" y="40"/>
                  </a:lnTo>
                  <a:lnTo>
                    <a:pt x="12" y="57"/>
                  </a:lnTo>
                  <a:lnTo>
                    <a:pt x="12" y="69"/>
                  </a:lnTo>
                  <a:lnTo>
                    <a:pt x="14" y="83"/>
                  </a:lnTo>
                  <a:lnTo>
                    <a:pt x="14" y="97"/>
                  </a:lnTo>
                  <a:lnTo>
                    <a:pt x="14" y="109"/>
                  </a:lnTo>
                  <a:lnTo>
                    <a:pt x="31" y="107"/>
                  </a:lnTo>
                  <a:lnTo>
                    <a:pt x="33" y="83"/>
                  </a:lnTo>
                  <a:lnTo>
                    <a:pt x="33" y="57"/>
                  </a:lnTo>
                  <a:lnTo>
                    <a:pt x="45" y="38"/>
                  </a:lnTo>
                  <a:lnTo>
                    <a:pt x="47" y="22"/>
                  </a:lnTo>
                  <a:lnTo>
                    <a:pt x="45" y="12"/>
                  </a:lnTo>
                  <a:lnTo>
                    <a:pt x="31" y="0"/>
                  </a:lnTo>
                  <a:lnTo>
                    <a:pt x="26" y="5"/>
                  </a:lnTo>
                  <a:lnTo>
                    <a:pt x="26" y="7"/>
                  </a:lnTo>
                  <a:lnTo>
                    <a:pt x="26" y="10"/>
                  </a:lnTo>
                  <a:lnTo>
                    <a:pt x="14" y="17"/>
                  </a:lnTo>
                  <a:lnTo>
                    <a:pt x="2" y="24"/>
                  </a:lnTo>
                  <a:close/>
                </a:path>
              </a:pathLst>
            </a:custGeom>
            <a:solidFill>
              <a:srgbClr val="0033CC"/>
            </a:solidFill>
            <a:ln w="3175">
              <a:solidFill>
                <a:srgbClr val="000000"/>
              </a:solidFill>
              <a:round/>
              <a:headEnd/>
              <a:tailEnd/>
            </a:ln>
          </p:spPr>
          <p:txBody>
            <a:bodyPr/>
            <a:lstStyle/>
            <a:p>
              <a:endParaRPr lang="en-US"/>
            </a:p>
          </p:txBody>
        </p:sp>
        <p:sp>
          <p:nvSpPr>
            <p:cNvPr id="42120" name="Freeform 5349"/>
            <p:cNvSpPr>
              <a:spLocks/>
            </p:cNvSpPr>
            <p:nvPr/>
          </p:nvSpPr>
          <p:spPr bwMode="auto">
            <a:xfrm>
              <a:off x="2419" y="2314"/>
              <a:ext cx="138" cy="123"/>
            </a:xfrm>
            <a:custGeom>
              <a:avLst/>
              <a:gdLst>
                <a:gd name="T0" fmla="*/ 664 w 125"/>
                <a:gd name="T1" fmla="*/ 4504 h 99"/>
                <a:gd name="T2" fmla="*/ 636 w 125"/>
                <a:gd name="T3" fmla="*/ 4504 h 99"/>
                <a:gd name="T4" fmla="*/ 562 w 125"/>
                <a:gd name="T5" fmla="*/ 4367 h 99"/>
                <a:gd name="T6" fmla="*/ 522 w 125"/>
                <a:gd name="T7" fmla="*/ 4367 h 99"/>
                <a:gd name="T8" fmla="*/ 399 w 125"/>
                <a:gd name="T9" fmla="*/ 4504 h 99"/>
                <a:gd name="T10" fmla="*/ 274 w 125"/>
                <a:gd name="T11" fmla="*/ 4504 h 99"/>
                <a:gd name="T12" fmla="*/ 296 w 125"/>
                <a:gd name="T13" fmla="*/ 5347 h 99"/>
                <a:gd name="T14" fmla="*/ 296 w 125"/>
                <a:gd name="T15" fmla="*/ 6114 h 99"/>
                <a:gd name="T16" fmla="*/ 195 w 125"/>
                <a:gd name="T17" fmla="*/ 5688 h 99"/>
                <a:gd name="T18" fmla="*/ 104 w 125"/>
                <a:gd name="T19" fmla="*/ 6012 h 99"/>
                <a:gd name="T20" fmla="*/ 46 w 125"/>
                <a:gd name="T21" fmla="*/ 5347 h 99"/>
                <a:gd name="T22" fmla="*/ 0 w 125"/>
                <a:gd name="T23" fmla="*/ 5085 h 99"/>
                <a:gd name="T24" fmla="*/ 4 w 125"/>
                <a:gd name="T25" fmla="*/ 3625 h 99"/>
                <a:gd name="T26" fmla="*/ 56 w 125"/>
                <a:gd name="T27" fmla="*/ 3323 h 99"/>
                <a:gd name="T28" fmla="*/ 115 w 125"/>
                <a:gd name="T29" fmla="*/ 2861 h 99"/>
                <a:gd name="T30" fmla="*/ 138 w 125"/>
                <a:gd name="T31" fmla="*/ 2502 h 99"/>
                <a:gd name="T32" fmla="*/ 152 w 125"/>
                <a:gd name="T33" fmla="*/ 1833 h 99"/>
                <a:gd name="T34" fmla="*/ 231 w 125"/>
                <a:gd name="T35" fmla="*/ 2134 h 99"/>
                <a:gd name="T36" fmla="*/ 231 w 125"/>
                <a:gd name="T37" fmla="*/ 1718 h 99"/>
                <a:gd name="T38" fmla="*/ 262 w 125"/>
                <a:gd name="T39" fmla="*/ 1621 h 99"/>
                <a:gd name="T40" fmla="*/ 311 w 125"/>
                <a:gd name="T41" fmla="*/ 1014 h 99"/>
                <a:gd name="T42" fmla="*/ 352 w 125"/>
                <a:gd name="T43" fmla="*/ 1014 h 99"/>
                <a:gd name="T44" fmla="*/ 368 w 125"/>
                <a:gd name="T45" fmla="*/ 547 h 99"/>
                <a:gd name="T46" fmla="*/ 495 w 125"/>
                <a:gd name="T47" fmla="*/ 0 h 99"/>
                <a:gd name="T48" fmla="*/ 577 w 125"/>
                <a:gd name="T49" fmla="*/ 2 h 99"/>
                <a:gd name="T50" fmla="*/ 620 w 125"/>
                <a:gd name="T51" fmla="*/ 1014 h 99"/>
                <a:gd name="T52" fmla="*/ 694 w 125"/>
                <a:gd name="T53" fmla="*/ 1833 h 99"/>
                <a:gd name="T54" fmla="*/ 684 w 125"/>
                <a:gd name="T55" fmla="*/ 1833 h 99"/>
                <a:gd name="T56" fmla="*/ 664 w 125"/>
                <a:gd name="T57" fmla="*/ 2134 h 99"/>
                <a:gd name="T58" fmla="*/ 735 w 125"/>
                <a:gd name="T59" fmla="*/ 2613 h 99"/>
                <a:gd name="T60" fmla="*/ 775 w 125"/>
                <a:gd name="T61" fmla="*/ 2613 h 99"/>
                <a:gd name="T62" fmla="*/ 787 w 125"/>
                <a:gd name="T63" fmla="*/ 2861 h 99"/>
                <a:gd name="T64" fmla="*/ 811 w 125"/>
                <a:gd name="T65" fmla="*/ 3464 h 99"/>
                <a:gd name="T66" fmla="*/ 811 w 125"/>
                <a:gd name="T67" fmla="*/ 3625 h 99"/>
                <a:gd name="T68" fmla="*/ 811 w 125"/>
                <a:gd name="T69" fmla="*/ 3625 h 99"/>
                <a:gd name="T70" fmla="*/ 735 w 125"/>
                <a:gd name="T71" fmla="*/ 4093 h 99"/>
                <a:gd name="T72" fmla="*/ 664 w 125"/>
                <a:gd name="T73" fmla="*/ 4504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5"/>
                <a:gd name="T112" fmla="*/ 0 h 99"/>
                <a:gd name="T113" fmla="*/ 125 w 125"/>
                <a:gd name="T114" fmla="*/ 99 h 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5" h="99">
                  <a:moveTo>
                    <a:pt x="101" y="73"/>
                  </a:moveTo>
                  <a:lnTo>
                    <a:pt x="97" y="73"/>
                  </a:lnTo>
                  <a:lnTo>
                    <a:pt x="85" y="71"/>
                  </a:lnTo>
                  <a:lnTo>
                    <a:pt x="80" y="71"/>
                  </a:lnTo>
                  <a:lnTo>
                    <a:pt x="61" y="73"/>
                  </a:lnTo>
                  <a:lnTo>
                    <a:pt x="42" y="73"/>
                  </a:lnTo>
                  <a:lnTo>
                    <a:pt x="45" y="87"/>
                  </a:lnTo>
                  <a:lnTo>
                    <a:pt x="45" y="99"/>
                  </a:lnTo>
                  <a:lnTo>
                    <a:pt x="30" y="92"/>
                  </a:lnTo>
                  <a:lnTo>
                    <a:pt x="16" y="97"/>
                  </a:lnTo>
                  <a:lnTo>
                    <a:pt x="7" y="87"/>
                  </a:lnTo>
                  <a:lnTo>
                    <a:pt x="0" y="82"/>
                  </a:lnTo>
                  <a:lnTo>
                    <a:pt x="4" y="59"/>
                  </a:lnTo>
                  <a:lnTo>
                    <a:pt x="9" y="54"/>
                  </a:lnTo>
                  <a:lnTo>
                    <a:pt x="18" y="47"/>
                  </a:lnTo>
                  <a:lnTo>
                    <a:pt x="21" y="40"/>
                  </a:lnTo>
                  <a:lnTo>
                    <a:pt x="23" y="30"/>
                  </a:lnTo>
                  <a:lnTo>
                    <a:pt x="35" y="35"/>
                  </a:lnTo>
                  <a:lnTo>
                    <a:pt x="35" y="28"/>
                  </a:lnTo>
                  <a:lnTo>
                    <a:pt x="40" y="26"/>
                  </a:lnTo>
                  <a:lnTo>
                    <a:pt x="47" y="16"/>
                  </a:lnTo>
                  <a:lnTo>
                    <a:pt x="54" y="16"/>
                  </a:lnTo>
                  <a:lnTo>
                    <a:pt x="56" y="9"/>
                  </a:lnTo>
                  <a:lnTo>
                    <a:pt x="75" y="0"/>
                  </a:lnTo>
                  <a:lnTo>
                    <a:pt x="89" y="2"/>
                  </a:lnTo>
                  <a:lnTo>
                    <a:pt x="94" y="16"/>
                  </a:lnTo>
                  <a:lnTo>
                    <a:pt x="106" y="30"/>
                  </a:lnTo>
                  <a:lnTo>
                    <a:pt x="104" y="30"/>
                  </a:lnTo>
                  <a:lnTo>
                    <a:pt x="101" y="35"/>
                  </a:lnTo>
                  <a:lnTo>
                    <a:pt x="113" y="42"/>
                  </a:lnTo>
                  <a:lnTo>
                    <a:pt x="118" y="42"/>
                  </a:lnTo>
                  <a:lnTo>
                    <a:pt x="120" y="47"/>
                  </a:lnTo>
                  <a:lnTo>
                    <a:pt x="125" y="56"/>
                  </a:lnTo>
                  <a:lnTo>
                    <a:pt x="125" y="59"/>
                  </a:lnTo>
                  <a:lnTo>
                    <a:pt x="113" y="66"/>
                  </a:lnTo>
                  <a:lnTo>
                    <a:pt x="101" y="73"/>
                  </a:lnTo>
                  <a:close/>
                </a:path>
              </a:pathLst>
            </a:custGeom>
            <a:solidFill>
              <a:srgbClr val="0033CC"/>
            </a:solidFill>
            <a:ln w="3175">
              <a:solidFill>
                <a:srgbClr val="000000"/>
              </a:solidFill>
              <a:round/>
              <a:headEnd/>
              <a:tailEnd/>
            </a:ln>
          </p:spPr>
          <p:txBody>
            <a:bodyPr/>
            <a:lstStyle/>
            <a:p>
              <a:endParaRPr lang="en-US"/>
            </a:p>
          </p:txBody>
        </p:sp>
        <p:sp>
          <p:nvSpPr>
            <p:cNvPr id="42121" name="Freeform 5350"/>
            <p:cNvSpPr>
              <a:spLocks/>
            </p:cNvSpPr>
            <p:nvPr/>
          </p:nvSpPr>
          <p:spPr bwMode="auto">
            <a:xfrm>
              <a:off x="2666" y="2358"/>
              <a:ext cx="135" cy="251"/>
            </a:xfrm>
            <a:custGeom>
              <a:avLst/>
              <a:gdLst>
                <a:gd name="T0" fmla="*/ 887 w 121"/>
                <a:gd name="T1" fmla="*/ 3066 h 203"/>
                <a:gd name="T2" fmla="*/ 745 w 121"/>
                <a:gd name="T3" fmla="*/ 3066 h 203"/>
                <a:gd name="T4" fmla="*/ 682 w 121"/>
                <a:gd name="T5" fmla="*/ 3289 h 203"/>
                <a:gd name="T6" fmla="*/ 794 w 121"/>
                <a:gd name="T7" fmla="*/ 4386 h 203"/>
                <a:gd name="T8" fmla="*/ 880 w 121"/>
                <a:gd name="T9" fmla="*/ 5594 h 203"/>
                <a:gd name="T10" fmla="*/ 813 w 121"/>
                <a:gd name="T11" fmla="*/ 6426 h 203"/>
                <a:gd name="T12" fmla="*/ 745 w 121"/>
                <a:gd name="T13" fmla="*/ 7345 h 203"/>
                <a:gd name="T14" fmla="*/ 794 w 121"/>
                <a:gd name="T15" fmla="*/ 8689 h 203"/>
                <a:gd name="T16" fmla="*/ 880 w 121"/>
                <a:gd name="T17" fmla="*/ 9349 h 203"/>
                <a:gd name="T18" fmla="*/ 928 w 121"/>
                <a:gd name="T19" fmla="*/ 10000 h 203"/>
                <a:gd name="T20" fmla="*/ 968 w 121"/>
                <a:gd name="T21" fmla="*/ 10954 h 203"/>
                <a:gd name="T22" fmla="*/ 947 w 121"/>
                <a:gd name="T23" fmla="*/ 11440 h 203"/>
                <a:gd name="T24" fmla="*/ 832 w 121"/>
                <a:gd name="T25" fmla="*/ 11229 h 203"/>
                <a:gd name="T26" fmla="*/ 720 w 121"/>
                <a:gd name="T27" fmla="*/ 11028 h 203"/>
                <a:gd name="T28" fmla="*/ 611 w 121"/>
                <a:gd name="T29" fmla="*/ 11028 h 203"/>
                <a:gd name="T30" fmla="*/ 482 w 121"/>
                <a:gd name="T31" fmla="*/ 11028 h 203"/>
                <a:gd name="T32" fmla="*/ 355 w 121"/>
                <a:gd name="T33" fmla="*/ 11028 h 203"/>
                <a:gd name="T34" fmla="*/ 264 w 121"/>
                <a:gd name="T35" fmla="*/ 10954 h 203"/>
                <a:gd name="T36" fmla="*/ 165 w 121"/>
                <a:gd name="T37" fmla="*/ 10954 h 203"/>
                <a:gd name="T38" fmla="*/ 165 w 121"/>
                <a:gd name="T39" fmla="*/ 9816 h 203"/>
                <a:gd name="T40" fmla="*/ 132 w 121"/>
                <a:gd name="T41" fmla="*/ 9349 h 203"/>
                <a:gd name="T42" fmla="*/ 132 w 121"/>
                <a:gd name="T43" fmla="*/ 9082 h 203"/>
                <a:gd name="T44" fmla="*/ 56 w 121"/>
                <a:gd name="T45" fmla="*/ 9082 h 203"/>
                <a:gd name="T46" fmla="*/ 2 w 121"/>
                <a:gd name="T47" fmla="*/ 8553 h 203"/>
                <a:gd name="T48" fmla="*/ 0 w 121"/>
                <a:gd name="T49" fmla="*/ 8553 h 203"/>
                <a:gd name="T50" fmla="*/ 2 w 121"/>
                <a:gd name="T51" fmla="*/ 8431 h 203"/>
                <a:gd name="T52" fmla="*/ 45 w 121"/>
                <a:gd name="T53" fmla="*/ 7602 h 203"/>
                <a:gd name="T54" fmla="*/ 118 w 121"/>
                <a:gd name="T55" fmla="*/ 6932 h 203"/>
                <a:gd name="T56" fmla="*/ 148 w 121"/>
                <a:gd name="T57" fmla="*/ 6426 h 203"/>
                <a:gd name="T58" fmla="*/ 254 w 121"/>
                <a:gd name="T59" fmla="*/ 6148 h 203"/>
                <a:gd name="T60" fmla="*/ 318 w 121"/>
                <a:gd name="T61" fmla="*/ 6683 h 203"/>
                <a:gd name="T62" fmla="*/ 416 w 121"/>
                <a:gd name="T63" fmla="*/ 5941 h 203"/>
                <a:gd name="T64" fmla="*/ 456 w 121"/>
                <a:gd name="T65" fmla="*/ 5029 h 203"/>
                <a:gd name="T66" fmla="*/ 509 w 121"/>
                <a:gd name="T67" fmla="*/ 4524 h 203"/>
                <a:gd name="T68" fmla="*/ 550 w 121"/>
                <a:gd name="T69" fmla="*/ 3743 h 203"/>
                <a:gd name="T70" fmla="*/ 611 w 121"/>
                <a:gd name="T71" fmla="*/ 3066 h 203"/>
                <a:gd name="T72" fmla="*/ 638 w 121"/>
                <a:gd name="T73" fmla="*/ 2257 h 203"/>
                <a:gd name="T74" fmla="*/ 745 w 121"/>
                <a:gd name="T75" fmla="*/ 1737 h 203"/>
                <a:gd name="T76" fmla="*/ 761 w 121"/>
                <a:gd name="T77" fmla="*/ 1047 h 203"/>
                <a:gd name="T78" fmla="*/ 693 w 121"/>
                <a:gd name="T79" fmla="*/ 781 h 203"/>
                <a:gd name="T80" fmla="*/ 682 w 121"/>
                <a:gd name="T81" fmla="*/ 0 h 203"/>
                <a:gd name="T82" fmla="*/ 745 w 121"/>
                <a:gd name="T83" fmla="*/ 0 h 203"/>
                <a:gd name="T84" fmla="*/ 794 w 121"/>
                <a:gd name="T85" fmla="*/ 1047 h 203"/>
                <a:gd name="T86" fmla="*/ 813 w 121"/>
                <a:gd name="T87" fmla="*/ 2148 h 203"/>
                <a:gd name="T88" fmla="*/ 887 w 121"/>
                <a:gd name="T89" fmla="*/ 3066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1"/>
                <a:gd name="T136" fmla="*/ 0 h 203"/>
                <a:gd name="T137" fmla="*/ 121 w 121"/>
                <a:gd name="T138" fmla="*/ 203 h 2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1" h="203">
                  <a:moveTo>
                    <a:pt x="111" y="54"/>
                  </a:moveTo>
                  <a:lnTo>
                    <a:pt x="92" y="54"/>
                  </a:lnTo>
                  <a:lnTo>
                    <a:pt x="85" y="59"/>
                  </a:lnTo>
                  <a:lnTo>
                    <a:pt x="99" y="78"/>
                  </a:lnTo>
                  <a:lnTo>
                    <a:pt x="109" y="99"/>
                  </a:lnTo>
                  <a:lnTo>
                    <a:pt x="102" y="114"/>
                  </a:lnTo>
                  <a:lnTo>
                    <a:pt x="92" y="130"/>
                  </a:lnTo>
                  <a:lnTo>
                    <a:pt x="99" y="154"/>
                  </a:lnTo>
                  <a:lnTo>
                    <a:pt x="109" y="166"/>
                  </a:lnTo>
                  <a:lnTo>
                    <a:pt x="116" y="177"/>
                  </a:lnTo>
                  <a:lnTo>
                    <a:pt x="121" y="194"/>
                  </a:lnTo>
                  <a:lnTo>
                    <a:pt x="118" y="203"/>
                  </a:lnTo>
                  <a:lnTo>
                    <a:pt x="104" y="199"/>
                  </a:lnTo>
                  <a:lnTo>
                    <a:pt x="90" y="196"/>
                  </a:lnTo>
                  <a:lnTo>
                    <a:pt x="76" y="196"/>
                  </a:lnTo>
                  <a:lnTo>
                    <a:pt x="59" y="196"/>
                  </a:lnTo>
                  <a:lnTo>
                    <a:pt x="45" y="196"/>
                  </a:lnTo>
                  <a:lnTo>
                    <a:pt x="33" y="194"/>
                  </a:lnTo>
                  <a:lnTo>
                    <a:pt x="21" y="194"/>
                  </a:lnTo>
                  <a:lnTo>
                    <a:pt x="21" y="173"/>
                  </a:lnTo>
                  <a:lnTo>
                    <a:pt x="16" y="166"/>
                  </a:lnTo>
                  <a:lnTo>
                    <a:pt x="16" y="161"/>
                  </a:lnTo>
                  <a:lnTo>
                    <a:pt x="7" y="161"/>
                  </a:lnTo>
                  <a:lnTo>
                    <a:pt x="2" y="151"/>
                  </a:lnTo>
                  <a:lnTo>
                    <a:pt x="0" y="151"/>
                  </a:lnTo>
                  <a:lnTo>
                    <a:pt x="2" y="149"/>
                  </a:lnTo>
                  <a:lnTo>
                    <a:pt x="5" y="135"/>
                  </a:lnTo>
                  <a:lnTo>
                    <a:pt x="14" y="123"/>
                  </a:lnTo>
                  <a:lnTo>
                    <a:pt x="19" y="114"/>
                  </a:lnTo>
                  <a:lnTo>
                    <a:pt x="31" y="109"/>
                  </a:lnTo>
                  <a:lnTo>
                    <a:pt x="40" y="118"/>
                  </a:lnTo>
                  <a:lnTo>
                    <a:pt x="52" y="106"/>
                  </a:lnTo>
                  <a:lnTo>
                    <a:pt x="57" y="90"/>
                  </a:lnTo>
                  <a:lnTo>
                    <a:pt x="64" y="80"/>
                  </a:lnTo>
                  <a:lnTo>
                    <a:pt x="69" y="66"/>
                  </a:lnTo>
                  <a:lnTo>
                    <a:pt x="76" y="54"/>
                  </a:lnTo>
                  <a:lnTo>
                    <a:pt x="80" y="40"/>
                  </a:lnTo>
                  <a:lnTo>
                    <a:pt x="92" y="31"/>
                  </a:lnTo>
                  <a:lnTo>
                    <a:pt x="95" y="19"/>
                  </a:lnTo>
                  <a:lnTo>
                    <a:pt x="87" y="14"/>
                  </a:lnTo>
                  <a:lnTo>
                    <a:pt x="85" y="0"/>
                  </a:lnTo>
                  <a:lnTo>
                    <a:pt x="92" y="0"/>
                  </a:lnTo>
                  <a:lnTo>
                    <a:pt x="99" y="19"/>
                  </a:lnTo>
                  <a:lnTo>
                    <a:pt x="102" y="38"/>
                  </a:lnTo>
                  <a:lnTo>
                    <a:pt x="111" y="54"/>
                  </a:lnTo>
                  <a:close/>
                </a:path>
              </a:pathLst>
            </a:custGeom>
            <a:solidFill>
              <a:srgbClr val="0033CC"/>
            </a:solidFill>
            <a:ln w="3175">
              <a:solidFill>
                <a:srgbClr val="000000"/>
              </a:solidFill>
              <a:round/>
              <a:headEnd/>
              <a:tailEnd/>
            </a:ln>
          </p:spPr>
          <p:txBody>
            <a:bodyPr/>
            <a:lstStyle/>
            <a:p>
              <a:endParaRPr lang="en-US"/>
            </a:p>
          </p:txBody>
        </p:sp>
        <p:sp>
          <p:nvSpPr>
            <p:cNvPr id="42122" name="Freeform 5351"/>
            <p:cNvSpPr>
              <a:spLocks/>
            </p:cNvSpPr>
            <p:nvPr/>
          </p:nvSpPr>
          <p:spPr bwMode="auto">
            <a:xfrm>
              <a:off x="2769" y="2408"/>
              <a:ext cx="230" cy="190"/>
            </a:xfrm>
            <a:custGeom>
              <a:avLst/>
              <a:gdLst>
                <a:gd name="T0" fmla="*/ 610 w 206"/>
                <a:gd name="T1" fmla="*/ 2312 h 154"/>
                <a:gd name="T2" fmla="*/ 572 w 206"/>
                <a:gd name="T3" fmla="*/ 1930 h 154"/>
                <a:gd name="T4" fmla="*/ 748 w 206"/>
                <a:gd name="T5" fmla="*/ 1693 h 154"/>
                <a:gd name="T6" fmla="*/ 849 w 206"/>
                <a:gd name="T7" fmla="*/ 909 h 154"/>
                <a:gd name="T8" fmla="*/ 948 w 206"/>
                <a:gd name="T9" fmla="*/ 169 h 154"/>
                <a:gd name="T10" fmla="*/ 1071 w 206"/>
                <a:gd name="T11" fmla="*/ 0 h 154"/>
                <a:gd name="T12" fmla="*/ 1115 w 206"/>
                <a:gd name="T13" fmla="*/ 656 h 154"/>
                <a:gd name="T14" fmla="*/ 1190 w 206"/>
                <a:gd name="T15" fmla="*/ 1191 h 154"/>
                <a:gd name="T16" fmla="*/ 1159 w 206"/>
                <a:gd name="T17" fmla="*/ 2089 h 154"/>
                <a:gd name="T18" fmla="*/ 1249 w 206"/>
                <a:gd name="T19" fmla="*/ 2312 h 154"/>
                <a:gd name="T20" fmla="*/ 1264 w 206"/>
                <a:gd name="T21" fmla="*/ 2597 h 154"/>
                <a:gd name="T22" fmla="*/ 1382 w 206"/>
                <a:gd name="T23" fmla="*/ 3072 h 154"/>
                <a:gd name="T24" fmla="*/ 1396 w 206"/>
                <a:gd name="T25" fmla="*/ 3463 h 154"/>
                <a:gd name="T26" fmla="*/ 1533 w 206"/>
                <a:gd name="T27" fmla="*/ 4200 h 154"/>
                <a:gd name="T28" fmla="*/ 1575 w 206"/>
                <a:gd name="T29" fmla="*/ 4781 h 154"/>
                <a:gd name="T30" fmla="*/ 1657 w 206"/>
                <a:gd name="T31" fmla="*/ 5420 h 154"/>
                <a:gd name="T32" fmla="*/ 1671 w 206"/>
                <a:gd name="T33" fmla="*/ 5624 h 154"/>
                <a:gd name="T34" fmla="*/ 1603 w 206"/>
                <a:gd name="T35" fmla="*/ 5517 h 154"/>
                <a:gd name="T36" fmla="*/ 1507 w 206"/>
                <a:gd name="T37" fmla="*/ 5517 h 154"/>
                <a:gd name="T38" fmla="*/ 1396 w 206"/>
                <a:gd name="T39" fmla="*/ 5420 h 154"/>
                <a:gd name="T40" fmla="*/ 1350 w 206"/>
                <a:gd name="T41" fmla="*/ 5795 h 154"/>
                <a:gd name="T42" fmla="*/ 1264 w 206"/>
                <a:gd name="T43" fmla="*/ 5795 h 154"/>
                <a:gd name="T44" fmla="*/ 1132 w 206"/>
                <a:gd name="T45" fmla="*/ 6017 h 154"/>
                <a:gd name="T46" fmla="*/ 1071 w 206"/>
                <a:gd name="T47" fmla="*/ 5899 h 154"/>
                <a:gd name="T48" fmla="*/ 1016 w 206"/>
                <a:gd name="T49" fmla="*/ 6545 h 154"/>
                <a:gd name="T50" fmla="*/ 897 w 206"/>
                <a:gd name="T51" fmla="*/ 6260 h 154"/>
                <a:gd name="T52" fmla="*/ 766 w 206"/>
                <a:gd name="T53" fmla="*/ 6017 h 154"/>
                <a:gd name="T54" fmla="*/ 635 w 206"/>
                <a:gd name="T55" fmla="*/ 5517 h 154"/>
                <a:gd name="T56" fmla="*/ 546 w 206"/>
                <a:gd name="T57" fmla="*/ 6393 h 154"/>
                <a:gd name="T58" fmla="*/ 546 w 206"/>
                <a:gd name="T59" fmla="*/ 7168 h 154"/>
                <a:gd name="T60" fmla="*/ 442 w 206"/>
                <a:gd name="T61" fmla="*/ 6999 h 154"/>
                <a:gd name="T62" fmla="*/ 352 w 206"/>
                <a:gd name="T63" fmla="*/ 6999 h 154"/>
                <a:gd name="T64" fmla="*/ 265 w 206"/>
                <a:gd name="T65" fmla="*/ 7301 h 154"/>
                <a:gd name="T66" fmla="*/ 236 w 206"/>
                <a:gd name="T67" fmla="*/ 8333 h 154"/>
                <a:gd name="T68" fmla="*/ 190 w 206"/>
                <a:gd name="T69" fmla="*/ 7424 h 154"/>
                <a:gd name="T70" fmla="*/ 135 w 206"/>
                <a:gd name="T71" fmla="*/ 6807 h 154"/>
                <a:gd name="T72" fmla="*/ 56 w 206"/>
                <a:gd name="T73" fmla="*/ 6179 h 154"/>
                <a:gd name="T74" fmla="*/ 0 w 206"/>
                <a:gd name="T75" fmla="*/ 4877 h 154"/>
                <a:gd name="T76" fmla="*/ 78 w 206"/>
                <a:gd name="T77" fmla="*/ 3978 h 154"/>
                <a:gd name="T78" fmla="*/ 135 w 206"/>
                <a:gd name="T79" fmla="*/ 3204 h 154"/>
                <a:gd name="T80" fmla="*/ 255 w 206"/>
                <a:gd name="T81" fmla="*/ 2994 h 154"/>
                <a:gd name="T82" fmla="*/ 294 w 206"/>
                <a:gd name="T83" fmla="*/ 3072 h 154"/>
                <a:gd name="T84" fmla="*/ 352 w 206"/>
                <a:gd name="T85" fmla="*/ 2994 h 154"/>
                <a:gd name="T86" fmla="*/ 546 w 206"/>
                <a:gd name="T87" fmla="*/ 2702 h 154"/>
                <a:gd name="T88" fmla="*/ 610 w 206"/>
                <a:gd name="T89" fmla="*/ 2312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6"/>
                <a:gd name="T136" fmla="*/ 0 h 154"/>
                <a:gd name="T137" fmla="*/ 206 w 206"/>
                <a:gd name="T138" fmla="*/ 154 h 1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6" h="154">
                  <a:moveTo>
                    <a:pt x="74" y="43"/>
                  </a:moveTo>
                  <a:lnTo>
                    <a:pt x="71" y="36"/>
                  </a:lnTo>
                  <a:lnTo>
                    <a:pt x="92" y="31"/>
                  </a:lnTo>
                  <a:lnTo>
                    <a:pt x="104" y="17"/>
                  </a:lnTo>
                  <a:lnTo>
                    <a:pt x="116" y="3"/>
                  </a:lnTo>
                  <a:lnTo>
                    <a:pt x="133" y="0"/>
                  </a:lnTo>
                  <a:lnTo>
                    <a:pt x="137" y="12"/>
                  </a:lnTo>
                  <a:lnTo>
                    <a:pt x="147" y="22"/>
                  </a:lnTo>
                  <a:lnTo>
                    <a:pt x="142" y="38"/>
                  </a:lnTo>
                  <a:lnTo>
                    <a:pt x="154" y="43"/>
                  </a:lnTo>
                  <a:lnTo>
                    <a:pt x="156" y="48"/>
                  </a:lnTo>
                  <a:lnTo>
                    <a:pt x="170" y="57"/>
                  </a:lnTo>
                  <a:lnTo>
                    <a:pt x="173" y="64"/>
                  </a:lnTo>
                  <a:lnTo>
                    <a:pt x="189" y="78"/>
                  </a:lnTo>
                  <a:lnTo>
                    <a:pt x="194" y="88"/>
                  </a:lnTo>
                  <a:lnTo>
                    <a:pt x="204" y="100"/>
                  </a:lnTo>
                  <a:lnTo>
                    <a:pt x="206" y="104"/>
                  </a:lnTo>
                  <a:lnTo>
                    <a:pt x="197" y="102"/>
                  </a:lnTo>
                  <a:lnTo>
                    <a:pt x="185" y="102"/>
                  </a:lnTo>
                  <a:lnTo>
                    <a:pt x="173" y="100"/>
                  </a:lnTo>
                  <a:lnTo>
                    <a:pt x="166" y="107"/>
                  </a:lnTo>
                  <a:lnTo>
                    <a:pt x="156" y="107"/>
                  </a:lnTo>
                  <a:lnTo>
                    <a:pt x="140" y="111"/>
                  </a:lnTo>
                  <a:lnTo>
                    <a:pt x="133" y="109"/>
                  </a:lnTo>
                  <a:lnTo>
                    <a:pt x="126" y="121"/>
                  </a:lnTo>
                  <a:lnTo>
                    <a:pt x="111" y="116"/>
                  </a:lnTo>
                  <a:lnTo>
                    <a:pt x="95" y="111"/>
                  </a:lnTo>
                  <a:lnTo>
                    <a:pt x="78" y="102"/>
                  </a:lnTo>
                  <a:lnTo>
                    <a:pt x="66" y="118"/>
                  </a:lnTo>
                  <a:lnTo>
                    <a:pt x="66" y="133"/>
                  </a:lnTo>
                  <a:lnTo>
                    <a:pt x="55" y="130"/>
                  </a:lnTo>
                  <a:lnTo>
                    <a:pt x="43" y="130"/>
                  </a:lnTo>
                  <a:lnTo>
                    <a:pt x="33" y="135"/>
                  </a:lnTo>
                  <a:lnTo>
                    <a:pt x="29" y="154"/>
                  </a:lnTo>
                  <a:lnTo>
                    <a:pt x="24" y="137"/>
                  </a:lnTo>
                  <a:lnTo>
                    <a:pt x="17" y="126"/>
                  </a:lnTo>
                  <a:lnTo>
                    <a:pt x="7" y="114"/>
                  </a:lnTo>
                  <a:lnTo>
                    <a:pt x="0" y="90"/>
                  </a:lnTo>
                  <a:lnTo>
                    <a:pt x="10" y="74"/>
                  </a:lnTo>
                  <a:lnTo>
                    <a:pt x="17" y="59"/>
                  </a:lnTo>
                  <a:lnTo>
                    <a:pt x="31" y="55"/>
                  </a:lnTo>
                  <a:lnTo>
                    <a:pt x="36" y="57"/>
                  </a:lnTo>
                  <a:lnTo>
                    <a:pt x="43" y="55"/>
                  </a:lnTo>
                  <a:lnTo>
                    <a:pt x="66" y="50"/>
                  </a:lnTo>
                  <a:lnTo>
                    <a:pt x="74" y="43"/>
                  </a:lnTo>
                  <a:close/>
                </a:path>
              </a:pathLst>
            </a:custGeom>
            <a:solidFill>
              <a:srgbClr val="0033CC"/>
            </a:solidFill>
            <a:ln w="3175">
              <a:solidFill>
                <a:srgbClr val="000000"/>
              </a:solidFill>
              <a:round/>
              <a:headEnd/>
              <a:tailEnd/>
            </a:ln>
          </p:spPr>
          <p:txBody>
            <a:bodyPr/>
            <a:lstStyle/>
            <a:p>
              <a:endParaRPr lang="en-US"/>
            </a:p>
          </p:txBody>
        </p:sp>
        <p:sp>
          <p:nvSpPr>
            <p:cNvPr id="42123" name="Freeform 5352"/>
            <p:cNvSpPr>
              <a:spLocks/>
            </p:cNvSpPr>
            <p:nvPr/>
          </p:nvSpPr>
          <p:spPr bwMode="auto">
            <a:xfrm>
              <a:off x="2223" y="2343"/>
              <a:ext cx="48" cy="15"/>
            </a:xfrm>
            <a:custGeom>
              <a:avLst/>
              <a:gdLst>
                <a:gd name="T0" fmla="*/ 2 w 44"/>
                <a:gd name="T1" fmla="*/ 364 h 12"/>
                <a:gd name="T2" fmla="*/ 0 w 44"/>
                <a:gd name="T3" fmla="*/ 881 h 12"/>
                <a:gd name="T4" fmla="*/ 53 w 44"/>
                <a:gd name="T5" fmla="*/ 529 h 12"/>
                <a:gd name="T6" fmla="*/ 116 w 44"/>
                <a:gd name="T7" fmla="*/ 364 h 12"/>
                <a:gd name="T8" fmla="*/ 228 w 44"/>
                <a:gd name="T9" fmla="*/ 529 h 12"/>
                <a:gd name="T10" fmla="*/ 219 w 44"/>
                <a:gd name="T11" fmla="*/ 364 h 12"/>
                <a:gd name="T12" fmla="*/ 106 w 44"/>
                <a:gd name="T13" fmla="*/ 0 h 12"/>
                <a:gd name="T14" fmla="*/ 106 w 44"/>
                <a:gd name="T15" fmla="*/ 364 h 12"/>
                <a:gd name="T16" fmla="*/ 4 w 44"/>
                <a:gd name="T17" fmla="*/ 364 h 12"/>
                <a:gd name="T18" fmla="*/ 4 w 44"/>
                <a:gd name="T19" fmla="*/ 364 h 12"/>
                <a:gd name="T20" fmla="*/ 96 w 44"/>
                <a:gd name="T21" fmla="*/ 364 h 12"/>
                <a:gd name="T22" fmla="*/ 45 w 44"/>
                <a:gd name="T23" fmla="*/ 711 h 12"/>
                <a:gd name="T24" fmla="*/ 2 w 44"/>
                <a:gd name="T25" fmla="*/ 364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12"/>
                <a:gd name="T41" fmla="*/ 44 w 44"/>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12">
                  <a:moveTo>
                    <a:pt x="2" y="5"/>
                  </a:moveTo>
                  <a:lnTo>
                    <a:pt x="0" y="12"/>
                  </a:lnTo>
                  <a:lnTo>
                    <a:pt x="11" y="7"/>
                  </a:lnTo>
                  <a:lnTo>
                    <a:pt x="23" y="5"/>
                  </a:lnTo>
                  <a:lnTo>
                    <a:pt x="44" y="7"/>
                  </a:lnTo>
                  <a:lnTo>
                    <a:pt x="42" y="5"/>
                  </a:lnTo>
                  <a:lnTo>
                    <a:pt x="21" y="0"/>
                  </a:lnTo>
                  <a:lnTo>
                    <a:pt x="21" y="5"/>
                  </a:lnTo>
                  <a:lnTo>
                    <a:pt x="4" y="5"/>
                  </a:lnTo>
                  <a:lnTo>
                    <a:pt x="18" y="5"/>
                  </a:lnTo>
                  <a:lnTo>
                    <a:pt x="9" y="10"/>
                  </a:lnTo>
                  <a:lnTo>
                    <a:pt x="2" y="5"/>
                  </a:lnTo>
                  <a:close/>
                </a:path>
              </a:pathLst>
            </a:custGeom>
            <a:solidFill>
              <a:srgbClr val="E1E1E1"/>
            </a:solidFill>
            <a:ln w="3175">
              <a:solidFill>
                <a:srgbClr val="000000"/>
              </a:solidFill>
              <a:round/>
              <a:headEnd/>
              <a:tailEnd/>
            </a:ln>
          </p:spPr>
          <p:txBody>
            <a:bodyPr/>
            <a:lstStyle/>
            <a:p>
              <a:endParaRPr lang="en-US"/>
            </a:p>
          </p:txBody>
        </p:sp>
        <p:sp>
          <p:nvSpPr>
            <p:cNvPr id="42124" name="Freeform 5353"/>
            <p:cNvSpPr>
              <a:spLocks/>
            </p:cNvSpPr>
            <p:nvPr/>
          </p:nvSpPr>
          <p:spPr bwMode="auto">
            <a:xfrm>
              <a:off x="2459" y="2403"/>
              <a:ext cx="77" cy="139"/>
            </a:xfrm>
            <a:custGeom>
              <a:avLst/>
              <a:gdLst>
                <a:gd name="T0" fmla="*/ 490 w 69"/>
                <a:gd name="T1" fmla="*/ 4885 h 113"/>
                <a:gd name="T2" fmla="*/ 397 w 69"/>
                <a:gd name="T3" fmla="*/ 5075 h 113"/>
                <a:gd name="T4" fmla="*/ 299 w 69"/>
                <a:gd name="T5" fmla="*/ 5303 h 113"/>
                <a:gd name="T6" fmla="*/ 205 w 69"/>
                <a:gd name="T7" fmla="*/ 5524 h 113"/>
                <a:gd name="T8" fmla="*/ 133 w 69"/>
                <a:gd name="T9" fmla="*/ 5754 h 113"/>
                <a:gd name="T10" fmla="*/ 0 w 69"/>
                <a:gd name="T11" fmla="*/ 5524 h 113"/>
                <a:gd name="T12" fmla="*/ 45 w 69"/>
                <a:gd name="T13" fmla="*/ 5303 h 113"/>
                <a:gd name="T14" fmla="*/ 3 w 69"/>
                <a:gd name="T15" fmla="*/ 4540 h 113"/>
                <a:gd name="T16" fmla="*/ 0 w 69"/>
                <a:gd name="T17" fmla="*/ 3971 h 113"/>
                <a:gd name="T18" fmla="*/ 45 w 69"/>
                <a:gd name="T19" fmla="*/ 3220 h 113"/>
                <a:gd name="T20" fmla="*/ 96 w 69"/>
                <a:gd name="T21" fmla="*/ 2659 h 113"/>
                <a:gd name="T22" fmla="*/ 62 w 69"/>
                <a:gd name="T23" fmla="*/ 1429 h 113"/>
                <a:gd name="T24" fmla="*/ 62 w 69"/>
                <a:gd name="T25" fmla="*/ 848 h 113"/>
                <a:gd name="T26" fmla="*/ 45 w 69"/>
                <a:gd name="T27" fmla="*/ 2 h 113"/>
                <a:gd name="T28" fmla="*/ 190 w 69"/>
                <a:gd name="T29" fmla="*/ 2 h 113"/>
                <a:gd name="T30" fmla="*/ 352 w 69"/>
                <a:gd name="T31" fmla="*/ 0 h 113"/>
                <a:gd name="T32" fmla="*/ 393 w 69"/>
                <a:gd name="T33" fmla="*/ 0 h 113"/>
                <a:gd name="T34" fmla="*/ 397 w 69"/>
                <a:gd name="T35" fmla="*/ 208 h 113"/>
                <a:gd name="T36" fmla="*/ 458 w 69"/>
                <a:gd name="T37" fmla="*/ 1091 h 113"/>
                <a:gd name="T38" fmla="*/ 458 w 69"/>
                <a:gd name="T39" fmla="*/ 1429 h 113"/>
                <a:gd name="T40" fmla="*/ 458 w 69"/>
                <a:gd name="T41" fmla="*/ 2162 h 113"/>
                <a:gd name="T42" fmla="*/ 490 w 69"/>
                <a:gd name="T43" fmla="*/ 2755 h 113"/>
                <a:gd name="T44" fmla="*/ 490 w 69"/>
                <a:gd name="T45" fmla="*/ 3389 h 113"/>
                <a:gd name="T46" fmla="*/ 490 w 69"/>
                <a:gd name="T47" fmla="*/ 4079 h 113"/>
                <a:gd name="T48" fmla="*/ 551 w 69"/>
                <a:gd name="T49" fmla="*/ 4540 h 113"/>
                <a:gd name="T50" fmla="*/ 490 w 69"/>
                <a:gd name="T51" fmla="*/ 4822 h 113"/>
                <a:gd name="T52" fmla="*/ 440 w 69"/>
                <a:gd name="T53" fmla="*/ 4540 h 113"/>
                <a:gd name="T54" fmla="*/ 490 w 69"/>
                <a:gd name="T55" fmla="*/ 4885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9"/>
                <a:gd name="T85" fmla="*/ 0 h 113"/>
                <a:gd name="T86" fmla="*/ 69 w 69"/>
                <a:gd name="T87" fmla="*/ 113 h 1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9" h="113">
                  <a:moveTo>
                    <a:pt x="60" y="96"/>
                  </a:moveTo>
                  <a:lnTo>
                    <a:pt x="50" y="99"/>
                  </a:lnTo>
                  <a:lnTo>
                    <a:pt x="38" y="104"/>
                  </a:lnTo>
                  <a:lnTo>
                    <a:pt x="26" y="108"/>
                  </a:lnTo>
                  <a:lnTo>
                    <a:pt x="17" y="113"/>
                  </a:lnTo>
                  <a:lnTo>
                    <a:pt x="0" y="108"/>
                  </a:lnTo>
                  <a:lnTo>
                    <a:pt x="5" y="104"/>
                  </a:lnTo>
                  <a:lnTo>
                    <a:pt x="3" y="89"/>
                  </a:lnTo>
                  <a:lnTo>
                    <a:pt x="0" y="78"/>
                  </a:lnTo>
                  <a:lnTo>
                    <a:pt x="5" y="63"/>
                  </a:lnTo>
                  <a:lnTo>
                    <a:pt x="12" y="52"/>
                  </a:lnTo>
                  <a:lnTo>
                    <a:pt x="8" y="28"/>
                  </a:lnTo>
                  <a:lnTo>
                    <a:pt x="8" y="16"/>
                  </a:lnTo>
                  <a:lnTo>
                    <a:pt x="5" y="2"/>
                  </a:lnTo>
                  <a:lnTo>
                    <a:pt x="24" y="2"/>
                  </a:lnTo>
                  <a:lnTo>
                    <a:pt x="43" y="0"/>
                  </a:lnTo>
                  <a:lnTo>
                    <a:pt x="48" y="0"/>
                  </a:lnTo>
                  <a:lnTo>
                    <a:pt x="50" y="4"/>
                  </a:lnTo>
                  <a:lnTo>
                    <a:pt x="57" y="21"/>
                  </a:lnTo>
                  <a:lnTo>
                    <a:pt x="57" y="28"/>
                  </a:lnTo>
                  <a:lnTo>
                    <a:pt x="57" y="42"/>
                  </a:lnTo>
                  <a:lnTo>
                    <a:pt x="60" y="54"/>
                  </a:lnTo>
                  <a:lnTo>
                    <a:pt x="60" y="66"/>
                  </a:lnTo>
                  <a:lnTo>
                    <a:pt x="60" y="80"/>
                  </a:lnTo>
                  <a:lnTo>
                    <a:pt x="69" y="89"/>
                  </a:lnTo>
                  <a:lnTo>
                    <a:pt x="60" y="94"/>
                  </a:lnTo>
                  <a:lnTo>
                    <a:pt x="55" y="89"/>
                  </a:lnTo>
                  <a:lnTo>
                    <a:pt x="60" y="96"/>
                  </a:lnTo>
                  <a:close/>
                </a:path>
              </a:pathLst>
            </a:custGeom>
            <a:solidFill>
              <a:srgbClr val="0033CC"/>
            </a:solidFill>
            <a:ln w="3175">
              <a:solidFill>
                <a:srgbClr val="000000"/>
              </a:solidFill>
              <a:round/>
              <a:headEnd/>
              <a:tailEnd/>
            </a:ln>
          </p:spPr>
          <p:txBody>
            <a:bodyPr/>
            <a:lstStyle/>
            <a:p>
              <a:endParaRPr lang="en-US"/>
            </a:p>
          </p:txBody>
        </p:sp>
        <p:sp>
          <p:nvSpPr>
            <p:cNvPr id="42125" name="Freeform 5354"/>
            <p:cNvSpPr>
              <a:spLocks/>
            </p:cNvSpPr>
            <p:nvPr/>
          </p:nvSpPr>
          <p:spPr bwMode="auto">
            <a:xfrm>
              <a:off x="2252" y="2366"/>
              <a:ext cx="128" cy="120"/>
            </a:xfrm>
            <a:custGeom>
              <a:avLst/>
              <a:gdLst>
                <a:gd name="T0" fmla="*/ 797 w 115"/>
                <a:gd name="T1" fmla="*/ 1405 h 97"/>
                <a:gd name="T2" fmla="*/ 774 w 115"/>
                <a:gd name="T3" fmla="*/ 1666 h 97"/>
                <a:gd name="T4" fmla="*/ 797 w 115"/>
                <a:gd name="T5" fmla="*/ 1666 h 97"/>
                <a:gd name="T6" fmla="*/ 855 w 115"/>
                <a:gd name="T7" fmla="*/ 2550 h 97"/>
                <a:gd name="T8" fmla="*/ 829 w 115"/>
                <a:gd name="T9" fmla="*/ 3327 h 97"/>
                <a:gd name="T10" fmla="*/ 867 w 115"/>
                <a:gd name="T11" fmla="*/ 3558 h 97"/>
                <a:gd name="T12" fmla="*/ 867 w 115"/>
                <a:gd name="T13" fmla="*/ 3777 h 97"/>
                <a:gd name="T14" fmla="*/ 878 w 115"/>
                <a:gd name="T15" fmla="*/ 4071 h 97"/>
                <a:gd name="T16" fmla="*/ 867 w 115"/>
                <a:gd name="T17" fmla="*/ 4325 h 97"/>
                <a:gd name="T18" fmla="*/ 829 w 115"/>
                <a:gd name="T19" fmla="*/ 4426 h 97"/>
                <a:gd name="T20" fmla="*/ 829 w 115"/>
                <a:gd name="T21" fmla="*/ 4828 h 97"/>
                <a:gd name="T22" fmla="*/ 797 w 115"/>
                <a:gd name="T23" fmla="*/ 5235 h 97"/>
                <a:gd name="T24" fmla="*/ 797 w 115"/>
                <a:gd name="T25" fmla="*/ 5235 h 97"/>
                <a:gd name="T26" fmla="*/ 752 w 115"/>
                <a:gd name="T27" fmla="*/ 5235 h 97"/>
                <a:gd name="T28" fmla="*/ 706 w 115"/>
                <a:gd name="T29" fmla="*/ 5492 h 97"/>
                <a:gd name="T30" fmla="*/ 676 w 115"/>
                <a:gd name="T31" fmla="*/ 5446 h 97"/>
                <a:gd name="T32" fmla="*/ 651 w 115"/>
                <a:gd name="T33" fmla="*/ 4325 h 97"/>
                <a:gd name="T34" fmla="*/ 570 w 115"/>
                <a:gd name="T35" fmla="*/ 4325 h 97"/>
                <a:gd name="T36" fmla="*/ 526 w 115"/>
                <a:gd name="T37" fmla="*/ 4426 h 97"/>
                <a:gd name="T38" fmla="*/ 541 w 115"/>
                <a:gd name="T39" fmla="*/ 3672 h 97"/>
                <a:gd name="T40" fmla="*/ 473 w 115"/>
                <a:gd name="T41" fmla="*/ 2666 h 97"/>
                <a:gd name="T42" fmla="*/ 314 w 115"/>
                <a:gd name="T43" fmla="*/ 3148 h 97"/>
                <a:gd name="T44" fmla="*/ 211 w 115"/>
                <a:gd name="T45" fmla="*/ 3777 h 97"/>
                <a:gd name="T46" fmla="*/ 204 w 115"/>
                <a:gd name="T47" fmla="*/ 3327 h 97"/>
                <a:gd name="T48" fmla="*/ 164 w 115"/>
                <a:gd name="T49" fmla="*/ 3291 h 97"/>
                <a:gd name="T50" fmla="*/ 164 w 115"/>
                <a:gd name="T51" fmla="*/ 2968 h 97"/>
                <a:gd name="T52" fmla="*/ 108 w 115"/>
                <a:gd name="T53" fmla="*/ 2666 h 97"/>
                <a:gd name="T54" fmla="*/ 51 w 115"/>
                <a:gd name="T55" fmla="*/ 2155 h 97"/>
                <a:gd name="T56" fmla="*/ 51 w 115"/>
                <a:gd name="T57" fmla="*/ 2061 h 97"/>
                <a:gd name="T58" fmla="*/ 51 w 115"/>
                <a:gd name="T59" fmla="*/ 2061 h 97"/>
                <a:gd name="T60" fmla="*/ 4 w 115"/>
                <a:gd name="T61" fmla="*/ 1742 h 97"/>
                <a:gd name="T62" fmla="*/ 0 w 115"/>
                <a:gd name="T63" fmla="*/ 1890 h 97"/>
                <a:gd name="T64" fmla="*/ 2 w 115"/>
                <a:gd name="T65" fmla="*/ 1890 h 97"/>
                <a:gd name="T66" fmla="*/ 4 w 115"/>
                <a:gd name="T67" fmla="*/ 1405 h 97"/>
                <a:gd name="T68" fmla="*/ 134 w 115"/>
                <a:gd name="T69" fmla="*/ 1136 h 97"/>
                <a:gd name="T70" fmla="*/ 134 w 115"/>
                <a:gd name="T71" fmla="*/ 600 h 97"/>
                <a:gd name="T72" fmla="*/ 164 w 115"/>
                <a:gd name="T73" fmla="*/ 0 h 97"/>
                <a:gd name="T74" fmla="*/ 262 w 115"/>
                <a:gd name="T75" fmla="*/ 270 h 97"/>
                <a:gd name="T76" fmla="*/ 432 w 115"/>
                <a:gd name="T77" fmla="*/ 270 h 97"/>
                <a:gd name="T78" fmla="*/ 432 w 115"/>
                <a:gd name="T79" fmla="*/ 600 h 97"/>
                <a:gd name="T80" fmla="*/ 500 w 115"/>
                <a:gd name="T81" fmla="*/ 600 h 97"/>
                <a:gd name="T82" fmla="*/ 541 w 115"/>
                <a:gd name="T83" fmla="*/ 742 h 97"/>
                <a:gd name="T84" fmla="*/ 607 w 115"/>
                <a:gd name="T85" fmla="*/ 742 h 97"/>
                <a:gd name="T86" fmla="*/ 676 w 115"/>
                <a:gd name="T87" fmla="*/ 413 h 97"/>
                <a:gd name="T88" fmla="*/ 706 w 115"/>
                <a:gd name="T89" fmla="*/ 270 h 97"/>
                <a:gd name="T90" fmla="*/ 745 w 115"/>
                <a:gd name="T91" fmla="*/ 1136 h 97"/>
                <a:gd name="T92" fmla="*/ 797 w 115"/>
                <a:gd name="T93" fmla="*/ 1405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5"/>
                <a:gd name="T142" fmla="*/ 0 h 97"/>
                <a:gd name="T143" fmla="*/ 115 w 115"/>
                <a:gd name="T144" fmla="*/ 97 h 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5" h="97">
                  <a:moveTo>
                    <a:pt x="104" y="24"/>
                  </a:moveTo>
                  <a:lnTo>
                    <a:pt x="101" y="29"/>
                  </a:lnTo>
                  <a:lnTo>
                    <a:pt x="104" y="29"/>
                  </a:lnTo>
                  <a:lnTo>
                    <a:pt x="111" y="45"/>
                  </a:lnTo>
                  <a:lnTo>
                    <a:pt x="108" y="59"/>
                  </a:lnTo>
                  <a:lnTo>
                    <a:pt x="113" y="62"/>
                  </a:lnTo>
                  <a:lnTo>
                    <a:pt x="113" y="66"/>
                  </a:lnTo>
                  <a:lnTo>
                    <a:pt x="115" y="71"/>
                  </a:lnTo>
                  <a:lnTo>
                    <a:pt x="113" y="76"/>
                  </a:lnTo>
                  <a:lnTo>
                    <a:pt x="108" y="78"/>
                  </a:lnTo>
                  <a:lnTo>
                    <a:pt x="108" y="85"/>
                  </a:lnTo>
                  <a:lnTo>
                    <a:pt x="104" y="92"/>
                  </a:lnTo>
                  <a:lnTo>
                    <a:pt x="99" y="92"/>
                  </a:lnTo>
                  <a:lnTo>
                    <a:pt x="92" y="97"/>
                  </a:lnTo>
                  <a:lnTo>
                    <a:pt x="89" y="95"/>
                  </a:lnTo>
                  <a:lnTo>
                    <a:pt x="85" y="76"/>
                  </a:lnTo>
                  <a:lnTo>
                    <a:pt x="75" y="76"/>
                  </a:lnTo>
                  <a:lnTo>
                    <a:pt x="68" y="78"/>
                  </a:lnTo>
                  <a:lnTo>
                    <a:pt x="71" y="64"/>
                  </a:lnTo>
                  <a:lnTo>
                    <a:pt x="61" y="47"/>
                  </a:lnTo>
                  <a:lnTo>
                    <a:pt x="40" y="55"/>
                  </a:lnTo>
                  <a:lnTo>
                    <a:pt x="28" y="66"/>
                  </a:lnTo>
                  <a:lnTo>
                    <a:pt x="26" y="59"/>
                  </a:lnTo>
                  <a:lnTo>
                    <a:pt x="21" y="57"/>
                  </a:lnTo>
                  <a:lnTo>
                    <a:pt x="21" y="52"/>
                  </a:lnTo>
                  <a:lnTo>
                    <a:pt x="14" y="47"/>
                  </a:lnTo>
                  <a:lnTo>
                    <a:pt x="7" y="38"/>
                  </a:lnTo>
                  <a:lnTo>
                    <a:pt x="7" y="36"/>
                  </a:lnTo>
                  <a:lnTo>
                    <a:pt x="4" y="31"/>
                  </a:lnTo>
                  <a:lnTo>
                    <a:pt x="0" y="33"/>
                  </a:lnTo>
                  <a:lnTo>
                    <a:pt x="2" y="33"/>
                  </a:lnTo>
                  <a:lnTo>
                    <a:pt x="4" y="24"/>
                  </a:lnTo>
                  <a:lnTo>
                    <a:pt x="18" y="19"/>
                  </a:lnTo>
                  <a:lnTo>
                    <a:pt x="18" y="10"/>
                  </a:lnTo>
                  <a:lnTo>
                    <a:pt x="21" y="0"/>
                  </a:lnTo>
                  <a:lnTo>
                    <a:pt x="35" y="5"/>
                  </a:lnTo>
                  <a:lnTo>
                    <a:pt x="56" y="5"/>
                  </a:lnTo>
                  <a:lnTo>
                    <a:pt x="56" y="10"/>
                  </a:lnTo>
                  <a:lnTo>
                    <a:pt x="66" y="10"/>
                  </a:lnTo>
                  <a:lnTo>
                    <a:pt x="71" y="12"/>
                  </a:lnTo>
                  <a:lnTo>
                    <a:pt x="80" y="12"/>
                  </a:lnTo>
                  <a:lnTo>
                    <a:pt x="89" y="7"/>
                  </a:lnTo>
                  <a:lnTo>
                    <a:pt x="92" y="5"/>
                  </a:lnTo>
                  <a:lnTo>
                    <a:pt x="97" y="19"/>
                  </a:lnTo>
                  <a:lnTo>
                    <a:pt x="104" y="24"/>
                  </a:lnTo>
                  <a:close/>
                </a:path>
              </a:pathLst>
            </a:custGeom>
            <a:solidFill>
              <a:srgbClr val="0033CC"/>
            </a:solidFill>
            <a:ln w="3175">
              <a:solidFill>
                <a:srgbClr val="000000"/>
              </a:solidFill>
              <a:round/>
              <a:headEnd/>
              <a:tailEnd/>
            </a:ln>
          </p:spPr>
          <p:txBody>
            <a:bodyPr/>
            <a:lstStyle/>
            <a:p>
              <a:endParaRPr lang="en-US"/>
            </a:p>
          </p:txBody>
        </p:sp>
        <p:sp>
          <p:nvSpPr>
            <p:cNvPr id="42126" name="Freeform 5355"/>
            <p:cNvSpPr>
              <a:spLocks/>
            </p:cNvSpPr>
            <p:nvPr/>
          </p:nvSpPr>
          <p:spPr bwMode="auto">
            <a:xfrm>
              <a:off x="2223" y="2366"/>
              <a:ext cx="51" cy="42"/>
            </a:xfrm>
            <a:custGeom>
              <a:avLst/>
              <a:gdLst>
                <a:gd name="T0" fmla="*/ 107 w 47"/>
                <a:gd name="T1" fmla="*/ 1866 h 33"/>
                <a:gd name="T2" fmla="*/ 99 w 47"/>
                <a:gd name="T3" fmla="*/ 2375 h 33"/>
                <a:gd name="T4" fmla="*/ 122 w 47"/>
                <a:gd name="T5" fmla="*/ 2851 h 33"/>
                <a:gd name="T6" fmla="*/ 132 w 47"/>
                <a:gd name="T7" fmla="*/ 3136 h 33"/>
                <a:gd name="T8" fmla="*/ 143 w 47"/>
                <a:gd name="T9" fmla="*/ 2375 h 33"/>
                <a:gd name="T10" fmla="*/ 209 w 47"/>
                <a:gd name="T11" fmla="*/ 1866 h 33"/>
                <a:gd name="T12" fmla="*/ 209 w 47"/>
                <a:gd name="T13" fmla="*/ 1058 h 33"/>
                <a:gd name="T14" fmla="*/ 225 w 47"/>
                <a:gd name="T15" fmla="*/ 0 h 33"/>
                <a:gd name="T16" fmla="*/ 164 w 47"/>
                <a:gd name="T17" fmla="*/ 317 h 33"/>
                <a:gd name="T18" fmla="*/ 99 w 47"/>
                <a:gd name="T19" fmla="*/ 317 h 33"/>
                <a:gd name="T20" fmla="*/ 0 w 47"/>
                <a:gd name="T21" fmla="*/ 671 h 33"/>
                <a:gd name="T22" fmla="*/ 42 w 47"/>
                <a:gd name="T23" fmla="*/ 1058 h 33"/>
                <a:gd name="T24" fmla="*/ 36 w 47"/>
                <a:gd name="T25" fmla="*/ 1152 h 33"/>
                <a:gd name="T26" fmla="*/ 64 w 47"/>
                <a:gd name="T27" fmla="*/ 1152 h 33"/>
                <a:gd name="T28" fmla="*/ 50 w 47"/>
                <a:gd name="T29" fmla="*/ 1383 h 33"/>
                <a:gd name="T30" fmla="*/ 107 w 47"/>
                <a:gd name="T31" fmla="*/ 1383 h 33"/>
                <a:gd name="T32" fmla="*/ 132 w 47"/>
                <a:gd name="T33" fmla="*/ 1714 h 33"/>
                <a:gd name="T34" fmla="*/ 88 w 47"/>
                <a:gd name="T35" fmla="*/ 1714 h 33"/>
                <a:gd name="T36" fmla="*/ 107 w 47"/>
                <a:gd name="T37" fmla="*/ 1866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33"/>
                <a:gd name="T59" fmla="*/ 47 w 47"/>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33">
                  <a:moveTo>
                    <a:pt x="23" y="19"/>
                  </a:moveTo>
                  <a:lnTo>
                    <a:pt x="21" y="24"/>
                  </a:lnTo>
                  <a:lnTo>
                    <a:pt x="26" y="29"/>
                  </a:lnTo>
                  <a:lnTo>
                    <a:pt x="28" y="33"/>
                  </a:lnTo>
                  <a:lnTo>
                    <a:pt x="30" y="24"/>
                  </a:lnTo>
                  <a:lnTo>
                    <a:pt x="44" y="19"/>
                  </a:lnTo>
                  <a:lnTo>
                    <a:pt x="44" y="10"/>
                  </a:lnTo>
                  <a:lnTo>
                    <a:pt x="47" y="0"/>
                  </a:lnTo>
                  <a:lnTo>
                    <a:pt x="35" y="3"/>
                  </a:lnTo>
                  <a:lnTo>
                    <a:pt x="21" y="3"/>
                  </a:lnTo>
                  <a:lnTo>
                    <a:pt x="0" y="7"/>
                  </a:lnTo>
                  <a:lnTo>
                    <a:pt x="9" y="10"/>
                  </a:lnTo>
                  <a:lnTo>
                    <a:pt x="7" y="12"/>
                  </a:lnTo>
                  <a:lnTo>
                    <a:pt x="14" y="12"/>
                  </a:lnTo>
                  <a:lnTo>
                    <a:pt x="11" y="14"/>
                  </a:lnTo>
                  <a:lnTo>
                    <a:pt x="23" y="14"/>
                  </a:lnTo>
                  <a:lnTo>
                    <a:pt x="28" y="17"/>
                  </a:lnTo>
                  <a:lnTo>
                    <a:pt x="18" y="17"/>
                  </a:lnTo>
                  <a:lnTo>
                    <a:pt x="23" y="19"/>
                  </a:lnTo>
                  <a:close/>
                </a:path>
              </a:pathLst>
            </a:custGeom>
            <a:solidFill>
              <a:srgbClr val="0033CC"/>
            </a:solidFill>
            <a:ln w="3175">
              <a:solidFill>
                <a:srgbClr val="000000"/>
              </a:solidFill>
              <a:round/>
              <a:headEnd/>
              <a:tailEnd/>
            </a:ln>
          </p:spPr>
          <p:txBody>
            <a:bodyPr/>
            <a:lstStyle/>
            <a:p>
              <a:endParaRPr lang="en-US"/>
            </a:p>
          </p:txBody>
        </p:sp>
        <p:sp>
          <p:nvSpPr>
            <p:cNvPr id="42127" name="Freeform 5356"/>
            <p:cNvSpPr>
              <a:spLocks/>
            </p:cNvSpPr>
            <p:nvPr/>
          </p:nvSpPr>
          <p:spPr bwMode="auto">
            <a:xfrm>
              <a:off x="2367" y="2411"/>
              <a:ext cx="106" cy="140"/>
            </a:xfrm>
            <a:custGeom>
              <a:avLst/>
              <a:gdLst>
                <a:gd name="T0" fmla="*/ 525 w 94"/>
                <a:gd name="T1" fmla="*/ 528 h 113"/>
                <a:gd name="T2" fmla="*/ 439 w 94"/>
                <a:gd name="T3" fmla="*/ 224 h 113"/>
                <a:gd name="T4" fmla="*/ 338 w 94"/>
                <a:gd name="T5" fmla="*/ 426 h 113"/>
                <a:gd name="T6" fmla="*/ 327 w 94"/>
                <a:gd name="T7" fmla="*/ 0 h 113"/>
                <a:gd name="T8" fmla="*/ 288 w 94"/>
                <a:gd name="T9" fmla="*/ 224 h 113"/>
                <a:gd name="T10" fmla="*/ 203 w 94"/>
                <a:gd name="T11" fmla="*/ 528 h 113"/>
                <a:gd name="T12" fmla="*/ 111 w 94"/>
                <a:gd name="T13" fmla="*/ 426 h 113"/>
                <a:gd name="T14" fmla="*/ 68 w 94"/>
                <a:gd name="T15" fmla="*/ 528 h 113"/>
                <a:gd name="T16" fmla="*/ 47 w 94"/>
                <a:gd name="T17" fmla="*/ 1329 h 113"/>
                <a:gd name="T18" fmla="*/ 87 w 94"/>
                <a:gd name="T19" fmla="*/ 1541 h 113"/>
                <a:gd name="T20" fmla="*/ 87 w 94"/>
                <a:gd name="T21" fmla="*/ 1759 h 113"/>
                <a:gd name="T22" fmla="*/ 111 w 94"/>
                <a:gd name="T23" fmla="*/ 2041 h 113"/>
                <a:gd name="T24" fmla="*/ 87 w 94"/>
                <a:gd name="T25" fmla="*/ 2365 h 113"/>
                <a:gd name="T26" fmla="*/ 47 w 94"/>
                <a:gd name="T27" fmla="*/ 2422 h 113"/>
                <a:gd name="T28" fmla="*/ 47 w 94"/>
                <a:gd name="T29" fmla="*/ 2887 h 113"/>
                <a:gd name="T30" fmla="*/ 0 w 94"/>
                <a:gd name="T31" fmla="*/ 3226 h 113"/>
                <a:gd name="T32" fmla="*/ 0 w 94"/>
                <a:gd name="T33" fmla="*/ 3226 h 113"/>
                <a:gd name="T34" fmla="*/ 0 w 94"/>
                <a:gd name="T35" fmla="*/ 4279 h 113"/>
                <a:gd name="T36" fmla="*/ 0 w 94"/>
                <a:gd name="T37" fmla="*/ 4386 h 113"/>
                <a:gd name="T38" fmla="*/ 87 w 94"/>
                <a:gd name="T39" fmla="*/ 4952 h 113"/>
                <a:gd name="T40" fmla="*/ 159 w 94"/>
                <a:gd name="T41" fmla="*/ 5402 h 113"/>
                <a:gd name="T42" fmla="*/ 141 w 94"/>
                <a:gd name="T43" fmla="*/ 6574 h 113"/>
                <a:gd name="T44" fmla="*/ 327 w 94"/>
                <a:gd name="T45" fmla="*/ 6185 h 113"/>
                <a:gd name="T46" fmla="*/ 530 w 94"/>
                <a:gd name="T47" fmla="*/ 5808 h 113"/>
                <a:gd name="T48" fmla="*/ 472 w 94"/>
                <a:gd name="T49" fmla="*/ 5808 h 113"/>
                <a:gd name="T50" fmla="*/ 673 w 94"/>
                <a:gd name="T51" fmla="*/ 5808 h 113"/>
                <a:gd name="T52" fmla="*/ 592 w 94"/>
                <a:gd name="T53" fmla="*/ 5808 h 113"/>
                <a:gd name="T54" fmla="*/ 696 w 94"/>
                <a:gd name="T55" fmla="*/ 5700 h 113"/>
                <a:gd name="T56" fmla="*/ 785 w 94"/>
                <a:gd name="T57" fmla="*/ 5808 h 113"/>
                <a:gd name="T58" fmla="*/ 800 w 94"/>
                <a:gd name="T59" fmla="*/ 5908 h 113"/>
                <a:gd name="T60" fmla="*/ 856 w 94"/>
                <a:gd name="T61" fmla="*/ 5700 h 113"/>
                <a:gd name="T62" fmla="*/ 834 w 94"/>
                <a:gd name="T63" fmla="*/ 4810 h 113"/>
                <a:gd name="T64" fmla="*/ 800 w 94"/>
                <a:gd name="T65" fmla="*/ 4144 h 113"/>
                <a:gd name="T66" fmla="*/ 856 w 94"/>
                <a:gd name="T67" fmla="*/ 3226 h 113"/>
                <a:gd name="T68" fmla="*/ 920 w 94"/>
                <a:gd name="T69" fmla="*/ 2604 h 113"/>
                <a:gd name="T70" fmla="*/ 885 w 94"/>
                <a:gd name="T71" fmla="*/ 1244 h 113"/>
                <a:gd name="T72" fmla="*/ 740 w 94"/>
                <a:gd name="T73" fmla="*/ 810 h 113"/>
                <a:gd name="T74" fmla="*/ 598 w 94"/>
                <a:gd name="T75" fmla="*/ 1146 h 113"/>
                <a:gd name="T76" fmla="*/ 525 w 94"/>
                <a:gd name="T77" fmla="*/ 528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4"/>
                <a:gd name="T118" fmla="*/ 0 h 113"/>
                <a:gd name="T119" fmla="*/ 94 w 94"/>
                <a:gd name="T120" fmla="*/ 113 h 1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4" h="113">
                  <a:moveTo>
                    <a:pt x="52" y="9"/>
                  </a:moveTo>
                  <a:lnTo>
                    <a:pt x="45" y="4"/>
                  </a:lnTo>
                  <a:lnTo>
                    <a:pt x="35" y="7"/>
                  </a:lnTo>
                  <a:lnTo>
                    <a:pt x="33" y="0"/>
                  </a:lnTo>
                  <a:lnTo>
                    <a:pt x="28" y="4"/>
                  </a:lnTo>
                  <a:lnTo>
                    <a:pt x="21" y="9"/>
                  </a:lnTo>
                  <a:lnTo>
                    <a:pt x="11" y="7"/>
                  </a:lnTo>
                  <a:lnTo>
                    <a:pt x="7" y="9"/>
                  </a:lnTo>
                  <a:lnTo>
                    <a:pt x="4" y="23"/>
                  </a:lnTo>
                  <a:lnTo>
                    <a:pt x="9" y="26"/>
                  </a:lnTo>
                  <a:lnTo>
                    <a:pt x="9" y="30"/>
                  </a:lnTo>
                  <a:lnTo>
                    <a:pt x="11" y="35"/>
                  </a:lnTo>
                  <a:lnTo>
                    <a:pt x="9" y="40"/>
                  </a:lnTo>
                  <a:lnTo>
                    <a:pt x="4" y="42"/>
                  </a:lnTo>
                  <a:lnTo>
                    <a:pt x="4" y="49"/>
                  </a:lnTo>
                  <a:lnTo>
                    <a:pt x="0" y="56"/>
                  </a:lnTo>
                  <a:lnTo>
                    <a:pt x="0" y="73"/>
                  </a:lnTo>
                  <a:lnTo>
                    <a:pt x="0" y="75"/>
                  </a:lnTo>
                  <a:lnTo>
                    <a:pt x="9" y="85"/>
                  </a:lnTo>
                  <a:lnTo>
                    <a:pt x="16" y="92"/>
                  </a:lnTo>
                  <a:lnTo>
                    <a:pt x="14" y="113"/>
                  </a:lnTo>
                  <a:lnTo>
                    <a:pt x="33" y="106"/>
                  </a:lnTo>
                  <a:lnTo>
                    <a:pt x="54" y="99"/>
                  </a:lnTo>
                  <a:lnTo>
                    <a:pt x="49" y="99"/>
                  </a:lnTo>
                  <a:lnTo>
                    <a:pt x="68" y="99"/>
                  </a:lnTo>
                  <a:lnTo>
                    <a:pt x="59" y="99"/>
                  </a:lnTo>
                  <a:lnTo>
                    <a:pt x="71" y="97"/>
                  </a:lnTo>
                  <a:lnTo>
                    <a:pt x="80" y="99"/>
                  </a:lnTo>
                  <a:lnTo>
                    <a:pt x="82" y="101"/>
                  </a:lnTo>
                  <a:lnTo>
                    <a:pt x="87" y="97"/>
                  </a:lnTo>
                  <a:lnTo>
                    <a:pt x="85" y="82"/>
                  </a:lnTo>
                  <a:lnTo>
                    <a:pt x="82" y="71"/>
                  </a:lnTo>
                  <a:lnTo>
                    <a:pt x="87" y="56"/>
                  </a:lnTo>
                  <a:lnTo>
                    <a:pt x="94" y="45"/>
                  </a:lnTo>
                  <a:lnTo>
                    <a:pt x="90" y="21"/>
                  </a:lnTo>
                  <a:lnTo>
                    <a:pt x="75" y="14"/>
                  </a:lnTo>
                  <a:lnTo>
                    <a:pt x="61" y="19"/>
                  </a:lnTo>
                  <a:lnTo>
                    <a:pt x="52" y="9"/>
                  </a:lnTo>
                  <a:close/>
                </a:path>
              </a:pathLst>
            </a:custGeom>
            <a:solidFill>
              <a:srgbClr val="0033CC"/>
            </a:solidFill>
            <a:ln w="3175">
              <a:solidFill>
                <a:srgbClr val="000000"/>
              </a:solidFill>
              <a:round/>
              <a:headEnd/>
              <a:tailEnd/>
            </a:ln>
          </p:spPr>
          <p:txBody>
            <a:bodyPr/>
            <a:lstStyle/>
            <a:p>
              <a:endParaRPr lang="en-US"/>
            </a:p>
          </p:txBody>
        </p:sp>
        <p:sp>
          <p:nvSpPr>
            <p:cNvPr id="42128" name="Freeform 5357"/>
            <p:cNvSpPr>
              <a:spLocks/>
            </p:cNvSpPr>
            <p:nvPr/>
          </p:nvSpPr>
          <p:spPr bwMode="auto">
            <a:xfrm>
              <a:off x="2283" y="2424"/>
              <a:ext cx="53" cy="71"/>
            </a:xfrm>
            <a:custGeom>
              <a:avLst/>
              <a:gdLst>
                <a:gd name="T0" fmla="*/ 469 w 47"/>
                <a:gd name="T1" fmla="*/ 1881 h 57"/>
                <a:gd name="T2" fmla="*/ 389 w 47"/>
                <a:gd name="T3" fmla="*/ 2708 h 57"/>
                <a:gd name="T4" fmla="*/ 327 w 47"/>
                <a:gd name="T5" fmla="*/ 3235 h 57"/>
                <a:gd name="T6" fmla="*/ 288 w 47"/>
                <a:gd name="T7" fmla="*/ 3697 h 57"/>
                <a:gd name="T8" fmla="*/ 125 w 47"/>
                <a:gd name="T9" fmla="*/ 3114 h 57"/>
                <a:gd name="T10" fmla="*/ 141 w 47"/>
                <a:gd name="T11" fmla="*/ 2918 h 57"/>
                <a:gd name="T12" fmla="*/ 125 w 47"/>
                <a:gd name="T13" fmla="*/ 2768 h 57"/>
                <a:gd name="T14" fmla="*/ 0 w 47"/>
                <a:gd name="T15" fmla="*/ 2052 h 57"/>
                <a:gd name="T16" fmla="*/ 53 w 47"/>
                <a:gd name="T17" fmla="*/ 1881 h 57"/>
                <a:gd name="T18" fmla="*/ 0 w 47"/>
                <a:gd name="T19" fmla="*/ 1536 h 57"/>
                <a:gd name="T20" fmla="*/ 53 w 47"/>
                <a:gd name="T21" fmla="*/ 1415 h 57"/>
                <a:gd name="T22" fmla="*/ 0 w 47"/>
                <a:gd name="T23" fmla="*/ 1233 h 57"/>
                <a:gd name="T24" fmla="*/ 125 w 47"/>
                <a:gd name="T25" fmla="*/ 512 h 57"/>
                <a:gd name="T26" fmla="*/ 327 w 47"/>
                <a:gd name="T27" fmla="*/ 0 h 57"/>
                <a:gd name="T28" fmla="*/ 417 w 47"/>
                <a:gd name="T29" fmla="*/ 1079 h 57"/>
                <a:gd name="T30" fmla="*/ 389 w 47"/>
                <a:gd name="T31" fmla="*/ 2052 h 57"/>
                <a:gd name="T32" fmla="*/ 469 w 47"/>
                <a:gd name="T33" fmla="*/ 1881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57"/>
                <a:gd name="T53" fmla="*/ 47 w 47"/>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57">
                  <a:moveTo>
                    <a:pt x="47" y="29"/>
                  </a:moveTo>
                  <a:lnTo>
                    <a:pt x="40" y="41"/>
                  </a:lnTo>
                  <a:lnTo>
                    <a:pt x="33" y="50"/>
                  </a:lnTo>
                  <a:lnTo>
                    <a:pt x="28" y="57"/>
                  </a:lnTo>
                  <a:lnTo>
                    <a:pt x="12" y="48"/>
                  </a:lnTo>
                  <a:lnTo>
                    <a:pt x="14" y="45"/>
                  </a:lnTo>
                  <a:lnTo>
                    <a:pt x="12" y="43"/>
                  </a:lnTo>
                  <a:lnTo>
                    <a:pt x="0" y="31"/>
                  </a:lnTo>
                  <a:lnTo>
                    <a:pt x="5" y="29"/>
                  </a:lnTo>
                  <a:lnTo>
                    <a:pt x="0" y="24"/>
                  </a:lnTo>
                  <a:lnTo>
                    <a:pt x="5" y="22"/>
                  </a:lnTo>
                  <a:lnTo>
                    <a:pt x="0" y="19"/>
                  </a:lnTo>
                  <a:lnTo>
                    <a:pt x="12" y="8"/>
                  </a:lnTo>
                  <a:lnTo>
                    <a:pt x="33" y="0"/>
                  </a:lnTo>
                  <a:lnTo>
                    <a:pt x="43" y="17"/>
                  </a:lnTo>
                  <a:lnTo>
                    <a:pt x="40" y="31"/>
                  </a:lnTo>
                  <a:lnTo>
                    <a:pt x="47" y="29"/>
                  </a:lnTo>
                  <a:close/>
                </a:path>
              </a:pathLst>
            </a:custGeom>
            <a:solidFill>
              <a:srgbClr val="E1E1E1"/>
            </a:solidFill>
            <a:ln w="3175">
              <a:solidFill>
                <a:srgbClr val="000000"/>
              </a:solidFill>
              <a:round/>
              <a:headEnd/>
              <a:tailEnd/>
            </a:ln>
          </p:spPr>
          <p:txBody>
            <a:bodyPr/>
            <a:lstStyle/>
            <a:p>
              <a:endParaRPr lang="en-US"/>
            </a:p>
          </p:txBody>
        </p:sp>
        <p:sp>
          <p:nvSpPr>
            <p:cNvPr id="42129" name="Freeform 5358"/>
            <p:cNvSpPr>
              <a:spLocks/>
            </p:cNvSpPr>
            <p:nvPr/>
          </p:nvSpPr>
          <p:spPr bwMode="auto">
            <a:xfrm>
              <a:off x="2513" y="2403"/>
              <a:ext cx="31" cy="110"/>
            </a:xfrm>
            <a:custGeom>
              <a:avLst/>
              <a:gdLst>
                <a:gd name="T0" fmla="*/ 83 w 28"/>
                <a:gd name="T1" fmla="*/ 2 h 89"/>
                <a:gd name="T2" fmla="*/ 0 w 28"/>
                <a:gd name="T3" fmla="*/ 0 h 89"/>
                <a:gd name="T4" fmla="*/ 2 w 28"/>
                <a:gd name="T5" fmla="*/ 218 h 89"/>
                <a:gd name="T6" fmla="*/ 61 w 28"/>
                <a:gd name="T7" fmla="*/ 1184 h 89"/>
                <a:gd name="T8" fmla="*/ 61 w 28"/>
                <a:gd name="T9" fmla="*/ 1575 h 89"/>
                <a:gd name="T10" fmla="*/ 61 w 28"/>
                <a:gd name="T11" fmla="*/ 2356 h 89"/>
                <a:gd name="T12" fmla="*/ 83 w 28"/>
                <a:gd name="T13" fmla="*/ 3055 h 89"/>
                <a:gd name="T14" fmla="*/ 83 w 28"/>
                <a:gd name="T15" fmla="*/ 3676 h 89"/>
                <a:gd name="T16" fmla="*/ 83 w 28"/>
                <a:gd name="T17" fmla="*/ 4482 h 89"/>
                <a:gd name="T18" fmla="*/ 144 w 28"/>
                <a:gd name="T19" fmla="*/ 5002 h 89"/>
                <a:gd name="T20" fmla="*/ 195 w 28"/>
                <a:gd name="T21" fmla="*/ 4867 h 89"/>
                <a:gd name="T22" fmla="*/ 195 w 28"/>
                <a:gd name="T23" fmla="*/ 4220 h 89"/>
                <a:gd name="T24" fmla="*/ 195 w 28"/>
                <a:gd name="T25" fmla="*/ 3414 h 89"/>
                <a:gd name="T26" fmla="*/ 183 w 28"/>
                <a:gd name="T27" fmla="*/ 2649 h 89"/>
                <a:gd name="T28" fmla="*/ 183 w 28"/>
                <a:gd name="T29" fmla="*/ 1947 h 89"/>
                <a:gd name="T30" fmla="*/ 159 w 28"/>
                <a:gd name="T31" fmla="*/ 991 h 89"/>
                <a:gd name="T32" fmla="*/ 102 w 28"/>
                <a:gd name="T33" fmla="*/ 507 h 89"/>
                <a:gd name="T34" fmla="*/ 113 w 28"/>
                <a:gd name="T35" fmla="*/ 2 h 89"/>
                <a:gd name="T36" fmla="*/ 83 w 28"/>
                <a:gd name="T37" fmla="*/ 2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89"/>
                <a:gd name="T59" fmla="*/ 28 w 28"/>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89">
                  <a:moveTo>
                    <a:pt x="12" y="2"/>
                  </a:moveTo>
                  <a:lnTo>
                    <a:pt x="0" y="0"/>
                  </a:lnTo>
                  <a:lnTo>
                    <a:pt x="2" y="4"/>
                  </a:lnTo>
                  <a:lnTo>
                    <a:pt x="9" y="21"/>
                  </a:lnTo>
                  <a:lnTo>
                    <a:pt x="9" y="28"/>
                  </a:lnTo>
                  <a:lnTo>
                    <a:pt x="9" y="42"/>
                  </a:lnTo>
                  <a:lnTo>
                    <a:pt x="12" y="54"/>
                  </a:lnTo>
                  <a:lnTo>
                    <a:pt x="12" y="66"/>
                  </a:lnTo>
                  <a:lnTo>
                    <a:pt x="12" y="80"/>
                  </a:lnTo>
                  <a:lnTo>
                    <a:pt x="21" y="89"/>
                  </a:lnTo>
                  <a:lnTo>
                    <a:pt x="28" y="87"/>
                  </a:lnTo>
                  <a:lnTo>
                    <a:pt x="28" y="75"/>
                  </a:lnTo>
                  <a:lnTo>
                    <a:pt x="28" y="61"/>
                  </a:lnTo>
                  <a:lnTo>
                    <a:pt x="26" y="47"/>
                  </a:lnTo>
                  <a:lnTo>
                    <a:pt x="26" y="35"/>
                  </a:lnTo>
                  <a:lnTo>
                    <a:pt x="23" y="18"/>
                  </a:lnTo>
                  <a:lnTo>
                    <a:pt x="14" y="9"/>
                  </a:lnTo>
                  <a:lnTo>
                    <a:pt x="16" y="2"/>
                  </a:lnTo>
                  <a:lnTo>
                    <a:pt x="12" y="2"/>
                  </a:lnTo>
                  <a:close/>
                </a:path>
              </a:pathLst>
            </a:custGeom>
            <a:solidFill>
              <a:srgbClr val="0033CC"/>
            </a:solidFill>
            <a:ln w="3175">
              <a:solidFill>
                <a:srgbClr val="000000"/>
              </a:solidFill>
              <a:round/>
              <a:headEnd/>
              <a:tailEnd/>
            </a:ln>
          </p:spPr>
          <p:txBody>
            <a:bodyPr/>
            <a:lstStyle/>
            <a:p>
              <a:endParaRPr lang="en-US"/>
            </a:p>
          </p:txBody>
        </p:sp>
        <p:sp>
          <p:nvSpPr>
            <p:cNvPr id="42130" name="Freeform 5359"/>
            <p:cNvSpPr>
              <a:spLocks/>
            </p:cNvSpPr>
            <p:nvPr/>
          </p:nvSpPr>
          <p:spPr bwMode="auto">
            <a:xfrm>
              <a:off x="2367" y="1831"/>
              <a:ext cx="355" cy="396"/>
            </a:xfrm>
            <a:custGeom>
              <a:avLst/>
              <a:gdLst>
                <a:gd name="T0" fmla="*/ 0 w 317"/>
                <a:gd name="T1" fmla="*/ 10004 h 319"/>
                <a:gd name="T2" fmla="*/ 121 w 317"/>
                <a:gd name="T3" fmla="*/ 11098 h 319"/>
                <a:gd name="T4" fmla="*/ 394 w 317"/>
                <a:gd name="T5" fmla="*/ 12385 h 319"/>
                <a:gd name="T6" fmla="*/ 619 w 317"/>
                <a:gd name="T7" fmla="*/ 13571 h 319"/>
                <a:gd name="T8" fmla="*/ 785 w 317"/>
                <a:gd name="T9" fmla="*/ 14647 h 319"/>
                <a:gd name="T10" fmla="*/ 1009 w 317"/>
                <a:gd name="T11" fmla="*/ 15554 h 319"/>
                <a:gd name="T12" fmla="*/ 1195 w 317"/>
                <a:gd name="T13" fmla="*/ 16658 h 319"/>
                <a:gd name="T14" fmla="*/ 1297 w 317"/>
                <a:gd name="T15" fmla="*/ 17523 h 319"/>
                <a:gd name="T16" fmla="*/ 1532 w 317"/>
                <a:gd name="T17" fmla="*/ 18468 h 319"/>
                <a:gd name="T18" fmla="*/ 1708 w 317"/>
                <a:gd name="T19" fmla="*/ 19409 h 319"/>
                <a:gd name="T20" fmla="*/ 1913 w 317"/>
                <a:gd name="T21" fmla="*/ 18967 h 319"/>
                <a:gd name="T22" fmla="*/ 2133 w 317"/>
                <a:gd name="T23" fmla="*/ 17523 h 319"/>
                <a:gd name="T24" fmla="*/ 2410 w 317"/>
                <a:gd name="T25" fmla="*/ 16050 h 319"/>
                <a:gd name="T26" fmla="*/ 2728 w 317"/>
                <a:gd name="T27" fmla="*/ 14647 h 319"/>
                <a:gd name="T28" fmla="*/ 2514 w 317"/>
                <a:gd name="T29" fmla="*/ 13571 h 319"/>
                <a:gd name="T30" fmla="*/ 2365 w 317"/>
                <a:gd name="T31" fmla="*/ 11768 h 319"/>
                <a:gd name="T32" fmla="*/ 2436 w 317"/>
                <a:gd name="T33" fmla="*/ 10004 h 319"/>
                <a:gd name="T34" fmla="*/ 2365 w 317"/>
                <a:gd name="T35" fmla="*/ 7548 h 319"/>
                <a:gd name="T36" fmla="*/ 2342 w 317"/>
                <a:gd name="T37" fmla="*/ 6332 h 319"/>
                <a:gd name="T38" fmla="*/ 2210 w 317"/>
                <a:gd name="T39" fmla="*/ 4460 h 319"/>
                <a:gd name="T40" fmla="*/ 2151 w 317"/>
                <a:gd name="T41" fmla="*/ 2561 h 319"/>
                <a:gd name="T42" fmla="*/ 2210 w 317"/>
                <a:gd name="T43" fmla="*/ 436 h 319"/>
                <a:gd name="T44" fmla="*/ 2026 w 317"/>
                <a:gd name="T45" fmla="*/ 0 h 319"/>
                <a:gd name="T46" fmla="*/ 1788 w 317"/>
                <a:gd name="T47" fmla="*/ 228 h 319"/>
                <a:gd name="T48" fmla="*/ 1498 w 317"/>
                <a:gd name="T49" fmla="*/ 228 h 319"/>
                <a:gd name="T50" fmla="*/ 1150 w 317"/>
                <a:gd name="T51" fmla="*/ 957 h 319"/>
                <a:gd name="T52" fmla="*/ 973 w 317"/>
                <a:gd name="T53" fmla="*/ 1704 h 319"/>
                <a:gd name="T54" fmla="*/ 901 w 317"/>
                <a:gd name="T55" fmla="*/ 2259 h 319"/>
                <a:gd name="T56" fmla="*/ 907 w 317"/>
                <a:gd name="T57" fmla="*/ 3826 h 319"/>
                <a:gd name="T58" fmla="*/ 973 w 317"/>
                <a:gd name="T59" fmla="*/ 5226 h 319"/>
                <a:gd name="T60" fmla="*/ 665 w 317"/>
                <a:gd name="T61" fmla="*/ 5718 h 319"/>
                <a:gd name="T62" fmla="*/ 573 w 317"/>
                <a:gd name="T63" fmla="*/ 6731 h 319"/>
                <a:gd name="T64" fmla="*/ 364 w 317"/>
                <a:gd name="T65" fmla="*/ 7548 h 319"/>
                <a:gd name="T66" fmla="*/ 136 w 317"/>
                <a:gd name="T67" fmla="*/ 8320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7"/>
                <a:gd name="T103" fmla="*/ 0 h 319"/>
                <a:gd name="T104" fmla="*/ 317 w 317"/>
                <a:gd name="T105" fmla="*/ 319 h 3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7" h="319">
                  <a:moveTo>
                    <a:pt x="4" y="146"/>
                  </a:moveTo>
                  <a:lnTo>
                    <a:pt x="0" y="165"/>
                  </a:lnTo>
                  <a:lnTo>
                    <a:pt x="0" y="172"/>
                  </a:lnTo>
                  <a:lnTo>
                    <a:pt x="14" y="182"/>
                  </a:lnTo>
                  <a:lnTo>
                    <a:pt x="28" y="193"/>
                  </a:lnTo>
                  <a:lnTo>
                    <a:pt x="45" y="203"/>
                  </a:lnTo>
                  <a:lnTo>
                    <a:pt x="59" y="212"/>
                  </a:lnTo>
                  <a:lnTo>
                    <a:pt x="71" y="222"/>
                  </a:lnTo>
                  <a:lnTo>
                    <a:pt x="82" y="231"/>
                  </a:lnTo>
                  <a:lnTo>
                    <a:pt x="92" y="241"/>
                  </a:lnTo>
                  <a:lnTo>
                    <a:pt x="104" y="248"/>
                  </a:lnTo>
                  <a:lnTo>
                    <a:pt x="116" y="255"/>
                  </a:lnTo>
                  <a:lnTo>
                    <a:pt x="127" y="264"/>
                  </a:lnTo>
                  <a:lnTo>
                    <a:pt x="139" y="274"/>
                  </a:lnTo>
                  <a:lnTo>
                    <a:pt x="151" y="283"/>
                  </a:lnTo>
                  <a:lnTo>
                    <a:pt x="151" y="288"/>
                  </a:lnTo>
                  <a:lnTo>
                    <a:pt x="158" y="295"/>
                  </a:lnTo>
                  <a:lnTo>
                    <a:pt x="179" y="304"/>
                  </a:lnTo>
                  <a:lnTo>
                    <a:pt x="182" y="319"/>
                  </a:lnTo>
                  <a:lnTo>
                    <a:pt x="198" y="319"/>
                  </a:lnTo>
                  <a:lnTo>
                    <a:pt x="210" y="314"/>
                  </a:lnTo>
                  <a:lnTo>
                    <a:pt x="222" y="312"/>
                  </a:lnTo>
                  <a:lnTo>
                    <a:pt x="236" y="300"/>
                  </a:lnTo>
                  <a:lnTo>
                    <a:pt x="248" y="288"/>
                  </a:lnTo>
                  <a:lnTo>
                    <a:pt x="265" y="276"/>
                  </a:lnTo>
                  <a:lnTo>
                    <a:pt x="281" y="264"/>
                  </a:lnTo>
                  <a:lnTo>
                    <a:pt x="300" y="252"/>
                  </a:lnTo>
                  <a:lnTo>
                    <a:pt x="317" y="241"/>
                  </a:lnTo>
                  <a:lnTo>
                    <a:pt x="309" y="226"/>
                  </a:lnTo>
                  <a:lnTo>
                    <a:pt x="293" y="222"/>
                  </a:lnTo>
                  <a:lnTo>
                    <a:pt x="286" y="208"/>
                  </a:lnTo>
                  <a:lnTo>
                    <a:pt x="276" y="193"/>
                  </a:lnTo>
                  <a:lnTo>
                    <a:pt x="283" y="186"/>
                  </a:lnTo>
                  <a:lnTo>
                    <a:pt x="283" y="165"/>
                  </a:lnTo>
                  <a:lnTo>
                    <a:pt x="281" y="146"/>
                  </a:lnTo>
                  <a:lnTo>
                    <a:pt x="276" y="125"/>
                  </a:lnTo>
                  <a:lnTo>
                    <a:pt x="276" y="120"/>
                  </a:lnTo>
                  <a:lnTo>
                    <a:pt x="272" y="104"/>
                  </a:lnTo>
                  <a:lnTo>
                    <a:pt x="269" y="87"/>
                  </a:lnTo>
                  <a:lnTo>
                    <a:pt x="257" y="73"/>
                  </a:lnTo>
                  <a:lnTo>
                    <a:pt x="246" y="56"/>
                  </a:lnTo>
                  <a:lnTo>
                    <a:pt x="250" y="42"/>
                  </a:lnTo>
                  <a:lnTo>
                    <a:pt x="257" y="30"/>
                  </a:lnTo>
                  <a:lnTo>
                    <a:pt x="257" y="7"/>
                  </a:lnTo>
                  <a:lnTo>
                    <a:pt x="260" y="0"/>
                  </a:lnTo>
                  <a:lnTo>
                    <a:pt x="236" y="0"/>
                  </a:lnTo>
                  <a:lnTo>
                    <a:pt x="224" y="0"/>
                  </a:lnTo>
                  <a:lnTo>
                    <a:pt x="208" y="4"/>
                  </a:lnTo>
                  <a:lnTo>
                    <a:pt x="191" y="4"/>
                  </a:lnTo>
                  <a:lnTo>
                    <a:pt x="175" y="4"/>
                  </a:lnTo>
                  <a:lnTo>
                    <a:pt x="153" y="9"/>
                  </a:lnTo>
                  <a:lnTo>
                    <a:pt x="134" y="16"/>
                  </a:lnTo>
                  <a:lnTo>
                    <a:pt x="127" y="18"/>
                  </a:lnTo>
                  <a:lnTo>
                    <a:pt x="113" y="28"/>
                  </a:lnTo>
                  <a:lnTo>
                    <a:pt x="99" y="33"/>
                  </a:lnTo>
                  <a:lnTo>
                    <a:pt x="104" y="37"/>
                  </a:lnTo>
                  <a:lnTo>
                    <a:pt x="106" y="52"/>
                  </a:lnTo>
                  <a:lnTo>
                    <a:pt x="106" y="63"/>
                  </a:lnTo>
                  <a:lnTo>
                    <a:pt x="118" y="78"/>
                  </a:lnTo>
                  <a:lnTo>
                    <a:pt x="113" y="85"/>
                  </a:lnTo>
                  <a:lnTo>
                    <a:pt x="97" y="87"/>
                  </a:lnTo>
                  <a:lnTo>
                    <a:pt x="78" y="94"/>
                  </a:lnTo>
                  <a:lnTo>
                    <a:pt x="78" y="104"/>
                  </a:lnTo>
                  <a:lnTo>
                    <a:pt x="66" y="111"/>
                  </a:lnTo>
                  <a:lnTo>
                    <a:pt x="56" y="120"/>
                  </a:lnTo>
                  <a:lnTo>
                    <a:pt x="42" y="125"/>
                  </a:lnTo>
                  <a:lnTo>
                    <a:pt x="28" y="130"/>
                  </a:lnTo>
                  <a:lnTo>
                    <a:pt x="16" y="137"/>
                  </a:lnTo>
                  <a:lnTo>
                    <a:pt x="4" y="146"/>
                  </a:lnTo>
                  <a:close/>
                </a:path>
              </a:pathLst>
            </a:custGeom>
            <a:solidFill>
              <a:srgbClr val="E1E1E1"/>
            </a:solidFill>
            <a:ln w="3175">
              <a:solidFill>
                <a:srgbClr val="000000"/>
              </a:solidFill>
              <a:round/>
              <a:headEnd/>
              <a:tailEnd/>
            </a:ln>
          </p:spPr>
          <p:txBody>
            <a:bodyPr/>
            <a:lstStyle/>
            <a:p>
              <a:endParaRPr lang="en-US"/>
            </a:p>
          </p:txBody>
        </p:sp>
        <p:sp>
          <p:nvSpPr>
            <p:cNvPr id="42131" name="Freeform 5360"/>
            <p:cNvSpPr>
              <a:spLocks/>
            </p:cNvSpPr>
            <p:nvPr/>
          </p:nvSpPr>
          <p:spPr bwMode="auto">
            <a:xfrm>
              <a:off x="2271" y="2010"/>
              <a:ext cx="12" cy="11"/>
            </a:xfrm>
            <a:custGeom>
              <a:avLst/>
              <a:gdLst>
                <a:gd name="T0" fmla="*/ 310 w 10"/>
                <a:gd name="T1" fmla="*/ 0 h 9"/>
                <a:gd name="T2" fmla="*/ 310 w 10"/>
                <a:gd name="T3" fmla="*/ 323 h 9"/>
                <a:gd name="T4" fmla="*/ 0 w 10"/>
                <a:gd name="T5" fmla="*/ 395 h 9"/>
                <a:gd name="T6" fmla="*/ 310 w 10"/>
                <a:gd name="T7" fmla="*/ 0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10" y="0"/>
                  </a:moveTo>
                  <a:lnTo>
                    <a:pt x="10" y="7"/>
                  </a:lnTo>
                  <a:lnTo>
                    <a:pt x="0" y="9"/>
                  </a:lnTo>
                  <a:lnTo>
                    <a:pt x="10" y="0"/>
                  </a:lnTo>
                  <a:close/>
                </a:path>
              </a:pathLst>
            </a:custGeom>
            <a:solidFill>
              <a:srgbClr val="E1E1E1"/>
            </a:solidFill>
            <a:ln w="3175">
              <a:solidFill>
                <a:srgbClr val="000000"/>
              </a:solidFill>
              <a:round/>
              <a:headEnd/>
              <a:tailEnd/>
            </a:ln>
          </p:spPr>
          <p:txBody>
            <a:bodyPr/>
            <a:lstStyle/>
            <a:p>
              <a:endParaRPr lang="en-US"/>
            </a:p>
          </p:txBody>
        </p:sp>
        <p:sp>
          <p:nvSpPr>
            <p:cNvPr id="42132" name="Freeform 5361"/>
            <p:cNvSpPr>
              <a:spLocks/>
            </p:cNvSpPr>
            <p:nvPr/>
          </p:nvSpPr>
          <p:spPr bwMode="auto">
            <a:xfrm>
              <a:off x="2232" y="2019"/>
              <a:ext cx="9" cy="9"/>
            </a:xfrm>
            <a:custGeom>
              <a:avLst/>
              <a:gdLst>
                <a:gd name="T0" fmla="*/ 811 w 7"/>
                <a:gd name="T1" fmla="*/ 0 h 7"/>
                <a:gd name="T2" fmla="*/ 0 w 7"/>
                <a:gd name="T3" fmla="*/ 811 h 7"/>
                <a:gd name="T4" fmla="*/ 0 w 7"/>
                <a:gd name="T5" fmla="*/ 267 h 7"/>
                <a:gd name="T6" fmla="*/ 811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0"/>
                  </a:moveTo>
                  <a:lnTo>
                    <a:pt x="0" y="7"/>
                  </a:lnTo>
                  <a:lnTo>
                    <a:pt x="0" y="2"/>
                  </a:lnTo>
                  <a:lnTo>
                    <a:pt x="7" y="0"/>
                  </a:lnTo>
                  <a:close/>
                </a:path>
              </a:pathLst>
            </a:custGeom>
            <a:solidFill>
              <a:srgbClr val="E1E1E1"/>
            </a:solidFill>
            <a:ln w="3175">
              <a:solidFill>
                <a:srgbClr val="000000"/>
              </a:solidFill>
              <a:round/>
              <a:headEnd/>
              <a:tailEnd/>
            </a:ln>
          </p:spPr>
          <p:txBody>
            <a:bodyPr/>
            <a:lstStyle/>
            <a:p>
              <a:endParaRPr lang="en-US"/>
            </a:p>
          </p:txBody>
        </p:sp>
        <p:sp>
          <p:nvSpPr>
            <p:cNvPr id="42133" name="Freeform 5362"/>
            <p:cNvSpPr>
              <a:spLocks/>
            </p:cNvSpPr>
            <p:nvPr/>
          </p:nvSpPr>
          <p:spPr bwMode="auto">
            <a:xfrm>
              <a:off x="2245" y="2030"/>
              <a:ext cx="9" cy="4"/>
            </a:xfrm>
            <a:custGeom>
              <a:avLst/>
              <a:gdLst>
                <a:gd name="T0" fmla="*/ 811 w 7"/>
                <a:gd name="T1" fmla="*/ 0 h 3"/>
                <a:gd name="T2" fmla="*/ 811 w 7"/>
                <a:gd name="T3" fmla="*/ 655 h 3"/>
                <a:gd name="T4" fmla="*/ 0 w 7"/>
                <a:gd name="T5" fmla="*/ 0 h 3"/>
                <a:gd name="T6" fmla="*/ 811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7" y="0"/>
                  </a:moveTo>
                  <a:lnTo>
                    <a:pt x="7" y="3"/>
                  </a:lnTo>
                  <a:lnTo>
                    <a:pt x="0" y="0"/>
                  </a:lnTo>
                  <a:lnTo>
                    <a:pt x="7" y="0"/>
                  </a:lnTo>
                  <a:close/>
                </a:path>
              </a:pathLst>
            </a:custGeom>
            <a:solidFill>
              <a:srgbClr val="E1E1E1"/>
            </a:solidFill>
            <a:ln w="3175">
              <a:solidFill>
                <a:srgbClr val="000000"/>
              </a:solidFill>
              <a:round/>
              <a:headEnd/>
              <a:tailEnd/>
            </a:ln>
          </p:spPr>
          <p:txBody>
            <a:bodyPr/>
            <a:lstStyle/>
            <a:p>
              <a:endParaRPr lang="en-US"/>
            </a:p>
          </p:txBody>
        </p:sp>
        <p:sp>
          <p:nvSpPr>
            <p:cNvPr id="42134" name="Freeform 5363"/>
            <p:cNvSpPr>
              <a:spLocks/>
            </p:cNvSpPr>
            <p:nvPr/>
          </p:nvSpPr>
          <p:spPr bwMode="auto">
            <a:xfrm>
              <a:off x="2283" y="2001"/>
              <a:ext cx="5" cy="3"/>
            </a:xfrm>
            <a:custGeom>
              <a:avLst/>
              <a:gdLst>
                <a:gd name="T0" fmla="*/ 5 w 5"/>
                <a:gd name="T1" fmla="*/ 5394 h 2"/>
                <a:gd name="T2" fmla="*/ 5 w 5"/>
                <a:gd name="T3" fmla="*/ 0 h 2"/>
                <a:gd name="T4" fmla="*/ 0 w 5"/>
                <a:gd name="T5" fmla="*/ 5394 h 2"/>
                <a:gd name="T6" fmla="*/ 5 w 5"/>
                <a:gd name="T7" fmla="*/ 5394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2"/>
                  </a:moveTo>
                  <a:lnTo>
                    <a:pt x="5" y="0"/>
                  </a:lnTo>
                  <a:lnTo>
                    <a:pt x="0" y="2"/>
                  </a:lnTo>
                  <a:lnTo>
                    <a:pt x="5" y="2"/>
                  </a:lnTo>
                  <a:close/>
                </a:path>
              </a:pathLst>
            </a:custGeom>
            <a:solidFill>
              <a:srgbClr val="E1E1E1"/>
            </a:solidFill>
            <a:ln w="3175">
              <a:solidFill>
                <a:srgbClr val="000000"/>
              </a:solidFill>
              <a:round/>
              <a:headEnd/>
              <a:tailEnd/>
            </a:ln>
          </p:spPr>
          <p:txBody>
            <a:bodyPr/>
            <a:lstStyle/>
            <a:p>
              <a:endParaRPr lang="en-US"/>
            </a:p>
          </p:txBody>
        </p:sp>
        <p:sp>
          <p:nvSpPr>
            <p:cNvPr id="42135" name="Freeform 5364"/>
            <p:cNvSpPr>
              <a:spLocks/>
            </p:cNvSpPr>
            <p:nvPr/>
          </p:nvSpPr>
          <p:spPr bwMode="auto">
            <a:xfrm>
              <a:off x="2093" y="2279"/>
              <a:ext cx="4" cy="3"/>
            </a:xfrm>
            <a:custGeom>
              <a:avLst/>
              <a:gdLst>
                <a:gd name="T0" fmla="*/ 4 w 4"/>
                <a:gd name="T1" fmla="*/ 3 h 3"/>
                <a:gd name="T2" fmla="*/ 2 w 4"/>
                <a:gd name="T3" fmla="*/ 3 h 3"/>
                <a:gd name="T4" fmla="*/ 0 w 4"/>
                <a:gd name="T5" fmla="*/ 0 h 3"/>
                <a:gd name="T6" fmla="*/ 4 w 4"/>
                <a:gd name="T7" fmla="*/ 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3"/>
                  </a:moveTo>
                  <a:lnTo>
                    <a:pt x="2" y="3"/>
                  </a:lnTo>
                  <a:lnTo>
                    <a:pt x="0" y="0"/>
                  </a:lnTo>
                  <a:lnTo>
                    <a:pt x="4" y="3"/>
                  </a:lnTo>
                  <a:close/>
                </a:path>
              </a:pathLst>
            </a:custGeom>
            <a:solidFill>
              <a:srgbClr val="E1E1E1"/>
            </a:solidFill>
            <a:ln w="3175">
              <a:solidFill>
                <a:srgbClr val="000000"/>
              </a:solidFill>
              <a:round/>
              <a:headEnd/>
              <a:tailEnd/>
            </a:ln>
          </p:spPr>
          <p:txBody>
            <a:bodyPr/>
            <a:lstStyle/>
            <a:p>
              <a:endParaRPr lang="en-US"/>
            </a:p>
          </p:txBody>
        </p:sp>
        <p:sp>
          <p:nvSpPr>
            <p:cNvPr id="42136" name="Freeform 5365"/>
            <p:cNvSpPr>
              <a:spLocks/>
            </p:cNvSpPr>
            <p:nvPr/>
          </p:nvSpPr>
          <p:spPr bwMode="auto">
            <a:xfrm>
              <a:off x="2426" y="1849"/>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close/>
                </a:path>
              </a:pathLst>
            </a:custGeom>
            <a:solidFill>
              <a:srgbClr val="C0C0C0"/>
            </a:solidFill>
            <a:ln w="3175">
              <a:solidFill>
                <a:srgbClr val="000000"/>
              </a:solidFill>
              <a:round/>
              <a:headEnd/>
              <a:tailEnd/>
            </a:ln>
          </p:spPr>
          <p:txBody>
            <a:bodyPr/>
            <a:lstStyle/>
            <a:p>
              <a:endParaRPr lang="en-US"/>
            </a:p>
          </p:txBody>
        </p:sp>
        <p:sp>
          <p:nvSpPr>
            <p:cNvPr id="42137" name="Freeform 5366"/>
            <p:cNvSpPr>
              <a:spLocks/>
            </p:cNvSpPr>
            <p:nvPr/>
          </p:nvSpPr>
          <p:spPr bwMode="auto">
            <a:xfrm>
              <a:off x="2676" y="1914"/>
              <a:ext cx="272" cy="304"/>
            </a:xfrm>
            <a:custGeom>
              <a:avLst/>
              <a:gdLst>
                <a:gd name="T0" fmla="*/ 1806 w 244"/>
                <a:gd name="T1" fmla="*/ 13773 h 246"/>
                <a:gd name="T2" fmla="*/ 1806 w 244"/>
                <a:gd name="T3" fmla="*/ 13199 h 246"/>
                <a:gd name="T4" fmla="*/ 1921 w 244"/>
                <a:gd name="T5" fmla="*/ 13199 h 246"/>
                <a:gd name="T6" fmla="*/ 1921 w 244"/>
                <a:gd name="T7" fmla="*/ 12088 h 246"/>
                <a:gd name="T8" fmla="*/ 1911 w 244"/>
                <a:gd name="T9" fmla="*/ 11180 h 246"/>
                <a:gd name="T10" fmla="*/ 1911 w 244"/>
                <a:gd name="T11" fmla="*/ 10264 h 246"/>
                <a:gd name="T12" fmla="*/ 1911 w 244"/>
                <a:gd name="T13" fmla="*/ 9413 h 246"/>
                <a:gd name="T14" fmla="*/ 1884 w 244"/>
                <a:gd name="T15" fmla="*/ 8442 h 246"/>
                <a:gd name="T16" fmla="*/ 1869 w 244"/>
                <a:gd name="T17" fmla="*/ 7495 h 246"/>
                <a:gd name="T18" fmla="*/ 1869 w 244"/>
                <a:gd name="T19" fmla="*/ 6567 h 246"/>
                <a:gd name="T20" fmla="*/ 1869 w 244"/>
                <a:gd name="T21" fmla="*/ 5528 h 246"/>
                <a:gd name="T22" fmla="*/ 1852 w 244"/>
                <a:gd name="T23" fmla="*/ 4537 h 246"/>
                <a:gd name="T24" fmla="*/ 1830 w 244"/>
                <a:gd name="T25" fmla="*/ 3789 h 246"/>
                <a:gd name="T26" fmla="*/ 1830 w 244"/>
                <a:gd name="T27" fmla="*/ 3049 h 246"/>
                <a:gd name="T28" fmla="*/ 1830 w 244"/>
                <a:gd name="T29" fmla="*/ 2219 h 246"/>
                <a:gd name="T30" fmla="*/ 1852 w 244"/>
                <a:gd name="T31" fmla="*/ 1552 h 246"/>
                <a:gd name="T32" fmla="*/ 1778 w 244"/>
                <a:gd name="T33" fmla="*/ 1256 h 246"/>
                <a:gd name="T34" fmla="*/ 1584 w 244"/>
                <a:gd name="T35" fmla="*/ 918 h 246"/>
                <a:gd name="T36" fmla="*/ 1566 w 244"/>
                <a:gd name="T37" fmla="*/ 504 h 246"/>
                <a:gd name="T38" fmla="*/ 1421 w 244"/>
                <a:gd name="T39" fmla="*/ 216 h 246"/>
                <a:gd name="T40" fmla="*/ 1349 w 244"/>
                <a:gd name="T41" fmla="*/ 665 h 246"/>
                <a:gd name="T42" fmla="*/ 1247 w 244"/>
                <a:gd name="T43" fmla="*/ 1176 h 246"/>
                <a:gd name="T44" fmla="*/ 1247 w 244"/>
                <a:gd name="T45" fmla="*/ 2532 h 246"/>
                <a:gd name="T46" fmla="*/ 1115 w 244"/>
                <a:gd name="T47" fmla="*/ 2910 h 246"/>
                <a:gd name="T48" fmla="*/ 990 w 244"/>
                <a:gd name="T49" fmla="*/ 2532 h 246"/>
                <a:gd name="T50" fmla="*/ 858 w 244"/>
                <a:gd name="T51" fmla="*/ 1918 h 246"/>
                <a:gd name="T52" fmla="*/ 708 w 244"/>
                <a:gd name="T53" fmla="*/ 1871 h 246"/>
                <a:gd name="T54" fmla="*/ 663 w 244"/>
                <a:gd name="T55" fmla="*/ 918 h 246"/>
                <a:gd name="T56" fmla="*/ 538 w 244"/>
                <a:gd name="T57" fmla="*/ 665 h 246"/>
                <a:gd name="T58" fmla="*/ 408 w 244"/>
                <a:gd name="T59" fmla="*/ 408 h 246"/>
                <a:gd name="T60" fmla="*/ 229 w 244"/>
                <a:gd name="T61" fmla="*/ 0 h 246"/>
                <a:gd name="T62" fmla="*/ 229 w 244"/>
                <a:gd name="T63" fmla="*/ 918 h 246"/>
                <a:gd name="T64" fmla="*/ 148 w 244"/>
                <a:gd name="T65" fmla="*/ 1256 h 246"/>
                <a:gd name="T66" fmla="*/ 54 w 244"/>
                <a:gd name="T67" fmla="*/ 1871 h 246"/>
                <a:gd name="T68" fmla="*/ 54 w 244"/>
                <a:gd name="T69" fmla="*/ 2643 h 246"/>
                <a:gd name="T70" fmla="*/ 0 w 244"/>
                <a:gd name="T71" fmla="*/ 3049 h 246"/>
                <a:gd name="T72" fmla="*/ 0 w 244"/>
                <a:gd name="T73" fmla="*/ 3274 h 246"/>
                <a:gd name="T74" fmla="*/ 43 w 244"/>
                <a:gd name="T75" fmla="*/ 4473 h 246"/>
                <a:gd name="T76" fmla="*/ 54 w 244"/>
                <a:gd name="T77" fmla="*/ 5528 h 246"/>
                <a:gd name="T78" fmla="*/ 54 w 244"/>
                <a:gd name="T79" fmla="*/ 6666 h 246"/>
                <a:gd name="T80" fmla="*/ 0 w 244"/>
                <a:gd name="T81" fmla="*/ 7111 h 246"/>
                <a:gd name="T82" fmla="*/ 75 w 244"/>
                <a:gd name="T83" fmla="*/ 7902 h 246"/>
                <a:gd name="T84" fmla="*/ 133 w 244"/>
                <a:gd name="T85" fmla="*/ 8721 h 246"/>
                <a:gd name="T86" fmla="*/ 261 w 244"/>
                <a:gd name="T87" fmla="*/ 8956 h 246"/>
                <a:gd name="T88" fmla="*/ 324 w 244"/>
                <a:gd name="T89" fmla="*/ 9765 h 246"/>
                <a:gd name="T90" fmla="*/ 499 w 244"/>
                <a:gd name="T91" fmla="*/ 9960 h 246"/>
                <a:gd name="T92" fmla="*/ 603 w 244"/>
                <a:gd name="T93" fmla="*/ 10545 h 246"/>
                <a:gd name="T94" fmla="*/ 691 w 244"/>
                <a:gd name="T95" fmla="*/ 10178 h 246"/>
                <a:gd name="T96" fmla="*/ 805 w 244"/>
                <a:gd name="T97" fmla="*/ 9765 h 246"/>
                <a:gd name="T98" fmla="*/ 940 w 244"/>
                <a:gd name="T99" fmla="*/ 10178 h 246"/>
                <a:gd name="T100" fmla="*/ 1061 w 244"/>
                <a:gd name="T101" fmla="*/ 10681 h 246"/>
                <a:gd name="T102" fmla="*/ 1169 w 244"/>
                <a:gd name="T103" fmla="*/ 11180 h 246"/>
                <a:gd name="T104" fmla="*/ 1303 w 244"/>
                <a:gd name="T105" fmla="*/ 11763 h 246"/>
                <a:gd name="T106" fmla="*/ 1438 w 244"/>
                <a:gd name="T107" fmla="*/ 12088 h 246"/>
                <a:gd name="T108" fmla="*/ 1550 w 244"/>
                <a:gd name="T109" fmla="*/ 12684 h 246"/>
                <a:gd name="T110" fmla="*/ 1677 w 244"/>
                <a:gd name="T111" fmla="*/ 13199 h 246"/>
                <a:gd name="T112" fmla="*/ 1806 w 244"/>
                <a:gd name="T113" fmla="*/ 13773 h 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4"/>
                <a:gd name="T172" fmla="*/ 0 h 246"/>
                <a:gd name="T173" fmla="*/ 244 w 244"/>
                <a:gd name="T174" fmla="*/ 246 h 2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4" h="246">
                  <a:moveTo>
                    <a:pt x="230" y="246"/>
                  </a:moveTo>
                  <a:lnTo>
                    <a:pt x="230" y="236"/>
                  </a:lnTo>
                  <a:lnTo>
                    <a:pt x="244" y="236"/>
                  </a:lnTo>
                  <a:lnTo>
                    <a:pt x="244" y="217"/>
                  </a:lnTo>
                  <a:lnTo>
                    <a:pt x="242" y="201"/>
                  </a:lnTo>
                  <a:lnTo>
                    <a:pt x="242" y="184"/>
                  </a:lnTo>
                  <a:lnTo>
                    <a:pt x="242" y="168"/>
                  </a:lnTo>
                  <a:lnTo>
                    <a:pt x="239" y="151"/>
                  </a:lnTo>
                  <a:lnTo>
                    <a:pt x="237" y="134"/>
                  </a:lnTo>
                  <a:lnTo>
                    <a:pt x="237" y="118"/>
                  </a:lnTo>
                  <a:lnTo>
                    <a:pt x="237" y="99"/>
                  </a:lnTo>
                  <a:lnTo>
                    <a:pt x="235" y="82"/>
                  </a:lnTo>
                  <a:lnTo>
                    <a:pt x="232" y="68"/>
                  </a:lnTo>
                  <a:lnTo>
                    <a:pt x="232" y="54"/>
                  </a:lnTo>
                  <a:lnTo>
                    <a:pt x="232" y="40"/>
                  </a:lnTo>
                  <a:lnTo>
                    <a:pt x="235" y="28"/>
                  </a:lnTo>
                  <a:lnTo>
                    <a:pt x="225" y="23"/>
                  </a:lnTo>
                  <a:lnTo>
                    <a:pt x="201" y="16"/>
                  </a:lnTo>
                  <a:lnTo>
                    <a:pt x="199" y="9"/>
                  </a:lnTo>
                  <a:lnTo>
                    <a:pt x="180" y="4"/>
                  </a:lnTo>
                  <a:lnTo>
                    <a:pt x="171" y="12"/>
                  </a:lnTo>
                  <a:lnTo>
                    <a:pt x="159" y="21"/>
                  </a:lnTo>
                  <a:lnTo>
                    <a:pt x="159" y="45"/>
                  </a:lnTo>
                  <a:lnTo>
                    <a:pt x="142" y="52"/>
                  </a:lnTo>
                  <a:lnTo>
                    <a:pt x="126" y="45"/>
                  </a:lnTo>
                  <a:lnTo>
                    <a:pt x="109" y="35"/>
                  </a:lnTo>
                  <a:lnTo>
                    <a:pt x="90" y="33"/>
                  </a:lnTo>
                  <a:lnTo>
                    <a:pt x="83" y="16"/>
                  </a:lnTo>
                  <a:lnTo>
                    <a:pt x="67" y="12"/>
                  </a:lnTo>
                  <a:lnTo>
                    <a:pt x="52" y="7"/>
                  </a:lnTo>
                  <a:lnTo>
                    <a:pt x="29" y="0"/>
                  </a:lnTo>
                  <a:lnTo>
                    <a:pt x="29" y="16"/>
                  </a:lnTo>
                  <a:lnTo>
                    <a:pt x="19" y="23"/>
                  </a:lnTo>
                  <a:lnTo>
                    <a:pt x="7" y="33"/>
                  </a:lnTo>
                  <a:lnTo>
                    <a:pt x="7" y="47"/>
                  </a:lnTo>
                  <a:lnTo>
                    <a:pt x="0" y="54"/>
                  </a:lnTo>
                  <a:lnTo>
                    <a:pt x="0" y="59"/>
                  </a:lnTo>
                  <a:lnTo>
                    <a:pt x="5" y="80"/>
                  </a:lnTo>
                  <a:lnTo>
                    <a:pt x="7" y="99"/>
                  </a:lnTo>
                  <a:lnTo>
                    <a:pt x="7" y="120"/>
                  </a:lnTo>
                  <a:lnTo>
                    <a:pt x="0" y="127"/>
                  </a:lnTo>
                  <a:lnTo>
                    <a:pt x="10" y="142"/>
                  </a:lnTo>
                  <a:lnTo>
                    <a:pt x="17" y="156"/>
                  </a:lnTo>
                  <a:lnTo>
                    <a:pt x="33" y="160"/>
                  </a:lnTo>
                  <a:lnTo>
                    <a:pt x="41" y="175"/>
                  </a:lnTo>
                  <a:lnTo>
                    <a:pt x="64" y="179"/>
                  </a:lnTo>
                  <a:lnTo>
                    <a:pt x="76" y="189"/>
                  </a:lnTo>
                  <a:lnTo>
                    <a:pt x="88" y="182"/>
                  </a:lnTo>
                  <a:lnTo>
                    <a:pt x="102" y="175"/>
                  </a:lnTo>
                  <a:lnTo>
                    <a:pt x="119" y="182"/>
                  </a:lnTo>
                  <a:lnTo>
                    <a:pt x="135" y="191"/>
                  </a:lnTo>
                  <a:lnTo>
                    <a:pt x="149" y="201"/>
                  </a:lnTo>
                  <a:lnTo>
                    <a:pt x="166" y="210"/>
                  </a:lnTo>
                  <a:lnTo>
                    <a:pt x="183" y="217"/>
                  </a:lnTo>
                  <a:lnTo>
                    <a:pt x="197" y="227"/>
                  </a:lnTo>
                  <a:lnTo>
                    <a:pt x="213" y="236"/>
                  </a:lnTo>
                  <a:lnTo>
                    <a:pt x="230" y="246"/>
                  </a:lnTo>
                  <a:close/>
                </a:path>
              </a:pathLst>
            </a:custGeom>
            <a:solidFill>
              <a:srgbClr val="E1E1E1"/>
            </a:solidFill>
            <a:ln w="3175">
              <a:solidFill>
                <a:srgbClr val="000000"/>
              </a:solidFill>
              <a:round/>
              <a:headEnd/>
              <a:tailEnd/>
            </a:ln>
          </p:spPr>
          <p:txBody>
            <a:bodyPr/>
            <a:lstStyle/>
            <a:p>
              <a:endParaRPr lang="en-US"/>
            </a:p>
          </p:txBody>
        </p:sp>
        <p:sp>
          <p:nvSpPr>
            <p:cNvPr id="42138" name="Freeform 5367"/>
            <p:cNvSpPr>
              <a:spLocks/>
            </p:cNvSpPr>
            <p:nvPr/>
          </p:nvSpPr>
          <p:spPr bwMode="auto">
            <a:xfrm>
              <a:off x="2301" y="2094"/>
              <a:ext cx="287" cy="328"/>
            </a:xfrm>
            <a:custGeom>
              <a:avLst/>
              <a:gdLst>
                <a:gd name="T0" fmla="*/ 433 w 258"/>
                <a:gd name="T1" fmla="*/ 14318 h 265"/>
                <a:gd name="T2" fmla="*/ 505 w 258"/>
                <a:gd name="T3" fmla="*/ 15274 h 265"/>
                <a:gd name="T4" fmla="*/ 604 w 258"/>
                <a:gd name="T5" fmla="*/ 15274 h 265"/>
                <a:gd name="T6" fmla="*/ 706 w 258"/>
                <a:gd name="T7" fmla="*/ 14732 h 265"/>
                <a:gd name="T8" fmla="*/ 793 w 258"/>
                <a:gd name="T9" fmla="*/ 14989 h 265"/>
                <a:gd name="T10" fmla="*/ 861 w 258"/>
                <a:gd name="T11" fmla="*/ 13314 h 265"/>
                <a:gd name="T12" fmla="*/ 957 w 258"/>
                <a:gd name="T13" fmla="*/ 12516 h 265"/>
                <a:gd name="T14" fmla="*/ 1065 w 258"/>
                <a:gd name="T15" fmla="*/ 12277 h 265"/>
                <a:gd name="T16" fmla="*/ 1091 w 258"/>
                <a:gd name="T17" fmla="*/ 11726 h 265"/>
                <a:gd name="T18" fmla="*/ 1203 w 258"/>
                <a:gd name="T19" fmla="*/ 11153 h 265"/>
                <a:gd name="T20" fmla="*/ 1352 w 258"/>
                <a:gd name="T21" fmla="*/ 10226 h 265"/>
                <a:gd name="T22" fmla="*/ 1502 w 258"/>
                <a:gd name="T23" fmla="*/ 10376 h 265"/>
                <a:gd name="T24" fmla="*/ 1748 w 258"/>
                <a:gd name="T25" fmla="*/ 9970 h 265"/>
                <a:gd name="T26" fmla="*/ 1944 w 258"/>
                <a:gd name="T27" fmla="*/ 9172 h 265"/>
                <a:gd name="T28" fmla="*/ 1951 w 258"/>
                <a:gd name="T29" fmla="*/ 7455 h 265"/>
                <a:gd name="T30" fmla="*/ 1951 w 258"/>
                <a:gd name="T31" fmla="*/ 6109 h 265"/>
                <a:gd name="T32" fmla="*/ 1810 w 258"/>
                <a:gd name="T33" fmla="*/ 5328 h 265"/>
                <a:gd name="T34" fmla="*/ 1596 w 258"/>
                <a:gd name="T35" fmla="*/ 4357 h 265"/>
                <a:gd name="T36" fmla="*/ 1502 w 258"/>
                <a:gd name="T37" fmla="*/ 3588 h 265"/>
                <a:gd name="T38" fmla="*/ 1336 w 258"/>
                <a:gd name="T39" fmla="*/ 2489 h 265"/>
                <a:gd name="T40" fmla="*/ 1146 w 258"/>
                <a:gd name="T41" fmla="*/ 1675 h 265"/>
                <a:gd name="T42" fmla="*/ 982 w 258"/>
                <a:gd name="T43" fmla="*/ 600 h 265"/>
                <a:gd name="T44" fmla="*/ 793 w 258"/>
                <a:gd name="T45" fmla="*/ 0 h 265"/>
                <a:gd name="T46" fmla="*/ 706 w 258"/>
                <a:gd name="T47" fmla="*/ 1139 h 265"/>
                <a:gd name="T48" fmla="*/ 714 w 258"/>
                <a:gd name="T49" fmla="*/ 3368 h 265"/>
                <a:gd name="T50" fmla="*/ 748 w 258"/>
                <a:gd name="T51" fmla="*/ 5497 h 265"/>
                <a:gd name="T52" fmla="*/ 793 w 258"/>
                <a:gd name="T53" fmla="*/ 7769 h 265"/>
                <a:gd name="T54" fmla="*/ 829 w 258"/>
                <a:gd name="T55" fmla="*/ 8971 h 265"/>
                <a:gd name="T56" fmla="*/ 706 w 258"/>
                <a:gd name="T57" fmla="*/ 9784 h 265"/>
                <a:gd name="T58" fmla="*/ 474 w 258"/>
                <a:gd name="T59" fmla="*/ 9784 h 265"/>
                <a:gd name="T60" fmla="*/ 344 w 258"/>
                <a:gd name="T61" fmla="*/ 9784 h 265"/>
                <a:gd name="T62" fmla="*/ 165 w 258"/>
                <a:gd name="T63" fmla="*/ 10104 h 265"/>
                <a:gd name="T64" fmla="*/ 41 w 258"/>
                <a:gd name="T65" fmla="*/ 10615 h 265"/>
                <a:gd name="T66" fmla="*/ 41 w 258"/>
                <a:gd name="T67" fmla="*/ 11568 h 265"/>
                <a:gd name="T68" fmla="*/ 87 w 258"/>
                <a:gd name="T69" fmla="*/ 12913 h 265"/>
                <a:gd name="T70" fmla="*/ 165 w 258"/>
                <a:gd name="T71" fmla="*/ 13270 h 265"/>
                <a:gd name="T72" fmla="*/ 275 w 258"/>
                <a:gd name="T73" fmla="*/ 13314 h 265"/>
                <a:gd name="T74" fmla="*/ 355 w 258"/>
                <a:gd name="T75" fmla="*/ 12913 h 265"/>
                <a:gd name="T76" fmla="*/ 454 w 258"/>
                <a:gd name="T77" fmla="*/ 14052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8"/>
                <a:gd name="T118" fmla="*/ 0 h 265"/>
                <a:gd name="T119" fmla="*/ 258 w 258"/>
                <a:gd name="T120" fmla="*/ 265 h 2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8" h="265">
                  <a:moveTo>
                    <a:pt x="60" y="244"/>
                  </a:moveTo>
                  <a:lnTo>
                    <a:pt x="57" y="249"/>
                  </a:lnTo>
                  <a:lnTo>
                    <a:pt x="60" y="249"/>
                  </a:lnTo>
                  <a:lnTo>
                    <a:pt x="67" y="265"/>
                  </a:lnTo>
                  <a:lnTo>
                    <a:pt x="71" y="263"/>
                  </a:lnTo>
                  <a:lnTo>
                    <a:pt x="81" y="265"/>
                  </a:lnTo>
                  <a:lnTo>
                    <a:pt x="88" y="260"/>
                  </a:lnTo>
                  <a:lnTo>
                    <a:pt x="93" y="256"/>
                  </a:lnTo>
                  <a:lnTo>
                    <a:pt x="95" y="263"/>
                  </a:lnTo>
                  <a:lnTo>
                    <a:pt x="105" y="260"/>
                  </a:lnTo>
                  <a:lnTo>
                    <a:pt x="109" y="237"/>
                  </a:lnTo>
                  <a:lnTo>
                    <a:pt x="114" y="232"/>
                  </a:lnTo>
                  <a:lnTo>
                    <a:pt x="123" y="225"/>
                  </a:lnTo>
                  <a:lnTo>
                    <a:pt x="126" y="218"/>
                  </a:lnTo>
                  <a:lnTo>
                    <a:pt x="128" y="208"/>
                  </a:lnTo>
                  <a:lnTo>
                    <a:pt x="140" y="213"/>
                  </a:lnTo>
                  <a:lnTo>
                    <a:pt x="140" y="206"/>
                  </a:lnTo>
                  <a:lnTo>
                    <a:pt x="145" y="204"/>
                  </a:lnTo>
                  <a:lnTo>
                    <a:pt x="152" y="194"/>
                  </a:lnTo>
                  <a:lnTo>
                    <a:pt x="159" y="194"/>
                  </a:lnTo>
                  <a:lnTo>
                    <a:pt x="161" y="187"/>
                  </a:lnTo>
                  <a:lnTo>
                    <a:pt x="180" y="178"/>
                  </a:lnTo>
                  <a:lnTo>
                    <a:pt x="194" y="180"/>
                  </a:lnTo>
                  <a:lnTo>
                    <a:pt x="199" y="180"/>
                  </a:lnTo>
                  <a:lnTo>
                    <a:pt x="213" y="173"/>
                  </a:lnTo>
                  <a:lnTo>
                    <a:pt x="230" y="173"/>
                  </a:lnTo>
                  <a:lnTo>
                    <a:pt x="246" y="173"/>
                  </a:lnTo>
                  <a:lnTo>
                    <a:pt x="256" y="159"/>
                  </a:lnTo>
                  <a:lnTo>
                    <a:pt x="256" y="144"/>
                  </a:lnTo>
                  <a:lnTo>
                    <a:pt x="258" y="130"/>
                  </a:lnTo>
                  <a:lnTo>
                    <a:pt x="258" y="118"/>
                  </a:lnTo>
                  <a:lnTo>
                    <a:pt x="258" y="107"/>
                  </a:lnTo>
                  <a:lnTo>
                    <a:pt x="242" y="107"/>
                  </a:lnTo>
                  <a:lnTo>
                    <a:pt x="239" y="92"/>
                  </a:lnTo>
                  <a:lnTo>
                    <a:pt x="218" y="83"/>
                  </a:lnTo>
                  <a:lnTo>
                    <a:pt x="211" y="76"/>
                  </a:lnTo>
                  <a:lnTo>
                    <a:pt x="211" y="71"/>
                  </a:lnTo>
                  <a:lnTo>
                    <a:pt x="199" y="62"/>
                  </a:lnTo>
                  <a:lnTo>
                    <a:pt x="187" y="52"/>
                  </a:lnTo>
                  <a:lnTo>
                    <a:pt x="176" y="43"/>
                  </a:lnTo>
                  <a:lnTo>
                    <a:pt x="164" y="36"/>
                  </a:lnTo>
                  <a:lnTo>
                    <a:pt x="152" y="29"/>
                  </a:lnTo>
                  <a:lnTo>
                    <a:pt x="142" y="19"/>
                  </a:lnTo>
                  <a:lnTo>
                    <a:pt x="131" y="10"/>
                  </a:lnTo>
                  <a:lnTo>
                    <a:pt x="119" y="0"/>
                  </a:lnTo>
                  <a:lnTo>
                    <a:pt x="105" y="0"/>
                  </a:lnTo>
                  <a:lnTo>
                    <a:pt x="93" y="0"/>
                  </a:lnTo>
                  <a:lnTo>
                    <a:pt x="93" y="19"/>
                  </a:lnTo>
                  <a:lnTo>
                    <a:pt x="95" y="40"/>
                  </a:lnTo>
                  <a:lnTo>
                    <a:pt x="95" y="59"/>
                  </a:lnTo>
                  <a:lnTo>
                    <a:pt x="97" y="76"/>
                  </a:lnTo>
                  <a:lnTo>
                    <a:pt x="100" y="95"/>
                  </a:lnTo>
                  <a:lnTo>
                    <a:pt x="102" y="114"/>
                  </a:lnTo>
                  <a:lnTo>
                    <a:pt x="105" y="135"/>
                  </a:lnTo>
                  <a:lnTo>
                    <a:pt x="105" y="154"/>
                  </a:lnTo>
                  <a:lnTo>
                    <a:pt x="109" y="156"/>
                  </a:lnTo>
                  <a:lnTo>
                    <a:pt x="107" y="170"/>
                  </a:lnTo>
                  <a:lnTo>
                    <a:pt x="93" y="170"/>
                  </a:lnTo>
                  <a:lnTo>
                    <a:pt x="76" y="170"/>
                  </a:lnTo>
                  <a:lnTo>
                    <a:pt x="62" y="170"/>
                  </a:lnTo>
                  <a:lnTo>
                    <a:pt x="45" y="170"/>
                  </a:lnTo>
                  <a:lnTo>
                    <a:pt x="24" y="173"/>
                  </a:lnTo>
                  <a:lnTo>
                    <a:pt x="22" y="175"/>
                  </a:lnTo>
                  <a:lnTo>
                    <a:pt x="12" y="170"/>
                  </a:lnTo>
                  <a:lnTo>
                    <a:pt x="5" y="185"/>
                  </a:lnTo>
                  <a:lnTo>
                    <a:pt x="0" y="185"/>
                  </a:lnTo>
                  <a:lnTo>
                    <a:pt x="5" y="201"/>
                  </a:lnTo>
                  <a:lnTo>
                    <a:pt x="10" y="208"/>
                  </a:lnTo>
                  <a:lnTo>
                    <a:pt x="12" y="225"/>
                  </a:lnTo>
                  <a:lnTo>
                    <a:pt x="12" y="230"/>
                  </a:lnTo>
                  <a:lnTo>
                    <a:pt x="22" y="230"/>
                  </a:lnTo>
                  <a:lnTo>
                    <a:pt x="27" y="232"/>
                  </a:lnTo>
                  <a:lnTo>
                    <a:pt x="36" y="232"/>
                  </a:lnTo>
                  <a:lnTo>
                    <a:pt x="45" y="227"/>
                  </a:lnTo>
                  <a:lnTo>
                    <a:pt x="48" y="225"/>
                  </a:lnTo>
                  <a:lnTo>
                    <a:pt x="53" y="239"/>
                  </a:lnTo>
                  <a:lnTo>
                    <a:pt x="60" y="244"/>
                  </a:lnTo>
                  <a:close/>
                </a:path>
              </a:pathLst>
            </a:custGeom>
            <a:solidFill>
              <a:srgbClr val="0033CC"/>
            </a:solidFill>
            <a:ln w="3175">
              <a:solidFill>
                <a:srgbClr val="000000"/>
              </a:solidFill>
              <a:round/>
              <a:headEnd/>
              <a:tailEnd/>
            </a:ln>
          </p:spPr>
          <p:txBody>
            <a:bodyPr/>
            <a:lstStyle/>
            <a:p>
              <a:endParaRPr lang="en-US"/>
            </a:p>
          </p:txBody>
        </p:sp>
        <p:sp>
          <p:nvSpPr>
            <p:cNvPr id="42139" name="Freeform 5368"/>
            <p:cNvSpPr>
              <a:spLocks/>
            </p:cNvSpPr>
            <p:nvPr/>
          </p:nvSpPr>
          <p:spPr bwMode="auto">
            <a:xfrm>
              <a:off x="2753" y="1854"/>
              <a:ext cx="3" cy="1"/>
            </a:xfrm>
            <a:custGeom>
              <a:avLst/>
              <a:gdLst>
                <a:gd name="T0" fmla="*/ 5394 w 2"/>
                <a:gd name="T1" fmla="*/ 0 h 1"/>
                <a:gd name="T2" fmla="*/ 5394 w 2"/>
                <a:gd name="T3" fmla="*/ 0 h 1"/>
                <a:gd name="T4" fmla="*/ 0 w 2"/>
                <a:gd name="T5" fmla="*/ 0 h 1"/>
                <a:gd name="T6" fmla="*/ 5394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2" y="0"/>
                  </a:lnTo>
                  <a:lnTo>
                    <a:pt x="0" y="0"/>
                  </a:lnTo>
                  <a:lnTo>
                    <a:pt x="2" y="0"/>
                  </a:lnTo>
                  <a:close/>
                </a:path>
              </a:pathLst>
            </a:custGeom>
            <a:solidFill>
              <a:srgbClr val="0033CC"/>
            </a:solidFill>
            <a:ln w="3175">
              <a:solidFill>
                <a:srgbClr val="000000"/>
              </a:solidFill>
              <a:round/>
              <a:headEnd/>
              <a:tailEnd/>
            </a:ln>
          </p:spPr>
          <p:txBody>
            <a:bodyPr/>
            <a:lstStyle/>
            <a:p>
              <a:endParaRPr lang="en-US"/>
            </a:p>
          </p:txBody>
        </p:sp>
        <p:sp>
          <p:nvSpPr>
            <p:cNvPr id="42140" name="Freeform 5369"/>
            <p:cNvSpPr>
              <a:spLocks/>
            </p:cNvSpPr>
            <p:nvPr/>
          </p:nvSpPr>
          <p:spPr bwMode="auto">
            <a:xfrm>
              <a:off x="2223" y="2044"/>
              <a:ext cx="209" cy="279"/>
            </a:xfrm>
            <a:custGeom>
              <a:avLst/>
              <a:gdLst>
                <a:gd name="T0" fmla="*/ 56 w 189"/>
                <a:gd name="T1" fmla="*/ 11589 h 225"/>
                <a:gd name="T2" fmla="*/ 4 w 189"/>
                <a:gd name="T3" fmla="*/ 11950 h 225"/>
                <a:gd name="T4" fmla="*/ 56 w 189"/>
                <a:gd name="T5" fmla="*/ 10706 h 225"/>
                <a:gd name="T6" fmla="*/ 69 w 189"/>
                <a:gd name="T7" fmla="*/ 9409 h 225"/>
                <a:gd name="T8" fmla="*/ 56 w 189"/>
                <a:gd name="T9" fmla="*/ 8438 h 225"/>
                <a:gd name="T10" fmla="*/ 56 w 189"/>
                <a:gd name="T11" fmla="*/ 7378 h 225"/>
                <a:gd name="T12" fmla="*/ 0 w 189"/>
                <a:gd name="T13" fmla="*/ 6618 h 225"/>
                <a:gd name="T14" fmla="*/ 0 w 189"/>
                <a:gd name="T15" fmla="*/ 6937 h 225"/>
                <a:gd name="T16" fmla="*/ 0 w 189"/>
                <a:gd name="T17" fmla="*/ 6268 h 225"/>
                <a:gd name="T18" fmla="*/ 111 w 189"/>
                <a:gd name="T19" fmla="*/ 6268 h 225"/>
                <a:gd name="T20" fmla="*/ 203 w 189"/>
                <a:gd name="T21" fmla="*/ 6268 h 225"/>
                <a:gd name="T22" fmla="*/ 322 w 189"/>
                <a:gd name="T23" fmla="*/ 6268 h 225"/>
                <a:gd name="T24" fmla="*/ 415 w 189"/>
                <a:gd name="T25" fmla="*/ 6268 h 225"/>
                <a:gd name="T26" fmla="*/ 415 w 189"/>
                <a:gd name="T27" fmla="*/ 5467 h 225"/>
                <a:gd name="T28" fmla="*/ 422 w 189"/>
                <a:gd name="T29" fmla="*/ 4528 h 225"/>
                <a:gd name="T30" fmla="*/ 522 w 189"/>
                <a:gd name="T31" fmla="*/ 4165 h 225"/>
                <a:gd name="T32" fmla="*/ 522 w 189"/>
                <a:gd name="T33" fmla="*/ 2709 h 225"/>
                <a:gd name="T34" fmla="*/ 534 w 189"/>
                <a:gd name="T35" fmla="*/ 1440 h 225"/>
                <a:gd name="T36" fmla="*/ 626 w 189"/>
                <a:gd name="T37" fmla="*/ 1440 h 225"/>
                <a:gd name="T38" fmla="*/ 698 w 189"/>
                <a:gd name="T39" fmla="*/ 1440 h 225"/>
                <a:gd name="T40" fmla="*/ 800 w 189"/>
                <a:gd name="T41" fmla="*/ 1440 h 225"/>
                <a:gd name="T42" fmla="*/ 885 w 189"/>
                <a:gd name="T43" fmla="*/ 1440 h 225"/>
                <a:gd name="T44" fmla="*/ 885 w 189"/>
                <a:gd name="T45" fmla="*/ 0 h 225"/>
                <a:gd name="T46" fmla="*/ 979 w 189"/>
                <a:gd name="T47" fmla="*/ 609 h 225"/>
                <a:gd name="T48" fmla="*/ 1076 w 189"/>
                <a:gd name="T49" fmla="*/ 1255 h 225"/>
                <a:gd name="T50" fmla="*/ 1190 w 189"/>
                <a:gd name="T51" fmla="*/ 1800 h 225"/>
                <a:gd name="T52" fmla="*/ 1276 w 189"/>
                <a:gd name="T53" fmla="*/ 2392 h 225"/>
                <a:gd name="T54" fmla="*/ 1190 w 189"/>
                <a:gd name="T55" fmla="*/ 2392 h 225"/>
                <a:gd name="T56" fmla="*/ 1095 w 189"/>
                <a:gd name="T57" fmla="*/ 2392 h 225"/>
                <a:gd name="T58" fmla="*/ 1095 w 189"/>
                <a:gd name="T59" fmla="*/ 3544 h 225"/>
                <a:gd name="T60" fmla="*/ 1111 w 189"/>
                <a:gd name="T61" fmla="*/ 4798 h 225"/>
                <a:gd name="T62" fmla="*/ 1111 w 189"/>
                <a:gd name="T63" fmla="*/ 5950 h 225"/>
                <a:gd name="T64" fmla="*/ 1136 w 189"/>
                <a:gd name="T65" fmla="*/ 6937 h 225"/>
                <a:gd name="T66" fmla="*/ 1146 w 189"/>
                <a:gd name="T67" fmla="*/ 8053 h 225"/>
                <a:gd name="T68" fmla="*/ 1162 w 189"/>
                <a:gd name="T69" fmla="*/ 9207 h 225"/>
                <a:gd name="T70" fmla="*/ 1190 w 189"/>
                <a:gd name="T71" fmla="*/ 10423 h 225"/>
                <a:gd name="T72" fmla="*/ 1190 w 189"/>
                <a:gd name="T73" fmla="*/ 11589 h 225"/>
                <a:gd name="T74" fmla="*/ 1210 w 189"/>
                <a:gd name="T75" fmla="*/ 11667 h 225"/>
                <a:gd name="T76" fmla="*/ 1199 w 189"/>
                <a:gd name="T77" fmla="*/ 12474 h 225"/>
                <a:gd name="T78" fmla="*/ 1095 w 189"/>
                <a:gd name="T79" fmla="*/ 12474 h 225"/>
                <a:gd name="T80" fmla="*/ 985 w 189"/>
                <a:gd name="T81" fmla="*/ 12474 h 225"/>
                <a:gd name="T82" fmla="*/ 891 w 189"/>
                <a:gd name="T83" fmla="*/ 12474 h 225"/>
                <a:gd name="T84" fmla="*/ 772 w 189"/>
                <a:gd name="T85" fmla="*/ 12474 h 225"/>
                <a:gd name="T86" fmla="*/ 772 w 189"/>
                <a:gd name="T87" fmla="*/ 12474 h 225"/>
                <a:gd name="T88" fmla="*/ 631 w 189"/>
                <a:gd name="T89" fmla="*/ 12628 h 225"/>
                <a:gd name="T90" fmla="*/ 626 w 189"/>
                <a:gd name="T91" fmla="*/ 12788 h 225"/>
                <a:gd name="T92" fmla="*/ 562 w 189"/>
                <a:gd name="T93" fmla="*/ 12474 h 225"/>
                <a:gd name="T94" fmla="*/ 512 w 189"/>
                <a:gd name="T95" fmla="*/ 13396 h 225"/>
                <a:gd name="T96" fmla="*/ 467 w 189"/>
                <a:gd name="T97" fmla="*/ 13396 h 225"/>
                <a:gd name="T98" fmla="*/ 395 w 189"/>
                <a:gd name="T99" fmla="*/ 12474 h 225"/>
                <a:gd name="T100" fmla="*/ 322 w 189"/>
                <a:gd name="T101" fmla="*/ 11851 h 225"/>
                <a:gd name="T102" fmla="*/ 224 w 189"/>
                <a:gd name="T103" fmla="*/ 11242 h 225"/>
                <a:gd name="T104" fmla="*/ 139 w 189"/>
                <a:gd name="T105" fmla="*/ 11449 h 225"/>
                <a:gd name="T106" fmla="*/ 56 w 189"/>
                <a:gd name="T107" fmla="*/ 11589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9"/>
                <a:gd name="T163" fmla="*/ 0 h 225"/>
                <a:gd name="T164" fmla="*/ 189 w 189"/>
                <a:gd name="T165" fmla="*/ 225 h 2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9" h="225">
                  <a:moveTo>
                    <a:pt x="9" y="194"/>
                  </a:moveTo>
                  <a:lnTo>
                    <a:pt x="4" y="201"/>
                  </a:lnTo>
                  <a:lnTo>
                    <a:pt x="9" y="180"/>
                  </a:lnTo>
                  <a:lnTo>
                    <a:pt x="11" y="158"/>
                  </a:lnTo>
                  <a:lnTo>
                    <a:pt x="9" y="142"/>
                  </a:lnTo>
                  <a:lnTo>
                    <a:pt x="9" y="123"/>
                  </a:lnTo>
                  <a:lnTo>
                    <a:pt x="0" y="111"/>
                  </a:lnTo>
                  <a:lnTo>
                    <a:pt x="0" y="116"/>
                  </a:lnTo>
                  <a:lnTo>
                    <a:pt x="0" y="106"/>
                  </a:lnTo>
                  <a:lnTo>
                    <a:pt x="16" y="106"/>
                  </a:lnTo>
                  <a:lnTo>
                    <a:pt x="30" y="106"/>
                  </a:lnTo>
                  <a:lnTo>
                    <a:pt x="47" y="106"/>
                  </a:lnTo>
                  <a:lnTo>
                    <a:pt x="61" y="106"/>
                  </a:lnTo>
                  <a:lnTo>
                    <a:pt x="61" y="92"/>
                  </a:lnTo>
                  <a:lnTo>
                    <a:pt x="63" y="76"/>
                  </a:lnTo>
                  <a:lnTo>
                    <a:pt x="78" y="69"/>
                  </a:lnTo>
                  <a:lnTo>
                    <a:pt x="78" y="45"/>
                  </a:lnTo>
                  <a:lnTo>
                    <a:pt x="80" y="24"/>
                  </a:lnTo>
                  <a:lnTo>
                    <a:pt x="92" y="24"/>
                  </a:lnTo>
                  <a:lnTo>
                    <a:pt x="104" y="24"/>
                  </a:lnTo>
                  <a:lnTo>
                    <a:pt x="118" y="24"/>
                  </a:lnTo>
                  <a:lnTo>
                    <a:pt x="130" y="24"/>
                  </a:lnTo>
                  <a:lnTo>
                    <a:pt x="130" y="0"/>
                  </a:lnTo>
                  <a:lnTo>
                    <a:pt x="144" y="10"/>
                  </a:lnTo>
                  <a:lnTo>
                    <a:pt x="158" y="21"/>
                  </a:lnTo>
                  <a:lnTo>
                    <a:pt x="175" y="31"/>
                  </a:lnTo>
                  <a:lnTo>
                    <a:pt x="189" y="40"/>
                  </a:lnTo>
                  <a:lnTo>
                    <a:pt x="175" y="40"/>
                  </a:lnTo>
                  <a:lnTo>
                    <a:pt x="163" y="40"/>
                  </a:lnTo>
                  <a:lnTo>
                    <a:pt x="163" y="59"/>
                  </a:lnTo>
                  <a:lnTo>
                    <a:pt x="165" y="80"/>
                  </a:lnTo>
                  <a:lnTo>
                    <a:pt x="165" y="99"/>
                  </a:lnTo>
                  <a:lnTo>
                    <a:pt x="167" y="116"/>
                  </a:lnTo>
                  <a:lnTo>
                    <a:pt x="170" y="135"/>
                  </a:lnTo>
                  <a:lnTo>
                    <a:pt x="172" y="154"/>
                  </a:lnTo>
                  <a:lnTo>
                    <a:pt x="175" y="175"/>
                  </a:lnTo>
                  <a:lnTo>
                    <a:pt x="175" y="194"/>
                  </a:lnTo>
                  <a:lnTo>
                    <a:pt x="179" y="196"/>
                  </a:lnTo>
                  <a:lnTo>
                    <a:pt x="177" y="210"/>
                  </a:lnTo>
                  <a:lnTo>
                    <a:pt x="163" y="210"/>
                  </a:lnTo>
                  <a:lnTo>
                    <a:pt x="146" y="210"/>
                  </a:lnTo>
                  <a:lnTo>
                    <a:pt x="132" y="210"/>
                  </a:lnTo>
                  <a:lnTo>
                    <a:pt x="115" y="210"/>
                  </a:lnTo>
                  <a:lnTo>
                    <a:pt x="94" y="213"/>
                  </a:lnTo>
                  <a:lnTo>
                    <a:pt x="92" y="215"/>
                  </a:lnTo>
                  <a:lnTo>
                    <a:pt x="82" y="210"/>
                  </a:lnTo>
                  <a:lnTo>
                    <a:pt x="75" y="225"/>
                  </a:lnTo>
                  <a:lnTo>
                    <a:pt x="70" y="225"/>
                  </a:lnTo>
                  <a:lnTo>
                    <a:pt x="59" y="210"/>
                  </a:lnTo>
                  <a:lnTo>
                    <a:pt x="47" y="199"/>
                  </a:lnTo>
                  <a:lnTo>
                    <a:pt x="33" y="189"/>
                  </a:lnTo>
                  <a:lnTo>
                    <a:pt x="21" y="192"/>
                  </a:lnTo>
                  <a:lnTo>
                    <a:pt x="9" y="194"/>
                  </a:lnTo>
                  <a:close/>
                </a:path>
              </a:pathLst>
            </a:custGeom>
            <a:solidFill>
              <a:srgbClr val="0033CC"/>
            </a:solidFill>
            <a:ln w="3175">
              <a:solidFill>
                <a:srgbClr val="000000"/>
              </a:solidFill>
              <a:round/>
              <a:headEnd/>
              <a:tailEnd/>
            </a:ln>
          </p:spPr>
          <p:txBody>
            <a:bodyPr/>
            <a:lstStyle/>
            <a:p>
              <a:endParaRPr lang="en-US"/>
            </a:p>
          </p:txBody>
        </p:sp>
        <p:sp>
          <p:nvSpPr>
            <p:cNvPr id="42141" name="Freeform 5370"/>
            <p:cNvSpPr>
              <a:spLocks/>
            </p:cNvSpPr>
            <p:nvPr/>
          </p:nvSpPr>
          <p:spPr bwMode="auto">
            <a:xfrm>
              <a:off x="2291" y="1854"/>
              <a:ext cx="209" cy="182"/>
            </a:xfrm>
            <a:custGeom>
              <a:avLst/>
              <a:gdLst>
                <a:gd name="T0" fmla="*/ 802 w 187"/>
                <a:gd name="T1" fmla="*/ 2086 h 147"/>
                <a:gd name="T2" fmla="*/ 655 w 187"/>
                <a:gd name="T3" fmla="*/ 2583 h 147"/>
                <a:gd name="T4" fmla="*/ 573 w 187"/>
                <a:gd name="T5" fmla="*/ 3172 h 147"/>
                <a:gd name="T6" fmla="*/ 513 w 187"/>
                <a:gd name="T7" fmla="*/ 3959 h 147"/>
                <a:gd name="T8" fmla="*/ 443 w 187"/>
                <a:gd name="T9" fmla="*/ 4843 h 147"/>
                <a:gd name="T10" fmla="*/ 443 w 187"/>
                <a:gd name="T11" fmla="*/ 5604 h 147"/>
                <a:gd name="T12" fmla="*/ 395 w 187"/>
                <a:gd name="T13" fmla="*/ 6500 h 147"/>
                <a:gd name="T14" fmla="*/ 330 w 187"/>
                <a:gd name="T15" fmla="*/ 7096 h 147"/>
                <a:gd name="T16" fmla="*/ 257 w 187"/>
                <a:gd name="T17" fmla="*/ 7514 h 147"/>
                <a:gd name="T18" fmla="*/ 151 w 187"/>
                <a:gd name="T19" fmla="*/ 8075 h 147"/>
                <a:gd name="T20" fmla="*/ 0 w 187"/>
                <a:gd name="T21" fmla="*/ 8497 h 147"/>
                <a:gd name="T22" fmla="*/ 151 w 187"/>
                <a:gd name="T23" fmla="*/ 8497 h 147"/>
                <a:gd name="T24" fmla="*/ 269 w 187"/>
                <a:gd name="T25" fmla="*/ 8497 h 147"/>
                <a:gd name="T26" fmla="*/ 438 w 187"/>
                <a:gd name="T27" fmla="*/ 8497 h 147"/>
                <a:gd name="T28" fmla="*/ 573 w 187"/>
                <a:gd name="T29" fmla="*/ 8497 h 147"/>
                <a:gd name="T30" fmla="*/ 612 w 187"/>
                <a:gd name="T31" fmla="*/ 7424 h 147"/>
                <a:gd name="T32" fmla="*/ 700 w 187"/>
                <a:gd name="T33" fmla="*/ 6863 h 147"/>
                <a:gd name="T34" fmla="*/ 802 w 187"/>
                <a:gd name="T35" fmla="*/ 6500 h 147"/>
                <a:gd name="T36" fmla="*/ 914 w 187"/>
                <a:gd name="T37" fmla="*/ 6161 h 147"/>
                <a:gd name="T38" fmla="*/ 1034 w 187"/>
                <a:gd name="T39" fmla="*/ 5882 h 147"/>
                <a:gd name="T40" fmla="*/ 1119 w 187"/>
                <a:gd name="T41" fmla="*/ 5375 h 147"/>
                <a:gd name="T42" fmla="*/ 1219 w 187"/>
                <a:gd name="T43" fmla="*/ 4944 h 147"/>
                <a:gd name="T44" fmla="*/ 1219 w 187"/>
                <a:gd name="T45" fmla="*/ 4366 h 147"/>
                <a:gd name="T46" fmla="*/ 1368 w 187"/>
                <a:gd name="T47" fmla="*/ 3959 h 147"/>
                <a:gd name="T48" fmla="*/ 1507 w 187"/>
                <a:gd name="T49" fmla="*/ 3912 h 147"/>
                <a:gd name="T50" fmla="*/ 1552 w 187"/>
                <a:gd name="T51" fmla="*/ 3483 h 147"/>
                <a:gd name="T52" fmla="*/ 1451 w 187"/>
                <a:gd name="T53" fmla="*/ 2583 h 147"/>
                <a:gd name="T54" fmla="*/ 1451 w 187"/>
                <a:gd name="T55" fmla="*/ 1951 h 147"/>
                <a:gd name="T56" fmla="*/ 1426 w 187"/>
                <a:gd name="T57" fmla="*/ 1139 h 147"/>
                <a:gd name="T58" fmla="*/ 1393 w 187"/>
                <a:gd name="T59" fmla="*/ 920 h 147"/>
                <a:gd name="T60" fmla="*/ 1318 w 187"/>
                <a:gd name="T61" fmla="*/ 743 h 147"/>
                <a:gd name="T62" fmla="*/ 1272 w 187"/>
                <a:gd name="T63" fmla="*/ 743 h 147"/>
                <a:gd name="T64" fmla="*/ 1061 w 187"/>
                <a:gd name="T65" fmla="*/ 600 h 147"/>
                <a:gd name="T66" fmla="*/ 1001 w 187"/>
                <a:gd name="T67" fmla="*/ 0 h 147"/>
                <a:gd name="T68" fmla="*/ 914 w 187"/>
                <a:gd name="T69" fmla="*/ 485 h 147"/>
                <a:gd name="T70" fmla="*/ 859 w 187"/>
                <a:gd name="T71" fmla="*/ 1257 h 147"/>
                <a:gd name="T72" fmla="*/ 802 w 187"/>
                <a:gd name="T73" fmla="*/ 2086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7"/>
                <a:gd name="T112" fmla="*/ 0 h 147"/>
                <a:gd name="T113" fmla="*/ 187 w 187"/>
                <a:gd name="T114" fmla="*/ 147 h 1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7" h="147">
                  <a:moveTo>
                    <a:pt x="97" y="36"/>
                  </a:moveTo>
                  <a:lnTo>
                    <a:pt x="80" y="45"/>
                  </a:lnTo>
                  <a:lnTo>
                    <a:pt x="69" y="55"/>
                  </a:lnTo>
                  <a:lnTo>
                    <a:pt x="62" y="69"/>
                  </a:lnTo>
                  <a:lnTo>
                    <a:pt x="54" y="83"/>
                  </a:lnTo>
                  <a:lnTo>
                    <a:pt x="54" y="97"/>
                  </a:lnTo>
                  <a:lnTo>
                    <a:pt x="47" y="112"/>
                  </a:lnTo>
                  <a:lnTo>
                    <a:pt x="40" y="123"/>
                  </a:lnTo>
                  <a:lnTo>
                    <a:pt x="31" y="130"/>
                  </a:lnTo>
                  <a:lnTo>
                    <a:pt x="19" y="140"/>
                  </a:lnTo>
                  <a:lnTo>
                    <a:pt x="0" y="147"/>
                  </a:lnTo>
                  <a:lnTo>
                    <a:pt x="19" y="147"/>
                  </a:lnTo>
                  <a:lnTo>
                    <a:pt x="33" y="147"/>
                  </a:lnTo>
                  <a:lnTo>
                    <a:pt x="52" y="147"/>
                  </a:lnTo>
                  <a:lnTo>
                    <a:pt x="69" y="147"/>
                  </a:lnTo>
                  <a:lnTo>
                    <a:pt x="73" y="128"/>
                  </a:lnTo>
                  <a:lnTo>
                    <a:pt x="85" y="119"/>
                  </a:lnTo>
                  <a:lnTo>
                    <a:pt x="97" y="112"/>
                  </a:lnTo>
                  <a:lnTo>
                    <a:pt x="111" y="107"/>
                  </a:lnTo>
                  <a:lnTo>
                    <a:pt x="125" y="102"/>
                  </a:lnTo>
                  <a:lnTo>
                    <a:pt x="135" y="93"/>
                  </a:lnTo>
                  <a:lnTo>
                    <a:pt x="147" y="86"/>
                  </a:lnTo>
                  <a:lnTo>
                    <a:pt x="147" y="76"/>
                  </a:lnTo>
                  <a:lnTo>
                    <a:pt x="166" y="69"/>
                  </a:lnTo>
                  <a:lnTo>
                    <a:pt x="182" y="67"/>
                  </a:lnTo>
                  <a:lnTo>
                    <a:pt x="187" y="60"/>
                  </a:lnTo>
                  <a:lnTo>
                    <a:pt x="175" y="45"/>
                  </a:lnTo>
                  <a:lnTo>
                    <a:pt x="175" y="34"/>
                  </a:lnTo>
                  <a:lnTo>
                    <a:pt x="173" y="19"/>
                  </a:lnTo>
                  <a:lnTo>
                    <a:pt x="168" y="15"/>
                  </a:lnTo>
                  <a:lnTo>
                    <a:pt x="159" y="12"/>
                  </a:lnTo>
                  <a:lnTo>
                    <a:pt x="154" y="12"/>
                  </a:lnTo>
                  <a:lnTo>
                    <a:pt x="128" y="10"/>
                  </a:lnTo>
                  <a:lnTo>
                    <a:pt x="121" y="0"/>
                  </a:lnTo>
                  <a:lnTo>
                    <a:pt x="111" y="8"/>
                  </a:lnTo>
                  <a:lnTo>
                    <a:pt x="104" y="22"/>
                  </a:lnTo>
                  <a:lnTo>
                    <a:pt x="97" y="36"/>
                  </a:lnTo>
                  <a:close/>
                </a:path>
              </a:pathLst>
            </a:custGeom>
            <a:solidFill>
              <a:srgbClr val="CC0000"/>
            </a:solidFill>
            <a:ln w="3175">
              <a:solidFill>
                <a:srgbClr val="000000"/>
              </a:solidFill>
              <a:round/>
              <a:headEnd/>
              <a:tailEnd/>
            </a:ln>
          </p:spPr>
          <p:txBody>
            <a:bodyPr/>
            <a:lstStyle/>
            <a:p>
              <a:endParaRPr lang="en-US"/>
            </a:p>
          </p:txBody>
        </p:sp>
        <p:sp>
          <p:nvSpPr>
            <p:cNvPr id="42142" name="Freeform 5371"/>
            <p:cNvSpPr>
              <a:spLocks/>
            </p:cNvSpPr>
            <p:nvPr/>
          </p:nvSpPr>
          <p:spPr bwMode="auto">
            <a:xfrm>
              <a:off x="2518" y="2130"/>
              <a:ext cx="275" cy="260"/>
            </a:xfrm>
            <a:custGeom>
              <a:avLst/>
              <a:gdLst>
                <a:gd name="T0" fmla="*/ 236 w 246"/>
                <a:gd name="T1" fmla="*/ 11046 h 210"/>
                <a:gd name="T2" fmla="*/ 202 w 246"/>
                <a:gd name="T3" fmla="*/ 11046 h 210"/>
                <a:gd name="T4" fmla="*/ 97 w 246"/>
                <a:gd name="T5" fmla="*/ 10635 h 210"/>
                <a:gd name="T6" fmla="*/ 121 w 246"/>
                <a:gd name="T7" fmla="*/ 10360 h 210"/>
                <a:gd name="T8" fmla="*/ 135 w 246"/>
                <a:gd name="T9" fmla="*/ 10360 h 210"/>
                <a:gd name="T10" fmla="*/ 45 w 246"/>
                <a:gd name="T11" fmla="*/ 9533 h 210"/>
                <a:gd name="T12" fmla="*/ 0 w 246"/>
                <a:gd name="T13" fmla="*/ 8761 h 210"/>
                <a:gd name="T14" fmla="*/ 45 w 246"/>
                <a:gd name="T15" fmla="*/ 8761 h 210"/>
                <a:gd name="T16" fmla="*/ 151 w 246"/>
                <a:gd name="T17" fmla="*/ 8287 h 210"/>
                <a:gd name="T18" fmla="*/ 295 w 246"/>
                <a:gd name="T19" fmla="*/ 8287 h 210"/>
                <a:gd name="T20" fmla="*/ 439 w 246"/>
                <a:gd name="T21" fmla="*/ 8287 h 210"/>
                <a:gd name="T22" fmla="*/ 513 w 246"/>
                <a:gd name="T23" fmla="*/ 7514 h 210"/>
                <a:gd name="T24" fmla="*/ 513 w 246"/>
                <a:gd name="T25" fmla="*/ 6655 h 210"/>
                <a:gd name="T26" fmla="*/ 525 w 246"/>
                <a:gd name="T27" fmla="*/ 5865 h 210"/>
                <a:gd name="T28" fmla="*/ 525 w 246"/>
                <a:gd name="T29" fmla="*/ 5118 h 210"/>
                <a:gd name="T30" fmla="*/ 525 w 246"/>
                <a:gd name="T31" fmla="*/ 4526 h 210"/>
                <a:gd name="T32" fmla="*/ 626 w 246"/>
                <a:gd name="T33" fmla="*/ 4182 h 210"/>
                <a:gd name="T34" fmla="*/ 730 w 246"/>
                <a:gd name="T35" fmla="*/ 4103 h 210"/>
                <a:gd name="T36" fmla="*/ 846 w 246"/>
                <a:gd name="T37" fmla="*/ 3378 h 210"/>
                <a:gd name="T38" fmla="*/ 946 w 246"/>
                <a:gd name="T39" fmla="*/ 2697 h 210"/>
                <a:gd name="T40" fmla="*/ 1079 w 246"/>
                <a:gd name="T41" fmla="*/ 2022 h 210"/>
                <a:gd name="T42" fmla="*/ 1220 w 246"/>
                <a:gd name="T43" fmla="*/ 1319 h 210"/>
                <a:gd name="T44" fmla="*/ 1387 w 246"/>
                <a:gd name="T45" fmla="*/ 651 h 210"/>
                <a:gd name="T46" fmla="*/ 1525 w 246"/>
                <a:gd name="T47" fmla="*/ 0 h 210"/>
                <a:gd name="T48" fmla="*/ 1707 w 246"/>
                <a:gd name="T49" fmla="*/ 224 h 210"/>
                <a:gd name="T50" fmla="*/ 1813 w 246"/>
                <a:gd name="T51" fmla="*/ 806 h 210"/>
                <a:gd name="T52" fmla="*/ 1908 w 246"/>
                <a:gd name="T53" fmla="*/ 425 h 210"/>
                <a:gd name="T54" fmla="*/ 1927 w 246"/>
                <a:gd name="T55" fmla="*/ 1236 h 210"/>
                <a:gd name="T56" fmla="*/ 1927 w 246"/>
                <a:gd name="T57" fmla="*/ 2022 h 210"/>
                <a:gd name="T58" fmla="*/ 2033 w 246"/>
                <a:gd name="T59" fmla="*/ 3160 h 210"/>
                <a:gd name="T60" fmla="*/ 2016 w 246"/>
                <a:gd name="T61" fmla="*/ 3526 h 210"/>
                <a:gd name="T62" fmla="*/ 2016 w 246"/>
                <a:gd name="T63" fmla="*/ 4341 h 210"/>
                <a:gd name="T64" fmla="*/ 2016 w 246"/>
                <a:gd name="T65" fmla="*/ 5118 h 210"/>
                <a:gd name="T66" fmla="*/ 2016 w 246"/>
                <a:gd name="T67" fmla="*/ 6020 h 210"/>
                <a:gd name="T68" fmla="*/ 1982 w 246"/>
                <a:gd name="T69" fmla="*/ 6822 h 210"/>
                <a:gd name="T70" fmla="*/ 1927 w 246"/>
                <a:gd name="T71" fmla="*/ 7332 h 210"/>
                <a:gd name="T72" fmla="*/ 1869 w 246"/>
                <a:gd name="T73" fmla="*/ 7937 h 210"/>
                <a:gd name="T74" fmla="*/ 1813 w 246"/>
                <a:gd name="T75" fmla="*/ 8590 h 210"/>
                <a:gd name="T76" fmla="*/ 1758 w 246"/>
                <a:gd name="T77" fmla="*/ 9228 h 210"/>
                <a:gd name="T78" fmla="*/ 1758 w 246"/>
                <a:gd name="T79" fmla="*/ 9964 h 210"/>
                <a:gd name="T80" fmla="*/ 1619 w 246"/>
                <a:gd name="T81" fmla="*/ 10635 h 210"/>
                <a:gd name="T82" fmla="*/ 1478 w 246"/>
                <a:gd name="T83" fmla="*/ 10520 h 210"/>
                <a:gd name="T84" fmla="*/ 1338 w 246"/>
                <a:gd name="T85" fmla="*/ 10360 h 210"/>
                <a:gd name="T86" fmla="*/ 1205 w 246"/>
                <a:gd name="T87" fmla="*/ 10942 h 210"/>
                <a:gd name="T88" fmla="*/ 1115 w 246"/>
                <a:gd name="T89" fmla="*/ 10635 h 210"/>
                <a:gd name="T90" fmla="*/ 1007 w 246"/>
                <a:gd name="T91" fmla="*/ 10360 h 210"/>
                <a:gd name="T92" fmla="*/ 863 w 246"/>
                <a:gd name="T93" fmla="*/ 10635 h 210"/>
                <a:gd name="T94" fmla="*/ 783 w 246"/>
                <a:gd name="T95" fmla="*/ 10133 h 210"/>
                <a:gd name="T96" fmla="*/ 653 w 246"/>
                <a:gd name="T97" fmla="*/ 9964 h 210"/>
                <a:gd name="T98" fmla="*/ 525 w 246"/>
                <a:gd name="T99" fmla="*/ 10245 h 210"/>
                <a:gd name="T100" fmla="*/ 495 w 246"/>
                <a:gd name="T101" fmla="*/ 11046 h 210"/>
                <a:gd name="T102" fmla="*/ 448 w 246"/>
                <a:gd name="T103" fmla="*/ 11757 h 210"/>
                <a:gd name="T104" fmla="*/ 448 w 246"/>
                <a:gd name="T105" fmla="*/ 12167 h 210"/>
                <a:gd name="T106" fmla="*/ 336 w 246"/>
                <a:gd name="T107" fmla="*/ 11425 h 210"/>
                <a:gd name="T108" fmla="*/ 295 w 246"/>
                <a:gd name="T109" fmla="*/ 11757 h 210"/>
                <a:gd name="T110" fmla="*/ 295 w 246"/>
                <a:gd name="T111" fmla="*/ 11876 h 210"/>
                <a:gd name="T112" fmla="*/ 257 w 246"/>
                <a:gd name="T113" fmla="*/ 11381 h 210"/>
                <a:gd name="T114" fmla="*/ 236 w 246"/>
                <a:gd name="T115" fmla="*/ 11046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6"/>
                <a:gd name="T175" fmla="*/ 0 h 210"/>
                <a:gd name="T176" fmla="*/ 246 w 246"/>
                <a:gd name="T177" fmla="*/ 210 h 2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6" h="210">
                  <a:moveTo>
                    <a:pt x="29" y="191"/>
                  </a:moveTo>
                  <a:lnTo>
                    <a:pt x="24" y="191"/>
                  </a:lnTo>
                  <a:lnTo>
                    <a:pt x="12" y="184"/>
                  </a:lnTo>
                  <a:lnTo>
                    <a:pt x="15" y="179"/>
                  </a:lnTo>
                  <a:lnTo>
                    <a:pt x="17" y="179"/>
                  </a:lnTo>
                  <a:lnTo>
                    <a:pt x="5" y="165"/>
                  </a:lnTo>
                  <a:lnTo>
                    <a:pt x="0" y="151"/>
                  </a:lnTo>
                  <a:lnTo>
                    <a:pt x="5" y="151"/>
                  </a:lnTo>
                  <a:lnTo>
                    <a:pt x="19" y="144"/>
                  </a:lnTo>
                  <a:lnTo>
                    <a:pt x="36" y="144"/>
                  </a:lnTo>
                  <a:lnTo>
                    <a:pt x="52" y="144"/>
                  </a:lnTo>
                  <a:lnTo>
                    <a:pt x="62" y="130"/>
                  </a:lnTo>
                  <a:lnTo>
                    <a:pt x="62" y="115"/>
                  </a:lnTo>
                  <a:lnTo>
                    <a:pt x="64" y="101"/>
                  </a:lnTo>
                  <a:lnTo>
                    <a:pt x="64" y="89"/>
                  </a:lnTo>
                  <a:lnTo>
                    <a:pt x="64" y="78"/>
                  </a:lnTo>
                  <a:lnTo>
                    <a:pt x="76" y="73"/>
                  </a:lnTo>
                  <a:lnTo>
                    <a:pt x="88" y="71"/>
                  </a:lnTo>
                  <a:lnTo>
                    <a:pt x="102" y="59"/>
                  </a:lnTo>
                  <a:lnTo>
                    <a:pt x="114" y="47"/>
                  </a:lnTo>
                  <a:lnTo>
                    <a:pt x="131" y="35"/>
                  </a:lnTo>
                  <a:lnTo>
                    <a:pt x="147" y="23"/>
                  </a:lnTo>
                  <a:lnTo>
                    <a:pt x="166" y="11"/>
                  </a:lnTo>
                  <a:lnTo>
                    <a:pt x="183" y="0"/>
                  </a:lnTo>
                  <a:lnTo>
                    <a:pt x="206" y="4"/>
                  </a:lnTo>
                  <a:lnTo>
                    <a:pt x="218" y="14"/>
                  </a:lnTo>
                  <a:lnTo>
                    <a:pt x="230" y="7"/>
                  </a:lnTo>
                  <a:lnTo>
                    <a:pt x="232" y="21"/>
                  </a:lnTo>
                  <a:lnTo>
                    <a:pt x="232" y="35"/>
                  </a:lnTo>
                  <a:lnTo>
                    <a:pt x="246" y="54"/>
                  </a:lnTo>
                  <a:lnTo>
                    <a:pt x="242" y="61"/>
                  </a:lnTo>
                  <a:lnTo>
                    <a:pt x="242" y="75"/>
                  </a:lnTo>
                  <a:lnTo>
                    <a:pt x="242" y="89"/>
                  </a:lnTo>
                  <a:lnTo>
                    <a:pt x="242" y="104"/>
                  </a:lnTo>
                  <a:lnTo>
                    <a:pt x="239" y="118"/>
                  </a:lnTo>
                  <a:lnTo>
                    <a:pt x="232" y="127"/>
                  </a:lnTo>
                  <a:lnTo>
                    <a:pt x="225" y="137"/>
                  </a:lnTo>
                  <a:lnTo>
                    <a:pt x="218" y="149"/>
                  </a:lnTo>
                  <a:lnTo>
                    <a:pt x="211" y="160"/>
                  </a:lnTo>
                  <a:lnTo>
                    <a:pt x="211" y="172"/>
                  </a:lnTo>
                  <a:lnTo>
                    <a:pt x="194" y="184"/>
                  </a:lnTo>
                  <a:lnTo>
                    <a:pt x="178" y="182"/>
                  </a:lnTo>
                  <a:lnTo>
                    <a:pt x="161" y="179"/>
                  </a:lnTo>
                  <a:lnTo>
                    <a:pt x="145" y="189"/>
                  </a:lnTo>
                  <a:lnTo>
                    <a:pt x="133" y="184"/>
                  </a:lnTo>
                  <a:lnTo>
                    <a:pt x="121" y="179"/>
                  </a:lnTo>
                  <a:lnTo>
                    <a:pt x="105" y="184"/>
                  </a:lnTo>
                  <a:lnTo>
                    <a:pt x="95" y="175"/>
                  </a:lnTo>
                  <a:lnTo>
                    <a:pt x="79" y="172"/>
                  </a:lnTo>
                  <a:lnTo>
                    <a:pt x="64" y="177"/>
                  </a:lnTo>
                  <a:lnTo>
                    <a:pt x="60" y="191"/>
                  </a:lnTo>
                  <a:lnTo>
                    <a:pt x="55" y="203"/>
                  </a:lnTo>
                  <a:lnTo>
                    <a:pt x="55" y="210"/>
                  </a:lnTo>
                  <a:lnTo>
                    <a:pt x="41" y="198"/>
                  </a:lnTo>
                  <a:lnTo>
                    <a:pt x="36" y="203"/>
                  </a:lnTo>
                  <a:lnTo>
                    <a:pt x="36" y="205"/>
                  </a:lnTo>
                  <a:lnTo>
                    <a:pt x="31" y="196"/>
                  </a:lnTo>
                  <a:lnTo>
                    <a:pt x="29" y="191"/>
                  </a:lnTo>
                  <a:close/>
                </a:path>
              </a:pathLst>
            </a:custGeom>
            <a:solidFill>
              <a:srgbClr val="0033CC"/>
            </a:solidFill>
            <a:ln w="3175">
              <a:solidFill>
                <a:srgbClr val="000000"/>
              </a:solidFill>
              <a:round/>
              <a:headEnd/>
              <a:tailEnd/>
            </a:ln>
          </p:spPr>
          <p:txBody>
            <a:bodyPr/>
            <a:lstStyle/>
            <a:p>
              <a:endParaRPr lang="en-US"/>
            </a:p>
          </p:txBody>
        </p:sp>
        <p:sp>
          <p:nvSpPr>
            <p:cNvPr id="42143" name="Freeform 5372"/>
            <p:cNvSpPr>
              <a:spLocks/>
            </p:cNvSpPr>
            <p:nvPr/>
          </p:nvSpPr>
          <p:spPr bwMode="auto">
            <a:xfrm>
              <a:off x="2212" y="2279"/>
              <a:ext cx="102" cy="96"/>
            </a:xfrm>
            <a:custGeom>
              <a:avLst/>
              <a:gdLst>
                <a:gd name="T0" fmla="*/ 135 w 92"/>
                <a:gd name="T1" fmla="*/ 256 h 78"/>
                <a:gd name="T2" fmla="*/ 102 w 92"/>
                <a:gd name="T3" fmla="*/ 613 h 78"/>
                <a:gd name="T4" fmla="*/ 50 w 92"/>
                <a:gd name="T5" fmla="*/ 1275 h 78"/>
                <a:gd name="T6" fmla="*/ 0 w 92"/>
                <a:gd name="T7" fmla="*/ 1826 h 78"/>
                <a:gd name="T8" fmla="*/ 68 w 92"/>
                <a:gd name="T9" fmla="*/ 2620 h 78"/>
                <a:gd name="T10" fmla="*/ 102 w 92"/>
                <a:gd name="T11" fmla="*/ 2310 h 78"/>
                <a:gd name="T12" fmla="*/ 68 w 92"/>
                <a:gd name="T13" fmla="*/ 2518 h 78"/>
                <a:gd name="T14" fmla="*/ 102 w 92"/>
                <a:gd name="T15" fmla="*/ 2684 h 78"/>
                <a:gd name="T16" fmla="*/ 102 w 92"/>
                <a:gd name="T17" fmla="*/ 2926 h 78"/>
                <a:gd name="T18" fmla="*/ 225 w 92"/>
                <a:gd name="T19" fmla="*/ 2926 h 78"/>
                <a:gd name="T20" fmla="*/ 225 w 92"/>
                <a:gd name="T21" fmla="*/ 2684 h 78"/>
                <a:gd name="T22" fmla="*/ 376 w 92"/>
                <a:gd name="T23" fmla="*/ 2926 h 78"/>
                <a:gd name="T24" fmla="*/ 386 w 92"/>
                <a:gd name="T25" fmla="*/ 3099 h 78"/>
                <a:gd name="T26" fmla="*/ 234 w 92"/>
                <a:gd name="T27" fmla="*/ 2926 h 78"/>
                <a:gd name="T28" fmla="*/ 150 w 92"/>
                <a:gd name="T29" fmla="*/ 3099 h 78"/>
                <a:gd name="T30" fmla="*/ 68 w 92"/>
                <a:gd name="T31" fmla="*/ 3303 h 78"/>
                <a:gd name="T32" fmla="*/ 83 w 92"/>
                <a:gd name="T33" fmla="*/ 3657 h 78"/>
                <a:gd name="T34" fmla="*/ 150 w 92"/>
                <a:gd name="T35" fmla="*/ 3657 h 78"/>
                <a:gd name="T36" fmla="*/ 225 w 92"/>
                <a:gd name="T37" fmla="*/ 3589 h 78"/>
                <a:gd name="T38" fmla="*/ 225 w 92"/>
                <a:gd name="T39" fmla="*/ 3657 h 78"/>
                <a:gd name="T40" fmla="*/ 102 w 92"/>
                <a:gd name="T41" fmla="*/ 3822 h 78"/>
                <a:gd name="T42" fmla="*/ 68 w 92"/>
                <a:gd name="T43" fmla="*/ 4010 h 78"/>
                <a:gd name="T44" fmla="*/ 225 w 92"/>
                <a:gd name="T45" fmla="*/ 3822 h 78"/>
                <a:gd name="T46" fmla="*/ 318 w 92"/>
                <a:gd name="T47" fmla="*/ 3822 h 78"/>
                <a:gd name="T48" fmla="*/ 400 w 92"/>
                <a:gd name="T49" fmla="*/ 3657 h 78"/>
                <a:gd name="T50" fmla="*/ 512 w 92"/>
                <a:gd name="T51" fmla="*/ 3969 h 78"/>
                <a:gd name="T52" fmla="*/ 655 w 92"/>
                <a:gd name="T53" fmla="*/ 3969 h 78"/>
                <a:gd name="T54" fmla="*/ 636 w 92"/>
                <a:gd name="T55" fmla="*/ 3099 h 78"/>
                <a:gd name="T56" fmla="*/ 601 w 92"/>
                <a:gd name="T57" fmla="*/ 2684 h 78"/>
                <a:gd name="T58" fmla="*/ 572 w 92"/>
                <a:gd name="T59" fmla="*/ 1826 h 78"/>
                <a:gd name="T60" fmla="*/ 489 w 92"/>
                <a:gd name="T61" fmla="*/ 1097 h 78"/>
                <a:gd name="T62" fmla="*/ 400 w 92"/>
                <a:gd name="T63" fmla="*/ 498 h 78"/>
                <a:gd name="T64" fmla="*/ 308 w 92"/>
                <a:gd name="T65" fmla="*/ 0 h 78"/>
                <a:gd name="T66" fmla="*/ 225 w 92"/>
                <a:gd name="T67" fmla="*/ 169 h 78"/>
                <a:gd name="T68" fmla="*/ 135 w 92"/>
                <a:gd name="T69" fmla="*/ 256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2"/>
                <a:gd name="T106" fmla="*/ 0 h 78"/>
                <a:gd name="T107" fmla="*/ 92 w 92"/>
                <a:gd name="T108" fmla="*/ 78 h 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2" h="78">
                  <a:moveTo>
                    <a:pt x="19" y="5"/>
                  </a:moveTo>
                  <a:lnTo>
                    <a:pt x="14" y="12"/>
                  </a:lnTo>
                  <a:lnTo>
                    <a:pt x="7" y="24"/>
                  </a:lnTo>
                  <a:lnTo>
                    <a:pt x="0" y="36"/>
                  </a:lnTo>
                  <a:lnTo>
                    <a:pt x="10" y="50"/>
                  </a:lnTo>
                  <a:lnTo>
                    <a:pt x="14" y="45"/>
                  </a:lnTo>
                  <a:lnTo>
                    <a:pt x="10" y="48"/>
                  </a:lnTo>
                  <a:lnTo>
                    <a:pt x="14" y="52"/>
                  </a:lnTo>
                  <a:lnTo>
                    <a:pt x="14" y="57"/>
                  </a:lnTo>
                  <a:lnTo>
                    <a:pt x="31" y="57"/>
                  </a:lnTo>
                  <a:lnTo>
                    <a:pt x="31" y="52"/>
                  </a:lnTo>
                  <a:lnTo>
                    <a:pt x="52" y="57"/>
                  </a:lnTo>
                  <a:lnTo>
                    <a:pt x="54" y="59"/>
                  </a:lnTo>
                  <a:lnTo>
                    <a:pt x="33" y="57"/>
                  </a:lnTo>
                  <a:lnTo>
                    <a:pt x="21" y="59"/>
                  </a:lnTo>
                  <a:lnTo>
                    <a:pt x="10" y="64"/>
                  </a:lnTo>
                  <a:lnTo>
                    <a:pt x="12" y="71"/>
                  </a:lnTo>
                  <a:lnTo>
                    <a:pt x="21" y="71"/>
                  </a:lnTo>
                  <a:lnTo>
                    <a:pt x="31" y="69"/>
                  </a:lnTo>
                  <a:lnTo>
                    <a:pt x="31" y="71"/>
                  </a:lnTo>
                  <a:lnTo>
                    <a:pt x="14" y="74"/>
                  </a:lnTo>
                  <a:lnTo>
                    <a:pt x="10" y="78"/>
                  </a:lnTo>
                  <a:lnTo>
                    <a:pt x="31" y="74"/>
                  </a:lnTo>
                  <a:lnTo>
                    <a:pt x="45" y="74"/>
                  </a:lnTo>
                  <a:lnTo>
                    <a:pt x="57" y="71"/>
                  </a:lnTo>
                  <a:lnTo>
                    <a:pt x="71" y="76"/>
                  </a:lnTo>
                  <a:lnTo>
                    <a:pt x="92" y="76"/>
                  </a:lnTo>
                  <a:lnTo>
                    <a:pt x="90" y="59"/>
                  </a:lnTo>
                  <a:lnTo>
                    <a:pt x="85" y="52"/>
                  </a:lnTo>
                  <a:lnTo>
                    <a:pt x="80" y="36"/>
                  </a:lnTo>
                  <a:lnTo>
                    <a:pt x="69" y="21"/>
                  </a:lnTo>
                  <a:lnTo>
                    <a:pt x="57" y="10"/>
                  </a:lnTo>
                  <a:lnTo>
                    <a:pt x="43" y="0"/>
                  </a:lnTo>
                  <a:lnTo>
                    <a:pt x="31" y="3"/>
                  </a:lnTo>
                  <a:lnTo>
                    <a:pt x="19" y="5"/>
                  </a:lnTo>
                  <a:close/>
                </a:path>
              </a:pathLst>
            </a:custGeom>
            <a:solidFill>
              <a:srgbClr val="0033CC"/>
            </a:solidFill>
            <a:ln w="3175">
              <a:solidFill>
                <a:srgbClr val="000000"/>
              </a:solidFill>
              <a:round/>
              <a:headEnd/>
              <a:tailEnd/>
            </a:ln>
          </p:spPr>
          <p:txBody>
            <a:bodyPr/>
            <a:lstStyle/>
            <a:p>
              <a:endParaRPr lang="en-US"/>
            </a:p>
          </p:txBody>
        </p:sp>
        <p:sp>
          <p:nvSpPr>
            <p:cNvPr id="42144" name="Freeform 5373"/>
            <p:cNvSpPr>
              <a:spLocks/>
            </p:cNvSpPr>
            <p:nvPr/>
          </p:nvSpPr>
          <p:spPr bwMode="auto">
            <a:xfrm>
              <a:off x="2643" y="1825"/>
              <a:ext cx="65" cy="156"/>
            </a:xfrm>
            <a:custGeom>
              <a:avLst/>
              <a:gdLst>
                <a:gd name="T0" fmla="*/ 236 w 59"/>
                <a:gd name="T1" fmla="*/ 7906 h 125"/>
                <a:gd name="T2" fmla="*/ 188 w 59"/>
                <a:gd name="T3" fmla="*/ 8403 h 125"/>
                <a:gd name="T4" fmla="*/ 165 w 59"/>
                <a:gd name="T5" fmla="*/ 7353 h 125"/>
                <a:gd name="T6" fmla="*/ 145 w 59"/>
                <a:gd name="T7" fmla="*/ 6260 h 125"/>
                <a:gd name="T8" fmla="*/ 67 w 59"/>
                <a:gd name="T9" fmla="*/ 5223 h 125"/>
                <a:gd name="T10" fmla="*/ 0 w 59"/>
                <a:gd name="T11" fmla="*/ 4146 h 125"/>
                <a:gd name="T12" fmla="*/ 4 w 59"/>
                <a:gd name="T13" fmla="*/ 3220 h 125"/>
                <a:gd name="T14" fmla="*/ 67 w 59"/>
                <a:gd name="T15" fmla="*/ 2376 h 125"/>
                <a:gd name="T16" fmla="*/ 67 w 59"/>
                <a:gd name="T17" fmla="*/ 817 h 125"/>
                <a:gd name="T18" fmla="*/ 90 w 59"/>
                <a:gd name="T19" fmla="*/ 291 h 125"/>
                <a:gd name="T20" fmla="*/ 188 w 59"/>
                <a:gd name="T21" fmla="*/ 0 h 125"/>
                <a:gd name="T22" fmla="*/ 221 w 59"/>
                <a:gd name="T23" fmla="*/ 291 h 125"/>
                <a:gd name="T24" fmla="*/ 251 w 59"/>
                <a:gd name="T25" fmla="*/ 565 h 125"/>
                <a:gd name="T26" fmla="*/ 306 w 59"/>
                <a:gd name="T27" fmla="*/ 291 h 125"/>
                <a:gd name="T28" fmla="*/ 262 w 59"/>
                <a:gd name="T29" fmla="*/ 1559 h 125"/>
                <a:gd name="T30" fmla="*/ 325 w 59"/>
                <a:gd name="T31" fmla="*/ 2376 h 125"/>
                <a:gd name="T32" fmla="*/ 286 w 59"/>
                <a:gd name="T33" fmla="*/ 3220 h 125"/>
                <a:gd name="T34" fmla="*/ 221 w 59"/>
                <a:gd name="T35" fmla="*/ 3855 h 125"/>
                <a:gd name="T36" fmla="*/ 306 w 59"/>
                <a:gd name="T37" fmla="*/ 4384 h 125"/>
                <a:gd name="T38" fmla="*/ 371 w 59"/>
                <a:gd name="T39" fmla="*/ 4811 h 125"/>
                <a:gd name="T40" fmla="*/ 371 w 59"/>
                <a:gd name="T41" fmla="*/ 5892 h 125"/>
                <a:gd name="T42" fmla="*/ 306 w 59"/>
                <a:gd name="T43" fmla="*/ 6287 h 125"/>
                <a:gd name="T44" fmla="*/ 236 w 59"/>
                <a:gd name="T45" fmla="*/ 6978 h 125"/>
                <a:gd name="T46" fmla="*/ 236 w 59"/>
                <a:gd name="T47" fmla="*/ 7906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9"/>
                <a:gd name="T73" fmla="*/ 0 h 125"/>
                <a:gd name="T74" fmla="*/ 59 w 59"/>
                <a:gd name="T75" fmla="*/ 125 h 1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9" h="125">
                  <a:moveTo>
                    <a:pt x="37" y="118"/>
                  </a:moveTo>
                  <a:lnTo>
                    <a:pt x="30" y="125"/>
                  </a:lnTo>
                  <a:lnTo>
                    <a:pt x="26" y="109"/>
                  </a:lnTo>
                  <a:lnTo>
                    <a:pt x="23" y="92"/>
                  </a:lnTo>
                  <a:lnTo>
                    <a:pt x="11" y="78"/>
                  </a:lnTo>
                  <a:lnTo>
                    <a:pt x="0" y="61"/>
                  </a:lnTo>
                  <a:lnTo>
                    <a:pt x="4" y="47"/>
                  </a:lnTo>
                  <a:lnTo>
                    <a:pt x="11" y="35"/>
                  </a:lnTo>
                  <a:lnTo>
                    <a:pt x="11" y="12"/>
                  </a:lnTo>
                  <a:lnTo>
                    <a:pt x="14" y="5"/>
                  </a:lnTo>
                  <a:lnTo>
                    <a:pt x="30" y="0"/>
                  </a:lnTo>
                  <a:lnTo>
                    <a:pt x="35" y="5"/>
                  </a:lnTo>
                  <a:lnTo>
                    <a:pt x="40" y="9"/>
                  </a:lnTo>
                  <a:lnTo>
                    <a:pt x="49" y="5"/>
                  </a:lnTo>
                  <a:lnTo>
                    <a:pt x="42" y="23"/>
                  </a:lnTo>
                  <a:lnTo>
                    <a:pt x="52" y="35"/>
                  </a:lnTo>
                  <a:lnTo>
                    <a:pt x="45" y="47"/>
                  </a:lnTo>
                  <a:lnTo>
                    <a:pt x="35" y="57"/>
                  </a:lnTo>
                  <a:lnTo>
                    <a:pt x="49" y="66"/>
                  </a:lnTo>
                  <a:lnTo>
                    <a:pt x="59" y="71"/>
                  </a:lnTo>
                  <a:lnTo>
                    <a:pt x="59" y="87"/>
                  </a:lnTo>
                  <a:lnTo>
                    <a:pt x="49" y="94"/>
                  </a:lnTo>
                  <a:lnTo>
                    <a:pt x="37" y="104"/>
                  </a:lnTo>
                  <a:lnTo>
                    <a:pt x="37" y="118"/>
                  </a:lnTo>
                  <a:close/>
                </a:path>
              </a:pathLst>
            </a:custGeom>
            <a:solidFill>
              <a:srgbClr val="0033CC"/>
            </a:solidFill>
            <a:ln w="3175">
              <a:solidFill>
                <a:srgbClr val="000000"/>
              </a:solidFill>
              <a:round/>
              <a:headEnd/>
              <a:tailEnd/>
            </a:ln>
          </p:spPr>
          <p:txBody>
            <a:bodyPr/>
            <a:lstStyle/>
            <a:p>
              <a:endParaRPr lang="en-US"/>
            </a:p>
          </p:txBody>
        </p:sp>
        <p:sp>
          <p:nvSpPr>
            <p:cNvPr id="42145" name="Freeform 5374"/>
            <p:cNvSpPr>
              <a:spLocks/>
            </p:cNvSpPr>
            <p:nvPr/>
          </p:nvSpPr>
          <p:spPr bwMode="auto">
            <a:xfrm>
              <a:off x="2314" y="2461"/>
              <a:ext cx="71" cy="90"/>
            </a:xfrm>
            <a:custGeom>
              <a:avLst/>
              <a:gdLst>
                <a:gd name="T0" fmla="*/ 446 w 64"/>
                <a:gd name="T1" fmla="*/ 3902 h 73"/>
                <a:gd name="T2" fmla="*/ 320 w 64"/>
                <a:gd name="T3" fmla="*/ 3399 h 73"/>
                <a:gd name="T4" fmla="*/ 210 w 64"/>
                <a:gd name="T5" fmla="*/ 2906 h 73"/>
                <a:gd name="T6" fmla="*/ 112 w 64"/>
                <a:gd name="T7" fmla="*/ 2101 h 73"/>
                <a:gd name="T8" fmla="*/ 0 w 64"/>
                <a:gd name="T9" fmla="*/ 1497 h 73"/>
                <a:gd name="T10" fmla="*/ 41 w 64"/>
                <a:gd name="T11" fmla="*/ 1111 h 73"/>
                <a:gd name="T12" fmla="*/ 83 w 64"/>
                <a:gd name="T13" fmla="*/ 628 h 73"/>
                <a:gd name="T14" fmla="*/ 138 w 64"/>
                <a:gd name="T15" fmla="*/ 0 h 73"/>
                <a:gd name="T16" fmla="*/ 210 w 64"/>
                <a:gd name="T17" fmla="*/ 0 h 73"/>
                <a:gd name="T18" fmla="*/ 234 w 64"/>
                <a:gd name="T19" fmla="*/ 985 h 73"/>
                <a:gd name="T20" fmla="*/ 258 w 64"/>
                <a:gd name="T21" fmla="*/ 1111 h 73"/>
                <a:gd name="T22" fmla="*/ 308 w 64"/>
                <a:gd name="T23" fmla="*/ 894 h 73"/>
                <a:gd name="T24" fmla="*/ 342 w 64"/>
                <a:gd name="T25" fmla="*/ 894 h 73"/>
                <a:gd name="T26" fmla="*/ 342 w 64"/>
                <a:gd name="T27" fmla="*/ 1788 h 73"/>
                <a:gd name="T28" fmla="*/ 342 w 64"/>
                <a:gd name="T29" fmla="*/ 1846 h 73"/>
                <a:gd name="T30" fmla="*/ 417 w 64"/>
                <a:gd name="T31" fmla="*/ 2400 h 73"/>
                <a:gd name="T32" fmla="*/ 465 w 64"/>
                <a:gd name="T33" fmla="*/ 2757 h 73"/>
                <a:gd name="T34" fmla="*/ 446 w 64"/>
                <a:gd name="T35" fmla="*/ 3902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
                <a:gd name="T55" fmla="*/ 0 h 73"/>
                <a:gd name="T56" fmla="*/ 64 w 64"/>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 h="73">
                  <a:moveTo>
                    <a:pt x="62" y="73"/>
                  </a:moveTo>
                  <a:lnTo>
                    <a:pt x="45" y="64"/>
                  </a:lnTo>
                  <a:lnTo>
                    <a:pt x="29" y="54"/>
                  </a:lnTo>
                  <a:lnTo>
                    <a:pt x="15" y="40"/>
                  </a:lnTo>
                  <a:lnTo>
                    <a:pt x="0" y="28"/>
                  </a:lnTo>
                  <a:lnTo>
                    <a:pt x="5" y="21"/>
                  </a:lnTo>
                  <a:lnTo>
                    <a:pt x="12" y="12"/>
                  </a:lnTo>
                  <a:lnTo>
                    <a:pt x="19" y="0"/>
                  </a:lnTo>
                  <a:lnTo>
                    <a:pt x="29" y="0"/>
                  </a:lnTo>
                  <a:lnTo>
                    <a:pt x="33" y="19"/>
                  </a:lnTo>
                  <a:lnTo>
                    <a:pt x="36" y="21"/>
                  </a:lnTo>
                  <a:lnTo>
                    <a:pt x="43" y="16"/>
                  </a:lnTo>
                  <a:lnTo>
                    <a:pt x="48" y="16"/>
                  </a:lnTo>
                  <a:lnTo>
                    <a:pt x="48" y="33"/>
                  </a:lnTo>
                  <a:lnTo>
                    <a:pt x="48" y="35"/>
                  </a:lnTo>
                  <a:lnTo>
                    <a:pt x="57" y="45"/>
                  </a:lnTo>
                  <a:lnTo>
                    <a:pt x="64" y="52"/>
                  </a:lnTo>
                  <a:lnTo>
                    <a:pt x="62" y="73"/>
                  </a:lnTo>
                  <a:close/>
                </a:path>
              </a:pathLst>
            </a:custGeom>
            <a:solidFill>
              <a:srgbClr val="E1E1E1"/>
            </a:solidFill>
            <a:ln w="3175">
              <a:solidFill>
                <a:srgbClr val="000000"/>
              </a:solidFill>
              <a:round/>
              <a:headEnd/>
              <a:tailEnd/>
            </a:ln>
          </p:spPr>
          <p:txBody>
            <a:bodyPr/>
            <a:lstStyle/>
            <a:p>
              <a:endParaRPr lang="en-US"/>
            </a:p>
          </p:txBody>
        </p:sp>
        <p:sp>
          <p:nvSpPr>
            <p:cNvPr id="42146" name="Freeform 5375"/>
            <p:cNvSpPr>
              <a:spLocks/>
            </p:cNvSpPr>
            <p:nvPr/>
          </p:nvSpPr>
          <p:spPr bwMode="auto">
            <a:xfrm>
              <a:off x="1060" y="2437"/>
              <a:ext cx="53" cy="52"/>
            </a:xfrm>
            <a:custGeom>
              <a:avLst/>
              <a:gdLst>
                <a:gd name="T0" fmla="*/ 0 w 49"/>
                <a:gd name="T1" fmla="*/ 1530 h 42"/>
                <a:gd name="T2" fmla="*/ 0 w 49"/>
                <a:gd name="T3" fmla="*/ 806 h 42"/>
                <a:gd name="T4" fmla="*/ 0 w 49"/>
                <a:gd name="T5" fmla="*/ 2 h 42"/>
                <a:gd name="T6" fmla="*/ 34 w 49"/>
                <a:gd name="T7" fmla="*/ 0 h 42"/>
                <a:gd name="T8" fmla="*/ 51 w 49"/>
                <a:gd name="T9" fmla="*/ 425 h 42"/>
                <a:gd name="T10" fmla="*/ 69 w 49"/>
                <a:gd name="T11" fmla="*/ 526 h 42"/>
                <a:gd name="T12" fmla="*/ 103 w 49"/>
                <a:gd name="T13" fmla="*/ 806 h 42"/>
                <a:gd name="T14" fmla="*/ 199 w 49"/>
                <a:gd name="T15" fmla="*/ 425 h 42"/>
                <a:gd name="T16" fmla="*/ 209 w 49"/>
                <a:gd name="T17" fmla="*/ 425 h 42"/>
                <a:gd name="T18" fmla="*/ 215 w 49"/>
                <a:gd name="T19" fmla="*/ 806 h 42"/>
                <a:gd name="T20" fmla="*/ 169 w 49"/>
                <a:gd name="T21" fmla="*/ 1410 h 42"/>
                <a:gd name="T22" fmla="*/ 199 w 49"/>
                <a:gd name="T23" fmla="*/ 2022 h 42"/>
                <a:gd name="T24" fmla="*/ 145 w 49"/>
                <a:gd name="T25" fmla="*/ 2416 h 42"/>
                <a:gd name="T26" fmla="*/ 123 w 49"/>
                <a:gd name="T27" fmla="*/ 1759 h 42"/>
                <a:gd name="T28" fmla="*/ 114 w 49"/>
                <a:gd name="T29" fmla="*/ 2022 h 42"/>
                <a:gd name="T30" fmla="*/ 88 w 49"/>
                <a:gd name="T31" fmla="*/ 1530 h 42"/>
                <a:gd name="T32" fmla="*/ 4 w 49"/>
                <a:gd name="T33" fmla="*/ 1410 h 42"/>
                <a:gd name="T34" fmla="*/ 0 w 49"/>
                <a:gd name="T35" fmla="*/ 1530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
                <a:gd name="T55" fmla="*/ 0 h 42"/>
                <a:gd name="T56" fmla="*/ 49 w 49"/>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 h="42">
                  <a:moveTo>
                    <a:pt x="0" y="26"/>
                  </a:moveTo>
                  <a:lnTo>
                    <a:pt x="0" y="14"/>
                  </a:lnTo>
                  <a:lnTo>
                    <a:pt x="0" y="2"/>
                  </a:lnTo>
                  <a:lnTo>
                    <a:pt x="7" y="0"/>
                  </a:lnTo>
                  <a:lnTo>
                    <a:pt x="12" y="7"/>
                  </a:lnTo>
                  <a:lnTo>
                    <a:pt x="16" y="9"/>
                  </a:lnTo>
                  <a:lnTo>
                    <a:pt x="23" y="14"/>
                  </a:lnTo>
                  <a:lnTo>
                    <a:pt x="45" y="7"/>
                  </a:lnTo>
                  <a:lnTo>
                    <a:pt x="47" y="7"/>
                  </a:lnTo>
                  <a:lnTo>
                    <a:pt x="49" y="14"/>
                  </a:lnTo>
                  <a:lnTo>
                    <a:pt x="38" y="24"/>
                  </a:lnTo>
                  <a:lnTo>
                    <a:pt x="45" y="35"/>
                  </a:lnTo>
                  <a:lnTo>
                    <a:pt x="33" y="42"/>
                  </a:lnTo>
                  <a:lnTo>
                    <a:pt x="28" y="31"/>
                  </a:lnTo>
                  <a:lnTo>
                    <a:pt x="26" y="35"/>
                  </a:lnTo>
                  <a:lnTo>
                    <a:pt x="19" y="26"/>
                  </a:lnTo>
                  <a:lnTo>
                    <a:pt x="4" y="24"/>
                  </a:lnTo>
                  <a:lnTo>
                    <a:pt x="0" y="26"/>
                  </a:lnTo>
                  <a:close/>
                </a:path>
              </a:pathLst>
            </a:custGeom>
            <a:solidFill>
              <a:srgbClr val="E1E1E1"/>
            </a:solidFill>
            <a:ln w="3175">
              <a:solidFill>
                <a:srgbClr val="000000"/>
              </a:solidFill>
              <a:round/>
              <a:headEnd/>
              <a:tailEnd/>
            </a:ln>
          </p:spPr>
          <p:txBody>
            <a:bodyPr/>
            <a:lstStyle/>
            <a:p>
              <a:endParaRPr lang="en-US"/>
            </a:p>
          </p:txBody>
        </p:sp>
        <p:sp>
          <p:nvSpPr>
            <p:cNvPr id="42147" name="Freeform 5376"/>
            <p:cNvSpPr>
              <a:spLocks/>
            </p:cNvSpPr>
            <p:nvPr/>
          </p:nvSpPr>
          <p:spPr bwMode="auto">
            <a:xfrm>
              <a:off x="1117" y="2439"/>
              <a:ext cx="39" cy="50"/>
            </a:xfrm>
            <a:custGeom>
              <a:avLst/>
              <a:gdLst>
                <a:gd name="T0" fmla="*/ 148 w 35"/>
                <a:gd name="T1" fmla="*/ 1575 h 40"/>
                <a:gd name="T2" fmla="*/ 205 w 35"/>
                <a:gd name="T3" fmla="*/ 1575 h 40"/>
                <a:gd name="T4" fmla="*/ 184 w 35"/>
                <a:gd name="T5" fmla="*/ 1376 h 40"/>
                <a:gd name="T6" fmla="*/ 148 w 35"/>
                <a:gd name="T7" fmla="*/ 1163 h 40"/>
                <a:gd name="T8" fmla="*/ 126 w 35"/>
                <a:gd name="T9" fmla="*/ 881 h 40"/>
                <a:gd name="T10" fmla="*/ 4 w 35"/>
                <a:gd name="T11" fmla="*/ 529 h 40"/>
                <a:gd name="T12" fmla="*/ 0 w 35"/>
                <a:gd name="T13" fmla="*/ 364 h 40"/>
                <a:gd name="T14" fmla="*/ 0 w 35"/>
                <a:gd name="T15" fmla="*/ 0 h 40"/>
                <a:gd name="T16" fmla="*/ 113 w 35"/>
                <a:gd name="T17" fmla="*/ 0 h 40"/>
                <a:gd name="T18" fmla="*/ 184 w 35"/>
                <a:gd name="T19" fmla="*/ 529 h 40"/>
                <a:gd name="T20" fmla="*/ 269 w 35"/>
                <a:gd name="T21" fmla="*/ 881 h 40"/>
                <a:gd name="T22" fmla="*/ 269 w 35"/>
                <a:gd name="T23" fmla="*/ 2018 h 40"/>
                <a:gd name="T24" fmla="*/ 231 w 35"/>
                <a:gd name="T25" fmla="*/ 2273 h 40"/>
                <a:gd name="T26" fmla="*/ 205 w 35"/>
                <a:gd name="T27" fmla="*/ 2835 h 40"/>
                <a:gd name="T28" fmla="*/ 184 w 35"/>
                <a:gd name="T29" fmla="*/ 2273 h 40"/>
                <a:gd name="T30" fmla="*/ 148 w 35"/>
                <a:gd name="T31" fmla="*/ 1575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40"/>
                <a:gd name="T50" fmla="*/ 35 w 35"/>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40">
                  <a:moveTo>
                    <a:pt x="19" y="22"/>
                  </a:moveTo>
                  <a:lnTo>
                    <a:pt x="26" y="22"/>
                  </a:lnTo>
                  <a:lnTo>
                    <a:pt x="23" y="19"/>
                  </a:lnTo>
                  <a:lnTo>
                    <a:pt x="19" y="17"/>
                  </a:lnTo>
                  <a:lnTo>
                    <a:pt x="16" y="12"/>
                  </a:lnTo>
                  <a:lnTo>
                    <a:pt x="4" y="7"/>
                  </a:lnTo>
                  <a:lnTo>
                    <a:pt x="0" y="5"/>
                  </a:lnTo>
                  <a:lnTo>
                    <a:pt x="0" y="0"/>
                  </a:lnTo>
                  <a:lnTo>
                    <a:pt x="14" y="0"/>
                  </a:lnTo>
                  <a:lnTo>
                    <a:pt x="23" y="7"/>
                  </a:lnTo>
                  <a:lnTo>
                    <a:pt x="35" y="12"/>
                  </a:lnTo>
                  <a:lnTo>
                    <a:pt x="35" y="29"/>
                  </a:lnTo>
                  <a:lnTo>
                    <a:pt x="30" y="33"/>
                  </a:lnTo>
                  <a:lnTo>
                    <a:pt x="26" y="40"/>
                  </a:lnTo>
                  <a:lnTo>
                    <a:pt x="23" y="33"/>
                  </a:lnTo>
                  <a:lnTo>
                    <a:pt x="19" y="22"/>
                  </a:lnTo>
                  <a:close/>
                </a:path>
              </a:pathLst>
            </a:custGeom>
            <a:solidFill>
              <a:srgbClr val="E1E1E1"/>
            </a:solidFill>
            <a:ln w="3175">
              <a:solidFill>
                <a:srgbClr val="000000"/>
              </a:solidFill>
              <a:round/>
              <a:headEnd/>
              <a:tailEnd/>
            </a:ln>
          </p:spPr>
          <p:txBody>
            <a:bodyPr/>
            <a:lstStyle/>
            <a:p>
              <a:endParaRPr lang="en-US"/>
            </a:p>
          </p:txBody>
        </p:sp>
        <p:sp>
          <p:nvSpPr>
            <p:cNvPr id="42148" name="Freeform 5377"/>
            <p:cNvSpPr>
              <a:spLocks/>
            </p:cNvSpPr>
            <p:nvPr/>
          </p:nvSpPr>
          <p:spPr bwMode="auto">
            <a:xfrm>
              <a:off x="1553" y="2522"/>
              <a:ext cx="53" cy="78"/>
            </a:xfrm>
            <a:custGeom>
              <a:avLst/>
              <a:gdLst>
                <a:gd name="T0" fmla="*/ 370 w 47"/>
                <a:gd name="T1" fmla="*/ 769 h 64"/>
                <a:gd name="T2" fmla="*/ 229 w 47"/>
                <a:gd name="T3" fmla="*/ 140 h 64"/>
                <a:gd name="T4" fmla="*/ 125 w 47"/>
                <a:gd name="T5" fmla="*/ 0 h 64"/>
                <a:gd name="T6" fmla="*/ 68 w 47"/>
                <a:gd name="T7" fmla="*/ 208 h 64"/>
                <a:gd name="T8" fmla="*/ 53 w 47"/>
                <a:gd name="T9" fmla="*/ 957 h 64"/>
                <a:gd name="T10" fmla="*/ 98 w 47"/>
                <a:gd name="T11" fmla="*/ 1843 h 64"/>
                <a:gd name="T12" fmla="*/ 0 w 47"/>
                <a:gd name="T13" fmla="*/ 2687 h 64"/>
                <a:gd name="T14" fmla="*/ 125 w 47"/>
                <a:gd name="T15" fmla="*/ 2687 h 64"/>
                <a:gd name="T16" fmla="*/ 257 w 47"/>
                <a:gd name="T17" fmla="*/ 2742 h 64"/>
                <a:gd name="T18" fmla="*/ 366 w 47"/>
                <a:gd name="T19" fmla="*/ 2068 h 64"/>
                <a:gd name="T20" fmla="*/ 469 w 47"/>
                <a:gd name="T21" fmla="*/ 1241 h 64"/>
                <a:gd name="T22" fmla="*/ 417 w 47"/>
                <a:gd name="T23" fmla="*/ 796 h 64"/>
                <a:gd name="T24" fmla="*/ 417 w 47"/>
                <a:gd name="T25" fmla="*/ 1018 h 64"/>
                <a:gd name="T26" fmla="*/ 370 w 47"/>
                <a:gd name="T27" fmla="*/ 769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
                <a:gd name="T43" fmla="*/ 0 h 64"/>
                <a:gd name="T44" fmla="*/ 47 w 47"/>
                <a:gd name="T45" fmla="*/ 64 h 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 h="64">
                  <a:moveTo>
                    <a:pt x="38" y="17"/>
                  </a:moveTo>
                  <a:lnTo>
                    <a:pt x="24" y="3"/>
                  </a:lnTo>
                  <a:lnTo>
                    <a:pt x="12" y="0"/>
                  </a:lnTo>
                  <a:lnTo>
                    <a:pt x="7" y="5"/>
                  </a:lnTo>
                  <a:lnTo>
                    <a:pt x="5" y="22"/>
                  </a:lnTo>
                  <a:lnTo>
                    <a:pt x="10" y="43"/>
                  </a:lnTo>
                  <a:lnTo>
                    <a:pt x="0" y="62"/>
                  </a:lnTo>
                  <a:lnTo>
                    <a:pt x="12" y="62"/>
                  </a:lnTo>
                  <a:lnTo>
                    <a:pt x="26" y="64"/>
                  </a:lnTo>
                  <a:lnTo>
                    <a:pt x="36" y="48"/>
                  </a:lnTo>
                  <a:lnTo>
                    <a:pt x="47" y="29"/>
                  </a:lnTo>
                  <a:lnTo>
                    <a:pt x="43" y="19"/>
                  </a:lnTo>
                  <a:lnTo>
                    <a:pt x="43" y="24"/>
                  </a:lnTo>
                  <a:lnTo>
                    <a:pt x="38" y="17"/>
                  </a:lnTo>
                  <a:close/>
                </a:path>
              </a:pathLst>
            </a:custGeom>
            <a:solidFill>
              <a:srgbClr val="E1E1E1"/>
            </a:solidFill>
            <a:ln w="3175">
              <a:solidFill>
                <a:srgbClr val="000000"/>
              </a:solidFill>
              <a:round/>
              <a:headEnd/>
              <a:tailEnd/>
            </a:ln>
          </p:spPr>
          <p:txBody>
            <a:bodyPr/>
            <a:lstStyle/>
            <a:p>
              <a:endParaRPr lang="en-US"/>
            </a:p>
          </p:txBody>
        </p:sp>
        <p:sp>
          <p:nvSpPr>
            <p:cNvPr id="42149" name="Freeform 5378"/>
            <p:cNvSpPr>
              <a:spLocks/>
            </p:cNvSpPr>
            <p:nvPr/>
          </p:nvSpPr>
          <p:spPr bwMode="auto">
            <a:xfrm>
              <a:off x="1125" y="2375"/>
              <a:ext cx="212" cy="367"/>
            </a:xfrm>
            <a:custGeom>
              <a:avLst/>
              <a:gdLst>
                <a:gd name="T0" fmla="*/ 673 w 189"/>
                <a:gd name="T1" fmla="*/ 1762 h 296"/>
                <a:gd name="T2" fmla="*/ 600 w 189"/>
                <a:gd name="T3" fmla="*/ 1556 h 296"/>
                <a:gd name="T4" fmla="*/ 477 w 189"/>
                <a:gd name="T5" fmla="*/ 3065 h 296"/>
                <a:gd name="T6" fmla="*/ 314 w 189"/>
                <a:gd name="T7" fmla="*/ 4651 h 296"/>
                <a:gd name="T8" fmla="*/ 250 w 189"/>
                <a:gd name="T9" fmla="*/ 3800 h 296"/>
                <a:gd name="T10" fmla="*/ 208 w 189"/>
                <a:gd name="T11" fmla="*/ 5019 h 296"/>
                <a:gd name="T12" fmla="*/ 208 w 189"/>
                <a:gd name="T13" fmla="*/ 5984 h 296"/>
                <a:gd name="T14" fmla="*/ 208 w 189"/>
                <a:gd name="T15" fmla="*/ 7364 h 296"/>
                <a:gd name="T16" fmla="*/ 233 w 189"/>
                <a:gd name="T17" fmla="*/ 8865 h 296"/>
                <a:gd name="T18" fmla="*/ 141 w 189"/>
                <a:gd name="T19" fmla="*/ 10152 h 296"/>
                <a:gd name="T20" fmla="*/ 48 w 189"/>
                <a:gd name="T21" fmla="*/ 10991 h 296"/>
                <a:gd name="T22" fmla="*/ 0 w 189"/>
                <a:gd name="T23" fmla="*/ 11569 h 296"/>
                <a:gd name="T24" fmla="*/ 208 w 189"/>
                <a:gd name="T25" fmla="*/ 12613 h 296"/>
                <a:gd name="T26" fmla="*/ 510 w 189"/>
                <a:gd name="T27" fmla="*/ 13182 h 296"/>
                <a:gd name="T28" fmla="*/ 583 w 189"/>
                <a:gd name="T29" fmla="*/ 13646 h 296"/>
                <a:gd name="T30" fmla="*/ 776 w 189"/>
                <a:gd name="T31" fmla="*/ 15036 h 296"/>
                <a:gd name="T32" fmla="*/ 986 w 189"/>
                <a:gd name="T33" fmla="*/ 15625 h 296"/>
                <a:gd name="T34" fmla="*/ 1232 w 189"/>
                <a:gd name="T35" fmla="*/ 15843 h 296"/>
                <a:gd name="T36" fmla="*/ 1251 w 189"/>
                <a:gd name="T37" fmla="*/ 17584 h 296"/>
                <a:gd name="T38" fmla="*/ 1324 w 189"/>
                <a:gd name="T39" fmla="*/ 14607 h 296"/>
                <a:gd name="T40" fmla="*/ 1232 w 189"/>
                <a:gd name="T41" fmla="*/ 12587 h 296"/>
                <a:gd name="T42" fmla="*/ 1366 w 189"/>
                <a:gd name="T43" fmla="*/ 12239 h 296"/>
                <a:gd name="T44" fmla="*/ 1251 w 189"/>
                <a:gd name="T45" fmla="*/ 11228 h 296"/>
                <a:gd name="T46" fmla="*/ 1506 w 189"/>
                <a:gd name="T47" fmla="*/ 11228 h 296"/>
                <a:gd name="T48" fmla="*/ 1532 w 189"/>
                <a:gd name="T49" fmla="*/ 11228 h 296"/>
                <a:gd name="T50" fmla="*/ 1666 w 189"/>
                <a:gd name="T51" fmla="*/ 11816 h 296"/>
                <a:gd name="T52" fmla="*/ 1666 w 189"/>
                <a:gd name="T53" fmla="*/ 10824 h 296"/>
                <a:gd name="T54" fmla="*/ 1610 w 189"/>
                <a:gd name="T55" fmla="*/ 9665 h 296"/>
                <a:gd name="T56" fmla="*/ 1565 w 189"/>
                <a:gd name="T57" fmla="*/ 7364 h 296"/>
                <a:gd name="T58" fmla="*/ 1506 w 189"/>
                <a:gd name="T59" fmla="*/ 6612 h 296"/>
                <a:gd name="T60" fmla="*/ 1251 w 189"/>
                <a:gd name="T61" fmla="*/ 5767 h 296"/>
                <a:gd name="T62" fmla="*/ 1031 w 189"/>
                <a:gd name="T63" fmla="*/ 5653 h 296"/>
                <a:gd name="T64" fmla="*/ 938 w 189"/>
                <a:gd name="T65" fmla="*/ 4512 h 296"/>
                <a:gd name="T66" fmla="*/ 819 w 189"/>
                <a:gd name="T67" fmla="*/ 3401 h 296"/>
                <a:gd name="T68" fmla="*/ 938 w 189"/>
                <a:gd name="T69" fmla="*/ 1556 h 296"/>
                <a:gd name="T70" fmla="*/ 1140 w 189"/>
                <a:gd name="T71" fmla="*/ 609 h 296"/>
                <a:gd name="T72" fmla="*/ 1042 w 189"/>
                <a:gd name="T73" fmla="*/ 181 h 296"/>
                <a:gd name="T74" fmla="*/ 790 w 189"/>
                <a:gd name="T75" fmla="*/ 1161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9"/>
                <a:gd name="T115" fmla="*/ 0 h 296"/>
                <a:gd name="T116" fmla="*/ 189 w 189"/>
                <a:gd name="T117" fmla="*/ 296 h 2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9" h="296">
                  <a:moveTo>
                    <a:pt x="80" y="19"/>
                  </a:moveTo>
                  <a:lnTo>
                    <a:pt x="76" y="29"/>
                  </a:lnTo>
                  <a:lnTo>
                    <a:pt x="76" y="24"/>
                  </a:lnTo>
                  <a:lnTo>
                    <a:pt x="68" y="26"/>
                  </a:lnTo>
                  <a:lnTo>
                    <a:pt x="57" y="38"/>
                  </a:lnTo>
                  <a:lnTo>
                    <a:pt x="54" y="52"/>
                  </a:lnTo>
                  <a:lnTo>
                    <a:pt x="35" y="69"/>
                  </a:lnTo>
                  <a:lnTo>
                    <a:pt x="35" y="78"/>
                  </a:lnTo>
                  <a:lnTo>
                    <a:pt x="33" y="69"/>
                  </a:lnTo>
                  <a:lnTo>
                    <a:pt x="28" y="64"/>
                  </a:lnTo>
                  <a:lnTo>
                    <a:pt x="28" y="81"/>
                  </a:lnTo>
                  <a:lnTo>
                    <a:pt x="23" y="85"/>
                  </a:lnTo>
                  <a:lnTo>
                    <a:pt x="19" y="92"/>
                  </a:lnTo>
                  <a:lnTo>
                    <a:pt x="23" y="100"/>
                  </a:lnTo>
                  <a:lnTo>
                    <a:pt x="28" y="116"/>
                  </a:lnTo>
                  <a:lnTo>
                    <a:pt x="23" y="123"/>
                  </a:lnTo>
                  <a:lnTo>
                    <a:pt x="23" y="135"/>
                  </a:lnTo>
                  <a:lnTo>
                    <a:pt x="26" y="149"/>
                  </a:lnTo>
                  <a:lnTo>
                    <a:pt x="28" y="152"/>
                  </a:lnTo>
                  <a:lnTo>
                    <a:pt x="16" y="170"/>
                  </a:lnTo>
                  <a:lnTo>
                    <a:pt x="9" y="175"/>
                  </a:lnTo>
                  <a:lnTo>
                    <a:pt x="5" y="185"/>
                  </a:lnTo>
                  <a:lnTo>
                    <a:pt x="0" y="187"/>
                  </a:lnTo>
                  <a:lnTo>
                    <a:pt x="0" y="194"/>
                  </a:lnTo>
                  <a:lnTo>
                    <a:pt x="14" y="204"/>
                  </a:lnTo>
                  <a:lnTo>
                    <a:pt x="23" y="213"/>
                  </a:lnTo>
                  <a:lnTo>
                    <a:pt x="40" y="213"/>
                  </a:lnTo>
                  <a:lnTo>
                    <a:pt x="57" y="222"/>
                  </a:lnTo>
                  <a:lnTo>
                    <a:pt x="57" y="220"/>
                  </a:lnTo>
                  <a:lnTo>
                    <a:pt x="66" y="230"/>
                  </a:lnTo>
                  <a:lnTo>
                    <a:pt x="76" y="239"/>
                  </a:lnTo>
                  <a:lnTo>
                    <a:pt x="87" y="253"/>
                  </a:lnTo>
                  <a:lnTo>
                    <a:pt x="92" y="260"/>
                  </a:lnTo>
                  <a:lnTo>
                    <a:pt x="111" y="263"/>
                  </a:lnTo>
                  <a:lnTo>
                    <a:pt x="123" y="263"/>
                  </a:lnTo>
                  <a:lnTo>
                    <a:pt x="139" y="267"/>
                  </a:lnTo>
                  <a:lnTo>
                    <a:pt x="132" y="289"/>
                  </a:lnTo>
                  <a:lnTo>
                    <a:pt x="142" y="296"/>
                  </a:lnTo>
                  <a:lnTo>
                    <a:pt x="146" y="270"/>
                  </a:lnTo>
                  <a:lnTo>
                    <a:pt x="149" y="246"/>
                  </a:lnTo>
                  <a:lnTo>
                    <a:pt x="142" y="227"/>
                  </a:lnTo>
                  <a:lnTo>
                    <a:pt x="139" y="211"/>
                  </a:lnTo>
                  <a:lnTo>
                    <a:pt x="151" y="208"/>
                  </a:lnTo>
                  <a:lnTo>
                    <a:pt x="154" y="206"/>
                  </a:lnTo>
                  <a:lnTo>
                    <a:pt x="144" y="201"/>
                  </a:lnTo>
                  <a:lnTo>
                    <a:pt x="142" y="189"/>
                  </a:lnTo>
                  <a:lnTo>
                    <a:pt x="156" y="189"/>
                  </a:lnTo>
                  <a:lnTo>
                    <a:pt x="170" y="189"/>
                  </a:lnTo>
                  <a:lnTo>
                    <a:pt x="168" y="187"/>
                  </a:lnTo>
                  <a:lnTo>
                    <a:pt x="173" y="189"/>
                  </a:lnTo>
                  <a:lnTo>
                    <a:pt x="182" y="182"/>
                  </a:lnTo>
                  <a:lnTo>
                    <a:pt x="187" y="199"/>
                  </a:lnTo>
                  <a:lnTo>
                    <a:pt x="189" y="199"/>
                  </a:lnTo>
                  <a:lnTo>
                    <a:pt x="187" y="182"/>
                  </a:lnTo>
                  <a:lnTo>
                    <a:pt x="177" y="170"/>
                  </a:lnTo>
                  <a:lnTo>
                    <a:pt x="182" y="163"/>
                  </a:lnTo>
                  <a:lnTo>
                    <a:pt x="175" y="140"/>
                  </a:lnTo>
                  <a:lnTo>
                    <a:pt x="177" y="123"/>
                  </a:lnTo>
                  <a:lnTo>
                    <a:pt x="182" y="109"/>
                  </a:lnTo>
                  <a:lnTo>
                    <a:pt x="170" y="111"/>
                  </a:lnTo>
                  <a:lnTo>
                    <a:pt x="154" y="111"/>
                  </a:lnTo>
                  <a:lnTo>
                    <a:pt x="142" y="97"/>
                  </a:lnTo>
                  <a:lnTo>
                    <a:pt x="130" y="95"/>
                  </a:lnTo>
                  <a:lnTo>
                    <a:pt x="116" y="95"/>
                  </a:lnTo>
                  <a:lnTo>
                    <a:pt x="106" y="88"/>
                  </a:lnTo>
                  <a:lnTo>
                    <a:pt x="106" y="76"/>
                  </a:lnTo>
                  <a:lnTo>
                    <a:pt x="99" y="57"/>
                  </a:lnTo>
                  <a:lnTo>
                    <a:pt x="92" y="57"/>
                  </a:lnTo>
                  <a:lnTo>
                    <a:pt x="99" y="40"/>
                  </a:lnTo>
                  <a:lnTo>
                    <a:pt x="106" y="26"/>
                  </a:lnTo>
                  <a:lnTo>
                    <a:pt x="116" y="12"/>
                  </a:lnTo>
                  <a:lnTo>
                    <a:pt x="128" y="10"/>
                  </a:lnTo>
                  <a:lnTo>
                    <a:pt x="128" y="0"/>
                  </a:lnTo>
                  <a:lnTo>
                    <a:pt x="118" y="3"/>
                  </a:lnTo>
                  <a:lnTo>
                    <a:pt x="104" y="10"/>
                  </a:lnTo>
                  <a:lnTo>
                    <a:pt x="90" y="19"/>
                  </a:lnTo>
                  <a:lnTo>
                    <a:pt x="80" y="19"/>
                  </a:lnTo>
                  <a:close/>
                </a:path>
              </a:pathLst>
            </a:custGeom>
            <a:solidFill>
              <a:srgbClr val="E1E1E1"/>
            </a:solidFill>
            <a:ln w="3175">
              <a:solidFill>
                <a:srgbClr val="000000"/>
              </a:solidFill>
              <a:round/>
              <a:headEnd/>
              <a:tailEnd/>
            </a:ln>
          </p:spPr>
          <p:txBody>
            <a:bodyPr/>
            <a:lstStyle/>
            <a:p>
              <a:endParaRPr lang="en-US"/>
            </a:p>
          </p:txBody>
        </p:sp>
        <p:sp>
          <p:nvSpPr>
            <p:cNvPr id="42150" name="Freeform 5379"/>
            <p:cNvSpPr>
              <a:spLocks/>
            </p:cNvSpPr>
            <p:nvPr/>
          </p:nvSpPr>
          <p:spPr bwMode="auto">
            <a:xfrm>
              <a:off x="1436" y="2461"/>
              <a:ext cx="86" cy="157"/>
            </a:xfrm>
            <a:custGeom>
              <a:avLst/>
              <a:gdLst>
                <a:gd name="T0" fmla="*/ 638 w 76"/>
                <a:gd name="T1" fmla="*/ 5188 h 127"/>
                <a:gd name="T2" fmla="*/ 547 w 76"/>
                <a:gd name="T3" fmla="*/ 4684 h 127"/>
                <a:gd name="T4" fmla="*/ 547 w 76"/>
                <a:gd name="T5" fmla="*/ 3737 h 127"/>
                <a:gd name="T6" fmla="*/ 638 w 76"/>
                <a:gd name="T7" fmla="*/ 3606 h 127"/>
                <a:gd name="T8" fmla="*/ 672 w 76"/>
                <a:gd name="T9" fmla="*/ 3065 h 127"/>
                <a:gd name="T10" fmla="*/ 672 w 76"/>
                <a:gd name="T11" fmla="*/ 2246 h 127"/>
                <a:gd name="T12" fmla="*/ 476 w 76"/>
                <a:gd name="T13" fmla="*/ 1600 h 127"/>
                <a:gd name="T14" fmla="*/ 447 w 76"/>
                <a:gd name="T15" fmla="*/ 1978 h 127"/>
                <a:gd name="T16" fmla="*/ 476 w 76"/>
                <a:gd name="T17" fmla="*/ 1047 h 127"/>
                <a:gd name="T18" fmla="*/ 372 w 76"/>
                <a:gd name="T19" fmla="*/ 509 h 127"/>
                <a:gd name="T20" fmla="*/ 269 w 76"/>
                <a:gd name="T21" fmla="*/ 2 h 127"/>
                <a:gd name="T22" fmla="*/ 294 w 76"/>
                <a:gd name="T23" fmla="*/ 269 h 127"/>
                <a:gd name="T24" fmla="*/ 227 w 76"/>
                <a:gd name="T25" fmla="*/ 0 h 127"/>
                <a:gd name="T26" fmla="*/ 269 w 76"/>
                <a:gd name="T27" fmla="*/ 269 h 127"/>
                <a:gd name="T28" fmla="*/ 88 w 76"/>
                <a:gd name="T29" fmla="*/ 919 h 127"/>
                <a:gd name="T30" fmla="*/ 179 w 76"/>
                <a:gd name="T31" fmla="*/ 1294 h 127"/>
                <a:gd name="T32" fmla="*/ 54 w 76"/>
                <a:gd name="T33" fmla="*/ 1736 h 127"/>
                <a:gd name="T34" fmla="*/ 0 w 76"/>
                <a:gd name="T35" fmla="*/ 2538 h 127"/>
                <a:gd name="T36" fmla="*/ 88 w 76"/>
                <a:gd name="T37" fmla="*/ 3285 h 127"/>
                <a:gd name="T38" fmla="*/ 179 w 76"/>
                <a:gd name="T39" fmla="*/ 3285 h 127"/>
                <a:gd name="T40" fmla="*/ 203 w 76"/>
                <a:gd name="T41" fmla="*/ 3848 h 127"/>
                <a:gd name="T42" fmla="*/ 269 w 76"/>
                <a:gd name="T43" fmla="*/ 4373 h 127"/>
                <a:gd name="T44" fmla="*/ 227 w 76"/>
                <a:gd name="T45" fmla="*/ 5281 h 127"/>
                <a:gd name="T46" fmla="*/ 257 w 76"/>
                <a:gd name="T47" fmla="*/ 6376 h 127"/>
                <a:gd name="T48" fmla="*/ 344 w 76"/>
                <a:gd name="T49" fmla="*/ 7158 h 127"/>
                <a:gd name="T50" fmla="*/ 447 w 76"/>
                <a:gd name="T51" fmla="*/ 7158 h 127"/>
                <a:gd name="T52" fmla="*/ 619 w 76"/>
                <a:gd name="T53" fmla="*/ 6646 h 127"/>
                <a:gd name="T54" fmla="*/ 792 w 76"/>
                <a:gd name="T55" fmla="*/ 6528 h 127"/>
                <a:gd name="T56" fmla="*/ 722 w 76"/>
                <a:gd name="T57" fmla="*/ 5881 h 127"/>
                <a:gd name="T58" fmla="*/ 638 w 76"/>
                <a:gd name="T59" fmla="*/ 5188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
                <a:gd name="T91" fmla="*/ 0 h 127"/>
                <a:gd name="T92" fmla="*/ 76 w 76"/>
                <a:gd name="T93" fmla="*/ 127 h 12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 h="127">
                  <a:moveTo>
                    <a:pt x="61" y="92"/>
                  </a:moveTo>
                  <a:lnTo>
                    <a:pt x="52" y="83"/>
                  </a:lnTo>
                  <a:lnTo>
                    <a:pt x="52" y="66"/>
                  </a:lnTo>
                  <a:lnTo>
                    <a:pt x="61" y="64"/>
                  </a:lnTo>
                  <a:lnTo>
                    <a:pt x="64" y="54"/>
                  </a:lnTo>
                  <a:lnTo>
                    <a:pt x="64" y="40"/>
                  </a:lnTo>
                  <a:lnTo>
                    <a:pt x="45" y="28"/>
                  </a:lnTo>
                  <a:lnTo>
                    <a:pt x="43" y="35"/>
                  </a:lnTo>
                  <a:lnTo>
                    <a:pt x="45" y="19"/>
                  </a:lnTo>
                  <a:lnTo>
                    <a:pt x="35" y="9"/>
                  </a:lnTo>
                  <a:lnTo>
                    <a:pt x="26" y="2"/>
                  </a:lnTo>
                  <a:lnTo>
                    <a:pt x="28" y="5"/>
                  </a:lnTo>
                  <a:lnTo>
                    <a:pt x="21" y="0"/>
                  </a:lnTo>
                  <a:lnTo>
                    <a:pt x="26" y="5"/>
                  </a:lnTo>
                  <a:lnTo>
                    <a:pt x="9" y="16"/>
                  </a:lnTo>
                  <a:lnTo>
                    <a:pt x="17" y="23"/>
                  </a:lnTo>
                  <a:lnTo>
                    <a:pt x="5" y="31"/>
                  </a:lnTo>
                  <a:lnTo>
                    <a:pt x="0" y="45"/>
                  </a:lnTo>
                  <a:lnTo>
                    <a:pt x="9" y="59"/>
                  </a:lnTo>
                  <a:lnTo>
                    <a:pt x="17" y="59"/>
                  </a:lnTo>
                  <a:lnTo>
                    <a:pt x="19" y="68"/>
                  </a:lnTo>
                  <a:lnTo>
                    <a:pt x="26" y="78"/>
                  </a:lnTo>
                  <a:lnTo>
                    <a:pt x="21" y="94"/>
                  </a:lnTo>
                  <a:lnTo>
                    <a:pt x="24" y="113"/>
                  </a:lnTo>
                  <a:lnTo>
                    <a:pt x="33" y="127"/>
                  </a:lnTo>
                  <a:lnTo>
                    <a:pt x="43" y="127"/>
                  </a:lnTo>
                  <a:lnTo>
                    <a:pt x="59" y="118"/>
                  </a:lnTo>
                  <a:lnTo>
                    <a:pt x="76" y="116"/>
                  </a:lnTo>
                  <a:lnTo>
                    <a:pt x="69" y="104"/>
                  </a:lnTo>
                  <a:lnTo>
                    <a:pt x="61" y="92"/>
                  </a:lnTo>
                  <a:close/>
                </a:path>
              </a:pathLst>
            </a:custGeom>
            <a:solidFill>
              <a:srgbClr val="E1E1E1"/>
            </a:solidFill>
            <a:ln w="3175">
              <a:solidFill>
                <a:srgbClr val="000000"/>
              </a:solidFill>
              <a:round/>
              <a:headEnd/>
              <a:tailEnd/>
            </a:ln>
          </p:spPr>
          <p:txBody>
            <a:bodyPr/>
            <a:lstStyle/>
            <a:p>
              <a:endParaRPr lang="en-US"/>
            </a:p>
          </p:txBody>
        </p:sp>
        <p:sp>
          <p:nvSpPr>
            <p:cNvPr id="42151" name="Freeform 5380"/>
            <p:cNvSpPr>
              <a:spLocks/>
            </p:cNvSpPr>
            <p:nvPr/>
          </p:nvSpPr>
          <p:spPr bwMode="auto">
            <a:xfrm>
              <a:off x="1495" y="2519"/>
              <a:ext cx="69" cy="88"/>
            </a:xfrm>
            <a:custGeom>
              <a:avLst/>
              <a:gdLst>
                <a:gd name="T0" fmla="*/ 63 w 62"/>
                <a:gd name="T1" fmla="*/ 2690 h 71"/>
                <a:gd name="T2" fmla="*/ 0 w 62"/>
                <a:gd name="T3" fmla="*/ 2170 h 71"/>
                <a:gd name="T4" fmla="*/ 0 w 62"/>
                <a:gd name="T5" fmla="*/ 1155 h 71"/>
                <a:gd name="T6" fmla="*/ 63 w 62"/>
                <a:gd name="T7" fmla="*/ 1009 h 71"/>
                <a:gd name="T8" fmla="*/ 87 w 62"/>
                <a:gd name="T9" fmla="*/ 428 h 71"/>
                <a:gd name="T10" fmla="*/ 108 w 62"/>
                <a:gd name="T11" fmla="*/ 0 h 71"/>
                <a:gd name="T12" fmla="*/ 255 w 62"/>
                <a:gd name="T13" fmla="*/ 0 h 71"/>
                <a:gd name="T14" fmla="*/ 354 w 62"/>
                <a:gd name="T15" fmla="*/ 0 h 71"/>
                <a:gd name="T16" fmla="*/ 481 w 62"/>
                <a:gd name="T17" fmla="*/ 0 h 71"/>
                <a:gd name="T18" fmla="*/ 449 w 62"/>
                <a:gd name="T19" fmla="*/ 428 h 71"/>
                <a:gd name="T20" fmla="*/ 436 w 62"/>
                <a:gd name="T21" fmla="*/ 1432 h 71"/>
                <a:gd name="T22" fmla="*/ 481 w 62"/>
                <a:gd name="T23" fmla="*/ 2690 h 71"/>
                <a:gd name="T24" fmla="*/ 394 w 62"/>
                <a:gd name="T25" fmla="*/ 3753 h 71"/>
                <a:gd name="T26" fmla="*/ 325 w 62"/>
                <a:gd name="T27" fmla="*/ 3467 h 71"/>
                <a:gd name="T28" fmla="*/ 211 w 62"/>
                <a:gd name="T29" fmla="*/ 3753 h 71"/>
                <a:gd name="T30" fmla="*/ 235 w 62"/>
                <a:gd name="T31" fmla="*/ 4189 h 71"/>
                <a:gd name="T32" fmla="*/ 185 w 62"/>
                <a:gd name="T33" fmla="*/ 4132 h 71"/>
                <a:gd name="T34" fmla="*/ 132 w 62"/>
                <a:gd name="T35" fmla="*/ 3380 h 71"/>
                <a:gd name="T36" fmla="*/ 63 w 62"/>
                <a:gd name="T37" fmla="*/ 2690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
                <a:gd name="T58" fmla="*/ 0 h 71"/>
                <a:gd name="T59" fmla="*/ 62 w 62"/>
                <a:gd name="T60" fmla="*/ 71 h 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 h="71">
                  <a:moveTo>
                    <a:pt x="9" y="45"/>
                  </a:moveTo>
                  <a:lnTo>
                    <a:pt x="0" y="36"/>
                  </a:lnTo>
                  <a:lnTo>
                    <a:pt x="0" y="19"/>
                  </a:lnTo>
                  <a:lnTo>
                    <a:pt x="9" y="17"/>
                  </a:lnTo>
                  <a:lnTo>
                    <a:pt x="12" y="7"/>
                  </a:lnTo>
                  <a:lnTo>
                    <a:pt x="14" y="0"/>
                  </a:lnTo>
                  <a:lnTo>
                    <a:pt x="33" y="0"/>
                  </a:lnTo>
                  <a:lnTo>
                    <a:pt x="47" y="0"/>
                  </a:lnTo>
                  <a:lnTo>
                    <a:pt x="62" y="0"/>
                  </a:lnTo>
                  <a:lnTo>
                    <a:pt x="59" y="7"/>
                  </a:lnTo>
                  <a:lnTo>
                    <a:pt x="57" y="24"/>
                  </a:lnTo>
                  <a:lnTo>
                    <a:pt x="62" y="45"/>
                  </a:lnTo>
                  <a:lnTo>
                    <a:pt x="52" y="64"/>
                  </a:lnTo>
                  <a:lnTo>
                    <a:pt x="43" y="59"/>
                  </a:lnTo>
                  <a:lnTo>
                    <a:pt x="28" y="64"/>
                  </a:lnTo>
                  <a:lnTo>
                    <a:pt x="31" y="71"/>
                  </a:lnTo>
                  <a:lnTo>
                    <a:pt x="24" y="69"/>
                  </a:lnTo>
                  <a:lnTo>
                    <a:pt x="17" y="57"/>
                  </a:lnTo>
                  <a:lnTo>
                    <a:pt x="9" y="45"/>
                  </a:lnTo>
                  <a:close/>
                </a:path>
              </a:pathLst>
            </a:custGeom>
            <a:solidFill>
              <a:srgbClr val="CC0000"/>
            </a:solidFill>
            <a:ln w="3175">
              <a:solidFill>
                <a:srgbClr val="000000"/>
              </a:solidFill>
              <a:round/>
              <a:headEnd/>
              <a:tailEnd/>
            </a:ln>
          </p:spPr>
          <p:txBody>
            <a:bodyPr/>
            <a:lstStyle/>
            <a:p>
              <a:endParaRPr lang="en-US"/>
            </a:p>
          </p:txBody>
        </p:sp>
        <p:sp>
          <p:nvSpPr>
            <p:cNvPr id="42152" name="Freeform 5381"/>
            <p:cNvSpPr>
              <a:spLocks/>
            </p:cNvSpPr>
            <p:nvPr/>
          </p:nvSpPr>
          <p:spPr bwMode="auto">
            <a:xfrm>
              <a:off x="1432" y="2411"/>
              <a:ext cx="16" cy="13"/>
            </a:xfrm>
            <a:custGeom>
              <a:avLst/>
              <a:gdLst>
                <a:gd name="T0" fmla="*/ 3 w 14"/>
                <a:gd name="T1" fmla="*/ 0 h 11"/>
                <a:gd name="T2" fmla="*/ 177 w 14"/>
                <a:gd name="T3" fmla="*/ 0 h 11"/>
                <a:gd name="T4" fmla="*/ 125 w 14"/>
                <a:gd name="T5" fmla="*/ 254 h 11"/>
                <a:gd name="T6" fmla="*/ 0 w 14"/>
                <a:gd name="T7" fmla="*/ 254 h 11"/>
                <a:gd name="T8" fmla="*/ 83 w 14"/>
                <a:gd name="T9" fmla="*/ 93 h 11"/>
                <a:gd name="T10" fmla="*/ 3 w 14"/>
                <a:gd name="T11" fmla="*/ 0 h 11"/>
                <a:gd name="T12" fmla="*/ 0 60000 65536"/>
                <a:gd name="T13" fmla="*/ 0 60000 65536"/>
                <a:gd name="T14" fmla="*/ 0 60000 65536"/>
                <a:gd name="T15" fmla="*/ 0 60000 65536"/>
                <a:gd name="T16" fmla="*/ 0 60000 65536"/>
                <a:gd name="T17" fmla="*/ 0 60000 65536"/>
                <a:gd name="T18" fmla="*/ 0 w 14"/>
                <a:gd name="T19" fmla="*/ 0 h 11"/>
                <a:gd name="T20" fmla="*/ 14 w 1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4" h="11">
                  <a:moveTo>
                    <a:pt x="3" y="0"/>
                  </a:moveTo>
                  <a:lnTo>
                    <a:pt x="14" y="0"/>
                  </a:lnTo>
                  <a:lnTo>
                    <a:pt x="10" y="11"/>
                  </a:lnTo>
                  <a:lnTo>
                    <a:pt x="0" y="11"/>
                  </a:lnTo>
                  <a:lnTo>
                    <a:pt x="7" y="4"/>
                  </a:lnTo>
                  <a:lnTo>
                    <a:pt x="3" y="0"/>
                  </a:lnTo>
                  <a:close/>
                </a:path>
              </a:pathLst>
            </a:custGeom>
            <a:solidFill>
              <a:srgbClr val="E1E1E1"/>
            </a:solidFill>
            <a:ln w="3175">
              <a:solidFill>
                <a:srgbClr val="000000"/>
              </a:solidFill>
              <a:round/>
              <a:headEnd/>
              <a:tailEnd/>
            </a:ln>
          </p:spPr>
          <p:txBody>
            <a:bodyPr/>
            <a:lstStyle/>
            <a:p>
              <a:endParaRPr lang="en-US"/>
            </a:p>
          </p:txBody>
        </p:sp>
        <p:sp>
          <p:nvSpPr>
            <p:cNvPr id="42153" name="Freeform 5382"/>
            <p:cNvSpPr>
              <a:spLocks/>
            </p:cNvSpPr>
            <p:nvPr/>
          </p:nvSpPr>
          <p:spPr bwMode="auto">
            <a:xfrm>
              <a:off x="1228" y="2379"/>
              <a:ext cx="238" cy="252"/>
            </a:xfrm>
            <a:custGeom>
              <a:avLst/>
              <a:gdLst>
                <a:gd name="T0" fmla="*/ 1448 w 213"/>
                <a:gd name="T1" fmla="*/ 2561 h 203"/>
                <a:gd name="T2" fmla="*/ 1364 w 213"/>
                <a:gd name="T3" fmla="*/ 2259 h 203"/>
                <a:gd name="T4" fmla="*/ 1364 w 213"/>
                <a:gd name="T5" fmla="*/ 2000 h 203"/>
                <a:gd name="T6" fmla="*/ 1341 w 213"/>
                <a:gd name="T7" fmla="*/ 1704 h 203"/>
                <a:gd name="T8" fmla="*/ 1247 w 213"/>
                <a:gd name="T9" fmla="*/ 1820 h 203"/>
                <a:gd name="T10" fmla="*/ 940 w 213"/>
                <a:gd name="T11" fmla="*/ 1820 h 203"/>
                <a:gd name="T12" fmla="*/ 692 w 213"/>
                <a:gd name="T13" fmla="*/ 1820 h 203"/>
                <a:gd name="T14" fmla="*/ 513 w 213"/>
                <a:gd name="T15" fmla="*/ 672 h 203"/>
                <a:gd name="T16" fmla="*/ 412 w 213"/>
                <a:gd name="T17" fmla="*/ 436 h 203"/>
                <a:gd name="T18" fmla="*/ 442 w 213"/>
                <a:gd name="T19" fmla="*/ 672 h 203"/>
                <a:gd name="T20" fmla="*/ 255 w 213"/>
                <a:gd name="T21" fmla="*/ 1595 h 203"/>
                <a:gd name="T22" fmla="*/ 228 w 213"/>
                <a:gd name="T23" fmla="*/ 3430 h 203"/>
                <a:gd name="T24" fmla="*/ 228 w 213"/>
                <a:gd name="T25" fmla="*/ 1704 h 203"/>
                <a:gd name="T26" fmla="*/ 295 w 213"/>
                <a:gd name="T27" fmla="*/ 436 h 203"/>
                <a:gd name="T28" fmla="*/ 118 w 213"/>
                <a:gd name="T29" fmla="*/ 1444 h 203"/>
                <a:gd name="T30" fmla="*/ 0 w 213"/>
                <a:gd name="T31" fmla="*/ 3275 h 203"/>
                <a:gd name="T32" fmla="*/ 118 w 213"/>
                <a:gd name="T33" fmla="*/ 4460 h 203"/>
                <a:gd name="T34" fmla="*/ 202 w 213"/>
                <a:gd name="T35" fmla="*/ 5589 h 203"/>
                <a:gd name="T36" fmla="*/ 412 w 213"/>
                <a:gd name="T37" fmla="*/ 5718 h 203"/>
                <a:gd name="T38" fmla="*/ 641 w 213"/>
                <a:gd name="T39" fmla="*/ 6562 h 203"/>
                <a:gd name="T40" fmla="*/ 692 w 213"/>
                <a:gd name="T41" fmla="*/ 7320 h 203"/>
                <a:gd name="T42" fmla="*/ 746 w 213"/>
                <a:gd name="T43" fmla="*/ 9757 h 203"/>
                <a:gd name="T44" fmla="*/ 773 w 213"/>
                <a:gd name="T45" fmla="*/ 10932 h 203"/>
                <a:gd name="T46" fmla="*/ 895 w 213"/>
                <a:gd name="T47" fmla="*/ 12385 h 203"/>
                <a:gd name="T48" fmla="*/ 999 w 213"/>
                <a:gd name="T49" fmla="*/ 12385 h 203"/>
                <a:gd name="T50" fmla="*/ 1221 w 213"/>
                <a:gd name="T51" fmla="*/ 10932 h 203"/>
                <a:gd name="T52" fmla="*/ 1184 w 213"/>
                <a:gd name="T53" fmla="*/ 10328 h 203"/>
                <a:gd name="T54" fmla="*/ 1093 w 213"/>
                <a:gd name="T55" fmla="*/ 8553 h 203"/>
                <a:gd name="T56" fmla="*/ 1341 w 213"/>
                <a:gd name="T57" fmla="*/ 9328 h 203"/>
                <a:gd name="T58" fmla="*/ 1478 w 213"/>
                <a:gd name="T59" fmla="*/ 8553 h 203"/>
                <a:gd name="T60" fmla="*/ 1618 w 213"/>
                <a:gd name="T61" fmla="*/ 7548 h 203"/>
                <a:gd name="T62" fmla="*/ 1543 w 213"/>
                <a:gd name="T63" fmla="*/ 6731 h 203"/>
                <a:gd name="T64" fmla="*/ 1681 w 213"/>
                <a:gd name="T65" fmla="*/ 5399 h 203"/>
                <a:gd name="T66" fmla="*/ 1757 w 213"/>
                <a:gd name="T67" fmla="*/ 4321 h 203"/>
                <a:gd name="T68" fmla="*/ 1593 w 213"/>
                <a:gd name="T69" fmla="*/ 4047 h 203"/>
                <a:gd name="T70" fmla="*/ 1543 w 213"/>
                <a:gd name="T71" fmla="*/ 3826 h 203"/>
                <a:gd name="T72" fmla="*/ 1618 w 213"/>
                <a:gd name="T73" fmla="*/ 3179 h 203"/>
                <a:gd name="T74" fmla="*/ 1478 w 213"/>
                <a:gd name="T75" fmla="*/ 2561 h 203"/>
                <a:gd name="T76" fmla="*/ 1453 w 213"/>
                <a:gd name="T77" fmla="*/ 2763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3"/>
                <a:gd name="T118" fmla="*/ 0 h 203"/>
                <a:gd name="T119" fmla="*/ 213 w 213"/>
                <a:gd name="T120" fmla="*/ 203 h 20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3" h="203">
                  <a:moveTo>
                    <a:pt x="177" y="45"/>
                  </a:moveTo>
                  <a:lnTo>
                    <a:pt x="175" y="42"/>
                  </a:lnTo>
                  <a:lnTo>
                    <a:pt x="173" y="37"/>
                  </a:lnTo>
                  <a:lnTo>
                    <a:pt x="166" y="37"/>
                  </a:lnTo>
                  <a:lnTo>
                    <a:pt x="168" y="37"/>
                  </a:lnTo>
                  <a:lnTo>
                    <a:pt x="166" y="33"/>
                  </a:lnTo>
                  <a:lnTo>
                    <a:pt x="180" y="26"/>
                  </a:lnTo>
                  <a:lnTo>
                    <a:pt x="163" y="28"/>
                  </a:lnTo>
                  <a:lnTo>
                    <a:pt x="144" y="28"/>
                  </a:lnTo>
                  <a:lnTo>
                    <a:pt x="151" y="30"/>
                  </a:lnTo>
                  <a:lnTo>
                    <a:pt x="137" y="37"/>
                  </a:lnTo>
                  <a:lnTo>
                    <a:pt x="114" y="30"/>
                  </a:lnTo>
                  <a:lnTo>
                    <a:pt x="99" y="30"/>
                  </a:lnTo>
                  <a:lnTo>
                    <a:pt x="85" y="30"/>
                  </a:lnTo>
                  <a:lnTo>
                    <a:pt x="81" y="19"/>
                  </a:lnTo>
                  <a:lnTo>
                    <a:pt x="62" y="11"/>
                  </a:lnTo>
                  <a:lnTo>
                    <a:pt x="54" y="0"/>
                  </a:lnTo>
                  <a:lnTo>
                    <a:pt x="50" y="7"/>
                  </a:lnTo>
                  <a:lnTo>
                    <a:pt x="59" y="11"/>
                  </a:lnTo>
                  <a:lnTo>
                    <a:pt x="54" y="11"/>
                  </a:lnTo>
                  <a:lnTo>
                    <a:pt x="36" y="21"/>
                  </a:lnTo>
                  <a:lnTo>
                    <a:pt x="31" y="26"/>
                  </a:lnTo>
                  <a:lnTo>
                    <a:pt x="36" y="47"/>
                  </a:lnTo>
                  <a:lnTo>
                    <a:pt x="28" y="56"/>
                  </a:lnTo>
                  <a:lnTo>
                    <a:pt x="19" y="42"/>
                  </a:lnTo>
                  <a:lnTo>
                    <a:pt x="28" y="28"/>
                  </a:lnTo>
                  <a:lnTo>
                    <a:pt x="24" y="14"/>
                  </a:lnTo>
                  <a:lnTo>
                    <a:pt x="36" y="7"/>
                  </a:lnTo>
                  <a:lnTo>
                    <a:pt x="24" y="9"/>
                  </a:lnTo>
                  <a:lnTo>
                    <a:pt x="14" y="23"/>
                  </a:lnTo>
                  <a:lnTo>
                    <a:pt x="7" y="37"/>
                  </a:lnTo>
                  <a:lnTo>
                    <a:pt x="0" y="54"/>
                  </a:lnTo>
                  <a:lnTo>
                    <a:pt x="7" y="54"/>
                  </a:lnTo>
                  <a:lnTo>
                    <a:pt x="14" y="73"/>
                  </a:lnTo>
                  <a:lnTo>
                    <a:pt x="14" y="85"/>
                  </a:lnTo>
                  <a:lnTo>
                    <a:pt x="24" y="92"/>
                  </a:lnTo>
                  <a:lnTo>
                    <a:pt x="38" y="92"/>
                  </a:lnTo>
                  <a:lnTo>
                    <a:pt x="50" y="94"/>
                  </a:lnTo>
                  <a:lnTo>
                    <a:pt x="62" y="108"/>
                  </a:lnTo>
                  <a:lnTo>
                    <a:pt x="78" y="108"/>
                  </a:lnTo>
                  <a:lnTo>
                    <a:pt x="90" y="106"/>
                  </a:lnTo>
                  <a:lnTo>
                    <a:pt x="85" y="120"/>
                  </a:lnTo>
                  <a:lnTo>
                    <a:pt x="83" y="137"/>
                  </a:lnTo>
                  <a:lnTo>
                    <a:pt x="90" y="160"/>
                  </a:lnTo>
                  <a:lnTo>
                    <a:pt x="85" y="167"/>
                  </a:lnTo>
                  <a:lnTo>
                    <a:pt x="95" y="179"/>
                  </a:lnTo>
                  <a:lnTo>
                    <a:pt x="97" y="196"/>
                  </a:lnTo>
                  <a:lnTo>
                    <a:pt x="109" y="203"/>
                  </a:lnTo>
                  <a:lnTo>
                    <a:pt x="118" y="203"/>
                  </a:lnTo>
                  <a:lnTo>
                    <a:pt x="121" y="203"/>
                  </a:lnTo>
                  <a:lnTo>
                    <a:pt x="137" y="191"/>
                  </a:lnTo>
                  <a:lnTo>
                    <a:pt x="149" y="179"/>
                  </a:lnTo>
                  <a:lnTo>
                    <a:pt x="154" y="175"/>
                  </a:lnTo>
                  <a:lnTo>
                    <a:pt x="144" y="170"/>
                  </a:lnTo>
                  <a:lnTo>
                    <a:pt x="137" y="151"/>
                  </a:lnTo>
                  <a:lnTo>
                    <a:pt x="133" y="141"/>
                  </a:lnTo>
                  <a:lnTo>
                    <a:pt x="149" y="146"/>
                  </a:lnTo>
                  <a:lnTo>
                    <a:pt x="163" y="153"/>
                  </a:lnTo>
                  <a:lnTo>
                    <a:pt x="166" y="144"/>
                  </a:lnTo>
                  <a:lnTo>
                    <a:pt x="180" y="141"/>
                  </a:lnTo>
                  <a:lnTo>
                    <a:pt x="192" y="134"/>
                  </a:lnTo>
                  <a:lnTo>
                    <a:pt x="196" y="125"/>
                  </a:lnTo>
                  <a:lnTo>
                    <a:pt x="187" y="111"/>
                  </a:lnTo>
                  <a:lnTo>
                    <a:pt x="192" y="97"/>
                  </a:lnTo>
                  <a:lnTo>
                    <a:pt x="204" y="89"/>
                  </a:lnTo>
                  <a:lnTo>
                    <a:pt x="196" y="82"/>
                  </a:lnTo>
                  <a:lnTo>
                    <a:pt x="213" y="71"/>
                  </a:lnTo>
                  <a:lnTo>
                    <a:pt x="208" y="66"/>
                  </a:lnTo>
                  <a:lnTo>
                    <a:pt x="194" y="66"/>
                  </a:lnTo>
                  <a:lnTo>
                    <a:pt x="185" y="66"/>
                  </a:lnTo>
                  <a:lnTo>
                    <a:pt x="187" y="63"/>
                  </a:lnTo>
                  <a:lnTo>
                    <a:pt x="192" y="54"/>
                  </a:lnTo>
                  <a:lnTo>
                    <a:pt x="196" y="52"/>
                  </a:lnTo>
                  <a:lnTo>
                    <a:pt x="187" y="42"/>
                  </a:lnTo>
                  <a:lnTo>
                    <a:pt x="180" y="42"/>
                  </a:lnTo>
                  <a:lnTo>
                    <a:pt x="175" y="40"/>
                  </a:lnTo>
                  <a:lnTo>
                    <a:pt x="177" y="45"/>
                  </a:lnTo>
                  <a:close/>
                </a:path>
              </a:pathLst>
            </a:custGeom>
            <a:solidFill>
              <a:srgbClr val="E1E1E1"/>
            </a:solidFill>
            <a:ln w="3175">
              <a:solidFill>
                <a:srgbClr val="000000"/>
              </a:solidFill>
              <a:round/>
              <a:headEnd/>
              <a:tailEnd/>
            </a:ln>
          </p:spPr>
          <p:txBody>
            <a:bodyPr/>
            <a:lstStyle/>
            <a:p>
              <a:endParaRPr lang="en-US"/>
            </a:p>
          </p:txBody>
        </p:sp>
        <p:sp>
          <p:nvSpPr>
            <p:cNvPr id="42154" name="Freeform 5383"/>
            <p:cNvSpPr>
              <a:spLocks/>
            </p:cNvSpPr>
            <p:nvPr/>
          </p:nvSpPr>
          <p:spPr bwMode="auto">
            <a:xfrm>
              <a:off x="1388" y="2403"/>
              <a:ext cx="8" cy="2"/>
            </a:xfrm>
            <a:custGeom>
              <a:avLst/>
              <a:gdLst>
                <a:gd name="T0" fmla="*/ 83 w 7"/>
                <a:gd name="T1" fmla="*/ 2 h 2"/>
                <a:gd name="T2" fmla="*/ 0 w 7"/>
                <a:gd name="T3" fmla="*/ 0 h 2"/>
                <a:gd name="T4" fmla="*/ 83 w 7"/>
                <a:gd name="T5" fmla="*/ 2 h 2"/>
                <a:gd name="T6" fmla="*/ 0 60000 65536"/>
                <a:gd name="T7" fmla="*/ 0 60000 65536"/>
                <a:gd name="T8" fmla="*/ 0 60000 65536"/>
                <a:gd name="T9" fmla="*/ 0 w 7"/>
                <a:gd name="T10" fmla="*/ 0 h 2"/>
                <a:gd name="T11" fmla="*/ 7 w 7"/>
                <a:gd name="T12" fmla="*/ 2 h 2"/>
              </a:gdLst>
              <a:ahLst/>
              <a:cxnLst>
                <a:cxn ang="T6">
                  <a:pos x="T0" y="T1"/>
                </a:cxn>
                <a:cxn ang="T7">
                  <a:pos x="T2" y="T3"/>
                </a:cxn>
                <a:cxn ang="T8">
                  <a:pos x="T4" y="T5"/>
                </a:cxn>
              </a:cxnLst>
              <a:rect l="T9" t="T10" r="T11" b="T12"/>
              <a:pathLst>
                <a:path w="7" h="2">
                  <a:moveTo>
                    <a:pt x="7" y="2"/>
                  </a:moveTo>
                  <a:lnTo>
                    <a:pt x="0" y="0"/>
                  </a:lnTo>
                  <a:lnTo>
                    <a:pt x="7" y="2"/>
                  </a:lnTo>
                  <a:close/>
                </a:path>
              </a:pathLst>
            </a:custGeom>
            <a:solidFill>
              <a:srgbClr val="E1E1E1"/>
            </a:solidFill>
            <a:ln w="3175">
              <a:solidFill>
                <a:srgbClr val="000000"/>
              </a:solidFill>
              <a:round/>
              <a:headEnd/>
              <a:tailEnd/>
            </a:ln>
          </p:spPr>
          <p:txBody>
            <a:bodyPr/>
            <a:lstStyle/>
            <a:p>
              <a:endParaRPr lang="en-US"/>
            </a:p>
          </p:txBody>
        </p:sp>
        <p:sp>
          <p:nvSpPr>
            <p:cNvPr id="42155" name="Freeform 5384"/>
            <p:cNvSpPr>
              <a:spLocks/>
            </p:cNvSpPr>
            <p:nvPr/>
          </p:nvSpPr>
          <p:spPr bwMode="auto">
            <a:xfrm>
              <a:off x="1052" y="2135"/>
              <a:ext cx="178" cy="70"/>
            </a:xfrm>
            <a:custGeom>
              <a:avLst/>
              <a:gdLst>
                <a:gd name="T0" fmla="*/ 860 w 160"/>
                <a:gd name="T1" fmla="*/ 1170 h 57"/>
                <a:gd name="T2" fmla="*/ 860 w 160"/>
                <a:gd name="T3" fmla="*/ 1275 h 57"/>
                <a:gd name="T4" fmla="*/ 746 w 160"/>
                <a:gd name="T5" fmla="*/ 927 h 57"/>
                <a:gd name="T6" fmla="*/ 619 w 160"/>
                <a:gd name="T7" fmla="*/ 478 h 57"/>
                <a:gd name="T8" fmla="*/ 541 w 160"/>
                <a:gd name="T9" fmla="*/ 246 h 57"/>
                <a:gd name="T10" fmla="*/ 441 w 160"/>
                <a:gd name="T11" fmla="*/ 163 h 57"/>
                <a:gd name="T12" fmla="*/ 408 w 160"/>
                <a:gd name="T13" fmla="*/ 0 h 57"/>
                <a:gd name="T14" fmla="*/ 259 w 160"/>
                <a:gd name="T15" fmla="*/ 246 h 57"/>
                <a:gd name="T16" fmla="*/ 120 w 160"/>
                <a:gd name="T17" fmla="*/ 371 h 57"/>
                <a:gd name="T18" fmla="*/ 63 w 160"/>
                <a:gd name="T19" fmla="*/ 927 h 57"/>
                <a:gd name="T20" fmla="*/ 0 w 160"/>
                <a:gd name="T21" fmla="*/ 1275 h 57"/>
                <a:gd name="T22" fmla="*/ 51 w 160"/>
                <a:gd name="T23" fmla="*/ 1087 h 57"/>
                <a:gd name="T24" fmla="*/ 147 w 160"/>
                <a:gd name="T25" fmla="*/ 845 h 57"/>
                <a:gd name="T26" fmla="*/ 229 w 160"/>
                <a:gd name="T27" fmla="*/ 587 h 57"/>
                <a:gd name="T28" fmla="*/ 394 w 160"/>
                <a:gd name="T29" fmla="*/ 478 h 57"/>
                <a:gd name="T30" fmla="*/ 318 w 160"/>
                <a:gd name="T31" fmla="*/ 721 h 57"/>
                <a:gd name="T32" fmla="*/ 426 w 160"/>
                <a:gd name="T33" fmla="*/ 927 h 57"/>
                <a:gd name="T34" fmla="*/ 491 w 160"/>
                <a:gd name="T35" fmla="*/ 1087 h 57"/>
                <a:gd name="T36" fmla="*/ 541 w 160"/>
                <a:gd name="T37" fmla="*/ 1170 h 57"/>
                <a:gd name="T38" fmla="*/ 695 w 160"/>
                <a:gd name="T39" fmla="*/ 1437 h 57"/>
                <a:gd name="T40" fmla="*/ 744 w 160"/>
                <a:gd name="T41" fmla="*/ 1891 h 57"/>
                <a:gd name="T42" fmla="*/ 881 w 160"/>
                <a:gd name="T43" fmla="*/ 2362 h 57"/>
                <a:gd name="T44" fmla="*/ 803 w 160"/>
                <a:gd name="T45" fmla="*/ 2842 h 57"/>
                <a:gd name="T46" fmla="*/ 929 w 160"/>
                <a:gd name="T47" fmla="*/ 2842 h 57"/>
                <a:gd name="T48" fmla="*/ 1034 w 160"/>
                <a:gd name="T49" fmla="*/ 2842 h 57"/>
                <a:gd name="T50" fmla="*/ 1140 w 160"/>
                <a:gd name="T51" fmla="*/ 2842 h 57"/>
                <a:gd name="T52" fmla="*/ 1213 w 160"/>
                <a:gd name="T53" fmla="*/ 2739 h 57"/>
                <a:gd name="T54" fmla="*/ 1143 w 160"/>
                <a:gd name="T55" fmla="*/ 2362 h 57"/>
                <a:gd name="T56" fmla="*/ 1056 w 160"/>
                <a:gd name="T57" fmla="*/ 2127 h 57"/>
                <a:gd name="T58" fmla="*/ 1034 w 160"/>
                <a:gd name="T59" fmla="*/ 1891 h 57"/>
                <a:gd name="T60" fmla="*/ 965 w 160"/>
                <a:gd name="T61" fmla="*/ 1639 h 57"/>
                <a:gd name="T62" fmla="*/ 881 w 160"/>
                <a:gd name="T63" fmla="*/ 1437 h 57"/>
                <a:gd name="T64" fmla="*/ 860 w 160"/>
                <a:gd name="T65" fmla="*/ 117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57"/>
                <a:gd name="T101" fmla="*/ 160 w 16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57">
                  <a:moveTo>
                    <a:pt x="113" y="24"/>
                  </a:moveTo>
                  <a:lnTo>
                    <a:pt x="113" y="26"/>
                  </a:lnTo>
                  <a:lnTo>
                    <a:pt x="99" y="19"/>
                  </a:lnTo>
                  <a:lnTo>
                    <a:pt x="82" y="10"/>
                  </a:lnTo>
                  <a:lnTo>
                    <a:pt x="71" y="5"/>
                  </a:lnTo>
                  <a:lnTo>
                    <a:pt x="59" y="3"/>
                  </a:lnTo>
                  <a:lnTo>
                    <a:pt x="54" y="0"/>
                  </a:lnTo>
                  <a:lnTo>
                    <a:pt x="35" y="5"/>
                  </a:lnTo>
                  <a:lnTo>
                    <a:pt x="16" y="7"/>
                  </a:lnTo>
                  <a:lnTo>
                    <a:pt x="9" y="19"/>
                  </a:lnTo>
                  <a:lnTo>
                    <a:pt x="0" y="26"/>
                  </a:lnTo>
                  <a:lnTo>
                    <a:pt x="7" y="22"/>
                  </a:lnTo>
                  <a:lnTo>
                    <a:pt x="19" y="17"/>
                  </a:lnTo>
                  <a:lnTo>
                    <a:pt x="30" y="12"/>
                  </a:lnTo>
                  <a:lnTo>
                    <a:pt x="52" y="10"/>
                  </a:lnTo>
                  <a:lnTo>
                    <a:pt x="42" y="15"/>
                  </a:lnTo>
                  <a:lnTo>
                    <a:pt x="56" y="19"/>
                  </a:lnTo>
                  <a:lnTo>
                    <a:pt x="66" y="22"/>
                  </a:lnTo>
                  <a:lnTo>
                    <a:pt x="71" y="24"/>
                  </a:lnTo>
                  <a:lnTo>
                    <a:pt x="92" y="29"/>
                  </a:lnTo>
                  <a:lnTo>
                    <a:pt x="97" y="38"/>
                  </a:lnTo>
                  <a:lnTo>
                    <a:pt x="116" y="48"/>
                  </a:lnTo>
                  <a:lnTo>
                    <a:pt x="106" y="57"/>
                  </a:lnTo>
                  <a:lnTo>
                    <a:pt x="123" y="57"/>
                  </a:lnTo>
                  <a:lnTo>
                    <a:pt x="137" y="57"/>
                  </a:lnTo>
                  <a:lnTo>
                    <a:pt x="149" y="57"/>
                  </a:lnTo>
                  <a:lnTo>
                    <a:pt x="160" y="55"/>
                  </a:lnTo>
                  <a:lnTo>
                    <a:pt x="151" y="48"/>
                  </a:lnTo>
                  <a:lnTo>
                    <a:pt x="139" y="43"/>
                  </a:lnTo>
                  <a:lnTo>
                    <a:pt x="137" y="38"/>
                  </a:lnTo>
                  <a:lnTo>
                    <a:pt x="127" y="33"/>
                  </a:lnTo>
                  <a:lnTo>
                    <a:pt x="116" y="29"/>
                  </a:lnTo>
                  <a:lnTo>
                    <a:pt x="113" y="24"/>
                  </a:lnTo>
                  <a:close/>
                </a:path>
              </a:pathLst>
            </a:custGeom>
            <a:solidFill>
              <a:srgbClr val="E1E1E1"/>
            </a:solidFill>
            <a:ln w="3175">
              <a:solidFill>
                <a:srgbClr val="000000"/>
              </a:solidFill>
              <a:round/>
              <a:headEnd/>
              <a:tailEnd/>
            </a:ln>
          </p:spPr>
          <p:txBody>
            <a:bodyPr/>
            <a:lstStyle/>
            <a:p>
              <a:endParaRPr lang="en-US"/>
            </a:p>
          </p:txBody>
        </p:sp>
        <p:sp>
          <p:nvSpPr>
            <p:cNvPr id="42156" name="Freeform 5385"/>
            <p:cNvSpPr>
              <a:spLocks/>
            </p:cNvSpPr>
            <p:nvPr/>
          </p:nvSpPr>
          <p:spPr bwMode="auto">
            <a:xfrm>
              <a:off x="1083" y="2162"/>
              <a:ext cx="8" cy="11"/>
            </a:xfrm>
            <a:custGeom>
              <a:avLst/>
              <a:gdLst>
                <a:gd name="T0" fmla="*/ 0 w 7"/>
                <a:gd name="T1" fmla="*/ 395 h 9"/>
                <a:gd name="T2" fmla="*/ 83 w 7"/>
                <a:gd name="T3" fmla="*/ 395 h 9"/>
                <a:gd name="T4" fmla="*/ 0 w 7"/>
                <a:gd name="T5" fmla="*/ 0 h 9"/>
                <a:gd name="T6" fmla="*/ 0 w 7"/>
                <a:gd name="T7" fmla="*/ 395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0" y="9"/>
                  </a:moveTo>
                  <a:lnTo>
                    <a:pt x="7" y="9"/>
                  </a:lnTo>
                  <a:lnTo>
                    <a:pt x="0" y="0"/>
                  </a:lnTo>
                  <a:lnTo>
                    <a:pt x="0" y="9"/>
                  </a:lnTo>
                  <a:close/>
                </a:path>
              </a:pathLst>
            </a:custGeom>
            <a:solidFill>
              <a:srgbClr val="E1E1E1"/>
            </a:solidFill>
            <a:ln w="3175">
              <a:solidFill>
                <a:srgbClr val="000000"/>
              </a:solidFill>
              <a:round/>
              <a:headEnd/>
              <a:tailEnd/>
            </a:ln>
          </p:spPr>
          <p:txBody>
            <a:bodyPr/>
            <a:lstStyle/>
            <a:p>
              <a:endParaRPr lang="en-US"/>
            </a:p>
          </p:txBody>
        </p:sp>
        <p:sp>
          <p:nvSpPr>
            <p:cNvPr id="42157" name="Freeform 5386"/>
            <p:cNvSpPr>
              <a:spLocks/>
            </p:cNvSpPr>
            <p:nvPr/>
          </p:nvSpPr>
          <p:spPr bwMode="auto">
            <a:xfrm>
              <a:off x="1104" y="2220"/>
              <a:ext cx="5" cy="2"/>
            </a:xfrm>
            <a:custGeom>
              <a:avLst/>
              <a:gdLst>
                <a:gd name="T0" fmla="*/ 5 w 5"/>
                <a:gd name="T1" fmla="*/ 0 h 2"/>
                <a:gd name="T2" fmla="*/ 5 w 5"/>
                <a:gd name="T3" fmla="*/ 0 h 2"/>
                <a:gd name="T4" fmla="*/ 5 w 5"/>
                <a:gd name="T5" fmla="*/ 0 h 2"/>
                <a:gd name="T6" fmla="*/ 2 w 5"/>
                <a:gd name="T7" fmla="*/ 0 h 2"/>
                <a:gd name="T8" fmla="*/ 2 w 5"/>
                <a:gd name="T9" fmla="*/ 0 h 2"/>
                <a:gd name="T10" fmla="*/ 0 w 5"/>
                <a:gd name="T11" fmla="*/ 0 h 2"/>
                <a:gd name="T12" fmla="*/ 0 w 5"/>
                <a:gd name="T13" fmla="*/ 0 h 2"/>
                <a:gd name="T14" fmla="*/ 0 w 5"/>
                <a:gd name="T15" fmla="*/ 0 h 2"/>
                <a:gd name="T16" fmla="*/ 2 w 5"/>
                <a:gd name="T17" fmla="*/ 0 h 2"/>
                <a:gd name="T18" fmla="*/ 5 w 5"/>
                <a:gd name="T19" fmla="*/ 0 h 2"/>
                <a:gd name="T20" fmla="*/ 5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5" y="0"/>
                  </a:moveTo>
                  <a:lnTo>
                    <a:pt x="5" y="0"/>
                  </a:lnTo>
                  <a:lnTo>
                    <a:pt x="2" y="0"/>
                  </a:lnTo>
                  <a:lnTo>
                    <a:pt x="0" y="0"/>
                  </a:lnTo>
                  <a:lnTo>
                    <a:pt x="2" y="0"/>
                  </a:lnTo>
                  <a:lnTo>
                    <a:pt x="5" y="0"/>
                  </a:lnTo>
                  <a:close/>
                </a:path>
              </a:pathLst>
            </a:custGeom>
            <a:solidFill>
              <a:srgbClr val="E1E1E1"/>
            </a:solidFill>
            <a:ln w="3175">
              <a:solidFill>
                <a:srgbClr val="000000"/>
              </a:solidFill>
              <a:round/>
              <a:headEnd/>
              <a:tailEnd/>
            </a:ln>
          </p:spPr>
          <p:txBody>
            <a:bodyPr/>
            <a:lstStyle/>
            <a:p>
              <a:endParaRPr lang="en-US"/>
            </a:p>
          </p:txBody>
        </p:sp>
        <p:sp>
          <p:nvSpPr>
            <p:cNvPr id="42158" name="Freeform 5387"/>
            <p:cNvSpPr>
              <a:spLocks/>
            </p:cNvSpPr>
            <p:nvPr/>
          </p:nvSpPr>
          <p:spPr bwMode="auto">
            <a:xfrm>
              <a:off x="1131" y="2211"/>
              <a:ext cx="5" cy="2"/>
            </a:xfrm>
            <a:custGeom>
              <a:avLst/>
              <a:gdLst>
                <a:gd name="T0" fmla="*/ 291 w 4"/>
                <a:gd name="T1" fmla="*/ 0 h 2"/>
                <a:gd name="T2" fmla="*/ 291 w 4"/>
                <a:gd name="T3" fmla="*/ 0 h 2"/>
                <a:gd name="T4" fmla="*/ 186 w 4"/>
                <a:gd name="T5" fmla="*/ 0 h 2"/>
                <a:gd name="T6" fmla="*/ 186 w 4"/>
                <a:gd name="T7" fmla="*/ 0 h 2"/>
                <a:gd name="T8" fmla="*/ 0 w 4"/>
                <a:gd name="T9" fmla="*/ 0 h 2"/>
                <a:gd name="T10" fmla="*/ 186 w 4"/>
                <a:gd name="T11" fmla="*/ 0 h 2"/>
                <a:gd name="T12" fmla="*/ 291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4" y="0"/>
                  </a:moveTo>
                  <a:lnTo>
                    <a:pt x="4" y="0"/>
                  </a:lnTo>
                  <a:lnTo>
                    <a:pt x="2" y="0"/>
                  </a:lnTo>
                  <a:lnTo>
                    <a:pt x="0" y="0"/>
                  </a:lnTo>
                  <a:lnTo>
                    <a:pt x="2" y="0"/>
                  </a:lnTo>
                  <a:lnTo>
                    <a:pt x="4" y="0"/>
                  </a:lnTo>
                  <a:close/>
                </a:path>
              </a:pathLst>
            </a:custGeom>
            <a:solidFill>
              <a:srgbClr val="E1E1E1"/>
            </a:solidFill>
            <a:ln w="3175">
              <a:solidFill>
                <a:srgbClr val="000000"/>
              </a:solidFill>
              <a:round/>
              <a:headEnd/>
              <a:tailEnd/>
            </a:ln>
          </p:spPr>
          <p:txBody>
            <a:bodyPr/>
            <a:lstStyle/>
            <a:p>
              <a:endParaRPr lang="en-US"/>
            </a:p>
          </p:txBody>
        </p:sp>
        <p:sp>
          <p:nvSpPr>
            <p:cNvPr id="42159" name="Freeform 5388"/>
            <p:cNvSpPr>
              <a:spLocks/>
            </p:cNvSpPr>
            <p:nvPr/>
          </p:nvSpPr>
          <p:spPr bwMode="auto">
            <a:xfrm>
              <a:off x="1127" y="2211"/>
              <a:ext cx="4" cy="3"/>
            </a:xfrm>
            <a:custGeom>
              <a:avLst/>
              <a:gdLst>
                <a:gd name="T0" fmla="*/ 655 w 3"/>
                <a:gd name="T1" fmla="*/ 0 h 2"/>
                <a:gd name="T2" fmla="*/ 655 w 3"/>
                <a:gd name="T3" fmla="*/ 0 h 2"/>
                <a:gd name="T4" fmla="*/ 0 w 3"/>
                <a:gd name="T5" fmla="*/ 0 h 2"/>
                <a:gd name="T6" fmla="*/ 0 w 3"/>
                <a:gd name="T7" fmla="*/ 5394 h 2"/>
                <a:gd name="T8" fmla="*/ 0 w 3"/>
                <a:gd name="T9" fmla="*/ 0 h 2"/>
                <a:gd name="T10" fmla="*/ 655 w 3"/>
                <a:gd name="T11" fmla="*/ 0 h 2"/>
                <a:gd name="T12" fmla="*/ 655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3" y="0"/>
                  </a:lnTo>
                  <a:lnTo>
                    <a:pt x="0" y="0"/>
                  </a:lnTo>
                  <a:lnTo>
                    <a:pt x="0" y="2"/>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42160" name="Freeform 5389"/>
            <p:cNvSpPr>
              <a:spLocks/>
            </p:cNvSpPr>
            <p:nvPr/>
          </p:nvSpPr>
          <p:spPr bwMode="auto">
            <a:xfrm>
              <a:off x="1393" y="2240"/>
              <a:ext cx="2" cy="2"/>
            </a:xfrm>
            <a:custGeom>
              <a:avLst/>
              <a:gdLst>
                <a:gd name="T0" fmla="*/ 2 w 2"/>
                <a:gd name="T1" fmla="*/ 0 h 2"/>
                <a:gd name="T2" fmla="*/ 2 w 2"/>
                <a:gd name="T3" fmla="*/ 0 h 2"/>
                <a:gd name="T4" fmla="*/ 2 w 2"/>
                <a:gd name="T5" fmla="*/ 0 h 2"/>
                <a:gd name="T6" fmla="*/ 0 w 2"/>
                <a:gd name="T7" fmla="*/ 0 h 2"/>
                <a:gd name="T8" fmla="*/ 2 w 2"/>
                <a:gd name="T9" fmla="*/ 0 h 2"/>
                <a:gd name="T10" fmla="*/ 2 w 2"/>
                <a:gd name="T11" fmla="*/ 0 h 2"/>
                <a:gd name="T12" fmla="*/ 2 w 2"/>
                <a:gd name="T13" fmla="*/ 0 h 2"/>
                <a:gd name="T14" fmla="*/ 2 w 2"/>
                <a:gd name="T15" fmla="*/ 0 h 2"/>
                <a:gd name="T16" fmla="*/ 2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2" y="0"/>
                  </a:moveTo>
                  <a:lnTo>
                    <a:pt x="2" y="0"/>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42161" name="Freeform 5390"/>
            <p:cNvSpPr>
              <a:spLocks/>
            </p:cNvSpPr>
            <p:nvPr/>
          </p:nvSpPr>
          <p:spPr bwMode="auto">
            <a:xfrm>
              <a:off x="1401" y="2235"/>
              <a:ext cx="1" cy="2"/>
            </a:xfrm>
            <a:custGeom>
              <a:avLst/>
              <a:gdLst>
                <a:gd name="T0" fmla="*/ 0 w 1"/>
                <a:gd name="T1" fmla="*/ 0 h 2"/>
                <a:gd name="T2" fmla="*/ 0 w 1"/>
                <a:gd name="T3" fmla="*/ 0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42162" name="Freeform 5391"/>
            <p:cNvSpPr>
              <a:spLocks/>
            </p:cNvSpPr>
            <p:nvPr/>
          </p:nvSpPr>
          <p:spPr bwMode="auto">
            <a:xfrm>
              <a:off x="1396" y="2238"/>
              <a:ext cx="5" cy="2"/>
            </a:xfrm>
            <a:custGeom>
              <a:avLst/>
              <a:gdLst>
                <a:gd name="T0" fmla="*/ 47430 w 3"/>
                <a:gd name="T1" fmla="*/ 0 h 2"/>
                <a:gd name="T2" fmla="*/ 47430 w 3"/>
                <a:gd name="T3" fmla="*/ 2 h 2"/>
                <a:gd name="T4" fmla="*/ 0 w 3"/>
                <a:gd name="T5" fmla="*/ 2 h 2"/>
                <a:gd name="T6" fmla="*/ 0 w 3"/>
                <a:gd name="T7" fmla="*/ 0 h 2"/>
                <a:gd name="T8" fmla="*/ 0 w 3"/>
                <a:gd name="T9" fmla="*/ 2 h 2"/>
                <a:gd name="T10" fmla="*/ 47430 w 3"/>
                <a:gd name="T11" fmla="*/ 2 h 2"/>
                <a:gd name="T12" fmla="*/ 47430 w 3"/>
                <a:gd name="T13" fmla="*/ 0 h 2"/>
                <a:gd name="T14" fmla="*/ 47430 w 3"/>
                <a:gd name="T15" fmla="*/ 2 h 2"/>
                <a:gd name="T16" fmla="*/ 47430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0"/>
                  </a:moveTo>
                  <a:lnTo>
                    <a:pt x="3" y="2"/>
                  </a:lnTo>
                  <a:lnTo>
                    <a:pt x="0" y="2"/>
                  </a:lnTo>
                  <a:lnTo>
                    <a:pt x="0" y="0"/>
                  </a:lnTo>
                  <a:lnTo>
                    <a:pt x="0" y="2"/>
                  </a:lnTo>
                  <a:lnTo>
                    <a:pt x="3" y="2"/>
                  </a:lnTo>
                  <a:lnTo>
                    <a:pt x="3" y="0"/>
                  </a:lnTo>
                  <a:lnTo>
                    <a:pt x="3" y="2"/>
                  </a:lnTo>
                  <a:lnTo>
                    <a:pt x="3" y="0"/>
                  </a:lnTo>
                  <a:close/>
                </a:path>
              </a:pathLst>
            </a:custGeom>
            <a:solidFill>
              <a:srgbClr val="E1E1E1"/>
            </a:solidFill>
            <a:ln w="3175">
              <a:solidFill>
                <a:srgbClr val="000000"/>
              </a:solidFill>
              <a:round/>
              <a:headEnd/>
              <a:tailEnd/>
            </a:ln>
          </p:spPr>
          <p:txBody>
            <a:bodyPr/>
            <a:lstStyle/>
            <a:p>
              <a:endParaRPr lang="en-US"/>
            </a:p>
          </p:txBody>
        </p:sp>
        <p:sp>
          <p:nvSpPr>
            <p:cNvPr id="42163" name="Freeform 5392"/>
            <p:cNvSpPr>
              <a:spLocks/>
            </p:cNvSpPr>
            <p:nvPr/>
          </p:nvSpPr>
          <p:spPr bwMode="auto">
            <a:xfrm>
              <a:off x="1388" y="2240"/>
              <a:ext cx="5" cy="2"/>
            </a:xfrm>
            <a:custGeom>
              <a:avLst/>
              <a:gdLst>
                <a:gd name="T0" fmla="*/ 47430 w 3"/>
                <a:gd name="T1" fmla="*/ 0 h 2"/>
                <a:gd name="T2" fmla="*/ 0 w 3"/>
                <a:gd name="T3" fmla="*/ 0 h 2"/>
                <a:gd name="T4" fmla="*/ 47430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42164" name="Rectangle 5393"/>
            <p:cNvSpPr>
              <a:spLocks noChangeArrowheads="1"/>
            </p:cNvSpPr>
            <p:nvPr/>
          </p:nvSpPr>
          <p:spPr bwMode="auto">
            <a:xfrm>
              <a:off x="1395" y="2240"/>
              <a:ext cx="0" cy="4"/>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eaLnBrk="1" hangingPunct="1">
                <a:spcBef>
                  <a:spcPct val="50000"/>
                </a:spcBef>
                <a:buFontTx/>
                <a:buNone/>
              </a:pPr>
              <a:endParaRPr lang="nl-NL" altLang="en-US" sz="2800"/>
            </a:p>
          </p:txBody>
        </p:sp>
        <p:sp>
          <p:nvSpPr>
            <p:cNvPr id="42165" name="Freeform 5394"/>
            <p:cNvSpPr>
              <a:spLocks/>
            </p:cNvSpPr>
            <p:nvPr/>
          </p:nvSpPr>
          <p:spPr bwMode="auto">
            <a:xfrm>
              <a:off x="1268" y="2208"/>
              <a:ext cx="61" cy="50"/>
            </a:xfrm>
            <a:custGeom>
              <a:avLst/>
              <a:gdLst>
                <a:gd name="T0" fmla="*/ 47 w 54"/>
                <a:gd name="T1" fmla="*/ 140 h 41"/>
                <a:gd name="T2" fmla="*/ 2 w 54"/>
                <a:gd name="T3" fmla="*/ 778 h 41"/>
                <a:gd name="T4" fmla="*/ 0 w 54"/>
                <a:gd name="T5" fmla="*/ 968 h 41"/>
                <a:gd name="T6" fmla="*/ 0 w 54"/>
                <a:gd name="T7" fmla="*/ 1449 h 41"/>
                <a:gd name="T8" fmla="*/ 68 w 54"/>
                <a:gd name="T9" fmla="*/ 1767 h 41"/>
                <a:gd name="T10" fmla="*/ 111 w 54"/>
                <a:gd name="T11" fmla="*/ 1330 h 41"/>
                <a:gd name="T12" fmla="*/ 210 w 54"/>
                <a:gd name="T13" fmla="*/ 1157 h 41"/>
                <a:gd name="T14" fmla="*/ 289 w 54"/>
                <a:gd name="T15" fmla="*/ 1246 h 41"/>
                <a:gd name="T16" fmla="*/ 477 w 54"/>
                <a:gd name="T17" fmla="*/ 1246 h 41"/>
                <a:gd name="T18" fmla="*/ 549 w 54"/>
                <a:gd name="T19" fmla="*/ 968 h 41"/>
                <a:gd name="T20" fmla="*/ 374 w 54"/>
                <a:gd name="T21" fmla="*/ 651 h 41"/>
                <a:gd name="T22" fmla="*/ 422 w 54"/>
                <a:gd name="T23" fmla="*/ 438 h 41"/>
                <a:gd name="T24" fmla="*/ 331 w 54"/>
                <a:gd name="T25" fmla="*/ 359 h 41"/>
                <a:gd name="T26" fmla="*/ 111 w 54"/>
                <a:gd name="T27" fmla="*/ 0 h 41"/>
                <a:gd name="T28" fmla="*/ 47 w 54"/>
                <a:gd name="T29" fmla="*/ 140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41"/>
                <a:gd name="T47" fmla="*/ 54 w 54"/>
                <a:gd name="T48" fmla="*/ 41 h 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41">
                  <a:moveTo>
                    <a:pt x="4" y="3"/>
                  </a:moveTo>
                  <a:lnTo>
                    <a:pt x="2" y="17"/>
                  </a:lnTo>
                  <a:lnTo>
                    <a:pt x="0" y="22"/>
                  </a:lnTo>
                  <a:lnTo>
                    <a:pt x="0" y="34"/>
                  </a:lnTo>
                  <a:lnTo>
                    <a:pt x="7" y="41"/>
                  </a:lnTo>
                  <a:lnTo>
                    <a:pt x="11" y="31"/>
                  </a:lnTo>
                  <a:lnTo>
                    <a:pt x="21" y="26"/>
                  </a:lnTo>
                  <a:lnTo>
                    <a:pt x="28" y="29"/>
                  </a:lnTo>
                  <a:lnTo>
                    <a:pt x="47" y="29"/>
                  </a:lnTo>
                  <a:lnTo>
                    <a:pt x="54" y="22"/>
                  </a:lnTo>
                  <a:lnTo>
                    <a:pt x="37" y="15"/>
                  </a:lnTo>
                  <a:lnTo>
                    <a:pt x="42" y="10"/>
                  </a:lnTo>
                  <a:lnTo>
                    <a:pt x="33" y="8"/>
                  </a:lnTo>
                  <a:lnTo>
                    <a:pt x="11" y="0"/>
                  </a:lnTo>
                  <a:lnTo>
                    <a:pt x="4" y="3"/>
                  </a:lnTo>
                  <a:close/>
                </a:path>
              </a:pathLst>
            </a:custGeom>
            <a:solidFill>
              <a:srgbClr val="E1E1E1"/>
            </a:solidFill>
            <a:ln w="3175">
              <a:solidFill>
                <a:srgbClr val="000000"/>
              </a:solidFill>
              <a:round/>
              <a:headEnd/>
              <a:tailEnd/>
            </a:ln>
          </p:spPr>
          <p:txBody>
            <a:bodyPr/>
            <a:lstStyle/>
            <a:p>
              <a:endParaRPr lang="en-US"/>
            </a:p>
          </p:txBody>
        </p:sp>
        <p:sp>
          <p:nvSpPr>
            <p:cNvPr id="42166" name="Freeform 5395"/>
            <p:cNvSpPr>
              <a:spLocks/>
            </p:cNvSpPr>
            <p:nvPr/>
          </p:nvSpPr>
          <p:spPr bwMode="auto">
            <a:xfrm>
              <a:off x="1221" y="2208"/>
              <a:ext cx="52" cy="43"/>
            </a:xfrm>
            <a:custGeom>
              <a:avLst/>
              <a:gdLst>
                <a:gd name="T0" fmla="*/ 690 w 45"/>
                <a:gd name="T1" fmla="*/ 267 h 34"/>
                <a:gd name="T2" fmla="*/ 676 w 45"/>
                <a:gd name="T3" fmla="*/ 1505 h 34"/>
                <a:gd name="T4" fmla="*/ 632 w 45"/>
                <a:gd name="T5" fmla="*/ 1903 h 34"/>
                <a:gd name="T6" fmla="*/ 632 w 45"/>
                <a:gd name="T7" fmla="*/ 2935 h 34"/>
                <a:gd name="T8" fmla="*/ 401 w 45"/>
                <a:gd name="T9" fmla="*/ 2653 h 34"/>
                <a:gd name="T10" fmla="*/ 159 w 45"/>
                <a:gd name="T11" fmla="*/ 2653 h 34"/>
                <a:gd name="T12" fmla="*/ 0 w 45"/>
                <a:gd name="T13" fmla="*/ 2290 h 34"/>
                <a:gd name="T14" fmla="*/ 103 w 45"/>
                <a:gd name="T15" fmla="*/ 1903 h 34"/>
                <a:gd name="T16" fmla="*/ 335 w 45"/>
                <a:gd name="T17" fmla="*/ 2056 h 34"/>
                <a:gd name="T18" fmla="*/ 515 w 45"/>
                <a:gd name="T19" fmla="*/ 2056 h 34"/>
                <a:gd name="T20" fmla="*/ 447 w 45"/>
                <a:gd name="T21" fmla="*/ 864 h 34"/>
                <a:gd name="T22" fmla="*/ 335 w 45"/>
                <a:gd name="T23" fmla="*/ 427 h 34"/>
                <a:gd name="T24" fmla="*/ 290 w 45"/>
                <a:gd name="T25" fmla="*/ 0 h 34"/>
                <a:gd name="T26" fmla="*/ 577 w 45"/>
                <a:gd name="T27" fmla="*/ 267 h 34"/>
                <a:gd name="T28" fmla="*/ 690 w 45"/>
                <a:gd name="T29" fmla="*/ 267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34"/>
                <a:gd name="T47" fmla="*/ 45 w 45"/>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34">
                  <a:moveTo>
                    <a:pt x="45" y="3"/>
                  </a:moveTo>
                  <a:lnTo>
                    <a:pt x="43" y="17"/>
                  </a:lnTo>
                  <a:lnTo>
                    <a:pt x="41" y="22"/>
                  </a:lnTo>
                  <a:lnTo>
                    <a:pt x="41" y="34"/>
                  </a:lnTo>
                  <a:lnTo>
                    <a:pt x="26" y="31"/>
                  </a:lnTo>
                  <a:lnTo>
                    <a:pt x="10" y="31"/>
                  </a:lnTo>
                  <a:lnTo>
                    <a:pt x="0" y="26"/>
                  </a:lnTo>
                  <a:lnTo>
                    <a:pt x="7" y="22"/>
                  </a:lnTo>
                  <a:lnTo>
                    <a:pt x="22" y="24"/>
                  </a:lnTo>
                  <a:lnTo>
                    <a:pt x="33" y="24"/>
                  </a:lnTo>
                  <a:lnTo>
                    <a:pt x="29" y="10"/>
                  </a:lnTo>
                  <a:lnTo>
                    <a:pt x="22" y="5"/>
                  </a:lnTo>
                  <a:lnTo>
                    <a:pt x="19" y="0"/>
                  </a:lnTo>
                  <a:lnTo>
                    <a:pt x="36" y="3"/>
                  </a:lnTo>
                  <a:lnTo>
                    <a:pt x="45" y="3"/>
                  </a:lnTo>
                  <a:close/>
                </a:path>
              </a:pathLst>
            </a:custGeom>
            <a:solidFill>
              <a:srgbClr val="E1E1E1"/>
            </a:solidFill>
            <a:ln w="3175">
              <a:solidFill>
                <a:srgbClr val="000000"/>
              </a:solidFill>
              <a:round/>
              <a:headEnd/>
              <a:tailEnd/>
            </a:ln>
          </p:spPr>
          <p:txBody>
            <a:bodyPr/>
            <a:lstStyle/>
            <a:p>
              <a:endParaRPr lang="en-US"/>
            </a:p>
          </p:txBody>
        </p:sp>
        <p:sp>
          <p:nvSpPr>
            <p:cNvPr id="42167" name="Freeform 5396"/>
            <p:cNvSpPr>
              <a:spLocks/>
            </p:cNvSpPr>
            <p:nvPr/>
          </p:nvSpPr>
          <p:spPr bwMode="auto">
            <a:xfrm>
              <a:off x="1268" y="2164"/>
              <a:ext cx="2" cy="3"/>
            </a:xfrm>
            <a:custGeom>
              <a:avLst/>
              <a:gdLst>
                <a:gd name="T0" fmla="*/ 2 w 2"/>
                <a:gd name="T1" fmla="*/ 5394 h 2"/>
                <a:gd name="T2" fmla="*/ 0 w 2"/>
                <a:gd name="T3" fmla="*/ 5394 h 2"/>
                <a:gd name="T4" fmla="*/ 0 w 2"/>
                <a:gd name="T5" fmla="*/ 0 h 2"/>
                <a:gd name="T6" fmla="*/ 2 w 2"/>
                <a:gd name="T7" fmla="*/ 5394 h 2"/>
                <a:gd name="T8" fmla="*/ 2 w 2"/>
                <a:gd name="T9" fmla="*/ 5394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2"/>
                  </a:moveTo>
                  <a:lnTo>
                    <a:pt x="0" y="2"/>
                  </a:lnTo>
                  <a:lnTo>
                    <a:pt x="0" y="0"/>
                  </a:lnTo>
                  <a:lnTo>
                    <a:pt x="2" y="2"/>
                  </a:lnTo>
                  <a:close/>
                </a:path>
              </a:pathLst>
            </a:custGeom>
            <a:solidFill>
              <a:srgbClr val="E1E1E1"/>
            </a:solidFill>
            <a:ln w="3175">
              <a:solidFill>
                <a:srgbClr val="000000"/>
              </a:solidFill>
              <a:round/>
              <a:headEnd/>
              <a:tailEnd/>
            </a:ln>
          </p:spPr>
          <p:txBody>
            <a:bodyPr/>
            <a:lstStyle/>
            <a:p>
              <a:endParaRPr lang="en-US"/>
            </a:p>
          </p:txBody>
        </p:sp>
        <p:sp>
          <p:nvSpPr>
            <p:cNvPr id="42168" name="Freeform 5397"/>
            <p:cNvSpPr>
              <a:spLocks/>
            </p:cNvSpPr>
            <p:nvPr/>
          </p:nvSpPr>
          <p:spPr bwMode="auto">
            <a:xfrm>
              <a:off x="1276" y="2164"/>
              <a:ext cx="5" cy="3"/>
            </a:xfrm>
            <a:custGeom>
              <a:avLst/>
              <a:gdLst>
                <a:gd name="T0" fmla="*/ 291 w 4"/>
                <a:gd name="T1" fmla="*/ 5394 h 2"/>
                <a:gd name="T2" fmla="*/ 0 w 4"/>
                <a:gd name="T3" fmla="*/ 0 h 2"/>
                <a:gd name="T4" fmla="*/ 186 w 4"/>
                <a:gd name="T5" fmla="*/ 5394 h 2"/>
                <a:gd name="T6" fmla="*/ 291 w 4"/>
                <a:gd name="T7" fmla="*/ 5394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2"/>
                  </a:moveTo>
                  <a:lnTo>
                    <a:pt x="0" y="0"/>
                  </a:lnTo>
                  <a:lnTo>
                    <a:pt x="2" y="2"/>
                  </a:lnTo>
                  <a:lnTo>
                    <a:pt x="4" y="2"/>
                  </a:lnTo>
                  <a:close/>
                </a:path>
              </a:pathLst>
            </a:custGeom>
            <a:solidFill>
              <a:srgbClr val="E1E1E1"/>
            </a:solidFill>
            <a:ln w="3175">
              <a:solidFill>
                <a:srgbClr val="000000"/>
              </a:solidFill>
              <a:round/>
              <a:headEnd/>
              <a:tailEnd/>
            </a:ln>
          </p:spPr>
          <p:txBody>
            <a:bodyPr/>
            <a:lstStyle/>
            <a:p>
              <a:endParaRPr lang="en-US"/>
            </a:p>
          </p:txBody>
        </p:sp>
        <p:sp>
          <p:nvSpPr>
            <p:cNvPr id="42169" name="Freeform 5398"/>
            <p:cNvSpPr>
              <a:spLocks/>
            </p:cNvSpPr>
            <p:nvPr/>
          </p:nvSpPr>
          <p:spPr bwMode="auto">
            <a:xfrm>
              <a:off x="1448" y="2338"/>
              <a:ext cx="4" cy="5"/>
            </a:xfrm>
            <a:custGeom>
              <a:avLst/>
              <a:gdLst>
                <a:gd name="T0" fmla="*/ 2 w 5"/>
                <a:gd name="T1" fmla="*/ 291 h 4"/>
                <a:gd name="T2" fmla="*/ 0 w 5"/>
                <a:gd name="T3" fmla="*/ 186 h 4"/>
                <a:gd name="T4" fmla="*/ 2 w 5"/>
                <a:gd name="T5" fmla="*/ 0 h 4"/>
                <a:gd name="T6" fmla="*/ 2 w 5"/>
                <a:gd name="T7" fmla="*/ 291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3" y="4"/>
                  </a:moveTo>
                  <a:lnTo>
                    <a:pt x="0" y="2"/>
                  </a:lnTo>
                  <a:lnTo>
                    <a:pt x="5" y="0"/>
                  </a:lnTo>
                  <a:lnTo>
                    <a:pt x="3" y="4"/>
                  </a:lnTo>
                  <a:close/>
                </a:path>
              </a:pathLst>
            </a:custGeom>
            <a:solidFill>
              <a:srgbClr val="E1E1E1"/>
            </a:solidFill>
            <a:ln w="3175">
              <a:solidFill>
                <a:srgbClr val="000000"/>
              </a:solidFill>
              <a:round/>
              <a:headEnd/>
              <a:tailEnd/>
            </a:ln>
          </p:spPr>
          <p:txBody>
            <a:bodyPr/>
            <a:lstStyle/>
            <a:p>
              <a:endParaRPr lang="en-US"/>
            </a:p>
          </p:txBody>
        </p:sp>
        <p:sp>
          <p:nvSpPr>
            <p:cNvPr id="42170" name="Freeform 5399"/>
            <p:cNvSpPr>
              <a:spLocks/>
            </p:cNvSpPr>
            <p:nvPr/>
          </p:nvSpPr>
          <p:spPr bwMode="auto">
            <a:xfrm>
              <a:off x="1009" y="2403"/>
              <a:ext cx="57" cy="67"/>
            </a:xfrm>
            <a:custGeom>
              <a:avLst/>
              <a:gdLst>
                <a:gd name="T0" fmla="*/ 66 w 52"/>
                <a:gd name="T1" fmla="*/ 1696 h 54"/>
                <a:gd name="T2" fmla="*/ 0 w 52"/>
                <a:gd name="T3" fmla="*/ 833 h 54"/>
                <a:gd name="T4" fmla="*/ 2 w 52"/>
                <a:gd name="T5" fmla="*/ 436 h 54"/>
                <a:gd name="T6" fmla="*/ 2 w 52"/>
                <a:gd name="T7" fmla="*/ 228 h 54"/>
                <a:gd name="T8" fmla="*/ 4 w 52"/>
                <a:gd name="T9" fmla="*/ 0 h 54"/>
                <a:gd name="T10" fmla="*/ 150 w 52"/>
                <a:gd name="T11" fmla="*/ 228 h 54"/>
                <a:gd name="T12" fmla="*/ 197 w 52"/>
                <a:gd name="T13" fmla="*/ 228 h 54"/>
                <a:gd name="T14" fmla="*/ 259 w 52"/>
                <a:gd name="T15" fmla="*/ 953 h 54"/>
                <a:gd name="T16" fmla="*/ 299 w 52"/>
                <a:gd name="T17" fmla="*/ 1696 h 54"/>
                <a:gd name="T18" fmla="*/ 259 w 52"/>
                <a:gd name="T19" fmla="*/ 1799 h 54"/>
                <a:gd name="T20" fmla="*/ 259 w 52"/>
                <a:gd name="T21" fmla="*/ 2550 h 54"/>
                <a:gd name="T22" fmla="*/ 259 w 52"/>
                <a:gd name="T23" fmla="*/ 3251 h 54"/>
                <a:gd name="T24" fmla="*/ 216 w 52"/>
                <a:gd name="T25" fmla="*/ 2550 h 54"/>
                <a:gd name="T26" fmla="*/ 216 w 52"/>
                <a:gd name="T27" fmla="*/ 2802 h 54"/>
                <a:gd name="T28" fmla="*/ 189 w 52"/>
                <a:gd name="T29" fmla="*/ 2550 h 54"/>
                <a:gd name="T30" fmla="*/ 179 w 52"/>
                <a:gd name="T31" fmla="*/ 1989 h 54"/>
                <a:gd name="T32" fmla="*/ 109 w 52"/>
                <a:gd name="T33" fmla="*/ 1427 h 54"/>
                <a:gd name="T34" fmla="*/ 50 w 52"/>
                <a:gd name="T35" fmla="*/ 953 h 54"/>
                <a:gd name="T36" fmla="*/ 79 w 52"/>
                <a:gd name="T37" fmla="*/ 1427 h 54"/>
                <a:gd name="T38" fmla="*/ 66 w 52"/>
                <a:gd name="T39" fmla="*/ 1696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54"/>
                <a:gd name="T62" fmla="*/ 52 w 52"/>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54">
                  <a:moveTo>
                    <a:pt x="12" y="28"/>
                  </a:moveTo>
                  <a:lnTo>
                    <a:pt x="0" y="14"/>
                  </a:lnTo>
                  <a:lnTo>
                    <a:pt x="2" y="7"/>
                  </a:lnTo>
                  <a:lnTo>
                    <a:pt x="2" y="4"/>
                  </a:lnTo>
                  <a:lnTo>
                    <a:pt x="4" y="0"/>
                  </a:lnTo>
                  <a:lnTo>
                    <a:pt x="26" y="4"/>
                  </a:lnTo>
                  <a:lnTo>
                    <a:pt x="35" y="4"/>
                  </a:lnTo>
                  <a:lnTo>
                    <a:pt x="45" y="16"/>
                  </a:lnTo>
                  <a:lnTo>
                    <a:pt x="52" y="28"/>
                  </a:lnTo>
                  <a:lnTo>
                    <a:pt x="45" y="30"/>
                  </a:lnTo>
                  <a:lnTo>
                    <a:pt x="45" y="42"/>
                  </a:lnTo>
                  <a:lnTo>
                    <a:pt x="45" y="54"/>
                  </a:lnTo>
                  <a:lnTo>
                    <a:pt x="38" y="42"/>
                  </a:lnTo>
                  <a:lnTo>
                    <a:pt x="38" y="47"/>
                  </a:lnTo>
                  <a:lnTo>
                    <a:pt x="33" y="42"/>
                  </a:lnTo>
                  <a:lnTo>
                    <a:pt x="31" y="33"/>
                  </a:lnTo>
                  <a:lnTo>
                    <a:pt x="19" y="23"/>
                  </a:lnTo>
                  <a:lnTo>
                    <a:pt x="9" y="16"/>
                  </a:lnTo>
                  <a:lnTo>
                    <a:pt x="14" y="23"/>
                  </a:lnTo>
                  <a:lnTo>
                    <a:pt x="12" y="28"/>
                  </a:lnTo>
                  <a:close/>
                </a:path>
              </a:pathLst>
            </a:custGeom>
            <a:solidFill>
              <a:srgbClr val="E1E1E1"/>
            </a:solidFill>
            <a:ln w="3175">
              <a:solidFill>
                <a:srgbClr val="000000"/>
              </a:solidFill>
              <a:round/>
              <a:headEnd/>
              <a:tailEnd/>
            </a:ln>
          </p:spPr>
          <p:txBody>
            <a:bodyPr/>
            <a:lstStyle/>
            <a:p>
              <a:endParaRPr lang="en-US"/>
            </a:p>
          </p:txBody>
        </p:sp>
        <p:sp>
          <p:nvSpPr>
            <p:cNvPr id="42171" name="Freeform 5400"/>
            <p:cNvSpPr>
              <a:spLocks/>
            </p:cNvSpPr>
            <p:nvPr/>
          </p:nvSpPr>
          <p:spPr bwMode="auto">
            <a:xfrm>
              <a:off x="1288" y="2370"/>
              <a:ext cx="6" cy="2"/>
            </a:xfrm>
            <a:custGeom>
              <a:avLst/>
              <a:gdLst>
                <a:gd name="T0" fmla="*/ 0 w 5"/>
                <a:gd name="T1" fmla="*/ 0 h 2"/>
                <a:gd name="T2" fmla="*/ 149 w 5"/>
                <a:gd name="T3" fmla="*/ 2 h 2"/>
                <a:gd name="T4" fmla="*/ 0 w 5"/>
                <a:gd name="T5" fmla="*/ 0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5" y="2"/>
                  </a:lnTo>
                  <a:lnTo>
                    <a:pt x="0" y="0"/>
                  </a:lnTo>
                  <a:close/>
                </a:path>
              </a:pathLst>
            </a:custGeom>
            <a:solidFill>
              <a:srgbClr val="E1E1E1"/>
            </a:solidFill>
            <a:ln w="3175">
              <a:solidFill>
                <a:srgbClr val="000000"/>
              </a:solidFill>
              <a:round/>
              <a:headEnd/>
              <a:tailEnd/>
            </a:ln>
          </p:spPr>
          <p:txBody>
            <a:bodyPr/>
            <a:lstStyle/>
            <a:p>
              <a:endParaRPr lang="en-US"/>
            </a:p>
          </p:txBody>
        </p:sp>
        <p:sp>
          <p:nvSpPr>
            <p:cNvPr id="42172" name="Freeform 5401"/>
            <p:cNvSpPr>
              <a:spLocks/>
            </p:cNvSpPr>
            <p:nvPr/>
          </p:nvSpPr>
          <p:spPr bwMode="auto">
            <a:xfrm>
              <a:off x="1475" y="2352"/>
              <a:ext cx="1" cy="6"/>
            </a:xfrm>
            <a:custGeom>
              <a:avLst/>
              <a:gdLst>
                <a:gd name="T0" fmla="*/ 1 w 2"/>
                <a:gd name="T1" fmla="*/ 149 h 5"/>
                <a:gd name="T2" fmla="*/ 0 w 2"/>
                <a:gd name="T3" fmla="*/ 149 h 5"/>
                <a:gd name="T4" fmla="*/ 0 w 2"/>
                <a:gd name="T5" fmla="*/ 0 h 5"/>
                <a:gd name="T6" fmla="*/ 1 w 2"/>
                <a:gd name="T7" fmla="*/ 149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5"/>
                  </a:lnTo>
                  <a:lnTo>
                    <a:pt x="0" y="0"/>
                  </a:lnTo>
                  <a:lnTo>
                    <a:pt x="2" y="5"/>
                  </a:lnTo>
                  <a:close/>
                </a:path>
              </a:pathLst>
            </a:custGeom>
            <a:solidFill>
              <a:srgbClr val="E1E1E1"/>
            </a:solidFill>
            <a:ln w="3175">
              <a:solidFill>
                <a:srgbClr val="000000"/>
              </a:solidFill>
              <a:round/>
              <a:headEnd/>
              <a:tailEnd/>
            </a:ln>
          </p:spPr>
          <p:txBody>
            <a:bodyPr/>
            <a:lstStyle/>
            <a:p>
              <a:endParaRPr lang="en-US"/>
            </a:p>
          </p:txBody>
        </p:sp>
        <p:sp>
          <p:nvSpPr>
            <p:cNvPr id="42173" name="Freeform 5402"/>
            <p:cNvSpPr>
              <a:spLocks/>
            </p:cNvSpPr>
            <p:nvPr/>
          </p:nvSpPr>
          <p:spPr bwMode="auto">
            <a:xfrm>
              <a:off x="1443" y="2305"/>
              <a:ext cx="5" cy="5"/>
            </a:xfrm>
            <a:custGeom>
              <a:avLst/>
              <a:gdLst>
                <a:gd name="T0" fmla="*/ 291 w 4"/>
                <a:gd name="T1" fmla="*/ 3 h 5"/>
                <a:gd name="T2" fmla="*/ 186 w 4"/>
                <a:gd name="T3" fmla="*/ 5 h 5"/>
                <a:gd name="T4" fmla="*/ 0 w 4"/>
                <a:gd name="T5" fmla="*/ 0 h 5"/>
                <a:gd name="T6" fmla="*/ 291 w 4"/>
                <a:gd name="T7" fmla="*/ 0 h 5"/>
                <a:gd name="T8" fmla="*/ 291 w 4"/>
                <a:gd name="T9" fmla="*/ 3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4" y="3"/>
                  </a:moveTo>
                  <a:lnTo>
                    <a:pt x="2" y="5"/>
                  </a:lnTo>
                  <a:lnTo>
                    <a:pt x="0" y="0"/>
                  </a:lnTo>
                  <a:lnTo>
                    <a:pt x="4" y="0"/>
                  </a:lnTo>
                  <a:lnTo>
                    <a:pt x="4" y="3"/>
                  </a:lnTo>
                  <a:close/>
                </a:path>
              </a:pathLst>
            </a:custGeom>
            <a:solidFill>
              <a:srgbClr val="E1E1E1"/>
            </a:solidFill>
            <a:ln w="3175">
              <a:solidFill>
                <a:srgbClr val="000000"/>
              </a:solidFill>
              <a:round/>
              <a:headEnd/>
              <a:tailEnd/>
            </a:ln>
          </p:spPr>
          <p:txBody>
            <a:bodyPr/>
            <a:lstStyle/>
            <a:p>
              <a:endParaRPr lang="en-US"/>
            </a:p>
          </p:txBody>
        </p:sp>
        <p:sp>
          <p:nvSpPr>
            <p:cNvPr id="42174" name="Freeform 5403"/>
            <p:cNvSpPr>
              <a:spLocks/>
            </p:cNvSpPr>
            <p:nvPr/>
          </p:nvSpPr>
          <p:spPr bwMode="auto">
            <a:xfrm>
              <a:off x="940" y="2328"/>
              <a:ext cx="40" cy="30"/>
            </a:xfrm>
            <a:custGeom>
              <a:avLst/>
              <a:gdLst>
                <a:gd name="T0" fmla="*/ 259 w 36"/>
                <a:gd name="T1" fmla="*/ 1376 h 24"/>
                <a:gd name="T2" fmla="*/ 249 w 36"/>
                <a:gd name="T3" fmla="*/ 1720 h 24"/>
                <a:gd name="T4" fmla="*/ 182 w 36"/>
                <a:gd name="T5" fmla="*/ 1575 h 24"/>
                <a:gd name="T6" fmla="*/ 87 w 36"/>
                <a:gd name="T7" fmla="*/ 1163 h 24"/>
                <a:gd name="T8" fmla="*/ 0 w 36"/>
                <a:gd name="T9" fmla="*/ 881 h 24"/>
                <a:gd name="T10" fmla="*/ 108 w 36"/>
                <a:gd name="T11" fmla="*/ 0 h 24"/>
                <a:gd name="T12" fmla="*/ 182 w 36"/>
                <a:gd name="T13" fmla="*/ 569 h 24"/>
                <a:gd name="T14" fmla="*/ 259 w 36"/>
                <a:gd name="T15" fmla="*/ 711 h 24"/>
                <a:gd name="T16" fmla="*/ 259 w 36"/>
                <a:gd name="T17" fmla="*/ 1376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24"/>
                <a:gd name="T29" fmla="*/ 36 w 36"/>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24">
                  <a:moveTo>
                    <a:pt x="36" y="19"/>
                  </a:moveTo>
                  <a:lnTo>
                    <a:pt x="33" y="24"/>
                  </a:lnTo>
                  <a:lnTo>
                    <a:pt x="24" y="22"/>
                  </a:lnTo>
                  <a:lnTo>
                    <a:pt x="12" y="17"/>
                  </a:lnTo>
                  <a:lnTo>
                    <a:pt x="0" y="12"/>
                  </a:lnTo>
                  <a:lnTo>
                    <a:pt x="14" y="0"/>
                  </a:lnTo>
                  <a:lnTo>
                    <a:pt x="24" y="8"/>
                  </a:lnTo>
                  <a:lnTo>
                    <a:pt x="36" y="10"/>
                  </a:lnTo>
                  <a:lnTo>
                    <a:pt x="36" y="19"/>
                  </a:lnTo>
                  <a:close/>
                </a:path>
              </a:pathLst>
            </a:custGeom>
            <a:solidFill>
              <a:srgbClr val="E1E1E1"/>
            </a:solidFill>
            <a:ln w="3175">
              <a:solidFill>
                <a:srgbClr val="000000"/>
              </a:solidFill>
              <a:round/>
              <a:headEnd/>
              <a:tailEnd/>
            </a:ln>
          </p:spPr>
          <p:txBody>
            <a:bodyPr/>
            <a:lstStyle/>
            <a:p>
              <a:endParaRPr lang="en-US"/>
            </a:p>
          </p:txBody>
        </p:sp>
        <p:sp>
          <p:nvSpPr>
            <p:cNvPr id="42175" name="Freeform 5404"/>
            <p:cNvSpPr>
              <a:spLocks/>
            </p:cNvSpPr>
            <p:nvPr/>
          </p:nvSpPr>
          <p:spPr bwMode="auto">
            <a:xfrm>
              <a:off x="1435" y="2379"/>
              <a:ext cx="1" cy="2"/>
            </a:xfrm>
            <a:custGeom>
              <a:avLst/>
              <a:gdLst>
                <a:gd name="T0" fmla="*/ 1 w 2"/>
                <a:gd name="T1" fmla="*/ 2 h 2"/>
                <a:gd name="T2" fmla="*/ 1 w 2"/>
                <a:gd name="T3" fmla="*/ 0 h 2"/>
                <a:gd name="T4" fmla="*/ 1 w 2"/>
                <a:gd name="T5" fmla="*/ 0 h 2"/>
                <a:gd name="T6" fmla="*/ 0 w 2"/>
                <a:gd name="T7" fmla="*/ 0 h 2"/>
                <a:gd name="T8" fmla="*/ 0 w 2"/>
                <a:gd name="T9" fmla="*/ 0 h 2"/>
                <a:gd name="T10" fmla="*/ 0 w 2"/>
                <a:gd name="T11" fmla="*/ 2 h 2"/>
                <a:gd name="T12" fmla="*/ 0 w 2"/>
                <a:gd name="T13" fmla="*/ 2 h 2"/>
                <a:gd name="T14" fmla="*/ 0 w 2"/>
                <a:gd name="T15" fmla="*/ 2 h 2"/>
                <a:gd name="T16" fmla="*/ 0 w 2"/>
                <a:gd name="T17" fmla="*/ 2 h 2"/>
                <a:gd name="T18" fmla="*/ 1 w 2"/>
                <a:gd name="T19" fmla="*/ 2 h 2"/>
                <a:gd name="T20" fmla="*/ 1 w 2"/>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2"/>
                <a:gd name="T35" fmla="*/ 2 w 2"/>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2">
                  <a:moveTo>
                    <a:pt x="2" y="2"/>
                  </a:moveTo>
                  <a:lnTo>
                    <a:pt x="2" y="0"/>
                  </a:lnTo>
                  <a:lnTo>
                    <a:pt x="0" y="0"/>
                  </a:lnTo>
                  <a:lnTo>
                    <a:pt x="0" y="2"/>
                  </a:lnTo>
                  <a:lnTo>
                    <a:pt x="2" y="2"/>
                  </a:lnTo>
                  <a:close/>
                </a:path>
              </a:pathLst>
            </a:custGeom>
            <a:solidFill>
              <a:srgbClr val="E1E1E1"/>
            </a:solidFill>
            <a:ln w="3175">
              <a:solidFill>
                <a:srgbClr val="000000"/>
              </a:solidFill>
              <a:round/>
              <a:headEnd/>
              <a:tailEnd/>
            </a:ln>
          </p:spPr>
          <p:txBody>
            <a:bodyPr/>
            <a:lstStyle/>
            <a:p>
              <a:endParaRPr lang="en-US"/>
            </a:p>
          </p:txBody>
        </p:sp>
        <p:sp>
          <p:nvSpPr>
            <p:cNvPr id="42176" name="Freeform 5405"/>
            <p:cNvSpPr>
              <a:spLocks/>
            </p:cNvSpPr>
            <p:nvPr/>
          </p:nvSpPr>
          <p:spPr bwMode="auto">
            <a:xfrm>
              <a:off x="1436" y="2375"/>
              <a:ext cx="3" cy="4"/>
            </a:xfrm>
            <a:custGeom>
              <a:avLst/>
              <a:gdLst>
                <a:gd name="T0" fmla="*/ 5394 w 2"/>
                <a:gd name="T1" fmla="*/ 0 h 3"/>
                <a:gd name="T2" fmla="*/ 5394 w 2"/>
                <a:gd name="T3" fmla="*/ 655 h 3"/>
                <a:gd name="T4" fmla="*/ 0 w 2"/>
                <a:gd name="T5" fmla="*/ 0 h 3"/>
                <a:gd name="T6" fmla="*/ 5394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2" y="3"/>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42177" name="Freeform 5406"/>
            <p:cNvSpPr>
              <a:spLocks/>
            </p:cNvSpPr>
            <p:nvPr/>
          </p:nvSpPr>
          <p:spPr bwMode="auto">
            <a:xfrm>
              <a:off x="955" y="2296"/>
              <a:ext cx="109" cy="65"/>
            </a:xfrm>
            <a:custGeom>
              <a:avLst/>
              <a:gdLst>
                <a:gd name="T0" fmla="*/ 469 w 97"/>
                <a:gd name="T1" fmla="*/ 2523 h 52"/>
                <a:gd name="T2" fmla="*/ 415 w 97"/>
                <a:gd name="T3" fmla="*/ 2688 h 52"/>
                <a:gd name="T4" fmla="*/ 354 w 97"/>
                <a:gd name="T5" fmla="*/ 3030 h 52"/>
                <a:gd name="T6" fmla="*/ 315 w 97"/>
                <a:gd name="T7" fmla="*/ 3616 h 52"/>
                <a:gd name="T8" fmla="*/ 287 w 97"/>
                <a:gd name="T9" fmla="*/ 3616 h 52"/>
                <a:gd name="T10" fmla="*/ 272 w 97"/>
                <a:gd name="T11" fmla="*/ 3154 h 52"/>
                <a:gd name="T12" fmla="*/ 202 w 97"/>
                <a:gd name="T13" fmla="*/ 3154 h 52"/>
                <a:gd name="T14" fmla="*/ 202 w 97"/>
                <a:gd name="T15" fmla="*/ 2523 h 52"/>
                <a:gd name="T16" fmla="*/ 88 w 97"/>
                <a:gd name="T17" fmla="*/ 2424 h 52"/>
                <a:gd name="T18" fmla="*/ 0 w 97"/>
                <a:gd name="T19" fmla="*/ 1818 h 52"/>
                <a:gd name="T20" fmla="*/ 88 w 97"/>
                <a:gd name="T21" fmla="*/ 881 h 52"/>
                <a:gd name="T22" fmla="*/ 176 w 97"/>
                <a:gd name="T23" fmla="*/ 233 h 52"/>
                <a:gd name="T24" fmla="*/ 202 w 97"/>
                <a:gd name="T25" fmla="*/ 233 h 52"/>
                <a:gd name="T26" fmla="*/ 354 w 97"/>
                <a:gd name="T27" fmla="*/ 233 h 52"/>
                <a:gd name="T28" fmla="*/ 469 w 97"/>
                <a:gd name="T29" fmla="*/ 0 h 52"/>
                <a:gd name="T30" fmla="*/ 589 w 97"/>
                <a:gd name="T31" fmla="*/ 0 h 52"/>
                <a:gd name="T32" fmla="*/ 732 w 97"/>
                <a:gd name="T33" fmla="*/ 233 h 52"/>
                <a:gd name="T34" fmla="*/ 800 w 97"/>
                <a:gd name="T35" fmla="*/ 529 h 52"/>
                <a:gd name="T36" fmla="*/ 784 w 97"/>
                <a:gd name="T37" fmla="*/ 529 h 52"/>
                <a:gd name="T38" fmla="*/ 784 w 97"/>
                <a:gd name="T39" fmla="*/ 711 h 52"/>
                <a:gd name="T40" fmla="*/ 825 w 97"/>
                <a:gd name="T41" fmla="*/ 711 h 52"/>
                <a:gd name="T42" fmla="*/ 881 w 97"/>
                <a:gd name="T43" fmla="*/ 1163 h 52"/>
                <a:gd name="T44" fmla="*/ 784 w 97"/>
                <a:gd name="T45" fmla="*/ 1376 h 52"/>
                <a:gd name="T46" fmla="*/ 653 w 97"/>
                <a:gd name="T47" fmla="*/ 1575 h 52"/>
                <a:gd name="T48" fmla="*/ 469 w 97"/>
                <a:gd name="T49" fmla="*/ 2523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7"/>
                <a:gd name="T76" fmla="*/ 0 h 52"/>
                <a:gd name="T77" fmla="*/ 97 w 97"/>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7" h="52">
                  <a:moveTo>
                    <a:pt x="52" y="36"/>
                  </a:moveTo>
                  <a:lnTo>
                    <a:pt x="45" y="38"/>
                  </a:lnTo>
                  <a:lnTo>
                    <a:pt x="38" y="43"/>
                  </a:lnTo>
                  <a:lnTo>
                    <a:pt x="34" y="52"/>
                  </a:lnTo>
                  <a:lnTo>
                    <a:pt x="31" y="52"/>
                  </a:lnTo>
                  <a:lnTo>
                    <a:pt x="29" y="45"/>
                  </a:lnTo>
                  <a:lnTo>
                    <a:pt x="22" y="45"/>
                  </a:lnTo>
                  <a:lnTo>
                    <a:pt x="22" y="36"/>
                  </a:lnTo>
                  <a:lnTo>
                    <a:pt x="10" y="34"/>
                  </a:lnTo>
                  <a:lnTo>
                    <a:pt x="0" y="26"/>
                  </a:lnTo>
                  <a:lnTo>
                    <a:pt x="10" y="12"/>
                  </a:lnTo>
                  <a:lnTo>
                    <a:pt x="19" y="3"/>
                  </a:lnTo>
                  <a:lnTo>
                    <a:pt x="22" y="3"/>
                  </a:lnTo>
                  <a:lnTo>
                    <a:pt x="38" y="3"/>
                  </a:lnTo>
                  <a:lnTo>
                    <a:pt x="52" y="0"/>
                  </a:lnTo>
                  <a:lnTo>
                    <a:pt x="64" y="0"/>
                  </a:lnTo>
                  <a:lnTo>
                    <a:pt x="79" y="3"/>
                  </a:lnTo>
                  <a:lnTo>
                    <a:pt x="88" y="7"/>
                  </a:lnTo>
                  <a:lnTo>
                    <a:pt x="86" y="7"/>
                  </a:lnTo>
                  <a:lnTo>
                    <a:pt x="86" y="10"/>
                  </a:lnTo>
                  <a:lnTo>
                    <a:pt x="90" y="10"/>
                  </a:lnTo>
                  <a:lnTo>
                    <a:pt x="97" y="17"/>
                  </a:lnTo>
                  <a:lnTo>
                    <a:pt x="86" y="19"/>
                  </a:lnTo>
                  <a:lnTo>
                    <a:pt x="71" y="22"/>
                  </a:lnTo>
                  <a:lnTo>
                    <a:pt x="52" y="36"/>
                  </a:lnTo>
                  <a:close/>
                </a:path>
              </a:pathLst>
            </a:custGeom>
            <a:solidFill>
              <a:srgbClr val="E1E1E1"/>
            </a:solidFill>
            <a:ln w="3175">
              <a:solidFill>
                <a:srgbClr val="000000"/>
              </a:solidFill>
              <a:round/>
              <a:headEnd/>
              <a:tailEnd/>
            </a:ln>
          </p:spPr>
          <p:txBody>
            <a:bodyPr/>
            <a:lstStyle/>
            <a:p>
              <a:endParaRPr lang="en-US"/>
            </a:p>
          </p:txBody>
        </p:sp>
        <p:sp>
          <p:nvSpPr>
            <p:cNvPr id="42178" name="Freeform 5407"/>
            <p:cNvSpPr>
              <a:spLocks/>
            </p:cNvSpPr>
            <p:nvPr/>
          </p:nvSpPr>
          <p:spPr bwMode="auto">
            <a:xfrm>
              <a:off x="1448" y="2319"/>
              <a:ext cx="4" cy="9"/>
            </a:xfrm>
            <a:custGeom>
              <a:avLst/>
              <a:gdLst>
                <a:gd name="T0" fmla="*/ 2 w 5"/>
                <a:gd name="T1" fmla="*/ 811 h 7"/>
                <a:gd name="T2" fmla="*/ 0 w 5"/>
                <a:gd name="T3" fmla="*/ 0 h 7"/>
                <a:gd name="T4" fmla="*/ 2 w 5"/>
                <a:gd name="T5" fmla="*/ 811 h 7"/>
                <a:gd name="T6" fmla="*/ 0 60000 65536"/>
                <a:gd name="T7" fmla="*/ 0 60000 65536"/>
                <a:gd name="T8" fmla="*/ 0 60000 65536"/>
                <a:gd name="T9" fmla="*/ 0 w 5"/>
                <a:gd name="T10" fmla="*/ 0 h 7"/>
                <a:gd name="T11" fmla="*/ 5 w 5"/>
                <a:gd name="T12" fmla="*/ 7 h 7"/>
              </a:gdLst>
              <a:ahLst/>
              <a:cxnLst>
                <a:cxn ang="T6">
                  <a:pos x="T0" y="T1"/>
                </a:cxn>
                <a:cxn ang="T7">
                  <a:pos x="T2" y="T3"/>
                </a:cxn>
                <a:cxn ang="T8">
                  <a:pos x="T4" y="T5"/>
                </a:cxn>
              </a:cxnLst>
              <a:rect l="T9" t="T10" r="T11" b="T12"/>
              <a:pathLst>
                <a:path w="5" h="7">
                  <a:moveTo>
                    <a:pt x="5" y="7"/>
                  </a:moveTo>
                  <a:lnTo>
                    <a:pt x="0" y="0"/>
                  </a:lnTo>
                  <a:lnTo>
                    <a:pt x="5" y="7"/>
                  </a:lnTo>
                  <a:close/>
                </a:path>
              </a:pathLst>
            </a:custGeom>
            <a:solidFill>
              <a:srgbClr val="E1E1E1"/>
            </a:solidFill>
            <a:ln w="3175">
              <a:solidFill>
                <a:srgbClr val="000000"/>
              </a:solidFill>
              <a:round/>
              <a:headEnd/>
              <a:tailEnd/>
            </a:ln>
          </p:spPr>
          <p:txBody>
            <a:bodyPr/>
            <a:lstStyle/>
            <a:p>
              <a:endParaRPr lang="en-US"/>
            </a:p>
          </p:txBody>
        </p:sp>
        <p:sp>
          <p:nvSpPr>
            <p:cNvPr id="42179" name="Freeform 5408"/>
            <p:cNvSpPr>
              <a:spLocks/>
            </p:cNvSpPr>
            <p:nvPr/>
          </p:nvSpPr>
          <p:spPr bwMode="auto">
            <a:xfrm>
              <a:off x="982" y="2317"/>
              <a:ext cx="82" cy="91"/>
            </a:xfrm>
            <a:custGeom>
              <a:avLst/>
              <a:gdLst>
                <a:gd name="T0" fmla="*/ 255 w 73"/>
                <a:gd name="T1" fmla="*/ 1248 h 73"/>
                <a:gd name="T2" fmla="*/ 198 w 73"/>
                <a:gd name="T3" fmla="*/ 1359 h 73"/>
                <a:gd name="T4" fmla="*/ 126 w 73"/>
                <a:gd name="T5" fmla="*/ 1694 h 73"/>
                <a:gd name="T6" fmla="*/ 88 w 73"/>
                <a:gd name="T7" fmla="*/ 2340 h 73"/>
                <a:gd name="T8" fmla="*/ 61 w 73"/>
                <a:gd name="T9" fmla="*/ 2340 h 73"/>
                <a:gd name="T10" fmla="*/ 0 w 73"/>
                <a:gd name="T11" fmla="*/ 2507 h 73"/>
                <a:gd name="T12" fmla="*/ 126 w 73"/>
                <a:gd name="T13" fmla="*/ 3428 h 73"/>
                <a:gd name="T14" fmla="*/ 255 w 73"/>
                <a:gd name="T15" fmla="*/ 4533 h 73"/>
                <a:gd name="T16" fmla="*/ 459 w 73"/>
                <a:gd name="T17" fmla="*/ 4783 h 73"/>
                <a:gd name="T18" fmla="*/ 528 w 73"/>
                <a:gd name="T19" fmla="*/ 4783 h 73"/>
                <a:gd name="T20" fmla="*/ 528 w 73"/>
                <a:gd name="T21" fmla="*/ 4002 h 73"/>
                <a:gd name="T22" fmla="*/ 575 w 73"/>
                <a:gd name="T23" fmla="*/ 3428 h 73"/>
                <a:gd name="T24" fmla="*/ 584 w 73"/>
                <a:gd name="T25" fmla="*/ 2633 h 73"/>
                <a:gd name="T26" fmla="*/ 593 w 73"/>
                <a:gd name="T27" fmla="*/ 2947 h 73"/>
                <a:gd name="T28" fmla="*/ 593 w 73"/>
                <a:gd name="T29" fmla="*/ 2066 h 73"/>
                <a:gd name="T30" fmla="*/ 634 w 73"/>
                <a:gd name="T31" fmla="*/ 1090 h 73"/>
                <a:gd name="T32" fmla="*/ 634 w 73"/>
                <a:gd name="T33" fmla="*/ 2 h 73"/>
                <a:gd name="T34" fmla="*/ 664 w 73"/>
                <a:gd name="T35" fmla="*/ 0 h 73"/>
                <a:gd name="T36" fmla="*/ 575 w 73"/>
                <a:gd name="T37" fmla="*/ 2 h 73"/>
                <a:gd name="T38" fmla="*/ 434 w 73"/>
                <a:gd name="T39" fmla="*/ 290 h 73"/>
                <a:gd name="T40" fmla="*/ 255 w 73"/>
                <a:gd name="T41" fmla="*/ 1248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73"/>
                <a:gd name="T65" fmla="*/ 73 w 73"/>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73">
                  <a:moveTo>
                    <a:pt x="28" y="19"/>
                  </a:moveTo>
                  <a:lnTo>
                    <a:pt x="21" y="21"/>
                  </a:lnTo>
                  <a:lnTo>
                    <a:pt x="14" y="26"/>
                  </a:lnTo>
                  <a:lnTo>
                    <a:pt x="10" y="35"/>
                  </a:lnTo>
                  <a:lnTo>
                    <a:pt x="7" y="35"/>
                  </a:lnTo>
                  <a:lnTo>
                    <a:pt x="0" y="38"/>
                  </a:lnTo>
                  <a:lnTo>
                    <a:pt x="14" y="52"/>
                  </a:lnTo>
                  <a:lnTo>
                    <a:pt x="28" y="69"/>
                  </a:lnTo>
                  <a:lnTo>
                    <a:pt x="50" y="73"/>
                  </a:lnTo>
                  <a:lnTo>
                    <a:pt x="59" y="73"/>
                  </a:lnTo>
                  <a:lnTo>
                    <a:pt x="59" y="61"/>
                  </a:lnTo>
                  <a:lnTo>
                    <a:pt x="62" y="52"/>
                  </a:lnTo>
                  <a:lnTo>
                    <a:pt x="64" y="40"/>
                  </a:lnTo>
                  <a:lnTo>
                    <a:pt x="66" y="45"/>
                  </a:lnTo>
                  <a:lnTo>
                    <a:pt x="66" y="31"/>
                  </a:lnTo>
                  <a:lnTo>
                    <a:pt x="69" y="17"/>
                  </a:lnTo>
                  <a:lnTo>
                    <a:pt x="69" y="2"/>
                  </a:lnTo>
                  <a:lnTo>
                    <a:pt x="73" y="0"/>
                  </a:lnTo>
                  <a:lnTo>
                    <a:pt x="62" y="2"/>
                  </a:lnTo>
                  <a:lnTo>
                    <a:pt x="47" y="5"/>
                  </a:lnTo>
                  <a:lnTo>
                    <a:pt x="28" y="19"/>
                  </a:lnTo>
                  <a:close/>
                </a:path>
              </a:pathLst>
            </a:custGeom>
            <a:solidFill>
              <a:srgbClr val="E1E1E1"/>
            </a:solidFill>
            <a:ln w="3175">
              <a:solidFill>
                <a:srgbClr val="000000"/>
              </a:solidFill>
              <a:round/>
              <a:headEnd/>
              <a:tailEnd/>
            </a:ln>
          </p:spPr>
          <p:txBody>
            <a:bodyPr/>
            <a:lstStyle/>
            <a:p>
              <a:endParaRPr lang="en-US"/>
            </a:p>
          </p:txBody>
        </p:sp>
        <p:sp>
          <p:nvSpPr>
            <p:cNvPr id="42180" name="Freeform 5409"/>
            <p:cNvSpPr>
              <a:spLocks/>
            </p:cNvSpPr>
            <p:nvPr/>
          </p:nvSpPr>
          <p:spPr bwMode="auto">
            <a:xfrm>
              <a:off x="1445" y="2352"/>
              <a:ext cx="3" cy="6"/>
            </a:xfrm>
            <a:custGeom>
              <a:avLst/>
              <a:gdLst>
                <a:gd name="T0" fmla="*/ 5394 w 2"/>
                <a:gd name="T1" fmla="*/ 149 h 5"/>
                <a:gd name="T2" fmla="*/ 5394 w 2"/>
                <a:gd name="T3" fmla="*/ 0 h 5"/>
                <a:gd name="T4" fmla="*/ 0 w 2"/>
                <a:gd name="T5" fmla="*/ 103 h 5"/>
                <a:gd name="T6" fmla="*/ 5394 w 2"/>
                <a:gd name="T7" fmla="*/ 149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2" y="0"/>
                  </a:lnTo>
                  <a:lnTo>
                    <a:pt x="0" y="3"/>
                  </a:lnTo>
                  <a:lnTo>
                    <a:pt x="2" y="5"/>
                  </a:lnTo>
                  <a:close/>
                </a:path>
              </a:pathLst>
            </a:custGeom>
            <a:solidFill>
              <a:srgbClr val="E1E1E1"/>
            </a:solidFill>
            <a:ln w="3175">
              <a:solidFill>
                <a:srgbClr val="000000"/>
              </a:solidFill>
              <a:round/>
              <a:headEnd/>
              <a:tailEnd/>
            </a:ln>
          </p:spPr>
          <p:txBody>
            <a:bodyPr/>
            <a:lstStyle/>
            <a:p>
              <a:endParaRPr lang="en-US"/>
            </a:p>
          </p:txBody>
        </p:sp>
        <p:sp>
          <p:nvSpPr>
            <p:cNvPr id="42181" name="Freeform 5410"/>
            <p:cNvSpPr>
              <a:spLocks/>
            </p:cNvSpPr>
            <p:nvPr/>
          </p:nvSpPr>
          <p:spPr bwMode="auto">
            <a:xfrm>
              <a:off x="1425" y="2270"/>
              <a:ext cx="4" cy="1"/>
            </a:xfrm>
            <a:custGeom>
              <a:avLst/>
              <a:gdLst>
                <a:gd name="T0" fmla="*/ 0 w 3"/>
                <a:gd name="T1" fmla="*/ 0 h 1"/>
                <a:gd name="T2" fmla="*/ 0 w 3"/>
                <a:gd name="T3" fmla="*/ 0 h 1"/>
                <a:gd name="T4" fmla="*/ 655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lnTo>
                    <a:pt x="0" y="0"/>
                  </a:lnTo>
                  <a:lnTo>
                    <a:pt x="3" y="0"/>
                  </a:lnTo>
                  <a:lnTo>
                    <a:pt x="0" y="0"/>
                  </a:lnTo>
                  <a:close/>
                </a:path>
              </a:pathLst>
            </a:custGeom>
            <a:solidFill>
              <a:srgbClr val="E1E1E1"/>
            </a:solidFill>
            <a:ln w="3175">
              <a:solidFill>
                <a:srgbClr val="000000"/>
              </a:solidFill>
              <a:round/>
              <a:headEnd/>
              <a:tailEnd/>
            </a:ln>
          </p:spPr>
          <p:txBody>
            <a:bodyPr/>
            <a:lstStyle/>
            <a:p>
              <a:endParaRPr lang="en-US"/>
            </a:p>
          </p:txBody>
        </p:sp>
        <p:sp>
          <p:nvSpPr>
            <p:cNvPr id="42182" name="Freeform 5411"/>
            <p:cNvSpPr>
              <a:spLocks/>
            </p:cNvSpPr>
            <p:nvPr/>
          </p:nvSpPr>
          <p:spPr bwMode="auto">
            <a:xfrm>
              <a:off x="1423" y="2263"/>
              <a:ext cx="2" cy="4"/>
            </a:xfrm>
            <a:custGeom>
              <a:avLst/>
              <a:gdLst>
                <a:gd name="T0" fmla="*/ 2 w 2"/>
                <a:gd name="T1" fmla="*/ 655 h 3"/>
                <a:gd name="T2" fmla="*/ 0 w 2"/>
                <a:gd name="T3" fmla="*/ 0 h 3"/>
                <a:gd name="T4" fmla="*/ 2 w 2"/>
                <a:gd name="T5" fmla="*/ 0 h 3"/>
                <a:gd name="T6" fmla="*/ 2 w 2"/>
                <a:gd name="T7" fmla="*/ 655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0" y="0"/>
                  </a:lnTo>
                  <a:lnTo>
                    <a:pt x="2" y="0"/>
                  </a:lnTo>
                  <a:lnTo>
                    <a:pt x="2" y="3"/>
                  </a:lnTo>
                  <a:close/>
                </a:path>
              </a:pathLst>
            </a:custGeom>
            <a:solidFill>
              <a:srgbClr val="E1E1E1"/>
            </a:solidFill>
            <a:ln w="3175">
              <a:solidFill>
                <a:srgbClr val="000000"/>
              </a:solidFill>
              <a:round/>
              <a:headEnd/>
              <a:tailEnd/>
            </a:ln>
          </p:spPr>
          <p:txBody>
            <a:bodyPr/>
            <a:lstStyle/>
            <a:p>
              <a:endParaRPr lang="en-US"/>
            </a:p>
          </p:txBody>
        </p:sp>
        <p:sp>
          <p:nvSpPr>
            <p:cNvPr id="42183" name="Freeform 5412"/>
            <p:cNvSpPr>
              <a:spLocks/>
            </p:cNvSpPr>
            <p:nvPr/>
          </p:nvSpPr>
          <p:spPr bwMode="auto">
            <a:xfrm>
              <a:off x="1439" y="2287"/>
              <a:ext cx="4" cy="7"/>
            </a:xfrm>
            <a:custGeom>
              <a:avLst/>
              <a:gdLst>
                <a:gd name="T0" fmla="*/ 655 w 3"/>
                <a:gd name="T1" fmla="*/ 0 h 5"/>
                <a:gd name="T2" fmla="*/ 655 w 3"/>
                <a:gd name="T3" fmla="*/ 1655 h 5"/>
                <a:gd name="T4" fmla="*/ 0 w 3"/>
                <a:gd name="T5" fmla="*/ 3108 h 5"/>
                <a:gd name="T6" fmla="*/ 655 w 3"/>
                <a:gd name="T7" fmla="*/ 0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3" y="0"/>
                  </a:moveTo>
                  <a:lnTo>
                    <a:pt x="3" y="3"/>
                  </a:lnTo>
                  <a:lnTo>
                    <a:pt x="0" y="5"/>
                  </a:lnTo>
                  <a:lnTo>
                    <a:pt x="3" y="0"/>
                  </a:lnTo>
                  <a:close/>
                </a:path>
              </a:pathLst>
            </a:custGeom>
            <a:solidFill>
              <a:srgbClr val="E1E1E1"/>
            </a:solidFill>
            <a:ln w="3175">
              <a:solidFill>
                <a:srgbClr val="000000"/>
              </a:solidFill>
              <a:round/>
              <a:headEnd/>
              <a:tailEnd/>
            </a:ln>
          </p:spPr>
          <p:txBody>
            <a:bodyPr/>
            <a:lstStyle/>
            <a:p>
              <a:endParaRPr lang="en-US"/>
            </a:p>
          </p:txBody>
        </p:sp>
        <p:sp>
          <p:nvSpPr>
            <p:cNvPr id="42184" name="Freeform 5413"/>
            <p:cNvSpPr>
              <a:spLocks/>
            </p:cNvSpPr>
            <p:nvPr/>
          </p:nvSpPr>
          <p:spPr bwMode="auto">
            <a:xfrm>
              <a:off x="1417" y="2244"/>
              <a:ext cx="5" cy="3"/>
            </a:xfrm>
            <a:custGeom>
              <a:avLst/>
              <a:gdLst>
                <a:gd name="T0" fmla="*/ 47430 w 3"/>
                <a:gd name="T1" fmla="*/ 0 h 2"/>
                <a:gd name="T2" fmla="*/ 47430 w 3"/>
                <a:gd name="T3" fmla="*/ 0 h 2"/>
                <a:gd name="T4" fmla="*/ 47430 w 3"/>
                <a:gd name="T5" fmla="*/ 5394 h 2"/>
                <a:gd name="T6" fmla="*/ 0 w 3"/>
                <a:gd name="T7" fmla="*/ 5394 h 2"/>
                <a:gd name="T8" fmla="*/ 0 w 3"/>
                <a:gd name="T9" fmla="*/ 5394 h 2"/>
                <a:gd name="T10" fmla="*/ 0 w 3"/>
                <a:gd name="T11" fmla="*/ 5394 h 2"/>
                <a:gd name="T12" fmla="*/ 47430 w 3"/>
                <a:gd name="T13" fmla="*/ 5394 h 2"/>
                <a:gd name="T14" fmla="*/ 47430 w 3"/>
                <a:gd name="T15" fmla="*/ 5394 h 2"/>
                <a:gd name="T16" fmla="*/ 47430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0"/>
                  </a:moveTo>
                  <a:lnTo>
                    <a:pt x="3" y="0"/>
                  </a:lnTo>
                  <a:lnTo>
                    <a:pt x="3" y="2"/>
                  </a:lnTo>
                  <a:lnTo>
                    <a:pt x="0" y="2"/>
                  </a:lnTo>
                  <a:lnTo>
                    <a:pt x="3" y="2"/>
                  </a:lnTo>
                  <a:lnTo>
                    <a:pt x="3" y="0"/>
                  </a:lnTo>
                  <a:close/>
                </a:path>
              </a:pathLst>
            </a:custGeom>
            <a:solidFill>
              <a:srgbClr val="E1E1E1"/>
            </a:solidFill>
            <a:ln w="3175">
              <a:solidFill>
                <a:srgbClr val="000000"/>
              </a:solidFill>
              <a:round/>
              <a:headEnd/>
              <a:tailEnd/>
            </a:ln>
          </p:spPr>
          <p:txBody>
            <a:bodyPr/>
            <a:lstStyle/>
            <a:p>
              <a:endParaRPr lang="en-US"/>
            </a:p>
          </p:txBody>
        </p:sp>
        <p:sp>
          <p:nvSpPr>
            <p:cNvPr id="42185" name="Freeform 5414"/>
            <p:cNvSpPr>
              <a:spLocks/>
            </p:cNvSpPr>
            <p:nvPr/>
          </p:nvSpPr>
          <p:spPr bwMode="auto">
            <a:xfrm>
              <a:off x="1439" y="2270"/>
              <a:ext cx="4" cy="2"/>
            </a:xfrm>
            <a:custGeom>
              <a:avLst/>
              <a:gdLst>
                <a:gd name="T0" fmla="*/ 655 w 3"/>
                <a:gd name="T1" fmla="*/ 0 h 2"/>
                <a:gd name="T2" fmla="*/ 0 w 3"/>
                <a:gd name="T3" fmla="*/ 0 h 2"/>
                <a:gd name="T4" fmla="*/ 0 w 3"/>
                <a:gd name="T5" fmla="*/ 2 h 2"/>
                <a:gd name="T6" fmla="*/ 655 w 3"/>
                <a:gd name="T7" fmla="*/ 0 h 2"/>
                <a:gd name="T8" fmla="*/ 655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3" y="0"/>
                  </a:moveTo>
                  <a:lnTo>
                    <a:pt x="0" y="0"/>
                  </a:lnTo>
                  <a:lnTo>
                    <a:pt x="0" y="2"/>
                  </a:lnTo>
                  <a:lnTo>
                    <a:pt x="3" y="0"/>
                  </a:lnTo>
                  <a:close/>
                </a:path>
              </a:pathLst>
            </a:custGeom>
            <a:solidFill>
              <a:srgbClr val="E1E1E1"/>
            </a:solidFill>
            <a:ln w="3175">
              <a:solidFill>
                <a:srgbClr val="000000"/>
              </a:solidFill>
              <a:round/>
              <a:headEnd/>
              <a:tailEnd/>
            </a:ln>
          </p:spPr>
          <p:txBody>
            <a:bodyPr/>
            <a:lstStyle/>
            <a:p>
              <a:endParaRPr lang="en-US"/>
            </a:p>
          </p:txBody>
        </p:sp>
        <p:sp>
          <p:nvSpPr>
            <p:cNvPr id="42186" name="Freeform 5415"/>
            <p:cNvSpPr>
              <a:spLocks/>
            </p:cNvSpPr>
            <p:nvPr/>
          </p:nvSpPr>
          <p:spPr bwMode="auto">
            <a:xfrm>
              <a:off x="1439" y="2255"/>
              <a:ext cx="4" cy="6"/>
            </a:xfrm>
            <a:custGeom>
              <a:avLst/>
              <a:gdLst>
                <a:gd name="T0" fmla="*/ 655 w 3"/>
                <a:gd name="T1" fmla="*/ 149 h 5"/>
                <a:gd name="T2" fmla="*/ 655 w 3"/>
                <a:gd name="T3" fmla="*/ 149 h 5"/>
                <a:gd name="T4" fmla="*/ 0 w 3"/>
                <a:gd name="T5" fmla="*/ 103 h 5"/>
                <a:gd name="T6" fmla="*/ 0 w 3"/>
                <a:gd name="T7" fmla="*/ 0 h 5"/>
                <a:gd name="T8" fmla="*/ 655 w 3"/>
                <a:gd name="T9" fmla="*/ 103 h 5"/>
                <a:gd name="T10" fmla="*/ 655 w 3"/>
                <a:gd name="T11" fmla="*/ 149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3" y="5"/>
                  </a:moveTo>
                  <a:lnTo>
                    <a:pt x="3" y="5"/>
                  </a:lnTo>
                  <a:lnTo>
                    <a:pt x="0" y="3"/>
                  </a:lnTo>
                  <a:lnTo>
                    <a:pt x="0" y="0"/>
                  </a:lnTo>
                  <a:lnTo>
                    <a:pt x="3" y="3"/>
                  </a:lnTo>
                  <a:lnTo>
                    <a:pt x="3" y="5"/>
                  </a:lnTo>
                  <a:close/>
                </a:path>
              </a:pathLst>
            </a:custGeom>
            <a:solidFill>
              <a:srgbClr val="E1E1E1"/>
            </a:solidFill>
            <a:ln w="3175">
              <a:solidFill>
                <a:srgbClr val="000000"/>
              </a:solidFill>
              <a:round/>
              <a:headEnd/>
              <a:tailEnd/>
            </a:ln>
          </p:spPr>
          <p:txBody>
            <a:bodyPr/>
            <a:lstStyle/>
            <a:p>
              <a:endParaRPr lang="en-US"/>
            </a:p>
          </p:txBody>
        </p:sp>
        <p:sp>
          <p:nvSpPr>
            <p:cNvPr id="42187" name="Freeform 5416"/>
            <p:cNvSpPr>
              <a:spLocks/>
            </p:cNvSpPr>
            <p:nvPr/>
          </p:nvSpPr>
          <p:spPr bwMode="auto">
            <a:xfrm>
              <a:off x="961" y="2240"/>
              <a:ext cx="23" cy="56"/>
            </a:xfrm>
            <a:custGeom>
              <a:avLst/>
              <a:gdLst>
                <a:gd name="T0" fmla="*/ 78 w 21"/>
                <a:gd name="T1" fmla="*/ 2307 h 45"/>
                <a:gd name="T2" fmla="*/ 5 w 21"/>
                <a:gd name="T3" fmla="*/ 2871 h 45"/>
                <a:gd name="T4" fmla="*/ 0 w 21"/>
                <a:gd name="T5" fmla="*/ 2871 h 45"/>
                <a:gd name="T6" fmla="*/ 3 w 21"/>
                <a:gd name="T7" fmla="*/ 1854 h 45"/>
                <a:gd name="T8" fmla="*/ 5 w 21"/>
                <a:gd name="T9" fmla="*/ 788 h 45"/>
                <a:gd name="T10" fmla="*/ 105 w 21"/>
                <a:gd name="T11" fmla="*/ 0 h 45"/>
                <a:gd name="T12" fmla="*/ 115 w 21"/>
                <a:gd name="T13" fmla="*/ 184 h 45"/>
                <a:gd name="T14" fmla="*/ 96 w 21"/>
                <a:gd name="T15" fmla="*/ 1221 h 45"/>
                <a:gd name="T16" fmla="*/ 78 w 21"/>
                <a:gd name="T17" fmla="*/ 2307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5"/>
                <a:gd name="T29" fmla="*/ 21 w 21"/>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5">
                  <a:moveTo>
                    <a:pt x="14" y="36"/>
                  </a:moveTo>
                  <a:lnTo>
                    <a:pt x="5" y="45"/>
                  </a:lnTo>
                  <a:lnTo>
                    <a:pt x="0" y="45"/>
                  </a:lnTo>
                  <a:lnTo>
                    <a:pt x="3" y="29"/>
                  </a:lnTo>
                  <a:lnTo>
                    <a:pt x="5" y="12"/>
                  </a:lnTo>
                  <a:lnTo>
                    <a:pt x="19" y="0"/>
                  </a:lnTo>
                  <a:lnTo>
                    <a:pt x="21" y="3"/>
                  </a:lnTo>
                  <a:lnTo>
                    <a:pt x="17" y="19"/>
                  </a:lnTo>
                  <a:lnTo>
                    <a:pt x="14" y="36"/>
                  </a:lnTo>
                  <a:close/>
                </a:path>
              </a:pathLst>
            </a:custGeom>
            <a:solidFill>
              <a:srgbClr val="CC0000"/>
            </a:solidFill>
            <a:ln w="3175">
              <a:solidFill>
                <a:srgbClr val="000000"/>
              </a:solidFill>
              <a:round/>
              <a:headEnd/>
              <a:tailEnd/>
            </a:ln>
          </p:spPr>
          <p:txBody>
            <a:bodyPr/>
            <a:lstStyle/>
            <a:p>
              <a:endParaRPr lang="en-US"/>
            </a:p>
          </p:txBody>
        </p:sp>
        <p:sp>
          <p:nvSpPr>
            <p:cNvPr id="42188" name="Freeform 5417"/>
            <p:cNvSpPr>
              <a:spLocks/>
            </p:cNvSpPr>
            <p:nvPr/>
          </p:nvSpPr>
          <p:spPr bwMode="auto">
            <a:xfrm>
              <a:off x="906" y="2255"/>
              <a:ext cx="71" cy="88"/>
            </a:xfrm>
            <a:custGeom>
              <a:avLst/>
              <a:gdLst>
                <a:gd name="T0" fmla="*/ 41 w 64"/>
                <a:gd name="T1" fmla="*/ 3753 h 71"/>
                <a:gd name="T2" fmla="*/ 0 w 64"/>
                <a:gd name="T3" fmla="*/ 3380 h 71"/>
                <a:gd name="T4" fmla="*/ 0 w 64"/>
                <a:gd name="T5" fmla="*/ 2690 h 71"/>
                <a:gd name="T6" fmla="*/ 83 w 64"/>
                <a:gd name="T7" fmla="*/ 1786 h 71"/>
                <a:gd name="T8" fmla="*/ 225 w 64"/>
                <a:gd name="T9" fmla="*/ 1751 h 71"/>
                <a:gd name="T10" fmla="*/ 138 w 64"/>
                <a:gd name="T11" fmla="*/ 607 h 71"/>
                <a:gd name="T12" fmla="*/ 171 w 64"/>
                <a:gd name="T13" fmla="*/ 607 h 71"/>
                <a:gd name="T14" fmla="*/ 190 w 64"/>
                <a:gd name="T15" fmla="*/ 0 h 71"/>
                <a:gd name="T16" fmla="*/ 288 w 64"/>
                <a:gd name="T17" fmla="*/ 0 h 71"/>
                <a:gd name="T18" fmla="*/ 394 w 64"/>
                <a:gd name="T19" fmla="*/ 0 h 71"/>
                <a:gd name="T20" fmla="*/ 379 w 64"/>
                <a:gd name="T21" fmla="*/ 1009 h 71"/>
                <a:gd name="T22" fmla="*/ 355 w 64"/>
                <a:gd name="T23" fmla="*/ 1956 h 71"/>
                <a:gd name="T24" fmla="*/ 394 w 64"/>
                <a:gd name="T25" fmla="*/ 1956 h 71"/>
                <a:gd name="T26" fmla="*/ 434 w 64"/>
                <a:gd name="T27" fmla="*/ 2170 h 71"/>
                <a:gd name="T28" fmla="*/ 465 w 64"/>
                <a:gd name="T29" fmla="*/ 2170 h 71"/>
                <a:gd name="T30" fmla="*/ 394 w 64"/>
                <a:gd name="T31" fmla="*/ 2690 h 71"/>
                <a:gd name="T32" fmla="*/ 320 w 64"/>
                <a:gd name="T33" fmla="*/ 3467 h 71"/>
                <a:gd name="T34" fmla="*/ 225 w 64"/>
                <a:gd name="T35" fmla="*/ 4189 h 71"/>
                <a:gd name="T36" fmla="*/ 138 w 64"/>
                <a:gd name="T37" fmla="*/ 3971 h 71"/>
                <a:gd name="T38" fmla="*/ 41 w 64"/>
                <a:gd name="T39" fmla="*/ 3753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
                <a:gd name="T61" fmla="*/ 0 h 71"/>
                <a:gd name="T62" fmla="*/ 64 w 64"/>
                <a:gd name="T63" fmla="*/ 71 h 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 h="71">
                  <a:moveTo>
                    <a:pt x="5" y="64"/>
                  </a:moveTo>
                  <a:lnTo>
                    <a:pt x="0" y="57"/>
                  </a:lnTo>
                  <a:lnTo>
                    <a:pt x="0" y="45"/>
                  </a:lnTo>
                  <a:lnTo>
                    <a:pt x="12" y="31"/>
                  </a:lnTo>
                  <a:lnTo>
                    <a:pt x="31" y="29"/>
                  </a:lnTo>
                  <a:lnTo>
                    <a:pt x="19" y="10"/>
                  </a:lnTo>
                  <a:lnTo>
                    <a:pt x="24" y="10"/>
                  </a:lnTo>
                  <a:lnTo>
                    <a:pt x="27" y="0"/>
                  </a:lnTo>
                  <a:lnTo>
                    <a:pt x="41" y="0"/>
                  </a:lnTo>
                  <a:lnTo>
                    <a:pt x="55" y="0"/>
                  </a:lnTo>
                  <a:lnTo>
                    <a:pt x="53" y="17"/>
                  </a:lnTo>
                  <a:lnTo>
                    <a:pt x="50" y="33"/>
                  </a:lnTo>
                  <a:lnTo>
                    <a:pt x="55" y="33"/>
                  </a:lnTo>
                  <a:lnTo>
                    <a:pt x="60" y="36"/>
                  </a:lnTo>
                  <a:lnTo>
                    <a:pt x="64" y="36"/>
                  </a:lnTo>
                  <a:lnTo>
                    <a:pt x="55" y="45"/>
                  </a:lnTo>
                  <a:lnTo>
                    <a:pt x="45" y="59"/>
                  </a:lnTo>
                  <a:lnTo>
                    <a:pt x="31" y="71"/>
                  </a:lnTo>
                  <a:lnTo>
                    <a:pt x="19" y="67"/>
                  </a:lnTo>
                  <a:lnTo>
                    <a:pt x="5" y="64"/>
                  </a:lnTo>
                  <a:close/>
                </a:path>
              </a:pathLst>
            </a:custGeom>
            <a:solidFill>
              <a:srgbClr val="E1E1E1"/>
            </a:solidFill>
            <a:ln w="3175">
              <a:solidFill>
                <a:srgbClr val="000000"/>
              </a:solidFill>
              <a:round/>
              <a:headEnd/>
              <a:tailEnd/>
            </a:ln>
          </p:spPr>
          <p:txBody>
            <a:bodyPr/>
            <a:lstStyle/>
            <a:p>
              <a:endParaRPr lang="en-US"/>
            </a:p>
          </p:txBody>
        </p:sp>
        <p:sp>
          <p:nvSpPr>
            <p:cNvPr id="42189" name="Freeform 5418"/>
            <p:cNvSpPr>
              <a:spLocks/>
            </p:cNvSpPr>
            <p:nvPr/>
          </p:nvSpPr>
          <p:spPr bwMode="auto">
            <a:xfrm>
              <a:off x="1154" y="2240"/>
              <a:ext cx="37" cy="15"/>
            </a:xfrm>
            <a:custGeom>
              <a:avLst/>
              <a:gdLst>
                <a:gd name="T0" fmla="*/ 123 w 33"/>
                <a:gd name="T1" fmla="*/ 0 h 12"/>
                <a:gd name="T2" fmla="*/ 0 w 33"/>
                <a:gd name="T3" fmla="*/ 364 h 12"/>
                <a:gd name="T4" fmla="*/ 169 w 33"/>
                <a:gd name="T5" fmla="*/ 881 h 12"/>
                <a:gd name="T6" fmla="*/ 289 w 33"/>
                <a:gd name="T7" fmla="*/ 711 h 12"/>
                <a:gd name="T8" fmla="*/ 123 w 33"/>
                <a:gd name="T9" fmla="*/ 0 h 12"/>
                <a:gd name="T10" fmla="*/ 0 60000 65536"/>
                <a:gd name="T11" fmla="*/ 0 60000 65536"/>
                <a:gd name="T12" fmla="*/ 0 60000 65536"/>
                <a:gd name="T13" fmla="*/ 0 60000 65536"/>
                <a:gd name="T14" fmla="*/ 0 60000 65536"/>
                <a:gd name="T15" fmla="*/ 0 w 33"/>
                <a:gd name="T16" fmla="*/ 0 h 12"/>
                <a:gd name="T17" fmla="*/ 33 w 33"/>
                <a:gd name="T18" fmla="*/ 12 h 12"/>
              </a:gdLst>
              <a:ahLst/>
              <a:cxnLst>
                <a:cxn ang="T10">
                  <a:pos x="T0" y="T1"/>
                </a:cxn>
                <a:cxn ang="T11">
                  <a:pos x="T2" y="T3"/>
                </a:cxn>
                <a:cxn ang="T12">
                  <a:pos x="T4" y="T5"/>
                </a:cxn>
                <a:cxn ang="T13">
                  <a:pos x="T6" y="T7"/>
                </a:cxn>
                <a:cxn ang="T14">
                  <a:pos x="T8" y="T9"/>
                </a:cxn>
              </a:cxnLst>
              <a:rect l="T15" t="T16" r="T17" b="T18"/>
              <a:pathLst>
                <a:path w="33" h="12">
                  <a:moveTo>
                    <a:pt x="14" y="0"/>
                  </a:moveTo>
                  <a:lnTo>
                    <a:pt x="0" y="5"/>
                  </a:lnTo>
                  <a:lnTo>
                    <a:pt x="19" y="12"/>
                  </a:lnTo>
                  <a:lnTo>
                    <a:pt x="33" y="10"/>
                  </a:lnTo>
                  <a:lnTo>
                    <a:pt x="14" y="0"/>
                  </a:lnTo>
                  <a:close/>
                </a:path>
              </a:pathLst>
            </a:custGeom>
            <a:solidFill>
              <a:srgbClr val="E1E1E1"/>
            </a:solidFill>
            <a:ln w="3175">
              <a:solidFill>
                <a:srgbClr val="000000"/>
              </a:solidFill>
              <a:round/>
              <a:headEnd/>
              <a:tailEnd/>
            </a:ln>
          </p:spPr>
          <p:txBody>
            <a:bodyPr/>
            <a:lstStyle/>
            <a:p>
              <a:endParaRPr lang="en-US"/>
            </a:p>
          </p:txBody>
        </p:sp>
        <p:sp>
          <p:nvSpPr>
            <p:cNvPr id="42190" name="Freeform 5419"/>
            <p:cNvSpPr>
              <a:spLocks/>
            </p:cNvSpPr>
            <p:nvPr/>
          </p:nvSpPr>
          <p:spPr bwMode="auto">
            <a:xfrm>
              <a:off x="1350" y="2238"/>
              <a:ext cx="26" cy="13"/>
            </a:xfrm>
            <a:custGeom>
              <a:avLst/>
              <a:gdLst>
                <a:gd name="T0" fmla="*/ 112 w 24"/>
                <a:gd name="T1" fmla="*/ 1066 h 10"/>
                <a:gd name="T2" fmla="*/ 96 w 24"/>
                <a:gd name="T3" fmla="*/ 1066 h 10"/>
                <a:gd name="T4" fmla="*/ 5 w 24"/>
                <a:gd name="T5" fmla="*/ 1486 h 10"/>
                <a:gd name="T6" fmla="*/ 0 w 24"/>
                <a:gd name="T7" fmla="*/ 1066 h 10"/>
                <a:gd name="T8" fmla="*/ 0 w 24"/>
                <a:gd name="T9" fmla="*/ 0 h 10"/>
                <a:gd name="T10" fmla="*/ 112 w 24"/>
                <a:gd name="T11" fmla="*/ 1066 h 10"/>
                <a:gd name="T12" fmla="*/ 0 60000 65536"/>
                <a:gd name="T13" fmla="*/ 0 60000 65536"/>
                <a:gd name="T14" fmla="*/ 0 60000 65536"/>
                <a:gd name="T15" fmla="*/ 0 60000 65536"/>
                <a:gd name="T16" fmla="*/ 0 60000 65536"/>
                <a:gd name="T17" fmla="*/ 0 60000 65536"/>
                <a:gd name="T18" fmla="*/ 0 w 24"/>
                <a:gd name="T19" fmla="*/ 0 h 10"/>
                <a:gd name="T20" fmla="*/ 24 w 2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24" h="10">
                  <a:moveTo>
                    <a:pt x="24" y="7"/>
                  </a:moveTo>
                  <a:lnTo>
                    <a:pt x="21" y="7"/>
                  </a:lnTo>
                  <a:lnTo>
                    <a:pt x="5" y="10"/>
                  </a:lnTo>
                  <a:lnTo>
                    <a:pt x="0" y="7"/>
                  </a:lnTo>
                  <a:lnTo>
                    <a:pt x="0" y="0"/>
                  </a:lnTo>
                  <a:lnTo>
                    <a:pt x="24" y="7"/>
                  </a:lnTo>
                  <a:close/>
                </a:path>
              </a:pathLst>
            </a:custGeom>
            <a:solidFill>
              <a:srgbClr val="E1E1E1"/>
            </a:solidFill>
            <a:ln w="3175">
              <a:solidFill>
                <a:srgbClr val="000000"/>
              </a:solidFill>
              <a:round/>
              <a:headEnd/>
              <a:tailEnd/>
            </a:ln>
          </p:spPr>
          <p:txBody>
            <a:bodyPr/>
            <a:lstStyle/>
            <a:p>
              <a:endParaRPr lang="en-US"/>
            </a:p>
          </p:txBody>
        </p:sp>
        <p:sp>
          <p:nvSpPr>
            <p:cNvPr id="42191" name="Rectangle 5420"/>
            <p:cNvSpPr>
              <a:spLocks noChangeArrowheads="1"/>
            </p:cNvSpPr>
            <p:nvPr/>
          </p:nvSpPr>
          <p:spPr bwMode="auto">
            <a:xfrm>
              <a:off x="1388" y="2255"/>
              <a:ext cx="7"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eaLnBrk="1" hangingPunct="1">
                <a:spcBef>
                  <a:spcPct val="50000"/>
                </a:spcBef>
                <a:buFontTx/>
                <a:buNone/>
              </a:pPr>
              <a:endParaRPr lang="nl-NL" altLang="en-US" sz="2800"/>
            </a:p>
          </p:txBody>
        </p:sp>
        <p:sp>
          <p:nvSpPr>
            <p:cNvPr id="42192" name="Freeform 5421"/>
            <p:cNvSpPr>
              <a:spLocks/>
            </p:cNvSpPr>
            <p:nvPr/>
          </p:nvSpPr>
          <p:spPr bwMode="auto">
            <a:xfrm>
              <a:off x="553" y="1929"/>
              <a:ext cx="464" cy="396"/>
            </a:xfrm>
            <a:custGeom>
              <a:avLst/>
              <a:gdLst>
                <a:gd name="T0" fmla="*/ 416 w 416"/>
                <a:gd name="T1" fmla="*/ 8265 h 321"/>
                <a:gd name="T2" fmla="*/ 263 w 416"/>
                <a:gd name="T3" fmla="*/ 5988 h 321"/>
                <a:gd name="T4" fmla="*/ 118 w 416"/>
                <a:gd name="T5" fmla="*/ 4919 h 321"/>
                <a:gd name="T6" fmla="*/ 165 w 416"/>
                <a:gd name="T7" fmla="*/ 3691 h 321"/>
                <a:gd name="T8" fmla="*/ 2 w 416"/>
                <a:gd name="T9" fmla="*/ 1231 h 321"/>
                <a:gd name="T10" fmla="*/ 293 w 416"/>
                <a:gd name="T11" fmla="*/ 0 h 321"/>
                <a:gd name="T12" fmla="*/ 578 w 416"/>
                <a:gd name="T13" fmla="*/ 901 h 321"/>
                <a:gd name="T14" fmla="*/ 1007 w 416"/>
                <a:gd name="T15" fmla="*/ 1231 h 321"/>
                <a:gd name="T16" fmla="*/ 1325 w 416"/>
                <a:gd name="T17" fmla="*/ 1811 h 321"/>
                <a:gd name="T18" fmla="*/ 1520 w 416"/>
                <a:gd name="T19" fmla="*/ 3400 h 321"/>
                <a:gd name="T20" fmla="*/ 1825 w 416"/>
                <a:gd name="T21" fmla="*/ 3691 h 321"/>
                <a:gd name="T22" fmla="*/ 2016 w 416"/>
                <a:gd name="T23" fmla="*/ 6214 h 321"/>
                <a:gd name="T24" fmla="*/ 2016 w 416"/>
                <a:gd name="T25" fmla="*/ 8975 h 321"/>
                <a:gd name="T26" fmla="*/ 2068 w 416"/>
                <a:gd name="T27" fmla="*/ 11984 h 321"/>
                <a:gd name="T28" fmla="*/ 2164 w 416"/>
                <a:gd name="T29" fmla="*/ 13386 h 321"/>
                <a:gd name="T30" fmla="*/ 2541 w 416"/>
                <a:gd name="T31" fmla="*/ 13501 h 321"/>
                <a:gd name="T32" fmla="*/ 2709 w 416"/>
                <a:gd name="T33" fmla="*/ 13386 h 321"/>
                <a:gd name="T34" fmla="*/ 2851 w 416"/>
                <a:gd name="T35" fmla="*/ 11362 h 321"/>
                <a:gd name="T36" fmla="*/ 3234 w 416"/>
                <a:gd name="T37" fmla="*/ 10685 h 321"/>
                <a:gd name="T38" fmla="*/ 3317 w 416"/>
                <a:gd name="T39" fmla="*/ 11074 h 321"/>
                <a:gd name="T40" fmla="*/ 3174 w 416"/>
                <a:gd name="T41" fmla="*/ 12671 h 321"/>
                <a:gd name="T42" fmla="*/ 3085 w 416"/>
                <a:gd name="T43" fmla="*/ 13386 h 321"/>
                <a:gd name="T44" fmla="*/ 2842 w 416"/>
                <a:gd name="T45" fmla="*/ 14270 h 321"/>
                <a:gd name="T46" fmla="*/ 2677 w 416"/>
                <a:gd name="T47" fmla="*/ 14784 h 321"/>
                <a:gd name="T48" fmla="*/ 2511 w 416"/>
                <a:gd name="T49" fmla="*/ 16690 h 321"/>
                <a:gd name="T50" fmla="*/ 2278 w 416"/>
                <a:gd name="T51" fmla="*/ 15686 h 321"/>
                <a:gd name="T52" fmla="*/ 2198 w 416"/>
                <a:gd name="T53" fmla="*/ 15788 h 321"/>
                <a:gd name="T54" fmla="*/ 1985 w 416"/>
                <a:gd name="T55" fmla="*/ 16206 h 321"/>
                <a:gd name="T56" fmla="*/ 1559 w 416"/>
                <a:gd name="T57" fmla="*/ 14881 h 321"/>
                <a:gd name="T58" fmla="*/ 1253 w 416"/>
                <a:gd name="T59" fmla="*/ 13869 h 321"/>
                <a:gd name="T60" fmla="*/ 998 w 416"/>
                <a:gd name="T61" fmla="*/ 12401 h 321"/>
                <a:gd name="T62" fmla="*/ 1007 w 416"/>
                <a:gd name="T63" fmla="*/ 11362 h 321"/>
                <a:gd name="T64" fmla="*/ 953 w 416"/>
                <a:gd name="T65" fmla="*/ 9210 h 321"/>
                <a:gd name="T66" fmla="*/ 843 w 416"/>
                <a:gd name="T67" fmla="*/ 7874 h 321"/>
                <a:gd name="T68" fmla="*/ 790 w 416"/>
                <a:gd name="T69" fmla="*/ 7275 h 321"/>
                <a:gd name="T70" fmla="*/ 651 w 416"/>
                <a:gd name="T71" fmla="*/ 6605 h 321"/>
                <a:gd name="T72" fmla="*/ 578 w 416"/>
                <a:gd name="T73" fmla="*/ 4685 h 321"/>
                <a:gd name="T74" fmla="*/ 441 w 416"/>
                <a:gd name="T75" fmla="*/ 3190 h 321"/>
                <a:gd name="T76" fmla="*/ 317 w 416"/>
                <a:gd name="T77" fmla="*/ 1116 h 321"/>
                <a:gd name="T78" fmla="*/ 205 w 416"/>
                <a:gd name="T79" fmla="*/ 2613 h 321"/>
                <a:gd name="T80" fmla="*/ 352 w 416"/>
                <a:gd name="T81" fmla="*/ 4919 h 321"/>
                <a:gd name="T82" fmla="*/ 416 w 416"/>
                <a:gd name="T83" fmla="*/ 6605 h 321"/>
                <a:gd name="T84" fmla="*/ 545 w 416"/>
                <a:gd name="T85" fmla="*/ 8548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6"/>
                <a:gd name="T130" fmla="*/ 0 h 321"/>
                <a:gd name="T131" fmla="*/ 416 w 416"/>
                <a:gd name="T132" fmla="*/ 321 h 3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6" h="321">
                  <a:moveTo>
                    <a:pt x="73" y="165"/>
                  </a:moveTo>
                  <a:lnTo>
                    <a:pt x="61" y="170"/>
                  </a:lnTo>
                  <a:lnTo>
                    <a:pt x="52" y="153"/>
                  </a:lnTo>
                  <a:lnTo>
                    <a:pt x="37" y="139"/>
                  </a:lnTo>
                  <a:lnTo>
                    <a:pt x="40" y="125"/>
                  </a:lnTo>
                  <a:lnTo>
                    <a:pt x="33" y="111"/>
                  </a:lnTo>
                  <a:lnTo>
                    <a:pt x="28" y="101"/>
                  </a:lnTo>
                  <a:lnTo>
                    <a:pt x="21" y="101"/>
                  </a:lnTo>
                  <a:lnTo>
                    <a:pt x="14" y="92"/>
                  </a:lnTo>
                  <a:lnTo>
                    <a:pt x="4" y="85"/>
                  </a:lnTo>
                  <a:lnTo>
                    <a:pt x="16" y="87"/>
                  </a:lnTo>
                  <a:lnTo>
                    <a:pt x="21" y="68"/>
                  </a:lnTo>
                  <a:lnTo>
                    <a:pt x="14" y="56"/>
                  </a:lnTo>
                  <a:lnTo>
                    <a:pt x="4" y="44"/>
                  </a:lnTo>
                  <a:lnTo>
                    <a:pt x="2" y="23"/>
                  </a:lnTo>
                  <a:lnTo>
                    <a:pt x="0" y="0"/>
                  </a:lnTo>
                  <a:lnTo>
                    <a:pt x="18" y="0"/>
                  </a:lnTo>
                  <a:lnTo>
                    <a:pt x="37" y="0"/>
                  </a:lnTo>
                  <a:lnTo>
                    <a:pt x="49" y="4"/>
                  </a:lnTo>
                  <a:lnTo>
                    <a:pt x="61" y="11"/>
                  </a:lnTo>
                  <a:lnTo>
                    <a:pt x="73" y="16"/>
                  </a:lnTo>
                  <a:lnTo>
                    <a:pt x="85" y="23"/>
                  </a:lnTo>
                  <a:lnTo>
                    <a:pt x="104" y="23"/>
                  </a:lnTo>
                  <a:lnTo>
                    <a:pt x="127" y="23"/>
                  </a:lnTo>
                  <a:lnTo>
                    <a:pt x="130" y="14"/>
                  </a:lnTo>
                  <a:lnTo>
                    <a:pt x="156" y="14"/>
                  </a:lnTo>
                  <a:lnTo>
                    <a:pt x="167" y="33"/>
                  </a:lnTo>
                  <a:lnTo>
                    <a:pt x="172" y="49"/>
                  </a:lnTo>
                  <a:lnTo>
                    <a:pt x="182" y="56"/>
                  </a:lnTo>
                  <a:lnTo>
                    <a:pt x="191" y="63"/>
                  </a:lnTo>
                  <a:lnTo>
                    <a:pt x="203" y="52"/>
                  </a:lnTo>
                  <a:lnTo>
                    <a:pt x="222" y="52"/>
                  </a:lnTo>
                  <a:lnTo>
                    <a:pt x="229" y="68"/>
                  </a:lnTo>
                  <a:lnTo>
                    <a:pt x="236" y="85"/>
                  </a:lnTo>
                  <a:lnTo>
                    <a:pt x="241" y="106"/>
                  </a:lnTo>
                  <a:lnTo>
                    <a:pt x="253" y="115"/>
                  </a:lnTo>
                  <a:lnTo>
                    <a:pt x="269" y="118"/>
                  </a:lnTo>
                  <a:lnTo>
                    <a:pt x="262" y="141"/>
                  </a:lnTo>
                  <a:lnTo>
                    <a:pt x="253" y="165"/>
                  </a:lnTo>
                  <a:lnTo>
                    <a:pt x="250" y="189"/>
                  </a:lnTo>
                  <a:lnTo>
                    <a:pt x="253" y="205"/>
                  </a:lnTo>
                  <a:lnTo>
                    <a:pt x="260" y="222"/>
                  </a:lnTo>
                  <a:lnTo>
                    <a:pt x="264" y="234"/>
                  </a:lnTo>
                  <a:lnTo>
                    <a:pt x="269" y="245"/>
                  </a:lnTo>
                  <a:lnTo>
                    <a:pt x="272" y="248"/>
                  </a:lnTo>
                  <a:lnTo>
                    <a:pt x="288" y="255"/>
                  </a:lnTo>
                  <a:lnTo>
                    <a:pt x="300" y="252"/>
                  </a:lnTo>
                  <a:lnTo>
                    <a:pt x="319" y="250"/>
                  </a:lnTo>
                  <a:lnTo>
                    <a:pt x="328" y="250"/>
                  </a:lnTo>
                  <a:lnTo>
                    <a:pt x="335" y="252"/>
                  </a:lnTo>
                  <a:lnTo>
                    <a:pt x="340" y="248"/>
                  </a:lnTo>
                  <a:lnTo>
                    <a:pt x="340" y="245"/>
                  </a:lnTo>
                  <a:lnTo>
                    <a:pt x="352" y="231"/>
                  </a:lnTo>
                  <a:lnTo>
                    <a:pt x="359" y="210"/>
                  </a:lnTo>
                  <a:lnTo>
                    <a:pt x="376" y="200"/>
                  </a:lnTo>
                  <a:lnTo>
                    <a:pt x="390" y="198"/>
                  </a:lnTo>
                  <a:lnTo>
                    <a:pt x="406" y="198"/>
                  </a:lnTo>
                  <a:lnTo>
                    <a:pt x="409" y="198"/>
                  </a:lnTo>
                  <a:lnTo>
                    <a:pt x="416" y="200"/>
                  </a:lnTo>
                  <a:lnTo>
                    <a:pt x="416" y="205"/>
                  </a:lnTo>
                  <a:lnTo>
                    <a:pt x="402" y="224"/>
                  </a:lnTo>
                  <a:lnTo>
                    <a:pt x="399" y="234"/>
                  </a:lnTo>
                  <a:lnTo>
                    <a:pt x="399" y="236"/>
                  </a:lnTo>
                  <a:lnTo>
                    <a:pt x="392" y="252"/>
                  </a:lnTo>
                  <a:lnTo>
                    <a:pt x="387" y="248"/>
                  </a:lnTo>
                  <a:lnTo>
                    <a:pt x="385" y="252"/>
                  </a:lnTo>
                  <a:lnTo>
                    <a:pt x="371" y="264"/>
                  </a:lnTo>
                  <a:lnTo>
                    <a:pt x="357" y="264"/>
                  </a:lnTo>
                  <a:lnTo>
                    <a:pt x="343" y="264"/>
                  </a:lnTo>
                  <a:lnTo>
                    <a:pt x="340" y="274"/>
                  </a:lnTo>
                  <a:lnTo>
                    <a:pt x="335" y="274"/>
                  </a:lnTo>
                  <a:lnTo>
                    <a:pt x="347" y="293"/>
                  </a:lnTo>
                  <a:lnTo>
                    <a:pt x="328" y="295"/>
                  </a:lnTo>
                  <a:lnTo>
                    <a:pt x="316" y="309"/>
                  </a:lnTo>
                  <a:lnTo>
                    <a:pt x="316" y="321"/>
                  </a:lnTo>
                  <a:lnTo>
                    <a:pt x="300" y="307"/>
                  </a:lnTo>
                  <a:lnTo>
                    <a:pt x="286" y="290"/>
                  </a:lnTo>
                  <a:lnTo>
                    <a:pt x="293" y="295"/>
                  </a:lnTo>
                  <a:lnTo>
                    <a:pt x="283" y="290"/>
                  </a:lnTo>
                  <a:lnTo>
                    <a:pt x="276" y="293"/>
                  </a:lnTo>
                  <a:lnTo>
                    <a:pt x="279" y="293"/>
                  </a:lnTo>
                  <a:lnTo>
                    <a:pt x="264" y="295"/>
                  </a:lnTo>
                  <a:lnTo>
                    <a:pt x="248" y="300"/>
                  </a:lnTo>
                  <a:lnTo>
                    <a:pt x="231" y="293"/>
                  </a:lnTo>
                  <a:lnTo>
                    <a:pt x="215" y="283"/>
                  </a:lnTo>
                  <a:lnTo>
                    <a:pt x="196" y="276"/>
                  </a:lnTo>
                  <a:lnTo>
                    <a:pt x="179" y="269"/>
                  </a:lnTo>
                  <a:lnTo>
                    <a:pt x="170" y="262"/>
                  </a:lnTo>
                  <a:lnTo>
                    <a:pt x="158" y="257"/>
                  </a:lnTo>
                  <a:lnTo>
                    <a:pt x="146" y="250"/>
                  </a:lnTo>
                  <a:lnTo>
                    <a:pt x="134" y="238"/>
                  </a:lnTo>
                  <a:lnTo>
                    <a:pt x="125" y="229"/>
                  </a:lnTo>
                  <a:lnTo>
                    <a:pt x="123" y="217"/>
                  </a:lnTo>
                  <a:lnTo>
                    <a:pt x="127" y="212"/>
                  </a:lnTo>
                  <a:lnTo>
                    <a:pt x="127" y="210"/>
                  </a:lnTo>
                  <a:lnTo>
                    <a:pt x="132" y="198"/>
                  </a:lnTo>
                  <a:lnTo>
                    <a:pt x="125" y="184"/>
                  </a:lnTo>
                  <a:lnTo>
                    <a:pt x="120" y="170"/>
                  </a:lnTo>
                  <a:lnTo>
                    <a:pt x="111" y="158"/>
                  </a:lnTo>
                  <a:lnTo>
                    <a:pt x="101" y="144"/>
                  </a:lnTo>
                  <a:lnTo>
                    <a:pt x="106" y="146"/>
                  </a:lnTo>
                  <a:lnTo>
                    <a:pt x="99" y="137"/>
                  </a:lnTo>
                  <a:lnTo>
                    <a:pt x="97" y="134"/>
                  </a:lnTo>
                  <a:lnTo>
                    <a:pt x="99" y="134"/>
                  </a:lnTo>
                  <a:lnTo>
                    <a:pt x="87" y="127"/>
                  </a:lnTo>
                  <a:lnTo>
                    <a:pt x="87" y="122"/>
                  </a:lnTo>
                  <a:lnTo>
                    <a:pt x="82" y="122"/>
                  </a:lnTo>
                  <a:lnTo>
                    <a:pt x="87" y="111"/>
                  </a:lnTo>
                  <a:lnTo>
                    <a:pt x="80" y="106"/>
                  </a:lnTo>
                  <a:lnTo>
                    <a:pt x="73" y="87"/>
                  </a:lnTo>
                  <a:lnTo>
                    <a:pt x="73" y="82"/>
                  </a:lnTo>
                  <a:lnTo>
                    <a:pt x="61" y="75"/>
                  </a:lnTo>
                  <a:lnTo>
                    <a:pt x="56" y="59"/>
                  </a:lnTo>
                  <a:lnTo>
                    <a:pt x="49" y="44"/>
                  </a:lnTo>
                  <a:lnTo>
                    <a:pt x="49" y="23"/>
                  </a:lnTo>
                  <a:lnTo>
                    <a:pt x="40" y="21"/>
                  </a:lnTo>
                  <a:lnTo>
                    <a:pt x="28" y="11"/>
                  </a:lnTo>
                  <a:lnTo>
                    <a:pt x="26" y="30"/>
                  </a:lnTo>
                  <a:lnTo>
                    <a:pt x="26" y="49"/>
                  </a:lnTo>
                  <a:lnTo>
                    <a:pt x="33" y="63"/>
                  </a:lnTo>
                  <a:lnTo>
                    <a:pt x="40" y="80"/>
                  </a:lnTo>
                  <a:lnTo>
                    <a:pt x="44" y="92"/>
                  </a:lnTo>
                  <a:lnTo>
                    <a:pt x="49" y="106"/>
                  </a:lnTo>
                  <a:lnTo>
                    <a:pt x="52" y="104"/>
                  </a:lnTo>
                  <a:lnTo>
                    <a:pt x="52" y="122"/>
                  </a:lnTo>
                  <a:lnTo>
                    <a:pt x="56" y="146"/>
                  </a:lnTo>
                  <a:lnTo>
                    <a:pt x="61" y="148"/>
                  </a:lnTo>
                  <a:lnTo>
                    <a:pt x="68" y="158"/>
                  </a:lnTo>
                  <a:lnTo>
                    <a:pt x="73" y="165"/>
                  </a:lnTo>
                  <a:close/>
                </a:path>
              </a:pathLst>
            </a:custGeom>
            <a:solidFill>
              <a:srgbClr val="E1E1E1"/>
            </a:solidFill>
            <a:ln w="3175">
              <a:solidFill>
                <a:srgbClr val="000000"/>
              </a:solidFill>
              <a:round/>
              <a:headEnd/>
              <a:tailEnd/>
            </a:ln>
          </p:spPr>
          <p:txBody>
            <a:bodyPr/>
            <a:lstStyle/>
            <a:p>
              <a:endParaRPr lang="en-US"/>
            </a:p>
          </p:txBody>
        </p:sp>
        <p:sp>
          <p:nvSpPr>
            <p:cNvPr id="42193" name="Freeform 5422"/>
            <p:cNvSpPr>
              <a:spLocks/>
            </p:cNvSpPr>
            <p:nvPr/>
          </p:nvSpPr>
          <p:spPr bwMode="auto">
            <a:xfrm>
              <a:off x="1173" y="2092"/>
              <a:ext cx="8" cy="17"/>
            </a:xfrm>
            <a:custGeom>
              <a:avLst/>
              <a:gdLst>
                <a:gd name="T0" fmla="*/ 8 w 8"/>
                <a:gd name="T1" fmla="*/ 544 h 14"/>
                <a:gd name="T2" fmla="*/ 5 w 8"/>
                <a:gd name="T3" fmla="*/ 0 h 14"/>
                <a:gd name="T4" fmla="*/ 0 w 8"/>
                <a:gd name="T5" fmla="*/ 349 h 14"/>
                <a:gd name="T6" fmla="*/ 3 w 8"/>
                <a:gd name="T7" fmla="*/ 544 h 14"/>
                <a:gd name="T8" fmla="*/ 8 w 8"/>
                <a:gd name="T9" fmla="*/ 544 h 14"/>
                <a:gd name="T10" fmla="*/ 0 60000 65536"/>
                <a:gd name="T11" fmla="*/ 0 60000 65536"/>
                <a:gd name="T12" fmla="*/ 0 60000 65536"/>
                <a:gd name="T13" fmla="*/ 0 60000 65536"/>
                <a:gd name="T14" fmla="*/ 0 60000 65536"/>
                <a:gd name="T15" fmla="*/ 0 w 8"/>
                <a:gd name="T16" fmla="*/ 0 h 14"/>
                <a:gd name="T17" fmla="*/ 8 w 8"/>
                <a:gd name="T18" fmla="*/ 14 h 14"/>
              </a:gdLst>
              <a:ahLst/>
              <a:cxnLst>
                <a:cxn ang="T10">
                  <a:pos x="T0" y="T1"/>
                </a:cxn>
                <a:cxn ang="T11">
                  <a:pos x="T2" y="T3"/>
                </a:cxn>
                <a:cxn ang="T12">
                  <a:pos x="T4" y="T5"/>
                </a:cxn>
                <a:cxn ang="T13">
                  <a:pos x="T6" y="T7"/>
                </a:cxn>
                <a:cxn ang="T14">
                  <a:pos x="T8" y="T9"/>
                </a:cxn>
              </a:cxnLst>
              <a:rect l="T15" t="T16" r="T17" b="T18"/>
              <a:pathLst>
                <a:path w="8" h="14">
                  <a:moveTo>
                    <a:pt x="8" y="14"/>
                  </a:moveTo>
                  <a:lnTo>
                    <a:pt x="5" y="0"/>
                  </a:lnTo>
                  <a:lnTo>
                    <a:pt x="0" y="9"/>
                  </a:lnTo>
                  <a:lnTo>
                    <a:pt x="3" y="14"/>
                  </a:lnTo>
                  <a:lnTo>
                    <a:pt x="8" y="14"/>
                  </a:lnTo>
                  <a:close/>
                </a:path>
              </a:pathLst>
            </a:custGeom>
            <a:solidFill>
              <a:srgbClr val="E1E1E1"/>
            </a:solidFill>
            <a:ln w="3175">
              <a:solidFill>
                <a:srgbClr val="000000"/>
              </a:solidFill>
              <a:round/>
              <a:headEnd/>
              <a:tailEnd/>
            </a:ln>
          </p:spPr>
          <p:txBody>
            <a:bodyPr/>
            <a:lstStyle/>
            <a:p>
              <a:endParaRPr lang="en-US"/>
            </a:p>
          </p:txBody>
        </p:sp>
        <p:sp>
          <p:nvSpPr>
            <p:cNvPr id="42194" name="Freeform 5423"/>
            <p:cNvSpPr>
              <a:spLocks/>
            </p:cNvSpPr>
            <p:nvPr/>
          </p:nvSpPr>
          <p:spPr bwMode="auto">
            <a:xfrm>
              <a:off x="1189" y="2053"/>
              <a:ext cx="10" cy="21"/>
            </a:xfrm>
            <a:custGeom>
              <a:avLst/>
              <a:gdLst>
                <a:gd name="T0" fmla="*/ 4 w 9"/>
                <a:gd name="T1" fmla="*/ 951 h 17"/>
                <a:gd name="T2" fmla="*/ 51 w 9"/>
                <a:gd name="T3" fmla="*/ 537 h 17"/>
                <a:gd name="T4" fmla="*/ 0 w 9"/>
                <a:gd name="T5" fmla="*/ 0 h 17"/>
                <a:gd name="T6" fmla="*/ 63 w 9"/>
                <a:gd name="T7" fmla="*/ 537 h 17"/>
                <a:gd name="T8" fmla="*/ 4 w 9"/>
                <a:gd name="T9" fmla="*/ 951 h 17"/>
                <a:gd name="T10" fmla="*/ 0 60000 65536"/>
                <a:gd name="T11" fmla="*/ 0 60000 65536"/>
                <a:gd name="T12" fmla="*/ 0 60000 65536"/>
                <a:gd name="T13" fmla="*/ 0 60000 65536"/>
                <a:gd name="T14" fmla="*/ 0 60000 65536"/>
                <a:gd name="T15" fmla="*/ 0 w 9"/>
                <a:gd name="T16" fmla="*/ 0 h 17"/>
                <a:gd name="T17" fmla="*/ 9 w 9"/>
                <a:gd name="T18" fmla="*/ 17 h 17"/>
              </a:gdLst>
              <a:ahLst/>
              <a:cxnLst>
                <a:cxn ang="T10">
                  <a:pos x="T0" y="T1"/>
                </a:cxn>
                <a:cxn ang="T11">
                  <a:pos x="T2" y="T3"/>
                </a:cxn>
                <a:cxn ang="T12">
                  <a:pos x="T4" y="T5"/>
                </a:cxn>
                <a:cxn ang="T13">
                  <a:pos x="T6" y="T7"/>
                </a:cxn>
                <a:cxn ang="T14">
                  <a:pos x="T8" y="T9"/>
                </a:cxn>
              </a:cxnLst>
              <a:rect l="T15" t="T16" r="T17" b="T18"/>
              <a:pathLst>
                <a:path w="9" h="17">
                  <a:moveTo>
                    <a:pt x="4" y="17"/>
                  </a:moveTo>
                  <a:lnTo>
                    <a:pt x="7" y="10"/>
                  </a:lnTo>
                  <a:lnTo>
                    <a:pt x="0" y="0"/>
                  </a:lnTo>
                  <a:lnTo>
                    <a:pt x="9" y="10"/>
                  </a:lnTo>
                  <a:lnTo>
                    <a:pt x="4" y="17"/>
                  </a:lnTo>
                  <a:close/>
                </a:path>
              </a:pathLst>
            </a:custGeom>
            <a:solidFill>
              <a:srgbClr val="E1E1E1"/>
            </a:solidFill>
            <a:ln w="3175">
              <a:solidFill>
                <a:srgbClr val="000000"/>
              </a:solidFill>
              <a:round/>
              <a:headEnd/>
              <a:tailEnd/>
            </a:ln>
          </p:spPr>
          <p:txBody>
            <a:bodyPr/>
            <a:lstStyle/>
            <a:p>
              <a:endParaRPr lang="en-US"/>
            </a:p>
          </p:txBody>
        </p:sp>
        <p:sp>
          <p:nvSpPr>
            <p:cNvPr id="42195" name="Freeform 5424"/>
            <p:cNvSpPr>
              <a:spLocks/>
            </p:cNvSpPr>
            <p:nvPr/>
          </p:nvSpPr>
          <p:spPr bwMode="auto">
            <a:xfrm>
              <a:off x="1201" y="2086"/>
              <a:ext cx="9" cy="14"/>
            </a:xfrm>
            <a:custGeom>
              <a:avLst/>
              <a:gdLst>
                <a:gd name="T0" fmla="*/ 53 w 8"/>
                <a:gd name="T1" fmla="*/ 225 h 12"/>
                <a:gd name="T2" fmla="*/ 77 w 8"/>
                <a:gd name="T3" fmla="*/ 140 h 12"/>
                <a:gd name="T4" fmla="*/ 0 w 8"/>
                <a:gd name="T5" fmla="*/ 0 h 12"/>
                <a:gd name="T6" fmla="*/ 0 w 8"/>
                <a:gd name="T7" fmla="*/ 0 h 12"/>
                <a:gd name="T8" fmla="*/ 53 w 8"/>
                <a:gd name="T9" fmla="*/ 103 h 12"/>
                <a:gd name="T10" fmla="*/ 77 w 8"/>
                <a:gd name="T11" fmla="*/ 140 h 12"/>
                <a:gd name="T12" fmla="*/ 53 w 8"/>
                <a:gd name="T13" fmla="*/ 225 h 12"/>
                <a:gd name="T14" fmla="*/ 0 60000 65536"/>
                <a:gd name="T15" fmla="*/ 0 60000 65536"/>
                <a:gd name="T16" fmla="*/ 0 60000 65536"/>
                <a:gd name="T17" fmla="*/ 0 60000 65536"/>
                <a:gd name="T18" fmla="*/ 0 60000 65536"/>
                <a:gd name="T19" fmla="*/ 0 60000 65536"/>
                <a:gd name="T20" fmla="*/ 0 60000 65536"/>
                <a:gd name="T21" fmla="*/ 0 w 8"/>
                <a:gd name="T22" fmla="*/ 0 h 12"/>
                <a:gd name="T23" fmla="*/ 8 w 8"/>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2">
                  <a:moveTo>
                    <a:pt x="5" y="12"/>
                  </a:moveTo>
                  <a:lnTo>
                    <a:pt x="8" y="7"/>
                  </a:lnTo>
                  <a:lnTo>
                    <a:pt x="0" y="0"/>
                  </a:lnTo>
                  <a:lnTo>
                    <a:pt x="5" y="5"/>
                  </a:lnTo>
                  <a:lnTo>
                    <a:pt x="8" y="7"/>
                  </a:lnTo>
                  <a:lnTo>
                    <a:pt x="5" y="12"/>
                  </a:lnTo>
                  <a:close/>
                </a:path>
              </a:pathLst>
            </a:custGeom>
            <a:solidFill>
              <a:srgbClr val="E1E1E1"/>
            </a:solidFill>
            <a:ln w="3175">
              <a:solidFill>
                <a:srgbClr val="000000"/>
              </a:solidFill>
              <a:round/>
              <a:headEnd/>
              <a:tailEnd/>
            </a:ln>
          </p:spPr>
          <p:txBody>
            <a:bodyPr/>
            <a:lstStyle/>
            <a:p>
              <a:endParaRPr lang="en-US"/>
            </a:p>
          </p:txBody>
        </p:sp>
        <p:sp>
          <p:nvSpPr>
            <p:cNvPr id="42196" name="Freeform 5425"/>
            <p:cNvSpPr>
              <a:spLocks/>
            </p:cNvSpPr>
            <p:nvPr/>
          </p:nvSpPr>
          <p:spPr bwMode="auto">
            <a:xfrm>
              <a:off x="1244" y="2176"/>
              <a:ext cx="11" cy="10"/>
            </a:xfrm>
            <a:custGeom>
              <a:avLst/>
              <a:gdLst>
                <a:gd name="T0" fmla="*/ 61 w 10"/>
                <a:gd name="T1" fmla="*/ 0 h 8"/>
                <a:gd name="T2" fmla="*/ 61 w 10"/>
                <a:gd name="T3" fmla="*/ 233 h 8"/>
                <a:gd name="T4" fmla="*/ 0 w 10"/>
                <a:gd name="T5" fmla="*/ 569 h 8"/>
                <a:gd name="T6" fmla="*/ 61 w 10"/>
                <a:gd name="T7" fmla="*/ 0 h 8"/>
                <a:gd name="T8" fmla="*/ 0 60000 65536"/>
                <a:gd name="T9" fmla="*/ 0 60000 65536"/>
                <a:gd name="T10" fmla="*/ 0 60000 65536"/>
                <a:gd name="T11" fmla="*/ 0 60000 65536"/>
                <a:gd name="T12" fmla="*/ 0 w 10"/>
                <a:gd name="T13" fmla="*/ 0 h 8"/>
                <a:gd name="T14" fmla="*/ 10 w 10"/>
                <a:gd name="T15" fmla="*/ 8 h 8"/>
              </a:gdLst>
              <a:ahLst/>
              <a:cxnLst>
                <a:cxn ang="T8">
                  <a:pos x="T0" y="T1"/>
                </a:cxn>
                <a:cxn ang="T9">
                  <a:pos x="T2" y="T3"/>
                </a:cxn>
                <a:cxn ang="T10">
                  <a:pos x="T4" y="T5"/>
                </a:cxn>
                <a:cxn ang="T11">
                  <a:pos x="T6" y="T7"/>
                </a:cxn>
              </a:cxnLst>
              <a:rect l="T12" t="T13" r="T14" b="T15"/>
              <a:pathLst>
                <a:path w="10" h="8">
                  <a:moveTo>
                    <a:pt x="10" y="0"/>
                  </a:moveTo>
                  <a:lnTo>
                    <a:pt x="10" y="3"/>
                  </a:lnTo>
                  <a:lnTo>
                    <a:pt x="0" y="8"/>
                  </a:lnTo>
                  <a:lnTo>
                    <a:pt x="10" y="0"/>
                  </a:lnTo>
                  <a:close/>
                </a:path>
              </a:pathLst>
            </a:custGeom>
            <a:solidFill>
              <a:srgbClr val="E1E1E1"/>
            </a:solidFill>
            <a:ln w="3175">
              <a:solidFill>
                <a:srgbClr val="000000"/>
              </a:solidFill>
              <a:round/>
              <a:headEnd/>
              <a:tailEnd/>
            </a:ln>
          </p:spPr>
          <p:txBody>
            <a:bodyPr/>
            <a:lstStyle/>
            <a:p>
              <a:endParaRPr lang="en-US"/>
            </a:p>
          </p:txBody>
        </p:sp>
        <p:sp>
          <p:nvSpPr>
            <p:cNvPr id="42197" name="Freeform 5426"/>
            <p:cNvSpPr>
              <a:spLocks/>
            </p:cNvSpPr>
            <p:nvPr/>
          </p:nvSpPr>
          <p:spPr bwMode="auto">
            <a:xfrm>
              <a:off x="1236" y="2147"/>
              <a:ext cx="8" cy="9"/>
            </a:xfrm>
            <a:custGeom>
              <a:avLst/>
              <a:gdLst>
                <a:gd name="T0" fmla="*/ 83 w 7"/>
                <a:gd name="T1" fmla="*/ 267 h 7"/>
                <a:gd name="T2" fmla="*/ 64 w 7"/>
                <a:gd name="T3" fmla="*/ 0 h 7"/>
                <a:gd name="T4" fmla="*/ 0 w 7"/>
                <a:gd name="T5" fmla="*/ 811 h 7"/>
                <a:gd name="T6" fmla="*/ 83 w 7"/>
                <a:gd name="T7" fmla="*/ 267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2"/>
                  </a:moveTo>
                  <a:lnTo>
                    <a:pt x="5" y="0"/>
                  </a:lnTo>
                  <a:lnTo>
                    <a:pt x="0" y="7"/>
                  </a:lnTo>
                  <a:lnTo>
                    <a:pt x="7" y="2"/>
                  </a:lnTo>
                  <a:close/>
                </a:path>
              </a:pathLst>
            </a:custGeom>
            <a:solidFill>
              <a:srgbClr val="E1E1E1"/>
            </a:solidFill>
            <a:ln w="3175">
              <a:solidFill>
                <a:srgbClr val="000000"/>
              </a:solidFill>
              <a:round/>
              <a:headEnd/>
              <a:tailEnd/>
            </a:ln>
          </p:spPr>
          <p:txBody>
            <a:bodyPr/>
            <a:lstStyle/>
            <a:p>
              <a:endParaRPr lang="en-US"/>
            </a:p>
          </p:txBody>
        </p:sp>
        <p:sp>
          <p:nvSpPr>
            <p:cNvPr id="42198" name="Freeform 5427"/>
            <p:cNvSpPr>
              <a:spLocks/>
            </p:cNvSpPr>
            <p:nvPr/>
          </p:nvSpPr>
          <p:spPr bwMode="auto">
            <a:xfrm>
              <a:off x="1167" y="2059"/>
              <a:ext cx="18" cy="2"/>
            </a:xfrm>
            <a:custGeom>
              <a:avLst/>
              <a:gdLst>
                <a:gd name="T0" fmla="*/ 68 w 16"/>
                <a:gd name="T1" fmla="*/ 0 h 2"/>
                <a:gd name="T2" fmla="*/ 158 w 16"/>
                <a:gd name="T3" fmla="*/ 0 h 2"/>
                <a:gd name="T4" fmla="*/ 87 w 16"/>
                <a:gd name="T5" fmla="*/ 0 h 2"/>
                <a:gd name="T6" fmla="*/ 0 w 16"/>
                <a:gd name="T7" fmla="*/ 0 h 2"/>
                <a:gd name="T8" fmla="*/ 68 w 16"/>
                <a:gd name="T9" fmla="*/ 0 h 2"/>
                <a:gd name="T10" fmla="*/ 0 60000 65536"/>
                <a:gd name="T11" fmla="*/ 0 60000 65536"/>
                <a:gd name="T12" fmla="*/ 0 60000 65536"/>
                <a:gd name="T13" fmla="*/ 0 60000 65536"/>
                <a:gd name="T14" fmla="*/ 0 60000 65536"/>
                <a:gd name="T15" fmla="*/ 0 w 16"/>
                <a:gd name="T16" fmla="*/ 0 h 2"/>
                <a:gd name="T17" fmla="*/ 16 w 16"/>
                <a:gd name="T18" fmla="*/ 2 h 2"/>
              </a:gdLst>
              <a:ahLst/>
              <a:cxnLst>
                <a:cxn ang="T10">
                  <a:pos x="T0" y="T1"/>
                </a:cxn>
                <a:cxn ang="T11">
                  <a:pos x="T2" y="T3"/>
                </a:cxn>
                <a:cxn ang="T12">
                  <a:pos x="T4" y="T5"/>
                </a:cxn>
                <a:cxn ang="T13">
                  <a:pos x="T6" y="T7"/>
                </a:cxn>
                <a:cxn ang="T14">
                  <a:pos x="T8" y="T9"/>
                </a:cxn>
              </a:cxnLst>
              <a:rect l="T15" t="T16" r="T17" b="T18"/>
              <a:pathLst>
                <a:path w="16" h="2">
                  <a:moveTo>
                    <a:pt x="7" y="0"/>
                  </a:moveTo>
                  <a:lnTo>
                    <a:pt x="16" y="0"/>
                  </a:lnTo>
                  <a:lnTo>
                    <a:pt x="9" y="0"/>
                  </a:lnTo>
                  <a:lnTo>
                    <a:pt x="0" y="0"/>
                  </a:lnTo>
                  <a:lnTo>
                    <a:pt x="7" y="0"/>
                  </a:lnTo>
                  <a:close/>
                </a:path>
              </a:pathLst>
            </a:custGeom>
            <a:solidFill>
              <a:srgbClr val="E1E1E1"/>
            </a:solidFill>
            <a:ln w="3175">
              <a:solidFill>
                <a:srgbClr val="000000"/>
              </a:solidFill>
              <a:round/>
              <a:headEnd/>
              <a:tailEnd/>
            </a:ln>
          </p:spPr>
          <p:txBody>
            <a:bodyPr/>
            <a:lstStyle/>
            <a:p>
              <a:endParaRPr lang="en-US"/>
            </a:p>
          </p:txBody>
        </p:sp>
        <p:sp>
          <p:nvSpPr>
            <p:cNvPr id="42199" name="Freeform 5428"/>
            <p:cNvSpPr>
              <a:spLocks/>
            </p:cNvSpPr>
            <p:nvPr/>
          </p:nvSpPr>
          <p:spPr bwMode="auto">
            <a:xfrm>
              <a:off x="1179" y="2115"/>
              <a:ext cx="4" cy="6"/>
            </a:xfrm>
            <a:custGeom>
              <a:avLst/>
              <a:gdLst>
                <a:gd name="T0" fmla="*/ 2 w 5"/>
                <a:gd name="T1" fmla="*/ 2 h 5"/>
                <a:gd name="T2" fmla="*/ 2 w 5"/>
                <a:gd name="T3" fmla="*/ 0 h 5"/>
                <a:gd name="T4" fmla="*/ 0 w 5"/>
                <a:gd name="T5" fmla="*/ 0 h 5"/>
                <a:gd name="T6" fmla="*/ 2 w 5"/>
                <a:gd name="T7" fmla="*/ 149 h 5"/>
                <a:gd name="T8" fmla="*/ 2 w 5"/>
                <a:gd name="T9" fmla="*/ 2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5" y="2"/>
                  </a:moveTo>
                  <a:lnTo>
                    <a:pt x="3" y="0"/>
                  </a:lnTo>
                  <a:lnTo>
                    <a:pt x="0" y="0"/>
                  </a:lnTo>
                  <a:lnTo>
                    <a:pt x="3" y="5"/>
                  </a:lnTo>
                  <a:lnTo>
                    <a:pt x="5" y="2"/>
                  </a:lnTo>
                  <a:close/>
                </a:path>
              </a:pathLst>
            </a:custGeom>
            <a:solidFill>
              <a:srgbClr val="E1E1E1"/>
            </a:solidFill>
            <a:ln w="3175">
              <a:solidFill>
                <a:srgbClr val="000000"/>
              </a:solidFill>
              <a:round/>
              <a:headEnd/>
              <a:tailEnd/>
            </a:ln>
          </p:spPr>
          <p:txBody>
            <a:bodyPr/>
            <a:lstStyle/>
            <a:p>
              <a:endParaRPr lang="en-US"/>
            </a:p>
          </p:txBody>
        </p:sp>
        <p:sp>
          <p:nvSpPr>
            <p:cNvPr id="42200" name="Freeform 5429"/>
            <p:cNvSpPr>
              <a:spLocks/>
            </p:cNvSpPr>
            <p:nvPr/>
          </p:nvSpPr>
          <p:spPr bwMode="auto">
            <a:xfrm>
              <a:off x="3506" y="3092"/>
              <a:ext cx="8" cy="6"/>
            </a:xfrm>
            <a:custGeom>
              <a:avLst/>
              <a:gdLst>
                <a:gd name="T0" fmla="*/ 83 w 7"/>
                <a:gd name="T1" fmla="*/ 0 h 5"/>
                <a:gd name="T2" fmla="*/ 0 w 7"/>
                <a:gd name="T3" fmla="*/ 149 h 5"/>
                <a:gd name="T4" fmla="*/ 83 w 7"/>
                <a:gd name="T5" fmla="*/ 103 h 5"/>
                <a:gd name="T6" fmla="*/ 83 w 7"/>
                <a:gd name="T7" fmla="*/ 0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7" y="0"/>
                  </a:moveTo>
                  <a:lnTo>
                    <a:pt x="0" y="5"/>
                  </a:lnTo>
                  <a:lnTo>
                    <a:pt x="7" y="3"/>
                  </a:lnTo>
                  <a:lnTo>
                    <a:pt x="7" y="0"/>
                  </a:lnTo>
                  <a:close/>
                </a:path>
              </a:pathLst>
            </a:custGeom>
            <a:solidFill>
              <a:srgbClr val="E1E1E1"/>
            </a:solidFill>
            <a:ln w="3175">
              <a:solidFill>
                <a:srgbClr val="000000"/>
              </a:solidFill>
              <a:round/>
              <a:headEnd/>
              <a:tailEnd/>
            </a:ln>
          </p:spPr>
          <p:txBody>
            <a:bodyPr/>
            <a:lstStyle/>
            <a:p>
              <a:endParaRPr lang="en-US"/>
            </a:p>
          </p:txBody>
        </p:sp>
        <p:sp>
          <p:nvSpPr>
            <p:cNvPr id="42201" name="Freeform 5430"/>
            <p:cNvSpPr>
              <a:spLocks/>
            </p:cNvSpPr>
            <p:nvPr/>
          </p:nvSpPr>
          <p:spPr bwMode="auto">
            <a:xfrm>
              <a:off x="4433" y="2885"/>
              <a:ext cx="700" cy="623"/>
            </a:xfrm>
            <a:custGeom>
              <a:avLst/>
              <a:gdLst>
                <a:gd name="T0" fmla="*/ 2866 w 627"/>
                <a:gd name="T1" fmla="*/ 651 h 503"/>
                <a:gd name="T2" fmla="*/ 2918 w 627"/>
                <a:gd name="T3" fmla="*/ 1531 h 503"/>
                <a:gd name="T4" fmla="*/ 2692 w 627"/>
                <a:gd name="T5" fmla="*/ 1951 h 503"/>
                <a:gd name="T6" fmla="*/ 2593 w 627"/>
                <a:gd name="T7" fmla="*/ 2714 h 503"/>
                <a:gd name="T8" fmla="*/ 2538 w 627"/>
                <a:gd name="T9" fmla="*/ 4107 h 503"/>
                <a:gd name="T10" fmla="*/ 2445 w 627"/>
                <a:gd name="T11" fmla="*/ 4590 h 503"/>
                <a:gd name="T12" fmla="*/ 2273 w 627"/>
                <a:gd name="T13" fmla="*/ 4923 h 503"/>
                <a:gd name="T14" fmla="*/ 2170 w 627"/>
                <a:gd name="T15" fmla="*/ 3209 h 503"/>
                <a:gd name="T16" fmla="*/ 2058 w 627"/>
                <a:gd name="T17" fmla="*/ 3394 h 503"/>
                <a:gd name="T18" fmla="*/ 1936 w 627"/>
                <a:gd name="T19" fmla="*/ 4590 h 503"/>
                <a:gd name="T20" fmla="*/ 1824 w 627"/>
                <a:gd name="T21" fmla="*/ 5156 h 503"/>
                <a:gd name="T22" fmla="*/ 1805 w 627"/>
                <a:gd name="T23" fmla="*/ 5777 h 503"/>
                <a:gd name="T24" fmla="*/ 1711 w 627"/>
                <a:gd name="T25" fmla="*/ 5777 h 503"/>
                <a:gd name="T26" fmla="*/ 1670 w 627"/>
                <a:gd name="T27" fmla="*/ 7367 h 503"/>
                <a:gd name="T28" fmla="*/ 1480 w 627"/>
                <a:gd name="T29" fmla="*/ 7155 h 503"/>
                <a:gd name="T30" fmla="*/ 1159 w 627"/>
                <a:gd name="T31" fmla="*/ 9518 h 503"/>
                <a:gd name="T32" fmla="*/ 760 w 627"/>
                <a:gd name="T33" fmla="*/ 10211 h 503"/>
                <a:gd name="T34" fmla="*/ 352 w 627"/>
                <a:gd name="T35" fmla="*/ 11426 h 503"/>
                <a:gd name="T36" fmla="*/ 236 w 627"/>
                <a:gd name="T37" fmla="*/ 15299 h 503"/>
                <a:gd name="T38" fmla="*/ 183 w 627"/>
                <a:gd name="T39" fmla="*/ 15408 h 503"/>
                <a:gd name="T40" fmla="*/ 151 w 627"/>
                <a:gd name="T41" fmla="*/ 16900 h 503"/>
                <a:gd name="T42" fmla="*/ 190 w 627"/>
                <a:gd name="T43" fmla="*/ 20524 h 503"/>
                <a:gd name="T44" fmla="*/ 63 w 627"/>
                <a:gd name="T45" fmla="*/ 23864 h 503"/>
                <a:gd name="T46" fmla="*/ 183 w 627"/>
                <a:gd name="T47" fmla="*/ 25360 h 503"/>
                <a:gd name="T48" fmla="*/ 572 w 627"/>
                <a:gd name="T49" fmla="*/ 24214 h 503"/>
                <a:gd name="T50" fmla="*/ 1159 w 627"/>
                <a:gd name="T51" fmla="*/ 23258 h 503"/>
                <a:gd name="T52" fmla="*/ 1762 w 627"/>
                <a:gd name="T53" fmla="*/ 22013 h 503"/>
                <a:gd name="T54" fmla="*/ 2343 w 627"/>
                <a:gd name="T55" fmla="*/ 22286 h 503"/>
                <a:gd name="T56" fmla="*/ 2413 w 627"/>
                <a:gd name="T57" fmla="*/ 24070 h 503"/>
                <a:gd name="T58" fmla="*/ 2505 w 627"/>
                <a:gd name="T59" fmla="*/ 24878 h 503"/>
                <a:gd name="T60" fmla="*/ 2804 w 627"/>
                <a:gd name="T61" fmla="*/ 23543 h 503"/>
                <a:gd name="T62" fmla="*/ 2646 w 627"/>
                <a:gd name="T63" fmla="*/ 25451 h 503"/>
                <a:gd name="T64" fmla="*/ 2762 w 627"/>
                <a:gd name="T65" fmla="*/ 25723 h 503"/>
                <a:gd name="T66" fmla="*/ 2781 w 627"/>
                <a:gd name="T67" fmla="*/ 28172 h 503"/>
                <a:gd name="T68" fmla="*/ 3261 w 627"/>
                <a:gd name="T69" fmla="*/ 28630 h 503"/>
                <a:gd name="T70" fmla="*/ 3298 w 627"/>
                <a:gd name="T71" fmla="*/ 28807 h 503"/>
                <a:gd name="T72" fmla="*/ 3440 w 627"/>
                <a:gd name="T73" fmla="*/ 29020 h 503"/>
                <a:gd name="T74" fmla="*/ 3987 w 627"/>
                <a:gd name="T75" fmla="*/ 27265 h 503"/>
                <a:gd name="T76" fmla="*/ 4437 w 627"/>
                <a:gd name="T77" fmla="*/ 23670 h 503"/>
                <a:gd name="T78" fmla="*/ 4852 w 627"/>
                <a:gd name="T79" fmla="*/ 20561 h 503"/>
                <a:gd name="T80" fmla="*/ 5021 w 627"/>
                <a:gd name="T81" fmla="*/ 17337 h 503"/>
                <a:gd name="T82" fmla="*/ 5021 w 627"/>
                <a:gd name="T83" fmla="*/ 14424 h 503"/>
                <a:gd name="T84" fmla="*/ 4891 w 627"/>
                <a:gd name="T85" fmla="*/ 12241 h 503"/>
                <a:gd name="T86" fmla="*/ 4803 w 627"/>
                <a:gd name="T87" fmla="*/ 11287 h 503"/>
                <a:gd name="T88" fmla="*/ 4647 w 627"/>
                <a:gd name="T89" fmla="*/ 9225 h 503"/>
                <a:gd name="T90" fmla="*/ 4471 w 627"/>
                <a:gd name="T91" fmla="*/ 5685 h 503"/>
                <a:gd name="T92" fmla="*/ 4302 w 627"/>
                <a:gd name="T93" fmla="*/ 3873 h 503"/>
                <a:gd name="T94" fmla="*/ 4244 w 627"/>
                <a:gd name="T95" fmla="*/ 806 h 503"/>
                <a:gd name="T96" fmla="*/ 4111 w 627"/>
                <a:gd name="T97" fmla="*/ 1329 h 503"/>
                <a:gd name="T98" fmla="*/ 4055 w 627"/>
                <a:gd name="T99" fmla="*/ 2419 h 503"/>
                <a:gd name="T100" fmla="*/ 3987 w 627"/>
                <a:gd name="T101" fmla="*/ 4664 h 503"/>
                <a:gd name="T102" fmla="*/ 3641 w 627"/>
                <a:gd name="T103" fmla="*/ 6557 h 503"/>
                <a:gd name="T104" fmla="*/ 3229 w 627"/>
                <a:gd name="T105" fmla="*/ 4107 h 503"/>
                <a:gd name="T106" fmla="*/ 3415 w 627"/>
                <a:gd name="T107" fmla="*/ 2348 h 503"/>
                <a:gd name="T108" fmla="*/ 3341 w 627"/>
                <a:gd name="T109" fmla="*/ 1531 h 503"/>
                <a:gd name="T110" fmla="*/ 3130 w 627"/>
                <a:gd name="T111" fmla="*/ 1329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7"/>
                <a:gd name="T169" fmla="*/ 0 h 503"/>
                <a:gd name="T170" fmla="*/ 627 w 627"/>
                <a:gd name="T171" fmla="*/ 503 h 50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7" h="503">
                  <a:moveTo>
                    <a:pt x="367" y="11"/>
                  </a:moveTo>
                  <a:lnTo>
                    <a:pt x="360" y="11"/>
                  </a:lnTo>
                  <a:lnTo>
                    <a:pt x="355" y="9"/>
                  </a:lnTo>
                  <a:lnTo>
                    <a:pt x="355" y="11"/>
                  </a:lnTo>
                  <a:lnTo>
                    <a:pt x="351" y="11"/>
                  </a:lnTo>
                  <a:lnTo>
                    <a:pt x="355" y="14"/>
                  </a:lnTo>
                  <a:lnTo>
                    <a:pt x="362" y="18"/>
                  </a:lnTo>
                  <a:lnTo>
                    <a:pt x="360" y="26"/>
                  </a:lnTo>
                  <a:lnTo>
                    <a:pt x="355" y="28"/>
                  </a:lnTo>
                  <a:lnTo>
                    <a:pt x="341" y="26"/>
                  </a:lnTo>
                  <a:lnTo>
                    <a:pt x="336" y="28"/>
                  </a:lnTo>
                  <a:lnTo>
                    <a:pt x="332" y="33"/>
                  </a:lnTo>
                  <a:lnTo>
                    <a:pt x="327" y="30"/>
                  </a:lnTo>
                  <a:lnTo>
                    <a:pt x="327" y="35"/>
                  </a:lnTo>
                  <a:lnTo>
                    <a:pt x="320" y="44"/>
                  </a:lnTo>
                  <a:lnTo>
                    <a:pt x="320" y="47"/>
                  </a:lnTo>
                  <a:lnTo>
                    <a:pt x="313" y="54"/>
                  </a:lnTo>
                  <a:lnTo>
                    <a:pt x="306" y="66"/>
                  </a:lnTo>
                  <a:lnTo>
                    <a:pt x="310" y="68"/>
                  </a:lnTo>
                  <a:lnTo>
                    <a:pt x="313" y="70"/>
                  </a:lnTo>
                  <a:lnTo>
                    <a:pt x="308" y="78"/>
                  </a:lnTo>
                  <a:lnTo>
                    <a:pt x="313" y="82"/>
                  </a:lnTo>
                  <a:lnTo>
                    <a:pt x="301" y="75"/>
                  </a:lnTo>
                  <a:lnTo>
                    <a:pt x="301" y="78"/>
                  </a:lnTo>
                  <a:lnTo>
                    <a:pt x="289" y="73"/>
                  </a:lnTo>
                  <a:lnTo>
                    <a:pt x="287" y="82"/>
                  </a:lnTo>
                  <a:lnTo>
                    <a:pt x="284" y="82"/>
                  </a:lnTo>
                  <a:lnTo>
                    <a:pt x="280" y="85"/>
                  </a:lnTo>
                  <a:lnTo>
                    <a:pt x="280" y="80"/>
                  </a:lnTo>
                  <a:lnTo>
                    <a:pt x="284" y="70"/>
                  </a:lnTo>
                  <a:lnTo>
                    <a:pt x="268" y="54"/>
                  </a:lnTo>
                  <a:lnTo>
                    <a:pt x="268" y="56"/>
                  </a:lnTo>
                  <a:lnTo>
                    <a:pt x="261" y="59"/>
                  </a:lnTo>
                  <a:lnTo>
                    <a:pt x="256" y="59"/>
                  </a:lnTo>
                  <a:lnTo>
                    <a:pt x="254" y="59"/>
                  </a:lnTo>
                  <a:lnTo>
                    <a:pt x="249" y="68"/>
                  </a:lnTo>
                  <a:lnTo>
                    <a:pt x="246" y="63"/>
                  </a:lnTo>
                  <a:lnTo>
                    <a:pt x="239" y="73"/>
                  </a:lnTo>
                  <a:lnTo>
                    <a:pt x="239" y="78"/>
                  </a:lnTo>
                  <a:lnTo>
                    <a:pt x="232" y="78"/>
                  </a:lnTo>
                  <a:lnTo>
                    <a:pt x="237" y="87"/>
                  </a:lnTo>
                  <a:lnTo>
                    <a:pt x="230" y="82"/>
                  </a:lnTo>
                  <a:lnTo>
                    <a:pt x="225" y="89"/>
                  </a:lnTo>
                  <a:lnTo>
                    <a:pt x="228" y="89"/>
                  </a:lnTo>
                  <a:lnTo>
                    <a:pt x="223" y="94"/>
                  </a:lnTo>
                  <a:lnTo>
                    <a:pt x="223" y="99"/>
                  </a:lnTo>
                  <a:lnTo>
                    <a:pt x="228" y="101"/>
                  </a:lnTo>
                  <a:lnTo>
                    <a:pt x="218" y="99"/>
                  </a:lnTo>
                  <a:lnTo>
                    <a:pt x="213" y="99"/>
                  </a:lnTo>
                  <a:lnTo>
                    <a:pt x="211" y="99"/>
                  </a:lnTo>
                  <a:lnTo>
                    <a:pt x="209" y="101"/>
                  </a:lnTo>
                  <a:lnTo>
                    <a:pt x="211" y="111"/>
                  </a:lnTo>
                  <a:lnTo>
                    <a:pt x="206" y="113"/>
                  </a:lnTo>
                  <a:lnTo>
                    <a:pt x="206" y="127"/>
                  </a:lnTo>
                  <a:lnTo>
                    <a:pt x="202" y="113"/>
                  </a:lnTo>
                  <a:lnTo>
                    <a:pt x="197" y="101"/>
                  </a:lnTo>
                  <a:lnTo>
                    <a:pt x="194" y="106"/>
                  </a:lnTo>
                  <a:lnTo>
                    <a:pt x="183" y="123"/>
                  </a:lnTo>
                  <a:lnTo>
                    <a:pt x="183" y="132"/>
                  </a:lnTo>
                  <a:lnTo>
                    <a:pt x="166" y="149"/>
                  </a:lnTo>
                  <a:lnTo>
                    <a:pt x="154" y="158"/>
                  </a:lnTo>
                  <a:lnTo>
                    <a:pt x="142" y="163"/>
                  </a:lnTo>
                  <a:lnTo>
                    <a:pt x="126" y="167"/>
                  </a:lnTo>
                  <a:lnTo>
                    <a:pt x="112" y="172"/>
                  </a:lnTo>
                  <a:lnTo>
                    <a:pt x="97" y="177"/>
                  </a:lnTo>
                  <a:lnTo>
                    <a:pt x="93" y="175"/>
                  </a:lnTo>
                  <a:lnTo>
                    <a:pt x="71" y="189"/>
                  </a:lnTo>
                  <a:lnTo>
                    <a:pt x="50" y="203"/>
                  </a:lnTo>
                  <a:lnTo>
                    <a:pt x="43" y="208"/>
                  </a:lnTo>
                  <a:lnTo>
                    <a:pt x="43" y="196"/>
                  </a:lnTo>
                  <a:lnTo>
                    <a:pt x="36" y="215"/>
                  </a:lnTo>
                  <a:lnTo>
                    <a:pt x="29" y="234"/>
                  </a:lnTo>
                  <a:lnTo>
                    <a:pt x="29" y="250"/>
                  </a:lnTo>
                  <a:lnTo>
                    <a:pt x="29" y="262"/>
                  </a:lnTo>
                  <a:lnTo>
                    <a:pt x="31" y="276"/>
                  </a:lnTo>
                  <a:lnTo>
                    <a:pt x="26" y="279"/>
                  </a:lnTo>
                  <a:lnTo>
                    <a:pt x="26" y="274"/>
                  </a:lnTo>
                  <a:lnTo>
                    <a:pt x="22" y="264"/>
                  </a:lnTo>
                  <a:lnTo>
                    <a:pt x="22" y="283"/>
                  </a:lnTo>
                  <a:lnTo>
                    <a:pt x="17" y="276"/>
                  </a:lnTo>
                  <a:lnTo>
                    <a:pt x="19" y="290"/>
                  </a:lnTo>
                  <a:lnTo>
                    <a:pt x="19" y="307"/>
                  </a:lnTo>
                  <a:lnTo>
                    <a:pt x="24" y="323"/>
                  </a:lnTo>
                  <a:lnTo>
                    <a:pt x="24" y="338"/>
                  </a:lnTo>
                  <a:lnTo>
                    <a:pt x="24" y="352"/>
                  </a:lnTo>
                  <a:lnTo>
                    <a:pt x="22" y="366"/>
                  </a:lnTo>
                  <a:lnTo>
                    <a:pt x="19" y="378"/>
                  </a:lnTo>
                  <a:lnTo>
                    <a:pt x="19" y="390"/>
                  </a:lnTo>
                  <a:lnTo>
                    <a:pt x="8" y="409"/>
                  </a:lnTo>
                  <a:lnTo>
                    <a:pt x="0" y="409"/>
                  </a:lnTo>
                  <a:lnTo>
                    <a:pt x="0" y="420"/>
                  </a:lnTo>
                  <a:lnTo>
                    <a:pt x="10" y="427"/>
                  </a:lnTo>
                  <a:lnTo>
                    <a:pt x="22" y="435"/>
                  </a:lnTo>
                  <a:lnTo>
                    <a:pt x="41" y="432"/>
                  </a:lnTo>
                  <a:lnTo>
                    <a:pt x="60" y="425"/>
                  </a:lnTo>
                  <a:lnTo>
                    <a:pt x="62" y="423"/>
                  </a:lnTo>
                  <a:lnTo>
                    <a:pt x="71" y="416"/>
                  </a:lnTo>
                  <a:lnTo>
                    <a:pt x="88" y="416"/>
                  </a:lnTo>
                  <a:lnTo>
                    <a:pt x="107" y="413"/>
                  </a:lnTo>
                  <a:lnTo>
                    <a:pt x="126" y="413"/>
                  </a:lnTo>
                  <a:lnTo>
                    <a:pt x="142" y="399"/>
                  </a:lnTo>
                  <a:lnTo>
                    <a:pt x="161" y="392"/>
                  </a:lnTo>
                  <a:lnTo>
                    <a:pt x="180" y="385"/>
                  </a:lnTo>
                  <a:lnTo>
                    <a:pt x="199" y="383"/>
                  </a:lnTo>
                  <a:lnTo>
                    <a:pt x="218" y="378"/>
                  </a:lnTo>
                  <a:lnTo>
                    <a:pt x="237" y="373"/>
                  </a:lnTo>
                  <a:lnTo>
                    <a:pt x="256" y="371"/>
                  </a:lnTo>
                  <a:lnTo>
                    <a:pt x="268" y="373"/>
                  </a:lnTo>
                  <a:lnTo>
                    <a:pt x="289" y="383"/>
                  </a:lnTo>
                  <a:lnTo>
                    <a:pt x="291" y="387"/>
                  </a:lnTo>
                  <a:lnTo>
                    <a:pt x="294" y="392"/>
                  </a:lnTo>
                  <a:lnTo>
                    <a:pt x="296" y="399"/>
                  </a:lnTo>
                  <a:lnTo>
                    <a:pt x="298" y="413"/>
                  </a:lnTo>
                  <a:lnTo>
                    <a:pt x="301" y="425"/>
                  </a:lnTo>
                  <a:lnTo>
                    <a:pt x="296" y="425"/>
                  </a:lnTo>
                  <a:lnTo>
                    <a:pt x="303" y="430"/>
                  </a:lnTo>
                  <a:lnTo>
                    <a:pt x="308" y="427"/>
                  </a:lnTo>
                  <a:lnTo>
                    <a:pt x="325" y="413"/>
                  </a:lnTo>
                  <a:lnTo>
                    <a:pt x="343" y="399"/>
                  </a:lnTo>
                  <a:lnTo>
                    <a:pt x="351" y="390"/>
                  </a:lnTo>
                  <a:lnTo>
                    <a:pt x="346" y="404"/>
                  </a:lnTo>
                  <a:lnTo>
                    <a:pt x="336" y="418"/>
                  </a:lnTo>
                  <a:lnTo>
                    <a:pt x="325" y="432"/>
                  </a:lnTo>
                  <a:lnTo>
                    <a:pt x="317" y="437"/>
                  </a:lnTo>
                  <a:lnTo>
                    <a:pt x="327" y="437"/>
                  </a:lnTo>
                  <a:lnTo>
                    <a:pt x="341" y="420"/>
                  </a:lnTo>
                  <a:lnTo>
                    <a:pt x="346" y="430"/>
                  </a:lnTo>
                  <a:lnTo>
                    <a:pt x="332" y="442"/>
                  </a:lnTo>
                  <a:lnTo>
                    <a:pt x="341" y="442"/>
                  </a:lnTo>
                  <a:lnTo>
                    <a:pt x="343" y="444"/>
                  </a:lnTo>
                  <a:lnTo>
                    <a:pt x="348" y="451"/>
                  </a:lnTo>
                  <a:lnTo>
                    <a:pt x="341" y="468"/>
                  </a:lnTo>
                  <a:lnTo>
                    <a:pt x="343" y="484"/>
                  </a:lnTo>
                  <a:lnTo>
                    <a:pt x="358" y="491"/>
                  </a:lnTo>
                  <a:lnTo>
                    <a:pt x="369" y="496"/>
                  </a:lnTo>
                  <a:lnTo>
                    <a:pt x="379" y="501"/>
                  </a:lnTo>
                  <a:lnTo>
                    <a:pt x="403" y="491"/>
                  </a:lnTo>
                  <a:lnTo>
                    <a:pt x="400" y="489"/>
                  </a:lnTo>
                  <a:lnTo>
                    <a:pt x="410" y="484"/>
                  </a:lnTo>
                  <a:lnTo>
                    <a:pt x="405" y="491"/>
                  </a:lnTo>
                  <a:lnTo>
                    <a:pt x="407" y="494"/>
                  </a:lnTo>
                  <a:lnTo>
                    <a:pt x="414" y="494"/>
                  </a:lnTo>
                  <a:lnTo>
                    <a:pt x="417" y="501"/>
                  </a:lnTo>
                  <a:lnTo>
                    <a:pt x="419" y="503"/>
                  </a:lnTo>
                  <a:lnTo>
                    <a:pt x="424" y="498"/>
                  </a:lnTo>
                  <a:lnTo>
                    <a:pt x="452" y="484"/>
                  </a:lnTo>
                  <a:lnTo>
                    <a:pt x="466" y="484"/>
                  </a:lnTo>
                  <a:lnTo>
                    <a:pt x="485" y="477"/>
                  </a:lnTo>
                  <a:lnTo>
                    <a:pt x="492" y="468"/>
                  </a:lnTo>
                  <a:lnTo>
                    <a:pt x="509" y="449"/>
                  </a:lnTo>
                  <a:lnTo>
                    <a:pt x="526" y="432"/>
                  </a:lnTo>
                  <a:lnTo>
                    <a:pt x="540" y="413"/>
                  </a:lnTo>
                  <a:lnTo>
                    <a:pt x="547" y="406"/>
                  </a:lnTo>
                  <a:lnTo>
                    <a:pt x="563" y="394"/>
                  </a:lnTo>
                  <a:lnTo>
                    <a:pt x="571" y="390"/>
                  </a:lnTo>
                  <a:lnTo>
                    <a:pt x="585" y="371"/>
                  </a:lnTo>
                  <a:lnTo>
                    <a:pt x="597" y="354"/>
                  </a:lnTo>
                  <a:lnTo>
                    <a:pt x="608" y="338"/>
                  </a:lnTo>
                  <a:lnTo>
                    <a:pt x="618" y="323"/>
                  </a:lnTo>
                  <a:lnTo>
                    <a:pt x="618" y="309"/>
                  </a:lnTo>
                  <a:lnTo>
                    <a:pt x="620" y="297"/>
                  </a:lnTo>
                  <a:lnTo>
                    <a:pt x="623" y="283"/>
                  </a:lnTo>
                  <a:lnTo>
                    <a:pt x="627" y="269"/>
                  </a:lnTo>
                  <a:lnTo>
                    <a:pt x="625" y="257"/>
                  </a:lnTo>
                  <a:lnTo>
                    <a:pt x="620" y="248"/>
                  </a:lnTo>
                  <a:lnTo>
                    <a:pt x="613" y="238"/>
                  </a:lnTo>
                  <a:lnTo>
                    <a:pt x="604" y="229"/>
                  </a:lnTo>
                  <a:lnTo>
                    <a:pt x="608" y="208"/>
                  </a:lnTo>
                  <a:lnTo>
                    <a:pt x="604" y="210"/>
                  </a:lnTo>
                  <a:lnTo>
                    <a:pt x="597" y="205"/>
                  </a:lnTo>
                  <a:lnTo>
                    <a:pt x="597" y="212"/>
                  </a:lnTo>
                  <a:lnTo>
                    <a:pt x="592" y="208"/>
                  </a:lnTo>
                  <a:lnTo>
                    <a:pt x="592" y="193"/>
                  </a:lnTo>
                  <a:lnTo>
                    <a:pt x="585" y="177"/>
                  </a:lnTo>
                  <a:lnTo>
                    <a:pt x="587" y="172"/>
                  </a:lnTo>
                  <a:lnTo>
                    <a:pt x="582" y="167"/>
                  </a:lnTo>
                  <a:lnTo>
                    <a:pt x="573" y="158"/>
                  </a:lnTo>
                  <a:lnTo>
                    <a:pt x="554" y="144"/>
                  </a:lnTo>
                  <a:lnTo>
                    <a:pt x="554" y="125"/>
                  </a:lnTo>
                  <a:lnTo>
                    <a:pt x="552" y="111"/>
                  </a:lnTo>
                  <a:lnTo>
                    <a:pt x="552" y="97"/>
                  </a:lnTo>
                  <a:lnTo>
                    <a:pt x="552" y="80"/>
                  </a:lnTo>
                  <a:lnTo>
                    <a:pt x="549" y="73"/>
                  </a:lnTo>
                  <a:lnTo>
                    <a:pt x="540" y="63"/>
                  </a:lnTo>
                  <a:lnTo>
                    <a:pt x="530" y="66"/>
                  </a:lnTo>
                  <a:lnTo>
                    <a:pt x="528" y="52"/>
                  </a:lnTo>
                  <a:lnTo>
                    <a:pt x="528" y="40"/>
                  </a:lnTo>
                  <a:lnTo>
                    <a:pt x="526" y="23"/>
                  </a:lnTo>
                  <a:lnTo>
                    <a:pt x="523" y="14"/>
                  </a:lnTo>
                  <a:lnTo>
                    <a:pt x="521" y="4"/>
                  </a:lnTo>
                  <a:lnTo>
                    <a:pt x="518" y="0"/>
                  </a:lnTo>
                  <a:lnTo>
                    <a:pt x="509" y="16"/>
                  </a:lnTo>
                  <a:lnTo>
                    <a:pt x="507" y="23"/>
                  </a:lnTo>
                  <a:lnTo>
                    <a:pt x="502" y="33"/>
                  </a:lnTo>
                  <a:lnTo>
                    <a:pt x="504" y="35"/>
                  </a:lnTo>
                  <a:lnTo>
                    <a:pt x="500" y="42"/>
                  </a:lnTo>
                  <a:lnTo>
                    <a:pt x="500" y="52"/>
                  </a:lnTo>
                  <a:lnTo>
                    <a:pt x="497" y="52"/>
                  </a:lnTo>
                  <a:lnTo>
                    <a:pt x="495" y="66"/>
                  </a:lnTo>
                  <a:lnTo>
                    <a:pt x="492" y="80"/>
                  </a:lnTo>
                  <a:lnTo>
                    <a:pt x="483" y="101"/>
                  </a:lnTo>
                  <a:lnTo>
                    <a:pt x="471" y="120"/>
                  </a:lnTo>
                  <a:lnTo>
                    <a:pt x="459" y="123"/>
                  </a:lnTo>
                  <a:lnTo>
                    <a:pt x="450" y="113"/>
                  </a:lnTo>
                  <a:lnTo>
                    <a:pt x="433" y="101"/>
                  </a:lnTo>
                  <a:lnTo>
                    <a:pt x="417" y="92"/>
                  </a:lnTo>
                  <a:lnTo>
                    <a:pt x="407" y="82"/>
                  </a:lnTo>
                  <a:lnTo>
                    <a:pt x="398" y="70"/>
                  </a:lnTo>
                  <a:lnTo>
                    <a:pt x="410" y="54"/>
                  </a:lnTo>
                  <a:lnTo>
                    <a:pt x="414" y="42"/>
                  </a:lnTo>
                  <a:lnTo>
                    <a:pt x="417" y="44"/>
                  </a:lnTo>
                  <a:lnTo>
                    <a:pt x="422" y="40"/>
                  </a:lnTo>
                  <a:lnTo>
                    <a:pt x="429" y="28"/>
                  </a:lnTo>
                  <a:lnTo>
                    <a:pt x="422" y="23"/>
                  </a:lnTo>
                  <a:lnTo>
                    <a:pt x="414" y="30"/>
                  </a:lnTo>
                  <a:lnTo>
                    <a:pt x="412" y="26"/>
                  </a:lnTo>
                  <a:lnTo>
                    <a:pt x="407" y="26"/>
                  </a:lnTo>
                  <a:lnTo>
                    <a:pt x="410" y="23"/>
                  </a:lnTo>
                  <a:lnTo>
                    <a:pt x="395" y="26"/>
                  </a:lnTo>
                  <a:lnTo>
                    <a:pt x="386" y="23"/>
                  </a:lnTo>
                  <a:lnTo>
                    <a:pt x="379" y="18"/>
                  </a:lnTo>
                  <a:lnTo>
                    <a:pt x="367" y="11"/>
                  </a:lnTo>
                  <a:close/>
                </a:path>
              </a:pathLst>
            </a:custGeom>
            <a:solidFill>
              <a:srgbClr val="E1E1E1"/>
            </a:solidFill>
            <a:ln w="3175">
              <a:solidFill>
                <a:srgbClr val="000000"/>
              </a:solidFill>
              <a:round/>
              <a:headEnd/>
              <a:tailEnd/>
            </a:ln>
          </p:spPr>
          <p:txBody>
            <a:bodyPr/>
            <a:lstStyle/>
            <a:p>
              <a:endParaRPr lang="en-US"/>
            </a:p>
          </p:txBody>
        </p:sp>
        <p:sp>
          <p:nvSpPr>
            <p:cNvPr id="42202" name="Freeform 5431"/>
            <p:cNvSpPr>
              <a:spLocks/>
            </p:cNvSpPr>
            <p:nvPr/>
          </p:nvSpPr>
          <p:spPr bwMode="auto">
            <a:xfrm>
              <a:off x="4844" y="3549"/>
              <a:ext cx="68" cy="61"/>
            </a:xfrm>
            <a:custGeom>
              <a:avLst/>
              <a:gdLst>
                <a:gd name="T0" fmla="*/ 137 w 62"/>
                <a:gd name="T1" fmla="*/ 1631 h 50"/>
                <a:gd name="T2" fmla="*/ 42 w 62"/>
                <a:gd name="T3" fmla="*/ 2161 h 50"/>
                <a:gd name="T4" fmla="*/ 0 w 62"/>
                <a:gd name="T5" fmla="*/ 1981 h 50"/>
                <a:gd name="T6" fmla="*/ 0 w 62"/>
                <a:gd name="T7" fmla="*/ 1859 h 50"/>
                <a:gd name="T8" fmla="*/ 0 w 62"/>
                <a:gd name="T9" fmla="*/ 1166 h 50"/>
                <a:gd name="T10" fmla="*/ 2 w 62"/>
                <a:gd name="T11" fmla="*/ 1166 h 50"/>
                <a:gd name="T12" fmla="*/ 5 w 62"/>
                <a:gd name="T13" fmla="*/ 1166 h 50"/>
                <a:gd name="T14" fmla="*/ 42 w 62"/>
                <a:gd name="T15" fmla="*/ 643 h 50"/>
                <a:gd name="T16" fmla="*/ 42 w 62"/>
                <a:gd name="T17" fmla="*/ 140 h 50"/>
                <a:gd name="T18" fmla="*/ 66 w 62"/>
                <a:gd name="T19" fmla="*/ 0 h 50"/>
                <a:gd name="T20" fmla="*/ 150 w 62"/>
                <a:gd name="T21" fmla="*/ 209 h 50"/>
                <a:gd name="T22" fmla="*/ 218 w 62"/>
                <a:gd name="T23" fmla="*/ 439 h 50"/>
                <a:gd name="T24" fmla="*/ 253 w 62"/>
                <a:gd name="T25" fmla="*/ 140 h 50"/>
                <a:gd name="T26" fmla="*/ 363 w 62"/>
                <a:gd name="T27" fmla="*/ 140 h 50"/>
                <a:gd name="T28" fmla="*/ 277 w 62"/>
                <a:gd name="T29" fmla="*/ 1024 h 50"/>
                <a:gd name="T30" fmla="*/ 259 w 62"/>
                <a:gd name="T31" fmla="*/ 1024 h 50"/>
                <a:gd name="T32" fmla="*/ 150 w 62"/>
                <a:gd name="T33" fmla="*/ 1859 h 50"/>
                <a:gd name="T34" fmla="*/ 163 w 62"/>
                <a:gd name="T35" fmla="*/ 1631 h 50"/>
                <a:gd name="T36" fmla="*/ 150 w 62"/>
                <a:gd name="T37" fmla="*/ 1631 h 50"/>
                <a:gd name="T38" fmla="*/ 137 w 62"/>
                <a:gd name="T39" fmla="*/ 1631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2"/>
                <a:gd name="T61" fmla="*/ 0 h 50"/>
                <a:gd name="T62" fmla="*/ 62 w 62"/>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2" h="50">
                  <a:moveTo>
                    <a:pt x="24" y="38"/>
                  </a:moveTo>
                  <a:lnTo>
                    <a:pt x="7" y="50"/>
                  </a:lnTo>
                  <a:lnTo>
                    <a:pt x="0" y="45"/>
                  </a:lnTo>
                  <a:lnTo>
                    <a:pt x="0" y="43"/>
                  </a:lnTo>
                  <a:lnTo>
                    <a:pt x="0" y="26"/>
                  </a:lnTo>
                  <a:lnTo>
                    <a:pt x="2" y="26"/>
                  </a:lnTo>
                  <a:lnTo>
                    <a:pt x="5" y="26"/>
                  </a:lnTo>
                  <a:lnTo>
                    <a:pt x="7" y="14"/>
                  </a:lnTo>
                  <a:lnTo>
                    <a:pt x="7" y="3"/>
                  </a:lnTo>
                  <a:lnTo>
                    <a:pt x="12" y="0"/>
                  </a:lnTo>
                  <a:lnTo>
                    <a:pt x="26" y="5"/>
                  </a:lnTo>
                  <a:lnTo>
                    <a:pt x="38" y="10"/>
                  </a:lnTo>
                  <a:lnTo>
                    <a:pt x="43" y="3"/>
                  </a:lnTo>
                  <a:lnTo>
                    <a:pt x="62" y="3"/>
                  </a:lnTo>
                  <a:lnTo>
                    <a:pt x="47" y="24"/>
                  </a:lnTo>
                  <a:lnTo>
                    <a:pt x="45" y="24"/>
                  </a:lnTo>
                  <a:lnTo>
                    <a:pt x="26" y="43"/>
                  </a:lnTo>
                  <a:lnTo>
                    <a:pt x="28" y="38"/>
                  </a:lnTo>
                  <a:lnTo>
                    <a:pt x="26" y="38"/>
                  </a:lnTo>
                  <a:lnTo>
                    <a:pt x="24" y="38"/>
                  </a:lnTo>
                  <a:close/>
                </a:path>
              </a:pathLst>
            </a:custGeom>
            <a:solidFill>
              <a:srgbClr val="E1E1E1"/>
            </a:solidFill>
            <a:ln w="3175">
              <a:solidFill>
                <a:srgbClr val="000000"/>
              </a:solidFill>
              <a:round/>
              <a:headEnd/>
              <a:tailEnd/>
            </a:ln>
          </p:spPr>
          <p:txBody>
            <a:bodyPr/>
            <a:lstStyle/>
            <a:p>
              <a:endParaRPr lang="en-US"/>
            </a:p>
          </p:txBody>
        </p:sp>
        <p:sp>
          <p:nvSpPr>
            <p:cNvPr id="42203" name="Freeform 5432"/>
            <p:cNvSpPr>
              <a:spLocks/>
            </p:cNvSpPr>
            <p:nvPr/>
          </p:nvSpPr>
          <p:spPr bwMode="auto">
            <a:xfrm>
              <a:off x="5597" y="3031"/>
              <a:ext cx="21" cy="18"/>
            </a:xfrm>
            <a:custGeom>
              <a:avLst/>
              <a:gdLst>
                <a:gd name="T0" fmla="*/ 126 w 19"/>
                <a:gd name="T1" fmla="*/ 1341 h 14"/>
                <a:gd name="T2" fmla="*/ 0 w 19"/>
                <a:gd name="T3" fmla="*/ 1673 h 14"/>
                <a:gd name="T4" fmla="*/ 0 w 19"/>
                <a:gd name="T5" fmla="*/ 811 h 14"/>
                <a:gd name="T6" fmla="*/ 93 w 19"/>
                <a:gd name="T7" fmla="*/ 0 h 14"/>
                <a:gd name="T8" fmla="*/ 126 w 19"/>
                <a:gd name="T9" fmla="*/ 1341 h 14"/>
                <a:gd name="T10" fmla="*/ 0 60000 65536"/>
                <a:gd name="T11" fmla="*/ 0 60000 65536"/>
                <a:gd name="T12" fmla="*/ 0 60000 65536"/>
                <a:gd name="T13" fmla="*/ 0 60000 65536"/>
                <a:gd name="T14" fmla="*/ 0 60000 65536"/>
                <a:gd name="T15" fmla="*/ 0 w 19"/>
                <a:gd name="T16" fmla="*/ 0 h 14"/>
                <a:gd name="T17" fmla="*/ 19 w 19"/>
                <a:gd name="T18" fmla="*/ 14 h 14"/>
              </a:gdLst>
              <a:ahLst/>
              <a:cxnLst>
                <a:cxn ang="T10">
                  <a:pos x="T0" y="T1"/>
                </a:cxn>
                <a:cxn ang="T11">
                  <a:pos x="T2" y="T3"/>
                </a:cxn>
                <a:cxn ang="T12">
                  <a:pos x="T4" y="T5"/>
                </a:cxn>
                <a:cxn ang="T13">
                  <a:pos x="T6" y="T7"/>
                </a:cxn>
                <a:cxn ang="T14">
                  <a:pos x="T8" y="T9"/>
                </a:cxn>
              </a:cxnLst>
              <a:rect l="T15" t="T16" r="T17" b="T18"/>
              <a:pathLst>
                <a:path w="19" h="14">
                  <a:moveTo>
                    <a:pt x="19" y="12"/>
                  </a:moveTo>
                  <a:lnTo>
                    <a:pt x="0" y="14"/>
                  </a:lnTo>
                  <a:lnTo>
                    <a:pt x="0" y="7"/>
                  </a:lnTo>
                  <a:lnTo>
                    <a:pt x="14" y="0"/>
                  </a:lnTo>
                  <a:lnTo>
                    <a:pt x="19" y="12"/>
                  </a:lnTo>
                  <a:close/>
                </a:path>
              </a:pathLst>
            </a:custGeom>
            <a:solidFill>
              <a:srgbClr val="E1E1E1"/>
            </a:solidFill>
            <a:ln w="3175">
              <a:solidFill>
                <a:srgbClr val="000000"/>
              </a:solidFill>
              <a:round/>
              <a:headEnd/>
              <a:tailEnd/>
            </a:ln>
          </p:spPr>
          <p:txBody>
            <a:bodyPr/>
            <a:lstStyle/>
            <a:p>
              <a:endParaRPr lang="en-US"/>
            </a:p>
          </p:txBody>
        </p:sp>
        <p:sp>
          <p:nvSpPr>
            <p:cNvPr id="42204" name="Freeform 5433"/>
            <p:cNvSpPr>
              <a:spLocks/>
            </p:cNvSpPr>
            <p:nvPr/>
          </p:nvSpPr>
          <p:spPr bwMode="auto">
            <a:xfrm>
              <a:off x="5625" y="3008"/>
              <a:ext cx="22" cy="14"/>
            </a:xfrm>
            <a:custGeom>
              <a:avLst/>
              <a:gdLst>
                <a:gd name="T0" fmla="*/ 38 w 21"/>
                <a:gd name="T1" fmla="*/ 140 h 12"/>
                <a:gd name="T2" fmla="*/ 48 w 21"/>
                <a:gd name="T3" fmla="*/ 0 h 12"/>
                <a:gd name="T4" fmla="*/ 0 w 21"/>
                <a:gd name="T5" fmla="*/ 140 h 12"/>
                <a:gd name="T6" fmla="*/ 0 w 21"/>
                <a:gd name="T7" fmla="*/ 225 h 12"/>
                <a:gd name="T8" fmla="*/ 38 w 21"/>
                <a:gd name="T9" fmla="*/ 140 h 12"/>
                <a:gd name="T10" fmla="*/ 0 60000 65536"/>
                <a:gd name="T11" fmla="*/ 0 60000 65536"/>
                <a:gd name="T12" fmla="*/ 0 60000 65536"/>
                <a:gd name="T13" fmla="*/ 0 60000 65536"/>
                <a:gd name="T14" fmla="*/ 0 60000 65536"/>
                <a:gd name="T15" fmla="*/ 0 w 21"/>
                <a:gd name="T16" fmla="*/ 0 h 12"/>
                <a:gd name="T17" fmla="*/ 21 w 21"/>
                <a:gd name="T18" fmla="*/ 12 h 12"/>
              </a:gdLst>
              <a:ahLst/>
              <a:cxnLst>
                <a:cxn ang="T10">
                  <a:pos x="T0" y="T1"/>
                </a:cxn>
                <a:cxn ang="T11">
                  <a:pos x="T2" y="T3"/>
                </a:cxn>
                <a:cxn ang="T12">
                  <a:pos x="T4" y="T5"/>
                </a:cxn>
                <a:cxn ang="T13">
                  <a:pos x="T6" y="T7"/>
                </a:cxn>
                <a:cxn ang="T14">
                  <a:pos x="T8" y="T9"/>
                </a:cxn>
              </a:cxnLst>
              <a:rect l="T15" t="T16" r="T17" b="T18"/>
              <a:pathLst>
                <a:path w="21" h="12">
                  <a:moveTo>
                    <a:pt x="16" y="7"/>
                  </a:moveTo>
                  <a:lnTo>
                    <a:pt x="21" y="0"/>
                  </a:lnTo>
                  <a:lnTo>
                    <a:pt x="0" y="7"/>
                  </a:lnTo>
                  <a:lnTo>
                    <a:pt x="0" y="12"/>
                  </a:lnTo>
                  <a:lnTo>
                    <a:pt x="16" y="7"/>
                  </a:lnTo>
                  <a:close/>
                </a:path>
              </a:pathLst>
            </a:custGeom>
            <a:solidFill>
              <a:srgbClr val="E1E1E1"/>
            </a:solidFill>
            <a:ln w="3175">
              <a:solidFill>
                <a:srgbClr val="000000"/>
              </a:solidFill>
              <a:round/>
              <a:headEnd/>
              <a:tailEnd/>
            </a:ln>
          </p:spPr>
          <p:txBody>
            <a:bodyPr/>
            <a:lstStyle/>
            <a:p>
              <a:endParaRPr lang="en-US"/>
            </a:p>
          </p:txBody>
        </p:sp>
        <p:sp>
          <p:nvSpPr>
            <p:cNvPr id="42205" name="Freeform 5434"/>
            <p:cNvSpPr>
              <a:spLocks/>
            </p:cNvSpPr>
            <p:nvPr/>
          </p:nvSpPr>
          <p:spPr bwMode="auto">
            <a:xfrm>
              <a:off x="5355" y="3096"/>
              <a:ext cx="39" cy="43"/>
            </a:xfrm>
            <a:custGeom>
              <a:avLst/>
              <a:gdLst>
                <a:gd name="T0" fmla="*/ 269 w 35"/>
                <a:gd name="T1" fmla="*/ 1742 h 35"/>
                <a:gd name="T2" fmla="*/ 216 w 35"/>
                <a:gd name="T3" fmla="*/ 1742 h 35"/>
                <a:gd name="T4" fmla="*/ 126 w 35"/>
                <a:gd name="T5" fmla="*/ 1038 h 35"/>
                <a:gd name="T6" fmla="*/ 4 w 35"/>
                <a:gd name="T7" fmla="*/ 456 h 35"/>
                <a:gd name="T8" fmla="*/ 0 w 35"/>
                <a:gd name="T9" fmla="*/ 0 h 35"/>
                <a:gd name="T10" fmla="*/ 66 w 35"/>
                <a:gd name="T11" fmla="*/ 371 h 35"/>
                <a:gd name="T12" fmla="*/ 148 w 35"/>
                <a:gd name="T13" fmla="*/ 837 h 35"/>
                <a:gd name="T14" fmla="*/ 216 w 35"/>
                <a:gd name="T15" fmla="*/ 1275 h 35"/>
                <a:gd name="T16" fmla="*/ 269 w 35"/>
                <a:gd name="T17" fmla="*/ 1742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35"/>
                <a:gd name="T29" fmla="*/ 35 w 35"/>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35">
                  <a:moveTo>
                    <a:pt x="35" y="35"/>
                  </a:moveTo>
                  <a:lnTo>
                    <a:pt x="28" y="35"/>
                  </a:lnTo>
                  <a:lnTo>
                    <a:pt x="16" y="21"/>
                  </a:lnTo>
                  <a:lnTo>
                    <a:pt x="4" y="9"/>
                  </a:lnTo>
                  <a:lnTo>
                    <a:pt x="0" y="0"/>
                  </a:lnTo>
                  <a:lnTo>
                    <a:pt x="9" y="7"/>
                  </a:lnTo>
                  <a:lnTo>
                    <a:pt x="19" y="16"/>
                  </a:lnTo>
                  <a:lnTo>
                    <a:pt x="28" y="26"/>
                  </a:lnTo>
                  <a:lnTo>
                    <a:pt x="35" y="35"/>
                  </a:lnTo>
                  <a:close/>
                </a:path>
              </a:pathLst>
            </a:custGeom>
            <a:solidFill>
              <a:srgbClr val="E1E1E1"/>
            </a:solidFill>
            <a:ln w="3175">
              <a:solidFill>
                <a:srgbClr val="000000"/>
              </a:solidFill>
              <a:round/>
              <a:headEnd/>
              <a:tailEnd/>
            </a:ln>
          </p:spPr>
          <p:txBody>
            <a:bodyPr/>
            <a:lstStyle/>
            <a:p>
              <a:endParaRPr lang="en-US"/>
            </a:p>
          </p:txBody>
        </p:sp>
        <p:sp>
          <p:nvSpPr>
            <p:cNvPr id="42206" name="Freeform 5435"/>
            <p:cNvSpPr>
              <a:spLocks/>
            </p:cNvSpPr>
            <p:nvPr/>
          </p:nvSpPr>
          <p:spPr bwMode="auto">
            <a:xfrm>
              <a:off x="5129" y="3543"/>
              <a:ext cx="198" cy="132"/>
            </a:xfrm>
            <a:custGeom>
              <a:avLst/>
              <a:gdLst>
                <a:gd name="T0" fmla="*/ 964 w 177"/>
                <a:gd name="T1" fmla="*/ 3071 h 107"/>
                <a:gd name="T2" fmla="*/ 930 w 177"/>
                <a:gd name="T3" fmla="*/ 2586 h 107"/>
                <a:gd name="T4" fmla="*/ 906 w 177"/>
                <a:gd name="T5" fmla="*/ 2586 h 107"/>
                <a:gd name="T6" fmla="*/ 871 w 177"/>
                <a:gd name="T7" fmla="*/ 2699 h 107"/>
                <a:gd name="T8" fmla="*/ 930 w 177"/>
                <a:gd name="T9" fmla="*/ 3224 h 107"/>
                <a:gd name="T10" fmla="*/ 815 w 177"/>
                <a:gd name="T11" fmla="*/ 3460 h 107"/>
                <a:gd name="T12" fmla="*/ 756 w 177"/>
                <a:gd name="T13" fmla="*/ 3460 h 107"/>
                <a:gd name="T14" fmla="*/ 729 w 177"/>
                <a:gd name="T15" fmla="*/ 3875 h 107"/>
                <a:gd name="T16" fmla="*/ 689 w 177"/>
                <a:gd name="T17" fmla="*/ 4194 h 107"/>
                <a:gd name="T18" fmla="*/ 676 w 177"/>
                <a:gd name="T19" fmla="*/ 4194 h 107"/>
                <a:gd name="T20" fmla="*/ 515 w 177"/>
                <a:gd name="T21" fmla="*/ 5117 h 107"/>
                <a:gd name="T22" fmla="*/ 213 w 177"/>
                <a:gd name="T23" fmla="*/ 5780 h 107"/>
                <a:gd name="T24" fmla="*/ 150 w 177"/>
                <a:gd name="T25" fmla="*/ 5672 h 107"/>
                <a:gd name="T26" fmla="*/ 56 w 177"/>
                <a:gd name="T27" fmla="*/ 5512 h 107"/>
                <a:gd name="T28" fmla="*/ 0 w 177"/>
                <a:gd name="T29" fmla="*/ 5413 h 107"/>
                <a:gd name="T30" fmla="*/ 2 w 177"/>
                <a:gd name="T31" fmla="*/ 5265 h 107"/>
                <a:gd name="T32" fmla="*/ 0 w 177"/>
                <a:gd name="T33" fmla="*/ 5117 h 107"/>
                <a:gd name="T34" fmla="*/ 70 w 177"/>
                <a:gd name="T35" fmla="*/ 4854 h 107"/>
                <a:gd name="T36" fmla="*/ 87 w 177"/>
                <a:gd name="T37" fmla="*/ 4780 h 107"/>
                <a:gd name="T38" fmla="*/ 134 w 177"/>
                <a:gd name="T39" fmla="*/ 4674 h 107"/>
                <a:gd name="T40" fmla="*/ 190 w 177"/>
                <a:gd name="T41" fmla="*/ 4194 h 107"/>
                <a:gd name="T42" fmla="*/ 256 w 177"/>
                <a:gd name="T43" fmla="*/ 4108 h 107"/>
                <a:gd name="T44" fmla="*/ 333 w 177"/>
                <a:gd name="T45" fmla="*/ 3875 h 107"/>
                <a:gd name="T46" fmla="*/ 497 w 177"/>
                <a:gd name="T47" fmla="*/ 3330 h 107"/>
                <a:gd name="T48" fmla="*/ 556 w 177"/>
                <a:gd name="T49" fmla="*/ 3224 h 107"/>
                <a:gd name="T50" fmla="*/ 782 w 177"/>
                <a:gd name="T51" fmla="*/ 2586 h 107"/>
                <a:gd name="T52" fmla="*/ 901 w 177"/>
                <a:gd name="T53" fmla="*/ 2234 h 107"/>
                <a:gd name="T54" fmla="*/ 1037 w 177"/>
                <a:gd name="T55" fmla="*/ 1693 h 107"/>
                <a:gd name="T56" fmla="*/ 1003 w 177"/>
                <a:gd name="T57" fmla="*/ 1693 h 107"/>
                <a:gd name="T58" fmla="*/ 1122 w 177"/>
                <a:gd name="T59" fmla="*/ 1190 h 107"/>
                <a:gd name="T60" fmla="*/ 1348 w 177"/>
                <a:gd name="T61" fmla="*/ 0 h 107"/>
                <a:gd name="T62" fmla="*/ 1415 w 177"/>
                <a:gd name="T63" fmla="*/ 0 h 107"/>
                <a:gd name="T64" fmla="*/ 1369 w 177"/>
                <a:gd name="T65" fmla="*/ 257 h 107"/>
                <a:gd name="T66" fmla="*/ 1348 w 177"/>
                <a:gd name="T67" fmla="*/ 656 h 107"/>
                <a:gd name="T68" fmla="*/ 1475 w 177"/>
                <a:gd name="T69" fmla="*/ 431 h 107"/>
                <a:gd name="T70" fmla="*/ 1452 w 177"/>
                <a:gd name="T71" fmla="*/ 532 h 107"/>
                <a:gd name="T72" fmla="*/ 1475 w 177"/>
                <a:gd name="T73" fmla="*/ 656 h 107"/>
                <a:gd name="T74" fmla="*/ 1452 w 177"/>
                <a:gd name="T75" fmla="*/ 656 h 107"/>
                <a:gd name="T76" fmla="*/ 1483 w 177"/>
                <a:gd name="T77" fmla="*/ 656 h 107"/>
                <a:gd name="T78" fmla="*/ 1427 w 177"/>
                <a:gd name="T79" fmla="*/ 998 h 107"/>
                <a:gd name="T80" fmla="*/ 1267 w 177"/>
                <a:gd name="T81" fmla="*/ 1693 h 107"/>
                <a:gd name="T82" fmla="*/ 1122 w 177"/>
                <a:gd name="T83" fmla="*/ 2449 h 107"/>
                <a:gd name="T84" fmla="*/ 1037 w 177"/>
                <a:gd name="T85" fmla="*/ 2586 h 107"/>
                <a:gd name="T86" fmla="*/ 1037 w 177"/>
                <a:gd name="T87" fmla="*/ 2805 h 107"/>
                <a:gd name="T88" fmla="*/ 964 w 177"/>
                <a:gd name="T89" fmla="*/ 2805 h 107"/>
                <a:gd name="T90" fmla="*/ 1037 w 177"/>
                <a:gd name="T91" fmla="*/ 2992 h 107"/>
                <a:gd name="T92" fmla="*/ 1037 w 177"/>
                <a:gd name="T93" fmla="*/ 3224 h 107"/>
                <a:gd name="T94" fmla="*/ 964 w 177"/>
                <a:gd name="T95" fmla="*/ 3071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7"/>
                <a:gd name="T145" fmla="*/ 0 h 107"/>
                <a:gd name="T146" fmla="*/ 177 w 177"/>
                <a:gd name="T147" fmla="*/ 107 h 10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7" h="107">
                  <a:moveTo>
                    <a:pt x="115" y="57"/>
                  </a:moveTo>
                  <a:lnTo>
                    <a:pt x="111" y="48"/>
                  </a:lnTo>
                  <a:lnTo>
                    <a:pt x="108" y="48"/>
                  </a:lnTo>
                  <a:lnTo>
                    <a:pt x="104" y="50"/>
                  </a:lnTo>
                  <a:lnTo>
                    <a:pt x="111" y="60"/>
                  </a:lnTo>
                  <a:lnTo>
                    <a:pt x="97" y="64"/>
                  </a:lnTo>
                  <a:lnTo>
                    <a:pt x="89" y="64"/>
                  </a:lnTo>
                  <a:lnTo>
                    <a:pt x="87" y="71"/>
                  </a:lnTo>
                  <a:lnTo>
                    <a:pt x="82" y="78"/>
                  </a:lnTo>
                  <a:lnTo>
                    <a:pt x="80" y="78"/>
                  </a:lnTo>
                  <a:lnTo>
                    <a:pt x="61" y="95"/>
                  </a:lnTo>
                  <a:lnTo>
                    <a:pt x="26" y="107"/>
                  </a:lnTo>
                  <a:lnTo>
                    <a:pt x="18" y="105"/>
                  </a:lnTo>
                  <a:lnTo>
                    <a:pt x="7" y="102"/>
                  </a:lnTo>
                  <a:lnTo>
                    <a:pt x="0" y="100"/>
                  </a:lnTo>
                  <a:lnTo>
                    <a:pt x="2" y="97"/>
                  </a:lnTo>
                  <a:lnTo>
                    <a:pt x="0" y="95"/>
                  </a:lnTo>
                  <a:lnTo>
                    <a:pt x="9" y="90"/>
                  </a:lnTo>
                  <a:lnTo>
                    <a:pt x="11" y="88"/>
                  </a:lnTo>
                  <a:lnTo>
                    <a:pt x="16" y="86"/>
                  </a:lnTo>
                  <a:lnTo>
                    <a:pt x="23" y="78"/>
                  </a:lnTo>
                  <a:lnTo>
                    <a:pt x="30" y="76"/>
                  </a:lnTo>
                  <a:lnTo>
                    <a:pt x="40" y="71"/>
                  </a:lnTo>
                  <a:lnTo>
                    <a:pt x="59" y="62"/>
                  </a:lnTo>
                  <a:lnTo>
                    <a:pt x="66" y="60"/>
                  </a:lnTo>
                  <a:lnTo>
                    <a:pt x="94" y="48"/>
                  </a:lnTo>
                  <a:lnTo>
                    <a:pt x="106" y="41"/>
                  </a:lnTo>
                  <a:lnTo>
                    <a:pt x="123" y="31"/>
                  </a:lnTo>
                  <a:lnTo>
                    <a:pt x="118" y="31"/>
                  </a:lnTo>
                  <a:lnTo>
                    <a:pt x="132" y="22"/>
                  </a:lnTo>
                  <a:lnTo>
                    <a:pt x="160" y="0"/>
                  </a:lnTo>
                  <a:lnTo>
                    <a:pt x="168" y="0"/>
                  </a:lnTo>
                  <a:lnTo>
                    <a:pt x="163" y="5"/>
                  </a:lnTo>
                  <a:lnTo>
                    <a:pt x="160" y="12"/>
                  </a:lnTo>
                  <a:lnTo>
                    <a:pt x="175" y="8"/>
                  </a:lnTo>
                  <a:lnTo>
                    <a:pt x="172" y="10"/>
                  </a:lnTo>
                  <a:lnTo>
                    <a:pt x="175" y="12"/>
                  </a:lnTo>
                  <a:lnTo>
                    <a:pt x="172" y="12"/>
                  </a:lnTo>
                  <a:lnTo>
                    <a:pt x="177" y="12"/>
                  </a:lnTo>
                  <a:lnTo>
                    <a:pt x="170" y="19"/>
                  </a:lnTo>
                  <a:lnTo>
                    <a:pt x="151" y="31"/>
                  </a:lnTo>
                  <a:lnTo>
                    <a:pt x="132" y="45"/>
                  </a:lnTo>
                  <a:lnTo>
                    <a:pt x="123" y="48"/>
                  </a:lnTo>
                  <a:lnTo>
                    <a:pt x="123" y="52"/>
                  </a:lnTo>
                  <a:lnTo>
                    <a:pt x="115" y="52"/>
                  </a:lnTo>
                  <a:lnTo>
                    <a:pt x="123" y="55"/>
                  </a:lnTo>
                  <a:lnTo>
                    <a:pt x="123" y="60"/>
                  </a:lnTo>
                  <a:lnTo>
                    <a:pt x="115" y="57"/>
                  </a:lnTo>
                  <a:close/>
                </a:path>
              </a:pathLst>
            </a:custGeom>
            <a:solidFill>
              <a:srgbClr val="E1E1E1"/>
            </a:solidFill>
            <a:ln w="3175">
              <a:solidFill>
                <a:srgbClr val="000000"/>
              </a:solidFill>
              <a:round/>
              <a:headEnd/>
              <a:tailEnd/>
            </a:ln>
          </p:spPr>
          <p:txBody>
            <a:bodyPr/>
            <a:lstStyle/>
            <a:p>
              <a:endParaRPr lang="en-US"/>
            </a:p>
          </p:txBody>
        </p:sp>
        <p:sp>
          <p:nvSpPr>
            <p:cNvPr id="42207" name="Freeform 5436"/>
            <p:cNvSpPr>
              <a:spLocks/>
            </p:cNvSpPr>
            <p:nvPr/>
          </p:nvSpPr>
          <p:spPr bwMode="auto">
            <a:xfrm>
              <a:off x="5333" y="3409"/>
              <a:ext cx="113" cy="157"/>
            </a:xfrm>
            <a:custGeom>
              <a:avLst/>
              <a:gdLst>
                <a:gd name="T0" fmla="*/ 97 w 101"/>
                <a:gd name="T1" fmla="*/ 4795 h 127"/>
                <a:gd name="T2" fmla="*/ 152 w 101"/>
                <a:gd name="T3" fmla="*/ 5281 h 127"/>
                <a:gd name="T4" fmla="*/ 190 w 101"/>
                <a:gd name="T5" fmla="*/ 5711 h 127"/>
                <a:gd name="T6" fmla="*/ 0 w 101"/>
                <a:gd name="T7" fmla="*/ 6918 h 127"/>
                <a:gd name="T8" fmla="*/ 4 w 101"/>
                <a:gd name="T9" fmla="*/ 7158 h 127"/>
                <a:gd name="T10" fmla="*/ 213 w 101"/>
                <a:gd name="T11" fmla="*/ 6376 h 127"/>
                <a:gd name="T12" fmla="*/ 398 w 101"/>
                <a:gd name="T13" fmla="*/ 5711 h 127"/>
                <a:gd name="T14" fmla="*/ 498 w 101"/>
                <a:gd name="T15" fmla="*/ 4931 h 127"/>
                <a:gd name="T16" fmla="*/ 629 w 101"/>
                <a:gd name="T17" fmla="*/ 4620 h 127"/>
                <a:gd name="T18" fmla="*/ 697 w 101"/>
                <a:gd name="T19" fmla="*/ 4244 h 127"/>
                <a:gd name="T20" fmla="*/ 853 w 101"/>
                <a:gd name="T21" fmla="*/ 3138 h 127"/>
                <a:gd name="T22" fmla="*/ 844 w 101"/>
                <a:gd name="T23" fmla="*/ 3138 h 127"/>
                <a:gd name="T24" fmla="*/ 697 w 101"/>
                <a:gd name="T25" fmla="*/ 3433 h 127"/>
                <a:gd name="T26" fmla="*/ 557 w 101"/>
                <a:gd name="T27" fmla="*/ 3065 h 127"/>
                <a:gd name="T28" fmla="*/ 592 w 101"/>
                <a:gd name="T29" fmla="*/ 2146 h 127"/>
                <a:gd name="T30" fmla="*/ 550 w 101"/>
                <a:gd name="T31" fmla="*/ 2653 h 127"/>
                <a:gd name="T32" fmla="*/ 467 w 101"/>
                <a:gd name="T33" fmla="*/ 2360 h 127"/>
                <a:gd name="T34" fmla="*/ 498 w 101"/>
                <a:gd name="T35" fmla="*/ 2146 h 127"/>
                <a:gd name="T36" fmla="*/ 550 w 101"/>
                <a:gd name="T37" fmla="*/ 1294 h 127"/>
                <a:gd name="T38" fmla="*/ 557 w 101"/>
                <a:gd name="T39" fmla="*/ 919 h 127"/>
                <a:gd name="T40" fmla="*/ 550 w 101"/>
                <a:gd name="T41" fmla="*/ 919 h 127"/>
                <a:gd name="T42" fmla="*/ 498 w 101"/>
                <a:gd name="T43" fmla="*/ 412 h 127"/>
                <a:gd name="T44" fmla="*/ 449 w 101"/>
                <a:gd name="T45" fmla="*/ 2 h 127"/>
                <a:gd name="T46" fmla="*/ 449 w 101"/>
                <a:gd name="T47" fmla="*/ 0 h 127"/>
                <a:gd name="T48" fmla="*/ 443 w 101"/>
                <a:gd name="T49" fmla="*/ 778 h 127"/>
                <a:gd name="T50" fmla="*/ 449 w 101"/>
                <a:gd name="T51" fmla="*/ 1047 h 127"/>
                <a:gd name="T52" fmla="*/ 443 w 101"/>
                <a:gd name="T53" fmla="*/ 1872 h 127"/>
                <a:gd name="T54" fmla="*/ 443 w 101"/>
                <a:gd name="T55" fmla="*/ 1470 h 127"/>
                <a:gd name="T56" fmla="*/ 449 w 101"/>
                <a:gd name="T57" fmla="*/ 1708 h 127"/>
                <a:gd name="T58" fmla="*/ 449 w 101"/>
                <a:gd name="T59" fmla="*/ 1872 h 127"/>
                <a:gd name="T60" fmla="*/ 443 w 101"/>
                <a:gd name="T61" fmla="*/ 2146 h 127"/>
                <a:gd name="T62" fmla="*/ 412 w 101"/>
                <a:gd name="T63" fmla="*/ 2538 h 127"/>
                <a:gd name="T64" fmla="*/ 449 w 101"/>
                <a:gd name="T65" fmla="*/ 2538 h 127"/>
                <a:gd name="T66" fmla="*/ 443 w 101"/>
                <a:gd name="T67" fmla="*/ 2777 h 127"/>
                <a:gd name="T68" fmla="*/ 398 w 101"/>
                <a:gd name="T69" fmla="*/ 3138 h 127"/>
                <a:gd name="T70" fmla="*/ 281 w 101"/>
                <a:gd name="T71" fmla="*/ 4244 h 127"/>
                <a:gd name="T72" fmla="*/ 97 w 101"/>
                <a:gd name="T73" fmla="*/ 4795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1"/>
                <a:gd name="T112" fmla="*/ 0 h 127"/>
                <a:gd name="T113" fmla="*/ 101 w 101"/>
                <a:gd name="T114" fmla="*/ 127 h 1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1" h="127">
                  <a:moveTo>
                    <a:pt x="12" y="85"/>
                  </a:moveTo>
                  <a:lnTo>
                    <a:pt x="19" y="94"/>
                  </a:lnTo>
                  <a:lnTo>
                    <a:pt x="23" y="101"/>
                  </a:lnTo>
                  <a:lnTo>
                    <a:pt x="0" y="123"/>
                  </a:lnTo>
                  <a:lnTo>
                    <a:pt x="4" y="127"/>
                  </a:lnTo>
                  <a:lnTo>
                    <a:pt x="26" y="113"/>
                  </a:lnTo>
                  <a:lnTo>
                    <a:pt x="47" y="101"/>
                  </a:lnTo>
                  <a:lnTo>
                    <a:pt x="59" y="87"/>
                  </a:lnTo>
                  <a:lnTo>
                    <a:pt x="75" y="82"/>
                  </a:lnTo>
                  <a:lnTo>
                    <a:pt x="83" y="75"/>
                  </a:lnTo>
                  <a:lnTo>
                    <a:pt x="101" y="56"/>
                  </a:lnTo>
                  <a:lnTo>
                    <a:pt x="99" y="56"/>
                  </a:lnTo>
                  <a:lnTo>
                    <a:pt x="83" y="61"/>
                  </a:lnTo>
                  <a:lnTo>
                    <a:pt x="66" y="54"/>
                  </a:lnTo>
                  <a:lnTo>
                    <a:pt x="71" y="38"/>
                  </a:lnTo>
                  <a:lnTo>
                    <a:pt x="64" y="47"/>
                  </a:lnTo>
                  <a:lnTo>
                    <a:pt x="56" y="42"/>
                  </a:lnTo>
                  <a:lnTo>
                    <a:pt x="59" y="38"/>
                  </a:lnTo>
                  <a:lnTo>
                    <a:pt x="64" y="23"/>
                  </a:lnTo>
                  <a:lnTo>
                    <a:pt x="66" y="16"/>
                  </a:lnTo>
                  <a:lnTo>
                    <a:pt x="64" y="16"/>
                  </a:lnTo>
                  <a:lnTo>
                    <a:pt x="59" y="7"/>
                  </a:lnTo>
                  <a:lnTo>
                    <a:pt x="54" y="2"/>
                  </a:lnTo>
                  <a:lnTo>
                    <a:pt x="54" y="0"/>
                  </a:lnTo>
                  <a:lnTo>
                    <a:pt x="52" y="14"/>
                  </a:lnTo>
                  <a:lnTo>
                    <a:pt x="54" y="19"/>
                  </a:lnTo>
                  <a:lnTo>
                    <a:pt x="52" y="33"/>
                  </a:lnTo>
                  <a:lnTo>
                    <a:pt x="52" y="26"/>
                  </a:lnTo>
                  <a:lnTo>
                    <a:pt x="54" y="30"/>
                  </a:lnTo>
                  <a:lnTo>
                    <a:pt x="54" y="33"/>
                  </a:lnTo>
                  <a:lnTo>
                    <a:pt x="52" y="38"/>
                  </a:lnTo>
                  <a:lnTo>
                    <a:pt x="49" y="45"/>
                  </a:lnTo>
                  <a:lnTo>
                    <a:pt x="54" y="45"/>
                  </a:lnTo>
                  <a:lnTo>
                    <a:pt x="52" y="49"/>
                  </a:lnTo>
                  <a:lnTo>
                    <a:pt x="47" y="56"/>
                  </a:lnTo>
                  <a:lnTo>
                    <a:pt x="33" y="75"/>
                  </a:lnTo>
                  <a:lnTo>
                    <a:pt x="12" y="85"/>
                  </a:lnTo>
                  <a:close/>
                </a:path>
              </a:pathLst>
            </a:custGeom>
            <a:solidFill>
              <a:srgbClr val="E1E1E1"/>
            </a:solidFill>
            <a:ln w="3175">
              <a:solidFill>
                <a:srgbClr val="000000"/>
              </a:solidFill>
              <a:round/>
              <a:headEnd/>
              <a:tailEnd/>
            </a:ln>
          </p:spPr>
          <p:txBody>
            <a:bodyPr/>
            <a:lstStyle/>
            <a:p>
              <a:endParaRPr lang="en-US"/>
            </a:p>
          </p:txBody>
        </p:sp>
        <p:sp>
          <p:nvSpPr>
            <p:cNvPr id="42208" name="Freeform 5437"/>
            <p:cNvSpPr>
              <a:spLocks/>
            </p:cNvSpPr>
            <p:nvPr/>
          </p:nvSpPr>
          <p:spPr bwMode="auto">
            <a:xfrm>
              <a:off x="5129" y="3681"/>
              <a:ext cx="11" cy="5"/>
            </a:xfrm>
            <a:custGeom>
              <a:avLst/>
              <a:gdLst>
                <a:gd name="T0" fmla="*/ 395 w 9"/>
                <a:gd name="T1" fmla="*/ 186 h 4"/>
                <a:gd name="T2" fmla="*/ 395 w 9"/>
                <a:gd name="T3" fmla="*/ 0 h 4"/>
                <a:gd name="T4" fmla="*/ 177 w 9"/>
                <a:gd name="T5" fmla="*/ 0 h 4"/>
                <a:gd name="T6" fmla="*/ 0 w 9"/>
                <a:gd name="T7" fmla="*/ 291 h 4"/>
                <a:gd name="T8" fmla="*/ 395 w 9"/>
                <a:gd name="T9" fmla="*/ 186 h 4"/>
                <a:gd name="T10" fmla="*/ 0 60000 65536"/>
                <a:gd name="T11" fmla="*/ 0 60000 65536"/>
                <a:gd name="T12" fmla="*/ 0 60000 65536"/>
                <a:gd name="T13" fmla="*/ 0 60000 65536"/>
                <a:gd name="T14" fmla="*/ 0 60000 65536"/>
                <a:gd name="T15" fmla="*/ 0 w 9"/>
                <a:gd name="T16" fmla="*/ 0 h 4"/>
                <a:gd name="T17" fmla="*/ 9 w 9"/>
                <a:gd name="T18" fmla="*/ 4 h 4"/>
              </a:gdLst>
              <a:ahLst/>
              <a:cxnLst>
                <a:cxn ang="T10">
                  <a:pos x="T0" y="T1"/>
                </a:cxn>
                <a:cxn ang="T11">
                  <a:pos x="T2" y="T3"/>
                </a:cxn>
                <a:cxn ang="T12">
                  <a:pos x="T4" y="T5"/>
                </a:cxn>
                <a:cxn ang="T13">
                  <a:pos x="T6" y="T7"/>
                </a:cxn>
                <a:cxn ang="T14">
                  <a:pos x="T8" y="T9"/>
                </a:cxn>
              </a:cxnLst>
              <a:rect l="T15" t="T16" r="T17" b="T18"/>
              <a:pathLst>
                <a:path w="9" h="4">
                  <a:moveTo>
                    <a:pt x="9" y="2"/>
                  </a:moveTo>
                  <a:lnTo>
                    <a:pt x="9" y="0"/>
                  </a:lnTo>
                  <a:lnTo>
                    <a:pt x="4" y="0"/>
                  </a:lnTo>
                  <a:lnTo>
                    <a:pt x="0" y="4"/>
                  </a:lnTo>
                  <a:lnTo>
                    <a:pt x="9" y="2"/>
                  </a:lnTo>
                  <a:close/>
                </a:path>
              </a:pathLst>
            </a:custGeom>
            <a:solidFill>
              <a:srgbClr val="E1E1E1"/>
            </a:solidFill>
            <a:ln w="3175">
              <a:solidFill>
                <a:srgbClr val="000000"/>
              </a:solidFill>
              <a:round/>
              <a:headEnd/>
              <a:tailEnd/>
            </a:ln>
          </p:spPr>
          <p:txBody>
            <a:bodyPr/>
            <a:lstStyle/>
            <a:p>
              <a:endParaRPr lang="en-US"/>
            </a:p>
          </p:txBody>
        </p:sp>
        <p:sp>
          <p:nvSpPr>
            <p:cNvPr id="42209" name="Freeform 5438"/>
            <p:cNvSpPr>
              <a:spLocks/>
            </p:cNvSpPr>
            <p:nvPr/>
          </p:nvSpPr>
          <p:spPr bwMode="auto">
            <a:xfrm>
              <a:off x="3471" y="3111"/>
              <a:ext cx="9" cy="9"/>
            </a:xfrm>
            <a:custGeom>
              <a:avLst/>
              <a:gdLst>
                <a:gd name="T0" fmla="*/ 343 w 7"/>
                <a:gd name="T1" fmla="*/ 0 h 7"/>
                <a:gd name="T2" fmla="*/ 0 w 7"/>
                <a:gd name="T3" fmla="*/ 811 h 7"/>
                <a:gd name="T4" fmla="*/ 811 w 7"/>
                <a:gd name="T5" fmla="*/ 441 h 7"/>
                <a:gd name="T6" fmla="*/ 343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3" y="0"/>
                  </a:moveTo>
                  <a:lnTo>
                    <a:pt x="0" y="7"/>
                  </a:lnTo>
                  <a:lnTo>
                    <a:pt x="7" y="4"/>
                  </a:lnTo>
                  <a:lnTo>
                    <a:pt x="3" y="0"/>
                  </a:lnTo>
                  <a:close/>
                </a:path>
              </a:pathLst>
            </a:custGeom>
            <a:solidFill>
              <a:srgbClr val="E1E1E1"/>
            </a:solidFill>
            <a:ln w="3175">
              <a:solidFill>
                <a:srgbClr val="000000"/>
              </a:solidFill>
              <a:round/>
              <a:headEnd/>
              <a:tailEnd/>
            </a:ln>
          </p:spPr>
          <p:txBody>
            <a:bodyPr/>
            <a:lstStyle/>
            <a:p>
              <a:endParaRPr lang="en-US"/>
            </a:p>
          </p:txBody>
        </p:sp>
        <p:sp>
          <p:nvSpPr>
            <p:cNvPr id="42210" name="Freeform 5439"/>
            <p:cNvSpPr>
              <a:spLocks/>
            </p:cNvSpPr>
            <p:nvPr/>
          </p:nvSpPr>
          <p:spPr bwMode="auto">
            <a:xfrm>
              <a:off x="5317" y="2853"/>
              <a:ext cx="20" cy="13"/>
            </a:xfrm>
            <a:custGeom>
              <a:avLst/>
              <a:gdLst>
                <a:gd name="T0" fmla="*/ 133 w 18"/>
                <a:gd name="T1" fmla="*/ 254 h 11"/>
                <a:gd name="T2" fmla="*/ 133 w 18"/>
                <a:gd name="T3" fmla="*/ 215 h 11"/>
                <a:gd name="T4" fmla="*/ 2 w 18"/>
                <a:gd name="T5" fmla="*/ 0 h 11"/>
                <a:gd name="T6" fmla="*/ 0 w 18"/>
                <a:gd name="T7" fmla="*/ 154 h 11"/>
                <a:gd name="T8" fmla="*/ 133 w 18"/>
                <a:gd name="T9" fmla="*/ 254 h 11"/>
                <a:gd name="T10" fmla="*/ 0 60000 65536"/>
                <a:gd name="T11" fmla="*/ 0 60000 65536"/>
                <a:gd name="T12" fmla="*/ 0 60000 65536"/>
                <a:gd name="T13" fmla="*/ 0 60000 65536"/>
                <a:gd name="T14" fmla="*/ 0 60000 65536"/>
                <a:gd name="T15" fmla="*/ 0 w 18"/>
                <a:gd name="T16" fmla="*/ 0 h 11"/>
                <a:gd name="T17" fmla="*/ 18 w 18"/>
                <a:gd name="T18" fmla="*/ 11 h 11"/>
              </a:gdLst>
              <a:ahLst/>
              <a:cxnLst>
                <a:cxn ang="T10">
                  <a:pos x="T0" y="T1"/>
                </a:cxn>
                <a:cxn ang="T11">
                  <a:pos x="T2" y="T3"/>
                </a:cxn>
                <a:cxn ang="T12">
                  <a:pos x="T4" y="T5"/>
                </a:cxn>
                <a:cxn ang="T13">
                  <a:pos x="T6" y="T7"/>
                </a:cxn>
                <a:cxn ang="T14">
                  <a:pos x="T8" y="T9"/>
                </a:cxn>
              </a:cxnLst>
              <a:rect l="T15" t="T16" r="T17" b="T18"/>
              <a:pathLst>
                <a:path w="18" h="11">
                  <a:moveTo>
                    <a:pt x="18" y="11"/>
                  </a:moveTo>
                  <a:lnTo>
                    <a:pt x="18" y="9"/>
                  </a:lnTo>
                  <a:lnTo>
                    <a:pt x="2" y="0"/>
                  </a:lnTo>
                  <a:lnTo>
                    <a:pt x="0" y="7"/>
                  </a:lnTo>
                  <a:lnTo>
                    <a:pt x="18" y="11"/>
                  </a:lnTo>
                  <a:close/>
                </a:path>
              </a:pathLst>
            </a:custGeom>
            <a:solidFill>
              <a:srgbClr val="E1E1E1"/>
            </a:solidFill>
            <a:ln w="3175">
              <a:solidFill>
                <a:srgbClr val="000000"/>
              </a:solidFill>
              <a:round/>
              <a:headEnd/>
              <a:tailEnd/>
            </a:ln>
          </p:spPr>
          <p:txBody>
            <a:bodyPr/>
            <a:lstStyle/>
            <a:p>
              <a:endParaRPr lang="en-US"/>
            </a:p>
          </p:txBody>
        </p:sp>
        <p:sp>
          <p:nvSpPr>
            <p:cNvPr id="42211" name="Freeform 5440"/>
            <p:cNvSpPr>
              <a:spLocks/>
            </p:cNvSpPr>
            <p:nvPr/>
          </p:nvSpPr>
          <p:spPr bwMode="auto">
            <a:xfrm>
              <a:off x="5269" y="2794"/>
              <a:ext cx="16" cy="17"/>
            </a:xfrm>
            <a:custGeom>
              <a:avLst/>
              <a:gdLst>
                <a:gd name="T0" fmla="*/ 0 w 14"/>
                <a:gd name="T1" fmla="*/ 0 h 14"/>
                <a:gd name="T2" fmla="*/ 177 w 14"/>
                <a:gd name="T3" fmla="*/ 544 h 14"/>
                <a:gd name="T4" fmla="*/ 2 w 14"/>
                <a:gd name="T5" fmla="*/ 419 h 14"/>
                <a:gd name="T6" fmla="*/ 0 w 14"/>
                <a:gd name="T7" fmla="*/ 0 h 14"/>
                <a:gd name="T8" fmla="*/ 0 60000 65536"/>
                <a:gd name="T9" fmla="*/ 0 60000 65536"/>
                <a:gd name="T10" fmla="*/ 0 60000 65536"/>
                <a:gd name="T11" fmla="*/ 0 60000 65536"/>
                <a:gd name="T12" fmla="*/ 0 w 14"/>
                <a:gd name="T13" fmla="*/ 0 h 14"/>
                <a:gd name="T14" fmla="*/ 14 w 14"/>
                <a:gd name="T15" fmla="*/ 14 h 14"/>
              </a:gdLst>
              <a:ahLst/>
              <a:cxnLst>
                <a:cxn ang="T8">
                  <a:pos x="T0" y="T1"/>
                </a:cxn>
                <a:cxn ang="T9">
                  <a:pos x="T2" y="T3"/>
                </a:cxn>
                <a:cxn ang="T10">
                  <a:pos x="T4" y="T5"/>
                </a:cxn>
                <a:cxn ang="T11">
                  <a:pos x="T6" y="T7"/>
                </a:cxn>
              </a:cxnLst>
              <a:rect l="T12" t="T13" r="T14" b="T15"/>
              <a:pathLst>
                <a:path w="14" h="14">
                  <a:moveTo>
                    <a:pt x="0" y="0"/>
                  </a:moveTo>
                  <a:lnTo>
                    <a:pt x="14" y="14"/>
                  </a:lnTo>
                  <a:lnTo>
                    <a:pt x="2" y="10"/>
                  </a:lnTo>
                  <a:lnTo>
                    <a:pt x="0" y="0"/>
                  </a:lnTo>
                  <a:close/>
                </a:path>
              </a:pathLst>
            </a:custGeom>
            <a:solidFill>
              <a:srgbClr val="E1E1E1"/>
            </a:solidFill>
            <a:ln w="3175">
              <a:solidFill>
                <a:srgbClr val="000000"/>
              </a:solidFill>
              <a:round/>
              <a:headEnd/>
              <a:tailEnd/>
            </a:ln>
          </p:spPr>
          <p:txBody>
            <a:bodyPr/>
            <a:lstStyle/>
            <a:p>
              <a:endParaRPr lang="en-US"/>
            </a:p>
          </p:txBody>
        </p:sp>
        <p:sp>
          <p:nvSpPr>
            <p:cNvPr id="42212" name="Freeform 5441"/>
            <p:cNvSpPr>
              <a:spLocks/>
            </p:cNvSpPr>
            <p:nvPr/>
          </p:nvSpPr>
          <p:spPr bwMode="auto">
            <a:xfrm>
              <a:off x="5346" y="2873"/>
              <a:ext cx="12" cy="15"/>
            </a:xfrm>
            <a:custGeom>
              <a:avLst/>
              <a:gdLst>
                <a:gd name="T0" fmla="*/ 53 w 11"/>
                <a:gd name="T1" fmla="*/ 881 h 12"/>
                <a:gd name="T2" fmla="*/ 0 w 11"/>
                <a:gd name="T3" fmla="*/ 364 h 12"/>
                <a:gd name="T4" fmla="*/ 0 w 11"/>
                <a:gd name="T5" fmla="*/ 0 h 12"/>
                <a:gd name="T6" fmla="*/ 53 w 11"/>
                <a:gd name="T7" fmla="*/ 711 h 12"/>
                <a:gd name="T8" fmla="*/ 53 w 11"/>
                <a:gd name="T9" fmla="*/ 881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11" y="12"/>
                  </a:moveTo>
                  <a:lnTo>
                    <a:pt x="0" y="5"/>
                  </a:lnTo>
                  <a:lnTo>
                    <a:pt x="0" y="0"/>
                  </a:lnTo>
                  <a:lnTo>
                    <a:pt x="11" y="10"/>
                  </a:lnTo>
                  <a:lnTo>
                    <a:pt x="11" y="12"/>
                  </a:lnTo>
                  <a:close/>
                </a:path>
              </a:pathLst>
            </a:custGeom>
            <a:solidFill>
              <a:srgbClr val="E1E1E1"/>
            </a:solidFill>
            <a:ln w="3175">
              <a:solidFill>
                <a:srgbClr val="000000"/>
              </a:solidFill>
              <a:round/>
              <a:headEnd/>
              <a:tailEnd/>
            </a:ln>
          </p:spPr>
          <p:txBody>
            <a:bodyPr/>
            <a:lstStyle/>
            <a:p>
              <a:endParaRPr lang="en-US"/>
            </a:p>
          </p:txBody>
        </p:sp>
        <p:sp>
          <p:nvSpPr>
            <p:cNvPr id="42213" name="Freeform 5442"/>
            <p:cNvSpPr>
              <a:spLocks/>
            </p:cNvSpPr>
            <p:nvPr/>
          </p:nvSpPr>
          <p:spPr bwMode="auto">
            <a:xfrm>
              <a:off x="5279" y="2826"/>
              <a:ext cx="8" cy="9"/>
            </a:xfrm>
            <a:custGeom>
              <a:avLst/>
              <a:gdLst>
                <a:gd name="T0" fmla="*/ 83 w 7"/>
                <a:gd name="T1" fmla="*/ 811 h 7"/>
                <a:gd name="T2" fmla="*/ 64 w 7"/>
                <a:gd name="T3" fmla="*/ 0 h 7"/>
                <a:gd name="T4" fmla="*/ 0 w 7"/>
                <a:gd name="T5" fmla="*/ 343 h 7"/>
                <a:gd name="T6" fmla="*/ 3 w 7"/>
                <a:gd name="T7" fmla="*/ 567 h 7"/>
                <a:gd name="T8" fmla="*/ 83 w 7"/>
                <a:gd name="T9" fmla="*/ 811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7"/>
                  </a:moveTo>
                  <a:lnTo>
                    <a:pt x="5" y="0"/>
                  </a:lnTo>
                  <a:lnTo>
                    <a:pt x="0" y="3"/>
                  </a:lnTo>
                  <a:lnTo>
                    <a:pt x="3" y="5"/>
                  </a:lnTo>
                  <a:lnTo>
                    <a:pt x="7" y="7"/>
                  </a:lnTo>
                  <a:close/>
                </a:path>
              </a:pathLst>
            </a:custGeom>
            <a:solidFill>
              <a:srgbClr val="E1E1E1"/>
            </a:solidFill>
            <a:ln w="3175">
              <a:solidFill>
                <a:srgbClr val="000000"/>
              </a:solidFill>
              <a:round/>
              <a:headEnd/>
              <a:tailEnd/>
            </a:ln>
          </p:spPr>
          <p:txBody>
            <a:bodyPr/>
            <a:lstStyle/>
            <a:p>
              <a:endParaRPr lang="en-US"/>
            </a:p>
          </p:txBody>
        </p:sp>
        <p:sp>
          <p:nvSpPr>
            <p:cNvPr id="42214" name="Freeform 5443"/>
            <p:cNvSpPr>
              <a:spLocks/>
            </p:cNvSpPr>
            <p:nvPr/>
          </p:nvSpPr>
          <p:spPr bwMode="auto">
            <a:xfrm>
              <a:off x="5337" y="2832"/>
              <a:ext cx="9" cy="29"/>
            </a:xfrm>
            <a:custGeom>
              <a:avLst/>
              <a:gdLst>
                <a:gd name="T0" fmla="*/ 0 w 8"/>
                <a:gd name="T1" fmla="*/ 0 h 24"/>
                <a:gd name="T2" fmla="*/ 77 w 8"/>
                <a:gd name="T3" fmla="*/ 888 h 24"/>
                <a:gd name="T4" fmla="*/ 0 w 8"/>
                <a:gd name="T5" fmla="*/ 2 h 24"/>
                <a:gd name="T6" fmla="*/ 0 w 8"/>
                <a:gd name="T7" fmla="*/ 0 h 24"/>
                <a:gd name="T8" fmla="*/ 0 60000 65536"/>
                <a:gd name="T9" fmla="*/ 0 60000 65536"/>
                <a:gd name="T10" fmla="*/ 0 60000 65536"/>
                <a:gd name="T11" fmla="*/ 0 60000 65536"/>
                <a:gd name="T12" fmla="*/ 0 w 8"/>
                <a:gd name="T13" fmla="*/ 0 h 24"/>
                <a:gd name="T14" fmla="*/ 8 w 8"/>
                <a:gd name="T15" fmla="*/ 24 h 24"/>
              </a:gdLst>
              <a:ahLst/>
              <a:cxnLst>
                <a:cxn ang="T8">
                  <a:pos x="T0" y="T1"/>
                </a:cxn>
                <a:cxn ang="T9">
                  <a:pos x="T2" y="T3"/>
                </a:cxn>
                <a:cxn ang="T10">
                  <a:pos x="T4" y="T5"/>
                </a:cxn>
                <a:cxn ang="T11">
                  <a:pos x="T6" y="T7"/>
                </a:cxn>
              </a:cxnLst>
              <a:rect l="T12" t="T13" r="T14" b="T15"/>
              <a:pathLst>
                <a:path w="8" h="24">
                  <a:moveTo>
                    <a:pt x="0" y="0"/>
                  </a:moveTo>
                  <a:lnTo>
                    <a:pt x="8" y="24"/>
                  </a:ln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42215" name="Freeform 5444"/>
            <p:cNvSpPr>
              <a:spLocks/>
            </p:cNvSpPr>
            <p:nvPr/>
          </p:nvSpPr>
          <p:spPr bwMode="auto">
            <a:xfrm>
              <a:off x="5302" y="2817"/>
              <a:ext cx="23" cy="18"/>
            </a:xfrm>
            <a:custGeom>
              <a:avLst/>
              <a:gdLst>
                <a:gd name="T0" fmla="*/ 43 w 22"/>
                <a:gd name="T1" fmla="*/ 1673 h 14"/>
                <a:gd name="T2" fmla="*/ 49 w 22"/>
                <a:gd name="T3" fmla="*/ 1673 h 14"/>
                <a:gd name="T4" fmla="*/ 31 w 22"/>
                <a:gd name="T5" fmla="*/ 811 h 14"/>
                <a:gd name="T6" fmla="*/ 0 w 22"/>
                <a:gd name="T7" fmla="*/ 0 h 14"/>
                <a:gd name="T8" fmla="*/ 10 w 22"/>
                <a:gd name="T9" fmla="*/ 811 h 14"/>
                <a:gd name="T10" fmla="*/ 43 w 22"/>
                <a:gd name="T11" fmla="*/ 1673 h 14"/>
                <a:gd name="T12" fmla="*/ 0 60000 65536"/>
                <a:gd name="T13" fmla="*/ 0 60000 65536"/>
                <a:gd name="T14" fmla="*/ 0 60000 65536"/>
                <a:gd name="T15" fmla="*/ 0 60000 65536"/>
                <a:gd name="T16" fmla="*/ 0 60000 65536"/>
                <a:gd name="T17" fmla="*/ 0 60000 65536"/>
                <a:gd name="T18" fmla="*/ 0 w 22"/>
                <a:gd name="T19" fmla="*/ 0 h 14"/>
                <a:gd name="T20" fmla="*/ 22 w 22"/>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2" h="14">
                  <a:moveTo>
                    <a:pt x="19" y="14"/>
                  </a:moveTo>
                  <a:lnTo>
                    <a:pt x="22" y="14"/>
                  </a:lnTo>
                  <a:lnTo>
                    <a:pt x="12" y="7"/>
                  </a:lnTo>
                  <a:lnTo>
                    <a:pt x="0" y="0"/>
                  </a:lnTo>
                  <a:lnTo>
                    <a:pt x="10" y="7"/>
                  </a:lnTo>
                  <a:lnTo>
                    <a:pt x="19" y="14"/>
                  </a:lnTo>
                  <a:close/>
                </a:path>
              </a:pathLst>
            </a:custGeom>
            <a:solidFill>
              <a:srgbClr val="E1E1E1"/>
            </a:solidFill>
            <a:ln w="3175">
              <a:solidFill>
                <a:srgbClr val="000000"/>
              </a:solidFill>
              <a:round/>
              <a:headEnd/>
              <a:tailEnd/>
            </a:ln>
          </p:spPr>
          <p:txBody>
            <a:bodyPr/>
            <a:lstStyle/>
            <a:p>
              <a:endParaRPr lang="en-US"/>
            </a:p>
          </p:txBody>
        </p:sp>
        <p:sp>
          <p:nvSpPr>
            <p:cNvPr id="42216" name="Freeform 5445"/>
            <p:cNvSpPr>
              <a:spLocks/>
            </p:cNvSpPr>
            <p:nvPr/>
          </p:nvSpPr>
          <p:spPr bwMode="auto">
            <a:xfrm>
              <a:off x="5613" y="2922"/>
              <a:ext cx="3" cy="1"/>
            </a:xfrm>
            <a:custGeom>
              <a:avLst/>
              <a:gdLst>
                <a:gd name="T0" fmla="*/ 3 w 3"/>
                <a:gd name="T1" fmla="*/ 0 h 1"/>
                <a:gd name="T2" fmla="*/ 0 w 3"/>
                <a:gd name="T3" fmla="*/ 0 h 1"/>
                <a:gd name="T4" fmla="*/ 3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3" y="0"/>
                  </a:move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42217" name="Freeform 5446"/>
            <p:cNvSpPr>
              <a:spLocks/>
            </p:cNvSpPr>
            <p:nvPr/>
          </p:nvSpPr>
          <p:spPr bwMode="auto">
            <a:xfrm>
              <a:off x="5420" y="2972"/>
              <a:ext cx="11" cy="21"/>
            </a:xfrm>
            <a:custGeom>
              <a:avLst/>
              <a:gdLst>
                <a:gd name="T0" fmla="*/ 395 w 9"/>
                <a:gd name="T1" fmla="*/ 819 h 17"/>
                <a:gd name="T2" fmla="*/ 395 w 9"/>
                <a:gd name="T3" fmla="*/ 435 h 17"/>
                <a:gd name="T4" fmla="*/ 395 w 9"/>
                <a:gd name="T5" fmla="*/ 435 h 17"/>
                <a:gd name="T6" fmla="*/ 216 w 9"/>
                <a:gd name="T7" fmla="*/ 0 h 17"/>
                <a:gd name="T8" fmla="*/ 0 w 9"/>
                <a:gd name="T9" fmla="*/ 951 h 17"/>
                <a:gd name="T10" fmla="*/ 395 w 9"/>
                <a:gd name="T11" fmla="*/ 819 h 17"/>
                <a:gd name="T12" fmla="*/ 0 60000 65536"/>
                <a:gd name="T13" fmla="*/ 0 60000 65536"/>
                <a:gd name="T14" fmla="*/ 0 60000 65536"/>
                <a:gd name="T15" fmla="*/ 0 60000 65536"/>
                <a:gd name="T16" fmla="*/ 0 60000 65536"/>
                <a:gd name="T17" fmla="*/ 0 60000 65536"/>
                <a:gd name="T18" fmla="*/ 0 w 9"/>
                <a:gd name="T19" fmla="*/ 0 h 17"/>
                <a:gd name="T20" fmla="*/ 9 w 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9" h="17">
                  <a:moveTo>
                    <a:pt x="9" y="15"/>
                  </a:moveTo>
                  <a:lnTo>
                    <a:pt x="9" y="8"/>
                  </a:lnTo>
                  <a:lnTo>
                    <a:pt x="5" y="0"/>
                  </a:lnTo>
                  <a:lnTo>
                    <a:pt x="0" y="17"/>
                  </a:lnTo>
                  <a:lnTo>
                    <a:pt x="9" y="15"/>
                  </a:lnTo>
                  <a:close/>
                </a:path>
              </a:pathLst>
            </a:custGeom>
            <a:solidFill>
              <a:srgbClr val="E1E1E1"/>
            </a:solidFill>
            <a:ln w="3175">
              <a:solidFill>
                <a:srgbClr val="000000"/>
              </a:solidFill>
              <a:round/>
              <a:headEnd/>
              <a:tailEnd/>
            </a:ln>
          </p:spPr>
          <p:txBody>
            <a:bodyPr/>
            <a:lstStyle/>
            <a:p>
              <a:endParaRPr lang="en-US"/>
            </a:p>
          </p:txBody>
        </p:sp>
        <p:sp>
          <p:nvSpPr>
            <p:cNvPr id="42218" name="Freeform 5447"/>
            <p:cNvSpPr>
              <a:spLocks/>
            </p:cNvSpPr>
            <p:nvPr/>
          </p:nvSpPr>
          <p:spPr bwMode="auto">
            <a:xfrm>
              <a:off x="5431" y="2999"/>
              <a:ext cx="5" cy="12"/>
            </a:xfrm>
            <a:custGeom>
              <a:avLst/>
              <a:gdLst>
                <a:gd name="T0" fmla="*/ 5 w 5"/>
                <a:gd name="T1" fmla="*/ 2069 h 9"/>
                <a:gd name="T2" fmla="*/ 0 w 5"/>
                <a:gd name="T3" fmla="*/ 2069 h 9"/>
                <a:gd name="T4" fmla="*/ 0 w 5"/>
                <a:gd name="T5" fmla="*/ 0 h 9"/>
                <a:gd name="T6" fmla="*/ 5 w 5"/>
                <a:gd name="T7" fmla="*/ 2069 h 9"/>
                <a:gd name="T8" fmla="*/ 0 60000 65536"/>
                <a:gd name="T9" fmla="*/ 0 60000 65536"/>
                <a:gd name="T10" fmla="*/ 0 60000 65536"/>
                <a:gd name="T11" fmla="*/ 0 60000 65536"/>
                <a:gd name="T12" fmla="*/ 0 w 5"/>
                <a:gd name="T13" fmla="*/ 0 h 9"/>
                <a:gd name="T14" fmla="*/ 5 w 5"/>
                <a:gd name="T15" fmla="*/ 9 h 9"/>
              </a:gdLst>
              <a:ahLst/>
              <a:cxnLst>
                <a:cxn ang="T8">
                  <a:pos x="T0" y="T1"/>
                </a:cxn>
                <a:cxn ang="T9">
                  <a:pos x="T2" y="T3"/>
                </a:cxn>
                <a:cxn ang="T10">
                  <a:pos x="T4" y="T5"/>
                </a:cxn>
                <a:cxn ang="T11">
                  <a:pos x="T6" y="T7"/>
                </a:cxn>
              </a:cxnLst>
              <a:rect l="T12" t="T13" r="T14" b="T15"/>
              <a:pathLst>
                <a:path w="5" h="9">
                  <a:moveTo>
                    <a:pt x="5" y="9"/>
                  </a:moveTo>
                  <a:lnTo>
                    <a:pt x="0" y="9"/>
                  </a:lnTo>
                  <a:lnTo>
                    <a:pt x="0" y="0"/>
                  </a:lnTo>
                  <a:lnTo>
                    <a:pt x="5" y="9"/>
                  </a:lnTo>
                  <a:close/>
                </a:path>
              </a:pathLst>
            </a:custGeom>
            <a:solidFill>
              <a:srgbClr val="E1E1E1"/>
            </a:solidFill>
            <a:ln w="3175">
              <a:solidFill>
                <a:srgbClr val="000000"/>
              </a:solidFill>
              <a:round/>
              <a:headEnd/>
              <a:tailEnd/>
            </a:ln>
          </p:spPr>
          <p:txBody>
            <a:bodyPr/>
            <a:lstStyle/>
            <a:p>
              <a:endParaRPr lang="en-US"/>
            </a:p>
          </p:txBody>
        </p:sp>
        <p:sp>
          <p:nvSpPr>
            <p:cNvPr id="42219" name="Freeform 5448"/>
            <p:cNvSpPr>
              <a:spLocks/>
            </p:cNvSpPr>
            <p:nvPr/>
          </p:nvSpPr>
          <p:spPr bwMode="auto">
            <a:xfrm>
              <a:off x="5443" y="3002"/>
              <a:ext cx="1" cy="9"/>
            </a:xfrm>
            <a:custGeom>
              <a:avLst/>
              <a:gdLst>
                <a:gd name="T0" fmla="*/ 0 w 1"/>
                <a:gd name="T1" fmla="*/ 0 h 7"/>
                <a:gd name="T2" fmla="*/ 0 w 1"/>
                <a:gd name="T3" fmla="*/ 811 h 7"/>
                <a:gd name="T4" fmla="*/ 0 w 1"/>
                <a:gd name="T5" fmla="*/ 567 h 7"/>
                <a:gd name="T6" fmla="*/ 0 w 1"/>
                <a:gd name="T7" fmla="*/ 0 h 7"/>
                <a:gd name="T8" fmla="*/ 0 60000 65536"/>
                <a:gd name="T9" fmla="*/ 0 60000 65536"/>
                <a:gd name="T10" fmla="*/ 0 60000 65536"/>
                <a:gd name="T11" fmla="*/ 0 60000 65536"/>
                <a:gd name="T12" fmla="*/ 0 w 1"/>
                <a:gd name="T13" fmla="*/ 0 h 7"/>
                <a:gd name="T14" fmla="*/ 1 w 1"/>
                <a:gd name="T15" fmla="*/ 7 h 7"/>
              </a:gdLst>
              <a:ahLst/>
              <a:cxnLst>
                <a:cxn ang="T8">
                  <a:pos x="T0" y="T1"/>
                </a:cxn>
                <a:cxn ang="T9">
                  <a:pos x="T2" y="T3"/>
                </a:cxn>
                <a:cxn ang="T10">
                  <a:pos x="T4" y="T5"/>
                </a:cxn>
                <a:cxn ang="T11">
                  <a:pos x="T6" y="T7"/>
                </a:cxn>
              </a:cxnLst>
              <a:rect l="T12" t="T13" r="T14" b="T15"/>
              <a:pathLst>
                <a:path w="1" h="7">
                  <a:moveTo>
                    <a:pt x="0" y="0"/>
                  </a:moveTo>
                  <a:lnTo>
                    <a:pt x="0" y="7"/>
                  </a:lnTo>
                  <a:lnTo>
                    <a:pt x="0" y="5"/>
                  </a:lnTo>
                  <a:lnTo>
                    <a:pt x="0" y="0"/>
                  </a:lnTo>
                  <a:close/>
                </a:path>
              </a:pathLst>
            </a:custGeom>
            <a:solidFill>
              <a:srgbClr val="E1E1E1"/>
            </a:solidFill>
            <a:ln w="3175">
              <a:solidFill>
                <a:srgbClr val="000000"/>
              </a:solidFill>
              <a:round/>
              <a:headEnd/>
              <a:tailEnd/>
            </a:ln>
          </p:spPr>
          <p:txBody>
            <a:bodyPr/>
            <a:lstStyle/>
            <a:p>
              <a:endParaRPr lang="en-US"/>
            </a:p>
          </p:txBody>
        </p:sp>
        <p:sp>
          <p:nvSpPr>
            <p:cNvPr id="42220" name="Freeform 5449"/>
            <p:cNvSpPr>
              <a:spLocks/>
            </p:cNvSpPr>
            <p:nvPr/>
          </p:nvSpPr>
          <p:spPr bwMode="auto">
            <a:xfrm>
              <a:off x="5446" y="3060"/>
              <a:ext cx="6" cy="6"/>
            </a:xfrm>
            <a:custGeom>
              <a:avLst/>
              <a:gdLst>
                <a:gd name="T0" fmla="*/ 149 w 5"/>
                <a:gd name="T1" fmla="*/ 103 h 5"/>
                <a:gd name="T2" fmla="*/ 149 w 5"/>
                <a:gd name="T3" fmla="*/ 0 h 5"/>
                <a:gd name="T4" fmla="*/ 0 w 5"/>
                <a:gd name="T5" fmla="*/ 149 h 5"/>
                <a:gd name="T6" fmla="*/ 149 w 5"/>
                <a:gd name="T7" fmla="*/ 103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3"/>
                  </a:moveTo>
                  <a:lnTo>
                    <a:pt x="5" y="0"/>
                  </a:lnTo>
                  <a:lnTo>
                    <a:pt x="0" y="5"/>
                  </a:lnTo>
                  <a:lnTo>
                    <a:pt x="5" y="3"/>
                  </a:lnTo>
                  <a:close/>
                </a:path>
              </a:pathLst>
            </a:custGeom>
            <a:solidFill>
              <a:srgbClr val="E1E1E1"/>
            </a:solidFill>
            <a:ln w="3175">
              <a:solidFill>
                <a:srgbClr val="000000"/>
              </a:solidFill>
              <a:round/>
              <a:headEnd/>
              <a:tailEnd/>
            </a:ln>
          </p:spPr>
          <p:txBody>
            <a:bodyPr/>
            <a:lstStyle/>
            <a:p>
              <a:endParaRPr lang="en-US"/>
            </a:p>
          </p:txBody>
        </p:sp>
        <p:sp>
          <p:nvSpPr>
            <p:cNvPr id="42221" name="Freeform 5450"/>
            <p:cNvSpPr>
              <a:spLocks/>
            </p:cNvSpPr>
            <p:nvPr/>
          </p:nvSpPr>
          <p:spPr bwMode="auto">
            <a:xfrm>
              <a:off x="1619" y="3774"/>
              <a:ext cx="24" cy="24"/>
            </a:xfrm>
            <a:custGeom>
              <a:avLst/>
              <a:gdLst>
                <a:gd name="T0" fmla="*/ 264 w 21"/>
                <a:gd name="T1" fmla="*/ 619 h 19"/>
                <a:gd name="T2" fmla="*/ 213 w 21"/>
                <a:gd name="T3" fmla="*/ 414 h 19"/>
                <a:gd name="T4" fmla="*/ 155 w 21"/>
                <a:gd name="T5" fmla="*/ 414 h 19"/>
                <a:gd name="T6" fmla="*/ 125 w 21"/>
                <a:gd name="T7" fmla="*/ 260 h 19"/>
                <a:gd name="T8" fmla="*/ 64 w 21"/>
                <a:gd name="T9" fmla="*/ 0 h 19"/>
                <a:gd name="T10" fmla="*/ 64 w 21"/>
                <a:gd name="T11" fmla="*/ 619 h 19"/>
                <a:gd name="T12" fmla="*/ 0 w 21"/>
                <a:gd name="T13" fmla="*/ 1005 h 19"/>
                <a:gd name="T14" fmla="*/ 64 w 21"/>
                <a:gd name="T15" fmla="*/ 1603 h 19"/>
                <a:gd name="T16" fmla="*/ 83 w 21"/>
                <a:gd name="T17" fmla="*/ 1248 h 19"/>
                <a:gd name="T18" fmla="*/ 125 w 21"/>
                <a:gd name="T19" fmla="*/ 1248 h 19"/>
                <a:gd name="T20" fmla="*/ 125 w 21"/>
                <a:gd name="T21" fmla="*/ 1005 h 19"/>
                <a:gd name="T22" fmla="*/ 264 w 21"/>
                <a:gd name="T23" fmla="*/ 619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9"/>
                <a:gd name="T38" fmla="*/ 21 w 21"/>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9">
                  <a:moveTo>
                    <a:pt x="21" y="7"/>
                  </a:moveTo>
                  <a:lnTo>
                    <a:pt x="17" y="5"/>
                  </a:lnTo>
                  <a:lnTo>
                    <a:pt x="12" y="5"/>
                  </a:lnTo>
                  <a:lnTo>
                    <a:pt x="10" y="3"/>
                  </a:lnTo>
                  <a:lnTo>
                    <a:pt x="5" y="0"/>
                  </a:lnTo>
                  <a:lnTo>
                    <a:pt x="5" y="7"/>
                  </a:lnTo>
                  <a:lnTo>
                    <a:pt x="0" y="12"/>
                  </a:lnTo>
                  <a:lnTo>
                    <a:pt x="5" y="19"/>
                  </a:lnTo>
                  <a:lnTo>
                    <a:pt x="7" y="14"/>
                  </a:lnTo>
                  <a:lnTo>
                    <a:pt x="10" y="14"/>
                  </a:lnTo>
                  <a:lnTo>
                    <a:pt x="10" y="12"/>
                  </a:lnTo>
                  <a:lnTo>
                    <a:pt x="21" y="7"/>
                  </a:lnTo>
                  <a:close/>
                </a:path>
              </a:pathLst>
            </a:custGeom>
            <a:solidFill>
              <a:srgbClr val="E1E1E1"/>
            </a:solidFill>
            <a:ln w="3175">
              <a:solidFill>
                <a:srgbClr val="000000"/>
              </a:solidFill>
              <a:round/>
              <a:headEnd/>
              <a:tailEnd/>
            </a:ln>
          </p:spPr>
          <p:txBody>
            <a:bodyPr/>
            <a:lstStyle/>
            <a:p>
              <a:endParaRPr lang="en-US"/>
            </a:p>
          </p:txBody>
        </p:sp>
        <p:sp>
          <p:nvSpPr>
            <p:cNvPr id="42222" name="Freeform 5451"/>
            <p:cNvSpPr>
              <a:spLocks/>
            </p:cNvSpPr>
            <p:nvPr/>
          </p:nvSpPr>
          <p:spPr bwMode="auto">
            <a:xfrm>
              <a:off x="1598" y="3778"/>
              <a:ext cx="21" cy="13"/>
            </a:xfrm>
            <a:custGeom>
              <a:avLst/>
              <a:gdLst>
                <a:gd name="T0" fmla="*/ 46 w 19"/>
                <a:gd name="T1" fmla="*/ 93 h 11"/>
                <a:gd name="T2" fmla="*/ 3 w 19"/>
                <a:gd name="T3" fmla="*/ 0 h 11"/>
                <a:gd name="T4" fmla="*/ 126 w 19"/>
                <a:gd name="T5" fmla="*/ 0 h 11"/>
                <a:gd name="T6" fmla="*/ 76 w 19"/>
                <a:gd name="T7" fmla="*/ 215 h 11"/>
                <a:gd name="T8" fmla="*/ 0 w 19"/>
                <a:gd name="T9" fmla="*/ 254 h 11"/>
                <a:gd name="T10" fmla="*/ 46 w 19"/>
                <a:gd name="T11" fmla="*/ 154 h 11"/>
                <a:gd name="T12" fmla="*/ 3 w 19"/>
                <a:gd name="T13" fmla="*/ 154 h 11"/>
                <a:gd name="T14" fmla="*/ 46 w 19"/>
                <a:gd name="T15" fmla="*/ 93 h 11"/>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1"/>
                <a:gd name="T26" fmla="*/ 19 w 19"/>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1">
                  <a:moveTo>
                    <a:pt x="7" y="4"/>
                  </a:moveTo>
                  <a:lnTo>
                    <a:pt x="3" y="0"/>
                  </a:lnTo>
                  <a:lnTo>
                    <a:pt x="19" y="0"/>
                  </a:lnTo>
                  <a:lnTo>
                    <a:pt x="12" y="9"/>
                  </a:lnTo>
                  <a:lnTo>
                    <a:pt x="0" y="11"/>
                  </a:lnTo>
                  <a:lnTo>
                    <a:pt x="7" y="7"/>
                  </a:lnTo>
                  <a:lnTo>
                    <a:pt x="3" y="7"/>
                  </a:lnTo>
                  <a:lnTo>
                    <a:pt x="7" y="4"/>
                  </a:lnTo>
                  <a:close/>
                </a:path>
              </a:pathLst>
            </a:custGeom>
            <a:solidFill>
              <a:srgbClr val="E1E1E1"/>
            </a:solidFill>
            <a:ln w="3175">
              <a:solidFill>
                <a:srgbClr val="000000"/>
              </a:solidFill>
              <a:round/>
              <a:headEnd/>
              <a:tailEnd/>
            </a:ln>
          </p:spPr>
          <p:txBody>
            <a:bodyPr/>
            <a:lstStyle/>
            <a:p>
              <a:endParaRPr lang="en-US"/>
            </a:p>
          </p:txBody>
        </p:sp>
        <p:sp>
          <p:nvSpPr>
            <p:cNvPr id="42223" name="Freeform 5452"/>
            <p:cNvSpPr>
              <a:spLocks/>
            </p:cNvSpPr>
            <p:nvPr/>
          </p:nvSpPr>
          <p:spPr bwMode="auto">
            <a:xfrm>
              <a:off x="2718" y="3022"/>
              <a:ext cx="237" cy="263"/>
            </a:xfrm>
            <a:custGeom>
              <a:avLst/>
              <a:gdLst>
                <a:gd name="T0" fmla="*/ 1148 w 211"/>
                <a:gd name="T1" fmla="*/ 8325 h 212"/>
                <a:gd name="T2" fmla="*/ 1148 w 211"/>
                <a:gd name="T3" fmla="*/ 6792 h 212"/>
                <a:gd name="T4" fmla="*/ 1170 w 211"/>
                <a:gd name="T5" fmla="*/ 5410 h 212"/>
                <a:gd name="T6" fmla="*/ 1289 w 211"/>
                <a:gd name="T7" fmla="*/ 5410 h 212"/>
                <a:gd name="T8" fmla="*/ 1319 w 211"/>
                <a:gd name="T9" fmla="*/ 4413 h 212"/>
                <a:gd name="T10" fmla="*/ 1319 w 211"/>
                <a:gd name="T11" fmla="*/ 3379 h 212"/>
                <a:gd name="T12" fmla="*/ 1319 w 211"/>
                <a:gd name="T13" fmla="*/ 2443 h 212"/>
                <a:gd name="T14" fmla="*/ 1319 w 211"/>
                <a:gd name="T15" fmla="*/ 1427 h 212"/>
                <a:gd name="T16" fmla="*/ 1482 w 211"/>
                <a:gd name="T17" fmla="*/ 1427 h 212"/>
                <a:gd name="T18" fmla="*/ 1632 w 211"/>
                <a:gd name="T19" fmla="*/ 1164 h 212"/>
                <a:gd name="T20" fmla="*/ 1702 w 211"/>
                <a:gd name="T21" fmla="*/ 1587 h 212"/>
                <a:gd name="T22" fmla="*/ 1811 w 211"/>
                <a:gd name="T23" fmla="*/ 1164 h 212"/>
                <a:gd name="T24" fmla="*/ 1917 w 211"/>
                <a:gd name="T25" fmla="*/ 831 h 212"/>
                <a:gd name="T26" fmla="*/ 1770 w 211"/>
                <a:gd name="T27" fmla="*/ 540 h 212"/>
                <a:gd name="T28" fmla="*/ 1658 w 211"/>
                <a:gd name="T29" fmla="*/ 756 h 212"/>
                <a:gd name="T30" fmla="*/ 1448 w 211"/>
                <a:gd name="T31" fmla="*/ 831 h 212"/>
                <a:gd name="T32" fmla="*/ 1241 w 211"/>
                <a:gd name="T33" fmla="*/ 1164 h 212"/>
                <a:gd name="T34" fmla="*/ 1107 w 211"/>
                <a:gd name="T35" fmla="*/ 831 h 212"/>
                <a:gd name="T36" fmla="*/ 984 w 211"/>
                <a:gd name="T37" fmla="*/ 756 h 212"/>
                <a:gd name="T38" fmla="*/ 944 w 211"/>
                <a:gd name="T39" fmla="*/ 435 h 212"/>
                <a:gd name="T40" fmla="*/ 780 w 211"/>
                <a:gd name="T41" fmla="*/ 435 h 212"/>
                <a:gd name="T42" fmla="*/ 633 w 211"/>
                <a:gd name="T43" fmla="*/ 435 h 212"/>
                <a:gd name="T44" fmla="*/ 458 w 211"/>
                <a:gd name="T45" fmla="*/ 435 h 212"/>
                <a:gd name="T46" fmla="*/ 304 w 211"/>
                <a:gd name="T47" fmla="*/ 435 h 212"/>
                <a:gd name="T48" fmla="*/ 201 w 211"/>
                <a:gd name="T49" fmla="*/ 0 h 212"/>
                <a:gd name="T50" fmla="*/ 3 w 211"/>
                <a:gd name="T51" fmla="*/ 228 h 212"/>
                <a:gd name="T52" fmla="*/ 0 w 211"/>
                <a:gd name="T53" fmla="*/ 831 h 212"/>
                <a:gd name="T54" fmla="*/ 111 w 211"/>
                <a:gd name="T55" fmla="*/ 2257 h 212"/>
                <a:gd name="T56" fmla="*/ 201 w 211"/>
                <a:gd name="T57" fmla="*/ 3557 h 212"/>
                <a:gd name="T58" fmla="*/ 304 w 211"/>
                <a:gd name="T59" fmla="*/ 4812 h 212"/>
                <a:gd name="T60" fmla="*/ 398 w 211"/>
                <a:gd name="T61" fmla="*/ 6022 h 212"/>
                <a:gd name="T62" fmla="*/ 412 w 211"/>
                <a:gd name="T63" fmla="*/ 6667 h 212"/>
                <a:gd name="T64" fmla="*/ 367 w 211"/>
                <a:gd name="T65" fmla="*/ 6507 h 212"/>
                <a:gd name="T66" fmla="*/ 398 w 211"/>
                <a:gd name="T67" fmla="*/ 7804 h 212"/>
                <a:gd name="T68" fmla="*/ 412 w 211"/>
                <a:gd name="T69" fmla="*/ 8770 h 212"/>
                <a:gd name="T70" fmla="*/ 458 w 211"/>
                <a:gd name="T71" fmla="*/ 9928 h 212"/>
                <a:gd name="T72" fmla="*/ 468 w 211"/>
                <a:gd name="T73" fmla="*/ 11048 h 212"/>
                <a:gd name="T74" fmla="*/ 572 w 211"/>
                <a:gd name="T75" fmla="*/ 11727 h 212"/>
                <a:gd name="T76" fmla="*/ 633 w 211"/>
                <a:gd name="T77" fmla="*/ 12521 h 212"/>
                <a:gd name="T78" fmla="*/ 694 w 211"/>
                <a:gd name="T79" fmla="*/ 11913 h 212"/>
                <a:gd name="T80" fmla="*/ 748 w 211"/>
                <a:gd name="T81" fmla="*/ 12521 h 212"/>
                <a:gd name="T82" fmla="*/ 984 w 211"/>
                <a:gd name="T83" fmla="*/ 12729 h 212"/>
                <a:gd name="T84" fmla="*/ 1107 w 211"/>
                <a:gd name="T85" fmla="*/ 12316 h 212"/>
                <a:gd name="T86" fmla="*/ 1107 w 211"/>
                <a:gd name="T87" fmla="*/ 11366 h 212"/>
                <a:gd name="T88" fmla="*/ 1113 w 211"/>
                <a:gd name="T89" fmla="*/ 10328 h 212"/>
                <a:gd name="T90" fmla="*/ 1113 w 211"/>
                <a:gd name="T91" fmla="*/ 9402 h 212"/>
                <a:gd name="T92" fmla="*/ 1148 w 211"/>
                <a:gd name="T93" fmla="*/ 8325 h 2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1"/>
                <a:gd name="T142" fmla="*/ 0 h 212"/>
                <a:gd name="T143" fmla="*/ 211 w 211"/>
                <a:gd name="T144" fmla="*/ 212 h 21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1" h="212">
                  <a:moveTo>
                    <a:pt x="126" y="139"/>
                  </a:moveTo>
                  <a:lnTo>
                    <a:pt x="126" y="113"/>
                  </a:lnTo>
                  <a:lnTo>
                    <a:pt x="128" y="90"/>
                  </a:lnTo>
                  <a:lnTo>
                    <a:pt x="142" y="90"/>
                  </a:lnTo>
                  <a:lnTo>
                    <a:pt x="145" y="73"/>
                  </a:lnTo>
                  <a:lnTo>
                    <a:pt x="145" y="56"/>
                  </a:lnTo>
                  <a:lnTo>
                    <a:pt x="145" y="40"/>
                  </a:lnTo>
                  <a:lnTo>
                    <a:pt x="145" y="23"/>
                  </a:lnTo>
                  <a:lnTo>
                    <a:pt x="163" y="23"/>
                  </a:lnTo>
                  <a:lnTo>
                    <a:pt x="180" y="19"/>
                  </a:lnTo>
                  <a:lnTo>
                    <a:pt x="187" y="26"/>
                  </a:lnTo>
                  <a:lnTo>
                    <a:pt x="199" y="19"/>
                  </a:lnTo>
                  <a:lnTo>
                    <a:pt x="211" y="14"/>
                  </a:lnTo>
                  <a:lnTo>
                    <a:pt x="194" y="9"/>
                  </a:lnTo>
                  <a:lnTo>
                    <a:pt x="182" y="12"/>
                  </a:lnTo>
                  <a:lnTo>
                    <a:pt x="159" y="14"/>
                  </a:lnTo>
                  <a:lnTo>
                    <a:pt x="135" y="19"/>
                  </a:lnTo>
                  <a:lnTo>
                    <a:pt x="121" y="14"/>
                  </a:lnTo>
                  <a:lnTo>
                    <a:pt x="107" y="12"/>
                  </a:lnTo>
                  <a:lnTo>
                    <a:pt x="104" y="7"/>
                  </a:lnTo>
                  <a:lnTo>
                    <a:pt x="85" y="7"/>
                  </a:lnTo>
                  <a:lnTo>
                    <a:pt x="69" y="7"/>
                  </a:lnTo>
                  <a:lnTo>
                    <a:pt x="50" y="7"/>
                  </a:lnTo>
                  <a:lnTo>
                    <a:pt x="33" y="7"/>
                  </a:lnTo>
                  <a:lnTo>
                    <a:pt x="22" y="0"/>
                  </a:lnTo>
                  <a:lnTo>
                    <a:pt x="3" y="4"/>
                  </a:lnTo>
                  <a:lnTo>
                    <a:pt x="0" y="14"/>
                  </a:lnTo>
                  <a:lnTo>
                    <a:pt x="12" y="38"/>
                  </a:lnTo>
                  <a:lnTo>
                    <a:pt x="22" y="59"/>
                  </a:lnTo>
                  <a:lnTo>
                    <a:pt x="33" y="80"/>
                  </a:lnTo>
                  <a:lnTo>
                    <a:pt x="43" y="101"/>
                  </a:lnTo>
                  <a:lnTo>
                    <a:pt x="45" y="111"/>
                  </a:lnTo>
                  <a:lnTo>
                    <a:pt x="40" y="108"/>
                  </a:lnTo>
                  <a:lnTo>
                    <a:pt x="43" y="130"/>
                  </a:lnTo>
                  <a:lnTo>
                    <a:pt x="45" y="146"/>
                  </a:lnTo>
                  <a:lnTo>
                    <a:pt x="50" y="165"/>
                  </a:lnTo>
                  <a:lnTo>
                    <a:pt x="52" y="184"/>
                  </a:lnTo>
                  <a:lnTo>
                    <a:pt x="62" y="196"/>
                  </a:lnTo>
                  <a:lnTo>
                    <a:pt x="69" y="208"/>
                  </a:lnTo>
                  <a:lnTo>
                    <a:pt x="76" y="198"/>
                  </a:lnTo>
                  <a:lnTo>
                    <a:pt x="83" y="208"/>
                  </a:lnTo>
                  <a:lnTo>
                    <a:pt x="107" y="212"/>
                  </a:lnTo>
                  <a:lnTo>
                    <a:pt x="121" y="205"/>
                  </a:lnTo>
                  <a:lnTo>
                    <a:pt x="121" y="189"/>
                  </a:lnTo>
                  <a:lnTo>
                    <a:pt x="123" y="172"/>
                  </a:lnTo>
                  <a:lnTo>
                    <a:pt x="123" y="156"/>
                  </a:lnTo>
                  <a:lnTo>
                    <a:pt x="126" y="139"/>
                  </a:lnTo>
                  <a:close/>
                </a:path>
              </a:pathLst>
            </a:custGeom>
            <a:solidFill>
              <a:srgbClr val="0033CC"/>
            </a:solidFill>
            <a:ln w="3175">
              <a:solidFill>
                <a:srgbClr val="000000"/>
              </a:solidFill>
              <a:round/>
              <a:headEnd/>
              <a:tailEnd/>
            </a:ln>
          </p:spPr>
          <p:txBody>
            <a:bodyPr/>
            <a:lstStyle/>
            <a:p>
              <a:endParaRPr lang="en-US"/>
            </a:p>
          </p:txBody>
        </p:sp>
        <p:sp>
          <p:nvSpPr>
            <p:cNvPr id="42224" name="Freeform 5453"/>
            <p:cNvSpPr>
              <a:spLocks/>
            </p:cNvSpPr>
            <p:nvPr/>
          </p:nvSpPr>
          <p:spPr bwMode="auto">
            <a:xfrm>
              <a:off x="1299" y="2864"/>
              <a:ext cx="217" cy="290"/>
            </a:xfrm>
            <a:custGeom>
              <a:avLst/>
              <a:gdLst>
                <a:gd name="T0" fmla="*/ 897 w 196"/>
                <a:gd name="T1" fmla="*/ 10868 h 234"/>
                <a:gd name="T2" fmla="*/ 886 w 196"/>
                <a:gd name="T3" fmla="*/ 11987 h 234"/>
                <a:gd name="T4" fmla="*/ 856 w 196"/>
                <a:gd name="T5" fmla="*/ 13071 h 234"/>
                <a:gd name="T6" fmla="*/ 825 w 196"/>
                <a:gd name="T7" fmla="*/ 12836 h 234"/>
                <a:gd name="T8" fmla="*/ 723 w 196"/>
                <a:gd name="T9" fmla="*/ 13071 h 234"/>
                <a:gd name="T10" fmla="*/ 670 w 196"/>
                <a:gd name="T11" fmla="*/ 13489 h 234"/>
                <a:gd name="T12" fmla="*/ 622 w 196"/>
                <a:gd name="T13" fmla="*/ 12971 h 234"/>
                <a:gd name="T14" fmla="*/ 487 w 196"/>
                <a:gd name="T15" fmla="*/ 12836 h 234"/>
                <a:gd name="T16" fmla="*/ 467 w 196"/>
                <a:gd name="T17" fmla="*/ 12558 h 234"/>
                <a:gd name="T18" fmla="*/ 389 w 196"/>
                <a:gd name="T19" fmla="*/ 13759 h 234"/>
                <a:gd name="T20" fmla="*/ 311 w 196"/>
                <a:gd name="T21" fmla="*/ 13489 h 234"/>
                <a:gd name="T22" fmla="*/ 254 w 196"/>
                <a:gd name="T23" fmla="*/ 12655 h 234"/>
                <a:gd name="T24" fmla="*/ 207 w 196"/>
                <a:gd name="T25" fmla="*/ 11739 h 234"/>
                <a:gd name="T26" fmla="*/ 183 w 196"/>
                <a:gd name="T27" fmla="*/ 10751 h 234"/>
                <a:gd name="T28" fmla="*/ 195 w 196"/>
                <a:gd name="T29" fmla="*/ 10004 h 234"/>
                <a:gd name="T30" fmla="*/ 130 w 196"/>
                <a:gd name="T31" fmla="*/ 9325 h 234"/>
                <a:gd name="T32" fmla="*/ 102 w 196"/>
                <a:gd name="T33" fmla="*/ 8675 h 234"/>
                <a:gd name="T34" fmla="*/ 61 w 196"/>
                <a:gd name="T35" fmla="*/ 8072 h 234"/>
                <a:gd name="T36" fmla="*/ 61 w 196"/>
                <a:gd name="T37" fmla="*/ 7670 h 234"/>
                <a:gd name="T38" fmla="*/ 113 w 196"/>
                <a:gd name="T39" fmla="*/ 6855 h 234"/>
                <a:gd name="T40" fmla="*/ 75 w 196"/>
                <a:gd name="T41" fmla="*/ 6721 h 234"/>
                <a:gd name="T42" fmla="*/ 61 w 196"/>
                <a:gd name="T43" fmla="*/ 5829 h 234"/>
                <a:gd name="T44" fmla="*/ 61 w 196"/>
                <a:gd name="T45" fmla="*/ 4921 h 234"/>
                <a:gd name="T46" fmla="*/ 75 w 196"/>
                <a:gd name="T47" fmla="*/ 4463 h 234"/>
                <a:gd name="T48" fmla="*/ 75 w 196"/>
                <a:gd name="T49" fmla="*/ 3028 h 234"/>
                <a:gd name="T50" fmla="*/ 113 w 196"/>
                <a:gd name="T51" fmla="*/ 2741 h 234"/>
                <a:gd name="T52" fmla="*/ 50 w 196"/>
                <a:gd name="T53" fmla="*/ 2042 h 234"/>
                <a:gd name="T54" fmla="*/ 0 w 196"/>
                <a:gd name="T55" fmla="*/ 1250 h 234"/>
                <a:gd name="T56" fmla="*/ 144 w 196"/>
                <a:gd name="T57" fmla="*/ 1250 h 234"/>
                <a:gd name="T58" fmla="*/ 183 w 196"/>
                <a:gd name="T59" fmla="*/ 1009 h 234"/>
                <a:gd name="T60" fmla="*/ 278 w 196"/>
                <a:gd name="T61" fmla="*/ 530 h 234"/>
                <a:gd name="T62" fmla="*/ 359 w 196"/>
                <a:gd name="T63" fmla="*/ 0 h 234"/>
                <a:gd name="T64" fmla="*/ 435 w 196"/>
                <a:gd name="T65" fmla="*/ 0 h 234"/>
                <a:gd name="T66" fmla="*/ 464 w 196"/>
                <a:gd name="T67" fmla="*/ 1009 h 234"/>
                <a:gd name="T68" fmla="*/ 467 w 196"/>
                <a:gd name="T69" fmla="*/ 1785 h 234"/>
                <a:gd name="T70" fmla="*/ 562 w 196"/>
                <a:gd name="T71" fmla="*/ 2681 h 234"/>
                <a:gd name="T72" fmla="*/ 633 w 196"/>
                <a:gd name="T73" fmla="*/ 2741 h 234"/>
                <a:gd name="T74" fmla="*/ 732 w 196"/>
                <a:gd name="T75" fmla="*/ 3204 h 234"/>
                <a:gd name="T76" fmla="*/ 856 w 196"/>
                <a:gd name="T77" fmla="*/ 3888 h 234"/>
                <a:gd name="T78" fmla="*/ 983 w 196"/>
                <a:gd name="T79" fmla="*/ 4118 h 234"/>
                <a:gd name="T80" fmla="*/ 1009 w 196"/>
                <a:gd name="T81" fmla="*/ 4463 h 234"/>
                <a:gd name="T82" fmla="*/ 1009 w 196"/>
                <a:gd name="T83" fmla="*/ 5612 h 234"/>
                <a:gd name="T84" fmla="*/ 993 w 196"/>
                <a:gd name="T85" fmla="*/ 5612 h 234"/>
                <a:gd name="T86" fmla="*/ 1050 w 196"/>
                <a:gd name="T87" fmla="*/ 5971 h 234"/>
                <a:gd name="T88" fmla="*/ 1053 w 196"/>
                <a:gd name="T89" fmla="*/ 6855 h 234"/>
                <a:gd name="T90" fmla="*/ 1147 w 196"/>
                <a:gd name="T91" fmla="*/ 6855 h 234"/>
                <a:gd name="T92" fmla="*/ 1263 w 196"/>
                <a:gd name="T93" fmla="*/ 6955 h 234"/>
                <a:gd name="T94" fmla="*/ 1263 w 196"/>
                <a:gd name="T95" fmla="*/ 7963 h 234"/>
                <a:gd name="T96" fmla="*/ 1345 w 196"/>
                <a:gd name="T97" fmla="*/ 8496 h 234"/>
                <a:gd name="T98" fmla="*/ 1363 w 196"/>
                <a:gd name="T99" fmla="*/ 8906 h 234"/>
                <a:gd name="T100" fmla="*/ 1345 w 196"/>
                <a:gd name="T101" fmla="*/ 9601 h 234"/>
                <a:gd name="T102" fmla="*/ 1303 w 196"/>
                <a:gd name="T103" fmla="*/ 10398 h 234"/>
                <a:gd name="T104" fmla="*/ 1323 w 196"/>
                <a:gd name="T105" fmla="*/ 10751 h 234"/>
                <a:gd name="T106" fmla="*/ 1303 w 196"/>
                <a:gd name="T107" fmla="*/ 11037 h 234"/>
                <a:gd name="T108" fmla="*/ 1303 w 196"/>
                <a:gd name="T109" fmla="*/ 10751 h 234"/>
                <a:gd name="T110" fmla="*/ 1215 w 196"/>
                <a:gd name="T111" fmla="*/ 10004 h 234"/>
                <a:gd name="T112" fmla="*/ 1053 w 196"/>
                <a:gd name="T113" fmla="*/ 10322 h 234"/>
                <a:gd name="T114" fmla="*/ 911 w 196"/>
                <a:gd name="T115" fmla="*/ 10322 h 234"/>
                <a:gd name="T116" fmla="*/ 897 w 196"/>
                <a:gd name="T117" fmla="*/ 10868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6"/>
                <a:gd name="T178" fmla="*/ 0 h 234"/>
                <a:gd name="T179" fmla="*/ 196 w 196"/>
                <a:gd name="T180" fmla="*/ 234 h 2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6" h="234">
                  <a:moveTo>
                    <a:pt x="130" y="184"/>
                  </a:moveTo>
                  <a:lnTo>
                    <a:pt x="127" y="203"/>
                  </a:lnTo>
                  <a:lnTo>
                    <a:pt x="123" y="222"/>
                  </a:lnTo>
                  <a:lnTo>
                    <a:pt x="120" y="218"/>
                  </a:lnTo>
                  <a:lnTo>
                    <a:pt x="104" y="222"/>
                  </a:lnTo>
                  <a:lnTo>
                    <a:pt x="97" y="229"/>
                  </a:lnTo>
                  <a:lnTo>
                    <a:pt x="89" y="220"/>
                  </a:lnTo>
                  <a:lnTo>
                    <a:pt x="71" y="218"/>
                  </a:lnTo>
                  <a:lnTo>
                    <a:pt x="68" y="213"/>
                  </a:lnTo>
                  <a:lnTo>
                    <a:pt x="56" y="234"/>
                  </a:lnTo>
                  <a:lnTo>
                    <a:pt x="45" y="229"/>
                  </a:lnTo>
                  <a:lnTo>
                    <a:pt x="37" y="215"/>
                  </a:lnTo>
                  <a:lnTo>
                    <a:pt x="30" y="199"/>
                  </a:lnTo>
                  <a:lnTo>
                    <a:pt x="26" y="182"/>
                  </a:lnTo>
                  <a:lnTo>
                    <a:pt x="28" y="170"/>
                  </a:lnTo>
                  <a:lnTo>
                    <a:pt x="19" y="158"/>
                  </a:lnTo>
                  <a:lnTo>
                    <a:pt x="14" y="147"/>
                  </a:lnTo>
                  <a:lnTo>
                    <a:pt x="9" y="137"/>
                  </a:lnTo>
                  <a:lnTo>
                    <a:pt x="9" y="130"/>
                  </a:lnTo>
                  <a:lnTo>
                    <a:pt x="16" y="116"/>
                  </a:lnTo>
                  <a:lnTo>
                    <a:pt x="11" y="114"/>
                  </a:lnTo>
                  <a:lnTo>
                    <a:pt x="9" y="99"/>
                  </a:lnTo>
                  <a:lnTo>
                    <a:pt x="9" y="83"/>
                  </a:lnTo>
                  <a:lnTo>
                    <a:pt x="11" y="76"/>
                  </a:lnTo>
                  <a:lnTo>
                    <a:pt x="11" y="52"/>
                  </a:lnTo>
                  <a:lnTo>
                    <a:pt x="16" y="47"/>
                  </a:lnTo>
                  <a:lnTo>
                    <a:pt x="7" y="35"/>
                  </a:lnTo>
                  <a:lnTo>
                    <a:pt x="0" y="21"/>
                  </a:lnTo>
                  <a:lnTo>
                    <a:pt x="21" y="21"/>
                  </a:lnTo>
                  <a:lnTo>
                    <a:pt x="26" y="17"/>
                  </a:lnTo>
                  <a:lnTo>
                    <a:pt x="40" y="9"/>
                  </a:lnTo>
                  <a:lnTo>
                    <a:pt x="52" y="0"/>
                  </a:lnTo>
                  <a:lnTo>
                    <a:pt x="63" y="0"/>
                  </a:lnTo>
                  <a:lnTo>
                    <a:pt x="66" y="17"/>
                  </a:lnTo>
                  <a:lnTo>
                    <a:pt x="68" y="31"/>
                  </a:lnTo>
                  <a:lnTo>
                    <a:pt x="80" y="45"/>
                  </a:lnTo>
                  <a:lnTo>
                    <a:pt x="92" y="47"/>
                  </a:lnTo>
                  <a:lnTo>
                    <a:pt x="106" y="54"/>
                  </a:lnTo>
                  <a:lnTo>
                    <a:pt x="123" y="66"/>
                  </a:lnTo>
                  <a:lnTo>
                    <a:pt x="142" y="69"/>
                  </a:lnTo>
                  <a:lnTo>
                    <a:pt x="146" y="76"/>
                  </a:lnTo>
                  <a:lnTo>
                    <a:pt x="146" y="95"/>
                  </a:lnTo>
                  <a:lnTo>
                    <a:pt x="144" y="95"/>
                  </a:lnTo>
                  <a:lnTo>
                    <a:pt x="151" y="102"/>
                  </a:lnTo>
                  <a:lnTo>
                    <a:pt x="153" y="116"/>
                  </a:lnTo>
                  <a:lnTo>
                    <a:pt x="165" y="116"/>
                  </a:lnTo>
                  <a:lnTo>
                    <a:pt x="182" y="118"/>
                  </a:lnTo>
                  <a:lnTo>
                    <a:pt x="182" y="135"/>
                  </a:lnTo>
                  <a:lnTo>
                    <a:pt x="194" y="144"/>
                  </a:lnTo>
                  <a:lnTo>
                    <a:pt x="196" y="151"/>
                  </a:lnTo>
                  <a:lnTo>
                    <a:pt x="194" y="163"/>
                  </a:lnTo>
                  <a:lnTo>
                    <a:pt x="189" y="177"/>
                  </a:lnTo>
                  <a:lnTo>
                    <a:pt x="191" y="182"/>
                  </a:lnTo>
                  <a:lnTo>
                    <a:pt x="189" y="187"/>
                  </a:lnTo>
                  <a:lnTo>
                    <a:pt x="189" y="182"/>
                  </a:lnTo>
                  <a:lnTo>
                    <a:pt x="175" y="170"/>
                  </a:lnTo>
                  <a:lnTo>
                    <a:pt x="153" y="175"/>
                  </a:lnTo>
                  <a:lnTo>
                    <a:pt x="132" y="175"/>
                  </a:lnTo>
                  <a:lnTo>
                    <a:pt x="130" y="184"/>
                  </a:lnTo>
                  <a:close/>
                </a:path>
              </a:pathLst>
            </a:custGeom>
            <a:solidFill>
              <a:srgbClr val="E1E1E1"/>
            </a:solidFill>
            <a:ln w="3175">
              <a:solidFill>
                <a:srgbClr val="000000"/>
              </a:solidFill>
              <a:round/>
              <a:headEnd/>
              <a:tailEnd/>
            </a:ln>
          </p:spPr>
          <p:txBody>
            <a:bodyPr/>
            <a:lstStyle/>
            <a:p>
              <a:endParaRPr lang="en-US"/>
            </a:p>
          </p:txBody>
        </p:sp>
        <p:sp>
          <p:nvSpPr>
            <p:cNvPr id="42225" name="Freeform 5454"/>
            <p:cNvSpPr>
              <a:spLocks/>
            </p:cNvSpPr>
            <p:nvPr/>
          </p:nvSpPr>
          <p:spPr bwMode="auto">
            <a:xfrm>
              <a:off x="2860" y="3040"/>
              <a:ext cx="160" cy="202"/>
            </a:xfrm>
            <a:custGeom>
              <a:avLst/>
              <a:gdLst>
                <a:gd name="T0" fmla="*/ 0 w 144"/>
                <a:gd name="T1" fmla="*/ 7390 h 163"/>
                <a:gd name="T2" fmla="*/ 0 w 144"/>
                <a:gd name="T3" fmla="*/ 5828 h 163"/>
                <a:gd name="T4" fmla="*/ 2 w 144"/>
                <a:gd name="T5" fmla="*/ 4463 h 163"/>
                <a:gd name="T6" fmla="*/ 120 w 144"/>
                <a:gd name="T7" fmla="*/ 4463 h 163"/>
                <a:gd name="T8" fmla="*/ 138 w 144"/>
                <a:gd name="T9" fmla="*/ 3459 h 163"/>
                <a:gd name="T10" fmla="*/ 138 w 144"/>
                <a:gd name="T11" fmla="*/ 2441 h 163"/>
                <a:gd name="T12" fmla="*/ 138 w 144"/>
                <a:gd name="T13" fmla="*/ 1549 h 163"/>
                <a:gd name="T14" fmla="*/ 138 w 144"/>
                <a:gd name="T15" fmla="*/ 530 h 163"/>
                <a:gd name="T16" fmla="*/ 277 w 144"/>
                <a:gd name="T17" fmla="*/ 530 h 163"/>
                <a:gd name="T18" fmla="*/ 396 w 144"/>
                <a:gd name="T19" fmla="*/ 278 h 163"/>
                <a:gd name="T20" fmla="*/ 447 w 144"/>
                <a:gd name="T21" fmla="*/ 750 h 163"/>
                <a:gd name="T22" fmla="*/ 540 w 144"/>
                <a:gd name="T23" fmla="*/ 278 h 163"/>
                <a:gd name="T24" fmla="*/ 627 w 144"/>
                <a:gd name="T25" fmla="*/ 0 h 163"/>
                <a:gd name="T26" fmla="*/ 697 w 144"/>
                <a:gd name="T27" fmla="*/ 1151 h 163"/>
                <a:gd name="T28" fmla="*/ 774 w 144"/>
                <a:gd name="T29" fmla="*/ 2042 h 163"/>
                <a:gd name="T30" fmla="*/ 860 w 144"/>
                <a:gd name="T31" fmla="*/ 2681 h 163"/>
                <a:gd name="T32" fmla="*/ 874 w 144"/>
                <a:gd name="T33" fmla="*/ 2741 h 163"/>
                <a:gd name="T34" fmla="*/ 881 w 144"/>
                <a:gd name="T35" fmla="*/ 3191 h 163"/>
                <a:gd name="T36" fmla="*/ 934 w 144"/>
                <a:gd name="T37" fmla="*/ 3994 h 163"/>
                <a:gd name="T38" fmla="*/ 1023 w 144"/>
                <a:gd name="T39" fmla="*/ 4463 h 163"/>
                <a:gd name="T40" fmla="*/ 1066 w 144"/>
                <a:gd name="T41" fmla="*/ 4614 h 163"/>
                <a:gd name="T42" fmla="*/ 1066 w 144"/>
                <a:gd name="T43" fmla="*/ 4703 h 163"/>
                <a:gd name="T44" fmla="*/ 914 w 144"/>
                <a:gd name="T45" fmla="*/ 5423 h 163"/>
                <a:gd name="T46" fmla="*/ 793 w 144"/>
                <a:gd name="T47" fmla="*/ 6241 h 163"/>
                <a:gd name="T48" fmla="*/ 738 w 144"/>
                <a:gd name="T49" fmla="*/ 7222 h 163"/>
                <a:gd name="T50" fmla="*/ 664 w 144"/>
                <a:gd name="T51" fmla="*/ 7525 h 163"/>
                <a:gd name="T52" fmla="*/ 598 w 144"/>
                <a:gd name="T53" fmla="*/ 8353 h 163"/>
                <a:gd name="T54" fmla="*/ 421 w 144"/>
                <a:gd name="T55" fmla="*/ 8159 h 163"/>
                <a:gd name="T56" fmla="*/ 341 w 144"/>
                <a:gd name="T57" fmla="*/ 7933 h 163"/>
                <a:gd name="T58" fmla="*/ 277 w 144"/>
                <a:gd name="T59" fmla="*/ 8615 h 163"/>
                <a:gd name="T60" fmla="*/ 224 w 144"/>
                <a:gd name="T61" fmla="*/ 9322 h 163"/>
                <a:gd name="T62" fmla="*/ 108 w 144"/>
                <a:gd name="T63" fmla="*/ 9601 h 163"/>
                <a:gd name="T64" fmla="*/ 51 w 144"/>
                <a:gd name="T65" fmla="*/ 9322 h 163"/>
                <a:gd name="T66" fmla="*/ 63 w 144"/>
                <a:gd name="T67" fmla="*/ 8353 h 163"/>
                <a:gd name="T68" fmla="*/ 0 w 144"/>
                <a:gd name="T69" fmla="*/ 7390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163"/>
                <a:gd name="T107" fmla="*/ 144 w 144"/>
                <a:gd name="T108" fmla="*/ 163 h 1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163">
                  <a:moveTo>
                    <a:pt x="0" y="125"/>
                  </a:moveTo>
                  <a:lnTo>
                    <a:pt x="0" y="99"/>
                  </a:lnTo>
                  <a:lnTo>
                    <a:pt x="2" y="76"/>
                  </a:lnTo>
                  <a:lnTo>
                    <a:pt x="16" y="76"/>
                  </a:lnTo>
                  <a:lnTo>
                    <a:pt x="19" y="59"/>
                  </a:lnTo>
                  <a:lnTo>
                    <a:pt x="19" y="42"/>
                  </a:lnTo>
                  <a:lnTo>
                    <a:pt x="19" y="26"/>
                  </a:lnTo>
                  <a:lnTo>
                    <a:pt x="19" y="9"/>
                  </a:lnTo>
                  <a:lnTo>
                    <a:pt x="37" y="9"/>
                  </a:lnTo>
                  <a:lnTo>
                    <a:pt x="54" y="5"/>
                  </a:lnTo>
                  <a:lnTo>
                    <a:pt x="61" y="12"/>
                  </a:lnTo>
                  <a:lnTo>
                    <a:pt x="73" y="5"/>
                  </a:lnTo>
                  <a:lnTo>
                    <a:pt x="85" y="0"/>
                  </a:lnTo>
                  <a:lnTo>
                    <a:pt x="94" y="19"/>
                  </a:lnTo>
                  <a:lnTo>
                    <a:pt x="104" y="35"/>
                  </a:lnTo>
                  <a:lnTo>
                    <a:pt x="116" y="45"/>
                  </a:lnTo>
                  <a:lnTo>
                    <a:pt x="118" y="47"/>
                  </a:lnTo>
                  <a:lnTo>
                    <a:pt x="120" y="54"/>
                  </a:lnTo>
                  <a:lnTo>
                    <a:pt x="127" y="68"/>
                  </a:lnTo>
                  <a:lnTo>
                    <a:pt x="139" y="76"/>
                  </a:lnTo>
                  <a:lnTo>
                    <a:pt x="144" y="78"/>
                  </a:lnTo>
                  <a:lnTo>
                    <a:pt x="144" y="80"/>
                  </a:lnTo>
                  <a:lnTo>
                    <a:pt x="123" y="92"/>
                  </a:lnTo>
                  <a:lnTo>
                    <a:pt x="108" y="106"/>
                  </a:lnTo>
                  <a:lnTo>
                    <a:pt x="99" y="123"/>
                  </a:lnTo>
                  <a:lnTo>
                    <a:pt x="89" y="128"/>
                  </a:lnTo>
                  <a:lnTo>
                    <a:pt x="80" y="142"/>
                  </a:lnTo>
                  <a:lnTo>
                    <a:pt x="56" y="139"/>
                  </a:lnTo>
                  <a:lnTo>
                    <a:pt x="45" y="135"/>
                  </a:lnTo>
                  <a:lnTo>
                    <a:pt x="37" y="146"/>
                  </a:lnTo>
                  <a:lnTo>
                    <a:pt x="30" y="158"/>
                  </a:lnTo>
                  <a:lnTo>
                    <a:pt x="14" y="163"/>
                  </a:lnTo>
                  <a:lnTo>
                    <a:pt x="7" y="158"/>
                  </a:lnTo>
                  <a:lnTo>
                    <a:pt x="9" y="142"/>
                  </a:lnTo>
                  <a:lnTo>
                    <a:pt x="0" y="125"/>
                  </a:lnTo>
                  <a:close/>
                </a:path>
              </a:pathLst>
            </a:custGeom>
            <a:solidFill>
              <a:srgbClr val="0033CC"/>
            </a:solidFill>
            <a:ln w="3175">
              <a:solidFill>
                <a:srgbClr val="000000"/>
              </a:solidFill>
              <a:round/>
              <a:headEnd/>
              <a:tailEnd/>
            </a:ln>
          </p:spPr>
          <p:txBody>
            <a:bodyPr/>
            <a:lstStyle/>
            <a:p>
              <a:endParaRPr lang="en-US"/>
            </a:p>
          </p:txBody>
        </p:sp>
        <p:sp>
          <p:nvSpPr>
            <p:cNvPr id="42226" name="Freeform 5455"/>
            <p:cNvSpPr>
              <a:spLocks/>
            </p:cNvSpPr>
            <p:nvPr/>
          </p:nvSpPr>
          <p:spPr bwMode="auto">
            <a:xfrm>
              <a:off x="3274" y="2899"/>
              <a:ext cx="2" cy="12"/>
            </a:xfrm>
            <a:custGeom>
              <a:avLst/>
              <a:gdLst>
                <a:gd name="T0" fmla="*/ 2 w 2"/>
                <a:gd name="T1" fmla="*/ 310 h 10"/>
                <a:gd name="T2" fmla="*/ 2 w 2"/>
                <a:gd name="T3" fmla="*/ 215 h 10"/>
                <a:gd name="T4" fmla="*/ 0 w 2"/>
                <a:gd name="T5" fmla="*/ 0 h 10"/>
                <a:gd name="T6" fmla="*/ 2 w 2"/>
                <a:gd name="T7" fmla="*/ 310 h 10"/>
                <a:gd name="T8" fmla="*/ 0 60000 65536"/>
                <a:gd name="T9" fmla="*/ 0 60000 65536"/>
                <a:gd name="T10" fmla="*/ 0 60000 65536"/>
                <a:gd name="T11" fmla="*/ 0 60000 65536"/>
                <a:gd name="T12" fmla="*/ 0 w 2"/>
                <a:gd name="T13" fmla="*/ 0 h 10"/>
                <a:gd name="T14" fmla="*/ 2 w 2"/>
                <a:gd name="T15" fmla="*/ 10 h 10"/>
              </a:gdLst>
              <a:ahLst/>
              <a:cxnLst>
                <a:cxn ang="T8">
                  <a:pos x="T0" y="T1"/>
                </a:cxn>
                <a:cxn ang="T9">
                  <a:pos x="T2" y="T3"/>
                </a:cxn>
                <a:cxn ang="T10">
                  <a:pos x="T4" y="T5"/>
                </a:cxn>
                <a:cxn ang="T11">
                  <a:pos x="T6" y="T7"/>
                </a:cxn>
              </a:cxnLst>
              <a:rect l="T12" t="T13" r="T14" b="T15"/>
              <a:pathLst>
                <a:path w="2" h="10">
                  <a:moveTo>
                    <a:pt x="2" y="10"/>
                  </a:moveTo>
                  <a:lnTo>
                    <a:pt x="2" y="7"/>
                  </a:lnTo>
                  <a:lnTo>
                    <a:pt x="0" y="0"/>
                  </a:lnTo>
                  <a:lnTo>
                    <a:pt x="2" y="10"/>
                  </a:lnTo>
                  <a:close/>
                </a:path>
              </a:pathLst>
            </a:custGeom>
            <a:solidFill>
              <a:srgbClr val="E1E1E1"/>
            </a:solidFill>
            <a:ln w="3175">
              <a:solidFill>
                <a:srgbClr val="000000"/>
              </a:solidFill>
              <a:round/>
              <a:headEnd/>
              <a:tailEnd/>
            </a:ln>
          </p:spPr>
          <p:txBody>
            <a:bodyPr/>
            <a:lstStyle/>
            <a:p>
              <a:endParaRPr lang="en-US"/>
            </a:p>
          </p:txBody>
        </p:sp>
        <p:sp>
          <p:nvSpPr>
            <p:cNvPr id="42227" name="Freeform 5456"/>
            <p:cNvSpPr>
              <a:spLocks/>
            </p:cNvSpPr>
            <p:nvPr/>
          </p:nvSpPr>
          <p:spPr bwMode="auto">
            <a:xfrm>
              <a:off x="2975" y="3281"/>
              <a:ext cx="37" cy="43"/>
            </a:xfrm>
            <a:custGeom>
              <a:avLst/>
              <a:gdLst>
                <a:gd name="T0" fmla="*/ 123 w 33"/>
                <a:gd name="T1" fmla="*/ 200 h 35"/>
                <a:gd name="T2" fmla="*/ 0 w 33"/>
                <a:gd name="T3" fmla="*/ 930 h 35"/>
                <a:gd name="T4" fmla="*/ 76 w 33"/>
                <a:gd name="T5" fmla="*/ 1742 h 35"/>
                <a:gd name="T6" fmla="*/ 138 w 33"/>
                <a:gd name="T7" fmla="*/ 1504 h 35"/>
                <a:gd name="T8" fmla="*/ 267 w 33"/>
                <a:gd name="T9" fmla="*/ 930 h 35"/>
                <a:gd name="T10" fmla="*/ 289 w 33"/>
                <a:gd name="T11" fmla="*/ 371 h 35"/>
                <a:gd name="T12" fmla="*/ 189 w 33"/>
                <a:gd name="T13" fmla="*/ 0 h 35"/>
                <a:gd name="T14" fmla="*/ 123 w 33"/>
                <a:gd name="T15" fmla="*/ 200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round/>
              <a:headEnd/>
              <a:tailEnd/>
            </a:ln>
          </p:spPr>
          <p:txBody>
            <a:bodyPr/>
            <a:lstStyle/>
            <a:p>
              <a:endParaRPr lang="en-US"/>
            </a:p>
          </p:txBody>
        </p:sp>
        <p:sp>
          <p:nvSpPr>
            <p:cNvPr id="42228" name="Freeform 5457"/>
            <p:cNvSpPr>
              <a:spLocks/>
            </p:cNvSpPr>
            <p:nvPr/>
          </p:nvSpPr>
          <p:spPr bwMode="auto">
            <a:xfrm>
              <a:off x="3265" y="2913"/>
              <a:ext cx="130" cy="299"/>
            </a:xfrm>
            <a:custGeom>
              <a:avLst/>
              <a:gdLst>
                <a:gd name="T0" fmla="*/ 262 w 118"/>
                <a:gd name="T1" fmla="*/ 4193 h 241"/>
                <a:gd name="T2" fmla="*/ 236 w 118"/>
                <a:gd name="T3" fmla="*/ 4246 h 241"/>
                <a:gd name="T4" fmla="*/ 145 w 118"/>
                <a:gd name="T5" fmla="*/ 4579 h 241"/>
                <a:gd name="T6" fmla="*/ 112 w 118"/>
                <a:gd name="T7" fmla="*/ 5413 h 241"/>
                <a:gd name="T8" fmla="*/ 90 w 118"/>
                <a:gd name="T9" fmla="*/ 6454 h 241"/>
                <a:gd name="T10" fmla="*/ 112 w 118"/>
                <a:gd name="T11" fmla="*/ 7465 h 241"/>
                <a:gd name="T12" fmla="*/ 112 w 118"/>
                <a:gd name="T13" fmla="*/ 8513 h 241"/>
                <a:gd name="T14" fmla="*/ 67 w 118"/>
                <a:gd name="T15" fmla="*/ 9268 h 241"/>
                <a:gd name="T16" fmla="*/ 2 w 118"/>
                <a:gd name="T17" fmla="*/ 10021 h 241"/>
                <a:gd name="T18" fmla="*/ 0 w 118"/>
                <a:gd name="T19" fmla="*/ 11373 h 241"/>
                <a:gd name="T20" fmla="*/ 2 w 118"/>
                <a:gd name="T21" fmla="*/ 12529 h 241"/>
                <a:gd name="T22" fmla="*/ 45 w 118"/>
                <a:gd name="T23" fmla="*/ 13972 h 241"/>
                <a:gd name="T24" fmla="*/ 176 w 118"/>
                <a:gd name="T25" fmla="*/ 14475 h 241"/>
                <a:gd name="T26" fmla="*/ 262 w 118"/>
                <a:gd name="T27" fmla="*/ 14110 h 241"/>
                <a:gd name="T28" fmla="*/ 337 w 118"/>
                <a:gd name="T29" fmla="*/ 13663 h 241"/>
                <a:gd name="T30" fmla="*/ 382 w 118"/>
                <a:gd name="T31" fmla="*/ 12694 h 241"/>
                <a:gd name="T32" fmla="*/ 419 w 118"/>
                <a:gd name="T33" fmla="*/ 11667 h 241"/>
                <a:gd name="T34" fmla="*/ 462 w 118"/>
                <a:gd name="T35" fmla="*/ 10728 h 241"/>
                <a:gd name="T36" fmla="*/ 495 w 118"/>
                <a:gd name="T37" fmla="*/ 9719 h 241"/>
                <a:gd name="T38" fmla="*/ 511 w 118"/>
                <a:gd name="T39" fmla="*/ 8832 h 241"/>
                <a:gd name="T40" fmla="*/ 562 w 118"/>
                <a:gd name="T41" fmla="*/ 7834 h 241"/>
                <a:gd name="T42" fmla="*/ 596 w 118"/>
                <a:gd name="T43" fmla="*/ 6850 h 241"/>
                <a:gd name="T44" fmla="*/ 633 w 118"/>
                <a:gd name="T45" fmla="*/ 5847 h 241"/>
                <a:gd name="T46" fmla="*/ 665 w 118"/>
                <a:gd name="T47" fmla="*/ 5268 h 241"/>
                <a:gd name="T48" fmla="*/ 665 w 118"/>
                <a:gd name="T49" fmla="*/ 3760 h 241"/>
                <a:gd name="T50" fmla="*/ 724 w 118"/>
                <a:gd name="T51" fmla="*/ 4193 h 241"/>
                <a:gd name="T52" fmla="*/ 750 w 118"/>
                <a:gd name="T53" fmla="*/ 3557 h 241"/>
                <a:gd name="T54" fmla="*/ 714 w 118"/>
                <a:gd name="T55" fmla="*/ 2196 h 241"/>
                <a:gd name="T56" fmla="*/ 682 w 118"/>
                <a:gd name="T57" fmla="*/ 831 h 241"/>
                <a:gd name="T58" fmla="*/ 657 w 118"/>
                <a:gd name="T59" fmla="*/ 0 h 241"/>
                <a:gd name="T60" fmla="*/ 633 w 118"/>
                <a:gd name="T61" fmla="*/ 0 h 241"/>
                <a:gd name="T62" fmla="*/ 618 w 118"/>
                <a:gd name="T63" fmla="*/ 435 h 241"/>
                <a:gd name="T64" fmla="*/ 596 w 118"/>
                <a:gd name="T65" fmla="*/ 1444 h 241"/>
                <a:gd name="T66" fmla="*/ 548 w 118"/>
                <a:gd name="T67" fmla="*/ 1770 h 241"/>
                <a:gd name="T68" fmla="*/ 541 w 118"/>
                <a:gd name="T69" fmla="*/ 1819 h 241"/>
                <a:gd name="T70" fmla="*/ 509 w 118"/>
                <a:gd name="T71" fmla="*/ 1770 h 241"/>
                <a:gd name="T72" fmla="*/ 511 w 118"/>
                <a:gd name="T73" fmla="*/ 2257 h 241"/>
                <a:gd name="T74" fmla="*/ 495 w 118"/>
                <a:gd name="T75" fmla="*/ 2724 h 241"/>
                <a:gd name="T76" fmla="*/ 495 w 118"/>
                <a:gd name="T77" fmla="*/ 2800 h 241"/>
                <a:gd name="T78" fmla="*/ 446 w 118"/>
                <a:gd name="T79" fmla="*/ 3153 h 241"/>
                <a:gd name="T80" fmla="*/ 446 w 118"/>
                <a:gd name="T81" fmla="*/ 2800 h 241"/>
                <a:gd name="T82" fmla="*/ 419 w 118"/>
                <a:gd name="T83" fmla="*/ 3557 h 241"/>
                <a:gd name="T84" fmla="*/ 394 w 118"/>
                <a:gd name="T85" fmla="*/ 3557 h 241"/>
                <a:gd name="T86" fmla="*/ 382 w 118"/>
                <a:gd name="T87" fmla="*/ 3557 h 241"/>
                <a:gd name="T88" fmla="*/ 337 w 118"/>
                <a:gd name="T89" fmla="*/ 3997 h 241"/>
                <a:gd name="T90" fmla="*/ 262 w 118"/>
                <a:gd name="T91" fmla="*/ 4193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8"/>
                <a:gd name="T139" fmla="*/ 0 h 241"/>
                <a:gd name="T140" fmla="*/ 118 w 118"/>
                <a:gd name="T141" fmla="*/ 241 h 24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8" h="241">
                  <a:moveTo>
                    <a:pt x="42" y="69"/>
                  </a:moveTo>
                  <a:lnTo>
                    <a:pt x="37" y="71"/>
                  </a:lnTo>
                  <a:lnTo>
                    <a:pt x="23" y="76"/>
                  </a:lnTo>
                  <a:lnTo>
                    <a:pt x="18" y="90"/>
                  </a:lnTo>
                  <a:lnTo>
                    <a:pt x="14" y="107"/>
                  </a:lnTo>
                  <a:lnTo>
                    <a:pt x="18" y="123"/>
                  </a:lnTo>
                  <a:lnTo>
                    <a:pt x="18" y="142"/>
                  </a:lnTo>
                  <a:lnTo>
                    <a:pt x="11" y="154"/>
                  </a:lnTo>
                  <a:lnTo>
                    <a:pt x="2" y="166"/>
                  </a:lnTo>
                  <a:lnTo>
                    <a:pt x="0" y="189"/>
                  </a:lnTo>
                  <a:lnTo>
                    <a:pt x="2" y="208"/>
                  </a:lnTo>
                  <a:lnTo>
                    <a:pt x="7" y="232"/>
                  </a:lnTo>
                  <a:lnTo>
                    <a:pt x="28" y="241"/>
                  </a:lnTo>
                  <a:lnTo>
                    <a:pt x="42" y="234"/>
                  </a:lnTo>
                  <a:lnTo>
                    <a:pt x="54" y="227"/>
                  </a:lnTo>
                  <a:lnTo>
                    <a:pt x="61" y="211"/>
                  </a:lnTo>
                  <a:lnTo>
                    <a:pt x="66" y="194"/>
                  </a:lnTo>
                  <a:lnTo>
                    <a:pt x="73" y="178"/>
                  </a:lnTo>
                  <a:lnTo>
                    <a:pt x="78" y="161"/>
                  </a:lnTo>
                  <a:lnTo>
                    <a:pt x="82" y="147"/>
                  </a:lnTo>
                  <a:lnTo>
                    <a:pt x="89" y="130"/>
                  </a:lnTo>
                  <a:lnTo>
                    <a:pt x="94" y="114"/>
                  </a:lnTo>
                  <a:lnTo>
                    <a:pt x="101" y="97"/>
                  </a:lnTo>
                  <a:lnTo>
                    <a:pt x="106" y="88"/>
                  </a:lnTo>
                  <a:lnTo>
                    <a:pt x="106" y="62"/>
                  </a:lnTo>
                  <a:lnTo>
                    <a:pt x="115" y="69"/>
                  </a:lnTo>
                  <a:lnTo>
                    <a:pt x="118" y="59"/>
                  </a:lnTo>
                  <a:lnTo>
                    <a:pt x="113" y="36"/>
                  </a:lnTo>
                  <a:lnTo>
                    <a:pt x="108" y="14"/>
                  </a:lnTo>
                  <a:lnTo>
                    <a:pt x="104" y="0"/>
                  </a:lnTo>
                  <a:lnTo>
                    <a:pt x="101" y="0"/>
                  </a:lnTo>
                  <a:lnTo>
                    <a:pt x="97" y="7"/>
                  </a:lnTo>
                  <a:lnTo>
                    <a:pt x="94" y="24"/>
                  </a:lnTo>
                  <a:lnTo>
                    <a:pt x="87" y="29"/>
                  </a:lnTo>
                  <a:lnTo>
                    <a:pt x="85" y="31"/>
                  </a:lnTo>
                  <a:lnTo>
                    <a:pt x="80" y="29"/>
                  </a:lnTo>
                  <a:lnTo>
                    <a:pt x="82" y="38"/>
                  </a:lnTo>
                  <a:lnTo>
                    <a:pt x="78" y="45"/>
                  </a:lnTo>
                  <a:lnTo>
                    <a:pt x="78" y="47"/>
                  </a:lnTo>
                  <a:lnTo>
                    <a:pt x="70" y="52"/>
                  </a:lnTo>
                  <a:lnTo>
                    <a:pt x="70" y="47"/>
                  </a:lnTo>
                  <a:lnTo>
                    <a:pt x="66" y="59"/>
                  </a:lnTo>
                  <a:lnTo>
                    <a:pt x="63" y="59"/>
                  </a:lnTo>
                  <a:lnTo>
                    <a:pt x="61" y="59"/>
                  </a:lnTo>
                  <a:lnTo>
                    <a:pt x="54" y="66"/>
                  </a:lnTo>
                  <a:lnTo>
                    <a:pt x="42" y="69"/>
                  </a:lnTo>
                  <a:close/>
                </a:path>
              </a:pathLst>
            </a:custGeom>
            <a:solidFill>
              <a:srgbClr val="E1E1E1"/>
            </a:solidFill>
            <a:ln w="3175">
              <a:solidFill>
                <a:srgbClr val="000000"/>
              </a:solidFill>
              <a:round/>
              <a:headEnd/>
              <a:tailEnd/>
            </a:ln>
          </p:spPr>
          <p:txBody>
            <a:bodyPr/>
            <a:lstStyle/>
            <a:p>
              <a:endParaRPr lang="en-US"/>
            </a:p>
          </p:txBody>
        </p:sp>
        <p:sp>
          <p:nvSpPr>
            <p:cNvPr id="42229" name="Freeform 5458"/>
            <p:cNvSpPr>
              <a:spLocks/>
            </p:cNvSpPr>
            <p:nvPr/>
          </p:nvSpPr>
          <p:spPr bwMode="auto">
            <a:xfrm>
              <a:off x="3085" y="2855"/>
              <a:ext cx="57" cy="170"/>
            </a:xfrm>
            <a:custGeom>
              <a:avLst/>
              <a:gdLst>
                <a:gd name="T0" fmla="*/ 342 w 50"/>
                <a:gd name="T1" fmla="*/ 5851 h 137"/>
                <a:gd name="T2" fmla="*/ 285 w 50"/>
                <a:gd name="T3" fmla="*/ 6822 h 137"/>
                <a:gd name="T4" fmla="*/ 371 w 50"/>
                <a:gd name="T5" fmla="*/ 7504 h 137"/>
                <a:gd name="T6" fmla="*/ 455 w 50"/>
                <a:gd name="T7" fmla="*/ 8258 h 137"/>
                <a:gd name="T8" fmla="*/ 445 w 50"/>
                <a:gd name="T9" fmla="*/ 7710 h 137"/>
                <a:gd name="T10" fmla="*/ 536 w 50"/>
                <a:gd name="T11" fmla="*/ 7303 h 137"/>
                <a:gd name="T12" fmla="*/ 578 w 50"/>
                <a:gd name="T13" fmla="*/ 6458 h 137"/>
                <a:gd name="T14" fmla="*/ 595 w 50"/>
                <a:gd name="T15" fmla="*/ 5696 h 137"/>
                <a:gd name="T16" fmla="*/ 482 w 50"/>
                <a:gd name="T17" fmla="*/ 5007 h 137"/>
                <a:gd name="T18" fmla="*/ 371 w 50"/>
                <a:gd name="T19" fmla="*/ 4431 h 137"/>
                <a:gd name="T20" fmla="*/ 342 w 50"/>
                <a:gd name="T21" fmla="*/ 3252 h 137"/>
                <a:gd name="T22" fmla="*/ 371 w 50"/>
                <a:gd name="T23" fmla="*/ 2551 h 137"/>
                <a:gd name="T24" fmla="*/ 455 w 50"/>
                <a:gd name="T25" fmla="*/ 2451 h 137"/>
                <a:gd name="T26" fmla="*/ 399 w 50"/>
                <a:gd name="T27" fmla="*/ 1451 h 137"/>
                <a:gd name="T28" fmla="*/ 342 w 50"/>
                <a:gd name="T29" fmla="*/ 436 h 137"/>
                <a:gd name="T30" fmla="*/ 285 w 50"/>
                <a:gd name="T31" fmla="*/ 2 h 137"/>
                <a:gd name="T32" fmla="*/ 83 w 50"/>
                <a:gd name="T33" fmla="*/ 0 h 137"/>
                <a:gd name="T34" fmla="*/ 83 w 50"/>
                <a:gd name="T35" fmla="*/ 283 h 137"/>
                <a:gd name="T36" fmla="*/ 207 w 50"/>
                <a:gd name="T37" fmla="*/ 1169 h 137"/>
                <a:gd name="T38" fmla="*/ 168 w 50"/>
                <a:gd name="T39" fmla="*/ 1451 h 137"/>
                <a:gd name="T40" fmla="*/ 147 w 50"/>
                <a:gd name="T41" fmla="*/ 2451 h 137"/>
                <a:gd name="T42" fmla="*/ 147 w 50"/>
                <a:gd name="T43" fmla="*/ 3165 h 137"/>
                <a:gd name="T44" fmla="*/ 108 w 50"/>
                <a:gd name="T45" fmla="*/ 3441 h 137"/>
                <a:gd name="T46" fmla="*/ 0 w 50"/>
                <a:gd name="T47" fmla="*/ 4590 h 137"/>
                <a:gd name="T48" fmla="*/ 83 w 50"/>
                <a:gd name="T49" fmla="*/ 5007 h 137"/>
                <a:gd name="T50" fmla="*/ 168 w 50"/>
                <a:gd name="T51" fmla="*/ 5423 h 137"/>
                <a:gd name="T52" fmla="*/ 285 w 50"/>
                <a:gd name="T53" fmla="*/ 5423 h 137"/>
                <a:gd name="T54" fmla="*/ 342 w 50"/>
                <a:gd name="T55" fmla="*/ 5851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0"/>
                <a:gd name="T85" fmla="*/ 0 h 137"/>
                <a:gd name="T86" fmla="*/ 50 w 50"/>
                <a:gd name="T87" fmla="*/ 137 h 1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0" h="137">
                  <a:moveTo>
                    <a:pt x="28" y="97"/>
                  </a:moveTo>
                  <a:lnTo>
                    <a:pt x="24" y="113"/>
                  </a:lnTo>
                  <a:lnTo>
                    <a:pt x="31" y="125"/>
                  </a:lnTo>
                  <a:lnTo>
                    <a:pt x="38" y="137"/>
                  </a:lnTo>
                  <a:lnTo>
                    <a:pt x="36" y="128"/>
                  </a:lnTo>
                  <a:lnTo>
                    <a:pt x="45" y="121"/>
                  </a:lnTo>
                  <a:lnTo>
                    <a:pt x="47" y="106"/>
                  </a:lnTo>
                  <a:lnTo>
                    <a:pt x="50" y="94"/>
                  </a:lnTo>
                  <a:lnTo>
                    <a:pt x="40" y="83"/>
                  </a:lnTo>
                  <a:lnTo>
                    <a:pt x="31" y="73"/>
                  </a:lnTo>
                  <a:lnTo>
                    <a:pt x="28" y="54"/>
                  </a:lnTo>
                  <a:lnTo>
                    <a:pt x="31" y="42"/>
                  </a:lnTo>
                  <a:lnTo>
                    <a:pt x="38" y="40"/>
                  </a:lnTo>
                  <a:lnTo>
                    <a:pt x="33" y="24"/>
                  </a:lnTo>
                  <a:lnTo>
                    <a:pt x="28" y="7"/>
                  </a:lnTo>
                  <a:lnTo>
                    <a:pt x="24" y="2"/>
                  </a:lnTo>
                  <a:lnTo>
                    <a:pt x="7" y="0"/>
                  </a:lnTo>
                  <a:lnTo>
                    <a:pt x="7" y="5"/>
                  </a:lnTo>
                  <a:lnTo>
                    <a:pt x="17" y="19"/>
                  </a:lnTo>
                  <a:lnTo>
                    <a:pt x="14" y="24"/>
                  </a:lnTo>
                  <a:lnTo>
                    <a:pt x="12" y="40"/>
                  </a:lnTo>
                  <a:lnTo>
                    <a:pt x="12" y="52"/>
                  </a:lnTo>
                  <a:lnTo>
                    <a:pt x="9" y="57"/>
                  </a:lnTo>
                  <a:lnTo>
                    <a:pt x="0" y="76"/>
                  </a:lnTo>
                  <a:lnTo>
                    <a:pt x="7" y="83"/>
                  </a:lnTo>
                  <a:lnTo>
                    <a:pt x="14" y="90"/>
                  </a:lnTo>
                  <a:lnTo>
                    <a:pt x="24" y="90"/>
                  </a:lnTo>
                  <a:lnTo>
                    <a:pt x="28" y="97"/>
                  </a:lnTo>
                  <a:close/>
                </a:path>
              </a:pathLst>
            </a:custGeom>
            <a:solidFill>
              <a:srgbClr val="E1E1E1"/>
            </a:solidFill>
            <a:ln w="3175">
              <a:solidFill>
                <a:srgbClr val="000000"/>
              </a:solidFill>
              <a:round/>
              <a:headEnd/>
              <a:tailEnd/>
            </a:ln>
          </p:spPr>
          <p:txBody>
            <a:bodyPr/>
            <a:lstStyle/>
            <a:p>
              <a:endParaRPr lang="en-US"/>
            </a:p>
          </p:txBody>
        </p:sp>
        <p:sp>
          <p:nvSpPr>
            <p:cNvPr id="42230" name="Freeform 5459"/>
            <p:cNvSpPr>
              <a:spLocks/>
            </p:cNvSpPr>
            <p:nvPr/>
          </p:nvSpPr>
          <p:spPr bwMode="auto">
            <a:xfrm>
              <a:off x="3040" y="2879"/>
              <a:ext cx="187" cy="363"/>
            </a:xfrm>
            <a:custGeom>
              <a:avLst/>
              <a:gdLst>
                <a:gd name="T0" fmla="*/ 733 w 165"/>
                <a:gd name="T1" fmla="*/ 9950 h 293"/>
                <a:gd name="T2" fmla="*/ 790 w 165"/>
                <a:gd name="T3" fmla="*/ 9641 h 293"/>
                <a:gd name="T4" fmla="*/ 1124 w 165"/>
                <a:gd name="T5" fmla="*/ 7881 h 293"/>
                <a:gd name="T6" fmla="*/ 1401 w 165"/>
                <a:gd name="T7" fmla="*/ 6902 h 293"/>
                <a:gd name="T8" fmla="*/ 1761 w 165"/>
                <a:gd name="T9" fmla="*/ 4952 h 293"/>
                <a:gd name="T10" fmla="*/ 1780 w 165"/>
                <a:gd name="T11" fmla="*/ 4144 h 293"/>
                <a:gd name="T12" fmla="*/ 1780 w 165"/>
                <a:gd name="T13" fmla="*/ 2040 h 293"/>
                <a:gd name="T14" fmla="*/ 1780 w 165"/>
                <a:gd name="T15" fmla="*/ 0 h 293"/>
                <a:gd name="T16" fmla="*/ 1571 w 165"/>
                <a:gd name="T17" fmla="*/ 528 h 293"/>
                <a:gd name="T18" fmla="*/ 1329 w 165"/>
                <a:gd name="T19" fmla="*/ 933 h 293"/>
                <a:gd name="T20" fmla="*/ 992 w 165"/>
                <a:gd name="T21" fmla="*/ 1146 h 293"/>
                <a:gd name="T22" fmla="*/ 838 w 165"/>
                <a:gd name="T23" fmla="*/ 1244 h 293"/>
                <a:gd name="T24" fmla="*/ 733 w 165"/>
                <a:gd name="T25" fmla="*/ 2040 h 293"/>
                <a:gd name="T26" fmla="*/ 870 w 165"/>
                <a:gd name="T27" fmla="*/ 3718 h 293"/>
                <a:gd name="T28" fmla="*/ 942 w 165"/>
                <a:gd name="T29" fmla="*/ 5115 h 293"/>
                <a:gd name="T30" fmla="*/ 815 w 165"/>
                <a:gd name="T31" fmla="*/ 6361 h 293"/>
                <a:gd name="T32" fmla="*/ 768 w 165"/>
                <a:gd name="T33" fmla="*/ 6185 h 293"/>
                <a:gd name="T34" fmla="*/ 733 w 165"/>
                <a:gd name="T35" fmla="*/ 4601 h 293"/>
                <a:gd name="T36" fmla="*/ 575 w 165"/>
                <a:gd name="T37" fmla="*/ 4144 h 293"/>
                <a:gd name="T38" fmla="*/ 383 w 165"/>
                <a:gd name="T39" fmla="*/ 3979 h 293"/>
                <a:gd name="T40" fmla="*/ 128 w 165"/>
                <a:gd name="T41" fmla="*/ 4601 h 293"/>
                <a:gd name="T42" fmla="*/ 54 w 165"/>
                <a:gd name="T43" fmla="*/ 5399 h 293"/>
                <a:gd name="T44" fmla="*/ 128 w 165"/>
                <a:gd name="T45" fmla="*/ 5808 h 293"/>
                <a:gd name="T46" fmla="*/ 447 w 165"/>
                <a:gd name="T47" fmla="*/ 6558 h 293"/>
                <a:gd name="T48" fmla="*/ 434 w 165"/>
                <a:gd name="T49" fmla="*/ 8749 h 293"/>
                <a:gd name="T50" fmla="*/ 383 w 165"/>
                <a:gd name="T51" fmla="*/ 10522 h 293"/>
                <a:gd name="T52" fmla="*/ 232 w 165"/>
                <a:gd name="T53" fmla="*/ 11866 h 293"/>
                <a:gd name="T54" fmla="*/ 164 w 165"/>
                <a:gd name="T55" fmla="*/ 13125 h 293"/>
                <a:gd name="T56" fmla="*/ 206 w 165"/>
                <a:gd name="T57" fmla="*/ 15116 h 293"/>
                <a:gd name="T58" fmla="*/ 232 w 165"/>
                <a:gd name="T59" fmla="*/ 17181 h 293"/>
                <a:gd name="T60" fmla="*/ 348 w 165"/>
                <a:gd name="T61" fmla="*/ 16468 h 293"/>
                <a:gd name="T62" fmla="*/ 504 w 165"/>
                <a:gd name="T63" fmla="*/ 15200 h 293"/>
                <a:gd name="T64" fmla="*/ 790 w 165"/>
                <a:gd name="T65" fmla="*/ 14443 h 293"/>
                <a:gd name="T66" fmla="*/ 815 w 165"/>
                <a:gd name="T67" fmla="*/ 13125 h 293"/>
                <a:gd name="T68" fmla="*/ 790 w 165"/>
                <a:gd name="T69" fmla="*/ 12488 h 293"/>
                <a:gd name="T70" fmla="*/ 733 w 165"/>
                <a:gd name="T71" fmla="*/ 10657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5"/>
                <a:gd name="T109" fmla="*/ 0 h 293"/>
                <a:gd name="T110" fmla="*/ 165 w 165"/>
                <a:gd name="T111" fmla="*/ 293 h 2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5" h="293">
                  <a:moveTo>
                    <a:pt x="68" y="182"/>
                  </a:moveTo>
                  <a:lnTo>
                    <a:pt x="68" y="170"/>
                  </a:lnTo>
                  <a:lnTo>
                    <a:pt x="68" y="165"/>
                  </a:lnTo>
                  <a:lnTo>
                    <a:pt x="73" y="165"/>
                  </a:lnTo>
                  <a:lnTo>
                    <a:pt x="92" y="151"/>
                  </a:lnTo>
                  <a:lnTo>
                    <a:pt x="104" y="135"/>
                  </a:lnTo>
                  <a:lnTo>
                    <a:pt x="116" y="128"/>
                  </a:lnTo>
                  <a:lnTo>
                    <a:pt x="130" y="118"/>
                  </a:lnTo>
                  <a:lnTo>
                    <a:pt x="151" y="106"/>
                  </a:lnTo>
                  <a:lnTo>
                    <a:pt x="163" y="85"/>
                  </a:lnTo>
                  <a:lnTo>
                    <a:pt x="165" y="71"/>
                  </a:lnTo>
                  <a:lnTo>
                    <a:pt x="163" y="45"/>
                  </a:lnTo>
                  <a:lnTo>
                    <a:pt x="165" y="35"/>
                  </a:lnTo>
                  <a:lnTo>
                    <a:pt x="165" y="12"/>
                  </a:lnTo>
                  <a:lnTo>
                    <a:pt x="165" y="0"/>
                  </a:lnTo>
                  <a:lnTo>
                    <a:pt x="163" y="0"/>
                  </a:lnTo>
                  <a:lnTo>
                    <a:pt x="146" y="9"/>
                  </a:lnTo>
                  <a:lnTo>
                    <a:pt x="130" y="16"/>
                  </a:lnTo>
                  <a:lnTo>
                    <a:pt x="123" y="16"/>
                  </a:lnTo>
                  <a:lnTo>
                    <a:pt x="111" y="21"/>
                  </a:lnTo>
                  <a:lnTo>
                    <a:pt x="92" y="19"/>
                  </a:lnTo>
                  <a:lnTo>
                    <a:pt x="85" y="21"/>
                  </a:lnTo>
                  <a:lnTo>
                    <a:pt x="78" y="21"/>
                  </a:lnTo>
                  <a:lnTo>
                    <a:pt x="71" y="23"/>
                  </a:lnTo>
                  <a:lnTo>
                    <a:pt x="68" y="35"/>
                  </a:lnTo>
                  <a:lnTo>
                    <a:pt x="71" y="54"/>
                  </a:lnTo>
                  <a:lnTo>
                    <a:pt x="80" y="64"/>
                  </a:lnTo>
                  <a:lnTo>
                    <a:pt x="90" y="75"/>
                  </a:lnTo>
                  <a:lnTo>
                    <a:pt x="87" y="87"/>
                  </a:lnTo>
                  <a:lnTo>
                    <a:pt x="85" y="102"/>
                  </a:lnTo>
                  <a:lnTo>
                    <a:pt x="76" y="109"/>
                  </a:lnTo>
                  <a:lnTo>
                    <a:pt x="78" y="118"/>
                  </a:lnTo>
                  <a:lnTo>
                    <a:pt x="71" y="106"/>
                  </a:lnTo>
                  <a:lnTo>
                    <a:pt x="64" y="94"/>
                  </a:lnTo>
                  <a:lnTo>
                    <a:pt x="68" y="78"/>
                  </a:lnTo>
                  <a:lnTo>
                    <a:pt x="64" y="71"/>
                  </a:lnTo>
                  <a:lnTo>
                    <a:pt x="54" y="71"/>
                  </a:lnTo>
                  <a:lnTo>
                    <a:pt x="47" y="64"/>
                  </a:lnTo>
                  <a:lnTo>
                    <a:pt x="35" y="68"/>
                  </a:lnTo>
                  <a:lnTo>
                    <a:pt x="23" y="73"/>
                  </a:lnTo>
                  <a:lnTo>
                    <a:pt x="12" y="78"/>
                  </a:lnTo>
                  <a:lnTo>
                    <a:pt x="0" y="83"/>
                  </a:lnTo>
                  <a:lnTo>
                    <a:pt x="5" y="92"/>
                  </a:lnTo>
                  <a:lnTo>
                    <a:pt x="5" y="99"/>
                  </a:lnTo>
                  <a:lnTo>
                    <a:pt x="12" y="99"/>
                  </a:lnTo>
                  <a:lnTo>
                    <a:pt x="26" y="106"/>
                  </a:lnTo>
                  <a:lnTo>
                    <a:pt x="42" y="111"/>
                  </a:lnTo>
                  <a:lnTo>
                    <a:pt x="42" y="135"/>
                  </a:lnTo>
                  <a:lnTo>
                    <a:pt x="40" y="149"/>
                  </a:lnTo>
                  <a:lnTo>
                    <a:pt x="40" y="165"/>
                  </a:lnTo>
                  <a:lnTo>
                    <a:pt x="35" y="180"/>
                  </a:lnTo>
                  <a:lnTo>
                    <a:pt x="33" y="194"/>
                  </a:lnTo>
                  <a:lnTo>
                    <a:pt x="21" y="203"/>
                  </a:lnTo>
                  <a:lnTo>
                    <a:pt x="12" y="213"/>
                  </a:lnTo>
                  <a:lnTo>
                    <a:pt x="16" y="224"/>
                  </a:lnTo>
                  <a:lnTo>
                    <a:pt x="19" y="239"/>
                  </a:lnTo>
                  <a:lnTo>
                    <a:pt x="19" y="258"/>
                  </a:lnTo>
                  <a:lnTo>
                    <a:pt x="19" y="276"/>
                  </a:lnTo>
                  <a:lnTo>
                    <a:pt x="21" y="293"/>
                  </a:lnTo>
                  <a:lnTo>
                    <a:pt x="33" y="293"/>
                  </a:lnTo>
                  <a:lnTo>
                    <a:pt x="33" y="281"/>
                  </a:lnTo>
                  <a:lnTo>
                    <a:pt x="28" y="276"/>
                  </a:lnTo>
                  <a:lnTo>
                    <a:pt x="47" y="260"/>
                  </a:lnTo>
                  <a:lnTo>
                    <a:pt x="59" y="253"/>
                  </a:lnTo>
                  <a:lnTo>
                    <a:pt x="73" y="246"/>
                  </a:lnTo>
                  <a:lnTo>
                    <a:pt x="73" y="239"/>
                  </a:lnTo>
                  <a:lnTo>
                    <a:pt x="76" y="224"/>
                  </a:lnTo>
                  <a:lnTo>
                    <a:pt x="78" y="208"/>
                  </a:lnTo>
                  <a:lnTo>
                    <a:pt x="73" y="213"/>
                  </a:lnTo>
                  <a:lnTo>
                    <a:pt x="71" y="198"/>
                  </a:lnTo>
                  <a:lnTo>
                    <a:pt x="68" y="182"/>
                  </a:lnTo>
                  <a:close/>
                </a:path>
              </a:pathLst>
            </a:custGeom>
            <a:solidFill>
              <a:srgbClr val="E1E1E1"/>
            </a:solidFill>
            <a:ln w="3175">
              <a:solidFill>
                <a:srgbClr val="000000"/>
              </a:solidFill>
              <a:round/>
              <a:headEnd/>
              <a:tailEnd/>
            </a:ln>
          </p:spPr>
          <p:txBody>
            <a:bodyPr/>
            <a:lstStyle/>
            <a:p>
              <a:endParaRPr lang="en-US"/>
            </a:p>
          </p:txBody>
        </p:sp>
        <p:sp>
          <p:nvSpPr>
            <p:cNvPr id="42231" name="Freeform 5460"/>
            <p:cNvSpPr>
              <a:spLocks/>
            </p:cNvSpPr>
            <p:nvPr/>
          </p:nvSpPr>
          <p:spPr bwMode="auto">
            <a:xfrm>
              <a:off x="2796" y="3139"/>
              <a:ext cx="283" cy="279"/>
            </a:xfrm>
            <a:custGeom>
              <a:avLst/>
              <a:gdLst>
                <a:gd name="T0" fmla="*/ 447 w 253"/>
                <a:gd name="T1" fmla="*/ 3678 h 225"/>
                <a:gd name="T2" fmla="*/ 441 w 253"/>
                <a:gd name="T3" fmla="*/ 5656 h 225"/>
                <a:gd name="T4" fmla="*/ 320 w 253"/>
                <a:gd name="T5" fmla="*/ 7013 h 225"/>
                <a:gd name="T6" fmla="*/ 56 w 253"/>
                <a:gd name="T7" fmla="*/ 6202 h 225"/>
                <a:gd name="T8" fmla="*/ 56 w 253"/>
                <a:gd name="T9" fmla="*/ 7771 h 225"/>
                <a:gd name="T10" fmla="*/ 152 w 253"/>
                <a:gd name="T11" fmla="*/ 9674 h 225"/>
                <a:gd name="T12" fmla="*/ 152 w 253"/>
                <a:gd name="T13" fmla="*/ 11156 h 225"/>
                <a:gd name="T14" fmla="*/ 190 w 253"/>
                <a:gd name="T15" fmla="*/ 12628 h 225"/>
                <a:gd name="T16" fmla="*/ 320 w 253"/>
                <a:gd name="T17" fmla="*/ 12974 h 225"/>
                <a:gd name="T18" fmla="*/ 550 w 253"/>
                <a:gd name="T19" fmla="*/ 12974 h 225"/>
                <a:gd name="T20" fmla="*/ 782 w 253"/>
                <a:gd name="T21" fmla="*/ 12628 h 225"/>
                <a:gd name="T22" fmla="*/ 1121 w 253"/>
                <a:gd name="T23" fmla="*/ 12390 h 225"/>
                <a:gd name="T24" fmla="*/ 1326 w 253"/>
                <a:gd name="T25" fmla="*/ 11667 h 225"/>
                <a:gd name="T26" fmla="*/ 1547 w 253"/>
                <a:gd name="T27" fmla="*/ 10637 h 225"/>
                <a:gd name="T28" fmla="*/ 1730 w 253"/>
                <a:gd name="T29" fmla="*/ 9207 h 225"/>
                <a:gd name="T30" fmla="*/ 1888 w 253"/>
                <a:gd name="T31" fmla="*/ 7771 h 225"/>
                <a:gd name="T32" fmla="*/ 2037 w 253"/>
                <a:gd name="T33" fmla="*/ 5988 h 225"/>
                <a:gd name="T34" fmla="*/ 2029 w 253"/>
                <a:gd name="T35" fmla="*/ 4966 h 225"/>
                <a:gd name="T36" fmla="*/ 1864 w 253"/>
                <a:gd name="T37" fmla="*/ 5054 h 225"/>
                <a:gd name="T38" fmla="*/ 1960 w 253"/>
                <a:gd name="T39" fmla="*/ 3678 h 225"/>
                <a:gd name="T40" fmla="*/ 2008 w 253"/>
                <a:gd name="T41" fmla="*/ 2868 h 225"/>
                <a:gd name="T42" fmla="*/ 1983 w 253"/>
                <a:gd name="T43" fmla="*/ 816 h 225"/>
                <a:gd name="T44" fmla="*/ 1821 w 253"/>
                <a:gd name="T45" fmla="*/ 0 h 225"/>
                <a:gd name="T46" fmla="*/ 1688 w 253"/>
                <a:gd name="T47" fmla="*/ 0 h 225"/>
                <a:gd name="T48" fmla="*/ 1400 w 253"/>
                <a:gd name="T49" fmla="*/ 1556 h 225"/>
                <a:gd name="T50" fmla="*/ 1224 w 253"/>
                <a:gd name="T51" fmla="*/ 2868 h 225"/>
                <a:gd name="T52" fmla="*/ 947 w 253"/>
                <a:gd name="T53" fmla="*/ 3544 h 225"/>
                <a:gd name="T54" fmla="*/ 782 w 253"/>
                <a:gd name="T55" fmla="*/ 3908 h 225"/>
                <a:gd name="T56" fmla="*/ 589 w 253"/>
                <a:gd name="T57" fmla="*/ 4966 h 225"/>
                <a:gd name="T58" fmla="*/ 556 w 253"/>
                <a:gd name="T59" fmla="*/ 3678 h 225"/>
                <a:gd name="T60" fmla="*/ 1471 w 253"/>
                <a:gd name="T61" fmla="*/ 7013 h 225"/>
                <a:gd name="T62" fmla="*/ 1426 w 253"/>
                <a:gd name="T63" fmla="*/ 8868 h 225"/>
                <a:gd name="T64" fmla="*/ 1605 w 253"/>
                <a:gd name="T65" fmla="*/ 7942 h 225"/>
                <a:gd name="T66" fmla="*/ 1531 w 253"/>
                <a:gd name="T67" fmla="*/ 6779 h 225"/>
                <a:gd name="T68" fmla="*/ 492 w 253"/>
                <a:gd name="T69" fmla="*/ 2709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225"/>
                <a:gd name="T107" fmla="*/ 253 w 253"/>
                <a:gd name="T108" fmla="*/ 225 h 22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lnTo>
                    <a:pt x="175" y="118"/>
                  </a:lnTo>
                  <a:lnTo>
                    <a:pt x="161" y="133"/>
                  </a:lnTo>
                  <a:lnTo>
                    <a:pt x="170" y="149"/>
                  </a:lnTo>
                  <a:lnTo>
                    <a:pt x="177" y="144"/>
                  </a:lnTo>
                  <a:lnTo>
                    <a:pt x="191" y="133"/>
                  </a:lnTo>
                  <a:lnTo>
                    <a:pt x="194" y="121"/>
                  </a:lnTo>
                  <a:lnTo>
                    <a:pt x="182" y="114"/>
                  </a:lnTo>
                  <a:lnTo>
                    <a:pt x="175" y="118"/>
                  </a:lnTo>
                  <a:lnTo>
                    <a:pt x="57" y="4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232" name="Freeform 5461"/>
            <p:cNvSpPr>
              <a:spLocks/>
            </p:cNvSpPr>
            <p:nvPr/>
          </p:nvSpPr>
          <p:spPr bwMode="auto">
            <a:xfrm>
              <a:off x="2796" y="3139"/>
              <a:ext cx="283" cy="279"/>
            </a:xfrm>
            <a:custGeom>
              <a:avLst/>
              <a:gdLst>
                <a:gd name="T0" fmla="*/ 492 w 253"/>
                <a:gd name="T1" fmla="*/ 2709 h 225"/>
                <a:gd name="T2" fmla="*/ 447 w 253"/>
                <a:gd name="T3" fmla="*/ 3678 h 225"/>
                <a:gd name="T4" fmla="*/ 447 w 253"/>
                <a:gd name="T5" fmla="*/ 4652 h 225"/>
                <a:gd name="T6" fmla="*/ 441 w 253"/>
                <a:gd name="T7" fmla="*/ 5656 h 225"/>
                <a:gd name="T8" fmla="*/ 441 w 253"/>
                <a:gd name="T9" fmla="*/ 6618 h 225"/>
                <a:gd name="T10" fmla="*/ 320 w 253"/>
                <a:gd name="T11" fmla="*/ 7013 h 225"/>
                <a:gd name="T12" fmla="*/ 120 w 253"/>
                <a:gd name="T13" fmla="*/ 6779 h 225"/>
                <a:gd name="T14" fmla="*/ 56 w 253"/>
                <a:gd name="T15" fmla="*/ 6202 h 225"/>
                <a:gd name="T16" fmla="*/ 0 w 253"/>
                <a:gd name="T17" fmla="*/ 6779 h 225"/>
                <a:gd name="T18" fmla="*/ 56 w 253"/>
                <a:gd name="T19" fmla="*/ 7771 h 225"/>
                <a:gd name="T20" fmla="*/ 97 w 253"/>
                <a:gd name="T21" fmla="*/ 8738 h 225"/>
                <a:gd name="T22" fmla="*/ 152 w 253"/>
                <a:gd name="T23" fmla="*/ 9674 h 225"/>
                <a:gd name="T24" fmla="*/ 190 w 253"/>
                <a:gd name="T25" fmla="*/ 10706 h 225"/>
                <a:gd name="T26" fmla="*/ 152 w 253"/>
                <a:gd name="T27" fmla="*/ 11156 h 225"/>
                <a:gd name="T28" fmla="*/ 152 w 253"/>
                <a:gd name="T29" fmla="*/ 11667 h 225"/>
                <a:gd name="T30" fmla="*/ 190 w 253"/>
                <a:gd name="T31" fmla="*/ 12628 h 225"/>
                <a:gd name="T32" fmla="*/ 263 w 253"/>
                <a:gd name="T33" fmla="*/ 12628 h 225"/>
                <a:gd name="T34" fmla="*/ 320 w 253"/>
                <a:gd name="T35" fmla="*/ 12974 h 225"/>
                <a:gd name="T36" fmla="*/ 397 w 253"/>
                <a:gd name="T37" fmla="*/ 13396 h 225"/>
                <a:gd name="T38" fmla="*/ 550 w 253"/>
                <a:gd name="T39" fmla="*/ 12974 h 225"/>
                <a:gd name="T40" fmla="*/ 651 w 253"/>
                <a:gd name="T41" fmla="*/ 12628 h 225"/>
                <a:gd name="T42" fmla="*/ 782 w 253"/>
                <a:gd name="T43" fmla="*/ 12628 h 225"/>
                <a:gd name="T44" fmla="*/ 930 w 253"/>
                <a:gd name="T45" fmla="*/ 12628 h 225"/>
                <a:gd name="T46" fmla="*/ 1121 w 253"/>
                <a:gd name="T47" fmla="*/ 12390 h 225"/>
                <a:gd name="T48" fmla="*/ 1196 w 253"/>
                <a:gd name="T49" fmla="*/ 12265 h 225"/>
                <a:gd name="T50" fmla="*/ 1326 w 253"/>
                <a:gd name="T51" fmla="*/ 11667 h 225"/>
                <a:gd name="T52" fmla="*/ 1471 w 253"/>
                <a:gd name="T53" fmla="*/ 11156 h 225"/>
                <a:gd name="T54" fmla="*/ 1547 w 253"/>
                <a:gd name="T55" fmla="*/ 10637 h 225"/>
                <a:gd name="T56" fmla="*/ 1628 w 253"/>
                <a:gd name="T57" fmla="*/ 9891 h 225"/>
                <a:gd name="T58" fmla="*/ 1730 w 253"/>
                <a:gd name="T59" fmla="*/ 9207 h 225"/>
                <a:gd name="T60" fmla="*/ 1784 w 253"/>
                <a:gd name="T61" fmla="*/ 8602 h 225"/>
                <a:gd name="T62" fmla="*/ 1888 w 253"/>
                <a:gd name="T63" fmla="*/ 7771 h 225"/>
                <a:gd name="T64" fmla="*/ 1983 w 253"/>
                <a:gd name="T65" fmla="*/ 7013 h 225"/>
                <a:gd name="T66" fmla="*/ 2037 w 253"/>
                <a:gd name="T67" fmla="*/ 5988 h 225"/>
                <a:gd name="T68" fmla="*/ 2133 w 253"/>
                <a:gd name="T69" fmla="*/ 4966 h 225"/>
                <a:gd name="T70" fmla="*/ 2029 w 253"/>
                <a:gd name="T71" fmla="*/ 4966 h 225"/>
                <a:gd name="T72" fmla="*/ 1983 w 253"/>
                <a:gd name="T73" fmla="*/ 5341 h 225"/>
                <a:gd name="T74" fmla="*/ 1864 w 253"/>
                <a:gd name="T75" fmla="*/ 5054 h 225"/>
                <a:gd name="T76" fmla="*/ 1864 w 253"/>
                <a:gd name="T77" fmla="*/ 4223 h 225"/>
                <a:gd name="T78" fmla="*/ 1960 w 253"/>
                <a:gd name="T79" fmla="*/ 3678 h 225"/>
                <a:gd name="T80" fmla="*/ 2008 w 253"/>
                <a:gd name="T81" fmla="*/ 3908 h 225"/>
                <a:gd name="T82" fmla="*/ 2008 w 253"/>
                <a:gd name="T83" fmla="*/ 2868 h 225"/>
                <a:gd name="T84" fmla="*/ 2008 w 253"/>
                <a:gd name="T85" fmla="*/ 1762 h 225"/>
                <a:gd name="T86" fmla="*/ 1983 w 253"/>
                <a:gd name="T87" fmla="*/ 816 h 225"/>
                <a:gd name="T88" fmla="*/ 1960 w 253"/>
                <a:gd name="T89" fmla="*/ 181 h 225"/>
                <a:gd name="T90" fmla="*/ 1821 w 253"/>
                <a:gd name="T91" fmla="*/ 0 h 225"/>
                <a:gd name="T92" fmla="*/ 1708 w 253"/>
                <a:gd name="T93" fmla="*/ 0 h 225"/>
                <a:gd name="T94" fmla="*/ 1688 w 253"/>
                <a:gd name="T95" fmla="*/ 0 h 225"/>
                <a:gd name="T96" fmla="*/ 1509 w 253"/>
                <a:gd name="T97" fmla="*/ 755 h 225"/>
                <a:gd name="T98" fmla="*/ 1400 w 253"/>
                <a:gd name="T99" fmla="*/ 1556 h 225"/>
                <a:gd name="T100" fmla="*/ 1309 w 253"/>
                <a:gd name="T101" fmla="*/ 2542 h 225"/>
                <a:gd name="T102" fmla="*/ 1224 w 253"/>
                <a:gd name="T103" fmla="*/ 2868 h 225"/>
                <a:gd name="T104" fmla="*/ 1147 w 253"/>
                <a:gd name="T105" fmla="*/ 3678 h 225"/>
                <a:gd name="T106" fmla="*/ 947 w 253"/>
                <a:gd name="T107" fmla="*/ 3544 h 225"/>
                <a:gd name="T108" fmla="*/ 861 w 253"/>
                <a:gd name="T109" fmla="*/ 3253 h 225"/>
                <a:gd name="T110" fmla="*/ 782 w 253"/>
                <a:gd name="T111" fmla="*/ 3908 h 225"/>
                <a:gd name="T112" fmla="*/ 728 w 253"/>
                <a:gd name="T113" fmla="*/ 4652 h 225"/>
                <a:gd name="T114" fmla="*/ 589 w 253"/>
                <a:gd name="T115" fmla="*/ 4966 h 225"/>
                <a:gd name="T116" fmla="*/ 550 w 253"/>
                <a:gd name="T117" fmla="*/ 4652 h 225"/>
                <a:gd name="T118" fmla="*/ 556 w 253"/>
                <a:gd name="T119" fmla="*/ 3678 h 225"/>
                <a:gd name="T120" fmla="*/ 492 w 253"/>
                <a:gd name="T121" fmla="*/ 2709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3"/>
                <a:gd name="T184" fmla="*/ 0 h 225"/>
                <a:gd name="T185" fmla="*/ 253 w 253"/>
                <a:gd name="T186" fmla="*/ 225 h 22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close/>
                </a:path>
              </a:pathLst>
            </a:custGeom>
            <a:solidFill>
              <a:srgbClr val="E1E1E1"/>
            </a:solidFill>
            <a:ln w="3175">
              <a:solidFill>
                <a:srgbClr val="000000"/>
              </a:solidFill>
              <a:round/>
              <a:headEnd/>
              <a:tailEnd/>
            </a:ln>
          </p:spPr>
          <p:txBody>
            <a:bodyPr/>
            <a:lstStyle/>
            <a:p>
              <a:endParaRPr lang="en-US"/>
            </a:p>
          </p:txBody>
        </p:sp>
        <p:sp>
          <p:nvSpPr>
            <p:cNvPr id="42233" name="Freeform 5462"/>
            <p:cNvSpPr>
              <a:spLocks/>
            </p:cNvSpPr>
            <p:nvPr/>
          </p:nvSpPr>
          <p:spPr bwMode="auto">
            <a:xfrm>
              <a:off x="2975" y="3281"/>
              <a:ext cx="37" cy="43"/>
            </a:xfrm>
            <a:custGeom>
              <a:avLst/>
              <a:gdLst>
                <a:gd name="T0" fmla="*/ 123 w 33"/>
                <a:gd name="T1" fmla="*/ 200 h 35"/>
                <a:gd name="T2" fmla="*/ 0 w 33"/>
                <a:gd name="T3" fmla="*/ 930 h 35"/>
                <a:gd name="T4" fmla="*/ 76 w 33"/>
                <a:gd name="T5" fmla="*/ 1742 h 35"/>
                <a:gd name="T6" fmla="*/ 138 w 33"/>
                <a:gd name="T7" fmla="*/ 1504 h 35"/>
                <a:gd name="T8" fmla="*/ 267 w 33"/>
                <a:gd name="T9" fmla="*/ 930 h 35"/>
                <a:gd name="T10" fmla="*/ 289 w 33"/>
                <a:gd name="T11" fmla="*/ 371 h 35"/>
                <a:gd name="T12" fmla="*/ 189 w 33"/>
                <a:gd name="T13" fmla="*/ 0 h 35"/>
                <a:gd name="T14" fmla="*/ 123 w 33"/>
                <a:gd name="T15" fmla="*/ 200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round/>
              <a:headEnd/>
              <a:tailEnd/>
            </a:ln>
          </p:spPr>
          <p:txBody>
            <a:bodyPr/>
            <a:lstStyle/>
            <a:p>
              <a:endParaRPr lang="en-US"/>
            </a:p>
          </p:txBody>
        </p:sp>
        <p:sp>
          <p:nvSpPr>
            <p:cNvPr id="42234" name="Freeform 5463"/>
            <p:cNvSpPr>
              <a:spLocks/>
            </p:cNvSpPr>
            <p:nvPr/>
          </p:nvSpPr>
          <p:spPr bwMode="auto">
            <a:xfrm>
              <a:off x="2763" y="3148"/>
              <a:ext cx="6" cy="12"/>
            </a:xfrm>
            <a:custGeom>
              <a:avLst/>
              <a:gdLst>
                <a:gd name="T0" fmla="*/ 149 w 5"/>
                <a:gd name="T1" fmla="*/ 310 h 10"/>
                <a:gd name="T2" fmla="*/ 0 w 5"/>
                <a:gd name="T3" fmla="*/ 215 h 10"/>
                <a:gd name="T4" fmla="*/ 103 w 5"/>
                <a:gd name="T5" fmla="*/ 0 h 10"/>
                <a:gd name="T6" fmla="*/ 149 w 5"/>
                <a:gd name="T7" fmla="*/ 310 h 10"/>
                <a:gd name="T8" fmla="*/ 0 60000 65536"/>
                <a:gd name="T9" fmla="*/ 0 60000 65536"/>
                <a:gd name="T10" fmla="*/ 0 60000 65536"/>
                <a:gd name="T11" fmla="*/ 0 60000 65536"/>
                <a:gd name="T12" fmla="*/ 0 w 5"/>
                <a:gd name="T13" fmla="*/ 0 h 10"/>
                <a:gd name="T14" fmla="*/ 5 w 5"/>
                <a:gd name="T15" fmla="*/ 10 h 10"/>
              </a:gdLst>
              <a:ahLst/>
              <a:cxnLst>
                <a:cxn ang="T8">
                  <a:pos x="T0" y="T1"/>
                </a:cxn>
                <a:cxn ang="T9">
                  <a:pos x="T2" y="T3"/>
                </a:cxn>
                <a:cxn ang="T10">
                  <a:pos x="T4" y="T5"/>
                </a:cxn>
                <a:cxn ang="T11">
                  <a:pos x="T6" y="T7"/>
                </a:cxn>
              </a:cxnLst>
              <a:rect l="T12" t="T13" r="T14" b="T15"/>
              <a:pathLst>
                <a:path w="5" h="10">
                  <a:moveTo>
                    <a:pt x="5" y="10"/>
                  </a:moveTo>
                  <a:lnTo>
                    <a:pt x="0" y="7"/>
                  </a:lnTo>
                  <a:lnTo>
                    <a:pt x="3" y="0"/>
                  </a:lnTo>
                  <a:lnTo>
                    <a:pt x="5" y="10"/>
                  </a:lnTo>
                  <a:close/>
                </a:path>
              </a:pathLst>
            </a:custGeom>
            <a:solidFill>
              <a:srgbClr val="E1E1E1"/>
            </a:solidFill>
            <a:ln w="3175">
              <a:solidFill>
                <a:srgbClr val="000000"/>
              </a:solidFill>
              <a:round/>
              <a:headEnd/>
              <a:tailEnd/>
            </a:ln>
          </p:spPr>
          <p:txBody>
            <a:bodyPr/>
            <a:lstStyle/>
            <a:p>
              <a:endParaRPr lang="en-US"/>
            </a:p>
          </p:txBody>
        </p:sp>
        <p:sp>
          <p:nvSpPr>
            <p:cNvPr id="42235" name="Freeform 5464"/>
            <p:cNvSpPr>
              <a:spLocks/>
            </p:cNvSpPr>
            <p:nvPr/>
          </p:nvSpPr>
          <p:spPr bwMode="auto">
            <a:xfrm>
              <a:off x="3043" y="3216"/>
              <a:ext cx="22" cy="34"/>
            </a:xfrm>
            <a:custGeom>
              <a:avLst/>
              <a:gdLst>
                <a:gd name="T0" fmla="*/ 168 w 19"/>
                <a:gd name="T1" fmla="*/ 0 h 28"/>
                <a:gd name="T2" fmla="*/ 0 w 19"/>
                <a:gd name="T3" fmla="*/ 349 h 28"/>
                <a:gd name="T4" fmla="*/ 0 w 19"/>
                <a:gd name="T5" fmla="*/ 922 h 28"/>
                <a:gd name="T6" fmla="*/ 226 w 19"/>
                <a:gd name="T7" fmla="*/ 1120 h 28"/>
                <a:gd name="T8" fmla="*/ 303 w 19"/>
                <a:gd name="T9" fmla="*/ 803 h 28"/>
                <a:gd name="T10" fmla="*/ 286 w 19"/>
                <a:gd name="T11" fmla="*/ 160 h 28"/>
                <a:gd name="T12" fmla="*/ 168 w 19"/>
                <a:gd name="T13" fmla="*/ 0 h 28"/>
                <a:gd name="T14" fmla="*/ 0 60000 65536"/>
                <a:gd name="T15" fmla="*/ 0 60000 65536"/>
                <a:gd name="T16" fmla="*/ 0 60000 65536"/>
                <a:gd name="T17" fmla="*/ 0 60000 65536"/>
                <a:gd name="T18" fmla="*/ 0 60000 65536"/>
                <a:gd name="T19" fmla="*/ 0 60000 65536"/>
                <a:gd name="T20" fmla="*/ 0 60000 65536"/>
                <a:gd name="T21" fmla="*/ 0 w 19"/>
                <a:gd name="T22" fmla="*/ 0 h 28"/>
                <a:gd name="T23" fmla="*/ 19 w 1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8">
                  <a:moveTo>
                    <a:pt x="10" y="0"/>
                  </a:moveTo>
                  <a:lnTo>
                    <a:pt x="0" y="9"/>
                  </a:lnTo>
                  <a:lnTo>
                    <a:pt x="0" y="23"/>
                  </a:lnTo>
                  <a:lnTo>
                    <a:pt x="14" y="28"/>
                  </a:lnTo>
                  <a:lnTo>
                    <a:pt x="19" y="21"/>
                  </a:lnTo>
                  <a:lnTo>
                    <a:pt x="17" y="4"/>
                  </a:lnTo>
                  <a:lnTo>
                    <a:pt x="10" y="0"/>
                  </a:lnTo>
                  <a:close/>
                </a:path>
              </a:pathLst>
            </a:custGeom>
            <a:solidFill>
              <a:srgbClr val="E1E1E1"/>
            </a:solidFill>
            <a:ln w="3175">
              <a:solidFill>
                <a:srgbClr val="000000"/>
              </a:solidFill>
              <a:round/>
              <a:headEnd/>
              <a:tailEnd/>
            </a:ln>
          </p:spPr>
          <p:txBody>
            <a:bodyPr/>
            <a:lstStyle/>
            <a:p>
              <a:endParaRPr lang="en-US"/>
            </a:p>
          </p:txBody>
        </p:sp>
        <p:sp>
          <p:nvSpPr>
            <p:cNvPr id="42236" name="Freeform 5465"/>
            <p:cNvSpPr>
              <a:spLocks/>
            </p:cNvSpPr>
            <p:nvPr/>
          </p:nvSpPr>
          <p:spPr bwMode="auto">
            <a:xfrm>
              <a:off x="2722" y="2776"/>
              <a:ext cx="213" cy="270"/>
            </a:xfrm>
            <a:custGeom>
              <a:avLst/>
              <a:gdLst>
                <a:gd name="T0" fmla="*/ 1519 w 191"/>
                <a:gd name="T1" fmla="*/ 7473 h 218"/>
                <a:gd name="T2" fmla="*/ 1397 w 191"/>
                <a:gd name="T3" fmla="*/ 7473 h 218"/>
                <a:gd name="T4" fmla="*/ 1274 w 191"/>
                <a:gd name="T5" fmla="*/ 7473 h 218"/>
                <a:gd name="T6" fmla="*/ 1274 w 191"/>
                <a:gd name="T7" fmla="*/ 8260 h 218"/>
                <a:gd name="T8" fmla="*/ 1274 w 191"/>
                <a:gd name="T9" fmla="*/ 9113 h 218"/>
                <a:gd name="T10" fmla="*/ 1249 w 191"/>
                <a:gd name="T11" fmla="*/ 9892 h 218"/>
                <a:gd name="T12" fmla="*/ 1249 w 191"/>
                <a:gd name="T13" fmla="*/ 10801 h 218"/>
                <a:gd name="T14" fmla="*/ 1348 w 191"/>
                <a:gd name="T15" fmla="*/ 11582 h 218"/>
                <a:gd name="T16" fmla="*/ 1429 w 191"/>
                <a:gd name="T17" fmla="*/ 12252 h 218"/>
                <a:gd name="T18" fmla="*/ 1241 w 191"/>
                <a:gd name="T19" fmla="*/ 12432 h 218"/>
                <a:gd name="T20" fmla="*/ 1038 w 191"/>
                <a:gd name="T21" fmla="*/ 12670 h 218"/>
                <a:gd name="T22" fmla="*/ 931 w 191"/>
                <a:gd name="T23" fmla="*/ 12432 h 218"/>
                <a:gd name="T24" fmla="*/ 832 w 191"/>
                <a:gd name="T25" fmla="*/ 12252 h 218"/>
                <a:gd name="T26" fmla="*/ 805 w 191"/>
                <a:gd name="T27" fmla="*/ 11961 h 218"/>
                <a:gd name="T28" fmla="*/ 647 w 191"/>
                <a:gd name="T29" fmla="*/ 11961 h 218"/>
                <a:gd name="T30" fmla="*/ 538 w 191"/>
                <a:gd name="T31" fmla="*/ 11961 h 218"/>
                <a:gd name="T32" fmla="*/ 368 w 191"/>
                <a:gd name="T33" fmla="*/ 11961 h 218"/>
                <a:gd name="T34" fmla="*/ 236 w 191"/>
                <a:gd name="T35" fmla="*/ 11961 h 218"/>
                <a:gd name="T36" fmla="*/ 148 w 191"/>
                <a:gd name="T37" fmla="*/ 11582 h 218"/>
                <a:gd name="T38" fmla="*/ 0 w 191"/>
                <a:gd name="T39" fmla="*/ 11814 h 218"/>
                <a:gd name="T40" fmla="*/ 0 w 191"/>
                <a:gd name="T41" fmla="*/ 11012 h 218"/>
                <a:gd name="T42" fmla="*/ 2 w 191"/>
                <a:gd name="T43" fmla="*/ 10198 h 218"/>
                <a:gd name="T44" fmla="*/ 67 w 191"/>
                <a:gd name="T45" fmla="*/ 9008 h 218"/>
                <a:gd name="T46" fmla="*/ 117 w 191"/>
                <a:gd name="T47" fmla="*/ 7550 h 218"/>
                <a:gd name="T48" fmla="*/ 184 w 191"/>
                <a:gd name="T49" fmla="*/ 6843 h 218"/>
                <a:gd name="T50" fmla="*/ 236 w 191"/>
                <a:gd name="T51" fmla="*/ 6156 h 218"/>
                <a:gd name="T52" fmla="*/ 225 w 191"/>
                <a:gd name="T53" fmla="*/ 4872 h 218"/>
                <a:gd name="T54" fmla="*/ 184 w 191"/>
                <a:gd name="T55" fmla="*/ 3974 h 218"/>
                <a:gd name="T56" fmla="*/ 165 w 191"/>
                <a:gd name="T57" fmla="*/ 3338 h 218"/>
                <a:gd name="T58" fmla="*/ 205 w 191"/>
                <a:gd name="T59" fmla="*/ 2714 h 218"/>
                <a:gd name="T60" fmla="*/ 148 w 191"/>
                <a:gd name="T61" fmla="*/ 1531 h 218"/>
                <a:gd name="T62" fmla="*/ 84 w 191"/>
                <a:gd name="T63" fmla="*/ 277 h 218"/>
                <a:gd name="T64" fmla="*/ 184 w 191"/>
                <a:gd name="T65" fmla="*/ 0 h 218"/>
                <a:gd name="T66" fmla="*/ 280 w 191"/>
                <a:gd name="T67" fmla="*/ 0 h 218"/>
                <a:gd name="T68" fmla="*/ 390 w 191"/>
                <a:gd name="T69" fmla="*/ 2 h 218"/>
                <a:gd name="T70" fmla="*/ 493 w 191"/>
                <a:gd name="T71" fmla="*/ 2 h 218"/>
                <a:gd name="T72" fmla="*/ 613 w 191"/>
                <a:gd name="T73" fmla="*/ 2 h 218"/>
                <a:gd name="T74" fmla="*/ 647 w 191"/>
                <a:gd name="T75" fmla="*/ 1236 h 218"/>
                <a:gd name="T76" fmla="*/ 708 w 191"/>
                <a:gd name="T77" fmla="*/ 2092 h 218"/>
                <a:gd name="T78" fmla="*/ 805 w 191"/>
                <a:gd name="T79" fmla="*/ 2348 h 218"/>
                <a:gd name="T80" fmla="*/ 949 w 191"/>
                <a:gd name="T81" fmla="*/ 2092 h 218"/>
                <a:gd name="T82" fmla="*/ 982 w 191"/>
                <a:gd name="T83" fmla="*/ 1236 h 218"/>
                <a:gd name="T84" fmla="*/ 1104 w 191"/>
                <a:gd name="T85" fmla="*/ 1236 h 218"/>
                <a:gd name="T86" fmla="*/ 1095 w 191"/>
                <a:gd name="T87" fmla="*/ 1531 h 218"/>
                <a:gd name="T88" fmla="*/ 1249 w 191"/>
                <a:gd name="T89" fmla="*/ 1646 h 218"/>
                <a:gd name="T90" fmla="*/ 1274 w 191"/>
                <a:gd name="T91" fmla="*/ 2908 h 218"/>
                <a:gd name="T92" fmla="*/ 1274 w 191"/>
                <a:gd name="T93" fmla="*/ 4134 h 218"/>
                <a:gd name="T94" fmla="*/ 1308 w 191"/>
                <a:gd name="T95" fmla="*/ 5120 h 218"/>
                <a:gd name="T96" fmla="*/ 1308 w 191"/>
                <a:gd name="T97" fmla="*/ 5525 h 218"/>
                <a:gd name="T98" fmla="*/ 1429 w 191"/>
                <a:gd name="T99" fmla="*/ 5368 h 218"/>
                <a:gd name="T100" fmla="*/ 1519 w 191"/>
                <a:gd name="T101" fmla="*/ 5207 h 218"/>
                <a:gd name="T102" fmla="*/ 1519 w 191"/>
                <a:gd name="T103" fmla="*/ 6341 h 218"/>
                <a:gd name="T104" fmla="*/ 1519 w 191"/>
                <a:gd name="T105" fmla="*/ 7473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1"/>
                <a:gd name="T160" fmla="*/ 0 h 218"/>
                <a:gd name="T161" fmla="*/ 191 w 191"/>
                <a:gd name="T162" fmla="*/ 218 h 21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1" h="218">
                  <a:moveTo>
                    <a:pt x="191" y="128"/>
                  </a:moveTo>
                  <a:lnTo>
                    <a:pt x="177" y="128"/>
                  </a:lnTo>
                  <a:lnTo>
                    <a:pt x="160" y="128"/>
                  </a:lnTo>
                  <a:lnTo>
                    <a:pt x="160" y="142"/>
                  </a:lnTo>
                  <a:lnTo>
                    <a:pt x="160" y="156"/>
                  </a:lnTo>
                  <a:lnTo>
                    <a:pt x="158" y="170"/>
                  </a:lnTo>
                  <a:lnTo>
                    <a:pt x="158" y="185"/>
                  </a:lnTo>
                  <a:lnTo>
                    <a:pt x="170" y="199"/>
                  </a:lnTo>
                  <a:lnTo>
                    <a:pt x="179" y="211"/>
                  </a:lnTo>
                  <a:lnTo>
                    <a:pt x="156" y="213"/>
                  </a:lnTo>
                  <a:lnTo>
                    <a:pt x="132" y="218"/>
                  </a:lnTo>
                  <a:lnTo>
                    <a:pt x="118" y="213"/>
                  </a:lnTo>
                  <a:lnTo>
                    <a:pt x="104" y="211"/>
                  </a:lnTo>
                  <a:lnTo>
                    <a:pt x="101" y="206"/>
                  </a:lnTo>
                  <a:lnTo>
                    <a:pt x="82" y="206"/>
                  </a:lnTo>
                  <a:lnTo>
                    <a:pt x="66" y="206"/>
                  </a:lnTo>
                  <a:lnTo>
                    <a:pt x="47" y="206"/>
                  </a:lnTo>
                  <a:lnTo>
                    <a:pt x="30" y="206"/>
                  </a:lnTo>
                  <a:lnTo>
                    <a:pt x="19" y="199"/>
                  </a:lnTo>
                  <a:lnTo>
                    <a:pt x="0" y="203"/>
                  </a:lnTo>
                  <a:lnTo>
                    <a:pt x="0" y="189"/>
                  </a:lnTo>
                  <a:lnTo>
                    <a:pt x="2" y="175"/>
                  </a:lnTo>
                  <a:lnTo>
                    <a:pt x="9" y="154"/>
                  </a:lnTo>
                  <a:lnTo>
                    <a:pt x="14" y="130"/>
                  </a:lnTo>
                  <a:lnTo>
                    <a:pt x="23" y="118"/>
                  </a:lnTo>
                  <a:lnTo>
                    <a:pt x="30" y="106"/>
                  </a:lnTo>
                  <a:lnTo>
                    <a:pt x="28" y="83"/>
                  </a:lnTo>
                  <a:lnTo>
                    <a:pt x="23" y="69"/>
                  </a:lnTo>
                  <a:lnTo>
                    <a:pt x="21" y="57"/>
                  </a:lnTo>
                  <a:lnTo>
                    <a:pt x="26" y="47"/>
                  </a:lnTo>
                  <a:lnTo>
                    <a:pt x="19" y="26"/>
                  </a:lnTo>
                  <a:lnTo>
                    <a:pt x="11" y="5"/>
                  </a:lnTo>
                  <a:lnTo>
                    <a:pt x="23" y="0"/>
                  </a:lnTo>
                  <a:lnTo>
                    <a:pt x="35" y="0"/>
                  </a:lnTo>
                  <a:lnTo>
                    <a:pt x="49" y="2"/>
                  </a:lnTo>
                  <a:lnTo>
                    <a:pt x="63" y="2"/>
                  </a:lnTo>
                  <a:lnTo>
                    <a:pt x="78" y="2"/>
                  </a:lnTo>
                  <a:lnTo>
                    <a:pt x="82" y="21"/>
                  </a:lnTo>
                  <a:lnTo>
                    <a:pt x="89" y="36"/>
                  </a:lnTo>
                  <a:lnTo>
                    <a:pt x="101" y="40"/>
                  </a:lnTo>
                  <a:lnTo>
                    <a:pt x="120" y="36"/>
                  </a:lnTo>
                  <a:lnTo>
                    <a:pt x="123" y="21"/>
                  </a:lnTo>
                  <a:lnTo>
                    <a:pt x="139" y="21"/>
                  </a:lnTo>
                  <a:lnTo>
                    <a:pt x="137" y="26"/>
                  </a:lnTo>
                  <a:lnTo>
                    <a:pt x="158" y="28"/>
                  </a:lnTo>
                  <a:lnTo>
                    <a:pt x="160" y="50"/>
                  </a:lnTo>
                  <a:lnTo>
                    <a:pt x="160" y="71"/>
                  </a:lnTo>
                  <a:lnTo>
                    <a:pt x="165" y="88"/>
                  </a:lnTo>
                  <a:lnTo>
                    <a:pt x="165" y="95"/>
                  </a:lnTo>
                  <a:lnTo>
                    <a:pt x="179" y="92"/>
                  </a:lnTo>
                  <a:lnTo>
                    <a:pt x="191" y="90"/>
                  </a:lnTo>
                  <a:lnTo>
                    <a:pt x="191" y="109"/>
                  </a:lnTo>
                  <a:lnTo>
                    <a:pt x="191" y="128"/>
                  </a:lnTo>
                  <a:close/>
                </a:path>
              </a:pathLst>
            </a:custGeom>
            <a:solidFill>
              <a:srgbClr val="E1E1E1"/>
            </a:solidFill>
            <a:ln w="3175">
              <a:solidFill>
                <a:srgbClr val="000000"/>
              </a:solidFill>
              <a:round/>
              <a:headEnd/>
              <a:tailEnd/>
            </a:ln>
          </p:spPr>
          <p:txBody>
            <a:bodyPr/>
            <a:lstStyle/>
            <a:p>
              <a:endParaRPr lang="en-US"/>
            </a:p>
          </p:txBody>
        </p:sp>
        <p:sp>
          <p:nvSpPr>
            <p:cNvPr id="42237" name="Freeform 5466"/>
            <p:cNvSpPr>
              <a:spLocks/>
            </p:cNvSpPr>
            <p:nvPr/>
          </p:nvSpPr>
          <p:spPr bwMode="auto">
            <a:xfrm>
              <a:off x="2727" y="2746"/>
              <a:ext cx="18" cy="30"/>
            </a:xfrm>
            <a:custGeom>
              <a:avLst/>
              <a:gdLst>
                <a:gd name="T0" fmla="*/ 3 w 17"/>
                <a:gd name="T1" fmla="*/ 1720 h 24"/>
                <a:gd name="T2" fmla="*/ 0 w 17"/>
                <a:gd name="T3" fmla="*/ 711 h 24"/>
                <a:gd name="T4" fmla="*/ 32 w 17"/>
                <a:gd name="T5" fmla="*/ 0 h 24"/>
                <a:gd name="T6" fmla="*/ 47 w 17"/>
                <a:gd name="T7" fmla="*/ 233 h 24"/>
                <a:gd name="T8" fmla="*/ 32 w 17"/>
                <a:gd name="T9" fmla="*/ 711 h 24"/>
                <a:gd name="T10" fmla="*/ 7 w 17"/>
                <a:gd name="T11" fmla="*/ 1575 h 24"/>
                <a:gd name="T12" fmla="*/ 3 w 17"/>
                <a:gd name="T13" fmla="*/ 1720 h 24"/>
                <a:gd name="T14" fmla="*/ 0 60000 65536"/>
                <a:gd name="T15" fmla="*/ 0 60000 65536"/>
                <a:gd name="T16" fmla="*/ 0 60000 65536"/>
                <a:gd name="T17" fmla="*/ 0 60000 65536"/>
                <a:gd name="T18" fmla="*/ 0 60000 65536"/>
                <a:gd name="T19" fmla="*/ 0 60000 65536"/>
                <a:gd name="T20" fmla="*/ 0 60000 65536"/>
                <a:gd name="T21" fmla="*/ 0 w 17"/>
                <a:gd name="T22" fmla="*/ 0 h 24"/>
                <a:gd name="T23" fmla="*/ 17 w 17"/>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4">
                  <a:moveTo>
                    <a:pt x="3" y="24"/>
                  </a:moveTo>
                  <a:lnTo>
                    <a:pt x="0" y="10"/>
                  </a:lnTo>
                  <a:lnTo>
                    <a:pt x="10" y="0"/>
                  </a:lnTo>
                  <a:lnTo>
                    <a:pt x="17" y="3"/>
                  </a:lnTo>
                  <a:lnTo>
                    <a:pt x="10" y="10"/>
                  </a:lnTo>
                  <a:lnTo>
                    <a:pt x="7" y="22"/>
                  </a:lnTo>
                  <a:lnTo>
                    <a:pt x="3" y="24"/>
                  </a:lnTo>
                  <a:close/>
                </a:path>
              </a:pathLst>
            </a:custGeom>
            <a:solidFill>
              <a:srgbClr val="E1E1E1"/>
            </a:solidFill>
            <a:ln w="3175">
              <a:solidFill>
                <a:srgbClr val="000000"/>
              </a:solidFill>
              <a:round/>
              <a:headEnd/>
              <a:tailEnd/>
            </a:ln>
          </p:spPr>
          <p:txBody>
            <a:bodyPr/>
            <a:lstStyle/>
            <a:p>
              <a:endParaRPr lang="en-US"/>
            </a:p>
          </p:txBody>
        </p:sp>
        <p:sp>
          <p:nvSpPr>
            <p:cNvPr id="42238" name="Freeform 5467"/>
            <p:cNvSpPr>
              <a:spLocks/>
            </p:cNvSpPr>
            <p:nvPr/>
          </p:nvSpPr>
          <p:spPr bwMode="auto">
            <a:xfrm>
              <a:off x="1219" y="2533"/>
              <a:ext cx="686" cy="861"/>
            </a:xfrm>
            <a:custGeom>
              <a:avLst/>
              <a:gdLst>
                <a:gd name="T0" fmla="*/ 3666 w 615"/>
                <a:gd name="T1" fmla="*/ 7878 h 695"/>
                <a:gd name="T2" fmla="*/ 3610 w 615"/>
                <a:gd name="T3" fmla="*/ 7058 h 695"/>
                <a:gd name="T4" fmla="*/ 3447 w 615"/>
                <a:gd name="T5" fmla="*/ 6527 h 695"/>
                <a:gd name="T6" fmla="*/ 3274 w 615"/>
                <a:gd name="T7" fmla="*/ 6181 h 695"/>
                <a:gd name="T8" fmla="*/ 3110 w 615"/>
                <a:gd name="T9" fmla="*/ 7193 h 695"/>
                <a:gd name="T10" fmla="*/ 2955 w 615"/>
                <a:gd name="T11" fmla="*/ 7317 h 695"/>
                <a:gd name="T12" fmla="*/ 2695 w 615"/>
                <a:gd name="T13" fmla="*/ 7193 h 695"/>
                <a:gd name="T14" fmla="*/ 2900 w 615"/>
                <a:gd name="T15" fmla="*/ 4888 h 695"/>
                <a:gd name="T16" fmla="*/ 2852 w 615"/>
                <a:gd name="T17" fmla="*/ 2364 h 695"/>
                <a:gd name="T18" fmla="*/ 2788 w 615"/>
                <a:gd name="T19" fmla="*/ 1146 h 695"/>
                <a:gd name="T20" fmla="*/ 2600 w 615"/>
                <a:gd name="T21" fmla="*/ 3185 h 695"/>
                <a:gd name="T22" fmla="*/ 2199 w 615"/>
                <a:gd name="T23" fmla="*/ 3000 h 695"/>
                <a:gd name="T24" fmla="*/ 1904 w 615"/>
                <a:gd name="T25" fmla="*/ 3978 h 695"/>
                <a:gd name="T26" fmla="*/ 1780 w 615"/>
                <a:gd name="T27" fmla="*/ 1146 h 695"/>
                <a:gd name="T28" fmla="*/ 1636 w 615"/>
                <a:gd name="T29" fmla="*/ 0 h 695"/>
                <a:gd name="T30" fmla="*/ 1372 w 615"/>
                <a:gd name="T31" fmla="*/ 1646 h 695"/>
                <a:gd name="T32" fmla="*/ 1223 w 615"/>
                <a:gd name="T33" fmla="*/ 2604 h 695"/>
                <a:gd name="T34" fmla="*/ 1036 w 615"/>
                <a:gd name="T35" fmla="*/ 4599 h 695"/>
                <a:gd name="T36" fmla="*/ 832 w 615"/>
                <a:gd name="T37" fmla="*/ 4143 h 695"/>
                <a:gd name="T38" fmla="*/ 687 w 615"/>
                <a:gd name="T39" fmla="*/ 3577 h 695"/>
                <a:gd name="T40" fmla="*/ 564 w 615"/>
                <a:gd name="T41" fmla="*/ 4599 h 695"/>
                <a:gd name="T42" fmla="*/ 538 w 615"/>
                <a:gd name="T43" fmla="*/ 6900 h 695"/>
                <a:gd name="T44" fmla="*/ 317 w 615"/>
                <a:gd name="T45" fmla="*/ 9944 h 695"/>
                <a:gd name="T46" fmla="*/ 56 w 615"/>
                <a:gd name="T47" fmla="*/ 12266 h 695"/>
                <a:gd name="T48" fmla="*/ 86 w 615"/>
                <a:gd name="T49" fmla="*/ 15196 h 695"/>
                <a:gd name="T50" fmla="*/ 416 w 615"/>
                <a:gd name="T51" fmla="*/ 15372 h 695"/>
                <a:gd name="T52" fmla="*/ 742 w 615"/>
                <a:gd name="T53" fmla="*/ 16867 h 695"/>
                <a:gd name="T54" fmla="*/ 1063 w 615"/>
                <a:gd name="T55" fmla="*/ 15603 h 695"/>
                <a:gd name="T56" fmla="*/ 1291 w 615"/>
                <a:gd name="T57" fmla="*/ 18389 h 695"/>
                <a:gd name="T58" fmla="*/ 1731 w 615"/>
                <a:gd name="T59" fmla="*/ 20085 h 695"/>
                <a:gd name="T60" fmla="*/ 1787 w 615"/>
                <a:gd name="T61" fmla="*/ 22386 h 695"/>
                <a:gd name="T62" fmla="*/ 2112 w 615"/>
                <a:gd name="T63" fmla="*/ 24070 h 695"/>
                <a:gd name="T64" fmla="*/ 2090 w 615"/>
                <a:gd name="T65" fmla="*/ 26301 h 695"/>
                <a:gd name="T66" fmla="*/ 2288 w 615"/>
                <a:gd name="T67" fmla="*/ 28620 h 695"/>
                <a:gd name="T68" fmla="*/ 2533 w 615"/>
                <a:gd name="T69" fmla="*/ 30453 h 695"/>
                <a:gd name="T70" fmla="*/ 2680 w 615"/>
                <a:gd name="T71" fmla="*/ 32070 h 695"/>
                <a:gd name="T72" fmla="*/ 2499 w 615"/>
                <a:gd name="T73" fmla="*/ 35023 h 695"/>
                <a:gd name="T74" fmla="*/ 2369 w 615"/>
                <a:gd name="T75" fmla="*/ 36941 h 695"/>
                <a:gd name="T76" fmla="*/ 2766 w 615"/>
                <a:gd name="T77" fmla="*/ 38780 h 695"/>
                <a:gd name="T78" fmla="*/ 2955 w 615"/>
                <a:gd name="T79" fmla="*/ 39953 h 695"/>
                <a:gd name="T80" fmla="*/ 3090 w 615"/>
                <a:gd name="T81" fmla="*/ 37639 h 695"/>
                <a:gd name="T82" fmla="*/ 3162 w 615"/>
                <a:gd name="T83" fmla="*/ 37030 h 695"/>
                <a:gd name="T84" fmla="*/ 3032 w 615"/>
                <a:gd name="T85" fmla="*/ 38902 h 695"/>
                <a:gd name="T86" fmla="*/ 3296 w 615"/>
                <a:gd name="T87" fmla="*/ 35554 h 695"/>
                <a:gd name="T88" fmla="*/ 3334 w 615"/>
                <a:gd name="T89" fmla="*/ 33361 h 695"/>
                <a:gd name="T90" fmla="*/ 3317 w 615"/>
                <a:gd name="T91" fmla="*/ 31935 h 695"/>
                <a:gd name="T92" fmla="*/ 3666 w 615"/>
                <a:gd name="T93" fmla="*/ 30154 h 695"/>
                <a:gd name="T94" fmla="*/ 3869 w 615"/>
                <a:gd name="T95" fmla="*/ 29416 h 695"/>
                <a:gd name="T96" fmla="*/ 4148 w 615"/>
                <a:gd name="T97" fmla="*/ 28620 h 695"/>
                <a:gd name="T98" fmla="*/ 4335 w 615"/>
                <a:gd name="T99" fmla="*/ 25550 h 695"/>
                <a:gd name="T100" fmla="*/ 4408 w 615"/>
                <a:gd name="T101" fmla="*/ 21558 h 695"/>
                <a:gd name="T102" fmla="*/ 4408 w 615"/>
                <a:gd name="T103" fmla="*/ 18818 h 695"/>
                <a:gd name="T104" fmla="*/ 4601 w 615"/>
                <a:gd name="T105" fmla="*/ 17235 h 695"/>
                <a:gd name="T106" fmla="*/ 4765 w 615"/>
                <a:gd name="T107" fmla="*/ 15472 h 695"/>
                <a:gd name="T108" fmla="*/ 4775 w 615"/>
                <a:gd name="T109" fmla="*/ 10730 h 695"/>
                <a:gd name="T110" fmla="*/ 4316 w 615"/>
                <a:gd name="T111" fmla="*/ 8744 h 695"/>
                <a:gd name="T112" fmla="*/ 3797 w 615"/>
                <a:gd name="T113" fmla="*/ 8027 h 6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5"/>
                <a:gd name="T172" fmla="*/ 0 h 695"/>
                <a:gd name="T173" fmla="*/ 615 w 615"/>
                <a:gd name="T174" fmla="*/ 695 h 6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5" h="695">
                  <a:moveTo>
                    <a:pt x="466" y="135"/>
                  </a:moveTo>
                  <a:lnTo>
                    <a:pt x="461" y="137"/>
                  </a:lnTo>
                  <a:lnTo>
                    <a:pt x="456" y="149"/>
                  </a:lnTo>
                  <a:lnTo>
                    <a:pt x="461" y="135"/>
                  </a:lnTo>
                  <a:lnTo>
                    <a:pt x="459" y="132"/>
                  </a:lnTo>
                  <a:lnTo>
                    <a:pt x="456" y="135"/>
                  </a:lnTo>
                  <a:lnTo>
                    <a:pt x="459" y="125"/>
                  </a:lnTo>
                  <a:lnTo>
                    <a:pt x="454" y="120"/>
                  </a:lnTo>
                  <a:lnTo>
                    <a:pt x="447" y="120"/>
                  </a:lnTo>
                  <a:lnTo>
                    <a:pt x="444" y="118"/>
                  </a:lnTo>
                  <a:lnTo>
                    <a:pt x="437" y="113"/>
                  </a:lnTo>
                  <a:lnTo>
                    <a:pt x="433" y="111"/>
                  </a:lnTo>
                  <a:lnTo>
                    <a:pt x="425" y="109"/>
                  </a:lnTo>
                  <a:lnTo>
                    <a:pt x="421" y="106"/>
                  </a:lnTo>
                  <a:lnTo>
                    <a:pt x="414" y="102"/>
                  </a:lnTo>
                  <a:lnTo>
                    <a:pt x="411" y="106"/>
                  </a:lnTo>
                  <a:lnTo>
                    <a:pt x="402" y="106"/>
                  </a:lnTo>
                  <a:lnTo>
                    <a:pt x="397" y="118"/>
                  </a:lnTo>
                  <a:lnTo>
                    <a:pt x="395" y="120"/>
                  </a:lnTo>
                  <a:lnTo>
                    <a:pt x="390" y="123"/>
                  </a:lnTo>
                  <a:lnTo>
                    <a:pt x="378" y="139"/>
                  </a:lnTo>
                  <a:lnTo>
                    <a:pt x="380" y="125"/>
                  </a:lnTo>
                  <a:lnTo>
                    <a:pt x="376" y="130"/>
                  </a:lnTo>
                  <a:lnTo>
                    <a:pt x="371" y="125"/>
                  </a:lnTo>
                  <a:lnTo>
                    <a:pt x="364" y="125"/>
                  </a:lnTo>
                  <a:lnTo>
                    <a:pt x="359" y="111"/>
                  </a:lnTo>
                  <a:lnTo>
                    <a:pt x="347" y="116"/>
                  </a:lnTo>
                  <a:lnTo>
                    <a:pt x="338" y="123"/>
                  </a:lnTo>
                  <a:lnTo>
                    <a:pt x="331" y="120"/>
                  </a:lnTo>
                  <a:lnTo>
                    <a:pt x="343" y="113"/>
                  </a:lnTo>
                  <a:lnTo>
                    <a:pt x="354" y="94"/>
                  </a:lnTo>
                  <a:lnTo>
                    <a:pt x="364" y="83"/>
                  </a:lnTo>
                  <a:lnTo>
                    <a:pt x="376" y="71"/>
                  </a:lnTo>
                  <a:lnTo>
                    <a:pt x="371" y="59"/>
                  </a:lnTo>
                  <a:lnTo>
                    <a:pt x="364" y="54"/>
                  </a:lnTo>
                  <a:lnTo>
                    <a:pt x="359" y="40"/>
                  </a:lnTo>
                  <a:lnTo>
                    <a:pt x="354" y="24"/>
                  </a:lnTo>
                  <a:lnTo>
                    <a:pt x="350" y="16"/>
                  </a:lnTo>
                  <a:lnTo>
                    <a:pt x="350" y="19"/>
                  </a:lnTo>
                  <a:lnTo>
                    <a:pt x="347" y="19"/>
                  </a:lnTo>
                  <a:lnTo>
                    <a:pt x="336" y="38"/>
                  </a:lnTo>
                  <a:lnTo>
                    <a:pt x="326" y="54"/>
                  </a:lnTo>
                  <a:lnTo>
                    <a:pt x="312" y="52"/>
                  </a:lnTo>
                  <a:lnTo>
                    <a:pt x="300" y="52"/>
                  </a:lnTo>
                  <a:lnTo>
                    <a:pt x="291" y="47"/>
                  </a:lnTo>
                  <a:lnTo>
                    <a:pt x="276" y="52"/>
                  </a:lnTo>
                  <a:lnTo>
                    <a:pt x="279" y="59"/>
                  </a:lnTo>
                  <a:lnTo>
                    <a:pt x="272" y="57"/>
                  </a:lnTo>
                  <a:lnTo>
                    <a:pt x="255" y="59"/>
                  </a:lnTo>
                  <a:lnTo>
                    <a:pt x="239" y="68"/>
                  </a:lnTo>
                  <a:lnTo>
                    <a:pt x="229" y="68"/>
                  </a:lnTo>
                  <a:lnTo>
                    <a:pt x="220" y="54"/>
                  </a:lnTo>
                  <a:lnTo>
                    <a:pt x="217" y="35"/>
                  </a:lnTo>
                  <a:lnTo>
                    <a:pt x="222" y="19"/>
                  </a:lnTo>
                  <a:lnTo>
                    <a:pt x="215" y="9"/>
                  </a:lnTo>
                  <a:lnTo>
                    <a:pt x="213" y="0"/>
                  </a:lnTo>
                  <a:lnTo>
                    <a:pt x="205" y="0"/>
                  </a:lnTo>
                  <a:lnTo>
                    <a:pt x="201" y="9"/>
                  </a:lnTo>
                  <a:lnTo>
                    <a:pt x="189" y="16"/>
                  </a:lnTo>
                  <a:lnTo>
                    <a:pt x="175" y="19"/>
                  </a:lnTo>
                  <a:lnTo>
                    <a:pt x="172" y="28"/>
                  </a:lnTo>
                  <a:lnTo>
                    <a:pt x="158" y="21"/>
                  </a:lnTo>
                  <a:lnTo>
                    <a:pt x="142" y="16"/>
                  </a:lnTo>
                  <a:lnTo>
                    <a:pt x="146" y="26"/>
                  </a:lnTo>
                  <a:lnTo>
                    <a:pt x="153" y="45"/>
                  </a:lnTo>
                  <a:lnTo>
                    <a:pt x="163" y="50"/>
                  </a:lnTo>
                  <a:lnTo>
                    <a:pt x="158" y="54"/>
                  </a:lnTo>
                  <a:lnTo>
                    <a:pt x="146" y="66"/>
                  </a:lnTo>
                  <a:lnTo>
                    <a:pt x="130" y="78"/>
                  </a:lnTo>
                  <a:lnTo>
                    <a:pt x="127" y="78"/>
                  </a:lnTo>
                  <a:lnTo>
                    <a:pt x="118" y="78"/>
                  </a:lnTo>
                  <a:lnTo>
                    <a:pt x="106" y="71"/>
                  </a:lnTo>
                  <a:lnTo>
                    <a:pt x="104" y="71"/>
                  </a:lnTo>
                  <a:lnTo>
                    <a:pt x="99" y="54"/>
                  </a:lnTo>
                  <a:lnTo>
                    <a:pt x="90" y="61"/>
                  </a:lnTo>
                  <a:lnTo>
                    <a:pt x="85" y="59"/>
                  </a:lnTo>
                  <a:lnTo>
                    <a:pt x="87" y="61"/>
                  </a:lnTo>
                  <a:lnTo>
                    <a:pt x="73" y="61"/>
                  </a:lnTo>
                  <a:lnTo>
                    <a:pt x="59" y="61"/>
                  </a:lnTo>
                  <a:lnTo>
                    <a:pt x="61" y="73"/>
                  </a:lnTo>
                  <a:lnTo>
                    <a:pt x="71" y="78"/>
                  </a:lnTo>
                  <a:lnTo>
                    <a:pt x="68" y="80"/>
                  </a:lnTo>
                  <a:lnTo>
                    <a:pt x="56" y="83"/>
                  </a:lnTo>
                  <a:lnTo>
                    <a:pt x="59" y="99"/>
                  </a:lnTo>
                  <a:lnTo>
                    <a:pt x="66" y="118"/>
                  </a:lnTo>
                  <a:lnTo>
                    <a:pt x="63" y="142"/>
                  </a:lnTo>
                  <a:lnTo>
                    <a:pt x="59" y="168"/>
                  </a:lnTo>
                  <a:lnTo>
                    <a:pt x="54" y="168"/>
                  </a:lnTo>
                  <a:lnTo>
                    <a:pt x="40" y="170"/>
                  </a:lnTo>
                  <a:lnTo>
                    <a:pt x="28" y="177"/>
                  </a:lnTo>
                  <a:lnTo>
                    <a:pt x="16" y="182"/>
                  </a:lnTo>
                  <a:lnTo>
                    <a:pt x="11" y="196"/>
                  </a:lnTo>
                  <a:lnTo>
                    <a:pt x="7" y="210"/>
                  </a:lnTo>
                  <a:lnTo>
                    <a:pt x="0" y="224"/>
                  </a:lnTo>
                  <a:lnTo>
                    <a:pt x="7" y="236"/>
                  </a:lnTo>
                  <a:lnTo>
                    <a:pt x="11" y="250"/>
                  </a:lnTo>
                  <a:lnTo>
                    <a:pt x="11" y="260"/>
                  </a:lnTo>
                  <a:lnTo>
                    <a:pt x="19" y="260"/>
                  </a:lnTo>
                  <a:lnTo>
                    <a:pt x="28" y="267"/>
                  </a:lnTo>
                  <a:lnTo>
                    <a:pt x="40" y="272"/>
                  </a:lnTo>
                  <a:lnTo>
                    <a:pt x="52" y="262"/>
                  </a:lnTo>
                  <a:lnTo>
                    <a:pt x="52" y="276"/>
                  </a:lnTo>
                  <a:lnTo>
                    <a:pt x="54" y="288"/>
                  </a:lnTo>
                  <a:lnTo>
                    <a:pt x="71" y="288"/>
                  </a:lnTo>
                  <a:lnTo>
                    <a:pt x="92" y="288"/>
                  </a:lnTo>
                  <a:lnTo>
                    <a:pt x="97" y="284"/>
                  </a:lnTo>
                  <a:lnTo>
                    <a:pt x="111" y="276"/>
                  </a:lnTo>
                  <a:lnTo>
                    <a:pt x="123" y="267"/>
                  </a:lnTo>
                  <a:lnTo>
                    <a:pt x="134" y="267"/>
                  </a:lnTo>
                  <a:lnTo>
                    <a:pt x="137" y="284"/>
                  </a:lnTo>
                  <a:lnTo>
                    <a:pt x="139" y="298"/>
                  </a:lnTo>
                  <a:lnTo>
                    <a:pt x="151" y="312"/>
                  </a:lnTo>
                  <a:lnTo>
                    <a:pt x="163" y="314"/>
                  </a:lnTo>
                  <a:lnTo>
                    <a:pt x="177" y="321"/>
                  </a:lnTo>
                  <a:lnTo>
                    <a:pt x="194" y="333"/>
                  </a:lnTo>
                  <a:lnTo>
                    <a:pt x="213" y="336"/>
                  </a:lnTo>
                  <a:lnTo>
                    <a:pt x="217" y="343"/>
                  </a:lnTo>
                  <a:lnTo>
                    <a:pt x="217" y="362"/>
                  </a:lnTo>
                  <a:lnTo>
                    <a:pt x="215" y="362"/>
                  </a:lnTo>
                  <a:lnTo>
                    <a:pt x="222" y="369"/>
                  </a:lnTo>
                  <a:lnTo>
                    <a:pt x="224" y="383"/>
                  </a:lnTo>
                  <a:lnTo>
                    <a:pt x="236" y="383"/>
                  </a:lnTo>
                  <a:lnTo>
                    <a:pt x="253" y="385"/>
                  </a:lnTo>
                  <a:lnTo>
                    <a:pt x="253" y="402"/>
                  </a:lnTo>
                  <a:lnTo>
                    <a:pt x="265" y="411"/>
                  </a:lnTo>
                  <a:lnTo>
                    <a:pt x="267" y="418"/>
                  </a:lnTo>
                  <a:lnTo>
                    <a:pt x="265" y="430"/>
                  </a:lnTo>
                  <a:lnTo>
                    <a:pt x="260" y="444"/>
                  </a:lnTo>
                  <a:lnTo>
                    <a:pt x="262" y="449"/>
                  </a:lnTo>
                  <a:lnTo>
                    <a:pt x="260" y="454"/>
                  </a:lnTo>
                  <a:lnTo>
                    <a:pt x="265" y="461"/>
                  </a:lnTo>
                  <a:lnTo>
                    <a:pt x="267" y="485"/>
                  </a:lnTo>
                  <a:lnTo>
                    <a:pt x="288" y="489"/>
                  </a:lnTo>
                  <a:lnTo>
                    <a:pt x="300" y="489"/>
                  </a:lnTo>
                  <a:lnTo>
                    <a:pt x="305" y="503"/>
                  </a:lnTo>
                  <a:lnTo>
                    <a:pt x="307" y="520"/>
                  </a:lnTo>
                  <a:lnTo>
                    <a:pt x="317" y="520"/>
                  </a:lnTo>
                  <a:lnTo>
                    <a:pt x="326" y="520"/>
                  </a:lnTo>
                  <a:lnTo>
                    <a:pt x="324" y="534"/>
                  </a:lnTo>
                  <a:lnTo>
                    <a:pt x="324" y="548"/>
                  </a:lnTo>
                  <a:lnTo>
                    <a:pt x="336" y="548"/>
                  </a:lnTo>
                  <a:lnTo>
                    <a:pt x="340" y="572"/>
                  </a:lnTo>
                  <a:lnTo>
                    <a:pt x="331" y="581"/>
                  </a:lnTo>
                  <a:lnTo>
                    <a:pt x="321" y="589"/>
                  </a:lnTo>
                  <a:lnTo>
                    <a:pt x="314" y="598"/>
                  </a:lnTo>
                  <a:lnTo>
                    <a:pt x="305" y="610"/>
                  </a:lnTo>
                  <a:lnTo>
                    <a:pt x="295" y="619"/>
                  </a:lnTo>
                  <a:lnTo>
                    <a:pt x="288" y="631"/>
                  </a:lnTo>
                  <a:lnTo>
                    <a:pt x="298" y="631"/>
                  </a:lnTo>
                  <a:lnTo>
                    <a:pt x="317" y="645"/>
                  </a:lnTo>
                  <a:lnTo>
                    <a:pt x="319" y="645"/>
                  </a:lnTo>
                  <a:lnTo>
                    <a:pt x="331" y="650"/>
                  </a:lnTo>
                  <a:lnTo>
                    <a:pt x="347" y="662"/>
                  </a:lnTo>
                  <a:lnTo>
                    <a:pt x="362" y="674"/>
                  </a:lnTo>
                  <a:lnTo>
                    <a:pt x="359" y="681"/>
                  </a:lnTo>
                  <a:lnTo>
                    <a:pt x="364" y="695"/>
                  </a:lnTo>
                  <a:lnTo>
                    <a:pt x="371" y="683"/>
                  </a:lnTo>
                  <a:lnTo>
                    <a:pt x="376" y="674"/>
                  </a:lnTo>
                  <a:lnTo>
                    <a:pt x="376" y="662"/>
                  </a:lnTo>
                  <a:lnTo>
                    <a:pt x="380" y="650"/>
                  </a:lnTo>
                  <a:lnTo>
                    <a:pt x="388" y="643"/>
                  </a:lnTo>
                  <a:lnTo>
                    <a:pt x="385" y="631"/>
                  </a:lnTo>
                  <a:lnTo>
                    <a:pt x="388" y="631"/>
                  </a:lnTo>
                  <a:lnTo>
                    <a:pt x="392" y="633"/>
                  </a:lnTo>
                  <a:lnTo>
                    <a:pt x="397" y="633"/>
                  </a:lnTo>
                  <a:lnTo>
                    <a:pt x="390" y="645"/>
                  </a:lnTo>
                  <a:lnTo>
                    <a:pt x="383" y="659"/>
                  </a:lnTo>
                  <a:lnTo>
                    <a:pt x="378" y="662"/>
                  </a:lnTo>
                  <a:lnTo>
                    <a:pt x="380" y="664"/>
                  </a:lnTo>
                  <a:lnTo>
                    <a:pt x="390" y="650"/>
                  </a:lnTo>
                  <a:lnTo>
                    <a:pt x="399" y="636"/>
                  </a:lnTo>
                  <a:lnTo>
                    <a:pt x="406" y="622"/>
                  </a:lnTo>
                  <a:lnTo>
                    <a:pt x="414" y="607"/>
                  </a:lnTo>
                  <a:lnTo>
                    <a:pt x="418" y="598"/>
                  </a:lnTo>
                  <a:lnTo>
                    <a:pt x="418" y="584"/>
                  </a:lnTo>
                  <a:lnTo>
                    <a:pt x="418" y="570"/>
                  </a:lnTo>
                  <a:lnTo>
                    <a:pt x="416" y="560"/>
                  </a:lnTo>
                  <a:lnTo>
                    <a:pt x="414" y="553"/>
                  </a:lnTo>
                  <a:lnTo>
                    <a:pt x="418" y="548"/>
                  </a:lnTo>
                  <a:lnTo>
                    <a:pt x="416" y="546"/>
                  </a:lnTo>
                  <a:lnTo>
                    <a:pt x="423" y="544"/>
                  </a:lnTo>
                  <a:lnTo>
                    <a:pt x="435" y="532"/>
                  </a:lnTo>
                  <a:lnTo>
                    <a:pt x="449" y="520"/>
                  </a:lnTo>
                  <a:lnTo>
                    <a:pt x="461" y="515"/>
                  </a:lnTo>
                  <a:lnTo>
                    <a:pt x="473" y="508"/>
                  </a:lnTo>
                  <a:lnTo>
                    <a:pt x="480" y="503"/>
                  </a:lnTo>
                  <a:lnTo>
                    <a:pt x="489" y="503"/>
                  </a:lnTo>
                  <a:lnTo>
                    <a:pt x="485" y="503"/>
                  </a:lnTo>
                  <a:lnTo>
                    <a:pt x="494" y="501"/>
                  </a:lnTo>
                  <a:lnTo>
                    <a:pt x="496" y="501"/>
                  </a:lnTo>
                  <a:lnTo>
                    <a:pt x="515" y="501"/>
                  </a:lnTo>
                  <a:lnTo>
                    <a:pt x="520" y="489"/>
                  </a:lnTo>
                  <a:lnTo>
                    <a:pt x="529" y="485"/>
                  </a:lnTo>
                  <a:lnTo>
                    <a:pt x="529" y="466"/>
                  </a:lnTo>
                  <a:lnTo>
                    <a:pt x="537" y="449"/>
                  </a:lnTo>
                  <a:lnTo>
                    <a:pt x="544" y="437"/>
                  </a:lnTo>
                  <a:lnTo>
                    <a:pt x="548" y="414"/>
                  </a:lnTo>
                  <a:lnTo>
                    <a:pt x="553" y="404"/>
                  </a:lnTo>
                  <a:lnTo>
                    <a:pt x="553" y="385"/>
                  </a:lnTo>
                  <a:lnTo>
                    <a:pt x="553" y="369"/>
                  </a:lnTo>
                  <a:lnTo>
                    <a:pt x="553" y="357"/>
                  </a:lnTo>
                  <a:lnTo>
                    <a:pt x="553" y="343"/>
                  </a:lnTo>
                  <a:lnTo>
                    <a:pt x="551" y="338"/>
                  </a:lnTo>
                  <a:lnTo>
                    <a:pt x="553" y="321"/>
                  </a:lnTo>
                  <a:lnTo>
                    <a:pt x="558" y="319"/>
                  </a:lnTo>
                  <a:lnTo>
                    <a:pt x="560" y="324"/>
                  </a:lnTo>
                  <a:lnTo>
                    <a:pt x="567" y="312"/>
                  </a:lnTo>
                  <a:lnTo>
                    <a:pt x="577" y="295"/>
                  </a:lnTo>
                  <a:lnTo>
                    <a:pt x="579" y="291"/>
                  </a:lnTo>
                  <a:lnTo>
                    <a:pt x="589" y="279"/>
                  </a:lnTo>
                  <a:lnTo>
                    <a:pt x="598" y="265"/>
                  </a:lnTo>
                  <a:lnTo>
                    <a:pt x="612" y="243"/>
                  </a:lnTo>
                  <a:lnTo>
                    <a:pt x="615" y="220"/>
                  </a:lnTo>
                  <a:lnTo>
                    <a:pt x="608" y="201"/>
                  </a:lnTo>
                  <a:lnTo>
                    <a:pt x="600" y="184"/>
                  </a:lnTo>
                  <a:lnTo>
                    <a:pt x="589" y="182"/>
                  </a:lnTo>
                  <a:lnTo>
                    <a:pt x="574" y="180"/>
                  </a:lnTo>
                  <a:lnTo>
                    <a:pt x="558" y="165"/>
                  </a:lnTo>
                  <a:lnTo>
                    <a:pt x="541" y="149"/>
                  </a:lnTo>
                  <a:lnTo>
                    <a:pt x="520" y="142"/>
                  </a:lnTo>
                  <a:lnTo>
                    <a:pt x="506" y="144"/>
                  </a:lnTo>
                  <a:lnTo>
                    <a:pt x="489" y="139"/>
                  </a:lnTo>
                  <a:lnTo>
                    <a:pt x="477" y="137"/>
                  </a:lnTo>
                  <a:lnTo>
                    <a:pt x="466" y="142"/>
                  </a:lnTo>
                  <a:lnTo>
                    <a:pt x="466" y="135"/>
                  </a:lnTo>
                  <a:close/>
                </a:path>
              </a:pathLst>
            </a:custGeom>
            <a:solidFill>
              <a:srgbClr val="E1E1E1"/>
            </a:solidFill>
            <a:ln w="3175">
              <a:solidFill>
                <a:srgbClr val="000000"/>
              </a:solidFill>
              <a:round/>
              <a:headEnd/>
              <a:tailEnd/>
            </a:ln>
          </p:spPr>
          <p:txBody>
            <a:bodyPr/>
            <a:lstStyle/>
            <a:p>
              <a:endParaRPr lang="en-US"/>
            </a:p>
          </p:txBody>
        </p:sp>
        <p:sp>
          <p:nvSpPr>
            <p:cNvPr id="42239" name="Freeform 5468"/>
            <p:cNvSpPr>
              <a:spLocks/>
            </p:cNvSpPr>
            <p:nvPr/>
          </p:nvSpPr>
          <p:spPr bwMode="auto">
            <a:xfrm>
              <a:off x="1623" y="2650"/>
              <a:ext cx="41" cy="38"/>
            </a:xfrm>
            <a:custGeom>
              <a:avLst/>
              <a:gdLst>
                <a:gd name="T0" fmla="*/ 125 w 37"/>
                <a:gd name="T1" fmla="*/ 1384 h 31"/>
                <a:gd name="T2" fmla="*/ 113 w 37"/>
                <a:gd name="T3" fmla="*/ 1384 h 31"/>
                <a:gd name="T4" fmla="*/ 50 w 37"/>
                <a:gd name="T5" fmla="*/ 1247 h 31"/>
                <a:gd name="T6" fmla="*/ 4 w 37"/>
                <a:gd name="T7" fmla="*/ 1507 h 31"/>
                <a:gd name="T8" fmla="*/ 0 w 37"/>
                <a:gd name="T9" fmla="*/ 830 h 31"/>
                <a:gd name="T10" fmla="*/ 2 w 37"/>
                <a:gd name="T11" fmla="*/ 830 h 31"/>
                <a:gd name="T12" fmla="*/ 0 w 37"/>
                <a:gd name="T13" fmla="*/ 466 h 31"/>
                <a:gd name="T14" fmla="*/ 4 w 37"/>
                <a:gd name="T15" fmla="*/ 0 h 31"/>
                <a:gd name="T16" fmla="*/ 148 w 37"/>
                <a:gd name="T17" fmla="*/ 161 h 31"/>
                <a:gd name="T18" fmla="*/ 257 w 37"/>
                <a:gd name="T19" fmla="*/ 241 h 31"/>
                <a:gd name="T20" fmla="*/ 202 w 37"/>
                <a:gd name="T21" fmla="*/ 883 h 31"/>
                <a:gd name="T22" fmla="*/ 202 w 37"/>
                <a:gd name="T23" fmla="*/ 1052 h 31"/>
                <a:gd name="T24" fmla="*/ 184 w 37"/>
                <a:gd name="T25" fmla="*/ 1247 h 31"/>
                <a:gd name="T26" fmla="*/ 164 w 37"/>
                <a:gd name="T27" fmla="*/ 1247 h 31"/>
                <a:gd name="T28" fmla="*/ 125 w 37"/>
                <a:gd name="T29" fmla="*/ 1384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
                <a:gd name="T46" fmla="*/ 0 h 31"/>
                <a:gd name="T47" fmla="*/ 37 w 37"/>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 h="31">
                  <a:moveTo>
                    <a:pt x="18" y="29"/>
                  </a:moveTo>
                  <a:lnTo>
                    <a:pt x="16" y="29"/>
                  </a:lnTo>
                  <a:lnTo>
                    <a:pt x="7" y="26"/>
                  </a:lnTo>
                  <a:lnTo>
                    <a:pt x="4" y="31"/>
                  </a:lnTo>
                  <a:lnTo>
                    <a:pt x="0" y="17"/>
                  </a:lnTo>
                  <a:lnTo>
                    <a:pt x="2" y="17"/>
                  </a:lnTo>
                  <a:lnTo>
                    <a:pt x="0" y="10"/>
                  </a:lnTo>
                  <a:lnTo>
                    <a:pt x="4" y="0"/>
                  </a:lnTo>
                  <a:lnTo>
                    <a:pt x="21" y="3"/>
                  </a:lnTo>
                  <a:lnTo>
                    <a:pt x="37" y="5"/>
                  </a:lnTo>
                  <a:lnTo>
                    <a:pt x="28" y="19"/>
                  </a:lnTo>
                  <a:lnTo>
                    <a:pt x="28" y="22"/>
                  </a:lnTo>
                  <a:lnTo>
                    <a:pt x="26" y="26"/>
                  </a:lnTo>
                  <a:lnTo>
                    <a:pt x="23" y="26"/>
                  </a:lnTo>
                  <a:lnTo>
                    <a:pt x="18" y="29"/>
                  </a:lnTo>
                  <a:close/>
                </a:path>
              </a:pathLst>
            </a:custGeom>
            <a:solidFill>
              <a:srgbClr val="E1E1E1"/>
            </a:solidFill>
            <a:ln w="3175">
              <a:solidFill>
                <a:srgbClr val="000000"/>
              </a:solidFill>
              <a:round/>
              <a:headEnd/>
              <a:tailEnd/>
            </a:ln>
          </p:spPr>
          <p:txBody>
            <a:bodyPr/>
            <a:lstStyle/>
            <a:p>
              <a:endParaRPr lang="en-US"/>
            </a:p>
          </p:txBody>
        </p:sp>
        <p:sp>
          <p:nvSpPr>
            <p:cNvPr id="42240" name="Freeform 5469"/>
            <p:cNvSpPr>
              <a:spLocks/>
            </p:cNvSpPr>
            <p:nvPr/>
          </p:nvSpPr>
          <p:spPr bwMode="auto">
            <a:xfrm>
              <a:off x="2681" y="2598"/>
              <a:ext cx="35" cy="30"/>
            </a:xfrm>
            <a:custGeom>
              <a:avLst/>
              <a:gdLst>
                <a:gd name="T0" fmla="*/ 68 w 31"/>
                <a:gd name="T1" fmla="*/ 1720 h 24"/>
                <a:gd name="T2" fmla="*/ 0 w 31"/>
                <a:gd name="T3" fmla="*/ 1376 h 24"/>
                <a:gd name="T4" fmla="*/ 2 w 31"/>
                <a:gd name="T5" fmla="*/ 1033 h 24"/>
                <a:gd name="T6" fmla="*/ 68 w 31"/>
                <a:gd name="T7" fmla="*/ 0 h 24"/>
                <a:gd name="T8" fmla="*/ 185 w 31"/>
                <a:gd name="T9" fmla="*/ 0 h 24"/>
                <a:gd name="T10" fmla="*/ 313 w 31"/>
                <a:gd name="T11" fmla="*/ 186 h 24"/>
                <a:gd name="T12" fmla="*/ 313 w 31"/>
                <a:gd name="T13" fmla="*/ 1720 h 24"/>
                <a:gd name="T14" fmla="*/ 185 w 31"/>
                <a:gd name="T15" fmla="*/ 1720 h 24"/>
                <a:gd name="T16" fmla="*/ 68 w 31"/>
                <a:gd name="T17" fmla="*/ 172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4"/>
                <a:gd name="T29" fmla="*/ 31 w 31"/>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4">
                  <a:moveTo>
                    <a:pt x="7" y="24"/>
                  </a:moveTo>
                  <a:lnTo>
                    <a:pt x="0" y="19"/>
                  </a:lnTo>
                  <a:lnTo>
                    <a:pt x="2" y="14"/>
                  </a:lnTo>
                  <a:lnTo>
                    <a:pt x="7" y="0"/>
                  </a:lnTo>
                  <a:lnTo>
                    <a:pt x="19" y="0"/>
                  </a:lnTo>
                  <a:lnTo>
                    <a:pt x="31" y="2"/>
                  </a:lnTo>
                  <a:lnTo>
                    <a:pt x="31" y="24"/>
                  </a:lnTo>
                  <a:lnTo>
                    <a:pt x="19" y="24"/>
                  </a:lnTo>
                  <a:lnTo>
                    <a:pt x="7" y="24"/>
                  </a:lnTo>
                  <a:close/>
                </a:path>
              </a:pathLst>
            </a:custGeom>
            <a:solidFill>
              <a:srgbClr val="0033CC"/>
            </a:solidFill>
            <a:ln w="3175">
              <a:solidFill>
                <a:srgbClr val="000000"/>
              </a:solidFill>
              <a:round/>
              <a:headEnd/>
              <a:tailEnd/>
            </a:ln>
          </p:spPr>
          <p:txBody>
            <a:bodyPr/>
            <a:lstStyle/>
            <a:p>
              <a:endParaRPr lang="en-US"/>
            </a:p>
          </p:txBody>
        </p:sp>
        <p:sp>
          <p:nvSpPr>
            <p:cNvPr id="42241" name="Freeform 5470"/>
            <p:cNvSpPr>
              <a:spLocks/>
            </p:cNvSpPr>
            <p:nvPr/>
          </p:nvSpPr>
          <p:spPr bwMode="auto">
            <a:xfrm>
              <a:off x="2666" y="2566"/>
              <a:ext cx="9" cy="11"/>
            </a:xfrm>
            <a:custGeom>
              <a:avLst/>
              <a:gdLst>
                <a:gd name="T0" fmla="*/ 811 w 7"/>
                <a:gd name="T1" fmla="*/ 0 h 9"/>
                <a:gd name="T2" fmla="*/ 567 w 7"/>
                <a:gd name="T3" fmla="*/ 0 h 9"/>
                <a:gd name="T4" fmla="*/ 0 w 7"/>
                <a:gd name="T5" fmla="*/ 395 h 9"/>
                <a:gd name="T6" fmla="*/ 811 w 7"/>
                <a:gd name="T7" fmla="*/ 0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7" y="0"/>
                  </a:moveTo>
                  <a:lnTo>
                    <a:pt x="5" y="0"/>
                  </a:lnTo>
                  <a:lnTo>
                    <a:pt x="0" y="9"/>
                  </a:lnTo>
                  <a:lnTo>
                    <a:pt x="7" y="0"/>
                  </a:lnTo>
                  <a:close/>
                </a:path>
              </a:pathLst>
            </a:custGeom>
            <a:solidFill>
              <a:srgbClr val="E1E1E1"/>
            </a:solidFill>
            <a:ln w="3175">
              <a:solidFill>
                <a:srgbClr val="000000"/>
              </a:solidFill>
              <a:round/>
              <a:headEnd/>
              <a:tailEnd/>
            </a:ln>
          </p:spPr>
          <p:txBody>
            <a:bodyPr/>
            <a:lstStyle/>
            <a:p>
              <a:endParaRPr lang="en-US"/>
            </a:p>
          </p:txBody>
        </p:sp>
        <p:sp>
          <p:nvSpPr>
            <p:cNvPr id="42242" name="Freeform 5471"/>
            <p:cNvSpPr>
              <a:spLocks/>
            </p:cNvSpPr>
            <p:nvPr/>
          </p:nvSpPr>
          <p:spPr bwMode="auto">
            <a:xfrm>
              <a:off x="2671" y="2600"/>
              <a:ext cx="100" cy="136"/>
            </a:xfrm>
            <a:custGeom>
              <a:avLst/>
              <a:gdLst>
                <a:gd name="T0" fmla="*/ 108 w 90"/>
                <a:gd name="T1" fmla="*/ 1441 h 109"/>
                <a:gd name="T2" fmla="*/ 78 w 90"/>
                <a:gd name="T3" fmla="*/ 1709 h 109"/>
                <a:gd name="T4" fmla="*/ 51 w 90"/>
                <a:gd name="T5" fmla="*/ 1944 h 109"/>
                <a:gd name="T6" fmla="*/ 120 w 90"/>
                <a:gd name="T7" fmla="*/ 2426 h 109"/>
                <a:gd name="T8" fmla="*/ 63 w 90"/>
                <a:gd name="T9" fmla="*/ 2221 h 109"/>
                <a:gd name="T10" fmla="*/ 4 w 90"/>
                <a:gd name="T11" fmla="*/ 3492 h 109"/>
                <a:gd name="T12" fmla="*/ 0 w 90"/>
                <a:gd name="T13" fmla="*/ 3492 h 109"/>
                <a:gd name="T14" fmla="*/ 4 w 90"/>
                <a:gd name="T15" fmla="*/ 4313 h 109"/>
                <a:gd name="T16" fmla="*/ 63 w 90"/>
                <a:gd name="T17" fmla="*/ 4369 h 109"/>
                <a:gd name="T18" fmla="*/ 4 w 90"/>
                <a:gd name="T19" fmla="*/ 4141 h 109"/>
                <a:gd name="T20" fmla="*/ 63 w 90"/>
                <a:gd name="T21" fmla="*/ 4758 h 109"/>
                <a:gd name="T22" fmla="*/ 63 w 90"/>
                <a:gd name="T23" fmla="*/ 4758 h 109"/>
                <a:gd name="T24" fmla="*/ 138 w 90"/>
                <a:gd name="T25" fmla="*/ 5578 h 109"/>
                <a:gd name="T26" fmla="*/ 120 w 90"/>
                <a:gd name="T27" fmla="*/ 5578 h 109"/>
                <a:gd name="T28" fmla="*/ 189 w 90"/>
                <a:gd name="T29" fmla="*/ 6381 h 109"/>
                <a:gd name="T30" fmla="*/ 258 w 90"/>
                <a:gd name="T31" fmla="*/ 7337 h 109"/>
                <a:gd name="T32" fmla="*/ 288 w 90"/>
                <a:gd name="T33" fmla="*/ 6714 h 109"/>
                <a:gd name="T34" fmla="*/ 341 w 90"/>
                <a:gd name="T35" fmla="*/ 6960 h 109"/>
                <a:gd name="T36" fmla="*/ 346 w 90"/>
                <a:gd name="T37" fmla="*/ 6714 h 109"/>
                <a:gd name="T38" fmla="*/ 341 w 90"/>
                <a:gd name="T39" fmla="*/ 6155 h 109"/>
                <a:gd name="T40" fmla="*/ 341 w 90"/>
                <a:gd name="T41" fmla="*/ 5897 h 109"/>
                <a:gd name="T42" fmla="*/ 341 w 90"/>
                <a:gd name="T43" fmla="*/ 5578 h 109"/>
                <a:gd name="T44" fmla="*/ 421 w 90"/>
                <a:gd name="T45" fmla="*/ 5436 h 109"/>
                <a:gd name="T46" fmla="*/ 437 w 90"/>
                <a:gd name="T47" fmla="*/ 4758 h 109"/>
                <a:gd name="T48" fmla="*/ 497 w 90"/>
                <a:gd name="T49" fmla="*/ 5436 h 109"/>
                <a:gd name="T50" fmla="*/ 548 w 90"/>
                <a:gd name="T51" fmla="*/ 5114 h 109"/>
                <a:gd name="T52" fmla="*/ 598 w 90"/>
                <a:gd name="T53" fmla="*/ 5578 h 109"/>
                <a:gd name="T54" fmla="*/ 627 w 90"/>
                <a:gd name="T55" fmla="*/ 5212 h 109"/>
                <a:gd name="T56" fmla="*/ 667 w 90"/>
                <a:gd name="T57" fmla="*/ 3492 h 109"/>
                <a:gd name="T58" fmla="*/ 598 w 90"/>
                <a:gd name="T59" fmla="*/ 2426 h 109"/>
                <a:gd name="T60" fmla="*/ 643 w 90"/>
                <a:gd name="T61" fmla="*/ 1709 h 109"/>
                <a:gd name="T62" fmla="*/ 643 w 90"/>
                <a:gd name="T63" fmla="*/ 880 h 109"/>
                <a:gd name="T64" fmla="*/ 497 w 90"/>
                <a:gd name="T65" fmla="*/ 1098 h 109"/>
                <a:gd name="T66" fmla="*/ 527 w 90"/>
                <a:gd name="T67" fmla="*/ 0 h 109"/>
                <a:gd name="T68" fmla="*/ 396 w 90"/>
                <a:gd name="T69" fmla="*/ 0 h 109"/>
                <a:gd name="T70" fmla="*/ 288 w 90"/>
                <a:gd name="T71" fmla="*/ 0 h 109"/>
                <a:gd name="T72" fmla="*/ 288 w 90"/>
                <a:gd name="T73" fmla="*/ 1441 h 109"/>
                <a:gd name="T74" fmla="*/ 204 w 90"/>
                <a:gd name="T75" fmla="*/ 1441 h 109"/>
                <a:gd name="T76" fmla="*/ 120 w 90"/>
                <a:gd name="T77" fmla="*/ 1441 h 109"/>
                <a:gd name="T78" fmla="*/ 108 w 90"/>
                <a:gd name="T79" fmla="*/ 1441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0"/>
                <a:gd name="T121" fmla="*/ 0 h 109"/>
                <a:gd name="T122" fmla="*/ 90 w 90"/>
                <a:gd name="T123" fmla="*/ 109 h 1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0" h="109">
                  <a:moveTo>
                    <a:pt x="14" y="22"/>
                  </a:moveTo>
                  <a:lnTo>
                    <a:pt x="11" y="26"/>
                  </a:lnTo>
                  <a:lnTo>
                    <a:pt x="7" y="29"/>
                  </a:lnTo>
                  <a:lnTo>
                    <a:pt x="16" y="36"/>
                  </a:lnTo>
                  <a:lnTo>
                    <a:pt x="9" y="33"/>
                  </a:lnTo>
                  <a:lnTo>
                    <a:pt x="4" y="52"/>
                  </a:lnTo>
                  <a:lnTo>
                    <a:pt x="0" y="52"/>
                  </a:lnTo>
                  <a:lnTo>
                    <a:pt x="4" y="64"/>
                  </a:lnTo>
                  <a:lnTo>
                    <a:pt x="9" y="66"/>
                  </a:lnTo>
                  <a:lnTo>
                    <a:pt x="4" y="62"/>
                  </a:lnTo>
                  <a:lnTo>
                    <a:pt x="9" y="71"/>
                  </a:lnTo>
                  <a:lnTo>
                    <a:pt x="19" y="83"/>
                  </a:lnTo>
                  <a:lnTo>
                    <a:pt x="16" y="83"/>
                  </a:lnTo>
                  <a:lnTo>
                    <a:pt x="26" y="95"/>
                  </a:lnTo>
                  <a:lnTo>
                    <a:pt x="35" y="109"/>
                  </a:lnTo>
                  <a:lnTo>
                    <a:pt x="40" y="100"/>
                  </a:lnTo>
                  <a:lnTo>
                    <a:pt x="45" y="104"/>
                  </a:lnTo>
                  <a:lnTo>
                    <a:pt x="47" y="100"/>
                  </a:lnTo>
                  <a:lnTo>
                    <a:pt x="45" y="92"/>
                  </a:lnTo>
                  <a:lnTo>
                    <a:pt x="45" y="88"/>
                  </a:lnTo>
                  <a:lnTo>
                    <a:pt x="45" y="83"/>
                  </a:lnTo>
                  <a:lnTo>
                    <a:pt x="56" y="81"/>
                  </a:lnTo>
                  <a:lnTo>
                    <a:pt x="59" y="71"/>
                  </a:lnTo>
                  <a:lnTo>
                    <a:pt x="68" y="81"/>
                  </a:lnTo>
                  <a:lnTo>
                    <a:pt x="75" y="76"/>
                  </a:lnTo>
                  <a:lnTo>
                    <a:pt x="80" y="83"/>
                  </a:lnTo>
                  <a:lnTo>
                    <a:pt x="85" y="78"/>
                  </a:lnTo>
                  <a:lnTo>
                    <a:pt x="90" y="52"/>
                  </a:lnTo>
                  <a:lnTo>
                    <a:pt x="80" y="36"/>
                  </a:lnTo>
                  <a:lnTo>
                    <a:pt x="87" y="26"/>
                  </a:lnTo>
                  <a:lnTo>
                    <a:pt x="87" y="14"/>
                  </a:lnTo>
                  <a:lnTo>
                    <a:pt x="68" y="17"/>
                  </a:lnTo>
                  <a:lnTo>
                    <a:pt x="71" y="0"/>
                  </a:lnTo>
                  <a:lnTo>
                    <a:pt x="54" y="0"/>
                  </a:lnTo>
                  <a:lnTo>
                    <a:pt x="40" y="0"/>
                  </a:lnTo>
                  <a:lnTo>
                    <a:pt x="40" y="22"/>
                  </a:lnTo>
                  <a:lnTo>
                    <a:pt x="28" y="22"/>
                  </a:lnTo>
                  <a:lnTo>
                    <a:pt x="16" y="22"/>
                  </a:lnTo>
                  <a:lnTo>
                    <a:pt x="14" y="22"/>
                  </a:lnTo>
                  <a:close/>
                </a:path>
              </a:pathLst>
            </a:custGeom>
            <a:solidFill>
              <a:srgbClr val="0033CC"/>
            </a:solidFill>
            <a:ln w="3175">
              <a:solidFill>
                <a:srgbClr val="000000"/>
              </a:solidFill>
              <a:round/>
              <a:headEnd/>
              <a:tailEnd/>
            </a:ln>
          </p:spPr>
          <p:txBody>
            <a:bodyPr/>
            <a:lstStyle/>
            <a:p>
              <a:endParaRPr lang="en-US"/>
            </a:p>
          </p:txBody>
        </p:sp>
        <p:sp>
          <p:nvSpPr>
            <p:cNvPr id="42243" name="Freeform 5472"/>
            <p:cNvSpPr>
              <a:spLocks/>
            </p:cNvSpPr>
            <p:nvPr/>
          </p:nvSpPr>
          <p:spPr bwMode="auto">
            <a:xfrm>
              <a:off x="1435" y="3074"/>
              <a:ext cx="147" cy="183"/>
            </a:xfrm>
            <a:custGeom>
              <a:avLst/>
              <a:gdLst>
                <a:gd name="T0" fmla="*/ 53 w 132"/>
                <a:gd name="T1" fmla="*/ 854 h 147"/>
                <a:gd name="T2" fmla="*/ 4 w 132"/>
                <a:gd name="T3" fmla="*/ 2088 h 147"/>
                <a:gd name="T4" fmla="*/ 0 w 132"/>
                <a:gd name="T5" fmla="*/ 3371 h 147"/>
                <a:gd name="T6" fmla="*/ 125 w 132"/>
                <a:gd name="T7" fmla="*/ 4233 h 147"/>
                <a:gd name="T8" fmla="*/ 229 w 132"/>
                <a:gd name="T9" fmla="*/ 5225 h 147"/>
                <a:gd name="T10" fmla="*/ 351 w 132"/>
                <a:gd name="T11" fmla="*/ 5697 h 147"/>
                <a:gd name="T12" fmla="*/ 435 w 132"/>
                <a:gd name="T13" fmla="*/ 5942 h 147"/>
                <a:gd name="T14" fmla="*/ 546 w 132"/>
                <a:gd name="T15" fmla="*/ 6561 h 147"/>
                <a:gd name="T16" fmla="*/ 666 w 132"/>
                <a:gd name="T17" fmla="*/ 6980 h 147"/>
                <a:gd name="T18" fmla="*/ 604 w 132"/>
                <a:gd name="T19" fmla="*/ 8098 h 147"/>
                <a:gd name="T20" fmla="*/ 564 w 132"/>
                <a:gd name="T21" fmla="*/ 9121 h 147"/>
                <a:gd name="T22" fmla="*/ 712 w 132"/>
                <a:gd name="T23" fmla="*/ 9271 h 147"/>
                <a:gd name="T24" fmla="*/ 866 w 132"/>
                <a:gd name="T25" fmla="*/ 9462 h 147"/>
                <a:gd name="T26" fmla="*/ 929 w 132"/>
                <a:gd name="T27" fmla="*/ 9121 h 147"/>
                <a:gd name="T28" fmla="*/ 1026 w 132"/>
                <a:gd name="T29" fmla="*/ 7885 h 147"/>
                <a:gd name="T30" fmla="*/ 1001 w 132"/>
                <a:gd name="T31" fmla="*/ 7108 h 147"/>
                <a:gd name="T32" fmla="*/ 1001 w 132"/>
                <a:gd name="T33" fmla="*/ 6241 h 147"/>
                <a:gd name="T34" fmla="*/ 1026 w 132"/>
                <a:gd name="T35" fmla="*/ 5276 h 147"/>
                <a:gd name="T36" fmla="*/ 951 w 132"/>
                <a:gd name="T37" fmla="*/ 5276 h 147"/>
                <a:gd name="T38" fmla="*/ 875 w 132"/>
                <a:gd name="T39" fmla="*/ 5276 h 147"/>
                <a:gd name="T40" fmla="*/ 866 w 132"/>
                <a:gd name="T41" fmla="*/ 4233 h 147"/>
                <a:gd name="T42" fmla="*/ 826 w 132"/>
                <a:gd name="T43" fmla="*/ 3371 h 147"/>
                <a:gd name="T44" fmla="*/ 725 w 132"/>
                <a:gd name="T45" fmla="*/ 3371 h 147"/>
                <a:gd name="T46" fmla="*/ 564 w 132"/>
                <a:gd name="T47" fmla="*/ 3101 h 147"/>
                <a:gd name="T48" fmla="*/ 546 w 132"/>
                <a:gd name="T49" fmla="*/ 1530 h 147"/>
                <a:gd name="T50" fmla="*/ 509 w 132"/>
                <a:gd name="T51" fmla="*/ 1063 h 147"/>
                <a:gd name="T52" fmla="*/ 509 w 132"/>
                <a:gd name="T53" fmla="*/ 793 h 147"/>
                <a:gd name="T54" fmla="*/ 402 w 132"/>
                <a:gd name="T55" fmla="*/ 0 h 147"/>
                <a:gd name="T56" fmla="*/ 229 w 132"/>
                <a:gd name="T57" fmla="*/ 286 h 147"/>
                <a:gd name="T58" fmla="*/ 66 w 132"/>
                <a:gd name="T59" fmla="*/ 286 h 147"/>
                <a:gd name="T60" fmla="*/ 53 w 132"/>
                <a:gd name="T61" fmla="*/ 854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2"/>
                <a:gd name="T94" fmla="*/ 0 h 147"/>
                <a:gd name="T95" fmla="*/ 132 w 132"/>
                <a:gd name="T96" fmla="*/ 147 h 14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2" h="147">
                  <a:moveTo>
                    <a:pt x="7" y="14"/>
                  </a:moveTo>
                  <a:lnTo>
                    <a:pt x="4" y="33"/>
                  </a:lnTo>
                  <a:lnTo>
                    <a:pt x="0" y="52"/>
                  </a:lnTo>
                  <a:lnTo>
                    <a:pt x="16" y="66"/>
                  </a:lnTo>
                  <a:lnTo>
                    <a:pt x="30" y="81"/>
                  </a:lnTo>
                  <a:lnTo>
                    <a:pt x="45" y="88"/>
                  </a:lnTo>
                  <a:lnTo>
                    <a:pt x="56" y="92"/>
                  </a:lnTo>
                  <a:lnTo>
                    <a:pt x="71" y="102"/>
                  </a:lnTo>
                  <a:lnTo>
                    <a:pt x="85" y="109"/>
                  </a:lnTo>
                  <a:lnTo>
                    <a:pt x="78" y="126"/>
                  </a:lnTo>
                  <a:lnTo>
                    <a:pt x="73" y="142"/>
                  </a:lnTo>
                  <a:lnTo>
                    <a:pt x="92" y="144"/>
                  </a:lnTo>
                  <a:lnTo>
                    <a:pt x="111" y="147"/>
                  </a:lnTo>
                  <a:lnTo>
                    <a:pt x="120" y="142"/>
                  </a:lnTo>
                  <a:lnTo>
                    <a:pt x="132" y="123"/>
                  </a:lnTo>
                  <a:lnTo>
                    <a:pt x="130" y="111"/>
                  </a:lnTo>
                  <a:lnTo>
                    <a:pt x="130" y="97"/>
                  </a:lnTo>
                  <a:lnTo>
                    <a:pt x="132" y="83"/>
                  </a:lnTo>
                  <a:lnTo>
                    <a:pt x="123" y="83"/>
                  </a:lnTo>
                  <a:lnTo>
                    <a:pt x="113" y="83"/>
                  </a:lnTo>
                  <a:lnTo>
                    <a:pt x="111" y="66"/>
                  </a:lnTo>
                  <a:lnTo>
                    <a:pt x="106" y="52"/>
                  </a:lnTo>
                  <a:lnTo>
                    <a:pt x="94" y="52"/>
                  </a:lnTo>
                  <a:lnTo>
                    <a:pt x="73" y="48"/>
                  </a:lnTo>
                  <a:lnTo>
                    <a:pt x="71" y="24"/>
                  </a:lnTo>
                  <a:lnTo>
                    <a:pt x="66" y="17"/>
                  </a:lnTo>
                  <a:lnTo>
                    <a:pt x="66" y="12"/>
                  </a:lnTo>
                  <a:lnTo>
                    <a:pt x="52" y="0"/>
                  </a:lnTo>
                  <a:lnTo>
                    <a:pt x="30" y="5"/>
                  </a:lnTo>
                  <a:lnTo>
                    <a:pt x="9" y="5"/>
                  </a:lnTo>
                  <a:lnTo>
                    <a:pt x="7" y="14"/>
                  </a:lnTo>
                  <a:close/>
                </a:path>
              </a:pathLst>
            </a:custGeom>
            <a:solidFill>
              <a:srgbClr val="E1E1E1"/>
            </a:solidFill>
            <a:ln w="3175">
              <a:solidFill>
                <a:srgbClr val="000000"/>
              </a:solidFill>
              <a:round/>
              <a:headEnd/>
              <a:tailEnd/>
            </a:ln>
          </p:spPr>
          <p:txBody>
            <a:bodyPr/>
            <a:lstStyle/>
            <a:p>
              <a:endParaRPr lang="en-US"/>
            </a:p>
          </p:txBody>
        </p:sp>
        <p:sp>
          <p:nvSpPr>
            <p:cNvPr id="42244" name="Freeform 5473"/>
            <p:cNvSpPr>
              <a:spLocks/>
            </p:cNvSpPr>
            <p:nvPr/>
          </p:nvSpPr>
          <p:spPr bwMode="auto">
            <a:xfrm>
              <a:off x="2629" y="2638"/>
              <a:ext cx="5" cy="9"/>
            </a:xfrm>
            <a:custGeom>
              <a:avLst/>
              <a:gdLst>
                <a:gd name="T0" fmla="*/ 5 w 5"/>
                <a:gd name="T1" fmla="*/ 267 h 7"/>
                <a:gd name="T2" fmla="*/ 2 w 5"/>
                <a:gd name="T3" fmla="*/ 811 h 7"/>
                <a:gd name="T4" fmla="*/ 0 w 5"/>
                <a:gd name="T5" fmla="*/ 567 h 7"/>
                <a:gd name="T6" fmla="*/ 2 w 5"/>
                <a:gd name="T7" fmla="*/ 0 h 7"/>
                <a:gd name="T8" fmla="*/ 5 w 5"/>
                <a:gd name="T9" fmla="*/ 267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5" y="2"/>
                  </a:moveTo>
                  <a:lnTo>
                    <a:pt x="2" y="7"/>
                  </a:lnTo>
                  <a:lnTo>
                    <a:pt x="0" y="5"/>
                  </a:lnTo>
                  <a:lnTo>
                    <a:pt x="2" y="0"/>
                  </a:lnTo>
                  <a:lnTo>
                    <a:pt x="5" y="2"/>
                  </a:lnTo>
                  <a:close/>
                </a:path>
              </a:pathLst>
            </a:custGeom>
            <a:solidFill>
              <a:srgbClr val="0033CC"/>
            </a:solidFill>
            <a:ln w="3175">
              <a:solidFill>
                <a:srgbClr val="000000"/>
              </a:solidFill>
              <a:round/>
              <a:headEnd/>
              <a:tailEnd/>
            </a:ln>
          </p:spPr>
          <p:txBody>
            <a:bodyPr/>
            <a:lstStyle/>
            <a:p>
              <a:endParaRPr lang="en-US"/>
            </a:p>
          </p:txBody>
        </p:sp>
        <p:sp>
          <p:nvSpPr>
            <p:cNvPr id="42245" name="Freeform 5474"/>
            <p:cNvSpPr>
              <a:spLocks/>
            </p:cNvSpPr>
            <p:nvPr/>
          </p:nvSpPr>
          <p:spPr bwMode="auto">
            <a:xfrm>
              <a:off x="2646" y="2613"/>
              <a:ext cx="2" cy="1"/>
            </a:xfrm>
            <a:custGeom>
              <a:avLst/>
              <a:gdLst>
                <a:gd name="T0" fmla="*/ 0 w 2"/>
                <a:gd name="T1" fmla="*/ 0 h 1"/>
                <a:gd name="T2" fmla="*/ 0 w 2"/>
                <a:gd name="T3" fmla="*/ 0 h 1"/>
                <a:gd name="T4" fmla="*/ 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0" y="0"/>
                  </a:ln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42246" name="Freeform 5475"/>
            <p:cNvSpPr>
              <a:spLocks/>
            </p:cNvSpPr>
            <p:nvPr/>
          </p:nvSpPr>
          <p:spPr bwMode="auto">
            <a:xfrm>
              <a:off x="3034" y="2671"/>
              <a:ext cx="190" cy="234"/>
            </a:xfrm>
            <a:custGeom>
              <a:avLst/>
              <a:gdLst>
                <a:gd name="T0" fmla="*/ 1073 w 170"/>
                <a:gd name="T1" fmla="*/ 2345 h 189"/>
                <a:gd name="T2" fmla="*/ 1073 w 170"/>
                <a:gd name="T3" fmla="*/ 2022 h 189"/>
                <a:gd name="T4" fmla="*/ 933 w 170"/>
                <a:gd name="T5" fmla="*/ 1530 h 189"/>
                <a:gd name="T6" fmla="*/ 818 w 170"/>
                <a:gd name="T7" fmla="*/ 998 h 189"/>
                <a:gd name="T8" fmla="*/ 718 w 170"/>
                <a:gd name="T9" fmla="*/ 425 h 189"/>
                <a:gd name="T10" fmla="*/ 580 w 170"/>
                <a:gd name="T11" fmla="*/ 0 h 189"/>
                <a:gd name="T12" fmla="*/ 493 w 170"/>
                <a:gd name="T13" fmla="*/ 0 h 189"/>
                <a:gd name="T14" fmla="*/ 353 w 170"/>
                <a:gd name="T15" fmla="*/ 0 h 189"/>
                <a:gd name="T16" fmla="*/ 253 w 170"/>
                <a:gd name="T17" fmla="*/ 0 h 189"/>
                <a:gd name="T18" fmla="*/ 132 w 170"/>
                <a:gd name="T19" fmla="*/ 0 h 189"/>
                <a:gd name="T20" fmla="*/ 189 w 170"/>
                <a:gd name="T21" fmla="*/ 1410 h 189"/>
                <a:gd name="T22" fmla="*/ 151 w 170"/>
                <a:gd name="T23" fmla="*/ 1410 h 189"/>
                <a:gd name="T24" fmla="*/ 151 w 170"/>
                <a:gd name="T25" fmla="*/ 1926 h 189"/>
                <a:gd name="T26" fmla="*/ 189 w 170"/>
                <a:gd name="T27" fmla="*/ 2178 h 189"/>
                <a:gd name="T28" fmla="*/ 97 w 170"/>
                <a:gd name="T29" fmla="*/ 2903 h 189"/>
                <a:gd name="T30" fmla="*/ 4 w 170"/>
                <a:gd name="T31" fmla="*/ 3526 h 189"/>
                <a:gd name="T32" fmla="*/ 0 w 170"/>
                <a:gd name="T33" fmla="*/ 3526 h 189"/>
                <a:gd name="T34" fmla="*/ 0 w 170"/>
                <a:gd name="T35" fmla="*/ 4182 h 189"/>
                <a:gd name="T36" fmla="*/ 0 w 170"/>
                <a:gd name="T37" fmla="*/ 4902 h 189"/>
                <a:gd name="T38" fmla="*/ 56 w 170"/>
                <a:gd name="T39" fmla="*/ 5882 h 189"/>
                <a:gd name="T40" fmla="*/ 118 w 170"/>
                <a:gd name="T41" fmla="*/ 6522 h 189"/>
                <a:gd name="T42" fmla="*/ 151 w 170"/>
                <a:gd name="T43" fmla="*/ 7424 h 189"/>
                <a:gd name="T44" fmla="*/ 169 w 170"/>
                <a:gd name="T45" fmla="*/ 7514 h 189"/>
                <a:gd name="T46" fmla="*/ 316 w 170"/>
                <a:gd name="T47" fmla="*/ 8048 h 189"/>
                <a:gd name="T48" fmla="*/ 443 w 170"/>
                <a:gd name="T49" fmla="*/ 8590 h 189"/>
                <a:gd name="T50" fmla="*/ 580 w 170"/>
                <a:gd name="T51" fmla="*/ 8761 h 189"/>
                <a:gd name="T52" fmla="*/ 618 w 170"/>
                <a:gd name="T53" fmla="*/ 9016 h 189"/>
                <a:gd name="T54" fmla="*/ 655 w 170"/>
                <a:gd name="T55" fmla="*/ 9998 h 189"/>
                <a:gd name="T56" fmla="*/ 700 w 170"/>
                <a:gd name="T57" fmla="*/ 10942 h 189"/>
                <a:gd name="T58" fmla="*/ 764 w 170"/>
                <a:gd name="T59" fmla="*/ 10942 h 189"/>
                <a:gd name="T60" fmla="*/ 818 w 170"/>
                <a:gd name="T61" fmla="*/ 10847 h 189"/>
                <a:gd name="T62" fmla="*/ 977 w 170"/>
                <a:gd name="T63" fmla="*/ 10942 h 189"/>
                <a:gd name="T64" fmla="*/ 1073 w 170"/>
                <a:gd name="T65" fmla="*/ 10635 h 189"/>
                <a:gd name="T66" fmla="*/ 1129 w 170"/>
                <a:gd name="T67" fmla="*/ 10635 h 189"/>
                <a:gd name="T68" fmla="*/ 1262 w 170"/>
                <a:gd name="T69" fmla="*/ 10245 h 189"/>
                <a:gd name="T70" fmla="*/ 1408 w 170"/>
                <a:gd name="T71" fmla="*/ 9714 h 189"/>
                <a:gd name="T72" fmla="*/ 1331 w 170"/>
                <a:gd name="T73" fmla="*/ 9016 h 189"/>
                <a:gd name="T74" fmla="*/ 1303 w 170"/>
                <a:gd name="T75" fmla="*/ 8240 h 189"/>
                <a:gd name="T76" fmla="*/ 1292 w 170"/>
                <a:gd name="T77" fmla="*/ 7261 h 189"/>
                <a:gd name="T78" fmla="*/ 1262 w 170"/>
                <a:gd name="T79" fmla="*/ 7029 h 189"/>
                <a:gd name="T80" fmla="*/ 1303 w 170"/>
                <a:gd name="T81" fmla="*/ 6020 h 189"/>
                <a:gd name="T82" fmla="*/ 1206 w 170"/>
                <a:gd name="T83" fmla="*/ 5072 h 189"/>
                <a:gd name="T84" fmla="*/ 1262 w 170"/>
                <a:gd name="T85" fmla="*/ 3703 h 189"/>
                <a:gd name="T86" fmla="*/ 1179 w 170"/>
                <a:gd name="T87" fmla="*/ 2991 h 189"/>
                <a:gd name="T88" fmla="*/ 1073 w 170"/>
                <a:gd name="T89" fmla="*/ 2345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
                <a:gd name="T136" fmla="*/ 0 h 189"/>
                <a:gd name="T137" fmla="*/ 170 w 170"/>
                <a:gd name="T138" fmla="*/ 189 h 18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 h="189">
                  <a:moveTo>
                    <a:pt x="130" y="40"/>
                  </a:moveTo>
                  <a:lnTo>
                    <a:pt x="130" y="35"/>
                  </a:lnTo>
                  <a:lnTo>
                    <a:pt x="113" y="26"/>
                  </a:lnTo>
                  <a:lnTo>
                    <a:pt x="99" y="17"/>
                  </a:lnTo>
                  <a:lnTo>
                    <a:pt x="87" y="7"/>
                  </a:lnTo>
                  <a:lnTo>
                    <a:pt x="71" y="0"/>
                  </a:lnTo>
                  <a:lnTo>
                    <a:pt x="59" y="0"/>
                  </a:lnTo>
                  <a:lnTo>
                    <a:pt x="42" y="0"/>
                  </a:lnTo>
                  <a:lnTo>
                    <a:pt x="30" y="0"/>
                  </a:lnTo>
                  <a:lnTo>
                    <a:pt x="16" y="0"/>
                  </a:lnTo>
                  <a:lnTo>
                    <a:pt x="23" y="24"/>
                  </a:lnTo>
                  <a:lnTo>
                    <a:pt x="19" y="24"/>
                  </a:lnTo>
                  <a:lnTo>
                    <a:pt x="19" y="33"/>
                  </a:lnTo>
                  <a:lnTo>
                    <a:pt x="23" y="38"/>
                  </a:lnTo>
                  <a:lnTo>
                    <a:pt x="12" y="50"/>
                  </a:lnTo>
                  <a:lnTo>
                    <a:pt x="4" y="61"/>
                  </a:lnTo>
                  <a:lnTo>
                    <a:pt x="0" y="61"/>
                  </a:lnTo>
                  <a:lnTo>
                    <a:pt x="0" y="73"/>
                  </a:lnTo>
                  <a:lnTo>
                    <a:pt x="0" y="85"/>
                  </a:lnTo>
                  <a:lnTo>
                    <a:pt x="7" y="102"/>
                  </a:lnTo>
                  <a:lnTo>
                    <a:pt x="14" y="113"/>
                  </a:lnTo>
                  <a:lnTo>
                    <a:pt x="19" y="128"/>
                  </a:lnTo>
                  <a:lnTo>
                    <a:pt x="21" y="130"/>
                  </a:lnTo>
                  <a:lnTo>
                    <a:pt x="38" y="139"/>
                  </a:lnTo>
                  <a:lnTo>
                    <a:pt x="54" y="149"/>
                  </a:lnTo>
                  <a:lnTo>
                    <a:pt x="71" y="151"/>
                  </a:lnTo>
                  <a:lnTo>
                    <a:pt x="75" y="156"/>
                  </a:lnTo>
                  <a:lnTo>
                    <a:pt x="80" y="173"/>
                  </a:lnTo>
                  <a:lnTo>
                    <a:pt x="85" y="189"/>
                  </a:lnTo>
                  <a:lnTo>
                    <a:pt x="92" y="189"/>
                  </a:lnTo>
                  <a:lnTo>
                    <a:pt x="99" y="187"/>
                  </a:lnTo>
                  <a:lnTo>
                    <a:pt x="118" y="189"/>
                  </a:lnTo>
                  <a:lnTo>
                    <a:pt x="130" y="184"/>
                  </a:lnTo>
                  <a:lnTo>
                    <a:pt x="137" y="184"/>
                  </a:lnTo>
                  <a:lnTo>
                    <a:pt x="153" y="177"/>
                  </a:lnTo>
                  <a:lnTo>
                    <a:pt x="170" y="168"/>
                  </a:lnTo>
                  <a:lnTo>
                    <a:pt x="161" y="156"/>
                  </a:lnTo>
                  <a:lnTo>
                    <a:pt x="158" y="142"/>
                  </a:lnTo>
                  <a:lnTo>
                    <a:pt x="156" y="125"/>
                  </a:lnTo>
                  <a:lnTo>
                    <a:pt x="153" y="121"/>
                  </a:lnTo>
                  <a:lnTo>
                    <a:pt x="158" y="104"/>
                  </a:lnTo>
                  <a:lnTo>
                    <a:pt x="146" y="87"/>
                  </a:lnTo>
                  <a:lnTo>
                    <a:pt x="153" y="64"/>
                  </a:lnTo>
                  <a:lnTo>
                    <a:pt x="142" y="52"/>
                  </a:lnTo>
                  <a:lnTo>
                    <a:pt x="130" y="40"/>
                  </a:lnTo>
                  <a:close/>
                </a:path>
              </a:pathLst>
            </a:custGeom>
            <a:solidFill>
              <a:srgbClr val="E1E1E1"/>
            </a:solidFill>
            <a:ln w="3175">
              <a:solidFill>
                <a:srgbClr val="000000"/>
              </a:solidFill>
              <a:round/>
              <a:headEnd/>
              <a:tailEnd/>
            </a:ln>
          </p:spPr>
          <p:txBody>
            <a:bodyPr/>
            <a:lstStyle/>
            <a:p>
              <a:endParaRPr lang="en-US"/>
            </a:p>
          </p:txBody>
        </p:sp>
        <p:sp>
          <p:nvSpPr>
            <p:cNvPr id="42247" name="Freeform 5476"/>
            <p:cNvSpPr>
              <a:spLocks/>
            </p:cNvSpPr>
            <p:nvPr/>
          </p:nvSpPr>
          <p:spPr bwMode="auto">
            <a:xfrm>
              <a:off x="3204" y="2776"/>
              <a:ext cx="6" cy="16"/>
            </a:xfrm>
            <a:custGeom>
              <a:avLst/>
              <a:gdLst>
                <a:gd name="T0" fmla="*/ 149 w 5"/>
                <a:gd name="T1" fmla="*/ 2759 h 12"/>
                <a:gd name="T2" fmla="*/ 103 w 5"/>
                <a:gd name="T3" fmla="*/ 0 h 12"/>
                <a:gd name="T4" fmla="*/ 0 w 5"/>
                <a:gd name="T5" fmla="*/ 1164 h 12"/>
                <a:gd name="T6" fmla="*/ 149 w 5"/>
                <a:gd name="T7" fmla="*/ 2759 h 12"/>
                <a:gd name="T8" fmla="*/ 0 60000 65536"/>
                <a:gd name="T9" fmla="*/ 0 60000 65536"/>
                <a:gd name="T10" fmla="*/ 0 60000 65536"/>
                <a:gd name="T11" fmla="*/ 0 60000 65536"/>
                <a:gd name="T12" fmla="*/ 0 w 5"/>
                <a:gd name="T13" fmla="*/ 0 h 12"/>
                <a:gd name="T14" fmla="*/ 5 w 5"/>
                <a:gd name="T15" fmla="*/ 12 h 12"/>
              </a:gdLst>
              <a:ahLst/>
              <a:cxnLst>
                <a:cxn ang="T8">
                  <a:pos x="T0" y="T1"/>
                </a:cxn>
                <a:cxn ang="T9">
                  <a:pos x="T2" y="T3"/>
                </a:cxn>
                <a:cxn ang="T10">
                  <a:pos x="T4" y="T5"/>
                </a:cxn>
                <a:cxn ang="T11">
                  <a:pos x="T6" y="T7"/>
                </a:cxn>
              </a:cxnLst>
              <a:rect l="T12" t="T13" r="T14" b="T15"/>
              <a:pathLst>
                <a:path w="5" h="12">
                  <a:moveTo>
                    <a:pt x="5" y="12"/>
                  </a:moveTo>
                  <a:lnTo>
                    <a:pt x="3" y="0"/>
                  </a:lnTo>
                  <a:lnTo>
                    <a:pt x="0" y="5"/>
                  </a:lnTo>
                  <a:lnTo>
                    <a:pt x="5" y="12"/>
                  </a:lnTo>
                  <a:close/>
                </a:path>
              </a:pathLst>
            </a:custGeom>
            <a:solidFill>
              <a:srgbClr val="E1E1E1"/>
            </a:solidFill>
            <a:ln w="3175">
              <a:solidFill>
                <a:srgbClr val="000000"/>
              </a:solidFill>
              <a:round/>
              <a:headEnd/>
              <a:tailEnd/>
            </a:ln>
          </p:spPr>
          <p:txBody>
            <a:bodyPr/>
            <a:lstStyle/>
            <a:p>
              <a:endParaRPr lang="en-US"/>
            </a:p>
          </p:txBody>
        </p:sp>
        <p:sp>
          <p:nvSpPr>
            <p:cNvPr id="42248" name="Freeform 5477"/>
            <p:cNvSpPr>
              <a:spLocks/>
            </p:cNvSpPr>
            <p:nvPr/>
          </p:nvSpPr>
          <p:spPr bwMode="auto">
            <a:xfrm>
              <a:off x="3038" y="2553"/>
              <a:ext cx="93" cy="127"/>
            </a:xfrm>
            <a:custGeom>
              <a:avLst/>
              <a:gdLst>
                <a:gd name="T0" fmla="*/ 644 w 83"/>
                <a:gd name="T1" fmla="*/ 987 h 102"/>
                <a:gd name="T2" fmla="*/ 576 w 83"/>
                <a:gd name="T3" fmla="*/ 0 h 102"/>
                <a:gd name="T4" fmla="*/ 514 w 83"/>
                <a:gd name="T5" fmla="*/ 637 h 102"/>
                <a:gd name="T6" fmla="*/ 371 w 83"/>
                <a:gd name="T7" fmla="*/ 637 h 102"/>
                <a:gd name="T8" fmla="*/ 314 w 83"/>
                <a:gd name="T9" fmla="*/ 793 h 102"/>
                <a:gd name="T10" fmla="*/ 268 w 83"/>
                <a:gd name="T11" fmla="*/ 637 h 102"/>
                <a:gd name="T12" fmla="*/ 167 w 83"/>
                <a:gd name="T13" fmla="*/ 793 h 102"/>
                <a:gd name="T14" fmla="*/ 167 w 83"/>
                <a:gd name="T15" fmla="*/ 987 h 102"/>
                <a:gd name="T16" fmla="*/ 149 w 83"/>
                <a:gd name="T17" fmla="*/ 1858 h 102"/>
                <a:gd name="T18" fmla="*/ 223 w 83"/>
                <a:gd name="T19" fmla="*/ 2443 h 102"/>
                <a:gd name="T20" fmla="*/ 133 w 83"/>
                <a:gd name="T21" fmla="*/ 3224 h 102"/>
                <a:gd name="T22" fmla="*/ 48 w 83"/>
                <a:gd name="T23" fmla="*/ 4014 h 102"/>
                <a:gd name="T24" fmla="*/ 3 w 83"/>
                <a:gd name="T25" fmla="*/ 5227 h 102"/>
                <a:gd name="T26" fmla="*/ 0 w 83"/>
                <a:gd name="T27" fmla="*/ 6568 h 102"/>
                <a:gd name="T28" fmla="*/ 3 w 83"/>
                <a:gd name="T29" fmla="*/ 6568 h 102"/>
                <a:gd name="T30" fmla="*/ 106 w 83"/>
                <a:gd name="T31" fmla="*/ 6128 h 102"/>
                <a:gd name="T32" fmla="*/ 223 w 83"/>
                <a:gd name="T33" fmla="*/ 6128 h 102"/>
                <a:gd name="T34" fmla="*/ 331 w 83"/>
                <a:gd name="T35" fmla="*/ 6128 h 102"/>
                <a:gd name="T36" fmla="*/ 472 w 83"/>
                <a:gd name="T37" fmla="*/ 6128 h 102"/>
                <a:gd name="T38" fmla="*/ 576 w 83"/>
                <a:gd name="T39" fmla="*/ 6128 h 102"/>
                <a:gd name="T40" fmla="*/ 576 w 83"/>
                <a:gd name="T41" fmla="*/ 4775 h 102"/>
                <a:gd name="T42" fmla="*/ 689 w 83"/>
                <a:gd name="T43" fmla="*/ 3677 h 102"/>
                <a:gd name="T44" fmla="*/ 722 w 83"/>
                <a:gd name="T45" fmla="*/ 2757 h 102"/>
                <a:gd name="T46" fmla="*/ 689 w 83"/>
                <a:gd name="T47" fmla="*/ 1858 h 102"/>
                <a:gd name="T48" fmla="*/ 644 w 83"/>
                <a:gd name="T49" fmla="*/ 987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
                <a:gd name="T76" fmla="*/ 0 h 102"/>
                <a:gd name="T77" fmla="*/ 83 w 83"/>
                <a:gd name="T78" fmla="*/ 102 h 1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 h="102">
                  <a:moveTo>
                    <a:pt x="74" y="15"/>
                  </a:moveTo>
                  <a:lnTo>
                    <a:pt x="67" y="0"/>
                  </a:lnTo>
                  <a:lnTo>
                    <a:pt x="60" y="10"/>
                  </a:lnTo>
                  <a:lnTo>
                    <a:pt x="43" y="10"/>
                  </a:lnTo>
                  <a:lnTo>
                    <a:pt x="36" y="12"/>
                  </a:lnTo>
                  <a:lnTo>
                    <a:pt x="31" y="10"/>
                  </a:lnTo>
                  <a:lnTo>
                    <a:pt x="19" y="12"/>
                  </a:lnTo>
                  <a:lnTo>
                    <a:pt x="19" y="15"/>
                  </a:lnTo>
                  <a:lnTo>
                    <a:pt x="17" y="29"/>
                  </a:lnTo>
                  <a:lnTo>
                    <a:pt x="26" y="38"/>
                  </a:lnTo>
                  <a:lnTo>
                    <a:pt x="15" y="50"/>
                  </a:lnTo>
                  <a:lnTo>
                    <a:pt x="5" y="62"/>
                  </a:lnTo>
                  <a:lnTo>
                    <a:pt x="3" y="81"/>
                  </a:lnTo>
                  <a:lnTo>
                    <a:pt x="0" y="102"/>
                  </a:lnTo>
                  <a:lnTo>
                    <a:pt x="3" y="102"/>
                  </a:lnTo>
                  <a:lnTo>
                    <a:pt x="12" y="95"/>
                  </a:lnTo>
                  <a:lnTo>
                    <a:pt x="26" y="95"/>
                  </a:lnTo>
                  <a:lnTo>
                    <a:pt x="38" y="95"/>
                  </a:lnTo>
                  <a:lnTo>
                    <a:pt x="55" y="95"/>
                  </a:lnTo>
                  <a:lnTo>
                    <a:pt x="67" y="95"/>
                  </a:lnTo>
                  <a:lnTo>
                    <a:pt x="67" y="74"/>
                  </a:lnTo>
                  <a:lnTo>
                    <a:pt x="79" y="57"/>
                  </a:lnTo>
                  <a:lnTo>
                    <a:pt x="83" y="43"/>
                  </a:lnTo>
                  <a:lnTo>
                    <a:pt x="79" y="29"/>
                  </a:lnTo>
                  <a:lnTo>
                    <a:pt x="74" y="15"/>
                  </a:lnTo>
                  <a:close/>
                </a:path>
              </a:pathLst>
            </a:custGeom>
            <a:solidFill>
              <a:srgbClr val="E1E1E1"/>
            </a:solidFill>
            <a:ln w="3175">
              <a:solidFill>
                <a:srgbClr val="000000"/>
              </a:solidFill>
              <a:round/>
              <a:headEnd/>
              <a:tailEnd/>
            </a:ln>
          </p:spPr>
          <p:txBody>
            <a:bodyPr/>
            <a:lstStyle/>
            <a:p>
              <a:endParaRPr lang="en-US"/>
            </a:p>
          </p:txBody>
        </p:sp>
        <p:sp>
          <p:nvSpPr>
            <p:cNvPr id="42249" name="Freeform 5478"/>
            <p:cNvSpPr>
              <a:spLocks/>
            </p:cNvSpPr>
            <p:nvPr/>
          </p:nvSpPr>
          <p:spPr bwMode="auto">
            <a:xfrm>
              <a:off x="2729" y="2531"/>
              <a:ext cx="338" cy="413"/>
            </a:xfrm>
            <a:custGeom>
              <a:avLst/>
              <a:gdLst>
                <a:gd name="T0" fmla="*/ 2273 w 302"/>
                <a:gd name="T1" fmla="*/ 7908 h 333"/>
                <a:gd name="T2" fmla="*/ 2256 w 302"/>
                <a:gd name="T3" fmla="*/ 8618 h 333"/>
                <a:gd name="T4" fmla="*/ 2284 w 302"/>
                <a:gd name="T5" fmla="*/ 9561 h 333"/>
                <a:gd name="T6" fmla="*/ 2309 w 302"/>
                <a:gd name="T7" fmla="*/ 11122 h 333"/>
                <a:gd name="T8" fmla="*/ 2373 w 302"/>
                <a:gd name="T9" fmla="*/ 12902 h 333"/>
                <a:gd name="T10" fmla="*/ 2479 w 302"/>
                <a:gd name="T11" fmla="*/ 14431 h 333"/>
                <a:gd name="T12" fmla="*/ 2256 w 302"/>
                <a:gd name="T13" fmla="*/ 14656 h 333"/>
                <a:gd name="T14" fmla="*/ 2195 w 302"/>
                <a:gd name="T15" fmla="*/ 16479 h 333"/>
                <a:gd name="T16" fmla="*/ 2171 w 302"/>
                <a:gd name="T17" fmla="*/ 18177 h 333"/>
                <a:gd name="T18" fmla="*/ 2347 w 302"/>
                <a:gd name="T19" fmla="*/ 18643 h 333"/>
                <a:gd name="T20" fmla="*/ 2273 w 302"/>
                <a:gd name="T21" fmla="*/ 19906 h 333"/>
                <a:gd name="T22" fmla="*/ 2105 w 302"/>
                <a:gd name="T23" fmla="*/ 18916 h 333"/>
                <a:gd name="T24" fmla="*/ 1979 w 302"/>
                <a:gd name="T25" fmla="*/ 18090 h 333"/>
                <a:gd name="T26" fmla="*/ 1737 w 302"/>
                <a:gd name="T27" fmla="*/ 17917 h 333"/>
                <a:gd name="T28" fmla="*/ 1609 w 302"/>
                <a:gd name="T29" fmla="*/ 17738 h 333"/>
                <a:gd name="T30" fmla="*/ 1463 w 302"/>
                <a:gd name="T31" fmla="*/ 17320 h 333"/>
                <a:gd name="T32" fmla="*/ 1342 w 302"/>
                <a:gd name="T33" fmla="*/ 17108 h 333"/>
                <a:gd name="T34" fmla="*/ 1301 w 302"/>
                <a:gd name="T35" fmla="*/ 14843 h 333"/>
                <a:gd name="T36" fmla="*/ 1093 w 302"/>
                <a:gd name="T37" fmla="*/ 13414 h 333"/>
                <a:gd name="T38" fmla="*/ 977 w 302"/>
                <a:gd name="T39" fmla="*/ 13072 h 333"/>
                <a:gd name="T40" fmla="*/ 807 w 302"/>
                <a:gd name="T41" fmla="*/ 14222 h 333"/>
                <a:gd name="T42" fmla="*/ 644 w 302"/>
                <a:gd name="T43" fmla="*/ 13072 h 333"/>
                <a:gd name="T44" fmla="*/ 475 w 302"/>
                <a:gd name="T45" fmla="*/ 11968 h 333"/>
                <a:gd name="T46" fmla="*/ 235 w 302"/>
                <a:gd name="T47" fmla="*/ 11858 h 333"/>
                <a:gd name="T48" fmla="*/ 4 w 302"/>
                <a:gd name="T49" fmla="*/ 11968 h 333"/>
                <a:gd name="T50" fmla="*/ 4 w 302"/>
                <a:gd name="T51" fmla="*/ 11692 h 333"/>
                <a:gd name="T52" fmla="*/ 120 w 302"/>
                <a:gd name="T53" fmla="*/ 10608 h 333"/>
                <a:gd name="T54" fmla="*/ 235 w 302"/>
                <a:gd name="T55" fmla="*/ 10409 h 333"/>
                <a:gd name="T56" fmla="*/ 327 w 302"/>
                <a:gd name="T57" fmla="*/ 10861 h 333"/>
                <a:gd name="T58" fmla="*/ 551 w 302"/>
                <a:gd name="T59" fmla="*/ 9427 h 333"/>
                <a:gd name="T60" fmla="*/ 557 w 302"/>
                <a:gd name="T61" fmla="*/ 7781 h 333"/>
                <a:gd name="T62" fmla="*/ 740 w 302"/>
                <a:gd name="T63" fmla="*/ 6011 h 333"/>
                <a:gd name="T64" fmla="*/ 807 w 302"/>
                <a:gd name="T65" fmla="*/ 4483 h 333"/>
                <a:gd name="T66" fmla="*/ 845 w 302"/>
                <a:gd name="T67" fmla="*/ 2773 h 333"/>
                <a:gd name="T68" fmla="*/ 855 w 302"/>
                <a:gd name="T69" fmla="*/ 1033 h 333"/>
                <a:gd name="T70" fmla="*/ 1093 w 302"/>
                <a:gd name="T71" fmla="*/ 659 h 333"/>
                <a:gd name="T72" fmla="*/ 1367 w 302"/>
                <a:gd name="T73" fmla="*/ 1256 h 333"/>
                <a:gd name="T74" fmla="*/ 1484 w 302"/>
                <a:gd name="T75" fmla="*/ 659 h 333"/>
                <a:gd name="T76" fmla="*/ 1712 w 302"/>
                <a:gd name="T77" fmla="*/ 428 h 333"/>
                <a:gd name="T78" fmla="*/ 1867 w 302"/>
                <a:gd name="T79" fmla="*/ 2 h 333"/>
                <a:gd name="T80" fmla="*/ 2045 w 302"/>
                <a:gd name="T81" fmla="*/ 224 h 333"/>
                <a:gd name="T82" fmla="*/ 2195 w 302"/>
                <a:gd name="T83" fmla="*/ 945 h 333"/>
                <a:gd name="T84" fmla="*/ 2309 w 302"/>
                <a:gd name="T85" fmla="*/ 659 h 333"/>
                <a:gd name="T86" fmla="*/ 2503 w 302"/>
                <a:gd name="T87" fmla="*/ 1971 h 333"/>
                <a:gd name="T88" fmla="*/ 2562 w 302"/>
                <a:gd name="T89" fmla="*/ 3368 h 333"/>
                <a:gd name="T90" fmla="*/ 2383 w 302"/>
                <a:gd name="T91" fmla="*/ 4803 h 333"/>
                <a:gd name="T92" fmla="*/ 2347 w 302"/>
                <a:gd name="T93" fmla="*/ 7172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02"/>
                <a:gd name="T142" fmla="*/ 0 h 333"/>
                <a:gd name="T143" fmla="*/ 302 w 302"/>
                <a:gd name="T144" fmla="*/ 333 h 3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02" h="333">
                  <a:moveTo>
                    <a:pt x="276" y="120"/>
                  </a:moveTo>
                  <a:lnTo>
                    <a:pt x="267" y="132"/>
                  </a:lnTo>
                  <a:lnTo>
                    <a:pt x="265" y="141"/>
                  </a:lnTo>
                  <a:lnTo>
                    <a:pt x="265" y="144"/>
                  </a:lnTo>
                  <a:lnTo>
                    <a:pt x="267" y="144"/>
                  </a:lnTo>
                  <a:lnTo>
                    <a:pt x="269" y="160"/>
                  </a:lnTo>
                  <a:lnTo>
                    <a:pt x="272" y="174"/>
                  </a:lnTo>
                  <a:lnTo>
                    <a:pt x="272" y="186"/>
                  </a:lnTo>
                  <a:lnTo>
                    <a:pt x="272" y="198"/>
                  </a:lnTo>
                  <a:lnTo>
                    <a:pt x="279" y="215"/>
                  </a:lnTo>
                  <a:lnTo>
                    <a:pt x="286" y="226"/>
                  </a:lnTo>
                  <a:lnTo>
                    <a:pt x="291" y="241"/>
                  </a:lnTo>
                  <a:lnTo>
                    <a:pt x="276" y="243"/>
                  </a:lnTo>
                  <a:lnTo>
                    <a:pt x="265" y="245"/>
                  </a:lnTo>
                  <a:lnTo>
                    <a:pt x="255" y="260"/>
                  </a:lnTo>
                  <a:lnTo>
                    <a:pt x="258" y="276"/>
                  </a:lnTo>
                  <a:lnTo>
                    <a:pt x="255" y="290"/>
                  </a:lnTo>
                  <a:lnTo>
                    <a:pt x="255" y="304"/>
                  </a:lnTo>
                  <a:lnTo>
                    <a:pt x="269" y="316"/>
                  </a:lnTo>
                  <a:lnTo>
                    <a:pt x="276" y="312"/>
                  </a:lnTo>
                  <a:lnTo>
                    <a:pt x="272" y="333"/>
                  </a:lnTo>
                  <a:lnTo>
                    <a:pt x="267" y="333"/>
                  </a:lnTo>
                  <a:lnTo>
                    <a:pt x="262" y="333"/>
                  </a:lnTo>
                  <a:lnTo>
                    <a:pt x="248" y="316"/>
                  </a:lnTo>
                  <a:lnTo>
                    <a:pt x="239" y="309"/>
                  </a:lnTo>
                  <a:lnTo>
                    <a:pt x="232" y="302"/>
                  </a:lnTo>
                  <a:lnTo>
                    <a:pt x="227" y="309"/>
                  </a:lnTo>
                  <a:lnTo>
                    <a:pt x="205" y="300"/>
                  </a:lnTo>
                  <a:lnTo>
                    <a:pt x="203" y="295"/>
                  </a:lnTo>
                  <a:lnTo>
                    <a:pt x="189" y="297"/>
                  </a:lnTo>
                  <a:lnTo>
                    <a:pt x="184" y="288"/>
                  </a:lnTo>
                  <a:lnTo>
                    <a:pt x="172" y="290"/>
                  </a:lnTo>
                  <a:lnTo>
                    <a:pt x="158" y="293"/>
                  </a:lnTo>
                  <a:lnTo>
                    <a:pt x="158" y="286"/>
                  </a:lnTo>
                  <a:lnTo>
                    <a:pt x="153" y="269"/>
                  </a:lnTo>
                  <a:lnTo>
                    <a:pt x="153" y="248"/>
                  </a:lnTo>
                  <a:lnTo>
                    <a:pt x="151" y="226"/>
                  </a:lnTo>
                  <a:lnTo>
                    <a:pt x="130" y="224"/>
                  </a:lnTo>
                  <a:lnTo>
                    <a:pt x="132" y="219"/>
                  </a:lnTo>
                  <a:lnTo>
                    <a:pt x="116" y="219"/>
                  </a:lnTo>
                  <a:lnTo>
                    <a:pt x="113" y="234"/>
                  </a:lnTo>
                  <a:lnTo>
                    <a:pt x="94" y="238"/>
                  </a:lnTo>
                  <a:lnTo>
                    <a:pt x="82" y="234"/>
                  </a:lnTo>
                  <a:lnTo>
                    <a:pt x="75" y="219"/>
                  </a:lnTo>
                  <a:lnTo>
                    <a:pt x="71" y="200"/>
                  </a:lnTo>
                  <a:lnTo>
                    <a:pt x="56" y="200"/>
                  </a:lnTo>
                  <a:lnTo>
                    <a:pt x="42" y="200"/>
                  </a:lnTo>
                  <a:lnTo>
                    <a:pt x="28" y="198"/>
                  </a:lnTo>
                  <a:lnTo>
                    <a:pt x="16" y="198"/>
                  </a:lnTo>
                  <a:lnTo>
                    <a:pt x="4" y="200"/>
                  </a:lnTo>
                  <a:lnTo>
                    <a:pt x="0" y="198"/>
                  </a:lnTo>
                  <a:lnTo>
                    <a:pt x="4" y="196"/>
                  </a:lnTo>
                  <a:lnTo>
                    <a:pt x="7" y="184"/>
                  </a:lnTo>
                  <a:lnTo>
                    <a:pt x="14" y="177"/>
                  </a:lnTo>
                  <a:lnTo>
                    <a:pt x="23" y="179"/>
                  </a:lnTo>
                  <a:lnTo>
                    <a:pt x="28" y="174"/>
                  </a:lnTo>
                  <a:lnTo>
                    <a:pt x="35" y="174"/>
                  </a:lnTo>
                  <a:lnTo>
                    <a:pt x="38" y="182"/>
                  </a:lnTo>
                  <a:lnTo>
                    <a:pt x="52" y="170"/>
                  </a:lnTo>
                  <a:lnTo>
                    <a:pt x="64" y="158"/>
                  </a:lnTo>
                  <a:lnTo>
                    <a:pt x="64" y="144"/>
                  </a:lnTo>
                  <a:lnTo>
                    <a:pt x="66" y="130"/>
                  </a:lnTo>
                  <a:lnTo>
                    <a:pt x="78" y="115"/>
                  </a:lnTo>
                  <a:lnTo>
                    <a:pt x="87" y="101"/>
                  </a:lnTo>
                  <a:lnTo>
                    <a:pt x="90" y="89"/>
                  </a:lnTo>
                  <a:lnTo>
                    <a:pt x="94" y="75"/>
                  </a:lnTo>
                  <a:lnTo>
                    <a:pt x="94" y="61"/>
                  </a:lnTo>
                  <a:lnTo>
                    <a:pt x="99" y="47"/>
                  </a:lnTo>
                  <a:lnTo>
                    <a:pt x="101" y="33"/>
                  </a:lnTo>
                  <a:lnTo>
                    <a:pt x="101" y="18"/>
                  </a:lnTo>
                  <a:lnTo>
                    <a:pt x="113" y="2"/>
                  </a:lnTo>
                  <a:lnTo>
                    <a:pt x="130" y="11"/>
                  </a:lnTo>
                  <a:lnTo>
                    <a:pt x="146" y="16"/>
                  </a:lnTo>
                  <a:lnTo>
                    <a:pt x="161" y="21"/>
                  </a:lnTo>
                  <a:lnTo>
                    <a:pt x="168" y="9"/>
                  </a:lnTo>
                  <a:lnTo>
                    <a:pt x="175" y="11"/>
                  </a:lnTo>
                  <a:lnTo>
                    <a:pt x="191" y="7"/>
                  </a:lnTo>
                  <a:lnTo>
                    <a:pt x="201" y="7"/>
                  </a:lnTo>
                  <a:lnTo>
                    <a:pt x="208" y="0"/>
                  </a:lnTo>
                  <a:lnTo>
                    <a:pt x="220" y="2"/>
                  </a:lnTo>
                  <a:lnTo>
                    <a:pt x="232" y="2"/>
                  </a:lnTo>
                  <a:lnTo>
                    <a:pt x="241" y="4"/>
                  </a:lnTo>
                  <a:lnTo>
                    <a:pt x="243" y="9"/>
                  </a:lnTo>
                  <a:lnTo>
                    <a:pt x="258" y="16"/>
                  </a:lnTo>
                  <a:lnTo>
                    <a:pt x="267" y="14"/>
                  </a:lnTo>
                  <a:lnTo>
                    <a:pt x="272" y="11"/>
                  </a:lnTo>
                  <a:lnTo>
                    <a:pt x="284" y="21"/>
                  </a:lnTo>
                  <a:lnTo>
                    <a:pt x="295" y="33"/>
                  </a:lnTo>
                  <a:lnTo>
                    <a:pt x="293" y="47"/>
                  </a:lnTo>
                  <a:lnTo>
                    <a:pt x="302" y="56"/>
                  </a:lnTo>
                  <a:lnTo>
                    <a:pt x="291" y="68"/>
                  </a:lnTo>
                  <a:lnTo>
                    <a:pt x="281" y="80"/>
                  </a:lnTo>
                  <a:lnTo>
                    <a:pt x="279" y="99"/>
                  </a:lnTo>
                  <a:lnTo>
                    <a:pt x="276" y="120"/>
                  </a:lnTo>
                  <a:close/>
                </a:path>
              </a:pathLst>
            </a:custGeom>
            <a:solidFill>
              <a:srgbClr val="E1E1E1"/>
            </a:solidFill>
            <a:ln w="3175">
              <a:solidFill>
                <a:srgbClr val="000000"/>
              </a:solidFill>
              <a:round/>
              <a:headEnd/>
              <a:tailEnd/>
            </a:ln>
          </p:spPr>
          <p:txBody>
            <a:bodyPr/>
            <a:lstStyle/>
            <a:p>
              <a:endParaRPr lang="en-US"/>
            </a:p>
          </p:txBody>
        </p:sp>
        <p:sp>
          <p:nvSpPr>
            <p:cNvPr id="42250" name="Freeform 5479"/>
            <p:cNvSpPr>
              <a:spLocks/>
            </p:cNvSpPr>
            <p:nvPr/>
          </p:nvSpPr>
          <p:spPr bwMode="auto">
            <a:xfrm>
              <a:off x="2898" y="2830"/>
              <a:ext cx="207" cy="216"/>
            </a:xfrm>
            <a:custGeom>
              <a:avLst/>
              <a:gdLst>
                <a:gd name="T0" fmla="*/ 281 w 185"/>
                <a:gd name="T1" fmla="*/ 4624 h 175"/>
                <a:gd name="T2" fmla="*/ 153 w 185"/>
                <a:gd name="T3" fmla="*/ 4624 h 175"/>
                <a:gd name="T4" fmla="*/ 2 w 185"/>
                <a:gd name="T5" fmla="*/ 4624 h 175"/>
                <a:gd name="T6" fmla="*/ 2 w 185"/>
                <a:gd name="T7" fmla="*/ 5402 h 175"/>
                <a:gd name="T8" fmla="*/ 2 w 185"/>
                <a:gd name="T9" fmla="*/ 6141 h 175"/>
                <a:gd name="T10" fmla="*/ 0 w 185"/>
                <a:gd name="T11" fmla="*/ 6927 h 175"/>
                <a:gd name="T12" fmla="*/ 0 w 185"/>
                <a:gd name="T13" fmla="*/ 7746 h 175"/>
                <a:gd name="T14" fmla="*/ 97 w 185"/>
                <a:gd name="T15" fmla="*/ 8546 h 175"/>
                <a:gd name="T16" fmla="*/ 171 w 185"/>
                <a:gd name="T17" fmla="*/ 9134 h 175"/>
                <a:gd name="T18" fmla="*/ 281 w 185"/>
                <a:gd name="T19" fmla="*/ 9028 h 175"/>
                <a:gd name="T20" fmla="*/ 420 w 185"/>
                <a:gd name="T21" fmla="*/ 9288 h 175"/>
                <a:gd name="T22" fmla="*/ 621 w 185"/>
                <a:gd name="T23" fmla="*/ 9561 h 175"/>
                <a:gd name="T24" fmla="*/ 741 w 185"/>
                <a:gd name="T25" fmla="*/ 8893 h 175"/>
                <a:gd name="T26" fmla="*/ 873 w 185"/>
                <a:gd name="T27" fmla="*/ 8122 h 175"/>
                <a:gd name="T28" fmla="*/ 923 w 185"/>
                <a:gd name="T29" fmla="*/ 7580 h 175"/>
                <a:gd name="T30" fmla="*/ 1014 w 185"/>
                <a:gd name="T31" fmla="*/ 7314 h 175"/>
                <a:gd name="T32" fmla="*/ 1130 w 185"/>
                <a:gd name="T33" fmla="*/ 7205 h 175"/>
                <a:gd name="T34" fmla="*/ 1082 w 185"/>
                <a:gd name="T35" fmla="*/ 6728 h 175"/>
                <a:gd name="T36" fmla="*/ 1186 w 185"/>
                <a:gd name="T37" fmla="*/ 6443 h 175"/>
                <a:gd name="T38" fmla="*/ 1270 w 185"/>
                <a:gd name="T39" fmla="*/ 6141 h 175"/>
                <a:gd name="T40" fmla="*/ 1370 w 185"/>
                <a:gd name="T41" fmla="*/ 5848 h 175"/>
                <a:gd name="T42" fmla="*/ 1481 w 185"/>
                <a:gd name="T43" fmla="*/ 5664 h 175"/>
                <a:gd name="T44" fmla="*/ 1419 w 185"/>
                <a:gd name="T45" fmla="*/ 5315 h 175"/>
                <a:gd name="T46" fmla="*/ 1495 w 185"/>
                <a:gd name="T47" fmla="*/ 4229 h 175"/>
                <a:gd name="T48" fmla="*/ 1528 w 185"/>
                <a:gd name="T49" fmla="*/ 3982 h 175"/>
                <a:gd name="T50" fmla="*/ 1528 w 185"/>
                <a:gd name="T51" fmla="*/ 3338 h 175"/>
                <a:gd name="T52" fmla="*/ 1533 w 185"/>
                <a:gd name="T53" fmla="*/ 2459 h 175"/>
                <a:gd name="T54" fmla="*/ 1571 w 185"/>
                <a:gd name="T55" fmla="*/ 2128 h 175"/>
                <a:gd name="T56" fmla="*/ 1481 w 185"/>
                <a:gd name="T57" fmla="*/ 1390 h 175"/>
                <a:gd name="T58" fmla="*/ 1481 w 185"/>
                <a:gd name="T59" fmla="*/ 1126 h 175"/>
                <a:gd name="T60" fmla="*/ 1347 w 185"/>
                <a:gd name="T61" fmla="*/ 599 h 175"/>
                <a:gd name="T62" fmla="*/ 1204 w 185"/>
                <a:gd name="T63" fmla="*/ 2 h 175"/>
                <a:gd name="T64" fmla="*/ 1186 w 185"/>
                <a:gd name="T65" fmla="*/ 0 h 175"/>
                <a:gd name="T66" fmla="*/ 1060 w 185"/>
                <a:gd name="T67" fmla="*/ 2 h 175"/>
                <a:gd name="T68" fmla="*/ 967 w 185"/>
                <a:gd name="T69" fmla="*/ 209 h 175"/>
                <a:gd name="T70" fmla="*/ 873 w 185"/>
                <a:gd name="T71" fmla="*/ 1003 h 175"/>
                <a:gd name="T72" fmla="*/ 905 w 185"/>
                <a:gd name="T73" fmla="*/ 1886 h 175"/>
                <a:gd name="T74" fmla="*/ 873 w 185"/>
                <a:gd name="T75" fmla="*/ 2627 h 175"/>
                <a:gd name="T76" fmla="*/ 873 w 185"/>
                <a:gd name="T77" fmla="*/ 3426 h 175"/>
                <a:gd name="T78" fmla="*/ 1008 w 185"/>
                <a:gd name="T79" fmla="*/ 4120 h 175"/>
                <a:gd name="T80" fmla="*/ 1060 w 185"/>
                <a:gd name="T81" fmla="*/ 3926 h 175"/>
                <a:gd name="T82" fmla="*/ 1014 w 185"/>
                <a:gd name="T83" fmla="*/ 5053 h 175"/>
                <a:gd name="T84" fmla="*/ 977 w 185"/>
                <a:gd name="T85" fmla="*/ 5053 h 175"/>
                <a:gd name="T86" fmla="*/ 945 w 185"/>
                <a:gd name="T87" fmla="*/ 5053 h 175"/>
                <a:gd name="T88" fmla="*/ 825 w 185"/>
                <a:gd name="T89" fmla="*/ 4120 h 175"/>
                <a:gd name="T90" fmla="*/ 741 w 185"/>
                <a:gd name="T91" fmla="*/ 3718 h 175"/>
                <a:gd name="T92" fmla="*/ 690 w 185"/>
                <a:gd name="T93" fmla="*/ 3338 h 175"/>
                <a:gd name="T94" fmla="*/ 644 w 185"/>
                <a:gd name="T95" fmla="*/ 3718 h 175"/>
                <a:gd name="T96" fmla="*/ 451 w 185"/>
                <a:gd name="T97" fmla="*/ 3226 h 175"/>
                <a:gd name="T98" fmla="*/ 443 w 185"/>
                <a:gd name="T99" fmla="*/ 2983 h 175"/>
                <a:gd name="T100" fmla="*/ 322 w 185"/>
                <a:gd name="T101" fmla="*/ 3035 h 175"/>
                <a:gd name="T102" fmla="*/ 281 w 185"/>
                <a:gd name="T103" fmla="*/ 2583 h 175"/>
                <a:gd name="T104" fmla="*/ 281 w 185"/>
                <a:gd name="T105" fmla="*/ 3578 h 175"/>
                <a:gd name="T106" fmla="*/ 281 w 185"/>
                <a:gd name="T107" fmla="*/ 4624 h 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5"/>
                <a:gd name="T163" fmla="*/ 0 h 175"/>
                <a:gd name="T164" fmla="*/ 185 w 185"/>
                <a:gd name="T165" fmla="*/ 175 h 17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5" h="175">
                  <a:moveTo>
                    <a:pt x="33" y="85"/>
                  </a:moveTo>
                  <a:lnTo>
                    <a:pt x="19" y="85"/>
                  </a:lnTo>
                  <a:lnTo>
                    <a:pt x="2" y="85"/>
                  </a:lnTo>
                  <a:lnTo>
                    <a:pt x="2" y="99"/>
                  </a:lnTo>
                  <a:lnTo>
                    <a:pt x="2" y="113"/>
                  </a:lnTo>
                  <a:lnTo>
                    <a:pt x="0" y="127"/>
                  </a:lnTo>
                  <a:lnTo>
                    <a:pt x="0" y="142"/>
                  </a:lnTo>
                  <a:lnTo>
                    <a:pt x="12" y="156"/>
                  </a:lnTo>
                  <a:lnTo>
                    <a:pt x="21" y="168"/>
                  </a:lnTo>
                  <a:lnTo>
                    <a:pt x="33" y="165"/>
                  </a:lnTo>
                  <a:lnTo>
                    <a:pt x="50" y="170"/>
                  </a:lnTo>
                  <a:lnTo>
                    <a:pt x="73" y="175"/>
                  </a:lnTo>
                  <a:lnTo>
                    <a:pt x="88" y="163"/>
                  </a:lnTo>
                  <a:lnTo>
                    <a:pt x="104" y="149"/>
                  </a:lnTo>
                  <a:lnTo>
                    <a:pt x="109" y="139"/>
                  </a:lnTo>
                  <a:lnTo>
                    <a:pt x="121" y="134"/>
                  </a:lnTo>
                  <a:lnTo>
                    <a:pt x="133" y="132"/>
                  </a:lnTo>
                  <a:lnTo>
                    <a:pt x="128" y="123"/>
                  </a:lnTo>
                  <a:lnTo>
                    <a:pt x="140" y="118"/>
                  </a:lnTo>
                  <a:lnTo>
                    <a:pt x="151" y="113"/>
                  </a:lnTo>
                  <a:lnTo>
                    <a:pt x="163" y="108"/>
                  </a:lnTo>
                  <a:lnTo>
                    <a:pt x="175" y="104"/>
                  </a:lnTo>
                  <a:lnTo>
                    <a:pt x="168" y="97"/>
                  </a:lnTo>
                  <a:lnTo>
                    <a:pt x="177" y="78"/>
                  </a:lnTo>
                  <a:lnTo>
                    <a:pt x="180" y="73"/>
                  </a:lnTo>
                  <a:lnTo>
                    <a:pt x="180" y="61"/>
                  </a:lnTo>
                  <a:lnTo>
                    <a:pt x="182" y="45"/>
                  </a:lnTo>
                  <a:lnTo>
                    <a:pt x="185" y="40"/>
                  </a:lnTo>
                  <a:lnTo>
                    <a:pt x="175" y="26"/>
                  </a:lnTo>
                  <a:lnTo>
                    <a:pt x="175" y="21"/>
                  </a:lnTo>
                  <a:lnTo>
                    <a:pt x="159" y="11"/>
                  </a:lnTo>
                  <a:lnTo>
                    <a:pt x="142" y="2"/>
                  </a:lnTo>
                  <a:lnTo>
                    <a:pt x="140" y="0"/>
                  </a:lnTo>
                  <a:lnTo>
                    <a:pt x="125" y="2"/>
                  </a:lnTo>
                  <a:lnTo>
                    <a:pt x="114" y="4"/>
                  </a:lnTo>
                  <a:lnTo>
                    <a:pt x="104" y="19"/>
                  </a:lnTo>
                  <a:lnTo>
                    <a:pt x="107" y="35"/>
                  </a:lnTo>
                  <a:lnTo>
                    <a:pt x="104" y="49"/>
                  </a:lnTo>
                  <a:lnTo>
                    <a:pt x="104" y="63"/>
                  </a:lnTo>
                  <a:lnTo>
                    <a:pt x="118" y="75"/>
                  </a:lnTo>
                  <a:lnTo>
                    <a:pt x="125" y="71"/>
                  </a:lnTo>
                  <a:lnTo>
                    <a:pt x="121" y="92"/>
                  </a:lnTo>
                  <a:lnTo>
                    <a:pt x="116" y="92"/>
                  </a:lnTo>
                  <a:lnTo>
                    <a:pt x="111" y="92"/>
                  </a:lnTo>
                  <a:lnTo>
                    <a:pt x="97" y="75"/>
                  </a:lnTo>
                  <a:lnTo>
                    <a:pt x="88" y="68"/>
                  </a:lnTo>
                  <a:lnTo>
                    <a:pt x="81" y="61"/>
                  </a:lnTo>
                  <a:lnTo>
                    <a:pt x="76" y="68"/>
                  </a:lnTo>
                  <a:lnTo>
                    <a:pt x="54" y="59"/>
                  </a:lnTo>
                  <a:lnTo>
                    <a:pt x="52" y="54"/>
                  </a:lnTo>
                  <a:lnTo>
                    <a:pt x="38" y="56"/>
                  </a:lnTo>
                  <a:lnTo>
                    <a:pt x="33" y="47"/>
                  </a:lnTo>
                  <a:lnTo>
                    <a:pt x="33" y="66"/>
                  </a:lnTo>
                  <a:lnTo>
                    <a:pt x="33" y="85"/>
                  </a:lnTo>
                  <a:close/>
                </a:path>
              </a:pathLst>
            </a:custGeom>
            <a:solidFill>
              <a:srgbClr val="E1E1E1"/>
            </a:solidFill>
            <a:ln w="3175">
              <a:solidFill>
                <a:srgbClr val="000000"/>
              </a:solidFill>
              <a:round/>
              <a:headEnd/>
              <a:tailEnd/>
            </a:ln>
          </p:spPr>
          <p:txBody>
            <a:bodyPr/>
            <a:lstStyle/>
            <a:p>
              <a:endParaRPr lang="en-US"/>
            </a:p>
          </p:txBody>
        </p:sp>
        <p:sp>
          <p:nvSpPr>
            <p:cNvPr id="42251" name="Freeform 5480"/>
            <p:cNvSpPr>
              <a:spLocks/>
            </p:cNvSpPr>
            <p:nvPr/>
          </p:nvSpPr>
          <p:spPr bwMode="auto">
            <a:xfrm>
              <a:off x="2955" y="2993"/>
              <a:ext cx="134" cy="150"/>
            </a:xfrm>
            <a:custGeom>
              <a:avLst/>
              <a:gdLst>
                <a:gd name="T0" fmla="*/ 489 w 120"/>
                <a:gd name="T1" fmla="*/ 6906 h 121"/>
                <a:gd name="T2" fmla="*/ 440 w 120"/>
                <a:gd name="T3" fmla="*/ 6751 h 121"/>
                <a:gd name="T4" fmla="*/ 346 w 120"/>
                <a:gd name="T5" fmla="*/ 6257 h 121"/>
                <a:gd name="T6" fmla="*/ 285 w 120"/>
                <a:gd name="T7" fmla="*/ 5446 h 121"/>
                <a:gd name="T8" fmla="*/ 265 w 120"/>
                <a:gd name="T9" fmla="*/ 5013 h 121"/>
                <a:gd name="T10" fmla="*/ 255 w 120"/>
                <a:gd name="T11" fmla="*/ 4935 h 121"/>
                <a:gd name="T12" fmla="*/ 151 w 120"/>
                <a:gd name="T13" fmla="*/ 4300 h 121"/>
                <a:gd name="T14" fmla="*/ 70 w 120"/>
                <a:gd name="T15" fmla="*/ 3381 h 121"/>
                <a:gd name="T16" fmla="*/ 0 w 120"/>
                <a:gd name="T17" fmla="*/ 2226 h 121"/>
                <a:gd name="T18" fmla="*/ 189 w 120"/>
                <a:gd name="T19" fmla="*/ 2539 h 121"/>
                <a:gd name="T20" fmla="*/ 310 w 120"/>
                <a:gd name="T21" fmla="*/ 1796 h 121"/>
                <a:gd name="T22" fmla="*/ 440 w 120"/>
                <a:gd name="T23" fmla="*/ 1012 h 121"/>
                <a:gd name="T24" fmla="*/ 489 w 120"/>
                <a:gd name="T25" fmla="*/ 428 h 121"/>
                <a:gd name="T26" fmla="*/ 575 w 120"/>
                <a:gd name="T27" fmla="*/ 2 h 121"/>
                <a:gd name="T28" fmla="*/ 681 w 120"/>
                <a:gd name="T29" fmla="*/ 0 h 121"/>
                <a:gd name="T30" fmla="*/ 681 w 120"/>
                <a:gd name="T31" fmla="*/ 428 h 121"/>
                <a:gd name="T32" fmla="*/ 730 w 120"/>
                <a:gd name="T33" fmla="*/ 428 h 121"/>
                <a:gd name="T34" fmla="*/ 849 w 120"/>
                <a:gd name="T35" fmla="*/ 816 h 121"/>
                <a:gd name="T36" fmla="*/ 986 w 120"/>
                <a:gd name="T37" fmla="*/ 1155 h 121"/>
                <a:gd name="T38" fmla="*/ 986 w 120"/>
                <a:gd name="T39" fmla="*/ 2539 h 121"/>
                <a:gd name="T40" fmla="*/ 958 w 120"/>
                <a:gd name="T41" fmla="*/ 3381 h 121"/>
                <a:gd name="T42" fmla="*/ 958 w 120"/>
                <a:gd name="T43" fmla="*/ 4300 h 121"/>
                <a:gd name="T44" fmla="*/ 910 w 120"/>
                <a:gd name="T45" fmla="*/ 5195 h 121"/>
                <a:gd name="T46" fmla="*/ 897 w 120"/>
                <a:gd name="T47" fmla="*/ 5996 h 121"/>
                <a:gd name="T48" fmla="*/ 803 w 120"/>
                <a:gd name="T49" fmla="*/ 6605 h 121"/>
                <a:gd name="T50" fmla="*/ 730 w 120"/>
                <a:gd name="T51" fmla="*/ 7186 h 121"/>
                <a:gd name="T52" fmla="*/ 612 w 120"/>
                <a:gd name="T53" fmla="*/ 7000 h 121"/>
                <a:gd name="T54" fmla="*/ 494 w 120"/>
                <a:gd name="T55" fmla="*/ 7000 h 121"/>
                <a:gd name="T56" fmla="*/ 489 w 120"/>
                <a:gd name="T57" fmla="*/ 6906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0"/>
                <a:gd name="T88" fmla="*/ 0 h 121"/>
                <a:gd name="T89" fmla="*/ 120 w 120"/>
                <a:gd name="T90" fmla="*/ 121 h 1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0" h="121">
                  <a:moveTo>
                    <a:pt x="59" y="116"/>
                  </a:moveTo>
                  <a:lnTo>
                    <a:pt x="54" y="114"/>
                  </a:lnTo>
                  <a:lnTo>
                    <a:pt x="42" y="106"/>
                  </a:lnTo>
                  <a:lnTo>
                    <a:pt x="35" y="92"/>
                  </a:lnTo>
                  <a:lnTo>
                    <a:pt x="33" y="85"/>
                  </a:lnTo>
                  <a:lnTo>
                    <a:pt x="31" y="83"/>
                  </a:lnTo>
                  <a:lnTo>
                    <a:pt x="19" y="73"/>
                  </a:lnTo>
                  <a:lnTo>
                    <a:pt x="9" y="57"/>
                  </a:lnTo>
                  <a:lnTo>
                    <a:pt x="0" y="38"/>
                  </a:lnTo>
                  <a:lnTo>
                    <a:pt x="23" y="43"/>
                  </a:lnTo>
                  <a:lnTo>
                    <a:pt x="38" y="31"/>
                  </a:lnTo>
                  <a:lnTo>
                    <a:pt x="54" y="17"/>
                  </a:lnTo>
                  <a:lnTo>
                    <a:pt x="59" y="7"/>
                  </a:lnTo>
                  <a:lnTo>
                    <a:pt x="71" y="2"/>
                  </a:lnTo>
                  <a:lnTo>
                    <a:pt x="83" y="0"/>
                  </a:lnTo>
                  <a:lnTo>
                    <a:pt x="83" y="7"/>
                  </a:lnTo>
                  <a:lnTo>
                    <a:pt x="90" y="7"/>
                  </a:lnTo>
                  <a:lnTo>
                    <a:pt x="104" y="14"/>
                  </a:lnTo>
                  <a:lnTo>
                    <a:pt x="120" y="19"/>
                  </a:lnTo>
                  <a:lnTo>
                    <a:pt x="120" y="43"/>
                  </a:lnTo>
                  <a:lnTo>
                    <a:pt x="118" y="57"/>
                  </a:lnTo>
                  <a:lnTo>
                    <a:pt x="118" y="73"/>
                  </a:lnTo>
                  <a:lnTo>
                    <a:pt x="113" y="88"/>
                  </a:lnTo>
                  <a:lnTo>
                    <a:pt x="111" y="102"/>
                  </a:lnTo>
                  <a:lnTo>
                    <a:pt x="99" y="111"/>
                  </a:lnTo>
                  <a:lnTo>
                    <a:pt x="90" y="121"/>
                  </a:lnTo>
                  <a:lnTo>
                    <a:pt x="75" y="118"/>
                  </a:lnTo>
                  <a:lnTo>
                    <a:pt x="61" y="118"/>
                  </a:lnTo>
                  <a:lnTo>
                    <a:pt x="59" y="116"/>
                  </a:lnTo>
                  <a:close/>
                </a:path>
              </a:pathLst>
            </a:custGeom>
            <a:solidFill>
              <a:srgbClr val="E1E1E1"/>
            </a:solidFill>
            <a:ln w="3175">
              <a:solidFill>
                <a:srgbClr val="000000"/>
              </a:solidFill>
              <a:round/>
              <a:headEnd/>
              <a:tailEnd/>
            </a:ln>
          </p:spPr>
          <p:txBody>
            <a:bodyPr/>
            <a:lstStyle/>
            <a:p>
              <a:endParaRPr lang="en-US"/>
            </a:p>
          </p:txBody>
        </p:sp>
        <p:sp>
          <p:nvSpPr>
            <p:cNvPr id="42252" name="Freeform 5481"/>
            <p:cNvSpPr>
              <a:spLocks/>
            </p:cNvSpPr>
            <p:nvPr/>
          </p:nvSpPr>
          <p:spPr bwMode="auto">
            <a:xfrm>
              <a:off x="1540" y="3315"/>
              <a:ext cx="84" cy="105"/>
            </a:xfrm>
            <a:custGeom>
              <a:avLst/>
              <a:gdLst>
                <a:gd name="T0" fmla="*/ 501 w 76"/>
                <a:gd name="T1" fmla="*/ 2356 h 85"/>
                <a:gd name="T2" fmla="*/ 395 w 76"/>
                <a:gd name="T3" fmla="*/ 1721 h 85"/>
                <a:gd name="T4" fmla="*/ 292 w 76"/>
                <a:gd name="T5" fmla="*/ 1012 h 85"/>
                <a:gd name="T6" fmla="*/ 208 w 76"/>
                <a:gd name="T7" fmla="*/ 770 h 85"/>
                <a:gd name="T8" fmla="*/ 195 w 76"/>
                <a:gd name="T9" fmla="*/ 770 h 85"/>
                <a:gd name="T10" fmla="*/ 62 w 76"/>
                <a:gd name="T11" fmla="*/ 0 h 85"/>
                <a:gd name="T12" fmla="*/ 0 w 76"/>
                <a:gd name="T13" fmla="*/ 0 h 85"/>
                <a:gd name="T14" fmla="*/ 0 w 76"/>
                <a:gd name="T15" fmla="*/ 2 h 85"/>
                <a:gd name="T16" fmla="*/ 0 w 76"/>
                <a:gd name="T17" fmla="*/ 1175 h 85"/>
                <a:gd name="T18" fmla="*/ 0 w 76"/>
                <a:gd name="T19" fmla="*/ 2214 h 85"/>
                <a:gd name="T20" fmla="*/ 0 w 76"/>
                <a:gd name="T21" fmla="*/ 2356 h 85"/>
                <a:gd name="T22" fmla="*/ 0 w 76"/>
                <a:gd name="T23" fmla="*/ 3127 h 85"/>
                <a:gd name="T24" fmla="*/ 46 w 76"/>
                <a:gd name="T25" fmla="*/ 3960 h 85"/>
                <a:gd name="T26" fmla="*/ 176 w 76"/>
                <a:gd name="T27" fmla="*/ 4441 h 85"/>
                <a:gd name="T28" fmla="*/ 345 w 76"/>
                <a:gd name="T29" fmla="*/ 4742 h 85"/>
                <a:gd name="T30" fmla="*/ 422 w 76"/>
                <a:gd name="T31" fmla="*/ 4332 h 85"/>
                <a:gd name="T32" fmla="*/ 513 w 76"/>
                <a:gd name="T33" fmla="*/ 3530 h 85"/>
                <a:gd name="T34" fmla="*/ 466 w 76"/>
                <a:gd name="T35" fmla="*/ 2784 h 85"/>
                <a:gd name="T36" fmla="*/ 501 w 76"/>
                <a:gd name="T37" fmla="*/ 2356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
                <a:gd name="T58" fmla="*/ 0 h 85"/>
                <a:gd name="T59" fmla="*/ 76 w 76"/>
                <a:gd name="T60" fmla="*/ 85 h 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 h="85">
                  <a:moveTo>
                    <a:pt x="74" y="43"/>
                  </a:moveTo>
                  <a:lnTo>
                    <a:pt x="59" y="31"/>
                  </a:lnTo>
                  <a:lnTo>
                    <a:pt x="43" y="19"/>
                  </a:lnTo>
                  <a:lnTo>
                    <a:pt x="31" y="14"/>
                  </a:lnTo>
                  <a:lnTo>
                    <a:pt x="29" y="14"/>
                  </a:lnTo>
                  <a:lnTo>
                    <a:pt x="10" y="0"/>
                  </a:lnTo>
                  <a:lnTo>
                    <a:pt x="0" y="0"/>
                  </a:lnTo>
                  <a:lnTo>
                    <a:pt x="0" y="2"/>
                  </a:lnTo>
                  <a:lnTo>
                    <a:pt x="0" y="21"/>
                  </a:lnTo>
                  <a:lnTo>
                    <a:pt x="0" y="40"/>
                  </a:lnTo>
                  <a:lnTo>
                    <a:pt x="0" y="43"/>
                  </a:lnTo>
                  <a:lnTo>
                    <a:pt x="0" y="57"/>
                  </a:lnTo>
                  <a:lnTo>
                    <a:pt x="7" y="71"/>
                  </a:lnTo>
                  <a:lnTo>
                    <a:pt x="26" y="80"/>
                  </a:lnTo>
                  <a:lnTo>
                    <a:pt x="52" y="85"/>
                  </a:lnTo>
                  <a:lnTo>
                    <a:pt x="64" y="78"/>
                  </a:lnTo>
                  <a:lnTo>
                    <a:pt x="76" y="64"/>
                  </a:lnTo>
                  <a:lnTo>
                    <a:pt x="71" y="50"/>
                  </a:lnTo>
                  <a:lnTo>
                    <a:pt x="74" y="43"/>
                  </a:lnTo>
                  <a:close/>
                </a:path>
              </a:pathLst>
            </a:custGeom>
            <a:solidFill>
              <a:srgbClr val="E1E1E1"/>
            </a:solidFill>
            <a:ln w="3175">
              <a:solidFill>
                <a:srgbClr val="000000"/>
              </a:solidFill>
              <a:round/>
              <a:headEnd/>
              <a:tailEnd/>
            </a:ln>
          </p:spPr>
          <p:txBody>
            <a:bodyPr/>
            <a:lstStyle/>
            <a:p>
              <a:endParaRPr lang="en-US"/>
            </a:p>
          </p:txBody>
        </p:sp>
        <p:sp>
          <p:nvSpPr>
            <p:cNvPr id="42253" name="Freeform 5482"/>
            <p:cNvSpPr>
              <a:spLocks/>
            </p:cNvSpPr>
            <p:nvPr/>
          </p:nvSpPr>
          <p:spPr bwMode="auto">
            <a:xfrm>
              <a:off x="1329" y="3128"/>
              <a:ext cx="269" cy="670"/>
            </a:xfrm>
            <a:custGeom>
              <a:avLst/>
              <a:gdLst>
                <a:gd name="T0" fmla="*/ 1101 w 241"/>
                <a:gd name="T1" fmla="*/ 19928 h 541"/>
                <a:gd name="T2" fmla="*/ 1047 w 241"/>
                <a:gd name="T3" fmla="*/ 21181 h 541"/>
                <a:gd name="T4" fmla="*/ 1135 w 241"/>
                <a:gd name="T5" fmla="*/ 21286 h 541"/>
                <a:gd name="T6" fmla="*/ 1194 w 241"/>
                <a:gd name="T7" fmla="*/ 21882 h 541"/>
                <a:gd name="T8" fmla="*/ 1061 w 241"/>
                <a:gd name="T9" fmla="*/ 21683 h 541"/>
                <a:gd name="T10" fmla="*/ 1061 w 241"/>
                <a:gd name="T11" fmla="*/ 22785 h 541"/>
                <a:gd name="T12" fmla="*/ 1061 w 241"/>
                <a:gd name="T13" fmla="*/ 24023 h 541"/>
                <a:gd name="T14" fmla="*/ 933 w 241"/>
                <a:gd name="T15" fmla="*/ 25601 h 541"/>
                <a:gd name="T16" fmla="*/ 1184 w 241"/>
                <a:gd name="T17" fmla="*/ 26551 h 541"/>
                <a:gd name="T18" fmla="*/ 1184 w 241"/>
                <a:gd name="T19" fmla="*/ 27100 h 541"/>
                <a:gd name="T20" fmla="*/ 1061 w 241"/>
                <a:gd name="T21" fmla="*/ 28448 h 541"/>
                <a:gd name="T22" fmla="*/ 998 w 241"/>
                <a:gd name="T23" fmla="*/ 29004 h 541"/>
                <a:gd name="T24" fmla="*/ 1010 w 241"/>
                <a:gd name="T25" fmla="*/ 29459 h 541"/>
                <a:gd name="T26" fmla="*/ 986 w 241"/>
                <a:gd name="T27" fmla="*/ 30152 h 541"/>
                <a:gd name="T28" fmla="*/ 998 w 241"/>
                <a:gd name="T29" fmla="*/ 30727 h 541"/>
                <a:gd name="T30" fmla="*/ 1135 w 241"/>
                <a:gd name="T31" fmla="*/ 31492 h 541"/>
                <a:gd name="T32" fmla="*/ 727 w 241"/>
                <a:gd name="T33" fmla="*/ 30959 h 541"/>
                <a:gd name="T34" fmla="*/ 583 w 241"/>
                <a:gd name="T35" fmla="*/ 29798 h 541"/>
                <a:gd name="T36" fmla="*/ 419 w 241"/>
                <a:gd name="T37" fmla="*/ 28448 h 541"/>
                <a:gd name="T38" fmla="*/ 482 w 241"/>
                <a:gd name="T39" fmla="*/ 26410 h 541"/>
                <a:gd name="T40" fmla="*/ 439 w 241"/>
                <a:gd name="T41" fmla="*/ 24605 h 541"/>
                <a:gd name="T42" fmla="*/ 366 w 241"/>
                <a:gd name="T43" fmla="*/ 23876 h 541"/>
                <a:gd name="T44" fmla="*/ 352 w 241"/>
                <a:gd name="T45" fmla="*/ 23202 h 541"/>
                <a:gd name="T46" fmla="*/ 228 w 241"/>
                <a:gd name="T47" fmla="*/ 21549 h 541"/>
                <a:gd name="T48" fmla="*/ 169 w 241"/>
                <a:gd name="T49" fmla="*/ 19363 h 541"/>
                <a:gd name="T50" fmla="*/ 190 w 241"/>
                <a:gd name="T51" fmla="*/ 17759 h 541"/>
                <a:gd name="T52" fmla="*/ 135 w 241"/>
                <a:gd name="T53" fmla="*/ 16267 h 541"/>
                <a:gd name="T54" fmla="*/ 151 w 241"/>
                <a:gd name="T55" fmla="*/ 14736 h 541"/>
                <a:gd name="T56" fmla="*/ 151 w 241"/>
                <a:gd name="T57" fmla="*/ 12625 h 541"/>
                <a:gd name="T58" fmla="*/ 56 w 241"/>
                <a:gd name="T59" fmla="*/ 11151 h 541"/>
                <a:gd name="T60" fmla="*/ 0 w 241"/>
                <a:gd name="T61" fmla="*/ 9608 h 541"/>
                <a:gd name="T62" fmla="*/ 2 w 241"/>
                <a:gd name="T63" fmla="*/ 8259 h 541"/>
                <a:gd name="T64" fmla="*/ 56 w 241"/>
                <a:gd name="T65" fmla="*/ 6550 h 541"/>
                <a:gd name="T66" fmla="*/ 151 w 241"/>
                <a:gd name="T67" fmla="*/ 5366 h 541"/>
                <a:gd name="T68" fmla="*/ 97 w 241"/>
                <a:gd name="T69" fmla="*/ 3338 h 541"/>
                <a:gd name="T70" fmla="*/ 228 w 241"/>
                <a:gd name="T71" fmla="*/ 2348 h 541"/>
                <a:gd name="T72" fmla="*/ 228 w 241"/>
                <a:gd name="T73" fmla="*/ 1236 h 541"/>
                <a:gd name="T74" fmla="*/ 352 w 241"/>
                <a:gd name="T75" fmla="*/ 277 h 541"/>
                <a:gd name="T76" fmla="*/ 551 w 241"/>
                <a:gd name="T77" fmla="*/ 931 h 541"/>
                <a:gd name="T78" fmla="*/ 747 w 241"/>
                <a:gd name="T79" fmla="*/ 277 h 541"/>
                <a:gd name="T80" fmla="*/ 896 w 241"/>
                <a:gd name="T81" fmla="*/ 1324 h 541"/>
                <a:gd name="T82" fmla="*/ 1127 w 241"/>
                <a:gd name="T83" fmla="*/ 2591 h 541"/>
                <a:gd name="T84" fmla="*/ 1333 w 241"/>
                <a:gd name="T85" fmla="*/ 3392 h 541"/>
                <a:gd name="T86" fmla="*/ 1392 w 241"/>
                <a:gd name="T87" fmla="*/ 4867 h 541"/>
                <a:gd name="T88" fmla="*/ 1509 w 241"/>
                <a:gd name="T89" fmla="*/ 5888 h 541"/>
                <a:gd name="T90" fmla="*/ 1735 w 241"/>
                <a:gd name="T91" fmla="*/ 5775 h 541"/>
                <a:gd name="T92" fmla="*/ 1815 w 241"/>
                <a:gd name="T93" fmla="*/ 3937 h 541"/>
                <a:gd name="T94" fmla="*/ 1940 w 241"/>
                <a:gd name="T95" fmla="*/ 5366 h 541"/>
                <a:gd name="T96" fmla="*/ 1791 w 241"/>
                <a:gd name="T97" fmla="*/ 6341 h 541"/>
                <a:gd name="T98" fmla="*/ 1661 w 241"/>
                <a:gd name="T99" fmla="*/ 7550 h 541"/>
                <a:gd name="T100" fmla="*/ 1531 w 241"/>
                <a:gd name="T101" fmla="*/ 8788 h 541"/>
                <a:gd name="T102" fmla="*/ 1531 w 241"/>
                <a:gd name="T103" fmla="*/ 10029 h 541"/>
                <a:gd name="T104" fmla="*/ 1531 w 241"/>
                <a:gd name="T105" fmla="*/ 11807 h 541"/>
                <a:gd name="T106" fmla="*/ 1567 w 241"/>
                <a:gd name="T107" fmla="*/ 13391 h 541"/>
                <a:gd name="T108" fmla="*/ 1735 w 241"/>
                <a:gd name="T109" fmla="*/ 14921 h 541"/>
                <a:gd name="T110" fmla="*/ 1783 w 241"/>
                <a:gd name="T111" fmla="*/ 16345 h 541"/>
                <a:gd name="T112" fmla="*/ 1616 w 241"/>
                <a:gd name="T113" fmla="*/ 17494 h 541"/>
                <a:gd name="T114" fmla="*/ 1408 w 241"/>
                <a:gd name="T115" fmla="*/ 17759 h 541"/>
                <a:gd name="T116" fmla="*/ 1229 w 241"/>
                <a:gd name="T117" fmla="*/ 17844 h 541"/>
                <a:gd name="T118" fmla="*/ 1267 w 241"/>
                <a:gd name="T119" fmla="*/ 19514 h 5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1"/>
                <a:gd name="T181" fmla="*/ 0 h 541"/>
                <a:gd name="T182" fmla="*/ 241 w 241"/>
                <a:gd name="T183" fmla="*/ 541 h 5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1" h="541">
                  <a:moveTo>
                    <a:pt x="156" y="343"/>
                  </a:moveTo>
                  <a:lnTo>
                    <a:pt x="135" y="343"/>
                  </a:lnTo>
                  <a:lnTo>
                    <a:pt x="118" y="340"/>
                  </a:lnTo>
                  <a:lnTo>
                    <a:pt x="130" y="364"/>
                  </a:lnTo>
                  <a:lnTo>
                    <a:pt x="135" y="366"/>
                  </a:lnTo>
                  <a:lnTo>
                    <a:pt x="142" y="366"/>
                  </a:lnTo>
                  <a:lnTo>
                    <a:pt x="147" y="364"/>
                  </a:lnTo>
                  <a:lnTo>
                    <a:pt x="149" y="376"/>
                  </a:lnTo>
                  <a:lnTo>
                    <a:pt x="142" y="373"/>
                  </a:lnTo>
                  <a:lnTo>
                    <a:pt x="132" y="373"/>
                  </a:lnTo>
                  <a:lnTo>
                    <a:pt x="142" y="378"/>
                  </a:lnTo>
                  <a:lnTo>
                    <a:pt x="132" y="392"/>
                  </a:lnTo>
                  <a:lnTo>
                    <a:pt x="135" y="406"/>
                  </a:lnTo>
                  <a:lnTo>
                    <a:pt x="132" y="413"/>
                  </a:lnTo>
                  <a:lnTo>
                    <a:pt x="116" y="423"/>
                  </a:lnTo>
                  <a:lnTo>
                    <a:pt x="116" y="440"/>
                  </a:lnTo>
                  <a:lnTo>
                    <a:pt x="137" y="449"/>
                  </a:lnTo>
                  <a:lnTo>
                    <a:pt x="147" y="456"/>
                  </a:lnTo>
                  <a:lnTo>
                    <a:pt x="142" y="463"/>
                  </a:lnTo>
                  <a:lnTo>
                    <a:pt x="147" y="466"/>
                  </a:lnTo>
                  <a:lnTo>
                    <a:pt x="140" y="477"/>
                  </a:lnTo>
                  <a:lnTo>
                    <a:pt x="132" y="489"/>
                  </a:lnTo>
                  <a:lnTo>
                    <a:pt x="130" y="501"/>
                  </a:lnTo>
                  <a:lnTo>
                    <a:pt x="123" y="499"/>
                  </a:lnTo>
                  <a:lnTo>
                    <a:pt x="118" y="501"/>
                  </a:lnTo>
                  <a:lnTo>
                    <a:pt x="125" y="506"/>
                  </a:lnTo>
                  <a:lnTo>
                    <a:pt x="121" y="513"/>
                  </a:lnTo>
                  <a:lnTo>
                    <a:pt x="121" y="518"/>
                  </a:lnTo>
                  <a:lnTo>
                    <a:pt x="128" y="529"/>
                  </a:lnTo>
                  <a:lnTo>
                    <a:pt x="123" y="529"/>
                  </a:lnTo>
                  <a:lnTo>
                    <a:pt x="135" y="532"/>
                  </a:lnTo>
                  <a:lnTo>
                    <a:pt x="142" y="541"/>
                  </a:lnTo>
                  <a:lnTo>
                    <a:pt x="118" y="536"/>
                  </a:lnTo>
                  <a:lnTo>
                    <a:pt x="90" y="532"/>
                  </a:lnTo>
                  <a:lnTo>
                    <a:pt x="83" y="525"/>
                  </a:lnTo>
                  <a:lnTo>
                    <a:pt x="73" y="513"/>
                  </a:lnTo>
                  <a:lnTo>
                    <a:pt x="66" y="513"/>
                  </a:lnTo>
                  <a:lnTo>
                    <a:pt x="52" y="489"/>
                  </a:lnTo>
                  <a:lnTo>
                    <a:pt x="61" y="477"/>
                  </a:lnTo>
                  <a:lnTo>
                    <a:pt x="59" y="454"/>
                  </a:lnTo>
                  <a:lnTo>
                    <a:pt x="54" y="435"/>
                  </a:lnTo>
                  <a:lnTo>
                    <a:pt x="54" y="423"/>
                  </a:lnTo>
                  <a:lnTo>
                    <a:pt x="52" y="413"/>
                  </a:lnTo>
                  <a:lnTo>
                    <a:pt x="45" y="411"/>
                  </a:lnTo>
                  <a:lnTo>
                    <a:pt x="54" y="406"/>
                  </a:lnTo>
                  <a:lnTo>
                    <a:pt x="43" y="399"/>
                  </a:lnTo>
                  <a:lnTo>
                    <a:pt x="35" y="380"/>
                  </a:lnTo>
                  <a:lnTo>
                    <a:pt x="28" y="371"/>
                  </a:lnTo>
                  <a:lnTo>
                    <a:pt x="28" y="357"/>
                  </a:lnTo>
                  <a:lnTo>
                    <a:pt x="21" y="333"/>
                  </a:lnTo>
                  <a:lnTo>
                    <a:pt x="19" y="314"/>
                  </a:lnTo>
                  <a:lnTo>
                    <a:pt x="24" y="305"/>
                  </a:lnTo>
                  <a:lnTo>
                    <a:pt x="21" y="293"/>
                  </a:lnTo>
                  <a:lnTo>
                    <a:pt x="17" y="279"/>
                  </a:lnTo>
                  <a:lnTo>
                    <a:pt x="12" y="265"/>
                  </a:lnTo>
                  <a:lnTo>
                    <a:pt x="19" y="253"/>
                  </a:lnTo>
                  <a:lnTo>
                    <a:pt x="17" y="241"/>
                  </a:lnTo>
                  <a:lnTo>
                    <a:pt x="19" y="217"/>
                  </a:lnTo>
                  <a:lnTo>
                    <a:pt x="17" y="205"/>
                  </a:lnTo>
                  <a:lnTo>
                    <a:pt x="7" y="191"/>
                  </a:lnTo>
                  <a:lnTo>
                    <a:pt x="0" y="177"/>
                  </a:lnTo>
                  <a:lnTo>
                    <a:pt x="0" y="165"/>
                  </a:lnTo>
                  <a:lnTo>
                    <a:pt x="5" y="153"/>
                  </a:lnTo>
                  <a:lnTo>
                    <a:pt x="2" y="142"/>
                  </a:lnTo>
                  <a:lnTo>
                    <a:pt x="2" y="130"/>
                  </a:lnTo>
                  <a:lnTo>
                    <a:pt x="7" y="113"/>
                  </a:lnTo>
                  <a:lnTo>
                    <a:pt x="17" y="97"/>
                  </a:lnTo>
                  <a:lnTo>
                    <a:pt x="19" y="92"/>
                  </a:lnTo>
                  <a:lnTo>
                    <a:pt x="14" y="83"/>
                  </a:lnTo>
                  <a:lnTo>
                    <a:pt x="12" y="57"/>
                  </a:lnTo>
                  <a:lnTo>
                    <a:pt x="14" y="47"/>
                  </a:lnTo>
                  <a:lnTo>
                    <a:pt x="28" y="40"/>
                  </a:lnTo>
                  <a:lnTo>
                    <a:pt x="31" y="23"/>
                  </a:lnTo>
                  <a:lnTo>
                    <a:pt x="28" y="21"/>
                  </a:lnTo>
                  <a:lnTo>
                    <a:pt x="40" y="0"/>
                  </a:lnTo>
                  <a:lnTo>
                    <a:pt x="43" y="5"/>
                  </a:lnTo>
                  <a:lnTo>
                    <a:pt x="61" y="7"/>
                  </a:lnTo>
                  <a:lnTo>
                    <a:pt x="69" y="16"/>
                  </a:lnTo>
                  <a:lnTo>
                    <a:pt x="76" y="9"/>
                  </a:lnTo>
                  <a:lnTo>
                    <a:pt x="92" y="5"/>
                  </a:lnTo>
                  <a:lnTo>
                    <a:pt x="95" y="9"/>
                  </a:lnTo>
                  <a:lnTo>
                    <a:pt x="111" y="23"/>
                  </a:lnTo>
                  <a:lnTo>
                    <a:pt x="125" y="38"/>
                  </a:lnTo>
                  <a:lnTo>
                    <a:pt x="140" y="45"/>
                  </a:lnTo>
                  <a:lnTo>
                    <a:pt x="151" y="49"/>
                  </a:lnTo>
                  <a:lnTo>
                    <a:pt x="166" y="59"/>
                  </a:lnTo>
                  <a:lnTo>
                    <a:pt x="180" y="66"/>
                  </a:lnTo>
                  <a:lnTo>
                    <a:pt x="173" y="83"/>
                  </a:lnTo>
                  <a:lnTo>
                    <a:pt x="168" y="99"/>
                  </a:lnTo>
                  <a:lnTo>
                    <a:pt x="187" y="101"/>
                  </a:lnTo>
                  <a:lnTo>
                    <a:pt x="206" y="104"/>
                  </a:lnTo>
                  <a:lnTo>
                    <a:pt x="215" y="99"/>
                  </a:lnTo>
                  <a:lnTo>
                    <a:pt x="227" y="80"/>
                  </a:lnTo>
                  <a:lnTo>
                    <a:pt x="225" y="68"/>
                  </a:lnTo>
                  <a:lnTo>
                    <a:pt x="237" y="68"/>
                  </a:lnTo>
                  <a:lnTo>
                    <a:pt x="241" y="92"/>
                  </a:lnTo>
                  <a:lnTo>
                    <a:pt x="232" y="101"/>
                  </a:lnTo>
                  <a:lnTo>
                    <a:pt x="222" y="109"/>
                  </a:lnTo>
                  <a:lnTo>
                    <a:pt x="215" y="118"/>
                  </a:lnTo>
                  <a:lnTo>
                    <a:pt x="206" y="130"/>
                  </a:lnTo>
                  <a:lnTo>
                    <a:pt x="196" y="139"/>
                  </a:lnTo>
                  <a:lnTo>
                    <a:pt x="189" y="151"/>
                  </a:lnTo>
                  <a:lnTo>
                    <a:pt x="189" y="153"/>
                  </a:lnTo>
                  <a:lnTo>
                    <a:pt x="189" y="172"/>
                  </a:lnTo>
                  <a:lnTo>
                    <a:pt x="189" y="191"/>
                  </a:lnTo>
                  <a:lnTo>
                    <a:pt x="189" y="203"/>
                  </a:lnTo>
                  <a:lnTo>
                    <a:pt x="187" y="210"/>
                  </a:lnTo>
                  <a:lnTo>
                    <a:pt x="194" y="231"/>
                  </a:lnTo>
                  <a:lnTo>
                    <a:pt x="213" y="246"/>
                  </a:lnTo>
                  <a:lnTo>
                    <a:pt x="215" y="257"/>
                  </a:lnTo>
                  <a:lnTo>
                    <a:pt x="225" y="265"/>
                  </a:lnTo>
                  <a:lnTo>
                    <a:pt x="220" y="281"/>
                  </a:lnTo>
                  <a:lnTo>
                    <a:pt x="213" y="295"/>
                  </a:lnTo>
                  <a:lnTo>
                    <a:pt x="201" y="300"/>
                  </a:lnTo>
                  <a:lnTo>
                    <a:pt x="189" y="302"/>
                  </a:lnTo>
                  <a:lnTo>
                    <a:pt x="175" y="305"/>
                  </a:lnTo>
                  <a:lnTo>
                    <a:pt x="163" y="307"/>
                  </a:lnTo>
                  <a:lnTo>
                    <a:pt x="151" y="307"/>
                  </a:lnTo>
                  <a:lnTo>
                    <a:pt x="156" y="314"/>
                  </a:lnTo>
                  <a:lnTo>
                    <a:pt x="158" y="335"/>
                  </a:lnTo>
                  <a:lnTo>
                    <a:pt x="156" y="343"/>
                  </a:lnTo>
                  <a:close/>
                </a:path>
              </a:pathLst>
            </a:custGeom>
            <a:solidFill>
              <a:srgbClr val="E1E1E1"/>
            </a:solidFill>
            <a:ln w="3175">
              <a:solidFill>
                <a:srgbClr val="000000"/>
              </a:solidFill>
              <a:round/>
              <a:headEnd/>
              <a:tailEnd/>
            </a:ln>
          </p:spPr>
          <p:txBody>
            <a:bodyPr/>
            <a:lstStyle/>
            <a:p>
              <a:endParaRPr lang="en-US"/>
            </a:p>
          </p:txBody>
        </p:sp>
        <p:sp>
          <p:nvSpPr>
            <p:cNvPr id="42254" name="Freeform 5483"/>
            <p:cNvSpPr>
              <a:spLocks/>
            </p:cNvSpPr>
            <p:nvPr/>
          </p:nvSpPr>
          <p:spPr bwMode="auto">
            <a:xfrm>
              <a:off x="1327" y="3572"/>
              <a:ext cx="12" cy="33"/>
            </a:xfrm>
            <a:custGeom>
              <a:avLst/>
              <a:gdLst>
                <a:gd name="T0" fmla="*/ 4 w 11"/>
                <a:gd name="T1" fmla="*/ 0 h 26"/>
                <a:gd name="T2" fmla="*/ 0 w 11"/>
                <a:gd name="T3" fmla="*/ 0 h 26"/>
                <a:gd name="T4" fmla="*/ 38 w 11"/>
                <a:gd name="T5" fmla="*/ 2406 h 26"/>
                <a:gd name="T6" fmla="*/ 45 w 11"/>
                <a:gd name="T7" fmla="*/ 2162 h 26"/>
                <a:gd name="T8" fmla="*/ 53 w 11"/>
                <a:gd name="T9" fmla="*/ 1703 h 26"/>
                <a:gd name="T10" fmla="*/ 45 w 11"/>
                <a:gd name="T11" fmla="*/ 647 h 26"/>
                <a:gd name="T12" fmla="*/ 45 w 11"/>
                <a:gd name="T13" fmla="*/ 647 h 26"/>
                <a:gd name="T14" fmla="*/ 4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26"/>
                <a:gd name="T26" fmla="*/ 11 w 1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26">
                  <a:moveTo>
                    <a:pt x="4" y="0"/>
                  </a:moveTo>
                  <a:lnTo>
                    <a:pt x="0" y="0"/>
                  </a:lnTo>
                  <a:lnTo>
                    <a:pt x="7" y="26"/>
                  </a:lnTo>
                  <a:lnTo>
                    <a:pt x="9" y="24"/>
                  </a:lnTo>
                  <a:lnTo>
                    <a:pt x="11" y="19"/>
                  </a:lnTo>
                  <a:lnTo>
                    <a:pt x="9" y="7"/>
                  </a:lnTo>
                  <a:lnTo>
                    <a:pt x="4" y="0"/>
                  </a:lnTo>
                  <a:close/>
                </a:path>
              </a:pathLst>
            </a:custGeom>
            <a:solidFill>
              <a:srgbClr val="E1E1E1"/>
            </a:solidFill>
            <a:ln w="3175">
              <a:solidFill>
                <a:srgbClr val="000000"/>
              </a:solidFill>
              <a:round/>
              <a:headEnd/>
              <a:tailEnd/>
            </a:ln>
          </p:spPr>
          <p:txBody>
            <a:bodyPr/>
            <a:lstStyle/>
            <a:p>
              <a:endParaRPr lang="en-US"/>
            </a:p>
          </p:txBody>
        </p:sp>
        <p:sp>
          <p:nvSpPr>
            <p:cNvPr id="42255" name="Freeform 5484"/>
            <p:cNvSpPr>
              <a:spLocks/>
            </p:cNvSpPr>
            <p:nvPr/>
          </p:nvSpPr>
          <p:spPr bwMode="auto">
            <a:xfrm>
              <a:off x="1357" y="3722"/>
              <a:ext cx="17" cy="26"/>
            </a:xfrm>
            <a:custGeom>
              <a:avLst/>
              <a:gdLst>
                <a:gd name="T0" fmla="*/ 287 w 14"/>
                <a:gd name="T1" fmla="*/ 0 h 21"/>
                <a:gd name="T2" fmla="*/ 0 w 14"/>
                <a:gd name="T3" fmla="*/ 526 h 21"/>
                <a:gd name="T4" fmla="*/ 287 w 14"/>
                <a:gd name="T5" fmla="*/ 1139 h 21"/>
                <a:gd name="T6" fmla="*/ 544 w 14"/>
                <a:gd name="T7" fmla="*/ 1236 h 21"/>
                <a:gd name="T8" fmla="*/ 544 w 14"/>
                <a:gd name="T9" fmla="*/ 806 h 21"/>
                <a:gd name="T10" fmla="*/ 287 w 14"/>
                <a:gd name="T11" fmla="*/ 0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7" y="0"/>
                  </a:moveTo>
                  <a:lnTo>
                    <a:pt x="0" y="9"/>
                  </a:lnTo>
                  <a:lnTo>
                    <a:pt x="7" y="19"/>
                  </a:lnTo>
                  <a:lnTo>
                    <a:pt x="14" y="21"/>
                  </a:lnTo>
                  <a:lnTo>
                    <a:pt x="14" y="14"/>
                  </a:lnTo>
                  <a:lnTo>
                    <a:pt x="7" y="0"/>
                  </a:lnTo>
                  <a:close/>
                </a:path>
              </a:pathLst>
            </a:custGeom>
            <a:solidFill>
              <a:srgbClr val="E1E1E1"/>
            </a:solidFill>
            <a:ln w="3175">
              <a:solidFill>
                <a:srgbClr val="000000"/>
              </a:solidFill>
              <a:round/>
              <a:headEnd/>
              <a:tailEnd/>
            </a:ln>
          </p:spPr>
          <p:txBody>
            <a:bodyPr/>
            <a:lstStyle/>
            <a:p>
              <a:endParaRPr lang="en-US"/>
            </a:p>
          </p:txBody>
        </p:sp>
        <p:sp>
          <p:nvSpPr>
            <p:cNvPr id="42256" name="Freeform 5485"/>
            <p:cNvSpPr>
              <a:spLocks/>
            </p:cNvSpPr>
            <p:nvPr/>
          </p:nvSpPr>
          <p:spPr bwMode="auto">
            <a:xfrm>
              <a:off x="1091" y="2616"/>
              <a:ext cx="100" cy="143"/>
            </a:xfrm>
            <a:custGeom>
              <a:avLst/>
              <a:gdLst>
                <a:gd name="T0" fmla="*/ 0 w 90"/>
                <a:gd name="T1" fmla="*/ 2546 h 116"/>
                <a:gd name="T2" fmla="*/ 2 w 90"/>
                <a:gd name="T3" fmla="*/ 3396 h 116"/>
                <a:gd name="T4" fmla="*/ 0 w 90"/>
                <a:gd name="T5" fmla="*/ 3664 h 116"/>
                <a:gd name="T6" fmla="*/ 87 w 90"/>
                <a:gd name="T7" fmla="*/ 3776 h 116"/>
                <a:gd name="T8" fmla="*/ 108 w 90"/>
                <a:gd name="T9" fmla="*/ 3664 h 116"/>
                <a:gd name="T10" fmla="*/ 124 w 90"/>
                <a:gd name="T11" fmla="*/ 3776 h 116"/>
                <a:gd name="T12" fmla="*/ 124 w 90"/>
                <a:gd name="T13" fmla="*/ 4406 h 116"/>
                <a:gd name="T14" fmla="*/ 70 w 90"/>
                <a:gd name="T15" fmla="*/ 4655 h 116"/>
                <a:gd name="T16" fmla="*/ 70 w 90"/>
                <a:gd name="T17" fmla="*/ 5160 h 116"/>
                <a:gd name="T18" fmla="*/ 51 w 90"/>
                <a:gd name="T19" fmla="*/ 5544 h 116"/>
                <a:gd name="T20" fmla="*/ 87 w 90"/>
                <a:gd name="T21" fmla="*/ 5544 h 116"/>
                <a:gd name="T22" fmla="*/ 227 w 90"/>
                <a:gd name="T23" fmla="*/ 6188 h 116"/>
                <a:gd name="T24" fmla="*/ 259 w 90"/>
                <a:gd name="T25" fmla="*/ 5761 h 116"/>
                <a:gd name="T26" fmla="*/ 259 w 90"/>
                <a:gd name="T27" fmla="*/ 5432 h 116"/>
                <a:gd name="T28" fmla="*/ 288 w 90"/>
                <a:gd name="T29" fmla="*/ 5062 h 116"/>
                <a:gd name="T30" fmla="*/ 319 w 90"/>
                <a:gd name="T31" fmla="*/ 4406 h 116"/>
                <a:gd name="T32" fmla="*/ 319 w 90"/>
                <a:gd name="T33" fmla="*/ 4406 h 116"/>
                <a:gd name="T34" fmla="*/ 319 w 90"/>
                <a:gd name="T35" fmla="*/ 4655 h 116"/>
                <a:gd name="T36" fmla="*/ 346 w 90"/>
                <a:gd name="T37" fmla="*/ 4655 h 116"/>
                <a:gd name="T38" fmla="*/ 341 w 90"/>
                <a:gd name="T39" fmla="*/ 4406 h 116"/>
                <a:gd name="T40" fmla="*/ 379 w 90"/>
                <a:gd name="T41" fmla="*/ 4259 h 116"/>
                <a:gd name="T42" fmla="*/ 437 w 90"/>
                <a:gd name="T43" fmla="*/ 4072 h 116"/>
                <a:gd name="T44" fmla="*/ 552 w 90"/>
                <a:gd name="T45" fmla="*/ 3396 h 116"/>
                <a:gd name="T46" fmla="*/ 627 w 90"/>
                <a:gd name="T47" fmla="*/ 2400 h 116"/>
                <a:gd name="T48" fmla="*/ 667 w 90"/>
                <a:gd name="T49" fmla="*/ 2400 h 116"/>
                <a:gd name="T50" fmla="*/ 609 w 90"/>
                <a:gd name="T51" fmla="*/ 1497 h 116"/>
                <a:gd name="T52" fmla="*/ 651 w 90"/>
                <a:gd name="T53" fmla="*/ 1497 h 116"/>
                <a:gd name="T54" fmla="*/ 527 w 90"/>
                <a:gd name="T55" fmla="*/ 985 h 116"/>
                <a:gd name="T56" fmla="*/ 396 w 90"/>
                <a:gd name="T57" fmla="*/ 985 h 116"/>
                <a:gd name="T58" fmla="*/ 341 w 90"/>
                <a:gd name="T59" fmla="*/ 509 h 116"/>
                <a:gd name="T60" fmla="*/ 227 w 90"/>
                <a:gd name="T61" fmla="*/ 0 h 116"/>
                <a:gd name="T62" fmla="*/ 189 w 90"/>
                <a:gd name="T63" fmla="*/ 390 h 116"/>
                <a:gd name="T64" fmla="*/ 87 w 90"/>
                <a:gd name="T65" fmla="*/ 731 h 116"/>
                <a:gd name="T66" fmla="*/ 51 w 90"/>
                <a:gd name="T67" fmla="*/ 1497 h 116"/>
                <a:gd name="T68" fmla="*/ 51 w 90"/>
                <a:gd name="T69" fmla="*/ 1908 h 116"/>
                <a:gd name="T70" fmla="*/ 0 w 90"/>
                <a:gd name="T71" fmla="*/ 2546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
                <a:gd name="T109" fmla="*/ 0 h 116"/>
                <a:gd name="T110" fmla="*/ 90 w 90"/>
                <a:gd name="T111" fmla="*/ 116 h 1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 h="116">
                  <a:moveTo>
                    <a:pt x="0" y="47"/>
                  </a:moveTo>
                  <a:lnTo>
                    <a:pt x="2" y="64"/>
                  </a:lnTo>
                  <a:lnTo>
                    <a:pt x="0" y="69"/>
                  </a:lnTo>
                  <a:lnTo>
                    <a:pt x="12" y="71"/>
                  </a:lnTo>
                  <a:lnTo>
                    <a:pt x="14" y="69"/>
                  </a:lnTo>
                  <a:lnTo>
                    <a:pt x="17" y="71"/>
                  </a:lnTo>
                  <a:lnTo>
                    <a:pt x="17" y="83"/>
                  </a:lnTo>
                  <a:lnTo>
                    <a:pt x="10" y="88"/>
                  </a:lnTo>
                  <a:lnTo>
                    <a:pt x="10" y="97"/>
                  </a:lnTo>
                  <a:lnTo>
                    <a:pt x="7" y="104"/>
                  </a:lnTo>
                  <a:lnTo>
                    <a:pt x="12" y="104"/>
                  </a:lnTo>
                  <a:lnTo>
                    <a:pt x="31" y="116"/>
                  </a:lnTo>
                  <a:lnTo>
                    <a:pt x="36" y="109"/>
                  </a:lnTo>
                  <a:lnTo>
                    <a:pt x="36" y="102"/>
                  </a:lnTo>
                  <a:lnTo>
                    <a:pt x="40" y="95"/>
                  </a:lnTo>
                  <a:lnTo>
                    <a:pt x="43" y="83"/>
                  </a:lnTo>
                  <a:lnTo>
                    <a:pt x="43" y="88"/>
                  </a:lnTo>
                  <a:lnTo>
                    <a:pt x="47" y="88"/>
                  </a:lnTo>
                  <a:lnTo>
                    <a:pt x="45" y="83"/>
                  </a:lnTo>
                  <a:lnTo>
                    <a:pt x="50" y="80"/>
                  </a:lnTo>
                  <a:lnTo>
                    <a:pt x="59" y="76"/>
                  </a:lnTo>
                  <a:lnTo>
                    <a:pt x="76" y="64"/>
                  </a:lnTo>
                  <a:lnTo>
                    <a:pt x="85" y="45"/>
                  </a:lnTo>
                  <a:lnTo>
                    <a:pt x="90" y="45"/>
                  </a:lnTo>
                  <a:lnTo>
                    <a:pt x="83" y="28"/>
                  </a:lnTo>
                  <a:lnTo>
                    <a:pt x="88" y="28"/>
                  </a:lnTo>
                  <a:lnTo>
                    <a:pt x="71" y="19"/>
                  </a:lnTo>
                  <a:lnTo>
                    <a:pt x="54" y="19"/>
                  </a:lnTo>
                  <a:lnTo>
                    <a:pt x="45" y="10"/>
                  </a:lnTo>
                  <a:lnTo>
                    <a:pt x="31" y="0"/>
                  </a:lnTo>
                  <a:lnTo>
                    <a:pt x="26" y="7"/>
                  </a:lnTo>
                  <a:lnTo>
                    <a:pt x="12" y="14"/>
                  </a:lnTo>
                  <a:lnTo>
                    <a:pt x="7" y="28"/>
                  </a:lnTo>
                  <a:lnTo>
                    <a:pt x="7" y="36"/>
                  </a:lnTo>
                  <a:lnTo>
                    <a:pt x="0" y="47"/>
                  </a:lnTo>
                  <a:close/>
                </a:path>
              </a:pathLst>
            </a:custGeom>
            <a:solidFill>
              <a:srgbClr val="E1E1E1"/>
            </a:solidFill>
            <a:ln w="3175">
              <a:solidFill>
                <a:srgbClr val="000000"/>
              </a:solidFill>
              <a:round/>
              <a:headEnd/>
              <a:tailEnd/>
            </a:ln>
          </p:spPr>
          <p:txBody>
            <a:bodyPr/>
            <a:lstStyle/>
            <a:p>
              <a:endParaRPr lang="en-US"/>
            </a:p>
          </p:txBody>
        </p:sp>
        <p:sp>
          <p:nvSpPr>
            <p:cNvPr id="42257" name="Freeform 5486"/>
            <p:cNvSpPr>
              <a:spLocks/>
            </p:cNvSpPr>
            <p:nvPr/>
          </p:nvSpPr>
          <p:spPr bwMode="auto">
            <a:xfrm>
              <a:off x="903" y="2647"/>
              <a:ext cx="11" cy="22"/>
            </a:xfrm>
            <a:custGeom>
              <a:avLst/>
              <a:gdLst>
                <a:gd name="T0" fmla="*/ 0 w 10"/>
                <a:gd name="T1" fmla="*/ 0 h 17"/>
                <a:gd name="T2" fmla="*/ 45 w 10"/>
                <a:gd name="T3" fmla="*/ 1343 h 17"/>
                <a:gd name="T4" fmla="*/ 0 w 10"/>
                <a:gd name="T5" fmla="*/ 1852 h 17"/>
                <a:gd name="T6" fmla="*/ 61 w 10"/>
                <a:gd name="T7" fmla="*/ 2249 h 17"/>
                <a:gd name="T8" fmla="*/ 37 w 10"/>
                <a:gd name="T9" fmla="*/ 0 h 17"/>
                <a:gd name="T10" fmla="*/ 0 w 10"/>
                <a:gd name="T11" fmla="*/ 0 h 17"/>
                <a:gd name="T12" fmla="*/ 0 60000 65536"/>
                <a:gd name="T13" fmla="*/ 0 60000 65536"/>
                <a:gd name="T14" fmla="*/ 0 60000 65536"/>
                <a:gd name="T15" fmla="*/ 0 60000 65536"/>
                <a:gd name="T16" fmla="*/ 0 60000 65536"/>
                <a:gd name="T17" fmla="*/ 0 60000 65536"/>
                <a:gd name="T18" fmla="*/ 0 w 10"/>
                <a:gd name="T19" fmla="*/ 0 h 17"/>
                <a:gd name="T20" fmla="*/ 10 w 1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0" h="17">
                  <a:moveTo>
                    <a:pt x="0" y="0"/>
                  </a:moveTo>
                  <a:lnTo>
                    <a:pt x="7" y="10"/>
                  </a:lnTo>
                  <a:lnTo>
                    <a:pt x="0" y="14"/>
                  </a:lnTo>
                  <a:lnTo>
                    <a:pt x="10" y="17"/>
                  </a:lnTo>
                  <a:lnTo>
                    <a:pt x="5" y="0"/>
                  </a:lnTo>
                  <a:lnTo>
                    <a:pt x="0" y="0"/>
                  </a:lnTo>
                  <a:close/>
                </a:path>
              </a:pathLst>
            </a:custGeom>
            <a:solidFill>
              <a:srgbClr val="E1E1E1"/>
            </a:solidFill>
            <a:ln w="3175">
              <a:solidFill>
                <a:srgbClr val="000000"/>
              </a:solidFill>
              <a:round/>
              <a:headEnd/>
              <a:tailEnd/>
            </a:ln>
          </p:spPr>
          <p:txBody>
            <a:bodyPr/>
            <a:lstStyle/>
            <a:p>
              <a:endParaRPr lang="en-US"/>
            </a:p>
          </p:txBody>
        </p:sp>
        <p:sp>
          <p:nvSpPr>
            <p:cNvPr id="42258" name="Freeform 5487"/>
            <p:cNvSpPr>
              <a:spLocks/>
            </p:cNvSpPr>
            <p:nvPr/>
          </p:nvSpPr>
          <p:spPr bwMode="auto">
            <a:xfrm>
              <a:off x="1104" y="2709"/>
              <a:ext cx="5" cy="3"/>
            </a:xfrm>
            <a:custGeom>
              <a:avLst/>
              <a:gdLst>
                <a:gd name="T0" fmla="*/ 5 w 5"/>
                <a:gd name="T1" fmla="*/ 0 h 2"/>
                <a:gd name="T2" fmla="*/ 0 w 5"/>
                <a:gd name="T3" fmla="*/ 5394 h 2"/>
                <a:gd name="T4" fmla="*/ 0 w 5"/>
                <a:gd name="T5" fmla="*/ 0 h 2"/>
                <a:gd name="T6" fmla="*/ 5 w 5"/>
                <a:gd name="T7" fmla="*/ 0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0"/>
                  </a:moveTo>
                  <a:lnTo>
                    <a:pt x="0" y="2"/>
                  </a:lnTo>
                  <a:lnTo>
                    <a:pt x="0" y="0"/>
                  </a:lnTo>
                  <a:lnTo>
                    <a:pt x="5" y="0"/>
                  </a:lnTo>
                  <a:close/>
                </a:path>
              </a:pathLst>
            </a:custGeom>
            <a:solidFill>
              <a:srgbClr val="E1E1E1"/>
            </a:solidFill>
            <a:ln w="3175">
              <a:solidFill>
                <a:srgbClr val="000000"/>
              </a:solidFill>
              <a:round/>
              <a:headEnd/>
              <a:tailEnd/>
            </a:ln>
          </p:spPr>
          <p:txBody>
            <a:bodyPr/>
            <a:lstStyle/>
            <a:p>
              <a:endParaRPr lang="en-US"/>
            </a:p>
          </p:txBody>
        </p:sp>
        <p:sp>
          <p:nvSpPr>
            <p:cNvPr id="42259" name="Freeform 5488"/>
            <p:cNvSpPr>
              <a:spLocks/>
            </p:cNvSpPr>
            <p:nvPr/>
          </p:nvSpPr>
          <p:spPr bwMode="auto">
            <a:xfrm>
              <a:off x="918" y="2660"/>
              <a:ext cx="8" cy="2"/>
            </a:xfrm>
            <a:custGeom>
              <a:avLst/>
              <a:gdLst>
                <a:gd name="T0" fmla="*/ 83 w 7"/>
                <a:gd name="T1" fmla="*/ 2 h 2"/>
                <a:gd name="T2" fmla="*/ 64 w 7"/>
                <a:gd name="T3" fmla="*/ 2 h 2"/>
                <a:gd name="T4" fmla="*/ 0 w 7"/>
                <a:gd name="T5" fmla="*/ 0 h 2"/>
                <a:gd name="T6" fmla="*/ 83 w 7"/>
                <a:gd name="T7" fmla="*/ 2 h 2"/>
                <a:gd name="T8" fmla="*/ 0 60000 65536"/>
                <a:gd name="T9" fmla="*/ 0 60000 65536"/>
                <a:gd name="T10" fmla="*/ 0 60000 65536"/>
                <a:gd name="T11" fmla="*/ 0 60000 65536"/>
                <a:gd name="T12" fmla="*/ 0 w 7"/>
                <a:gd name="T13" fmla="*/ 0 h 2"/>
                <a:gd name="T14" fmla="*/ 7 w 7"/>
                <a:gd name="T15" fmla="*/ 2 h 2"/>
              </a:gdLst>
              <a:ahLst/>
              <a:cxnLst>
                <a:cxn ang="T8">
                  <a:pos x="T0" y="T1"/>
                </a:cxn>
                <a:cxn ang="T9">
                  <a:pos x="T2" y="T3"/>
                </a:cxn>
                <a:cxn ang="T10">
                  <a:pos x="T4" y="T5"/>
                </a:cxn>
                <a:cxn ang="T11">
                  <a:pos x="T6" y="T7"/>
                </a:cxn>
              </a:cxnLst>
              <a:rect l="T12" t="T13" r="T14" b="T15"/>
              <a:pathLst>
                <a:path w="7" h="2">
                  <a:moveTo>
                    <a:pt x="7" y="2"/>
                  </a:moveTo>
                  <a:lnTo>
                    <a:pt x="5" y="2"/>
                  </a:lnTo>
                  <a:lnTo>
                    <a:pt x="0" y="0"/>
                  </a:lnTo>
                  <a:lnTo>
                    <a:pt x="7" y="2"/>
                  </a:lnTo>
                  <a:close/>
                </a:path>
              </a:pathLst>
            </a:custGeom>
            <a:solidFill>
              <a:srgbClr val="E1E1E1"/>
            </a:solidFill>
            <a:ln w="3175">
              <a:solidFill>
                <a:srgbClr val="000000"/>
              </a:solidFill>
              <a:round/>
              <a:headEnd/>
              <a:tailEnd/>
            </a:ln>
          </p:spPr>
          <p:txBody>
            <a:bodyPr/>
            <a:lstStyle/>
            <a:p>
              <a:endParaRPr lang="en-US"/>
            </a:p>
          </p:txBody>
        </p:sp>
        <p:sp>
          <p:nvSpPr>
            <p:cNvPr id="42260" name="Freeform 5489"/>
            <p:cNvSpPr>
              <a:spLocks/>
            </p:cNvSpPr>
            <p:nvPr/>
          </p:nvSpPr>
          <p:spPr bwMode="auto">
            <a:xfrm>
              <a:off x="1084" y="2647"/>
              <a:ext cx="230" cy="408"/>
            </a:xfrm>
            <a:custGeom>
              <a:avLst/>
              <a:gdLst>
                <a:gd name="T0" fmla="*/ 1613 w 206"/>
                <a:gd name="T1" fmla="*/ 15378 h 329"/>
                <a:gd name="T2" fmla="*/ 1632 w 206"/>
                <a:gd name="T3" fmla="*/ 17228 h 329"/>
                <a:gd name="T4" fmla="*/ 1613 w 206"/>
                <a:gd name="T5" fmla="*/ 18222 h 329"/>
                <a:gd name="T6" fmla="*/ 1575 w 206"/>
                <a:gd name="T7" fmla="*/ 19059 h 329"/>
                <a:gd name="T8" fmla="*/ 1518 w 206"/>
                <a:gd name="T9" fmla="*/ 19667 h 329"/>
                <a:gd name="T10" fmla="*/ 1390 w 206"/>
                <a:gd name="T11" fmla="*/ 18469 h 329"/>
                <a:gd name="T12" fmla="*/ 1159 w 206"/>
                <a:gd name="T13" fmla="*/ 17633 h 329"/>
                <a:gd name="T14" fmla="*/ 948 w 206"/>
                <a:gd name="T15" fmla="*/ 16629 h 329"/>
                <a:gd name="T16" fmla="*/ 713 w 206"/>
                <a:gd name="T17" fmla="*/ 15100 h 329"/>
                <a:gd name="T18" fmla="*/ 635 w 206"/>
                <a:gd name="T19" fmla="*/ 13240 h 329"/>
                <a:gd name="T20" fmla="*/ 489 w 206"/>
                <a:gd name="T21" fmla="*/ 11462 h 329"/>
                <a:gd name="T22" fmla="*/ 366 w 206"/>
                <a:gd name="T23" fmla="*/ 9999 h 329"/>
                <a:gd name="T24" fmla="*/ 265 w 206"/>
                <a:gd name="T25" fmla="*/ 8382 h 329"/>
                <a:gd name="T26" fmla="*/ 121 w 206"/>
                <a:gd name="T27" fmla="*/ 7027 h 329"/>
                <a:gd name="T28" fmla="*/ 45 w 206"/>
                <a:gd name="T29" fmla="*/ 6213 h 329"/>
                <a:gd name="T30" fmla="*/ 56 w 206"/>
                <a:gd name="T31" fmla="*/ 4225 h 329"/>
                <a:gd name="T32" fmla="*/ 121 w 206"/>
                <a:gd name="T33" fmla="*/ 4225 h 329"/>
                <a:gd name="T34" fmla="*/ 135 w 206"/>
                <a:gd name="T35" fmla="*/ 4662 h 329"/>
                <a:gd name="T36" fmla="*/ 330 w 206"/>
                <a:gd name="T37" fmla="*/ 4972 h 329"/>
                <a:gd name="T38" fmla="*/ 366 w 206"/>
                <a:gd name="T39" fmla="*/ 4168 h 329"/>
                <a:gd name="T40" fmla="*/ 393 w 206"/>
                <a:gd name="T41" fmla="*/ 3407 h 329"/>
                <a:gd name="T42" fmla="*/ 431 w 206"/>
                <a:gd name="T43" fmla="*/ 3684 h 329"/>
                <a:gd name="T44" fmla="*/ 442 w 206"/>
                <a:gd name="T45" fmla="*/ 3233 h 329"/>
                <a:gd name="T46" fmla="*/ 652 w 206"/>
                <a:gd name="T47" fmla="*/ 2233 h 329"/>
                <a:gd name="T48" fmla="*/ 766 w 206"/>
                <a:gd name="T49" fmla="*/ 1161 h 329"/>
                <a:gd name="T50" fmla="*/ 760 w 206"/>
                <a:gd name="T51" fmla="*/ 2 h 329"/>
                <a:gd name="T52" fmla="*/ 833 w 206"/>
                <a:gd name="T53" fmla="*/ 609 h 329"/>
                <a:gd name="T54" fmla="*/ 999 w 206"/>
                <a:gd name="T55" fmla="*/ 1971 h 329"/>
                <a:gd name="T56" fmla="*/ 1190 w 206"/>
                <a:gd name="T57" fmla="*/ 2542 h 329"/>
                <a:gd name="T58" fmla="*/ 1413 w 206"/>
                <a:gd name="T59" fmla="*/ 2769 h 329"/>
                <a:gd name="T60" fmla="*/ 1445 w 206"/>
                <a:gd name="T61" fmla="*/ 4560 h 329"/>
                <a:gd name="T62" fmla="*/ 1294 w 206"/>
                <a:gd name="T63" fmla="*/ 4662 h 329"/>
                <a:gd name="T64" fmla="*/ 1102 w 206"/>
                <a:gd name="T65" fmla="*/ 5375 h 329"/>
                <a:gd name="T66" fmla="*/ 1016 w 206"/>
                <a:gd name="T67" fmla="*/ 7027 h 329"/>
                <a:gd name="T68" fmla="*/ 1016 w 206"/>
                <a:gd name="T69" fmla="*/ 8609 h 329"/>
                <a:gd name="T70" fmla="*/ 1058 w 206"/>
                <a:gd name="T71" fmla="*/ 9999 h 329"/>
                <a:gd name="T72" fmla="*/ 1190 w 206"/>
                <a:gd name="T73" fmla="*/ 10432 h 329"/>
                <a:gd name="T74" fmla="*/ 1390 w 206"/>
                <a:gd name="T75" fmla="*/ 10176 h 329"/>
                <a:gd name="T76" fmla="*/ 1396 w 206"/>
                <a:gd name="T77" fmla="*/ 11681 h 329"/>
                <a:gd name="T78" fmla="*/ 1603 w 206"/>
                <a:gd name="T79" fmla="*/ 12493 h 329"/>
                <a:gd name="T80" fmla="*/ 1632 w 206"/>
                <a:gd name="T81" fmla="*/ 13573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6"/>
                <a:gd name="T124" fmla="*/ 0 h 329"/>
                <a:gd name="T125" fmla="*/ 206 w 206"/>
                <a:gd name="T126" fmla="*/ 329 h 3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6" h="329">
                  <a:moveTo>
                    <a:pt x="201" y="251"/>
                  </a:moveTo>
                  <a:lnTo>
                    <a:pt x="199" y="258"/>
                  </a:lnTo>
                  <a:lnTo>
                    <a:pt x="199" y="274"/>
                  </a:lnTo>
                  <a:lnTo>
                    <a:pt x="201" y="289"/>
                  </a:lnTo>
                  <a:lnTo>
                    <a:pt x="206" y="291"/>
                  </a:lnTo>
                  <a:lnTo>
                    <a:pt x="199" y="305"/>
                  </a:lnTo>
                  <a:lnTo>
                    <a:pt x="199" y="312"/>
                  </a:lnTo>
                  <a:lnTo>
                    <a:pt x="194" y="319"/>
                  </a:lnTo>
                  <a:lnTo>
                    <a:pt x="190" y="326"/>
                  </a:lnTo>
                  <a:lnTo>
                    <a:pt x="187" y="329"/>
                  </a:lnTo>
                  <a:lnTo>
                    <a:pt x="175" y="319"/>
                  </a:lnTo>
                  <a:lnTo>
                    <a:pt x="171" y="310"/>
                  </a:lnTo>
                  <a:lnTo>
                    <a:pt x="154" y="303"/>
                  </a:lnTo>
                  <a:lnTo>
                    <a:pt x="142" y="296"/>
                  </a:lnTo>
                  <a:lnTo>
                    <a:pt x="128" y="286"/>
                  </a:lnTo>
                  <a:lnTo>
                    <a:pt x="116" y="279"/>
                  </a:lnTo>
                  <a:lnTo>
                    <a:pt x="102" y="267"/>
                  </a:lnTo>
                  <a:lnTo>
                    <a:pt x="88" y="253"/>
                  </a:lnTo>
                  <a:lnTo>
                    <a:pt x="88" y="244"/>
                  </a:lnTo>
                  <a:lnTo>
                    <a:pt x="78" y="222"/>
                  </a:lnTo>
                  <a:lnTo>
                    <a:pt x="69" y="203"/>
                  </a:lnTo>
                  <a:lnTo>
                    <a:pt x="59" y="192"/>
                  </a:lnTo>
                  <a:lnTo>
                    <a:pt x="52" y="180"/>
                  </a:lnTo>
                  <a:lnTo>
                    <a:pt x="45" y="168"/>
                  </a:lnTo>
                  <a:lnTo>
                    <a:pt x="41" y="154"/>
                  </a:lnTo>
                  <a:lnTo>
                    <a:pt x="33" y="140"/>
                  </a:lnTo>
                  <a:lnTo>
                    <a:pt x="26" y="128"/>
                  </a:lnTo>
                  <a:lnTo>
                    <a:pt x="15" y="118"/>
                  </a:lnTo>
                  <a:lnTo>
                    <a:pt x="3" y="109"/>
                  </a:lnTo>
                  <a:lnTo>
                    <a:pt x="5" y="104"/>
                  </a:lnTo>
                  <a:lnTo>
                    <a:pt x="0" y="80"/>
                  </a:lnTo>
                  <a:lnTo>
                    <a:pt x="7" y="71"/>
                  </a:lnTo>
                  <a:lnTo>
                    <a:pt x="15" y="62"/>
                  </a:lnTo>
                  <a:lnTo>
                    <a:pt x="15" y="71"/>
                  </a:lnTo>
                  <a:lnTo>
                    <a:pt x="12" y="78"/>
                  </a:lnTo>
                  <a:lnTo>
                    <a:pt x="17" y="78"/>
                  </a:lnTo>
                  <a:lnTo>
                    <a:pt x="36" y="90"/>
                  </a:lnTo>
                  <a:lnTo>
                    <a:pt x="41" y="83"/>
                  </a:lnTo>
                  <a:lnTo>
                    <a:pt x="41" y="76"/>
                  </a:lnTo>
                  <a:lnTo>
                    <a:pt x="45" y="69"/>
                  </a:lnTo>
                  <a:lnTo>
                    <a:pt x="48" y="57"/>
                  </a:lnTo>
                  <a:lnTo>
                    <a:pt x="48" y="62"/>
                  </a:lnTo>
                  <a:lnTo>
                    <a:pt x="52" y="62"/>
                  </a:lnTo>
                  <a:lnTo>
                    <a:pt x="50" y="57"/>
                  </a:lnTo>
                  <a:lnTo>
                    <a:pt x="55" y="54"/>
                  </a:lnTo>
                  <a:lnTo>
                    <a:pt x="64" y="50"/>
                  </a:lnTo>
                  <a:lnTo>
                    <a:pt x="81" y="38"/>
                  </a:lnTo>
                  <a:lnTo>
                    <a:pt x="90" y="19"/>
                  </a:lnTo>
                  <a:lnTo>
                    <a:pt x="95" y="19"/>
                  </a:lnTo>
                  <a:lnTo>
                    <a:pt x="88" y="2"/>
                  </a:lnTo>
                  <a:lnTo>
                    <a:pt x="93" y="2"/>
                  </a:lnTo>
                  <a:lnTo>
                    <a:pt x="93" y="0"/>
                  </a:lnTo>
                  <a:lnTo>
                    <a:pt x="102" y="10"/>
                  </a:lnTo>
                  <a:lnTo>
                    <a:pt x="112" y="19"/>
                  </a:lnTo>
                  <a:lnTo>
                    <a:pt x="123" y="33"/>
                  </a:lnTo>
                  <a:lnTo>
                    <a:pt x="128" y="40"/>
                  </a:lnTo>
                  <a:lnTo>
                    <a:pt x="147" y="43"/>
                  </a:lnTo>
                  <a:lnTo>
                    <a:pt x="159" y="43"/>
                  </a:lnTo>
                  <a:lnTo>
                    <a:pt x="175" y="47"/>
                  </a:lnTo>
                  <a:lnTo>
                    <a:pt x="168" y="69"/>
                  </a:lnTo>
                  <a:lnTo>
                    <a:pt x="178" y="76"/>
                  </a:lnTo>
                  <a:lnTo>
                    <a:pt x="173" y="76"/>
                  </a:lnTo>
                  <a:lnTo>
                    <a:pt x="159" y="78"/>
                  </a:lnTo>
                  <a:lnTo>
                    <a:pt x="147" y="85"/>
                  </a:lnTo>
                  <a:lnTo>
                    <a:pt x="135" y="90"/>
                  </a:lnTo>
                  <a:lnTo>
                    <a:pt x="130" y="104"/>
                  </a:lnTo>
                  <a:lnTo>
                    <a:pt x="126" y="118"/>
                  </a:lnTo>
                  <a:lnTo>
                    <a:pt x="119" y="132"/>
                  </a:lnTo>
                  <a:lnTo>
                    <a:pt x="126" y="144"/>
                  </a:lnTo>
                  <a:lnTo>
                    <a:pt x="130" y="158"/>
                  </a:lnTo>
                  <a:lnTo>
                    <a:pt x="130" y="168"/>
                  </a:lnTo>
                  <a:lnTo>
                    <a:pt x="138" y="168"/>
                  </a:lnTo>
                  <a:lnTo>
                    <a:pt x="147" y="175"/>
                  </a:lnTo>
                  <a:lnTo>
                    <a:pt x="159" y="180"/>
                  </a:lnTo>
                  <a:lnTo>
                    <a:pt x="171" y="170"/>
                  </a:lnTo>
                  <a:lnTo>
                    <a:pt x="171" y="184"/>
                  </a:lnTo>
                  <a:lnTo>
                    <a:pt x="173" y="196"/>
                  </a:lnTo>
                  <a:lnTo>
                    <a:pt x="190" y="196"/>
                  </a:lnTo>
                  <a:lnTo>
                    <a:pt x="197" y="210"/>
                  </a:lnTo>
                  <a:lnTo>
                    <a:pt x="206" y="222"/>
                  </a:lnTo>
                  <a:lnTo>
                    <a:pt x="201" y="227"/>
                  </a:lnTo>
                  <a:lnTo>
                    <a:pt x="201" y="251"/>
                  </a:lnTo>
                  <a:close/>
                </a:path>
              </a:pathLst>
            </a:custGeom>
            <a:solidFill>
              <a:srgbClr val="E1E1E1"/>
            </a:solidFill>
            <a:ln w="3175">
              <a:solidFill>
                <a:srgbClr val="000000"/>
              </a:solidFill>
              <a:round/>
              <a:headEnd/>
              <a:tailEnd/>
            </a:ln>
          </p:spPr>
          <p:txBody>
            <a:bodyPr/>
            <a:lstStyle/>
            <a:p>
              <a:endParaRPr lang="en-US"/>
            </a:p>
          </p:txBody>
        </p:sp>
        <p:sp>
          <p:nvSpPr>
            <p:cNvPr id="42261" name="Freeform 5490"/>
            <p:cNvSpPr>
              <a:spLocks/>
            </p:cNvSpPr>
            <p:nvPr/>
          </p:nvSpPr>
          <p:spPr bwMode="auto">
            <a:xfrm>
              <a:off x="3714" y="1474"/>
              <a:ext cx="900" cy="726"/>
            </a:xfrm>
            <a:custGeom>
              <a:avLst/>
              <a:gdLst>
                <a:gd name="T0" fmla="*/ 2688 w 804"/>
                <a:gd name="T1" fmla="*/ 26198 h 586"/>
                <a:gd name="T2" fmla="*/ 2119 w 804"/>
                <a:gd name="T3" fmla="*/ 26316 h 586"/>
                <a:gd name="T4" fmla="*/ 1699 w 804"/>
                <a:gd name="T5" fmla="*/ 24959 h 586"/>
                <a:gd name="T6" fmla="*/ 1286 w 804"/>
                <a:gd name="T7" fmla="*/ 23956 h 586"/>
                <a:gd name="T8" fmla="*/ 986 w 804"/>
                <a:gd name="T9" fmla="*/ 21529 h 586"/>
                <a:gd name="T10" fmla="*/ 881 w 804"/>
                <a:gd name="T11" fmla="*/ 19524 h 586"/>
                <a:gd name="T12" fmla="*/ 722 w 804"/>
                <a:gd name="T13" fmla="*/ 18568 h 586"/>
                <a:gd name="T14" fmla="*/ 208 w 804"/>
                <a:gd name="T15" fmla="*/ 16953 h 586"/>
                <a:gd name="T16" fmla="*/ 75 w 804"/>
                <a:gd name="T17" fmla="*/ 15200 h 586"/>
                <a:gd name="T18" fmla="*/ 281 w 804"/>
                <a:gd name="T19" fmla="*/ 13429 h 586"/>
                <a:gd name="T20" fmla="*/ 645 w 804"/>
                <a:gd name="T21" fmla="*/ 10958 h 586"/>
                <a:gd name="T22" fmla="*/ 495 w 804"/>
                <a:gd name="T23" fmla="*/ 8749 h 586"/>
                <a:gd name="T24" fmla="*/ 703 w 804"/>
                <a:gd name="T25" fmla="*/ 6185 h 586"/>
                <a:gd name="T26" fmla="*/ 1069 w 804"/>
                <a:gd name="T27" fmla="*/ 4432 h 586"/>
                <a:gd name="T28" fmla="*/ 1489 w 804"/>
                <a:gd name="T29" fmla="*/ 5700 h 586"/>
                <a:gd name="T30" fmla="*/ 2042 w 804"/>
                <a:gd name="T31" fmla="*/ 8602 h 586"/>
                <a:gd name="T32" fmla="*/ 2787 w 804"/>
                <a:gd name="T33" fmla="*/ 10958 h 586"/>
                <a:gd name="T34" fmla="*/ 3509 w 804"/>
                <a:gd name="T35" fmla="*/ 11667 h 586"/>
                <a:gd name="T36" fmla="*/ 4076 w 804"/>
                <a:gd name="T37" fmla="*/ 11340 h 586"/>
                <a:gd name="T38" fmla="*/ 4339 w 804"/>
                <a:gd name="T39" fmla="*/ 8428 h 586"/>
                <a:gd name="T40" fmla="*/ 4921 w 804"/>
                <a:gd name="T41" fmla="*/ 6902 h 586"/>
                <a:gd name="T42" fmla="*/ 4724 w 804"/>
                <a:gd name="T43" fmla="*/ 5700 h 586"/>
                <a:gd name="T44" fmla="*/ 4480 w 804"/>
                <a:gd name="T45" fmla="*/ 3630 h 586"/>
                <a:gd name="T46" fmla="*/ 4626 w 804"/>
                <a:gd name="T47" fmla="*/ 810 h 586"/>
                <a:gd name="T48" fmla="*/ 5241 w 804"/>
                <a:gd name="T49" fmla="*/ 747 h 586"/>
                <a:gd name="T50" fmla="*/ 5867 w 804"/>
                <a:gd name="T51" fmla="*/ 3997 h 586"/>
                <a:gd name="T52" fmla="*/ 6735 w 804"/>
                <a:gd name="T53" fmla="*/ 5134 h 586"/>
                <a:gd name="T54" fmla="*/ 6654 w 804"/>
                <a:gd name="T55" fmla="*/ 8845 h 586"/>
                <a:gd name="T56" fmla="*/ 6673 w 804"/>
                <a:gd name="T57" fmla="*/ 10657 h 586"/>
                <a:gd name="T58" fmla="*/ 6452 w 804"/>
                <a:gd name="T59" fmla="*/ 12051 h 586"/>
                <a:gd name="T60" fmla="*/ 6107 w 804"/>
                <a:gd name="T61" fmla="*/ 14443 h 586"/>
                <a:gd name="T62" fmla="*/ 5926 w 804"/>
                <a:gd name="T63" fmla="*/ 13203 h 586"/>
                <a:gd name="T64" fmla="*/ 5565 w 804"/>
                <a:gd name="T65" fmla="*/ 14701 h 586"/>
                <a:gd name="T66" fmla="*/ 5889 w 804"/>
                <a:gd name="T67" fmla="*/ 16468 h 586"/>
                <a:gd name="T68" fmla="*/ 6149 w 804"/>
                <a:gd name="T69" fmla="*/ 17068 h 586"/>
                <a:gd name="T70" fmla="*/ 6149 w 804"/>
                <a:gd name="T71" fmla="*/ 19976 h 586"/>
                <a:gd name="T72" fmla="*/ 6289 w 804"/>
                <a:gd name="T73" fmla="*/ 22169 h 586"/>
                <a:gd name="T74" fmla="*/ 6426 w 804"/>
                <a:gd name="T75" fmla="*/ 24093 h 586"/>
                <a:gd name="T76" fmla="*/ 6592 w 804"/>
                <a:gd name="T77" fmla="*/ 24959 h 586"/>
                <a:gd name="T78" fmla="*/ 6592 w 804"/>
                <a:gd name="T79" fmla="*/ 25898 h 586"/>
                <a:gd name="T80" fmla="*/ 6452 w 804"/>
                <a:gd name="T81" fmla="*/ 27786 h 586"/>
                <a:gd name="T82" fmla="*/ 6452 w 804"/>
                <a:gd name="T83" fmla="*/ 28456 h 586"/>
                <a:gd name="T84" fmla="*/ 6395 w 804"/>
                <a:gd name="T85" fmla="*/ 29513 h 586"/>
                <a:gd name="T86" fmla="*/ 6257 w 804"/>
                <a:gd name="T87" fmla="*/ 30660 h 586"/>
                <a:gd name="T88" fmla="*/ 6025 w 804"/>
                <a:gd name="T89" fmla="*/ 31668 h 586"/>
                <a:gd name="T90" fmla="*/ 5889 w 804"/>
                <a:gd name="T91" fmla="*/ 32124 h 586"/>
                <a:gd name="T92" fmla="*/ 5736 w 804"/>
                <a:gd name="T93" fmla="*/ 32124 h 586"/>
                <a:gd name="T94" fmla="*/ 5637 w 804"/>
                <a:gd name="T95" fmla="*/ 32789 h 586"/>
                <a:gd name="T96" fmla="*/ 5382 w 804"/>
                <a:gd name="T97" fmla="*/ 33827 h 586"/>
                <a:gd name="T98" fmla="*/ 5226 w 804"/>
                <a:gd name="T99" fmla="*/ 33097 h 586"/>
                <a:gd name="T100" fmla="*/ 4943 w 804"/>
                <a:gd name="T101" fmla="*/ 32671 h 586"/>
                <a:gd name="T102" fmla="*/ 4563 w 804"/>
                <a:gd name="T103" fmla="*/ 31854 h 586"/>
                <a:gd name="T104" fmla="*/ 4377 w 804"/>
                <a:gd name="T105" fmla="*/ 31982 h 586"/>
                <a:gd name="T106" fmla="*/ 4199 w 804"/>
                <a:gd name="T107" fmla="*/ 33221 h 586"/>
                <a:gd name="T108" fmla="*/ 3911 w 804"/>
                <a:gd name="T109" fmla="*/ 32275 h 586"/>
                <a:gd name="T110" fmla="*/ 3630 w 804"/>
                <a:gd name="T111" fmla="*/ 30478 h 586"/>
                <a:gd name="T112" fmla="*/ 3696 w 804"/>
                <a:gd name="T113" fmla="*/ 27621 h 586"/>
                <a:gd name="T114" fmla="*/ 3327 w 804"/>
                <a:gd name="T115" fmla="*/ 25561 h 586"/>
                <a:gd name="T116" fmla="*/ 3166 w 804"/>
                <a:gd name="T117" fmla="*/ 25186 h 5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04"/>
                <a:gd name="T178" fmla="*/ 0 h 586"/>
                <a:gd name="T179" fmla="*/ 804 w 804"/>
                <a:gd name="T180" fmla="*/ 586 h 5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04" h="586">
                  <a:moveTo>
                    <a:pt x="360" y="426"/>
                  </a:moveTo>
                  <a:lnTo>
                    <a:pt x="348" y="437"/>
                  </a:lnTo>
                  <a:lnTo>
                    <a:pt x="336" y="447"/>
                  </a:lnTo>
                  <a:lnTo>
                    <a:pt x="324" y="454"/>
                  </a:lnTo>
                  <a:lnTo>
                    <a:pt x="315" y="447"/>
                  </a:lnTo>
                  <a:lnTo>
                    <a:pt x="293" y="445"/>
                  </a:lnTo>
                  <a:lnTo>
                    <a:pt x="282" y="461"/>
                  </a:lnTo>
                  <a:lnTo>
                    <a:pt x="277" y="447"/>
                  </a:lnTo>
                  <a:lnTo>
                    <a:pt x="270" y="449"/>
                  </a:lnTo>
                  <a:lnTo>
                    <a:pt x="248" y="449"/>
                  </a:lnTo>
                  <a:lnTo>
                    <a:pt x="237" y="447"/>
                  </a:lnTo>
                  <a:lnTo>
                    <a:pt x="220" y="442"/>
                  </a:lnTo>
                  <a:lnTo>
                    <a:pt x="218" y="437"/>
                  </a:lnTo>
                  <a:lnTo>
                    <a:pt x="203" y="430"/>
                  </a:lnTo>
                  <a:lnTo>
                    <a:pt x="199" y="426"/>
                  </a:lnTo>
                  <a:lnTo>
                    <a:pt x="194" y="428"/>
                  </a:lnTo>
                  <a:lnTo>
                    <a:pt x="173" y="411"/>
                  </a:lnTo>
                  <a:lnTo>
                    <a:pt x="161" y="404"/>
                  </a:lnTo>
                  <a:lnTo>
                    <a:pt x="154" y="411"/>
                  </a:lnTo>
                  <a:lnTo>
                    <a:pt x="151" y="409"/>
                  </a:lnTo>
                  <a:lnTo>
                    <a:pt x="137" y="400"/>
                  </a:lnTo>
                  <a:lnTo>
                    <a:pt x="118" y="388"/>
                  </a:lnTo>
                  <a:lnTo>
                    <a:pt x="111" y="388"/>
                  </a:lnTo>
                  <a:lnTo>
                    <a:pt x="104" y="367"/>
                  </a:lnTo>
                  <a:lnTo>
                    <a:pt x="116" y="367"/>
                  </a:lnTo>
                  <a:lnTo>
                    <a:pt x="116" y="362"/>
                  </a:lnTo>
                  <a:lnTo>
                    <a:pt x="106" y="348"/>
                  </a:lnTo>
                  <a:lnTo>
                    <a:pt x="106" y="341"/>
                  </a:lnTo>
                  <a:lnTo>
                    <a:pt x="106" y="336"/>
                  </a:lnTo>
                  <a:lnTo>
                    <a:pt x="104" y="333"/>
                  </a:lnTo>
                  <a:lnTo>
                    <a:pt x="99" y="331"/>
                  </a:lnTo>
                  <a:lnTo>
                    <a:pt x="99" y="326"/>
                  </a:lnTo>
                  <a:lnTo>
                    <a:pt x="97" y="322"/>
                  </a:lnTo>
                  <a:lnTo>
                    <a:pt x="92" y="319"/>
                  </a:lnTo>
                  <a:lnTo>
                    <a:pt x="85" y="317"/>
                  </a:lnTo>
                  <a:lnTo>
                    <a:pt x="80" y="315"/>
                  </a:lnTo>
                  <a:lnTo>
                    <a:pt x="59" y="307"/>
                  </a:lnTo>
                  <a:lnTo>
                    <a:pt x="50" y="305"/>
                  </a:lnTo>
                  <a:lnTo>
                    <a:pt x="43" y="293"/>
                  </a:lnTo>
                  <a:lnTo>
                    <a:pt x="24" y="289"/>
                  </a:lnTo>
                  <a:lnTo>
                    <a:pt x="24" y="284"/>
                  </a:lnTo>
                  <a:lnTo>
                    <a:pt x="28" y="284"/>
                  </a:lnTo>
                  <a:lnTo>
                    <a:pt x="33" y="281"/>
                  </a:lnTo>
                  <a:lnTo>
                    <a:pt x="21" y="263"/>
                  </a:lnTo>
                  <a:lnTo>
                    <a:pt x="9" y="260"/>
                  </a:lnTo>
                  <a:lnTo>
                    <a:pt x="0" y="246"/>
                  </a:lnTo>
                  <a:lnTo>
                    <a:pt x="5" y="234"/>
                  </a:lnTo>
                  <a:lnTo>
                    <a:pt x="17" y="227"/>
                  </a:lnTo>
                  <a:lnTo>
                    <a:pt x="24" y="225"/>
                  </a:lnTo>
                  <a:lnTo>
                    <a:pt x="33" y="229"/>
                  </a:lnTo>
                  <a:lnTo>
                    <a:pt x="40" y="218"/>
                  </a:lnTo>
                  <a:lnTo>
                    <a:pt x="57" y="213"/>
                  </a:lnTo>
                  <a:lnTo>
                    <a:pt x="69" y="203"/>
                  </a:lnTo>
                  <a:lnTo>
                    <a:pt x="80" y="194"/>
                  </a:lnTo>
                  <a:lnTo>
                    <a:pt x="76" y="187"/>
                  </a:lnTo>
                  <a:lnTo>
                    <a:pt x="78" y="182"/>
                  </a:lnTo>
                  <a:lnTo>
                    <a:pt x="78" y="180"/>
                  </a:lnTo>
                  <a:lnTo>
                    <a:pt x="71" y="166"/>
                  </a:lnTo>
                  <a:lnTo>
                    <a:pt x="66" y="154"/>
                  </a:lnTo>
                  <a:lnTo>
                    <a:pt x="57" y="149"/>
                  </a:lnTo>
                  <a:lnTo>
                    <a:pt x="73" y="142"/>
                  </a:lnTo>
                  <a:lnTo>
                    <a:pt x="92" y="144"/>
                  </a:lnTo>
                  <a:lnTo>
                    <a:pt x="88" y="137"/>
                  </a:lnTo>
                  <a:lnTo>
                    <a:pt x="85" y="123"/>
                  </a:lnTo>
                  <a:lnTo>
                    <a:pt x="83" y="106"/>
                  </a:lnTo>
                  <a:lnTo>
                    <a:pt x="106" y="111"/>
                  </a:lnTo>
                  <a:lnTo>
                    <a:pt x="118" y="111"/>
                  </a:lnTo>
                  <a:lnTo>
                    <a:pt x="111" y="92"/>
                  </a:lnTo>
                  <a:lnTo>
                    <a:pt x="118" y="88"/>
                  </a:lnTo>
                  <a:lnTo>
                    <a:pt x="125" y="76"/>
                  </a:lnTo>
                  <a:lnTo>
                    <a:pt x="135" y="73"/>
                  </a:lnTo>
                  <a:lnTo>
                    <a:pt x="137" y="76"/>
                  </a:lnTo>
                  <a:lnTo>
                    <a:pt x="142" y="83"/>
                  </a:lnTo>
                  <a:lnTo>
                    <a:pt x="163" y="95"/>
                  </a:lnTo>
                  <a:lnTo>
                    <a:pt x="175" y="97"/>
                  </a:lnTo>
                  <a:lnTo>
                    <a:pt x="196" y="111"/>
                  </a:lnTo>
                  <a:lnTo>
                    <a:pt x="201" y="128"/>
                  </a:lnTo>
                  <a:lnTo>
                    <a:pt x="206" y="142"/>
                  </a:lnTo>
                  <a:lnTo>
                    <a:pt x="222" y="144"/>
                  </a:lnTo>
                  <a:lnTo>
                    <a:pt x="239" y="147"/>
                  </a:lnTo>
                  <a:lnTo>
                    <a:pt x="260" y="154"/>
                  </a:lnTo>
                  <a:lnTo>
                    <a:pt x="282" y="159"/>
                  </a:lnTo>
                  <a:lnTo>
                    <a:pt x="293" y="173"/>
                  </a:lnTo>
                  <a:lnTo>
                    <a:pt x="308" y="187"/>
                  </a:lnTo>
                  <a:lnTo>
                    <a:pt x="326" y="187"/>
                  </a:lnTo>
                  <a:lnTo>
                    <a:pt x="348" y="189"/>
                  </a:lnTo>
                  <a:lnTo>
                    <a:pt x="367" y="189"/>
                  </a:lnTo>
                  <a:lnTo>
                    <a:pt x="388" y="192"/>
                  </a:lnTo>
                  <a:lnTo>
                    <a:pt x="393" y="196"/>
                  </a:lnTo>
                  <a:lnTo>
                    <a:pt x="412" y="199"/>
                  </a:lnTo>
                  <a:lnTo>
                    <a:pt x="428" y="201"/>
                  </a:lnTo>
                  <a:lnTo>
                    <a:pt x="438" y="208"/>
                  </a:lnTo>
                  <a:lnTo>
                    <a:pt x="449" y="201"/>
                  </a:lnTo>
                  <a:lnTo>
                    <a:pt x="459" y="194"/>
                  </a:lnTo>
                  <a:lnTo>
                    <a:pt x="478" y="194"/>
                  </a:lnTo>
                  <a:lnTo>
                    <a:pt x="494" y="192"/>
                  </a:lnTo>
                  <a:lnTo>
                    <a:pt x="506" y="182"/>
                  </a:lnTo>
                  <a:lnTo>
                    <a:pt x="520" y="170"/>
                  </a:lnTo>
                  <a:lnTo>
                    <a:pt x="511" y="161"/>
                  </a:lnTo>
                  <a:lnTo>
                    <a:pt x="509" y="144"/>
                  </a:lnTo>
                  <a:lnTo>
                    <a:pt x="530" y="151"/>
                  </a:lnTo>
                  <a:lnTo>
                    <a:pt x="542" y="142"/>
                  </a:lnTo>
                  <a:lnTo>
                    <a:pt x="556" y="140"/>
                  </a:lnTo>
                  <a:lnTo>
                    <a:pt x="561" y="128"/>
                  </a:lnTo>
                  <a:lnTo>
                    <a:pt x="577" y="118"/>
                  </a:lnTo>
                  <a:lnTo>
                    <a:pt x="601" y="118"/>
                  </a:lnTo>
                  <a:lnTo>
                    <a:pt x="596" y="109"/>
                  </a:lnTo>
                  <a:lnTo>
                    <a:pt x="565" y="95"/>
                  </a:lnTo>
                  <a:lnTo>
                    <a:pt x="558" y="99"/>
                  </a:lnTo>
                  <a:lnTo>
                    <a:pt x="554" y="97"/>
                  </a:lnTo>
                  <a:lnTo>
                    <a:pt x="537" y="99"/>
                  </a:lnTo>
                  <a:lnTo>
                    <a:pt x="525" y="92"/>
                  </a:lnTo>
                  <a:lnTo>
                    <a:pt x="530" y="90"/>
                  </a:lnTo>
                  <a:lnTo>
                    <a:pt x="528" y="76"/>
                  </a:lnTo>
                  <a:lnTo>
                    <a:pt x="525" y="62"/>
                  </a:lnTo>
                  <a:lnTo>
                    <a:pt x="546" y="66"/>
                  </a:lnTo>
                  <a:lnTo>
                    <a:pt x="556" y="54"/>
                  </a:lnTo>
                  <a:lnTo>
                    <a:pt x="554" y="43"/>
                  </a:lnTo>
                  <a:lnTo>
                    <a:pt x="551" y="21"/>
                  </a:lnTo>
                  <a:lnTo>
                    <a:pt x="542" y="14"/>
                  </a:lnTo>
                  <a:lnTo>
                    <a:pt x="535" y="12"/>
                  </a:lnTo>
                  <a:lnTo>
                    <a:pt x="544" y="2"/>
                  </a:lnTo>
                  <a:lnTo>
                    <a:pt x="563" y="2"/>
                  </a:lnTo>
                  <a:lnTo>
                    <a:pt x="580" y="0"/>
                  </a:lnTo>
                  <a:lnTo>
                    <a:pt x="615" y="12"/>
                  </a:lnTo>
                  <a:lnTo>
                    <a:pt x="632" y="24"/>
                  </a:lnTo>
                  <a:lnTo>
                    <a:pt x="643" y="36"/>
                  </a:lnTo>
                  <a:lnTo>
                    <a:pt x="660" y="47"/>
                  </a:lnTo>
                  <a:lnTo>
                    <a:pt x="674" y="59"/>
                  </a:lnTo>
                  <a:lnTo>
                    <a:pt x="688" y="69"/>
                  </a:lnTo>
                  <a:lnTo>
                    <a:pt x="714" y="73"/>
                  </a:lnTo>
                  <a:lnTo>
                    <a:pt x="729" y="80"/>
                  </a:lnTo>
                  <a:lnTo>
                    <a:pt x="745" y="99"/>
                  </a:lnTo>
                  <a:lnTo>
                    <a:pt x="769" y="97"/>
                  </a:lnTo>
                  <a:lnTo>
                    <a:pt x="790" y="88"/>
                  </a:lnTo>
                  <a:lnTo>
                    <a:pt x="797" y="104"/>
                  </a:lnTo>
                  <a:lnTo>
                    <a:pt x="802" y="125"/>
                  </a:lnTo>
                  <a:lnTo>
                    <a:pt x="804" y="147"/>
                  </a:lnTo>
                  <a:lnTo>
                    <a:pt x="785" y="142"/>
                  </a:lnTo>
                  <a:lnTo>
                    <a:pt x="781" y="151"/>
                  </a:lnTo>
                  <a:lnTo>
                    <a:pt x="792" y="168"/>
                  </a:lnTo>
                  <a:lnTo>
                    <a:pt x="802" y="182"/>
                  </a:lnTo>
                  <a:lnTo>
                    <a:pt x="797" y="187"/>
                  </a:lnTo>
                  <a:lnTo>
                    <a:pt x="800" y="192"/>
                  </a:lnTo>
                  <a:lnTo>
                    <a:pt x="783" y="182"/>
                  </a:lnTo>
                  <a:lnTo>
                    <a:pt x="783" y="192"/>
                  </a:lnTo>
                  <a:lnTo>
                    <a:pt x="774" y="199"/>
                  </a:lnTo>
                  <a:lnTo>
                    <a:pt x="769" y="201"/>
                  </a:lnTo>
                  <a:lnTo>
                    <a:pt x="774" y="211"/>
                  </a:lnTo>
                  <a:lnTo>
                    <a:pt x="757" y="206"/>
                  </a:lnTo>
                  <a:lnTo>
                    <a:pt x="750" y="208"/>
                  </a:lnTo>
                  <a:lnTo>
                    <a:pt x="743" y="225"/>
                  </a:lnTo>
                  <a:lnTo>
                    <a:pt x="733" y="234"/>
                  </a:lnTo>
                  <a:lnTo>
                    <a:pt x="726" y="237"/>
                  </a:lnTo>
                  <a:lnTo>
                    <a:pt x="717" y="246"/>
                  </a:lnTo>
                  <a:lnTo>
                    <a:pt x="707" y="251"/>
                  </a:lnTo>
                  <a:lnTo>
                    <a:pt x="695" y="255"/>
                  </a:lnTo>
                  <a:lnTo>
                    <a:pt x="703" y="246"/>
                  </a:lnTo>
                  <a:lnTo>
                    <a:pt x="693" y="241"/>
                  </a:lnTo>
                  <a:lnTo>
                    <a:pt x="695" y="225"/>
                  </a:lnTo>
                  <a:lnTo>
                    <a:pt x="688" y="220"/>
                  </a:lnTo>
                  <a:lnTo>
                    <a:pt x="679" y="222"/>
                  </a:lnTo>
                  <a:lnTo>
                    <a:pt x="672" y="234"/>
                  </a:lnTo>
                  <a:lnTo>
                    <a:pt x="662" y="246"/>
                  </a:lnTo>
                  <a:lnTo>
                    <a:pt x="653" y="251"/>
                  </a:lnTo>
                  <a:lnTo>
                    <a:pt x="646" y="253"/>
                  </a:lnTo>
                  <a:lnTo>
                    <a:pt x="651" y="265"/>
                  </a:lnTo>
                  <a:lnTo>
                    <a:pt x="672" y="270"/>
                  </a:lnTo>
                  <a:lnTo>
                    <a:pt x="679" y="284"/>
                  </a:lnTo>
                  <a:lnTo>
                    <a:pt x="691" y="281"/>
                  </a:lnTo>
                  <a:lnTo>
                    <a:pt x="703" y="272"/>
                  </a:lnTo>
                  <a:lnTo>
                    <a:pt x="722" y="281"/>
                  </a:lnTo>
                  <a:lnTo>
                    <a:pt x="731" y="281"/>
                  </a:lnTo>
                  <a:lnTo>
                    <a:pt x="731" y="291"/>
                  </a:lnTo>
                  <a:lnTo>
                    <a:pt x="722" y="291"/>
                  </a:lnTo>
                  <a:lnTo>
                    <a:pt x="712" y="296"/>
                  </a:lnTo>
                  <a:lnTo>
                    <a:pt x="707" y="305"/>
                  </a:lnTo>
                  <a:lnTo>
                    <a:pt x="705" y="310"/>
                  </a:lnTo>
                  <a:lnTo>
                    <a:pt x="700" y="329"/>
                  </a:lnTo>
                  <a:lnTo>
                    <a:pt x="722" y="341"/>
                  </a:lnTo>
                  <a:lnTo>
                    <a:pt x="733" y="355"/>
                  </a:lnTo>
                  <a:lnTo>
                    <a:pt x="743" y="367"/>
                  </a:lnTo>
                  <a:lnTo>
                    <a:pt x="759" y="383"/>
                  </a:lnTo>
                  <a:lnTo>
                    <a:pt x="736" y="376"/>
                  </a:lnTo>
                  <a:lnTo>
                    <a:pt x="738" y="378"/>
                  </a:lnTo>
                  <a:lnTo>
                    <a:pt x="752" y="388"/>
                  </a:lnTo>
                  <a:lnTo>
                    <a:pt x="766" y="395"/>
                  </a:lnTo>
                  <a:lnTo>
                    <a:pt x="752" y="407"/>
                  </a:lnTo>
                  <a:lnTo>
                    <a:pt x="745" y="409"/>
                  </a:lnTo>
                  <a:lnTo>
                    <a:pt x="755" y="411"/>
                  </a:lnTo>
                  <a:lnTo>
                    <a:pt x="766" y="409"/>
                  </a:lnTo>
                  <a:lnTo>
                    <a:pt x="776" y="414"/>
                  </a:lnTo>
                  <a:lnTo>
                    <a:pt x="769" y="423"/>
                  </a:lnTo>
                  <a:lnTo>
                    <a:pt x="776" y="423"/>
                  </a:lnTo>
                  <a:lnTo>
                    <a:pt x="774" y="426"/>
                  </a:lnTo>
                  <a:lnTo>
                    <a:pt x="769" y="430"/>
                  </a:lnTo>
                  <a:lnTo>
                    <a:pt x="771" y="430"/>
                  </a:lnTo>
                  <a:lnTo>
                    <a:pt x="774" y="435"/>
                  </a:lnTo>
                  <a:lnTo>
                    <a:pt x="769" y="435"/>
                  </a:lnTo>
                  <a:lnTo>
                    <a:pt x="774" y="442"/>
                  </a:lnTo>
                  <a:lnTo>
                    <a:pt x="771" y="442"/>
                  </a:lnTo>
                  <a:lnTo>
                    <a:pt x="762" y="447"/>
                  </a:lnTo>
                  <a:lnTo>
                    <a:pt x="766" y="454"/>
                  </a:lnTo>
                  <a:lnTo>
                    <a:pt x="762" y="461"/>
                  </a:lnTo>
                  <a:lnTo>
                    <a:pt x="757" y="475"/>
                  </a:lnTo>
                  <a:lnTo>
                    <a:pt x="755" y="475"/>
                  </a:lnTo>
                  <a:lnTo>
                    <a:pt x="759" y="480"/>
                  </a:lnTo>
                  <a:lnTo>
                    <a:pt x="752" y="482"/>
                  </a:lnTo>
                  <a:lnTo>
                    <a:pt x="750" y="482"/>
                  </a:lnTo>
                  <a:lnTo>
                    <a:pt x="757" y="485"/>
                  </a:lnTo>
                  <a:lnTo>
                    <a:pt x="757" y="494"/>
                  </a:lnTo>
                  <a:lnTo>
                    <a:pt x="755" y="494"/>
                  </a:lnTo>
                  <a:lnTo>
                    <a:pt x="755" y="497"/>
                  </a:lnTo>
                  <a:lnTo>
                    <a:pt x="750" y="501"/>
                  </a:lnTo>
                  <a:lnTo>
                    <a:pt x="750" y="504"/>
                  </a:lnTo>
                  <a:lnTo>
                    <a:pt x="748" y="508"/>
                  </a:lnTo>
                  <a:lnTo>
                    <a:pt x="740" y="511"/>
                  </a:lnTo>
                  <a:lnTo>
                    <a:pt x="738" y="513"/>
                  </a:lnTo>
                  <a:lnTo>
                    <a:pt x="738" y="518"/>
                  </a:lnTo>
                  <a:lnTo>
                    <a:pt x="733" y="523"/>
                  </a:lnTo>
                  <a:lnTo>
                    <a:pt x="722" y="532"/>
                  </a:lnTo>
                  <a:lnTo>
                    <a:pt x="719" y="539"/>
                  </a:lnTo>
                  <a:lnTo>
                    <a:pt x="710" y="541"/>
                  </a:lnTo>
                  <a:lnTo>
                    <a:pt x="707" y="541"/>
                  </a:lnTo>
                  <a:lnTo>
                    <a:pt x="705" y="541"/>
                  </a:lnTo>
                  <a:lnTo>
                    <a:pt x="698" y="544"/>
                  </a:lnTo>
                  <a:lnTo>
                    <a:pt x="695" y="541"/>
                  </a:lnTo>
                  <a:lnTo>
                    <a:pt x="691" y="546"/>
                  </a:lnTo>
                  <a:lnTo>
                    <a:pt x="691" y="549"/>
                  </a:lnTo>
                  <a:lnTo>
                    <a:pt x="684" y="549"/>
                  </a:lnTo>
                  <a:lnTo>
                    <a:pt x="677" y="537"/>
                  </a:lnTo>
                  <a:lnTo>
                    <a:pt x="674" y="541"/>
                  </a:lnTo>
                  <a:lnTo>
                    <a:pt x="677" y="553"/>
                  </a:lnTo>
                  <a:lnTo>
                    <a:pt x="672" y="549"/>
                  </a:lnTo>
                  <a:lnTo>
                    <a:pt x="674" y="556"/>
                  </a:lnTo>
                  <a:lnTo>
                    <a:pt x="669" y="553"/>
                  </a:lnTo>
                  <a:lnTo>
                    <a:pt x="665" y="560"/>
                  </a:lnTo>
                  <a:lnTo>
                    <a:pt x="660" y="556"/>
                  </a:lnTo>
                  <a:lnTo>
                    <a:pt x="660" y="560"/>
                  </a:lnTo>
                  <a:lnTo>
                    <a:pt x="655" y="560"/>
                  </a:lnTo>
                  <a:lnTo>
                    <a:pt x="643" y="565"/>
                  </a:lnTo>
                  <a:lnTo>
                    <a:pt x="636" y="567"/>
                  </a:lnTo>
                  <a:lnTo>
                    <a:pt x="632" y="567"/>
                  </a:lnTo>
                  <a:lnTo>
                    <a:pt x="632" y="577"/>
                  </a:lnTo>
                  <a:lnTo>
                    <a:pt x="636" y="586"/>
                  </a:lnTo>
                  <a:lnTo>
                    <a:pt x="627" y="584"/>
                  </a:lnTo>
                  <a:lnTo>
                    <a:pt x="625" y="567"/>
                  </a:lnTo>
                  <a:lnTo>
                    <a:pt x="620" y="563"/>
                  </a:lnTo>
                  <a:lnTo>
                    <a:pt x="613" y="565"/>
                  </a:lnTo>
                  <a:lnTo>
                    <a:pt x="608" y="560"/>
                  </a:lnTo>
                  <a:lnTo>
                    <a:pt x="601" y="560"/>
                  </a:lnTo>
                  <a:lnTo>
                    <a:pt x="594" y="565"/>
                  </a:lnTo>
                  <a:lnTo>
                    <a:pt x="580" y="558"/>
                  </a:lnTo>
                  <a:lnTo>
                    <a:pt x="572" y="553"/>
                  </a:lnTo>
                  <a:lnTo>
                    <a:pt x="570" y="541"/>
                  </a:lnTo>
                  <a:lnTo>
                    <a:pt x="551" y="534"/>
                  </a:lnTo>
                  <a:lnTo>
                    <a:pt x="544" y="532"/>
                  </a:lnTo>
                  <a:lnTo>
                    <a:pt x="535" y="544"/>
                  </a:lnTo>
                  <a:lnTo>
                    <a:pt x="530" y="544"/>
                  </a:lnTo>
                  <a:lnTo>
                    <a:pt x="528" y="544"/>
                  </a:lnTo>
                  <a:lnTo>
                    <a:pt x="523" y="544"/>
                  </a:lnTo>
                  <a:lnTo>
                    <a:pt x="518" y="544"/>
                  </a:lnTo>
                  <a:lnTo>
                    <a:pt x="513" y="546"/>
                  </a:lnTo>
                  <a:lnTo>
                    <a:pt x="506" y="544"/>
                  </a:lnTo>
                  <a:lnTo>
                    <a:pt x="502" y="549"/>
                  </a:lnTo>
                  <a:lnTo>
                    <a:pt x="494" y="549"/>
                  </a:lnTo>
                  <a:lnTo>
                    <a:pt x="497" y="570"/>
                  </a:lnTo>
                  <a:lnTo>
                    <a:pt x="492" y="567"/>
                  </a:lnTo>
                  <a:lnTo>
                    <a:pt x="490" y="565"/>
                  </a:lnTo>
                  <a:lnTo>
                    <a:pt x="485" y="560"/>
                  </a:lnTo>
                  <a:lnTo>
                    <a:pt x="473" y="565"/>
                  </a:lnTo>
                  <a:lnTo>
                    <a:pt x="466" y="553"/>
                  </a:lnTo>
                  <a:lnTo>
                    <a:pt x="459" y="551"/>
                  </a:lnTo>
                  <a:lnTo>
                    <a:pt x="459" y="537"/>
                  </a:lnTo>
                  <a:lnTo>
                    <a:pt x="449" y="532"/>
                  </a:lnTo>
                  <a:lnTo>
                    <a:pt x="445" y="520"/>
                  </a:lnTo>
                  <a:lnTo>
                    <a:pt x="445" y="518"/>
                  </a:lnTo>
                  <a:lnTo>
                    <a:pt x="426" y="520"/>
                  </a:lnTo>
                  <a:lnTo>
                    <a:pt x="426" y="513"/>
                  </a:lnTo>
                  <a:lnTo>
                    <a:pt x="426" y="506"/>
                  </a:lnTo>
                  <a:lnTo>
                    <a:pt x="433" y="492"/>
                  </a:lnTo>
                  <a:lnTo>
                    <a:pt x="435" y="485"/>
                  </a:lnTo>
                  <a:lnTo>
                    <a:pt x="433" y="471"/>
                  </a:lnTo>
                  <a:lnTo>
                    <a:pt x="431" y="456"/>
                  </a:lnTo>
                  <a:lnTo>
                    <a:pt x="423" y="452"/>
                  </a:lnTo>
                  <a:lnTo>
                    <a:pt x="409" y="437"/>
                  </a:lnTo>
                  <a:lnTo>
                    <a:pt x="407" y="445"/>
                  </a:lnTo>
                  <a:lnTo>
                    <a:pt x="390" y="437"/>
                  </a:lnTo>
                  <a:lnTo>
                    <a:pt x="390" y="430"/>
                  </a:lnTo>
                  <a:lnTo>
                    <a:pt x="386" y="430"/>
                  </a:lnTo>
                  <a:lnTo>
                    <a:pt x="388" y="426"/>
                  </a:lnTo>
                  <a:lnTo>
                    <a:pt x="379" y="423"/>
                  </a:lnTo>
                  <a:lnTo>
                    <a:pt x="371" y="430"/>
                  </a:lnTo>
                  <a:lnTo>
                    <a:pt x="360" y="426"/>
                  </a:lnTo>
                  <a:close/>
                </a:path>
              </a:pathLst>
            </a:custGeom>
            <a:solidFill>
              <a:srgbClr val="E1E1E1"/>
            </a:solidFill>
            <a:ln w="3175">
              <a:solidFill>
                <a:srgbClr val="000000"/>
              </a:solidFill>
              <a:round/>
              <a:headEnd/>
              <a:tailEnd/>
            </a:ln>
          </p:spPr>
          <p:txBody>
            <a:bodyPr/>
            <a:lstStyle/>
            <a:p>
              <a:endParaRPr lang="en-US"/>
            </a:p>
          </p:txBody>
        </p:sp>
        <p:sp>
          <p:nvSpPr>
            <p:cNvPr id="42262" name="Freeform 5491"/>
            <p:cNvSpPr>
              <a:spLocks/>
            </p:cNvSpPr>
            <p:nvPr/>
          </p:nvSpPr>
          <p:spPr bwMode="auto">
            <a:xfrm>
              <a:off x="4400" y="2205"/>
              <a:ext cx="39" cy="39"/>
            </a:xfrm>
            <a:custGeom>
              <a:avLst/>
              <a:gdLst>
                <a:gd name="T0" fmla="*/ 205 w 35"/>
                <a:gd name="T1" fmla="*/ 0 h 31"/>
                <a:gd name="T2" fmla="*/ 91 w 35"/>
                <a:gd name="T3" fmla="*/ 195 h 31"/>
                <a:gd name="T4" fmla="*/ 0 w 35"/>
                <a:gd name="T5" fmla="*/ 771 h 31"/>
                <a:gd name="T6" fmla="*/ 2 w 35"/>
                <a:gd name="T7" fmla="*/ 1844 h 31"/>
                <a:gd name="T8" fmla="*/ 113 w 35"/>
                <a:gd name="T9" fmla="*/ 2429 h 31"/>
                <a:gd name="T10" fmla="*/ 148 w 35"/>
                <a:gd name="T11" fmla="*/ 2146 h 31"/>
                <a:gd name="T12" fmla="*/ 216 w 35"/>
                <a:gd name="T13" fmla="*/ 1466 h 31"/>
                <a:gd name="T14" fmla="*/ 269 w 35"/>
                <a:gd name="T15" fmla="*/ 565 h 31"/>
                <a:gd name="T16" fmla="*/ 257 w 35"/>
                <a:gd name="T17" fmla="*/ 0 h 31"/>
                <a:gd name="T18" fmla="*/ 205 w 3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31"/>
                <a:gd name="T32" fmla="*/ 35 w 35"/>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31">
                  <a:moveTo>
                    <a:pt x="26" y="0"/>
                  </a:moveTo>
                  <a:lnTo>
                    <a:pt x="12" y="2"/>
                  </a:lnTo>
                  <a:lnTo>
                    <a:pt x="0" y="10"/>
                  </a:lnTo>
                  <a:lnTo>
                    <a:pt x="2" y="24"/>
                  </a:lnTo>
                  <a:lnTo>
                    <a:pt x="14" y="31"/>
                  </a:lnTo>
                  <a:lnTo>
                    <a:pt x="19" y="28"/>
                  </a:lnTo>
                  <a:lnTo>
                    <a:pt x="28" y="19"/>
                  </a:lnTo>
                  <a:lnTo>
                    <a:pt x="35" y="7"/>
                  </a:lnTo>
                  <a:lnTo>
                    <a:pt x="33" y="0"/>
                  </a:lnTo>
                  <a:lnTo>
                    <a:pt x="26" y="0"/>
                  </a:lnTo>
                  <a:close/>
                </a:path>
              </a:pathLst>
            </a:custGeom>
            <a:solidFill>
              <a:srgbClr val="E1E1E1"/>
            </a:solidFill>
            <a:ln w="3175">
              <a:solidFill>
                <a:srgbClr val="000000"/>
              </a:solidFill>
              <a:round/>
              <a:headEnd/>
              <a:tailEnd/>
            </a:ln>
          </p:spPr>
          <p:txBody>
            <a:bodyPr/>
            <a:lstStyle/>
            <a:p>
              <a:endParaRPr lang="en-US"/>
            </a:p>
          </p:txBody>
        </p:sp>
        <p:sp>
          <p:nvSpPr>
            <p:cNvPr id="42263" name="Freeform 5492"/>
            <p:cNvSpPr>
              <a:spLocks/>
            </p:cNvSpPr>
            <p:nvPr/>
          </p:nvSpPr>
          <p:spPr bwMode="auto">
            <a:xfrm>
              <a:off x="4698" y="1735"/>
              <a:ext cx="148" cy="175"/>
            </a:xfrm>
            <a:custGeom>
              <a:avLst/>
              <a:gdLst>
                <a:gd name="T0" fmla="*/ 1085 w 132"/>
                <a:gd name="T1" fmla="*/ 6471 h 141"/>
                <a:gd name="T2" fmla="*/ 1066 w 132"/>
                <a:gd name="T3" fmla="*/ 6063 h 141"/>
                <a:gd name="T4" fmla="*/ 1066 w 132"/>
                <a:gd name="T5" fmla="*/ 6547 h 141"/>
                <a:gd name="T6" fmla="*/ 1012 w 132"/>
                <a:gd name="T7" fmla="*/ 6866 h 141"/>
                <a:gd name="T8" fmla="*/ 1012 w 132"/>
                <a:gd name="T9" fmla="*/ 7097 h 141"/>
                <a:gd name="T10" fmla="*/ 964 w 132"/>
                <a:gd name="T11" fmla="*/ 6718 h 141"/>
                <a:gd name="T12" fmla="*/ 925 w 132"/>
                <a:gd name="T13" fmla="*/ 7278 h 141"/>
                <a:gd name="T14" fmla="*/ 787 w 132"/>
                <a:gd name="T15" fmla="*/ 7278 h 141"/>
                <a:gd name="T16" fmla="*/ 729 w 132"/>
                <a:gd name="T17" fmla="*/ 7097 h 141"/>
                <a:gd name="T18" fmla="*/ 687 w 132"/>
                <a:gd name="T19" fmla="*/ 6866 h 141"/>
                <a:gd name="T20" fmla="*/ 729 w 132"/>
                <a:gd name="T21" fmla="*/ 7278 h 141"/>
                <a:gd name="T22" fmla="*/ 747 w 132"/>
                <a:gd name="T23" fmla="*/ 7525 h 141"/>
                <a:gd name="T24" fmla="*/ 687 w 132"/>
                <a:gd name="T25" fmla="*/ 8031 h 141"/>
                <a:gd name="T26" fmla="*/ 666 w 132"/>
                <a:gd name="T27" fmla="*/ 8529 h 141"/>
                <a:gd name="T28" fmla="*/ 571 w 132"/>
                <a:gd name="T29" fmla="*/ 7851 h 141"/>
                <a:gd name="T30" fmla="*/ 530 w 132"/>
                <a:gd name="T31" fmla="*/ 7097 h 141"/>
                <a:gd name="T32" fmla="*/ 376 w 132"/>
                <a:gd name="T33" fmla="*/ 7278 h 141"/>
                <a:gd name="T34" fmla="*/ 189 w 132"/>
                <a:gd name="T35" fmla="*/ 7525 h 141"/>
                <a:gd name="T36" fmla="*/ 151 w 132"/>
                <a:gd name="T37" fmla="*/ 8031 h 141"/>
                <a:gd name="T38" fmla="*/ 0 w 132"/>
                <a:gd name="T39" fmla="*/ 7851 h 141"/>
                <a:gd name="T40" fmla="*/ 2 w 132"/>
                <a:gd name="T41" fmla="*/ 7352 h 141"/>
                <a:gd name="T42" fmla="*/ 107 w 132"/>
                <a:gd name="T43" fmla="*/ 6866 h 141"/>
                <a:gd name="T44" fmla="*/ 189 w 132"/>
                <a:gd name="T45" fmla="*/ 6325 h 141"/>
                <a:gd name="T46" fmla="*/ 309 w 132"/>
                <a:gd name="T47" fmla="*/ 6063 h 141"/>
                <a:gd name="T48" fmla="*/ 456 w 132"/>
                <a:gd name="T49" fmla="*/ 6063 h 141"/>
                <a:gd name="T50" fmla="*/ 473 w 132"/>
                <a:gd name="T51" fmla="*/ 6325 h 141"/>
                <a:gd name="T52" fmla="*/ 571 w 132"/>
                <a:gd name="T53" fmla="*/ 6034 h 141"/>
                <a:gd name="T54" fmla="*/ 530 w 132"/>
                <a:gd name="T55" fmla="*/ 5385 h 141"/>
                <a:gd name="T56" fmla="*/ 517 w 132"/>
                <a:gd name="T57" fmla="*/ 4534 h 141"/>
                <a:gd name="T58" fmla="*/ 580 w 132"/>
                <a:gd name="T59" fmla="*/ 4250 h 141"/>
                <a:gd name="T60" fmla="*/ 580 w 132"/>
                <a:gd name="T61" fmla="*/ 4534 h 141"/>
                <a:gd name="T62" fmla="*/ 626 w 132"/>
                <a:gd name="T63" fmla="*/ 5004 h 141"/>
                <a:gd name="T64" fmla="*/ 687 w 132"/>
                <a:gd name="T65" fmla="*/ 4457 h 141"/>
                <a:gd name="T66" fmla="*/ 747 w 132"/>
                <a:gd name="T67" fmla="*/ 4032 h 141"/>
                <a:gd name="T68" fmla="*/ 777 w 132"/>
                <a:gd name="T69" fmla="*/ 3273 h 141"/>
                <a:gd name="T70" fmla="*/ 777 w 132"/>
                <a:gd name="T71" fmla="*/ 2452 h 141"/>
                <a:gd name="T72" fmla="*/ 702 w 132"/>
                <a:gd name="T73" fmla="*/ 1592 h 141"/>
                <a:gd name="T74" fmla="*/ 666 w 132"/>
                <a:gd name="T75" fmla="*/ 671 h 141"/>
                <a:gd name="T76" fmla="*/ 666 w 132"/>
                <a:gd name="T77" fmla="*/ 2 h 141"/>
                <a:gd name="T78" fmla="*/ 729 w 132"/>
                <a:gd name="T79" fmla="*/ 436 h 141"/>
                <a:gd name="T80" fmla="*/ 777 w 132"/>
                <a:gd name="T81" fmla="*/ 228 h 141"/>
                <a:gd name="T82" fmla="*/ 747 w 132"/>
                <a:gd name="T83" fmla="*/ 2 h 141"/>
                <a:gd name="T84" fmla="*/ 687 w 132"/>
                <a:gd name="T85" fmla="*/ 2 h 141"/>
                <a:gd name="T86" fmla="*/ 702 w 132"/>
                <a:gd name="T87" fmla="*/ 0 h 141"/>
                <a:gd name="T88" fmla="*/ 777 w 132"/>
                <a:gd name="T89" fmla="*/ 0 h 141"/>
                <a:gd name="T90" fmla="*/ 903 w 132"/>
                <a:gd name="T91" fmla="*/ 957 h 141"/>
                <a:gd name="T92" fmla="*/ 1018 w 132"/>
                <a:gd name="T93" fmla="*/ 1991 h 141"/>
                <a:gd name="T94" fmla="*/ 1035 w 132"/>
                <a:gd name="T95" fmla="*/ 3273 h 141"/>
                <a:gd name="T96" fmla="*/ 1012 w 132"/>
                <a:gd name="T97" fmla="*/ 3591 h 141"/>
                <a:gd name="T98" fmla="*/ 1085 w 132"/>
                <a:gd name="T99" fmla="*/ 5004 h 141"/>
                <a:gd name="T100" fmla="*/ 1160 w 132"/>
                <a:gd name="T101" fmla="*/ 6034 h 141"/>
                <a:gd name="T102" fmla="*/ 1098 w 132"/>
                <a:gd name="T103" fmla="*/ 6866 h 141"/>
                <a:gd name="T104" fmla="*/ 1085 w 132"/>
                <a:gd name="T105" fmla="*/ 6471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
                <a:gd name="T160" fmla="*/ 0 h 141"/>
                <a:gd name="T161" fmla="*/ 132 w 132"/>
                <a:gd name="T162" fmla="*/ 141 h 1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 h="141">
                  <a:moveTo>
                    <a:pt x="123" y="106"/>
                  </a:moveTo>
                  <a:lnTo>
                    <a:pt x="121" y="101"/>
                  </a:lnTo>
                  <a:lnTo>
                    <a:pt x="121" y="108"/>
                  </a:lnTo>
                  <a:lnTo>
                    <a:pt x="114" y="113"/>
                  </a:lnTo>
                  <a:lnTo>
                    <a:pt x="114" y="118"/>
                  </a:lnTo>
                  <a:lnTo>
                    <a:pt x="109" y="111"/>
                  </a:lnTo>
                  <a:lnTo>
                    <a:pt x="106" y="120"/>
                  </a:lnTo>
                  <a:lnTo>
                    <a:pt x="90" y="120"/>
                  </a:lnTo>
                  <a:lnTo>
                    <a:pt x="83" y="118"/>
                  </a:lnTo>
                  <a:lnTo>
                    <a:pt x="78" y="113"/>
                  </a:lnTo>
                  <a:lnTo>
                    <a:pt x="83" y="120"/>
                  </a:lnTo>
                  <a:lnTo>
                    <a:pt x="85" y="125"/>
                  </a:lnTo>
                  <a:lnTo>
                    <a:pt x="78" y="132"/>
                  </a:lnTo>
                  <a:lnTo>
                    <a:pt x="76" y="141"/>
                  </a:lnTo>
                  <a:lnTo>
                    <a:pt x="64" y="130"/>
                  </a:lnTo>
                  <a:lnTo>
                    <a:pt x="61" y="118"/>
                  </a:lnTo>
                  <a:lnTo>
                    <a:pt x="43" y="120"/>
                  </a:lnTo>
                  <a:lnTo>
                    <a:pt x="21" y="125"/>
                  </a:lnTo>
                  <a:lnTo>
                    <a:pt x="17" y="132"/>
                  </a:lnTo>
                  <a:lnTo>
                    <a:pt x="0" y="130"/>
                  </a:lnTo>
                  <a:lnTo>
                    <a:pt x="2" y="122"/>
                  </a:lnTo>
                  <a:lnTo>
                    <a:pt x="12" y="113"/>
                  </a:lnTo>
                  <a:lnTo>
                    <a:pt x="21" y="104"/>
                  </a:lnTo>
                  <a:lnTo>
                    <a:pt x="35" y="101"/>
                  </a:lnTo>
                  <a:lnTo>
                    <a:pt x="52" y="101"/>
                  </a:lnTo>
                  <a:lnTo>
                    <a:pt x="54" y="104"/>
                  </a:lnTo>
                  <a:lnTo>
                    <a:pt x="64" y="99"/>
                  </a:lnTo>
                  <a:lnTo>
                    <a:pt x="61" y="89"/>
                  </a:lnTo>
                  <a:lnTo>
                    <a:pt x="59" y="75"/>
                  </a:lnTo>
                  <a:lnTo>
                    <a:pt x="66" y="70"/>
                  </a:lnTo>
                  <a:lnTo>
                    <a:pt x="66" y="75"/>
                  </a:lnTo>
                  <a:lnTo>
                    <a:pt x="71" y="82"/>
                  </a:lnTo>
                  <a:lnTo>
                    <a:pt x="78" y="73"/>
                  </a:lnTo>
                  <a:lnTo>
                    <a:pt x="85" y="66"/>
                  </a:lnTo>
                  <a:lnTo>
                    <a:pt x="88" y="54"/>
                  </a:lnTo>
                  <a:lnTo>
                    <a:pt x="88" y="40"/>
                  </a:lnTo>
                  <a:lnTo>
                    <a:pt x="80" y="26"/>
                  </a:lnTo>
                  <a:lnTo>
                    <a:pt x="76" y="11"/>
                  </a:lnTo>
                  <a:lnTo>
                    <a:pt x="76" y="2"/>
                  </a:lnTo>
                  <a:lnTo>
                    <a:pt x="83" y="7"/>
                  </a:lnTo>
                  <a:lnTo>
                    <a:pt x="88" y="4"/>
                  </a:lnTo>
                  <a:lnTo>
                    <a:pt x="85" y="2"/>
                  </a:lnTo>
                  <a:lnTo>
                    <a:pt x="78" y="2"/>
                  </a:lnTo>
                  <a:lnTo>
                    <a:pt x="80" y="0"/>
                  </a:lnTo>
                  <a:lnTo>
                    <a:pt x="88" y="0"/>
                  </a:lnTo>
                  <a:lnTo>
                    <a:pt x="102" y="16"/>
                  </a:lnTo>
                  <a:lnTo>
                    <a:pt x="116" y="33"/>
                  </a:lnTo>
                  <a:lnTo>
                    <a:pt x="118" y="54"/>
                  </a:lnTo>
                  <a:lnTo>
                    <a:pt x="114" y="59"/>
                  </a:lnTo>
                  <a:lnTo>
                    <a:pt x="123" y="82"/>
                  </a:lnTo>
                  <a:lnTo>
                    <a:pt x="132" y="99"/>
                  </a:lnTo>
                  <a:lnTo>
                    <a:pt x="125" y="113"/>
                  </a:lnTo>
                  <a:lnTo>
                    <a:pt x="123" y="106"/>
                  </a:lnTo>
                  <a:close/>
                </a:path>
              </a:pathLst>
            </a:custGeom>
            <a:solidFill>
              <a:srgbClr val="0033CC"/>
            </a:solidFill>
            <a:ln w="3175">
              <a:solidFill>
                <a:srgbClr val="000000"/>
              </a:solidFill>
              <a:round/>
              <a:headEnd/>
              <a:tailEnd/>
            </a:ln>
          </p:spPr>
          <p:txBody>
            <a:bodyPr/>
            <a:lstStyle/>
            <a:p>
              <a:endParaRPr lang="en-US"/>
            </a:p>
          </p:txBody>
        </p:sp>
        <p:sp>
          <p:nvSpPr>
            <p:cNvPr id="42264" name="Freeform 5493"/>
            <p:cNvSpPr>
              <a:spLocks/>
            </p:cNvSpPr>
            <p:nvPr/>
          </p:nvSpPr>
          <p:spPr bwMode="auto">
            <a:xfrm>
              <a:off x="4751" y="1644"/>
              <a:ext cx="85" cy="91"/>
            </a:xfrm>
            <a:custGeom>
              <a:avLst/>
              <a:gdLst>
                <a:gd name="T0" fmla="*/ 497 w 76"/>
                <a:gd name="T1" fmla="*/ 1476 h 74"/>
                <a:gd name="T2" fmla="*/ 369 w 76"/>
                <a:gd name="T3" fmla="*/ 1335 h 74"/>
                <a:gd name="T4" fmla="*/ 205 w 76"/>
                <a:gd name="T5" fmla="*/ 718 h 74"/>
                <a:gd name="T6" fmla="*/ 0 w 76"/>
                <a:gd name="T7" fmla="*/ 0 h 74"/>
                <a:gd name="T8" fmla="*/ 3 w 76"/>
                <a:gd name="T9" fmla="*/ 480 h 74"/>
                <a:gd name="T10" fmla="*/ 78 w 76"/>
                <a:gd name="T11" fmla="*/ 1335 h 74"/>
                <a:gd name="T12" fmla="*/ 135 w 76"/>
                <a:gd name="T13" fmla="*/ 2033 h 74"/>
                <a:gd name="T14" fmla="*/ 56 w 76"/>
                <a:gd name="T15" fmla="*/ 2033 h 74"/>
                <a:gd name="T16" fmla="*/ 45 w 76"/>
                <a:gd name="T17" fmla="*/ 2033 h 74"/>
                <a:gd name="T18" fmla="*/ 45 w 76"/>
                <a:gd name="T19" fmla="*/ 2510 h 74"/>
                <a:gd name="T20" fmla="*/ 56 w 76"/>
                <a:gd name="T21" fmla="*/ 3053 h 74"/>
                <a:gd name="T22" fmla="*/ 151 w 76"/>
                <a:gd name="T23" fmla="*/ 3780 h 74"/>
                <a:gd name="T24" fmla="*/ 205 w 76"/>
                <a:gd name="T25" fmla="*/ 3550 h 74"/>
                <a:gd name="T26" fmla="*/ 263 w 76"/>
                <a:gd name="T27" fmla="*/ 3550 h 74"/>
                <a:gd name="T28" fmla="*/ 97 w 76"/>
                <a:gd name="T29" fmla="*/ 2890 h 74"/>
                <a:gd name="T30" fmla="*/ 151 w 76"/>
                <a:gd name="T31" fmla="*/ 2826 h 74"/>
                <a:gd name="T32" fmla="*/ 211 w 76"/>
                <a:gd name="T33" fmla="*/ 2645 h 74"/>
                <a:gd name="T34" fmla="*/ 461 w 76"/>
                <a:gd name="T35" fmla="*/ 3126 h 74"/>
                <a:gd name="T36" fmla="*/ 492 w 76"/>
                <a:gd name="T37" fmla="*/ 2890 h 74"/>
                <a:gd name="T38" fmla="*/ 550 w 76"/>
                <a:gd name="T39" fmla="*/ 2298 h 74"/>
                <a:gd name="T40" fmla="*/ 642 w 76"/>
                <a:gd name="T41" fmla="*/ 2033 h 74"/>
                <a:gd name="T42" fmla="*/ 577 w 76"/>
                <a:gd name="T43" fmla="*/ 1660 h 74"/>
                <a:gd name="T44" fmla="*/ 550 w 76"/>
                <a:gd name="T45" fmla="*/ 1098 h 74"/>
                <a:gd name="T46" fmla="*/ 497 w 76"/>
                <a:gd name="T47" fmla="*/ 1476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6"/>
                <a:gd name="T73" fmla="*/ 0 h 74"/>
                <a:gd name="T74" fmla="*/ 76 w 76"/>
                <a:gd name="T75" fmla="*/ 74 h 7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6" h="74">
                  <a:moveTo>
                    <a:pt x="59" y="29"/>
                  </a:moveTo>
                  <a:lnTo>
                    <a:pt x="45" y="26"/>
                  </a:lnTo>
                  <a:lnTo>
                    <a:pt x="24" y="14"/>
                  </a:lnTo>
                  <a:lnTo>
                    <a:pt x="0" y="0"/>
                  </a:lnTo>
                  <a:lnTo>
                    <a:pt x="3" y="10"/>
                  </a:lnTo>
                  <a:lnTo>
                    <a:pt x="10" y="26"/>
                  </a:lnTo>
                  <a:lnTo>
                    <a:pt x="17" y="40"/>
                  </a:lnTo>
                  <a:lnTo>
                    <a:pt x="7" y="40"/>
                  </a:lnTo>
                  <a:lnTo>
                    <a:pt x="5" y="40"/>
                  </a:lnTo>
                  <a:lnTo>
                    <a:pt x="5" y="50"/>
                  </a:lnTo>
                  <a:lnTo>
                    <a:pt x="7" y="59"/>
                  </a:lnTo>
                  <a:lnTo>
                    <a:pt x="19" y="74"/>
                  </a:lnTo>
                  <a:lnTo>
                    <a:pt x="24" y="69"/>
                  </a:lnTo>
                  <a:lnTo>
                    <a:pt x="31" y="69"/>
                  </a:lnTo>
                  <a:lnTo>
                    <a:pt x="12" y="57"/>
                  </a:lnTo>
                  <a:lnTo>
                    <a:pt x="19" y="55"/>
                  </a:lnTo>
                  <a:lnTo>
                    <a:pt x="26" y="52"/>
                  </a:lnTo>
                  <a:lnTo>
                    <a:pt x="55" y="62"/>
                  </a:lnTo>
                  <a:lnTo>
                    <a:pt x="57" y="57"/>
                  </a:lnTo>
                  <a:lnTo>
                    <a:pt x="64" y="45"/>
                  </a:lnTo>
                  <a:lnTo>
                    <a:pt x="76" y="40"/>
                  </a:lnTo>
                  <a:lnTo>
                    <a:pt x="69" y="33"/>
                  </a:lnTo>
                  <a:lnTo>
                    <a:pt x="64" y="22"/>
                  </a:lnTo>
                  <a:lnTo>
                    <a:pt x="59" y="29"/>
                  </a:lnTo>
                  <a:close/>
                </a:path>
              </a:pathLst>
            </a:custGeom>
            <a:solidFill>
              <a:srgbClr val="0033CC"/>
            </a:solidFill>
            <a:ln w="3175">
              <a:solidFill>
                <a:srgbClr val="000000"/>
              </a:solidFill>
              <a:round/>
              <a:headEnd/>
              <a:tailEnd/>
            </a:ln>
          </p:spPr>
          <p:txBody>
            <a:bodyPr/>
            <a:lstStyle/>
            <a:p>
              <a:endParaRPr lang="en-US"/>
            </a:p>
          </p:txBody>
        </p:sp>
        <p:sp>
          <p:nvSpPr>
            <p:cNvPr id="42265" name="Freeform 5494"/>
            <p:cNvSpPr>
              <a:spLocks/>
            </p:cNvSpPr>
            <p:nvPr/>
          </p:nvSpPr>
          <p:spPr bwMode="auto">
            <a:xfrm>
              <a:off x="4684" y="1898"/>
              <a:ext cx="43" cy="62"/>
            </a:xfrm>
            <a:custGeom>
              <a:avLst/>
              <a:gdLst>
                <a:gd name="T0" fmla="*/ 158 w 40"/>
                <a:gd name="T1" fmla="*/ 944 h 50"/>
                <a:gd name="T2" fmla="*/ 149 w 40"/>
                <a:gd name="T3" fmla="*/ 1800 h 50"/>
                <a:gd name="T4" fmla="*/ 149 w 40"/>
                <a:gd name="T5" fmla="*/ 2709 h 50"/>
                <a:gd name="T6" fmla="*/ 129 w 40"/>
                <a:gd name="T7" fmla="*/ 2966 h 50"/>
                <a:gd name="T8" fmla="*/ 102 w 40"/>
                <a:gd name="T9" fmla="*/ 2392 h 50"/>
                <a:gd name="T10" fmla="*/ 110 w 40"/>
                <a:gd name="T11" fmla="*/ 2768 h 50"/>
                <a:gd name="T12" fmla="*/ 90 w 40"/>
                <a:gd name="T13" fmla="*/ 2709 h 50"/>
                <a:gd name="T14" fmla="*/ 76 w 40"/>
                <a:gd name="T15" fmla="*/ 1800 h 50"/>
                <a:gd name="T16" fmla="*/ 76 w 40"/>
                <a:gd name="T17" fmla="*/ 1440 h 50"/>
                <a:gd name="T18" fmla="*/ 37 w 40"/>
                <a:gd name="T19" fmla="*/ 816 h 50"/>
                <a:gd name="T20" fmla="*/ 53 w 40"/>
                <a:gd name="T21" fmla="*/ 1440 h 50"/>
                <a:gd name="T22" fmla="*/ 37 w 40"/>
                <a:gd name="T23" fmla="*/ 1440 h 50"/>
                <a:gd name="T24" fmla="*/ 5 w 40"/>
                <a:gd name="T25" fmla="*/ 944 h 50"/>
                <a:gd name="T26" fmla="*/ 32 w 40"/>
                <a:gd name="T27" fmla="*/ 944 h 50"/>
                <a:gd name="T28" fmla="*/ 0 w 40"/>
                <a:gd name="T29" fmla="*/ 531 h 50"/>
                <a:gd name="T30" fmla="*/ 61 w 40"/>
                <a:gd name="T31" fmla="*/ 0 h 50"/>
                <a:gd name="T32" fmla="*/ 102 w 40"/>
                <a:gd name="T33" fmla="*/ 278 h 50"/>
                <a:gd name="T34" fmla="*/ 120 w 40"/>
                <a:gd name="T35" fmla="*/ 531 h 50"/>
                <a:gd name="T36" fmla="*/ 120 w 40"/>
                <a:gd name="T37" fmla="*/ 755 h 50"/>
                <a:gd name="T38" fmla="*/ 158 w 40"/>
                <a:gd name="T39" fmla="*/ 944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50"/>
                <a:gd name="T62" fmla="*/ 40 w 40"/>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50">
                  <a:moveTo>
                    <a:pt x="40" y="16"/>
                  </a:moveTo>
                  <a:lnTo>
                    <a:pt x="38" y="31"/>
                  </a:lnTo>
                  <a:lnTo>
                    <a:pt x="38" y="45"/>
                  </a:lnTo>
                  <a:lnTo>
                    <a:pt x="33" y="50"/>
                  </a:lnTo>
                  <a:lnTo>
                    <a:pt x="26" y="40"/>
                  </a:lnTo>
                  <a:lnTo>
                    <a:pt x="28" y="47"/>
                  </a:lnTo>
                  <a:lnTo>
                    <a:pt x="23" y="45"/>
                  </a:lnTo>
                  <a:lnTo>
                    <a:pt x="19" y="31"/>
                  </a:lnTo>
                  <a:lnTo>
                    <a:pt x="19" y="24"/>
                  </a:lnTo>
                  <a:lnTo>
                    <a:pt x="9" y="14"/>
                  </a:lnTo>
                  <a:lnTo>
                    <a:pt x="14" y="24"/>
                  </a:lnTo>
                  <a:lnTo>
                    <a:pt x="9" y="24"/>
                  </a:lnTo>
                  <a:lnTo>
                    <a:pt x="5" y="16"/>
                  </a:lnTo>
                  <a:lnTo>
                    <a:pt x="7" y="16"/>
                  </a:lnTo>
                  <a:lnTo>
                    <a:pt x="0" y="9"/>
                  </a:lnTo>
                  <a:lnTo>
                    <a:pt x="16" y="0"/>
                  </a:lnTo>
                  <a:lnTo>
                    <a:pt x="26" y="5"/>
                  </a:lnTo>
                  <a:lnTo>
                    <a:pt x="31" y="9"/>
                  </a:lnTo>
                  <a:lnTo>
                    <a:pt x="31" y="12"/>
                  </a:lnTo>
                  <a:lnTo>
                    <a:pt x="40" y="16"/>
                  </a:lnTo>
                  <a:close/>
                </a:path>
              </a:pathLst>
            </a:custGeom>
            <a:solidFill>
              <a:srgbClr val="0033CC"/>
            </a:solidFill>
            <a:ln w="3175">
              <a:solidFill>
                <a:srgbClr val="000000"/>
              </a:solidFill>
              <a:round/>
              <a:headEnd/>
              <a:tailEnd/>
            </a:ln>
          </p:spPr>
          <p:txBody>
            <a:bodyPr/>
            <a:lstStyle/>
            <a:p>
              <a:endParaRPr lang="en-US"/>
            </a:p>
          </p:txBody>
        </p:sp>
        <p:sp>
          <p:nvSpPr>
            <p:cNvPr id="42266" name="Freeform 5495"/>
            <p:cNvSpPr>
              <a:spLocks/>
            </p:cNvSpPr>
            <p:nvPr/>
          </p:nvSpPr>
          <p:spPr bwMode="auto">
            <a:xfrm>
              <a:off x="4725" y="1890"/>
              <a:ext cx="39" cy="35"/>
            </a:xfrm>
            <a:custGeom>
              <a:avLst/>
              <a:gdLst>
                <a:gd name="T0" fmla="*/ 216 w 35"/>
                <a:gd name="T1" fmla="*/ 1111 h 28"/>
                <a:gd name="T2" fmla="*/ 126 w 35"/>
                <a:gd name="T3" fmla="*/ 1111 h 28"/>
                <a:gd name="T4" fmla="*/ 113 w 35"/>
                <a:gd name="T5" fmla="*/ 1969 h 28"/>
                <a:gd name="T6" fmla="*/ 4 w 35"/>
                <a:gd name="T7" fmla="*/ 1376 h 28"/>
                <a:gd name="T8" fmla="*/ 0 w 35"/>
                <a:gd name="T9" fmla="*/ 1111 h 28"/>
                <a:gd name="T10" fmla="*/ 0 w 35"/>
                <a:gd name="T11" fmla="*/ 1111 h 28"/>
                <a:gd name="T12" fmla="*/ 53 w 35"/>
                <a:gd name="T13" fmla="*/ 364 h 28"/>
                <a:gd name="T14" fmla="*/ 126 w 35"/>
                <a:gd name="T15" fmla="*/ 364 h 28"/>
                <a:gd name="T16" fmla="*/ 184 w 35"/>
                <a:gd name="T17" fmla="*/ 0 h 28"/>
                <a:gd name="T18" fmla="*/ 231 w 35"/>
                <a:gd name="T19" fmla="*/ 364 h 28"/>
                <a:gd name="T20" fmla="*/ 269 w 35"/>
                <a:gd name="T21" fmla="*/ 661 h 28"/>
                <a:gd name="T22" fmla="*/ 216 w 35"/>
                <a:gd name="T23" fmla="*/ 1111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28"/>
                <a:gd name="T38" fmla="*/ 35 w 35"/>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28">
                  <a:moveTo>
                    <a:pt x="28" y="16"/>
                  </a:moveTo>
                  <a:lnTo>
                    <a:pt x="16" y="16"/>
                  </a:lnTo>
                  <a:lnTo>
                    <a:pt x="14" y="28"/>
                  </a:lnTo>
                  <a:lnTo>
                    <a:pt x="4" y="19"/>
                  </a:lnTo>
                  <a:lnTo>
                    <a:pt x="0" y="16"/>
                  </a:lnTo>
                  <a:lnTo>
                    <a:pt x="7" y="5"/>
                  </a:lnTo>
                  <a:lnTo>
                    <a:pt x="16" y="5"/>
                  </a:lnTo>
                  <a:lnTo>
                    <a:pt x="23" y="0"/>
                  </a:lnTo>
                  <a:lnTo>
                    <a:pt x="30" y="5"/>
                  </a:lnTo>
                  <a:lnTo>
                    <a:pt x="35" y="9"/>
                  </a:lnTo>
                  <a:lnTo>
                    <a:pt x="28" y="16"/>
                  </a:lnTo>
                  <a:close/>
                </a:path>
              </a:pathLst>
            </a:custGeom>
            <a:solidFill>
              <a:srgbClr val="0033CC"/>
            </a:solidFill>
            <a:ln w="3175">
              <a:solidFill>
                <a:srgbClr val="000000"/>
              </a:solidFill>
              <a:round/>
              <a:headEnd/>
              <a:tailEnd/>
            </a:ln>
          </p:spPr>
          <p:txBody>
            <a:bodyPr/>
            <a:lstStyle/>
            <a:p>
              <a:endParaRPr lang="en-US"/>
            </a:p>
          </p:txBody>
        </p:sp>
        <p:sp>
          <p:nvSpPr>
            <p:cNvPr id="42267" name="Freeform 5496"/>
            <p:cNvSpPr>
              <a:spLocks/>
            </p:cNvSpPr>
            <p:nvPr/>
          </p:nvSpPr>
          <p:spPr bwMode="auto">
            <a:xfrm>
              <a:off x="4698" y="2057"/>
              <a:ext cx="8" cy="14"/>
            </a:xfrm>
            <a:custGeom>
              <a:avLst/>
              <a:gdLst>
                <a:gd name="T0" fmla="*/ 0 w 7"/>
                <a:gd name="T1" fmla="*/ 1087 h 11"/>
                <a:gd name="T2" fmla="*/ 83 w 7"/>
                <a:gd name="T3" fmla="*/ 0 h 11"/>
                <a:gd name="T4" fmla="*/ 64 w 7"/>
                <a:gd name="T5" fmla="*/ 0 h 11"/>
                <a:gd name="T6" fmla="*/ 0 w 7"/>
                <a:gd name="T7" fmla="*/ 1087 h 11"/>
                <a:gd name="T8" fmla="*/ 0 60000 65536"/>
                <a:gd name="T9" fmla="*/ 0 60000 65536"/>
                <a:gd name="T10" fmla="*/ 0 60000 65536"/>
                <a:gd name="T11" fmla="*/ 0 60000 65536"/>
                <a:gd name="T12" fmla="*/ 0 w 7"/>
                <a:gd name="T13" fmla="*/ 0 h 11"/>
                <a:gd name="T14" fmla="*/ 7 w 7"/>
                <a:gd name="T15" fmla="*/ 11 h 11"/>
              </a:gdLst>
              <a:ahLst/>
              <a:cxnLst>
                <a:cxn ang="T8">
                  <a:pos x="T0" y="T1"/>
                </a:cxn>
                <a:cxn ang="T9">
                  <a:pos x="T2" y="T3"/>
                </a:cxn>
                <a:cxn ang="T10">
                  <a:pos x="T4" y="T5"/>
                </a:cxn>
                <a:cxn ang="T11">
                  <a:pos x="T6" y="T7"/>
                </a:cxn>
              </a:cxnLst>
              <a:rect l="T12" t="T13" r="T14" b="T15"/>
              <a:pathLst>
                <a:path w="7" h="11">
                  <a:moveTo>
                    <a:pt x="0" y="11"/>
                  </a:moveTo>
                  <a:lnTo>
                    <a:pt x="7" y="0"/>
                  </a:lnTo>
                  <a:lnTo>
                    <a:pt x="5" y="0"/>
                  </a:lnTo>
                  <a:lnTo>
                    <a:pt x="0" y="11"/>
                  </a:lnTo>
                  <a:close/>
                </a:path>
              </a:pathLst>
            </a:custGeom>
            <a:solidFill>
              <a:srgbClr val="E1E1E1"/>
            </a:solidFill>
            <a:ln w="3175">
              <a:solidFill>
                <a:srgbClr val="000000"/>
              </a:solidFill>
              <a:round/>
              <a:headEnd/>
              <a:tailEnd/>
            </a:ln>
          </p:spPr>
          <p:txBody>
            <a:bodyPr/>
            <a:lstStyle/>
            <a:p>
              <a:endParaRPr lang="en-US"/>
            </a:p>
          </p:txBody>
        </p:sp>
        <p:sp>
          <p:nvSpPr>
            <p:cNvPr id="42268" name="Freeform 5498"/>
            <p:cNvSpPr>
              <a:spLocks/>
            </p:cNvSpPr>
            <p:nvPr/>
          </p:nvSpPr>
          <p:spPr bwMode="auto">
            <a:xfrm>
              <a:off x="4697" y="1930"/>
              <a:ext cx="1" cy="3"/>
            </a:xfrm>
            <a:custGeom>
              <a:avLst/>
              <a:gdLst>
                <a:gd name="T0" fmla="*/ 1 w 2"/>
                <a:gd name="T1" fmla="*/ 0 h 2"/>
                <a:gd name="T2" fmla="*/ 1 w 2"/>
                <a:gd name="T3" fmla="*/ 5394 h 2"/>
                <a:gd name="T4" fmla="*/ 0 w 2"/>
                <a:gd name="T5" fmla="*/ 5394 h 2"/>
                <a:gd name="T6" fmla="*/ 1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2" y="2"/>
                  </a:lnTo>
                  <a:lnTo>
                    <a:pt x="0" y="2"/>
                  </a:lnTo>
                  <a:lnTo>
                    <a:pt x="2" y="0"/>
                  </a:lnTo>
                  <a:close/>
                </a:path>
              </a:pathLst>
            </a:custGeom>
            <a:solidFill>
              <a:srgbClr val="0033CC"/>
            </a:solidFill>
            <a:ln w="3175">
              <a:solidFill>
                <a:srgbClr val="000000"/>
              </a:solidFill>
              <a:round/>
              <a:headEnd/>
              <a:tailEnd/>
            </a:ln>
          </p:spPr>
          <p:txBody>
            <a:bodyPr/>
            <a:lstStyle/>
            <a:p>
              <a:endParaRPr lang="en-US"/>
            </a:p>
          </p:txBody>
        </p:sp>
        <p:sp>
          <p:nvSpPr>
            <p:cNvPr id="42269" name="Freeform 5499"/>
            <p:cNvSpPr>
              <a:spLocks/>
            </p:cNvSpPr>
            <p:nvPr/>
          </p:nvSpPr>
          <p:spPr bwMode="auto">
            <a:xfrm>
              <a:off x="4534" y="1699"/>
              <a:ext cx="80" cy="112"/>
            </a:xfrm>
            <a:custGeom>
              <a:avLst/>
              <a:gdLst>
                <a:gd name="T0" fmla="*/ 180 w 71"/>
                <a:gd name="T1" fmla="*/ 3934 h 90"/>
                <a:gd name="T2" fmla="*/ 98 w 71"/>
                <a:gd name="T3" fmla="*/ 3726 h 90"/>
                <a:gd name="T4" fmla="*/ 0 w 71"/>
                <a:gd name="T5" fmla="*/ 3345 h 90"/>
                <a:gd name="T6" fmla="*/ 98 w 71"/>
                <a:gd name="T7" fmla="*/ 2725 h 90"/>
                <a:gd name="T8" fmla="*/ 160 w 71"/>
                <a:gd name="T9" fmla="*/ 1640 h 90"/>
                <a:gd name="T10" fmla="*/ 229 w 71"/>
                <a:gd name="T11" fmla="*/ 1519 h 90"/>
                <a:gd name="T12" fmla="*/ 392 w 71"/>
                <a:gd name="T13" fmla="*/ 1854 h 90"/>
                <a:gd name="T14" fmla="*/ 348 w 71"/>
                <a:gd name="T15" fmla="*/ 1221 h 90"/>
                <a:gd name="T16" fmla="*/ 392 w 71"/>
                <a:gd name="T17" fmla="*/ 1059 h 90"/>
                <a:gd name="T18" fmla="*/ 473 w 71"/>
                <a:gd name="T19" fmla="*/ 633 h 90"/>
                <a:gd name="T20" fmla="*/ 473 w 71"/>
                <a:gd name="T21" fmla="*/ 0 h 90"/>
                <a:gd name="T22" fmla="*/ 648 w 71"/>
                <a:gd name="T23" fmla="*/ 633 h 90"/>
                <a:gd name="T24" fmla="*/ 673 w 71"/>
                <a:gd name="T25" fmla="*/ 788 h 90"/>
                <a:gd name="T26" fmla="*/ 598 w 71"/>
                <a:gd name="T27" fmla="*/ 1318 h 90"/>
                <a:gd name="T28" fmla="*/ 673 w 71"/>
                <a:gd name="T29" fmla="*/ 2540 h 90"/>
                <a:gd name="T30" fmla="*/ 561 w 71"/>
                <a:gd name="T31" fmla="*/ 3161 h 90"/>
                <a:gd name="T32" fmla="*/ 498 w 71"/>
                <a:gd name="T33" fmla="*/ 3726 h 90"/>
                <a:gd name="T34" fmla="*/ 531 w 71"/>
                <a:gd name="T35" fmla="*/ 4423 h 90"/>
                <a:gd name="T36" fmla="*/ 677 w 71"/>
                <a:gd name="T37" fmla="*/ 4985 h 90"/>
                <a:gd name="T38" fmla="*/ 620 w 71"/>
                <a:gd name="T39" fmla="*/ 5252 h 90"/>
                <a:gd name="T40" fmla="*/ 498 w 71"/>
                <a:gd name="T41" fmla="*/ 5640 h 90"/>
                <a:gd name="T42" fmla="*/ 498 w 71"/>
                <a:gd name="T43" fmla="*/ 5747 h 90"/>
                <a:gd name="T44" fmla="*/ 392 w 71"/>
                <a:gd name="T45" fmla="*/ 5747 h 90"/>
                <a:gd name="T46" fmla="*/ 348 w 71"/>
                <a:gd name="T47" fmla="*/ 5747 h 90"/>
                <a:gd name="T48" fmla="*/ 287 w 71"/>
                <a:gd name="T49" fmla="*/ 5640 h 90"/>
                <a:gd name="T50" fmla="*/ 229 w 71"/>
                <a:gd name="T51" fmla="*/ 5425 h 90"/>
                <a:gd name="T52" fmla="*/ 255 w 71"/>
                <a:gd name="T53" fmla="*/ 4860 h 90"/>
                <a:gd name="T54" fmla="*/ 287 w 71"/>
                <a:gd name="T55" fmla="*/ 4860 h 90"/>
                <a:gd name="T56" fmla="*/ 216 w 71"/>
                <a:gd name="T57" fmla="*/ 4532 h 90"/>
                <a:gd name="T58" fmla="*/ 180 w 71"/>
                <a:gd name="T59" fmla="*/ 3934 h 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90"/>
                <a:gd name="T92" fmla="*/ 71 w 71"/>
                <a:gd name="T93" fmla="*/ 90 h 9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90">
                  <a:moveTo>
                    <a:pt x="19" y="62"/>
                  </a:moveTo>
                  <a:lnTo>
                    <a:pt x="10" y="59"/>
                  </a:lnTo>
                  <a:lnTo>
                    <a:pt x="0" y="52"/>
                  </a:lnTo>
                  <a:lnTo>
                    <a:pt x="10" y="43"/>
                  </a:lnTo>
                  <a:lnTo>
                    <a:pt x="17" y="26"/>
                  </a:lnTo>
                  <a:lnTo>
                    <a:pt x="24" y="24"/>
                  </a:lnTo>
                  <a:lnTo>
                    <a:pt x="41" y="29"/>
                  </a:lnTo>
                  <a:lnTo>
                    <a:pt x="36" y="19"/>
                  </a:lnTo>
                  <a:lnTo>
                    <a:pt x="41" y="17"/>
                  </a:lnTo>
                  <a:lnTo>
                    <a:pt x="50" y="10"/>
                  </a:lnTo>
                  <a:lnTo>
                    <a:pt x="50" y="0"/>
                  </a:lnTo>
                  <a:lnTo>
                    <a:pt x="67" y="10"/>
                  </a:lnTo>
                  <a:lnTo>
                    <a:pt x="69" y="12"/>
                  </a:lnTo>
                  <a:lnTo>
                    <a:pt x="62" y="21"/>
                  </a:lnTo>
                  <a:lnTo>
                    <a:pt x="69" y="40"/>
                  </a:lnTo>
                  <a:lnTo>
                    <a:pt x="59" y="50"/>
                  </a:lnTo>
                  <a:lnTo>
                    <a:pt x="52" y="59"/>
                  </a:lnTo>
                  <a:lnTo>
                    <a:pt x="55" y="69"/>
                  </a:lnTo>
                  <a:lnTo>
                    <a:pt x="71" y="78"/>
                  </a:lnTo>
                  <a:lnTo>
                    <a:pt x="64" y="83"/>
                  </a:lnTo>
                  <a:lnTo>
                    <a:pt x="52" y="88"/>
                  </a:lnTo>
                  <a:lnTo>
                    <a:pt x="52" y="90"/>
                  </a:lnTo>
                  <a:lnTo>
                    <a:pt x="41" y="90"/>
                  </a:lnTo>
                  <a:lnTo>
                    <a:pt x="36" y="90"/>
                  </a:lnTo>
                  <a:lnTo>
                    <a:pt x="29" y="88"/>
                  </a:lnTo>
                  <a:lnTo>
                    <a:pt x="24" y="85"/>
                  </a:lnTo>
                  <a:lnTo>
                    <a:pt x="26" y="76"/>
                  </a:lnTo>
                  <a:lnTo>
                    <a:pt x="29" y="76"/>
                  </a:lnTo>
                  <a:lnTo>
                    <a:pt x="22" y="71"/>
                  </a:lnTo>
                  <a:lnTo>
                    <a:pt x="19" y="62"/>
                  </a:lnTo>
                  <a:close/>
                </a:path>
              </a:pathLst>
            </a:custGeom>
            <a:solidFill>
              <a:srgbClr val="CC0000"/>
            </a:solidFill>
            <a:ln w="3175">
              <a:solidFill>
                <a:srgbClr val="000000"/>
              </a:solidFill>
              <a:round/>
              <a:headEnd/>
              <a:tailEnd/>
            </a:ln>
          </p:spPr>
          <p:txBody>
            <a:bodyPr/>
            <a:lstStyle/>
            <a:p>
              <a:endParaRPr lang="en-US"/>
            </a:p>
          </p:txBody>
        </p:sp>
        <p:sp>
          <p:nvSpPr>
            <p:cNvPr id="42270" name="Freeform 5500"/>
            <p:cNvSpPr>
              <a:spLocks/>
            </p:cNvSpPr>
            <p:nvPr/>
          </p:nvSpPr>
          <p:spPr bwMode="auto">
            <a:xfrm>
              <a:off x="4604" y="1797"/>
              <a:ext cx="57" cy="89"/>
            </a:xfrm>
            <a:custGeom>
              <a:avLst/>
              <a:gdLst>
                <a:gd name="T0" fmla="*/ 7 w 62"/>
                <a:gd name="T1" fmla="*/ 3058 h 73"/>
                <a:gd name="T2" fmla="*/ 7 w 62"/>
                <a:gd name="T3" fmla="*/ 2942 h 73"/>
                <a:gd name="T4" fmla="*/ 6 w 62"/>
                <a:gd name="T5" fmla="*/ 3058 h 73"/>
                <a:gd name="T6" fmla="*/ 6 w 62"/>
                <a:gd name="T7" fmla="*/ 3166 h 73"/>
                <a:gd name="T8" fmla="*/ 6 w 62"/>
                <a:gd name="T9" fmla="*/ 3058 h 73"/>
                <a:gd name="T10" fmla="*/ 6 w 62"/>
                <a:gd name="T11" fmla="*/ 2942 h 73"/>
                <a:gd name="T12" fmla="*/ 6 w 62"/>
                <a:gd name="T13" fmla="*/ 2942 h 73"/>
                <a:gd name="T14" fmla="*/ 6 w 62"/>
                <a:gd name="T15" fmla="*/ 2754 h 73"/>
                <a:gd name="T16" fmla="*/ 6 w 62"/>
                <a:gd name="T17" fmla="*/ 2249 h 73"/>
                <a:gd name="T18" fmla="*/ 6 w 62"/>
                <a:gd name="T19" fmla="*/ 1979 h 73"/>
                <a:gd name="T20" fmla="*/ 6 w 62"/>
                <a:gd name="T21" fmla="*/ 1962 h 73"/>
                <a:gd name="T22" fmla="*/ 6 w 62"/>
                <a:gd name="T23" fmla="*/ 1569 h 73"/>
                <a:gd name="T24" fmla="*/ 5 w 62"/>
                <a:gd name="T25" fmla="*/ 1433 h 73"/>
                <a:gd name="T26" fmla="*/ 5 w 62"/>
                <a:gd name="T27" fmla="*/ 1241 h 73"/>
                <a:gd name="T28" fmla="*/ 6 w 62"/>
                <a:gd name="T29" fmla="*/ 1433 h 73"/>
                <a:gd name="T30" fmla="*/ 6 w 62"/>
                <a:gd name="T31" fmla="*/ 1241 h 73"/>
                <a:gd name="T32" fmla="*/ 3 w 62"/>
                <a:gd name="T33" fmla="*/ 774 h 73"/>
                <a:gd name="T34" fmla="*/ 0 w 62"/>
                <a:gd name="T35" fmla="*/ 532 h 73"/>
                <a:gd name="T36" fmla="*/ 0 w 62"/>
                <a:gd name="T37" fmla="*/ 436 h 73"/>
                <a:gd name="T38" fmla="*/ 6 w 62"/>
                <a:gd name="T39" fmla="*/ 208 h 73"/>
                <a:gd name="T40" fmla="*/ 6 w 62"/>
                <a:gd name="T41" fmla="*/ 0 h 73"/>
                <a:gd name="T42" fmla="*/ 7 w 62"/>
                <a:gd name="T43" fmla="*/ 774 h 73"/>
                <a:gd name="T44" fmla="*/ 11 w 62"/>
                <a:gd name="T45" fmla="*/ 1433 h 73"/>
                <a:gd name="T46" fmla="*/ 13 w 62"/>
                <a:gd name="T47" fmla="*/ 2543 h 73"/>
                <a:gd name="T48" fmla="*/ 12 w 62"/>
                <a:gd name="T49" fmla="*/ 2702 h 73"/>
                <a:gd name="T50" fmla="*/ 10 w 62"/>
                <a:gd name="T51" fmla="*/ 2843 h 73"/>
                <a:gd name="T52" fmla="*/ 9 w 62"/>
                <a:gd name="T53" fmla="*/ 2754 h 73"/>
                <a:gd name="T54" fmla="*/ 9 w 62"/>
                <a:gd name="T55" fmla="*/ 2843 h 73"/>
                <a:gd name="T56" fmla="*/ 8 w 62"/>
                <a:gd name="T57" fmla="*/ 2942 h 73"/>
                <a:gd name="T58" fmla="*/ 7 w 62"/>
                <a:gd name="T59" fmla="*/ 2942 h 73"/>
                <a:gd name="T60" fmla="*/ 7 w 62"/>
                <a:gd name="T61" fmla="*/ 3058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2"/>
                <a:gd name="T94" fmla="*/ 0 h 73"/>
                <a:gd name="T95" fmla="*/ 62 w 62"/>
                <a:gd name="T96" fmla="*/ 73 h 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2" h="73">
                  <a:moveTo>
                    <a:pt x="36" y="71"/>
                  </a:moveTo>
                  <a:lnTo>
                    <a:pt x="36" y="69"/>
                  </a:lnTo>
                  <a:lnTo>
                    <a:pt x="29" y="71"/>
                  </a:lnTo>
                  <a:lnTo>
                    <a:pt x="26" y="73"/>
                  </a:lnTo>
                  <a:lnTo>
                    <a:pt x="24" y="71"/>
                  </a:lnTo>
                  <a:lnTo>
                    <a:pt x="24" y="69"/>
                  </a:lnTo>
                  <a:lnTo>
                    <a:pt x="19" y="64"/>
                  </a:lnTo>
                  <a:lnTo>
                    <a:pt x="17" y="52"/>
                  </a:lnTo>
                  <a:lnTo>
                    <a:pt x="17" y="47"/>
                  </a:lnTo>
                  <a:lnTo>
                    <a:pt x="17" y="45"/>
                  </a:lnTo>
                  <a:lnTo>
                    <a:pt x="7" y="36"/>
                  </a:lnTo>
                  <a:lnTo>
                    <a:pt x="5" y="33"/>
                  </a:lnTo>
                  <a:lnTo>
                    <a:pt x="5" y="29"/>
                  </a:lnTo>
                  <a:lnTo>
                    <a:pt x="12" y="33"/>
                  </a:lnTo>
                  <a:lnTo>
                    <a:pt x="12" y="29"/>
                  </a:lnTo>
                  <a:lnTo>
                    <a:pt x="3" y="17"/>
                  </a:lnTo>
                  <a:lnTo>
                    <a:pt x="0" y="12"/>
                  </a:lnTo>
                  <a:lnTo>
                    <a:pt x="0" y="10"/>
                  </a:lnTo>
                  <a:lnTo>
                    <a:pt x="12" y="5"/>
                  </a:lnTo>
                  <a:lnTo>
                    <a:pt x="19" y="0"/>
                  </a:lnTo>
                  <a:lnTo>
                    <a:pt x="36" y="17"/>
                  </a:lnTo>
                  <a:lnTo>
                    <a:pt x="52" y="33"/>
                  </a:lnTo>
                  <a:lnTo>
                    <a:pt x="62" y="59"/>
                  </a:lnTo>
                  <a:lnTo>
                    <a:pt x="55" y="62"/>
                  </a:lnTo>
                  <a:lnTo>
                    <a:pt x="48" y="66"/>
                  </a:lnTo>
                  <a:lnTo>
                    <a:pt x="43" y="64"/>
                  </a:lnTo>
                  <a:lnTo>
                    <a:pt x="43" y="66"/>
                  </a:lnTo>
                  <a:lnTo>
                    <a:pt x="41" y="69"/>
                  </a:lnTo>
                  <a:lnTo>
                    <a:pt x="38" y="69"/>
                  </a:lnTo>
                  <a:lnTo>
                    <a:pt x="36" y="71"/>
                  </a:lnTo>
                  <a:close/>
                </a:path>
              </a:pathLst>
            </a:custGeom>
            <a:solidFill>
              <a:srgbClr val="0033CC"/>
            </a:solidFill>
            <a:ln w="3175">
              <a:solidFill>
                <a:srgbClr val="000000"/>
              </a:solidFill>
              <a:round/>
              <a:headEnd/>
              <a:tailEnd/>
            </a:ln>
          </p:spPr>
          <p:txBody>
            <a:bodyPr/>
            <a:lstStyle/>
            <a:p>
              <a:endParaRPr lang="en-US"/>
            </a:p>
          </p:txBody>
        </p:sp>
        <p:sp>
          <p:nvSpPr>
            <p:cNvPr id="42271" name="Freeform 5501"/>
            <p:cNvSpPr>
              <a:spLocks/>
            </p:cNvSpPr>
            <p:nvPr/>
          </p:nvSpPr>
          <p:spPr bwMode="auto">
            <a:xfrm>
              <a:off x="4583" y="2092"/>
              <a:ext cx="27" cy="70"/>
            </a:xfrm>
            <a:custGeom>
              <a:avLst/>
              <a:gdLst>
                <a:gd name="T0" fmla="*/ 158 w 24"/>
                <a:gd name="T1" fmla="*/ 2842 h 57"/>
                <a:gd name="T2" fmla="*/ 2 w 24"/>
                <a:gd name="T3" fmla="*/ 2109 h 57"/>
                <a:gd name="T4" fmla="*/ 0 w 24"/>
                <a:gd name="T5" fmla="*/ 1038 h 57"/>
                <a:gd name="T6" fmla="*/ 68 w 24"/>
                <a:gd name="T7" fmla="*/ 587 h 57"/>
                <a:gd name="T8" fmla="*/ 140 w 24"/>
                <a:gd name="T9" fmla="*/ 0 h 57"/>
                <a:gd name="T10" fmla="*/ 226 w 24"/>
                <a:gd name="T11" fmla="*/ 2 h 57"/>
                <a:gd name="T12" fmla="*/ 201 w 24"/>
                <a:gd name="T13" fmla="*/ 831 h 57"/>
                <a:gd name="T14" fmla="*/ 179 w 24"/>
                <a:gd name="T15" fmla="*/ 1540 h 57"/>
                <a:gd name="T16" fmla="*/ 158 w 24"/>
                <a:gd name="T17" fmla="*/ 2109 h 57"/>
                <a:gd name="T18" fmla="*/ 158 w 24"/>
                <a:gd name="T19" fmla="*/ 2842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57"/>
                <a:gd name="T32" fmla="*/ 24 w 24"/>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57">
                  <a:moveTo>
                    <a:pt x="16" y="57"/>
                  </a:moveTo>
                  <a:lnTo>
                    <a:pt x="2" y="42"/>
                  </a:lnTo>
                  <a:lnTo>
                    <a:pt x="0" y="21"/>
                  </a:lnTo>
                  <a:lnTo>
                    <a:pt x="7" y="12"/>
                  </a:lnTo>
                  <a:lnTo>
                    <a:pt x="14" y="0"/>
                  </a:lnTo>
                  <a:lnTo>
                    <a:pt x="24" y="2"/>
                  </a:lnTo>
                  <a:lnTo>
                    <a:pt x="21" y="16"/>
                  </a:lnTo>
                  <a:lnTo>
                    <a:pt x="19" y="31"/>
                  </a:lnTo>
                  <a:lnTo>
                    <a:pt x="16" y="42"/>
                  </a:lnTo>
                  <a:lnTo>
                    <a:pt x="16" y="57"/>
                  </a:lnTo>
                  <a:close/>
                </a:path>
              </a:pathLst>
            </a:custGeom>
            <a:solidFill>
              <a:srgbClr val="E1E1E1"/>
            </a:solidFill>
            <a:ln w="3175">
              <a:solidFill>
                <a:srgbClr val="000000"/>
              </a:solidFill>
              <a:round/>
              <a:headEnd/>
              <a:tailEnd/>
            </a:ln>
          </p:spPr>
          <p:txBody>
            <a:bodyPr/>
            <a:lstStyle/>
            <a:p>
              <a:endParaRPr lang="en-US"/>
            </a:p>
          </p:txBody>
        </p:sp>
        <p:sp>
          <p:nvSpPr>
            <p:cNvPr id="42272" name="Freeform 5502"/>
            <p:cNvSpPr>
              <a:spLocks/>
            </p:cNvSpPr>
            <p:nvPr/>
          </p:nvSpPr>
          <p:spPr bwMode="auto">
            <a:xfrm>
              <a:off x="3866" y="1503"/>
              <a:ext cx="520" cy="228"/>
            </a:xfrm>
            <a:custGeom>
              <a:avLst/>
              <a:gdLst>
                <a:gd name="T0" fmla="*/ 2226 w 466"/>
                <a:gd name="T1" fmla="*/ 10303 h 184"/>
                <a:gd name="T2" fmla="*/ 2039 w 466"/>
                <a:gd name="T3" fmla="*/ 9908 h 184"/>
                <a:gd name="T4" fmla="*/ 1713 w 466"/>
                <a:gd name="T5" fmla="*/ 9700 h 184"/>
                <a:gd name="T6" fmla="*/ 1389 w 466"/>
                <a:gd name="T7" fmla="*/ 9588 h 184"/>
                <a:gd name="T8" fmla="*/ 1181 w 466"/>
                <a:gd name="T9" fmla="*/ 7928 h 184"/>
                <a:gd name="T10" fmla="*/ 835 w 466"/>
                <a:gd name="T11" fmla="*/ 7207 h 184"/>
                <a:gd name="T12" fmla="*/ 570 w 466"/>
                <a:gd name="T13" fmla="*/ 6914 h 184"/>
                <a:gd name="T14" fmla="*/ 491 w 466"/>
                <a:gd name="T15" fmla="*/ 5135 h 184"/>
                <a:gd name="T16" fmla="*/ 228 w 466"/>
                <a:gd name="T17" fmla="*/ 4167 h 184"/>
                <a:gd name="T18" fmla="*/ 2 w 466"/>
                <a:gd name="T19" fmla="*/ 3016 h 184"/>
                <a:gd name="T20" fmla="*/ 56 w 466"/>
                <a:gd name="T21" fmla="*/ 2679 h 184"/>
                <a:gd name="T22" fmla="*/ 283 w 466"/>
                <a:gd name="T23" fmla="*/ 1767 h 184"/>
                <a:gd name="T24" fmla="*/ 612 w 466"/>
                <a:gd name="T25" fmla="*/ 1541 h 184"/>
                <a:gd name="T26" fmla="*/ 816 w 466"/>
                <a:gd name="T27" fmla="*/ 2042 h 184"/>
                <a:gd name="T28" fmla="*/ 1084 w 466"/>
                <a:gd name="T29" fmla="*/ 1767 h 184"/>
                <a:gd name="T30" fmla="*/ 990 w 466"/>
                <a:gd name="T31" fmla="*/ 0 h 184"/>
                <a:gd name="T32" fmla="*/ 1389 w 466"/>
                <a:gd name="T33" fmla="*/ 750 h 184"/>
                <a:gd name="T34" fmla="*/ 1637 w 466"/>
                <a:gd name="T35" fmla="*/ 1954 h 184"/>
                <a:gd name="T36" fmla="*/ 1995 w 466"/>
                <a:gd name="T37" fmla="*/ 1954 h 184"/>
                <a:gd name="T38" fmla="*/ 2196 w 466"/>
                <a:gd name="T39" fmla="*/ 2434 h 184"/>
                <a:gd name="T40" fmla="*/ 2554 w 466"/>
                <a:gd name="T41" fmla="*/ 2740 h 184"/>
                <a:gd name="T42" fmla="*/ 2806 w 466"/>
                <a:gd name="T43" fmla="*/ 1954 h 184"/>
                <a:gd name="T44" fmla="*/ 3127 w 466"/>
                <a:gd name="T45" fmla="*/ 2211 h 184"/>
                <a:gd name="T46" fmla="*/ 3175 w 466"/>
                <a:gd name="T47" fmla="*/ 3885 h 184"/>
                <a:gd name="T48" fmla="*/ 3230 w 466"/>
                <a:gd name="T49" fmla="*/ 4394 h 184"/>
                <a:gd name="T50" fmla="*/ 3402 w 466"/>
                <a:gd name="T51" fmla="*/ 4394 h 184"/>
                <a:gd name="T52" fmla="*/ 3698 w 466"/>
                <a:gd name="T53" fmla="*/ 4989 h 184"/>
                <a:gd name="T54" fmla="*/ 3547 w 466"/>
                <a:gd name="T55" fmla="*/ 5528 h 184"/>
                <a:gd name="T56" fmla="*/ 3381 w 466"/>
                <a:gd name="T57" fmla="*/ 6850 h 184"/>
                <a:gd name="T58" fmla="*/ 3175 w 466"/>
                <a:gd name="T59" fmla="*/ 7487 h 184"/>
                <a:gd name="T60" fmla="*/ 3028 w 466"/>
                <a:gd name="T61" fmla="*/ 8063 h 184"/>
                <a:gd name="T62" fmla="*/ 2987 w 466"/>
                <a:gd name="T63" fmla="*/ 9293 h 184"/>
                <a:gd name="T64" fmla="*/ 2757 w 466"/>
                <a:gd name="T65" fmla="*/ 9991 h 184"/>
                <a:gd name="T66" fmla="*/ 2515 w 466"/>
                <a:gd name="T67" fmla="*/ 10359 h 184"/>
                <a:gd name="T68" fmla="*/ 2357 w 466"/>
                <a:gd name="T69" fmla="*/ 10359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6"/>
                <a:gd name="T106" fmla="*/ 0 h 184"/>
                <a:gd name="T107" fmla="*/ 466 w 466"/>
                <a:gd name="T108" fmla="*/ 184 h 1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6" h="184">
                  <a:moveTo>
                    <a:pt x="293" y="177"/>
                  </a:moveTo>
                  <a:lnTo>
                    <a:pt x="277" y="175"/>
                  </a:lnTo>
                  <a:lnTo>
                    <a:pt x="258" y="172"/>
                  </a:lnTo>
                  <a:lnTo>
                    <a:pt x="253" y="168"/>
                  </a:lnTo>
                  <a:lnTo>
                    <a:pt x="232" y="165"/>
                  </a:lnTo>
                  <a:lnTo>
                    <a:pt x="213" y="165"/>
                  </a:lnTo>
                  <a:lnTo>
                    <a:pt x="191" y="163"/>
                  </a:lnTo>
                  <a:lnTo>
                    <a:pt x="173" y="163"/>
                  </a:lnTo>
                  <a:lnTo>
                    <a:pt x="158" y="149"/>
                  </a:lnTo>
                  <a:lnTo>
                    <a:pt x="147" y="135"/>
                  </a:lnTo>
                  <a:lnTo>
                    <a:pt x="125" y="130"/>
                  </a:lnTo>
                  <a:lnTo>
                    <a:pt x="104" y="123"/>
                  </a:lnTo>
                  <a:lnTo>
                    <a:pt x="87" y="120"/>
                  </a:lnTo>
                  <a:lnTo>
                    <a:pt x="71" y="118"/>
                  </a:lnTo>
                  <a:lnTo>
                    <a:pt x="66" y="104"/>
                  </a:lnTo>
                  <a:lnTo>
                    <a:pt x="61" y="87"/>
                  </a:lnTo>
                  <a:lnTo>
                    <a:pt x="40" y="73"/>
                  </a:lnTo>
                  <a:lnTo>
                    <a:pt x="28" y="71"/>
                  </a:lnTo>
                  <a:lnTo>
                    <a:pt x="7" y="59"/>
                  </a:lnTo>
                  <a:lnTo>
                    <a:pt x="2" y="52"/>
                  </a:lnTo>
                  <a:lnTo>
                    <a:pt x="0" y="49"/>
                  </a:lnTo>
                  <a:lnTo>
                    <a:pt x="7" y="45"/>
                  </a:lnTo>
                  <a:lnTo>
                    <a:pt x="19" y="40"/>
                  </a:lnTo>
                  <a:lnTo>
                    <a:pt x="35" y="30"/>
                  </a:lnTo>
                  <a:lnTo>
                    <a:pt x="47" y="23"/>
                  </a:lnTo>
                  <a:lnTo>
                    <a:pt x="76" y="26"/>
                  </a:lnTo>
                  <a:lnTo>
                    <a:pt x="83" y="33"/>
                  </a:lnTo>
                  <a:lnTo>
                    <a:pt x="102" y="35"/>
                  </a:lnTo>
                  <a:lnTo>
                    <a:pt x="123" y="40"/>
                  </a:lnTo>
                  <a:lnTo>
                    <a:pt x="135" y="30"/>
                  </a:lnTo>
                  <a:lnTo>
                    <a:pt x="120" y="19"/>
                  </a:lnTo>
                  <a:lnTo>
                    <a:pt x="123" y="0"/>
                  </a:lnTo>
                  <a:lnTo>
                    <a:pt x="149" y="7"/>
                  </a:lnTo>
                  <a:lnTo>
                    <a:pt x="173" y="12"/>
                  </a:lnTo>
                  <a:lnTo>
                    <a:pt x="182" y="21"/>
                  </a:lnTo>
                  <a:lnTo>
                    <a:pt x="203" y="33"/>
                  </a:lnTo>
                  <a:lnTo>
                    <a:pt x="229" y="28"/>
                  </a:lnTo>
                  <a:lnTo>
                    <a:pt x="248" y="33"/>
                  </a:lnTo>
                  <a:lnTo>
                    <a:pt x="267" y="35"/>
                  </a:lnTo>
                  <a:lnTo>
                    <a:pt x="274" y="42"/>
                  </a:lnTo>
                  <a:lnTo>
                    <a:pt x="303" y="49"/>
                  </a:lnTo>
                  <a:lnTo>
                    <a:pt x="319" y="47"/>
                  </a:lnTo>
                  <a:lnTo>
                    <a:pt x="336" y="45"/>
                  </a:lnTo>
                  <a:lnTo>
                    <a:pt x="350" y="33"/>
                  </a:lnTo>
                  <a:lnTo>
                    <a:pt x="378" y="38"/>
                  </a:lnTo>
                  <a:lnTo>
                    <a:pt x="390" y="38"/>
                  </a:lnTo>
                  <a:lnTo>
                    <a:pt x="393" y="52"/>
                  </a:lnTo>
                  <a:lnTo>
                    <a:pt x="395" y="66"/>
                  </a:lnTo>
                  <a:lnTo>
                    <a:pt x="390" y="68"/>
                  </a:lnTo>
                  <a:lnTo>
                    <a:pt x="402" y="75"/>
                  </a:lnTo>
                  <a:lnTo>
                    <a:pt x="419" y="73"/>
                  </a:lnTo>
                  <a:lnTo>
                    <a:pt x="423" y="75"/>
                  </a:lnTo>
                  <a:lnTo>
                    <a:pt x="430" y="71"/>
                  </a:lnTo>
                  <a:lnTo>
                    <a:pt x="461" y="85"/>
                  </a:lnTo>
                  <a:lnTo>
                    <a:pt x="466" y="94"/>
                  </a:lnTo>
                  <a:lnTo>
                    <a:pt x="442" y="94"/>
                  </a:lnTo>
                  <a:lnTo>
                    <a:pt x="426" y="104"/>
                  </a:lnTo>
                  <a:lnTo>
                    <a:pt x="421" y="116"/>
                  </a:lnTo>
                  <a:lnTo>
                    <a:pt x="407" y="118"/>
                  </a:lnTo>
                  <a:lnTo>
                    <a:pt x="395" y="127"/>
                  </a:lnTo>
                  <a:lnTo>
                    <a:pt x="374" y="120"/>
                  </a:lnTo>
                  <a:lnTo>
                    <a:pt x="376" y="137"/>
                  </a:lnTo>
                  <a:lnTo>
                    <a:pt x="385" y="146"/>
                  </a:lnTo>
                  <a:lnTo>
                    <a:pt x="371" y="158"/>
                  </a:lnTo>
                  <a:lnTo>
                    <a:pt x="359" y="168"/>
                  </a:lnTo>
                  <a:lnTo>
                    <a:pt x="343" y="170"/>
                  </a:lnTo>
                  <a:lnTo>
                    <a:pt x="324" y="170"/>
                  </a:lnTo>
                  <a:lnTo>
                    <a:pt x="314" y="177"/>
                  </a:lnTo>
                  <a:lnTo>
                    <a:pt x="303" y="184"/>
                  </a:lnTo>
                  <a:lnTo>
                    <a:pt x="293" y="177"/>
                  </a:lnTo>
                  <a:close/>
                </a:path>
              </a:pathLst>
            </a:custGeom>
            <a:solidFill>
              <a:srgbClr val="0033CC"/>
            </a:solidFill>
            <a:ln w="3175">
              <a:solidFill>
                <a:srgbClr val="000000"/>
              </a:solidFill>
              <a:round/>
              <a:headEnd/>
              <a:tailEnd/>
            </a:ln>
          </p:spPr>
          <p:txBody>
            <a:bodyPr/>
            <a:lstStyle/>
            <a:p>
              <a:endParaRPr lang="en-US"/>
            </a:p>
          </p:txBody>
        </p:sp>
        <p:sp>
          <p:nvSpPr>
            <p:cNvPr id="42273" name="Freeform 5503"/>
            <p:cNvSpPr>
              <a:spLocks/>
            </p:cNvSpPr>
            <p:nvPr/>
          </p:nvSpPr>
          <p:spPr bwMode="auto">
            <a:xfrm>
              <a:off x="3237" y="1433"/>
              <a:ext cx="618" cy="302"/>
            </a:xfrm>
            <a:custGeom>
              <a:avLst/>
              <a:gdLst>
                <a:gd name="T0" fmla="*/ 523 w 553"/>
                <a:gd name="T1" fmla="*/ 8262 h 244"/>
                <a:gd name="T2" fmla="*/ 369 w 553"/>
                <a:gd name="T3" fmla="*/ 8843 h 244"/>
                <a:gd name="T4" fmla="*/ 132 w 553"/>
                <a:gd name="T5" fmla="*/ 7224 h 244"/>
                <a:gd name="T6" fmla="*/ 2 w 553"/>
                <a:gd name="T7" fmla="*/ 5328 h 244"/>
                <a:gd name="T8" fmla="*/ 169 w 553"/>
                <a:gd name="T9" fmla="*/ 4609 h 244"/>
                <a:gd name="T10" fmla="*/ 287 w 553"/>
                <a:gd name="T11" fmla="*/ 3810 h 244"/>
                <a:gd name="T12" fmla="*/ 523 w 553"/>
                <a:gd name="T13" fmla="*/ 3308 h 244"/>
                <a:gd name="T14" fmla="*/ 842 w 553"/>
                <a:gd name="T15" fmla="*/ 4164 h 244"/>
                <a:gd name="T16" fmla="*/ 1243 w 553"/>
                <a:gd name="T17" fmla="*/ 4094 h 244"/>
                <a:gd name="T18" fmla="*/ 1485 w 553"/>
                <a:gd name="T19" fmla="*/ 4094 h 244"/>
                <a:gd name="T20" fmla="*/ 1405 w 553"/>
                <a:gd name="T21" fmla="*/ 1922 h 244"/>
                <a:gd name="T22" fmla="*/ 1363 w 553"/>
                <a:gd name="T23" fmla="*/ 1529 h 244"/>
                <a:gd name="T24" fmla="*/ 1660 w 553"/>
                <a:gd name="T25" fmla="*/ 1235 h 244"/>
                <a:gd name="T26" fmla="*/ 1946 w 553"/>
                <a:gd name="T27" fmla="*/ 526 h 244"/>
                <a:gd name="T28" fmla="*/ 2200 w 553"/>
                <a:gd name="T29" fmla="*/ 2 h 244"/>
                <a:gd name="T30" fmla="*/ 2405 w 553"/>
                <a:gd name="T31" fmla="*/ 526 h 244"/>
                <a:gd name="T32" fmla="*/ 2690 w 553"/>
                <a:gd name="T33" fmla="*/ 1529 h 244"/>
                <a:gd name="T34" fmla="*/ 2946 w 553"/>
                <a:gd name="T35" fmla="*/ 1235 h 244"/>
                <a:gd name="T36" fmla="*/ 3118 w 553"/>
                <a:gd name="T37" fmla="*/ 998 h 244"/>
                <a:gd name="T38" fmla="*/ 3253 w 553"/>
                <a:gd name="T39" fmla="*/ 2172 h 244"/>
                <a:gd name="T40" fmla="*/ 3559 w 553"/>
                <a:gd name="T41" fmla="*/ 3691 h 244"/>
                <a:gd name="T42" fmla="*/ 3728 w 553"/>
                <a:gd name="T43" fmla="*/ 4094 h 244"/>
                <a:gd name="T44" fmla="*/ 3959 w 553"/>
                <a:gd name="T45" fmla="*/ 4164 h 244"/>
                <a:gd name="T46" fmla="*/ 4282 w 553"/>
                <a:gd name="T47" fmla="*/ 5583 h 244"/>
                <a:gd name="T48" fmla="*/ 4572 w 553"/>
                <a:gd name="T49" fmla="*/ 6271 h 244"/>
                <a:gd name="T50" fmla="*/ 4446 w 553"/>
                <a:gd name="T51" fmla="*/ 7224 h 244"/>
                <a:gd name="T52" fmla="*/ 4410 w 553"/>
                <a:gd name="T53" fmla="*/ 8262 h 244"/>
                <a:gd name="T54" fmla="*/ 4229 w 553"/>
                <a:gd name="T55" fmla="*/ 8971 h 244"/>
                <a:gd name="T56" fmla="*/ 4286 w 553"/>
                <a:gd name="T57" fmla="*/ 10178 h 244"/>
                <a:gd name="T58" fmla="*/ 4006 w 553"/>
                <a:gd name="T59" fmla="*/ 10433 h 244"/>
                <a:gd name="T60" fmla="*/ 4125 w 553"/>
                <a:gd name="T61" fmla="*/ 11403 h 244"/>
                <a:gd name="T62" fmla="*/ 4180 w 553"/>
                <a:gd name="T63" fmla="*/ 12354 h 244"/>
                <a:gd name="T64" fmla="*/ 4006 w 553"/>
                <a:gd name="T65" fmla="*/ 11962 h 244"/>
                <a:gd name="T66" fmla="*/ 3697 w 553"/>
                <a:gd name="T67" fmla="*/ 12095 h 244"/>
                <a:gd name="T68" fmla="*/ 3421 w 553"/>
                <a:gd name="T69" fmla="*/ 12095 h 244"/>
                <a:gd name="T70" fmla="*/ 3216 w 553"/>
                <a:gd name="T71" fmla="*/ 12657 h 244"/>
                <a:gd name="T72" fmla="*/ 3027 w 553"/>
                <a:gd name="T73" fmla="*/ 12913 h 244"/>
                <a:gd name="T74" fmla="*/ 2790 w 553"/>
                <a:gd name="T75" fmla="*/ 14048 h 244"/>
                <a:gd name="T76" fmla="*/ 2560 w 553"/>
                <a:gd name="T77" fmla="*/ 13310 h 244"/>
                <a:gd name="T78" fmla="*/ 2449 w 553"/>
                <a:gd name="T79" fmla="*/ 11679 h 244"/>
                <a:gd name="T80" fmla="*/ 2166 w 553"/>
                <a:gd name="T81" fmla="*/ 11679 h 244"/>
                <a:gd name="T82" fmla="*/ 1938 w 553"/>
                <a:gd name="T83" fmla="*/ 11568 h 244"/>
                <a:gd name="T84" fmla="*/ 1660 w 553"/>
                <a:gd name="T85" fmla="*/ 9968 h 244"/>
                <a:gd name="T86" fmla="*/ 1346 w 553"/>
                <a:gd name="T87" fmla="*/ 9772 h 244"/>
                <a:gd name="T88" fmla="*/ 1243 w 553"/>
                <a:gd name="T89" fmla="*/ 11066 h 244"/>
                <a:gd name="T90" fmla="*/ 1303 w 553"/>
                <a:gd name="T91" fmla="*/ 12913 h 244"/>
                <a:gd name="T92" fmla="*/ 1189 w 553"/>
                <a:gd name="T93" fmla="*/ 13480 h 244"/>
                <a:gd name="T94" fmla="*/ 1072 w 553"/>
                <a:gd name="T95" fmla="*/ 12509 h 244"/>
                <a:gd name="T96" fmla="*/ 762 w 553"/>
                <a:gd name="T97" fmla="*/ 12276 h 244"/>
                <a:gd name="T98" fmla="*/ 610 w 553"/>
                <a:gd name="T99" fmla="*/ 11066 h 244"/>
                <a:gd name="T100" fmla="*/ 687 w 553"/>
                <a:gd name="T101" fmla="*/ 10751 h 244"/>
                <a:gd name="T102" fmla="*/ 700 w 553"/>
                <a:gd name="T103" fmla="*/ 9968 h 244"/>
                <a:gd name="T104" fmla="*/ 800 w 553"/>
                <a:gd name="T105" fmla="*/ 9470 h 244"/>
                <a:gd name="T106" fmla="*/ 626 w 553"/>
                <a:gd name="T107" fmla="*/ 8262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3"/>
                <a:gd name="T163" fmla="*/ 0 h 244"/>
                <a:gd name="T164" fmla="*/ 553 w 553"/>
                <a:gd name="T165" fmla="*/ 244 h 2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3" h="244">
                  <a:moveTo>
                    <a:pt x="76" y="144"/>
                  </a:moveTo>
                  <a:lnTo>
                    <a:pt x="64" y="144"/>
                  </a:lnTo>
                  <a:lnTo>
                    <a:pt x="47" y="151"/>
                  </a:lnTo>
                  <a:lnTo>
                    <a:pt x="45" y="154"/>
                  </a:lnTo>
                  <a:lnTo>
                    <a:pt x="33" y="137"/>
                  </a:lnTo>
                  <a:lnTo>
                    <a:pt x="16" y="125"/>
                  </a:lnTo>
                  <a:lnTo>
                    <a:pt x="0" y="111"/>
                  </a:lnTo>
                  <a:lnTo>
                    <a:pt x="2" y="92"/>
                  </a:lnTo>
                  <a:lnTo>
                    <a:pt x="5" y="73"/>
                  </a:lnTo>
                  <a:lnTo>
                    <a:pt x="21" y="80"/>
                  </a:lnTo>
                  <a:lnTo>
                    <a:pt x="24" y="73"/>
                  </a:lnTo>
                  <a:lnTo>
                    <a:pt x="35" y="66"/>
                  </a:lnTo>
                  <a:lnTo>
                    <a:pt x="45" y="57"/>
                  </a:lnTo>
                  <a:lnTo>
                    <a:pt x="64" y="57"/>
                  </a:lnTo>
                  <a:lnTo>
                    <a:pt x="83" y="66"/>
                  </a:lnTo>
                  <a:lnTo>
                    <a:pt x="102" y="73"/>
                  </a:lnTo>
                  <a:lnTo>
                    <a:pt x="123" y="71"/>
                  </a:lnTo>
                  <a:lnTo>
                    <a:pt x="149" y="71"/>
                  </a:lnTo>
                  <a:lnTo>
                    <a:pt x="177" y="76"/>
                  </a:lnTo>
                  <a:lnTo>
                    <a:pt x="180" y="71"/>
                  </a:lnTo>
                  <a:lnTo>
                    <a:pt x="165" y="54"/>
                  </a:lnTo>
                  <a:lnTo>
                    <a:pt x="170" y="33"/>
                  </a:lnTo>
                  <a:lnTo>
                    <a:pt x="184" y="33"/>
                  </a:lnTo>
                  <a:lnTo>
                    <a:pt x="165" y="26"/>
                  </a:lnTo>
                  <a:lnTo>
                    <a:pt x="184" y="21"/>
                  </a:lnTo>
                  <a:lnTo>
                    <a:pt x="201" y="21"/>
                  </a:lnTo>
                  <a:lnTo>
                    <a:pt x="220" y="14"/>
                  </a:lnTo>
                  <a:lnTo>
                    <a:pt x="236" y="9"/>
                  </a:lnTo>
                  <a:lnTo>
                    <a:pt x="251" y="7"/>
                  </a:lnTo>
                  <a:lnTo>
                    <a:pt x="267" y="2"/>
                  </a:lnTo>
                  <a:lnTo>
                    <a:pt x="281" y="0"/>
                  </a:lnTo>
                  <a:lnTo>
                    <a:pt x="291" y="9"/>
                  </a:lnTo>
                  <a:lnTo>
                    <a:pt x="317" y="19"/>
                  </a:lnTo>
                  <a:lnTo>
                    <a:pt x="326" y="26"/>
                  </a:lnTo>
                  <a:lnTo>
                    <a:pt x="338" y="26"/>
                  </a:lnTo>
                  <a:lnTo>
                    <a:pt x="357" y="21"/>
                  </a:lnTo>
                  <a:lnTo>
                    <a:pt x="374" y="14"/>
                  </a:lnTo>
                  <a:lnTo>
                    <a:pt x="378" y="17"/>
                  </a:lnTo>
                  <a:lnTo>
                    <a:pt x="374" y="26"/>
                  </a:lnTo>
                  <a:lnTo>
                    <a:pt x="393" y="38"/>
                  </a:lnTo>
                  <a:lnTo>
                    <a:pt x="411" y="50"/>
                  </a:lnTo>
                  <a:lnTo>
                    <a:pt x="430" y="64"/>
                  </a:lnTo>
                  <a:lnTo>
                    <a:pt x="449" y="76"/>
                  </a:lnTo>
                  <a:lnTo>
                    <a:pt x="452" y="71"/>
                  </a:lnTo>
                  <a:lnTo>
                    <a:pt x="464" y="76"/>
                  </a:lnTo>
                  <a:lnTo>
                    <a:pt x="480" y="73"/>
                  </a:lnTo>
                  <a:lnTo>
                    <a:pt x="499" y="85"/>
                  </a:lnTo>
                  <a:lnTo>
                    <a:pt x="518" y="97"/>
                  </a:lnTo>
                  <a:lnTo>
                    <a:pt x="537" y="92"/>
                  </a:lnTo>
                  <a:lnTo>
                    <a:pt x="553" y="109"/>
                  </a:lnTo>
                  <a:lnTo>
                    <a:pt x="546" y="121"/>
                  </a:lnTo>
                  <a:lnTo>
                    <a:pt x="539" y="125"/>
                  </a:lnTo>
                  <a:lnTo>
                    <a:pt x="546" y="144"/>
                  </a:lnTo>
                  <a:lnTo>
                    <a:pt x="534" y="144"/>
                  </a:lnTo>
                  <a:lnTo>
                    <a:pt x="511" y="139"/>
                  </a:lnTo>
                  <a:lnTo>
                    <a:pt x="513" y="156"/>
                  </a:lnTo>
                  <a:lnTo>
                    <a:pt x="516" y="170"/>
                  </a:lnTo>
                  <a:lnTo>
                    <a:pt x="520" y="177"/>
                  </a:lnTo>
                  <a:lnTo>
                    <a:pt x="501" y="175"/>
                  </a:lnTo>
                  <a:lnTo>
                    <a:pt x="485" y="182"/>
                  </a:lnTo>
                  <a:lnTo>
                    <a:pt x="494" y="187"/>
                  </a:lnTo>
                  <a:lnTo>
                    <a:pt x="499" y="199"/>
                  </a:lnTo>
                  <a:lnTo>
                    <a:pt x="506" y="213"/>
                  </a:lnTo>
                  <a:lnTo>
                    <a:pt x="506" y="215"/>
                  </a:lnTo>
                  <a:lnTo>
                    <a:pt x="504" y="220"/>
                  </a:lnTo>
                  <a:lnTo>
                    <a:pt x="485" y="208"/>
                  </a:lnTo>
                  <a:lnTo>
                    <a:pt x="466" y="210"/>
                  </a:lnTo>
                  <a:lnTo>
                    <a:pt x="447" y="210"/>
                  </a:lnTo>
                  <a:lnTo>
                    <a:pt x="426" y="213"/>
                  </a:lnTo>
                  <a:lnTo>
                    <a:pt x="414" y="210"/>
                  </a:lnTo>
                  <a:lnTo>
                    <a:pt x="404" y="222"/>
                  </a:lnTo>
                  <a:lnTo>
                    <a:pt x="390" y="220"/>
                  </a:lnTo>
                  <a:lnTo>
                    <a:pt x="376" y="215"/>
                  </a:lnTo>
                  <a:lnTo>
                    <a:pt x="367" y="225"/>
                  </a:lnTo>
                  <a:lnTo>
                    <a:pt x="352" y="234"/>
                  </a:lnTo>
                  <a:lnTo>
                    <a:pt x="338" y="244"/>
                  </a:lnTo>
                  <a:lnTo>
                    <a:pt x="324" y="239"/>
                  </a:lnTo>
                  <a:lnTo>
                    <a:pt x="310" y="232"/>
                  </a:lnTo>
                  <a:lnTo>
                    <a:pt x="310" y="215"/>
                  </a:lnTo>
                  <a:lnTo>
                    <a:pt x="296" y="203"/>
                  </a:lnTo>
                  <a:lnTo>
                    <a:pt x="279" y="203"/>
                  </a:lnTo>
                  <a:lnTo>
                    <a:pt x="262" y="203"/>
                  </a:lnTo>
                  <a:lnTo>
                    <a:pt x="248" y="201"/>
                  </a:lnTo>
                  <a:lnTo>
                    <a:pt x="234" y="201"/>
                  </a:lnTo>
                  <a:lnTo>
                    <a:pt x="220" y="184"/>
                  </a:lnTo>
                  <a:lnTo>
                    <a:pt x="201" y="173"/>
                  </a:lnTo>
                  <a:lnTo>
                    <a:pt x="180" y="163"/>
                  </a:lnTo>
                  <a:lnTo>
                    <a:pt x="163" y="170"/>
                  </a:lnTo>
                  <a:lnTo>
                    <a:pt x="147" y="177"/>
                  </a:lnTo>
                  <a:lnTo>
                    <a:pt x="149" y="192"/>
                  </a:lnTo>
                  <a:lnTo>
                    <a:pt x="154" y="208"/>
                  </a:lnTo>
                  <a:lnTo>
                    <a:pt x="158" y="225"/>
                  </a:lnTo>
                  <a:lnTo>
                    <a:pt x="161" y="241"/>
                  </a:lnTo>
                  <a:lnTo>
                    <a:pt x="144" y="234"/>
                  </a:lnTo>
                  <a:lnTo>
                    <a:pt x="128" y="232"/>
                  </a:lnTo>
                  <a:lnTo>
                    <a:pt x="130" y="218"/>
                  </a:lnTo>
                  <a:lnTo>
                    <a:pt x="106" y="218"/>
                  </a:lnTo>
                  <a:lnTo>
                    <a:pt x="92" y="213"/>
                  </a:lnTo>
                  <a:lnTo>
                    <a:pt x="85" y="210"/>
                  </a:lnTo>
                  <a:lnTo>
                    <a:pt x="73" y="192"/>
                  </a:lnTo>
                  <a:lnTo>
                    <a:pt x="66" y="187"/>
                  </a:lnTo>
                  <a:lnTo>
                    <a:pt x="83" y="187"/>
                  </a:lnTo>
                  <a:lnTo>
                    <a:pt x="76" y="180"/>
                  </a:lnTo>
                  <a:lnTo>
                    <a:pt x="85" y="173"/>
                  </a:lnTo>
                  <a:lnTo>
                    <a:pt x="102" y="173"/>
                  </a:lnTo>
                  <a:lnTo>
                    <a:pt x="97" y="165"/>
                  </a:lnTo>
                  <a:lnTo>
                    <a:pt x="94" y="147"/>
                  </a:lnTo>
                  <a:lnTo>
                    <a:pt x="76" y="144"/>
                  </a:lnTo>
                  <a:close/>
                </a:path>
              </a:pathLst>
            </a:custGeom>
            <a:solidFill>
              <a:srgbClr val="E1E1E1"/>
            </a:solidFill>
            <a:ln w="3175">
              <a:solidFill>
                <a:srgbClr val="000000"/>
              </a:solidFill>
              <a:round/>
              <a:headEnd/>
              <a:tailEnd/>
            </a:ln>
          </p:spPr>
          <p:txBody>
            <a:bodyPr/>
            <a:lstStyle/>
            <a:p>
              <a:endParaRPr lang="en-US"/>
            </a:p>
          </p:txBody>
        </p:sp>
        <p:sp>
          <p:nvSpPr>
            <p:cNvPr id="42274" name="Freeform 5504"/>
            <p:cNvSpPr>
              <a:spLocks/>
            </p:cNvSpPr>
            <p:nvPr/>
          </p:nvSpPr>
          <p:spPr bwMode="auto">
            <a:xfrm>
              <a:off x="3139" y="1675"/>
              <a:ext cx="135" cy="60"/>
            </a:xfrm>
            <a:custGeom>
              <a:avLst/>
              <a:gdLst>
                <a:gd name="T0" fmla="*/ 190 w 121"/>
                <a:gd name="T1" fmla="*/ 1163 h 48"/>
                <a:gd name="T2" fmla="*/ 0 w 121"/>
                <a:gd name="T3" fmla="*/ 233 h 48"/>
                <a:gd name="T4" fmla="*/ 3 w 121"/>
                <a:gd name="T5" fmla="*/ 0 h 48"/>
                <a:gd name="T6" fmla="*/ 148 w 121"/>
                <a:gd name="T7" fmla="*/ 233 h 48"/>
                <a:gd name="T8" fmla="*/ 285 w 121"/>
                <a:gd name="T9" fmla="*/ 233 h 48"/>
                <a:gd name="T10" fmla="*/ 440 w 121"/>
                <a:gd name="T11" fmla="*/ 881 h 48"/>
                <a:gd name="T12" fmla="*/ 621 w 121"/>
                <a:gd name="T13" fmla="*/ 1575 h 48"/>
                <a:gd name="T14" fmla="*/ 803 w 121"/>
                <a:gd name="T15" fmla="*/ 2018 h 48"/>
                <a:gd name="T16" fmla="*/ 968 w 121"/>
                <a:gd name="T17" fmla="*/ 2688 h 48"/>
                <a:gd name="T18" fmla="*/ 928 w 121"/>
                <a:gd name="T19" fmla="*/ 3360 h 48"/>
                <a:gd name="T20" fmla="*/ 813 w 121"/>
                <a:gd name="T21" fmla="*/ 3154 h 48"/>
                <a:gd name="T22" fmla="*/ 645 w 121"/>
                <a:gd name="T23" fmla="*/ 3030 h 48"/>
                <a:gd name="T24" fmla="*/ 482 w 121"/>
                <a:gd name="T25" fmla="*/ 3030 h 48"/>
                <a:gd name="T26" fmla="*/ 329 w 121"/>
                <a:gd name="T27" fmla="*/ 3154 h 48"/>
                <a:gd name="T28" fmla="*/ 329 w 121"/>
                <a:gd name="T29" fmla="*/ 2170 h 48"/>
                <a:gd name="T30" fmla="*/ 190 w 121"/>
                <a:gd name="T31" fmla="*/ 1163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1"/>
                <a:gd name="T49" fmla="*/ 0 h 48"/>
                <a:gd name="T50" fmla="*/ 121 w 121"/>
                <a:gd name="T51" fmla="*/ 48 h 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1" h="48">
                  <a:moveTo>
                    <a:pt x="24" y="17"/>
                  </a:moveTo>
                  <a:lnTo>
                    <a:pt x="0" y="3"/>
                  </a:lnTo>
                  <a:lnTo>
                    <a:pt x="3" y="0"/>
                  </a:lnTo>
                  <a:lnTo>
                    <a:pt x="19" y="3"/>
                  </a:lnTo>
                  <a:lnTo>
                    <a:pt x="36" y="3"/>
                  </a:lnTo>
                  <a:lnTo>
                    <a:pt x="55" y="12"/>
                  </a:lnTo>
                  <a:lnTo>
                    <a:pt x="78" y="22"/>
                  </a:lnTo>
                  <a:lnTo>
                    <a:pt x="100" y="29"/>
                  </a:lnTo>
                  <a:lnTo>
                    <a:pt x="121" y="38"/>
                  </a:lnTo>
                  <a:lnTo>
                    <a:pt x="116" y="48"/>
                  </a:lnTo>
                  <a:lnTo>
                    <a:pt x="102" y="45"/>
                  </a:lnTo>
                  <a:lnTo>
                    <a:pt x="81" y="43"/>
                  </a:lnTo>
                  <a:lnTo>
                    <a:pt x="59" y="43"/>
                  </a:lnTo>
                  <a:lnTo>
                    <a:pt x="41" y="45"/>
                  </a:lnTo>
                  <a:lnTo>
                    <a:pt x="41" y="31"/>
                  </a:lnTo>
                  <a:lnTo>
                    <a:pt x="24" y="17"/>
                  </a:lnTo>
                  <a:close/>
                </a:path>
              </a:pathLst>
            </a:custGeom>
            <a:solidFill>
              <a:srgbClr val="0033CC"/>
            </a:solidFill>
            <a:ln w="3175">
              <a:solidFill>
                <a:srgbClr val="000000"/>
              </a:solidFill>
              <a:round/>
              <a:headEnd/>
              <a:tailEnd/>
            </a:ln>
          </p:spPr>
          <p:txBody>
            <a:bodyPr/>
            <a:lstStyle/>
            <a:p>
              <a:endParaRPr lang="en-US"/>
            </a:p>
          </p:txBody>
        </p:sp>
        <p:sp>
          <p:nvSpPr>
            <p:cNvPr id="42275" name="Freeform 5505"/>
            <p:cNvSpPr>
              <a:spLocks/>
            </p:cNvSpPr>
            <p:nvPr/>
          </p:nvSpPr>
          <p:spPr bwMode="auto">
            <a:xfrm>
              <a:off x="3647" y="1691"/>
              <a:ext cx="158" cy="87"/>
            </a:xfrm>
            <a:custGeom>
              <a:avLst/>
              <a:gdLst>
                <a:gd name="T0" fmla="*/ 409 w 141"/>
                <a:gd name="T1" fmla="*/ 2071 h 71"/>
                <a:gd name="T2" fmla="*/ 263 w 141"/>
                <a:gd name="T3" fmla="*/ 1497 h 71"/>
                <a:gd name="T4" fmla="*/ 76 w 141"/>
                <a:gd name="T5" fmla="*/ 1497 h 71"/>
                <a:gd name="T6" fmla="*/ 0 w 141"/>
                <a:gd name="T7" fmla="*/ 825 h 71"/>
                <a:gd name="T8" fmla="*/ 76 w 141"/>
                <a:gd name="T9" fmla="*/ 361 h 71"/>
                <a:gd name="T10" fmla="*/ 199 w 141"/>
                <a:gd name="T11" fmla="*/ 569 h 71"/>
                <a:gd name="T12" fmla="*/ 323 w 141"/>
                <a:gd name="T13" fmla="*/ 673 h 71"/>
                <a:gd name="T14" fmla="*/ 409 w 141"/>
                <a:gd name="T15" fmla="*/ 2 h 71"/>
                <a:gd name="T16" fmla="*/ 513 w 141"/>
                <a:gd name="T17" fmla="*/ 241 h 71"/>
                <a:gd name="T18" fmla="*/ 697 w 141"/>
                <a:gd name="T19" fmla="*/ 2 h 71"/>
                <a:gd name="T20" fmla="*/ 864 w 141"/>
                <a:gd name="T21" fmla="*/ 2 h 71"/>
                <a:gd name="T22" fmla="*/ 1017 w 141"/>
                <a:gd name="T23" fmla="*/ 0 h 71"/>
                <a:gd name="T24" fmla="*/ 1198 w 141"/>
                <a:gd name="T25" fmla="*/ 569 h 71"/>
                <a:gd name="T26" fmla="*/ 1227 w 141"/>
                <a:gd name="T27" fmla="*/ 874 h 71"/>
                <a:gd name="T28" fmla="*/ 1136 w 141"/>
                <a:gd name="T29" fmla="*/ 1312 h 71"/>
                <a:gd name="T30" fmla="*/ 1017 w 141"/>
                <a:gd name="T31" fmla="*/ 1834 h 71"/>
                <a:gd name="T32" fmla="*/ 875 w 141"/>
                <a:gd name="T33" fmla="*/ 2071 h 71"/>
                <a:gd name="T34" fmla="*/ 810 w 141"/>
                <a:gd name="T35" fmla="*/ 2540 h 71"/>
                <a:gd name="T36" fmla="*/ 735 w 141"/>
                <a:gd name="T37" fmla="*/ 2374 h 71"/>
                <a:gd name="T38" fmla="*/ 677 w 141"/>
                <a:gd name="T39" fmla="*/ 2498 h 71"/>
                <a:gd name="T40" fmla="*/ 575 w 141"/>
                <a:gd name="T41" fmla="*/ 2793 h 71"/>
                <a:gd name="T42" fmla="*/ 522 w 141"/>
                <a:gd name="T43" fmla="*/ 3373 h 71"/>
                <a:gd name="T44" fmla="*/ 300 w 141"/>
                <a:gd name="T45" fmla="*/ 3290 h 71"/>
                <a:gd name="T46" fmla="*/ 95 w 141"/>
                <a:gd name="T47" fmla="*/ 3112 h 71"/>
                <a:gd name="T48" fmla="*/ 76 w 141"/>
                <a:gd name="T49" fmla="*/ 2540 h 71"/>
                <a:gd name="T50" fmla="*/ 239 w 141"/>
                <a:gd name="T51" fmla="*/ 2247 h 71"/>
                <a:gd name="T52" fmla="*/ 409 w 141"/>
                <a:gd name="T53" fmla="*/ 2071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1"/>
                <a:gd name="T82" fmla="*/ 0 h 71"/>
                <a:gd name="T83" fmla="*/ 141 w 141"/>
                <a:gd name="T84" fmla="*/ 71 h 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1" h="71">
                  <a:moveTo>
                    <a:pt x="47" y="43"/>
                  </a:moveTo>
                  <a:lnTo>
                    <a:pt x="30" y="31"/>
                  </a:lnTo>
                  <a:lnTo>
                    <a:pt x="9" y="31"/>
                  </a:lnTo>
                  <a:lnTo>
                    <a:pt x="0" y="17"/>
                  </a:lnTo>
                  <a:lnTo>
                    <a:pt x="9" y="7"/>
                  </a:lnTo>
                  <a:lnTo>
                    <a:pt x="23" y="12"/>
                  </a:lnTo>
                  <a:lnTo>
                    <a:pt x="37" y="14"/>
                  </a:lnTo>
                  <a:lnTo>
                    <a:pt x="47" y="2"/>
                  </a:lnTo>
                  <a:lnTo>
                    <a:pt x="59" y="5"/>
                  </a:lnTo>
                  <a:lnTo>
                    <a:pt x="80" y="2"/>
                  </a:lnTo>
                  <a:lnTo>
                    <a:pt x="99" y="2"/>
                  </a:lnTo>
                  <a:lnTo>
                    <a:pt x="118" y="0"/>
                  </a:lnTo>
                  <a:lnTo>
                    <a:pt x="137" y="12"/>
                  </a:lnTo>
                  <a:lnTo>
                    <a:pt x="141" y="19"/>
                  </a:lnTo>
                  <a:lnTo>
                    <a:pt x="130" y="28"/>
                  </a:lnTo>
                  <a:lnTo>
                    <a:pt x="118" y="38"/>
                  </a:lnTo>
                  <a:lnTo>
                    <a:pt x="101" y="43"/>
                  </a:lnTo>
                  <a:lnTo>
                    <a:pt x="94" y="54"/>
                  </a:lnTo>
                  <a:lnTo>
                    <a:pt x="85" y="50"/>
                  </a:lnTo>
                  <a:lnTo>
                    <a:pt x="78" y="52"/>
                  </a:lnTo>
                  <a:lnTo>
                    <a:pt x="66" y="59"/>
                  </a:lnTo>
                  <a:lnTo>
                    <a:pt x="61" y="71"/>
                  </a:lnTo>
                  <a:lnTo>
                    <a:pt x="35" y="69"/>
                  </a:lnTo>
                  <a:lnTo>
                    <a:pt x="11" y="66"/>
                  </a:lnTo>
                  <a:lnTo>
                    <a:pt x="9" y="54"/>
                  </a:lnTo>
                  <a:lnTo>
                    <a:pt x="28" y="47"/>
                  </a:lnTo>
                  <a:lnTo>
                    <a:pt x="47" y="43"/>
                  </a:lnTo>
                  <a:close/>
                </a:path>
              </a:pathLst>
            </a:custGeom>
            <a:solidFill>
              <a:srgbClr val="0033CC"/>
            </a:solidFill>
            <a:ln w="3175">
              <a:solidFill>
                <a:srgbClr val="000000"/>
              </a:solidFill>
              <a:round/>
              <a:headEnd/>
              <a:tailEnd/>
            </a:ln>
          </p:spPr>
          <p:txBody>
            <a:bodyPr/>
            <a:lstStyle/>
            <a:p>
              <a:endParaRPr lang="en-US"/>
            </a:p>
          </p:txBody>
        </p:sp>
        <p:sp>
          <p:nvSpPr>
            <p:cNvPr id="42276" name="Freeform 5506"/>
            <p:cNvSpPr>
              <a:spLocks/>
            </p:cNvSpPr>
            <p:nvPr/>
          </p:nvSpPr>
          <p:spPr bwMode="auto">
            <a:xfrm>
              <a:off x="3356" y="1703"/>
              <a:ext cx="237" cy="166"/>
            </a:xfrm>
            <a:custGeom>
              <a:avLst/>
              <a:gdLst>
                <a:gd name="T0" fmla="*/ 1556 w 213"/>
                <a:gd name="T1" fmla="*/ 6100 h 134"/>
                <a:gd name="T2" fmla="*/ 1499 w 213"/>
                <a:gd name="T3" fmla="*/ 6877 h 134"/>
                <a:gd name="T4" fmla="*/ 1411 w 213"/>
                <a:gd name="T5" fmla="*/ 7315 h 134"/>
                <a:gd name="T6" fmla="*/ 1372 w 213"/>
                <a:gd name="T7" fmla="*/ 7832 h 134"/>
                <a:gd name="T8" fmla="*/ 1293 w 213"/>
                <a:gd name="T9" fmla="*/ 7720 h 134"/>
                <a:gd name="T10" fmla="*/ 1185 w 213"/>
                <a:gd name="T11" fmla="*/ 7380 h 134"/>
                <a:gd name="T12" fmla="*/ 1154 w 213"/>
                <a:gd name="T13" fmla="*/ 6322 h 134"/>
                <a:gd name="T14" fmla="*/ 1044 w 213"/>
                <a:gd name="T15" fmla="*/ 6322 h 134"/>
                <a:gd name="T16" fmla="*/ 957 w 213"/>
                <a:gd name="T17" fmla="*/ 5788 h 134"/>
                <a:gd name="T18" fmla="*/ 843 w 213"/>
                <a:gd name="T19" fmla="*/ 5391 h 134"/>
                <a:gd name="T20" fmla="*/ 670 w 213"/>
                <a:gd name="T21" fmla="*/ 4802 h 134"/>
                <a:gd name="T22" fmla="*/ 559 w 213"/>
                <a:gd name="T23" fmla="*/ 4950 h 134"/>
                <a:gd name="T24" fmla="*/ 436 w 213"/>
                <a:gd name="T25" fmla="*/ 5103 h 134"/>
                <a:gd name="T26" fmla="*/ 359 w 213"/>
                <a:gd name="T27" fmla="*/ 5603 h 134"/>
                <a:gd name="T28" fmla="*/ 316 w 213"/>
                <a:gd name="T29" fmla="*/ 5603 h 134"/>
                <a:gd name="T30" fmla="*/ 286 w 213"/>
                <a:gd name="T31" fmla="*/ 4802 h 134"/>
                <a:gd name="T32" fmla="*/ 255 w 213"/>
                <a:gd name="T33" fmla="*/ 3975 h 134"/>
                <a:gd name="T34" fmla="*/ 185 w 213"/>
                <a:gd name="T35" fmla="*/ 3575 h 134"/>
                <a:gd name="T36" fmla="*/ 185 w 213"/>
                <a:gd name="T37" fmla="*/ 3575 h 134"/>
                <a:gd name="T38" fmla="*/ 203 w 213"/>
                <a:gd name="T39" fmla="*/ 3433 h 134"/>
                <a:gd name="T40" fmla="*/ 226 w 213"/>
                <a:gd name="T41" fmla="*/ 3226 h 134"/>
                <a:gd name="T42" fmla="*/ 185 w 213"/>
                <a:gd name="T43" fmla="*/ 2886 h 134"/>
                <a:gd name="T44" fmla="*/ 147 w 213"/>
                <a:gd name="T45" fmla="*/ 2999 h 134"/>
                <a:gd name="T46" fmla="*/ 147 w 213"/>
                <a:gd name="T47" fmla="*/ 2999 h 134"/>
                <a:gd name="T48" fmla="*/ 119 w 213"/>
                <a:gd name="T49" fmla="*/ 2039 h 134"/>
                <a:gd name="T50" fmla="*/ 119 w 213"/>
                <a:gd name="T51" fmla="*/ 1952 h 134"/>
                <a:gd name="T52" fmla="*/ 185 w 213"/>
                <a:gd name="T53" fmla="*/ 2039 h 134"/>
                <a:gd name="T54" fmla="*/ 231 w 213"/>
                <a:gd name="T55" fmla="*/ 2179 h 134"/>
                <a:gd name="T56" fmla="*/ 279 w 213"/>
                <a:gd name="T57" fmla="*/ 2179 h 134"/>
                <a:gd name="T58" fmla="*/ 279 w 213"/>
                <a:gd name="T59" fmla="*/ 2039 h 134"/>
                <a:gd name="T60" fmla="*/ 286 w 213"/>
                <a:gd name="T61" fmla="*/ 1646 h 134"/>
                <a:gd name="T62" fmla="*/ 185 w 213"/>
                <a:gd name="T63" fmla="*/ 933 h 134"/>
                <a:gd name="T64" fmla="*/ 87 w 213"/>
                <a:gd name="T65" fmla="*/ 808 h 134"/>
                <a:gd name="T66" fmla="*/ 87 w 213"/>
                <a:gd name="T67" fmla="*/ 1646 h 134"/>
                <a:gd name="T68" fmla="*/ 87 w 213"/>
                <a:gd name="T69" fmla="*/ 1646 h 134"/>
                <a:gd name="T70" fmla="*/ 3 w 213"/>
                <a:gd name="T71" fmla="*/ 652 h 134"/>
                <a:gd name="T72" fmla="*/ 3 w 213"/>
                <a:gd name="T73" fmla="*/ 2 h 134"/>
                <a:gd name="T74" fmla="*/ 0 w 213"/>
                <a:gd name="T75" fmla="*/ 0 h 134"/>
                <a:gd name="T76" fmla="*/ 185 w 213"/>
                <a:gd name="T77" fmla="*/ 0 h 134"/>
                <a:gd name="T78" fmla="*/ 166 w 213"/>
                <a:gd name="T79" fmla="*/ 808 h 134"/>
                <a:gd name="T80" fmla="*/ 286 w 213"/>
                <a:gd name="T81" fmla="*/ 933 h 134"/>
                <a:gd name="T82" fmla="*/ 424 w 213"/>
                <a:gd name="T83" fmla="*/ 1329 h 134"/>
                <a:gd name="T84" fmla="*/ 584 w 213"/>
                <a:gd name="T85" fmla="*/ 1646 h 134"/>
                <a:gd name="T86" fmla="*/ 559 w 213"/>
                <a:gd name="T87" fmla="*/ 933 h 134"/>
                <a:gd name="T88" fmla="*/ 612 w 213"/>
                <a:gd name="T89" fmla="*/ 808 h 134"/>
                <a:gd name="T90" fmla="*/ 707 w 213"/>
                <a:gd name="T91" fmla="*/ 0 h 134"/>
                <a:gd name="T92" fmla="*/ 843 w 213"/>
                <a:gd name="T93" fmla="*/ 808 h 134"/>
                <a:gd name="T94" fmla="*/ 922 w 213"/>
                <a:gd name="T95" fmla="*/ 1759 h 134"/>
                <a:gd name="T96" fmla="*/ 1085 w 213"/>
                <a:gd name="T97" fmla="*/ 2357 h 134"/>
                <a:gd name="T98" fmla="*/ 1162 w 213"/>
                <a:gd name="T99" fmla="*/ 2590 h 134"/>
                <a:gd name="T100" fmla="*/ 1372 w 213"/>
                <a:gd name="T101" fmla="*/ 3575 h 134"/>
                <a:gd name="T102" fmla="*/ 1556 w 213"/>
                <a:gd name="T103" fmla="*/ 4371 h 134"/>
                <a:gd name="T104" fmla="*/ 1627 w 213"/>
                <a:gd name="T105" fmla="*/ 5487 h 134"/>
                <a:gd name="T106" fmla="*/ 1578 w 213"/>
                <a:gd name="T107" fmla="*/ 5788 h 134"/>
                <a:gd name="T108" fmla="*/ 1556 w 213"/>
                <a:gd name="T109" fmla="*/ 6100 h 1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3"/>
                <a:gd name="T166" fmla="*/ 0 h 134"/>
                <a:gd name="T167" fmla="*/ 213 w 213"/>
                <a:gd name="T168" fmla="*/ 134 h 13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3" h="134">
                  <a:moveTo>
                    <a:pt x="204" y="104"/>
                  </a:moveTo>
                  <a:lnTo>
                    <a:pt x="197" y="118"/>
                  </a:lnTo>
                  <a:lnTo>
                    <a:pt x="185" y="125"/>
                  </a:lnTo>
                  <a:lnTo>
                    <a:pt x="180" y="134"/>
                  </a:lnTo>
                  <a:lnTo>
                    <a:pt x="171" y="132"/>
                  </a:lnTo>
                  <a:lnTo>
                    <a:pt x="156" y="127"/>
                  </a:lnTo>
                  <a:lnTo>
                    <a:pt x="152" y="108"/>
                  </a:lnTo>
                  <a:lnTo>
                    <a:pt x="138" y="108"/>
                  </a:lnTo>
                  <a:lnTo>
                    <a:pt x="126" y="99"/>
                  </a:lnTo>
                  <a:lnTo>
                    <a:pt x="111" y="92"/>
                  </a:lnTo>
                  <a:lnTo>
                    <a:pt x="88" y="82"/>
                  </a:lnTo>
                  <a:lnTo>
                    <a:pt x="74" y="85"/>
                  </a:lnTo>
                  <a:lnTo>
                    <a:pt x="57" y="87"/>
                  </a:lnTo>
                  <a:lnTo>
                    <a:pt x="48" y="96"/>
                  </a:lnTo>
                  <a:lnTo>
                    <a:pt x="41" y="96"/>
                  </a:lnTo>
                  <a:lnTo>
                    <a:pt x="38" y="82"/>
                  </a:lnTo>
                  <a:lnTo>
                    <a:pt x="33" y="68"/>
                  </a:lnTo>
                  <a:lnTo>
                    <a:pt x="24" y="61"/>
                  </a:lnTo>
                  <a:lnTo>
                    <a:pt x="26" y="59"/>
                  </a:lnTo>
                  <a:lnTo>
                    <a:pt x="29" y="56"/>
                  </a:lnTo>
                  <a:lnTo>
                    <a:pt x="24" y="49"/>
                  </a:lnTo>
                  <a:lnTo>
                    <a:pt x="19" y="52"/>
                  </a:lnTo>
                  <a:lnTo>
                    <a:pt x="15" y="35"/>
                  </a:lnTo>
                  <a:lnTo>
                    <a:pt x="15" y="33"/>
                  </a:lnTo>
                  <a:lnTo>
                    <a:pt x="24" y="35"/>
                  </a:lnTo>
                  <a:lnTo>
                    <a:pt x="31" y="37"/>
                  </a:lnTo>
                  <a:lnTo>
                    <a:pt x="36" y="37"/>
                  </a:lnTo>
                  <a:lnTo>
                    <a:pt x="36" y="35"/>
                  </a:lnTo>
                  <a:lnTo>
                    <a:pt x="38" y="28"/>
                  </a:lnTo>
                  <a:lnTo>
                    <a:pt x="24" y="16"/>
                  </a:lnTo>
                  <a:lnTo>
                    <a:pt x="12" y="14"/>
                  </a:lnTo>
                  <a:lnTo>
                    <a:pt x="12" y="28"/>
                  </a:lnTo>
                  <a:lnTo>
                    <a:pt x="3" y="11"/>
                  </a:lnTo>
                  <a:lnTo>
                    <a:pt x="3" y="2"/>
                  </a:lnTo>
                  <a:lnTo>
                    <a:pt x="0" y="0"/>
                  </a:lnTo>
                  <a:lnTo>
                    <a:pt x="24" y="0"/>
                  </a:lnTo>
                  <a:lnTo>
                    <a:pt x="22" y="14"/>
                  </a:lnTo>
                  <a:lnTo>
                    <a:pt x="38" y="16"/>
                  </a:lnTo>
                  <a:lnTo>
                    <a:pt x="55" y="23"/>
                  </a:lnTo>
                  <a:lnTo>
                    <a:pt x="76" y="28"/>
                  </a:lnTo>
                  <a:lnTo>
                    <a:pt x="74" y="16"/>
                  </a:lnTo>
                  <a:lnTo>
                    <a:pt x="81" y="14"/>
                  </a:lnTo>
                  <a:lnTo>
                    <a:pt x="93" y="0"/>
                  </a:lnTo>
                  <a:lnTo>
                    <a:pt x="111" y="14"/>
                  </a:lnTo>
                  <a:lnTo>
                    <a:pt x="121" y="30"/>
                  </a:lnTo>
                  <a:lnTo>
                    <a:pt x="142" y="40"/>
                  </a:lnTo>
                  <a:lnTo>
                    <a:pt x="154" y="44"/>
                  </a:lnTo>
                  <a:lnTo>
                    <a:pt x="180" y="61"/>
                  </a:lnTo>
                  <a:lnTo>
                    <a:pt x="204" y="75"/>
                  </a:lnTo>
                  <a:lnTo>
                    <a:pt x="213" y="94"/>
                  </a:lnTo>
                  <a:lnTo>
                    <a:pt x="208" y="99"/>
                  </a:lnTo>
                  <a:lnTo>
                    <a:pt x="204" y="104"/>
                  </a:lnTo>
                  <a:close/>
                </a:path>
              </a:pathLst>
            </a:custGeom>
            <a:solidFill>
              <a:srgbClr val="E1E1E1"/>
            </a:solidFill>
            <a:ln w="3175">
              <a:solidFill>
                <a:srgbClr val="000000"/>
              </a:solidFill>
              <a:round/>
              <a:headEnd/>
              <a:tailEnd/>
            </a:ln>
          </p:spPr>
          <p:txBody>
            <a:bodyPr/>
            <a:lstStyle/>
            <a:p>
              <a:endParaRPr lang="en-US"/>
            </a:p>
          </p:txBody>
        </p:sp>
        <p:sp>
          <p:nvSpPr>
            <p:cNvPr id="42277" name="Freeform 5507"/>
            <p:cNvSpPr>
              <a:spLocks/>
            </p:cNvSpPr>
            <p:nvPr/>
          </p:nvSpPr>
          <p:spPr bwMode="auto">
            <a:xfrm>
              <a:off x="3527" y="1799"/>
              <a:ext cx="219" cy="198"/>
            </a:xfrm>
            <a:custGeom>
              <a:avLst/>
              <a:gdLst>
                <a:gd name="T0" fmla="*/ 0 w 196"/>
                <a:gd name="T1" fmla="*/ 4048 h 160"/>
                <a:gd name="T2" fmla="*/ 0 w 196"/>
                <a:gd name="T3" fmla="*/ 4154 h 160"/>
                <a:gd name="T4" fmla="*/ 0 w 196"/>
                <a:gd name="T5" fmla="*/ 4707 h 160"/>
                <a:gd name="T6" fmla="*/ 45 w 196"/>
                <a:gd name="T7" fmla="*/ 5009 h 160"/>
                <a:gd name="T8" fmla="*/ 2 w 196"/>
                <a:gd name="T9" fmla="*/ 5080 h 160"/>
                <a:gd name="T10" fmla="*/ 56 w 196"/>
                <a:gd name="T11" fmla="*/ 5985 h 160"/>
                <a:gd name="T12" fmla="*/ 78 w 196"/>
                <a:gd name="T13" fmla="*/ 6902 h 160"/>
                <a:gd name="T14" fmla="*/ 202 w 196"/>
                <a:gd name="T15" fmla="*/ 7208 h 160"/>
                <a:gd name="T16" fmla="*/ 211 w 196"/>
                <a:gd name="T17" fmla="*/ 7546 h 160"/>
                <a:gd name="T18" fmla="*/ 135 w 196"/>
                <a:gd name="T19" fmla="*/ 8651 h 160"/>
                <a:gd name="T20" fmla="*/ 228 w 196"/>
                <a:gd name="T21" fmla="*/ 8946 h 160"/>
                <a:gd name="T22" fmla="*/ 354 w 196"/>
                <a:gd name="T23" fmla="*/ 9165 h 160"/>
                <a:gd name="T24" fmla="*/ 550 w 196"/>
                <a:gd name="T25" fmla="*/ 9165 h 160"/>
                <a:gd name="T26" fmla="*/ 687 w 196"/>
                <a:gd name="T27" fmla="*/ 8946 h 160"/>
                <a:gd name="T28" fmla="*/ 800 w 196"/>
                <a:gd name="T29" fmla="*/ 8651 h 160"/>
                <a:gd name="T30" fmla="*/ 800 w 196"/>
                <a:gd name="T31" fmla="*/ 8252 h 160"/>
                <a:gd name="T32" fmla="*/ 816 w 196"/>
                <a:gd name="T33" fmla="*/ 7546 h 160"/>
                <a:gd name="T34" fmla="*/ 940 w 196"/>
                <a:gd name="T35" fmla="*/ 7208 h 160"/>
                <a:gd name="T36" fmla="*/ 965 w 196"/>
                <a:gd name="T37" fmla="*/ 6902 h 160"/>
                <a:gd name="T38" fmla="*/ 1093 w 196"/>
                <a:gd name="T39" fmla="*/ 6902 h 160"/>
                <a:gd name="T40" fmla="*/ 1116 w 196"/>
                <a:gd name="T41" fmla="*/ 5825 h 160"/>
                <a:gd name="T42" fmla="*/ 1205 w 196"/>
                <a:gd name="T43" fmla="*/ 5080 h 160"/>
                <a:gd name="T44" fmla="*/ 1127 w 196"/>
                <a:gd name="T45" fmla="*/ 4604 h 160"/>
                <a:gd name="T46" fmla="*/ 1247 w 196"/>
                <a:gd name="T47" fmla="*/ 4604 h 160"/>
                <a:gd name="T48" fmla="*/ 1264 w 196"/>
                <a:gd name="T49" fmla="*/ 4154 h 160"/>
                <a:gd name="T50" fmla="*/ 1311 w 196"/>
                <a:gd name="T51" fmla="*/ 3357 h 160"/>
                <a:gd name="T52" fmla="*/ 1221 w 196"/>
                <a:gd name="T53" fmla="*/ 2506 h 160"/>
                <a:gd name="T54" fmla="*/ 1276 w 196"/>
                <a:gd name="T55" fmla="*/ 1922 h 160"/>
                <a:gd name="T56" fmla="*/ 1448 w 196"/>
                <a:gd name="T57" fmla="*/ 1741 h 160"/>
                <a:gd name="T58" fmla="*/ 1578 w 196"/>
                <a:gd name="T59" fmla="*/ 1523 h 160"/>
                <a:gd name="T60" fmla="*/ 1578 w 196"/>
                <a:gd name="T61" fmla="*/ 1231 h 160"/>
                <a:gd name="T62" fmla="*/ 1618 w 196"/>
                <a:gd name="T63" fmla="*/ 1231 h 160"/>
                <a:gd name="T64" fmla="*/ 1524 w 196"/>
                <a:gd name="T65" fmla="*/ 1014 h 160"/>
                <a:gd name="T66" fmla="*/ 1478 w 196"/>
                <a:gd name="T67" fmla="*/ 1014 h 160"/>
                <a:gd name="T68" fmla="*/ 1392 w 196"/>
                <a:gd name="T69" fmla="*/ 1231 h 160"/>
                <a:gd name="T70" fmla="*/ 1221 w 196"/>
                <a:gd name="T71" fmla="*/ 1741 h 160"/>
                <a:gd name="T72" fmla="*/ 1184 w 196"/>
                <a:gd name="T73" fmla="*/ 525 h 160"/>
                <a:gd name="T74" fmla="*/ 1142 w 196"/>
                <a:gd name="T75" fmla="*/ 424 h 160"/>
                <a:gd name="T76" fmla="*/ 1116 w 196"/>
                <a:gd name="T77" fmla="*/ 0 h 160"/>
                <a:gd name="T78" fmla="*/ 1055 w 196"/>
                <a:gd name="T79" fmla="*/ 2 h 160"/>
                <a:gd name="T80" fmla="*/ 1022 w 196"/>
                <a:gd name="T81" fmla="*/ 804 h 160"/>
                <a:gd name="T82" fmla="*/ 959 w 196"/>
                <a:gd name="T83" fmla="*/ 1014 h 160"/>
                <a:gd name="T84" fmla="*/ 912 w 196"/>
                <a:gd name="T85" fmla="*/ 1231 h 160"/>
                <a:gd name="T86" fmla="*/ 841 w 196"/>
                <a:gd name="T87" fmla="*/ 1231 h 160"/>
                <a:gd name="T88" fmla="*/ 773 w 196"/>
                <a:gd name="T89" fmla="*/ 1311 h 160"/>
                <a:gd name="T90" fmla="*/ 746 w 196"/>
                <a:gd name="T91" fmla="*/ 1231 h 160"/>
                <a:gd name="T92" fmla="*/ 606 w 196"/>
                <a:gd name="T93" fmla="*/ 1014 h 160"/>
                <a:gd name="T94" fmla="*/ 492 w 196"/>
                <a:gd name="T95" fmla="*/ 924 h 160"/>
                <a:gd name="T96" fmla="*/ 442 w 196"/>
                <a:gd name="T97" fmla="*/ 1231 h 160"/>
                <a:gd name="T98" fmla="*/ 412 w 196"/>
                <a:gd name="T99" fmla="*/ 1523 h 160"/>
                <a:gd name="T100" fmla="*/ 354 w 196"/>
                <a:gd name="T101" fmla="*/ 2333 h 160"/>
                <a:gd name="T102" fmla="*/ 255 w 196"/>
                <a:gd name="T103" fmla="*/ 2680 h 160"/>
                <a:gd name="T104" fmla="*/ 211 w 196"/>
                <a:gd name="T105" fmla="*/ 3162 h 160"/>
                <a:gd name="T106" fmla="*/ 135 w 196"/>
                <a:gd name="T107" fmla="*/ 3101 h 160"/>
                <a:gd name="T108" fmla="*/ 2 w 196"/>
                <a:gd name="T109" fmla="*/ 2810 h 160"/>
                <a:gd name="T110" fmla="*/ 0 w 196"/>
                <a:gd name="T111" fmla="*/ 4048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60"/>
                <a:gd name="T170" fmla="*/ 196 w 196"/>
                <a:gd name="T171" fmla="*/ 160 h 1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60">
                  <a:moveTo>
                    <a:pt x="0" y="70"/>
                  </a:moveTo>
                  <a:lnTo>
                    <a:pt x="0" y="73"/>
                  </a:lnTo>
                  <a:lnTo>
                    <a:pt x="0" y="82"/>
                  </a:lnTo>
                  <a:lnTo>
                    <a:pt x="5" y="87"/>
                  </a:lnTo>
                  <a:lnTo>
                    <a:pt x="2" y="89"/>
                  </a:lnTo>
                  <a:lnTo>
                    <a:pt x="7" y="104"/>
                  </a:lnTo>
                  <a:lnTo>
                    <a:pt x="10" y="120"/>
                  </a:lnTo>
                  <a:lnTo>
                    <a:pt x="24" y="125"/>
                  </a:lnTo>
                  <a:lnTo>
                    <a:pt x="26" y="132"/>
                  </a:lnTo>
                  <a:lnTo>
                    <a:pt x="17" y="151"/>
                  </a:lnTo>
                  <a:lnTo>
                    <a:pt x="28" y="156"/>
                  </a:lnTo>
                  <a:lnTo>
                    <a:pt x="43" y="160"/>
                  </a:lnTo>
                  <a:lnTo>
                    <a:pt x="66" y="160"/>
                  </a:lnTo>
                  <a:lnTo>
                    <a:pt x="83" y="156"/>
                  </a:lnTo>
                  <a:lnTo>
                    <a:pt x="97" y="151"/>
                  </a:lnTo>
                  <a:lnTo>
                    <a:pt x="97" y="144"/>
                  </a:lnTo>
                  <a:lnTo>
                    <a:pt x="99" y="132"/>
                  </a:lnTo>
                  <a:lnTo>
                    <a:pt x="114" y="125"/>
                  </a:lnTo>
                  <a:lnTo>
                    <a:pt x="118" y="120"/>
                  </a:lnTo>
                  <a:lnTo>
                    <a:pt x="133" y="120"/>
                  </a:lnTo>
                  <a:lnTo>
                    <a:pt x="135" y="101"/>
                  </a:lnTo>
                  <a:lnTo>
                    <a:pt x="147" y="89"/>
                  </a:lnTo>
                  <a:lnTo>
                    <a:pt x="137" y="80"/>
                  </a:lnTo>
                  <a:lnTo>
                    <a:pt x="151" y="80"/>
                  </a:lnTo>
                  <a:lnTo>
                    <a:pt x="154" y="73"/>
                  </a:lnTo>
                  <a:lnTo>
                    <a:pt x="159" y="59"/>
                  </a:lnTo>
                  <a:lnTo>
                    <a:pt x="149" y="44"/>
                  </a:lnTo>
                  <a:lnTo>
                    <a:pt x="156" y="33"/>
                  </a:lnTo>
                  <a:lnTo>
                    <a:pt x="175" y="30"/>
                  </a:lnTo>
                  <a:lnTo>
                    <a:pt x="192" y="26"/>
                  </a:lnTo>
                  <a:lnTo>
                    <a:pt x="192" y="21"/>
                  </a:lnTo>
                  <a:lnTo>
                    <a:pt x="196" y="21"/>
                  </a:lnTo>
                  <a:lnTo>
                    <a:pt x="185" y="18"/>
                  </a:lnTo>
                  <a:lnTo>
                    <a:pt x="180" y="18"/>
                  </a:lnTo>
                  <a:lnTo>
                    <a:pt x="168" y="21"/>
                  </a:lnTo>
                  <a:lnTo>
                    <a:pt x="149" y="30"/>
                  </a:lnTo>
                  <a:lnTo>
                    <a:pt x="144" y="9"/>
                  </a:lnTo>
                  <a:lnTo>
                    <a:pt x="140" y="7"/>
                  </a:lnTo>
                  <a:lnTo>
                    <a:pt x="135" y="0"/>
                  </a:lnTo>
                  <a:lnTo>
                    <a:pt x="128" y="2"/>
                  </a:lnTo>
                  <a:lnTo>
                    <a:pt x="125" y="14"/>
                  </a:lnTo>
                  <a:lnTo>
                    <a:pt x="116" y="18"/>
                  </a:lnTo>
                  <a:lnTo>
                    <a:pt x="111" y="21"/>
                  </a:lnTo>
                  <a:lnTo>
                    <a:pt x="102" y="21"/>
                  </a:lnTo>
                  <a:lnTo>
                    <a:pt x="95" y="23"/>
                  </a:lnTo>
                  <a:lnTo>
                    <a:pt x="90" y="21"/>
                  </a:lnTo>
                  <a:lnTo>
                    <a:pt x="73" y="18"/>
                  </a:lnTo>
                  <a:lnTo>
                    <a:pt x="59" y="16"/>
                  </a:lnTo>
                  <a:lnTo>
                    <a:pt x="54" y="21"/>
                  </a:lnTo>
                  <a:lnTo>
                    <a:pt x="50" y="26"/>
                  </a:lnTo>
                  <a:lnTo>
                    <a:pt x="43" y="40"/>
                  </a:lnTo>
                  <a:lnTo>
                    <a:pt x="31" y="47"/>
                  </a:lnTo>
                  <a:lnTo>
                    <a:pt x="26" y="56"/>
                  </a:lnTo>
                  <a:lnTo>
                    <a:pt x="17" y="54"/>
                  </a:lnTo>
                  <a:lnTo>
                    <a:pt x="2" y="49"/>
                  </a:lnTo>
                  <a:lnTo>
                    <a:pt x="0" y="70"/>
                  </a:lnTo>
                  <a:close/>
                </a:path>
              </a:pathLst>
            </a:custGeom>
            <a:solidFill>
              <a:srgbClr val="E1E1E1"/>
            </a:solidFill>
            <a:ln w="3175">
              <a:solidFill>
                <a:srgbClr val="000000"/>
              </a:solidFill>
              <a:round/>
              <a:headEnd/>
              <a:tailEnd/>
            </a:ln>
          </p:spPr>
          <p:txBody>
            <a:bodyPr/>
            <a:lstStyle/>
            <a:p>
              <a:endParaRPr lang="en-US"/>
            </a:p>
          </p:txBody>
        </p:sp>
        <p:sp>
          <p:nvSpPr>
            <p:cNvPr id="42278" name="Freeform 5508"/>
            <p:cNvSpPr>
              <a:spLocks/>
            </p:cNvSpPr>
            <p:nvPr/>
          </p:nvSpPr>
          <p:spPr bwMode="auto">
            <a:xfrm>
              <a:off x="3054" y="1860"/>
              <a:ext cx="35" cy="23"/>
            </a:xfrm>
            <a:custGeom>
              <a:avLst/>
              <a:gdLst>
                <a:gd name="T0" fmla="*/ 569 w 30"/>
                <a:gd name="T1" fmla="*/ 0 h 19"/>
                <a:gd name="T2" fmla="*/ 222 w 30"/>
                <a:gd name="T3" fmla="*/ 183 h 19"/>
                <a:gd name="T4" fmla="*/ 0 w 30"/>
                <a:gd name="T5" fmla="*/ 478 h 19"/>
                <a:gd name="T6" fmla="*/ 88 w 30"/>
                <a:gd name="T7" fmla="*/ 738 h 19"/>
                <a:gd name="T8" fmla="*/ 411 w 30"/>
                <a:gd name="T9" fmla="*/ 478 h 19"/>
                <a:gd name="T10" fmla="*/ 411 w 30"/>
                <a:gd name="T11" fmla="*/ 269 h 19"/>
                <a:gd name="T12" fmla="*/ 569 w 30"/>
                <a:gd name="T13" fmla="*/ 0 h 19"/>
                <a:gd name="T14" fmla="*/ 0 60000 65536"/>
                <a:gd name="T15" fmla="*/ 0 60000 65536"/>
                <a:gd name="T16" fmla="*/ 0 60000 65536"/>
                <a:gd name="T17" fmla="*/ 0 60000 65536"/>
                <a:gd name="T18" fmla="*/ 0 60000 65536"/>
                <a:gd name="T19" fmla="*/ 0 60000 65536"/>
                <a:gd name="T20" fmla="*/ 0 60000 65536"/>
                <a:gd name="T21" fmla="*/ 0 w 30"/>
                <a:gd name="T22" fmla="*/ 0 h 19"/>
                <a:gd name="T23" fmla="*/ 30 w 30"/>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9">
                  <a:moveTo>
                    <a:pt x="30" y="0"/>
                  </a:moveTo>
                  <a:lnTo>
                    <a:pt x="11" y="5"/>
                  </a:lnTo>
                  <a:lnTo>
                    <a:pt x="0" y="12"/>
                  </a:lnTo>
                  <a:lnTo>
                    <a:pt x="4" y="19"/>
                  </a:lnTo>
                  <a:lnTo>
                    <a:pt x="21" y="12"/>
                  </a:lnTo>
                  <a:lnTo>
                    <a:pt x="21" y="7"/>
                  </a:lnTo>
                  <a:lnTo>
                    <a:pt x="30" y="0"/>
                  </a:lnTo>
                  <a:close/>
                </a:path>
              </a:pathLst>
            </a:custGeom>
            <a:solidFill>
              <a:srgbClr val="0033CC"/>
            </a:solidFill>
            <a:ln w="3175">
              <a:solidFill>
                <a:srgbClr val="000000"/>
              </a:solidFill>
              <a:round/>
              <a:headEnd/>
              <a:tailEnd/>
            </a:ln>
          </p:spPr>
          <p:txBody>
            <a:bodyPr/>
            <a:lstStyle/>
            <a:p>
              <a:endParaRPr lang="en-US"/>
            </a:p>
          </p:txBody>
        </p:sp>
        <p:sp>
          <p:nvSpPr>
            <p:cNvPr id="42279" name="Line 5509"/>
            <p:cNvSpPr>
              <a:spLocks noChangeShapeType="1"/>
            </p:cNvSpPr>
            <p:nvPr/>
          </p:nvSpPr>
          <p:spPr bwMode="auto">
            <a:xfrm>
              <a:off x="3736" y="1831"/>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80" name="Line 5510"/>
            <p:cNvSpPr>
              <a:spLocks noChangeShapeType="1"/>
            </p:cNvSpPr>
            <p:nvPr/>
          </p:nvSpPr>
          <p:spPr bwMode="auto">
            <a:xfrm>
              <a:off x="3739" y="1834"/>
              <a:ext cx="1"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81" name="Line 5511"/>
            <p:cNvSpPr>
              <a:spLocks noChangeShapeType="1"/>
            </p:cNvSpPr>
            <p:nvPr/>
          </p:nvSpPr>
          <p:spPr bwMode="auto">
            <a:xfrm flipH="1">
              <a:off x="3734" y="1836"/>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82" name="Line 5512"/>
            <p:cNvSpPr>
              <a:spLocks noChangeShapeType="1"/>
            </p:cNvSpPr>
            <p:nvPr/>
          </p:nvSpPr>
          <p:spPr bwMode="auto">
            <a:xfrm flipH="1">
              <a:off x="3729" y="1840"/>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83" name="Line 5513"/>
            <p:cNvSpPr>
              <a:spLocks noChangeShapeType="1"/>
            </p:cNvSpPr>
            <p:nvPr/>
          </p:nvSpPr>
          <p:spPr bwMode="auto">
            <a:xfrm flipH="1">
              <a:off x="3726" y="1845"/>
              <a:ext cx="5"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84" name="Line 5514"/>
            <p:cNvSpPr>
              <a:spLocks noChangeShapeType="1"/>
            </p:cNvSpPr>
            <p:nvPr/>
          </p:nvSpPr>
          <p:spPr bwMode="auto">
            <a:xfrm flipH="1">
              <a:off x="3723" y="1845"/>
              <a:ext cx="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85" name="Line 5515"/>
            <p:cNvSpPr>
              <a:spLocks noChangeShapeType="1"/>
            </p:cNvSpPr>
            <p:nvPr/>
          </p:nvSpPr>
          <p:spPr bwMode="auto">
            <a:xfrm>
              <a:off x="3726" y="185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86" name="Line 5516"/>
            <p:cNvSpPr>
              <a:spLocks noChangeShapeType="1"/>
            </p:cNvSpPr>
            <p:nvPr/>
          </p:nvSpPr>
          <p:spPr bwMode="auto">
            <a:xfrm>
              <a:off x="3726" y="1858"/>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87" name="Freeform 5517"/>
            <p:cNvSpPr>
              <a:spLocks/>
            </p:cNvSpPr>
            <p:nvPr/>
          </p:nvSpPr>
          <p:spPr bwMode="auto">
            <a:xfrm>
              <a:off x="3726" y="1864"/>
              <a:ext cx="5" cy="11"/>
            </a:xfrm>
            <a:custGeom>
              <a:avLst/>
              <a:gdLst>
                <a:gd name="T0" fmla="*/ 0 w 2"/>
                <a:gd name="T1" fmla="*/ 0 h 4"/>
                <a:gd name="T2" fmla="*/ 46684583 w 2"/>
                <a:gd name="T3" fmla="*/ 502093191 h 4"/>
                <a:gd name="T4" fmla="*/ 77489063 w 2"/>
                <a:gd name="T5" fmla="*/ 886902827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0"/>
                  </a:moveTo>
                  <a:lnTo>
                    <a:pt x="1" y="2"/>
                  </a:lnTo>
                  <a:lnTo>
                    <a:pt x="2" y="4"/>
                  </a:lnTo>
                </a:path>
              </a:pathLst>
            </a:custGeom>
            <a:solidFill>
              <a:srgbClr val="C0C0C0"/>
            </a:solidFill>
            <a:ln w="3175">
              <a:solidFill>
                <a:srgbClr val="000000"/>
              </a:solidFill>
              <a:round/>
              <a:headEnd/>
              <a:tailEnd/>
            </a:ln>
          </p:spPr>
          <p:txBody>
            <a:bodyPr/>
            <a:lstStyle/>
            <a:p>
              <a:endParaRPr lang="en-US"/>
            </a:p>
          </p:txBody>
        </p:sp>
        <p:sp>
          <p:nvSpPr>
            <p:cNvPr id="42288" name="Line 5518"/>
            <p:cNvSpPr>
              <a:spLocks noChangeShapeType="1"/>
            </p:cNvSpPr>
            <p:nvPr/>
          </p:nvSpPr>
          <p:spPr bwMode="auto">
            <a:xfrm>
              <a:off x="3741" y="1898"/>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89" name="Freeform 5519"/>
            <p:cNvSpPr>
              <a:spLocks/>
            </p:cNvSpPr>
            <p:nvPr/>
          </p:nvSpPr>
          <p:spPr bwMode="auto">
            <a:xfrm>
              <a:off x="3746" y="1901"/>
              <a:ext cx="1" cy="15"/>
            </a:xfrm>
            <a:custGeom>
              <a:avLst/>
              <a:gdLst>
                <a:gd name="T0" fmla="*/ 0 w 1"/>
                <a:gd name="T1" fmla="*/ 0 h 5"/>
                <a:gd name="T2" fmla="*/ 0 w 1"/>
                <a:gd name="T3" fmla="*/ 2147483647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3"/>
                  </a:lnTo>
                  <a:lnTo>
                    <a:pt x="0" y="5"/>
                  </a:lnTo>
                </a:path>
              </a:pathLst>
            </a:custGeom>
            <a:solidFill>
              <a:srgbClr val="C0C0C0"/>
            </a:solidFill>
            <a:ln w="3175">
              <a:solidFill>
                <a:srgbClr val="000000"/>
              </a:solidFill>
              <a:round/>
              <a:headEnd/>
              <a:tailEnd/>
            </a:ln>
          </p:spPr>
          <p:txBody>
            <a:bodyPr/>
            <a:lstStyle/>
            <a:p>
              <a:endParaRPr lang="en-US"/>
            </a:p>
          </p:txBody>
        </p:sp>
        <p:sp>
          <p:nvSpPr>
            <p:cNvPr id="42290" name="Freeform 5520"/>
            <p:cNvSpPr>
              <a:spLocks/>
            </p:cNvSpPr>
            <p:nvPr/>
          </p:nvSpPr>
          <p:spPr bwMode="auto">
            <a:xfrm>
              <a:off x="3746" y="1914"/>
              <a:ext cx="14" cy="5"/>
            </a:xfrm>
            <a:custGeom>
              <a:avLst/>
              <a:gdLst>
                <a:gd name="T0" fmla="*/ 0 w 5"/>
                <a:gd name="T1" fmla="*/ 0 h 2"/>
                <a:gd name="T2" fmla="*/ 886814482 w 5"/>
                <a:gd name="T3" fmla="*/ 77489063 h 2"/>
                <a:gd name="T4" fmla="*/ 1554703948 w 5"/>
                <a:gd name="T5" fmla="*/ 77489063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3" y="2"/>
                  </a:lnTo>
                  <a:lnTo>
                    <a:pt x="5" y="2"/>
                  </a:lnTo>
                </a:path>
              </a:pathLst>
            </a:custGeom>
            <a:solidFill>
              <a:srgbClr val="C0C0C0"/>
            </a:solidFill>
            <a:ln w="3175">
              <a:solidFill>
                <a:srgbClr val="000000"/>
              </a:solidFill>
              <a:round/>
              <a:headEnd/>
              <a:tailEnd/>
            </a:ln>
          </p:spPr>
          <p:txBody>
            <a:bodyPr/>
            <a:lstStyle/>
            <a:p>
              <a:endParaRPr lang="en-US"/>
            </a:p>
          </p:txBody>
        </p:sp>
        <p:sp>
          <p:nvSpPr>
            <p:cNvPr id="42291" name="Line 5521"/>
            <p:cNvSpPr>
              <a:spLocks noChangeShapeType="1"/>
            </p:cNvSpPr>
            <p:nvPr/>
          </p:nvSpPr>
          <p:spPr bwMode="auto">
            <a:xfrm flipV="1">
              <a:off x="3834" y="1890"/>
              <a:ext cx="12"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92" name="Freeform 5522"/>
            <p:cNvSpPr>
              <a:spLocks/>
            </p:cNvSpPr>
            <p:nvPr/>
          </p:nvSpPr>
          <p:spPr bwMode="auto">
            <a:xfrm>
              <a:off x="3843" y="1860"/>
              <a:ext cx="5" cy="32"/>
            </a:xfrm>
            <a:custGeom>
              <a:avLst/>
              <a:gdLst>
                <a:gd name="T0" fmla="*/ 0 w 2"/>
                <a:gd name="T1" fmla="*/ 2147483647 h 11"/>
                <a:gd name="T2" fmla="*/ 46684583 w 2"/>
                <a:gd name="T3" fmla="*/ 2147483647 h 11"/>
                <a:gd name="T4" fmla="*/ 77489063 w 2"/>
                <a:gd name="T5" fmla="*/ 0 h 11"/>
                <a:gd name="T6" fmla="*/ 0 60000 65536"/>
                <a:gd name="T7" fmla="*/ 0 60000 65536"/>
                <a:gd name="T8" fmla="*/ 0 60000 65536"/>
                <a:gd name="T9" fmla="*/ 0 w 2"/>
                <a:gd name="T10" fmla="*/ 0 h 11"/>
                <a:gd name="T11" fmla="*/ 2 w 2"/>
                <a:gd name="T12" fmla="*/ 11 h 11"/>
              </a:gdLst>
              <a:ahLst/>
              <a:cxnLst>
                <a:cxn ang="T6">
                  <a:pos x="T0" y="T1"/>
                </a:cxn>
                <a:cxn ang="T7">
                  <a:pos x="T2" y="T3"/>
                </a:cxn>
                <a:cxn ang="T8">
                  <a:pos x="T4" y="T5"/>
                </a:cxn>
              </a:cxnLst>
              <a:rect l="T9" t="T10" r="T11" b="T12"/>
              <a:pathLst>
                <a:path w="2" h="11">
                  <a:moveTo>
                    <a:pt x="0" y="11"/>
                  </a:moveTo>
                  <a:lnTo>
                    <a:pt x="1" y="7"/>
                  </a:lnTo>
                  <a:lnTo>
                    <a:pt x="2" y="0"/>
                  </a:lnTo>
                </a:path>
              </a:pathLst>
            </a:custGeom>
            <a:solidFill>
              <a:srgbClr val="C0C0C0"/>
            </a:solidFill>
            <a:ln w="3175">
              <a:solidFill>
                <a:srgbClr val="000000"/>
              </a:solidFill>
              <a:round/>
              <a:headEnd/>
              <a:tailEnd/>
            </a:ln>
          </p:spPr>
          <p:txBody>
            <a:bodyPr/>
            <a:lstStyle/>
            <a:p>
              <a:endParaRPr lang="en-US"/>
            </a:p>
          </p:txBody>
        </p:sp>
        <p:sp>
          <p:nvSpPr>
            <p:cNvPr id="42293" name="Line 5523"/>
            <p:cNvSpPr>
              <a:spLocks noChangeShapeType="1"/>
            </p:cNvSpPr>
            <p:nvPr/>
          </p:nvSpPr>
          <p:spPr bwMode="auto">
            <a:xfrm flipH="1" flipV="1">
              <a:off x="3832" y="1858"/>
              <a:ext cx="1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94" name="Line 5524"/>
            <p:cNvSpPr>
              <a:spLocks noChangeShapeType="1"/>
            </p:cNvSpPr>
            <p:nvPr/>
          </p:nvSpPr>
          <p:spPr bwMode="auto">
            <a:xfrm flipH="1" flipV="1">
              <a:off x="3826" y="1854"/>
              <a:ext cx="8"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95" name="Freeform 5525"/>
            <p:cNvSpPr>
              <a:spLocks/>
            </p:cNvSpPr>
            <p:nvPr/>
          </p:nvSpPr>
          <p:spPr bwMode="auto">
            <a:xfrm>
              <a:off x="3105" y="1883"/>
              <a:ext cx="17" cy="33"/>
            </a:xfrm>
            <a:custGeom>
              <a:avLst/>
              <a:gdLst>
                <a:gd name="T0" fmla="*/ 43 w 16"/>
                <a:gd name="T1" fmla="*/ 1057 h 26"/>
                <a:gd name="T2" fmla="*/ 7 w 16"/>
                <a:gd name="T3" fmla="*/ 2162 h 26"/>
                <a:gd name="T4" fmla="*/ 0 w 16"/>
                <a:gd name="T5" fmla="*/ 2406 h 26"/>
                <a:gd name="T6" fmla="*/ 2 w 16"/>
                <a:gd name="T7" fmla="*/ 1057 h 26"/>
                <a:gd name="T8" fmla="*/ 7 w 16"/>
                <a:gd name="T9" fmla="*/ 0 h 26"/>
                <a:gd name="T10" fmla="*/ 49 w 16"/>
                <a:gd name="T11" fmla="*/ 244 h 26"/>
                <a:gd name="T12" fmla="*/ 43 w 16"/>
                <a:gd name="T13" fmla="*/ 1057 h 26"/>
                <a:gd name="T14" fmla="*/ 0 60000 65536"/>
                <a:gd name="T15" fmla="*/ 0 60000 65536"/>
                <a:gd name="T16" fmla="*/ 0 60000 65536"/>
                <a:gd name="T17" fmla="*/ 0 60000 65536"/>
                <a:gd name="T18" fmla="*/ 0 60000 65536"/>
                <a:gd name="T19" fmla="*/ 0 60000 65536"/>
                <a:gd name="T20" fmla="*/ 0 60000 65536"/>
                <a:gd name="T21" fmla="*/ 0 w 16"/>
                <a:gd name="T22" fmla="*/ 0 h 26"/>
                <a:gd name="T23" fmla="*/ 16 w 16"/>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6">
                  <a:moveTo>
                    <a:pt x="14" y="12"/>
                  </a:moveTo>
                  <a:lnTo>
                    <a:pt x="7" y="24"/>
                  </a:lnTo>
                  <a:lnTo>
                    <a:pt x="0" y="26"/>
                  </a:lnTo>
                  <a:lnTo>
                    <a:pt x="2" y="12"/>
                  </a:lnTo>
                  <a:lnTo>
                    <a:pt x="7" y="0"/>
                  </a:lnTo>
                  <a:lnTo>
                    <a:pt x="16" y="2"/>
                  </a:lnTo>
                  <a:lnTo>
                    <a:pt x="14" y="12"/>
                  </a:lnTo>
                  <a:close/>
                </a:path>
              </a:pathLst>
            </a:custGeom>
            <a:solidFill>
              <a:srgbClr val="E1E1E1"/>
            </a:solidFill>
            <a:ln w="3175">
              <a:solidFill>
                <a:srgbClr val="000000"/>
              </a:solidFill>
              <a:round/>
              <a:headEnd/>
              <a:tailEnd/>
            </a:ln>
          </p:spPr>
          <p:txBody>
            <a:bodyPr/>
            <a:lstStyle/>
            <a:p>
              <a:endParaRPr lang="en-US"/>
            </a:p>
          </p:txBody>
        </p:sp>
        <p:sp>
          <p:nvSpPr>
            <p:cNvPr id="42296" name="Freeform 5526"/>
            <p:cNvSpPr>
              <a:spLocks/>
            </p:cNvSpPr>
            <p:nvPr/>
          </p:nvSpPr>
          <p:spPr bwMode="auto">
            <a:xfrm>
              <a:off x="3110" y="1825"/>
              <a:ext cx="104" cy="108"/>
            </a:xfrm>
            <a:custGeom>
              <a:avLst/>
              <a:gdLst>
                <a:gd name="T0" fmla="*/ 486 w 93"/>
                <a:gd name="T1" fmla="*/ 436 h 87"/>
                <a:gd name="T2" fmla="*/ 295 w 93"/>
                <a:gd name="T3" fmla="*/ 436 h 87"/>
                <a:gd name="T4" fmla="*/ 121 w 93"/>
                <a:gd name="T5" fmla="*/ 541 h 87"/>
                <a:gd name="T6" fmla="*/ 56 w 93"/>
                <a:gd name="T7" fmla="*/ 766 h 87"/>
                <a:gd name="T8" fmla="*/ 56 w 93"/>
                <a:gd name="T9" fmla="*/ 1181 h 87"/>
                <a:gd name="T10" fmla="*/ 3 w 93"/>
                <a:gd name="T11" fmla="*/ 1444 h 87"/>
                <a:gd name="T12" fmla="*/ 0 w 93"/>
                <a:gd name="T13" fmla="*/ 1444 h 87"/>
                <a:gd name="T14" fmla="*/ 3 w 93"/>
                <a:gd name="T15" fmla="*/ 2822 h 87"/>
                <a:gd name="T16" fmla="*/ 97 w 93"/>
                <a:gd name="T17" fmla="*/ 2989 h 87"/>
                <a:gd name="T18" fmla="*/ 78 w 93"/>
                <a:gd name="T19" fmla="*/ 3593 h 87"/>
                <a:gd name="T20" fmla="*/ 3 w 93"/>
                <a:gd name="T21" fmla="*/ 4321 h 87"/>
                <a:gd name="T22" fmla="*/ 3 w 93"/>
                <a:gd name="T23" fmla="*/ 4876 h 87"/>
                <a:gd name="T24" fmla="*/ 188 w 93"/>
                <a:gd name="T25" fmla="*/ 5286 h 87"/>
                <a:gd name="T26" fmla="*/ 278 w 93"/>
                <a:gd name="T27" fmla="*/ 4750 h 87"/>
                <a:gd name="T28" fmla="*/ 413 w 93"/>
                <a:gd name="T29" fmla="*/ 4109 h 87"/>
                <a:gd name="T30" fmla="*/ 543 w 93"/>
                <a:gd name="T31" fmla="*/ 3593 h 87"/>
                <a:gd name="T32" fmla="*/ 646 w 93"/>
                <a:gd name="T33" fmla="*/ 2989 h 87"/>
                <a:gd name="T34" fmla="*/ 646 w 93"/>
                <a:gd name="T35" fmla="*/ 2000 h 87"/>
                <a:gd name="T36" fmla="*/ 646 w 93"/>
                <a:gd name="T37" fmla="*/ 957 h 87"/>
                <a:gd name="T38" fmla="*/ 772 w 93"/>
                <a:gd name="T39" fmla="*/ 2 h 87"/>
                <a:gd name="T40" fmla="*/ 732 w 93"/>
                <a:gd name="T41" fmla="*/ 0 h 87"/>
                <a:gd name="T42" fmla="*/ 617 w 93"/>
                <a:gd name="T43" fmla="*/ 283 h 87"/>
                <a:gd name="T44" fmla="*/ 486 w 93"/>
                <a:gd name="T45" fmla="*/ 436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3"/>
                <a:gd name="T70" fmla="*/ 0 h 87"/>
                <a:gd name="T71" fmla="*/ 93 w 93"/>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3" h="87">
                  <a:moveTo>
                    <a:pt x="57" y="7"/>
                  </a:moveTo>
                  <a:lnTo>
                    <a:pt x="36" y="7"/>
                  </a:lnTo>
                  <a:lnTo>
                    <a:pt x="15" y="9"/>
                  </a:lnTo>
                  <a:lnTo>
                    <a:pt x="7" y="12"/>
                  </a:lnTo>
                  <a:lnTo>
                    <a:pt x="7" y="19"/>
                  </a:lnTo>
                  <a:lnTo>
                    <a:pt x="3" y="23"/>
                  </a:lnTo>
                  <a:lnTo>
                    <a:pt x="0" y="23"/>
                  </a:lnTo>
                  <a:lnTo>
                    <a:pt x="3" y="47"/>
                  </a:lnTo>
                  <a:lnTo>
                    <a:pt x="12" y="49"/>
                  </a:lnTo>
                  <a:lnTo>
                    <a:pt x="10" y="59"/>
                  </a:lnTo>
                  <a:lnTo>
                    <a:pt x="3" y="71"/>
                  </a:lnTo>
                  <a:lnTo>
                    <a:pt x="3" y="80"/>
                  </a:lnTo>
                  <a:lnTo>
                    <a:pt x="22" y="87"/>
                  </a:lnTo>
                  <a:lnTo>
                    <a:pt x="33" y="78"/>
                  </a:lnTo>
                  <a:lnTo>
                    <a:pt x="50" y="68"/>
                  </a:lnTo>
                  <a:lnTo>
                    <a:pt x="64" y="59"/>
                  </a:lnTo>
                  <a:lnTo>
                    <a:pt x="78" y="49"/>
                  </a:lnTo>
                  <a:lnTo>
                    <a:pt x="78" y="33"/>
                  </a:lnTo>
                  <a:lnTo>
                    <a:pt x="78" y="16"/>
                  </a:lnTo>
                  <a:lnTo>
                    <a:pt x="93" y="2"/>
                  </a:lnTo>
                  <a:lnTo>
                    <a:pt x="88" y="0"/>
                  </a:lnTo>
                  <a:lnTo>
                    <a:pt x="74" y="5"/>
                  </a:lnTo>
                  <a:lnTo>
                    <a:pt x="57" y="7"/>
                  </a:lnTo>
                  <a:close/>
                </a:path>
              </a:pathLst>
            </a:custGeom>
            <a:solidFill>
              <a:srgbClr val="0033CC"/>
            </a:solidFill>
            <a:ln w="3175">
              <a:solidFill>
                <a:srgbClr val="000000"/>
              </a:solidFill>
              <a:round/>
              <a:headEnd/>
              <a:tailEnd/>
            </a:ln>
          </p:spPr>
          <p:txBody>
            <a:bodyPr/>
            <a:lstStyle/>
            <a:p>
              <a:endParaRPr lang="en-US"/>
            </a:p>
          </p:txBody>
        </p:sp>
        <p:sp>
          <p:nvSpPr>
            <p:cNvPr id="42297" name="Freeform 5527"/>
            <p:cNvSpPr>
              <a:spLocks/>
            </p:cNvSpPr>
            <p:nvPr/>
          </p:nvSpPr>
          <p:spPr bwMode="auto">
            <a:xfrm>
              <a:off x="3612" y="1729"/>
              <a:ext cx="141" cy="107"/>
            </a:xfrm>
            <a:custGeom>
              <a:avLst/>
              <a:gdLst>
                <a:gd name="T0" fmla="*/ 1022 w 125"/>
                <a:gd name="T1" fmla="*/ 3798 h 87"/>
                <a:gd name="T2" fmla="*/ 906 w 125"/>
                <a:gd name="T3" fmla="*/ 3965 h 87"/>
                <a:gd name="T4" fmla="*/ 712 w 125"/>
                <a:gd name="T5" fmla="*/ 4440 h 87"/>
                <a:gd name="T6" fmla="*/ 673 w 125"/>
                <a:gd name="T7" fmla="*/ 3385 h 87"/>
                <a:gd name="T8" fmla="*/ 628 w 125"/>
                <a:gd name="T9" fmla="*/ 3264 h 87"/>
                <a:gd name="T10" fmla="*/ 594 w 125"/>
                <a:gd name="T11" fmla="*/ 2906 h 87"/>
                <a:gd name="T12" fmla="*/ 527 w 125"/>
                <a:gd name="T13" fmla="*/ 3057 h 87"/>
                <a:gd name="T14" fmla="*/ 476 w 125"/>
                <a:gd name="T15" fmla="*/ 3610 h 87"/>
                <a:gd name="T16" fmla="*/ 390 w 125"/>
                <a:gd name="T17" fmla="*/ 3798 h 87"/>
                <a:gd name="T18" fmla="*/ 341 w 125"/>
                <a:gd name="T19" fmla="*/ 3965 h 87"/>
                <a:gd name="T20" fmla="*/ 257 w 125"/>
                <a:gd name="T21" fmla="*/ 3965 h 87"/>
                <a:gd name="T22" fmla="*/ 182 w 125"/>
                <a:gd name="T23" fmla="*/ 4078 h 87"/>
                <a:gd name="T24" fmla="*/ 141 w 125"/>
                <a:gd name="T25" fmla="*/ 3965 h 87"/>
                <a:gd name="T26" fmla="*/ 182 w 125"/>
                <a:gd name="T27" fmla="*/ 3385 h 87"/>
                <a:gd name="T28" fmla="*/ 205 w 125"/>
                <a:gd name="T29" fmla="*/ 2752 h 87"/>
                <a:gd name="T30" fmla="*/ 159 w 125"/>
                <a:gd name="T31" fmla="*/ 2386 h 87"/>
                <a:gd name="T32" fmla="*/ 68 w 125"/>
                <a:gd name="T33" fmla="*/ 2158 h 87"/>
                <a:gd name="T34" fmla="*/ 0 w 125"/>
                <a:gd name="T35" fmla="*/ 1782 h 87"/>
                <a:gd name="T36" fmla="*/ 141 w 125"/>
                <a:gd name="T37" fmla="*/ 1086 h 87"/>
                <a:gd name="T38" fmla="*/ 302 w 125"/>
                <a:gd name="T39" fmla="*/ 386 h 87"/>
                <a:gd name="T40" fmla="*/ 390 w 125"/>
                <a:gd name="T41" fmla="*/ 0 h 87"/>
                <a:gd name="T42" fmla="*/ 598 w 125"/>
                <a:gd name="T43" fmla="*/ 0 h 87"/>
                <a:gd name="T44" fmla="*/ 761 w 125"/>
                <a:gd name="T45" fmla="*/ 590 h 87"/>
                <a:gd name="T46" fmla="*/ 594 w 125"/>
                <a:gd name="T47" fmla="*/ 847 h 87"/>
                <a:gd name="T48" fmla="*/ 390 w 125"/>
                <a:gd name="T49" fmla="*/ 1160 h 87"/>
                <a:gd name="T50" fmla="*/ 416 w 125"/>
                <a:gd name="T51" fmla="*/ 1782 h 87"/>
                <a:gd name="T52" fmla="*/ 643 w 125"/>
                <a:gd name="T53" fmla="*/ 1940 h 87"/>
                <a:gd name="T54" fmla="*/ 906 w 125"/>
                <a:gd name="T55" fmla="*/ 2033 h 87"/>
                <a:gd name="T56" fmla="*/ 1003 w 125"/>
                <a:gd name="T57" fmla="*/ 2752 h 87"/>
                <a:gd name="T58" fmla="*/ 1108 w 125"/>
                <a:gd name="T59" fmla="*/ 2906 h 87"/>
                <a:gd name="T60" fmla="*/ 1230 w 125"/>
                <a:gd name="T61" fmla="*/ 3798 h 87"/>
                <a:gd name="T62" fmla="*/ 1174 w 125"/>
                <a:gd name="T63" fmla="*/ 3965 h 87"/>
                <a:gd name="T64" fmla="*/ 1085 w 125"/>
                <a:gd name="T65" fmla="*/ 3798 h 87"/>
                <a:gd name="T66" fmla="*/ 1022 w 125"/>
                <a:gd name="T67" fmla="*/ 3798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5"/>
                <a:gd name="T103" fmla="*/ 0 h 87"/>
                <a:gd name="T104" fmla="*/ 125 w 125"/>
                <a:gd name="T105" fmla="*/ 87 h 8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5" h="87">
                  <a:moveTo>
                    <a:pt x="104" y="75"/>
                  </a:moveTo>
                  <a:lnTo>
                    <a:pt x="92" y="78"/>
                  </a:lnTo>
                  <a:lnTo>
                    <a:pt x="73" y="87"/>
                  </a:lnTo>
                  <a:lnTo>
                    <a:pt x="68" y="66"/>
                  </a:lnTo>
                  <a:lnTo>
                    <a:pt x="64" y="64"/>
                  </a:lnTo>
                  <a:lnTo>
                    <a:pt x="59" y="57"/>
                  </a:lnTo>
                  <a:lnTo>
                    <a:pt x="52" y="59"/>
                  </a:lnTo>
                  <a:lnTo>
                    <a:pt x="49" y="71"/>
                  </a:lnTo>
                  <a:lnTo>
                    <a:pt x="40" y="75"/>
                  </a:lnTo>
                  <a:lnTo>
                    <a:pt x="35" y="78"/>
                  </a:lnTo>
                  <a:lnTo>
                    <a:pt x="26" y="78"/>
                  </a:lnTo>
                  <a:lnTo>
                    <a:pt x="19" y="80"/>
                  </a:lnTo>
                  <a:lnTo>
                    <a:pt x="14" y="78"/>
                  </a:lnTo>
                  <a:lnTo>
                    <a:pt x="19" y="66"/>
                  </a:lnTo>
                  <a:lnTo>
                    <a:pt x="21" y="54"/>
                  </a:lnTo>
                  <a:lnTo>
                    <a:pt x="16" y="47"/>
                  </a:lnTo>
                  <a:lnTo>
                    <a:pt x="7" y="42"/>
                  </a:lnTo>
                  <a:lnTo>
                    <a:pt x="0" y="35"/>
                  </a:lnTo>
                  <a:lnTo>
                    <a:pt x="14" y="21"/>
                  </a:lnTo>
                  <a:lnTo>
                    <a:pt x="31" y="7"/>
                  </a:lnTo>
                  <a:lnTo>
                    <a:pt x="40" y="0"/>
                  </a:lnTo>
                  <a:lnTo>
                    <a:pt x="61" y="0"/>
                  </a:lnTo>
                  <a:lnTo>
                    <a:pt x="78" y="12"/>
                  </a:lnTo>
                  <a:lnTo>
                    <a:pt x="59" y="16"/>
                  </a:lnTo>
                  <a:lnTo>
                    <a:pt x="40" y="23"/>
                  </a:lnTo>
                  <a:lnTo>
                    <a:pt x="42" y="35"/>
                  </a:lnTo>
                  <a:lnTo>
                    <a:pt x="66" y="38"/>
                  </a:lnTo>
                  <a:lnTo>
                    <a:pt x="92" y="40"/>
                  </a:lnTo>
                  <a:lnTo>
                    <a:pt x="101" y="54"/>
                  </a:lnTo>
                  <a:lnTo>
                    <a:pt x="113" y="57"/>
                  </a:lnTo>
                  <a:lnTo>
                    <a:pt x="125" y="75"/>
                  </a:lnTo>
                  <a:lnTo>
                    <a:pt x="120" y="78"/>
                  </a:lnTo>
                  <a:lnTo>
                    <a:pt x="109" y="75"/>
                  </a:lnTo>
                  <a:lnTo>
                    <a:pt x="104" y="75"/>
                  </a:lnTo>
                  <a:close/>
                </a:path>
              </a:pathLst>
            </a:custGeom>
            <a:solidFill>
              <a:srgbClr val="0033CC"/>
            </a:solidFill>
            <a:ln w="3175">
              <a:solidFill>
                <a:srgbClr val="000000"/>
              </a:solidFill>
              <a:round/>
              <a:headEnd/>
              <a:tailEnd/>
            </a:ln>
          </p:spPr>
          <p:txBody>
            <a:bodyPr/>
            <a:lstStyle/>
            <a:p>
              <a:endParaRPr lang="en-US"/>
            </a:p>
          </p:txBody>
        </p:sp>
        <p:sp>
          <p:nvSpPr>
            <p:cNvPr id="42298" name="Freeform 5528"/>
            <p:cNvSpPr>
              <a:spLocks/>
            </p:cNvSpPr>
            <p:nvPr/>
          </p:nvSpPr>
          <p:spPr bwMode="auto">
            <a:xfrm>
              <a:off x="3402" y="1635"/>
              <a:ext cx="255" cy="190"/>
            </a:xfrm>
            <a:custGeom>
              <a:avLst/>
              <a:gdLst>
                <a:gd name="T0" fmla="*/ 1269 w 229"/>
                <a:gd name="T1" fmla="*/ 6999 h 154"/>
                <a:gd name="T2" fmla="*/ 1075 w 229"/>
                <a:gd name="T3" fmla="*/ 6260 h 154"/>
                <a:gd name="T4" fmla="*/ 875 w 229"/>
                <a:gd name="T5" fmla="*/ 5357 h 154"/>
                <a:gd name="T6" fmla="*/ 779 w 229"/>
                <a:gd name="T7" fmla="*/ 5125 h 154"/>
                <a:gd name="T8" fmla="*/ 609 w 229"/>
                <a:gd name="T9" fmla="*/ 4598 h 154"/>
                <a:gd name="T10" fmla="*/ 542 w 229"/>
                <a:gd name="T11" fmla="*/ 3727 h 154"/>
                <a:gd name="T12" fmla="*/ 396 w 229"/>
                <a:gd name="T13" fmla="*/ 2994 h 154"/>
                <a:gd name="T14" fmla="*/ 315 w 229"/>
                <a:gd name="T15" fmla="*/ 3727 h 154"/>
                <a:gd name="T16" fmla="*/ 255 w 229"/>
                <a:gd name="T17" fmla="*/ 3875 h 154"/>
                <a:gd name="T18" fmla="*/ 263 w 229"/>
                <a:gd name="T19" fmla="*/ 4472 h 154"/>
                <a:gd name="T20" fmla="*/ 108 w 229"/>
                <a:gd name="T21" fmla="*/ 4200 h 154"/>
                <a:gd name="T22" fmla="*/ 78 w 229"/>
                <a:gd name="T23" fmla="*/ 3334 h 154"/>
                <a:gd name="T24" fmla="*/ 51 w 229"/>
                <a:gd name="T25" fmla="*/ 2449 h 154"/>
                <a:gd name="T26" fmla="*/ 2 w 229"/>
                <a:gd name="T27" fmla="*/ 1564 h 154"/>
                <a:gd name="T28" fmla="*/ 0 w 229"/>
                <a:gd name="T29" fmla="*/ 737 h 154"/>
                <a:gd name="T30" fmla="*/ 120 w 229"/>
                <a:gd name="T31" fmla="*/ 392 h 154"/>
                <a:gd name="T32" fmla="*/ 255 w 229"/>
                <a:gd name="T33" fmla="*/ 0 h 154"/>
                <a:gd name="T34" fmla="*/ 423 w 229"/>
                <a:gd name="T35" fmla="*/ 532 h 154"/>
                <a:gd name="T36" fmla="*/ 558 w 229"/>
                <a:gd name="T37" fmla="*/ 1121 h 154"/>
                <a:gd name="T38" fmla="*/ 673 w 229"/>
                <a:gd name="T39" fmla="*/ 2089 h 154"/>
                <a:gd name="T40" fmla="*/ 779 w 229"/>
                <a:gd name="T41" fmla="*/ 2089 h 154"/>
                <a:gd name="T42" fmla="*/ 887 w 229"/>
                <a:gd name="T43" fmla="*/ 2118 h 154"/>
                <a:gd name="T44" fmla="*/ 1026 w 229"/>
                <a:gd name="T45" fmla="*/ 2118 h 154"/>
                <a:gd name="T46" fmla="*/ 1151 w 229"/>
                <a:gd name="T47" fmla="*/ 2118 h 154"/>
                <a:gd name="T48" fmla="*/ 1269 w 229"/>
                <a:gd name="T49" fmla="*/ 2807 h 154"/>
                <a:gd name="T50" fmla="*/ 1269 w 229"/>
                <a:gd name="T51" fmla="*/ 3727 h 154"/>
                <a:gd name="T52" fmla="*/ 1364 w 229"/>
                <a:gd name="T53" fmla="*/ 4113 h 154"/>
                <a:gd name="T54" fmla="*/ 1473 w 229"/>
                <a:gd name="T55" fmla="*/ 4393 h 154"/>
                <a:gd name="T56" fmla="*/ 1580 w 229"/>
                <a:gd name="T57" fmla="*/ 3875 h 154"/>
                <a:gd name="T58" fmla="*/ 1701 w 229"/>
                <a:gd name="T59" fmla="*/ 3334 h 154"/>
                <a:gd name="T60" fmla="*/ 1771 w 229"/>
                <a:gd name="T61" fmla="*/ 4113 h 154"/>
                <a:gd name="T62" fmla="*/ 1701 w 229"/>
                <a:gd name="T63" fmla="*/ 4472 h 154"/>
                <a:gd name="T64" fmla="*/ 1573 w 229"/>
                <a:gd name="T65" fmla="*/ 5272 h 154"/>
                <a:gd name="T66" fmla="*/ 1462 w 229"/>
                <a:gd name="T67" fmla="*/ 6017 h 154"/>
                <a:gd name="T68" fmla="*/ 1513 w 229"/>
                <a:gd name="T69" fmla="*/ 6393 h 154"/>
                <a:gd name="T70" fmla="*/ 1580 w 229"/>
                <a:gd name="T71" fmla="*/ 6687 h 154"/>
                <a:gd name="T72" fmla="*/ 1628 w 229"/>
                <a:gd name="T73" fmla="*/ 6999 h 154"/>
                <a:gd name="T74" fmla="*/ 1602 w 229"/>
                <a:gd name="T75" fmla="*/ 7675 h 154"/>
                <a:gd name="T76" fmla="*/ 1573 w 229"/>
                <a:gd name="T77" fmla="*/ 8333 h 154"/>
                <a:gd name="T78" fmla="*/ 1434 w 229"/>
                <a:gd name="T79" fmla="*/ 8154 h 154"/>
                <a:gd name="T80" fmla="*/ 1325 w 229"/>
                <a:gd name="T81" fmla="*/ 8075 h 154"/>
                <a:gd name="T82" fmla="*/ 1269 w 229"/>
                <a:gd name="T83" fmla="*/ 6999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9"/>
                <a:gd name="T127" fmla="*/ 0 h 154"/>
                <a:gd name="T128" fmla="*/ 229 w 229"/>
                <a:gd name="T129" fmla="*/ 154 h 15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9" h="154">
                  <a:moveTo>
                    <a:pt x="163" y="130"/>
                  </a:moveTo>
                  <a:lnTo>
                    <a:pt x="139" y="116"/>
                  </a:lnTo>
                  <a:lnTo>
                    <a:pt x="113" y="99"/>
                  </a:lnTo>
                  <a:lnTo>
                    <a:pt x="101" y="95"/>
                  </a:lnTo>
                  <a:lnTo>
                    <a:pt x="80" y="85"/>
                  </a:lnTo>
                  <a:lnTo>
                    <a:pt x="70" y="69"/>
                  </a:lnTo>
                  <a:lnTo>
                    <a:pt x="52" y="55"/>
                  </a:lnTo>
                  <a:lnTo>
                    <a:pt x="40" y="69"/>
                  </a:lnTo>
                  <a:lnTo>
                    <a:pt x="33" y="71"/>
                  </a:lnTo>
                  <a:lnTo>
                    <a:pt x="35" y="83"/>
                  </a:lnTo>
                  <a:lnTo>
                    <a:pt x="14" y="78"/>
                  </a:lnTo>
                  <a:lnTo>
                    <a:pt x="11" y="62"/>
                  </a:lnTo>
                  <a:lnTo>
                    <a:pt x="7" y="45"/>
                  </a:lnTo>
                  <a:lnTo>
                    <a:pt x="2" y="29"/>
                  </a:lnTo>
                  <a:lnTo>
                    <a:pt x="0" y="14"/>
                  </a:lnTo>
                  <a:lnTo>
                    <a:pt x="16" y="7"/>
                  </a:lnTo>
                  <a:lnTo>
                    <a:pt x="33" y="0"/>
                  </a:lnTo>
                  <a:lnTo>
                    <a:pt x="54" y="10"/>
                  </a:lnTo>
                  <a:lnTo>
                    <a:pt x="73" y="21"/>
                  </a:lnTo>
                  <a:lnTo>
                    <a:pt x="87" y="38"/>
                  </a:lnTo>
                  <a:lnTo>
                    <a:pt x="101" y="38"/>
                  </a:lnTo>
                  <a:lnTo>
                    <a:pt x="115" y="40"/>
                  </a:lnTo>
                  <a:lnTo>
                    <a:pt x="132" y="40"/>
                  </a:lnTo>
                  <a:lnTo>
                    <a:pt x="149" y="40"/>
                  </a:lnTo>
                  <a:lnTo>
                    <a:pt x="163" y="52"/>
                  </a:lnTo>
                  <a:lnTo>
                    <a:pt x="163" y="69"/>
                  </a:lnTo>
                  <a:lnTo>
                    <a:pt x="177" y="76"/>
                  </a:lnTo>
                  <a:lnTo>
                    <a:pt x="191" y="81"/>
                  </a:lnTo>
                  <a:lnTo>
                    <a:pt x="205" y="71"/>
                  </a:lnTo>
                  <a:lnTo>
                    <a:pt x="220" y="62"/>
                  </a:lnTo>
                  <a:lnTo>
                    <a:pt x="229" y="76"/>
                  </a:lnTo>
                  <a:lnTo>
                    <a:pt x="220" y="83"/>
                  </a:lnTo>
                  <a:lnTo>
                    <a:pt x="203" y="97"/>
                  </a:lnTo>
                  <a:lnTo>
                    <a:pt x="189" y="111"/>
                  </a:lnTo>
                  <a:lnTo>
                    <a:pt x="196" y="118"/>
                  </a:lnTo>
                  <a:lnTo>
                    <a:pt x="205" y="123"/>
                  </a:lnTo>
                  <a:lnTo>
                    <a:pt x="210" y="130"/>
                  </a:lnTo>
                  <a:lnTo>
                    <a:pt x="208" y="142"/>
                  </a:lnTo>
                  <a:lnTo>
                    <a:pt x="203" y="154"/>
                  </a:lnTo>
                  <a:lnTo>
                    <a:pt x="186" y="151"/>
                  </a:lnTo>
                  <a:lnTo>
                    <a:pt x="172" y="149"/>
                  </a:lnTo>
                  <a:lnTo>
                    <a:pt x="163" y="130"/>
                  </a:lnTo>
                  <a:close/>
                </a:path>
              </a:pathLst>
            </a:custGeom>
            <a:solidFill>
              <a:srgbClr val="E1E1E1"/>
            </a:solidFill>
            <a:ln w="3175">
              <a:solidFill>
                <a:srgbClr val="000000"/>
              </a:solidFill>
              <a:round/>
              <a:headEnd/>
              <a:tailEnd/>
            </a:ln>
          </p:spPr>
          <p:txBody>
            <a:bodyPr/>
            <a:lstStyle/>
            <a:p>
              <a:endParaRPr lang="en-US"/>
            </a:p>
          </p:txBody>
        </p:sp>
        <p:sp>
          <p:nvSpPr>
            <p:cNvPr id="42299" name="Freeform 5529"/>
            <p:cNvSpPr>
              <a:spLocks/>
            </p:cNvSpPr>
            <p:nvPr/>
          </p:nvSpPr>
          <p:spPr bwMode="auto">
            <a:xfrm>
              <a:off x="2843" y="1714"/>
              <a:ext cx="40" cy="32"/>
            </a:xfrm>
            <a:custGeom>
              <a:avLst/>
              <a:gdLst>
                <a:gd name="T0" fmla="*/ 70 w 36"/>
                <a:gd name="T1" fmla="*/ 1350 h 26"/>
                <a:gd name="T2" fmla="*/ 0 w 36"/>
                <a:gd name="T3" fmla="*/ 388 h 26"/>
                <a:gd name="T4" fmla="*/ 41 w 36"/>
                <a:gd name="T5" fmla="*/ 388 h 26"/>
                <a:gd name="T6" fmla="*/ 41 w 36"/>
                <a:gd name="T7" fmla="*/ 256 h 26"/>
                <a:gd name="T8" fmla="*/ 70 w 36"/>
                <a:gd name="T9" fmla="*/ 2 h 26"/>
                <a:gd name="T10" fmla="*/ 87 w 36"/>
                <a:gd name="T11" fmla="*/ 256 h 26"/>
                <a:gd name="T12" fmla="*/ 112 w 36"/>
                <a:gd name="T13" fmla="*/ 0 h 26"/>
                <a:gd name="T14" fmla="*/ 124 w 36"/>
                <a:gd name="T15" fmla="*/ 0 h 26"/>
                <a:gd name="T16" fmla="*/ 164 w 36"/>
                <a:gd name="T17" fmla="*/ 2 h 26"/>
                <a:gd name="T18" fmla="*/ 164 w 36"/>
                <a:gd name="T19" fmla="*/ 0 h 26"/>
                <a:gd name="T20" fmla="*/ 189 w 36"/>
                <a:gd name="T21" fmla="*/ 0 h 26"/>
                <a:gd name="T22" fmla="*/ 227 w 36"/>
                <a:gd name="T23" fmla="*/ 256 h 26"/>
                <a:gd name="T24" fmla="*/ 252 w 36"/>
                <a:gd name="T25" fmla="*/ 2 h 26"/>
                <a:gd name="T26" fmla="*/ 259 w 36"/>
                <a:gd name="T27" fmla="*/ 256 h 26"/>
                <a:gd name="T28" fmla="*/ 259 w 36"/>
                <a:gd name="T29" fmla="*/ 951 h 26"/>
                <a:gd name="T30" fmla="*/ 70 w 36"/>
                <a:gd name="T31" fmla="*/ 1350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26"/>
                <a:gd name="T50" fmla="*/ 36 w 36"/>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26">
                  <a:moveTo>
                    <a:pt x="10" y="26"/>
                  </a:moveTo>
                  <a:lnTo>
                    <a:pt x="0" y="7"/>
                  </a:lnTo>
                  <a:lnTo>
                    <a:pt x="5" y="7"/>
                  </a:lnTo>
                  <a:lnTo>
                    <a:pt x="5" y="5"/>
                  </a:lnTo>
                  <a:lnTo>
                    <a:pt x="10" y="2"/>
                  </a:lnTo>
                  <a:lnTo>
                    <a:pt x="12" y="5"/>
                  </a:lnTo>
                  <a:lnTo>
                    <a:pt x="15" y="0"/>
                  </a:lnTo>
                  <a:lnTo>
                    <a:pt x="17" y="0"/>
                  </a:lnTo>
                  <a:lnTo>
                    <a:pt x="22" y="2"/>
                  </a:lnTo>
                  <a:lnTo>
                    <a:pt x="22" y="0"/>
                  </a:lnTo>
                  <a:lnTo>
                    <a:pt x="26" y="0"/>
                  </a:lnTo>
                  <a:lnTo>
                    <a:pt x="31" y="5"/>
                  </a:lnTo>
                  <a:lnTo>
                    <a:pt x="34" y="2"/>
                  </a:lnTo>
                  <a:lnTo>
                    <a:pt x="36" y="5"/>
                  </a:lnTo>
                  <a:lnTo>
                    <a:pt x="36" y="19"/>
                  </a:lnTo>
                  <a:lnTo>
                    <a:pt x="10" y="26"/>
                  </a:lnTo>
                  <a:close/>
                </a:path>
              </a:pathLst>
            </a:custGeom>
            <a:solidFill>
              <a:srgbClr val="0033CC"/>
            </a:solidFill>
            <a:ln w="3175">
              <a:solidFill>
                <a:srgbClr val="000000"/>
              </a:solidFill>
              <a:round/>
              <a:headEnd/>
              <a:tailEnd/>
            </a:ln>
          </p:spPr>
          <p:txBody>
            <a:bodyPr/>
            <a:lstStyle/>
            <a:p>
              <a:endParaRPr lang="en-US"/>
            </a:p>
          </p:txBody>
        </p:sp>
        <p:sp>
          <p:nvSpPr>
            <p:cNvPr id="42300" name="Freeform 5530"/>
            <p:cNvSpPr>
              <a:spLocks/>
            </p:cNvSpPr>
            <p:nvPr/>
          </p:nvSpPr>
          <p:spPr bwMode="auto">
            <a:xfrm>
              <a:off x="2876" y="1673"/>
              <a:ext cx="94" cy="64"/>
            </a:xfrm>
            <a:custGeom>
              <a:avLst/>
              <a:gdLst>
                <a:gd name="T0" fmla="*/ 38 w 85"/>
                <a:gd name="T1" fmla="*/ 256 h 52"/>
                <a:gd name="T2" fmla="*/ 0 w 85"/>
                <a:gd name="T3" fmla="*/ 0 h 52"/>
                <a:gd name="T4" fmla="*/ 0 w 85"/>
                <a:gd name="T5" fmla="*/ 478 h 52"/>
                <a:gd name="T6" fmla="*/ 38 w 85"/>
                <a:gd name="T7" fmla="*/ 1097 h 52"/>
                <a:gd name="T8" fmla="*/ 0 w 85"/>
                <a:gd name="T9" fmla="*/ 1440 h 52"/>
                <a:gd name="T10" fmla="*/ 38 w 85"/>
                <a:gd name="T11" fmla="*/ 1797 h 52"/>
                <a:gd name="T12" fmla="*/ 46 w 85"/>
                <a:gd name="T13" fmla="*/ 1961 h 52"/>
                <a:gd name="T14" fmla="*/ 46 w 85"/>
                <a:gd name="T15" fmla="*/ 2684 h 52"/>
                <a:gd name="T16" fmla="*/ 154 w 85"/>
                <a:gd name="T17" fmla="*/ 2620 h 52"/>
                <a:gd name="T18" fmla="*/ 335 w 85"/>
                <a:gd name="T19" fmla="*/ 2684 h 52"/>
                <a:gd name="T20" fmla="*/ 370 w 85"/>
                <a:gd name="T21" fmla="*/ 2310 h 52"/>
                <a:gd name="T22" fmla="*/ 395 w 85"/>
                <a:gd name="T23" fmla="*/ 2310 h 52"/>
                <a:gd name="T24" fmla="*/ 395 w 85"/>
                <a:gd name="T25" fmla="*/ 2050 h 52"/>
                <a:gd name="T26" fmla="*/ 534 w 85"/>
                <a:gd name="T27" fmla="*/ 1961 h 52"/>
                <a:gd name="T28" fmla="*/ 512 w 85"/>
                <a:gd name="T29" fmla="*/ 1593 h 52"/>
                <a:gd name="T30" fmla="*/ 522 w 85"/>
                <a:gd name="T31" fmla="*/ 1350 h 52"/>
                <a:gd name="T32" fmla="*/ 566 w 85"/>
                <a:gd name="T33" fmla="*/ 724 h 52"/>
                <a:gd name="T34" fmla="*/ 571 w 85"/>
                <a:gd name="T35" fmla="*/ 388 h 52"/>
                <a:gd name="T36" fmla="*/ 395 w 85"/>
                <a:gd name="T37" fmla="*/ 2 h 52"/>
                <a:gd name="T38" fmla="*/ 239 w 85"/>
                <a:gd name="T39" fmla="*/ 478 h 52"/>
                <a:gd name="T40" fmla="*/ 126 w 85"/>
                <a:gd name="T41" fmla="*/ 256 h 52"/>
                <a:gd name="T42" fmla="*/ 38 w 85"/>
                <a:gd name="T43" fmla="*/ 256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5"/>
                <a:gd name="T67" fmla="*/ 0 h 52"/>
                <a:gd name="T68" fmla="*/ 85 w 85"/>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5" h="52">
                  <a:moveTo>
                    <a:pt x="5" y="5"/>
                  </a:moveTo>
                  <a:lnTo>
                    <a:pt x="0" y="0"/>
                  </a:lnTo>
                  <a:lnTo>
                    <a:pt x="0" y="9"/>
                  </a:lnTo>
                  <a:lnTo>
                    <a:pt x="5" y="21"/>
                  </a:lnTo>
                  <a:lnTo>
                    <a:pt x="0" y="28"/>
                  </a:lnTo>
                  <a:lnTo>
                    <a:pt x="5" y="35"/>
                  </a:lnTo>
                  <a:lnTo>
                    <a:pt x="7" y="38"/>
                  </a:lnTo>
                  <a:lnTo>
                    <a:pt x="7" y="52"/>
                  </a:lnTo>
                  <a:lnTo>
                    <a:pt x="23" y="50"/>
                  </a:lnTo>
                  <a:lnTo>
                    <a:pt x="49" y="52"/>
                  </a:lnTo>
                  <a:lnTo>
                    <a:pt x="54" y="45"/>
                  </a:lnTo>
                  <a:lnTo>
                    <a:pt x="59" y="45"/>
                  </a:lnTo>
                  <a:lnTo>
                    <a:pt x="59" y="40"/>
                  </a:lnTo>
                  <a:lnTo>
                    <a:pt x="80" y="38"/>
                  </a:lnTo>
                  <a:lnTo>
                    <a:pt x="75" y="31"/>
                  </a:lnTo>
                  <a:lnTo>
                    <a:pt x="78" y="26"/>
                  </a:lnTo>
                  <a:lnTo>
                    <a:pt x="83" y="14"/>
                  </a:lnTo>
                  <a:lnTo>
                    <a:pt x="85" y="7"/>
                  </a:lnTo>
                  <a:lnTo>
                    <a:pt x="59" y="2"/>
                  </a:lnTo>
                  <a:lnTo>
                    <a:pt x="35" y="9"/>
                  </a:lnTo>
                  <a:lnTo>
                    <a:pt x="19" y="5"/>
                  </a:lnTo>
                  <a:lnTo>
                    <a:pt x="5" y="5"/>
                  </a:lnTo>
                  <a:close/>
                </a:path>
              </a:pathLst>
            </a:custGeom>
            <a:solidFill>
              <a:srgbClr val="0033CC"/>
            </a:solidFill>
            <a:ln w="3175">
              <a:solidFill>
                <a:srgbClr val="000000"/>
              </a:solidFill>
              <a:round/>
              <a:headEnd/>
              <a:tailEnd/>
            </a:ln>
          </p:spPr>
          <p:txBody>
            <a:bodyPr/>
            <a:lstStyle/>
            <a:p>
              <a:endParaRPr lang="en-US"/>
            </a:p>
          </p:txBody>
        </p:sp>
        <p:sp>
          <p:nvSpPr>
            <p:cNvPr id="42301" name="Freeform 5531"/>
            <p:cNvSpPr>
              <a:spLocks/>
            </p:cNvSpPr>
            <p:nvPr/>
          </p:nvSpPr>
          <p:spPr bwMode="auto">
            <a:xfrm>
              <a:off x="2826" y="1708"/>
              <a:ext cx="27" cy="64"/>
            </a:xfrm>
            <a:custGeom>
              <a:avLst/>
              <a:gdLst>
                <a:gd name="T0" fmla="*/ 0 w 24"/>
                <a:gd name="T1" fmla="*/ 613 h 52"/>
                <a:gd name="T2" fmla="*/ 3 w 24"/>
                <a:gd name="T3" fmla="*/ 1826 h 52"/>
                <a:gd name="T4" fmla="*/ 140 w 24"/>
                <a:gd name="T5" fmla="*/ 2684 h 52"/>
                <a:gd name="T6" fmla="*/ 159 w 24"/>
                <a:gd name="T7" fmla="*/ 2518 h 52"/>
                <a:gd name="T8" fmla="*/ 226 w 24"/>
                <a:gd name="T9" fmla="*/ 1730 h 52"/>
                <a:gd name="T10" fmla="*/ 226 w 24"/>
                <a:gd name="T11" fmla="*/ 1593 h 52"/>
                <a:gd name="T12" fmla="*/ 140 w 24"/>
                <a:gd name="T13" fmla="*/ 613 h 52"/>
                <a:gd name="T14" fmla="*/ 124 w 24"/>
                <a:gd name="T15" fmla="*/ 169 h 52"/>
                <a:gd name="T16" fmla="*/ 3 w 24"/>
                <a:gd name="T17" fmla="*/ 0 h 52"/>
                <a:gd name="T18" fmla="*/ 0 w 24"/>
                <a:gd name="T19" fmla="*/ 613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52"/>
                <a:gd name="T32" fmla="*/ 24 w 24"/>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52">
                  <a:moveTo>
                    <a:pt x="0" y="12"/>
                  </a:moveTo>
                  <a:lnTo>
                    <a:pt x="3" y="36"/>
                  </a:lnTo>
                  <a:lnTo>
                    <a:pt x="14" y="52"/>
                  </a:lnTo>
                  <a:lnTo>
                    <a:pt x="17" y="48"/>
                  </a:lnTo>
                  <a:lnTo>
                    <a:pt x="24" y="33"/>
                  </a:lnTo>
                  <a:lnTo>
                    <a:pt x="24" y="31"/>
                  </a:lnTo>
                  <a:lnTo>
                    <a:pt x="14" y="12"/>
                  </a:lnTo>
                  <a:lnTo>
                    <a:pt x="12" y="3"/>
                  </a:lnTo>
                  <a:lnTo>
                    <a:pt x="3" y="0"/>
                  </a:lnTo>
                  <a:lnTo>
                    <a:pt x="0" y="12"/>
                  </a:lnTo>
                  <a:close/>
                </a:path>
              </a:pathLst>
            </a:custGeom>
            <a:solidFill>
              <a:srgbClr val="0033CC"/>
            </a:solidFill>
            <a:ln w="3175">
              <a:solidFill>
                <a:srgbClr val="000000"/>
              </a:solidFill>
              <a:round/>
              <a:headEnd/>
              <a:tailEnd/>
            </a:ln>
          </p:spPr>
          <p:txBody>
            <a:bodyPr/>
            <a:lstStyle/>
            <a:p>
              <a:endParaRPr lang="en-US"/>
            </a:p>
          </p:txBody>
        </p:sp>
        <p:sp>
          <p:nvSpPr>
            <p:cNvPr id="42302" name="Freeform 5532"/>
            <p:cNvSpPr>
              <a:spLocks/>
            </p:cNvSpPr>
            <p:nvPr/>
          </p:nvSpPr>
          <p:spPr bwMode="auto">
            <a:xfrm>
              <a:off x="3204" y="1729"/>
              <a:ext cx="75" cy="58"/>
            </a:xfrm>
            <a:custGeom>
              <a:avLst/>
              <a:gdLst>
                <a:gd name="T0" fmla="*/ 84 w 67"/>
                <a:gd name="T1" fmla="*/ 392 h 47"/>
                <a:gd name="T2" fmla="*/ 0 w 67"/>
                <a:gd name="T3" fmla="*/ 0 h 47"/>
                <a:gd name="T4" fmla="*/ 188 w 67"/>
                <a:gd name="T5" fmla="*/ 0 h 47"/>
                <a:gd name="T6" fmla="*/ 366 w 67"/>
                <a:gd name="T7" fmla="*/ 2 h 47"/>
                <a:gd name="T8" fmla="*/ 495 w 67"/>
                <a:gd name="T9" fmla="*/ 258 h 47"/>
                <a:gd name="T10" fmla="*/ 461 w 67"/>
                <a:gd name="T11" fmla="*/ 1002 h 47"/>
                <a:gd name="T12" fmla="*/ 516 w 67"/>
                <a:gd name="T13" fmla="*/ 1237 h 47"/>
                <a:gd name="T14" fmla="*/ 495 w 67"/>
                <a:gd name="T15" fmla="*/ 1527 h 47"/>
                <a:gd name="T16" fmla="*/ 575 w 67"/>
                <a:gd name="T17" fmla="*/ 2285 h 47"/>
                <a:gd name="T18" fmla="*/ 516 w 67"/>
                <a:gd name="T19" fmla="*/ 2579 h 47"/>
                <a:gd name="T20" fmla="*/ 495 w 67"/>
                <a:gd name="T21" fmla="*/ 2285 h 47"/>
                <a:gd name="T22" fmla="*/ 461 w 67"/>
                <a:gd name="T23" fmla="*/ 2123 h 47"/>
                <a:gd name="T24" fmla="*/ 448 w 67"/>
                <a:gd name="T25" fmla="*/ 2090 h 47"/>
                <a:gd name="T26" fmla="*/ 410 w 67"/>
                <a:gd name="T27" fmla="*/ 2090 h 47"/>
                <a:gd name="T28" fmla="*/ 366 w 67"/>
                <a:gd name="T29" fmla="*/ 1884 h 47"/>
                <a:gd name="T30" fmla="*/ 353 w 67"/>
                <a:gd name="T31" fmla="*/ 1884 h 47"/>
                <a:gd name="T32" fmla="*/ 307 w 67"/>
                <a:gd name="T33" fmla="*/ 1884 h 47"/>
                <a:gd name="T34" fmla="*/ 188 w 67"/>
                <a:gd name="T35" fmla="*/ 1527 h 47"/>
                <a:gd name="T36" fmla="*/ 148 w 67"/>
                <a:gd name="T37" fmla="*/ 1002 h 47"/>
                <a:gd name="T38" fmla="*/ 84 w 67"/>
                <a:gd name="T39" fmla="*/ 392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7"/>
                <a:gd name="T61" fmla="*/ 0 h 47"/>
                <a:gd name="T62" fmla="*/ 67 w 67"/>
                <a:gd name="T63" fmla="*/ 47 h 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7" h="47">
                  <a:moveTo>
                    <a:pt x="10" y="7"/>
                  </a:moveTo>
                  <a:lnTo>
                    <a:pt x="0" y="0"/>
                  </a:lnTo>
                  <a:lnTo>
                    <a:pt x="22" y="0"/>
                  </a:lnTo>
                  <a:lnTo>
                    <a:pt x="43" y="2"/>
                  </a:lnTo>
                  <a:lnTo>
                    <a:pt x="57" y="5"/>
                  </a:lnTo>
                  <a:lnTo>
                    <a:pt x="55" y="19"/>
                  </a:lnTo>
                  <a:lnTo>
                    <a:pt x="62" y="23"/>
                  </a:lnTo>
                  <a:lnTo>
                    <a:pt x="57" y="28"/>
                  </a:lnTo>
                  <a:lnTo>
                    <a:pt x="67" y="42"/>
                  </a:lnTo>
                  <a:lnTo>
                    <a:pt x="62" y="47"/>
                  </a:lnTo>
                  <a:lnTo>
                    <a:pt x="57" y="42"/>
                  </a:lnTo>
                  <a:lnTo>
                    <a:pt x="55" y="40"/>
                  </a:lnTo>
                  <a:lnTo>
                    <a:pt x="53" y="38"/>
                  </a:lnTo>
                  <a:lnTo>
                    <a:pt x="48" y="38"/>
                  </a:lnTo>
                  <a:lnTo>
                    <a:pt x="43" y="35"/>
                  </a:lnTo>
                  <a:lnTo>
                    <a:pt x="41" y="35"/>
                  </a:lnTo>
                  <a:lnTo>
                    <a:pt x="36" y="35"/>
                  </a:lnTo>
                  <a:lnTo>
                    <a:pt x="22" y="28"/>
                  </a:lnTo>
                  <a:lnTo>
                    <a:pt x="17" y="19"/>
                  </a:lnTo>
                  <a:lnTo>
                    <a:pt x="10" y="7"/>
                  </a:lnTo>
                  <a:close/>
                </a:path>
              </a:pathLst>
            </a:custGeom>
            <a:solidFill>
              <a:srgbClr val="0033CC"/>
            </a:solidFill>
            <a:ln w="3175">
              <a:solidFill>
                <a:srgbClr val="000000"/>
              </a:solidFill>
              <a:round/>
              <a:headEnd/>
              <a:tailEnd/>
            </a:ln>
          </p:spPr>
          <p:txBody>
            <a:bodyPr/>
            <a:lstStyle/>
            <a:p>
              <a:endParaRPr lang="en-US"/>
            </a:p>
          </p:txBody>
        </p:sp>
        <p:sp>
          <p:nvSpPr>
            <p:cNvPr id="42303" name="Freeform 5533"/>
            <p:cNvSpPr>
              <a:spLocks/>
            </p:cNvSpPr>
            <p:nvPr/>
          </p:nvSpPr>
          <p:spPr bwMode="auto">
            <a:xfrm>
              <a:off x="3267" y="1722"/>
              <a:ext cx="65" cy="77"/>
            </a:xfrm>
            <a:custGeom>
              <a:avLst/>
              <a:gdLst>
                <a:gd name="T0" fmla="*/ 74 w 59"/>
                <a:gd name="T1" fmla="*/ 2850 h 62"/>
                <a:gd name="T2" fmla="*/ 2 w 59"/>
                <a:gd name="T3" fmla="*/ 2013 h 62"/>
                <a:gd name="T4" fmla="*/ 45 w 59"/>
                <a:gd name="T5" fmla="*/ 1710 h 62"/>
                <a:gd name="T6" fmla="*/ 0 w 59"/>
                <a:gd name="T7" fmla="*/ 1472 h 62"/>
                <a:gd name="T8" fmla="*/ 2 w 59"/>
                <a:gd name="T9" fmla="*/ 618 h 62"/>
                <a:gd name="T10" fmla="*/ 45 w 59"/>
                <a:gd name="T11" fmla="*/ 0 h 62"/>
                <a:gd name="T12" fmla="*/ 194 w 59"/>
                <a:gd name="T13" fmla="*/ 284 h 62"/>
                <a:gd name="T14" fmla="*/ 251 w 59"/>
                <a:gd name="T15" fmla="*/ 1043 h 62"/>
                <a:gd name="T16" fmla="*/ 371 w 59"/>
                <a:gd name="T17" fmla="*/ 1710 h 62"/>
                <a:gd name="T18" fmla="*/ 315 w 59"/>
                <a:gd name="T19" fmla="*/ 1710 h 62"/>
                <a:gd name="T20" fmla="*/ 286 w 59"/>
                <a:gd name="T21" fmla="*/ 3080 h 62"/>
                <a:gd name="T22" fmla="*/ 286 w 59"/>
                <a:gd name="T23" fmla="*/ 3825 h 62"/>
                <a:gd name="T24" fmla="*/ 194 w 59"/>
                <a:gd name="T25" fmla="*/ 3233 h 62"/>
                <a:gd name="T26" fmla="*/ 207 w 59"/>
                <a:gd name="T27" fmla="*/ 2850 h 62"/>
                <a:gd name="T28" fmla="*/ 176 w 59"/>
                <a:gd name="T29" fmla="*/ 2480 h 62"/>
                <a:gd name="T30" fmla="*/ 74 w 59"/>
                <a:gd name="T31" fmla="*/ 285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
                <a:gd name="T49" fmla="*/ 0 h 62"/>
                <a:gd name="T50" fmla="*/ 59 w 59"/>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 h="62">
                  <a:moveTo>
                    <a:pt x="12" y="47"/>
                  </a:moveTo>
                  <a:lnTo>
                    <a:pt x="2" y="33"/>
                  </a:lnTo>
                  <a:lnTo>
                    <a:pt x="7" y="28"/>
                  </a:lnTo>
                  <a:lnTo>
                    <a:pt x="0" y="24"/>
                  </a:lnTo>
                  <a:lnTo>
                    <a:pt x="2" y="10"/>
                  </a:lnTo>
                  <a:lnTo>
                    <a:pt x="7" y="0"/>
                  </a:lnTo>
                  <a:lnTo>
                    <a:pt x="31" y="5"/>
                  </a:lnTo>
                  <a:lnTo>
                    <a:pt x="40" y="17"/>
                  </a:lnTo>
                  <a:lnTo>
                    <a:pt x="59" y="28"/>
                  </a:lnTo>
                  <a:lnTo>
                    <a:pt x="50" y="28"/>
                  </a:lnTo>
                  <a:lnTo>
                    <a:pt x="45" y="50"/>
                  </a:lnTo>
                  <a:lnTo>
                    <a:pt x="45" y="62"/>
                  </a:lnTo>
                  <a:lnTo>
                    <a:pt x="31" y="52"/>
                  </a:lnTo>
                  <a:lnTo>
                    <a:pt x="33" y="47"/>
                  </a:lnTo>
                  <a:lnTo>
                    <a:pt x="28" y="40"/>
                  </a:lnTo>
                  <a:lnTo>
                    <a:pt x="12" y="47"/>
                  </a:lnTo>
                  <a:close/>
                </a:path>
              </a:pathLst>
            </a:custGeom>
            <a:solidFill>
              <a:srgbClr val="0033CC"/>
            </a:solidFill>
            <a:ln w="3175">
              <a:solidFill>
                <a:srgbClr val="000000"/>
              </a:solidFill>
              <a:round/>
              <a:headEnd/>
              <a:tailEnd/>
            </a:ln>
          </p:spPr>
          <p:txBody>
            <a:bodyPr/>
            <a:lstStyle/>
            <a:p>
              <a:endParaRPr lang="en-US"/>
            </a:p>
          </p:txBody>
        </p:sp>
        <p:sp>
          <p:nvSpPr>
            <p:cNvPr id="42304" name="Freeform 5534"/>
            <p:cNvSpPr>
              <a:spLocks/>
            </p:cNvSpPr>
            <p:nvPr/>
          </p:nvSpPr>
          <p:spPr bwMode="auto">
            <a:xfrm>
              <a:off x="3245" y="1772"/>
              <a:ext cx="29" cy="17"/>
            </a:xfrm>
            <a:custGeom>
              <a:avLst/>
              <a:gdLst>
                <a:gd name="T0" fmla="*/ 205 w 26"/>
                <a:gd name="T1" fmla="*/ 509 h 14"/>
                <a:gd name="T2" fmla="*/ 148 w 26"/>
                <a:gd name="T3" fmla="*/ 544 h 14"/>
                <a:gd name="T4" fmla="*/ 2 w 26"/>
                <a:gd name="T5" fmla="*/ 194 h 14"/>
                <a:gd name="T6" fmla="*/ 0 w 26"/>
                <a:gd name="T7" fmla="*/ 0 h 14"/>
                <a:gd name="T8" fmla="*/ 0 w 26"/>
                <a:gd name="T9" fmla="*/ 0 h 14"/>
                <a:gd name="T10" fmla="*/ 45 w 26"/>
                <a:gd name="T11" fmla="*/ 0 h 14"/>
                <a:gd name="T12" fmla="*/ 56 w 26"/>
                <a:gd name="T13" fmla="*/ 0 h 14"/>
                <a:gd name="T14" fmla="*/ 96 w 26"/>
                <a:gd name="T15" fmla="*/ 132 h 14"/>
                <a:gd name="T16" fmla="*/ 133 w 26"/>
                <a:gd name="T17" fmla="*/ 132 h 14"/>
                <a:gd name="T18" fmla="*/ 148 w 26"/>
                <a:gd name="T19" fmla="*/ 194 h 14"/>
                <a:gd name="T20" fmla="*/ 165 w 26"/>
                <a:gd name="T21" fmla="*/ 287 h 14"/>
                <a:gd name="T22" fmla="*/ 205 w 26"/>
                <a:gd name="T23" fmla="*/ 509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4"/>
                <a:gd name="T38" fmla="*/ 26 w 26"/>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4">
                  <a:moveTo>
                    <a:pt x="26" y="12"/>
                  </a:moveTo>
                  <a:lnTo>
                    <a:pt x="19" y="14"/>
                  </a:lnTo>
                  <a:lnTo>
                    <a:pt x="2" y="5"/>
                  </a:lnTo>
                  <a:lnTo>
                    <a:pt x="0" y="0"/>
                  </a:lnTo>
                  <a:lnTo>
                    <a:pt x="5" y="0"/>
                  </a:lnTo>
                  <a:lnTo>
                    <a:pt x="7" y="0"/>
                  </a:lnTo>
                  <a:lnTo>
                    <a:pt x="12" y="3"/>
                  </a:lnTo>
                  <a:lnTo>
                    <a:pt x="17" y="3"/>
                  </a:lnTo>
                  <a:lnTo>
                    <a:pt x="19" y="5"/>
                  </a:lnTo>
                  <a:lnTo>
                    <a:pt x="21" y="7"/>
                  </a:lnTo>
                  <a:lnTo>
                    <a:pt x="26" y="12"/>
                  </a:lnTo>
                  <a:close/>
                </a:path>
              </a:pathLst>
            </a:custGeom>
            <a:solidFill>
              <a:srgbClr val="0033CC"/>
            </a:solidFill>
            <a:ln w="3175">
              <a:solidFill>
                <a:srgbClr val="000000"/>
              </a:solidFill>
              <a:round/>
              <a:headEnd/>
              <a:tailEnd/>
            </a:ln>
          </p:spPr>
          <p:txBody>
            <a:bodyPr/>
            <a:lstStyle/>
            <a:p>
              <a:endParaRPr lang="en-US"/>
            </a:p>
          </p:txBody>
        </p:sp>
        <p:sp>
          <p:nvSpPr>
            <p:cNvPr id="42305" name="Freeform 5535"/>
            <p:cNvSpPr>
              <a:spLocks/>
            </p:cNvSpPr>
            <p:nvPr/>
          </p:nvSpPr>
          <p:spPr bwMode="auto">
            <a:xfrm>
              <a:off x="2843" y="1729"/>
              <a:ext cx="101" cy="111"/>
            </a:xfrm>
            <a:custGeom>
              <a:avLst/>
              <a:gdLst>
                <a:gd name="T0" fmla="*/ 152 w 90"/>
                <a:gd name="T1" fmla="*/ 2568 h 90"/>
                <a:gd name="T2" fmla="*/ 48 w 90"/>
                <a:gd name="T3" fmla="*/ 2273 h 90"/>
                <a:gd name="T4" fmla="*/ 0 w 90"/>
                <a:gd name="T5" fmla="*/ 1857 h 90"/>
                <a:gd name="T6" fmla="*/ 3 w 90"/>
                <a:gd name="T7" fmla="*/ 1688 h 90"/>
                <a:gd name="T8" fmla="*/ 85 w 90"/>
                <a:gd name="T9" fmla="*/ 900 h 90"/>
                <a:gd name="T10" fmla="*/ 85 w 90"/>
                <a:gd name="T11" fmla="*/ 733 h 90"/>
                <a:gd name="T12" fmla="*/ 323 w 90"/>
                <a:gd name="T13" fmla="*/ 391 h 90"/>
                <a:gd name="T14" fmla="*/ 462 w 90"/>
                <a:gd name="T15" fmla="*/ 257 h 90"/>
                <a:gd name="T16" fmla="*/ 701 w 90"/>
                <a:gd name="T17" fmla="*/ 391 h 90"/>
                <a:gd name="T18" fmla="*/ 738 w 90"/>
                <a:gd name="T19" fmla="*/ 0 h 90"/>
                <a:gd name="T20" fmla="*/ 787 w 90"/>
                <a:gd name="T21" fmla="*/ 0 h 90"/>
                <a:gd name="T22" fmla="*/ 806 w 90"/>
                <a:gd name="T23" fmla="*/ 257 h 90"/>
                <a:gd name="T24" fmla="*/ 738 w 90"/>
                <a:gd name="T25" fmla="*/ 900 h 90"/>
                <a:gd name="T26" fmla="*/ 591 w 90"/>
                <a:gd name="T27" fmla="*/ 651 h 90"/>
                <a:gd name="T28" fmla="*/ 462 w 90"/>
                <a:gd name="T29" fmla="*/ 990 h 90"/>
                <a:gd name="T30" fmla="*/ 527 w 90"/>
                <a:gd name="T31" fmla="*/ 1375 h 90"/>
                <a:gd name="T32" fmla="*/ 462 w 90"/>
                <a:gd name="T33" fmla="*/ 1375 h 90"/>
                <a:gd name="T34" fmla="*/ 462 w 90"/>
                <a:gd name="T35" fmla="*/ 1506 h 90"/>
                <a:gd name="T36" fmla="*/ 429 w 90"/>
                <a:gd name="T37" fmla="*/ 1506 h 90"/>
                <a:gd name="T38" fmla="*/ 453 w 90"/>
                <a:gd name="T39" fmla="*/ 1688 h 90"/>
                <a:gd name="T40" fmla="*/ 367 w 90"/>
                <a:gd name="T41" fmla="*/ 990 h 90"/>
                <a:gd name="T42" fmla="*/ 323 w 90"/>
                <a:gd name="T43" fmla="*/ 1221 h 90"/>
                <a:gd name="T44" fmla="*/ 382 w 90"/>
                <a:gd name="T45" fmla="*/ 2082 h 90"/>
                <a:gd name="T46" fmla="*/ 406 w 90"/>
                <a:gd name="T47" fmla="*/ 2442 h 90"/>
                <a:gd name="T48" fmla="*/ 367 w 90"/>
                <a:gd name="T49" fmla="*/ 2273 h 90"/>
                <a:gd name="T50" fmla="*/ 367 w 90"/>
                <a:gd name="T51" fmla="*/ 2568 h 90"/>
                <a:gd name="T52" fmla="*/ 340 w 90"/>
                <a:gd name="T53" fmla="*/ 2596 h 90"/>
                <a:gd name="T54" fmla="*/ 527 w 90"/>
                <a:gd name="T55" fmla="*/ 3457 h 90"/>
                <a:gd name="T56" fmla="*/ 512 w 90"/>
                <a:gd name="T57" fmla="*/ 3669 h 90"/>
                <a:gd name="T58" fmla="*/ 453 w 90"/>
                <a:gd name="T59" fmla="*/ 3532 h 90"/>
                <a:gd name="T60" fmla="*/ 429 w 90"/>
                <a:gd name="T61" fmla="*/ 3532 h 90"/>
                <a:gd name="T62" fmla="*/ 453 w 90"/>
                <a:gd name="T63" fmla="*/ 4075 h 90"/>
                <a:gd name="T64" fmla="*/ 382 w 90"/>
                <a:gd name="T65" fmla="*/ 4075 h 90"/>
                <a:gd name="T66" fmla="*/ 429 w 90"/>
                <a:gd name="T67" fmla="*/ 4840 h 90"/>
                <a:gd name="T68" fmla="*/ 367 w 90"/>
                <a:gd name="T69" fmla="*/ 4673 h 90"/>
                <a:gd name="T70" fmla="*/ 323 w 90"/>
                <a:gd name="T71" fmla="*/ 4840 h 90"/>
                <a:gd name="T72" fmla="*/ 281 w 90"/>
                <a:gd name="T73" fmla="*/ 4446 h 90"/>
                <a:gd name="T74" fmla="*/ 261 w 90"/>
                <a:gd name="T75" fmla="*/ 4673 h 90"/>
                <a:gd name="T76" fmla="*/ 199 w 90"/>
                <a:gd name="T77" fmla="*/ 3865 h 90"/>
                <a:gd name="T78" fmla="*/ 171 w 90"/>
                <a:gd name="T79" fmla="*/ 3457 h 90"/>
                <a:gd name="T80" fmla="*/ 281 w 90"/>
                <a:gd name="T81" fmla="*/ 3182 h 90"/>
                <a:gd name="T82" fmla="*/ 406 w 90"/>
                <a:gd name="T83" fmla="*/ 3457 h 90"/>
                <a:gd name="T84" fmla="*/ 406 w 90"/>
                <a:gd name="T85" fmla="*/ 3304 h 90"/>
                <a:gd name="T86" fmla="*/ 323 w 90"/>
                <a:gd name="T87" fmla="*/ 3062 h 90"/>
                <a:gd name="T88" fmla="*/ 199 w 90"/>
                <a:gd name="T89" fmla="*/ 3062 h 90"/>
                <a:gd name="T90" fmla="*/ 152 w 90"/>
                <a:gd name="T91" fmla="*/ 3062 h 90"/>
                <a:gd name="T92" fmla="*/ 107 w 90"/>
                <a:gd name="T93" fmla="*/ 2568 h 90"/>
                <a:gd name="T94" fmla="*/ 152 w 90"/>
                <a:gd name="T95" fmla="*/ 2568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0"/>
                <a:gd name="T145" fmla="*/ 0 h 90"/>
                <a:gd name="T146" fmla="*/ 90 w 90"/>
                <a:gd name="T147" fmla="*/ 90 h 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0" h="90">
                  <a:moveTo>
                    <a:pt x="17" y="47"/>
                  </a:moveTo>
                  <a:lnTo>
                    <a:pt x="5" y="42"/>
                  </a:lnTo>
                  <a:lnTo>
                    <a:pt x="0" y="35"/>
                  </a:lnTo>
                  <a:lnTo>
                    <a:pt x="3" y="31"/>
                  </a:lnTo>
                  <a:lnTo>
                    <a:pt x="10" y="16"/>
                  </a:lnTo>
                  <a:lnTo>
                    <a:pt x="10" y="14"/>
                  </a:lnTo>
                  <a:lnTo>
                    <a:pt x="36" y="7"/>
                  </a:lnTo>
                  <a:lnTo>
                    <a:pt x="52" y="5"/>
                  </a:lnTo>
                  <a:lnTo>
                    <a:pt x="78" y="7"/>
                  </a:lnTo>
                  <a:lnTo>
                    <a:pt x="83" y="0"/>
                  </a:lnTo>
                  <a:lnTo>
                    <a:pt x="88" y="0"/>
                  </a:lnTo>
                  <a:lnTo>
                    <a:pt x="90" y="5"/>
                  </a:lnTo>
                  <a:lnTo>
                    <a:pt x="83" y="16"/>
                  </a:lnTo>
                  <a:lnTo>
                    <a:pt x="67" y="12"/>
                  </a:lnTo>
                  <a:lnTo>
                    <a:pt x="52" y="19"/>
                  </a:lnTo>
                  <a:lnTo>
                    <a:pt x="60" y="26"/>
                  </a:lnTo>
                  <a:lnTo>
                    <a:pt x="52" y="26"/>
                  </a:lnTo>
                  <a:lnTo>
                    <a:pt x="52" y="28"/>
                  </a:lnTo>
                  <a:lnTo>
                    <a:pt x="48" y="28"/>
                  </a:lnTo>
                  <a:lnTo>
                    <a:pt x="50" y="31"/>
                  </a:lnTo>
                  <a:lnTo>
                    <a:pt x="41" y="19"/>
                  </a:lnTo>
                  <a:lnTo>
                    <a:pt x="36" y="23"/>
                  </a:lnTo>
                  <a:lnTo>
                    <a:pt x="43" y="38"/>
                  </a:lnTo>
                  <a:lnTo>
                    <a:pt x="45" y="45"/>
                  </a:lnTo>
                  <a:lnTo>
                    <a:pt x="41" y="42"/>
                  </a:lnTo>
                  <a:lnTo>
                    <a:pt x="41" y="47"/>
                  </a:lnTo>
                  <a:lnTo>
                    <a:pt x="38" y="49"/>
                  </a:lnTo>
                  <a:lnTo>
                    <a:pt x="60" y="64"/>
                  </a:lnTo>
                  <a:lnTo>
                    <a:pt x="57" y="68"/>
                  </a:lnTo>
                  <a:lnTo>
                    <a:pt x="50" y="66"/>
                  </a:lnTo>
                  <a:lnTo>
                    <a:pt x="48" y="66"/>
                  </a:lnTo>
                  <a:lnTo>
                    <a:pt x="50" y="75"/>
                  </a:lnTo>
                  <a:lnTo>
                    <a:pt x="43" y="75"/>
                  </a:lnTo>
                  <a:lnTo>
                    <a:pt x="48" y="90"/>
                  </a:lnTo>
                  <a:lnTo>
                    <a:pt x="41" y="87"/>
                  </a:lnTo>
                  <a:lnTo>
                    <a:pt x="36" y="90"/>
                  </a:lnTo>
                  <a:lnTo>
                    <a:pt x="31" y="83"/>
                  </a:lnTo>
                  <a:lnTo>
                    <a:pt x="29" y="87"/>
                  </a:lnTo>
                  <a:lnTo>
                    <a:pt x="22" y="71"/>
                  </a:lnTo>
                  <a:lnTo>
                    <a:pt x="19" y="64"/>
                  </a:lnTo>
                  <a:lnTo>
                    <a:pt x="31" y="59"/>
                  </a:lnTo>
                  <a:lnTo>
                    <a:pt x="45" y="64"/>
                  </a:lnTo>
                  <a:lnTo>
                    <a:pt x="45" y="61"/>
                  </a:lnTo>
                  <a:lnTo>
                    <a:pt x="36" y="57"/>
                  </a:lnTo>
                  <a:lnTo>
                    <a:pt x="22" y="57"/>
                  </a:lnTo>
                  <a:lnTo>
                    <a:pt x="17" y="57"/>
                  </a:lnTo>
                  <a:lnTo>
                    <a:pt x="12" y="47"/>
                  </a:lnTo>
                  <a:lnTo>
                    <a:pt x="17" y="47"/>
                  </a:lnTo>
                  <a:close/>
                </a:path>
              </a:pathLst>
            </a:custGeom>
            <a:solidFill>
              <a:srgbClr val="0033CC"/>
            </a:solidFill>
            <a:ln w="3175">
              <a:solidFill>
                <a:srgbClr val="000000"/>
              </a:solidFill>
              <a:round/>
              <a:headEnd/>
              <a:tailEnd/>
            </a:ln>
          </p:spPr>
          <p:txBody>
            <a:bodyPr/>
            <a:lstStyle/>
            <a:p>
              <a:endParaRPr lang="en-US"/>
            </a:p>
          </p:txBody>
        </p:sp>
        <p:sp>
          <p:nvSpPr>
            <p:cNvPr id="42306" name="Freeform 5536"/>
            <p:cNvSpPr>
              <a:spLocks/>
            </p:cNvSpPr>
            <p:nvPr/>
          </p:nvSpPr>
          <p:spPr bwMode="auto">
            <a:xfrm>
              <a:off x="2906" y="1864"/>
              <a:ext cx="49" cy="11"/>
            </a:xfrm>
            <a:custGeom>
              <a:avLst/>
              <a:gdLst>
                <a:gd name="T0" fmla="*/ 367 w 43"/>
                <a:gd name="T1" fmla="*/ 177 h 9"/>
                <a:gd name="T2" fmla="*/ 120 w 43"/>
                <a:gd name="T3" fmla="*/ 0 h 9"/>
                <a:gd name="T4" fmla="*/ 3 w 43"/>
                <a:gd name="T5" fmla="*/ 0 h 9"/>
                <a:gd name="T6" fmla="*/ 0 w 43"/>
                <a:gd name="T7" fmla="*/ 177 h 9"/>
                <a:gd name="T8" fmla="*/ 168 w 43"/>
                <a:gd name="T9" fmla="*/ 323 h 9"/>
                <a:gd name="T10" fmla="*/ 367 w 43"/>
                <a:gd name="T11" fmla="*/ 395 h 9"/>
                <a:gd name="T12" fmla="*/ 518 w 43"/>
                <a:gd name="T13" fmla="*/ 177 h 9"/>
                <a:gd name="T14" fmla="*/ 367 w 43"/>
                <a:gd name="T15" fmla="*/ 177 h 9"/>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9"/>
                <a:gd name="T26" fmla="*/ 43 w 4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9">
                  <a:moveTo>
                    <a:pt x="31" y="4"/>
                  </a:moveTo>
                  <a:lnTo>
                    <a:pt x="10" y="0"/>
                  </a:lnTo>
                  <a:lnTo>
                    <a:pt x="3" y="0"/>
                  </a:lnTo>
                  <a:lnTo>
                    <a:pt x="0" y="4"/>
                  </a:lnTo>
                  <a:lnTo>
                    <a:pt x="14" y="7"/>
                  </a:lnTo>
                  <a:lnTo>
                    <a:pt x="31" y="9"/>
                  </a:lnTo>
                  <a:lnTo>
                    <a:pt x="43" y="4"/>
                  </a:lnTo>
                  <a:lnTo>
                    <a:pt x="31" y="4"/>
                  </a:lnTo>
                  <a:close/>
                </a:path>
              </a:pathLst>
            </a:custGeom>
            <a:solidFill>
              <a:srgbClr val="0033CC"/>
            </a:solidFill>
            <a:ln w="3175">
              <a:solidFill>
                <a:srgbClr val="000000"/>
              </a:solidFill>
              <a:round/>
              <a:headEnd/>
              <a:tailEnd/>
            </a:ln>
          </p:spPr>
          <p:txBody>
            <a:bodyPr/>
            <a:lstStyle/>
            <a:p>
              <a:endParaRPr lang="en-US"/>
            </a:p>
          </p:txBody>
        </p:sp>
        <p:sp>
          <p:nvSpPr>
            <p:cNvPr id="42307" name="Freeform 5537"/>
            <p:cNvSpPr>
              <a:spLocks/>
            </p:cNvSpPr>
            <p:nvPr/>
          </p:nvSpPr>
          <p:spPr bwMode="auto">
            <a:xfrm>
              <a:off x="2892" y="1787"/>
              <a:ext cx="26" cy="21"/>
            </a:xfrm>
            <a:custGeom>
              <a:avLst/>
              <a:gdLst>
                <a:gd name="T0" fmla="*/ 528 w 22"/>
                <a:gd name="T1" fmla="*/ 951 h 17"/>
                <a:gd name="T2" fmla="*/ 245 w 22"/>
                <a:gd name="T3" fmla="*/ 267 h 17"/>
                <a:gd name="T4" fmla="*/ 0 w 22"/>
                <a:gd name="T5" fmla="*/ 0 h 17"/>
                <a:gd name="T6" fmla="*/ 245 w 22"/>
                <a:gd name="T7" fmla="*/ 408 h 17"/>
                <a:gd name="T8" fmla="*/ 528 w 22"/>
                <a:gd name="T9" fmla="*/ 951 h 17"/>
                <a:gd name="T10" fmla="*/ 0 60000 65536"/>
                <a:gd name="T11" fmla="*/ 0 60000 65536"/>
                <a:gd name="T12" fmla="*/ 0 60000 65536"/>
                <a:gd name="T13" fmla="*/ 0 60000 65536"/>
                <a:gd name="T14" fmla="*/ 0 60000 65536"/>
                <a:gd name="T15" fmla="*/ 0 w 22"/>
                <a:gd name="T16" fmla="*/ 0 h 17"/>
                <a:gd name="T17" fmla="*/ 22 w 22"/>
                <a:gd name="T18" fmla="*/ 17 h 17"/>
              </a:gdLst>
              <a:ahLst/>
              <a:cxnLst>
                <a:cxn ang="T10">
                  <a:pos x="T0" y="T1"/>
                </a:cxn>
                <a:cxn ang="T11">
                  <a:pos x="T2" y="T3"/>
                </a:cxn>
                <a:cxn ang="T12">
                  <a:pos x="T4" y="T5"/>
                </a:cxn>
                <a:cxn ang="T13">
                  <a:pos x="T6" y="T7"/>
                </a:cxn>
                <a:cxn ang="T14">
                  <a:pos x="T8" y="T9"/>
                </a:cxn>
              </a:cxnLst>
              <a:rect l="T15" t="T16" r="T17" b="T18"/>
              <a:pathLst>
                <a:path w="22" h="17">
                  <a:moveTo>
                    <a:pt x="22" y="17"/>
                  </a:moveTo>
                  <a:lnTo>
                    <a:pt x="10" y="5"/>
                  </a:lnTo>
                  <a:lnTo>
                    <a:pt x="0" y="0"/>
                  </a:lnTo>
                  <a:lnTo>
                    <a:pt x="10" y="7"/>
                  </a:lnTo>
                  <a:lnTo>
                    <a:pt x="22" y="17"/>
                  </a:lnTo>
                  <a:close/>
                </a:path>
              </a:pathLst>
            </a:custGeom>
            <a:solidFill>
              <a:srgbClr val="0033CC"/>
            </a:solidFill>
            <a:ln w="3175">
              <a:solidFill>
                <a:srgbClr val="000000"/>
              </a:solidFill>
              <a:round/>
              <a:headEnd/>
              <a:tailEnd/>
            </a:ln>
          </p:spPr>
          <p:txBody>
            <a:bodyPr/>
            <a:lstStyle/>
            <a:p>
              <a:endParaRPr lang="en-US"/>
            </a:p>
          </p:txBody>
        </p:sp>
        <p:sp>
          <p:nvSpPr>
            <p:cNvPr id="42308" name="Freeform 5538"/>
            <p:cNvSpPr>
              <a:spLocks/>
            </p:cNvSpPr>
            <p:nvPr/>
          </p:nvSpPr>
          <p:spPr bwMode="auto">
            <a:xfrm>
              <a:off x="2938" y="1778"/>
              <a:ext cx="10" cy="6"/>
            </a:xfrm>
            <a:custGeom>
              <a:avLst/>
              <a:gdLst>
                <a:gd name="T0" fmla="*/ 63 w 9"/>
                <a:gd name="T1" fmla="*/ 149 h 5"/>
                <a:gd name="T2" fmla="*/ 2 w 9"/>
                <a:gd name="T3" fmla="*/ 2 h 5"/>
                <a:gd name="T4" fmla="*/ 0 w 9"/>
                <a:gd name="T5" fmla="*/ 0 h 5"/>
                <a:gd name="T6" fmla="*/ 51 w 9"/>
                <a:gd name="T7" fmla="*/ 2 h 5"/>
                <a:gd name="T8" fmla="*/ 63 w 9"/>
                <a:gd name="T9" fmla="*/ 149 h 5"/>
                <a:gd name="T10" fmla="*/ 0 60000 65536"/>
                <a:gd name="T11" fmla="*/ 0 60000 65536"/>
                <a:gd name="T12" fmla="*/ 0 60000 65536"/>
                <a:gd name="T13" fmla="*/ 0 60000 65536"/>
                <a:gd name="T14" fmla="*/ 0 60000 65536"/>
                <a:gd name="T15" fmla="*/ 0 w 9"/>
                <a:gd name="T16" fmla="*/ 0 h 5"/>
                <a:gd name="T17" fmla="*/ 9 w 9"/>
                <a:gd name="T18" fmla="*/ 5 h 5"/>
              </a:gdLst>
              <a:ahLst/>
              <a:cxnLst>
                <a:cxn ang="T10">
                  <a:pos x="T0" y="T1"/>
                </a:cxn>
                <a:cxn ang="T11">
                  <a:pos x="T2" y="T3"/>
                </a:cxn>
                <a:cxn ang="T12">
                  <a:pos x="T4" y="T5"/>
                </a:cxn>
                <a:cxn ang="T13">
                  <a:pos x="T6" y="T7"/>
                </a:cxn>
                <a:cxn ang="T14">
                  <a:pos x="T8" y="T9"/>
                </a:cxn>
              </a:cxnLst>
              <a:rect l="T15" t="T16" r="T17" b="T18"/>
              <a:pathLst>
                <a:path w="9" h="5">
                  <a:moveTo>
                    <a:pt x="9" y="5"/>
                  </a:moveTo>
                  <a:lnTo>
                    <a:pt x="2" y="2"/>
                  </a:lnTo>
                  <a:lnTo>
                    <a:pt x="0" y="0"/>
                  </a:lnTo>
                  <a:lnTo>
                    <a:pt x="7" y="2"/>
                  </a:lnTo>
                  <a:lnTo>
                    <a:pt x="9" y="5"/>
                  </a:lnTo>
                  <a:close/>
                </a:path>
              </a:pathLst>
            </a:custGeom>
            <a:solidFill>
              <a:srgbClr val="C0C0C0"/>
            </a:solidFill>
            <a:ln w="3175">
              <a:solidFill>
                <a:srgbClr val="000000"/>
              </a:solidFill>
              <a:round/>
              <a:headEnd/>
              <a:tailEnd/>
            </a:ln>
          </p:spPr>
          <p:txBody>
            <a:bodyPr/>
            <a:lstStyle/>
            <a:p>
              <a:endParaRPr lang="en-US"/>
            </a:p>
          </p:txBody>
        </p:sp>
        <p:sp>
          <p:nvSpPr>
            <p:cNvPr id="42309" name="Freeform 5539"/>
            <p:cNvSpPr>
              <a:spLocks/>
            </p:cNvSpPr>
            <p:nvPr/>
          </p:nvSpPr>
          <p:spPr bwMode="auto">
            <a:xfrm>
              <a:off x="2851" y="1802"/>
              <a:ext cx="4" cy="6"/>
            </a:xfrm>
            <a:custGeom>
              <a:avLst/>
              <a:gdLst>
                <a:gd name="T0" fmla="*/ 0 w 4"/>
                <a:gd name="T1" fmla="*/ 0 h 5"/>
                <a:gd name="T2" fmla="*/ 4 w 4"/>
                <a:gd name="T3" fmla="*/ 2 h 5"/>
                <a:gd name="T4" fmla="*/ 0 w 4"/>
                <a:gd name="T5" fmla="*/ 149 h 5"/>
                <a:gd name="T6" fmla="*/ 0 w 4"/>
                <a:gd name="T7" fmla="*/ 0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0" y="0"/>
                  </a:moveTo>
                  <a:lnTo>
                    <a:pt x="4" y="2"/>
                  </a:lnTo>
                  <a:lnTo>
                    <a:pt x="0" y="5"/>
                  </a:lnTo>
                  <a:lnTo>
                    <a:pt x="0" y="0"/>
                  </a:lnTo>
                  <a:close/>
                </a:path>
              </a:pathLst>
            </a:custGeom>
            <a:solidFill>
              <a:srgbClr val="0033CC"/>
            </a:solidFill>
            <a:ln w="3175">
              <a:solidFill>
                <a:srgbClr val="000000"/>
              </a:solidFill>
              <a:round/>
              <a:headEnd/>
              <a:tailEnd/>
            </a:ln>
          </p:spPr>
          <p:txBody>
            <a:bodyPr/>
            <a:lstStyle/>
            <a:p>
              <a:endParaRPr lang="en-US"/>
            </a:p>
          </p:txBody>
        </p:sp>
        <p:sp>
          <p:nvSpPr>
            <p:cNvPr id="42310" name="Freeform 5540"/>
            <p:cNvSpPr>
              <a:spLocks/>
            </p:cNvSpPr>
            <p:nvPr/>
          </p:nvSpPr>
          <p:spPr bwMode="auto">
            <a:xfrm>
              <a:off x="2941" y="1796"/>
              <a:ext cx="3" cy="6"/>
            </a:xfrm>
            <a:custGeom>
              <a:avLst/>
              <a:gdLst>
                <a:gd name="T0" fmla="*/ 5394 w 2"/>
                <a:gd name="T1" fmla="*/ 0 h 5"/>
                <a:gd name="T2" fmla="*/ 0 w 2"/>
                <a:gd name="T3" fmla="*/ 149 h 5"/>
                <a:gd name="T4" fmla="*/ 0 w 2"/>
                <a:gd name="T5" fmla="*/ 0 h 5"/>
                <a:gd name="T6" fmla="*/ 5394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0"/>
                  </a:moveTo>
                  <a:lnTo>
                    <a:pt x="0" y="5"/>
                  </a:lnTo>
                  <a:lnTo>
                    <a:pt x="0" y="0"/>
                  </a:lnTo>
                  <a:lnTo>
                    <a:pt x="2" y="0"/>
                  </a:lnTo>
                  <a:close/>
                </a:path>
              </a:pathLst>
            </a:custGeom>
            <a:solidFill>
              <a:srgbClr val="C0C0C0"/>
            </a:solidFill>
            <a:ln w="3175">
              <a:solidFill>
                <a:srgbClr val="000000"/>
              </a:solidFill>
              <a:round/>
              <a:headEnd/>
              <a:tailEnd/>
            </a:ln>
          </p:spPr>
          <p:txBody>
            <a:bodyPr/>
            <a:lstStyle/>
            <a:p>
              <a:endParaRPr lang="en-US"/>
            </a:p>
          </p:txBody>
        </p:sp>
        <p:sp>
          <p:nvSpPr>
            <p:cNvPr id="42311" name="Freeform 5541"/>
            <p:cNvSpPr>
              <a:spLocks/>
            </p:cNvSpPr>
            <p:nvPr/>
          </p:nvSpPr>
          <p:spPr bwMode="auto">
            <a:xfrm>
              <a:off x="2623" y="1615"/>
              <a:ext cx="190" cy="196"/>
            </a:xfrm>
            <a:custGeom>
              <a:avLst/>
              <a:gdLst>
                <a:gd name="T0" fmla="*/ 782 w 170"/>
                <a:gd name="T1" fmla="*/ 228 h 158"/>
                <a:gd name="T2" fmla="*/ 612 w 170"/>
                <a:gd name="T3" fmla="*/ 0 h 158"/>
                <a:gd name="T4" fmla="*/ 493 w 170"/>
                <a:gd name="T5" fmla="*/ 2 h 158"/>
                <a:gd name="T6" fmla="*/ 412 w 170"/>
                <a:gd name="T7" fmla="*/ 0 h 158"/>
                <a:gd name="T8" fmla="*/ 412 w 170"/>
                <a:gd name="T9" fmla="*/ 2 h 158"/>
                <a:gd name="T10" fmla="*/ 395 w 170"/>
                <a:gd name="T11" fmla="*/ 228 h 158"/>
                <a:gd name="T12" fmla="*/ 354 w 170"/>
                <a:gd name="T13" fmla="*/ 540 h 158"/>
                <a:gd name="T14" fmla="*/ 269 w 170"/>
                <a:gd name="T15" fmla="*/ 540 h 158"/>
                <a:gd name="T16" fmla="*/ 230 w 170"/>
                <a:gd name="T17" fmla="*/ 953 h 158"/>
                <a:gd name="T18" fmla="*/ 151 w 170"/>
                <a:gd name="T19" fmla="*/ 540 h 158"/>
                <a:gd name="T20" fmla="*/ 97 w 170"/>
                <a:gd name="T21" fmla="*/ 953 h 158"/>
                <a:gd name="T22" fmla="*/ 2 w 170"/>
                <a:gd name="T23" fmla="*/ 953 h 158"/>
                <a:gd name="T24" fmla="*/ 2 w 170"/>
                <a:gd name="T25" fmla="*/ 1427 h 158"/>
                <a:gd name="T26" fmla="*/ 0 w 170"/>
                <a:gd name="T27" fmla="*/ 1788 h 158"/>
                <a:gd name="T28" fmla="*/ 0 w 170"/>
                <a:gd name="T29" fmla="*/ 2090 h 158"/>
                <a:gd name="T30" fmla="*/ 0 w 170"/>
                <a:gd name="T31" fmla="*/ 2541 h 158"/>
                <a:gd name="T32" fmla="*/ 97 w 170"/>
                <a:gd name="T33" fmla="*/ 2799 h 158"/>
                <a:gd name="T34" fmla="*/ 97 w 170"/>
                <a:gd name="T35" fmla="*/ 3239 h 158"/>
                <a:gd name="T36" fmla="*/ 202 w 170"/>
                <a:gd name="T37" fmla="*/ 2724 h 158"/>
                <a:gd name="T38" fmla="*/ 354 w 170"/>
                <a:gd name="T39" fmla="*/ 2970 h 158"/>
                <a:gd name="T40" fmla="*/ 443 w 170"/>
                <a:gd name="T41" fmla="*/ 3991 h 158"/>
                <a:gd name="T42" fmla="*/ 551 w 170"/>
                <a:gd name="T43" fmla="*/ 4678 h 158"/>
                <a:gd name="T44" fmla="*/ 642 w 170"/>
                <a:gd name="T45" fmla="*/ 5343 h 158"/>
                <a:gd name="T46" fmla="*/ 688 w 170"/>
                <a:gd name="T47" fmla="*/ 5502 h 158"/>
                <a:gd name="T48" fmla="*/ 700 w 170"/>
                <a:gd name="T49" fmla="*/ 5502 h 158"/>
                <a:gd name="T50" fmla="*/ 782 w 170"/>
                <a:gd name="T51" fmla="*/ 5966 h 158"/>
                <a:gd name="T52" fmla="*/ 944 w 170"/>
                <a:gd name="T53" fmla="*/ 6647 h 158"/>
                <a:gd name="T54" fmla="*/ 1001 w 170"/>
                <a:gd name="T55" fmla="*/ 6783 h 158"/>
                <a:gd name="T56" fmla="*/ 1061 w 170"/>
                <a:gd name="T57" fmla="*/ 7199 h 158"/>
                <a:gd name="T58" fmla="*/ 1129 w 170"/>
                <a:gd name="T59" fmla="*/ 8293 h 158"/>
                <a:gd name="T60" fmla="*/ 1112 w 170"/>
                <a:gd name="T61" fmla="*/ 9181 h 158"/>
                <a:gd name="T62" fmla="*/ 1156 w 170"/>
                <a:gd name="T63" fmla="*/ 9451 h 158"/>
                <a:gd name="T64" fmla="*/ 1219 w 170"/>
                <a:gd name="T65" fmla="*/ 8762 h 158"/>
                <a:gd name="T66" fmla="*/ 1251 w 170"/>
                <a:gd name="T67" fmla="*/ 8293 h 158"/>
                <a:gd name="T68" fmla="*/ 1272 w 170"/>
                <a:gd name="T69" fmla="*/ 8063 h 158"/>
                <a:gd name="T70" fmla="*/ 1219 w 170"/>
                <a:gd name="T71" fmla="*/ 7619 h 158"/>
                <a:gd name="T72" fmla="*/ 1243 w 170"/>
                <a:gd name="T73" fmla="*/ 6783 h 158"/>
                <a:gd name="T74" fmla="*/ 1318 w 170"/>
                <a:gd name="T75" fmla="*/ 6938 h 158"/>
                <a:gd name="T76" fmla="*/ 1393 w 170"/>
                <a:gd name="T77" fmla="*/ 7401 h 158"/>
                <a:gd name="T78" fmla="*/ 1408 w 170"/>
                <a:gd name="T79" fmla="*/ 6938 h 158"/>
                <a:gd name="T80" fmla="*/ 1251 w 170"/>
                <a:gd name="T81" fmla="*/ 6360 h 158"/>
                <a:gd name="T82" fmla="*/ 1119 w 170"/>
                <a:gd name="T83" fmla="*/ 5803 h 158"/>
                <a:gd name="T84" fmla="*/ 1129 w 170"/>
                <a:gd name="T85" fmla="*/ 5343 h 158"/>
                <a:gd name="T86" fmla="*/ 1073 w 170"/>
                <a:gd name="T87" fmla="*/ 5240 h 158"/>
                <a:gd name="T88" fmla="*/ 914 w 170"/>
                <a:gd name="T89" fmla="*/ 4951 h 158"/>
                <a:gd name="T90" fmla="*/ 859 w 170"/>
                <a:gd name="T91" fmla="*/ 4234 h 158"/>
                <a:gd name="T92" fmla="*/ 802 w 170"/>
                <a:gd name="T93" fmla="*/ 3553 h 158"/>
                <a:gd name="T94" fmla="*/ 688 w 170"/>
                <a:gd name="T95" fmla="*/ 3152 h 158"/>
                <a:gd name="T96" fmla="*/ 642 w 170"/>
                <a:gd name="T97" fmla="*/ 2218 h 158"/>
                <a:gd name="T98" fmla="*/ 626 w 170"/>
                <a:gd name="T99" fmla="*/ 1685 h 158"/>
                <a:gd name="T100" fmla="*/ 724 w 170"/>
                <a:gd name="T101" fmla="*/ 1279 h 158"/>
                <a:gd name="T102" fmla="*/ 802 w 170"/>
                <a:gd name="T103" fmla="*/ 1427 h 158"/>
                <a:gd name="T104" fmla="*/ 764 w 170"/>
                <a:gd name="T105" fmla="*/ 670 h 158"/>
                <a:gd name="T106" fmla="*/ 782 w 170"/>
                <a:gd name="T107" fmla="*/ 228 h 158"/>
                <a:gd name="T108" fmla="*/ 655 w 170"/>
                <a:gd name="T109" fmla="*/ 3152 h 158"/>
                <a:gd name="T110" fmla="*/ 642 w 170"/>
                <a:gd name="T111" fmla="*/ 3152 h 158"/>
                <a:gd name="T112" fmla="*/ 655 w 170"/>
                <a:gd name="T113" fmla="*/ 3152 h 158"/>
                <a:gd name="T114" fmla="*/ 655 w 170"/>
                <a:gd name="T115" fmla="*/ 3152 h 158"/>
                <a:gd name="T116" fmla="*/ 782 w 170"/>
                <a:gd name="T117" fmla="*/ 228 h 158"/>
                <a:gd name="T118" fmla="*/ 700 w 170"/>
                <a:gd name="T119" fmla="*/ 5502 h 158"/>
                <a:gd name="T120" fmla="*/ 782 w 170"/>
                <a:gd name="T121" fmla="*/ 228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0"/>
                <a:gd name="T184" fmla="*/ 0 h 158"/>
                <a:gd name="T185" fmla="*/ 170 w 170"/>
                <a:gd name="T186" fmla="*/ 158 h 1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lnTo>
                    <a:pt x="80" y="52"/>
                  </a:lnTo>
                  <a:lnTo>
                    <a:pt x="78" y="52"/>
                  </a:lnTo>
                  <a:lnTo>
                    <a:pt x="80" y="52"/>
                  </a:lnTo>
                  <a:lnTo>
                    <a:pt x="95" y="4"/>
                  </a:lnTo>
                  <a:lnTo>
                    <a:pt x="85" y="92"/>
                  </a:lnTo>
                  <a:lnTo>
                    <a:pt x="95"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312" name="Freeform 5542"/>
            <p:cNvSpPr>
              <a:spLocks/>
            </p:cNvSpPr>
            <p:nvPr/>
          </p:nvSpPr>
          <p:spPr bwMode="auto">
            <a:xfrm>
              <a:off x="2623" y="1615"/>
              <a:ext cx="190" cy="196"/>
            </a:xfrm>
            <a:custGeom>
              <a:avLst/>
              <a:gdLst>
                <a:gd name="T0" fmla="*/ 782 w 170"/>
                <a:gd name="T1" fmla="*/ 228 h 158"/>
                <a:gd name="T2" fmla="*/ 612 w 170"/>
                <a:gd name="T3" fmla="*/ 0 h 158"/>
                <a:gd name="T4" fmla="*/ 493 w 170"/>
                <a:gd name="T5" fmla="*/ 2 h 158"/>
                <a:gd name="T6" fmla="*/ 412 w 170"/>
                <a:gd name="T7" fmla="*/ 0 h 158"/>
                <a:gd name="T8" fmla="*/ 412 w 170"/>
                <a:gd name="T9" fmla="*/ 2 h 158"/>
                <a:gd name="T10" fmla="*/ 395 w 170"/>
                <a:gd name="T11" fmla="*/ 228 h 158"/>
                <a:gd name="T12" fmla="*/ 354 w 170"/>
                <a:gd name="T13" fmla="*/ 540 h 158"/>
                <a:gd name="T14" fmla="*/ 269 w 170"/>
                <a:gd name="T15" fmla="*/ 540 h 158"/>
                <a:gd name="T16" fmla="*/ 230 w 170"/>
                <a:gd name="T17" fmla="*/ 953 h 158"/>
                <a:gd name="T18" fmla="*/ 151 w 170"/>
                <a:gd name="T19" fmla="*/ 540 h 158"/>
                <a:gd name="T20" fmla="*/ 97 w 170"/>
                <a:gd name="T21" fmla="*/ 953 h 158"/>
                <a:gd name="T22" fmla="*/ 2 w 170"/>
                <a:gd name="T23" fmla="*/ 953 h 158"/>
                <a:gd name="T24" fmla="*/ 2 w 170"/>
                <a:gd name="T25" fmla="*/ 1427 h 158"/>
                <a:gd name="T26" fmla="*/ 0 w 170"/>
                <a:gd name="T27" fmla="*/ 1788 h 158"/>
                <a:gd name="T28" fmla="*/ 0 w 170"/>
                <a:gd name="T29" fmla="*/ 2090 h 158"/>
                <a:gd name="T30" fmla="*/ 0 w 170"/>
                <a:gd name="T31" fmla="*/ 2541 h 158"/>
                <a:gd name="T32" fmla="*/ 97 w 170"/>
                <a:gd name="T33" fmla="*/ 2799 h 158"/>
                <a:gd name="T34" fmla="*/ 97 w 170"/>
                <a:gd name="T35" fmla="*/ 3239 h 158"/>
                <a:gd name="T36" fmla="*/ 202 w 170"/>
                <a:gd name="T37" fmla="*/ 2724 h 158"/>
                <a:gd name="T38" fmla="*/ 354 w 170"/>
                <a:gd name="T39" fmla="*/ 2970 h 158"/>
                <a:gd name="T40" fmla="*/ 443 w 170"/>
                <a:gd name="T41" fmla="*/ 3991 h 158"/>
                <a:gd name="T42" fmla="*/ 551 w 170"/>
                <a:gd name="T43" fmla="*/ 4678 h 158"/>
                <a:gd name="T44" fmla="*/ 642 w 170"/>
                <a:gd name="T45" fmla="*/ 5343 h 158"/>
                <a:gd name="T46" fmla="*/ 688 w 170"/>
                <a:gd name="T47" fmla="*/ 5502 h 158"/>
                <a:gd name="T48" fmla="*/ 700 w 170"/>
                <a:gd name="T49" fmla="*/ 5502 h 158"/>
                <a:gd name="T50" fmla="*/ 782 w 170"/>
                <a:gd name="T51" fmla="*/ 5966 h 158"/>
                <a:gd name="T52" fmla="*/ 944 w 170"/>
                <a:gd name="T53" fmla="*/ 6647 h 158"/>
                <a:gd name="T54" fmla="*/ 1001 w 170"/>
                <a:gd name="T55" fmla="*/ 6783 h 158"/>
                <a:gd name="T56" fmla="*/ 1061 w 170"/>
                <a:gd name="T57" fmla="*/ 7199 h 158"/>
                <a:gd name="T58" fmla="*/ 1129 w 170"/>
                <a:gd name="T59" fmla="*/ 8293 h 158"/>
                <a:gd name="T60" fmla="*/ 1112 w 170"/>
                <a:gd name="T61" fmla="*/ 9181 h 158"/>
                <a:gd name="T62" fmla="*/ 1156 w 170"/>
                <a:gd name="T63" fmla="*/ 9451 h 158"/>
                <a:gd name="T64" fmla="*/ 1219 w 170"/>
                <a:gd name="T65" fmla="*/ 8762 h 158"/>
                <a:gd name="T66" fmla="*/ 1251 w 170"/>
                <a:gd name="T67" fmla="*/ 8293 h 158"/>
                <a:gd name="T68" fmla="*/ 1272 w 170"/>
                <a:gd name="T69" fmla="*/ 8063 h 158"/>
                <a:gd name="T70" fmla="*/ 1219 w 170"/>
                <a:gd name="T71" fmla="*/ 7619 h 158"/>
                <a:gd name="T72" fmla="*/ 1243 w 170"/>
                <a:gd name="T73" fmla="*/ 6783 h 158"/>
                <a:gd name="T74" fmla="*/ 1318 w 170"/>
                <a:gd name="T75" fmla="*/ 6938 h 158"/>
                <a:gd name="T76" fmla="*/ 1393 w 170"/>
                <a:gd name="T77" fmla="*/ 7401 h 158"/>
                <a:gd name="T78" fmla="*/ 1408 w 170"/>
                <a:gd name="T79" fmla="*/ 6938 h 158"/>
                <a:gd name="T80" fmla="*/ 1251 w 170"/>
                <a:gd name="T81" fmla="*/ 6360 h 158"/>
                <a:gd name="T82" fmla="*/ 1119 w 170"/>
                <a:gd name="T83" fmla="*/ 5803 h 158"/>
                <a:gd name="T84" fmla="*/ 1129 w 170"/>
                <a:gd name="T85" fmla="*/ 5343 h 158"/>
                <a:gd name="T86" fmla="*/ 1073 w 170"/>
                <a:gd name="T87" fmla="*/ 5240 h 158"/>
                <a:gd name="T88" fmla="*/ 914 w 170"/>
                <a:gd name="T89" fmla="*/ 4951 h 158"/>
                <a:gd name="T90" fmla="*/ 859 w 170"/>
                <a:gd name="T91" fmla="*/ 4234 h 158"/>
                <a:gd name="T92" fmla="*/ 802 w 170"/>
                <a:gd name="T93" fmla="*/ 3553 h 158"/>
                <a:gd name="T94" fmla="*/ 688 w 170"/>
                <a:gd name="T95" fmla="*/ 3152 h 158"/>
                <a:gd name="T96" fmla="*/ 642 w 170"/>
                <a:gd name="T97" fmla="*/ 2218 h 158"/>
                <a:gd name="T98" fmla="*/ 626 w 170"/>
                <a:gd name="T99" fmla="*/ 1685 h 158"/>
                <a:gd name="T100" fmla="*/ 724 w 170"/>
                <a:gd name="T101" fmla="*/ 1279 h 158"/>
                <a:gd name="T102" fmla="*/ 802 w 170"/>
                <a:gd name="T103" fmla="*/ 1427 h 158"/>
                <a:gd name="T104" fmla="*/ 764 w 170"/>
                <a:gd name="T105" fmla="*/ 670 h 158"/>
                <a:gd name="T106" fmla="*/ 782 w 170"/>
                <a:gd name="T107" fmla="*/ 228 h 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0"/>
                <a:gd name="T163" fmla="*/ 0 h 158"/>
                <a:gd name="T164" fmla="*/ 170 w 170"/>
                <a:gd name="T165" fmla="*/ 158 h 15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close/>
                </a:path>
              </a:pathLst>
            </a:custGeom>
            <a:solidFill>
              <a:srgbClr val="0033CC"/>
            </a:solidFill>
            <a:ln w="3175">
              <a:solidFill>
                <a:srgbClr val="000000"/>
              </a:solidFill>
              <a:round/>
              <a:headEnd/>
              <a:tailEnd/>
            </a:ln>
          </p:spPr>
          <p:txBody>
            <a:bodyPr/>
            <a:lstStyle/>
            <a:p>
              <a:endParaRPr lang="en-US"/>
            </a:p>
          </p:txBody>
        </p:sp>
        <p:sp>
          <p:nvSpPr>
            <p:cNvPr id="42313" name="Freeform 5543"/>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0"/>
                  </a:lnTo>
                  <a:lnTo>
                    <a:pt x="2" y="0"/>
                  </a:lnTo>
                  <a:close/>
                </a:path>
              </a:pathLst>
            </a:custGeom>
            <a:solidFill>
              <a:srgbClr val="C0C0C0"/>
            </a:solidFill>
            <a:ln w="3175">
              <a:solidFill>
                <a:srgbClr val="000000"/>
              </a:solidFill>
              <a:round/>
              <a:headEnd/>
              <a:tailEnd/>
            </a:ln>
          </p:spPr>
          <p:txBody>
            <a:bodyPr/>
            <a:lstStyle/>
            <a:p>
              <a:endParaRPr lang="en-US"/>
            </a:p>
          </p:txBody>
        </p:sp>
        <p:sp>
          <p:nvSpPr>
            <p:cNvPr id="42314" name="Freeform 5544"/>
            <p:cNvSpPr>
              <a:spLocks/>
            </p:cNvSpPr>
            <p:nvPr/>
          </p:nvSpPr>
          <p:spPr bwMode="auto">
            <a:xfrm>
              <a:off x="2722" y="1802"/>
              <a:ext cx="49" cy="34"/>
            </a:xfrm>
            <a:custGeom>
              <a:avLst/>
              <a:gdLst>
                <a:gd name="T0" fmla="*/ 189 w 45"/>
                <a:gd name="T1" fmla="*/ 759 h 28"/>
                <a:gd name="T2" fmla="*/ 189 w 45"/>
                <a:gd name="T3" fmla="*/ 1120 h 28"/>
                <a:gd name="T4" fmla="*/ 106 w 45"/>
                <a:gd name="T5" fmla="*/ 803 h 28"/>
                <a:gd name="T6" fmla="*/ 2 w 45"/>
                <a:gd name="T7" fmla="*/ 509 h 28"/>
                <a:gd name="T8" fmla="*/ 0 w 45"/>
                <a:gd name="T9" fmla="*/ 194 h 28"/>
                <a:gd name="T10" fmla="*/ 53 w 45"/>
                <a:gd name="T11" fmla="*/ 194 h 28"/>
                <a:gd name="T12" fmla="*/ 138 w 45"/>
                <a:gd name="T13" fmla="*/ 2 h 28"/>
                <a:gd name="T14" fmla="*/ 226 w 45"/>
                <a:gd name="T15" fmla="*/ 0 h 28"/>
                <a:gd name="T16" fmla="*/ 189 w 45"/>
                <a:gd name="T17" fmla="*/ 759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28"/>
                <a:gd name="T29" fmla="*/ 45 w 45"/>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28">
                  <a:moveTo>
                    <a:pt x="37" y="19"/>
                  </a:moveTo>
                  <a:lnTo>
                    <a:pt x="37" y="28"/>
                  </a:lnTo>
                  <a:lnTo>
                    <a:pt x="21" y="21"/>
                  </a:lnTo>
                  <a:lnTo>
                    <a:pt x="2" y="12"/>
                  </a:lnTo>
                  <a:lnTo>
                    <a:pt x="0" y="5"/>
                  </a:lnTo>
                  <a:lnTo>
                    <a:pt x="11" y="5"/>
                  </a:lnTo>
                  <a:lnTo>
                    <a:pt x="28" y="2"/>
                  </a:lnTo>
                  <a:lnTo>
                    <a:pt x="45" y="0"/>
                  </a:lnTo>
                  <a:lnTo>
                    <a:pt x="37" y="19"/>
                  </a:lnTo>
                  <a:close/>
                </a:path>
              </a:pathLst>
            </a:custGeom>
            <a:solidFill>
              <a:srgbClr val="0033CC"/>
            </a:solidFill>
            <a:ln w="3175">
              <a:solidFill>
                <a:srgbClr val="000000"/>
              </a:solidFill>
              <a:round/>
              <a:headEnd/>
              <a:tailEnd/>
            </a:ln>
          </p:spPr>
          <p:txBody>
            <a:bodyPr/>
            <a:lstStyle/>
            <a:p>
              <a:endParaRPr lang="en-US"/>
            </a:p>
          </p:txBody>
        </p:sp>
        <p:sp>
          <p:nvSpPr>
            <p:cNvPr id="42315" name="Freeform 5545"/>
            <p:cNvSpPr>
              <a:spLocks/>
            </p:cNvSpPr>
            <p:nvPr/>
          </p:nvSpPr>
          <p:spPr bwMode="auto">
            <a:xfrm>
              <a:off x="2650" y="1737"/>
              <a:ext cx="25" cy="52"/>
            </a:xfrm>
            <a:custGeom>
              <a:avLst/>
              <a:gdLst>
                <a:gd name="T0" fmla="*/ 340 w 21"/>
                <a:gd name="T1" fmla="*/ 2022 h 42"/>
                <a:gd name="T2" fmla="*/ 120 w 21"/>
                <a:gd name="T3" fmla="*/ 2416 h 42"/>
                <a:gd name="T4" fmla="*/ 2 w 21"/>
                <a:gd name="T5" fmla="*/ 1926 h 42"/>
                <a:gd name="T6" fmla="*/ 0 w 21"/>
                <a:gd name="T7" fmla="*/ 1139 h 42"/>
                <a:gd name="T8" fmla="*/ 0 w 21"/>
                <a:gd name="T9" fmla="*/ 277 h 42"/>
                <a:gd name="T10" fmla="*/ 340 w 21"/>
                <a:gd name="T11" fmla="*/ 0 h 42"/>
                <a:gd name="T12" fmla="*/ 600 w 21"/>
                <a:gd name="T13" fmla="*/ 743 h 42"/>
                <a:gd name="T14" fmla="*/ 513 w 21"/>
                <a:gd name="T15" fmla="*/ 2022 h 42"/>
                <a:gd name="T16" fmla="*/ 340 w 21"/>
                <a:gd name="T17" fmla="*/ 2022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2"/>
                <a:gd name="T29" fmla="*/ 21 w 21"/>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2">
                  <a:moveTo>
                    <a:pt x="12" y="35"/>
                  </a:moveTo>
                  <a:lnTo>
                    <a:pt x="4" y="42"/>
                  </a:lnTo>
                  <a:lnTo>
                    <a:pt x="2" y="33"/>
                  </a:lnTo>
                  <a:lnTo>
                    <a:pt x="0" y="19"/>
                  </a:lnTo>
                  <a:lnTo>
                    <a:pt x="0" y="5"/>
                  </a:lnTo>
                  <a:lnTo>
                    <a:pt x="12" y="0"/>
                  </a:lnTo>
                  <a:lnTo>
                    <a:pt x="21" y="12"/>
                  </a:lnTo>
                  <a:lnTo>
                    <a:pt x="19" y="35"/>
                  </a:lnTo>
                  <a:lnTo>
                    <a:pt x="12" y="35"/>
                  </a:lnTo>
                  <a:close/>
                </a:path>
              </a:pathLst>
            </a:custGeom>
            <a:solidFill>
              <a:srgbClr val="0033CC"/>
            </a:solidFill>
            <a:ln w="3175">
              <a:solidFill>
                <a:srgbClr val="000000"/>
              </a:solidFill>
              <a:round/>
              <a:headEnd/>
              <a:tailEnd/>
            </a:ln>
          </p:spPr>
          <p:txBody>
            <a:bodyPr/>
            <a:lstStyle/>
            <a:p>
              <a:endParaRPr lang="en-US"/>
            </a:p>
          </p:txBody>
        </p:sp>
        <p:sp>
          <p:nvSpPr>
            <p:cNvPr id="42316" name="Freeform 5546"/>
            <p:cNvSpPr>
              <a:spLocks/>
            </p:cNvSpPr>
            <p:nvPr/>
          </p:nvSpPr>
          <p:spPr bwMode="auto">
            <a:xfrm>
              <a:off x="2632" y="1682"/>
              <a:ext cx="2" cy="2"/>
            </a:xfrm>
            <a:custGeom>
              <a:avLst/>
              <a:gdLst>
                <a:gd name="T0" fmla="*/ 1 w 3"/>
                <a:gd name="T1" fmla="*/ 0 h 2"/>
                <a:gd name="T2" fmla="*/ 0 w 3"/>
                <a:gd name="T3" fmla="*/ 0 h 2"/>
                <a:gd name="T4" fmla="*/ 0 w 3"/>
                <a:gd name="T5" fmla="*/ 2 h 2"/>
                <a:gd name="T6" fmla="*/ 1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0" y="0"/>
                  </a:lnTo>
                  <a:lnTo>
                    <a:pt x="0" y="2"/>
                  </a:lnTo>
                  <a:lnTo>
                    <a:pt x="3" y="0"/>
                  </a:lnTo>
                  <a:close/>
                </a:path>
              </a:pathLst>
            </a:custGeom>
            <a:solidFill>
              <a:srgbClr val="C0C0C0"/>
            </a:solidFill>
            <a:ln w="3175">
              <a:solidFill>
                <a:srgbClr val="000000"/>
              </a:solidFill>
              <a:round/>
              <a:headEnd/>
              <a:tailEnd/>
            </a:ln>
          </p:spPr>
          <p:txBody>
            <a:bodyPr/>
            <a:lstStyle/>
            <a:p>
              <a:endParaRPr lang="en-US"/>
            </a:p>
          </p:txBody>
        </p:sp>
        <p:sp>
          <p:nvSpPr>
            <p:cNvPr id="42317" name="Freeform 5547"/>
            <p:cNvSpPr>
              <a:spLocks/>
            </p:cNvSpPr>
            <p:nvPr/>
          </p:nvSpPr>
          <p:spPr bwMode="auto">
            <a:xfrm>
              <a:off x="2944" y="1722"/>
              <a:ext cx="309" cy="132"/>
            </a:xfrm>
            <a:custGeom>
              <a:avLst/>
              <a:gdLst>
                <a:gd name="T0" fmla="*/ 1476 w 277"/>
                <a:gd name="T1" fmla="*/ 5778 h 106"/>
                <a:gd name="T2" fmla="*/ 1246 w 277"/>
                <a:gd name="T3" fmla="*/ 6132 h 106"/>
                <a:gd name="T4" fmla="*/ 1213 w 277"/>
                <a:gd name="T5" fmla="*/ 6830 h 106"/>
                <a:gd name="T6" fmla="*/ 1186 w 277"/>
                <a:gd name="T7" fmla="*/ 6772 h 106"/>
                <a:gd name="T8" fmla="*/ 1156 w 277"/>
                <a:gd name="T9" fmla="*/ 5960 h 106"/>
                <a:gd name="T10" fmla="*/ 968 w 277"/>
                <a:gd name="T11" fmla="*/ 6277 h 106"/>
                <a:gd name="T12" fmla="*/ 761 w 277"/>
                <a:gd name="T13" fmla="*/ 6402 h 106"/>
                <a:gd name="T14" fmla="*/ 549 w 277"/>
                <a:gd name="T15" fmla="*/ 6277 h 106"/>
                <a:gd name="T16" fmla="*/ 389 w 277"/>
                <a:gd name="T17" fmla="*/ 6132 h 106"/>
                <a:gd name="T18" fmla="*/ 254 w 277"/>
                <a:gd name="T19" fmla="*/ 5960 h 106"/>
                <a:gd name="T20" fmla="*/ 263 w 277"/>
                <a:gd name="T21" fmla="*/ 5717 h 106"/>
                <a:gd name="T22" fmla="*/ 183 w 277"/>
                <a:gd name="T23" fmla="*/ 5336 h 106"/>
                <a:gd name="T24" fmla="*/ 133 w 277"/>
                <a:gd name="T25" fmla="*/ 4591 h 106"/>
                <a:gd name="T26" fmla="*/ 3 w 277"/>
                <a:gd name="T27" fmla="*/ 3793 h 106"/>
                <a:gd name="T28" fmla="*/ 96 w 277"/>
                <a:gd name="T29" fmla="*/ 4193 h 106"/>
                <a:gd name="T30" fmla="*/ 77 w 277"/>
                <a:gd name="T31" fmla="*/ 3402 h 106"/>
                <a:gd name="T32" fmla="*/ 0 w 277"/>
                <a:gd name="T33" fmla="*/ 2763 h 106"/>
                <a:gd name="T34" fmla="*/ 118 w 277"/>
                <a:gd name="T35" fmla="*/ 1832 h 106"/>
                <a:gd name="T36" fmla="*/ 299 w 277"/>
                <a:gd name="T37" fmla="*/ 1670 h 106"/>
                <a:gd name="T38" fmla="*/ 354 w 277"/>
                <a:gd name="T39" fmla="*/ 1341 h 106"/>
                <a:gd name="T40" fmla="*/ 506 w 277"/>
                <a:gd name="T41" fmla="*/ 865 h 106"/>
                <a:gd name="T42" fmla="*/ 803 w 277"/>
                <a:gd name="T43" fmla="*/ 0 h 106"/>
                <a:gd name="T44" fmla="*/ 984 w 277"/>
                <a:gd name="T45" fmla="*/ 0 h 106"/>
                <a:gd name="T46" fmla="*/ 1098 w 277"/>
                <a:gd name="T47" fmla="*/ 638 h 106"/>
                <a:gd name="T48" fmla="*/ 1393 w 277"/>
                <a:gd name="T49" fmla="*/ 1077 h 106"/>
                <a:gd name="T50" fmla="*/ 1730 w 277"/>
                <a:gd name="T51" fmla="*/ 448 h 106"/>
                <a:gd name="T52" fmla="*/ 1948 w 277"/>
                <a:gd name="T53" fmla="*/ 794 h 106"/>
                <a:gd name="T54" fmla="*/ 2047 w 277"/>
                <a:gd name="T55" fmla="*/ 2171 h 106"/>
                <a:gd name="T56" fmla="*/ 2094 w 277"/>
                <a:gd name="T57" fmla="*/ 2898 h 106"/>
                <a:gd name="T58" fmla="*/ 2151 w 277"/>
                <a:gd name="T59" fmla="*/ 4591 h 106"/>
                <a:gd name="T60" fmla="*/ 2151 w 277"/>
                <a:gd name="T61" fmla="*/ 5485 h 106"/>
                <a:gd name="T62" fmla="*/ 1959 w 277"/>
                <a:gd name="T63" fmla="*/ 5336 h 106"/>
                <a:gd name="T64" fmla="*/ 1889 w 277"/>
                <a:gd name="T65" fmla="*/ 5336 h 106"/>
                <a:gd name="T66" fmla="*/ 1647 w 277"/>
                <a:gd name="T67" fmla="*/ 5778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7"/>
                <a:gd name="T103" fmla="*/ 0 h 106"/>
                <a:gd name="T104" fmla="*/ 277 w 277"/>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7" h="106">
                  <a:moveTo>
                    <a:pt x="206" y="90"/>
                  </a:moveTo>
                  <a:lnTo>
                    <a:pt x="185" y="90"/>
                  </a:lnTo>
                  <a:lnTo>
                    <a:pt x="164" y="92"/>
                  </a:lnTo>
                  <a:lnTo>
                    <a:pt x="156" y="95"/>
                  </a:lnTo>
                  <a:lnTo>
                    <a:pt x="156" y="102"/>
                  </a:lnTo>
                  <a:lnTo>
                    <a:pt x="152" y="106"/>
                  </a:lnTo>
                  <a:lnTo>
                    <a:pt x="149" y="106"/>
                  </a:lnTo>
                  <a:lnTo>
                    <a:pt x="149" y="104"/>
                  </a:lnTo>
                  <a:lnTo>
                    <a:pt x="149" y="90"/>
                  </a:lnTo>
                  <a:lnTo>
                    <a:pt x="145" y="92"/>
                  </a:lnTo>
                  <a:lnTo>
                    <a:pt x="133" y="92"/>
                  </a:lnTo>
                  <a:lnTo>
                    <a:pt x="121" y="97"/>
                  </a:lnTo>
                  <a:lnTo>
                    <a:pt x="107" y="104"/>
                  </a:lnTo>
                  <a:lnTo>
                    <a:pt x="95" y="99"/>
                  </a:lnTo>
                  <a:lnTo>
                    <a:pt x="71" y="90"/>
                  </a:lnTo>
                  <a:lnTo>
                    <a:pt x="69" y="97"/>
                  </a:lnTo>
                  <a:lnTo>
                    <a:pt x="62" y="102"/>
                  </a:lnTo>
                  <a:lnTo>
                    <a:pt x="48" y="95"/>
                  </a:lnTo>
                  <a:lnTo>
                    <a:pt x="38" y="92"/>
                  </a:lnTo>
                  <a:lnTo>
                    <a:pt x="31" y="92"/>
                  </a:lnTo>
                  <a:lnTo>
                    <a:pt x="24" y="92"/>
                  </a:lnTo>
                  <a:lnTo>
                    <a:pt x="33" y="88"/>
                  </a:lnTo>
                  <a:lnTo>
                    <a:pt x="22" y="88"/>
                  </a:lnTo>
                  <a:lnTo>
                    <a:pt x="22" y="83"/>
                  </a:lnTo>
                  <a:lnTo>
                    <a:pt x="17" y="76"/>
                  </a:lnTo>
                  <a:lnTo>
                    <a:pt x="17" y="71"/>
                  </a:lnTo>
                  <a:lnTo>
                    <a:pt x="5" y="66"/>
                  </a:lnTo>
                  <a:lnTo>
                    <a:pt x="3" y="59"/>
                  </a:lnTo>
                  <a:lnTo>
                    <a:pt x="7" y="62"/>
                  </a:lnTo>
                  <a:lnTo>
                    <a:pt x="12" y="64"/>
                  </a:lnTo>
                  <a:lnTo>
                    <a:pt x="10" y="57"/>
                  </a:lnTo>
                  <a:lnTo>
                    <a:pt x="10" y="52"/>
                  </a:lnTo>
                  <a:lnTo>
                    <a:pt x="7" y="45"/>
                  </a:lnTo>
                  <a:lnTo>
                    <a:pt x="0" y="43"/>
                  </a:lnTo>
                  <a:lnTo>
                    <a:pt x="0" y="31"/>
                  </a:lnTo>
                  <a:lnTo>
                    <a:pt x="14" y="28"/>
                  </a:lnTo>
                  <a:lnTo>
                    <a:pt x="19" y="24"/>
                  </a:lnTo>
                  <a:lnTo>
                    <a:pt x="38" y="26"/>
                  </a:lnTo>
                  <a:lnTo>
                    <a:pt x="50" y="21"/>
                  </a:lnTo>
                  <a:lnTo>
                    <a:pt x="45" y="21"/>
                  </a:lnTo>
                  <a:lnTo>
                    <a:pt x="38" y="14"/>
                  </a:lnTo>
                  <a:lnTo>
                    <a:pt x="64" y="14"/>
                  </a:lnTo>
                  <a:lnTo>
                    <a:pt x="85" y="2"/>
                  </a:lnTo>
                  <a:lnTo>
                    <a:pt x="100" y="0"/>
                  </a:lnTo>
                  <a:lnTo>
                    <a:pt x="111" y="0"/>
                  </a:lnTo>
                  <a:lnTo>
                    <a:pt x="123" y="0"/>
                  </a:lnTo>
                  <a:lnTo>
                    <a:pt x="133" y="5"/>
                  </a:lnTo>
                  <a:lnTo>
                    <a:pt x="137" y="10"/>
                  </a:lnTo>
                  <a:lnTo>
                    <a:pt x="156" y="12"/>
                  </a:lnTo>
                  <a:lnTo>
                    <a:pt x="175" y="17"/>
                  </a:lnTo>
                  <a:lnTo>
                    <a:pt x="194" y="17"/>
                  </a:lnTo>
                  <a:lnTo>
                    <a:pt x="216" y="7"/>
                  </a:lnTo>
                  <a:lnTo>
                    <a:pt x="234" y="5"/>
                  </a:lnTo>
                  <a:lnTo>
                    <a:pt x="244" y="12"/>
                  </a:lnTo>
                  <a:lnTo>
                    <a:pt x="251" y="24"/>
                  </a:lnTo>
                  <a:lnTo>
                    <a:pt x="256" y="33"/>
                  </a:lnTo>
                  <a:lnTo>
                    <a:pt x="270" y="40"/>
                  </a:lnTo>
                  <a:lnTo>
                    <a:pt x="263" y="45"/>
                  </a:lnTo>
                  <a:lnTo>
                    <a:pt x="263" y="54"/>
                  </a:lnTo>
                  <a:lnTo>
                    <a:pt x="268" y="71"/>
                  </a:lnTo>
                  <a:lnTo>
                    <a:pt x="277" y="83"/>
                  </a:lnTo>
                  <a:lnTo>
                    <a:pt x="268" y="85"/>
                  </a:lnTo>
                  <a:lnTo>
                    <a:pt x="265" y="83"/>
                  </a:lnTo>
                  <a:lnTo>
                    <a:pt x="246" y="83"/>
                  </a:lnTo>
                  <a:lnTo>
                    <a:pt x="242" y="85"/>
                  </a:lnTo>
                  <a:lnTo>
                    <a:pt x="237" y="83"/>
                  </a:lnTo>
                  <a:lnTo>
                    <a:pt x="223" y="88"/>
                  </a:lnTo>
                  <a:lnTo>
                    <a:pt x="206" y="90"/>
                  </a:lnTo>
                  <a:close/>
                </a:path>
              </a:pathLst>
            </a:custGeom>
            <a:solidFill>
              <a:srgbClr val="0033CC"/>
            </a:solidFill>
            <a:ln w="3175">
              <a:solidFill>
                <a:srgbClr val="000000"/>
              </a:solidFill>
              <a:round/>
              <a:headEnd/>
              <a:tailEnd/>
            </a:ln>
          </p:spPr>
          <p:txBody>
            <a:bodyPr/>
            <a:lstStyle/>
            <a:p>
              <a:endParaRPr lang="en-US"/>
            </a:p>
          </p:txBody>
        </p:sp>
        <p:sp>
          <p:nvSpPr>
            <p:cNvPr id="42318" name="Freeform 5548"/>
            <p:cNvSpPr>
              <a:spLocks/>
            </p:cNvSpPr>
            <p:nvPr/>
          </p:nvSpPr>
          <p:spPr bwMode="auto">
            <a:xfrm>
              <a:off x="2935" y="1720"/>
              <a:ext cx="50" cy="41"/>
            </a:xfrm>
            <a:custGeom>
              <a:avLst/>
              <a:gdLst>
                <a:gd name="T0" fmla="*/ 41 w 45"/>
                <a:gd name="T1" fmla="*/ 2 h 33"/>
                <a:gd name="T2" fmla="*/ 41 w 45"/>
                <a:gd name="T3" fmla="*/ 440 h 33"/>
                <a:gd name="T4" fmla="*/ 51 w 45"/>
                <a:gd name="T5" fmla="*/ 769 h 33"/>
                <a:gd name="T6" fmla="*/ 0 w 45"/>
                <a:gd name="T7" fmla="*/ 1454 h 33"/>
                <a:gd name="T8" fmla="*/ 70 w 45"/>
                <a:gd name="T9" fmla="*/ 1621 h 33"/>
                <a:gd name="T10" fmla="*/ 41 w 45"/>
                <a:gd name="T11" fmla="*/ 2031 h 33"/>
                <a:gd name="T12" fmla="*/ 153 w 45"/>
                <a:gd name="T13" fmla="*/ 1305 h 33"/>
                <a:gd name="T14" fmla="*/ 341 w 45"/>
                <a:gd name="T15" fmla="*/ 1187 h 33"/>
                <a:gd name="T16" fmla="*/ 259 w 45"/>
                <a:gd name="T17" fmla="*/ 769 h 33"/>
                <a:gd name="T18" fmla="*/ 189 w 45"/>
                <a:gd name="T19" fmla="*/ 0 h 33"/>
                <a:gd name="T20" fmla="*/ 41 w 45"/>
                <a:gd name="T21" fmla="*/ 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33"/>
                <a:gd name="T35" fmla="*/ 45 w 45"/>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33">
                  <a:moveTo>
                    <a:pt x="5" y="2"/>
                  </a:moveTo>
                  <a:lnTo>
                    <a:pt x="5" y="7"/>
                  </a:lnTo>
                  <a:lnTo>
                    <a:pt x="7" y="12"/>
                  </a:lnTo>
                  <a:lnTo>
                    <a:pt x="0" y="23"/>
                  </a:lnTo>
                  <a:lnTo>
                    <a:pt x="10" y="26"/>
                  </a:lnTo>
                  <a:lnTo>
                    <a:pt x="5" y="33"/>
                  </a:lnTo>
                  <a:lnTo>
                    <a:pt x="21" y="21"/>
                  </a:lnTo>
                  <a:lnTo>
                    <a:pt x="45" y="19"/>
                  </a:lnTo>
                  <a:lnTo>
                    <a:pt x="36" y="12"/>
                  </a:lnTo>
                  <a:lnTo>
                    <a:pt x="26" y="0"/>
                  </a:lnTo>
                  <a:lnTo>
                    <a:pt x="5" y="2"/>
                  </a:lnTo>
                  <a:close/>
                </a:path>
              </a:pathLst>
            </a:custGeom>
            <a:solidFill>
              <a:srgbClr val="0033CC"/>
            </a:solidFill>
            <a:ln w="3175">
              <a:solidFill>
                <a:srgbClr val="000000"/>
              </a:solidFill>
              <a:round/>
              <a:headEnd/>
              <a:tailEnd/>
            </a:ln>
          </p:spPr>
          <p:txBody>
            <a:bodyPr/>
            <a:lstStyle/>
            <a:p>
              <a:endParaRPr lang="en-US"/>
            </a:p>
          </p:txBody>
        </p:sp>
        <p:sp>
          <p:nvSpPr>
            <p:cNvPr id="42319" name="Freeform 5549"/>
            <p:cNvSpPr>
              <a:spLocks/>
            </p:cNvSpPr>
            <p:nvPr/>
          </p:nvSpPr>
          <p:spPr bwMode="auto">
            <a:xfrm>
              <a:off x="2862" y="1422"/>
              <a:ext cx="136" cy="96"/>
            </a:xfrm>
            <a:custGeom>
              <a:avLst/>
              <a:gdLst>
                <a:gd name="T0" fmla="*/ 1112 w 121"/>
                <a:gd name="T1" fmla="*/ 2181 h 78"/>
                <a:gd name="T2" fmla="*/ 1061 w 121"/>
                <a:gd name="T3" fmla="*/ 2414 h 78"/>
                <a:gd name="T4" fmla="*/ 1112 w 121"/>
                <a:gd name="T5" fmla="*/ 3258 h 78"/>
                <a:gd name="T6" fmla="*/ 961 w 121"/>
                <a:gd name="T7" fmla="*/ 3601 h 78"/>
                <a:gd name="T8" fmla="*/ 961 w 121"/>
                <a:gd name="T9" fmla="*/ 4010 h 78"/>
                <a:gd name="T10" fmla="*/ 743 w 121"/>
                <a:gd name="T11" fmla="*/ 3814 h 78"/>
                <a:gd name="T12" fmla="*/ 526 w 121"/>
                <a:gd name="T13" fmla="*/ 3499 h 78"/>
                <a:gd name="T14" fmla="*/ 306 w 121"/>
                <a:gd name="T15" fmla="*/ 3499 h 78"/>
                <a:gd name="T16" fmla="*/ 78 w 121"/>
                <a:gd name="T17" fmla="*/ 3499 h 78"/>
                <a:gd name="T18" fmla="*/ 2 w 121"/>
                <a:gd name="T19" fmla="*/ 3258 h 78"/>
                <a:gd name="T20" fmla="*/ 111 w 121"/>
                <a:gd name="T21" fmla="*/ 2684 h 78"/>
                <a:gd name="T22" fmla="*/ 0 w 121"/>
                <a:gd name="T23" fmla="*/ 1440 h 78"/>
                <a:gd name="T24" fmla="*/ 176 w 121"/>
                <a:gd name="T25" fmla="*/ 854 h 78"/>
                <a:gd name="T26" fmla="*/ 370 w 121"/>
                <a:gd name="T27" fmla="*/ 2 h 78"/>
                <a:gd name="T28" fmla="*/ 537 w 121"/>
                <a:gd name="T29" fmla="*/ 0 h 78"/>
                <a:gd name="T30" fmla="*/ 719 w 121"/>
                <a:gd name="T31" fmla="*/ 208 h 78"/>
                <a:gd name="T32" fmla="*/ 908 w 121"/>
                <a:gd name="T33" fmla="*/ 388 h 78"/>
                <a:gd name="T34" fmla="*/ 942 w 121"/>
                <a:gd name="T35" fmla="*/ 1440 h 78"/>
                <a:gd name="T36" fmla="*/ 1112 w 121"/>
                <a:gd name="T37" fmla="*/ 2181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
                <a:gd name="T58" fmla="*/ 0 h 78"/>
                <a:gd name="T59" fmla="*/ 121 w 121"/>
                <a:gd name="T60" fmla="*/ 78 h 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 h="78">
                  <a:moveTo>
                    <a:pt x="121" y="42"/>
                  </a:moveTo>
                  <a:lnTo>
                    <a:pt x="116" y="47"/>
                  </a:lnTo>
                  <a:lnTo>
                    <a:pt x="121" y="63"/>
                  </a:lnTo>
                  <a:lnTo>
                    <a:pt x="104" y="70"/>
                  </a:lnTo>
                  <a:lnTo>
                    <a:pt x="104" y="78"/>
                  </a:lnTo>
                  <a:lnTo>
                    <a:pt x="80" y="73"/>
                  </a:lnTo>
                  <a:lnTo>
                    <a:pt x="57" y="68"/>
                  </a:lnTo>
                  <a:lnTo>
                    <a:pt x="33" y="68"/>
                  </a:lnTo>
                  <a:lnTo>
                    <a:pt x="9" y="68"/>
                  </a:lnTo>
                  <a:lnTo>
                    <a:pt x="2" y="63"/>
                  </a:lnTo>
                  <a:lnTo>
                    <a:pt x="12" y="52"/>
                  </a:lnTo>
                  <a:lnTo>
                    <a:pt x="0" y="28"/>
                  </a:lnTo>
                  <a:lnTo>
                    <a:pt x="19" y="16"/>
                  </a:lnTo>
                  <a:lnTo>
                    <a:pt x="40" y="2"/>
                  </a:lnTo>
                  <a:lnTo>
                    <a:pt x="59" y="0"/>
                  </a:lnTo>
                  <a:lnTo>
                    <a:pt x="78" y="4"/>
                  </a:lnTo>
                  <a:lnTo>
                    <a:pt x="99" y="7"/>
                  </a:lnTo>
                  <a:lnTo>
                    <a:pt x="102" y="28"/>
                  </a:lnTo>
                  <a:lnTo>
                    <a:pt x="121" y="42"/>
                  </a:lnTo>
                  <a:close/>
                </a:path>
              </a:pathLst>
            </a:custGeom>
            <a:solidFill>
              <a:srgbClr val="E1E1E1"/>
            </a:solidFill>
            <a:ln w="3175">
              <a:solidFill>
                <a:srgbClr val="000000"/>
              </a:solidFill>
              <a:round/>
              <a:headEnd/>
              <a:tailEnd/>
            </a:ln>
          </p:spPr>
          <p:txBody>
            <a:bodyPr/>
            <a:lstStyle/>
            <a:p>
              <a:endParaRPr lang="en-US"/>
            </a:p>
          </p:txBody>
        </p:sp>
        <p:sp>
          <p:nvSpPr>
            <p:cNvPr id="42320" name="Freeform 5550"/>
            <p:cNvSpPr>
              <a:spLocks/>
            </p:cNvSpPr>
            <p:nvPr/>
          </p:nvSpPr>
          <p:spPr bwMode="auto">
            <a:xfrm>
              <a:off x="2637" y="1400"/>
              <a:ext cx="34" cy="44"/>
            </a:xfrm>
            <a:custGeom>
              <a:avLst/>
              <a:gdLst>
                <a:gd name="T0" fmla="*/ 95 w 31"/>
                <a:gd name="T1" fmla="*/ 2527 h 35"/>
                <a:gd name="T2" fmla="*/ 95 w 31"/>
                <a:gd name="T3" fmla="*/ 2684 h 35"/>
                <a:gd name="T4" fmla="*/ 5 w 31"/>
                <a:gd name="T5" fmla="*/ 2684 h 35"/>
                <a:gd name="T6" fmla="*/ 5 w 31"/>
                <a:gd name="T7" fmla="*/ 2527 h 35"/>
                <a:gd name="T8" fmla="*/ 0 w 31"/>
                <a:gd name="T9" fmla="*/ 1837 h 35"/>
                <a:gd name="T10" fmla="*/ 0 w 31"/>
                <a:gd name="T11" fmla="*/ 564 h 35"/>
                <a:gd name="T12" fmla="*/ 42 w 31"/>
                <a:gd name="T13" fmla="*/ 387 h 35"/>
                <a:gd name="T14" fmla="*/ 50 w 31"/>
                <a:gd name="T15" fmla="*/ 564 h 35"/>
                <a:gd name="T16" fmla="*/ 66 w 31"/>
                <a:gd name="T17" fmla="*/ 387 h 35"/>
                <a:gd name="T18" fmla="*/ 110 w 31"/>
                <a:gd name="T19" fmla="*/ 0 h 35"/>
                <a:gd name="T20" fmla="*/ 137 w 31"/>
                <a:gd name="T21" fmla="*/ 564 h 35"/>
                <a:gd name="T22" fmla="*/ 179 w 31"/>
                <a:gd name="T23" fmla="*/ 564 h 35"/>
                <a:gd name="T24" fmla="*/ 163 w 31"/>
                <a:gd name="T25" fmla="*/ 1120 h 35"/>
                <a:gd name="T26" fmla="*/ 110 w 31"/>
                <a:gd name="T27" fmla="*/ 1599 h 35"/>
                <a:gd name="T28" fmla="*/ 110 w 31"/>
                <a:gd name="T29" fmla="*/ 1837 h 35"/>
                <a:gd name="T30" fmla="*/ 95 w 31"/>
                <a:gd name="T31" fmla="*/ 2527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
                <a:gd name="T49" fmla="*/ 0 h 35"/>
                <a:gd name="T50" fmla="*/ 31 w 31"/>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 h="35">
                  <a:moveTo>
                    <a:pt x="16" y="33"/>
                  </a:moveTo>
                  <a:lnTo>
                    <a:pt x="16" y="35"/>
                  </a:lnTo>
                  <a:lnTo>
                    <a:pt x="5" y="35"/>
                  </a:lnTo>
                  <a:lnTo>
                    <a:pt x="5" y="33"/>
                  </a:lnTo>
                  <a:lnTo>
                    <a:pt x="0" y="24"/>
                  </a:lnTo>
                  <a:lnTo>
                    <a:pt x="0" y="7"/>
                  </a:lnTo>
                  <a:lnTo>
                    <a:pt x="7" y="5"/>
                  </a:lnTo>
                  <a:lnTo>
                    <a:pt x="9" y="7"/>
                  </a:lnTo>
                  <a:lnTo>
                    <a:pt x="12" y="5"/>
                  </a:lnTo>
                  <a:lnTo>
                    <a:pt x="19" y="0"/>
                  </a:lnTo>
                  <a:lnTo>
                    <a:pt x="24" y="7"/>
                  </a:lnTo>
                  <a:lnTo>
                    <a:pt x="31" y="7"/>
                  </a:lnTo>
                  <a:lnTo>
                    <a:pt x="28" y="14"/>
                  </a:lnTo>
                  <a:lnTo>
                    <a:pt x="19" y="21"/>
                  </a:lnTo>
                  <a:lnTo>
                    <a:pt x="19" y="24"/>
                  </a:lnTo>
                  <a:lnTo>
                    <a:pt x="16" y="33"/>
                  </a:lnTo>
                  <a:close/>
                </a:path>
              </a:pathLst>
            </a:custGeom>
            <a:solidFill>
              <a:srgbClr val="0033CC"/>
            </a:solidFill>
            <a:ln w="3175">
              <a:solidFill>
                <a:srgbClr val="000000"/>
              </a:solidFill>
              <a:round/>
              <a:headEnd/>
              <a:tailEnd/>
            </a:ln>
          </p:spPr>
          <p:txBody>
            <a:bodyPr/>
            <a:lstStyle/>
            <a:p>
              <a:endParaRPr lang="en-US"/>
            </a:p>
          </p:txBody>
        </p:sp>
        <p:sp>
          <p:nvSpPr>
            <p:cNvPr id="42321" name="Freeform 5551"/>
            <p:cNvSpPr>
              <a:spLocks/>
            </p:cNvSpPr>
            <p:nvPr/>
          </p:nvSpPr>
          <p:spPr bwMode="auto">
            <a:xfrm>
              <a:off x="2676" y="1422"/>
              <a:ext cx="25" cy="20"/>
            </a:xfrm>
            <a:custGeom>
              <a:avLst/>
              <a:gdLst>
                <a:gd name="T0" fmla="*/ 247 w 22"/>
                <a:gd name="T1" fmla="*/ 291 h 16"/>
                <a:gd name="T2" fmla="*/ 217 w 22"/>
                <a:gd name="T3" fmla="*/ 186 h 16"/>
                <a:gd name="T4" fmla="*/ 168 w 22"/>
                <a:gd name="T5" fmla="*/ 0 h 16"/>
                <a:gd name="T6" fmla="*/ 168 w 22"/>
                <a:gd name="T7" fmla="*/ 291 h 16"/>
                <a:gd name="T8" fmla="*/ 114 w 22"/>
                <a:gd name="T9" fmla="*/ 291 h 16"/>
                <a:gd name="T10" fmla="*/ 60 w 22"/>
                <a:gd name="T11" fmla="*/ 0 h 16"/>
                <a:gd name="T12" fmla="*/ 3 w 22"/>
                <a:gd name="T13" fmla="*/ 291 h 16"/>
                <a:gd name="T14" fmla="*/ 0 w 22"/>
                <a:gd name="T15" fmla="*/ 529 h 16"/>
                <a:gd name="T16" fmla="*/ 140 w 22"/>
                <a:gd name="T17" fmla="*/ 1111 h 16"/>
                <a:gd name="T18" fmla="*/ 191 w 22"/>
                <a:gd name="T19" fmla="*/ 826 h 16"/>
                <a:gd name="T20" fmla="*/ 191 w 22"/>
                <a:gd name="T21" fmla="*/ 661 h 16"/>
                <a:gd name="T22" fmla="*/ 247 w 22"/>
                <a:gd name="T23" fmla="*/ 291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16"/>
                <a:gd name="T38" fmla="*/ 22 w 22"/>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16">
                  <a:moveTo>
                    <a:pt x="22" y="4"/>
                  </a:moveTo>
                  <a:lnTo>
                    <a:pt x="19" y="2"/>
                  </a:lnTo>
                  <a:lnTo>
                    <a:pt x="15" y="0"/>
                  </a:lnTo>
                  <a:lnTo>
                    <a:pt x="15" y="4"/>
                  </a:lnTo>
                  <a:lnTo>
                    <a:pt x="10" y="4"/>
                  </a:lnTo>
                  <a:lnTo>
                    <a:pt x="5" y="0"/>
                  </a:lnTo>
                  <a:lnTo>
                    <a:pt x="3" y="4"/>
                  </a:lnTo>
                  <a:lnTo>
                    <a:pt x="0" y="7"/>
                  </a:lnTo>
                  <a:lnTo>
                    <a:pt x="12" y="16"/>
                  </a:lnTo>
                  <a:lnTo>
                    <a:pt x="17" y="11"/>
                  </a:lnTo>
                  <a:lnTo>
                    <a:pt x="17" y="9"/>
                  </a:lnTo>
                  <a:lnTo>
                    <a:pt x="22" y="4"/>
                  </a:lnTo>
                  <a:close/>
                </a:path>
              </a:pathLst>
            </a:custGeom>
            <a:solidFill>
              <a:srgbClr val="0033CC"/>
            </a:solidFill>
            <a:ln w="3175">
              <a:solidFill>
                <a:srgbClr val="000000"/>
              </a:solidFill>
              <a:round/>
              <a:headEnd/>
              <a:tailEnd/>
            </a:ln>
          </p:spPr>
          <p:txBody>
            <a:bodyPr/>
            <a:lstStyle/>
            <a:p>
              <a:endParaRPr lang="en-US"/>
            </a:p>
          </p:txBody>
        </p:sp>
        <p:sp>
          <p:nvSpPr>
            <p:cNvPr id="42322" name="Freeform 5552"/>
            <p:cNvSpPr>
              <a:spLocks/>
            </p:cNvSpPr>
            <p:nvPr/>
          </p:nvSpPr>
          <p:spPr bwMode="auto">
            <a:xfrm>
              <a:off x="2639" y="1386"/>
              <a:ext cx="29" cy="21"/>
            </a:xfrm>
            <a:custGeom>
              <a:avLst/>
              <a:gdLst>
                <a:gd name="T0" fmla="*/ 183 w 26"/>
                <a:gd name="T1" fmla="*/ 663 h 17"/>
                <a:gd name="T2" fmla="*/ 3 w 26"/>
                <a:gd name="T3" fmla="*/ 663 h 17"/>
                <a:gd name="T4" fmla="*/ 0 w 26"/>
                <a:gd name="T5" fmla="*/ 951 h 17"/>
                <a:gd name="T6" fmla="*/ 0 w 26"/>
                <a:gd name="T7" fmla="*/ 537 h 17"/>
                <a:gd name="T8" fmla="*/ 118 w 26"/>
                <a:gd name="T9" fmla="*/ 537 h 17"/>
                <a:gd name="T10" fmla="*/ 205 w 26"/>
                <a:gd name="T11" fmla="*/ 0 h 17"/>
                <a:gd name="T12" fmla="*/ 183 w 26"/>
                <a:gd name="T13" fmla="*/ 663 h 17"/>
                <a:gd name="T14" fmla="*/ 0 60000 65536"/>
                <a:gd name="T15" fmla="*/ 0 60000 65536"/>
                <a:gd name="T16" fmla="*/ 0 60000 65536"/>
                <a:gd name="T17" fmla="*/ 0 60000 65536"/>
                <a:gd name="T18" fmla="*/ 0 60000 65536"/>
                <a:gd name="T19" fmla="*/ 0 60000 65536"/>
                <a:gd name="T20" fmla="*/ 0 60000 65536"/>
                <a:gd name="T21" fmla="*/ 0 w 26"/>
                <a:gd name="T22" fmla="*/ 0 h 17"/>
                <a:gd name="T23" fmla="*/ 26 w 26"/>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7">
                  <a:moveTo>
                    <a:pt x="22" y="12"/>
                  </a:moveTo>
                  <a:lnTo>
                    <a:pt x="3" y="12"/>
                  </a:lnTo>
                  <a:lnTo>
                    <a:pt x="0" y="17"/>
                  </a:lnTo>
                  <a:lnTo>
                    <a:pt x="0" y="10"/>
                  </a:lnTo>
                  <a:lnTo>
                    <a:pt x="14" y="10"/>
                  </a:lnTo>
                  <a:lnTo>
                    <a:pt x="26" y="0"/>
                  </a:lnTo>
                  <a:lnTo>
                    <a:pt x="22" y="12"/>
                  </a:lnTo>
                  <a:close/>
                </a:path>
              </a:pathLst>
            </a:custGeom>
            <a:solidFill>
              <a:srgbClr val="0033CC"/>
            </a:solidFill>
            <a:ln w="3175">
              <a:solidFill>
                <a:srgbClr val="000000"/>
              </a:solidFill>
              <a:round/>
              <a:headEnd/>
              <a:tailEnd/>
            </a:ln>
          </p:spPr>
          <p:txBody>
            <a:bodyPr/>
            <a:lstStyle/>
            <a:p>
              <a:endParaRPr lang="en-US"/>
            </a:p>
          </p:txBody>
        </p:sp>
        <p:sp>
          <p:nvSpPr>
            <p:cNvPr id="42323" name="Freeform 5553"/>
            <p:cNvSpPr>
              <a:spLocks/>
            </p:cNvSpPr>
            <p:nvPr/>
          </p:nvSpPr>
          <p:spPr bwMode="auto">
            <a:xfrm>
              <a:off x="2658" y="1431"/>
              <a:ext cx="17" cy="11"/>
            </a:xfrm>
            <a:custGeom>
              <a:avLst/>
              <a:gdLst>
                <a:gd name="T0" fmla="*/ 544 w 14"/>
                <a:gd name="T1" fmla="*/ 177 h 9"/>
                <a:gd name="T2" fmla="*/ 349 w 14"/>
                <a:gd name="T3" fmla="*/ 0 h 9"/>
                <a:gd name="T4" fmla="*/ 0 w 14"/>
                <a:gd name="T5" fmla="*/ 2 h 9"/>
                <a:gd name="T6" fmla="*/ 509 w 14"/>
                <a:gd name="T7" fmla="*/ 395 h 9"/>
                <a:gd name="T8" fmla="*/ 544 w 14"/>
                <a:gd name="T9" fmla="*/ 177 h 9"/>
                <a:gd name="T10" fmla="*/ 0 60000 65536"/>
                <a:gd name="T11" fmla="*/ 0 60000 65536"/>
                <a:gd name="T12" fmla="*/ 0 60000 65536"/>
                <a:gd name="T13" fmla="*/ 0 60000 65536"/>
                <a:gd name="T14" fmla="*/ 0 60000 65536"/>
                <a:gd name="T15" fmla="*/ 0 w 14"/>
                <a:gd name="T16" fmla="*/ 0 h 9"/>
                <a:gd name="T17" fmla="*/ 14 w 14"/>
                <a:gd name="T18" fmla="*/ 9 h 9"/>
              </a:gdLst>
              <a:ahLst/>
              <a:cxnLst>
                <a:cxn ang="T10">
                  <a:pos x="T0" y="T1"/>
                </a:cxn>
                <a:cxn ang="T11">
                  <a:pos x="T2" y="T3"/>
                </a:cxn>
                <a:cxn ang="T12">
                  <a:pos x="T4" y="T5"/>
                </a:cxn>
                <a:cxn ang="T13">
                  <a:pos x="T6" y="T7"/>
                </a:cxn>
                <a:cxn ang="T14">
                  <a:pos x="T8" y="T9"/>
                </a:cxn>
              </a:cxnLst>
              <a:rect l="T15" t="T16" r="T17" b="T18"/>
              <a:pathLst>
                <a:path w="14" h="9">
                  <a:moveTo>
                    <a:pt x="14" y="4"/>
                  </a:moveTo>
                  <a:lnTo>
                    <a:pt x="9" y="0"/>
                  </a:lnTo>
                  <a:lnTo>
                    <a:pt x="0" y="2"/>
                  </a:lnTo>
                  <a:lnTo>
                    <a:pt x="12" y="9"/>
                  </a:lnTo>
                  <a:lnTo>
                    <a:pt x="14" y="4"/>
                  </a:lnTo>
                  <a:close/>
                </a:path>
              </a:pathLst>
            </a:custGeom>
            <a:solidFill>
              <a:srgbClr val="0033CC"/>
            </a:solidFill>
            <a:ln w="3175">
              <a:solidFill>
                <a:srgbClr val="000000"/>
              </a:solidFill>
              <a:round/>
              <a:headEnd/>
              <a:tailEnd/>
            </a:ln>
          </p:spPr>
          <p:txBody>
            <a:bodyPr/>
            <a:lstStyle/>
            <a:p>
              <a:endParaRPr lang="en-US"/>
            </a:p>
          </p:txBody>
        </p:sp>
        <p:sp>
          <p:nvSpPr>
            <p:cNvPr id="42324" name="Freeform 5554"/>
            <p:cNvSpPr>
              <a:spLocks/>
            </p:cNvSpPr>
            <p:nvPr/>
          </p:nvSpPr>
          <p:spPr bwMode="auto">
            <a:xfrm>
              <a:off x="2689" y="1444"/>
              <a:ext cx="6" cy="3"/>
            </a:xfrm>
            <a:custGeom>
              <a:avLst/>
              <a:gdLst>
                <a:gd name="T0" fmla="*/ 149 w 5"/>
                <a:gd name="T1" fmla="*/ 0 h 3"/>
                <a:gd name="T2" fmla="*/ 103 w 5"/>
                <a:gd name="T3" fmla="*/ 0 h 3"/>
                <a:gd name="T4" fmla="*/ 0 w 5"/>
                <a:gd name="T5" fmla="*/ 3 h 3"/>
                <a:gd name="T6" fmla="*/ 149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5" y="0"/>
                  </a:moveTo>
                  <a:lnTo>
                    <a:pt x="3" y="0"/>
                  </a:lnTo>
                  <a:lnTo>
                    <a:pt x="0" y="3"/>
                  </a:lnTo>
                  <a:lnTo>
                    <a:pt x="5" y="0"/>
                  </a:lnTo>
                  <a:close/>
                </a:path>
              </a:pathLst>
            </a:custGeom>
            <a:solidFill>
              <a:srgbClr val="E1E1E1"/>
            </a:solidFill>
            <a:ln w="3175">
              <a:solidFill>
                <a:srgbClr val="000000"/>
              </a:solidFill>
              <a:round/>
              <a:headEnd/>
              <a:tailEnd/>
            </a:ln>
          </p:spPr>
          <p:txBody>
            <a:bodyPr/>
            <a:lstStyle/>
            <a:p>
              <a:endParaRPr lang="en-US"/>
            </a:p>
          </p:txBody>
        </p:sp>
        <p:sp>
          <p:nvSpPr>
            <p:cNvPr id="42325" name="Freeform 5555"/>
            <p:cNvSpPr>
              <a:spLocks/>
            </p:cNvSpPr>
            <p:nvPr/>
          </p:nvSpPr>
          <p:spPr bwMode="auto">
            <a:xfrm>
              <a:off x="2847" y="1347"/>
              <a:ext cx="68" cy="37"/>
            </a:xfrm>
            <a:custGeom>
              <a:avLst/>
              <a:gdLst>
                <a:gd name="T0" fmla="*/ 871 w 59"/>
                <a:gd name="T1" fmla="*/ 1958 h 29"/>
                <a:gd name="T2" fmla="*/ 817 w 59"/>
                <a:gd name="T3" fmla="*/ 324 h 29"/>
                <a:gd name="T4" fmla="*/ 371 w 59"/>
                <a:gd name="T5" fmla="*/ 0 h 29"/>
                <a:gd name="T6" fmla="*/ 0 w 59"/>
                <a:gd name="T7" fmla="*/ 857 h 29"/>
                <a:gd name="T8" fmla="*/ 3 w 59"/>
                <a:gd name="T9" fmla="*/ 1203 h 29"/>
                <a:gd name="T10" fmla="*/ 182 w 59"/>
                <a:gd name="T11" fmla="*/ 2271 h 29"/>
                <a:gd name="T12" fmla="*/ 255 w 59"/>
                <a:gd name="T13" fmla="*/ 2271 h 29"/>
                <a:gd name="T14" fmla="*/ 520 w 59"/>
                <a:gd name="T15" fmla="*/ 2498 h 29"/>
                <a:gd name="T16" fmla="*/ 777 w 59"/>
                <a:gd name="T17" fmla="*/ 2956 h 29"/>
                <a:gd name="T18" fmla="*/ 871 w 59"/>
                <a:gd name="T19" fmla="*/ 1958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29"/>
                <a:gd name="T32" fmla="*/ 59 w 59"/>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29">
                  <a:moveTo>
                    <a:pt x="59" y="19"/>
                  </a:moveTo>
                  <a:lnTo>
                    <a:pt x="55" y="3"/>
                  </a:lnTo>
                  <a:lnTo>
                    <a:pt x="24" y="0"/>
                  </a:lnTo>
                  <a:lnTo>
                    <a:pt x="0" y="8"/>
                  </a:lnTo>
                  <a:lnTo>
                    <a:pt x="3" y="12"/>
                  </a:lnTo>
                  <a:lnTo>
                    <a:pt x="12" y="22"/>
                  </a:lnTo>
                  <a:lnTo>
                    <a:pt x="17" y="22"/>
                  </a:lnTo>
                  <a:lnTo>
                    <a:pt x="36" y="24"/>
                  </a:lnTo>
                  <a:lnTo>
                    <a:pt x="52" y="29"/>
                  </a:lnTo>
                  <a:lnTo>
                    <a:pt x="59" y="19"/>
                  </a:lnTo>
                  <a:close/>
                </a:path>
              </a:pathLst>
            </a:custGeom>
            <a:solidFill>
              <a:srgbClr val="0033CC"/>
            </a:solidFill>
            <a:ln w="3175">
              <a:solidFill>
                <a:srgbClr val="000000"/>
              </a:solidFill>
              <a:round/>
              <a:headEnd/>
              <a:tailEnd/>
            </a:ln>
          </p:spPr>
          <p:txBody>
            <a:bodyPr/>
            <a:lstStyle/>
            <a:p>
              <a:endParaRPr lang="en-US"/>
            </a:p>
          </p:txBody>
        </p:sp>
        <p:sp>
          <p:nvSpPr>
            <p:cNvPr id="42326" name="Freeform 5556"/>
            <p:cNvSpPr>
              <a:spLocks/>
            </p:cNvSpPr>
            <p:nvPr/>
          </p:nvSpPr>
          <p:spPr bwMode="auto">
            <a:xfrm>
              <a:off x="2822" y="1375"/>
              <a:ext cx="105" cy="49"/>
            </a:xfrm>
            <a:custGeom>
              <a:avLst/>
              <a:gdLst>
                <a:gd name="T0" fmla="*/ 323 w 95"/>
                <a:gd name="T1" fmla="*/ 1234 h 40"/>
                <a:gd name="T2" fmla="*/ 179 w 95"/>
                <a:gd name="T3" fmla="*/ 1412 h 40"/>
                <a:gd name="T4" fmla="*/ 38 w 95"/>
                <a:gd name="T5" fmla="*/ 1559 h 40"/>
                <a:gd name="T6" fmla="*/ 0 w 95"/>
                <a:gd name="T7" fmla="*/ 1559 h 40"/>
                <a:gd name="T8" fmla="*/ 38 w 95"/>
                <a:gd name="T9" fmla="*/ 565 h 40"/>
                <a:gd name="T10" fmla="*/ 114 w 95"/>
                <a:gd name="T11" fmla="*/ 565 h 40"/>
                <a:gd name="T12" fmla="*/ 230 w 95"/>
                <a:gd name="T13" fmla="*/ 1007 h 40"/>
                <a:gd name="T14" fmla="*/ 275 w 95"/>
                <a:gd name="T15" fmla="*/ 671 h 40"/>
                <a:gd name="T16" fmla="*/ 275 w 95"/>
                <a:gd name="T17" fmla="*/ 0 h 40"/>
                <a:gd name="T18" fmla="*/ 398 w 95"/>
                <a:gd name="T19" fmla="*/ 2 h 40"/>
                <a:gd name="T20" fmla="*/ 513 w 95"/>
                <a:gd name="T21" fmla="*/ 360 h 40"/>
                <a:gd name="T22" fmla="*/ 569 w 95"/>
                <a:gd name="T23" fmla="*/ 872 h 40"/>
                <a:gd name="T24" fmla="*/ 629 w 95"/>
                <a:gd name="T25" fmla="*/ 1825 h 40"/>
                <a:gd name="T26" fmla="*/ 513 w 95"/>
                <a:gd name="T27" fmla="*/ 1910 h 40"/>
                <a:gd name="T28" fmla="*/ 323 w 95"/>
                <a:gd name="T29" fmla="*/ 1234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5"/>
                <a:gd name="T46" fmla="*/ 0 h 40"/>
                <a:gd name="T47" fmla="*/ 95 w 95"/>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5" h="40">
                  <a:moveTo>
                    <a:pt x="48" y="26"/>
                  </a:moveTo>
                  <a:lnTo>
                    <a:pt x="27" y="30"/>
                  </a:lnTo>
                  <a:lnTo>
                    <a:pt x="5" y="33"/>
                  </a:lnTo>
                  <a:lnTo>
                    <a:pt x="0" y="33"/>
                  </a:lnTo>
                  <a:lnTo>
                    <a:pt x="5" y="12"/>
                  </a:lnTo>
                  <a:lnTo>
                    <a:pt x="17" y="12"/>
                  </a:lnTo>
                  <a:lnTo>
                    <a:pt x="34" y="21"/>
                  </a:lnTo>
                  <a:lnTo>
                    <a:pt x="41" y="14"/>
                  </a:lnTo>
                  <a:lnTo>
                    <a:pt x="41" y="0"/>
                  </a:lnTo>
                  <a:lnTo>
                    <a:pt x="60" y="2"/>
                  </a:lnTo>
                  <a:lnTo>
                    <a:pt x="76" y="7"/>
                  </a:lnTo>
                  <a:lnTo>
                    <a:pt x="86" y="19"/>
                  </a:lnTo>
                  <a:lnTo>
                    <a:pt x="95" y="38"/>
                  </a:lnTo>
                  <a:lnTo>
                    <a:pt x="76" y="40"/>
                  </a:lnTo>
                  <a:lnTo>
                    <a:pt x="48" y="26"/>
                  </a:lnTo>
                  <a:close/>
                </a:path>
              </a:pathLst>
            </a:custGeom>
            <a:solidFill>
              <a:srgbClr val="0033CC"/>
            </a:solidFill>
            <a:ln w="3175">
              <a:solidFill>
                <a:srgbClr val="000000"/>
              </a:solidFill>
              <a:round/>
              <a:headEnd/>
              <a:tailEnd/>
            </a:ln>
          </p:spPr>
          <p:txBody>
            <a:bodyPr/>
            <a:lstStyle/>
            <a:p>
              <a:endParaRPr lang="en-US"/>
            </a:p>
          </p:txBody>
        </p:sp>
        <p:sp>
          <p:nvSpPr>
            <p:cNvPr id="42327" name="Freeform 5557"/>
            <p:cNvSpPr>
              <a:spLocks/>
            </p:cNvSpPr>
            <p:nvPr/>
          </p:nvSpPr>
          <p:spPr bwMode="auto">
            <a:xfrm>
              <a:off x="2822" y="1407"/>
              <a:ext cx="84" cy="49"/>
            </a:xfrm>
            <a:custGeom>
              <a:avLst/>
              <a:gdLst>
                <a:gd name="T0" fmla="*/ 3 w 76"/>
                <a:gd name="T1" fmla="*/ 1412 h 40"/>
                <a:gd name="T2" fmla="*/ 0 w 76"/>
                <a:gd name="T3" fmla="*/ 360 h 40"/>
                <a:gd name="T4" fmla="*/ 38 w 76"/>
                <a:gd name="T5" fmla="*/ 360 h 40"/>
                <a:gd name="T6" fmla="*/ 179 w 76"/>
                <a:gd name="T7" fmla="*/ 196 h 40"/>
                <a:gd name="T8" fmla="*/ 323 w 76"/>
                <a:gd name="T9" fmla="*/ 0 h 40"/>
                <a:gd name="T10" fmla="*/ 513 w 76"/>
                <a:gd name="T11" fmla="*/ 671 h 40"/>
                <a:gd name="T12" fmla="*/ 371 w 76"/>
                <a:gd name="T13" fmla="*/ 1308 h 40"/>
                <a:gd name="T14" fmla="*/ 242 w 76"/>
                <a:gd name="T15" fmla="*/ 1910 h 40"/>
                <a:gd name="T16" fmla="*/ 162 w 76"/>
                <a:gd name="T17" fmla="*/ 1910 h 40"/>
                <a:gd name="T18" fmla="*/ 162 w 76"/>
                <a:gd name="T19" fmla="*/ 1559 h 40"/>
                <a:gd name="T20" fmla="*/ 76 w 76"/>
                <a:gd name="T21" fmla="*/ 1412 h 40"/>
                <a:gd name="T22" fmla="*/ 3 w 76"/>
                <a:gd name="T23" fmla="*/ 1412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
                <a:gd name="T37" fmla="*/ 0 h 40"/>
                <a:gd name="T38" fmla="*/ 76 w 76"/>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 h="40">
                  <a:moveTo>
                    <a:pt x="3" y="30"/>
                  </a:moveTo>
                  <a:lnTo>
                    <a:pt x="0" y="7"/>
                  </a:lnTo>
                  <a:lnTo>
                    <a:pt x="5" y="7"/>
                  </a:lnTo>
                  <a:lnTo>
                    <a:pt x="27" y="4"/>
                  </a:lnTo>
                  <a:lnTo>
                    <a:pt x="48" y="0"/>
                  </a:lnTo>
                  <a:lnTo>
                    <a:pt x="76" y="14"/>
                  </a:lnTo>
                  <a:lnTo>
                    <a:pt x="55" y="28"/>
                  </a:lnTo>
                  <a:lnTo>
                    <a:pt x="36" y="40"/>
                  </a:lnTo>
                  <a:lnTo>
                    <a:pt x="24" y="40"/>
                  </a:lnTo>
                  <a:lnTo>
                    <a:pt x="24" y="33"/>
                  </a:lnTo>
                  <a:lnTo>
                    <a:pt x="12" y="30"/>
                  </a:lnTo>
                  <a:lnTo>
                    <a:pt x="3" y="30"/>
                  </a:lnTo>
                  <a:close/>
                </a:path>
              </a:pathLst>
            </a:custGeom>
            <a:solidFill>
              <a:srgbClr val="0033CC"/>
            </a:solidFill>
            <a:ln w="3175">
              <a:solidFill>
                <a:srgbClr val="000000"/>
              </a:solidFill>
              <a:round/>
              <a:headEnd/>
              <a:tailEnd/>
            </a:ln>
          </p:spPr>
          <p:txBody>
            <a:bodyPr/>
            <a:lstStyle/>
            <a:p>
              <a:endParaRPr lang="en-US"/>
            </a:p>
          </p:txBody>
        </p:sp>
        <p:sp>
          <p:nvSpPr>
            <p:cNvPr id="42328" name="Freeform 5558"/>
            <p:cNvSpPr>
              <a:spLocks/>
            </p:cNvSpPr>
            <p:nvPr/>
          </p:nvSpPr>
          <p:spPr bwMode="auto">
            <a:xfrm>
              <a:off x="2566" y="1474"/>
              <a:ext cx="57" cy="58"/>
            </a:xfrm>
            <a:custGeom>
              <a:avLst/>
              <a:gdLst>
                <a:gd name="T0" fmla="*/ 232 w 52"/>
                <a:gd name="T1" fmla="*/ 1527 h 47"/>
                <a:gd name="T2" fmla="*/ 285 w 52"/>
                <a:gd name="T3" fmla="*/ 1122 h 47"/>
                <a:gd name="T4" fmla="*/ 273 w 52"/>
                <a:gd name="T5" fmla="*/ 737 h 47"/>
                <a:gd name="T6" fmla="*/ 299 w 52"/>
                <a:gd name="T7" fmla="*/ 258 h 47"/>
                <a:gd name="T8" fmla="*/ 207 w 52"/>
                <a:gd name="T9" fmla="*/ 0 h 47"/>
                <a:gd name="T10" fmla="*/ 99 w 52"/>
                <a:gd name="T11" fmla="*/ 658 h 47"/>
                <a:gd name="T12" fmla="*/ 5 w 52"/>
                <a:gd name="T13" fmla="*/ 1527 h 47"/>
                <a:gd name="T14" fmla="*/ 0 w 52"/>
                <a:gd name="T15" fmla="*/ 1933 h 47"/>
                <a:gd name="T16" fmla="*/ 66 w 52"/>
                <a:gd name="T17" fmla="*/ 1933 h 47"/>
                <a:gd name="T18" fmla="*/ 179 w 52"/>
                <a:gd name="T19" fmla="*/ 1933 h 47"/>
                <a:gd name="T20" fmla="*/ 189 w 52"/>
                <a:gd name="T21" fmla="*/ 2325 h 47"/>
                <a:gd name="T22" fmla="*/ 207 w 52"/>
                <a:gd name="T23" fmla="*/ 2579 h 47"/>
                <a:gd name="T24" fmla="*/ 232 w 52"/>
                <a:gd name="T25" fmla="*/ 1527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
                <a:gd name="T40" fmla="*/ 0 h 47"/>
                <a:gd name="T41" fmla="*/ 52 w 52"/>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 h="47">
                  <a:moveTo>
                    <a:pt x="40" y="28"/>
                  </a:moveTo>
                  <a:lnTo>
                    <a:pt x="50" y="21"/>
                  </a:lnTo>
                  <a:lnTo>
                    <a:pt x="47" y="14"/>
                  </a:lnTo>
                  <a:lnTo>
                    <a:pt x="52" y="5"/>
                  </a:lnTo>
                  <a:lnTo>
                    <a:pt x="36" y="0"/>
                  </a:lnTo>
                  <a:lnTo>
                    <a:pt x="17" y="12"/>
                  </a:lnTo>
                  <a:lnTo>
                    <a:pt x="5" y="28"/>
                  </a:lnTo>
                  <a:lnTo>
                    <a:pt x="0" y="36"/>
                  </a:lnTo>
                  <a:lnTo>
                    <a:pt x="12" y="36"/>
                  </a:lnTo>
                  <a:lnTo>
                    <a:pt x="31" y="36"/>
                  </a:lnTo>
                  <a:lnTo>
                    <a:pt x="33" y="43"/>
                  </a:lnTo>
                  <a:lnTo>
                    <a:pt x="36" y="47"/>
                  </a:lnTo>
                  <a:lnTo>
                    <a:pt x="40" y="28"/>
                  </a:lnTo>
                  <a:close/>
                </a:path>
              </a:pathLst>
            </a:custGeom>
            <a:solidFill>
              <a:srgbClr val="0033CC"/>
            </a:solidFill>
            <a:ln w="3175">
              <a:solidFill>
                <a:srgbClr val="000000"/>
              </a:solidFill>
              <a:round/>
              <a:headEnd/>
              <a:tailEnd/>
            </a:ln>
          </p:spPr>
          <p:txBody>
            <a:bodyPr/>
            <a:lstStyle/>
            <a:p>
              <a:endParaRPr lang="en-US"/>
            </a:p>
          </p:txBody>
        </p:sp>
        <p:sp>
          <p:nvSpPr>
            <p:cNvPr id="42329" name="Freeform 5559"/>
            <p:cNvSpPr>
              <a:spLocks/>
            </p:cNvSpPr>
            <p:nvPr/>
          </p:nvSpPr>
          <p:spPr bwMode="auto">
            <a:xfrm>
              <a:off x="2727" y="1447"/>
              <a:ext cx="154" cy="121"/>
            </a:xfrm>
            <a:custGeom>
              <a:avLst/>
              <a:gdLst>
                <a:gd name="T0" fmla="*/ 458 w 138"/>
                <a:gd name="T1" fmla="*/ 291 h 97"/>
                <a:gd name="T2" fmla="*/ 440 w 138"/>
                <a:gd name="T3" fmla="*/ 0 h 97"/>
                <a:gd name="T4" fmla="*/ 286 w 138"/>
                <a:gd name="T5" fmla="*/ 2 h 97"/>
                <a:gd name="T6" fmla="*/ 148 w 138"/>
                <a:gd name="T7" fmla="*/ 453 h 97"/>
                <a:gd name="T8" fmla="*/ 0 w 138"/>
                <a:gd name="T9" fmla="*/ 810 h 97"/>
                <a:gd name="T10" fmla="*/ 45 w 138"/>
                <a:gd name="T11" fmla="*/ 1084 h 97"/>
                <a:gd name="T12" fmla="*/ 3 w 138"/>
                <a:gd name="T13" fmla="*/ 1260 h 97"/>
                <a:gd name="T14" fmla="*/ 3 w 138"/>
                <a:gd name="T15" fmla="*/ 2220 h 97"/>
                <a:gd name="T16" fmla="*/ 77 w 138"/>
                <a:gd name="T17" fmla="*/ 3458 h 97"/>
                <a:gd name="T18" fmla="*/ 96 w 138"/>
                <a:gd name="T19" fmla="*/ 4356 h 97"/>
                <a:gd name="T20" fmla="*/ 119 w 138"/>
                <a:gd name="T21" fmla="*/ 4356 h 97"/>
                <a:gd name="T22" fmla="*/ 264 w 138"/>
                <a:gd name="T23" fmla="*/ 4748 h 97"/>
                <a:gd name="T24" fmla="*/ 299 w 138"/>
                <a:gd name="T25" fmla="*/ 5184 h 97"/>
                <a:gd name="T26" fmla="*/ 352 w 138"/>
                <a:gd name="T27" fmla="*/ 5007 h 97"/>
                <a:gd name="T28" fmla="*/ 440 w 138"/>
                <a:gd name="T29" fmla="*/ 5007 h 97"/>
                <a:gd name="T30" fmla="*/ 551 w 138"/>
                <a:gd name="T31" fmla="*/ 6010 h 97"/>
                <a:gd name="T32" fmla="*/ 683 w 138"/>
                <a:gd name="T33" fmla="*/ 6010 h 97"/>
                <a:gd name="T34" fmla="*/ 710 w 138"/>
                <a:gd name="T35" fmla="*/ 6130 h 97"/>
                <a:gd name="T36" fmla="*/ 816 w 138"/>
                <a:gd name="T37" fmla="*/ 6130 h 97"/>
                <a:gd name="T38" fmla="*/ 979 w 138"/>
                <a:gd name="T39" fmla="*/ 6467 h 97"/>
                <a:gd name="T40" fmla="*/ 990 w 138"/>
                <a:gd name="T41" fmla="*/ 6130 h 97"/>
                <a:gd name="T42" fmla="*/ 1115 w 138"/>
                <a:gd name="T43" fmla="*/ 4880 h 97"/>
                <a:gd name="T44" fmla="*/ 1115 w 138"/>
                <a:gd name="T45" fmla="*/ 4356 h 97"/>
                <a:gd name="T46" fmla="*/ 1041 w 138"/>
                <a:gd name="T47" fmla="*/ 3158 h 97"/>
                <a:gd name="T48" fmla="*/ 990 w 138"/>
                <a:gd name="T49" fmla="*/ 2772 h 97"/>
                <a:gd name="T50" fmla="*/ 1065 w 138"/>
                <a:gd name="T51" fmla="*/ 2104 h 97"/>
                <a:gd name="T52" fmla="*/ 979 w 138"/>
                <a:gd name="T53" fmla="*/ 453 h 97"/>
                <a:gd name="T54" fmla="*/ 762 w 138"/>
                <a:gd name="T55" fmla="*/ 453 h 97"/>
                <a:gd name="T56" fmla="*/ 570 w 138"/>
                <a:gd name="T57" fmla="*/ 291 h 97"/>
                <a:gd name="T58" fmla="*/ 458 w 138"/>
                <a:gd name="T59" fmla="*/ 291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8"/>
                <a:gd name="T91" fmla="*/ 0 h 97"/>
                <a:gd name="T92" fmla="*/ 138 w 138"/>
                <a:gd name="T93" fmla="*/ 97 h 9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8" h="97">
                  <a:moveTo>
                    <a:pt x="57" y="5"/>
                  </a:moveTo>
                  <a:lnTo>
                    <a:pt x="55" y="0"/>
                  </a:lnTo>
                  <a:lnTo>
                    <a:pt x="36" y="2"/>
                  </a:lnTo>
                  <a:lnTo>
                    <a:pt x="19" y="7"/>
                  </a:lnTo>
                  <a:lnTo>
                    <a:pt x="0" y="12"/>
                  </a:lnTo>
                  <a:lnTo>
                    <a:pt x="5" y="16"/>
                  </a:lnTo>
                  <a:lnTo>
                    <a:pt x="3" y="19"/>
                  </a:lnTo>
                  <a:lnTo>
                    <a:pt x="3" y="33"/>
                  </a:lnTo>
                  <a:lnTo>
                    <a:pt x="10" y="52"/>
                  </a:lnTo>
                  <a:lnTo>
                    <a:pt x="12" y="66"/>
                  </a:lnTo>
                  <a:lnTo>
                    <a:pt x="15" y="66"/>
                  </a:lnTo>
                  <a:lnTo>
                    <a:pt x="33" y="71"/>
                  </a:lnTo>
                  <a:lnTo>
                    <a:pt x="38" y="78"/>
                  </a:lnTo>
                  <a:lnTo>
                    <a:pt x="43" y="75"/>
                  </a:lnTo>
                  <a:lnTo>
                    <a:pt x="55" y="75"/>
                  </a:lnTo>
                  <a:lnTo>
                    <a:pt x="69" y="90"/>
                  </a:lnTo>
                  <a:lnTo>
                    <a:pt x="85" y="90"/>
                  </a:lnTo>
                  <a:lnTo>
                    <a:pt x="88" y="92"/>
                  </a:lnTo>
                  <a:lnTo>
                    <a:pt x="102" y="92"/>
                  </a:lnTo>
                  <a:lnTo>
                    <a:pt x="121" y="97"/>
                  </a:lnTo>
                  <a:lnTo>
                    <a:pt x="123" y="92"/>
                  </a:lnTo>
                  <a:lnTo>
                    <a:pt x="138" y="73"/>
                  </a:lnTo>
                  <a:lnTo>
                    <a:pt x="138" y="66"/>
                  </a:lnTo>
                  <a:lnTo>
                    <a:pt x="130" y="47"/>
                  </a:lnTo>
                  <a:lnTo>
                    <a:pt x="123" y="42"/>
                  </a:lnTo>
                  <a:lnTo>
                    <a:pt x="133" y="31"/>
                  </a:lnTo>
                  <a:lnTo>
                    <a:pt x="121" y="7"/>
                  </a:lnTo>
                  <a:lnTo>
                    <a:pt x="95" y="7"/>
                  </a:lnTo>
                  <a:lnTo>
                    <a:pt x="71" y="5"/>
                  </a:lnTo>
                  <a:lnTo>
                    <a:pt x="57" y="5"/>
                  </a:lnTo>
                  <a:close/>
                </a:path>
              </a:pathLst>
            </a:custGeom>
            <a:solidFill>
              <a:srgbClr val="0033CC"/>
            </a:solidFill>
            <a:ln w="3175">
              <a:solidFill>
                <a:srgbClr val="000000"/>
              </a:solidFill>
              <a:round/>
              <a:headEnd/>
              <a:tailEnd/>
            </a:ln>
          </p:spPr>
          <p:txBody>
            <a:bodyPr/>
            <a:lstStyle/>
            <a:p>
              <a:endParaRPr lang="en-US"/>
            </a:p>
          </p:txBody>
        </p:sp>
        <p:sp>
          <p:nvSpPr>
            <p:cNvPr id="42330" name="Freeform 5560"/>
            <p:cNvSpPr>
              <a:spLocks/>
            </p:cNvSpPr>
            <p:nvPr/>
          </p:nvSpPr>
          <p:spPr bwMode="auto">
            <a:xfrm>
              <a:off x="2833" y="1585"/>
              <a:ext cx="152" cy="99"/>
            </a:xfrm>
            <a:custGeom>
              <a:avLst/>
              <a:gdLst>
                <a:gd name="T0" fmla="*/ 903 w 137"/>
                <a:gd name="T1" fmla="*/ 3680 h 80"/>
                <a:gd name="T2" fmla="*/ 885 w 137"/>
                <a:gd name="T3" fmla="*/ 4507 h 80"/>
                <a:gd name="T4" fmla="*/ 703 w 137"/>
                <a:gd name="T5" fmla="*/ 4154 h 80"/>
                <a:gd name="T6" fmla="*/ 526 w 137"/>
                <a:gd name="T7" fmla="*/ 4604 h 80"/>
                <a:gd name="T8" fmla="*/ 418 w 137"/>
                <a:gd name="T9" fmla="*/ 4354 h 80"/>
                <a:gd name="T10" fmla="*/ 308 w 137"/>
                <a:gd name="T11" fmla="*/ 4354 h 80"/>
                <a:gd name="T12" fmla="*/ 277 w 137"/>
                <a:gd name="T13" fmla="*/ 4083 h 80"/>
                <a:gd name="T14" fmla="*/ 277 w 137"/>
                <a:gd name="T15" fmla="*/ 3680 h 80"/>
                <a:gd name="T16" fmla="*/ 234 w 137"/>
                <a:gd name="T17" fmla="*/ 3477 h 80"/>
                <a:gd name="T18" fmla="*/ 203 w 137"/>
                <a:gd name="T19" fmla="*/ 3477 h 80"/>
                <a:gd name="T20" fmla="*/ 153 w 137"/>
                <a:gd name="T21" fmla="*/ 3357 h 80"/>
                <a:gd name="T22" fmla="*/ 0 w 137"/>
                <a:gd name="T23" fmla="*/ 2166 h 80"/>
                <a:gd name="T24" fmla="*/ 61 w 137"/>
                <a:gd name="T25" fmla="*/ 1922 h 80"/>
                <a:gd name="T26" fmla="*/ 153 w 137"/>
                <a:gd name="T27" fmla="*/ 1137 h 80"/>
                <a:gd name="T28" fmla="*/ 234 w 137"/>
                <a:gd name="T29" fmla="*/ 277 h 80"/>
                <a:gd name="T30" fmla="*/ 234 w 137"/>
                <a:gd name="T31" fmla="*/ 277 h 80"/>
                <a:gd name="T32" fmla="*/ 437 w 137"/>
                <a:gd name="T33" fmla="*/ 424 h 80"/>
                <a:gd name="T34" fmla="*/ 609 w 137"/>
                <a:gd name="T35" fmla="*/ 0 h 80"/>
                <a:gd name="T36" fmla="*/ 609 w 137"/>
                <a:gd name="T37" fmla="*/ 0 h 80"/>
                <a:gd name="T38" fmla="*/ 703 w 137"/>
                <a:gd name="T39" fmla="*/ 525 h 80"/>
                <a:gd name="T40" fmla="*/ 771 w 137"/>
                <a:gd name="T41" fmla="*/ 1231 h 80"/>
                <a:gd name="T42" fmla="*/ 798 w 137"/>
                <a:gd name="T43" fmla="*/ 2007 h 80"/>
                <a:gd name="T44" fmla="*/ 833 w 137"/>
                <a:gd name="T45" fmla="*/ 2887 h 80"/>
                <a:gd name="T46" fmla="*/ 903 w 137"/>
                <a:gd name="T47" fmla="*/ 2887 h 80"/>
                <a:gd name="T48" fmla="*/ 965 w 137"/>
                <a:gd name="T49" fmla="*/ 2974 h 80"/>
                <a:gd name="T50" fmla="*/ 989 w 137"/>
                <a:gd name="T51" fmla="*/ 3299 h 80"/>
                <a:gd name="T52" fmla="*/ 923 w 137"/>
                <a:gd name="T53" fmla="*/ 3477 h 80"/>
                <a:gd name="T54" fmla="*/ 923 w 137"/>
                <a:gd name="T55" fmla="*/ 3357 h 80"/>
                <a:gd name="T56" fmla="*/ 903 w 137"/>
                <a:gd name="T57" fmla="*/ 3680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7"/>
                <a:gd name="T88" fmla="*/ 0 h 80"/>
                <a:gd name="T89" fmla="*/ 137 w 137"/>
                <a:gd name="T90" fmla="*/ 80 h 8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7" h="80">
                  <a:moveTo>
                    <a:pt x="125" y="64"/>
                  </a:moveTo>
                  <a:lnTo>
                    <a:pt x="123" y="78"/>
                  </a:lnTo>
                  <a:lnTo>
                    <a:pt x="97" y="73"/>
                  </a:lnTo>
                  <a:lnTo>
                    <a:pt x="73" y="80"/>
                  </a:lnTo>
                  <a:lnTo>
                    <a:pt x="57" y="76"/>
                  </a:lnTo>
                  <a:lnTo>
                    <a:pt x="43" y="76"/>
                  </a:lnTo>
                  <a:lnTo>
                    <a:pt x="38" y="71"/>
                  </a:lnTo>
                  <a:lnTo>
                    <a:pt x="38" y="64"/>
                  </a:lnTo>
                  <a:lnTo>
                    <a:pt x="33" y="61"/>
                  </a:lnTo>
                  <a:lnTo>
                    <a:pt x="28" y="61"/>
                  </a:lnTo>
                  <a:lnTo>
                    <a:pt x="21" y="59"/>
                  </a:lnTo>
                  <a:lnTo>
                    <a:pt x="0" y="38"/>
                  </a:lnTo>
                  <a:lnTo>
                    <a:pt x="9" y="33"/>
                  </a:lnTo>
                  <a:lnTo>
                    <a:pt x="21" y="19"/>
                  </a:lnTo>
                  <a:lnTo>
                    <a:pt x="33" y="5"/>
                  </a:lnTo>
                  <a:lnTo>
                    <a:pt x="61" y="7"/>
                  </a:lnTo>
                  <a:lnTo>
                    <a:pt x="85" y="0"/>
                  </a:lnTo>
                  <a:lnTo>
                    <a:pt x="97" y="9"/>
                  </a:lnTo>
                  <a:lnTo>
                    <a:pt x="106" y="21"/>
                  </a:lnTo>
                  <a:lnTo>
                    <a:pt x="111" y="35"/>
                  </a:lnTo>
                  <a:lnTo>
                    <a:pt x="116" y="50"/>
                  </a:lnTo>
                  <a:lnTo>
                    <a:pt x="125" y="50"/>
                  </a:lnTo>
                  <a:lnTo>
                    <a:pt x="135" y="52"/>
                  </a:lnTo>
                  <a:lnTo>
                    <a:pt x="137" y="57"/>
                  </a:lnTo>
                  <a:lnTo>
                    <a:pt x="128" y="61"/>
                  </a:lnTo>
                  <a:lnTo>
                    <a:pt x="128" y="59"/>
                  </a:lnTo>
                  <a:lnTo>
                    <a:pt x="125" y="64"/>
                  </a:lnTo>
                  <a:close/>
                </a:path>
              </a:pathLst>
            </a:custGeom>
            <a:solidFill>
              <a:srgbClr val="0033CC"/>
            </a:solidFill>
            <a:ln w="3175">
              <a:solidFill>
                <a:srgbClr val="000000"/>
              </a:solidFill>
              <a:round/>
              <a:headEnd/>
              <a:tailEnd/>
            </a:ln>
          </p:spPr>
          <p:txBody>
            <a:bodyPr/>
            <a:lstStyle/>
            <a:p>
              <a:endParaRPr lang="en-US"/>
            </a:p>
          </p:txBody>
        </p:sp>
        <p:sp>
          <p:nvSpPr>
            <p:cNvPr id="42331" name="Freeform 5561"/>
            <p:cNvSpPr>
              <a:spLocks/>
            </p:cNvSpPr>
            <p:nvPr/>
          </p:nvSpPr>
          <p:spPr bwMode="auto">
            <a:xfrm>
              <a:off x="2702" y="1527"/>
              <a:ext cx="102" cy="50"/>
            </a:xfrm>
            <a:custGeom>
              <a:avLst/>
              <a:gdLst>
                <a:gd name="T0" fmla="*/ 815 w 90"/>
                <a:gd name="T1" fmla="*/ 826 h 40"/>
                <a:gd name="T2" fmla="*/ 969 w 90"/>
                <a:gd name="T3" fmla="*/ 1818 h 40"/>
                <a:gd name="T4" fmla="*/ 969 w 90"/>
                <a:gd name="T5" fmla="*/ 1818 h 40"/>
                <a:gd name="T6" fmla="*/ 950 w 90"/>
                <a:gd name="T7" fmla="*/ 1969 h 40"/>
                <a:gd name="T8" fmla="*/ 895 w 90"/>
                <a:gd name="T9" fmla="*/ 2150 h 40"/>
                <a:gd name="T10" fmla="*/ 895 w 90"/>
                <a:gd name="T11" fmla="*/ 2273 h 40"/>
                <a:gd name="T12" fmla="*/ 838 w 90"/>
                <a:gd name="T13" fmla="*/ 2614 h 40"/>
                <a:gd name="T14" fmla="*/ 768 w 90"/>
                <a:gd name="T15" fmla="*/ 2614 h 40"/>
                <a:gd name="T16" fmla="*/ 716 w 90"/>
                <a:gd name="T17" fmla="*/ 2835 h 40"/>
                <a:gd name="T18" fmla="*/ 665 w 90"/>
                <a:gd name="T19" fmla="*/ 2614 h 40"/>
                <a:gd name="T20" fmla="*/ 434 w 90"/>
                <a:gd name="T21" fmla="*/ 2461 h 40"/>
                <a:gd name="T22" fmla="*/ 338 w 90"/>
                <a:gd name="T23" fmla="*/ 2835 h 40"/>
                <a:gd name="T24" fmla="*/ 263 w 90"/>
                <a:gd name="T25" fmla="*/ 2614 h 40"/>
                <a:gd name="T26" fmla="*/ 54 w 90"/>
                <a:gd name="T27" fmla="*/ 1376 h 40"/>
                <a:gd name="T28" fmla="*/ 0 w 90"/>
                <a:gd name="T29" fmla="*/ 1033 h 40"/>
                <a:gd name="T30" fmla="*/ 338 w 90"/>
                <a:gd name="T31" fmla="*/ 0 h 40"/>
                <a:gd name="T32" fmla="*/ 348 w 90"/>
                <a:gd name="T33" fmla="*/ 186 h 40"/>
                <a:gd name="T34" fmla="*/ 384 w 90"/>
                <a:gd name="T35" fmla="*/ 186 h 40"/>
                <a:gd name="T36" fmla="*/ 575 w 90"/>
                <a:gd name="T37" fmla="*/ 529 h 40"/>
                <a:gd name="T38" fmla="*/ 634 w 90"/>
                <a:gd name="T39" fmla="*/ 1033 h 40"/>
                <a:gd name="T40" fmla="*/ 697 w 90"/>
                <a:gd name="T41" fmla="*/ 826 h 40"/>
                <a:gd name="T42" fmla="*/ 815 w 90"/>
                <a:gd name="T43" fmla="*/ 826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40"/>
                <a:gd name="T68" fmla="*/ 90 w 90"/>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40">
                  <a:moveTo>
                    <a:pt x="76" y="11"/>
                  </a:moveTo>
                  <a:lnTo>
                    <a:pt x="90" y="26"/>
                  </a:lnTo>
                  <a:lnTo>
                    <a:pt x="88" y="28"/>
                  </a:lnTo>
                  <a:lnTo>
                    <a:pt x="83" y="30"/>
                  </a:lnTo>
                  <a:lnTo>
                    <a:pt x="83" y="33"/>
                  </a:lnTo>
                  <a:lnTo>
                    <a:pt x="78" y="37"/>
                  </a:lnTo>
                  <a:lnTo>
                    <a:pt x="71" y="37"/>
                  </a:lnTo>
                  <a:lnTo>
                    <a:pt x="66" y="40"/>
                  </a:lnTo>
                  <a:lnTo>
                    <a:pt x="62" y="37"/>
                  </a:lnTo>
                  <a:lnTo>
                    <a:pt x="40" y="35"/>
                  </a:lnTo>
                  <a:lnTo>
                    <a:pt x="31" y="40"/>
                  </a:lnTo>
                  <a:lnTo>
                    <a:pt x="24" y="37"/>
                  </a:lnTo>
                  <a:lnTo>
                    <a:pt x="5" y="19"/>
                  </a:lnTo>
                  <a:lnTo>
                    <a:pt x="0" y="14"/>
                  </a:lnTo>
                  <a:lnTo>
                    <a:pt x="31" y="0"/>
                  </a:lnTo>
                  <a:lnTo>
                    <a:pt x="33" y="2"/>
                  </a:lnTo>
                  <a:lnTo>
                    <a:pt x="36" y="2"/>
                  </a:lnTo>
                  <a:lnTo>
                    <a:pt x="54" y="7"/>
                  </a:lnTo>
                  <a:lnTo>
                    <a:pt x="59" y="14"/>
                  </a:lnTo>
                  <a:lnTo>
                    <a:pt x="64" y="11"/>
                  </a:lnTo>
                  <a:lnTo>
                    <a:pt x="76" y="11"/>
                  </a:lnTo>
                  <a:close/>
                </a:path>
              </a:pathLst>
            </a:custGeom>
            <a:solidFill>
              <a:srgbClr val="0033CC"/>
            </a:solidFill>
            <a:ln w="3175">
              <a:solidFill>
                <a:srgbClr val="000000"/>
              </a:solidFill>
              <a:round/>
              <a:headEnd/>
              <a:tailEnd/>
            </a:ln>
          </p:spPr>
          <p:txBody>
            <a:bodyPr/>
            <a:lstStyle/>
            <a:p>
              <a:endParaRPr lang="en-US"/>
            </a:p>
          </p:txBody>
        </p:sp>
        <p:sp>
          <p:nvSpPr>
            <p:cNvPr id="42332" name="Freeform 5562"/>
            <p:cNvSpPr>
              <a:spLocks/>
            </p:cNvSpPr>
            <p:nvPr/>
          </p:nvSpPr>
          <p:spPr bwMode="auto">
            <a:xfrm>
              <a:off x="2552" y="1518"/>
              <a:ext cx="58" cy="41"/>
            </a:xfrm>
            <a:custGeom>
              <a:avLst/>
              <a:gdLst>
                <a:gd name="T0" fmla="*/ 96 w 52"/>
                <a:gd name="T1" fmla="*/ 0 h 33"/>
                <a:gd name="T2" fmla="*/ 0 w 52"/>
                <a:gd name="T3" fmla="*/ 229 h 33"/>
                <a:gd name="T4" fmla="*/ 56 w 52"/>
                <a:gd name="T5" fmla="*/ 680 h 33"/>
                <a:gd name="T6" fmla="*/ 190 w 52"/>
                <a:gd name="T7" fmla="*/ 1454 h 33"/>
                <a:gd name="T8" fmla="*/ 263 w 52"/>
                <a:gd name="T9" fmla="*/ 1305 h 33"/>
                <a:gd name="T10" fmla="*/ 263 w 52"/>
                <a:gd name="T11" fmla="*/ 1454 h 33"/>
                <a:gd name="T12" fmla="*/ 389 w 52"/>
                <a:gd name="T13" fmla="*/ 2031 h 33"/>
                <a:gd name="T14" fmla="*/ 389 w 52"/>
                <a:gd name="T15" fmla="*/ 1718 h 33"/>
                <a:gd name="T16" fmla="*/ 416 w 52"/>
                <a:gd name="T17" fmla="*/ 1305 h 33"/>
                <a:gd name="T18" fmla="*/ 416 w 52"/>
                <a:gd name="T19" fmla="*/ 680 h 33"/>
                <a:gd name="T20" fmla="*/ 389 w 52"/>
                <a:gd name="T21" fmla="*/ 680 h 33"/>
                <a:gd name="T22" fmla="*/ 354 w 52"/>
                <a:gd name="T23" fmla="*/ 440 h 33"/>
                <a:gd name="T24" fmla="*/ 349 w 52"/>
                <a:gd name="T25" fmla="*/ 0 h 33"/>
                <a:gd name="T26" fmla="*/ 190 w 52"/>
                <a:gd name="T27" fmla="*/ 0 h 33"/>
                <a:gd name="T28" fmla="*/ 96 w 5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
                <a:gd name="T46" fmla="*/ 0 h 33"/>
                <a:gd name="T47" fmla="*/ 52 w 52"/>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 h="33">
                  <a:moveTo>
                    <a:pt x="12" y="0"/>
                  </a:moveTo>
                  <a:lnTo>
                    <a:pt x="0" y="4"/>
                  </a:lnTo>
                  <a:lnTo>
                    <a:pt x="7" y="11"/>
                  </a:lnTo>
                  <a:lnTo>
                    <a:pt x="24" y="23"/>
                  </a:lnTo>
                  <a:lnTo>
                    <a:pt x="33" y="21"/>
                  </a:lnTo>
                  <a:lnTo>
                    <a:pt x="33" y="23"/>
                  </a:lnTo>
                  <a:lnTo>
                    <a:pt x="48" y="33"/>
                  </a:lnTo>
                  <a:lnTo>
                    <a:pt x="48" y="28"/>
                  </a:lnTo>
                  <a:lnTo>
                    <a:pt x="52" y="21"/>
                  </a:lnTo>
                  <a:lnTo>
                    <a:pt x="52" y="11"/>
                  </a:lnTo>
                  <a:lnTo>
                    <a:pt x="48" y="11"/>
                  </a:lnTo>
                  <a:lnTo>
                    <a:pt x="45" y="7"/>
                  </a:lnTo>
                  <a:lnTo>
                    <a:pt x="43" y="0"/>
                  </a:lnTo>
                  <a:lnTo>
                    <a:pt x="24" y="0"/>
                  </a:lnTo>
                  <a:lnTo>
                    <a:pt x="12" y="0"/>
                  </a:lnTo>
                  <a:close/>
                </a:path>
              </a:pathLst>
            </a:custGeom>
            <a:solidFill>
              <a:srgbClr val="0033CC"/>
            </a:solidFill>
            <a:ln w="3175">
              <a:solidFill>
                <a:srgbClr val="000000"/>
              </a:solidFill>
              <a:round/>
              <a:headEnd/>
              <a:tailEnd/>
            </a:ln>
          </p:spPr>
          <p:txBody>
            <a:bodyPr/>
            <a:lstStyle/>
            <a:p>
              <a:endParaRPr lang="en-US"/>
            </a:p>
          </p:txBody>
        </p:sp>
        <p:sp>
          <p:nvSpPr>
            <p:cNvPr id="42333" name="Freeform 5563"/>
            <p:cNvSpPr>
              <a:spLocks/>
            </p:cNvSpPr>
            <p:nvPr/>
          </p:nvSpPr>
          <p:spPr bwMode="auto">
            <a:xfrm>
              <a:off x="2606" y="1444"/>
              <a:ext cx="134" cy="159"/>
            </a:xfrm>
            <a:custGeom>
              <a:avLst/>
              <a:gdLst>
                <a:gd name="T0" fmla="*/ 249 w 120"/>
                <a:gd name="T1" fmla="*/ 1473 h 128"/>
                <a:gd name="T2" fmla="*/ 265 w 120"/>
                <a:gd name="T3" fmla="*/ 1473 h 128"/>
                <a:gd name="T4" fmla="*/ 265 w 120"/>
                <a:gd name="T5" fmla="*/ 1359 h 128"/>
                <a:gd name="T6" fmla="*/ 296 w 120"/>
                <a:gd name="T7" fmla="*/ 1043 h 128"/>
                <a:gd name="T8" fmla="*/ 386 w 120"/>
                <a:gd name="T9" fmla="*/ 1359 h 128"/>
                <a:gd name="T10" fmla="*/ 346 w 120"/>
                <a:gd name="T11" fmla="*/ 1043 h 128"/>
                <a:gd name="T12" fmla="*/ 296 w 120"/>
                <a:gd name="T13" fmla="*/ 619 h 128"/>
                <a:gd name="T14" fmla="*/ 285 w 120"/>
                <a:gd name="T15" fmla="*/ 619 h 128"/>
                <a:gd name="T16" fmla="*/ 265 w 120"/>
                <a:gd name="T17" fmla="*/ 0 h 128"/>
                <a:gd name="T18" fmla="*/ 355 w 120"/>
                <a:gd name="T19" fmla="*/ 0 h 128"/>
                <a:gd name="T20" fmla="*/ 386 w 120"/>
                <a:gd name="T21" fmla="*/ 0 h 128"/>
                <a:gd name="T22" fmla="*/ 396 w 120"/>
                <a:gd name="T23" fmla="*/ 498 h 128"/>
                <a:gd name="T24" fmla="*/ 511 w 120"/>
                <a:gd name="T25" fmla="*/ 619 h 128"/>
                <a:gd name="T26" fmla="*/ 511 w 120"/>
                <a:gd name="T27" fmla="*/ 769 h 128"/>
                <a:gd name="T28" fmla="*/ 552 w 120"/>
                <a:gd name="T29" fmla="*/ 955 h 128"/>
                <a:gd name="T30" fmla="*/ 712 w 120"/>
                <a:gd name="T31" fmla="*/ 498 h 128"/>
                <a:gd name="T32" fmla="*/ 712 w 120"/>
                <a:gd name="T33" fmla="*/ 619 h 128"/>
                <a:gd name="T34" fmla="*/ 849 w 120"/>
                <a:gd name="T35" fmla="*/ 955 h 128"/>
                <a:gd name="T36" fmla="*/ 888 w 120"/>
                <a:gd name="T37" fmla="*/ 955 h 128"/>
                <a:gd name="T38" fmla="*/ 910 w 120"/>
                <a:gd name="T39" fmla="*/ 1186 h 128"/>
                <a:gd name="T40" fmla="*/ 897 w 120"/>
                <a:gd name="T41" fmla="*/ 1359 h 128"/>
                <a:gd name="T42" fmla="*/ 897 w 120"/>
                <a:gd name="T43" fmla="*/ 2242 h 128"/>
                <a:gd name="T44" fmla="*/ 958 w 120"/>
                <a:gd name="T45" fmla="*/ 3333 h 128"/>
                <a:gd name="T46" fmla="*/ 986 w 120"/>
                <a:gd name="T47" fmla="*/ 4276 h 128"/>
                <a:gd name="T48" fmla="*/ 958 w 120"/>
                <a:gd name="T49" fmla="*/ 4127 h 128"/>
                <a:gd name="T50" fmla="*/ 712 w 120"/>
                <a:gd name="T51" fmla="*/ 4994 h 128"/>
                <a:gd name="T52" fmla="*/ 748 w 120"/>
                <a:gd name="T53" fmla="*/ 5312 h 128"/>
                <a:gd name="T54" fmla="*/ 897 w 120"/>
                <a:gd name="T55" fmla="*/ 6389 h 128"/>
                <a:gd name="T56" fmla="*/ 803 w 120"/>
                <a:gd name="T57" fmla="*/ 7042 h 128"/>
                <a:gd name="T58" fmla="*/ 815 w 120"/>
                <a:gd name="T59" fmla="*/ 7581 h 128"/>
                <a:gd name="T60" fmla="*/ 778 w 120"/>
                <a:gd name="T61" fmla="*/ 7798 h 128"/>
                <a:gd name="T62" fmla="*/ 644 w 120"/>
                <a:gd name="T63" fmla="*/ 7798 h 128"/>
                <a:gd name="T64" fmla="*/ 552 w 120"/>
                <a:gd name="T65" fmla="*/ 7798 h 128"/>
                <a:gd name="T66" fmla="*/ 511 w 120"/>
                <a:gd name="T67" fmla="*/ 7911 h 128"/>
                <a:gd name="T68" fmla="*/ 431 w 120"/>
                <a:gd name="T69" fmla="*/ 7911 h 128"/>
                <a:gd name="T70" fmla="*/ 329 w 120"/>
                <a:gd name="T71" fmla="*/ 7581 h 128"/>
                <a:gd name="T72" fmla="*/ 189 w 120"/>
                <a:gd name="T73" fmla="*/ 7798 h 128"/>
                <a:gd name="T74" fmla="*/ 249 w 120"/>
                <a:gd name="T75" fmla="*/ 6109 h 128"/>
                <a:gd name="T76" fmla="*/ 70 w 120"/>
                <a:gd name="T77" fmla="*/ 5873 h 128"/>
                <a:gd name="T78" fmla="*/ 56 w 120"/>
                <a:gd name="T79" fmla="*/ 5751 h 128"/>
                <a:gd name="T80" fmla="*/ 56 w 120"/>
                <a:gd name="T81" fmla="*/ 5751 h 128"/>
                <a:gd name="T82" fmla="*/ 4 w 120"/>
                <a:gd name="T83" fmla="*/ 4994 h 128"/>
                <a:gd name="T84" fmla="*/ 4 w 120"/>
                <a:gd name="T85" fmla="*/ 4356 h 128"/>
                <a:gd name="T86" fmla="*/ 0 w 120"/>
                <a:gd name="T87" fmla="*/ 4356 h 128"/>
                <a:gd name="T88" fmla="*/ 4 w 120"/>
                <a:gd name="T89" fmla="*/ 3236 h 128"/>
                <a:gd name="T90" fmla="*/ 118 w 120"/>
                <a:gd name="T91" fmla="*/ 2785 h 128"/>
                <a:gd name="T92" fmla="*/ 87 w 120"/>
                <a:gd name="T93" fmla="*/ 2301 h 128"/>
                <a:gd name="T94" fmla="*/ 132 w 120"/>
                <a:gd name="T95" fmla="*/ 1805 h 128"/>
                <a:gd name="T96" fmla="*/ 118 w 120"/>
                <a:gd name="T97" fmla="*/ 1610 h 128"/>
                <a:gd name="T98" fmla="*/ 132 w 120"/>
                <a:gd name="T99" fmla="*/ 1359 h 128"/>
                <a:gd name="T100" fmla="*/ 249 w 120"/>
                <a:gd name="T101" fmla="*/ 1473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0"/>
                <a:gd name="T154" fmla="*/ 0 h 128"/>
                <a:gd name="T155" fmla="*/ 120 w 120"/>
                <a:gd name="T156" fmla="*/ 128 h 12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0" h="128">
                  <a:moveTo>
                    <a:pt x="30" y="24"/>
                  </a:moveTo>
                  <a:lnTo>
                    <a:pt x="33" y="24"/>
                  </a:lnTo>
                  <a:lnTo>
                    <a:pt x="33" y="22"/>
                  </a:lnTo>
                  <a:lnTo>
                    <a:pt x="37" y="17"/>
                  </a:lnTo>
                  <a:lnTo>
                    <a:pt x="47" y="22"/>
                  </a:lnTo>
                  <a:lnTo>
                    <a:pt x="42" y="17"/>
                  </a:lnTo>
                  <a:lnTo>
                    <a:pt x="37" y="10"/>
                  </a:lnTo>
                  <a:lnTo>
                    <a:pt x="35" y="10"/>
                  </a:lnTo>
                  <a:lnTo>
                    <a:pt x="33" y="0"/>
                  </a:lnTo>
                  <a:lnTo>
                    <a:pt x="44" y="0"/>
                  </a:lnTo>
                  <a:lnTo>
                    <a:pt x="47" y="0"/>
                  </a:lnTo>
                  <a:lnTo>
                    <a:pt x="49" y="8"/>
                  </a:lnTo>
                  <a:lnTo>
                    <a:pt x="63" y="10"/>
                  </a:lnTo>
                  <a:lnTo>
                    <a:pt x="63" y="12"/>
                  </a:lnTo>
                  <a:lnTo>
                    <a:pt x="68" y="15"/>
                  </a:lnTo>
                  <a:lnTo>
                    <a:pt x="87" y="8"/>
                  </a:lnTo>
                  <a:lnTo>
                    <a:pt x="87" y="10"/>
                  </a:lnTo>
                  <a:lnTo>
                    <a:pt x="104" y="15"/>
                  </a:lnTo>
                  <a:lnTo>
                    <a:pt x="108" y="15"/>
                  </a:lnTo>
                  <a:lnTo>
                    <a:pt x="113" y="19"/>
                  </a:lnTo>
                  <a:lnTo>
                    <a:pt x="111" y="22"/>
                  </a:lnTo>
                  <a:lnTo>
                    <a:pt x="111" y="36"/>
                  </a:lnTo>
                  <a:lnTo>
                    <a:pt x="118" y="55"/>
                  </a:lnTo>
                  <a:lnTo>
                    <a:pt x="120" y="69"/>
                  </a:lnTo>
                  <a:lnTo>
                    <a:pt x="118" y="67"/>
                  </a:lnTo>
                  <a:lnTo>
                    <a:pt x="87" y="81"/>
                  </a:lnTo>
                  <a:lnTo>
                    <a:pt x="92" y="86"/>
                  </a:lnTo>
                  <a:lnTo>
                    <a:pt x="111" y="104"/>
                  </a:lnTo>
                  <a:lnTo>
                    <a:pt x="99" y="114"/>
                  </a:lnTo>
                  <a:lnTo>
                    <a:pt x="101" y="123"/>
                  </a:lnTo>
                  <a:lnTo>
                    <a:pt x="96" y="126"/>
                  </a:lnTo>
                  <a:lnTo>
                    <a:pt x="80" y="126"/>
                  </a:lnTo>
                  <a:lnTo>
                    <a:pt x="68" y="126"/>
                  </a:lnTo>
                  <a:lnTo>
                    <a:pt x="63" y="128"/>
                  </a:lnTo>
                  <a:lnTo>
                    <a:pt x="52" y="128"/>
                  </a:lnTo>
                  <a:lnTo>
                    <a:pt x="40" y="123"/>
                  </a:lnTo>
                  <a:lnTo>
                    <a:pt x="23" y="126"/>
                  </a:lnTo>
                  <a:lnTo>
                    <a:pt x="30" y="100"/>
                  </a:lnTo>
                  <a:lnTo>
                    <a:pt x="9" y="95"/>
                  </a:lnTo>
                  <a:lnTo>
                    <a:pt x="7" y="93"/>
                  </a:lnTo>
                  <a:lnTo>
                    <a:pt x="4" y="81"/>
                  </a:lnTo>
                  <a:lnTo>
                    <a:pt x="4" y="71"/>
                  </a:lnTo>
                  <a:lnTo>
                    <a:pt x="0" y="71"/>
                  </a:lnTo>
                  <a:lnTo>
                    <a:pt x="4" y="52"/>
                  </a:lnTo>
                  <a:lnTo>
                    <a:pt x="14" y="45"/>
                  </a:lnTo>
                  <a:lnTo>
                    <a:pt x="11" y="38"/>
                  </a:lnTo>
                  <a:lnTo>
                    <a:pt x="16" y="29"/>
                  </a:lnTo>
                  <a:lnTo>
                    <a:pt x="14" y="26"/>
                  </a:lnTo>
                  <a:lnTo>
                    <a:pt x="16" y="22"/>
                  </a:lnTo>
                  <a:lnTo>
                    <a:pt x="30" y="24"/>
                  </a:lnTo>
                  <a:close/>
                </a:path>
              </a:pathLst>
            </a:custGeom>
            <a:solidFill>
              <a:srgbClr val="0033CC"/>
            </a:solidFill>
            <a:ln w="3175">
              <a:solidFill>
                <a:srgbClr val="000000"/>
              </a:solidFill>
              <a:round/>
              <a:headEnd/>
              <a:tailEnd/>
            </a:ln>
          </p:spPr>
          <p:txBody>
            <a:bodyPr/>
            <a:lstStyle/>
            <a:p>
              <a:endParaRPr lang="en-US"/>
            </a:p>
          </p:txBody>
        </p:sp>
        <p:sp>
          <p:nvSpPr>
            <p:cNvPr id="42334" name="Freeform 5564"/>
            <p:cNvSpPr>
              <a:spLocks/>
            </p:cNvSpPr>
            <p:nvPr/>
          </p:nvSpPr>
          <p:spPr bwMode="auto">
            <a:xfrm>
              <a:off x="2708" y="1450"/>
              <a:ext cx="10" cy="6"/>
            </a:xfrm>
            <a:custGeom>
              <a:avLst/>
              <a:gdLst>
                <a:gd name="T0" fmla="*/ 0 w 9"/>
                <a:gd name="T1" fmla="*/ 149 h 5"/>
                <a:gd name="T2" fmla="*/ 63 w 9"/>
                <a:gd name="T3" fmla="*/ 149 h 5"/>
                <a:gd name="T4" fmla="*/ 4 w 9"/>
                <a:gd name="T5" fmla="*/ 0 h 5"/>
                <a:gd name="T6" fmla="*/ 0 w 9"/>
                <a:gd name="T7" fmla="*/ 149 h 5"/>
                <a:gd name="T8" fmla="*/ 0 60000 65536"/>
                <a:gd name="T9" fmla="*/ 0 60000 65536"/>
                <a:gd name="T10" fmla="*/ 0 60000 65536"/>
                <a:gd name="T11" fmla="*/ 0 60000 65536"/>
                <a:gd name="T12" fmla="*/ 0 w 9"/>
                <a:gd name="T13" fmla="*/ 0 h 5"/>
                <a:gd name="T14" fmla="*/ 9 w 9"/>
                <a:gd name="T15" fmla="*/ 5 h 5"/>
              </a:gdLst>
              <a:ahLst/>
              <a:cxnLst>
                <a:cxn ang="T8">
                  <a:pos x="T0" y="T1"/>
                </a:cxn>
                <a:cxn ang="T9">
                  <a:pos x="T2" y="T3"/>
                </a:cxn>
                <a:cxn ang="T10">
                  <a:pos x="T4" y="T5"/>
                </a:cxn>
                <a:cxn ang="T11">
                  <a:pos x="T6" y="T7"/>
                </a:cxn>
              </a:cxnLst>
              <a:rect l="T12" t="T13" r="T14" b="T15"/>
              <a:pathLst>
                <a:path w="9" h="5">
                  <a:moveTo>
                    <a:pt x="0" y="5"/>
                  </a:moveTo>
                  <a:lnTo>
                    <a:pt x="9" y="5"/>
                  </a:lnTo>
                  <a:lnTo>
                    <a:pt x="4" y="0"/>
                  </a:lnTo>
                  <a:lnTo>
                    <a:pt x="0" y="5"/>
                  </a:lnTo>
                  <a:close/>
                </a:path>
              </a:pathLst>
            </a:custGeom>
            <a:solidFill>
              <a:srgbClr val="0033CC"/>
            </a:solidFill>
            <a:ln w="3175">
              <a:solidFill>
                <a:srgbClr val="000000"/>
              </a:solidFill>
              <a:round/>
              <a:headEnd/>
              <a:tailEnd/>
            </a:ln>
          </p:spPr>
          <p:txBody>
            <a:bodyPr/>
            <a:lstStyle/>
            <a:p>
              <a:endParaRPr lang="en-US"/>
            </a:p>
          </p:txBody>
        </p:sp>
        <p:sp>
          <p:nvSpPr>
            <p:cNvPr id="42335" name="Freeform 5565"/>
            <p:cNvSpPr>
              <a:spLocks/>
            </p:cNvSpPr>
            <p:nvPr/>
          </p:nvSpPr>
          <p:spPr bwMode="auto">
            <a:xfrm>
              <a:off x="2606" y="1545"/>
              <a:ext cx="7" cy="14"/>
            </a:xfrm>
            <a:custGeom>
              <a:avLst/>
              <a:gdLst>
                <a:gd name="T0" fmla="*/ 4 w 7"/>
                <a:gd name="T1" fmla="*/ 0 h 12"/>
                <a:gd name="T2" fmla="*/ 0 w 7"/>
                <a:gd name="T3" fmla="*/ 140 h 12"/>
                <a:gd name="T4" fmla="*/ 0 w 7"/>
                <a:gd name="T5" fmla="*/ 225 h 12"/>
                <a:gd name="T6" fmla="*/ 7 w 7"/>
                <a:gd name="T7" fmla="*/ 225 h 12"/>
                <a:gd name="T8" fmla="*/ 7 w 7"/>
                <a:gd name="T9" fmla="*/ 225 h 12"/>
                <a:gd name="T10" fmla="*/ 4 w 7"/>
                <a:gd name="T11" fmla="*/ 0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4" y="0"/>
                  </a:moveTo>
                  <a:lnTo>
                    <a:pt x="0" y="7"/>
                  </a:lnTo>
                  <a:lnTo>
                    <a:pt x="0" y="12"/>
                  </a:lnTo>
                  <a:lnTo>
                    <a:pt x="7" y="12"/>
                  </a:lnTo>
                  <a:lnTo>
                    <a:pt x="4" y="0"/>
                  </a:lnTo>
                  <a:close/>
                </a:path>
              </a:pathLst>
            </a:custGeom>
            <a:solidFill>
              <a:srgbClr val="0033CC"/>
            </a:solidFill>
            <a:ln w="3175">
              <a:solidFill>
                <a:srgbClr val="000000"/>
              </a:solidFill>
              <a:round/>
              <a:headEnd/>
              <a:tailEnd/>
            </a:ln>
          </p:spPr>
          <p:txBody>
            <a:bodyPr/>
            <a:lstStyle/>
            <a:p>
              <a:endParaRPr lang="en-US"/>
            </a:p>
          </p:txBody>
        </p:sp>
        <p:sp>
          <p:nvSpPr>
            <p:cNvPr id="42336" name="Freeform 5566"/>
            <p:cNvSpPr>
              <a:spLocks/>
            </p:cNvSpPr>
            <p:nvPr/>
          </p:nvSpPr>
          <p:spPr bwMode="auto">
            <a:xfrm>
              <a:off x="2927" y="1573"/>
              <a:ext cx="71" cy="77"/>
            </a:xfrm>
            <a:custGeom>
              <a:avLst/>
              <a:gdLst>
                <a:gd name="T0" fmla="*/ 161 w 62"/>
                <a:gd name="T1" fmla="*/ 0 h 62"/>
                <a:gd name="T2" fmla="*/ 0 w 62"/>
                <a:gd name="T3" fmla="*/ 618 h 62"/>
                <a:gd name="T4" fmla="*/ 0 w 62"/>
                <a:gd name="T5" fmla="*/ 618 h 62"/>
                <a:gd name="T6" fmla="*/ 161 w 62"/>
                <a:gd name="T7" fmla="*/ 1185 h 62"/>
                <a:gd name="T8" fmla="*/ 277 w 62"/>
                <a:gd name="T9" fmla="*/ 1940 h 62"/>
                <a:gd name="T10" fmla="*/ 352 w 62"/>
                <a:gd name="T11" fmla="*/ 2781 h 62"/>
                <a:gd name="T12" fmla="*/ 416 w 62"/>
                <a:gd name="T13" fmla="*/ 3716 h 62"/>
                <a:gd name="T14" fmla="*/ 531 w 62"/>
                <a:gd name="T15" fmla="*/ 3716 h 62"/>
                <a:gd name="T16" fmla="*/ 648 w 62"/>
                <a:gd name="T17" fmla="*/ 3825 h 62"/>
                <a:gd name="T18" fmla="*/ 648 w 62"/>
                <a:gd name="T19" fmla="*/ 3322 h 62"/>
                <a:gd name="T20" fmla="*/ 819 w 62"/>
                <a:gd name="T21" fmla="*/ 2638 h 62"/>
                <a:gd name="T22" fmla="*/ 648 w 62"/>
                <a:gd name="T23" fmla="*/ 2096 h 62"/>
                <a:gd name="T24" fmla="*/ 494 w 62"/>
                <a:gd name="T25" fmla="*/ 1472 h 62"/>
                <a:gd name="T26" fmla="*/ 369 w 62"/>
                <a:gd name="T27" fmla="*/ 768 h 62"/>
                <a:gd name="T28" fmla="*/ 218 w 62"/>
                <a:gd name="T29" fmla="*/ 184 h 62"/>
                <a:gd name="T30" fmla="*/ 161 w 62"/>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62"/>
                <a:gd name="T50" fmla="*/ 62 w 62"/>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62">
                  <a:moveTo>
                    <a:pt x="12" y="0"/>
                  </a:moveTo>
                  <a:lnTo>
                    <a:pt x="0" y="10"/>
                  </a:lnTo>
                  <a:lnTo>
                    <a:pt x="12" y="19"/>
                  </a:lnTo>
                  <a:lnTo>
                    <a:pt x="21" y="31"/>
                  </a:lnTo>
                  <a:lnTo>
                    <a:pt x="26" y="45"/>
                  </a:lnTo>
                  <a:lnTo>
                    <a:pt x="31" y="60"/>
                  </a:lnTo>
                  <a:lnTo>
                    <a:pt x="40" y="60"/>
                  </a:lnTo>
                  <a:lnTo>
                    <a:pt x="50" y="62"/>
                  </a:lnTo>
                  <a:lnTo>
                    <a:pt x="50" y="55"/>
                  </a:lnTo>
                  <a:lnTo>
                    <a:pt x="62" y="43"/>
                  </a:lnTo>
                  <a:lnTo>
                    <a:pt x="50" y="34"/>
                  </a:lnTo>
                  <a:lnTo>
                    <a:pt x="38" y="24"/>
                  </a:lnTo>
                  <a:lnTo>
                    <a:pt x="28" y="12"/>
                  </a:lnTo>
                  <a:lnTo>
                    <a:pt x="17" y="3"/>
                  </a:lnTo>
                  <a:lnTo>
                    <a:pt x="12" y="0"/>
                  </a:lnTo>
                  <a:close/>
                </a:path>
              </a:pathLst>
            </a:custGeom>
            <a:solidFill>
              <a:srgbClr val="0033CC"/>
            </a:solidFill>
            <a:ln w="3175">
              <a:solidFill>
                <a:srgbClr val="000000"/>
              </a:solidFill>
              <a:round/>
              <a:headEnd/>
              <a:tailEnd/>
            </a:ln>
          </p:spPr>
          <p:txBody>
            <a:bodyPr/>
            <a:lstStyle/>
            <a:p>
              <a:endParaRPr lang="en-US"/>
            </a:p>
          </p:txBody>
        </p:sp>
        <p:sp>
          <p:nvSpPr>
            <p:cNvPr id="42337" name="Freeform 5567"/>
            <p:cNvSpPr>
              <a:spLocks/>
            </p:cNvSpPr>
            <p:nvPr/>
          </p:nvSpPr>
          <p:spPr bwMode="auto">
            <a:xfrm>
              <a:off x="2586" y="1126"/>
              <a:ext cx="320" cy="251"/>
            </a:xfrm>
            <a:custGeom>
              <a:avLst/>
              <a:gdLst>
                <a:gd name="T0" fmla="*/ 1411 w 286"/>
                <a:gd name="T1" fmla="*/ 1476 h 203"/>
                <a:gd name="T2" fmla="*/ 1336 w 286"/>
                <a:gd name="T3" fmla="*/ 1295 h 203"/>
                <a:gd name="T4" fmla="*/ 1323 w 286"/>
                <a:gd name="T5" fmla="*/ 1476 h 203"/>
                <a:gd name="T6" fmla="*/ 1218 w 286"/>
                <a:gd name="T7" fmla="*/ 1476 h 203"/>
                <a:gd name="T8" fmla="*/ 1186 w 286"/>
                <a:gd name="T9" fmla="*/ 1980 h 203"/>
                <a:gd name="T10" fmla="*/ 1156 w 286"/>
                <a:gd name="T11" fmla="*/ 2368 h 203"/>
                <a:gd name="T12" fmla="*/ 1060 w 286"/>
                <a:gd name="T13" fmla="*/ 2541 h 203"/>
                <a:gd name="T14" fmla="*/ 977 w 286"/>
                <a:gd name="T15" fmla="*/ 2541 h 203"/>
                <a:gd name="T16" fmla="*/ 977 w 286"/>
                <a:gd name="T17" fmla="*/ 2928 h 203"/>
                <a:gd name="T18" fmla="*/ 923 w 286"/>
                <a:gd name="T19" fmla="*/ 3235 h 203"/>
                <a:gd name="T20" fmla="*/ 844 w 286"/>
                <a:gd name="T21" fmla="*/ 3620 h 203"/>
                <a:gd name="T22" fmla="*/ 778 w 286"/>
                <a:gd name="T23" fmla="*/ 4067 h 203"/>
                <a:gd name="T24" fmla="*/ 721 w 286"/>
                <a:gd name="T25" fmla="*/ 4524 h 203"/>
                <a:gd name="T26" fmla="*/ 737 w 286"/>
                <a:gd name="T27" fmla="*/ 5029 h 203"/>
                <a:gd name="T28" fmla="*/ 644 w 286"/>
                <a:gd name="T29" fmla="*/ 5594 h 203"/>
                <a:gd name="T30" fmla="*/ 498 w 286"/>
                <a:gd name="T31" fmla="*/ 6148 h 203"/>
                <a:gd name="T32" fmla="*/ 577 w 286"/>
                <a:gd name="T33" fmla="*/ 6218 h 203"/>
                <a:gd name="T34" fmla="*/ 515 w 286"/>
                <a:gd name="T35" fmla="*/ 6541 h 203"/>
                <a:gd name="T36" fmla="*/ 398 w 286"/>
                <a:gd name="T37" fmla="*/ 6541 h 203"/>
                <a:gd name="T38" fmla="*/ 335 w 286"/>
                <a:gd name="T39" fmla="*/ 7075 h 203"/>
                <a:gd name="T40" fmla="*/ 205 w 286"/>
                <a:gd name="T41" fmla="*/ 7075 h 203"/>
                <a:gd name="T42" fmla="*/ 281 w 286"/>
                <a:gd name="T43" fmla="*/ 7165 h 203"/>
                <a:gd name="T44" fmla="*/ 205 w 286"/>
                <a:gd name="T45" fmla="*/ 7688 h 203"/>
                <a:gd name="T46" fmla="*/ 137 w 286"/>
                <a:gd name="T47" fmla="*/ 7688 h 203"/>
                <a:gd name="T48" fmla="*/ 45 w 286"/>
                <a:gd name="T49" fmla="*/ 7849 h 203"/>
                <a:gd name="T50" fmla="*/ 137 w 286"/>
                <a:gd name="T51" fmla="*/ 8089 h 203"/>
                <a:gd name="T52" fmla="*/ 2 w 286"/>
                <a:gd name="T53" fmla="*/ 8553 h 203"/>
                <a:gd name="T54" fmla="*/ 137 w 286"/>
                <a:gd name="T55" fmla="*/ 8553 h 203"/>
                <a:gd name="T56" fmla="*/ 235 w 286"/>
                <a:gd name="T57" fmla="*/ 8834 h 203"/>
                <a:gd name="T58" fmla="*/ 0 w 286"/>
                <a:gd name="T59" fmla="*/ 8834 h 203"/>
                <a:gd name="T60" fmla="*/ 0 w 286"/>
                <a:gd name="T61" fmla="*/ 9082 h 203"/>
                <a:gd name="T62" fmla="*/ 2 w 286"/>
                <a:gd name="T63" fmla="*/ 9491 h 203"/>
                <a:gd name="T64" fmla="*/ 137 w 286"/>
                <a:gd name="T65" fmla="*/ 9329 h 203"/>
                <a:gd name="T66" fmla="*/ 137 w 286"/>
                <a:gd name="T67" fmla="*/ 9329 h 203"/>
                <a:gd name="T68" fmla="*/ 45 w 286"/>
                <a:gd name="T69" fmla="*/ 10092 h 203"/>
                <a:gd name="T70" fmla="*/ 120 w 286"/>
                <a:gd name="T71" fmla="*/ 10092 h 203"/>
                <a:gd name="T72" fmla="*/ 70 w 286"/>
                <a:gd name="T73" fmla="*/ 10635 h 203"/>
                <a:gd name="T74" fmla="*/ 320 w 286"/>
                <a:gd name="T75" fmla="*/ 11440 h 203"/>
                <a:gd name="T76" fmla="*/ 577 w 286"/>
                <a:gd name="T77" fmla="*/ 10000 h 203"/>
                <a:gd name="T78" fmla="*/ 681 w 286"/>
                <a:gd name="T79" fmla="*/ 10635 h 203"/>
                <a:gd name="T80" fmla="*/ 778 w 286"/>
                <a:gd name="T81" fmla="*/ 8834 h 203"/>
                <a:gd name="T82" fmla="*/ 721 w 286"/>
                <a:gd name="T83" fmla="*/ 7165 h 203"/>
                <a:gd name="T84" fmla="*/ 923 w 286"/>
                <a:gd name="T85" fmla="*/ 5937 h 203"/>
                <a:gd name="T86" fmla="*/ 923 w 286"/>
                <a:gd name="T87" fmla="*/ 4267 h 203"/>
                <a:gd name="T88" fmla="*/ 1093 w 286"/>
                <a:gd name="T89" fmla="*/ 2656 h 203"/>
                <a:gd name="T90" fmla="*/ 1419 w 286"/>
                <a:gd name="T91" fmla="*/ 2148 h 203"/>
                <a:gd name="T92" fmla="*/ 1525 w 286"/>
                <a:gd name="T93" fmla="*/ 1476 h 203"/>
                <a:gd name="T94" fmla="*/ 1872 w 286"/>
                <a:gd name="T95" fmla="*/ 1980 h 203"/>
                <a:gd name="T96" fmla="*/ 2095 w 286"/>
                <a:gd name="T97" fmla="*/ 781 h 203"/>
                <a:gd name="T98" fmla="*/ 2355 w 286"/>
                <a:gd name="T99" fmla="*/ 1295 h 203"/>
                <a:gd name="T100" fmla="*/ 2368 w 286"/>
                <a:gd name="T101" fmla="*/ 1047 h 203"/>
                <a:gd name="T102" fmla="*/ 2423 w 286"/>
                <a:gd name="T103" fmla="*/ 685 h 203"/>
                <a:gd name="T104" fmla="*/ 2177 w 286"/>
                <a:gd name="T105" fmla="*/ 413 h 203"/>
                <a:gd name="T106" fmla="*/ 2144 w 286"/>
                <a:gd name="T107" fmla="*/ 413 h 203"/>
                <a:gd name="T108" fmla="*/ 2062 w 286"/>
                <a:gd name="T109" fmla="*/ 2 h 203"/>
                <a:gd name="T110" fmla="*/ 1843 w 286"/>
                <a:gd name="T111" fmla="*/ 781 h 203"/>
                <a:gd name="T112" fmla="*/ 1799 w 286"/>
                <a:gd name="T113" fmla="*/ 2 h 203"/>
                <a:gd name="T114" fmla="*/ 1626 w 286"/>
                <a:gd name="T115" fmla="*/ 781 h 203"/>
                <a:gd name="T116" fmla="*/ 1582 w 286"/>
                <a:gd name="T117" fmla="*/ 781 h 203"/>
                <a:gd name="T118" fmla="*/ 1437 w 286"/>
                <a:gd name="T119" fmla="*/ 1194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6"/>
                <a:gd name="T181" fmla="*/ 0 h 203"/>
                <a:gd name="T182" fmla="*/ 286 w 286"/>
                <a:gd name="T183" fmla="*/ 203 h 2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6" h="203">
                  <a:moveTo>
                    <a:pt x="170" y="21"/>
                  </a:moveTo>
                  <a:lnTo>
                    <a:pt x="170" y="21"/>
                  </a:lnTo>
                  <a:lnTo>
                    <a:pt x="166" y="26"/>
                  </a:lnTo>
                  <a:lnTo>
                    <a:pt x="166" y="16"/>
                  </a:lnTo>
                  <a:lnTo>
                    <a:pt x="163" y="21"/>
                  </a:lnTo>
                  <a:lnTo>
                    <a:pt x="158" y="23"/>
                  </a:lnTo>
                  <a:lnTo>
                    <a:pt x="158" y="19"/>
                  </a:lnTo>
                  <a:lnTo>
                    <a:pt x="156" y="21"/>
                  </a:lnTo>
                  <a:lnTo>
                    <a:pt x="156" y="26"/>
                  </a:lnTo>
                  <a:lnTo>
                    <a:pt x="147" y="23"/>
                  </a:lnTo>
                  <a:lnTo>
                    <a:pt x="149" y="26"/>
                  </a:lnTo>
                  <a:lnTo>
                    <a:pt x="144" y="26"/>
                  </a:lnTo>
                  <a:lnTo>
                    <a:pt x="140" y="31"/>
                  </a:lnTo>
                  <a:lnTo>
                    <a:pt x="140" y="33"/>
                  </a:lnTo>
                  <a:lnTo>
                    <a:pt x="140" y="35"/>
                  </a:lnTo>
                  <a:lnTo>
                    <a:pt x="125" y="38"/>
                  </a:lnTo>
                  <a:lnTo>
                    <a:pt x="140" y="40"/>
                  </a:lnTo>
                  <a:lnTo>
                    <a:pt x="137" y="42"/>
                  </a:lnTo>
                  <a:lnTo>
                    <a:pt x="128" y="42"/>
                  </a:lnTo>
                  <a:lnTo>
                    <a:pt x="125" y="45"/>
                  </a:lnTo>
                  <a:lnTo>
                    <a:pt x="123" y="47"/>
                  </a:lnTo>
                  <a:lnTo>
                    <a:pt x="121" y="45"/>
                  </a:lnTo>
                  <a:lnTo>
                    <a:pt x="116" y="45"/>
                  </a:lnTo>
                  <a:lnTo>
                    <a:pt x="109" y="52"/>
                  </a:lnTo>
                  <a:lnTo>
                    <a:pt x="121" y="49"/>
                  </a:lnTo>
                  <a:lnTo>
                    <a:pt x="116" y="52"/>
                  </a:lnTo>
                  <a:lnTo>
                    <a:pt x="118" y="54"/>
                  </a:lnTo>
                  <a:lnTo>
                    <a:pt x="109" y="54"/>
                  </a:lnTo>
                  <a:lnTo>
                    <a:pt x="109" y="57"/>
                  </a:lnTo>
                  <a:lnTo>
                    <a:pt x="118" y="61"/>
                  </a:lnTo>
                  <a:lnTo>
                    <a:pt x="109" y="61"/>
                  </a:lnTo>
                  <a:lnTo>
                    <a:pt x="99" y="64"/>
                  </a:lnTo>
                  <a:lnTo>
                    <a:pt x="92" y="68"/>
                  </a:lnTo>
                  <a:lnTo>
                    <a:pt x="90" y="73"/>
                  </a:lnTo>
                  <a:lnTo>
                    <a:pt x="92" y="73"/>
                  </a:lnTo>
                  <a:lnTo>
                    <a:pt x="99" y="73"/>
                  </a:lnTo>
                  <a:lnTo>
                    <a:pt x="90" y="78"/>
                  </a:lnTo>
                  <a:lnTo>
                    <a:pt x="85" y="80"/>
                  </a:lnTo>
                  <a:lnTo>
                    <a:pt x="87" y="85"/>
                  </a:lnTo>
                  <a:lnTo>
                    <a:pt x="87" y="87"/>
                  </a:lnTo>
                  <a:lnTo>
                    <a:pt x="87" y="90"/>
                  </a:lnTo>
                  <a:lnTo>
                    <a:pt x="76" y="94"/>
                  </a:lnTo>
                  <a:lnTo>
                    <a:pt x="80" y="92"/>
                  </a:lnTo>
                  <a:lnTo>
                    <a:pt x="76" y="99"/>
                  </a:lnTo>
                  <a:lnTo>
                    <a:pt x="71" y="101"/>
                  </a:lnTo>
                  <a:lnTo>
                    <a:pt x="66" y="101"/>
                  </a:lnTo>
                  <a:lnTo>
                    <a:pt x="59" y="109"/>
                  </a:lnTo>
                  <a:lnTo>
                    <a:pt x="57" y="113"/>
                  </a:lnTo>
                  <a:lnTo>
                    <a:pt x="61" y="116"/>
                  </a:lnTo>
                  <a:lnTo>
                    <a:pt x="69" y="111"/>
                  </a:lnTo>
                  <a:lnTo>
                    <a:pt x="73" y="109"/>
                  </a:lnTo>
                  <a:lnTo>
                    <a:pt x="73" y="113"/>
                  </a:lnTo>
                  <a:lnTo>
                    <a:pt x="61" y="116"/>
                  </a:lnTo>
                  <a:lnTo>
                    <a:pt x="57" y="116"/>
                  </a:lnTo>
                  <a:lnTo>
                    <a:pt x="50" y="116"/>
                  </a:lnTo>
                  <a:lnTo>
                    <a:pt x="47" y="116"/>
                  </a:lnTo>
                  <a:lnTo>
                    <a:pt x="40" y="120"/>
                  </a:lnTo>
                  <a:lnTo>
                    <a:pt x="38" y="125"/>
                  </a:lnTo>
                  <a:lnTo>
                    <a:pt x="40" y="125"/>
                  </a:lnTo>
                  <a:lnTo>
                    <a:pt x="35" y="125"/>
                  </a:lnTo>
                  <a:lnTo>
                    <a:pt x="40" y="127"/>
                  </a:lnTo>
                  <a:lnTo>
                    <a:pt x="24" y="125"/>
                  </a:lnTo>
                  <a:lnTo>
                    <a:pt x="21" y="127"/>
                  </a:lnTo>
                  <a:lnTo>
                    <a:pt x="28" y="127"/>
                  </a:lnTo>
                  <a:lnTo>
                    <a:pt x="33" y="127"/>
                  </a:lnTo>
                  <a:lnTo>
                    <a:pt x="26" y="130"/>
                  </a:lnTo>
                  <a:lnTo>
                    <a:pt x="17" y="132"/>
                  </a:lnTo>
                  <a:lnTo>
                    <a:pt x="24" y="137"/>
                  </a:lnTo>
                  <a:lnTo>
                    <a:pt x="17" y="132"/>
                  </a:lnTo>
                  <a:lnTo>
                    <a:pt x="17" y="137"/>
                  </a:lnTo>
                  <a:lnTo>
                    <a:pt x="9" y="137"/>
                  </a:lnTo>
                  <a:lnTo>
                    <a:pt x="9" y="139"/>
                  </a:lnTo>
                  <a:lnTo>
                    <a:pt x="5" y="139"/>
                  </a:lnTo>
                  <a:lnTo>
                    <a:pt x="0" y="139"/>
                  </a:lnTo>
                  <a:lnTo>
                    <a:pt x="0" y="142"/>
                  </a:lnTo>
                  <a:lnTo>
                    <a:pt x="17" y="144"/>
                  </a:lnTo>
                  <a:lnTo>
                    <a:pt x="0" y="144"/>
                  </a:lnTo>
                  <a:lnTo>
                    <a:pt x="5" y="149"/>
                  </a:lnTo>
                  <a:lnTo>
                    <a:pt x="2" y="151"/>
                  </a:lnTo>
                  <a:lnTo>
                    <a:pt x="2" y="153"/>
                  </a:lnTo>
                  <a:lnTo>
                    <a:pt x="17" y="151"/>
                  </a:lnTo>
                  <a:lnTo>
                    <a:pt x="26" y="151"/>
                  </a:lnTo>
                  <a:lnTo>
                    <a:pt x="28" y="151"/>
                  </a:lnTo>
                  <a:lnTo>
                    <a:pt x="28" y="156"/>
                  </a:lnTo>
                  <a:lnTo>
                    <a:pt x="26" y="156"/>
                  </a:lnTo>
                  <a:lnTo>
                    <a:pt x="17" y="156"/>
                  </a:lnTo>
                  <a:lnTo>
                    <a:pt x="0" y="156"/>
                  </a:lnTo>
                  <a:lnTo>
                    <a:pt x="2" y="161"/>
                  </a:lnTo>
                  <a:lnTo>
                    <a:pt x="0" y="161"/>
                  </a:lnTo>
                  <a:lnTo>
                    <a:pt x="7" y="163"/>
                  </a:lnTo>
                  <a:lnTo>
                    <a:pt x="5" y="165"/>
                  </a:lnTo>
                  <a:lnTo>
                    <a:pt x="2" y="168"/>
                  </a:lnTo>
                  <a:lnTo>
                    <a:pt x="7" y="168"/>
                  </a:lnTo>
                  <a:lnTo>
                    <a:pt x="9" y="172"/>
                  </a:lnTo>
                  <a:lnTo>
                    <a:pt x="17" y="165"/>
                  </a:lnTo>
                  <a:lnTo>
                    <a:pt x="21" y="163"/>
                  </a:lnTo>
                  <a:lnTo>
                    <a:pt x="17" y="170"/>
                  </a:lnTo>
                  <a:lnTo>
                    <a:pt x="17" y="165"/>
                  </a:lnTo>
                  <a:lnTo>
                    <a:pt x="12" y="175"/>
                  </a:lnTo>
                  <a:lnTo>
                    <a:pt x="14" y="175"/>
                  </a:lnTo>
                  <a:lnTo>
                    <a:pt x="5" y="179"/>
                  </a:lnTo>
                  <a:lnTo>
                    <a:pt x="5" y="184"/>
                  </a:lnTo>
                  <a:lnTo>
                    <a:pt x="9" y="182"/>
                  </a:lnTo>
                  <a:lnTo>
                    <a:pt x="14" y="179"/>
                  </a:lnTo>
                  <a:lnTo>
                    <a:pt x="17" y="184"/>
                  </a:lnTo>
                  <a:lnTo>
                    <a:pt x="14" y="189"/>
                  </a:lnTo>
                  <a:lnTo>
                    <a:pt x="9" y="189"/>
                  </a:lnTo>
                  <a:lnTo>
                    <a:pt x="9" y="198"/>
                  </a:lnTo>
                  <a:lnTo>
                    <a:pt x="21" y="203"/>
                  </a:lnTo>
                  <a:lnTo>
                    <a:pt x="38" y="203"/>
                  </a:lnTo>
                  <a:lnTo>
                    <a:pt x="59" y="187"/>
                  </a:lnTo>
                  <a:lnTo>
                    <a:pt x="69" y="187"/>
                  </a:lnTo>
                  <a:lnTo>
                    <a:pt x="69" y="177"/>
                  </a:lnTo>
                  <a:lnTo>
                    <a:pt x="73" y="175"/>
                  </a:lnTo>
                  <a:lnTo>
                    <a:pt x="76" y="187"/>
                  </a:lnTo>
                  <a:lnTo>
                    <a:pt x="80" y="189"/>
                  </a:lnTo>
                  <a:lnTo>
                    <a:pt x="90" y="175"/>
                  </a:lnTo>
                  <a:lnTo>
                    <a:pt x="92" y="161"/>
                  </a:lnTo>
                  <a:lnTo>
                    <a:pt x="92" y="156"/>
                  </a:lnTo>
                  <a:lnTo>
                    <a:pt x="97" y="151"/>
                  </a:lnTo>
                  <a:lnTo>
                    <a:pt x="87" y="144"/>
                  </a:lnTo>
                  <a:lnTo>
                    <a:pt x="85" y="127"/>
                  </a:lnTo>
                  <a:lnTo>
                    <a:pt x="85" y="113"/>
                  </a:lnTo>
                  <a:lnTo>
                    <a:pt x="97" y="106"/>
                  </a:lnTo>
                  <a:lnTo>
                    <a:pt x="109" y="104"/>
                  </a:lnTo>
                  <a:lnTo>
                    <a:pt x="99" y="99"/>
                  </a:lnTo>
                  <a:lnTo>
                    <a:pt x="111" y="80"/>
                  </a:lnTo>
                  <a:lnTo>
                    <a:pt x="109" y="75"/>
                  </a:lnTo>
                  <a:lnTo>
                    <a:pt x="121" y="73"/>
                  </a:lnTo>
                  <a:lnTo>
                    <a:pt x="123" y="64"/>
                  </a:lnTo>
                  <a:lnTo>
                    <a:pt x="130" y="47"/>
                  </a:lnTo>
                  <a:lnTo>
                    <a:pt x="147" y="42"/>
                  </a:lnTo>
                  <a:lnTo>
                    <a:pt x="147" y="38"/>
                  </a:lnTo>
                  <a:lnTo>
                    <a:pt x="168" y="38"/>
                  </a:lnTo>
                  <a:lnTo>
                    <a:pt x="168" y="31"/>
                  </a:lnTo>
                  <a:lnTo>
                    <a:pt x="173" y="31"/>
                  </a:lnTo>
                  <a:lnTo>
                    <a:pt x="180" y="26"/>
                  </a:lnTo>
                  <a:lnTo>
                    <a:pt x="194" y="33"/>
                  </a:lnTo>
                  <a:lnTo>
                    <a:pt x="206" y="35"/>
                  </a:lnTo>
                  <a:lnTo>
                    <a:pt x="222" y="35"/>
                  </a:lnTo>
                  <a:lnTo>
                    <a:pt x="227" y="33"/>
                  </a:lnTo>
                  <a:lnTo>
                    <a:pt x="232" y="21"/>
                  </a:lnTo>
                  <a:lnTo>
                    <a:pt x="248" y="14"/>
                  </a:lnTo>
                  <a:lnTo>
                    <a:pt x="267" y="21"/>
                  </a:lnTo>
                  <a:lnTo>
                    <a:pt x="267" y="31"/>
                  </a:lnTo>
                  <a:lnTo>
                    <a:pt x="279" y="23"/>
                  </a:lnTo>
                  <a:lnTo>
                    <a:pt x="286" y="21"/>
                  </a:lnTo>
                  <a:lnTo>
                    <a:pt x="286" y="19"/>
                  </a:lnTo>
                  <a:lnTo>
                    <a:pt x="281" y="19"/>
                  </a:lnTo>
                  <a:lnTo>
                    <a:pt x="274" y="19"/>
                  </a:lnTo>
                  <a:lnTo>
                    <a:pt x="265" y="14"/>
                  </a:lnTo>
                  <a:lnTo>
                    <a:pt x="286" y="12"/>
                  </a:lnTo>
                  <a:lnTo>
                    <a:pt x="277" y="7"/>
                  </a:lnTo>
                  <a:lnTo>
                    <a:pt x="265" y="5"/>
                  </a:lnTo>
                  <a:lnTo>
                    <a:pt x="258" y="7"/>
                  </a:lnTo>
                  <a:lnTo>
                    <a:pt x="255" y="14"/>
                  </a:lnTo>
                  <a:lnTo>
                    <a:pt x="253" y="9"/>
                  </a:lnTo>
                  <a:lnTo>
                    <a:pt x="253" y="7"/>
                  </a:lnTo>
                  <a:lnTo>
                    <a:pt x="251" y="7"/>
                  </a:lnTo>
                  <a:lnTo>
                    <a:pt x="251" y="0"/>
                  </a:lnTo>
                  <a:lnTo>
                    <a:pt x="244" y="2"/>
                  </a:lnTo>
                  <a:lnTo>
                    <a:pt x="237" y="9"/>
                  </a:lnTo>
                  <a:lnTo>
                    <a:pt x="232" y="2"/>
                  </a:lnTo>
                  <a:lnTo>
                    <a:pt x="218" y="14"/>
                  </a:lnTo>
                  <a:lnTo>
                    <a:pt x="225" y="5"/>
                  </a:lnTo>
                  <a:lnTo>
                    <a:pt x="220" y="2"/>
                  </a:lnTo>
                  <a:lnTo>
                    <a:pt x="213" y="2"/>
                  </a:lnTo>
                  <a:lnTo>
                    <a:pt x="210" y="7"/>
                  </a:lnTo>
                  <a:lnTo>
                    <a:pt x="199" y="14"/>
                  </a:lnTo>
                  <a:lnTo>
                    <a:pt x="192" y="14"/>
                  </a:lnTo>
                  <a:lnTo>
                    <a:pt x="192" y="12"/>
                  </a:lnTo>
                  <a:lnTo>
                    <a:pt x="180" y="14"/>
                  </a:lnTo>
                  <a:lnTo>
                    <a:pt x="187" y="14"/>
                  </a:lnTo>
                  <a:lnTo>
                    <a:pt x="184" y="19"/>
                  </a:lnTo>
                  <a:lnTo>
                    <a:pt x="177" y="19"/>
                  </a:lnTo>
                  <a:lnTo>
                    <a:pt x="170" y="21"/>
                  </a:lnTo>
                  <a:close/>
                </a:path>
              </a:pathLst>
            </a:custGeom>
            <a:solidFill>
              <a:srgbClr val="0033CC"/>
            </a:solidFill>
            <a:ln w="3175">
              <a:solidFill>
                <a:srgbClr val="000000"/>
              </a:solidFill>
              <a:round/>
              <a:headEnd/>
              <a:tailEnd/>
            </a:ln>
          </p:spPr>
          <p:txBody>
            <a:bodyPr/>
            <a:lstStyle/>
            <a:p>
              <a:endParaRPr lang="en-US"/>
            </a:p>
          </p:txBody>
        </p:sp>
        <p:sp>
          <p:nvSpPr>
            <p:cNvPr id="42338" name="Freeform 5568"/>
            <p:cNvSpPr>
              <a:spLocks/>
            </p:cNvSpPr>
            <p:nvPr/>
          </p:nvSpPr>
          <p:spPr bwMode="auto">
            <a:xfrm>
              <a:off x="2637" y="973"/>
              <a:ext cx="119" cy="59"/>
            </a:xfrm>
            <a:custGeom>
              <a:avLst/>
              <a:gdLst>
                <a:gd name="T0" fmla="*/ 238 w 106"/>
                <a:gd name="T1" fmla="*/ 382 h 47"/>
                <a:gd name="T2" fmla="*/ 107 w 106"/>
                <a:gd name="T3" fmla="*/ 382 h 47"/>
                <a:gd name="T4" fmla="*/ 0 w 106"/>
                <a:gd name="T5" fmla="*/ 382 h 47"/>
                <a:gd name="T6" fmla="*/ 2 w 106"/>
                <a:gd name="T7" fmla="*/ 913 h 47"/>
                <a:gd name="T8" fmla="*/ 107 w 106"/>
                <a:gd name="T9" fmla="*/ 674 h 47"/>
                <a:gd name="T10" fmla="*/ 107 w 106"/>
                <a:gd name="T11" fmla="*/ 1062 h 47"/>
                <a:gd name="T12" fmla="*/ 48 w 106"/>
                <a:gd name="T13" fmla="*/ 1062 h 47"/>
                <a:gd name="T14" fmla="*/ 141 w 106"/>
                <a:gd name="T15" fmla="*/ 1439 h 47"/>
                <a:gd name="T16" fmla="*/ 250 w 106"/>
                <a:gd name="T17" fmla="*/ 1806 h 47"/>
                <a:gd name="T18" fmla="*/ 315 w 106"/>
                <a:gd name="T19" fmla="*/ 1537 h 47"/>
                <a:gd name="T20" fmla="*/ 378 w 106"/>
                <a:gd name="T21" fmla="*/ 1193 h 47"/>
                <a:gd name="T22" fmla="*/ 411 w 106"/>
                <a:gd name="T23" fmla="*/ 1439 h 47"/>
                <a:gd name="T24" fmla="*/ 518 w 106"/>
                <a:gd name="T25" fmla="*/ 1193 h 47"/>
                <a:gd name="T26" fmla="*/ 527 w 106"/>
                <a:gd name="T27" fmla="*/ 1537 h 47"/>
                <a:gd name="T28" fmla="*/ 300 w 106"/>
                <a:gd name="T29" fmla="*/ 1929 h 47"/>
                <a:gd name="T30" fmla="*/ 281 w 106"/>
                <a:gd name="T31" fmla="*/ 2099 h 47"/>
                <a:gd name="T32" fmla="*/ 527 w 106"/>
                <a:gd name="T33" fmla="*/ 2099 h 47"/>
                <a:gd name="T34" fmla="*/ 424 w 106"/>
                <a:gd name="T35" fmla="*/ 2360 h 47"/>
                <a:gd name="T36" fmla="*/ 484 w 106"/>
                <a:gd name="T37" fmla="*/ 2422 h 47"/>
                <a:gd name="T38" fmla="*/ 315 w 106"/>
                <a:gd name="T39" fmla="*/ 2635 h 47"/>
                <a:gd name="T40" fmla="*/ 484 w 106"/>
                <a:gd name="T41" fmla="*/ 3004 h 47"/>
                <a:gd name="T42" fmla="*/ 582 w 106"/>
                <a:gd name="T43" fmla="*/ 3543 h 47"/>
                <a:gd name="T44" fmla="*/ 592 w 106"/>
                <a:gd name="T45" fmla="*/ 3190 h 47"/>
                <a:gd name="T46" fmla="*/ 685 w 106"/>
                <a:gd name="T47" fmla="*/ 2422 h 47"/>
                <a:gd name="T48" fmla="*/ 723 w 106"/>
                <a:gd name="T49" fmla="*/ 1929 h 47"/>
                <a:gd name="T50" fmla="*/ 747 w 106"/>
                <a:gd name="T51" fmla="*/ 1806 h 47"/>
                <a:gd name="T52" fmla="*/ 950 w 106"/>
                <a:gd name="T53" fmla="*/ 1193 h 47"/>
                <a:gd name="T54" fmla="*/ 707 w 106"/>
                <a:gd name="T55" fmla="*/ 913 h 47"/>
                <a:gd name="T56" fmla="*/ 685 w 106"/>
                <a:gd name="T57" fmla="*/ 537 h 47"/>
                <a:gd name="T58" fmla="*/ 610 w 106"/>
                <a:gd name="T59" fmla="*/ 537 h 47"/>
                <a:gd name="T60" fmla="*/ 592 w 106"/>
                <a:gd name="T61" fmla="*/ 382 h 47"/>
                <a:gd name="T62" fmla="*/ 484 w 106"/>
                <a:gd name="T63" fmla="*/ 0 h 47"/>
                <a:gd name="T64" fmla="*/ 484 w 106"/>
                <a:gd name="T65" fmla="*/ 1062 h 47"/>
                <a:gd name="T66" fmla="*/ 342 w 106"/>
                <a:gd name="T67" fmla="*/ 193 h 47"/>
                <a:gd name="T68" fmla="*/ 281 w 106"/>
                <a:gd name="T69" fmla="*/ 537 h 47"/>
                <a:gd name="T70" fmla="*/ 216 w 106"/>
                <a:gd name="T71" fmla="*/ 537 h 47"/>
                <a:gd name="T72" fmla="*/ 238 w 106"/>
                <a:gd name="T73" fmla="*/ 382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6"/>
                <a:gd name="T112" fmla="*/ 0 h 47"/>
                <a:gd name="T113" fmla="*/ 106 w 106"/>
                <a:gd name="T114" fmla="*/ 47 h 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6" h="47">
                  <a:moveTo>
                    <a:pt x="26" y="5"/>
                  </a:moveTo>
                  <a:lnTo>
                    <a:pt x="12" y="5"/>
                  </a:lnTo>
                  <a:lnTo>
                    <a:pt x="0" y="5"/>
                  </a:lnTo>
                  <a:lnTo>
                    <a:pt x="2" y="12"/>
                  </a:lnTo>
                  <a:lnTo>
                    <a:pt x="12" y="9"/>
                  </a:lnTo>
                  <a:lnTo>
                    <a:pt x="12" y="14"/>
                  </a:lnTo>
                  <a:lnTo>
                    <a:pt x="5" y="14"/>
                  </a:lnTo>
                  <a:lnTo>
                    <a:pt x="16" y="19"/>
                  </a:lnTo>
                  <a:lnTo>
                    <a:pt x="28" y="24"/>
                  </a:lnTo>
                  <a:lnTo>
                    <a:pt x="35" y="21"/>
                  </a:lnTo>
                  <a:lnTo>
                    <a:pt x="42" y="16"/>
                  </a:lnTo>
                  <a:lnTo>
                    <a:pt x="45" y="19"/>
                  </a:lnTo>
                  <a:lnTo>
                    <a:pt x="57" y="16"/>
                  </a:lnTo>
                  <a:lnTo>
                    <a:pt x="59" y="21"/>
                  </a:lnTo>
                  <a:lnTo>
                    <a:pt x="33" y="26"/>
                  </a:lnTo>
                  <a:lnTo>
                    <a:pt x="31" y="28"/>
                  </a:lnTo>
                  <a:lnTo>
                    <a:pt x="59" y="28"/>
                  </a:lnTo>
                  <a:lnTo>
                    <a:pt x="47" y="31"/>
                  </a:lnTo>
                  <a:lnTo>
                    <a:pt x="54" y="33"/>
                  </a:lnTo>
                  <a:lnTo>
                    <a:pt x="35" y="35"/>
                  </a:lnTo>
                  <a:lnTo>
                    <a:pt x="54" y="40"/>
                  </a:lnTo>
                  <a:lnTo>
                    <a:pt x="64" y="47"/>
                  </a:lnTo>
                  <a:lnTo>
                    <a:pt x="66" y="42"/>
                  </a:lnTo>
                  <a:lnTo>
                    <a:pt x="76" y="33"/>
                  </a:lnTo>
                  <a:lnTo>
                    <a:pt x="80" y="26"/>
                  </a:lnTo>
                  <a:lnTo>
                    <a:pt x="83" y="24"/>
                  </a:lnTo>
                  <a:lnTo>
                    <a:pt x="106" y="16"/>
                  </a:lnTo>
                  <a:lnTo>
                    <a:pt x="78" y="12"/>
                  </a:lnTo>
                  <a:lnTo>
                    <a:pt x="76" y="7"/>
                  </a:lnTo>
                  <a:lnTo>
                    <a:pt x="68" y="7"/>
                  </a:lnTo>
                  <a:lnTo>
                    <a:pt x="66" y="5"/>
                  </a:lnTo>
                  <a:lnTo>
                    <a:pt x="54" y="0"/>
                  </a:lnTo>
                  <a:lnTo>
                    <a:pt x="54" y="14"/>
                  </a:lnTo>
                  <a:lnTo>
                    <a:pt x="38" y="2"/>
                  </a:lnTo>
                  <a:lnTo>
                    <a:pt x="31" y="7"/>
                  </a:lnTo>
                  <a:lnTo>
                    <a:pt x="24" y="7"/>
                  </a:lnTo>
                  <a:lnTo>
                    <a:pt x="26" y="5"/>
                  </a:lnTo>
                  <a:close/>
                </a:path>
              </a:pathLst>
            </a:custGeom>
            <a:solidFill>
              <a:srgbClr val="E1E1E1"/>
            </a:solidFill>
            <a:ln w="3175">
              <a:solidFill>
                <a:srgbClr val="000000"/>
              </a:solidFill>
              <a:round/>
              <a:headEnd/>
              <a:tailEnd/>
            </a:ln>
          </p:spPr>
          <p:txBody>
            <a:bodyPr/>
            <a:lstStyle/>
            <a:p>
              <a:endParaRPr lang="en-US"/>
            </a:p>
          </p:txBody>
        </p:sp>
        <p:sp>
          <p:nvSpPr>
            <p:cNvPr id="42339" name="Freeform 5569"/>
            <p:cNvSpPr>
              <a:spLocks/>
            </p:cNvSpPr>
            <p:nvPr/>
          </p:nvSpPr>
          <p:spPr bwMode="auto">
            <a:xfrm>
              <a:off x="2716" y="967"/>
              <a:ext cx="97" cy="18"/>
            </a:xfrm>
            <a:custGeom>
              <a:avLst/>
              <a:gdLst>
                <a:gd name="T0" fmla="*/ 294 w 87"/>
                <a:gd name="T1" fmla="*/ 567 h 14"/>
                <a:gd name="T2" fmla="*/ 117 w 87"/>
                <a:gd name="T3" fmla="*/ 267 h 14"/>
                <a:gd name="T4" fmla="*/ 54 w 87"/>
                <a:gd name="T5" fmla="*/ 567 h 14"/>
                <a:gd name="T6" fmla="*/ 0 w 87"/>
                <a:gd name="T7" fmla="*/ 567 h 14"/>
                <a:gd name="T8" fmla="*/ 0 w 87"/>
                <a:gd name="T9" fmla="*/ 811 h 14"/>
                <a:gd name="T10" fmla="*/ 280 w 87"/>
                <a:gd name="T11" fmla="*/ 1205 h 14"/>
                <a:gd name="T12" fmla="*/ 148 w 87"/>
                <a:gd name="T13" fmla="*/ 1341 h 14"/>
                <a:gd name="T14" fmla="*/ 353 w 87"/>
                <a:gd name="T15" fmla="*/ 1673 h 14"/>
                <a:gd name="T16" fmla="*/ 603 w 87"/>
                <a:gd name="T17" fmla="*/ 1341 h 14"/>
                <a:gd name="T18" fmla="*/ 683 w 87"/>
                <a:gd name="T19" fmla="*/ 811 h 14"/>
                <a:gd name="T20" fmla="*/ 630 w 87"/>
                <a:gd name="T21" fmla="*/ 567 h 14"/>
                <a:gd name="T22" fmla="*/ 408 w 87"/>
                <a:gd name="T23" fmla="*/ 267 h 14"/>
                <a:gd name="T24" fmla="*/ 366 w 87"/>
                <a:gd name="T25" fmla="*/ 267 h 14"/>
                <a:gd name="T26" fmla="*/ 328 w 87"/>
                <a:gd name="T27" fmla="*/ 0 h 14"/>
                <a:gd name="T28" fmla="*/ 317 w 87"/>
                <a:gd name="T29" fmla="*/ 267 h 14"/>
                <a:gd name="T30" fmla="*/ 294 w 87"/>
                <a:gd name="T31" fmla="*/ 567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7"/>
                <a:gd name="T49" fmla="*/ 0 h 14"/>
                <a:gd name="T50" fmla="*/ 87 w 87"/>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7" h="14">
                  <a:moveTo>
                    <a:pt x="38" y="5"/>
                  </a:moveTo>
                  <a:lnTo>
                    <a:pt x="14" y="2"/>
                  </a:lnTo>
                  <a:lnTo>
                    <a:pt x="7" y="5"/>
                  </a:lnTo>
                  <a:lnTo>
                    <a:pt x="0" y="5"/>
                  </a:lnTo>
                  <a:lnTo>
                    <a:pt x="0" y="7"/>
                  </a:lnTo>
                  <a:lnTo>
                    <a:pt x="35" y="10"/>
                  </a:lnTo>
                  <a:lnTo>
                    <a:pt x="19" y="12"/>
                  </a:lnTo>
                  <a:lnTo>
                    <a:pt x="45" y="14"/>
                  </a:lnTo>
                  <a:lnTo>
                    <a:pt x="76" y="12"/>
                  </a:lnTo>
                  <a:lnTo>
                    <a:pt x="87" y="7"/>
                  </a:lnTo>
                  <a:lnTo>
                    <a:pt x="80" y="5"/>
                  </a:lnTo>
                  <a:lnTo>
                    <a:pt x="52" y="2"/>
                  </a:lnTo>
                  <a:lnTo>
                    <a:pt x="47" y="2"/>
                  </a:lnTo>
                  <a:lnTo>
                    <a:pt x="42" y="0"/>
                  </a:lnTo>
                  <a:lnTo>
                    <a:pt x="40" y="2"/>
                  </a:lnTo>
                  <a:lnTo>
                    <a:pt x="38" y="5"/>
                  </a:lnTo>
                  <a:close/>
                </a:path>
              </a:pathLst>
            </a:custGeom>
            <a:solidFill>
              <a:srgbClr val="E1E1E1"/>
            </a:solidFill>
            <a:ln w="3175">
              <a:solidFill>
                <a:srgbClr val="000000"/>
              </a:solidFill>
              <a:round/>
              <a:headEnd/>
              <a:tailEnd/>
            </a:ln>
          </p:spPr>
          <p:txBody>
            <a:bodyPr/>
            <a:lstStyle/>
            <a:p>
              <a:endParaRPr lang="en-US"/>
            </a:p>
          </p:txBody>
        </p:sp>
        <p:sp>
          <p:nvSpPr>
            <p:cNvPr id="42340" name="Freeform 5570"/>
            <p:cNvSpPr>
              <a:spLocks/>
            </p:cNvSpPr>
            <p:nvPr/>
          </p:nvSpPr>
          <p:spPr bwMode="auto">
            <a:xfrm>
              <a:off x="2751" y="1006"/>
              <a:ext cx="47" cy="11"/>
            </a:xfrm>
            <a:custGeom>
              <a:avLst/>
              <a:gdLst>
                <a:gd name="T0" fmla="*/ 281 w 42"/>
                <a:gd name="T1" fmla="*/ 395 h 9"/>
                <a:gd name="T2" fmla="*/ 166 w 42"/>
                <a:gd name="T3" fmla="*/ 395 h 9"/>
                <a:gd name="T4" fmla="*/ 4 w 42"/>
                <a:gd name="T5" fmla="*/ 395 h 9"/>
                <a:gd name="T6" fmla="*/ 75 w 42"/>
                <a:gd name="T7" fmla="*/ 2 h 9"/>
                <a:gd name="T8" fmla="*/ 0 w 42"/>
                <a:gd name="T9" fmla="*/ 0 h 9"/>
                <a:gd name="T10" fmla="*/ 215 w 42"/>
                <a:gd name="T11" fmla="*/ 0 h 9"/>
                <a:gd name="T12" fmla="*/ 356 w 42"/>
                <a:gd name="T13" fmla="*/ 216 h 9"/>
                <a:gd name="T14" fmla="*/ 281 w 42"/>
                <a:gd name="T15" fmla="*/ 395 h 9"/>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9"/>
                <a:gd name="T26" fmla="*/ 42 w 4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9">
                  <a:moveTo>
                    <a:pt x="33" y="9"/>
                  </a:moveTo>
                  <a:lnTo>
                    <a:pt x="19" y="9"/>
                  </a:lnTo>
                  <a:lnTo>
                    <a:pt x="4" y="9"/>
                  </a:lnTo>
                  <a:lnTo>
                    <a:pt x="9" y="2"/>
                  </a:lnTo>
                  <a:lnTo>
                    <a:pt x="0" y="0"/>
                  </a:lnTo>
                  <a:lnTo>
                    <a:pt x="26" y="0"/>
                  </a:lnTo>
                  <a:lnTo>
                    <a:pt x="42" y="5"/>
                  </a:lnTo>
                  <a:lnTo>
                    <a:pt x="33" y="9"/>
                  </a:lnTo>
                  <a:close/>
                </a:path>
              </a:pathLst>
            </a:custGeom>
            <a:solidFill>
              <a:srgbClr val="E1E1E1"/>
            </a:solidFill>
            <a:ln w="3175">
              <a:solidFill>
                <a:srgbClr val="000000"/>
              </a:solidFill>
              <a:round/>
              <a:headEnd/>
              <a:tailEnd/>
            </a:ln>
          </p:spPr>
          <p:txBody>
            <a:bodyPr/>
            <a:lstStyle/>
            <a:p>
              <a:endParaRPr lang="en-US"/>
            </a:p>
          </p:txBody>
        </p:sp>
        <p:sp>
          <p:nvSpPr>
            <p:cNvPr id="42341" name="Freeform 5571"/>
            <p:cNvSpPr>
              <a:spLocks/>
            </p:cNvSpPr>
            <p:nvPr/>
          </p:nvSpPr>
          <p:spPr bwMode="auto">
            <a:xfrm>
              <a:off x="2711" y="1167"/>
              <a:ext cx="16" cy="8"/>
            </a:xfrm>
            <a:custGeom>
              <a:avLst/>
              <a:gdLst>
                <a:gd name="T0" fmla="*/ 83 w 14"/>
                <a:gd name="T1" fmla="*/ 0 h 7"/>
                <a:gd name="T2" fmla="*/ 2 w 14"/>
                <a:gd name="T3" fmla="*/ 64 h 7"/>
                <a:gd name="T4" fmla="*/ 0 w 14"/>
                <a:gd name="T5" fmla="*/ 83 h 7"/>
                <a:gd name="T6" fmla="*/ 64 w 14"/>
                <a:gd name="T7" fmla="*/ 64 h 7"/>
                <a:gd name="T8" fmla="*/ 125 w 14"/>
                <a:gd name="T9" fmla="*/ 83 h 7"/>
                <a:gd name="T10" fmla="*/ 177 w 14"/>
                <a:gd name="T11" fmla="*/ 0 h 7"/>
                <a:gd name="T12" fmla="*/ 125 w 14"/>
                <a:gd name="T13" fmla="*/ 2 h 7"/>
                <a:gd name="T14" fmla="*/ 83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7"/>
                <a:gd name="T26" fmla="*/ 14 w 14"/>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7">
                  <a:moveTo>
                    <a:pt x="7" y="0"/>
                  </a:moveTo>
                  <a:lnTo>
                    <a:pt x="2" y="5"/>
                  </a:lnTo>
                  <a:lnTo>
                    <a:pt x="0" y="7"/>
                  </a:lnTo>
                  <a:lnTo>
                    <a:pt x="5" y="5"/>
                  </a:lnTo>
                  <a:lnTo>
                    <a:pt x="10" y="7"/>
                  </a:lnTo>
                  <a:lnTo>
                    <a:pt x="14" y="0"/>
                  </a:lnTo>
                  <a:lnTo>
                    <a:pt x="10" y="2"/>
                  </a:lnTo>
                  <a:lnTo>
                    <a:pt x="7" y="0"/>
                  </a:lnTo>
                  <a:close/>
                </a:path>
              </a:pathLst>
            </a:custGeom>
            <a:solidFill>
              <a:srgbClr val="E1E1E1"/>
            </a:solidFill>
            <a:ln w="3175">
              <a:solidFill>
                <a:srgbClr val="000000"/>
              </a:solidFill>
              <a:round/>
              <a:headEnd/>
              <a:tailEnd/>
            </a:ln>
          </p:spPr>
          <p:txBody>
            <a:bodyPr/>
            <a:lstStyle/>
            <a:p>
              <a:endParaRPr lang="en-US"/>
            </a:p>
          </p:txBody>
        </p:sp>
        <p:sp>
          <p:nvSpPr>
            <p:cNvPr id="42342" name="Freeform 5572"/>
            <p:cNvSpPr>
              <a:spLocks/>
            </p:cNvSpPr>
            <p:nvPr/>
          </p:nvSpPr>
          <p:spPr bwMode="auto">
            <a:xfrm>
              <a:off x="2780" y="1143"/>
              <a:ext cx="166" cy="199"/>
            </a:xfrm>
            <a:custGeom>
              <a:avLst/>
              <a:gdLst>
                <a:gd name="T0" fmla="*/ 975 w 149"/>
                <a:gd name="T1" fmla="*/ 4867 h 161"/>
                <a:gd name="T2" fmla="*/ 935 w 149"/>
                <a:gd name="T3" fmla="*/ 4503 h 161"/>
                <a:gd name="T4" fmla="*/ 935 w 149"/>
                <a:gd name="T5" fmla="*/ 3720 h 161"/>
                <a:gd name="T6" fmla="*/ 808 w 149"/>
                <a:gd name="T7" fmla="*/ 2808 h 161"/>
                <a:gd name="T8" fmla="*/ 878 w 149"/>
                <a:gd name="T9" fmla="*/ 2235 h 161"/>
                <a:gd name="T10" fmla="*/ 753 w 149"/>
                <a:gd name="T11" fmla="*/ 1594 h 161"/>
                <a:gd name="T12" fmla="*/ 738 w 149"/>
                <a:gd name="T13" fmla="*/ 1044 h 161"/>
                <a:gd name="T14" fmla="*/ 738 w 149"/>
                <a:gd name="T15" fmla="*/ 958 h 161"/>
                <a:gd name="T16" fmla="*/ 738 w 149"/>
                <a:gd name="T17" fmla="*/ 410 h 161"/>
                <a:gd name="T18" fmla="*/ 594 w 149"/>
                <a:gd name="T19" fmla="*/ 0 h 161"/>
                <a:gd name="T20" fmla="*/ 460 w 149"/>
                <a:gd name="T21" fmla="*/ 410 h 161"/>
                <a:gd name="T22" fmla="*/ 429 w 149"/>
                <a:gd name="T23" fmla="*/ 1044 h 161"/>
                <a:gd name="T24" fmla="*/ 389 w 149"/>
                <a:gd name="T25" fmla="*/ 1184 h 161"/>
                <a:gd name="T26" fmla="*/ 257 w 149"/>
                <a:gd name="T27" fmla="*/ 1184 h 161"/>
                <a:gd name="T28" fmla="*/ 165 w 149"/>
                <a:gd name="T29" fmla="*/ 1044 h 161"/>
                <a:gd name="T30" fmla="*/ 53 w 149"/>
                <a:gd name="T31" fmla="*/ 684 h 161"/>
                <a:gd name="T32" fmla="*/ 0 w 149"/>
                <a:gd name="T33" fmla="*/ 958 h 161"/>
                <a:gd name="T34" fmla="*/ 257 w 149"/>
                <a:gd name="T35" fmla="*/ 1734 h 161"/>
                <a:gd name="T36" fmla="*/ 351 w 149"/>
                <a:gd name="T37" fmla="*/ 2913 h 161"/>
                <a:gd name="T38" fmla="*/ 389 w 149"/>
                <a:gd name="T39" fmla="*/ 3720 h 161"/>
                <a:gd name="T40" fmla="*/ 436 w 149"/>
                <a:gd name="T41" fmla="*/ 3601 h 161"/>
                <a:gd name="T42" fmla="*/ 482 w 149"/>
                <a:gd name="T43" fmla="*/ 3872 h 161"/>
                <a:gd name="T44" fmla="*/ 512 w 149"/>
                <a:gd name="T45" fmla="*/ 4503 h 161"/>
                <a:gd name="T46" fmla="*/ 351 w 149"/>
                <a:gd name="T47" fmla="*/ 5303 h 161"/>
                <a:gd name="T48" fmla="*/ 268 w 149"/>
                <a:gd name="T49" fmla="*/ 5832 h 161"/>
                <a:gd name="T50" fmla="*/ 205 w 149"/>
                <a:gd name="T51" fmla="*/ 6112 h 161"/>
                <a:gd name="T52" fmla="*/ 216 w 149"/>
                <a:gd name="T53" fmla="*/ 7152 h 161"/>
                <a:gd name="T54" fmla="*/ 231 w 149"/>
                <a:gd name="T55" fmla="*/ 8248 h 161"/>
                <a:gd name="T56" fmla="*/ 351 w 149"/>
                <a:gd name="T57" fmla="*/ 8504 h 161"/>
                <a:gd name="T58" fmla="*/ 351 w 149"/>
                <a:gd name="T59" fmla="*/ 8583 h 161"/>
                <a:gd name="T60" fmla="*/ 403 w 149"/>
                <a:gd name="T61" fmla="*/ 8583 h 161"/>
                <a:gd name="T62" fmla="*/ 436 w 149"/>
                <a:gd name="T63" fmla="*/ 9038 h 161"/>
                <a:gd name="T64" fmla="*/ 460 w 149"/>
                <a:gd name="T65" fmla="*/ 8840 h 161"/>
                <a:gd name="T66" fmla="*/ 703 w 149"/>
                <a:gd name="T67" fmla="*/ 8504 h 161"/>
                <a:gd name="T68" fmla="*/ 753 w 149"/>
                <a:gd name="T69" fmla="*/ 8328 h 161"/>
                <a:gd name="T70" fmla="*/ 878 w 149"/>
                <a:gd name="T71" fmla="*/ 8328 h 161"/>
                <a:gd name="T72" fmla="*/ 957 w 149"/>
                <a:gd name="T73" fmla="*/ 7808 h 161"/>
                <a:gd name="T74" fmla="*/ 1029 w 149"/>
                <a:gd name="T75" fmla="*/ 7312 h 161"/>
                <a:gd name="T76" fmla="*/ 1086 w 149"/>
                <a:gd name="T77" fmla="*/ 6801 h 161"/>
                <a:gd name="T78" fmla="*/ 1161 w 149"/>
                <a:gd name="T79" fmla="*/ 6194 h 161"/>
                <a:gd name="T80" fmla="*/ 987 w 149"/>
                <a:gd name="T81" fmla="*/ 5566 h 161"/>
                <a:gd name="T82" fmla="*/ 1029 w 149"/>
                <a:gd name="T83" fmla="*/ 5303 h 161"/>
                <a:gd name="T84" fmla="*/ 975 w 149"/>
                <a:gd name="T85" fmla="*/ 4867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161"/>
                <a:gd name="T131" fmla="*/ 149 w 149"/>
                <a:gd name="T132" fmla="*/ 161 h 1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161">
                  <a:moveTo>
                    <a:pt x="125" y="87"/>
                  </a:moveTo>
                  <a:lnTo>
                    <a:pt x="120" y="80"/>
                  </a:lnTo>
                  <a:lnTo>
                    <a:pt x="120" y="66"/>
                  </a:lnTo>
                  <a:lnTo>
                    <a:pt x="104" y="50"/>
                  </a:lnTo>
                  <a:lnTo>
                    <a:pt x="113" y="40"/>
                  </a:lnTo>
                  <a:lnTo>
                    <a:pt x="97" y="28"/>
                  </a:lnTo>
                  <a:lnTo>
                    <a:pt x="94" y="19"/>
                  </a:lnTo>
                  <a:lnTo>
                    <a:pt x="94" y="17"/>
                  </a:lnTo>
                  <a:lnTo>
                    <a:pt x="94" y="7"/>
                  </a:lnTo>
                  <a:lnTo>
                    <a:pt x="75" y="0"/>
                  </a:lnTo>
                  <a:lnTo>
                    <a:pt x="59" y="7"/>
                  </a:lnTo>
                  <a:lnTo>
                    <a:pt x="54" y="19"/>
                  </a:lnTo>
                  <a:lnTo>
                    <a:pt x="49" y="21"/>
                  </a:lnTo>
                  <a:lnTo>
                    <a:pt x="33" y="21"/>
                  </a:lnTo>
                  <a:lnTo>
                    <a:pt x="21" y="19"/>
                  </a:lnTo>
                  <a:lnTo>
                    <a:pt x="7" y="12"/>
                  </a:lnTo>
                  <a:lnTo>
                    <a:pt x="0" y="17"/>
                  </a:lnTo>
                  <a:lnTo>
                    <a:pt x="33" y="31"/>
                  </a:lnTo>
                  <a:lnTo>
                    <a:pt x="45" y="52"/>
                  </a:lnTo>
                  <a:lnTo>
                    <a:pt x="49" y="66"/>
                  </a:lnTo>
                  <a:lnTo>
                    <a:pt x="56" y="64"/>
                  </a:lnTo>
                  <a:lnTo>
                    <a:pt x="61" y="69"/>
                  </a:lnTo>
                  <a:lnTo>
                    <a:pt x="66" y="80"/>
                  </a:lnTo>
                  <a:lnTo>
                    <a:pt x="45" y="95"/>
                  </a:lnTo>
                  <a:lnTo>
                    <a:pt x="35" y="104"/>
                  </a:lnTo>
                  <a:lnTo>
                    <a:pt x="26" y="109"/>
                  </a:lnTo>
                  <a:lnTo>
                    <a:pt x="28" y="128"/>
                  </a:lnTo>
                  <a:lnTo>
                    <a:pt x="30" y="147"/>
                  </a:lnTo>
                  <a:lnTo>
                    <a:pt x="45" y="151"/>
                  </a:lnTo>
                  <a:lnTo>
                    <a:pt x="45" y="154"/>
                  </a:lnTo>
                  <a:lnTo>
                    <a:pt x="52" y="154"/>
                  </a:lnTo>
                  <a:lnTo>
                    <a:pt x="56" y="161"/>
                  </a:lnTo>
                  <a:lnTo>
                    <a:pt x="59" y="158"/>
                  </a:lnTo>
                  <a:lnTo>
                    <a:pt x="90" y="151"/>
                  </a:lnTo>
                  <a:lnTo>
                    <a:pt x="97" y="149"/>
                  </a:lnTo>
                  <a:lnTo>
                    <a:pt x="113" y="149"/>
                  </a:lnTo>
                  <a:lnTo>
                    <a:pt x="123" y="139"/>
                  </a:lnTo>
                  <a:lnTo>
                    <a:pt x="132" y="130"/>
                  </a:lnTo>
                  <a:lnTo>
                    <a:pt x="139" y="121"/>
                  </a:lnTo>
                  <a:lnTo>
                    <a:pt x="149" y="111"/>
                  </a:lnTo>
                  <a:lnTo>
                    <a:pt x="127" y="99"/>
                  </a:lnTo>
                  <a:lnTo>
                    <a:pt x="132" y="95"/>
                  </a:lnTo>
                  <a:lnTo>
                    <a:pt x="125" y="87"/>
                  </a:lnTo>
                  <a:close/>
                </a:path>
              </a:pathLst>
            </a:custGeom>
            <a:solidFill>
              <a:srgbClr val="0033CC"/>
            </a:solidFill>
            <a:ln w="3175">
              <a:solidFill>
                <a:srgbClr val="000000"/>
              </a:solidFill>
              <a:round/>
              <a:headEnd/>
              <a:tailEnd/>
            </a:ln>
          </p:spPr>
          <p:txBody>
            <a:bodyPr/>
            <a:lstStyle/>
            <a:p>
              <a:endParaRPr lang="en-US"/>
            </a:p>
          </p:txBody>
        </p:sp>
        <p:sp>
          <p:nvSpPr>
            <p:cNvPr id="42343" name="Freeform 5573"/>
            <p:cNvSpPr>
              <a:spLocks/>
            </p:cNvSpPr>
            <p:nvPr/>
          </p:nvSpPr>
          <p:spPr bwMode="auto">
            <a:xfrm>
              <a:off x="2664" y="1605"/>
              <a:ext cx="2" cy="6"/>
            </a:xfrm>
            <a:custGeom>
              <a:avLst/>
              <a:gdLst>
                <a:gd name="T0" fmla="*/ 0 w 2"/>
                <a:gd name="T1" fmla="*/ 0 h 5"/>
                <a:gd name="T2" fmla="*/ 0 w 2"/>
                <a:gd name="T3" fmla="*/ 149 h 5"/>
                <a:gd name="T4" fmla="*/ 2 w 2"/>
                <a:gd name="T5" fmla="*/ 149 h 5"/>
                <a:gd name="T6" fmla="*/ 0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0" y="0"/>
                  </a:moveTo>
                  <a:lnTo>
                    <a:pt x="0" y="5"/>
                  </a:lnTo>
                  <a:lnTo>
                    <a:pt x="2" y="5"/>
                  </a:lnTo>
                  <a:lnTo>
                    <a:pt x="0" y="0"/>
                  </a:lnTo>
                  <a:close/>
                </a:path>
              </a:pathLst>
            </a:custGeom>
            <a:solidFill>
              <a:srgbClr val="C0C0C0"/>
            </a:solidFill>
            <a:ln w="3175">
              <a:solidFill>
                <a:srgbClr val="000000"/>
              </a:solidFill>
              <a:round/>
              <a:headEnd/>
              <a:tailEnd/>
            </a:ln>
          </p:spPr>
          <p:txBody>
            <a:bodyPr/>
            <a:lstStyle/>
            <a:p>
              <a:endParaRPr lang="en-US"/>
            </a:p>
          </p:txBody>
        </p:sp>
        <p:sp>
          <p:nvSpPr>
            <p:cNvPr id="42344" name="Freeform 5574"/>
            <p:cNvSpPr>
              <a:spLocks/>
            </p:cNvSpPr>
            <p:nvPr/>
          </p:nvSpPr>
          <p:spPr bwMode="auto">
            <a:xfrm>
              <a:off x="2664" y="1570"/>
              <a:ext cx="118" cy="53"/>
            </a:xfrm>
            <a:custGeom>
              <a:avLst/>
              <a:gdLst>
                <a:gd name="T0" fmla="*/ 284 w 106"/>
                <a:gd name="T1" fmla="*/ 1899 h 43"/>
                <a:gd name="T2" fmla="*/ 183 w 106"/>
                <a:gd name="T3" fmla="*/ 2012 h 43"/>
                <a:gd name="T4" fmla="*/ 108 w 106"/>
                <a:gd name="T5" fmla="*/ 1899 h 43"/>
                <a:gd name="T6" fmla="*/ 2 w 106"/>
                <a:gd name="T7" fmla="*/ 1785 h 43"/>
                <a:gd name="T8" fmla="*/ 0 w 106"/>
                <a:gd name="T9" fmla="*/ 1632 h 43"/>
                <a:gd name="T10" fmla="*/ 0 w 106"/>
                <a:gd name="T11" fmla="*/ 1491 h 43"/>
                <a:gd name="T12" fmla="*/ 0 w 106"/>
                <a:gd name="T13" fmla="*/ 1361 h 43"/>
                <a:gd name="T14" fmla="*/ 63 w 106"/>
                <a:gd name="T15" fmla="*/ 1361 h 43"/>
                <a:gd name="T16" fmla="*/ 78 w 106"/>
                <a:gd name="T17" fmla="*/ 1361 h 43"/>
                <a:gd name="T18" fmla="*/ 120 w 106"/>
                <a:gd name="T19" fmla="*/ 1299 h 43"/>
                <a:gd name="T20" fmla="*/ 212 w 106"/>
                <a:gd name="T21" fmla="*/ 1299 h 43"/>
                <a:gd name="T22" fmla="*/ 343 w 106"/>
                <a:gd name="T23" fmla="*/ 1299 h 43"/>
                <a:gd name="T24" fmla="*/ 382 w 106"/>
                <a:gd name="T25" fmla="*/ 1104 h 43"/>
                <a:gd name="T26" fmla="*/ 355 w 106"/>
                <a:gd name="T27" fmla="*/ 627 h 43"/>
                <a:gd name="T28" fmla="*/ 450 w 106"/>
                <a:gd name="T29" fmla="*/ 2 h 43"/>
                <a:gd name="T30" fmla="*/ 501 w 106"/>
                <a:gd name="T31" fmla="*/ 256 h 43"/>
                <a:gd name="T32" fmla="*/ 570 w 106"/>
                <a:gd name="T33" fmla="*/ 0 h 43"/>
                <a:gd name="T34" fmla="*/ 745 w 106"/>
                <a:gd name="T35" fmla="*/ 2 h 43"/>
                <a:gd name="T36" fmla="*/ 809 w 106"/>
                <a:gd name="T37" fmla="*/ 896 h 43"/>
                <a:gd name="T38" fmla="*/ 778 w 106"/>
                <a:gd name="T39" fmla="*/ 1104 h 43"/>
                <a:gd name="T40" fmla="*/ 753 w 106"/>
                <a:gd name="T41" fmla="*/ 1299 h 43"/>
                <a:gd name="T42" fmla="*/ 722 w 106"/>
                <a:gd name="T43" fmla="*/ 1785 h 43"/>
                <a:gd name="T44" fmla="*/ 707 w 106"/>
                <a:gd name="T45" fmla="*/ 1899 h 43"/>
                <a:gd name="T46" fmla="*/ 501 w 106"/>
                <a:gd name="T47" fmla="*/ 2265 h 43"/>
                <a:gd name="T48" fmla="*/ 450 w 106"/>
                <a:gd name="T49" fmla="*/ 2093 h 43"/>
                <a:gd name="T50" fmla="*/ 284 w 106"/>
                <a:gd name="T51" fmla="*/ 1899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43"/>
                <a:gd name="T80" fmla="*/ 106 w 106"/>
                <a:gd name="T81" fmla="*/ 43 h 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43">
                  <a:moveTo>
                    <a:pt x="37" y="36"/>
                  </a:moveTo>
                  <a:lnTo>
                    <a:pt x="23" y="38"/>
                  </a:lnTo>
                  <a:lnTo>
                    <a:pt x="14" y="36"/>
                  </a:lnTo>
                  <a:lnTo>
                    <a:pt x="2" y="33"/>
                  </a:lnTo>
                  <a:lnTo>
                    <a:pt x="0" y="31"/>
                  </a:lnTo>
                  <a:lnTo>
                    <a:pt x="0" y="28"/>
                  </a:lnTo>
                  <a:lnTo>
                    <a:pt x="0" y="26"/>
                  </a:lnTo>
                  <a:lnTo>
                    <a:pt x="9" y="26"/>
                  </a:lnTo>
                  <a:lnTo>
                    <a:pt x="11" y="26"/>
                  </a:lnTo>
                  <a:lnTo>
                    <a:pt x="16" y="24"/>
                  </a:lnTo>
                  <a:lnTo>
                    <a:pt x="28" y="24"/>
                  </a:lnTo>
                  <a:lnTo>
                    <a:pt x="44" y="24"/>
                  </a:lnTo>
                  <a:lnTo>
                    <a:pt x="49" y="21"/>
                  </a:lnTo>
                  <a:lnTo>
                    <a:pt x="47" y="12"/>
                  </a:lnTo>
                  <a:lnTo>
                    <a:pt x="59" y="2"/>
                  </a:lnTo>
                  <a:lnTo>
                    <a:pt x="66" y="5"/>
                  </a:lnTo>
                  <a:lnTo>
                    <a:pt x="75" y="0"/>
                  </a:lnTo>
                  <a:lnTo>
                    <a:pt x="97" y="2"/>
                  </a:lnTo>
                  <a:lnTo>
                    <a:pt x="106" y="17"/>
                  </a:lnTo>
                  <a:lnTo>
                    <a:pt x="101" y="21"/>
                  </a:lnTo>
                  <a:lnTo>
                    <a:pt x="99" y="24"/>
                  </a:lnTo>
                  <a:lnTo>
                    <a:pt x="94" y="33"/>
                  </a:lnTo>
                  <a:lnTo>
                    <a:pt x="92" y="36"/>
                  </a:lnTo>
                  <a:lnTo>
                    <a:pt x="66" y="43"/>
                  </a:lnTo>
                  <a:lnTo>
                    <a:pt x="59" y="40"/>
                  </a:lnTo>
                  <a:lnTo>
                    <a:pt x="37" y="36"/>
                  </a:lnTo>
                  <a:close/>
                </a:path>
              </a:pathLst>
            </a:custGeom>
            <a:solidFill>
              <a:srgbClr val="0033CC"/>
            </a:solidFill>
            <a:ln w="3175">
              <a:solidFill>
                <a:srgbClr val="000000"/>
              </a:solidFill>
              <a:round/>
              <a:headEnd/>
              <a:tailEnd/>
            </a:ln>
          </p:spPr>
          <p:txBody>
            <a:bodyPr/>
            <a:lstStyle/>
            <a:p>
              <a:endParaRPr lang="en-US"/>
            </a:p>
          </p:txBody>
        </p:sp>
        <p:sp>
          <p:nvSpPr>
            <p:cNvPr id="42345" name="Freeform 5575"/>
            <p:cNvSpPr>
              <a:spLocks/>
            </p:cNvSpPr>
            <p:nvPr/>
          </p:nvSpPr>
          <p:spPr bwMode="auto">
            <a:xfrm>
              <a:off x="2763" y="1650"/>
              <a:ext cx="63" cy="58"/>
            </a:xfrm>
            <a:custGeom>
              <a:avLst/>
              <a:gdLst>
                <a:gd name="T0" fmla="*/ 345 w 57"/>
                <a:gd name="T1" fmla="*/ 392 h 47"/>
                <a:gd name="T2" fmla="*/ 345 w 57"/>
                <a:gd name="T3" fmla="*/ 484 h 47"/>
                <a:gd name="T4" fmla="*/ 345 w 57"/>
                <a:gd name="T5" fmla="*/ 658 h 47"/>
                <a:gd name="T6" fmla="*/ 323 w 57"/>
                <a:gd name="T7" fmla="*/ 737 h 47"/>
                <a:gd name="T8" fmla="*/ 323 w 57"/>
                <a:gd name="T9" fmla="*/ 909 h 47"/>
                <a:gd name="T10" fmla="*/ 345 w 57"/>
                <a:gd name="T11" fmla="*/ 909 h 47"/>
                <a:gd name="T12" fmla="*/ 381 w 57"/>
                <a:gd name="T13" fmla="*/ 1122 h 47"/>
                <a:gd name="T14" fmla="*/ 345 w 57"/>
                <a:gd name="T15" fmla="*/ 1328 h 47"/>
                <a:gd name="T16" fmla="*/ 381 w 57"/>
                <a:gd name="T17" fmla="*/ 1385 h 47"/>
                <a:gd name="T18" fmla="*/ 381 w 57"/>
                <a:gd name="T19" fmla="*/ 1694 h 47"/>
                <a:gd name="T20" fmla="*/ 323 w 57"/>
                <a:gd name="T21" fmla="*/ 1821 h 47"/>
                <a:gd name="T22" fmla="*/ 345 w 57"/>
                <a:gd name="T23" fmla="*/ 1884 h 47"/>
                <a:gd name="T24" fmla="*/ 336 w 57"/>
                <a:gd name="T25" fmla="*/ 1884 h 47"/>
                <a:gd name="T26" fmla="*/ 323 w 57"/>
                <a:gd name="T27" fmla="*/ 1884 h 47"/>
                <a:gd name="T28" fmla="*/ 304 w 57"/>
                <a:gd name="T29" fmla="*/ 2123 h 47"/>
                <a:gd name="T30" fmla="*/ 292 w 57"/>
                <a:gd name="T31" fmla="*/ 2123 h 47"/>
                <a:gd name="T32" fmla="*/ 304 w 57"/>
                <a:gd name="T33" fmla="*/ 2579 h 47"/>
                <a:gd name="T34" fmla="*/ 292 w 57"/>
                <a:gd name="T35" fmla="*/ 2579 h 47"/>
                <a:gd name="T36" fmla="*/ 254 w 57"/>
                <a:gd name="T37" fmla="*/ 2458 h 47"/>
                <a:gd name="T38" fmla="*/ 242 w 57"/>
                <a:gd name="T39" fmla="*/ 2325 h 47"/>
                <a:gd name="T40" fmla="*/ 208 w 57"/>
                <a:gd name="T41" fmla="*/ 2123 h 47"/>
                <a:gd name="T42" fmla="*/ 208 w 57"/>
                <a:gd name="T43" fmla="*/ 2123 h 47"/>
                <a:gd name="T44" fmla="*/ 162 w 57"/>
                <a:gd name="T45" fmla="*/ 1884 h 47"/>
                <a:gd name="T46" fmla="*/ 162 w 57"/>
                <a:gd name="T47" fmla="*/ 1821 h 47"/>
                <a:gd name="T48" fmla="*/ 147 w 57"/>
                <a:gd name="T49" fmla="*/ 1694 h 47"/>
                <a:gd name="T50" fmla="*/ 62 w 57"/>
                <a:gd name="T51" fmla="*/ 1122 h 47"/>
                <a:gd name="T52" fmla="*/ 62 w 57"/>
                <a:gd name="T53" fmla="*/ 1002 h 47"/>
                <a:gd name="T54" fmla="*/ 51 w 57"/>
                <a:gd name="T55" fmla="*/ 1002 h 47"/>
                <a:gd name="T56" fmla="*/ 38 w 57"/>
                <a:gd name="T57" fmla="*/ 484 h 47"/>
                <a:gd name="T58" fmla="*/ 0 w 57"/>
                <a:gd name="T59" fmla="*/ 484 h 47"/>
                <a:gd name="T60" fmla="*/ 0 w 57"/>
                <a:gd name="T61" fmla="*/ 0 h 47"/>
                <a:gd name="T62" fmla="*/ 38 w 57"/>
                <a:gd name="T63" fmla="*/ 0 h 47"/>
                <a:gd name="T64" fmla="*/ 62 w 57"/>
                <a:gd name="T65" fmla="*/ 258 h 47"/>
                <a:gd name="T66" fmla="*/ 76 w 57"/>
                <a:gd name="T67" fmla="*/ 0 h 47"/>
                <a:gd name="T68" fmla="*/ 114 w 57"/>
                <a:gd name="T69" fmla="*/ 0 h 47"/>
                <a:gd name="T70" fmla="*/ 147 w 57"/>
                <a:gd name="T71" fmla="*/ 0 h 47"/>
                <a:gd name="T72" fmla="*/ 208 w 57"/>
                <a:gd name="T73" fmla="*/ 258 h 47"/>
                <a:gd name="T74" fmla="*/ 230 w 57"/>
                <a:gd name="T75" fmla="*/ 0 h 47"/>
                <a:gd name="T76" fmla="*/ 230 w 57"/>
                <a:gd name="T77" fmla="*/ 2 h 47"/>
                <a:gd name="T78" fmla="*/ 242 w 57"/>
                <a:gd name="T79" fmla="*/ 2 h 47"/>
                <a:gd name="T80" fmla="*/ 275 w 57"/>
                <a:gd name="T81" fmla="*/ 2 h 47"/>
                <a:gd name="T82" fmla="*/ 275 w 57"/>
                <a:gd name="T83" fmla="*/ 2 h 47"/>
                <a:gd name="T84" fmla="*/ 304 w 57"/>
                <a:gd name="T85" fmla="*/ 258 h 47"/>
                <a:gd name="T86" fmla="*/ 323 w 57"/>
                <a:gd name="T87" fmla="*/ 392 h 47"/>
                <a:gd name="T88" fmla="*/ 345 w 57"/>
                <a:gd name="T89" fmla="*/ 392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7"/>
                <a:gd name="T136" fmla="*/ 0 h 47"/>
                <a:gd name="T137" fmla="*/ 57 w 57"/>
                <a:gd name="T138" fmla="*/ 47 h 4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7" h="47">
                  <a:moveTo>
                    <a:pt x="52" y="7"/>
                  </a:moveTo>
                  <a:lnTo>
                    <a:pt x="52" y="9"/>
                  </a:lnTo>
                  <a:lnTo>
                    <a:pt x="52" y="12"/>
                  </a:lnTo>
                  <a:lnTo>
                    <a:pt x="48" y="14"/>
                  </a:lnTo>
                  <a:lnTo>
                    <a:pt x="48" y="17"/>
                  </a:lnTo>
                  <a:lnTo>
                    <a:pt x="52" y="17"/>
                  </a:lnTo>
                  <a:lnTo>
                    <a:pt x="57" y="21"/>
                  </a:lnTo>
                  <a:lnTo>
                    <a:pt x="52" y="24"/>
                  </a:lnTo>
                  <a:lnTo>
                    <a:pt x="57" y="26"/>
                  </a:lnTo>
                  <a:lnTo>
                    <a:pt x="57" y="31"/>
                  </a:lnTo>
                  <a:lnTo>
                    <a:pt x="48" y="33"/>
                  </a:lnTo>
                  <a:lnTo>
                    <a:pt x="52" y="35"/>
                  </a:lnTo>
                  <a:lnTo>
                    <a:pt x="50" y="35"/>
                  </a:lnTo>
                  <a:lnTo>
                    <a:pt x="48" y="35"/>
                  </a:lnTo>
                  <a:lnTo>
                    <a:pt x="45" y="40"/>
                  </a:lnTo>
                  <a:lnTo>
                    <a:pt x="43" y="40"/>
                  </a:lnTo>
                  <a:lnTo>
                    <a:pt x="45" y="47"/>
                  </a:lnTo>
                  <a:lnTo>
                    <a:pt x="43" y="47"/>
                  </a:lnTo>
                  <a:lnTo>
                    <a:pt x="38" y="45"/>
                  </a:lnTo>
                  <a:lnTo>
                    <a:pt x="36" y="43"/>
                  </a:lnTo>
                  <a:lnTo>
                    <a:pt x="31" y="40"/>
                  </a:lnTo>
                  <a:lnTo>
                    <a:pt x="24" y="35"/>
                  </a:lnTo>
                  <a:lnTo>
                    <a:pt x="24" y="33"/>
                  </a:lnTo>
                  <a:lnTo>
                    <a:pt x="22" y="31"/>
                  </a:lnTo>
                  <a:lnTo>
                    <a:pt x="10" y="21"/>
                  </a:lnTo>
                  <a:lnTo>
                    <a:pt x="10" y="19"/>
                  </a:lnTo>
                  <a:lnTo>
                    <a:pt x="8" y="19"/>
                  </a:lnTo>
                  <a:lnTo>
                    <a:pt x="5" y="9"/>
                  </a:lnTo>
                  <a:lnTo>
                    <a:pt x="0" y="9"/>
                  </a:lnTo>
                  <a:lnTo>
                    <a:pt x="0" y="0"/>
                  </a:lnTo>
                  <a:lnTo>
                    <a:pt x="5" y="0"/>
                  </a:lnTo>
                  <a:lnTo>
                    <a:pt x="10" y="5"/>
                  </a:lnTo>
                  <a:lnTo>
                    <a:pt x="12" y="0"/>
                  </a:lnTo>
                  <a:lnTo>
                    <a:pt x="17" y="0"/>
                  </a:lnTo>
                  <a:lnTo>
                    <a:pt x="22" y="0"/>
                  </a:lnTo>
                  <a:lnTo>
                    <a:pt x="31" y="5"/>
                  </a:lnTo>
                  <a:lnTo>
                    <a:pt x="34" y="0"/>
                  </a:lnTo>
                  <a:lnTo>
                    <a:pt x="34" y="2"/>
                  </a:lnTo>
                  <a:lnTo>
                    <a:pt x="36" y="2"/>
                  </a:lnTo>
                  <a:lnTo>
                    <a:pt x="41" y="2"/>
                  </a:lnTo>
                  <a:lnTo>
                    <a:pt x="45" y="5"/>
                  </a:lnTo>
                  <a:lnTo>
                    <a:pt x="48" y="7"/>
                  </a:lnTo>
                  <a:lnTo>
                    <a:pt x="52" y="7"/>
                  </a:lnTo>
                  <a:close/>
                </a:path>
              </a:pathLst>
            </a:custGeom>
            <a:solidFill>
              <a:srgbClr val="0033CC"/>
            </a:solidFill>
            <a:ln w="3175">
              <a:solidFill>
                <a:srgbClr val="000000"/>
              </a:solidFill>
              <a:round/>
              <a:headEnd/>
              <a:tailEnd/>
            </a:ln>
          </p:spPr>
          <p:txBody>
            <a:bodyPr/>
            <a:lstStyle/>
            <a:p>
              <a:endParaRPr lang="en-US"/>
            </a:p>
          </p:txBody>
        </p:sp>
        <p:sp>
          <p:nvSpPr>
            <p:cNvPr id="42346" name="Freeform 5576"/>
            <p:cNvSpPr>
              <a:spLocks/>
            </p:cNvSpPr>
            <p:nvPr/>
          </p:nvSpPr>
          <p:spPr bwMode="auto">
            <a:xfrm>
              <a:off x="2731" y="1620"/>
              <a:ext cx="91" cy="79"/>
            </a:xfrm>
            <a:custGeom>
              <a:avLst/>
              <a:gdLst>
                <a:gd name="T0" fmla="*/ 843 w 80"/>
                <a:gd name="T1" fmla="*/ 1586 h 64"/>
                <a:gd name="T2" fmla="*/ 865 w 80"/>
                <a:gd name="T3" fmla="*/ 1702 h 64"/>
                <a:gd name="T4" fmla="*/ 865 w 80"/>
                <a:gd name="T5" fmla="*/ 1397 h 64"/>
                <a:gd name="T6" fmla="*/ 925 w 80"/>
                <a:gd name="T7" fmla="*/ 1331 h 64"/>
                <a:gd name="T8" fmla="*/ 925 w 80"/>
                <a:gd name="T9" fmla="*/ 1331 h 64"/>
                <a:gd name="T10" fmla="*/ 865 w 80"/>
                <a:gd name="T11" fmla="*/ 1197 h 64"/>
                <a:gd name="T12" fmla="*/ 843 w 80"/>
                <a:gd name="T13" fmla="*/ 1197 h 64"/>
                <a:gd name="T14" fmla="*/ 865 w 80"/>
                <a:gd name="T15" fmla="*/ 1197 h 64"/>
                <a:gd name="T16" fmla="*/ 843 w 80"/>
                <a:gd name="T17" fmla="*/ 1004 h 64"/>
                <a:gd name="T18" fmla="*/ 818 w 80"/>
                <a:gd name="T19" fmla="*/ 659 h 64"/>
                <a:gd name="T20" fmla="*/ 580 w 80"/>
                <a:gd name="T21" fmla="*/ 659 h 64"/>
                <a:gd name="T22" fmla="*/ 442 w 80"/>
                <a:gd name="T23" fmla="*/ 0 h 64"/>
                <a:gd name="T24" fmla="*/ 442 w 80"/>
                <a:gd name="T25" fmla="*/ 170 h 64"/>
                <a:gd name="T26" fmla="*/ 414 w 80"/>
                <a:gd name="T27" fmla="*/ 170 h 64"/>
                <a:gd name="T28" fmla="*/ 351 w 80"/>
                <a:gd name="T29" fmla="*/ 259 h 64"/>
                <a:gd name="T30" fmla="*/ 320 w 80"/>
                <a:gd name="T31" fmla="*/ 259 h 64"/>
                <a:gd name="T32" fmla="*/ 304 w 80"/>
                <a:gd name="T33" fmla="*/ 259 h 64"/>
                <a:gd name="T34" fmla="*/ 304 w 80"/>
                <a:gd name="T35" fmla="*/ 534 h 64"/>
                <a:gd name="T36" fmla="*/ 304 w 80"/>
                <a:gd name="T37" fmla="*/ 659 h 64"/>
                <a:gd name="T38" fmla="*/ 320 w 80"/>
                <a:gd name="T39" fmla="*/ 743 h 64"/>
                <a:gd name="T40" fmla="*/ 304 w 80"/>
                <a:gd name="T41" fmla="*/ 743 h 64"/>
                <a:gd name="T42" fmla="*/ 239 w 80"/>
                <a:gd name="T43" fmla="*/ 917 h 64"/>
                <a:gd name="T44" fmla="*/ 239 w 80"/>
                <a:gd name="T45" fmla="*/ 917 h 64"/>
                <a:gd name="T46" fmla="*/ 239 w 80"/>
                <a:gd name="T47" fmla="*/ 1197 h 64"/>
                <a:gd name="T48" fmla="*/ 191 w 80"/>
                <a:gd name="T49" fmla="*/ 1197 h 64"/>
                <a:gd name="T50" fmla="*/ 160 w 80"/>
                <a:gd name="T51" fmla="*/ 1004 h 64"/>
                <a:gd name="T52" fmla="*/ 160 w 80"/>
                <a:gd name="T53" fmla="*/ 1004 h 64"/>
                <a:gd name="T54" fmla="*/ 141 w 80"/>
                <a:gd name="T55" fmla="*/ 917 h 64"/>
                <a:gd name="T56" fmla="*/ 114 w 80"/>
                <a:gd name="T57" fmla="*/ 1197 h 64"/>
                <a:gd name="T58" fmla="*/ 2 w 80"/>
                <a:gd name="T59" fmla="*/ 1197 h 64"/>
                <a:gd name="T60" fmla="*/ 0 w 80"/>
                <a:gd name="T61" fmla="*/ 1004 h 64"/>
                <a:gd name="T62" fmla="*/ 2 w 80"/>
                <a:gd name="T63" fmla="*/ 1331 h 64"/>
                <a:gd name="T64" fmla="*/ 60 w 80"/>
                <a:gd name="T65" fmla="*/ 1586 h 64"/>
                <a:gd name="T66" fmla="*/ 114 w 80"/>
                <a:gd name="T67" fmla="*/ 1331 h 64"/>
                <a:gd name="T68" fmla="*/ 217 w 80"/>
                <a:gd name="T69" fmla="*/ 2329 h 64"/>
                <a:gd name="T70" fmla="*/ 272 w 80"/>
                <a:gd name="T71" fmla="*/ 2614 h 64"/>
                <a:gd name="T72" fmla="*/ 442 w 80"/>
                <a:gd name="T73" fmla="*/ 3016 h 64"/>
                <a:gd name="T74" fmla="*/ 611 w 80"/>
                <a:gd name="T75" fmla="*/ 3509 h 64"/>
                <a:gd name="T76" fmla="*/ 660 w 80"/>
                <a:gd name="T77" fmla="*/ 3509 h 64"/>
                <a:gd name="T78" fmla="*/ 668 w 80"/>
                <a:gd name="T79" fmla="*/ 3509 h 64"/>
                <a:gd name="T80" fmla="*/ 668 w 80"/>
                <a:gd name="T81" fmla="*/ 3509 h 64"/>
                <a:gd name="T82" fmla="*/ 587 w 80"/>
                <a:gd name="T83" fmla="*/ 3227 h 64"/>
                <a:gd name="T84" fmla="*/ 587 w 80"/>
                <a:gd name="T85" fmla="*/ 3090 h 64"/>
                <a:gd name="T86" fmla="*/ 580 w 80"/>
                <a:gd name="T87" fmla="*/ 3016 h 64"/>
                <a:gd name="T88" fmla="*/ 442 w 80"/>
                <a:gd name="T89" fmla="*/ 2477 h 64"/>
                <a:gd name="T90" fmla="*/ 442 w 80"/>
                <a:gd name="T91" fmla="*/ 2329 h 64"/>
                <a:gd name="T92" fmla="*/ 414 w 80"/>
                <a:gd name="T93" fmla="*/ 2329 h 64"/>
                <a:gd name="T94" fmla="*/ 389 w 80"/>
                <a:gd name="T95" fmla="*/ 1824 h 64"/>
                <a:gd name="T96" fmla="*/ 320 w 80"/>
                <a:gd name="T97" fmla="*/ 1824 h 64"/>
                <a:gd name="T98" fmla="*/ 320 w 80"/>
                <a:gd name="T99" fmla="*/ 1331 h 64"/>
                <a:gd name="T100" fmla="*/ 389 w 80"/>
                <a:gd name="T101" fmla="*/ 1331 h 64"/>
                <a:gd name="T102" fmla="*/ 442 w 80"/>
                <a:gd name="T103" fmla="*/ 1586 h 64"/>
                <a:gd name="T104" fmla="*/ 454 w 80"/>
                <a:gd name="T105" fmla="*/ 1331 h 64"/>
                <a:gd name="T106" fmla="*/ 515 w 80"/>
                <a:gd name="T107" fmla="*/ 1331 h 64"/>
                <a:gd name="T108" fmla="*/ 580 w 80"/>
                <a:gd name="T109" fmla="*/ 1331 h 64"/>
                <a:gd name="T110" fmla="*/ 668 w 80"/>
                <a:gd name="T111" fmla="*/ 1586 h 64"/>
                <a:gd name="T112" fmla="*/ 719 w 80"/>
                <a:gd name="T113" fmla="*/ 1331 h 64"/>
                <a:gd name="T114" fmla="*/ 719 w 80"/>
                <a:gd name="T115" fmla="*/ 1397 h 64"/>
                <a:gd name="T116" fmla="*/ 741 w 80"/>
                <a:gd name="T117" fmla="*/ 1397 h 64"/>
                <a:gd name="T118" fmla="*/ 791 w 80"/>
                <a:gd name="T119" fmla="*/ 1397 h 64"/>
                <a:gd name="T120" fmla="*/ 791 w 80"/>
                <a:gd name="T121" fmla="*/ 1397 h 64"/>
                <a:gd name="T122" fmla="*/ 843 w 80"/>
                <a:gd name="T123" fmla="*/ 1586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0"/>
                <a:gd name="T187" fmla="*/ 0 h 64"/>
                <a:gd name="T188" fmla="*/ 80 w 80"/>
                <a:gd name="T189" fmla="*/ 64 h 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0" h="64">
                  <a:moveTo>
                    <a:pt x="73" y="29"/>
                  </a:moveTo>
                  <a:lnTo>
                    <a:pt x="76" y="31"/>
                  </a:lnTo>
                  <a:lnTo>
                    <a:pt x="76" y="26"/>
                  </a:lnTo>
                  <a:lnTo>
                    <a:pt x="80" y="24"/>
                  </a:lnTo>
                  <a:lnTo>
                    <a:pt x="76" y="22"/>
                  </a:lnTo>
                  <a:lnTo>
                    <a:pt x="73" y="22"/>
                  </a:lnTo>
                  <a:lnTo>
                    <a:pt x="76" y="22"/>
                  </a:lnTo>
                  <a:lnTo>
                    <a:pt x="73" y="19"/>
                  </a:lnTo>
                  <a:lnTo>
                    <a:pt x="71" y="12"/>
                  </a:lnTo>
                  <a:lnTo>
                    <a:pt x="50" y="12"/>
                  </a:lnTo>
                  <a:lnTo>
                    <a:pt x="38" y="0"/>
                  </a:lnTo>
                  <a:lnTo>
                    <a:pt x="38" y="3"/>
                  </a:lnTo>
                  <a:lnTo>
                    <a:pt x="36" y="3"/>
                  </a:lnTo>
                  <a:lnTo>
                    <a:pt x="31" y="5"/>
                  </a:lnTo>
                  <a:lnTo>
                    <a:pt x="28" y="5"/>
                  </a:lnTo>
                  <a:lnTo>
                    <a:pt x="26" y="5"/>
                  </a:lnTo>
                  <a:lnTo>
                    <a:pt x="26" y="10"/>
                  </a:lnTo>
                  <a:lnTo>
                    <a:pt x="26" y="12"/>
                  </a:lnTo>
                  <a:lnTo>
                    <a:pt x="28" y="14"/>
                  </a:lnTo>
                  <a:lnTo>
                    <a:pt x="26" y="14"/>
                  </a:lnTo>
                  <a:lnTo>
                    <a:pt x="21" y="17"/>
                  </a:lnTo>
                  <a:lnTo>
                    <a:pt x="21" y="22"/>
                  </a:lnTo>
                  <a:lnTo>
                    <a:pt x="17" y="22"/>
                  </a:lnTo>
                  <a:lnTo>
                    <a:pt x="14" y="19"/>
                  </a:lnTo>
                  <a:lnTo>
                    <a:pt x="12" y="17"/>
                  </a:lnTo>
                  <a:lnTo>
                    <a:pt x="10" y="22"/>
                  </a:lnTo>
                  <a:lnTo>
                    <a:pt x="2" y="22"/>
                  </a:lnTo>
                  <a:lnTo>
                    <a:pt x="0" y="19"/>
                  </a:lnTo>
                  <a:lnTo>
                    <a:pt x="2" y="24"/>
                  </a:lnTo>
                  <a:lnTo>
                    <a:pt x="5" y="29"/>
                  </a:lnTo>
                  <a:lnTo>
                    <a:pt x="10" y="24"/>
                  </a:lnTo>
                  <a:lnTo>
                    <a:pt x="19" y="43"/>
                  </a:lnTo>
                  <a:lnTo>
                    <a:pt x="24" y="48"/>
                  </a:lnTo>
                  <a:lnTo>
                    <a:pt x="38" y="55"/>
                  </a:lnTo>
                  <a:lnTo>
                    <a:pt x="54" y="64"/>
                  </a:lnTo>
                  <a:lnTo>
                    <a:pt x="57" y="64"/>
                  </a:lnTo>
                  <a:lnTo>
                    <a:pt x="59" y="64"/>
                  </a:lnTo>
                  <a:lnTo>
                    <a:pt x="52" y="59"/>
                  </a:lnTo>
                  <a:lnTo>
                    <a:pt x="52" y="57"/>
                  </a:lnTo>
                  <a:lnTo>
                    <a:pt x="50" y="55"/>
                  </a:lnTo>
                  <a:lnTo>
                    <a:pt x="38" y="45"/>
                  </a:lnTo>
                  <a:lnTo>
                    <a:pt x="38" y="43"/>
                  </a:lnTo>
                  <a:lnTo>
                    <a:pt x="36" y="43"/>
                  </a:lnTo>
                  <a:lnTo>
                    <a:pt x="33" y="33"/>
                  </a:lnTo>
                  <a:lnTo>
                    <a:pt x="28" y="33"/>
                  </a:lnTo>
                  <a:lnTo>
                    <a:pt x="28" y="24"/>
                  </a:lnTo>
                  <a:lnTo>
                    <a:pt x="33" y="24"/>
                  </a:lnTo>
                  <a:lnTo>
                    <a:pt x="38" y="29"/>
                  </a:lnTo>
                  <a:lnTo>
                    <a:pt x="40" y="24"/>
                  </a:lnTo>
                  <a:lnTo>
                    <a:pt x="45" y="24"/>
                  </a:lnTo>
                  <a:lnTo>
                    <a:pt x="50" y="24"/>
                  </a:lnTo>
                  <a:lnTo>
                    <a:pt x="59" y="29"/>
                  </a:lnTo>
                  <a:lnTo>
                    <a:pt x="62" y="24"/>
                  </a:lnTo>
                  <a:lnTo>
                    <a:pt x="62" y="26"/>
                  </a:lnTo>
                  <a:lnTo>
                    <a:pt x="64" y="26"/>
                  </a:lnTo>
                  <a:lnTo>
                    <a:pt x="69" y="26"/>
                  </a:lnTo>
                  <a:lnTo>
                    <a:pt x="73" y="29"/>
                  </a:lnTo>
                  <a:close/>
                </a:path>
              </a:pathLst>
            </a:custGeom>
            <a:solidFill>
              <a:srgbClr val="0033CC"/>
            </a:solidFill>
            <a:ln w="3175">
              <a:solidFill>
                <a:srgbClr val="000000"/>
              </a:solidFill>
              <a:round/>
              <a:headEnd/>
              <a:tailEnd/>
            </a:ln>
          </p:spPr>
          <p:txBody>
            <a:bodyPr/>
            <a:lstStyle/>
            <a:p>
              <a:endParaRPr lang="en-US"/>
            </a:p>
          </p:txBody>
        </p:sp>
        <p:sp>
          <p:nvSpPr>
            <p:cNvPr id="42347" name="Freeform 5577"/>
            <p:cNvSpPr>
              <a:spLocks/>
            </p:cNvSpPr>
            <p:nvPr/>
          </p:nvSpPr>
          <p:spPr bwMode="auto">
            <a:xfrm>
              <a:off x="2788" y="1699"/>
              <a:ext cx="22" cy="13"/>
            </a:xfrm>
            <a:custGeom>
              <a:avLst/>
              <a:gdLst>
                <a:gd name="T0" fmla="*/ 44 w 21"/>
                <a:gd name="T1" fmla="*/ 1486 h 10"/>
                <a:gd name="T2" fmla="*/ 48 w 21"/>
                <a:gd name="T3" fmla="*/ 1066 h 10"/>
                <a:gd name="T4" fmla="*/ 38 w 21"/>
                <a:gd name="T5" fmla="*/ 820 h 10"/>
                <a:gd name="T6" fmla="*/ 34 w 21"/>
                <a:gd name="T7" fmla="*/ 485 h 10"/>
                <a:gd name="T8" fmla="*/ 9 w 21"/>
                <a:gd name="T9" fmla="*/ 0 h 10"/>
                <a:gd name="T10" fmla="*/ 7 w 21"/>
                <a:gd name="T11" fmla="*/ 0 h 10"/>
                <a:gd name="T12" fmla="*/ 0 w 21"/>
                <a:gd name="T13" fmla="*/ 0 h 10"/>
                <a:gd name="T14" fmla="*/ 44 w 21"/>
                <a:gd name="T15" fmla="*/ 1486 h 10"/>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0"/>
                <a:gd name="T26" fmla="*/ 21 w 21"/>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0">
                  <a:moveTo>
                    <a:pt x="19" y="10"/>
                  </a:moveTo>
                  <a:lnTo>
                    <a:pt x="21" y="7"/>
                  </a:lnTo>
                  <a:lnTo>
                    <a:pt x="16" y="5"/>
                  </a:lnTo>
                  <a:lnTo>
                    <a:pt x="14" y="3"/>
                  </a:lnTo>
                  <a:lnTo>
                    <a:pt x="9" y="0"/>
                  </a:lnTo>
                  <a:lnTo>
                    <a:pt x="7" y="0"/>
                  </a:lnTo>
                  <a:lnTo>
                    <a:pt x="0" y="0"/>
                  </a:lnTo>
                  <a:lnTo>
                    <a:pt x="19" y="10"/>
                  </a:lnTo>
                  <a:close/>
                </a:path>
              </a:pathLst>
            </a:custGeom>
            <a:solidFill>
              <a:srgbClr val="0033CC"/>
            </a:solidFill>
            <a:ln w="3175">
              <a:solidFill>
                <a:srgbClr val="000000"/>
              </a:solidFill>
              <a:round/>
              <a:headEnd/>
              <a:tailEnd/>
            </a:ln>
          </p:spPr>
          <p:txBody>
            <a:bodyPr/>
            <a:lstStyle/>
            <a:p>
              <a:endParaRPr lang="en-US"/>
            </a:p>
          </p:txBody>
        </p:sp>
        <p:sp>
          <p:nvSpPr>
            <p:cNvPr id="42348" name="Freeform 5578"/>
            <p:cNvSpPr>
              <a:spLocks/>
            </p:cNvSpPr>
            <p:nvPr/>
          </p:nvSpPr>
          <p:spPr bwMode="auto">
            <a:xfrm>
              <a:off x="2441" y="1523"/>
              <a:ext cx="198" cy="189"/>
            </a:xfrm>
            <a:custGeom>
              <a:avLst/>
              <a:gdLst>
                <a:gd name="T0" fmla="*/ 1475 w 177"/>
                <a:gd name="T1" fmla="*/ 7622 h 152"/>
                <a:gd name="T2" fmla="*/ 1475 w 177"/>
                <a:gd name="T3" fmla="*/ 8026 h 152"/>
                <a:gd name="T4" fmla="*/ 1455 w 177"/>
                <a:gd name="T5" fmla="*/ 8026 h 152"/>
                <a:gd name="T6" fmla="*/ 1427 w 177"/>
                <a:gd name="T7" fmla="*/ 8026 h 152"/>
                <a:gd name="T8" fmla="*/ 1427 w 177"/>
                <a:gd name="T9" fmla="*/ 8171 h 152"/>
                <a:gd name="T10" fmla="*/ 1326 w 177"/>
                <a:gd name="T11" fmla="*/ 8759 h 152"/>
                <a:gd name="T12" fmla="*/ 1163 w 177"/>
                <a:gd name="T13" fmla="*/ 8491 h 152"/>
                <a:gd name="T14" fmla="*/ 1133 w 177"/>
                <a:gd name="T15" fmla="*/ 8310 h 152"/>
                <a:gd name="T16" fmla="*/ 1122 w 177"/>
                <a:gd name="T17" fmla="*/ 8491 h 152"/>
                <a:gd name="T18" fmla="*/ 1011 w 177"/>
                <a:gd name="T19" fmla="*/ 8491 h 152"/>
                <a:gd name="T20" fmla="*/ 930 w 177"/>
                <a:gd name="T21" fmla="*/ 8759 h 152"/>
                <a:gd name="T22" fmla="*/ 930 w 177"/>
                <a:gd name="T23" fmla="*/ 9535 h 152"/>
                <a:gd name="T24" fmla="*/ 771 w 177"/>
                <a:gd name="T25" fmla="*/ 9362 h 152"/>
                <a:gd name="T26" fmla="*/ 771 w 177"/>
                <a:gd name="T27" fmla="*/ 9362 h 152"/>
                <a:gd name="T28" fmla="*/ 729 w 177"/>
                <a:gd name="T29" fmla="*/ 9362 h 152"/>
                <a:gd name="T30" fmla="*/ 417 w 177"/>
                <a:gd name="T31" fmla="*/ 8759 h 152"/>
                <a:gd name="T32" fmla="*/ 333 w 177"/>
                <a:gd name="T33" fmla="*/ 8491 h 152"/>
                <a:gd name="T34" fmla="*/ 397 w 177"/>
                <a:gd name="T35" fmla="*/ 7907 h 152"/>
                <a:gd name="T36" fmla="*/ 417 w 177"/>
                <a:gd name="T37" fmla="*/ 6999 h 152"/>
                <a:gd name="T38" fmla="*/ 417 w 177"/>
                <a:gd name="T39" fmla="*/ 6226 h 152"/>
                <a:gd name="T40" fmla="*/ 492 w 177"/>
                <a:gd name="T41" fmla="*/ 6683 h 152"/>
                <a:gd name="T42" fmla="*/ 417 w 177"/>
                <a:gd name="T43" fmla="*/ 5781 h 152"/>
                <a:gd name="T44" fmla="*/ 441 w 177"/>
                <a:gd name="T45" fmla="*/ 5515 h 152"/>
                <a:gd name="T46" fmla="*/ 373 w 177"/>
                <a:gd name="T47" fmla="*/ 5191 h 152"/>
                <a:gd name="T48" fmla="*/ 320 w 177"/>
                <a:gd name="T49" fmla="*/ 4435 h 152"/>
                <a:gd name="T50" fmla="*/ 333 w 177"/>
                <a:gd name="T51" fmla="*/ 4141 h 152"/>
                <a:gd name="T52" fmla="*/ 281 w 177"/>
                <a:gd name="T53" fmla="*/ 3996 h 152"/>
                <a:gd name="T54" fmla="*/ 205 w 177"/>
                <a:gd name="T55" fmla="*/ 3887 h 152"/>
                <a:gd name="T56" fmla="*/ 97 w 177"/>
                <a:gd name="T57" fmla="*/ 3567 h 152"/>
                <a:gd name="T58" fmla="*/ 2 w 177"/>
                <a:gd name="T59" fmla="*/ 3475 h 152"/>
                <a:gd name="T60" fmla="*/ 45 w 177"/>
                <a:gd name="T61" fmla="*/ 3126 h 152"/>
                <a:gd name="T62" fmla="*/ 56 w 177"/>
                <a:gd name="T63" fmla="*/ 3041 h 152"/>
                <a:gd name="T64" fmla="*/ 0 w 177"/>
                <a:gd name="T65" fmla="*/ 3041 h 152"/>
                <a:gd name="T66" fmla="*/ 134 w 177"/>
                <a:gd name="T67" fmla="*/ 2514 h 152"/>
                <a:gd name="T68" fmla="*/ 235 w 177"/>
                <a:gd name="T69" fmla="*/ 2678 h 152"/>
                <a:gd name="T70" fmla="*/ 373 w 177"/>
                <a:gd name="T71" fmla="*/ 2678 h 152"/>
                <a:gd name="T72" fmla="*/ 333 w 177"/>
                <a:gd name="T73" fmla="*/ 1626 h 152"/>
                <a:gd name="T74" fmla="*/ 373 w 177"/>
                <a:gd name="T75" fmla="*/ 1492 h 152"/>
                <a:gd name="T76" fmla="*/ 417 w 177"/>
                <a:gd name="T77" fmla="*/ 1967 h 152"/>
                <a:gd name="T78" fmla="*/ 616 w 177"/>
                <a:gd name="T79" fmla="*/ 1835 h 152"/>
                <a:gd name="T80" fmla="*/ 576 w 177"/>
                <a:gd name="T81" fmla="*/ 1835 h 152"/>
                <a:gd name="T82" fmla="*/ 720 w 177"/>
                <a:gd name="T83" fmla="*/ 1052 h 152"/>
                <a:gd name="T84" fmla="*/ 729 w 177"/>
                <a:gd name="T85" fmla="*/ 285 h 152"/>
                <a:gd name="T86" fmla="*/ 831 w 177"/>
                <a:gd name="T87" fmla="*/ 0 h 152"/>
                <a:gd name="T88" fmla="*/ 901 w 177"/>
                <a:gd name="T89" fmla="*/ 440 h 152"/>
                <a:gd name="T90" fmla="*/ 1037 w 177"/>
                <a:gd name="T91" fmla="*/ 1200 h 152"/>
                <a:gd name="T92" fmla="*/ 1122 w 177"/>
                <a:gd name="T93" fmla="*/ 1052 h 152"/>
                <a:gd name="T94" fmla="*/ 1122 w 177"/>
                <a:gd name="T95" fmla="*/ 1200 h 152"/>
                <a:gd name="T96" fmla="*/ 1225 w 177"/>
                <a:gd name="T97" fmla="*/ 1835 h 152"/>
                <a:gd name="T98" fmla="*/ 1298 w 177"/>
                <a:gd name="T99" fmla="*/ 1835 h 152"/>
                <a:gd name="T100" fmla="*/ 1319 w 177"/>
                <a:gd name="T101" fmla="*/ 1967 h 152"/>
                <a:gd name="T102" fmla="*/ 1483 w 177"/>
                <a:gd name="T103" fmla="*/ 2282 h 152"/>
                <a:gd name="T104" fmla="*/ 1427 w 177"/>
                <a:gd name="T105" fmla="*/ 3887 h 152"/>
                <a:gd name="T106" fmla="*/ 1415 w 177"/>
                <a:gd name="T107" fmla="*/ 3996 h 152"/>
                <a:gd name="T108" fmla="*/ 1369 w 177"/>
                <a:gd name="T109" fmla="*/ 4141 h 152"/>
                <a:gd name="T110" fmla="*/ 1267 w 177"/>
                <a:gd name="T111" fmla="*/ 5191 h 152"/>
                <a:gd name="T112" fmla="*/ 1326 w 177"/>
                <a:gd name="T113" fmla="*/ 5114 h 152"/>
                <a:gd name="T114" fmla="*/ 1402 w 177"/>
                <a:gd name="T115" fmla="*/ 5649 h 152"/>
                <a:gd name="T116" fmla="*/ 1402 w 177"/>
                <a:gd name="T117" fmla="*/ 6130 h 152"/>
                <a:gd name="T118" fmla="*/ 1369 w 177"/>
                <a:gd name="T119" fmla="*/ 6493 h 152"/>
                <a:gd name="T120" fmla="*/ 1369 w 177"/>
                <a:gd name="T121" fmla="*/ 6857 h 152"/>
                <a:gd name="T122" fmla="*/ 1369 w 177"/>
                <a:gd name="T123" fmla="*/ 7268 h 152"/>
                <a:gd name="T124" fmla="*/ 1475 w 177"/>
                <a:gd name="T125" fmla="*/ 7622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7"/>
                <a:gd name="T190" fmla="*/ 0 h 152"/>
                <a:gd name="T191" fmla="*/ 177 w 177"/>
                <a:gd name="T192" fmla="*/ 152 h 15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7" h="152">
                  <a:moveTo>
                    <a:pt x="175" y="121"/>
                  </a:moveTo>
                  <a:lnTo>
                    <a:pt x="175" y="128"/>
                  </a:lnTo>
                  <a:lnTo>
                    <a:pt x="173" y="128"/>
                  </a:lnTo>
                  <a:lnTo>
                    <a:pt x="170" y="128"/>
                  </a:lnTo>
                  <a:lnTo>
                    <a:pt x="170" y="130"/>
                  </a:lnTo>
                  <a:lnTo>
                    <a:pt x="158" y="140"/>
                  </a:lnTo>
                  <a:lnTo>
                    <a:pt x="139" y="135"/>
                  </a:lnTo>
                  <a:lnTo>
                    <a:pt x="135" y="133"/>
                  </a:lnTo>
                  <a:lnTo>
                    <a:pt x="132" y="135"/>
                  </a:lnTo>
                  <a:lnTo>
                    <a:pt x="120" y="135"/>
                  </a:lnTo>
                  <a:lnTo>
                    <a:pt x="111" y="140"/>
                  </a:lnTo>
                  <a:lnTo>
                    <a:pt x="111" y="152"/>
                  </a:lnTo>
                  <a:lnTo>
                    <a:pt x="92" y="149"/>
                  </a:lnTo>
                  <a:lnTo>
                    <a:pt x="87" y="149"/>
                  </a:lnTo>
                  <a:lnTo>
                    <a:pt x="50" y="140"/>
                  </a:lnTo>
                  <a:lnTo>
                    <a:pt x="40" y="135"/>
                  </a:lnTo>
                  <a:lnTo>
                    <a:pt x="47" y="126"/>
                  </a:lnTo>
                  <a:lnTo>
                    <a:pt x="50" y="111"/>
                  </a:lnTo>
                  <a:lnTo>
                    <a:pt x="50" y="100"/>
                  </a:lnTo>
                  <a:lnTo>
                    <a:pt x="57" y="107"/>
                  </a:lnTo>
                  <a:lnTo>
                    <a:pt x="50" y="92"/>
                  </a:lnTo>
                  <a:lnTo>
                    <a:pt x="52" y="88"/>
                  </a:lnTo>
                  <a:lnTo>
                    <a:pt x="45" y="83"/>
                  </a:lnTo>
                  <a:lnTo>
                    <a:pt x="38" y="71"/>
                  </a:lnTo>
                  <a:lnTo>
                    <a:pt x="40" y="66"/>
                  </a:lnTo>
                  <a:lnTo>
                    <a:pt x="33" y="64"/>
                  </a:lnTo>
                  <a:lnTo>
                    <a:pt x="24" y="62"/>
                  </a:lnTo>
                  <a:lnTo>
                    <a:pt x="12" y="57"/>
                  </a:lnTo>
                  <a:lnTo>
                    <a:pt x="2" y="55"/>
                  </a:lnTo>
                  <a:lnTo>
                    <a:pt x="5" y="50"/>
                  </a:lnTo>
                  <a:lnTo>
                    <a:pt x="7" y="48"/>
                  </a:lnTo>
                  <a:lnTo>
                    <a:pt x="0" y="48"/>
                  </a:lnTo>
                  <a:lnTo>
                    <a:pt x="16" y="40"/>
                  </a:lnTo>
                  <a:lnTo>
                    <a:pt x="28" y="43"/>
                  </a:lnTo>
                  <a:lnTo>
                    <a:pt x="45" y="43"/>
                  </a:lnTo>
                  <a:lnTo>
                    <a:pt x="40" y="26"/>
                  </a:lnTo>
                  <a:lnTo>
                    <a:pt x="45" y="24"/>
                  </a:lnTo>
                  <a:lnTo>
                    <a:pt x="50" y="31"/>
                  </a:lnTo>
                  <a:lnTo>
                    <a:pt x="73" y="29"/>
                  </a:lnTo>
                  <a:lnTo>
                    <a:pt x="68" y="29"/>
                  </a:lnTo>
                  <a:lnTo>
                    <a:pt x="85" y="17"/>
                  </a:lnTo>
                  <a:lnTo>
                    <a:pt x="87" y="5"/>
                  </a:lnTo>
                  <a:lnTo>
                    <a:pt x="99" y="0"/>
                  </a:lnTo>
                  <a:lnTo>
                    <a:pt x="106" y="7"/>
                  </a:lnTo>
                  <a:lnTo>
                    <a:pt x="123" y="19"/>
                  </a:lnTo>
                  <a:lnTo>
                    <a:pt x="132" y="17"/>
                  </a:lnTo>
                  <a:lnTo>
                    <a:pt x="132" y="19"/>
                  </a:lnTo>
                  <a:lnTo>
                    <a:pt x="147" y="29"/>
                  </a:lnTo>
                  <a:lnTo>
                    <a:pt x="154" y="29"/>
                  </a:lnTo>
                  <a:lnTo>
                    <a:pt x="156" y="31"/>
                  </a:lnTo>
                  <a:lnTo>
                    <a:pt x="177" y="36"/>
                  </a:lnTo>
                  <a:lnTo>
                    <a:pt x="170" y="62"/>
                  </a:lnTo>
                  <a:lnTo>
                    <a:pt x="168" y="64"/>
                  </a:lnTo>
                  <a:lnTo>
                    <a:pt x="163" y="66"/>
                  </a:lnTo>
                  <a:lnTo>
                    <a:pt x="151" y="83"/>
                  </a:lnTo>
                  <a:lnTo>
                    <a:pt x="158" y="81"/>
                  </a:lnTo>
                  <a:lnTo>
                    <a:pt x="165" y="90"/>
                  </a:lnTo>
                  <a:lnTo>
                    <a:pt x="165" y="97"/>
                  </a:lnTo>
                  <a:lnTo>
                    <a:pt x="163" y="104"/>
                  </a:lnTo>
                  <a:lnTo>
                    <a:pt x="163" y="109"/>
                  </a:lnTo>
                  <a:lnTo>
                    <a:pt x="163" y="116"/>
                  </a:lnTo>
                  <a:lnTo>
                    <a:pt x="175" y="121"/>
                  </a:lnTo>
                  <a:close/>
                </a:path>
              </a:pathLst>
            </a:custGeom>
            <a:solidFill>
              <a:srgbClr val="0033CC"/>
            </a:solidFill>
            <a:ln w="3175">
              <a:solidFill>
                <a:srgbClr val="000000"/>
              </a:solidFill>
              <a:round/>
              <a:headEnd/>
              <a:tailEnd/>
            </a:ln>
          </p:spPr>
          <p:txBody>
            <a:bodyPr/>
            <a:lstStyle/>
            <a:p>
              <a:endParaRPr lang="en-US"/>
            </a:p>
          </p:txBody>
        </p:sp>
        <p:sp>
          <p:nvSpPr>
            <p:cNvPr id="42349" name="Freeform 5579"/>
            <p:cNvSpPr>
              <a:spLocks/>
            </p:cNvSpPr>
            <p:nvPr/>
          </p:nvSpPr>
          <p:spPr bwMode="auto">
            <a:xfrm>
              <a:off x="2655" y="1703"/>
              <a:ext cx="13" cy="28"/>
            </a:xfrm>
            <a:custGeom>
              <a:avLst/>
              <a:gdLst>
                <a:gd name="T0" fmla="*/ 39 w 12"/>
                <a:gd name="T1" fmla="*/ 956 h 23"/>
                <a:gd name="T2" fmla="*/ 3 w 12"/>
                <a:gd name="T3" fmla="*/ 887 h 23"/>
                <a:gd name="T4" fmla="*/ 0 w 12"/>
                <a:gd name="T5" fmla="*/ 357 h 23"/>
                <a:gd name="T6" fmla="*/ 39 w 12"/>
                <a:gd name="T7" fmla="*/ 0 h 23"/>
                <a:gd name="T8" fmla="*/ 54 w 12"/>
                <a:gd name="T9" fmla="*/ 357 h 23"/>
                <a:gd name="T10" fmla="*/ 39 w 12"/>
                <a:gd name="T11" fmla="*/ 956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8" y="23"/>
                  </a:moveTo>
                  <a:lnTo>
                    <a:pt x="3" y="21"/>
                  </a:lnTo>
                  <a:lnTo>
                    <a:pt x="0" y="9"/>
                  </a:lnTo>
                  <a:lnTo>
                    <a:pt x="8" y="0"/>
                  </a:lnTo>
                  <a:lnTo>
                    <a:pt x="12" y="9"/>
                  </a:lnTo>
                  <a:lnTo>
                    <a:pt x="8" y="23"/>
                  </a:lnTo>
                  <a:close/>
                </a:path>
              </a:pathLst>
            </a:custGeom>
            <a:solidFill>
              <a:srgbClr val="0033CC"/>
            </a:solidFill>
            <a:ln w="3175">
              <a:solidFill>
                <a:srgbClr val="000000"/>
              </a:solidFill>
              <a:round/>
              <a:headEnd/>
              <a:tailEnd/>
            </a:ln>
          </p:spPr>
          <p:txBody>
            <a:bodyPr/>
            <a:lstStyle/>
            <a:p>
              <a:endParaRPr lang="en-US"/>
            </a:p>
          </p:txBody>
        </p:sp>
        <p:sp>
          <p:nvSpPr>
            <p:cNvPr id="42350" name="Freeform 5580"/>
            <p:cNvSpPr>
              <a:spLocks/>
            </p:cNvSpPr>
            <p:nvPr/>
          </p:nvSpPr>
          <p:spPr bwMode="auto">
            <a:xfrm>
              <a:off x="2768" y="1583"/>
              <a:ext cx="102" cy="52"/>
            </a:xfrm>
            <a:custGeom>
              <a:avLst/>
              <a:gdLst>
                <a:gd name="T0" fmla="*/ 283 w 92"/>
                <a:gd name="T1" fmla="*/ 2416 h 42"/>
                <a:gd name="T2" fmla="*/ 135 w 92"/>
                <a:gd name="T3" fmla="*/ 2416 h 42"/>
                <a:gd name="T4" fmla="*/ 50 w 92"/>
                <a:gd name="T5" fmla="*/ 1746 h 42"/>
                <a:gd name="T6" fmla="*/ 2 w 92"/>
                <a:gd name="T7" fmla="*/ 1633 h 42"/>
                <a:gd name="T8" fmla="*/ 0 w 92"/>
                <a:gd name="T9" fmla="*/ 1530 h 42"/>
                <a:gd name="T10" fmla="*/ 2 w 92"/>
                <a:gd name="T11" fmla="*/ 1319 h 42"/>
                <a:gd name="T12" fmla="*/ 50 w 92"/>
                <a:gd name="T13" fmla="*/ 806 h 42"/>
                <a:gd name="T14" fmla="*/ 61 w 92"/>
                <a:gd name="T15" fmla="*/ 651 h 42"/>
                <a:gd name="T16" fmla="*/ 102 w 92"/>
                <a:gd name="T17" fmla="*/ 425 h 42"/>
                <a:gd name="T18" fmla="*/ 135 w 92"/>
                <a:gd name="T19" fmla="*/ 425 h 42"/>
                <a:gd name="T20" fmla="*/ 251 w 92"/>
                <a:gd name="T21" fmla="*/ 425 h 42"/>
                <a:gd name="T22" fmla="*/ 400 w 92"/>
                <a:gd name="T23" fmla="*/ 0 h 42"/>
                <a:gd name="T24" fmla="*/ 572 w 92"/>
                <a:gd name="T25" fmla="*/ 0 h 42"/>
                <a:gd name="T26" fmla="*/ 655 w 92"/>
                <a:gd name="T27" fmla="*/ 425 h 42"/>
                <a:gd name="T28" fmla="*/ 572 w 92"/>
                <a:gd name="T29" fmla="*/ 1236 h 42"/>
                <a:gd name="T30" fmla="*/ 481 w 92"/>
                <a:gd name="T31" fmla="*/ 2022 h 42"/>
                <a:gd name="T32" fmla="*/ 419 w 92"/>
                <a:gd name="T33" fmla="*/ 2345 h 42"/>
                <a:gd name="T34" fmla="*/ 283 w 92"/>
                <a:gd name="T35" fmla="*/ 2416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2"/>
                <a:gd name="T55" fmla="*/ 0 h 42"/>
                <a:gd name="T56" fmla="*/ 92 w 92"/>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2" h="42">
                  <a:moveTo>
                    <a:pt x="40" y="42"/>
                  </a:moveTo>
                  <a:lnTo>
                    <a:pt x="19" y="42"/>
                  </a:lnTo>
                  <a:lnTo>
                    <a:pt x="7" y="30"/>
                  </a:lnTo>
                  <a:lnTo>
                    <a:pt x="2" y="28"/>
                  </a:lnTo>
                  <a:lnTo>
                    <a:pt x="0" y="26"/>
                  </a:lnTo>
                  <a:lnTo>
                    <a:pt x="2" y="23"/>
                  </a:lnTo>
                  <a:lnTo>
                    <a:pt x="7" y="14"/>
                  </a:lnTo>
                  <a:lnTo>
                    <a:pt x="9" y="11"/>
                  </a:lnTo>
                  <a:lnTo>
                    <a:pt x="14" y="7"/>
                  </a:lnTo>
                  <a:lnTo>
                    <a:pt x="19" y="7"/>
                  </a:lnTo>
                  <a:lnTo>
                    <a:pt x="35" y="7"/>
                  </a:lnTo>
                  <a:lnTo>
                    <a:pt x="57" y="0"/>
                  </a:lnTo>
                  <a:lnTo>
                    <a:pt x="80" y="0"/>
                  </a:lnTo>
                  <a:lnTo>
                    <a:pt x="92" y="7"/>
                  </a:lnTo>
                  <a:lnTo>
                    <a:pt x="80" y="21"/>
                  </a:lnTo>
                  <a:lnTo>
                    <a:pt x="68" y="35"/>
                  </a:lnTo>
                  <a:lnTo>
                    <a:pt x="59" y="40"/>
                  </a:lnTo>
                  <a:lnTo>
                    <a:pt x="40" y="42"/>
                  </a:lnTo>
                  <a:close/>
                </a:path>
              </a:pathLst>
            </a:custGeom>
            <a:solidFill>
              <a:srgbClr val="0033CC"/>
            </a:solidFill>
            <a:ln w="3175">
              <a:solidFill>
                <a:srgbClr val="000000"/>
              </a:solidFill>
              <a:round/>
              <a:headEnd/>
              <a:tailEnd/>
            </a:ln>
          </p:spPr>
          <p:txBody>
            <a:bodyPr/>
            <a:lstStyle/>
            <a:p>
              <a:endParaRPr lang="en-US"/>
            </a:p>
          </p:txBody>
        </p:sp>
        <p:sp>
          <p:nvSpPr>
            <p:cNvPr id="42351" name="Freeform 5581"/>
            <p:cNvSpPr>
              <a:spLocks/>
            </p:cNvSpPr>
            <p:nvPr/>
          </p:nvSpPr>
          <p:spPr bwMode="auto">
            <a:xfrm>
              <a:off x="2884" y="1011"/>
              <a:ext cx="2095" cy="718"/>
            </a:xfrm>
            <a:custGeom>
              <a:avLst/>
              <a:gdLst>
                <a:gd name="T0" fmla="*/ 13440 w 1874"/>
                <a:gd name="T1" fmla="*/ 7450 h 579"/>
                <a:gd name="T2" fmla="*/ 12181 w 1874"/>
                <a:gd name="T3" fmla="*/ 5950 h 579"/>
                <a:gd name="T4" fmla="*/ 10991 w 1874"/>
                <a:gd name="T5" fmla="*/ 4847 h 579"/>
                <a:gd name="T6" fmla="*/ 10108 w 1874"/>
                <a:gd name="T7" fmla="*/ 4224 h 579"/>
                <a:gd name="T8" fmla="*/ 9800 w 1874"/>
                <a:gd name="T9" fmla="*/ 4847 h 579"/>
                <a:gd name="T10" fmla="*/ 8877 w 1874"/>
                <a:gd name="T11" fmla="*/ 4451 h 579"/>
                <a:gd name="T12" fmla="*/ 7362 w 1874"/>
                <a:gd name="T13" fmla="*/ 3070 h 579"/>
                <a:gd name="T14" fmla="*/ 7216 w 1874"/>
                <a:gd name="T15" fmla="*/ 1786 h 579"/>
                <a:gd name="T16" fmla="*/ 6426 w 1874"/>
                <a:gd name="T17" fmla="*/ 944 h 579"/>
                <a:gd name="T18" fmla="*/ 5817 w 1874"/>
                <a:gd name="T19" fmla="*/ 1161 h 579"/>
                <a:gd name="T20" fmla="*/ 4940 w 1874"/>
                <a:gd name="T21" fmla="*/ 2393 h 579"/>
                <a:gd name="T22" fmla="*/ 4681 w 1874"/>
                <a:gd name="T23" fmla="*/ 4395 h 579"/>
                <a:gd name="T24" fmla="*/ 4940 w 1874"/>
                <a:gd name="T25" fmla="*/ 4847 h 579"/>
                <a:gd name="T26" fmla="*/ 4235 w 1874"/>
                <a:gd name="T27" fmla="*/ 5190 h 579"/>
                <a:gd name="T28" fmla="*/ 4554 w 1874"/>
                <a:gd name="T29" fmla="*/ 7163 h 579"/>
                <a:gd name="T30" fmla="*/ 4491 w 1874"/>
                <a:gd name="T31" fmla="*/ 8411 h 579"/>
                <a:gd name="T32" fmla="*/ 4235 w 1874"/>
                <a:gd name="T33" fmla="*/ 9149 h 579"/>
                <a:gd name="T34" fmla="*/ 3540 w 1874"/>
                <a:gd name="T35" fmla="*/ 3909 h 579"/>
                <a:gd name="T36" fmla="*/ 3851 w 1874"/>
                <a:gd name="T37" fmla="*/ 7450 h 579"/>
                <a:gd name="T38" fmla="*/ 2976 w 1874"/>
                <a:gd name="T39" fmla="*/ 7981 h 579"/>
                <a:gd name="T40" fmla="*/ 2446 w 1874"/>
                <a:gd name="T41" fmla="*/ 7378 h 579"/>
                <a:gd name="T42" fmla="*/ 1620 w 1874"/>
                <a:gd name="T43" fmla="*/ 8699 h 579"/>
                <a:gd name="T44" fmla="*/ 1501 w 1874"/>
                <a:gd name="T45" fmla="*/ 9680 h 579"/>
                <a:gd name="T46" fmla="*/ 1078 w 1874"/>
                <a:gd name="T47" fmla="*/ 11964 h 579"/>
                <a:gd name="T48" fmla="*/ 458 w 1874"/>
                <a:gd name="T49" fmla="*/ 9149 h 579"/>
                <a:gd name="T50" fmla="*/ 396 w 1874"/>
                <a:gd name="T51" fmla="*/ 7378 h 579"/>
                <a:gd name="T52" fmla="*/ 97 w 1874"/>
                <a:gd name="T53" fmla="*/ 6845 h 579"/>
                <a:gd name="T54" fmla="*/ 316 w 1874"/>
                <a:gd name="T55" fmla="*/ 11964 h 579"/>
                <a:gd name="T56" fmla="*/ 236 w 1874"/>
                <a:gd name="T57" fmla="*/ 15359 h 579"/>
                <a:gd name="T58" fmla="*/ 470 w 1874"/>
                <a:gd name="T59" fmla="*/ 19984 h 579"/>
                <a:gd name="T60" fmla="*/ 1261 w 1874"/>
                <a:gd name="T61" fmla="*/ 24603 h 579"/>
                <a:gd name="T62" fmla="*/ 1707 w 1874"/>
                <a:gd name="T63" fmla="*/ 29119 h 579"/>
                <a:gd name="T64" fmla="*/ 1734 w 1874"/>
                <a:gd name="T65" fmla="*/ 31489 h 579"/>
                <a:gd name="T66" fmla="*/ 3097 w 1874"/>
                <a:gd name="T67" fmla="*/ 34543 h 579"/>
                <a:gd name="T68" fmla="*/ 3014 w 1874"/>
                <a:gd name="T69" fmla="*/ 29705 h 579"/>
                <a:gd name="T70" fmla="*/ 2916 w 1874"/>
                <a:gd name="T71" fmla="*/ 24201 h 579"/>
                <a:gd name="T72" fmla="*/ 3994 w 1874"/>
                <a:gd name="T73" fmla="*/ 23482 h 579"/>
                <a:gd name="T74" fmla="*/ 4844 w 1874"/>
                <a:gd name="T75" fmla="*/ 20399 h 579"/>
                <a:gd name="T76" fmla="*/ 5733 w 1874"/>
                <a:gd name="T77" fmla="*/ 21848 h 579"/>
                <a:gd name="T78" fmla="*/ 6923 w 1874"/>
                <a:gd name="T79" fmla="*/ 26051 h 579"/>
                <a:gd name="T80" fmla="*/ 7989 w 1874"/>
                <a:gd name="T81" fmla="*/ 25641 h 579"/>
                <a:gd name="T82" fmla="*/ 8978 w 1874"/>
                <a:gd name="T83" fmla="*/ 25641 h 579"/>
                <a:gd name="T84" fmla="*/ 10441 w 1874"/>
                <a:gd name="T85" fmla="*/ 25904 h 579"/>
                <a:gd name="T86" fmla="*/ 10852 w 1874"/>
                <a:gd name="T87" fmla="*/ 22387 h 579"/>
                <a:gd name="T88" fmla="*/ 12248 w 1874"/>
                <a:gd name="T89" fmla="*/ 27006 h 579"/>
                <a:gd name="T90" fmla="*/ 12763 w 1874"/>
                <a:gd name="T91" fmla="*/ 32265 h 579"/>
                <a:gd name="T92" fmla="*/ 13000 w 1874"/>
                <a:gd name="T93" fmla="*/ 33270 h 579"/>
                <a:gd name="T94" fmla="*/ 13304 w 1874"/>
                <a:gd name="T95" fmla="*/ 26785 h 579"/>
                <a:gd name="T96" fmla="*/ 12533 w 1874"/>
                <a:gd name="T97" fmla="*/ 21425 h 579"/>
                <a:gd name="T98" fmla="*/ 12181 w 1874"/>
                <a:gd name="T99" fmla="*/ 19266 h 579"/>
                <a:gd name="T100" fmla="*/ 12676 w 1874"/>
                <a:gd name="T101" fmla="*/ 16374 h 579"/>
                <a:gd name="T102" fmla="*/ 13449 w 1874"/>
                <a:gd name="T103" fmla="*/ 16617 h 579"/>
                <a:gd name="T104" fmla="*/ 13825 w 1874"/>
                <a:gd name="T105" fmla="*/ 14824 h 579"/>
                <a:gd name="T106" fmla="*/ 14085 w 1874"/>
                <a:gd name="T107" fmla="*/ 13537 h 579"/>
                <a:gd name="T108" fmla="*/ 14085 w 1874"/>
                <a:gd name="T109" fmla="*/ 18873 h 579"/>
                <a:gd name="T110" fmla="*/ 14950 w 1874"/>
                <a:gd name="T111" fmla="*/ 22566 h 579"/>
                <a:gd name="T112" fmla="*/ 14950 w 1874"/>
                <a:gd name="T113" fmla="*/ 19674 h 579"/>
                <a:gd name="T114" fmla="*/ 14533 w 1874"/>
                <a:gd name="T115" fmla="*/ 15865 h 579"/>
                <a:gd name="T116" fmla="*/ 15127 w 1874"/>
                <a:gd name="T117" fmla="*/ 14824 h 579"/>
                <a:gd name="T118" fmla="*/ 15493 w 1874"/>
                <a:gd name="T119" fmla="*/ 12934 h 579"/>
                <a:gd name="T120" fmla="*/ 14796 w 1874"/>
                <a:gd name="T121" fmla="*/ 9149 h 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74"/>
                <a:gd name="T184" fmla="*/ 0 h 579"/>
                <a:gd name="T185" fmla="*/ 1874 w 1874"/>
                <a:gd name="T186" fmla="*/ 579 h 57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74" h="579">
                  <a:moveTo>
                    <a:pt x="1734" y="123"/>
                  </a:moveTo>
                  <a:lnTo>
                    <a:pt x="1699" y="115"/>
                  </a:lnTo>
                  <a:lnTo>
                    <a:pt x="1663" y="111"/>
                  </a:lnTo>
                  <a:lnTo>
                    <a:pt x="1630" y="108"/>
                  </a:lnTo>
                  <a:lnTo>
                    <a:pt x="1602" y="106"/>
                  </a:lnTo>
                  <a:lnTo>
                    <a:pt x="1611" y="113"/>
                  </a:lnTo>
                  <a:lnTo>
                    <a:pt x="1630" y="123"/>
                  </a:lnTo>
                  <a:lnTo>
                    <a:pt x="1628" y="125"/>
                  </a:lnTo>
                  <a:lnTo>
                    <a:pt x="1616" y="125"/>
                  </a:lnTo>
                  <a:lnTo>
                    <a:pt x="1599" y="120"/>
                  </a:lnTo>
                  <a:lnTo>
                    <a:pt x="1595" y="118"/>
                  </a:lnTo>
                  <a:lnTo>
                    <a:pt x="1576" y="111"/>
                  </a:lnTo>
                  <a:lnTo>
                    <a:pt x="1564" y="113"/>
                  </a:lnTo>
                  <a:lnTo>
                    <a:pt x="1517" y="113"/>
                  </a:lnTo>
                  <a:lnTo>
                    <a:pt x="1517" y="120"/>
                  </a:lnTo>
                  <a:lnTo>
                    <a:pt x="1500" y="113"/>
                  </a:lnTo>
                  <a:lnTo>
                    <a:pt x="1481" y="108"/>
                  </a:lnTo>
                  <a:lnTo>
                    <a:pt x="1465" y="99"/>
                  </a:lnTo>
                  <a:lnTo>
                    <a:pt x="1436" y="92"/>
                  </a:lnTo>
                  <a:lnTo>
                    <a:pt x="1408" y="94"/>
                  </a:lnTo>
                  <a:lnTo>
                    <a:pt x="1379" y="94"/>
                  </a:lnTo>
                  <a:lnTo>
                    <a:pt x="1372" y="94"/>
                  </a:lnTo>
                  <a:lnTo>
                    <a:pt x="1351" y="87"/>
                  </a:lnTo>
                  <a:lnTo>
                    <a:pt x="1344" y="89"/>
                  </a:lnTo>
                  <a:lnTo>
                    <a:pt x="1344" y="87"/>
                  </a:lnTo>
                  <a:lnTo>
                    <a:pt x="1337" y="85"/>
                  </a:lnTo>
                  <a:lnTo>
                    <a:pt x="1323" y="82"/>
                  </a:lnTo>
                  <a:lnTo>
                    <a:pt x="1330" y="80"/>
                  </a:lnTo>
                  <a:lnTo>
                    <a:pt x="1304" y="75"/>
                  </a:lnTo>
                  <a:lnTo>
                    <a:pt x="1287" y="78"/>
                  </a:lnTo>
                  <a:lnTo>
                    <a:pt x="1285" y="78"/>
                  </a:lnTo>
                  <a:lnTo>
                    <a:pt x="1287" y="75"/>
                  </a:lnTo>
                  <a:lnTo>
                    <a:pt x="1285" y="73"/>
                  </a:lnTo>
                  <a:lnTo>
                    <a:pt x="1245" y="71"/>
                  </a:lnTo>
                  <a:lnTo>
                    <a:pt x="1207" y="66"/>
                  </a:lnTo>
                  <a:lnTo>
                    <a:pt x="1216" y="71"/>
                  </a:lnTo>
                  <a:lnTo>
                    <a:pt x="1202" y="75"/>
                  </a:lnTo>
                  <a:lnTo>
                    <a:pt x="1207" y="75"/>
                  </a:lnTo>
                  <a:lnTo>
                    <a:pt x="1211" y="75"/>
                  </a:lnTo>
                  <a:lnTo>
                    <a:pt x="1216" y="80"/>
                  </a:lnTo>
                  <a:lnTo>
                    <a:pt x="1223" y="87"/>
                  </a:lnTo>
                  <a:lnTo>
                    <a:pt x="1204" y="85"/>
                  </a:lnTo>
                  <a:lnTo>
                    <a:pt x="1207" y="87"/>
                  </a:lnTo>
                  <a:lnTo>
                    <a:pt x="1209" y="92"/>
                  </a:lnTo>
                  <a:lnTo>
                    <a:pt x="1178" y="82"/>
                  </a:lnTo>
                  <a:lnTo>
                    <a:pt x="1166" y="87"/>
                  </a:lnTo>
                  <a:lnTo>
                    <a:pt x="1140" y="82"/>
                  </a:lnTo>
                  <a:lnTo>
                    <a:pt x="1136" y="80"/>
                  </a:lnTo>
                  <a:lnTo>
                    <a:pt x="1143" y="89"/>
                  </a:lnTo>
                  <a:lnTo>
                    <a:pt x="1138" y="97"/>
                  </a:lnTo>
                  <a:lnTo>
                    <a:pt x="1122" y="92"/>
                  </a:lnTo>
                  <a:lnTo>
                    <a:pt x="1098" y="82"/>
                  </a:lnTo>
                  <a:lnTo>
                    <a:pt x="1074" y="73"/>
                  </a:lnTo>
                  <a:lnTo>
                    <a:pt x="1067" y="75"/>
                  </a:lnTo>
                  <a:lnTo>
                    <a:pt x="1086" y="87"/>
                  </a:lnTo>
                  <a:lnTo>
                    <a:pt x="1060" y="73"/>
                  </a:lnTo>
                  <a:lnTo>
                    <a:pt x="1017" y="68"/>
                  </a:lnTo>
                  <a:lnTo>
                    <a:pt x="977" y="63"/>
                  </a:lnTo>
                  <a:lnTo>
                    <a:pt x="954" y="59"/>
                  </a:lnTo>
                  <a:lnTo>
                    <a:pt x="956" y="56"/>
                  </a:lnTo>
                  <a:lnTo>
                    <a:pt x="937" y="54"/>
                  </a:lnTo>
                  <a:lnTo>
                    <a:pt x="899" y="56"/>
                  </a:lnTo>
                  <a:lnTo>
                    <a:pt x="885" y="52"/>
                  </a:lnTo>
                  <a:lnTo>
                    <a:pt x="871" y="52"/>
                  </a:lnTo>
                  <a:lnTo>
                    <a:pt x="871" y="49"/>
                  </a:lnTo>
                  <a:lnTo>
                    <a:pt x="849" y="52"/>
                  </a:lnTo>
                  <a:lnTo>
                    <a:pt x="868" y="54"/>
                  </a:lnTo>
                  <a:lnTo>
                    <a:pt x="847" y="61"/>
                  </a:lnTo>
                  <a:lnTo>
                    <a:pt x="826" y="63"/>
                  </a:lnTo>
                  <a:lnTo>
                    <a:pt x="826" y="59"/>
                  </a:lnTo>
                  <a:lnTo>
                    <a:pt x="847" y="45"/>
                  </a:lnTo>
                  <a:lnTo>
                    <a:pt x="868" y="30"/>
                  </a:lnTo>
                  <a:lnTo>
                    <a:pt x="859" y="28"/>
                  </a:lnTo>
                  <a:lnTo>
                    <a:pt x="849" y="23"/>
                  </a:lnTo>
                  <a:lnTo>
                    <a:pt x="866" y="28"/>
                  </a:lnTo>
                  <a:lnTo>
                    <a:pt x="852" y="19"/>
                  </a:lnTo>
                  <a:lnTo>
                    <a:pt x="849" y="21"/>
                  </a:lnTo>
                  <a:lnTo>
                    <a:pt x="842" y="19"/>
                  </a:lnTo>
                  <a:lnTo>
                    <a:pt x="823" y="14"/>
                  </a:lnTo>
                  <a:lnTo>
                    <a:pt x="788" y="14"/>
                  </a:lnTo>
                  <a:lnTo>
                    <a:pt x="774" y="16"/>
                  </a:lnTo>
                  <a:lnTo>
                    <a:pt x="774" y="9"/>
                  </a:lnTo>
                  <a:lnTo>
                    <a:pt x="757" y="7"/>
                  </a:lnTo>
                  <a:lnTo>
                    <a:pt x="741" y="7"/>
                  </a:lnTo>
                  <a:lnTo>
                    <a:pt x="752" y="4"/>
                  </a:lnTo>
                  <a:lnTo>
                    <a:pt x="724" y="0"/>
                  </a:lnTo>
                  <a:lnTo>
                    <a:pt x="708" y="9"/>
                  </a:lnTo>
                  <a:lnTo>
                    <a:pt x="715" y="16"/>
                  </a:lnTo>
                  <a:lnTo>
                    <a:pt x="724" y="16"/>
                  </a:lnTo>
                  <a:lnTo>
                    <a:pt x="700" y="19"/>
                  </a:lnTo>
                  <a:lnTo>
                    <a:pt x="708" y="19"/>
                  </a:lnTo>
                  <a:lnTo>
                    <a:pt x="691" y="21"/>
                  </a:lnTo>
                  <a:lnTo>
                    <a:pt x="672" y="23"/>
                  </a:lnTo>
                  <a:lnTo>
                    <a:pt x="641" y="23"/>
                  </a:lnTo>
                  <a:lnTo>
                    <a:pt x="656" y="23"/>
                  </a:lnTo>
                  <a:lnTo>
                    <a:pt x="629" y="28"/>
                  </a:lnTo>
                  <a:lnTo>
                    <a:pt x="603" y="33"/>
                  </a:lnTo>
                  <a:lnTo>
                    <a:pt x="594" y="35"/>
                  </a:lnTo>
                  <a:lnTo>
                    <a:pt x="594" y="40"/>
                  </a:lnTo>
                  <a:lnTo>
                    <a:pt x="587" y="40"/>
                  </a:lnTo>
                  <a:lnTo>
                    <a:pt x="601" y="45"/>
                  </a:lnTo>
                  <a:lnTo>
                    <a:pt x="589" y="47"/>
                  </a:lnTo>
                  <a:lnTo>
                    <a:pt x="606" y="49"/>
                  </a:lnTo>
                  <a:lnTo>
                    <a:pt x="606" y="52"/>
                  </a:lnTo>
                  <a:lnTo>
                    <a:pt x="575" y="54"/>
                  </a:lnTo>
                  <a:lnTo>
                    <a:pt x="542" y="56"/>
                  </a:lnTo>
                  <a:lnTo>
                    <a:pt x="549" y="63"/>
                  </a:lnTo>
                  <a:lnTo>
                    <a:pt x="563" y="73"/>
                  </a:lnTo>
                  <a:lnTo>
                    <a:pt x="577" y="78"/>
                  </a:lnTo>
                  <a:lnTo>
                    <a:pt x="599" y="85"/>
                  </a:lnTo>
                  <a:lnTo>
                    <a:pt x="608" y="99"/>
                  </a:lnTo>
                  <a:lnTo>
                    <a:pt x="613" y="101"/>
                  </a:lnTo>
                  <a:lnTo>
                    <a:pt x="606" y="101"/>
                  </a:lnTo>
                  <a:lnTo>
                    <a:pt x="596" y="94"/>
                  </a:lnTo>
                  <a:lnTo>
                    <a:pt x="594" y="99"/>
                  </a:lnTo>
                  <a:lnTo>
                    <a:pt x="587" y="89"/>
                  </a:lnTo>
                  <a:lnTo>
                    <a:pt x="594" y="82"/>
                  </a:lnTo>
                  <a:lnTo>
                    <a:pt x="568" y="80"/>
                  </a:lnTo>
                  <a:lnTo>
                    <a:pt x="542" y="73"/>
                  </a:lnTo>
                  <a:lnTo>
                    <a:pt x="523" y="75"/>
                  </a:lnTo>
                  <a:lnTo>
                    <a:pt x="535" y="80"/>
                  </a:lnTo>
                  <a:lnTo>
                    <a:pt x="511" y="80"/>
                  </a:lnTo>
                  <a:lnTo>
                    <a:pt x="516" y="85"/>
                  </a:lnTo>
                  <a:lnTo>
                    <a:pt x="542" y="89"/>
                  </a:lnTo>
                  <a:lnTo>
                    <a:pt x="549" y="94"/>
                  </a:lnTo>
                  <a:lnTo>
                    <a:pt x="509" y="87"/>
                  </a:lnTo>
                  <a:lnTo>
                    <a:pt x="495" y="68"/>
                  </a:lnTo>
                  <a:lnTo>
                    <a:pt x="488" y="66"/>
                  </a:lnTo>
                  <a:lnTo>
                    <a:pt x="495" y="78"/>
                  </a:lnTo>
                  <a:lnTo>
                    <a:pt x="485" y="82"/>
                  </a:lnTo>
                  <a:lnTo>
                    <a:pt x="490" y="89"/>
                  </a:lnTo>
                  <a:lnTo>
                    <a:pt x="506" y="99"/>
                  </a:lnTo>
                  <a:lnTo>
                    <a:pt x="504" y="111"/>
                  </a:lnTo>
                  <a:lnTo>
                    <a:pt x="516" y="123"/>
                  </a:lnTo>
                  <a:lnTo>
                    <a:pt x="547" y="120"/>
                  </a:lnTo>
                  <a:lnTo>
                    <a:pt x="563" y="125"/>
                  </a:lnTo>
                  <a:lnTo>
                    <a:pt x="568" y="134"/>
                  </a:lnTo>
                  <a:lnTo>
                    <a:pt x="573" y="141"/>
                  </a:lnTo>
                  <a:lnTo>
                    <a:pt x="589" y="146"/>
                  </a:lnTo>
                  <a:lnTo>
                    <a:pt x="566" y="141"/>
                  </a:lnTo>
                  <a:lnTo>
                    <a:pt x="556" y="127"/>
                  </a:lnTo>
                  <a:lnTo>
                    <a:pt x="547" y="123"/>
                  </a:lnTo>
                  <a:lnTo>
                    <a:pt x="528" y="127"/>
                  </a:lnTo>
                  <a:lnTo>
                    <a:pt x="540" y="141"/>
                  </a:lnTo>
                  <a:lnTo>
                    <a:pt x="528" y="158"/>
                  </a:lnTo>
                  <a:lnTo>
                    <a:pt x="523" y="160"/>
                  </a:lnTo>
                  <a:lnTo>
                    <a:pt x="516" y="165"/>
                  </a:lnTo>
                  <a:lnTo>
                    <a:pt x="483" y="160"/>
                  </a:lnTo>
                  <a:lnTo>
                    <a:pt x="480" y="158"/>
                  </a:lnTo>
                  <a:lnTo>
                    <a:pt x="502" y="158"/>
                  </a:lnTo>
                  <a:lnTo>
                    <a:pt x="497" y="158"/>
                  </a:lnTo>
                  <a:lnTo>
                    <a:pt x="511" y="158"/>
                  </a:lnTo>
                  <a:lnTo>
                    <a:pt x="509" y="153"/>
                  </a:lnTo>
                  <a:lnTo>
                    <a:pt x="518" y="139"/>
                  </a:lnTo>
                  <a:lnTo>
                    <a:pt x="518" y="132"/>
                  </a:lnTo>
                  <a:lnTo>
                    <a:pt x="499" y="120"/>
                  </a:lnTo>
                  <a:lnTo>
                    <a:pt x="490" y="106"/>
                  </a:lnTo>
                  <a:lnTo>
                    <a:pt x="480" y="89"/>
                  </a:lnTo>
                  <a:lnTo>
                    <a:pt x="469" y="85"/>
                  </a:lnTo>
                  <a:lnTo>
                    <a:pt x="469" y="71"/>
                  </a:lnTo>
                  <a:lnTo>
                    <a:pt x="450" y="66"/>
                  </a:lnTo>
                  <a:lnTo>
                    <a:pt x="426" y="66"/>
                  </a:lnTo>
                  <a:lnTo>
                    <a:pt x="424" y="87"/>
                  </a:lnTo>
                  <a:lnTo>
                    <a:pt x="414" y="94"/>
                  </a:lnTo>
                  <a:lnTo>
                    <a:pt x="417" y="97"/>
                  </a:lnTo>
                  <a:lnTo>
                    <a:pt x="424" y="97"/>
                  </a:lnTo>
                  <a:lnTo>
                    <a:pt x="428" y="106"/>
                  </a:lnTo>
                  <a:lnTo>
                    <a:pt x="433" y="113"/>
                  </a:lnTo>
                  <a:lnTo>
                    <a:pt x="447" y="118"/>
                  </a:lnTo>
                  <a:lnTo>
                    <a:pt x="457" y="125"/>
                  </a:lnTo>
                  <a:lnTo>
                    <a:pt x="464" y="125"/>
                  </a:lnTo>
                  <a:lnTo>
                    <a:pt x="457" y="134"/>
                  </a:lnTo>
                  <a:lnTo>
                    <a:pt x="440" y="125"/>
                  </a:lnTo>
                  <a:lnTo>
                    <a:pt x="412" y="118"/>
                  </a:lnTo>
                  <a:lnTo>
                    <a:pt x="386" y="113"/>
                  </a:lnTo>
                  <a:lnTo>
                    <a:pt x="360" y="111"/>
                  </a:lnTo>
                  <a:lnTo>
                    <a:pt x="353" y="113"/>
                  </a:lnTo>
                  <a:lnTo>
                    <a:pt x="367" y="125"/>
                  </a:lnTo>
                  <a:lnTo>
                    <a:pt x="357" y="130"/>
                  </a:lnTo>
                  <a:lnTo>
                    <a:pt x="357" y="134"/>
                  </a:lnTo>
                  <a:lnTo>
                    <a:pt x="350" y="132"/>
                  </a:lnTo>
                  <a:lnTo>
                    <a:pt x="348" y="125"/>
                  </a:lnTo>
                  <a:lnTo>
                    <a:pt x="331" y="127"/>
                  </a:lnTo>
                  <a:lnTo>
                    <a:pt x="317" y="130"/>
                  </a:lnTo>
                  <a:lnTo>
                    <a:pt x="303" y="134"/>
                  </a:lnTo>
                  <a:lnTo>
                    <a:pt x="286" y="134"/>
                  </a:lnTo>
                  <a:lnTo>
                    <a:pt x="291" y="130"/>
                  </a:lnTo>
                  <a:lnTo>
                    <a:pt x="286" y="125"/>
                  </a:lnTo>
                  <a:lnTo>
                    <a:pt x="294" y="123"/>
                  </a:lnTo>
                  <a:lnTo>
                    <a:pt x="275" y="130"/>
                  </a:lnTo>
                  <a:lnTo>
                    <a:pt x="272" y="130"/>
                  </a:lnTo>
                  <a:lnTo>
                    <a:pt x="249" y="137"/>
                  </a:lnTo>
                  <a:lnTo>
                    <a:pt x="234" y="141"/>
                  </a:lnTo>
                  <a:lnTo>
                    <a:pt x="237" y="141"/>
                  </a:lnTo>
                  <a:lnTo>
                    <a:pt x="227" y="146"/>
                  </a:lnTo>
                  <a:lnTo>
                    <a:pt x="225" y="153"/>
                  </a:lnTo>
                  <a:lnTo>
                    <a:pt x="208" y="156"/>
                  </a:lnTo>
                  <a:lnTo>
                    <a:pt x="194" y="146"/>
                  </a:lnTo>
                  <a:lnTo>
                    <a:pt x="211" y="139"/>
                  </a:lnTo>
                  <a:lnTo>
                    <a:pt x="192" y="130"/>
                  </a:lnTo>
                  <a:lnTo>
                    <a:pt x="168" y="127"/>
                  </a:lnTo>
                  <a:lnTo>
                    <a:pt x="180" y="134"/>
                  </a:lnTo>
                  <a:lnTo>
                    <a:pt x="187" y="151"/>
                  </a:lnTo>
                  <a:lnTo>
                    <a:pt x="192" y="160"/>
                  </a:lnTo>
                  <a:lnTo>
                    <a:pt x="192" y="170"/>
                  </a:lnTo>
                  <a:lnTo>
                    <a:pt x="185" y="170"/>
                  </a:lnTo>
                  <a:lnTo>
                    <a:pt x="180" y="163"/>
                  </a:lnTo>
                  <a:lnTo>
                    <a:pt x="168" y="160"/>
                  </a:lnTo>
                  <a:lnTo>
                    <a:pt x="156" y="170"/>
                  </a:lnTo>
                  <a:lnTo>
                    <a:pt x="145" y="177"/>
                  </a:lnTo>
                  <a:lnTo>
                    <a:pt x="156" y="191"/>
                  </a:lnTo>
                  <a:lnTo>
                    <a:pt x="128" y="189"/>
                  </a:lnTo>
                  <a:lnTo>
                    <a:pt x="109" y="182"/>
                  </a:lnTo>
                  <a:lnTo>
                    <a:pt x="109" y="189"/>
                  </a:lnTo>
                  <a:lnTo>
                    <a:pt x="123" y="193"/>
                  </a:lnTo>
                  <a:lnTo>
                    <a:pt x="130" y="201"/>
                  </a:lnTo>
                  <a:lnTo>
                    <a:pt x="114" y="201"/>
                  </a:lnTo>
                  <a:lnTo>
                    <a:pt x="90" y="189"/>
                  </a:lnTo>
                  <a:lnTo>
                    <a:pt x="81" y="177"/>
                  </a:lnTo>
                  <a:lnTo>
                    <a:pt x="81" y="172"/>
                  </a:lnTo>
                  <a:lnTo>
                    <a:pt x="83" y="172"/>
                  </a:lnTo>
                  <a:lnTo>
                    <a:pt x="66" y="165"/>
                  </a:lnTo>
                  <a:lnTo>
                    <a:pt x="59" y="160"/>
                  </a:lnTo>
                  <a:lnTo>
                    <a:pt x="45" y="151"/>
                  </a:lnTo>
                  <a:lnTo>
                    <a:pt x="55" y="153"/>
                  </a:lnTo>
                  <a:lnTo>
                    <a:pt x="85" y="160"/>
                  </a:lnTo>
                  <a:lnTo>
                    <a:pt x="119" y="167"/>
                  </a:lnTo>
                  <a:lnTo>
                    <a:pt x="149" y="160"/>
                  </a:lnTo>
                  <a:lnTo>
                    <a:pt x="152" y="149"/>
                  </a:lnTo>
                  <a:lnTo>
                    <a:pt x="140" y="141"/>
                  </a:lnTo>
                  <a:lnTo>
                    <a:pt x="107" y="130"/>
                  </a:lnTo>
                  <a:lnTo>
                    <a:pt x="74" y="120"/>
                  </a:lnTo>
                  <a:lnTo>
                    <a:pt x="52" y="120"/>
                  </a:lnTo>
                  <a:lnTo>
                    <a:pt x="48" y="123"/>
                  </a:lnTo>
                  <a:lnTo>
                    <a:pt x="52" y="115"/>
                  </a:lnTo>
                  <a:lnTo>
                    <a:pt x="45" y="118"/>
                  </a:lnTo>
                  <a:lnTo>
                    <a:pt x="33" y="113"/>
                  </a:lnTo>
                  <a:lnTo>
                    <a:pt x="45" y="111"/>
                  </a:lnTo>
                  <a:lnTo>
                    <a:pt x="31" y="108"/>
                  </a:lnTo>
                  <a:lnTo>
                    <a:pt x="26" y="111"/>
                  </a:lnTo>
                  <a:lnTo>
                    <a:pt x="19" y="111"/>
                  </a:lnTo>
                  <a:lnTo>
                    <a:pt x="19" y="113"/>
                  </a:lnTo>
                  <a:lnTo>
                    <a:pt x="12" y="115"/>
                  </a:lnTo>
                  <a:lnTo>
                    <a:pt x="0" y="123"/>
                  </a:lnTo>
                  <a:lnTo>
                    <a:pt x="0" y="125"/>
                  </a:lnTo>
                  <a:lnTo>
                    <a:pt x="3" y="134"/>
                  </a:lnTo>
                  <a:lnTo>
                    <a:pt x="19" y="146"/>
                  </a:lnTo>
                  <a:lnTo>
                    <a:pt x="10" y="156"/>
                  </a:lnTo>
                  <a:lnTo>
                    <a:pt x="26" y="172"/>
                  </a:lnTo>
                  <a:lnTo>
                    <a:pt x="26" y="186"/>
                  </a:lnTo>
                  <a:lnTo>
                    <a:pt x="31" y="193"/>
                  </a:lnTo>
                  <a:lnTo>
                    <a:pt x="38" y="201"/>
                  </a:lnTo>
                  <a:lnTo>
                    <a:pt x="33" y="205"/>
                  </a:lnTo>
                  <a:lnTo>
                    <a:pt x="55" y="217"/>
                  </a:lnTo>
                  <a:lnTo>
                    <a:pt x="45" y="227"/>
                  </a:lnTo>
                  <a:lnTo>
                    <a:pt x="38" y="236"/>
                  </a:lnTo>
                  <a:lnTo>
                    <a:pt x="29" y="245"/>
                  </a:lnTo>
                  <a:lnTo>
                    <a:pt x="19" y="255"/>
                  </a:lnTo>
                  <a:lnTo>
                    <a:pt x="26" y="255"/>
                  </a:lnTo>
                  <a:lnTo>
                    <a:pt x="29" y="257"/>
                  </a:lnTo>
                  <a:lnTo>
                    <a:pt x="50" y="264"/>
                  </a:lnTo>
                  <a:lnTo>
                    <a:pt x="38" y="264"/>
                  </a:lnTo>
                  <a:lnTo>
                    <a:pt x="26" y="269"/>
                  </a:lnTo>
                  <a:lnTo>
                    <a:pt x="22" y="274"/>
                  </a:lnTo>
                  <a:lnTo>
                    <a:pt x="26" y="290"/>
                  </a:lnTo>
                  <a:lnTo>
                    <a:pt x="19" y="300"/>
                  </a:lnTo>
                  <a:lnTo>
                    <a:pt x="29" y="312"/>
                  </a:lnTo>
                  <a:lnTo>
                    <a:pt x="38" y="331"/>
                  </a:lnTo>
                  <a:lnTo>
                    <a:pt x="57" y="335"/>
                  </a:lnTo>
                  <a:lnTo>
                    <a:pt x="78" y="338"/>
                  </a:lnTo>
                  <a:lnTo>
                    <a:pt x="81" y="359"/>
                  </a:lnTo>
                  <a:lnTo>
                    <a:pt x="100" y="373"/>
                  </a:lnTo>
                  <a:lnTo>
                    <a:pt x="95" y="378"/>
                  </a:lnTo>
                  <a:lnTo>
                    <a:pt x="100" y="394"/>
                  </a:lnTo>
                  <a:lnTo>
                    <a:pt x="109" y="390"/>
                  </a:lnTo>
                  <a:lnTo>
                    <a:pt x="133" y="392"/>
                  </a:lnTo>
                  <a:lnTo>
                    <a:pt x="135" y="397"/>
                  </a:lnTo>
                  <a:lnTo>
                    <a:pt x="152" y="413"/>
                  </a:lnTo>
                  <a:lnTo>
                    <a:pt x="171" y="430"/>
                  </a:lnTo>
                  <a:lnTo>
                    <a:pt x="180" y="425"/>
                  </a:lnTo>
                  <a:lnTo>
                    <a:pt x="199" y="432"/>
                  </a:lnTo>
                  <a:lnTo>
                    <a:pt x="220" y="439"/>
                  </a:lnTo>
                  <a:lnTo>
                    <a:pt x="230" y="465"/>
                  </a:lnTo>
                  <a:lnTo>
                    <a:pt x="220" y="470"/>
                  </a:lnTo>
                  <a:lnTo>
                    <a:pt x="213" y="479"/>
                  </a:lnTo>
                  <a:lnTo>
                    <a:pt x="218" y="484"/>
                  </a:lnTo>
                  <a:lnTo>
                    <a:pt x="206" y="489"/>
                  </a:lnTo>
                  <a:lnTo>
                    <a:pt x="199" y="491"/>
                  </a:lnTo>
                  <a:lnTo>
                    <a:pt x="211" y="501"/>
                  </a:lnTo>
                  <a:lnTo>
                    <a:pt x="206" y="501"/>
                  </a:lnTo>
                  <a:lnTo>
                    <a:pt x="204" y="505"/>
                  </a:lnTo>
                  <a:lnTo>
                    <a:pt x="201" y="501"/>
                  </a:lnTo>
                  <a:lnTo>
                    <a:pt x="201" y="513"/>
                  </a:lnTo>
                  <a:lnTo>
                    <a:pt x="189" y="513"/>
                  </a:lnTo>
                  <a:lnTo>
                    <a:pt x="185" y="515"/>
                  </a:lnTo>
                  <a:lnTo>
                    <a:pt x="208" y="527"/>
                  </a:lnTo>
                  <a:lnTo>
                    <a:pt x="227" y="539"/>
                  </a:lnTo>
                  <a:lnTo>
                    <a:pt x="230" y="536"/>
                  </a:lnTo>
                  <a:lnTo>
                    <a:pt x="246" y="539"/>
                  </a:lnTo>
                  <a:lnTo>
                    <a:pt x="263" y="539"/>
                  </a:lnTo>
                  <a:lnTo>
                    <a:pt x="282" y="548"/>
                  </a:lnTo>
                  <a:lnTo>
                    <a:pt x="305" y="558"/>
                  </a:lnTo>
                  <a:lnTo>
                    <a:pt x="327" y="565"/>
                  </a:lnTo>
                  <a:lnTo>
                    <a:pt x="348" y="574"/>
                  </a:lnTo>
                  <a:lnTo>
                    <a:pt x="372" y="579"/>
                  </a:lnTo>
                  <a:lnTo>
                    <a:pt x="360" y="565"/>
                  </a:lnTo>
                  <a:lnTo>
                    <a:pt x="348" y="550"/>
                  </a:lnTo>
                  <a:lnTo>
                    <a:pt x="346" y="539"/>
                  </a:lnTo>
                  <a:lnTo>
                    <a:pt x="346" y="543"/>
                  </a:lnTo>
                  <a:lnTo>
                    <a:pt x="336" y="532"/>
                  </a:lnTo>
                  <a:lnTo>
                    <a:pt x="331" y="527"/>
                  </a:lnTo>
                  <a:lnTo>
                    <a:pt x="339" y="508"/>
                  </a:lnTo>
                  <a:lnTo>
                    <a:pt x="353" y="501"/>
                  </a:lnTo>
                  <a:lnTo>
                    <a:pt x="362" y="498"/>
                  </a:lnTo>
                  <a:lnTo>
                    <a:pt x="360" y="494"/>
                  </a:lnTo>
                  <a:lnTo>
                    <a:pt x="348" y="477"/>
                  </a:lnTo>
                  <a:lnTo>
                    <a:pt x="331" y="465"/>
                  </a:lnTo>
                  <a:lnTo>
                    <a:pt x="315" y="451"/>
                  </a:lnTo>
                  <a:lnTo>
                    <a:pt x="317" y="432"/>
                  </a:lnTo>
                  <a:lnTo>
                    <a:pt x="320" y="413"/>
                  </a:lnTo>
                  <a:lnTo>
                    <a:pt x="336" y="420"/>
                  </a:lnTo>
                  <a:lnTo>
                    <a:pt x="339" y="413"/>
                  </a:lnTo>
                  <a:lnTo>
                    <a:pt x="350" y="406"/>
                  </a:lnTo>
                  <a:lnTo>
                    <a:pt x="360" y="397"/>
                  </a:lnTo>
                  <a:lnTo>
                    <a:pt x="379" y="397"/>
                  </a:lnTo>
                  <a:lnTo>
                    <a:pt x="398" y="406"/>
                  </a:lnTo>
                  <a:lnTo>
                    <a:pt x="417" y="413"/>
                  </a:lnTo>
                  <a:lnTo>
                    <a:pt x="438" y="411"/>
                  </a:lnTo>
                  <a:lnTo>
                    <a:pt x="464" y="411"/>
                  </a:lnTo>
                  <a:lnTo>
                    <a:pt x="492" y="416"/>
                  </a:lnTo>
                  <a:lnTo>
                    <a:pt x="495" y="411"/>
                  </a:lnTo>
                  <a:lnTo>
                    <a:pt x="480" y="394"/>
                  </a:lnTo>
                  <a:lnTo>
                    <a:pt x="485" y="373"/>
                  </a:lnTo>
                  <a:lnTo>
                    <a:pt x="499" y="373"/>
                  </a:lnTo>
                  <a:lnTo>
                    <a:pt x="480" y="366"/>
                  </a:lnTo>
                  <a:lnTo>
                    <a:pt x="499" y="361"/>
                  </a:lnTo>
                  <a:lnTo>
                    <a:pt x="516" y="361"/>
                  </a:lnTo>
                  <a:lnTo>
                    <a:pt x="535" y="354"/>
                  </a:lnTo>
                  <a:lnTo>
                    <a:pt x="551" y="349"/>
                  </a:lnTo>
                  <a:lnTo>
                    <a:pt x="566" y="347"/>
                  </a:lnTo>
                  <a:lnTo>
                    <a:pt x="582" y="342"/>
                  </a:lnTo>
                  <a:lnTo>
                    <a:pt x="596" y="340"/>
                  </a:lnTo>
                  <a:lnTo>
                    <a:pt x="606" y="349"/>
                  </a:lnTo>
                  <a:lnTo>
                    <a:pt x="632" y="359"/>
                  </a:lnTo>
                  <a:lnTo>
                    <a:pt x="641" y="366"/>
                  </a:lnTo>
                  <a:lnTo>
                    <a:pt x="653" y="366"/>
                  </a:lnTo>
                  <a:lnTo>
                    <a:pt x="672" y="361"/>
                  </a:lnTo>
                  <a:lnTo>
                    <a:pt x="689" y="354"/>
                  </a:lnTo>
                  <a:lnTo>
                    <a:pt x="693" y="357"/>
                  </a:lnTo>
                  <a:lnTo>
                    <a:pt x="689" y="366"/>
                  </a:lnTo>
                  <a:lnTo>
                    <a:pt x="708" y="378"/>
                  </a:lnTo>
                  <a:lnTo>
                    <a:pt x="726" y="390"/>
                  </a:lnTo>
                  <a:lnTo>
                    <a:pt x="745" y="404"/>
                  </a:lnTo>
                  <a:lnTo>
                    <a:pt x="764" y="416"/>
                  </a:lnTo>
                  <a:lnTo>
                    <a:pt x="767" y="411"/>
                  </a:lnTo>
                  <a:lnTo>
                    <a:pt x="779" y="416"/>
                  </a:lnTo>
                  <a:lnTo>
                    <a:pt x="795" y="413"/>
                  </a:lnTo>
                  <a:lnTo>
                    <a:pt x="814" y="425"/>
                  </a:lnTo>
                  <a:lnTo>
                    <a:pt x="833" y="437"/>
                  </a:lnTo>
                  <a:lnTo>
                    <a:pt x="852" y="432"/>
                  </a:lnTo>
                  <a:lnTo>
                    <a:pt x="868" y="449"/>
                  </a:lnTo>
                  <a:lnTo>
                    <a:pt x="878" y="446"/>
                  </a:lnTo>
                  <a:lnTo>
                    <a:pt x="885" y="442"/>
                  </a:lnTo>
                  <a:lnTo>
                    <a:pt x="897" y="437"/>
                  </a:lnTo>
                  <a:lnTo>
                    <a:pt x="913" y="427"/>
                  </a:lnTo>
                  <a:lnTo>
                    <a:pt x="925" y="420"/>
                  </a:lnTo>
                  <a:lnTo>
                    <a:pt x="954" y="423"/>
                  </a:lnTo>
                  <a:lnTo>
                    <a:pt x="961" y="430"/>
                  </a:lnTo>
                  <a:lnTo>
                    <a:pt x="980" y="432"/>
                  </a:lnTo>
                  <a:lnTo>
                    <a:pt x="1001" y="437"/>
                  </a:lnTo>
                  <a:lnTo>
                    <a:pt x="1013" y="427"/>
                  </a:lnTo>
                  <a:lnTo>
                    <a:pt x="998" y="416"/>
                  </a:lnTo>
                  <a:lnTo>
                    <a:pt x="1001" y="397"/>
                  </a:lnTo>
                  <a:lnTo>
                    <a:pt x="1027" y="404"/>
                  </a:lnTo>
                  <a:lnTo>
                    <a:pt x="1051" y="409"/>
                  </a:lnTo>
                  <a:lnTo>
                    <a:pt x="1060" y="418"/>
                  </a:lnTo>
                  <a:lnTo>
                    <a:pt x="1081" y="430"/>
                  </a:lnTo>
                  <a:lnTo>
                    <a:pt x="1107" y="425"/>
                  </a:lnTo>
                  <a:lnTo>
                    <a:pt x="1126" y="430"/>
                  </a:lnTo>
                  <a:lnTo>
                    <a:pt x="1145" y="432"/>
                  </a:lnTo>
                  <a:lnTo>
                    <a:pt x="1152" y="439"/>
                  </a:lnTo>
                  <a:lnTo>
                    <a:pt x="1181" y="446"/>
                  </a:lnTo>
                  <a:lnTo>
                    <a:pt x="1197" y="444"/>
                  </a:lnTo>
                  <a:lnTo>
                    <a:pt x="1214" y="442"/>
                  </a:lnTo>
                  <a:lnTo>
                    <a:pt x="1228" y="430"/>
                  </a:lnTo>
                  <a:lnTo>
                    <a:pt x="1256" y="435"/>
                  </a:lnTo>
                  <a:lnTo>
                    <a:pt x="1268" y="435"/>
                  </a:lnTo>
                  <a:lnTo>
                    <a:pt x="1289" y="439"/>
                  </a:lnTo>
                  <a:lnTo>
                    <a:pt x="1299" y="427"/>
                  </a:lnTo>
                  <a:lnTo>
                    <a:pt x="1297" y="416"/>
                  </a:lnTo>
                  <a:lnTo>
                    <a:pt x="1294" y="394"/>
                  </a:lnTo>
                  <a:lnTo>
                    <a:pt x="1285" y="387"/>
                  </a:lnTo>
                  <a:lnTo>
                    <a:pt x="1278" y="385"/>
                  </a:lnTo>
                  <a:lnTo>
                    <a:pt x="1287" y="375"/>
                  </a:lnTo>
                  <a:lnTo>
                    <a:pt x="1306" y="375"/>
                  </a:lnTo>
                  <a:lnTo>
                    <a:pt x="1323" y="373"/>
                  </a:lnTo>
                  <a:lnTo>
                    <a:pt x="1358" y="385"/>
                  </a:lnTo>
                  <a:lnTo>
                    <a:pt x="1375" y="397"/>
                  </a:lnTo>
                  <a:lnTo>
                    <a:pt x="1386" y="409"/>
                  </a:lnTo>
                  <a:lnTo>
                    <a:pt x="1403" y="420"/>
                  </a:lnTo>
                  <a:lnTo>
                    <a:pt x="1417" y="432"/>
                  </a:lnTo>
                  <a:lnTo>
                    <a:pt x="1431" y="442"/>
                  </a:lnTo>
                  <a:lnTo>
                    <a:pt x="1457" y="446"/>
                  </a:lnTo>
                  <a:lnTo>
                    <a:pt x="1472" y="453"/>
                  </a:lnTo>
                  <a:lnTo>
                    <a:pt x="1488" y="472"/>
                  </a:lnTo>
                  <a:lnTo>
                    <a:pt x="1512" y="470"/>
                  </a:lnTo>
                  <a:lnTo>
                    <a:pt x="1533" y="461"/>
                  </a:lnTo>
                  <a:lnTo>
                    <a:pt x="1540" y="477"/>
                  </a:lnTo>
                  <a:lnTo>
                    <a:pt x="1545" y="498"/>
                  </a:lnTo>
                  <a:lnTo>
                    <a:pt x="1547" y="520"/>
                  </a:lnTo>
                  <a:lnTo>
                    <a:pt x="1528" y="515"/>
                  </a:lnTo>
                  <a:lnTo>
                    <a:pt x="1524" y="524"/>
                  </a:lnTo>
                  <a:lnTo>
                    <a:pt x="1535" y="541"/>
                  </a:lnTo>
                  <a:lnTo>
                    <a:pt x="1545" y="555"/>
                  </a:lnTo>
                  <a:lnTo>
                    <a:pt x="1540" y="560"/>
                  </a:lnTo>
                  <a:lnTo>
                    <a:pt x="1543" y="565"/>
                  </a:lnTo>
                  <a:lnTo>
                    <a:pt x="1545" y="567"/>
                  </a:lnTo>
                  <a:lnTo>
                    <a:pt x="1545" y="562"/>
                  </a:lnTo>
                  <a:lnTo>
                    <a:pt x="1552" y="550"/>
                  </a:lnTo>
                  <a:lnTo>
                    <a:pt x="1557" y="550"/>
                  </a:lnTo>
                  <a:lnTo>
                    <a:pt x="1564" y="558"/>
                  </a:lnTo>
                  <a:lnTo>
                    <a:pt x="1573" y="560"/>
                  </a:lnTo>
                  <a:lnTo>
                    <a:pt x="1590" y="550"/>
                  </a:lnTo>
                  <a:lnTo>
                    <a:pt x="1595" y="539"/>
                  </a:lnTo>
                  <a:lnTo>
                    <a:pt x="1599" y="527"/>
                  </a:lnTo>
                  <a:lnTo>
                    <a:pt x="1602" y="513"/>
                  </a:lnTo>
                  <a:lnTo>
                    <a:pt x="1604" y="496"/>
                  </a:lnTo>
                  <a:lnTo>
                    <a:pt x="1604" y="479"/>
                  </a:lnTo>
                  <a:lnTo>
                    <a:pt x="1606" y="461"/>
                  </a:lnTo>
                  <a:lnTo>
                    <a:pt x="1599" y="449"/>
                  </a:lnTo>
                  <a:lnTo>
                    <a:pt x="1592" y="432"/>
                  </a:lnTo>
                  <a:lnTo>
                    <a:pt x="1583" y="423"/>
                  </a:lnTo>
                  <a:lnTo>
                    <a:pt x="1580" y="413"/>
                  </a:lnTo>
                  <a:lnTo>
                    <a:pt x="1576" y="401"/>
                  </a:lnTo>
                  <a:lnTo>
                    <a:pt x="1566" y="390"/>
                  </a:lnTo>
                  <a:lnTo>
                    <a:pt x="1550" y="378"/>
                  </a:lnTo>
                  <a:lnTo>
                    <a:pt x="1559" y="380"/>
                  </a:lnTo>
                  <a:lnTo>
                    <a:pt x="1524" y="361"/>
                  </a:lnTo>
                  <a:lnTo>
                    <a:pt x="1507" y="359"/>
                  </a:lnTo>
                  <a:lnTo>
                    <a:pt x="1512" y="366"/>
                  </a:lnTo>
                  <a:lnTo>
                    <a:pt x="1500" y="373"/>
                  </a:lnTo>
                  <a:lnTo>
                    <a:pt x="1500" y="366"/>
                  </a:lnTo>
                  <a:lnTo>
                    <a:pt x="1491" y="364"/>
                  </a:lnTo>
                  <a:lnTo>
                    <a:pt x="1488" y="366"/>
                  </a:lnTo>
                  <a:lnTo>
                    <a:pt x="1479" y="354"/>
                  </a:lnTo>
                  <a:lnTo>
                    <a:pt x="1455" y="352"/>
                  </a:lnTo>
                  <a:lnTo>
                    <a:pt x="1462" y="338"/>
                  </a:lnTo>
                  <a:lnTo>
                    <a:pt x="1465" y="323"/>
                  </a:lnTo>
                  <a:lnTo>
                    <a:pt x="1469" y="312"/>
                  </a:lnTo>
                  <a:lnTo>
                    <a:pt x="1474" y="302"/>
                  </a:lnTo>
                  <a:lnTo>
                    <a:pt x="1469" y="293"/>
                  </a:lnTo>
                  <a:lnTo>
                    <a:pt x="1476" y="279"/>
                  </a:lnTo>
                  <a:lnTo>
                    <a:pt x="1493" y="276"/>
                  </a:lnTo>
                  <a:lnTo>
                    <a:pt x="1509" y="274"/>
                  </a:lnTo>
                  <a:lnTo>
                    <a:pt x="1514" y="274"/>
                  </a:lnTo>
                  <a:lnTo>
                    <a:pt x="1521" y="276"/>
                  </a:lnTo>
                  <a:lnTo>
                    <a:pt x="1524" y="274"/>
                  </a:lnTo>
                  <a:lnTo>
                    <a:pt x="1554" y="276"/>
                  </a:lnTo>
                  <a:lnTo>
                    <a:pt x="1557" y="274"/>
                  </a:lnTo>
                  <a:lnTo>
                    <a:pt x="1552" y="271"/>
                  </a:lnTo>
                  <a:lnTo>
                    <a:pt x="1578" y="271"/>
                  </a:lnTo>
                  <a:lnTo>
                    <a:pt x="1597" y="276"/>
                  </a:lnTo>
                  <a:lnTo>
                    <a:pt x="1592" y="279"/>
                  </a:lnTo>
                  <a:lnTo>
                    <a:pt x="1595" y="283"/>
                  </a:lnTo>
                  <a:lnTo>
                    <a:pt x="1609" y="281"/>
                  </a:lnTo>
                  <a:lnTo>
                    <a:pt x="1618" y="279"/>
                  </a:lnTo>
                  <a:lnTo>
                    <a:pt x="1640" y="279"/>
                  </a:lnTo>
                  <a:lnTo>
                    <a:pt x="1635" y="276"/>
                  </a:lnTo>
                  <a:lnTo>
                    <a:pt x="1623" y="274"/>
                  </a:lnTo>
                  <a:lnTo>
                    <a:pt x="1618" y="269"/>
                  </a:lnTo>
                  <a:lnTo>
                    <a:pt x="1618" y="253"/>
                  </a:lnTo>
                  <a:lnTo>
                    <a:pt x="1616" y="236"/>
                  </a:lnTo>
                  <a:lnTo>
                    <a:pt x="1642" y="236"/>
                  </a:lnTo>
                  <a:lnTo>
                    <a:pt x="1651" y="234"/>
                  </a:lnTo>
                  <a:lnTo>
                    <a:pt x="1663" y="248"/>
                  </a:lnTo>
                  <a:lnTo>
                    <a:pt x="1666" y="248"/>
                  </a:lnTo>
                  <a:lnTo>
                    <a:pt x="1675" y="255"/>
                  </a:lnTo>
                  <a:lnTo>
                    <a:pt x="1682" y="238"/>
                  </a:lnTo>
                  <a:lnTo>
                    <a:pt x="1689" y="238"/>
                  </a:lnTo>
                  <a:lnTo>
                    <a:pt x="1675" y="224"/>
                  </a:lnTo>
                  <a:lnTo>
                    <a:pt x="1680" y="222"/>
                  </a:lnTo>
                  <a:lnTo>
                    <a:pt x="1701" y="224"/>
                  </a:lnTo>
                  <a:lnTo>
                    <a:pt x="1706" y="227"/>
                  </a:lnTo>
                  <a:lnTo>
                    <a:pt x="1694" y="227"/>
                  </a:lnTo>
                  <a:lnTo>
                    <a:pt x="1703" y="238"/>
                  </a:lnTo>
                  <a:lnTo>
                    <a:pt x="1713" y="248"/>
                  </a:lnTo>
                  <a:lnTo>
                    <a:pt x="1706" y="255"/>
                  </a:lnTo>
                  <a:lnTo>
                    <a:pt x="1703" y="267"/>
                  </a:lnTo>
                  <a:lnTo>
                    <a:pt x="1699" y="281"/>
                  </a:lnTo>
                  <a:lnTo>
                    <a:pt x="1699" y="297"/>
                  </a:lnTo>
                  <a:lnTo>
                    <a:pt x="1687" y="300"/>
                  </a:lnTo>
                  <a:lnTo>
                    <a:pt x="1692" y="305"/>
                  </a:lnTo>
                  <a:lnTo>
                    <a:pt x="1694" y="316"/>
                  </a:lnTo>
                  <a:lnTo>
                    <a:pt x="1706" y="331"/>
                  </a:lnTo>
                  <a:lnTo>
                    <a:pt x="1715" y="345"/>
                  </a:lnTo>
                  <a:lnTo>
                    <a:pt x="1737" y="361"/>
                  </a:lnTo>
                  <a:lnTo>
                    <a:pt x="1758" y="380"/>
                  </a:lnTo>
                  <a:lnTo>
                    <a:pt x="1779" y="397"/>
                  </a:lnTo>
                  <a:lnTo>
                    <a:pt x="1800" y="416"/>
                  </a:lnTo>
                  <a:lnTo>
                    <a:pt x="1805" y="406"/>
                  </a:lnTo>
                  <a:lnTo>
                    <a:pt x="1793" y="383"/>
                  </a:lnTo>
                  <a:lnTo>
                    <a:pt x="1798" y="378"/>
                  </a:lnTo>
                  <a:lnTo>
                    <a:pt x="1808" y="380"/>
                  </a:lnTo>
                  <a:lnTo>
                    <a:pt x="1805" y="378"/>
                  </a:lnTo>
                  <a:lnTo>
                    <a:pt x="1793" y="359"/>
                  </a:lnTo>
                  <a:lnTo>
                    <a:pt x="1808" y="354"/>
                  </a:lnTo>
                  <a:lnTo>
                    <a:pt x="1789" y="335"/>
                  </a:lnTo>
                  <a:lnTo>
                    <a:pt x="1786" y="326"/>
                  </a:lnTo>
                  <a:lnTo>
                    <a:pt x="1789" y="323"/>
                  </a:lnTo>
                  <a:lnTo>
                    <a:pt x="1789" y="326"/>
                  </a:lnTo>
                  <a:lnTo>
                    <a:pt x="1798" y="331"/>
                  </a:lnTo>
                  <a:lnTo>
                    <a:pt x="1786" y="319"/>
                  </a:lnTo>
                  <a:lnTo>
                    <a:pt x="1781" y="319"/>
                  </a:lnTo>
                  <a:lnTo>
                    <a:pt x="1765" y="300"/>
                  </a:lnTo>
                  <a:lnTo>
                    <a:pt x="1758" y="302"/>
                  </a:lnTo>
                  <a:lnTo>
                    <a:pt x="1746" y="295"/>
                  </a:lnTo>
                  <a:lnTo>
                    <a:pt x="1739" y="279"/>
                  </a:lnTo>
                  <a:lnTo>
                    <a:pt x="1729" y="267"/>
                  </a:lnTo>
                  <a:lnTo>
                    <a:pt x="1739" y="264"/>
                  </a:lnTo>
                  <a:lnTo>
                    <a:pt x="1748" y="267"/>
                  </a:lnTo>
                  <a:lnTo>
                    <a:pt x="1746" y="264"/>
                  </a:lnTo>
                  <a:lnTo>
                    <a:pt x="1753" y="255"/>
                  </a:lnTo>
                  <a:lnTo>
                    <a:pt x="1765" y="267"/>
                  </a:lnTo>
                  <a:lnTo>
                    <a:pt x="1767" y="260"/>
                  </a:lnTo>
                  <a:lnTo>
                    <a:pt x="1789" y="255"/>
                  </a:lnTo>
                  <a:lnTo>
                    <a:pt x="1812" y="264"/>
                  </a:lnTo>
                  <a:lnTo>
                    <a:pt x="1812" y="260"/>
                  </a:lnTo>
                  <a:lnTo>
                    <a:pt x="1819" y="248"/>
                  </a:lnTo>
                  <a:lnTo>
                    <a:pt x="1819" y="243"/>
                  </a:lnTo>
                  <a:lnTo>
                    <a:pt x="1819" y="241"/>
                  </a:lnTo>
                  <a:lnTo>
                    <a:pt x="1834" y="231"/>
                  </a:lnTo>
                  <a:lnTo>
                    <a:pt x="1848" y="224"/>
                  </a:lnTo>
                  <a:lnTo>
                    <a:pt x="1841" y="219"/>
                  </a:lnTo>
                  <a:lnTo>
                    <a:pt x="1843" y="219"/>
                  </a:lnTo>
                  <a:lnTo>
                    <a:pt x="1871" y="227"/>
                  </a:lnTo>
                  <a:lnTo>
                    <a:pt x="1874" y="224"/>
                  </a:lnTo>
                  <a:lnTo>
                    <a:pt x="1862" y="217"/>
                  </a:lnTo>
                  <a:lnTo>
                    <a:pt x="1848" y="208"/>
                  </a:lnTo>
                  <a:lnTo>
                    <a:pt x="1841" y="208"/>
                  </a:lnTo>
                  <a:lnTo>
                    <a:pt x="1817" y="193"/>
                  </a:lnTo>
                  <a:lnTo>
                    <a:pt x="1817" y="196"/>
                  </a:lnTo>
                  <a:lnTo>
                    <a:pt x="1800" y="189"/>
                  </a:lnTo>
                  <a:lnTo>
                    <a:pt x="1810" y="189"/>
                  </a:lnTo>
                  <a:lnTo>
                    <a:pt x="1824" y="186"/>
                  </a:lnTo>
                  <a:lnTo>
                    <a:pt x="1800" y="170"/>
                  </a:lnTo>
                  <a:lnTo>
                    <a:pt x="1779" y="153"/>
                  </a:lnTo>
                  <a:lnTo>
                    <a:pt x="1755" y="139"/>
                  </a:lnTo>
                  <a:lnTo>
                    <a:pt x="1734" y="123"/>
                  </a:lnTo>
                  <a:close/>
                </a:path>
              </a:pathLst>
            </a:custGeom>
            <a:solidFill>
              <a:srgbClr val="E1E1E1"/>
            </a:solidFill>
            <a:ln w="3175">
              <a:solidFill>
                <a:srgbClr val="000000"/>
              </a:solidFill>
              <a:round/>
              <a:headEnd/>
              <a:tailEnd/>
            </a:ln>
          </p:spPr>
          <p:txBody>
            <a:bodyPr/>
            <a:lstStyle/>
            <a:p>
              <a:endParaRPr lang="en-US"/>
            </a:p>
          </p:txBody>
        </p:sp>
        <p:sp>
          <p:nvSpPr>
            <p:cNvPr id="42352" name="Freeform 5582"/>
            <p:cNvSpPr>
              <a:spLocks/>
            </p:cNvSpPr>
            <p:nvPr/>
          </p:nvSpPr>
          <p:spPr bwMode="auto">
            <a:xfrm>
              <a:off x="4622" y="1454"/>
              <a:ext cx="145" cy="178"/>
            </a:xfrm>
            <a:custGeom>
              <a:avLst/>
              <a:gdLst>
                <a:gd name="T0" fmla="*/ 903 w 130"/>
                <a:gd name="T1" fmla="*/ 5570 h 144"/>
                <a:gd name="T2" fmla="*/ 766 w 130"/>
                <a:gd name="T3" fmla="*/ 4794 h 144"/>
                <a:gd name="T4" fmla="*/ 645 w 130"/>
                <a:gd name="T5" fmla="*/ 3839 h 144"/>
                <a:gd name="T6" fmla="*/ 492 w 130"/>
                <a:gd name="T7" fmla="*/ 3056 h 144"/>
                <a:gd name="T8" fmla="*/ 349 w 130"/>
                <a:gd name="T9" fmla="*/ 2246 h 144"/>
                <a:gd name="T10" fmla="*/ 327 w 130"/>
                <a:gd name="T11" fmla="*/ 1871 h 144"/>
                <a:gd name="T12" fmla="*/ 183 w 130"/>
                <a:gd name="T13" fmla="*/ 918 h 144"/>
                <a:gd name="T14" fmla="*/ 3 w 130"/>
                <a:gd name="T15" fmla="*/ 0 h 144"/>
                <a:gd name="T16" fmla="*/ 0 w 130"/>
                <a:gd name="T17" fmla="*/ 2 h 144"/>
                <a:gd name="T18" fmla="*/ 119 w 130"/>
                <a:gd name="T19" fmla="*/ 778 h 144"/>
                <a:gd name="T20" fmla="*/ 119 w 130"/>
                <a:gd name="T21" fmla="*/ 918 h 144"/>
                <a:gd name="T22" fmla="*/ 45 w 130"/>
                <a:gd name="T23" fmla="*/ 991 h 144"/>
                <a:gd name="T24" fmla="*/ 183 w 130"/>
                <a:gd name="T25" fmla="*/ 1871 h 144"/>
                <a:gd name="T26" fmla="*/ 284 w 130"/>
                <a:gd name="T27" fmla="*/ 2776 h 144"/>
                <a:gd name="T28" fmla="*/ 395 w 130"/>
                <a:gd name="T29" fmla="*/ 3534 h 144"/>
                <a:gd name="T30" fmla="*/ 492 w 130"/>
                <a:gd name="T31" fmla="*/ 4506 h 144"/>
                <a:gd name="T32" fmla="*/ 600 w 130"/>
                <a:gd name="T33" fmla="*/ 5399 h 144"/>
                <a:gd name="T34" fmla="*/ 683 w 130"/>
                <a:gd name="T35" fmla="*/ 6198 h 144"/>
                <a:gd name="T36" fmla="*/ 766 w 130"/>
                <a:gd name="T37" fmla="*/ 7136 h 144"/>
                <a:gd name="T38" fmla="*/ 873 w 130"/>
                <a:gd name="T39" fmla="*/ 8071 h 144"/>
                <a:gd name="T40" fmla="*/ 895 w 130"/>
                <a:gd name="T41" fmla="*/ 8071 h 144"/>
                <a:gd name="T42" fmla="*/ 895 w 130"/>
                <a:gd name="T43" fmla="*/ 7370 h 144"/>
                <a:gd name="T44" fmla="*/ 983 w 130"/>
                <a:gd name="T45" fmla="*/ 7810 h 144"/>
                <a:gd name="T46" fmla="*/ 1036 w 130"/>
                <a:gd name="T47" fmla="*/ 8071 h 144"/>
                <a:gd name="T48" fmla="*/ 963 w 130"/>
                <a:gd name="T49" fmla="*/ 7370 h 144"/>
                <a:gd name="T50" fmla="*/ 746 w 130"/>
                <a:gd name="T51" fmla="*/ 6198 h 144"/>
                <a:gd name="T52" fmla="*/ 683 w 130"/>
                <a:gd name="T53" fmla="*/ 4926 h 144"/>
                <a:gd name="T54" fmla="*/ 746 w 130"/>
                <a:gd name="T55" fmla="*/ 4926 h 144"/>
                <a:gd name="T56" fmla="*/ 873 w 130"/>
                <a:gd name="T57" fmla="*/ 5270 h 144"/>
                <a:gd name="T58" fmla="*/ 903 w 130"/>
                <a:gd name="T59" fmla="*/ 5570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0"/>
                <a:gd name="T91" fmla="*/ 0 h 144"/>
                <a:gd name="T92" fmla="*/ 130 w 130"/>
                <a:gd name="T93" fmla="*/ 144 h 1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0" h="144">
                  <a:moveTo>
                    <a:pt x="114" y="99"/>
                  </a:moveTo>
                  <a:lnTo>
                    <a:pt x="97" y="85"/>
                  </a:lnTo>
                  <a:lnTo>
                    <a:pt x="81" y="68"/>
                  </a:lnTo>
                  <a:lnTo>
                    <a:pt x="62" y="54"/>
                  </a:lnTo>
                  <a:lnTo>
                    <a:pt x="43" y="40"/>
                  </a:lnTo>
                  <a:lnTo>
                    <a:pt x="41" y="33"/>
                  </a:lnTo>
                  <a:lnTo>
                    <a:pt x="22" y="16"/>
                  </a:lnTo>
                  <a:lnTo>
                    <a:pt x="3" y="0"/>
                  </a:lnTo>
                  <a:lnTo>
                    <a:pt x="0" y="2"/>
                  </a:lnTo>
                  <a:lnTo>
                    <a:pt x="15" y="14"/>
                  </a:lnTo>
                  <a:lnTo>
                    <a:pt x="15" y="16"/>
                  </a:lnTo>
                  <a:lnTo>
                    <a:pt x="5" y="18"/>
                  </a:lnTo>
                  <a:lnTo>
                    <a:pt x="22" y="33"/>
                  </a:lnTo>
                  <a:lnTo>
                    <a:pt x="36" y="49"/>
                  </a:lnTo>
                  <a:lnTo>
                    <a:pt x="50" y="63"/>
                  </a:lnTo>
                  <a:lnTo>
                    <a:pt x="62" y="80"/>
                  </a:lnTo>
                  <a:lnTo>
                    <a:pt x="74" y="96"/>
                  </a:lnTo>
                  <a:lnTo>
                    <a:pt x="86" y="111"/>
                  </a:lnTo>
                  <a:lnTo>
                    <a:pt x="97" y="127"/>
                  </a:lnTo>
                  <a:lnTo>
                    <a:pt x="109" y="144"/>
                  </a:lnTo>
                  <a:lnTo>
                    <a:pt x="112" y="144"/>
                  </a:lnTo>
                  <a:lnTo>
                    <a:pt x="112" y="132"/>
                  </a:lnTo>
                  <a:lnTo>
                    <a:pt x="123" y="139"/>
                  </a:lnTo>
                  <a:lnTo>
                    <a:pt x="130" y="144"/>
                  </a:lnTo>
                  <a:lnTo>
                    <a:pt x="121" y="132"/>
                  </a:lnTo>
                  <a:lnTo>
                    <a:pt x="93" y="111"/>
                  </a:lnTo>
                  <a:lnTo>
                    <a:pt x="86" y="87"/>
                  </a:lnTo>
                  <a:lnTo>
                    <a:pt x="93" y="87"/>
                  </a:lnTo>
                  <a:lnTo>
                    <a:pt x="109" y="94"/>
                  </a:lnTo>
                  <a:lnTo>
                    <a:pt x="114" y="99"/>
                  </a:lnTo>
                  <a:close/>
                </a:path>
              </a:pathLst>
            </a:custGeom>
            <a:solidFill>
              <a:srgbClr val="E1E1E1"/>
            </a:solidFill>
            <a:ln w="3175">
              <a:solidFill>
                <a:srgbClr val="000000"/>
              </a:solidFill>
              <a:round/>
              <a:headEnd/>
              <a:tailEnd/>
            </a:ln>
          </p:spPr>
          <p:txBody>
            <a:bodyPr/>
            <a:lstStyle/>
            <a:p>
              <a:endParaRPr lang="en-US"/>
            </a:p>
          </p:txBody>
        </p:sp>
        <p:sp>
          <p:nvSpPr>
            <p:cNvPr id="42353" name="Freeform 5583"/>
            <p:cNvSpPr>
              <a:spLocks/>
            </p:cNvSpPr>
            <p:nvPr/>
          </p:nvSpPr>
          <p:spPr bwMode="auto">
            <a:xfrm>
              <a:off x="3163" y="1023"/>
              <a:ext cx="149" cy="62"/>
            </a:xfrm>
            <a:custGeom>
              <a:avLst/>
              <a:gdLst>
                <a:gd name="T0" fmla="*/ 1015 w 134"/>
                <a:gd name="T1" fmla="*/ 2 h 50"/>
                <a:gd name="T2" fmla="*/ 936 w 134"/>
                <a:gd name="T3" fmla="*/ 609 h 50"/>
                <a:gd name="T4" fmla="*/ 712 w 134"/>
                <a:gd name="T5" fmla="*/ 1161 h 50"/>
                <a:gd name="T6" fmla="*/ 488 w 134"/>
                <a:gd name="T7" fmla="*/ 1556 h 50"/>
                <a:gd name="T8" fmla="*/ 423 w 134"/>
                <a:gd name="T9" fmla="*/ 1556 h 50"/>
                <a:gd name="T10" fmla="*/ 467 w 134"/>
                <a:gd name="T11" fmla="*/ 1653 h 50"/>
                <a:gd name="T12" fmla="*/ 439 w 134"/>
                <a:gd name="T13" fmla="*/ 1800 h 50"/>
                <a:gd name="T14" fmla="*/ 405 w 134"/>
                <a:gd name="T15" fmla="*/ 1800 h 50"/>
                <a:gd name="T16" fmla="*/ 405 w 134"/>
                <a:gd name="T17" fmla="*/ 1968 h 50"/>
                <a:gd name="T18" fmla="*/ 317 w 134"/>
                <a:gd name="T19" fmla="*/ 1968 h 50"/>
                <a:gd name="T20" fmla="*/ 342 w 134"/>
                <a:gd name="T21" fmla="*/ 2232 h 50"/>
                <a:gd name="T22" fmla="*/ 317 w 134"/>
                <a:gd name="T23" fmla="*/ 2392 h 50"/>
                <a:gd name="T24" fmla="*/ 342 w 134"/>
                <a:gd name="T25" fmla="*/ 2709 h 50"/>
                <a:gd name="T26" fmla="*/ 226 w 134"/>
                <a:gd name="T27" fmla="*/ 2542 h 50"/>
                <a:gd name="T28" fmla="*/ 317 w 134"/>
                <a:gd name="T29" fmla="*/ 2709 h 50"/>
                <a:gd name="T30" fmla="*/ 258 w 134"/>
                <a:gd name="T31" fmla="*/ 2709 h 50"/>
                <a:gd name="T32" fmla="*/ 279 w 134"/>
                <a:gd name="T33" fmla="*/ 2966 h 50"/>
                <a:gd name="T34" fmla="*/ 51 w 134"/>
                <a:gd name="T35" fmla="*/ 2768 h 50"/>
                <a:gd name="T36" fmla="*/ 108 w 134"/>
                <a:gd name="T37" fmla="*/ 2709 h 50"/>
                <a:gd name="T38" fmla="*/ 0 w 134"/>
                <a:gd name="T39" fmla="*/ 2709 h 50"/>
                <a:gd name="T40" fmla="*/ 108 w 134"/>
                <a:gd name="T41" fmla="*/ 2232 h 50"/>
                <a:gd name="T42" fmla="*/ 140 w 134"/>
                <a:gd name="T43" fmla="*/ 2232 h 50"/>
                <a:gd name="T44" fmla="*/ 78 w 134"/>
                <a:gd name="T45" fmla="*/ 2185 h 50"/>
                <a:gd name="T46" fmla="*/ 108 w 134"/>
                <a:gd name="T47" fmla="*/ 1968 h 50"/>
                <a:gd name="T48" fmla="*/ 156 w 134"/>
                <a:gd name="T49" fmla="*/ 1800 h 50"/>
                <a:gd name="T50" fmla="*/ 140 w 134"/>
                <a:gd name="T51" fmla="*/ 1653 h 50"/>
                <a:gd name="T52" fmla="*/ 140 w 134"/>
                <a:gd name="T53" fmla="*/ 1556 h 50"/>
                <a:gd name="T54" fmla="*/ 78 w 134"/>
                <a:gd name="T55" fmla="*/ 1556 h 50"/>
                <a:gd name="T56" fmla="*/ 156 w 134"/>
                <a:gd name="T57" fmla="*/ 1255 h 50"/>
                <a:gd name="T58" fmla="*/ 207 w 134"/>
                <a:gd name="T59" fmla="*/ 1255 h 50"/>
                <a:gd name="T60" fmla="*/ 405 w 134"/>
                <a:gd name="T61" fmla="*/ 816 h 50"/>
                <a:gd name="T62" fmla="*/ 423 w 134"/>
                <a:gd name="T63" fmla="*/ 609 h 50"/>
                <a:gd name="T64" fmla="*/ 757 w 134"/>
                <a:gd name="T65" fmla="*/ 278 h 50"/>
                <a:gd name="T66" fmla="*/ 924 w 134"/>
                <a:gd name="T67" fmla="*/ 0 h 50"/>
                <a:gd name="T68" fmla="*/ 1015 w 134"/>
                <a:gd name="T69" fmla="*/ 2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4"/>
                <a:gd name="T106" fmla="*/ 0 h 50"/>
                <a:gd name="T107" fmla="*/ 134 w 134"/>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4" h="50">
                  <a:moveTo>
                    <a:pt x="134" y="2"/>
                  </a:moveTo>
                  <a:lnTo>
                    <a:pt x="125" y="10"/>
                  </a:lnTo>
                  <a:lnTo>
                    <a:pt x="94" y="19"/>
                  </a:lnTo>
                  <a:lnTo>
                    <a:pt x="66" y="26"/>
                  </a:lnTo>
                  <a:lnTo>
                    <a:pt x="56" y="26"/>
                  </a:lnTo>
                  <a:lnTo>
                    <a:pt x="61" y="28"/>
                  </a:lnTo>
                  <a:lnTo>
                    <a:pt x="59" y="31"/>
                  </a:lnTo>
                  <a:lnTo>
                    <a:pt x="54" y="31"/>
                  </a:lnTo>
                  <a:lnTo>
                    <a:pt x="54" y="33"/>
                  </a:lnTo>
                  <a:lnTo>
                    <a:pt x="42" y="33"/>
                  </a:lnTo>
                  <a:lnTo>
                    <a:pt x="45" y="38"/>
                  </a:lnTo>
                  <a:lnTo>
                    <a:pt x="42" y="40"/>
                  </a:lnTo>
                  <a:lnTo>
                    <a:pt x="45" y="45"/>
                  </a:lnTo>
                  <a:lnTo>
                    <a:pt x="30" y="43"/>
                  </a:lnTo>
                  <a:lnTo>
                    <a:pt x="42" y="45"/>
                  </a:lnTo>
                  <a:lnTo>
                    <a:pt x="35" y="45"/>
                  </a:lnTo>
                  <a:lnTo>
                    <a:pt x="37" y="50"/>
                  </a:lnTo>
                  <a:lnTo>
                    <a:pt x="7" y="47"/>
                  </a:lnTo>
                  <a:lnTo>
                    <a:pt x="14" y="45"/>
                  </a:lnTo>
                  <a:lnTo>
                    <a:pt x="0" y="45"/>
                  </a:lnTo>
                  <a:lnTo>
                    <a:pt x="14" y="38"/>
                  </a:lnTo>
                  <a:lnTo>
                    <a:pt x="19" y="38"/>
                  </a:lnTo>
                  <a:lnTo>
                    <a:pt x="11" y="36"/>
                  </a:lnTo>
                  <a:lnTo>
                    <a:pt x="14" y="33"/>
                  </a:lnTo>
                  <a:lnTo>
                    <a:pt x="21" y="31"/>
                  </a:lnTo>
                  <a:lnTo>
                    <a:pt x="19" y="28"/>
                  </a:lnTo>
                  <a:lnTo>
                    <a:pt x="19" y="26"/>
                  </a:lnTo>
                  <a:lnTo>
                    <a:pt x="11" y="26"/>
                  </a:lnTo>
                  <a:lnTo>
                    <a:pt x="21" y="21"/>
                  </a:lnTo>
                  <a:lnTo>
                    <a:pt x="28" y="21"/>
                  </a:lnTo>
                  <a:lnTo>
                    <a:pt x="54" y="14"/>
                  </a:lnTo>
                  <a:lnTo>
                    <a:pt x="56" y="10"/>
                  </a:lnTo>
                  <a:lnTo>
                    <a:pt x="101" y="5"/>
                  </a:lnTo>
                  <a:lnTo>
                    <a:pt x="123" y="0"/>
                  </a:lnTo>
                  <a:lnTo>
                    <a:pt x="134" y="2"/>
                  </a:lnTo>
                  <a:close/>
                </a:path>
              </a:pathLst>
            </a:custGeom>
            <a:solidFill>
              <a:srgbClr val="E1E1E1"/>
            </a:solidFill>
            <a:ln w="3175">
              <a:solidFill>
                <a:srgbClr val="000000"/>
              </a:solidFill>
              <a:round/>
              <a:headEnd/>
              <a:tailEnd/>
            </a:ln>
          </p:spPr>
          <p:txBody>
            <a:bodyPr/>
            <a:lstStyle/>
            <a:p>
              <a:endParaRPr lang="en-US"/>
            </a:p>
          </p:txBody>
        </p:sp>
        <p:sp>
          <p:nvSpPr>
            <p:cNvPr id="42354" name="Freeform 5584"/>
            <p:cNvSpPr>
              <a:spLocks/>
            </p:cNvSpPr>
            <p:nvPr/>
          </p:nvSpPr>
          <p:spPr bwMode="auto">
            <a:xfrm>
              <a:off x="3153" y="1085"/>
              <a:ext cx="86" cy="49"/>
            </a:xfrm>
            <a:custGeom>
              <a:avLst/>
              <a:gdLst>
                <a:gd name="T0" fmla="*/ 499 w 78"/>
                <a:gd name="T1" fmla="*/ 1825 h 40"/>
                <a:gd name="T2" fmla="*/ 303 w 78"/>
                <a:gd name="T3" fmla="*/ 1234 h 40"/>
                <a:gd name="T4" fmla="*/ 258 w 78"/>
                <a:gd name="T5" fmla="*/ 565 h 40"/>
                <a:gd name="T6" fmla="*/ 258 w 78"/>
                <a:gd name="T7" fmla="*/ 360 h 40"/>
                <a:gd name="T8" fmla="*/ 258 w 78"/>
                <a:gd name="T9" fmla="*/ 360 h 40"/>
                <a:gd name="T10" fmla="*/ 275 w 78"/>
                <a:gd name="T11" fmla="*/ 2 h 40"/>
                <a:gd name="T12" fmla="*/ 90 w 78"/>
                <a:gd name="T13" fmla="*/ 0 h 40"/>
                <a:gd name="T14" fmla="*/ 61 w 78"/>
                <a:gd name="T15" fmla="*/ 196 h 40"/>
                <a:gd name="T16" fmla="*/ 37 w 78"/>
                <a:gd name="T17" fmla="*/ 441 h 40"/>
                <a:gd name="T18" fmla="*/ 61 w 78"/>
                <a:gd name="T19" fmla="*/ 565 h 40"/>
                <a:gd name="T20" fmla="*/ 37 w 78"/>
                <a:gd name="T21" fmla="*/ 872 h 40"/>
                <a:gd name="T22" fmla="*/ 0 w 78"/>
                <a:gd name="T23" fmla="*/ 1007 h 40"/>
                <a:gd name="T24" fmla="*/ 45 w 78"/>
                <a:gd name="T25" fmla="*/ 1308 h 40"/>
                <a:gd name="T26" fmla="*/ 109 w 78"/>
                <a:gd name="T27" fmla="*/ 1308 h 40"/>
                <a:gd name="T28" fmla="*/ 153 w 78"/>
                <a:gd name="T29" fmla="*/ 1308 h 40"/>
                <a:gd name="T30" fmla="*/ 186 w 78"/>
                <a:gd name="T31" fmla="*/ 1308 h 40"/>
                <a:gd name="T32" fmla="*/ 212 w 78"/>
                <a:gd name="T33" fmla="*/ 1559 h 40"/>
                <a:gd name="T34" fmla="*/ 196 w 78"/>
                <a:gd name="T35" fmla="*/ 1683 h 40"/>
                <a:gd name="T36" fmla="*/ 275 w 78"/>
                <a:gd name="T37" fmla="*/ 1825 h 40"/>
                <a:gd name="T38" fmla="*/ 334 w 78"/>
                <a:gd name="T39" fmla="*/ 1910 h 40"/>
                <a:gd name="T40" fmla="*/ 411 w 78"/>
                <a:gd name="T41" fmla="*/ 1910 h 40"/>
                <a:gd name="T42" fmla="*/ 472 w 78"/>
                <a:gd name="T43" fmla="*/ 1910 h 40"/>
                <a:gd name="T44" fmla="*/ 499 w 78"/>
                <a:gd name="T45" fmla="*/ 1825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8"/>
                <a:gd name="T70" fmla="*/ 0 h 40"/>
                <a:gd name="T71" fmla="*/ 78 w 78"/>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8" h="40">
                  <a:moveTo>
                    <a:pt x="78" y="38"/>
                  </a:moveTo>
                  <a:lnTo>
                    <a:pt x="47" y="26"/>
                  </a:lnTo>
                  <a:lnTo>
                    <a:pt x="40" y="12"/>
                  </a:lnTo>
                  <a:lnTo>
                    <a:pt x="40" y="7"/>
                  </a:lnTo>
                  <a:lnTo>
                    <a:pt x="43" y="2"/>
                  </a:lnTo>
                  <a:lnTo>
                    <a:pt x="14" y="0"/>
                  </a:lnTo>
                  <a:lnTo>
                    <a:pt x="10" y="4"/>
                  </a:lnTo>
                  <a:lnTo>
                    <a:pt x="5" y="9"/>
                  </a:lnTo>
                  <a:lnTo>
                    <a:pt x="10" y="12"/>
                  </a:lnTo>
                  <a:lnTo>
                    <a:pt x="5" y="19"/>
                  </a:lnTo>
                  <a:lnTo>
                    <a:pt x="0" y="21"/>
                  </a:lnTo>
                  <a:lnTo>
                    <a:pt x="7" y="28"/>
                  </a:lnTo>
                  <a:lnTo>
                    <a:pt x="17" y="28"/>
                  </a:lnTo>
                  <a:lnTo>
                    <a:pt x="24" y="28"/>
                  </a:lnTo>
                  <a:lnTo>
                    <a:pt x="29" y="28"/>
                  </a:lnTo>
                  <a:lnTo>
                    <a:pt x="33" y="33"/>
                  </a:lnTo>
                  <a:lnTo>
                    <a:pt x="31" y="35"/>
                  </a:lnTo>
                  <a:lnTo>
                    <a:pt x="43" y="38"/>
                  </a:lnTo>
                  <a:lnTo>
                    <a:pt x="52" y="40"/>
                  </a:lnTo>
                  <a:lnTo>
                    <a:pt x="64" y="40"/>
                  </a:lnTo>
                  <a:lnTo>
                    <a:pt x="74" y="40"/>
                  </a:lnTo>
                  <a:lnTo>
                    <a:pt x="78" y="38"/>
                  </a:lnTo>
                  <a:close/>
                </a:path>
              </a:pathLst>
            </a:custGeom>
            <a:solidFill>
              <a:srgbClr val="E1E1E1"/>
            </a:solidFill>
            <a:ln w="3175">
              <a:solidFill>
                <a:srgbClr val="000000"/>
              </a:solidFill>
              <a:round/>
              <a:headEnd/>
              <a:tailEnd/>
            </a:ln>
          </p:spPr>
          <p:txBody>
            <a:bodyPr/>
            <a:lstStyle/>
            <a:p>
              <a:endParaRPr lang="en-US"/>
            </a:p>
          </p:txBody>
        </p:sp>
        <p:sp>
          <p:nvSpPr>
            <p:cNvPr id="42355" name="Freeform 5585"/>
            <p:cNvSpPr>
              <a:spLocks/>
            </p:cNvSpPr>
            <p:nvPr/>
          </p:nvSpPr>
          <p:spPr bwMode="auto">
            <a:xfrm>
              <a:off x="4125" y="1035"/>
              <a:ext cx="103" cy="27"/>
            </a:xfrm>
            <a:custGeom>
              <a:avLst/>
              <a:gdLst>
                <a:gd name="T0" fmla="*/ 779 w 92"/>
                <a:gd name="T1" fmla="*/ 1043 h 21"/>
                <a:gd name="T2" fmla="*/ 283 w 92"/>
                <a:gd name="T3" fmla="*/ 0 h 21"/>
                <a:gd name="T4" fmla="*/ 344 w 92"/>
                <a:gd name="T5" fmla="*/ 441 h 21"/>
                <a:gd name="T6" fmla="*/ 283 w 92"/>
                <a:gd name="T7" fmla="*/ 267 h 21"/>
                <a:gd name="T8" fmla="*/ 327 w 92"/>
                <a:gd name="T9" fmla="*/ 811 h 21"/>
                <a:gd name="T10" fmla="*/ 75 w 92"/>
                <a:gd name="T11" fmla="*/ 267 h 21"/>
                <a:gd name="T12" fmla="*/ 0 w 92"/>
                <a:gd name="T13" fmla="*/ 441 h 21"/>
                <a:gd name="T14" fmla="*/ 0 w 92"/>
                <a:gd name="T15" fmla="*/ 811 h 21"/>
                <a:gd name="T16" fmla="*/ 4 w 92"/>
                <a:gd name="T17" fmla="*/ 1043 h 21"/>
                <a:gd name="T18" fmla="*/ 60 w 92"/>
                <a:gd name="T19" fmla="*/ 1301 h 21"/>
                <a:gd name="T20" fmla="*/ 385 w 92"/>
                <a:gd name="T21" fmla="*/ 2507 h 21"/>
                <a:gd name="T22" fmla="*/ 385 w 92"/>
                <a:gd name="T23" fmla="*/ 2151 h 21"/>
                <a:gd name="T24" fmla="*/ 622 w 92"/>
                <a:gd name="T25" fmla="*/ 1950 h 21"/>
                <a:gd name="T26" fmla="*/ 741 w 92"/>
                <a:gd name="T27" fmla="*/ 1950 h 21"/>
                <a:gd name="T28" fmla="*/ 690 w 92"/>
                <a:gd name="T29" fmla="*/ 1950 h 21"/>
                <a:gd name="T30" fmla="*/ 779 w 92"/>
                <a:gd name="T31" fmla="*/ 1301 h 21"/>
                <a:gd name="T32" fmla="*/ 779 w 92"/>
                <a:gd name="T33" fmla="*/ 1043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2"/>
                <a:gd name="T52" fmla="*/ 0 h 21"/>
                <a:gd name="T53" fmla="*/ 92 w 92"/>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2" h="21">
                  <a:moveTo>
                    <a:pt x="92" y="9"/>
                  </a:moveTo>
                  <a:lnTo>
                    <a:pt x="33" y="0"/>
                  </a:lnTo>
                  <a:lnTo>
                    <a:pt x="40" y="4"/>
                  </a:lnTo>
                  <a:lnTo>
                    <a:pt x="33" y="2"/>
                  </a:lnTo>
                  <a:lnTo>
                    <a:pt x="38" y="7"/>
                  </a:lnTo>
                  <a:lnTo>
                    <a:pt x="9" y="2"/>
                  </a:lnTo>
                  <a:lnTo>
                    <a:pt x="0" y="4"/>
                  </a:lnTo>
                  <a:lnTo>
                    <a:pt x="0" y="7"/>
                  </a:lnTo>
                  <a:lnTo>
                    <a:pt x="4" y="9"/>
                  </a:lnTo>
                  <a:lnTo>
                    <a:pt x="7" y="11"/>
                  </a:lnTo>
                  <a:lnTo>
                    <a:pt x="45" y="21"/>
                  </a:lnTo>
                  <a:lnTo>
                    <a:pt x="45" y="18"/>
                  </a:lnTo>
                  <a:lnTo>
                    <a:pt x="73" y="16"/>
                  </a:lnTo>
                  <a:lnTo>
                    <a:pt x="87" y="16"/>
                  </a:lnTo>
                  <a:lnTo>
                    <a:pt x="80" y="16"/>
                  </a:lnTo>
                  <a:lnTo>
                    <a:pt x="92" y="11"/>
                  </a:lnTo>
                  <a:lnTo>
                    <a:pt x="92" y="9"/>
                  </a:lnTo>
                  <a:close/>
                </a:path>
              </a:pathLst>
            </a:custGeom>
            <a:solidFill>
              <a:srgbClr val="E1E1E1"/>
            </a:solidFill>
            <a:ln w="3175">
              <a:solidFill>
                <a:srgbClr val="000000"/>
              </a:solidFill>
              <a:round/>
              <a:headEnd/>
              <a:tailEnd/>
            </a:ln>
          </p:spPr>
          <p:txBody>
            <a:bodyPr/>
            <a:lstStyle/>
            <a:p>
              <a:endParaRPr lang="en-US"/>
            </a:p>
          </p:txBody>
        </p:sp>
        <p:sp>
          <p:nvSpPr>
            <p:cNvPr id="42356" name="Freeform 5586"/>
            <p:cNvSpPr>
              <a:spLocks/>
            </p:cNvSpPr>
            <p:nvPr/>
          </p:nvSpPr>
          <p:spPr bwMode="auto">
            <a:xfrm>
              <a:off x="3548" y="973"/>
              <a:ext cx="80" cy="18"/>
            </a:xfrm>
            <a:custGeom>
              <a:avLst/>
              <a:gdLst>
                <a:gd name="T0" fmla="*/ 561 w 71"/>
                <a:gd name="T1" fmla="*/ 267 h 14"/>
                <a:gd name="T2" fmla="*/ 417 w 71"/>
                <a:gd name="T3" fmla="*/ 0 h 14"/>
                <a:gd name="T4" fmla="*/ 331 w 71"/>
                <a:gd name="T5" fmla="*/ 267 h 14"/>
                <a:gd name="T6" fmla="*/ 274 w 71"/>
                <a:gd name="T7" fmla="*/ 0 h 14"/>
                <a:gd name="T8" fmla="*/ 2 w 71"/>
                <a:gd name="T9" fmla="*/ 267 h 14"/>
                <a:gd name="T10" fmla="*/ 0 w 71"/>
                <a:gd name="T11" fmla="*/ 811 h 14"/>
                <a:gd name="T12" fmla="*/ 68 w 71"/>
                <a:gd name="T13" fmla="*/ 811 h 14"/>
                <a:gd name="T14" fmla="*/ 203 w 71"/>
                <a:gd name="T15" fmla="*/ 1673 h 14"/>
                <a:gd name="T16" fmla="*/ 677 w 71"/>
                <a:gd name="T17" fmla="*/ 1673 h 14"/>
                <a:gd name="T18" fmla="*/ 620 w 71"/>
                <a:gd name="T19" fmla="*/ 1341 h 14"/>
                <a:gd name="T20" fmla="*/ 561 w 71"/>
                <a:gd name="T21" fmla="*/ 267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14"/>
                <a:gd name="T35" fmla="*/ 71 w 71"/>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14">
                  <a:moveTo>
                    <a:pt x="59" y="2"/>
                  </a:moveTo>
                  <a:lnTo>
                    <a:pt x="43" y="0"/>
                  </a:lnTo>
                  <a:lnTo>
                    <a:pt x="35" y="2"/>
                  </a:lnTo>
                  <a:lnTo>
                    <a:pt x="28" y="0"/>
                  </a:lnTo>
                  <a:lnTo>
                    <a:pt x="2" y="2"/>
                  </a:lnTo>
                  <a:lnTo>
                    <a:pt x="0" y="7"/>
                  </a:lnTo>
                  <a:lnTo>
                    <a:pt x="7" y="7"/>
                  </a:lnTo>
                  <a:lnTo>
                    <a:pt x="21" y="14"/>
                  </a:lnTo>
                  <a:lnTo>
                    <a:pt x="71" y="14"/>
                  </a:lnTo>
                  <a:lnTo>
                    <a:pt x="64" y="12"/>
                  </a:lnTo>
                  <a:lnTo>
                    <a:pt x="59" y="2"/>
                  </a:lnTo>
                  <a:close/>
                </a:path>
              </a:pathLst>
            </a:custGeom>
            <a:solidFill>
              <a:srgbClr val="E1E1E1"/>
            </a:solidFill>
            <a:ln w="3175">
              <a:solidFill>
                <a:srgbClr val="000000"/>
              </a:solidFill>
              <a:round/>
              <a:headEnd/>
              <a:tailEnd/>
            </a:ln>
          </p:spPr>
          <p:txBody>
            <a:bodyPr/>
            <a:lstStyle/>
            <a:p>
              <a:endParaRPr lang="en-US"/>
            </a:p>
          </p:txBody>
        </p:sp>
        <p:sp>
          <p:nvSpPr>
            <p:cNvPr id="42357" name="Freeform 5587"/>
            <p:cNvSpPr>
              <a:spLocks/>
            </p:cNvSpPr>
            <p:nvPr/>
          </p:nvSpPr>
          <p:spPr bwMode="auto">
            <a:xfrm>
              <a:off x="3638" y="982"/>
              <a:ext cx="62" cy="24"/>
            </a:xfrm>
            <a:custGeom>
              <a:avLst/>
              <a:gdLst>
                <a:gd name="T0" fmla="*/ 520 w 55"/>
                <a:gd name="T1" fmla="*/ 1005 h 19"/>
                <a:gd name="T2" fmla="*/ 256 w 55"/>
                <a:gd name="T3" fmla="*/ 414 h 19"/>
                <a:gd name="T4" fmla="*/ 180 w 55"/>
                <a:gd name="T5" fmla="*/ 782 h 19"/>
                <a:gd name="T6" fmla="*/ 142 w 55"/>
                <a:gd name="T7" fmla="*/ 206 h 19"/>
                <a:gd name="T8" fmla="*/ 77 w 55"/>
                <a:gd name="T9" fmla="*/ 0 h 19"/>
                <a:gd name="T10" fmla="*/ 98 w 55"/>
                <a:gd name="T11" fmla="*/ 414 h 19"/>
                <a:gd name="T12" fmla="*/ 0 w 55"/>
                <a:gd name="T13" fmla="*/ 414 h 19"/>
                <a:gd name="T14" fmla="*/ 3 w 55"/>
                <a:gd name="T15" fmla="*/ 619 h 19"/>
                <a:gd name="T16" fmla="*/ 77 w 55"/>
                <a:gd name="T17" fmla="*/ 782 h 19"/>
                <a:gd name="T18" fmla="*/ 3 w 55"/>
                <a:gd name="T19" fmla="*/ 1005 h 19"/>
                <a:gd name="T20" fmla="*/ 53 w 55"/>
                <a:gd name="T21" fmla="*/ 1603 h 19"/>
                <a:gd name="T22" fmla="*/ 531 w 55"/>
                <a:gd name="T23" fmla="*/ 1005 h 19"/>
                <a:gd name="T24" fmla="*/ 520 w 55"/>
                <a:gd name="T25" fmla="*/ 1005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19"/>
                <a:gd name="T41" fmla="*/ 55 w 55"/>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19">
                  <a:moveTo>
                    <a:pt x="52" y="12"/>
                  </a:moveTo>
                  <a:lnTo>
                    <a:pt x="26" y="5"/>
                  </a:lnTo>
                  <a:lnTo>
                    <a:pt x="19" y="9"/>
                  </a:lnTo>
                  <a:lnTo>
                    <a:pt x="15" y="2"/>
                  </a:lnTo>
                  <a:lnTo>
                    <a:pt x="8" y="0"/>
                  </a:lnTo>
                  <a:lnTo>
                    <a:pt x="10" y="5"/>
                  </a:lnTo>
                  <a:lnTo>
                    <a:pt x="0" y="5"/>
                  </a:lnTo>
                  <a:lnTo>
                    <a:pt x="3" y="7"/>
                  </a:lnTo>
                  <a:lnTo>
                    <a:pt x="8" y="9"/>
                  </a:lnTo>
                  <a:lnTo>
                    <a:pt x="3" y="12"/>
                  </a:lnTo>
                  <a:lnTo>
                    <a:pt x="5" y="19"/>
                  </a:lnTo>
                  <a:lnTo>
                    <a:pt x="55" y="12"/>
                  </a:lnTo>
                  <a:lnTo>
                    <a:pt x="52" y="12"/>
                  </a:lnTo>
                  <a:close/>
                </a:path>
              </a:pathLst>
            </a:custGeom>
            <a:solidFill>
              <a:srgbClr val="E1E1E1"/>
            </a:solidFill>
            <a:ln w="3175">
              <a:solidFill>
                <a:srgbClr val="000000"/>
              </a:solidFill>
              <a:round/>
              <a:headEnd/>
              <a:tailEnd/>
            </a:ln>
          </p:spPr>
          <p:txBody>
            <a:bodyPr/>
            <a:lstStyle/>
            <a:p>
              <a:endParaRPr lang="en-US"/>
            </a:p>
          </p:txBody>
        </p:sp>
        <p:sp>
          <p:nvSpPr>
            <p:cNvPr id="42358" name="Freeform 5588"/>
            <p:cNvSpPr>
              <a:spLocks/>
            </p:cNvSpPr>
            <p:nvPr/>
          </p:nvSpPr>
          <p:spPr bwMode="auto">
            <a:xfrm>
              <a:off x="3514" y="958"/>
              <a:ext cx="63" cy="15"/>
            </a:xfrm>
            <a:custGeom>
              <a:avLst/>
              <a:gdLst>
                <a:gd name="T0" fmla="*/ 730 w 55"/>
                <a:gd name="T1" fmla="*/ 364 h 12"/>
                <a:gd name="T2" fmla="*/ 420 w 55"/>
                <a:gd name="T3" fmla="*/ 0 h 12"/>
                <a:gd name="T4" fmla="*/ 3 w 55"/>
                <a:gd name="T5" fmla="*/ 186 h 12"/>
                <a:gd name="T6" fmla="*/ 127 w 55"/>
                <a:gd name="T7" fmla="*/ 186 h 12"/>
                <a:gd name="T8" fmla="*/ 85 w 55"/>
                <a:gd name="T9" fmla="*/ 529 h 12"/>
                <a:gd name="T10" fmla="*/ 0 w 55"/>
                <a:gd name="T11" fmla="*/ 529 h 12"/>
                <a:gd name="T12" fmla="*/ 186 w 55"/>
                <a:gd name="T13" fmla="*/ 661 h 12"/>
                <a:gd name="T14" fmla="*/ 162 w 55"/>
                <a:gd name="T15" fmla="*/ 881 h 12"/>
                <a:gd name="T16" fmla="*/ 730 w 55"/>
                <a:gd name="T17" fmla="*/ 661 h 12"/>
                <a:gd name="T18" fmla="*/ 648 w 55"/>
                <a:gd name="T19" fmla="*/ 529 h 12"/>
                <a:gd name="T20" fmla="*/ 730 w 55"/>
                <a:gd name="T21" fmla="*/ 364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12"/>
                <a:gd name="T35" fmla="*/ 55 w 55"/>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12">
                  <a:moveTo>
                    <a:pt x="55" y="5"/>
                  </a:moveTo>
                  <a:lnTo>
                    <a:pt x="31" y="0"/>
                  </a:lnTo>
                  <a:lnTo>
                    <a:pt x="3" y="2"/>
                  </a:lnTo>
                  <a:lnTo>
                    <a:pt x="10" y="2"/>
                  </a:lnTo>
                  <a:lnTo>
                    <a:pt x="7" y="7"/>
                  </a:lnTo>
                  <a:lnTo>
                    <a:pt x="0" y="7"/>
                  </a:lnTo>
                  <a:lnTo>
                    <a:pt x="14" y="9"/>
                  </a:lnTo>
                  <a:lnTo>
                    <a:pt x="12" y="12"/>
                  </a:lnTo>
                  <a:lnTo>
                    <a:pt x="55" y="9"/>
                  </a:lnTo>
                  <a:lnTo>
                    <a:pt x="50" y="7"/>
                  </a:lnTo>
                  <a:lnTo>
                    <a:pt x="55" y="5"/>
                  </a:lnTo>
                  <a:close/>
                </a:path>
              </a:pathLst>
            </a:custGeom>
            <a:solidFill>
              <a:srgbClr val="E1E1E1"/>
            </a:solidFill>
            <a:ln w="3175">
              <a:solidFill>
                <a:srgbClr val="000000"/>
              </a:solidFill>
              <a:round/>
              <a:headEnd/>
              <a:tailEnd/>
            </a:ln>
          </p:spPr>
          <p:txBody>
            <a:bodyPr/>
            <a:lstStyle/>
            <a:p>
              <a:endParaRPr lang="en-US"/>
            </a:p>
          </p:txBody>
        </p:sp>
        <p:sp>
          <p:nvSpPr>
            <p:cNvPr id="42359" name="Freeform 5589"/>
            <p:cNvSpPr>
              <a:spLocks/>
            </p:cNvSpPr>
            <p:nvPr/>
          </p:nvSpPr>
          <p:spPr bwMode="auto">
            <a:xfrm>
              <a:off x="4236" y="1047"/>
              <a:ext cx="66" cy="15"/>
            </a:xfrm>
            <a:custGeom>
              <a:avLst/>
              <a:gdLst>
                <a:gd name="T0" fmla="*/ 497 w 59"/>
                <a:gd name="T1" fmla="*/ 364 h 12"/>
                <a:gd name="T2" fmla="*/ 120 w 59"/>
                <a:gd name="T3" fmla="*/ 186 h 12"/>
                <a:gd name="T4" fmla="*/ 0 w 59"/>
                <a:gd name="T5" fmla="*/ 0 h 12"/>
                <a:gd name="T6" fmla="*/ 56 w 59"/>
                <a:gd name="T7" fmla="*/ 364 h 12"/>
                <a:gd name="T8" fmla="*/ 447 w 59"/>
                <a:gd name="T9" fmla="*/ 881 h 12"/>
                <a:gd name="T10" fmla="*/ 497 w 59"/>
                <a:gd name="T11" fmla="*/ 364 h 12"/>
                <a:gd name="T12" fmla="*/ 0 60000 65536"/>
                <a:gd name="T13" fmla="*/ 0 60000 65536"/>
                <a:gd name="T14" fmla="*/ 0 60000 65536"/>
                <a:gd name="T15" fmla="*/ 0 60000 65536"/>
                <a:gd name="T16" fmla="*/ 0 60000 65536"/>
                <a:gd name="T17" fmla="*/ 0 60000 65536"/>
                <a:gd name="T18" fmla="*/ 0 w 59"/>
                <a:gd name="T19" fmla="*/ 0 h 12"/>
                <a:gd name="T20" fmla="*/ 59 w 59"/>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59" h="12">
                  <a:moveTo>
                    <a:pt x="59" y="5"/>
                  </a:moveTo>
                  <a:lnTo>
                    <a:pt x="14" y="2"/>
                  </a:lnTo>
                  <a:lnTo>
                    <a:pt x="0" y="0"/>
                  </a:lnTo>
                  <a:lnTo>
                    <a:pt x="7" y="5"/>
                  </a:lnTo>
                  <a:lnTo>
                    <a:pt x="54" y="12"/>
                  </a:lnTo>
                  <a:lnTo>
                    <a:pt x="59" y="5"/>
                  </a:lnTo>
                  <a:close/>
                </a:path>
              </a:pathLst>
            </a:custGeom>
            <a:solidFill>
              <a:srgbClr val="E1E1E1"/>
            </a:solidFill>
            <a:ln w="3175">
              <a:solidFill>
                <a:srgbClr val="000000"/>
              </a:solidFill>
              <a:round/>
              <a:headEnd/>
              <a:tailEnd/>
            </a:ln>
          </p:spPr>
          <p:txBody>
            <a:bodyPr/>
            <a:lstStyle/>
            <a:p>
              <a:endParaRPr lang="en-US"/>
            </a:p>
          </p:txBody>
        </p:sp>
        <p:sp>
          <p:nvSpPr>
            <p:cNvPr id="42360" name="Freeform 5590"/>
            <p:cNvSpPr>
              <a:spLocks/>
            </p:cNvSpPr>
            <p:nvPr/>
          </p:nvSpPr>
          <p:spPr bwMode="auto">
            <a:xfrm>
              <a:off x="2813" y="1444"/>
              <a:ext cx="34" cy="12"/>
            </a:xfrm>
            <a:custGeom>
              <a:avLst/>
              <a:gdLst>
                <a:gd name="T0" fmla="*/ 55 w 31"/>
                <a:gd name="T1" fmla="*/ 0 h 10"/>
                <a:gd name="T2" fmla="*/ 55 w 31"/>
                <a:gd name="T3" fmla="*/ 103 h 10"/>
                <a:gd name="T4" fmla="*/ 3 w 31"/>
                <a:gd name="T5" fmla="*/ 0 h 10"/>
                <a:gd name="T6" fmla="*/ 0 w 31"/>
                <a:gd name="T7" fmla="*/ 103 h 10"/>
                <a:gd name="T8" fmla="*/ 3 w 31"/>
                <a:gd name="T9" fmla="*/ 149 h 10"/>
                <a:gd name="T10" fmla="*/ 3 w 31"/>
                <a:gd name="T11" fmla="*/ 149 h 10"/>
                <a:gd name="T12" fmla="*/ 0 w 31"/>
                <a:gd name="T13" fmla="*/ 258 h 10"/>
                <a:gd name="T14" fmla="*/ 42 w 31"/>
                <a:gd name="T15" fmla="*/ 310 h 10"/>
                <a:gd name="T16" fmla="*/ 179 w 31"/>
                <a:gd name="T17" fmla="*/ 310 h 10"/>
                <a:gd name="T18" fmla="*/ 179 w 31"/>
                <a:gd name="T19" fmla="*/ 103 h 10"/>
                <a:gd name="T20" fmla="*/ 110 w 31"/>
                <a:gd name="T21" fmla="*/ 0 h 10"/>
                <a:gd name="T22" fmla="*/ 55 w 3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0"/>
                <a:gd name="T38" fmla="*/ 31 w 31"/>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0">
                  <a:moveTo>
                    <a:pt x="10" y="0"/>
                  </a:moveTo>
                  <a:lnTo>
                    <a:pt x="10" y="3"/>
                  </a:lnTo>
                  <a:lnTo>
                    <a:pt x="3" y="0"/>
                  </a:lnTo>
                  <a:lnTo>
                    <a:pt x="0" y="3"/>
                  </a:lnTo>
                  <a:lnTo>
                    <a:pt x="3" y="5"/>
                  </a:lnTo>
                  <a:lnTo>
                    <a:pt x="0" y="8"/>
                  </a:lnTo>
                  <a:lnTo>
                    <a:pt x="7" y="10"/>
                  </a:lnTo>
                  <a:lnTo>
                    <a:pt x="31" y="10"/>
                  </a:lnTo>
                  <a:lnTo>
                    <a:pt x="31" y="3"/>
                  </a:lnTo>
                  <a:lnTo>
                    <a:pt x="19" y="0"/>
                  </a:lnTo>
                  <a:lnTo>
                    <a:pt x="10" y="0"/>
                  </a:lnTo>
                  <a:close/>
                </a:path>
              </a:pathLst>
            </a:custGeom>
            <a:solidFill>
              <a:srgbClr val="E1E1E1"/>
            </a:solidFill>
            <a:ln w="3175">
              <a:solidFill>
                <a:srgbClr val="000000"/>
              </a:solidFill>
              <a:round/>
              <a:headEnd/>
              <a:tailEnd/>
            </a:ln>
          </p:spPr>
          <p:txBody>
            <a:bodyPr/>
            <a:lstStyle/>
            <a:p>
              <a:endParaRPr lang="en-US"/>
            </a:p>
          </p:txBody>
        </p:sp>
        <p:sp>
          <p:nvSpPr>
            <p:cNvPr id="42361" name="Freeform 5591"/>
            <p:cNvSpPr>
              <a:spLocks/>
            </p:cNvSpPr>
            <p:nvPr/>
          </p:nvSpPr>
          <p:spPr bwMode="auto">
            <a:xfrm>
              <a:off x="4209" y="1076"/>
              <a:ext cx="51" cy="11"/>
            </a:xfrm>
            <a:custGeom>
              <a:avLst/>
              <a:gdLst>
                <a:gd name="T0" fmla="*/ 492 w 45"/>
                <a:gd name="T1" fmla="*/ 395 h 9"/>
                <a:gd name="T2" fmla="*/ 0 w 45"/>
                <a:gd name="T3" fmla="*/ 323 h 9"/>
                <a:gd name="T4" fmla="*/ 161 w 45"/>
                <a:gd name="T5" fmla="*/ 0 h 9"/>
                <a:gd name="T6" fmla="*/ 435 w 45"/>
                <a:gd name="T7" fmla="*/ 323 h 9"/>
                <a:gd name="T8" fmla="*/ 492 w 45"/>
                <a:gd name="T9" fmla="*/ 395 h 9"/>
                <a:gd name="T10" fmla="*/ 0 60000 65536"/>
                <a:gd name="T11" fmla="*/ 0 60000 65536"/>
                <a:gd name="T12" fmla="*/ 0 60000 65536"/>
                <a:gd name="T13" fmla="*/ 0 60000 65536"/>
                <a:gd name="T14" fmla="*/ 0 60000 65536"/>
                <a:gd name="T15" fmla="*/ 0 w 45"/>
                <a:gd name="T16" fmla="*/ 0 h 9"/>
                <a:gd name="T17" fmla="*/ 45 w 45"/>
                <a:gd name="T18" fmla="*/ 9 h 9"/>
              </a:gdLst>
              <a:ahLst/>
              <a:cxnLst>
                <a:cxn ang="T10">
                  <a:pos x="T0" y="T1"/>
                </a:cxn>
                <a:cxn ang="T11">
                  <a:pos x="T2" y="T3"/>
                </a:cxn>
                <a:cxn ang="T12">
                  <a:pos x="T4" y="T5"/>
                </a:cxn>
                <a:cxn ang="T13">
                  <a:pos x="T6" y="T7"/>
                </a:cxn>
                <a:cxn ang="T14">
                  <a:pos x="T8" y="T9"/>
                </a:cxn>
              </a:cxnLst>
              <a:rect l="T15" t="T16" r="T17" b="T18"/>
              <a:pathLst>
                <a:path w="45" h="9">
                  <a:moveTo>
                    <a:pt x="45" y="9"/>
                  </a:moveTo>
                  <a:lnTo>
                    <a:pt x="0" y="7"/>
                  </a:lnTo>
                  <a:lnTo>
                    <a:pt x="15" y="0"/>
                  </a:lnTo>
                  <a:lnTo>
                    <a:pt x="41" y="7"/>
                  </a:lnTo>
                  <a:lnTo>
                    <a:pt x="45" y="9"/>
                  </a:lnTo>
                  <a:close/>
                </a:path>
              </a:pathLst>
            </a:custGeom>
            <a:solidFill>
              <a:srgbClr val="E1E1E1"/>
            </a:solidFill>
            <a:ln w="3175">
              <a:solidFill>
                <a:srgbClr val="000000"/>
              </a:solidFill>
              <a:round/>
              <a:headEnd/>
              <a:tailEnd/>
            </a:ln>
          </p:spPr>
          <p:txBody>
            <a:bodyPr/>
            <a:lstStyle/>
            <a:p>
              <a:endParaRPr lang="en-US"/>
            </a:p>
          </p:txBody>
        </p:sp>
        <p:sp>
          <p:nvSpPr>
            <p:cNvPr id="42362" name="Freeform 5592"/>
            <p:cNvSpPr>
              <a:spLocks/>
            </p:cNvSpPr>
            <p:nvPr/>
          </p:nvSpPr>
          <p:spPr bwMode="auto">
            <a:xfrm>
              <a:off x="3131" y="1155"/>
              <a:ext cx="29" cy="15"/>
            </a:xfrm>
            <a:custGeom>
              <a:avLst/>
              <a:gdLst>
                <a:gd name="T0" fmla="*/ 205 w 26"/>
                <a:gd name="T1" fmla="*/ 569 h 12"/>
                <a:gd name="T2" fmla="*/ 56 w 26"/>
                <a:gd name="T3" fmla="*/ 881 h 12"/>
                <a:gd name="T4" fmla="*/ 0 w 26"/>
                <a:gd name="T5" fmla="*/ 233 h 12"/>
                <a:gd name="T6" fmla="*/ 56 w 26"/>
                <a:gd name="T7" fmla="*/ 0 h 12"/>
                <a:gd name="T8" fmla="*/ 205 w 26"/>
                <a:gd name="T9" fmla="*/ 569 h 12"/>
                <a:gd name="T10" fmla="*/ 0 60000 65536"/>
                <a:gd name="T11" fmla="*/ 0 60000 65536"/>
                <a:gd name="T12" fmla="*/ 0 60000 65536"/>
                <a:gd name="T13" fmla="*/ 0 60000 65536"/>
                <a:gd name="T14" fmla="*/ 0 60000 65536"/>
                <a:gd name="T15" fmla="*/ 0 w 26"/>
                <a:gd name="T16" fmla="*/ 0 h 12"/>
                <a:gd name="T17" fmla="*/ 26 w 26"/>
                <a:gd name="T18" fmla="*/ 12 h 12"/>
              </a:gdLst>
              <a:ahLst/>
              <a:cxnLst>
                <a:cxn ang="T10">
                  <a:pos x="T0" y="T1"/>
                </a:cxn>
                <a:cxn ang="T11">
                  <a:pos x="T2" y="T3"/>
                </a:cxn>
                <a:cxn ang="T12">
                  <a:pos x="T4" y="T5"/>
                </a:cxn>
                <a:cxn ang="T13">
                  <a:pos x="T6" y="T7"/>
                </a:cxn>
                <a:cxn ang="T14">
                  <a:pos x="T8" y="T9"/>
                </a:cxn>
              </a:cxnLst>
              <a:rect l="T15" t="T16" r="T17" b="T18"/>
              <a:pathLst>
                <a:path w="26" h="12">
                  <a:moveTo>
                    <a:pt x="26" y="8"/>
                  </a:moveTo>
                  <a:lnTo>
                    <a:pt x="7" y="12"/>
                  </a:lnTo>
                  <a:lnTo>
                    <a:pt x="0" y="3"/>
                  </a:lnTo>
                  <a:lnTo>
                    <a:pt x="7" y="0"/>
                  </a:lnTo>
                  <a:lnTo>
                    <a:pt x="26" y="8"/>
                  </a:lnTo>
                  <a:close/>
                </a:path>
              </a:pathLst>
            </a:custGeom>
            <a:solidFill>
              <a:srgbClr val="E1E1E1"/>
            </a:solidFill>
            <a:ln w="3175">
              <a:solidFill>
                <a:srgbClr val="000000"/>
              </a:solidFill>
              <a:round/>
              <a:headEnd/>
              <a:tailEnd/>
            </a:ln>
          </p:spPr>
          <p:txBody>
            <a:bodyPr/>
            <a:lstStyle/>
            <a:p>
              <a:endParaRPr lang="en-US"/>
            </a:p>
          </p:txBody>
        </p:sp>
        <p:sp>
          <p:nvSpPr>
            <p:cNvPr id="42363" name="Freeform 5593"/>
            <p:cNvSpPr>
              <a:spLocks/>
            </p:cNvSpPr>
            <p:nvPr/>
          </p:nvSpPr>
          <p:spPr bwMode="auto">
            <a:xfrm>
              <a:off x="3028" y="961"/>
              <a:ext cx="48" cy="12"/>
            </a:xfrm>
            <a:custGeom>
              <a:avLst/>
              <a:gdLst>
                <a:gd name="T0" fmla="*/ 352 w 43"/>
                <a:gd name="T1" fmla="*/ 103 h 10"/>
                <a:gd name="T2" fmla="*/ 135 w 43"/>
                <a:gd name="T3" fmla="*/ 215 h 10"/>
                <a:gd name="T4" fmla="*/ 56 w 43"/>
                <a:gd name="T5" fmla="*/ 310 h 10"/>
                <a:gd name="T6" fmla="*/ 0 w 43"/>
                <a:gd name="T7" fmla="*/ 310 h 10"/>
                <a:gd name="T8" fmla="*/ 70 w 43"/>
                <a:gd name="T9" fmla="*/ 149 h 10"/>
                <a:gd name="T10" fmla="*/ 190 w 43"/>
                <a:gd name="T11" fmla="*/ 103 h 10"/>
                <a:gd name="T12" fmla="*/ 285 w 43"/>
                <a:gd name="T13" fmla="*/ 0 h 10"/>
                <a:gd name="T14" fmla="*/ 352 w 43"/>
                <a:gd name="T15" fmla="*/ 103 h 10"/>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10"/>
                <a:gd name="T26" fmla="*/ 43 w 4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10">
                  <a:moveTo>
                    <a:pt x="43" y="3"/>
                  </a:moveTo>
                  <a:lnTo>
                    <a:pt x="17" y="7"/>
                  </a:lnTo>
                  <a:lnTo>
                    <a:pt x="7" y="10"/>
                  </a:lnTo>
                  <a:lnTo>
                    <a:pt x="0" y="10"/>
                  </a:lnTo>
                  <a:lnTo>
                    <a:pt x="9" y="5"/>
                  </a:lnTo>
                  <a:lnTo>
                    <a:pt x="24" y="3"/>
                  </a:lnTo>
                  <a:lnTo>
                    <a:pt x="35" y="0"/>
                  </a:lnTo>
                  <a:lnTo>
                    <a:pt x="43" y="3"/>
                  </a:lnTo>
                  <a:close/>
                </a:path>
              </a:pathLst>
            </a:custGeom>
            <a:solidFill>
              <a:srgbClr val="E1E1E1"/>
            </a:solidFill>
            <a:ln w="3175">
              <a:solidFill>
                <a:srgbClr val="000000"/>
              </a:solidFill>
              <a:round/>
              <a:headEnd/>
              <a:tailEnd/>
            </a:ln>
          </p:spPr>
          <p:txBody>
            <a:bodyPr/>
            <a:lstStyle/>
            <a:p>
              <a:endParaRPr lang="en-US"/>
            </a:p>
          </p:txBody>
        </p:sp>
        <p:sp>
          <p:nvSpPr>
            <p:cNvPr id="42364" name="Freeform 5594"/>
            <p:cNvSpPr>
              <a:spLocks/>
            </p:cNvSpPr>
            <p:nvPr/>
          </p:nvSpPr>
          <p:spPr bwMode="auto">
            <a:xfrm>
              <a:off x="4844" y="1647"/>
              <a:ext cx="15" cy="23"/>
            </a:xfrm>
            <a:custGeom>
              <a:avLst/>
              <a:gdLst>
                <a:gd name="T0" fmla="*/ 50 w 14"/>
                <a:gd name="T1" fmla="*/ 0 h 19"/>
                <a:gd name="T2" fmla="*/ 2 w 14"/>
                <a:gd name="T3" fmla="*/ 2 h 19"/>
                <a:gd name="T4" fmla="*/ 0 w 14"/>
                <a:gd name="T5" fmla="*/ 738 h 19"/>
                <a:gd name="T6" fmla="*/ 31 w 14"/>
                <a:gd name="T7" fmla="*/ 344 h 19"/>
                <a:gd name="T8" fmla="*/ 44 w 14"/>
                <a:gd name="T9" fmla="*/ 2 h 19"/>
                <a:gd name="T10" fmla="*/ 50 w 14"/>
                <a:gd name="T11" fmla="*/ 0 h 19"/>
                <a:gd name="T12" fmla="*/ 0 60000 65536"/>
                <a:gd name="T13" fmla="*/ 0 60000 65536"/>
                <a:gd name="T14" fmla="*/ 0 60000 65536"/>
                <a:gd name="T15" fmla="*/ 0 60000 65536"/>
                <a:gd name="T16" fmla="*/ 0 60000 65536"/>
                <a:gd name="T17" fmla="*/ 0 60000 65536"/>
                <a:gd name="T18" fmla="*/ 0 w 14"/>
                <a:gd name="T19" fmla="*/ 0 h 19"/>
                <a:gd name="T20" fmla="*/ 14 w 1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4" h="19">
                  <a:moveTo>
                    <a:pt x="14" y="0"/>
                  </a:moveTo>
                  <a:lnTo>
                    <a:pt x="2" y="2"/>
                  </a:lnTo>
                  <a:lnTo>
                    <a:pt x="0" y="19"/>
                  </a:lnTo>
                  <a:lnTo>
                    <a:pt x="7" y="9"/>
                  </a:lnTo>
                  <a:lnTo>
                    <a:pt x="12" y="2"/>
                  </a:lnTo>
                  <a:lnTo>
                    <a:pt x="14" y="0"/>
                  </a:lnTo>
                  <a:close/>
                </a:path>
              </a:pathLst>
            </a:custGeom>
            <a:solidFill>
              <a:srgbClr val="0033CC"/>
            </a:solidFill>
            <a:ln w="3175">
              <a:solidFill>
                <a:srgbClr val="000000"/>
              </a:solidFill>
              <a:round/>
              <a:headEnd/>
              <a:tailEnd/>
            </a:ln>
          </p:spPr>
          <p:txBody>
            <a:bodyPr/>
            <a:lstStyle/>
            <a:p>
              <a:endParaRPr lang="en-US"/>
            </a:p>
          </p:txBody>
        </p:sp>
        <p:sp>
          <p:nvSpPr>
            <p:cNvPr id="42365" name="Freeform 5595"/>
            <p:cNvSpPr>
              <a:spLocks/>
            </p:cNvSpPr>
            <p:nvPr/>
          </p:nvSpPr>
          <p:spPr bwMode="auto">
            <a:xfrm>
              <a:off x="4746" y="1118"/>
              <a:ext cx="18" cy="14"/>
            </a:xfrm>
            <a:custGeom>
              <a:avLst/>
              <a:gdLst>
                <a:gd name="T0" fmla="*/ 47 w 16"/>
                <a:gd name="T1" fmla="*/ 0 h 12"/>
                <a:gd name="T2" fmla="*/ 0 w 16"/>
                <a:gd name="T3" fmla="*/ 88 h 12"/>
                <a:gd name="T4" fmla="*/ 87 w 16"/>
                <a:gd name="T5" fmla="*/ 225 h 12"/>
                <a:gd name="T6" fmla="*/ 158 w 16"/>
                <a:gd name="T7" fmla="*/ 190 h 12"/>
                <a:gd name="T8" fmla="*/ 47 w 16"/>
                <a:gd name="T9" fmla="*/ 0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4" y="0"/>
                  </a:moveTo>
                  <a:lnTo>
                    <a:pt x="0" y="4"/>
                  </a:lnTo>
                  <a:lnTo>
                    <a:pt x="9" y="12"/>
                  </a:lnTo>
                  <a:lnTo>
                    <a:pt x="16" y="9"/>
                  </a:lnTo>
                  <a:lnTo>
                    <a:pt x="4" y="0"/>
                  </a:lnTo>
                  <a:close/>
                </a:path>
              </a:pathLst>
            </a:custGeom>
            <a:solidFill>
              <a:srgbClr val="E1E1E1"/>
            </a:solidFill>
            <a:ln w="3175">
              <a:solidFill>
                <a:srgbClr val="000000"/>
              </a:solidFill>
              <a:round/>
              <a:headEnd/>
              <a:tailEnd/>
            </a:ln>
          </p:spPr>
          <p:txBody>
            <a:bodyPr/>
            <a:lstStyle/>
            <a:p>
              <a:endParaRPr lang="en-US"/>
            </a:p>
          </p:txBody>
        </p:sp>
        <p:sp>
          <p:nvSpPr>
            <p:cNvPr id="42366" name="Freeform 5596"/>
            <p:cNvSpPr>
              <a:spLocks/>
            </p:cNvSpPr>
            <p:nvPr/>
          </p:nvSpPr>
          <p:spPr bwMode="auto">
            <a:xfrm>
              <a:off x="3253" y="1137"/>
              <a:ext cx="31" cy="12"/>
            </a:xfrm>
            <a:custGeom>
              <a:avLst/>
              <a:gdLst>
                <a:gd name="T0" fmla="*/ 195 w 28"/>
                <a:gd name="T1" fmla="*/ 310 h 10"/>
                <a:gd name="T2" fmla="*/ 2 w 28"/>
                <a:gd name="T3" fmla="*/ 0 h 10"/>
                <a:gd name="T4" fmla="*/ 0 w 28"/>
                <a:gd name="T5" fmla="*/ 103 h 10"/>
                <a:gd name="T6" fmla="*/ 117 w 28"/>
                <a:gd name="T7" fmla="*/ 310 h 10"/>
                <a:gd name="T8" fmla="*/ 195 w 28"/>
                <a:gd name="T9" fmla="*/ 310 h 10"/>
                <a:gd name="T10" fmla="*/ 0 60000 65536"/>
                <a:gd name="T11" fmla="*/ 0 60000 65536"/>
                <a:gd name="T12" fmla="*/ 0 60000 65536"/>
                <a:gd name="T13" fmla="*/ 0 60000 65536"/>
                <a:gd name="T14" fmla="*/ 0 60000 65536"/>
                <a:gd name="T15" fmla="*/ 0 w 28"/>
                <a:gd name="T16" fmla="*/ 0 h 10"/>
                <a:gd name="T17" fmla="*/ 28 w 28"/>
                <a:gd name="T18" fmla="*/ 10 h 10"/>
              </a:gdLst>
              <a:ahLst/>
              <a:cxnLst>
                <a:cxn ang="T10">
                  <a:pos x="T0" y="T1"/>
                </a:cxn>
                <a:cxn ang="T11">
                  <a:pos x="T2" y="T3"/>
                </a:cxn>
                <a:cxn ang="T12">
                  <a:pos x="T4" y="T5"/>
                </a:cxn>
                <a:cxn ang="T13">
                  <a:pos x="T6" y="T7"/>
                </a:cxn>
                <a:cxn ang="T14">
                  <a:pos x="T8" y="T9"/>
                </a:cxn>
              </a:cxnLst>
              <a:rect l="T15" t="T16" r="T17" b="T18"/>
              <a:pathLst>
                <a:path w="28" h="10">
                  <a:moveTo>
                    <a:pt x="28" y="10"/>
                  </a:moveTo>
                  <a:lnTo>
                    <a:pt x="2" y="0"/>
                  </a:lnTo>
                  <a:lnTo>
                    <a:pt x="0" y="3"/>
                  </a:lnTo>
                  <a:lnTo>
                    <a:pt x="17" y="10"/>
                  </a:lnTo>
                  <a:lnTo>
                    <a:pt x="28" y="10"/>
                  </a:lnTo>
                  <a:close/>
                </a:path>
              </a:pathLst>
            </a:custGeom>
            <a:solidFill>
              <a:srgbClr val="E1E1E1"/>
            </a:solidFill>
            <a:ln w="3175">
              <a:solidFill>
                <a:srgbClr val="000000"/>
              </a:solidFill>
              <a:round/>
              <a:headEnd/>
              <a:tailEnd/>
            </a:ln>
          </p:spPr>
          <p:txBody>
            <a:bodyPr/>
            <a:lstStyle/>
            <a:p>
              <a:endParaRPr lang="en-US"/>
            </a:p>
          </p:txBody>
        </p:sp>
        <p:sp>
          <p:nvSpPr>
            <p:cNvPr id="42367" name="Freeform 5597"/>
            <p:cNvSpPr>
              <a:spLocks/>
            </p:cNvSpPr>
            <p:nvPr/>
          </p:nvSpPr>
          <p:spPr bwMode="auto">
            <a:xfrm>
              <a:off x="2831" y="1369"/>
              <a:ext cx="16" cy="8"/>
            </a:xfrm>
            <a:custGeom>
              <a:avLst/>
              <a:gdLst>
                <a:gd name="T0" fmla="*/ 16 w 16"/>
                <a:gd name="T1" fmla="*/ 2 h 7"/>
                <a:gd name="T2" fmla="*/ 2 w 16"/>
                <a:gd name="T3" fmla="*/ 83 h 7"/>
                <a:gd name="T4" fmla="*/ 0 w 16"/>
                <a:gd name="T5" fmla="*/ 2 h 7"/>
                <a:gd name="T6" fmla="*/ 14 w 16"/>
                <a:gd name="T7" fmla="*/ 0 h 7"/>
                <a:gd name="T8" fmla="*/ 16 w 16"/>
                <a:gd name="T9" fmla="*/ 2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16" y="2"/>
                  </a:moveTo>
                  <a:lnTo>
                    <a:pt x="2" y="7"/>
                  </a:lnTo>
                  <a:lnTo>
                    <a:pt x="0" y="2"/>
                  </a:lnTo>
                  <a:lnTo>
                    <a:pt x="14" y="0"/>
                  </a:lnTo>
                  <a:lnTo>
                    <a:pt x="16" y="2"/>
                  </a:lnTo>
                  <a:close/>
                </a:path>
              </a:pathLst>
            </a:custGeom>
            <a:solidFill>
              <a:srgbClr val="0033CC"/>
            </a:solidFill>
            <a:ln w="3175">
              <a:solidFill>
                <a:srgbClr val="000000"/>
              </a:solidFill>
              <a:round/>
              <a:headEnd/>
              <a:tailEnd/>
            </a:ln>
          </p:spPr>
          <p:txBody>
            <a:bodyPr/>
            <a:lstStyle/>
            <a:p>
              <a:endParaRPr lang="en-US"/>
            </a:p>
          </p:txBody>
        </p:sp>
        <p:sp>
          <p:nvSpPr>
            <p:cNvPr id="42368" name="Freeform 5598"/>
            <p:cNvSpPr>
              <a:spLocks/>
            </p:cNvSpPr>
            <p:nvPr/>
          </p:nvSpPr>
          <p:spPr bwMode="auto">
            <a:xfrm>
              <a:off x="4844" y="1354"/>
              <a:ext cx="11" cy="15"/>
            </a:xfrm>
            <a:custGeom>
              <a:avLst/>
              <a:gdLst>
                <a:gd name="T0" fmla="*/ 61 w 10"/>
                <a:gd name="T1" fmla="*/ 233 h 12"/>
                <a:gd name="T2" fmla="*/ 37 w 10"/>
                <a:gd name="T3" fmla="*/ 881 h 12"/>
                <a:gd name="T4" fmla="*/ 0 w 10"/>
                <a:gd name="T5" fmla="*/ 529 h 12"/>
                <a:gd name="T6" fmla="*/ 37 w 10"/>
                <a:gd name="T7" fmla="*/ 0 h 12"/>
                <a:gd name="T8" fmla="*/ 61 w 10"/>
                <a:gd name="T9" fmla="*/ 233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10" y="3"/>
                  </a:moveTo>
                  <a:lnTo>
                    <a:pt x="5" y="12"/>
                  </a:lnTo>
                  <a:lnTo>
                    <a:pt x="0" y="7"/>
                  </a:lnTo>
                  <a:lnTo>
                    <a:pt x="5" y="0"/>
                  </a:lnTo>
                  <a:lnTo>
                    <a:pt x="10" y="3"/>
                  </a:lnTo>
                  <a:close/>
                </a:path>
              </a:pathLst>
            </a:custGeom>
            <a:solidFill>
              <a:srgbClr val="C0C0C0"/>
            </a:solidFill>
            <a:ln w="3175">
              <a:solidFill>
                <a:srgbClr val="000000"/>
              </a:solidFill>
              <a:round/>
              <a:headEnd/>
              <a:tailEnd/>
            </a:ln>
          </p:spPr>
          <p:txBody>
            <a:bodyPr/>
            <a:lstStyle/>
            <a:p>
              <a:endParaRPr lang="en-US"/>
            </a:p>
          </p:txBody>
        </p:sp>
        <p:sp>
          <p:nvSpPr>
            <p:cNvPr id="42369" name="Freeform 5599"/>
            <p:cNvSpPr>
              <a:spLocks/>
            </p:cNvSpPr>
            <p:nvPr/>
          </p:nvSpPr>
          <p:spPr bwMode="auto">
            <a:xfrm>
              <a:off x="4645" y="1149"/>
              <a:ext cx="22" cy="3"/>
            </a:xfrm>
            <a:custGeom>
              <a:avLst/>
              <a:gdLst>
                <a:gd name="T0" fmla="*/ 303 w 19"/>
                <a:gd name="T1" fmla="*/ 0 h 2"/>
                <a:gd name="T2" fmla="*/ 262 w 19"/>
                <a:gd name="T3" fmla="*/ 5394 h 2"/>
                <a:gd name="T4" fmla="*/ 0 w 19"/>
                <a:gd name="T5" fmla="*/ 0 h 2"/>
                <a:gd name="T6" fmla="*/ 262 w 19"/>
                <a:gd name="T7" fmla="*/ 0 h 2"/>
                <a:gd name="T8" fmla="*/ 303 w 19"/>
                <a:gd name="T9" fmla="*/ 0 h 2"/>
                <a:gd name="T10" fmla="*/ 0 60000 65536"/>
                <a:gd name="T11" fmla="*/ 0 60000 65536"/>
                <a:gd name="T12" fmla="*/ 0 60000 65536"/>
                <a:gd name="T13" fmla="*/ 0 60000 65536"/>
                <a:gd name="T14" fmla="*/ 0 60000 65536"/>
                <a:gd name="T15" fmla="*/ 0 w 19"/>
                <a:gd name="T16" fmla="*/ 0 h 2"/>
                <a:gd name="T17" fmla="*/ 19 w 19"/>
                <a:gd name="T18" fmla="*/ 2 h 2"/>
              </a:gdLst>
              <a:ahLst/>
              <a:cxnLst>
                <a:cxn ang="T10">
                  <a:pos x="T0" y="T1"/>
                </a:cxn>
                <a:cxn ang="T11">
                  <a:pos x="T2" y="T3"/>
                </a:cxn>
                <a:cxn ang="T12">
                  <a:pos x="T4" y="T5"/>
                </a:cxn>
                <a:cxn ang="T13">
                  <a:pos x="T6" y="T7"/>
                </a:cxn>
                <a:cxn ang="T14">
                  <a:pos x="T8" y="T9"/>
                </a:cxn>
              </a:cxnLst>
              <a:rect l="T15" t="T16" r="T17" b="T18"/>
              <a:pathLst>
                <a:path w="19" h="2">
                  <a:moveTo>
                    <a:pt x="19" y="0"/>
                  </a:moveTo>
                  <a:lnTo>
                    <a:pt x="16" y="2"/>
                  </a:lnTo>
                  <a:lnTo>
                    <a:pt x="0" y="0"/>
                  </a:lnTo>
                  <a:lnTo>
                    <a:pt x="16" y="0"/>
                  </a:lnTo>
                  <a:lnTo>
                    <a:pt x="19" y="0"/>
                  </a:lnTo>
                  <a:close/>
                </a:path>
              </a:pathLst>
            </a:custGeom>
            <a:solidFill>
              <a:srgbClr val="E1E1E1"/>
            </a:solidFill>
            <a:ln w="3175">
              <a:solidFill>
                <a:srgbClr val="000000"/>
              </a:solidFill>
              <a:round/>
              <a:headEnd/>
              <a:tailEnd/>
            </a:ln>
          </p:spPr>
          <p:txBody>
            <a:bodyPr/>
            <a:lstStyle/>
            <a:p>
              <a:endParaRPr lang="en-US"/>
            </a:p>
          </p:txBody>
        </p:sp>
        <p:sp>
          <p:nvSpPr>
            <p:cNvPr id="42370" name="Freeform 5600"/>
            <p:cNvSpPr>
              <a:spLocks/>
            </p:cNvSpPr>
            <p:nvPr/>
          </p:nvSpPr>
          <p:spPr bwMode="auto">
            <a:xfrm>
              <a:off x="3367" y="1081"/>
              <a:ext cx="21" cy="9"/>
            </a:xfrm>
            <a:custGeom>
              <a:avLst/>
              <a:gdLst>
                <a:gd name="T0" fmla="*/ 126 w 19"/>
                <a:gd name="T1" fmla="*/ 567 h 7"/>
                <a:gd name="T2" fmla="*/ 0 w 19"/>
                <a:gd name="T3" fmla="*/ 811 h 7"/>
                <a:gd name="T4" fmla="*/ 2 w 19"/>
                <a:gd name="T5" fmla="*/ 0 h 7"/>
                <a:gd name="T6" fmla="*/ 56 w 19"/>
                <a:gd name="T7" fmla="*/ 343 h 7"/>
                <a:gd name="T8" fmla="*/ 126 w 19"/>
                <a:gd name="T9" fmla="*/ 567 h 7"/>
                <a:gd name="T10" fmla="*/ 0 60000 65536"/>
                <a:gd name="T11" fmla="*/ 0 60000 65536"/>
                <a:gd name="T12" fmla="*/ 0 60000 65536"/>
                <a:gd name="T13" fmla="*/ 0 60000 65536"/>
                <a:gd name="T14" fmla="*/ 0 60000 65536"/>
                <a:gd name="T15" fmla="*/ 0 w 19"/>
                <a:gd name="T16" fmla="*/ 0 h 7"/>
                <a:gd name="T17" fmla="*/ 19 w 19"/>
                <a:gd name="T18" fmla="*/ 7 h 7"/>
              </a:gdLst>
              <a:ahLst/>
              <a:cxnLst>
                <a:cxn ang="T10">
                  <a:pos x="T0" y="T1"/>
                </a:cxn>
                <a:cxn ang="T11">
                  <a:pos x="T2" y="T3"/>
                </a:cxn>
                <a:cxn ang="T12">
                  <a:pos x="T4" y="T5"/>
                </a:cxn>
                <a:cxn ang="T13">
                  <a:pos x="T6" y="T7"/>
                </a:cxn>
                <a:cxn ang="T14">
                  <a:pos x="T8" y="T9"/>
                </a:cxn>
              </a:cxnLst>
              <a:rect l="T15" t="T16" r="T17" b="T18"/>
              <a:pathLst>
                <a:path w="19" h="7">
                  <a:moveTo>
                    <a:pt x="19" y="5"/>
                  </a:moveTo>
                  <a:lnTo>
                    <a:pt x="0" y="7"/>
                  </a:lnTo>
                  <a:lnTo>
                    <a:pt x="2" y="0"/>
                  </a:lnTo>
                  <a:lnTo>
                    <a:pt x="9" y="3"/>
                  </a:lnTo>
                  <a:lnTo>
                    <a:pt x="19" y="5"/>
                  </a:lnTo>
                  <a:close/>
                </a:path>
              </a:pathLst>
            </a:custGeom>
            <a:solidFill>
              <a:srgbClr val="E1E1E1"/>
            </a:solidFill>
            <a:ln w="3175">
              <a:solidFill>
                <a:srgbClr val="000000"/>
              </a:solidFill>
              <a:round/>
              <a:headEnd/>
              <a:tailEnd/>
            </a:ln>
          </p:spPr>
          <p:txBody>
            <a:bodyPr/>
            <a:lstStyle/>
            <a:p>
              <a:endParaRPr lang="en-US"/>
            </a:p>
          </p:txBody>
        </p:sp>
        <p:sp>
          <p:nvSpPr>
            <p:cNvPr id="42371" name="Freeform 5601"/>
            <p:cNvSpPr>
              <a:spLocks/>
            </p:cNvSpPr>
            <p:nvPr/>
          </p:nvSpPr>
          <p:spPr bwMode="auto">
            <a:xfrm>
              <a:off x="3157" y="965"/>
              <a:ext cx="31" cy="2"/>
            </a:xfrm>
            <a:custGeom>
              <a:avLst/>
              <a:gdLst>
                <a:gd name="T0" fmla="*/ 195 w 28"/>
                <a:gd name="T1" fmla="*/ 0 h 2"/>
                <a:gd name="T2" fmla="*/ 0 w 28"/>
                <a:gd name="T3" fmla="*/ 0 h 2"/>
                <a:gd name="T4" fmla="*/ 102 w 28"/>
                <a:gd name="T5" fmla="*/ 2 h 2"/>
                <a:gd name="T6" fmla="*/ 195 w 28"/>
                <a:gd name="T7" fmla="*/ 0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0"/>
                  </a:moveTo>
                  <a:lnTo>
                    <a:pt x="0" y="0"/>
                  </a:lnTo>
                  <a:lnTo>
                    <a:pt x="14" y="2"/>
                  </a:lnTo>
                  <a:lnTo>
                    <a:pt x="28" y="0"/>
                  </a:lnTo>
                  <a:close/>
                </a:path>
              </a:pathLst>
            </a:custGeom>
            <a:solidFill>
              <a:srgbClr val="E1E1E1"/>
            </a:solidFill>
            <a:ln w="3175">
              <a:solidFill>
                <a:srgbClr val="000000"/>
              </a:solidFill>
              <a:round/>
              <a:headEnd/>
              <a:tailEnd/>
            </a:ln>
          </p:spPr>
          <p:txBody>
            <a:bodyPr/>
            <a:lstStyle/>
            <a:p>
              <a:endParaRPr lang="en-US"/>
            </a:p>
          </p:txBody>
        </p:sp>
        <p:sp>
          <p:nvSpPr>
            <p:cNvPr id="42372" name="Freeform 5602"/>
            <p:cNvSpPr>
              <a:spLocks/>
            </p:cNvSpPr>
            <p:nvPr/>
          </p:nvSpPr>
          <p:spPr bwMode="auto">
            <a:xfrm>
              <a:off x="3192" y="958"/>
              <a:ext cx="32" cy="3"/>
            </a:xfrm>
            <a:custGeom>
              <a:avLst/>
              <a:gdLst>
                <a:gd name="T0" fmla="*/ 355 w 28"/>
                <a:gd name="T1" fmla="*/ 5394 h 2"/>
                <a:gd name="T2" fmla="*/ 0 w 28"/>
                <a:gd name="T3" fmla="*/ 5394 h 2"/>
                <a:gd name="T4" fmla="*/ 285 w 28"/>
                <a:gd name="T5" fmla="*/ 0 h 2"/>
                <a:gd name="T6" fmla="*/ 355 w 28"/>
                <a:gd name="T7" fmla="*/ 5394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2"/>
                  </a:moveTo>
                  <a:lnTo>
                    <a:pt x="0" y="2"/>
                  </a:lnTo>
                  <a:lnTo>
                    <a:pt x="23" y="0"/>
                  </a:lnTo>
                  <a:lnTo>
                    <a:pt x="28" y="2"/>
                  </a:lnTo>
                  <a:close/>
                </a:path>
              </a:pathLst>
            </a:custGeom>
            <a:solidFill>
              <a:srgbClr val="E1E1E1"/>
            </a:solidFill>
            <a:ln w="3175">
              <a:solidFill>
                <a:srgbClr val="000000"/>
              </a:solidFill>
              <a:round/>
              <a:headEnd/>
              <a:tailEnd/>
            </a:ln>
          </p:spPr>
          <p:txBody>
            <a:bodyPr/>
            <a:lstStyle/>
            <a:p>
              <a:endParaRPr lang="en-US"/>
            </a:p>
          </p:txBody>
        </p:sp>
        <p:sp>
          <p:nvSpPr>
            <p:cNvPr id="42373" name="Freeform 5603"/>
            <p:cNvSpPr>
              <a:spLocks/>
            </p:cNvSpPr>
            <p:nvPr/>
          </p:nvSpPr>
          <p:spPr bwMode="auto">
            <a:xfrm>
              <a:off x="3849" y="1064"/>
              <a:ext cx="22" cy="6"/>
            </a:xfrm>
            <a:custGeom>
              <a:avLst/>
              <a:gdLst>
                <a:gd name="T0" fmla="*/ 303 w 19"/>
                <a:gd name="T1" fmla="*/ 0 h 5"/>
                <a:gd name="T2" fmla="*/ 0 w 19"/>
                <a:gd name="T3" fmla="*/ 103 h 5"/>
                <a:gd name="T4" fmla="*/ 303 w 19"/>
                <a:gd name="T5" fmla="*/ 149 h 5"/>
                <a:gd name="T6" fmla="*/ 303 w 19"/>
                <a:gd name="T7" fmla="*/ 0 h 5"/>
                <a:gd name="T8" fmla="*/ 0 60000 65536"/>
                <a:gd name="T9" fmla="*/ 0 60000 65536"/>
                <a:gd name="T10" fmla="*/ 0 60000 65536"/>
                <a:gd name="T11" fmla="*/ 0 60000 65536"/>
                <a:gd name="T12" fmla="*/ 0 w 19"/>
                <a:gd name="T13" fmla="*/ 0 h 5"/>
                <a:gd name="T14" fmla="*/ 19 w 19"/>
                <a:gd name="T15" fmla="*/ 5 h 5"/>
              </a:gdLst>
              <a:ahLst/>
              <a:cxnLst>
                <a:cxn ang="T8">
                  <a:pos x="T0" y="T1"/>
                </a:cxn>
                <a:cxn ang="T9">
                  <a:pos x="T2" y="T3"/>
                </a:cxn>
                <a:cxn ang="T10">
                  <a:pos x="T4" y="T5"/>
                </a:cxn>
                <a:cxn ang="T11">
                  <a:pos x="T6" y="T7"/>
                </a:cxn>
              </a:cxnLst>
              <a:rect l="T12" t="T13" r="T14" b="T15"/>
              <a:pathLst>
                <a:path w="19" h="5">
                  <a:moveTo>
                    <a:pt x="19" y="0"/>
                  </a:moveTo>
                  <a:lnTo>
                    <a:pt x="0" y="3"/>
                  </a:lnTo>
                  <a:lnTo>
                    <a:pt x="19" y="5"/>
                  </a:lnTo>
                  <a:lnTo>
                    <a:pt x="19" y="0"/>
                  </a:lnTo>
                  <a:close/>
                </a:path>
              </a:pathLst>
            </a:custGeom>
            <a:solidFill>
              <a:srgbClr val="E1E1E1"/>
            </a:solidFill>
            <a:ln w="3175">
              <a:solidFill>
                <a:srgbClr val="000000"/>
              </a:solidFill>
              <a:round/>
              <a:headEnd/>
              <a:tailEnd/>
            </a:ln>
          </p:spPr>
          <p:txBody>
            <a:bodyPr/>
            <a:lstStyle/>
            <a:p>
              <a:endParaRPr lang="en-US"/>
            </a:p>
          </p:txBody>
        </p:sp>
        <p:sp>
          <p:nvSpPr>
            <p:cNvPr id="42374" name="Freeform 5604"/>
            <p:cNvSpPr>
              <a:spLocks/>
            </p:cNvSpPr>
            <p:nvPr/>
          </p:nvSpPr>
          <p:spPr bwMode="auto">
            <a:xfrm>
              <a:off x="4889" y="1532"/>
              <a:ext cx="4" cy="15"/>
            </a:xfrm>
            <a:custGeom>
              <a:avLst/>
              <a:gdLst>
                <a:gd name="T0" fmla="*/ 2 w 5"/>
                <a:gd name="T1" fmla="*/ 233 h 12"/>
                <a:gd name="T2" fmla="*/ 0 w 5"/>
                <a:gd name="T3" fmla="*/ 881 h 12"/>
                <a:gd name="T4" fmla="*/ 0 w 5"/>
                <a:gd name="T5" fmla="*/ 0 h 12"/>
                <a:gd name="T6" fmla="*/ 2 w 5"/>
                <a:gd name="T7" fmla="*/ 233 h 12"/>
                <a:gd name="T8" fmla="*/ 0 60000 65536"/>
                <a:gd name="T9" fmla="*/ 0 60000 65536"/>
                <a:gd name="T10" fmla="*/ 0 60000 65536"/>
                <a:gd name="T11" fmla="*/ 0 60000 65536"/>
                <a:gd name="T12" fmla="*/ 0 w 5"/>
                <a:gd name="T13" fmla="*/ 0 h 12"/>
                <a:gd name="T14" fmla="*/ 5 w 5"/>
                <a:gd name="T15" fmla="*/ 12 h 12"/>
              </a:gdLst>
              <a:ahLst/>
              <a:cxnLst>
                <a:cxn ang="T8">
                  <a:pos x="T0" y="T1"/>
                </a:cxn>
                <a:cxn ang="T9">
                  <a:pos x="T2" y="T3"/>
                </a:cxn>
                <a:cxn ang="T10">
                  <a:pos x="T4" y="T5"/>
                </a:cxn>
                <a:cxn ang="T11">
                  <a:pos x="T6" y="T7"/>
                </a:cxn>
              </a:cxnLst>
              <a:rect l="T12" t="T13" r="T14" b="T15"/>
              <a:pathLst>
                <a:path w="5" h="12">
                  <a:moveTo>
                    <a:pt x="5" y="3"/>
                  </a:moveTo>
                  <a:lnTo>
                    <a:pt x="0" y="12"/>
                  </a:lnTo>
                  <a:lnTo>
                    <a:pt x="0" y="0"/>
                  </a:lnTo>
                  <a:lnTo>
                    <a:pt x="5" y="3"/>
                  </a:lnTo>
                  <a:close/>
                </a:path>
              </a:pathLst>
            </a:custGeom>
            <a:solidFill>
              <a:srgbClr val="E1E1E1"/>
            </a:solidFill>
            <a:ln w="3175">
              <a:solidFill>
                <a:srgbClr val="000000"/>
              </a:solidFill>
              <a:round/>
              <a:headEnd/>
              <a:tailEnd/>
            </a:ln>
          </p:spPr>
          <p:txBody>
            <a:bodyPr/>
            <a:lstStyle/>
            <a:p>
              <a:endParaRPr lang="en-US"/>
            </a:p>
          </p:txBody>
        </p:sp>
        <p:sp>
          <p:nvSpPr>
            <p:cNvPr id="42375" name="Freeform 5605"/>
            <p:cNvSpPr>
              <a:spLocks/>
            </p:cNvSpPr>
            <p:nvPr/>
          </p:nvSpPr>
          <p:spPr bwMode="auto">
            <a:xfrm>
              <a:off x="4830" y="1667"/>
              <a:ext cx="8" cy="15"/>
            </a:xfrm>
            <a:custGeom>
              <a:avLst/>
              <a:gdLst>
                <a:gd name="T0" fmla="*/ 83 w 7"/>
                <a:gd name="T1" fmla="*/ 0 h 12"/>
                <a:gd name="T2" fmla="*/ 0 w 7"/>
                <a:gd name="T3" fmla="*/ 881 h 12"/>
                <a:gd name="T4" fmla="*/ 0 w 7"/>
                <a:gd name="T5" fmla="*/ 233 h 12"/>
                <a:gd name="T6" fmla="*/ 83 w 7"/>
                <a:gd name="T7" fmla="*/ 0 h 12"/>
                <a:gd name="T8" fmla="*/ 0 60000 65536"/>
                <a:gd name="T9" fmla="*/ 0 60000 65536"/>
                <a:gd name="T10" fmla="*/ 0 60000 65536"/>
                <a:gd name="T11" fmla="*/ 0 60000 65536"/>
                <a:gd name="T12" fmla="*/ 0 w 7"/>
                <a:gd name="T13" fmla="*/ 0 h 12"/>
                <a:gd name="T14" fmla="*/ 7 w 7"/>
                <a:gd name="T15" fmla="*/ 12 h 12"/>
              </a:gdLst>
              <a:ahLst/>
              <a:cxnLst>
                <a:cxn ang="T8">
                  <a:pos x="T0" y="T1"/>
                </a:cxn>
                <a:cxn ang="T9">
                  <a:pos x="T2" y="T3"/>
                </a:cxn>
                <a:cxn ang="T10">
                  <a:pos x="T4" y="T5"/>
                </a:cxn>
                <a:cxn ang="T11">
                  <a:pos x="T6" y="T7"/>
                </a:cxn>
              </a:cxnLst>
              <a:rect l="T12" t="T13" r="T14" b="T15"/>
              <a:pathLst>
                <a:path w="7" h="12">
                  <a:moveTo>
                    <a:pt x="7" y="0"/>
                  </a:moveTo>
                  <a:lnTo>
                    <a:pt x="0" y="12"/>
                  </a:lnTo>
                  <a:lnTo>
                    <a:pt x="0" y="3"/>
                  </a:lnTo>
                  <a:lnTo>
                    <a:pt x="7" y="0"/>
                  </a:lnTo>
                  <a:close/>
                </a:path>
              </a:pathLst>
            </a:custGeom>
            <a:solidFill>
              <a:srgbClr val="0033CC"/>
            </a:solidFill>
            <a:ln w="3175">
              <a:solidFill>
                <a:srgbClr val="000000"/>
              </a:solidFill>
              <a:round/>
              <a:headEnd/>
              <a:tailEnd/>
            </a:ln>
          </p:spPr>
          <p:txBody>
            <a:bodyPr/>
            <a:lstStyle/>
            <a:p>
              <a:endParaRPr lang="en-US"/>
            </a:p>
          </p:txBody>
        </p:sp>
        <p:sp>
          <p:nvSpPr>
            <p:cNvPr id="42376" name="Freeform 5606"/>
            <p:cNvSpPr>
              <a:spLocks/>
            </p:cNvSpPr>
            <p:nvPr/>
          </p:nvSpPr>
          <p:spPr bwMode="auto">
            <a:xfrm>
              <a:off x="4198" y="1070"/>
              <a:ext cx="9" cy="6"/>
            </a:xfrm>
            <a:custGeom>
              <a:avLst/>
              <a:gdLst>
                <a:gd name="T0" fmla="*/ 9 w 9"/>
                <a:gd name="T1" fmla="*/ 0 h 5"/>
                <a:gd name="T2" fmla="*/ 0 w 9"/>
                <a:gd name="T3" fmla="*/ 0 h 5"/>
                <a:gd name="T4" fmla="*/ 9 w 9"/>
                <a:gd name="T5" fmla="*/ 149 h 5"/>
                <a:gd name="T6" fmla="*/ 9 w 9"/>
                <a:gd name="T7" fmla="*/ 0 h 5"/>
                <a:gd name="T8" fmla="*/ 0 60000 65536"/>
                <a:gd name="T9" fmla="*/ 0 60000 65536"/>
                <a:gd name="T10" fmla="*/ 0 60000 65536"/>
                <a:gd name="T11" fmla="*/ 0 60000 65536"/>
                <a:gd name="T12" fmla="*/ 0 w 9"/>
                <a:gd name="T13" fmla="*/ 0 h 5"/>
                <a:gd name="T14" fmla="*/ 9 w 9"/>
                <a:gd name="T15" fmla="*/ 5 h 5"/>
              </a:gdLst>
              <a:ahLst/>
              <a:cxnLst>
                <a:cxn ang="T8">
                  <a:pos x="T0" y="T1"/>
                </a:cxn>
                <a:cxn ang="T9">
                  <a:pos x="T2" y="T3"/>
                </a:cxn>
                <a:cxn ang="T10">
                  <a:pos x="T4" y="T5"/>
                </a:cxn>
                <a:cxn ang="T11">
                  <a:pos x="T6" y="T7"/>
                </a:cxn>
              </a:cxnLst>
              <a:rect l="T12" t="T13" r="T14" b="T15"/>
              <a:pathLst>
                <a:path w="9" h="5">
                  <a:moveTo>
                    <a:pt x="9" y="0"/>
                  </a:moveTo>
                  <a:lnTo>
                    <a:pt x="0" y="0"/>
                  </a:lnTo>
                  <a:lnTo>
                    <a:pt x="9" y="5"/>
                  </a:lnTo>
                  <a:lnTo>
                    <a:pt x="9" y="0"/>
                  </a:lnTo>
                  <a:close/>
                </a:path>
              </a:pathLst>
            </a:custGeom>
            <a:solidFill>
              <a:srgbClr val="E1E1E1"/>
            </a:solidFill>
            <a:ln w="3175">
              <a:solidFill>
                <a:srgbClr val="000000"/>
              </a:solidFill>
              <a:round/>
              <a:headEnd/>
              <a:tailEnd/>
            </a:ln>
          </p:spPr>
          <p:txBody>
            <a:bodyPr/>
            <a:lstStyle/>
            <a:p>
              <a:endParaRPr lang="en-US"/>
            </a:p>
          </p:txBody>
        </p:sp>
        <p:sp>
          <p:nvSpPr>
            <p:cNvPr id="42377" name="Freeform 5607"/>
            <p:cNvSpPr>
              <a:spLocks/>
            </p:cNvSpPr>
            <p:nvPr/>
          </p:nvSpPr>
          <p:spPr bwMode="auto">
            <a:xfrm>
              <a:off x="3012" y="965"/>
              <a:ext cx="31" cy="2"/>
            </a:xfrm>
            <a:custGeom>
              <a:avLst/>
              <a:gdLst>
                <a:gd name="T0" fmla="*/ 195 w 28"/>
                <a:gd name="T1" fmla="*/ 0 h 2"/>
                <a:gd name="T2" fmla="*/ 0 w 28"/>
                <a:gd name="T3" fmla="*/ 2 h 2"/>
                <a:gd name="T4" fmla="*/ 50 w 28"/>
                <a:gd name="T5" fmla="*/ 0 h 2"/>
                <a:gd name="T6" fmla="*/ 195 w 28"/>
                <a:gd name="T7" fmla="*/ 0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0"/>
                  </a:moveTo>
                  <a:lnTo>
                    <a:pt x="0" y="2"/>
                  </a:lnTo>
                  <a:lnTo>
                    <a:pt x="7" y="0"/>
                  </a:lnTo>
                  <a:lnTo>
                    <a:pt x="28" y="0"/>
                  </a:lnTo>
                  <a:close/>
                </a:path>
              </a:pathLst>
            </a:custGeom>
            <a:solidFill>
              <a:srgbClr val="E1E1E1"/>
            </a:solidFill>
            <a:ln w="3175">
              <a:solidFill>
                <a:srgbClr val="000000"/>
              </a:solidFill>
              <a:round/>
              <a:headEnd/>
              <a:tailEnd/>
            </a:ln>
          </p:spPr>
          <p:txBody>
            <a:bodyPr/>
            <a:lstStyle/>
            <a:p>
              <a:endParaRPr lang="en-US"/>
            </a:p>
          </p:txBody>
        </p:sp>
        <p:sp>
          <p:nvSpPr>
            <p:cNvPr id="42378" name="Freeform 5608"/>
            <p:cNvSpPr>
              <a:spLocks/>
            </p:cNvSpPr>
            <p:nvPr/>
          </p:nvSpPr>
          <p:spPr bwMode="auto">
            <a:xfrm>
              <a:off x="3463" y="1100"/>
              <a:ext cx="14" cy="5"/>
            </a:xfrm>
            <a:custGeom>
              <a:avLst/>
              <a:gdLst>
                <a:gd name="T0" fmla="*/ 225 w 12"/>
                <a:gd name="T1" fmla="*/ 0 h 4"/>
                <a:gd name="T2" fmla="*/ 0 w 12"/>
                <a:gd name="T3" fmla="*/ 291 h 4"/>
                <a:gd name="T4" fmla="*/ 0 w 12"/>
                <a:gd name="T5" fmla="*/ 0 h 4"/>
                <a:gd name="T6" fmla="*/ 225 w 12"/>
                <a:gd name="T7" fmla="*/ 0 h 4"/>
                <a:gd name="T8" fmla="*/ 0 60000 65536"/>
                <a:gd name="T9" fmla="*/ 0 60000 65536"/>
                <a:gd name="T10" fmla="*/ 0 60000 65536"/>
                <a:gd name="T11" fmla="*/ 0 60000 65536"/>
                <a:gd name="T12" fmla="*/ 0 w 12"/>
                <a:gd name="T13" fmla="*/ 0 h 4"/>
                <a:gd name="T14" fmla="*/ 12 w 12"/>
                <a:gd name="T15" fmla="*/ 4 h 4"/>
              </a:gdLst>
              <a:ahLst/>
              <a:cxnLst>
                <a:cxn ang="T8">
                  <a:pos x="T0" y="T1"/>
                </a:cxn>
                <a:cxn ang="T9">
                  <a:pos x="T2" y="T3"/>
                </a:cxn>
                <a:cxn ang="T10">
                  <a:pos x="T4" y="T5"/>
                </a:cxn>
                <a:cxn ang="T11">
                  <a:pos x="T6" y="T7"/>
                </a:cxn>
              </a:cxnLst>
              <a:rect l="T12" t="T13" r="T14" b="T15"/>
              <a:pathLst>
                <a:path w="12" h="4">
                  <a:moveTo>
                    <a:pt x="12" y="0"/>
                  </a:moveTo>
                  <a:lnTo>
                    <a:pt x="0" y="4"/>
                  </a:lnTo>
                  <a:lnTo>
                    <a:pt x="0" y="0"/>
                  </a:lnTo>
                  <a:lnTo>
                    <a:pt x="12" y="0"/>
                  </a:lnTo>
                  <a:close/>
                </a:path>
              </a:pathLst>
            </a:custGeom>
            <a:solidFill>
              <a:srgbClr val="E1E1E1"/>
            </a:solidFill>
            <a:ln w="3175">
              <a:solidFill>
                <a:srgbClr val="000000"/>
              </a:solidFill>
              <a:round/>
              <a:headEnd/>
              <a:tailEnd/>
            </a:ln>
          </p:spPr>
          <p:txBody>
            <a:bodyPr/>
            <a:lstStyle/>
            <a:p>
              <a:endParaRPr lang="en-US"/>
            </a:p>
          </p:txBody>
        </p:sp>
        <p:sp>
          <p:nvSpPr>
            <p:cNvPr id="42379" name="Freeform 5609"/>
            <p:cNvSpPr>
              <a:spLocks/>
            </p:cNvSpPr>
            <p:nvPr/>
          </p:nvSpPr>
          <p:spPr bwMode="auto">
            <a:xfrm>
              <a:off x="3139" y="970"/>
              <a:ext cx="21" cy="3"/>
            </a:xfrm>
            <a:custGeom>
              <a:avLst/>
              <a:gdLst>
                <a:gd name="T0" fmla="*/ 126 w 19"/>
                <a:gd name="T1" fmla="*/ 0 h 3"/>
                <a:gd name="T2" fmla="*/ 0 w 19"/>
                <a:gd name="T3" fmla="*/ 0 h 3"/>
                <a:gd name="T4" fmla="*/ 62 w 19"/>
                <a:gd name="T5" fmla="*/ 3 h 3"/>
                <a:gd name="T6" fmla="*/ 126 w 19"/>
                <a:gd name="T7" fmla="*/ 0 h 3"/>
                <a:gd name="T8" fmla="*/ 0 60000 65536"/>
                <a:gd name="T9" fmla="*/ 0 60000 65536"/>
                <a:gd name="T10" fmla="*/ 0 60000 65536"/>
                <a:gd name="T11" fmla="*/ 0 60000 65536"/>
                <a:gd name="T12" fmla="*/ 0 w 19"/>
                <a:gd name="T13" fmla="*/ 0 h 3"/>
                <a:gd name="T14" fmla="*/ 19 w 19"/>
                <a:gd name="T15" fmla="*/ 3 h 3"/>
              </a:gdLst>
              <a:ahLst/>
              <a:cxnLst>
                <a:cxn ang="T8">
                  <a:pos x="T0" y="T1"/>
                </a:cxn>
                <a:cxn ang="T9">
                  <a:pos x="T2" y="T3"/>
                </a:cxn>
                <a:cxn ang="T10">
                  <a:pos x="T4" y="T5"/>
                </a:cxn>
                <a:cxn ang="T11">
                  <a:pos x="T6" y="T7"/>
                </a:cxn>
              </a:cxnLst>
              <a:rect l="T12" t="T13" r="T14" b="T15"/>
              <a:pathLst>
                <a:path w="19" h="3">
                  <a:moveTo>
                    <a:pt x="19" y="0"/>
                  </a:moveTo>
                  <a:lnTo>
                    <a:pt x="0" y="0"/>
                  </a:lnTo>
                  <a:lnTo>
                    <a:pt x="10" y="3"/>
                  </a:lnTo>
                  <a:lnTo>
                    <a:pt x="19" y="0"/>
                  </a:lnTo>
                  <a:close/>
                </a:path>
              </a:pathLst>
            </a:custGeom>
            <a:solidFill>
              <a:srgbClr val="E1E1E1"/>
            </a:solidFill>
            <a:ln w="3175">
              <a:solidFill>
                <a:srgbClr val="000000"/>
              </a:solidFill>
              <a:round/>
              <a:headEnd/>
              <a:tailEnd/>
            </a:ln>
          </p:spPr>
          <p:txBody>
            <a:bodyPr/>
            <a:lstStyle/>
            <a:p>
              <a:endParaRPr lang="en-US"/>
            </a:p>
          </p:txBody>
        </p:sp>
        <p:sp>
          <p:nvSpPr>
            <p:cNvPr id="42380" name="Freeform 5610"/>
            <p:cNvSpPr>
              <a:spLocks/>
            </p:cNvSpPr>
            <p:nvPr/>
          </p:nvSpPr>
          <p:spPr bwMode="auto">
            <a:xfrm>
              <a:off x="4950" y="1436"/>
              <a:ext cx="25" cy="14"/>
            </a:xfrm>
            <a:custGeom>
              <a:avLst/>
              <a:gdLst>
                <a:gd name="T0" fmla="*/ 112 w 23"/>
                <a:gd name="T1" fmla="*/ 225 h 12"/>
                <a:gd name="T2" fmla="*/ 0 w 23"/>
                <a:gd name="T3" fmla="*/ 0 h 12"/>
                <a:gd name="T4" fmla="*/ 95 w 23"/>
                <a:gd name="T5" fmla="*/ 140 h 12"/>
                <a:gd name="T6" fmla="*/ 112 w 23"/>
                <a:gd name="T7" fmla="*/ 225 h 12"/>
                <a:gd name="T8" fmla="*/ 0 60000 65536"/>
                <a:gd name="T9" fmla="*/ 0 60000 65536"/>
                <a:gd name="T10" fmla="*/ 0 60000 65536"/>
                <a:gd name="T11" fmla="*/ 0 60000 65536"/>
                <a:gd name="T12" fmla="*/ 0 w 23"/>
                <a:gd name="T13" fmla="*/ 0 h 12"/>
                <a:gd name="T14" fmla="*/ 23 w 23"/>
                <a:gd name="T15" fmla="*/ 12 h 12"/>
              </a:gdLst>
              <a:ahLst/>
              <a:cxnLst>
                <a:cxn ang="T8">
                  <a:pos x="T0" y="T1"/>
                </a:cxn>
                <a:cxn ang="T9">
                  <a:pos x="T2" y="T3"/>
                </a:cxn>
                <a:cxn ang="T10">
                  <a:pos x="T4" y="T5"/>
                </a:cxn>
                <a:cxn ang="T11">
                  <a:pos x="T6" y="T7"/>
                </a:cxn>
              </a:cxnLst>
              <a:rect l="T12" t="T13" r="T14" b="T15"/>
              <a:pathLst>
                <a:path w="23" h="12">
                  <a:moveTo>
                    <a:pt x="23" y="12"/>
                  </a:moveTo>
                  <a:lnTo>
                    <a:pt x="0" y="0"/>
                  </a:lnTo>
                  <a:lnTo>
                    <a:pt x="19" y="7"/>
                  </a:lnTo>
                  <a:lnTo>
                    <a:pt x="23" y="12"/>
                  </a:lnTo>
                  <a:close/>
                </a:path>
              </a:pathLst>
            </a:custGeom>
            <a:solidFill>
              <a:srgbClr val="C0C0C0"/>
            </a:solidFill>
            <a:ln w="3175">
              <a:solidFill>
                <a:srgbClr val="000000"/>
              </a:solidFill>
              <a:round/>
              <a:headEnd/>
              <a:tailEnd/>
            </a:ln>
          </p:spPr>
          <p:txBody>
            <a:bodyPr/>
            <a:lstStyle/>
            <a:p>
              <a:endParaRPr lang="en-US"/>
            </a:p>
          </p:txBody>
        </p:sp>
        <p:sp>
          <p:nvSpPr>
            <p:cNvPr id="42381" name="Freeform 5611"/>
            <p:cNvSpPr>
              <a:spLocks/>
            </p:cNvSpPr>
            <p:nvPr/>
          </p:nvSpPr>
          <p:spPr bwMode="auto">
            <a:xfrm>
              <a:off x="4104" y="1040"/>
              <a:ext cx="13" cy="9"/>
            </a:xfrm>
            <a:custGeom>
              <a:avLst/>
              <a:gdLst>
                <a:gd name="T0" fmla="*/ 54 w 12"/>
                <a:gd name="T1" fmla="*/ 567 h 7"/>
                <a:gd name="T2" fmla="*/ 0 w 12"/>
                <a:gd name="T3" fmla="*/ 0 h 7"/>
                <a:gd name="T4" fmla="*/ 54 w 12"/>
                <a:gd name="T5" fmla="*/ 811 h 7"/>
                <a:gd name="T6" fmla="*/ 54 w 12"/>
                <a:gd name="T7" fmla="*/ 567 h 7"/>
                <a:gd name="T8" fmla="*/ 0 60000 65536"/>
                <a:gd name="T9" fmla="*/ 0 60000 65536"/>
                <a:gd name="T10" fmla="*/ 0 60000 65536"/>
                <a:gd name="T11" fmla="*/ 0 60000 65536"/>
                <a:gd name="T12" fmla="*/ 0 w 12"/>
                <a:gd name="T13" fmla="*/ 0 h 7"/>
                <a:gd name="T14" fmla="*/ 12 w 12"/>
                <a:gd name="T15" fmla="*/ 7 h 7"/>
              </a:gdLst>
              <a:ahLst/>
              <a:cxnLst>
                <a:cxn ang="T8">
                  <a:pos x="T0" y="T1"/>
                </a:cxn>
                <a:cxn ang="T9">
                  <a:pos x="T2" y="T3"/>
                </a:cxn>
                <a:cxn ang="T10">
                  <a:pos x="T4" y="T5"/>
                </a:cxn>
                <a:cxn ang="T11">
                  <a:pos x="T6" y="T7"/>
                </a:cxn>
              </a:cxnLst>
              <a:rect l="T12" t="T13" r="T14" b="T15"/>
              <a:pathLst>
                <a:path w="12" h="7">
                  <a:moveTo>
                    <a:pt x="12" y="5"/>
                  </a:moveTo>
                  <a:lnTo>
                    <a:pt x="0" y="0"/>
                  </a:lnTo>
                  <a:lnTo>
                    <a:pt x="12" y="7"/>
                  </a:lnTo>
                  <a:lnTo>
                    <a:pt x="12" y="5"/>
                  </a:lnTo>
                  <a:close/>
                </a:path>
              </a:pathLst>
            </a:custGeom>
            <a:solidFill>
              <a:srgbClr val="E1E1E1"/>
            </a:solidFill>
            <a:ln w="3175">
              <a:solidFill>
                <a:srgbClr val="000000"/>
              </a:solidFill>
              <a:round/>
              <a:headEnd/>
              <a:tailEnd/>
            </a:ln>
          </p:spPr>
          <p:txBody>
            <a:bodyPr/>
            <a:lstStyle/>
            <a:p>
              <a:endParaRPr lang="en-US"/>
            </a:p>
          </p:txBody>
        </p:sp>
        <p:sp>
          <p:nvSpPr>
            <p:cNvPr id="42382" name="Freeform 5612"/>
            <p:cNvSpPr>
              <a:spLocks/>
            </p:cNvSpPr>
            <p:nvPr/>
          </p:nvSpPr>
          <p:spPr bwMode="auto">
            <a:xfrm>
              <a:off x="2831" y="1360"/>
              <a:ext cx="12" cy="2"/>
            </a:xfrm>
            <a:custGeom>
              <a:avLst/>
              <a:gdLst>
                <a:gd name="T0" fmla="*/ 53 w 11"/>
                <a:gd name="T1" fmla="*/ 2 h 2"/>
                <a:gd name="T2" fmla="*/ 0 w 11"/>
                <a:gd name="T3" fmla="*/ 2 h 2"/>
                <a:gd name="T4" fmla="*/ 4 w 11"/>
                <a:gd name="T5" fmla="*/ 0 h 2"/>
                <a:gd name="T6" fmla="*/ 53 w 11"/>
                <a:gd name="T7" fmla="*/ 2 h 2"/>
                <a:gd name="T8" fmla="*/ 0 60000 65536"/>
                <a:gd name="T9" fmla="*/ 0 60000 65536"/>
                <a:gd name="T10" fmla="*/ 0 60000 65536"/>
                <a:gd name="T11" fmla="*/ 0 60000 65536"/>
                <a:gd name="T12" fmla="*/ 0 w 11"/>
                <a:gd name="T13" fmla="*/ 0 h 2"/>
                <a:gd name="T14" fmla="*/ 11 w 11"/>
                <a:gd name="T15" fmla="*/ 2 h 2"/>
              </a:gdLst>
              <a:ahLst/>
              <a:cxnLst>
                <a:cxn ang="T8">
                  <a:pos x="T0" y="T1"/>
                </a:cxn>
                <a:cxn ang="T9">
                  <a:pos x="T2" y="T3"/>
                </a:cxn>
                <a:cxn ang="T10">
                  <a:pos x="T4" y="T5"/>
                </a:cxn>
                <a:cxn ang="T11">
                  <a:pos x="T6" y="T7"/>
                </a:cxn>
              </a:cxnLst>
              <a:rect l="T12" t="T13" r="T14" b="T15"/>
              <a:pathLst>
                <a:path w="11" h="2">
                  <a:moveTo>
                    <a:pt x="11" y="2"/>
                  </a:moveTo>
                  <a:lnTo>
                    <a:pt x="0" y="2"/>
                  </a:lnTo>
                  <a:lnTo>
                    <a:pt x="4" y="0"/>
                  </a:lnTo>
                  <a:lnTo>
                    <a:pt x="11" y="2"/>
                  </a:lnTo>
                  <a:close/>
                </a:path>
              </a:pathLst>
            </a:custGeom>
            <a:solidFill>
              <a:srgbClr val="0033CC"/>
            </a:solidFill>
            <a:ln w="3175">
              <a:solidFill>
                <a:srgbClr val="000000"/>
              </a:solidFill>
              <a:round/>
              <a:headEnd/>
              <a:tailEnd/>
            </a:ln>
          </p:spPr>
          <p:txBody>
            <a:bodyPr/>
            <a:lstStyle/>
            <a:p>
              <a:endParaRPr lang="en-US"/>
            </a:p>
          </p:txBody>
        </p:sp>
        <p:sp>
          <p:nvSpPr>
            <p:cNvPr id="42383" name="Freeform 5613"/>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0"/>
                  </a:lnTo>
                  <a:lnTo>
                    <a:pt x="2" y="0"/>
                  </a:lnTo>
                  <a:close/>
                </a:path>
              </a:pathLst>
            </a:custGeom>
            <a:solidFill>
              <a:srgbClr val="C0C0C0"/>
            </a:solidFill>
            <a:ln w="3175">
              <a:solidFill>
                <a:srgbClr val="000000"/>
              </a:solidFill>
              <a:round/>
              <a:headEnd/>
              <a:tailEnd/>
            </a:ln>
          </p:spPr>
          <p:txBody>
            <a:bodyPr/>
            <a:lstStyle/>
            <a:p>
              <a:endParaRPr lang="en-US"/>
            </a:p>
          </p:txBody>
        </p:sp>
        <p:sp>
          <p:nvSpPr>
            <p:cNvPr id="42384" name="Freeform 5614"/>
            <p:cNvSpPr>
              <a:spLocks/>
            </p:cNvSpPr>
            <p:nvPr/>
          </p:nvSpPr>
          <p:spPr bwMode="auto">
            <a:xfrm>
              <a:off x="2771" y="1559"/>
              <a:ext cx="91" cy="33"/>
            </a:xfrm>
            <a:custGeom>
              <a:avLst/>
              <a:gdLst>
                <a:gd name="T0" fmla="*/ 320 w 80"/>
                <a:gd name="T1" fmla="*/ 0 h 26"/>
                <a:gd name="T2" fmla="*/ 320 w 80"/>
                <a:gd name="T3" fmla="*/ 0 h 26"/>
                <a:gd name="T4" fmla="*/ 304 w 80"/>
                <a:gd name="T5" fmla="*/ 244 h 26"/>
                <a:gd name="T6" fmla="*/ 239 w 80"/>
                <a:gd name="T7" fmla="*/ 393 h 26"/>
                <a:gd name="T8" fmla="*/ 239 w 80"/>
                <a:gd name="T9" fmla="*/ 647 h 26"/>
                <a:gd name="T10" fmla="*/ 182 w 80"/>
                <a:gd name="T11" fmla="*/ 1042 h 26"/>
                <a:gd name="T12" fmla="*/ 100 w 80"/>
                <a:gd name="T13" fmla="*/ 1042 h 26"/>
                <a:gd name="T14" fmla="*/ 53 w 80"/>
                <a:gd name="T15" fmla="*/ 1323 h 26"/>
                <a:gd name="T16" fmla="*/ 0 w 80"/>
                <a:gd name="T17" fmla="*/ 1042 h 26"/>
                <a:gd name="T18" fmla="*/ 100 w 80"/>
                <a:gd name="T19" fmla="*/ 2406 h 26"/>
                <a:gd name="T20" fmla="*/ 160 w 80"/>
                <a:gd name="T21" fmla="*/ 2406 h 26"/>
                <a:gd name="T22" fmla="*/ 346 w 80"/>
                <a:gd name="T23" fmla="*/ 2406 h 26"/>
                <a:gd name="T24" fmla="*/ 587 w 80"/>
                <a:gd name="T25" fmla="*/ 1703 h 26"/>
                <a:gd name="T26" fmla="*/ 863 w 80"/>
                <a:gd name="T27" fmla="*/ 1703 h 26"/>
                <a:gd name="T28" fmla="*/ 925 w 80"/>
                <a:gd name="T29" fmla="*/ 647 h 26"/>
                <a:gd name="T30" fmla="*/ 695 w 80"/>
                <a:gd name="T31" fmla="*/ 244 h 26"/>
                <a:gd name="T32" fmla="*/ 536 w 80"/>
                <a:gd name="T33" fmla="*/ 244 h 26"/>
                <a:gd name="T34" fmla="*/ 510 w 80"/>
                <a:gd name="T35" fmla="*/ 0 h 26"/>
                <a:gd name="T36" fmla="*/ 320 w 8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
                <a:gd name="T58" fmla="*/ 0 h 26"/>
                <a:gd name="T59" fmla="*/ 80 w 80"/>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 h="26">
                  <a:moveTo>
                    <a:pt x="28" y="0"/>
                  </a:moveTo>
                  <a:lnTo>
                    <a:pt x="28" y="0"/>
                  </a:lnTo>
                  <a:lnTo>
                    <a:pt x="26" y="2"/>
                  </a:lnTo>
                  <a:lnTo>
                    <a:pt x="21" y="4"/>
                  </a:lnTo>
                  <a:lnTo>
                    <a:pt x="21" y="7"/>
                  </a:lnTo>
                  <a:lnTo>
                    <a:pt x="16" y="11"/>
                  </a:lnTo>
                  <a:lnTo>
                    <a:pt x="9" y="11"/>
                  </a:lnTo>
                  <a:lnTo>
                    <a:pt x="4" y="14"/>
                  </a:lnTo>
                  <a:lnTo>
                    <a:pt x="0" y="11"/>
                  </a:lnTo>
                  <a:lnTo>
                    <a:pt x="9" y="26"/>
                  </a:lnTo>
                  <a:lnTo>
                    <a:pt x="14" y="26"/>
                  </a:lnTo>
                  <a:lnTo>
                    <a:pt x="30" y="26"/>
                  </a:lnTo>
                  <a:lnTo>
                    <a:pt x="52" y="19"/>
                  </a:lnTo>
                  <a:lnTo>
                    <a:pt x="75" y="19"/>
                  </a:lnTo>
                  <a:lnTo>
                    <a:pt x="80" y="7"/>
                  </a:lnTo>
                  <a:lnTo>
                    <a:pt x="61" y="2"/>
                  </a:lnTo>
                  <a:lnTo>
                    <a:pt x="47" y="2"/>
                  </a:lnTo>
                  <a:lnTo>
                    <a:pt x="44" y="0"/>
                  </a:lnTo>
                  <a:lnTo>
                    <a:pt x="28" y="0"/>
                  </a:lnTo>
                  <a:close/>
                </a:path>
              </a:pathLst>
            </a:custGeom>
            <a:solidFill>
              <a:srgbClr val="0033CC"/>
            </a:solidFill>
            <a:ln w="3175">
              <a:solidFill>
                <a:srgbClr val="000000"/>
              </a:solidFill>
              <a:round/>
              <a:headEnd/>
              <a:tailEnd/>
            </a:ln>
          </p:spPr>
          <p:txBody>
            <a:bodyPr/>
            <a:lstStyle/>
            <a:p>
              <a:endParaRPr lang="en-US"/>
            </a:p>
          </p:txBody>
        </p:sp>
        <p:sp>
          <p:nvSpPr>
            <p:cNvPr id="42385" name="Freeform 5615"/>
            <p:cNvSpPr>
              <a:spLocks/>
            </p:cNvSpPr>
            <p:nvPr/>
          </p:nvSpPr>
          <p:spPr bwMode="auto">
            <a:xfrm>
              <a:off x="2727" y="1615"/>
              <a:ext cx="46" cy="32"/>
            </a:xfrm>
            <a:custGeom>
              <a:avLst/>
              <a:gdLst>
                <a:gd name="T0" fmla="*/ 7 w 43"/>
                <a:gd name="T1" fmla="*/ 1350 h 26"/>
                <a:gd name="T2" fmla="*/ 51 w 43"/>
                <a:gd name="T3" fmla="*/ 1350 h 26"/>
                <a:gd name="T4" fmla="*/ 59 w 43"/>
                <a:gd name="T5" fmla="*/ 1097 h 26"/>
                <a:gd name="T6" fmla="*/ 67 w 43"/>
                <a:gd name="T7" fmla="*/ 1170 h 26"/>
                <a:gd name="T8" fmla="*/ 67 w 43"/>
                <a:gd name="T9" fmla="*/ 1170 h 26"/>
                <a:gd name="T10" fmla="*/ 82 w 43"/>
                <a:gd name="T11" fmla="*/ 1350 h 26"/>
                <a:gd name="T12" fmla="*/ 94 w 43"/>
                <a:gd name="T13" fmla="*/ 1350 h 26"/>
                <a:gd name="T14" fmla="*/ 94 w 43"/>
                <a:gd name="T15" fmla="*/ 1097 h 26"/>
                <a:gd name="T16" fmla="*/ 94 w 43"/>
                <a:gd name="T17" fmla="*/ 1097 h 26"/>
                <a:gd name="T18" fmla="*/ 109 w 43"/>
                <a:gd name="T19" fmla="*/ 928 h 26"/>
                <a:gd name="T20" fmla="*/ 117 w 43"/>
                <a:gd name="T21" fmla="*/ 928 h 26"/>
                <a:gd name="T22" fmla="*/ 109 w 43"/>
                <a:gd name="T23" fmla="*/ 854 h 26"/>
                <a:gd name="T24" fmla="*/ 109 w 43"/>
                <a:gd name="T25" fmla="*/ 724 h 26"/>
                <a:gd name="T26" fmla="*/ 109 w 43"/>
                <a:gd name="T27" fmla="*/ 478 h 26"/>
                <a:gd name="T28" fmla="*/ 117 w 43"/>
                <a:gd name="T29" fmla="*/ 478 h 26"/>
                <a:gd name="T30" fmla="*/ 133 w 43"/>
                <a:gd name="T31" fmla="*/ 478 h 26"/>
                <a:gd name="T32" fmla="*/ 147 w 43"/>
                <a:gd name="T33" fmla="*/ 388 h 26"/>
                <a:gd name="T34" fmla="*/ 153 w 43"/>
                <a:gd name="T35" fmla="*/ 388 h 26"/>
                <a:gd name="T36" fmla="*/ 153 w 43"/>
                <a:gd name="T37" fmla="*/ 208 h 26"/>
                <a:gd name="T38" fmla="*/ 137 w 43"/>
                <a:gd name="T39" fmla="*/ 2 h 26"/>
                <a:gd name="T40" fmla="*/ 133 w 43"/>
                <a:gd name="T41" fmla="*/ 0 h 26"/>
                <a:gd name="T42" fmla="*/ 36 w 43"/>
                <a:gd name="T43" fmla="*/ 388 h 26"/>
                <a:gd name="T44" fmla="*/ 3 w 43"/>
                <a:gd name="T45" fmla="*/ 208 h 26"/>
                <a:gd name="T46" fmla="*/ 0 w 43"/>
                <a:gd name="T47" fmla="*/ 588 h 26"/>
                <a:gd name="T48" fmla="*/ 5 w 43"/>
                <a:gd name="T49" fmla="*/ 1170 h 26"/>
                <a:gd name="T50" fmla="*/ 7 w 43"/>
                <a:gd name="T51" fmla="*/ 1350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
                <a:gd name="T79" fmla="*/ 0 h 26"/>
                <a:gd name="T80" fmla="*/ 43 w 43"/>
                <a:gd name="T81" fmla="*/ 26 h 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 h="26">
                  <a:moveTo>
                    <a:pt x="7" y="26"/>
                  </a:moveTo>
                  <a:lnTo>
                    <a:pt x="15" y="26"/>
                  </a:lnTo>
                  <a:lnTo>
                    <a:pt x="17" y="21"/>
                  </a:lnTo>
                  <a:lnTo>
                    <a:pt x="19" y="23"/>
                  </a:lnTo>
                  <a:lnTo>
                    <a:pt x="22" y="26"/>
                  </a:lnTo>
                  <a:lnTo>
                    <a:pt x="26" y="26"/>
                  </a:lnTo>
                  <a:lnTo>
                    <a:pt x="26" y="21"/>
                  </a:lnTo>
                  <a:lnTo>
                    <a:pt x="31" y="18"/>
                  </a:lnTo>
                  <a:lnTo>
                    <a:pt x="33" y="18"/>
                  </a:lnTo>
                  <a:lnTo>
                    <a:pt x="31" y="16"/>
                  </a:lnTo>
                  <a:lnTo>
                    <a:pt x="31" y="14"/>
                  </a:lnTo>
                  <a:lnTo>
                    <a:pt x="31" y="9"/>
                  </a:lnTo>
                  <a:lnTo>
                    <a:pt x="33" y="9"/>
                  </a:lnTo>
                  <a:lnTo>
                    <a:pt x="36" y="9"/>
                  </a:lnTo>
                  <a:lnTo>
                    <a:pt x="41" y="7"/>
                  </a:lnTo>
                  <a:lnTo>
                    <a:pt x="43" y="7"/>
                  </a:lnTo>
                  <a:lnTo>
                    <a:pt x="43" y="4"/>
                  </a:lnTo>
                  <a:lnTo>
                    <a:pt x="38" y="2"/>
                  </a:lnTo>
                  <a:lnTo>
                    <a:pt x="36" y="0"/>
                  </a:lnTo>
                  <a:lnTo>
                    <a:pt x="10" y="7"/>
                  </a:lnTo>
                  <a:lnTo>
                    <a:pt x="3" y="4"/>
                  </a:lnTo>
                  <a:lnTo>
                    <a:pt x="0" y="11"/>
                  </a:lnTo>
                  <a:lnTo>
                    <a:pt x="5" y="23"/>
                  </a:lnTo>
                  <a:lnTo>
                    <a:pt x="7" y="26"/>
                  </a:lnTo>
                  <a:close/>
                </a:path>
              </a:pathLst>
            </a:custGeom>
            <a:solidFill>
              <a:srgbClr val="0033CC"/>
            </a:solidFill>
            <a:ln w="3175">
              <a:solidFill>
                <a:srgbClr val="000000"/>
              </a:solidFill>
              <a:round/>
              <a:headEnd/>
              <a:tailEnd/>
            </a:ln>
          </p:spPr>
          <p:txBody>
            <a:bodyPr/>
            <a:lstStyle/>
            <a:p>
              <a:endParaRPr lang="en-US"/>
            </a:p>
          </p:txBody>
        </p:sp>
        <p:sp>
          <p:nvSpPr>
            <p:cNvPr id="42386" name="Freeform 5616"/>
            <p:cNvSpPr>
              <a:spLocks/>
            </p:cNvSpPr>
            <p:nvPr/>
          </p:nvSpPr>
          <p:spPr bwMode="auto">
            <a:xfrm>
              <a:off x="2675" y="1165"/>
              <a:ext cx="160" cy="268"/>
            </a:xfrm>
            <a:custGeom>
              <a:avLst/>
              <a:gdLst>
                <a:gd name="T0" fmla="*/ 752 w 144"/>
                <a:gd name="T1" fmla="*/ 4505 h 217"/>
                <a:gd name="T2" fmla="*/ 627 w 144"/>
                <a:gd name="T3" fmla="*/ 5178 h 217"/>
                <a:gd name="T4" fmla="*/ 552 w 144"/>
                <a:gd name="T5" fmla="*/ 5564 h 217"/>
                <a:gd name="T6" fmla="*/ 540 w 144"/>
                <a:gd name="T7" fmla="*/ 6283 h 217"/>
                <a:gd name="T8" fmla="*/ 667 w 144"/>
                <a:gd name="T9" fmla="*/ 7560 h 217"/>
                <a:gd name="T10" fmla="*/ 627 w 144"/>
                <a:gd name="T11" fmla="*/ 8452 h 217"/>
                <a:gd name="T12" fmla="*/ 598 w 144"/>
                <a:gd name="T13" fmla="*/ 8189 h 217"/>
                <a:gd name="T14" fmla="*/ 677 w 144"/>
                <a:gd name="T15" fmla="*/ 8452 h 217"/>
                <a:gd name="T16" fmla="*/ 598 w 144"/>
                <a:gd name="T17" fmla="*/ 8595 h 217"/>
                <a:gd name="T18" fmla="*/ 520 w 144"/>
                <a:gd name="T19" fmla="*/ 9098 h 217"/>
                <a:gd name="T20" fmla="*/ 527 w 144"/>
                <a:gd name="T21" fmla="*/ 9622 h 217"/>
                <a:gd name="T22" fmla="*/ 527 w 144"/>
                <a:gd name="T23" fmla="*/ 9754 h 217"/>
                <a:gd name="T24" fmla="*/ 486 w 144"/>
                <a:gd name="T25" fmla="*/ 11203 h 217"/>
                <a:gd name="T26" fmla="*/ 319 w 144"/>
                <a:gd name="T27" fmla="*/ 11985 h 217"/>
                <a:gd name="T28" fmla="*/ 182 w 144"/>
                <a:gd name="T29" fmla="*/ 11203 h 217"/>
                <a:gd name="T30" fmla="*/ 63 w 144"/>
                <a:gd name="T31" fmla="*/ 9754 h 217"/>
                <a:gd name="T32" fmla="*/ 51 w 144"/>
                <a:gd name="T33" fmla="*/ 9378 h 217"/>
                <a:gd name="T34" fmla="*/ 0 w 144"/>
                <a:gd name="T35" fmla="*/ 8880 h 217"/>
                <a:gd name="T36" fmla="*/ 87 w 144"/>
                <a:gd name="T37" fmla="*/ 7984 h 217"/>
                <a:gd name="T38" fmla="*/ 108 w 144"/>
                <a:gd name="T39" fmla="*/ 6872 h 217"/>
                <a:gd name="T40" fmla="*/ 63 w 144"/>
                <a:gd name="T41" fmla="*/ 6283 h 217"/>
                <a:gd name="T42" fmla="*/ 51 w 144"/>
                <a:gd name="T43" fmla="*/ 4505 h 217"/>
                <a:gd name="T44" fmla="*/ 227 w 144"/>
                <a:gd name="T45" fmla="*/ 4013 h 217"/>
                <a:gd name="T46" fmla="*/ 249 w 144"/>
                <a:gd name="T47" fmla="*/ 2724 h 217"/>
                <a:gd name="T48" fmla="*/ 319 w 144"/>
                <a:gd name="T49" fmla="*/ 2309 h 217"/>
                <a:gd name="T50" fmla="*/ 384 w 144"/>
                <a:gd name="T51" fmla="*/ 908 h 217"/>
                <a:gd name="T52" fmla="*/ 520 w 144"/>
                <a:gd name="T53" fmla="*/ 408 h 217"/>
                <a:gd name="T54" fmla="*/ 667 w 144"/>
                <a:gd name="T55" fmla="*/ 0 h 217"/>
                <a:gd name="T56" fmla="*/ 954 w 144"/>
                <a:gd name="T57" fmla="*/ 768 h 217"/>
                <a:gd name="T58" fmla="*/ 1066 w 144"/>
                <a:gd name="T59" fmla="*/ 2724 h 217"/>
                <a:gd name="T60" fmla="*/ 921 w 144"/>
                <a:gd name="T61" fmla="*/ 2724 h 217"/>
                <a:gd name="T62" fmla="*/ 892 w 144"/>
                <a:gd name="T63" fmla="*/ 2852 h 217"/>
                <a:gd name="T64" fmla="*/ 823 w 144"/>
                <a:gd name="T65" fmla="*/ 3503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4"/>
                <a:gd name="T100" fmla="*/ 0 h 217"/>
                <a:gd name="T101" fmla="*/ 144 w 144"/>
                <a:gd name="T102" fmla="*/ 217 h 2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4" h="217">
                  <a:moveTo>
                    <a:pt x="116" y="73"/>
                  </a:moveTo>
                  <a:lnTo>
                    <a:pt x="102" y="82"/>
                  </a:lnTo>
                  <a:lnTo>
                    <a:pt x="90" y="89"/>
                  </a:lnTo>
                  <a:lnTo>
                    <a:pt x="85" y="94"/>
                  </a:lnTo>
                  <a:lnTo>
                    <a:pt x="78" y="94"/>
                  </a:lnTo>
                  <a:lnTo>
                    <a:pt x="76" y="101"/>
                  </a:lnTo>
                  <a:lnTo>
                    <a:pt x="73" y="104"/>
                  </a:lnTo>
                  <a:lnTo>
                    <a:pt x="73" y="113"/>
                  </a:lnTo>
                  <a:lnTo>
                    <a:pt x="76" y="132"/>
                  </a:lnTo>
                  <a:lnTo>
                    <a:pt x="90" y="137"/>
                  </a:lnTo>
                  <a:lnTo>
                    <a:pt x="97" y="144"/>
                  </a:lnTo>
                  <a:lnTo>
                    <a:pt x="85" y="153"/>
                  </a:lnTo>
                  <a:lnTo>
                    <a:pt x="78" y="146"/>
                  </a:lnTo>
                  <a:lnTo>
                    <a:pt x="80" y="148"/>
                  </a:lnTo>
                  <a:lnTo>
                    <a:pt x="64" y="151"/>
                  </a:lnTo>
                  <a:lnTo>
                    <a:pt x="92" y="153"/>
                  </a:lnTo>
                  <a:lnTo>
                    <a:pt x="85" y="160"/>
                  </a:lnTo>
                  <a:lnTo>
                    <a:pt x="80" y="156"/>
                  </a:lnTo>
                  <a:lnTo>
                    <a:pt x="73" y="165"/>
                  </a:lnTo>
                  <a:lnTo>
                    <a:pt x="69" y="165"/>
                  </a:lnTo>
                  <a:lnTo>
                    <a:pt x="73" y="167"/>
                  </a:lnTo>
                  <a:lnTo>
                    <a:pt x="71" y="174"/>
                  </a:lnTo>
                  <a:lnTo>
                    <a:pt x="73" y="179"/>
                  </a:lnTo>
                  <a:lnTo>
                    <a:pt x="71" y="177"/>
                  </a:lnTo>
                  <a:lnTo>
                    <a:pt x="69" y="191"/>
                  </a:lnTo>
                  <a:lnTo>
                    <a:pt x="66" y="203"/>
                  </a:lnTo>
                  <a:lnTo>
                    <a:pt x="45" y="208"/>
                  </a:lnTo>
                  <a:lnTo>
                    <a:pt x="43" y="217"/>
                  </a:lnTo>
                  <a:lnTo>
                    <a:pt x="28" y="217"/>
                  </a:lnTo>
                  <a:lnTo>
                    <a:pt x="24" y="203"/>
                  </a:lnTo>
                  <a:lnTo>
                    <a:pt x="21" y="193"/>
                  </a:lnTo>
                  <a:lnTo>
                    <a:pt x="9" y="177"/>
                  </a:lnTo>
                  <a:lnTo>
                    <a:pt x="9" y="172"/>
                  </a:lnTo>
                  <a:lnTo>
                    <a:pt x="7" y="170"/>
                  </a:lnTo>
                  <a:lnTo>
                    <a:pt x="5" y="170"/>
                  </a:lnTo>
                  <a:lnTo>
                    <a:pt x="0" y="160"/>
                  </a:lnTo>
                  <a:lnTo>
                    <a:pt x="2" y="158"/>
                  </a:lnTo>
                  <a:lnTo>
                    <a:pt x="12" y="144"/>
                  </a:lnTo>
                  <a:lnTo>
                    <a:pt x="14" y="130"/>
                  </a:lnTo>
                  <a:lnTo>
                    <a:pt x="14" y="125"/>
                  </a:lnTo>
                  <a:lnTo>
                    <a:pt x="19" y="120"/>
                  </a:lnTo>
                  <a:lnTo>
                    <a:pt x="9" y="113"/>
                  </a:lnTo>
                  <a:lnTo>
                    <a:pt x="7" y="96"/>
                  </a:lnTo>
                  <a:lnTo>
                    <a:pt x="7" y="82"/>
                  </a:lnTo>
                  <a:lnTo>
                    <a:pt x="19" y="75"/>
                  </a:lnTo>
                  <a:lnTo>
                    <a:pt x="31" y="73"/>
                  </a:lnTo>
                  <a:lnTo>
                    <a:pt x="21" y="68"/>
                  </a:lnTo>
                  <a:lnTo>
                    <a:pt x="33" y="49"/>
                  </a:lnTo>
                  <a:lnTo>
                    <a:pt x="31" y="44"/>
                  </a:lnTo>
                  <a:lnTo>
                    <a:pt x="43" y="42"/>
                  </a:lnTo>
                  <a:lnTo>
                    <a:pt x="45" y="33"/>
                  </a:lnTo>
                  <a:lnTo>
                    <a:pt x="52" y="16"/>
                  </a:lnTo>
                  <a:lnTo>
                    <a:pt x="69" y="11"/>
                  </a:lnTo>
                  <a:lnTo>
                    <a:pt x="69" y="7"/>
                  </a:lnTo>
                  <a:lnTo>
                    <a:pt x="90" y="7"/>
                  </a:lnTo>
                  <a:lnTo>
                    <a:pt x="90" y="0"/>
                  </a:lnTo>
                  <a:lnTo>
                    <a:pt x="95" y="0"/>
                  </a:lnTo>
                  <a:lnTo>
                    <a:pt x="128" y="14"/>
                  </a:lnTo>
                  <a:lnTo>
                    <a:pt x="140" y="35"/>
                  </a:lnTo>
                  <a:lnTo>
                    <a:pt x="144" y="49"/>
                  </a:lnTo>
                  <a:lnTo>
                    <a:pt x="128" y="47"/>
                  </a:lnTo>
                  <a:lnTo>
                    <a:pt x="125" y="49"/>
                  </a:lnTo>
                  <a:lnTo>
                    <a:pt x="123" y="54"/>
                  </a:lnTo>
                  <a:lnTo>
                    <a:pt x="121" y="52"/>
                  </a:lnTo>
                  <a:lnTo>
                    <a:pt x="114" y="56"/>
                  </a:lnTo>
                  <a:lnTo>
                    <a:pt x="111" y="63"/>
                  </a:lnTo>
                  <a:lnTo>
                    <a:pt x="116" y="73"/>
                  </a:lnTo>
                  <a:close/>
                </a:path>
              </a:pathLst>
            </a:custGeom>
            <a:solidFill>
              <a:srgbClr val="0033CC"/>
            </a:solidFill>
            <a:ln w="3175">
              <a:solidFill>
                <a:srgbClr val="000000"/>
              </a:solidFill>
              <a:round/>
              <a:headEnd/>
              <a:tailEnd/>
            </a:ln>
          </p:spPr>
          <p:txBody>
            <a:bodyPr/>
            <a:lstStyle/>
            <a:p>
              <a:endParaRPr lang="en-US"/>
            </a:p>
          </p:txBody>
        </p:sp>
        <p:sp>
          <p:nvSpPr>
            <p:cNvPr id="42387" name="Freeform 5617"/>
            <p:cNvSpPr>
              <a:spLocks/>
            </p:cNvSpPr>
            <p:nvPr/>
          </p:nvSpPr>
          <p:spPr bwMode="auto">
            <a:xfrm>
              <a:off x="2777" y="1384"/>
              <a:ext cx="7" cy="16"/>
            </a:xfrm>
            <a:custGeom>
              <a:avLst/>
              <a:gdLst>
                <a:gd name="T0" fmla="*/ 7 w 7"/>
                <a:gd name="T1" fmla="*/ 0 h 14"/>
                <a:gd name="T2" fmla="*/ 7 w 7"/>
                <a:gd name="T3" fmla="*/ 2 h 14"/>
                <a:gd name="T4" fmla="*/ 5 w 7"/>
                <a:gd name="T5" fmla="*/ 155 h 14"/>
                <a:gd name="T6" fmla="*/ 5 w 7"/>
                <a:gd name="T7" fmla="*/ 177 h 14"/>
                <a:gd name="T8" fmla="*/ 0 w 7"/>
                <a:gd name="T9" fmla="*/ 83 h 14"/>
                <a:gd name="T10" fmla="*/ 7 w 7"/>
                <a:gd name="T11" fmla="*/ 0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7" y="0"/>
                  </a:moveTo>
                  <a:lnTo>
                    <a:pt x="7" y="2"/>
                  </a:lnTo>
                  <a:lnTo>
                    <a:pt x="5" y="12"/>
                  </a:lnTo>
                  <a:lnTo>
                    <a:pt x="5" y="14"/>
                  </a:lnTo>
                  <a:lnTo>
                    <a:pt x="0" y="7"/>
                  </a:lnTo>
                  <a:lnTo>
                    <a:pt x="7" y="0"/>
                  </a:lnTo>
                  <a:close/>
                </a:path>
              </a:pathLst>
            </a:custGeom>
            <a:solidFill>
              <a:srgbClr val="0033CC"/>
            </a:solidFill>
            <a:ln w="3175">
              <a:solidFill>
                <a:srgbClr val="000000"/>
              </a:solidFill>
              <a:round/>
              <a:headEnd/>
              <a:tailEnd/>
            </a:ln>
          </p:spPr>
          <p:txBody>
            <a:bodyPr/>
            <a:lstStyle/>
            <a:p>
              <a:endParaRPr lang="en-US"/>
            </a:p>
          </p:txBody>
        </p:sp>
        <p:sp>
          <p:nvSpPr>
            <p:cNvPr id="42388" name="Freeform 5618"/>
            <p:cNvSpPr>
              <a:spLocks/>
            </p:cNvSpPr>
            <p:nvPr/>
          </p:nvSpPr>
          <p:spPr bwMode="auto">
            <a:xfrm>
              <a:off x="2610" y="1597"/>
              <a:ext cx="69" cy="38"/>
            </a:xfrm>
            <a:custGeom>
              <a:avLst/>
              <a:gdLst>
                <a:gd name="T0" fmla="*/ 449 w 62"/>
                <a:gd name="T1" fmla="*/ 883 h 31"/>
                <a:gd name="T2" fmla="*/ 424 w 62"/>
                <a:gd name="T3" fmla="*/ 1129 h 31"/>
                <a:gd name="T4" fmla="*/ 349 w 62"/>
                <a:gd name="T5" fmla="*/ 1129 h 31"/>
                <a:gd name="T6" fmla="*/ 314 w 62"/>
                <a:gd name="T7" fmla="*/ 1507 h 31"/>
                <a:gd name="T8" fmla="*/ 235 w 62"/>
                <a:gd name="T9" fmla="*/ 1129 h 31"/>
                <a:gd name="T10" fmla="*/ 185 w 62"/>
                <a:gd name="T11" fmla="*/ 1507 h 31"/>
                <a:gd name="T12" fmla="*/ 108 w 62"/>
                <a:gd name="T13" fmla="*/ 1507 h 31"/>
                <a:gd name="T14" fmla="*/ 51 w 62"/>
                <a:gd name="T15" fmla="*/ 1052 h 31"/>
                <a:gd name="T16" fmla="*/ 0 w 62"/>
                <a:gd name="T17" fmla="*/ 1129 h 31"/>
                <a:gd name="T18" fmla="*/ 87 w 62"/>
                <a:gd name="T19" fmla="*/ 362 h 31"/>
                <a:gd name="T20" fmla="*/ 132 w 62"/>
                <a:gd name="T21" fmla="*/ 241 h 31"/>
                <a:gd name="T22" fmla="*/ 147 w 62"/>
                <a:gd name="T23" fmla="*/ 161 h 31"/>
                <a:gd name="T24" fmla="*/ 282 w 62"/>
                <a:gd name="T25" fmla="*/ 0 h 31"/>
                <a:gd name="T26" fmla="*/ 362 w 62"/>
                <a:gd name="T27" fmla="*/ 241 h 31"/>
                <a:gd name="T28" fmla="*/ 362 w 62"/>
                <a:gd name="T29" fmla="*/ 362 h 31"/>
                <a:gd name="T30" fmla="*/ 362 w 62"/>
                <a:gd name="T31" fmla="*/ 466 h 31"/>
                <a:gd name="T32" fmla="*/ 362 w 62"/>
                <a:gd name="T33" fmla="*/ 571 h 31"/>
                <a:gd name="T34" fmla="*/ 388 w 62"/>
                <a:gd name="T35" fmla="*/ 571 h 31"/>
                <a:gd name="T36" fmla="*/ 481 w 62"/>
                <a:gd name="T37" fmla="*/ 700 h 31"/>
                <a:gd name="T38" fmla="*/ 481 w 62"/>
                <a:gd name="T39" fmla="*/ 830 h 31"/>
                <a:gd name="T40" fmla="*/ 449 w 62"/>
                <a:gd name="T41" fmla="*/ 883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31"/>
                <a:gd name="T65" fmla="*/ 62 w 62"/>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31">
                  <a:moveTo>
                    <a:pt x="59" y="19"/>
                  </a:moveTo>
                  <a:lnTo>
                    <a:pt x="55" y="24"/>
                  </a:lnTo>
                  <a:lnTo>
                    <a:pt x="45" y="24"/>
                  </a:lnTo>
                  <a:lnTo>
                    <a:pt x="40" y="31"/>
                  </a:lnTo>
                  <a:lnTo>
                    <a:pt x="31" y="24"/>
                  </a:lnTo>
                  <a:lnTo>
                    <a:pt x="24" y="31"/>
                  </a:lnTo>
                  <a:lnTo>
                    <a:pt x="14" y="31"/>
                  </a:lnTo>
                  <a:lnTo>
                    <a:pt x="7" y="22"/>
                  </a:lnTo>
                  <a:lnTo>
                    <a:pt x="0" y="24"/>
                  </a:lnTo>
                  <a:lnTo>
                    <a:pt x="12" y="7"/>
                  </a:lnTo>
                  <a:lnTo>
                    <a:pt x="17" y="5"/>
                  </a:lnTo>
                  <a:lnTo>
                    <a:pt x="19" y="3"/>
                  </a:lnTo>
                  <a:lnTo>
                    <a:pt x="36" y="0"/>
                  </a:lnTo>
                  <a:lnTo>
                    <a:pt x="48" y="5"/>
                  </a:lnTo>
                  <a:lnTo>
                    <a:pt x="48" y="7"/>
                  </a:lnTo>
                  <a:lnTo>
                    <a:pt x="48" y="10"/>
                  </a:lnTo>
                  <a:lnTo>
                    <a:pt x="48" y="12"/>
                  </a:lnTo>
                  <a:lnTo>
                    <a:pt x="50" y="12"/>
                  </a:lnTo>
                  <a:lnTo>
                    <a:pt x="62" y="15"/>
                  </a:lnTo>
                  <a:lnTo>
                    <a:pt x="62" y="17"/>
                  </a:lnTo>
                  <a:lnTo>
                    <a:pt x="59" y="19"/>
                  </a:lnTo>
                  <a:close/>
                </a:path>
              </a:pathLst>
            </a:custGeom>
            <a:solidFill>
              <a:srgbClr val="0033CC"/>
            </a:solidFill>
            <a:ln w="3175">
              <a:solidFill>
                <a:srgbClr val="000000"/>
              </a:solidFill>
              <a:round/>
              <a:headEnd/>
              <a:tailEnd/>
            </a:ln>
          </p:spPr>
          <p:txBody>
            <a:bodyPr/>
            <a:lstStyle/>
            <a:p>
              <a:endParaRPr lang="en-US"/>
            </a:p>
          </p:txBody>
        </p:sp>
        <p:sp>
          <p:nvSpPr>
            <p:cNvPr id="42389" name="Freeform 5619"/>
            <p:cNvSpPr>
              <a:spLocks/>
            </p:cNvSpPr>
            <p:nvPr/>
          </p:nvSpPr>
          <p:spPr bwMode="auto">
            <a:xfrm>
              <a:off x="2855" y="1495"/>
              <a:ext cx="287" cy="172"/>
            </a:xfrm>
            <a:custGeom>
              <a:avLst/>
              <a:gdLst>
                <a:gd name="T0" fmla="*/ 1179 w 256"/>
                <a:gd name="T1" fmla="*/ 0 h 139"/>
                <a:gd name="T2" fmla="*/ 1103 w 256"/>
                <a:gd name="T3" fmla="*/ 218 h 139"/>
                <a:gd name="T4" fmla="*/ 954 w 256"/>
                <a:gd name="T5" fmla="*/ 632 h 139"/>
                <a:gd name="T6" fmla="*/ 954 w 256"/>
                <a:gd name="T7" fmla="*/ 1136 h 139"/>
                <a:gd name="T8" fmla="*/ 747 w 256"/>
                <a:gd name="T9" fmla="*/ 782 h 139"/>
                <a:gd name="T10" fmla="*/ 547 w 256"/>
                <a:gd name="T11" fmla="*/ 511 h 139"/>
                <a:gd name="T12" fmla="*/ 335 w 256"/>
                <a:gd name="T13" fmla="*/ 511 h 139"/>
                <a:gd name="T14" fmla="*/ 123 w 256"/>
                <a:gd name="T15" fmla="*/ 511 h 139"/>
                <a:gd name="T16" fmla="*/ 195 w 256"/>
                <a:gd name="T17" fmla="*/ 1621 h 139"/>
                <a:gd name="T18" fmla="*/ 195 w 256"/>
                <a:gd name="T19" fmla="*/ 2006 h 139"/>
                <a:gd name="T20" fmla="*/ 61 w 256"/>
                <a:gd name="T21" fmla="*/ 3095 h 139"/>
                <a:gd name="T22" fmla="*/ 48 w 256"/>
                <a:gd name="T23" fmla="*/ 3350 h 139"/>
                <a:gd name="T24" fmla="*/ 0 w 256"/>
                <a:gd name="T25" fmla="*/ 4079 h 139"/>
                <a:gd name="T26" fmla="*/ 107 w 256"/>
                <a:gd name="T27" fmla="*/ 4463 h 139"/>
                <a:gd name="T28" fmla="*/ 107 w 256"/>
                <a:gd name="T29" fmla="*/ 4463 h 139"/>
                <a:gd name="T30" fmla="*/ 353 w 256"/>
                <a:gd name="T31" fmla="*/ 4592 h 139"/>
                <a:gd name="T32" fmla="*/ 563 w 256"/>
                <a:gd name="T33" fmla="*/ 4145 h 139"/>
                <a:gd name="T34" fmla="*/ 666 w 256"/>
                <a:gd name="T35" fmla="*/ 3607 h 139"/>
                <a:gd name="T36" fmla="*/ 707 w 256"/>
                <a:gd name="T37" fmla="*/ 3800 h 139"/>
                <a:gd name="T38" fmla="*/ 807 w 256"/>
                <a:gd name="T39" fmla="*/ 4300 h 139"/>
                <a:gd name="T40" fmla="*/ 889 w 256"/>
                <a:gd name="T41" fmla="*/ 5007 h 139"/>
                <a:gd name="T42" fmla="*/ 997 w 256"/>
                <a:gd name="T43" fmla="*/ 5523 h 139"/>
                <a:gd name="T44" fmla="*/ 1103 w 256"/>
                <a:gd name="T45" fmla="*/ 6044 h 139"/>
                <a:gd name="T46" fmla="*/ 1179 w 256"/>
                <a:gd name="T47" fmla="*/ 5682 h 139"/>
                <a:gd name="T48" fmla="*/ 1229 w 256"/>
                <a:gd name="T49" fmla="*/ 5818 h 139"/>
                <a:gd name="T50" fmla="*/ 1229 w 256"/>
                <a:gd name="T51" fmla="*/ 5252 h 139"/>
                <a:gd name="T52" fmla="*/ 1243 w 256"/>
                <a:gd name="T53" fmla="*/ 5682 h 139"/>
                <a:gd name="T54" fmla="*/ 1340 w 256"/>
                <a:gd name="T55" fmla="*/ 5818 h 139"/>
                <a:gd name="T56" fmla="*/ 1200 w 256"/>
                <a:gd name="T57" fmla="*/ 5818 h 139"/>
                <a:gd name="T58" fmla="*/ 1243 w 256"/>
                <a:gd name="T59" fmla="*/ 6044 h 139"/>
                <a:gd name="T60" fmla="*/ 1345 w 256"/>
                <a:gd name="T61" fmla="*/ 6347 h 139"/>
                <a:gd name="T62" fmla="*/ 1475 w 256"/>
                <a:gd name="T63" fmla="*/ 6347 h 139"/>
                <a:gd name="T64" fmla="*/ 1345 w 256"/>
                <a:gd name="T65" fmla="*/ 7031 h 139"/>
                <a:gd name="T66" fmla="*/ 1431 w 256"/>
                <a:gd name="T67" fmla="*/ 7199 h 139"/>
                <a:gd name="T68" fmla="*/ 1503 w 256"/>
                <a:gd name="T69" fmla="*/ 7542 h 139"/>
                <a:gd name="T70" fmla="*/ 1508 w 256"/>
                <a:gd name="T71" fmla="*/ 7989 h 139"/>
                <a:gd name="T72" fmla="*/ 1685 w 256"/>
                <a:gd name="T73" fmla="*/ 7542 h 139"/>
                <a:gd name="T74" fmla="*/ 1758 w 256"/>
                <a:gd name="T75" fmla="*/ 7415 h 139"/>
                <a:gd name="T76" fmla="*/ 1854 w 256"/>
                <a:gd name="T77" fmla="*/ 7199 h 139"/>
                <a:gd name="T78" fmla="*/ 1748 w 256"/>
                <a:gd name="T79" fmla="*/ 7031 h 139"/>
                <a:gd name="T80" fmla="*/ 1613 w 256"/>
                <a:gd name="T81" fmla="*/ 6462 h 139"/>
                <a:gd name="T82" fmla="*/ 1661 w 256"/>
                <a:gd name="T83" fmla="*/ 6044 h 139"/>
                <a:gd name="T84" fmla="*/ 1637 w 256"/>
                <a:gd name="T85" fmla="*/ 6347 h 139"/>
                <a:gd name="T86" fmla="*/ 1661 w 256"/>
                <a:gd name="T87" fmla="*/ 6044 h 139"/>
                <a:gd name="T88" fmla="*/ 1854 w 256"/>
                <a:gd name="T89" fmla="*/ 5682 h 139"/>
                <a:gd name="T90" fmla="*/ 2027 w 256"/>
                <a:gd name="T91" fmla="*/ 5067 h 139"/>
                <a:gd name="T92" fmla="*/ 2095 w 256"/>
                <a:gd name="T93" fmla="*/ 5067 h 139"/>
                <a:gd name="T94" fmla="*/ 2153 w 256"/>
                <a:gd name="T95" fmla="*/ 4592 h 139"/>
                <a:gd name="T96" fmla="*/ 2249 w 256"/>
                <a:gd name="T97" fmla="*/ 4300 h 139"/>
                <a:gd name="T98" fmla="*/ 2153 w 256"/>
                <a:gd name="T99" fmla="*/ 2808 h 139"/>
                <a:gd name="T100" fmla="*/ 1971 w 256"/>
                <a:gd name="T101" fmla="*/ 2402 h 139"/>
                <a:gd name="T102" fmla="*/ 1802 w 256"/>
                <a:gd name="T103" fmla="*/ 2006 h 139"/>
                <a:gd name="T104" fmla="*/ 1732 w 256"/>
                <a:gd name="T105" fmla="*/ 2269 h 139"/>
                <a:gd name="T106" fmla="*/ 1563 w 256"/>
                <a:gd name="T107" fmla="*/ 1310 h 139"/>
                <a:gd name="T108" fmla="*/ 1405 w 256"/>
                <a:gd name="T109" fmla="*/ 413 h 139"/>
                <a:gd name="T110" fmla="*/ 1394 w 256"/>
                <a:gd name="T111" fmla="*/ 2 h 139"/>
                <a:gd name="T112" fmla="*/ 1179 w 256"/>
                <a:gd name="T113" fmla="*/ 0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6"/>
                <a:gd name="T172" fmla="*/ 0 h 139"/>
                <a:gd name="T173" fmla="*/ 256 w 256"/>
                <a:gd name="T174" fmla="*/ 139 h 1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6" h="139">
                  <a:moveTo>
                    <a:pt x="135" y="0"/>
                  </a:moveTo>
                  <a:lnTo>
                    <a:pt x="126" y="4"/>
                  </a:lnTo>
                  <a:lnTo>
                    <a:pt x="109" y="11"/>
                  </a:lnTo>
                  <a:lnTo>
                    <a:pt x="109" y="19"/>
                  </a:lnTo>
                  <a:lnTo>
                    <a:pt x="85" y="14"/>
                  </a:lnTo>
                  <a:lnTo>
                    <a:pt x="62" y="9"/>
                  </a:lnTo>
                  <a:lnTo>
                    <a:pt x="38" y="9"/>
                  </a:lnTo>
                  <a:lnTo>
                    <a:pt x="14" y="9"/>
                  </a:lnTo>
                  <a:lnTo>
                    <a:pt x="22" y="28"/>
                  </a:lnTo>
                  <a:lnTo>
                    <a:pt x="22" y="35"/>
                  </a:lnTo>
                  <a:lnTo>
                    <a:pt x="7" y="54"/>
                  </a:lnTo>
                  <a:lnTo>
                    <a:pt x="5" y="59"/>
                  </a:lnTo>
                  <a:lnTo>
                    <a:pt x="0" y="71"/>
                  </a:lnTo>
                  <a:lnTo>
                    <a:pt x="12" y="78"/>
                  </a:lnTo>
                  <a:lnTo>
                    <a:pt x="40" y="80"/>
                  </a:lnTo>
                  <a:lnTo>
                    <a:pt x="64" y="73"/>
                  </a:lnTo>
                  <a:lnTo>
                    <a:pt x="76" y="63"/>
                  </a:lnTo>
                  <a:lnTo>
                    <a:pt x="81" y="66"/>
                  </a:lnTo>
                  <a:lnTo>
                    <a:pt x="92" y="75"/>
                  </a:lnTo>
                  <a:lnTo>
                    <a:pt x="102" y="87"/>
                  </a:lnTo>
                  <a:lnTo>
                    <a:pt x="114" y="97"/>
                  </a:lnTo>
                  <a:lnTo>
                    <a:pt x="126" y="106"/>
                  </a:lnTo>
                  <a:lnTo>
                    <a:pt x="135" y="99"/>
                  </a:lnTo>
                  <a:lnTo>
                    <a:pt x="140" y="101"/>
                  </a:lnTo>
                  <a:lnTo>
                    <a:pt x="140" y="92"/>
                  </a:lnTo>
                  <a:lnTo>
                    <a:pt x="142" y="99"/>
                  </a:lnTo>
                  <a:lnTo>
                    <a:pt x="152" y="101"/>
                  </a:lnTo>
                  <a:lnTo>
                    <a:pt x="137" y="101"/>
                  </a:lnTo>
                  <a:lnTo>
                    <a:pt x="142" y="106"/>
                  </a:lnTo>
                  <a:lnTo>
                    <a:pt x="154" y="111"/>
                  </a:lnTo>
                  <a:lnTo>
                    <a:pt x="168" y="111"/>
                  </a:lnTo>
                  <a:lnTo>
                    <a:pt x="154" y="123"/>
                  </a:lnTo>
                  <a:lnTo>
                    <a:pt x="163" y="125"/>
                  </a:lnTo>
                  <a:lnTo>
                    <a:pt x="171" y="132"/>
                  </a:lnTo>
                  <a:lnTo>
                    <a:pt x="173" y="139"/>
                  </a:lnTo>
                  <a:lnTo>
                    <a:pt x="192" y="132"/>
                  </a:lnTo>
                  <a:lnTo>
                    <a:pt x="201" y="130"/>
                  </a:lnTo>
                  <a:lnTo>
                    <a:pt x="211" y="125"/>
                  </a:lnTo>
                  <a:lnTo>
                    <a:pt x="199" y="123"/>
                  </a:lnTo>
                  <a:lnTo>
                    <a:pt x="185" y="113"/>
                  </a:lnTo>
                  <a:lnTo>
                    <a:pt x="189" y="106"/>
                  </a:lnTo>
                  <a:lnTo>
                    <a:pt x="187" y="111"/>
                  </a:lnTo>
                  <a:lnTo>
                    <a:pt x="189" y="106"/>
                  </a:lnTo>
                  <a:lnTo>
                    <a:pt x="211" y="99"/>
                  </a:lnTo>
                  <a:lnTo>
                    <a:pt x="232" y="89"/>
                  </a:lnTo>
                  <a:lnTo>
                    <a:pt x="239" y="89"/>
                  </a:lnTo>
                  <a:lnTo>
                    <a:pt x="246" y="80"/>
                  </a:lnTo>
                  <a:lnTo>
                    <a:pt x="256" y="75"/>
                  </a:lnTo>
                  <a:lnTo>
                    <a:pt x="246" y="49"/>
                  </a:lnTo>
                  <a:lnTo>
                    <a:pt x="225" y="42"/>
                  </a:lnTo>
                  <a:lnTo>
                    <a:pt x="206" y="35"/>
                  </a:lnTo>
                  <a:lnTo>
                    <a:pt x="197" y="40"/>
                  </a:lnTo>
                  <a:lnTo>
                    <a:pt x="178" y="23"/>
                  </a:lnTo>
                  <a:lnTo>
                    <a:pt x="161" y="7"/>
                  </a:lnTo>
                  <a:lnTo>
                    <a:pt x="159" y="2"/>
                  </a:lnTo>
                  <a:lnTo>
                    <a:pt x="135" y="0"/>
                  </a:lnTo>
                  <a:close/>
                </a:path>
              </a:pathLst>
            </a:custGeom>
            <a:solidFill>
              <a:srgbClr val="0033CC"/>
            </a:solidFill>
            <a:ln w="3175">
              <a:solidFill>
                <a:srgbClr val="000000"/>
              </a:solidFill>
              <a:round/>
              <a:headEnd/>
              <a:tailEnd/>
            </a:ln>
          </p:spPr>
          <p:txBody>
            <a:bodyPr/>
            <a:lstStyle/>
            <a:p>
              <a:endParaRPr lang="en-US"/>
            </a:p>
          </p:txBody>
        </p:sp>
        <p:sp>
          <p:nvSpPr>
            <p:cNvPr id="42390" name="Freeform 5620"/>
            <p:cNvSpPr>
              <a:spLocks/>
            </p:cNvSpPr>
            <p:nvPr/>
          </p:nvSpPr>
          <p:spPr bwMode="auto">
            <a:xfrm>
              <a:off x="2808" y="1689"/>
              <a:ext cx="22" cy="30"/>
            </a:xfrm>
            <a:custGeom>
              <a:avLst/>
              <a:gdLst>
                <a:gd name="T0" fmla="*/ 184 w 19"/>
                <a:gd name="T1" fmla="*/ 0 h 30"/>
                <a:gd name="T2" fmla="*/ 145 w 19"/>
                <a:gd name="T3" fmla="*/ 0 h 30"/>
                <a:gd name="T4" fmla="*/ 108 w 19"/>
                <a:gd name="T5" fmla="*/ 0 h 30"/>
                <a:gd name="T6" fmla="*/ 69 w 19"/>
                <a:gd name="T7" fmla="*/ 7 h 30"/>
                <a:gd name="T8" fmla="*/ 2 w 19"/>
                <a:gd name="T9" fmla="*/ 7 h 30"/>
                <a:gd name="T10" fmla="*/ 69 w 19"/>
                <a:gd name="T11" fmla="*/ 15 h 30"/>
                <a:gd name="T12" fmla="*/ 2 w 19"/>
                <a:gd name="T13" fmla="*/ 15 h 30"/>
                <a:gd name="T14" fmla="*/ 0 w 19"/>
                <a:gd name="T15" fmla="*/ 19 h 30"/>
                <a:gd name="T16" fmla="*/ 184 w 19"/>
                <a:gd name="T17" fmla="*/ 28 h 30"/>
                <a:gd name="T18" fmla="*/ 262 w 19"/>
                <a:gd name="T19" fmla="*/ 30 h 30"/>
                <a:gd name="T20" fmla="*/ 303 w 19"/>
                <a:gd name="T21" fmla="*/ 15 h 30"/>
                <a:gd name="T22" fmla="*/ 247 w 19"/>
                <a:gd name="T23" fmla="*/ 8 h 30"/>
                <a:gd name="T24" fmla="*/ 184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30"/>
                <a:gd name="T41" fmla="*/ 19 w 19"/>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30">
                  <a:moveTo>
                    <a:pt x="11" y="0"/>
                  </a:moveTo>
                  <a:lnTo>
                    <a:pt x="9" y="0"/>
                  </a:lnTo>
                  <a:lnTo>
                    <a:pt x="7" y="0"/>
                  </a:lnTo>
                  <a:lnTo>
                    <a:pt x="4" y="7"/>
                  </a:lnTo>
                  <a:lnTo>
                    <a:pt x="2" y="7"/>
                  </a:lnTo>
                  <a:lnTo>
                    <a:pt x="4" y="15"/>
                  </a:lnTo>
                  <a:lnTo>
                    <a:pt x="2" y="15"/>
                  </a:lnTo>
                  <a:lnTo>
                    <a:pt x="0" y="19"/>
                  </a:lnTo>
                  <a:lnTo>
                    <a:pt x="11" y="28"/>
                  </a:lnTo>
                  <a:lnTo>
                    <a:pt x="16" y="30"/>
                  </a:lnTo>
                  <a:lnTo>
                    <a:pt x="19" y="15"/>
                  </a:lnTo>
                  <a:lnTo>
                    <a:pt x="15" y="8"/>
                  </a:lnTo>
                  <a:lnTo>
                    <a:pt x="11" y="0"/>
                  </a:lnTo>
                  <a:close/>
                </a:path>
              </a:pathLst>
            </a:custGeom>
            <a:solidFill>
              <a:srgbClr val="0033CC"/>
            </a:solidFill>
            <a:ln w="3175">
              <a:solidFill>
                <a:srgbClr val="000000"/>
              </a:solidFill>
              <a:round/>
              <a:headEnd/>
              <a:tailEnd/>
            </a:ln>
          </p:spPr>
          <p:txBody>
            <a:bodyPr/>
            <a:lstStyle/>
            <a:p>
              <a:endParaRPr lang="en-US"/>
            </a:p>
          </p:txBody>
        </p:sp>
        <p:sp>
          <p:nvSpPr>
            <p:cNvPr id="42391" name="Freeform 5621"/>
            <p:cNvSpPr>
              <a:spLocks/>
            </p:cNvSpPr>
            <p:nvPr/>
          </p:nvSpPr>
          <p:spPr bwMode="auto">
            <a:xfrm>
              <a:off x="535" y="1109"/>
              <a:ext cx="1146" cy="620"/>
            </a:xfrm>
            <a:custGeom>
              <a:avLst/>
              <a:gdLst>
                <a:gd name="T0" fmla="*/ 6584 w 1025"/>
                <a:gd name="T1" fmla="*/ 4842 h 501"/>
                <a:gd name="T2" fmla="*/ 6958 w 1025"/>
                <a:gd name="T3" fmla="*/ 2007 h 501"/>
                <a:gd name="T4" fmla="*/ 6272 w 1025"/>
                <a:gd name="T5" fmla="*/ 3162 h 501"/>
                <a:gd name="T6" fmla="*/ 5993 w 1025"/>
                <a:gd name="T7" fmla="*/ 1922 h 501"/>
                <a:gd name="T8" fmla="*/ 5975 w 1025"/>
                <a:gd name="T9" fmla="*/ 224 h 501"/>
                <a:gd name="T10" fmla="*/ 5871 w 1025"/>
                <a:gd name="T11" fmla="*/ 2333 h 501"/>
                <a:gd name="T12" fmla="*/ 5438 w 1025"/>
                <a:gd name="T13" fmla="*/ 4303 h 501"/>
                <a:gd name="T14" fmla="*/ 5524 w 1025"/>
                <a:gd name="T15" fmla="*/ 3162 h 501"/>
                <a:gd name="T16" fmla="*/ 5178 w 1025"/>
                <a:gd name="T17" fmla="*/ 3643 h 501"/>
                <a:gd name="T18" fmla="*/ 4515 w 1025"/>
                <a:gd name="T19" fmla="*/ 3101 h 501"/>
                <a:gd name="T20" fmla="*/ 4234 w 1025"/>
                <a:gd name="T21" fmla="*/ 3804 h 501"/>
                <a:gd name="T22" fmla="*/ 3624 w 1025"/>
                <a:gd name="T23" fmla="*/ 2680 h 501"/>
                <a:gd name="T24" fmla="*/ 2854 w 1025"/>
                <a:gd name="T25" fmla="*/ 2007 h 501"/>
                <a:gd name="T26" fmla="*/ 2412 w 1025"/>
                <a:gd name="T27" fmla="*/ 1622 h 501"/>
                <a:gd name="T28" fmla="*/ 1055 w 1025"/>
                <a:gd name="T29" fmla="*/ 4084 h 501"/>
                <a:gd name="T30" fmla="*/ 202 w 1025"/>
                <a:gd name="T31" fmla="*/ 10841 h 501"/>
                <a:gd name="T32" fmla="*/ 617 w 1025"/>
                <a:gd name="T33" fmla="*/ 14503 h 501"/>
                <a:gd name="T34" fmla="*/ 398 w 1025"/>
                <a:gd name="T35" fmla="*/ 15816 h 501"/>
                <a:gd name="T36" fmla="*/ 536 w 1025"/>
                <a:gd name="T37" fmla="*/ 17061 h 501"/>
                <a:gd name="T38" fmla="*/ 536 w 1025"/>
                <a:gd name="T39" fmla="*/ 18402 h 501"/>
                <a:gd name="T40" fmla="*/ 316 w 1025"/>
                <a:gd name="T41" fmla="*/ 19232 h 501"/>
                <a:gd name="T42" fmla="*/ 494 w 1025"/>
                <a:gd name="T43" fmla="*/ 19573 h 501"/>
                <a:gd name="T44" fmla="*/ 585 w 1025"/>
                <a:gd name="T45" fmla="*/ 20547 h 501"/>
                <a:gd name="T46" fmla="*/ 640 w 1025"/>
                <a:gd name="T47" fmla="*/ 21289 h 501"/>
                <a:gd name="T48" fmla="*/ 2254 w 1025"/>
                <a:gd name="T49" fmla="*/ 21289 h 501"/>
                <a:gd name="T50" fmla="*/ 3886 w 1025"/>
                <a:gd name="T51" fmla="*/ 20985 h 501"/>
                <a:gd name="T52" fmla="*/ 4828 w 1025"/>
                <a:gd name="T53" fmla="*/ 23451 h 501"/>
                <a:gd name="T54" fmla="*/ 4794 w 1025"/>
                <a:gd name="T55" fmla="*/ 28310 h 501"/>
                <a:gd name="T56" fmla="*/ 5774 w 1025"/>
                <a:gd name="T57" fmla="*/ 26130 h 501"/>
                <a:gd name="T58" fmla="*/ 6798 w 1025"/>
                <a:gd name="T59" fmla="*/ 23035 h 501"/>
                <a:gd name="T60" fmla="*/ 7194 w 1025"/>
                <a:gd name="T61" fmla="*/ 24390 h 501"/>
                <a:gd name="T62" fmla="*/ 6987 w 1025"/>
                <a:gd name="T63" fmla="*/ 25734 h 501"/>
                <a:gd name="T64" fmla="*/ 7590 w 1025"/>
                <a:gd name="T65" fmla="*/ 25101 h 501"/>
                <a:gd name="T66" fmla="*/ 7178 w 1025"/>
                <a:gd name="T67" fmla="*/ 23268 h 501"/>
                <a:gd name="T68" fmla="*/ 7398 w 1025"/>
                <a:gd name="T69" fmla="*/ 21497 h 501"/>
                <a:gd name="T70" fmla="*/ 6714 w 1025"/>
                <a:gd name="T71" fmla="*/ 22211 h 501"/>
                <a:gd name="T72" fmla="*/ 8124 w 1025"/>
                <a:gd name="T73" fmla="*/ 19232 h 501"/>
                <a:gd name="T74" fmla="*/ 8535 w 1025"/>
                <a:gd name="T75" fmla="*/ 16911 h 501"/>
                <a:gd name="T76" fmla="*/ 8114 w 1025"/>
                <a:gd name="T77" fmla="*/ 16911 h 501"/>
                <a:gd name="T78" fmla="*/ 8189 w 1025"/>
                <a:gd name="T79" fmla="*/ 15541 h 501"/>
                <a:gd name="T80" fmla="*/ 8136 w 1025"/>
                <a:gd name="T81" fmla="*/ 14921 h 501"/>
                <a:gd name="T82" fmla="*/ 8025 w 1025"/>
                <a:gd name="T83" fmla="*/ 13665 h 501"/>
                <a:gd name="T84" fmla="*/ 8025 w 1025"/>
                <a:gd name="T85" fmla="*/ 12478 h 501"/>
                <a:gd name="T86" fmla="*/ 8007 w 1025"/>
                <a:gd name="T87" fmla="*/ 10702 h 501"/>
                <a:gd name="T88" fmla="*/ 7830 w 1025"/>
                <a:gd name="T89" fmla="*/ 11507 h 501"/>
                <a:gd name="T90" fmla="*/ 7454 w 1025"/>
                <a:gd name="T91" fmla="*/ 12558 h 501"/>
                <a:gd name="T92" fmla="*/ 7409 w 1025"/>
                <a:gd name="T93" fmla="*/ 11072 h 501"/>
                <a:gd name="T94" fmla="*/ 7331 w 1025"/>
                <a:gd name="T95" fmla="*/ 9166 h 501"/>
                <a:gd name="T96" fmla="*/ 6721 w 1025"/>
                <a:gd name="T97" fmla="*/ 9341 h 501"/>
                <a:gd name="T98" fmla="*/ 6419 w 1025"/>
                <a:gd name="T99" fmla="*/ 14503 h 501"/>
                <a:gd name="T100" fmla="*/ 5847 w 1025"/>
                <a:gd name="T101" fmla="*/ 18694 h 501"/>
                <a:gd name="T102" fmla="*/ 5661 w 1025"/>
                <a:gd name="T103" fmla="*/ 16203 h 501"/>
                <a:gd name="T104" fmla="*/ 4964 w 1025"/>
                <a:gd name="T105" fmla="*/ 13250 h 501"/>
                <a:gd name="T106" fmla="*/ 4735 w 1025"/>
                <a:gd name="T107" fmla="*/ 11507 h 501"/>
                <a:gd name="T108" fmla="*/ 5371 w 1025"/>
                <a:gd name="T109" fmla="*/ 8045 h 501"/>
                <a:gd name="T110" fmla="*/ 5690 w 1025"/>
                <a:gd name="T111" fmla="*/ 7053 h 501"/>
                <a:gd name="T112" fmla="*/ 5993 w 1025"/>
                <a:gd name="T113" fmla="*/ 5579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25"/>
                <a:gd name="T172" fmla="*/ 0 h 501"/>
                <a:gd name="T173" fmla="*/ 1025 w 1025"/>
                <a:gd name="T174" fmla="*/ 501 h 50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25" h="501">
                  <a:moveTo>
                    <a:pt x="755" y="87"/>
                  </a:moveTo>
                  <a:lnTo>
                    <a:pt x="750" y="82"/>
                  </a:lnTo>
                  <a:lnTo>
                    <a:pt x="764" y="82"/>
                  </a:lnTo>
                  <a:lnTo>
                    <a:pt x="774" y="87"/>
                  </a:lnTo>
                  <a:lnTo>
                    <a:pt x="781" y="87"/>
                  </a:lnTo>
                  <a:lnTo>
                    <a:pt x="776" y="78"/>
                  </a:lnTo>
                  <a:lnTo>
                    <a:pt x="781" y="80"/>
                  </a:lnTo>
                  <a:lnTo>
                    <a:pt x="786" y="80"/>
                  </a:lnTo>
                  <a:lnTo>
                    <a:pt x="790" y="85"/>
                  </a:lnTo>
                  <a:lnTo>
                    <a:pt x="819" y="75"/>
                  </a:lnTo>
                  <a:lnTo>
                    <a:pt x="824" y="66"/>
                  </a:lnTo>
                  <a:lnTo>
                    <a:pt x="821" y="59"/>
                  </a:lnTo>
                  <a:lnTo>
                    <a:pt x="824" y="52"/>
                  </a:lnTo>
                  <a:lnTo>
                    <a:pt x="838" y="47"/>
                  </a:lnTo>
                  <a:lnTo>
                    <a:pt x="831" y="47"/>
                  </a:lnTo>
                  <a:lnTo>
                    <a:pt x="840" y="42"/>
                  </a:lnTo>
                  <a:lnTo>
                    <a:pt x="824" y="35"/>
                  </a:lnTo>
                  <a:lnTo>
                    <a:pt x="835" y="35"/>
                  </a:lnTo>
                  <a:lnTo>
                    <a:pt x="800" y="35"/>
                  </a:lnTo>
                  <a:lnTo>
                    <a:pt x="797" y="42"/>
                  </a:lnTo>
                  <a:lnTo>
                    <a:pt x="800" y="45"/>
                  </a:lnTo>
                  <a:lnTo>
                    <a:pt x="797" y="49"/>
                  </a:lnTo>
                  <a:lnTo>
                    <a:pt x="788" y="49"/>
                  </a:lnTo>
                  <a:lnTo>
                    <a:pt x="760" y="71"/>
                  </a:lnTo>
                  <a:lnTo>
                    <a:pt x="750" y="71"/>
                  </a:lnTo>
                  <a:lnTo>
                    <a:pt x="750" y="59"/>
                  </a:lnTo>
                  <a:lnTo>
                    <a:pt x="753" y="56"/>
                  </a:lnTo>
                  <a:lnTo>
                    <a:pt x="760" y="47"/>
                  </a:lnTo>
                  <a:lnTo>
                    <a:pt x="750" y="42"/>
                  </a:lnTo>
                  <a:lnTo>
                    <a:pt x="729" y="56"/>
                  </a:lnTo>
                  <a:lnTo>
                    <a:pt x="734" y="45"/>
                  </a:lnTo>
                  <a:lnTo>
                    <a:pt x="729" y="40"/>
                  </a:lnTo>
                  <a:lnTo>
                    <a:pt x="741" y="37"/>
                  </a:lnTo>
                  <a:lnTo>
                    <a:pt x="734" y="35"/>
                  </a:lnTo>
                  <a:lnTo>
                    <a:pt x="722" y="35"/>
                  </a:lnTo>
                  <a:lnTo>
                    <a:pt x="719" y="33"/>
                  </a:lnTo>
                  <a:lnTo>
                    <a:pt x="729" y="28"/>
                  </a:lnTo>
                  <a:lnTo>
                    <a:pt x="729" y="26"/>
                  </a:lnTo>
                  <a:lnTo>
                    <a:pt x="736" y="26"/>
                  </a:lnTo>
                  <a:lnTo>
                    <a:pt x="731" y="16"/>
                  </a:lnTo>
                  <a:lnTo>
                    <a:pt x="734" y="9"/>
                  </a:lnTo>
                  <a:lnTo>
                    <a:pt x="729" y="4"/>
                  </a:lnTo>
                  <a:lnTo>
                    <a:pt x="724" y="4"/>
                  </a:lnTo>
                  <a:lnTo>
                    <a:pt x="727" y="0"/>
                  </a:lnTo>
                  <a:lnTo>
                    <a:pt x="717" y="4"/>
                  </a:lnTo>
                  <a:lnTo>
                    <a:pt x="724" y="4"/>
                  </a:lnTo>
                  <a:lnTo>
                    <a:pt x="705" y="7"/>
                  </a:lnTo>
                  <a:lnTo>
                    <a:pt x="708" y="9"/>
                  </a:lnTo>
                  <a:lnTo>
                    <a:pt x="696" y="11"/>
                  </a:lnTo>
                  <a:lnTo>
                    <a:pt x="691" y="21"/>
                  </a:lnTo>
                  <a:lnTo>
                    <a:pt x="693" y="21"/>
                  </a:lnTo>
                  <a:lnTo>
                    <a:pt x="684" y="23"/>
                  </a:lnTo>
                  <a:lnTo>
                    <a:pt x="679" y="33"/>
                  </a:lnTo>
                  <a:lnTo>
                    <a:pt x="705" y="40"/>
                  </a:lnTo>
                  <a:lnTo>
                    <a:pt x="698" y="40"/>
                  </a:lnTo>
                  <a:lnTo>
                    <a:pt x="701" y="40"/>
                  </a:lnTo>
                  <a:lnTo>
                    <a:pt x="693" y="45"/>
                  </a:lnTo>
                  <a:lnTo>
                    <a:pt x="686" y="49"/>
                  </a:lnTo>
                  <a:lnTo>
                    <a:pt x="698" y="45"/>
                  </a:lnTo>
                  <a:lnTo>
                    <a:pt x="693" y="52"/>
                  </a:lnTo>
                  <a:lnTo>
                    <a:pt x="670" y="59"/>
                  </a:lnTo>
                  <a:lnTo>
                    <a:pt x="658" y="71"/>
                  </a:lnTo>
                  <a:lnTo>
                    <a:pt x="653" y="75"/>
                  </a:lnTo>
                  <a:lnTo>
                    <a:pt x="644" y="75"/>
                  </a:lnTo>
                  <a:lnTo>
                    <a:pt x="646" y="80"/>
                  </a:lnTo>
                  <a:lnTo>
                    <a:pt x="644" y="75"/>
                  </a:lnTo>
                  <a:lnTo>
                    <a:pt x="646" y="75"/>
                  </a:lnTo>
                  <a:lnTo>
                    <a:pt x="656" y="75"/>
                  </a:lnTo>
                  <a:lnTo>
                    <a:pt x="651" y="73"/>
                  </a:lnTo>
                  <a:lnTo>
                    <a:pt x="656" y="71"/>
                  </a:lnTo>
                  <a:lnTo>
                    <a:pt x="646" y="71"/>
                  </a:lnTo>
                  <a:lnTo>
                    <a:pt x="663" y="56"/>
                  </a:lnTo>
                  <a:lnTo>
                    <a:pt x="653" y="59"/>
                  </a:lnTo>
                  <a:lnTo>
                    <a:pt x="656" y="56"/>
                  </a:lnTo>
                  <a:lnTo>
                    <a:pt x="644" y="54"/>
                  </a:lnTo>
                  <a:lnTo>
                    <a:pt x="632" y="56"/>
                  </a:lnTo>
                  <a:lnTo>
                    <a:pt x="634" y="61"/>
                  </a:lnTo>
                  <a:lnTo>
                    <a:pt x="644" y="63"/>
                  </a:lnTo>
                  <a:lnTo>
                    <a:pt x="632" y="63"/>
                  </a:lnTo>
                  <a:lnTo>
                    <a:pt x="627" y="59"/>
                  </a:lnTo>
                  <a:lnTo>
                    <a:pt x="622" y="63"/>
                  </a:lnTo>
                  <a:lnTo>
                    <a:pt x="601" y="63"/>
                  </a:lnTo>
                  <a:lnTo>
                    <a:pt x="578" y="63"/>
                  </a:lnTo>
                  <a:lnTo>
                    <a:pt x="570" y="59"/>
                  </a:lnTo>
                  <a:lnTo>
                    <a:pt x="561" y="59"/>
                  </a:lnTo>
                  <a:lnTo>
                    <a:pt x="556" y="52"/>
                  </a:lnTo>
                  <a:lnTo>
                    <a:pt x="554" y="45"/>
                  </a:lnTo>
                  <a:lnTo>
                    <a:pt x="516" y="56"/>
                  </a:lnTo>
                  <a:lnTo>
                    <a:pt x="525" y="56"/>
                  </a:lnTo>
                  <a:lnTo>
                    <a:pt x="542" y="54"/>
                  </a:lnTo>
                  <a:lnTo>
                    <a:pt x="554" y="52"/>
                  </a:lnTo>
                  <a:lnTo>
                    <a:pt x="533" y="59"/>
                  </a:lnTo>
                  <a:lnTo>
                    <a:pt x="521" y="59"/>
                  </a:lnTo>
                  <a:lnTo>
                    <a:pt x="514" y="78"/>
                  </a:lnTo>
                  <a:lnTo>
                    <a:pt x="509" y="75"/>
                  </a:lnTo>
                  <a:lnTo>
                    <a:pt x="504" y="85"/>
                  </a:lnTo>
                  <a:lnTo>
                    <a:pt x="502" y="73"/>
                  </a:lnTo>
                  <a:lnTo>
                    <a:pt x="509" y="73"/>
                  </a:lnTo>
                  <a:lnTo>
                    <a:pt x="507" y="66"/>
                  </a:lnTo>
                  <a:lnTo>
                    <a:pt x="502" y="68"/>
                  </a:lnTo>
                  <a:lnTo>
                    <a:pt x="502" y="63"/>
                  </a:lnTo>
                  <a:lnTo>
                    <a:pt x="492" y="61"/>
                  </a:lnTo>
                  <a:lnTo>
                    <a:pt x="447" y="63"/>
                  </a:lnTo>
                  <a:lnTo>
                    <a:pt x="431" y="61"/>
                  </a:lnTo>
                  <a:lnTo>
                    <a:pt x="450" y="56"/>
                  </a:lnTo>
                  <a:lnTo>
                    <a:pt x="455" y="54"/>
                  </a:lnTo>
                  <a:lnTo>
                    <a:pt x="443" y="45"/>
                  </a:lnTo>
                  <a:lnTo>
                    <a:pt x="436" y="47"/>
                  </a:lnTo>
                  <a:lnTo>
                    <a:pt x="405" y="40"/>
                  </a:lnTo>
                  <a:lnTo>
                    <a:pt x="374" y="33"/>
                  </a:lnTo>
                  <a:lnTo>
                    <a:pt x="360" y="40"/>
                  </a:lnTo>
                  <a:lnTo>
                    <a:pt x="353" y="37"/>
                  </a:lnTo>
                  <a:lnTo>
                    <a:pt x="360" y="35"/>
                  </a:lnTo>
                  <a:lnTo>
                    <a:pt x="362" y="28"/>
                  </a:lnTo>
                  <a:lnTo>
                    <a:pt x="358" y="30"/>
                  </a:lnTo>
                  <a:lnTo>
                    <a:pt x="350" y="33"/>
                  </a:lnTo>
                  <a:lnTo>
                    <a:pt x="343" y="35"/>
                  </a:lnTo>
                  <a:lnTo>
                    <a:pt x="339" y="40"/>
                  </a:lnTo>
                  <a:lnTo>
                    <a:pt x="334" y="28"/>
                  </a:lnTo>
                  <a:lnTo>
                    <a:pt x="329" y="21"/>
                  </a:lnTo>
                  <a:lnTo>
                    <a:pt x="331" y="26"/>
                  </a:lnTo>
                  <a:lnTo>
                    <a:pt x="305" y="33"/>
                  </a:lnTo>
                  <a:lnTo>
                    <a:pt x="308" y="33"/>
                  </a:lnTo>
                  <a:lnTo>
                    <a:pt x="279" y="35"/>
                  </a:lnTo>
                  <a:lnTo>
                    <a:pt x="308" y="28"/>
                  </a:lnTo>
                  <a:lnTo>
                    <a:pt x="289" y="28"/>
                  </a:lnTo>
                  <a:lnTo>
                    <a:pt x="258" y="35"/>
                  </a:lnTo>
                  <a:lnTo>
                    <a:pt x="230" y="45"/>
                  </a:lnTo>
                  <a:lnTo>
                    <a:pt x="225" y="49"/>
                  </a:lnTo>
                  <a:lnTo>
                    <a:pt x="216" y="47"/>
                  </a:lnTo>
                  <a:lnTo>
                    <a:pt x="213" y="49"/>
                  </a:lnTo>
                  <a:lnTo>
                    <a:pt x="190" y="42"/>
                  </a:lnTo>
                  <a:lnTo>
                    <a:pt x="168" y="35"/>
                  </a:lnTo>
                  <a:lnTo>
                    <a:pt x="147" y="52"/>
                  </a:lnTo>
                  <a:lnTo>
                    <a:pt x="126" y="71"/>
                  </a:lnTo>
                  <a:lnTo>
                    <a:pt x="102" y="87"/>
                  </a:lnTo>
                  <a:lnTo>
                    <a:pt x="83" y="106"/>
                  </a:lnTo>
                  <a:lnTo>
                    <a:pt x="62" y="125"/>
                  </a:lnTo>
                  <a:lnTo>
                    <a:pt x="41" y="144"/>
                  </a:lnTo>
                  <a:lnTo>
                    <a:pt x="22" y="163"/>
                  </a:lnTo>
                  <a:lnTo>
                    <a:pt x="0" y="182"/>
                  </a:lnTo>
                  <a:lnTo>
                    <a:pt x="26" y="182"/>
                  </a:lnTo>
                  <a:lnTo>
                    <a:pt x="19" y="186"/>
                  </a:lnTo>
                  <a:lnTo>
                    <a:pt x="24" y="189"/>
                  </a:lnTo>
                  <a:lnTo>
                    <a:pt x="24" y="205"/>
                  </a:lnTo>
                  <a:lnTo>
                    <a:pt x="36" y="201"/>
                  </a:lnTo>
                  <a:lnTo>
                    <a:pt x="43" y="193"/>
                  </a:lnTo>
                  <a:lnTo>
                    <a:pt x="64" y="189"/>
                  </a:lnTo>
                  <a:lnTo>
                    <a:pt x="67" y="208"/>
                  </a:lnTo>
                  <a:lnTo>
                    <a:pt x="64" y="222"/>
                  </a:lnTo>
                  <a:lnTo>
                    <a:pt x="59" y="238"/>
                  </a:lnTo>
                  <a:lnTo>
                    <a:pt x="67" y="245"/>
                  </a:lnTo>
                  <a:lnTo>
                    <a:pt x="74" y="253"/>
                  </a:lnTo>
                  <a:lnTo>
                    <a:pt x="59" y="269"/>
                  </a:lnTo>
                  <a:lnTo>
                    <a:pt x="71" y="260"/>
                  </a:lnTo>
                  <a:lnTo>
                    <a:pt x="71" y="262"/>
                  </a:lnTo>
                  <a:lnTo>
                    <a:pt x="59" y="269"/>
                  </a:lnTo>
                  <a:lnTo>
                    <a:pt x="62" y="269"/>
                  </a:lnTo>
                  <a:lnTo>
                    <a:pt x="55" y="276"/>
                  </a:lnTo>
                  <a:lnTo>
                    <a:pt x="50" y="276"/>
                  </a:lnTo>
                  <a:lnTo>
                    <a:pt x="52" y="281"/>
                  </a:lnTo>
                  <a:lnTo>
                    <a:pt x="48" y="276"/>
                  </a:lnTo>
                  <a:lnTo>
                    <a:pt x="48" y="283"/>
                  </a:lnTo>
                  <a:lnTo>
                    <a:pt x="55" y="283"/>
                  </a:lnTo>
                  <a:lnTo>
                    <a:pt x="50" y="283"/>
                  </a:lnTo>
                  <a:lnTo>
                    <a:pt x="50" y="288"/>
                  </a:lnTo>
                  <a:lnTo>
                    <a:pt x="45" y="283"/>
                  </a:lnTo>
                  <a:lnTo>
                    <a:pt x="48" y="295"/>
                  </a:lnTo>
                  <a:lnTo>
                    <a:pt x="64" y="286"/>
                  </a:lnTo>
                  <a:lnTo>
                    <a:pt x="59" y="295"/>
                  </a:lnTo>
                  <a:lnTo>
                    <a:pt x="64" y="297"/>
                  </a:lnTo>
                  <a:lnTo>
                    <a:pt x="55" y="295"/>
                  </a:lnTo>
                  <a:lnTo>
                    <a:pt x="52" y="307"/>
                  </a:lnTo>
                  <a:lnTo>
                    <a:pt x="55" y="305"/>
                  </a:lnTo>
                  <a:lnTo>
                    <a:pt x="45" y="316"/>
                  </a:lnTo>
                  <a:lnTo>
                    <a:pt x="52" y="312"/>
                  </a:lnTo>
                  <a:lnTo>
                    <a:pt x="52" y="316"/>
                  </a:lnTo>
                  <a:lnTo>
                    <a:pt x="71" y="307"/>
                  </a:lnTo>
                  <a:lnTo>
                    <a:pt x="64" y="316"/>
                  </a:lnTo>
                  <a:lnTo>
                    <a:pt x="64" y="321"/>
                  </a:lnTo>
                  <a:lnTo>
                    <a:pt x="62" y="316"/>
                  </a:lnTo>
                  <a:lnTo>
                    <a:pt x="45" y="323"/>
                  </a:lnTo>
                  <a:lnTo>
                    <a:pt x="48" y="328"/>
                  </a:lnTo>
                  <a:lnTo>
                    <a:pt x="52" y="323"/>
                  </a:lnTo>
                  <a:lnTo>
                    <a:pt x="59" y="326"/>
                  </a:lnTo>
                  <a:lnTo>
                    <a:pt x="43" y="331"/>
                  </a:lnTo>
                  <a:lnTo>
                    <a:pt x="41" y="331"/>
                  </a:lnTo>
                  <a:lnTo>
                    <a:pt x="48" y="333"/>
                  </a:lnTo>
                  <a:lnTo>
                    <a:pt x="38" y="335"/>
                  </a:lnTo>
                  <a:lnTo>
                    <a:pt x="50" y="340"/>
                  </a:lnTo>
                  <a:lnTo>
                    <a:pt x="52" y="338"/>
                  </a:lnTo>
                  <a:lnTo>
                    <a:pt x="57" y="340"/>
                  </a:lnTo>
                  <a:lnTo>
                    <a:pt x="52" y="340"/>
                  </a:lnTo>
                  <a:lnTo>
                    <a:pt x="57" y="340"/>
                  </a:lnTo>
                  <a:lnTo>
                    <a:pt x="52" y="342"/>
                  </a:lnTo>
                  <a:lnTo>
                    <a:pt x="64" y="340"/>
                  </a:lnTo>
                  <a:lnTo>
                    <a:pt x="67" y="335"/>
                  </a:lnTo>
                  <a:lnTo>
                    <a:pt x="59" y="342"/>
                  </a:lnTo>
                  <a:lnTo>
                    <a:pt x="55" y="342"/>
                  </a:lnTo>
                  <a:lnTo>
                    <a:pt x="52" y="347"/>
                  </a:lnTo>
                  <a:lnTo>
                    <a:pt x="64" y="342"/>
                  </a:lnTo>
                  <a:lnTo>
                    <a:pt x="64" y="347"/>
                  </a:lnTo>
                  <a:lnTo>
                    <a:pt x="71" y="340"/>
                  </a:lnTo>
                  <a:lnTo>
                    <a:pt x="67" y="349"/>
                  </a:lnTo>
                  <a:lnTo>
                    <a:pt x="76" y="347"/>
                  </a:lnTo>
                  <a:lnTo>
                    <a:pt x="64" y="354"/>
                  </a:lnTo>
                  <a:lnTo>
                    <a:pt x="71" y="359"/>
                  </a:lnTo>
                  <a:lnTo>
                    <a:pt x="78" y="352"/>
                  </a:lnTo>
                  <a:lnTo>
                    <a:pt x="74" y="361"/>
                  </a:lnTo>
                  <a:lnTo>
                    <a:pt x="76" y="361"/>
                  </a:lnTo>
                  <a:lnTo>
                    <a:pt x="69" y="361"/>
                  </a:lnTo>
                  <a:lnTo>
                    <a:pt x="76" y="364"/>
                  </a:lnTo>
                  <a:lnTo>
                    <a:pt x="81" y="361"/>
                  </a:lnTo>
                  <a:lnTo>
                    <a:pt x="76" y="366"/>
                  </a:lnTo>
                  <a:lnTo>
                    <a:pt x="81" y="366"/>
                  </a:lnTo>
                  <a:lnTo>
                    <a:pt x="76" y="371"/>
                  </a:lnTo>
                  <a:lnTo>
                    <a:pt x="81" y="371"/>
                  </a:lnTo>
                  <a:lnTo>
                    <a:pt x="104" y="371"/>
                  </a:lnTo>
                  <a:lnTo>
                    <a:pt x="128" y="371"/>
                  </a:lnTo>
                  <a:lnTo>
                    <a:pt x="152" y="371"/>
                  </a:lnTo>
                  <a:lnTo>
                    <a:pt x="175" y="371"/>
                  </a:lnTo>
                  <a:lnTo>
                    <a:pt x="199" y="371"/>
                  </a:lnTo>
                  <a:lnTo>
                    <a:pt x="223" y="371"/>
                  </a:lnTo>
                  <a:lnTo>
                    <a:pt x="246" y="371"/>
                  </a:lnTo>
                  <a:lnTo>
                    <a:pt x="270" y="371"/>
                  </a:lnTo>
                  <a:lnTo>
                    <a:pt x="294" y="371"/>
                  </a:lnTo>
                  <a:lnTo>
                    <a:pt x="320" y="371"/>
                  </a:lnTo>
                  <a:lnTo>
                    <a:pt x="343" y="371"/>
                  </a:lnTo>
                  <a:lnTo>
                    <a:pt x="367" y="371"/>
                  </a:lnTo>
                  <a:lnTo>
                    <a:pt x="391" y="371"/>
                  </a:lnTo>
                  <a:lnTo>
                    <a:pt x="414" y="371"/>
                  </a:lnTo>
                  <a:lnTo>
                    <a:pt x="438" y="371"/>
                  </a:lnTo>
                  <a:lnTo>
                    <a:pt x="462" y="371"/>
                  </a:lnTo>
                  <a:lnTo>
                    <a:pt x="466" y="366"/>
                  </a:lnTo>
                  <a:lnTo>
                    <a:pt x="466" y="375"/>
                  </a:lnTo>
                  <a:lnTo>
                    <a:pt x="481" y="378"/>
                  </a:lnTo>
                  <a:lnTo>
                    <a:pt x="502" y="387"/>
                  </a:lnTo>
                  <a:lnTo>
                    <a:pt x="514" y="385"/>
                  </a:lnTo>
                  <a:lnTo>
                    <a:pt x="525" y="390"/>
                  </a:lnTo>
                  <a:lnTo>
                    <a:pt x="544" y="385"/>
                  </a:lnTo>
                  <a:lnTo>
                    <a:pt x="556" y="392"/>
                  </a:lnTo>
                  <a:lnTo>
                    <a:pt x="568" y="399"/>
                  </a:lnTo>
                  <a:lnTo>
                    <a:pt x="580" y="409"/>
                  </a:lnTo>
                  <a:lnTo>
                    <a:pt x="592" y="416"/>
                  </a:lnTo>
                  <a:lnTo>
                    <a:pt x="592" y="423"/>
                  </a:lnTo>
                  <a:lnTo>
                    <a:pt x="599" y="423"/>
                  </a:lnTo>
                  <a:lnTo>
                    <a:pt x="596" y="427"/>
                  </a:lnTo>
                  <a:lnTo>
                    <a:pt x="608" y="435"/>
                  </a:lnTo>
                  <a:lnTo>
                    <a:pt x="604" y="451"/>
                  </a:lnTo>
                  <a:lnTo>
                    <a:pt x="601" y="465"/>
                  </a:lnTo>
                  <a:lnTo>
                    <a:pt x="594" y="477"/>
                  </a:lnTo>
                  <a:lnTo>
                    <a:pt x="575" y="494"/>
                  </a:lnTo>
                  <a:lnTo>
                    <a:pt x="580" y="501"/>
                  </a:lnTo>
                  <a:lnTo>
                    <a:pt x="596" y="496"/>
                  </a:lnTo>
                  <a:lnTo>
                    <a:pt x="611" y="489"/>
                  </a:lnTo>
                  <a:lnTo>
                    <a:pt x="627" y="484"/>
                  </a:lnTo>
                  <a:lnTo>
                    <a:pt x="641" y="480"/>
                  </a:lnTo>
                  <a:lnTo>
                    <a:pt x="644" y="470"/>
                  </a:lnTo>
                  <a:lnTo>
                    <a:pt x="660" y="468"/>
                  </a:lnTo>
                  <a:lnTo>
                    <a:pt x="679" y="465"/>
                  </a:lnTo>
                  <a:lnTo>
                    <a:pt x="693" y="456"/>
                  </a:lnTo>
                  <a:lnTo>
                    <a:pt x="705" y="444"/>
                  </a:lnTo>
                  <a:lnTo>
                    <a:pt x="734" y="442"/>
                  </a:lnTo>
                  <a:lnTo>
                    <a:pt x="762" y="442"/>
                  </a:lnTo>
                  <a:lnTo>
                    <a:pt x="771" y="435"/>
                  </a:lnTo>
                  <a:lnTo>
                    <a:pt x="786" y="425"/>
                  </a:lnTo>
                  <a:lnTo>
                    <a:pt x="797" y="411"/>
                  </a:lnTo>
                  <a:lnTo>
                    <a:pt x="809" y="399"/>
                  </a:lnTo>
                  <a:lnTo>
                    <a:pt x="809" y="401"/>
                  </a:lnTo>
                  <a:lnTo>
                    <a:pt x="816" y="401"/>
                  </a:lnTo>
                  <a:lnTo>
                    <a:pt x="826" y="406"/>
                  </a:lnTo>
                  <a:lnTo>
                    <a:pt x="821" y="427"/>
                  </a:lnTo>
                  <a:lnTo>
                    <a:pt x="824" y="437"/>
                  </a:lnTo>
                  <a:lnTo>
                    <a:pt x="828" y="442"/>
                  </a:lnTo>
                  <a:lnTo>
                    <a:pt x="840" y="435"/>
                  </a:lnTo>
                  <a:lnTo>
                    <a:pt x="840" y="437"/>
                  </a:lnTo>
                  <a:lnTo>
                    <a:pt x="859" y="430"/>
                  </a:lnTo>
                  <a:lnTo>
                    <a:pt x="864" y="423"/>
                  </a:lnTo>
                  <a:lnTo>
                    <a:pt x="864" y="425"/>
                  </a:lnTo>
                  <a:lnTo>
                    <a:pt x="868" y="425"/>
                  </a:lnTo>
                  <a:lnTo>
                    <a:pt x="857" y="435"/>
                  </a:lnTo>
                  <a:lnTo>
                    <a:pt x="878" y="435"/>
                  </a:lnTo>
                  <a:lnTo>
                    <a:pt x="866" y="439"/>
                  </a:lnTo>
                  <a:lnTo>
                    <a:pt x="864" y="437"/>
                  </a:lnTo>
                  <a:lnTo>
                    <a:pt x="842" y="446"/>
                  </a:lnTo>
                  <a:lnTo>
                    <a:pt x="847" y="446"/>
                  </a:lnTo>
                  <a:lnTo>
                    <a:pt x="833" y="451"/>
                  </a:lnTo>
                  <a:lnTo>
                    <a:pt x="838" y="449"/>
                  </a:lnTo>
                  <a:lnTo>
                    <a:pt x="833" y="458"/>
                  </a:lnTo>
                  <a:lnTo>
                    <a:pt x="835" y="468"/>
                  </a:lnTo>
                  <a:lnTo>
                    <a:pt x="845" y="465"/>
                  </a:lnTo>
                  <a:lnTo>
                    <a:pt x="864" y="449"/>
                  </a:lnTo>
                  <a:lnTo>
                    <a:pt x="868" y="449"/>
                  </a:lnTo>
                  <a:lnTo>
                    <a:pt x="871" y="446"/>
                  </a:lnTo>
                  <a:lnTo>
                    <a:pt x="873" y="449"/>
                  </a:lnTo>
                  <a:lnTo>
                    <a:pt x="892" y="442"/>
                  </a:lnTo>
                  <a:lnTo>
                    <a:pt x="911" y="437"/>
                  </a:lnTo>
                  <a:lnTo>
                    <a:pt x="904" y="435"/>
                  </a:lnTo>
                  <a:lnTo>
                    <a:pt x="909" y="435"/>
                  </a:lnTo>
                  <a:lnTo>
                    <a:pt x="902" y="425"/>
                  </a:lnTo>
                  <a:lnTo>
                    <a:pt x="894" y="430"/>
                  </a:lnTo>
                  <a:lnTo>
                    <a:pt x="883" y="427"/>
                  </a:lnTo>
                  <a:lnTo>
                    <a:pt x="876" y="423"/>
                  </a:lnTo>
                  <a:lnTo>
                    <a:pt x="868" y="420"/>
                  </a:lnTo>
                  <a:lnTo>
                    <a:pt x="868" y="406"/>
                  </a:lnTo>
                  <a:lnTo>
                    <a:pt x="861" y="406"/>
                  </a:lnTo>
                  <a:lnTo>
                    <a:pt x="871" y="394"/>
                  </a:lnTo>
                  <a:lnTo>
                    <a:pt x="859" y="394"/>
                  </a:lnTo>
                  <a:lnTo>
                    <a:pt x="859" y="392"/>
                  </a:lnTo>
                  <a:lnTo>
                    <a:pt x="847" y="390"/>
                  </a:lnTo>
                  <a:lnTo>
                    <a:pt x="850" y="387"/>
                  </a:lnTo>
                  <a:lnTo>
                    <a:pt x="864" y="387"/>
                  </a:lnTo>
                  <a:lnTo>
                    <a:pt x="883" y="383"/>
                  </a:lnTo>
                  <a:lnTo>
                    <a:pt x="883" y="375"/>
                  </a:lnTo>
                  <a:lnTo>
                    <a:pt x="887" y="375"/>
                  </a:lnTo>
                  <a:lnTo>
                    <a:pt x="887" y="373"/>
                  </a:lnTo>
                  <a:lnTo>
                    <a:pt x="871" y="366"/>
                  </a:lnTo>
                  <a:lnTo>
                    <a:pt x="850" y="373"/>
                  </a:lnTo>
                  <a:lnTo>
                    <a:pt x="828" y="378"/>
                  </a:lnTo>
                  <a:lnTo>
                    <a:pt x="814" y="387"/>
                  </a:lnTo>
                  <a:lnTo>
                    <a:pt x="800" y="399"/>
                  </a:lnTo>
                  <a:lnTo>
                    <a:pt x="779" y="411"/>
                  </a:lnTo>
                  <a:lnTo>
                    <a:pt x="793" y="399"/>
                  </a:lnTo>
                  <a:lnTo>
                    <a:pt x="805" y="387"/>
                  </a:lnTo>
                  <a:lnTo>
                    <a:pt x="790" y="383"/>
                  </a:lnTo>
                  <a:lnTo>
                    <a:pt x="805" y="387"/>
                  </a:lnTo>
                  <a:lnTo>
                    <a:pt x="824" y="373"/>
                  </a:lnTo>
                  <a:lnTo>
                    <a:pt x="845" y="366"/>
                  </a:lnTo>
                  <a:lnTo>
                    <a:pt x="861" y="352"/>
                  </a:lnTo>
                  <a:lnTo>
                    <a:pt x="892" y="352"/>
                  </a:lnTo>
                  <a:lnTo>
                    <a:pt x="923" y="352"/>
                  </a:lnTo>
                  <a:lnTo>
                    <a:pt x="949" y="352"/>
                  </a:lnTo>
                  <a:lnTo>
                    <a:pt x="975" y="335"/>
                  </a:lnTo>
                  <a:lnTo>
                    <a:pt x="999" y="331"/>
                  </a:lnTo>
                  <a:lnTo>
                    <a:pt x="1025" y="316"/>
                  </a:lnTo>
                  <a:lnTo>
                    <a:pt x="1017" y="312"/>
                  </a:lnTo>
                  <a:lnTo>
                    <a:pt x="1022" y="312"/>
                  </a:lnTo>
                  <a:lnTo>
                    <a:pt x="1013" y="309"/>
                  </a:lnTo>
                  <a:lnTo>
                    <a:pt x="1022" y="307"/>
                  </a:lnTo>
                  <a:lnTo>
                    <a:pt x="1025" y="300"/>
                  </a:lnTo>
                  <a:lnTo>
                    <a:pt x="1025" y="295"/>
                  </a:lnTo>
                  <a:lnTo>
                    <a:pt x="1017" y="293"/>
                  </a:lnTo>
                  <a:lnTo>
                    <a:pt x="1010" y="293"/>
                  </a:lnTo>
                  <a:lnTo>
                    <a:pt x="1010" y="283"/>
                  </a:lnTo>
                  <a:lnTo>
                    <a:pt x="999" y="283"/>
                  </a:lnTo>
                  <a:lnTo>
                    <a:pt x="1006" y="283"/>
                  </a:lnTo>
                  <a:lnTo>
                    <a:pt x="982" y="293"/>
                  </a:lnTo>
                  <a:lnTo>
                    <a:pt x="965" y="297"/>
                  </a:lnTo>
                  <a:lnTo>
                    <a:pt x="973" y="295"/>
                  </a:lnTo>
                  <a:lnTo>
                    <a:pt x="965" y="290"/>
                  </a:lnTo>
                  <a:lnTo>
                    <a:pt x="975" y="293"/>
                  </a:lnTo>
                  <a:lnTo>
                    <a:pt x="999" y="283"/>
                  </a:lnTo>
                  <a:lnTo>
                    <a:pt x="982" y="286"/>
                  </a:lnTo>
                  <a:lnTo>
                    <a:pt x="1013" y="276"/>
                  </a:lnTo>
                  <a:lnTo>
                    <a:pt x="994" y="269"/>
                  </a:lnTo>
                  <a:lnTo>
                    <a:pt x="989" y="269"/>
                  </a:lnTo>
                  <a:lnTo>
                    <a:pt x="994" y="264"/>
                  </a:lnTo>
                  <a:lnTo>
                    <a:pt x="982" y="271"/>
                  </a:lnTo>
                  <a:lnTo>
                    <a:pt x="987" y="267"/>
                  </a:lnTo>
                  <a:lnTo>
                    <a:pt x="987" y="264"/>
                  </a:lnTo>
                  <a:lnTo>
                    <a:pt x="980" y="269"/>
                  </a:lnTo>
                  <a:lnTo>
                    <a:pt x="982" y="264"/>
                  </a:lnTo>
                  <a:lnTo>
                    <a:pt x="975" y="269"/>
                  </a:lnTo>
                  <a:lnTo>
                    <a:pt x="977" y="264"/>
                  </a:lnTo>
                  <a:lnTo>
                    <a:pt x="980" y="262"/>
                  </a:lnTo>
                  <a:lnTo>
                    <a:pt x="982" y="257"/>
                  </a:lnTo>
                  <a:lnTo>
                    <a:pt x="977" y="260"/>
                  </a:lnTo>
                  <a:lnTo>
                    <a:pt x="977" y="257"/>
                  </a:lnTo>
                  <a:lnTo>
                    <a:pt x="970" y="250"/>
                  </a:lnTo>
                  <a:lnTo>
                    <a:pt x="963" y="248"/>
                  </a:lnTo>
                  <a:lnTo>
                    <a:pt x="970" y="248"/>
                  </a:lnTo>
                  <a:lnTo>
                    <a:pt x="965" y="245"/>
                  </a:lnTo>
                  <a:lnTo>
                    <a:pt x="970" y="243"/>
                  </a:lnTo>
                  <a:lnTo>
                    <a:pt x="963" y="243"/>
                  </a:lnTo>
                  <a:lnTo>
                    <a:pt x="968" y="243"/>
                  </a:lnTo>
                  <a:lnTo>
                    <a:pt x="963" y="238"/>
                  </a:lnTo>
                  <a:lnTo>
                    <a:pt x="965" y="238"/>
                  </a:lnTo>
                  <a:lnTo>
                    <a:pt x="970" y="241"/>
                  </a:lnTo>
                  <a:lnTo>
                    <a:pt x="977" y="234"/>
                  </a:lnTo>
                  <a:lnTo>
                    <a:pt x="975" y="229"/>
                  </a:lnTo>
                  <a:lnTo>
                    <a:pt x="970" y="227"/>
                  </a:lnTo>
                  <a:lnTo>
                    <a:pt x="975" y="224"/>
                  </a:lnTo>
                  <a:lnTo>
                    <a:pt x="970" y="219"/>
                  </a:lnTo>
                  <a:lnTo>
                    <a:pt x="970" y="217"/>
                  </a:lnTo>
                  <a:lnTo>
                    <a:pt x="963" y="217"/>
                  </a:lnTo>
                  <a:lnTo>
                    <a:pt x="970" y="215"/>
                  </a:lnTo>
                  <a:lnTo>
                    <a:pt x="970" y="210"/>
                  </a:lnTo>
                  <a:lnTo>
                    <a:pt x="958" y="215"/>
                  </a:lnTo>
                  <a:lnTo>
                    <a:pt x="970" y="205"/>
                  </a:lnTo>
                  <a:lnTo>
                    <a:pt x="965" y="203"/>
                  </a:lnTo>
                  <a:lnTo>
                    <a:pt x="963" y="201"/>
                  </a:lnTo>
                  <a:lnTo>
                    <a:pt x="965" y="198"/>
                  </a:lnTo>
                  <a:lnTo>
                    <a:pt x="963" y="196"/>
                  </a:lnTo>
                  <a:lnTo>
                    <a:pt x="961" y="186"/>
                  </a:lnTo>
                  <a:lnTo>
                    <a:pt x="956" y="186"/>
                  </a:lnTo>
                  <a:lnTo>
                    <a:pt x="961" y="182"/>
                  </a:lnTo>
                  <a:lnTo>
                    <a:pt x="951" y="186"/>
                  </a:lnTo>
                  <a:lnTo>
                    <a:pt x="951" y="189"/>
                  </a:lnTo>
                  <a:lnTo>
                    <a:pt x="944" y="189"/>
                  </a:lnTo>
                  <a:lnTo>
                    <a:pt x="947" y="193"/>
                  </a:lnTo>
                  <a:lnTo>
                    <a:pt x="942" y="198"/>
                  </a:lnTo>
                  <a:lnTo>
                    <a:pt x="939" y="201"/>
                  </a:lnTo>
                  <a:lnTo>
                    <a:pt x="930" y="208"/>
                  </a:lnTo>
                  <a:lnTo>
                    <a:pt x="930" y="212"/>
                  </a:lnTo>
                  <a:lnTo>
                    <a:pt x="928" y="205"/>
                  </a:lnTo>
                  <a:lnTo>
                    <a:pt x="913" y="212"/>
                  </a:lnTo>
                  <a:lnTo>
                    <a:pt x="904" y="222"/>
                  </a:lnTo>
                  <a:lnTo>
                    <a:pt x="904" y="215"/>
                  </a:lnTo>
                  <a:lnTo>
                    <a:pt x="899" y="217"/>
                  </a:lnTo>
                  <a:lnTo>
                    <a:pt x="904" y="210"/>
                  </a:lnTo>
                  <a:lnTo>
                    <a:pt x="894" y="219"/>
                  </a:lnTo>
                  <a:lnTo>
                    <a:pt x="880" y="224"/>
                  </a:lnTo>
                  <a:lnTo>
                    <a:pt x="899" y="212"/>
                  </a:lnTo>
                  <a:lnTo>
                    <a:pt x="897" y="205"/>
                  </a:lnTo>
                  <a:lnTo>
                    <a:pt x="880" y="208"/>
                  </a:lnTo>
                  <a:lnTo>
                    <a:pt x="878" y="205"/>
                  </a:lnTo>
                  <a:lnTo>
                    <a:pt x="883" y="203"/>
                  </a:lnTo>
                  <a:lnTo>
                    <a:pt x="887" y="205"/>
                  </a:lnTo>
                  <a:lnTo>
                    <a:pt x="892" y="198"/>
                  </a:lnTo>
                  <a:lnTo>
                    <a:pt x="890" y="193"/>
                  </a:lnTo>
                  <a:lnTo>
                    <a:pt x="894" y="186"/>
                  </a:lnTo>
                  <a:lnTo>
                    <a:pt x="880" y="186"/>
                  </a:lnTo>
                  <a:lnTo>
                    <a:pt x="897" y="184"/>
                  </a:lnTo>
                  <a:lnTo>
                    <a:pt x="899" y="175"/>
                  </a:lnTo>
                  <a:lnTo>
                    <a:pt x="904" y="170"/>
                  </a:lnTo>
                  <a:lnTo>
                    <a:pt x="897" y="172"/>
                  </a:lnTo>
                  <a:lnTo>
                    <a:pt x="880" y="165"/>
                  </a:lnTo>
                  <a:lnTo>
                    <a:pt x="883" y="158"/>
                  </a:lnTo>
                  <a:lnTo>
                    <a:pt x="880" y="160"/>
                  </a:lnTo>
                  <a:lnTo>
                    <a:pt x="876" y="153"/>
                  </a:lnTo>
                  <a:lnTo>
                    <a:pt x="864" y="146"/>
                  </a:lnTo>
                  <a:lnTo>
                    <a:pt x="850" y="151"/>
                  </a:lnTo>
                  <a:lnTo>
                    <a:pt x="835" y="151"/>
                  </a:lnTo>
                  <a:lnTo>
                    <a:pt x="840" y="151"/>
                  </a:lnTo>
                  <a:lnTo>
                    <a:pt x="816" y="146"/>
                  </a:lnTo>
                  <a:lnTo>
                    <a:pt x="805" y="158"/>
                  </a:lnTo>
                  <a:lnTo>
                    <a:pt x="807" y="163"/>
                  </a:lnTo>
                  <a:lnTo>
                    <a:pt x="797" y="175"/>
                  </a:lnTo>
                  <a:lnTo>
                    <a:pt x="802" y="175"/>
                  </a:lnTo>
                  <a:lnTo>
                    <a:pt x="797" y="186"/>
                  </a:lnTo>
                  <a:lnTo>
                    <a:pt x="793" y="193"/>
                  </a:lnTo>
                  <a:lnTo>
                    <a:pt x="788" y="193"/>
                  </a:lnTo>
                  <a:lnTo>
                    <a:pt x="769" y="210"/>
                  </a:lnTo>
                  <a:lnTo>
                    <a:pt x="786" y="224"/>
                  </a:lnTo>
                  <a:lnTo>
                    <a:pt x="776" y="238"/>
                  </a:lnTo>
                  <a:lnTo>
                    <a:pt x="769" y="253"/>
                  </a:lnTo>
                  <a:lnTo>
                    <a:pt x="750" y="262"/>
                  </a:lnTo>
                  <a:lnTo>
                    <a:pt x="729" y="271"/>
                  </a:lnTo>
                  <a:lnTo>
                    <a:pt x="722" y="276"/>
                  </a:lnTo>
                  <a:lnTo>
                    <a:pt x="722" y="288"/>
                  </a:lnTo>
                  <a:lnTo>
                    <a:pt x="717" y="312"/>
                  </a:lnTo>
                  <a:lnTo>
                    <a:pt x="710" y="321"/>
                  </a:lnTo>
                  <a:lnTo>
                    <a:pt x="705" y="328"/>
                  </a:lnTo>
                  <a:lnTo>
                    <a:pt x="703" y="333"/>
                  </a:lnTo>
                  <a:lnTo>
                    <a:pt x="701" y="326"/>
                  </a:lnTo>
                  <a:lnTo>
                    <a:pt x="691" y="335"/>
                  </a:lnTo>
                  <a:lnTo>
                    <a:pt x="691" y="342"/>
                  </a:lnTo>
                  <a:lnTo>
                    <a:pt x="682" y="331"/>
                  </a:lnTo>
                  <a:lnTo>
                    <a:pt x="672" y="338"/>
                  </a:lnTo>
                  <a:lnTo>
                    <a:pt x="682" y="328"/>
                  </a:lnTo>
                  <a:lnTo>
                    <a:pt x="672" y="316"/>
                  </a:lnTo>
                  <a:lnTo>
                    <a:pt x="674" y="312"/>
                  </a:lnTo>
                  <a:lnTo>
                    <a:pt x="674" y="300"/>
                  </a:lnTo>
                  <a:lnTo>
                    <a:pt x="679" y="283"/>
                  </a:lnTo>
                  <a:lnTo>
                    <a:pt x="686" y="267"/>
                  </a:lnTo>
                  <a:lnTo>
                    <a:pt x="670" y="267"/>
                  </a:lnTo>
                  <a:lnTo>
                    <a:pt x="653" y="264"/>
                  </a:lnTo>
                  <a:lnTo>
                    <a:pt x="648" y="269"/>
                  </a:lnTo>
                  <a:lnTo>
                    <a:pt x="656" y="264"/>
                  </a:lnTo>
                  <a:lnTo>
                    <a:pt x="641" y="257"/>
                  </a:lnTo>
                  <a:lnTo>
                    <a:pt x="630" y="253"/>
                  </a:lnTo>
                  <a:lnTo>
                    <a:pt x="615" y="236"/>
                  </a:lnTo>
                  <a:lnTo>
                    <a:pt x="596" y="231"/>
                  </a:lnTo>
                  <a:lnTo>
                    <a:pt x="575" y="236"/>
                  </a:lnTo>
                  <a:lnTo>
                    <a:pt x="573" y="236"/>
                  </a:lnTo>
                  <a:lnTo>
                    <a:pt x="585" y="217"/>
                  </a:lnTo>
                  <a:lnTo>
                    <a:pt x="582" y="208"/>
                  </a:lnTo>
                  <a:lnTo>
                    <a:pt x="568" y="210"/>
                  </a:lnTo>
                  <a:lnTo>
                    <a:pt x="563" y="217"/>
                  </a:lnTo>
                  <a:lnTo>
                    <a:pt x="568" y="208"/>
                  </a:lnTo>
                  <a:lnTo>
                    <a:pt x="568" y="201"/>
                  </a:lnTo>
                  <a:lnTo>
                    <a:pt x="587" y="177"/>
                  </a:lnTo>
                  <a:lnTo>
                    <a:pt x="613" y="158"/>
                  </a:lnTo>
                  <a:lnTo>
                    <a:pt x="615" y="153"/>
                  </a:lnTo>
                  <a:lnTo>
                    <a:pt x="627" y="151"/>
                  </a:lnTo>
                  <a:lnTo>
                    <a:pt x="625" y="149"/>
                  </a:lnTo>
                  <a:lnTo>
                    <a:pt x="632" y="151"/>
                  </a:lnTo>
                  <a:lnTo>
                    <a:pt x="634" y="146"/>
                  </a:lnTo>
                  <a:lnTo>
                    <a:pt x="644" y="144"/>
                  </a:lnTo>
                  <a:lnTo>
                    <a:pt x="644" y="141"/>
                  </a:lnTo>
                  <a:lnTo>
                    <a:pt x="665" y="137"/>
                  </a:lnTo>
                  <a:lnTo>
                    <a:pt x="667" y="132"/>
                  </a:lnTo>
                  <a:lnTo>
                    <a:pt x="651" y="127"/>
                  </a:lnTo>
                  <a:lnTo>
                    <a:pt x="653" y="127"/>
                  </a:lnTo>
                  <a:lnTo>
                    <a:pt x="639" y="125"/>
                  </a:lnTo>
                  <a:lnTo>
                    <a:pt x="639" y="120"/>
                  </a:lnTo>
                  <a:lnTo>
                    <a:pt x="658" y="123"/>
                  </a:lnTo>
                  <a:lnTo>
                    <a:pt x="677" y="127"/>
                  </a:lnTo>
                  <a:lnTo>
                    <a:pt x="682" y="123"/>
                  </a:lnTo>
                  <a:lnTo>
                    <a:pt x="686" y="120"/>
                  </a:lnTo>
                  <a:lnTo>
                    <a:pt x="693" y="123"/>
                  </a:lnTo>
                  <a:lnTo>
                    <a:pt x="693" y="118"/>
                  </a:lnTo>
                  <a:lnTo>
                    <a:pt x="701" y="123"/>
                  </a:lnTo>
                  <a:lnTo>
                    <a:pt x="729" y="106"/>
                  </a:lnTo>
                  <a:lnTo>
                    <a:pt x="731" y="104"/>
                  </a:lnTo>
                  <a:lnTo>
                    <a:pt x="705" y="99"/>
                  </a:lnTo>
                  <a:lnTo>
                    <a:pt x="691" y="92"/>
                  </a:lnTo>
                  <a:lnTo>
                    <a:pt x="719" y="97"/>
                  </a:lnTo>
                  <a:lnTo>
                    <a:pt x="729" y="101"/>
                  </a:lnTo>
                  <a:lnTo>
                    <a:pt x="755" y="87"/>
                  </a:lnTo>
                  <a:close/>
                </a:path>
              </a:pathLst>
            </a:custGeom>
            <a:solidFill>
              <a:srgbClr val="E1E1E1"/>
            </a:solidFill>
            <a:ln w="3175">
              <a:solidFill>
                <a:srgbClr val="000000"/>
              </a:solidFill>
              <a:round/>
              <a:headEnd/>
              <a:tailEnd/>
            </a:ln>
          </p:spPr>
          <p:txBody>
            <a:bodyPr/>
            <a:lstStyle/>
            <a:p>
              <a:endParaRPr lang="en-US"/>
            </a:p>
          </p:txBody>
        </p:sp>
        <p:sp>
          <p:nvSpPr>
            <p:cNvPr id="42392" name="Freeform 5622"/>
            <p:cNvSpPr>
              <a:spLocks/>
            </p:cNvSpPr>
            <p:nvPr/>
          </p:nvSpPr>
          <p:spPr bwMode="auto">
            <a:xfrm>
              <a:off x="1396" y="1076"/>
              <a:ext cx="313" cy="226"/>
            </a:xfrm>
            <a:custGeom>
              <a:avLst/>
              <a:gdLst>
                <a:gd name="T0" fmla="*/ 1702 w 280"/>
                <a:gd name="T1" fmla="*/ 2579 h 182"/>
                <a:gd name="T2" fmla="*/ 1618 w 280"/>
                <a:gd name="T3" fmla="*/ 2007 h 182"/>
                <a:gd name="T4" fmla="*/ 1525 w 280"/>
                <a:gd name="T5" fmla="*/ 2007 h 182"/>
                <a:gd name="T6" fmla="*/ 1364 w 280"/>
                <a:gd name="T7" fmla="*/ 2264 h 182"/>
                <a:gd name="T8" fmla="*/ 1401 w 280"/>
                <a:gd name="T9" fmla="*/ 1597 h 182"/>
                <a:gd name="T10" fmla="*/ 1455 w 280"/>
                <a:gd name="T11" fmla="*/ 1447 h 182"/>
                <a:gd name="T12" fmla="*/ 1115 w 280"/>
                <a:gd name="T13" fmla="*/ 1447 h 182"/>
                <a:gd name="T14" fmla="*/ 1062 w 280"/>
                <a:gd name="T15" fmla="*/ 1597 h 182"/>
                <a:gd name="T16" fmla="*/ 1006 w 280"/>
                <a:gd name="T17" fmla="*/ 1447 h 182"/>
                <a:gd name="T18" fmla="*/ 903 w 280"/>
                <a:gd name="T19" fmla="*/ 1447 h 182"/>
                <a:gd name="T20" fmla="*/ 771 w 280"/>
                <a:gd name="T21" fmla="*/ 436 h 182"/>
                <a:gd name="T22" fmla="*/ 617 w 280"/>
                <a:gd name="T23" fmla="*/ 672 h 182"/>
                <a:gd name="T24" fmla="*/ 573 w 280"/>
                <a:gd name="T25" fmla="*/ 1286 h 182"/>
                <a:gd name="T26" fmla="*/ 513 w 280"/>
                <a:gd name="T27" fmla="*/ 2123 h 182"/>
                <a:gd name="T28" fmla="*/ 369 w 280"/>
                <a:gd name="T29" fmla="*/ 1597 h 182"/>
                <a:gd name="T30" fmla="*/ 202 w 280"/>
                <a:gd name="T31" fmla="*/ 834 h 182"/>
                <a:gd name="T32" fmla="*/ 45 w 280"/>
                <a:gd name="T33" fmla="*/ 3000 h 182"/>
                <a:gd name="T34" fmla="*/ 257 w 280"/>
                <a:gd name="T35" fmla="*/ 3281 h 182"/>
                <a:gd name="T36" fmla="*/ 626 w 280"/>
                <a:gd name="T37" fmla="*/ 3281 h 182"/>
                <a:gd name="T38" fmla="*/ 946 w 280"/>
                <a:gd name="T39" fmla="*/ 3000 h 182"/>
                <a:gd name="T40" fmla="*/ 1052 w 280"/>
                <a:gd name="T41" fmla="*/ 3725 h 182"/>
                <a:gd name="T42" fmla="*/ 1006 w 280"/>
                <a:gd name="T43" fmla="*/ 4565 h 182"/>
                <a:gd name="T44" fmla="*/ 1261 w 280"/>
                <a:gd name="T45" fmla="*/ 4565 h 182"/>
                <a:gd name="T46" fmla="*/ 1205 w 280"/>
                <a:gd name="T47" fmla="*/ 6501 h 182"/>
                <a:gd name="T48" fmla="*/ 1455 w 280"/>
                <a:gd name="T49" fmla="*/ 6903 h 182"/>
                <a:gd name="T50" fmla="*/ 1125 w 280"/>
                <a:gd name="T51" fmla="*/ 6588 h 182"/>
                <a:gd name="T52" fmla="*/ 805 w 280"/>
                <a:gd name="T53" fmla="*/ 8073 h 182"/>
                <a:gd name="T54" fmla="*/ 513 w 280"/>
                <a:gd name="T55" fmla="*/ 8548 h 182"/>
                <a:gd name="T56" fmla="*/ 846 w 280"/>
                <a:gd name="T57" fmla="*/ 8548 h 182"/>
                <a:gd name="T58" fmla="*/ 964 w 280"/>
                <a:gd name="T59" fmla="*/ 8548 h 182"/>
                <a:gd name="T60" fmla="*/ 1052 w 280"/>
                <a:gd name="T61" fmla="*/ 9375 h 182"/>
                <a:gd name="T62" fmla="*/ 1220 w 280"/>
                <a:gd name="T63" fmla="*/ 10397 h 182"/>
                <a:gd name="T64" fmla="*/ 1455 w 280"/>
                <a:gd name="T65" fmla="*/ 9956 h 182"/>
                <a:gd name="T66" fmla="*/ 1557 w 280"/>
                <a:gd name="T67" fmla="*/ 9956 h 182"/>
                <a:gd name="T68" fmla="*/ 1702 w 280"/>
                <a:gd name="T69" fmla="*/ 10397 h 182"/>
                <a:gd name="T70" fmla="*/ 1789 w 280"/>
                <a:gd name="T71" fmla="*/ 9549 h 182"/>
                <a:gd name="T72" fmla="*/ 1764 w 280"/>
                <a:gd name="T73" fmla="*/ 8831 h 182"/>
                <a:gd name="T74" fmla="*/ 1707 w 280"/>
                <a:gd name="T75" fmla="*/ 8373 h 182"/>
                <a:gd name="T76" fmla="*/ 1651 w 280"/>
                <a:gd name="T77" fmla="*/ 7922 h 182"/>
                <a:gd name="T78" fmla="*/ 1618 w 280"/>
                <a:gd name="T79" fmla="*/ 7356 h 182"/>
                <a:gd name="T80" fmla="*/ 1702 w 280"/>
                <a:gd name="T81" fmla="*/ 7040 h 182"/>
                <a:gd name="T82" fmla="*/ 1789 w 280"/>
                <a:gd name="T83" fmla="*/ 6588 h 182"/>
                <a:gd name="T84" fmla="*/ 2015 w 280"/>
                <a:gd name="T85" fmla="*/ 6778 h 182"/>
                <a:gd name="T86" fmla="*/ 1851 w 280"/>
                <a:gd name="T87" fmla="*/ 7613 h 182"/>
                <a:gd name="T88" fmla="*/ 1957 w 280"/>
                <a:gd name="T89" fmla="*/ 7922 h 182"/>
                <a:gd name="T90" fmla="*/ 2106 w 280"/>
                <a:gd name="T91" fmla="*/ 7550 h 182"/>
                <a:gd name="T92" fmla="*/ 2202 w 280"/>
                <a:gd name="T93" fmla="*/ 7040 h 182"/>
                <a:gd name="T94" fmla="*/ 2271 w 280"/>
                <a:gd name="T95" fmla="*/ 6588 h 182"/>
                <a:gd name="T96" fmla="*/ 2223 w 280"/>
                <a:gd name="T97" fmla="*/ 6501 h 182"/>
                <a:gd name="T98" fmla="*/ 2106 w 280"/>
                <a:gd name="T99" fmla="*/ 6353 h 182"/>
                <a:gd name="T100" fmla="*/ 2106 w 280"/>
                <a:gd name="T101" fmla="*/ 5924 h 182"/>
                <a:gd name="T102" fmla="*/ 2106 w 280"/>
                <a:gd name="T103" fmla="*/ 5744 h 182"/>
                <a:gd name="T104" fmla="*/ 2032 w 280"/>
                <a:gd name="T105" fmla="*/ 5235 h 182"/>
                <a:gd name="T106" fmla="*/ 1970 w 280"/>
                <a:gd name="T107" fmla="*/ 5235 h 182"/>
                <a:gd name="T108" fmla="*/ 1851 w 280"/>
                <a:gd name="T109" fmla="*/ 5047 h 182"/>
                <a:gd name="T110" fmla="*/ 1812 w 280"/>
                <a:gd name="T111" fmla="*/ 4565 h 182"/>
                <a:gd name="T112" fmla="*/ 1869 w 280"/>
                <a:gd name="T113" fmla="*/ 4335 h 182"/>
                <a:gd name="T114" fmla="*/ 1851 w 280"/>
                <a:gd name="T115" fmla="*/ 4064 h 182"/>
                <a:gd name="T116" fmla="*/ 1707 w 280"/>
                <a:gd name="T117" fmla="*/ 3725 h 182"/>
                <a:gd name="T118" fmla="*/ 1702 w 280"/>
                <a:gd name="T119" fmla="*/ 3725 h 182"/>
                <a:gd name="T120" fmla="*/ 1812 w 280"/>
                <a:gd name="T121" fmla="*/ 2850 h 182"/>
                <a:gd name="T122" fmla="*/ 1591 w 280"/>
                <a:gd name="T123" fmla="*/ 3281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0"/>
                <a:gd name="T187" fmla="*/ 0 h 182"/>
                <a:gd name="T188" fmla="*/ 280 w 280"/>
                <a:gd name="T189" fmla="*/ 182 h 1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0" h="182">
                  <a:moveTo>
                    <a:pt x="194" y="47"/>
                  </a:moveTo>
                  <a:lnTo>
                    <a:pt x="192" y="49"/>
                  </a:lnTo>
                  <a:lnTo>
                    <a:pt x="211" y="42"/>
                  </a:lnTo>
                  <a:lnTo>
                    <a:pt x="204" y="42"/>
                  </a:lnTo>
                  <a:lnTo>
                    <a:pt x="190" y="45"/>
                  </a:lnTo>
                  <a:lnTo>
                    <a:pt x="199" y="40"/>
                  </a:lnTo>
                  <a:lnTo>
                    <a:pt x="206" y="37"/>
                  </a:lnTo>
                  <a:lnTo>
                    <a:pt x="194" y="33"/>
                  </a:lnTo>
                  <a:lnTo>
                    <a:pt x="183" y="40"/>
                  </a:lnTo>
                  <a:lnTo>
                    <a:pt x="183" y="35"/>
                  </a:lnTo>
                  <a:lnTo>
                    <a:pt x="176" y="40"/>
                  </a:lnTo>
                  <a:lnTo>
                    <a:pt x="183" y="33"/>
                  </a:lnTo>
                  <a:lnTo>
                    <a:pt x="176" y="35"/>
                  </a:lnTo>
                  <a:lnTo>
                    <a:pt x="180" y="30"/>
                  </a:lnTo>
                  <a:lnTo>
                    <a:pt x="164" y="37"/>
                  </a:lnTo>
                  <a:lnTo>
                    <a:pt x="171" y="33"/>
                  </a:lnTo>
                  <a:lnTo>
                    <a:pt x="166" y="33"/>
                  </a:lnTo>
                  <a:lnTo>
                    <a:pt x="183" y="26"/>
                  </a:lnTo>
                  <a:lnTo>
                    <a:pt x="168" y="26"/>
                  </a:lnTo>
                  <a:lnTo>
                    <a:pt x="161" y="30"/>
                  </a:lnTo>
                  <a:lnTo>
                    <a:pt x="168" y="26"/>
                  </a:lnTo>
                  <a:lnTo>
                    <a:pt x="157" y="28"/>
                  </a:lnTo>
                  <a:lnTo>
                    <a:pt x="176" y="23"/>
                  </a:lnTo>
                  <a:lnTo>
                    <a:pt x="168" y="19"/>
                  </a:lnTo>
                  <a:lnTo>
                    <a:pt x="140" y="19"/>
                  </a:lnTo>
                  <a:lnTo>
                    <a:pt x="150" y="23"/>
                  </a:lnTo>
                  <a:lnTo>
                    <a:pt x="133" y="23"/>
                  </a:lnTo>
                  <a:lnTo>
                    <a:pt x="138" y="30"/>
                  </a:lnTo>
                  <a:lnTo>
                    <a:pt x="128" y="26"/>
                  </a:lnTo>
                  <a:lnTo>
                    <a:pt x="131" y="28"/>
                  </a:lnTo>
                  <a:lnTo>
                    <a:pt x="128" y="26"/>
                  </a:lnTo>
                  <a:lnTo>
                    <a:pt x="128" y="21"/>
                  </a:lnTo>
                  <a:lnTo>
                    <a:pt x="126" y="23"/>
                  </a:lnTo>
                  <a:lnTo>
                    <a:pt x="119" y="23"/>
                  </a:lnTo>
                  <a:lnTo>
                    <a:pt x="121" y="23"/>
                  </a:lnTo>
                  <a:lnTo>
                    <a:pt x="114" y="23"/>
                  </a:lnTo>
                  <a:lnTo>
                    <a:pt x="109" y="26"/>
                  </a:lnTo>
                  <a:lnTo>
                    <a:pt x="112" y="21"/>
                  </a:lnTo>
                  <a:lnTo>
                    <a:pt x="109" y="23"/>
                  </a:lnTo>
                  <a:lnTo>
                    <a:pt x="123" y="14"/>
                  </a:lnTo>
                  <a:lnTo>
                    <a:pt x="121" y="2"/>
                  </a:lnTo>
                  <a:lnTo>
                    <a:pt x="93" y="4"/>
                  </a:lnTo>
                  <a:lnTo>
                    <a:pt x="93" y="7"/>
                  </a:lnTo>
                  <a:lnTo>
                    <a:pt x="83" y="7"/>
                  </a:lnTo>
                  <a:lnTo>
                    <a:pt x="76" y="9"/>
                  </a:lnTo>
                  <a:lnTo>
                    <a:pt x="88" y="11"/>
                  </a:lnTo>
                  <a:lnTo>
                    <a:pt x="74" y="11"/>
                  </a:lnTo>
                  <a:lnTo>
                    <a:pt x="83" y="16"/>
                  </a:lnTo>
                  <a:lnTo>
                    <a:pt x="64" y="14"/>
                  </a:lnTo>
                  <a:lnTo>
                    <a:pt x="64" y="21"/>
                  </a:lnTo>
                  <a:lnTo>
                    <a:pt x="69" y="21"/>
                  </a:lnTo>
                  <a:lnTo>
                    <a:pt x="69" y="26"/>
                  </a:lnTo>
                  <a:lnTo>
                    <a:pt x="57" y="26"/>
                  </a:lnTo>
                  <a:lnTo>
                    <a:pt x="55" y="28"/>
                  </a:lnTo>
                  <a:lnTo>
                    <a:pt x="62" y="35"/>
                  </a:lnTo>
                  <a:lnTo>
                    <a:pt x="50" y="40"/>
                  </a:lnTo>
                  <a:lnTo>
                    <a:pt x="34" y="40"/>
                  </a:lnTo>
                  <a:lnTo>
                    <a:pt x="55" y="35"/>
                  </a:lnTo>
                  <a:lnTo>
                    <a:pt x="45" y="26"/>
                  </a:lnTo>
                  <a:lnTo>
                    <a:pt x="64" y="9"/>
                  </a:lnTo>
                  <a:lnTo>
                    <a:pt x="83" y="0"/>
                  </a:lnTo>
                  <a:lnTo>
                    <a:pt x="45" y="4"/>
                  </a:lnTo>
                  <a:lnTo>
                    <a:pt x="24" y="14"/>
                  </a:lnTo>
                  <a:lnTo>
                    <a:pt x="0" y="35"/>
                  </a:lnTo>
                  <a:lnTo>
                    <a:pt x="26" y="42"/>
                  </a:lnTo>
                  <a:lnTo>
                    <a:pt x="3" y="42"/>
                  </a:lnTo>
                  <a:lnTo>
                    <a:pt x="5" y="49"/>
                  </a:lnTo>
                  <a:lnTo>
                    <a:pt x="17" y="52"/>
                  </a:lnTo>
                  <a:lnTo>
                    <a:pt x="22" y="49"/>
                  </a:lnTo>
                  <a:lnTo>
                    <a:pt x="26" y="49"/>
                  </a:lnTo>
                  <a:lnTo>
                    <a:pt x="31" y="54"/>
                  </a:lnTo>
                  <a:lnTo>
                    <a:pt x="74" y="56"/>
                  </a:lnTo>
                  <a:lnTo>
                    <a:pt x="64" y="52"/>
                  </a:lnTo>
                  <a:lnTo>
                    <a:pt x="83" y="59"/>
                  </a:lnTo>
                  <a:lnTo>
                    <a:pt x="76" y="54"/>
                  </a:lnTo>
                  <a:lnTo>
                    <a:pt x="109" y="56"/>
                  </a:lnTo>
                  <a:lnTo>
                    <a:pt x="107" y="49"/>
                  </a:lnTo>
                  <a:lnTo>
                    <a:pt x="114" y="47"/>
                  </a:lnTo>
                  <a:lnTo>
                    <a:pt x="114" y="49"/>
                  </a:lnTo>
                  <a:lnTo>
                    <a:pt x="123" y="54"/>
                  </a:lnTo>
                  <a:lnTo>
                    <a:pt x="119" y="59"/>
                  </a:lnTo>
                  <a:lnTo>
                    <a:pt x="128" y="59"/>
                  </a:lnTo>
                  <a:lnTo>
                    <a:pt x="126" y="61"/>
                  </a:lnTo>
                  <a:lnTo>
                    <a:pt x="131" y="61"/>
                  </a:lnTo>
                  <a:lnTo>
                    <a:pt x="133" y="71"/>
                  </a:lnTo>
                  <a:lnTo>
                    <a:pt x="123" y="73"/>
                  </a:lnTo>
                  <a:lnTo>
                    <a:pt x="121" y="75"/>
                  </a:lnTo>
                  <a:lnTo>
                    <a:pt x="135" y="71"/>
                  </a:lnTo>
                  <a:lnTo>
                    <a:pt x="142" y="71"/>
                  </a:lnTo>
                  <a:lnTo>
                    <a:pt x="147" y="78"/>
                  </a:lnTo>
                  <a:lnTo>
                    <a:pt x="152" y="75"/>
                  </a:lnTo>
                  <a:lnTo>
                    <a:pt x="150" y="82"/>
                  </a:lnTo>
                  <a:lnTo>
                    <a:pt x="157" y="82"/>
                  </a:lnTo>
                  <a:lnTo>
                    <a:pt x="154" y="99"/>
                  </a:lnTo>
                  <a:lnTo>
                    <a:pt x="145" y="106"/>
                  </a:lnTo>
                  <a:lnTo>
                    <a:pt x="161" y="106"/>
                  </a:lnTo>
                  <a:lnTo>
                    <a:pt x="168" y="101"/>
                  </a:lnTo>
                  <a:lnTo>
                    <a:pt x="183" y="108"/>
                  </a:lnTo>
                  <a:lnTo>
                    <a:pt x="176" y="113"/>
                  </a:lnTo>
                  <a:lnTo>
                    <a:pt x="164" y="113"/>
                  </a:lnTo>
                  <a:lnTo>
                    <a:pt x="157" y="115"/>
                  </a:lnTo>
                  <a:lnTo>
                    <a:pt x="161" y="108"/>
                  </a:lnTo>
                  <a:lnTo>
                    <a:pt x="135" y="108"/>
                  </a:lnTo>
                  <a:lnTo>
                    <a:pt x="121" y="115"/>
                  </a:lnTo>
                  <a:lnTo>
                    <a:pt x="123" y="125"/>
                  </a:lnTo>
                  <a:lnTo>
                    <a:pt x="95" y="130"/>
                  </a:lnTo>
                  <a:lnTo>
                    <a:pt x="97" y="132"/>
                  </a:lnTo>
                  <a:lnTo>
                    <a:pt x="95" y="134"/>
                  </a:lnTo>
                  <a:lnTo>
                    <a:pt x="95" y="130"/>
                  </a:lnTo>
                  <a:lnTo>
                    <a:pt x="76" y="127"/>
                  </a:lnTo>
                  <a:lnTo>
                    <a:pt x="62" y="139"/>
                  </a:lnTo>
                  <a:lnTo>
                    <a:pt x="74" y="144"/>
                  </a:lnTo>
                  <a:lnTo>
                    <a:pt x="88" y="141"/>
                  </a:lnTo>
                  <a:lnTo>
                    <a:pt x="93" y="139"/>
                  </a:lnTo>
                  <a:lnTo>
                    <a:pt x="102" y="139"/>
                  </a:lnTo>
                  <a:lnTo>
                    <a:pt x="105" y="132"/>
                  </a:lnTo>
                  <a:lnTo>
                    <a:pt x="109" y="137"/>
                  </a:lnTo>
                  <a:lnTo>
                    <a:pt x="109" y="141"/>
                  </a:lnTo>
                  <a:lnTo>
                    <a:pt x="116" y="139"/>
                  </a:lnTo>
                  <a:lnTo>
                    <a:pt x="121" y="139"/>
                  </a:lnTo>
                  <a:lnTo>
                    <a:pt x="119" y="144"/>
                  </a:lnTo>
                  <a:lnTo>
                    <a:pt x="126" y="149"/>
                  </a:lnTo>
                  <a:lnTo>
                    <a:pt x="126" y="153"/>
                  </a:lnTo>
                  <a:lnTo>
                    <a:pt x="135" y="156"/>
                  </a:lnTo>
                  <a:lnTo>
                    <a:pt x="126" y="158"/>
                  </a:lnTo>
                  <a:lnTo>
                    <a:pt x="133" y="163"/>
                  </a:lnTo>
                  <a:lnTo>
                    <a:pt x="147" y="170"/>
                  </a:lnTo>
                  <a:lnTo>
                    <a:pt x="166" y="177"/>
                  </a:lnTo>
                  <a:lnTo>
                    <a:pt x="185" y="182"/>
                  </a:lnTo>
                  <a:lnTo>
                    <a:pt x="185" y="175"/>
                  </a:lnTo>
                  <a:lnTo>
                    <a:pt x="176" y="163"/>
                  </a:lnTo>
                  <a:lnTo>
                    <a:pt x="164" y="153"/>
                  </a:lnTo>
                  <a:lnTo>
                    <a:pt x="176" y="158"/>
                  </a:lnTo>
                  <a:lnTo>
                    <a:pt x="180" y="153"/>
                  </a:lnTo>
                  <a:lnTo>
                    <a:pt x="187" y="163"/>
                  </a:lnTo>
                  <a:lnTo>
                    <a:pt x="190" y="160"/>
                  </a:lnTo>
                  <a:lnTo>
                    <a:pt x="192" y="165"/>
                  </a:lnTo>
                  <a:lnTo>
                    <a:pt x="202" y="167"/>
                  </a:lnTo>
                  <a:lnTo>
                    <a:pt x="204" y="170"/>
                  </a:lnTo>
                  <a:lnTo>
                    <a:pt x="204" y="165"/>
                  </a:lnTo>
                  <a:lnTo>
                    <a:pt x="209" y="165"/>
                  </a:lnTo>
                  <a:lnTo>
                    <a:pt x="211" y="153"/>
                  </a:lnTo>
                  <a:lnTo>
                    <a:pt x="216" y="156"/>
                  </a:lnTo>
                  <a:lnTo>
                    <a:pt x="216" y="153"/>
                  </a:lnTo>
                  <a:lnTo>
                    <a:pt x="218" y="149"/>
                  </a:lnTo>
                  <a:lnTo>
                    <a:pt x="213" y="146"/>
                  </a:lnTo>
                  <a:lnTo>
                    <a:pt x="213" y="144"/>
                  </a:lnTo>
                  <a:lnTo>
                    <a:pt x="216" y="141"/>
                  </a:lnTo>
                  <a:lnTo>
                    <a:pt x="211" y="137"/>
                  </a:lnTo>
                  <a:lnTo>
                    <a:pt x="209" y="137"/>
                  </a:lnTo>
                  <a:lnTo>
                    <a:pt x="206" y="137"/>
                  </a:lnTo>
                  <a:lnTo>
                    <a:pt x="204" y="132"/>
                  </a:lnTo>
                  <a:lnTo>
                    <a:pt x="202" y="132"/>
                  </a:lnTo>
                  <a:lnTo>
                    <a:pt x="204" y="130"/>
                  </a:lnTo>
                  <a:lnTo>
                    <a:pt x="199" y="130"/>
                  </a:lnTo>
                  <a:lnTo>
                    <a:pt x="199" y="125"/>
                  </a:lnTo>
                  <a:lnTo>
                    <a:pt x="199" y="120"/>
                  </a:lnTo>
                  <a:lnTo>
                    <a:pt x="192" y="123"/>
                  </a:lnTo>
                  <a:lnTo>
                    <a:pt x="194" y="120"/>
                  </a:lnTo>
                  <a:lnTo>
                    <a:pt x="194" y="118"/>
                  </a:lnTo>
                  <a:lnTo>
                    <a:pt x="192" y="113"/>
                  </a:lnTo>
                  <a:lnTo>
                    <a:pt x="199" y="118"/>
                  </a:lnTo>
                  <a:lnTo>
                    <a:pt x="204" y="115"/>
                  </a:lnTo>
                  <a:lnTo>
                    <a:pt x="204" y="111"/>
                  </a:lnTo>
                  <a:lnTo>
                    <a:pt x="209" y="108"/>
                  </a:lnTo>
                  <a:lnTo>
                    <a:pt x="206" y="108"/>
                  </a:lnTo>
                  <a:lnTo>
                    <a:pt x="216" y="108"/>
                  </a:lnTo>
                  <a:lnTo>
                    <a:pt x="223" y="113"/>
                  </a:lnTo>
                  <a:lnTo>
                    <a:pt x="228" y="113"/>
                  </a:lnTo>
                  <a:lnTo>
                    <a:pt x="218" y="118"/>
                  </a:lnTo>
                  <a:lnTo>
                    <a:pt x="242" y="111"/>
                  </a:lnTo>
                  <a:lnTo>
                    <a:pt x="230" y="118"/>
                  </a:lnTo>
                  <a:lnTo>
                    <a:pt x="223" y="120"/>
                  </a:lnTo>
                  <a:lnTo>
                    <a:pt x="228" y="123"/>
                  </a:lnTo>
                  <a:lnTo>
                    <a:pt x="223" y="125"/>
                  </a:lnTo>
                  <a:lnTo>
                    <a:pt x="230" y="125"/>
                  </a:lnTo>
                  <a:lnTo>
                    <a:pt x="228" y="130"/>
                  </a:lnTo>
                  <a:lnTo>
                    <a:pt x="232" y="127"/>
                  </a:lnTo>
                  <a:lnTo>
                    <a:pt x="235" y="130"/>
                  </a:lnTo>
                  <a:lnTo>
                    <a:pt x="242" y="132"/>
                  </a:lnTo>
                  <a:lnTo>
                    <a:pt x="242" y="125"/>
                  </a:lnTo>
                  <a:lnTo>
                    <a:pt x="246" y="118"/>
                  </a:lnTo>
                  <a:lnTo>
                    <a:pt x="254" y="123"/>
                  </a:lnTo>
                  <a:lnTo>
                    <a:pt x="256" y="118"/>
                  </a:lnTo>
                  <a:lnTo>
                    <a:pt x="261" y="118"/>
                  </a:lnTo>
                  <a:lnTo>
                    <a:pt x="258" y="118"/>
                  </a:lnTo>
                  <a:lnTo>
                    <a:pt x="265" y="115"/>
                  </a:lnTo>
                  <a:lnTo>
                    <a:pt x="261" y="113"/>
                  </a:lnTo>
                  <a:lnTo>
                    <a:pt x="265" y="111"/>
                  </a:lnTo>
                  <a:lnTo>
                    <a:pt x="275" y="111"/>
                  </a:lnTo>
                  <a:lnTo>
                    <a:pt x="275" y="108"/>
                  </a:lnTo>
                  <a:lnTo>
                    <a:pt x="273" y="106"/>
                  </a:lnTo>
                  <a:lnTo>
                    <a:pt x="280" y="106"/>
                  </a:lnTo>
                  <a:lnTo>
                    <a:pt x="270" y="101"/>
                  </a:lnTo>
                  <a:lnTo>
                    <a:pt x="268" y="106"/>
                  </a:lnTo>
                  <a:lnTo>
                    <a:pt x="263" y="106"/>
                  </a:lnTo>
                  <a:lnTo>
                    <a:pt x="263" y="101"/>
                  </a:lnTo>
                  <a:lnTo>
                    <a:pt x="254" y="106"/>
                  </a:lnTo>
                  <a:lnTo>
                    <a:pt x="254" y="104"/>
                  </a:lnTo>
                  <a:lnTo>
                    <a:pt x="261" y="97"/>
                  </a:lnTo>
                  <a:lnTo>
                    <a:pt x="258" y="99"/>
                  </a:lnTo>
                  <a:lnTo>
                    <a:pt x="244" y="99"/>
                  </a:lnTo>
                  <a:lnTo>
                    <a:pt x="254" y="97"/>
                  </a:lnTo>
                  <a:lnTo>
                    <a:pt x="242" y="97"/>
                  </a:lnTo>
                  <a:lnTo>
                    <a:pt x="251" y="97"/>
                  </a:lnTo>
                  <a:lnTo>
                    <a:pt x="244" y="97"/>
                  </a:lnTo>
                  <a:lnTo>
                    <a:pt x="254" y="94"/>
                  </a:lnTo>
                  <a:lnTo>
                    <a:pt x="246" y="89"/>
                  </a:lnTo>
                  <a:lnTo>
                    <a:pt x="244" y="89"/>
                  </a:lnTo>
                  <a:lnTo>
                    <a:pt x="246" y="85"/>
                  </a:lnTo>
                  <a:lnTo>
                    <a:pt x="242" y="89"/>
                  </a:lnTo>
                  <a:lnTo>
                    <a:pt x="239" y="87"/>
                  </a:lnTo>
                  <a:lnTo>
                    <a:pt x="235" y="89"/>
                  </a:lnTo>
                  <a:lnTo>
                    <a:pt x="237" y="85"/>
                  </a:lnTo>
                  <a:lnTo>
                    <a:pt x="230" y="89"/>
                  </a:lnTo>
                  <a:lnTo>
                    <a:pt x="235" y="85"/>
                  </a:lnTo>
                  <a:lnTo>
                    <a:pt x="228" y="85"/>
                  </a:lnTo>
                  <a:lnTo>
                    <a:pt x="223" y="82"/>
                  </a:lnTo>
                  <a:lnTo>
                    <a:pt x="216" y="82"/>
                  </a:lnTo>
                  <a:lnTo>
                    <a:pt x="228" y="80"/>
                  </a:lnTo>
                  <a:lnTo>
                    <a:pt x="209" y="78"/>
                  </a:lnTo>
                  <a:lnTo>
                    <a:pt x="218" y="75"/>
                  </a:lnTo>
                  <a:lnTo>
                    <a:pt x="209" y="73"/>
                  </a:lnTo>
                  <a:lnTo>
                    <a:pt x="223" y="73"/>
                  </a:lnTo>
                  <a:lnTo>
                    <a:pt x="218" y="73"/>
                  </a:lnTo>
                  <a:lnTo>
                    <a:pt x="225" y="71"/>
                  </a:lnTo>
                  <a:lnTo>
                    <a:pt x="211" y="71"/>
                  </a:lnTo>
                  <a:lnTo>
                    <a:pt x="218" y="68"/>
                  </a:lnTo>
                  <a:lnTo>
                    <a:pt x="211" y="68"/>
                  </a:lnTo>
                  <a:lnTo>
                    <a:pt x="223" y="66"/>
                  </a:lnTo>
                  <a:lnTo>
                    <a:pt x="213" y="66"/>
                  </a:lnTo>
                  <a:lnTo>
                    <a:pt x="239" y="68"/>
                  </a:lnTo>
                  <a:lnTo>
                    <a:pt x="218" y="61"/>
                  </a:lnTo>
                  <a:lnTo>
                    <a:pt x="206" y="61"/>
                  </a:lnTo>
                  <a:lnTo>
                    <a:pt x="239" y="59"/>
                  </a:lnTo>
                  <a:lnTo>
                    <a:pt x="232" y="49"/>
                  </a:lnTo>
                  <a:lnTo>
                    <a:pt x="213" y="59"/>
                  </a:lnTo>
                  <a:lnTo>
                    <a:pt x="204" y="61"/>
                  </a:lnTo>
                  <a:lnTo>
                    <a:pt x="225" y="52"/>
                  </a:lnTo>
                  <a:lnTo>
                    <a:pt x="206" y="56"/>
                  </a:lnTo>
                  <a:lnTo>
                    <a:pt x="232" y="47"/>
                  </a:lnTo>
                  <a:lnTo>
                    <a:pt x="218" y="47"/>
                  </a:lnTo>
                  <a:lnTo>
                    <a:pt x="211" y="47"/>
                  </a:lnTo>
                  <a:lnTo>
                    <a:pt x="218" y="42"/>
                  </a:lnTo>
                  <a:lnTo>
                    <a:pt x="202" y="47"/>
                  </a:lnTo>
                  <a:lnTo>
                    <a:pt x="192" y="54"/>
                  </a:lnTo>
                  <a:lnTo>
                    <a:pt x="194" y="47"/>
                  </a:lnTo>
                  <a:close/>
                </a:path>
              </a:pathLst>
            </a:custGeom>
            <a:solidFill>
              <a:srgbClr val="E1E1E1"/>
            </a:solidFill>
            <a:ln w="3175">
              <a:solidFill>
                <a:srgbClr val="000000"/>
              </a:solidFill>
              <a:round/>
              <a:headEnd/>
              <a:tailEnd/>
            </a:ln>
          </p:spPr>
          <p:txBody>
            <a:bodyPr/>
            <a:lstStyle/>
            <a:p>
              <a:endParaRPr lang="en-US"/>
            </a:p>
          </p:txBody>
        </p:sp>
        <p:sp>
          <p:nvSpPr>
            <p:cNvPr id="42393" name="Freeform 5623"/>
            <p:cNvSpPr>
              <a:spLocks/>
            </p:cNvSpPr>
            <p:nvPr/>
          </p:nvSpPr>
          <p:spPr bwMode="auto">
            <a:xfrm>
              <a:off x="1489" y="935"/>
              <a:ext cx="382" cy="97"/>
            </a:xfrm>
            <a:custGeom>
              <a:avLst/>
              <a:gdLst>
                <a:gd name="T0" fmla="*/ 729 w 341"/>
                <a:gd name="T1" fmla="*/ 3568 h 78"/>
                <a:gd name="T2" fmla="*/ 529 w 341"/>
                <a:gd name="T3" fmla="*/ 4006 h 78"/>
                <a:gd name="T4" fmla="*/ 441 w 341"/>
                <a:gd name="T5" fmla="*/ 3568 h 78"/>
                <a:gd name="T6" fmla="*/ 529 w 341"/>
                <a:gd name="T7" fmla="*/ 3477 h 78"/>
                <a:gd name="T8" fmla="*/ 352 w 341"/>
                <a:gd name="T9" fmla="*/ 3129 h 78"/>
                <a:gd name="T10" fmla="*/ 808 w 341"/>
                <a:gd name="T11" fmla="*/ 2844 h 78"/>
                <a:gd name="T12" fmla="*/ 593 w 341"/>
                <a:gd name="T13" fmla="*/ 2020 h 78"/>
                <a:gd name="T14" fmla="*/ 879 w 341"/>
                <a:gd name="T15" fmla="*/ 2020 h 78"/>
                <a:gd name="T16" fmla="*/ 1013 w 341"/>
                <a:gd name="T17" fmla="*/ 2063 h 78"/>
                <a:gd name="T18" fmla="*/ 922 w 341"/>
                <a:gd name="T19" fmla="*/ 1808 h 78"/>
                <a:gd name="T20" fmla="*/ 1354 w 341"/>
                <a:gd name="T21" fmla="*/ 1308 h 78"/>
                <a:gd name="T22" fmla="*/ 1555 w 341"/>
                <a:gd name="T23" fmla="*/ 1052 h 78"/>
                <a:gd name="T24" fmla="*/ 1135 w 341"/>
                <a:gd name="T25" fmla="*/ 1308 h 78"/>
                <a:gd name="T26" fmla="*/ 651 w 341"/>
                <a:gd name="T27" fmla="*/ 1492 h 78"/>
                <a:gd name="T28" fmla="*/ 1045 w 341"/>
                <a:gd name="T29" fmla="*/ 1200 h 78"/>
                <a:gd name="T30" fmla="*/ 593 w 341"/>
                <a:gd name="T31" fmla="*/ 1627 h 78"/>
                <a:gd name="T32" fmla="*/ 448 w 341"/>
                <a:gd name="T33" fmla="*/ 1308 h 78"/>
                <a:gd name="T34" fmla="*/ 879 w 341"/>
                <a:gd name="T35" fmla="*/ 1200 h 78"/>
                <a:gd name="T36" fmla="*/ 441 w 341"/>
                <a:gd name="T37" fmla="*/ 1200 h 78"/>
                <a:gd name="T38" fmla="*/ 721 w 341"/>
                <a:gd name="T39" fmla="*/ 846 h 78"/>
                <a:gd name="T40" fmla="*/ 366 w 341"/>
                <a:gd name="T41" fmla="*/ 846 h 78"/>
                <a:gd name="T42" fmla="*/ 839 w 341"/>
                <a:gd name="T43" fmla="*/ 440 h 78"/>
                <a:gd name="T44" fmla="*/ 1418 w 341"/>
                <a:gd name="T45" fmla="*/ 776 h 78"/>
                <a:gd name="T46" fmla="*/ 1354 w 341"/>
                <a:gd name="T47" fmla="*/ 2 h 78"/>
                <a:gd name="T48" fmla="*/ 1792 w 341"/>
                <a:gd name="T49" fmla="*/ 2 h 78"/>
                <a:gd name="T50" fmla="*/ 1677 w 341"/>
                <a:gd name="T51" fmla="*/ 0 h 78"/>
                <a:gd name="T52" fmla="*/ 2316 w 341"/>
                <a:gd name="T53" fmla="*/ 2 h 78"/>
                <a:gd name="T54" fmla="*/ 2951 w 341"/>
                <a:gd name="T55" fmla="*/ 440 h 78"/>
                <a:gd name="T56" fmla="*/ 2541 w 341"/>
                <a:gd name="T57" fmla="*/ 846 h 78"/>
                <a:gd name="T58" fmla="*/ 2109 w 341"/>
                <a:gd name="T59" fmla="*/ 1200 h 78"/>
                <a:gd name="T60" fmla="*/ 2608 w 341"/>
                <a:gd name="T61" fmla="*/ 846 h 78"/>
                <a:gd name="T62" fmla="*/ 2152 w 341"/>
                <a:gd name="T63" fmla="*/ 1627 h 78"/>
                <a:gd name="T64" fmla="*/ 1677 w 341"/>
                <a:gd name="T65" fmla="*/ 2287 h 78"/>
                <a:gd name="T66" fmla="*/ 1273 w 341"/>
                <a:gd name="T67" fmla="*/ 2516 h 78"/>
                <a:gd name="T68" fmla="*/ 1517 w 341"/>
                <a:gd name="T69" fmla="*/ 2844 h 78"/>
                <a:gd name="T70" fmla="*/ 1161 w 341"/>
                <a:gd name="T71" fmla="*/ 2944 h 78"/>
                <a:gd name="T72" fmla="*/ 1452 w 341"/>
                <a:gd name="T73" fmla="*/ 3129 h 78"/>
                <a:gd name="T74" fmla="*/ 1068 w 341"/>
                <a:gd name="T75" fmla="*/ 3568 h 78"/>
                <a:gd name="T76" fmla="*/ 1045 w 341"/>
                <a:gd name="T77" fmla="*/ 4151 h 78"/>
                <a:gd name="T78" fmla="*/ 729 w 341"/>
                <a:gd name="T79" fmla="*/ 4151 h 78"/>
                <a:gd name="T80" fmla="*/ 985 w 341"/>
                <a:gd name="T81" fmla="*/ 4831 h 78"/>
                <a:gd name="T82" fmla="*/ 669 w 341"/>
                <a:gd name="T83" fmla="*/ 4935 h 78"/>
                <a:gd name="T84" fmla="*/ 327 w 341"/>
                <a:gd name="T85" fmla="*/ 4935 h 78"/>
                <a:gd name="T86" fmla="*/ 0 w 341"/>
                <a:gd name="T87" fmla="*/ 4831 h 78"/>
                <a:gd name="T88" fmla="*/ 223 w 341"/>
                <a:gd name="T89" fmla="*/ 4328 h 78"/>
                <a:gd name="T90" fmla="*/ 190 w 341"/>
                <a:gd name="T91" fmla="*/ 3891 h 78"/>
                <a:gd name="T92" fmla="*/ 529 w 341"/>
                <a:gd name="T93" fmla="*/ 4151 h 78"/>
                <a:gd name="T94" fmla="*/ 729 w 341"/>
                <a:gd name="T95" fmla="*/ 3568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1"/>
                <a:gd name="T145" fmla="*/ 0 h 78"/>
                <a:gd name="T146" fmla="*/ 341 w 341"/>
                <a:gd name="T147" fmla="*/ 78 h 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1" h="78">
                  <a:moveTo>
                    <a:pt x="85" y="57"/>
                  </a:moveTo>
                  <a:lnTo>
                    <a:pt x="62" y="64"/>
                  </a:lnTo>
                  <a:lnTo>
                    <a:pt x="50" y="57"/>
                  </a:lnTo>
                  <a:lnTo>
                    <a:pt x="62" y="55"/>
                  </a:lnTo>
                  <a:lnTo>
                    <a:pt x="40" y="50"/>
                  </a:lnTo>
                  <a:lnTo>
                    <a:pt x="93" y="45"/>
                  </a:lnTo>
                  <a:lnTo>
                    <a:pt x="69" y="31"/>
                  </a:lnTo>
                  <a:lnTo>
                    <a:pt x="102" y="31"/>
                  </a:lnTo>
                  <a:lnTo>
                    <a:pt x="116" y="33"/>
                  </a:lnTo>
                  <a:lnTo>
                    <a:pt x="107" y="28"/>
                  </a:lnTo>
                  <a:lnTo>
                    <a:pt x="156" y="21"/>
                  </a:lnTo>
                  <a:lnTo>
                    <a:pt x="180" y="17"/>
                  </a:lnTo>
                  <a:lnTo>
                    <a:pt x="130" y="21"/>
                  </a:lnTo>
                  <a:lnTo>
                    <a:pt x="76" y="24"/>
                  </a:lnTo>
                  <a:lnTo>
                    <a:pt x="121" y="19"/>
                  </a:lnTo>
                  <a:lnTo>
                    <a:pt x="69" y="26"/>
                  </a:lnTo>
                  <a:lnTo>
                    <a:pt x="52" y="21"/>
                  </a:lnTo>
                  <a:lnTo>
                    <a:pt x="102" y="19"/>
                  </a:lnTo>
                  <a:lnTo>
                    <a:pt x="50" y="19"/>
                  </a:lnTo>
                  <a:lnTo>
                    <a:pt x="83" y="14"/>
                  </a:lnTo>
                  <a:lnTo>
                    <a:pt x="43" y="14"/>
                  </a:lnTo>
                  <a:lnTo>
                    <a:pt x="97" y="7"/>
                  </a:lnTo>
                  <a:lnTo>
                    <a:pt x="163" y="12"/>
                  </a:lnTo>
                  <a:lnTo>
                    <a:pt x="156" y="2"/>
                  </a:lnTo>
                  <a:lnTo>
                    <a:pt x="208" y="2"/>
                  </a:lnTo>
                  <a:lnTo>
                    <a:pt x="194" y="0"/>
                  </a:lnTo>
                  <a:lnTo>
                    <a:pt x="268" y="2"/>
                  </a:lnTo>
                  <a:lnTo>
                    <a:pt x="341" y="7"/>
                  </a:lnTo>
                  <a:lnTo>
                    <a:pt x="294" y="14"/>
                  </a:lnTo>
                  <a:lnTo>
                    <a:pt x="244" y="19"/>
                  </a:lnTo>
                  <a:lnTo>
                    <a:pt x="301" y="14"/>
                  </a:lnTo>
                  <a:lnTo>
                    <a:pt x="249" y="26"/>
                  </a:lnTo>
                  <a:lnTo>
                    <a:pt x="194" y="36"/>
                  </a:lnTo>
                  <a:lnTo>
                    <a:pt x="147" y="40"/>
                  </a:lnTo>
                  <a:lnTo>
                    <a:pt x="175" y="45"/>
                  </a:lnTo>
                  <a:lnTo>
                    <a:pt x="135" y="47"/>
                  </a:lnTo>
                  <a:lnTo>
                    <a:pt x="168" y="50"/>
                  </a:lnTo>
                  <a:lnTo>
                    <a:pt x="123" y="57"/>
                  </a:lnTo>
                  <a:lnTo>
                    <a:pt x="121" y="66"/>
                  </a:lnTo>
                  <a:lnTo>
                    <a:pt x="85" y="66"/>
                  </a:lnTo>
                  <a:lnTo>
                    <a:pt x="114" y="76"/>
                  </a:lnTo>
                  <a:lnTo>
                    <a:pt x="78" y="78"/>
                  </a:lnTo>
                  <a:lnTo>
                    <a:pt x="38" y="78"/>
                  </a:lnTo>
                  <a:lnTo>
                    <a:pt x="0" y="76"/>
                  </a:lnTo>
                  <a:lnTo>
                    <a:pt x="26" y="69"/>
                  </a:lnTo>
                  <a:lnTo>
                    <a:pt x="22" y="62"/>
                  </a:lnTo>
                  <a:lnTo>
                    <a:pt x="62" y="66"/>
                  </a:lnTo>
                  <a:lnTo>
                    <a:pt x="85" y="57"/>
                  </a:lnTo>
                  <a:close/>
                </a:path>
              </a:pathLst>
            </a:custGeom>
            <a:solidFill>
              <a:srgbClr val="E1E1E1"/>
            </a:solidFill>
            <a:ln w="3175">
              <a:solidFill>
                <a:srgbClr val="000000"/>
              </a:solidFill>
              <a:round/>
              <a:headEnd/>
              <a:tailEnd/>
            </a:ln>
          </p:spPr>
          <p:txBody>
            <a:bodyPr/>
            <a:lstStyle/>
            <a:p>
              <a:endParaRPr lang="en-US"/>
            </a:p>
          </p:txBody>
        </p:sp>
        <p:sp>
          <p:nvSpPr>
            <p:cNvPr id="42394" name="Freeform 5624"/>
            <p:cNvSpPr>
              <a:spLocks/>
            </p:cNvSpPr>
            <p:nvPr/>
          </p:nvSpPr>
          <p:spPr bwMode="auto">
            <a:xfrm>
              <a:off x="1027" y="1085"/>
              <a:ext cx="212" cy="88"/>
            </a:xfrm>
            <a:custGeom>
              <a:avLst/>
              <a:gdLst>
                <a:gd name="T0" fmla="*/ 989 w 190"/>
                <a:gd name="T1" fmla="*/ 3753 h 71"/>
                <a:gd name="T2" fmla="*/ 953 w 190"/>
                <a:gd name="T3" fmla="*/ 3467 h 71"/>
                <a:gd name="T4" fmla="*/ 907 w 190"/>
                <a:gd name="T5" fmla="*/ 3467 h 71"/>
                <a:gd name="T6" fmla="*/ 746 w 190"/>
                <a:gd name="T7" fmla="*/ 3753 h 71"/>
                <a:gd name="T8" fmla="*/ 494 w 190"/>
                <a:gd name="T9" fmla="*/ 3998 h 71"/>
                <a:gd name="T10" fmla="*/ 229 w 190"/>
                <a:gd name="T11" fmla="*/ 4189 h 71"/>
                <a:gd name="T12" fmla="*/ 229 w 190"/>
                <a:gd name="T13" fmla="*/ 3753 h 71"/>
                <a:gd name="T14" fmla="*/ 0 w 190"/>
                <a:gd name="T15" fmla="*/ 3204 h 71"/>
                <a:gd name="T16" fmla="*/ 56 w 190"/>
                <a:gd name="T17" fmla="*/ 2744 h 71"/>
                <a:gd name="T18" fmla="*/ 329 w 190"/>
                <a:gd name="T19" fmla="*/ 2690 h 71"/>
                <a:gd name="T20" fmla="*/ 600 w 190"/>
                <a:gd name="T21" fmla="*/ 2443 h 71"/>
                <a:gd name="T22" fmla="*/ 351 w 190"/>
                <a:gd name="T23" fmla="*/ 2382 h 71"/>
                <a:gd name="T24" fmla="*/ 77 w 190"/>
                <a:gd name="T25" fmla="*/ 2214 h 71"/>
                <a:gd name="T26" fmla="*/ 56 w 190"/>
                <a:gd name="T27" fmla="*/ 2043 h 71"/>
                <a:gd name="T28" fmla="*/ 397 w 190"/>
                <a:gd name="T29" fmla="*/ 1551 h 71"/>
                <a:gd name="T30" fmla="*/ 133 w 190"/>
                <a:gd name="T31" fmla="*/ 1648 h 71"/>
                <a:gd name="T32" fmla="*/ 205 w 190"/>
                <a:gd name="T33" fmla="*/ 1413 h 71"/>
                <a:gd name="T34" fmla="*/ 77 w 190"/>
                <a:gd name="T35" fmla="*/ 1413 h 71"/>
                <a:gd name="T36" fmla="*/ 264 w 190"/>
                <a:gd name="T37" fmla="*/ 938 h 71"/>
                <a:gd name="T38" fmla="*/ 254 w 190"/>
                <a:gd name="T39" fmla="*/ 752 h 71"/>
                <a:gd name="T40" fmla="*/ 494 w 190"/>
                <a:gd name="T41" fmla="*/ 428 h 71"/>
                <a:gd name="T42" fmla="*/ 707 w 190"/>
                <a:gd name="T43" fmla="*/ 0 h 71"/>
                <a:gd name="T44" fmla="*/ 746 w 190"/>
                <a:gd name="T45" fmla="*/ 224 h 71"/>
                <a:gd name="T46" fmla="*/ 611 w 190"/>
                <a:gd name="T47" fmla="*/ 752 h 71"/>
                <a:gd name="T48" fmla="*/ 707 w 190"/>
                <a:gd name="T49" fmla="*/ 530 h 71"/>
                <a:gd name="T50" fmla="*/ 803 w 190"/>
                <a:gd name="T51" fmla="*/ 224 h 71"/>
                <a:gd name="T52" fmla="*/ 895 w 190"/>
                <a:gd name="T53" fmla="*/ 752 h 71"/>
                <a:gd name="T54" fmla="*/ 832 w 190"/>
                <a:gd name="T55" fmla="*/ 938 h 71"/>
                <a:gd name="T56" fmla="*/ 880 w 190"/>
                <a:gd name="T57" fmla="*/ 814 h 71"/>
                <a:gd name="T58" fmla="*/ 989 w 190"/>
                <a:gd name="T59" fmla="*/ 752 h 71"/>
                <a:gd name="T60" fmla="*/ 1010 w 190"/>
                <a:gd name="T61" fmla="*/ 530 h 71"/>
                <a:gd name="T62" fmla="*/ 1034 w 190"/>
                <a:gd name="T63" fmla="*/ 224 h 71"/>
                <a:gd name="T64" fmla="*/ 1117 w 190"/>
                <a:gd name="T65" fmla="*/ 752 h 71"/>
                <a:gd name="T66" fmla="*/ 1063 w 190"/>
                <a:gd name="T67" fmla="*/ 1413 h 71"/>
                <a:gd name="T68" fmla="*/ 1162 w 190"/>
                <a:gd name="T69" fmla="*/ 1155 h 71"/>
                <a:gd name="T70" fmla="*/ 1246 w 190"/>
                <a:gd name="T71" fmla="*/ 2 h 71"/>
                <a:gd name="T72" fmla="*/ 1403 w 190"/>
                <a:gd name="T73" fmla="*/ 2 h 71"/>
                <a:gd name="T74" fmla="*/ 1436 w 190"/>
                <a:gd name="T75" fmla="*/ 752 h 71"/>
                <a:gd name="T76" fmla="*/ 1327 w 190"/>
                <a:gd name="T77" fmla="*/ 1775 h 71"/>
                <a:gd name="T78" fmla="*/ 1347 w 190"/>
                <a:gd name="T79" fmla="*/ 2382 h 71"/>
                <a:gd name="T80" fmla="*/ 1375 w 190"/>
                <a:gd name="T81" fmla="*/ 2382 h 71"/>
                <a:gd name="T82" fmla="*/ 1523 w 190"/>
                <a:gd name="T83" fmla="*/ 2744 h 71"/>
                <a:gd name="T84" fmla="*/ 1503 w 190"/>
                <a:gd name="T85" fmla="*/ 2928 h 71"/>
                <a:gd name="T86" fmla="*/ 1438 w 190"/>
                <a:gd name="T87" fmla="*/ 3204 h 71"/>
                <a:gd name="T88" fmla="*/ 1438 w 190"/>
                <a:gd name="T89" fmla="*/ 2928 h 71"/>
                <a:gd name="T90" fmla="*/ 1389 w 190"/>
                <a:gd name="T91" fmla="*/ 3028 h 71"/>
                <a:gd name="T92" fmla="*/ 1347 w 190"/>
                <a:gd name="T93" fmla="*/ 3028 h 71"/>
                <a:gd name="T94" fmla="*/ 1268 w 190"/>
                <a:gd name="T95" fmla="*/ 3204 h 71"/>
                <a:gd name="T96" fmla="*/ 1246 w 190"/>
                <a:gd name="T97" fmla="*/ 3204 h 71"/>
                <a:gd name="T98" fmla="*/ 1223 w 190"/>
                <a:gd name="T99" fmla="*/ 3753 h 71"/>
                <a:gd name="T100" fmla="*/ 1347 w 190"/>
                <a:gd name="T101" fmla="*/ 3334 h 71"/>
                <a:gd name="T102" fmla="*/ 1347 w 190"/>
                <a:gd name="T103" fmla="*/ 3467 h 71"/>
                <a:gd name="T104" fmla="*/ 1268 w 190"/>
                <a:gd name="T105" fmla="*/ 3753 h 71"/>
                <a:gd name="T106" fmla="*/ 989 w 190"/>
                <a:gd name="T107" fmla="*/ 3753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0"/>
                <a:gd name="T163" fmla="*/ 0 h 71"/>
                <a:gd name="T164" fmla="*/ 190 w 190"/>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0" h="71">
                  <a:moveTo>
                    <a:pt x="123" y="64"/>
                  </a:moveTo>
                  <a:lnTo>
                    <a:pt x="119" y="59"/>
                  </a:lnTo>
                  <a:lnTo>
                    <a:pt x="114" y="59"/>
                  </a:lnTo>
                  <a:lnTo>
                    <a:pt x="93" y="64"/>
                  </a:lnTo>
                  <a:lnTo>
                    <a:pt x="62" y="68"/>
                  </a:lnTo>
                  <a:lnTo>
                    <a:pt x="29" y="71"/>
                  </a:lnTo>
                  <a:lnTo>
                    <a:pt x="29" y="64"/>
                  </a:lnTo>
                  <a:lnTo>
                    <a:pt x="0" y="54"/>
                  </a:lnTo>
                  <a:lnTo>
                    <a:pt x="7" y="47"/>
                  </a:lnTo>
                  <a:lnTo>
                    <a:pt x="41" y="45"/>
                  </a:lnTo>
                  <a:lnTo>
                    <a:pt x="74" y="42"/>
                  </a:lnTo>
                  <a:lnTo>
                    <a:pt x="43" y="40"/>
                  </a:lnTo>
                  <a:lnTo>
                    <a:pt x="10" y="38"/>
                  </a:lnTo>
                  <a:lnTo>
                    <a:pt x="7" y="35"/>
                  </a:lnTo>
                  <a:lnTo>
                    <a:pt x="50" y="26"/>
                  </a:lnTo>
                  <a:lnTo>
                    <a:pt x="17" y="28"/>
                  </a:lnTo>
                  <a:lnTo>
                    <a:pt x="26" y="23"/>
                  </a:lnTo>
                  <a:lnTo>
                    <a:pt x="10" y="23"/>
                  </a:lnTo>
                  <a:lnTo>
                    <a:pt x="33" y="16"/>
                  </a:lnTo>
                  <a:lnTo>
                    <a:pt x="31" y="12"/>
                  </a:lnTo>
                  <a:lnTo>
                    <a:pt x="62" y="7"/>
                  </a:lnTo>
                  <a:lnTo>
                    <a:pt x="88" y="0"/>
                  </a:lnTo>
                  <a:lnTo>
                    <a:pt x="93" y="4"/>
                  </a:lnTo>
                  <a:lnTo>
                    <a:pt x="76" y="12"/>
                  </a:lnTo>
                  <a:lnTo>
                    <a:pt x="88" y="9"/>
                  </a:lnTo>
                  <a:lnTo>
                    <a:pt x="100" y="4"/>
                  </a:lnTo>
                  <a:lnTo>
                    <a:pt x="111" y="12"/>
                  </a:lnTo>
                  <a:lnTo>
                    <a:pt x="104" y="16"/>
                  </a:lnTo>
                  <a:lnTo>
                    <a:pt x="109" y="14"/>
                  </a:lnTo>
                  <a:lnTo>
                    <a:pt x="123" y="12"/>
                  </a:lnTo>
                  <a:lnTo>
                    <a:pt x="126" y="9"/>
                  </a:lnTo>
                  <a:lnTo>
                    <a:pt x="128" y="4"/>
                  </a:lnTo>
                  <a:lnTo>
                    <a:pt x="140" y="12"/>
                  </a:lnTo>
                  <a:lnTo>
                    <a:pt x="133" y="23"/>
                  </a:lnTo>
                  <a:lnTo>
                    <a:pt x="145" y="19"/>
                  </a:lnTo>
                  <a:lnTo>
                    <a:pt x="156" y="2"/>
                  </a:lnTo>
                  <a:lnTo>
                    <a:pt x="175" y="2"/>
                  </a:lnTo>
                  <a:lnTo>
                    <a:pt x="178" y="12"/>
                  </a:lnTo>
                  <a:lnTo>
                    <a:pt x="166" y="30"/>
                  </a:lnTo>
                  <a:lnTo>
                    <a:pt x="168" y="40"/>
                  </a:lnTo>
                  <a:lnTo>
                    <a:pt x="171" y="40"/>
                  </a:lnTo>
                  <a:lnTo>
                    <a:pt x="190" y="47"/>
                  </a:lnTo>
                  <a:lnTo>
                    <a:pt x="187" y="49"/>
                  </a:lnTo>
                  <a:lnTo>
                    <a:pt x="180" y="54"/>
                  </a:lnTo>
                  <a:lnTo>
                    <a:pt x="180" y="49"/>
                  </a:lnTo>
                  <a:lnTo>
                    <a:pt x="173" y="52"/>
                  </a:lnTo>
                  <a:lnTo>
                    <a:pt x="168" y="52"/>
                  </a:lnTo>
                  <a:lnTo>
                    <a:pt x="159" y="54"/>
                  </a:lnTo>
                  <a:lnTo>
                    <a:pt x="156" y="54"/>
                  </a:lnTo>
                  <a:lnTo>
                    <a:pt x="152" y="64"/>
                  </a:lnTo>
                  <a:lnTo>
                    <a:pt x="168" y="56"/>
                  </a:lnTo>
                  <a:lnTo>
                    <a:pt x="168" y="59"/>
                  </a:lnTo>
                  <a:lnTo>
                    <a:pt x="159" y="64"/>
                  </a:lnTo>
                  <a:lnTo>
                    <a:pt x="123" y="64"/>
                  </a:lnTo>
                  <a:close/>
                </a:path>
              </a:pathLst>
            </a:custGeom>
            <a:solidFill>
              <a:srgbClr val="E1E1E1"/>
            </a:solidFill>
            <a:ln w="3175">
              <a:solidFill>
                <a:srgbClr val="000000"/>
              </a:solidFill>
              <a:round/>
              <a:headEnd/>
              <a:tailEnd/>
            </a:ln>
          </p:spPr>
          <p:txBody>
            <a:bodyPr/>
            <a:lstStyle/>
            <a:p>
              <a:endParaRPr lang="en-US"/>
            </a:p>
          </p:txBody>
        </p:sp>
        <p:sp>
          <p:nvSpPr>
            <p:cNvPr id="42395" name="Freeform 5625"/>
            <p:cNvSpPr>
              <a:spLocks/>
            </p:cNvSpPr>
            <p:nvPr/>
          </p:nvSpPr>
          <p:spPr bwMode="auto">
            <a:xfrm>
              <a:off x="967" y="1064"/>
              <a:ext cx="152" cy="62"/>
            </a:xfrm>
            <a:custGeom>
              <a:avLst/>
              <a:gdLst>
                <a:gd name="T0" fmla="*/ 437 w 137"/>
                <a:gd name="T1" fmla="*/ 1968 h 50"/>
                <a:gd name="T2" fmla="*/ 287 w 137"/>
                <a:gd name="T3" fmla="*/ 2709 h 50"/>
                <a:gd name="T4" fmla="*/ 61 w 137"/>
                <a:gd name="T5" fmla="*/ 2966 h 50"/>
                <a:gd name="T6" fmla="*/ 41 w 137"/>
                <a:gd name="T7" fmla="*/ 2392 h 50"/>
                <a:gd name="T8" fmla="*/ 0 w 137"/>
                <a:gd name="T9" fmla="*/ 2185 h 50"/>
                <a:gd name="T10" fmla="*/ 138 w 137"/>
                <a:gd name="T11" fmla="*/ 1556 h 50"/>
                <a:gd name="T12" fmla="*/ 189 w 137"/>
                <a:gd name="T13" fmla="*/ 1255 h 50"/>
                <a:gd name="T14" fmla="*/ 355 w 137"/>
                <a:gd name="T15" fmla="*/ 609 h 50"/>
                <a:gd name="T16" fmla="*/ 355 w 137"/>
                <a:gd name="T17" fmla="*/ 181 h 50"/>
                <a:gd name="T18" fmla="*/ 662 w 137"/>
                <a:gd name="T19" fmla="*/ 0 h 50"/>
                <a:gd name="T20" fmla="*/ 734 w 137"/>
                <a:gd name="T21" fmla="*/ 278 h 50"/>
                <a:gd name="T22" fmla="*/ 750 w 137"/>
                <a:gd name="T23" fmla="*/ 428 h 50"/>
                <a:gd name="T24" fmla="*/ 923 w 137"/>
                <a:gd name="T25" fmla="*/ 278 h 50"/>
                <a:gd name="T26" fmla="*/ 989 w 137"/>
                <a:gd name="T27" fmla="*/ 816 h 50"/>
                <a:gd name="T28" fmla="*/ 771 w 137"/>
                <a:gd name="T29" fmla="*/ 1440 h 50"/>
                <a:gd name="T30" fmla="*/ 540 w 137"/>
                <a:gd name="T31" fmla="*/ 1800 h 50"/>
                <a:gd name="T32" fmla="*/ 437 w 137"/>
                <a:gd name="T33" fmla="*/ 1968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7"/>
                <a:gd name="T52" fmla="*/ 0 h 50"/>
                <a:gd name="T53" fmla="*/ 137 w 137"/>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7" h="50">
                  <a:moveTo>
                    <a:pt x="61" y="33"/>
                  </a:moveTo>
                  <a:lnTo>
                    <a:pt x="40" y="45"/>
                  </a:lnTo>
                  <a:lnTo>
                    <a:pt x="9" y="50"/>
                  </a:lnTo>
                  <a:lnTo>
                    <a:pt x="5" y="40"/>
                  </a:lnTo>
                  <a:lnTo>
                    <a:pt x="0" y="36"/>
                  </a:lnTo>
                  <a:lnTo>
                    <a:pt x="19" y="26"/>
                  </a:lnTo>
                  <a:lnTo>
                    <a:pt x="26" y="21"/>
                  </a:lnTo>
                  <a:lnTo>
                    <a:pt x="50" y="10"/>
                  </a:lnTo>
                  <a:lnTo>
                    <a:pt x="50" y="3"/>
                  </a:lnTo>
                  <a:lnTo>
                    <a:pt x="92" y="0"/>
                  </a:lnTo>
                  <a:lnTo>
                    <a:pt x="102" y="5"/>
                  </a:lnTo>
                  <a:lnTo>
                    <a:pt x="104" y="7"/>
                  </a:lnTo>
                  <a:lnTo>
                    <a:pt x="128" y="5"/>
                  </a:lnTo>
                  <a:lnTo>
                    <a:pt x="137" y="14"/>
                  </a:lnTo>
                  <a:lnTo>
                    <a:pt x="106" y="24"/>
                  </a:lnTo>
                  <a:lnTo>
                    <a:pt x="76" y="31"/>
                  </a:lnTo>
                  <a:lnTo>
                    <a:pt x="61" y="33"/>
                  </a:lnTo>
                  <a:close/>
                </a:path>
              </a:pathLst>
            </a:custGeom>
            <a:solidFill>
              <a:srgbClr val="E1E1E1"/>
            </a:solidFill>
            <a:ln w="3175">
              <a:solidFill>
                <a:srgbClr val="000000"/>
              </a:solidFill>
              <a:round/>
              <a:headEnd/>
              <a:tailEnd/>
            </a:ln>
          </p:spPr>
          <p:txBody>
            <a:bodyPr/>
            <a:lstStyle/>
            <a:p>
              <a:endParaRPr lang="en-US"/>
            </a:p>
          </p:txBody>
        </p:sp>
        <p:sp>
          <p:nvSpPr>
            <p:cNvPr id="42396" name="Freeform 5626"/>
            <p:cNvSpPr>
              <a:spLocks/>
            </p:cNvSpPr>
            <p:nvPr/>
          </p:nvSpPr>
          <p:spPr bwMode="auto">
            <a:xfrm>
              <a:off x="1596" y="1514"/>
              <a:ext cx="102" cy="106"/>
            </a:xfrm>
            <a:custGeom>
              <a:avLst/>
              <a:gdLst>
                <a:gd name="T0" fmla="*/ 339 w 92"/>
                <a:gd name="T1" fmla="*/ 4553 h 85"/>
                <a:gd name="T2" fmla="*/ 339 w 92"/>
                <a:gd name="T3" fmla="*/ 4285 h 85"/>
                <a:gd name="T4" fmla="*/ 150 w 92"/>
                <a:gd name="T5" fmla="*/ 4553 h 85"/>
                <a:gd name="T6" fmla="*/ 0 w 92"/>
                <a:gd name="T7" fmla="*/ 4348 h 85"/>
                <a:gd name="T8" fmla="*/ 41 w 92"/>
                <a:gd name="T9" fmla="*/ 3908 h 85"/>
                <a:gd name="T10" fmla="*/ 113 w 92"/>
                <a:gd name="T11" fmla="*/ 3454 h 85"/>
                <a:gd name="T12" fmla="*/ 41 w 92"/>
                <a:gd name="T13" fmla="*/ 3454 h 85"/>
                <a:gd name="T14" fmla="*/ 61 w 92"/>
                <a:gd name="T15" fmla="*/ 3306 h 85"/>
                <a:gd name="T16" fmla="*/ 150 w 92"/>
                <a:gd name="T17" fmla="*/ 2871 h 85"/>
                <a:gd name="T18" fmla="*/ 171 w 92"/>
                <a:gd name="T19" fmla="*/ 2871 h 85"/>
                <a:gd name="T20" fmla="*/ 184 w 92"/>
                <a:gd name="T21" fmla="*/ 2513 h 85"/>
                <a:gd name="T22" fmla="*/ 171 w 92"/>
                <a:gd name="T23" fmla="*/ 2513 h 85"/>
                <a:gd name="T24" fmla="*/ 203 w 92"/>
                <a:gd name="T25" fmla="*/ 2388 h 85"/>
                <a:gd name="T26" fmla="*/ 318 w 92"/>
                <a:gd name="T27" fmla="*/ 879 h 85"/>
                <a:gd name="T28" fmla="*/ 419 w 92"/>
                <a:gd name="T29" fmla="*/ 187 h 85"/>
                <a:gd name="T30" fmla="*/ 467 w 92"/>
                <a:gd name="T31" fmla="*/ 0 h 85"/>
                <a:gd name="T32" fmla="*/ 518 w 92"/>
                <a:gd name="T33" fmla="*/ 0 h 85"/>
                <a:gd name="T34" fmla="*/ 462 w 92"/>
                <a:gd name="T35" fmla="*/ 291 h 85"/>
                <a:gd name="T36" fmla="*/ 462 w 92"/>
                <a:gd name="T37" fmla="*/ 453 h 85"/>
                <a:gd name="T38" fmla="*/ 419 w 92"/>
                <a:gd name="T39" fmla="*/ 879 h 85"/>
                <a:gd name="T40" fmla="*/ 306 w 92"/>
                <a:gd name="T41" fmla="*/ 2388 h 85"/>
                <a:gd name="T42" fmla="*/ 400 w 92"/>
                <a:gd name="T43" fmla="*/ 1563 h 85"/>
                <a:gd name="T44" fmla="*/ 376 w 92"/>
                <a:gd name="T45" fmla="*/ 1705 h 85"/>
                <a:gd name="T46" fmla="*/ 462 w 92"/>
                <a:gd name="T47" fmla="*/ 1705 h 85"/>
                <a:gd name="T48" fmla="*/ 386 w 92"/>
                <a:gd name="T49" fmla="*/ 2066 h 85"/>
                <a:gd name="T50" fmla="*/ 386 w 92"/>
                <a:gd name="T51" fmla="*/ 2388 h 85"/>
                <a:gd name="T52" fmla="*/ 462 w 92"/>
                <a:gd name="T53" fmla="*/ 2513 h 85"/>
                <a:gd name="T54" fmla="*/ 434 w 92"/>
                <a:gd name="T55" fmla="*/ 2651 h 85"/>
                <a:gd name="T56" fmla="*/ 538 w 92"/>
                <a:gd name="T57" fmla="*/ 2388 h 85"/>
                <a:gd name="T58" fmla="*/ 518 w 92"/>
                <a:gd name="T59" fmla="*/ 2513 h 85"/>
                <a:gd name="T60" fmla="*/ 618 w 92"/>
                <a:gd name="T61" fmla="*/ 2513 h 85"/>
                <a:gd name="T62" fmla="*/ 544 w 92"/>
                <a:gd name="T63" fmla="*/ 3134 h 85"/>
                <a:gd name="T64" fmla="*/ 572 w 92"/>
                <a:gd name="T65" fmla="*/ 3306 h 85"/>
                <a:gd name="T66" fmla="*/ 538 w 92"/>
                <a:gd name="T67" fmla="*/ 3651 h 85"/>
                <a:gd name="T68" fmla="*/ 655 w 92"/>
                <a:gd name="T69" fmla="*/ 3306 h 85"/>
                <a:gd name="T70" fmla="*/ 538 w 92"/>
                <a:gd name="T71" fmla="*/ 3908 h 85"/>
                <a:gd name="T72" fmla="*/ 544 w 92"/>
                <a:gd name="T73" fmla="*/ 4123 h 85"/>
                <a:gd name="T74" fmla="*/ 538 w 92"/>
                <a:gd name="T75" fmla="*/ 4123 h 85"/>
                <a:gd name="T76" fmla="*/ 538 w 92"/>
                <a:gd name="T77" fmla="*/ 4553 h 85"/>
                <a:gd name="T78" fmla="*/ 636 w 92"/>
                <a:gd name="T79" fmla="*/ 3908 h 85"/>
                <a:gd name="T80" fmla="*/ 601 w 92"/>
                <a:gd name="T81" fmla="*/ 4553 h 85"/>
                <a:gd name="T82" fmla="*/ 636 w 92"/>
                <a:gd name="T83" fmla="*/ 4285 h 85"/>
                <a:gd name="T84" fmla="*/ 655 w 92"/>
                <a:gd name="T85" fmla="*/ 4715 h 85"/>
                <a:gd name="T86" fmla="*/ 572 w 92"/>
                <a:gd name="T87" fmla="*/ 5642 h 85"/>
                <a:gd name="T88" fmla="*/ 518 w 92"/>
                <a:gd name="T89" fmla="*/ 5547 h 85"/>
                <a:gd name="T90" fmla="*/ 518 w 92"/>
                <a:gd name="T91" fmla="*/ 5143 h 85"/>
                <a:gd name="T92" fmla="*/ 467 w 92"/>
                <a:gd name="T93" fmla="*/ 5371 h 85"/>
                <a:gd name="T94" fmla="*/ 518 w 92"/>
                <a:gd name="T95" fmla="*/ 4553 h 85"/>
                <a:gd name="T96" fmla="*/ 512 w 92"/>
                <a:gd name="T97" fmla="*/ 4285 h 85"/>
                <a:gd name="T98" fmla="*/ 462 w 92"/>
                <a:gd name="T99" fmla="*/ 4810 h 85"/>
                <a:gd name="T100" fmla="*/ 467 w 92"/>
                <a:gd name="T101" fmla="*/ 4553 h 85"/>
                <a:gd name="T102" fmla="*/ 318 w 92"/>
                <a:gd name="T103" fmla="*/ 5547 h 85"/>
                <a:gd name="T104" fmla="*/ 318 w 92"/>
                <a:gd name="T105" fmla="*/ 5143 h 85"/>
                <a:gd name="T106" fmla="*/ 434 w 92"/>
                <a:gd name="T107" fmla="*/ 4348 h 85"/>
                <a:gd name="T108" fmla="*/ 400 w 92"/>
                <a:gd name="T109" fmla="*/ 4553 h 85"/>
                <a:gd name="T110" fmla="*/ 434 w 92"/>
                <a:gd name="T111" fmla="*/ 4348 h 85"/>
                <a:gd name="T112" fmla="*/ 376 w 92"/>
                <a:gd name="T113" fmla="*/ 4348 h 85"/>
                <a:gd name="T114" fmla="*/ 339 w 92"/>
                <a:gd name="T115" fmla="*/ 4715 h 85"/>
                <a:gd name="T116" fmla="*/ 283 w 92"/>
                <a:gd name="T117" fmla="*/ 4715 h 85"/>
                <a:gd name="T118" fmla="*/ 339 w 92"/>
                <a:gd name="T119" fmla="*/ 4553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2"/>
                <a:gd name="T181" fmla="*/ 0 h 85"/>
                <a:gd name="T182" fmla="*/ 92 w 92"/>
                <a:gd name="T183" fmla="*/ 85 h 8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2" h="85">
                  <a:moveTo>
                    <a:pt x="47" y="69"/>
                  </a:moveTo>
                  <a:lnTo>
                    <a:pt x="47" y="64"/>
                  </a:lnTo>
                  <a:lnTo>
                    <a:pt x="21" y="69"/>
                  </a:lnTo>
                  <a:lnTo>
                    <a:pt x="0" y="66"/>
                  </a:lnTo>
                  <a:lnTo>
                    <a:pt x="5" y="59"/>
                  </a:lnTo>
                  <a:lnTo>
                    <a:pt x="16" y="52"/>
                  </a:lnTo>
                  <a:lnTo>
                    <a:pt x="5" y="52"/>
                  </a:lnTo>
                  <a:lnTo>
                    <a:pt x="9" y="50"/>
                  </a:lnTo>
                  <a:lnTo>
                    <a:pt x="21" y="43"/>
                  </a:lnTo>
                  <a:lnTo>
                    <a:pt x="24" y="43"/>
                  </a:lnTo>
                  <a:lnTo>
                    <a:pt x="26" y="38"/>
                  </a:lnTo>
                  <a:lnTo>
                    <a:pt x="24" y="38"/>
                  </a:lnTo>
                  <a:lnTo>
                    <a:pt x="28" y="36"/>
                  </a:lnTo>
                  <a:lnTo>
                    <a:pt x="45" y="14"/>
                  </a:lnTo>
                  <a:lnTo>
                    <a:pt x="59" y="3"/>
                  </a:lnTo>
                  <a:lnTo>
                    <a:pt x="66" y="0"/>
                  </a:lnTo>
                  <a:lnTo>
                    <a:pt x="73" y="0"/>
                  </a:lnTo>
                  <a:lnTo>
                    <a:pt x="64" y="5"/>
                  </a:lnTo>
                  <a:lnTo>
                    <a:pt x="64" y="7"/>
                  </a:lnTo>
                  <a:lnTo>
                    <a:pt x="59" y="14"/>
                  </a:lnTo>
                  <a:lnTo>
                    <a:pt x="42" y="36"/>
                  </a:lnTo>
                  <a:lnTo>
                    <a:pt x="57" y="24"/>
                  </a:lnTo>
                  <a:lnTo>
                    <a:pt x="52" y="26"/>
                  </a:lnTo>
                  <a:lnTo>
                    <a:pt x="64" y="26"/>
                  </a:lnTo>
                  <a:lnTo>
                    <a:pt x="54" y="31"/>
                  </a:lnTo>
                  <a:lnTo>
                    <a:pt x="54" y="36"/>
                  </a:lnTo>
                  <a:lnTo>
                    <a:pt x="64" y="38"/>
                  </a:lnTo>
                  <a:lnTo>
                    <a:pt x="61" y="40"/>
                  </a:lnTo>
                  <a:lnTo>
                    <a:pt x="76" y="36"/>
                  </a:lnTo>
                  <a:lnTo>
                    <a:pt x="73" y="38"/>
                  </a:lnTo>
                  <a:lnTo>
                    <a:pt x="87" y="38"/>
                  </a:lnTo>
                  <a:lnTo>
                    <a:pt x="78" y="47"/>
                  </a:lnTo>
                  <a:lnTo>
                    <a:pt x="80" y="50"/>
                  </a:lnTo>
                  <a:lnTo>
                    <a:pt x="76" y="55"/>
                  </a:lnTo>
                  <a:lnTo>
                    <a:pt x="92" y="50"/>
                  </a:lnTo>
                  <a:lnTo>
                    <a:pt x="76" y="59"/>
                  </a:lnTo>
                  <a:lnTo>
                    <a:pt x="78" y="62"/>
                  </a:lnTo>
                  <a:lnTo>
                    <a:pt x="76" y="62"/>
                  </a:lnTo>
                  <a:lnTo>
                    <a:pt x="76" y="69"/>
                  </a:lnTo>
                  <a:lnTo>
                    <a:pt x="90" y="59"/>
                  </a:lnTo>
                  <a:lnTo>
                    <a:pt x="85" y="69"/>
                  </a:lnTo>
                  <a:lnTo>
                    <a:pt x="90" y="64"/>
                  </a:lnTo>
                  <a:lnTo>
                    <a:pt x="92" y="71"/>
                  </a:lnTo>
                  <a:lnTo>
                    <a:pt x="80" y="85"/>
                  </a:lnTo>
                  <a:lnTo>
                    <a:pt x="73" y="83"/>
                  </a:lnTo>
                  <a:lnTo>
                    <a:pt x="73" y="78"/>
                  </a:lnTo>
                  <a:lnTo>
                    <a:pt x="66" y="81"/>
                  </a:lnTo>
                  <a:lnTo>
                    <a:pt x="73" y="69"/>
                  </a:lnTo>
                  <a:lnTo>
                    <a:pt x="71" y="64"/>
                  </a:lnTo>
                  <a:lnTo>
                    <a:pt x="64" y="73"/>
                  </a:lnTo>
                  <a:lnTo>
                    <a:pt x="66" y="69"/>
                  </a:lnTo>
                  <a:lnTo>
                    <a:pt x="45" y="83"/>
                  </a:lnTo>
                  <a:lnTo>
                    <a:pt x="45" y="78"/>
                  </a:lnTo>
                  <a:lnTo>
                    <a:pt x="61" y="66"/>
                  </a:lnTo>
                  <a:lnTo>
                    <a:pt x="57" y="69"/>
                  </a:lnTo>
                  <a:lnTo>
                    <a:pt x="61" y="66"/>
                  </a:lnTo>
                  <a:lnTo>
                    <a:pt x="52" y="66"/>
                  </a:lnTo>
                  <a:lnTo>
                    <a:pt x="47" y="71"/>
                  </a:lnTo>
                  <a:lnTo>
                    <a:pt x="40" y="71"/>
                  </a:lnTo>
                  <a:lnTo>
                    <a:pt x="47" y="69"/>
                  </a:lnTo>
                  <a:close/>
                </a:path>
              </a:pathLst>
            </a:custGeom>
            <a:solidFill>
              <a:srgbClr val="E1E1E1"/>
            </a:solidFill>
            <a:ln w="3175">
              <a:solidFill>
                <a:srgbClr val="000000"/>
              </a:solidFill>
              <a:round/>
              <a:headEnd/>
              <a:tailEnd/>
            </a:ln>
          </p:spPr>
          <p:txBody>
            <a:bodyPr/>
            <a:lstStyle/>
            <a:p>
              <a:endParaRPr lang="en-US"/>
            </a:p>
          </p:txBody>
        </p:sp>
        <p:sp>
          <p:nvSpPr>
            <p:cNvPr id="42397" name="Freeform 5627"/>
            <p:cNvSpPr>
              <a:spLocks/>
            </p:cNvSpPr>
            <p:nvPr/>
          </p:nvSpPr>
          <p:spPr bwMode="auto">
            <a:xfrm>
              <a:off x="1396" y="1025"/>
              <a:ext cx="181" cy="37"/>
            </a:xfrm>
            <a:custGeom>
              <a:avLst/>
              <a:gdLst>
                <a:gd name="T0" fmla="*/ 591 w 161"/>
                <a:gd name="T1" fmla="*/ 1535 h 29"/>
                <a:gd name="T2" fmla="*/ 458 w 161"/>
                <a:gd name="T3" fmla="*/ 857 h 29"/>
                <a:gd name="T4" fmla="*/ 661 w 161"/>
                <a:gd name="T5" fmla="*/ 857 h 29"/>
                <a:gd name="T6" fmla="*/ 272 w 161"/>
                <a:gd name="T7" fmla="*/ 527 h 29"/>
                <a:gd name="T8" fmla="*/ 362 w 161"/>
                <a:gd name="T9" fmla="*/ 0 h 29"/>
                <a:gd name="T10" fmla="*/ 0 w 161"/>
                <a:gd name="T11" fmla="*/ 0 h 29"/>
                <a:gd name="T12" fmla="*/ 322 w 161"/>
                <a:gd name="T13" fmla="*/ 857 h 29"/>
                <a:gd name="T14" fmla="*/ 242 w 161"/>
                <a:gd name="T15" fmla="*/ 1780 h 29"/>
                <a:gd name="T16" fmla="*/ 202 w 161"/>
                <a:gd name="T17" fmla="*/ 2956 h 29"/>
                <a:gd name="T18" fmla="*/ 526 w 161"/>
                <a:gd name="T19" fmla="*/ 2956 h 29"/>
                <a:gd name="T20" fmla="*/ 823 w 161"/>
                <a:gd name="T21" fmla="*/ 2956 h 29"/>
                <a:gd name="T22" fmla="*/ 1135 w 161"/>
                <a:gd name="T23" fmla="*/ 2655 h 29"/>
                <a:gd name="T24" fmla="*/ 1457 w 161"/>
                <a:gd name="T25" fmla="*/ 2655 h 29"/>
                <a:gd name="T26" fmla="*/ 1479 w 161"/>
                <a:gd name="T27" fmla="*/ 1958 h 29"/>
                <a:gd name="T28" fmla="*/ 1249 w 161"/>
                <a:gd name="T29" fmla="*/ 1203 h 29"/>
                <a:gd name="T30" fmla="*/ 926 w 161"/>
                <a:gd name="T31" fmla="*/ 1535 h 29"/>
                <a:gd name="T32" fmla="*/ 591 w 161"/>
                <a:gd name="T33" fmla="*/ 1535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29"/>
                <a:gd name="T53" fmla="*/ 161 w 161"/>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29">
                  <a:moveTo>
                    <a:pt x="64" y="15"/>
                  </a:moveTo>
                  <a:lnTo>
                    <a:pt x="48" y="8"/>
                  </a:lnTo>
                  <a:lnTo>
                    <a:pt x="71" y="8"/>
                  </a:lnTo>
                  <a:lnTo>
                    <a:pt x="29" y="5"/>
                  </a:lnTo>
                  <a:lnTo>
                    <a:pt x="38" y="0"/>
                  </a:lnTo>
                  <a:lnTo>
                    <a:pt x="0" y="0"/>
                  </a:lnTo>
                  <a:lnTo>
                    <a:pt x="34" y="8"/>
                  </a:lnTo>
                  <a:lnTo>
                    <a:pt x="26" y="17"/>
                  </a:lnTo>
                  <a:lnTo>
                    <a:pt x="22" y="29"/>
                  </a:lnTo>
                  <a:lnTo>
                    <a:pt x="57" y="29"/>
                  </a:lnTo>
                  <a:lnTo>
                    <a:pt x="88" y="29"/>
                  </a:lnTo>
                  <a:lnTo>
                    <a:pt x="123" y="26"/>
                  </a:lnTo>
                  <a:lnTo>
                    <a:pt x="157" y="26"/>
                  </a:lnTo>
                  <a:lnTo>
                    <a:pt x="161" y="19"/>
                  </a:lnTo>
                  <a:lnTo>
                    <a:pt x="135" y="12"/>
                  </a:lnTo>
                  <a:lnTo>
                    <a:pt x="100" y="15"/>
                  </a:lnTo>
                  <a:lnTo>
                    <a:pt x="64" y="15"/>
                  </a:lnTo>
                  <a:close/>
                </a:path>
              </a:pathLst>
            </a:custGeom>
            <a:solidFill>
              <a:srgbClr val="E1E1E1"/>
            </a:solidFill>
            <a:ln w="3175">
              <a:solidFill>
                <a:srgbClr val="000000"/>
              </a:solidFill>
              <a:round/>
              <a:headEnd/>
              <a:tailEnd/>
            </a:ln>
          </p:spPr>
          <p:txBody>
            <a:bodyPr/>
            <a:lstStyle/>
            <a:p>
              <a:endParaRPr lang="en-US"/>
            </a:p>
          </p:txBody>
        </p:sp>
        <p:sp>
          <p:nvSpPr>
            <p:cNvPr id="42398" name="Freeform 5628"/>
            <p:cNvSpPr>
              <a:spLocks/>
            </p:cNvSpPr>
            <p:nvPr/>
          </p:nvSpPr>
          <p:spPr bwMode="auto">
            <a:xfrm>
              <a:off x="1458" y="958"/>
              <a:ext cx="115" cy="46"/>
            </a:xfrm>
            <a:custGeom>
              <a:avLst/>
              <a:gdLst>
                <a:gd name="T0" fmla="*/ 139 w 104"/>
                <a:gd name="T1" fmla="*/ 1227 h 36"/>
                <a:gd name="T2" fmla="*/ 93 w 104"/>
                <a:gd name="T3" fmla="*/ 751 h 36"/>
                <a:gd name="T4" fmla="*/ 339 w 104"/>
                <a:gd name="T5" fmla="*/ 0 h 36"/>
                <a:gd name="T6" fmla="*/ 626 w 104"/>
                <a:gd name="T7" fmla="*/ 751 h 36"/>
                <a:gd name="T8" fmla="*/ 566 w 104"/>
                <a:gd name="T9" fmla="*/ 2004 h 36"/>
                <a:gd name="T10" fmla="*/ 696 w 104"/>
                <a:gd name="T11" fmla="*/ 2561 h 36"/>
                <a:gd name="T12" fmla="*/ 452 w 104"/>
                <a:gd name="T13" fmla="*/ 2976 h 36"/>
                <a:gd name="T14" fmla="*/ 339 w 104"/>
                <a:gd name="T15" fmla="*/ 3803 h 36"/>
                <a:gd name="T16" fmla="*/ 281 w 104"/>
                <a:gd name="T17" fmla="*/ 3272 h 36"/>
                <a:gd name="T18" fmla="*/ 281 w 104"/>
                <a:gd name="T19" fmla="*/ 3803 h 36"/>
                <a:gd name="T20" fmla="*/ 46 w 104"/>
                <a:gd name="T21" fmla="*/ 2714 h 36"/>
                <a:gd name="T22" fmla="*/ 339 w 104"/>
                <a:gd name="T23" fmla="*/ 2561 h 36"/>
                <a:gd name="T24" fmla="*/ 0 w 104"/>
                <a:gd name="T25" fmla="*/ 1823 h 36"/>
                <a:gd name="T26" fmla="*/ 139 w 104"/>
                <a:gd name="T27" fmla="*/ 122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36"/>
                <a:gd name="T44" fmla="*/ 104 w 104"/>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36">
                  <a:moveTo>
                    <a:pt x="21" y="12"/>
                  </a:moveTo>
                  <a:lnTo>
                    <a:pt x="14" y="7"/>
                  </a:lnTo>
                  <a:lnTo>
                    <a:pt x="50" y="0"/>
                  </a:lnTo>
                  <a:lnTo>
                    <a:pt x="92" y="7"/>
                  </a:lnTo>
                  <a:lnTo>
                    <a:pt x="83" y="19"/>
                  </a:lnTo>
                  <a:lnTo>
                    <a:pt x="104" y="24"/>
                  </a:lnTo>
                  <a:lnTo>
                    <a:pt x="66" y="28"/>
                  </a:lnTo>
                  <a:lnTo>
                    <a:pt x="50" y="36"/>
                  </a:lnTo>
                  <a:lnTo>
                    <a:pt x="42" y="31"/>
                  </a:lnTo>
                  <a:lnTo>
                    <a:pt x="42" y="36"/>
                  </a:lnTo>
                  <a:lnTo>
                    <a:pt x="7" y="26"/>
                  </a:lnTo>
                  <a:lnTo>
                    <a:pt x="50" y="24"/>
                  </a:lnTo>
                  <a:lnTo>
                    <a:pt x="0" y="17"/>
                  </a:lnTo>
                  <a:lnTo>
                    <a:pt x="21" y="12"/>
                  </a:lnTo>
                  <a:close/>
                </a:path>
              </a:pathLst>
            </a:custGeom>
            <a:solidFill>
              <a:srgbClr val="E1E1E1"/>
            </a:solidFill>
            <a:ln w="3175">
              <a:solidFill>
                <a:srgbClr val="000000"/>
              </a:solidFill>
              <a:round/>
              <a:headEnd/>
              <a:tailEnd/>
            </a:ln>
          </p:spPr>
          <p:txBody>
            <a:bodyPr/>
            <a:lstStyle/>
            <a:p>
              <a:endParaRPr lang="en-US"/>
            </a:p>
          </p:txBody>
        </p:sp>
        <p:sp>
          <p:nvSpPr>
            <p:cNvPr id="42399" name="Freeform 5629"/>
            <p:cNvSpPr>
              <a:spLocks/>
            </p:cNvSpPr>
            <p:nvPr/>
          </p:nvSpPr>
          <p:spPr bwMode="auto">
            <a:xfrm>
              <a:off x="1125" y="1025"/>
              <a:ext cx="156" cy="39"/>
            </a:xfrm>
            <a:custGeom>
              <a:avLst/>
              <a:gdLst>
                <a:gd name="T0" fmla="*/ 340 w 139"/>
                <a:gd name="T1" fmla="*/ 2429 h 31"/>
                <a:gd name="T2" fmla="*/ 208 w 139"/>
                <a:gd name="T3" fmla="*/ 2239 h 31"/>
                <a:gd name="T4" fmla="*/ 606 w 139"/>
                <a:gd name="T5" fmla="*/ 1466 h 31"/>
                <a:gd name="T6" fmla="*/ 315 w 139"/>
                <a:gd name="T7" fmla="*/ 1466 h 31"/>
                <a:gd name="T8" fmla="*/ 0 w 139"/>
                <a:gd name="T9" fmla="*/ 1466 h 31"/>
                <a:gd name="T10" fmla="*/ 293 w 139"/>
                <a:gd name="T11" fmla="*/ 1318 h 31"/>
                <a:gd name="T12" fmla="*/ 171 w 139"/>
                <a:gd name="T13" fmla="*/ 1165 h 31"/>
                <a:gd name="T14" fmla="*/ 363 w 139"/>
                <a:gd name="T15" fmla="*/ 926 h 31"/>
                <a:gd name="T16" fmla="*/ 281 w 139"/>
                <a:gd name="T17" fmla="*/ 613 h 31"/>
                <a:gd name="T18" fmla="*/ 640 w 139"/>
                <a:gd name="T19" fmla="*/ 771 h 31"/>
                <a:gd name="T20" fmla="*/ 872 w 139"/>
                <a:gd name="T21" fmla="*/ 1318 h 31"/>
                <a:gd name="T22" fmla="*/ 883 w 139"/>
                <a:gd name="T23" fmla="*/ 387 h 31"/>
                <a:gd name="T24" fmla="*/ 1105 w 139"/>
                <a:gd name="T25" fmla="*/ 0 h 31"/>
                <a:gd name="T26" fmla="*/ 991 w 139"/>
                <a:gd name="T27" fmla="*/ 1165 h 31"/>
                <a:gd name="T28" fmla="*/ 1244 w 139"/>
                <a:gd name="T29" fmla="*/ 926 h 31"/>
                <a:gd name="T30" fmla="*/ 1052 w 139"/>
                <a:gd name="T31" fmla="*/ 1844 h 31"/>
                <a:gd name="T32" fmla="*/ 914 w 139"/>
                <a:gd name="T33" fmla="*/ 1844 h 31"/>
                <a:gd name="T34" fmla="*/ 606 w 139"/>
                <a:gd name="T35" fmla="*/ 2239 h 31"/>
                <a:gd name="T36" fmla="*/ 340 w 139"/>
                <a:gd name="T37" fmla="*/ 2429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
                <a:gd name="T58" fmla="*/ 0 h 31"/>
                <a:gd name="T59" fmla="*/ 139 w 139"/>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 h="31">
                  <a:moveTo>
                    <a:pt x="38" y="31"/>
                  </a:moveTo>
                  <a:lnTo>
                    <a:pt x="23" y="29"/>
                  </a:lnTo>
                  <a:lnTo>
                    <a:pt x="68" y="19"/>
                  </a:lnTo>
                  <a:lnTo>
                    <a:pt x="35" y="19"/>
                  </a:lnTo>
                  <a:lnTo>
                    <a:pt x="0" y="19"/>
                  </a:lnTo>
                  <a:lnTo>
                    <a:pt x="33" y="17"/>
                  </a:lnTo>
                  <a:lnTo>
                    <a:pt x="19" y="15"/>
                  </a:lnTo>
                  <a:lnTo>
                    <a:pt x="40" y="12"/>
                  </a:lnTo>
                  <a:lnTo>
                    <a:pt x="31" y="8"/>
                  </a:lnTo>
                  <a:lnTo>
                    <a:pt x="71" y="10"/>
                  </a:lnTo>
                  <a:lnTo>
                    <a:pt x="97" y="17"/>
                  </a:lnTo>
                  <a:lnTo>
                    <a:pt x="99" y="5"/>
                  </a:lnTo>
                  <a:lnTo>
                    <a:pt x="123" y="0"/>
                  </a:lnTo>
                  <a:lnTo>
                    <a:pt x="111" y="15"/>
                  </a:lnTo>
                  <a:lnTo>
                    <a:pt x="139" y="12"/>
                  </a:lnTo>
                  <a:lnTo>
                    <a:pt x="118" y="24"/>
                  </a:lnTo>
                  <a:lnTo>
                    <a:pt x="102" y="24"/>
                  </a:lnTo>
                  <a:lnTo>
                    <a:pt x="68" y="29"/>
                  </a:lnTo>
                  <a:lnTo>
                    <a:pt x="38" y="31"/>
                  </a:lnTo>
                  <a:close/>
                </a:path>
              </a:pathLst>
            </a:custGeom>
            <a:solidFill>
              <a:srgbClr val="E1E1E1"/>
            </a:solidFill>
            <a:ln w="3175">
              <a:solidFill>
                <a:srgbClr val="000000"/>
              </a:solidFill>
              <a:round/>
              <a:headEnd/>
              <a:tailEnd/>
            </a:ln>
          </p:spPr>
          <p:txBody>
            <a:bodyPr/>
            <a:lstStyle/>
            <a:p>
              <a:endParaRPr lang="en-US"/>
            </a:p>
          </p:txBody>
        </p:sp>
        <p:sp>
          <p:nvSpPr>
            <p:cNvPr id="42400" name="Freeform 5630"/>
            <p:cNvSpPr>
              <a:spLocks/>
            </p:cNvSpPr>
            <p:nvPr/>
          </p:nvSpPr>
          <p:spPr bwMode="auto">
            <a:xfrm>
              <a:off x="1331" y="1223"/>
              <a:ext cx="98" cy="56"/>
            </a:xfrm>
            <a:custGeom>
              <a:avLst/>
              <a:gdLst>
                <a:gd name="T0" fmla="*/ 484 w 88"/>
                <a:gd name="T1" fmla="*/ 2079 h 45"/>
                <a:gd name="T2" fmla="*/ 402 w 88"/>
                <a:gd name="T3" fmla="*/ 2027 h 45"/>
                <a:gd name="T4" fmla="*/ 433 w 88"/>
                <a:gd name="T5" fmla="*/ 1818 h 45"/>
                <a:gd name="T6" fmla="*/ 368 w 88"/>
                <a:gd name="T7" fmla="*/ 2027 h 45"/>
                <a:gd name="T8" fmla="*/ 148 w 88"/>
                <a:gd name="T9" fmla="*/ 2871 h 45"/>
                <a:gd name="T10" fmla="*/ 133 w 88"/>
                <a:gd name="T11" fmla="*/ 2262 h 45"/>
                <a:gd name="T12" fmla="*/ 0 w 88"/>
                <a:gd name="T13" fmla="*/ 2262 h 45"/>
                <a:gd name="T14" fmla="*/ 133 w 88"/>
                <a:gd name="T15" fmla="*/ 1640 h 45"/>
                <a:gd name="T16" fmla="*/ 228 w 88"/>
                <a:gd name="T17" fmla="*/ 851 h 45"/>
                <a:gd name="T18" fmla="*/ 316 w 88"/>
                <a:gd name="T19" fmla="*/ 0 h 45"/>
                <a:gd name="T20" fmla="*/ 368 w 88"/>
                <a:gd name="T21" fmla="*/ 285 h 45"/>
                <a:gd name="T22" fmla="*/ 351 w 88"/>
                <a:gd name="T23" fmla="*/ 788 h 45"/>
                <a:gd name="T24" fmla="*/ 402 w 88"/>
                <a:gd name="T25" fmla="*/ 442 h 45"/>
                <a:gd name="T26" fmla="*/ 598 w 88"/>
                <a:gd name="T27" fmla="*/ 1490 h 45"/>
                <a:gd name="T28" fmla="*/ 539 w 88"/>
                <a:gd name="T29" fmla="*/ 2027 h 45"/>
                <a:gd name="T30" fmla="*/ 666 w 88"/>
                <a:gd name="T31" fmla="*/ 2027 h 45"/>
                <a:gd name="T32" fmla="*/ 677 w 88"/>
                <a:gd name="T33" fmla="*/ 2262 h 45"/>
                <a:gd name="T34" fmla="*/ 567 w 88"/>
                <a:gd name="T35" fmla="*/ 2396 h 45"/>
                <a:gd name="T36" fmla="*/ 484 w 88"/>
                <a:gd name="T37" fmla="*/ 2079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8"/>
                <a:gd name="T58" fmla="*/ 0 h 45"/>
                <a:gd name="T59" fmla="*/ 88 w 88"/>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8" h="45">
                  <a:moveTo>
                    <a:pt x="62" y="33"/>
                  </a:moveTo>
                  <a:lnTo>
                    <a:pt x="52" y="31"/>
                  </a:lnTo>
                  <a:lnTo>
                    <a:pt x="55" y="28"/>
                  </a:lnTo>
                  <a:lnTo>
                    <a:pt x="48" y="31"/>
                  </a:lnTo>
                  <a:lnTo>
                    <a:pt x="19" y="45"/>
                  </a:lnTo>
                  <a:lnTo>
                    <a:pt x="17" y="35"/>
                  </a:lnTo>
                  <a:lnTo>
                    <a:pt x="0" y="35"/>
                  </a:lnTo>
                  <a:lnTo>
                    <a:pt x="17" y="26"/>
                  </a:lnTo>
                  <a:lnTo>
                    <a:pt x="29" y="14"/>
                  </a:lnTo>
                  <a:lnTo>
                    <a:pt x="41" y="0"/>
                  </a:lnTo>
                  <a:lnTo>
                    <a:pt x="48" y="5"/>
                  </a:lnTo>
                  <a:lnTo>
                    <a:pt x="45" y="12"/>
                  </a:lnTo>
                  <a:lnTo>
                    <a:pt x="52" y="7"/>
                  </a:lnTo>
                  <a:lnTo>
                    <a:pt x="76" y="23"/>
                  </a:lnTo>
                  <a:lnTo>
                    <a:pt x="69" y="31"/>
                  </a:lnTo>
                  <a:lnTo>
                    <a:pt x="85" y="31"/>
                  </a:lnTo>
                  <a:lnTo>
                    <a:pt x="88" y="35"/>
                  </a:lnTo>
                  <a:lnTo>
                    <a:pt x="74" y="38"/>
                  </a:lnTo>
                  <a:lnTo>
                    <a:pt x="62" y="33"/>
                  </a:lnTo>
                  <a:close/>
                </a:path>
              </a:pathLst>
            </a:custGeom>
            <a:solidFill>
              <a:srgbClr val="E1E1E1"/>
            </a:solidFill>
            <a:ln w="3175">
              <a:solidFill>
                <a:srgbClr val="000000"/>
              </a:solidFill>
              <a:round/>
              <a:headEnd/>
              <a:tailEnd/>
            </a:ln>
          </p:spPr>
          <p:txBody>
            <a:bodyPr/>
            <a:lstStyle/>
            <a:p>
              <a:endParaRPr lang="en-US"/>
            </a:p>
          </p:txBody>
        </p:sp>
        <p:sp>
          <p:nvSpPr>
            <p:cNvPr id="42401" name="Freeform 5631"/>
            <p:cNvSpPr>
              <a:spLocks/>
            </p:cNvSpPr>
            <p:nvPr/>
          </p:nvSpPr>
          <p:spPr bwMode="auto">
            <a:xfrm>
              <a:off x="1259" y="1079"/>
              <a:ext cx="88" cy="40"/>
            </a:xfrm>
            <a:custGeom>
              <a:avLst/>
              <a:gdLst>
                <a:gd name="T0" fmla="*/ 608 w 79"/>
                <a:gd name="T1" fmla="*/ 0 h 33"/>
                <a:gd name="T2" fmla="*/ 241 w 79"/>
                <a:gd name="T3" fmla="*/ 0 h 33"/>
                <a:gd name="T4" fmla="*/ 292 w 79"/>
                <a:gd name="T5" fmla="*/ 270 h 33"/>
                <a:gd name="T6" fmla="*/ 205 w 79"/>
                <a:gd name="T7" fmla="*/ 480 h 33"/>
                <a:gd name="T8" fmla="*/ 0 w 79"/>
                <a:gd name="T9" fmla="*/ 480 h 33"/>
                <a:gd name="T10" fmla="*/ 133 w 79"/>
                <a:gd name="T11" fmla="*/ 908 h 33"/>
                <a:gd name="T12" fmla="*/ 262 w 79"/>
                <a:gd name="T13" fmla="*/ 1256 h 33"/>
                <a:gd name="T14" fmla="*/ 283 w 79"/>
                <a:gd name="T15" fmla="*/ 1032 h 33"/>
                <a:gd name="T16" fmla="*/ 433 w 79"/>
                <a:gd name="T17" fmla="*/ 1032 h 33"/>
                <a:gd name="T18" fmla="*/ 531 w 79"/>
                <a:gd name="T19" fmla="*/ 480 h 33"/>
                <a:gd name="T20" fmla="*/ 608 w 7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33"/>
                <a:gd name="T35" fmla="*/ 79 w 79"/>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33">
                  <a:moveTo>
                    <a:pt x="79" y="0"/>
                  </a:moveTo>
                  <a:lnTo>
                    <a:pt x="31" y="0"/>
                  </a:lnTo>
                  <a:lnTo>
                    <a:pt x="38" y="7"/>
                  </a:lnTo>
                  <a:lnTo>
                    <a:pt x="26" y="12"/>
                  </a:lnTo>
                  <a:lnTo>
                    <a:pt x="0" y="12"/>
                  </a:lnTo>
                  <a:lnTo>
                    <a:pt x="17" y="24"/>
                  </a:lnTo>
                  <a:lnTo>
                    <a:pt x="34" y="33"/>
                  </a:lnTo>
                  <a:lnTo>
                    <a:pt x="36" y="26"/>
                  </a:lnTo>
                  <a:lnTo>
                    <a:pt x="55" y="26"/>
                  </a:lnTo>
                  <a:lnTo>
                    <a:pt x="67" y="12"/>
                  </a:lnTo>
                  <a:lnTo>
                    <a:pt x="79" y="0"/>
                  </a:lnTo>
                  <a:close/>
                </a:path>
              </a:pathLst>
            </a:custGeom>
            <a:solidFill>
              <a:srgbClr val="E1E1E1"/>
            </a:solidFill>
            <a:ln w="3175">
              <a:solidFill>
                <a:srgbClr val="000000"/>
              </a:solidFill>
              <a:round/>
              <a:headEnd/>
              <a:tailEnd/>
            </a:ln>
          </p:spPr>
          <p:txBody>
            <a:bodyPr/>
            <a:lstStyle/>
            <a:p>
              <a:endParaRPr lang="en-US"/>
            </a:p>
          </p:txBody>
        </p:sp>
        <p:sp>
          <p:nvSpPr>
            <p:cNvPr id="42402" name="Freeform 5632"/>
            <p:cNvSpPr>
              <a:spLocks/>
            </p:cNvSpPr>
            <p:nvPr/>
          </p:nvSpPr>
          <p:spPr bwMode="auto">
            <a:xfrm>
              <a:off x="1339" y="1070"/>
              <a:ext cx="90" cy="39"/>
            </a:xfrm>
            <a:custGeom>
              <a:avLst/>
              <a:gdLst>
                <a:gd name="T0" fmla="*/ 379 w 81"/>
                <a:gd name="T1" fmla="*/ 1466 h 31"/>
                <a:gd name="T2" fmla="*/ 182 w 81"/>
                <a:gd name="T3" fmla="*/ 1466 h 31"/>
                <a:gd name="T4" fmla="*/ 189 w 81"/>
                <a:gd name="T5" fmla="*/ 1844 h 31"/>
                <a:gd name="T6" fmla="*/ 112 w 81"/>
                <a:gd name="T7" fmla="*/ 2429 h 31"/>
                <a:gd name="T8" fmla="*/ 0 w 81"/>
                <a:gd name="T9" fmla="*/ 2429 h 31"/>
                <a:gd name="T10" fmla="*/ 3 w 81"/>
                <a:gd name="T11" fmla="*/ 2146 h 31"/>
                <a:gd name="T12" fmla="*/ 138 w 81"/>
                <a:gd name="T13" fmla="*/ 711 h 31"/>
                <a:gd name="T14" fmla="*/ 189 w 81"/>
                <a:gd name="T15" fmla="*/ 565 h 31"/>
                <a:gd name="T16" fmla="*/ 189 w 81"/>
                <a:gd name="T17" fmla="*/ 387 h 31"/>
                <a:gd name="T18" fmla="*/ 252 w 81"/>
                <a:gd name="T19" fmla="*/ 0 h 31"/>
                <a:gd name="T20" fmla="*/ 600 w 81"/>
                <a:gd name="T21" fmla="*/ 387 h 31"/>
                <a:gd name="T22" fmla="*/ 520 w 81"/>
                <a:gd name="T23" fmla="*/ 711 h 31"/>
                <a:gd name="T24" fmla="*/ 379 w 81"/>
                <a:gd name="T25" fmla="*/ 1466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31"/>
                <a:gd name="T41" fmla="*/ 81 w 81"/>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31">
                  <a:moveTo>
                    <a:pt x="50" y="19"/>
                  </a:moveTo>
                  <a:lnTo>
                    <a:pt x="24" y="19"/>
                  </a:lnTo>
                  <a:lnTo>
                    <a:pt x="26" y="24"/>
                  </a:lnTo>
                  <a:lnTo>
                    <a:pt x="15" y="31"/>
                  </a:lnTo>
                  <a:lnTo>
                    <a:pt x="0" y="31"/>
                  </a:lnTo>
                  <a:lnTo>
                    <a:pt x="3" y="28"/>
                  </a:lnTo>
                  <a:lnTo>
                    <a:pt x="19" y="9"/>
                  </a:lnTo>
                  <a:lnTo>
                    <a:pt x="26" y="7"/>
                  </a:lnTo>
                  <a:lnTo>
                    <a:pt x="26" y="5"/>
                  </a:lnTo>
                  <a:lnTo>
                    <a:pt x="34" y="0"/>
                  </a:lnTo>
                  <a:lnTo>
                    <a:pt x="81" y="5"/>
                  </a:lnTo>
                  <a:lnTo>
                    <a:pt x="69" y="9"/>
                  </a:lnTo>
                  <a:lnTo>
                    <a:pt x="50" y="19"/>
                  </a:lnTo>
                  <a:close/>
                </a:path>
              </a:pathLst>
            </a:custGeom>
            <a:solidFill>
              <a:srgbClr val="E1E1E1"/>
            </a:solidFill>
            <a:ln w="3175">
              <a:solidFill>
                <a:srgbClr val="000000"/>
              </a:solidFill>
              <a:round/>
              <a:headEnd/>
              <a:tailEnd/>
            </a:ln>
          </p:spPr>
          <p:txBody>
            <a:bodyPr/>
            <a:lstStyle/>
            <a:p>
              <a:endParaRPr lang="en-US"/>
            </a:p>
          </p:txBody>
        </p:sp>
        <p:sp>
          <p:nvSpPr>
            <p:cNvPr id="42403" name="Freeform 5633"/>
            <p:cNvSpPr>
              <a:spLocks/>
            </p:cNvSpPr>
            <p:nvPr/>
          </p:nvSpPr>
          <p:spPr bwMode="auto">
            <a:xfrm>
              <a:off x="563" y="1532"/>
              <a:ext cx="47" cy="51"/>
            </a:xfrm>
            <a:custGeom>
              <a:avLst/>
              <a:gdLst>
                <a:gd name="T0" fmla="*/ 166 w 43"/>
                <a:gd name="T1" fmla="*/ 1847 h 41"/>
                <a:gd name="T2" fmla="*/ 152 w 43"/>
                <a:gd name="T3" fmla="*/ 1847 h 41"/>
                <a:gd name="T4" fmla="*/ 95 w 43"/>
                <a:gd name="T5" fmla="*/ 1847 h 41"/>
                <a:gd name="T6" fmla="*/ 104 w 43"/>
                <a:gd name="T7" fmla="*/ 1638 h 41"/>
                <a:gd name="T8" fmla="*/ 95 w 43"/>
                <a:gd name="T9" fmla="*/ 1499 h 41"/>
                <a:gd name="T10" fmla="*/ 39 w 43"/>
                <a:gd name="T11" fmla="*/ 1499 h 41"/>
                <a:gd name="T12" fmla="*/ 104 w 43"/>
                <a:gd name="T13" fmla="*/ 1205 h 41"/>
                <a:gd name="T14" fmla="*/ 39 w 43"/>
                <a:gd name="T15" fmla="*/ 969 h 41"/>
                <a:gd name="T16" fmla="*/ 39 w 43"/>
                <a:gd name="T17" fmla="*/ 779 h 41"/>
                <a:gd name="T18" fmla="*/ 2 w 43"/>
                <a:gd name="T19" fmla="*/ 626 h 41"/>
                <a:gd name="T20" fmla="*/ 2 w 43"/>
                <a:gd name="T21" fmla="*/ 442 h 41"/>
                <a:gd name="T22" fmla="*/ 39 w 43"/>
                <a:gd name="T23" fmla="*/ 184 h 41"/>
                <a:gd name="T24" fmla="*/ 5 w 43"/>
                <a:gd name="T25" fmla="*/ 285 h 41"/>
                <a:gd name="T26" fmla="*/ 0 w 43"/>
                <a:gd name="T27" fmla="*/ 0 h 41"/>
                <a:gd name="T28" fmla="*/ 95 w 43"/>
                <a:gd name="T29" fmla="*/ 184 h 41"/>
                <a:gd name="T30" fmla="*/ 166 w 43"/>
                <a:gd name="T31" fmla="*/ 285 h 41"/>
                <a:gd name="T32" fmla="*/ 179 w 43"/>
                <a:gd name="T33" fmla="*/ 779 h 41"/>
                <a:gd name="T34" fmla="*/ 216 w 43"/>
                <a:gd name="T35" fmla="*/ 1499 h 41"/>
                <a:gd name="T36" fmla="*/ 234 w 43"/>
                <a:gd name="T37" fmla="*/ 2297 h 41"/>
                <a:gd name="T38" fmla="*/ 234 w 43"/>
                <a:gd name="T39" fmla="*/ 2581 h 41"/>
                <a:gd name="T40" fmla="*/ 114 w 43"/>
                <a:gd name="T41" fmla="*/ 2075 h 41"/>
                <a:gd name="T42" fmla="*/ 166 w 43"/>
                <a:gd name="T43" fmla="*/ 1847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41"/>
                <a:gd name="T68" fmla="*/ 43 w 43"/>
                <a:gd name="T69" fmla="*/ 41 h 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41">
                  <a:moveTo>
                    <a:pt x="31" y="29"/>
                  </a:moveTo>
                  <a:lnTo>
                    <a:pt x="28" y="29"/>
                  </a:lnTo>
                  <a:lnTo>
                    <a:pt x="17" y="29"/>
                  </a:lnTo>
                  <a:lnTo>
                    <a:pt x="19" y="26"/>
                  </a:lnTo>
                  <a:lnTo>
                    <a:pt x="17" y="24"/>
                  </a:lnTo>
                  <a:lnTo>
                    <a:pt x="7" y="24"/>
                  </a:lnTo>
                  <a:lnTo>
                    <a:pt x="19" y="19"/>
                  </a:lnTo>
                  <a:lnTo>
                    <a:pt x="7" y="15"/>
                  </a:lnTo>
                  <a:lnTo>
                    <a:pt x="7" y="12"/>
                  </a:lnTo>
                  <a:lnTo>
                    <a:pt x="2" y="10"/>
                  </a:lnTo>
                  <a:lnTo>
                    <a:pt x="2" y="7"/>
                  </a:lnTo>
                  <a:lnTo>
                    <a:pt x="7" y="3"/>
                  </a:lnTo>
                  <a:lnTo>
                    <a:pt x="5" y="5"/>
                  </a:lnTo>
                  <a:lnTo>
                    <a:pt x="0" y="0"/>
                  </a:lnTo>
                  <a:lnTo>
                    <a:pt x="17" y="3"/>
                  </a:lnTo>
                  <a:lnTo>
                    <a:pt x="31" y="5"/>
                  </a:lnTo>
                  <a:lnTo>
                    <a:pt x="33" y="12"/>
                  </a:lnTo>
                  <a:lnTo>
                    <a:pt x="40" y="24"/>
                  </a:lnTo>
                  <a:lnTo>
                    <a:pt x="43" y="36"/>
                  </a:lnTo>
                  <a:lnTo>
                    <a:pt x="43" y="41"/>
                  </a:lnTo>
                  <a:lnTo>
                    <a:pt x="21" y="33"/>
                  </a:lnTo>
                  <a:lnTo>
                    <a:pt x="31" y="29"/>
                  </a:lnTo>
                  <a:close/>
                </a:path>
              </a:pathLst>
            </a:custGeom>
            <a:solidFill>
              <a:srgbClr val="E1E1E1"/>
            </a:solidFill>
            <a:ln w="3175">
              <a:solidFill>
                <a:srgbClr val="000000"/>
              </a:solidFill>
              <a:round/>
              <a:headEnd/>
              <a:tailEnd/>
            </a:ln>
          </p:spPr>
          <p:txBody>
            <a:bodyPr/>
            <a:lstStyle/>
            <a:p>
              <a:endParaRPr lang="en-US"/>
            </a:p>
          </p:txBody>
        </p:sp>
        <p:sp>
          <p:nvSpPr>
            <p:cNvPr id="42404" name="Freeform 5634"/>
            <p:cNvSpPr>
              <a:spLocks/>
            </p:cNvSpPr>
            <p:nvPr/>
          </p:nvSpPr>
          <p:spPr bwMode="auto">
            <a:xfrm>
              <a:off x="1083" y="1017"/>
              <a:ext cx="113" cy="23"/>
            </a:xfrm>
            <a:custGeom>
              <a:avLst/>
              <a:gdLst>
                <a:gd name="T0" fmla="*/ 428 w 102"/>
                <a:gd name="T1" fmla="*/ 478 h 19"/>
                <a:gd name="T2" fmla="*/ 428 w 102"/>
                <a:gd name="T3" fmla="*/ 269 h 19"/>
                <a:gd name="T4" fmla="*/ 348 w 102"/>
                <a:gd name="T5" fmla="*/ 478 h 19"/>
                <a:gd name="T6" fmla="*/ 269 w 102"/>
                <a:gd name="T7" fmla="*/ 579 h 19"/>
                <a:gd name="T8" fmla="*/ 269 w 102"/>
                <a:gd name="T9" fmla="*/ 579 h 19"/>
                <a:gd name="T10" fmla="*/ 198 w 102"/>
                <a:gd name="T11" fmla="*/ 738 h 19"/>
                <a:gd name="T12" fmla="*/ 132 w 102"/>
                <a:gd name="T13" fmla="*/ 738 h 19"/>
                <a:gd name="T14" fmla="*/ 132 w 102"/>
                <a:gd name="T15" fmla="*/ 632 h 19"/>
                <a:gd name="T16" fmla="*/ 83 w 102"/>
                <a:gd name="T17" fmla="*/ 738 h 19"/>
                <a:gd name="T18" fmla="*/ 0 w 102"/>
                <a:gd name="T19" fmla="*/ 738 h 19"/>
                <a:gd name="T20" fmla="*/ 50 w 102"/>
                <a:gd name="T21" fmla="*/ 579 h 19"/>
                <a:gd name="T22" fmla="*/ 307 w 102"/>
                <a:gd name="T23" fmla="*/ 269 h 19"/>
                <a:gd name="T24" fmla="*/ 480 w 102"/>
                <a:gd name="T25" fmla="*/ 0 h 19"/>
                <a:gd name="T26" fmla="*/ 592 w 102"/>
                <a:gd name="T27" fmla="*/ 0 h 19"/>
                <a:gd name="T28" fmla="*/ 715 w 102"/>
                <a:gd name="T29" fmla="*/ 0 h 19"/>
                <a:gd name="T30" fmla="*/ 592 w 102"/>
                <a:gd name="T31" fmla="*/ 125 h 19"/>
                <a:gd name="T32" fmla="*/ 630 w 102"/>
                <a:gd name="T33" fmla="*/ 269 h 19"/>
                <a:gd name="T34" fmla="*/ 592 w 102"/>
                <a:gd name="T35" fmla="*/ 269 h 19"/>
                <a:gd name="T36" fmla="*/ 480 w 102"/>
                <a:gd name="T37" fmla="*/ 478 h 19"/>
                <a:gd name="T38" fmla="*/ 418 w 102"/>
                <a:gd name="T39" fmla="*/ 579 h 19"/>
                <a:gd name="T40" fmla="*/ 428 w 102"/>
                <a:gd name="T41" fmla="*/ 478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9"/>
                <a:gd name="T65" fmla="*/ 102 w 102"/>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9">
                  <a:moveTo>
                    <a:pt x="61" y="12"/>
                  </a:moveTo>
                  <a:lnTo>
                    <a:pt x="61" y="7"/>
                  </a:lnTo>
                  <a:lnTo>
                    <a:pt x="50" y="12"/>
                  </a:lnTo>
                  <a:lnTo>
                    <a:pt x="38" y="15"/>
                  </a:lnTo>
                  <a:lnTo>
                    <a:pt x="28" y="19"/>
                  </a:lnTo>
                  <a:lnTo>
                    <a:pt x="19" y="19"/>
                  </a:lnTo>
                  <a:lnTo>
                    <a:pt x="19" y="17"/>
                  </a:lnTo>
                  <a:lnTo>
                    <a:pt x="12" y="19"/>
                  </a:lnTo>
                  <a:lnTo>
                    <a:pt x="0" y="19"/>
                  </a:lnTo>
                  <a:lnTo>
                    <a:pt x="7" y="15"/>
                  </a:lnTo>
                  <a:lnTo>
                    <a:pt x="43" y="7"/>
                  </a:lnTo>
                  <a:lnTo>
                    <a:pt x="69" y="0"/>
                  </a:lnTo>
                  <a:lnTo>
                    <a:pt x="85" y="0"/>
                  </a:lnTo>
                  <a:lnTo>
                    <a:pt x="102" y="0"/>
                  </a:lnTo>
                  <a:lnTo>
                    <a:pt x="85" y="3"/>
                  </a:lnTo>
                  <a:lnTo>
                    <a:pt x="90" y="7"/>
                  </a:lnTo>
                  <a:lnTo>
                    <a:pt x="85" y="7"/>
                  </a:lnTo>
                  <a:lnTo>
                    <a:pt x="69" y="12"/>
                  </a:lnTo>
                  <a:lnTo>
                    <a:pt x="59" y="15"/>
                  </a:lnTo>
                  <a:lnTo>
                    <a:pt x="61" y="12"/>
                  </a:lnTo>
                  <a:close/>
                </a:path>
              </a:pathLst>
            </a:custGeom>
            <a:solidFill>
              <a:srgbClr val="E1E1E1"/>
            </a:solidFill>
            <a:ln w="3175">
              <a:solidFill>
                <a:srgbClr val="000000"/>
              </a:solidFill>
              <a:round/>
              <a:headEnd/>
              <a:tailEnd/>
            </a:ln>
          </p:spPr>
          <p:txBody>
            <a:bodyPr/>
            <a:lstStyle/>
            <a:p>
              <a:endParaRPr lang="en-US"/>
            </a:p>
          </p:txBody>
        </p:sp>
        <p:sp>
          <p:nvSpPr>
            <p:cNvPr id="42405" name="Freeform 5635"/>
            <p:cNvSpPr>
              <a:spLocks/>
            </p:cNvSpPr>
            <p:nvPr/>
          </p:nvSpPr>
          <p:spPr bwMode="auto">
            <a:xfrm>
              <a:off x="1310" y="1029"/>
              <a:ext cx="68" cy="27"/>
            </a:xfrm>
            <a:custGeom>
              <a:avLst/>
              <a:gdLst>
                <a:gd name="T0" fmla="*/ 165 w 62"/>
                <a:gd name="T1" fmla="*/ 811 h 21"/>
                <a:gd name="T2" fmla="*/ 110 w 62"/>
                <a:gd name="T3" fmla="*/ 567 h 21"/>
                <a:gd name="T4" fmla="*/ 137 w 62"/>
                <a:gd name="T5" fmla="*/ 567 h 21"/>
                <a:gd name="T6" fmla="*/ 100 w 62"/>
                <a:gd name="T7" fmla="*/ 811 h 21"/>
                <a:gd name="T8" fmla="*/ 87 w 62"/>
                <a:gd name="T9" fmla="*/ 1043 h 21"/>
                <a:gd name="T10" fmla="*/ 87 w 62"/>
                <a:gd name="T11" fmla="*/ 1043 h 21"/>
                <a:gd name="T12" fmla="*/ 0 w 62"/>
                <a:gd name="T13" fmla="*/ 1673 h 21"/>
                <a:gd name="T14" fmla="*/ 236 w 62"/>
                <a:gd name="T15" fmla="*/ 1341 h 21"/>
                <a:gd name="T16" fmla="*/ 100 w 62"/>
                <a:gd name="T17" fmla="*/ 1950 h 21"/>
                <a:gd name="T18" fmla="*/ 87 w 62"/>
                <a:gd name="T19" fmla="*/ 2217 h 21"/>
                <a:gd name="T20" fmla="*/ 218 w 62"/>
                <a:gd name="T21" fmla="*/ 2507 h 21"/>
                <a:gd name="T22" fmla="*/ 236 w 62"/>
                <a:gd name="T23" fmla="*/ 2217 h 21"/>
                <a:gd name="T24" fmla="*/ 259 w 62"/>
                <a:gd name="T25" fmla="*/ 1950 h 21"/>
                <a:gd name="T26" fmla="*/ 304 w 62"/>
                <a:gd name="T27" fmla="*/ 1950 h 21"/>
                <a:gd name="T28" fmla="*/ 333 w 62"/>
                <a:gd name="T29" fmla="*/ 1673 h 21"/>
                <a:gd name="T30" fmla="*/ 287 w 62"/>
                <a:gd name="T31" fmla="*/ 1341 h 21"/>
                <a:gd name="T32" fmla="*/ 363 w 62"/>
                <a:gd name="T33" fmla="*/ 567 h 21"/>
                <a:gd name="T34" fmla="*/ 345 w 62"/>
                <a:gd name="T35" fmla="*/ 0 h 21"/>
                <a:gd name="T36" fmla="*/ 282 w 62"/>
                <a:gd name="T37" fmla="*/ 267 h 21"/>
                <a:gd name="T38" fmla="*/ 196 w 62"/>
                <a:gd name="T39" fmla="*/ 267 h 21"/>
                <a:gd name="T40" fmla="*/ 218 w 62"/>
                <a:gd name="T41" fmla="*/ 811 h 21"/>
                <a:gd name="T42" fmla="*/ 196 w 62"/>
                <a:gd name="T43" fmla="*/ 811 h 21"/>
                <a:gd name="T44" fmla="*/ 165 w 62"/>
                <a:gd name="T45" fmla="*/ 811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2"/>
                <a:gd name="T70" fmla="*/ 0 h 21"/>
                <a:gd name="T71" fmla="*/ 62 w 62"/>
                <a:gd name="T72" fmla="*/ 21 h 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2" h="21">
                  <a:moveTo>
                    <a:pt x="29" y="7"/>
                  </a:moveTo>
                  <a:lnTo>
                    <a:pt x="19" y="5"/>
                  </a:lnTo>
                  <a:lnTo>
                    <a:pt x="24" y="5"/>
                  </a:lnTo>
                  <a:lnTo>
                    <a:pt x="17" y="7"/>
                  </a:lnTo>
                  <a:lnTo>
                    <a:pt x="15" y="9"/>
                  </a:lnTo>
                  <a:lnTo>
                    <a:pt x="0" y="14"/>
                  </a:lnTo>
                  <a:lnTo>
                    <a:pt x="41" y="12"/>
                  </a:lnTo>
                  <a:lnTo>
                    <a:pt x="17" y="16"/>
                  </a:lnTo>
                  <a:lnTo>
                    <a:pt x="15" y="19"/>
                  </a:lnTo>
                  <a:lnTo>
                    <a:pt x="38" y="21"/>
                  </a:lnTo>
                  <a:lnTo>
                    <a:pt x="41" y="19"/>
                  </a:lnTo>
                  <a:lnTo>
                    <a:pt x="45" y="16"/>
                  </a:lnTo>
                  <a:lnTo>
                    <a:pt x="52" y="16"/>
                  </a:lnTo>
                  <a:lnTo>
                    <a:pt x="57" y="14"/>
                  </a:lnTo>
                  <a:lnTo>
                    <a:pt x="50" y="12"/>
                  </a:lnTo>
                  <a:lnTo>
                    <a:pt x="62" y="5"/>
                  </a:lnTo>
                  <a:lnTo>
                    <a:pt x="60" y="0"/>
                  </a:lnTo>
                  <a:lnTo>
                    <a:pt x="48" y="2"/>
                  </a:lnTo>
                  <a:lnTo>
                    <a:pt x="34" y="2"/>
                  </a:lnTo>
                  <a:lnTo>
                    <a:pt x="38" y="7"/>
                  </a:lnTo>
                  <a:lnTo>
                    <a:pt x="34" y="7"/>
                  </a:lnTo>
                  <a:lnTo>
                    <a:pt x="29" y="7"/>
                  </a:lnTo>
                  <a:close/>
                </a:path>
              </a:pathLst>
            </a:custGeom>
            <a:solidFill>
              <a:srgbClr val="E1E1E1"/>
            </a:solidFill>
            <a:ln w="3175">
              <a:solidFill>
                <a:srgbClr val="000000"/>
              </a:solidFill>
              <a:round/>
              <a:headEnd/>
              <a:tailEnd/>
            </a:ln>
          </p:spPr>
          <p:txBody>
            <a:bodyPr/>
            <a:lstStyle/>
            <a:p>
              <a:endParaRPr lang="en-US"/>
            </a:p>
          </p:txBody>
        </p:sp>
        <p:sp>
          <p:nvSpPr>
            <p:cNvPr id="42406" name="Freeform 5636"/>
            <p:cNvSpPr>
              <a:spLocks/>
            </p:cNvSpPr>
            <p:nvPr/>
          </p:nvSpPr>
          <p:spPr bwMode="auto">
            <a:xfrm>
              <a:off x="1337" y="989"/>
              <a:ext cx="59" cy="22"/>
            </a:xfrm>
            <a:custGeom>
              <a:avLst/>
              <a:gdLst>
                <a:gd name="T0" fmla="*/ 179 w 54"/>
                <a:gd name="T1" fmla="*/ 2 h 19"/>
                <a:gd name="T2" fmla="*/ 196 w 54"/>
                <a:gd name="T3" fmla="*/ 2 h 19"/>
                <a:gd name="T4" fmla="*/ 256 w 54"/>
                <a:gd name="T5" fmla="*/ 2 h 19"/>
                <a:gd name="T6" fmla="*/ 282 w 54"/>
                <a:gd name="T7" fmla="*/ 2 h 19"/>
                <a:gd name="T8" fmla="*/ 282 w 54"/>
                <a:gd name="T9" fmla="*/ 145 h 19"/>
                <a:gd name="T10" fmla="*/ 286 w 54"/>
                <a:gd name="T11" fmla="*/ 226 h 19"/>
                <a:gd name="T12" fmla="*/ 216 w 54"/>
                <a:gd name="T13" fmla="*/ 303 h 19"/>
                <a:gd name="T14" fmla="*/ 127 w 54"/>
                <a:gd name="T15" fmla="*/ 195 h 19"/>
                <a:gd name="T16" fmla="*/ 0 w 54"/>
                <a:gd name="T17" fmla="*/ 195 h 19"/>
                <a:gd name="T18" fmla="*/ 5 w 54"/>
                <a:gd name="T19" fmla="*/ 108 h 19"/>
                <a:gd name="T20" fmla="*/ 104 w 54"/>
                <a:gd name="T21" fmla="*/ 108 h 19"/>
                <a:gd name="T22" fmla="*/ 95 w 54"/>
                <a:gd name="T23" fmla="*/ 2 h 19"/>
                <a:gd name="T24" fmla="*/ 51 w 54"/>
                <a:gd name="T25" fmla="*/ 2 h 19"/>
                <a:gd name="T26" fmla="*/ 5 w 54"/>
                <a:gd name="T27" fmla="*/ 0 h 19"/>
                <a:gd name="T28" fmla="*/ 179 w 54"/>
                <a:gd name="T29" fmla="*/ 0 h 19"/>
                <a:gd name="T30" fmla="*/ 179 w 54"/>
                <a:gd name="T31" fmla="*/ 2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19"/>
                <a:gd name="T50" fmla="*/ 54 w 54"/>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19">
                  <a:moveTo>
                    <a:pt x="33" y="2"/>
                  </a:moveTo>
                  <a:lnTo>
                    <a:pt x="36" y="2"/>
                  </a:lnTo>
                  <a:lnTo>
                    <a:pt x="47" y="2"/>
                  </a:lnTo>
                  <a:lnTo>
                    <a:pt x="52" y="2"/>
                  </a:lnTo>
                  <a:lnTo>
                    <a:pt x="52" y="9"/>
                  </a:lnTo>
                  <a:lnTo>
                    <a:pt x="54" y="14"/>
                  </a:lnTo>
                  <a:lnTo>
                    <a:pt x="40" y="19"/>
                  </a:lnTo>
                  <a:lnTo>
                    <a:pt x="24" y="12"/>
                  </a:lnTo>
                  <a:lnTo>
                    <a:pt x="0" y="12"/>
                  </a:lnTo>
                  <a:lnTo>
                    <a:pt x="5" y="7"/>
                  </a:lnTo>
                  <a:lnTo>
                    <a:pt x="19" y="7"/>
                  </a:lnTo>
                  <a:lnTo>
                    <a:pt x="17" y="2"/>
                  </a:lnTo>
                  <a:lnTo>
                    <a:pt x="10" y="2"/>
                  </a:lnTo>
                  <a:lnTo>
                    <a:pt x="5" y="0"/>
                  </a:lnTo>
                  <a:lnTo>
                    <a:pt x="33" y="0"/>
                  </a:lnTo>
                  <a:lnTo>
                    <a:pt x="33" y="2"/>
                  </a:lnTo>
                  <a:close/>
                </a:path>
              </a:pathLst>
            </a:custGeom>
            <a:solidFill>
              <a:srgbClr val="E1E1E1"/>
            </a:solidFill>
            <a:ln w="3175">
              <a:solidFill>
                <a:srgbClr val="000000"/>
              </a:solidFill>
              <a:round/>
              <a:headEnd/>
              <a:tailEnd/>
            </a:ln>
          </p:spPr>
          <p:txBody>
            <a:bodyPr/>
            <a:lstStyle/>
            <a:p>
              <a:endParaRPr lang="en-US"/>
            </a:p>
          </p:txBody>
        </p:sp>
        <p:sp>
          <p:nvSpPr>
            <p:cNvPr id="42407" name="Freeform 5637"/>
            <p:cNvSpPr>
              <a:spLocks/>
            </p:cNvSpPr>
            <p:nvPr/>
          </p:nvSpPr>
          <p:spPr bwMode="auto">
            <a:xfrm>
              <a:off x="1241" y="1149"/>
              <a:ext cx="53" cy="24"/>
            </a:xfrm>
            <a:custGeom>
              <a:avLst/>
              <a:gdLst>
                <a:gd name="T0" fmla="*/ 389 w 47"/>
                <a:gd name="T1" fmla="*/ 782 h 19"/>
                <a:gd name="T2" fmla="*/ 389 w 47"/>
                <a:gd name="T3" fmla="*/ 619 h 19"/>
                <a:gd name="T4" fmla="*/ 257 w 47"/>
                <a:gd name="T5" fmla="*/ 0 h 19"/>
                <a:gd name="T6" fmla="*/ 203 w 47"/>
                <a:gd name="T7" fmla="*/ 328 h 19"/>
                <a:gd name="T8" fmla="*/ 180 w 47"/>
                <a:gd name="T9" fmla="*/ 206 h 19"/>
                <a:gd name="T10" fmla="*/ 141 w 47"/>
                <a:gd name="T11" fmla="*/ 619 h 19"/>
                <a:gd name="T12" fmla="*/ 0 w 47"/>
                <a:gd name="T13" fmla="*/ 1005 h 19"/>
                <a:gd name="T14" fmla="*/ 257 w 47"/>
                <a:gd name="T15" fmla="*/ 1603 h 19"/>
                <a:gd name="T16" fmla="*/ 469 w 47"/>
                <a:gd name="T17" fmla="*/ 1248 h 19"/>
                <a:gd name="T18" fmla="*/ 416 w 47"/>
                <a:gd name="T19" fmla="*/ 1248 h 19"/>
                <a:gd name="T20" fmla="*/ 389 w 47"/>
                <a:gd name="T21" fmla="*/ 782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19"/>
                <a:gd name="T35" fmla="*/ 47 w 47"/>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19">
                  <a:moveTo>
                    <a:pt x="40" y="9"/>
                  </a:moveTo>
                  <a:lnTo>
                    <a:pt x="40" y="7"/>
                  </a:lnTo>
                  <a:lnTo>
                    <a:pt x="26" y="0"/>
                  </a:lnTo>
                  <a:lnTo>
                    <a:pt x="21" y="4"/>
                  </a:lnTo>
                  <a:lnTo>
                    <a:pt x="19" y="2"/>
                  </a:lnTo>
                  <a:lnTo>
                    <a:pt x="14" y="7"/>
                  </a:lnTo>
                  <a:lnTo>
                    <a:pt x="0" y="12"/>
                  </a:lnTo>
                  <a:lnTo>
                    <a:pt x="26" y="19"/>
                  </a:lnTo>
                  <a:lnTo>
                    <a:pt x="47" y="14"/>
                  </a:lnTo>
                  <a:lnTo>
                    <a:pt x="42" y="14"/>
                  </a:lnTo>
                  <a:lnTo>
                    <a:pt x="40" y="9"/>
                  </a:lnTo>
                  <a:close/>
                </a:path>
              </a:pathLst>
            </a:custGeom>
            <a:solidFill>
              <a:srgbClr val="E1E1E1"/>
            </a:solidFill>
            <a:ln w="3175">
              <a:solidFill>
                <a:srgbClr val="000000"/>
              </a:solidFill>
              <a:round/>
              <a:headEnd/>
              <a:tailEnd/>
            </a:ln>
          </p:spPr>
          <p:txBody>
            <a:bodyPr/>
            <a:lstStyle/>
            <a:p>
              <a:endParaRPr lang="en-US"/>
            </a:p>
          </p:txBody>
        </p:sp>
        <p:sp>
          <p:nvSpPr>
            <p:cNvPr id="42408" name="Freeform 5638"/>
            <p:cNvSpPr>
              <a:spLocks/>
            </p:cNvSpPr>
            <p:nvPr/>
          </p:nvSpPr>
          <p:spPr bwMode="auto">
            <a:xfrm>
              <a:off x="1533" y="1079"/>
              <a:ext cx="55" cy="17"/>
            </a:xfrm>
            <a:custGeom>
              <a:avLst/>
              <a:gdLst>
                <a:gd name="T0" fmla="*/ 463 w 48"/>
                <a:gd name="T1" fmla="*/ 0 h 14"/>
                <a:gd name="T2" fmla="*/ 3 w 48"/>
                <a:gd name="T3" fmla="*/ 0 h 14"/>
                <a:gd name="T4" fmla="*/ 0 w 48"/>
                <a:gd name="T5" fmla="*/ 194 h 14"/>
                <a:gd name="T6" fmla="*/ 65 w 48"/>
                <a:gd name="T7" fmla="*/ 349 h 14"/>
                <a:gd name="T8" fmla="*/ 127 w 48"/>
                <a:gd name="T9" fmla="*/ 544 h 14"/>
                <a:gd name="T10" fmla="*/ 638 w 48"/>
                <a:gd name="T11" fmla="*/ 509 h 14"/>
                <a:gd name="T12" fmla="*/ 463 w 48"/>
                <a:gd name="T13" fmla="*/ 0 h 14"/>
                <a:gd name="T14" fmla="*/ 0 60000 65536"/>
                <a:gd name="T15" fmla="*/ 0 60000 65536"/>
                <a:gd name="T16" fmla="*/ 0 60000 65536"/>
                <a:gd name="T17" fmla="*/ 0 60000 65536"/>
                <a:gd name="T18" fmla="*/ 0 60000 65536"/>
                <a:gd name="T19" fmla="*/ 0 60000 65536"/>
                <a:gd name="T20" fmla="*/ 0 60000 65536"/>
                <a:gd name="T21" fmla="*/ 0 w 48"/>
                <a:gd name="T22" fmla="*/ 0 h 14"/>
                <a:gd name="T23" fmla="*/ 48 w 48"/>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4">
                  <a:moveTo>
                    <a:pt x="34" y="0"/>
                  </a:moveTo>
                  <a:lnTo>
                    <a:pt x="3" y="0"/>
                  </a:lnTo>
                  <a:lnTo>
                    <a:pt x="0" y="5"/>
                  </a:lnTo>
                  <a:lnTo>
                    <a:pt x="5" y="9"/>
                  </a:lnTo>
                  <a:lnTo>
                    <a:pt x="10" y="14"/>
                  </a:lnTo>
                  <a:lnTo>
                    <a:pt x="48" y="12"/>
                  </a:lnTo>
                  <a:lnTo>
                    <a:pt x="34" y="0"/>
                  </a:lnTo>
                  <a:close/>
                </a:path>
              </a:pathLst>
            </a:custGeom>
            <a:solidFill>
              <a:srgbClr val="E1E1E1"/>
            </a:solidFill>
            <a:ln w="3175">
              <a:solidFill>
                <a:srgbClr val="000000"/>
              </a:solidFill>
              <a:round/>
              <a:headEnd/>
              <a:tailEnd/>
            </a:ln>
          </p:spPr>
          <p:txBody>
            <a:bodyPr/>
            <a:lstStyle/>
            <a:p>
              <a:endParaRPr lang="en-US"/>
            </a:p>
          </p:txBody>
        </p:sp>
        <p:sp>
          <p:nvSpPr>
            <p:cNvPr id="42409" name="Freeform 5639"/>
            <p:cNvSpPr>
              <a:spLocks/>
            </p:cNvSpPr>
            <p:nvPr/>
          </p:nvSpPr>
          <p:spPr bwMode="auto">
            <a:xfrm>
              <a:off x="1511" y="1177"/>
              <a:ext cx="34" cy="19"/>
            </a:xfrm>
            <a:custGeom>
              <a:avLst/>
              <a:gdLst>
                <a:gd name="T0" fmla="*/ 150 w 31"/>
                <a:gd name="T1" fmla="*/ 889 h 15"/>
                <a:gd name="T2" fmla="*/ 3 w 31"/>
                <a:gd name="T3" fmla="*/ 1319 h 15"/>
                <a:gd name="T4" fmla="*/ 0 w 31"/>
                <a:gd name="T5" fmla="*/ 638 h 15"/>
                <a:gd name="T6" fmla="*/ 110 w 31"/>
                <a:gd name="T7" fmla="*/ 0 h 15"/>
                <a:gd name="T8" fmla="*/ 179 w 31"/>
                <a:gd name="T9" fmla="*/ 272 h 15"/>
                <a:gd name="T10" fmla="*/ 150 w 31"/>
                <a:gd name="T11" fmla="*/ 889 h 15"/>
                <a:gd name="T12" fmla="*/ 0 60000 65536"/>
                <a:gd name="T13" fmla="*/ 0 60000 65536"/>
                <a:gd name="T14" fmla="*/ 0 60000 65536"/>
                <a:gd name="T15" fmla="*/ 0 60000 65536"/>
                <a:gd name="T16" fmla="*/ 0 60000 65536"/>
                <a:gd name="T17" fmla="*/ 0 60000 65536"/>
                <a:gd name="T18" fmla="*/ 0 w 31"/>
                <a:gd name="T19" fmla="*/ 0 h 15"/>
                <a:gd name="T20" fmla="*/ 31 w 31"/>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1" h="15">
                  <a:moveTo>
                    <a:pt x="26" y="10"/>
                  </a:moveTo>
                  <a:lnTo>
                    <a:pt x="3" y="15"/>
                  </a:lnTo>
                  <a:lnTo>
                    <a:pt x="0" y="7"/>
                  </a:lnTo>
                  <a:lnTo>
                    <a:pt x="19" y="0"/>
                  </a:lnTo>
                  <a:lnTo>
                    <a:pt x="31" y="3"/>
                  </a:lnTo>
                  <a:lnTo>
                    <a:pt x="26" y="10"/>
                  </a:lnTo>
                  <a:close/>
                </a:path>
              </a:pathLst>
            </a:custGeom>
            <a:solidFill>
              <a:srgbClr val="E1E1E1"/>
            </a:solidFill>
            <a:ln w="3175">
              <a:solidFill>
                <a:srgbClr val="000000"/>
              </a:solidFill>
              <a:round/>
              <a:headEnd/>
              <a:tailEnd/>
            </a:ln>
          </p:spPr>
          <p:txBody>
            <a:bodyPr/>
            <a:lstStyle/>
            <a:p>
              <a:endParaRPr lang="en-US"/>
            </a:p>
          </p:txBody>
        </p:sp>
        <p:sp>
          <p:nvSpPr>
            <p:cNvPr id="42410" name="Freeform 5640"/>
            <p:cNvSpPr>
              <a:spLocks/>
            </p:cNvSpPr>
            <p:nvPr/>
          </p:nvSpPr>
          <p:spPr bwMode="auto">
            <a:xfrm>
              <a:off x="1411" y="994"/>
              <a:ext cx="37" cy="17"/>
            </a:xfrm>
            <a:custGeom>
              <a:avLst/>
              <a:gdLst>
                <a:gd name="T0" fmla="*/ 0 w 33"/>
                <a:gd name="T1" fmla="*/ 78 h 15"/>
                <a:gd name="T2" fmla="*/ 48 w 33"/>
                <a:gd name="T3" fmla="*/ 0 h 15"/>
                <a:gd name="T4" fmla="*/ 289 w 33"/>
                <a:gd name="T5" fmla="*/ 78 h 15"/>
                <a:gd name="T6" fmla="*/ 258 w 33"/>
                <a:gd name="T7" fmla="*/ 100 h 15"/>
                <a:gd name="T8" fmla="*/ 48 w 33"/>
                <a:gd name="T9" fmla="*/ 161 h 15"/>
                <a:gd name="T10" fmla="*/ 3 w 33"/>
                <a:gd name="T11" fmla="*/ 100 h 15"/>
                <a:gd name="T12" fmla="*/ 0 w 33"/>
                <a:gd name="T13" fmla="*/ 78 h 15"/>
                <a:gd name="T14" fmla="*/ 0 60000 65536"/>
                <a:gd name="T15" fmla="*/ 0 60000 65536"/>
                <a:gd name="T16" fmla="*/ 0 60000 65536"/>
                <a:gd name="T17" fmla="*/ 0 60000 65536"/>
                <a:gd name="T18" fmla="*/ 0 60000 65536"/>
                <a:gd name="T19" fmla="*/ 0 60000 65536"/>
                <a:gd name="T20" fmla="*/ 0 60000 65536"/>
                <a:gd name="T21" fmla="*/ 0 w 33"/>
                <a:gd name="T22" fmla="*/ 0 h 15"/>
                <a:gd name="T23" fmla="*/ 33 w 3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5">
                  <a:moveTo>
                    <a:pt x="0" y="8"/>
                  </a:moveTo>
                  <a:lnTo>
                    <a:pt x="5" y="0"/>
                  </a:lnTo>
                  <a:lnTo>
                    <a:pt x="33" y="8"/>
                  </a:lnTo>
                  <a:lnTo>
                    <a:pt x="29" y="10"/>
                  </a:lnTo>
                  <a:lnTo>
                    <a:pt x="5" y="15"/>
                  </a:lnTo>
                  <a:lnTo>
                    <a:pt x="3" y="10"/>
                  </a:lnTo>
                  <a:lnTo>
                    <a:pt x="0" y="8"/>
                  </a:lnTo>
                  <a:close/>
                </a:path>
              </a:pathLst>
            </a:custGeom>
            <a:solidFill>
              <a:srgbClr val="E1E1E1"/>
            </a:solidFill>
            <a:ln w="3175">
              <a:solidFill>
                <a:srgbClr val="000000"/>
              </a:solidFill>
              <a:round/>
              <a:headEnd/>
              <a:tailEnd/>
            </a:ln>
          </p:spPr>
          <p:txBody>
            <a:bodyPr/>
            <a:lstStyle/>
            <a:p>
              <a:endParaRPr lang="en-US"/>
            </a:p>
          </p:txBody>
        </p:sp>
        <p:sp>
          <p:nvSpPr>
            <p:cNvPr id="42411" name="Freeform 5641"/>
            <p:cNvSpPr>
              <a:spLocks/>
            </p:cNvSpPr>
            <p:nvPr/>
          </p:nvSpPr>
          <p:spPr bwMode="auto">
            <a:xfrm>
              <a:off x="1368" y="1047"/>
              <a:ext cx="40" cy="15"/>
            </a:xfrm>
            <a:custGeom>
              <a:avLst/>
              <a:gdLst>
                <a:gd name="T0" fmla="*/ 70 w 36"/>
                <a:gd name="T1" fmla="*/ 661 h 12"/>
                <a:gd name="T2" fmla="*/ 0 w 36"/>
                <a:gd name="T3" fmla="*/ 529 h 12"/>
                <a:gd name="T4" fmla="*/ 210 w 36"/>
                <a:gd name="T5" fmla="*/ 0 h 12"/>
                <a:gd name="T6" fmla="*/ 259 w 36"/>
                <a:gd name="T7" fmla="*/ 529 h 12"/>
                <a:gd name="T8" fmla="*/ 227 w 36"/>
                <a:gd name="T9" fmla="*/ 881 h 12"/>
                <a:gd name="T10" fmla="*/ 70 w 36"/>
                <a:gd name="T11" fmla="*/ 661 h 12"/>
                <a:gd name="T12" fmla="*/ 0 60000 65536"/>
                <a:gd name="T13" fmla="*/ 0 60000 65536"/>
                <a:gd name="T14" fmla="*/ 0 60000 65536"/>
                <a:gd name="T15" fmla="*/ 0 60000 65536"/>
                <a:gd name="T16" fmla="*/ 0 60000 65536"/>
                <a:gd name="T17" fmla="*/ 0 60000 65536"/>
                <a:gd name="T18" fmla="*/ 0 w 36"/>
                <a:gd name="T19" fmla="*/ 0 h 12"/>
                <a:gd name="T20" fmla="*/ 36 w 3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6" h="12">
                  <a:moveTo>
                    <a:pt x="10" y="9"/>
                  </a:moveTo>
                  <a:lnTo>
                    <a:pt x="0" y="7"/>
                  </a:lnTo>
                  <a:lnTo>
                    <a:pt x="29" y="0"/>
                  </a:lnTo>
                  <a:lnTo>
                    <a:pt x="36" y="7"/>
                  </a:lnTo>
                  <a:lnTo>
                    <a:pt x="31" y="12"/>
                  </a:lnTo>
                  <a:lnTo>
                    <a:pt x="10" y="9"/>
                  </a:lnTo>
                  <a:close/>
                </a:path>
              </a:pathLst>
            </a:custGeom>
            <a:solidFill>
              <a:srgbClr val="E1E1E1"/>
            </a:solidFill>
            <a:ln w="3175">
              <a:solidFill>
                <a:srgbClr val="000000"/>
              </a:solidFill>
              <a:round/>
              <a:headEnd/>
              <a:tailEnd/>
            </a:ln>
          </p:spPr>
          <p:txBody>
            <a:bodyPr/>
            <a:lstStyle/>
            <a:p>
              <a:endParaRPr lang="en-US"/>
            </a:p>
          </p:txBody>
        </p:sp>
        <p:sp>
          <p:nvSpPr>
            <p:cNvPr id="42412" name="Freeform 5642"/>
            <p:cNvSpPr>
              <a:spLocks/>
            </p:cNvSpPr>
            <p:nvPr/>
          </p:nvSpPr>
          <p:spPr bwMode="auto">
            <a:xfrm>
              <a:off x="1219" y="1079"/>
              <a:ext cx="32" cy="15"/>
            </a:xfrm>
            <a:custGeom>
              <a:avLst/>
              <a:gdLst>
                <a:gd name="T0" fmla="*/ 33 w 30"/>
                <a:gd name="T1" fmla="*/ 881 h 12"/>
                <a:gd name="T2" fmla="*/ 0 w 30"/>
                <a:gd name="T3" fmla="*/ 186 h 12"/>
                <a:gd name="T4" fmla="*/ 90 w 30"/>
                <a:gd name="T5" fmla="*/ 0 h 12"/>
                <a:gd name="T6" fmla="*/ 102 w 30"/>
                <a:gd name="T7" fmla="*/ 186 h 12"/>
                <a:gd name="T8" fmla="*/ 33 w 30"/>
                <a:gd name="T9" fmla="*/ 881 h 12"/>
                <a:gd name="T10" fmla="*/ 0 60000 65536"/>
                <a:gd name="T11" fmla="*/ 0 60000 65536"/>
                <a:gd name="T12" fmla="*/ 0 60000 65536"/>
                <a:gd name="T13" fmla="*/ 0 60000 65536"/>
                <a:gd name="T14" fmla="*/ 0 60000 65536"/>
                <a:gd name="T15" fmla="*/ 0 w 30"/>
                <a:gd name="T16" fmla="*/ 0 h 12"/>
                <a:gd name="T17" fmla="*/ 30 w 30"/>
                <a:gd name="T18" fmla="*/ 12 h 12"/>
              </a:gdLst>
              <a:ahLst/>
              <a:cxnLst>
                <a:cxn ang="T10">
                  <a:pos x="T0" y="T1"/>
                </a:cxn>
                <a:cxn ang="T11">
                  <a:pos x="T2" y="T3"/>
                </a:cxn>
                <a:cxn ang="T12">
                  <a:pos x="T4" y="T5"/>
                </a:cxn>
                <a:cxn ang="T13">
                  <a:pos x="T6" y="T7"/>
                </a:cxn>
                <a:cxn ang="T14">
                  <a:pos x="T8" y="T9"/>
                </a:cxn>
              </a:cxnLst>
              <a:rect l="T15" t="T16" r="T17" b="T18"/>
              <a:pathLst>
                <a:path w="30" h="12">
                  <a:moveTo>
                    <a:pt x="9" y="12"/>
                  </a:moveTo>
                  <a:lnTo>
                    <a:pt x="0" y="2"/>
                  </a:lnTo>
                  <a:lnTo>
                    <a:pt x="26" y="0"/>
                  </a:lnTo>
                  <a:lnTo>
                    <a:pt x="30" y="2"/>
                  </a:lnTo>
                  <a:lnTo>
                    <a:pt x="9" y="12"/>
                  </a:lnTo>
                  <a:close/>
                </a:path>
              </a:pathLst>
            </a:custGeom>
            <a:solidFill>
              <a:srgbClr val="E1E1E1"/>
            </a:solidFill>
            <a:ln w="3175">
              <a:solidFill>
                <a:srgbClr val="000000"/>
              </a:solidFill>
              <a:round/>
              <a:headEnd/>
              <a:tailEnd/>
            </a:ln>
          </p:spPr>
          <p:txBody>
            <a:bodyPr/>
            <a:lstStyle/>
            <a:p>
              <a:endParaRPr lang="en-US"/>
            </a:p>
          </p:txBody>
        </p:sp>
        <p:sp>
          <p:nvSpPr>
            <p:cNvPr id="42413" name="Freeform 5643"/>
            <p:cNvSpPr>
              <a:spLocks/>
            </p:cNvSpPr>
            <p:nvPr/>
          </p:nvSpPr>
          <p:spPr bwMode="auto">
            <a:xfrm>
              <a:off x="1822" y="1137"/>
              <a:ext cx="35" cy="21"/>
            </a:xfrm>
            <a:custGeom>
              <a:avLst/>
              <a:gdLst>
                <a:gd name="T0" fmla="*/ 313 w 31"/>
                <a:gd name="T1" fmla="*/ 663 h 17"/>
                <a:gd name="T2" fmla="*/ 68 w 31"/>
                <a:gd name="T3" fmla="*/ 0 h 17"/>
                <a:gd name="T4" fmla="*/ 0 w 31"/>
                <a:gd name="T5" fmla="*/ 267 h 17"/>
                <a:gd name="T6" fmla="*/ 0 w 31"/>
                <a:gd name="T7" fmla="*/ 408 h 17"/>
                <a:gd name="T8" fmla="*/ 0 w 31"/>
                <a:gd name="T9" fmla="*/ 537 h 17"/>
                <a:gd name="T10" fmla="*/ 3 w 31"/>
                <a:gd name="T11" fmla="*/ 663 h 17"/>
                <a:gd name="T12" fmla="*/ 68 w 31"/>
                <a:gd name="T13" fmla="*/ 770 h 17"/>
                <a:gd name="T14" fmla="*/ 3 w 31"/>
                <a:gd name="T15" fmla="*/ 951 h 17"/>
                <a:gd name="T16" fmla="*/ 313 w 31"/>
                <a:gd name="T17" fmla="*/ 663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7"/>
                <a:gd name="T29" fmla="*/ 31 w 31"/>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7">
                  <a:moveTo>
                    <a:pt x="31" y="12"/>
                  </a:moveTo>
                  <a:lnTo>
                    <a:pt x="7" y="0"/>
                  </a:lnTo>
                  <a:lnTo>
                    <a:pt x="0" y="5"/>
                  </a:lnTo>
                  <a:lnTo>
                    <a:pt x="0" y="7"/>
                  </a:lnTo>
                  <a:lnTo>
                    <a:pt x="0" y="10"/>
                  </a:lnTo>
                  <a:lnTo>
                    <a:pt x="3" y="12"/>
                  </a:lnTo>
                  <a:lnTo>
                    <a:pt x="7" y="14"/>
                  </a:lnTo>
                  <a:lnTo>
                    <a:pt x="3" y="17"/>
                  </a:lnTo>
                  <a:lnTo>
                    <a:pt x="31" y="12"/>
                  </a:lnTo>
                  <a:close/>
                </a:path>
              </a:pathLst>
            </a:custGeom>
            <a:solidFill>
              <a:srgbClr val="0033CC"/>
            </a:solidFill>
            <a:ln w="3175">
              <a:solidFill>
                <a:srgbClr val="000000"/>
              </a:solidFill>
              <a:round/>
              <a:headEnd/>
              <a:tailEnd/>
            </a:ln>
          </p:spPr>
          <p:txBody>
            <a:bodyPr/>
            <a:lstStyle/>
            <a:p>
              <a:endParaRPr lang="en-US"/>
            </a:p>
          </p:txBody>
        </p:sp>
        <p:sp>
          <p:nvSpPr>
            <p:cNvPr id="42414" name="Freeform 5644"/>
            <p:cNvSpPr>
              <a:spLocks/>
            </p:cNvSpPr>
            <p:nvPr/>
          </p:nvSpPr>
          <p:spPr bwMode="auto">
            <a:xfrm>
              <a:off x="2191" y="1210"/>
              <a:ext cx="143" cy="60"/>
            </a:xfrm>
            <a:custGeom>
              <a:avLst/>
              <a:gdLst>
                <a:gd name="T0" fmla="*/ 1079 w 126"/>
                <a:gd name="T1" fmla="*/ 0 h 48"/>
                <a:gd name="T2" fmla="*/ 1059 w 126"/>
                <a:gd name="T3" fmla="*/ 364 h 48"/>
                <a:gd name="T4" fmla="*/ 918 w 126"/>
                <a:gd name="T5" fmla="*/ 529 h 48"/>
                <a:gd name="T6" fmla="*/ 822 w 126"/>
                <a:gd name="T7" fmla="*/ 364 h 48"/>
                <a:gd name="T8" fmla="*/ 822 w 126"/>
                <a:gd name="T9" fmla="*/ 881 h 48"/>
                <a:gd name="T10" fmla="*/ 822 w 126"/>
                <a:gd name="T11" fmla="*/ 711 h 48"/>
                <a:gd name="T12" fmla="*/ 685 w 126"/>
                <a:gd name="T13" fmla="*/ 529 h 48"/>
                <a:gd name="T14" fmla="*/ 653 w 126"/>
                <a:gd name="T15" fmla="*/ 881 h 48"/>
                <a:gd name="T16" fmla="*/ 562 w 126"/>
                <a:gd name="T17" fmla="*/ 529 h 48"/>
                <a:gd name="T18" fmla="*/ 487 w 126"/>
                <a:gd name="T19" fmla="*/ 1163 h 48"/>
                <a:gd name="T20" fmla="*/ 429 w 126"/>
                <a:gd name="T21" fmla="*/ 1376 h 48"/>
                <a:gd name="T22" fmla="*/ 344 w 126"/>
                <a:gd name="T23" fmla="*/ 1101 h 48"/>
                <a:gd name="T24" fmla="*/ 394 w 126"/>
                <a:gd name="T25" fmla="*/ 881 h 48"/>
                <a:gd name="T26" fmla="*/ 210 w 126"/>
                <a:gd name="T27" fmla="*/ 0 h 48"/>
                <a:gd name="T28" fmla="*/ 238 w 126"/>
                <a:gd name="T29" fmla="*/ 364 h 48"/>
                <a:gd name="T30" fmla="*/ 267 w 126"/>
                <a:gd name="T31" fmla="*/ 711 h 48"/>
                <a:gd name="T32" fmla="*/ 163 w 126"/>
                <a:gd name="T33" fmla="*/ 364 h 48"/>
                <a:gd name="T34" fmla="*/ 140 w 126"/>
                <a:gd name="T35" fmla="*/ 711 h 48"/>
                <a:gd name="T36" fmla="*/ 140 w 126"/>
                <a:gd name="T37" fmla="*/ 711 h 48"/>
                <a:gd name="T38" fmla="*/ 163 w 126"/>
                <a:gd name="T39" fmla="*/ 881 h 48"/>
                <a:gd name="T40" fmla="*/ 140 w 126"/>
                <a:gd name="T41" fmla="*/ 881 h 48"/>
                <a:gd name="T42" fmla="*/ 3 w 126"/>
                <a:gd name="T43" fmla="*/ 881 h 48"/>
                <a:gd name="T44" fmla="*/ 57 w 126"/>
                <a:gd name="T45" fmla="*/ 1101 h 48"/>
                <a:gd name="T46" fmla="*/ 0 w 126"/>
                <a:gd name="T47" fmla="*/ 1101 h 48"/>
                <a:gd name="T48" fmla="*/ 303 w 126"/>
                <a:gd name="T49" fmla="*/ 1163 h 48"/>
                <a:gd name="T50" fmla="*/ 238 w 126"/>
                <a:gd name="T51" fmla="*/ 1376 h 48"/>
                <a:gd name="T52" fmla="*/ 267 w 126"/>
                <a:gd name="T53" fmla="*/ 1575 h 48"/>
                <a:gd name="T54" fmla="*/ 3 w 126"/>
                <a:gd name="T55" fmla="*/ 1720 h 48"/>
                <a:gd name="T56" fmla="*/ 210 w 126"/>
                <a:gd name="T57" fmla="*/ 2018 h 48"/>
                <a:gd name="T58" fmla="*/ 303 w 126"/>
                <a:gd name="T59" fmla="*/ 2170 h 48"/>
                <a:gd name="T60" fmla="*/ 267 w 126"/>
                <a:gd name="T61" fmla="*/ 2273 h 48"/>
                <a:gd name="T62" fmla="*/ 303 w 126"/>
                <a:gd name="T63" fmla="*/ 2273 h 48"/>
                <a:gd name="T64" fmla="*/ 267 w 126"/>
                <a:gd name="T65" fmla="*/ 2523 h 48"/>
                <a:gd name="T66" fmla="*/ 163 w 126"/>
                <a:gd name="T67" fmla="*/ 2841 h 48"/>
                <a:gd name="T68" fmla="*/ 267 w 126"/>
                <a:gd name="T69" fmla="*/ 3030 h 48"/>
                <a:gd name="T70" fmla="*/ 429 w 126"/>
                <a:gd name="T71" fmla="*/ 3154 h 48"/>
                <a:gd name="T72" fmla="*/ 739 w 126"/>
                <a:gd name="T73" fmla="*/ 3360 h 48"/>
                <a:gd name="T74" fmla="*/ 952 w 126"/>
                <a:gd name="T75" fmla="*/ 3030 h 48"/>
                <a:gd name="T76" fmla="*/ 1183 w 126"/>
                <a:gd name="T77" fmla="*/ 2523 h 48"/>
                <a:gd name="T78" fmla="*/ 1289 w 126"/>
                <a:gd name="T79" fmla="*/ 2018 h 48"/>
                <a:gd name="T80" fmla="*/ 1385 w 126"/>
                <a:gd name="T81" fmla="*/ 1720 h 48"/>
                <a:gd name="T82" fmla="*/ 1391 w 126"/>
                <a:gd name="T83" fmla="*/ 1720 h 48"/>
                <a:gd name="T84" fmla="*/ 1343 w 126"/>
                <a:gd name="T85" fmla="*/ 1575 h 48"/>
                <a:gd name="T86" fmla="*/ 1391 w 126"/>
                <a:gd name="T87" fmla="*/ 1376 h 48"/>
                <a:gd name="T88" fmla="*/ 1391 w 126"/>
                <a:gd name="T89" fmla="*/ 1163 h 48"/>
                <a:gd name="T90" fmla="*/ 1289 w 126"/>
                <a:gd name="T91" fmla="*/ 1163 h 48"/>
                <a:gd name="T92" fmla="*/ 1314 w 126"/>
                <a:gd name="T93" fmla="*/ 1101 h 48"/>
                <a:gd name="T94" fmla="*/ 1256 w 126"/>
                <a:gd name="T95" fmla="*/ 881 h 48"/>
                <a:gd name="T96" fmla="*/ 1229 w 126"/>
                <a:gd name="T97" fmla="*/ 529 h 48"/>
                <a:gd name="T98" fmla="*/ 1314 w 126"/>
                <a:gd name="T99" fmla="*/ 233 h 48"/>
                <a:gd name="T100" fmla="*/ 1183 w 126"/>
                <a:gd name="T101" fmla="*/ 364 h 48"/>
                <a:gd name="T102" fmla="*/ 1079 w 126"/>
                <a:gd name="T103" fmla="*/ 0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6"/>
                <a:gd name="T157" fmla="*/ 0 h 48"/>
                <a:gd name="T158" fmla="*/ 126 w 126"/>
                <a:gd name="T159" fmla="*/ 48 h 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6" h="48">
                  <a:moveTo>
                    <a:pt x="97" y="0"/>
                  </a:moveTo>
                  <a:lnTo>
                    <a:pt x="95" y="5"/>
                  </a:lnTo>
                  <a:lnTo>
                    <a:pt x="83" y="7"/>
                  </a:lnTo>
                  <a:lnTo>
                    <a:pt x="74" y="5"/>
                  </a:lnTo>
                  <a:lnTo>
                    <a:pt x="74" y="12"/>
                  </a:lnTo>
                  <a:lnTo>
                    <a:pt x="74" y="10"/>
                  </a:lnTo>
                  <a:lnTo>
                    <a:pt x="62" y="7"/>
                  </a:lnTo>
                  <a:lnTo>
                    <a:pt x="60" y="12"/>
                  </a:lnTo>
                  <a:lnTo>
                    <a:pt x="50" y="7"/>
                  </a:lnTo>
                  <a:lnTo>
                    <a:pt x="43" y="17"/>
                  </a:lnTo>
                  <a:lnTo>
                    <a:pt x="38" y="19"/>
                  </a:lnTo>
                  <a:lnTo>
                    <a:pt x="31" y="15"/>
                  </a:lnTo>
                  <a:lnTo>
                    <a:pt x="36" y="12"/>
                  </a:lnTo>
                  <a:lnTo>
                    <a:pt x="19" y="0"/>
                  </a:lnTo>
                  <a:lnTo>
                    <a:pt x="22" y="5"/>
                  </a:lnTo>
                  <a:lnTo>
                    <a:pt x="24" y="10"/>
                  </a:lnTo>
                  <a:lnTo>
                    <a:pt x="15" y="5"/>
                  </a:lnTo>
                  <a:lnTo>
                    <a:pt x="12" y="10"/>
                  </a:lnTo>
                  <a:lnTo>
                    <a:pt x="15" y="12"/>
                  </a:lnTo>
                  <a:lnTo>
                    <a:pt x="12" y="12"/>
                  </a:lnTo>
                  <a:lnTo>
                    <a:pt x="3" y="12"/>
                  </a:lnTo>
                  <a:lnTo>
                    <a:pt x="5" y="15"/>
                  </a:lnTo>
                  <a:lnTo>
                    <a:pt x="0" y="15"/>
                  </a:lnTo>
                  <a:lnTo>
                    <a:pt x="27" y="17"/>
                  </a:lnTo>
                  <a:lnTo>
                    <a:pt x="22" y="19"/>
                  </a:lnTo>
                  <a:lnTo>
                    <a:pt x="24" y="22"/>
                  </a:lnTo>
                  <a:lnTo>
                    <a:pt x="3" y="24"/>
                  </a:lnTo>
                  <a:lnTo>
                    <a:pt x="19" y="29"/>
                  </a:lnTo>
                  <a:lnTo>
                    <a:pt x="27" y="31"/>
                  </a:lnTo>
                  <a:lnTo>
                    <a:pt x="24" y="33"/>
                  </a:lnTo>
                  <a:lnTo>
                    <a:pt x="27" y="33"/>
                  </a:lnTo>
                  <a:lnTo>
                    <a:pt x="24" y="36"/>
                  </a:lnTo>
                  <a:lnTo>
                    <a:pt x="15" y="41"/>
                  </a:lnTo>
                  <a:lnTo>
                    <a:pt x="24" y="43"/>
                  </a:lnTo>
                  <a:lnTo>
                    <a:pt x="38" y="45"/>
                  </a:lnTo>
                  <a:lnTo>
                    <a:pt x="67" y="48"/>
                  </a:lnTo>
                  <a:lnTo>
                    <a:pt x="86" y="43"/>
                  </a:lnTo>
                  <a:lnTo>
                    <a:pt x="107" y="36"/>
                  </a:lnTo>
                  <a:lnTo>
                    <a:pt x="116" y="29"/>
                  </a:lnTo>
                  <a:lnTo>
                    <a:pt x="124" y="24"/>
                  </a:lnTo>
                  <a:lnTo>
                    <a:pt x="126" y="24"/>
                  </a:lnTo>
                  <a:lnTo>
                    <a:pt x="121" y="22"/>
                  </a:lnTo>
                  <a:lnTo>
                    <a:pt x="126" y="19"/>
                  </a:lnTo>
                  <a:lnTo>
                    <a:pt x="126" y="17"/>
                  </a:lnTo>
                  <a:lnTo>
                    <a:pt x="116" y="17"/>
                  </a:lnTo>
                  <a:lnTo>
                    <a:pt x="119" y="15"/>
                  </a:lnTo>
                  <a:lnTo>
                    <a:pt x="114" y="12"/>
                  </a:lnTo>
                  <a:lnTo>
                    <a:pt x="112" y="7"/>
                  </a:lnTo>
                  <a:lnTo>
                    <a:pt x="119" y="3"/>
                  </a:lnTo>
                  <a:lnTo>
                    <a:pt x="107" y="5"/>
                  </a:lnTo>
                  <a:lnTo>
                    <a:pt x="97" y="0"/>
                  </a:lnTo>
                  <a:close/>
                </a:path>
              </a:pathLst>
            </a:custGeom>
            <a:solidFill>
              <a:srgbClr val="0033CC"/>
            </a:solidFill>
            <a:ln w="3175">
              <a:solidFill>
                <a:srgbClr val="000000"/>
              </a:solidFill>
              <a:round/>
              <a:headEnd/>
              <a:tailEnd/>
            </a:ln>
          </p:spPr>
          <p:txBody>
            <a:bodyPr/>
            <a:lstStyle/>
            <a:p>
              <a:endParaRPr lang="en-US"/>
            </a:p>
          </p:txBody>
        </p:sp>
        <p:sp>
          <p:nvSpPr>
            <p:cNvPr id="42415" name="Freeform 5645"/>
            <p:cNvSpPr>
              <a:spLocks/>
            </p:cNvSpPr>
            <p:nvPr/>
          </p:nvSpPr>
          <p:spPr bwMode="auto">
            <a:xfrm>
              <a:off x="2360" y="1436"/>
              <a:ext cx="61" cy="78"/>
            </a:xfrm>
            <a:custGeom>
              <a:avLst/>
              <a:gdLst>
                <a:gd name="T0" fmla="*/ 284 w 56"/>
                <a:gd name="T1" fmla="*/ 2068 h 64"/>
                <a:gd name="T2" fmla="*/ 284 w 56"/>
                <a:gd name="T3" fmla="*/ 1421 h 64"/>
                <a:gd name="T4" fmla="*/ 284 w 56"/>
                <a:gd name="T5" fmla="*/ 796 h 64"/>
                <a:gd name="T6" fmla="*/ 240 w 56"/>
                <a:gd name="T7" fmla="*/ 769 h 64"/>
                <a:gd name="T8" fmla="*/ 225 w 56"/>
                <a:gd name="T9" fmla="*/ 769 h 64"/>
                <a:gd name="T10" fmla="*/ 175 w 56"/>
                <a:gd name="T11" fmla="*/ 769 h 64"/>
                <a:gd name="T12" fmla="*/ 211 w 56"/>
                <a:gd name="T13" fmla="*/ 208 h 64"/>
                <a:gd name="T14" fmla="*/ 240 w 56"/>
                <a:gd name="T15" fmla="*/ 0 h 64"/>
                <a:gd name="T16" fmla="*/ 207 w 56"/>
                <a:gd name="T17" fmla="*/ 140 h 64"/>
                <a:gd name="T18" fmla="*/ 175 w 56"/>
                <a:gd name="T19" fmla="*/ 140 h 64"/>
                <a:gd name="T20" fmla="*/ 127 w 56"/>
                <a:gd name="T21" fmla="*/ 310 h 64"/>
                <a:gd name="T22" fmla="*/ 138 w 56"/>
                <a:gd name="T23" fmla="*/ 528 h 64"/>
                <a:gd name="T24" fmla="*/ 127 w 56"/>
                <a:gd name="T25" fmla="*/ 769 h 64"/>
                <a:gd name="T26" fmla="*/ 38 w 56"/>
                <a:gd name="T27" fmla="*/ 796 h 64"/>
                <a:gd name="T28" fmla="*/ 45 w 56"/>
                <a:gd name="T29" fmla="*/ 1018 h 64"/>
                <a:gd name="T30" fmla="*/ 4 w 56"/>
                <a:gd name="T31" fmla="*/ 1241 h 64"/>
                <a:gd name="T32" fmla="*/ 96 w 56"/>
                <a:gd name="T33" fmla="*/ 1562 h 64"/>
                <a:gd name="T34" fmla="*/ 38 w 56"/>
                <a:gd name="T35" fmla="*/ 1956 h 64"/>
                <a:gd name="T36" fmla="*/ 96 w 56"/>
                <a:gd name="T37" fmla="*/ 1843 h 64"/>
                <a:gd name="T38" fmla="*/ 38 w 56"/>
                <a:gd name="T39" fmla="*/ 2140 h 64"/>
                <a:gd name="T40" fmla="*/ 0 w 56"/>
                <a:gd name="T41" fmla="*/ 2246 h 64"/>
                <a:gd name="T42" fmla="*/ 4 w 56"/>
                <a:gd name="T43" fmla="*/ 2384 h 64"/>
                <a:gd name="T44" fmla="*/ 0 w 56"/>
                <a:gd name="T45" fmla="*/ 2409 h 64"/>
                <a:gd name="T46" fmla="*/ 38 w 56"/>
                <a:gd name="T47" fmla="*/ 2520 h 64"/>
                <a:gd name="T48" fmla="*/ 4 w 56"/>
                <a:gd name="T49" fmla="*/ 2687 h 64"/>
                <a:gd name="T50" fmla="*/ 45 w 56"/>
                <a:gd name="T51" fmla="*/ 2687 h 64"/>
                <a:gd name="T52" fmla="*/ 45 w 56"/>
                <a:gd name="T53" fmla="*/ 2742 h 64"/>
                <a:gd name="T54" fmla="*/ 115 w 56"/>
                <a:gd name="T55" fmla="*/ 2687 h 64"/>
                <a:gd name="T56" fmla="*/ 190 w 56"/>
                <a:gd name="T57" fmla="*/ 2384 h 64"/>
                <a:gd name="T58" fmla="*/ 267 w 56"/>
                <a:gd name="T59" fmla="*/ 2246 h 64"/>
                <a:gd name="T60" fmla="*/ 284 w 56"/>
                <a:gd name="T61" fmla="*/ 2068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
                <a:gd name="T94" fmla="*/ 0 h 64"/>
                <a:gd name="T95" fmla="*/ 56 w 56"/>
                <a:gd name="T96" fmla="*/ 64 h 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 h="64">
                  <a:moveTo>
                    <a:pt x="56" y="48"/>
                  </a:moveTo>
                  <a:lnTo>
                    <a:pt x="56" y="33"/>
                  </a:lnTo>
                  <a:lnTo>
                    <a:pt x="56" y="19"/>
                  </a:lnTo>
                  <a:lnTo>
                    <a:pt x="47" y="17"/>
                  </a:lnTo>
                  <a:lnTo>
                    <a:pt x="44" y="17"/>
                  </a:lnTo>
                  <a:lnTo>
                    <a:pt x="35" y="17"/>
                  </a:lnTo>
                  <a:lnTo>
                    <a:pt x="42" y="5"/>
                  </a:lnTo>
                  <a:lnTo>
                    <a:pt x="47" y="0"/>
                  </a:lnTo>
                  <a:lnTo>
                    <a:pt x="40" y="3"/>
                  </a:lnTo>
                  <a:lnTo>
                    <a:pt x="35" y="3"/>
                  </a:lnTo>
                  <a:lnTo>
                    <a:pt x="26" y="7"/>
                  </a:lnTo>
                  <a:lnTo>
                    <a:pt x="28" y="12"/>
                  </a:lnTo>
                  <a:lnTo>
                    <a:pt x="26" y="17"/>
                  </a:lnTo>
                  <a:lnTo>
                    <a:pt x="7" y="19"/>
                  </a:lnTo>
                  <a:lnTo>
                    <a:pt x="9" y="24"/>
                  </a:lnTo>
                  <a:lnTo>
                    <a:pt x="4" y="29"/>
                  </a:lnTo>
                  <a:lnTo>
                    <a:pt x="18" y="36"/>
                  </a:lnTo>
                  <a:lnTo>
                    <a:pt x="7" y="45"/>
                  </a:lnTo>
                  <a:lnTo>
                    <a:pt x="18" y="43"/>
                  </a:lnTo>
                  <a:lnTo>
                    <a:pt x="7" y="50"/>
                  </a:lnTo>
                  <a:lnTo>
                    <a:pt x="0" y="52"/>
                  </a:lnTo>
                  <a:lnTo>
                    <a:pt x="4" y="55"/>
                  </a:lnTo>
                  <a:lnTo>
                    <a:pt x="0" y="57"/>
                  </a:lnTo>
                  <a:lnTo>
                    <a:pt x="7" y="59"/>
                  </a:lnTo>
                  <a:lnTo>
                    <a:pt x="4" y="62"/>
                  </a:lnTo>
                  <a:lnTo>
                    <a:pt x="9" y="62"/>
                  </a:lnTo>
                  <a:lnTo>
                    <a:pt x="9" y="64"/>
                  </a:lnTo>
                  <a:lnTo>
                    <a:pt x="23" y="62"/>
                  </a:lnTo>
                  <a:lnTo>
                    <a:pt x="37" y="55"/>
                  </a:lnTo>
                  <a:lnTo>
                    <a:pt x="52" y="52"/>
                  </a:lnTo>
                  <a:lnTo>
                    <a:pt x="56" y="48"/>
                  </a:lnTo>
                  <a:close/>
                </a:path>
              </a:pathLst>
            </a:custGeom>
            <a:solidFill>
              <a:srgbClr val="0033CC"/>
            </a:solidFill>
            <a:ln w="3175">
              <a:solidFill>
                <a:srgbClr val="000000"/>
              </a:solidFill>
              <a:round/>
              <a:headEnd/>
              <a:tailEnd/>
            </a:ln>
          </p:spPr>
          <p:txBody>
            <a:bodyPr/>
            <a:lstStyle/>
            <a:p>
              <a:endParaRPr lang="en-US"/>
            </a:p>
          </p:txBody>
        </p:sp>
        <p:sp>
          <p:nvSpPr>
            <p:cNvPr id="42416" name="Freeform 5646"/>
            <p:cNvSpPr>
              <a:spLocks/>
            </p:cNvSpPr>
            <p:nvPr/>
          </p:nvSpPr>
          <p:spPr bwMode="auto">
            <a:xfrm>
              <a:off x="2428" y="1369"/>
              <a:ext cx="113" cy="176"/>
            </a:xfrm>
            <a:custGeom>
              <a:avLst/>
              <a:gdLst>
                <a:gd name="T0" fmla="*/ 61 w 102"/>
                <a:gd name="T1" fmla="*/ 2532 h 142"/>
                <a:gd name="T2" fmla="*/ 119 w 102"/>
                <a:gd name="T3" fmla="*/ 2532 h 142"/>
                <a:gd name="T4" fmla="*/ 83 w 102"/>
                <a:gd name="T5" fmla="*/ 3380 h 142"/>
                <a:gd name="T6" fmla="*/ 146 w 102"/>
                <a:gd name="T7" fmla="*/ 3629 h 142"/>
                <a:gd name="T8" fmla="*/ 219 w 102"/>
                <a:gd name="T9" fmla="*/ 3889 h 142"/>
                <a:gd name="T10" fmla="*/ 269 w 102"/>
                <a:gd name="T11" fmla="*/ 5009 h 142"/>
                <a:gd name="T12" fmla="*/ 119 w 102"/>
                <a:gd name="T13" fmla="*/ 5621 h 142"/>
                <a:gd name="T14" fmla="*/ 170 w 102"/>
                <a:gd name="T15" fmla="*/ 5974 h 142"/>
                <a:gd name="T16" fmla="*/ 61 w 102"/>
                <a:gd name="T17" fmla="*/ 6693 h 142"/>
                <a:gd name="T18" fmla="*/ 198 w 102"/>
                <a:gd name="T19" fmla="*/ 7147 h 142"/>
                <a:gd name="T20" fmla="*/ 269 w 102"/>
                <a:gd name="T21" fmla="*/ 7147 h 142"/>
                <a:gd name="T22" fmla="*/ 102 w 102"/>
                <a:gd name="T23" fmla="*/ 7815 h 142"/>
                <a:gd name="T24" fmla="*/ 41 w 102"/>
                <a:gd name="T25" fmla="*/ 8371 h 142"/>
                <a:gd name="T26" fmla="*/ 184 w 102"/>
                <a:gd name="T27" fmla="*/ 8182 h 142"/>
                <a:gd name="T28" fmla="*/ 307 w 102"/>
                <a:gd name="T29" fmla="*/ 7815 h 142"/>
                <a:gd name="T30" fmla="*/ 568 w 102"/>
                <a:gd name="T31" fmla="*/ 7815 h 142"/>
                <a:gd name="T32" fmla="*/ 592 w 102"/>
                <a:gd name="T33" fmla="*/ 6967 h 142"/>
                <a:gd name="T34" fmla="*/ 715 w 102"/>
                <a:gd name="T35" fmla="*/ 5974 h 142"/>
                <a:gd name="T36" fmla="*/ 568 w 102"/>
                <a:gd name="T37" fmla="*/ 5719 h 142"/>
                <a:gd name="T38" fmla="*/ 514 w 102"/>
                <a:gd name="T39" fmla="*/ 4922 h 142"/>
                <a:gd name="T40" fmla="*/ 532 w 102"/>
                <a:gd name="T41" fmla="*/ 4498 h 142"/>
                <a:gd name="T42" fmla="*/ 366 w 102"/>
                <a:gd name="T43" fmla="*/ 2690 h 142"/>
                <a:gd name="T44" fmla="*/ 307 w 102"/>
                <a:gd name="T45" fmla="*/ 2214 h 142"/>
                <a:gd name="T46" fmla="*/ 278 w 102"/>
                <a:gd name="T47" fmla="*/ 2043 h 142"/>
                <a:gd name="T48" fmla="*/ 198 w 102"/>
                <a:gd name="T49" fmla="*/ 1009 h 142"/>
                <a:gd name="T50" fmla="*/ 198 w 102"/>
                <a:gd name="T51" fmla="*/ 752 h 142"/>
                <a:gd name="T52" fmla="*/ 119 w 102"/>
                <a:gd name="T53" fmla="*/ 0 h 142"/>
                <a:gd name="T54" fmla="*/ 83 w 102"/>
                <a:gd name="T55" fmla="*/ 752 h 142"/>
                <a:gd name="T56" fmla="*/ 41 w 102"/>
                <a:gd name="T57" fmla="*/ 1009 h 142"/>
                <a:gd name="T58" fmla="*/ 41 w 102"/>
                <a:gd name="T59" fmla="*/ 1432 h 142"/>
                <a:gd name="T60" fmla="*/ 2 w 102"/>
                <a:gd name="T61" fmla="*/ 1786 h 142"/>
                <a:gd name="T62" fmla="*/ 61 w 102"/>
                <a:gd name="T63" fmla="*/ 1786 h 142"/>
                <a:gd name="T64" fmla="*/ 2 w 102"/>
                <a:gd name="T65" fmla="*/ 3204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2"/>
                <a:gd name="T100" fmla="*/ 0 h 142"/>
                <a:gd name="T101" fmla="*/ 102 w 102"/>
                <a:gd name="T102" fmla="*/ 142 h 1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2" h="142">
                  <a:moveTo>
                    <a:pt x="2" y="54"/>
                  </a:moveTo>
                  <a:lnTo>
                    <a:pt x="9" y="43"/>
                  </a:lnTo>
                  <a:lnTo>
                    <a:pt x="14" y="43"/>
                  </a:lnTo>
                  <a:lnTo>
                    <a:pt x="17" y="43"/>
                  </a:lnTo>
                  <a:lnTo>
                    <a:pt x="14" y="47"/>
                  </a:lnTo>
                  <a:lnTo>
                    <a:pt x="12" y="57"/>
                  </a:lnTo>
                  <a:lnTo>
                    <a:pt x="14" y="64"/>
                  </a:lnTo>
                  <a:lnTo>
                    <a:pt x="21" y="61"/>
                  </a:lnTo>
                  <a:lnTo>
                    <a:pt x="36" y="59"/>
                  </a:lnTo>
                  <a:lnTo>
                    <a:pt x="31" y="66"/>
                  </a:lnTo>
                  <a:lnTo>
                    <a:pt x="38" y="73"/>
                  </a:lnTo>
                  <a:lnTo>
                    <a:pt x="38" y="85"/>
                  </a:lnTo>
                  <a:lnTo>
                    <a:pt x="33" y="87"/>
                  </a:lnTo>
                  <a:lnTo>
                    <a:pt x="17" y="95"/>
                  </a:lnTo>
                  <a:lnTo>
                    <a:pt x="19" y="95"/>
                  </a:lnTo>
                  <a:lnTo>
                    <a:pt x="24" y="102"/>
                  </a:lnTo>
                  <a:lnTo>
                    <a:pt x="12" y="109"/>
                  </a:lnTo>
                  <a:lnTo>
                    <a:pt x="9" y="113"/>
                  </a:lnTo>
                  <a:lnTo>
                    <a:pt x="24" y="116"/>
                  </a:lnTo>
                  <a:lnTo>
                    <a:pt x="28" y="121"/>
                  </a:lnTo>
                  <a:lnTo>
                    <a:pt x="45" y="113"/>
                  </a:lnTo>
                  <a:lnTo>
                    <a:pt x="38" y="121"/>
                  </a:lnTo>
                  <a:lnTo>
                    <a:pt x="26" y="123"/>
                  </a:lnTo>
                  <a:lnTo>
                    <a:pt x="14" y="132"/>
                  </a:lnTo>
                  <a:lnTo>
                    <a:pt x="0" y="142"/>
                  </a:lnTo>
                  <a:lnTo>
                    <a:pt x="5" y="142"/>
                  </a:lnTo>
                  <a:lnTo>
                    <a:pt x="9" y="142"/>
                  </a:lnTo>
                  <a:lnTo>
                    <a:pt x="26" y="139"/>
                  </a:lnTo>
                  <a:lnTo>
                    <a:pt x="31" y="135"/>
                  </a:lnTo>
                  <a:lnTo>
                    <a:pt x="43" y="132"/>
                  </a:lnTo>
                  <a:lnTo>
                    <a:pt x="57" y="132"/>
                  </a:lnTo>
                  <a:lnTo>
                    <a:pt x="80" y="132"/>
                  </a:lnTo>
                  <a:lnTo>
                    <a:pt x="97" y="121"/>
                  </a:lnTo>
                  <a:lnTo>
                    <a:pt x="85" y="118"/>
                  </a:lnTo>
                  <a:lnTo>
                    <a:pt x="90" y="113"/>
                  </a:lnTo>
                  <a:lnTo>
                    <a:pt x="102" y="102"/>
                  </a:lnTo>
                  <a:lnTo>
                    <a:pt x="97" y="95"/>
                  </a:lnTo>
                  <a:lnTo>
                    <a:pt x="80" y="97"/>
                  </a:lnTo>
                  <a:lnTo>
                    <a:pt x="83" y="92"/>
                  </a:lnTo>
                  <a:lnTo>
                    <a:pt x="73" y="83"/>
                  </a:lnTo>
                  <a:lnTo>
                    <a:pt x="76" y="83"/>
                  </a:lnTo>
                  <a:lnTo>
                    <a:pt x="76" y="76"/>
                  </a:lnTo>
                  <a:lnTo>
                    <a:pt x="64" y="66"/>
                  </a:lnTo>
                  <a:lnTo>
                    <a:pt x="52" y="45"/>
                  </a:lnTo>
                  <a:lnTo>
                    <a:pt x="33" y="43"/>
                  </a:lnTo>
                  <a:lnTo>
                    <a:pt x="43" y="38"/>
                  </a:lnTo>
                  <a:lnTo>
                    <a:pt x="38" y="35"/>
                  </a:lnTo>
                  <a:lnTo>
                    <a:pt x="40" y="35"/>
                  </a:lnTo>
                  <a:lnTo>
                    <a:pt x="54" y="17"/>
                  </a:lnTo>
                  <a:lnTo>
                    <a:pt x="28" y="17"/>
                  </a:lnTo>
                  <a:lnTo>
                    <a:pt x="24" y="14"/>
                  </a:lnTo>
                  <a:lnTo>
                    <a:pt x="28" y="12"/>
                  </a:lnTo>
                  <a:lnTo>
                    <a:pt x="38" y="0"/>
                  </a:lnTo>
                  <a:lnTo>
                    <a:pt x="17" y="0"/>
                  </a:lnTo>
                  <a:lnTo>
                    <a:pt x="14" y="5"/>
                  </a:lnTo>
                  <a:lnTo>
                    <a:pt x="12" y="12"/>
                  </a:lnTo>
                  <a:lnTo>
                    <a:pt x="7" y="12"/>
                  </a:lnTo>
                  <a:lnTo>
                    <a:pt x="5" y="17"/>
                  </a:lnTo>
                  <a:lnTo>
                    <a:pt x="5" y="19"/>
                  </a:lnTo>
                  <a:lnTo>
                    <a:pt x="5" y="24"/>
                  </a:lnTo>
                  <a:lnTo>
                    <a:pt x="2" y="31"/>
                  </a:lnTo>
                  <a:lnTo>
                    <a:pt x="2" y="33"/>
                  </a:lnTo>
                  <a:lnTo>
                    <a:pt x="9" y="31"/>
                  </a:lnTo>
                  <a:lnTo>
                    <a:pt x="2" y="54"/>
                  </a:lnTo>
                  <a:close/>
                </a:path>
              </a:pathLst>
            </a:custGeom>
            <a:solidFill>
              <a:srgbClr val="0033CC"/>
            </a:solidFill>
            <a:ln w="3175">
              <a:solidFill>
                <a:srgbClr val="000000"/>
              </a:solidFill>
              <a:round/>
              <a:headEnd/>
              <a:tailEnd/>
            </a:ln>
          </p:spPr>
          <p:txBody>
            <a:bodyPr/>
            <a:lstStyle/>
            <a:p>
              <a:endParaRPr lang="en-US"/>
            </a:p>
          </p:txBody>
        </p:sp>
        <p:sp>
          <p:nvSpPr>
            <p:cNvPr id="42417" name="Freeform 5647"/>
            <p:cNvSpPr>
              <a:spLocks/>
            </p:cNvSpPr>
            <p:nvPr/>
          </p:nvSpPr>
          <p:spPr bwMode="auto">
            <a:xfrm>
              <a:off x="2399" y="1436"/>
              <a:ext cx="33" cy="23"/>
            </a:xfrm>
            <a:custGeom>
              <a:avLst/>
              <a:gdLst>
                <a:gd name="T0" fmla="*/ 100 w 31"/>
                <a:gd name="T1" fmla="*/ 579 h 19"/>
                <a:gd name="T2" fmla="*/ 92 w 31"/>
                <a:gd name="T3" fmla="*/ 395 h 19"/>
                <a:gd name="T4" fmla="*/ 59 w 31"/>
                <a:gd name="T5" fmla="*/ 0 h 19"/>
                <a:gd name="T6" fmla="*/ 7 w 31"/>
                <a:gd name="T7" fmla="*/ 183 h 19"/>
                <a:gd name="T8" fmla="*/ 0 w 31"/>
                <a:gd name="T9" fmla="*/ 632 h 19"/>
                <a:gd name="T10" fmla="*/ 32 w 31"/>
                <a:gd name="T11" fmla="*/ 632 h 19"/>
                <a:gd name="T12" fmla="*/ 38 w 31"/>
                <a:gd name="T13" fmla="*/ 632 h 19"/>
                <a:gd name="T14" fmla="*/ 67 w 31"/>
                <a:gd name="T15" fmla="*/ 738 h 19"/>
                <a:gd name="T16" fmla="*/ 100 w 31"/>
                <a:gd name="T17" fmla="*/ 579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9"/>
                <a:gd name="T29" fmla="*/ 31 w 3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9">
                  <a:moveTo>
                    <a:pt x="31" y="15"/>
                  </a:moveTo>
                  <a:lnTo>
                    <a:pt x="28" y="10"/>
                  </a:lnTo>
                  <a:lnTo>
                    <a:pt x="19" y="0"/>
                  </a:lnTo>
                  <a:lnTo>
                    <a:pt x="7" y="5"/>
                  </a:lnTo>
                  <a:lnTo>
                    <a:pt x="0" y="17"/>
                  </a:lnTo>
                  <a:lnTo>
                    <a:pt x="9" y="17"/>
                  </a:lnTo>
                  <a:lnTo>
                    <a:pt x="12" y="17"/>
                  </a:lnTo>
                  <a:lnTo>
                    <a:pt x="21" y="19"/>
                  </a:lnTo>
                  <a:lnTo>
                    <a:pt x="31" y="15"/>
                  </a:lnTo>
                  <a:close/>
                </a:path>
              </a:pathLst>
            </a:custGeom>
            <a:solidFill>
              <a:srgbClr val="0033CC"/>
            </a:solidFill>
            <a:ln w="3175">
              <a:solidFill>
                <a:srgbClr val="000000"/>
              </a:solidFill>
              <a:round/>
              <a:headEnd/>
              <a:tailEnd/>
            </a:ln>
          </p:spPr>
          <p:txBody>
            <a:bodyPr/>
            <a:lstStyle/>
            <a:p>
              <a:endParaRPr lang="en-US"/>
            </a:p>
          </p:txBody>
        </p:sp>
        <p:sp>
          <p:nvSpPr>
            <p:cNvPr id="42418" name="Freeform 5648"/>
            <p:cNvSpPr>
              <a:spLocks/>
            </p:cNvSpPr>
            <p:nvPr/>
          </p:nvSpPr>
          <p:spPr bwMode="auto">
            <a:xfrm>
              <a:off x="2419" y="1389"/>
              <a:ext cx="13" cy="9"/>
            </a:xfrm>
            <a:custGeom>
              <a:avLst/>
              <a:gdLst>
                <a:gd name="T0" fmla="*/ 36 w 12"/>
                <a:gd name="T1" fmla="*/ 267 h 7"/>
                <a:gd name="T2" fmla="*/ 2 w 12"/>
                <a:gd name="T3" fmla="*/ 0 h 7"/>
                <a:gd name="T4" fmla="*/ 0 w 12"/>
                <a:gd name="T5" fmla="*/ 267 h 7"/>
                <a:gd name="T6" fmla="*/ 42 w 12"/>
                <a:gd name="T7" fmla="*/ 811 h 7"/>
                <a:gd name="T8" fmla="*/ 54 w 12"/>
                <a:gd name="T9" fmla="*/ 441 h 7"/>
                <a:gd name="T10" fmla="*/ 36 w 12"/>
                <a:gd name="T11" fmla="*/ 267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7" y="2"/>
                  </a:moveTo>
                  <a:lnTo>
                    <a:pt x="2" y="0"/>
                  </a:lnTo>
                  <a:lnTo>
                    <a:pt x="0" y="2"/>
                  </a:lnTo>
                  <a:lnTo>
                    <a:pt x="9" y="7"/>
                  </a:lnTo>
                  <a:lnTo>
                    <a:pt x="12" y="4"/>
                  </a:lnTo>
                  <a:lnTo>
                    <a:pt x="7" y="2"/>
                  </a:lnTo>
                  <a:close/>
                </a:path>
              </a:pathLst>
            </a:custGeom>
            <a:solidFill>
              <a:srgbClr val="0033CC"/>
            </a:solidFill>
            <a:ln w="3175">
              <a:solidFill>
                <a:srgbClr val="000000"/>
              </a:solidFill>
              <a:round/>
              <a:headEnd/>
              <a:tailEnd/>
            </a:ln>
          </p:spPr>
          <p:txBody>
            <a:bodyPr/>
            <a:lstStyle/>
            <a:p>
              <a:endParaRPr lang="en-US"/>
            </a:p>
          </p:txBody>
        </p:sp>
        <p:sp>
          <p:nvSpPr>
            <p:cNvPr id="42419" name="Freeform 5649"/>
            <p:cNvSpPr>
              <a:spLocks/>
            </p:cNvSpPr>
            <p:nvPr/>
          </p:nvSpPr>
          <p:spPr bwMode="auto">
            <a:xfrm>
              <a:off x="2416" y="1371"/>
              <a:ext cx="12" cy="13"/>
            </a:xfrm>
            <a:custGeom>
              <a:avLst/>
              <a:gdLst>
                <a:gd name="T0" fmla="*/ 12 w 12"/>
                <a:gd name="T1" fmla="*/ 820 h 10"/>
                <a:gd name="T2" fmla="*/ 10 w 12"/>
                <a:gd name="T3" fmla="*/ 0 h 10"/>
                <a:gd name="T4" fmla="*/ 3 w 12"/>
                <a:gd name="T5" fmla="*/ 820 h 10"/>
                <a:gd name="T6" fmla="*/ 0 w 12"/>
                <a:gd name="T7" fmla="*/ 1486 h 10"/>
                <a:gd name="T8" fmla="*/ 12 w 12"/>
                <a:gd name="T9" fmla="*/ 820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12" y="5"/>
                  </a:moveTo>
                  <a:lnTo>
                    <a:pt x="10" y="0"/>
                  </a:lnTo>
                  <a:lnTo>
                    <a:pt x="3" y="5"/>
                  </a:lnTo>
                  <a:lnTo>
                    <a:pt x="0" y="10"/>
                  </a:lnTo>
                  <a:lnTo>
                    <a:pt x="12" y="5"/>
                  </a:lnTo>
                  <a:close/>
                </a:path>
              </a:pathLst>
            </a:custGeom>
            <a:solidFill>
              <a:srgbClr val="0033CC"/>
            </a:solidFill>
            <a:ln w="3175">
              <a:solidFill>
                <a:srgbClr val="000000"/>
              </a:solidFill>
              <a:round/>
              <a:headEnd/>
              <a:tailEnd/>
            </a:ln>
          </p:spPr>
          <p:txBody>
            <a:bodyPr/>
            <a:lstStyle/>
            <a:p>
              <a:endParaRPr lang="en-US"/>
            </a:p>
          </p:txBody>
        </p:sp>
        <p:sp>
          <p:nvSpPr>
            <p:cNvPr id="42420" name="Freeform 5650"/>
            <p:cNvSpPr>
              <a:spLocks/>
            </p:cNvSpPr>
            <p:nvPr/>
          </p:nvSpPr>
          <p:spPr bwMode="auto">
            <a:xfrm>
              <a:off x="2498" y="1328"/>
              <a:ext cx="2" cy="10"/>
            </a:xfrm>
            <a:custGeom>
              <a:avLst/>
              <a:gdLst>
                <a:gd name="T0" fmla="*/ 0 w 2"/>
                <a:gd name="T1" fmla="*/ 0 h 9"/>
                <a:gd name="T2" fmla="*/ 0 w 2"/>
                <a:gd name="T3" fmla="*/ 41 h 9"/>
                <a:gd name="T4" fmla="*/ 0 w 2"/>
                <a:gd name="T5" fmla="*/ 51 h 9"/>
                <a:gd name="T6" fmla="*/ 0 w 2"/>
                <a:gd name="T7" fmla="*/ 63 h 9"/>
                <a:gd name="T8" fmla="*/ 2 w 2"/>
                <a:gd name="T9" fmla="*/ 2 h 9"/>
                <a:gd name="T10" fmla="*/ 0 w 2"/>
                <a:gd name="T11" fmla="*/ 0 h 9"/>
                <a:gd name="T12" fmla="*/ 0 60000 65536"/>
                <a:gd name="T13" fmla="*/ 0 60000 65536"/>
                <a:gd name="T14" fmla="*/ 0 60000 65536"/>
                <a:gd name="T15" fmla="*/ 0 60000 65536"/>
                <a:gd name="T16" fmla="*/ 0 60000 65536"/>
                <a:gd name="T17" fmla="*/ 0 60000 65536"/>
                <a:gd name="T18" fmla="*/ 0 w 2"/>
                <a:gd name="T19" fmla="*/ 0 h 9"/>
                <a:gd name="T20" fmla="*/ 2 w 2"/>
                <a:gd name="T21" fmla="*/ 9 h 9"/>
              </a:gdLst>
              <a:ahLst/>
              <a:cxnLst>
                <a:cxn ang="T12">
                  <a:pos x="T0" y="T1"/>
                </a:cxn>
                <a:cxn ang="T13">
                  <a:pos x="T2" y="T3"/>
                </a:cxn>
                <a:cxn ang="T14">
                  <a:pos x="T4" y="T5"/>
                </a:cxn>
                <a:cxn ang="T15">
                  <a:pos x="T6" y="T7"/>
                </a:cxn>
                <a:cxn ang="T16">
                  <a:pos x="T8" y="T9"/>
                </a:cxn>
                <a:cxn ang="T17">
                  <a:pos x="T10" y="T11"/>
                </a:cxn>
              </a:cxnLst>
              <a:rect l="T18" t="T19" r="T20" b="T21"/>
              <a:pathLst>
                <a:path w="2" h="9">
                  <a:moveTo>
                    <a:pt x="0" y="0"/>
                  </a:moveTo>
                  <a:lnTo>
                    <a:pt x="0" y="5"/>
                  </a:lnTo>
                  <a:lnTo>
                    <a:pt x="0" y="7"/>
                  </a:lnTo>
                  <a:lnTo>
                    <a:pt x="0" y="9"/>
                  </a:lnTo>
                  <a:lnTo>
                    <a:pt x="2" y="2"/>
                  </a:lnTo>
                  <a:lnTo>
                    <a:pt x="0" y="0"/>
                  </a:lnTo>
                  <a:close/>
                </a:path>
              </a:pathLst>
            </a:custGeom>
            <a:solidFill>
              <a:srgbClr val="0033CC"/>
            </a:solidFill>
            <a:ln w="3175">
              <a:solidFill>
                <a:srgbClr val="000000"/>
              </a:solidFill>
              <a:round/>
              <a:headEnd/>
              <a:tailEnd/>
            </a:ln>
          </p:spPr>
          <p:txBody>
            <a:bodyPr/>
            <a:lstStyle/>
            <a:p>
              <a:endParaRPr lang="en-US"/>
            </a:p>
          </p:txBody>
        </p:sp>
        <p:sp>
          <p:nvSpPr>
            <p:cNvPr id="42421" name="Freeform 5651"/>
            <p:cNvSpPr>
              <a:spLocks/>
            </p:cNvSpPr>
            <p:nvPr/>
          </p:nvSpPr>
          <p:spPr bwMode="auto">
            <a:xfrm>
              <a:off x="2426" y="1412"/>
              <a:ext cx="6" cy="4"/>
            </a:xfrm>
            <a:custGeom>
              <a:avLst/>
              <a:gdLst>
                <a:gd name="T0" fmla="*/ 0 w 7"/>
                <a:gd name="T1" fmla="*/ 655 h 3"/>
                <a:gd name="T2" fmla="*/ 3 w 7"/>
                <a:gd name="T3" fmla="*/ 0 h 3"/>
                <a:gd name="T4" fmla="*/ 0 w 7"/>
                <a:gd name="T5" fmla="*/ 0 h 3"/>
                <a:gd name="T6" fmla="*/ 0 w 7"/>
                <a:gd name="T7" fmla="*/ 655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0" y="3"/>
                  </a:moveTo>
                  <a:lnTo>
                    <a:pt x="7" y="0"/>
                  </a:lnTo>
                  <a:lnTo>
                    <a:pt x="0" y="0"/>
                  </a:lnTo>
                  <a:lnTo>
                    <a:pt x="0" y="3"/>
                  </a:lnTo>
                  <a:close/>
                </a:path>
              </a:pathLst>
            </a:custGeom>
            <a:solidFill>
              <a:srgbClr val="0033CC"/>
            </a:solidFill>
            <a:ln w="3175">
              <a:solidFill>
                <a:srgbClr val="000000"/>
              </a:solidFill>
              <a:round/>
              <a:headEnd/>
              <a:tailEnd/>
            </a:ln>
          </p:spPr>
          <p:txBody>
            <a:bodyPr/>
            <a:lstStyle/>
            <a:p>
              <a:endParaRPr lang="en-US"/>
            </a:p>
          </p:txBody>
        </p:sp>
        <p:sp>
          <p:nvSpPr>
            <p:cNvPr id="42422" name="Freeform 5652"/>
            <p:cNvSpPr>
              <a:spLocks/>
            </p:cNvSpPr>
            <p:nvPr/>
          </p:nvSpPr>
          <p:spPr bwMode="auto">
            <a:xfrm>
              <a:off x="2449" y="1474"/>
              <a:ext cx="6" cy="6"/>
            </a:xfrm>
            <a:custGeom>
              <a:avLst/>
              <a:gdLst>
                <a:gd name="T0" fmla="*/ 149 w 5"/>
                <a:gd name="T1" fmla="*/ 149 h 5"/>
                <a:gd name="T2" fmla="*/ 0 w 5"/>
                <a:gd name="T3" fmla="*/ 0 h 5"/>
                <a:gd name="T4" fmla="*/ 0 w 5"/>
                <a:gd name="T5" fmla="*/ 149 h 5"/>
                <a:gd name="T6" fmla="*/ 149 w 5"/>
                <a:gd name="T7" fmla="*/ 149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5"/>
                  </a:moveTo>
                  <a:lnTo>
                    <a:pt x="0" y="0"/>
                  </a:lnTo>
                  <a:lnTo>
                    <a:pt x="0" y="5"/>
                  </a:lnTo>
                  <a:lnTo>
                    <a:pt x="5" y="5"/>
                  </a:lnTo>
                  <a:close/>
                </a:path>
              </a:pathLst>
            </a:custGeom>
            <a:solidFill>
              <a:srgbClr val="0033CC"/>
            </a:solidFill>
            <a:ln w="3175">
              <a:solidFill>
                <a:srgbClr val="000000"/>
              </a:solidFill>
              <a:round/>
              <a:headEnd/>
              <a:tailEnd/>
            </a:ln>
          </p:spPr>
          <p:txBody>
            <a:bodyPr/>
            <a:lstStyle/>
            <a:p>
              <a:endParaRPr lang="en-US"/>
            </a:p>
          </p:txBody>
        </p:sp>
        <p:sp>
          <p:nvSpPr>
            <p:cNvPr id="42423" name="Rectangle 5653"/>
            <p:cNvSpPr>
              <a:spLocks noChangeArrowheads="1"/>
            </p:cNvSpPr>
            <p:nvPr/>
          </p:nvSpPr>
          <p:spPr bwMode="auto">
            <a:xfrm>
              <a:off x="2539" y="1708"/>
              <a:ext cx="5" cy="0"/>
            </a:xfrm>
            <a:prstGeom prst="rect">
              <a:avLst/>
            </a:prstGeom>
            <a:solidFill>
              <a:srgbClr val="C0C0C0"/>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eaLnBrk="1" hangingPunct="1">
                <a:spcBef>
                  <a:spcPct val="50000"/>
                </a:spcBef>
                <a:buFontTx/>
                <a:buNone/>
              </a:pPr>
              <a:endParaRPr lang="nl-NL" altLang="en-US" sz="2800"/>
            </a:p>
          </p:txBody>
        </p:sp>
        <p:sp>
          <p:nvSpPr>
            <p:cNvPr id="42424" name="Freeform 5654"/>
            <p:cNvSpPr>
              <a:spLocks/>
            </p:cNvSpPr>
            <p:nvPr/>
          </p:nvSpPr>
          <p:spPr bwMode="auto">
            <a:xfrm>
              <a:off x="2089" y="1811"/>
              <a:ext cx="14" cy="2"/>
            </a:xfrm>
            <a:custGeom>
              <a:avLst/>
              <a:gdLst>
                <a:gd name="T0" fmla="*/ 103 w 12"/>
                <a:gd name="T1" fmla="*/ 2 h 2"/>
                <a:gd name="T2" fmla="*/ 0 w 12"/>
                <a:gd name="T3" fmla="*/ 0 h 2"/>
                <a:gd name="T4" fmla="*/ 225 w 12"/>
                <a:gd name="T5" fmla="*/ 0 h 2"/>
                <a:gd name="T6" fmla="*/ 103 w 12"/>
                <a:gd name="T7" fmla="*/ 2 h 2"/>
                <a:gd name="T8" fmla="*/ 0 60000 65536"/>
                <a:gd name="T9" fmla="*/ 0 60000 65536"/>
                <a:gd name="T10" fmla="*/ 0 60000 65536"/>
                <a:gd name="T11" fmla="*/ 0 60000 65536"/>
                <a:gd name="T12" fmla="*/ 0 w 12"/>
                <a:gd name="T13" fmla="*/ 0 h 2"/>
                <a:gd name="T14" fmla="*/ 12 w 12"/>
                <a:gd name="T15" fmla="*/ 2 h 2"/>
              </a:gdLst>
              <a:ahLst/>
              <a:cxnLst>
                <a:cxn ang="T8">
                  <a:pos x="T0" y="T1"/>
                </a:cxn>
                <a:cxn ang="T9">
                  <a:pos x="T2" y="T3"/>
                </a:cxn>
                <a:cxn ang="T10">
                  <a:pos x="T4" y="T5"/>
                </a:cxn>
                <a:cxn ang="T11">
                  <a:pos x="T6" y="T7"/>
                </a:cxn>
              </a:cxnLst>
              <a:rect l="T12" t="T13" r="T14" b="T15"/>
              <a:pathLst>
                <a:path w="12" h="2">
                  <a:moveTo>
                    <a:pt x="5" y="2"/>
                  </a:moveTo>
                  <a:lnTo>
                    <a:pt x="0" y="0"/>
                  </a:lnTo>
                  <a:lnTo>
                    <a:pt x="12" y="0"/>
                  </a:lnTo>
                  <a:lnTo>
                    <a:pt x="5" y="2"/>
                  </a:lnTo>
                  <a:close/>
                </a:path>
              </a:pathLst>
            </a:custGeom>
            <a:solidFill>
              <a:srgbClr val="E1E1E1"/>
            </a:solidFill>
            <a:ln w="3175">
              <a:solidFill>
                <a:srgbClr val="000000"/>
              </a:solidFill>
              <a:round/>
              <a:headEnd/>
              <a:tailEnd/>
            </a:ln>
          </p:spPr>
          <p:txBody>
            <a:bodyPr/>
            <a:lstStyle/>
            <a:p>
              <a:endParaRPr lang="en-US"/>
            </a:p>
          </p:txBody>
        </p:sp>
        <p:sp>
          <p:nvSpPr>
            <p:cNvPr id="42425" name="Freeform 5655"/>
            <p:cNvSpPr>
              <a:spLocks/>
            </p:cNvSpPr>
            <p:nvPr/>
          </p:nvSpPr>
          <p:spPr bwMode="auto">
            <a:xfrm>
              <a:off x="2047" y="1796"/>
              <a:ext cx="7" cy="3"/>
            </a:xfrm>
            <a:custGeom>
              <a:avLst/>
              <a:gdLst>
                <a:gd name="T0" fmla="*/ 3 w 7"/>
                <a:gd name="T1" fmla="*/ 0 h 3"/>
                <a:gd name="T2" fmla="*/ 0 w 7"/>
                <a:gd name="T3" fmla="*/ 3 h 3"/>
                <a:gd name="T4" fmla="*/ 7 w 7"/>
                <a:gd name="T5" fmla="*/ 3 h 3"/>
                <a:gd name="T6" fmla="*/ 3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3" y="0"/>
                  </a:moveTo>
                  <a:lnTo>
                    <a:pt x="0" y="3"/>
                  </a:lnTo>
                  <a:lnTo>
                    <a:pt x="7" y="3"/>
                  </a:lnTo>
                  <a:lnTo>
                    <a:pt x="3" y="0"/>
                  </a:lnTo>
                  <a:close/>
                </a:path>
              </a:pathLst>
            </a:custGeom>
            <a:solidFill>
              <a:srgbClr val="E1E1E1"/>
            </a:solidFill>
            <a:ln w="3175">
              <a:solidFill>
                <a:srgbClr val="000000"/>
              </a:solidFill>
              <a:round/>
              <a:headEnd/>
              <a:tailEnd/>
            </a:ln>
          </p:spPr>
          <p:txBody>
            <a:bodyPr/>
            <a:lstStyle/>
            <a:p>
              <a:endParaRPr lang="en-US"/>
            </a:p>
          </p:txBody>
        </p:sp>
        <p:sp>
          <p:nvSpPr>
            <p:cNvPr id="42426" name="Rectangle 5656"/>
            <p:cNvSpPr>
              <a:spLocks noChangeArrowheads="1"/>
            </p:cNvSpPr>
            <p:nvPr/>
          </p:nvSpPr>
          <p:spPr bwMode="auto">
            <a:xfrm>
              <a:off x="2069" y="1793"/>
              <a:ext cx="5"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eaLnBrk="1" hangingPunct="1">
                <a:spcBef>
                  <a:spcPct val="50000"/>
                </a:spcBef>
                <a:buFontTx/>
                <a:buNone/>
              </a:pPr>
              <a:endParaRPr lang="nl-NL" altLang="en-US" sz="2800"/>
            </a:p>
          </p:txBody>
        </p:sp>
        <p:sp>
          <p:nvSpPr>
            <p:cNvPr id="42427" name="Freeform 5657"/>
            <p:cNvSpPr>
              <a:spLocks/>
            </p:cNvSpPr>
            <p:nvPr/>
          </p:nvSpPr>
          <p:spPr bwMode="auto">
            <a:xfrm>
              <a:off x="1425" y="1933"/>
              <a:ext cx="4" cy="1"/>
            </a:xfrm>
            <a:custGeom>
              <a:avLst/>
              <a:gdLst>
                <a:gd name="T0" fmla="*/ 655 w 3"/>
                <a:gd name="T1" fmla="*/ 0 h 1"/>
                <a:gd name="T2" fmla="*/ 655 w 3"/>
                <a:gd name="T3" fmla="*/ 0 h 1"/>
                <a:gd name="T4" fmla="*/ 0 w 3"/>
                <a:gd name="T5" fmla="*/ 0 h 1"/>
                <a:gd name="T6" fmla="*/ 655 w 3"/>
                <a:gd name="T7" fmla="*/ 0 h 1"/>
                <a:gd name="T8" fmla="*/ 655 w 3"/>
                <a:gd name="T9" fmla="*/ 0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3" y="0"/>
                  </a:moveTo>
                  <a:lnTo>
                    <a:pt x="3" y="0"/>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42428" name="Freeform 5658"/>
            <p:cNvSpPr>
              <a:spLocks/>
            </p:cNvSpPr>
            <p:nvPr/>
          </p:nvSpPr>
          <p:spPr bwMode="auto">
            <a:xfrm>
              <a:off x="2360" y="1720"/>
              <a:ext cx="52" cy="111"/>
            </a:xfrm>
            <a:custGeom>
              <a:avLst/>
              <a:gdLst>
                <a:gd name="T0" fmla="*/ 139 w 47"/>
                <a:gd name="T1" fmla="*/ 0 h 90"/>
                <a:gd name="T2" fmla="*/ 93 w 47"/>
                <a:gd name="T3" fmla="*/ 2 h 90"/>
                <a:gd name="T4" fmla="*/ 93 w 47"/>
                <a:gd name="T5" fmla="*/ 1221 h 90"/>
                <a:gd name="T6" fmla="*/ 56 w 47"/>
                <a:gd name="T7" fmla="*/ 1857 h 90"/>
                <a:gd name="T8" fmla="*/ 4 w 47"/>
                <a:gd name="T9" fmla="*/ 2568 h 90"/>
                <a:gd name="T10" fmla="*/ 0 w 47"/>
                <a:gd name="T11" fmla="*/ 3182 h 90"/>
                <a:gd name="T12" fmla="*/ 46 w 47"/>
                <a:gd name="T13" fmla="*/ 3457 h 90"/>
                <a:gd name="T14" fmla="*/ 69 w 47"/>
                <a:gd name="T15" fmla="*/ 3457 h 90"/>
                <a:gd name="T16" fmla="*/ 56 w 47"/>
                <a:gd name="T17" fmla="*/ 4840 h 90"/>
                <a:gd name="T18" fmla="*/ 206 w 47"/>
                <a:gd name="T19" fmla="*/ 4582 h 90"/>
                <a:gd name="T20" fmla="*/ 206 w 47"/>
                <a:gd name="T21" fmla="*/ 4405 h 90"/>
                <a:gd name="T22" fmla="*/ 242 w 47"/>
                <a:gd name="T23" fmla="*/ 3865 h 90"/>
                <a:gd name="T24" fmla="*/ 242 w 47"/>
                <a:gd name="T25" fmla="*/ 3532 h 90"/>
                <a:gd name="T26" fmla="*/ 242 w 47"/>
                <a:gd name="T27" fmla="*/ 3012 h 90"/>
                <a:gd name="T28" fmla="*/ 206 w 47"/>
                <a:gd name="T29" fmla="*/ 2273 h 90"/>
                <a:gd name="T30" fmla="*/ 242 w 47"/>
                <a:gd name="T31" fmla="*/ 2273 h 90"/>
                <a:gd name="T32" fmla="*/ 277 w 47"/>
                <a:gd name="T33" fmla="*/ 1115 h 90"/>
                <a:gd name="T34" fmla="*/ 322 w 47"/>
                <a:gd name="T35" fmla="*/ 651 h 90"/>
                <a:gd name="T36" fmla="*/ 322 w 47"/>
                <a:gd name="T37" fmla="*/ 2 h 90"/>
                <a:gd name="T38" fmla="*/ 188 w 47"/>
                <a:gd name="T39" fmla="*/ 2 h 90"/>
                <a:gd name="T40" fmla="*/ 139 w 47"/>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90"/>
                <a:gd name="T65" fmla="*/ 47 w 47"/>
                <a:gd name="T66" fmla="*/ 90 h 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90">
                  <a:moveTo>
                    <a:pt x="21" y="0"/>
                  </a:moveTo>
                  <a:lnTo>
                    <a:pt x="14" y="2"/>
                  </a:lnTo>
                  <a:lnTo>
                    <a:pt x="14" y="23"/>
                  </a:lnTo>
                  <a:lnTo>
                    <a:pt x="9" y="35"/>
                  </a:lnTo>
                  <a:lnTo>
                    <a:pt x="4" y="47"/>
                  </a:lnTo>
                  <a:lnTo>
                    <a:pt x="0" y="59"/>
                  </a:lnTo>
                  <a:lnTo>
                    <a:pt x="7" y="64"/>
                  </a:lnTo>
                  <a:lnTo>
                    <a:pt x="11" y="64"/>
                  </a:lnTo>
                  <a:lnTo>
                    <a:pt x="9" y="90"/>
                  </a:lnTo>
                  <a:lnTo>
                    <a:pt x="30" y="85"/>
                  </a:lnTo>
                  <a:lnTo>
                    <a:pt x="30" y="82"/>
                  </a:lnTo>
                  <a:lnTo>
                    <a:pt x="35" y="71"/>
                  </a:lnTo>
                  <a:lnTo>
                    <a:pt x="35" y="66"/>
                  </a:lnTo>
                  <a:lnTo>
                    <a:pt x="35" y="56"/>
                  </a:lnTo>
                  <a:lnTo>
                    <a:pt x="30" y="42"/>
                  </a:lnTo>
                  <a:lnTo>
                    <a:pt x="35" y="42"/>
                  </a:lnTo>
                  <a:lnTo>
                    <a:pt x="40" y="21"/>
                  </a:lnTo>
                  <a:lnTo>
                    <a:pt x="47" y="12"/>
                  </a:lnTo>
                  <a:lnTo>
                    <a:pt x="47" y="2"/>
                  </a:lnTo>
                  <a:lnTo>
                    <a:pt x="28" y="2"/>
                  </a:lnTo>
                  <a:lnTo>
                    <a:pt x="21" y="0"/>
                  </a:lnTo>
                  <a:close/>
                </a:path>
              </a:pathLst>
            </a:custGeom>
            <a:solidFill>
              <a:srgbClr val="0033CC"/>
            </a:solidFill>
            <a:ln w="3175">
              <a:solidFill>
                <a:srgbClr val="000000"/>
              </a:solidFill>
              <a:round/>
              <a:headEnd/>
              <a:tailEnd/>
            </a:ln>
          </p:spPr>
          <p:txBody>
            <a:bodyPr/>
            <a:lstStyle/>
            <a:p>
              <a:endParaRPr lang="en-US"/>
            </a:p>
          </p:txBody>
        </p:sp>
        <p:sp>
          <p:nvSpPr>
            <p:cNvPr id="42429" name="Freeform 5659"/>
            <p:cNvSpPr>
              <a:spLocks/>
            </p:cNvSpPr>
            <p:nvPr/>
          </p:nvSpPr>
          <p:spPr bwMode="auto">
            <a:xfrm>
              <a:off x="2370" y="1682"/>
              <a:ext cx="196" cy="167"/>
            </a:xfrm>
            <a:custGeom>
              <a:avLst/>
              <a:gdLst>
                <a:gd name="T0" fmla="*/ 327 w 175"/>
                <a:gd name="T1" fmla="*/ 1890 h 135"/>
                <a:gd name="T2" fmla="*/ 166 w 175"/>
                <a:gd name="T3" fmla="*/ 1890 h 135"/>
                <a:gd name="T4" fmla="*/ 105 w 175"/>
                <a:gd name="T5" fmla="*/ 1741 h 135"/>
                <a:gd name="T6" fmla="*/ 48 w 175"/>
                <a:gd name="T7" fmla="*/ 1890 h 135"/>
                <a:gd name="T8" fmla="*/ 48 w 175"/>
                <a:gd name="T9" fmla="*/ 1479 h 135"/>
                <a:gd name="T10" fmla="*/ 2 w 175"/>
                <a:gd name="T11" fmla="*/ 1405 h 135"/>
                <a:gd name="T12" fmla="*/ 2 w 175"/>
                <a:gd name="T13" fmla="*/ 1196 h 135"/>
                <a:gd name="T14" fmla="*/ 0 w 175"/>
                <a:gd name="T15" fmla="*/ 1136 h 135"/>
                <a:gd name="T16" fmla="*/ 0 w 175"/>
                <a:gd name="T17" fmla="*/ 511 h 135"/>
                <a:gd name="T18" fmla="*/ 186 w 175"/>
                <a:gd name="T19" fmla="*/ 0 h 135"/>
                <a:gd name="T20" fmla="*/ 352 w 175"/>
                <a:gd name="T21" fmla="*/ 2 h 135"/>
                <a:gd name="T22" fmla="*/ 495 w 175"/>
                <a:gd name="T23" fmla="*/ 270 h 135"/>
                <a:gd name="T24" fmla="*/ 627 w 175"/>
                <a:gd name="T25" fmla="*/ 270 h 135"/>
                <a:gd name="T26" fmla="*/ 776 w 175"/>
                <a:gd name="T27" fmla="*/ 413 h 135"/>
                <a:gd name="T28" fmla="*/ 902 w 175"/>
                <a:gd name="T29" fmla="*/ 413 h 135"/>
                <a:gd name="T30" fmla="*/ 974 w 175"/>
                <a:gd name="T31" fmla="*/ 742 h 135"/>
                <a:gd name="T32" fmla="*/ 1297 w 175"/>
                <a:gd name="T33" fmla="*/ 1196 h 135"/>
                <a:gd name="T34" fmla="*/ 1297 w 175"/>
                <a:gd name="T35" fmla="*/ 1196 h 135"/>
                <a:gd name="T36" fmla="*/ 1348 w 175"/>
                <a:gd name="T37" fmla="*/ 1196 h 135"/>
                <a:gd name="T38" fmla="*/ 1510 w 175"/>
                <a:gd name="T39" fmla="*/ 1405 h 135"/>
                <a:gd name="T40" fmla="*/ 1494 w 175"/>
                <a:gd name="T41" fmla="*/ 1995 h 135"/>
                <a:gd name="T42" fmla="*/ 1348 w 175"/>
                <a:gd name="T43" fmla="*/ 2550 h 135"/>
                <a:gd name="T44" fmla="*/ 1221 w 175"/>
                <a:gd name="T45" fmla="*/ 2965 h 135"/>
                <a:gd name="T46" fmla="*/ 1137 w 175"/>
                <a:gd name="T47" fmla="*/ 3777 h 135"/>
                <a:gd name="T48" fmla="*/ 1084 w 175"/>
                <a:gd name="T49" fmla="*/ 4426 h 135"/>
                <a:gd name="T50" fmla="*/ 1137 w 175"/>
                <a:gd name="T51" fmla="*/ 5088 h 135"/>
                <a:gd name="T52" fmla="*/ 1015 w 175"/>
                <a:gd name="T53" fmla="*/ 5953 h 135"/>
                <a:gd name="T54" fmla="*/ 1010 w 175"/>
                <a:gd name="T55" fmla="*/ 6230 h 135"/>
                <a:gd name="T56" fmla="*/ 902 w 175"/>
                <a:gd name="T57" fmla="*/ 6576 h 135"/>
                <a:gd name="T58" fmla="*/ 838 w 175"/>
                <a:gd name="T59" fmla="*/ 7149 h 135"/>
                <a:gd name="T60" fmla="*/ 693 w 175"/>
                <a:gd name="T61" fmla="*/ 7149 h 135"/>
                <a:gd name="T62" fmla="*/ 515 w 175"/>
                <a:gd name="T63" fmla="*/ 7243 h 135"/>
                <a:gd name="T64" fmla="*/ 441 w 175"/>
                <a:gd name="T65" fmla="*/ 7707 h 135"/>
                <a:gd name="T66" fmla="*/ 352 w 175"/>
                <a:gd name="T67" fmla="*/ 7707 h 135"/>
                <a:gd name="T68" fmla="*/ 327 w 175"/>
                <a:gd name="T69" fmla="*/ 6942 h 135"/>
                <a:gd name="T70" fmla="*/ 223 w 175"/>
                <a:gd name="T71" fmla="*/ 6576 h 135"/>
                <a:gd name="T72" fmla="*/ 186 w 175"/>
                <a:gd name="T73" fmla="*/ 6576 h 135"/>
                <a:gd name="T74" fmla="*/ 186 w 175"/>
                <a:gd name="T75" fmla="*/ 6444 h 135"/>
                <a:gd name="T76" fmla="*/ 223 w 175"/>
                <a:gd name="T77" fmla="*/ 5809 h 135"/>
                <a:gd name="T78" fmla="*/ 223 w 175"/>
                <a:gd name="T79" fmla="*/ 5486 h 135"/>
                <a:gd name="T80" fmla="*/ 223 w 175"/>
                <a:gd name="T81" fmla="*/ 4978 h 135"/>
                <a:gd name="T82" fmla="*/ 186 w 175"/>
                <a:gd name="T83" fmla="*/ 4113 h 135"/>
                <a:gd name="T84" fmla="*/ 223 w 175"/>
                <a:gd name="T85" fmla="*/ 4113 h 135"/>
                <a:gd name="T86" fmla="*/ 268 w 175"/>
                <a:gd name="T87" fmla="*/ 2875 h 135"/>
                <a:gd name="T88" fmla="*/ 327 w 175"/>
                <a:gd name="T89" fmla="*/ 2468 h 135"/>
                <a:gd name="T90" fmla="*/ 327 w 175"/>
                <a:gd name="T91" fmla="*/ 1890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5"/>
                <a:gd name="T139" fmla="*/ 0 h 135"/>
                <a:gd name="T140" fmla="*/ 175 w 175"/>
                <a:gd name="T141" fmla="*/ 135 h 13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5" h="135">
                  <a:moveTo>
                    <a:pt x="38" y="33"/>
                  </a:moveTo>
                  <a:lnTo>
                    <a:pt x="19" y="33"/>
                  </a:lnTo>
                  <a:lnTo>
                    <a:pt x="12" y="31"/>
                  </a:lnTo>
                  <a:lnTo>
                    <a:pt x="5" y="33"/>
                  </a:lnTo>
                  <a:lnTo>
                    <a:pt x="5" y="26"/>
                  </a:lnTo>
                  <a:lnTo>
                    <a:pt x="2" y="24"/>
                  </a:lnTo>
                  <a:lnTo>
                    <a:pt x="2" y="21"/>
                  </a:lnTo>
                  <a:lnTo>
                    <a:pt x="0" y="19"/>
                  </a:lnTo>
                  <a:lnTo>
                    <a:pt x="0" y="9"/>
                  </a:lnTo>
                  <a:lnTo>
                    <a:pt x="21" y="0"/>
                  </a:lnTo>
                  <a:lnTo>
                    <a:pt x="40" y="2"/>
                  </a:lnTo>
                  <a:lnTo>
                    <a:pt x="57" y="5"/>
                  </a:lnTo>
                  <a:lnTo>
                    <a:pt x="73" y="5"/>
                  </a:lnTo>
                  <a:lnTo>
                    <a:pt x="90" y="7"/>
                  </a:lnTo>
                  <a:lnTo>
                    <a:pt x="104" y="7"/>
                  </a:lnTo>
                  <a:lnTo>
                    <a:pt x="114" y="12"/>
                  </a:lnTo>
                  <a:lnTo>
                    <a:pt x="151" y="21"/>
                  </a:lnTo>
                  <a:lnTo>
                    <a:pt x="156" y="21"/>
                  </a:lnTo>
                  <a:lnTo>
                    <a:pt x="175" y="24"/>
                  </a:lnTo>
                  <a:lnTo>
                    <a:pt x="173" y="35"/>
                  </a:lnTo>
                  <a:lnTo>
                    <a:pt x="156" y="45"/>
                  </a:lnTo>
                  <a:lnTo>
                    <a:pt x="142" y="52"/>
                  </a:lnTo>
                  <a:lnTo>
                    <a:pt x="132" y="66"/>
                  </a:lnTo>
                  <a:lnTo>
                    <a:pt x="125" y="78"/>
                  </a:lnTo>
                  <a:lnTo>
                    <a:pt x="132" y="90"/>
                  </a:lnTo>
                  <a:lnTo>
                    <a:pt x="118" y="104"/>
                  </a:lnTo>
                  <a:lnTo>
                    <a:pt x="116" y="109"/>
                  </a:lnTo>
                  <a:lnTo>
                    <a:pt x="104" y="116"/>
                  </a:lnTo>
                  <a:lnTo>
                    <a:pt x="97" y="125"/>
                  </a:lnTo>
                  <a:lnTo>
                    <a:pt x="80" y="125"/>
                  </a:lnTo>
                  <a:lnTo>
                    <a:pt x="61" y="128"/>
                  </a:lnTo>
                  <a:lnTo>
                    <a:pt x="50" y="135"/>
                  </a:lnTo>
                  <a:lnTo>
                    <a:pt x="40" y="135"/>
                  </a:lnTo>
                  <a:lnTo>
                    <a:pt x="38" y="121"/>
                  </a:lnTo>
                  <a:lnTo>
                    <a:pt x="26" y="116"/>
                  </a:lnTo>
                  <a:lnTo>
                    <a:pt x="21" y="116"/>
                  </a:lnTo>
                  <a:lnTo>
                    <a:pt x="21" y="113"/>
                  </a:lnTo>
                  <a:lnTo>
                    <a:pt x="26" y="102"/>
                  </a:lnTo>
                  <a:lnTo>
                    <a:pt x="26" y="97"/>
                  </a:lnTo>
                  <a:lnTo>
                    <a:pt x="26" y="87"/>
                  </a:lnTo>
                  <a:lnTo>
                    <a:pt x="21" y="73"/>
                  </a:lnTo>
                  <a:lnTo>
                    <a:pt x="26" y="73"/>
                  </a:lnTo>
                  <a:lnTo>
                    <a:pt x="31" y="50"/>
                  </a:lnTo>
                  <a:lnTo>
                    <a:pt x="38" y="43"/>
                  </a:lnTo>
                  <a:lnTo>
                    <a:pt x="38" y="33"/>
                  </a:lnTo>
                  <a:close/>
                </a:path>
              </a:pathLst>
            </a:custGeom>
            <a:solidFill>
              <a:srgbClr val="0033CC"/>
            </a:solidFill>
            <a:ln w="3175">
              <a:solidFill>
                <a:srgbClr val="000000"/>
              </a:solidFill>
              <a:round/>
              <a:headEnd/>
              <a:tailEnd/>
            </a:ln>
          </p:spPr>
          <p:txBody>
            <a:bodyPr/>
            <a:lstStyle/>
            <a:p>
              <a:endParaRPr lang="en-US"/>
            </a:p>
          </p:txBody>
        </p:sp>
        <p:sp>
          <p:nvSpPr>
            <p:cNvPr id="42430" name="Freeform 5660"/>
            <p:cNvSpPr>
              <a:spLocks/>
            </p:cNvSpPr>
            <p:nvPr/>
          </p:nvSpPr>
          <p:spPr bwMode="auto">
            <a:xfrm>
              <a:off x="2555" y="1768"/>
              <a:ext cx="17" cy="10"/>
            </a:xfrm>
            <a:custGeom>
              <a:avLst/>
              <a:gdLst>
                <a:gd name="T0" fmla="*/ 544 w 14"/>
                <a:gd name="T1" fmla="*/ 2 h 9"/>
                <a:gd name="T2" fmla="*/ 287 w 14"/>
                <a:gd name="T3" fmla="*/ 63 h 9"/>
                <a:gd name="T4" fmla="*/ 0 w 14"/>
                <a:gd name="T5" fmla="*/ 4 h 9"/>
                <a:gd name="T6" fmla="*/ 349 w 14"/>
                <a:gd name="T7" fmla="*/ 0 h 9"/>
                <a:gd name="T8" fmla="*/ 544 w 14"/>
                <a:gd name="T9" fmla="*/ 2 h 9"/>
                <a:gd name="T10" fmla="*/ 0 60000 65536"/>
                <a:gd name="T11" fmla="*/ 0 60000 65536"/>
                <a:gd name="T12" fmla="*/ 0 60000 65536"/>
                <a:gd name="T13" fmla="*/ 0 60000 65536"/>
                <a:gd name="T14" fmla="*/ 0 60000 65536"/>
                <a:gd name="T15" fmla="*/ 0 w 14"/>
                <a:gd name="T16" fmla="*/ 0 h 9"/>
                <a:gd name="T17" fmla="*/ 14 w 14"/>
                <a:gd name="T18" fmla="*/ 9 h 9"/>
              </a:gdLst>
              <a:ahLst/>
              <a:cxnLst>
                <a:cxn ang="T10">
                  <a:pos x="T0" y="T1"/>
                </a:cxn>
                <a:cxn ang="T11">
                  <a:pos x="T2" y="T3"/>
                </a:cxn>
                <a:cxn ang="T12">
                  <a:pos x="T4" y="T5"/>
                </a:cxn>
                <a:cxn ang="T13">
                  <a:pos x="T6" y="T7"/>
                </a:cxn>
                <a:cxn ang="T14">
                  <a:pos x="T8" y="T9"/>
                </a:cxn>
              </a:cxnLst>
              <a:rect l="T15" t="T16" r="T17" b="T18"/>
              <a:pathLst>
                <a:path w="14" h="9">
                  <a:moveTo>
                    <a:pt x="14" y="2"/>
                  </a:moveTo>
                  <a:lnTo>
                    <a:pt x="7" y="9"/>
                  </a:lnTo>
                  <a:lnTo>
                    <a:pt x="0" y="4"/>
                  </a:lnTo>
                  <a:lnTo>
                    <a:pt x="9" y="0"/>
                  </a:lnTo>
                  <a:lnTo>
                    <a:pt x="14" y="2"/>
                  </a:lnTo>
                  <a:close/>
                </a:path>
              </a:pathLst>
            </a:custGeom>
            <a:solidFill>
              <a:srgbClr val="0033CC"/>
            </a:solidFill>
            <a:ln w="3175">
              <a:solidFill>
                <a:srgbClr val="000000"/>
              </a:solidFill>
              <a:round/>
              <a:headEnd/>
              <a:tailEnd/>
            </a:ln>
          </p:spPr>
          <p:txBody>
            <a:bodyPr/>
            <a:lstStyle/>
            <a:p>
              <a:endParaRPr lang="en-US"/>
            </a:p>
          </p:txBody>
        </p:sp>
        <p:sp>
          <p:nvSpPr>
            <p:cNvPr id="42431" name="Freeform 5661"/>
            <p:cNvSpPr>
              <a:spLocks/>
            </p:cNvSpPr>
            <p:nvPr/>
          </p:nvSpPr>
          <p:spPr bwMode="auto">
            <a:xfrm>
              <a:off x="498" y="1561"/>
              <a:ext cx="960" cy="529"/>
            </a:xfrm>
            <a:custGeom>
              <a:avLst/>
              <a:gdLst>
                <a:gd name="T0" fmla="*/ 7024 w 859"/>
                <a:gd name="T1" fmla="*/ 2123 h 426"/>
                <a:gd name="T2" fmla="*/ 6647 w 859"/>
                <a:gd name="T3" fmla="*/ 4261 h 426"/>
                <a:gd name="T4" fmla="*/ 5892 w 859"/>
                <a:gd name="T5" fmla="*/ 6080 h 426"/>
                <a:gd name="T6" fmla="*/ 5325 w 859"/>
                <a:gd name="T7" fmla="*/ 7550 h 426"/>
                <a:gd name="T8" fmla="*/ 5237 w 859"/>
                <a:gd name="T9" fmla="*/ 6080 h 426"/>
                <a:gd name="T10" fmla="*/ 5169 w 859"/>
                <a:gd name="T11" fmla="*/ 3491 h 426"/>
                <a:gd name="T12" fmla="*/ 4773 w 859"/>
                <a:gd name="T13" fmla="*/ 1182 h 426"/>
                <a:gd name="T14" fmla="*/ 4126 w 859"/>
                <a:gd name="T15" fmla="*/ 541 h 426"/>
                <a:gd name="T16" fmla="*/ 3513 w 859"/>
                <a:gd name="T17" fmla="*/ 283 h 426"/>
                <a:gd name="T18" fmla="*/ 2516 w 859"/>
                <a:gd name="T19" fmla="*/ 283 h 426"/>
                <a:gd name="T20" fmla="*/ 1527 w 859"/>
                <a:gd name="T21" fmla="*/ 283 h 426"/>
                <a:gd name="T22" fmla="*/ 844 w 859"/>
                <a:gd name="T23" fmla="*/ 2007 h 426"/>
                <a:gd name="T24" fmla="*/ 762 w 859"/>
                <a:gd name="T25" fmla="*/ 2007 h 426"/>
                <a:gd name="T26" fmla="*/ 616 w 859"/>
                <a:gd name="T27" fmla="*/ 2462 h 426"/>
                <a:gd name="T28" fmla="*/ 524 w 859"/>
                <a:gd name="T29" fmla="*/ 3204 h 426"/>
                <a:gd name="T30" fmla="*/ 211 w 859"/>
                <a:gd name="T31" fmla="*/ 6778 h 426"/>
                <a:gd name="T32" fmla="*/ 0 w 859"/>
                <a:gd name="T33" fmla="*/ 10687 h 426"/>
                <a:gd name="T34" fmla="*/ 78 w 859"/>
                <a:gd name="T35" fmla="*/ 12177 h 426"/>
                <a:gd name="T36" fmla="*/ 78 w 859"/>
                <a:gd name="T37" fmla="*/ 13348 h 426"/>
                <a:gd name="T38" fmla="*/ 135 w 859"/>
                <a:gd name="T39" fmla="*/ 16039 h 426"/>
                <a:gd name="T40" fmla="*/ 700 w 859"/>
                <a:gd name="T41" fmla="*/ 18119 h 426"/>
                <a:gd name="T42" fmla="*/ 1260 w 859"/>
                <a:gd name="T43" fmla="*/ 19552 h 426"/>
                <a:gd name="T44" fmla="*/ 1814 w 859"/>
                <a:gd name="T45" fmla="*/ 21074 h 426"/>
                <a:gd name="T46" fmla="*/ 2296 w 859"/>
                <a:gd name="T47" fmla="*/ 22293 h 426"/>
                <a:gd name="T48" fmla="*/ 2623 w 859"/>
                <a:gd name="T49" fmla="*/ 24185 h 426"/>
                <a:gd name="T50" fmla="*/ 2680 w 859"/>
                <a:gd name="T51" fmla="*/ 23123 h 426"/>
                <a:gd name="T52" fmla="*/ 2817 w 859"/>
                <a:gd name="T53" fmla="*/ 22597 h 426"/>
                <a:gd name="T54" fmla="*/ 3074 w 859"/>
                <a:gd name="T55" fmla="*/ 21423 h 426"/>
                <a:gd name="T56" fmla="*/ 3359 w 859"/>
                <a:gd name="T57" fmla="*/ 21282 h 426"/>
                <a:gd name="T58" fmla="*/ 3613 w 859"/>
                <a:gd name="T59" fmla="*/ 21423 h 426"/>
                <a:gd name="T60" fmla="*/ 3729 w 859"/>
                <a:gd name="T61" fmla="*/ 21001 h 426"/>
                <a:gd name="T62" fmla="*/ 3887 w 859"/>
                <a:gd name="T63" fmla="*/ 20561 h 426"/>
                <a:gd name="T64" fmla="*/ 4033 w 859"/>
                <a:gd name="T65" fmla="*/ 20561 h 426"/>
                <a:gd name="T66" fmla="*/ 4224 w 859"/>
                <a:gd name="T67" fmla="*/ 20794 h 426"/>
                <a:gd name="T68" fmla="*/ 4543 w 859"/>
                <a:gd name="T69" fmla="*/ 22293 h 426"/>
                <a:gd name="T70" fmla="*/ 4518 w 859"/>
                <a:gd name="T71" fmla="*/ 23839 h 426"/>
                <a:gd name="T72" fmla="*/ 4580 w 859"/>
                <a:gd name="T73" fmla="*/ 24733 h 426"/>
                <a:gd name="T74" fmla="*/ 4803 w 859"/>
                <a:gd name="T75" fmla="*/ 24299 h 426"/>
                <a:gd name="T76" fmla="*/ 4773 w 859"/>
                <a:gd name="T77" fmla="*/ 21539 h 426"/>
                <a:gd name="T78" fmla="*/ 4851 w 859"/>
                <a:gd name="T79" fmla="*/ 18777 h 426"/>
                <a:gd name="T80" fmla="*/ 5126 w 859"/>
                <a:gd name="T81" fmla="*/ 17405 h 426"/>
                <a:gd name="T82" fmla="*/ 5457 w 859"/>
                <a:gd name="T83" fmla="*/ 15175 h 426"/>
                <a:gd name="T84" fmla="*/ 5647 w 859"/>
                <a:gd name="T85" fmla="*/ 14457 h 426"/>
                <a:gd name="T86" fmla="*/ 5595 w 859"/>
                <a:gd name="T87" fmla="*/ 14305 h 426"/>
                <a:gd name="T88" fmla="*/ 5629 w 859"/>
                <a:gd name="T89" fmla="*/ 13348 h 426"/>
                <a:gd name="T90" fmla="*/ 5647 w 859"/>
                <a:gd name="T91" fmla="*/ 12845 h 426"/>
                <a:gd name="T92" fmla="*/ 5615 w 859"/>
                <a:gd name="T93" fmla="*/ 11467 h 426"/>
                <a:gd name="T94" fmla="*/ 5691 w 859"/>
                <a:gd name="T95" fmla="*/ 10843 h 426"/>
                <a:gd name="T96" fmla="*/ 5729 w 859"/>
                <a:gd name="T97" fmla="*/ 11858 h 426"/>
                <a:gd name="T98" fmla="*/ 5836 w 859"/>
                <a:gd name="T99" fmla="*/ 11750 h 426"/>
                <a:gd name="T100" fmla="*/ 5855 w 859"/>
                <a:gd name="T101" fmla="*/ 11154 h 426"/>
                <a:gd name="T102" fmla="*/ 6091 w 859"/>
                <a:gd name="T103" fmla="*/ 9138 h 426"/>
                <a:gd name="T104" fmla="*/ 6429 w 859"/>
                <a:gd name="T105" fmla="*/ 8301 h 426"/>
                <a:gd name="T106" fmla="*/ 6589 w 859"/>
                <a:gd name="T107" fmla="*/ 7831 h 426"/>
                <a:gd name="T108" fmla="*/ 6684 w 859"/>
                <a:gd name="T109" fmla="*/ 5926 h 426"/>
                <a:gd name="T110" fmla="*/ 6885 w 859"/>
                <a:gd name="T111" fmla="*/ 5235 h 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59"/>
                <a:gd name="T169" fmla="*/ 0 h 426"/>
                <a:gd name="T170" fmla="*/ 859 w 859"/>
                <a:gd name="T171" fmla="*/ 426 h 42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59" h="426">
                  <a:moveTo>
                    <a:pt x="857" y="78"/>
                  </a:moveTo>
                  <a:lnTo>
                    <a:pt x="857" y="71"/>
                  </a:lnTo>
                  <a:lnTo>
                    <a:pt x="854" y="61"/>
                  </a:lnTo>
                  <a:lnTo>
                    <a:pt x="859" y="40"/>
                  </a:lnTo>
                  <a:lnTo>
                    <a:pt x="849" y="35"/>
                  </a:lnTo>
                  <a:lnTo>
                    <a:pt x="842" y="35"/>
                  </a:lnTo>
                  <a:lnTo>
                    <a:pt x="842" y="33"/>
                  </a:lnTo>
                  <a:lnTo>
                    <a:pt x="830" y="45"/>
                  </a:lnTo>
                  <a:lnTo>
                    <a:pt x="819" y="59"/>
                  </a:lnTo>
                  <a:lnTo>
                    <a:pt x="804" y="69"/>
                  </a:lnTo>
                  <a:lnTo>
                    <a:pt x="795" y="76"/>
                  </a:lnTo>
                  <a:lnTo>
                    <a:pt x="767" y="76"/>
                  </a:lnTo>
                  <a:lnTo>
                    <a:pt x="738" y="78"/>
                  </a:lnTo>
                  <a:lnTo>
                    <a:pt x="726" y="90"/>
                  </a:lnTo>
                  <a:lnTo>
                    <a:pt x="712" y="99"/>
                  </a:lnTo>
                  <a:lnTo>
                    <a:pt x="693" y="102"/>
                  </a:lnTo>
                  <a:lnTo>
                    <a:pt x="677" y="104"/>
                  </a:lnTo>
                  <a:lnTo>
                    <a:pt x="674" y="114"/>
                  </a:lnTo>
                  <a:lnTo>
                    <a:pt x="660" y="118"/>
                  </a:lnTo>
                  <a:lnTo>
                    <a:pt x="644" y="123"/>
                  </a:lnTo>
                  <a:lnTo>
                    <a:pt x="629" y="130"/>
                  </a:lnTo>
                  <a:lnTo>
                    <a:pt x="613" y="135"/>
                  </a:lnTo>
                  <a:lnTo>
                    <a:pt x="608" y="128"/>
                  </a:lnTo>
                  <a:lnTo>
                    <a:pt x="627" y="111"/>
                  </a:lnTo>
                  <a:lnTo>
                    <a:pt x="634" y="99"/>
                  </a:lnTo>
                  <a:lnTo>
                    <a:pt x="637" y="85"/>
                  </a:lnTo>
                  <a:lnTo>
                    <a:pt x="641" y="69"/>
                  </a:lnTo>
                  <a:lnTo>
                    <a:pt x="629" y="61"/>
                  </a:lnTo>
                  <a:lnTo>
                    <a:pt x="632" y="57"/>
                  </a:lnTo>
                  <a:lnTo>
                    <a:pt x="625" y="57"/>
                  </a:lnTo>
                  <a:lnTo>
                    <a:pt x="625" y="50"/>
                  </a:lnTo>
                  <a:lnTo>
                    <a:pt x="613" y="43"/>
                  </a:lnTo>
                  <a:lnTo>
                    <a:pt x="601" y="33"/>
                  </a:lnTo>
                  <a:lnTo>
                    <a:pt x="589" y="26"/>
                  </a:lnTo>
                  <a:lnTo>
                    <a:pt x="577" y="19"/>
                  </a:lnTo>
                  <a:lnTo>
                    <a:pt x="558" y="24"/>
                  </a:lnTo>
                  <a:lnTo>
                    <a:pt x="547" y="19"/>
                  </a:lnTo>
                  <a:lnTo>
                    <a:pt x="535" y="21"/>
                  </a:lnTo>
                  <a:lnTo>
                    <a:pt x="514" y="12"/>
                  </a:lnTo>
                  <a:lnTo>
                    <a:pt x="499" y="9"/>
                  </a:lnTo>
                  <a:lnTo>
                    <a:pt x="499" y="0"/>
                  </a:lnTo>
                  <a:lnTo>
                    <a:pt x="495" y="5"/>
                  </a:lnTo>
                  <a:lnTo>
                    <a:pt x="471" y="5"/>
                  </a:lnTo>
                  <a:lnTo>
                    <a:pt x="447" y="5"/>
                  </a:lnTo>
                  <a:lnTo>
                    <a:pt x="424" y="5"/>
                  </a:lnTo>
                  <a:lnTo>
                    <a:pt x="400" y="5"/>
                  </a:lnTo>
                  <a:lnTo>
                    <a:pt x="376" y="5"/>
                  </a:lnTo>
                  <a:lnTo>
                    <a:pt x="353" y="5"/>
                  </a:lnTo>
                  <a:lnTo>
                    <a:pt x="327" y="5"/>
                  </a:lnTo>
                  <a:lnTo>
                    <a:pt x="303" y="5"/>
                  </a:lnTo>
                  <a:lnTo>
                    <a:pt x="279" y="5"/>
                  </a:lnTo>
                  <a:lnTo>
                    <a:pt x="256" y="5"/>
                  </a:lnTo>
                  <a:lnTo>
                    <a:pt x="232" y="5"/>
                  </a:lnTo>
                  <a:lnTo>
                    <a:pt x="208" y="5"/>
                  </a:lnTo>
                  <a:lnTo>
                    <a:pt x="185" y="5"/>
                  </a:lnTo>
                  <a:lnTo>
                    <a:pt x="161" y="5"/>
                  </a:lnTo>
                  <a:lnTo>
                    <a:pt x="137" y="5"/>
                  </a:lnTo>
                  <a:lnTo>
                    <a:pt x="114" y="5"/>
                  </a:lnTo>
                  <a:lnTo>
                    <a:pt x="109" y="21"/>
                  </a:lnTo>
                  <a:lnTo>
                    <a:pt x="102" y="33"/>
                  </a:lnTo>
                  <a:lnTo>
                    <a:pt x="90" y="40"/>
                  </a:lnTo>
                  <a:lnTo>
                    <a:pt x="92" y="35"/>
                  </a:lnTo>
                  <a:lnTo>
                    <a:pt x="92" y="38"/>
                  </a:lnTo>
                  <a:lnTo>
                    <a:pt x="104" y="24"/>
                  </a:lnTo>
                  <a:lnTo>
                    <a:pt x="92" y="33"/>
                  </a:lnTo>
                  <a:lnTo>
                    <a:pt x="90" y="35"/>
                  </a:lnTo>
                  <a:lnTo>
                    <a:pt x="100" y="28"/>
                  </a:lnTo>
                  <a:lnTo>
                    <a:pt x="104" y="21"/>
                  </a:lnTo>
                  <a:lnTo>
                    <a:pt x="81" y="17"/>
                  </a:lnTo>
                  <a:lnTo>
                    <a:pt x="74" y="40"/>
                  </a:lnTo>
                  <a:lnTo>
                    <a:pt x="74" y="43"/>
                  </a:lnTo>
                  <a:lnTo>
                    <a:pt x="74" y="45"/>
                  </a:lnTo>
                  <a:lnTo>
                    <a:pt x="71" y="47"/>
                  </a:lnTo>
                  <a:lnTo>
                    <a:pt x="69" y="47"/>
                  </a:lnTo>
                  <a:lnTo>
                    <a:pt x="64" y="52"/>
                  </a:lnTo>
                  <a:lnTo>
                    <a:pt x="76" y="57"/>
                  </a:lnTo>
                  <a:lnTo>
                    <a:pt x="69" y="57"/>
                  </a:lnTo>
                  <a:lnTo>
                    <a:pt x="62" y="64"/>
                  </a:lnTo>
                  <a:lnTo>
                    <a:pt x="43" y="88"/>
                  </a:lnTo>
                  <a:lnTo>
                    <a:pt x="26" y="111"/>
                  </a:lnTo>
                  <a:lnTo>
                    <a:pt x="21" y="125"/>
                  </a:lnTo>
                  <a:lnTo>
                    <a:pt x="17" y="140"/>
                  </a:lnTo>
                  <a:lnTo>
                    <a:pt x="3" y="156"/>
                  </a:lnTo>
                  <a:lnTo>
                    <a:pt x="3" y="163"/>
                  </a:lnTo>
                  <a:lnTo>
                    <a:pt x="0" y="175"/>
                  </a:lnTo>
                  <a:lnTo>
                    <a:pt x="3" y="187"/>
                  </a:lnTo>
                  <a:lnTo>
                    <a:pt x="5" y="199"/>
                  </a:lnTo>
                  <a:lnTo>
                    <a:pt x="3" y="194"/>
                  </a:lnTo>
                  <a:lnTo>
                    <a:pt x="3" y="199"/>
                  </a:lnTo>
                  <a:lnTo>
                    <a:pt x="10" y="199"/>
                  </a:lnTo>
                  <a:lnTo>
                    <a:pt x="12" y="199"/>
                  </a:lnTo>
                  <a:lnTo>
                    <a:pt x="10" y="208"/>
                  </a:lnTo>
                  <a:lnTo>
                    <a:pt x="7" y="206"/>
                  </a:lnTo>
                  <a:lnTo>
                    <a:pt x="5" y="208"/>
                  </a:lnTo>
                  <a:lnTo>
                    <a:pt x="10" y="218"/>
                  </a:lnTo>
                  <a:lnTo>
                    <a:pt x="5" y="225"/>
                  </a:lnTo>
                  <a:lnTo>
                    <a:pt x="7" y="234"/>
                  </a:lnTo>
                  <a:lnTo>
                    <a:pt x="12" y="246"/>
                  </a:lnTo>
                  <a:lnTo>
                    <a:pt x="10" y="260"/>
                  </a:lnTo>
                  <a:lnTo>
                    <a:pt x="17" y="262"/>
                  </a:lnTo>
                  <a:lnTo>
                    <a:pt x="33" y="270"/>
                  </a:lnTo>
                  <a:lnTo>
                    <a:pt x="48" y="281"/>
                  </a:lnTo>
                  <a:lnTo>
                    <a:pt x="48" y="296"/>
                  </a:lnTo>
                  <a:lnTo>
                    <a:pt x="66" y="296"/>
                  </a:lnTo>
                  <a:lnTo>
                    <a:pt x="85" y="296"/>
                  </a:lnTo>
                  <a:lnTo>
                    <a:pt x="97" y="300"/>
                  </a:lnTo>
                  <a:lnTo>
                    <a:pt x="109" y="307"/>
                  </a:lnTo>
                  <a:lnTo>
                    <a:pt x="121" y="312"/>
                  </a:lnTo>
                  <a:lnTo>
                    <a:pt x="133" y="319"/>
                  </a:lnTo>
                  <a:lnTo>
                    <a:pt x="152" y="319"/>
                  </a:lnTo>
                  <a:lnTo>
                    <a:pt x="175" y="319"/>
                  </a:lnTo>
                  <a:lnTo>
                    <a:pt x="178" y="310"/>
                  </a:lnTo>
                  <a:lnTo>
                    <a:pt x="204" y="310"/>
                  </a:lnTo>
                  <a:lnTo>
                    <a:pt x="215" y="329"/>
                  </a:lnTo>
                  <a:lnTo>
                    <a:pt x="220" y="345"/>
                  </a:lnTo>
                  <a:lnTo>
                    <a:pt x="230" y="352"/>
                  </a:lnTo>
                  <a:lnTo>
                    <a:pt x="239" y="359"/>
                  </a:lnTo>
                  <a:lnTo>
                    <a:pt x="251" y="348"/>
                  </a:lnTo>
                  <a:lnTo>
                    <a:pt x="270" y="348"/>
                  </a:lnTo>
                  <a:lnTo>
                    <a:pt x="277" y="364"/>
                  </a:lnTo>
                  <a:lnTo>
                    <a:pt x="284" y="381"/>
                  </a:lnTo>
                  <a:lnTo>
                    <a:pt x="289" y="402"/>
                  </a:lnTo>
                  <a:lnTo>
                    <a:pt x="301" y="411"/>
                  </a:lnTo>
                  <a:lnTo>
                    <a:pt x="317" y="414"/>
                  </a:lnTo>
                  <a:lnTo>
                    <a:pt x="317" y="395"/>
                  </a:lnTo>
                  <a:lnTo>
                    <a:pt x="315" y="390"/>
                  </a:lnTo>
                  <a:lnTo>
                    <a:pt x="315" y="388"/>
                  </a:lnTo>
                  <a:lnTo>
                    <a:pt x="320" y="390"/>
                  </a:lnTo>
                  <a:lnTo>
                    <a:pt x="322" y="381"/>
                  </a:lnTo>
                  <a:lnTo>
                    <a:pt x="324" y="378"/>
                  </a:lnTo>
                  <a:lnTo>
                    <a:pt x="334" y="371"/>
                  </a:lnTo>
                  <a:lnTo>
                    <a:pt x="338" y="369"/>
                  </a:lnTo>
                  <a:lnTo>
                    <a:pt x="338" y="366"/>
                  </a:lnTo>
                  <a:lnTo>
                    <a:pt x="346" y="366"/>
                  </a:lnTo>
                  <a:lnTo>
                    <a:pt x="341" y="369"/>
                  </a:lnTo>
                  <a:lnTo>
                    <a:pt x="350" y="364"/>
                  </a:lnTo>
                  <a:lnTo>
                    <a:pt x="348" y="364"/>
                  </a:lnTo>
                  <a:lnTo>
                    <a:pt x="364" y="352"/>
                  </a:lnTo>
                  <a:lnTo>
                    <a:pt x="367" y="348"/>
                  </a:lnTo>
                  <a:lnTo>
                    <a:pt x="372" y="350"/>
                  </a:lnTo>
                  <a:lnTo>
                    <a:pt x="369" y="352"/>
                  </a:lnTo>
                  <a:lnTo>
                    <a:pt x="381" y="345"/>
                  </a:lnTo>
                  <a:lnTo>
                    <a:pt x="383" y="345"/>
                  </a:lnTo>
                  <a:lnTo>
                    <a:pt x="395" y="348"/>
                  </a:lnTo>
                  <a:lnTo>
                    <a:pt x="407" y="348"/>
                  </a:lnTo>
                  <a:lnTo>
                    <a:pt x="417" y="348"/>
                  </a:lnTo>
                  <a:lnTo>
                    <a:pt x="421" y="352"/>
                  </a:lnTo>
                  <a:lnTo>
                    <a:pt x="431" y="355"/>
                  </a:lnTo>
                  <a:lnTo>
                    <a:pt x="440" y="355"/>
                  </a:lnTo>
                  <a:lnTo>
                    <a:pt x="438" y="350"/>
                  </a:lnTo>
                  <a:lnTo>
                    <a:pt x="450" y="357"/>
                  </a:lnTo>
                  <a:lnTo>
                    <a:pt x="447" y="362"/>
                  </a:lnTo>
                  <a:lnTo>
                    <a:pt x="452" y="355"/>
                  </a:lnTo>
                  <a:lnTo>
                    <a:pt x="445" y="348"/>
                  </a:lnTo>
                  <a:lnTo>
                    <a:pt x="452" y="343"/>
                  </a:lnTo>
                  <a:lnTo>
                    <a:pt x="447" y="343"/>
                  </a:lnTo>
                  <a:lnTo>
                    <a:pt x="447" y="340"/>
                  </a:lnTo>
                  <a:lnTo>
                    <a:pt x="435" y="338"/>
                  </a:lnTo>
                  <a:lnTo>
                    <a:pt x="447" y="338"/>
                  </a:lnTo>
                  <a:lnTo>
                    <a:pt x="471" y="336"/>
                  </a:lnTo>
                  <a:lnTo>
                    <a:pt x="476" y="329"/>
                  </a:lnTo>
                  <a:lnTo>
                    <a:pt x="476" y="336"/>
                  </a:lnTo>
                  <a:lnTo>
                    <a:pt x="483" y="336"/>
                  </a:lnTo>
                  <a:lnTo>
                    <a:pt x="490" y="333"/>
                  </a:lnTo>
                  <a:lnTo>
                    <a:pt x="488" y="336"/>
                  </a:lnTo>
                  <a:lnTo>
                    <a:pt x="502" y="336"/>
                  </a:lnTo>
                  <a:lnTo>
                    <a:pt x="497" y="336"/>
                  </a:lnTo>
                  <a:lnTo>
                    <a:pt x="506" y="338"/>
                  </a:lnTo>
                  <a:lnTo>
                    <a:pt x="509" y="338"/>
                  </a:lnTo>
                  <a:lnTo>
                    <a:pt x="511" y="340"/>
                  </a:lnTo>
                  <a:lnTo>
                    <a:pt x="509" y="340"/>
                  </a:lnTo>
                  <a:lnTo>
                    <a:pt x="511" y="348"/>
                  </a:lnTo>
                  <a:lnTo>
                    <a:pt x="535" y="340"/>
                  </a:lnTo>
                  <a:lnTo>
                    <a:pt x="542" y="352"/>
                  </a:lnTo>
                  <a:lnTo>
                    <a:pt x="549" y="364"/>
                  </a:lnTo>
                  <a:lnTo>
                    <a:pt x="544" y="383"/>
                  </a:lnTo>
                  <a:lnTo>
                    <a:pt x="544" y="381"/>
                  </a:lnTo>
                  <a:lnTo>
                    <a:pt x="547" y="383"/>
                  </a:lnTo>
                  <a:lnTo>
                    <a:pt x="549" y="378"/>
                  </a:lnTo>
                  <a:lnTo>
                    <a:pt x="547" y="390"/>
                  </a:lnTo>
                  <a:lnTo>
                    <a:pt x="549" y="397"/>
                  </a:lnTo>
                  <a:lnTo>
                    <a:pt x="551" y="400"/>
                  </a:lnTo>
                  <a:lnTo>
                    <a:pt x="554" y="402"/>
                  </a:lnTo>
                  <a:lnTo>
                    <a:pt x="556" y="400"/>
                  </a:lnTo>
                  <a:lnTo>
                    <a:pt x="554" y="404"/>
                  </a:lnTo>
                  <a:lnTo>
                    <a:pt x="556" y="414"/>
                  </a:lnTo>
                  <a:lnTo>
                    <a:pt x="563" y="426"/>
                  </a:lnTo>
                  <a:lnTo>
                    <a:pt x="573" y="426"/>
                  </a:lnTo>
                  <a:lnTo>
                    <a:pt x="577" y="411"/>
                  </a:lnTo>
                  <a:lnTo>
                    <a:pt x="582" y="397"/>
                  </a:lnTo>
                  <a:lnTo>
                    <a:pt x="580" y="381"/>
                  </a:lnTo>
                  <a:lnTo>
                    <a:pt x="577" y="366"/>
                  </a:lnTo>
                  <a:lnTo>
                    <a:pt x="580" y="378"/>
                  </a:lnTo>
                  <a:lnTo>
                    <a:pt x="577" y="366"/>
                  </a:lnTo>
                  <a:lnTo>
                    <a:pt x="577" y="352"/>
                  </a:lnTo>
                  <a:lnTo>
                    <a:pt x="577" y="336"/>
                  </a:lnTo>
                  <a:lnTo>
                    <a:pt x="575" y="324"/>
                  </a:lnTo>
                  <a:lnTo>
                    <a:pt x="580" y="319"/>
                  </a:lnTo>
                  <a:lnTo>
                    <a:pt x="582" y="317"/>
                  </a:lnTo>
                  <a:lnTo>
                    <a:pt x="587" y="307"/>
                  </a:lnTo>
                  <a:lnTo>
                    <a:pt x="592" y="300"/>
                  </a:lnTo>
                  <a:lnTo>
                    <a:pt x="594" y="300"/>
                  </a:lnTo>
                  <a:lnTo>
                    <a:pt x="596" y="298"/>
                  </a:lnTo>
                  <a:lnTo>
                    <a:pt x="618" y="284"/>
                  </a:lnTo>
                  <a:lnTo>
                    <a:pt x="620" y="284"/>
                  </a:lnTo>
                  <a:lnTo>
                    <a:pt x="637" y="272"/>
                  </a:lnTo>
                  <a:lnTo>
                    <a:pt x="641" y="270"/>
                  </a:lnTo>
                  <a:lnTo>
                    <a:pt x="653" y="260"/>
                  </a:lnTo>
                  <a:lnTo>
                    <a:pt x="672" y="253"/>
                  </a:lnTo>
                  <a:lnTo>
                    <a:pt x="660" y="248"/>
                  </a:lnTo>
                  <a:lnTo>
                    <a:pt x="667" y="251"/>
                  </a:lnTo>
                  <a:lnTo>
                    <a:pt x="670" y="248"/>
                  </a:lnTo>
                  <a:lnTo>
                    <a:pt x="663" y="244"/>
                  </a:lnTo>
                  <a:lnTo>
                    <a:pt x="679" y="244"/>
                  </a:lnTo>
                  <a:lnTo>
                    <a:pt x="684" y="236"/>
                  </a:lnTo>
                  <a:lnTo>
                    <a:pt x="679" y="239"/>
                  </a:lnTo>
                  <a:lnTo>
                    <a:pt x="674" y="234"/>
                  </a:lnTo>
                  <a:lnTo>
                    <a:pt x="670" y="234"/>
                  </a:lnTo>
                  <a:lnTo>
                    <a:pt x="670" y="232"/>
                  </a:lnTo>
                  <a:lnTo>
                    <a:pt x="677" y="234"/>
                  </a:lnTo>
                  <a:lnTo>
                    <a:pt x="679" y="232"/>
                  </a:lnTo>
                  <a:lnTo>
                    <a:pt x="684" y="234"/>
                  </a:lnTo>
                  <a:lnTo>
                    <a:pt x="684" y="222"/>
                  </a:lnTo>
                  <a:lnTo>
                    <a:pt x="686" y="239"/>
                  </a:lnTo>
                  <a:lnTo>
                    <a:pt x="681" y="218"/>
                  </a:lnTo>
                  <a:lnTo>
                    <a:pt x="677" y="218"/>
                  </a:lnTo>
                  <a:lnTo>
                    <a:pt x="672" y="210"/>
                  </a:lnTo>
                  <a:lnTo>
                    <a:pt x="679" y="215"/>
                  </a:lnTo>
                  <a:lnTo>
                    <a:pt x="677" y="208"/>
                  </a:lnTo>
                  <a:lnTo>
                    <a:pt x="684" y="210"/>
                  </a:lnTo>
                  <a:lnTo>
                    <a:pt x="677" y="199"/>
                  </a:lnTo>
                  <a:lnTo>
                    <a:pt x="684" y="203"/>
                  </a:lnTo>
                  <a:lnTo>
                    <a:pt x="677" y="192"/>
                  </a:lnTo>
                  <a:lnTo>
                    <a:pt x="672" y="192"/>
                  </a:lnTo>
                  <a:lnTo>
                    <a:pt x="679" y="187"/>
                  </a:lnTo>
                  <a:lnTo>
                    <a:pt x="677" y="192"/>
                  </a:lnTo>
                  <a:lnTo>
                    <a:pt x="686" y="196"/>
                  </a:lnTo>
                  <a:lnTo>
                    <a:pt x="684" y="187"/>
                  </a:lnTo>
                  <a:lnTo>
                    <a:pt x="686" y="194"/>
                  </a:lnTo>
                  <a:lnTo>
                    <a:pt x="689" y="177"/>
                  </a:lnTo>
                  <a:lnTo>
                    <a:pt x="700" y="175"/>
                  </a:lnTo>
                  <a:lnTo>
                    <a:pt x="691" y="182"/>
                  </a:lnTo>
                  <a:lnTo>
                    <a:pt x="691" y="187"/>
                  </a:lnTo>
                  <a:lnTo>
                    <a:pt x="689" y="194"/>
                  </a:lnTo>
                  <a:lnTo>
                    <a:pt x="693" y="194"/>
                  </a:lnTo>
                  <a:lnTo>
                    <a:pt x="691" y="201"/>
                  </a:lnTo>
                  <a:lnTo>
                    <a:pt x="693" y="203"/>
                  </a:lnTo>
                  <a:lnTo>
                    <a:pt x="689" y="206"/>
                  </a:lnTo>
                  <a:lnTo>
                    <a:pt x="686" y="213"/>
                  </a:lnTo>
                  <a:lnTo>
                    <a:pt x="705" y="192"/>
                  </a:lnTo>
                  <a:lnTo>
                    <a:pt x="703" y="175"/>
                  </a:lnTo>
                  <a:lnTo>
                    <a:pt x="712" y="166"/>
                  </a:lnTo>
                  <a:lnTo>
                    <a:pt x="705" y="170"/>
                  </a:lnTo>
                  <a:lnTo>
                    <a:pt x="710" y="177"/>
                  </a:lnTo>
                  <a:lnTo>
                    <a:pt x="710" y="182"/>
                  </a:lnTo>
                  <a:lnTo>
                    <a:pt x="726" y="166"/>
                  </a:lnTo>
                  <a:lnTo>
                    <a:pt x="726" y="168"/>
                  </a:lnTo>
                  <a:lnTo>
                    <a:pt x="731" y="156"/>
                  </a:lnTo>
                  <a:lnTo>
                    <a:pt x="738" y="142"/>
                  </a:lnTo>
                  <a:lnTo>
                    <a:pt x="736" y="149"/>
                  </a:lnTo>
                  <a:lnTo>
                    <a:pt x="741" y="147"/>
                  </a:lnTo>
                  <a:lnTo>
                    <a:pt x="757" y="142"/>
                  </a:lnTo>
                  <a:lnTo>
                    <a:pt x="774" y="140"/>
                  </a:lnTo>
                  <a:lnTo>
                    <a:pt x="776" y="135"/>
                  </a:lnTo>
                  <a:lnTo>
                    <a:pt x="778" y="135"/>
                  </a:lnTo>
                  <a:lnTo>
                    <a:pt x="786" y="140"/>
                  </a:lnTo>
                  <a:lnTo>
                    <a:pt x="788" y="140"/>
                  </a:lnTo>
                  <a:lnTo>
                    <a:pt x="797" y="135"/>
                  </a:lnTo>
                  <a:lnTo>
                    <a:pt x="797" y="128"/>
                  </a:lnTo>
                  <a:lnTo>
                    <a:pt x="797" y="130"/>
                  </a:lnTo>
                  <a:lnTo>
                    <a:pt x="790" y="128"/>
                  </a:lnTo>
                  <a:lnTo>
                    <a:pt x="790" y="118"/>
                  </a:lnTo>
                  <a:lnTo>
                    <a:pt x="790" y="116"/>
                  </a:lnTo>
                  <a:lnTo>
                    <a:pt x="809" y="97"/>
                  </a:lnTo>
                  <a:lnTo>
                    <a:pt x="814" y="95"/>
                  </a:lnTo>
                  <a:lnTo>
                    <a:pt x="816" y="95"/>
                  </a:lnTo>
                  <a:lnTo>
                    <a:pt x="830" y="83"/>
                  </a:lnTo>
                  <a:lnTo>
                    <a:pt x="830" y="88"/>
                  </a:lnTo>
                  <a:lnTo>
                    <a:pt x="833" y="85"/>
                  </a:lnTo>
                  <a:lnTo>
                    <a:pt x="840" y="88"/>
                  </a:lnTo>
                  <a:lnTo>
                    <a:pt x="857" y="78"/>
                  </a:lnTo>
                  <a:close/>
                </a:path>
              </a:pathLst>
            </a:custGeom>
            <a:solidFill>
              <a:srgbClr val="0033CC"/>
            </a:solidFill>
            <a:ln w="3175">
              <a:solidFill>
                <a:srgbClr val="000000"/>
              </a:solidFill>
              <a:round/>
              <a:headEnd/>
              <a:tailEnd/>
            </a:ln>
          </p:spPr>
          <p:txBody>
            <a:bodyPr/>
            <a:lstStyle/>
            <a:p>
              <a:endParaRPr lang="en-US"/>
            </a:p>
          </p:txBody>
        </p:sp>
        <p:sp>
          <p:nvSpPr>
            <p:cNvPr id="42432" name="Freeform 5662"/>
            <p:cNvSpPr>
              <a:spLocks/>
            </p:cNvSpPr>
            <p:nvPr/>
          </p:nvSpPr>
          <p:spPr bwMode="auto">
            <a:xfrm>
              <a:off x="113" y="1122"/>
              <a:ext cx="609" cy="322"/>
            </a:xfrm>
            <a:custGeom>
              <a:avLst/>
              <a:gdLst>
                <a:gd name="T0" fmla="*/ 3482 w 546"/>
                <a:gd name="T1" fmla="*/ 13209 h 260"/>
                <a:gd name="T2" fmla="*/ 3351 w 546"/>
                <a:gd name="T3" fmla="*/ 10607 h 260"/>
                <a:gd name="T4" fmla="*/ 3161 w 546"/>
                <a:gd name="T5" fmla="*/ 10194 h 260"/>
                <a:gd name="T6" fmla="*/ 3335 w 546"/>
                <a:gd name="T7" fmla="*/ 7758 h 260"/>
                <a:gd name="T8" fmla="*/ 4009 w 546"/>
                <a:gd name="T9" fmla="*/ 3499 h 260"/>
                <a:gd name="T10" fmla="*/ 3933 w 546"/>
                <a:gd name="T11" fmla="*/ 925 h 260"/>
                <a:gd name="T12" fmla="*/ 3394 w 546"/>
                <a:gd name="T13" fmla="*/ 277 h 260"/>
                <a:gd name="T14" fmla="*/ 3260 w 546"/>
                <a:gd name="T15" fmla="*/ 0 h 260"/>
                <a:gd name="T16" fmla="*/ 2786 w 546"/>
                <a:gd name="T17" fmla="*/ 603 h 260"/>
                <a:gd name="T18" fmla="*/ 2556 w 546"/>
                <a:gd name="T19" fmla="*/ 925 h 260"/>
                <a:gd name="T20" fmla="*/ 1807 w 546"/>
                <a:gd name="T21" fmla="*/ 2517 h 260"/>
                <a:gd name="T22" fmla="*/ 1985 w 546"/>
                <a:gd name="T23" fmla="*/ 4134 h 260"/>
                <a:gd name="T24" fmla="*/ 1904 w 546"/>
                <a:gd name="T25" fmla="*/ 4333 h 260"/>
                <a:gd name="T26" fmla="*/ 1751 w 546"/>
                <a:gd name="T27" fmla="*/ 4134 h 260"/>
                <a:gd name="T28" fmla="*/ 1230 w 546"/>
                <a:gd name="T29" fmla="*/ 5385 h 260"/>
                <a:gd name="T30" fmla="*/ 1731 w 546"/>
                <a:gd name="T31" fmla="*/ 5524 h 260"/>
                <a:gd name="T32" fmla="*/ 1408 w 546"/>
                <a:gd name="T33" fmla="*/ 6916 h 260"/>
                <a:gd name="T34" fmla="*/ 998 w 546"/>
                <a:gd name="T35" fmla="*/ 7758 h 260"/>
                <a:gd name="T36" fmla="*/ 748 w 546"/>
                <a:gd name="T37" fmla="*/ 8565 h 260"/>
                <a:gd name="T38" fmla="*/ 843 w 546"/>
                <a:gd name="T39" fmla="*/ 8857 h 260"/>
                <a:gd name="T40" fmla="*/ 810 w 546"/>
                <a:gd name="T41" fmla="*/ 9350 h 260"/>
                <a:gd name="T42" fmla="*/ 616 w 546"/>
                <a:gd name="T43" fmla="*/ 9655 h 260"/>
                <a:gd name="T44" fmla="*/ 843 w 546"/>
                <a:gd name="T45" fmla="*/ 10194 h 260"/>
                <a:gd name="T46" fmla="*/ 899 w 546"/>
                <a:gd name="T47" fmla="*/ 11287 h 260"/>
                <a:gd name="T48" fmla="*/ 1113 w 546"/>
                <a:gd name="T49" fmla="*/ 11185 h 260"/>
                <a:gd name="T50" fmla="*/ 1074 w 546"/>
                <a:gd name="T51" fmla="*/ 11957 h 260"/>
                <a:gd name="T52" fmla="*/ 899 w 546"/>
                <a:gd name="T53" fmla="*/ 12667 h 260"/>
                <a:gd name="T54" fmla="*/ 395 w 546"/>
                <a:gd name="T55" fmla="*/ 14180 h 260"/>
                <a:gd name="T56" fmla="*/ 0 w 546"/>
                <a:gd name="T57" fmla="*/ 15014 h 260"/>
                <a:gd name="T58" fmla="*/ 118 w 546"/>
                <a:gd name="T59" fmla="*/ 15014 h 260"/>
                <a:gd name="T60" fmla="*/ 395 w 546"/>
                <a:gd name="T61" fmla="*/ 14341 h 260"/>
                <a:gd name="T62" fmla="*/ 669 w 546"/>
                <a:gd name="T63" fmla="*/ 14126 h 260"/>
                <a:gd name="T64" fmla="*/ 1596 w 546"/>
                <a:gd name="T65" fmla="*/ 11287 h 260"/>
                <a:gd name="T66" fmla="*/ 1825 w 546"/>
                <a:gd name="T67" fmla="*/ 9996 h 260"/>
                <a:gd name="T68" fmla="*/ 2271 w 546"/>
                <a:gd name="T69" fmla="*/ 9006 h 260"/>
                <a:gd name="T70" fmla="*/ 1842 w 546"/>
                <a:gd name="T71" fmla="*/ 10489 h 260"/>
                <a:gd name="T72" fmla="*/ 2016 w 546"/>
                <a:gd name="T73" fmla="*/ 10489 h 260"/>
                <a:gd name="T74" fmla="*/ 2068 w 546"/>
                <a:gd name="T75" fmla="*/ 10302 h 260"/>
                <a:gd name="T76" fmla="*/ 2322 w 546"/>
                <a:gd name="T77" fmla="*/ 9789 h 260"/>
                <a:gd name="T78" fmla="*/ 2400 w 546"/>
                <a:gd name="T79" fmla="*/ 9350 h 260"/>
                <a:gd name="T80" fmla="*/ 2440 w 546"/>
                <a:gd name="T81" fmla="*/ 9350 h 260"/>
                <a:gd name="T82" fmla="*/ 2541 w 546"/>
                <a:gd name="T83" fmla="*/ 9534 h 260"/>
                <a:gd name="T84" fmla="*/ 2587 w 546"/>
                <a:gd name="T85" fmla="*/ 9996 h 260"/>
                <a:gd name="T86" fmla="*/ 2829 w 546"/>
                <a:gd name="T87" fmla="*/ 10194 h 260"/>
                <a:gd name="T88" fmla="*/ 3161 w 546"/>
                <a:gd name="T89" fmla="*/ 10302 h 260"/>
                <a:gd name="T90" fmla="*/ 3151 w 546"/>
                <a:gd name="T91" fmla="*/ 11185 h 260"/>
                <a:gd name="T92" fmla="*/ 3288 w 546"/>
                <a:gd name="T93" fmla="*/ 11287 h 260"/>
                <a:gd name="T94" fmla="*/ 3335 w 546"/>
                <a:gd name="T95" fmla="*/ 11692 h 260"/>
                <a:gd name="T96" fmla="*/ 3443 w 546"/>
                <a:gd name="T97" fmla="*/ 11957 h 260"/>
                <a:gd name="T98" fmla="*/ 3512 w 546"/>
                <a:gd name="T99" fmla="*/ 12241 h 260"/>
                <a:gd name="T100" fmla="*/ 3443 w 546"/>
                <a:gd name="T101" fmla="*/ 12667 h 260"/>
                <a:gd name="T102" fmla="*/ 3482 w 546"/>
                <a:gd name="T103" fmla="*/ 13814 h 260"/>
                <a:gd name="T104" fmla="*/ 3519 w 546"/>
                <a:gd name="T105" fmla="*/ 13927 h 260"/>
                <a:gd name="T106" fmla="*/ 3430 w 546"/>
                <a:gd name="T107" fmla="*/ 15014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46"/>
                <a:gd name="T163" fmla="*/ 0 h 260"/>
                <a:gd name="T164" fmla="*/ 546 w 546"/>
                <a:gd name="T165" fmla="*/ 260 h 26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46" h="260">
                  <a:moveTo>
                    <a:pt x="442" y="253"/>
                  </a:moveTo>
                  <a:lnTo>
                    <a:pt x="452" y="242"/>
                  </a:lnTo>
                  <a:lnTo>
                    <a:pt x="445" y="234"/>
                  </a:lnTo>
                  <a:lnTo>
                    <a:pt x="437" y="227"/>
                  </a:lnTo>
                  <a:lnTo>
                    <a:pt x="442" y="211"/>
                  </a:lnTo>
                  <a:lnTo>
                    <a:pt x="445" y="197"/>
                  </a:lnTo>
                  <a:lnTo>
                    <a:pt x="442" y="178"/>
                  </a:lnTo>
                  <a:lnTo>
                    <a:pt x="421" y="182"/>
                  </a:lnTo>
                  <a:lnTo>
                    <a:pt x="414" y="190"/>
                  </a:lnTo>
                  <a:lnTo>
                    <a:pt x="402" y="194"/>
                  </a:lnTo>
                  <a:lnTo>
                    <a:pt x="402" y="178"/>
                  </a:lnTo>
                  <a:lnTo>
                    <a:pt x="397" y="175"/>
                  </a:lnTo>
                  <a:lnTo>
                    <a:pt x="404" y="171"/>
                  </a:lnTo>
                  <a:lnTo>
                    <a:pt x="378" y="171"/>
                  </a:lnTo>
                  <a:lnTo>
                    <a:pt x="400" y="152"/>
                  </a:lnTo>
                  <a:lnTo>
                    <a:pt x="419" y="133"/>
                  </a:lnTo>
                  <a:lnTo>
                    <a:pt x="440" y="114"/>
                  </a:lnTo>
                  <a:lnTo>
                    <a:pt x="461" y="95"/>
                  </a:lnTo>
                  <a:lnTo>
                    <a:pt x="480" y="76"/>
                  </a:lnTo>
                  <a:lnTo>
                    <a:pt x="504" y="60"/>
                  </a:lnTo>
                  <a:lnTo>
                    <a:pt x="525" y="41"/>
                  </a:lnTo>
                  <a:lnTo>
                    <a:pt x="546" y="24"/>
                  </a:lnTo>
                  <a:lnTo>
                    <a:pt x="520" y="17"/>
                  </a:lnTo>
                  <a:lnTo>
                    <a:pt x="494" y="15"/>
                  </a:lnTo>
                  <a:lnTo>
                    <a:pt x="471" y="12"/>
                  </a:lnTo>
                  <a:lnTo>
                    <a:pt x="437" y="10"/>
                  </a:lnTo>
                  <a:lnTo>
                    <a:pt x="426" y="5"/>
                  </a:lnTo>
                  <a:lnTo>
                    <a:pt x="419" y="5"/>
                  </a:lnTo>
                  <a:lnTo>
                    <a:pt x="414" y="3"/>
                  </a:lnTo>
                  <a:lnTo>
                    <a:pt x="402" y="5"/>
                  </a:lnTo>
                  <a:lnTo>
                    <a:pt x="409" y="0"/>
                  </a:lnTo>
                  <a:lnTo>
                    <a:pt x="402" y="0"/>
                  </a:lnTo>
                  <a:lnTo>
                    <a:pt x="369" y="8"/>
                  </a:lnTo>
                  <a:lnTo>
                    <a:pt x="362" y="5"/>
                  </a:lnTo>
                  <a:lnTo>
                    <a:pt x="350" y="10"/>
                  </a:lnTo>
                  <a:lnTo>
                    <a:pt x="350" y="12"/>
                  </a:lnTo>
                  <a:lnTo>
                    <a:pt x="343" y="15"/>
                  </a:lnTo>
                  <a:lnTo>
                    <a:pt x="348" y="10"/>
                  </a:lnTo>
                  <a:lnTo>
                    <a:pt x="322" y="15"/>
                  </a:lnTo>
                  <a:lnTo>
                    <a:pt x="291" y="24"/>
                  </a:lnTo>
                  <a:lnTo>
                    <a:pt x="265" y="34"/>
                  </a:lnTo>
                  <a:lnTo>
                    <a:pt x="241" y="36"/>
                  </a:lnTo>
                  <a:lnTo>
                    <a:pt x="227" y="43"/>
                  </a:lnTo>
                  <a:lnTo>
                    <a:pt x="236" y="60"/>
                  </a:lnTo>
                  <a:lnTo>
                    <a:pt x="232" y="62"/>
                  </a:lnTo>
                  <a:lnTo>
                    <a:pt x="253" y="64"/>
                  </a:lnTo>
                  <a:lnTo>
                    <a:pt x="248" y="71"/>
                  </a:lnTo>
                  <a:lnTo>
                    <a:pt x="262" y="71"/>
                  </a:lnTo>
                  <a:lnTo>
                    <a:pt x="243" y="71"/>
                  </a:lnTo>
                  <a:lnTo>
                    <a:pt x="241" y="67"/>
                  </a:lnTo>
                  <a:lnTo>
                    <a:pt x="239" y="74"/>
                  </a:lnTo>
                  <a:lnTo>
                    <a:pt x="243" y="78"/>
                  </a:lnTo>
                  <a:lnTo>
                    <a:pt x="234" y="78"/>
                  </a:lnTo>
                  <a:lnTo>
                    <a:pt x="208" y="76"/>
                  </a:lnTo>
                  <a:lnTo>
                    <a:pt x="220" y="71"/>
                  </a:lnTo>
                  <a:lnTo>
                    <a:pt x="189" y="76"/>
                  </a:lnTo>
                  <a:lnTo>
                    <a:pt x="149" y="86"/>
                  </a:lnTo>
                  <a:lnTo>
                    <a:pt x="161" y="90"/>
                  </a:lnTo>
                  <a:lnTo>
                    <a:pt x="154" y="93"/>
                  </a:lnTo>
                  <a:lnTo>
                    <a:pt x="149" y="102"/>
                  </a:lnTo>
                  <a:lnTo>
                    <a:pt x="184" y="102"/>
                  </a:lnTo>
                  <a:lnTo>
                    <a:pt x="189" y="104"/>
                  </a:lnTo>
                  <a:lnTo>
                    <a:pt x="217" y="95"/>
                  </a:lnTo>
                  <a:lnTo>
                    <a:pt x="210" y="102"/>
                  </a:lnTo>
                  <a:lnTo>
                    <a:pt x="206" y="104"/>
                  </a:lnTo>
                  <a:lnTo>
                    <a:pt x="201" y="114"/>
                  </a:lnTo>
                  <a:lnTo>
                    <a:pt x="177" y="119"/>
                  </a:lnTo>
                  <a:lnTo>
                    <a:pt x="147" y="128"/>
                  </a:lnTo>
                  <a:lnTo>
                    <a:pt x="154" y="123"/>
                  </a:lnTo>
                  <a:lnTo>
                    <a:pt x="142" y="126"/>
                  </a:lnTo>
                  <a:lnTo>
                    <a:pt x="125" y="133"/>
                  </a:lnTo>
                  <a:lnTo>
                    <a:pt x="130" y="133"/>
                  </a:lnTo>
                  <a:lnTo>
                    <a:pt x="123" y="135"/>
                  </a:lnTo>
                  <a:lnTo>
                    <a:pt x="102" y="145"/>
                  </a:lnTo>
                  <a:lnTo>
                    <a:pt x="94" y="147"/>
                  </a:lnTo>
                  <a:lnTo>
                    <a:pt x="97" y="147"/>
                  </a:lnTo>
                  <a:lnTo>
                    <a:pt x="87" y="152"/>
                  </a:lnTo>
                  <a:lnTo>
                    <a:pt x="90" y="154"/>
                  </a:lnTo>
                  <a:lnTo>
                    <a:pt x="106" y="152"/>
                  </a:lnTo>
                  <a:lnTo>
                    <a:pt x="92" y="156"/>
                  </a:lnTo>
                  <a:lnTo>
                    <a:pt x="92" y="159"/>
                  </a:lnTo>
                  <a:lnTo>
                    <a:pt x="106" y="161"/>
                  </a:lnTo>
                  <a:lnTo>
                    <a:pt x="102" y="161"/>
                  </a:lnTo>
                  <a:lnTo>
                    <a:pt x="106" y="164"/>
                  </a:lnTo>
                  <a:lnTo>
                    <a:pt x="94" y="164"/>
                  </a:lnTo>
                  <a:lnTo>
                    <a:pt x="90" y="161"/>
                  </a:lnTo>
                  <a:lnTo>
                    <a:pt x="78" y="166"/>
                  </a:lnTo>
                  <a:lnTo>
                    <a:pt x="85" y="178"/>
                  </a:lnTo>
                  <a:lnTo>
                    <a:pt x="106" y="173"/>
                  </a:lnTo>
                  <a:lnTo>
                    <a:pt x="123" y="164"/>
                  </a:lnTo>
                  <a:lnTo>
                    <a:pt x="106" y="175"/>
                  </a:lnTo>
                  <a:lnTo>
                    <a:pt x="99" y="185"/>
                  </a:lnTo>
                  <a:lnTo>
                    <a:pt x="94" y="190"/>
                  </a:lnTo>
                  <a:lnTo>
                    <a:pt x="87" y="199"/>
                  </a:lnTo>
                  <a:lnTo>
                    <a:pt x="113" y="194"/>
                  </a:lnTo>
                  <a:lnTo>
                    <a:pt x="118" y="194"/>
                  </a:lnTo>
                  <a:lnTo>
                    <a:pt x="118" y="201"/>
                  </a:lnTo>
                  <a:lnTo>
                    <a:pt x="135" y="190"/>
                  </a:lnTo>
                  <a:lnTo>
                    <a:pt x="139" y="192"/>
                  </a:lnTo>
                  <a:lnTo>
                    <a:pt x="130" y="194"/>
                  </a:lnTo>
                  <a:lnTo>
                    <a:pt x="132" y="199"/>
                  </a:lnTo>
                  <a:lnTo>
                    <a:pt x="156" y="192"/>
                  </a:lnTo>
                  <a:lnTo>
                    <a:pt x="135" y="206"/>
                  </a:lnTo>
                  <a:lnTo>
                    <a:pt x="137" y="206"/>
                  </a:lnTo>
                  <a:lnTo>
                    <a:pt x="135" y="206"/>
                  </a:lnTo>
                  <a:lnTo>
                    <a:pt x="123" y="213"/>
                  </a:lnTo>
                  <a:lnTo>
                    <a:pt x="113" y="218"/>
                  </a:lnTo>
                  <a:lnTo>
                    <a:pt x="92" y="230"/>
                  </a:lnTo>
                  <a:lnTo>
                    <a:pt x="59" y="239"/>
                  </a:lnTo>
                  <a:lnTo>
                    <a:pt x="54" y="244"/>
                  </a:lnTo>
                  <a:lnTo>
                    <a:pt x="50" y="244"/>
                  </a:lnTo>
                  <a:lnTo>
                    <a:pt x="47" y="246"/>
                  </a:lnTo>
                  <a:lnTo>
                    <a:pt x="47" y="244"/>
                  </a:lnTo>
                  <a:lnTo>
                    <a:pt x="35" y="244"/>
                  </a:lnTo>
                  <a:lnTo>
                    <a:pt x="0" y="258"/>
                  </a:lnTo>
                  <a:lnTo>
                    <a:pt x="5" y="258"/>
                  </a:lnTo>
                  <a:lnTo>
                    <a:pt x="12" y="256"/>
                  </a:lnTo>
                  <a:lnTo>
                    <a:pt x="14" y="258"/>
                  </a:lnTo>
                  <a:lnTo>
                    <a:pt x="31" y="249"/>
                  </a:lnTo>
                  <a:lnTo>
                    <a:pt x="38" y="249"/>
                  </a:lnTo>
                  <a:lnTo>
                    <a:pt x="31" y="249"/>
                  </a:lnTo>
                  <a:lnTo>
                    <a:pt x="50" y="246"/>
                  </a:lnTo>
                  <a:lnTo>
                    <a:pt x="59" y="246"/>
                  </a:lnTo>
                  <a:lnTo>
                    <a:pt x="64" y="246"/>
                  </a:lnTo>
                  <a:lnTo>
                    <a:pt x="78" y="242"/>
                  </a:lnTo>
                  <a:lnTo>
                    <a:pt x="83" y="242"/>
                  </a:lnTo>
                  <a:lnTo>
                    <a:pt x="87" y="237"/>
                  </a:lnTo>
                  <a:lnTo>
                    <a:pt x="130" y="223"/>
                  </a:lnTo>
                  <a:lnTo>
                    <a:pt x="165" y="208"/>
                  </a:lnTo>
                  <a:lnTo>
                    <a:pt x="199" y="194"/>
                  </a:lnTo>
                  <a:lnTo>
                    <a:pt x="191" y="190"/>
                  </a:lnTo>
                  <a:lnTo>
                    <a:pt x="220" y="178"/>
                  </a:lnTo>
                  <a:lnTo>
                    <a:pt x="225" y="175"/>
                  </a:lnTo>
                  <a:lnTo>
                    <a:pt x="229" y="171"/>
                  </a:lnTo>
                  <a:lnTo>
                    <a:pt x="253" y="161"/>
                  </a:lnTo>
                  <a:lnTo>
                    <a:pt x="277" y="154"/>
                  </a:lnTo>
                  <a:lnTo>
                    <a:pt x="293" y="152"/>
                  </a:lnTo>
                  <a:lnTo>
                    <a:pt x="284" y="154"/>
                  </a:lnTo>
                  <a:lnTo>
                    <a:pt x="286" y="159"/>
                  </a:lnTo>
                  <a:lnTo>
                    <a:pt x="279" y="159"/>
                  </a:lnTo>
                  <a:lnTo>
                    <a:pt x="255" y="164"/>
                  </a:lnTo>
                  <a:lnTo>
                    <a:pt x="232" y="180"/>
                  </a:lnTo>
                  <a:lnTo>
                    <a:pt x="243" y="178"/>
                  </a:lnTo>
                  <a:lnTo>
                    <a:pt x="227" y="187"/>
                  </a:lnTo>
                  <a:lnTo>
                    <a:pt x="236" y="187"/>
                  </a:lnTo>
                  <a:lnTo>
                    <a:pt x="253" y="180"/>
                  </a:lnTo>
                  <a:lnTo>
                    <a:pt x="248" y="182"/>
                  </a:lnTo>
                  <a:lnTo>
                    <a:pt x="253" y="180"/>
                  </a:lnTo>
                  <a:lnTo>
                    <a:pt x="258" y="180"/>
                  </a:lnTo>
                  <a:lnTo>
                    <a:pt x="260" y="178"/>
                  </a:lnTo>
                  <a:lnTo>
                    <a:pt x="270" y="175"/>
                  </a:lnTo>
                  <a:lnTo>
                    <a:pt x="277" y="175"/>
                  </a:lnTo>
                  <a:lnTo>
                    <a:pt x="291" y="168"/>
                  </a:lnTo>
                  <a:lnTo>
                    <a:pt x="291" y="166"/>
                  </a:lnTo>
                  <a:lnTo>
                    <a:pt x="296" y="166"/>
                  </a:lnTo>
                  <a:lnTo>
                    <a:pt x="291" y="164"/>
                  </a:lnTo>
                  <a:lnTo>
                    <a:pt x="300" y="161"/>
                  </a:lnTo>
                  <a:lnTo>
                    <a:pt x="312" y="154"/>
                  </a:lnTo>
                  <a:lnTo>
                    <a:pt x="303" y="159"/>
                  </a:lnTo>
                  <a:lnTo>
                    <a:pt x="307" y="159"/>
                  </a:lnTo>
                  <a:lnTo>
                    <a:pt x="307" y="161"/>
                  </a:lnTo>
                  <a:lnTo>
                    <a:pt x="326" y="156"/>
                  </a:lnTo>
                  <a:lnTo>
                    <a:pt x="322" y="159"/>
                  </a:lnTo>
                  <a:lnTo>
                    <a:pt x="322" y="161"/>
                  </a:lnTo>
                  <a:lnTo>
                    <a:pt x="319" y="164"/>
                  </a:lnTo>
                  <a:lnTo>
                    <a:pt x="324" y="164"/>
                  </a:lnTo>
                  <a:lnTo>
                    <a:pt x="319" y="166"/>
                  </a:lnTo>
                  <a:lnTo>
                    <a:pt x="324" y="171"/>
                  </a:lnTo>
                  <a:lnTo>
                    <a:pt x="338" y="164"/>
                  </a:lnTo>
                  <a:lnTo>
                    <a:pt x="333" y="168"/>
                  </a:lnTo>
                  <a:lnTo>
                    <a:pt x="336" y="173"/>
                  </a:lnTo>
                  <a:lnTo>
                    <a:pt x="355" y="175"/>
                  </a:lnTo>
                  <a:lnTo>
                    <a:pt x="371" y="175"/>
                  </a:lnTo>
                  <a:lnTo>
                    <a:pt x="371" y="178"/>
                  </a:lnTo>
                  <a:lnTo>
                    <a:pt x="390" y="175"/>
                  </a:lnTo>
                  <a:lnTo>
                    <a:pt x="397" y="178"/>
                  </a:lnTo>
                  <a:lnTo>
                    <a:pt x="390" y="180"/>
                  </a:lnTo>
                  <a:lnTo>
                    <a:pt x="395" y="175"/>
                  </a:lnTo>
                  <a:lnTo>
                    <a:pt x="385" y="182"/>
                  </a:lnTo>
                  <a:lnTo>
                    <a:pt x="395" y="192"/>
                  </a:lnTo>
                  <a:lnTo>
                    <a:pt x="402" y="204"/>
                  </a:lnTo>
                  <a:lnTo>
                    <a:pt x="409" y="201"/>
                  </a:lnTo>
                  <a:lnTo>
                    <a:pt x="407" y="194"/>
                  </a:lnTo>
                  <a:lnTo>
                    <a:pt x="414" y="194"/>
                  </a:lnTo>
                  <a:lnTo>
                    <a:pt x="419" y="192"/>
                  </a:lnTo>
                  <a:lnTo>
                    <a:pt x="421" y="194"/>
                  </a:lnTo>
                  <a:lnTo>
                    <a:pt x="416" y="199"/>
                  </a:lnTo>
                  <a:lnTo>
                    <a:pt x="419" y="201"/>
                  </a:lnTo>
                  <a:lnTo>
                    <a:pt x="419" y="204"/>
                  </a:lnTo>
                  <a:lnTo>
                    <a:pt x="433" y="187"/>
                  </a:lnTo>
                  <a:lnTo>
                    <a:pt x="430" y="199"/>
                  </a:lnTo>
                  <a:lnTo>
                    <a:pt x="433" y="206"/>
                  </a:lnTo>
                  <a:lnTo>
                    <a:pt x="435" y="204"/>
                  </a:lnTo>
                  <a:lnTo>
                    <a:pt x="437" y="206"/>
                  </a:lnTo>
                  <a:lnTo>
                    <a:pt x="433" y="211"/>
                  </a:lnTo>
                  <a:lnTo>
                    <a:pt x="440" y="211"/>
                  </a:lnTo>
                  <a:lnTo>
                    <a:pt x="435" y="211"/>
                  </a:lnTo>
                  <a:lnTo>
                    <a:pt x="435" y="213"/>
                  </a:lnTo>
                  <a:lnTo>
                    <a:pt x="430" y="213"/>
                  </a:lnTo>
                  <a:lnTo>
                    <a:pt x="433" y="218"/>
                  </a:lnTo>
                  <a:lnTo>
                    <a:pt x="428" y="220"/>
                  </a:lnTo>
                  <a:lnTo>
                    <a:pt x="428" y="223"/>
                  </a:lnTo>
                  <a:lnTo>
                    <a:pt x="430" y="230"/>
                  </a:lnTo>
                  <a:lnTo>
                    <a:pt x="437" y="237"/>
                  </a:lnTo>
                  <a:lnTo>
                    <a:pt x="430" y="237"/>
                  </a:lnTo>
                  <a:lnTo>
                    <a:pt x="419" y="249"/>
                  </a:lnTo>
                  <a:lnTo>
                    <a:pt x="423" y="246"/>
                  </a:lnTo>
                  <a:lnTo>
                    <a:pt x="442" y="239"/>
                  </a:lnTo>
                  <a:lnTo>
                    <a:pt x="430" y="253"/>
                  </a:lnTo>
                  <a:lnTo>
                    <a:pt x="426" y="256"/>
                  </a:lnTo>
                  <a:lnTo>
                    <a:pt x="437" y="253"/>
                  </a:lnTo>
                  <a:lnTo>
                    <a:pt x="430" y="258"/>
                  </a:lnTo>
                  <a:lnTo>
                    <a:pt x="426" y="260"/>
                  </a:lnTo>
                  <a:lnTo>
                    <a:pt x="442" y="253"/>
                  </a:lnTo>
                  <a:close/>
                </a:path>
              </a:pathLst>
            </a:custGeom>
            <a:solidFill>
              <a:srgbClr val="0033CC"/>
            </a:solidFill>
            <a:ln w="3175">
              <a:solidFill>
                <a:srgbClr val="000000"/>
              </a:solidFill>
              <a:round/>
              <a:headEnd/>
              <a:tailEnd/>
            </a:ln>
          </p:spPr>
          <p:txBody>
            <a:bodyPr/>
            <a:lstStyle/>
            <a:p>
              <a:endParaRPr lang="en-US"/>
            </a:p>
          </p:txBody>
        </p:sp>
        <p:sp>
          <p:nvSpPr>
            <p:cNvPr id="42433" name="Freeform 5663"/>
            <p:cNvSpPr>
              <a:spLocks/>
            </p:cNvSpPr>
            <p:nvPr/>
          </p:nvSpPr>
          <p:spPr bwMode="auto">
            <a:xfrm>
              <a:off x="286" y="1380"/>
              <a:ext cx="41" cy="27"/>
            </a:xfrm>
            <a:custGeom>
              <a:avLst/>
              <a:gdLst>
                <a:gd name="T0" fmla="*/ 257 w 37"/>
                <a:gd name="T1" fmla="*/ 245 h 22"/>
                <a:gd name="T2" fmla="*/ 250 w 37"/>
                <a:gd name="T3" fmla="*/ 245 h 22"/>
                <a:gd name="T4" fmla="*/ 250 w 37"/>
                <a:gd name="T5" fmla="*/ 163 h 22"/>
                <a:gd name="T6" fmla="*/ 250 w 37"/>
                <a:gd name="T7" fmla="*/ 163 h 22"/>
                <a:gd name="T8" fmla="*/ 209 w 37"/>
                <a:gd name="T9" fmla="*/ 0 h 22"/>
                <a:gd name="T10" fmla="*/ 202 w 37"/>
                <a:gd name="T11" fmla="*/ 163 h 22"/>
                <a:gd name="T12" fmla="*/ 164 w 37"/>
                <a:gd name="T13" fmla="*/ 163 h 22"/>
                <a:gd name="T14" fmla="*/ 113 w 37"/>
                <a:gd name="T15" fmla="*/ 245 h 22"/>
                <a:gd name="T16" fmla="*/ 75 w 37"/>
                <a:gd name="T17" fmla="*/ 585 h 22"/>
                <a:gd name="T18" fmla="*/ 75 w 37"/>
                <a:gd name="T19" fmla="*/ 245 h 22"/>
                <a:gd name="T20" fmla="*/ 0 w 37"/>
                <a:gd name="T21" fmla="*/ 585 h 22"/>
                <a:gd name="T22" fmla="*/ 0 w 37"/>
                <a:gd name="T23" fmla="*/ 837 h 22"/>
                <a:gd name="T24" fmla="*/ 2 w 37"/>
                <a:gd name="T25" fmla="*/ 718 h 22"/>
                <a:gd name="T26" fmla="*/ 4 w 37"/>
                <a:gd name="T27" fmla="*/ 718 h 22"/>
                <a:gd name="T28" fmla="*/ 0 w 37"/>
                <a:gd name="T29" fmla="*/ 1081 h 22"/>
                <a:gd name="T30" fmla="*/ 50 w 37"/>
                <a:gd name="T31" fmla="*/ 837 h 22"/>
                <a:gd name="T32" fmla="*/ 164 w 37"/>
                <a:gd name="T33" fmla="*/ 477 h 22"/>
                <a:gd name="T34" fmla="*/ 202 w 37"/>
                <a:gd name="T35" fmla="*/ 477 h 22"/>
                <a:gd name="T36" fmla="*/ 257 w 37"/>
                <a:gd name="T37" fmla="*/ 245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22"/>
                <a:gd name="T59" fmla="*/ 37 w 3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22">
                  <a:moveTo>
                    <a:pt x="37" y="5"/>
                  </a:moveTo>
                  <a:lnTo>
                    <a:pt x="35" y="5"/>
                  </a:lnTo>
                  <a:lnTo>
                    <a:pt x="35" y="3"/>
                  </a:lnTo>
                  <a:lnTo>
                    <a:pt x="30" y="0"/>
                  </a:lnTo>
                  <a:lnTo>
                    <a:pt x="28" y="3"/>
                  </a:lnTo>
                  <a:lnTo>
                    <a:pt x="23" y="3"/>
                  </a:lnTo>
                  <a:lnTo>
                    <a:pt x="16" y="5"/>
                  </a:lnTo>
                  <a:lnTo>
                    <a:pt x="11" y="12"/>
                  </a:lnTo>
                  <a:lnTo>
                    <a:pt x="11" y="5"/>
                  </a:lnTo>
                  <a:lnTo>
                    <a:pt x="0" y="12"/>
                  </a:lnTo>
                  <a:lnTo>
                    <a:pt x="0" y="17"/>
                  </a:lnTo>
                  <a:lnTo>
                    <a:pt x="2" y="15"/>
                  </a:lnTo>
                  <a:lnTo>
                    <a:pt x="4" y="15"/>
                  </a:lnTo>
                  <a:lnTo>
                    <a:pt x="0" y="22"/>
                  </a:lnTo>
                  <a:lnTo>
                    <a:pt x="7" y="17"/>
                  </a:lnTo>
                  <a:lnTo>
                    <a:pt x="23" y="10"/>
                  </a:lnTo>
                  <a:lnTo>
                    <a:pt x="28" y="10"/>
                  </a:lnTo>
                  <a:lnTo>
                    <a:pt x="37" y="5"/>
                  </a:lnTo>
                  <a:close/>
                </a:path>
              </a:pathLst>
            </a:custGeom>
            <a:solidFill>
              <a:srgbClr val="0033CC"/>
            </a:solidFill>
            <a:ln w="3175">
              <a:solidFill>
                <a:srgbClr val="000000"/>
              </a:solidFill>
              <a:round/>
              <a:headEnd/>
              <a:tailEnd/>
            </a:ln>
          </p:spPr>
          <p:txBody>
            <a:bodyPr/>
            <a:lstStyle/>
            <a:p>
              <a:endParaRPr lang="en-US"/>
            </a:p>
          </p:txBody>
        </p:sp>
        <p:sp>
          <p:nvSpPr>
            <p:cNvPr id="42434" name="Freeform 5664"/>
            <p:cNvSpPr>
              <a:spLocks/>
            </p:cNvSpPr>
            <p:nvPr/>
          </p:nvSpPr>
          <p:spPr bwMode="auto">
            <a:xfrm>
              <a:off x="179" y="1266"/>
              <a:ext cx="38" cy="15"/>
            </a:xfrm>
            <a:custGeom>
              <a:avLst/>
              <a:gdLst>
                <a:gd name="T0" fmla="*/ 167 w 35"/>
                <a:gd name="T1" fmla="*/ 529 h 12"/>
                <a:gd name="T2" fmla="*/ 81 w 35"/>
                <a:gd name="T3" fmla="*/ 881 h 12"/>
                <a:gd name="T4" fmla="*/ 54 w 35"/>
                <a:gd name="T5" fmla="*/ 233 h 12"/>
                <a:gd name="T6" fmla="*/ 64 w 35"/>
                <a:gd name="T7" fmla="*/ 529 h 12"/>
                <a:gd name="T8" fmla="*/ 0 w 35"/>
                <a:gd name="T9" fmla="*/ 529 h 12"/>
                <a:gd name="T10" fmla="*/ 5 w 35"/>
                <a:gd name="T11" fmla="*/ 0 h 12"/>
                <a:gd name="T12" fmla="*/ 91 w 35"/>
                <a:gd name="T13" fmla="*/ 0 h 12"/>
                <a:gd name="T14" fmla="*/ 167 w 35"/>
                <a:gd name="T15" fmla="*/ 529 h 1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2"/>
                <a:gd name="T26" fmla="*/ 35 w 35"/>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2">
                  <a:moveTo>
                    <a:pt x="35" y="7"/>
                  </a:moveTo>
                  <a:lnTo>
                    <a:pt x="17" y="12"/>
                  </a:lnTo>
                  <a:lnTo>
                    <a:pt x="12" y="3"/>
                  </a:lnTo>
                  <a:lnTo>
                    <a:pt x="14" y="7"/>
                  </a:lnTo>
                  <a:lnTo>
                    <a:pt x="0" y="7"/>
                  </a:lnTo>
                  <a:lnTo>
                    <a:pt x="5" y="0"/>
                  </a:lnTo>
                  <a:lnTo>
                    <a:pt x="19" y="0"/>
                  </a:lnTo>
                  <a:lnTo>
                    <a:pt x="35" y="7"/>
                  </a:lnTo>
                  <a:close/>
                </a:path>
              </a:pathLst>
            </a:custGeom>
            <a:solidFill>
              <a:srgbClr val="0033CC"/>
            </a:solidFill>
            <a:ln w="3175">
              <a:solidFill>
                <a:srgbClr val="000000"/>
              </a:solidFill>
              <a:round/>
              <a:headEnd/>
              <a:tailEnd/>
            </a:ln>
          </p:spPr>
          <p:txBody>
            <a:bodyPr/>
            <a:lstStyle/>
            <a:p>
              <a:endParaRPr lang="en-US"/>
            </a:p>
          </p:txBody>
        </p:sp>
        <p:sp>
          <p:nvSpPr>
            <p:cNvPr id="42435" name="Freeform 5665"/>
            <p:cNvSpPr>
              <a:spLocks/>
            </p:cNvSpPr>
            <p:nvPr/>
          </p:nvSpPr>
          <p:spPr bwMode="auto">
            <a:xfrm>
              <a:off x="559" y="1416"/>
              <a:ext cx="18" cy="31"/>
            </a:xfrm>
            <a:custGeom>
              <a:avLst/>
              <a:gdLst>
                <a:gd name="T0" fmla="*/ 87 w 16"/>
                <a:gd name="T1" fmla="*/ 637 h 26"/>
                <a:gd name="T2" fmla="*/ 68 w 16"/>
                <a:gd name="T3" fmla="*/ 727 h 26"/>
                <a:gd name="T4" fmla="*/ 68 w 16"/>
                <a:gd name="T5" fmla="*/ 601 h 26"/>
                <a:gd name="T6" fmla="*/ 0 w 16"/>
                <a:gd name="T7" fmla="*/ 448 h 26"/>
                <a:gd name="T8" fmla="*/ 68 w 16"/>
                <a:gd name="T9" fmla="*/ 448 h 26"/>
                <a:gd name="T10" fmla="*/ 87 w 16"/>
                <a:gd name="T11" fmla="*/ 354 h 26"/>
                <a:gd name="T12" fmla="*/ 47 w 16"/>
                <a:gd name="T13" fmla="*/ 354 h 26"/>
                <a:gd name="T14" fmla="*/ 87 w 16"/>
                <a:gd name="T15" fmla="*/ 209 h 26"/>
                <a:gd name="T16" fmla="*/ 87 w 16"/>
                <a:gd name="T17" fmla="*/ 0 h 26"/>
                <a:gd name="T18" fmla="*/ 140 w 16"/>
                <a:gd name="T19" fmla="*/ 0 h 26"/>
                <a:gd name="T20" fmla="*/ 158 w 16"/>
                <a:gd name="T21" fmla="*/ 354 h 26"/>
                <a:gd name="T22" fmla="*/ 140 w 16"/>
                <a:gd name="T23" fmla="*/ 354 h 26"/>
                <a:gd name="T24" fmla="*/ 140 w 16"/>
                <a:gd name="T25" fmla="*/ 422 h 26"/>
                <a:gd name="T26" fmla="*/ 87 w 16"/>
                <a:gd name="T27" fmla="*/ 637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26"/>
                <a:gd name="T44" fmla="*/ 16 w 16"/>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26">
                  <a:moveTo>
                    <a:pt x="9" y="23"/>
                  </a:moveTo>
                  <a:lnTo>
                    <a:pt x="7" y="26"/>
                  </a:lnTo>
                  <a:lnTo>
                    <a:pt x="7" y="21"/>
                  </a:lnTo>
                  <a:lnTo>
                    <a:pt x="0" y="16"/>
                  </a:lnTo>
                  <a:lnTo>
                    <a:pt x="7" y="16"/>
                  </a:lnTo>
                  <a:lnTo>
                    <a:pt x="9" y="12"/>
                  </a:lnTo>
                  <a:lnTo>
                    <a:pt x="4" y="12"/>
                  </a:lnTo>
                  <a:lnTo>
                    <a:pt x="9" y="7"/>
                  </a:lnTo>
                  <a:lnTo>
                    <a:pt x="9" y="0"/>
                  </a:lnTo>
                  <a:lnTo>
                    <a:pt x="14" y="0"/>
                  </a:lnTo>
                  <a:lnTo>
                    <a:pt x="16" y="12"/>
                  </a:lnTo>
                  <a:lnTo>
                    <a:pt x="14" y="12"/>
                  </a:lnTo>
                  <a:lnTo>
                    <a:pt x="14" y="14"/>
                  </a:lnTo>
                  <a:lnTo>
                    <a:pt x="9" y="23"/>
                  </a:lnTo>
                  <a:close/>
                </a:path>
              </a:pathLst>
            </a:custGeom>
            <a:solidFill>
              <a:srgbClr val="E1E1E1"/>
            </a:solidFill>
            <a:ln w="3175">
              <a:solidFill>
                <a:srgbClr val="000000"/>
              </a:solidFill>
              <a:round/>
              <a:headEnd/>
              <a:tailEnd/>
            </a:ln>
          </p:spPr>
          <p:txBody>
            <a:bodyPr/>
            <a:lstStyle/>
            <a:p>
              <a:endParaRPr lang="en-US"/>
            </a:p>
          </p:txBody>
        </p:sp>
        <p:sp>
          <p:nvSpPr>
            <p:cNvPr id="42436" name="Freeform 5666"/>
            <p:cNvSpPr>
              <a:spLocks/>
            </p:cNvSpPr>
            <p:nvPr/>
          </p:nvSpPr>
          <p:spPr bwMode="auto">
            <a:xfrm>
              <a:off x="569" y="1375"/>
              <a:ext cx="22" cy="25"/>
            </a:xfrm>
            <a:custGeom>
              <a:avLst/>
              <a:gdLst>
                <a:gd name="T0" fmla="*/ 286 w 19"/>
                <a:gd name="T1" fmla="*/ 340 h 21"/>
                <a:gd name="T2" fmla="*/ 226 w 19"/>
                <a:gd name="T3" fmla="*/ 405 h 21"/>
                <a:gd name="T4" fmla="*/ 0 w 19"/>
                <a:gd name="T5" fmla="*/ 600 h 21"/>
                <a:gd name="T6" fmla="*/ 80 w 19"/>
                <a:gd name="T7" fmla="*/ 431 h 21"/>
                <a:gd name="T8" fmla="*/ 226 w 19"/>
                <a:gd name="T9" fmla="*/ 0 h 21"/>
                <a:gd name="T10" fmla="*/ 303 w 19"/>
                <a:gd name="T11" fmla="*/ 2 h 21"/>
                <a:gd name="T12" fmla="*/ 286 w 19"/>
                <a:gd name="T13" fmla="*/ 340 h 21"/>
                <a:gd name="T14" fmla="*/ 0 60000 65536"/>
                <a:gd name="T15" fmla="*/ 0 60000 65536"/>
                <a:gd name="T16" fmla="*/ 0 60000 65536"/>
                <a:gd name="T17" fmla="*/ 0 60000 65536"/>
                <a:gd name="T18" fmla="*/ 0 60000 65536"/>
                <a:gd name="T19" fmla="*/ 0 60000 65536"/>
                <a:gd name="T20" fmla="*/ 0 60000 65536"/>
                <a:gd name="T21" fmla="*/ 0 w 19"/>
                <a:gd name="T22" fmla="*/ 0 h 21"/>
                <a:gd name="T23" fmla="*/ 19 w 1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1">
                  <a:moveTo>
                    <a:pt x="17" y="12"/>
                  </a:moveTo>
                  <a:lnTo>
                    <a:pt x="14" y="14"/>
                  </a:lnTo>
                  <a:lnTo>
                    <a:pt x="0" y="21"/>
                  </a:lnTo>
                  <a:lnTo>
                    <a:pt x="5" y="16"/>
                  </a:lnTo>
                  <a:lnTo>
                    <a:pt x="14" y="0"/>
                  </a:lnTo>
                  <a:lnTo>
                    <a:pt x="19" y="2"/>
                  </a:lnTo>
                  <a:lnTo>
                    <a:pt x="17" y="12"/>
                  </a:lnTo>
                  <a:close/>
                </a:path>
              </a:pathLst>
            </a:custGeom>
            <a:solidFill>
              <a:srgbClr val="E1E1E1"/>
            </a:solidFill>
            <a:ln w="3175">
              <a:solidFill>
                <a:srgbClr val="000000"/>
              </a:solidFill>
              <a:round/>
              <a:headEnd/>
              <a:tailEnd/>
            </a:ln>
          </p:spPr>
          <p:txBody>
            <a:bodyPr/>
            <a:lstStyle/>
            <a:p>
              <a:endParaRPr lang="en-US"/>
            </a:p>
          </p:txBody>
        </p:sp>
        <p:sp>
          <p:nvSpPr>
            <p:cNvPr id="42437" name="Freeform 5667"/>
            <p:cNvSpPr>
              <a:spLocks/>
            </p:cNvSpPr>
            <p:nvPr/>
          </p:nvSpPr>
          <p:spPr bwMode="auto">
            <a:xfrm>
              <a:off x="163" y="1331"/>
              <a:ext cx="21" cy="11"/>
            </a:xfrm>
            <a:custGeom>
              <a:avLst/>
              <a:gdLst>
                <a:gd name="T0" fmla="*/ 126 w 19"/>
                <a:gd name="T1" fmla="*/ 45 h 10"/>
                <a:gd name="T2" fmla="*/ 76 w 19"/>
                <a:gd name="T3" fmla="*/ 61 h 10"/>
                <a:gd name="T4" fmla="*/ 0 w 19"/>
                <a:gd name="T5" fmla="*/ 45 h 10"/>
                <a:gd name="T6" fmla="*/ 126 w 19"/>
                <a:gd name="T7" fmla="*/ 0 h 10"/>
                <a:gd name="T8" fmla="*/ 126 w 19"/>
                <a:gd name="T9" fmla="*/ 45 h 10"/>
                <a:gd name="T10" fmla="*/ 0 60000 65536"/>
                <a:gd name="T11" fmla="*/ 0 60000 65536"/>
                <a:gd name="T12" fmla="*/ 0 60000 65536"/>
                <a:gd name="T13" fmla="*/ 0 60000 65536"/>
                <a:gd name="T14" fmla="*/ 0 60000 65536"/>
                <a:gd name="T15" fmla="*/ 0 w 19"/>
                <a:gd name="T16" fmla="*/ 0 h 10"/>
                <a:gd name="T17" fmla="*/ 19 w 19"/>
                <a:gd name="T18" fmla="*/ 10 h 10"/>
              </a:gdLst>
              <a:ahLst/>
              <a:cxnLst>
                <a:cxn ang="T10">
                  <a:pos x="T0" y="T1"/>
                </a:cxn>
                <a:cxn ang="T11">
                  <a:pos x="T2" y="T3"/>
                </a:cxn>
                <a:cxn ang="T12">
                  <a:pos x="T4" y="T5"/>
                </a:cxn>
                <a:cxn ang="T13">
                  <a:pos x="T6" y="T7"/>
                </a:cxn>
                <a:cxn ang="T14">
                  <a:pos x="T8" y="T9"/>
                </a:cxn>
              </a:cxnLst>
              <a:rect l="T15" t="T16" r="T17" b="T18"/>
              <a:pathLst>
                <a:path w="19" h="10">
                  <a:moveTo>
                    <a:pt x="19" y="7"/>
                  </a:moveTo>
                  <a:lnTo>
                    <a:pt x="12" y="10"/>
                  </a:lnTo>
                  <a:lnTo>
                    <a:pt x="0" y="7"/>
                  </a:lnTo>
                  <a:lnTo>
                    <a:pt x="19" y="0"/>
                  </a:lnTo>
                  <a:lnTo>
                    <a:pt x="19" y="7"/>
                  </a:lnTo>
                  <a:close/>
                </a:path>
              </a:pathLst>
            </a:custGeom>
            <a:solidFill>
              <a:srgbClr val="0033CC"/>
            </a:solidFill>
            <a:ln w="3175">
              <a:solidFill>
                <a:srgbClr val="000000"/>
              </a:solidFill>
              <a:round/>
              <a:headEnd/>
              <a:tailEnd/>
            </a:ln>
          </p:spPr>
          <p:txBody>
            <a:bodyPr/>
            <a:lstStyle/>
            <a:p>
              <a:endParaRPr lang="en-US"/>
            </a:p>
          </p:txBody>
        </p:sp>
        <p:sp>
          <p:nvSpPr>
            <p:cNvPr id="42438" name="Freeform 5668"/>
            <p:cNvSpPr>
              <a:spLocks/>
            </p:cNvSpPr>
            <p:nvPr/>
          </p:nvSpPr>
          <p:spPr bwMode="auto">
            <a:xfrm>
              <a:off x="557" y="1375"/>
              <a:ext cx="20" cy="17"/>
            </a:xfrm>
            <a:custGeom>
              <a:avLst/>
              <a:gdLst>
                <a:gd name="T0" fmla="*/ 43 w 19"/>
                <a:gd name="T1" fmla="*/ 544 h 14"/>
                <a:gd name="T2" fmla="*/ 37 w 19"/>
                <a:gd name="T3" fmla="*/ 349 h 14"/>
                <a:gd name="T4" fmla="*/ 29 w 19"/>
                <a:gd name="T5" fmla="*/ 160 h 14"/>
                <a:gd name="T6" fmla="*/ 47 w 19"/>
                <a:gd name="T7" fmla="*/ 287 h 14"/>
                <a:gd name="T8" fmla="*/ 43 w 19"/>
                <a:gd name="T9" fmla="*/ 287 h 14"/>
                <a:gd name="T10" fmla="*/ 33 w 19"/>
                <a:gd name="T11" fmla="*/ 160 h 14"/>
                <a:gd name="T12" fmla="*/ 43 w 19"/>
                <a:gd name="T13" fmla="*/ 0 h 14"/>
                <a:gd name="T14" fmla="*/ 7 w 19"/>
                <a:gd name="T15" fmla="*/ 2 h 14"/>
                <a:gd name="T16" fmla="*/ 5 w 19"/>
                <a:gd name="T17" fmla="*/ 287 h 14"/>
                <a:gd name="T18" fmla="*/ 0 w 19"/>
                <a:gd name="T19" fmla="*/ 287 h 14"/>
                <a:gd name="T20" fmla="*/ 5 w 19"/>
                <a:gd name="T21" fmla="*/ 544 h 14"/>
                <a:gd name="T22" fmla="*/ 7 w 19"/>
                <a:gd name="T23" fmla="*/ 349 h 14"/>
                <a:gd name="T24" fmla="*/ 43 w 19"/>
                <a:gd name="T25" fmla="*/ 544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4"/>
                <a:gd name="T41" fmla="*/ 19 w 19"/>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4">
                  <a:moveTo>
                    <a:pt x="17" y="14"/>
                  </a:moveTo>
                  <a:lnTo>
                    <a:pt x="14" y="9"/>
                  </a:lnTo>
                  <a:lnTo>
                    <a:pt x="10" y="4"/>
                  </a:lnTo>
                  <a:lnTo>
                    <a:pt x="19" y="7"/>
                  </a:lnTo>
                  <a:lnTo>
                    <a:pt x="17" y="7"/>
                  </a:lnTo>
                  <a:lnTo>
                    <a:pt x="12" y="4"/>
                  </a:lnTo>
                  <a:lnTo>
                    <a:pt x="17" y="0"/>
                  </a:lnTo>
                  <a:lnTo>
                    <a:pt x="7" y="2"/>
                  </a:lnTo>
                  <a:lnTo>
                    <a:pt x="5" y="7"/>
                  </a:lnTo>
                  <a:lnTo>
                    <a:pt x="0" y="7"/>
                  </a:lnTo>
                  <a:lnTo>
                    <a:pt x="5" y="14"/>
                  </a:lnTo>
                  <a:lnTo>
                    <a:pt x="7" y="9"/>
                  </a:lnTo>
                  <a:lnTo>
                    <a:pt x="17" y="14"/>
                  </a:lnTo>
                  <a:close/>
                </a:path>
              </a:pathLst>
            </a:custGeom>
            <a:solidFill>
              <a:srgbClr val="E1E1E1"/>
            </a:solidFill>
            <a:ln w="3175">
              <a:solidFill>
                <a:srgbClr val="000000"/>
              </a:solidFill>
              <a:round/>
              <a:headEnd/>
              <a:tailEnd/>
            </a:ln>
          </p:spPr>
          <p:txBody>
            <a:bodyPr/>
            <a:lstStyle/>
            <a:p>
              <a:endParaRPr lang="en-US"/>
            </a:p>
          </p:txBody>
        </p:sp>
        <p:sp>
          <p:nvSpPr>
            <p:cNvPr id="42439" name="Freeform 5669"/>
            <p:cNvSpPr>
              <a:spLocks/>
            </p:cNvSpPr>
            <p:nvPr/>
          </p:nvSpPr>
          <p:spPr bwMode="auto">
            <a:xfrm>
              <a:off x="557" y="1392"/>
              <a:ext cx="10" cy="24"/>
            </a:xfrm>
            <a:custGeom>
              <a:avLst/>
              <a:gdLst>
                <a:gd name="T0" fmla="*/ 0 w 10"/>
                <a:gd name="T1" fmla="*/ 1603 h 19"/>
                <a:gd name="T2" fmla="*/ 10 w 10"/>
                <a:gd name="T3" fmla="*/ 0 h 19"/>
                <a:gd name="T4" fmla="*/ 3 w 10"/>
                <a:gd name="T5" fmla="*/ 206 h 19"/>
                <a:gd name="T6" fmla="*/ 0 w 10"/>
                <a:gd name="T7" fmla="*/ 1603 h 19"/>
                <a:gd name="T8" fmla="*/ 0 60000 65536"/>
                <a:gd name="T9" fmla="*/ 0 60000 65536"/>
                <a:gd name="T10" fmla="*/ 0 60000 65536"/>
                <a:gd name="T11" fmla="*/ 0 60000 65536"/>
                <a:gd name="T12" fmla="*/ 0 w 10"/>
                <a:gd name="T13" fmla="*/ 0 h 19"/>
                <a:gd name="T14" fmla="*/ 10 w 10"/>
                <a:gd name="T15" fmla="*/ 19 h 19"/>
              </a:gdLst>
              <a:ahLst/>
              <a:cxnLst>
                <a:cxn ang="T8">
                  <a:pos x="T0" y="T1"/>
                </a:cxn>
                <a:cxn ang="T9">
                  <a:pos x="T2" y="T3"/>
                </a:cxn>
                <a:cxn ang="T10">
                  <a:pos x="T4" y="T5"/>
                </a:cxn>
                <a:cxn ang="T11">
                  <a:pos x="T6" y="T7"/>
                </a:cxn>
              </a:cxnLst>
              <a:rect l="T12" t="T13" r="T14" b="T15"/>
              <a:pathLst>
                <a:path w="10" h="19">
                  <a:moveTo>
                    <a:pt x="0" y="19"/>
                  </a:moveTo>
                  <a:lnTo>
                    <a:pt x="10" y="0"/>
                  </a:lnTo>
                  <a:lnTo>
                    <a:pt x="3" y="2"/>
                  </a:lnTo>
                  <a:lnTo>
                    <a:pt x="0" y="19"/>
                  </a:lnTo>
                  <a:close/>
                </a:path>
              </a:pathLst>
            </a:custGeom>
            <a:solidFill>
              <a:srgbClr val="E1E1E1"/>
            </a:solidFill>
            <a:ln w="3175">
              <a:solidFill>
                <a:srgbClr val="000000"/>
              </a:solidFill>
              <a:round/>
              <a:headEnd/>
              <a:tailEnd/>
            </a:ln>
          </p:spPr>
          <p:txBody>
            <a:bodyPr/>
            <a:lstStyle/>
            <a:p>
              <a:endParaRPr lang="en-US"/>
            </a:p>
          </p:txBody>
        </p:sp>
        <p:sp>
          <p:nvSpPr>
            <p:cNvPr id="42440" name="Freeform 5670"/>
            <p:cNvSpPr>
              <a:spLocks/>
            </p:cNvSpPr>
            <p:nvPr/>
          </p:nvSpPr>
          <p:spPr bwMode="auto">
            <a:xfrm>
              <a:off x="575" y="1398"/>
              <a:ext cx="14" cy="14"/>
            </a:xfrm>
            <a:custGeom>
              <a:avLst/>
              <a:gdLst>
                <a:gd name="T0" fmla="*/ 225 w 12"/>
                <a:gd name="T1" fmla="*/ 671 h 11"/>
                <a:gd name="T2" fmla="*/ 225 w 12"/>
                <a:gd name="T3" fmla="*/ 403 h 11"/>
                <a:gd name="T4" fmla="*/ 103 w 12"/>
                <a:gd name="T5" fmla="*/ 0 h 11"/>
                <a:gd name="T6" fmla="*/ 0 w 12"/>
                <a:gd name="T7" fmla="*/ 854 h 11"/>
                <a:gd name="T8" fmla="*/ 103 w 12"/>
                <a:gd name="T9" fmla="*/ 1087 h 11"/>
                <a:gd name="T10" fmla="*/ 140 w 12"/>
                <a:gd name="T11" fmla="*/ 671 h 11"/>
                <a:gd name="T12" fmla="*/ 225 w 12"/>
                <a:gd name="T13" fmla="*/ 671 h 11"/>
                <a:gd name="T14" fmla="*/ 0 60000 65536"/>
                <a:gd name="T15" fmla="*/ 0 60000 65536"/>
                <a:gd name="T16" fmla="*/ 0 60000 65536"/>
                <a:gd name="T17" fmla="*/ 0 60000 65536"/>
                <a:gd name="T18" fmla="*/ 0 60000 65536"/>
                <a:gd name="T19" fmla="*/ 0 60000 65536"/>
                <a:gd name="T20" fmla="*/ 0 60000 65536"/>
                <a:gd name="T21" fmla="*/ 0 w 12"/>
                <a:gd name="T22" fmla="*/ 0 h 11"/>
                <a:gd name="T23" fmla="*/ 12 w 1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1">
                  <a:moveTo>
                    <a:pt x="12" y="7"/>
                  </a:moveTo>
                  <a:lnTo>
                    <a:pt x="12" y="4"/>
                  </a:lnTo>
                  <a:lnTo>
                    <a:pt x="5" y="0"/>
                  </a:lnTo>
                  <a:lnTo>
                    <a:pt x="0" y="9"/>
                  </a:lnTo>
                  <a:lnTo>
                    <a:pt x="5" y="11"/>
                  </a:lnTo>
                  <a:lnTo>
                    <a:pt x="7" y="7"/>
                  </a:lnTo>
                  <a:lnTo>
                    <a:pt x="12" y="7"/>
                  </a:lnTo>
                  <a:close/>
                </a:path>
              </a:pathLst>
            </a:custGeom>
            <a:solidFill>
              <a:srgbClr val="E1E1E1"/>
            </a:solidFill>
            <a:ln w="3175">
              <a:solidFill>
                <a:srgbClr val="000000"/>
              </a:solidFill>
              <a:round/>
              <a:headEnd/>
              <a:tailEnd/>
            </a:ln>
          </p:spPr>
          <p:txBody>
            <a:bodyPr/>
            <a:lstStyle/>
            <a:p>
              <a:endParaRPr lang="en-US"/>
            </a:p>
          </p:txBody>
        </p:sp>
        <p:sp>
          <p:nvSpPr>
            <p:cNvPr id="42441" name="Freeform 5671"/>
            <p:cNvSpPr>
              <a:spLocks/>
            </p:cNvSpPr>
            <p:nvPr/>
          </p:nvSpPr>
          <p:spPr bwMode="auto">
            <a:xfrm>
              <a:off x="563" y="1403"/>
              <a:ext cx="12" cy="15"/>
            </a:xfrm>
            <a:custGeom>
              <a:avLst/>
              <a:gdLst>
                <a:gd name="T0" fmla="*/ 12 w 12"/>
                <a:gd name="T1" fmla="*/ 364 h 12"/>
                <a:gd name="T2" fmla="*/ 0 w 12"/>
                <a:gd name="T3" fmla="*/ 881 h 12"/>
                <a:gd name="T4" fmla="*/ 7 w 12"/>
                <a:gd name="T5" fmla="*/ 0 h 12"/>
                <a:gd name="T6" fmla="*/ 12 w 12"/>
                <a:gd name="T7" fmla="*/ 364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12" y="5"/>
                  </a:moveTo>
                  <a:lnTo>
                    <a:pt x="0" y="12"/>
                  </a:lnTo>
                  <a:lnTo>
                    <a:pt x="7" y="0"/>
                  </a:lnTo>
                  <a:lnTo>
                    <a:pt x="12" y="5"/>
                  </a:lnTo>
                  <a:close/>
                </a:path>
              </a:pathLst>
            </a:custGeom>
            <a:solidFill>
              <a:srgbClr val="E1E1E1"/>
            </a:solidFill>
            <a:ln w="3175">
              <a:solidFill>
                <a:srgbClr val="000000"/>
              </a:solidFill>
              <a:round/>
              <a:headEnd/>
              <a:tailEnd/>
            </a:ln>
          </p:spPr>
          <p:txBody>
            <a:bodyPr/>
            <a:lstStyle/>
            <a:p>
              <a:endParaRPr lang="en-US"/>
            </a:p>
          </p:txBody>
        </p:sp>
        <p:sp>
          <p:nvSpPr>
            <p:cNvPr id="42442" name="Freeform 5672"/>
            <p:cNvSpPr>
              <a:spLocks/>
            </p:cNvSpPr>
            <p:nvPr/>
          </p:nvSpPr>
          <p:spPr bwMode="auto">
            <a:xfrm>
              <a:off x="1319" y="1740"/>
              <a:ext cx="36" cy="13"/>
            </a:xfrm>
            <a:custGeom>
              <a:avLst/>
              <a:gdLst>
                <a:gd name="T0" fmla="*/ 173 w 33"/>
                <a:gd name="T1" fmla="*/ 0 h 10"/>
                <a:gd name="T2" fmla="*/ 116 w 33"/>
                <a:gd name="T3" fmla="*/ 485 h 10"/>
                <a:gd name="T4" fmla="*/ 136 w 33"/>
                <a:gd name="T5" fmla="*/ 0 h 10"/>
                <a:gd name="T6" fmla="*/ 0 w 33"/>
                <a:gd name="T7" fmla="*/ 1486 h 10"/>
                <a:gd name="T8" fmla="*/ 82 w 33"/>
                <a:gd name="T9" fmla="*/ 820 h 10"/>
                <a:gd name="T10" fmla="*/ 173 w 33"/>
                <a:gd name="T11" fmla="*/ 0 h 10"/>
                <a:gd name="T12" fmla="*/ 0 60000 65536"/>
                <a:gd name="T13" fmla="*/ 0 60000 65536"/>
                <a:gd name="T14" fmla="*/ 0 60000 65536"/>
                <a:gd name="T15" fmla="*/ 0 60000 65536"/>
                <a:gd name="T16" fmla="*/ 0 60000 65536"/>
                <a:gd name="T17" fmla="*/ 0 60000 65536"/>
                <a:gd name="T18" fmla="*/ 0 w 33"/>
                <a:gd name="T19" fmla="*/ 0 h 10"/>
                <a:gd name="T20" fmla="*/ 33 w 3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3" h="10">
                  <a:moveTo>
                    <a:pt x="33" y="0"/>
                  </a:moveTo>
                  <a:lnTo>
                    <a:pt x="23" y="3"/>
                  </a:lnTo>
                  <a:lnTo>
                    <a:pt x="26" y="0"/>
                  </a:lnTo>
                  <a:lnTo>
                    <a:pt x="0" y="10"/>
                  </a:lnTo>
                  <a:lnTo>
                    <a:pt x="16" y="5"/>
                  </a:lnTo>
                  <a:lnTo>
                    <a:pt x="33" y="0"/>
                  </a:lnTo>
                  <a:close/>
                </a:path>
              </a:pathLst>
            </a:custGeom>
            <a:solidFill>
              <a:srgbClr val="E1E1E1"/>
            </a:solidFill>
            <a:ln w="3175">
              <a:solidFill>
                <a:srgbClr val="000000"/>
              </a:solidFill>
              <a:round/>
              <a:headEnd/>
              <a:tailEnd/>
            </a:ln>
          </p:spPr>
          <p:txBody>
            <a:bodyPr/>
            <a:lstStyle/>
            <a:p>
              <a:endParaRPr lang="en-US"/>
            </a:p>
          </p:txBody>
        </p:sp>
        <p:sp>
          <p:nvSpPr>
            <p:cNvPr id="42443" name="Freeform 5673"/>
            <p:cNvSpPr>
              <a:spLocks/>
            </p:cNvSpPr>
            <p:nvPr/>
          </p:nvSpPr>
          <p:spPr bwMode="auto">
            <a:xfrm>
              <a:off x="2223" y="2036"/>
              <a:ext cx="144" cy="152"/>
            </a:xfrm>
            <a:custGeom>
              <a:avLst/>
              <a:gdLst>
                <a:gd name="T0" fmla="*/ 0 w 130"/>
                <a:gd name="T1" fmla="*/ 6309 h 123"/>
                <a:gd name="T2" fmla="*/ 0 w 130"/>
                <a:gd name="T3" fmla="*/ 6883 h 123"/>
                <a:gd name="T4" fmla="*/ 0 w 130"/>
                <a:gd name="T5" fmla="*/ 6309 h 123"/>
                <a:gd name="T6" fmla="*/ 61 w 130"/>
                <a:gd name="T7" fmla="*/ 5168 h 123"/>
                <a:gd name="T8" fmla="*/ 146 w 130"/>
                <a:gd name="T9" fmla="*/ 3994 h 123"/>
                <a:gd name="T10" fmla="*/ 113 w 130"/>
                <a:gd name="T11" fmla="*/ 3994 h 123"/>
                <a:gd name="T12" fmla="*/ 198 w 130"/>
                <a:gd name="T13" fmla="*/ 3182 h 123"/>
                <a:gd name="T14" fmla="*/ 250 w 130"/>
                <a:gd name="T15" fmla="*/ 2370 h 123"/>
                <a:gd name="T16" fmla="*/ 278 w 130"/>
                <a:gd name="T17" fmla="*/ 1731 h 123"/>
                <a:gd name="T18" fmla="*/ 366 w 130"/>
                <a:gd name="T19" fmla="*/ 1016 h 123"/>
                <a:gd name="T20" fmla="*/ 422 w 130"/>
                <a:gd name="T21" fmla="*/ 0 h 123"/>
                <a:gd name="T22" fmla="*/ 568 w 130"/>
                <a:gd name="T23" fmla="*/ 0 h 123"/>
                <a:gd name="T24" fmla="*/ 654 w 130"/>
                <a:gd name="T25" fmla="*/ 0 h 123"/>
                <a:gd name="T26" fmla="*/ 779 w 130"/>
                <a:gd name="T27" fmla="*/ 0 h 123"/>
                <a:gd name="T28" fmla="*/ 909 w 130"/>
                <a:gd name="T29" fmla="*/ 0 h 123"/>
                <a:gd name="T30" fmla="*/ 909 w 130"/>
                <a:gd name="T31" fmla="*/ 408 h 123"/>
                <a:gd name="T32" fmla="*/ 909 w 130"/>
                <a:gd name="T33" fmla="*/ 1731 h 123"/>
                <a:gd name="T34" fmla="*/ 822 w 130"/>
                <a:gd name="T35" fmla="*/ 1731 h 123"/>
                <a:gd name="T36" fmla="*/ 724 w 130"/>
                <a:gd name="T37" fmla="*/ 1731 h 123"/>
                <a:gd name="T38" fmla="*/ 635 w 130"/>
                <a:gd name="T39" fmla="*/ 1731 h 123"/>
                <a:gd name="T40" fmla="*/ 568 w 130"/>
                <a:gd name="T41" fmla="*/ 1731 h 123"/>
                <a:gd name="T42" fmla="*/ 537 w 130"/>
                <a:gd name="T43" fmla="*/ 2910 h 123"/>
                <a:gd name="T44" fmla="*/ 537 w 130"/>
                <a:gd name="T45" fmla="*/ 4254 h 123"/>
                <a:gd name="T46" fmla="*/ 438 w 130"/>
                <a:gd name="T47" fmla="*/ 4656 h 123"/>
                <a:gd name="T48" fmla="*/ 422 w 130"/>
                <a:gd name="T49" fmla="*/ 5528 h 123"/>
                <a:gd name="T50" fmla="*/ 422 w 130"/>
                <a:gd name="T51" fmla="*/ 6309 h 123"/>
                <a:gd name="T52" fmla="*/ 330 w 130"/>
                <a:gd name="T53" fmla="*/ 6309 h 123"/>
                <a:gd name="T54" fmla="*/ 207 w 130"/>
                <a:gd name="T55" fmla="*/ 6309 h 123"/>
                <a:gd name="T56" fmla="*/ 113 w 130"/>
                <a:gd name="T57" fmla="*/ 6309 h 123"/>
                <a:gd name="T58" fmla="*/ 0 w 130"/>
                <a:gd name="T59" fmla="*/ 6309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0"/>
                <a:gd name="T91" fmla="*/ 0 h 123"/>
                <a:gd name="T92" fmla="*/ 130 w 130"/>
                <a:gd name="T93" fmla="*/ 123 h 1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0" h="123">
                  <a:moveTo>
                    <a:pt x="0" y="113"/>
                  </a:moveTo>
                  <a:lnTo>
                    <a:pt x="0" y="123"/>
                  </a:lnTo>
                  <a:lnTo>
                    <a:pt x="0" y="113"/>
                  </a:lnTo>
                  <a:lnTo>
                    <a:pt x="9" y="92"/>
                  </a:lnTo>
                  <a:lnTo>
                    <a:pt x="21" y="71"/>
                  </a:lnTo>
                  <a:lnTo>
                    <a:pt x="16" y="71"/>
                  </a:lnTo>
                  <a:lnTo>
                    <a:pt x="28" y="57"/>
                  </a:lnTo>
                  <a:lnTo>
                    <a:pt x="35" y="43"/>
                  </a:lnTo>
                  <a:lnTo>
                    <a:pt x="40" y="31"/>
                  </a:lnTo>
                  <a:lnTo>
                    <a:pt x="52" y="19"/>
                  </a:lnTo>
                  <a:lnTo>
                    <a:pt x="61" y="0"/>
                  </a:lnTo>
                  <a:lnTo>
                    <a:pt x="80" y="0"/>
                  </a:lnTo>
                  <a:lnTo>
                    <a:pt x="94" y="0"/>
                  </a:lnTo>
                  <a:lnTo>
                    <a:pt x="113" y="0"/>
                  </a:lnTo>
                  <a:lnTo>
                    <a:pt x="130" y="0"/>
                  </a:lnTo>
                  <a:lnTo>
                    <a:pt x="130" y="7"/>
                  </a:lnTo>
                  <a:lnTo>
                    <a:pt x="130" y="31"/>
                  </a:lnTo>
                  <a:lnTo>
                    <a:pt x="118" y="31"/>
                  </a:lnTo>
                  <a:lnTo>
                    <a:pt x="104" y="31"/>
                  </a:lnTo>
                  <a:lnTo>
                    <a:pt x="92" y="31"/>
                  </a:lnTo>
                  <a:lnTo>
                    <a:pt x="80" y="31"/>
                  </a:lnTo>
                  <a:lnTo>
                    <a:pt x="78" y="52"/>
                  </a:lnTo>
                  <a:lnTo>
                    <a:pt x="78" y="76"/>
                  </a:lnTo>
                  <a:lnTo>
                    <a:pt x="63" y="83"/>
                  </a:lnTo>
                  <a:lnTo>
                    <a:pt x="61" y="99"/>
                  </a:lnTo>
                  <a:lnTo>
                    <a:pt x="61" y="113"/>
                  </a:lnTo>
                  <a:lnTo>
                    <a:pt x="47" y="113"/>
                  </a:lnTo>
                  <a:lnTo>
                    <a:pt x="30" y="113"/>
                  </a:lnTo>
                  <a:lnTo>
                    <a:pt x="16" y="113"/>
                  </a:lnTo>
                  <a:lnTo>
                    <a:pt x="0" y="113"/>
                  </a:lnTo>
                  <a:close/>
                </a:path>
              </a:pathLst>
            </a:custGeom>
            <a:solidFill>
              <a:srgbClr val="E1E1E1"/>
            </a:solidFill>
            <a:ln w="3175">
              <a:solidFill>
                <a:srgbClr val="000000"/>
              </a:solidFill>
              <a:round/>
              <a:headEnd/>
              <a:tailEnd/>
            </a:ln>
          </p:spPr>
          <p:txBody>
            <a:bodyPr/>
            <a:lstStyle/>
            <a:p>
              <a:endParaRPr lang="en-US"/>
            </a:p>
          </p:txBody>
        </p:sp>
        <p:sp>
          <p:nvSpPr>
            <p:cNvPr id="42444" name="Freeform 5674"/>
            <p:cNvSpPr>
              <a:spLocks/>
            </p:cNvSpPr>
            <p:nvPr/>
          </p:nvSpPr>
          <p:spPr bwMode="auto">
            <a:xfrm>
              <a:off x="1342" y="2363"/>
              <a:ext cx="6" cy="6"/>
            </a:xfrm>
            <a:custGeom>
              <a:avLst/>
              <a:gdLst>
                <a:gd name="T0" fmla="*/ 6 w 6"/>
                <a:gd name="T1" fmla="*/ 6 h 6"/>
                <a:gd name="T2" fmla="*/ 0 w 6"/>
                <a:gd name="T3" fmla="*/ 6 h 6"/>
                <a:gd name="T4" fmla="*/ 0 w 6"/>
                <a:gd name="T5" fmla="*/ 0 h 6"/>
                <a:gd name="T6" fmla="*/ 6 w 6"/>
                <a:gd name="T7" fmla="*/ 6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0" y="0"/>
                  </a:lnTo>
                  <a:lnTo>
                    <a:pt x="6" y="6"/>
                  </a:lnTo>
                  <a:close/>
                </a:path>
              </a:pathLst>
            </a:custGeom>
            <a:solidFill>
              <a:srgbClr val="E1E1E1"/>
            </a:solidFill>
            <a:ln w="1270">
              <a:solidFill>
                <a:srgbClr val="000000"/>
              </a:solidFill>
              <a:round/>
              <a:headEnd/>
              <a:tailEnd/>
            </a:ln>
          </p:spPr>
          <p:txBody>
            <a:bodyPr/>
            <a:lstStyle/>
            <a:p>
              <a:endParaRPr lang="en-US"/>
            </a:p>
          </p:txBody>
        </p:sp>
        <p:sp>
          <p:nvSpPr>
            <p:cNvPr id="42445" name="Freeform 5675"/>
            <p:cNvSpPr>
              <a:spLocks/>
            </p:cNvSpPr>
            <p:nvPr/>
          </p:nvSpPr>
          <p:spPr bwMode="auto">
            <a:xfrm>
              <a:off x="1319" y="2377"/>
              <a:ext cx="12" cy="6"/>
            </a:xfrm>
            <a:custGeom>
              <a:avLst/>
              <a:gdLst>
                <a:gd name="T0" fmla="*/ 12 w 12"/>
                <a:gd name="T1" fmla="*/ 0 h 6"/>
                <a:gd name="T2" fmla="*/ 12 w 12"/>
                <a:gd name="T3" fmla="*/ 6 h 6"/>
                <a:gd name="T4" fmla="*/ 0 w 12"/>
                <a:gd name="T5" fmla="*/ 6 h 6"/>
                <a:gd name="T6" fmla="*/ 12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12" y="6"/>
                  </a:lnTo>
                  <a:lnTo>
                    <a:pt x="0" y="6"/>
                  </a:lnTo>
                  <a:lnTo>
                    <a:pt x="12" y="0"/>
                  </a:lnTo>
                  <a:close/>
                </a:path>
              </a:pathLst>
            </a:custGeom>
            <a:solidFill>
              <a:srgbClr val="E1E1E1"/>
            </a:solidFill>
            <a:ln w="1270">
              <a:solidFill>
                <a:srgbClr val="000000"/>
              </a:solidFill>
              <a:round/>
              <a:headEnd/>
              <a:tailEnd/>
            </a:ln>
          </p:spPr>
          <p:txBody>
            <a:bodyPr/>
            <a:lstStyle/>
            <a:p>
              <a:endParaRPr lang="en-US"/>
            </a:p>
          </p:txBody>
        </p:sp>
        <p:sp>
          <p:nvSpPr>
            <p:cNvPr id="42446" name="Oval 5676"/>
            <p:cNvSpPr>
              <a:spLocks noChangeArrowheads="1"/>
            </p:cNvSpPr>
            <p:nvPr/>
          </p:nvSpPr>
          <p:spPr bwMode="auto">
            <a:xfrm flipV="1">
              <a:off x="4328" y="2593"/>
              <a:ext cx="38" cy="34"/>
            </a:xfrm>
            <a:prstGeom prst="ellipse">
              <a:avLst/>
            </a:prstGeom>
            <a:noFill/>
            <a:ln w="635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3"/>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3"/>
                </a:buBlip>
                <a:defRPr sz="2400">
                  <a:solidFill>
                    <a:schemeClr val="tx1"/>
                  </a:solidFill>
                  <a:latin typeface="Arial" charset="0"/>
                  <a:ea typeface="Arial" charset="0"/>
                  <a:cs typeface="Arial" charset="0"/>
                </a:defRPr>
              </a:lvl2pPr>
              <a:lvl3pPr marL="1143000" indent="-228600" eaLnBrk="0" hangingPunct="0">
                <a:spcBef>
                  <a:spcPct val="20000"/>
                </a:spcBef>
                <a:buBlip>
                  <a:blip r:embed="rId3"/>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ea typeface="Arial" charset="0"/>
                  <a:cs typeface="Arial" charset="0"/>
                </a:defRPr>
              </a:lvl4pPr>
              <a:lvl5pPr marL="2057400" indent="-228600" eaLnBrk="0" hangingPunct="0">
                <a:spcBef>
                  <a:spcPct val="20000"/>
                </a:spcBef>
                <a:buBlip>
                  <a:blip r:embed="rId3"/>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ea typeface="Arial" charset="0"/>
                  <a:cs typeface="Arial" charset="0"/>
                </a:defRPr>
              </a:lvl9pPr>
            </a:lstStyle>
            <a:p>
              <a:pPr eaLnBrk="1" hangingPunct="1">
                <a:spcBef>
                  <a:spcPct val="50000"/>
                </a:spcBef>
                <a:buFontTx/>
                <a:buNone/>
              </a:pPr>
              <a:endParaRPr lang="nl-NL" altLang="en-US" sz="2800"/>
            </a:p>
          </p:txBody>
        </p:sp>
        <p:sp>
          <p:nvSpPr>
            <p:cNvPr id="42447" name="Freeform 5677"/>
            <p:cNvSpPr>
              <a:spLocks/>
            </p:cNvSpPr>
            <p:nvPr/>
          </p:nvSpPr>
          <p:spPr bwMode="auto">
            <a:xfrm>
              <a:off x="2810" y="1633"/>
              <a:ext cx="70" cy="90"/>
            </a:xfrm>
            <a:custGeom>
              <a:avLst/>
              <a:gdLst>
                <a:gd name="T0" fmla="*/ 87 w 62"/>
                <a:gd name="T1" fmla="*/ 17 h 90"/>
                <a:gd name="T2" fmla="*/ 87 w 62"/>
                <a:gd name="T3" fmla="*/ 17 h 90"/>
                <a:gd name="T4" fmla="*/ 53 w 62"/>
                <a:gd name="T5" fmla="*/ 20 h 90"/>
                <a:gd name="T6" fmla="*/ 53 w 62"/>
                <a:gd name="T7" fmla="*/ 26 h 90"/>
                <a:gd name="T8" fmla="*/ 87 w 62"/>
                <a:gd name="T9" fmla="*/ 26 h 90"/>
                <a:gd name="T10" fmla="*/ 87 w 62"/>
                <a:gd name="T11" fmla="*/ 28 h 90"/>
                <a:gd name="T12" fmla="*/ 87 w 62"/>
                <a:gd name="T13" fmla="*/ 32 h 90"/>
                <a:gd name="T14" fmla="*/ 53 w 62"/>
                <a:gd name="T15" fmla="*/ 35 h 90"/>
                <a:gd name="T16" fmla="*/ 53 w 62"/>
                <a:gd name="T17" fmla="*/ 38 h 90"/>
                <a:gd name="T18" fmla="*/ 87 w 62"/>
                <a:gd name="T19" fmla="*/ 38 h 90"/>
                <a:gd name="T20" fmla="*/ 141 w 62"/>
                <a:gd name="T21" fmla="*/ 43 h 90"/>
                <a:gd name="T22" fmla="*/ 87 w 62"/>
                <a:gd name="T23" fmla="*/ 47 h 90"/>
                <a:gd name="T24" fmla="*/ 141 w 62"/>
                <a:gd name="T25" fmla="*/ 49 h 90"/>
                <a:gd name="T26" fmla="*/ 87 w 62"/>
                <a:gd name="T27" fmla="*/ 61 h 90"/>
                <a:gd name="T28" fmla="*/ 87 w 62"/>
                <a:gd name="T29" fmla="*/ 57 h 90"/>
                <a:gd name="T30" fmla="*/ 125 w 62"/>
                <a:gd name="T31" fmla="*/ 62 h 90"/>
                <a:gd name="T32" fmla="*/ 125 w 62"/>
                <a:gd name="T33" fmla="*/ 60 h 90"/>
                <a:gd name="T34" fmla="*/ 125 w 62"/>
                <a:gd name="T35" fmla="*/ 62 h 90"/>
                <a:gd name="T36" fmla="*/ 98 w 62"/>
                <a:gd name="T37" fmla="*/ 65 h 90"/>
                <a:gd name="T38" fmla="*/ 125 w 62"/>
                <a:gd name="T39" fmla="*/ 65 h 90"/>
                <a:gd name="T40" fmla="*/ 128 w 62"/>
                <a:gd name="T41" fmla="*/ 63 h 90"/>
                <a:gd name="T42" fmla="*/ 128 w 62"/>
                <a:gd name="T43" fmla="*/ 68 h 90"/>
                <a:gd name="T44" fmla="*/ 128 w 62"/>
                <a:gd name="T45" fmla="*/ 71 h 90"/>
                <a:gd name="T46" fmla="*/ 145 w 62"/>
                <a:gd name="T47" fmla="*/ 71 h 90"/>
                <a:gd name="T48" fmla="*/ 185 w 62"/>
                <a:gd name="T49" fmla="*/ 74 h 90"/>
                <a:gd name="T50" fmla="*/ 164 w 62"/>
                <a:gd name="T51" fmla="*/ 75 h 90"/>
                <a:gd name="T52" fmla="*/ 259 w 62"/>
                <a:gd name="T53" fmla="*/ 79 h 90"/>
                <a:gd name="T54" fmla="*/ 289 w 62"/>
                <a:gd name="T55" fmla="*/ 90 h 90"/>
                <a:gd name="T56" fmla="*/ 330 w 62"/>
                <a:gd name="T57" fmla="*/ 90 h 90"/>
                <a:gd name="T58" fmla="*/ 330 w 62"/>
                <a:gd name="T59" fmla="*/ 88 h 90"/>
                <a:gd name="T60" fmla="*/ 383 w 62"/>
                <a:gd name="T61" fmla="*/ 84 h 90"/>
                <a:gd name="T62" fmla="*/ 399 w 62"/>
                <a:gd name="T63" fmla="*/ 88 h 90"/>
                <a:gd name="T64" fmla="*/ 432 w 62"/>
                <a:gd name="T65" fmla="*/ 81 h 90"/>
                <a:gd name="T66" fmla="*/ 450 w 62"/>
                <a:gd name="T67" fmla="*/ 81 h 90"/>
                <a:gd name="T68" fmla="*/ 493 w 62"/>
                <a:gd name="T69" fmla="*/ 84 h 90"/>
                <a:gd name="T70" fmla="*/ 493 w 62"/>
                <a:gd name="T71" fmla="*/ 81 h 90"/>
                <a:gd name="T72" fmla="*/ 540 w 62"/>
                <a:gd name="T73" fmla="*/ 81 h 90"/>
                <a:gd name="T74" fmla="*/ 598 w 62"/>
                <a:gd name="T75" fmla="*/ 88 h 90"/>
                <a:gd name="T76" fmla="*/ 622 w 62"/>
                <a:gd name="T77" fmla="*/ 84 h 90"/>
                <a:gd name="T78" fmla="*/ 561 w 62"/>
                <a:gd name="T79" fmla="*/ 75 h 90"/>
                <a:gd name="T80" fmla="*/ 622 w 62"/>
                <a:gd name="T81" fmla="*/ 67 h 90"/>
                <a:gd name="T82" fmla="*/ 561 w 62"/>
                <a:gd name="T83" fmla="*/ 52 h 90"/>
                <a:gd name="T84" fmla="*/ 561 w 62"/>
                <a:gd name="T85" fmla="*/ 41 h 90"/>
                <a:gd name="T86" fmla="*/ 561 w 62"/>
                <a:gd name="T87" fmla="*/ 32 h 90"/>
                <a:gd name="T88" fmla="*/ 530 w 62"/>
                <a:gd name="T89" fmla="*/ 28 h 90"/>
                <a:gd name="T90" fmla="*/ 475 w 62"/>
                <a:gd name="T91" fmla="*/ 28 h 90"/>
                <a:gd name="T92" fmla="*/ 399 w 62"/>
                <a:gd name="T93" fmla="*/ 26 h 90"/>
                <a:gd name="T94" fmla="*/ 185 w 62"/>
                <a:gd name="T95" fmla="*/ 0 h 90"/>
                <a:gd name="T96" fmla="*/ 0 w 62"/>
                <a:gd name="T97" fmla="*/ 2 h 90"/>
                <a:gd name="T98" fmla="*/ 2 w 62"/>
                <a:gd name="T99" fmla="*/ 11 h 90"/>
                <a:gd name="T100" fmla="*/ 53 w 62"/>
                <a:gd name="T101" fmla="*/ 15 h 90"/>
                <a:gd name="T102" fmla="*/ 2 w 62"/>
                <a:gd name="T103" fmla="*/ 15 h 90"/>
                <a:gd name="T104" fmla="*/ 53 w 62"/>
                <a:gd name="T105" fmla="*/ 15 h 90"/>
                <a:gd name="T106" fmla="*/ 87 w 62"/>
                <a:gd name="T107" fmla="*/ 17 h 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
                <a:gd name="T163" fmla="*/ 0 h 90"/>
                <a:gd name="T164" fmla="*/ 62 w 62"/>
                <a:gd name="T165" fmla="*/ 90 h 9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 h="90">
                  <a:moveTo>
                    <a:pt x="9" y="17"/>
                  </a:moveTo>
                  <a:lnTo>
                    <a:pt x="9" y="17"/>
                  </a:lnTo>
                  <a:lnTo>
                    <a:pt x="5" y="20"/>
                  </a:lnTo>
                  <a:lnTo>
                    <a:pt x="5" y="26"/>
                  </a:lnTo>
                  <a:lnTo>
                    <a:pt x="9" y="26"/>
                  </a:lnTo>
                  <a:lnTo>
                    <a:pt x="9" y="28"/>
                  </a:lnTo>
                  <a:lnTo>
                    <a:pt x="9" y="32"/>
                  </a:lnTo>
                  <a:lnTo>
                    <a:pt x="5" y="35"/>
                  </a:lnTo>
                  <a:lnTo>
                    <a:pt x="5" y="38"/>
                  </a:lnTo>
                  <a:lnTo>
                    <a:pt x="9" y="38"/>
                  </a:lnTo>
                  <a:lnTo>
                    <a:pt x="14" y="43"/>
                  </a:lnTo>
                  <a:lnTo>
                    <a:pt x="9" y="47"/>
                  </a:lnTo>
                  <a:lnTo>
                    <a:pt x="14" y="49"/>
                  </a:lnTo>
                  <a:lnTo>
                    <a:pt x="9" y="61"/>
                  </a:lnTo>
                  <a:lnTo>
                    <a:pt x="9" y="57"/>
                  </a:lnTo>
                  <a:lnTo>
                    <a:pt x="12" y="62"/>
                  </a:lnTo>
                  <a:lnTo>
                    <a:pt x="12" y="60"/>
                  </a:lnTo>
                  <a:lnTo>
                    <a:pt x="12" y="62"/>
                  </a:lnTo>
                  <a:lnTo>
                    <a:pt x="10" y="65"/>
                  </a:lnTo>
                  <a:lnTo>
                    <a:pt x="12" y="65"/>
                  </a:lnTo>
                  <a:lnTo>
                    <a:pt x="13" y="63"/>
                  </a:lnTo>
                  <a:lnTo>
                    <a:pt x="13" y="68"/>
                  </a:lnTo>
                  <a:lnTo>
                    <a:pt x="13" y="71"/>
                  </a:lnTo>
                  <a:lnTo>
                    <a:pt x="15" y="71"/>
                  </a:lnTo>
                  <a:lnTo>
                    <a:pt x="19" y="74"/>
                  </a:lnTo>
                  <a:lnTo>
                    <a:pt x="17" y="75"/>
                  </a:lnTo>
                  <a:lnTo>
                    <a:pt x="26" y="79"/>
                  </a:lnTo>
                  <a:lnTo>
                    <a:pt x="28" y="90"/>
                  </a:lnTo>
                  <a:lnTo>
                    <a:pt x="33" y="90"/>
                  </a:lnTo>
                  <a:lnTo>
                    <a:pt x="33" y="88"/>
                  </a:lnTo>
                  <a:lnTo>
                    <a:pt x="38" y="84"/>
                  </a:lnTo>
                  <a:lnTo>
                    <a:pt x="40" y="88"/>
                  </a:lnTo>
                  <a:lnTo>
                    <a:pt x="43" y="81"/>
                  </a:lnTo>
                  <a:lnTo>
                    <a:pt x="45" y="81"/>
                  </a:lnTo>
                  <a:lnTo>
                    <a:pt x="50" y="84"/>
                  </a:lnTo>
                  <a:lnTo>
                    <a:pt x="50" y="81"/>
                  </a:lnTo>
                  <a:lnTo>
                    <a:pt x="54" y="81"/>
                  </a:lnTo>
                  <a:lnTo>
                    <a:pt x="59" y="88"/>
                  </a:lnTo>
                  <a:lnTo>
                    <a:pt x="62" y="84"/>
                  </a:lnTo>
                  <a:lnTo>
                    <a:pt x="57" y="75"/>
                  </a:lnTo>
                  <a:lnTo>
                    <a:pt x="62" y="67"/>
                  </a:lnTo>
                  <a:lnTo>
                    <a:pt x="57" y="52"/>
                  </a:lnTo>
                  <a:lnTo>
                    <a:pt x="57" y="41"/>
                  </a:lnTo>
                  <a:lnTo>
                    <a:pt x="57" y="32"/>
                  </a:lnTo>
                  <a:lnTo>
                    <a:pt x="52" y="28"/>
                  </a:lnTo>
                  <a:lnTo>
                    <a:pt x="47" y="28"/>
                  </a:lnTo>
                  <a:lnTo>
                    <a:pt x="40" y="26"/>
                  </a:lnTo>
                  <a:lnTo>
                    <a:pt x="19" y="0"/>
                  </a:lnTo>
                  <a:lnTo>
                    <a:pt x="0" y="2"/>
                  </a:lnTo>
                  <a:lnTo>
                    <a:pt x="2" y="11"/>
                  </a:lnTo>
                  <a:lnTo>
                    <a:pt x="5" y="15"/>
                  </a:lnTo>
                  <a:lnTo>
                    <a:pt x="2" y="15"/>
                  </a:lnTo>
                  <a:lnTo>
                    <a:pt x="5" y="15"/>
                  </a:lnTo>
                  <a:lnTo>
                    <a:pt x="9" y="17"/>
                  </a:lnTo>
                  <a:close/>
                </a:path>
              </a:pathLst>
            </a:custGeom>
            <a:solidFill>
              <a:srgbClr val="0033CC"/>
            </a:solidFill>
            <a:ln w="3175">
              <a:solidFill>
                <a:srgbClr val="000000"/>
              </a:solidFill>
              <a:round/>
              <a:headEnd/>
              <a:tailEnd/>
            </a:ln>
          </p:spPr>
          <p:txBody>
            <a:bodyPr/>
            <a:lstStyle/>
            <a:p>
              <a:endParaRPr lang="en-US"/>
            </a:p>
          </p:txBody>
        </p:sp>
        <p:sp>
          <p:nvSpPr>
            <p:cNvPr id="42448" name="Freeform 5678"/>
            <p:cNvSpPr>
              <a:spLocks/>
            </p:cNvSpPr>
            <p:nvPr/>
          </p:nvSpPr>
          <p:spPr bwMode="auto">
            <a:xfrm>
              <a:off x="2893" y="2129"/>
              <a:ext cx="295" cy="333"/>
            </a:xfrm>
            <a:custGeom>
              <a:avLst/>
              <a:gdLst>
                <a:gd name="T0" fmla="*/ 55 w 290"/>
                <a:gd name="T1" fmla="*/ 142 h 322"/>
                <a:gd name="T2" fmla="*/ 73 w 290"/>
                <a:gd name="T3" fmla="*/ 90 h 322"/>
                <a:gd name="T4" fmla="*/ 225 w 290"/>
                <a:gd name="T5" fmla="*/ 48 h 322"/>
                <a:gd name="T6" fmla="*/ 225 w 290"/>
                <a:gd name="T7" fmla="*/ 48 h 322"/>
                <a:gd name="T8" fmla="*/ 286 w 290"/>
                <a:gd name="T9" fmla="*/ 62 h 322"/>
                <a:gd name="T10" fmla="*/ 301 w 290"/>
                <a:gd name="T11" fmla="*/ 39 h 322"/>
                <a:gd name="T12" fmla="*/ 316 w 290"/>
                <a:gd name="T13" fmla="*/ 7 h 322"/>
                <a:gd name="T14" fmla="*/ 343 w 290"/>
                <a:gd name="T15" fmla="*/ 13 h 322"/>
                <a:gd name="T16" fmla="*/ 369 w 290"/>
                <a:gd name="T17" fmla="*/ 90 h 322"/>
                <a:gd name="T18" fmla="*/ 376 w 290"/>
                <a:gd name="T19" fmla="*/ 192 h 322"/>
                <a:gd name="T20" fmla="*/ 384 w 290"/>
                <a:gd name="T21" fmla="*/ 244 h 322"/>
                <a:gd name="T22" fmla="*/ 361 w 290"/>
                <a:gd name="T23" fmla="*/ 320 h 322"/>
                <a:gd name="T24" fmla="*/ 352 w 290"/>
                <a:gd name="T25" fmla="*/ 407 h 322"/>
                <a:gd name="T26" fmla="*/ 323 w 290"/>
                <a:gd name="T27" fmla="*/ 523 h 322"/>
                <a:gd name="T28" fmla="*/ 308 w 290"/>
                <a:gd name="T29" fmla="*/ 570 h 322"/>
                <a:gd name="T30" fmla="*/ 243 w 290"/>
                <a:gd name="T31" fmla="*/ 515 h 322"/>
                <a:gd name="T32" fmla="*/ 219 w 290"/>
                <a:gd name="T33" fmla="*/ 543 h 322"/>
                <a:gd name="T34" fmla="*/ 215 w 290"/>
                <a:gd name="T35" fmla="*/ 549 h 322"/>
                <a:gd name="T36" fmla="*/ 207 w 290"/>
                <a:gd name="T37" fmla="*/ 543 h 322"/>
                <a:gd name="T38" fmla="*/ 194 w 290"/>
                <a:gd name="T39" fmla="*/ 550 h 322"/>
                <a:gd name="T40" fmla="*/ 190 w 290"/>
                <a:gd name="T41" fmla="*/ 561 h 322"/>
                <a:gd name="T42" fmla="*/ 185 w 290"/>
                <a:gd name="T43" fmla="*/ 562 h 322"/>
                <a:gd name="T44" fmla="*/ 164 w 290"/>
                <a:gd name="T45" fmla="*/ 566 h 322"/>
                <a:gd name="T46" fmla="*/ 81 w 290"/>
                <a:gd name="T47" fmla="*/ 570 h 322"/>
                <a:gd name="T48" fmla="*/ 70 w 290"/>
                <a:gd name="T49" fmla="*/ 589 h 322"/>
                <a:gd name="T50" fmla="*/ 78 w 290"/>
                <a:gd name="T51" fmla="*/ 570 h 322"/>
                <a:gd name="T52" fmla="*/ 176 w 290"/>
                <a:gd name="T53" fmla="*/ 569 h 322"/>
                <a:gd name="T54" fmla="*/ 233 w 290"/>
                <a:gd name="T55" fmla="*/ 531 h 322"/>
                <a:gd name="T56" fmla="*/ 301 w 290"/>
                <a:gd name="T57" fmla="*/ 569 h 322"/>
                <a:gd name="T58" fmla="*/ 259 w 290"/>
                <a:gd name="T59" fmla="*/ 491 h 322"/>
                <a:gd name="T60" fmla="*/ 161 w 290"/>
                <a:gd name="T61" fmla="*/ 576 h 322"/>
                <a:gd name="T62" fmla="*/ 78 w 290"/>
                <a:gd name="T63" fmla="*/ 570 h 322"/>
                <a:gd name="T64" fmla="*/ 49 w 290"/>
                <a:gd name="T65" fmla="*/ 608 h 322"/>
                <a:gd name="T66" fmla="*/ 49 w 290"/>
                <a:gd name="T67" fmla="*/ 547 h 322"/>
                <a:gd name="T68" fmla="*/ 18 w 290"/>
                <a:gd name="T69" fmla="*/ 496 h 322"/>
                <a:gd name="T70" fmla="*/ 6 w 290"/>
                <a:gd name="T71" fmla="*/ 448 h 322"/>
                <a:gd name="T72" fmla="*/ 6 w 290"/>
                <a:gd name="T73" fmla="*/ 407 h 322"/>
                <a:gd name="T74" fmla="*/ 12 w 290"/>
                <a:gd name="T75" fmla="*/ 382 h 322"/>
                <a:gd name="T76" fmla="*/ 18 w 290"/>
                <a:gd name="T77" fmla="*/ 332 h 322"/>
                <a:gd name="T78" fmla="*/ 55 w 290"/>
                <a:gd name="T79" fmla="*/ 320 h 322"/>
                <a:gd name="T80" fmla="*/ 55 w 290"/>
                <a:gd name="T81" fmla="*/ 244 h 322"/>
                <a:gd name="T82" fmla="*/ 55 w 290"/>
                <a:gd name="T83" fmla="*/ 153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0"/>
                <a:gd name="T127" fmla="*/ 0 h 322"/>
                <a:gd name="T128" fmla="*/ 290 w 290"/>
                <a:gd name="T129" fmla="*/ 322 h 3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E1E1E1"/>
            </a:solidFill>
            <a:ln w="3175">
              <a:solidFill>
                <a:srgbClr val="000000"/>
              </a:solidFill>
              <a:round/>
              <a:headEnd/>
              <a:tailEnd/>
            </a:ln>
          </p:spPr>
          <p:txBody>
            <a:bodyPr/>
            <a:lstStyle/>
            <a:p>
              <a:endParaRPr lang="en-US"/>
            </a:p>
          </p:txBody>
        </p:sp>
        <p:sp>
          <p:nvSpPr>
            <p:cNvPr id="42449" name="Freeform 5679"/>
            <p:cNvSpPr>
              <a:spLocks/>
            </p:cNvSpPr>
            <p:nvPr/>
          </p:nvSpPr>
          <p:spPr bwMode="auto">
            <a:xfrm>
              <a:off x="2935" y="2394"/>
              <a:ext cx="217" cy="177"/>
            </a:xfrm>
            <a:custGeom>
              <a:avLst/>
              <a:gdLst>
                <a:gd name="T0" fmla="*/ 33 w 209"/>
                <a:gd name="T1" fmla="*/ 5 h 198"/>
                <a:gd name="T2" fmla="*/ 154 w 209"/>
                <a:gd name="T3" fmla="*/ 5 h 198"/>
                <a:gd name="T4" fmla="*/ 220 w 209"/>
                <a:gd name="T5" fmla="*/ 4 h 198"/>
                <a:gd name="T6" fmla="*/ 294 w 209"/>
                <a:gd name="T7" fmla="*/ 2 h 198"/>
                <a:gd name="T8" fmla="*/ 354 w 209"/>
                <a:gd name="T9" fmla="*/ 5 h 198"/>
                <a:gd name="T10" fmla="*/ 360 w 209"/>
                <a:gd name="T11" fmla="*/ 5 h 198"/>
                <a:gd name="T12" fmla="*/ 315 w 209"/>
                <a:gd name="T13" fmla="*/ 11 h 198"/>
                <a:gd name="T14" fmla="*/ 327 w 209"/>
                <a:gd name="T15" fmla="*/ 12 h 198"/>
                <a:gd name="T16" fmla="*/ 364 w 209"/>
                <a:gd name="T17" fmla="*/ 13 h 198"/>
                <a:gd name="T18" fmla="*/ 374 w 209"/>
                <a:gd name="T19" fmla="*/ 15 h 198"/>
                <a:gd name="T20" fmla="*/ 401 w 209"/>
                <a:gd name="T21" fmla="*/ 17 h 198"/>
                <a:gd name="T22" fmla="*/ 414 w 209"/>
                <a:gd name="T23" fmla="*/ 17 h 198"/>
                <a:gd name="T24" fmla="*/ 428 w 209"/>
                <a:gd name="T25" fmla="*/ 21 h 198"/>
                <a:gd name="T26" fmla="*/ 364 w 209"/>
                <a:gd name="T27" fmla="*/ 21 h 198"/>
                <a:gd name="T28" fmla="*/ 353 w 209"/>
                <a:gd name="T29" fmla="*/ 21 h 198"/>
                <a:gd name="T30" fmla="*/ 340 w 209"/>
                <a:gd name="T31" fmla="*/ 23 h 198"/>
                <a:gd name="T32" fmla="*/ 303 w 209"/>
                <a:gd name="T33" fmla="*/ 23 h 198"/>
                <a:gd name="T34" fmla="*/ 277 w 209"/>
                <a:gd name="T35" fmla="*/ 23 h 198"/>
                <a:gd name="T36" fmla="*/ 277 w 209"/>
                <a:gd name="T37" fmla="*/ 23 h 198"/>
                <a:gd name="T38" fmla="*/ 253 w 209"/>
                <a:gd name="T39" fmla="*/ 23 h 198"/>
                <a:gd name="T40" fmla="*/ 242 w 209"/>
                <a:gd name="T41" fmla="*/ 24 h 198"/>
                <a:gd name="T42" fmla="*/ 216 w 209"/>
                <a:gd name="T43" fmla="*/ 21 h 198"/>
                <a:gd name="T44" fmla="*/ 193 w 209"/>
                <a:gd name="T45" fmla="*/ 21 h 198"/>
                <a:gd name="T46" fmla="*/ 179 w 209"/>
                <a:gd name="T47" fmla="*/ 21 h 198"/>
                <a:gd name="T48" fmla="*/ 154 w 209"/>
                <a:gd name="T49" fmla="*/ 21 h 198"/>
                <a:gd name="T50" fmla="*/ 131 w 209"/>
                <a:gd name="T51" fmla="*/ 19 h 198"/>
                <a:gd name="T52" fmla="*/ 117 w 209"/>
                <a:gd name="T53" fmla="*/ 19 h 198"/>
                <a:gd name="T54" fmla="*/ 117 w 209"/>
                <a:gd name="T55" fmla="*/ 17 h 198"/>
                <a:gd name="T56" fmla="*/ 93 w 209"/>
                <a:gd name="T57" fmla="*/ 15 h 198"/>
                <a:gd name="T58" fmla="*/ 84 w 209"/>
                <a:gd name="T59" fmla="*/ 15 h 198"/>
                <a:gd name="T60" fmla="*/ 42 w 209"/>
                <a:gd name="T61" fmla="*/ 12 h 198"/>
                <a:gd name="T62" fmla="*/ 42 w 209"/>
                <a:gd name="T63" fmla="*/ 12 h 198"/>
                <a:gd name="T64" fmla="*/ 39 w 209"/>
                <a:gd name="T65" fmla="*/ 11 h 198"/>
                <a:gd name="T66" fmla="*/ 3 w 209"/>
                <a:gd name="T67" fmla="*/ 10 h 198"/>
                <a:gd name="T68" fmla="*/ 3 w 209"/>
                <a:gd name="T69" fmla="*/ 9 h 198"/>
                <a:gd name="T70" fmla="*/ 0 w 209"/>
                <a:gd name="T71" fmla="*/ 9 h 198"/>
                <a:gd name="T72" fmla="*/ 34 w 209"/>
                <a:gd name="T73" fmla="*/ 5 h 198"/>
                <a:gd name="T74" fmla="*/ 39 w 209"/>
                <a:gd name="T75" fmla="*/ 5 h 198"/>
                <a:gd name="T76" fmla="*/ 85 w 209"/>
                <a:gd name="T77" fmla="*/ 5 h 198"/>
                <a:gd name="T78" fmla="*/ 101 w 209"/>
                <a:gd name="T79" fmla="*/ 5 h 198"/>
                <a:gd name="T80" fmla="*/ 138 w 209"/>
                <a:gd name="T81" fmla="*/ 6 h 198"/>
                <a:gd name="T82" fmla="*/ 170 w 209"/>
                <a:gd name="T83" fmla="*/ 5 h 198"/>
                <a:gd name="T84" fmla="*/ 212 w 209"/>
                <a:gd name="T85" fmla="*/ 4 h 198"/>
                <a:gd name="T86" fmla="*/ 253 w 209"/>
                <a:gd name="T87" fmla="*/ 4 h 198"/>
                <a:gd name="T88" fmla="*/ 297 w 209"/>
                <a:gd name="T89" fmla="*/ 2 h 198"/>
                <a:gd name="T90" fmla="*/ 353 w 209"/>
                <a:gd name="T91" fmla="*/ 5 h 198"/>
                <a:gd name="T92" fmla="*/ 332 w 209"/>
                <a:gd name="T93" fmla="*/ 4 h 198"/>
                <a:gd name="T94" fmla="*/ 292 w 209"/>
                <a:gd name="T95" fmla="*/ 0 h 198"/>
                <a:gd name="T96" fmla="*/ 242 w 209"/>
                <a:gd name="T97" fmla="*/ 4 h 198"/>
                <a:gd name="T98" fmla="*/ 151 w 209"/>
                <a:gd name="T99" fmla="*/ 5 h 198"/>
                <a:gd name="T100" fmla="*/ 126 w 209"/>
                <a:gd name="T101" fmla="*/ 6 h 198"/>
                <a:gd name="T102" fmla="*/ 34 w 209"/>
                <a:gd name="T103" fmla="*/ 5 h 198"/>
                <a:gd name="T104" fmla="*/ 3 w 209"/>
                <a:gd name="T105" fmla="*/ 8 h 198"/>
                <a:gd name="T106" fmla="*/ 33 w 209"/>
                <a:gd name="T107" fmla="*/ 5 h 1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9"/>
                <a:gd name="T163" fmla="*/ 0 h 198"/>
                <a:gd name="T164" fmla="*/ 209 w 209"/>
                <a:gd name="T165" fmla="*/ 198 h 19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9" h="198">
                  <a:moveTo>
                    <a:pt x="14" y="44"/>
                  </a:moveTo>
                  <a:lnTo>
                    <a:pt x="76" y="48"/>
                  </a:lnTo>
                  <a:lnTo>
                    <a:pt x="108" y="36"/>
                  </a:lnTo>
                  <a:lnTo>
                    <a:pt x="144" y="2"/>
                  </a:lnTo>
                  <a:lnTo>
                    <a:pt x="173" y="45"/>
                  </a:lnTo>
                  <a:lnTo>
                    <a:pt x="177" y="48"/>
                  </a:lnTo>
                  <a:lnTo>
                    <a:pt x="154" y="89"/>
                  </a:lnTo>
                  <a:lnTo>
                    <a:pt x="160" y="96"/>
                  </a:lnTo>
                  <a:lnTo>
                    <a:pt x="178" y="110"/>
                  </a:lnTo>
                  <a:lnTo>
                    <a:pt x="184" y="126"/>
                  </a:lnTo>
                  <a:lnTo>
                    <a:pt x="196" y="147"/>
                  </a:lnTo>
                  <a:lnTo>
                    <a:pt x="203" y="147"/>
                  </a:lnTo>
                  <a:lnTo>
                    <a:pt x="209" y="169"/>
                  </a:lnTo>
                  <a:lnTo>
                    <a:pt x="178" y="169"/>
                  </a:lnTo>
                  <a:lnTo>
                    <a:pt x="172" y="176"/>
                  </a:lnTo>
                  <a:lnTo>
                    <a:pt x="166" y="190"/>
                  </a:lnTo>
                  <a:lnTo>
                    <a:pt x="148" y="190"/>
                  </a:lnTo>
                  <a:lnTo>
                    <a:pt x="136" y="190"/>
                  </a:lnTo>
                  <a:lnTo>
                    <a:pt x="124" y="190"/>
                  </a:lnTo>
                  <a:lnTo>
                    <a:pt x="118" y="198"/>
                  </a:lnTo>
                  <a:lnTo>
                    <a:pt x="106" y="184"/>
                  </a:lnTo>
                  <a:lnTo>
                    <a:pt x="94" y="169"/>
                  </a:lnTo>
                  <a:lnTo>
                    <a:pt x="88" y="176"/>
                  </a:lnTo>
                  <a:lnTo>
                    <a:pt x="76" y="176"/>
                  </a:lnTo>
                  <a:lnTo>
                    <a:pt x="64" y="161"/>
                  </a:lnTo>
                  <a:lnTo>
                    <a:pt x="58" y="161"/>
                  </a:lnTo>
                  <a:lnTo>
                    <a:pt x="58" y="147"/>
                  </a:lnTo>
                  <a:lnTo>
                    <a:pt x="46" y="132"/>
                  </a:lnTo>
                  <a:lnTo>
                    <a:pt x="40" y="126"/>
                  </a:lnTo>
                  <a:lnTo>
                    <a:pt x="22" y="104"/>
                  </a:lnTo>
                  <a:lnTo>
                    <a:pt x="22" y="96"/>
                  </a:lnTo>
                  <a:lnTo>
                    <a:pt x="20" y="91"/>
                  </a:lnTo>
                  <a:lnTo>
                    <a:pt x="3" y="81"/>
                  </a:lnTo>
                  <a:lnTo>
                    <a:pt x="3" y="75"/>
                  </a:lnTo>
                  <a:lnTo>
                    <a:pt x="0" y="71"/>
                  </a:lnTo>
                  <a:lnTo>
                    <a:pt x="15" y="45"/>
                  </a:lnTo>
                  <a:lnTo>
                    <a:pt x="20" y="44"/>
                  </a:lnTo>
                  <a:lnTo>
                    <a:pt x="41" y="44"/>
                  </a:lnTo>
                  <a:lnTo>
                    <a:pt x="50" y="45"/>
                  </a:lnTo>
                  <a:lnTo>
                    <a:pt x="67" y="49"/>
                  </a:lnTo>
                  <a:lnTo>
                    <a:pt x="84" y="44"/>
                  </a:lnTo>
                  <a:lnTo>
                    <a:pt x="104" y="36"/>
                  </a:lnTo>
                  <a:lnTo>
                    <a:pt x="124" y="22"/>
                  </a:lnTo>
                  <a:lnTo>
                    <a:pt x="145" y="2"/>
                  </a:lnTo>
                  <a:lnTo>
                    <a:pt x="172" y="44"/>
                  </a:lnTo>
                  <a:lnTo>
                    <a:pt x="163" y="31"/>
                  </a:lnTo>
                  <a:lnTo>
                    <a:pt x="143" y="0"/>
                  </a:lnTo>
                  <a:lnTo>
                    <a:pt x="118" y="29"/>
                  </a:lnTo>
                  <a:lnTo>
                    <a:pt x="74" y="48"/>
                  </a:lnTo>
                  <a:lnTo>
                    <a:pt x="62" y="49"/>
                  </a:lnTo>
                  <a:lnTo>
                    <a:pt x="15" y="45"/>
                  </a:lnTo>
                  <a:lnTo>
                    <a:pt x="3" y="65"/>
                  </a:lnTo>
                  <a:lnTo>
                    <a:pt x="14" y="44"/>
                  </a:lnTo>
                  <a:close/>
                </a:path>
              </a:pathLst>
            </a:custGeom>
            <a:solidFill>
              <a:srgbClr val="E1E1E1"/>
            </a:solidFill>
            <a:ln w="3175">
              <a:solidFill>
                <a:srgbClr val="000000"/>
              </a:solidFill>
              <a:round/>
              <a:headEnd/>
              <a:tailEnd/>
            </a:ln>
          </p:spPr>
          <p:txBody>
            <a:bodyPr/>
            <a:lstStyle/>
            <a:p>
              <a:endParaRPr lang="en-US"/>
            </a:p>
          </p:txBody>
        </p:sp>
        <p:sp>
          <p:nvSpPr>
            <p:cNvPr id="42450" name="Freeform 5680"/>
            <p:cNvSpPr>
              <a:spLocks/>
            </p:cNvSpPr>
            <p:nvPr/>
          </p:nvSpPr>
          <p:spPr bwMode="auto">
            <a:xfrm>
              <a:off x="1691" y="919"/>
              <a:ext cx="703" cy="418"/>
            </a:xfrm>
            <a:custGeom>
              <a:avLst/>
              <a:gdLst>
                <a:gd name="T0" fmla="*/ 158 w 694"/>
                <a:gd name="T1" fmla="*/ 2825 h 371"/>
                <a:gd name="T2" fmla="*/ 182 w 694"/>
                <a:gd name="T3" fmla="*/ 2765 h 371"/>
                <a:gd name="T4" fmla="*/ 164 w 694"/>
                <a:gd name="T5" fmla="*/ 2938 h 371"/>
                <a:gd name="T6" fmla="*/ 176 w 694"/>
                <a:gd name="T7" fmla="*/ 3052 h 371"/>
                <a:gd name="T8" fmla="*/ 188 w 694"/>
                <a:gd name="T9" fmla="*/ 3230 h 371"/>
                <a:gd name="T10" fmla="*/ 188 w 694"/>
                <a:gd name="T11" fmla="*/ 3349 h 371"/>
                <a:gd name="T12" fmla="*/ 212 w 694"/>
                <a:gd name="T13" fmla="*/ 3400 h 371"/>
                <a:gd name="T14" fmla="*/ 248 w 694"/>
                <a:gd name="T15" fmla="*/ 3458 h 371"/>
                <a:gd name="T16" fmla="*/ 261 w 694"/>
                <a:gd name="T17" fmla="*/ 3520 h 371"/>
                <a:gd name="T18" fmla="*/ 282 w 694"/>
                <a:gd name="T19" fmla="*/ 3458 h 371"/>
                <a:gd name="T20" fmla="*/ 298 w 694"/>
                <a:gd name="T21" fmla="*/ 3349 h 371"/>
                <a:gd name="T22" fmla="*/ 306 w 694"/>
                <a:gd name="T23" fmla="*/ 3170 h 371"/>
                <a:gd name="T24" fmla="*/ 330 w 694"/>
                <a:gd name="T25" fmla="*/ 2987 h 371"/>
                <a:gd name="T26" fmla="*/ 346 w 694"/>
                <a:gd name="T27" fmla="*/ 2887 h 371"/>
                <a:gd name="T28" fmla="*/ 389 w 694"/>
                <a:gd name="T29" fmla="*/ 2605 h 371"/>
                <a:gd name="T30" fmla="*/ 452 w 694"/>
                <a:gd name="T31" fmla="*/ 2545 h 371"/>
                <a:gd name="T32" fmla="*/ 519 w 694"/>
                <a:gd name="T33" fmla="*/ 2208 h 371"/>
                <a:gd name="T34" fmla="*/ 636 w 694"/>
                <a:gd name="T35" fmla="*/ 2084 h 371"/>
                <a:gd name="T36" fmla="*/ 596 w 694"/>
                <a:gd name="T37" fmla="*/ 1850 h 371"/>
                <a:gd name="T38" fmla="*/ 644 w 694"/>
                <a:gd name="T39" fmla="*/ 1681 h 371"/>
                <a:gd name="T40" fmla="*/ 672 w 694"/>
                <a:gd name="T41" fmla="*/ 1850 h 371"/>
                <a:gd name="T42" fmla="*/ 696 w 694"/>
                <a:gd name="T43" fmla="*/ 1681 h 371"/>
                <a:gd name="T44" fmla="*/ 651 w 694"/>
                <a:gd name="T45" fmla="*/ 1501 h 371"/>
                <a:gd name="T46" fmla="*/ 628 w 694"/>
                <a:gd name="T47" fmla="*/ 1439 h 371"/>
                <a:gd name="T48" fmla="*/ 672 w 694"/>
                <a:gd name="T49" fmla="*/ 1331 h 371"/>
                <a:gd name="T50" fmla="*/ 719 w 694"/>
                <a:gd name="T51" fmla="*/ 1273 h 371"/>
                <a:gd name="T52" fmla="*/ 734 w 694"/>
                <a:gd name="T53" fmla="*/ 1092 h 371"/>
                <a:gd name="T54" fmla="*/ 726 w 694"/>
                <a:gd name="T55" fmla="*/ 980 h 371"/>
                <a:gd name="T56" fmla="*/ 779 w 694"/>
                <a:gd name="T57" fmla="*/ 860 h 371"/>
                <a:gd name="T58" fmla="*/ 734 w 694"/>
                <a:gd name="T59" fmla="*/ 699 h 371"/>
                <a:gd name="T60" fmla="*/ 801 w 694"/>
                <a:gd name="T61" fmla="*/ 410 h 371"/>
                <a:gd name="T62" fmla="*/ 849 w 694"/>
                <a:gd name="T63" fmla="*/ 291 h 371"/>
                <a:gd name="T64" fmla="*/ 743 w 694"/>
                <a:gd name="T65" fmla="*/ 229 h 371"/>
                <a:gd name="T66" fmla="*/ 612 w 694"/>
                <a:gd name="T67" fmla="*/ 229 h 371"/>
                <a:gd name="T68" fmla="*/ 604 w 694"/>
                <a:gd name="T69" fmla="*/ 60 h 371"/>
                <a:gd name="T70" fmla="*/ 503 w 694"/>
                <a:gd name="T71" fmla="*/ 60 h 371"/>
                <a:gd name="T72" fmla="*/ 488 w 694"/>
                <a:gd name="T73" fmla="*/ 124 h 371"/>
                <a:gd name="T74" fmla="*/ 367 w 694"/>
                <a:gd name="T75" fmla="*/ 178 h 371"/>
                <a:gd name="T76" fmla="*/ 274 w 694"/>
                <a:gd name="T77" fmla="*/ 229 h 371"/>
                <a:gd name="T78" fmla="*/ 176 w 694"/>
                <a:gd name="T79" fmla="*/ 291 h 371"/>
                <a:gd name="T80" fmla="*/ 6 w 694"/>
                <a:gd name="T81" fmla="*/ 632 h 371"/>
                <a:gd name="T82" fmla="*/ 85 w 694"/>
                <a:gd name="T83" fmla="*/ 758 h 371"/>
                <a:gd name="T84" fmla="*/ 30 w 694"/>
                <a:gd name="T85" fmla="*/ 860 h 371"/>
                <a:gd name="T86" fmla="*/ 103 w 694"/>
                <a:gd name="T87" fmla="*/ 926 h 371"/>
                <a:gd name="T88" fmla="*/ 188 w 694"/>
                <a:gd name="T89" fmla="*/ 1221 h 371"/>
                <a:gd name="T90" fmla="*/ 176 w 694"/>
                <a:gd name="T91" fmla="*/ 1562 h 371"/>
                <a:gd name="T92" fmla="*/ 221 w 694"/>
                <a:gd name="T93" fmla="*/ 1562 h 371"/>
                <a:gd name="T94" fmla="*/ 221 w 694"/>
                <a:gd name="T95" fmla="*/ 1681 h 371"/>
                <a:gd name="T96" fmla="*/ 182 w 694"/>
                <a:gd name="T97" fmla="*/ 1746 h 371"/>
                <a:gd name="T98" fmla="*/ 230 w 694"/>
                <a:gd name="T99" fmla="*/ 2024 h 371"/>
                <a:gd name="T100" fmla="*/ 203 w 694"/>
                <a:gd name="T101" fmla="*/ 2145 h 371"/>
                <a:gd name="T102" fmla="*/ 170 w 694"/>
                <a:gd name="T103" fmla="*/ 2208 h 371"/>
                <a:gd name="T104" fmla="*/ 203 w 694"/>
                <a:gd name="T105" fmla="*/ 2259 h 371"/>
                <a:gd name="T106" fmla="*/ 203 w 694"/>
                <a:gd name="T107" fmla="*/ 2377 h 371"/>
                <a:gd name="T108" fmla="*/ 164 w 694"/>
                <a:gd name="T109" fmla="*/ 2438 h 371"/>
                <a:gd name="T110" fmla="*/ 150 w 694"/>
                <a:gd name="T111" fmla="*/ 2545 h 371"/>
                <a:gd name="T112" fmla="*/ 188 w 694"/>
                <a:gd name="T113" fmla="*/ 2605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4"/>
                <a:gd name="T172" fmla="*/ 0 h 371"/>
                <a:gd name="T173" fmla="*/ 694 w 694"/>
                <a:gd name="T174" fmla="*/ 371 h 3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0033CC"/>
            </a:solidFill>
            <a:ln w="9525">
              <a:solidFill>
                <a:srgbClr val="000000"/>
              </a:solidFill>
              <a:round/>
              <a:headEnd/>
              <a:tailEnd/>
            </a:ln>
          </p:spPr>
          <p:txBody>
            <a:bodyPr/>
            <a:lstStyle/>
            <a:p>
              <a:endParaRPr lang="en-US"/>
            </a:p>
          </p:txBody>
        </p:sp>
      </p:grpSp>
    </p:spTree>
    <p:extLst>
      <p:ext uri="{BB962C8B-B14F-4D97-AF65-F5344CB8AC3E}">
        <p14:creationId xmlns:p14="http://schemas.microsoft.com/office/powerpoint/2010/main" val="38026369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44450"/>
            <a:ext cx="8229600" cy="1143000"/>
          </a:xfrm>
        </p:spPr>
        <p:txBody>
          <a:bodyPr/>
          <a:lstStyle/>
          <a:p>
            <a:r>
              <a:rPr lang="en-US" altLang="en-US" smtClean="0">
                <a:solidFill>
                  <a:schemeClr val="hlink"/>
                </a:solidFill>
              </a:rPr>
              <a:t>Key differences with Madrid</a:t>
            </a:r>
          </a:p>
        </p:txBody>
      </p:sp>
      <p:sp>
        <p:nvSpPr>
          <p:cNvPr id="43011" name="Rectangle 3"/>
          <p:cNvSpPr>
            <a:spLocks noGrp="1" noChangeArrowheads="1"/>
          </p:cNvSpPr>
          <p:nvPr>
            <p:ph type="body" idx="1"/>
          </p:nvPr>
        </p:nvSpPr>
        <p:spPr>
          <a:xfrm>
            <a:off x="250825" y="1341438"/>
            <a:ext cx="8893175" cy="5183187"/>
          </a:xfrm>
        </p:spPr>
        <p:txBody>
          <a:bodyPr/>
          <a:lstStyle/>
          <a:p>
            <a:pPr marL="457200" lvl="1" indent="0">
              <a:lnSpc>
                <a:spcPct val="90000"/>
              </a:lnSpc>
              <a:buFontTx/>
              <a:buNone/>
            </a:pPr>
            <a:endParaRPr lang="fr-CH" altLang="en-US" sz="2000" smtClean="0"/>
          </a:p>
          <a:p>
            <a:pPr>
              <a:lnSpc>
                <a:spcPct val="90000"/>
              </a:lnSpc>
            </a:pPr>
            <a:r>
              <a:rPr lang="fr-CH" altLang="en-US" sz="2000" u="sng" smtClean="0"/>
              <a:t>No Basic Design concept</a:t>
            </a:r>
          </a:p>
          <a:p>
            <a:pPr>
              <a:lnSpc>
                <a:spcPct val="90000"/>
              </a:lnSpc>
              <a:buFontTx/>
              <a:buNone/>
            </a:pPr>
            <a:r>
              <a:rPr lang="fr-CH" altLang="en-US" sz="2000" smtClean="0"/>
              <a:t>    Direct filing at WIPO possible</a:t>
            </a:r>
          </a:p>
          <a:p>
            <a:pPr>
              <a:lnSpc>
                <a:spcPct val="90000"/>
              </a:lnSpc>
            </a:pPr>
            <a:endParaRPr lang="fr-CH" altLang="en-US" sz="2000" u="sng" smtClean="0"/>
          </a:p>
          <a:p>
            <a:pPr>
              <a:lnSpc>
                <a:spcPct val="90000"/>
              </a:lnSpc>
            </a:pPr>
            <a:r>
              <a:rPr lang="fr-CH" altLang="en-US" sz="2000" u="sng" smtClean="0"/>
              <a:t>Up to 100 designs in single application (same class)</a:t>
            </a:r>
          </a:p>
          <a:p>
            <a:pPr>
              <a:lnSpc>
                <a:spcPct val="90000"/>
              </a:lnSpc>
            </a:pPr>
            <a:r>
              <a:rPr lang="fr-CH" altLang="en-US" sz="2000" u="sng" smtClean="0"/>
              <a:t>Mostly non-examining states - less refusals</a:t>
            </a:r>
          </a:p>
          <a:p>
            <a:pPr>
              <a:lnSpc>
                <a:spcPct val="90000"/>
              </a:lnSpc>
            </a:pPr>
            <a:r>
              <a:rPr lang="fr-CH" altLang="en-US" sz="2000" u="sng" smtClean="0"/>
              <a:t>The publication in the Designs Bulletin is the notification of a designation</a:t>
            </a:r>
          </a:p>
          <a:p>
            <a:pPr>
              <a:lnSpc>
                <a:spcPct val="90000"/>
              </a:lnSpc>
              <a:buFontTx/>
              <a:buNone/>
            </a:pPr>
            <a:endParaRPr lang="fr-CH" altLang="en-US" sz="2000" u="sng" smtClean="0"/>
          </a:p>
          <a:p>
            <a:pPr>
              <a:lnSpc>
                <a:spcPct val="90000"/>
              </a:lnSpc>
            </a:pPr>
            <a:r>
              <a:rPr lang="fr-CH" altLang="en-US" sz="2000" u="sng" smtClean="0"/>
              <a:t>Renewal</a:t>
            </a:r>
          </a:p>
          <a:p>
            <a:pPr marL="457200" lvl="1" indent="0">
              <a:lnSpc>
                <a:spcPct val="90000"/>
              </a:lnSpc>
              <a:buFont typeface="Arial" charset="0"/>
              <a:buChar char="•"/>
            </a:pPr>
            <a:r>
              <a:rPr lang="fr-CH" altLang="en-US" sz="2000" smtClean="0"/>
              <a:t> Madrid: 10 years (indefinitely)</a:t>
            </a:r>
          </a:p>
          <a:p>
            <a:pPr marL="457200" lvl="1" indent="0">
              <a:lnSpc>
                <a:spcPct val="90000"/>
              </a:lnSpc>
              <a:buFont typeface="Arial" charset="0"/>
              <a:buChar char="•"/>
            </a:pPr>
            <a:r>
              <a:rPr lang="fr-CH" altLang="en-US" sz="2000" smtClean="0"/>
              <a:t> Hague: 5 years (up to the maximum duration of the respective national laws)</a:t>
            </a:r>
          </a:p>
          <a:p>
            <a:pPr>
              <a:lnSpc>
                <a:spcPct val="90000"/>
              </a:lnSpc>
              <a:buFontTx/>
              <a:buNone/>
            </a:pPr>
            <a:endParaRPr lang="fr-CH" altLang="en-US" sz="2000" u="sng" smtClean="0"/>
          </a:p>
          <a:p>
            <a:pPr>
              <a:lnSpc>
                <a:spcPct val="90000"/>
              </a:lnSpc>
            </a:pPr>
            <a:r>
              <a:rPr lang="fr-CH" altLang="en-US" sz="2000" u="sng" smtClean="0"/>
              <a:t>No subsequent designation concept</a:t>
            </a:r>
          </a:p>
          <a:p>
            <a:pPr marL="457200" lvl="1" indent="0">
              <a:lnSpc>
                <a:spcPct val="90000"/>
              </a:lnSpc>
              <a:buFont typeface="Arial" charset="0"/>
              <a:buChar char="•"/>
            </a:pPr>
            <a:endParaRPr lang="fr-CH" altLang="en-US" sz="2000" smtClean="0"/>
          </a:p>
          <a:p>
            <a:pPr>
              <a:lnSpc>
                <a:spcPct val="90000"/>
              </a:lnSpc>
              <a:buFontTx/>
              <a:buChar char="•"/>
            </a:pPr>
            <a:endParaRPr lang="fr-CH" altLang="en-US" sz="2000" smtClean="0"/>
          </a:p>
          <a:p>
            <a:pPr>
              <a:lnSpc>
                <a:spcPct val="90000"/>
              </a:lnSpc>
              <a:buFontTx/>
              <a:buChar char="•"/>
            </a:pPr>
            <a:endParaRPr lang="fr-CH" altLang="en-US" sz="2000" smtClean="0"/>
          </a:p>
        </p:txBody>
      </p:sp>
    </p:spTree>
    <p:extLst>
      <p:ext uri="{BB962C8B-B14F-4D97-AF65-F5344CB8AC3E}">
        <p14:creationId xmlns:p14="http://schemas.microsoft.com/office/powerpoint/2010/main" val="29199213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35280" cy="1066130"/>
          </a:xfrm>
        </p:spPr>
        <p:txBody>
          <a:bodyPr/>
          <a:lstStyle/>
          <a:p>
            <a:r>
              <a:rPr lang="fr-FR" dirty="0"/>
              <a:t>Budget 2014 – 2015 : CHF 713.3 Million</a:t>
            </a:r>
            <a:endParaRPr lang="en-US" dirty="0"/>
          </a:p>
        </p:txBody>
      </p:sp>
      <p:graphicFrame>
        <p:nvGraphicFramePr>
          <p:cNvPr id="4" name="Graphique 2"/>
          <p:cNvGraphicFramePr>
            <a:graphicFrameLocks noGrp="1"/>
          </p:cNvGraphicFramePr>
          <p:nvPr>
            <p:ph idx="1"/>
            <p:extLst>
              <p:ext uri="{D42A27DB-BD31-4B8C-83A1-F6EECF244321}">
                <p14:modId xmlns:p14="http://schemas.microsoft.com/office/powerpoint/2010/main" val="1908683417"/>
              </p:ext>
            </p:extLst>
          </p:nvPr>
        </p:nvGraphicFramePr>
        <p:xfrm>
          <a:off x="467544" y="1628800"/>
          <a:ext cx="8229600" cy="43529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8071100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274638"/>
            <a:ext cx="8867775" cy="1143000"/>
          </a:xfrm>
        </p:spPr>
        <p:txBody>
          <a:bodyPr/>
          <a:lstStyle/>
          <a:p>
            <a:r>
              <a:rPr lang="en-US" altLang="en-US" dirty="0" smtClean="0"/>
              <a:t>International applications by Contracting Party of the Holder: Germany</a:t>
            </a:r>
          </a:p>
        </p:txBody>
      </p:sp>
      <p:graphicFrame>
        <p:nvGraphicFramePr>
          <p:cNvPr id="5" name="Chart 4"/>
          <p:cNvGraphicFramePr>
            <a:graphicFrameLocks/>
          </p:cNvGraphicFramePr>
          <p:nvPr/>
        </p:nvGraphicFramePr>
        <p:xfrm>
          <a:off x="323529" y="1556792"/>
          <a:ext cx="8496944" cy="43204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442159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fr-CH" altLang="en-US" kern="1200" dirty="0" err="1"/>
              <a:t>Origin</a:t>
            </a:r>
            <a:r>
              <a:rPr lang="fr-CH" altLang="en-US" sz="4000" dirty="0" smtClean="0"/>
              <a:t> of International Registrations</a:t>
            </a:r>
            <a:endParaRPr lang="en-US" altLang="en-US" sz="4000" dirty="0" smtClean="0"/>
          </a:p>
        </p:txBody>
      </p:sp>
      <p:pic>
        <p:nvPicPr>
          <p:cNvPr id="45059" name="Picture 2" descr="D:\Users\muls\AppData\Local\Microsoft\Windows\Temporary Internet Files\Content.Outlook\K339IB82\a-9-4.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8313" y="1700213"/>
            <a:ext cx="828040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3653416"/>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body" idx="1"/>
          </p:nvPr>
        </p:nvSpPr>
        <p:spPr>
          <a:xfrm>
            <a:off x="539750" y="1557338"/>
            <a:ext cx="7993063" cy="4537075"/>
          </a:xfrm>
        </p:spPr>
        <p:txBody>
          <a:bodyPr/>
          <a:lstStyle/>
          <a:p>
            <a:pPr eaLnBrk="1" hangingPunct="1">
              <a:buFontTx/>
              <a:buNone/>
            </a:pPr>
            <a:r>
              <a:rPr lang="en-US" altLang="en-US" sz="2000" smtClean="0"/>
              <a:t>Number of designs recorded:</a:t>
            </a:r>
          </a:p>
          <a:p>
            <a:pPr eaLnBrk="1" hangingPunct="1">
              <a:buFontTx/>
              <a:buNone/>
            </a:pPr>
            <a:endParaRPr lang="en-US" altLang="en-US" sz="2000" smtClean="0"/>
          </a:p>
          <a:p>
            <a:pPr eaLnBrk="1" hangingPunct="1"/>
            <a:r>
              <a:rPr lang="en-US" altLang="en-US" sz="2000" smtClean="0"/>
              <a:t>1. European Union    		(10178 designs, 79.5%)</a:t>
            </a:r>
          </a:p>
          <a:p>
            <a:pPr eaLnBrk="1" hangingPunct="1"/>
            <a:r>
              <a:rPr lang="en-US" altLang="en-US" sz="2000" smtClean="0"/>
              <a:t>2. Switzerland		(9287 designs, 72.5%)</a:t>
            </a:r>
          </a:p>
          <a:p>
            <a:pPr eaLnBrk="1" hangingPunct="1"/>
            <a:r>
              <a:rPr lang="en-US" altLang="en-US" sz="2000" smtClean="0"/>
              <a:t>3. Turkey			(5993 designs, 46.8%)</a:t>
            </a:r>
          </a:p>
          <a:p>
            <a:pPr eaLnBrk="1" hangingPunct="1"/>
            <a:r>
              <a:rPr lang="en-US" altLang="en-US" sz="2000" smtClean="0"/>
              <a:t>4. Norway 			(3152 designs, 24.6%)</a:t>
            </a:r>
          </a:p>
          <a:p>
            <a:pPr eaLnBrk="1" hangingPunct="1"/>
            <a:r>
              <a:rPr lang="en-US" altLang="en-US" sz="2000" smtClean="0"/>
              <a:t>5. Ukraine	 		(2911 designs, 22.7%)</a:t>
            </a:r>
          </a:p>
          <a:p>
            <a:pPr eaLnBrk="1" hangingPunct="1"/>
            <a:r>
              <a:rPr lang="en-US" altLang="en-US" sz="2000" smtClean="0"/>
              <a:t>6. Singapore			(2639 designs, 20.6%)</a:t>
            </a:r>
          </a:p>
          <a:p>
            <a:pPr eaLnBrk="1" hangingPunct="1"/>
            <a:r>
              <a:rPr lang="en-US" altLang="en-US" sz="2000" smtClean="0"/>
              <a:t>7. Morocco			(1932 designs, 15.0%)</a:t>
            </a:r>
          </a:p>
          <a:p>
            <a:pPr eaLnBrk="1" hangingPunct="1"/>
            <a:r>
              <a:rPr lang="en-US" altLang="en-US" sz="2000" smtClean="0"/>
              <a:t>8. Croatia 			(1884 designs, 14.7%)</a:t>
            </a:r>
          </a:p>
          <a:p>
            <a:pPr eaLnBrk="1" hangingPunct="1"/>
            <a:r>
              <a:rPr lang="en-US" altLang="en-US" sz="2000" smtClean="0"/>
              <a:t>9. Monaco			(1724 designs, 13.5%)</a:t>
            </a:r>
          </a:p>
          <a:p>
            <a:pPr eaLnBrk="1" hangingPunct="1"/>
            <a:r>
              <a:rPr lang="en-US" altLang="en-US" sz="2000" smtClean="0"/>
              <a:t>10. Liechtenstein 		(1706 designs, 13.3%)</a:t>
            </a:r>
          </a:p>
        </p:txBody>
      </p:sp>
      <p:sp>
        <p:nvSpPr>
          <p:cNvPr id="46083" name="Rectangle 3"/>
          <p:cNvSpPr>
            <a:spLocks noGrp="1" noChangeArrowheads="1"/>
          </p:cNvSpPr>
          <p:nvPr>
            <p:ph type="title"/>
          </p:nvPr>
        </p:nvSpPr>
        <p:spPr>
          <a:xfrm>
            <a:off x="179512" y="260648"/>
            <a:ext cx="8964488" cy="993775"/>
          </a:xfrm>
        </p:spPr>
        <p:txBody>
          <a:bodyPr/>
          <a:lstStyle/>
          <a:p>
            <a:pPr eaLnBrk="1" hangingPunct="1"/>
            <a:r>
              <a:rPr lang="en-US" altLang="en-US" dirty="0"/>
              <a:t>2013: Top Designated Contracting Parties</a:t>
            </a:r>
          </a:p>
        </p:txBody>
      </p:sp>
    </p:spTree>
    <p:extLst>
      <p:ext uri="{BB962C8B-B14F-4D97-AF65-F5344CB8AC3E}">
        <p14:creationId xmlns:p14="http://schemas.microsoft.com/office/powerpoint/2010/main" val="308492732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dirty="0" smtClean="0"/>
              <a:t>Latest development </a:t>
            </a:r>
          </a:p>
        </p:txBody>
      </p:sp>
      <p:sp>
        <p:nvSpPr>
          <p:cNvPr id="3" name="Content Placeholder 2"/>
          <p:cNvSpPr>
            <a:spLocks noGrp="1"/>
          </p:cNvSpPr>
          <p:nvPr>
            <p:ph idx="1"/>
          </p:nvPr>
        </p:nvSpPr>
        <p:spPr>
          <a:xfrm>
            <a:off x="395288" y="2205038"/>
            <a:ext cx="8229600" cy="3887787"/>
          </a:xfrm>
        </p:spPr>
        <p:txBody>
          <a:bodyPr/>
          <a:lstStyle/>
          <a:p>
            <a:pPr>
              <a:defRPr/>
            </a:pPr>
            <a:r>
              <a:rPr lang="fr-CH" altLang="en-US" dirty="0" smtClean="0"/>
              <a:t>New Hague Express </a:t>
            </a:r>
            <a:r>
              <a:rPr lang="fr-CH" altLang="en-US" dirty="0" err="1" smtClean="0"/>
              <a:t>Database</a:t>
            </a:r>
            <a:r>
              <a:rPr lang="fr-CH" altLang="en-US" dirty="0" smtClean="0"/>
              <a:t> - </a:t>
            </a:r>
            <a:r>
              <a:rPr lang="fr-CH" altLang="en-US" dirty="0" err="1" smtClean="0"/>
              <a:t>since</a:t>
            </a:r>
            <a:r>
              <a:rPr lang="fr-CH" altLang="en-US" dirty="0" smtClean="0"/>
              <a:t> </a:t>
            </a:r>
            <a:r>
              <a:rPr lang="fr-CH" altLang="en-US" dirty="0" err="1" smtClean="0"/>
              <a:t>January</a:t>
            </a:r>
            <a:r>
              <a:rPr lang="fr-CH" altLang="en-US" dirty="0" smtClean="0"/>
              <a:t> 2015</a:t>
            </a:r>
          </a:p>
          <a:p>
            <a:pPr>
              <a:defRPr/>
            </a:pPr>
            <a:r>
              <a:rPr lang="fr-CH" altLang="en-US" dirty="0" smtClean="0"/>
              <a:t>Global Design </a:t>
            </a:r>
            <a:r>
              <a:rPr lang="fr-CH" altLang="en-US" dirty="0" err="1" smtClean="0"/>
              <a:t>Database</a:t>
            </a:r>
            <a:r>
              <a:rPr lang="fr-CH" altLang="en-US" dirty="0" smtClean="0"/>
              <a:t> </a:t>
            </a:r>
            <a:r>
              <a:rPr lang="fr-CH" altLang="en-US" dirty="0" err="1" smtClean="0"/>
              <a:t>launched</a:t>
            </a:r>
            <a:r>
              <a:rPr lang="fr-CH" altLang="en-US" dirty="0" smtClean="0"/>
              <a:t> -  in </a:t>
            </a:r>
            <a:r>
              <a:rPr lang="fr-CH" altLang="en-US" dirty="0" err="1" smtClean="0"/>
              <a:t>January</a:t>
            </a:r>
            <a:r>
              <a:rPr lang="fr-CH" altLang="en-US" dirty="0" smtClean="0"/>
              <a:t> 2015</a:t>
            </a:r>
          </a:p>
          <a:p>
            <a:pPr>
              <a:defRPr/>
            </a:pPr>
            <a:r>
              <a:rPr lang="fr-CH" altLang="en-US" dirty="0" err="1" smtClean="0"/>
              <a:t>Improvement</a:t>
            </a:r>
            <a:r>
              <a:rPr lang="fr-CH" altLang="en-US" dirty="0" smtClean="0"/>
              <a:t> of E-</a:t>
            </a:r>
            <a:r>
              <a:rPr lang="fr-CH" altLang="en-US" dirty="0" err="1" smtClean="0"/>
              <a:t>filing</a:t>
            </a:r>
            <a:r>
              <a:rPr lang="fr-CH" altLang="en-US" dirty="0" smtClean="0"/>
              <a:t> interface</a:t>
            </a:r>
          </a:p>
          <a:p>
            <a:pPr>
              <a:defRPr/>
            </a:pPr>
            <a:r>
              <a:rPr lang="en-US" altLang="en-US" dirty="0" smtClean="0"/>
              <a:t>Developments in the legal framework</a:t>
            </a:r>
            <a:endParaRPr lang="en-US" dirty="0" smtClean="0"/>
          </a:p>
          <a:p>
            <a:pPr marL="0" indent="0">
              <a:buFontTx/>
              <a:buNone/>
              <a:defRPr/>
            </a:pPr>
            <a:endParaRPr lang="en-US" dirty="0" smtClean="0"/>
          </a:p>
          <a:p>
            <a:pPr>
              <a:defRPr/>
            </a:pPr>
            <a:endParaRPr lang="en-US" dirty="0" smtClean="0"/>
          </a:p>
          <a:p>
            <a:pPr>
              <a:defRPr/>
            </a:pPr>
            <a:endParaRPr lang="en-US" dirty="0" smtClean="0"/>
          </a:p>
          <a:p>
            <a:pPr>
              <a:defRPr/>
            </a:pPr>
            <a:endParaRPr lang="en-US" dirty="0"/>
          </a:p>
        </p:txBody>
      </p:sp>
    </p:spTree>
    <p:extLst>
      <p:ext uri="{BB962C8B-B14F-4D97-AF65-F5344CB8AC3E}">
        <p14:creationId xmlns:p14="http://schemas.microsoft.com/office/powerpoint/2010/main" val="25119977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179388" y="125413"/>
            <a:ext cx="9721850" cy="1000125"/>
          </a:xfrm>
        </p:spPr>
        <p:txBody>
          <a:bodyPr/>
          <a:lstStyle/>
          <a:p>
            <a:r>
              <a:rPr lang="en-US" altLang="en-US" dirty="0" smtClean="0"/>
              <a:t>Keep updated  -  New platform for WIPO newsletters</a:t>
            </a:r>
          </a:p>
        </p:txBody>
      </p:sp>
      <p:sp>
        <p:nvSpPr>
          <p:cNvPr id="51203" name="Content Placeholder 3"/>
          <p:cNvSpPr>
            <a:spLocks noGrp="1"/>
          </p:cNvSpPr>
          <p:nvPr>
            <p:ph idx="1"/>
          </p:nvPr>
        </p:nvSpPr>
        <p:spPr>
          <a:xfrm>
            <a:off x="468313" y="2060575"/>
            <a:ext cx="8351837" cy="3960813"/>
          </a:xfrm>
        </p:spPr>
        <p:txBody>
          <a:bodyPr/>
          <a:lstStyle/>
          <a:p>
            <a:pPr>
              <a:spcBef>
                <a:spcPts val="1200"/>
              </a:spcBef>
              <a:spcAft>
                <a:spcPts val="1200"/>
              </a:spcAft>
              <a:defRPr/>
            </a:pPr>
            <a:r>
              <a:rPr lang="en-US" sz="2000" dirty="0" smtClean="0"/>
              <a:t>New </a:t>
            </a:r>
            <a:r>
              <a:rPr lang="en-US" sz="2000" dirty="0"/>
              <a:t>platform </a:t>
            </a:r>
            <a:r>
              <a:rPr lang="en-US" sz="2000" dirty="0" smtClean="0"/>
              <a:t>for WIPO newsletters  </a:t>
            </a:r>
            <a:r>
              <a:rPr lang="en-US" sz="2000" dirty="0"/>
              <a:t>more user-friendly and allows you to centralize your subscriptions considering your areas of interest </a:t>
            </a:r>
          </a:p>
          <a:p>
            <a:pPr>
              <a:spcBef>
                <a:spcPts val="1200"/>
              </a:spcBef>
              <a:spcAft>
                <a:spcPts val="1200"/>
              </a:spcAft>
              <a:defRPr/>
            </a:pPr>
            <a:r>
              <a:rPr lang="en-US" sz="2000" i="1" dirty="0" smtClean="0"/>
              <a:t>Please re-subscribe! </a:t>
            </a:r>
            <a:r>
              <a:rPr lang="en-US" sz="2000" dirty="0" smtClean="0"/>
              <a:t>Stay up to date with news and announcements from WIPO by subscribing to:</a:t>
            </a:r>
          </a:p>
          <a:p>
            <a:pPr marL="0" indent="0" algn="ctr">
              <a:spcBef>
                <a:spcPts val="1200"/>
              </a:spcBef>
              <a:spcAft>
                <a:spcPts val="1200"/>
              </a:spcAft>
              <a:buFontTx/>
              <a:buNone/>
              <a:defRPr/>
            </a:pPr>
            <a:r>
              <a:rPr lang="en-US" sz="2000" b="1" dirty="0" smtClean="0">
                <a:hlinkClick r:id="rId2"/>
              </a:rPr>
              <a:t>https://www3.wipo.int/newsletters/en</a:t>
            </a:r>
            <a:r>
              <a:rPr lang="en-US" b="1" dirty="0" smtClean="0">
                <a:hlinkClick r:id="rId2"/>
              </a:rPr>
              <a:t>/</a:t>
            </a:r>
            <a:endParaRPr lang="en-US" b="1" dirty="0" smtClean="0"/>
          </a:p>
          <a:p>
            <a:pPr marL="0" indent="0" algn="ctr">
              <a:spcBef>
                <a:spcPts val="1200"/>
              </a:spcBef>
              <a:spcAft>
                <a:spcPts val="1200"/>
              </a:spcAft>
              <a:buFontTx/>
              <a:buNone/>
              <a:defRPr/>
            </a:pPr>
            <a:endParaRPr lang="en-US" b="1" dirty="0" smtClean="0"/>
          </a:p>
          <a:p>
            <a:pPr marL="457200" lvl="1" indent="0">
              <a:spcBef>
                <a:spcPts val="1200"/>
              </a:spcBef>
              <a:spcAft>
                <a:spcPts val="600"/>
              </a:spcAft>
              <a:buFontTx/>
              <a:buNone/>
              <a:defRPr/>
            </a:pPr>
            <a:endParaRPr lang="en-US" dirty="0" smtClean="0"/>
          </a:p>
          <a:p>
            <a:pPr marL="0" indent="0">
              <a:buFontTx/>
              <a:buNone/>
              <a:defRPr/>
            </a:pPr>
            <a:endParaRPr lang="en-US" dirty="0"/>
          </a:p>
          <a:p>
            <a:pPr marL="0" indent="0">
              <a:buFontTx/>
              <a:buNone/>
              <a:defRPr/>
            </a:pPr>
            <a:endParaRPr lang="en-US" dirty="0" smtClean="0"/>
          </a:p>
          <a:p>
            <a:pPr lvl="1">
              <a:defRPr/>
            </a:pPr>
            <a:endParaRPr lang="en-US" dirty="0" smtClean="0"/>
          </a:p>
          <a:p>
            <a:pPr>
              <a:defRPr/>
            </a:pPr>
            <a:endParaRPr lang="en-US" altLang="en-US" dirty="0"/>
          </a:p>
          <a:p>
            <a:pPr marL="0" indent="0">
              <a:buFontTx/>
              <a:buNone/>
              <a:defRPr/>
            </a:pPr>
            <a:endParaRPr lang="en-US" altLang="en-US" dirty="0" smtClean="0"/>
          </a:p>
          <a:p>
            <a:pPr>
              <a:defRPr/>
            </a:pPr>
            <a:endParaRPr lang="en-US" altLang="en-US" dirty="0" smtClean="0"/>
          </a:p>
        </p:txBody>
      </p:sp>
    </p:spTree>
    <p:extLst>
      <p:ext uri="{BB962C8B-B14F-4D97-AF65-F5344CB8AC3E}">
        <p14:creationId xmlns:p14="http://schemas.microsoft.com/office/powerpoint/2010/main" val="9330706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539750" y="333375"/>
            <a:ext cx="8229600" cy="1143000"/>
          </a:xfrm>
        </p:spPr>
        <p:txBody>
          <a:bodyPr/>
          <a:lstStyle/>
          <a:p>
            <a:r>
              <a:rPr lang="en-US" altLang="en-US" dirty="0" smtClean="0"/>
              <a:t>Keep updated  - </a:t>
            </a:r>
            <a:r>
              <a:rPr lang="en-US" altLang="en-US" b="1" dirty="0" smtClean="0"/>
              <a:t>WIPO Wire</a:t>
            </a:r>
          </a:p>
        </p:txBody>
      </p:sp>
      <p:pic>
        <p:nvPicPr>
          <p:cNvPr id="49155" name="Content Placeholder 3"/>
          <p:cNvPicPr>
            <a:picLocks noGrp="1" noChangeAspect="1"/>
          </p:cNvPicPr>
          <p:nvPr>
            <p:ph sz="half" idx="2"/>
          </p:nvPr>
        </p:nvPicPr>
        <p:blipFill>
          <a:blip r:embed="rId2">
            <a:extLst>
              <a:ext uri="{28A0092B-C50C-407E-A947-70E740481C1C}">
                <a14:useLocalDpi xmlns:a14="http://schemas.microsoft.com/office/drawing/2010/main"/>
              </a:ext>
            </a:extLst>
          </a:blip>
          <a:srcRect/>
          <a:stretch>
            <a:fillRect/>
          </a:stretch>
        </p:blipFill>
        <p:spPr>
          <a:xfrm>
            <a:off x="558800" y="1741488"/>
            <a:ext cx="3744913" cy="3919537"/>
          </a:xfrm>
        </p:spPr>
      </p:pic>
      <p:sp>
        <p:nvSpPr>
          <p:cNvPr id="49156" name="Content Placeholder 6"/>
          <p:cNvSpPr>
            <a:spLocks noGrp="1"/>
          </p:cNvSpPr>
          <p:nvPr>
            <p:ph sz="quarter" idx="4"/>
          </p:nvPr>
        </p:nvSpPr>
        <p:spPr>
          <a:xfrm>
            <a:off x="5003800" y="1844675"/>
            <a:ext cx="3683000" cy="3836988"/>
          </a:xfrm>
        </p:spPr>
        <p:txBody>
          <a:bodyPr/>
          <a:lstStyle/>
          <a:p>
            <a:pPr marL="0" indent="0">
              <a:buFontTx/>
              <a:buNone/>
            </a:pPr>
            <a:r>
              <a:rPr lang="en-US" altLang="en-US" smtClean="0"/>
              <a:t> </a:t>
            </a:r>
          </a:p>
        </p:txBody>
      </p:sp>
      <p:pic>
        <p:nvPicPr>
          <p:cNvPr id="49157" name="Content Placeholder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3438" y="1728788"/>
            <a:ext cx="4041775"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27551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2150" y="0"/>
            <a:ext cx="469265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3"/>
          <p:cNvSpPr>
            <a:spLocks noChangeArrowheads="1"/>
          </p:cNvSpPr>
          <p:nvPr/>
        </p:nvSpPr>
        <p:spPr bwMode="auto">
          <a:xfrm>
            <a:off x="250825" y="1412875"/>
            <a:ext cx="417671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algn="ctr">
              <a:spcBef>
                <a:spcPct val="0"/>
              </a:spcBef>
              <a:buFontTx/>
              <a:buNone/>
            </a:pPr>
            <a:r>
              <a:rPr lang="en-US" altLang="en-US" sz="2000" b="0">
                <a:solidFill>
                  <a:srgbClr val="00408C"/>
                </a:solidFill>
                <a:ea typeface="ヒラギノ角ゴ Pro W3" pitchFamily="1" charset="-128"/>
              </a:rPr>
              <a:t/>
            </a:r>
            <a:br>
              <a:rPr lang="en-US" altLang="en-US" sz="2000" b="0">
                <a:solidFill>
                  <a:srgbClr val="00408C"/>
                </a:solidFill>
                <a:ea typeface="ヒラギノ角ゴ Pro W3" pitchFamily="1" charset="-128"/>
              </a:rPr>
            </a:br>
            <a:r>
              <a:rPr lang="en-US" altLang="en-US" sz="2000" b="0">
                <a:solidFill>
                  <a:srgbClr val="00408C"/>
                </a:solidFill>
                <a:ea typeface="ヒラギノ角ゴ Pro W3" pitchFamily="1" charset="-128"/>
              </a:rPr>
              <a:t/>
            </a:r>
            <a:br>
              <a:rPr lang="en-US" altLang="en-US" sz="2000" b="0">
                <a:solidFill>
                  <a:srgbClr val="00408C"/>
                </a:solidFill>
                <a:ea typeface="ヒラギノ角ゴ Pro W3" pitchFamily="1" charset="-128"/>
              </a:rPr>
            </a:br>
            <a:r>
              <a:rPr lang="en-US" altLang="en-US" sz="3600" b="0">
                <a:solidFill>
                  <a:schemeClr val="hlink"/>
                </a:solidFill>
                <a:ea typeface="ヒラギノ角ゴ Pro W3" pitchFamily="1" charset="-128"/>
              </a:rPr>
              <a:t>Thank you </a:t>
            </a:r>
          </a:p>
          <a:p>
            <a:pPr algn="ctr">
              <a:spcBef>
                <a:spcPct val="0"/>
              </a:spcBef>
              <a:buFontTx/>
              <a:buNone/>
            </a:pPr>
            <a:r>
              <a:rPr lang="en-US" altLang="en-US" sz="3600" b="0">
                <a:solidFill>
                  <a:schemeClr val="hlink"/>
                </a:solidFill>
                <a:ea typeface="ヒラギノ角ゴ Pro W3" pitchFamily="1" charset="-128"/>
              </a:rPr>
              <a:t>for your attention</a:t>
            </a:r>
          </a:p>
          <a:p>
            <a:pPr algn="ctr">
              <a:spcBef>
                <a:spcPct val="0"/>
              </a:spcBef>
              <a:buFontTx/>
              <a:buNone/>
            </a:pPr>
            <a:endParaRPr lang="en-US" altLang="en-US" sz="3600" b="0">
              <a:solidFill>
                <a:schemeClr val="hlink"/>
              </a:solidFill>
              <a:ea typeface="ヒラギノ角ゴ Pro W3" pitchFamily="1" charset="-128"/>
            </a:endParaRPr>
          </a:p>
        </p:txBody>
      </p:sp>
      <p:sp>
        <p:nvSpPr>
          <p:cNvPr id="50180" name="Text Box 4"/>
          <p:cNvSpPr txBox="1">
            <a:spLocks noChangeArrowheads="1"/>
          </p:cNvSpPr>
          <p:nvPr/>
        </p:nvSpPr>
        <p:spPr bwMode="auto">
          <a:xfrm>
            <a:off x="323850" y="6092825"/>
            <a:ext cx="39084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eaLnBrk="1" hangingPunct="1">
              <a:spcBef>
                <a:spcPct val="50000"/>
              </a:spcBef>
              <a:buFontTx/>
              <a:buNone/>
            </a:pPr>
            <a:r>
              <a:rPr lang="es-ES_tradnl" altLang="en-US" sz="2200" b="0">
                <a:solidFill>
                  <a:schemeClr val="hlink"/>
                </a:solidFill>
                <a:ea typeface="ヒラギノ角ゴ Pro W3" pitchFamily="1" charset="-128"/>
              </a:rPr>
              <a:t>Asta.valdimarsdottir@wipo.int</a:t>
            </a:r>
            <a:endParaRPr lang="en-US" altLang="en-US" sz="2200" b="0">
              <a:solidFill>
                <a:schemeClr val="hlink"/>
              </a:solidFill>
              <a:ea typeface="ヒラギノ角ゴ Pro W3" pitchFamily="1" charset="-128"/>
            </a:endParaRPr>
          </a:p>
        </p:txBody>
      </p:sp>
    </p:spTree>
    <p:extLst>
      <p:ext uri="{BB962C8B-B14F-4D97-AF65-F5344CB8AC3E}">
        <p14:creationId xmlns:p14="http://schemas.microsoft.com/office/powerpoint/2010/main" val="2843779527"/>
      </p:ext>
    </p:extLst>
  </p:cSld>
  <p:clrMapOvr>
    <a:masterClrMapping/>
  </p:clrMapOvr>
  <p:transition>
    <p:fade thruBlk="1"/>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107504" y="476672"/>
            <a:ext cx="8529111" cy="926976"/>
          </a:xfrm>
          <a:ln/>
        </p:spPr>
        <p:txBody>
          <a:bodyPr/>
          <a:lstStyle/>
          <a:p>
            <a:r>
              <a:rPr lang="en-US" dirty="0"/>
              <a:t>WIPO’s Arbitration and Mediation Center</a:t>
            </a:r>
          </a:p>
        </p:txBody>
      </p:sp>
      <p:sp>
        <p:nvSpPr>
          <p:cNvPr id="4098" name="Text Box 2"/>
          <p:cNvSpPr txBox="1">
            <a:spLocks noChangeArrowheads="1"/>
          </p:cNvSpPr>
          <p:nvPr/>
        </p:nvSpPr>
        <p:spPr bwMode="auto">
          <a:xfrm>
            <a:off x="467544" y="5084763"/>
            <a:ext cx="8676456"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9pPr>
          </a:lstStyle>
          <a:p>
            <a:pPr marL="285750" indent="-285750" fontAlgn="base">
              <a:spcBef>
                <a:spcPct val="0"/>
              </a:spcBef>
              <a:spcAft>
                <a:spcPct val="0"/>
              </a:spcAft>
              <a:buClr>
                <a:srgbClr val="00B0F0"/>
              </a:buClr>
              <a:buSzPct val="100000"/>
              <a:buFont typeface="Webdings" panose="05030102010509060703" pitchFamily="18" charset="2"/>
              <a:buChar char="&lt;"/>
            </a:pPr>
            <a:r>
              <a:rPr lang="fr-CH" altLang="en-US" sz="1200" u="sng" dirty="0">
                <a:solidFill>
                  <a:srgbClr val="002060"/>
                </a:solidFill>
              </a:rPr>
              <a:t>Speaker</a:t>
            </a:r>
            <a:r>
              <a:rPr lang="fr-CH" altLang="en-US" sz="1200" dirty="0">
                <a:solidFill>
                  <a:srgbClr val="002060"/>
                </a:solidFill>
              </a:rPr>
              <a:t>: Victor </a:t>
            </a:r>
            <a:r>
              <a:rPr lang="fr-CH" altLang="en-US" sz="1200" dirty="0" err="1">
                <a:solidFill>
                  <a:srgbClr val="002060"/>
                </a:solidFill>
              </a:rPr>
              <a:t>Vázquez</a:t>
            </a:r>
            <a:r>
              <a:rPr lang="fr-CH" altLang="en-US" sz="1200" dirty="0">
                <a:solidFill>
                  <a:srgbClr val="002060"/>
                </a:solidFill>
              </a:rPr>
              <a:t> </a:t>
            </a:r>
            <a:r>
              <a:rPr lang="fr-CH" altLang="en-US" sz="1200" dirty="0" err="1">
                <a:solidFill>
                  <a:srgbClr val="002060"/>
                </a:solidFill>
              </a:rPr>
              <a:t>López</a:t>
            </a:r>
            <a:r>
              <a:rPr lang="fr-CH" altLang="en-US" sz="1200" dirty="0">
                <a:solidFill>
                  <a:srgbClr val="002060"/>
                </a:solidFill>
              </a:rPr>
              <a:t>, Head</a:t>
            </a:r>
          </a:p>
          <a:p>
            <a:pPr fontAlgn="base">
              <a:spcBef>
                <a:spcPct val="0"/>
              </a:spcBef>
              <a:spcAft>
                <a:spcPct val="0"/>
              </a:spcAft>
              <a:buClr>
                <a:srgbClr val="00B0F0"/>
              </a:buClr>
            </a:pPr>
            <a:r>
              <a:rPr lang="fr-CH" altLang="en-US" sz="1200" dirty="0">
                <a:solidFill>
                  <a:srgbClr val="002060"/>
                </a:solidFill>
              </a:rPr>
              <a:t>                       Section for Coordination of </a:t>
            </a:r>
            <a:r>
              <a:rPr lang="fr-CH" altLang="en-US" sz="1200" dirty="0" err="1">
                <a:solidFill>
                  <a:srgbClr val="002060"/>
                </a:solidFill>
              </a:rPr>
              <a:t>Developed</a:t>
            </a:r>
            <a:r>
              <a:rPr lang="fr-CH" altLang="en-US" sz="1200" dirty="0">
                <a:solidFill>
                  <a:srgbClr val="002060"/>
                </a:solidFill>
              </a:rPr>
              <a:t> Countries</a:t>
            </a:r>
            <a:endParaRPr lang="en-US" altLang="en-US" sz="1200" dirty="0">
              <a:solidFill>
                <a:srgbClr val="002060"/>
              </a:solidFill>
            </a:endParaRPr>
          </a:p>
          <a:p>
            <a:pPr marL="0" indent="0" fontAlgn="base">
              <a:spcBef>
                <a:spcPct val="0"/>
              </a:spcBef>
              <a:spcAft>
                <a:spcPct val="0"/>
              </a:spcAft>
              <a:buClr>
                <a:srgbClr val="00B0F0"/>
              </a:buClr>
              <a:buSzPct val="100000"/>
            </a:pPr>
            <a:endParaRPr lang="en-US" altLang="en-US" sz="1200" dirty="0">
              <a:solidFill>
                <a:srgbClr val="002060"/>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850" y="1971675"/>
            <a:ext cx="8424863" cy="1943100"/>
          </a:xfrm>
          <a:prstGeom prst="rect">
            <a:avLst/>
          </a:pr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20072" y="4607213"/>
            <a:ext cx="720080" cy="955100"/>
          </a:xfrm>
          <a:prstGeom prst="rect">
            <a:avLst/>
          </a:prstGeom>
        </p:spPr>
      </p:pic>
    </p:spTree>
    <p:extLst>
      <p:ext uri="{BB962C8B-B14F-4D97-AF65-F5344CB8AC3E}">
        <p14:creationId xmlns:p14="http://schemas.microsoft.com/office/powerpoint/2010/main" val="2264342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384458" y="274638"/>
            <a:ext cx="8574491" cy="1143000"/>
          </a:xfrm>
        </p:spPr>
        <p:txBody>
          <a:bodyPr/>
          <a:lstStyle/>
          <a:p>
            <a:pPr eaLnBrk="1" hangingPunct="1"/>
            <a:r>
              <a:rPr lang="fr-CH" altLang="en-US" sz="3400" dirty="0" smtClean="0"/>
              <a:t>Top </a:t>
            </a:r>
            <a:r>
              <a:rPr lang="fr-CH" altLang="en-US" sz="3400" dirty="0" err="1" smtClean="0"/>
              <a:t>Ten</a:t>
            </a:r>
            <a:r>
              <a:rPr lang="fr-CH" altLang="en-US" sz="3400" dirty="0" smtClean="0"/>
              <a:t> </a:t>
            </a:r>
            <a:r>
              <a:rPr lang="fr-CH" altLang="en-US" sz="3400" dirty="0" err="1" smtClean="0"/>
              <a:t>Priorities</a:t>
            </a:r>
            <a:r>
              <a:rPr lang="fr-CH" altLang="en-US" sz="3400" dirty="0" smtClean="0"/>
              <a:t> in </a:t>
            </a:r>
            <a:r>
              <a:rPr lang="fr-CH" altLang="en-US" sz="3400" dirty="0" err="1" smtClean="0"/>
              <a:t>Choice</a:t>
            </a:r>
            <a:r>
              <a:rPr lang="fr-CH" altLang="en-US" sz="3400" dirty="0" smtClean="0"/>
              <a:t> of Dispute </a:t>
            </a:r>
            <a:r>
              <a:rPr lang="fr-CH" altLang="en-US" sz="3400" dirty="0" err="1" smtClean="0"/>
              <a:t>Resolution</a:t>
            </a:r>
            <a:r>
              <a:rPr lang="fr-CH" altLang="en-US" sz="3400" dirty="0" smtClean="0"/>
              <a:t> Clause (WIPO Survey)</a:t>
            </a:r>
            <a:endParaRPr lang="en-US" altLang="en-US" sz="3400" dirty="0" smtClean="0"/>
          </a:p>
        </p:txBody>
      </p:sp>
      <p:sp>
        <p:nvSpPr>
          <p:cNvPr id="4100" name="TextBox 3"/>
          <p:cNvSpPr txBox="1">
            <a:spLocks noChangeArrowheads="1"/>
          </p:cNvSpPr>
          <p:nvPr/>
        </p:nvSpPr>
        <p:spPr bwMode="auto">
          <a:xfrm>
            <a:off x="52754" y="6180138"/>
            <a:ext cx="7111512"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r>
              <a:rPr lang="en-US" altLang="en-US" sz="1300" dirty="0"/>
              <a:t>WIPO Center Report on International Survey of Dispute Resolution                                     </a:t>
            </a:r>
            <a:r>
              <a:rPr lang="en-US" altLang="en-US" sz="1300" dirty="0" smtClean="0"/>
              <a:t>                   in </a:t>
            </a:r>
            <a:r>
              <a:rPr lang="en-US" altLang="en-US" sz="1300" dirty="0"/>
              <a:t>Technology Transactions </a:t>
            </a:r>
          </a:p>
          <a:p>
            <a:pPr algn="ctr" eaLnBrk="1" hangingPunct="1">
              <a:spcBef>
                <a:spcPct val="50000"/>
              </a:spcBef>
              <a:buFontTx/>
              <a:buNone/>
            </a:pPr>
            <a:endParaRPr lang="en-US" altLang="en-US" sz="1600" dirty="0">
              <a:solidFill>
                <a:srgbClr val="D4DBE3"/>
              </a:solidFill>
            </a:endParaRPr>
          </a:p>
        </p:txBody>
      </p:sp>
      <p:pic>
        <p:nvPicPr>
          <p:cNvPr id="4101"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 y="1484784"/>
            <a:ext cx="9143999" cy="537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508837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467544" y="333376"/>
            <a:ext cx="8280920" cy="735013"/>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fr-CH" altLang="en-US" dirty="0" smtClean="0"/>
              <a:t>WIPO Arbitration and </a:t>
            </a:r>
            <a:r>
              <a:rPr lang="fr-CH" altLang="en-US" dirty="0" err="1" smtClean="0"/>
              <a:t>Mediation</a:t>
            </a:r>
            <a:r>
              <a:rPr lang="fr-CH" altLang="en-US" dirty="0" smtClean="0"/>
              <a:t> Center</a:t>
            </a:r>
            <a:endParaRPr lang="en-US" altLang="en-US" dirty="0" smtClean="0"/>
          </a:p>
        </p:txBody>
      </p:sp>
      <p:sp>
        <p:nvSpPr>
          <p:cNvPr id="5124" name="Rectangle 3"/>
          <p:cNvSpPr>
            <a:spLocks noChangeArrowheads="1"/>
          </p:cNvSpPr>
          <p:nvPr/>
        </p:nvSpPr>
        <p:spPr bwMode="auto">
          <a:xfrm>
            <a:off x="716574" y="1268413"/>
            <a:ext cx="7807569" cy="480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63" tIns="46231" rIns="92463" bIns="46231"/>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buClr>
                <a:srgbClr val="00B0F0"/>
              </a:buClr>
              <a:buFont typeface="Wingdings" panose="05000000000000000000" pitchFamily="2" charset="2"/>
              <a:buChar char="n"/>
            </a:pPr>
            <a:r>
              <a:rPr lang="en-US" altLang="en-US" sz="2000" dirty="0"/>
              <a:t>Facilitates the resolution of commercial disputes between private parties involving </a:t>
            </a:r>
            <a:r>
              <a:rPr lang="en-US" altLang="en-US" sz="2000" u="sng" dirty="0"/>
              <a:t>IP and technology</a:t>
            </a:r>
            <a:r>
              <a:rPr lang="en-US" altLang="en-US" sz="2000" dirty="0"/>
              <a:t>, through procedures other than court litigation (alternative dispute resolution: ADR)</a:t>
            </a:r>
          </a:p>
          <a:p>
            <a:pPr lvl="1" eaLnBrk="1" hangingPunct="1">
              <a:spcAft>
                <a:spcPts val="1200"/>
              </a:spcAft>
              <a:buClr>
                <a:srgbClr val="00B0F0"/>
              </a:buClr>
              <a:buFont typeface="Wingdings" panose="05000000000000000000" pitchFamily="2" charset="2"/>
              <a:buChar char="n"/>
            </a:pPr>
            <a:r>
              <a:rPr lang="en-US" altLang="en-US" sz="2000" dirty="0"/>
              <a:t>Offices in Geneva and </a:t>
            </a:r>
            <a:r>
              <a:rPr lang="fr-CH" altLang="en-US" sz="2000" dirty="0"/>
              <a:t>Singapore </a:t>
            </a:r>
            <a:r>
              <a:rPr lang="en-US" altLang="en-US" sz="2000" dirty="0"/>
              <a:t> </a:t>
            </a:r>
          </a:p>
          <a:p>
            <a:pPr eaLnBrk="1" hangingPunct="1">
              <a:lnSpc>
                <a:spcPct val="90000"/>
              </a:lnSpc>
              <a:spcAft>
                <a:spcPts val="1200"/>
              </a:spcAft>
              <a:buClr>
                <a:srgbClr val="00B0F0"/>
              </a:buClr>
              <a:buFont typeface="Wingdings" panose="05000000000000000000" pitchFamily="2" charset="2"/>
              <a:buChar char="n"/>
            </a:pPr>
            <a:r>
              <a:rPr lang="en-US" altLang="en-US" sz="2000" dirty="0"/>
              <a:t>ADR of IP disputes benefits from a </a:t>
            </a:r>
            <a:r>
              <a:rPr lang="en-US" altLang="en-US" sz="2000" u="sng" dirty="0"/>
              <a:t>specialized ADR provider</a:t>
            </a:r>
            <a:endParaRPr lang="fr-CH" altLang="en-US" sz="2000" u="sng" dirty="0"/>
          </a:p>
          <a:p>
            <a:pPr lvl="1" eaLnBrk="1" hangingPunct="1">
              <a:lnSpc>
                <a:spcPct val="90000"/>
              </a:lnSpc>
              <a:spcAft>
                <a:spcPts val="1200"/>
              </a:spcAft>
              <a:buClr>
                <a:srgbClr val="00B0F0"/>
              </a:buClr>
              <a:buFont typeface="Wingdings" panose="05000000000000000000" pitchFamily="2" charset="2"/>
              <a:buChar char="n"/>
            </a:pPr>
            <a:r>
              <a:rPr lang="en-US" altLang="en-US" sz="2000" dirty="0"/>
              <a:t>WIPO mediators, arbitrators and experts </a:t>
            </a:r>
            <a:r>
              <a:rPr lang="en-US" altLang="en-US" sz="2000" u="sng" dirty="0"/>
              <a:t>experienced</a:t>
            </a:r>
            <a:r>
              <a:rPr lang="en-US" altLang="en-US" sz="2000" dirty="0"/>
              <a:t> in IP and technology - able to deliver informed results efficiently</a:t>
            </a:r>
            <a:endParaRPr lang="fr-CH" altLang="en-US" sz="2000" dirty="0"/>
          </a:p>
          <a:p>
            <a:pPr eaLnBrk="1" hangingPunct="1">
              <a:lnSpc>
                <a:spcPct val="90000"/>
              </a:lnSpc>
              <a:spcAft>
                <a:spcPts val="1200"/>
              </a:spcAft>
              <a:buClr>
                <a:srgbClr val="00B0F0"/>
              </a:buClr>
              <a:buFont typeface="Wingdings" panose="05000000000000000000" pitchFamily="2" charset="2"/>
              <a:buChar char="n"/>
            </a:pPr>
            <a:r>
              <a:rPr lang="fr-CH" altLang="en-US" sz="2000" u="sng" dirty="0" err="1"/>
              <a:t>Competitive</a:t>
            </a:r>
            <a:r>
              <a:rPr lang="fr-CH" altLang="en-US" sz="2000" u="sng" dirty="0"/>
              <a:t> WIPO </a:t>
            </a:r>
            <a:r>
              <a:rPr lang="fr-CH" altLang="en-US" sz="2000" u="sng" dirty="0" err="1" smtClean="0"/>
              <a:t>fees</a:t>
            </a:r>
            <a:endParaRPr lang="fr-CH" altLang="en-US" sz="2000" u="sng" dirty="0" smtClean="0"/>
          </a:p>
          <a:p>
            <a:pPr eaLnBrk="1" hangingPunct="1">
              <a:lnSpc>
                <a:spcPct val="90000"/>
              </a:lnSpc>
              <a:spcAft>
                <a:spcPts val="1200"/>
              </a:spcAft>
              <a:buClr>
                <a:srgbClr val="00B0F0"/>
              </a:buClr>
              <a:buFont typeface="Wingdings" panose="05000000000000000000" pitchFamily="2" charset="2"/>
              <a:buChar char="n"/>
            </a:pPr>
            <a:r>
              <a:rPr lang="es-ES_tradnl" altLang="en-US" sz="2000" u="sng" dirty="0" smtClean="0"/>
              <a:t>International </a:t>
            </a:r>
            <a:r>
              <a:rPr lang="es-ES_tradnl" altLang="en-US" sz="2000" u="sng" dirty="0" err="1"/>
              <a:t>neutrality</a:t>
            </a:r>
            <a:endParaRPr lang="en-US" altLang="en-US" sz="2000" u="sng" dirty="0"/>
          </a:p>
          <a:p>
            <a:pPr eaLnBrk="1" hangingPunct="1">
              <a:lnSpc>
                <a:spcPct val="90000"/>
              </a:lnSpc>
              <a:buClr>
                <a:srgbClr val="00B0F0"/>
              </a:buClr>
              <a:buFont typeface="Wingdings" panose="05000000000000000000" pitchFamily="2" charset="2"/>
              <a:buChar char="n"/>
            </a:pPr>
            <a:r>
              <a:rPr lang="en-US" altLang="en-US" sz="2000" dirty="0"/>
              <a:t>Services include mediation, (expedited) arbitration, expert determination, and domain name dispute resolution</a:t>
            </a:r>
            <a:endParaRPr lang="fr-CH" altLang="en-US" sz="2000" dirty="0"/>
          </a:p>
          <a:p>
            <a:pPr lvl="1" eaLnBrk="1" hangingPunct="1"/>
            <a:endParaRPr lang="en-US" altLang="en-US" sz="2200" dirty="0"/>
          </a:p>
          <a:p>
            <a:pPr eaLnBrk="1" hangingPunct="1"/>
            <a:endParaRPr lang="en-US" altLang="en-US" sz="2200" dirty="0"/>
          </a:p>
        </p:txBody>
      </p:sp>
    </p:spTree>
    <p:extLst>
      <p:ext uri="{BB962C8B-B14F-4D97-AF65-F5344CB8AC3E}">
        <p14:creationId xmlns:p14="http://schemas.microsoft.com/office/powerpoint/2010/main" val="1607375593"/>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template_english (other pages)">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1423</TotalTime>
  <Words>6876</Words>
  <Application>Microsoft Office PowerPoint</Application>
  <PresentationFormat>On-screen Show (4:3)</PresentationFormat>
  <Paragraphs>1422</Paragraphs>
  <Slides>178</Slides>
  <Notes>65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178</vt:i4>
      </vt:variant>
    </vt:vector>
  </HeadingPairs>
  <TitlesOfParts>
    <vt:vector size="181" baseType="lpstr">
      <vt:lpstr>template_english (other pages)</vt:lpstr>
      <vt:lpstr>Bitmap Image</vt:lpstr>
      <vt:lpstr>Chart</vt:lpstr>
      <vt:lpstr>PowerPoint Presentation</vt:lpstr>
      <vt:lpstr>  Introduction to WIPO Major Intellectual Property Economic Studies- WIPO SMEs Programs and Success Stories and Challenges </vt:lpstr>
      <vt:lpstr>Facts about WIPO</vt:lpstr>
      <vt:lpstr>PowerPoint Presentation</vt:lpstr>
      <vt:lpstr>Marrakesh Treaty to Facilitate access to Published Works for Persons who are Blind, Visually Impaired or Otherwise Print Disabled</vt:lpstr>
      <vt:lpstr>Adoption of a new Act of the Lisbon Agreement  </vt:lpstr>
      <vt:lpstr>PowerPoint Presentation</vt:lpstr>
      <vt:lpstr>Provider of Premier Global IP Services</vt:lpstr>
      <vt:lpstr>Budget 2014 – 2015 : CHF 713.3 Million</vt:lpstr>
      <vt:lpstr>Intellectual Property Infrastructure</vt:lpstr>
      <vt:lpstr>PowerPoint Presentation</vt:lpstr>
      <vt:lpstr>Global IP Infrastructure</vt:lpstr>
      <vt:lpstr>Major Economic Studies on IP</vt:lpstr>
      <vt:lpstr>Studies and Reports</vt:lpstr>
      <vt:lpstr>Studies and Reports  </vt:lpstr>
      <vt:lpstr>                                    Germany  Profile</vt:lpstr>
      <vt:lpstr>The Global Innovation Index</vt:lpstr>
      <vt:lpstr>Germany : Success Stories and Challenges </vt:lpstr>
      <vt:lpstr>Germany: Success Stories and Challenges  </vt:lpstr>
      <vt:lpstr>Germany ’s evolution with respect to IP filings and Economic Growth from 1998 to 2013  </vt:lpstr>
      <vt:lpstr>Further Information: http://www.wipo.int/dcea/en/roving_seminars/</vt:lpstr>
      <vt:lpstr>  Der PCT - Einführung und neuste Entwicklungen </vt:lpstr>
      <vt:lpstr>DER PCT 1978</vt:lpstr>
      <vt:lpstr>DER PCT HEUTE</vt:lpstr>
      <vt:lpstr>PowerPoint Presentation</vt:lpstr>
      <vt:lpstr>PCT STAATEN, DIE DEM PCT NOCH  NICHT BEIGETRETEN SIND (45)</vt:lpstr>
      <vt:lpstr>PCT Anmeldungen</vt:lpstr>
      <vt:lpstr>IN 2014 EINGEREICHTE INTERNATIONALE ANMELDUNGEN NACH HERKUNFTSLAND</vt:lpstr>
      <vt:lpstr>PowerPoint Presentation</vt:lpstr>
      <vt:lpstr>Pariser Verbandsübereinkunft im Vergleich zu PCT Nationale Phase Eintritte</vt:lpstr>
      <vt:lpstr>PowerPoint Presentation</vt:lpstr>
      <vt:lpstr>PowerPoint Presentation</vt:lpstr>
      <vt:lpstr> DER PCT </vt:lpstr>
      <vt:lpstr>Top PCT Anmelder 2014</vt:lpstr>
      <vt:lpstr>Top PCT Anmelder aus Deutschland 2014</vt:lpstr>
      <vt:lpstr>PowerPoint Presentation</vt:lpstr>
      <vt:lpstr>Änderungen der Ausführungsordnung mit Wirkung vom 1 Juli 2015</vt:lpstr>
      <vt:lpstr>Neue ISAs/IPEAs</vt:lpstr>
      <vt:lpstr>Was ist ePCT</vt:lpstr>
      <vt:lpstr>ePCT Dienstarten</vt:lpstr>
      <vt:lpstr>Hilfe mit ePCT</vt:lpstr>
      <vt:lpstr>Lizenzbereitschaft</vt:lpstr>
      <vt:lpstr>Einwendungen Dritter</vt:lpstr>
      <vt:lpstr>PCT-Direkt</vt:lpstr>
      <vt:lpstr>PPH und PCT</vt:lpstr>
      <vt:lpstr>PowerPoint Presentation</vt:lpstr>
      <vt:lpstr>PowerPoint Presentation</vt:lpstr>
      <vt:lpstr>PCT TRAINING</vt:lpstr>
      <vt:lpstr>PCT Informationstelle</vt:lpstr>
      <vt:lpstr>  Seminar on WIPO Services and Initiatives The Madrid System  The Hague System </vt:lpstr>
      <vt:lpstr>It begins with a trademark or/and a design and a plan to export…</vt:lpstr>
      <vt:lpstr>Protection Options</vt:lpstr>
      <vt:lpstr>PowerPoint Presentation</vt:lpstr>
      <vt:lpstr>The Madrid Route</vt:lpstr>
      <vt:lpstr>Convenient</vt:lpstr>
      <vt:lpstr>Cost-effective</vt:lpstr>
      <vt:lpstr>Broad Geographic Coverage</vt:lpstr>
      <vt:lpstr>Members of the Madrid System in 2015</vt:lpstr>
      <vt:lpstr>Non-resident filing activity worldwide in 2013</vt:lpstr>
      <vt:lpstr>More than 120 years of Experience …</vt:lpstr>
      <vt:lpstr>Timeline - The International Trademark Registration Process </vt:lpstr>
      <vt:lpstr>PowerPoint Presentation</vt:lpstr>
      <vt:lpstr>PowerPoint Presentation</vt:lpstr>
      <vt:lpstr>PowerPoint Presentation</vt:lpstr>
      <vt:lpstr>Costs</vt:lpstr>
      <vt:lpstr>Top Offices of origin</vt:lpstr>
      <vt:lpstr>Top designated Contracting Parties</vt:lpstr>
      <vt:lpstr>Preparation to use the system</vt:lpstr>
      <vt:lpstr>WIPO Resources and E-Services</vt:lpstr>
      <vt:lpstr>PowerPoint Presentation</vt:lpstr>
      <vt:lpstr>WIPO Resources and E-Services</vt:lpstr>
      <vt:lpstr>Madrid Goods &amp; Services Manager Languages</vt:lpstr>
      <vt:lpstr>Madrid Goods &amp; Services Manager</vt:lpstr>
      <vt:lpstr>Madrid Goods &amp; Services Manager  Exclusive features: Display of Acceptance / Rejection  </vt:lpstr>
      <vt:lpstr>Madrid Goods &amp; Services Manager Exclusive features: User-friendliness</vt:lpstr>
      <vt:lpstr>Recent development – legal framework</vt:lpstr>
      <vt:lpstr>Other recent developments </vt:lpstr>
      <vt:lpstr>PowerPoint Presentation</vt:lpstr>
      <vt:lpstr>International Applications and Registrations Germany as Office of Origin</vt:lpstr>
      <vt:lpstr>Top 20 German Madrid applicants</vt:lpstr>
      <vt:lpstr>Irregularities in international applications</vt:lpstr>
      <vt:lpstr>Germany - International Applications Irregularities</vt:lpstr>
      <vt:lpstr>Germany - Breakdown of Irregularity letters in the Madrid system </vt:lpstr>
      <vt:lpstr>Contracting Parties designated by Germany</vt:lpstr>
      <vt:lpstr>Top 10 Contracting Parties designated  by Germany in 2014 </vt:lpstr>
      <vt:lpstr>PowerPoint Presentation</vt:lpstr>
      <vt:lpstr>PowerPoint Presentation</vt:lpstr>
      <vt:lpstr>Hague Union in 2015</vt:lpstr>
      <vt:lpstr>Key differences with Madrid</vt:lpstr>
      <vt:lpstr>International applications by Contracting Party of the Holder: Germany</vt:lpstr>
      <vt:lpstr>Origin of International Registrations</vt:lpstr>
      <vt:lpstr>2013: Top Designated Contracting Parties</vt:lpstr>
      <vt:lpstr>Latest development </vt:lpstr>
      <vt:lpstr>Keep updated  -  New platform for WIPO newsletters</vt:lpstr>
      <vt:lpstr>Keep updated  - WIPO Wire</vt:lpstr>
      <vt:lpstr>PowerPoint Presentation</vt:lpstr>
      <vt:lpstr>WIPO’s Arbitration and Mediation Center</vt:lpstr>
      <vt:lpstr>Top Ten Priorities in Choice of Dispute Resolution Clause (WIPO Survey)</vt:lpstr>
      <vt:lpstr>WIPO Arbitration and Mediation Center</vt:lpstr>
      <vt:lpstr>WIPO ADR Mediation, Arbitration, Expert Determination</vt:lpstr>
      <vt:lpstr>Why Consider IP ADR?</vt:lpstr>
      <vt:lpstr>Routes to WIPO ADR</vt:lpstr>
      <vt:lpstr>WIPO ADR Options</vt:lpstr>
      <vt:lpstr>WIPO Center Case Role</vt:lpstr>
      <vt:lpstr>WIPO Electronic Case Facility (ECAF)</vt:lpstr>
      <vt:lpstr>PowerPoint Presentation</vt:lpstr>
      <vt:lpstr>WIPO Mediation, Arbitration and Expert Determination Cases</vt:lpstr>
      <vt:lpstr>PowerPoint Presentation</vt:lpstr>
      <vt:lpstr>How Are Technology Disputes Resolved?</vt:lpstr>
      <vt:lpstr>Relative Time and Cost of Technology Dispute Resolution</vt:lpstr>
      <vt:lpstr>Fee Calculator</vt:lpstr>
      <vt:lpstr>Uniform Domain Name Dispute  Resolution Policy (UDRP)</vt:lpstr>
      <vt:lpstr>Further Information</vt:lpstr>
      <vt:lpstr>Globale Datenbanken und Systemen für geistliches Eigentum im vernetzten Wirtschaft</vt:lpstr>
      <vt:lpstr>Vorteile für verschiedene Gruppen</vt:lpstr>
      <vt:lpstr>GLOBALE DATENBANKEN UND SYSTEMEN FÜR GEISTIGES EIGENTÜM (KOSTENLOS) </vt:lpstr>
      <vt:lpstr>PATENTSCOPE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Monthly webinar</vt:lpstr>
      <vt:lpstr>GLOBALE DATENBANKEN UND SYSTEMEN FÜR GEISTIGES EIGENTÜM (KOSTENLOS) </vt:lpstr>
      <vt:lpstr>GLOBAL BRANDS DATABASE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GLOBALE DATENBANKEN UND SYSTEMEN FÜR GEISTIGES EIGENTÜM (KOSTENLOS) </vt:lpstr>
      <vt:lpstr>PowerPoint Presentation</vt:lpstr>
      <vt:lpstr>PowerPoint Presentation</vt:lpstr>
      <vt:lpstr>GLOBALE DATENBANKEN UND SYSTEMEN FÜR GEISTIGES EIGENTÜM (KOSTENLOS) </vt:lpstr>
      <vt:lpstr>PowerPoint Presentation</vt:lpstr>
      <vt:lpstr>PowerPoint Presentation</vt:lpstr>
      <vt:lpstr>PowerPoint Presentation</vt:lpstr>
      <vt:lpstr>PowerPoint Presentation</vt:lpstr>
      <vt:lpstr>GLOBALE DATENBANKEN UND SYSTEMEN FÜR GEISTIGES EIGENTÜM (KOSTENLOS) </vt:lpstr>
      <vt:lpstr>WIPO IPAS, WIPO DAS</vt:lpstr>
      <vt:lpstr>WIPO CASE </vt:lpstr>
      <vt:lpstr>CASE Mitglieder; Zwei Gruppen </vt:lpstr>
      <vt:lpstr>PowerPoint Presentation</vt:lpstr>
      <vt:lpstr>PowerPoint Presentation</vt:lpstr>
      <vt:lpstr>GLOBALE DATENBANKEN UND SYSTEMEN FÜR GEISTIGES EIGENTÜM (KOSTENLOS) </vt:lpstr>
      <vt:lpstr>PowerPoint Presentation</vt:lpstr>
      <vt:lpstr>PowerPoint Presentation</vt:lpstr>
      <vt:lpstr>PowerPoint Presentation</vt:lpstr>
      <vt:lpstr>Example: Product to license or sell</vt:lpstr>
      <vt:lpstr>PowerPoint Presentation</vt:lpstr>
      <vt:lpstr>PowerPoint Presentation</vt:lpstr>
      <vt:lpstr>PowerPoint Presentation</vt:lpstr>
      <vt:lpstr>PowerPoint Presentation</vt:lpstr>
      <vt:lpstr>PowerPoint Presentation</vt:lpstr>
      <vt:lpstr>PowerPoint Presentation</vt:lpstr>
    </vt:vector>
  </TitlesOfParts>
  <Company>World Intellectual Property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JACQUET Danielle</dc:creator>
  <cp:lastModifiedBy>JACQUET Danielle</cp:lastModifiedBy>
  <cp:revision>69</cp:revision>
  <cp:lastPrinted>2015-07-06T12:48:40Z</cp:lastPrinted>
  <dcterms:created xsi:type="dcterms:W3CDTF">2015-03-02T08:03:31Z</dcterms:created>
  <dcterms:modified xsi:type="dcterms:W3CDTF">2015-07-09T12:47:57Z</dcterms:modified>
</cp:coreProperties>
</file>