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6" r:id="rId2"/>
    <p:sldId id="287" r:id="rId3"/>
    <p:sldId id="294" r:id="rId4"/>
    <p:sldId id="295" r:id="rId5"/>
    <p:sldId id="296" r:id="rId6"/>
    <p:sldId id="297" r:id="rId7"/>
    <p:sldId id="301" r:id="rId8"/>
    <p:sldId id="300" r:id="rId9"/>
    <p:sldId id="302" r:id="rId10"/>
    <p:sldId id="313" r:id="rId11"/>
    <p:sldId id="310" r:id="rId12"/>
    <p:sldId id="311" r:id="rId13"/>
    <p:sldId id="288" r:id="rId14"/>
    <p:sldId id="290" r:id="rId15"/>
    <p:sldId id="314" r:id="rId16"/>
    <p:sldId id="312" r:id="rId17"/>
    <p:sldId id="31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42229D-EB50-419C-9BC2-46A8457DECD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F3F50258-A4F4-4FE5-8DA3-FD8983936F45}">
      <dgm:prSet phldrT="[Text]"/>
      <dgm:spPr/>
      <dgm:t>
        <a:bodyPr/>
        <a:lstStyle/>
        <a:p>
          <a:r>
            <a:rPr lang="en-US" dirty="0" smtClean="0"/>
            <a:t>Washing and pulp removal</a:t>
          </a:r>
          <a:endParaRPr lang="en-US" dirty="0"/>
        </a:p>
      </dgm:t>
    </dgm:pt>
    <dgm:pt modelId="{41A16FB4-4630-42C0-9EE9-2C6A29B06C98}" type="parTrans" cxnId="{0863AFF5-2812-4966-9268-858C5ACBA25A}">
      <dgm:prSet/>
      <dgm:spPr/>
      <dgm:t>
        <a:bodyPr/>
        <a:lstStyle/>
        <a:p>
          <a:endParaRPr lang="en-US"/>
        </a:p>
      </dgm:t>
    </dgm:pt>
    <dgm:pt modelId="{7431B97A-1276-41CB-AE43-DE24AEA6CE0C}" type="sibTrans" cxnId="{0863AFF5-2812-4966-9268-858C5ACBA25A}">
      <dgm:prSet/>
      <dgm:spPr/>
      <dgm:t>
        <a:bodyPr/>
        <a:lstStyle/>
        <a:p>
          <a:endParaRPr lang="en-US"/>
        </a:p>
      </dgm:t>
    </dgm:pt>
    <dgm:pt modelId="{A83D190F-462D-4106-A554-69B7DB8E5698}">
      <dgm:prSet phldrT="[Text]"/>
      <dgm:spPr/>
      <dgm:t>
        <a:bodyPr/>
        <a:lstStyle/>
        <a:p>
          <a:r>
            <a:rPr lang="en-US" dirty="0" smtClean="0"/>
            <a:t>Nut boiling, drying and winnowing</a:t>
          </a:r>
          <a:endParaRPr lang="en-US" dirty="0"/>
        </a:p>
      </dgm:t>
    </dgm:pt>
    <dgm:pt modelId="{F8EA45B4-0A9A-4AE4-809C-013F5F9F4F39}" type="parTrans" cxnId="{FAA91CC2-3DE9-4D07-8231-E2882F8A75AB}">
      <dgm:prSet/>
      <dgm:spPr/>
      <dgm:t>
        <a:bodyPr/>
        <a:lstStyle/>
        <a:p>
          <a:endParaRPr lang="en-US"/>
        </a:p>
      </dgm:t>
    </dgm:pt>
    <dgm:pt modelId="{1AFE649C-2307-43BB-A42C-2AD29C0DF7A7}" type="sibTrans" cxnId="{FAA91CC2-3DE9-4D07-8231-E2882F8A75AB}">
      <dgm:prSet/>
      <dgm:spPr/>
      <dgm:t>
        <a:bodyPr/>
        <a:lstStyle/>
        <a:p>
          <a:endParaRPr lang="en-US"/>
        </a:p>
      </dgm:t>
    </dgm:pt>
    <dgm:pt modelId="{797B6DCD-CDEF-4E18-A52D-7B58967E9634}">
      <dgm:prSet phldrT="[Text]"/>
      <dgm:spPr/>
      <dgm:t>
        <a:bodyPr/>
        <a:lstStyle/>
        <a:p>
          <a:r>
            <a:rPr lang="en-US" dirty="0" smtClean="0"/>
            <a:t>Extraction of the butter involving crushing, milling and kneading</a:t>
          </a:r>
        </a:p>
        <a:p>
          <a:endParaRPr lang="en-US" dirty="0"/>
        </a:p>
      </dgm:t>
    </dgm:pt>
    <dgm:pt modelId="{03457BE0-4EA3-4F5E-8AEE-7C60003CB84C}" type="parTrans" cxnId="{8FB3E372-8A80-4DAA-ADFA-4A543DCA3E9A}">
      <dgm:prSet/>
      <dgm:spPr/>
      <dgm:t>
        <a:bodyPr/>
        <a:lstStyle/>
        <a:p>
          <a:endParaRPr lang="en-US"/>
        </a:p>
      </dgm:t>
    </dgm:pt>
    <dgm:pt modelId="{473A54B8-CE6B-42F4-B347-F73775167C88}" type="sibTrans" cxnId="{8FB3E372-8A80-4DAA-ADFA-4A543DCA3E9A}">
      <dgm:prSet/>
      <dgm:spPr/>
      <dgm:t>
        <a:bodyPr/>
        <a:lstStyle/>
        <a:p>
          <a:endParaRPr lang="en-US"/>
        </a:p>
      </dgm:t>
    </dgm:pt>
    <dgm:pt modelId="{9C71AAFD-94D4-49D9-B291-AEA6F994A41D}" type="pres">
      <dgm:prSet presAssocID="{3C42229D-EB50-419C-9BC2-46A8457DECDE}" presName="arrowDiagram" presStyleCnt="0">
        <dgm:presLayoutVars>
          <dgm:chMax val="5"/>
          <dgm:dir/>
          <dgm:resizeHandles val="exact"/>
        </dgm:presLayoutVars>
      </dgm:prSet>
      <dgm:spPr/>
    </dgm:pt>
    <dgm:pt modelId="{95E87064-C940-42B5-91C6-6CB1D36106A5}" type="pres">
      <dgm:prSet presAssocID="{3C42229D-EB50-419C-9BC2-46A8457DECDE}" presName="arrow" presStyleLbl="bgShp" presStyleIdx="0" presStyleCnt="1"/>
      <dgm:spPr/>
    </dgm:pt>
    <dgm:pt modelId="{3087F755-EC8D-4E2A-8D53-7DFCCD37DF51}" type="pres">
      <dgm:prSet presAssocID="{3C42229D-EB50-419C-9BC2-46A8457DECDE}" presName="arrowDiagram3" presStyleCnt="0"/>
      <dgm:spPr/>
    </dgm:pt>
    <dgm:pt modelId="{8C83E351-3C8E-4616-A091-9B589876097F}" type="pres">
      <dgm:prSet presAssocID="{F3F50258-A4F4-4FE5-8DA3-FD8983936F45}" presName="bullet3a" presStyleLbl="node1" presStyleIdx="0" presStyleCnt="3"/>
      <dgm:spPr/>
    </dgm:pt>
    <dgm:pt modelId="{0BD77335-1CCF-4BCE-9F68-84375DC23650}" type="pres">
      <dgm:prSet presAssocID="{F3F50258-A4F4-4FE5-8DA3-FD8983936F45}" presName="textBox3a" presStyleLbl="revTx" presStyleIdx="0" presStyleCnt="3" custLinFactNeighborX="-1408" custLinFactNeighborY="134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3F97E0-5C14-4227-853B-6E520DB5F451}" type="pres">
      <dgm:prSet presAssocID="{A83D190F-462D-4106-A554-69B7DB8E5698}" presName="bullet3b" presStyleLbl="node1" presStyleIdx="1" presStyleCnt="3"/>
      <dgm:spPr/>
    </dgm:pt>
    <dgm:pt modelId="{FD046095-B56D-471A-994C-05F4AD79FA3C}" type="pres">
      <dgm:prSet presAssocID="{A83D190F-462D-4106-A554-69B7DB8E5698}" presName="textBox3b" presStyleLbl="revTx" presStyleIdx="1" presStyleCnt="3" custScaleY="74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FC901-A4FD-40DC-ADFA-CB9EA31721E4}" type="pres">
      <dgm:prSet presAssocID="{797B6DCD-CDEF-4E18-A52D-7B58967E9634}" presName="bullet3c" presStyleLbl="node1" presStyleIdx="2" presStyleCnt="3"/>
      <dgm:spPr/>
    </dgm:pt>
    <dgm:pt modelId="{573B5F88-4E6E-4414-9F0A-6FBCFB3793FC}" type="pres">
      <dgm:prSet presAssocID="{797B6DCD-CDEF-4E18-A52D-7B58967E9634}" presName="textBox3c" presStyleLbl="revTx" presStyleIdx="2" presStyleCnt="3" custScaleY="79856" custLinFactNeighborX="4167" custLinFactNeighborY="5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26CB69-C5D9-4000-B8DB-05DD92A6D9BB}" type="presOf" srcId="{797B6DCD-CDEF-4E18-A52D-7B58967E9634}" destId="{573B5F88-4E6E-4414-9F0A-6FBCFB3793FC}" srcOrd="0" destOrd="0" presId="urn:microsoft.com/office/officeart/2005/8/layout/arrow2"/>
    <dgm:cxn modelId="{AD239E2D-8166-483A-9A31-4CD4BE88EF67}" type="presOf" srcId="{A83D190F-462D-4106-A554-69B7DB8E5698}" destId="{FD046095-B56D-471A-994C-05F4AD79FA3C}" srcOrd="0" destOrd="0" presId="urn:microsoft.com/office/officeart/2005/8/layout/arrow2"/>
    <dgm:cxn modelId="{8FB3E372-8A80-4DAA-ADFA-4A543DCA3E9A}" srcId="{3C42229D-EB50-419C-9BC2-46A8457DECDE}" destId="{797B6DCD-CDEF-4E18-A52D-7B58967E9634}" srcOrd="2" destOrd="0" parTransId="{03457BE0-4EA3-4F5E-8AEE-7C60003CB84C}" sibTransId="{473A54B8-CE6B-42F4-B347-F73775167C88}"/>
    <dgm:cxn modelId="{0863AFF5-2812-4966-9268-858C5ACBA25A}" srcId="{3C42229D-EB50-419C-9BC2-46A8457DECDE}" destId="{F3F50258-A4F4-4FE5-8DA3-FD8983936F45}" srcOrd="0" destOrd="0" parTransId="{41A16FB4-4630-42C0-9EE9-2C6A29B06C98}" sibTransId="{7431B97A-1276-41CB-AE43-DE24AEA6CE0C}"/>
    <dgm:cxn modelId="{2A1CD132-D10A-4428-9EA9-80226BCD76BF}" type="presOf" srcId="{F3F50258-A4F4-4FE5-8DA3-FD8983936F45}" destId="{0BD77335-1CCF-4BCE-9F68-84375DC23650}" srcOrd="0" destOrd="0" presId="urn:microsoft.com/office/officeart/2005/8/layout/arrow2"/>
    <dgm:cxn modelId="{50015C20-3AE2-418B-87D3-012CFB19B9E9}" type="presOf" srcId="{3C42229D-EB50-419C-9BC2-46A8457DECDE}" destId="{9C71AAFD-94D4-49D9-B291-AEA6F994A41D}" srcOrd="0" destOrd="0" presId="urn:microsoft.com/office/officeart/2005/8/layout/arrow2"/>
    <dgm:cxn modelId="{FAA91CC2-3DE9-4D07-8231-E2882F8A75AB}" srcId="{3C42229D-EB50-419C-9BC2-46A8457DECDE}" destId="{A83D190F-462D-4106-A554-69B7DB8E5698}" srcOrd="1" destOrd="0" parTransId="{F8EA45B4-0A9A-4AE4-809C-013F5F9F4F39}" sibTransId="{1AFE649C-2307-43BB-A42C-2AD29C0DF7A7}"/>
    <dgm:cxn modelId="{019FC55E-6D44-4826-B225-CF2CBEB62923}" type="presParOf" srcId="{9C71AAFD-94D4-49D9-B291-AEA6F994A41D}" destId="{95E87064-C940-42B5-91C6-6CB1D36106A5}" srcOrd="0" destOrd="0" presId="urn:microsoft.com/office/officeart/2005/8/layout/arrow2"/>
    <dgm:cxn modelId="{3F8FAE05-4969-4163-B3D2-BFCE2D224765}" type="presParOf" srcId="{9C71AAFD-94D4-49D9-B291-AEA6F994A41D}" destId="{3087F755-EC8D-4E2A-8D53-7DFCCD37DF51}" srcOrd="1" destOrd="0" presId="urn:microsoft.com/office/officeart/2005/8/layout/arrow2"/>
    <dgm:cxn modelId="{5A39A08A-4367-4589-87FA-0B6370CA7E6B}" type="presParOf" srcId="{3087F755-EC8D-4E2A-8D53-7DFCCD37DF51}" destId="{8C83E351-3C8E-4616-A091-9B589876097F}" srcOrd="0" destOrd="0" presId="urn:microsoft.com/office/officeart/2005/8/layout/arrow2"/>
    <dgm:cxn modelId="{4BE853C1-6030-4718-A734-B5F98EEA0CEE}" type="presParOf" srcId="{3087F755-EC8D-4E2A-8D53-7DFCCD37DF51}" destId="{0BD77335-1CCF-4BCE-9F68-84375DC23650}" srcOrd="1" destOrd="0" presId="urn:microsoft.com/office/officeart/2005/8/layout/arrow2"/>
    <dgm:cxn modelId="{1BD867C7-9B64-42BD-944A-7450B76647ED}" type="presParOf" srcId="{3087F755-EC8D-4E2A-8D53-7DFCCD37DF51}" destId="{903F97E0-5C14-4227-853B-6E520DB5F451}" srcOrd="2" destOrd="0" presId="urn:microsoft.com/office/officeart/2005/8/layout/arrow2"/>
    <dgm:cxn modelId="{CF2375B4-EC02-4E10-9D40-CD4EF8C656E3}" type="presParOf" srcId="{3087F755-EC8D-4E2A-8D53-7DFCCD37DF51}" destId="{FD046095-B56D-471A-994C-05F4AD79FA3C}" srcOrd="3" destOrd="0" presId="urn:microsoft.com/office/officeart/2005/8/layout/arrow2"/>
    <dgm:cxn modelId="{4AAE4B90-4BB9-4E4F-98C0-BF84B0EAD5CC}" type="presParOf" srcId="{3087F755-EC8D-4E2A-8D53-7DFCCD37DF51}" destId="{E87FC901-A4FD-40DC-ADFA-CB9EA31721E4}" srcOrd="4" destOrd="0" presId="urn:microsoft.com/office/officeart/2005/8/layout/arrow2"/>
    <dgm:cxn modelId="{E8191D90-A4B5-4EF2-BF89-464F385AD251}" type="presParOf" srcId="{3087F755-EC8D-4E2A-8D53-7DFCCD37DF51}" destId="{573B5F88-4E6E-4414-9F0A-6FBCFB3793FC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E87064-C940-42B5-91C6-6CB1D36106A5}">
      <dsp:nvSpPr>
        <dsp:cNvPr id="0" name=""/>
        <dsp:cNvSpPr/>
      </dsp:nvSpPr>
      <dsp:spPr>
        <a:xfrm>
          <a:off x="25399" y="0"/>
          <a:ext cx="6502400" cy="4063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83E351-3C8E-4616-A091-9B589876097F}">
      <dsp:nvSpPr>
        <dsp:cNvPr id="0" name=""/>
        <dsp:cNvSpPr/>
      </dsp:nvSpPr>
      <dsp:spPr>
        <a:xfrm>
          <a:off x="851204" y="2804972"/>
          <a:ext cx="169062" cy="1690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D77335-1CCF-4BCE-9F68-84375DC23650}">
      <dsp:nvSpPr>
        <dsp:cNvPr id="0" name=""/>
        <dsp:cNvSpPr/>
      </dsp:nvSpPr>
      <dsp:spPr>
        <a:xfrm>
          <a:off x="914403" y="2889503"/>
          <a:ext cx="1515059" cy="1174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83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Washing and pulp removal</a:t>
          </a:r>
          <a:endParaRPr lang="en-US" sz="2000" kern="1200" dirty="0"/>
        </a:p>
      </dsp:txBody>
      <dsp:txXfrm>
        <a:off x="914403" y="2889503"/>
        <a:ext cx="1515059" cy="1174496"/>
      </dsp:txXfrm>
    </dsp:sp>
    <dsp:sp modelId="{903F97E0-5C14-4227-853B-6E520DB5F451}">
      <dsp:nvSpPr>
        <dsp:cNvPr id="0" name=""/>
        <dsp:cNvSpPr/>
      </dsp:nvSpPr>
      <dsp:spPr>
        <a:xfrm>
          <a:off x="2343505" y="1700377"/>
          <a:ext cx="305612" cy="3056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046095-B56D-471A-994C-05F4AD79FA3C}">
      <dsp:nvSpPr>
        <dsp:cNvPr id="0" name=""/>
        <dsp:cNvSpPr/>
      </dsp:nvSpPr>
      <dsp:spPr>
        <a:xfrm>
          <a:off x="2496312" y="2140368"/>
          <a:ext cx="1560576" cy="1636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93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Nut boiling, drying and winnowing</a:t>
          </a:r>
          <a:endParaRPr lang="en-US" sz="2000" kern="1200" dirty="0"/>
        </a:p>
      </dsp:txBody>
      <dsp:txXfrm>
        <a:off x="2496312" y="2140368"/>
        <a:ext cx="1560576" cy="1636446"/>
      </dsp:txXfrm>
    </dsp:sp>
    <dsp:sp modelId="{E87FC901-A4FD-40DC-ADFA-CB9EA31721E4}">
      <dsp:nvSpPr>
        <dsp:cNvPr id="0" name=""/>
        <dsp:cNvSpPr/>
      </dsp:nvSpPr>
      <dsp:spPr>
        <a:xfrm>
          <a:off x="4138168" y="1028191"/>
          <a:ext cx="422656" cy="4226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3B5F88-4E6E-4414-9F0A-6FBCFB3793FC}">
      <dsp:nvSpPr>
        <dsp:cNvPr id="0" name=""/>
        <dsp:cNvSpPr/>
      </dsp:nvSpPr>
      <dsp:spPr>
        <a:xfrm>
          <a:off x="4414525" y="1693329"/>
          <a:ext cx="1560576" cy="2255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95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Extraction of the butter involving crushing, milling and kneading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4414525" y="1693329"/>
        <a:ext cx="1560576" cy="2255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CC38-63DD-4DCE-B0FE-5446EA83CF62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D83C0-18B4-4597-8C3D-592567391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25908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latin typeface="Times" charset="0"/>
                <a:cs typeface="Times New Roman" pitchFamily="18" charset="0"/>
              </a:rPr>
              <a:t>SECOND WIPO INTER-REGIONAL MEETING ON SOUTH-SOUTH COOPERATION ON PATENTS, TRADEMARKS, GEOGRAPHICAL INDICATIONS, INDUSTRIAL DESIGNS AND ENFORCEMENT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/>
              <a:t>Cairo, Egypt</a:t>
            </a:r>
            <a:br>
              <a:rPr lang="en-US" sz="2400" dirty="0" smtClean="0"/>
            </a:br>
            <a:r>
              <a:rPr lang="en-US" sz="2400" dirty="0" smtClean="0"/>
              <a:t> May 6 to 8, 2013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124200"/>
            <a:ext cx="8686800" cy="3505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b="1" dirty="0" smtClean="0">
                <a:solidFill>
                  <a:schemeClr val="folHlink"/>
                </a:solidFill>
                <a:latin typeface="Times" charset="0"/>
                <a:cs typeface="Times New Roman" pitchFamily="18" charset="0"/>
              </a:rPr>
              <a:t>Geographical Indications (GIs) in the implementation of Public Policies: Best Practices and the Socio-Economic Dimensions of GIs</a:t>
            </a:r>
            <a:endParaRPr lang="en-GB" sz="2800" b="1" u="sng" dirty="0" smtClean="0">
              <a:solidFill>
                <a:schemeClr val="folHlink"/>
              </a:solidFill>
              <a:latin typeface="Times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Emmanuel </a:t>
            </a:r>
            <a:r>
              <a:rPr lang="en-US" sz="2400" dirty="0" err="1" smtClean="0"/>
              <a:t>Sackey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Chief Examiner. ARIPO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SHEA BUTTER EXTRACTION METHOD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533400" y="1066800"/>
          <a:ext cx="6553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858000" y="2362200"/>
            <a:ext cx="2133600" cy="40386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0" y="4343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Crude butter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Comic Sans MS" pitchFamily="66" charset="0"/>
              </a:rPr>
              <a:t>APPLICATION AND USAGE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indigenous people see the </a:t>
            </a:r>
            <a:r>
              <a:rPr lang="en-US" dirty="0" err="1" smtClean="0"/>
              <a:t>sheatree</a:t>
            </a:r>
            <a:r>
              <a:rPr lang="en-US" dirty="0" smtClean="0"/>
              <a:t> as a gift from nature.</a:t>
            </a:r>
          </a:p>
          <a:p>
            <a:r>
              <a:rPr lang="en-US" dirty="0" smtClean="0"/>
              <a:t>The tree serves also as source of timber.</a:t>
            </a:r>
          </a:p>
          <a:p>
            <a:r>
              <a:rPr lang="en-US" dirty="0" smtClean="0"/>
              <a:t>The pulp around the seed is edible.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shea</a:t>
            </a:r>
            <a:r>
              <a:rPr lang="en-US" dirty="0" smtClean="0"/>
              <a:t>-butter is used as cooking oil which is considered to be very healthy.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shea</a:t>
            </a:r>
            <a:r>
              <a:rPr lang="en-US" dirty="0" smtClean="0"/>
              <a:t>-butter is very nourishing to the body, and the skin. It is very soft and smooth.</a:t>
            </a:r>
          </a:p>
          <a:p>
            <a:r>
              <a:rPr lang="en-US" dirty="0" smtClean="0"/>
              <a:t>It also has medicinal uses.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6CED-26D4-463F-8F73-7D044644F95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mic Sans MS" pitchFamily="66" charset="0"/>
              </a:rPr>
              <a:t>ECONOMIC USE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sheanut</a:t>
            </a:r>
            <a:r>
              <a:rPr lang="en-US" dirty="0" smtClean="0"/>
              <a:t> and the </a:t>
            </a:r>
            <a:r>
              <a:rPr lang="en-US" dirty="0" err="1" smtClean="0"/>
              <a:t>sheabutter</a:t>
            </a:r>
            <a:r>
              <a:rPr lang="en-US" dirty="0" smtClean="0"/>
              <a:t> are traded in, both locally, and internationally.</a:t>
            </a:r>
          </a:p>
          <a:p>
            <a:r>
              <a:rPr lang="en-US" dirty="0" smtClean="0"/>
              <a:t>The nuts are purchased and transported to countries in Asia, Europe and in America.</a:t>
            </a:r>
          </a:p>
          <a:p>
            <a:r>
              <a:rPr lang="en-US" dirty="0" smtClean="0"/>
              <a:t>It is used as </a:t>
            </a:r>
            <a:r>
              <a:rPr lang="en-US" dirty="0" err="1" smtClean="0"/>
              <a:t>shea</a:t>
            </a:r>
            <a:r>
              <a:rPr lang="en-US" dirty="0" smtClean="0"/>
              <a:t>-butter, </a:t>
            </a:r>
            <a:r>
              <a:rPr lang="en-US" dirty="0" err="1" smtClean="0"/>
              <a:t>shea</a:t>
            </a:r>
            <a:r>
              <a:rPr lang="en-US" dirty="0" smtClean="0"/>
              <a:t>-cake, etc</a:t>
            </a:r>
          </a:p>
          <a:p>
            <a:r>
              <a:rPr lang="en-US" dirty="0" smtClean="0"/>
              <a:t>It is also used as substitute  for cocoa butter in the confectionery and chocolate industries.</a:t>
            </a:r>
          </a:p>
          <a:p>
            <a:r>
              <a:rPr lang="en-US" dirty="0" smtClean="0"/>
              <a:t>Another use is in the cosmetic industry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6CED-26D4-463F-8F73-7D044644F95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SOCIO-ECONOMIC BENEFITS OF GIs FOR AFRICA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protection of GIs will give African countries a natural competitive advantage for agro-cultural products</a:t>
            </a:r>
          </a:p>
          <a:p>
            <a:r>
              <a:rPr lang="en-US" dirty="0" smtClean="0"/>
              <a:t>MSMEs will be able to increase their market share</a:t>
            </a:r>
          </a:p>
          <a:p>
            <a:r>
              <a:rPr lang="en-US" dirty="0" smtClean="0"/>
              <a:t>GIs will assist in the prevention of bio-piracy of TK/TCEs and enhance the status of traditional production methods</a:t>
            </a:r>
          </a:p>
          <a:p>
            <a:r>
              <a:rPr lang="en-US" dirty="0" smtClean="0"/>
              <a:t>Because GIs do not require very high levels of innovation, their protection will benefit a lot of African farmers </a:t>
            </a:r>
          </a:p>
          <a:p>
            <a:r>
              <a:rPr lang="en-US" dirty="0" smtClean="0"/>
              <a:t>Due to their collective nature, small scale producers are able to access funds for the branding and marketing of their products</a:t>
            </a:r>
          </a:p>
          <a:p>
            <a:r>
              <a:rPr lang="en-US" dirty="0" smtClean="0"/>
              <a:t>The protection could potentially enhance tourism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ARIPO’s INITIATIVES ON THE PROTECTION OF GIs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organization has in recent past participated in several international meetings within the framework of WIPO/WTO and EU-ACP programs</a:t>
            </a:r>
          </a:p>
          <a:p>
            <a:r>
              <a:rPr lang="en-US" dirty="0" smtClean="0"/>
              <a:t>ARIPO has signed an MOU with EU to generate empirical evidence, based on country, sub-regional and product case studies regarding the benefits that ARIPO Member States can derive from enhanced multilateral GI protection</a:t>
            </a:r>
          </a:p>
          <a:p>
            <a:r>
              <a:rPr lang="en-US" dirty="0" smtClean="0"/>
              <a:t>At the 13</a:t>
            </a:r>
            <a:r>
              <a:rPr lang="en-US" baseline="30000" dirty="0" smtClean="0"/>
              <a:t>th</a:t>
            </a:r>
            <a:r>
              <a:rPr lang="en-US" dirty="0" smtClean="0"/>
              <a:t> Session of the Council of Ministers of ARIPO that took place in Accra, Ghana on December 1 and 2, 2011, the Council adopted proposals for ARIPO to;</a:t>
            </a:r>
          </a:p>
          <a:p>
            <a:r>
              <a:rPr lang="en-US" dirty="0" smtClean="0"/>
              <a:t>- take initiatives on GIs and link its initiatives with that of WIPO, WTO and EU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create awareness on the importance of GI protection for economic development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develop a regional policy and legal framework for the benefit of the member states as well as assist the states to enact national </a:t>
            </a:r>
            <a:r>
              <a:rPr lang="en-US" dirty="0" smtClean="0"/>
              <a:t>legislations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ARIPO and WIPO have jointly developed projects to brand selected African products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rev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0"/>
            <a:ext cx="57197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26521404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standard requirements</a:t>
            </a:r>
          </a:p>
          <a:p>
            <a:r>
              <a:rPr lang="en-US" dirty="0" smtClean="0"/>
              <a:t>Lack of multilateral/</a:t>
            </a:r>
            <a:r>
              <a:rPr lang="en-US" dirty="0" err="1" smtClean="0"/>
              <a:t>Pluri</a:t>
            </a:r>
            <a:r>
              <a:rPr lang="en-US" dirty="0" smtClean="0"/>
              <a:t>-lateral  system and incoherence ( Art 23 and 24 of TRIPS)</a:t>
            </a:r>
          </a:p>
          <a:p>
            <a:r>
              <a:rPr lang="en-US" dirty="0" smtClean="0"/>
              <a:t>Obstacles associated with bi-</a:t>
            </a:r>
            <a:r>
              <a:rPr lang="en-US" dirty="0" err="1" smtClean="0"/>
              <a:t>laterism</a:t>
            </a:r>
            <a:endParaRPr lang="en-US" dirty="0" smtClean="0"/>
          </a:p>
          <a:p>
            <a:r>
              <a:rPr lang="en-US" dirty="0" smtClean="0"/>
              <a:t>Lack of enabling domestic legislation</a:t>
            </a:r>
          </a:p>
          <a:p>
            <a:r>
              <a:rPr lang="en-US" dirty="0" smtClean="0"/>
              <a:t>Another approach towards exportation of primary commodities?</a:t>
            </a:r>
          </a:p>
          <a:p>
            <a:r>
              <a:rPr lang="en-US" dirty="0" smtClean="0"/>
              <a:t>How to innovate based on existing </a:t>
            </a:r>
            <a:r>
              <a:rPr lang="en-US" dirty="0" err="1" smtClean="0"/>
              <a:t>Gis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305800" cy="6400800"/>
          </a:xfrm>
          <a:ln w="57150"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lang="en-US" sz="2400" b="1" i="1">
                <a:latin typeface="Trebuchet MS" pitchFamily="34" charset="0"/>
              </a:rPr>
              <a:t> </a:t>
            </a:r>
            <a:r>
              <a:rPr lang="en-US" sz="10600" b="1" i="1">
                <a:solidFill>
                  <a:srgbClr val="FF33CC"/>
                </a:solidFill>
                <a:latin typeface="Arial Narrow" pitchFamily="34" charset="0"/>
              </a:rPr>
              <a:t>Thank You For Listening!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62150" y="5213350"/>
            <a:ext cx="4862513" cy="1262063"/>
            <a:chOff x="1236" y="3284"/>
            <a:chExt cx="3063" cy="795"/>
          </a:xfrm>
        </p:grpSpPr>
        <p:sp>
          <p:nvSpPr>
            <p:cNvPr id="52341" name="Freeform 4"/>
            <p:cNvSpPr>
              <a:spLocks/>
            </p:cNvSpPr>
            <p:nvPr/>
          </p:nvSpPr>
          <p:spPr bwMode="auto">
            <a:xfrm>
              <a:off x="1236" y="3284"/>
              <a:ext cx="3063" cy="186"/>
            </a:xfrm>
            <a:custGeom>
              <a:avLst/>
              <a:gdLst>
                <a:gd name="T0" fmla="*/ 402 w 3063"/>
                <a:gd name="T1" fmla="*/ 0 h 186"/>
                <a:gd name="T2" fmla="*/ 2642 w 3063"/>
                <a:gd name="T3" fmla="*/ 0 h 186"/>
                <a:gd name="T4" fmla="*/ 3063 w 3063"/>
                <a:gd name="T5" fmla="*/ 186 h 186"/>
                <a:gd name="T6" fmla="*/ 0 w 3063"/>
                <a:gd name="T7" fmla="*/ 186 h 186"/>
                <a:gd name="T8" fmla="*/ 402 w 3063"/>
                <a:gd name="T9" fmla="*/ 0 h 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3"/>
                <a:gd name="T16" fmla="*/ 0 h 186"/>
                <a:gd name="T17" fmla="*/ 3063 w 3063"/>
                <a:gd name="T18" fmla="*/ 186 h 1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3" h="186">
                  <a:moveTo>
                    <a:pt x="402" y="0"/>
                  </a:moveTo>
                  <a:lnTo>
                    <a:pt x="2642" y="0"/>
                  </a:lnTo>
                  <a:lnTo>
                    <a:pt x="3063" y="186"/>
                  </a:lnTo>
                  <a:lnTo>
                    <a:pt x="0" y="186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5F5F5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2" name="Rectangle 5"/>
            <p:cNvSpPr>
              <a:spLocks noChangeArrowheads="1"/>
            </p:cNvSpPr>
            <p:nvPr/>
          </p:nvSpPr>
          <p:spPr bwMode="auto">
            <a:xfrm>
              <a:off x="1291" y="3466"/>
              <a:ext cx="2765" cy="613"/>
            </a:xfrm>
            <a:prstGeom prst="rect">
              <a:avLst/>
            </a:prstGeom>
            <a:solidFill>
              <a:srgbClr val="3F3F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US" sz="1800"/>
            </a:p>
          </p:txBody>
        </p:sp>
      </p:grpSp>
      <p:sp>
        <p:nvSpPr>
          <p:cNvPr id="52228" name="Freeform 6"/>
          <p:cNvSpPr>
            <a:spLocks/>
          </p:cNvSpPr>
          <p:nvPr/>
        </p:nvSpPr>
        <p:spPr bwMode="auto">
          <a:xfrm>
            <a:off x="2438400" y="5549900"/>
            <a:ext cx="3421063" cy="614363"/>
          </a:xfrm>
          <a:custGeom>
            <a:avLst/>
            <a:gdLst>
              <a:gd name="T0" fmla="*/ 0 w 2155"/>
              <a:gd name="T1" fmla="*/ 0 h 387"/>
              <a:gd name="T2" fmla="*/ 2147483647 w 2155"/>
              <a:gd name="T3" fmla="*/ 2147483647 h 387"/>
              <a:gd name="T4" fmla="*/ 2147483647 w 2155"/>
              <a:gd name="T5" fmla="*/ 2147483647 h 387"/>
              <a:gd name="T6" fmla="*/ 2147483647 w 2155"/>
              <a:gd name="T7" fmla="*/ 2147483647 h 387"/>
              <a:gd name="T8" fmla="*/ 2147483647 w 2155"/>
              <a:gd name="T9" fmla="*/ 2147483647 h 387"/>
              <a:gd name="T10" fmla="*/ 2147483647 w 2155"/>
              <a:gd name="T11" fmla="*/ 2147483647 h 387"/>
              <a:gd name="T12" fmla="*/ 2147483647 w 2155"/>
              <a:gd name="T13" fmla="*/ 2147483647 h 387"/>
              <a:gd name="T14" fmla="*/ 2147483647 w 2155"/>
              <a:gd name="T15" fmla="*/ 2147483647 h 387"/>
              <a:gd name="T16" fmla="*/ 2147483647 w 2155"/>
              <a:gd name="T17" fmla="*/ 2147483647 h 387"/>
              <a:gd name="T18" fmla="*/ 2147483647 w 2155"/>
              <a:gd name="T19" fmla="*/ 2147483647 h 387"/>
              <a:gd name="T20" fmla="*/ 2147483647 w 2155"/>
              <a:gd name="T21" fmla="*/ 2147483647 h 387"/>
              <a:gd name="T22" fmla="*/ 2147483647 w 2155"/>
              <a:gd name="T23" fmla="*/ 2147483647 h 387"/>
              <a:gd name="T24" fmla="*/ 2147483647 w 2155"/>
              <a:gd name="T25" fmla="*/ 2147483647 h 387"/>
              <a:gd name="T26" fmla="*/ 2147483647 w 2155"/>
              <a:gd name="T27" fmla="*/ 2147483647 h 387"/>
              <a:gd name="T28" fmla="*/ 2147483647 w 2155"/>
              <a:gd name="T29" fmla="*/ 2147483647 h 387"/>
              <a:gd name="T30" fmla="*/ 2147483647 w 2155"/>
              <a:gd name="T31" fmla="*/ 2147483647 h 387"/>
              <a:gd name="T32" fmla="*/ 2147483647 w 2155"/>
              <a:gd name="T33" fmla="*/ 2147483647 h 387"/>
              <a:gd name="T34" fmla="*/ 2147483647 w 2155"/>
              <a:gd name="T35" fmla="*/ 2147483647 h 387"/>
              <a:gd name="T36" fmla="*/ 2147483647 w 2155"/>
              <a:gd name="T37" fmla="*/ 2147483647 h 387"/>
              <a:gd name="T38" fmla="*/ 2147483647 w 2155"/>
              <a:gd name="T39" fmla="*/ 2147483647 h 387"/>
              <a:gd name="T40" fmla="*/ 2147483647 w 2155"/>
              <a:gd name="T41" fmla="*/ 2147483647 h 387"/>
              <a:gd name="T42" fmla="*/ 2147483647 w 2155"/>
              <a:gd name="T43" fmla="*/ 2147483647 h 387"/>
              <a:gd name="T44" fmla="*/ 2147483647 w 2155"/>
              <a:gd name="T45" fmla="*/ 2147483647 h 387"/>
              <a:gd name="T46" fmla="*/ 2147483647 w 2155"/>
              <a:gd name="T47" fmla="*/ 2147483647 h 387"/>
              <a:gd name="T48" fmla="*/ 2147483647 w 2155"/>
              <a:gd name="T49" fmla="*/ 2147483647 h 387"/>
              <a:gd name="T50" fmla="*/ 2147483647 w 2155"/>
              <a:gd name="T51" fmla="*/ 2147483647 h 387"/>
              <a:gd name="T52" fmla="*/ 2147483647 w 2155"/>
              <a:gd name="T53" fmla="*/ 2147483647 h 387"/>
              <a:gd name="T54" fmla="*/ 2147483647 w 2155"/>
              <a:gd name="T55" fmla="*/ 2147483647 h 387"/>
              <a:gd name="T56" fmla="*/ 2147483647 w 2155"/>
              <a:gd name="T57" fmla="*/ 2147483647 h 387"/>
              <a:gd name="T58" fmla="*/ 2147483647 w 2155"/>
              <a:gd name="T59" fmla="*/ 2147483647 h 387"/>
              <a:gd name="T60" fmla="*/ 2147483647 w 2155"/>
              <a:gd name="T61" fmla="*/ 2147483647 h 387"/>
              <a:gd name="T62" fmla="*/ 2147483647 w 2155"/>
              <a:gd name="T63" fmla="*/ 2147483647 h 387"/>
              <a:gd name="T64" fmla="*/ 2147483647 w 2155"/>
              <a:gd name="T65" fmla="*/ 2147483647 h 387"/>
              <a:gd name="T66" fmla="*/ 0 w 2155"/>
              <a:gd name="T67" fmla="*/ 0 h 3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55"/>
              <a:gd name="T103" fmla="*/ 0 h 387"/>
              <a:gd name="T104" fmla="*/ 2155 w 2155"/>
              <a:gd name="T105" fmla="*/ 387 h 387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55" h="387">
                <a:moveTo>
                  <a:pt x="0" y="0"/>
                </a:moveTo>
                <a:lnTo>
                  <a:pt x="2146" y="3"/>
                </a:lnTo>
                <a:lnTo>
                  <a:pt x="2155" y="294"/>
                </a:lnTo>
                <a:lnTo>
                  <a:pt x="2098" y="291"/>
                </a:lnTo>
                <a:lnTo>
                  <a:pt x="2051" y="281"/>
                </a:lnTo>
                <a:lnTo>
                  <a:pt x="2020" y="273"/>
                </a:lnTo>
                <a:lnTo>
                  <a:pt x="1979" y="290"/>
                </a:lnTo>
                <a:lnTo>
                  <a:pt x="1938" y="294"/>
                </a:lnTo>
                <a:lnTo>
                  <a:pt x="1903" y="304"/>
                </a:lnTo>
                <a:lnTo>
                  <a:pt x="1841" y="308"/>
                </a:lnTo>
                <a:lnTo>
                  <a:pt x="1777" y="313"/>
                </a:lnTo>
                <a:lnTo>
                  <a:pt x="1628" y="314"/>
                </a:lnTo>
                <a:lnTo>
                  <a:pt x="1536" y="308"/>
                </a:lnTo>
                <a:lnTo>
                  <a:pt x="1486" y="303"/>
                </a:lnTo>
                <a:lnTo>
                  <a:pt x="1439" y="316"/>
                </a:lnTo>
                <a:lnTo>
                  <a:pt x="1431" y="323"/>
                </a:lnTo>
                <a:lnTo>
                  <a:pt x="1399" y="323"/>
                </a:lnTo>
                <a:lnTo>
                  <a:pt x="1351" y="330"/>
                </a:lnTo>
                <a:lnTo>
                  <a:pt x="1315" y="324"/>
                </a:lnTo>
                <a:lnTo>
                  <a:pt x="1274" y="320"/>
                </a:lnTo>
                <a:lnTo>
                  <a:pt x="1232" y="304"/>
                </a:lnTo>
                <a:lnTo>
                  <a:pt x="1218" y="304"/>
                </a:lnTo>
                <a:lnTo>
                  <a:pt x="1200" y="294"/>
                </a:lnTo>
                <a:lnTo>
                  <a:pt x="1187" y="304"/>
                </a:lnTo>
                <a:lnTo>
                  <a:pt x="1172" y="326"/>
                </a:lnTo>
                <a:lnTo>
                  <a:pt x="1102" y="346"/>
                </a:lnTo>
                <a:lnTo>
                  <a:pt x="1091" y="327"/>
                </a:lnTo>
                <a:lnTo>
                  <a:pt x="1074" y="336"/>
                </a:lnTo>
                <a:lnTo>
                  <a:pt x="1049" y="336"/>
                </a:lnTo>
                <a:lnTo>
                  <a:pt x="914" y="381"/>
                </a:lnTo>
                <a:lnTo>
                  <a:pt x="853" y="387"/>
                </a:lnTo>
                <a:lnTo>
                  <a:pt x="322" y="372"/>
                </a:lnTo>
                <a:lnTo>
                  <a:pt x="18" y="323"/>
                </a:lnTo>
                <a:lnTo>
                  <a:pt x="0" y="0"/>
                </a:lnTo>
                <a:close/>
              </a:path>
            </a:pathLst>
          </a:custGeom>
          <a:solidFill>
            <a:srgbClr val="7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842000" y="5381625"/>
            <a:ext cx="2185988" cy="1090613"/>
            <a:chOff x="3680" y="3390"/>
            <a:chExt cx="1377" cy="687"/>
          </a:xfrm>
        </p:grpSpPr>
        <p:sp>
          <p:nvSpPr>
            <p:cNvPr id="52338" name="Freeform 8"/>
            <p:cNvSpPr>
              <a:spLocks/>
            </p:cNvSpPr>
            <p:nvPr/>
          </p:nvSpPr>
          <p:spPr bwMode="auto">
            <a:xfrm>
              <a:off x="3682" y="3390"/>
              <a:ext cx="1375" cy="687"/>
            </a:xfrm>
            <a:custGeom>
              <a:avLst/>
              <a:gdLst>
                <a:gd name="T0" fmla="*/ 0 w 1375"/>
                <a:gd name="T1" fmla="*/ 109 h 687"/>
                <a:gd name="T2" fmla="*/ 349 w 1375"/>
                <a:gd name="T3" fmla="*/ 0 h 687"/>
                <a:gd name="T4" fmla="*/ 1375 w 1375"/>
                <a:gd name="T5" fmla="*/ 423 h 687"/>
                <a:gd name="T6" fmla="*/ 1373 w 1375"/>
                <a:gd name="T7" fmla="*/ 687 h 687"/>
                <a:gd name="T8" fmla="*/ 843 w 1375"/>
                <a:gd name="T9" fmla="*/ 685 h 687"/>
                <a:gd name="T10" fmla="*/ 0 w 1375"/>
                <a:gd name="T11" fmla="*/ 109 h 6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75"/>
                <a:gd name="T19" fmla="*/ 0 h 687"/>
                <a:gd name="T20" fmla="*/ 1375 w 1375"/>
                <a:gd name="T21" fmla="*/ 687 h 6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75" h="687">
                  <a:moveTo>
                    <a:pt x="0" y="109"/>
                  </a:moveTo>
                  <a:lnTo>
                    <a:pt x="349" y="0"/>
                  </a:lnTo>
                  <a:lnTo>
                    <a:pt x="1375" y="423"/>
                  </a:lnTo>
                  <a:lnTo>
                    <a:pt x="1373" y="687"/>
                  </a:lnTo>
                  <a:lnTo>
                    <a:pt x="843" y="6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5F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9" name="Freeform 9"/>
            <p:cNvSpPr>
              <a:spLocks/>
            </p:cNvSpPr>
            <p:nvPr/>
          </p:nvSpPr>
          <p:spPr bwMode="auto">
            <a:xfrm>
              <a:off x="3680" y="3498"/>
              <a:ext cx="848" cy="577"/>
            </a:xfrm>
            <a:custGeom>
              <a:avLst/>
              <a:gdLst>
                <a:gd name="T0" fmla="*/ 0 w 848"/>
                <a:gd name="T1" fmla="*/ 0 h 577"/>
                <a:gd name="T2" fmla="*/ 848 w 848"/>
                <a:gd name="T3" fmla="*/ 577 h 577"/>
                <a:gd name="T4" fmla="*/ 716 w 848"/>
                <a:gd name="T5" fmla="*/ 577 h 577"/>
                <a:gd name="T6" fmla="*/ 0 w 848"/>
                <a:gd name="T7" fmla="*/ 0 h 5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8"/>
                <a:gd name="T13" fmla="*/ 0 h 577"/>
                <a:gd name="T14" fmla="*/ 848 w 848"/>
                <a:gd name="T15" fmla="*/ 577 h 5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8" h="577">
                  <a:moveTo>
                    <a:pt x="0" y="0"/>
                  </a:moveTo>
                  <a:lnTo>
                    <a:pt x="848" y="577"/>
                  </a:lnTo>
                  <a:lnTo>
                    <a:pt x="716" y="5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0" name="Freeform 10"/>
            <p:cNvSpPr>
              <a:spLocks/>
            </p:cNvSpPr>
            <p:nvPr/>
          </p:nvSpPr>
          <p:spPr bwMode="auto">
            <a:xfrm>
              <a:off x="3682" y="3499"/>
              <a:ext cx="715" cy="577"/>
            </a:xfrm>
            <a:custGeom>
              <a:avLst/>
              <a:gdLst>
                <a:gd name="T0" fmla="*/ 0 w 715"/>
                <a:gd name="T1" fmla="*/ 0 h 577"/>
                <a:gd name="T2" fmla="*/ 5 w 715"/>
                <a:gd name="T3" fmla="*/ 284 h 577"/>
                <a:gd name="T4" fmla="*/ 324 w 715"/>
                <a:gd name="T5" fmla="*/ 576 h 577"/>
                <a:gd name="T6" fmla="*/ 528 w 715"/>
                <a:gd name="T7" fmla="*/ 577 h 577"/>
                <a:gd name="T8" fmla="*/ 715 w 715"/>
                <a:gd name="T9" fmla="*/ 576 h 577"/>
                <a:gd name="T10" fmla="*/ 0 w 715"/>
                <a:gd name="T11" fmla="*/ 0 h 5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5"/>
                <a:gd name="T19" fmla="*/ 0 h 577"/>
                <a:gd name="T20" fmla="*/ 715 w 715"/>
                <a:gd name="T21" fmla="*/ 577 h 5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5" h="577">
                  <a:moveTo>
                    <a:pt x="0" y="0"/>
                  </a:moveTo>
                  <a:lnTo>
                    <a:pt x="5" y="284"/>
                  </a:lnTo>
                  <a:lnTo>
                    <a:pt x="324" y="576"/>
                  </a:lnTo>
                  <a:lnTo>
                    <a:pt x="528" y="577"/>
                  </a:lnTo>
                  <a:lnTo>
                    <a:pt x="715" y="5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0" name="Freeform 11"/>
          <p:cNvSpPr>
            <a:spLocks/>
          </p:cNvSpPr>
          <p:nvPr/>
        </p:nvSpPr>
        <p:spPr bwMode="auto">
          <a:xfrm>
            <a:off x="2166938" y="5380038"/>
            <a:ext cx="4240212" cy="176212"/>
          </a:xfrm>
          <a:custGeom>
            <a:avLst/>
            <a:gdLst>
              <a:gd name="T0" fmla="*/ 0 w 2671"/>
              <a:gd name="T1" fmla="*/ 2147483647 h 111"/>
              <a:gd name="T2" fmla="*/ 2147483647 w 2671"/>
              <a:gd name="T3" fmla="*/ 0 h 111"/>
              <a:gd name="T4" fmla="*/ 2147483647 w 2671"/>
              <a:gd name="T5" fmla="*/ 2147483647 h 111"/>
              <a:gd name="T6" fmla="*/ 2147483647 w 2671"/>
              <a:gd name="T7" fmla="*/ 2147483647 h 111"/>
              <a:gd name="T8" fmla="*/ 0 w 2671"/>
              <a:gd name="T9" fmla="*/ 2147483647 h 1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1"/>
              <a:gd name="T16" fmla="*/ 0 h 111"/>
              <a:gd name="T17" fmla="*/ 2671 w 2671"/>
              <a:gd name="T18" fmla="*/ 111 h 1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1" h="111">
                <a:moveTo>
                  <a:pt x="0" y="1"/>
                </a:moveTo>
                <a:lnTo>
                  <a:pt x="2671" y="0"/>
                </a:lnTo>
                <a:lnTo>
                  <a:pt x="2314" y="111"/>
                </a:lnTo>
                <a:lnTo>
                  <a:pt x="173" y="107"/>
                </a:lnTo>
                <a:lnTo>
                  <a:pt x="0" y="1"/>
                </a:lnTo>
                <a:close/>
              </a:path>
            </a:pathLst>
          </a:custGeom>
          <a:solidFill>
            <a:srgbClr val="5FD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114425" y="5381625"/>
            <a:ext cx="1371600" cy="1093788"/>
            <a:chOff x="702" y="3390"/>
            <a:chExt cx="864" cy="689"/>
          </a:xfrm>
        </p:grpSpPr>
        <p:sp>
          <p:nvSpPr>
            <p:cNvPr id="52335" name="Freeform 13"/>
            <p:cNvSpPr>
              <a:spLocks/>
            </p:cNvSpPr>
            <p:nvPr/>
          </p:nvSpPr>
          <p:spPr bwMode="auto">
            <a:xfrm>
              <a:off x="702" y="3390"/>
              <a:ext cx="836" cy="687"/>
            </a:xfrm>
            <a:custGeom>
              <a:avLst/>
              <a:gdLst>
                <a:gd name="T0" fmla="*/ 663 w 836"/>
                <a:gd name="T1" fmla="*/ 0 h 687"/>
                <a:gd name="T2" fmla="*/ 836 w 836"/>
                <a:gd name="T3" fmla="*/ 106 h 687"/>
                <a:gd name="T4" fmla="*/ 39 w 836"/>
                <a:gd name="T5" fmla="*/ 687 h 687"/>
                <a:gd name="T6" fmla="*/ 0 w 836"/>
                <a:gd name="T7" fmla="*/ 687 h 687"/>
                <a:gd name="T8" fmla="*/ 0 w 836"/>
                <a:gd name="T9" fmla="*/ 292 h 687"/>
                <a:gd name="T10" fmla="*/ 663 w 836"/>
                <a:gd name="T11" fmla="*/ 0 h 6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6"/>
                <a:gd name="T19" fmla="*/ 0 h 687"/>
                <a:gd name="T20" fmla="*/ 836 w 836"/>
                <a:gd name="T21" fmla="*/ 687 h 6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6" h="687">
                  <a:moveTo>
                    <a:pt x="663" y="0"/>
                  </a:moveTo>
                  <a:lnTo>
                    <a:pt x="836" y="106"/>
                  </a:lnTo>
                  <a:lnTo>
                    <a:pt x="39" y="687"/>
                  </a:lnTo>
                  <a:lnTo>
                    <a:pt x="0" y="687"/>
                  </a:lnTo>
                  <a:lnTo>
                    <a:pt x="0" y="292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rgbClr val="7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6" name="Freeform 14"/>
            <p:cNvSpPr>
              <a:spLocks/>
            </p:cNvSpPr>
            <p:nvPr/>
          </p:nvSpPr>
          <p:spPr bwMode="auto">
            <a:xfrm>
              <a:off x="702" y="3496"/>
              <a:ext cx="836" cy="583"/>
            </a:xfrm>
            <a:custGeom>
              <a:avLst/>
              <a:gdLst>
                <a:gd name="T0" fmla="*/ 836 w 836"/>
                <a:gd name="T1" fmla="*/ 0 h 583"/>
                <a:gd name="T2" fmla="*/ 0 w 836"/>
                <a:gd name="T3" fmla="*/ 520 h 583"/>
                <a:gd name="T4" fmla="*/ 0 w 836"/>
                <a:gd name="T5" fmla="*/ 583 h 583"/>
                <a:gd name="T6" fmla="*/ 36 w 836"/>
                <a:gd name="T7" fmla="*/ 581 h 583"/>
                <a:gd name="T8" fmla="*/ 836 w 836"/>
                <a:gd name="T9" fmla="*/ 0 h 5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6"/>
                <a:gd name="T16" fmla="*/ 0 h 583"/>
                <a:gd name="T17" fmla="*/ 836 w 836"/>
                <a:gd name="T18" fmla="*/ 583 h 5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6" h="583">
                  <a:moveTo>
                    <a:pt x="836" y="0"/>
                  </a:moveTo>
                  <a:lnTo>
                    <a:pt x="0" y="520"/>
                  </a:lnTo>
                  <a:lnTo>
                    <a:pt x="0" y="583"/>
                  </a:lnTo>
                  <a:lnTo>
                    <a:pt x="36" y="581"/>
                  </a:lnTo>
                  <a:lnTo>
                    <a:pt x="836" y="0"/>
                  </a:lnTo>
                  <a:close/>
                </a:path>
              </a:pathLst>
            </a:custGeom>
            <a:solidFill>
              <a:srgbClr val="5FC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7" name="Freeform 15"/>
            <p:cNvSpPr>
              <a:spLocks/>
            </p:cNvSpPr>
            <p:nvPr/>
          </p:nvSpPr>
          <p:spPr bwMode="auto">
            <a:xfrm>
              <a:off x="738" y="3496"/>
              <a:ext cx="828" cy="583"/>
            </a:xfrm>
            <a:custGeom>
              <a:avLst/>
              <a:gdLst>
                <a:gd name="T0" fmla="*/ 0 w 828"/>
                <a:gd name="T1" fmla="*/ 583 h 583"/>
                <a:gd name="T2" fmla="*/ 799 w 828"/>
                <a:gd name="T3" fmla="*/ 0 h 583"/>
                <a:gd name="T4" fmla="*/ 828 w 828"/>
                <a:gd name="T5" fmla="*/ 312 h 583"/>
                <a:gd name="T6" fmla="*/ 558 w 828"/>
                <a:gd name="T7" fmla="*/ 583 h 583"/>
                <a:gd name="T8" fmla="*/ 0 w 828"/>
                <a:gd name="T9" fmla="*/ 583 h 5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28"/>
                <a:gd name="T16" fmla="*/ 0 h 583"/>
                <a:gd name="T17" fmla="*/ 828 w 828"/>
                <a:gd name="T18" fmla="*/ 583 h 5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28" h="583">
                  <a:moveTo>
                    <a:pt x="0" y="583"/>
                  </a:moveTo>
                  <a:lnTo>
                    <a:pt x="799" y="0"/>
                  </a:lnTo>
                  <a:lnTo>
                    <a:pt x="828" y="312"/>
                  </a:lnTo>
                  <a:lnTo>
                    <a:pt x="558" y="583"/>
                  </a:lnTo>
                  <a:lnTo>
                    <a:pt x="0" y="583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575175" y="4787900"/>
            <a:ext cx="711200" cy="692150"/>
            <a:chOff x="2882" y="3016"/>
            <a:chExt cx="448" cy="436"/>
          </a:xfrm>
        </p:grpSpPr>
        <p:sp>
          <p:nvSpPr>
            <p:cNvPr id="52330" name="Freeform 17"/>
            <p:cNvSpPr>
              <a:spLocks/>
            </p:cNvSpPr>
            <p:nvPr/>
          </p:nvSpPr>
          <p:spPr bwMode="auto">
            <a:xfrm>
              <a:off x="3031" y="3030"/>
              <a:ext cx="132" cy="357"/>
            </a:xfrm>
            <a:custGeom>
              <a:avLst/>
              <a:gdLst>
                <a:gd name="T0" fmla="*/ 0 w 132"/>
                <a:gd name="T1" fmla="*/ 15 h 357"/>
                <a:gd name="T2" fmla="*/ 36 w 132"/>
                <a:gd name="T3" fmla="*/ 128 h 357"/>
                <a:gd name="T4" fmla="*/ 60 w 132"/>
                <a:gd name="T5" fmla="*/ 233 h 357"/>
                <a:gd name="T6" fmla="*/ 67 w 132"/>
                <a:gd name="T7" fmla="*/ 314 h 357"/>
                <a:gd name="T8" fmla="*/ 73 w 132"/>
                <a:gd name="T9" fmla="*/ 357 h 357"/>
                <a:gd name="T10" fmla="*/ 112 w 132"/>
                <a:gd name="T11" fmla="*/ 230 h 357"/>
                <a:gd name="T12" fmla="*/ 121 w 132"/>
                <a:gd name="T13" fmla="*/ 131 h 357"/>
                <a:gd name="T14" fmla="*/ 132 w 132"/>
                <a:gd name="T15" fmla="*/ 0 h 357"/>
                <a:gd name="T16" fmla="*/ 0 w 132"/>
                <a:gd name="T17" fmla="*/ 15 h 3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2"/>
                <a:gd name="T28" fmla="*/ 0 h 357"/>
                <a:gd name="T29" fmla="*/ 132 w 132"/>
                <a:gd name="T30" fmla="*/ 357 h 3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2" h="357">
                  <a:moveTo>
                    <a:pt x="0" y="15"/>
                  </a:moveTo>
                  <a:lnTo>
                    <a:pt x="36" y="128"/>
                  </a:lnTo>
                  <a:lnTo>
                    <a:pt x="60" y="233"/>
                  </a:lnTo>
                  <a:lnTo>
                    <a:pt x="67" y="314"/>
                  </a:lnTo>
                  <a:lnTo>
                    <a:pt x="73" y="357"/>
                  </a:lnTo>
                  <a:lnTo>
                    <a:pt x="112" y="230"/>
                  </a:lnTo>
                  <a:lnTo>
                    <a:pt x="121" y="131"/>
                  </a:lnTo>
                  <a:lnTo>
                    <a:pt x="132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3076" y="3081"/>
              <a:ext cx="57" cy="347"/>
              <a:chOff x="3076" y="3081"/>
              <a:chExt cx="57" cy="347"/>
            </a:xfrm>
          </p:grpSpPr>
          <p:sp>
            <p:nvSpPr>
              <p:cNvPr id="52333" name="Freeform 19"/>
              <p:cNvSpPr>
                <a:spLocks/>
              </p:cNvSpPr>
              <p:nvPr/>
            </p:nvSpPr>
            <p:spPr bwMode="auto">
              <a:xfrm>
                <a:off x="3080" y="3081"/>
                <a:ext cx="32" cy="37"/>
              </a:xfrm>
              <a:custGeom>
                <a:avLst/>
                <a:gdLst>
                  <a:gd name="T0" fmla="*/ 13 w 32"/>
                  <a:gd name="T1" fmla="*/ 0 h 37"/>
                  <a:gd name="T2" fmla="*/ 0 w 32"/>
                  <a:gd name="T3" fmla="*/ 37 h 37"/>
                  <a:gd name="T4" fmla="*/ 11 w 32"/>
                  <a:gd name="T5" fmla="*/ 24 h 37"/>
                  <a:gd name="T6" fmla="*/ 23 w 32"/>
                  <a:gd name="T7" fmla="*/ 28 h 37"/>
                  <a:gd name="T8" fmla="*/ 32 w 32"/>
                  <a:gd name="T9" fmla="*/ 35 h 37"/>
                  <a:gd name="T10" fmla="*/ 24 w 32"/>
                  <a:gd name="T11" fmla="*/ 1 h 37"/>
                  <a:gd name="T12" fmla="*/ 13 w 32"/>
                  <a:gd name="T13" fmla="*/ 0 h 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7"/>
                  <a:gd name="T23" fmla="*/ 32 w 32"/>
                  <a:gd name="T24" fmla="*/ 37 h 3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7">
                    <a:moveTo>
                      <a:pt x="13" y="0"/>
                    </a:moveTo>
                    <a:lnTo>
                      <a:pt x="0" y="37"/>
                    </a:lnTo>
                    <a:lnTo>
                      <a:pt x="11" y="24"/>
                    </a:lnTo>
                    <a:lnTo>
                      <a:pt x="23" y="28"/>
                    </a:lnTo>
                    <a:lnTo>
                      <a:pt x="32" y="35"/>
                    </a:lnTo>
                    <a:lnTo>
                      <a:pt x="24" y="1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34" name="Freeform 20"/>
              <p:cNvSpPr>
                <a:spLocks/>
              </p:cNvSpPr>
              <p:nvPr/>
            </p:nvSpPr>
            <p:spPr bwMode="auto">
              <a:xfrm>
                <a:off x="3076" y="3081"/>
                <a:ext cx="57" cy="347"/>
              </a:xfrm>
              <a:custGeom>
                <a:avLst/>
                <a:gdLst>
                  <a:gd name="T0" fmla="*/ 16 w 57"/>
                  <a:gd name="T1" fmla="*/ 0 h 347"/>
                  <a:gd name="T2" fmla="*/ 10 w 57"/>
                  <a:gd name="T3" fmla="*/ 21 h 347"/>
                  <a:gd name="T4" fmla="*/ 16 w 57"/>
                  <a:gd name="T5" fmla="*/ 33 h 347"/>
                  <a:gd name="T6" fmla="*/ 11 w 57"/>
                  <a:gd name="T7" fmla="*/ 53 h 347"/>
                  <a:gd name="T8" fmla="*/ 0 w 57"/>
                  <a:gd name="T9" fmla="*/ 155 h 347"/>
                  <a:gd name="T10" fmla="*/ 3 w 57"/>
                  <a:gd name="T11" fmla="*/ 214 h 347"/>
                  <a:gd name="T12" fmla="*/ 10 w 57"/>
                  <a:gd name="T13" fmla="*/ 280 h 347"/>
                  <a:gd name="T14" fmla="*/ 16 w 57"/>
                  <a:gd name="T15" fmla="*/ 321 h 347"/>
                  <a:gd name="T16" fmla="*/ 39 w 57"/>
                  <a:gd name="T17" fmla="*/ 347 h 347"/>
                  <a:gd name="T18" fmla="*/ 57 w 57"/>
                  <a:gd name="T19" fmla="*/ 319 h 347"/>
                  <a:gd name="T20" fmla="*/ 49 w 57"/>
                  <a:gd name="T21" fmla="*/ 188 h 347"/>
                  <a:gd name="T22" fmla="*/ 42 w 57"/>
                  <a:gd name="T23" fmla="*/ 49 h 347"/>
                  <a:gd name="T24" fmla="*/ 28 w 57"/>
                  <a:gd name="T25" fmla="*/ 34 h 347"/>
                  <a:gd name="T26" fmla="*/ 32 w 57"/>
                  <a:gd name="T27" fmla="*/ 27 h 347"/>
                  <a:gd name="T28" fmla="*/ 29 w 57"/>
                  <a:gd name="T29" fmla="*/ 0 h 347"/>
                  <a:gd name="T30" fmla="*/ 16 w 57"/>
                  <a:gd name="T31" fmla="*/ 0 h 34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7"/>
                  <a:gd name="T49" fmla="*/ 0 h 347"/>
                  <a:gd name="T50" fmla="*/ 57 w 57"/>
                  <a:gd name="T51" fmla="*/ 347 h 34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7" h="347">
                    <a:moveTo>
                      <a:pt x="16" y="0"/>
                    </a:moveTo>
                    <a:lnTo>
                      <a:pt x="10" y="21"/>
                    </a:lnTo>
                    <a:lnTo>
                      <a:pt x="16" y="33"/>
                    </a:lnTo>
                    <a:lnTo>
                      <a:pt x="11" y="53"/>
                    </a:lnTo>
                    <a:lnTo>
                      <a:pt x="0" y="155"/>
                    </a:lnTo>
                    <a:lnTo>
                      <a:pt x="3" y="214"/>
                    </a:lnTo>
                    <a:lnTo>
                      <a:pt x="10" y="280"/>
                    </a:lnTo>
                    <a:lnTo>
                      <a:pt x="16" y="321"/>
                    </a:lnTo>
                    <a:lnTo>
                      <a:pt x="39" y="347"/>
                    </a:lnTo>
                    <a:lnTo>
                      <a:pt x="57" y="319"/>
                    </a:lnTo>
                    <a:lnTo>
                      <a:pt x="49" y="188"/>
                    </a:lnTo>
                    <a:lnTo>
                      <a:pt x="42" y="49"/>
                    </a:lnTo>
                    <a:lnTo>
                      <a:pt x="28" y="34"/>
                    </a:lnTo>
                    <a:lnTo>
                      <a:pt x="32" y="27"/>
                    </a:lnTo>
                    <a:lnTo>
                      <a:pt x="29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FFBF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332" name="Freeform 21"/>
            <p:cNvSpPr>
              <a:spLocks/>
            </p:cNvSpPr>
            <p:nvPr/>
          </p:nvSpPr>
          <p:spPr bwMode="auto">
            <a:xfrm>
              <a:off x="2882" y="3016"/>
              <a:ext cx="448" cy="436"/>
            </a:xfrm>
            <a:custGeom>
              <a:avLst/>
              <a:gdLst>
                <a:gd name="T0" fmla="*/ 153 w 448"/>
                <a:gd name="T1" fmla="*/ 13 h 436"/>
                <a:gd name="T2" fmla="*/ 192 w 448"/>
                <a:gd name="T3" fmla="*/ 133 h 436"/>
                <a:gd name="T4" fmla="*/ 220 w 448"/>
                <a:gd name="T5" fmla="*/ 252 h 436"/>
                <a:gd name="T6" fmla="*/ 227 w 448"/>
                <a:gd name="T7" fmla="*/ 335 h 436"/>
                <a:gd name="T8" fmla="*/ 253 w 448"/>
                <a:gd name="T9" fmla="*/ 236 h 436"/>
                <a:gd name="T10" fmla="*/ 275 w 448"/>
                <a:gd name="T11" fmla="*/ 0 h 436"/>
                <a:gd name="T12" fmla="*/ 296 w 448"/>
                <a:gd name="T13" fmla="*/ 20 h 436"/>
                <a:gd name="T14" fmla="*/ 396 w 448"/>
                <a:gd name="T15" fmla="*/ 45 h 436"/>
                <a:gd name="T16" fmla="*/ 402 w 448"/>
                <a:gd name="T17" fmla="*/ 48 h 436"/>
                <a:gd name="T18" fmla="*/ 408 w 448"/>
                <a:gd name="T19" fmla="*/ 54 h 436"/>
                <a:gd name="T20" fmla="*/ 410 w 448"/>
                <a:gd name="T21" fmla="*/ 61 h 436"/>
                <a:gd name="T22" fmla="*/ 411 w 448"/>
                <a:gd name="T23" fmla="*/ 70 h 436"/>
                <a:gd name="T24" fmla="*/ 437 w 448"/>
                <a:gd name="T25" fmla="*/ 168 h 436"/>
                <a:gd name="T26" fmla="*/ 446 w 448"/>
                <a:gd name="T27" fmla="*/ 228 h 436"/>
                <a:gd name="T28" fmla="*/ 448 w 448"/>
                <a:gd name="T29" fmla="*/ 285 h 436"/>
                <a:gd name="T30" fmla="*/ 441 w 448"/>
                <a:gd name="T31" fmla="*/ 304 h 436"/>
                <a:gd name="T32" fmla="*/ 429 w 448"/>
                <a:gd name="T33" fmla="*/ 373 h 436"/>
                <a:gd name="T34" fmla="*/ 154 w 448"/>
                <a:gd name="T35" fmla="*/ 373 h 436"/>
                <a:gd name="T36" fmla="*/ 113 w 448"/>
                <a:gd name="T37" fmla="*/ 421 h 436"/>
                <a:gd name="T38" fmla="*/ 71 w 448"/>
                <a:gd name="T39" fmla="*/ 436 h 436"/>
                <a:gd name="T40" fmla="*/ 57 w 448"/>
                <a:gd name="T41" fmla="*/ 435 h 436"/>
                <a:gd name="T42" fmla="*/ 37 w 448"/>
                <a:gd name="T43" fmla="*/ 423 h 436"/>
                <a:gd name="T44" fmla="*/ 24 w 448"/>
                <a:gd name="T45" fmla="*/ 399 h 436"/>
                <a:gd name="T46" fmla="*/ 0 w 448"/>
                <a:gd name="T47" fmla="*/ 305 h 436"/>
                <a:gd name="T48" fmla="*/ 0 w 448"/>
                <a:gd name="T49" fmla="*/ 277 h 436"/>
                <a:gd name="T50" fmla="*/ 4 w 448"/>
                <a:gd name="T51" fmla="*/ 194 h 436"/>
                <a:gd name="T52" fmla="*/ 14 w 448"/>
                <a:gd name="T53" fmla="*/ 174 h 436"/>
                <a:gd name="T54" fmla="*/ 11 w 448"/>
                <a:gd name="T55" fmla="*/ 155 h 436"/>
                <a:gd name="T56" fmla="*/ 9 w 448"/>
                <a:gd name="T57" fmla="*/ 142 h 436"/>
                <a:gd name="T58" fmla="*/ 13 w 448"/>
                <a:gd name="T59" fmla="*/ 120 h 436"/>
                <a:gd name="T60" fmla="*/ 19 w 448"/>
                <a:gd name="T61" fmla="*/ 106 h 436"/>
                <a:gd name="T62" fmla="*/ 20 w 448"/>
                <a:gd name="T63" fmla="*/ 77 h 436"/>
                <a:gd name="T64" fmla="*/ 25 w 448"/>
                <a:gd name="T65" fmla="*/ 70 h 436"/>
                <a:gd name="T66" fmla="*/ 32 w 448"/>
                <a:gd name="T67" fmla="*/ 64 h 436"/>
                <a:gd name="T68" fmla="*/ 42 w 448"/>
                <a:gd name="T69" fmla="*/ 59 h 436"/>
                <a:gd name="T70" fmla="*/ 82 w 448"/>
                <a:gd name="T71" fmla="*/ 40 h 436"/>
                <a:gd name="T72" fmla="*/ 153 w 448"/>
                <a:gd name="T73" fmla="*/ 13 h 4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8"/>
                <a:gd name="T112" fmla="*/ 0 h 436"/>
                <a:gd name="T113" fmla="*/ 448 w 448"/>
                <a:gd name="T114" fmla="*/ 436 h 4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8" h="436">
                  <a:moveTo>
                    <a:pt x="153" y="13"/>
                  </a:moveTo>
                  <a:lnTo>
                    <a:pt x="192" y="133"/>
                  </a:lnTo>
                  <a:lnTo>
                    <a:pt x="220" y="252"/>
                  </a:lnTo>
                  <a:lnTo>
                    <a:pt x="227" y="335"/>
                  </a:lnTo>
                  <a:lnTo>
                    <a:pt x="253" y="236"/>
                  </a:lnTo>
                  <a:lnTo>
                    <a:pt x="275" y="0"/>
                  </a:lnTo>
                  <a:lnTo>
                    <a:pt x="296" y="20"/>
                  </a:lnTo>
                  <a:lnTo>
                    <a:pt x="396" y="45"/>
                  </a:lnTo>
                  <a:lnTo>
                    <a:pt x="402" y="48"/>
                  </a:lnTo>
                  <a:lnTo>
                    <a:pt x="408" y="54"/>
                  </a:lnTo>
                  <a:lnTo>
                    <a:pt x="410" y="61"/>
                  </a:lnTo>
                  <a:lnTo>
                    <a:pt x="411" y="70"/>
                  </a:lnTo>
                  <a:lnTo>
                    <a:pt x="437" y="168"/>
                  </a:lnTo>
                  <a:lnTo>
                    <a:pt x="446" y="228"/>
                  </a:lnTo>
                  <a:lnTo>
                    <a:pt x="448" y="285"/>
                  </a:lnTo>
                  <a:lnTo>
                    <a:pt x="441" y="304"/>
                  </a:lnTo>
                  <a:lnTo>
                    <a:pt x="429" y="373"/>
                  </a:lnTo>
                  <a:lnTo>
                    <a:pt x="154" y="373"/>
                  </a:lnTo>
                  <a:lnTo>
                    <a:pt x="113" y="421"/>
                  </a:lnTo>
                  <a:lnTo>
                    <a:pt x="71" y="436"/>
                  </a:lnTo>
                  <a:lnTo>
                    <a:pt x="57" y="435"/>
                  </a:lnTo>
                  <a:lnTo>
                    <a:pt x="37" y="423"/>
                  </a:lnTo>
                  <a:lnTo>
                    <a:pt x="24" y="399"/>
                  </a:lnTo>
                  <a:lnTo>
                    <a:pt x="0" y="305"/>
                  </a:lnTo>
                  <a:lnTo>
                    <a:pt x="0" y="277"/>
                  </a:lnTo>
                  <a:lnTo>
                    <a:pt x="4" y="194"/>
                  </a:lnTo>
                  <a:lnTo>
                    <a:pt x="14" y="174"/>
                  </a:lnTo>
                  <a:lnTo>
                    <a:pt x="11" y="155"/>
                  </a:lnTo>
                  <a:lnTo>
                    <a:pt x="9" y="142"/>
                  </a:lnTo>
                  <a:lnTo>
                    <a:pt x="13" y="120"/>
                  </a:lnTo>
                  <a:lnTo>
                    <a:pt x="19" y="106"/>
                  </a:lnTo>
                  <a:lnTo>
                    <a:pt x="20" y="77"/>
                  </a:lnTo>
                  <a:lnTo>
                    <a:pt x="25" y="70"/>
                  </a:lnTo>
                  <a:lnTo>
                    <a:pt x="32" y="64"/>
                  </a:lnTo>
                  <a:lnTo>
                    <a:pt x="42" y="59"/>
                  </a:lnTo>
                  <a:lnTo>
                    <a:pt x="82" y="40"/>
                  </a:lnTo>
                  <a:lnTo>
                    <a:pt x="153" y="13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4732338" y="4529138"/>
            <a:ext cx="287337" cy="363537"/>
            <a:chOff x="2981" y="2853"/>
            <a:chExt cx="181" cy="229"/>
          </a:xfrm>
        </p:grpSpPr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2990" y="2858"/>
              <a:ext cx="172" cy="224"/>
              <a:chOff x="2990" y="2858"/>
              <a:chExt cx="172" cy="224"/>
            </a:xfrm>
          </p:grpSpPr>
          <p:sp>
            <p:nvSpPr>
              <p:cNvPr id="52328" name="Freeform 24"/>
              <p:cNvSpPr>
                <a:spLocks/>
              </p:cNvSpPr>
              <p:nvPr/>
            </p:nvSpPr>
            <p:spPr bwMode="auto">
              <a:xfrm>
                <a:off x="2990" y="2858"/>
                <a:ext cx="172" cy="224"/>
              </a:xfrm>
              <a:custGeom>
                <a:avLst/>
                <a:gdLst>
                  <a:gd name="T0" fmla="*/ 2 w 172"/>
                  <a:gd name="T1" fmla="*/ 60 h 224"/>
                  <a:gd name="T2" fmla="*/ 6 w 172"/>
                  <a:gd name="T3" fmla="*/ 48 h 224"/>
                  <a:gd name="T4" fmla="*/ 11 w 172"/>
                  <a:gd name="T5" fmla="*/ 38 h 224"/>
                  <a:gd name="T6" fmla="*/ 20 w 172"/>
                  <a:gd name="T7" fmla="*/ 28 h 224"/>
                  <a:gd name="T8" fmla="*/ 25 w 172"/>
                  <a:gd name="T9" fmla="*/ 24 h 224"/>
                  <a:gd name="T10" fmla="*/ 39 w 172"/>
                  <a:gd name="T11" fmla="*/ 14 h 224"/>
                  <a:gd name="T12" fmla="*/ 52 w 172"/>
                  <a:gd name="T13" fmla="*/ 9 h 224"/>
                  <a:gd name="T14" fmla="*/ 67 w 172"/>
                  <a:gd name="T15" fmla="*/ 4 h 224"/>
                  <a:gd name="T16" fmla="*/ 80 w 172"/>
                  <a:gd name="T17" fmla="*/ 2 h 224"/>
                  <a:gd name="T18" fmla="*/ 96 w 172"/>
                  <a:gd name="T19" fmla="*/ 0 h 224"/>
                  <a:gd name="T20" fmla="*/ 111 w 172"/>
                  <a:gd name="T21" fmla="*/ 3 h 224"/>
                  <a:gd name="T22" fmla="*/ 122 w 172"/>
                  <a:gd name="T23" fmla="*/ 7 h 224"/>
                  <a:gd name="T24" fmla="*/ 131 w 172"/>
                  <a:gd name="T25" fmla="*/ 14 h 224"/>
                  <a:gd name="T26" fmla="*/ 140 w 172"/>
                  <a:gd name="T27" fmla="*/ 22 h 224"/>
                  <a:gd name="T28" fmla="*/ 147 w 172"/>
                  <a:gd name="T29" fmla="*/ 30 h 224"/>
                  <a:gd name="T30" fmla="*/ 153 w 172"/>
                  <a:gd name="T31" fmla="*/ 41 h 224"/>
                  <a:gd name="T32" fmla="*/ 156 w 172"/>
                  <a:gd name="T33" fmla="*/ 52 h 224"/>
                  <a:gd name="T34" fmla="*/ 160 w 172"/>
                  <a:gd name="T35" fmla="*/ 66 h 224"/>
                  <a:gd name="T36" fmla="*/ 162 w 172"/>
                  <a:gd name="T37" fmla="*/ 82 h 224"/>
                  <a:gd name="T38" fmla="*/ 165 w 172"/>
                  <a:gd name="T39" fmla="*/ 100 h 224"/>
                  <a:gd name="T40" fmla="*/ 168 w 172"/>
                  <a:gd name="T41" fmla="*/ 127 h 224"/>
                  <a:gd name="T42" fmla="*/ 172 w 172"/>
                  <a:gd name="T43" fmla="*/ 153 h 224"/>
                  <a:gd name="T44" fmla="*/ 170 w 172"/>
                  <a:gd name="T45" fmla="*/ 169 h 224"/>
                  <a:gd name="T46" fmla="*/ 168 w 172"/>
                  <a:gd name="T47" fmla="*/ 187 h 224"/>
                  <a:gd name="T48" fmla="*/ 163 w 172"/>
                  <a:gd name="T49" fmla="*/ 202 h 224"/>
                  <a:gd name="T50" fmla="*/ 146 w 172"/>
                  <a:gd name="T51" fmla="*/ 216 h 224"/>
                  <a:gd name="T52" fmla="*/ 130 w 172"/>
                  <a:gd name="T53" fmla="*/ 222 h 224"/>
                  <a:gd name="T54" fmla="*/ 108 w 172"/>
                  <a:gd name="T55" fmla="*/ 224 h 224"/>
                  <a:gd name="T56" fmla="*/ 89 w 172"/>
                  <a:gd name="T57" fmla="*/ 222 h 224"/>
                  <a:gd name="T58" fmla="*/ 73 w 172"/>
                  <a:gd name="T59" fmla="*/ 214 h 224"/>
                  <a:gd name="T60" fmla="*/ 49 w 172"/>
                  <a:gd name="T61" fmla="*/ 198 h 224"/>
                  <a:gd name="T62" fmla="*/ 30 w 172"/>
                  <a:gd name="T63" fmla="*/ 178 h 224"/>
                  <a:gd name="T64" fmla="*/ 17 w 172"/>
                  <a:gd name="T65" fmla="*/ 157 h 224"/>
                  <a:gd name="T66" fmla="*/ 8 w 172"/>
                  <a:gd name="T67" fmla="*/ 146 h 224"/>
                  <a:gd name="T68" fmla="*/ 9 w 172"/>
                  <a:gd name="T69" fmla="*/ 137 h 224"/>
                  <a:gd name="T70" fmla="*/ 14 w 172"/>
                  <a:gd name="T71" fmla="*/ 136 h 224"/>
                  <a:gd name="T72" fmla="*/ 7 w 172"/>
                  <a:gd name="T73" fmla="*/ 125 h 224"/>
                  <a:gd name="T74" fmla="*/ 4 w 172"/>
                  <a:gd name="T75" fmla="*/ 110 h 224"/>
                  <a:gd name="T76" fmla="*/ 0 w 172"/>
                  <a:gd name="T77" fmla="*/ 92 h 224"/>
                  <a:gd name="T78" fmla="*/ 0 w 172"/>
                  <a:gd name="T79" fmla="*/ 77 h 224"/>
                  <a:gd name="T80" fmla="*/ 2 w 172"/>
                  <a:gd name="T81" fmla="*/ 60 h 22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72"/>
                  <a:gd name="T124" fmla="*/ 0 h 224"/>
                  <a:gd name="T125" fmla="*/ 172 w 172"/>
                  <a:gd name="T126" fmla="*/ 224 h 224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72" h="224">
                    <a:moveTo>
                      <a:pt x="2" y="60"/>
                    </a:moveTo>
                    <a:lnTo>
                      <a:pt x="6" y="48"/>
                    </a:lnTo>
                    <a:lnTo>
                      <a:pt x="11" y="38"/>
                    </a:lnTo>
                    <a:lnTo>
                      <a:pt x="20" y="28"/>
                    </a:lnTo>
                    <a:lnTo>
                      <a:pt x="25" y="24"/>
                    </a:lnTo>
                    <a:lnTo>
                      <a:pt x="39" y="14"/>
                    </a:lnTo>
                    <a:lnTo>
                      <a:pt x="52" y="9"/>
                    </a:lnTo>
                    <a:lnTo>
                      <a:pt x="67" y="4"/>
                    </a:lnTo>
                    <a:lnTo>
                      <a:pt x="80" y="2"/>
                    </a:lnTo>
                    <a:lnTo>
                      <a:pt x="96" y="0"/>
                    </a:lnTo>
                    <a:lnTo>
                      <a:pt x="111" y="3"/>
                    </a:lnTo>
                    <a:lnTo>
                      <a:pt x="122" y="7"/>
                    </a:lnTo>
                    <a:lnTo>
                      <a:pt x="131" y="14"/>
                    </a:lnTo>
                    <a:lnTo>
                      <a:pt x="140" y="22"/>
                    </a:lnTo>
                    <a:lnTo>
                      <a:pt x="147" y="30"/>
                    </a:lnTo>
                    <a:lnTo>
                      <a:pt x="153" y="41"/>
                    </a:lnTo>
                    <a:lnTo>
                      <a:pt x="156" y="52"/>
                    </a:lnTo>
                    <a:lnTo>
                      <a:pt x="160" y="66"/>
                    </a:lnTo>
                    <a:lnTo>
                      <a:pt x="162" y="82"/>
                    </a:lnTo>
                    <a:lnTo>
                      <a:pt x="165" y="100"/>
                    </a:lnTo>
                    <a:lnTo>
                      <a:pt x="168" y="127"/>
                    </a:lnTo>
                    <a:lnTo>
                      <a:pt x="172" y="153"/>
                    </a:lnTo>
                    <a:lnTo>
                      <a:pt x="170" y="169"/>
                    </a:lnTo>
                    <a:lnTo>
                      <a:pt x="168" y="187"/>
                    </a:lnTo>
                    <a:lnTo>
                      <a:pt x="163" y="202"/>
                    </a:lnTo>
                    <a:lnTo>
                      <a:pt x="146" y="216"/>
                    </a:lnTo>
                    <a:lnTo>
                      <a:pt x="130" y="222"/>
                    </a:lnTo>
                    <a:lnTo>
                      <a:pt x="108" y="224"/>
                    </a:lnTo>
                    <a:lnTo>
                      <a:pt x="89" y="222"/>
                    </a:lnTo>
                    <a:lnTo>
                      <a:pt x="73" y="214"/>
                    </a:lnTo>
                    <a:lnTo>
                      <a:pt x="49" y="198"/>
                    </a:lnTo>
                    <a:lnTo>
                      <a:pt x="30" y="178"/>
                    </a:lnTo>
                    <a:lnTo>
                      <a:pt x="17" y="157"/>
                    </a:lnTo>
                    <a:lnTo>
                      <a:pt x="8" y="146"/>
                    </a:lnTo>
                    <a:lnTo>
                      <a:pt x="9" y="137"/>
                    </a:lnTo>
                    <a:lnTo>
                      <a:pt x="14" y="136"/>
                    </a:lnTo>
                    <a:lnTo>
                      <a:pt x="7" y="125"/>
                    </a:lnTo>
                    <a:lnTo>
                      <a:pt x="4" y="110"/>
                    </a:lnTo>
                    <a:lnTo>
                      <a:pt x="0" y="92"/>
                    </a:lnTo>
                    <a:lnTo>
                      <a:pt x="0" y="77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BF7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29" name="Freeform 25"/>
              <p:cNvSpPr>
                <a:spLocks/>
              </p:cNvSpPr>
              <p:nvPr/>
            </p:nvSpPr>
            <p:spPr bwMode="auto">
              <a:xfrm>
                <a:off x="2996" y="2883"/>
                <a:ext cx="165" cy="199"/>
              </a:xfrm>
              <a:custGeom>
                <a:avLst/>
                <a:gdLst>
                  <a:gd name="T0" fmla="*/ 59 w 165"/>
                  <a:gd name="T1" fmla="*/ 91 h 199"/>
                  <a:gd name="T2" fmla="*/ 74 w 165"/>
                  <a:gd name="T3" fmla="*/ 84 h 199"/>
                  <a:gd name="T4" fmla="*/ 95 w 165"/>
                  <a:gd name="T5" fmla="*/ 83 h 199"/>
                  <a:gd name="T6" fmla="*/ 103 w 165"/>
                  <a:gd name="T7" fmla="*/ 95 h 199"/>
                  <a:gd name="T8" fmla="*/ 110 w 165"/>
                  <a:gd name="T9" fmla="*/ 119 h 199"/>
                  <a:gd name="T10" fmla="*/ 122 w 165"/>
                  <a:gd name="T11" fmla="*/ 132 h 199"/>
                  <a:gd name="T12" fmla="*/ 114 w 165"/>
                  <a:gd name="T13" fmla="*/ 92 h 199"/>
                  <a:gd name="T14" fmla="*/ 126 w 165"/>
                  <a:gd name="T15" fmla="*/ 70 h 199"/>
                  <a:gd name="T16" fmla="*/ 120 w 165"/>
                  <a:gd name="T17" fmla="*/ 16 h 199"/>
                  <a:gd name="T18" fmla="*/ 143 w 165"/>
                  <a:gd name="T19" fmla="*/ 27 h 199"/>
                  <a:gd name="T20" fmla="*/ 153 w 165"/>
                  <a:gd name="T21" fmla="*/ 87 h 199"/>
                  <a:gd name="T22" fmla="*/ 141 w 165"/>
                  <a:gd name="T23" fmla="*/ 104 h 199"/>
                  <a:gd name="T24" fmla="*/ 131 w 165"/>
                  <a:gd name="T25" fmla="*/ 119 h 199"/>
                  <a:gd name="T26" fmla="*/ 145 w 165"/>
                  <a:gd name="T27" fmla="*/ 140 h 199"/>
                  <a:gd name="T28" fmla="*/ 151 w 165"/>
                  <a:gd name="T29" fmla="*/ 168 h 199"/>
                  <a:gd name="T30" fmla="*/ 156 w 165"/>
                  <a:gd name="T31" fmla="*/ 131 h 199"/>
                  <a:gd name="T32" fmla="*/ 154 w 165"/>
                  <a:gd name="T33" fmla="*/ 113 h 199"/>
                  <a:gd name="T34" fmla="*/ 162 w 165"/>
                  <a:gd name="T35" fmla="*/ 101 h 199"/>
                  <a:gd name="T36" fmla="*/ 163 w 165"/>
                  <a:gd name="T37" fmla="*/ 154 h 199"/>
                  <a:gd name="T38" fmla="*/ 150 w 165"/>
                  <a:gd name="T39" fmla="*/ 184 h 199"/>
                  <a:gd name="T40" fmla="*/ 121 w 165"/>
                  <a:gd name="T41" fmla="*/ 197 h 199"/>
                  <a:gd name="T42" fmla="*/ 85 w 165"/>
                  <a:gd name="T43" fmla="*/ 197 h 199"/>
                  <a:gd name="T44" fmla="*/ 52 w 165"/>
                  <a:gd name="T45" fmla="*/ 181 h 199"/>
                  <a:gd name="T46" fmla="*/ 23 w 165"/>
                  <a:gd name="T47" fmla="*/ 151 h 199"/>
                  <a:gd name="T48" fmla="*/ 2 w 165"/>
                  <a:gd name="T49" fmla="*/ 121 h 199"/>
                  <a:gd name="T50" fmla="*/ 9 w 165"/>
                  <a:gd name="T51" fmla="*/ 111 h 199"/>
                  <a:gd name="T52" fmla="*/ 41 w 165"/>
                  <a:gd name="T53" fmla="*/ 115 h 199"/>
                  <a:gd name="T54" fmla="*/ 58 w 165"/>
                  <a:gd name="T55" fmla="*/ 132 h 199"/>
                  <a:gd name="T56" fmla="*/ 77 w 165"/>
                  <a:gd name="T57" fmla="*/ 135 h 199"/>
                  <a:gd name="T58" fmla="*/ 75 w 165"/>
                  <a:gd name="T59" fmla="*/ 156 h 199"/>
                  <a:gd name="T60" fmla="*/ 85 w 165"/>
                  <a:gd name="T61" fmla="*/ 182 h 199"/>
                  <a:gd name="T62" fmla="*/ 87 w 165"/>
                  <a:gd name="T63" fmla="*/ 150 h 199"/>
                  <a:gd name="T64" fmla="*/ 97 w 165"/>
                  <a:gd name="T65" fmla="*/ 131 h 199"/>
                  <a:gd name="T66" fmla="*/ 97 w 165"/>
                  <a:gd name="T67" fmla="*/ 126 h 199"/>
                  <a:gd name="T68" fmla="*/ 96 w 165"/>
                  <a:gd name="T69" fmla="*/ 111 h 199"/>
                  <a:gd name="T70" fmla="*/ 77 w 165"/>
                  <a:gd name="T71" fmla="*/ 117 h 199"/>
                  <a:gd name="T72" fmla="*/ 53 w 165"/>
                  <a:gd name="T73" fmla="*/ 112 h 199"/>
                  <a:gd name="T74" fmla="*/ 24 w 165"/>
                  <a:gd name="T75" fmla="*/ 107 h 199"/>
                  <a:gd name="T76" fmla="*/ 59 w 165"/>
                  <a:gd name="T77" fmla="*/ 38 h 19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65"/>
                  <a:gd name="T118" fmla="*/ 0 h 199"/>
                  <a:gd name="T119" fmla="*/ 165 w 165"/>
                  <a:gd name="T120" fmla="*/ 199 h 199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65" h="199">
                    <a:moveTo>
                      <a:pt x="59" y="38"/>
                    </a:moveTo>
                    <a:lnTo>
                      <a:pt x="59" y="91"/>
                    </a:lnTo>
                    <a:lnTo>
                      <a:pt x="66" y="87"/>
                    </a:lnTo>
                    <a:lnTo>
                      <a:pt x="74" y="84"/>
                    </a:lnTo>
                    <a:lnTo>
                      <a:pt x="88" y="82"/>
                    </a:lnTo>
                    <a:lnTo>
                      <a:pt x="95" y="83"/>
                    </a:lnTo>
                    <a:lnTo>
                      <a:pt x="94" y="88"/>
                    </a:lnTo>
                    <a:lnTo>
                      <a:pt x="103" y="95"/>
                    </a:lnTo>
                    <a:lnTo>
                      <a:pt x="110" y="108"/>
                    </a:lnTo>
                    <a:lnTo>
                      <a:pt x="110" y="119"/>
                    </a:lnTo>
                    <a:lnTo>
                      <a:pt x="114" y="129"/>
                    </a:lnTo>
                    <a:lnTo>
                      <a:pt x="122" y="132"/>
                    </a:lnTo>
                    <a:lnTo>
                      <a:pt x="126" y="124"/>
                    </a:lnTo>
                    <a:lnTo>
                      <a:pt x="114" y="92"/>
                    </a:lnTo>
                    <a:lnTo>
                      <a:pt x="113" y="72"/>
                    </a:lnTo>
                    <a:lnTo>
                      <a:pt x="126" y="70"/>
                    </a:lnTo>
                    <a:lnTo>
                      <a:pt x="119" y="58"/>
                    </a:lnTo>
                    <a:lnTo>
                      <a:pt x="120" y="16"/>
                    </a:lnTo>
                    <a:lnTo>
                      <a:pt x="128" y="0"/>
                    </a:lnTo>
                    <a:lnTo>
                      <a:pt x="143" y="27"/>
                    </a:lnTo>
                    <a:lnTo>
                      <a:pt x="155" y="65"/>
                    </a:lnTo>
                    <a:lnTo>
                      <a:pt x="153" y="87"/>
                    </a:lnTo>
                    <a:lnTo>
                      <a:pt x="147" y="99"/>
                    </a:lnTo>
                    <a:lnTo>
                      <a:pt x="141" y="104"/>
                    </a:lnTo>
                    <a:lnTo>
                      <a:pt x="130" y="110"/>
                    </a:lnTo>
                    <a:lnTo>
                      <a:pt x="131" y="119"/>
                    </a:lnTo>
                    <a:lnTo>
                      <a:pt x="139" y="130"/>
                    </a:lnTo>
                    <a:lnTo>
                      <a:pt x="145" y="140"/>
                    </a:lnTo>
                    <a:lnTo>
                      <a:pt x="148" y="153"/>
                    </a:lnTo>
                    <a:lnTo>
                      <a:pt x="151" y="168"/>
                    </a:lnTo>
                    <a:lnTo>
                      <a:pt x="155" y="142"/>
                    </a:lnTo>
                    <a:lnTo>
                      <a:pt x="156" y="131"/>
                    </a:lnTo>
                    <a:lnTo>
                      <a:pt x="156" y="124"/>
                    </a:lnTo>
                    <a:lnTo>
                      <a:pt x="154" y="113"/>
                    </a:lnTo>
                    <a:lnTo>
                      <a:pt x="157" y="107"/>
                    </a:lnTo>
                    <a:lnTo>
                      <a:pt x="162" y="101"/>
                    </a:lnTo>
                    <a:lnTo>
                      <a:pt x="165" y="127"/>
                    </a:lnTo>
                    <a:lnTo>
                      <a:pt x="163" y="154"/>
                    </a:lnTo>
                    <a:lnTo>
                      <a:pt x="159" y="174"/>
                    </a:lnTo>
                    <a:lnTo>
                      <a:pt x="150" y="184"/>
                    </a:lnTo>
                    <a:lnTo>
                      <a:pt x="134" y="193"/>
                    </a:lnTo>
                    <a:lnTo>
                      <a:pt x="121" y="197"/>
                    </a:lnTo>
                    <a:lnTo>
                      <a:pt x="102" y="199"/>
                    </a:lnTo>
                    <a:lnTo>
                      <a:pt x="85" y="197"/>
                    </a:lnTo>
                    <a:lnTo>
                      <a:pt x="74" y="193"/>
                    </a:lnTo>
                    <a:lnTo>
                      <a:pt x="52" y="181"/>
                    </a:lnTo>
                    <a:lnTo>
                      <a:pt x="39" y="170"/>
                    </a:lnTo>
                    <a:lnTo>
                      <a:pt x="23" y="151"/>
                    </a:lnTo>
                    <a:lnTo>
                      <a:pt x="13" y="135"/>
                    </a:lnTo>
                    <a:lnTo>
                      <a:pt x="2" y="121"/>
                    </a:lnTo>
                    <a:lnTo>
                      <a:pt x="3" y="111"/>
                    </a:lnTo>
                    <a:lnTo>
                      <a:pt x="9" y="111"/>
                    </a:lnTo>
                    <a:lnTo>
                      <a:pt x="0" y="101"/>
                    </a:lnTo>
                    <a:lnTo>
                      <a:pt x="41" y="115"/>
                    </a:lnTo>
                    <a:lnTo>
                      <a:pt x="50" y="123"/>
                    </a:lnTo>
                    <a:lnTo>
                      <a:pt x="58" y="132"/>
                    </a:lnTo>
                    <a:lnTo>
                      <a:pt x="65" y="135"/>
                    </a:lnTo>
                    <a:lnTo>
                      <a:pt x="77" y="135"/>
                    </a:lnTo>
                    <a:lnTo>
                      <a:pt x="75" y="147"/>
                    </a:lnTo>
                    <a:lnTo>
                      <a:pt x="75" y="156"/>
                    </a:lnTo>
                    <a:lnTo>
                      <a:pt x="78" y="168"/>
                    </a:lnTo>
                    <a:lnTo>
                      <a:pt x="85" y="182"/>
                    </a:lnTo>
                    <a:lnTo>
                      <a:pt x="84" y="165"/>
                    </a:lnTo>
                    <a:lnTo>
                      <a:pt x="87" y="150"/>
                    </a:lnTo>
                    <a:lnTo>
                      <a:pt x="91" y="136"/>
                    </a:lnTo>
                    <a:lnTo>
                      <a:pt x="97" y="131"/>
                    </a:lnTo>
                    <a:lnTo>
                      <a:pt x="101" y="129"/>
                    </a:lnTo>
                    <a:lnTo>
                      <a:pt x="97" y="126"/>
                    </a:lnTo>
                    <a:lnTo>
                      <a:pt x="95" y="120"/>
                    </a:lnTo>
                    <a:lnTo>
                      <a:pt x="96" y="111"/>
                    </a:lnTo>
                    <a:lnTo>
                      <a:pt x="87" y="114"/>
                    </a:lnTo>
                    <a:lnTo>
                      <a:pt x="77" y="117"/>
                    </a:lnTo>
                    <a:lnTo>
                      <a:pt x="65" y="116"/>
                    </a:lnTo>
                    <a:lnTo>
                      <a:pt x="53" y="112"/>
                    </a:lnTo>
                    <a:lnTo>
                      <a:pt x="39" y="112"/>
                    </a:lnTo>
                    <a:lnTo>
                      <a:pt x="24" y="107"/>
                    </a:lnTo>
                    <a:lnTo>
                      <a:pt x="15" y="57"/>
                    </a:lnTo>
                    <a:lnTo>
                      <a:pt x="59" y="38"/>
                    </a:lnTo>
                    <a:close/>
                  </a:path>
                </a:pathLst>
              </a:custGeom>
              <a:solidFill>
                <a:srgbClr val="7F3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327" name="Freeform 26"/>
            <p:cNvSpPr>
              <a:spLocks/>
            </p:cNvSpPr>
            <p:nvPr/>
          </p:nvSpPr>
          <p:spPr bwMode="auto">
            <a:xfrm>
              <a:off x="2981" y="2853"/>
              <a:ext cx="181" cy="160"/>
            </a:xfrm>
            <a:custGeom>
              <a:avLst/>
              <a:gdLst>
                <a:gd name="T0" fmla="*/ 18 w 181"/>
                <a:gd name="T1" fmla="*/ 142 h 160"/>
                <a:gd name="T2" fmla="*/ 11 w 181"/>
                <a:gd name="T3" fmla="*/ 129 h 160"/>
                <a:gd name="T4" fmla="*/ 7 w 181"/>
                <a:gd name="T5" fmla="*/ 117 h 160"/>
                <a:gd name="T6" fmla="*/ 3 w 181"/>
                <a:gd name="T7" fmla="*/ 99 h 160"/>
                <a:gd name="T8" fmla="*/ 0 w 181"/>
                <a:gd name="T9" fmla="*/ 83 h 160"/>
                <a:gd name="T10" fmla="*/ 2 w 181"/>
                <a:gd name="T11" fmla="*/ 60 h 160"/>
                <a:gd name="T12" fmla="*/ 6 w 181"/>
                <a:gd name="T13" fmla="*/ 50 h 160"/>
                <a:gd name="T14" fmla="*/ 17 w 181"/>
                <a:gd name="T15" fmla="*/ 33 h 160"/>
                <a:gd name="T16" fmla="*/ 30 w 181"/>
                <a:gd name="T17" fmla="*/ 21 h 160"/>
                <a:gd name="T18" fmla="*/ 49 w 181"/>
                <a:gd name="T19" fmla="*/ 11 h 160"/>
                <a:gd name="T20" fmla="*/ 72 w 181"/>
                <a:gd name="T21" fmla="*/ 3 h 160"/>
                <a:gd name="T22" fmla="*/ 98 w 181"/>
                <a:gd name="T23" fmla="*/ 0 h 160"/>
                <a:gd name="T24" fmla="*/ 116 w 181"/>
                <a:gd name="T25" fmla="*/ 1 h 160"/>
                <a:gd name="T26" fmla="*/ 130 w 181"/>
                <a:gd name="T27" fmla="*/ 5 h 160"/>
                <a:gd name="T28" fmla="*/ 140 w 181"/>
                <a:gd name="T29" fmla="*/ 16 h 160"/>
                <a:gd name="T30" fmla="*/ 147 w 181"/>
                <a:gd name="T31" fmla="*/ 16 h 160"/>
                <a:gd name="T32" fmla="*/ 157 w 181"/>
                <a:gd name="T33" fmla="*/ 24 h 160"/>
                <a:gd name="T34" fmla="*/ 165 w 181"/>
                <a:gd name="T35" fmla="*/ 33 h 160"/>
                <a:gd name="T36" fmla="*/ 169 w 181"/>
                <a:gd name="T37" fmla="*/ 46 h 160"/>
                <a:gd name="T38" fmla="*/ 175 w 181"/>
                <a:gd name="T39" fmla="*/ 59 h 160"/>
                <a:gd name="T40" fmla="*/ 179 w 181"/>
                <a:gd name="T41" fmla="*/ 73 h 160"/>
                <a:gd name="T42" fmla="*/ 181 w 181"/>
                <a:gd name="T43" fmla="*/ 92 h 160"/>
                <a:gd name="T44" fmla="*/ 179 w 181"/>
                <a:gd name="T45" fmla="*/ 105 h 160"/>
                <a:gd name="T46" fmla="*/ 178 w 181"/>
                <a:gd name="T47" fmla="*/ 116 h 160"/>
                <a:gd name="T48" fmla="*/ 175 w 181"/>
                <a:gd name="T49" fmla="*/ 127 h 160"/>
                <a:gd name="T50" fmla="*/ 171 w 181"/>
                <a:gd name="T51" fmla="*/ 96 h 160"/>
                <a:gd name="T52" fmla="*/ 150 w 181"/>
                <a:gd name="T53" fmla="*/ 62 h 160"/>
                <a:gd name="T54" fmla="*/ 146 w 181"/>
                <a:gd name="T55" fmla="*/ 49 h 160"/>
                <a:gd name="T56" fmla="*/ 133 w 181"/>
                <a:gd name="T57" fmla="*/ 53 h 160"/>
                <a:gd name="T58" fmla="*/ 106 w 181"/>
                <a:gd name="T59" fmla="*/ 55 h 160"/>
                <a:gd name="T60" fmla="*/ 98 w 181"/>
                <a:gd name="T61" fmla="*/ 60 h 160"/>
                <a:gd name="T62" fmla="*/ 77 w 181"/>
                <a:gd name="T63" fmla="*/ 96 h 160"/>
                <a:gd name="T64" fmla="*/ 70 w 181"/>
                <a:gd name="T65" fmla="*/ 99 h 160"/>
                <a:gd name="T66" fmla="*/ 49 w 181"/>
                <a:gd name="T67" fmla="*/ 99 h 160"/>
                <a:gd name="T68" fmla="*/ 43 w 181"/>
                <a:gd name="T69" fmla="*/ 103 h 160"/>
                <a:gd name="T70" fmla="*/ 39 w 181"/>
                <a:gd name="T71" fmla="*/ 110 h 160"/>
                <a:gd name="T72" fmla="*/ 46 w 181"/>
                <a:gd name="T73" fmla="*/ 129 h 160"/>
                <a:gd name="T74" fmla="*/ 47 w 181"/>
                <a:gd name="T75" fmla="*/ 142 h 160"/>
                <a:gd name="T76" fmla="*/ 48 w 181"/>
                <a:gd name="T77" fmla="*/ 160 h 160"/>
                <a:gd name="T78" fmla="*/ 24 w 181"/>
                <a:gd name="T79" fmla="*/ 142 h 160"/>
                <a:gd name="T80" fmla="*/ 18 w 181"/>
                <a:gd name="T81" fmla="*/ 142 h 1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81"/>
                <a:gd name="T124" fmla="*/ 0 h 160"/>
                <a:gd name="T125" fmla="*/ 181 w 181"/>
                <a:gd name="T126" fmla="*/ 160 h 1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81" h="160">
                  <a:moveTo>
                    <a:pt x="18" y="142"/>
                  </a:moveTo>
                  <a:lnTo>
                    <a:pt x="11" y="129"/>
                  </a:lnTo>
                  <a:lnTo>
                    <a:pt x="7" y="117"/>
                  </a:lnTo>
                  <a:lnTo>
                    <a:pt x="3" y="99"/>
                  </a:lnTo>
                  <a:lnTo>
                    <a:pt x="0" y="83"/>
                  </a:lnTo>
                  <a:lnTo>
                    <a:pt x="2" y="60"/>
                  </a:lnTo>
                  <a:lnTo>
                    <a:pt x="6" y="50"/>
                  </a:lnTo>
                  <a:lnTo>
                    <a:pt x="17" y="33"/>
                  </a:lnTo>
                  <a:lnTo>
                    <a:pt x="30" y="21"/>
                  </a:lnTo>
                  <a:lnTo>
                    <a:pt x="49" y="11"/>
                  </a:lnTo>
                  <a:lnTo>
                    <a:pt x="72" y="3"/>
                  </a:lnTo>
                  <a:lnTo>
                    <a:pt x="98" y="0"/>
                  </a:lnTo>
                  <a:lnTo>
                    <a:pt x="116" y="1"/>
                  </a:lnTo>
                  <a:lnTo>
                    <a:pt x="130" y="5"/>
                  </a:lnTo>
                  <a:lnTo>
                    <a:pt x="140" y="16"/>
                  </a:lnTo>
                  <a:lnTo>
                    <a:pt x="147" y="16"/>
                  </a:lnTo>
                  <a:lnTo>
                    <a:pt x="157" y="24"/>
                  </a:lnTo>
                  <a:lnTo>
                    <a:pt x="165" y="33"/>
                  </a:lnTo>
                  <a:lnTo>
                    <a:pt x="169" y="46"/>
                  </a:lnTo>
                  <a:lnTo>
                    <a:pt x="175" y="59"/>
                  </a:lnTo>
                  <a:lnTo>
                    <a:pt x="179" y="73"/>
                  </a:lnTo>
                  <a:lnTo>
                    <a:pt x="181" y="92"/>
                  </a:lnTo>
                  <a:lnTo>
                    <a:pt x="179" y="105"/>
                  </a:lnTo>
                  <a:lnTo>
                    <a:pt x="178" y="116"/>
                  </a:lnTo>
                  <a:lnTo>
                    <a:pt x="175" y="127"/>
                  </a:lnTo>
                  <a:lnTo>
                    <a:pt x="171" y="96"/>
                  </a:lnTo>
                  <a:lnTo>
                    <a:pt x="150" y="62"/>
                  </a:lnTo>
                  <a:lnTo>
                    <a:pt x="146" y="49"/>
                  </a:lnTo>
                  <a:lnTo>
                    <a:pt x="133" y="53"/>
                  </a:lnTo>
                  <a:lnTo>
                    <a:pt x="106" y="55"/>
                  </a:lnTo>
                  <a:lnTo>
                    <a:pt x="98" y="60"/>
                  </a:lnTo>
                  <a:lnTo>
                    <a:pt x="77" y="96"/>
                  </a:lnTo>
                  <a:lnTo>
                    <a:pt x="70" y="99"/>
                  </a:lnTo>
                  <a:lnTo>
                    <a:pt x="49" y="99"/>
                  </a:lnTo>
                  <a:lnTo>
                    <a:pt x="43" y="103"/>
                  </a:lnTo>
                  <a:lnTo>
                    <a:pt x="39" y="110"/>
                  </a:lnTo>
                  <a:lnTo>
                    <a:pt x="46" y="129"/>
                  </a:lnTo>
                  <a:lnTo>
                    <a:pt x="47" y="142"/>
                  </a:lnTo>
                  <a:lnTo>
                    <a:pt x="48" y="160"/>
                  </a:lnTo>
                  <a:lnTo>
                    <a:pt x="24" y="142"/>
                  </a:lnTo>
                  <a:lnTo>
                    <a:pt x="18" y="142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4724400" y="4983163"/>
            <a:ext cx="206375" cy="295275"/>
            <a:chOff x="2976" y="3139"/>
            <a:chExt cx="130" cy="186"/>
          </a:xfrm>
        </p:grpSpPr>
        <p:sp>
          <p:nvSpPr>
            <p:cNvPr id="52324" name="Freeform 28"/>
            <p:cNvSpPr>
              <a:spLocks/>
            </p:cNvSpPr>
            <p:nvPr/>
          </p:nvSpPr>
          <p:spPr bwMode="auto">
            <a:xfrm>
              <a:off x="2990" y="3139"/>
              <a:ext cx="116" cy="156"/>
            </a:xfrm>
            <a:custGeom>
              <a:avLst/>
              <a:gdLst>
                <a:gd name="T0" fmla="*/ 1 w 116"/>
                <a:gd name="T1" fmla="*/ 112 h 156"/>
                <a:gd name="T2" fmla="*/ 13 w 116"/>
                <a:gd name="T3" fmla="*/ 94 h 156"/>
                <a:gd name="T4" fmla="*/ 11 w 116"/>
                <a:gd name="T5" fmla="*/ 69 h 156"/>
                <a:gd name="T6" fmla="*/ 18 w 116"/>
                <a:gd name="T7" fmla="*/ 44 h 156"/>
                <a:gd name="T8" fmla="*/ 33 w 116"/>
                <a:gd name="T9" fmla="*/ 21 h 156"/>
                <a:gd name="T10" fmla="*/ 36 w 116"/>
                <a:gd name="T11" fmla="*/ 16 h 156"/>
                <a:gd name="T12" fmla="*/ 42 w 116"/>
                <a:gd name="T13" fmla="*/ 10 h 156"/>
                <a:gd name="T14" fmla="*/ 49 w 116"/>
                <a:gd name="T15" fmla="*/ 4 h 156"/>
                <a:gd name="T16" fmla="*/ 56 w 116"/>
                <a:gd name="T17" fmla="*/ 6 h 156"/>
                <a:gd name="T18" fmla="*/ 53 w 116"/>
                <a:gd name="T19" fmla="*/ 16 h 156"/>
                <a:gd name="T20" fmla="*/ 47 w 116"/>
                <a:gd name="T21" fmla="*/ 26 h 156"/>
                <a:gd name="T22" fmla="*/ 40 w 116"/>
                <a:gd name="T23" fmla="*/ 44 h 156"/>
                <a:gd name="T24" fmla="*/ 60 w 116"/>
                <a:gd name="T25" fmla="*/ 21 h 156"/>
                <a:gd name="T26" fmla="*/ 91 w 116"/>
                <a:gd name="T27" fmla="*/ 0 h 156"/>
                <a:gd name="T28" fmla="*/ 99 w 116"/>
                <a:gd name="T29" fmla="*/ 1 h 156"/>
                <a:gd name="T30" fmla="*/ 98 w 116"/>
                <a:gd name="T31" fmla="*/ 8 h 156"/>
                <a:gd name="T32" fmla="*/ 94 w 116"/>
                <a:gd name="T33" fmla="*/ 13 h 156"/>
                <a:gd name="T34" fmla="*/ 104 w 116"/>
                <a:gd name="T35" fmla="*/ 9 h 156"/>
                <a:gd name="T36" fmla="*/ 112 w 116"/>
                <a:gd name="T37" fmla="*/ 7 h 156"/>
                <a:gd name="T38" fmla="*/ 116 w 116"/>
                <a:gd name="T39" fmla="*/ 10 h 156"/>
                <a:gd name="T40" fmla="*/ 115 w 116"/>
                <a:gd name="T41" fmla="*/ 17 h 156"/>
                <a:gd name="T42" fmla="*/ 108 w 116"/>
                <a:gd name="T43" fmla="*/ 23 h 156"/>
                <a:gd name="T44" fmla="*/ 82 w 116"/>
                <a:gd name="T45" fmla="*/ 42 h 156"/>
                <a:gd name="T46" fmla="*/ 95 w 116"/>
                <a:gd name="T47" fmla="*/ 42 h 156"/>
                <a:gd name="T48" fmla="*/ 101 w 116"/>
                <a:gd name="T49" fmla="*/ 48 h 156"/>
                <a:gd name="T50" fmla="*/ 103 w 116"/>
                <a:gd name="T51" fmla="*/ 56 h 156"/>
                <a:gd name="T52" fmla="*/ 104 w 116"/>
                <a:gd name="T53" fmla="*/ 71 h 156"/>
                <a:gd name="T54" fmla="*/ 93 w 116"/>
                <a:gd name="T55" fmla="*/ 99 h 156"/>
                <a:gd name="T56" fmla="*/ 91 w 116"/>
                <a:gd name="T57" fmla="*/ 103 h 156"/>
                <a:gd name="T58" fmla="*/ 82 w 116"/>
                <a:gd name="T59" fmla="*/ 101 h 156"/>
                <a:gd name="T60" fmla="*/ 82 w 116"/>
                <a:gd name="T61" fmla="*/ 94 h 156"/>
                <a:gd name="T62" fmla="*/ 70 w 116"/>
                <a:gd name="T63" fmla="*/ 120 h 156"/>
                <a:gd name="T64" fmla="*/ 60 w 116"/>
                <a:gd name="T65" fmla="*/ 125 h 156"/>
                <a:gd name="T66" fmla="*/ 48 w 116"/>
                <a:gd name="T67" fmla="*/ 155 h 156"/>
                <a:gd name="T68" fmla="*/ 25 w 116"/>
                <a:gd name="T69" fmla="*/ 156 h 156"/>
                <a:gd name="T70" fmla="*/ 8 w 116"/>
                <a:gd name="T71" fmla="*/ 148 h 156"/>
                <a:gd name="T72" fmla="*/ 0 w 116"/>
                <a:gd name="T73" fmla="*/ 132 h 156"/>
                <a:gd name="T74" fmla="*/ 1 w 116"/>
                <a:gd name="T75" fmla="*/ 112 h 15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6"/>
                <a:gd name="T115" fmla="*/ 0 h 156"/>
                <a:gd name="T116" fmla="*/ 116 w 116"/>
                <a:gd name="T117" fmla="*/ 156 h 15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6" h="156">
                  <a:moveTo>
                    <a:pt x="1" y="112"/>
                  </a:moveTo>
                  <a:lnTo>
                    <a:pt x="13" y="94"/>
                  </a:lnTo>
                  <a:lnTo>
                    <a:pt x="11" y="69"/>
                  </a:lnTo>
                  <a:lnTo>
                    <a:pt x="18" y="44"/>
                  </a:lnTo>
                  <a:lnTo>
                    <a:pt x="33" y="21"/>
                  </a:lnTo>
                  <a:lnTo>
                    <a:pt x="36" y="16"/>
                  </a:lnTo>
                  <a:lnTo>
                    <a:pt x="42" y="10"/>
                  </a:lnTo>
                  <a:lnTo>
                    <a:pt x="49" y="4"/>
                  </a:lnTo>
                  <a:lnTo>
                    <a:pt x="56" y="6"/>
                  </a:lnTo>
                  <a:lnTo>
                    <a:pt x="53" y="16"/>
                  </a:lnTo>
                  <a:lnTo>
                    <a:pt x="47" y="26"/>
                  </a:lnTo>
                  <a:lnTo>
                    <a:pt x="40" y="44"/>
                  </a:lnTo>
                  <a:lnTo>
                    <a:pt x="60" y="21"/>
                  </a:lnTo>
                  <a:lnTo>
                    <a:pt x="91" y="0"/>
                  </a:lnTo>
                  <a:lnTo>
                    <a:pt x="99" y="1"/>
                  </a:lnTo>
                  <a:lnTo>
                    <a:pt x="98" y="8"/>
                  </a:lnTo>
                  <a:lnTo>
                    <a:pt x="94" y="13"/>
                  </a:lnTo>
                  <a:lnTo>
                    <a:pt x="104" y="9"/>
                  </a:lnTo>
                  <a:lnTo>
                    <a:pt x="112" y="7"/>
                  </a:lnTo>
                  <a:lnTo>
                    <a:pt x="116" y="10"/>
                  </a:lnTo>
                  <a:lnTo>
                    <a:pt x="115" y="17"/>
                  </a:lnTo>
                  <a:lnTo>
                    <a:pt x="108" y="23"/>
                  </a:lnTo>
                  <a:lnTo>
                    <a:pt x="82" y="42"/>
                  </a:lnTo>
                  <a:lnTo>
                    <a:pt x="95" y="42"/>
                  </a:lnTo>
                  <a:lnTo>
                    <a:pt x="101" y="48"/>
                  </a:lnTo>
                  <a:lnTo>
                    <a:pt x="103" y="56"/>
                  </a:lnTo>
                  <a:lnTo>
                    <a:pt x="104" y="71"/>
                  </a:lnTo>
                  <a:lnTo>
                    <a:pt x="93" y="99"/>
                  </a:lnTo>
                  <a:lnTo>
                    <a:pt x="91" y="103"/>
                  </a:lnTo>
                  <a:lnTo>
                    <a:pt x="82" y="101"/>
                  </a:lnTo>
                  <a:lnTo>
                    <a:pt x="82" y="94"/>
                  </a:lnTo>
                  <a:lnTo>
                    <a:pt x="70" y="120"/>
                  </a:lnTo>
                  <a:lnTo>
                    <a:pt x="60" y="125"/>
                  </a:lnTo>
                  <a:lnTo>
                    <a:pt x="48" y="155"/>
                  </a:lnTo>
                  <a:lnTo>
                    <a:pt x="25" y="156"/>
                  </a:lnTo>
                  <a:lnTo>
                    <a:pt x="8" y="148"/>
                  </a:lnTo>
                  <a:lnTo>
                    <a:pt x="0" y="132"/>
                  </a:lnTo>
                  <a:lnTo>
                    <a:pt x="1" y="112"/>
                  </a:lnTo>
                  <a:close/>
                </a:path>
              </a:pathLst>
            </a:custGeom>
            <a:solidFill>
              <a:srgbClr val="BF7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5" name="Freeform 29"/>
            <p:cNvSpPr>
              <a:spLocks/>
            </p:cNvSpPr>
            <p:nvPr/>
          </p:nvSpPr>
          <p:spPr bwMode="auto">
            <a:xfrm>
              <a:off x="2976" y="3243"/>
              <a:ext cx="77" cy="82"/>
            </a:xfrm>
            <a:custGeom>
              <a:avLst/>
              <a:gdLst>
                <a:gd name="T0" fmla="*/ 14 w 77"/>
                <a:gd name="T1" fmla="*/ 0 h 82"/>
                <a:gd name="T2" fmla="*/ 15 w 77"/>
                <a:gd name="T3" fmla="*/ 13 h 82"/>
                <a:gd name="T4" fmla="*/ 20 w 77"/>
                <a:gd name="T5" fmla="*/ 25 h 82"/>
                <a:gd name="T6" fmla="*/ 25 w 77"/>
                <a:gd name="T7" fmla="*/ 33 h 82"/>
                <a:gd name="T8" fmla="*/ 33 w 77"/>
                <a:gd name="T9" fmla="*/ 40 h 82"/>
                <a:gd name="T10" fmla="*/ 41 w 77"/>
                <a:gd name="T11" fmla="*/ 43 h 82"/>
                <a:gd name="T12" fmla="*/ 51 w 77"/>
                <a:gd name="T13" fmla="*/ 45 h 82"/>
                <a:gd name="T14" fmla="*/ 63 w 77"/>
                <a:gd name="T15" fmla="*/ 47 h 82"/>
                <a:gd name="T16" fmla="*/ 72 w 77"/>
                <a:gd name="T17" fmla="*/ 45 h 82"/>
                <a:gd name="T18" fmla="*/ 77 w 77"/>
                <a:gd name="T19" fmla="*/ 44 h 82"/>
                <a:gd name="T20" fmla="*/ 63 w 77"/>
                <a:gd name="T21" fmla="*/ 75 h 82"/>
                <a:gd name="T22" fmla="*/ 52 w 77"/>
                <a:gd name="T23" fmla="*/ 78 h 82"/>
                <a:gd name="T24" fmla="*/ 39 w 77"/>
                <a:gd name="T25" fmla="*/ 82 h 82"/>
                <a:gd name="T26" fmla="*/ 27 w 77"/>
                <a:gd name="T27" fmla="*/ 80 h 82"/>
                <a:gd name="T28" fmla="*/ 19 w 77"/>
                <a:gd name="T29" fmla="*/ 75 h 82"/>
                <a:gd name="T30" fmla="*/ 11 w 77"/>
                <a:gd name="T31" fmla="*/ 71 h 82"/>
                <a:gd name="T32" fmla="*/ 4 w 77"/>
                <a:gd name="T33" fmla="*/ 61 h 82"/>
                <a:gd name="T34" fmla="*/ 1 w 77"/>
                <a:gd name="T35" fmla="*/ 49 h 82"/>
                <a:gd name="T36" fmla="*/ 0 w 77"/>
                <a:gd name="T37" fmla="*/ 35 h 82"/>
                <a:gd name="T38" fmla="*/ 0 w 77"/>
                <a:gd name="T39" fmla="*/ 24 h 82"/>
                <a:gd name="T40" fmla="*/ 14 w 77"/>
                <a:gd name="T41" fmla="*/ 0 h 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7"/>
                <a:gd name="T64" fmla="*/ 0 h 82"/>
                <a:gd name="T65" fmla="*/ 77 w 77"/>
                <a:gd name="T66" fmla="*/ 82 h 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7" h="82">
                  <a:moveTo>
                    <a:pt x="14" y="0"/>
                  </a:moveTo>
                  <a:lnTo>
                    <a:pt x="15" y="13"/>
                  </a:lnTo>
                  <a:lnTo>
                    <a:pt x="20" y="25"/>
                  </a:lnTo>
                  <a:lnTo>
                    <a:pt x="25" y="33"/>
                  </a:lnTo>
                  <a:lnTo>
                    <a:pt x="33" y="40"/>
                  </a:lnTo>
                  <a:lnTo>
                    <a:pt x="41" y="43"/>
                  </a:lnTo>
                  <a:lnTo>
                    <a:pt x="51" y="45"/>
                  </a:lnTo>
                  <a:lnTo>
                    <a:pt x="63" y="47"/>
                  </a:lnTo>
                  <a:lnTo>
                    <a:pt x="72" y="45"/>
                  </a:lnTo>
                  <a:lnTo>
                    <a:pt x="77" y="44"/>
                  </a:lnTo>
                  <a:lnTo>
                    <a:pt x="63" y="75"/>
                  </a:lnTo>
                  <a:lnTo>
                    <a:pt x="52" y="78"/>
                  </a:lnTo>
                  <a:lnTo>
                    <a:pt x="39" y="82"/>
                  </a:lnTo>
                  <a:lnTo>
                    <a:pt x="27" y="80"/>
                  </a:lnTo>
                  <a:lnTo>
                    <a:pt x="19" y="75"/>
                  </a:lnTo>
                  <a:lnTo>
                    <a:pt x="11" y="71"/>
                  </a:lnTo>
                  <a:lnTo>
                    <a:pt x="4" y="61"/>
                  </a:lnTo>
                  <a:lnTo>
                    <a:pt x="1" y="49"/>
                  </a:lnTo>
                  <a:lnTo>
                    <a:pt x="0" y="35"/>
                  </a:lnTo>
                  <a:lnTo>
                    <a:pt x="0" y="2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Freeform 30"/>
          <p:cNvSpPr>
            <a:spLocks/>
          </p:cNvSpPr>
          <p:nvPr/>
        </p:nvSpPr>
        <p:spPr bwMode="auto">
          <a:xfrm>
            <a:off x="4881563" y="5395913"/>
            <a:ext cx="371475" cy="127000"/>
          </a:xfrm>
          <a:custGeom>
            <a:avLst/>
            <a:gdLst>
              <a:gd name="T0" fmla="*/ 0 w 234"/>
              <a:gd name="T1" fmla="*/ 2147483647 h 80"/>
              <a:gd name="T2" fmla="*/ 2147483647 w 234"/>
              <a:gd name="T3" fmla="*/ 0 h 80"/>
              <a:gd name="T4" fmla="*/ 2147483647 w 234"/>
              <a:gd name="T5" fmla="*/ 2147483647 h 80"/>
              <a:gd name="T6" fmla="*/ 2147483647 w 234"/>
              <a:gd name="T7" fmla="*/ 2147483647 h 80"/>
              <a:gd name="T8" fmla="*/ 0 w 234"/>
              <a:gd name="T9" fmla="*/ 2147483647 h 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4"/>
              <a:gd name="T16" fmla="*/ 0 h 80"/>
              <a:gd name="T17" fmla="*/ 234 w 234"/>
              <a:gd name="T18" fmla="*/ 80 h 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4" h="80">
                <a:moveTo>
                  <a:pt x="0" y="6"/>
                </a:moveTo>
                <a:lnTo>
                  <a:pt x="123" y="0"/>
                </a:lnTo>
                <a:lnTo>
                  <a:pt x="234" y="51"/>
                </a:lnTo>
                <a:lnTo>
                  <a:pt x="70" y="80"/>
                </a:lnTo>
                <a:lnTo>
                  <a:pt x="0" y="6"/>
                </a:lnTo>
                <a:close/>
              </a:path>
            </a:pathLst>
          </a:custGeom>
          <a:solidFill>
            <a:srgbClr val="DFD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2709863" y="4870450"/>
            <a:ext cx="822325" cy="598488"/>
            <a:chOff x="1707" y="3068"/>
            <a:chExt cx="518" cy="377"/>
          </a:xfrm>
        </p:grpSpPr>
        <p:sp>
          <p:nvSpPr>
            <p:cNvPr id="52317" name="Freeform 32"/>
            <p:cNvSpPr>
              <a:spLocks/>
            </p:cNvSpPr>
            <p:nvPr/>
          </p:nvSpPr>
          <p:spPr bwMode="auto">
            <a:xfrm>
              <a:off x="1707" y="3068"/>
              <a:ext cx="518" cy="377"/>
            </a:xfrm>
            <a:custGeom>
              <a:avLst/>
              <a:gdLst>
                <a:gd name="T0" fmla="*/ 226 w 518"/>
                <a:gd name="T1" fmla="*/ 2 h 377"/>
                <a:gd name="T2" fmla="*/ 98 w 518"/>
                <a:gd name="T3" fmla="*/ 42 h 377"/>
                <a:gd name="T4" fmla="*/ 88 w 518"/>
                <a:gd name="T5" fmla="*/ 54 h 377"/>
                <a:gd name="T6" fmla="*/ 79 w 518"/>
                <a:gd name="T7" fmla="*/ 60 h 377"/>
                <a:gd name="T8" fmla="*/ 79 w 518"/>
                <a:gd name="T9" fmla="*/ 65 h 377"/>
                <a:gd name="T10" fmla="*/ 70 w 518"/>
                <a:gd name="T11" fmla="*/ 84 h 377"/>
                <a:gd name="T12" fmla="*/ 79 w 518"/>
                <a:gd name="T13" fmla="*/ 99 h 377"/>
                <a:gd name="T14" fmla="*/ 70 w 518"/>
                <a:gd name="T15" fmla="*/ 115 h 377"/>
                <a:gd name="T16" fmla="*/ 70 w 518"/>
                <a:gd name="T17" fmla="*/ 142 h 377"/>
                <a:gd name="T18" fmla="*/ 62 w 518"/>
                <a:gd name="T19" fmla="*/ 141 h 377"/>
                <a:gd name="T20" fmla="*/ 55 w 518"/>
                <a:gd name="T21" fmla="*/ 178 h 377"/>
                <a:gd name="T22" fmla="*/ 50 w 518"/>
                <a:gd name="T23" fmla="*/ 195 h 377"/>
                <a:gd name="T24" fmla="*/ 42 w 518"/>
                <a:gd name="T25" fmla="*/ 210 h 377"/>
                <a:gd name="T26" fmla="*/ 27 w 518"/>
                <a:gd name="T27" fmla="*/ 230 h 377"/>
                <a:gd name="T28" fmla="*/ 0 w 518"/>
                <a:gd name="T29" fmla="*/ 264 h 377"/>
                <a:gd name="T30" fmla="*/ 0 w 518"/>
                <a:gd name="T31" fmla="*/ 302 h 377"/>
                <a:gd name="T32" fmla="*/ 4 w 518"/>
                <a:gd name="T33" fmla="*/ 310 h 377"/>
                <a:gd name="T34" fmla="*/ 5 w 518"/>
                <a:gd name="T35" fmla="*/ 321 h 377"/>
                <a:gd name="T36" fmla="*/ 29 w 518"/>
                <a:gd name="T37" fmla="*/ 340 h 377"/>
                <a:gd name="T38" fmla="*/ 48 w 518"/>
                <a:gd name="T39" fmla="*/ 356 h 377"/>
                <a:gd name="T40" fmla="*/ 70 w 518"/>
                <a:gd name="T41" fmla="*/ 376 h 377"/>
                <a:gd name="T42" fmla="*/ 76 w 518"/>
                <a:gd name="T43" fmla="*/ 377 h 377"/>
                <a:gd name="T44" fmla="*/ 68 w 518"/>
                <a:gd name="T45" fmla="*/ 362 h 377"/>
                <a:gd name="T46" fmla="*/ 66 w 518"/>
                <a:gd name="T47" fmla="*/ 347 h 377"/>
                <a:gd name="T48" fmla="*/ 66 w 518"/>
                <a:gd name="T49" fmla="*/ 337 h 377"/>
                <a:gd name="T50" fmla="*/ 70 w 518"/>
                <a:gd name="T51" fmla="*/ 325 h 377"/>
                <a:gd name="T52" fmla="*/ 75 w 518"/>
                <a:gd name="T53" fmla="*/ 321 h 377"/>
                <a:gd name="T54" fmla="*/ 214 w 518"/>
                <a:gd name="T55" fmla="*/ 321 h 377"/>
                <a:gd name="T56" fmla="*/ 225 w 518"/>
                <a:gd name="T57" fmla="*/ 283 h 377"/>
                <a:gd name="T58" fmla="*/ 237 w 518"/>
                <a:gd name="T59" fmla="*/ 233 h 377"/>
                <a:gd name="T60" fmla="*/ 232 w 518"/>
                <a:gd name="T61" fmla="*/ 164 h 377"/>
                <a:gd name="T62" fmla="*/ 230 w 518"/>
                <a:gd name="T63" fmla="*/ 141 h 377"/>
                <a:gd name="T64" fmla="*/ 228 w 518"/>
                <a:gd name="T65" fmla="*/ 58 h 377"/>
                <a:gd name="T66" fmla="*/ 315 w 518"/>
                <a:gd name="T67" fmla="*/ 58 h 377"/>
                <a:gd name="T68" fmla="*/ 299 w 518"/>
                <a:gd name="T69" fmla="*/ 111 h 377"/>
                <a:gd name="T70" fmla="*/ 300 w 518"/>
                <a:gd name="T71" fmla="*/ 200 h 377"/>
                <a:gd name="T72" fmla="*/ 304 w 518"/>
                <a:gd name="T73" fmla="*/ 241 h 377"/>
                <a:gd name="T74" fmla="*/ 309 w 518"/>
                <a:gd name="T75" fmla="*/ 286 h 377"/>
                <a:gd name="T76" fmla="*/ 316 w 518"/>
                <a:gd name="T77" fmla="*/ 322 h 377"/>
                <a:gd name="T78" fmla="*/ 400 w 518"/>
                <a:gd name="T79" fmla="*/ 322 h 377"/>
                <a:gd name="T80" fmla="*/ 411 w 518"/>
                <a:gd name="T81" fmla="*/ 340 h 377"/>
                <a:gd name="T82" fmla="*/ 415 w 518"/>
                <a:gd name="T83" fmla="*/ 348 h 377"/>
                <a:gd name="T84" fmla="*/ 421 w 518"/>
                <a:gd name="T85" fmla="*/ 352 h 377"/>
                <a:gd name="T86" fmla="*/ 428 w 518"/>
                <a:gd name="T87" fmla="*/ 354 h 377"/>
                <a:gd name="T88" fmla="*/ 468 w 518"/>
                <a:gd name="T89" fmla="*/ 338 h 377"/>
                <a:gd name="T90" fmla="*/ 503 w 518"/>
                <a:gd name="T91" fmla="*/ 322 h 377"/>
                <a:gd name="T92" fmla="*/ 516 w 518"/>
                <a:gd name="T93" fmla="*/ 320 h 377"/>
                <a:gd name="T94" fmla="*/ 518 w 518"/>
                <a:gd name="T95" fmla="*/ 308 h 377"/>
                <a:gd name="T96" fmla="*/ 517 w 518"/>
                <a:gd name="T97" fmla="*/ 300 h 377"/>
                <a:gd name="T98" fmla="*/ 485 w 518"/>
                <a:gd name="T99" fmla="*/ 194 h 377"/>
                <a:gd name="T100" fmla="*/ 484 w 518"/>
                <a:gd name="T101" fmla="*/ 186 h 377"/>
                <a:gd name="T102" fmla="*/ 486 w 518"/>
                <a:gd name="T103" fmla="*/ 180 h 377"/>
                <a:gd name="T104" fmla="*/ 492 w 518"/>
                <a:gd name="T105" fmla="*/ 174 h 377"/>
                <a:gd name="T106" fmla="*/ 489 w 518"/>
                <a:gd name="T107" fmla="*/ 155 h 377"/>
                <a:gd name="T108" fmla="*/ 478 w 518"/>
                <a:gd name="T109" fmla="*/ 143 h 377"/>
                <a:gd name="T110" fmla="*/ 472 w 518"/>
                <a:gd name="T111" fmla="*/ 135 h 377"/>
                <a:gd name="T112" fmla="*/ 470 w 518"/>
                <a:gd name="T113" fmla="*/ 126 h 377"/>
                <a:gd name="T114" fmla="*/ 469 w 518"/>
                <a:gd name="T115" fmla="*/ 102 h 377"/>
                <a:gd name="T116" fmla="*/ 454 w 518"/>
                <a:gd name="T117" fmla="*/ 64 h 377"/>
                <a:gd name="T118" fmla="*/ 440 w 518"/>
                <a:gd name="T119" fmla="*/ 26 h 377"/>
                <a:gd name="T120" fmla="*/ 374 w 518"/>
                <a:gd name="T121" fmla="*/ 12 h 377"/>
                <a:gd name="T122" fmla="*/ 291 w 518"/>
                <a:gd name="T123" fmla="*/ 0 h 377"/>
                <a:gd name="T124" fmla="*/ 226 w 518"/>
                <a:gd name="T125" fmla="*/ 2 h 37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8"/>
                <a:gd name="T190" fmla="*/ 0 h 377"/>
                <a:gd name="T191" fmla="*/ 518 w 518"/>
                <a:gd name="T192" fmla="*/ 377 h 37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8" h="377">
                  <a:moveTo>
                    <a:pt x="226" y="2"/>
                  </a:moveTo>
                  <a:lnTo>
                    <a:pt x="98" y="42"/>
                  </a:lnTo>
                  <a:lnTo>
                    <a:pt x="88" y="54"/>
                  </a:lnTo>
                  <a:lnTo>
                    <a:pt x="79" y="60"/>
                  </a:lnTo>
                  <a:lnTo>
                    <a:pt x="79" y="65"/>
                  </a:lnTo>
                  <a:lnTo>
                    <a:pt x="70" y="84"/>
                  </a:lnTo>
                  <a:lnTo>
                    <a:pt x="79" y="99"/>
                  </a:lnTo>
                  <a:lnTo>
                    <a:pt x="70" y="115"/>
                  </a:lnTo>
                  <a:lnTo>
                    <a:pt x="70" y="142"/>
                  </a:lnTo>
                  <a:lnTo>
                    <a:pt x="62" y="141"/>
                  </a:lnTo>
                  <a:lnTo>
                    <a:pt x="55" y="178"/>
                  </a:lnTo>
                  <a:lnTo>
                    <a:pt x="50" y="195"/>
                  </a:lnTo>
                  <a:lnTo>
                    <a:pt x="42" y="210"/>
                  </a:lnTo>
                  <a:lnTo>
                    <a:pt x="27" y="230"/>
                  </a:lnTo>
                  <a:lnTo>
                    <a:pt x="0" y="264"/>
                  </a:lnTo>
                  <a:lnTo>
                    <a:pt x="0" y="302"/>
                  </a:lnTo>
                  <a:lnTo>
                    <a:pt x="4" y="310"/>
                  </a:lnTo>
                  <a:lnTo>
                    <a:pt x="5" y="321"/>
                  </a:lnTo>
                  <a:lnTo>
                    <a:pt x="29" y="340"/>
                  </a:lnTo>
                  <a:lnTo>
                    <a:pt x="48" y="356"/>
                  </a:lnTo>
                  <a:lnTo>
                    <a:pt x="70" y="376"/>
                  </a:lnTo>
                  <a:lnTo>
                    <a:pt x="76" y="377"/>
                  </a:lnTo>
                  <a:lnTo>
                    <a:pt x="68" y="362"/>
                  </a:lnTo>
                  <a:lnTo>
                    <a:pt x="66" y="347"/>
                  </a:lnTo>
                  <a:lnTo>
                    <a:pt x="66" y="337"/>
                  </a:lnTo>
                  <a:lnTo>
                    <a:pt x="70" y="325"/>
                  </a:lnTo>
                  <a:lnTo>
                    <a:pt x="75" y="321"/>
                  </a:lnTo>
                  <a:lnTo>
                    <a:pt x="214" y="321"/>
                  </a:lnTo>
                  <a:lnTo>
                    <a:pt x="225" y="283"/>
                  </a:lnTo>
                  <a:lnTo>
                    <a:pt x="237" y="233"/>
                  </a:lnTo>
                  <a:lnTo>
                    <a:pt x="232" y="164"/>
                  </a:lnTo>
                  <a:lnTo>
                    <a:pt x="230" y="141"/>
                  </a:lnTo>
                  <a:lnTo>
                    <a:pt x="228" y="58"/>
                  </a:lnTo>
                  <a:lnTo>
                    <a:pt x="315" y="58"/>
                  </a:lnTo>
                  <a:lnTo>
                    <a:pt x="299" y="111"/>
                  </a:lnTo>
                  <a:lnTo>
                    <a:pt x="300" y="200"/>
                  </a:lnTo>
                  <a:lnTo>
                    <a:pt x="304" y="241"/>
                  </a:lnTo>
                  <a:lnTo>
                    <a:pt x="309" y="286"/>
                  </a:lnTo>
                  <a:lnTo>
                    <a:pt x="316" y="322"/>
                  </a:lnTo>
                  <a:lnTo>
                    <a:pt x="400" y="322"/>
                  </a:lnTo>
                  <a:lnTo>
                    <a:pt x="411" y="340"/>
                  </a:lnTo>
                  <a:lnTo>
                    <a:pt x="415" y="348"/>
                  </a:lnTo>
                  <a:lnTo>
                    <a:pt x="421" y="352"/>
                  </a:lnTo>
                  <a:lnTo>
                    <a:pt x="428" y="354"/>
                  </a:lnTo>
                  <a:lnTo>
                    <a:pt x="468" y="338"/>
                  </a:lnTo>
                  <a:lnTo>
                    <a:pt x="503" y="322"/>
                  </a:lnTo>
                  <a:lnTo>
                    <a:pt x="516" y="320"/>
                  </a:lnTo>
                  <a:lnTo>
                    <a:pt x="518" y="308"/>
                  </a:lnTo>
                  <a:lnTo>
                    <a:pt x="517" y="300"/>
                  </a:lnTo>
                  <a:lnTo>
                    <a:pt x="485" y="194"/>
                  </a:lnTo>
                  <a:lnTo>
                    <a:pt x="484" y="186"/>
                  </a:lnTo>
                  <a:lnTo>
                    <a:pt x="486" y="180"/>
                  </a:lnTo>
                  <a:lnTo>
                    <a:pt x="492" y="174"/>
                  </a:lnTo>
                  <a:lnTo>
                    <a:pt x="489" y="155"/>
                  </a:lnTo>
                  <a:lnTo>
                    <a:pt x="478" y="143"/>
                  </a:lnTo>
                  <a:lnTo>
                    <a:pt x="472" y="135"/>
                  </a:lnTo>
                  <a:lnTo>
                    <a:pt x="470" y="126"/>
                  </a:lnTo>
                  <a:lnTo>
                    <a:pt x="469" y="102"/>
                  </a:lnTo>
                  <a:lnTo>
                    <a:pt x="454" y="64"/>
                  </a:lnTo>
                  <a:lnTo>
                    <a:pt x="440" y="26"/>
                  </a:lnTo>
                  <a:lnTo>
                    <a:pt x="374" y="12"/>
                  </a:lnTo>
                  <a:lnTo>
                    <a:pt x="291" y="0"/>
                  </a:lnTo>
                  <a:lnTo>
                    <a:pt x="226" y="2"/>
                  </a:lnTo>
                  <a:close/>
                </a:path>
              </a:pathLst>
            </a:custGeom>
            <a:solidFill>
              <a:srgbClr val="5F5F5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33"/>
            <p:cNvGrpSpPr>
              <a:grpSpLocks/>
            </p:cNvGrpSpPr>
            <p:nvPr/>
          </p:nvGrpSpPr>
          <p:grpSpPr bwMode="auto">
            <a:xfrm>
              <a:off x="1763" y="3098"/>
              <a:ext cx="373" cy="266"/>
              <a:chOff x="1763" y="3098"/>
              <a:chExt cx="373" cy="266"/>
            </a:xfrm>
          </p:grpSpPr>
          <p:grpSp>
            <p:nvGrpSpPr>
              <p:cNvPr id="12" name="Group 34"/>
              <p:cNvGrpSpPr>
                <a:grpSpLocks/>
              </p:cNvGrpSpPr>
              <p:nvPr/>
            </p:nvGrpSpPr>
            <p:grpSpPr bwMode="auto">
              <a:xfrm>
                <a:off x="1880" y="3098"/>
                <a:ext cx="190" cy="266"/>
                <a:chOff x="1880" y="3098"/>
                <a:chExt cx="190" cy="266"/>
              </a:xfrm>
            </p:grpSpPr>
            <p:sp>
              <p:nvSpPr>
                <p:cNvPr id="52322" name="Freeform 35"/>
                <p:cNvSpPr>
                  <a:spLocks/>
                </p:cNvSpPr>
                <p:nvPr/>
              </p:nvSpPr>
              <p:spPr bwMode="auto">
                <a:xfrm>
                  <a:off x="1880" y="3098"/>
                  <a:ext cx="32" cy="214"/>
                </a:xfrm>
                <a:custGeom>
                  <a:avLst/>
                  <a:gdLst>
                    <a:gd name="T0" fmla="*/ 17 w 32"/>
                    <a:gd name="T1" fmla="*/ 6 h 214"/>
                    <a:gd name="T2" fmla="*/ 8 w 32"/>
                    <a:gd name="T3" fmla="*/ 38 h 214"/>
                    <a:gd name="T4" fmla="*/ 5 w 32"/>
                    <a:gd name="T5" fmla="*/ 56 h 214"/>
                    <a:gd name="T6" fmla="*/ 2 w 32"/>
                    <a:gd name="T7" fmla="*/ 77 h 214"/>
                    <a:gd name="T8" fmla="*/ 0 w 32"/>
                    <a:gd name="T9" fmla="*/ 92 h 214"/>
                    <a:gd name="T10" fmla="*/ 0 w 32"/>
                    <a:gd name="T11" fmla="*/ 109 h 214"/>
                    <a:gd name="T12" fmla="*/ 4 w 32"/>
                    <a:gd name="T13" fmla="*/ 111 h 214"/>
                    <a:gd name="T14" fmla="*/ 3 w 32"/>
                    <a:gd name="T15" fmla="*/ 115 h 214"/>
                    <a:gd name="T16" fmla="*/ 9 w 32"/>
                    <a:gd name="T17" fmla="*/ 135 h 214"/>
                    <a:gd name="T18" fmla="*/ 16 w 32"/>
                    <a:gd name="T19" fmla="*/ 152 h 214"/>
                    <a:gd name="T20" fmla="*/ 20 w 32"/>
                    <a:gd name="T21" fmla="*/ 167 h 214"/>
                    <a:gd name="T22" fmla="*/ 24 w 32"/>
                    <a:gd name="T23" fmla="*/ 188 h 214"/>
                    <a:gd name="T24" fmla="*/ 26 w 32"/>
                    <a:gd name="T25" fmla="*/ 208 h 214"/>
                    <a:gd name="T26" fmla="*/ 26 w 32"/>
                    <a:gd name="T27" fmla="*/ 214 h 214"/>
                    <a:gd name="T28" fmla="*/ 32 w 32"/>
                    <a:gd name="T29" fmla="*/ 206 h 214"/>
                    <a:gd name="T30" fmla="*/ 32 w 32"/>
                    <a:gd name="T31" fmla="*/ 190 h 214"/>
                    <a:gd name="T32" fmla="*/ 27 w 32"/>
                    <a:gd name="T33" fmla="*/ 153 h 214"/>
                    <a:gd name="T34" fmla="*/ 20 w 32"/>
                    <a:gd name="T35" fmla="*/ 128 h 214"/>
                    <a:gd name="T36" fmla="*/ 12 w 32"/>
                    <a:gd name="T37" fmla="*/ 113 h 214"/>
                    <a:gd name="T38" fmla="*/ 19 w 32"/>
                    <a:gd name="T39" fmla="*/ 104 h 214"/>
                    <a:gd name="T40" fmla="*/ 10 w 32"/>
                    <a:gd name="T41" fmla="*/ 92 h 214"/>
                    <a:gd name="T42" fmla="*/ 25 w 32"/>
                    <a:gd name="T43" fmla="*/ 16 h 214"/>
                    <a:gd name="T44" fmla="*/ 25 w 32"/>
                    <a:gd name="T45" fmla="*/ 9 h 214"/>
                    <a:gd name="T46" fmla="*/ 21 w 32"/>
                    <a:gd name="T47" fmla="*/ 0 h 214"/>
                    <a:gd name="T48" fmla="*/ 17 w 32"/>
                    <a:gd name="T49" fmla="*/ 6 h 21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32"/>
                    <a:gd name="T76" fmla="*/ 0 h 214"/>
                    <a:gd name="T77" fmla="*/ 32 w 32"/>
                    <a:gd name="T78" fmla="*/ 214 h 21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32" h="214">
                      <a:moveTo>
                        <a:pt x="17" y="6"/>
                      </a:moveTo>
                      <a:lnTo>
                        <a:pt x="8" y="38"/>
                      </a:lnTo>
                      <a:lnTo>
                        <a:pt x="5" y="56"/>
                      </a:lnTo>
                      <a:lnTo>
                        <a:pt x="2" y="77"/>
                      </a:lnTo>
                      <a:lnTo>
                        <a:pt x="0" y="92"/>
                      </a:lnTo>
                      <a:lnTo>
                        <a:pt x="0" y="109"/>
                      </a:lnTo>
                      <a:lnTo>
                        <a:pt x="4" y="111"/>
                      </a:lnTo>
                      <a:lnTo>
                        <a:pt x="3" y="115"/>
                      </a:lnTo>
                      <a:lnTo>
                        <a:pt x="9" y="135"/>
                      </a:lnTo>
                      <a:lnTo>
                        <a:pt x="16" y="152"/>
                      </a:lnTo>
                      <a:lnTo>
                        <a:pt x="20" y="167"/>
                      </a:lnTo>
                      <a:lnTo>
                        <a:pt x="24" y="188"/>
                      </a:lnTo>
                      <a:lnTo>
                        <a:pt x="26" y="208"/>
                      </a:lnTo>
                      <a:lnTo>
                        <a:pt x="26" y="214"/>
                      </a:lnTo>
                      <a:lnTo>
                        <a:pt x="32" y="206"/>
                      </a:lnTo>
                      <a:lnTo>
                        <a:pt x="32" y="190"/>
                      </a:lnTo>
                      <a:lnTo>
                        <a:pt x="27" y="153"/>
                      </a:lnTo>
                      <a:lnTo>
                        <a:pt x="20" y="128"/>
                      </a:lnTo>
                      <a:lnTo>
                        <a:pt x="12" y="113"/>
                      </a:lnTo>
                      <a:lnTo>
                        <a:pt x="19" y="104"/>
                      </a:lnTo>
                      <a:lnTo>
                        <a:pt x="10" y="92"/>
                      </a:lnTo>
                      <a:lnTo>
                        <a:pt x="25" y="16"/>
                      </a:lnTo>
                      <a:lnTo>
                        <a:pt x="25" y="9"/>
                      </a:lnTo>
                      <a:lnTo>
                        <a:pt x="21" y="0"/>
                      </a:lnTo>
                      <a:lnTo>
                        <a:pt x="17" y="6"/>
                      </a:lnTo>
                      <a:close/>
                    </a:path>
                  </a:pathLst>
                </a:custGeom>
                <a:solidFill>
                  <a:srgbClr val="3F3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23" name="Freeform 36"/>
                <p:cNvSpPr>
                  <a:spLocks/>
                </p:cNvSpPr>
                <p:nvPr/>
              </p:nvSpPr>
              <p:spPr bwMode="auto">
                <a:xfrm>
                  <a:off x="2042" y="3121"/>
                  <a:ext cx="28" cy="243"/>
                </a:xfrm>
                <a:custGeom>
                  <a:avLst/>
                  <a:gdLst>
                    <a:gd name="T0" fmla="*/ 17 w 28"/>
                    <a:gd name="T1" fmla="*/ 0 h 243"/>
                    <a:gd name="T2" fmla="*/ 25 w 28"/>
                    <a:gd name="T3" fmla="*/ 58 h 243"/>
                    <a:gd name="T4" fmla="*/ 28 w 28"/>
                    <a:gd name="T5" fmla="*/ 79 h 243"/>
                    <a:gd name="T6" fmla="*/ 23 w 28"/>
                    <a:gd name="T7" fmla="*/ 90 h 243"/>
                    <a:gd name="T8" fmla="*/ 27 w 28"/>
                    <a:gd name="T9" fmla="*/ 93 h 243"/>
                    <a:gd name="T10" fmla="*/ 27 w 28"/>
                    <a:gd name="T11" fmla="*/ 110 h 243"/>
                    <a:gd name="T12" fmla="*/ 24 w 28"/>
                    <a:gd name="T13" fmla="*/ 132 h 243"/>
                    <a:gd name="T14" fmla="*/ 21 w 28"/>
                    <a:gd name="T15" fmla="*/ 159 h 243"/>
                    <a:gd name="T16" fmla="*/ 15 w 28"/>
                    <a:gd name="T17" fmla="*/ 186 h 243"/>
                    <a:gd name="T18" fmla="*/ 12 w 28"/>
                    <a:gd name="T19" fmla="*/ 204 h 243"/>
                    <a:gd name="T20" fmla="*/ 10 w 28"/>
                    <a:gd name="T21" fmla="*/ 223 h 243"/>
                    <a:gd name="T22" fmla="*/ 7 w 28"/>
                    <a:gd name="T23" fmla="*/ 243 h 243"/>
                    <a:gd name="T24" fmla="*/ 3 w 28"/>
                    <a:gd name="T25" fmla="*/ 232 h 243"/>
                    <a:gd name="T26" fmla="*/ 0 w 28"/>
                    <a:gd name="T27" fmla="*/ 213 h 243"/>
                    <a:gd name="T28" fmla="*/ 0 w 28"/>
                    <a:gd name="T29" fmla="*/ 201 h 243"/>
                    <a:gd name="T30" fmla="*/ 2 w 28"/>
                    <a:gd name="T31" fmla="*/ 177 h 243"/>
                    <a:gd name="T32" fmla="*/ 5 w 28"/>
                    <a:gd name="T33" fmla="*/ 154 h 243"/>
                    <a:gd name="T34" fmla="*/ 9 w 28"/>
                    <a:gd name="T35" fmla="*/ 130 h 243"/>
                    <a:gd name="T36" fmla="*/ 14 w 28"/>
                    <a:gd name="T37" fmla="*/ 105 h 243"/>
                    <a:gd name="T38" fmla="*/ 15 w 28"/>
                    <a:gd name="T39" fmla="*/ 90 h 243"/>
                    <a:gd name="T40" fmla="*/ 9 w 28"/>
                    <a:gd name="T41" fmla="*/ 84 h 243"/>
                    <a:gd name="T42" fmla="*/ 20 w 28"/>
                    <a:gd name="T43" fmla="*/ 75 h 243"/>
                    <a:gd name="T44" fmla="*/ 20 w 28"/>
                    <a:gd name="T45" fmla="*/ 39 h 243"/>
                    <a:gd name="T46" fmla="*/ 17 w 28"/>
                    <a:gd name="T47" fmla="*/ 0 h 243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28"/>
                    <a:gd name="T73" fmla="*/ 0 h 243"/>
                    <a:gd name="T74" fmla="*/ 28 w 28"/>
                    <a:gd name="T75" fmla="*/ 243 h 243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28" h="243">
                      <a:moveTo>
                        <a:pt x="17" y="0"/>
                      </a:moveTo>
                      <a:lnTo>
                        <a:pt x="25" y="58"/>
                      </a:lnTo>
                      <a:lnTo>
                        <a:pt x="28" y="79"/>
                      </a:lnTo>
                      <a:lnTo>
                        <a:pt x="23" y="90"/>
                      </a:lnTo>
                      <a:lnTo>
                        <a:pt x="27" y="93"/>
                      </a:lnTo>
                      <a:lnTo>
                        <a:pt x="27" y="110"/>
                      </a:lnTo>
                      <a:lnTo>
                        <a:pt x="24" y="132"/>
                      </a:lnTo>
                      <a:lnTo>
                        <a:pt x="21" y="159"/>
                      </a:lnTo>
                      <a:lnTo>
                        <a:pt x="15" y="186"/>
                      </a:lnTo>
                      <a:lnTo>
                        <a:pt x="12" y="204"/>
                      </a:lnTo>
                      <a:lnTo>
                        <a:pt x="10" y="223"/>
                      </a:lnTo>
                      <a:lnTo>
                        <a:pt x="7" y="243"/>
                      </a:lnTo>
                      <a:lnTo>
                        <a:pt x="3" y="232"/>
                      </a:lnTo>
                      <a:lnTo>
                        <a:pt x="0" y="213"/>
                      </a:lnTo>
                      <a:lnTo>
                        <a:pt x="0" y="201"/>
                      </a:lnTo>
                      <a:lnTo>
                        <a:pt x="2" y="177"/>
                      </a:lnTo>
                      <a:lnTo>
                        <a:pt x="5" y="154"/>
                      </a:lnTo>
                      <a:lnTo>
                        <a:pt x="9" y="130"/>
                      </a:lnTo>
                      <a:lnTo>
                        <a:pt x="14" y="105"/>
                      </a:lnTo>
                      <a:lnTo>
                        <a:pt x="15" y="90"/>
                      </a:lnTo>
                      <a:lnTo>
                        <a:pt x="9" y="84"/>
                      </a:lnTo>
                      <a:lnTo>
                        <a:pt x="20" y="75"/>
                      </a:lnTo>
                      <a:lnTo>
                        <a:pt x="20" y="39"/>
                      </a:lnTo>
                      <a:lnTo>
                        <a:pt x="17" y="0"/>
                      </a:lnTo>
                      <a:close/>
                    </a:path>
                  </a:pathLst>
                </a:custGeom>
                <a:solidFill>
                  <a:srgbClr val="3F3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320" name="Freeform 37"/>
              <p:cNvSpPr>
                <a:spLocks/>
              </p:cNvSpPr>
              <p:nvPr/>
            </p:nvSpPr>
            <p:spPr bwMode="auto">
              <a:xfrm>
                <a:off x="2106" y="3268"/>
                <a:ext cx="30" cy="57"/>
              </a:xfrm>
              <a:custGeom>
                <a:avLst/>
                <a:gdLst>
                  <a:gd name="T0" fmla="*/ 30 w 30"/>
                  <a:gd name="T1" fmla="*/ 0 h 57"/>
                  <a:gd name="T2" fmla="*/ 10 w 30"/>
                  <a:gd name="T3" fmla="*/ 4 h 57"/>
                  <a:gd name="T4" fmla="*/ 5 w 30"/>
                  <a:gd name="T5" fmla="*/ 10 h 57"/>
                  <a:gd name="T6" fmla="*/ 7 w 30"/>
                  <a:gd name="T7" fmla="*/ 26 h 57"/>
                  <a:gd name="T8" fmla="*/ 0 w 30"/>
                  <a:gd name="T9" fmla="*/ 29 h 57"/>
                  <a:gd name="T10" fmla="*/ 1 w 30"/>
                  <a:gd name="T11" fmla="*/ 41 h 57"/>
                  <a:gd name="T12" fmla="*/ 5 w 30"/>
                  <a:gd name="T13" fmla="*/ 40 h 57"/>
                  <a:gd name="T14" fmla="*/ 4 w 30"/>
                  <a:gd name="T15" fmla="*/ 50 h 57"/>
                  <a:gd name="T16" fmla="*/ 8 w 30"/>
                  <a:gd name="T17" fmla="*/ 51 h 57"/>
                  <a:gd name="T18" fmla="*/ 8 w 30"/>
                  <a:gd name="T19" fmla="*/ 57 h 57"/>
                  <a:gd name="T20" fmla="*/ 18 w 30"/>
                  <a:gd name="T21" fmla="*/ 56 h 57"/>
                  <a:gd name="T22" fmla="*/ 26 w 30"/>
                  <a:gd name="T23" fmla="*/ 56 h 57"/>
                  <a:gd name="T24" fmla="*/ 17 w 30"/>
                  <a:gd name="T25" fmla="*/ 37 h 57"/>
                  <a:gd name="T26" fmla="*/ 14 w 30"/>
                  <a:gd name="T27" fmla="*/ 26 h 57"/>
                  <a:gd name="T28" fmla="*/ 18 w 30"/>
                  <a:gd name="T29" fmla="*/ 13 h 57"/>
                  <a:gd name="T30" fmla="*/ 30 w 30"/>
                  <a:gd name="T31" fmla="*/ 0 h 5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30"/>
                  <a:gd name="T49" fmla="*/ 0 h 57"/>
                  <a:gd name="T50" fmla="*/ 30 w 30"/>
                  <a:gd name="T51" fmla="*/ 57 h 5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30" h="57">
                    <a:moveTo>
                      <a:pt x="30" y="0"/>
                    </a:moveTo>
                    <a:lnTo>
                      <a:pt x="10" y="4"/>
                    </a:lnTo>
                    <a:lnTo>
                      <a:pt x="5" y="10"/>
                    </a:lnTo>
                    <a:lnTo>
                      <a:pt x="7" y="26"/>
                    </a:lnTo>
                    <a:lnTo>
                      <a:pt x="0" y="29"/>
                    </a:lnTo>
                    <a:lnTo>
                      <a:pt x="1" y="41"/>
                    </a:lnTo>
                    <a:lnTo>
                      <a:pt x="5" y="40"/>
                    </a:lnTo>
                    <a:lnTo>
                      <a:pt x="4" y="50"/>
                    </a:lnTo>
                    <a:lnTo>
                      <a:pt x="8" y="51"/>
                    </a:lnTo>
                    <a:lnTo>
                      <a:pt x="8" y="57"/>
                    </a:lnTo>
                    <a:lnTo>
                      <a:pt x="18" y="56"/>
                    </a:lnTo>
                    <a:lnTo>
                      <a:pt x="26" y="56"/>
                    </a:lnTo>
                    <a:lnTo>
                      <a:pt x="17" y="37"/>
                    </a:lnTo>
                    <a:lnTo>
                      <a:pt x="14" y="26"/>
                    </a:lnTo>
                    <a:lnTo>
                      <a:pt x="18" y="13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21" name="Freeform 38"/>
              <p:cNvSpPr>
                <a:spLocks/>
              </p:cNvSpPr>
              <p:nvPr/>
            </p:nvSpPr>
            <p:spPr bwMode="auto">
              <a:xfrm>
                <a:off x="1763" y="3262"/>
                <a:ext cx="90" cy="85"/>
              </a:xfrm>
              <a:custGeom>
                <a:avLst/>
                <a:gdLst>
                  <a:gd name="T0" fmla="*/ 89 w 90"/>
                  <a:gd name="T1" fmla="*/ 0 h 85"/>
                  <a:gd name="T2" fmla="*/ 87 w 90"/>
                  <a:gd name="T3" fmla="*/ 22 h 85"/>
                  <a:gd name="T4" fmla="*/ 90 w 90"/>
                  <a:gd name="T5" fmla="*/ 40 h 85"/>
                  <a:gd name="T6" fmla="*/ 89 w 90"/>
                  <a:gd name="T7" fmla="*/ 65 h 85"/>
                  <a:gd name="T8" fmla="*/ 76 w 90"/>
                  <a:gd name="T9" fmla="*/ 69 h 85"/>
                  <a:gd name="T10" fmla="*/ 66 w 90"/>
                  <a:gd name="T11" fmla="*/ 75 h 85"/>
                  <a:gd name="T12" fmla="*/ 62 w 90"/>
                  <a:gd name="T13" fmla="*/ 83 h 85"/>
                  <a:gd name="T14" fmla="*/ 55 w 90"/>
                  <a:gd name="T15" fmla="*/ 85 h 85"/>
                  <a:gd name="T16" fmla="*/ 40 w 90"/>
                  <a:gd name="T17" fmla="*/ 69 h 85"/>
                  <a:gd name="T18" fmla="*/ 36 w 90"/>
                  <a:gd name="T19" fmla="*/ 64 h 85"/>
                  <a:gd name="T20" fmla="*/ 23 w 90"/>
                  <a:gd name="T21" fmla="*/ 57 h 85"/>
                  <a:gd name="T22" fmla="*/ 0 w 90"/>
                  <a:gd name="T23" fmla="*/ 51 h 85"/>
                  <a:gd name="T24" fmla="*/ 22 w 90"/>
                  <a:gd name="T25" fmla="*/ 54 h 85"/>
                  <a:gd name="T26" fmla="*/ 43 w 90"/>
                  <a:gd name="T27" fmla="*/ 62 h 85"/>
                  <a:gd name="T28" fmla="*/ 50 w 90"/>
                  <a:gd name="T29" fmla="*/ 66 h 85"/>
                  <a:gd name="T30" fmla="*/ 58 w 90"/>
                  <a:gd name="T31" fmla="*/ 65 h 85"/>
                  <a:gd name="T32" fmla="*/ 65 w 90"/>
                  <a:gd name="T33" fmla="*/ 57 h 85"/>
                  <a:gd name="T34" fmla="*/ 60 w 90"/>
                  <a:gd name="T35" fmla="*/ 50 h 85"/>
                  <a:gd name="T36" fmla="*/ 67 w 90"/>
                  <a:gd name="T37" fmla="*/ 50 h 85"/>
                  <a:gd name="T38" fmla="*/ 67 w 90"/>
                  <a:gd name="T39" fmla="*/ 38 h 85"/>
                  <a:gd name="T40" fmla="*/ 63 w 90"/>
                  <a:gd name="T41" fmla="*/ 33 h 85"/>
                  <a:gd name="T42" fmla="*/ 74 w 90"/>
                  <a:gd name="T43" fmla="*/ 33 h 85"/>
                  <a:gd name="T44" fmla="*/ 80 w 90"/>
                  <a:gd name="T45" fmla="*/ 22 h 85"/>
                  <a:gd name="T46" fmla="*/ 84 w 90"/>
                  <a:gd name="T47" fmla="*/ 11 h 85"/>
                  <a:gd name="T48" fmla="*/ 89 w 90"/>
                  <a:gd name="T49" fmla="*/ 0 h 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85"/>
                  <a:gd name="T77" fmla="*/ 90 w 90"/>
                  <a:gd name="T78" fmla="*/ 85 h 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85">
                    <a:moveTo>
                      <a:pt x="89" y="0"/>
                    </a:moveTo>
                    <a:lnTo>
                      <a:pt x="87" y="22"/>
                    </a:lnTo>
                    <a:lnTo>
                      <a:pt x="90" y="40"/>
                    </a:lnTo>
                    <a:lnTo>
                      <a:pt x="89" y="65"/>
                    </a:lnTo>
                    <a:lnTo>
                      <a:pt x="76" y="69"/>
                    </a:lnTo>
                    <a:lnTo>
                      <a:pt x="66" y="75"/>
                    </a:lnTo>
                    <a:lnTo>
                      <a:pt x="62" y="83"/>
                    </a:lnTo>
                    <a:lnTo>
                      <a:pt x="55" y="85"/>
                    </a:lnTo>
                    <a:lnTo>
                      <a:pt x="40" y="69"/>
                    </a:lnTo>
                    <a:lnTo>
                      <a:pt x="36" y="64"/>
                    </a:lnTo>
                    <a:lnTo>
                      <a:pt x="23" y="57"/>
                    </a:lnTo>
                    <a:lnTo>
                      <a:pt x="0" y="51"/>
                    </a:lnTo>
                    <a:lnTo>
                      <a:pt x="22" y="54"/>
                    </a:lnTo>
                    <a:lnTo>
                      <a:pt x="43" y="62"/>
                    </a:lnTo>
                    <a:lnTo>
                      <a:pt x="50" y="66"/>
                    </a:lnTo>
                    <a:lnTo>
                      <a:pt x="58" y="65"/>
                    </a:lnTo>
                    <a:lnTo>
                      <a:pt x="65" y="57"/>
                    </a:lnTo>
                    <a:lnTo>
                      <a:pt x="60" y="50"/>
                    </a:lnTo>
                    <a:lnTo>
                      <a:pt x="67" y="50"/>
                    </a:lnTo>
                    <a:lnTo>
                      <a:pt x="67" y="38"/>
                    </a:lnTo>
                    <a:lnTo>
                      <a:pt x="63" y="33"/>
                    </a:lnTo>
                    <a:lnTo>
                      <a:pt x="74" y="33"/>
                    </a:lnTo>
                    <a:lnTo>
                      <a:pt x="80" y="22"/>
                    </a:lnTo>
                    <a:lnTo>
                      <a:pt x="84" y="1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3024188" y="4908550"/>
            <a:ext cx="228600" cy="569913"/>
            <a:chOff x="1905" y="3092"/>
            <a:chExt cx="144" cy="359"/>
          </a:xfrm>
        </p:grpSpPr>
        <p:sp>
          <p:nvSpPr>
            <p:cNvPr id="52303" name="Freeform 40"/>
            <p:cNvSpPr>
              <a:spLocks/>
            </p:cNvSpPr>
            <p:nvPr/>
          </p:nvSpPr>
          <p:spPr bwMode="auto">
            <a:xfrm>
              <a:off x="1905" y="3092"/>
              <a:ext cx="144" cy="297"/>
            </a:xfrm>
            <a:custGeom>
              <a:avLst/>
              <a:gdLst>
                <a:gd name="T0" fmla="*/ 0 w 144"/>
                <a:gd name="T1" fmla="*/ 0 h 297"/>
                <a:gd name="T2" fmla="*/ 141 w 144"/>
                <a:gd name="T3" fmla="*/ 0 h 297"/>
                <a:gd name="T4" fmla="*/ 144 w 144"/>
                <a:gd name="T5" fmla="*/ 297 h 297"/>
                <a:gd name="T6" fmla="*/ 0 w 144"/>
                <a:gd name="T7" fmla="*/ 297 h 297"/>
                <a:gd name="T8" fmla="*/ 0 w 144"/>
                <a:gd name="T9" fmla="*/ 0 h 2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297"/>
                <a:gd name="T17" fmla="*/ 144 w 144"/>
                <a:gd name="T18" fmla="*/ 297 h 29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297">
                  <a:moveTo>
                    <a:pt x="0" y="0"/>
                  </a:moveTo>
                  <a:lnTo>
                    <a:pt x="141" y="0"/>
                  </a:lnTo>
                  <a:lnTo>
                    <a:pt x="144" y="297"/>
                  </a:lnTo>
                  <a:lnTo>
                    <a:pt x="0" y="2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942" y="3172"/>
              <a:ext cx="63" cy="279"/>
              <a:chOff x="1942" y="3172"/>
              <a:chExt cx="63" cy="279"/>
            </a:xfrm>
          </p:grpSpPr>
          <p:grpSp>
            <p:nvGrpSpPr>
              <p:cNvPr id="15" name="Group 42"/>
              <p:cNvGrpSpPr>
                <a:grpSpLocks/>
              </p:cNvGrpSpPr>
              <p:nvPr/>
            </p:nvGrpSpPr>
            <p:grpSpPr bwMode="auto">
              <a:xfrm>
                <a:off x="1942" y="3172"/>
                <a:ext cx="63" cy="279"/>
                <a:chOff x="1942" y="3172"/>
                <a:chExt cx="63" cy="279"/>
              </a:xfrm>
            </p:grpSpPr>
            <p:grpSp>
              <p:nvGrpSpPr>
                <p:cNvPr id="16" name="Group 43"/>
                <p:cNvGrpSpPr>
                  <a:grpSpLocks/>
                </p:cNvGrpSpPr>
                <p:nvPr/>
              </p:nvGrpSpPr>
              <p:grpSpPr bwMode="auto">
                <a:xfrm>
                  <a:off x="1942" y="3172"/>
                  <a:ext cx="63" cy="279"/>
                  <a:chOff x="1942" y="3172"/>
                  <a:chExt cx="63" cy="279"/>
                </a:xfrm>
              </p:grpSpPr>
              <p:sp>
                <p:nvSpPr>
                  <p:cNvPr id="52309" name="Freeform 44"/>
                  <p:cNvSpPr>
                    <a:spLocks/>
                  </p:cNvSpPr>
                  <p:nvPr/>
                </p:nvSpPr>
                <p:spPr bwMode="auto">
                  <a:xfrm>
                    <a:off x="1942" y="3172"/>
                    <a:ext cx="63" cy="279"/>
                  </a:xfrm>
                  <a:custGeom>
                    <a:avLst/>
                    <a:gdLst>
                      <a:gd name="T0" fmla="*/ 13 w 63"/>
                      <a:gd name="T1" fmla="*/ 0 h 279"/>
                      <a:gd name="T2" fmla="*/ 11 w 63"/>
                      <a:gd name="T3" fmla="*/ 14 h 279"/>
                      <a:gd name="T4" fmla="*/ 15 w 63"/>
                      <a:gd name="T5" fmla="*/ 26 h 279"/>
                      <a:gd name="T6" fmla="*/ 17 w 63"/>
                      <a:gd name="T7" fmla="*/ 28 h 279"/>
                      <a:gd name="T8" fmla="*/ 11 w 63"/>
                      <a:gd name="T9" fmla="*/ 38 h 279"/>
                      <a:gd name="T10" fmla="*/ 8 w 63"/>
                      <a:gd name="T11" fmla="*/ 111 h 279"/>
                      <a:gd name="T12" fmla="*/ 5 w 63"/>
                      <a:gd name="T13" fmla="*/ 188 h 279"/>
                      <a:gd name="T14" fmla="*/ 4 w 63"/>
                      <a:gd name="T15" fmla="*/ 224 h 279"/>
                      <a:gd name="T16" fmla="*/ 0 w 63"/>
                      <a:gd name="T17" fmla="*/ 246 h 279"/>
                      <a:gd name="T18" fmla="*/ 32 w 63"/>
                      <a:gd name="T19" fmla="*/ 279 h 279"/>
                      <a:gd name="T20" fmla="*/ 59 w 63"/>
                      <a:gd name="T21" fmla="*/ 255 h 279"/>
                      <a:gd name="T22" fmla="*/ 63 w 63"/>
                      <a:gd name="T23" fmla="*/ 229 h 279"/>
                      <a:gd name="T24" fmla="*/ 62 w 63"/>
                      <a:gd name="T25" fmla="*/ 197 h 279"/>
                      <a:gd name="T26" fmla="*/ 55 w 63"/>
                      <a:gd name="T27" fmla="*/ 106 h 279"/>
                      <a:gd name="T28" fmla="*/ 51 w 63"/>
                      <a:gd name="T29" fmla="*/ 49 h 279"/>
                      <a:gd name="T30" fmla="*/ 48 w 63"/>
                      <a:gd name="T31" fmla="*/ 37 h 279"/>
                      <a:gd name="T32" fmla="*/ 44 w 63"/>
                      <a:gd name="T33" fmla="*/ 29 h 279"/>
                      <a:gd name="T34" fmla="*/ 40 w 63"/>
                      <a:gd name="T35" fmla="*/ 25 h 279"/>
                      <a:gd name="T36" fmla="*/ 44 w 63"/>
                      <a:gd name="T37" fmla="*/ 22 h 279"/>
                      <a:gd name="T38" fmla="*/ 42 w 63"/>
                      <a:gd name="T39" fmla="*/ 1 h 279"/>
                      <a:gd name="T40" fmla="*/ 13 w 63"/>
                      <a:gd name="T41" fmla="*/ 0 h 279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63"/>
                      <a:gd name="T64" fmla="*/ 0 h 279"/>
                      <a:gd name="T65" fmla="*/ 63 w 63"/>
                      <a:gd name="T66" fmla="*/ 279 h 279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63" h="279">
                        <a:moveTo>
                          <a:pt x="13" y="0"/>
                        </a:moveTo>
                        <a:lnTo>
                          <a:pt x="11" y="14"/>
                        </a:lnTo>
                        <a:lnTo>
                          <a:pt x="15" y="26"/>
                        </a:lnTo>
                        <a:lnTo>
                          <a:pt x="17" y="28"/>
                        </a:lnTo>
                        <a:lnTo>
                          <a:pt x="11" y="38"/>
                        </a:lnTo>
                        <a:lnTo>
                          <a:pt x="8" y="111"/>
                        </a:lnTo>
                        <a:lnTo>
                          <a:pt x="5" y="188"/>
                        </a:lnTo>
                        <a:lnTo>
                          <a:pt x="4" y="224"/>
                        </a:lnTo>
                        <a:lnTo>
                          <a:pt x="0" y="246"/>
                        </a:lnTo>
                        <a:lnTo>
                          <a:pt x="32" y="279"/>
                        </a:lnTo>
                        <a:lnTo>
                          <a:pt x="59" y="255"/>
                        </a:lnTo>
                        <a:lnTo>
                          <a:pt x="63" y="229"/>
                        </a:lnTo>
                        <a:lnTo>
                          <a:pt x="62" y="197"/>
                        </a:lnTo>
                        <a:lnTo>
                          <a:pt x="55" y="106"/>
                        </a:lnTo>
                        <a:lnTo>
                          <a:pt x="51" y="49"/>
                        </a:lnTo>
                        <a:lnTo>
                          <a:pt x="48" y="37"/>
                        </a:lnTo>
                        <a:lnTo>
                          <a:pt x="44" y="29"/>
                        </a:lnTo>
                        <a:lnTo>
                          <a:pt x="40" y="25"/>
                        </a:lnTo>
                        <a:lnTo>
                          <a:pt x="44" y="22"/>
                        </a:lnTo>
                        <a:lnTo>
                          <a:pt x="42" y="1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1945" y="3195"/>
                    <a:ext cx="57" cy="202"/>
                    <a:chOff x="1945" y="3195"/>
                    <a:chExt cx="57" cy="202"/>
                  </a:xfrm>
                </p:grpSpPr>
                <p:sp>
                  <p:nvSpPr>
                    <p:cNvPr id="52311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1952" y="3195"/>
                      <a:ext cx="35" cy="32"/>
                    </a:xfrm>
                    <a:custGeom>
                      <a:avLst/>
                      <a:gdLst>
                        <a:gd name="T0" fmla="*/ 1 w 35"/>
                        <a:gd name="T1" fmla="*/ 20 h 32"/>
                        <a:gd name="T2" fmla="*/ 30 w 35"/>
                        <a:gd name="T3" fmla="*/ 0 h 32"/>
                        <a:gd name="T4" fmla="*/ 35 w 35"/>
                        <a:gd name="T5" fmla="*/ 7 h 32"/>
                        <a:gd name="T6" fmla="*/ 0 w 35"/>
                        <a:gd name="T7" fmla="*/ 32 h 32"/>
                        <a:gd name="T8" fmla="*/ 1 w 35"/>
                        <a:gd name="T9" fmla="*/ 20 h 3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"/>
                        <a:gd name="T16" fmla="*/ 0 h 32"/>
                        <a:gd name="T17" fmla="*/ 35 w 35"/>
                        <a:gd name="T18" fmla="*/ 32 h 3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" h="32">
                          <a:moveTo>
                            <a:pt x="1" y="20"/>
                          </a:moveTo>
                          <a:lnTo>
                            <a:pt x="30" y="0"/>
                          </a:lnTo>
                          <a:lnTo>
                            <a:pt x="35" y="7"/>
                          </a:lnTo>
                          <a:lnTo>
                            <a:pt x="0" y="32"/>
                          </a:lnTo>
                          <a:lnTo>
                            <a:pt x="1" y="20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12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1951" y="3214"/>
                      <a:ext cx="42" cy="42"/>
                    </a:xfrm>
                    <a:custGeom>
                      <a:avLst/>
                      <a:gdLst>
                        <a:gd name="T0" fmla="*/ 1 w 42"/>
                        <a:gd name="T1" fmla="*/ 29 h 42"/>
                        <a:gd name="T2" fmla="*/ 41 w 42"/>
                        <a:gd name="T3" fmla="*/ 0 h 42"/>
                        <a:gd name="T4" fmla="*/ 42 w 42"/>
                        <a:gd name="T5" fmla="*/ 12 h 42"/>
                        <a:gd name="T6" fmla="*/ 0 w 42"/>
                        <a:gd name="T7" fmla="*/ 42 h 42"/>
                        <a:gd name="T8" fmla="*/ 1 w 42"/>
                        <a:gd name="T9" fmla="*/ 29 h 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2"/>
                        <a:gd name="T16" fmla="*/ 0 h 42"/>
                        <a:gd name="T17" fmla="*/ 42 w 42"/>
                        <a:gd name="T18" fmla="*/ 42 h 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2" h="42">
                          <a:moveTo>
                            <a:pt x="1" y="29"/>
                          </a:moveTo>
                          <a:lnTo>
                            <a:pt x="41" y="0"/>
                          </a:lnTo>
                          <a:lnTo>
                            <a:pt x="42" y="12"/>
                          </a:lnTo>
                          <a:lnTo>
                            <a:pt x="0" y="42"/>
                          </a:lnTo>
                          <a:lnTo>
                            <a:pt x="1" y="29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13" name="Freeform 48"/>
                    <p:cNvSpPr>
                      <a:spLocks/>
                    </p:cNvSpPr>
                    <p:nvPr/>
                  </p:nvSpPr>
                  <p:spPr bwMode="auto">
                    <a:xfrm>
                      <a:off x="1950" y="3243"/>
                      <a:ext cx="45" cy="46"/>
                    </a:xfrm>
                    <a:custGeom>
                      <a:avLst/>
                      <a:gdLst>
                        <a:gd name="T0" fmla="*/ 0 w 45"/>
                        <a:gd name="T1" fmla="*/ 32 h 46"/>
                        <a:gd name="T2" fmla="*/ 44 w 45"/>
                        <a:gd name="T3" fmla="*/ 0 h 46"/>
                        <a:gd name="T4" fmla="*/ 45 w 45"/>
                        <a:gd name="T5" fmla="*/ 13 h 46"/>
                        <a:gd name="T6" fmla="*/ 0 w 45"/>
                        <a:gd name="T7" fmla="*/ 46 h 46"/>
                        <a:gd name="T8" fmla="*/ 0 w 45"/>
                        <a:gd name="T9" fmla="*/ 32 h 4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5"/>
                        <a:gd name="T16" fmla="*/ 0 h 46"/>
                        <a:gd name="T17" fmla="*/ 45 w 45"/>
                        <a:gd name="T18" fmla="*/ 46 h 4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5" h="46">
                          <a:moveTo>
                            <a:pt x="0" y="32"/>
                          </a:moveTo>
                          <a:lnTo>
                            <a:pt x="44" y="0"/>
                          </a:lnTo>
                          <a:lnTo>
                            <a:pt x="45" y="13"/>
                          </a:lnTo>
                          <a:lnTo>
                            <a:pt x="0" y="46"/>
                          </a:lnTo>
                          <a:lnTo>
                            <a:pt x="0" y="32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14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1949" y="3276"/>
                      <a:ext cx="48" cy="49"/>
                    </a:xfrm>
                    <a:custGeom>
                      <a:avLst/>
                      <a:gdLst>
                        <a:gd name="T0" fmla="*/ 0 w 48"/>
                        <a:gd name="T1" fmla="*/ 36 h 49"/>
                        <a:gd name="T2" fmla="*/ 48 w 48"/>
                        <a:gd name="T3" fmla="*/ 0 h 49"/>
                        <a:gd name="T4" fmla="*/ 48 w 48"/>
                        <a:gd name="T5" fmla="*/ 13 h 49"/>
                        <a:gd name="T6" fmla="*/ 0 w 48"/>
                        <a:gd name="T7" fmla="*/ 49 h 49"/>
                        <a:gd name="T8" fmla="*/ 0 w 48"/>
                        <a:gd name="T9" fmla="*/ 36 h 4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8"/>
                        <a:gd name="T16" fmla="*/ 0 h 49"/>
                        <a:gd name="T17" fmla="*/ 48 w 48"/>
                        <a:gd name="T18" fmla="*/ 49 h 4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8" h="49">
                          <a:moveTo>
                            <a:pt x="0" y="36"/>
                          </a:moveTo>
                          <a:lnTo>
                            <a:pt x="48" y="0"/>
                          </a:lnTo>
                          <a:lnTo>
                            <a:pt x="48" y="13"/>
                          </a:lnTo>
                          <a:lnTo>
                            <a:pt x="0" y="49"/>
                          </a:lnTo>
                          <a:lnTo>
                            <a:pt x="0" y="36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15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1947" y="3308"/>
                      <a:ext cx="52" cy="52"/>
                    </a:xfrm>
                    <a:custGeom>
                      <a:avLst/>
                      <a:gdLst>
                        <a:gd name="T0" fmla="*/ 0 w 52"/>
                        <a:gd name="T1" fmla="*/ 38 h 52"/>
                        <a:gd name="T2" fmla="*/ 52 w 52"/>
                        <a:gd name="T3" fmla="*/ 0 h 52"/>
                        <a:gd name="T4" fmla="*/ 52 w 52"/>
                        <a:gd name="T5" fmla="*/ 14 h 52"/>
                        <a:gd name="T6" fmla="*/ 0 w 52"/>
                        <a:gd name="T7" fmla="*/ 52 h 52"/>
                        <a:gd name="T8" fmla="*/ 0 w 52"/>
                        <a:gd name="T9" fmla="*/ 38 h 5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52"/>
                        <a:gd name="T16" fmla="*/ 0 h 52"/>
                        <a:gd name="T17" fmla="*/ 52 w 52"/>
                        <a:gd name="T18" fmla="*/ 52 h 5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52" h="52">
                          <a:moveTo>
                            <a:pt x="0" y="38"/>
                          </a:moveTo>
                          <a:lnTo>
                            <a:pt x="52" y="0"/>
                          </a:lnTo>
                          <a:lnTo>
                            <a:pt x="52" y="14"/>
                          </a:lnTo>
                          <a:lnTo>
                            <a:pt x="0" y="52"/>
                          </a:lnTo>
                          <a:lnTo>
                            <a:pt x="0" y="38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16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1945" y="3341"/>
                      <a:ext cx="57" cy="56"/>
                    </a:xfrm>
                    <a:custGeom>
                      <a:avLst/>
                      <a:gdLst>
                        <a:gd name="T0" fmla="*/ 0 w 57"/>
                        <a:gd name="T1" fmla="*/ 42 h 56"/>
                        <a:gd name="T2" fmla="*/ 57 w 57"/>
                        <a:gd name="T3" fmla="*/ 0 h 56"/>
                        <a:gd name="T4" fmla="*/ 57 w 57"/>
                        <a:gd name="T5" fmla="*/ 15 h 56"/>
                        <a:gd name="T6" fmla="*/ 0 w 57"/>
                        <a:gd name="T7" fmla="*/ 56 h 56"/>
                        <a:gd name="T8" fmla="*/ 0 w 57"/>
                        <a:gd name="T9" fmla="*/ 42 h 5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57"/>
                        <a:gd name="T16" fmla="*/ 0 h 56"/>
                        <a:gd name="T17" fmla="*/ 57 w 57"/>
                        <a:gd name="T18" fmla="*/ 56 h 5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57" h="56">
                          <a:moveTo>
                            <a:pt x="0" y="42"/>
                          </a:moveTo>
                          <a:lnTo>
                            <a:pt x="57" y="0"/>
                          </a:lnTo>
                          <a:lnTo>
                            <a:pt x="57" y="15"/>
                          </a:lnTo>
                          <a:lnTo>
                            <a:pt x="0" y="56"/>
                          </a:lnTo>
                          <a:lnTo>
                            <a:pt x="0" y="42"/>
                          </a:lnTo>
                          <a:close/>
                        </a:path>
                      </a:pathLst>
                    </a:custGeom>
                    <a:solidFill>
                      <a:srgbClr val="001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2308" name="Freeform 52"/>
                <p:cNvSpPr>
                  <a:spLocks/>
                </p:cNvSpPr>
                <p:nvPr/>
              </p:nvSpPr>
              <p:spPr bwMode="auto">
                <a:xfrm>
                  <a:off x="1960" y="3203"/>
                  <a:ext cx="8" cy="161"/>
                </a:xfrm>
                <a:custGeom>
                  <a:avLst/>
                  <a:gdLst>
                    <a:gd name="T0" fmla="*/ 6 w 8"/>
                    <a:gd name="T1" fmla="*/ 0 h 161"/>
                    <a:gd name="T2" fmla="*/ 0 w 8"/>
                    <a:gd name="T3" fmla="*/ 9 h 161"/>
                    <a:gd name="T4" fmla="*/ 0 w 8"/>
                    <a:gd name="T5" fmla="*/ 57 h 161"/>
                    <a:gd name="T6" fmla="*/ 2 w 8"/>
                    <a:gd name="T7" fmla="*/ 59 h 161"/>
                    <a:gd name="T8" fmla="*/ 2 w 8"/>
                    <a:gd name="T9" fmla="*/ 116 h 161"/>
                    <a:gd name="T10" fmla="*/ 4 w 8"/>
                    <a:gd name="T11" fmla="*/ 119 h 161"/>
                    <a:gd name="T12" fmla="*/ 4 w 8"/>
                    <a:gd name="T13" fmla="*/ 161 h 161"/>
                    <a:gd name="T14" fmla="*/ 8 w 8"/>
                    <a:gd name="T15" fmla="*/ 54 h 161"/>
                    <a:gd name="T16" fmla="*/ 6 w 8"/>
                    <a:gd name="T17" fmla="*/ 51 h 161"/>
                    <a:gd name="T18" fmla="*/ 6 w 8"/>
                    <a:gd name="T19" fmla="*/ 0 h 16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"/>
                    <a:gd name="T31" fmla="*/ 0 h 161"/>
                    <a:gd name="T32" fmla="*/ 8 w 8"/>
                    <a:gd name="T33" fmla="*/ 161 h 16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" h="161">
                      <a:moveTo>
                        <a:pt x="6" y="0"/>
                      </a:moveTo>
                      <a:lnTo>
                        <a:pt x="0" y="9"/>
                      </a:lnTo>
                      <a:lnTo>
                        <a:pt x="0" y="57"/>
                      </a:lnTo>
                      <a:lnTo>
                        <a:pt x="2" y="59"/>
                      </a:lnTo>
                      <a:lnTo>
                        <a:pt x="2" y="116"/>
                      </a:lnTo>
                      <a:lnTo>
                        <a:pt x="4" y="119"/>
                      </a:lnTo>
                      <a:lnTo>
                        <a:pt x="4" y="161"/>
                      </a:lnTo>
                      <a:lnTo>
                        <a:pt x="8" y="54"/>
                      </a:lnTo>
                      <a:lnTo>
                        <a:pt x="6" y="5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3F7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306" name="Freeform 53"/>
              <p:cNvSpPr>
                <a:spLocks/>
              </p:cNvSpPr>
              <p:nvPr/>
            </p:nvSpPr>
            <p:spPr bwMode="auto">
              <a:xfrm>
                <a:off x="1953" y="3172"/>
                <a:ext cx="33" cy="38"/>
              </a:xfrm>
              <a:custGeom>
                <a:avLst/>
                <a:gdLst>
                  <a:gd name="T0" fmla="*/ 0 w 33"/>
                  <a:gd name="T1" fmla="*/ 38 h 38"/>
                  <a:gd name="T2" fmla="*/ 9 w 33"/>
                  <a:gd name="T3" fmla="*/ 28 h 38"/>
                  <a:gd name="T4" fmla="*/ 12 w 33"/>
                  <a:gd name="T5" fmla="*/ 22 h 38"/>
                  <a:gd name="T6" fmla="*/ 17 w 33"/>
                  <a:gd name="T7" fmla="*/ 19 h 38"/>
                  <a:gd name="T8" fmla="*/ 24 w 33"/>
                  <a:gd name="T9" fmla="*/ 18 h 38"/>
                  <a:gd name="T10" fmla="*/ 30 w 33"/>
                  <a:gd name="T11" fmla="*/ 24 h 38"/>
                  <a:gd name="T12" fmla="*/ 33 w 33"/>
                  <a:gd name="T13" fmla="*/ 20 h 38"/>
                  <a:gd name="T14" fmla="*/ 33 w 33"/>
                  <a:gd name="T15" fmla="*/ 4 h 38"/>
                  <a:gd name="T16" fmla="*/ 14 w 33"/>
                  <a:gd name="T17" fmla="*/ 0 h 38"/>
                  <a:gd name="T18" fmla="*/ 1 w 33"/>
                  <a:gd name="T19" fmla="*/ 2 h 38"/>
                  <a:gd name="T20" fmla="*/ 0 w 33"/>
                  <a:gd name="T21" fmla="*/ 14 h 38"/>
                  <a:gd name="T22" fmla="*/ 1 w 33"/>
                  <a:gd name="T23" fmla="*/ 21 h 38"/>
                  <a:gd name="T24" fmla="*/ 5 w 33"/>
                  <a:gd name="T25" fmla="*/ 27 h 38"/>
                  <a:gd name="T26" fmla="*/ 0 w 33"/>
                  <a:gd name="T27" fmla="*/ 38 h 3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3"/>
                  <a:gd name="T43" fmla="*/ 0 h 38"/>
                  <a:gd name="T44" fmla="*/ 33 w 33"/>
                  <a:gd name="T45" fmla="*/ 38 h 3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3" h="38">
                    <a:moveTo>
                      <a:pt x="0" y="38"/>
                    </a:moveTo>
                    <a:lnTo>
                      <a:pt x="9" y="28"/>
                    </a:lnTo>
                    <a:lnTo>
                      <a:pt x="12" y="22"/>
                    </a:lnTo>
                    <a:lnTo>
                      <a:pt x="17" y="19"/>
                    </a:lnTo>
                    <a:lnTo>
                      <a:pt x="24" y="18"/>
                    </a:lnTo>
                    <a:lnTo>
                      <a:pt x="30" y="24"/>
                    </a:lnTo>
                    <a:lnTo>
                      <a:pt x="33" y="20"/>
                    </a:lnTo>
                    <a:lnTo>
                      <a:pt x="33" y="4"/>
                    </a:lnTo>
                    <a:lnTo>
                      <a:pt x="14" y="0"/>
                    </a:lnTo>
                    <a:lnTo>
                      <a:pt x="1" y="2"/>
                    </a:lnTo>
                    <a:lnTo>
                      <a:pt x="0" y="14"/>
                    </a:lnTo>
                    <a:lnTo>
                      <a:pt x="1" y="21"/>
                    </a:lnTo>
                    <a:lnTo>
                      <a:pt x="5" y="27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0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" name="Group 54"/>
          <p:cNvGrpSpPr>
            <a:grpSpLocks/>
          </p:cNvGrpSpPr>
          <p:nvPr/>
        </p:nvGrpSpPr>
        <p:grpSpPr bwMode="auto">
          <a:xfrm>
            <a:off x="2986088" y="4638675"/>
            <a:ext cx="282575" cy="406400"/>
            <a:chOff x="1881" y="2922"/>
            <a:chExt cx="178" cy="256"/>
          </a:xfrm>
        </p:grpSpPr>
        <p:grpSp>
          <p:nvGrpSpPr>
            <p:cNvPr id="19" name="Group 55"/>
            <p:cNvGrpSpPr>
              <a:grpSpLocks/>
            </p:cNvGrpSpPr>
            <p:nvPr/>
          </p:nvGrpSpPr>
          <p:grpSpPr bwMode="auto">
            <a:xfrm>
              <a:off x="1881" y="2927"/>
              <a:ext cx="171" cy="251"/>
              <a:chOff x="1881" y="2927"/>
              <a:chExt cx="171" cy="251"/>
            </a:xfrm>
          </p:grpSpPr>
          <p:grpSp>
            <p:nvGrpSpPr>
              <p:cNvPr id="20" name="Group 56"/>
              <p:cNvGrpSpPr>
                <a:grpSpLocks/>
              </p:cNvGrpSpPr>
              <p:nvPr/>
            </p:nvGrpSpPr>
            <p:grpSpPr bwMode="auto">
              <a:xfrm>
                <a:off x="1881" y="2927"/>
                <a:ext cx="171" cy="251"/>
                <a:chOff x="1881" y="2927"/>
                <a:chExt cx="171" cy="251"/>
              </a:xfrm>
            </p:grpSpPr>
            <p:sp>
              <p:nvSpPr>
                <p:cNvPr id="52301" name="Freeform 57"/>
                <p:cNvSpPr>
                  <a:spLocks/>
                </p:cNvSpPr>
                <p:nvPr/>
              </p:nvSpPr>
              <p:spPr bwMode="auto">
                <a:xfrm>
                  <a:off x="1882" y="2927"/>
                  <a:ext cx="170" cy="251"/>
                </a:xfrm>
                <a:custGeom>
                  <a:avLst/>
                  <a:gdLst>
                    <a:gd name="T0" fmla="*/ 0 w 170"/>
                    <a:gd name="T1" fmla="*/ 118 h 251"/>
                    <a:gd name="T2" fmla="*/ 2 w 170"/>
                    <a:gd name="T3" fmla="*/ 137 h 251"/>
                    <a:gd name="T4" fmla="*/ 8 w 170"/>
                    <a:gd name="T5" fmla="*/ 150 h 251"/>
                    <a:gd name="T6" fmla="*/ 15 w 170"/>
                    <a:gd name="T7" fmla="*/ 170 h 251"/>
                    <a:gd name="T8" fmla="*/ 23 w 170"/>
                    <a:gd name="T9" fmla="*/ 174 h 251"/>
                    <a:gd name="T10" fmla="*/ 26 w 170"/>
                    <a:gd name="T11" fmla="*/ 167 h 251"/>
                    <a:gd name="T12" fmla="*/ 28 w 170"/>
                    <a:gd name="T13" fmla="*/ 186 h 251"/>
                    <a:gd name="T14" fmla="*/ 32 w 170"/>
                    <a:gd name="T15" fmla="*/ 203 h 251"/>
                    <a:gd name="T16" fmla="*/ 37 w 170"/>
                    <a:gd name="T17" fmla="*/ 220 h 251"/>
                    <a:gd name="T18" fmla="*/ 44 w 170"/>
                    <a:gd name="T19" fmla="*/ 232 h 251"/>
                    <a:gd name="T20" fmla="*/ 55 w 170"/>
                    <a:gd name="T21" fmla="*/ 241 h 251"/>
                    <a:gd name="T22" fmla="*/ 68 w 170"/>
                    <a:gd name="T23" fmla="*/ 247 h 251"/>
                    <a:gd name="T24" fmla="*/ 83 w 170"/>
                    <a:gd name="T25" fmla="*/ 250 h 251"/>
                    <a:gd name="T26" fmla="*/ 96 w 170"/>
                    <a:gd name="T27" fmla="*/ 251 h 251"/>
                    <a:gd name="T28" fmla="*/ 110 w 170"/>
                    <a:gd name="T29" fmla="*/ 249 h 251"/>
                    <a:gd name="T30" fmla="*/ 119 w 170"/>
                    <a:gd name="T31" fmla="*/ 243 h 251"/>
                    <a:gd name="T32" fmla="*/ 133 w 170"/>
                    <a:gd name="T33" fmla="*/ 230 h 251"/>
                    <a:gd name="T34" fmla="*/ 144 w 170"/>
                    <a:gd name="T35" fmla="*/ 219 h 251"/>
                    <a:gd name="T36" fmla="*/ 151 w 170"/>
                    <a:gd name="T37" fmla="*/ 203 h 251"/>
                    <a:gd name="T38" fmla="*/ 156 w 170"/>
                    <a:gd name="T39" fmla="*/ 180 h 251"/>
                    <a:gd name="T40" fmla="*/ 159 w 170"/>
                    <a:gd name="T41" fmla="*/ 157 h 251"/>
                    <a:gd name="T42" fmla="*/ 162 w 170"/>
                    <a:gd name="T43" fmla="*/ 140 h 251"/>
                    <a:gd name="T44" fmla="*/ 168 w 170"/>
                    <a:gd name="T45" fmla="*/ 112 h 251"/>
                    <a:gd name="T46" fmla="*/ 170 w 170"/>
                    <a:gd name="T47" fmla="*/ 92 h 251"/>
                    <a:gd name="T48" fmla="*/ 170 w 170"/>
                    <a:gd name="T49" fmla="*/ 76 h 251"/>
                    <a:gd name="T50" fmla="*/ 168 w 170"/>
                    <a:gd name="T51" fmla="*/ 59 h 251"/>
                    <a:gd name="T52" fmla="*/ 163 w 170"/>
                    <a:gd name="T53" fmla="*/ 42 h 251"/>
                    <a:gd name="T54" fmla="*/ 155 w 170"/>
                    <a:gd name="T55" fmla="*/ 27 h 251"/>
                    <a:gd name="T56" fmla="*/ 144 w 170"/>
                    <a:gd name="T57" fmla="*/ 16 h 251"/>
                    <a:gd name="T58" fmla="*/ 125 w 170"/>
                    <a:gd name="T59" fmla="*/ 7 h 251"/>
                    <a:gd name="T60" fmla="*/ 107 w 170"/>
                    <a:gd name="T61" fmla="*/ 2 h 251"/>
                    <a:gd name="T62" fmla="*/ 87 w 170"/>
                    <a:gd name="T63" fmla="*/ 0 h 251"/>
                    <a:gd name="T64" fmla="*/ 70 w 170"/>
                    <a:gd name="T65" fmla="*/ 2 h 251"/>
                    <a:gd name="T66" fmla="*/ 50 w 170"/>
                    <a:gd name="T67" fmla="*/ 7 h 251"/>
                    <a:gd name="T68" fmla="*/ 35 w 170"/>
                    <a:gd name="T69" fmla="*/ 13 h 251"/>
                    <a:gd name="T70" fmla="*/ 23 w 170"/>
                    <a:gd name="T71" fmla="*/ 23 h 251"/>
                    <a:gd name="T72" fmla="*/ 14 w 170"/>
                    <a:gd name="T73" fmla="*/ 36 h 251"/>
                    <a:gd name="T74" fmla="*/ 8 w 170"/>
                    <a:gd name="T75" fmla="*/ 50 h 251"/>
                    <a:gd name="T76" fmla="*/ 5 w 170"/>
                    <a:gd name="T77" fmla="*/ 68 h 251"/>
                    <a:gd name="T78" fmla="*/ 4 w 170"/>
                    <a:gd name="T79" fmla="*/ 86 h 251"/>
                    <a:gd name="T80" fmla="*/ 5 w 170"/>
                    <a:gd name="T81" fmla="*/ 101 h 251"/>
                    <a:gd name="T82" fmla="*/ 7 w 170"/>
                    <a:gd name="T83" fmla="*/ 119 h 251"/>
                    <a:gd name="T84" fmla="*/ 4 w 170"/>
                    <a:gd name="T85" fmla="*/ 113 h 251"/>
                    <a:gd name="T86" fmla="*/ 0 w 170"/>
                    <a:gd name="T87" fmla="*/ 118 h 25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70"/>
                    <a:gd name="T133" fmla="*/ 0 h 251"/>
                    <a:gd name="T134" fmla="*/ 170 w 170"/>
                    <a:gd name="T135" fmla="*/ 251 h 25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70" h="251">
                      <a:moveTo>
                        <a:pt x="0" y="118"/>
                      </a:moveTo>
                      <a:lnTo>
                        <a:pt x="2" y="137"/>
                      </a:lnTo>
                      <a:lnTo>
                        <a:pt x="8" y="150"/>
                      </a:lnTo>
                      <a:lnTo>
                        <a:pt x="15" y="170"/>
                      </a:lnTo>
                      <a:lnTo>
                        <a:pt x="23" y="174"/>
                      </a:lnTo>
                      <a:lnTo>
                        <a:pt x="26" y="167"/>
                      </a:lnTo>
                      <a:lnTo>
                        <a:pt x="28" y="186"/>
                      </a:lnTo>
                      <a:lnTo>
                        <a:pt x="32" y="203"/>
                      </a:lnTo>
                      <a:lnTo>
                        <a:pt x="37" y="220"/>
                      </a:lnTo>
                      <a:lnTo>
                        <a:pt x="44" y="232"/>
                      </a:lnTo>
                      <a:lnTo>
                        <a:pt x="55" y="241"/>
                      </a:lnTo>
                      <a:lnTo>
                        <a:pt x="68" y="247"/>
                      </a:lnTo>
                      <a:lnTo>
                        <a:pt x="83" y="250"/>
                      </a:lnTo>
                      <a:lnTo>
                        <a:pt x="96" y="251"/>
                      </a:lnTo>
                      <a:lnTo>
                        <a:pt x="110" y="249"/>
                      </a:lnTo>
                      <a:lnTo>
                        <a:pt x="119" y="243"/>
                      </a:lnTo>
                      <a:lnTo>
                        <a:pt x="133" y="230"/>
                      </a:lnTo>
                      <a:lnTo>
                        <a:pt x="144" y="219"/>
                      </a:lnTo>
                      <a:lnTo>
                        <a:pt x="151" y="203"/>
                      </a:lnTo>
                      <a:lnTo>
                        <a:pt x="156" y="180"/>
                      </a:lnTo>
                      <a:lnTo>
                        <a:pt x="159" y="157"/>
                      </a:lnTo>
                      <a:lnTo>
                        <a:pt x="162" y="140"/>
                      </a:lnTo>
                      <a:lnTo>
                        <a:pt x="168" y="112"/>
                      </a:lnTo>
                      <a:lnTo>
                        <a:pt x="170" y="92"/>
                      </a:lnTo>
                      <a:lnTo>
                        <a:pt x="170" y="76"/>
                      </a:lnTo>
                      <a:lnTo>
                        <a:pt x="168" y="59"/>
                      </a:lnTo>
                      <a:lnTo>
                        <a:pt x="163" y="42"/>
                      </a:lnTo>
                      <a:lnTo>
                        <a:pt x="155" y="27"/>
                      </a:lnTo>
                      <a:lnTo>
                        <a:pt x="144" y="16"/>
                      </a:lnTo>
                      <a:lnTo>
                        <a:pt x="125" y="7"/>
                      </a:lnTo>
                      <a:lnTo>
                        <a:pt x="107" y="2"/>
                      </a:lnTo>
                      <a:lnTo>
                        <a:pt x="87" y="0"/>
                      </a:lnTo>
                      <a:lnTo>
                        <a:pt x="70" y="2"/>
                      </a:lnTo>
                      <a:lnTo>
                        <a:pt x="50" y="7"/>
                      </a:lnTo>
                      <a:lnTo>
                        <a:pt x="35" y="13"/>
                      </a:lnTo>
                      <a:lnTo>
                        <a:pt x="23" y="23"/>
                      </a:lnTo>
                      <a:lnTo>
                        <a:pt x="14" y="36"/>
                      </a:lnTo>
                      <a:lnTo>
                        <a:pt x="8" y="50"/>
                      </a:lnTo>
                      <a:lnTo>
                        <a:pt x="5" y="68"/>
                      </a:lnTo>
                      <a:lnTo>
                        <a:pt x="4" y="86"/>
                      </a:lnTo>
                      <a:lnTo>
                        <a:pt x="5" y="101"/>
                      </a:lnTo>
                      <a:lnTo>
                        <a:pt x="7" y="119"/>
                      </a:lnTo>
                      <a:lnTo>
                        <a:pt x="4" y="113"/>
                      </a:lnTo>
                      <a:lnTo>
                        <a:pt x="0" y="118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02" name="Freeform 58"/>
                <p:cNvSpPr>
                  <a:spLocks/>
                </p:cNvSpPr>
                <p:nvPr/>
              </p:nvSpPr>
              <p:spPr bwMode="auto">
                <a:xfrm>
                  <a:off x="1881" y="3001"/>
                  <a:ext cx="161" cy="177"/>
                </a:xfrm>
                <a:custGeom>
                  <a:avLst/>
                  <a:gdLst>
                    <a:gd name="T0" fmla="*/ 67 w 161"/>
                    <a:gd name="T1" fmla="*/ 6 h 177"/>
                    <a:gd name="T2" fmla="*/ 78 w 161"/>
                    <a:gd name="T3" fmla="*/ 37 h 177"/>
                    <a:gd name="T4" fmla="*/ 69 w 161"/>
                    <a:gd name="T5" fmla="*/ 42 h 177"/>
                    <a:gd name="T6" fmla="*/ 60 w 161"/>
                    <a:gd name="T7" fmla="*/ 50 h 177"/>
                    <a:gd name="T8" fmla="*/ 82 w 161"/>
                    <a:gd name="T9" fmla="*/ 57 h 177"/>
                    <a:gd name="T10" fmla="*/ 103 w 161"/>
                    <a:gd name="T11" fmla="*/ 57 h 177"/>
                    <a:gd name="T12" fmla="*/ 123 w 161"/>
                    <a:gd name="T13" fmla="*/ 60 h 177"/>
                    <a:gd name="T14" fmla="*/ 147 w 161"/>
                    <a:gd name="T15" fmla="*/ 59 h 177"/>
                    <a:gd name="T16" fmla="*/ 126 w 161"/>
                    <a:gd name="T17" fmla="*/ 51 h 177"/>
                    <a:gd name="T18" fmla="*/ 127 w 161"/>
                    <a:gd name="T19" fmla="*/ 42 h 177"/>
                    <a:gd name="T20" fmla="*/ 134 w 161"/>
                    <a:gd name="T21" fmla="*/ 17 h 177"/>
                    <a:gd name="T22" fmla="*/ 159 w 161"/>
                    <a:gd name="T23" fmla="*/ 26 h 177"/>
                    <a:gd name="T24" fmla="*/ 159 w 161"/>
                    <a:gd name="T25" fmla="*/ 88 h 177"/>
                    <a:gd name="T26" fmla="*/ 147 w 161"/>
                    <a:gd name="T27" fmla="*/ 142 h 177"/>
                    <a:gd name="T28" fmla="*/ 116 w 161"/>
                    <a:gd name="T29" fmla="*/ 172 h 177"/>
                    <a:gd name="T30" fmla="*/ 82 w 161"/>
                    <a:gd name="T31" fmla="*/ 175 h 177"/>
                    <a:gd name="T32" fmla="*/ 47 w 161"/>
                    <a:gd name="T33" fmla="*/ 160 h 177"/>
                    <a:gd name="T34" fmla="*/ 29 w 161"/>
                    <a:gd name="T35" fmla="*/ 117 h 177"/>
                    <a:gd name="T36" fmla="*/ 22 w 161"/>
                    <a:gd name="T37" fmla="*/ 100 h 177"/>
                    <a:gd name="T38" fmla="*/ 11 w 161"/>
                    <a:gd name="T39" fmla="*/ 81 h 177"/>
                    <a:gd name="T40" fmla="*/ 0 w 161"/>
                    <a:gd name="T41" fmla="*/ 44 h 177"/>
                    <a:gd name="T42" fmla="*/ 33 w 161"/>
                    <a:gd name="T43" fmla="*/ 69 h 177"/>
                    <a:gd name="T44" fmla="*/ 54 w 161"/>
                    <a:gd name="T45" fmla="*/ 94 h 177"/>
                    <a:gd name="T46" fmla="*/ 60 w 161"/>
                    <a:gd name="T47" fmla="*/ 103 h 177"/>
                    <a:gd name="T48" fmla="*/ 54 w 161"/>
                    <a:gd name="T49" fmla="*/ 115 h 177"/>
                    <a:gd name="T50" fmla="*/ 63 w 161"/>
                    <a:gd name="T51" fmla="*/ 127 h 177"/>
                    <a:gd name="T52" fmla="*/ 68 w 161"/>
                    <a:gd name="T53" fmla="*/ 106 h 177"/>
                    <a:gd name="T54" fmla="*/ 83 w 161"/>
                    <a:gd name="T55" fmla="*/ 95 h 177"/>
                    <a:gd name="T56" fmla="*/ 75 w 161"/>
                    <a:gd name="T57" fmla="*/ 83 h 177"/>
                    <a:gd name="T58" fmla="*/ 55 w 161"/>
                    <a:gd name="T59" fmla="*/ 79 h 177"/>
                    <a:gd name="T60" fmla="*/ 46 w 161"/>
                    <a:gd name="T61" fmla="*/ 64 h 177"/>
                    <a:gd name="T62" fmla="*/ 33 w 161"/>
                    <a:gd name="T63" fmla="*/ 52 h 177"/>
                    <a:gd name="T64" fmla="*/ 32 w 161"/>
                    <a:gd name="T65" fmla="*/ 23 h 177"/>
                    <a:gd name="T66" fmla="*/ 46 w 161"/>
                    <a:gd name="T67" fmla="*/ 1 h 17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61"/>
                    <a:gd name="T103" fmla="*/ 0 h 177"/>
                    <a:gd name="T104" fmla="*/ 161 w 161"/>
                    <a:gd name="T105" fmla="*/ 177 h 177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61" h="177">
                      <a:moveTo>
                        <a:pt x="58" y="0"/>
                      </a:moveTo>
                      <a:lnTo>
                        <a:pt x="67" y="6"/>
                      </a:lnTo>
                      <a:lnTo>
                        <a:pt x="71" y="32"/>
                      </a:lnTo>
                      <a:lnTo>
                        <a:pt x="78" y="37"/>
                      </a:lnTo>
                      <a:lnTo>
                        <a:pt x="83" y="43"/>
                      </a:lnTo>
                      <a:lnTo>
                        <a:pt x="69" y="42"/>
                      </a:lnTo>
                      <a:lnTo>
                        <a:pt x="55" y="44"/>
                      </a:lnTo>
                      <a:lnTo>
                        <a:pt x="60" y="50"/>
                      </a:lnTo>
                      <a:lnTo>
                        <a:pt x="70" y="54"/>
                      </a:lnTo>
                      <a:lnTo>
                        <a:pt x="82" y="57"/>
                      </a:lnTo>
                      <a:lnTo>
                        <a:pt x="94" y="56"/>
                      </a:lnTo>
                      <a:lnTo>
                        <a:pt x="103" y="57"/>
                      </a:lnTo>
                      <a:lnTo>
                        <a:pt x="112" y="61"/>
                      </a:lnTo>
                      <a:lnTo>
                        <a:pt x="123" y="60"/>
                      </a:lnTo>
                      <a:lnTo>
                        <a:pt x="133" y="59"/>
                      </a:lnTo>
                      <a:lnTo>
                        <a:pt x="147" y="59"/>
                      </a:lnTo>
                      <a:lnTo>
                        <a:pt x="140" y="53"/>
                      </a:lnTo>
                      <a:lnTo>
                        <a:pt x="126" y="51"/>
                      </a:lnTo>
                      <a:lnTo>
                        <a:pt x="123" y="46"/>
                      </a:lnTo>
                      <a:lnTo>
                        <a:pt x="127" y="42"/>
                      </a:lnTo>
                      <a:lnTo>
                        <a:pt x="135" y="39"/>
                      </a:lnTo>
                      <a:lnTo>
                        <a:pt x="134" y="17"/>
                      </a:lnTo>
                      <a:lnTo>
                        <a:pt x="147" y="19"/>
                      </a:lnTo>
                      <a:lnTo>
                        <a:pt x="159" y="26"/>
                      </a:lnTo>
                      <a:lnTo>
                        <a:pt x="161" y="42"/>
                      </a:lnTo>
                      <a:lnTo>
                        <a:pt x="159" y="88"/>
                      </a:lnTo>
                      <a:lnTo>
                        <a:pt x="155" y="115"/>
                      </a:lnTo>
                      <a:lnTo>
                        <a:pt x="147" y="142"/>
                      </a:lnTo>
                      <a:lnTo>
                        <a:pt x="134" y="156"/>
                      </a:lnTo>
                      <a:lnTo>
                        <a:pt x="116" y="172"/>
                      </a:lnTo>
                      <a:lnTo>
                        <a:pt x="104" y="177"/>
                      </a:lnTo>
                      <a:lnTo>
                        <a:pt x="82" y="175"/>
                      </a:lnTo>
                      <a:lnTo>
                        <a:pt x="62" y="171"/>
                      </a:lnTo>
                      <a:lnTo>
                        <a:pt x="47" y="160"/>
                      </a:lnTo>
                      <a:lnTo>
                        <a:pt x="38" y="146"/>
                      </a:lnTo>
                      <a:lnTo>
                        <a:pt x="29" y="117"/>
                      </a:lnTo>
                      <a:lnTo>
                        <a:pt x="27" y="94"/>
                      </a:lnTo>
                      <a:lnTo>
                        <a:pt x="22" y="100"/>
                      </a:lnTo>
                      <a:lnTo>
                        <a:pt x="16" y="95"/>
                      </a:lnTo>
                      <a:lnTo>
                        <a:pt x="11" y="81"/>
                      </a:lnTo>
                      <a:lnTo>
                        <a:pt x="3" y="65"/>
                      </a:lnTo>
                      <a:lnTo>
                        <a:pt x="0" y="44"/>
                      </a:lnTo>
                      <a:lnTo>
                        <a:pt x="6" y="38"/>
                      </a:lnTo>
                      <a:lnTo>
                        <a:pt x="33" y="69"/>
                      </a:lnTo>
                      <a:lnTo>
                        <a:pt x="39" y="80"/>
                      </a:lnTo>
                      <a:lnTo>
                        <a:pt x="54" y="94"/>
                      </a:lnTo>
                      <a:lnTo>
                        <a:pt x="58" y="97"/>
                      </a:lnTo>
                      <a:lnTo>
                        <a:pt x="60" y="103"/>
                      </a:lnTo>
                      <a:lnTo>
                        <a:pt x="54" y="108"/>
                      </a:lnTo>
                      <a:lnTo>
                        <a:pt x="54" y="115"/>
                      </a:lnTo>
                      <a:lnTo>
                        <a:pt x="55" y="125"/>
                      </a:lnTo>
                      <a:lnTo>
                        <a:pt x="63" y="127"/>
                      </a:lnTo>
                      <a:lnTo>
                        <a:pt x="65" y="116"/>
                      </a:lnTo>
                      <a:lnTo>
                        <a:pt x="68" y="106"/>
                      </a:lnTo>
                      <a:lnTo>
                        <a:pt x="76" y="101"/>
                      </a:lnTo>
                      <a:lnTo>
                        <a:pt x="83" y="95"/>
                      </a:lnTo>
                      <a:lnTo>
                        <a:pt x="83" y="82"/>
                      </a:lnTo>
                      <a:lnTo>
                        <a:pt x="75" y="83"/>
                      </a:lnTo>
                      <a:lnTo>
                        <a:pt x="65" y="82"/>
                      </a:lnTo>
                      <a:lnTo>
                        <a:pt x="55" y="79"/>
                      </a:lnTo>
                      <a:lnTo>
                        <a:pt x="48" y="74"/>
                      </a:lnTo>
                      <a:lnTo>
                        <a:pt x="46" y="64"/>
                      </a:lnTo>
                      <a:lnTo>
                        <a:pt x="40" y="57"/>
                      </a:lnTo>
                      <a:lnTo>
                        <a:pt x="33" y="52"/>
                      </a:lnTo>
                      <a:lnTo>
                        <a:pt x="30" y="39"/>
                      </a:lnTo>
                      <a:lnTo>
                        <a:pt x="32" y="23"/>
                      </a:lnTo>
                      <a:lnTo>
                        <a:pt x="38" y="11"/>
                      </a:lnTo>
                      <a:lnTo>
                        <a:pt x="46" y="1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BF7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59"/>
              <p:cNvGrpSpPr>
                <a:grpSpLocks/>
              </p:cNvGrpSpPr>
              <p:nvPr/>
            </p:nvGrpSpPr>
            <p:grpSpPr bwMode="auto">
              <a:xfrm>
                <a:off x="1937" y="3063"/>
                <a:ext cx="86" cy="104"/>
                <a:chOff x="1937" y="3063"/>
                <a:chExt cx="86" cy="104"/>
              </a:xfrm>
            </p:grpSpPr>
            <p:sp>
              <p:nvSpPr>
                <p:cNvPr id="52296" name="Freeform 60"/>
                <p:cNvSpPr>
                  <a:spLocks/>
                </p:cNvSpPr>
                <p:nvPr/>
              </p:nvSpPr>
              <p:spPr bwMode="auto">
                <a:xfrm>
                  <a:off x="1972" y="3067"/>
                  <a:ext cx="13" cy="52"/>
                </a:xfrm>
                <a:custGeom>
                  <a:avLst/>
                  <a:gdLst>
                    <a:gd name="T0" fmla="*/ 5 w 13"/>
                    <a:gd name="T1" fmla="*/ 8 h 52"/>
                    <a:gd name="T2" fmla="*/ 13 w 13"/>
                    <a:gd name="T3" fmla="*/ 0 h 52"/>
                    <a:gd name="T4" fmla="*/ 11 w 13"/>
                    <a:gd name="T5" fmla="*/ 45 h 52"/>
                    <a:gd name="T6" fmla="*/ 7 w 13"/>
                    <a:gd name="T7" fmla="*/ 52 h 52"/>
                    <a:gd name="T8" fmla="*/ 0 w 13"/>
                    <a:gd name="T9" fmla="*/ 49 h 52"/>
                    <a:gd name="T10" fmla="*/ 0 w 13"/>
                    <a:gd name="T11" fmla="*/ 42 h 52"/>
                    <a:gd name="T12" fmla="*/ 2 w 13"/>
                    <a:gd name="T13" fmla="*/ 32 h 52"/>
                    <a:gd name="T14" fmla="*/ 4 w 13"/>
                    <a:gd name="T15" fmla="*/ 19 h 52"/>
                    <a:gd name="T16" fmla="*/ 5 w 13"/>
                    <a:gd name="T17" fmla="*/ 8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3"/>
                    <a:gd name="T28" fmla="*/ 0 h 52"/>
                    <a:gd name="T29" fmla="*/ 13 w 13"/>
                    <a:gd name="T30" fmla="*/ 52 h 5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3" h="52">
                      <a:moveTo>
                        <a:pt x="5" y="8"/>
                      </a:moveTo>
                      <a:lnTo>
                        <a:pt x="13" y="0"/>
                      </a:lnTo>
                      <a:lnTo>
                        <a:pt x="11" y="45"/>
                      </a:lnTo>
                      <a:lnTo>
                        <a:pt x="7" y="52"/>
                      </a:lnTo>
                      <a:lnTo>
                        <a:pt x="0" y="49"/>
                      </a:lnTo>
                      <a:lnTo>
                        <a:pt x="0" y="42"/>
                      </a:lnTo>
                      <a:lnTo>
                        <a:pt x="2" y="32"/>
                      </a:lnTo>
                      <a:lnTo>
                        <a:pt x="4" y="19"/>
                      </a:lnTo>
                      <a:lnTo>
                        <a:pt x="5" y="8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97" name="Freeform 61"/>
                <p:cNvSpPr>
                  <a:spLocks/>
                </p:cNvSpPr>
                <p:nvPr/>
              </p:nvSpPr>
              <p:spPr bwMode="auto">
                <a:xfrm>
                  <a:off x="1962" y="3156"/>
                  <a:ext cx="21" cy="11"/>
                </a:xfrm>
                <a:custGeom>
                  <a:avLst/>
                  <a:gdLst>
                    <a:gd name="T0" fmla="*/ 0 w 21"/>
                    <a:gd name="T1" fmla="*/ 0 h 11"/>
                    <a:gd name="T2" fmla="*/ 21 w 21"/>
                    <a:gd name="T3" fmla="*/ 3 h 11"/>
                    <a:gd name="T4" fmla="*/ 16 w 21"/>
                    <a:gd name="T5" fmla="*/ 8 h 11"/>
                    <a:gd name="T6" fmla="*/ 9 w 21"/>
                    <a:gd name="T7" fmla="*/ 11 h 11"/>
                    <a:gd name="T8" fmla="*/ 4 w 21"/>
                    <a:gd name="T9" fmla="*/ 11 h 11"/>
                    <a:gd name="T10" fmla="*/ 1 w 21"/>
                    <a:gd name="T11" fmla="*/ 9 h 11"/>
                    <a:gd name="T12" fmla="*/ 0 w 21"/>
                    <a:gd name="T13" fmla="*/ 0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1"/>
                    <a:gd name="T22" fmla="*/ 0 h 11"/>
                    <a:gd name="T23" fmla="*/ 21 w 21"/>
                    <a:gd name="T24" fmla="*/ 11 h 1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1" h="11">
                      <a:moveTo>
                        <a:pt x="0" y="0"/>
                      </a:moveTo>
                      <a:lnTo>
                        <a:pt x="21" y="3"/>
                      </a:lnTo>
                      <a:lnTo>
                        <a:pt x="16" y="8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1" y="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2" name="Group 62"/>
                <p:cNvGrpSpPr>
                  <a:grpSpLocks/>
                </p:cNvGrpSpPr>
                <p:nvPr/>
              </p:nvGrpSpPr>
              <p:grpSpPr bwMode="auto">
                <a:xfrm>
                  <a:off x="1937" y="3063"/>
                  <a:ext cx="86" cy="13"/>
                  <a:chOff x="1937" y="3063"/>
                  <a:chExt cx="86" cy="13"/>
                </a:xfrm>
              </p:grpSpPr>
              <p:sp>
                <p:nvSpPr>
                  <p:cNvPr id="52299" name="Freeform 63"/>
                  <p:cNvSpPr>
                    <a:spLocks/>
                  </p:cNvSpPr>
                  <p:nvPr/>
                </p:nvSpPr>
                <p:spPr bwMode="auto">
                  <a:xfrm>
                    <a:off x="1998" y="3066"/>
                    <a:ext cx="25" cy="10"/>
                  </a:xfrm>
                  <a:custGeom>
                    <a:avLst/>
                    <a:gdLst>
                      <a:gd name="T0" fmla="*/ 0 w 25"/>
                      <a:gd name="T1" fmla="*/ 7 h 10"/>
                      <a:gd name="T2" fmla="*/ 3 w 25"/>
                      <a:gd name="T3" fmla="*/ 3 h 10"/>
                      <a:gd name="T4" fmla="*/ 9 w 25"/>
                      <a:gd name="T5" fmla="*/ 0 h 10"/>
                      <a:gd name="T6" fmla="*/ 17 w 25"/>
                      <a:gd name="T7" fmla="*/ 1 h 10"/>
                      <a:gd name="T8" fmla="*/ 25 w 25"/>
                      <a:gd name="T9" fmla="*/ 5 h 10"/>
                      <a:gd name="T10" fmla="*/ 24 w 25"/>
                      <a:gd name="T11" fmla="*/ 10 h 10"/>
                      <a:gd name="T12" fmla="*/ 8 w 25"/>
                      <a:gd name="T13" fmla="*/ 10 h 10"/>
                      <a:gd name="T14" fmla="*/ 0 w 25"/>
                      <a:gd name="T15" fmla="*/ 7 h 1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5"/>
                      <a:gd name="T25" fmla="*/ 0 h 10"/>
                      <a:gd name="T26" fmla="*/ 25 w 25"/>
                      <a:gd name="T27" fmla="*/ 10 h 1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5" h="10">
                        <a:moveTo>
                          <a:pt x="0" y="7"/>
                        </a:moveTo>
                        <a:lnTo>
                          <a:pt x="3" y="3"/>
                        </a:lnTo>
                        <a:lnTo>
                          <a:pt x="9" y="0"/>
                        </a:lnTo>
                        <a:lnTo>
                          <a:pt x="17" y="1"/>
                        </a:lnTo>
                        <a:lnTo>
                          <a:pt x="25" y="5"/>
                        </a:lnTo>
                        <a:lnTo>
                          <a:pt x="24" y="10"/>
                        </a:lnTo>
                        <a:lnTo>
                          <a:pt x="8" y="10"/>
                        </a:lnTo>
                        <a:lnTo>
                          <a:pt x="0" y="7"/>
                        </a:lnTo>
                        <a:close/>
                      </a:path>
                    </a:pathLst>
                  </a:custGeom>
                  <a:solidFill>
                    <a:srgbClr val="BF7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00" name="Freeform 64"/>
                  <p:cNvSpPr>
                    <a:spLocks/>
                  </p:cNvSpPr>
                  <p:nvPr/>
                </p:nvSpPr>
                <p:spPr bwMode="auto">
                  <a:xfrm>
                    <a:off x="1937" y="3063"/>
                    <a:ext cx="24" cy="10"/>
                  </a:xfrm>
                  <a:custGeom>
                    <a:avLst/>
                    <a:gdLst>
                      <a:gd name="T0" fmla="*/ 0 w 24"/>
                      <a:gd name="T1" fmla="*/ 5 h 10"/>
                      <a:gd name="T2" fmla="*/ 5 w 24"/>
                      <a:gd name="T3" fmla="*/ 1 h 10"/>
                      <a:gd name="T4" fmla="*/ 13 w 24"/>
                      <a:gd name="T5" fmla="*/ 0 h 10"/>
                      <a:gd name="T6" fmla="*/ 20 w 24"/>
                      <a:gd name="T7" fmla="*/ 3 h 10"/>
                      <a:gd name="T8" fmla="*/ 24 w 24"/>
                      <a:gd name="T9" fmla="*/ 8 h 10"/>
                      <a:gd name="T10" fmla="*/ 16 w 24"/>
                      <a:gd name="T11" fmla="*/ 10 h 10"/>
                      <a:gd name="T12" fmla="*/ 7 w 24"/>
                      <a:gd name="T13" fmla="*/ 10 h 10"/>
                      <a:gd name="T14" fmla="*/ 0 w 24"/>
                      <a:gd name="T15" fmla="*/ 5 h 1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4"/>
                      <a:gd name="T25" fmla="*/ 0 h 10"/>
                      <a:gd name="T26" fmla="*/ 24 w 24"/>
                      <a:gd name="T27" fmla="*/ 10 h 1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4" h="10">
                        <a:moveTo>
                          <a:pt x="0" y="5"/>
                        </a:moveTo>
                        <a:lnTo>
                          <a:pt x="5" y="1"/>
                        </a:lnTo>
                        <a:lnTo>
                          <a:pt x="13" y="0"/>
                        </a:lnTo>
                        <a:lnTo>
                          <a:pt x="20" y="3"/>
                        </a:lnTo>
                        <a:lnTo>
                          <a:pt x="24" y="8"/>
                        </a:lnTo>
                        <a:lnTo>
                          <a:pt x="16" y="10"/>
                        </a:lnTo>
                        <a:lnTo>
                          <a:pt x="7" y="1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BF7F1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" name="Group 65"/>
            <p:cNvGrpSpPr>
              <a:grpSpLocks/>
            </p:cNvGrpSpPr>
            <p:nvPr/>
          </p:nvGrpSpPr>
          <p:grpSpPr bwMode="auto">
            <a:xfrm>
              <a:off x="1883" y="2922"/>
              <a:ext cx="176" cy="170"/>
              <a:chOff x="1883" y="2922"/>
              <a:chExt cx="176" cy="170"/>
            </a:xfrm>
          </p:grpSpPr>
          <p:sp>
            <p:nvSpPr>
              <p:cNvPr id="52292" name="Freeform 66"/>
              <p:cNvSpPr>
                <a:spLocks/>
              </p:cNvSpPr>
              <p:nvPr/>
            </p:nvSpPr>
            <p:spPr bwMode="auto">
              <a:xfrm>
                <a:off x="1883" y="2922"/>
                <a:ext cx="176" cy="170"/>
              </a:xfrm>
              <a:custGeom>
                <a:avLst/>
                <a:gdLst>
                  <a:gd name="T0" fmla="*/ 27 w 176"/>
                  <a:gd name="T1" fmla="*/ 160 h 170"/>
                  <a:gd name="T2" fmla="*/ 25 w 176"/>
                  <a:gd name="T3" fmla="*/ 148 h 170"/>
                  <a:gd name="T4" fmla="*/ 20 w 176"/>
                  <a:gd name="T5" fmla="*/ 139 h 170"/>
                  <a:gd name="T6" fmla="*/ 8 w 176"/>
                  <a:gd name="T7" fmla="*/ 126 h 170"/>
                  <a:gd name="T8" fmla="*/ 4 w 176"/>
                  <a:gd name="T9" fmla="*/ 123 h 170"/>
                  <a:gd name="T10" fmla="*/ 0 w 176"/>
                  <a:gd name="T11" fmla="*/ 104 h 170"/>
                  <a:gd name="T12" fmla="*/ 0 w 176"/>
                  <a:gd name="T13" fmla="*/ 83 h 170"/>
                  <a:gd name="T14" fmla="*/ 2 w 176"/>
                  <a:gd name="T15" fmla="*/ 68 h 170"/>
                  <a:gd name="T16" fmla="*/ 7 w 176"/>
                  <a:gd name="T17" fmla="*/ 50 h 170"/>
                  <a:gd name="T18" fmla="*/ 12 w 176"/>
                  <a:gd name="T19" fmla="*/ 37 h 170"/>
                  <a:gd name="T20" fmla="*/ 20 w 176"/>
                  <a:gd name="T21" fmla="*/ 24 h 170"/>
                  <a:gd name="T22" fmla="*/ 30 w 176"/>
                  <a:gd name="T23" fmla="*/ 15 h 170"/>
                  <a:gd name="T24" fmla="*/ 46 w 176"/>
                  <a:gd name="T25" fmla="*/ 6 h 170"/>
                  <a:gd name="T26" fmla="*/ 70 w 176"/>
                  <a:gd name="T27" fmla="*/ 1 h 170"/>
                  <a:gd name="T28" fmla="*/ 83 w 176"/>
                  <a:gd name="T29" fmla="*/ 0 h 170"/>
                  <a:gd name="T30" fmla="*/ 111 w 176"/>
                  <a:gd name="T31" fmla="*/ 7 h 170"/>
                  <a:gd name="T32" fmla="*/ 136 w 176"/>
                  <a:gd name="T33" fmla="*/ 14 h 170"/>
                  <a:gd name="T34" fmla="*/ 151 w 176"/>
                  <a:gd name="T35" fmla="*/ 20 h 170"/>
                  <a:gd name="T36" fmla="*/ 163 w 176"/>
                  <a:gd name="T37" fmla="*/ 32 h 170"/>
                  <a:gd name="T38" fmla="*/ 170 w 176"/>
                  <a:gd name="T39" fmla="*/ 47 h 170"/>
                  <a:gd name="T40" fmla="*/ 175 w 176"/>
                  <a:gd name="T41" fmla="*/ 63 h 170"/>
                  <a:gd name="T42" fmla="*/ 176 w 176"/>
                  <a:gd name="T43" fmla="*/ 86 h 170"/>
                  <a:gd name="T44" fmla="*/ 175 w 176"/>
                  <a:gd name="T45" fmla="*/ 110 h 170"/>
                  <a:gd name="T46" fmla="*/ 168 w 176"/>
                  <a:gd name="T47" fmla="*/ 131 h 170"/>
                  <a:gd name="T48" fmla="*/ 162 w 176"/>
                  <a:gd name="T49" fmla="*/ 152 h 170"/>
                  <a:gd name="T50" fmla="*/ 157 w 176"/>
                  <a:gd name="T51" fmla="*/ 170 h 170"/>
                  <a:gd name="T52" fmla="*/ 157 w 176"/>
                  <a:gd name="T53" fmla="*/ 144 h 170"/>
                  <a:gd name="T54" fmla="*/ 152 w 176"/>
                  <a:gd name="T55" fmla="*/ 126 h 170"/>
                  <a:gd name="T56" fmla="*/ 149 w 176"/>
                  <a:gd name="T57" fmla="*/ 116 h 170"/>
                  <a:gd name="T58" fmla="*/ 150 w 176"/>
                  <a:gd name="T59" fmla="*/ 106 h 170"/>
                  <a:gd name="T60" fmla="*/ 126 w 176"/>
                  <a:gd name="T61" fmla="*/ 105 h 170"/>
                  <a:gd name="T62" fmla="*/ 104 w 176"/>
                  <a:gd name="T63" fmla="*/ 102 h 170"/>
                  <a:gd name="T64" fmla="*/ 117 w 176"/>
                  <a:gd name="T65" fmla="*/ 107 h 170"/>
                  <a:gd name="T66" fmla="*/ 99 w 176"/>
                  <a:gd name="T67" fmla="*/ 104 h 170"/>
                  <a:gd name="T68" fmla="*/ 80 w 176"/>
                  <a:gd name="T69" fmla="*/ 99 h 170"/>
                  <a:gd name="T70" fmla="*/ 65 w 176"/>
                  <a:gd name="T71" fmla="*/ 98 h 170"/>
                  <a:gd name="T72" fmla="*/ 55 w 176"/>
                  <a:gd name="T73" fmla="*/ 96 h 170"/>
                  <a:gd name="T74" fmla="*/ 46 w 176"/>
                  <a:gd name="T75" fmla="*/ 93 h 170"/>
                  <a:gd name="T76" fmla="*/ 48 w 176"/>
                  <a:gd name="T77" fmla="*/ 103 h 170"/>
                  <a:gd name="T78" fmla="*/ 43 w 176"/>
                  <a:gd name="T79" fmla="*/ 110 h 170"/>
                  <a:gd name="T80" fmla="*/ 38 w 176"/>
                  <a:gd name="T81" fmla="*/ 119 h 170"/>
                  <a:gd name="T82" fmla="*/ 37 w 176"/>
                  <a:gd name="T83" fmla="*/ 128 h 170"/>
                  <a:gd name="T84" fmla="*/ 35 w 176"/>
                  <a:gd name="T85" fmla="*/ 135 h 170"/>
                  <a:gd name="T86" fmla="*/ 30 w 176"/>
                  <a:gd name="T87" fmla="*/ 147 h 170"/>
                  <a:gd name="T88" fmla="*/ 27 w 176"/>
                  <a:gd name="T89" fmla="*/ 160 h 17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76"/>
                  <a:gd name="T136" fmla="*/ 0 h 170"/>
                  <a:gd name="T137" fmla="*/ 176 w 176"/>
                  <a:gd name="T138" fmla="*/ 170 h 17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76" h="170">
                    <a:moveTo>
                      <a:pt x="27" y="160"/>
                    </a:moveTo>
                    <a:lnTo>
                      <a:pt x="25" y="148"/>
                    </a:lnTo>
                    <a:lnTo>
                      <a:pt x="20" y="139"/>
                    </a:lnTo>
                    <a:lnTo>
                      <a:pt x="8" y="126"/>
                    </a:lnTo>
                    <a:lnTo>
                      <a:pt x="4" y="123"/>
                    </a:lnTo>
                    <a:lnTo>
                      <a:pt x="0" y="104"/>
                    </a:lnTo>
                    <a:lnTo>
                      <a:pt x="0" y="83"/>
                    </a:lnTo>
                    <a:lnTo>
                      <a:pt x="2" y="68"/>
                    </a:lnTo>
                    <a:lnTo>
                      <a:pt x="7" y="50"/>
                    </a:lnTo>
                    <a:lnTo>
                      <a:pt x="12" y="37"/>
                    </a:lnTo>
                    <a:lnTo>
                      <a:pt x="20" y="24"/>
                    </a:lnTo>
                    <a:lnTo>
                      <a:pt x="30" y="15"/>
                    </a:lnTo>
                    <a:lnTo>
                      <a:pt x="46" y="6"/>
                    </a:lnTo>
                    <a:lnTo>
                      <a:pt x="70" y="1"/>
                    </a:lnTo>
                    <a:lnTo>
                      <a:pt x="83" y="0"/>
                    </a:lnTo>
                    <a:lnTo>
                      <a:pt x="111" y="7"/>
                    </a:lnTo>
                    <a:lnTo>
                      <a:pt x="136" y="14"/>
                    </a:lnTo>
                    <a:lnTo>
                      <a:pt x="151" y="20"/>
                    </a:lnTo>
                    <a:lnTo>
                      <a:pt x="163" y="32"/>
                    </a:lnTo>
                    <a:lnTo>
                      <a:pt x="170" y="47"/>
                    </a:lnTo>
                    <a:lnTo>
                      <a:pt x="175" y="63"/>
                    </a:lnTo>
                    <a:lnTo>
                      <a:pt x="176" y="86"/>
                    </a:lnTo>
                    <a:lnTo>
                      <a:pt x="175" y="110"/>
                    </a:lnTo>
                    <a:lnTo>
                      <a:pt x="168" y="131"/>
                    </a:lnTo>
                    <a:lnTo>
                      <a:pt x="162" y="152"/>
                    </a:lnTo>
                    <a:lnTo>
                      <a:pt x="157" y="170"/>
                    </a:lnTo>
                    <a:lnTo>
                      <a:pt x="157" y="144"/>
                    </a:lnTo>
                    <a:lnTo>
                      <a:pt x="152" y="126"/>
                    </a:lnTo>
                    <a:lnTo>
                      <a:pt x="149" y="116"/>
                    </a:lnTo>
                    <a:lnTo>
                      <a:pt x="150" y="106"/>
                    </a:lnTo>
                    <a:lnTo>
                      <a:pt x="126" y="105"/>
                    </a:lnTo>
                    <a:lnTo>
                      <a:pt x="104" y="102"/>
                    </a:lnTo>
                    <a:lnTo>
                      <a:pt x="117" y="107"/>
                    </a:lnTo>
                    <a:lnTo>
                      <a:pt x="99" y="104"/>
                    </a:lnTo>
                    <a:lnTo>
                      <a:pt x="80" y="99"/>
                    </a:lnTo>
                    <a:lnTo>
                      <a:pt x="65" y="98"/>
                    </a:lnTo>
                    <a:lnTo>
                      <a:pt x="55" y="96"/>
                    </a:lnTo>
                    <a:lnTo>
                      <a:pt x="46" y="93"/>
                    </a:lnTo>
                    <a:lnTo>
                      <a:pt x="48" y="103"/>
                    </a:lnTo>
                    <a:lnTo>
                      <a:pt x="43" y="110"/>
                    </a:lnTo>
                    <a:lnTo>
                      <a:pt x="38" y="119"/>
                    </a:lnTo>
                    <a:lnTo>
                      <a:pt x="37" y="128"/>
                    </a:lnTo>
                    <a:lnTo>
                      <a:pt x="35" y="135"/>
                    </a:lnTo>
                    <a:lnTo>
                      <a:pt x="30" y="147"/>
                    </a:lnTo>
                    <a:lnTo>
                      <a:pt x="27" y="160"/>
                    </a:lnTo>
                    <a:close/>
                  </a:path>
                </a:pathLst>
              </a:custGeom>
              <a:solidFill>
                <a:srgbClr val="5F3F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93" name="Freeform 67"/>
              <p:cNvSpPr>
                <a:spLocks/>
              </p:cNvSpPr>
              <p:nvPr/>
            </p:nvSpPr>
            <p:spPr bwMode="auto">
              <a:xfrm>
                <a:off x="1933" y="2965"/>
                <a:ext cx="67" cy="32"/>
              </a:xfrm>
              <a:custGeom>
                <a:avLst/>
                <a:gdLst>
                  <a:gd name="T0" fmla="*/ 0 w 67"/>
                  <a:gd name="T1" fmla="*/ 8 h 32"/>
                  <a:gd name="T2" fmla="*/ 14 w 67"/>
                  <a:gd name="T3" fmla="*/ 19 h 32"/>
                  <a:gd name="T4" fmla="*/ 20 w 67"/>
                  <a:gd name="T5" fmla="*/ 28 h 32"/>
                  <a:gd name="T6" fmla="*/ 29 w 67"/>
                  <a:gd name="T7" fmla="*/ 31 h 32"/>
                  <a:gd name="T8" fmla="*/ 26 w 67"/>
                  <a:gd name="T9" fmla="*/ 27 h 32"/>
                  <a:gd name="T10" fmla="*/ 36 w 67"/>
                  <a:gd name="T11" fmla="*/ 28 h 32"/>
                  <a:gd name="T12" fmla="*/ 44 w 67"/>
                  <a:gd name="T13" fmla="*/ 31 h 32"/>
                  <a:gd name="T14" fmla="*/ 44 w 67"/>
                  <a:gd name="T15" fmla="*/ 27 h 32"/>
                  <a:gd name="T16" fmla="*/ 52 w 67"/>
                  <a:gd name="T17" fmla="*/ 27 h 32"/>
                  <a:gd name="T18" fmla="*/ 59 w 67"/>
                  <a:gd name="T19" fmla="*/ 32 h 32"/>
                  <a:gd name="T20" fmla="*/ 60 w 67"/>
                  <a:gd name="T21" fmla="*/ 25 h 32"/>
                  <a:gd name="T22" fmla="*/ 67 w 67"/>
                  <a:gd name="T23" fmla="*/ 27 h 32"/>
                  <a:gd name="T24" fmla="*/ 62 w 67"/>
                  <a:gd name="T25" fmla="*/ 20 h 32"/>
                  <a:gd name="T26" fmla="*/ 45 w 67"/>
                  <a:gd name="T27" fmla="*/ 0 h 32"/>
                  <a:gd name="T28" fmla="*/ 47 w 67"/>
                  <a:gd name="T29" fmla="*/ 8 h 32"/>
                  <a:gd name="T30" fmla="*/ 42 w 67"/>
                  <a:gd name="T31" fmla="*/ 11 h 32"/>
                  <a:gd name="T32" fmla="*/ 29 w 67"/>
                  <a:gd name="T33" fmla="*/ 3 h 32"/>
                  <a:gd name="T34" fmla="*/ 36 w 67"/>
                  <a:gd name="T35" fmla="*/ 11 h 32"/>
                  <a:gd name="T36" fmla="*/ 26 w 67"/>
                  <a:gd name="T37" fmla="*/ 10 h 32"/>
                  <a:gd name="T38" fmla="*/ 13 w 67"/>
                  <a:gd name="T39" fmla="*/ 4 h 32"/>
                  <a:gd name="T40" fmla="*/ 21 w 67"/>
                  <a:gd name="T41" fmla="*/ 12 h 32"/>
                  <a:gd name="T42" fmla="*/ 13 w 67"/>
                  <a:gd name="T43" fmla="*/ 12 h 32"/>
                  <a:gd name="T44" fmla="*/ 0 w 67"/>
                  <a:gd name="T45" fmla="*/ 8 h 3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67"/>
                  <a:gd name="T70" fmla="*/ 0 h 32"/>
                  <a:gd name="T71" fmla="*/ 67 w 67"/>
                  <a:gd name="T72" fmla="*/ 32 h 3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67" h="32">
                    <a:moveTo>
                      <a:pt x="0" y="8"/>
                    </a:moveTo>
                    <a:lnTo>
                      <a:pt x="14" y="19"/>
                    </a:lnTo>
                    <a:lnTo>
                      <a:pt x="20" y="28"/>
                    </a:lnTo>
                    <a:lnTo>
                      <a:pt x="29" y="31"/>
                    </a:lnTo>
                    <a:lnTo>
                      <a:pt x="26" y="27"/>
                    </a:lnTo>
                    <a:lnTo>
                      <a:pt x="36" y="28"/>
                    </a:lnTo>
                    <a:lnTo>
                      <a:pt x="44" y="31"/>
                    </a:lnTo>
                    <a:lnTo>
                      <a:pt x="44" y="27"/>
                    </a:lnTo>
                    <a:lnTo>
                      <a:pt x="52" y="27"/>
                    </a:lnTo>
                    <a:lnTo>
                      <a:pt x="59" y="32"/>
                    </a:lnTo>
                    <a:lnTo>
                      <a:pt x="60" y="25"/>
                    </a:lnTo>
                    <a:lnTo>
                      <a:pt x="67" y="27"/>
                    </a:lnTo>
                    <a:lnTo>
                      <a:pt x="62" y="20"/>
                    </a:lnTo>
                    <a:lnTo>
                      <a:pt x="45" y="0"/>
                    </a:lnTo>
                    <a:lnTo>
                      <a:pt x="47" y="8"/>
                    </a:lnTo>
                    <a:lnTo>
                      <a:pt x="42" y="11"/>
                    </a:lnTo>
                    <a:lnTo>
                      <a:pt x="29" y="3"/>
                    </a:lnTo>
                    <a:lnTo>
                      <a:pt x="36" y="11"/>
                    </a:lnTo>
                    <a:lnTo>
                      <a:pt x="26" y="10"/>
                    </a:lnTo>
                    <a:lnTo>
                      <a:pt x="13" y="4"/>
                    </a:lnTo>
                    <a:lnTo>
                      <a:pt x="21" y="12"/>
                    </a:lnTo>
                    <a:lnTo>
                      <a:pt x="13" y="12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7F5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68"/>
          <p:cNvGrpSpPr>
            <a:grpSpLocks/>
          </p:cNvGrpSpPr>
          <p:nvPr/>
        </p:nvGrpSpPr>
        <p:grpSpPr bwMode="auto">
          <a:xfrm>
            <a:off x="2805113" y="5287963"/>
            <a:ext cx="622300" cy="236537"/>
            <a:chOff x="1767" y="3331"/>
            <a:chExt cx="392" cy="149"/>
          </a:xfrm>
        </p:grpSpPr>
        <p:sp>
          <p:nvSpPr>
            <p:cNvPr id="52281" name="Freeform 69"/>
            <p:cNvSpPr>
              <a:spLocks/>
            </p:cNvSpPr>
            <p:nvPr/>
          </p:nvSpPr>
          <p:spPr bwMode="auto">
            <a:xfrm>
              <a:off x="1839" y="3404"/>
              <a:ext cx="232" cy="76"/>
            </a:xfrm>
            <a:custGeom>
              <a:avLst/>
              <a:gdLst>
                <a:gd name="T0" fmla="*/ 43 w 232"/>
                <a:gd name="T1" fmla="*/ 0 h 76"/>
                <a:gd name="T2" fmla="*/ 232 w 232"/>
                <a:gd name="T3" fmla="*/ 0 h 76"/>
                <a:gd name="T4" fmla="*/ 232 w 232"/>
                <a:gd name="T5" fmla="*/ 76 h 76"/>
                <a:gd name="T6" fmla="*/ 0 w 232"/>
                <a:gd name="T7" fmla="*/ 72 h 76"/>
                <a:gd name="T8" fmla="*/ 43 w 232"/>
                <a:gd name="T9" fmla="*/ 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2"/>
                <a:gd name="T16" fmla="*/ 0 h 76"/>
                <a:gd name="T17" fmla="*/ 232 w 232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2" h="76">
                  <a:moveTo>
                    <a:pt x="43" y="0"/>
                  </a:moveTo>
                  <a:lnTo>
                    <a:pt x="232" y="0"/>
                  </a:lnTo>
                  <a:lnTo>
                    <a:pt x="232" y="76"/>
                  </a:lnTo>
                  <a:lnTo>
                    <a:pt x="0" y="72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9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1767" y="3331"/>
              <a:ext cx="392" cy="119"/>
              <a:chOff x="1767" y="3331"/>
              <a:chExt cx="392" cy="119"/>
            </a:xfrm>
          </p:grpSpPr>
          <p:grpSp>
            <p:nvGrpSpPr>
              <p:cNvPr id="26" name="Group 71"/>
              <p:cNvGrpSpPr>
                <a:grpSpLocks/>
              </p:cNvGrpSpPr>
              <p:nvPr/>
            </p:nvGrpSpPr>
            <p:grpSpPr bwMode="auto">
              <a:xfrm>
                <a:off x="1767" y="3354"/>
                <a:ext cx="132" cy="96"/>
                <a:chOff x="1767" y="3354"/>
                <a:chExt cx="132" cy="96"/>
              </a:xfrm>
            </p:grpSpPr>
            <p:sp>
              <p:nvSpPr>
                <p:cNvPr id="52288" name="Arc 72"/>
                <p:cNvSpPr>
                  <a:spLocks/>
                </p:cNvSpPr>
                <p:nvPr/>
              </p:nvSpPr>
              <p:spPr bwMode="auto">
                <a:xfrm>
                  <a:off x="1767" y="3382"/>
                  <a:ext cx="33" cy="68"/>
                </a:xfrm>
                <a:custGeom>
                  <a:avLst/>
                  <a:gdLst>
                    <a:gd name="T0" fmla="*/ 0 w 21600"/>
                    <a:gd name="T1" fmla="*/ 0 h 42622"/>
                    <a:gd name="T2" fmla="*/ 0 w 21600"/>
                    <a:gd name="T3" fmla="*/ 0 h 42622"/>
                    <a:gd name="T4" fmla="*/ 0 w 21600"/>
                    <a:gd name="T5" fmla="*/ 0 h 42622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2622"/>
                    <a:gd name="T11" fmla="*/ 21600 w 21600"/>
                    <a:gd name="T12" fmla="*/ 42622 h 4262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2622" fill="none" extrusionOk="0">
                      <a:moveTo>
                        <a:pt x="16636" y="42622"/>
                      </a:moveTo>
                      <a:cubicBezTo>
                        <a:pt x="6887" y="40320"/>
                        <a:pt x="0" y="31617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2622" stroke="0" extrusionOk="0">
                      <a:moveTo>
                        <a:pt x="16636" y="42622"/>
                      </a:moveTo>
                      <a:cubicBezTo>
                        <a:pt x="6887" y="40320"/>
                        <a:pt x="0" y="31617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89" name="Freeform 73"/>
                <p:cNvSpPr>
                  <a:spLocks/>
                </p:cNvSpPr>
                <p:nvPr/>
              </p:nvSpPr>
              <p:spPr bwMode="auto">
                <a:xfrm>
                  <a:off x="1775" y="3354"/>
                  <a:ext cx="124" cy="92"/>
                </a:xfrm>
                <a:custGeom>
                  <a:avLst/>
                  <a:gdLst>
                    <a:gd name="T0" fmla="*/ 30 w 124"/>
                    <a:gd name="T1" fmla="*/ 21 h 92"/>
                    <a:gd name="T2" fmla="*/ 65 w 124"/>
                    <a:gd name="T3" fmla="*/ 1 h 92"/>
                    <a:gd name="T4" fmla="*/ 73 w 124"/>
                    <a:gd name="T5" fmla="*/ 0 h 92"/>
                    <a:gd name="T6" fmla="*/ 79 w 124"/>
                    <a:gd name="T7" fmla="*/ 4 h 92"/>
                    <a:gd name="T8" fmla="*/ 115 w 124"/>
                    <a:gd name="T9" fmla="*/ 20 h 92"/>
                    <a:gd name="T10" fmla="*/ 120 w 124"/>
                    <a:gd name="T11" fmla="*/ 26 h 92"/>
                    <a:gd name="T12" fmla="*/ 121 w 124"/>
                    <a:gd name="T13" fmla="*/ 32 h 92"/>
                    <a:gd name="T14" fmla="*/ 118 w 124"/>
                    <a:gd name="T15" fmla="*/ 38 h 92"/>
                    <a:gd name="T16" fmla="*/ 124 w 124"/>
                    <a:gd name="T17" fmla="*/ 43 h 92"/>
                    <a:gd name="T18" fmla="*/ 124 w 124"/>
                    <a:gd name="T19" fmla="*/ 53 h 92"/>
                    <a:gd name="T20" fmla="*/ 114 w 124"/>
                    <a:gd name="T21" fmla="*/ 58 h 92"/>
                    <a:gd name="T22" fmla="*/ 115 w 124"/>
                    <a:gd name="T23" fmla="*/ 63 h 92"/>
                    <a:gd name="T24" fmla="*/ 112 w 124"/>
                    <a:gd name="T25" fmla="*/ 69 h 92"/>
                    <a:gd name="T26" fmla="*/ 102 w 124"/>
                    <a:gd name="T27" fmla="*/ 75 h 92"/>
                    <a:gd name="T28" fmla="*/ 95 w 124"/>
                    <a:gd name="T29" fmla="*/ 76 h 92"/>
                    <a:gd name="T30" fmla="*/ 94 w 124"/>
                    <a:gd name="T31" fmla="*/ 81 h 92"/>
                    <a:gd name="T32" fmla="*/ 91 w 124"/>
                    <a:gd name="T33" fmla="*/ 88 h 92"/>
                    <a:gd name="T34" fmla="*/ 83 w 124"/>
                    <a:gd name="T35" fmla="*/ 91 h 92"/>
                    <a:gd name="T36" fmla="*/ 55 w 124"/>
                    <a:gd name="T37" fmla="*/ 92 h 92"/>
                    <a:gd name="T38" fmla="*/ 24 w 124"/>
                    <a:gd name="T39" fmla="*/ 92 h 92"/>
                    <a:gd name="T40" fmla="*/ 7 w 124"/>
                    <a:gd name="T41" fmla="*/ 87 h 92"/>
                    <a:gd name="T42" fmla="*/ 4 w 124"/>
                    <a:gd name="T43" fmla="*/ 81 h 92"/>
                    <a:gd name="T44" fmla="*/ 2 w 124"/>
                    <a:gd name="T45" fmla="*/ 74 h 92"/>
                    <a:gd name="T46" fmla="*/ 0 w 124"/>
                    <a:gd name="T47" fmla="*/ 64 h 92"/>
                    <a:gd name="T48" fmla="*/ 2 w 124"/>
                    <a:gd name="T49" fmla="*/ 54 h 92"/>
                    <a:gd name="T50" fmla="*/ 6 w 124"/>
                    <a:gd name="T51" fmla="*/ 44 h 92"/>
                    <a:gd name="T52" fmla="*/ 12 w 124"/>
                    <a:gd name="T53" fmla="*/ 34 h 92"/>
                    <a:gd name="T54" fmla="*/ 30 w 124"/>
                    <a:gd name="T55" fmla="*/ 21 h 92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124"/>
                    <a:gd name="T85" fmla="*/ 0 h 92"/>
                    <a:gd name="T86" fmla="*/ 124 w 124"/>
                    <a:gd name="T87" fmla="*/ 92 h 92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124" h="92">
                      <a:moveTo>
                        <a:pt x="30" y="21"/>
                      </a:moveTo>
                      <a:lnTo>
                        <a:pt x="65" y="1"/>
                      </a:lnTo>
                      <a:lnTo>
                        <a:pt x="73" y="0"/>
                      </a:lnTo>
                      <a:lnTo>
                        <a:pt x="79" y="4"/>
                      </a:lnTo>
                      <a:lnTo>
                        <a:pt x="115" y="20"/>
                      </a:lnTo>
                      <a:lnTo>
                        <a:pt x="120" y="26"/>
                      </a:lnTo>
                      <a:lnTo>
                        <a:pt x="121" y="32"/>
                      </a:lnTo>
                      <a:lnTo>
                        <a:pt x="118" y="38"/>
                      </a:lnTo>
                      <a:lnTo>
                        <a:pt x="124" y="43"/>
                      </a:lnTo>
                      <a:lnTo>
                        <a:pt x="124" y="53"/>
                      </a:lnTo>
                      <a:lnTo>
                        <a:pt x="114" y="58"/>
                      </a:lnTo>
                      <a:lnTo>
                        <a:pt x="115" y="63"/>
                      </a:lnTo>
                      <a:lnTo>
                        <a:pt x="112" y="69"/>
                      </a:lnTo>
                      <a:lnTo>
                        <a:pt x="102" y="75"/>
                      </a:lnTo>
                      <a:lnTo>
                        <a:pt x="95" y="76"/>
                      </a:lnTo>
                      <a:lnTo>
                        <a:pt x="94" y="81"/>
                      </a:lnTo>
                      <a:lnTo>
                        <a:pt x="91" y="88"/>
                      </a:lnTo>
                      <a:lnTo>
                        <a:pt x="83" y="91"/>
                      </a:lnTo>
                      <a:lnTo>
                        <a:pt x="55" y="92"/>
                      </a:lnTo>
                      <a:lnTo>
                        <a:pt x="24" y="92"/>
                      </a:lnTo>
                      <a:lnTo>
                        <a:pt x="7" y="87"/>
                      </a:lnTo>
                      <a:lnTo>
                        <a:pt x="4" y="81"/>
                      </a:lnTo>
                      <a:lnTo>
                        <a:pt x="2" y="74"/>
                      </a:lnTo>
                      <a:lnTo>
                        <a:pt x="0" y="64"/>
                      </a:lnTo>
                      <a:lnTo>
                        <a:pt x="2" y="54"/>
                      </a:lnTo>
                      <a:lnTo>
                        <a:pt x="6" y="44"/>
                      </a:lnTo>
                      <a:lnTo>
                        <a:pt x="12" y="34"/>
                      </a:lnTo>
                      <a:lnTo>
                        <a:pt x="30" y="21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7" name="Group 74"/>
              <p:cNvGrpSpPr>
                <a:grpSpLocks/>
              </p:cNvGrpSpPr>
              <p:nvPr/>
            </p:nvGrpSpPr>
            <p:grpSpPr bwMode="auto">
              <a:xfrm>
                <a:off x="2028" y="3331"/>
                <a:ext cx="131" cy="87"/>
                <a:chOff x="2028" y="3331"/>
                <a:chExt cx="131" cy="87"/>
              </a:xfrm>
            </p:grpSpPr>
            <p:sp>
              <p:nvSpPr>
                <p:cNvPr id="52285" name="Arc 75"/>
                <p:cNvSpPr>
                  <a:spLocks/>
                </p:cNvSpPr>
                <p:nvPr/>
              </p:nvSpPr>
              <p:spPr bwMode="auto">
                <a:xfrm>
                  <a:off x="2073" y="3344"/>
                  <a:ext cx="86" cy="72"/>
                </a:xfrm>
                <a:custGeom>
                  <a:avLst/>
                  <a:gdLst>
                    <a:gd name="T0" fmla="*/ 0 w 38160"/>
                    <a:gd name="T1" fmla="*/ 0 h 43200"/>
                    <a:gd name="T2" fmla="*/ 0 w 38160"/>
                    <a:gd name="T3" fmla="*/ 0 h 43200"/>
                    <a:gd name="T4" fmla="*/ 0 w 38160"/>
                    <a:gd name="T5" fmla="*/ 0 h 43200"/>
                    <a:gd name="T6" fmla="*/ 0 60000 65536"/>
                    <a:gd name="T7" fmla="*/ 0 60000 65536"/>
                    <a:gd name="T8" fmla="*/ 0 60000 65536"/>
                    <a:gd name="T9" fmla="*/ 0 w 38160"/>
                    <a:gd name="T10" fmla="*/ 0 h 43200"/>
                    <a:gd name="T11" fmla="*/ 38160 w 38160"/>
                    <a:gd name="T12" fmla="*/ 43200 h 43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160" h="43200" fill="none" extrusionOk="0">
                      <a:moveTo>
                        <a:pt x="-1" y="7731"/>
                      </a:moveTo>
                      <a:cubicBezTo>
                        <a:pt x="4103" y="2831"/>
                        <a:pt x="10167" y="-1"/>
                        <a:pt x="16560" y="0"/>
                      </a:cubicBezTo>
                      <a:cubicBezTo>
                        <a:pt x="28489" y="0"/>
                        <a:pt x="38160" y="9670"/>
                        <a:pt x="38160" y="21600"/>
                      </a:cubicBezTo>
                      <a:cubicBezTo>
                        <a:pt x="38160" y="33529"/>
                        <a:pt x="28489" y="43200"/>
                        <a:pt x="16560" y="43200"/>
                      </a:cubicBezTo>
                      <a:cubicBezTo>
                        <a:pt x="11544" y="43200"/>
                        <a:pt x="6686" y="41454"/>
                        <a:pt x="2816" y="38264"/>
                      </a:cubicBezTo>
                    </a:path>
                    <a:path w="38160" h="43200" stroke="0" extrusionOk="0">
                      <a:moveTo>
                        <a:pt x="-1" y="7731"/>
                      </a:moveTo>
                      <a:cubicBezTo>
                        <a:pt x="4103" y="2831"/>
                        <a:pt x="10167" y="-1"/>
                        <a:pt x="16560" y="0"/>
                      </a:cubicBezTo>
                      <a:cubicBezTo>
                        <a:pt x="28489" y="0"/>
                        <a:pt x="38160" y="9670"/>
                        <a:pt x="38160" y="21600"/>
                      </a:cubicBezTo>
                      <a:cubicBezTo>
                        <a:pt x="38160" y="33529"/>
                        <a:pt x="28489" y="43200"/>
                        <a:pt x="16560" y="43200"/>
                      </a:cubicBezTo>
                      <a:cubicBezTo>
                        <a:pt x="11544" y="43200"/>
                        <a:pt x="6686" y="41454"/>
                        <a:pt x="2816" y="38264"/>
                      </a:cubicBezTo>
                      <a:lnTo>
                        <a:pt x="16560" y="21600"/>
                      </a:lnTo>
                      <a:close/>
                    </a:path>
                  </a:pathLst>
                </a:custGeom>
                <a:solidFill>
                  <a:srgbClr val="FFFFD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86" name="Freeform 76"/>
                <p:cNvSpPr>
                  <a:spLocks/>
                </p:cNvSpPr>
                <p:nvPr/>
              </p:nvSpPr>
              <p:spPr bwMode="auto">
                <a:xfrm>
                  <a:off x="2114" y="3351"/>
                  <a:ext cx="30" cy="61"/>
                </a:xfrm>
                <a:custGeom>
                  <a:avLst/>
                  <a:gdLst>
                    <a:gd name="T0" fmla="*/ 9 w 30"/>
                    <a:gd name="T1" fmla="*/ 0 h 61"/>
                    <a:gd name="T2" fmla="*/ 14 w 30"/>
                    <a:gd name="T3" fmla="*/ 4 h 61"/>
                    <a:gd name="T4" fmla="*/ 26 w 30"/>
                    <a:gd name="T5" fmla="*/ 21 h 61"/>
                    <a:gd name="T6" fmla="*/ 29 w 30"/>
                    <a:gd name="T7" fmla="*/ 29 h 61"/>
                    <a:gd name="T8" fmla="*/ 30 w 30"/>
                    <a:gd name="T9" fmla="*/ 39 h 61"/>
                    <a:gd name="T10" fmla="*/ 27 w 30"/>
                    <a:gd name="T11" fmla="*/ 50 h 61"/>
                    <a:gd name="T12" fmla="*/ 20 w 30"/>
                    <a:gd name="T13" fmla="*/ 56 h 61"/>
                    <a:gd name="T14" fmla="*/ 10 w 30"/>
                    <a:gd name="T15" fmla="*/ 60 h 61"/>
                    <a:gd name="T16" fmla="*/ 0 w 30"/>
                    <a:gd name="T17" fmla="*/ 61 h 61"/>
                    <a:gd name="T18" fmla="*/ 9 w 30"/>
                    <a:gd name="T19" fmla="*/ 0 h 6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0"/>
                    <a:gd name="T31" fmla="*/ 0 h 61"/>
                    <a:gd name="T32" fmla="*/ 30 w 30"/>
                    <a:gd name="T33" fmla="*/ 61 h 6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0" h="61">
                      <a:moveTo>
                        <a:pt x="9" y="0"/>
                      </a:moveTo>
                      <a:lnTo>
                        <a:pt x="14" y="4"/>
                      </a:lnTo>
                      <a:lnTo>
                        <a:pt x="26" y="21"/>
                      </a:lnTo>
                      <a:lnTo>
                        <a:pt x="29" y="29"/>
                      </a:lnTo>
                      <a:lnTo>
                        <a:pt x="30" y="39"/>
                      </a:lnTo>
                      <a:lnTo>
                        <a:pt x="27" y="50"/>
                      </a:lnTo>
                      <a:lnTo>
                        <a:pt x="20" y="56"/>
                      </a:lnTo>
                      <a:lnTo>
                        <a:pt x="10" y="60"/>
                      </a:lnTo>
                      <a:lnTo>
                        <a:pt x="0" y="61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BF7F3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87" name="Freeform 77"/>
                <p:cNvSpPr>
                  <a:spLocks/>
                </p:cNvSpPr>
                <p:nvPr/>
              </p:nvSpPr>
              <p:spPr bwMode="auto">
                <a:xfrm>
                  <a:off x="2028" y="3331"/>
                  <a:ext cx="103" cy="87"/>
                </a:xfrm>
                <a:custGeom>
                  <a:avLst/>
                  <a:gdLst>
                    <a:gd name="T0" fmla="*/ 98 w 103"/>
                    <a:gd name="T1" fmla="*/ 19 h 87"/>
                    <a:gd name="T2" fmla="*/ 85 w 103"/>
                    <a:gd name="T3" fmla="*/ 5 h 87"/>
                    <a:gd name="T4" fmla="*/ 78 w 103"/>
                    <a:gd name="T5" fmla="*/ 2 h 87"/>
                    <a:gd name="T6" fmla="*/ 70 w 103"/>
                    <a:gd name="T7" fmla="*/ 0 h 87"/>
                    <a:gd name="T8" fmla="*/ 31 w 103"/>
                    <a:gd name="T9" fmla="*/ 2 h 87"/>
                    <a:gd name="T10" fmla="*/ 22 w 103"/>
                    <a:gd name="T11" fmla="*/ 5 h 87"/>
                    <a:gd name="T12" fmla="*/ 17 w 103"/>
                    <a:gd name="T13" fmla="*/ 9 h 87"/>
                    <a:gd name="T14" fmla="*/ 14 w 103"/>
                    <a:gd name="T15" fmla="*/ 15 h 87"/>
                    <a:gd name="T16" fmla="*/ 14 w 103"/>
                    <a:gd name="T17" fmla="*/ 21 h 87"/>
                    <a:gd name="T18" fmla="*/ 19 w 103"/>
                    <a:gd name="T19" fmla="*/ 25 h 87"/>
                    <a:gd name="T20" fmla="*/ 9 w 103"/>
                    <a:gd name="T21" fmla="*/ 28 h 87"/>
                    <a:gd name="T22" fmla="*/ 4 w 103"/>
                    <a:gd name="T23" fmla="*/ 31 h 87"/>
                    <a:gd name="T24" fmla="*/ 0 w 103"/>
                    <a:gd name="T25" fmla="*/ 38 h 87"/>
                    <a:gd name="T26" fmla="*/ 1 w 103"/>
                    <a:gd name="T27" fmla="*/ 45 h 87"/>
                    <a:gd name="T28" fmla="*/ 5 w 103"/>
                    <a:gd name="T29" fmla="*/ 50 h 87"/>
                    <a:gd name="T30" fmla="*/ 9 w 103"/>
                    <a:gd name="T31" fmla="*/ 61 h 87"/>
                    <a:gd name="T32" fmla="*/ 16 w 103"/>
                    <a:gd name="T33" fmla="*/ 70 h 87"/>
                    <a:gd name="T34" fmla="*/ 18 w 103"/>
                    <a:gd name="T35" fmla="*/ 83 h 87"/>
                    <a:gd name="T36" fmla="*/ 26 w 103"/>
                    <a:gd name="T37" fmla="*/ 87 h 87"/>
                    <a:gd name="T38" fmla="*/ 60 w 103"/>
                    <a:gd name="T39" fmla="*/ 86 h 87"/>
                    <a:gd name="T40" fmla="*/ 84 w 103"/>
                    <a:gd name="T41" fmla="*/ 85 h 87"/>
                    <a:gd name="T42" fmla="*/ 95 w 103"/>
                    <a:gd name="T43" fmla="*/ 80 h 87"/>
                    <a:gd name="T44" fmla="*/ 103 w 103"/>
                    <a:gd name="T45" fmla="*/ 66 h 87"/>
                    <a:gd name="T46" fmla="*/ 103 w 103"/>
                    <a:gd name="T47" fmla="*/ 50 h 87"/>
                    <a:gd name="T48" fmla="*/ 103 w 103"/>
                    <a:gd name="T49" fmla="*/ 34 h 87"/>
                    <a:gd name="T50" fmla="*/ 98 w 103"/>
                    <a:gd name="T51" fmla="*/ 19 h 87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03"/>
                    <a:gd name="T79" fmla="*/ 0 h 87"/>
                    <a:gd name="T80" fmla="*/ 103 w 103"/>
                    <a:gd name="T81" fmla="*/ 87 h 87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03" h="87">
                      <a:moveTo>
                        <a:pt x="98" y="19"/>
                      </a:moveTo>
                      <a:lnTo>
                        <a:pt x="85" y="5"/>
                      </a:lnTo>
                      <a:lnTo>
                        <a:pt x="78" y="2"/>
                      </a:lnTo>
                      <a:lnTo>
                        <a:pt x="70" y="0"/>
                      </a:lnTo>
                      <a:lnTo>
                        <a:pt x="31" y="2"/>
                      </a:lnTo>
                      <a:lnTo>
                        <a:pt x="22" y="5"/>
                      </a:lnTo>
                      <a:lnTo>
                        <a:pt x="17" y="9"/>
                      </a:lnTo>
                      <a:lnTo>
                        <a:pt x="14" y="15"/>
                      </a:lnTo>
                      <a:lnTo>
                        <a:pt x="14" y="21"/>
                      </a:lnTo>
                      <a:lnTo>
                        <a:pt x="19" y="25"/>
                      </a:lnTo>
                      <a:lnTo>
                        <a:pt x="9" y="28"/>
                      </a:lnTo>
                      <a:lnTo>
                        <a:pt x="4" y="31"/>
                      </a:lnTo>
                      <a:lnTo>
                        <a:pt x="0" y="38"/>
                      </a:lnTo>
                      <a:lnTo>
                        <a:pt x="1" y="45"/>
                      </a:lnTo>
                      <a:lnTo>
                        <a:pt x="5" y="50"/>
                      </a:lnTo>
                      <a:lnTo>
                        <a:pt x="9" y="61"/>
                      </a:lnTo>
                      <a:lnTo>
                        <a:pt x="16" y="70"/>
                      </a:lnTo>
                      <a:lnTo>
                        <a:pt x="18" y="83"/>
                      </a:lnTo>
                      <a:lnTo>
                        <a:pt x="26" y="87"/>
                      </a:lnTo>
                      <a:lnTo>
                        <a:pt x="60" y="86"/>
                      </a:lnTo>
                      <a:lnTo>
                        <a:pt x="84" y="85"/>
                      </a:lnTo>
                      <a:lnTo>
                        <a:pt x="95" y="80"/>
                      </a:lnTo>
                      <a:lnTo>
                        <a:pt x="103" y="66"/>
                      </a:lnTo>
                      <a:lnTo>
                        <a:pt x="103" y="50"/>
                      </a:lnTo>
                      <a:lnTo>
                        <a:pt x="103" y="34"/>
                      </a:lnTo>
                      <a:lnTo>
                        <a:pt x="98" y="19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8" name="Group 78"/>
          <p:cNvGrpSpPr>
            <a:grpSpLocks/>
          </p:cNvGrpSpPr>
          <p:nvPr/>
        </p:nvGrpSpPr>
        <p:grpSpPr bwMode="auto">
          <a:xfrm>
            <a:off x="3681413" y="4616450"/>
            <a:ext cx="750887" cy="938213"/>
            <a:chOff x="2319" y="2908"/>
            <a:chExt cx="473" cy="591"/>
          </a:xfrm>
        </p:grpSpPr>
        <p:grpSp>
          <p:nvGrpSpPr>
            <p:cNvPr id="29" name="Group 79"/>
            <p:cNvGrpSpPr>
              <a:grpSpLocks/>
            </p:cNvGrpSpPr>
            <p:nvPr/>
          </p:nvGrpSpPr>
          <p:grpSpPr bwMode="auto">
            <a:xfrm>
              <a:off x="2453" y="3092"/>
              <a:ext cx="129" cy="330"/>
              <a:chOff x="2453" y="3092"/>
              <a:chExt cx="129" cy="330"/>
            </a:xfrm>
          </p:grpSpPr>
          <p:sp>
            <p:nvSpPr>
              <p:cNvPr id="52273" name="Freeform 80"/>
              <p:cNvSpPr>
                <a:spLocks/>
              </p:cNvSpPr>
              <p:nvPr/>
            </p:nvSpPr>
            <p:spPr bwMode="auto">
              <a:xfrm>
                <a:off x="2453" y="3096"/>
                <a:ext cx="129" cy="234"/>
              </a:xfrm>
              <a:custGeom>
                <a:avLst/>
                <a:gdLst>
                  <a:gd name="T0" fmla="*/ 0 w 129"/>
                  <a:gd name="T1" fmla="*/ 0 h 234"/>
                  <a:gd name="T2" fmla="*/ 68 w 129"/>
                  <a:gd name="T3" fmla="*/ 37 h 234"/>
                  <a:gd name="T4" fmla="*/ 129 w 129"/>
                  <a:gd name="T5" fmla="*/ 4 h 234"/>
                  <a:gd name="T6" fmla="*/ 91 w 129"/>
                  <a:gd name="T7" fmla="*/ 232 h 234"/>
                  <a:gd name="T8" fmla="*/ 77 w 129"/>
                  <a:gd name="T9" fmla="*/ 234 h 234"/>
                  <a:gd name="T10" fmla="*/ 0 w 129"/>
                  <a:gd name="T11" fmla="*/ 0 h 2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9"/>
                  <a:gd name="T19" fmla="*/ 0 h 234"/>
                  <a:gd name="T20" fmla="*/ 129 w 129"/>
                  <a:gd name="T21" fmla="*/ 234 h 23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9" h="234">
                    <a:moveTo>
                      <a:pt x="0" y="0"/>
                    </a:moveTo>
                    <a:lnTo>
                      <a:pt x="68" y="37"/>
                    </a:lnTo>
                    <a:lnTo>
                      <a:pt x="129" y="4"/>
                    </a:lnTo>
                    <a:lnTo>
                      <a:pt x="91" y="232"/>
                    </a:lnTo>
                    <a:lnTo>
                      <a:pt x="77" y="2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" name="Group 81"/>
              <p:cNvGrpSpPr>
                <a:grpSpLocks/>
              </p:cNvGrpSpPr>
              <p:nvPr/>
            </p:nvGrpSpPr>
            <p:grpSpPr bwMode="auto">
              <a:xfrm>
                <a:off x="2455" y="3092"/>
                <a:ext cx="119" cy="330"/>
                <a:chOff x="2455" y="3092"/>
                <a:chExt cx="119" cy="330"/>
              </a:xfrm>
            </p:grpSpPr>
            <p:grpSp>
              <p:nvGrpSpPr>
                <p:cNvPr id="31" name="Group 82"/>
                <p:cNvGrpSpPr>
                  <a:grpSpLocks/>
                </p:cNvGrpSpPr>
                <p:nvPr/>
              </p:nvGrpSpPr>
              <p:grpSpPr bwMode="auto">
                <a:xfrm>
                  <a:off x="2455" y="3092"/>
                  <a:ext cx="119" cy="76"/>
                  <a:chOff x="2455" y="3092"/>
                  <a:chExt cx="119" cy="76"/>
                </a:xfrm>
              </p:grpSpPr>
              <p:sp>
                <p:nvSpPr>
                  <p:cNvPr id="52277" name="Freeform 83"/>
                  <p:cNvSpPr>
                    <a:spLocks/>
                  </p:cNvSpPr>
                  <p:nvPr/>
                </p:nvSpPr>
                <p:spPr bwMode="auto">
                  <a:xfrm>
                    <a:off x="2486" y="3126"/>
                    <a:ext cx="70" cy="30"/>
                  </a:xfrm>
                  <a:custGeom>
                    <a:avLst/>
                    <a:gdLst>
                      <a:gd name="T0" fmla="*/ 0 w 70"/>
                      <a:gd name="T1" fmla="*/ 30 h 30"/>
                      <a:gd name="T2" fmla="*/ 48 w 70"/>
                      <a:gd name="T3" fmla="*/ 14 h 30"/>
                      <a:gd name="T4" fmla="*/ 70 w 70"/>
                      <a:gd name="T5" fmla="*/ 20 h 30"/>
                      <a:gd name="T6" fmla="*/ 46 w 70"/>
                      <a:gd name="T7" fmla="*/ 0 h 30"/>
                      <a:gd name="T8" fmla="*/ 17 w 70"/>
                      <a:gd name="T9" fmla="*/ 5 h 30"/>
                      <a:gd name="T10" fmla="*/ 0 w 70"/>
                      <a:gd name="T11" fmla="*/ 30 h 3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70"/>
                      <a:gd name="T19" fmla="*/ 0 h 30"/>
                      <a:gd name="T20" fmla="*/ 70 w 70"/>
                      <a:gd name="T21" fmla="*/ 30 h 3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70" h="30">
                        <a:moveTo>
                          <a:pt x="0" y="30"/>
                        </a:moveTo>
                        <a:lnTo>
                          <a:pt x="48" y="14"/>
                        </a:lnTo>
                        <a:lnTo>
                          <a:pt x="70" y="20"/>
                        </a:lnTo>
                        <a:lnTo>
                          <a:pt x="46" y="0"/>
                        </a:lnTo>
                        <a:lnTo>
                          <a:pt x="17" y="5"/>
                        </a:lnTo>
                        <a:lnTo>
                          <a:pt x="0" y="3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437248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2455" y="3092"/>
                    <a:ext cx="119" cy="76"/>
                    <a:chOff x="2455" y="3092"/>
                    <a:chExt cx="119" cy="76"/>
                  </a:xfrm>
                </p:grpSpPr>
                <p:sp>
                  <p:nvSpPr>
                    <p:cNvPr id="52279" name="Freeform 85"/>
                    <p:cNvSpPr>
                      <a:spLocks/>
                    </p:cNvSpPr>
                    <p:nvPr/>
                  </p:nvSpPr>
                  <p:spPr bwMode="auto">
                    <a:xfrm>
                      <a:off x="2455" y="3092"/>
                      <a:ext cx="67" cy="76"/>
                    </a:xfrm>
                    <a:custGeom>
                      <a:avLst/>
                      <a:gdLst>
                        <a:gd name="T0" fmla="*/ 0 w 67"/>
                        <a:gd name="T1" fmla="*/ 0 h 76"/>
                        <a:gd name="T2" fmla="*/ 67 w 67"/>
                        <a:gd name="T3" fmla="*/ 37 h 76"/>
                        <a:gd name="T4" fmla="*/ 54 w 67"/>
                        <a:gd name="T5" fmla="*/ 40 h 76"/>
                        <a:gd name="T6" fmla="*/ 46 w 67"/>
                        <a:gd name="T7" fmla="*/ 49 h 76"/>
                        <a:gd name="T8" fmla="*/ 29 w 67"/>
                        <a:gd name="T9" fmla="*/ 76 h 76"/>
                        <a:gd name="T10" fmla="*/ 0 w 67"/>
                        <a:gd name="T11" fmla="*/ 0 h 7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67"/>
                        <a:gd name="T19" fmla="*/ 0 h 76"/>
                        <a:gd name="T20" fmla="*/ 67 w 67"/>
                        <a:gd name="T21" fmla="*/ 76 h 7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67" h="76">
                          <a:moveTo>
                            <a:pt x="0" y="0"/>
                          </a:moveTo>
                          <a:lnTo>
                            <a:pt x="67" y="37"/>
                          </a:lnTo>
                          <a:lnTo>
                            <a:pt x="54" y="40"/>
                          </a:lnTo>
                          <a:lnTo>
                            <a:pt x="46" y="49"/>
                          </a:lnTo>
                          <a:lnTo>
                            <a:pt x="29" y="7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DFD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80" name="Freeform 86"/>
                    <p:cNvSpPr>
                      <a:spLocks/>
                    </p:cNvSpPr>
                    <p:nvPr/>
                  </p:nvSpPr>
                  <p:spPr bwMode="auto">
                    <a:xfrm>
                      <a:off x="2524" y="3103"/>
                      <a:ext cx="50" cy="61"/>
                    </a:xfrm>
                    <a:custGeom>
                      <a:avLst/>
                      <a:gdLst>
                        <a:gd name="T0" fmla="*/ 0 w 50"/>
                        <a:gd name="T1" fmla="*/ 26 h 61"/>
                        <a:gd name="T2" fmla="*/ 50 w 50"/>
                        <a:gd name="T3" fmla="*/ 0 h 61"/>
                        <a:gd name="T4" fmla="*/ 38 w 50"/>
                        <a:gd name="T5" fmla="*/ 61 h 61"/>
                        <a:gd name="T6" fmla="*/ 22 w 50"/>
                        <a:gd name="T7" fmla="*/ 38 h 61"/>
                        <a:gd name="T8" fmla="*/ 16 w 50"/>
                        <a:gd name="T9" fmla="*/ 32 h 61"/>
                        <a:gd name="T10" fmla="*/ 8 w 50"/>
                        <a:gd name="T11" fmla="*/ 27 h 61"/>
                        <a:gd name="T12" fmla="*/ 0 w 50"/>
                        <a:gd name="T13" fmla="*/ 26 h 61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50"/>
                        <a:gd name="T22" fmla="*/ 0 h 61"/>
                        <a:gd name="T23" fmla="*/ 50 w 50"/>
                        <a:gd name="T24" fmla="*/ 61 h 61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50" h="61">
                          <a:moveTo>
                            <a:pt x="0" y="26"/>
                          </a:moveTo>
                          <a:lnTo>
                            <a:pt x="50" y="0"/>
                          </a:lnTo>
                          <a:lnTo>
                            <a:pt x="38" y="61"/>
                          </a:lnTo>
                          <a:lnTo>
                            <a:pt x="22" y="38"/>
                          </a:lnTo>
                          <a:lnTo>
                            <a:pt x="16" y="32"/>
                          </a:lnTo>
                          <a:lnTo>
                            <a:pt x="8" y="27"/>
                          </a:lnTo>
                          <a:lnTo>
                            <a:pt x="0" y="26"/>
                          </a:lnTo>
                          <a:close/>
                        </a:path>
                      </a:pathLst>
                    </a:custGeom>
                    <a:solidFill>
                      <a:srgbClr val="DFD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2276" name="Freeform 87"/>
                <p:cNvSpPr>
                  <a:spLocks/>
                </p:cNvSpPr>
                <p:nvPr/>
              </p:nvSpPr>
              <p:spPr bwMode="auto">
                <a:xfrm>
                  <a:off x="2502" y="3127"/>
                  <a:ext cx="63" cy="295"/>
                </a:xfrm>
                <a:custGeom>
                  <a:avLst/>
                  <a:gdLst>
                    <a:gd name="T0" fmla="*/ 6 w 63"/>
                    <a:gd name="T1" fmla="*/ 5 h 295"/>
                    <a:gd name="T2" fmla="*/ 15 w 63"/>
                    <a:gd name="T3" fmla="*/ 1 h 295"/>
                    <a:gd name="T4" fmla="*/ 19 w 63"/>
                    <a:gd name="T5" fmla="*/ 1 h 295"/>
                    <a:gd name="T6" fmla="*/ 27 w 63"/>
                    <a:gd name="T7" fmla="*/ 0 h 295"/>
                    <a:gd name="T8" fmla="*/ 34 w 63"/>
                    <a:gd name="T9" fmla="*/ 4 h 295"/>
                    <a:gd name="T10" fmla="*/ 30 w 63"/>
                    <a:gd name="T11" fmla="*/ 26 h 295"/>
                    <a:gd name="T12" fmla="*/ 39 w 63"/>
                    <a:gd name="T13" fmla="*/ 61 h 295"/>
                    <a:gd name="T14" fmla="*/ 57 w 63"/>
                    <a:gd name="T15" fmla="*/ 148 h 295"/>
                    <a:gd name="T16" fmla="*/ 63 w 63"/>
                    <a:gd name="T17" fmla="*/ 217 h 295"/>
                    <a:gd name="T18" fmla="*/ 60 w 63"/>
                    <a:gd name="T19" fmla="*/ 257 h 295"/>
                    <a:gd name="T20" fmla="*/ 45 w 63"/>
                    <a:gd name="T21" fmla="*/ 295 h 295"/>
                    <a:gd name="T22" fmla="*/ 21 w 63"/>
                    <a:gd name="T23" fmla="*/ 247 h 295"/>
                    <a:gd name="T24" fmla="*/ 7 w 63"/>
                    <a:gd name="T25" fmla="*/ 145 h 295"/>
                    <a:gd name="T26" fmla="*/ 6 w 63"/>
                    <a:gd name="T27" fmla="*/ 86 h 295"/>
                    <a:gd name="T28" fmla="*/ 9 w 63"/>
                    <a:gd name="T29" fmla="*/ 29 h 295"/>
                    <a:gd name="T30" fmla="*/ 0 w 63"/>
                    <a:gd name="T31" fmla="*/ 12 h 295"/>
                    <a:gd name="T32" fmla="*/ 6 w 63"/>
                    <a:gd name="T33" fmla="*/ 5 h 29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3"/>
                    <a:gd name="T52" fmla="*/ 0 h 295"/>
                    <a:gd name="T53" fmla="*/ 63 w 63"/>
                    <a:gd name="T54" fmla="*/ 295 h 29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3" h="295">
                      <a:moveTo>
                        <a:pt x="6" y="5"/>
                      </a:moveTo>
                      <a:lnTo>
                        <a:pt x="15" y="1"/>
                      </a:lnTo>
                      <a:lnTo>
                        <a:pt x="19" y="1"/>
                      </a:lnTo>
                      <a:lnTo>
                        <a:pt x="27" y="0"/>
                      </a:lnTo>
                      <a:lnTo>
                        <a:pt x="34" y="4"/>
                      </a:lnTo>
                      <a:lnTo>
                        <a:pt x="30" y="26"/>
                      </a:lnTo>
                      <a:lnTo>
                        <a:pt x="39" y="61"/>
                      </a:lnTo>
                      <a:lnTo>
                        <a:pt x="57" y="148"/>
                      </a:lnTo>
                      <a:lnTo>
                        <a:pt x="63" y="217"/>
                      </a:lnTo>
                      <a:lnTo>
                        <a:pt x="60" y="257"/>
                      </a:lnTo>
                      <a:lnTo>
                        <a:pt x="45" y="295"/>
                      </a:lnTo>
                      <a:lnTo>
                        <a:pt x="21" y="247"/>
                      </a:lnTo>
                      <a:lnTo>
                        <a:pt x="7" y="145"/>
                      </a:lnTo>
                      <a:lnTo>
                        <a:pt x="6" y="86"/>
                      </a:lnTo>
                      <a:lnTo>
                        <a:pt x="9" y="29"/>
                      </a:lnTo>
                      <a:lnTo>
                        <a:pt x="0" y="12"/>
                      </a:lnTo>
                      <a:lnTo>
                        <a:pt x="6" y="5"/>
                      </a:lnTo>
                      <a:close/>
                    </a:path>
                  </a:pathLst>
                </a:custGeom>
                <a:solidFill>
                  <a:srgbClr val="DF3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37249" name="Group 88"/>
            <p:cNvGrpSpPr>
              <a:grpSpLocks/>
            </p:cNvGrpSpPr>
            <p:nvPr/>
          </p:nvGrpSpPr>
          <p:grpSpPr bwMode="auto">
            <a:xfrm>
              <a:off x="2319" y="2908"/>
              <a:ext cx="473" cy="591"/>
              <a:chOff x="2319" y="2908"/>
              <a:chExt cx="473" cy="591"/>
            </a:xfrm>
          </p:grpSpPr>
          <p:grpSp>
            <p:nvGrpSpPr>
              <p:cNvPr id="437251" name="Group 89"/>
              <p:cNvGrpSpPr>
                <a:grpSpLocks/>
              </p:cNvGrpSpPr>
              <p:nvPr/>
            </p:nvGrpSpPr>
            <p:grpSpPr bwMode="auto">
              <a:xfrm>
                <a:off x="2319" y="3052"/>
                <a:ext cx="473" cy="447"/>
                <a:chOff x="2319" y="3052"/>
                <a:chExt cx="473" cy="447"/>
              </a:xfrm>
            </p:grpSpPr>
            <p:sp>
              <p:nvSpPr>
                <p:cNvPr id="52261" name="Freeform 90"/>
                <p:cNvSpPr>
                  <a:spLocks/>
                </p:cNvSpPr>
                <p:nvPr/>
              </p:nvSpPr>
              <p:spPr bwMode="auto">
                <a:xfrm>
                  <a:off x="2319" y="3052"/>
                  <a:ext cx="417" cy="386"/>
                </a:xfrm>
                <a:custGeom>
                  <a:avLst/>
                  <a:gdLst>
                    <a:gd name="T0" fmla="*/ 25 w 417"/>
                    <a:gd name="T1" fmla="*/ 58 h 386"/>
                    <a:gd name="T2" fmla="*/ 36 w 417"/>
                    <a:gd name="T3" fmla="*/ 56 h 386"/>
                    <a:gd name="T4" fmla="*/ 137 w 417"/>
                    <a:gd name="T5" fmla="*/ 0 h 386"/>
                    <a:gd name="T6" fmla="*/ 152 w 417"/>
                    <a:gd name="T7" fmla="*/ 50 h 386"/>
                    <a:gd name="T8" fmla="*/ 227 w 417"/>
                    <a:gd name="T9" fmla="*/ 277 h 386"/>
                    <a:gd name="T10" fmla="*/ 234 w 417"/>
                    <a:gd name="T11" fmla="*/ 158 h 386"/>
                    <a:gd name="T12" fmla="*/ 247 w 417"/>
                    <a:gd name="T13" fmla="*/ 4 h 386"/>
                    <a:gd name="T14" fmla="*/ 372 w 417"/>
                    <a:gd name="T15" fmla="*/ 34 h 386"/>
                    <a:gd name="T16" fmla="*/ 379 w 417"/>
                    <a:gd name="T17" fmla="*/ 46 h 386"/>
                    <a:gd name="T18" fmla="*/ 386 w 417"/>
                    <a:gd name="T19" fmla="*/ 52 h 386"/>
                    <a:gd name="T20" fmla="*/ 387 w 417"/>
                    <a:gd name="T21" fmla="*/ 67 h 386"/>
                    <a:gd name="T22" fmla="*/ 397 w 417"/>
                    <a:gd name="T23" fmla="*/ 112 h 386"/>
                    <a:gd name="T24" fmla="*/ 400 w 417"/>
                    <a:gd name="T25" fmla="*/ 158 h 386"/>
                    <a:gd name="T26" fmla="*/ 400 w 417"/>
                    <a:gd name="T27" fmla="*/ 205 h 386"/>
                    <a:gd name="T28" fmla="*/ 412 w 417"/>
                    <a:gd name="T29" fmla="*/ 238 h 386"/>
                    <a:gd name="T30" fmla="*/ 417 w 417"/>
                    <a:gd name="T31" fmla="*/ 274 h 386"/>
                    <a:gd name="T32" fmla="*/ 415 w 417"/>
                    <a:gd name="T33" fmla="*/ 305 h 386"/>
                    <a:gd name="T34" fmla="*/ 411 w 417"/>
                    <a:gd name="T35" fmla="*/ 334 h 386"/>
                    <a:gd name="T36" fmla="*/ 409 w 417"/>
                    <a:gd name="T37" fmla="*/ 345 h 386"/>
                    <a:gd name="T38" fmla="*/ 210 w 417"/>
                    <a:gd name="T39" fmla="*/ 346 h 386"/>
                    <a:gd name="T40" fmla="*/ 161 w 417"/>
                    <a:gd name="T41" fmla="*/ 329 h 386"/>
                    <a:gd name="T42" fmla="*/ 127 w 417"/>
                    <a:gd name="T43" fmla="*/ 353 h 386"/>
                    <a:gd name="T44" fmla="*/ 148 w 417"/>
                    <a:gd name="T45" fmla="*/ 379 h 386"/>
                    <a:gd name="T46" fmla="*/ 138 w 417"/>
                    <a:gd name="T47" fmla="*/ 386 h 386"/>
                    <a:gd name="T48" fmla="*/ 50 w 417"/>
                    <a:gd name="T49" fmla="*/ 371 h 386"/>
                    <a:gd name="T50" fmla="*/ 30 w 417"/>
                    <a:gd name="T51" fmla="*/ 353 h 386"/>
                    <a:gd name="T52" fmla="*/ 19 w 417"/>
                    <a:gd name="T53" fmla="*/ 338 h 386"/>
                    <a:gd name="T54" fmla="*/ 10 w 417"/>
                    <a:gd name="T55" fmla="*/ 316 h 386"/>
                    <a:gd name="T56" fmla="*/ 6 w 417"/>
                    <a:gd name="T57" fmla="*/ 275 h 386"/>
                    <a:gd name="T58" fmla="*/ 13 w 417"/>
                    <a:gd name="T59" fmla="*/ 265 h 386"/>
                    <a:gd name="T60" fmla="*/ 5 w 417"/>
                    <a:gd name="T61" fmla="*/ 254 h 386"/>
                    <a:gd name="T62" fmla="*/ 6 w 417"/>
                    <a:gd name="T63" fmla="*/ 202 h 386"/>
                    <a:gd name="T64" fmla="*/ 0 w 417"/>
                    <a:gd name="T65" fmla="*/ 184 h 386"/>
                    <a:gd name="T66" fmla="*/ 16 w 417"/>
                    <a:gd name="T67" fmla="*/ 166 h 386"/>
                    <a:gd name="T68" fmla="*/ 7 w 417"/>
                    <a:gd name="T69" fmla="*/ 158 h 386"/>
                    <a:gd name="T70" fmla="*/ 9 w 417"/>
                    <a:gd name="T71" fmla="*/ 130 h 386"/>
                    <a:gd name="T72" fmla="*/ 16 w 417"/>
                    <a:gd name="T73" fmla="*/ 115 h 386"/>
                    <a:gd name="T74" fmla="*/ 18 w 417"/>
                    <a:gd name="T75" fmla="*/ 88 h 386"/>
                    <a:gd name="T76" fmla="*/ 20 w 417"/>
                    <a:gd name="T77" fmla="*/ 80 h 386"/>
                    <a:gd name="T78" fmla="*/ 25 w 417"/>
                    <a:gd name="T79" fmla="*/ 58 h 38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417"/>
                    <a:gd name="T121" fmla="*/ 0 h 386"/>
                    <a:gd name="T122" fmla="*/ 417 w 417"/>
                    <a:gd name="T123" fmla="*/ 386 h 38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417" h="386">
                      <a:moveTo>
                        <a:pt x="25" y="58"/>
                      </a:moveTo>
                      <a:lnTo>
                        <a:pt x="36" y="56"/>
                      </a:lnTo>
                      <a:lnTo>
                        <a:pt x="137" y="0"/>
                      </a:lnTo>
                      <a:lnTo>
                        <a:pt x="152" y="50"/>
                      </a:lnTo>
                      <a:lnTo>
                        <a:pt x="227" y="277"/>
                      </a:lnTo>
                      <a:lnTo>
                        <a:pt x="234" y="158"/>
                      </a:lnTo>
                      <a:lnTo>
                        <a:pt x="247" y="4"/>
                      </a:lnTo>
                      <a:lnTo>
                        <a:pt x="372" y="34"/>
                      </a:lnTo>
                      <a:lnTo>
                        <a:pt x="379" y="46"/>
                      </a:lnTo>
                      <a:lnTo>
                        <a:pt x="386" y="52"/>
                      </a:lnTo>
                      <a:lnTo>
                        <a:pt x="387" y="67"/>
                      </a:lnTo>
                      <a:lnTo>
                        <a:pt x="397" y="112"/>
                      </a:lnTo>
                      <a:lnTo>
                        <a:pt x="400" y="158"/>
                      </a:lnTo>
                      <a:lnTo>
                        <a:pt x="400" y="205"/>
                      </a:lnTo>
                      <a:lnTo>
                        <a:pt x="412" y="238"/>
                      </a:lnTo>
                      <a:lnTo>
                        <a:pt x="417" y="274"/>
                      </a:lnTo>
                      <a:lnTo>
                        <a:pt x="415" y="305"/>
                      </a:lnTo>
                      <a:lnTo>
                        <a:pt x="411" y="334"/>
                      </a:lnTo>
                      <a:lnTo>
                        <a:pt x="409" y="345"/>
                      </a:lnTo>
                      <a:lnTo>
                        <a:pt x="210" y="346"/>
                      </a:lnTo>
                      <a:lnTo>
                        <a:pt x="161" y="329"/>
                      </a:lnTo>
                      <a:lnTo>
                        <a:pt x="127" y="353"/>
                      </a:lnTo>
                      <a:lnTo>
                        <a:pt x="148" y="379"/>
                      </a:lnTo>
                      <a:lnTo>
                        <a:pt x="138" y="386"/>
                      </a:lnTo>
                      <a:lnTo>
                        <a:pt x="50" y="371"/>
                      </a:lnTo>
                      <a:lnTo>
                        <a:pt x="30" y="353"/>
                      </a:lnTo>
                      <a:lnTo>
                        <a:pt x="19" y="338"/>
                      </a:lnTo>
                      <a:lnTo>
                        <a:pt x="10" y="316"/>
                      </a:lnTo>
                      <a:lnTo>
                        <a:pt x="6" y="275"/>
                      </a:lnTo>
                      <a:lnTo>
                        <a:pt x="13" y="265"/>
                      </a:lnTo>
                      <a:lnTo>
                        <a:pt x="5" y="254"/>
                      </a:lnTo>
                      <a:lnTo>
                        <a:pt x="6" y="202"/>
                      </a:lnTo>
                      <a:lnTo>
                        <a:pt x="0" y="184"/>
                      </a:lnTo>
                      <a:lnTo>
                        <a:pt x="16" y="166"/>
                      </a:lnTo>
                      <a:lnTo>
                        <a:pt x="7" y="158"/>
                      </a:lnTo>
                      <a:lnTo>
                        <a:pt x="9" y="130"/>
                      </a:lnTo>
                      <a:lnTo>
                        <a:pt x="16" y="115"/>
                      </a:lnTo>
                      <a:lnTo>
                        <a:pt x="18" y="88"/>
                      </a:lnTo>
                      <a:lnTo>
                        <a:pt x="20" y="80"/>
                      </a:lnTo>
                      <a:lnTo>
                        <a:pt x="25" y="58"/>
                      </a:lnTo>
                      <a:close/>
                    </a:path>
                  </a:pathLst>
                </a:custGeom>
                <a:solidFill>
                  <a:srgbClr val="5F5F5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37252" name="Group 91"/>
                <p:cNvGrpSpPr>
                  <a:grpSpLocks/>
                </p:cNvGrpSpPr>
                <p:nvPr/>
              </p:nvGrpSpPr>
              <p:grpSpPr bwMode="auto">
                <a:xfrm>
                  <a:off x="2366" y="3099"/>
                  <a:ext cx="241" cy="304"/>
                  <a:chOff x="2366" y="3099"/>
                  <a:chExt cx="241" cy="304"/>
                </a:xfrm>
              </p:grpSpPr>
              <p:sp>
                <p:nvSpPr>
                  <p:cNvPr id="52270" name="Freeform 92"/>
                  <p:cNvSpPr>
                    <a:spLocks/>
                  </p:cNvSpPr>
                  <p:nvPr/>
                </p:nvSpPr>
                <p:spPr bwMode="auto">
                  <a:xfrm>
                    <a:off x="2366" y="3099"/>
                    <a:ext cx="109" cy="198"/>
                  </a:xfrm>
                  <a:custGeom>
                    <a:avLst/>
                    <a:gdLst>
                      <a:gd name="T0" fmla="*/ 10 w 109"/>
                      <a:gd name="T1" fmla="*/ 46 h 198"/>
                      <a:gd name="T2" fmla="*/ 31 w 109"/>
                      <a:gd name="T3" fmla="*/ 65 h 198"/>
                      <a:gd name="T4" fmla="*/ 43 w 109"/>
                      <a:gd name="T5" fmla="*/ 75 h 198"/>
                      <a:gd name="T6" fmla="*/ 68 w 109"/>
                      <a:gd name="T7" fmla="*/ 57 h 198"/>
                      <a:gd name="T8" fmla="*/ 76 w 109"/>
                      <a:gd name="T9" fmla="*/ 0 h 198"/>
                      <a:gd name="T10" fmla="*/ 80 w 109"/>
                      <a:gd name="T11" fmla="*/ 108 h 198"/>
                      <a:gd name="T12" fmla="*/ 94 w 109"/>
                      <a:gd name="T13" fmla="*/ 120 h 198"/>
                      <a:gd name="T14" fmla="*/ 109 w 109"/>
                      <a:gd name="T15" fmla="*/ 162 h 198"/>
                      <a:gd name="T16" fmla="*/ 67 w 109"/>
                      <a:gd name="T17" fmla="*/ 169 h 198"/>
                      <a:gd name="T18" fmla="*/ 58 w 109"/>
                      <a:gd name="T19" fmla="*/ 172 h 198"/>
                      <a:gd name="T20" fmla="*/ 56 w 109"/>
                      <a:gd name="T21" fmla="*/ 182 h 198"/>
                      <a:gd name="T22" fmla="*/ 52 w 109"/>
                      <a:gd name="T23" fmla="*/ 198 h 198"/>
                      <a:gd name="T24" fmla="*/ 48 w 109"/>
                      <a:gd name="T25" fmla="*/ 127 h 198"/>
                      <a:gd name="T26" fmla="*/ 42 w 109"/>
                      <a:gd name="T27" fmla="*/ 109 h 198"/>
                      <a:gd name="T28" fmla="*/ 24 w 109"/>
                      <a:gd name="T29" fmla="*/ 73 h 198"/>
                      <a:gd name="T30" fmla="*/ 16 w 109"/>
                      <a:gd name="T31" fmla="*/ 69 h 198"/>
                      <a:gd name="T32" fmla="*/ 0 w 109"/>
                      <a:gd name="T33" fmla="*/ 73 h 198"/>
                      <a:gd name="T34" fmla="*/ 15 w 109"/>
                      <a:gd name="T35" fmla="*/ 62 h 198"/>
                      <a:gd name="T36" fmla="*/ 10 w 109"/>
                      <a:gd name="T37" fmla="*/ 46 h 198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09"/>
                      <a:gd name="T58" fmla="*/ 0 h 198"/>
                      <a:gd name="T59" fmla="*/ 109 w 109"/>
                      <a:gd name="T60" fmla="*/ 198 h 198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09" h="198">
                        <a:moveTo>
                          <a:pt x="10" y="46"/>
                        </a:moveTo>
                        <a:lnTo>
                          <a:pt x="31" y="65"/>
                        </a:lnTo>
                        <a:lnTo>
                          <a:pt x="43" y="75"/>
                        </a:lnTo>
                        <a:lnTo>
                          <a:pt x="68" y="57"/>
                        </a:lnTo>
                        <a:lnTo>
                          <a:pt x="76" y="0"/>
                        </a:lnTo>
                        <a:lnTo>
                          <a:pt x="80" y="108"/>
                        </a:lnTo>
                        <a:lnTo>
                          <a:pt x="94" y="120"/>
                        </a:lnTo>
                        <a:lnTo>
                          <a:pt x="109" y="162"/>
                        </a:lnTo>
                        <a:lnTo>
                          <a:pt x="67" y="169"/>
                        </a:lnTo>
                        <a:lnTo>
                          <a:pt x="58" y="172"/>
                        </a:lnTo>
                        <a:lnTo>
                          <a:pt x="56" y="182"/>
                        </a:lnTo>
                        <a:lnTo>
                          <a:pt x="52" y="198"/>
                        </a:lnTo>
                        <a:lnTo>
                          <a:pt x="48" y="127"/>
                        </a:lnTo>
                        <a:lnTo>
                          <a:pt x="42" y="109"/>
                        </a:lnTo>
                        <a:lnTo>
                          <a:pt x="24" y="73"/>
                        </a:lnTo>
                        <a:lnTo>
                          <a:pt x="16" y="69"/>
                        </a:lnTo>
                        <a:lnTo>
                          <a:pt x="0" y="73"/>
                        </a:lnTo>
                        <a:lnTo>
                          <a:pt x="15" y="62"/>
                        </a:lnTo>
                        <a:lnTo>
                          <a:pt x="10" y="46"/>
                        </a:lnTo>
                        <a:close/>
                      </a:path>
                    </a:pathLst>
                  </a:custGeom>
                  <a:solidFill>
                    <a:srgbClr val="3F3F3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71" name="Freeform 93"/>
                  <p:cNvSpPr>
                    <a:spLocks/>
                  </p:cNvSpPr>
                  <p:nvPr/>
                </p:nvSpPr>
                <p:spPr bwMode="auto">
                  <a:xfrm>
                    <a:off x="2485" y="3279"/>
                    <a:ext cx="67" cy="124"/>
                  </a:xfrm>
                  <a:custGeom>
                    <a:avLst/>
                    <a:gdLst>
                      <a:gd name="T0" fmla="*/ 0 w 67"/>
                      <a:gd name="T1" fmla="*/ 0 h 124"/>
                      <a:gd name="T2" fmla="*/ 67 w 67"/>
                      <a:gd name="T3" fmla="*/ 124 h 124"/>
                      <a:gd name="T4" fmla="*/ 41 w 67"/>
                      <a:gd name="T5" fmla="*/ 108 h 124"/>
                      <a:gd name="T6" fmla="*/ 21 w 67"/>
                      <a:gd name="T7" fmla="*/ 71 h 124"/>
                      <a:gd name="T8" fmla="*/ 7 w 67"/>
                      <a:gd name="T9" fmla="*/ 31 h 124"/>
                      <a:gd name="T10" fmla="*/ 0 w 67"/>
                      <a:gd name="T11" fmla="*/ 0 h 124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67"/>
                      <a:gd name="T19" fmla="*/ 0 h 124"/>
                      <a:gd name="T20" fmla="*/ 67 w 67"/>
                      <a:gd name="T21" fmla="*/ 124 h 124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67" h="124">
                        <a:moveTo>
                          <a:pt x="0" y="0"/>
                        </a:moveTo>
                        <a:lnTo>
                          <a:pt x="67" y="124"/>
                        </a:lnTo>
                        <a:lnTo>
                          <a:pt x="41" y="108"/>
                        </a:lnTo>
                        <a:lnTo>
                          <a:pt x="21" y="71"/>
                        </a:lnTo>
                        <a:lnTo>
                          <a:pt x="7" y="3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F3F3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72" name="Freeform 94"/>
                  <p:cNvSpPr>
                    <a:spLocks/>
                  </p:cNvSpPr>
                  <p:nvPr/>
                </p:nvSpPr>
                <p:spPr bwMode="auto">
                  <a:xfrm>
                    <a:off x="2563" y="3192"/>
                    <a:ext cx="44" cy="179"/>
                  </a:xfrm>
                  <a:custGeom>
                    <a:avLst/>
                    <a:gdLst>
                      <a:gd name="T0" fmla="*/ 42 w 44"/>
                      <a:gd name="T1" fmla="*/ 0 h 179"/>
                      <a:gd name="T2" fmla="*/ 0 w 44"/>
                      <a:gd name="T3" fmla="*/ 179 h 179"/>
                      <a:gd name="T4" fmla="*/ 9 w 44"/>
                      <a:gd name="T5" fmla="*/ 171 h 179"/>
                      <a:gd name="T6" fmla="*/ 44 w 44"/>
                      <a:gd name="T7" fmla="*/ 15 h 179"/>
                      <a:gd name="T8" fmla="*/ 42 w 44"/>
                      <a:gd name="T9" fmla="*/ 0 h 17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4"/>
                      <a:gd name="T16" fmla="*/ 0 h 179"/>
                      <a:gd name="T17" fmla="*/ 44 w 44"/>
                      <a:gd name="T18" fmla="*/ 179 h 17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4" h="179">
                        <a:moveTo>
                          <a:pt x="42" y="0"/>
                        </a:moveTo>
                        <a:lnTo>
                          <a:pt x="0" y="179"/>
                        </a:lnTo>
                        <a:lnTo>
                          <a:pt x="9" y="171"/>
                        </a:lnTo>
                        <a:lnTo>
                          <a:pt x="44" y="15"/>
                        </a:lnTo>
                        <a:lnTo>
                          <a:pt x="42" y="0"/>
                        </a:lnTo>
                        <a:close/>
                      </a:path>
                    </a:pathLst>
                  </a:custGeom>
                  <a:solidFill>
                    <a:srgbClr val="3F3F3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37253" name="Group 95"/>
                <p:cNvGrpSpPr>
                  <a:grpSpLocks/>
                </p:cNvGrpSpPr>
                <p:nvPr/>
              </p:nvGrpSpPr>
              <p:grpSpPr bwMode="auto">
                <a:xfrm>
                  <a:off x="2438" y="3341"/>
                  <a:ext cx="354" cy="158"/>
                  <a:chOff x="2438" y="3341"/>
                  <a:chExt cx="354" cy="158"/>
                </a:xfrm>
              </p:grpSpPr>
              <p:grpSp>
                <p:nvGrpSpPr>
                  <p:cNvPr id="437254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2496" y="3341"/>
                    <a:ext cx="296" cy="158"/>
                    <a:chOff x="2496" y="3341"/>
                    <a:chExt cx="296" cy="158"/>
                  </a:xfrm>
                </p:grpSpPr>
                <p:sp>
                  <p:nvSpPr>
                    <p:cNvPr id="52266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2592" y="3412"/>
                      <a:ext cx="200" cy="87"/>
                    </a:xfrm>
                    <a:custGeom>
                      <a:avLst/>
                      <a:gdLst>
                        <a:gd name="T0" fmla="*/ 6 w 200"/>
                        <a:gd name="T1" fmla="*/ 2 h 87"/>
                        <a:gd name="T2" fmla="*/ 0 w 200"/>
                        <a:gd name="T3" fmla="*/ 87 h 87"/>
                        <a:gd name="T4" fmla="*/ 200 w 200"/>
                        <a:gd name="T5" fmla="*/ 69 h 87"/>
                        <a:gd name="T6" fmla="*/ 156 w 200"/>
                        <a:gd name="T7" fmla="*/ 0 h 87"/>
                        <a:gd name="T8" fmla="*/ 6 w 200"/>
                        <a:gd name="T9" fmla="*/ 2 h 8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00"/>
                        <a:gd name="T16" fmla="*/ 0 h 87"/>
                        <a:gd name="T17" fmla="*/ 200 w 200"/>
                        <a:gd name="T18" fmla="*/ 87 h 8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00" h="87">
                          <a:moveTo>
                            <a:pt x="6" y="2"/>
                          </a:moveTo>
                          <a:lnTo>
                            <a:pt x="0" y="87"/>
                          </a:lnTo>
                          <a:lnTo>
                            <a:pt x="200" y="69"/>
                          </a:lnTo>
                          <a:lnTo>
                            <a:pt x="156" y="0"/>
                          </a:lnTo>
                          <a:lnTo>
                            <a:pt x="6" y="2"/>
                          </a:lnTo>
                          <a:close/>
                        </a:path>
                      </a:pathLst>
                    </a:custGeom>
                    <a:solidFill>
                      <a:srgbClr val="DFD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437255" name="Group 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96" y="3341"/>
                      <a:ext cx="211" cy="119"/>
                      <a:chOff x="2496" y="3341"/>
                      <a:chExt cx="211" cy="119"/>
                    </a:xfrm>
                  </p:grpSpPr>
                  <p:sp>
                    <p:nvSpPr>
                      <p:cNvPr id="52268" name="Freeform 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96" y="3380"/>
                        <a:ext cx="98" cy="80"/>
                      </a:xfrm>
                      <a:custGeom>
                        <a:avLst/>
                        <a:gdLst>
                          <a:gd name="T0" fmla="*/ 9 w 98"/>
                          <a:gd name="T1" fmla="*/ 4 h 80"/>
                          <a:gd name="T2" fmla="*/ 47 w 98"/>
                          <a:gd name="T3" fmla="*/ 4 h 80"/>
                          <a:gd name="T4" fmla="*/ 63 w 98"/>
                          <a:gd name="T5" fmla="*/ 0 h 80"/>
                          <a:gd name="T6" fmla="*/ 71 w 98"/>
                          <a:gd name="T7" fmla="*/ 5 h 80"/>
                          <a:gd name="T8" fmla="*/ 83 w 98"/>
                          <a:gd name="T9" fmla="*/ 24 h 80"/>
                          <a:gd name="T10" fmla="*/ 98 w 98"/>
                          <a:gd name="T11" fmla="*/ 31 h 80"/>
                          <a:gd name="T12" fmla="*/ 98 w 98"/>
                          <a:gd name="T13" fmla="*/ 42 h 80"/>
                          <a:gd name="T14" fmla="*/ 89 w 98"/>
                          <a:gd name="T15" fmla="*/ 52 h 80"/>
                          <a:gd name="T16" fmla="*/ 92 w 98"/>
                          <a:gd name="T17" fmla="*/ 61 h 80"/>
                          <a:gd name="T18" fmla="*/ 91 w 98"/>
                          <a:gd name="T19" fmla="*/ 69 h 80"/>
                          <a:gd name="T20" fmla="*/ 85 w 98"/>
                          <a:gd name="T21" fmla="*/ 73 h 80"/>
                          <a:gd name="T22" fmla="*/ 78 w 98"/>
                          <a:gd name="T23" fmla="*/ 72 h 80"/>
                          <a:gd name="T24" fmla="*/ 74 w 98"/>
                          <a:gd name="T25" fmla="*/ 62 h 80"/>
                          <a:gd name="T26" fmla="*/ 64 w 98"/>
                          <a:gd name="T27" fmla="*/ 69 h 80"/>
                          <a:gd name="T28" fmla="*/ 57 w 98"/>
                          <a:gd name="T29" fmla="*/ 70 h 80"/>
                          <a:gd name="T30" fmla="*/ 54 w 98"/>
                          <a:gd name="T31" fmla="*/ 73 h 80"/>
                          <a:gd name="T32" fmla="*/ 48 w 98"/>
                          <a:gd name="T33" fmla="*/ 74 h 80"/>
                          <a:gd name="T34" fmla="*/ 44 w 98"/>
                          <a:gd name="T35" fmla="*/ 73 h 80"/>
                          <a:gd name="T36" fmla="*/ 37 w 98"/>
                          <a:gd name="T37" fmla="*/ 75 h 80"/>
                          <a:gd name="T38" fmla="*/ 29 w 98"/>
                          <a:gd name="T39" fmla="*/ 75 h 80"/>
                          <a:gd name="T40" fmla="*/ 22 w 98"/>
                          <a:gd name="T41" fmla="*/ 80 h 80"/>
                          <a:gd name="T42" fmla="*/ 16 w 98"/>
                          <a:gd name="T43" fmla="*/ 77 h 80"/>
                          <a:gd name="T44" fmla="*/ 9 w 98"/>
                          <a:gd name="T45" fmla="*/ 58 h 80"/>
                          <a:gd name="T46" fmla="*/ 2 w 98"/>
                          <a:gd name="T47" fmla="*/ 52 h 80"/>
                          <a:gd name="T48" fmla="*/ 0 w 98"/>
                          <a:gd name="T49" fmla="*/ 29 h 80"/>
                          <a:gd name="T50" fmla="*/ 9 w 98"/>
                          <a:gd name="T51" fmla="*/ 4 h 80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w 98"/>
                          <a:gd name="T79" fmla="*/ 0 h 80"/>
                          <a:gd name="T80" fmla="*/ 98 w 98"/>
                          <a:gd name="T81" fmla="*/ 80 h 80"/>
                        </a:gdLst>
                        <a:ahLst/>
                        <a:cxnLst>
                          <a:cxn ang="T52">
                            <a:pos x="T0" y="T1"/>
                          </a:cxn>
                          <a:cxn ang="T53">
                            <a:pos x="T2" y="T3"/>
                          </a:cxn>
                          <a:cxn ang="T54">
                            <a:pos x="T4" y="T5"/>
                          </a:cxn>
                          <a:cxn ang="T55">
                            <a:pos x="T6" y="T7"/>
                          </a:cxn>
                          <a:cxn ang="T56">
                            <a:pos x="T8" y="T9"/>
                          </a:cxn>
                          <a:cxn ang="T57">
                            <a:pos x="T10" y="T11"/>
                          </a:cxn>
                          <a:cxn ang="T58">
                            <a:pos x="T12" y="T13"/>
                          </a:cxn>
                          <a:cxn ang="T59">
                            <a:pos x="T14" y="T15"/>
                          </a:cxn>
                          <a:cxn ang="T60">
                            <a:pos x="T16" y="T17"/>
                          </a:cxn>
                          <a:cxn ang="T61">
                            <a:pos x="T18" y="T19"/>
                          </a:cxn>
                          <a:cxn ang="T62">
                            <a:pos x="T20" y="T21"/>
                          </a:cxn>
                          <a:cxn ang="T63">
                            <a:pos x="T22" y="T23"/>
                          </a:cxn>
                          <a:cxn ang="T64">
                            <a:pos x="T24" y="T25"/>
                          </a:cxn>
                          <a:cxn ang="T65">
                            <a:pos x="T26" y="T27"/>
                          </a:cxn>
                          <a:cxn ang="T66">
                            <a:pos x="T28" y="T29"/>
                          </a:cxn>
                          <a:cxn ang="T67">
                            <a:pos x="T30" y="T31"/>
                          </a:cxn>
                          <a:cxn ang="T68">
                            <a:pos x="T32" y="T33"/>
                          </a:cxn>
                          <a:cxn ang="T69">
                            <a:pos x="T34" y="T35"/>
                          </a:cxn>
                          <a:cxn ang="T70">
                            <a:pos x="T36" y="T37"/>
                          </a:cxn>
                          <a:cxn ang="T71">
                            <a:pos x="T38" y="T39"/>
                          </a:cxn>
                          <a:cxn ang="T72">
                            <a:pos x="T40" y="T41"/>
                          </a:cxn>
                          <a:cxn ang="T73">
                            <a:pos x="T42" y="T43"/>
                          </a:cxn>
                          <a:cxn ang="T74">
                            <a:pos x="T44" y="T45"/>
                          </a:cxn>
                          <a:cxn ang="T75">
                            <a:pos x="T46" y="T47"/>
                          </a:cxn>
                          <a:cxn ang="T76">
                            <a:pos x="T48" y="T49"/>
                          </a:cxn>
                          <a:cxn ang="T77">
                            <a:pos x="T50" y="T51"/>
                          </a:cxn>
                        </a:cxnLst>
                        <a:rect l="T78" t="T79" r="T80" b="T81"/>
                        <a:pathLst>
                          <a:path w="98" h="80">
                            <a:moveTo>
                              <a:pt x="9" y="4"/>
                            </a:moveTo>
                            <a:lnTo>
                              <a:pt x="47" y="4"/>
                            </a:lnTo>
                            <a:lnTo>
                              <a:pt x="63" y="0"/>
                            </a:lnTo>
                            <a:lnTo>
                              <a:pt x="71" y="5"/>
                            </a:lnTo>
                            <a:lnTo>
                              <a:pt x="83" y="24"/>
                            </a:lnTo>
                            <a:lnTo>
                              <a:pt x="98" y="31"/>
                            </a:lnTo>
                            <a:lnTo>
                              <a:pt x="98" y="42"/>
                            </a:lnTo>
                            <a:lnTo>
                              <a:pt x="89" y="52"/>
                            </a:lnTo>
                            <a:lnTo>
                              <a:pt x="92" y="61"/>
                            </a:lnTo>
                            <a:lnTo>
                              <a:pt x="91" y="69"/>
                            </a:lnTo>
                            <a:lnTo>
                              <a:pt x="85" y="73"/>
                            </a:lnTo>
                            <a:lnTo>
                              <a:pt x="78" y="72"/>
                            </a:lnTo>
                            <a:lnTo>
                              <a:pt x="74" y="62"/>
                            </a:lnTo>
                            <a:lnTo>
                              <a:pt x="64" y="69"/>
                            </a:lnTo>
                            <a:lnTo>
                              <a:pt x="57" y="70"/>
                            </a:lnTo>
                            <a:lnTo>
                              <a:pt x="54" y="73"/>
                            </a:lnTo>
                            <a:lnTo>
                              <a:pt x="48" y="74"/>
                            </a:lnTo>
                            <a:lnTo>
                              <a:pt x="44" y="73"/>
                            </a:lnTo>
                            <a:lnTo>
                              <a:pt x="37" y="75"/>
                            </a:lnTo>
                            <a:lnTo>
                              <a:pt x="29" y="75"/>
                            </a:lnTo>
                            <a:lnTo>
                              <a:pt x="22" y="80"/>
                            </a:lnTo>
                            <a:lnTo>
                              <a:pt x="16" y="77"/>
                            </a:lnTo>
                            <a:lnTo>
                              <a:pt x="9" y="58"/>
                            </a:lnTo>
                            <a:lnTo>
                              <a:pt x="2" y="52"/>
                            </a:lnTo>
                            <a:lnTo>
                              <a:pt x="0" y="29"/>
                            </a:lnTo>
                            <a:lnTo>
                              <a:pt x="9" y="4"/>
                            </a:lnTo>
                            <a:close/>
                          </a:path>
                        </a:pathLst>
                      </a:custGeom>
                      <a:solidFill>
                        <a:srgbClr val="FF9F9F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2269" name="Freeform 1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2" y="3341"/>
                        <a:ext cx="85" cy="108"/>
                      </a:xfrm>
                      <a:custGeom>
                        <a:avLst/>
                        <a:gdLst>
                          <a:gd name="T0" fmla="*/ 18 w 85"/>
                          <a:gd name="T1" fmla="*/ 13 h 108"/>
                          <a:gd name="T2" fmla="*/ 5 w 85"/>
                          <a:gd name="T3" fmla="*/ 22 h 108"/>
                          <a:gd name="T4" fmla="*/ 3 w 85"/>
                          <a:gd name="T5" fmla="*/ 33 h 108"/>
                          <a:gd name="T6" fmla="*/ 4 w 85"/>
                          <a:gd name="T7" fmla="*/ 44 h 108"/>
                          <a:gd name="T8" fmla="*/ 2 w 85"/>
                          <a:gd name="T9" fmla="*/ 49 h 108"/>
                          <a:gd name="T10" fmla="*/ 0 w 85"/>
                          <a:gd name="T11" fmla="*/ 59 h 108"/>
                          <a:gd name="T12" fmla="*/ 0 w 85"/>
                          <a:gd name="T13" fmla="*/ 68 h 108"/>
                          <a:gd name="T14" fmla="*/ 4 w 85"/>
                          <a:gd name="T15" fmla="*/ 73 h 108"/>
                          <a:gd name="T16" fmla="*/ 7 w 85"/>
                          <a:gd name="T17" fmla="*/ 77 h 108"/>
                          <a:gd name="T18" fmla="*/ 8 w 85"/>
                          <a:gd name="T19" fmla="*/ 83 h 108"/>
                          <a:gd name="T20" fmla="*/ 10 w 85"/>
                          <a:gd name="T21" fmla="*/ 87 h 108"/>
                          <a:gd name="T22" fmla="*/ 10 w 85"/>
                          <a:gd name="T23" fmla="*/ 91 h 108"/>
                          <a:gd name="T24" fmla="*/ 10 w 85"/>
                          <a:gd name="T25" fmla="*/ 94 h 108"/>
                          <a:gd name="T26" fmla="*/ 15 w 85"/>
                          <a:gd name="T27" fmla="*/ 98 h 108"/>
                          <a:gd name="T28" fmla="*/ 30 w 85"/>
                          <a:gd name="T29" fmla="*/ 103 h 108"/>
                          <a:gd name="T30" fmla="*/ 50 w 85"/>
                          <a:gd name="T31" fmla="*/ 108 h 108"/>
                          <a:gd name="T32" fmla="*/ 60 w 85"/>
                          <a:gd name="T33" fmla="*/ 102 h 108"/>
                          <a:gd name="T34" fmla="*/ 64 w 85"/>
                          <a:gd name="T35" fmla="*/ 95 h 108"/>
                          <a:gd name="T36" fmla="*/ 69 w 85"/>
                          <a:gd name="T37" fmla="*/ 96 h 108"/>
                          <a:gd name="T38" fmla="*/ 73 w 85"/>
                          <a:gd name="T39" fmla="*/ 88 h 108"/>
                          <a:gd name="T40" fmla="*/ 73 w 85"/>
                          <a:gd name="T41" fmla="*/ 74 h 108"/>
                          <a:gd name="T42" fmla="*/ 80 w 85"/>
                          <a:gd name="T43" fmla="*/ 75 h 108"/>
                          <a:gd name="T44" fmla="*/ 85 w 85"/>
                          <a:gd name="T45" fmla="*/ 68 h 108"/>
                          <a:gd name="T46" fmla="*/ 83 w 85"/>
                          <a:gd name="T47" fmla="*/ 61 h 108"/>
                          <a:gd name="T48" fmla="*/ 79 w 85"/>
                          <a:gd name="T49" fmla="*/ 53 h 108"/>
                          <a:gd name="T50" fmla="*/ 74 w 85"/>
                          <a:gd name="T51" fmla="*/ 49 h 108"/>
                          <a:gd name="T52" fmla="*/ 81 w 85"/>
                          <a:gd name="T53" fmla="*/ 43 h 108"/>
                          <a:gd name="T54" fmla="*/ 80 w 85"/>
                          <a:gd name="T55" fmla="*/ 36 h 108"/>
                          <a:gd name="T56" fmla="*/ 75 w 85"/>
                          <a:gd name="T57" fmla="*/ 31 h 108"/>
                          <a:gd name="T58" fmla="*/ 47 w 85"/>
                          <a:gd name="T59" fmla="*/ 26 h 108"/>
                          <a:gd name="T60" fmla="*/ 38 w 85"/>
                          <a:gd name="T61" fmla="*/ 1 h 108"/>
                          <a:gd name="T62" fmla="*/ 31 w 85"/>
                          <a:gd name="T63" fmla="*/ 0 h 108"/>
                          <a:gd name="T64" fmla="*/ 24 w 85"/>
                          <a:gd name="T65" fmla="*/ 1 h 108"/>
                          <a:gd name="T66" fmla="*/ 18 w 85"/>
                          <a:gd name="T67" fmla="*/ 13 h 108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w 85"/>
                          <a:gd name="T103" fmla="*/ 0 h 108"/>
                          <a:gd name="T104" fmla="*/ 85 w 85"/>
                          <a:gd name="T105" fmla="*/ 108 h 108"/>
                        </a:gdLst>
                        <a:ahLst/>
                        <a:cxnLst>
                          <a:cxn ang="T68">
                            <a:pos x="T0" y="T1"/>
                          </a:cxn>
                          <a:cxn ang="T69">
                            <a:pos x="T2" y="T3"/>
                          </a:cxn>
                          <a:cxn ang="T70">
                            <a:pos x="T4" y="T5"/>
                          </a:cxn>
                          <a:cxn ang="T71">
                            <a:pos x="T6" y="T7"/>
                          </a:cxn>
                          <a:cxn ang="T72">
                            <a:pos x="T8" y="T9"/>
                          </a:cxn>
                          <a:cxn ang="T73">
                            <a:pos x="T10" y="T11"/>
                          </a:cxn>
                          <a:cxn ang="T74">
                            <a:pos x="T12" y="T13"/>
                          </a:cxn>
                          <a:cxn ang="T75">
                            <a:pos x="T14" y="T15"/>
                          </a:cxn>
                          <a:cxn ang="T76">
                            <a:pos x="T16" y="T17"/>
                          </a:cxn>
                          <a:cxn ang="T77">
                            <a:pos x="T18" y="T19"/>
                          </a:cxn>
                          <a:cxn ang="T78">
                            <a:pos x="T20" y="T21"/>
                          </a:cxn>
                          <a:cxn ang="T79">
                            <a:pos x="T22" y="T23"/>
                          </a:cxn>
                          <a:cxn ang="T80">
                            <a:pos x="T24" y="T25"/>
                          </a:cxn>
                          <a:cxn ang="T81">
                            <a:pos x="T26" y="T27"/>
                          </a:cxn>
                          <a:cxn ang="T82">
                            <a:pos x="T28" y="T29"/>
                          </a:cxn>
                          <a:cxn ang="T83">
                            <a:pos x="T30" y="T31"/>
                          </a:cxn>
                          <a:cxn ang="T84">
                            <a:pos x="T32" y="T33"/>
                          </a:cxn>
                          <a:cxn ang="T85">
                            <a:pos x="T34" y="T35"/>
                          </a:cxn>
                          <a:cxn ang="T86">
                            <a:pos x="T36" y="T37"/>
                          </a:cxn>
                          <a:cxn ang="T87">
                            <a:pos x="T38" y="T39"/>
                          </a:cxn>
                          <a:cxn ang="T88">
                            <a:pos x="T40" y="T41"/>
                          </a:cxn>
                          <a:cxn ang="T89">
                            <a:pos x="T42" y="T43"/>
                          </a:cxn>
                          <a:cxn ang="T90">
                            <a:pos x="T44" y="T45"/>
                          </a:cxn>
                          <a:cxn ang="T91">
                            <a:pos x="T46" y="T47"/>
                          </a:cxn>
                          <a:cxn ang="T92">
                            <a:pos x="T48" y="T49"/>
                          </a:cxn>
                          <a:cxn ang="T93">
                            <a:pos x="T50" y="T51"/>
                          </a:cxn>
                          <a:cxn ang="T94">
                            <a:pos x="T52" y="T53"/>
                          </a:cxn>
                          <a:cxn ang="T95">
                            <a:pos x="T54" y="T55"/>
                          </a:cxn>
                          <a:cxn ang="T96">
                            <a:pos x="T56" y="T57"/>
                          </a:cxn>
                          <a:cxn ang="T97">
                            <a:pos x="T58" y="T59"/>
                          </a:cxn>
                          <a:cxn ang="T98">
                            <a:pos x="T60" y="T61"/>
                          </a:cxn>
                          <a:cxn ang="T99">
                            <a:pos x="T62" y="T63"/>
                          </a:cxn>
                          <a:cxn ang="T100">
                            <a:pos x="T64" y="T65"/>
                          </a:cxn>
                          <a:cxn ang="T101">
                            <a:pos x="T66" y="T67"/>
                          </a:cxn>
                        </a:cxnLst>
                        <a:rect l="T102" t="T103" r="T104" b="T105"/>
                        <a:pathLst>
                          <a:path w="85" h="108">
                            <a:moveTo>
                              <a:pt x="18" y="13"/>
                            </a:moveTo>
                            <a:lnTo>
                              <a:pt x="5" y="22"/>
                            </a:lnTo>
                            <a:lnTo>
                              <a:pt x="3" y="33"/>
                            </a:lnTo>
                            <a:lnTo>
                              <a:pt x="4" y="44"/>
                            </a:lnTo>
                            <a:lnTo>
                              <a:pt x="2" y="49"/>
                            </a:lnTo>
                            <a:lnTo>
                              <a:pt x="0" y="59"/>
                            </a:lnTo>
                            <a:lnTo>
                              <a:pt x="0" y="68"/>
                            </a:lnTo>
                            <a:lnTo>
                              <a:pt x="4" y="73"/>
                            </a:lnTo>
                            <a:lnTo>
                              <a:pt x="7" y="77"/>
                            </a:lnTo>
                            <a:lnTo>
                              <a:pt x="8" y="83"/>
                            </a:lnTo>
                            <a:lnTo>
                              <a:pt x="10" y="87"/>
                            </a:lnTo>
                            <a:lnTo>
                              <a:pt x="10" y="91"/>
                            </a:lnTo>
                            <a:lnTo>
                              <a:pt x="10" y="94"/>
                            </a:lnTo>
                            <a:lnTo>
                              <a:pt x="15" y="98"/>
                            </a:lnTo>
                            <a:lnTo>
                              <a:pt x="30" y="103"/>
                            </a:lnTo>
                            <a:lnTo>
                              <a:pt x="50" y="108"/>
                            </a:lnTo>
                            <a:lnTo>
                              <a:pt x="60" y="102"/>
                            </a:lnTo>
                            <a:lnTo>
                              <a:pt x="64" y="95"/>
                            </a:lnTo>
                            <a:lnTo>
                              <a:pt x="69" y="96"/>
                            </a:lnTo>
                            <a:lnTo>
                              <a:pt x="73" y="88"/>
                            </a:lnTo>
                            <a:lnTo>
                              <a:pt x="73" y="74"/>
                            </a:lnTo>
                            <a:lnTo>
                              <a:pt x="80" y="75"/>
                            </a:lnTo>
                            <a:lnTo>
                              <a:pt x="85" y="68"/>
                            </a:lnTo>
                            <a:lnTo>
                              <a:pt x="83" y="61"/>
                            </a:lnTo>
                            <a:lnTo>
                              <a:pt x="79" y="53"/>
                            </a:lnTo>
                            <a:lnTo>
                              <a:pt x="74" y="49"/>
                            </a:lnTo>
                            <a:lnTo>
                              <a:pt x="81" y="43"/>
                            </a:lnTo>
                            <a:lnTo>
                              <a:pt x="80" y="36"/>
                            </a:lnTo>
                            <a:lnTo>
                              <a:pt x="75" y="31"/>
                            </a:lnTo>
                            <a:lnTo>
                              <a:pt x="47" y="26"/>
                            </a:lnTo>
                            <a:lnTo>
                              <a:pt x="38" y="1"/>
                            </a:lnTo>
                            <a:lnTo>
                              <a:pt x="31" y="0"/>
                            </a:lnTo>
                            <a:lnTo>
                              <a:pt x="24" y="1"/>
                            </a:lnTo>
                            <a:lnTo>
                              <a:pt x="18" y="13"/>
                            </a:lnTo>
                            <a:close/>
                          </a:path>
                        </a:pathLst>
                      </a:custGeom>
                      <a:solidFill>
                        <a:srgbClr val="FF9F9F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52265" name="Freeform 101"/>
                  <p:cNvSpPr>
                    <a:spLocks/>
                  </p:cNvSpPr>
                  <p:nvPr/>
                </p:nvSpPr>
                <p:spPr bwMode="auto">
                  <a:xfrm>
                    <a:off x="2438" y="3379"/>
                    <a:ext cx="86" cy="57"/>
                  </a:xfrm>
                  <a:custGeom>
                    <a:avLst/>
                    <a:gdLst>
                      <a:gd name="T0" fmla="*/ 63 w 86"/>
                      <a:gd name="T1" fmla="*/ 57 h 57"/>
                      <a:gd name="T2" fmla="*/ 57 w 86"/>
                      <a:gd name="T3" fmla="*/ 40 h 57"/>
                      <a:gd name="T4" fmla="*/ 58 w 86"/>
                      <a:gd name="T5" fmla="*/ 30 h 57"/>
                      <a:gd name="T6" fmla="*/ 62 w 86"/>
                      <a:gd name="T7" fmla="*/ 21 h 57"/>
                      <a:gd name="T8" fmla="*/ 68 w 86"/>
                      <a:gd name="T9" fmla="*/ 14 h 57"/>
                      <a:gd name="T10" fmla="*/ 75 w 86"/>
                      <a:gd name="T11" fmla="*/ 7 h 57"/>
                      <a:gd name="T12" fmla="*/ 86 w 86"/>
                      <a:gd name="T13" fmla="*/ 3 h 57"/>
                      <a:gd name="T14" fmla="*/ 40 w 86"/>
                      <a:gd name="T15" fmla="*/ 0 h 57"/>
                      <a:gd name="T16" fmla="*/ 0 w 86"/>
                      <a:gd name="T17" fmla="*/ 28 h 57"/>
                      <a:gd name="T18" fmla="*/ 14 w 86"/>
                      <a:gd name="T19" fmla="*/ 54 h 57"/>
                      <a:gd name="T20" fmla="*/ 63 w 86"/>
                      <a:gd name="T21" fmla="*/ 57 h 5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86"/>
                      <a:gd name="T34" fmla="*/ 0 h 57"/>
                      <a:gd name="T35" fmla="*/ 86 w 86"/>
                      <a:gd name="T36" fmla="*/ 57 h 57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86" h="57">
                        <a:moveTo>
                          <a:pt x="63" y="57"/>
                        </a:moveTo>
                        <a:lnTo>
                          <a:pt x="57" y="40"/>
                        </a:lnTo>
                        <a:lnTo>
                          <a:pt x="58" y="30"/>
                        </a:lnTo>
                        <a:lnTo>
                          <a:pt x="62" y="21"/>
                        </a:lnTo>
                        <a:lnTo>
                          <a:pt x="68" y="14"/>
                        </a:lnTo>
                        <a:lnTo>
                          <a:pt x="75" y="7"/>
                        </a:lnTo>
                        <a:lnTo>
                          <a:pt x="86" y="3"/>
                        </a:lnTo>
                        <a:lnTo>
                          <a:pt x="40" y="0"/>
                        </a:lnTo>
                        <a:lnTo>
                          <a:pt x="0" y="28"/>
                        </a:lnTo>
                        <a:lnTo>
                          <a:pt x="14" y="54"/>
                        </a:lnTo>
                        <a:lnTo>
                          <a:pt x="63" y="57"/>
                        </a:lnTo>
                        <a:close/>
                      </a:path>
                    </a:pathLst>
                  </a:custGeom>
                  <a:solidFill>
                    <a:srgbClr val="DFD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37256" name="Group 102"/>
              <p:cNvGrpSpPr>
                <a:grpSpLocks/>
              </p:cNvGrpSpPr>
              <p:nvPr/>
            </p:nvGrpSpPr>
            <p:grpSpPr bwMode="auto">
              <a:xfrm>
                <a:off x="2434" y="2908"/>
                <a:ext cx="158" cy="221"/>
                <a:chOff x="2434" y="2908"/>
                <a:chExt cx="158" cy="221"/>
              </a:xfrm>
            </p:grpSpPr>
            <p:grpSp>
              <p:nvGrpSpPr>
                <p:cNvPr id="437257" name="Group 103"/>
                <p:cNvGrpSpPr>
                  <a:grpSpLocks/>
                </p:cNvGrpSpPr>
                <p:nvPr/>
              </p:nvGrpSpPr>
              <p:grpSpPr bwMode="auto">
                <a:xfrm>
                  <a:off x="2434" y="2914"/>
                  <a:ext cx="157" cy="215"/>
                  <a:chOff x="2434" y="2914"/>
                  <a:chExt cx="157" cy="215"/>
                </a:xfrm>
              </p:grpSpPr>
              <p:grpSp>
                <p:nvGrpSpPr>
                  <p:cNvPr id="43725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434" y="2914"/>
                    <a:ext cx="157" cy="215"/>
                    <a:chOff x="2434" y="2914"/>
                    <a:chExt cx="157" cy="215"/>
                  </a:xfrm>
                </p:grpSpPr>
                <p:sp>
                  <p:nvSpPr>
                    <p:cNvPr id="52259" name="Freeform 105"/>
                    <p:cNvSpPr>
                      <a:spLocks/>
                    </p:cNvSpPr>
                    <p:nvPr/>
                  </p:nvSpPr>
                  <p:spPr bwMode="auto">
                    <a:xfrm>
                      <a:off x="2434" y="2914"/>
                      <a:ext cx="157" cy="215"/>
                    </a:xfrm>
                    <a:custGeom>
                      <a:avLst/>
                      <a:gdLst>
                        <a:gd name="T0" fmla="*/ 17 w 157"/>
                        <a:gd name="T1" fmla="*/ 39 h 215"/>
                        <a:gd name="T2" fmla="*/ 13 w 157"/>
                        <a:gd name="T3" fmla="*/ 52 h 215"/>
                        <a:gd name="T4" fmla="*/ 11 w 157"/>
                        <a:gd name="T5" fmla="*/ 66 h 215"/>
                        <a:gd name="T6" fmla="*/ 12 w 157"/>
                        <a:gd name="T7" fmla="*/ 80 h 215"/>
                        <a:gd name="T8" fmla="*/ 3 w 157"/>
                        <a:gd name="T9" fmla="*/ 79 h 215"/>
                        <a:gd name="T10" fmla="*/ 0 w 157"/>
                        <a:gd name="T11" fmla="*/ 90 h 215"/>
                        <a:gd name="T12" fmla="*/ 1 w 157"/>
                        <a:gd name="T13" fmla="*/ 103 h 215"/>
                        <a:gd name="T14" fmla="*/ 14 w 157"/>
                        <a:gd name="T15" fmla="*/ 132 h 215"/>
                        <a:gd name="T16" fmla="*/ 18 w 157"/>
                        <a:gd name="T17" fmla="*/ 138 h 215"/>
                        <a:gd name="T18" fmla="*/ 24 w 157"/>
                        <a:gd name="T19" fmla="*/ 139 h 215"/>
                        <a:gd name="T20" fmla="*/ 30 w 157"/>
                        <a:gd name="T21" fmla="*/ 160 h 215"/>
                        <a:gd name="T22" fmla="*/ 35 w 157"/>
                        <a:gd name="T23" fmla="*/ 180 h 215"/>
                        <a:gd name="T24" fmla="*/ 38 w 157"/>
                        <a:gd name="T25" fmla="*/ 187 h 215"/>
                        <a:gd name="T26" fmla="*/ 88 w 157"/>
                        <a:gd name="T27" fmla="*/ 215 h 215"/>
                        <a:gd name="T28" fmla="*/ 128 w 157"/>
                        <a:gd name="T29" fmla="*/ 196 h 215"/>
                        <a:gd name="T30" fmla="*/ 149 w 157"/>
                        <a:gd name="T31" fmla="*/ 178 h 215"/>
                        <a:gd name="T32" fmla="*/ 155 w 157"/>
                        <a:gd name="T33" fmla="*/ 145 h 215"/>
                        <a:gd name="T34" fmla="*/ 157 w 157"/>
                        <a:gd name="T35" fmla="*/ 99 h 215"/>
                        <a:gd name="T36" fmla="*/ 155 w 157"/>
                        <a:gd name="T37" fmla="*/ 65 h 215"/>
                        <a:gd name="T38" fmla="*/ 153 w 157"/>
                        <a:gd name="T39" fmla="*/ 52 h 215"/>
                        <a:gd name="T40" fmla="*/ 148 w 157"/>
                        <a:gd name="T41" fmla="*/ 38 h 215"/>
                        <a:gd name="T42" fmla="*/ 139 w 157"/>
                        <a:gd name="T43" fmla="*/ 24 h 215"/>
                        <a:gd name="T44" fmla="*/ 128 w 157"/>
                        <a:gd name="T45" fmla="*/ 14 h 215"/>
                        <a:gd name="T46" fmla="*/ 110 w 157"/>
                        <a:gd name="T47" fmla="*/ 5 h 215"/>
                        <a:gd name="T48" fmla="*/ 92 w 157"/>
                        <a:gd name="T49" fmla="*/ 1 h 215"/>
                        <a:gd name="T50" fmla="*/ 75 w 157"/>
                        <a:gd name="T51" fmla="*/ 0 h 215"/>
                        <a:gd name="T52" fmla="*/ 59 w 157"/>
                        <a:gd name="T53" fmla="*/ 2 h 215"/>
                        <a:gd name="T54" fmla="*/ 45 w 157"/>
                        <a:gd name="T55" fmla="*/ 7 h 215"/>
                        <a:gd name="T56" fmla="*/ 32 w 157"/>
                        <a:gd name="T57" fmla="*/ 16 h 215"/>
                        <a:gd name="T58" fmla="*/ 25 w 157"/>
                        <a:gd name="T59" fmla="*/ 25 h 215"/>
                        <a:gd name="T60" fmla="*/ 17 w 157"/>
                        <a:gd name="T61" fmla="*/ 39 h 215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w 157"/>
                        <a:gd name="T94" fmla="*/ 0 h 215"/>
                        <a:gd name="T95" fmla="*/ 157 w 157"/>
                        <a:gd name="T96" fmla="*/ 215 h 215"/>
                      </a:gdLst>
                      <a:ahLst/>
                      <a:cxnLst>
                        <a:cxn ang="T62">
                          <a:pos x="T0" y="T1"/>
                        </a:cxn>
                        <a:cxn ang="T63">
                          <a:pos x="T2" y="T3"/>
                        </a:cxn>
                        <a:cxn ang="T64">
                          <a:pos x="T4" y="T5"/>
                        </a:cxn>
                        <a:cxn ang="T65">
                          <a:pos x="T6" y="T7"/>
                        </a:cxn>
                        <a:cxn ang="T66">
                          <a:pos x="T8" y="T9"/>
                        </a:cxn>
                        <a:cxn ang="T67">
                          <a:pos x="T10" y="T11"/>
                        </a:cxn>
                        <a:cxn ang="T68">
                          <a:pos x="T12" y="T13"/>
                        </a:cxn>
                        <a:cxn ang="T69">
                          <a:pos x="T14" y="T15"/>
                        </a:cxn>
                        <a:cxn ang="T70">
                          <a:pos x="T16" y="T17"/>
                        </a:cxn>
                        <a:cxn ang="T71">
                          <a:pos x="T18" y="T19"/>
                        </a:cxn>
                        <a:cxn ang="T72">
                          <a:pos x="T20" y="T21"/>
                        </a:cxn>
                        <a:cxn ang="T73">
                          <a:pos x="T22" y="T23"/>
                        </a:cxn>
                        <a:cxn ang="T74">
                          <a:pos x="T24" y="T25"/>
                        </a:cxn>
                        <a:cxn ang="T75">
                          <a:pos x="T26" y="T27"/>
                        </a:cxn>
                        <a:cxn ang="T76">
                          <a:pos x="T28" y="T29"/>
                        </a:cxn>
                        <a:cxn ang="T77">
                          <a:pos x="T30" y="T31"/>
                        </a:cxn>
                        <a:cxn ang="T78">
                          <a:pos x="T32" y="T33"/>
                        </a:cxn>
                        <a:cxn ang="T79">
                          <a:pos x="T34" y="T35"/>
                        </a:cxn>
                        <a:cxn ang="T80">
                          <a:pos x="T36" y="T37"/>
                        </a:cxn>
                        <a:cxn ang="T81">
                          <a:pos x="T38" y="T39"/>
                        </a:cxn>
                        <a:cxn ang="T82">
                          <a:pos x="T40" y="T41"/>
                        </a:cxn>
                        <a:cxn ang="T83">
                          <a:pos x="T42" y="T43"/>
                        </a:cxn>
                        <a:cxn ang="T84">
                          <a:pos x="T44" y="T45"/>
                        </a:cxn>
                        <a:cxn ang="T85">
                          <a:pos x="T46" y="T47"/>
                        </a:cxn>
                        <a:cxn ang="T86">
                          <a:pos x="T48" y="T49"/>
                        </a:cxn>
                        <a:cxn ang="T87">
                          <a:pos x="T50" y="T51"/>
                        </a:cxn>
                        <a:cxn ang="T88">
                          <a:pos x="T52" y="T53"/>
                        </a:cxn>
                        <a:cxn ang="T89">
                          <a:pos x="T54" y="T55"/>
                        </a:cxn>
                        <a:cxn ang="T90">
                          <a:pos x="T56" y="T57"/>
                        </a:cxn>
                        <a:cxn ang="T91">
                          <a:pos x="T58" y="T59"/>
                        </a:cxn>
                        <a:cxn ang="T92">
                          <a:pos x="T60" y="T61"/>
                        </a:cxn>
                      </a:cxnLst>
                      <a:rect l="T93" t="T94" r="T95" b="T96"/>
                      <a:pathLst>
                        <a:path w="157" h="215">
                          <a:moveTo>
                            <a:pt x="17" y="39"/>
                          </a:moveTo>
                          <a:lnTo>
                            <a:pt x="13" y="52"/>
                          </a:lnTo>
                          <a:lnTo>
                            <a:pt x="11" y="66"/>
                          </a:lnTo>
                          <a:lnTo>
                            <a:pt x="12" y="80"/>
                          </a:lnTo>
                          <a:lnTo>
                            <a:pt x="3" y="79"/>
                          </a:lnTo>
                          <a:lnTo>
                            <a:pt x="0" y="90"/>
                          </a:lnTo>
                          <a:lnTo>
                            <a:pt x="1" y="103"/>
                          </a:lnTo>
                          <a:lnTo>
                            <a:pt x="14" y="132"/>
                          </a:lnTo>
                          <a:lnTo>
                            <a:pt x="18" y="138"/>
                          </a:lnTo>
                          <a:lnTo>
                            <a:pt x="24" y="139"/>
                          </a:lnTo>
                          <a:lnTo>
                            <a:pt x="30" y="160"/>
                          </a:lnTo>
                          <a:lnTo>
                            <a:pt x="35" y="180"/>
                          </a:lnTo>
                          <a:lnTo>
                            <a:pt x="38" y="187"/>
                          </a:lnTo>
                          <a:lnTo>
                            <a:pt x="88" y="215"/>
                          </a:lnTo>
                          <a:lnTo>
                            <a:pt x="128" y="196"/>
                          </a:lnTo>
                          <a:lnTo>
                            <a:pt x="149" y="178"/>
                          </a:lnTo>
                          <a:lnTo>
                            <a:pt x="155" y="145"/>
                          </a:lnTo>
                          <a:lnTo>
                            <a:pt x="157" y="99"/>
                          </a:lnTo>
                          <a:lnTo>
                            <a:pt x="155" y="65"/>
                          </a:lnTo>
                          <a:lnTo>
                            <a:pt x="153" y="52"/>
                          </a:lnTo>
                          <a:lnTo>
                            <a:pt x="148" y="38"/>
                          </a:lnTo>
                          <a:lnTo>
                            <a:pt x="139" y="24"/>
                          </a:lnTo>
                          <a:lnTo>
                            <a:pt x="128" y="14"/>
                          </a:lnTo>
                          <a:lnTo>
                            <a:pt x="110" y="5"/>
                          </a:lnTo>
                          <a:lnTo>
                            <a:pt x="92" y="1"/>
                          </a:lnTo>
                          <a:lnTo>
                            <a:pt x="75" y="0"/>
                          </a:lnTo>
                          <a:lnTo>
                            <a:pt x="59" y="2"/>
                          </a:lnTo>
                          <a:lnTo>
                            <a:pt x="45" y="7"/>
                          </a:lnTo>
                          <a:lnTo>
                            <a:pt x="32" y="16"/>
                          </a:lnTo>
                          <a:lnTo>
                            <a:pt x="25" y="25"/>
                          </a:lnTo>
                          <a:lnTo>
                            <a:pt x="17" y="39"/>
                          </a:lnTo>
                          <a:close/>
                        </a:path>
                      </a:pathLst>
                    </a:custGeom>
                    <a:solidFill>
                      <a:srgbClr val="FF9F9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60" name="Freeform 106"/>
                    <p:cNvSpPr>
                      <a:spLocks/>
                    </p:cNvSpPr>
                    <p:nvPr/>
                  </p:nvSpPr>
                  <p:spPr bwMode="auto">
                    <a:xfrm>
                      <a:off x="2454" y="2921"/>
                      <a:ext cx="132" cy="208"/>
                    </a:xfrm>
                    <a:custGeom>
                      <a:avLst/>
                      <a:gdLst>
                        <a:gd name="T0" fmla="*/ 99 w 132"/>
                        <a:gd name="T1" fmla="*/ 25 h 208"/>
                        <a:gd name="T2" fmla="*/ 91 w 132"/>
                        <a:gd name="T3" fmla="*/ 38 h 208"/>
                        <a:gd name="T4" fmla="*/ 83 w 132"/>
                        <a:gd name="T5" fmla="*/ 54 h 208"/>
                        <a:gd name="T6" fmla="*/ 103 w 132"/>
                        <a:gd name="T7" fmla="*/ 70 h 208"/>
                        <a:gd name="T8" fmla="*/ 97 w 132"/>
                        <a:gd name="T9" fmla="*/ 89 h 208"/>
                        <a:gd name="T10" fmla="*/ 88 w 132"/>
                        <a:gd name="T11" fmla="*/ 124 h 208"/>
                        <a:gd name="T12" fmla="*/ 78 w 132"/>
                        <a:gd name="T13" fmla="*/ 76 h 208"/>
                        <a:gd name="T14" fmla="*/ 64 w 132"/>
                        <a:gd name="T15" fmla="*/ 70 h 208"/>
                        <a:gd name="T16" fmla="*/ 45 w 132"/>
                        <a:gd name="T17" fmla="*/ 34 h 208"/>
                        <a:gd name="T18" fmla="*/ 35 w 132"/>
                        <a:gd name="T19" fmla="*/ 31 h 208"/>
                        <a:gd name="T20" fmla="*/ 35 w 132"/>
                        <a:gd name="T21" fmla="*/ 40 h 208"/>
                        <a:gd name="T22" fmla="*/ 71 w 132"/>
                        <a:gd name="T23" fmla="*/ 82 h 208"/>
                        <a:gd name="T24" fmla="*/ 50 w 132"/>
                        <a:gd name="T25" fmla="*/ 119 h 208"/>
                        <a:gd name="T26" fmla="*/ 42 w 132"/>
                        <a:gd name="T27" fmla="*/ 130 h 208"/>
                        <a:gd name="T28" fmla="*/ 54 w 132"/>
                        <a:gd name="T29" fmla="*/ 129 h 208"/>
                        <a:gd name="T30" fmla="*/ 73 w 132"/>
                        <a:gd name="T31" fmla="*/ 113 h 208"/>
                        <a:gd name="T32" fmla="*/ 81 w 132"/>
                        <a:gd name="T33" fmla="*/ 130 h 208"/>
                        <a:gd name="T34" fmla="*/ 103 w 132"/>
                        <a:gd name="T35" fmla="*/ 123 h 208"/>
                        <a:gd name="T36" fmla="*/ 114 w 132"/>
                        <a:gd name="T37" fmla="*/ 133 h 208"/>
                        <a:gd name="T38" fmla="*/ 115 w 132"/>
                        <a:gd name="T39" fmla="*/ 154 h 208"/>
                        <a:gd name="T40" fmla="*/ 99 w 132"/>
                        <a:gd name="T41" fmla="*/ 165 h 208"/>
                        <a:gd name="T42" fmla="*/ 79 w 132"/>
                        <a:gd name="T43" fmla="*/ 162 h 208"/>
                        <a:gd name="T44" fmla="*/ 66 w 132"/>
                        <a:gd name="T45" fmla="*/ 169 h 208"/>
                        <a:gd name="T46" fmla="*/ 75 w 132"/>
                        <a:gd name="T47" fmla="*/ 182 h 208"/>
                        <a:gd name="T48" fmla="*/ 102 w 132"/>
                        <a:gd name="T49" fmla="*/ 181 h 208"/>
                        <a:gd name="T50" fmla="*/ 120 w 132"/>
                        <a:gd name="T51" fmla="*/ 172 h 208"/>
                        <a:gd name="T52" fmla="*/ 132 w 132"/>
                        <a:gd name="T53" fmla="*/ 159 h 208"/>
                        <a:gd name="T54" fmla="*/ 121 w 132"/>
                        <a:gd name="T55" fmla="*/ 178 h 208"/>
                        <a:gd name="T56" fmla="*/ 67 w 132"/>
                        <a:gd name="T57" fmla="*/ 208 h 208"/>
                        <a:gd name="T58" fmla="*/ 4 w 132"/>
                        <a:gd name="T59" fmla="*/ 133 h 208"/>
                        <a:gd name="T60" fmla="*/ 0 w 132"/>
                        <a:gd name="T61" fmla="*/ 74 h 208"/>
                        <a:gd name="T62" fmla="*/ 1 w 132"/>
                        <a:gd name="T63" fmla="*/ 47 h 208"/>
                        <a:gd name="T64" fmla="*/ 9 w 132"/>
                        <a:gd name="T65" fmla="*/ 24 h 208"/>
                        <a:gd name="T66" fmla="*/ 27 w 132"/>
                        <a:gd name="T67" fmla="*/ 7 h 208"/>
                        <a:gd name="T68" fmla="*/ 53 w 132"/>
                        <a:gd name="T69" fmla="*/ 0 h 208"/>
                        <a:gd name="T70" fmla="*/ 83 w 132"/>
                        <a:gd name="T71" fmla="*/ 3 h 208"/>
                        <a:gd name="T72" fmla="*/ 105 w 132"/>
                        <a:gd name="T73" fmla="*/ 19 h 208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w 132"/>
                        <a:gd name="T112" fmla="*/ 0 h 208"/>
                        <a:gd name="T113" fmla="*/ 132 w 132"/>
                        <a:gd name="T114" fmla="*/ 208 h 208"/>
                      </a:gdLst>
                      <a:ahLst/>
                      <a:cxnLst>
                        <a:cxn ang="T74">
                          <a:pos x="T0" y="T1"/>
                        </a:cxn>
                        <a:cxn ang="T75">
                          <a:pos x="T2" y="T3"/>
                        </a:cxn>
                        <a:cxn ang="T76">
                          <a:pos x="T4" y="T5"/>
                        </a:cxn>
                        <a:cxn ang="T77">
                          <a:pos x="T6" y="T7"/>
                        </a:cxn>
                        <a:cxn ang="T78">
                          <a:pos x="T8" y="T9"/>
                        </a:cxn>
                        <a:cxn ang="T79">
                          <a:pos x="T10" y="T11"/>
                        </a:cxn>
                        <a:cxn ang="T80">
                          <a:pos x="T12" y="T13"/>
                        </a:cxn>
                        <a:cxn ang="T81">
                          <a:pos x="T14" y="T15"/>
                        </a:cxn>
                        <a:cxn ang="T82">
                          <a:pos x="T16" y="T17"/>
                        </a:cxn>
                        <a:cxn ang="T83">
                          <a:pos x="T18" y="T19"/>
                        </a:cxn>
                        <a:cxn ang="T84">
                          <a:pos x="T20" y="T21"/>
                        </a:cxn>
                        <a:cxn ang="T85">
                          <a:pos x="T22" y="T23"/>
                        </a:cxn>
                        <a:cxn ang="T86">
                          <a:pos x="T24" y="T25"/>
                        </a:cxn>
                        <a:cxn ang="T87">
                          <a:pos x="T26" y="T27"/>
                        </a:cxn>
                        <a:cxn ang="T88">
                          <a:pos x="T28" y="T29"/>
                        </a:cxn>
                        <a:cxn ang="T89">
                          <a:pos x="T30" y="T31"/>
                        </a:cxn>
                        <a:cxn ang="T90">
                          <a:pos x="T32" y="T33"/>
                        </a:cxn>
                        <a:cxn ang="T91">
                          <a:pos x="T34" y="T35"/>
                        </a:cxn>
                        <a:cxn ang="T92">
                          <a:pos x="T36" y="T37"/>
                        </a:cxn>
                        <a:cxn ang="T93">
                          <a:pos x="T38" y="T39"/>
                        </a:cxn>
                        <a:cxn ang="T94">
                          <a:pos x="T40" y="T41"/>
                        </a:cxn>
                        <a:cxn ang="T95">
                          <a:pos x="T42" y="T43"/>
                        </a:cxn>
                        <a:cxn ang="T96">
                          <a:pos x="T44" y="T45"/>
                        </a:cxn>
                        <a:cxn ang="T97">
                          <a:pos x="T46" y="T47"/>
                        </a:cxn>
                        <a:cxn ang="T98">
                          <a:pos x="T48" y="T49"/>
                        </a:cxn>
                        <a:cxn ang="T99">
                          <a:pos x="T50" y="T51"/>
                        </a:cxn>
                        <a:cxn ang="T100">
                          <a:pos x="T52" y="T53"/>
                        </a:cxn>
                        <a:cxn ang="T101">
                          <a:pos x="T54" y="T55"/>
                        </a:cxn>
                        <a:cxn ang="T102">
                          <a:pos x="T56" y="T57"/>
                        </a:cxn>
                        <a:cxn ang="T103">
                          <a:pos x="T58" y="T59"/>
                        </a:cxn>
                        <a:cxn ang="T104">
                          <a:pos x="T60" y="T61"/>
                        </a:cxn>
                        <a:cxn ang="T105">
                          <a:pos x="T62" y="T63"/>
                        </a:cxn>
                        <a:cxn ang="T106">
                          <a:pos x="T64" y="T65"/>
                        </a:cxn>
                        <a:cxn ang="T107">
                          <a:pos x="T66" y="T67"/>
                        </a:cxn>
                        <a:cxn ang="T108">
                          <a:pos x="T68" y="T69"/>
                        </a:cxn>
                        <a:cxn ang="T109">
                          <a:pos x="T70" y="T71"/>
                        </a:cxn>
                        <a:cxn ang="T110">
                          <a:pos x="T72" y="T73"/>
                        </a:cxn>
                      </a:cxnLst>
                      <a:rect l="T111" t="T112" r="T113" b="T114"/>
                      <a:pathLst>
                        <a:path w="132" h="208">
                          <a:moveTo>
                            <a:pt x="105" y="19"/>
                          </a:moveTo>
                          <a:lnTo>
                            <a:pt x="99" y="25"/>
                          </a:lnTo>
                          <a:lnTo>
                            <a:pt x="94" y="31"/>
                          </a:lnTo>
                          <a:lnTo>
                            <a:pt x="91" y="38"/>
                          </a:lnTo>
                          <a:lnTo>
                            <a:pt x="86" y="47"/>
                          </a:lnTo>
                          <a:lnTo>
                            <a:pt x="83" y="54"/>
                          </a:lnTo>
                          <a:lnTo>
                            <a:pt x="87" y="63"/>
                          </a:lnTo>
                          <a:lnTo>
                            <a:pt x="103" y="70"/>
                          </a:lnTo>
                          <a:lnTo>
                            <a:pt x="113" y="68"/>
                          </a:lnTo>
                          <a:lnTo>
                            <a:pt x="97" y="89"/>
                          </a:lnTo>
                          <a:lnTo>
                            <a:pt x="95" y="121"/>
                          </a:lnTo>
                          <a:lnTo>
                            <a:pt x="88" y="124"/>
                          </a:lnTo>
                          <a:lnTo>
                            <a:pt x="83" y="82"/>
                          </a:lnTo>
                          <a:lnTo>
                            <a:pt x="78" y="76"/>
                          </a:lnTo>
                          <a:lnTo>
                            <a:pt x="71" y="72"/>
                          </a:lnTo>
                          <a:lnTo>
                            <a:pt x="64" y="70"/>
                          </a:lnTo>
                          <a:lnTo>
                            <a:pt x="56" y="69"/>
                          </a:lnTo>
                          <a:lnTo>
                            <a:pt x="45" y="34"/>
                          </a:lnTo>
                          <a:lnTo>
                            <a:pt x="42" y="30"/>
                          </a:lnTo>
                          <a:lnTo>
                            <a:pt x="35" y="31"/>
                          </a:lnTo>
                          <a:lnTo>
                            <a:pt x="33" y="36"/>
                          </a:lnTo>
                          <a:lnTo>
                            <a:pt x="35" y="40"/>
                          </a:lnTo>
                          <a:lnTo>
                            <a:pt x="47" y="75"/>
                          </a:lnTo>
                          <a:lnTo>
                            <a:pt x="71" y="82"/>
                          </a:lnTo>
                          <a:lnTo>
                            <a:pt x="72" y="95"/>
                          </a:lnTo>
                          <a:lnTo>
                            <a:pt x="50" y="119"/>
                          </a:lnTo>
                          <a:lnTo>
                            <a:pt x="44" y="125"/>
                          </a:lnTo>
                          <a:lnTo>
                            <a:pt x="42" y="130"/>
                          </a:lnTo>
                          <a:lnTo>
                            <a:pt x="48" y="132"/>
                          </a:lnTo>
                          <a:lnTo>
                            <a:pt x="54" y="129"/>
                          </a:lnTo>
                          <a:lnTo>
                            <a:pt x="63" y="126"/>
                          </a:lnTo>
                          <a:lnTo>
                            <a:pt x="73" y="113"/>
                          </a:lnTo>
                          <a:lnTo>
                            <a:pt x="75" y="126"/>
                          </a:lnTo>
                          <a:lnTo>
                            <a:pt x="81" y="130"/>
                          </a:lnTo>
                          <a:lnTo>
                            <a:pt x="90" y="130"/>
                          </a:lnTo>
                          <a:lnTo>
                            <a:pt x="103" y="123"/>
                          </a:lnTo>
                          <a:lnTo>
                            <a:pt x="109" y="127"/>
                          </a:lnTo>
                          <a:lnTo>
                            <a:pt x="114" y="133"/>
                          </a:lnTo>
                          <a:lnTo>
                            <a:pt x="116" y="141"/>
                          </a:lnTo>
                          <a:lnTo>
                            <a:pt x="115" y="154"/>
                          </a:lnTo>
                          <a:lnTo>
                            <a:pt x="109" y="162"/>
                          </a:lnTo>
                          <a:lnTo>
                            <a:pt x="99" y="165"/>
                          </a:lnTo>
                          <a:lnTo>
                            <a:pt x="90" y="164"/>
                          </a:lnTo>
                          <a:lnTo>
                            <a:pt x="79" y="162"/>
                          </a:lnTo>
                          <a:lnTo>
                            <a:pt x="71" y="163"/>
                          </a:lnTo>
                          <a:lnTo>
                            <a:pt x="66" y="169"/>
                          </a:lnTo>
                          <a:lnTo>
                            <a:pt x="66" y="178"/>
                          </a:lnTo>
                          <a:lnTo>
                            <a:pt x="75" y="182"/>
                          </a:lnTo>
                          <a:lnTo>
                            <a:pt x="88" y="184"/>
                          </a:lnTo>
                          <a:lnTo>
                            <a:pt x="102" y="181"/>
                          </a:lnTo>
                          <a:lnTo>
                            <a:pt x="111" y="178"/>
                          </a:lnTo>
                          <a:lnTo>
                            <a:pt x="120" y="172"/>
                          </a:lnTo>
                          <a:lnTo>
                            <a:pt x="126" y="164"/>
                          </a:lnTo>
                          <a:lnTo>
                            <a:pt x="132" y="159"/>
                          </a:lnTo>
                          <a:lnTo>
                            <a:pt x="129" y="170"/>
                          </a:lnTo>
                          <a:lnTo>
                            <a:pt x="121" y="178"/>
                          </a:lnTo>
                          <a:lnTo>
                            <a:pt x="108" y="189"/>
                          </a:lnTo>
                          <a:lnTo>
                            <a:pt x="67" y="208"/>
                          </a:lnTo>
                          <a:lnTo>
                            <a:pt x="16" y="177"/>
                          </a:lnTo>
                          <a:lnTo>
                            <a:pt x="4" y="133"/>
                          </a:lnTo>
                          <a:lnTo>
                            <a:pt x="4" y="110"/>
                          </a:lnTo>
                          <a:lnTo>
                            <a:pt x="0" y="74"/>
                          </a:lnTo>
                          <a:lnTo>
                            <a:pt x="0" y="61"/>
                          </a:lnTo>
                          <a:lnTo>
                            <a:pt x="1" y="47"/>
                          </a:lnTo>
                          <a:lnTo>
                            <a:pt x="3" y="35"/>
                          </a:lnTo>
                          <a:lnTo>
                            <a:pt x="9" y="24"/>
                          </a:lnTo>
                          <a:lnTo>
                            <a:pt x="18" y="13"/>
                          </a:lnTo>
                          <a:lnTo>
                            <a:pt x="27" y="7"/>
                          </a:lnTo>
                          <a:lnTo>
                            <a:pt x="40" y="2"/>
                          </a:lnTo>
                          <a:lnTo>
                            <a:pt x="53" y="0"/>
                          </a:lnTo>
                          <a:lnTo>
                            <a:pt x="68" y="0"/>
                          </a:lnTo>
                          <a:lnTo>
                            <a:pt x="83" y="3"/>
                          </a:lnTo>
                          <a:lnTo>
                            <a:pt x="94" y="8"/>
                          </a:lnTo>
                          <a:lnTo>
                            <a:pt x="105" y="19"/>
                          </a:lnTo>
                          <a:close/>
                        </a:path>
                      </a:pathLst>
                    </a:custGeom>
                    <a:solidFill>
                      <a:srgbClr val="FF7F7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725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475" y="2990"/>
                    <a:ext cx="113" cy="91"/>
                    <a:chOff x="2475" y="2990"/>
                    <a:chExt cx="113" cy="91"/>
                  </a:xfrm>
                </p:grpSpPr>
                <p:sp>
                  <p:nvSpPr>
                    <p:cNvPr id="52256" name="Freeform 108"/>
                    <p:cNvSpPr>
                      <a:spLocks/>
                    </p:cNvSpPr>
                    <p:nvPr/>
                  </p:nvSpPr>
                  <p:spPr bwMode="auto">
                    <a:xfrm>
                      <a:off x="2475" y="2997"/>
                      <a:ext cx="57" cy="62"/>
                    </a:xfrm>
                    <a:custGeom>
                      <a:avLst/>
                      <a:gdLst>
                        <a:gd name="T0" fmla="*/ 0 w 57"/>
                        <a:gd name="T1" fmla="*/ 9 h 62"/>
                        <a:gd name="T2" fmla="*/ 9 w 57"/>
                        <a:gd name="T3" fmla="*/ 4 h 62"/>
                        <a:gd name="T4" fmla="*/ 21 w 57"/>
                        <a:gd name="T5" fmla="*/ 0 h 62"/>
                        <a:gd name="T6" fmla="*/ 41 w 57"/>
                        <a:gd name="T7" fmla="*/ 1 h 62"/>
                        <a:gd name="T8" fmla="*/ 50 w 57"/>
                        <a:gd name="T9" fmla="*/ 6 h 62"/>
                        <a:gd name="T10" fmla="*/ 53 w 57"/>
                        <a:gd name="T11" fmla="*/ 21 h 62"/>
                        <a:gd name="T12" fmla="*/ 55 w 57"/>
                        <a:gd name="T13" fmla="*/ 37 h 62"/>
                        <a:gd name="T14" fmla="*/ 57 w 57"/>
                        <a:gd name="T15" fmla="*/ 50 h 62"/>
                        <a:gd name="T16" fmla="*/ 52 w 57"/>
                        <a:gd name="T17" fmla="*/ 50 h 62"/>
                        <a:gd name="T18" fmla="*/ 47 w 57"/>
                        <a:gd name="T19" fmla="*/ 54 h 62"/>
                        <a:gd name="T20" fmla="*/ 54 w 57"/>
                        <a:gd name="T21" fmla="*/ 62 h 62"/>
                        <a:gd name="T22" fmla="*/ 43 w 57"/>
                        <a:gd name="T23" fmla="*/ 57 h 62"/>
                        <a:gd name="T24" fmla="*/ 46 w 57"/>
                        <a:gd name="T25" fmla="*/ 44 h 62"/>
                        <a:gd name="T26" fmla="*/ 45 w 57"/>
                        <a:gd name="T27" fmla="*/ 35 h 62"/>
                        <a:gd name="T28" fmla="*/ 43 w 57"/>
                        <a:gd name="T29" fmla="*/ 27 h 62"/>
                        <a:gd name="T30" fmla="*/ 32 w 57"/>
                        <a:gd name="T31" fmla="*/ 30 h 62"/>
                        <a:gd name="T32" fmla="*/ 18 w 57"/>
                        <a:gd name="T33" fmla="*/ 28 h 62"/>
                        <a:gd name="T34" fmla="*/ 8 w 57"/>
                        <a:gd name="T35" fmla="*/ 23 h 62"/>
                        <a:gd name="T36" fmla="*/ 3 w 57"/>
                        <a:gd name="T37" fmla="*/ 15 h 62"/>
                        <a:gd name="T38" fmla="*/ 0 w 57"/>
                        <a:gd name="T39" fmla="*/ 9 h 62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w 57"/>
                        <a:gd name="T61" fmla="*/ 0 h 62"/>
                        <a:gd name="T62" fmla="*/ 57 w 57"/>
                        <a:gd name="T63" fmla="*/ 62 h 62"/>
                      </a:gdLst>
                      <a:ahLst/>
                      <a:cxnLst>
                        <a:cxn ang="T40">
                          <a:pos x="T0" y="T1"/>
                        </a:cxn>
                        <a:cxn ang="T41">
                          <a:pos x="T2" y="T3"/>
                        </a:cxn>
                        <a:cxn ang="T42">
                          <a:pos x="T4" y="T5"/>
                        </a:cxn>
                        <a:cxn ang="T43">
                          <a:pos x="T6" y="T7"/>
                        </a:cxn>
                        <a:cxn ang="T44">
                          <a:pos x="T8" y="T9"/>
                        </a:cxn>
                        <a:cxn ang="T45">
                          <a:pos x="T10" y="T11"/>
                        </a:cxn>
                        <a:cxn ang="T46">
                          <a:pos x="T12" y="T13"/>
                        </a:cxn>
                        <a:cxn ang="T47">
                          <a:pos x="T14" y="T15"/>
                        </a:cxn>
                        <a:cxn ang="T48">
                          <a:pos x="T16" y="T17"/>
                        </a:cxn>
                        <a:cxn ang="T49">
                          <a:pos x="T18" y="T19"/>
                        </a:cxn>
                        <a:cxn ang="T50">
                          <a:pos x="T20" y="T21"/>
                        </a:cxn>
                        <a:cxn ang="T51">
                          <a:pos x="T22" y="T23"/>
                        </a:cxn>
                        <a:cxn ang="T52">
                          <a:pos x="T24" y="T25"/>
                        </a:cxn>
                        <a:cxn ang="T53">
                          <a:pos x="T26" y="T27"/>
                        </a:cxn>
                        <a:cxn ang="T54">
                          <a:pos x="T28" y="T29"/>
                        </a:cxn>
                        <a:cxn ang="T55">
                          <a:pos x="T30" y="T31"/>
                        </a:cxn>
                        <a:cxn ang="T56">
                          <a:pos x="T32" y="T33"/>
                        </a:cxn>
                        <a:cxn ang="T57">
                          <a:pos x="T34" y="T35"/>
                        </a:cxn>
                        <a:cxn ang="T58">
                          <a:pos x="T36" y="T37"/>
                        </a:cxn>
                        <a:cxn ang="T59">
                          <a:pos x="T38" y="T39"/>
                        </a:cxn>
                      </a:cxnLst>
                      <a:rect l="T60" t="T61" r="T62" b="T63"/>
                      <a:pathLst>
                        <a:path w="57" h="62">
                          <a:moveTo>
                            <a:pt x="0" y="9"/>
                          </a:moveTo>
                          <a:lnTo>
                            <a:pt x="9" y="4"/>
                          </a:lnTo>
                          <a:lnTo>
                            <a:pt x="21" y="0"/>
                          </a:lnTo>
                          <a:lnTo>
                            <a:pt x="41" y="1"/>
                          </a:lnTo>
                          <a:lnTo>
                            <a:pt x="50" y="6"/>
                          </a:lnTo>
                          <a:lnTo>
                            <a:pt x="53" y="21"/>
                          </a:lnTo>
                          <a:lnTo>
                            <a:pt x="55" y="37"/>
                          </a:lnTo>
                          <a:lnTo>
                            <a:pt x="57" y="50"/>
                          </a:lnTo>
                          <a:lnTo>
                            <a:pt x="52" y="50"/>
                          </a:lnTo>
                          <a:lnTo>
                            <a:pt x="47" y="54"/>
                          </a:lnTo>
                          <a:lnTo>
                            <a:pt x="54" y="62"/>
                          </a:lnTo>
                          <a:lnTo>
                            <a:pt x="43" y="57"/>
                          </a:lnTo>
                          <a:lnTo>
                            <a:pt x="46" y="44"/>
                          </a:lnTo>
                          <a:lnTo>
                            <a:pt x="45" y="35"/>
                          </a:lnTo>
                          <a:lnTo>
                            <a:pt x="43" y="27"/>
                          </a:lnTo>
                          <a:lnTo>
                            <a:pt x="32" y="30"/>
                          </a:lnTo>
                          <a:lnTo>
                            <a:pt x="18" y="28"/>
                          </a:lnTo>
                          <a:lnTo>
                            <a:pt x="8" y="23"/>
                          </a:lnTo>
                          <a:lnTo>
                            <a:pt x="3" y="15"/>
                          </a:lnTo>
                          <a:lnTo>
                            <a:pt x="0" y="9"/>
                          </a:lnTo>
                          <a:close/>
                        </a:path>
                      </a:pathLst>
                    </a:custGeom>
                    <a:solidFill>
                      <a:srgbClr val="FF5F1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57" name="Freeform 109"/>
                    <p:cNvSpPr>
                      <a:spLocks/>
                    </p:cNvSpPr>
                    <p:nvPr/>
                  </p:nvSpPr>
                  <p:spPr bwMode="auto">
                    <a:xfrm>
                      <a:off x="2544" y="2990"/>
                      <a:ext cx="44" cy="65"/>
                    </a:xfrm>
                    <a:custGeom>
                      <a:avLst/>
                      <a:gdLst>
                        <a:gd name="T0" fmla="*/ 2 w 44"/>
                        <a:gd name="T1" fmla="*/ 65 h 65"/>
                        <a:gd name="T2" fmla="*/ 9 w 44"/>
                        <a:gd name="T3" fmla="*/ 58 h 65"/>
                        <a:gd name="T4" fmla="*/ 0 w 44"/>
                        <a:gd name="T5" fmla="*/ 24 h 65"/>
                        <a:gd name="T6" fmla="*/ 0 w 44"/>
                        <a:gd name="T7" fmla="*/ 15 h 65"/>
                        <a:gd name="T8" fmla="*/ 3 w 44"/>
                        <a:gd name="T9" fmla="*/ 9 h 65"/>
                        <a:gd name="T10" fmla="*/ 12 w 44"/>
                        <a:gd name="T11" fmla="*/ 3 h 65"/>
                        <a:gd name="T12" fmla="*/ 26 w 44"/>
                        <a:gd name="T13" fmla="*/ 0 h 65"/>
                        <a:gd name="T14" fmla="*/ 34 w 44"/>
                        <a:gd name="T15" fmla="*/ 0 h 65"/>
                        <a:gd name="T16" fmla="*/ 40 w 44"/>
                        <a:gd name="T17" fmla="*/ 3 h 65"/>
                        <a:gd name="T18" fmla="*/ 44 w 44"/>
                        <a:gd name="T19" fmla="*/ 13 h 65"/>
                        <a:gd name="T20" fmla="*/ 37 w 44"/>
                        <a:gd name="T21" fmla="*/ 18 h 65"/>
                        <a:gd name="T22" fmla="*/ 32 w 44"/>
                        <a:gd name="T23" fmla="*/ 22 h 65"/>
                        <a:gd name="T24" fmla="*/ 27 w 44"/>
                        <a:gd name="T25" fmla="*/ 23 h 65"/>
                        <a:gd name="T26" fmla="*/ 36 w 44"/>
                        <a:gd name="T27" fmla="*/ 25 h 65"/>
                        <a:gd name="T28" fmla="*/ 27 w 44"/>
                        <a:gd name="T29" fmla="*/ 28 h 65"/>
                        <a:gd name="T30" fmla="*/ 16 w 44"/>
                        <a:gd name="T31" fmla="*/ 30 h 65"/>
                        <a:gd name="T32" fmla="*/ 8 w 44"/>
                        <a:gd name="T33" fmla="*/ 30 h 65"/>
                        <a:gd name="T34" fmla="*/ 10 w 44"/>
                        <a:gd name="T35" fmla="*/ 50 h 65"/>
                        <a:gd name="T36" fmla="*/ 15 w 44"/>
                        <a:gd name="T37" fmla="*/ 60 h 65"/>
                        <a:gd name="T38" fmla="*/ 2 w 44"/>
                        <a:gd name="T39" fmla="*/ 65 h 65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w 44"/>
                        <a:gd name="T61" fmla="*/ 0 h 65"/>
                        <a:gd name="T62" fmla="*/ 44 w 44"/>
                        <a:gd name="T63" fmla="*/ 65 h 65"/>
                      </a:gdLst>
                      <a:ahLst/>
                      <a:cxnLst>
                        <a:cxn ang="T40">
                          <a:pos x="T0" y="T1"/>
                        </a:cxn>
                        <a:cxn ang="T41">
                          <a:pos x="T2" y="T3"/>
                        </a:cxn>
                        <a:cxn ang="T42">
                          <a:pos x="T4" y="T5"/>
                        </a:cxn>
                        <a:cxn ang="T43">
                          <a:pos x="T6" y="T7"/>
                        </a:cxn>
                        <a:cxn ang="T44">
                          <a:pos x="T8" y="T9"/>
                        </a:cxn>
                        <a:cxn ang="T45">
                          <a:pos x="T10" y="T11"/>
                        </a:cxn>
                        <a:cxn ang="T46">
                          <a:pos x="T12" y="T13"/>
                        </a:cxn>
                        <a:cxn ang="T47">
                          <a:pos x="T14" y="T15"/>
                        </a:cxn>
                        <a:cxn ang="T48">
                          <a:pos x="T16" y="T17"/>
                        </a:cxn>
                        <a:cxn ang="T49">
                          <a:pos x="T18" y="T19"/>
                        </a:cxn>
                        <a:cxn ang="T50">
                          <a:pos x="T20" y="T21"/>
                        </a:cxn>
                        <a:cxn ang="T51">
                          <a:pos x="T22" y="T23"/>
                        </a:cxn>
                        <a:cxn ang="T52">
                          <a:pos x="T24" y="T25"/>
                        </a:cxn>
                        <a:cxn ang="T53">
                          <a:pos x="T26" y="T27"/>
                        </a:cxn>
                        <a:cxn ang="T54">
                          <a:pos x="T28" y="T29"/>
                        </a:cxn>
                        <a:cxn ang="T55">
                          <a:pos x="T30" y="T31"/>
                        </a:cxn>
                        <a:cxn ang="T56">
                          <a:pos x="T32" y="T33"/>
                        </a:cxn>
                        <a:cxn ang="T57">
                          <a:pos x="T34" y="T35"/>
                        </a:cxn>
                        <a:cxn ang="T58">
                          <a:pos x="T36" y="T37"/>
                        </a:cxn>
                        <a:cxn ang="T59">
                          <a:pos x="T38" y="T39"/>
                        </a:cxn>
                      </a:cxnLst>
                      <a:rect l="T60" t="T61" r="T62" b="T63"/>
                      <a:pathLst>
                        <a:path w="44" h="65">
                          <a:moveTo>
                            <a:pt x="2" y="65"/>
                          </a:moveTo>
                          <a:lnTo>
                            <a:pt x="9" y="58"/>
                          </a:lnTo>
                          <a:lnTo>
                            <a:pt x="0" y="24"/>
                          </a:lnTo>
                          <a:lnTo>
                            <a:pt x="0" y="15"/>
                          </a:lnTo>
                          <a:lnTo>
                            <a:pt x="3" y="9"/>
                          </a:lnTo>
                          <a:lnTo>
                            <a:pt x="12" y="3"/>
                          </a:lnTo>
                          <a:lnTo>
                            <a:pt x="26" y="0"/>
                          </a:lnTo>
                          <a:lnTo>
                            <a:pt x="34" y="0"/>
                          </a:lnTo>
                          <a:lnTo>
                            <a:pt x="40" y="3"/>
                          </a:lnTo>
                          <a:lnTo>
                            <a:pt x="44" y="13"/>
                          </a:lnTo>
                          <a:lnTo>
                            <a:pt x="37" y="18"/>
                          </a:lnTo>
                          <a:lnTo>
                            <a:pt x="32" y="22"/>
                          </a:lnTo>
                          <a:lnTo>
                            <a:pt x="27" y="23"/>
                          </a:lnTo>
                          <a:lnTo>
                            <a:pt x="36" y="25"/>
                          </a:lnTo>
                          <a:lnTo>
                            <a:pt x="27" y="28"/>
                          </a:lnTo>
                          <a:lnTo>
                            <a:pt x="16" y="30"/>
                          </a:lnTo>
                          <a:lnTo>
                            <a:pt x="8" y="30"/>
                          </a:lnTo>
                          <a:lnTo>
                            <a:pt x="10" y="50"/>
                          </a:lnTo>
                          <a:lnTo>
                            <a:pt x="15" y="60"/>
                          </a:lnTo>
                          <a:lnTo>
                            <a:pt x="2" y="65"/>
                          </a:lnTo>
                          <a:close/>
                        </a:path>
                      </a:pathLst>
                    </a:custGeom>
                    <a:solidFill>
                      <a:srgbClr val="FF5F1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58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520" y="3071"/>
                      <a:ext cx="39" cy="10"/>
                    </a:xfrm>
                    <a:custGeom>
                      <a:avLst/>
                      <a:gdLst>
                        <a:gd name="T0" fmla="*/ 0 w 39"/>
                        <a:gd name="T1" fmla="*/ 4 h 10"/>
                        <a:gd name="T2" fmla="*/ 15 w 39"/>
                        <a:gd name="T3" fmla="*/ 2 h 10"/>
                        <a:gd name="T4" fmla="*/ 39 w 39"/>
                        <a:gd name="T5" fmla="*/ 0 h 10"/>
                        <a:gd name="T6" fmla="*/ 32 w 39"/>
                        <a:gd name="T7" fmla="*/ 4 h 10"/>
                        <a:gd name="T8" fmla="*/ 19 w 39"/>
                        <a:gd name="T9" fmla="*/ 9 h 10"/>
                        <a:gd name="T10" fmla="*/ 9 w 39"/>
                        <a:gd name="T11" fmla="*/ 10 h 10"/>
                        <a:gd name="T12" fmla="*/ 0 w 39"/>
                        <a:gd name="T13" fmla="*/ 4 h 1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39"/>
                        <a:gd name="T22" fmla="*/ 0 h 10"/>
                        <a:gd name="T23" fmla="*/ 39 w 39"/>
                        <a:gd name="T24" fmla="*/ 10 h 10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39" h="10">
                          <a:moveTo>
                            <a:pt x="0" y="4"/>
                          </a:moveTo>
                          <a:lnTo>
                            <a:pt x="15" y="2"/>
                          </a:lnTo>
                          <a:lnTo>
                            <a:pt x="39" y="0"/>
                          </a:lnTo>
                          <a:lnTo>
                            <a:pt x="32" y="4"/>
                          </a:lnTo>
                          <a:lnTo>
                            <a:pt x="19" y="9"/>
                          </a:lnTo>
                          <a:lnTo>
                            <a:pt x="9" y="10"/>
                          </a:lnTo>
                          <a:lnTo>
                            <a:pt x="0" y="4"/>
                          </a:lnTo>
                          <a:close/>
                        </a:path>
                      </a:pathLst>
                    </a:custGeom>
                    <a:solidFill>
                      <a:srgbClr val="FF5F1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2246" name="Freeform 111"/>
                <p:cNvSpPr>
                  <a:spLocks/>
                </p:cNvSpPr>
                <p:nvPr/>
              </p:nvSpPr>
              <p:spPr bwMode="auto">
                <a:xfrm>
                  <a:off x="2454" y="2972"/>
                  <a:ext cx="138" cy="68"/>
                </a:xfrm>
                <a:custGeom>
                  <a:avLst/>
                  <a:gdLst>
                    <a:gd name="T0" fmla="*/ 0 w 138"/>
                    <a:gd name="T1" fmla="*/ 25 h 68"/>
                    <a:gd name="T2" fmla="*/ 28 w 138"/>
                    <a:gd name="T3" fmla="*/ 47 h 68"/>
                    <a:gd name="T4" fmla="*/ 65 w 138"/>
                    <a:gd name="T5" fmla="*/ 42 h 68"/>
                    <a:gd name="T6" fmla="*/ 67 w 138"/>
                    <a:gd name="T7" fmla="*/ 37 h 68"/>
                    <a:gd name="T8" fmla="*/ 71 w 138"/>
                    <a:gd name="T9" fmla="*/ 32 h 68"/>
                    <a:gd name="T10" fmla="*/ 77 w 138"/>
                    <a:gd name="T11" fmla="*/ 29 h 68"/>
                    <a:gd name="T12" fmla="*/ 85 w 138"/>
                    <a:gd name="T13" fmla="*/ 29 h 68"/>
                    <a:gd name="T14" fmla="*/ 92 w 138"/>
                    <a:gd name="T15" fmla="*/ 31 h 68"/>
                    <a:gd name="T16" fmla="*/ 96 w 138"/>
                    <a:gd name="T17" fmla="*/ 36 h 68"/>
                    <a:gd name="T18" fmla="*/ 133 w 138"/>
                    <a:gd name="T19" fmla="*/ 29 h 68"/>
                    <a:gd name="T20" fmla="*/ 138 w 138"/>
                    <a:gd name="T21" fmla="*/ 0 h 68"/>
                    <a:gd name="T22" fmla="*/ 136 w 138"/>
                    <a:gd name="T23" fmla="*/ 38 h 68"/>
                    <a:gd name="T24" fmla="*/ 132 w 138"/>
                    <a:gd name="T25" fmla="*/ 49 h 68"/>
                    <a:gd name="T26" fmla="*/ 128 w 138"/>
                    <a:gd name="T27" fmla="*/ 53 h 68"/>
                    <a:gd name="T28" fmla="*/ 117 w 138"/>
                    <a:gd name="T29" fmla="*/ 55 h 68"/>
                    <a:gd name="T30" fmla="*/ 106 w 138"/>
                    <a:gd name="T31" fmla="*/ 57 h 68"/>
                    <a:gd name="T32" fmla="*/ 102 w 138"/>
                    <a:gd name="T33" fmla="*/ 56 h 68"/>
                    <a:gd name="T34" fmla="*/ 97 w 138"/>
                    <a:gd name="T35" fmla="*/ 50 h 68"/>
                    <a:gd name="T36" fmla="*/ 105 w 138"/>
                    <a:gd name="T37" fmla="*/ 53 h 68"/>
                    <a:gd name="T38" fmla="*/ 122 w 138"/>
                    <a:gd name="T39" fmla="*/ 51 h 68"/>
                    <a:gd name="T40" fmla="*/ 130 w 138"/>
                    <a:gd name="T41" fmla="*/ 48 h 68"/>
                    <a:gd name="T42" fmla="*/ 133 w 138"/>
                    <a:gd name="T43" fmla="*/ 41 h 68"/>
                    <a:gd name="T44" fmla="*/ 133 w 138"/>
                    <a:gd name="T45" fmla="*/ 34 h 68"/>
                    <a:gd name="T46" fmla="*/ 131 w 138"/>
                    <a:gd name="T47" fmla="*/ 33 h 68"/>
                    <a:gd name="T48" fmla="*/ 95 w 138"/>
                    <a:gd name="T49" fmla="*/ 40 h 68"/>
                    <a:gd name="T50" fmla="*/ 91 w 138"/>
                    <a:gd name="T51" fmla="*/ 34 h 68"/>
                    <a:gd name="T52" fmla="*/ 84 w 138"/>
                    <a:gd name="T53" fmla="*/ 32 h 68"/>
                    <a:gd name="T54" fmla="*/ 78 w 138"/>
                    <a:gd name="T55" fmla="*/ 32 h 68"/>
                    <a:gd name="T56" fmla="*/ 73 w 138"/>
                    <a:gd name="T57" fmla="*/ 35 h 68"/>
                    <a:gd name="T58" fmla="*/ 69 w 138"/>
                    <a:gd name="T59" fmla="*/ 38 h 68"/>
                    <a:gd name="T60" fmla="*/ 67 w 138"/>
                    <a:gd name="T61" fmla="*/ 43 h 68"/>
                    <a:gd name="T62" fmla="*/ 65 w 138"/>
                    <a:gd name="T63" fmla="*/ 58 h 68"/>
                    <a:gd name="T64" fmla="*/ 64 w 138"/>
                    <a:gd name="T65" fmla="*/ 63 h 68"/>
                    <a:gd name="T66" fmla="*/ 59 w 138"/>
                    <a:gd name="T67" fmla="*/ 64 h 68"/>
                    <a:gd name="T68" fmla="*/ 35 w 138"/>
                    <a:gd name="T69" fmla="*/ 68 h 68"/>
                    <a:gd name="T70" fmla="*/ 30 w 138"/>
                    <a:gd name="T71" fmla="*/ 68 h 68"/>
                    <a:gd name="T72" fmla="*/ 27 w 138"/>
                    <a:gd name="T73" fmla="*/ 67 h 68"/>
                    <a:gd name="T74" fmla="*/ 23 w 138"/>
                    <a:gd name="T75" fmla="*/ 53 h 68"/>
                    <a:gd name="T76" fmla="*/ 27 w 138"/>
                    <a:gd name="T77" fmla="*/ 62 h 68"/>
                    <a:gd name="T78" fmla="*/ 33 w 138"/>
                    <a:gd name="T79" fmla="*/ 65 h 68"/>
                    <a:gd name="T80" fmla="*/ 61 w 138"/>
                    <a:gd name="T81" fmla="*/ 60 h 68"/>
                    <a:gd name="T82" fmla="*/ 63 w 138"/>
                    <a:gd name="T83" fmla="*/ 55 h 68"/>
                    <a:gd name="T84" fmla="*/ 64 w 138"/>
                    <a:gd name="T85" fmla="*/ 45 h 68"/>
                    <a:gd name="T86" fmla="*/ 27 w 138"/>
                    <a:gd name="T87" fmla="*/ 50 h 68"/>
                    <a:gd name="T88" fmla="*/ 0 w 138"/>
                    <a:gd name="T89" fmla="*/ 25 h 6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38"/>
                    <a:gd name="T136" fmla="*/ 0 h 68"/>
                    <a:gd name="T137" fmla="*/ 138 w 138"/>
                    <a:gd name="T138" fmla="*/ 68 h 6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38" h="68">
                      <a:moveTo>
                        <a:pt x="0" y="25"/>
                      </a:moveTo>
                      <a:lnTo>
                        <a:pt x="28" y="47"/>
                      </a:lnTo>
                      <a:lnTo>
                        <a:pt x="65" y="42"/>
                      </a:lnTo>
                      <a:lnTo>
                        <a:pt x="67" y="37"/>
                      </a:lnTo>
                      <a:lnTo>
                        <a:pt x="71" y="32"/>
                      </a:lnTo>
                      <a:lnTo>
                        <a:pt x="77" y="29"/>
                      </a:lnTo>
                      <a:lnTo>
                        <a:pt x="85" y="29"/>
                      </a:lnTo>
                      <a:lnTo>
                        <a:pt x="92" y="31"/>
                      </a:lnTo>
                      <a:lnTo>
                        <a:pt x="96" y="36"/>
                      </a:lnTo>
                      <a:lnTo>
                        <a:pt x="133" y="29"/>
                      </a:lnTo>
                      <a:lnTo>
                        <a:pt x="138" y="0"/>
                      </a:lnTo>
                      <a:lnTo>
                        <a:pt x="136" y="38"/>
                      </a:lnTo>
                      <a:lnTo>
                        <a:pt x="132" y="49"/>
                      </a:lnTo>
                      <a:lnTo>
                        <a:pt x="128" y="53"/>
                      </a:lnTo>
                      <a:lnTo>
                        <a:pt x="117" y="55"/>
                      </a:lnTo>
                      <a:lnTo>
                        <a:pt x="106" y="57"/>
                      </a:lnTo>
                      <a:lnTo>
                        <a:pt x="102" y="56"/>
                      </a:lnTo>
                      <a:lnTo>
                        <a:pt x="97" y="50"/>
                      </a:lnTo>
                      <a:lnTo>
                        <a:pt x="105" y="53"/>
                      </a:lnTo>
                      <a:lnTo>
                        <a:pt x="122" y="51"/>
                      </a:lnTo>
                      <a:lnTo>
                        <a:pt x="130" y="48"/>
                      </a:lnTo>
                      <a:lnTo>
                        <a:pt x="133" y="41"/>
                      </a:lnTo>
                      <a:lnTo>
                        <a:pt x="133" y="34"/>
                      </a:lnTo>
                      <a:lnTo>
                        <a:pt x="131" y="33"/>
                      </a:lnTo>
                      <a:lnTo>
                        <a:pt x="95" y="40"/>
                      </a:lnTo>
                      <a:lnTo>
                        <a:pt x="91" y="34"/>
                      </a:lnTo>
                      <a:lnTo>
                        <a:pt x="84" y="32"/>
                      </a:lnTo>
                      <a:lnTo>
                        <a:pt x="78" y="32"/>
                      </a:lnTo>
                      <a:lnTo>
                        <a:pt x="73" y="35"/>
                      </a:lnTo>
                      <a:lnTo>
                        <a:pt x="69" y="38"/>
                      </a:lnTo>
                      <a:lnTo>
                        <a:pt x="67" y="43"/>
                      </a:lnTo>
                      <a:lnTo>
                        <a:pt x="65" y="58"/>
                      </a:lnTo>
                      <a:lnTo>
                        <a:pt x="64" y="63"/>
                      </a:lnTo>
                      <a:lnTo>
                        <a:pt x="59" y="64"/>
                      </a:lnTo>
                      <a:lnTo>
                        <a:pt x="35" y="68"/>
                      </a:lnTo>
                      <a:lnTo>
                        <a:pt x="30" y="68"/>
                      </a:lnTo>
                      <a:lnTo>
                        <a:pt x="27" y="67"/>
                      </a:lnTo>
                      <a:lnTo>
                        <a:pt x="23" y="53"/>
                      </a:lnTo>
                      <a:lnTo>
                        <a:pt x="27" y="62"/>
                      </a:lnTo>
                      <a:lnTo>
                        <a:pt x="33" y="65"/>
                      </a:lnTo>
                      <a:lnTo>
                        <a:pt x="61" y="60"/>
                      </a:lnTo>
                      <a:lnTo>
                        <a:pt x="63" y="55"/>
                      </a:lnTo>
                      <a:lnTo>
                        <a:pt x="64" y="45"/>
                      </a:lnTo>
                      <a:lnTo>
                        <a:pt x="27" y="50"/>
                      </a:lnTo>
                      <a:lnTo>
                        <a:pt x="0" y="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37260" name="Group 112"/>
                <p:cNvGrpSpPr>
                  <a:grpSpLocks/>
                </p:cNvGrpSpPr>
                <p:nvPr/>
              </p:nvGrpSpPr>
              <p:grpSpPr bwMode="auto">
                <a:xfrm>
                  <a:off x="2436" y="2908"/>
                  <a:ext cx="156" cy="136"/>
                  <a:chOff x="2436" y="2908"/>
                  <a:chExt cx="156" cy="136"/>
                </a:xfrm>
              </p:grpSpPr>
              <p:grpSp>
                <p:nvGrpSpPr>
                  <p:cNvPr id="437261" name="Group 113"/>
                  <p:cNvGrpSpPr>
                    <a:grpSpLocks/>
                  </p:cNvGrpSpPr>
                  <p:nvPr/>
                </p:nvGrpSpPr>
                <p:grpSpPr bwMode="auto">
                  <a:xfrm>
                    <a:off x="2436" y="2908"/>
                    <a:ext cx="156" cy="136"/>
                    <a:chOff x="2436" y="2908"/>
                    <a:chExt cx="156" cy="136"/>
                  </a:xfrm>
                </p:grpSpPr>
                <p:sp>
                  <p:nvSpPr>
                    <p:cNvPr id="52252" name="Freeform 114"/>
                    <p:cNvSpPr>
                      <a:spLocks/>
                    </p:cNvSpPr>
                    <p:nvPr/>
                  </p:nvSpPr>
                  <p:spPr bwMode="auto">
                    <a:xfrm>
                      <a:off x="2436" y="2944"/>
                      <a:ext cx="31" cy="100"/>
                    </a:xfrm>
                    <a:custGeom>
                      <a:avLst/>
                      <a:gdLst>
                        <a:gd name="T0" fmla="*/ 28 w 31"/>
                        <a:gd name="T1" fmla="*/ 5 h 100"/>
                        <a:gd name="T2" fmla="*/ 21 w 31"/>
                        <a:gd name="T3" fmla="*/ 0 h 100"/>
                        <a:gd name="T4" fmla="*/ 13 w 31"/>
                        <a:gd name="T5" fmla="*/ 2 h 100"/>
                        <a:gd name="T6" fmla="*/ 5 w 31"/>
                        <a:gd name="T7" fmla="*/ 9 h 100"/>
                        <a:gd name="T8" fmla="*/ 0 w 31"/>
                        <a:gd name="T9" fmla="*/ 20 h 100"/>
                        <a:gd name="T10" fmla="*/ 0 w 31"/>
                        <a:gd name="T11" fmla="*/ 29 h 100"/>
                        <a:gd name="T12" fmla="*/ 0 w 31"/>
                        <a:gd name="T13" fmla="*/ 47 h 100"/>
                        <a:gd name="T14" fmla="*/ 2 w 31"/>
                        <a:gd name="T15" fmla="*/ 56 h 100"/>
                        <a:gd name="T16" fmla="*/ 9 w 31"/>
                        <a:gd name="T17" fmla="*/ 61 h 100"/>
                        <a:gd name="T18" fmla="*/ 9 w 31"/>
                        <a:gd name="T19" fmla="*/ 68 h 100"/>
                        <a:gd name="T20" fmla="*/ 11 w 31"/>
                        <a:gd name="T21" fmla="*/ 72 h 100"/>
                        <a:gd name="T22" fmla="*/ 15 w 31"/>
                        <a:gd name="T23" fmla="*/ 77 h 100"/>
                        <a:gd name="T24" fmla="*/ 19 w 31"/>
                        <a:gd name="T25" fmla="*/ 83 h 100"/>
                        <a:gd name="T26" fmla="*/ 21 w 31"/>
                        <a:gd name="T27" fmla="*/ 90 h 100"/>
                        <a:gd name="T28" fmla="*/ 21 w 31"/>
                        <a:gd name="T29" fmla="*/ 100 h 100"/>
                        <a:gd name="T30" fmla="*/ 24 w 31"/>
                        <a:gd name="T31" fmla="*/ 83 h 100"/>
                        <a:gd name="T32" fmla="*/ 30 w 31"/>
                        <a:gd name="T33" fmla="*/ 78 h 100"/>
                        <a:gd name="T34" fmla="*/ 24 w 31"/>
                        <a:gd name="T35" fmla="*/ 62 h 100"/>
                        <a:gd name="T36" fmla="*/ 23 w 31"/>
                        <a:gd name="T37" fmla="*/ 51 h 100"/>
                        <a:gd name="T38" fmla="*/ 25 w 31"/>
                        <a:gd name="T39" fmla="*/ 39 h 100"/>
                        <a:gd name="T40" fmla="*/ 29 w 31"/>
                        <a:gd name="T41" fmla="*/ 34 h 100"/>
                        <a:gd name="T42" fmla="*/ 31 w 31"/>
                        <a:gd name="T43" fmla="*/ 24 h 100"/>
                        <a:gd name="T44" fmla="*/ 31 w 31"/>
                        <a:gd name="T45" fmla="*/ 14 h 100"/>
                        <a:gd name="T46" fmla="*/ 28 w 31"/>
                        <a:gd name="T47" fmla="*/ 5 h 100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w 31"/>
                        <a:gd name="T73" fmla="*/ 0 h 100"/>
                        <a:gd name="T74" fmla="*/ 31 w 31"/>
                        <a:gd name="T75" fmla="*/ 100 h 100"/>
                      </a:gdLst>
                      <a:ahLst/>
                      <a:cxnLst>
                        <a:cxn ang="T48">
                          <a:pos x="T0" y="T1"/>
                        </a:cxn>
                        <a:cxn ang="T49">
                          <a:pos x="T2" y="T3"/>
                        </a:cxn>
                        <a:cxn ang="T50">
                          <a:pos x="T4" y="T5"/>
                        </a:cxn>
                        <a:cxn ang="T51">
                          <a:pos x="T6" y="T7"/>
                        </a:cxn>
                        <a:cxn ang="T52">
                          <a:pos x="T8" y="T9"/>
                        </a:cxn>
                        <a:cxn ang="T53">
                          <a:pos x="T10" y="T11"/>
                        </a:cxn>
                        <a:cxn ang="T54">
                          <a:pos x="T12" y="T13"/>
                        </a:cxn>
                        <a:cxn ang="T55">
                          <a:pos x="T14" y="T15"/>
                        </a:cxn>
                        <a:cxn ang="T56">
                          <a:pos x="T16" y="T17"/>
                        </a:cxn>
                        <a:cxn ang="T57">
                          <a:pos x="T18" y="T19"/>
                        </a:cxn>
                        <a:cxn ang="T58">
                          <a:pos x="T20" y="T21"/>
                        </a:cxn>
                        <a:cxn ang="T59">
                          <a:pos x="T22" y="T23"/>
                        </a:cxn>
                        <a:cxn ang="T60">
                          <a:pos x="T24" y="T25"/>
                        </a:cxn>
                        <a:cxn ang="T61">
                          <a:pos x="T26" y="T27"/>
                        </a:cxn>
                        <a:cxn ang="T62">
                          <a:pos x="T28" y="T29"/>
                        </a:cxn>
                        <a:cxn ang="T63">
                          <a:pos x="T30" y="T31"/>
                        </a:cxn>
                        <a:cxn ang="T64">
                          <a:pos x="T32" y="T33"/>
                        </a:cxn>
                        <a:cxn ang="T65">
                          <a:pos x="T34" y="T35"/>
                        </a:cxn>
                        <a:cxn ang="T66">
                          <a:pos x="T36" y="T37"/>
                        </a:cxn>
                        <a:cxn ang="T67">
                          <a:pos x="T38" y="T39"/>
                        </a:cxn>
                        <a:cxn ang="T68">
                          <a:pos x="T40" y="T41"/>
                        </a:cxn>
                        <a:cxn ang="T69">
                          <a:pos x="T42" y="T43"/>
                        </a:cxn>
                        <a:cxn ang="T70">
                          <a:pos x="T44" y="T45"/>
                        </a:cxn>
                        <a:cxn ang="T71">
                          <a:pos x="T46" y="T47"/>
                        </a:cxn>
                      </a:cxnLst>
                      <a:rect l="T72" t="T73" r="T74" b="T75"/>
                      <a:pathLst>
                        <a:path w="31" h="100">
                          <a:moveTo>
                            <a:pt x="28" y="5"/>
                          </a:moveTo>
                          <a:lnTo>
                            <a:pt x="21" y="0"/>
                          </a:lnTo>
                          <a:lnTo>
                            <a:pt x="13" y="2"/>
                          </a:lnTo>
                          <a:lnTo>
                            <a:pt x="5" y="9"/>
                          </a:lnTo>
                          <a:lnTo>
                            <a:pt x="0" y="20"/>
                          </a:lnTo>
                          <a:lnTo>
                            <a:pt x="0" y="29"/>
                          </a:lnTo>
                          <a:lnTo>
                            <a:pt x="0" y="47"/>
                          </a:lnTo>
                          <a:lnTo>
                            <a:pt x="2" y="56"/>
                          </a:lnTo>
                          <a:lnTo>
                            <a:pt x="9" y="61"/>
                          </a:lnTo>
                          <a:lnTo>
                            <a:pt x="9" y="68"/>
                          </a:lnTo>
                          <a:lnTo>
                            <a:pt x="11" y="72"/>
                          </a:lnTo>
                          <a:lnTo>
                            <a:pt x="15" y="77"/>
                          </a:lnTo>
                          <a:lnTo>
                            <a:pt x="19" y="83"/>
                          </a:lnTo>
                          <a:lnTo>
                            <a:pt x="21" y="90"/>
                          </a:lnTo>
                          <a:lnTo>
                            <a:pt x="21" y="100"/>
                          </a:lnTo>
                          <a:lnTo>
                            <a:pt x="24" y="83"/>
                          </a:lnTo>
                          <a:lnTo>
                            <a:pt x="30" y="78"/>
                          </a:lnTo>
                          <a:lnTo>
                            <a:pt x="24" y="62"/>
                          </a:lnTo>
                          <a:lnTo>
                            <a:pt x="23" y="51"/>
                          </a:lnTo>
                          <a:lnTo>
                            <a:pt x="25" y="39"/>
                          </a:lnTo>
                          <a:lnTo>
                            <a:pt x="29" y="34"/>
                          </a:lnTo>
                          <a:lnTo>
                            <a:pt x="31" y="24"/>
                          </a:lnTo>
                          <a:lnTo>
                            <a:pt x="31" y="14"/>
                          </a:lnTo>
                          <a:lnTo>
                            <a:pt x="28" y="5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53" name="Freeform 115"/>
                    <p:cNvSpPr>
                      <a:spLocks/>
                    </p:cNvSpPr>
                    <p:nvPr/>
                  </p:nvSpPr>
                  <p:spPr bwMode="auto">
                    <a:xfrm>
                      <a:off x="2455" y="2908"/>
                      <a:ext cx="137" cy="97"/>
                    </a:xfrm>
                    <a:custGeom>
                      <a:avLst/>
                      <a:gdLst>
                        <a:gd name="T0" fmla="*/ 2 w 137"/>
                        <a:gd name="T1" fmla="*/ 38 h 97"/>
                        <a:gd name="T2" fmla="*/ 0 w 137"/>
                        <a:gd name="T3" fmla="*/ 23 h 97"/>
                        <a:gd name="T4" fmla="*/ 4 w 137"/>
                        <a:gd name="T5" fmla="*/ 15 h 97"/>
                        <a:gd name="T6" fmla="*/ 14 w 137"/>
                        <a:gd name="T7" fmla="*/ 8 h 97"/>
                        <a:gd name="T8" fmla="*/ 27 w 137"/>
                        <a:gd name="T9" fmla="*/ 2 h 97"/>
                        <a:gd name="T10" fmla="*/ 40 w 137"/>
                        <a:gd name="T11" fmla="*/ 1 h 97"/>
                        <a:gd name="T12" fmla="*/ 54 w 137"/>
                        <a:gd name="T13" fmla="*/ 0 h 97"/>
                        <a:gd name="T14" fmla="*/ 70 w 137"/>
                        <a:gd name="T15" fmla="*/ 1 h 97"/>
                        <a:gd name="T16" fmla="*/ 86 w 137"/>
                        <a:gd name="T17" fmla="*/ 8 h 97"/>
                        <a:gd name="T18" fmla="*/ 99 w 137"/>
                        <a:gd name="T19" fmla="*/ 13 h 97"/>
                        <a:gd name="T20" fmla="*/ 114 w 137"/>
                        <a:gd name="T21" fmla="*/ 20 h 97"/>
                        <a:gd name="T22" fmla="*/ 123 w 137"/>
                        <a:gd name="T23" fmla="*/ 29 h 97"/>
                        <a:gd name="T24" fmla="*/ 130 w 137"/>
                        <a:gd name="T25" fmla="*/ 38 h 97"/>
                        <a:gd name="T26" fmla="*/ 135 w 137"/>
                        <a:gd name="T27" fmla="*/ 53 h 97"/>
                        <a:gd name="T28" fmla="*/ 137 w 137"/>
                        <a:gd name="T29" fmla="*/ 72 h 97"/>
                        <a:gd name="T30" fmla="*/ 136 w 137"/>
                        <a:gd name="T31" fmla="*/ 97 h 97"/>
                        <a:gd name="T32" fmla="*/ 131 w 137"/>
                        <a:gd name="T33" fmla="*/ 73 h 97"/>
                        <a:gd name="T34" fmla="*/ 126 w 137"/>
                        <a:gd name="T35" fmla="*/ 59 h 97"/>
                        <a:gd name="T36" fmla="*/ 121 w 137"/>
                        <a:gd name="T37" fmla="*/ 45 h 97"/>
                        <a:gd name="T38" fmla="*/ 114 w 137"/>
                        <a:gd name="T39" fmla="*/ 44 h 97"/>
                        <a:gd name="T40" fmla="*/ 103 w 137"/>
                        <a:gd name="T41" fmla="*/ 37 h 97"/>
                        <a:gd name="T42" fmla="*/ 96 w 137"/>
                        <a:gd name="T43" fmla="*/ 34 h 97"/>
                        <a:gd name="T44" fmla="*/ 80 w 137"/>
                        <a:gd name="T45" fmla="*/ 30 h 97"/>
                        <a:gd name="T46" fmla="*/ 65 w 137"/>
                        <a:gd name="T47" fmla="*/ 30 h 97"/>
                        <a:gd name="T48" fmla="*/ 46 w 137"/>
                        <a:gd name="T49" fmla="*/ 30 h 97"/>
                        <a:gd name="T50" fmla="*/ 27 w 137"/>
                        <a:gd name="T51" fmla="*/ 29 h 97"/>
                        <a:gd name="T52" fmla="*/ 20 w 137"/>
                        <a:gd name="T53" fmla="*/ 32 h 97"/>
                        <a:gd name="T54" fmla="*/ 10 w 137"/>
                        <a:gd name="T55" fmla="*/ 38 h 97"/>
                        <a:gd name="T56" fmla="*/ 2 w 137"/>
                        <a:gd name="T57" fmla="*/ 38 h 97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w 137"/>
                        <a:gd name="T88" fmla="*/ 0 h 97"/>
                        <a:gd name="T89" fmla="*/ 137 w 137"/>
                        <a:gd name="T90" fmla="*/ 97 h 97"/>
                      </a:gdLst>
                      <a:ahLst/>
                      <a:cxnLst>
                        <a:cxn ang="T58">
                          <a:pos x="T0" y="T1"/>
                        </a:cxn>
                        <a:cxn ang="T59">
                          <a:pos x="T2" y="T3"/>
                        </a:cxn>
                        <a:cxn ang="T60">
                          <a:pos x="T4" y="T5"/>
                        </a:cxn>
                        <a:cxn ang="T61">
                          <a:pos x="T6" y="T7"/>
                        </a:cxn>
                        <a:cxn ang="T62">
                          <a:pos x="T8" y="T9"/>
                        </a:cxn>
                        <a:cxn ang="T63">
                          <a:pos x="T10" y="T11"/>
                        </a:cxn>
                        <a:cxn ang="T64">
                          <a:pos x="T12" y="T13"/>
                        </a:cxn>
                        <a:cxn ang="T65">
                          <a:pos x="T14" y="T15"/>
                        </a:cxn>
                        <a:cxn ang="T66">
                          <a:pos x="T16" y="T17"/>
                        </a:cxn>
                        <a:cxn ang="T67">
                          <a:pos x="T18" y="T19"/>
                        </a:cxn>
                        <a:cxn ang="T68">
                          <a:pos x="T20" y="T21"/>
                        </a:cxn>
                        <a:cxn ang="T69">
                          <a:pos x="T22" y="T23"/>
                        </a:cxn>
                        <a:cxn ang="T70">
                          <a:pos x="T24" y="T25"/>
                        </a:cxn>
                        <a:cxn ang="T71">
                          <a:pos x="T26" y="T27"/>
                        </a:cxn>
                        <a:cxn ang="T72">
                          <a:pos x="T28" y="T29"/>
                        </a:cxn>
                        <a:cxn ang="T73">
                          <a:pos x="T30" y="T31"/>
                        </a:cxn>
                        <a:cxn ang="T74">
                          <a:pos x="T32" y="T33"/>
                        </a:cxn>
                        <a:cxn ang="T75">
                          <a:pos x="T34" y="T35"/>
                        </a:cxn>
                        <a:cxn ang="T76">
                          <a:pos x="T36" y="T37"/>
                        </a:cxn>
                        <a:cxn ang="T77">
                          <a:pos x="T38" y="T39"/>
                        </a:cxn>
                        <a:cxn ang="T78">
                          <a:pos x="T40" y="T41"/>
                        </a:cxn>
                        <a:cxn ang="T79">
                          <a:pos x="T42" y="T43"/>
                        </a:cxn>
                        <a:cxn ang="T80">
                          <a:pos x="T44" y="T45"/>
                        </a:cxn>
                        <a:cxn ang="T81">
                          <a:pos x="T46" y="T47"/>
                        </a:cxn>
                        <a:cxn ang="T82">
                          <a:pos x="T48" y="T49"/>
                        </a:cxn>
                        <a:cxn ang="T83">
                          <a:pos x="T50" y="T51"/>
                        </a:cxn>
                        <a:cxn ang="T84">
                          <a:pos x="T52" y="T53"/>
                        </a:cxn>
                        <a:cxn ang="T85">
                          <a:pos x="T54" y="T55"/>
                        </a:cxn>
                        <a:cxn ang="T86">
                          <a:pos x="T56" y="T57"/>
                        </a:cxn>
                      </a:cxnLst>
                      <a:rect l="T87" t="T88" r="T89" b="T90"/>
                      <a:pathLst>
                        <a:path w="137" h="97">
                          <a:moveTo>
                            <a:pt x="2" y="38"/>
                          </a:moveTo>
                          <a:lnTo>
                            <a:pt x="0" y="23"/>
                          </a:lnTo>
                          <a:lnTo>
                            <a:pt x="4" y="15"/>
                          </a:lnTo>
                          <a:lnTo>
                            <a:pt x="14" y="8"/>
                          </a:lnTo>
                          <a:lnTo>
                            <a:pt x="27" y="2"/>
                          </a:lnTo>
                          <a:lnTo>
                            <a:pt x="40" y="1"/>
                          </a:lnTo>
                          <a:lnTo>
                            <a:pt x="54" y="0"/>
                          </a:lnTo>
                          <a:lnTo>
                            <a:pt x="70" y="1"/>
                          </a:lnTo>
                          <a:lnTo>
                            <a:pt x="86" y="8"/>
                          </a:lnTo>
                          <a:lnTo>
                            <a:pt x="99" y="13"/>
                          </a:lnTo>
                          <a:lnTo>
                            <a:pt x="114" y="20"/>
                          </a:lnTo>
                          <a:lnTo>
                            <a:pt x="123" y="29"/>
                          </a:lnTo>
                          <a:lnTo>
                            <a:pt x="130" y="38"/>
                          </a:lnTo>
                          <a:lnTo>
                            <a:pt x="135" y="53"/>
                          </a:lnTo>
                          <a:lnTo>
                            <a:pt x="137" y="72"/>
                          </a:lnTo>
                          <a:lnTo>
                            <a:pt x="136" y="97"/>
                          </a:lnTo>
                          <a:lnTo>
                            <a:pt x="131" y="73"/>
                          </a:lnTo>
                          <a:lnTo>
                            <a:pt x="126" y="59"/>
                          </a:lnTo>
                          <a:lnTo>
                            <a:pt x="121" y="45"/>
                          </a:lnTo>
                          <a:lnTo>
                            <a:pt x="114" y="44"/>
                          </a:lnTo>
                          <a:lnTo>
                            <a:pt x="103" y="37"/>
                          </a:lnTo>
                          <a:lnTo>
                            <a:pt x="96" y="34"/>
                          </a:lnTo>
                          <a:lnTo>
                            <a:pt x="80" y="30"/>
                          </a:lnTo>
                          <a:lnTo>
                            <a:pt x="65" y="30"/>
                          </a:lnTo>
                          <a:lnTo>
                            <a:pt x="46" y="30"/>
                          </a:lnTo>
                          <a:lnTo>
                            <a:pt x="27" y="29"/>
                          </a:lnTo>
                          <a:lnTo>
                            <a:pt x="20" y="32"/>
                          </a:lnTo>
                          <a:lnTo>
                            <a:pt x="10" y="38"/>
                          </a:lnTo>
                          <a:lnTo>
                            <a:pt x="2" y="38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7262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2442" y="2913"/>
                    <a:ext cx="98" cy="91"/>
                    <a:chOff x="2442" y="2913"/>
                    <a:chExt cx="98" cy="91"/>
                  </a:xfrm>
                </p:grpSpPr>
                <p:sp>
                  <p:nvSpPr>
                    <p:cNvPr id="52250" name="Freeform 117"/>
                    <p:cNvSpPr>
                      <a:spLocks/>
                    </p:cNvSpPr>
                    <p:nvPr/>
                  </p:nvSpPr>
                  <p:spPr bwMode="auto">
                    <a:xfrm>
                      <a:off x="2442" y="2943"/>
                      <a:ext cx="26" cy="61"/>
                    </a:xfrm>
                    <a:custGeom>
                      <a:avLst/>
                      <a:gdLst>
                        <a:gd name="T0" fmla="*/ 15 w 26"/>
                        <a:gd name="T1" fmla="*/ 0 h 61"/>
                        <a:gd name="T2" fmla="*/ 21 w 26"/>
                        <a:gd name="T3" fmla="*/ 6 h 61"/>
                        <a:gd name="T4" fmla="*/ 24 w 26"/>
                        <a:gd name="T5" fmla="*/ 13 h 61"/>
                        <a:gd name="T6" fmla="*/ 26 w 26"/>
                        <a:gd name="T7" fmla="*/ 20 h 61"/>
                        <a:gd name="T8" fmla="*/ 24 w 26"/>
                        <a:gd name="T9" fmla="*/ 28 h 61"/>
                        <a:gd name="T10" fmla="*/ 20 w 26"/>
                        <a:gd name="T11" fmla="*/ 34 h 61"/>
                        <a:gd name="T12" fmla="*/ 15 w 26"/>
                        <a:gd name="T13" fmla="*/ 36 h 61"/>
                        <a:gd name="T14" fmla="*/ 15 w 26"/>
                        <a:gd name="T15" fmla="*/ 45 h 61"/>
                        <a:gd name="T16" fmla="*/ 15 w 26"/>
                        <a:gd name="T17" fmla="*/ 51 h 61"/>
                        <a:gd name="T18" fmla="*/ 12 w 26"/>
                        <a:gd name="T19" fmla="*/ 57 h 61"/>
                        <a:gd name="T20" fmla="*/ 4 w 26"/>
                        <a:gd name="T21" fmla="*/ 61 h 61"/>
                        <a:gd name="T22" fmla="*/ 10 w 26"/>
                        <a:gd name="T23" fmla="*/ 55 h 61"/>
                        <a:gd name="T24" fmla="*/ 0 w 26"/>
                        <a:gd name="T25" fmla="*/ 55 h 61"/>
                        <a:gd name="T26" fmla="*/ 9 w 26"/>
                        <a:gd name="T27" fmla="*/ 48 h 61"/>
                        <a:gd name="T28" fmla="*/ 3 w 26"/>
                        <a:gd name="T29" fmla="*/ 49 h 61"/>
                        <a:gd name="T30" fmla="*/ 9 w 26"/>
                        <a:gd name="T31" fmla="*/ 40 h 61"/>
                        <a:gd name="T32" fmla="*/ 3 w 26"/>
                        <a:gd name="T33" fmla="*/ 39 h 61"/>
                        <a:gd name="T34" fmla="*/ 8 w 26"/>
                        <a:gd name="T35" fmla="*/ 33 h 61"/>
                        <a:gd name="T36" fmla="*/ 9 w 26"/>
                        <a:gd name="T37" fmla="*/ 21 h 61"/>
                        <a:gd name="T38" fmla="*/ 17 w 26"/>
                        <a:gd name="T39" fmla="*/ 14 h 61"/>
                        <a:gd name="T40" fmla="*/ 15 w 26"/>
                        <a:gd name="T41" fmla="*/ 0 h 61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w 26"/>
                        <a:gd name="T64" fmla="*/ 0 h 61"/>
                        <a:gd name="T65" fmla="*/ 26 w 26"/>
                        <a:gd name="T66" fmla="*/ 61 h 61"/>
                      </a:gdLst>
                      <a:ahLst/>
                      <a:cxnLst>
                        <a:cxn ang="T42">
                          <a:pos x="T0" y="T1"/>
                        </a:cxn>
                        <a:cxn ang="T43">
                          <a:pos x="T2" y="T3"/>
                        </a:cxn>
                        <a:cxn ang="T44">
                          <a:pos x="T4" y="T5"/>
                        </a:cxn>
                        <a:cxn ang="T45">
                          <a:pos x="T6" y="T7"/>
                        </a:cxn>
                        <a:cxn ang="T46">
                          <a:pos x="T8" y="T9"/>
                        </a:cxn>
                        <a:cxn ang="T47">
                          <a:pos x="T10" y="T11"/>
                        </a:cxn>
                        <a:cxn ang="T48">
                          <a:pos x="T12" y="T13"/>
                        </a:cxn>
                        <a:cxn ang="T49">
                          <a:pos x="T14" y="T15"/>
                        </a:cxn>
                        <a:cxn ang="T50">
                          <a:pos x="T16" y="T17"/>
                        </a:cxn>
                        <a:cxn ang="T51">
                          <a:pos x="T18" y="T19"/>
                        </a:cxn>
                        <a:cxn ang="T52">
                          <a:pos x="T20" y="T21"/>
                        </a:cxn>
                        <a:cxn ang="T53">
                          <a:pos x="T22" y="T23"/>
                        </a:cxn>
                        <a:cxn ang="T54">
                          <a:pos x="T24" y="T25"/>
                        </a:cxn>
                        <a:cxn ang="T55">
                          <a:pos x="T26" y="T27"/>
                        </a:cxn>
                        <a:cxn ang="T56">
                          <a:pos x="T28" y="T29"/>
                        </a:cxn>
                        <a:cxn ang="T57">
                          <a:pos x="T30" y="T31"/>
                        </a:cxn>
                        <a:cxn ang="T58">
                          <a:pos x="T32" y="T33"/>
                        </a:cxn>
                        <a:cxn ang="T59">
                          <a:pos x="T34" y="T35"/>
                        </a:cxn>
                        <a:cxn ang="T60">
                          <a:pos x="T36" y="T37"/>
                        </a:cxn>
                        <a:cxn ang="T61">
                          <a:pos x="T38" y="T39"/>
                        </a:cxn>
                        <a:cxn ang="T62">
                          <a:pos x="T40" y="T41"/>
                        </a:cxn>
                      </a:cxnLst>
                      <a:rect l="T63" t="T64" r="T65" b="T66"/>
                      <a:pathLst>
                        <a:path w="26" h="61">
                          <a:moveTo>
                            <a:pt x="15" y="0"/>
                          </a:moveTo>
                          <a:lnTo>
                            <a:pt x="21" y="6"/>
                          </a:lnTo>
                          <a:lnTo>
                            <a:pt x="24" y="13"/>
                          </a:lnTo>
                          <a:lnTo>
                            <a:pt x="26" y="20"/>
                          </a:lnTo>
                          <a:lnTo>
                            <a:pt x="24" y="28"/>
                          </a:lnTo>
                          <a:lnTo>
                            <a:pt x="20" y="34"/>
                          </a:lnTo>
                          <a:lnTo>
                            <a:pt x="15" y="36"/>
                          </a:lnTo>
                          <a:lnTo>
                            <a:pt x="15" y="45"/>
                          </a:lnTo>
                          <a:lnTo>
                            <a:pt x="15" y="51"/>
                          </a:lnTo>
                          <a:lnTo>
                            <a:pt x="12" y="57"/>
                          </a:lnTo>
                          <a:lnTo>
                            <a:pt x="4" y="61"/>
                          </a:lnTo>
                          <a:lnTo>
                            <a:pt x="10" y="55"/>
                          </a:lnTo>
                          <a:lnTo>
                            <a:pt x="0" y="55"/>
                          </a:lnTo>
                          <a:lnTo>
                            <a:pt x="9" y="48"/>
                          </a:lnTo>
                          <a:lnTo>
                            <a:pt x="3" y="49"/>
                          </a:lnTo>
                          <a:lnTo>
                            <a:pt x="9" y="40"/>
                          </a:lnTo>
                          <a:lnTo>
                            <a:pt x="3" y="39"/>
                          </a:lnTo>
                          <a:lnTo>
                            <a:pt x="8" y="33"/>
                          </a:lnTo>
                          <a:lnTo>
                            <a:pt x="9" y="21"/>
                          </a:lnTo>
                          <a:lnTo>
                            <a:pt x="17" y="14"/>
                          </a:lnTo>
                          <a:lnTo>
                            <a:pt x="15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51" name="Freeform 118"/>
                    <p:cNvSpPr>
                      <a:spLocks/>
                    </p:cNvSpPr>
                    <p:nvPr/>
                  </p:nvSpPr>
                  <p:spPr bwMode="auto">
                    <a:xfrm>
                      <a:off x="2485" y="2913"/>
                      <a:ext cx="55" cy="18"/>
                    </a:xfrm>
                    <a:custGeom>
                      <a:avLst/>
                      <a:gdLst>
                        <a:gd name="T0" fmla="*/ 0 w 55"/>
                        <a:gd name="T1" fmla="*/ 3 h 18"/>
                        <a:gd name="T2" fmla="*/ 12 w 55"/>
                        <a:gd name="T3" fmla="*/ 10 h 18"/>
                        <a:gd name="T4" fmla="*/ 25 w 55"/>
                        <a:gd name="T5" fmla="*/ 15 h 18"/>
                        <a:gd name="T6" fmla="*/ 38 w 55"/>
                        <a:gd name="T7" fmla="*/ 16 h 18"/>
                        <a:gd name="T8" fmla="*/ 55 w 55"/>
                        <a:gd name="T9" fmla="*/ 18 h 18"/>
                        <a:gd name="T10" fmla="*/ 39 w 55"/>
                        <a:gd name="T11" fmla="*/ 15 h 18"/>
                        <a:gd name="T12" fmla="*/ 30 w 55"/>
                        <a:gd name="T13" fmla="*/ 8 h 18"/>
                        <a:gd name="T14" fmla="*/ 23 w 55"/>
                        <a:gd name="T15" fmla="*/ 3 h 18"/>
                        <a:gd name="T16" fmla="*/ 16 w 55"/>
                        <a:gd name="T17" fmla="*/ 0 h 18"/>
                        <a:gd name="T18" fmla="*/ 0 w 55"/>
                        <a:gd name="T19" fmla="*/ 3 h 18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55"/>
                        <a:gd name="T31" fmla="*/ 0 h 18"/>
                        <a:gd name="T32" fmla="*/ 55 w 55"/>
                        <a:gd name="T33" fmla="*/ 18 h 18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55" h="18">
                          <a:moveTo>
                            <a:pt x="0" y="3"/>
                          </a:moveTo>
                          <a:lnTo>
                            <a:pt x="12" y="10"/>
                          </a:lnTo>
                          <a:lnTo>
                            <a:pt x="25" y="15"/>
                          </a:lnTo>
                          <a:lnTo>
                            <a:pt x="38" y="16"/>
                          </a:lnTo>
                          <a:lnTo>
                            <a:pt x="55" y="18"/>
                          </a:lnTo>
                          <a:lnTo>
                            <a:pt x="39" y="15"/>
                          </a:lnTo>
                          <a:lnTo>
                            <a:pt x="30" y="8"/>
                          </a:lnTo>
                          <a:lnTo>
                            <a:pt x="23" y="3"/>
                          </a:lnTo>
                          <a:lnTo>
                            <a:pt x="16" y="0"/>
                          </a:lnTo>
                          <a:lnTo>
                            <a:pt x="0" y="3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Defining </a:t>
            </a:r>
            <a:r>
              <a:rPr lang="en-US" sz="3200" dirty="0" smtClean="0"/>
              <a:t>GIs for Public Policy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534400" cy="6553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3800" b="1" u="sng" dirty="0" smtClean="0"/>
              <a:t>Geographical Indications</a:t>
            </a:r>
          </a:p>
          <a:p>
            <a:r>
              <a:rPr lang="en-US" sz="3800" dirty="0" smtClean="0"/>
              <a:t>TRIPs </a:t>
            </a:r>
            <a:r>
              <a:rPr lang="en-US" sz="3800" dirty="0" smtClean="0"/>
              <a:t>Agreement Article 22.1 defines GI as “indications which identify a good as originating in the territory of a member, or a region or locality in that territory, where a given quality, reputation or other characteristics of the good is essentially attributable to its </a:t>
            </a:r>
            <a:r>
              <a:rPr lang="en-US" sz="3800" dirty="0" smtClean="0"/>
              <a:t>origin</a:t>
            </a:r>
          </a:p>
          <a:p>
            <a:r>
              <a:rPr lang="en-US" sz="3800" dirty="0" smtClean="0"/>
              <a:t>Most </a:t>
            </a:r>
            <a:r>
              <a:rPr lang="en-US" sz="3800" dirty="0" smtClean="0"/>
              <a:t>GIs provide protection for agricultural products such as food and beverages, fish products and handicrafts. But for a continent that is so rich in TK/TCEs as well as abundant biodiversity, the benefits to be derived are </a:t>
            </a:r>
            <a:r>
              <a:rPr lang="en-US" sz="3800" dirty="0" smtClean="0"/>
              <a:t>immense</a:t>
            </a:r>
          </a:p>
          <a:p>
            <a:pPr>
              <a:buNone/>
            </a:pPr>
            <a:r>
              <a:rPr lang="en-US" sz="3800" dirty="0" smtClean="0"/>
              <a:t>	</a:t>
            </a:r>
            <a:r>
              <a:rPr lang="en-US" sz="3800" b="1" u="sng" dirty="0" smtClean="0"/>
              <a:t>Indication</a:t>
            </a:r>
          </a:p>
          <a:p>
            <a:r>
              <a:rPr lang="en-US" sz="3800" u="sng" dirty="0" smtClean="0"/>
              <a:t>Refers to a Country or to a place situated therein as being the country or place of origin of a product, A geographical origin with no special characteristics implied</a:t>
            </a:r>
          </a:p>
          <a:p>
            <a:pPr>
              <a:buNone/>
            </a:pPr>
            <a:r>
              <a:rPr lang="en-US" sz="3800" b="1" dirty="0" smtClean="0"/>
              <a:t>	</a:t>
            </a:r>
            <a:r>
              <a:rPr lang="en-US" sz="3800" b="1" u="sng" dirty="0" smtClean="0"/>
              <a:t>Appellation of Origin</a:t>
            </a:r>
          </a:p>
          <a:p>
            <a:r>
              <a:rPr lang="en-US" sz="3800" u="sng" dirty="0" smtClean="0"/>
              <a:t>Used on products that have specific quality that is exclusively or </a:t>
            </a:r>
            <a:r>
              <a:rPr lang="en-US" sz="3800" u="sng" dirty="0" err="1" smtClean="0"/>
              <a:t>esstentially</a:t>
            </a:r>
            <a:r>
              <a:rPr lang="en-US" sz="3800" u="sng" dirty="0" smtClean="0"/>
              <a:t> due to the geographical environment in </a:t>
            </a:r>
            <a:r>
              <a:rPr lang="en-US" sz="3800" u="sng" dirty="0" err="1" smtClean="0"/>
              <a:t>whi</a:t>
            </a:r>
            <a:r>
              <a:rPr lang="en-US" sz="3800" u="sng" dirty="0" smtClean="0"/>
              <a:t> h the products are produced</a:t>
            </a:r>
            <a:endParaRPr lang="en-US" sz="3800" u="sng" dirty="0" smtClean="0"/>
          </a:p>
          <a:p>
            <a:endParaRPr lang="en-US" sz="3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BCA5-50FE-4142-80F1-889D2126BFD2}" type="slidenum">
              <a:rPr lang="en-US"/>
              <a:pPr/>
              <a:t>3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382000" cy="5867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u="sng" dirty="0" smtClean="0"/>
              <a:t>SUBJECT MATTER OF PROTECTION</a:t>
            </a:r>
          </a:p>
          <a:p>
            <a:r>
              <a:rPr lang="en-US" sz="3400" dirty="0" smtClean="0"/>
              <a:t>TRIPS </a:t>
            </a:r>
            <a:r>
              <a:rPr lang="en-US" sz="3400" dirty="0" err="1" smtClean="0"/>
              <a:t>vrs</a:t>
            </a:r>
            <a:r>
              <a:rPr lang="en-US" sz="3400" dirty="0" smtClean="0"/>
              <a:t> TRIPS PLUS Protected </a:t>
            </a:r>
            <a:r>
              <a:rPr lang="en-US" sz="3400" dirty="0"/>
              <a:t>Subject Matter of GI</a:t>
            </a:r>
          </a:p>
          <a:p>
            <a:pPr lvl="1"/>
            <a:r>
              <a:rPr lang="en-US" sz="3400" dirty="0"/>
              <a:t>Goods and services</a:t>
            </a:r>
          </a:p>
          <a:p>
            <a:pPr lvl="1"/>
            <a:r>
              <a:rPr lang="en-US" sz="3400" dirty="0"/>
              <a:t>Natural products</a:t>
            </a:r>
          </a:p>
          <a:p>
            <a:pPr lvl="1"/>
            <a:r>
              <a:rPr lang="en-US" sz="3400" dirty="0"/>
              <a:t>Agricultural products</a:t>
            </a:r>
          </a:p>
          <a:p>
            <a:pPr lvl="1"/>
            <a:r>
              <a:rPr lang="en-US" sz="3400" dirty="0"/>
              <a:t>Industrial products</a:t>
            </a:r>
          </a:p>
          <a:p>
            <a:pPr lvl="1"/>
            <a:r>
              <a:rPr lang="en-US" sz="3400" dirty="0"/>
              <a:t>Handcraft </a:t>
            </a:r>
            <a:endParaRPr lang="en-US" sz="3400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b="1" u="sng" dirty="0" smtClean="0"/>
              <a:t>FEATURES OF GIs</a:t>
            </a:r>
          </a:p>
          <a:p>
            <a:pPr>
              <a:buNone/>
            </a:pPr>
            <a:r>
              <a:rPr lang="en-US" dirty="0" smtClean="0"/>
              <a:t>	-  Collective/Community Rights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Exclusive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No right to assign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Right in Perpetuity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Functions like trademarks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 Knowledge in Public domain?</a:t>
            </a:r>
            <a:endParaRPr lang="en-US" dirty="0" smtClean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F0E5-B94F-403E-B6D1-2CA3184FAD1E}" type="slidenum">
              <a:rPr lang="en-US"/>
              <a:pPr/>
              <a:t>4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International Legal Instruments on GIs</a:t>
            </a:r>
            <a:endParaRPr lang="en-US" u="sng" dirty="0" smtClean="0"/>
          </a:p>
          <a:p>
            <a:r>
              <a:rPr lang="en-US" sz="2600" dirty="0" smtClean="0"/>
              <a:t>Paris Convention – False Indications</a:t>
            </a:r>
          </a:p>
          <a:p>
            <a:r>
              <a:rPr lang="en-US" sz="2600" dirty="0" smtClean="0"/>
              <a:t>Madrid Agreement/Protocol – False and Deceptive Indications</a:t>
            </a:r>
          </a:p>
          <a:p>
            <a:r>
              <a:rPr lang="en-US" sz="2600" dirty="0" smtClean="0"/>
              <a:t>Lisbon Agreement – Appellation of Origin</a:t>
            </a:r>
          </a:p>
          <a:p>
            <a:r>
              <a:rPr lang="en-US" sz="2600" dirty="0" smtClean="0"/>
              <a:t>TRIPS –   GI products and enforcement of its application</a:t>
            </a:r>
          </a:p>
          <a:p>
            <a:pPr>
              <a:buNone/>
            </a:pPr>
            <a:r>
              <a:rPr lang="en-US" b="1" u="sng" dirty="0" smtClean="0"/>
              <a:t>Legal Tools for protecting </a:t>
            </a:r>
            <a:r>
              <a:rPr lang="en-US" b="1" u="sng" dirty="0" err="1" smtClean="0"/>
              <a:t>Gis</a:t>
            </a:r>
            <a:endParaRPr lang="en-US" b="1" u="sng" dirty="0" smtClean="0"/>
          </a:p>
          <a:p>
            <a:r>
              <a:rPr lang="en-US" sz="2600" dirty="0" smtClean="0"/>
              <a:t>Unfair </a:t>
            </a:r>
            <a:r>
              <a:rPr lang="en-US" sz="2600" dirty="0" smtClean="0"/>
              <a:t>competition/Passing off</a:t>
            </a:r>
            <a:endParaRPr lang="en-US" sz="2600" dirty="0" smtClean="0"/>
          </a:p>
          <a:p>
            <a:r>
              <a:rPr lang="en-US" sz="2600" dirty="0" smtClean="0"/>
              <a:t>Appellation </a:t>
            </a:r>
            <a:r>
              <a:rPr lang="en-US" sz="2600" dirty="0" smtClean="0"/>
              <a:t>of origin</a:t>
            </a:r>
          </a:p>
          <a:p>
            <a:r>
              <a:rPr lang="en-US" sz="2600" dirty="0" smtClean="0"/>
              <a:t>Registration of Geographical indications</a:t>
            </a:r>
          </a:p>
          <a:p>
            <a:r>
              <a:rPr lang="en-US" sz="2600" dirty="0" smtClean="0"/>
              <a:t>Collective and certification of marks</a:t>
            </a:r>
          </a:p>
          <a:p>
            <a:r>
              <a:rPr lang="en-US" sz="2600" dirty="0" smtClean="0"/>
              <a:t>Administrative schemes</a:t>
            </a:r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b="1" u="sng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600B1-A250-4BAA-9F7A-AE56995EA1BC}" type="slidenum">
              <a:rPr lang="en-US"/>
              <a:pPr/>
              <a:t>5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r>
              <a:rPr lang="en-US" sz="3600" b="1"/>
              <a:t>EXAMPLES OF PROTECTED GI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447800"/>
            <a:ext cx="7772400" cy="46132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Bulgaria 			</a:t>
            </a:r>
            <a:r>
              <a:rPr lang="en-US" sz="2400"/>
              <a:t>Bulgaria Yoghurt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Canada			</a:t>
            </a:r>
            <a:r>
              <a:rPr lang="en-US" sz="2400"/>
              <a:t>Canadian Rye Whisky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Czech Republic		</a:t>
            </a:r>
            <a:r>
              <a:rPr lang="en-US" sz="2400"/>
              <a:t>Pilsen and Budiweis (Beer)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European Communities	</a:t>
            </a:r>
            <a:r>
              <a:rPr lang="en-US" sz="2400"/>
              <a:t>Champagne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Hungary			</a:t>
            </a:r>
            <a:r>
              <a:rPr lang="en-US" sz="2400"/>
              <a:t>Eger (Wine) Szatrader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Liechtenstein		</a:t>
            </a:r>
            <a:r>
              <a:rPr lang="en-US" sz="2400"/>
              <a:t>Blazer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Slovak Republic		</a:t>
            </a:r>
            <a:r>
              <a:rPr lang="en-US" sz="2400"/>
              <a:t>Korytnick mineralna voda 					mineral  water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USA				</a:t>
            </a:r>
            <a:r>
              <a:rPr lang="en-US" sz="2400"/>
              <a:t>Pride of New York 						(Agricultural Products)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E693C-9B20-4D74-88AA-6FCBCA73215A}" type="slidenum">
              <a:rPr lang="en-US"/>
              <a:pPr/>
              <a:t>6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Examples of GIs in Africa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/>
              <a:t>Guinea Pineapple  - Guinea</a:t>
            </a:r>
          </a:p>
          <a:p>
            <a:r>
              <a:rPr lang="en-US" dirty="0"/>
              <a:t>Argon oil – Morocco</a:t>
            </a:r>
          </a:p>
          <a:p>
            <a:r>
              <a:rPr lang="en-US" dirty="0" smtClean="0"/>
              <a:t>Elephant </a:t>
            </a:r>
            <a:r>
              <a:rPr lang="en-US" dirty="0" err="1" smtClean="0"/>
              <a:t>Kijia</a:t>
            </a:r>
            <a:r>
              <a:rPr lang="en-US" dirty="0" smtClean="0"/>
              <a:t> and spices – Tanzania and Zanzibar</a:t>
            </a:r>
          </a:p>
          <a:p>
            <a:r>
              <a:rPr lang="en-US" dirty="0" err="1" smtClean="0"/>
              <a:t>Kente</a:t>
            </a:r>
            <a:r>
              <a:rPr lang="en-US" dirty="0" smtClean="0"/>
              <a:t>/Cocoa/Miracle sweet berries – Ghana</a:t>
            </a:r>
          </a:p>
          <a:p>
            <a:r>
              <a:rPr lang="en-US" dirty="0" err="1" smtClean="0"/>
              <a:t>Mazoe</a:t>
            </a:r>
            <a:r>
              <a:rPr lang="en-US" dirty="0" smtClean="0"/>
              <a:t> Oranges/</a:t>
            </a:r>
            <a:r>
              <a:rPr lang="en-US" dirty="0" err="1" smtClean="0"/>
              <a:t>Shona</a:t>
            </a:r>
            <a:r>
              <a:rPr lang="en-US" dirty="0" smtClean="0"/>
              <a:t> stone sculpture –Zimbabwe</a:t>
            </a:r>
          </a:p>
          <a:p>
            <a:r>
              <a:rPr lang="en-US" dirty="0" err="1" smtClean="0"/>
              <a:t>Marula</a:t>
            </a:r>
            <a:r>
              <a:rPr lang="en-US" dirty="0" smtClean="0"/>
              <a:t> oil from Namibia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omic Sans MS" pitchFamily="66" charset="0"/>
              </a:rPr>
              <a:t>VARIETIES</a:t>
            </a:r>
            <a:endParaRPr lang="en-US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Generally the </a:t>
            </a:r>
            <a:r>
              <a:rPr lang="en-US" dirty="0" err="1" smtClean="0">
                <a:latin typeface="Comic Sans MS" pitchFamily="66" charset="0"/>
              </a:rPr>
              <a:t>Sheanut</a:t>
            </a:r>
            <a:r>
              <a:rPr lang="en-US" dirty="0" smtClean="0">
                <a:latin typeface="Comic Sans MS" pitchFamily="66" charset="0"/>
              </a:rPr>
              <a:t> tree is small, with short trunk</a:t>
            </a:r>
          </a:p>
          <a:p>
            <a:r>
              <a:rPr lang="en-US" dirty="0" smtClean="0">
                <a:latin typeface="Comic Sans MS" pitchFamily="66" charset="0"/>
              </a:rPr>
              <a:t>Its leaves are very dark and green when in </a:t>
            </a:r>
            <a:r>
              <a:rPr lang="en-US" dirty="0" smtClean="0">
                <a:latin typeface="Comic Sans MS" pitchFamily="66" charset="0"/>
              </a:rPr>
              <a:t>season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6CED-26D4-463F-8F73-7D044644F9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1371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The Case study of Shea butter production in Ghana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>
                <a:latin typeface="+mj-lt"/>
              </a:rPr>
              <a:t>The </a:t>
            </a:r>
            <a:r>
              <a:rPr lang="en-US" sz="3300" dirty="0" err="1" smtClean="0">
                <a:latin typeface="+mj-lt"/>
              </a:rPr>
              <a:t>Sheanut</a:t>
            </a:r>
            <a:r>
              <a:rPr lang="en-US" sz="3300" dirty="0" smtClean="0">
                <a:latin typeface="+mj-lt"/>
              </a:rPr>
              <a:t> is a fruit obtained from the </a:t>
            </a:r>
            <a:r>
              <a:rPr lang="en-US" sz="3300" dirty="0" err="1" smtClean="0">
                <a:latin typeface="+mj-lt"/>
              </a:rPr>
              <a:t>sheatree</a:t>
            </a:r>
            <a:r>
              <a:rPr lang="en-US" sz="3300" dirty="0" smtClean="0">
                <a:latin typeface="+mj-lt"/>
              </a:rPr>
              <a:t>, which grows wild in semi-arid areas of Ghana. About 50-60 trees </a:t>
            </a:r>
            <a:r>
              <a:rPr lang="en-US" sz="3300" dirty="0" smtClean="0">
                <a:latin typeface="+mj-lt"/>
              </a:rPr>
              <a:t>grow/hectare. The climatic conditions are ideal for cultivation of the plant</a:t>
            </a:r>
          </a:p>
          <a:p>
            <a:r>
              <a:rPr lang="en-US" sz="3300" dirty="0" smtClean="0">
                <a:latin typeface="+mj-lt"/>
              </a:rPr>
              <a:t>Several varieties exist and are characterize by  </a:t>
            </a:r>
            <a:r>
              <a:rPr lang="en-US" sz="3300" dirty="0" smtClean="0">
                <a:latin typeface="+mj-lt"/>
              </a:rPr>
              <a:t>variations in its size, shape and fruit yield as it grows in the wild</a:t>
            </a:r>
            <a:r>
              <a:rPr lang="en-US" sz="3300" dirty="0" smtClean="0">
                <a:latin typeface="+mj-lt"/>
              </a:rPr>
              <a:t>. The </a:t>
            </a:r>
            <a:r>
              <a:rPr lang="en-US" sz="3300" dirty="0" smtClean="0">
                <a:latin typeface="+mj-lt"/>
              </a:rPr>
              <a:t>main fruit season is from May to </a:t>
            </a:r>
            <a:r>
              <a:rPr lang="en-US" sz="3300" dirty="0" err="1" smtClean="0">
                <a:latin typeface="+mj-lt"/>
              </a:rPr>
              <a:t>August.Its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fruit sizes are between 12g and 17; 18g and 30g; and 20g and 28g</a:t>
            </a:r>
            <a:r>
              <a:rPr lang="en-US" sz="3300" dirty="0" smtClean="0">
                <a:latin typeface="+mj-lt"/>
              </a:rPr>
              <a:t>.</a:t>
            </a:r>
          </a:p>
          <a:p>
            <a:r>
              <a:rPr lang="en-US" sz="3300" dirty="0" smtClean="0">
                <a:latin typeface="+mj-lt"/>
              </a:rPr>
              <a:t>Currently there are no scientifically developed </a:t>
            </a:r>
            <a:r>
              <a:rPr lang="en-US" sz="3300" dirty="0" smtClean="0">
                <a:latin typeface="+mj-lt"/>
              </a:rPr>
              <a:t>varieties, the plant </a:t>
            </a:r>
            <a:r>
              <a:rPr lang="en-US" sz="3300" dirty="0" smtClean="0">
                <a:latin typeface="+mj-lt"/>
              </a:rPr>
              <a:t>continues to be wildly propagated by </a:t>
            </a:r>
            <a:r>
              <a:rPr lang="en-US" sz="3300" dirty="0" smtClean="0">
                <a:latin typeface="+mj-lt"/>
              </a:rPr>
              <a:t>seed and It </a:t>
            </a:r>
            <a:r>
              <a:rPr lang="en-US" sz="3300" dirty="0" smtClean="0">
                <a:latin typeface="+mj-lt"/>
              </a:rPr>
              <a:t>takes about 10 years to grow and bear </a:t>
            </a:r>
            <a:r>
              <a:rPr lang="en-US" sz="3300" dirty="0" smtClean="0">
                <a:latin typeface="+mj-lt"/>
              </a:rPr>
              <a:t>fruit. The </a:t>
            </a:r>
            <a:r>
              <a:rPr lang="en-US" sz="3300" dirty="0" smtClean="0">
                <a:latin typeface="+mj-lt"/>
              </a:rPr>
              <a:t>Cocoa Research Institute of Ghana (CRIG) has undertaken </a:t>
            </a:r>
            <a:r>
              <a:rPr lang="en-US" sz="3300" dirty="0" smtClean="0">
                <a:latin typeface="+mj-lt"/>
              </a:rPr>
              <a:t>studies </a:t>
            </a:r>
            <a:r>
              <a:rPr lang="en-US" sz="3300" dirty="0" smtClean="0">
                <a:latin typeface="+mj-lt"/>
              </a:rPr>
              <a:t>which show that vegetative propagation is possible</a:t>
            </a:r>
            <a:endParaRPr lang="en-US" sz="3300" dirty="0" smtClean="0">
              <a:latin typeface="+mj-lt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Comic Sans MS" pitchFamily="66" charset="0"/>
              </a:rPr>
              <a:t>PREPARATION AND PROCESSING</a:t>
            </a:r>
            <a:r>
              <a:rPr lang="en-US" sz="4000" b="1" dirty="0" smtClean="0">
                <a:latin typeface="Comic Sans MS" pitchFamily="66" charset="0"/>
              </a:rPr>
              <a:t>:</a:t>
            </a:r>
            <a:endParaRPr lang="en-US" sz="40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fruits are not harvested by plucking</a:t>
            </a:r>
          </a:p>
          <a:p>
            <a:r>
              <a:rPr lang="en-US" dirty="0" smtClean="0"/>
              <a:t>They are allowed to drop then picked  and collected mainly by women</a:t>
            </a:r>
          </a:p>
          <a:p>
            <a:r>
              <a:rPr lang="en-US" dirty="0" smtClean="0"/>
              <a:t> The fruits must be picked or collected regularly</a:t>
            </a:r>
          </a:p>
          <a:p>
            <a:r>
              <a:rPr lang="en-US" dirty="0" smtClean="0"/>
              <a:t>At least two times in a week</a:t>
            </a:r>
          </a:p>
          <a:p>
            <a:r>
              <a:rPr lang="en-US" dirty="0" smtClean="0"/>
              <a:t>This is to prevent its germination or deterioration</a:t>
            </a:r>
          </a:p>
          <a:p>
            <a:r>
              <a:rPr lang="en-US" dirty="0" smtClean="0"/>
              <a:t>It is also to ensure that the fruit is not attacked by insects</a:t>
            </a:r>
          </a:p>
          <a:p>
            <a:r>
              <a:rPr lang="en-US" dirty="0" smtClean="0"/>
              <a:t>The immature, unripe and rotten/decayed nuts are not be collected.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6CED-26D4-463F-8F73-7D044644F9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834</Words>
  <Application>Microsoft Office PowerPoint</Application>
  <PresentationFormat>On-screen Show (4:3)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SECOND WIPO INTER-REGIONAL MEETING ON SOUTH-SOUTH COOPERATION ON PATENTS, TRADEMARKS, GEOGRAPHICAL INDICATIONS, INDUSTRIAL DESIGNS AND ENFORCEMENT Cairo, Egypt  May 6 to 8, 2013</vt:lpstr>
      <vt:lpstr>Defining GIs for Public Policy Development</vt:lpstr>
      <vt:lpstr>Slide 3</vt:lpstr>
      <vt:lpstr>Slide 4</vt:lpstr>
      <vt:lpstr>EXAMPLES OF PROTECTED GI</vt:lpstr>
      <vt:lpstr>Examples of GIs in Africa</vt:lpstr>
      <vt:lpstr>VARIETIES</vt:lpstr>
      <vt:lpstr>The Case study of Shea butter production in Ghana</vt:lpstr>
      <vt:lpstr>PREPARATION AND PROCESSING:</vt:lpstr>
      <vt:lpstr>Slide 10</vt:lpstr>
      <vt:lpstr>APPLICATION AND USAGE</vt:lpstr>
      <vt:lpstr>ECONOMIC USE</vt:lpstr>
      <vt:lpstr>SOCIO-ECONOMIC BENEFITS OF GIs FOR AFRICA</vt:lpstr>
      <vt:lpstr>ARIPO’s INITIATIVES ON THE PROTECTION OF GIs</vt:lpstr>
      <vt:lpstr>Slide 15</vt:lpstr>
      <vt:lpstr>CHALLENGES</vt:lpstr>
      <vt:lpstr>Slide 17</vt:lpstr>
    </vt:vector>
  </TitlesOfParts>
  <Company>ARIPO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STUDIES ON GIS</dc:title>
  <dc:creator>kavaza</dc:creator>
  <cp:lastModifiedBy>Sackey</cp:lastModifiedBy>
  <cp:revision>17</cp:revision>
  <dcterms:created xsi:type="dcterms:W3CDTF">2011-07-19T14:18:20Z</dcterms:created>
  <dcterms:modified xsi:type="dcterms:W3CDTF">2013-05-07T10:06:40Z</dcterms:modified>
</cp:coreProperties>
</file>